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8"/>
  </p:handoutMasterIdLst>
  <p:sldIdLst>
    <p:sldId id="264" r:id="rId2"/>
    <p:sldId id="257" r:id="rId3"/>
    <p:sldId id="259" r:id="rId4"/>
    <p:sldId id="263" r:id="rId5"/>
    <p:sldId id="261" r:id="rId6"/>
    <p:sldId id="262" r:id="rId7"/>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77" d="100"/>
          <a:sy n="77" d="100"/>
        </p:scale>
        <p:origin x="-96"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4450" y="0"/>
            <a:ext cx="2949575" cy="496888"/>
          </a:xfrm>
          <a:prstGeom prst="rect">
            <a:avLst/>
          </a:prstGeom>
        </p:spPr>
        <p:txBody>
          <a:bodyPr vert="horz" lIns="91440" tIns="45720" rIns="91440" bIns="45720" rtlCol="0"/>
          <a:lstStyle>
            <a:lvl1pPr algn="r">
              <a:defRPr sz="1200"/>
            </a:lvl1pPr>
          </a:lstStyle>
          <a:p>
            <a:fld id="{440E7078-308A-4A81-8CD8-398464F627D2}" type="datetimeFigureOut">
              <a:rPr lang="en-GB" smtClean="0"/>
              <a:t>12/10/2016</a:t>
            </a:fld>
            <a:endParaRPr lang="en-GB"/>
          </a:p>
        </p:txBody>
      </p:sp>
      <p:sp>
        <p:nvSpPr>
          <p:cNvPr id="4" name="Footer Placeholder 3"/>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4450" y="9445625"/>
            <a:ext cx="2949575" cy="496888"/>
          </a:xfrm>
          <a:prstGeom prst="rect">
            <a:avLst/>
          </a:prstGeom>
        </p:spPr>
        <p:txBody>
          <a:bodyPr vert="horz" lIns="91440" tIns="45720" rIns="91440" bIns="45720" rtlCol="0" anchor="b"/>
          <a:lstStyle>
            <a:lvl1pPr algn="r">
              <a:defRPr sz="1200"/>
            </a:lvl1pPr>
          </a:lstStyle>
          <a:p>
            <a:fld id="{F996B862-B544-45EC-B09E-3175DB814855}" type="slidenum">
              <a:rPr lang="en-GB" smtClean="0"/>
              <a:t>‹#›</a:t>
            </a:fld>
            <a:endParaRPr lang="en-GB"/>
          </a:p>
        </p:txBody>
      </p:sp>
    </p:spTree>
    <p:extLst>
      <p:ext uri="{BB962C8B-B14F-4D97-AF65-F5344CB8AC3E}">
        <p14:creationId xmlns:p14="http://schemas.microsoft.com/office/powerpoint/2010/main" val="350323829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4500"/>
            </a:lvl1pPr>
          </a:lstStyle>
          <a:p>
            <a:r>
              <a:rPr lang="fr-FR"/>
              <a:t>Modifiez le style du titre</a:t>
            </a:r>
            <a:endParaRPr lang="en-US"/>
          </a:p>
        </p:txBody>
      </p:sp>
      <p:sp>
        <p:nvSpPr>
          <p:cNvPr id="3" name="Sous-titr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Modifier le style des sous-titres du masque</a:t>
            </a:r>
            <a:endParaRPr lang="en-US"/>
          </a:p>
        </p:txBody>
      </p:sp>
      <p:sp>
        <p:nvSpPr>
          <p:cNvPr id="4" name="Espace réservé de la date 3"/>
          <p:cNvSpPr>
            <a:spLocks noGrp="1"/>
          </p:cNvSpPr>
          <p:nvPr>
            <p:ph type="dt" sz="half" idx="10"/>
          </p:nvPr>
        </p:nvSpPr>
        <p:spPr/>
        <p:txBody>
          <a:bodyPr/>
          <a:lstStyle/>
          <a:p>
            <a:fld id="{6C4478A7-9AC9-485F-8074-80696088E531}" type="datetimeFigureOut">
              <a:rPr lang="en-US" smtClean="0"/>
              <a:pPr/>
              <a:t>10/12/2016</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B0C6A3E-435A-4723-9C80-AA7073F2C621}" type="slidenum">
              <a:rPr lang="en-US" smtClean="0"/>
              <a:pPr/>
              <a:t>‹#›</a:t>
            </a:fld>
            <a:endParaRPr lang="en-US"/>
          </a:p>
        </p:txBody>
      </p:sp>
    </p:spTree>
    <p:extLst>
      <p:ext uri="{BB962C8B-B14F-4D97-AF65-F5344CB8AC3E}">
        <p14:creationId xmlns:p14="http://schemas.microsoft.com/office/powerpoint/2010/main" val="1405640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6C4478A7-9AC9-485F-8074-80696088E531}" type="datetimeFigureOut">
              <a:rPr lang="en-US" smtClean="0"/>
              <a:pPr/>
              <a:t>10/12/2016</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B0C6A3E-435A-4723-9C80-AA7073F2C621}" type="slidenum">
              <a:rPr lang="en-US" smtClean="0"/>
              <a:pPr/>
              <a:t>‹#›</a:t>
            </a:fld>
            <a:endParaRPr lang="en-US"/>
          </a:p>
        </p:txBody>
      </p:sp>
    </p:spTree>
    <p:extLst>
      <p:ext uri="{BB962C8B-B14F-4D97-AF65-F5344CB8AC3E}">
        <p14:creationId xmlns:p14="http://schemas.microsoft.com/office/powerpoint/2010/main" val="2479769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365125"/>
            <a:ext cx="1971675" cy="5811838"/>
          </a:xfrm>
        </p:spPr>
        <p:txBody>
          <a:bodyPr vert="eaVert"/>
          <a:lstStyle/>
          <a:p>
            <a:r>
              <a:rPr lang="fr-FR"/>
              <a:t>Modifiez le style du titre</a:t>
            </a:r>
            <a:endParaRPr lang="en-US"/>
          </a:p>
        </p:txBody>
      </p:sp>
      <p:sp>
        <p:nvSpPr>
          <p:cNvPr id="3" name="Espace réservé du texte vertical 2"/>
          <p:cNvSpPr>
            <a:spLocks noGrp="1"/>
          </p:cNvSpPr>
          <p:nvPr>
            <p:ph type="body" orient="vert" idx="1"/>
          </p:nvPr>
        </p:nvSpPr>
        <p:spPr>
          <a:xfrm>
            <a:off x="628650" y="365125"/>
            <a:ext cx="5800725"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6C4478A7-9AC9-485F-8074-80696088E531}" type="datetimeFigureOut">
              <a:rPr lang="en-US" smtClean="0"/>
              <a:pPr/>
              <a:t>10/12/2016</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B0C6A3E-435A-4723-9C80-AA7073F2C621}" type="slidenum">
              <a:rPr lang="en-US" smtClean="0"/>
              <a:pPr/>
              <a:t>‹#›</a:t>
            </a:fld>
            <a:endParaRPr lang="en-US"/>
          </a:p>
        </p:txBody>
      </p:sp>
    </p:spTree>
    <p:extLst>
      <p:ext uri="{BB962C8B-B14F-4D97-AF65-F5344CB8AC3E}">
        <p14:creationId xmlns:p14="http://schemas.microsoft.com/office/powerpoint/2010/main" val="19624616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8" name="Espace réservé du texte 3"/>
          <p:cNvSpPr>
            <a:spLocks noGrp="1"/>
          </p:cNvSpPr>
          <p:nvPr>
            <p:ph type="body" sz="half" idx="10"/>
          </p:nvPr>
        </p:nvSpPr>
        <p:spPr>
          <a:xfrm>
            <a:off x="1129118" y="5859270"/>
            <a:ext cx="6235080" cy="294928"/>
          </a:xfrm>
        </p:spPr>
        <p:txBody>
          <a:bodyPr>
            <a:noAutofit/>
          </a:bodyPr>
          <a:lstStyle>
            <a:lvl1pPr marL="0" indent="0">
              <a:buNone/>
              <a:defRPr sz="2100" b="1" baseline="0">
                <a:solidFill>
                  <a:schemeClr val="bg1"/>
                </a:solidFill>
                <a:latin typeface="Calibri" pitchFamily="34" charset="0"/>
              </a:defRPr>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fr-FR" dirty="0" smtClean="0"/>
              <a:t>Cliquez pour modifier les styles du texte du masque</a:t>
            </a:r>
          </a:p>
        </p:txBody>
      </p:sp>
      <p:sp>
        <p:nvSpPr>
          <p:cNvPr id="9" name="Titre 1"/>
          <p:cNvSpPr>
            <a:spLocks noGrp="1"/>
          </p:cNvSpPr>
          <p:nvPr>
            <p:ph type="ctrTitle"/>
          </p:nvPr>
        </p:nvSpPr>
        <p:spPr>
          <a:xfrm>
            <a:off x="395536" y="1412776"/>
            <a:ext cx="5830416" cy="1872208"/>
          </a:xfrm>
        </p:spPr>
        <p:txBody>
          <a:bodyPr>
            <a:noAutofit/>
          </a:bodyPr>
          <a:lstStyle>
            <a:lvl1pPr algn="l">
              <a:defRPr sz="3700" b="0">
                <a:solidFill>
                  <a:schemeClr val="tx1"/>
                </a:solidFill>
                <a:latin typeface="Calibri" pitchFamily="34" charset="0"/>
              </a:defRPr>
            </a:lvl1pPr>
          </a:lstStyle>
          <a:p>
            <a:r>
              <a:rPr lang="fr-FR" dirty="0" smtClean="0"/>
              <a:t>Cliquez pour modifier le style du titre</a:t>
            </a:r>
            <a:endParaRPr lang="fr-FR" dirty="0"/>
          </a:p>
        </p:txBody>
      </p:sp>
      <p:sp>
        <p:nvSpPr>
          <p:cNvPr id="10" name="Sous-titre 2"/>
          <p:cNvSpPr>
            <a:spLocks noGrp="1"/>
          </p:cNvSpPr>
          <p:nvPr>
            <p:ph type="subTitle" idx="1"/>
          </p:nvPr>
        </p:nvSpPr>
        <p:spPr>
          <a:xfrm>
            <a:off x="395536" y="3501008"/>
            <a:ext cx="4968552" cy="1152128"/>
          </a:xfrm>
        </p:spPr>
        <p:txBody>
          <a:bodyPr>
            <a:normAutofit/>
          </a:bodyPr>
          <a:lstStyle>
            <a:lvl1pPr marL="0" indent="0" algn="l">
              <a:buNone/>
              <a:defRPr sz="2500" b="0">
                <a:solidFill>
                  <a:schemeClr val="tx1"/>
                </a:solidFill>
                <a:latin typeface="Calibri" pitchFamily="34" charset="0"/>
              </a:defRPr>
            </a:lvl1pPr>
            <a:lvl2pPr marL="457177" indent="0" algn="ctr">
              <a:buNone/>
              <a:defRPr>
                <a:solidFill>
                  <a:schemeClr val="tx1">
                    <a:tint val="75000"/>
                  </a:schemeClr>
                </a:solidFill>
              </a:defRPr>
            </a:lvl2pPr>
            <a:lvl3pPr marL="914353" indent="0" algn="ctr">
              <a:buNone/>
              <a:defRPr>
                <a:solidFill>
                  <a:schemeClr val="tx1">
                    <a:tint val="75000"/>
                  </a:schemeClr>
                </a:solidFill>
              </a:defRPr>
            </a:lvl3pPr>
            <a:lvl4pPr marL="1371530" indent="0" algn="ctr">
              <a:buNone/>
              <a:defRPr>
                <a:solidFill>
                  <a:schemeClr val="tx1">
                    <a:tint val="75000"/>
                  </a:schemeClr>
                </a:solidFill>
              </a:defRPr>
            </a:lvl4pPr>
            <a:lvl5pPr marL="1828706" indent="0" algn="ctr">
              <a:buNone/>
              <a:defRPr>
                <a:solidFill>
                  <a:schemeClr val="tx1">
                    <a:tint val="75000"/>
                  </a:schemeClr>
                </a:solidFill>
              </a:defRPr>
            </a:lvl5pPr>
            <a:lvl6pPr marL="2285883" indent="0" algn="ctr">
              <a:buNone/>
              <a:defRPr>
                <a:solidFill>
                  <a:schemeClr val="tx1">
                    <a:tint val="75000"/>
                  </a:schemeClr>
                </a:solidFill>
              </a:defRPr>
            </a:lvl6pPr>
            <a:lvl7pPr marL="2743060" indent="0" algn="ctr">
              <a:buNone/>
              <a:defRPr>
                <a:solidFill>
                  <a:schemeClr val="tx1">
                    <a:tint val="75000"/>
                  </a:schemeClr>
                </a:solidFill>
              </a:defRPr>
            </a:lvl7pPr>
            <a:lvl8pPr marL="3200236" indent="0" algn="ctr">
              <a:buNone/>
              <a:defRPr>
                <a:solidFill>
                  <a:schemeClr val="tx1">
                    <a:tint val="75000"/>
                  </a:schemeClr>
                </a:solidFill>
              </a:defRPr>
            </a:lvl8pPr>
            <a:lvl9pPr marL="3657413" indent="0" algn="ctr">
              <a:buNone/>
              <a:defRPr>
                <a:solidFill>
                  <a:schemeClr val="tx1">
                    <a:tint val="75000"/>
                  </a:schemeClr>
                </a:solidFill>
              </a:defRPr>
            </a:lvl9pPr>
          </a:lstStyle>
          <a:p>
            <a:r>
              <a:rPr lang="fr-FR" dirty="0" smtClean="0"/>
              <a:t>Cliquez pour modifier le style des sous-titres du masque</a:t>
            </a:r>
            <a:endParaRPr lang="fr-FR"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6C4478A7-9AC9-485F-8074-80696088E531}" type="datetimeFigureOut">
              <a:rPr lang="en-US" smtClean="0"/>
              <a:pPr/>
              <a:t>10/12/2016</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B0C6A3E-435A-4723-9C80-AA7073F2C621}" type="slidenum">
              <a:rPr lang="en-US" smtClean="0"/>
              <a:pPr/>
              <a:t>‹#›</a:t>
            </a:fld>
            <a:endParaRPr lang="en-US"/>
          </a:p>
        </p:txBody>
      </p:sp>
    </p:spTree>
    <p:extLst>
      <p:ext uri="{BB962C8B-B14F-4D97-AF65-F5344CB8AC3E}">
        <p14:creationId xmlns:p14="http://schemas.microsoft.com/office/powerpoint/2010/main" val="383251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9"/>
            <a:ext cx="7886700" cy="2852737"/>
          </a:xfrm>
        </p:spPr>
        <p:txBody>
          <a:bodyPr anchor="b"/>
          <a:lstStyle>
            <a:lvl1pPr>
              <a:defRPr sz="4500"/>
            </a:lvl1pPr>
          </a:lstStyle>
          <a:p>
            <a:r>
              <a:rPr lang="fr-FR"/>
              <a:t>Modifiez le style du titre</a:t>
            </a:r>
            <a:endParaRPr lang="en-US"/>
          </a:p>
        </p:txBody>
      </p:sp>
      <p:sp>
        <p:nvSpPr>
          <p:cNvPr id="3" name="Espace réservé du texte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6C4478A7-9AC9-485F-8074-80696088E531}" type="datetimeFigureOut">
              <a:rPr lang="en-US" smtClean="0"/>
              <a:pPr/>
              <a:t>10/12/2016</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FB0C6A3E-435A-4723-9C80-AA7073F2C621}" type="slidenum">
              <a:rPr lang="en-US" smtClean="0"/>
              <a:pPr/>
              <a:t>‹#›</a:t>
            </a:fld>
            <a:endParaRPr lang="en-US"/>
          </a:p>
        </p:txBody>
      </p:sp>
    </p:spTree>
    <p:extLst>
      <p:ext uri="{BB962C8B-B14F-4D97-AF65-F5344CB8AC3E}">
        <p14:creationId xmlns:p14="http://schemas.microsoft.com/office/powerpoint/2010/main" val="3462778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u contenu 2"/>
          <p:cNvSpPr>
            <a:spLocks noGrp="1"/>
          </p:cNvSpPr>
          <p:nvPr>
            <p:ph sz="half" idx="1"/>
          </p:nvPr>
        </p:nvSpPr>
        <p:spPr>
          <a:xfrm>
            <a:off x="6286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p:nvPr>
        </p:nvSpPr>
        <p:spPr>
          <a:xfrm>
            <a:off x="46291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p:cNvSpPr>
            <a:spLocks noGrp="1"/>
          </p:cNvSpPr>
          <p:nvPr>
            <p:ph type="dt" sz="half" idx="10"/>
          </p:nvPr>
        </p:nvSpPr>
        <p:spPr/>
        <p:txBody>
          <a:bodyPr/>
          <a:lstStyle/>
          <a:p>
            <a:fld id="{6C4478A7-9AC9-485F-8074-80696088E531}" type="datetimeFigureOut">
              <a:rPr lang="en-US" smtClean="0"/>
              <a:pPr/>
              <a:t>10/12/2016</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B0C6A3E-435A-4723-9C80-AA7073F2C621}" type="slidenum">
              <a:rPr lang="en-US" smtClean="0"/>
              <a:pPr/>
              <a:t>‹#›</a:t>
            </a:fld>
            <a:endParaRPr lang="en-US"/>
          </a:p>
        </p:txBody>
      </p:sp>
    </p:spTree>
    <p:extLst>
      <p:ext uri="{BB962C8B-B14F-4D97-AF65-F5344CB8AC3E}">
        <p14:creationId xmlns:p14="http://schemas.microsoft.com/office/powerpoint/2010/main" val="3449387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365126"/>
            <a:ext cx="7886700" cy="1325563"/>
          </a:xfrm>
        </p:spPr>
        <p:txBody>
          <a:bodyPr/>
          <a:lstStyle/>
          <a:p>
            <a:r>
              <a:rPr lang="fr-FR"/>
              <a:t>Modifiez le style du titre</a:t>
            </a:r>
            <a:endParaRPr lang="en-US"/>
          </a:p>
        </p:txBody>
      </p:sp>
      <p:sp>
        <p:nvSpPr>
          <p:cNvPr id="3" name="Espace réservé du texte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4" name="Espace réservé du contenu 3"/>
          <p:cNvSpPr>
            <a:spLocks noGrp="1"/>
          </p:cNvSpPr>
          <p:nvPr>
            <p:ph sz="half" idx="2"/>
          </p:nvPr>
        </p:nvSpPr>
        <p:spPr>
          <a:xfrm>
            <a:off x="629842" y="2505075"/>
            <a:ext cx="3868340"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6" name="Espace réservé du contenu 5"/>
          <p:cNvSpPr>
            <a:spLocks noGrp="1"/>
          </p:cNvSpPr>
          <p:nvPr>
            <p:ph sz="quarter" idx="4"/>
          </p:nvPr>
        </p:nvSpPr>
        <p:spPr>
          <a:xfrm>
            <a:off x="4629150" y="2505075"/>
            <a:ext cx="3887391"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p:cNvSpPr>
            <a:spLocks noGrp="1"/>
          </p:cNvSpPr>
          <p:nvPr>
            <p:ph type="dt" sz="half" idx="10"/>
          </p:nvPr>
        </p:nvSpPr>
        <p:spPr/>
        <p:txBody>
          <a:bodyPr/>
          <a:lstStyle/>
          <a:p>
            <a:fld id="{6C4478A7-9AC9-485F-8074-80696088E531}" type="datetimeFigureOut">
              <a:rPr lang="en-US" smtClean="0"/>
              <a:pPr/>
              <a:t>10/12/2016</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FB0C6A3E-435A-4723-9C80-AA7073F2C621}" type="slidenum">
              <a:rPr lang="en-US" smtClean="0"/>
              <a:pPr/>
              <a:t>‹#›</a:t>
            </a:fld>
            <a:endParaRPr lang="en-US"/>
          </a:p>
        </p:txBody>
      </p:sp>
    </p:spTree>
    <p:extLst>
      <p:ext uri="{BB962C8B-B14F-4D97-AF65-F5344CB8AC3E}">
        <p14:creationId xmlns:p14="http://schemas.microsoft.com/office/powerpoint/2010/main" val="376996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
        <p:nvSpPr>
          <p:cNvPr id="3" name="Espace réservé de la date 2"/>
          <p:cNvSpPr>
            <a:spLocks noGrp="1"/>
          </p:cNvSpPr>
          <p:nvPr>
            <p:ph type="dt" sz="half" idx="10"/>
          </p:nvPr>
        </p:nvSpPr>
        <p:spPr/>
        <p:txBody>
          <a:bodyPr/>
          <a:lstStyle/>
          <a:p>
            <a:fld id="{6C4478A7-9AC9-485F-8074-80696088E531}" type="datetimeFigureOut">
              <a:rPr lang="en-US" smtClean="0"/>
              <a:pPr/>
              <a:t>10/12/2016</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FB0C6A3E-435A-4723-9C80-AA7073F2C621}" type="slidenum">
              <a:rPr lang="en-US" smtClean="0"/>
              <a:pPr/>
              <a:t>‹#›</a:t>
            </a:fld>
            <a:endParaRPr lang="en-US"/>
          </a:p>
        </p:txBody>
      </p:sp>
    </p:spTree>
    <p:extLst>
      <p:ext uri="{BB962C8B-B14F-4D97-AF65-F5344CB8AC3E}">
        <p14:creationId xmlns:p14="http://schemas.microsoft.com/office/powerpoint/2010/main" val="427597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C4478A7-9AC9-485F-8074-80696088E531}" type="datetimeFigureOut">
              <a:rPr lang="en-US" smtClean="0"/>
              <a:pPr/>
              <a:t>10/12/2016</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FB0C6A3E-435A-4723-9C80-AA7073F2C621}" type="slidenum">
              <a:rPr lang="en-US" smtClean="0"/>
              <a:pPr/>
              <a:t>‹#›</a:t>
            </a:fld>
            <a:endParaRPr lang="en-US"/>
          </a:p>
        </p:txBody>
      </p:sp>
    </p:spTree>
    <p:extLst>
      <p:ext uri="{BB962C8B-B14F-4D97-AF65-F5344CB8AC3E}">
        <p14:creationId xmlns:p14="http://schemas.microsoft.com/office/powerpoint/2010/main" val="2169291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a:t>Modifiez le style du titre</a:t>
            </a:r>
            <a:endParaRPr lang="en-US"/>
          </a:p>
        </p:txBody>
      </p:sp>
      <p:sp>
        <p:nvSpPr>
          <p:cNvPr id="3" name="Espace réservé du contenu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6C4478A7-9AC9-485F-8074-80696088E531}" type="datetimeFigureOut">
              <a:rPr lang="en-US" smtClean="0"/>
              <a:pPr/>
              <a:t>10/12/2016</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B0C6A3E-435A-4723-9C80-AA7073F2C621}" type="slidenum">
              <a:rPr lang="en-US" smtClean="0"/>
              <a:pPr/>
              <a:t>‹#›</a:t>
            </a:fld>
            <a:endParaRPr lang="en-US"/>
          </a:p>
        </p:txBody>
      </p:sp>
    </p:spTree>
    <p:extLst>
      <p:ext uri="{BB962C8B-B14F-4D97-AF65-F5344CB8AC3E}">
        <p14:creationId xmlns:p14="http://schemas.microsoft.com/office/powerpoint/2010/main" val="1462852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a:t>Modifiez le style du titre</a:t>
            </a:r>
            <a:endParaRPr lang="en-US"/>
          </a:p>
        </p:txBody>
      </p:sp>
      <p:sp>
        <p:nvSpPr>
          <p:cNvPr id="3" name="Espace réservé pour une image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6C4478A7-9AC9-485F-8074-80696088E531}" type="datetimeFigureOut">
              <a:rPr lang="en-US" smtClean="0"/>
              <a:pPr/>
              <a:t>10/12/2016</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FB0C6A3E-435A-4723-9C80-AA7073F2C621}" type="slidenum">
              <a:rPr lang="en-US" smtClean="0"/>
              <a:pPr/>
              <a:t>‹#›</a:t>
            </a:fld>
            <a:endParaRPr lang="en-US"/>
          </a:p>
        </p:txBody>
      </p:sp>
    </p:spTree>
    <p:extLst>
      <p:ext uri="{BB962C8B-B14F-4D97-AF65-F5344CB8AC3E}">
        <p14:creationId xmlns:p14="http://schemas.microsoft.com/office/powerpoint/2010/main" val="130009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Espace réservé du texte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C4478A7-9AC9-485F-8074-80696088E531}" type="datetimeFigureOut">
              <a:rPr lang="en-US" smtClean="0"/>
              <a:pPr/>
              <a:t>10/12/2016</a:t>
            </a:fld>
            <a:endParaRPr lang="en-US"/>
          </a:p>
        </p:txBody>
      </p:sp>
      <p:sp>
        <p:nvSpPr>
          <p:cNvPr id="5" name="Espace réservé du pied de page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B0C6A3E-435A-4723-9C80-AA7073F2C621}" type="slidenum">
              <a:rPr lang="en-US" smtClean="0"/>
              <a:pPr/>
              <a:t>‹#›</a:t>
            </a:fld>
            <a:endParaRPr lang="en-US"/>
          </a:p>
        </p:txBody>
      </p:sp>
    </p:spTree>
    <p:extLst>
      <p:ext uri="{BB962C8B-B14F-4D97-AF65-F5344CB8AC3E}">
        <p14:creationId xmlns:p14="http://schemas.microsoft.com/office/powerpoint/2010/main" val="10882582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texte 10"/>
          <p:cNvSpPr>
            <a:spLocks noGrp="1"/>
          </p:cNvSpPr>
          <p:nvPr>
            <p:ph type="body" sz="half" idx="10"/>
          </p:nvPr>
        </p:nvSpPr>
        <p:spPr>
          <a:xfrm>
            <a:off x="1129118" y="5859269"/>
            <a:ext cx="6235080" cy="685464"/>
          </a:xfrm>
        </p:spPr>
        <p:txBody>
          <a:bodyPr/>
          <a:lstStyle/>
          <a:p>
            <a:r>
              <a:rPr lang="fr-FR" sz="3200" b="0" dirty="0" smtClean="0">
                <a:solidFill>
                  <a:schemeClr val="tx1"/>
                </a:solidFill>
              </a:rPr>
              <a:t>14 October 2016 </a:t>
            </a:r>
            <a:r>
              <a:rPr lang="fr-FR" sz="3200" dirty="0" smtClean="0"/>
              <a:t>2016</a:t>
            </a:r>
            <a:endParaRPr lang="fr-FR" sz="3200" dirty="0"/>
          </a:p>
        </p:txBody>
      </p:sp>
      <p:sp>
        <p:nvSpPr>
          <p:cNvPr id="9" name="Titre 8"/>
          <p:cNvSpPr>
            <a:spLocks noGrp="1"/>
          </p:cNvSpPr>
          <p:nvPr>
            <p:ph type="ctrTitle"/>
          </p:nvPr>
        </p:nvSpPr>
        <p:spPr>
          <a:xfrm>
            <a:off x="395536" y="1412776"/>
            <a:ext cx="5830416" cy="1702957"/>
          </a:xfrm>
        </p:spPr>
        <p:txBody>
          <a:bodyPr/>
          <a:lstStyle/>
          <a:p>
            <a:r>
              <a:rPr lang="fr-FR" sz="3800" dirty="0" smtClean="0"/>
              <a:t>Civil Dialogue Group (spirits)</a:t>
            </a:r>
            <a:endParaRPr lang="fr-FR" sz="3800" dirty="0"/>
          </a:p>
        </p:txBody>
      </p:sp>
      <p:sp>
        <p:nvSpPr>
          <p:cNvPr id="10" name="Sous-titre 9"/>
          <p:cNvSpPr>
            <a:spLocks noGrp="1"/>
          </p:cNvSpPr>
          <p:nvPr>
            <p:ph type="subTitle" idx="1"/>
          </p:nvPr>
        </p:nvSpPr>
        <p:spPr>
          <a:xfrm>
            <a:off x="395535" y="3501008"/>
            <a:ext cx="5810531" cy="1152128"/>
          </a:xfrm>
        </p:spPr>
        <p:txBody>
          <a:bodyPr>
            <a:normAutofit fontScale="92500"/>
          </a:bodyPr>
          <a:lstStyle/>
          <a:p>
            <a:r>
              <a:rPr lang="fr-FR" sz="3400" dirty="0" smtClean="0"/>
              <a:t>France - Inappropriate incentives for environment labelling.   </a:t>
            </a:r>
            <a:endParaRPr lang="fr-FR" sz="3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7"/>
            <a:ext cx="7886700" cy="616386"/>
          </a:xfrm>
        </p:spPr>
        <p:txBody>
          <a:bodyPr/>
          <a:lstStyle/>
          <a:p>
            <a:r>
              <a:rPr lang="en-GB" dirty="0"/>
              <a:t>Context - Triman logo</a:t>
            </a:r>
          </a:p>
        </p:txBody>
      </p:sp>
      <p:sp>
        <p:nvSpPr>
          <p:cNvPr id="3" name="Espace réservé du contenu 2"/>
          <p:cNvSpPr>
            <a:spLocks noGrp="1"/>
          </p:cNvSpPr>
          <p:nvPr>
            <p:ph idx="1"/>
          </p:nvPr>
        </p:nvSpPr>
        <p:spPr>
          <a:xfrm>
            <a:off x="628650" y="1166070"/>
            <a:ext cx="7886700" cy="5402510"/>
          </a:xfrm>
        </p:spPr>
        <p:txBody>
          <a:bodyPr>
            <a:normAutofit/>
          </a:bodyPr>
          <a:lstStyle/>
          <a:p>
            <a:r>
              <a:rPr lang="en-US" sz="1600" dirty="0"/>
              <a:t>From 2014, a specific labelling requirement was introduced by French law to inform the consumer about the importance of sorting wastes (« </a:t>
            </a:r>
            <a:r>
              <a:rPr lang="en-US" sz="1600" dirty="0" err="1"/>
              <a:t>gestes</a:t>
            </a:r>
            <a:r>
              <a:rPr lang="en-US" sz="1600" dirty="0"/>
              <a:t> de tri »). </a:t>
            </a:r>
          </a:p>
          <a:p>
            <a:r>
              <a:rPr lang="en-US" sz="1600" dirty="0"/>
              <a:t>This complete set of rules resulted in:</a:t>
            </a:r>
          </a:p>
          <a:p>
            <a:pPr lvl="1"/>
            <a:r>
              <a:rPr lang="en-US" sz="1300" dirty="0"/>
              <a:t>No marking requirement for household-intended glass packaging;</a:t>
            </a:r>
          </a:p>
          <a:p>
            <a:pPr lvl="1"/>
            <a:r>
              <a:rPr lang="en-US" sz="1300" dirty="0"/>
              <a:t>For other household-intended packaging (excluding batteries or on electronic waste or chemicals that may pose a significant risk to health and the environment), the mandatory mark can be placed on the product or, otherwise, on its packaging, user’s manual or any other media including </a:t>
            </a:r>
            <a:r>
              <a:rPr lang="en-US" sz="1300" u="sng" dirty="0"/>
              <a:t>dematerialized</a:t>
            </a:r>
            <a:r>
              <a:rPr lang="en-US" sz="1300" dirty="0"/>
              <a:t>.</a:t>
            </a:r>
          </a:p>
          <a:p>
            <a:r>
              <a:rPr lang="en-US" sz="1600" dirty="0"/>
              <a:t>For the wine and spirits’ sector, the current rules result in:</a:t>
            </a:r>
          </a:p>
          <a:p>
            <a:pPr marL="0" indent="0">
              <a:buNone/>
            </a:pPr>
            <a:endParaRPr lang="fr-FR" sz="1600" dirty="0"/>
          </a:p>
          <a:p>
            <a:pPr marL="0" indent="0">
              <a:buNone/>
            </a:pPr>
            <a:endParaRPr lang="fr-FR" sz="1600" dirty="0"/>
          </a:p>
          <a:p>
            <a:pPr marL="0" indent="0">
              <a:buNone/>
            </a:pPr>
            <a:endParaRPr lang="fr-FR" sz="1600" dirty="0"/>
          </a:p>
          <a:p>
            <a:pPr marL="0" indent="0">
              <a:buNone/>
            </a:pPr>
            <a:endParaRPr lang="fr-FR" sz="1600" dirty="0"/>
          </a:p>
          <a:p>
            <a:pPr marL="0" indent="0">
              <a:buNone/>
            </a:pPr>
            <a:endParaRPr lang="en-US" sz="1600" dirty="0"/>
          </a:p>
          <a:p>
            <a:r>
              <a:rPr lang="en-US" sz="1600" dirty="0"/>
              <a:t>In practical terms, most marketers:</a:t>
            </a:r>
          </a:p>
          <a:p>
            <a:pPr lvl="1"/>
            <a:r>
              <a:rPr lang="en-US" sz="1300" dirty="0"/>
              <a:t>Place the Triman logo on their website, to allow the consumer to have access to these information;</a:t>
            </a:r>
          </a:p>
          <a:p>
            <a:pPr lvl="1"/>
            <a:r>
              <a:rPr lang="en-US" sz="1300" dirty="0"/>
              <a:t>Do not apply markings on glass bottles, for French, UE and third countries wines and spirits.</a:t>
            </a:r>
          </a:p>
          <a:p>
            <a:r>
              <a:rPr lang="en-US" sz="1600" dirty="0"/>
              <a:t>In addition, it should be highlighted that waste sorting information is often placed on bag-in-box as there is less constraint on labelling for such product. Waste sorting information is even usually more explicit to the consumer than Triman logo, which is not always clearly understood by consumers. </a:t>
            </a:r>
          </a:p>
          <a:p>
            <a:endParaRPr lang="en-US" dirty="0"/>
          </a:p>
        </p:txBody>
      </p:sp>
      <p:graphicFrame>
        <p:nvGraphicFramePr>
          <p:cNvPr id="4" name="Tableau 3"/>
          <p:cNvGraphicFramePr>
            <a:graphicFrameLocks noGrp="1"/>
          </p:cNvGraphicFramePr>
          <p:nvPr>
            <p:extLst>
              <p:ext uri="{D42A27DB-BD31-4B8C-83A1-F6EECF244321}">
                <p14:modId xmlns:p14="http://schemas.microsoft.com/office/powerpoint/2010/main" val="3767079609"/>
              </p:ext>
            </p:extLst>
          </p:nvPr>
        </p:nvGraphicFramePr>
        <p:xfrm>
          <a:off x="1107345" y="3161394"/>
          <a:ext cx="7214536" cy="1486108"/>
        </p:xfrm>
        <a:graphic>
          <a:graphicData uri="http://schemas.openxmlformats.org/drawingml/2006/table">
            <a:tbl>
              <a:tblPr firstRow="1" bandRow="1">
                <a:tableStyleId>{5C22544A-7EE6-4342-B048-85BDC9FD1C3A}</a:tableStyleId>
              </a:tblPr>
              <a:tblGrid>
                <a:gridCol w="1803634">
                  <a:extLst>
                    <a:ext uri="{9D8B030D-6E8A-4147-A177-3AD203B41FA5}">
                      <a16:colId xmlns="" xmlns:a16="http://schemas.microsoft.com/office/drawing/2014/main" val="1850494734"/>
                    </a:ext>
                  </a:extLst>
                </a:gridCol>
                <a:gridCol w="1803634">
                  <a:extLst>
                    <a:ext uri="{9D8B030D-6E8A-4147-A177-3AD203B41FA5}">
                      <a16:colId xmlns="" xmlns:a16="http://schemas.microsoft.com/office/drawing/2014/main" val="73145620"/>
                    </a:ext>
                  </a:extLst>
                </a:gridCol>
                <a:gridCol w="1803634">
                  <a:extLst>
                    <a:ext uri="{9D8B030D-6E8A-4147-A177-3AD203B41FA5}">
                      <a16:colId xmlns="" xmlns:a16="http://schemas.microsoft.com/office/drawing/2014/main" val="1375300017"/>
                    </a:ext>
                  </a:extLst>
                </a:gridCol>
                <a:gridCol w="1803634">
                  <a:extLst>
                    <a:ext uri="{9D8B030D-6E8A-4147-A177-3AD203B41FA5}">
                      <a16:colId xmlns="" xmlns:a16="http://schemas.microsoft.com/office/drawing/2014/main" val="1228840562"/>
                    </a:ext>
                  </a:extLst>
                </a:gridCol>
              </a:tblGrid>
              <a:tr h="282148">
                <a:tc>
                  <a:txBody>
                    <a:bodyPr/>
                    <a:lstStyle/>
                    <a:p>
                      <a:pPr algn="ctr"/>
                      <a:endParaRPr lang="en-US" sz="1100" dirty="0"/>
                    </a:p>
                  </a:txBody>
                  <a:tcPr anchor="ctr"/>
                </a:tc>
                <a:tc>
                  <a:txBody>
                    <a:bodyPr/>
                    <a:lstStyle/>
                    <a:p>
                      <a:pPr algn="ctr"/>
                      <a:r>
                        <a:rPr lang="fr-FR" sz="1100" dirty="0"/>
                        <a:t>France</a:t>
                      </a:r>
                      <a:endParaRPr lang="en-US" sz="1100" dirty="0"/>
                    </a:p>
                  </a:txBody>
                  <a:tcPr anchor="ctr"/>
                </a:tc>
                <a:tc>
                  <a:txBody>
                    <a:bodyPr/>
                    <a:lstStyle/>
                    <a:p>
                      <a:pPr algn="ctr"/>
                      <a:r>
                        <a:rPr lang="fr-FR" sz="1100" dirty="0"/>
                        <a:t>EU</a:t>
                      </a:r>
                      <a:endParaRPr lang="en-US" sz="1100" dirty="0"/>
                    </a:p>
                  </a:txBody>
                  <a:tcPr anchor="ctr"/>
                </a:tc>
                <a:tc>
                  <a:txBody>
                    <a:bodyPr/>
                    <a:lstStyle/>
                    <a:p>
                      <a:pPr algn="ctr"/>
                      <a:r>
                        <a:rPr lang="fr-FR" sz="1100" dirty="0" err="1"/>
                        <a:t>Third</a:t>
                      </a:r>
                      <a:r>
                        <a:rPr lang="fr-FR" sz="1100" baseline="0" dirty="0"/>
                        <a:t> countries</a:t>
                      </a:r>
                      <a:endParaRPr lang="en-US" sz="1100" dirty="0"/>
                    </a:p>
                  </a:txBody>
                  <a:tcPr anchor="ctr"/>
                </a:tc>
                <a:extLst>
                  <a:ext uri="{0D108BD9-81ED-4DB2-BD59-A6C34878D82A}">
                    <a16:rowId xmlns="" xmlns:a16="http://schemas.microsoft.com/office/drawing/2014/main" val="2014469368"/>
                  </a:ext>
                </a:extLst>
              </a:tr>
              <a:tr h="282148">
                <a:tc>
                  <a:txBody>
                    <a:bodyPr/>
                    <a:lstStyle/>
                    <a:p>
                      <a:pPr algn="l"/>
                      <a:r>
                        <a:rPr lang="fr-FR" sz="1100" dirty="0"/>
                        <a:t>Glass</a:t>
                      </a:r>
                      <a:r>
                        <a:rPr lang="fr-FR" sz="1100" baseline="0" dirty="0"/>
                        <a:t> </a:t>
                      </a:r>
                      <a:r>
                        <a:rPr lang="fr-FR" sz="1100" baseline="0" dirty="0" err="1"/>
                        <a:t>bottle</a:t>
                      </a:r>
                      <a:endParaRPr lang="en-US" sz="1100" dirty="0"/>
                    </a:p>
                  </a:txBody>
                  <a:tcPr anchor="ctr"/>
                </a:tc>
                <a:tc gridSpan="3">
                  <a:txBody>
                    <a:bodyPr/>
                    <a:lstStyle/>
                    <a:p>
                      <a:pPr algn="ctr"/>
                      <a:r>
                        <a:rPr lang="fr-FR" sz="1100" dirty="0"/>
                        <a:t>Out of scope</a:t>
                      </a:r>
                      <a:endParaRPr lang="en-US" sz="1100" dirty="0"/>
                    </a:p>
                  </a:txBody>
                  <a:tcPr anchor="ctr"/>
                </a:tc>
                <a:tc hMerge="1">
                  <a:txBody>
                    <a:bodyPr/>
                    <a:lstStyle/>
                    <a:p>
                      <a:endParaRPr lang="en-US" dirty="0"/>
                    </a:p>
                  </a:txBody>
                  <a:tcPr/>
                </a:tc>
                <a:tc hMerge="1">
                  <a:txBody>
                    <a:bodyPr/>
                    <a:lstStyle/>
                    <a:p>
                      <a:endParaRPr lang="en-US" dirty="0"/>
                    </a:p>
                  </a:txBody>
                  <a:tcPr/>
                </a:tc>
                <a:extLst>
                  <a:ext uri="{0D108BD9-81ED-4DB2-BD59-A6C34878D82A}">
                    <a16:rowId xmlns="" xmlns:a16="http://schemas.microsoft.com/office/drawing/2014/main" val="50513265"/>
                  </a:ext>
                </a:extLst>
              </a:tr>
              <a:tr h="382639">
                <a:tc>
                  <a:txBody>
                    <a:bodyPr/>
                    <a:lstStyle/>
                    <a:p>
                      <a:pPr algn="l"/>
                      <a:r>
                        <a:rPr lang="fr-FR" sz="1100" dirty="0"/>
                        <a:t>Cork</a:t>
                      </a:r>
                      <a:r>
                        <a:rPr lang="fr-FR" sz="1100" baseline="0" dirty="0"/>
                        <a:t> - Cap</a:t>
                      </a:r>
                      <a:endParaRPr lang="en-US" sz="1100" dirty="0"/>
                    </a:p>
                  </a:txBody>
                  <a:tcPr anchor="ctr"/>
                </a:tc>
                <a:tc gridSpan="3">
                  <a:txBody>
                    <a:bodyPr/>
                    <a:lstStyle/>
                    <a:p>
                      <a:pPr algn="ctr"/>
                      <a:r>
                        <a:rPr lang="en-US" sz="1100" dirty="0"/>
                        <a:t>Exempted : not recyclable effectively given the technical and economic conditions</a:t>
                      </a:r>
                    </a:p>
                  </a:txBody>
                  <a:tcPr anchor="ctr"/>
                </a:tc>
                <a:tc hMerge="1">
                  <a:txBody>
                    <a:bodyPr/>
                    <a:lstStyle/>
                    <a:p>
                      <a:endParaRPr lang="en-US" dirty="0"/>
                    </a:p>
                  </a:txBody>
                  <a:tcPr/>
                </a:tc>
                <a:tc hMerge="1">
                  <a:txBody>
                    <a:bodyPr/>
                    <a:lstStyle/>
                    <a:p>
                      <a:endParaRPr lang="en-US" dirty="0"/>
                    </a:p>
                  </a:txBody>
                  <a:tcPr/>
                </a:tc>
                <a:extLst>
                  <a:ext uri="{0D108BD9-81ED-4DB2-BD59-A6C34878D82A}">
                    <a16:rowId xmlns="" xmlns:a16="http://schemas.microsoft.com/office/drawing/2014/main" val="1331457451"/>
                  </a:ext>
                </a:extLst>
              </a:tr>
              <a:tr h="539173">
                <a:tc>
                  <a:txBody>
                    <a:bodyPr/>
                    <a:lstStyle/>
                    <a:p>
                      <a:pPr algn="l"/>
                      <a:r>
                        <a:rPr lang="fr-FR" sz="1100" dirty="0"/>
                        <a:t>Bag-in-Box or</a:t>
                      </a:r>
                      <a:r>
                        <a:rPr lang="fr-FR" sz="1100" baseline="0" dirty="0"/>
                        <a:t> </a:t>
                      </a:r>
                      <a:r>
                        <a:rPr lang="fr-FR" sz="1100" baseline="0" dirty="0" err="1"/>
                        <a:t>other</a:t>
                      </a:r>
                      <a:r>
                        <a:rPr lang="fr-FR" sz="1100" baseline="0" dirty="0"/>
                        <a:t> non-glass container</a:t>
                      </a:r>
                      <a:endParaRPr lang="en-US" sz="1100" dirty="0"/>
                    </a:p>
                  </a:txBody>
                  <a:tcPr anchor="ctr"/>
                </a:tc>
                <a:tc>
                  <a:txBody>
                    <a:bodyPr/>
                    <a:lstStyle/>
                    <a:p>
                      <a:pPr algn="ctr"/>
                      <a:r>
                        <a:rPr lang="en-US" sz="1100" dirty="0"/>
                        <a:t>Triman</a:t>
                      </a:r>
                    </a:p>
                    <a:p>
                      <a:pPr algn="ctr"/>
                      <a:r>
                        <a:rPr lang="fr-FR" sz="1100" dirty="0"/>
                        <a:t>(on-pack</a:t>
                      </a:r>
                      <a:r>
                        <a:rPr lang="fr-FR" sz="1100" baseline="0" dirty="0"/>
                        <a:t> or </a:t>
                      </a:r>
                      <a:r>
                        <a:rPr lang="fr-FR" sz="1100" baseline="0" dirty="0" err="1"/>
                        <a:t>website</a:t>
                      </a:r>
                      <a:r>
                        <a:rPr lang="fr-FR" sz="1100" baseline="0" dirty="0"/>
                        <a:t>)</a:t>
                      </a:r>
                      <a:endParaRPr lang="en-US" sz="1100" dirty="0"/>
                    </a:p>
                  </a:txBody>
                  <a:tcPr anchor="ctr"/>
                </a:tc>
                <a:tc>
                  <a:txBody>
                    <a:bodyPr/>
                    <a:lstStyle/>
                    <a:p>
                      <a:pPr algn="ctr"/>
                      <a:r>
                        <a:rPr lang="en-US" sz="1100" i="1" dirty="0"/>
                        <a:t>Triman or MS common mark regulatory framed</a:t>
                      </a:r>
                    </a:p>
                  </a:txBody>
                  <a:tcPr anchor="ctr"/>
                </a:tc>
                <a:tc>
                  <a:txBody>
                    <a:bodyPr/>
                    <a:lstStyle/>
                    <a:p>
                      <a:pPr algn="ctr"/>
                      <a:r>
                        <a:rPr lang="en-US" sz="1100" dirty="0"/>
                        <a:t>Triman</a:t>
                      </a:r>
                    </a:p>
                    <a:p>
                      <a:pPr algn="ctr"/>
                      <a:r>
                        <a:rPr lang="fr-FR" sz="1100" dirty="0"/>
                        <a:t>(on-pack</a:t>
                      </a:r>
                      <a:r>
                        <a:rPr lang="fr-FR" sz="1100" baseline="0" dirty="0"/>
                        <a:t> or </a:t>
                      </a:r>
                      <a:r>
                        <a:rPr lang="fr-FR" sz="1100" baseline="0" dirty="0" err="1"/>
                        <a:t>website</a:t>
                      </a:r>
                      <a:r>
                        <a:rPr lang="fr-FR" sz="1100" baseline="0" dirty="0"/>
                        <a:t>)</a:t>
                      </a:r>
                      <a:endParaRPr lang="en-US" sz="1100" dirty="0"/>
                    </a:p>
                  </a:txBody>
                  <a:tcPr anchor="ctr"/>
                </a:tc>
                <a:extLst>
                  <a:ext uri="{0D108BD9-81ED-4DB2-BD59-A6C34878D82A}">
                    <a16:rowId xmlns="" xmlns:a16="http://schemas.microsoft.com/office/drawing/2014/main" val="3533087383"/>
                  </a:ext>
                </a:extLst>
              </a:tr>
            </a:tbl>
          </a:graphicData>
        </a:graphic>
      </p:graphicFrame>
    </p:spTree>
    <p:extLst>
      <p:ext uri="{BB962C8B-B14F-4D97-AF65-F5344CB8AC3E}">
        <p14:creationId xmlns:p14="http://schemas.microsoft.com/office/powerpoint/2010/main" val="3469174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7"/>
            <a:ext cx="7886700" cy="616386"/>
          </a:xfrm>
        </p:spPr>
        <p:txBody>
          <a:bodyPr/>
          <a:lstStyle/>
          <a:p>
            <a:r>
              <a:rPr lang="en-GB" dirty="0"/>
              <a:t>Foreseen changes</a:t>
            </a:r>
          </a:p>
        </p:txBody>
      </p:sp>
      <p:sp>
        <p:nvSpPr>
          <p:cNvPr id="3" name="Espace réservé du contenu 2"/>
          <p:cNvSpPr>
            <a:spLocks noGrp="1"/>
          </p:cNvSpPr>
          <p:nvPr>
            <p:ph idx="1"/>
          </p:nvPr>
        </p:nvSpPr>
        <p:spPr>
          <a:xfrm>
            <a:off x="628650" y="1166070"/>
            <a:ext cx="7886700" cy="5402510"/>
          </a:xfrm>
        </p:spPr>
        <p:txBody>
          <a:bodyPr>
            <a:normAutofit/>
          </a:bodyPr>
          <a:lstStyle/>
          <a:p>
            <a:endParaRPr lang="en-US" sz="1600" dirty="0"/>
          </a:p>
          <a:p>
            <a:endParaRPr lang="en-US" sz="1600" dirty="0"/>
          </a:p>
          <a:p>
            <a:endParaRPr lang="en-US" sz="1600" dirty="0"/>
          </a:p>
          <a:p>
            <a:r>
              <a:rPr lang="en-US" sz="1800" dirty="0"/>
              <a:t>On March 2016, the French Ministry of Environment presented draft specifications that should apply to agreed eco-organisms that will be in charge of implementing the domestic wastes recovery and recycling. A fourth version was presented on July 29</a:t>
            </a:r>
            <a:r>
              <a:rPr lang="en-US" sz="1800" baseline="30000" dirty="0"/>
              <a:t>th</a:t>
            </a:r>
            <a:r>
              <a:rPr lang="en-US" sz="1800" dirty="0"/>
              <a:t>. </a:t>
            </a:r>
          </a:p>
          <a:p>
            <a:pPr marL="0" indent="0">
              <a:buNone/>
            </a:pPr>
            <a:endParaRPr lang="en-US" sz="1800" dirty="0"/>
          </a:p>
          <a:p>
            <a:r>
              <a:rPr lang="en-US" sz="1800" dirty="0"/>
              <a:t>In this draft specification, it appears that DGPR (General Directory for Risk Prevention) is willing to create a financial incentive for those producers that apply the Triman marking </a:t>
            </a:r>
            <a:r>
              <a:rPr lang="en-US" sz="1800" b="1" dirty="0"/>
              <a:t>on their packaging</a:t>
            </a:r>
            <a:r>
              <a:rPr lang="en-US" sz="1800" dirty="0"/>
              <a:t>, by offering them a 5% rebate on their waste contributions.</a:t>
            </a:r>
          </a:p>
        </p:txBody>
      </p:sp>
    </p:spTree>
    <p:extLst>
      <p:ext uri="{BB962C8B-B14F-4D97-AF65-F5344CB8AC3E}">
        <p14:creationId xmlns:p14="http://schemas.microsoft.com/office/powerpoint/2010/main" val="4146273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7"/>
            <a:ext cx="7886700" cy="616386"/>
          </a:xfrm>
        </p:spPr>
        <p:txBody>
          <a:bodyPr/>
          <a:lstStyle/>
          <a:p>
            <a:r>
              <a:rPr lang="en-GB" dirty="0"/>
              <a:t>Foreseen changes</a:t>
            </a:r>
          </a:p>
        </p:txBody>
      </p:sp>
      <p:sp>
        <p:nvSpPr>
          <p:cNvPr id="3" name="Espace réservé du contenu 2"/>
          <p:cNvSpPr>
            <a:spLocks noGrp="1"/>
          </p:cNvSpPr>
          <p:nvPr>
            <p:ph idx="1"/>
          </p:nvPr>
        </p:nvSpPr>
        <p:spPr>
          <a:xfrm>
            <a:off x="423333" y="1032933"/>
            <a:ext cx="8092017" cy="5535647"/>
          </a:xfrm>
        </p:spPr>
        <p:txBody>
          <a:bodyPr>
            <a:normAutofit/>
          </a:bodyPr>
          <a:lstStyle/>
          <a:p>
            <a:endParaRPr lang="en-US" sz="1400" dirty="0"/>
          </a:p>
          <a:p>
            <a:r>
              <a:rPr lang="en-US" sz="1600" dirty="0"/>
              <a:t>Such discrimination is particularly blatant for products that are imported in glass bottle, creating an obstacle to trade in the form of higher than otherwise required fees for selling imported wine &amp; spirits. The only way for glass products to benefit from this bonus (i.e. not to incur the disadvantage of not benefitting from the bonus in practice) is to have the French-specific logo stamped on the bottles. </a:t>
            </a:r>
          </a:p>
          <a:p>
            <a:r>
              <a:rPr lang="en-US" sz="1600" dirty="0"/>
              <a:t>Given that the original reason why glass was exempt from the Triman logo had to do with the minimization of adverse effects on trade flows, the re-instatement of this requirement through a financial incentive would equally result in a breach of provisions against technical obstacles to trade (Against EU products that is in breach of EU articles 34 and 36 on free movement of goods). </a:t>
            </a:r>
          </a:p>
          <a:p>
            <a:endParaRPr lang="en-US" sz="1600" dirty="0"/>
          </a:p>
          <a:p>
            <a:r>
              <a:rPr lang="en-US" sz="1600" dirty="0"/>
              <a:t>We therefore ask that French authorities be required to explain:</a:t>
            </a:r>
          </a:p>
          <a:p>
            <a:endParaRPr lang="en-US" sz="1600" dirty="0"/>
          </a:p>
          <a:p>
            <a:pPr lvl="1"/>
            <a:r>
              <a:rPr lang="en-US" sz="1600" dirty="0"/>
              <a:t>When these new environmental rules will be notified through TRIS (at the EU level) notification procedure, so EU member states could provide their comments? </a:t>
            </a:r>
          </a:p>
          <a:p>
            <a:pPr lvl="1"/>
            <a:r>
              <a:rPr lang="en-US" sz="1600" dirty="0"/>
              <a:t>Which measures they intend to introduce in order not to penalize products that are, according to article L541-10-5 of the Environment code, excluded by law from marking requirements?</a:t>
            </a:r>
          </a:p>
          <a:p>
            <a:pPr lvl="1"/>
            <a:r>
              <a:rPr lang="en-US" sz="1600" dirty="0"/>
              <a:t>What steps will be taken by French authorities in order to ensure fully compliant treatment of foreign products in accordance with France’s EU commitments?</a:t>
            </a:r>
          </a:p>
          <a:p>
            <a:endParaRPr lang="en-US" sz="1400" dirty="0"/>
          </a:p>
        </p:txBody>
      </p:sp>
    </p:spTree>
    <p:extLst>
      <p:ext uri="{BB962C8B-B14F-4D97-AF65-F5344CB8AC3E}">
        <p14:creationId xmlns:p14="http://schemas.microsoft.com/office/powerpoint/2010/main" val="2197511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7"/>
            <a:ext cx="7886700" cy="616386"/>
          </a:xfrm>
        </p:spPr>
        <p:txBody>
          <a:bodyPr/>
          <a:lstStyle/>
          <a:p>
            <a:r>
              <a:rPr lang="en-GB" dirty="0"/>
              <a:t>Annex – 2014 texts</a:t>
            </a:r>
          </a:p>
        </p:txBody>
      </p:sp>
      <p:sp>
        <p:nvSpPr>
          <p:cNvPr id="3" name="Espace réservé du contenu 2"/>
          <p:cNvSpPr>
            <a:spLocks noGrp="1"/>
          </p:cNvSpPr>
          <p:nvPr>
            <p:ph idx="1"/>
          </p:nvPr>
        </p:nvSpPr>
        <p:spPr>
          <a:xfrm>
            <a:off x="628650" y="1166070"/>
            <a:ext cx="7886700" cy="5402510"/>
          </a:xfrm>
        </p:spPr>
        <p:txBody>
          <a:bodyPr>
            <a:normAutofit fontScale="55000" lnSpcReduction="20000"/>
          </a:bodyPr>
          <a:lstStyle/>
          <a:p>
            <a:r>
              <a:rPr lang="en-US" sz="2000" dirty="0"/>
              <a:t>Law 2014-1, of January the 2nd, 2014, modified the second indent of article L541-10-5 of the Environment code, by introducing the following wording:</a:t>
            </a:r>
          </a:p>
          <a:p>
            <a:pPr marL="0" indent="0">
              <a:buNone/>
            </a:pPr>
            <a:r>
              <a:rPr lang="fr-FR" sz="1600" i="1" dirty="0"/>
              <a:t>A l'exclusion des emballages ménagers en verre, tout produit recyclable soumis à un dispositif de responsabilité élargie des producteurs mis sur le marché à compter du 1er janvier 2015 fait l'objet d'une signalétique commune informant le consommateur que ce produit relève d'une consigne de tri. Un décret en Conseil d'Etat précise les conditions d'application du présent alinéa. </a:t>
            </a:r>
          </a:p>
          <a:p>
            <a:pPr marL="0" indent="0">
              <a:buNone/>
            </a:pPr>
            <a:r>
              <a:rPr lang="fr-FR" sz="1600" i="1" dirty="0" err="1"/>
              <a:t>Notwithstanding</a:t>
            </a:r>
            <a:r>
              <a:rPr lang="fr-FR" sz="1600" i="1" dirty="0"/>
              <a:t> the exclusion of </a:t>
            </a:r>
            <a:r>
              <a:rPr lang="fr-FR" sz="1600" i="1" dirty="0" err="1"/>
              <a:t>household-intended</a:t>
            </a:r>
            <a:r>
              <a:rPr lang="fr-FR" sz="1600" i="1" dirty="0"/>
              <a:t> glass packaging, </a:t>
            </a:r>
            <a:r>
              <a:rPr lang="fr-FR" sz="1600" i="1" dirty="0" err="1"/>
              <a:t>any</a:t>
            </a:r>
            <a:r>
              <a:rPr lang="fr-FR" sz="1600" i="1" dirty="0"/>
              <a:t> recyclable </a:t>
            </a:r>
            <a:r>
              <a:rPr lang="fr-FR" sz="1600" i="1" dirty="0" err="1"/>
              <a:t>product</a:t>
            </a:r>
            <a:r>
              <a:rPr lang="fr-FR" sz="1600" i="1" dirty="0"/>
              <a:t> </a:t>
            </a:r>
            <a:r>
              <a:rPr lang="fr-FR" sz="1600" i="1" dirty="0" err="1"/>
              <a:t>subjected</a:t>
            </a:r>
            <a:r>
              <a:rPr lang="fr-FR" sz="1600" i="1" dirty="0"/>
              <a:t> to EPR put on the </a:t>
            </a:r>
            <a:r>
              <a:rPr lang="fr-FR" sz="1600" i="1" dirty="0" err="1"/>
              <a:t>market</a:t>
            </a:r>
            <a:r>
              <a:rPr lang="fr-FR" sz="1600" i="1" dirty="0"/>
              <a:t> </a:t>
            </a:r>
            <a:r>
              <a:rPr lang="fr-FR" sz="1600" i="1" dirty="0" err="1"/>
              <a:t>from</a:t>
            </a:r>
            <a:r>
              <a:rPr lang="fr-FR" sz="1600" i="1" dirty="0"/>
              <a:t> 1st </a:t>
            </a:r>
            <a:r>
              <a:rPr lang="fr-FR" sz="1600" i="1" dirty="0" err="1"/>
              <a:t>January</a:t>
            </a:r>
            <a:r>
              <a:rPr lang="fr-FR" sz="1600" i="1" dirty="0"/>
              <a:t> 2015 </a:t>
            </a:r>
            <a:r>
              <a:rPr lang="fr-FR" sz="1600" i="1" dirty="0" err="1"/>
              <a:t>is</a:t>
            </a:r>
            <a:r>
              <a:rPr lang="fr-FR" sz="1600" i="1" dirty="0"/>
              <a:t> </a:t>
            </a:r>
            <a:r>
              <a:rPr lang="fr-FR" sz="1600" i="1" dirty="0" err="1"/>
              <a:t>subject</a:t>
            </a:r>
            <a:r>
              <a:rPr lang="fr-FR" sz="1600" i="1" dirty="0"/>
              <a:t> to a </a:t>
            </a:r>
            <a:r>
              <a:rPr lang="fr-FR" sz="1600" i="1" dirty="0" err="1"/>
              <a:t>common</a:t>
            </a:r>
            <a:r>
              <a:rPr lang="fr-FR" sz="1600" i="1" dirty="0"/>
              <a:t> mark </a:t>
            </a:r>
            <a:r>
              <a:rPr lang="fr-FR" sz="1600" i="1" dirty="0" err="1"/>
              <a:t>informing</a:t>
            </a:r>
            <a:r>
              <a:rPr lang="fr-FR" sz="1600" i="1" dirty="0"/>
              <a:t> the consumer </a:t>
            </a:r>
            <a:r>
              <a:rPr lang="fr-FR" sz="1600" i="1" dirty="0" err="1"/>
              <a:t>that</a:t>
            </a:r>
            <a:r>
              <a:rPr lang="fr-FR" sz="1600" i="1" dirty="0"/>
              <a:t> the </a:t>
            </a:r>
            <a:r>
              <a:rPr lang="fr-FR" sz="1600" i="1" dirty="0" err="1"/>
              <a:t>product</a:t>
            </a:r>
            <a:r>
              <a:rPr lang="fr-FR" sz="1600" i="1" dirty="0"/>
              <a:t> </a:t>
            </a:r>
            <a:r>
              <a:rPr lang="fr-FR" sz="1600" i="1" dirty="0" err="1"/>
              <a:t>is</a:t>
            </a:r>
            <a:r>
              <a:rPr lang="fr-FR" sz="1600" i="1" dirty="0"/>
              <a:t> </a:t>
            </a:r>
            <a:r>
              <a:rPr lang="fr-FR" sz="1600" i="1" dirty="0" err="1"/>
              <a:t>under</a:t>
            </a:r>
            <a:r>
              <a:rPr lang="fr-FR" sz="1600" i="1" dirty="0"/>
              <a:t> a </a:t>
            </a:r>
            <a:r>
              <a:rPr lang="fr-FR" sz="1600" i="1" dirty="0" err="1"/>
              <a:t>sorting</a:t>
            </a:r>
            <a:r>
              <a:rPr lang="fr-FR" sz="1600" i="1" dirty="0"/>
              <a:t> instruction. A State Council </a:t>
            </a:r>
            <a:r>
              <a:rPr lang="fr-FR" sz="1600" i="1" dirty="0" err="1"/>
              <a:t>decree</a:t>
            </a:r>
            <a:r>
              <a:rPr lang="fr-FR" sz="1600" i="1" dirty="0"/>
              <a:t> </a:t>
            </a:r>
            <a:r>
              <a:rPr lang="fr-FR" sz="1600" i="1" dirty="0" err="1"/>
              <a:t>will</a:t>
            </a:r>
            <a:r>
              <a:rPr lang="fr-FR" sz="1600" i="1" dirty="0"/>
              <a:t> </a:t>
            </a:r>
            <a:r>
              <a:rPr lang="fr-FR" sz="1600" i="1" dirty="0" err="1"/>
              <a:t>establish</a:t>
            </a:r>
            <a:r>
              <a:rPr lang="fr-FR" sz="1600" i="1" dirty="0"/>
              <a:t> the </a:t>
            </a:r>
            <a:r>
              <a:rPr lang="fr-FR" sz="1600" i="1" dirty="0" err="1"/>
              <a:t>implementing</a:t>
            </a:r>
            <a:r>
              <a:rPr lang="fr-FR" sz="1600" i="1" dirty="0"/>
              <a:t> conditions of the </a:t>
            </a:r>
            <a:r>
              <a:rPr lang="fr-FR" sz="1600" i="1" dirty="0" err="1"/>
              <a:t>present</a:t>
            </a:r>
            <a:r>
              <a:rPr lang="fr-FR" sz="1600" i="1" dirty="0"/>
              <a:t> </a:t>
            </a:r>
            <a:r>
              <a:rPr lang="fr-FR" sz="1600" i="1" dirty="0" err="1"/>
              <a:t>indent</a:t>
            </a:r>
            <a:r>
              <a:rPr lang="fr-FR" sz="1600" i="1" dirty="0"/>
              <a:t>.</a:t>
            </a:r>
          </a:p>
          <a:p>
            <a:r>
              <a:rPr lang="fr-FR" sz="2000" dirty="0"/>
              <a:t>The </a:t>
            </a:r>
            <a:r>
              <a:rPr lang="fr-FR" sz="2000" dirty="0" err="1"/>
              <a:t>implementation</a:t>
            </a:r>
            <a:r>
              <a:rPr lang="fr-FR" sz="2000" dirty="0"/>
              <a:t> </a:t>
            </a:r>
            <a:r>
              <a:rPr lang="fr-FR" sz="2000" dirty="0" err="1"/>
              <a:t>decree</a:t>
            </a:r>
            <a:r>
              <a:rPr lang="fr-FR" sz="2000" dirty="0"/>
              <a:t> 2014-1577 </a:t>
            </a:r>
            <a:r>
              <a:rPr lang="fr-FR" sz="2000" dirty="0" err="1"/>
              <a:t>was</a:t>
            </a:r>
            <a:r>
              <a:rPr lang="fr-FR" sz="2000" dirty="0"/>
              <a:t> </a:t>
            </a:r>
            <a:r>
              <a:rPr lang="fr-FR" sz="2000" dirty="0" err="1"/>
              <a:t>published</a:t>
            </a:r>
            <a:r>
              <a:rPr lang="fr-FR" sz="2000" dirty="0"/>
              <a:t> on </a:t>
            </a:r>
            <a:r>
              <a:rPr lang="fr-FR" sz="2000" dirty="0" err="1"/>
              <a:t>December</a:t>
            </a:r>
            <a:r>
              <a:rPr lang="fr-FR" sz="2000" dirty="0"/>
              <a:t> 24, 2015. It </a:t>
            </a:r>
            <a:r>
              <a:rPr lang="fr-FR" sz="2000" dirty="0" err="1"/>
              <a:t>provided</a:t>
            </a:r>
            <a:r>
              <a:rPr lang="fr-FR" sz="2000" dirty="0"/>
              <a:t> instructions about how the </a:t>
            </a:r>
            <a:r>
              <a:rPr lang="fr-FR" sz="2000" dirty="0" err="1"/>
              <a:t>principle</a:t>
            </a:r>
            <a:r>
              <a:rPr lang="fr-FR" sz="2000" dirty="0"/>
              <a:t> set by </a:t>
            </a:r>
            <a:r>
              <a:rPr lang="fr-FR" sz="2000" dirty="0" err="1"/>
              <a:t>law</a:t>
            </a:r>
            <a:r>
              <a:rPr lang="fr-FR" sz="2000" dirty="0"/>
              <a:t> </a:t>
            </a:r>
            <a:r>
              <a:rPr lang="fr-FR" sz="2000" dirty="0" err="1"/>
              <a:t>should</a:t>
            </a:r>
            <a:r>
              <a:rPr lang="fr-FR" sz="2000" dirty="0"/>
              <a:t> </a:t>
            </a:r>
            <a:r>
              <a:rPr lang="fr-FR" sz="2000" dirty="0" err="1"/>
              <a:t>be</a:t>
            </a:r>
            <a:r>
              <a:rPr lang="fr-FR" sz="2000" dirty="0"/>
              <a:t> </a:t>
            </a:r>
            <a:r>
              <a:rPr lang="fr-FR" sz="2000" dirty="0" err="1"/>
              <a:t>implemented</a:t>
            </a:r>
            <a:r>
              <a:rPr lang="fr-FR" sz="2000" dirty="0"/>
              <a:t>:</a:t>
            </a:r>
          </a:p>
          <a:p>
            <a:pPr marL="0" indent="0">
              <a:buNone/>
            </a:pPr>
            <a:r>
              <a:rPr lang="fr-FR" sz="1800" i="1" dirty="0"/>
              <a:t>Sous-section 7 - Signalétique commune des produits recyclables relevant d'une consigne de tri</a:t>
            </a:r>
          </a:p>
          <a:p>
            <a:pPr marL="0" indent="0">
              <a:buNone/>
            </a:pPr>
            <a:r>
              <a:rPr lang="fr-FR" sz="1800" i="1" dirty="0"/>
              <a:t>Art. R. 541-12-17.-Tout metteur sur le marché de produits pouvant faire l'objet d'un recyclage de manière effective au vu des conditions technico-économiques du moment, soumis à un dispositif de responsabilité élargie des producteurs, informe le consommateur par une signalétique commune que ceux-ci relèvent d'une consigne de tri. </a:t>
            </a:r>
          </a:p>
          <a:p>
            <a:pPr marL="0" indent="0">
              <a:buNone/>
            </a:pPr>
            <a:r>
              <a:rPr lang="fr-FR" sz="1800" i="1" dirty="0"/>
              <a:t>Art. R. 541-12-18.-I.- […] II.- […] </a:t>
            </a:r>
          </a:p>
          <a:p>
            <a:pPr marL="0" indent="0">
              <a:buNone/>
            </a:pPr>
            <a:r>
              <a:rPr lang="fr-FR" sz="1800" i="1" dirty="0" err="1"/>
              <a:t>III.-Pour</a:t>
            </a:r>
            <a:r>
              <a:rPr lang="fr-FR" sz="1800" i="1" dirty="0"/>
              <a:t> les produits recyclables relevant d'une consigne de tri qui sont soumis à un autre dispositif de responsabilité élargie du producteur, la signalétique commune visée à l'article R. 541-12-7 comporte au moins le pictogramme défini à l'annexe qui doit figurer sur le produit. A défaut, il peut figurer sur l'emballage, la notice ou tout autre support y compris dématérialisé. </a:t>
            </a:r>
          </a:p>
          <a:p>
            <a:pPr marL="0" indent="0">
              <a:buNone/>
            </a:pPr>
            <a:r>
              <a:rPr lang="fr-FR" sz="1800" i="1" dirty="0" err="1"/>
              <a:t>IV.-Les</a:t>
            </a:r>
            <a:r>
              <a:rPr lang="fr-FR" sz="1800" i="1" dirty="0"/>
              <a:t> metteurs sur le marché de produits recyclables, soumis à un dispositif de responsabilité élargie des producteurs en France, peuvent, par une autre signalétique commune encadrée réglementairement par un autre Etat membre de l'Union européenne, informer le consommateur que ceux-ci relèvent d'une consigne de tri, conformément au principe de reconnaissance mutuelle prévu par les articles 34 et 36 du Traité sur le fonctionnement de l'Union européenne, dès lors que cette autre signalétique informe le consommateur que les produits recyclables relèvent d'une consigne de tri est d'application obligatoire et est commune à l'ensemble des produits soumis à la présente sous-section. </a:t>
            </a:r>
          </a:p>
          <a:p>
            <a:pPr marL="0" indent="0">
              <a:buNone/>
            </a:pPr>
            <a:r>
              <a:rPr lang="fr-FR" sz="1800" i="1" dirty="0" err="1"/>
              <a:t>Subsection</a:t>
            </a:r>
            <a:r>
              <a:rPr lang="fr-FR" sz="1800" i="1" dirty="0"/>
              <a:t> 7 - Common </a:t>
            </a:r>
            <a:r>
              <a:rPr lang="fr-FR" sz="1800" i="1" dirty="0" err="1"/>
              <a:t>Signs</a:t>
            </a:r>
            <a:r>
              <a:rPr lang="fr-FR" sz="1800" i="1" dirty="0"/>
              <a:t> of recyclable </a:t>
            </a:r>
            <a:r>
              <a:rPr lang="fr-FR" sz="1800" i="1" dirty="0" err="1"/>
              <a:t>products</a:t>
            </a:r>
            <a:r>
              <a:rPr lang="fr-FR" sz="1800" i="1" dirty="0"/>
              <a:t> </a:t>
            </a:r>
            <a:r>
              <a:rPr lang="fr-FR" sz="1800" i="1" dirty="0" err="1"/>
              <a:t>within</a:t>
            </a:r>
            <a:r>
              <a:rPr lang="fr-FR" sz="1800" i="1" dirty="0"/>
              <a:t> a </a:t>
            </a:r>
            <a:r>
              <a:rPr lang="fr-FR" sz="1800" i="1" dirty="0" err="1"/>
              <a:t>sorting</a:t>
            </a:r>
            <a:r>
              <a:rPr lang="fr-FR" sz="1800" i="1" dirty="0"/>
              <a:t> instruction</a:t>
            </a:r>
          </a:p>
          <a:p>
            <a:pPr marL="0" indent="0">
              <a:buNone/>
            </a:pPr>
            <a:r>
              <a:rPr lang="fr-FR" sz="1800" i="1" dirty="0"/>
              <a:t>Art. R. 541-12-17. </a:t>
            </a:r>
            <a:r>
              <a:rPr lang="fr-FR" sz="1800" i="1" dirty="0" err="1"/>
              <a:t>Any</a:t>
            </a:r>
            <a:r>
              <a:rPr lang="fr-FR" sz="1800" i="1" dirty="0"/>
              <a:t> </a:t>
            </a:r>
            <a:r>
              <a:rPr lang="fr-FR" sz="1800" i="1" dirty="0" err="1"/>
              <a:t>operator</a:t>
            </a:r>
            <a:r>
              <a:rPr lang="fr-FR" sz="1800" i="1" dirty="0"/>
              <a:t> </a:t>
            </a:r>
            <a:r>
              <a:rPr lang="fr-FR" sz="1800" i="1" dirty="0" err="1"/>
              <a:t>that</a:t>
            </a:r>
            <a:r>
              <a:rPr lang="fr-FR" sz="1800" i="1" dirty="0"/>
              <a:t> </a:t>
            </a:r>
            <a:r>
              <a:rPr lang="fr-FR" sz="1800" i="1" dirty="0" err="1"/>
              <a:t>puts</a:t>
            </a:r>
            <a:r>
              <a:rPr lang="fr-FR" sz="1800" i="1" dirty="0"/>
              <a:t> on the </a:t>
            </a:r>
            <a:r>
              <a:rPr lang="fr-FR" sz="1800" i="1" dirty="0" err="1"/>
              <a:t>market</a:t>
            </a:r>
            <a:r>
              <a:rPr lang="fr-FR" sz="1800" i="1" dirty="0"/>
              <a:t> </a:t>
            </a:r>
            <a:r>
              <a:rPr lang="fr-FR" sz="1800" i="1" dirty="0" err="1"/>
              <a:t>products</a:t>
            </a:r>
            <a:r>
              <a:rPr lang="fr-FR" sz="1800" i="1" dirty="0"/>
              <a:t> </a:t>
            </a:r>
            <a:r>
              <a:rPr lang="fr-FR" sz="1800" i="1" dirty="0" err="1"/>
              <a:t>that</a:t>
            </a:r>
            <a:r>
              <a:rPr lang="fr-FR" sz="1800" i="1" dirty="0"/>
              <a:t> </a:t>
            </a:r>
            <a:r>
              <a:rPr lang="fr-FR" sz="1800" i="1" dirty="0" err="1"/>
              <a:t>can</a:t>
            </a:r>
            <a:r>
              <a:rPr lang="fr-FR" sz="1800" i="1" dirty="0"/>
              <a:t> </a:t>
            </a:r>
            <a:r>
              <a:rPr lang="fr-FR" sz="1800" i="1" dirty="0" err="1"/>
              <a:t>be</a:t>
            </a:r>
            <a:r>
              <a:rPr lang="fr-FR" sz="1800" i="1" dirty="0"/>
              <a:t> </a:t>
            </a:r>
            <a:r>
              <a:rPr lang="fr-FR" sz="1800" i="1" dirty="0" err="1"/>
              <a:t>recycled</a:t>
            </a:r>
            <a:r>
              <a:rPr lang="fr-FR" sz="1800" i="1" dirty="0"/>
              <a:t> </a:t>
            </a:r>
            <a:r>
              <a:rPr lang="fr-FR" sz="1800" i="1" dirty="0" err="1"/>
              <a:t>effectively</a:t>
            </a:r>
            <a:r>
              <a:rPr lang="fr-FR" sz="1800" i="1" dirty="0"/>
              <a:t> </a:t>
            </a:r>
            <a:r>
              <a:rPr lang="fr-FR" sz="1800" i="1" dirty="0" err="1"/>
              <a:t>given</a:t>
            </a:r>
            <a:r>
              <a:rPr lang="fr-FR" sz="1800" i="1" dirty="0"/>
              <a:t> the </a:t>
            </a:r>
            <a:r>
              <a:rPr lang="fr-FR" sz="1800" i="1" dirty="0" err="1"/>
              <a:t>technical</a:t>
            </a:r>
            <a:r>
              <a:rPr lang="fr-FR" sz="1800" i="1" dirty="0"/>
              <a:t> and </a:t>
            </a:r>
            <a:r>
              <a:rPr lang="fr-FR" sz="1800" i="1" dirty="0" err="1"/>
              <a:t>economic</a:t>
            </a:r>
            <a:r>
              <a:rPr lang="fr-FR" sz="1800" i="1" dirty="0"/>
              <a:t> conditions at the time, </a:t>
            </a:r>
            <a:r>
              <a:rPr lang="fr-FR" sz="1800" i="1" dirty="0" err="1"/>
              <a:t>subject</a:t>
            </a:r>
            <a:r>
              <a:rPr lang="fr-FR" sz="1800" i="1" dirty="0"/>
              <a:t> to a system of </a:t>
            </a:r>
            <a:r>
              <a:rPr lang="fr-FR" sz="1800" i="1" dirty="0" err="1"/>
              <a:t>extended</a:t>
            </a:r>
            <a:r>
              <a:rPr lang="fr-FR" sz="1800" i="1" dirty="0"/>
              <a:t> </a:t>
            </a:r>
            <a:r>
              <a:rPr lang="fr-FR" sz="1800" i="1" dirty="0" err="1"/>
              <a:t>producer</a:t>
            </a:r>
            <a:r>
              <a:rPr lang="fr-FR" sz="1800" i="1" dirty="0"/>
              <a:t> </a:t>
            </a:r>
            <a:r>
              <a:rPr lang="fr-FR" sz="1800" i="1" dirty="0" err="1"/>
              <a:t>responsibility</a:t>
            </a:r>
            <a:r>
              <a:rPr lang="fr-FR" sz="1800" i="1" dirty="0"/>
              <a:t>, has to </a:t>
            </a:r>
            <a:r>
              <a:rPr lang="fr-FR" sz="1800" i="1" dirty="0" err="1"/>
              <a:t>inform</a:t>
            </a:r>
            <a:r>
              <a:rPr lang="fr-FR" sz="1800" i="1" dirty="0"/>
              <a:t> the consumer by a </a:t>
            </a:r>
            <a:r>
              <a:rPr lang="fr-FR" sz="1800" i="1" dirty="0" err="1"/>
              <a:t>common</a:t>
            </a:r>
            <a:r>
              <a:rPr lang="fr-FR" sz="1800" i="1" dirty="0"/>
              <a:t> mark </a:t>
            </a:r>
            <a:r>
              <a:rPr lang="fr-FR" sz="1800" i="1" dirty="0" err="1"/>
              <a:t>that</a:t>
            </a:r>
            <a:r>
              <a:rPr lang="fr-FR" sz="1800" i="1" dirty="0"/>
              <a:t> </a:t>
            </a:r>
            <a:r>
              <a:rPr lang="fr-FR" sz="1800" i="1" dirty="0" err="1"/>
              <a:t>these</a:t>
            </a:r>
            <a:r>
              <a:rPr lang="fr-FR" sz="1800" i="1" dirty="0"/>
              <a:t> </a:t>
            </a:r>
            <a:r>
              <a:rPr lang="fr-FR" sz="1800" i="1" dirty="0" err="1"/>
              <a:t>products</a:t>
            </a:r>
            <a:r>
              <a:rPr lang="fr-FR" sz="1800" i="1" dirty="0"/>
              <a:t> are </a:t>
            </a:r>
            <a:r>
              <a:rPr lang="fr-FR" sz="1800" i="1" dirty="0" err="1"/>
              <a:t>under</a:t>
            </a:r>
            <a:r>
              <a:rPr lang="fr-FR" sz="1800" i="1" dirty="0"/>
              <a:t> a </a:t>
            </a:r>
            <a:r>
              <a:rPr lang="fr-FR" sz="1800" i="1" dirty="0" err="1"/>
              <a:t>sorting</a:t>
            </a:r>
            <a:r>
              <a:rPr lang="fr-FR" sz="1800" i="1" dirty="0"/>
              <a:t> instruction.</a:t>
            </a:r>
          </a:p>
          <a:p>
            <a:pPr marL="0" indent="0">
              <a:buNone/>
            </a:pPr>
            <a:r>
              <a:rPr lang="fr-FR" sz="1800" i="1" dirty="0"/>
              <a:t>Art. R. 541-12-18.-I. […] II.- […]</a:t>
            </a:r>
          </a:p>
          <a:p>
            <a:pPr marL="0" indent="0">
              <a:buNone/>
            </a:pPr>
            <a:r>
              <a:rPr lang="fr-FR" sz="1800" i="1" dirty="0"/>
              <a:t>III.- For recyclable </a:t>
            </a:r>
            <a:r>
              <a:rPr lang="fr-FR" sz="1800" i="1" dirty="0" err="1"/>
              <a:t>products</a:t>
            </a:r>
            <a:r>
              <a:rPr lang="fr-FR" sz="1800" i="1" dirty="0"/>
              <a:t> </a:t>
            </a:r>
            <a:r>
              <a:rPr lang="fr-FR" sz="1800" i="1" dirty="0" err="1"/>
              <a:t>under</a:t>
            </a:r>
            <a:r>
              <a:rPr lang="fr-FR" sz="1800" i="1" dirty="0"/>
              <a:t> a </a:t>
            </a:r>
            <a:r>
              <a:rPr lang="fr-FR" sz="1800" i="1" dirty="0" err="1"/>
              <a:t>sorting</a:t>
            </a:r>
            <a:r>
              <a:rPr lang="fr-FR" sz="1800" i="1" dirty="0"/>
              <a:t> instruction </a:t>
            </a:r>
            <a:r>
              <a:rPr lang="fr-FR" sz="1800" i="1" dirty="0" err="1"/>
              <a:t>submitted</a:t>
            </a:r>
            <a:r>
              <a:rPr lang="fr-FR" sz="1800" i="1" dirty="0"/>
              <a:t> to </a:t>
            </a:r>
            <a:r>
              <a:rPr lang="fr-FR" sz="1800" i="1" dirty="0" err="1"/>
              <a:t>another</a:t>
            </a:r>
            <a:r>
              <a:rPr lang="fr-FR" sz="1800" i="1" dirty="0"/>
              <a:t> EPR system, the </a:t>
            </a:r>
            <a:r>
              <a:rPr lang="fr-FR" sz="1800" i="1" dirty="0" err="1"/>
              <a:t>common</a:t>
            </a:r>
            <a:r>
              <a:rPr lang="fr-FR" sz="1800" i="1" dirty="0"/>
              <a:t> </a:t>
            </a:r>
            <a:r>
              <a:rPr lang="fr-FR" sz="1800" i="1" dirty="0" err="1"/>
              <a:t>signs</a:t>
            </a:r>
            <a:r>
              <a:rPr lang="fr-FR" sz="1800" i="1" dirty="0"/>
              <a:t> </a:t>
            </a:r>
            <a:r>
              <a:rPr lang="fr-FR" sz="1800" i="1" dirty="0" err="1"/>
              <a:t>referred</a:t>
            </a:r>
            <a:r>
              <a:rPr lang="fr-FR" sz="1800" i="1" dirty="0"/>
              <a:t> to in Article R. 541-12-7 </a:t>
            </a:r>
            <a:r>
              <a:rPr lang="fr-FR" sz="1800" i="1" dirty="0" err="1"/>
              <a:t>includes</a:t>
            </a:r>
            <a:r>
              <a:rPr lang="fr-FR" sz="1800" i="1" dirty="0"/>
              <a:t> at least the </a:t>
            </a:r>
            <a:r>
              <a:rPr lang="fr-FR" sz="1800" i="1" dirty="0" err="1"/>
              <a:t>pictogram</a:t>
            </a:r>
            <a:r>
              <a:rPr lang="fr-FR" sz="1800" i="1" dirty="0"/>
              <a:t> </a:t>
            </a:r>
            <a:r>
              <a:rPr lang="fr-FR" sz="1800" i="1" dirty="0" err="1"/>
              <a:t>defined</a:t>
            </a:r>
            <a:r>
              <a:rPr lang="fr-FR" sz="1800" i="1" dirty="0"/>
              <a:t> at </a:t>
            </a:r>
            <a:r>
              <a:rPr lang="fr-FR" sz="1800" i="1" dirty="0" err="1"/>
              <a:t>annex</a:t>
            </a:r>
            <a:r>
              <a:rPr lang="fr-FR" sz="1800" i="1" dirty="0"/>
              <a:t> </a:t>
            </a:r>
            <a:r>
              <a:rPr lang="fr-FR" sz="1800" i="1" dirty="0" err="1"/>
              <a:t>which</a:t>
            </a:r>
            <a:r>
              <a:rPr lang="fr-FR" sz="1800" i="1" dirty="0"/>
              <a:t> </a:t>
            </a:r>
            <a:r>
              <a:rPr lang="fr-FR" sz="1800" i="1" dirty="0" err="1"/>
              <a:t>shall</a:t>
            </a:r>
            <a:r>
              <a:rPr lang="fr-FR" sz="1800" i="1" dirty="0"/>
              <a:t> </a:t>
            </a:r>
            <a:r>
              <a:rPr lang="fr-FR" sz="1800" i="1" dirty="0" err="1"/>
              <a:t>appear</a:t>
            </a:r>
            <a:r>
              <a:rPr lang="fr-FR" sz="1800" i="1" dirty="0"/>
              <a:t> on the </a:t>
            </a:r>
            <a:r>
              <a:rPr lang="fr-FR" sz="1800" i="1" dirty="0" err="1"/>
              <a:t>product</a:t>
            </a:r>
            <a:r>
              <a:rPr lang="fr-FR" sz="1800" i="1" dirty="0"/>
              <a:t>. </a:t>
            </a:r>
            <a:r>
              <a:rPr lang="fr-FR" sz="1800" i="1" dirty="0" err="1"/>
              <a:t>Otherwise</a:t>
            </a:r>
            <a:r>
              <a:rPr lang="fr-FR" sz="1800" i="1" dirty="0"/>
              <a:t>, </a:t>
            </a:r>
            <a:r>
              <a:rPr lang="fr-FR" sz="1800" i="1" dirty="0" err="1"/>
              <a:t>it</a:t>
            </a:r>
            <a:r>
              <a:rPr lang="fr-FR" sz="1800" i="1" dirty="0"/>
              <a:t> </a:t>
            </a:r>
            <a:r>
              <a:rPr lang="fr-FR" sz="1800" i="1" dirty="0" err="1"/>
              <a:t>may</a:t>
            </a:r>
            <a:r>
              <a:rPr lang="fr-FR" sz="1800" i="1" dirty="0"/>
              <a:t> </a:t>
            </a:r>
            <a:r>
              <a:rPr lang="fr-FR" sz="1800" i="1" dirty="0" err="1"/>
              <a:t>appear</a:t>
            </a:r>
            <a:r>
              <a:rPr lang="fr-FR" sz="1800" i="1" dirty="0"/>
              <a:t> on the packaging, instructions </a:t>
            </a:r>
            <a:r>
              <a:rPr lang="fr-FR" sz="1800" i="1" dirty="0" err="1"/>
              <a:t>manual</a:t>
            </a:r>
            <a:r>
              <a:rPr lang="fr-FR" sz="1800" i="1" dirty="0"/>
              <a:t> or </a:t>
            </a:r>
            <a:r>
              <a:rPr lang="fr-FR" sz="1800" i="1" dirty="0" err="1"/>
              <a:t>any</a:t>
            </a:r>
            <a:r>
              <a:rPr lang="fr-FR" sz="1800" i="1" dirty="0"/>
              <a:t> </a:t>
            </a:r>
            <a:r>
              <a:rPr lang="fr-FR" sz="1800" i="1" dirty="0" err="1"/>
              <a:t>other</a:t>
            </a:r>
            <a:r>
              <a:rPr lang="fr-FR" sz="1800" i="1" dirty="0"/>
              <a:t> media </a:t>
            </a:r>
            <a:r>
              <a:rPr lang="fr-FR" sz="1800" i="1" dirty="0" err="1"/>
              <a:t>including</a:t>
            </a:r>
            <a:r>
              <a:rPr lang="fr-FR" sz="1800" i="1" dirty="0"/>
              <a:t> </a:t>
            </a:r>
            <a:r>
              <a:rPr lang="fr-FR" sz="1800" i="1" dirty="0" err="1"/>
              <a:t>dematerialized</a:t>
            </a:r>
            <a:r>
              <a:rPr lang="fr-FR" sz="1800" i="1" dirty="0"/>
              <a:t>.</a:t>
            </a:r>
          </a:p>
          <a:p>
            <a:pPr marL="0" indent="0">
              <a:buNone/>
            </a:pPr>
            <a:r>
              <a:rPr lang="fr-FR" sz="1800" i="1" dirty="0"/>
              <a:t>IV.- </a:t>
            </a:r>
            <a:r>
              <a:rPr lang="fr-FR" sz="1800" i="1" dirty="0" err="1"/>
              <a:t>Operators</a:t>
            </a:r>
            <a:r>
              <a:rPr lang="fr-FR" sz="1800" i="1" dirty="0"/>
              <a:t> </a:t>
            </a:r>
            <a:r>
              <a:rPr lang="fr-FR" sz="1800" i="1" dirty="0" err="1"/>
              <a:t>that</a:t>
            </a:r>
            <a:r>
              <a:rPr lang="fr-FR" sz="1800" i="1" dirty="0"/>
              <a:t> put on the </a:t>
            </a:r>
            <a:r>
              <a:rPr lang="fr-FR" sz="1800" i="1" dirty="0" err="1"/>
              <a:t>market</a:t>
            </a:r>
            <a:r>
              <a:rPr lang="fr-FR" sz="1800" i="1" dirty="0"/>
              <a:t> recyclable </a:t>
            </a:r>
            <a:r>
              <a:rPr lang="fr-FR" sz="1800" i="1" dirty="0" err="1"/>
              <a:t>products</a:t>
            </a:r>
            <a:r>
              <a:rPr lang="fr-FR" sz="1800" i="1" dirty="0"/>
              <a:t> </a:t>
            </a:r>
            <a:r>
              <a:rPr lang="fr-FR" sz="1800" i="1" dirty="0" err="1"/>
              <a:t>subject</a:t>
            </a:r>
            <a:r>
              <a:rPr lang="fr-FR" sz="1800" i="1" dirty="0"/>
              <a:t> to an EPR in France </a:t>
            </a:r>
            <a:r>
              <a:rPr lang="fr-FR" sz="1800" i="1" dirty="0" err="1"/>
              <a:t>can</a:t>
            </a:r>
            <a:r>
              <a:rPr lang="fr-FR" sz="1800" i="1" dirty="0"/>
              <a:t>, </a:t>
            </a:r>
            <a:r>
              <a:rPr lang="fr-FR" sz="1800" i="1" dirty="0" err="1"/>
              <a:t>with</a:t>
            </a:r>
            <a:r>
              <a:rPr lang="fr-FR" sz="1800" i="1" dirty="0"/>
              <a:t> </a:t>
            </a:r>
            <a:r>
              <a:rPr lang="fr-FR" sz="1800" i="1" dirty="0" err="1"/>
              <a:t>another</a:t>
            </a:r>
            <a:r>
              <a:rPr lang="fr-FR" sz="1800" i="1" dirty="0"/>
              <a:t> </a:t>
            </a:r>
            <a:r>
              <a:rPr lang="fr-FR" sz="1800" i="1" dirty="0" err="1"/>
              <a:t>common</a:t>
            </a:r>
            <a:r>
              <a:rPr lang="fr-FR" sz="1800" i="1" dirty="0"/>
              <a:t> mark </a:t>
            </a:r>
            <a:r>
              <a:rPr lang="fr-FR" sz="1800" i="1" dirty="0" err="1"/>
              <a:t>introduced</a:t>
            </a:r>
            <a:r>
              <a:rPr lang="fr-FR" sz="1800" i="1" dirty="0"/>
              <a:t> by the </a:t>
            </a:r>
            <a:r>
              <a:rPr lang="fr-FR" sz="1800" i="1" dirty="0" err="1"/>
              <a:t>regulations</a:t>
            </a:r>
            <a:r>
              <a:rPr lang="fr-FR" sz="1800" i="1" dirty="0"/>
              <a:t> of </a:t>
            </a:r>
            <a:r>
              <a:rPr lang="fr-FR" sz="1800" i="1" dirty="0" err="1"/>
              <a:t>another</a:t>
            </a:r>
            <a:r>
              <a:rPr lang="fr-FR" sz="1800" i="1" dirty="0"/>
              <a:t> </a:t>
            </a:r>
            <a:r>
              <a:rPr lang="fr-FR" sz="1800" i="1" dirty="0" err="1"/>
              <a:t>Member</a:t>
            </a:r>
            <a:r>
              <a:rPr lang="fr-FR" sz="1800" i="1" dirty="0"/>
              <a:t> State of the </a:t>
            </a:r>
            <a:r>
              <a:rPr lang="fr-FR" sz="1800" i="1" dirty="0" err="1"/>
              <a:t>European</a:t>
            </a:r>
            <a:r>
              <a:rPr lang="fr-FR" sz="1800" i="1" dirty="0"/>
              <a:t> Union, </a:t>
            </a:r>
            <a:r>
              <a:rPr lang="fr-FR" sz="1800" i="1" dirty="0" err="1"/>
              <a:t>inform</a:t>
            </a:r>
            <a:r>
              <a:rPr lang="fr-FR" sz="1800" i="1" dirty="0"/>
              <a:t> the consumer </a:t>
            </a:r>
            <a:r>
              <a:rPr lang="fr-FR" sz="1800" i="1" dirty="0" err="1"/>
              <a:t>that</a:t>
            </a:r>
            <a:r>
              <a:rPr lang="fr-FR" sz="1800" i="1" dirty="0"/>
              <a:t> </a:t>
            </a:r>
            <a:r>
              <a:rPr lang="fr-FR" sz="1800" i="1" dirty="0" err="1"/>
              <a:t>such</a:t>
            </a:r>
            <a:r>
              <a:rPr lang="fr-FR" sz="1800" i="1" dirty="0"/>
              <a:t> </a:t>
            </a:r>
            <a:r>
              <a:rPr lang="fr-FR" sz="1800" i="1" dirty="0" err="1"/>
              <a:t>products</a:t>
            </a:r>
            <a:r>
              <a:rPr lang="fr-FR" sz="1800" i="1" dirty="0"/>
              <a:t> are </a:t>
            </a:r>
            <a:r>
              <a:rPr lang="fr-FR" sz="1800" i="1" dirty="0" err="1"/>
              <a:t>under</a:t>
            </a:r>
            <a:r>
              <a:rPr lang="fr-FR" sz="1800" i="1" dirty="0"/>
              <a:t> a </a:t>
            </a:r>
            <a:r>
              <a:rPr lang="fr-FR" sz="1800" i="1" dirty="0" err="1"/>
              <a:t>sorting</a:t>
            </a:r>
            <a:r>
              <a:rPr lang="fr-FR" sz="1800" i="1" dirty="0"/>
              <a:t> instruction, </a:t>
            </a:r>
            <a:r>
              <a:rPr lang="fr-FR" sz="1800" i="1" dirty="0" err="1"/>
              <a:t>under</a:t>
            </a:r>
            <a:r>
              <a:rPr lang="fr-FR" sz="1800" i="1" dirty="0"/>
              <a:t> the </a:t>
            </a:r>
            <a:r>
              <a:rPr lang="fr-FR" sz="1800" i="1" dirty="0" err="1"/>
              <a:t>principle</a:t>
            </a:r>
            <a:r>
              <a:rPr lang="fr-FR" sz="1800" i="1" dirty="0"/>
              <a:t> of </a:t>
            </a:r>
            <a:r>
              <a:rPr lang="fr-FR" sz="1800" i="1" dirty="0" err="1"/>
              <a:t>mutual</a:t>
            </a:r>
            <a:r>
              <a:rPr lang="fr-FR" sz="1800" i="1" dirty="0"/>
              <a:t> recognition </a:t>
            </a:r>
            <a:r>
              <a:rPr lang="fr-FR" sz="1800" i="1" dirty="0" err="1"/>
              <a:t>provided</a:t>
            </a:r>
            <a:r>
              <a:rPr lang="fr-FR" sz="1800" i="1" dirty="0"/>
              <a:t> for by Articles 34 and 36 of the EUFT, as long as </a:t>
            </a:r>
            <a:r>
              <a:rPr lang="fr-FR" sz="1800" i="1" dirty="0" err="1"/>
              <a:t>this</a:t>
            </a:r>
            <a:r>
              <a:rPr lang="fr-FR" sz="1800" i="1" dirty="0"/>
              <a:t> </a:t>
            </a:r>
            <a:r>
              <a:rPr lang="fr-FR" sz="1800" i="1" dirty="0" err="1"/>
              <a:t>other</a:t>
            </a:r>
            <a:r>
              <a:rPr lang="fr-FR" sz="1800" i="1" dirty="0"/>
              <a:t> mark </a:t>
            </a:r>
            <a:r>
              <a:rPr lang="fr-FR" sz="1800" i="1" dirty="0" err="1"/>
              <a:t>that</a:t>
            </a:r>
            <a:r>
              <a:rPr lang="fr-FR" sz="1800" i="1" dirty="0"/>
              <a:t> </a:t>
            </a:r>
            <a:r>
              <a:rPr lang="fr-FR" sz="1800" i="1" dirty="0" err="1"/>
              <a:t>informs</a:t>
            </a:r>
            <a:r>
              <a:rPr lang="fr-FR" sz="1800" i="1" dirty="0"/>
              <a:t> the consumer </a:t>
            </a:r>
            <a:r>
              <a:rPr lang="fr-FR" sz="1800" i="1" dirty="0" err="1"/>
              <a:t>that</a:t>
            </a:r>
            <a:r>
              <a:rPr lang="fr-FR" sz="1800" i="1" dirty="0"/>
              <a:t> recyclable </a:t>
            </a:r>
            <a:r>
              <a:rPr lang="fr-FR" sz="1800" i="1" dirty="0" err="1"/>
              <a:t>products</a:t>
            </a:r>
            <a:r>
              <a:rPr lang="fr-FR" sz="1800" i="1" dirty="0"/>
              <a:t> are </a:t>
            </a:r>
            <a:r>
              <a:rPr lang="fr-FR" sz="1800" i="1" dirty="0" err="1"/>
              <a:t>under</a:t>
            </a:r>
            <a:r>
              <a:rPr lang="fr-FR" sz="1800" i="1" dirty="0"/>
              <a:t> a </a:t>
            </a:r>
            <a:r>
              <a:rPr lang="fr-FR" sz="1800" i="1" dirty="0" err="1"/>
              <a:t>sorting</a:t>
            </a:r>
            <a:r>
              <a:rPr lang="fr-FR" sz="1800" i="1" dirty="0"/>
              <a:t> instruction, </a:t>
            </a:r>
            <a:r>
              <a:rPr lang="fr-FR" sz="1800" i="1" dirty="0" err="1"/>
              <a:t>is</a:t>
            </a:r>
            <a:r>
              <a:rPr lang="fr-FR" sz="1800" i="1" dirty="0"/>
              <a:t> </a:t>
            </a:r>
            <a:r>
              <a:rPr lang="fr-FR" sz="1800" i="1" dirty="0" err="1"/>
              <a:t>mandatory</a:t>
            </a:r>
            <a:r>
              <a:rPr lang="fr-FR" sz="1800" i="1" dirty="0"/>
              <a:t> and </a:t>
            </a:r>
            <a:r>
              <a:rPr lang="fr-FR" sz="1800" i="1" dirty="0" err="1"/>
              <a:t>common</a:t>
            </a:r>
            <a:r>
              <a:rPr lang="fr-FR" sz="1800" i="1" dirty="0"/>
              <a:t> to all </a:t>
            </a:r>
            <a:r>
              <a:rPr lang="fr-FR" sz="1800" i="1" dirty="0" err="1"/>
              <a:t>products</a:t>
            </a:r>
            <a:r>
              <a:rPr lang="fr-FR" sz="1800" i="1" dirty="0"/>
              <a:t> </a:t>
            </a:r>
            <a:r>
              <a:rPr lang="fr-FR" sz="1800" i="1" dirty="0" err="1"/>
              <a:t>subject</a:t>
            </a:r>
            <a:r>
              <a:rPr lang="fr-FR" sz="1800" i="1" dirty="0"/>
              <a:t> to </a:t>
            </a:r>
            <a:r>
              <a:rPr lang="fr-FR" sz="1800" i="1" dirty="0" err="1"/>
              <a:t>this</a:t>
            </a:r>
            <a:r>
              <a:rPr lang="fr-FR" sz="1800" i="1" dirty="0"/>
              <a:t> </a:t>
            </a:r>
            <a:r>
              <a:rPr lang="fr-FR" sz="1800" i="1" dirty="0" err="1"/>
              <a:t>subsection</a:t>
            </a:r>
            <a:r>
              <a:rPr lang="fr-FR" sz="1800" i="1" dirty="0"/>
              <a:t>.</a:t>
            </a:r>
          </a:p>
        </p:txBody>
      </p:sp>
    </p:spTree>
    <p:extLst>
      <p:ext uri="{BB962C8B-B14F-4D97-AF65-F5344CB8AC3E}">
        <p14:creationId xmlns:p14="http://schemas.microsoft.com/office/powerpoint/2010/main" val="396908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7"/>
            <a:ext cx="7886700" cy="616386"/>
          </a:xfrm>
        </p:spPr>
        <p:txBody>
          <a:bodyPr/>
          <a:lstStyle/>
          <a:p>
            <a:r>
              <a:rPr lang="en-GB" dirty="0"/>
              <a:t>Annex – foreseen changes texts</a:t>
            </a:r>
          </a:p>
        </p:txBody>
      </p:sp>
      <p:sp>
        <p:nvSpPr>
          <p:cNvPr id="3" name="Espace réservé du contenu 2"/>
          <p:cNvSpPr>
            <a:spLocks noGrp="1"/>
          </p:cNvSpPr>
          <p:nvPr>
            <p:ph idx="1"/>
          </p:nvPr>
        </p:nvSpPr>
        <p:spPr>
          <a:xfrm>
            <a:off x="628650" y="1166070"/>
            <a:ext cx="7886700" cy="5402510"/>
          </a:xfrm>
        </p:spPr>
        <p:txBody>
          <a:bodyPr>
            <a:normAutofit/>
          </a:bodyPr>
          <a:lstStyle/>
          <a:p>
            <a:pPr marL="0" indent="0">
              <a:buNone/>
            </a:pPr>
            <a:r>
              <a:rPr lang="fr-FR" sz="1800" i="1" dirty="0"/>
              <a:t>Version 4, July 29</a:t>
            </a:r>
            <a:r>
              <a:rPr lang="fr-FR" sz="1800" i="1" baseline="30000" dirty="0"/>
              <a:t>th</a:t>
            </a:r>
            <a:r>
              <a:rPr lang="fr-FR" sz="1800" i="1" dirty="0"/>
              <a:t>, 2016</a:t>
            </a:r>
          </a:p>
          <a:p>
            <a:pPr marL="0" indent="0">
              <a:buNone/>
            </a:pPr>
            <a:endParaRPr lang="fr-FR" sz="1800" i="1" dirty="0"/>
          </a:p>
          <a:p>
            <a:pPr marL="0" indent="0">
              <a:buNone/>
            </a:pPr>
            <a:endParaRPr lang="fr-FR" sz="1800" i="1" dirty="0"/>
          </a:p>
          <a:p>
            <a:pPr marL="0" indent="0">
              <a:buNone/>
            </a:pPr>
            <a:r>
              <a:rPr lang="fr-FR" sz="1400" i="1" dirty="0"/>
              <a:t>Pour les tonnages mis sur le marché en 2018 et les années ultérieures, un bonus de 5 % est accordé aux adhérents apposant un message de sensibilisation au geste de tri incluant au moins le logo « Triman » sur leurs emballages, dans le cadre de la signalétique commune mise en place en application de l’article L. 541-10-5 du code de l’environnement. Ce bonus reste applicable même lorsqu’il s’applique à plus de 35 % des tonnages concernés mis sur le marché au niveau national.</a:t>
            </a:r>
          </a:p>
          <a:p>
            <a:pPr marL="0" indent="0">
              <a:buNone/>
            </a:pPr>
            <a:r>
              <a:rPr lang="fr-FR" sz="1400" i="1" dirty="0"/>
              <a:t>For volumes put on the </a:t>
            </a:r>
            <a:r>
              <a:rPr lang="fr-FR" sz="1400" i="1" dirty="0" err="1"/>
              <a:t>market</a:t>
            </a:r>
            <a:r>
              <a:rPr lang="fr-FR" sz="1400" i="1" dirty="0"/>
              <a:t> in 2018 and </a:t>
            </a:r>
            <a:r>
              <a:rPr lang="fr-FR" sz="1400" i="1" dirty="0" err="1"/>
              <a:t>subsequent</a:t>
            </a:r>
            <a:r>
              <a:rPr lang="fr-FR" sz="1400" i="1" dirty="0"/>
              <a:t> </a:t>
            </a:r>
            <a:r>
              <a:rPr lang="fr-FR" sz="1400" i="1" dirty="0" err="1"/>
              <a:t>years</a:t>
            </a:r>
            <a:r>
              <a:rPr lang="fr-FR" sz="1400" i="1" dirty="0"/>
              <a:t>, a 5% bonus </a:t>
            </a:r>
            <a:r>
              <a:rPr lang="fr-FR" sz="1400" i="1" dirty="0" err="1"/>
              <a:t>is</a:t>
            </a:r>
            <a:r>
              <a:rPr lang="fr-FR" sz="1400" i="1" dirty="0"/>
              <a:t> </a:t>
            </a:r>
            <a:r>
              <a:rPr lang="fr-FR" sz="1400" i="1" dirty="0" err="1"/>
              <a:t>granted</a:t>
            </a:r>
            <a:r>
              <a:rPr lang="fr-FR" sz="1400" i="1" dirty="0"/>
              <a:t> to </a:t>
            </a:r>
            <a:r>
              <a:rPr lang="fr-FR" sz="1400" i="1" dirty="0" err="1"/>
              <a:t>member</a:t>
            </a:r>
            <a:r>
              <a:rPr lang="fr-FR" sz="1400" i="1" dirty="0"/>
              <a:t> </a:t>
            </a:r>
            <a:r>
              <a:rPr lang="fr-FR" sz="1400" i="1" dirty="0" err="1"/>
              <a:t>companies</a:t>
            </a:r>
            <a:r>
              <a:rPr lang="fr-FR" sz="1400" i="1" dirty="0"/>
              <a:t> </a:t>
            </a:r>
            <a:r>
              <a:rPr lang="fr-FR" sz="1400" i="1" dirty="0" err="1"/>
              <a:t>affixing</a:t>
            </a:r>
            <a:r>
              <a:rPr lang="fr-FR" sz="1400" i="1" dirty="0"/>
              <a:t> an </a:t>
            </a:r>
            <a:r>
              <a:rPr lang="fr-FR" sz="1400" i="1" dirty="0" err="1"/>
              <a:t>awareness</a:t>
            </a:r>
            <a:r>
              <a:rPr lang="fr-FR" sz="1400" i="1" dirty="0"/>
              <a:t> message </a:t>
            </a:r>
            <a:r>
              <a:rPr lang="fr-FR" sz="1400" i="1" dirty="0" err="1"/>
              <a:t>sorting</a:t>
            </a:r>
            <a:r>
              <a:rPr lang="fr-FR" sz="1400" i="1" dirty="0"/>
              <a:t> </a:t>
            </a:r>
            <a:r>
              <a:rPr lang="fr-FR" sz="1400" i="1" dirty="0" err="1"/>
              <a:t>gesture</a:t>
            </a:r>
            <a:r>
              <a:rPr lang="fr-FR" sz="1400" i="1" dirty="0"/>
              <a:t> </a:t>
            </a:r>
            <a:r>
              <a:rPr lang="fr-FR" sz="1400" i="1" dirty="0" err="1"/>
              <a:t>including</a:t>
            </a:r>
            <a:r>
              <a:rPr lang="fr-FR" sz="1400" i="1" dirty="0"/>
              <a:t> at least the logo "Triman" on </a:t>
            </a:r>
            <a:r>
              <a:rPr lang="fr-FR" sz="1400" i="1" dirty="0" err="1"/>
              <a:t>their</a:t>
            </a:r>
            <a:r>
              <a:rPr lang="fr-FR" sz="1400" i="1" dirty="0"/>
              <a:t> packaging </a:t>
            </a:r>
            <a:r>
              <a:rPr lang="fr-FR" sz="1400" i="1" dirty="0" err="1"/>
              <a:t>within</a:t>
            </a:r>
            <a:r>
              <a:rPr lang="fr-FR" sz="1400" i="1" dirty="0"/>
              <a:t> the </a:t>
            </a:r>
            <a:r>
              <a:rPr lang="fr-FR" sz="1400" i="1" dirty="0" err="1"/>
              <a:t>framework</a:t>
            </a:r>
            <a:r>
              <a:rPr lang="fr-FR" sz="1400" i="1" dirty="0"/>
              <a:t> of the </a:t>
            </a:r>
            <a:r>
              <a:rPr lang="fr-FR" sz="1400" i="1" dirty="0" err="1"/>
              <a:t>common</a:t>
            </a:r>
            <a:r>
              <a:rPr lang="fr-FR" sz="1400" i="1" dirty="0"/>
              <a:t> </a:t>
            </a:r>
            <a:r>
              <a:rPr lang="fr-FR" sz="1400" i="1" dirty="0" err="1"/>
              <a:t>signage</a:t>
            </a:r>
            <a:r>
              <a:rPr lang="fr-FR" sz="1400" i="1" dirty="0"/>
              <a:t> </a:t>
            </a:r>
            <a:r>
              <a:rPr lang="fr-FR" sz="1400" i="1" dirty="0" err="1"/>
              <a:t>implementation</a:t>
            </a:r>
            <a:r>
              <a:rPr lang="fr-FR" sz="1400" i="1" dirty="0"/>
              <a:t> in application of Article L. 541-10-5 of the environment code. This bonus </a:t>
            </a:r>
            <a:r>
              <a:rPr lang="fr-FR" sz="1400" i="1" dirty="0" err="1"/>
              <a:t>is</a:t>
            </a:r>
            <a:r>
              <a:rPr lang="fr-FR" sz="1400" i="1" dirty="0"/>
              <a:t> </a:t>
            </a:r>
            <a:r>
              <a:rPr lang="fr-FR" sz="1400" i="1" dirty="0" err="1"/>
              <a:t>still</a:t>
            </a:r>
            <a:r>
              <a:rPr lang="fr-FR" sz="1400" i="1" dirty="0"/>
              <a:t> applicable </a:t>
            </a:r>
            <a:r>
              <a:rPr lang="fr-FR" sz="1400" i="1" dirty="0" err="1"/>
              <a:t>even</a:t>
            </a:r>
            <a:r>
              <a:rPr lang="fr-FR" sz="1400" i="1" dirty="0"/>
              <a:t> </a:t>
            </a:r>
            <a:r>
              <a:rPr lang="fr-FR" sz="1400" i="1" dirty="0" err="1"/>
              <a:t>when</a:t>
            </a:r>
            <a:r>
              <a:rPr lang="fr-FR" sz="1400" i="1" dirty="0"/>
              <a:t> </a:t>
            </a:r>
            <a:r>
              <a:rPr lang="fr-FR" sz="1400" i="1" dirty="0" err="1"/>
              <a:t>applied</a:t>
            </a:r>
            <a:r>
              <a:rPr lang="fr-FR" sz="1400" i="1" dirty="0"/>
              <a:t> to more </a:t>
            </a:r>
            <a:r>
              <a:rPr lang="fr-FR" sz="1400" i="1" dirty="0" err="1"/>
              <a:t>than</a:t>
            </a:r>
            <a:r>
              <a:rPr lang="fr-FR" sz="1400" i="1" dirty="0"/>
              <a:t> 35% of the relevant volumes </a:t>
            </a:r>
            <a:r>
              <a:rPr lang="fr-FR" sz="1400" i="1" dirty="0" err="1"/>
              <a:t>placed</a:t>
            </a:r>
            <a:r>
              <a:rPr lang="fr-FR" sz="1400" i="1" dirty="0"/>
              <a:t> on the </a:t>
            </a:r>
            <a:r>
              <a:rPr lang="fr-FR" sz="1400" i="1" dirty="0" err="1"/>
              <a:t>market</a:t>
            </a:r>
            <a:r>
              <a:rPr lang="fr-FR" sz="1400" i="1" dirty="0"/>
              <a:t> at a national </a:t>
            </a:r>
            <a:r>
              <a:rPr lang="fr-FR" sz="1400" i="1" dirty="0" err="1"/>
              <a:t>level</a:t>
            </a:r>
            <a:r>
              <a:rPr lang="fr-FR" sz="1400" i="1" dirty="0"/>
              <a:t>.</a:t>
            </a:r>
          </a:p>
          <a:p>
            <a:pPr marL="0" indent="0">
              <a:buNone/>
            </a:pPr>
            <a:endParaRPr lang="fr-FR" sz="1800" i="1" dirty="0"/>
          </a:p>
        </p:txBody>
      </p:sp>
    </p:spTree>
    <p:extLst>
      <p:ext uri="{BB962C8B-B14F-4D97-AF65-F5344CB8AC3E}">
        <p14:creationId xmlns:p14="http://schemas.microsoft.com/office/powerpoint/2010/main" val="171239153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1446</Words>
  <Application>Microsoft Office PowerPoint</Application>
  <PresentationFormat>On-screen Show (4:3)</PresentationFormat>
  <Paragraphs>69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Thème Office</vt:lpstr>
      <vt:lpstr>Civil Dialogue Group (spirits)</vt:lpstr>
      <vt:lpstr>Context - Triman logo</vt:lpstr>
      <vt:lpstr>Foreseen changes</vt:lpstr>
      <vt:lpstr>Foreseen changes</vt:lpstr>
      <vt:lpstr>Annex – 2014 texts</vt:lpstr>
      <vt:lpstr>Annex – foreseen changes texts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France  Incentive for a specific labelling requirement</dc:title>
  <dc:creator>Camille MARCHAND</dc:creator>
  <cp:lastModifiedBy>BUTTINI-PROVENZANO Roberta (AGRI)</cp:lastModifiedBy>
  <cp:revision>10</cp:revision>
  <cp:lastPrinted>2016-10-12T06:42:03Z</cp:lastPrinted>
  <dcterms:created xsi:type="dcterms:W3CDTF">2016-10-10T10:33:28Z</dcterms:created>
  <dcterms:modified xsi:type="dcterms:W3CDTF">2016-10-12T06:42:36Z</dcterms:modified>
</cp:coreProperties>
</file>