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67" r:id="rId2"/>
    <p:sldId id="256" r:id="rId3"/>
    <p:sldId id="259" r:id="rId4"/>
    <p:sldId id="261" r:id="rId5"/>
    <p:sldId id="264" r:id="rId6"/>
    <p:sldId id="265" r:id="rId7"/>
    <p:sldId id="266" r:id="rId8"/>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02"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D70FCF8C-851B-411C-8E98-C8064FD9ACBF}" type="datetimeFigureOut">
              <a:rPr lang="en-GB" smtClean="0"/>
              <a:t>12/10/2016</a:t>
            </a:fld>
            <a:endParaRPr lang="en-GB"/>
          </a:p>
        </p:txBody>
      </p:sp>
      <p:sp>
        <p:nvSpPr>
          <p:cNvPr id="4" name="Footer Placeholder 3"/>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450" y="9445625"/>
            <a:ext cx="2949575" cy="496888"/>
          </a:xfrm>
          <a:prstGeom prst="rect">
            <a:avLst/>
          </a:prstGeom>
        </p:spPr>
        <p:txBody>
          <a:bodyPr vert="horz" lIns="91440" tIns="45720" rIns="91440" bIns="45720" rtlCol="0" anchor="b"/>
          <a:lstStyle>
            <a:lvl1pPr algn="r">
              <a:defRPr sz="1200"/>
            </a:lvl1pPr>
          </a:lstStyle>
          <a:p>
            <a:fld id="{46F1B197-B259-41CB-9F84-94BB28A79B6F}" type="slidenum">
              <a:rPr lang="en-GB" smtClean="0"/>
              <a:t>‹#›</a:t>
            </a:fld>
            <a:endParaRPr lang="en-GB"/>
          </a:p>
        </p:txBody>
      </p:sp>
    </p:spTree>
    <p:extLst>
      <p:ext uri="{BB962C8B-B14F-4D97-AF65-F5344CB8AC3E}">
        <p14:creationId xmlns:p14="http://schemas.microsoft.com/office/powerpoint/2010/main" val="5644350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1749309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359048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1071327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8" name="Espace réservé du texte 3"/>
          <p:cNvSpPr>
            <a:spLocks noGrp="1"/>
          </p:cNvSpPr>
          <p:nvPr>
            <p:ph type="body" sz="half" idx="10"/>
          </p:nvPr>
        </p:nvSpPr>
        <p:spPr>
          <a:xfrm>
            <a:off x="1129118" y="5859270"/>
            <a:ext cx="6235080" cy="294928"/>
          </a:xfrm>
        </p:spPr>
        <p:txBody>
          <a:bodyPr>
            <a:noAutofit/>
          </a:bodyPr>
          <a:lstStyle>
            <a:lvl1pPr marL="0" indent="0">
              <a:buNone/>
              <a:defRPr sz="2100" b="1" baseline="0">
                <a:solidFill>
                  <a:schemeClr val="bg1"/>
                </a:solidFill>
                <a:latin typeface="Calibri" pitchFamily="34" charset="0"/>
              </a:defRPr>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fr-FR" dirty="0" smtClean="0"/>
              <a:t>Cliquez pour modifier les styles du texte du masque</a:t>
            </a:r>
          </a:p>
        </p:txBody>
      </p:sp>
      <p:sp>
        <p:nvSpPr>
          <p:cNvPr id="9" name="Titre 1"/>
          <p:cNvSpPr>
            <a:spLocks noGrp="1"/>
          </p:cNvSpPr>
          <p:nvPr>
            <p:ph type="ctrTitle"/>
          </p:nvPr>
        </p:nvSpPr>
        <p:spPr>
          <a:xfrm>
            <a:off x="395536" y="1412776"/>
            <a:ext cx="5830416" cy="1872208"/>
          </a:xfrm>
        </p:spPr>
        <p:txBody>
          <a:bodyPr>
            <a:noAutofit/>
          </a:bodyPr>
          <a:lstStyle>
            <a:lvl1pPr algn="l">
              <a:defRPr sz="3700" b="0">
                <a:solidFill>
                  <a:schemeClr val="tx1"/>
                </a:solidFill>
                <a:latin typeface="Calibri" pitchFamily="34" charset="0"/>
              </a:defRPr>
            </a:lvl1pPr>
          </a:lstStyle>
          <a:p>
            <a:r>
              <a:rPr lang="fr-FR" dirty="0" smtClean="0"/>
              <a:t>Cliquez pour modifier le style du titre</a:t>
            </a:r>
            <a:endParaRPr lang="fr-FR" dirty="0"/>
          </a:p>
        </p:txBody>
      </p:sp>
      <p:sp>
        <p:nvSpPr>
          <p:cNvPr id="10" name="Sous-titre 2"/>
          <p:cNvSpPr>
            <a:spLocks noGrp="1"/>
          </p:cNvSpPr>
          <p:nvPr>
            <p:ph type="subTitle" idx="1"/>
          </p:nvPr>
        </p:nvSpPr>
        <p:spPr>
          <a:xfrm>
            <a:off x="395536" y="3501008"/>
            <a:ext cx="4968552" cy="1152128"/>
          </a:xfrm>
        </p:spPr>
        <p:txBody>
          <a:bodyPr>
            <a:normAutofit/>
          </a:bodyPr>
          <a:lstStyle>
            <a:lvl1pPr marL="0" indent="0" algn="l">
              <a:buNone/>
              <a:defRPr sz="2500" b="0">
                <a:solidFill>
                  <a:schemeClr val="tx1"/>
                </a:solidFill>
                <a:latin typeface="Calibri" pitchFamily="34" charset="0"/>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fr-FR" dirty="0" smtClean="0"/>
              <a:t>Cliquez pour modifier le style des sous-titres du masque</a:t>
            </a:r>
            <a:endParaRPr lang="fr-F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342664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4076285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738298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2723137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147951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352800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316429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10C258-FCCB-4A43-88FB-7E557D5FF0EB}" type="datetimeFigureOut">
              <a:rPr lang="en-GB" smtClean="0"/>
              <a:pPr/>
              <a:t>12/10/2016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245443E-0C5C-481B-9F4D-98A986D55948}" type="slidenum">
              <a:rPr lang="en-GB" smtClean="0"/>
              <a:pPr/>
              <a:t>‹#›</a:t>
            </a:fld>
            <a:endParaRPr lang="en-GB"/>
          </a:p>
        </p:txBody>
      </p:sp>
    </p:spTree>
    <p:extLst>
      <p:ext uri="{BB962C8B-B14F-4D97-AF65-F5344CB8AC3E}">
        <p14:creationId xmlns:p14="http://schemas.microsoft.com/office/powerpoint/2010/main" val="1834872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10C258-FCCB-4A43-88FB-7E557D5FF0EB}" type="datetimeFigureOut">
              <a:rPr lang="en-GB" smtClean="0"/>
              <a:pPr/>
              <a:t>12/10/2016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45443E-0C5C-481B-9F4D-98A986D55948}" type="slidenum">
              <a:rPr lang="en-GB" smtClean="0"/>
              <a:pPr/>
              <a:t>‹#›</a:t>
            </a:fld>
            <a:endParaRPr lang="en-GB"/>
          </a:p>
        </p:txBody>
      </p:sp>
    </p:spTree>
    <p:extLst>
      <p:ext uri="{BB962C8B-B14F-4D97-AF65-F5344CB8AC3E}">
        <p14:creationId xmlns:p14="http://schemas.microsoft.com/office/powerpoint/2010/main" val="1111938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p:cNvSpPr>
            <a:spLocks noGrp="1"/>
          </p:cNvSpPr>
          <p:nvPr>
            <p:ph type="body" sz="half" idx="10"/>
          </p:nvPr>
        </p:nvSpPr>
        <p:spPr>
          <a:xfrm>
            <a:off x="1129118" y="5859270"/>
            <a:ext cx="6235080" cy="594066"/>
          </a:xfrm>
        </p:spPr>
        <p:txBody>
          <a:bodyPr/>
          <a:lstStyle/>
          <a:p>
            <a:r>
              <a:rPr lang="fr-FR" sz="2800" b="0" dirty="0" smtClean="0">
                <a:solidFill>
                  <a:schemeClr val="tx1"/>
                </a:solidFill>
              </a:rPr>
              <a:t>14 October 2016</a:t>
            </a:r>
            <a:endParaRPr lang="fr-FR" sz="2800" b="0" dirty="0">
              <a:solidFill>
                <a:schemeClr val="tx1"/>
              </a:solidFill>
            </a:endParaRPr>
          </a:p>
        </p:txBody>
      </p:sp>
      <p:sp>
        <p:nvSpPr>
          <p:cNvPr id="9" name="Titre 8"/>
          <p:cNvSpPr>
            <a:spLocks noGrp="1"/>
          </p:cNvSpPr>
          <p:nvPr>
            <p:ph type="ctrTitle"/>
          </p:nvPr>
        </p:nvSpPr>
        <p:spPr/>
        <p:txBody>
          <a:bodyPr/>
          <a:lstStyle/>
          <a:p>
            <a:r>
              <a:rPr lang="fr-FR" sz="3800" dirty="0" smtClean="0"/>
              <a:t>Civil Dialogue Group (spirits)</a:t>
            </a:r>
            <a:endParaRPr lang="fr-FR" sz="3800" dirty="0"/>
          </a:p>
        </p:txBody>
      </p:sp>
      <p:sp>
        <p:nvSpPr>
          <p:cNvPr id="10" name="Sous-titre 9"/>
          <p:cNvSpPr>
            <a:spLocks noGrp="1"/>
          </p:cNvSpPr>
          <p:nvPr>
            <p:ph type="subTitle" idx="1"/>
          </p:nvPr>
        </p:nvSpPr>
        <p:spPr/>
        <p:txBody>
          <a:bodyPr>
            <a:normAutofit/>
          </a:bodyPr>
          <a:lstStyle/>
          <a:p>
            <a:r>
              <a:rPr lang="fr-FR" sz="3400" dirty="0" err="1" smtClean="0"/>
              <a:t>Croatia</a:t>
            </a:r>
            <a:r>
              <a:rPr lang="fr-FR" sz="3400" dirty="0" smtClean="0"/>
              <a:t>: </a:t>
            </a:r>
            <a:r>
              <a:rPr lang="fr-FR" sz="3400" dirty="0" err="1" smtClean="0"/>
              <a:t>market</a:t>
            </a:r>
            <a:r>
              <a:rPr lang="fr-FR" sz="3400" dirty="0" smtClean="0"/>
              <a:t> </a:t>
            </a:r>
            <a:r>
              <a:rPr lang="fr-FR" sz="3400" dirty="0" err="1" smtClean="0"/>
              <a:t>access</a:t>
            </a:r>
            <a:r>
              <a:rPr lang="fr-FR" sz="3400" dirty="0" smtClean="0"/>
              <a:t> and labelling </a:t>
            </a:r>
            <a:r>
              <a:rPr lang="fr-FR" sz="3400" dirty="0" err="1" smtClean="0"/>
              <a:t>barriers</a:t>
            </a:r>
            <a:endParaRPr lang="fr-FR" sz="3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7564" y="1268760"/>
            <a:ext cx="7848872" cy="504055"/>
          </a:xfrm>
        </p:spPr>
        <p:txBody>
          <a:bodyPr>
            <a:noAutofit/>
          </a:bodyPr>
          <a:lstStyle/>
          <a:p>
            <a:r>
              <a:rPr lang="en-GB" sz="3600" b="1" dirty="0" smtClean="0"/>
              <a:t>Croatia – market access barriers </a:t>
            </a:r>
            <a:endParaRPr lang="en-GB" sz="36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39552" y="2060848"/>
            <a:ext cx="8064896" cy="3785652"/>
          </a:xfrm>
          <a:prstGeom prst="rect">
            <a:avLst/>
          </a:prstGeom>
        </p:spPr>
        <p:txBody>
          <a:bodyPr wrap="square">
            <a:spAutoFit/>
          </a:bodyPr>
          <a:lstStyle/>
          <a:p>
            <a:r>
              <a:rPr lang="en-GB" sz="2000" b="1" dirty="0" smtClean="0"/>
              <a:t>There are two main issues to address:</a:t>
            </a:r>
          </a:p>
          <a:p>
            <a:endParaRPr lang="en-GB" sz="2000" b="1" dirty="0" smtClean="0"/>
          </a:p>
          <a:p>
            <a:r>
              <a:rPr lang="en-GB" sz="2000" b="1" dirty="0" smtClean="0"/>
              <a:t>1. Barriers to market entry. </a:t>
            </a:r>
            <a:r>
              <a:rPr lang="en-GB" sz="2000" dirty="0" smtClean="0"/>
              <a:t>There are new measures requiring industry to submit sample bottles and detailed product information to Croatia's Environment Agency before spirits can be placed on the market.  </a:t>
            </a:r>
          </a:p>
          <a:p>
            <a:endParaRPr lang="en-GB" sz="2000" dirty="0" smtClean="0"/>
          </a:p>
          <a:p>
            <a:r>
              <a:rPr lang="en-GB" sz="2000" b="1" dirty="0" smtClean="0"/>
              <a:t>2. Environmental logo labelling requirements. </a:t>
            </a:r>
            <a:r>
              <a:rPr lang="en-GB" sz="2000" dirty="0" smtClean="0"/>
              <a:t>Numerous environmental logos on labels are still required, even though we had been given assurances before Croatia's EU accession that these would be abolished.</a:t>
            </a:r>
          </a:p>
          <a:p>
            <a:endParaRPr lang="en-GB" sz="2000" dirty="0" smtClean="0"/>
          </a:p>
          <a:p>
            <a:r>
              <a:rPr lang="en-GB" sz="2000" dirty="0" smtClean="0"/>
              <a:t>Both of these requirements create barriers to the free movement of spirit drinks in the EU. </a:t>
            </a:r>
            <a:endParaRPr lang="en-GB" dirty="0"/>
          </a:p>
        </p:txBody>
      </p:sp>
    </p:spTree>
    <p:extLst>
      <p:ext uri="{BB962C8B-B14F-4D97-AF65-F5344CB8AC3E}">
        <p14:creationId xmlns:p14="http://schemas.microsoft.com/office/powerpoint/2010/main" val="2985624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7624" y="1124744"/>
            <a:ext cx="6624736" cy="504055"/>
          </a:xfrm>
        </p:spPr>
        <p:txBody>
          <a:bodyPr>
            <a:noAutofit/>
          </a:bodyPr>
          <a:lstStyle/>
          <a:p>
            <a:r>
              <a:rPr lang="en-GB" sz="2800" b="1" dirty="0" smtClean="0"/>
              <a:t>1. Barriers to Market Entry</a:t>
            </a:r>
            <a:endParaRPr lang="en-GB" sz="28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611560" y="1772816"/>
            <a:ext cx="7920879" cy="4708981"/>
          </a:xfrm>
          <a:prstGeom prst="rect">
            <a:avLst/>
          </a:prstGeom>
        </p:spPr>
        <p:txBody>
          <a:bodyPr wrap="square">
            <a:spAutoFit/>
          </a:bodyPr>
          <a:lstStyle/>
          <a:p>
            <a:pPr marL="342900" indent="-342900">
              <a:buFont typeface="Arial" panose="020B0604020202020204" pitchFamily="34" charset="0"/>
              <a:buChar char="•"/>
            </a:pPr>
            <a:r>
              <a:rPr lang="en-GB" sz="2000" b="1" dirty="0" smtClean="0"/>
              <a:t>Amendments to Croatia’s Rules on ‘Packaging and Waste Packaging’ (introduced August 2015) have led to significant delays when importing. </a:t>
            </a:r>
          </a:p>
          <a:p>
            <a:endParaRPr lang="en-GB" sz="2000" b="1" dirty="0" smtClean="0"/>
          </a:p>
          <a:p>
            <a:pPr marL="342900" indent="-342900">
              <a:buFont typeface="Arial" panose="020B0604020202020204" pitchFamily="34" charset="0"/>
              <a:buChar char="•"/>
            </a:pPr>
            <a:r>
              <a:rPr lang="en-GB" sz="2000" dirty="0" smtClean="0"/>
              <a:t>Under the new rules, the </a:t>
            </a:r>
            <a:r>
              <a:rPr lang="en-US" sz="2000" dirty="0"/>
              <a:t>Croatian Fund for Environmental Protection (FEP) physically checks the compliance of product packaging with the requirements of </a:t>
            </a:r>
            <a:r>
              <a:rPr lang="en-US" sz="2000" u="sng" dirty="0"/>
              <a:t>EU Directive </a:t>
            </a:r>
            <a:r>
              <a:rPr lang="en-US" sz="2000" u="sng" dirty="0" smtClean="0"/>
              <a:t>94/62</a:t>
            </a:r>
            <a:r>
              <a:rPr lang="en-US" sz="2000" dirty="0" smtClean="0"/>
              <a:t> on packaging and packaging waste.</a:t>
            </a:r>
          </a:p>
          <a:p>
            <a:pPr marL="342900" indent="-342900">
              <a:buFont typeface="Arial" panose="020B0604020202020204" pitchFamily="34" charset="0"/>
              <a:buChar char="•"/>
            </a:pPr>
            <a:endParaRPr lang="en-US" sz="2000" dirty="0" smtClean="0"/>
          </a:p>
          <a:p>
            <a:pPr marL="342900" indent="-342900">
              <a:buFont typeface="Arial" panose="020B0604020202020204" pitchFamily="34" charset="0"/>
              <a:buChar char="•"/>
            </a:pPr>
            <a:r>
              <a:rPr lang="en-GB" sz="2000" dirty="0" smtClean="0"/>
              <a:t>Traders are required to submit detailed product information and to provide a sample bottle for every new or amended product placed on the market.</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Certification for the product is needed. Once FEP has sent confirmation that the product complies, the spirit can be placed onto the market, but this authorisation process can take up to 3 weeks. Bureaucratic.</a:t>
            </a:r>
            <a:endParaRPr lang="en-GB" dirty="0"/>
          </a:p>
        </p:txBody>
      </p:sp>
    </p:spTree>
    <p:extLst>
      <p:ext uri="{BB962C8B-B14F-4D97-AF65-F5344CB8AC3E}">
        <p14:creationId xmlns:p14="http://schemas.microsoft.com/office/powerpoint/2010/main" val="2583279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90427" y="1124744"/>
            <a:ext cx="6624736" cy="504055"/>
          </a:xfrm>
        </p:spPr>
        <p:txBody>
          <a:bodyPr>
            <a:noAutofit/>
          </a:bodyPr>
          <a:lstStyle/>
          <a:p>
            <a:r>
              <a:rPr lang="en-GB" sz="2800" b="1" dirty="0" smtClean="0"/>
              <a:t>1. Barriers to Market Entry</a:t>
            </a:r>
            <a:endParaRPr lang="en-GB" sz="28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78360" y="1844824"/>
            <a:ext cx="7848871" cy="4708981"/>
          </a:xfrm>
          <a:prstGeom prst="rect">
            <a:avLst/>
          </a:prstGeom>
        </p:spPr>
        <p:txBody>
          <a:bodyPr wrap="square">
            <a:spAutoFit/>
          </a:bodyPr>
          <a:lstStyle/>
          <a:p>
            <a:pPr marL="342900" indent="-342900">
              <a:buFont typeface="Arial" panose="020B0604020202020204" pitchFamily="34" charset="0"/>
              <a:buChar char="•"/>
            </a:pPr>
            <a:r>
              <a:rPr lang="en-GB" sz="2000" dirty="0" smtClean="0"/>
              <a:t>The requirement to provide further undertakings to a national authority prior to market entry is a barrier to the internal market.</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b="1" dirty="0" smtClean="0"/>
              <a:t>It is not consistent with Croatia’s EU obligations to permit the free circulation of goods that are legally on sale in other EU Member States.</a:t>
            </a:r>
          </a:p>
          <a:p>
            <a:pPr marL="342900" indent="-342900">
              <a:buFont typeface="Arial" panose="020B0604020202020204" pitchFamily="34" charset="0"/>
              <a:buChar char="•"/>
            </a:pPr>
            <a:endParaRPr lang="en-GB" sz="2000" b="1" dirty="0"/>
          </a:p>
          <a:p>
            <a:pPr marL="342900" indent="-342900">
              <a:buFont typeface="Arial" panose="020B0604020202020204" pitchFamily="34" charset="0"/>
              <a:buChar char="•"/>
            </a:pPr>
            <a:r>
              <a:rPr lang="en-GB" sz="2000" dirty="0" smtClean="0"/>
              <a:t>Importers are impacted more severely than local traders by the delay created by the physical control of the bottle and preparation of the formal certificate of compliance.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Until the certificate is issued by the Fund, </a:t>
            </a:r>
            <a:r>
              <a:rPr lang="en-GB" sz="2000" u="sng" dirty="0" smtClean="0"/>
              <a:t>the shipment sits in the warehouse and products cannot be released onto the market</a:t>
            </a:r>
            <a:r>
              <a:rPr lang="en-GB" sz="2000" dirty="0" smtClean="0"/>
              <a:t>. This must be done every time a label or bottle design changes, and is a significant barrier. </a:t>
            </a:r>
            <a:endParaRPr lang="en-GB" dirty="0"/>
          </a:p>
        </p:txBody>
      </p:sp>
    </p:spTree>
    <p:extLst>
      <p:ext uri="{BB962C8B-B14F-4D97-AF65-F5344CB8AC3E}">
        <p14:creationId xmlns:p14="http://schemas.microsoft.com/office/powerpoint/2010/main" val="3151103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3626" y="1196752"/>
            <a:ext cx="7092789" cy="504055"/>
          </a:xfrm>
        </p:spPr>
        <p:txBody>
          <a:bodyPr>
            <a:noAutofit/>
          </a:bodyPr>
          <a:lstStyle/>
          <a:p>
            <a:r>
              <a:rPr lang="en-GB" sz="2800" b="1" dirty="0" smtClean="0"/>
              <a:t>2. Environmental Logo Labelling Requirements</a:t>
            </a:r>
            <a:endParaRPr lang="en-GB" sz="28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78361" y="1916832"/>
            <a:ext cx="7848871" cy="4339650"/>
          </a:xfrm>
          <a:prstGeom prst="rect">
            <a:avLst/>
          </a:prstGeom>
        </p:spPr>
        <p:txBody>
          <a:bodyPr wrap="square">
            <a:spAutoFit/>
          </a:bodyPr>
          <a:lstStyle/>
          <a:p>
            <a:r>
              <a:rPr lang="en-GB" sz="2000" b="1" dirty="0" smtClean="0"/>
              <a:t>The FEP also checks the labels of products to ensure they comply with national labelling requirements, which are additional to those set out in Regulation 1169/2011 (the ‘FIC’ Regulation). </a:t>
            </a:r>
          </a:p>
          <a:p>
            <a:endParaRPr lang="en-GB" sz="2000" dirty="0" smtClean="0"/>
          </a:p>
          <a:p>
            <a:r>
              <a:rPr lang="en-GB" sz="2000" dirty="0" smtClean="0"/>
              <a:t>3 environment related logos have to be shown. These are:</a:t>
            </a:r>
          </a:p>
          <a:p>
            <a:endParaRPr lang="en-GB" sz="2000" dirty="0"/>
          </a:p>
          <a:p>
            <a:pPr marL="457200" indent="-457200">
              <a:buAutoNum type="arabicParenR"/>
            </a:pPr>
            <a:r>
              <a:rPr lang="en-GB" sz="2400" dirty="0" smtClean="0"/>
              <a:t>A recycling logo.</a:t>
            </a:r>
          </a:p>
          <a:p>
            <a:pPr marL="457200" indent="-457200">
              <a:buAutoNum type="arabicParenR"/>
            </a:pPr>
            <a:endParaRPr lang="en-GB" sz="2400" dirty="0" smtClean="0"/>
          </a:p>
          <a:p>
            <a:pPr marL="457200" indent="-457200">
              <a:buAutoNum type="arabicParenR"/>
            </a:pPr>
            <a:r>
              <a:rPr lang="en-GB" sz="2400" dirty="0" smtClean="0"/>
              <a:t>A packaging material and glass colour logo.</a:t>
            </a:r>
          </a:p>
          <a:p>
            <a:pPr marL="457200" indent="-457200">
              <a:buAutoNum type="arabicParenR"/>
            </a:pPr>
            <a:endParaRPr lang="en-GB" sz="2400" dirty="0" smtClean="0"/>
          </a:p>
          <a:p>
            <a:pPr marL="457200" indent="-457200">
              <a:buAutoNum type="arabicParenR"/>
            </a:pPr>
            <a:r>
              <a:rPr lang="en-GB" sz="2400" dirty="0" smtClean="0"/>
              <a:t>A deposit and return scheme logo. </a:t>
            </a:r>
          </a:p>
          <a:p>
            <a:pPr marL="342900" indent="-342900">
              <a:buAutoNum type="arabicParenR"/>
            </a:pPr>
            <a:endParaRPr lang="en-GB" dirty="0"/>
          </a:p>
          <a:p>
            <a:endParaRPr lang="en-GB" dirty="0"/>
          </a:p>
        </p:txBody>
      </p:sp>
    </p:spTree>
    <p:extLst>
      <p:ext uri="{BB962C8B-B14F-4D97-AF65-F5344CB8AC3E}">
        <p14:creationId xmlns:p14="http://schemas.microsoft.com/office/powerpoint/2010/main" val="1756802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3626" y="1196752"/>
            <a:ext cx="7092789" cy="504055"/>
          </a:xfrm>
        </p:spPr>
        <p:txBody>
          <a:bodyPr>
            <a:noAutofit/>
          </a:bodyPr>
          <a:lstStyle/>
          <a:p>
            <a:r>
              <a:rPr lang="en-GB" sz="2800" b="1" dirty="0" smtClean="0"/>
              <a:t>2. Environmental Logo Labelling Requirements</a:t>
            </a:r>
            <a:endParaRPr lang="en-GB" sz="28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https://www.swa.org.uk/Topics/MarketInformation/CROATIA/PublishingImages/Croatia%20Recycling%20icon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653" y="1883308"/>
            <a:ext cx="2808312" cy="1434191"/>
          </a:xfrm>
          <a:prstGeom prst="rect">
            <a:avLst/>
          </a:prstGeom>
          <a:noFill/>
          <a:ln>
            <a:noFill/>
          </a:ln>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1098" y="3281065"/>
            <a:ext cx="1377665" cy="175300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14289" y="5157192"/>
            <a:ext cx="1341041" cy="13410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3568" y="1883308"/>
            <a:ext cx="4176464" cy="1477328"/>
          </a:xfrm>
          <a:prstGeom prst="rect">
            <a:avLst/>
          </a:prstGeom>
          <a:noFill/>
        </p:spPr>
        <p:txBody>
          <a:bodyPr wrap="square" rtlCol="0">
            <a:spAutoFit/>
          </a:bodyPr>
          <a:lstStyle/>
          <a:p>
            <a:r>
              <a:rPr lang="en-GB" b="1" dirty="0" smtClean="0"/>
              <a:t>Recycling logo </a:t>
            </a:r>
            <a:r>
              <a:rPr lang="en-GB" dirty="0" smtClean="0"/>
              <a:t>– spirits producers obliged to use the round arrow. Consumers do not need a logo to be advised that glass is recyclable. Glass recycling already well established in EU. </a:t>
            </a:r>
            <a:endParaRPr lang="en-GB" dirty="0"/>
          </a:p>
        </p:txBody>
      </p:sp>
      <p:sp>
        <p:nvSpPr>
          <p:cNvPr id="9" name="TextBox 8"/>
          <p:cNvSpPr txBox="1"/>
          <p:nvPr/>
        </p:nvSpPr>
        <p:spPr>
          <a:xfrm>
            <a:off x="683568" y="3480815"/>
            <a:ext cx="4176464" cy="1200329"/>
          </a:xfrm>
          <a:prstGeom prst="rect">
            <a:avLst/>
          </a:prstGeom>
          <a:noFill/>
        </p:spPr>
        <p:txBody>
          <a:bodyPr wrap="square" rtlCol="0">
            <a:spAutoFit/>
          </a:bodyPr>
          <a:lstStyle/>
          <a:p>
            <a:r>
              <a:rPr lang="en-GB" b="1" dirty="0" smtClean="0"/>
              <a:t>Packaging material and glass colour logo </a:t>
            </a:r>
            <a:r>
              <a:rPr lang="en-GB" dirty="0" smtClean="0"/>
              <a:t>–</a:t>
            </a:r>
            <a:r>
              <a:rPr lang="en-GB" b="1" dirty="0" smtClean="0"/>
              <a:t> </a:t>
            </a:r>
            <a:r>
              <a:rPr lang="en-GB" dirty="0" smtClean="0"/>
              <a:t>GL 72 – GL indicates ‘Glass’ and 72 indicates ‘Brown’. Not applied anywhere else in the EU, not useful for consumers. </a:t>
            </a:r>
            <a:endParaRPr lang="en-GB" b="1" dirty="0"/>
          </a:p>
        </p:txBody>
      </p:sp>
      <p:sp>
        <p:nvSpPr>
          <p:cNvPr id="10" name="TextBox 9"/>
          <p:cNvSpPr txBox="1"/>
          <p:nvPr/>
        </p:nvSpPr>
        <p:spPr>
          <a:xfrm>
            <a:off x="683568" y="4880207"/>
            <a:ext cx="4896544" cy="1754326"/>
          </a:xfrm>
          <a:prstGeom prst="rect">
            <a:avLst/>
          </a:prstGeom>
          <a:noFill/>
        </p:spPr>
        <p:txBody>
          <a:bodyPr wrap="square" rtlCol="0">
            <a:spAutoFit/>
          </a:bodyPr>
          <a:lstStyle/>
          <a:p>
            <a:r>
              <a:rPr lang="en-GB" b="1" dirty="0" smtClean="0"/>
              <a:t>Deposit and return scheme logo </a:t>
            </a:r>
            <a:r>
              <a:rPr lang="en-GB" dirty="0" smtClean="0"/>
              <a:t>- </a:t>
            </a:r>
            <a:r>
              <a:rPr lang="en-US" dirty="0"/>
              <a:t>signifies that the product has been bought in Croatia and that a deposit of 50 </a:t>
            </a:r>
            <a:r>
              <a:rPr lang="en-US" dirty="0" err="1"/>
              <a:t>lipa</a:t>
            </a:r>
            <a:r>
              <a:rPr lang="en-US" dirty="0"/>
              <a:t> has been </a:t>
            </a:r>
            <a:r>
              <a:rPr lang="en-US" dirty="0" smtClean="0"/>
              <a:t>paid. </a:t>
            </a:r>
            <a:r>
              <a:rPr lang="en-GB" dirty="0"/>
              <a:t>M</a:t>
            </a:r>
            <a:r>
              <a:rPr lang="en-GB" dirty="0" smtClean="0"/>
              <a:t>andatory for glass and other packaging. Means goods legally on sale elsewhere in the EU are not allowed to be placed on Croatian market. </a:t>
            </a:r>
            <a:endParaRPr lang="en-GB" b="1" dirty="0" smtClean="0"/>
          </a:p>
        </p:txBody>
      </p:sp>
    </p:spTree>
    <p:extLst>
      <p:ext uri="{BB962C8B-B14F-4D97-AF65-F5344CB8AC3E}">
        <p14:creationId xmlns:p14="http://schemas.microsoft.com/office/powerpoint/2010/main" val="4208765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6401" y="1057275"/>
            <a:ext cx="7092789" cy="504055"/>
          </a:xfrm>
        </p:spPr>
        <p:txBody>
          <a:bodyPr>
            <a:noAutofit/>
          </a:bodyPr>
          <a:lstStyle/>
          <a:p>
            <a:r>
              <a:rPr lang="en-GB" sz="2800" b="1" dirty="0" smtClean="0"/>
              <a:t>Concluding remarks</a:t>
            </a:r>
            <a:endParaRPr lang="en-GB" sz="2800" b="1" dirty="0"/>
          </a:p>
        </p:txBody>
      </p:sp>
      <p:pic>
        <p:nvPicPr>
          <p:cNvPr id="1026" name="Picture 1" descr="cid:image001.jpg@01D0E180.C92AE7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146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78360" y="1700808"/>
            <a:ext cx="7848871" cy="4370427"/>
          </a:xfrm>
          <a:prstGeom prst="rect">
            <a:avLst/>
          </a:prstGeom>
        </p:spPr>
        <p:txBody>
          <a:bodyPr wrap="square">
            <a:spAutoFit/>
          </a:bodyPr>
          <a:lstStyle/>
          <a:p>
            <a:endParaRPr lang="en-GB" sz="2000" dirty="0">
              <a:solidFill>
                <a:prstClr val="black"/>
              </a:solidFill>
            </a:endParaRPr>
          </a:p>
          <a:p>
            <a:pPr marL="342900" indent="-342900">
              <a:buFont typeface="Arial" panose="020B0604020202020204" pitchFamily="34" charset="0"/>
              <a:buChar char="•"/>
            </a:pPr>
            <a:r>
              <a:rPr lang="en-GB" sz="2000" dirty="0" smtClean="0">
                <a:solidFill>
                  <a:prstClr val="black"/>
                </a:solidFill>
              </a:rPr>
              <a:t>The 3 environmental labelling requirements are excessive. No other EU Member State imposes such requirements, and this creates labelling compliance costs. </a:t>
            </a:r>
          </a:p>
          <a:p>
            <a:pPr marL="342900" indent="-342900">
              <a:buFont typeface="Arial" panose="020B0604020202020204" pitchFamily="34" charset="0"/>
              <a:buChar char="•"/>
            </a:pPr>
            <a:endParaRPr lang="en-GB" sz="2000" dirty="0">
              <a:solidFill>
                <a:prstClr val="black"/>
              </a:solidFill>
            </a:endParaRPr>
          </a:p>
          <a:p>
            <a:pPr marL="342900" indent="-342900">
              <a:buFont typeface="Arial" panose="020B0604020202020204" pitchFamily="34" charset="0"/>
              <a:buChar char="•"/>
            </a:pPr>
            <a:r>
              <a:rPr lang="en-GB" sz="2000" dirty="0" smtClean="0">
                <a:solidFill>
                  <a:prstClr val="black"/>
                </a:solidFill>
              </a:rPr>
              <a:t>Together with the pre-market entry approval measures, these rules place </a:t>
            </a:r>
            <a:r>
              <a:rPr lang="en-GB" sz="2000" dirty="0">
                <a:solidFill>
                  <a:prstClr val="black"/>
                </a:solidFill>
              </a:rPr>
              <a:t>a significant burden on traders, delay imports and act as intra-EU trade barriers.</a:t>
            </a:r>
            <a:endParaRPr lang="en-GB" sz="2000" dirty="0" smtClean="0">
              <a:solidFill>
                <a:prstClr val="black"/>
              </a:solidFill>
            </a:endParaRPr>
          </a:p>
          <a:p>
            <a:endParaRPr lang="en-GB" sz="2000" b="1" dirty="0">
              <a:solidFill>
                <a:prstClr val="black"/>
              </a:solidFill>
            </a:endParaRPr>
          </a:p>
          <a:p>
            <a:pPr marL="342900" indent="-342900">
              <a:buFont typeface="Arial" panose="020B0604020202020204" pitchFamily="34" charset="0"/>
              <a:buChar char="•"/>
            </a:pPr>
            <a:r>
              <a:rPr lang="en-GB" sz="2000" b="1" dirty="0" smtClean="0">
                <a:solidFill>
                  <a:prstClr val="black"/>
                </a:solidFill>
              </a:rPr>
              <a:t>We have put this information in a letter to the Commission dated 23 September. We hope the Commission can raise these points with the relevant authorities to ensure that these barriers are removed at the earliest opportunity. </a:t>
            </a:r>
            <a:endParaRPr lang="en-GB" dirty="0">
              <a:solidFill>
                <a:prstClr val="black"/>
              </a:solidFill>
            </a:endParaRPr>
          </a:p>
          <a:p>
            <a:endParaRPr lang="en-GB" dirty="0">
              <a:solidFill>
                <a:prstClr val="black"/>
              </a:solidFill>
            </a:endParaRPr>
          </a:p>
        </p:txBody>
      </p:sp>
    </p:spTree>
    <p:extLst>
      <p:ext uri="{BB962C8B-B14F-4D97-AF65-F5344CB8AC3E}">
        <p14:creationId xmlns:p14="http://schemas.microsoft.com/office/powerpoint/2010/main" val="36094224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654</Words>
  <Application>Microsoft Office PowerPoint</Application>
  <PresentationFormat>On-screen Show (4:3)</PresentationFormat>
  <Paragraphs>48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Civil Dialogue Group (spirits)</vt:lpstr>
      <vt:lpstr>Croatia – market access barriers </vt:lpstr>
      <vt:lpstr>1. Barriers to Market Entry</vt:lpstr>
      <vt:lpstr>1. Barriers to Market Entry</vt:lpstr>
      <vt:lpstr>2. Environmental Logo Labelling Requirements</vt:lpstr>
      <vt:lpstr>2. Environmental Logo Labelling Requirements</vt:lpstr>
      <vt:lpstr>Concluding remarks</vt:lpstr>
    </vt:vector>
  </TitlesOfParts>
  <Company>Scotch Whisky Association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Sallis</dc:creator>
  <cp:lastModifiedBy>BUTTINI-PROVENZANO Roberta (AGRI)</cp:lastModifiedBy>
  <cp:revision>16</cp:revision>
  <cp:lastPrinted>2016-10-12T06:40:51Z</cp:lastPrinted>
  <dcterms:created xsi:type="dcterms:W3CDTF">2016-10-10T12:05:41Z</dcterms:created>
  <dcterms:modified xsi:type="dcterms:W3CDTF">2016-10-12T06:41:34Z</dcterms:modified>
</cp:coreProperties>
</file>