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355" r:id="rId2"/>
    <p:sldId id="477" r:id="rId3"/>
    <p:sldId id="438" r:id="rId4"/>
    <p:sldId id="478" r:id="rId5"/>
    <p:sldId id="479" r:id="rId6"/>
    <p:sldId id="480" r:id="rId7"/>
  </p:sldIdLst>
  <p:sldSz cx="9144000" cy="6858000" type="screen4x3"/>
  <p:notesSz cx="7099300" cy="102346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8000"/>
    <a:srgbClr val="00CC99"/>
    <a:srgbClr val="FFFF00"/>
    <a:srgbClr val="CCCC00"/>
    <a:srgbClr val="FF9900"/>
    <a:srgbClr val="FFC000"/>
    <a:srgbClr val="FFCC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50" autoAdjust="0"/>
    <p:restoredTop sz="86496" autoAdjust="0"/>
  </p:normalViewPr>
  <p:slideViewPr>
    <p:cSldViewPr snapToObjects="1">
      <p:cViewPr varScale="1">
        <p:scale>
          <a:sx n="100" d="100"/>
          <a:sy n="100" d="100"/>
        </p:scale>
        <p:origin x="1536" y="72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>
        <p:scale>
          <a:sx n="75" d="100"/>
          <a:sy n="75" d="100"/>
        </p:scale>
        <p:origin x="-1368" y="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7488" y="0"/>
            <a:ext cx="307816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61538"/>
            <a:ext cx="307816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7488" y="9761538"/>
            <a:ext cx="307816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788F74FD-58C4-498B-A710-F4D937C8E14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9688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862513"/>
            <a:ext cx="52101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498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0263"/>
            <a:ext cx="307498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7" tIns="47728" rIns="95457" bIns="4772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EC428E2-DD11-412E-BF8C-90E6C100BDE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0D195-EE6F-463B-BB4E-97E04FA6369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91824971"/>
      </p:ext>
    </p:extLst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E9A40-B604-4CBA-96A3-B2BD4BA6072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03726413"/>
      </p:ext>
    </p:extLst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C39B7-7858-40B8-A140-5C3548EEE58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31634818"/>
      </p:ext>
    </p:extLst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E3CBF-5FA6-4686-A0E6-0A723C057C0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80069034"/>
      </p:ext>
    </p:extLst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B8A16-7E07-40D6-80A2-27E6D75A1F4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34468446"/>
      </p:ext>
    </p:extLst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B2FC7-E8A0-4387-A291-5D70CDE93EB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83752179"/>
      </p:ext>
    </p:extLst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15163-16D6-45DB-854F-01146E19D4B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62537658"/>
      </p:ext>
    </p:extLst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EB8EE-AD06-4087-ABE8-388EA8E746A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15770118"/>
      </p:ext>
    </p:extLst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7F0E0-3CBB-4F45-8CC8-ED1F3B74CAF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71783544"/>
      </p:ext>
    </p:extLst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ECE8F-44DB-409A-966A-1764B4B3605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5867150"/>
      </p:ext>
    </p:extLst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8049B-92BB-49C0-84B6-D72129D892E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5713804"/>
      </p:ext>
    </p:extLst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92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6588609-F374-42E3-AD70-4393F6B7ADE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pull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613" y="4986338"/>
            <a:ext cx="1790700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32"/>
          <p:cNvSpPr txBox="1">
            <a:spLocks noChangeArrowheads="1"/>
          </p:cNvSpPr>
          <p:nvPr/>
        </p:nvSpPr>
        <p:spPr bwMode="auto">
          <a:xfrm>
            <a:off x="4168775" y="4846638"/>
            <a:ext cx="4719638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fr-FR" altLang="fr-FR" sz="1600" i="1">
                <a:solidFill>
                  <a:srgbClr val="808000"/>
                </a:solidFill>
                <a:latin typeface="Albertus Medium" pitchFamily="34" charset="0"/>
              </a:rPr>
              <a:t>Eric Imbert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fr-FR" altLang="fr-FR" sz="1600" i="1">
                <a:solidFill>
                  <a:srgbClr val="808000"/>
                </a:solidFill>
                <a:latin typeface="Albertus Medium" pitchFamily="34" charset="0"/>
              </a:rPr>
              <a:t>CIRAD - PERSYST</a:t>
            </a:r>
          </a:p>
          <a:p>
            <a:pPr algn="r">
              <a:lnSpc>
                <a:spcPct val="40000"/>
              </a:lnSpc>
              <a:spcBef>
                <a:spcPct val="50000"/>
              </a:spcBef>
              <a:buFontTx/>
              <a:buNone/>
            </a:pPr>
            <a:r>
              <a:rPr lang="fr-FR" altLang="fr-FR" sz="1600" i="1">
                <a:solidFill>
                  <a:srgbClr val="808000"/>
                </a:solidFill>
                <a:latin typeface="Albertus Medium" pitchFamily="34" charset="0"/>
              </a:rPr>
              <a:t>Market News Service</a:t>
            </a:r>
          </a:p>
          <a:p>
            <a:pPr algn="r">
              <a:lnSpc>
                <a:spcPct val="40000"/>
              </a:lnSpc>
              <a:spcBef>
                <a:spcPct val="50000"/>
              </a:spcBef>
              <a:buFontTx/>
              <a:buNone/>
            </a:pPr>
            <a:r>
              <a:rPr lang="fr-FR" altLang="fr-FR" sz="1600" i="1">
                <a:solidFill>
                  <a:srgbClr val="808000"/>
                </a:solidFill>
                <a:latin typeface="Albertus Medium" pitchFamily="34" charset="0"/>
              </a:rPr>
              <a:t>Editor of FRUITROP Magazine</a:t>
            </a:r>
          </a:p>
          <a:p>
            <a:pPr algn="r">
              <a:lnSpc>
                <a:spcPct val="40000"/>
              </a:lnSpc>
              <a:spcBef>
                <a:spcPct val="50000"/>
              </a:spcBef>
              <a:buFontTx/>
              <a:buNone/>
            </a:pPr>
            <a:r>
              <a:rPr lang="fr-FR" altLang="fr-FR" sz="1600" i="1">
                <a:latin typeface="Albertus Medium" pitchFamily="34" charset="0"/>
              </a:rPr>
              <a:t>eric.imbert@cirad.fr</a:t>
            </a:r>
            <a:endParaRPr lang="fr-FR" altLang="fr-FR" sz="2400"/>
          </a:p>
        </p:txBody>
      </p:sp>
      <p:sp>
        <p:nvSpPr>
          <p:cNvPr id="4100" name="AutoShape 34"/>
          <p:cNvSpPr>
            <a:spLocks noChangeArrowheads="1"/>
          </p:cNvSpPr>
          <p:nvPr/>
        </p:nvSpPr>
        <p:spPr bwMode="auto">
          <a:xfrm>
            <a:off x="4246563" y="3243263"/>
            <a:ext cx="4818062" cy="219075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4140200" y="2752725"/>
            <a:ext cx="5113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" panose="020B0604020202020204" pitchFamily="34" charset="0"/>
              </a:rPr>
              <a:t>Forecast – winter season 20/21 - EU27+UK</a:t>
            </a: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3348038" y="4437063"/>
            <a:ext cx="792162" cy="7207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latin typeface="Arial" panose="020B0604020202020204" pitchFamily="34" charset="0"/>
            </a:endParaRPr>
          </a:p>
        </p:txBody>
      </p:sp>
      <p:pic>
        <p:nvPicPr>
          <p:cNvPr id="4103" name="Picture 9" descr="DSC_00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5327650"/>
            <a:ext cx="116681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975" y="5159375"/>
            <a:ext cx="1527175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175" y="5194300"/>
            <a:ext cx="14747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Imag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638" y="6164263"/>
            <a:ext cx="2016125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Imag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6396038"/>
            <a:ext cx="156845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/>
          <p:cNvGrpSpPr/>
          <p:nvPr/>
        </p:nvGrpSpPr>
        <p:grpSpPr>
          <a:xfrm>
            <a:off x="-16" y="0"/>
            <a:ext cx="463583" cy="6858000"/>
            <a:chOff x="-16" y="0"/>
            <a:chExt cx="463583" cy="6858000"/>
          </a:xfrm>
        </p:grpSpPr>
        <p:grpSp>
          <p:nvGrpSpPr>
            <p:cNvPr id="4109" name="Group 29"/>
            <p:cNvGrpSpPr>
              <a:grpSpLocks/>
            </p:cNvGrpSpPr>
            <p:nvPr/>
          </p:nvGrpSpPr>
          <p:grpSpPr bwMode="auto">
            <a:xfrm>
              <a:off x="130168" y="3409950"/>
              <a:ext cx="285770" cy="3224213"/>
              <a:chOff x="0" y="1953"/>
              <a:chExt cx="180" cy="2031"/>
            </a:xfrm>
          </p:grpSpPr>
          <p:pic>
            <p:nvPicPr>
              <p:cNvPr id="4114" name="Picture 30" descr="FTP vertical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312"/>
                <a:ext cx="144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15" name="Rectangle 31"/>
              <p:cNvSpPr>
                <a:spLocks noChangeArrowheads="1"/>
              </p:cNvSpPr>
              <p:nvPr/>
            </p:nvSpPr>
            <p:spPr bwMode="auto">
              <a:xfrm rot="-5400000">
                <a:off x="-605" y="2565"/>
                <a:ext cx="1398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fr-FR" sz="1200" b="1">
                    <a:latin typeface="Arial" panose="020B0604020202020204" pitchFamily="34" charset="0"/>
                  </a:rPr>
                  <a:t>CIRAD Market News Service</a:t>
                </a:r>
              </a:p>
            </p:txBody>
          </p:sp>
        </p:grpSp>
        <p:pic>
          <p:nvPicPr>
            <p:cNvPr id="4110" name="Picture 2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" y="0"/>
              <a:ext cx="46358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1" name="Picture 41" descr="FTP vertical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29" y="5680075"/>
              <a:ext cx="228616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2" name="Rectangle 42"/>
            <p:cNvSpPr>
              <a:spLocks noChangeArrowheads="1"/>
            </p:cNvSpPr>
            <p:nvPr/>
          </p:nvSpPr>
          <p:spPr bwMode="auto">
            <a:xfrm rot="16200000">
              <a:off x="-869155" y="4407684"/>
              <a:ext cx="2219325" cy="274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 dirty="0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63" y="5319713"/>
            <a:ext cx="3740150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763588"/>
            <a:ext cx="4014787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AutoShape 12"/>
          <p:cNvSpPr>
            <a:spLocks noChangeArrowheads="1"/>
          </p:cNvSpPr>
          <p:nvPr/>
        </p:nvSpPr>
        <p:spPr bwMode="auto">
          <a:xfrm>
            <a:off x="2268538" y="439738"/>
            <a:ext cx="6858000" cy="153987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463550" y="115888"/>
            <a:ext cx="86455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 Black" panose="020B0A04020102020204" pitchFamily="34" charset="0"/>
              </a:rPr>
              <a:t>One of the shortest production of theses last seasons</a:t>
            </a:r>
            <a:endParaRPr lang="en-US" altLang="fr-FR" sz="20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ZoneTexte 4"/>
          <p:cNvSpPr txBox="1">
            <a:spLocks noChangeArrowheads="1"/>
          </p:cNvSpPr>
          <p:nvPr/>
        </p:nvSpPr>
        <p:spPr bwMode="auto">
          <a:xfrm>
            <a:off x="695325" y="6543675"/>
            <a:ext cx="8064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ZA" altLang="fr-FR" sz="1400">
                <a:latin typeface="Arial" panose="020B0604020202020204" pitchFamily="34" charset="0"/>
              </a:rPr>
              <a:t>Mediterranean = Spain, Turkey, Egypt, Italy, Morocco, Greece,Tunisia, Israel, Cyprus </a:t>
            </a:r>
          </a:p>
        </p:txBody>
      </p:sp>
      <p:sp>
        <p:nvSpPr>
          <p:cNvPr id="18" name="ZoneTexte 14"/>
          <p:cNvSpPr txBox="1">
            <a:spLocks noChangeArrowheads="1"/>
          </p:cNvSpPr>
          <p:nvPr/>
        </p:nvSpPr>
        <p:spPr bwMode="auto">
          <a:xfrm>
            <a:off x="4356100" y="700088"/>
            <a:ext cx="4695825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Very large crop expected due to  alternate bearing  - finally not ! </a:t>
            </a:r>
          </a:p>
          <a:p>
            <a:pPr>
              <a:spcBef>
                <a:spcPct val="0"/>
              </a:spcBef>
              <a:defRPr/>
            </a:pPr>
            <a:endParaRPr lang="en-US" altLang="fr-FR" sz="1800" dirty="0" smtClean="0">
              <a:latin typeface="Arial" panose="020B0604020202020204" pitchFamily="34" charset="0"/>
            </a:endParaRPr>
          </a:p>
          <a:p>
            <a:pPr marL="457200" lvl="1" indent="0">
              <a:spcBef>
                <a:spcPct val="0"/>
              </a:spcBef>
              <a:buFontTx/>
              <a:buNone/>
              <a:defRPr/>
            </a:pPr>
            <a:r>
              <a:rPr lang="en-US" altLang="fr-FR" sz="1200" b="1" dirty="0" smtClean="0">
                <a:latin typeface="Arial" panose="020B0604020202020204" pitchFamily="34" charset="0"/>
              </a:rPr>
              <a:t>Climatic issues</a:t>
            </a:r>
            <a:r>
              <a:rPr lang="en-US" altLang="fr-FR" sz="1200" dirty="0" smtClean="0">
                <a:latin typeface="Arial" panose="020B0604020202020204" pitchFamily="34" charset="0"/>
              </a:rPr>
              <a:t> on both the eastern/western part of the Mediterranean – </a:t>
            </a:r>
            <a:r>
              <a:rPr lang="en-US" altLang="fr-FR" sz="1200" b="1" dirty="0" smtClean="0">
                <a:latin typeface="Arial" panose="020B0604020202020204" pitchFamily="34" charset="0"/>
              </a:rPr>
              <a:t>leading export countries affected</a:t>
            </a:r>
          </a:p>
          <a:p>
            <a:pPr marL="457200" lvl="1" indent="0">
              <a:spcBef>
                <a:spcPct val="0"/>
              </a:spcBef>
              <a:buFontTx/>
              <a:buNone/>
              <a:defRPr/>
            </a:pPr>
            <a:r>
              <a:rPr lang="en-US" altLang="fr-FR" sz="1200" dirty="0" smtClean="0">
                <a:latin typeface="Arial" panose="020B0604020202020204" pitchFamily="34" charset="0"/>
              </a:rPr>
              <a:t>	East : hot wind in May affecting Turkey, Egypt, Israel</a:t>
            </a:r>
          </a:p>
          <a:p>
            <a:pPr marL="457200" lvl="1" indent="0">
              <a:spcBef>
                <a:spcPct val="0"/>
              </a:spcBef>
              <a:buFontTx/>
              <a:buNone/>
              <a:defRPr/>
            </a:pPr>
            <a:r>
              <a:rPr lang="en-US" altLang="fr-FR" sz="1200" dirty="0" smtClean="0">
                <a:latin typeface="Arial" panose="020B0604020202020204" pitchFamily="34" charset="0"/>
              </a:rPr>
              <a:t>	Drought…again …in Morocco</a:t>
            </a:r>
          </a:p>
          <a:p>
            <a:pPr marL="457200" lvl="1" indent="0">
              <a:spcBef>
                <a:spcPct val="0"/>
              </a:spcBef>
              <a:buFontTx/>
              <a:buNone/>
              <a:defRPr/>
            </a:pPr>
            <a:r>
              <a:rPr lang="en-US" altLang="fr-FR" sz="1200" dirty="0" smtClean="0">
                <a:latin typeface="Arial" panose="020B0604020202020204" pitchFamily="34" charset="0"/>
              </a:rPr>
              <a:t>	Spain: humidity/low temp in April</a:t>
            </a:r>
            <a:endParaRPr lang="en-US" altLang="fr-FR" sz="10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buFontTx/>
              <a:buChar char="-"/>
              <a:defRPr/>
            </a:pPr>
            <a:endParaRPr lang="en-US" altLang="fr-FR" sz="1400" dirty="0" smtClean="0">
              <a:latin typeface="Arial" panose="020B0604020202020204" pitchFamily="34" charset="0"/>
            </a:endParaRPr>
          </a:p>
        </p:txBody>
      </p:sp>
      <p:sp>
        <p:nvSpPr>
          <p:cNvPr id="5131" name="ZoneTexte 14"/>
          <p:cNvSpPr txBox="1">
            <a:spLocks noChangeArrowheads="1"/>
          </p:cNvSpPr>
          <p:nvPr/>
        </p:nvSpPr>
        <p:spPr bwMode="auto">
          <a:xfrm>
            <a:off x="4364038" y="4937125"/>
            <a:ext cx="4445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800">
                <a:latin typeface="Arial" panose="020B0604020202020204" pitchFamily="34" charset="0"/>
              </a:rPr>
              <a:t>Weather – bad effect for the moment </a:t>
            </a:r>
          </a:p>
          <a:p>
            <a:pPr>
              <a:spcBef>
                <a:spcPct val="0"/>
              </a:spcBef>
            </a:pPr>
            <a:endParaRPr lang="en-US" altLang="fr-FR" sz="180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</a:pPr>
            <a:r>
              <a:rPr lang="en-US" altLang="fr-FR" sz="1400">
                <a:latin typeface="Arial" panose="020B0604020202020204" pitchFamily="34" charset="0"/>
              </a:rPr>
              <a:t>Too hot in the production area – rapid evolution of the fruits</a:t>
            </a:r>
          </a:p>
          <a:p>
            <a:pPr lvl="1">
              <a:spcBef>
                <a:spcPct val="0"/>
              </a:spcBef>
            </a:pPr>
            <a:r>
              <a:rPr lang="en-US" altLang="fr-FR" sz="1400">
                <a:latin typeface="Arial" panose="020B0604020202020204" pitchFamily="34" charset="0"/>
              </a:rPr>
              <a:t>Not cold enough to stimulate consumption</a:t>
            </a:r>
            <a:endParaRPr lang="en-US" altLang="fr-FR" sz="180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buFontTx/>
              <a:buChar char="-"/>
            </a:pPr>
            <a:endParaRPr lang="en-US" altLang="fr-FR" sz="1400">
              <a:latin typeface="Arial" panose="020B0604020202020204" pitchFamily="34" charset="0"/>
            </a:endParaRPr>
          </a:p>
        </p:txBody>
      </p:sp>
      <p:sp>
        <p:nvSpPr>
          <p:cNvPr id="20" name="ZoneTexte 14"/>
          <p:cNvSpPr txBox="1">
            <a:spLocks noChangeArrowheads="1"/>
          </p:cNvSpPr>
          <p:nvPr/>
        </p:nvSpPr>
        <p:spPr bwMode="auto">
          <a:xfrm>
            <a:off x="4356100" y="2547938"/>
            <a:ext cx="46958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22.6 </a:t>
            </a:r>
            <a:r>
              <a:rPr lang="en-US" altLang="fr-FR" sz="1800" dirty="0" err="1" smtClean="0">
                <a:latin typeface="Arial" panose="020B0604020202020204" pitchFamily="34" charset="0"/>
              </a:rPr>
              <a:t>mt</a:t>
            </a:r>
            <a:r>
              <a:rPr lang="en-US" altLang="fr-FR" sz="1800" dirty="0" smtClean="0">
                <a:latin typeface="Arial" panose="020B0604020202020204" pitchFamily="34" charset="0"/>
              </a:rPr>
              <a:t> – 2</a:t>
            </a:r>
            <a:r>
              <a:rPr lang="en-US" altLang="fr-FR" sz="1800" baseline="30000" dirty="0" smtClean="0">
                <a:latin typeface="Arial" panose="020B0604020202020204" pitchFamily="34" charset="0"/>
              </a:rPr>
              <a:t>nd</a:t>
            </a:r>
            <a:r>
              <a:rPr lang="en-US" altLang="fr-FR" sz="1800" dirty="0" smtClean="0">
                <a:latin typeface="Arial" panose="020B0604020202020204" pitchFamily="34" charset="0"/>
              </a:rPr>
              <a:t> shortest crop of the last 4 S.</a:t>
            </a:r>
          </a:p>
          <a:p>
            <a:pPr lvl="1">
              <a:spcBef>
                <a:spcPct val="0"/>
              </a:spcBef>
              <a:defRPr/>
            </a:pPr>
            <a:endParaRPr lang="en-US" altLang="fr-FR" sz="1400" dirty="0" smtClean="0">
              <a:latin typeface="Arial" panose="020B0604020202020204" pitchFamily="34" charset="0"/>
            </a:endParaRPr>
          </a:p>
          <a:p>
            <a:pPr marL="457200" lvl="1" indent="0">
              <a:spcBef>
                <a:spcPct val="0"/>
              </a:spcBef>
              <a:buFontTx/>
              <a:buNone/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+1%/ 19-20  // -3 / 4 season average</a:t>
            </a:r>
          </a:p>
        </p:txBody>
      </p:sp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4356100" y="3429000"/>
            <a:ext cx="475297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800">
                <a:latin typeface="Arial" panose="020B0604020202020204" pitchFamily="34" charset="0"/>
              </a:rPr>
              <a:t>COVID impact on demand ?</a:t>
            </a:r>
          </a:p>
          <a:p>
            <a:pPr lvl="1">
              <a:spcBef>
                <a:spcPct val="0"/>
              </a:spcBef>
            </a:pPr>
            <a:r>
              <a:rPr lang="en-US" altLang="fr-FR" sz="1400">
                <a:latin typeface="Arial" panose="020B0604020202020204" pitchFamily="34" charset="0"/>
              </a:rPr>
              <a:t>As strong as during the first wave for lemon / orange ? absolutely not the case for the moment</a:t>
            </a:r>
          </a:p>
          <a:p>
            <a:pPr lvl="1">
              <a:spcBef>
                <a:spcPct val="0"/>
              </a:spcBef>
            </a:pPr>
            <a:r>
              <a:rPr lang="en-US" altLang="fr-FR" sz="1400">
                <a:latin typeface="Arial" panose="020B0604020202020204" pitchFamily="34" charset="0"/>
              </a:rPr>
              <a:t>Impact on Easy Peelers ? </a:t>
            </a:r>
          </a:p>
          <a:p>
            <a:pPr lvl="1">
              <a:spcBef>
                <a:spcPct val="0"/>
              </a:spcBef>
            </a:pPr>
            <a:endParaRPr lang="en-US" altLang="fr-FR" sz="140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</a:pPr>
            <a:r>
              <a:rPr lang="en-US" altLang="fr-FR" sz="1400">
                <a:latin typeface="Arial" panose="020B0604020202020204" pitchFamily="34" charset="0"/>
              </a:rPr>
              <a:t>But surely as strong or worst on costs  ! </a:t>
            </a:r>
            <a:endParaRPr lang="en-US" altLang="fr-FR" sz="1000">
              <a:latin typeface="Arial" panose="020B0604020202020204" pitchFamily="34" charset="0"/>
            </a:endParaRPr>
          </a:p>
        </p:txBody>
      </p:sp>
      <p:grpSp>
        <p:nvGrpSpPr>
          <p:cNvPr id="2" name="Groupe 21"/>
          <p:cNvGrpSpPr>
            <a:grpSpLocks/>
          </p:cNvGrpSpPr>
          <p:nvPr/>
        </p:nvGrpSpPr>
        <p:grpSpPr bwMode="auto">
          <a:xfrm>
            <a:off x="-16" y="0"/>
            <a:ext cx="463583" cy="6858000"/>
            <a:chOff x="0" y="0"/>
            <a:chExt cx="463550" cy="6858000"/>
          </a:xfrm>
        </p:grpSpPr>
        <p:grpSp>
          <p:nvGrpSpPr>
            <p:cNvPr id="5132" name="Group 29"/>
            <p:cNvGrpSpPr>
              <a:grpSpLocks/>
            </p:cNvGrpSpPr>
            <p:nvPr/>
          </p:nvGrpSpPr>
          <p:grpSpPr bwMode="auto">
            <a:xfrm>
              <a:off x="130175" y="3409950"/>
              <a:ext cx="285750" cy="3224213"/>
              <a:chOff x="0" y="1953"/>
              <a:chExt cx="180" cy="2031"/>
            </a:xfrm>
          </p:grpSpPr>
          <p:pic>
            <p:nvPicPr>
              <p:cNvPr id="5137" name="Picture 30" descr="FTP vertical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312"/>
                <a:ext cx="144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38" name="Rectangle 31"/>
              <p:cNvSpPr>
                <a:spLocks noChangeArrowheads="1"/>
              </p:cNvSpPr>
              <p:nvPr/>
            </p:nvSpPr>
            <p:spPr bwMode="auto">
              <a:xfrm rot="-5400000">
                <a:off x="-605" y="2565"/>
                <a:ext cx="1398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fr-FR" sz="1200" b="1">
                    <a:latin typeface="Arial" panose="020B0604020202020204" pitchFamily="34" charset="0"/>
                  </a:rPr>
                  <a:t>CIRAD Market News Service</a:t>
                </a:r>
              </a:p>
            </p:txBody>
          </p:sp>
        </p:grpSp>
        <p:pic>
          <p:nvPicPr>
            <p:cNvPr id="5133" name="Picture 2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355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4" name="Picture 41" descr="FTP vertica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38" y="5680075"/>
              <a:ext cx="22860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Rectangle 42"/>
            <p:cNvSpPr>
              <a:spLocks noChangeArrowheads="1"/>
            </p:cNvSpPr>
            <p:nvPr/>
          </p:nvSpPr>
          <p:spPr bwMode="auto">
            <a:xfrm rot="16200000">
              <a:off x="-879351" y="4406523"/>
              <a:ext cx="2239716" cy="276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 dirty="0">
                  <a:latin typeface="Arial" panose="020B0604020202020204" pitchFamily="34" charset="0"/>
                </a:rPr>
                <a:t>CIRAD Market </a:t>
              </a:r>
              <a:r>
                <a:rPr lang="en-US" altLang="fr-FR" sz="1200" b="1" dirty="0" smtClean="0">
                  <a:latin typeface="Arial" panose="020B0604020202020204" pitchFamily="34" charset="0"/>
                </a:rPr>
                <a:t>News </a:t>
              </a:r>
              <a:r>
                <a:rPr lang="en-US" altLang="fr-FR" sz="1200" b="1" dirty="0">
                  <a:latin typeface="Arial" panose="020B0604020202020204" pitchFamily="34" charset="0"/>
                </a:rPr>
                <a:t>Service</a:t>
              </a:r>
            </a:p>
          </p:txBody>
        </p:sp>
      </p:grp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2"/>
          <p:cNvSpPr>
            <a:spLocks noChangeArrowheads="1"/>
          </p:cNvSpPr>
          <p:nvPr/>
        </p:nvSpPr>
        <p:spPr bwMode="auto">
          <a:xfrm>
            <a:off x="1547813" y="398463"/>
            <a:ext cx="7561262" cy="142875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395288" y="60325"/>
            <a:ext cx="87439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 Black" panose="020B0A04020102020204" pitchFamily="34" charset="0"/>
              </a:rPr>
              <a:t>Soft citrus: heavy volumes expected in November/December</a:t>
            </a:r>
            <a:endParaRPr lang="en-US" altLang="fr-FR" sz="18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9224" name="ZoneTexte 16"/>
          <p:cNvSpPr txBox="1">
            <a:spLocks noChangeArrowheads="1"/>
          </p:cNvSpPr>
          <p:nvPr/>
        </p:nvSpPr>
        <p:spPr bwMode="auto">
          <a:xfrm>
            <a:off x="3995738" y="661988"/>
            <a:ext cx="53054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Leading exporters: +3% = an average season?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en-US" altLang="fr-FR" sz="18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Not really : Average season in Turkey and shortage in Morocco but big crop in Spain (70</a:t>
            </a:r>
            <a:r>
              <a:rPr lang="en-US" altLang="fr-FR" sz="1400" dirty="0">
                <a:latin typeface="Arial" panose="020B0604020202020204" pitchFamily="34" charset="0"/>
              </a:rPr>
              <a:t>% of the EU </a:t>
            </a:r>
            <a:r>
              <a:rPr lang="en-US" altLang="fr-FR" sz="1400" dirty="0" smtClean="0">
                <a:latin typeface="Arial" panose="020B0604020202020204" pitchFamily="34" charset="0"/>
              </a:rPr>
              <a:t>supply)</a:t>
            </a:r>
          </a:p>
          <a:p>
            <a:pPr lvl="1">
              <a:spcBef>
                <a:spcPct val="0"/>
              </a:spcBef>
              <a:defRPr/>
            </a:pPr>
            <a:endParaRPr lang="en-US" altLang="fr-FR" sz="1400" dirty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Export increase may be a bit lower that the production one  - low sizing / </a:t>
            </a:r>
            <a:r>
              <a:rPr lang="en-US" altLang="fr-FR" sz="1400" dirty="0">
                <a:latin typeface="Arial" panose="020B0604020202020204" pitchFamily="34" charset="0"/>
              </a:rPr>
              <a:t>evolution of the weather - keeping qualities ? </a:t>
            </a:r>
            <a:endParaRPr lang="en-US" altLang="fr-FR" sz="14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endParaRPr lang="en-US" altLang="fr-FR" sz="14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Very large volumes in Nov/Dec</a:t>
            </a:r>
          </a:p>
          <a:p>
            <a:pPr lvl="1">
              <a:spcBef>
                <a:spcPct val="0"/>
              </a:spcBef>
              <a:defRPr/>
            </a:pPr>
            <a:endParaRPr lang="en-US" altLang="fr-FR" sz="14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Similar to the 19/20 or late hybrids</a:t>
            </a:r>
            <a:endParaRPr lang="en-US" altLang="fr-FR" sz="1800" dirty="0" smtClean="0">
              <a:latin typeface="Arial" panose="020B0604020202020204" pitchFamily="34" charset="0"/>
            </a:endParaRPr>
          </a:p>
        </p:txBody>
      </p:sp>
      <p:pic>
        <p:nvPicPr>
          <p:cNvPr id="6149" name="Picture 9" descr="DSC_00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6067425"/>
            <a:ext cx="116681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752475"/>
            <a:ext cx="33909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963" y="3462338"/>
            <a:ext cx="5072062" cy="330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2" name="Groupe 15"/>
          <p:cNvGrpSpPr>
            <a:grpSpLocks/>
          </p:cNvGrpSpPr>
          <p:nvPr/>
        </p:nvGrpSpPr>
        <p:grpSpPr bwMode="auto">
          <a:xfrm>
            <a:off x="-16" y="0"/>
            <a:ext cx="463583" cy="6858000"/>
            <a:chOff x="0" y="0"/>
            <a:chExt cx="463550" cy="6858000"/>
          </a:xfrm>
        </p:grpSpPr>
        <p:grpSp>
          <p:nvGrpSpPr>
            <p:cNvPr id="6153" name="Group 29"/>
            <p:cNvGrpSpPr>
              <a:grpSpLocks/>
            </p:cNvGrpSpPr>
            <p:nvPr/>
          </p:nvGrpSpPr>
          <p:grpSpPr bwMode="auto">
            <a:xfrm>
              <a:off x="130175" y="3409950"/>
              <a:ext cx="285750" cy="3224213"/>
              <a:chOff x="0" y="1953"/>
              <a:chExt cx="180" cy="2031"/>
            </a:xfrm>
          </p:grpSpPr>
          <p:pic>
            <p:nvPicPr>
              <p:cNvPr id="6158" name="Picture 30" descr="FTP vertical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312"/>
                <a:ext cx="144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59" name="Rectangle 31"/>
              <p:cNvSpPr>
                <a:spLocks noChangeArrowheads="1"/>
              </p:cNvSpPr>
              <p:nvPr/>
            </p:nvSpPr>
            <p:spPr bwMode="auto">
              <a:xfrm rot="-5400000">
                <a:off x="-605" y="2565"/>
                <a:ext cx="1398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fr-FR" sz="1200" b="1">
                    <a:latin typeface="Arial" panose="020B0604020202020204" pitchFamily="34" charset="0"/>
                  </a:rPr>
                  <a:t>CIRAD Market News Service</a:t>
                </a:r>
              </a:p>
            </p:txBody>
          </p:sp>
        </p:grpSp>
        <p:pic>
          <p:nvPicPr>
            <p:cNvPr id="6154" name="Picture 2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355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5" name="Picture 41" descr="FTP vertica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38" y="5680075"/>
              <a:ext cx="22860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Rectangle 42"/>
            <p:cNvSpPr>
              <a:spLocks noChangeArrowheads="1"/>
            </p:cNvSpPr>
            <p:nvPr/>
          </p:nvSpPr>
          <p:spPr bwMode="auto">
            <a:xfrm rot="-5400000">
              <a:off x="-869156" y="4407694"/>
              <a:ext cx="221932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12"/>
          <p:cNvSpPr>
            <a:spLocks noChangeArrowheads="1"/>
          </p:cNvSpPr>
          <p:nvPr/>
        </p:nvSpPr>
        <p:spPr bwMode="auto">
          <a:xfrm>
            <a:off x="1835150" y="398463"/>
            <a:ext cx="7273925" cy="142875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7171" name="Text Box 7"/>
          <p:cNvSpPr txBox="1">
            <a:spLocks noChangeArrowheads="1"/>
          </p:cNvSpPr>
          <p:nvPr/>
        </p:nvSpPr>
        <p:spPr bwMode="auto">
          <a:xfrm>
            <a:off x="395288" y="60325"/>
            <a:ext cx="87439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808000"/>
                </a:solidFill>
                <a:latin typeface="Arial Black" panose="020B0A04020102020204" pitchFamily="34" charset="0"/>
              </a:rPr>
              <a:t>Oranges: an average season, but an irregular distribution </a:t>
            </a:r>
            <a:endParaRPr lang="en-US" altLang="fr-FR" sz="18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9224" name="ZoneTexte 16"/>
          <p:cNvSpPr txBox="1">
            <a:spLocks noChangeArrowheads="1"/>
          </p:cNvSpPr>
          <p:nvPr/>
        </p:nvSpPr>
        <p:spPr bwMode="auto">
          <a:xfrm>
            <a:off x="3894138" y="555625"/>
            <a:ext cx="5453062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Mediterranean production: -6%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en-US" altLang="fr-FR" sz="18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Mainly due to the decrease of Morocco/Turkey – very little impact on the EU27+UK market</a:t>
            </a:r>
          </a:p>
          <a:p>
            <a:pPr lvl="1">
              <a:spcBef>
                <a:spcPct val="0"/>
              </a:spcBef>
              <a:defRPr/>
            </a:pPr>
            <a:endParaRPr lang="en-US" altLang="fr-FR" sz="1400" dirty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For the key EU27+UK suppliers : a close to average season (Spain – Egypt</a:t>
            </a:r>
            <a:r>
              <a:rPr lang="en-US" altLang="fr-FR" sz="1400" dirty="0">
                <a:latin typeface="Arial" panose="020B0604020202020204" pitchFamily="34" charset="0"/>
              </a:rPr>
              <a:t> </a:t>
            </a:r>
            <a:r>
              <a:rPr lang="en-US" altLang="fr-FR" sz="1400" dirty="0" smtClean="0">
                <a:latin typeface="Arial" panose="020B0604020202020204" pitchFamily="34" charset="0"/>
              </a:rPr>
              <a:t>: 75/80% of the supply)</a:t>
            </a:r>
          </a:p>
          <a:p>
            <a:pPr lvl="1">
              <a:spcBef>
                <a:spcPct val="0"/>
              </a:spcBef>
              <a:defRPr/>
            </a:pPr>
            <a:endParaRPr lang="en-US" altLang="fr-FR" sz="1400" dirty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Export potential may be a bit lower – sizing issues</a:t>
            </a:r>
          </a:p>
          <a:p>
            <a:pPr marL="457200" lvl="1" indent="0">
              <a:spcBef>
                <a:spcPct val="0"/>
              </a:spcBef>
              <a:buFontTx/>
              <a:buNone/>
              <a:defRPr/>
            </a:pPr>
            <a:r>
              <a:rPr lang="en-US" altLang="fr-FR" sz="1400" dirty="0">
                <a:latin typeface="Arial" panose="020B0604020202020204" pitchFamily="34" charset="0"/>
              </a:rPr>
              <a:t>	</a:t>
            </a:r>
            <a:r>
              <a:rPr lang="en-US" altLang="fr-FR" sz="1400" dirty="0" smtClean="0">
                <a:latin typeface="Arial" panose="020B0604020202020204" pitchFamily="34" charset="0"/>
              </a:rPr>
              <a:t>evolution of the weather - keeping qualities ?  </a:t>
            </a:r>
            <a:endParaRPr lang="en-US" altLang="fr-FR" sz="1400" dirty="0" smtClean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endParaRPr lang="en-US" altLang="fr-FR" sz="14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>
                <a:latin typeface="Arial" panose="020B0604020202020204" pitchFamily="34" charset="0"/>
              </a:rPr>
              <a:t>A very irregular distribution  : above average production during the first part of the season (large </a:t>
            </a:r>
            <a:r>
              <a:rPr lang="en-US" altLang="fr-FR" sz="1400" dirty="0" err="1">
                <a:latin typeface="Arial" panose="020B0604020202020204" pitchFamily="34" charset="0"/>
              </a:rPr>
              <a:t>Navelina</a:t>
            </a:r>
            <a:r>
              <a:rPr lang="en-US" altLang="fr-FR" sz="1400" dirty="0">
                <a:latin typeface="Arial" panose="020B0604020202020204" pitchFamily="34" charset="0"/>
              </a:rPr>
              <a:t> crop in Spain) – below average crop for late juice / table	</a:t>
            </a:r>
            <a:r>
              <a:rPr lang="en-US" altLang="fr-FR" sz="1400" dirty="0" smtClean="0">
                <a:latin typeface="Arial" panose="020B0604020202020204" pitchFamily="34" charset="0"/>
              </a:rPr>
              <a:t>orange</a:t>
            </a:r>
            <a:endParaRPr lang="en-US" altLang="fr-FR" sz="1400" dirty="0" smtClean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7173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5175"/>
            <a:ext cx="34861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838" y="5276850"/>
            <a:ext cx="2346325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856038"/>
            <a:ext cx="4484687" cy="284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6" name="Groupe 15"/>
          <p:cNvGrpSpPr>
            <a:grpSpLocks/>
          </p:cNvGrpSpPr>
          <p:nvPr/>
        </p:nvGrpSpPr>
        <p:grpSpPr bwMode="auto">
          <a:xfrm>
            <a:off x="-198438" y="0"/>
            <a:ext cx="877888" cy="6858000"/>
            <a:chOff x="-198408" y="0"/>
            <a:chExt cx="877826" cy="6858000"/>
          </a:xfrm>
        </p:grpSpPr>
        <p:grpSp>
          <p:nvGrpSpPr>
            <p:cNvPr id="7177" name="Group 29"/>
            <p:cNvGrpSpPr>
              <a:grpSpLocks/>
            </p:cNvGrpSpPr>
            <p:nvPr/>
          </p:nvGrpSpPr>
          <p:grpSpPr bwMode="auto">
            <a:xfrm>
              <a:off x="130175" y="3409950"/>
              <a:ext cx="285750" cy="3224213"/>
              <a:chOff x="0" y="1953"/>
              <a:chExt cx="180" cy="2031"/>
            </a:xfrm>
          </p:grpSpPr>
          <p:pic>
            <p:nvPicPr>
              <p:cNvPr id="7182" name="Picture 30" descr="FTP vertical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312"/>
                <a:ext cx="144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83" name="Rectangle 31"/>
              <p:cNvSpPr>
                <a:spLocks noChangeArrowheads="1"/>
              </p:cNvSpPr>
              <p:nvPr/>
            </p:nvSpPr>
            <p:spPr bwMode="auto">
              <a:xfrm rot="-5400000">
                <a:off x="-605" y="2565"/>
                <a:ext cx="1398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fr-FR" sz="1200" b="1">
                    <a:latin typeface="Arial" panose="020B0604020202020204" pitchFamily="34" charset="0"/>
                  </a:rPr>
                  <a:t>CIRAD Market News Service</a:t>
                </a:r>
              </a:p>
            </p:txBody>
          </p:sp>
        </p:grpSp>
        <p:pic>
          <p:nvPicPr>
            <p:cNvPr id="7178" name="Picture 2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355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9" name="Picture 41" descr="FTP vertica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38" y="5680075"/>
              <a:ext cx="22860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Rectangle 42"/>
            <p:cNvSpPr>
              <a:spLocks noChangeArrowheads="1"/>
            </p:cNvSpPr>
            <p:nvPr/>
          </p:nvSpPr>
          <p:spPr bwMode="auto">
            <a:xfrm rot="-5400000">
              <a:off x="-869156" y="4407694"/>
              <a:ext cx="221932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  <p:pic>
          <p:nvPicPr>
            <p:cNvPr id="7181" name="Image 2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77758" y="1625787"/>
              <a:ext cx="2636525" cy="87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3" y="3284538"/>
            <a:ext cx="4902200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AutoShape 12"/>
          <p:cNvSpPr>
            <a:spLocks noChangeArrowheads="1"/>
          </p:cNvSpPr>
          <p:nvPr/>
        </p:nvSpPr>
        <p:spPr bwMode="auto">
          <a:xfrm>
            <a:off x="1187450" y="398463"/>
            <a:ext cx="7921625" cy="142875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395288" y="60325"/>
            <a:ext cx="87439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400" b="1">
                <a:solidFill>
                  <a:srgbClr val="808000"/>
                </a:solidFill>
                <a:latin typeface="Arial Black" panose="020B0A04020102020204" pitchFamily="34" charset="0"/>
              </a:rPr>
              <a:t>Lemon: a large supply to the EU 27 + UK, in spite of a slight production shortage</a:t>
            </a:r>
            <a:endParaRPr lang="en-US" altLang="fr-FR" sz="14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9224" name="ZoneTexte 16"/>
          <p:cNvSpPr txBox="1">
            <a:spLocks noChangeArrowheads="1"/>
          </p:cNvSpPr>
          <p:nvPr/>
        </p:nvSpPr>
        <p:spPr bwMode="auto">
          <a:xfrm>
            <a:off x="4111625" y="541338"/>
            <a:ext cx="5053013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Leading producers: -4%</a:t>
            </a:r>
          </a:p>
          <a:p>
            <a:pPr>
              <a:spcBef>
                <a:spcPct val="0"/>
              </a:spcBef>
              <a:defRPr/>
            </a:pPr>
            <a:endParaRPr lang="en-US" altLang="fr-FR" sz="18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Mainly due to a very sharp decrease of the </a:t>
            </a:r>
            <a:r>
              <a:rPr lang="en-US" altLang="fr-FR" sz="1400" dirty="0" err="1" smtClean="0">
                <a:latin typeface="Arial" panose="020B0604020202020204" pitchFamily="34" charset="0"/>
              </a:rPr>
              <a:t>Interdonato</a:t>
            </a:r>
            <a:r>
              <a:rPr lang="en-US" altLang="fr-FR" sz="1400" dirty="0" smtClean="0">
                <a:latin typeface="Arial" panose="020B0604020202020204" pitchFamily="34" charset="0"/>
              </a:rPr>
              <a:t> in Turkey – impact mainly on the early market (Sep/Oct.) </a:t>
            </a:r>
          </a:p>
          <a:p>
            <a:pPr lvl="1">
              <a:spcBef>
                <a:spcPct val="0"/>
              </a:spcBef>
              <a:defRPr/>
            </a:pPr>
            <a:endParaRPr lang="en-US" altLang="fr-FR" sz="1400" dirty="0" smtClean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>
                <a:latin typeface="Arial" panose="020B0604020202020204" pitchFamily="34" charset="0"/>
              </a:rPr>
              <a:t>Large volumes in Spain (for both </a:t>
            </a:r>
            <a:r>
              <a:rPr lang="en-US" altLang="fr-FR" sz="1400" dirty="0" err="1">
                <a:latin typeface="Arial" panose="020B0604020202020204" pitchFamily="34" charset="0"/>
              </a:rPr>
              <a:t>Fino</a:t>
            </a:r>
            <a:r>
              <a:rPr lang="en-US" altLang="fr-FR" sz="1400" dirty="0">
                <a:latin typeface="Arial" panose="020B0604020202020204" pitchFamily="34" charset="0"/>
              </a:rPr>
              <a:t> /Verna) / Italy  	80% of the EU 27+UK supply</a:t>
            </a:r>
          </a:p>
          <a:p>
            <a:pPr marL="914400" lvl="2" indent="0">
              <a:spcBef>
                <a:spcPct val="0"/>
              </a:spcBef>
              <a:buFontTx/>
              <a:buNone/>
              <a:defRPr/>
            </a:pPr>
            <a:r>
              <a:rPr lang="en-US" altLang="fr-FR" sz="1400" dirty="0">
                <a:latin typeface="Arial" panose="020B0604020202020204" pitchFamily="34" charset="0"/>
              </a:rPr>
              <a:t>=&gt;heavy volumes available from November to the end of the season</a:t>
            </a:r>
          </a:p>
          <a:p>
            <a:pPr lvl="1">
              <a:spcBef>
                <a:spcPct val="0"/>
              </a:spcBef>
              <a:defRPr/>
            </a:pPr>
            <a:endParaRPr lang="en-US" altLang="fr-FR" sz="1400" dirty="0" smtClean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>
                <a:latin typeface="Arial" panose="020B0604020202020204" pitchFamily="34" charset="0"/>
              </a:rPr>
              <a:t>Export potential may be a bit </a:t>
            </a:r>
            <a:r>
              <a:rPr lang="en-US" altLang="fr-FR" sz="1400" dirty="0" smtClean="0">
                <a:latin typeface="Arial" panose="020B0604020202020204" pitchFamily="34" charset="0"/>
              </a:rPr>
              <a:t>lower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sizing issues in Spain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Impact of Mal </a:t>
            </a:r>
            <a:r>
              <a:rPr lang="en-US" altLang="fr-FR" sz="1400" dirty="0" err="1" smtClean="0">
                <a:latin typeface="Arial" panose="020B0604020202020204" pitchFamily="34" charset="0"/>
              </a:rPr>
              <a:t>Seco</a:t>
            </a:r>
            <a:r>
              <a:rPr lang="en-US" altLang="fr-FR" sz="1400" dirty="0" smtClean="0">
                <a:latin typeface="Arial" panose="020B0604020202020204" pitchFamily="34" charset="0"/>
              </a:rPr>
              <a:t> on organic in Italy</a:t>
            </a:r>
          </a:p>
        </p:txBody>
      </p:sp>
      <p:pic>
        <p:nvPicPr>
          <p:cNvPr id="8198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276850"/>
            <a:ext cx="1689100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3" y="984250"/>
            <a:ext cx="3543300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0" name="Groupe 15"/>
          <p:cNvGrpSpPr>
            <a:grpSpLocks/>
          </p:cNvGrpSpPr>
          <p:nvPr/>
        </p:nvGrpSpPr>
        <p:grpSpPr bwMode="auto">
          <a:xfrm>
            <a:off x="1579" y="0"/>
            <a:ext cx="463583" cy="6858000"/>
            <a:chOff x="0" y="0"/>
            <a:chExt cx="463550" cy="6858000"/>
          </a:xfrm>
        </p:grpSpPr>
        <p:grpSp>
          <p:nvGrpSpPr>
            <p:cNvPr id="8201" name="Group 29"/>
            <p:cNvGrpSpPr>
              <a:grpSpLocks/>
            </p:cNvGrpSpPr>
            <p:nvPr/>
          </p:nvGrpSpPr>
          <p:grpSpPr bwMode="auto">
            <a:xfrm>
              <a:off x="130175" y="3409950"/>
              <a:ext cx="285750" cy="3224213"/>
              <a:chOff x="0" y="1953"/>
              <a:chExt cx="180" cy="2031"/>
            </a:xfrm>
          </p:grpSpPr>
          <p:pic>
            <p:nvPicPr>
              <p:cNvPr id="8206" name="Picture 30" descr="FTP vertical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312"/>
                <a:ext cx="144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07" name="Rectangle 31"/>
              <p:cNvSpPr>
                <a:spLocks noChangeArrowheads="1"/>
              </p:cNvSpPr>
              <p:nvPr/>
            </p:nvSpPr>
            <p:spPr bwMode="auto">
              <a:xfrm rot="-5400000">
                <a:off x="-605" y="2565"/>
                <a:ext cx="1398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fr-FR" sz="1200" b="1">
                    <a:latin typeface="Arial" panose="020B0604020202020204" pitchFamily="34" charset="0"/>
                  </a:rPr>
                  <a:t>CIRAD Market News Service</a:t>
                </a:r>
              </a:p>
            </p:txBody>
          </p:sp>
        </p:grpSp>
        <p:pic>
          <p:nvPicPr>
            <p:cNvPr id="8202" name="Picture 2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355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3" name="Picture 41" descr="FTP vertica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38" y="5680075"/>
              <a:ext cx="22860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Rectangle 42"/>
            <p:cNvSpPr>
              <a:spLocks noChangeArrowheads="1"/>
            </p:cNvSpPr>
            <p:nvPr/>
          </p:nvSpPr>
          <p:spPr bwMode="auto">
            <a:xfrm rot="-5400000">
              <a:off x="-869156" y="4407694"/>
              <a:ext cx="221932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748088"/>
            <a:ext cx="4197350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AutoShape 12"/>
          <p:cNvSpPr>
            <a:spLocks noChangeArrowheads="1"/>
          </p:cNvSpPr>
          <p:nvPr/>
        </p:nvSpPr>
        <p:spPr bwMode="auto">
          <a:xfrm>
            <a:off x="1547813" y="398463"/>
            <a:ext cx="7561262" cy="192087"/>
          </a:xfrm>
          <a:prstGeom prst="roundRect">
            <a:avLst>
              <a:gd name="adj" fmla="val 16667"/>
            </a:avLst>
          </a:prstGeom>
          <a:solidFill>
            <a:srgbClr val="8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800">
              <a:latin typeface="Arial" panose="020B0604020202020204" pitchFamily="34" charset="0"/>
            </a:endParaRP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395288" y="60325"/>
            <a:ext cx="87439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fr-FR" sz="1400" b="1">
                <a:solidFill>
                  <a:srgbClr val="808000"/>
                </a:solidFill>
                <a:latin typeface="Arial Black" panose="020B0A04020102020204" pitchFamily="34" charset="0"/>
              </a:rPr>
              <a:t>Grapefruit: a very short crop, for both tropical and Mediterranean grapefruit</a:t>
            </a:r>
            <a:endParaRPr lang="en-US" altLang="fr-FR" sz="14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" name="ZoneTexte 16"/>
          <p:cNvSpPr txBox="1">
            <a:spLocks noChangeArrowheads="1"/>
          </p:cNvSpPr>
          <p:nvPr/>
        </p:nvSpPr>
        <p:spPr bwMode="auto">
          <a:xfrm>
            <a:off x="4029075" y="590550"/>
            <a:ext cx="5222875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fr-FR" sz="1800" dirty="0" smtClean="0">
                <a:latin typeface="Arial" panose="020B0604020202020204" pitchFamily="34" charset="0"/>
              </a:rPr>
              <a:t>Leading producers: </a:t>
            </a:r>
            <a:r>
              <a:rPr lang="en-US" altLang="fr-FR" sz="1800" dirty="0" err="1" smtClean="0">
                <a:latin typeface="Arial" panose="020B0604020202020204" pitchFamily="34" charset="0"/>
              </a:rPr>
              <a:t>Medit</a:t>
            </a:r>
            <a:r>
              <a:rPr lang="en-US" altLang="fr-FR" sz="1800" dirty="0" smtClean="0">
                <a:latin typeface="Arial" panose="020B0604020202020204" pitchFamily="34" charset="0"/>
              </a:rPr>
              <a:t> : -13% / Trop.: -9%</a:t>
            </a:r>
          </a:p>
          <a:p>
            <a:pPr>
              <a:spcBef>
                <a:spcPct val="0"/>
              </a:spcBef>
              <a:defRPr/>
            </a:pPr>
            <a:endParaRPr lang="en-US" altLang="fr-FR" sz="18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All Mediterranean suppliers down to significantly down</a:t>
            </a:r>
          </a:p>
          <a:p>
            <a:pPr marL="457200" lvl="1" indent="0">
              <a:spcBef>
                <a:spcPct val="0"/>
              </a:spcBef>
              <a:buFontTx/>
              <a:buNone/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 </a:t>
            </a: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Stiff competitiveness of Turkey – Turkish Lira down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sz="1000" dirty="0" smtClean="0">
                <a:latin typeface="Arial" panose="020B0604020202020204" pitchFamily="34" charset="0"/>
              </a:rPr>
              <a:t>10/11 euros for good sizes week 47</a:t>
            </a:r>
          </a:p>
          <a:p>
            <a:pPr marL="914400" lvl="2" indent="0">
              <a:spcBef>
                <a:spcPct val="0"/>
              </a:spcBef>
              <a:buFontTx/>
              <a:buNone/>
              <a:defRPr/>
            </a:pPr>
            <a:endParaRPr lang="en-US" altLang="fr-FR" sz="1000" dirty="0" smtClean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Production decrease not the main issue for tropical grapefruit: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sz="1400" dirty="0">
                <a:latin typeface="Arial" panose="020B0604020202020204" pitchFamily="34" charset="0"/>
              </a:rPr>
              <a:t>Custom duty at the EU border +25</a:t>
            </a:r>
            <a:r>
              <a:rPr lang="en-US" altLang="fr-FR" sz="1400" dirty="0" smtClean="0">
                <a:latin typeface="Arial" panose="020B0604020202020204" pitchFamily="34" charset="0"/>
              </a:rPr>
              <a:t>% from the end of November (entry in the EU) </a:t>
            </a:r>
            <a:endParaRPr lang="en-US" altLang="fr-FR" sz="1400" dirty="0">
              <a:latin typeface="Arial" panose="020B0604020202020204" pitchFamily="34" charset="0"/>
            </a:endParaRPr>
          </a:p>
          <a:p>
            <a:pPr marL="914400" lvl="2" indent="0">
              <a:spcBef>
                <a:spcPct val="0"/>
              </a:spcBef>
              <a:buFontTx/>
              <a:buNone/>
              <a:defRPr/>
            </a:pPr>
            <a:r>
              <a:rPr lang="en-US" altLang="fr-FR" sz="1400" dirty="0">
                <a:latin typeface="Arial" panose="020B0604020202020204" pitchFamily="34" charset="0"/>
              </a:rPr>
              <a:t>	Airbus /Boeing </a:t>
            </a:r>
            <a:r>
              <a:rPr lang="en-US" altLang="fr-FR" sz="1400" dirty="0" smtClean="0">
                <a:latin typeface="Arial" panose="020B0604020202020204" pitchFamily="34" charset="0"/>
              </a:rPr>
              <a:t>dispute</a:t>
            </a:r>
          </a:p>
          <a:p>
            <a:pPr lvl="2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Price will become prohibitive for main part of the multiple chains (&gt; 35 euros/15kg box) especially for Texas that has not the same reputation than Florida</a:t>
            </a:r>
          </a:p>
          <a:p>
            <a:pPr lvl="2">
              <a:spcBef>
                <a:spcPct val="0"/>
              </a:spcBef>
              <a:defRPr/>
            </a:pPr>
            <a:endParaRPr lang="en-US" altLang="fr-FR" sz="1400" dirty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fr-FR" sz="1400" dirty="0" smtClean="0">
                <a:latin typeface="Arial" panose="020B0604020202020204" pitchFamily="34" charset="0"/>
              </a:rPr>
              <a:t>Structural erosion of the demand has to be considered</a:t>
            </a:r>
            <a:endParaRPr lang="en-US" altLang="fr-FR" sz="1400" dirty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defRPr/>
            </a:pPr>
            <a:endParaRPr lang="en-US" altLang="fr-FR" sz="1400" dirty="0">
              <a:latin typeface="Arial" panose="020B0604020202020204" pitchFamily="34" charset="0"/>
            </a:endParaRPr>
          </a:p>
        </p:txBody>
      </p:sp>
      <p:pic>
        <p:nvPicPr>
          <p:cNvPr id="922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684213"/>
            <a:ext cx="37147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5270500"/>
            <a:ext cx="15240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4" name="Groupe 15"/>
          <p:cNvGrpSpPr>
            <a:grpSpLocks/>
          </p:cNvGrpSpPr>
          <p:nvPr/>
        </p:nvGrpSpPr>
        <p:grpSpPr bwMode="auto">
          <a:xfrm>
            <a:off x="-16" y="0"/>
            <a:ext cx="463583" cy="6858000"/>
            <a:chOff x="0" y="0"/>
            <a:chExt cx="463550" cy="6858000"/>
          </a:xfrm>
        </p:grpSpPr>
        <p:grpSp>
          <p:nvGrpSpPr>
            <p:cNvPr id="9225" name="Group 29"/>
            <p:cNvGrpSpPr>
              <a:grpSpLocks/>
            </p:cNvGrpSpPr>
            <p:nvPr/>
          </p:nvGrpSpPr>
          <p:grpSpPr bwMode="auto">
            <a:xfrm>
              <a:off x="130175" y="3409950"/>
              <a:ext cx="285750" cy="3224213"/>
              <a:chOff x="0" y="1953"/>
              <a:chExt cx="180" cy="2031"/>
            </a:xfrm>
          </p:grpSpPr>
          <p:pic>
            <p:nvPicPr>
              <p:cNvPr id="9230" name="Picture 30" descr="FTP vertical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312"/>
                <a:ext cx="144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231" name="Rectangle 31"/>
              <p:cNvSpPr>
                <a:spLocks noChangeArrowheads="1"/>
              </p:cNvSpPr>
              <p:nvPr/>
            </p:nvSpPr>
            <p:spPr bwMode="auto">
              <a:xfrm rot="-5400000">
                <a:off x="-605" y="2565"/>
                <a:ext cx="1398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fr-FR" sz="1200" b="1">
                    <a:latin typeface="Arial" panose="020B0604020202020204" pitchFamily="34" charset="0"/>
                  </a:rPr>
                  <a:t>CIRAD Market News Service</a:t>
                </a:r>
              </a:p>
            </p:txBody>
          </p:sp>
        </p:grpSp>
        <p:pic>
          <p:nvPicPr>
            <p:cNvPr id="9226" name="Picture 2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355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7" name="Picture 41" descr="FTP vertica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38" y="5680075"/>
              <a:ext cx="22860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Rectangle 42"/>
            <p:cNvSpPr>
              <a:spLocks noChangeArrowheads="1"/>
            </p:cNvSpPr>
            <p:nvPr/>
          </p:nvSpPr>
          <p:spPr bwMode="auto">
            <a:xfrm rot="-5400000">
              <a:off x="-869156" y="4407694"/>
              <a:ext cx="221932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200" b="1">
                  <a:latin typeface="Arial" panose="020B0604020202020204" pitchFamily="34" charset="0"/>
                </a:rPr>
                <a:t>CIRAD Market News Service</a:t>
              </a:r>
            </a:p>
          </p:txBody>
        </p:sp>
      </p:grp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40742</TotalTime>
  <Words>488</Words>
  <Application>Microsoft Office PowerPoint</Application>
  <PresentationFormat>Affichage à l'écran (4:3)</PresentationFormat>
  <Paragraphs>84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Albertus Medium</vt:lpstr>
      <vt:lpstr>Arial</vt:lpstr>
      <vt:lpstr>Arial Black</vt:lpstr>
      <vt:lpstr>Times New Roman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CIRAD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pcnom</dc:creator>
  <cp:lastModifiedBy>eimbert</cp:lastModifiedBy>
  <cp:revision>2500</cp:revision>
  <cp:lastPrinted>2019-11-12T16:38:55Z</cp:lastPrinted>
  <dcterms:created xsi:type="dcterms:W3CDTF">2000-08-30T13:56:25Z</dcterms:created>
  <dcterms:modified xsi:type="dcterms:W3CDTF">2020-11-20T15:42:04Z</dcterms:modified>
</cp:coreProperties>
</file>