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8" r:id="rId2"/>
    <p:sldId id="285" r:id="rId3"/>
    <p:sldId id="286" r:id="rId4"/>
    <p:sldId id="287" r:id="rId5"/>
    <p:sldId id="288" r:id="rId6"/>
    <p:sldId id="289" r:id="rId7"/>
    <p:sldId id="28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10" d="100"/>
          <a:sy n="110" d="100"/>
        </p:scale>
        <p:origin x="576" y="216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23/11/2020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23/11/2020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Update/add/delete parts of the</a:t>
            </a:r>
            <a:r>
              <a:rPr lang="en-IE" baseline="0" dirty="0" smtClean="0"/>
              <a:t> copy right notice where appropriate.</a:t>
            </a:r>
          </a:p>
          <a:p>
            <a:r>
              <a:rPr lang="en-IE" baseline="0" dirty="0" smtClean="0"/>
              <a:t>More information: </a:t>
            </a:r>
            <a:r>
              <a:rPr lang="en-GB" dirty="0" smtClean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eli/reg/2018/1091/oj" TargetMode="External"/><Relationship Id="rId2" Type="http://schemas.openxmlformats.org/officeDocument/2006/relationships/hyperlink" Target="https://op.europa.eu/webpub/com/refit-scoreboard/en/policy/10/10-41.html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eur-lex.europa.eu/legal-content/EN/TXT/?uri=uriserv:OJ.L_.2018.306.01.0014.01.EN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Citrus fruits classification</a:t>
            </a:r>
            <a:br>
              <a:rPr lang="en-GB" dirty="0" smtClean="0"/>
            </a:br>
            <a:r>
              <a:rPr lang="en-GB" dirty="0" smtClean="0"/>
              <a:t>Eurostat – present and future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Annual crop statistics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Citrus market observatory, 23/11/2020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265217"/>
            <a:ext cx="3254830" cy="4442312"/>
          </a:xfrm>
        </p:spPr>
        <p:txBody>
          <a:bodyPr/>
          <a:lstStyle/>
          <a:p>
            <a:r>
              <a:rPr lang="es-ES" dirty="0" err="1" smtClean="0"/>
              <a:t>Collected</a:t>
            </a:r>
            <a:r>
              <a:rPr lang="es-ES" dirty="0" smtClean="0"/>
              <a:t> </a:t>
            </a:r>
            <a:r>
              <a:rPr lang="es-ES" dirty="0" err="1" smtClean="0"/>
              <a:t>under</a:t>
            </a:r>
            <a:r>
              <a:rPr lang="es-ES" dirty="0" smtClean="0"/>
              <a:t> </a:t>
            </a:r>
            <a:r>
              <a:rPr lang="es-ES" dirty="0" err="1" smtClean="0"/>
              <a:t>Regulation</a:t>
            </a:r>
            <a:r>
              <a:rPr lang="es-ES" dirty="0" smtClean="0"/>
              <a:t> </a:t>
            </a:r>
            <a:r>
              <a:rPr lang="es-ES" dirty="0"/>
              <a:t>(EC) No </a:t>
            </a:r>
            <a:r>
              <a:rPr lang="es-ES" dirty="0" smtClean="0"/>
              <a:t>543/2009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crop</a:t>
            </a:r>
            <a:r>
              <a:rPr lang="es-ES" dirty="0" smtClean="0"/>
              <a:t> </a:t>
            </a:r>
            <a:r>
              <a:rPr lang="es-ES" dirty="0" err="1" smtClean="0"/>
              <a:t>statistics</a:t>
            </a:r>
            <a:endParaRPr lang="es-ES" dirty="0" smtClean="0"/>
          </a:p>
          <a:p>
            <a:endParaRPr lang="en-I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09762" y="482860"/>
            <a:ext cx="10515600" cy="782357"/>
          </a:xfrm>
        </p:spPr>
        <p:txBody>
          <a:bodyPr/>
          <a:lstStyle/>
          <a:p>
            <a:r>
              <a:rPr lang="es-ES" dirty="0" err="1" smtClean="0"/>
              <a:t>Current</a:t>
            </a:r>
            <a:r>
              <a:rPr lang="es-ES" dirty="0" smtClean="0"/>
              <a:t> </a:t>
            </a:r>
            <a:r>
              <a:rPr lang="es-ES" dirty="0" err="1" smtClean="0"/>
              <a:t>classification</a:t>
            </a:r>
            <a:endParaRPr lang="en-I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0842" y="79988"/>
            <a:ext cx="4500438" cy="644273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083040" y="3570514"/>
            <a:ext cx="1097280" cy="740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3757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199" y="1410789"/>
            <a:ext cx="10905699" cy="4296740"/>
          </a:xfrm>
        </p:spPr>
        <p:txBody>
          <a:bodyPr/>
          <a:lstStyle/>
          <a:p>
            <a:r>
              <a:rPr lang="es-ES" dirty="0" smtClean="0">
                <a:hlinkClick r:id="rId2"/>
              </a:rPr>
              <a:t>REFIT Framework </a:t>
            </a:r>
            <a:r>
              <a:rPr lang="es-ES" dirty="0" err="1" smtClean="0">
                <a:hlinkClick r:id="rId2"/>
              </a:rPr>
              <a:t>Regulations</a:t>
            </a:r>
            <a:r>
              <a:rPr lang="es-ES" dirty="0" smtClean="0">
                <a:hlinkClick r:id="rId2"/>
              </a:rPr>
              <a:t> in </a:t>
            </a:r>
            <a:r>
              <a:rPr lang="es-ES" dirty="0" err="1" smtClean="0">
                <a:hlinkClick r:id="rId2"/>
              </a:rPr>
              <a:t>Agriculture</a:t>
            </a:r>
            <a:r>
              <a:rPr lang="es-ES" dirty="0" smtClean="0">
                <a:hlinkClick r:id="rId2"/>
              </a:rPr>
              <a:t> </a:t>
            </a:r>
            <a:r>
              <a:rPr lang="es-ES" dirty="0" err="1" smtClean="0">
                <a:hlinkClick r:id="rId2"/>
              </a:rPr>
              <a:t>Statistics</a:t>
            </a:r>
            <a:endParaRPr lang="es-ES" dirty="0" smtClean="0"/>
          </a:p>
          <a:p>
            <a:pPr lvl="1"/>
            <a:r>
              <a:rPr lang="es-ES" dirty="0" smtClean="0"/>
              <a:t>IFS: </a:t>
            </a:r>
            <a:r>
              <a:rPr lang="es-ES" dirty="0" err="1" smtClean="0"/>
              <a:t>Integrated</a:t>
            </a:r>
            <a:r>
              <a:rPr lang="es-ES" dirty="0" smtClean="0"/>
              <a:t> </a:t>
            </a:r>
            <a:r>
              <a:rPr lang="es-ES" dirty="0" err="1" smtClean="0"/>
              <a:t>Farm</a:t>
            </a:r>
            <a:r>
              <a:rPr lang="es-ES" dirty="0" smtClean="0"/>
              <a:t> </a:t>
            </a:r>
            <a:r>
              <a:rPr lang="es-ES" dirty="0" err="1" smtClean="0"/>
              <a:t>Statistics</a:t>
            </a:r>
            <a:r>
              <a:rPr lang="es-ES" dirty="0"/>
              <a:t> </a:t>
            </a:r>
            <a:r>
              <a:rPr lang="es-ES" dirty="0" smtClean="0">
                <a:sym typeface="Wingdings" panose="05000000000000000000" pitchFamily="2" charset="2"/>
              </a:rPr>
              <a:t> </a:t>
            </a:r>
            <a:r>
              <a:rPr lang="es-ES" dirty="0" smtClean="0">
                <a:sym typeface="Wingdings" panose="05000000000000000000" pitchFamily="2" charset="2"/>
                <a:hlinkClick r:id="rId3"/>
              </a:rPr>
              <a:t>Main </a:t>
            </a:r>
            <a:r>
              <a:rPr lang="es-ES" dirty="0" err="1" smtClean="0">
                <a:sym typeface="Wingdings" panose="05000000000000000000" pitchFamily="2" charset="2"/>
                <a:hlinkClick r:id="rId3"/>
              </a:rPr>
              <a:t>Regulation</a:t>
            </a:r>
            <a:r>
              <a:rPr lang="es-ES" dirty="0" smtClean="0">
                <a:sym typeface="Wingdings" panose="05000000000000000000" pitchFamily="2" charset="2"/>
                <a:hlinkClick r:id="rId3"/>
              </a:rPr>
              <a:t> </a:t>
            </a:r>
            <a:r>
              <a:rPr lang="es-ES" dirty="0" smtClean="0">
                <a:sym typeface="Wingdings" panose="05000000000000000000" pitchFamily="2" charset="2"/>
              </a:rPr>
              <a:t>+ </a:t>
            </a:r>
            <a:r>
              <a:rPr lang="es-ES" dirty="0" smtClean="0">
                <a:sym typeface="Wingdings" panose="05000000000000000000" pitchFamily="2" charset="2"/>
                <a:hlinkClick r:id="rId4"/>
              </a:rPr>
              <a:t>Implementing </a:t>
            </a:r>
            <a:r>
              <a:rPr lang="es-ES" dirty="0" err="1" smtClean="0">
                <a:sym typeface="Wingdings" panose="05000000000000000000" pitchFamily="2" charset="2"/>
                <a:hlinkClick r:id="rId4"/>
              </a:rPr>
              <a:t>regulations</a:t>
            </a:r>
            <a:endParaRPr lang="es-ES" dirty="0">
              <a:sym typeface="Wingdings" panose="05000000000000000000" pitchFamily="2" charset="2"/>
            </a:endParaRPr>
          </a:p>
          <a:p>
            <a:pPr lvl="2"/>
            <a:r>
              <a:rPr lang="es-ES" dirty="0" err="1" smtClean="0">
                <a:sym typeface="Wingdings" panose="05000000000000000000" pitchFamily="2" charset="2"/>
              </a:rPr>
              <a:t>Structure</a:t>
            </a:r>
            <a:r>
              <a:rPr lang="es-ES" dirty="0" smtClean="0">
                <a:sym typeface="Wingdings" panose="05000000000000000000" pitchFamily="2" charset="2"/>
              </a:rPr>
              <a:t>: </a:t>
            </a:r>
            <a:r>
              <a:rPr lang="es-ES" dirty="0" err="1" smtClean="0">
                <a:sym typeface="Wingdings" panose="05000000000000000000" pitchFamily="2" charset="2"/>
              </a:rPr>
              <a:t>core</a:t>
            </a:r>
            <a:r>
              <a:rPr lang="es-ES" dirty="0" smtClean="0">
                <a:sym typeface="Wingdings" panose="05000000000000000000" pitchFamily="2" charset="2"/>
              </a:rPr>
              <a:t> and modules</a:t>
            </a:r>
          </a:p>
          <a:p>
            <a:pPr lvl="2"/>
            <a:r>
              <a:rPr lang="es-ES" dirty="0" err="1" smtClean="0">
                <a:sym typeface="Wingdings" panose="05000000000000000000" pitchFamily="2" charset="2"/>
              </a:rPr>
              <a:t>Years</a:t>
            </a:r>
            <a:r>
              <a:rPr lang="es-ES" dirty="0" smtClean="0">
                <a:sym typeface="Wingdings" panose="05000000000000000000" pitchFamily="2" charset="2"/>
              </a:rPr>
              <a:t>: 2020, 2023, 2026  citrus </a:t>
            </a:r>
            <a:r>
              <a:rPr lang="es-ES" dirty="0" err="1" smtClean="0">
                <a:sym typeface="Wingdings" panose="05000000000000000000" pitchFamily="2" charset="2"/>
              </a:rPr>
              <a:t>fruits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details</a:t>
            </a:r>
            <a:r>
              <a:rPr lang="es-ES" dirty="0" smtClean="0">
                <a:sym typeface="Wingdings" panose="05000000000000000000" pitchFamily="2" charset="2"/>
              </a:rPr>
              <a:t> in 2023  2020 </a:t>
            </a:r>
            <a:r>
              <a:rPr lang="es-ES" dirty="0" err="1" smtClean="0">
                <a:sym typeface="Wingdings" panose="05000000000000000000" pitchFamily="2" charset="2"/>
              </a:rPr>
              <a:t>census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year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smtClean="0">
                <a:sym typeface="Wingdings" panose="05000000000000000000" pitchFamily="2" charset="2"/>
              </a:rPr>
              <a:t>(total citrus </a:t>
            </a:r>
            <a:r>
              <a:rPr lang="es-ES" dirty="0" err="1" smtClean="0">
                <a:sym typeface="Wingdings" panose="05000000000000000000" pitchFamily="2" charset="2"/>
              </a:rPr>
              <a:t>surface</a:t>
            </a:r>
            <a:r>
              <a:rPr lang="es-ES" dirty="0" smtClean="0">
                <a:sym typeface="Wingdings" panose="05000000000000000000" pitchFamily="2" charset="2"/>
              </a:rPr>
              <a:t> + </a:t>
            </a:r>
            <a:r>
              <a:rPr lang="es-ES" dirty="0" err="1" smtClean="0">
                <a:sym typeface="Wingdings" panose="05000000000000000000" pitchFamily="2" charset="2"/>
              </a:rPr>
              <a:t>breakdown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organic</a:t>
            </a:r>
            <a:r>
              <a:rPr lang="es-ES" dirty="0" smtClean="0">
                <a:sym typeface="Wingdings" panose="05000000000000000000" pitchFamily="2" charset="2"/>
              </a:rPr>
              <a:t>/non-</a:t>
            </a:r>
            <a:r>
              <a:rPr lang="es-ES" dirty="0" err="1" smtClean="0">
                <a:sym typeface="Wingdings" panose="05000000000000000000" pitchFamily="2" charset="2"/>
              </a:rPr>
              <a:t>organic</a:t>
            </a:r>
            <a:r>
              <a:rPr lang="es-ES" dirty="0" smtClean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s-ES" dirty="0" smtClean="0">
                <a:sym typeface="Wingdings" panose="05000000000000000000" pitchFamily="2" charset="2"/>
              </a:rPr>
              <a:t>SAIO (</a:t>
            </a:r>
            <a:r>
              <a:rPr lang="es-ES" dirty="0" err="1" smtClean="0">
                <a:sym typeface="Wingdings" panose="05000000000000000000" pitchFamily="2" charset="2"/>
              </a:rPr>
              <a:t>Statistics</a:t>
            </a:r>
            <a:r>
              <a:rPr lang="es-ES" dirty="0" smtClean="0">
                <a:sym typeface="Wingdings" panose="05000000000000000000" pitchFamily="2" charset="2"/>
              </a:rPr>
              <a:t> in </a:t>
            </a:r>
            <a:r>
              <a:rPr lang="es-ES" dirty="0" err="1" smtClean="0">
                <a:sym typeface="Wingdings" panose="05000000000000000000" pitchFamily="2" charset="2"/>
              </a:rPr>
              <a:t>Agricultural</a:t>
            </a:r>
            <a:r>
              <a:rPr lang="es-ES" dirty="0" smtClean="0">
                <a:sym typeface="Wingdings" panose="05000000000000000000" pitchFamily="2" charset="2"/>
              </a:rPr>
              <a:t> Input and Output): </a:t>
            </a:r>
            <a:r>
              <a:rPr lang="es-ES" dirty="0" err="1" smtClean="0">
                <a:sym typeface="Wingdings" panose="05000000000000000000" pitchFamily="2" charset="2"/>
              </a:rPr>
              <a:t>Commission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proposal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expected</a:t>
            </a:r>
            <a:r>
              <a:rPr lang="es-ES" dirty="0" smtClean="0">
                <a:sym typeface="Wingdings" panose="05000000000000000000" pitchFamily="2" charset="2"/>
              </a:rPr>
              <a:t> in </a:t>
            </a:r>
            <a:r>
              <a:rPr lang="es-ES" dirty="0" err="1" smtClean="0">
                <a:sym typeface="Wingdings" panose="05000000000000000000" pitchFamily="2" charset="2"/>
              </a:rPr>
              <a:t>January</a:t>
            </a:r>
            <a:r>
              <a:rPr lang="es-ES" dirty="0" smtClean="0">
                <a:sym typeface="Wingdings" panose="05000000000000000000" pitchFamily="2" charset="2"/>
              </a:rPr>
              <a:t> 2021  </a:t>
            </a:r>
            <a:r>
              <a:rPr lang="es-ES" dirty="0" err="1" smtClean="0">
                <a:sym typeface="Wingdings" panose="05000000000000000000" pitchFamily="2" charset="2"/>
              </a:rPr>
              <a:t>should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cover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production</a:t>
            </a:r>
            <a:r>
              <a:rPr lang="es-ES" dirty="0" smtClean="0">
                <a:sym typeface="Wingdings" panose="05000000000000000000" pitchFamily="2" charset="2"/>
              </a:rPr>
              <a:t> – </a:t>
            </a:r>
            <a:r>
              <a:rPr lang="es-ES" dirty="0" err="1" smtClean="0">
                <a:sym typeface="Wingdings" panose="05000000000000000000" pitchFamily="2" charset="2"/>
              </a:rPr>
              <a:t>among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others</a:t>
            </a:r>
            <a:endParaRPr lang="es-ES" dirty="0" smtClean="0">
              <a:sym typeface="Wingdings" panose="05000000000000000000" pitchFamily="2" charset="2"/>
            </a:endParaRPr>
          </a:p>
          <a:p>
            <a:pPr lvl="2"/>
            <a:r>
              <a:rPr lang="es-ES" dirty="0" err="1" smtClean="0">
                <a:sym typeface="Wingdings" panose="05000000000000000000" pitchFamily="2" charset="2"/>
              </a:rPr>
              <a:t>Work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on</a:t>
            </a:r>
            <a:r>
              <a:rPr lang="es-ES" dirty="0" smtClean="0">
                <a:sym typeface="Wingdings" panose="05000000000000000000" pitchFamily="2" charset="2"/>
              </a:rPr>
              <a:t> Implementing </a:t>
            </a:r>
            <a:r>
              <a:rPr lang="es-ES" dirty="0" err="1" smtClean="0">
                <a:sym typeface="Wingdings" panose="05000000000000000000" pitchFamily="2" charset="2"/>
              </a:rPr>
              <a:t>Regulations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is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starting</a:t>
            </a:r>
            <a:r>
              <a:rPr lang="es-ES" dirty="0" smtClean="0">
                <a:sym typeface="Wingdings" panose="05000000000000000000" pitchFamily="2" charset="2"/>
              </a:rPr>
              <a:t>: citrus </a:t>
            </a:r>
            <a:r>
              <a:rPr lang="es-ES" dirty="0" err="1" smtClean="0">
                <a:sym typeface="Wingdings" panose="05000000000000000000" pitchFamily="2" charset="2"/>
              </a:rPr>
              <a:t>fruits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covered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under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Crops</a:t>
            </a:r>
            <a:r>
              <a:rPr lang="es-ES" dirty="0" smtClean="0">
                <a:sym typeface="Wingdings" panose="05000000000000000000" pitchFamily="2" charset="2"/>
              </a:rPr>
              <a:t> IR (</a:t>
            </a:r>
            <a:r>
              <a:rPr lang="es-ES" dirty="0" err="1" smtClean="0">
                <a:sym typeface="Wingdings" panose="05000000000000000000" pitchFamily="2" charset="2"/>
              </a:rPr>
              <a:t>crop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production</a:t>
            </a:r>
            <a:r>
              <a:rPr lang="es-ES" dirty="0" smtClean="0">
                <a:sym typeface="Wingdings" panose="05000000000000000000" pitchFamily="2" charset="2"/>
              </a:rPr>
              <a:t>, </a:t>
            </a:r>
            <a:r>
              <a:rPr lang="es-ES" dirty="0" err="1" smtClean="0">
                <a:sym typeface="Wingdings" panose="05000000000000000000" pitchFamily="2" charset="2"/>
              </a:rPr>
              <a:t>crop</a:t>
            </a:r>
            <a:r>
              <a:rPr lang="es-ES" dirty="0" smtClean="0">
                <a:sym typeface="Wingdings" panose="05000000000000000000" pitchFamily="2" charset="2"/>
              </a:rPr>
              <a:t> balances, </a:t>
            </a:r>
            <a:r>
              <a:rPr lang="es-ES" dirty="0" err="1" smtClean="0">
                <a:sym typeface="Wingdings" panose="05000000000000000000" pitchFamily="2" charset="2"/>
              </a:rPr>
              <a:t>grassland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production</a:t>
            </a:r>
            <a:r>
              <a:rPr lang="es-ES" dirty="0" smtClean="0">
                <a:sym typeface="Wingdings" panose="05000000000000000000" pitchFamily="2" charset="2"/>
              </a:rPr>
              <a:t>)</a:t>
            </a:r>
          </a:p>
          <a:p>
            <a:pPr lvl="2"/>
            <a:endParaRPr lang="es-ES" dirty="0" smtClean="0"/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Future</a:t>
            </a:r>
            <a:r>
              <a:rPr lang="es-ES" dirty="0" smtClean="0"/>
              <a:t> of </a:t>
            </a:r>
            <a:r>
              <a:rPr lang="es-ES" dirty="0" err="1" smtClean="0"/>
              <a:t>Agriculture</a:t>
            </a:r>
            <a:r>
              <a:rPr lang="es-ES" dirty="0" smtClean="0"/>
              <a:t> </a:t>
            </a:r>
            <a:r>
              <a:rPr lang="es-ES" dirty="0" err="1" smtClean="0"/>
              <a:t>Statistics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8160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IFS </a:t>
            </a:r>
            <a:r>
              <a:rPr lang="es-ES" dirty="0" err="1" smtClean="0"/>
              <a:t>handbook</a:t>
            </a:r>
            <a:r>
              <a:rPr lang="es-ES" dirty="0" smtClean="0"/>
              <a:t> citrus </a:t>
            </a:r>
            <a:br>
              <a:rPr lang="es-ES" dirty="0" smtClean="0"/>
            </a:br>
            <a:r>
              <a:rPr lang="es-ES" dirty="0" err="1" smtClean="0"/>
              <a:t>classification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25737" y="121921"/>
            <a:ext cx="4833259" cy="680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6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199" y="992778"/>
            <a:ext cx="10905699" cy="4714752"/>
          </a:xfrm>
        </p:spPr>
        <p:txBody>
          <a:bodyPr/>
          <a:lstStyle/>
          <a:p>
            <a:r>
              <a:rPr lang="es-ES" dirty="0" smtClean="0"/>
              <a:t>Has to be in line </a:t>
            </a:r>
            <a:r>
              <a:rPr lang="es-ES" dirty="0" err="1" smtClean="0"/>
              <a:t>with</a:t>
            </a:r>
            <a:r>
              <a:rPr lang="es-ES" dirty="0" smtClean="0"/>
              <a:t> IFS</a:t>
            </a:r>
          </a:p>
          <a:p>
            <a:r>
              <a:rPr lang="es-ES" dirty="0" err="1" smtClean="0"/>
              <a:t>Consulted</a:t>
            </a:r>
            <a:r>
              <a:rPr lang="es-ES" dirty="0" smtClean="0"/>
              <a:t> </a:t>
            </a:r>
            <a:r>
              <a:rPr lang="es-ES" dirty="0" err="1" smtClean="0"/>
              <a:t>IVIA’s</a:t>
            </a:r>
            <a:r>
              <a:rPr lang="es-ES" dirty="0" smtClean="0"/>
              <a:t> </a:t>
            </a:r>
            <a:r>
              <a:rPr lang="es-ES" dirty="0" err="1" smtClean="0"/>
              <a:t>classification</a:t>
            </a:r>
            <a:endParaRPr lang="es-ES" dirty="0" smtClean="0"/>
          </a:p>
          <a:p>
            <a:r>
              <a:rPr lang="es-ES" dirty="0" smtClean="0"/>
              <a:t>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discussions</a:t>
            </a:r>
            <a:r>
              <a:rPr lang="es-ES" dirty="0" smtClean="0"/>
              <a:t>, at a </a:t>
            </a:r>
            <a:r>
              <a:rPr lang="es-ES" dirty="0" err="1" smtClean="0"/>
              <a:t>certain</a:t>
            </a:r>
            <a:r>
              <a:rPr lang="es-ES" dirty="0" smtClean="0"/>
              <a:t> </a:t>
            </a:r>
            <a:r>
              <a:rPr lang="es-ES" dirty="0" err="1" smtClean="0"/>
              <a:t>point</a:t>
            </a:r>
            <a:r>
              <a:rPr lang="es-ES" dirty="0" smtClean="0"/>
              <a:t> </a:t>
            </a:r>
            <a:r>
              <a:rPr lang="es-ES" dirty="0" err="1" smtClean="0"/>
              <a:t>there</a:t>
            </a:r>
            <a:r>
              <a:rPr lang="es-ES" dirty="0" smtClean="0"/>
              <a:t> </a:t>
            </a:r>
            <a:r>
              <a:rPr lang="es-ES" dirty="0" err="1" smtClean="0"/>
              <a:t>was</a:t>
            </a:r>
            <a:r>
              <a:rPr lang="es-ES" dirty="0" smtClean="0"/>
              <a:t> a </a:t>
            </a:r>
            <a:r>
              <a:rPr lang="es-ES" dirty="0" err="1" smtClean="0"/>
              <a:t>problem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mandarines (</a:t>
            </a:r>
            <a:r>
              <a:rPr lang="es-ES" dirty="0" err="1" smtClean="0"/>
              <a:t>too</a:t>
            </a:r>
            <a:r>
              <a:rPr lang="es-ES" dirty="0" smtClean="0"/>
              <a:t> </a:t>
            </a:r>
            <a:r>
              <a:rPr lang="es-ES" dirty="0" err="1" smtClean="0"/>
              <a:t>high</a:t>
            </a:r>
            <a:r>
              <a:rPr lang="es-ES" dirty="0" smtClean="0"/>
              <a:t> in </a:t>
            </a:r>
            <a:r>
              <a:rPr lang="es-ES" dirty="0" err="1" smtClean="0"/>
              <a:t>classification</a:t>
            </a:r>
            <a:r>
              <a:rPr lang="es-ES" dirty="0" smtClean="0"/>
              <a:t>)</a:t>
            </a:r>
          </a:p>
          <a:p>
            <a:r>
              <a:rPr lang="es-ES" dirty="0" err="1" smtClean="0"/>
              <a:t>Biggest</a:t>
            </a:r>
            <a:r>
              <a:rPr lang="es-ES" dirty="0" smtClean="0"/>
              <a:t> </a:t>
            </a:r>
            <a:r>
              <a:rPr lang="es-ES" dirty="0" err="1" smtClean="0"/>
              <a:t>changes</a:t>
            </a:r>
            <a:r>
              <a:rPr lang="es-ES" dirty="0" smtClean="0"/>
              <a:t>:</a:t>
            </a:r>
          </a:p>
          <a:p>
            <a:pPr lvl="1"/>
            <a:r>
              <a:rPr lang="es-ES" dirty="0" smtClean="0"/>
              <a:t>No </a:t>
            </a:r>
            <a:r>
              <a:rPr lang="es-ES" dirty="0" err="1" smtClean="0"/>
              <a:t>breakdown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oranges</a:t>
            </a:r>
            <a:r>
              <a:rPr lang="es-ES" dirty="0" smtClean="0"/>
              <a:t> </a:t>
            </a:r>
            <a:r>
              <a:rPr lang="es-ES" dirty="0" err="1" smtClean="0"/>
              <a:t>production</a:t>
            </a:r>
            <a:endParaRPr lang="es-ES" dirty="0" smtClean="0"/>
          </a:p>
          <a:p>
            <a:pPr lvl="1"/>
            <a:r>
              <a:rPr lang="es-ES" dirty="0" smtClean="0"/>
              <a:t>No </a:t>
            </a:r>
            <a:r>
              <a:rPr lang="es-ES" dirty="0" err="1" smtClean="0"/>
              <a:t>breakdown</a:t>
            </a:r>
            <a:r>
              <a:rPr lang="es-ES" dirty="0" smtClean="0"/>
              <a:t> </a:t>
            </a:r>
            <a:r>
              <a:rPr lang="es-ES" dirty="0" err="1" smtClean="0"/>
              <a:t>acid</a:t>
            </a:r>
            <a:r>
              <a:rPr lang="es-ES" dirty="0" smtClean="0"/>
              <a:t> limes (2 – 2.5 k </a:t>
            </a:r>
            <a:r>
              <a:rPr lang="es-ES" dirty="0" err="1" smtClean="0"/>
              <a:t>tonnes</a:t>
            </a:r>
            <a:r>
              <a:rPr lang="es-ES" dirty="0" smtClean="0"/>
              <a:t>)</a:t>
            </a:r>
          </a:p>
          <a:p>
            <a:r>
              <a:rPr lang="es-ES" dirty="0" err="1" smtClean="0"/>
              <a:t>Timewise</a:t>
            </a:r>
            <a:r>
              <a:rPr lang="es-ES" dirty="0" smtClean="0"/>
              <a:t>, </a:t>
            </a:r>
            <a:r>
              <a:rPr lang="es-ES" dirty="0" err="1" smtClean="0"/>
              <a:t>there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still</a:t>
            </a:r>
            <a:r>
              <a:rPr lang="es-ES" dirty="0" smtClean="0"/>
              <a:t> time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IR</a:t>
            </a:r>
          </a:p>
          <a:p>
            <a:endParaRPr lang="es-E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7180" y="76620"/>
            <a:ext cx="10515600" cy="782357"/>
          </a:xfrm>
        </p:spPr>
        <p:txBody>
          <a:bodyPr/>
          <a:lstStyle/>
          <a:p>
            <a:r>
              <a:rPr lang="es-ES" dirty="0" smtClean="0"/>
              <a:t>SAIO </a:t>
            </a:r>
            <a:r>
              <a:rPr lang="es-ES" dirty="0" err="1" smtClean="0"/>
              <a:t>Crops</a:t>
            </a:r>
            <a:r>
              <a:rPr lang="es-ES" dirty="0" smtClean="0"/>
              <a:t> IR ideas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classification</a:t>
            </a:r>
            <a:endParaRPr lang="en-IE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753616"/>
              </p:ext>
            </p:extLst>
          </p:nvPr>
        </p:nvGraphicFramePr>
        <p:xfrm>
          <a:off x="6787437" y="2745100"/>
          <a:ext cx="3674110" cy="39315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8130">
                  <a:extLst>
                    <a:ext uri="{9D8B030D-6E8A-4147-A177-3AD203B41FA5}">
                      <a16:colId xmlns:a16="http://schemas.microsoft.com/office/drawing/2014/main" val="1376358895"/>
                    </a:ext>
                  </a:extLst>
                </a:gridCol>
                <a:gridCol w="3010794">
                  <a:extLst>
                    <a:ext uri="{9D8B030D-6E8A-4147-A177-3AD203B41FA5}">
                      <a16:colId xmlns:a16="http://schemas.microsoft.com/office/drawing/2014/main" val="3673762389"/>
                    </a:ext>
                  </a:extLst>
                </a:gridCol>
                <a:gridCol w="335186">
                  <a:extLst>
                    <a:ext uri="{9D8B030D-6E8A-4147-A177-3AD203B41FA5}">
                      <a16:colId xmlns:a16="http://schemas.microsoft.com/office/drawing/2014/main" val="1744671351"/>
                    </a:ext>
                  </a:extLst>
                </a:gridCol>
              </a:tblGrid>
              <a:tr h="338714">
                <a:tc gridSpan="3">
                  <a:txBody>
                    <a:bodyPr/>
                    <a:lstStyle/>
                    <a:p>
                      <a:pPr marL="252095" indent="-252095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700" dirty="0">
                          <a:effectLst/>
                        </a:rPr>
                        <a:t>Citrus fruits</a:t>
                      </a:r>
                      <a:endParaRPr lang="en-IE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018" marR="127018" marT="0" marB="0" anchor="ctr"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772179"/>
                  </a:ext>
                </a:extLst>
              </a:tr>
              <a:tr h="357886">
                <a:tc gridSpan="2">
                  <a:txBody>
                    <a:bodyPr/>
                    <a:lstStyle/>
                    <a:p>
                      <a:pPr marL="709295" lvl="1" indent="-252095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700" dirty="0">
                          <a:effectLst/>
                        </a:rPr>
                        <a:t>Oranges</a:t>
                      </a:r>
                      <a:endParaRPr lang="en-IE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018" marR="127018" marT="0" marB="0" anchor="ctr"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2200">
                          <a:effectLst/>
                        </a:rPr>
                        <a:t> </a:t>
                      </a:r>
                      <a:endParaRPr lang="en-IE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03301450"/>
                  </a:ext>
                </a:extLst>
              </a:tr>
              <a:tr h="357886">
                <a:tc gridSpan="2">
                  <a:txBody>
                    <a:bodyPr/>
                    <a:lstStyle/>
                    <a:p>
                      <a:pPr lvl="1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700" dirty="0">
                          <a:effectLst/>
                        </a:rPr>
                        <a:t>Small citrus fruits</a:t>
                      </a:r>
                      <a:endParaRPr lang="en-IE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018" marR="127018" marT="0" marB="0" anchor="ctr"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2200">
                          <a:effectLst/>
                        </a:rPr>
                        <a:t> </a:t>
                      </a:r>
                      <a:endParaRPr lang="en-IE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38764209"/>
                  </a:ext>
                </a:extLst>
              </a:tr>
              <a:tr h="357886">
                <a:tc>
                  <a:txBody>
                    <a:bodyPr/>
                    <a:lstStyle/>
                    <a:p>
                      <a:pPr marL="709295" lvl="1" indent="-252095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700">
                          <a:effectLst/>
                        </a:rPr>
                        <a:t> </a:t>
                      </a:r>
                      <a:endParaRPr lang="en-IE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018" marR="127018" marT="0" marB="0" anchor="ctr"/>
                </a:tc>
                <a:tc>
                  <a:txBody>
                    <a:bodyPr/>
                    <a:lstStyle/>
                    <a:p>
                      <a:pPr lvl="1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700" dirty="0" err="1">
                          <a:effectLst/>
                        </a:rPr>
                        <a:t>Clementines</a:t>
                      </a:r>
                      <a:r>
                        <a:rPr lang="en-GB" sz="1700" dirty="0">
                          <a:effectLst/>
                        </a:rPr>
                        <a:t> </a:t>
                      </a:r>
                      <a:endParaRPr lang="en-IE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018" marR="12701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2200">
                          <a:effectLst/>
                        </a:rPr>
                        <a:t> </a:t>
                      </a:r>
                      <a:endParaRPr lang="en-IE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57658555"/>
                  </a:ext>
                </a:extLst>
              </a:tr>
              <a:tr h="357886">
                <a:tc>
                  <a:txBody>
                    <a:bodyPr/>
                    <a:lstStyle/>
                    <a:p>
                      <a:pPr marL="709295" lvl="1" indent="-252095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700">
                          <a:effectLst/>
                        </a:rPr>
                        <a:t> </a:t>
                      </a:r>
                      <a:endParaRPr lang="en-IE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018" marR="127018" marT="0" marB="0" anchor="ctr"/>
                </a:tc>
                <a:tc>
                  <a:txBody>
                    <a:bodyPr/>
                    <a:lstStyle/>
                    <a:p>
                      <a:pPr lvl="1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700" u="none" dirty="0" smtClean="0">
                          <a:effectLst/>
                        </a:rPr>
                        <a:t>Satsumas</a:t>
                      </a:r>
                      <a:endParaRPr lang="en-IE" sz="2200" u="none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018" marR="12701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2200">
                          <a:effectLst/>
                        </a:rPr>
                        <a:t> </a:t>
                      </a:r>
                      <a:endParaRPr lang="en-IE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6114408"/>
                  </a:ext>
                </a:extLst>
              </a:tr>
              <a:tr h="852666">
                <a:tc>
                  <a:txBody>
                    <a:bodyPr/>
                    <a:lstStyle/>
                    <a:p>
                      <a:pPr marL="709295" lvl="1" indent="-252095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700">
                          <a:effectLst/>
                        </a:rPr>
                        <a:t> </a:t>
                      </a:r>
                      <a:endParaRPr lang="en-IE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018" marR="127018" marT="0" marB="0" anchor="ctr"/>
                </a:tc>
                <a:tc>
                  <a:txBody>
                    <a:bodyPr/>
                    <a:lstStyle/>
                    <a:p>
                      <a:pPr lvl="1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700" dirty="0">
                          <a:effectLst/>
                        </a:rPr>
                        <a:t>Other small citrus fruits </a:t>
                      </a:r>
                      <a:r>
                        <a:rPr lang="en-GB" sz="1700" u="none" dirty="0">
                          <a:effectLst/>
                        </a:rPr>
                        <a:t>and mandarin </a:t>
                      </a:r>
                      <a:r>
                        <a:rPr lang="en-GB" sz="1700" dirty="0" smtClean="0">
                          <a:effectLst/>
                        </a:rPr>
                        <a:t>hybrids </a:t>
                      </a:r>
                      <a:r>
                        <a:rPr lang="en-GB" sz="1700" dirty="0" err="1">
                          <a:effectLst/>
                        </a:rPr>
                        <a:t>n.e.c</a:t>
                      </a:r>
                      <a:r>
                        <a:rPr lang="en-GB" sz="1700" dirty="0">
                          <a:effectLst/>
                        </a:rPr>
                        <a:t>.</a:t>
                      </a:r>
                      <a:endParaRPr lang="en-IE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018" marR="12701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2200">
                          <a:effectLst/>
                        </a:rPr>
                        <a:t> </a:t>
                      </a:r>
                      <a:endParaRPr lang="en-IE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46136688"/>
                  </a:ext>
                </a:extLst>
              </a:tr>
              <a:tr h="357886">
                <a:tc gridSpan="2">
                  <a:txBody>
                    <a:bodyPr/>
                    <a:lstStyle/>
                    <a:p>
                      <a:pPr marL="709295" lvl="1" indent="-252095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700" dirty="0" smtClean="0">
                          <a:effectLst/>
                        </a:rPr>
                        <a:t>Lemons</a:t>
                      </a:r>
                      <a:endParaRPr lang="en-IE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018" marR="127018" marT="0" marB="0" anchor="ctr"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2200">
                          <a:effectLst/>
                        </a:rPr>
                        <a:t> </a:t>
                      </a:r>
                      <a:endParaRPr lang="en-IE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02469987"/>
                  </a:ext>
                </a:extLst>
              </a:tr>
              <a:tr h="357886">
                <a:tc gridSpan="2">
                  <a:txBody>
                    <a:bodyPr/>
                    <a:lstStyle/>
                    <a:p>
                      <a:pPr marL="709295" lvl="1" indent="-252095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700" dirty="0">
                          <a:effectLst/>
                        </a:rPr>
                        <a:t>Pomelos and grapefruits</a:t>
                      </a:r>
                      <a:endParaRPr lang="en-IE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018" marR="127018" marT="0" marB="0" anchor="ctr"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2200">
                          <a:effectLst/>
                        </a:rPr>
                        <a:t> </a:t>
                      </a:r>
                      <a:endParaRPr lang="en-IE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83639635"/>
                  </a:ext>
                </a:extLst>
              </a:tr>
              <a:tr h="357886">
                <a:tc gridSpan="2">
                  <a:txBody>
                    <a:bodyPr/>
                    <a:lstStyle/>
                    <a:p>
                      <a:pPr marL="709295" lvl="1" indent="-252095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700" dirty="0">
                          <a:effectLst/>
                        </a:rPr>
                        <a:t>Other citrus fruits </a:t>
                      </a:r>
                      <a:r>
                        <a:rPr lang="en-GB" sz="1700" dirty="0" err="1">
                          <a:effectLst/>
                        </a:rPr>
                        <a:t>n.e.c</a:t>
                      </a:r>
                      <a:r>
                        <a:rPr lang="en-GB" sz="1700" dirty="0">
                          <a:effectLst/>
                        </a:rPr>
                        <a:t>.</a:t>
                      </a:r>
                      <a:endParaRPr lang="en-IE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018" marR="127018" marT="0" marB="0" anchor="ctr"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2200" dirty="0">
                          <a:effectLst/>
                        </a:rPr>
                        <a:t> </a:t>
                      </a:r>
                      <a:endParaRPr lang="en-IE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161519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195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Questions</a:t>
            </a:r>
            <a:r>
              <a:rPr lang="es-ES" dirty="0" smtClean="0"/>
              <a:t>?</a:t>
            </a:r>
            <a:endParaRPr lang="en-IE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ESTAT-CROP-PRODUCTS@ec.europa.eu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4524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 smtClean="0"/>
              <a:t>Unless otherwise noted the reuse of this presentation is </a:t>
            </a:r>
            <a:r>
              <a:rPr lang="en-US" sz="1050" dirty="0" err="1" smtClean="0"/>
              <a:t>authorised</a:t>
            </a:r>
            <a:r>
              <a:rPr lang="en-US" sz="1050" dirty="0" smtClean="0"/>
              <a:t> under the </a:t>
            </a:r>
            <a:r>
              <a:rPr lang="en-US" sz="1050" dirty="0" smtClean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</a:t>
            </a:r>
            <a:r>
              <a:rPr lang="en-US" sz="1050" dirty="0" smtClean="0"/>
              <a:t>right holders.</a:t>
            </a:r>
          </a:p>
          <a:p>
            <a:r>
              <a:rPr lang="en-US" sz="1050" dirty="0" smtClean="0"/>
              <a:t>Slide </a:t>
            </a:r>
            <a:r>
              <a:rPr lang="en-US" sz="1050" dirty="0" smtClean="0">
                <a:solidFill>
                  <a:schemeClr val="accent6"/>
                </a:solidFill>
              </a:rPr>
              <a:t>xx</a:t>
            </a:r>
            <a:r>
              <a:rPr lang="en-US" sz="1050" dirty="0" smtClean="0"/>
              <a:t>: </a:t>
            </a:r>
            <a:r>
              <a:rPr lang="en-US" sz="1050" dirty="0">
                <a:solidFill>
                  <a:schemeClr val="accent6"/>
                </a:solidFill>
              </a:rPr>
              <a:t>e</a:t>
            </a:r>
            <a:r>
              <a:rPr lang="en-US" sz="1050" dirty="0" smtClean="0">
                <a:solidFill>
                  <a:schemeClr val="accent6"/>
                </a:solidFill>
              </a:rPr>
              <a:t>lement concerned</a:t>
            </a:r>
            <a:r>
              <a:rPr lang="en-US" sz="1050" dirty="0" smtClean="0"/>
              <a:t>, source</a:t>
            </a:r>
            <a:r>
              <a:rPr lang="en-US" sz="1050" dirty="0" smtClean="0">
                <a:solidFill>
                  <a:schemeClr val="accent6"/>
                </a:solidFill>
              </a:rPr>
              <a:t>: e.g. Fotolia.com</a:t>
            </a:r>
            <a:r>
              <a:rPr lang="en-US" sz="1050" dirty="0" smtClean="0"/>
              <a:t>; Slide </a:t>
            </a:r>
            <a:r>
              <a:rPr lang="en-US" sz="1050" dirty="0" smtClean="0">
                <a:solidFill>
                  <a:schemeClr val="accent6"/>
                </a:solidFill>
              </a:rPr>
              <a:t>xx</a:t>
            </a:r>
            <a:r>
              <a:rPr lang="en-US" sz="1050" dirty="0" smtClean="0"/>
              <a:t>: </a:t>
            </a:r>
            <a:r>
              <a:rPr lang="en-US" sz="1050" dirty="0" smtClean="0">
                <a:solidFill>
                  <a:schemeClr val="accent6"/>
                </a:solidFill>
              </a:rPr>
              <a:t>element concerned</a:t>
            </a:r>
            <a:r>
              <a:rPr lang="en-US" sz="1050" dirty="0" smtClean="0"/>
              <a:t>, source: </a:t>
            </a:r>
            <a:r>
              <a:rPr lang="en-US" sz="1050" dirty="0" smtClean="0">
                <a:solidFill>
                  <a:schemeClr val="accent6"/>
                </a:solidFill>
              </a:rPr>
              <a:t>e.g. iStock.com</a:t>
            </a:r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83</TotalTime>
  <Words>326</Words>
  <Application>Microsoft Office PowerPoint</Application>
  <PresentationFormat>Widescreen</PresentationFormat>
  <Paragraphs>50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Wingdings</vt:lpstr>
      <vt:lpstr>Office Theme</vt:lpstr>
      <vt:lpstr>Citrus fruits classification Eurostat – present and future</vt:lpstr>
      <vt:lpstr>Current classification</vt:lpstr>
      <vt:lpstr>Future of Agriculture Statistics</vt:lpstr>
      <vt:lpstr>IFS handbook citrus  classification</vt:lpstr>
      <vt:lpstr>SAIO Crops IR ideas for classification</vt:lpstr>
      <vt:lpstr>Questions?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Citrus fruits classification Eurostat – present and future</dc:title>
  <dc:creator>GOMEZ PRIETO Oscar (ESTAT)</dc:creator>
  <cp:lastModifiedBy>GOMEZ PRIETO Oscar (ESTAT)</cp:lastModifiedBy>
  <cp:revision>10</cp:revision>
  <dcterms:created xsi:type="dcterms:W3CDTF">2020-11-23T09:03:40Z</dcterms:created>
  <dcterms:modified xsi:type="dcterms:W3CDTF">2020-11-23T10:27:29Z</dcterms:modified>
</cp:coreProperties>
</file>