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9"/>
  </p:notesMasterIdLst>
  <p:handoutMasterIdLst>
    <p:handoutMasterId r:id="rId30"/>
  </p:handoutMasterIdLst>
  <p:sldIdLst>
    <p:sldId id="1576" r:id="rId3"/>
    <p:sldId id="1581" r:id="rId4"/>
    <p:sldId id="267" r:id="rId5"/>
    <p:sldId id="268" r:id="rId6"/>
    <p:sldId id="269" r:id="rId7"/>
    <p:sldId id="272" r:id="rId8"/>
    <p:sldId id="274" r:id="rId9"/>
    <p:sldId id="1583" r:id="rId10"/>
    <p:sldId id="1584" r:id="rId11"/>
    <p:sldId id="1585" r:id="rId12"/>
    <p:sldId id="1586" r:id="rId13"/>
    <p:sldId id="1580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1582" r:id="rId23"/>
    <p:sldId id="1587" r:id="rId24"/>
    <p:sldId id="1588" r:id="rId25"/>
    <p:sldId id="1589" r:id="rId26"/>
    <p:sldId id="1590" r:id="rId27"/>
    <p:sldId id="1579" r:id="rId28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2" autoAdjust="0"/>
    <p:restoredTop sz="93738" autoAdjust="0"/>
  </p:normalViewPr>
  <p:slideViewPr>
    <p:cSldViewPr snapToGrid="0">
      <p:cViewPr varScale="1">
        <p:scale>
          <a:sx n="58" d="100"/>
          <a:sy n="58" d="100"/>
        </p:scale>
        <p:origin x="98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-760"/>
    </p:cViewPr>
  </p:sorterViewPr>
  <p:notesViewPr>
    <p:cSldViewPr snapToGrid="0">
      <p:cViewPr varScale="1">
        <p:scale>
          <a:sx n="51" d="100"/>
          <a:sy n="51" d="100"/>
        </p:scale>
        <p:origin x="297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662177457069174"/>
          <c:y val="0.13115828480493064"/>
          <c:w val="0.50997177297121088"/>
          <c:h val="0.72940237293866861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0D77A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C53-46FD-8B89-B3E51EFF6F38}"/>
              </c:ext>
            </c:extLst>
          </c:dPt>
          <c:dPt>
            <c:idx val="1"/>
            <c:bubble3D val="0"/>
            <c:spPr>
              <a:solidFill>
                <a:srgbClr val="FF99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C53-46FD-8B89-B3E51EFF6F38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C53-46FD-8B89-B3E51EFF6F38}"/>
              </c:ext>
            </c:extLst>
          </c:dPt>
          <c:dPt>
            <c:idx val="3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C53-46FD-8B89-B3E51EFF6F38}"/>
              </c:ext>
            </c:extLst>
          </c:dPt>
          <c:dLbls>
            <c:dLbl>
              <c:idx val="3"/>
              <c:layout>
                <c:manualLayout>
                  <c:x val="2.6717042696998917E-2"/>
                  <c:y val="6.225826580608277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C53-46FD-8B89-B3E51EFF6F3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Sheet1!$R$2:$R$5</c:f>
              <c:strCache>
                <c:ptCount val="4"/>
                <c:pt idx="0">
                  <c:v>Soft citrus</c:v>
                </c:pt>
                <c:pt idx="1">
                  <c:v>Oranges</c:v>
                </c:pt>
                <c:pt idx="2">
                  <c:v>Lemons</c:v>
                </c:pt>
                <c:pt idx="3">
                  <c:v>Grapefruit </c:v>
                </c:pt>
              </c:strCache>
            </c:strRef>
          </c:cat>
          <c:val>
            <c:numRef>
              <c:f>Sheet1!$S$2:$S$5</c:f>
              <c:numCache>
                <c:formatCode>#,##0</c:formatCode>
                <c:ptCount val="4"/>
                <c:pt idx="0">
                  <c:v>7905835</c:v>
                </c:pt>
                <c:pt idx="1">
                  <c:v>15912982</c:v>
                </c:pt>
                <c:pt idx="2">
                  <c:v>3831205</c:v>
                </c:pt>
                <c:pt idx="3">
                  <c:v>786252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C53-46FD-8B89-B3E51EFF6F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BF77E-4C78-4701-8C6C-2E1DD9715353}" type="datetimeFigureOut">
              <a:rPr lang="fr-BE" smtClean="0"/>
              <a:t>20-11-20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F64B99-7B7B-4389-8899-559F9D087E9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61525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9B68D-6317-4E79-B91B-7014E7876C04}" type="datetimeFigureOut">
              <a:rPr lang="fr-BE" smtClean="0"/>
              <a:t>20-11-20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D906B-9F9A-49FD-BF41-5B513DAB80D6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99975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B35E1A-4F93-4D09-BB08-31BC8D3E9EA4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71682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B35E1A-4F93-4D09-BB08-31BC8D3E9EA4}" type="slidenum">
              <a:rPr lang="fr-BE" smtClean="0"/>
              <a:t>16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20923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81750"/>
            <a:ext cx="121920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34798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81750"/>
            <a:ext cx="121920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30EC7-0CE5-440A-8932-F4A6A18E62FA}" type="datetimeFigureOut">
              <a:rPr lang="en-US"/>
              <a:pPr>
                <a:defRPr/>
              </a:pPr>
              <a:t>11/20/2020</a:t>
            </a:fld>
            <a:endParaRPr lang="fr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36E27-61A9-47F7-A30B-6CE6F8D920A0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1944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867ED-AD0F-41D5-BE04-B0D662E5FA5F}" type="datetimeFigureOut">
              <a:rPr lang="en-US"/>
              <a:pPr>
                <a:defRPr/>
              </a:pPr>
              <a:t>11/20/2020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894BE-BCA3-4DBF-B0AE-1F445C8FB1BE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96495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7/07/2020</a:t>
            </a:r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WCO Internal Meeting – Southern Hemisphere focus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E9351-6FAB-4A4C-8E0D-BF4162A722FD}" type="slidenum">
              <a:rPr lang="es-ES" smtClean="0"/>
              <a:t>‹#›</a:t>
            </a:fld>
            <a:endParaRPr lang="es-E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53" b="21998"/>
          <a:stretch/>
        </p:blipFill>
        <p:spPr>
          <a:xfrm>
            <a:off x="8475640" y="-8467"/>
            <a:ext cx="3713184" cy="702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589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F73F-8364-4965-A0D1-9FF0168BCAC1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E9351-6FAB-4A4C-8E0D-BF4162A72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0617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F73F-8364-4965-A0D1-9FF0168BCAC1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E9351-6FAB-4A4C-8E0D-BF4162A722FD}" type="slidenum">
              <a:rPr lang="es-ES" smtClean="0"/>
              <a:t>‹#›</a:t>
            </a:fld>
            <a:endParaRPr lang="es-E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53" b="21998"/>
          <a:stretch/>
        </p:blipFill>
        <p:spPr>
          <a:xfrm>
            <a:off x="8475640" y="-8467"/>
            <a:ext cx="3713184" cy="702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8866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F73F-8364-4965-A0D1-9FF0168BCAC1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E9351-6FAB-4A4C-8E0D-BF4162A72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7400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F73F-8364-4965-A0D1-9FF0168BCAC1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E9351-6FAB-4A4C-8E0D-BF4162A72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97990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F73F-8364-4965-A0D1-9FF0168BCAC1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E9351-6FAB-4A4C-8E0D-BF4162A72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2551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F73F-8364-4965-A0D1-9FF0168BCAC1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E9351-6FAB-4A4C-8E0D-BF4162A72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469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F73F-8364-4965-A0D1-9FF0168BCAC1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E9351-6FAB-4A4C-8E0D-BF4162A72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2185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81750"/>
            <a:ext cx="121920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954275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F73F-8364-4965-A0D1-9FF0168BCAC1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E9351-6FAB-4A4C-8E0D-BF4162A72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64564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F73F-8364-4965-A0D1-9FF0168BCAC1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E9351-6FAB-4A4C-8E0D-BF4162A72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29611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F73F-8364-4965-A0D1-9FF0168BCAC1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E9351-6FAB-4A4C-8E0D-BF4162A722FD}" type="slidenum">
              <a:rPr lang="es-ES" smtClean="0"/>
              <a:t>‹#›</a:t>
            </a:fld>
            <a:endParaRPr lang="es-E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07987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F73F-8364-4965-A0D1-9FF0168BCAC1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E9351-6FAB-4A4C-8E0D-BF4162A72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13265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F73F-8364-4965-A0D1-9FF0168BCAC1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E9351-6FAB-4A4C-8E0D-BF4162A722FD}" type="slidenum">
              <a:rPr lang="es-ES" smtClean="0"/>
              <a:t>‹#›</a:t>
            </a:fld>
            <a:endParaRPr lang="es-E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967283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F73F-8364-4965-A0D1-9FF0168BCAC1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E9351-6FAB-4A4C-8E0D-BF4162A72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39903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F73F-8364-4965-A0D1-9FF0168BCAC1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E9351-6FAB-4A4C-8E0D-BF4162A72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95693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F73F-8364-4965-A0D1-9FF0168BCAC1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E9351-6FAB-4A4C-8E0D-BF4162A72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0365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81750"/>
            <a:ext cx="121920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8641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81750"/>
            <a:ext cx="121920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42069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81750"/>
            <a:ext cx="121920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71922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81750"/>
            <a:ext cx="121920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42679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81750"/>
            <a:ext cx="121920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3069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81750"/>
            <a:ext cx="121920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ABF2A-EDEA-4C81-81E2-C2E16A1B872B}" type="datetimeFigureOut">
              <a:rPr lang="en-US"/>
              <a:pPr>
                <a:defRPr/>
              </a:pPr>
              <a:t>11/20/2020</a:t>
            </a:fld>
            <a:endParaRPr lang="fr-B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672A3-258B-4269-A404-A895A94B4966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58701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81750"/>
            <a:ext cx="121920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E9312-6182-4B3A-A1F1-18470992B4FA}" type="datetimeFigureOut">
              <a:rPr lang="en-US"/>
              <a:pPr>
                <a:defRPr/>
              </a:pPr>
              <a:t>11/20/2020</a:t>
            </a:fld>
            <a:endParaRPr lang="fr-B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A3F93-C90D-4242-BC89-F3A0FF09993C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35186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3454400" y="274637"/>
            <a:ext cx="812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fr-BE" dirty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2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DB1C171D-19DE-4D6B-B33A-A4E4C007C0A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49" y="338245"/>
            <a:ext cx="3104132" cy="1015783"/>
          </a:xfrm>
          <a:prstGeom prst="rect">
            <a:avLst/>
          </a:prstGeom>
        </p:spPr>
      </p:pic>
      <p:pic>
        <p:nvPicPr>
          <p:cNvPr id="11" name="Picture 9" descr="\\NAS-NETGEARNV\Clients\$$$\Freshfel\20111115\footer.jpg">
            <a:extLst>
              <a:ext uri="{FF2B5EF4-FFF2-40B4-BE49-F238E27FC236}">
                <a16:creationId xmlns:a16="http://schemas.microsoft.com/office/drawing/2014/main" id="{E84C6748-01B7-47F6-BDA0-B2E34DAB47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381749"/>
            <a:ext cx="121920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9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8F73F-8364-4965-A0D1-9FF0168BCAC1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49E9351-6FAB-4A4C-8E0D-BF4162A722FD}" type="slidenum">
              <a:rPr lang="es-ES" smtClean="0"/>
              <a:t>‹#›</a:t>
            </a:fld>
            <a:endParaRPr lang="es-E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53" b="21998"/>
          <a:stretch/>
        </p:blipFill>
        <p:spPr>
          <a:xfrm>
            <a:off x="8475640" y="-8467"/>
            <a:ext cx="3713184" cy="702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965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12" Type="http://schemas.openxmlformats.org/officeDocument/2006/relationships/image" Target="../media/image52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6.png"/><Relationship Id="rId11" Type="http://schemas.openxmlformats.org/officeDocument/2006/relationships/image" Target="../media/image51.jpeg"/><Relationship Id="rId5" Type="http://schemas.openxmlformats.org/officeDocument/2006/relationships/image" Target="../media/image45.jpeg"/><Relationship Id="rId10" Type="http://schemas.openxmlformats.org/officeDocument/2006/relationships/image" Target="../media/image50.pn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12" Type="http://schemas.openxmlformats.org/officeDocument/2006/relationships/image" Target="../media/image63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7.png"/><Relationship Id="rId11" Type="http://schemas.openxmlformats.org/officeDocument/2006/relationships/image" Target="../media/image62.jpeg"/><Relationship Id="rId5" Type="http://schemas.openxmlformats.org/officeDocument/2006/relationships/image" Target="../media/image56.jpeg"/><Relationship Id="rId15" Type="http://schemas.openxmlformats.org/officeDocument/2006/relationships/image" Target="../media/image66.png"/><Relationship Id="rId10" Type="http://schemas.openxmlformats.org/officeDocument/2006/relationships/image" Target="../media/image61.jpeg"/><Relationship Id="rId4" Type="http://schemas.openxmlformats.org/officeDocument/2006/relationships/image" Target="../media/image55.jpeg"/><Relationship Id="rId9" Type="http://schemas.openxmlformats.org/officeDocument/2006/relationships/image" Target="../media/image60.jpeg"/><Relationship Id="rId14" Type="http://schemas.openxmlformats.org/officeDocument/2006/relationships/image" Target="../media/image6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n.santos@freshfel.org" TargetMode="External"/><Relationship Id="rId2" Type="http://schemas.openxmlformats.org/officeDocument/2006/relationships/hyperlink" Target="mailto:ph.binard@freshfel.org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wco@worldcitrusorganisation.or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B5CF6-ACA8-4DA1-AAF5-CACFC49B41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Market Observatory citrus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65DE16-BC06-4DDB-A6CB-4C38DC00A61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err="1"/>
              <a:t>Freshfel</a:t>
            </a:r>
            <a:r>
              <a:rPr lang="en-US" b="1" dirty="0"/>
              <a:t> Europe</a:t>
            </a:r>
          </a:p>
          <a:p>
            <a:r>
              <a:rPr lang="en-US" dirty="0"/>
              <a:t>Jose Antonio Garcia Fernandez</a:t>
            </a:r>
          </a:p>
          <a:p>
            <a:r>
              <a:rPr lang="en-US" dirty="0"/>
              <a:t>Inge </a:t>
            </a:r>
            <a:r>
              <a:rPr lang="en-US" dirty="0" err="1"/>
              <a:t>Ribbens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143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6E817D0-4E2B-4CCB-B053-D8E22FC11C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9925" y="125906"/>
            <a:ext cx="4289678" cy="13062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9077CF-862B-4A59-9F10-3FF94CB794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396" y="1535151"/>
            <a:ext cx="10927207" cy="48215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B1B7366-CE6A-4565-A985-C8B355C8279B}"/>
              </a:ext>
            </a:extLst>
          </p:cNvPr>
          <p:cNvSpPr txBox="1"/>
          <p:nvPr/>
        </p:nvSpPr>
        <p:spPr>
          <a:xfrm>
            <a:off x="9040490" y="5905040"/>
            <a:ext cx="226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source :SHAFFE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6F91530-1A83-408B-ADB7-21931EF415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1080" y="648210"/>
            <a:ext cx="1194920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3617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FD404E3-91C3-4C2F-B628-C654A99CFE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7621" y="1502420"/>
            <a:ext cx="10366872" cy="49011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4EFD22-BA29-4328-AD93-50C83C63F1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5570" y="160072"/>
            <a:ext cx="3788923" cy="12575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A7DAEB3-6813-4F0C-8A1F-B440A58E57C5}"/>
              </a:ext>
            </a:extLst>
          </p:cNvPr>
          <p:cNvSpPr txBox="1"/>
          <p:nvPr/>
        </p:nvSpPr>
        <p:spPr>
          <a:xfrm>
            <a:off x="9040490" y="5905040"/>
            <a:ext cx="226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source :SHAFFE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E0E0A1F-A802-431D-9AE0-A8DC3863F8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1057" y="719300"/>
            <a:ext cx="1194920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146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E8972DB-C39D-401F-8E84-D05FA785DA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Northern Hemisphere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C26717F-141C-4C3F-8B6B-44A140A112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Jose Antonio Garcia</a:t>
            </a:r>
          </a:p>
        </p:txBody>
      </p:sp>
    </p:spTree>
    <p:extLst>
      <p:ext uri="{BB962C8B-B14F-4D97-AF65-F5344CB8AC3E}">
        <p14:creationId xmlns:p14="http://schemas.microsoft.com/office/powerpoint/2010/main" val="1554456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962A638-B66E-46D3-8CE5-55F073E49C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7819"/>
            <a:ext cx="10382154" cy="47974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710" y="-47660"/>
            <a:ext cx="9193992" cy="1320800"/>
          </a:xfrm>
        </p:spPr>
        <p:txBody>
          <a:bodyPr/>
          <a:lstStyle/>
          <a:p>
            <a:r>
              <a:rPr lang="nl-BE" sz="3600" dirty="0"/>
              <a:t>NH </a:t>
            </a:r>
            <a:r>
              <a:rPr lang="nl-BE" sz="3600" dirty="0" err="1"/>
              <a:t>overview</a:t>
            </a:r>
            <a:r>
              <a:rPr lang="nl-BE" sz="3600" dirty="0"/>
              <a:t> – </a:t>
            </a:r>
            <a:r>
              <a:rPr lang="nl-BE" sz="3600" dirty="0" err="1"/>
              <a:t>all</a:t>
            </a:r>
            <a:r>
              <a:rPr lang="nl-BE" sz="3600" dirty="0"/>
              <a:t> </a:t>
            </a:r>
            <a:r>
              <a:rPr lang="nl-BE" sz="3600" dirty="0" err="1"/>
              <a:t>citrus</a:t>
            </a:r>
            <a:r>
              <a:rPr lang="nl-BE" sz="3600" dirty="0"/>
              <a:t> </a:t>
            </a:r>
            <a:endParaRPr lang="fr-BE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18BF84-259C-45A6-96D3-9CF3784C3667}"/>
              </a:ext>
            </a:extLst>
          </p:cNvPr>
          <p:cNvSpPr txBox="1"/>
          <p:nvPr/>
        </p:nvSpPr>
        <p:spPr>
          <a:xfrm>
            <a:off x="2461581" y="1881253"/>
            <a:ext cx="70065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28,737,570 T =&gt; -1,27% to last year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37D54D4-CB55-4209-9975-367EBDB3A3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997" y="0"/>
            <a:ext cx="2974133" cy="118570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15FD41C-E7A5-4CA7-9C0C-3072F6FCC2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0505" y="5998350"/>
            <a:ext cx="2322777" cy="49381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5C4C3E3-DB3E-474B-B8C7-FACEC1502171}"/>
              </a:ext>
            </a:extLst>
          </p:cNvPr>
          <p:cNvSpPr/>
          <p:nvPr/>
        </p:nvSpPr>
        <p:spPr>
          <a:xfrm>
            <a:off x="10543143" y="1877060"/>
            <a:ext cx="1545988" cy="41212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Data from</a:t>
            </a:r>
          </a:p>
          <a:p>
            <a:pPr algn="ctr"/>
            <a:r>
              <a:rPr lang="en-US" b="1" dirty="0">
                <a:solidFill>
                  <a:srgbClr val="0070C0"/>
                </a:solidFill>
              </a:rPr>
              <a:t>EU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EL</a:t>
            </a:r>
          </a:p>
          <a:p>
            <a:pPr algn="ctr"/>
            <a:r>
              <a:rPr lang="en-US" b="1" dirty="0">
                <a:solidFill>
                  <a:srgbClr val="0070C0"/>
                </a:solidFill>
              </a:rPr>
              <a:t>Other Med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TK</a:t>
            </a:r>
          </a:p>
          <a:p>
            <a:pPr algn="ctr"/>
            <a:r>
              <a:rPr lang="en-US" b="1" dirty="0">
                <a:solidFill>
                  <a:srgbClr val="0070C0"/>
                </a:solidFill>
              </a:rPr>
              <a:t>USA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 </a:t>
            </a:r>
          </a:p>
        </p:txBody>
      </p:sp>
    </p:spTree>
    <p:extLst>
      <p:ext uri="{BB962C8B-B14F-4D97-AF65-F5344CB8AC3E}">
        <p14:creationId xmlns:p14="http://schemas.microsoft.com/office/powerpoint/2010/main" val="25312174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558E5-C69B-4187-BA9C-2D540359F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3310" y="133052"/>
            <a:ext cx="8128000" cy="1143000"/>
          </a:xfrm>
        </p:spPr>
        <p:txBody>
          <a:bodyPr/>
          <a:lstStyle/>
          <a:p>
            <a:r>
              <a:rPr lang="en-US" dirty="0"/>
              <a:t>Share by citrus categories (2020)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861508-FF62-4D35-B6EC-DE675DC02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704" y="2160589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Evolution from 2015 to 2020</a:t>
            </a:r>
          </a:p>
          <a:p>
            <a:r>
              <a:rPr lang="en-US" b="1" dirty="0">
                <a:solidFill>
                  <a:srgbClr val="92D050"/>
                </a:solidFill>
              </a:rPr>
              <a:t>Soft citrus: from 25 to 28%</a:t>
            </a:r>
          </a:p>
          <a:p>
            <a:r>
              <a:rPr lang="en-US" b="1" dirty="0">
                <a:solidFill>
                  <a:srgbClr val="FF0000"/>
                </a:solidFill>
              </a:rPr>
              <a:t>Oranges: from 60 to 56%</a:t>
            </a:r>
          </a:p>
          <a:p>
            <a:r>
              <a:rPr lang="en-US" b="1" dirty="0">
                <a:solidFill>
                  <a:srgbClr val="92D050"/>
                </a:solidFill>
              </a:rPr>
              <a:t>Lemons: from 11 to 13</a:t>
            </a:r>
            <a:r>
              <a:rPr lang="en-US" b="1" dirty="0"/>
              <a:t>%</a:t>
            </a:r>
          </a:p>
          <a:p>
            <a:r>
              <a:rPr lang="en-US" b="1" dirty="0">
                <a:solidFill>
                  <a:srgbClr val="FF0000"/>
                </a:solidFill>
              </a:rPr>
              <a:t>Grapefruit from 4 to 3%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9F2E91E-0190-4EF9-87FB-785E04EF8C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069903"/>
              </p:ext>
            </p:extLst>
          </p:nvPr>
        </p:nvGraphicFramePr>
        <p:xfrm>
          <a:off x="4937628" y="1134124"/>
          <a:ext cx="6564630" cy="45897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B6D83CDB-6405-4C99-B80A-EDB33C23E507}"/>
              </a:ext>
            </a:extLst>
          </p:cNvPr>
          <p:cNvSpPr txBox="1"/>
          <p:nvPr/>
        </p:nvSpPr>
        <p:spPr>
          <a:xfrm>
            <a:off x="5793380" y="5687165"/>
            <a:ext cx="1337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8,6 Mio 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7F9900-7430-40AE-B0AD-7021427E8446}"/>
              </a:ext>
            </a:extLst>
          </p:cNvPr>
          <p:cNvSpPr txBox="1"/>
          <p:nvPr/>
        </p:nvSpPr>
        <p:spPr>
          <a:xfrm>
            <a:off x="7215705" y="5699545"/>
            <a:ext cx="1337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16 Mio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D41F69-B268-41A4-96E7-37E729B8F10C}"/>
              </a:ext>
            </a:extLst>
          </p:cNvPr>
          <p:cNvSpPr txBox="1"/>
          <p:nvPr/>
        </p:nvSpPr>
        <p:spPr>
          <a:xfrm>
            <a:off x="8553015" y="5680520"/>
            <a:ext cx="1337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3,8  Mio 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C69961-876E-427B-9D47-BEFDF578BEDC}"/>
              </a:ext>
            </a:extLst>
          </p:cNvPr>
          <p:cNvSpPr txBox="1"/>
          <p:nvPr/>
        </p:nvSpPr>
        <p:spPr>
          <a:xfrm>
            <a:off x="9975340" y="5637164"/>
            <a:ext cx="1337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0,8 Mio 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4FAF3D9-1D29-4212-8F08-C135DCBBC5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77" y="5823384"/>
            <a:ext cx="2322777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3295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5F3F98B7-B3DC-49A5-B8A8-A9B450DF6F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135" y="4005656"/>
            <a:ext cx="5071867" cy="23880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2F41AFB-0F3B-4896-92D9-75EF3B6AA5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136" y="1369422"/>
            <a:ext cx="5076914" cy="263623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08656A1-923F-444F-8DCE-CF8D0D630F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6526" y="931131"/>
            <a:ext cx="5474573" cy="26825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03C74F-C00C-41FA-A690-41B67611F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7830" y="-60259"/>
            <a:ext cx="8596668" cy="1320800"/>
          </a:xfrm>
        </p:spPr>
        <p:txBody>
          <a:bodyPr/>
          <a:lstStyle/>
          <a:p>
            <a:r>
              <a:rPr lang="en-US" sz="3600" dirty="0"/>
              <a:t>Summary NH by categories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DCC386-BB18-437B-A869-9066B6E06828}"/>
              </a:ext>
            </a:extLst>
          </p:cNvPr>
          <p:cNvSpPr txBox="1"/>
          <p:nvPr/>
        </p:nvSpPr>
        <p:spPr>
          <a:xfrm>
            <a:off x="2010103" y="1545630"/>
            <a:ext cx="3512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8.601.000 T = + 4,6 % to YAGO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458935-F091-4E46-A403-3F311FB0A482}"/>
              </a:ext>
            </a:extLst>
          </p:cNvPr>
          <p:cNvSpPr txBox="1"/>
          <p:nvPr/>
        </p:nvSpPr>
        <p:spPr>
          <a:xfrm>
            <a:off x="7555113" y="1260541"/>
            <a:ext cx="3512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16.023.000 T = -2,6 % to YAGO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7050D9-F238-44C5-956A-78E778BD2AB8}"/>
              </a:ext>
            </a:extLst>
          </p:cNvPr>
          <p:cNvSpPr txBox="1"/>
          <p:nvPr/>
        </p:nvSpPr>
        <p:spPr>
          <a:xfrm>
            <a:off x="2122245" y="4310228"/>
            <a:ext cx="3512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3.838.000 T = +7,8 % to YAGO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5142540-BC46-426D-808D-3FF969B4B2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1573" y="3789107"/>
            <a:ext cx="5469526" cy="238806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A31EBDF-790B-4BEB-B4BD-B52257B47AB2}"/>
              </a:ext>
            </a:extLst>
          </p:cNvPr>
          <p:cNvSpPr txBox="1"/>
          <p:nvPr/>
        </p:nvSpPr>
        <p:spPr>
          <a:xfrm>
            <a:off x="7784973" y="4114539"/>
            <a:ext cx="3512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786.000 T = -9,7 % to YAGO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6E165E-6D2B-48D7-BBAC-4A4C9F2068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88808" y="5994286"/>
            <a:ext cx="2322777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6443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1AE00-CE40-4DB6-94E5-B3EB68FDB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1002" y="96880"/>
            <a:ext cx="8596668" cy="1320800"/>
          </a:xfrm>
        </p:spPr>
        <p:txBody>
          <a:bodyPr/>
          <a:lstStyle/>
          <a:p>
            <a:r>
              <a:rPr lang="en-US" sz="4000" dirty="0"/>
              <a:t>Summary NH  by regions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8B5EAC7-E412-4EA9-9DD3-D9BC070B63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1002" y="1417680"/>
            <a:ext cx="7012818" cy="23787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BF6F8E7-FF91-42D3-87DD-064DACAAEF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1002" y="4010139"/>
            <a:ext cx="7012818" cy="229332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05D5452-7994-4A18-9575-5DA8FDF36D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69223" y="5809649"/>
            <a:ext cx="2322777" cy="4938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C5E982-8286-4574-AB55-EBFB4682DBA5}"/>
              </a:ext>
            </a:extLst>
          </p:cNvPr>
          <p:cNvSpPr txBox="1"/>
          <p:nvPr/>
        </p:nvSpPr>
        <p:spPr>
          <a:xfrm>
            <a:off x="9085244" y="4769126"/>
            <a:ext cx="1145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in T</a:t>
            </a:r>
          </a:p>
        </p:txBody>
      </p:sp>
    </p:spTree>
    <p:extLst>
      <p:ext uri="{BB962C8B-B14F-4D97-AF65-F5344CB8AC3E}">
        <p14:creationId xmlns:p14="http://schemas.microsoft.com/office/powerpoint/2010/main" val="29405939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73B17C-411B-43B9-9506-CBD07037B3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97" y="1718156"/>
            <a:ext cx="10998428" cy="437417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/>
              <a:t>Spain</a:t>
            </a:r>
          </a:p>
          <a:p>
            <a:r>
              <a:rPr lang="en-US" dirty="0"/>
              <a:t>12% increase to 7.181.000 T=&gt; strong recovery of soft citrus at 2,3 Mio T, slight increase for oranges at 3,4 Mio T, strong lemon crop at 1,3 Mio T</a:t>
            </a:r>
          </a:p>
          <a:p>
            <a:r>
              <a:rPr lang="en-US" dirty="0"/>
              <a:t>Earlier start on good market, possible decrease for citrus (small size) stimulation of demand as weather gets colder in EU</a:t>
            </a:r>
          </a:p>
          <a:p>
            <a:pPr marL="0" indent="0">
              <a:buNone/>
            </a:pPr>
            <a:r>
              <a:rPr lang="en-US" b="1" dirty="0"/>
              <a:t>Italy</a:t>
            </a:r>
          </a:p>
          <a:p>
            <a:r>
              <a:rPr lang="en-US" dirty="0"/>
              <a:t>Crop reaches historical high at 3,2 Mio T, up by 12% to last year . Oranges are up by 14% reaching almost 1,9 Mio T  and soft citrus at up by 8% at 825.000 T</a:t>
            </a:r>
          </a:p>
          <a:p>
            <a:r>
              <a:rPr lang="en-US" dirty="0"/>
              <a:t>Most volume for domestic EU market (2,6 Mio T), 250.000 T for exports and 360.000 T for processing.</a:t>
            </a:r>
          </a:p>
          <a:p>
            <a:pPr marL="0" indent="0">
              <a:buNone/>
            </a:pPr>
            <a:r>
              <a:rPr lang="en-US" b="1" dirty="0"/>
              <a:t>Greece</a:t>
            </a:r>
            <a:r>
              <a:rPr lang="en-US" dirty="0"/>
              <a:t> </a:t>
            </a:r>
          </a:p>
          <a:p>
            <a:r>
              <a:rPr lang="en-US" dirty="0"/>
              <a:t>Crop of 1,173.000 T, with a decrease by 1% . Oranges are at 910.000 T (-1%) and soft at 175.000 T (-2%), lemons are up 5% at almost 90.000 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555808-6996-4F08-9F15-E76397EC3F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2377" y="522191"/>
            <a:ext cx="1422312" cy="9482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0319A7-0570-4006-9195-887F35929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1931" y="522191"/>
            <a:ext cx="1422312" cy="9509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6BC530-F949-480F-BE11-B4BE0CFE3C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0049" y="524076"/>
            <a:ext cx="1423748" cy="94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3214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C2FF26-F855-4CED-B711-0AA848591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144" y="1314952"/>
            <a:ext cx="11891856" cy="554304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3300" b="1" dirty="0"/>
              <a:t>Morocco</a:t>
            </a:r>
          </a:p>
          <a:p>
            <a:r>
              <a:rPr lang="en-US" sz="3300" dirty="0"/>
              <a:t>Production at 2,003,000 T but could move down to similar figure as last year at 1,775.000 T, resulting from drought in </a:t>
            </a:r>
            <a:r>
              <a:rPr lang="en-US" sz="3300" dirty="0" err="1"/>
              <a:t>Souss</a:t>
            </a:r>
            <a:r>
              <a:rPr lang="en-US" sz="3300" dirty="0"/>
              <a:t> region, access to desalinated water and move of farms to other fruit (berries). </a:t>
            </a:r>
          </a:p>
          <a:p>
            <a:r>
              <a:rPr lang="en-US" sz="3300" dirty="0"/>
              <a:t>Soft citrus production is at 1,040,000 T (+ 12%), Oranges at 920.000 T (+ 14%) to peak low crop in 2019</a:t>
            </a:r>
          </a:p>
          <a:p>
            <a:pPr marL="0" indent="0">
              <a:buNone/>
            </a:pPr>
            <a:r>
              <a:rPr lang="en-US" sz="3300" b="1" dirty="0"/>
              <a:t>Egypt</a:t>
            </a:r>
          </a:p>
          <a:p>
            <a:r>
              <a:rPr lang="en-US" sz="3300" dirty="0"/>
              <a:t>Slight decrease of production by 8% down to 4,473,000 T</a:t>
            </a:r>
          </a:p>
          <a:p>
            <a:r>
              <a:rPr lang="en-US" sz="3300" dirty="0"/>
              <a:t>Main crop is oranges at 3,1 Mio T and will be up by 3% to last year. Main production decline is on soft citrus</a:t>
            </a:r>
          </a:p>
          <a:p>
            <a:pPr marL="0" indent="0">
              <a:buNone/>
            </a:pPr>
            <a:r>
              <a:rPr lang="en-US" sz="3300" b="1" dirty="0"/>
              <a:t>Israel</a:t>
            </a:r>
            <a:r>
              <a:rPr lang="en-US" sz="3300" dirty="0"/>
              <a:t> </a:t>
            </a:r>
          </a:p>
          <a:p>
            <a:r>
              <a:rPr lang="en-US" sz="3300" dirty="0"/>
              <a:t>440,000 T, -4% to previous year due to sharp decrease of grapefruit (-16%) at 120,000 T and also -2 % for oranges, while soft citrus are up by 3% at 185,000 T</a:t>
            </a:r>
          </a:p>
          <a:p>
            <a:r>
              <a:rPr lang="en-US" sz="3300" dirty="0"/>
              <a:t>Normal timing and bigger size than last year, expecting no rain to come</a:t>
            </a:r>
          </a:p>
          <a:p>
            <a:pPr marL="0" indent="0">
              <a:buNone/>
            </a:pPr>
            <a:r>
              <a:rPr lang="en-US" sz="3300" b="1" dirty="0"/>
              <a:t>Turkey</a:t>
            </a:r>
            <a:r>
              <a:rPr lang="en-US" sz="3300" dirty="0"/>
              <a:t> </a:t>
            </a:r>
          </a:p>
          <a:p>
            <a:r>
              <a:rPr lang="en-US" sz="3300" dirty="0"/>
              <a:t>Production forecasted 15% lower at 3,670,000 T. While soft citrus will be at similar level as last year at 1,450,000 T, all other category to be decreasing sharply: oranges 1,3 Mio T(-24%) in particular </a:t>
            </a:r>
            <a:r>
              <a:rPr lang="en-US" sz="3300" dirty="0" err="1"/>
              <a:t>Naveina</a:t>
            </a:r>
            <a:r>
              <a:rPr lang="en-US" sz="3300" dirty="0"/>
              <a:t> and Washington, lemons 700,000 T (-26%), in particular strong decline of </a:t>
            </a:r>
            <a:r>
              <a:rPr lang="en-US" sz="3300" dirty="0" err="1"/>
              <a:t>Interdonato</a:t>
            </a:r>
            <a:r>
              <a:rPr lang="en-US" sz="3300" dirty="0"/>
              <a:t> and grapefruit at 220.000 T(-12%)</a:t>
            </a:r>
          </a:p>
          <a:p>
            <a:r>
              <a:rPr lang="en-US" sz="3300" dirty="0"/>
              <a:t>Strong concerns about the drought </a:t>
            </a:r>
          </a:p>
          <a:p>
            <a:pPr marL="0" indent="0">
              <a:buNone/>
            </a:pPr>
            <a:r>
              <a:rPr lang="en-US" sz="3300" b="1" dirty="0"/>
              <a:t>Tunisia</a:t>
            </a:r>
          </a:p>
          <a:p>
            <a:r>
              <a:rPr lang="en-US" sz="3300" dirty="0"/>
              <a:t>20% increase to YAGO at 440.000 T, production similar to 2018</a:t>
            </a:r>
          </a:p>
          <a:p>
            <a:r>
              <a:rPr lang="en-US" sz="3300" dirty="0"/>
              <a:t>Oranges up by 34% to 292,000 T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B95685-076E-4AF9-81B5-33FDF933D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8962" y="410598"/>
            <a:ext cx="1190824" cy="7925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D8AACC-DF70-4640-8552-E775C94808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2216" y="368694"/>
            <a:ext cx="1309205" cy="9462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B54F6B4-8025-4EF9-A7E6-BDE8205E8D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8443" y="403858"/>
            <a:ext cx="1198982" cy="7993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8788F33-16C4-4015-8486-383B309293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4447" y="403858"/>
            <a:ext cx="1198982" cy="7993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97B7578-A1E7-488C-B608-88023B5CBC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5654" y="403859"/>
            <a:ext cx="1206121" cy="79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4050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B57D5-5957-47D5-AFD2-53E8AED33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043" y="290748"/>
            <a:ext cx="8128000" cy="1143000"/>
          </a:xfrm>
        </p:spPr>
        <p:txBody>
          <a:bodyPr/>
          <a:lstStyle/>
          <a:p>
            <a:r>
              <a:rPr lang="en-US" dirty="0"/>
              <a:t>United States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DF08BFC-F33E-4A9E-8ED9-DD8A2C5022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543" y="1886867"/>
            <a:ext cx="11892913" cy="24388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7ECA3BB-BCF0-4DB7-B252-0012DCDF15E5}"/>
              </a:ext>
            </a:extLst>
          </p:cNvPr>
          <p:cNvSpPr txBox="1"/>
          <p:nvPr/>
        </p:nvSpPr>
        <p:spPr>
          <a:xfrm>
            <a:off x="3278979" y="4618620"/>
            <a:ext cx="6272645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All citrus in Florida at 2,547,000 T, -14% compared to last year </a:t>
            </a:r>
          </a:p>
          <a:p>
            <a:endParaRPr lang="en-US" dirty="0"/>
          </a:p>
          <a:p>
            <a:r>
              <a:rPr lang="en-US" dirty="0"/>
              <a:t>All citrus in California at 3,602,000 T, -5% to last year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D674EF-994A-4776-AA68-88534EDE6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5860" y="210169"/>
            <a:ext cx="1702825" cy="11352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7E54C1-967D-4373-841D-AF3BC9FE94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9895" y="323978"/>
            <a:ext cx="1361397" cy="9075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831725C-AD13-43CD-8A81-759E01E90C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90505" y="5903257"/>
            <a:ext cx="2322777" cy="4938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03717EF-229D-4976-BD26-C3BB19A6483F}"/>
              </a:ext>
            </a:extLst>
          </p:cNvPr>
          <p:cNvSpPr txBox="1"/>
          <p:nvPr/>
        </p:nvSpPr>
        <p:spPr>
          <a:xfrm>
            <a:off x="11046246" y="4409474"/>
            <a:ext cx="1145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in T</a:t>
            </a:r>
          </a:p>
        </p:txBody>
      </p:sp>
    </p:spTree>
    <p:extLst>
      <p:ext uri="{BB962C8B-B14F-4D97-AF65-F5344CB8AC3E}">
        <p14:creationId xmlns:p14="http://schemas.microsoft.com/office/powerpoint/2010/main" val="3323009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E8972DB-C39D-401F-8E84-D05FA785DA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Southern Hemisphere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C26717F-141C-4C3F-8B6B-44A140A112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Inge </a:t>
            </a:r>
            <a:r>
              <a:rPr lang="en-US" dirty="0" err="1"/>
              <a:t>Ribbens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677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4DD9B-E8B5-4673-9C60-1E13949A4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Season 2020/2021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928F4-97B9-4702-9792-877DF1F603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382" y="1663937"/>
            <a:ext cx="11942618" cy="4472458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Lower Southern Hemisphere crop</a:t>
            </a:r>
            <a:r>
              <a:rPr lang="en-US" dirty="0"/>
              <a:t>: -3% set last April at 8,421,209 t</a:t>
            </a:r>
          </a:p>
          <a:p>
            <a:r>
              <a:rPr lang="en-US" b="1" dirty="0"/>
              <a:t>Limited or no overlap </a:t>
            </a:r>
          </a:p>
          <a:p>
            <a:pPr lvl="1"/>
            <a:r>
              <a:rPr lang="en-US" dirty="0"/>
              <a:t>between SH and NH crop due to low crop </a:t>
            </a:r>
          </a:p>
          <a:p>
            <a:pPr lvl="1"/>
            <a:r>
              <a:rPr lang="en-US" dirty="0"/>
              <a:t>strong demand in first semester 2020 due to COVID-19 pandemic</a:t>
            </a:r>
          </a:p>
          <a:p>
            <a:r>
              <a:rPr lang="en-US" b="1" dirty="0"/>
              <a:t>Lower Northern Hemisphere crop: </a:t>
            </a:r>
            <a:r>
              <a:rPr lang="en-US" dirty="0"/>
              <a:t>-1,5 % at 28,737,570 T with different regional trends:</a:t>
            </a:r>
          </a:p>
          <a:p>
            <a:pPr lvl="1"/>
            <a:r>
              <a:rPr lang="en-US" dirty="0"/>
              <a:t>EU: +10% at 11,559,000 T</a:t>
            </a:r>
          </a:p>
          <a:p>
            <a:pPr lvl="1"/>
            <a:r>
              <a:rPr lang="en-US" dirty="0"/>
              <a:t>Other Med: -8% at 10,953,000 T</a:t>
            </a:r>
          </a:p>
          <a:p>
            <a:pPr lvl="1"/>
            <a:r>
              <a:rPr lang="en-US" dirty="0"/>
              <a:t>USA: -9% at 6,150,000 T</a:t>
            </a:r>
          </a:p>
          <a:p>
            <a:r>
              <a:rPr lang="en-US" dirty="0"/>
              <a:t>Concerns in several regions about impact of </a:t>
            </a:r>
            <a:r>
              <a:rPr lang="en-US" b="1" dirty="0"/>
              <a:t>drought</a:t>
            </a:r>
          </a:p>
          <a:p>
            <a:r>
              <a:rPr lang="en-US" dirty="0"/>
              <a:t>Optimist in regard to </a:t>
            </a:r>
            <a:r>
              <a:rPr lang="en-US" b="1" dirty="0"/>
              <a:t>consumption trends </a:t>
            </a:r>
            <a:r>
              <a:rPr lang="en-US" dirty="0"/>
              <a:t>given renewed consumers perspective of health and nutritious benefit of citrus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69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E8972DB-C39D-401F-8E84-D05FA785DA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World Citrus Organization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C26717F-141C-4C3F-8B6B-44A140A112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Jose Antonio Garcia </a:t>
            </a:r>
          </a:p>
        </p:txBody>
      </p:sp>
    </p:spTree>
    <p:extLst>
      <p:ext uri="{BB962C8B-B14F-4D97-AF65-F5344CB8AC3E}">
        <p14:creationId xmlns:p14="http://schemas.microsoft.com/office/powerpoint/2010/main" val="2053219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627825-BC11-4322-9798-133DBADE0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creating a global platform for citrus?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D946B1-B03E-4994-BFEF-B9C9A1919D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sz="2000" dirty="0"/>
              <a:t>Need to face </a:t>
            </a:r>
            <a:r>
              <a:rPr lang="en-GB" sz="2000" b="1" dirty="0"/>
              <a:t>common global challenges </a:t>
            </a:r>
            <a:r>
              <a:rPr lang="en-GB" sz="2000" dirty="0"/>
              <a:t>like competition with other categories and increased global production:</a:t>
            </a:r>
          </a:p>
          <a:p>
            <a:pPr lvl="1" algn="just"/>
            <a:r>
              <a:rPr lang="en-US" sz="2000" dirty="0">
                <a:solidFill>
                  <a:schemeClr val="tx1"/>
                </a:solidFill>
              </a:rPr>
              <a:t>Share of citrus  in global exports in last 3 decade dropped from 30% to 18,5% at 16 Mio T</a:t>
            </a:r>
          </a:p>
          <a:p>
            <a:pPr lvl="1" algn="just"/>
            <a:r>
              <a:rPr lang="en-US" sz="2000" dirty="0">
                <a:solidFill>
                  <a:schemeClr val="tx1"/>
                </a:solidFill>
              </a:rPr>
              <a:t>Growth of citrus export (133%) slower than production (139%)</a:t>
            </a:r>
          </a:p>
          <a:p>
            <a:pPr lvl="1" algn="just"/>
            <a:endParaRPr lang="en-US" sz="2000" b="1" dirty="0">
              <a:solidFill>
                <a:schemeClr val="tx1"/>
              </a:solidFill>
            </a:endParaRPr>
          </a:p>
          <a:p>
            <a:pPr lvl="1" algn="just"/>
            <a:endParaRPr lang="en-US" sz="2000" b="1" dirty="0">
              <a:solidFill>
                <a:schemeClr val="tx1"/>
              </a:solidFill>
            </a:endParaRPr>
          </a:p>
          <a:p>
            <a:pPr algn="just"/>
            <a:r>
              <a:rPr lang="en-US" sz="2000" b="1" dirty="0"/>
              <a:t>Lessons learnt </a:t>
            </a:r>
            <a:r>
              <a:rPr lang="en-US" sz="2000" dirty="0"/>
              <a:t>from other sectors (WAPA, WAO, IBO, IKO)</a:t>
            </a:r>
          </a:p>
          <a:p>
            <a:endParaRPr lang="en-GB" dirty="0"/>
          </a:p>
          <a:p>
            <a:endParaRPr lang="en-GB" dirty="0"/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9930472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0019FC-B71B-49AE-9615-8E91245B7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Introducing the World Citrus Organisation: the global platform for the citrus community 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31AACF-9124-4A83-8951-3705578735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930401"/>
            <a:ext cx="9027105" cy="3157794"/>
          </a:xfrm>
        </p:spPr>
        <p:txBody>
          <a:bodyPr>
            <a:noAutofit/>
          </a:bodyPr>
          <a:lstStyle/>
          <a:p>
            <a:r>
              <a:rPr lang="en-GB" sz="1600" b="1" dirty="0"/>
              <a:t>Mission:</a:t>
            </a:r>
          </a:p>
          <a:p>
            <a:pPr marL="800100" lvl="1" indent="-342900" algn="just" fontAlgn="base">
              <a:buFont typeface="+mj-lt"/>
              <a:buAutoNum type="arabicParenR"/>
            </a:pPr>
            <a:r>
              <a:rPr lang="en-US" b="0" i="0" u="sng" dirty="0">
                <a:solidFill>
                  <a:srgbClr val="000000"/>
                </a:solidFill>
                <a:effectLst/>
                <a:latin typeface="Open Sans"/>
              </a:rPr>
              <a:t>Discuss</a:t>
            </a:r>
            <a:r>
              <a:rPr lang="en-US" b="0" i="0" dirty="0">
                <a:solidFill>
                  <a:srgbClr val="000000"/>
                </a:solidFill>
                <a:effectLst/>
                <a:latin typeface="Open Sans"/>
              </a:rPr>
              <a:t> common issues affecting citrus producing countries.</a:t>
            </a:r>
          </a:p>
          <a:p>
            <a:pPr marL="800100" lvl="1" indent="-342900" algn="just" fontAlgn="base">
              <a:buFont typeface="+mj-lt"/>
              <a:buAutoNum type="arabicParenR"/>
            </a:pPr>
            <a:r>
              <a:rPr lang="en-US" b="0" i="0" u="sng" dirty="0">
                <a:solidFill>
                  <a:srgbClr val="000000"/>
                </a:solidFill>
                <a:effectLst/>
                <a:latin typeface="Open Sans"/>
              </a:rPr>
              <a:t>Exchange information </a:t>
            </a:r>
            <a:r>
              <a:rPr lang="en-US" b="0" i="0" dirty="0">
                <a:solidFill>
                  <a:srgbClr val="000000"/>
                </a:solidFill>
                <a:effectLst/>
                <a:latin typeface="Open Sans"/>
              </a:rPr>
              <a:t>on production and market trends to prepare for 2030.</a:t>
            </a:r>
          </a:p>
          <a:p>
            <a:pPr marL="800100" lvl="1" indent="-342900" algn="just" fontAlgn="base">
              <a:buFont typeface="+mj-lt"/>
              <a:buAutoNum type="arabicParenR"/>
            </a:pPr>
            <a:r>
              <a:rPr lang="en-US" b="0" i="0" dirty="0">
                <a:solidFill>
                  <a:srgbClr val="000000"/>
                </a:solidFill>
                <a:effectLst/>
                <a:latin typeface="Open Sans"/>
              </a:rPr>
              <a:t>Foster </a:t>
            </a:r>
            <a:r>
              <a:rPr lang="en-US" b="0" i="0" u="sng" dirty="0">
                <a:solidFill>
                  <a:srgbClr val="000000"/>
                </a:solidFill>
                <a:effectLst/>
                <a:latin typeface="Open Sans"/>
              </a:rPr>
              <a:t>dialogue on policy </a:t>
            </a:r>
            <a:r>
              <a:rPr lang="en-US" b="0" i="0" dirty="0">
                <a:solidFill>
                  <a:srgbClr val="000000"/>
                </a:solidFill>
                <a:effectLst/>
                <a:latin typeface="Open Sans"/>
              </a:rPr>
              <a:t>issues of common concern.</a:t>
            </a:r>
          </a:p>
          <a:p>
            <a:pPr marL="800100" lvl="1" indent="-342900" algn="just" fontAlgn="base">
              <a:buFont typeface="+mj-lt"/>
              <a:buAutoNum type="arabicParenR"/>
            </a:pPr>
            <a:r>
              <a:rPr lang="en-US" b="0" i="0" dirty="0">
                <a:solidFill>
                  <a:srgbClr val="000000"/>
                </a:solidFill>
                <a:effectLst/>
                <a:latin typeface="Open Sans"/>
              </a:rPr>
              <a:t>Identify and promote </a:t>
            </a:r>
            <a:r>
              <a:rPr lang="en-US" b="0" i="0" u="sng" dirty="0">
                <a:solidFill>
                  <a:srgbClr val="000000"/>
                </a:solidFill>
                <a:effectLst/>
                <a:latin typeface="Open Sans"/>
              </a:rPr>
              <a:t>Research and Innovation </a:t>
            </a:r>
            <a:r>
              <a:rPr lang="en-US" b="0" i="0" dirty="0">
                <a:solidFill>
                  <a:srgbClr val="000000"/>
                </a:solidFill>
                <a:effectLst/>
                <a:latin typeface="Open Sans"/>
              </a:rPr>
              <a:t>projects specific to the citrus sector.</a:t>
            </a:r>
          </a:p>
          <a:p>
            <a:pPr marL="800100" lvl="1" indent="-342900" algn="just" fontAlgn="base">
              <a:buFont typeface="+mj-lt"/>
              <a:buAutoNum type="arabicParenR"/>
            </a:pPr>
            <a:r>
              <a:rPr lang="en-US" b="0" i="0" u="sng" dirty="0">
                <a:solidFill>
                  <a:srgbClr val="000000"/>
                </a:solidFill>
                <a:effectLst/>
                <a:latin typeface="Open Sans"/>
              </a:rPr>
              <a:t>Liaise</a:t>
            </a:r>
            <a:r>
              <a:rPr lang="en-US" b="0" i="0" dirty="0">
                <a:solidFill>
                  <a:srgbClr val="000000"/>
                </a:solidFill>
                <a:effectLst/>
                <a:latin typeface="Open Sans"/>
              </a:rPr>
              <a:t> with public and private stakeholders on citrus-related matters to highlight the importance of citrus producers and the need for a fair return.</a:t>
            </a:r>
          </a:p>
          <a:p>
            <a:pPr marL="800100" lvl="1" indent="-342900" algn="just" fontAlgn="base">
              <a:buFont typeface="+mj-lt"/>
              <a:buAutoNum type="arabicParenR"/>
            </a:pPr>
            <a:r>
              <a:rPr lang="en-US" b="0" i="0" dirty="0">
                <a:solidFill>
                  <a:srgbClr val="000000"/>
                </a:solidFill>
                <a:effectLst/>
                <a:latin typeface="Open Sans"/>
              </a:rPr>
              <a:t>Promote the global </a:t>
            </a:r>
            <a:r>
              <a:rPr lang="en-US" b="0" i="0" u="sng" dirty="0">
                <a:solidFill>
                  <a:srgbClr val="000000"/>
                </a:solidFill>
                <a:effectLst/>
                <a:latin typeface="Open Sans"/>
              </a:rPr>
              <a:t>consumption</a:t>
            </a:r>
            <a:r>
              <a:rPr lang="en-US" b="0" i="0" dirty="0">
                <a:solidFill>
                  <a:srgbClr val="000000"/>
                </a:solidFill>
                <a:effectLst/>
                <a:latin typeface="Open Sans"/>
              </a:rPr>
              <a:t> of citrus.</a:t>
            </a:r>
          </a:p>
          <a:p>
            <a:pPr marL="800100" lvl="1" indent="-342900" algn="just" fontAlgn="base">
              <a:buFont typeface="+mj-lt"/>
              <a:buAutoNum type="arabicParenR"/>
            </a:pPr>
            <a:endParaRPr lang="en-US" b="0" i="0" dirty="0">
              <a:solidFill>
                <a:srgbClr val="000000"/>
              </a:solidFill>
              <a:effectLst/>
              <a:latin typeface="Open Sans"/>
            </a:endParaRPr>
          </a:p>
          <a:p>
            <a:r>
              <a:rPr lang="fr-BE" sz="1600" b="1" dirty="0"/>
              <a:t>Our team:</a:t>
            </a:r>
          </a:p>
          <a:p>
            <a:pPr lvl="1"/>
            <a:r>
              <a:rPr lang="fr-BE" dirty="0"/>
              <a:t>WCO </a:t>
            </a:r>
            <a:r>
              <a:rPr lang="fr-BE" dirty="0" err="1"/>
              <a:t>Secretariat</a:t>
            </a:r>
            <a:r>
              <a:rPr lang="fr-BE" dirty="0"/>
              <a:t> </a:t>
            </a:r>
            <a:r>
              <a:rPr lang="fr-BE" dirty="0" err="1"/>
              <a:t>based</a:t>
            </a:r>
            <a:r>
              <a:rPr lang="fr-BE" dirty="0"/>
              <a:t> in Brussels</a:t>
            </a:r>
          </a:p>
          <a:p>
            <a:pPr lvl="1"/>
            <a:r>
              <a:rPr lang="en-US" dirty="0"/>
              <a:t>WCO Technical Secretariat, CIRAD</a:t>
            </a:r>
          </a:p>
          <a:p>
            <a:pPr lvl="1"/>
            <a:r>
              <a:rPr lang="fr-BE" dirty="0"/>
              <a:t>Co-</a:t>
            </a:r>
            <a:r>
              <a:rPr lang="fr-BE" dirty="0" err="1"/>
              <a:t>chairmanship</a:t>
            </a:r>
            <a:r>
              <a:rPr lang="fr-BE" dirty="0"/>
              <a:t> </a:t>
            </a:r>
            <a:r>
              <a:rPr lang="fr-BE" dirty="0" err="1"/>
              <a:t>representing</a:t>
            </a:r>
            <a:r>
              <a:rPr lang="fr-BE" dirty="0"/>
              <a:t> </a:t>
            </a:r>
            <a:r>
              <a:rPr lang="fr-BE" dirty="0" err="1"/>
              <a:t>Northern</a:t>
            </a:r>
            <a:r>
              <a:rPr lang="fr-BE" dirty="0"/>
              <a:t> and </a:t>
            </a:r>
            <a:r>
              <a:rPr lang="fr-BE" dirty="0" err="1"/>
              <a:t>Southern</a:t>
            </a:r>
            <a:r>
              <a:rPr lang="fr-BE" dirty="0"/>
              <a:t> </a:t>
            </a:r>
            <a:r>
              <a:rPr lang="fr-BE" dirty="0" err="1"/>
              <a:t>Hemisphere</a:t>
            </a:r>
            <a:r>
              <a:rPr lang="fr-BE" dirty="0"/>
              <a:t> (</a:t>
            </a:r>
            <a:r>
              <a:rPr lang="fr-BE" dirty="0" err="1"/>
              <a:t>currently</a:t>
            </a:r>
            <a:r>
              <a:rPr lang="fr-BE" dirty="0"/>
              <a:t> Spain &amp; RSA)</a:t>
            </a:r>
          </a:p>
        </p:txBody>
      </p:sp>
    </p:spTree>
    <p:extLst>
      <p:ext uri="{BB962C8B-B14F-4D97-AF65-F5344CB8AC3E}">
        <p14:creationId xmlns:p14="http://schemas.microsoft.com/office/powerpoint/2010/main" val="16975467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3C2B9F-0783-480C-B909-48ABCF02C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Our Members</a:t>
            </a:r>
            <a:endParaRPr lang="fr-BE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A87C873-BDC3-4110-B948-DDA64754C73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822" y="1697964"/>
            <a:ext cx="1534795" cy="871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A6DB173-D993-425E-A24E-A3BE6FAA02F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4" y="1463675"/>
            <a:ext cx="1297940" cy="140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AF799CC-D793-4F61-BE4D-3693118A24C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860" y="1705896"/>
            <a:ext cx="2549525" cy="1073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9116B6E-E99F-4887-92F2-7E4359735EE7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524" y="1754676"/>
            <a:ext cx="2253615" cy="872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B6E9920-ACE2-41DE-8FA4-3556E324AAFF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38" y="3285490"/>
            <a:ext cx="1806575" cy="1093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2803E94-1910-43C2-A7A8-9CD4BD5B5437}"/>
              </a:ext>
            </a:extLst>
          </p:cNvPr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7" t="22397" r="487" b="20150"/>
          <a:stretch/>
        </p:blipFill>
        <p:spPr bwMode="auto">
          <a:xfrm>
            <a:off x="2758186" y="3242310"/>
            <a:ext cx="2056130" cy="11798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AE132E0-83DC-4B91-8B62-28C2179DE3FC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43" y="5271421"/>
            <a:ext cx="2787015" cy="8039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2643143-0EBE-4EC4-8F8C-F649EF1199E1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281" y="5059332"/>
            <a:ext cx="1848485" cy="1228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3DE52F9-B4C8-49F7-998A-72F96FFE38AC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689" y="3072130"/>
            <a:ext cx="1520190" cy="152019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79B7080-A494-41B7-89DE-E0086840200A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354" y="4892009"/>
            <a:ext cx="1562735" cy="156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A40B00E-06F3-4034-BCB4-60733BAFF1C7}"/>
              </a:ext>
            </a:extLst>
          </p:cNvPr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089" y="3096895"/>
            <a:ext cx="1651000" cy="147066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496820" y="382041"/>
            <a:ext cx="3802946" cy="838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Not yet member 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Contact us !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Times New Roman" panose="02020603050405020304" pitchFamily="18" charset="0"/>
                <a:cs typeface="+mn-cs"/>
              </a:rPr>
              <a:t>wco@worldcitrusorganisation.org 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01555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BE201C-E4E0-41C3-8851-7B0E106C2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76" y="694861"/>
            <a:ext cx="8596668" cy="1320800"/>
          </a:xfrm>
        </p:spPr>
        <p:txBody>
          <a:bodyPr/>
          <a:lstStyle/>
          <a:p>
            <a:r>
              <a:rPr lang="en-GB" dirty="0"/>
              <a:t>Our associated  Members </a:t>
            </a:r>
            <a:endParaRPr lang="fr-BE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43E37AE-81A2-4B76-BED6-CBA0F0D8EA4B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1" t="26481" r="13152" b="20681"/>
          <a:stretch/>
        </p:blipFill>
        <p:spPr bwMode="auto">
          <a:xfrm>
            <a:off x="5672989" y="4318933"/>
            <a:ext cx="1792605" cy="12966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age 4" descr="Citrusvil S.A.: ASIA FRUIT LOGISTICA - Exhibitor">
            <a:extLst>
              <a:ext uri="{FF2B5EF4-FFF2-40B4-BE49-F238E27FC236}">
                <a16:creationId xmlns:a16="http://schemas.microsoft.com/office/drawing/2014/main" id="{C48CF324-BF69-4655-994D-8F39AC9F358A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166" b="42500"/>
          <a:stretch/>
        </p:blipFill>
        <p:spPr bwMode="auto">
          <a:xfrm>
            <a:off x="4574859" y="1818470"/>
            <a:ext cx="2560320" cy="4432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E1F920B-367C-462E-8259-B4C54A87A159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72" b="29039"/>
          <a:stretch/>
        </p:blipFill>
        <p:spPr bwMode="auto">
          <a:xfrm>
            <a:off x="2386719" y="1424702"/>
            <a:ext cx="2232660" cy="7283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59EE105-4575-4AA7-86F6-D87B8B071149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24" b="36503"/>
          <a:stretch/>
        </p:blipFill>
        <p:spPr bwMode="auto">
          <a:xfrm>
            <a:off x="4909246" y="3083329"/>
            <a:ext cx="1816735" cy="5905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5996B23-D1A2-4403-B1B9-85ADF59DED07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5" t="37090" r="27753" b="14550"/>
          <a:stretch/>
        </p:blipFill>
        <p:spPr bwMode="auto">
          <a:xfrm>
            <a:off x="338483" y="4432301"/>
            <a:ext cx="1870710" cy="11518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8BC4FF8-D759-420F-9C92-ADC4E21BE717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642" y="5856064"/>
            <a:ext cx="2222500" cy="781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3ACB319-B0F6-4C46-B6E2-CD38578CA578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" y="1472300"/>
            <a:ext cx="2114550" cy="118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2DAAF4B-1E2B-494D-846A-F6D9F512D39C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179" y="1654691"/>
            <a:ext cx="2405380" cy="774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8D47FF9-8E43-4367-8092-66063EED9766}"/>
              </a:ext>
            </a:extLst>
          </p:cNvPr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59" b="22424"/>
          <a:stretch/>
        </p:blipFill>
        <p:spPr bwMode="auto">
          <a:xfrm>
            <a:off x="471526" y="2925550"/>
            <a:ext cx="2033270" cy="11874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35C0396-55C5-4EE0-BB96-781D437C6A37}"/>
              </a:ext>
            </a:extLst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812" y="2837478"/>
            <a:ext cx="1394460" cy="1481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ssen PMP - Homepage">
            <a:extLst>
              <a:ext uri="{FF2B5EF4-FFF2-40B4-BE49-F238E27FC236}">
                <a16:creationId xmlns:a16="http://schemas.microsoft.com/office/drawing/2014/main" id="{4D7DE9FC-63DB-4E44-AF8D-70BF2CE8B1F8}"/>
              </a:ext>
            </a:extLst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662" y="3179161"/>
            <a:ext cx="2374900" cy="544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D6DE4397-5AC0-4771-8F28-285BCF320AB4}"/>
              </a:ext>
            </a:extLst>
          </p:cNvPr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493" y="4677708"/>
            <a:ext cx="2468880" cy="579120"/>
          </a:xfrm>
          <a:prstGeom prst="rect">
            <a:avLst/>
          </a:prstGeom>
          <a:noFill/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446D6268-F3ED-4E84-8696-1FC4082A6971}"/>
              </a:ext>
            </a:extLst>
          </p:cNvPr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0210" y="4460241"/>
            <a:ext cx="1562100" cy="1096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4F95D3EA-2E76-4807-94B0-C85AAEDA5EF6}"/>
              </a:ext>
            </a:extLst>
          </p:cNvPr>
          <p:cNvPicPr/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576" y="5792470"/>
            <a:ext cx="2585085" cy="69913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ctangle 17"/>
          <p:cNvSpPr/>
          <p:nvPr/>
        </p:nvSpPr>
        <p:spPr>
          <a:xfrm>
            <a:off x="5394642" y="734718"/>
            <a:ext cx="3802946" cy="838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Not yet member 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Contact us !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Times New Roman" panose="02020603050405020304" pitchFamily="18" charset="0"/>
                <a:cs typeface="+mn-cs"/>
              </a:rPr>
              <a:t>wco@worldcitrusorganisation.org 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40683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DD1B680-190F-4E90-8851-0AC467D704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231" y="2527034"/>
            <a:ext cx="10363200" cy="1470025"/>
          </a:xfrm>
        </p:spPr>
        <p:txBody>
          <a:bodyPr/>
          <a:lstStyle/>
          <a:p>
            <a:r>
              <a:rPr lang="en-US" dirty="0"/>
              <a:t>Many thanks for attention</a:t>
            </a:r>
            <a:br>
              <a:rPr lang="en-US" dirty="0"/>
            </a:br>
            <a:br>
              <a:rPr lang="en-US" dirty="0"/>
            </a:br>
            <a:r>
              <a:rPr lang="en-US" sz="2400" dirty="0"/>
              <a:t>For more information, contact 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84323B2-9FBC-4BFC-ADBC-EBF0DE0687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4106537"/>
            <a:ext cx="8534400" cy="1752600"/>
          </a:xfrm>
        </p:spPr>
        <p:txBody>
          <a:bodyPr/>
          <a:lstStyle/>
          <a:p>
            <a:r>
              <a:rPr lang="en-US" dirty="0">
                <a:hlinkClick r:id="rId2"/>
              </a:rPr>
              <a:t>ph.binard@freshfel.org</a:t>
            </a:r>
            <a:endParaRPr lang="en-US" dirty="0"/>
          </a:p>
          <a:p>
            <a:r>
              <a:rPr lang="en-US" dirty="0">
                <a:hlinkClick r:id="rId3"/>
              </a:rPr>
              <a:t>n.santos@freshfel.org</a:t>
            </a:r>
            <a:endParaRPr lang="en-US" dirty="0"/>
          </a:p>
          <a:p>
            <a:r>
              <a:rPr kumimoji="0" lang="fr-FR" sz="3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Times New Roman" panose="02020603050405020304" pitchFamily="18" charset="0"/>
                <a:cs typeface="+mn-cs"/>
                <a:hlinkClick r:id="rId4"/>
              </a:rPr>
              <a:t>wco@worldcitrusorganisation.org</a:t>
            </a:r>
            <a:endParaRPr kumimoji="0" lang="fr-FR" sz="3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Times New Roman" panose="02020603050405020304" pitchFamily="18" charset="0"/>
              <a:cs typeface="+mn-cs"/>
            </a:endParaRPr>
          </a:p>
          <a:p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Times New Roman" panose="02020603050405020304" pitchFamily="18" charset="0"/>
                <a:cs typeface="+mn-cs"/>
              </a:rPr>
              <a:t> 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226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5960" y="-73446"/>
            <a:ext cx="8596668" cy="1320800"/>
          </a:xfrm>
        </p:spPr>
        <p:txBody>
          <a:bodyPr/>
          <a:lstStyle/>
          <a:p>
            <a:r>
              <a:rPr lang="nl-BE" sz="3200" dirty="0"/>
              <a:t>Southern </a:t>
            </a:r>
            <a:r>
              <a:rPr lang="nl-BE" sz="3200" dirty="0" err="1"/>
              <a:t>Hemisphere</a:t>
            </a:r>
            <a:r>
              <a:rPr lang="nl-BE" sz="3200" dirty="0"/>
              <a:t> forecast </a:t>
            </a:r>
            <a:endParaRPr lang="fr-BE" sz="5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23926" y="1246130"/>
            <a:ext cx="8370412" cy="46201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7662" y="1983401"/>
            <a:ext cx="2847449" cy="20313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BE" dirty="0"/>
              <a:t>Covering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CL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ARG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RSA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AUS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7146243-8137-4553-8ADF-F5A855FEC57F}"/>
              </a:ext>
            </a:extLst>
          </p:cNvPr>
          <p:cNvSpPr/>
          <p:nvPr/>
        </p:nvSpPr>
        <p:spPr>
          <a:xfrm>
            <a:off x="393958" y="4549966"/>
            <a:ext cx="2456554" cy="1487277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Citrus 2020 v. 2019:</a:t>
            </a:r>
          </a:p>
          <a:p>
            <a:pPr algn="ctr"/>
            <a:r>
              <a:rPr lang="en-US" sz="1200" dirty="0"/>
              <a:t>Slight decrease production (-3%)</a:t>
            </a:r>
          </a:p>
          <a:p>
            <a:pPr algn="ctr"/>
            <a:r>
              <a:rPr lang="en-US" sz="1200" dirty="0"/>
              <a:t>Export up by 13%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B15144-D733-4035-91A0-2301236E59D4}"/>
              </a:ext>
            </a:extLst>
          </p:cNvPr>
          <p:cNvSpPr txBox="1"/>
          <p:nvPr/>
        </p:nvSpPr>
        <p:spPr>
          <a:xfrm>
            <a:off x="9375354" y="6037243"/>
            <a:ext cx="226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source :WCO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EDF384-FE04-421B-AD72-C45C41AA78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6523" y="752311"/>
            <a:ext cx="1194920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192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0889" y="-209320"/>
            <a:ext cx="8596668" cy="1320800"/>
          </a:xfrm>
        </p:spPr>
        <p:txBody>
          <a:bodyPr/>
          <a:lstStyle/>
          <a:p>
            <a:r>
              <a:rPr lang="fr-BE" dirty="0" err="1"/>
              <a:t>Southern</a:t>
            </a:r>
            <a:r>
              <a:rPr lang="fr-BE" dirty="0"/>
              <a:t> </a:t>
            </a:r>
            <a:r>
              <a:rPr lang="fr-BE" dirty="0" err="1"/>
              <a:t>Hemisphere</a:t>
            </a:r>
            <a:r>
              <a:rPr lang="fr-BE" dirty="0"/>
              <a:t> – trends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052" y="1989686"/>
            <a:ext cx="5781073" cy="23495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989686"/>
            <a:ext cx="5781073" cy="23150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052" y="4693380"/>
            <a:ext cx="6500434" cy="138499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BE" sz="2800" dirty="0"/>
              <a:t>5 </a:t>
            </a:r>
            <a:r>
              <a:rPr lang="nl-BE" sz="2800" dirty="0" err="1"/>
              <a:t>years</a:t>
            </a:r>
            <a:r>
              <a:rPr lang="nl-BE" sz="2800" dirty="0"/>
              <a:t> trends: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800" dirty="0" err="1"/>
              <a:t>Higher</a:t>
            </a:r>
            <a:r>
              <a:rPr lang="nl-BE" sz="2800" dirty="0"/>
              <a:t> growth of export than production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800" dirty="0"/>
              <a:t>Growth driven by soft citrus and lemons </a:t>
            </a:r>
            <a:endParaRPr lang="fr-BE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3481F2-C447-4F4C-B7C0-66B11A7C65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9223" y="5738004"/>
            <a:ext cx="2322777" cy="4938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A3DD5C9-26E0-45C8-A222-1174007CE2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052" y="1495867"/>
            <a:ext cx="1194920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380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0636" y="0"/>
            <a:ext cx="8596668" cy="1320800"/>
          </a:xfrm>
        </p:spPr>
        <p:txBody>
          <a:bodyPr/>
          <a:lstStyle/>
          <a:p>
            <a:r>
              <a:rPr lang="nl-BE" dirty="0"/>
              <a:t>Argentina </a:t>
            </a:r>
            <a:endParaRPr lang="fr-BE" dirty="0"/>
          </a:p>
        </p:txBody>
      </p:sp>
      <p:sp>
        <p:nvSpPr>
          <p:cNvPr id="6" name="TextBox 5"/>
          <p:cNvSpPr txBox="1"/>
          <p:nvPr/>
        </p:nvSpPr>
        <p:spPr>
          <a:xfrm>
            <a:off x="64576" y="1638229"/>
            <a:ext cx="250834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Production 2020 = 2.614.000 T  =&gt;</a:t>
            </a:r>
          </a:p>
          <a:p>
            <a:r>
              <a:rPr lang="fr-BE" dirty="0"/>
              <a:t> </a:t>
            </a:r>
            <a:r>
              <a:rPr lang="nl-BE" dirty="0"/>
              <a:t>-21% </a:t>
            </a:r>
            <a:r>
              <a:rPr lang="nl-BE" dirty="0" err="1"/>
              <a:t>to</a:t>
            </a:r>
            <a:r>
              <a:rPr lang="nl-BE" dirty="0"/>
              <a:t> YAGO ( drop of </a:t>
            </a:r>
            <a:r>
              <a:rPr lang="nl-BE" dirty="0" err="1"/>
              <a:t>oranges</a:t>
            </a:r>
            <a:r>
              <a:rPr lang="nl-BE" dirty="0"/>
              <a:t> </a:t>
            </a:r>
            <a:r>
              <a:rPr lang="nl-BE" dirty="0" err="1"/>
              <a:t>and</a:t>
            </a:r>
            <a:r>
              <a:rPr lang="nl-BE" dirty="0"/>
              <a:t> soft </a:t>
            </a:r>
            <a:r>
              <a:rPr lang="nl-BE" dirty="0" err="1"/>
              <a:t>citrus</a:t>
            </a:r>
            <a:r>
              <a:rPr lang="nl-BE" dirty="0"/>
              <a:t>)</a:t>
            </a:r>
          </a:p>
          <a:p>
            <a:endParaRPr lang="nl-BE" dirty="0"/>
          </a:p>
          <a:p>
            <a:r>
              <a:rPr lang="nl-BE" dirty="0"/>
              <a:t>Export 2020 = 465.000 T =&gt;+ 34% to YAGO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Lemon : 380.000 T (+62%)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Orange: 55.000 T (-26%)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Soft citrus: 28.000 T (-25%)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Grapefruit: 2.000 T (+110%)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8574" y="346391"/>
            <a:ext cx="1397461" cy="8734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B351BF7-F1E5-4494-A781-5B19160CF850}"/>
              </a:ext>
            </a:extLst>
          </p:cNvPr>
          <p:cNvSpPr txBox="1"/>
          <p:nvPr/>
        </p:nvSpPr>
        <p:spPr>
          <a:xfrm>
            <a:off x="305648" y="5925976"/>
            <a:ext cx="226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source :WCO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7211B2-79A7-41B1-B535-C55149985E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0636" y="1566195"/>
            <a:ext cx="9630800" cy="47366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5CA6092-4C39-4358-B0B4-384FF7D7FE05}"/>
              </a:ext>
            </a:extLst>
          </p:cNvPr>
          <p:cNvSpPr txBox="1"/>
          <p:nvPr/>
        </p:nvSpPr>
        <p:spPr>
          <a:xfrm>
            <a:off x="11046246" y="1224108"/>
            <a:ext cx="1145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in T</a:t>
            </a:r>
          </a:p>
        </p:txBody>
      </p:sp>
    </p:spTree>
    <p:extLst>
      <p:ext uri="{BB962C8B-B14F-4D97-AF65-F5344CB8AC3E}">
        <p14:creationId xmlns:p14="http://schemas.microsoft.com/office/powerpoint/2010/main" val="2715656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2240" y="89037"/>
            <a:ext cx="8596668" cy="1320800"/>
          </a:xfrm>
        </p:spPr>
        <p:txBody>
          <a:bodyPr/>
          <a:lstStyle/>
          <a:p>
            <a:r>
              <a:rPr lang="nl-BE" dirty="0"/>
              <a:t>Peru </a:t>
            </a:r>
            <a:endParaRPr lang="fr-BE" dirty="0"/>
          </a:p>
        </p:txBody>
      </p:sp>
      <p:sp>
        <p:nvSpPr>
          <p:cNvPr id="7" name="Rectangle 6"/>
          <p:cNvSpPr/>
          <p:nvPr/>
        </p:nvSpPr>
        <p:spPr>
          <a:xfrm>
            <a:off x="83976" y="1804285"/>
            <a:ext cx="248295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BE" dirty="0"/>
              <a:t>Production 2020 = 1.259.400T  =&gt;</a:t>
            </a:r>
            <a:r>
              <a:rPr lang="fr-BE" dirty="0"/>
              <a:t> </a:t>
            </a:r>
            <a:r>
              <a:rPr lang="nl-BE" dirty="0"/>
              <a:t>+7% to YAGO </a:t>
            </a:r>
          </a:p>
          <a:p>
            <a:r>
              <a:rPr lang="nl-BE" dirty="0"/>
              <a:t>Export 2020 = 210.879 T =&gt;+6% to YAGO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Soft citrus: 176.808 T (+6%)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Orange: 18.921 T (+6%)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Lemon : 13.750 T (+10%)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Grapefruit: 1.400 T (0%)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1956" y="287915"/>
            <a:ext cx="1387088" cy="9230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D1863DB-54BF-40B5-8CC0-3382E2E17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77" y="5823384"/>
            <a:ext cx="2322777" cy="4938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AC2DB7D-DCDA-4577-A8EB-96628565EC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6928" y="1510132"/>
            <a:ext cx="9452473" cy="46489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74CFDD9-4182-4788-B477-D191D64162C7}"/>
              </a:ext>
            </a:extLst>
          </p:cNvPr>
          <p:cNvSpPr txBox="1"/>
          <p:nvPr/>
        </p:nvSpPr>
        <p:spPr>
          <a:xfrm>
            <a:off x="10873648" y="1225171"/>
            <a:ext cx="1145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in T</a:t>
            </a:r>
          </a:p>
        </p:txBody>
      </p:sp>
    </p:spTree>
    <p:extLst>
      <p:ext uri="{BB962C8B-B14F-4D97-AF65-F5344CB8AC3E}">
        <p14:creationId xmlns:p14="http://schemas.microsoft.com/office/powerpoint/2010/main" val="3627524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9016" y="119392"/>
            <a:ext cx="8596668" cy="1320800"/>
          </a:xfrm>
        </p:spPr>
        <p:txBody>
          <a:bodyPr/>
          <a:lstStyle/>
          <a:p>
            <a:r>
              <a:rPr lang="nl-BE" dirty="0"/>
              <a:t>South Africa</a:t>
            </a:r>
            <a:endParaRPr lang="fr-BE" dirty="0"/>
          </a:p>
        </p:txBody>
      </p:sp>
      <p:sp>
        <p:nvSpPr>
          <p:cNvPr id="5" name="Rectangle 4"/>
          <p:cNvSpPr/>
          <p:nvPr/>
        </p:nvSpPr>
        <p:spPr>
          <a:xfrm>
            <a:off x="231528" y="1584208"/>
            <a:ext cx="239434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BE" dirty="0"/>
              <a:t>Production 2020 = 3.209.417T  =&gt;</a:t>
            </a:r>
            <a:r>
              <a:rPr lang="fr-BE" dirty="0"/>
              <a:t> </a:t>
            </a:r>
            <a:r>
              <a:rPr lang="nl-BE" dirty="0"/>
              <a:t>+13 % to YAGO </a:t>
            </a:r>
          </a:p>
          <a:p>
            <a:r>
              <a:rPr lang="nl-BE" dirty="0"/>
              <a:t>Export 2020 = 2.109.991 T =&gt;+14% to YAGO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Orange: 1.110.150 T (+28%)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Lemon : 395.120 T (+20%)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Soft citrus: 350.131 T (+9%)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Grapefruit: 254.589 T (+9%))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9583" y="276253"/>
            <a:ext cx="1432203" cy="9530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5E5AAE4-7DB2-4B58-A4C8-B5717F1F95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528" y="5698542"/>
            <a:ext cx="2322777" cy="4938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39D46C5-BC35-41BE-88CC-CD09112886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5870" y="1488472"/>
            <a:ext cx="9433928" cy="47911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2987860-DF16-480D-B8AC-125A2CC0B6D5}"/>
              </a:ext>
            </a:extLst>
          </p:cNvPr>
          <p:cNvSpPr txBox="1"/>
          <p:nvPr/>
        </p:nvSpPr>
        <p:spPr>
          <a:xfrm>
            <a:off x="11005684" y="1200437"/>
            <a:ext cx="1145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in T</a:t>
            </a:r>
          </a:p>
        </p:txBody>
      </p:sp>
    </p:spTree>
    <p:extLst>
      <p:ext uri="{BB962C8B-B14F-4D97-AF65-F5344CB8AC3E}">
        <p14:creationId xmlns:p14="http://schemas.microsoft.com/office/powerpoint/2010/main" val="417806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0C6D744-5985-4E8E-9871-0338565A58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4589" y="179730"/>
            <a:ext cx="5993175" cy="12992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2ADE7C3-EE5B-4326-AEAF-8149047D99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638" y="1610647"/>
            <a:ext cx="10239126" cy="477916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E1044D1-BC4E-4B71-AC30-B7B792028068}"/>
              </a:ext>
            </a:extLst>
          </p:cNvPr>
          <p:cNvSpPr txBox="1"/>
          <p:nvPr/>
        </p:nvSpPr>
        <p:spPr>
          <a:xfrm>
            <a:off x="9040490" y="5905040"/>
            <a:ext cx="226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source :SHAFFE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FC6C84-0A33-4C65-90B6-2DDB78FAB090}"/>
              </a:ext>
            </a:extLst>
          </p:cNvPr>
          <p:cNvSpPr txBox="1"/>
          <p:nvPr/>
        </p:nvSpPr>
        <p:spPr>
          <a:xfrm>
            <a:off x="3811836" y="561860"/>
            <a:ext cx="1145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in T</a:t>
            </a:r>
          </a:p>
        </p:txBody>
      </p:sp>
    </p:spTree>
    <p:extLst>
      <p:ext uri="{BB962C8B-B14F-4D97-AF65-F5344CB8AC3E}">
        <p14:creationId xmlns:p14="http://schemas.microsoft.com/office/powerpoint/2010/main" val="4226525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7E90D1A-78C3-491E-84AE-5C82044257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4586" y="87164"/>
            <a:ext cx="4444142" cy="12433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FF7D92-CF08-4503-B56C-0C51B798D7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872" y="1488778"/>
            <a:ext cx="10355856" cy="48382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3ED4AA6-DEC8-44F0-A262-CD41E9E534AC}"/>
              </a:ext>
            </a:extLst>
          </p:cNvPr>
          <p:cNvSpPr txBox="1"/>
          <p:nvPr/>
        </p:nvSpPr>
        <p:spPr>
          <a:xfrm>
            <a:off x="9040490" y="5905040"/>
            <a:ext cx="226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source :SHAFFE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CE1F563-B837-4CEC-BCD8-92B04FCDE4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9666" y="530959"/>
            <a:ext cx="1194920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44467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acet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2756</TotalTime>
  <Words>1188</Words>
  <Application>Microsoft Office PowerPoint</Application>
  <PresentationFormat>Widescreen</PresentationFormat>
  <Paragraphs>169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Arial</vt:lpstr>
      <vt:lpstr>Calibri</vt:lpstr>
      <vt:lpstr>Open Sans</vt:lpstr>
      <vt:lpstr>Times New Roman</vt:lpstr>
      <vt:lpstr>Trebuchet MS</vt:lpstr>
      <vt:lpstr>Verdana</vt:lpstr>
      <vt:lpstr>Wingdings 3</vt:lpstr>
      <vt:lpstr>1_Office Theme</vt:lpstr>
      <vt:lpstr>Facet</vt:lpstr>
      <vt:lpstr>Market Observatory citrus</vt:lpstr>
      <vt:lpstr>Southern Hemisphere </vt:lpstr>
      <vt:lpstr>Southern Hemisphere forecast </vt:lpstr>
      <vt:lpstr>Southern Hemisphere – trends </vt:lpstr>
      <vt:lpstr>Argentina </vt:lpstr>
      <vt:lpstr>Peru </vt:lpstr>
      <vt:lpstr>South Africa</vt:lpstr>
      <vt:lpstr>PowerPoint Presentation</vt:lpstr>
      <vt:lpstr>PowerPoint Presentation</vt:lpstr>
      <vt:lpstr>PowerPoint Presentation</vt:lpstr>
      <vt:lpstr>PowerPoint Presentation</vt:lpstr>
      <vt:lpstr>Northern Hemisphere </vt:lpstr>
      <vt:lpstr>NH overview – all citrus </vt:lpstr>
      <vt:lpstr>Share by citrus categories (2020)</vt:lpstr>
      <vt:lpstr>Summary NH by categories</vt:lpstr>
      <vt:lpstr>Summary NH  by regions </vt:lpstr>
      <vt:lpstr>PowerPoint Presentation</vt:lpstr>
      <vt:lpstr>PowerPoint Presentation</vt:lpstr>
      <vt:lpstr>United States </vt:lpstr>
      <vt:lpstr>Season 2020/2021 </vt:lpstr>
      <vt:lpstr>World Citrus Organization</vt:lpstr>
      <vt:lpstr>Why creating a global platform for citrus?</vt:lpstr>
      <vt:lpstr>Introducing the World Citrus Organisation: the global platform for the citrus community </vt:lpstr>
      <vt:lpstr>Our Members</vt:lpstr>
      <vt:lpstr>Our associated  Members </vt:lpstr>
      <vt:lpstr>Many thanks for attention  For more information, contact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COVID-19 : COVID-19 trends &amp; challenges for the fresh fruit &amp; vegetable sector</dc:title>
  <dc:creator>Natalia Santos</dc:creator>
  <cp:lastModifiedBy>Philippe Binard</cp:lastModifiedBy>
  <cp:revision>129</cp:revision>
  <cp:lastPrinted>2020-10-13T10:59:53Z</cp:lastPrinted>
  <dcterms:created xsi:type="dcterms:W3CDTF">2020-10-08T12:24:43Z</dcterms:created>
  <dcterms:modified xsi:type="dcterms:W3CDTF">2020-11-20T14:18:28Z</dcterms:modified>
</cp:coreProperties>
</file>