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8" r:id="rId5"/>
    <p:sldId id="266" r:id="rId6"/>
    <p:sldId id="286" r:id="rId7"/>
    <p:sldId id="287" r:id="rId8"/>
    <p:sldId id="288" r:id="rId9"/>
    <p:sldId id="28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04" y="88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m.jrc.ec.europa.eu/datam/mashup/FOODCHAIN_UTP/index.html" TargetMode="External"/><Relationship Id="rId2" Type="http://schemas.openxmlformats.org/officeDocument/2006/relationships/hyperlink" Target="https://ec.europa.eu/eusurvey/runner/UTPs_Baseline_Survey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63688" y="1716832"/>
            <a:ext cx="10991463" cy="2509936"/>
          </a:xfrm>
        </p:spPr>
        <p:txBody>
          <a:bodyPr>
            <a:noAutofit/>
          </a:bodyPr>
          <a:lstStyle/>
          <a:p>
            <a:r>
              <a:rPr lang="de-DE" sz="4000" dirty="0" err="1" smtClean="0"/>
              <a:t>Directive</a:t>
            </a:r>
            <a:r>
              <a:rPr lang="de-DE" sz="4000" dirty="0" smtClean="0"/>
              <a:t> (EU)</a:t>
            </a:r>
            <a:r>
              <a:rPr lang="en-GB" sz="4000" dirty="0" smtClean="0"/>
              <a:t> 2019/633 on </a:t>
            </a:r>
            <a:br>
              <a:rPr lang="en-GB" sz="4000" dirty="0" smtClean="0"/>
            </a:br>
            <a:r>
              <a:rPr lang="en-GB" sz="4000" dirty="0" smtClean="0"/>
              <a:t>unfair trading practices in business-to-business </a:t>
            </a:r>
            <a:br>
              <a:rPr lang="en-GB" sz="4000" dirty="0" smtClean="0"/>
            </a:br>
            <a:r>
              <a:rPr lang="en-GB" sz="4000" dirty="0" smtClean="0"/>
              <a:t>relationships in the agricultural and food supply</a:t>
            </a:r>
            <a:br>
              <a:rPr lang="en-GB" sz="4000" dirty="0" smtClean="0"/>
            </a:br>
            <a:r>
              <a:rPr lang="en-GB" sz="4000" dirty="0" smtClean="0"/>
              <a:t>chain</a:t>
            </a:r>
            <a:endParaRPr lang="en-GB" sz="40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926425" y="5200914"/>
            <a:ext cx="5265575" cy="1657085"/>
          </a:xfrm>
        </p:spPr>
        <p:txBody>
          <a:bodyPr/>
          <a:lstStyle/>
          <a:p>
            <a:pPr>
              <a:spcAft>
                <a:spcPts val="0"/>
              </a:spcAft>
            </a:pPr>
            <a:endParaRPr lang="de-DE" dirty="0" smtClean="0"/>
          </a:p>
          <a:p>
            <a:pPr>
              <a:spcAft>
                <a:spcPts val="0"/>
              </a:spcAft>
            </a:pPr>
            <a:r>
              <a:rPr lang="de-DE" dirty="0" smtClean="0"/>
              <a:t>DG AGRI, Unit G1</a:t>
            </a:r>
          </a:p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947282" y="3621193"/>
            <a:ext cx="11019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48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r>
              <a:rPr lang="de-DE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Status </a:t>
            </a:r>
            <a:r>
              <a:rPr lang="de-DE" sz="4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of </a:t>
            </a:r>
            <a:r>
              <a:rPr lang="de-DE" sz="4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transposition</a:t>
            </a:r>
            <a:r>
              <a:rPr lang="de-DE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4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into</a:t>
            </a:r>
            <a:r>
              <a:rPr lang="de-DE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national law</a:t>
            </a:r>
          </a:p>
          <a:p>
            <a:endParaRPr lang="en-GB" sz="2400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1389888"/>
            <a:ext cx="11149539" cy="5312663"/>
          </a:xfr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/>
              <a:t>1 </a:t>
            </a:r>
            <a:r>
              <a:rPr lang="en-GB" b="1" dirty="0"/>
              <a:t>May </a:t>
            </a:r>
            <a:r>
              <a:rPr lang="en-GB" b="1" dirty="0" smtClean="0"/>
              <a:t>2021	</a:t>
            </a:r>
            <a:r>
              <a:rPr lang="en-GB" dirty="0" smtClean="0"/>
              <a:t>Transposition </a:t>
            </a:r>
            <a:r>
              <a:rPr lang="en-GB" dirty="0"/>
              <a:t>into </a:t>
            </a:r>
            <a:r>
              <a:rPr lang="en-GB" dirty="0" smtClean="0"/>
              <a:t>national </a:t>
            </a:r>
            <a:r>
              <a:rPr lang="en-GB" dirty="0"/>
              <a:t>law, including designation of </a:t>
            </a:r>
            <a:r>
              <a:rPr lang="en-GB" dirty="0" smtClean="0"/>
              <a:t>			enforcement authorities and </a:t>
            </a:r>
            <a:r>
              <a:rPr lang="en-GB" dirty="0"/>
              <a:t>information to COM</a:t>
            </a:r>
          </a:p>
          <a:p>
            <a:r>
              <a:rPr lang="en-GB" dirty="0"/>
              <a:t>1 Nov. </a:t>
            </a:r>
            <a:r>
              <a:rPr lang="en-GB" dirty="0" smtClean="0"/>
              <a:t>2021</a:t>
            </a:r>
            <a:r>
              <a:rPr lang="en-GB" dirty="0"/>
              <a:t>	Application under national </a:t>
            </a:r>
            <a:r>
              <a:rPr lang="en-GB" dirty="0" smtClean="0"/>
              <a:t>law</a:t>
            </a:r>
            <a:endParaRPr lang="en-GB" dirty="0"/>
          </a:p>
          <a:p>
            <a:r>
              <a:rPr lang="en-GB" dirty="0" smtClean="0"/>
              <a:t>1 Nov. 2021	COM </a:t>
            </a:r>
            <a:r>
              <a:rPr lang="en-GB" dirty="0"/>
              <a:t>will have to present interim report on state of </a:t>
            </a:r>
            <a:r>
              <a:rPr lang="en-GB" dirty="0" smtClean="0"/>
              <a:t>				transposition </a:t>
            </a:r>
            <a:r>
              <a:rPr lang="en-GB" dirty="0"/>
              <a:t>to </a:t>
            </a:r>
            <a:r>
              <a:rPr lang="en-GB" dirty="0" smtClean="0"/>
              <a:t>Council, European Parliament, European 			Economic and Social Committee, Committee of the Regions</a:t>
            </a:r>
          </a:p>
          <a:p>
            <a:r>
              <a:rPr lang="en-GB" dirty="0" smtClean="0"/>
              <a:t>15 </a:t>
            </a:r>
            <a:r>
              <a:rPr lang="en-GB" dirty="0"/>
              <a:t>March </a:t>
            </a:r>
            <a:r>
              <a:rPr lang="en-GB" dirty="0" smtClean="0"/>
              <a:t>2022</a:t>
            </a:r>
            <a:r>
              <a:rPr lang="en-GB" dirty="0"/>
              <a:t>	First </a:t>
            </a:r>
            <a:r>
              <a:rPr lang="en-GB" dirty="0" smtClean="0"/>
              <a:t>Member States’ </a:t>
            </a:r>
            <a:r>
              <a:rPr lang="en-GB" dirty="0"/>
              <a:t>annual report to COM</a:t>
            </a:r>
          </a:p>
          <a:p>
            <a:r>
              <a:rPr lang="en-GB" dirty="0" smtClean="0"/>
              <a:t>1 </a:t>
            </a:r>
            <a:r>
              <a:rPr lang="en-GB" dirty="0"/>
              <a:t>May </a:t>
            </a:r>
            <a:r>
              <a:rPr lang="en-GB" dirty="0" smtClean="0"/>
              <a:t>2022 </a:t>
            </a:r>
            <a:r>
              <a:rPr lang="en-GB" dirty="0"/>
              <a:t>	Compliance of existing contracts</a:t>
            </a:r>
          </a:p>
          <a:p>
            <a:r>
              <a:rPr lang="en-GB" b="1" dirty="0" smtClean="0"/>
              <a:t>2025	</a:t>
            </a:r>
            <a:r>
              <a:rPr lang="en-GB" dirty="0"/>
              <a:t>		</a:t>
            </a:r>
            <a:r>
              <a:rPr lang="en-GB" dirty="0" smtClean="0"/>
              <a:t>Evaluation by the Commission on the effectiveness of 			measures implemented at national level and of cooperation 			mechanism</a:t>
            </a:r>
            <a:endParaRPr lang="en-GB" dirty="0"/>
          </a:p>
          <a:p>
            <a:pPr lvl="1">
              <a:spcAft>
                <a:spcPts val="1200"/>
              </a:spcAft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722" y="292609"/>
            <a:ext cx="10515600" cy="704088"/>
          </a:xfrm>
        </p:spPr>
        <p:txBody>
          <a:bodyPr/>
          <a:lstStyle/>
          <a:p>
            <a:r>
              <a:rPr lang="en-GB" dirty="0" smtClean="0"/>
              <a:t>UTP Directive – Reminder of the next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5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7282"/>
            <a:ext cx="11149539" cy="5157216"/>
          </a:xfr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1">
              <a:spcAft>
                <a:spcPts val="1200"/>
              </a:spcAft>
            </a:pPr>
            <a:r>
              <a:rPr lang="en-GB" dirty="0" smtClean="0"/>
              <a:t>COM accompanies transposition process closely</a:t>
            </a:r>
          </a:p>
          <a:p>
            <a:pPr lvl="1">
              <a:spcAft>
                <a:spcPts val="1200"/>
              </a:spcAft>
            </a:pPr>
            <a:r>
              <a:rPr lang="en-GB" dirty="0" smtClean="0"/>
              <a:t>Guidance in regular interpretation meetings and responses to interpretation requests by Member States</a:t>
            </a:r>
          </a:p>
          <a:p>
            <a:pPr lvl="1">
              <a:spcAft>
                <a:spcPts val="1200"/>
              </a:spcAft>
            </a:pPr>
            <a:r>
              <a:rPr lang="en-GB" dirty="0" smtClean="0"/>
              <a:t>Most questions relate to </a:t>
            </a:r>
          </a:p>
          <a:p>
            <a:pPr lvl="2">
              <a:spcAft>
                <a:spcPts val="1200"/>
              </a:spcAft>
            </a:pPr>
            <a:r>
              <a:rPr lang="en-GB" dirty="0"/>
              <a:t>T</a:t>
            </a:r>
            <a:r>
              <a:rPr lang="en-GB" dirty="0" smtClean="0"/>
              <a:t>he application of the Directive in terms of operators (to a lesser extent in terms of products)</a:t>
            </a:r>
          </a:p>
          <a:p>
            <a:pPr lvl="2">
              <a:spcAft>
                <a:spcPts val="1200"/>
              </a:spcAft>
            </a:pPr>
            <a:r>
              <a:rPr lang="en-GB" dirty="0" smtClean="0"/>
              <a:t>Calculation of turnover and reference to relevant parts of SME recommendation</a:t>
            </a:r>
          </a:p>
          <a:p>
            <a:pPr lvl="2">
              <a:spcAft>
                <a:spcPts val="1200"/>
              </a:spcAft>
            </a:pPr>
            <a:r>
              <a:rPr lang="en-GB" dirty="0" smtClean="0"/>
              <a:t>Payment periods according to Article 3 </a:t>
            </a:r>
          </a:p>
          <a:p>
            <a:pPr lvl="2">
              <a:spcAft>
                <a:spcPts val="1200"/>
              </a:spcAft>
            </a:pPr>
            <a:r>
              <a:rPr lang="en-GB" dirty="0" smtClean="0"/>
              <a:t>Possibility to maintain or adopt stricter measures or measures outside the scope of the Directive</a:t>
            </a:r>
          </a:p>
          <a:p>
            <a:pPr lvl="2">
              <a:spcAft>
                <a:spcPts val="1200"/>
              </a:spcAft>
            </a:pPr>
            <a:r>
              <a:rPr lang="en-GB" dirty="0" smtClean="0"/>
              <a:t>Applicable law and enforcement against non-EU buyers.</a:t>
            </a:r>
          </a:p>
          <a:p>
            <a:pPr lvl="1">
              <a:spcAft>
                <a:spcPts val="1200"/>
              </a:spcAft>
            </a:pPr>
            <a:r>
              <a:rPr lang="en-GB" dirty="0" smtClean="0"/>
              <a:t>So far, no official transposition information by MS received. Neither of the designated enforcement authority, with the exception of Bulgaria.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0" y="318269"/>
            <a:ext cx="10515600" cy="779012"/>
          </a:xfrm>
        </p:spPr>
        <p:txBody>
          <a:bodyPr/>
          <a:lstStyle/>
          <a:p>
            <a:r>
              <a:rPr lang="en-GB" dirty="0" smtClean="0"/>
              <a:t>UTP Directive – Transposition process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47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496" y="1984248"/>
            <a:ext cx="11149539" cy="3721610"/>
          </a:xfr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1">
              <a:spcAft>
                <a:spcPts val="1200"/>
              </a:spcAft>
            </a:pPr>
            <a:endParaRPr lang="en-GB" dirty="0" smtClean="0"/>
          </a:p>
          <a:p>
            <a:pPr lvl="1">
              <a:spcAft>
                <a:spcPts val="1200"/>
              </a:spcAft>
            </a:pPr>
            <a:r>
              <a:rPr lang="en-GB" dirty="0" smtClean="0"/>
              <a:t>Which enforcement authority to choose</a:t>
            </a:r>
          </a:p>
          <a:p>
            <a:pPr lvl="1">
              <a:spcAft>
                <a:spcPts val="1200"/>
              </a:spcAft>
            </a:pPr>
            <a:r>
              <a:rPr lang="en-GB" dirty="0" smtClean="0"/>
              <a:t>To transpose in time</a:t>
            </a:r>
          </a:p>
          <a:p>
            <a:pPr lvl="1">
              <a:spcAft>
                <a:spcPts val="1200"/>
              </a:spcAft>
            </a:pPr>
            <a:r>
              <a:rPr lang="en-GB" dirty="0" smtClean="0"/>
              <a:t>To transpose correctly, in particular when existing national law should be amended</a:t>
            </a:r>
          </a:p>
          <a:p>
            <a:pPr lvl="1">
              <a:spcAft>
                <a:spcPts val="1200"/>
              </a:spcAft>
            </a:pPr>
            <a:r>
              <a:rPr lang="en-GB" dirty="0" smtClean="0"/>
              <a:t> National stakeholder consultation process, demands by stakeholders which are not possible to accommodate due to the wording of the Directive</a:t>
            </a:r>
          </a:p>
          <a:p>
            <a:pPr marL="457200" lvl="1" indent="0">
              <a:spcAft>
                <a:spcPts val="1200"/>
              </a:spcAft>
              <a:buNone/>
            </a:pPr>
            <a:endParaRPr lang="en-GB" dirty="0" smtClean="0"/>
          </a:p>
          <a:p>
            <a:pPr lvl="1">
              <a:spcAft>
                <a:spcPts val="1200"/>
              </a:spcAft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0" y="318269"/>
            <a:ext cx="10515600" cy="779012"/>
          </a:xfrm>
        </p:spPr>
        <p:txBody>
          <a:bodyPr/>
          <a:lstStyle/>
          <a:p>
            <a:r>
              <a:rPr lang="en-GB" dirty="0" smtClean="0"/>
              <a:t>UTP Directive – Transposition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33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496" y="1380744"/>
            <a:ext cx="11149539" cy="4325114"/>
          </a:xfr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In </a:t>
            </a:r>
            <a:r>
              <a:rPr lang="en-GB" dirty="0"/>
              <a:t>view of the evaluation in 2025, a baseline survey has been launched in September, </a:t>
            </a:r>
            <a:r>
              <a:rPr lang="en-GB" dirty="0" smtClean="0"/>
              <a:t>runs </a:t>
            </a:r>
            <a:r>
              <a:rPr lang="en-GB" dirty="0"/>
              <a:t>until End January </a:t>
            </a:r>
            <a:r>
              <a:rPr lang="en-GB" dirty="0" smtClean="0"/>
              <a:t>2021 </a:t>
            </a:r>
            <a:endParaRPr lang="en-GB" dirty="0"/>
          </a:p>
          <a:p>
            <a:pPr lvl="1"/>
            <a:r>
              <a:rPr lang="en-GB" dirty="0" smtClean="0"/>
              <a:t>Link</a:t>
            </a:r>
            <a:r>
              <a:rPr lang="en-GB" dirty="0"/>
              <a:t>: </a:t>
            </a:r>
            <a:r>
              <a:rPr lang="en-GB" u="sng" dirty="0">
                <a:hlinkClick r:id="rId2"/>
              </a:rPr>
              <a:t>https://ec.europa.eu/eusurvey/runner/UTPs_Baseline_Survey</a:t>
            </a:r>
            <a:endParaRPr lang="en-GB" dirty="0"/>
          </a:p>
          <a:p>
            <a:pPr lvl="0"/>
            <a:r>
              <a:rPr lang="en-GB" dirty="0" smtClean="0"/>
              <a:t>The </a:t>
            </a:r>
            <a:r>
              <a:rPr lang="en-GB" dirty="0"/>
              <a:t>survey will be repeated </a:t>
            </a:r>
            <a:r>
              <a:rPr lang="en-GB" b="1" dirty="0"/>
              <a:t>annually</a:t>
            </a:r>
            <a:r>
              <a:rPr lang="en-GB" dirty="0"/>
              <a:t> across all Member States and targets suppliers covered by the Directive at the different stages of the agricultural and FSC.</a:t>
            </a:r>
          </a:p>
          <a:p>
            <a:pPr lvl="0"/>
            <a:r>
              <a:rPr lang="en-GB" dirty="0"/>
              <a:t>Anonymised results will be published at the JRC portal: </a:t>
            </a:r>
            <a:r>
              <a:rPr lang="en-GB" u="sng" dirty="0">
                <a:hlinkClick r:id="rId3" tooltip="https://datam.jrc.ec.europa.eu/datam/mashup/FOODCHAIN_UTP/index.html"/>
              </a:rPr>
              <a:t>https://datam.jrc.ec.europa.eu/datam/mashup/FOODCHAIN_UTP/index.htm</a:t>
            </a:r>
            <a:endParaRPr lang="en-GB" sz="3200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lvl="1">
              <a:spcAft>
                <a:spcPts val="1200"/>
              </a:spcAft>
            </a:pPr>
            <a:endParaRPr lang="en-GB" dirty="0" smtClean="0"/>
          </a:p>
          <a:p>
            <a:pPr marL="457200" lvl="1" indent="0">
              <a:spcAft>
                <a:spcPts val="1200"/>
              </a:spcAft>
              <a:buNone/>
            </a:pPr>
            <a:endParaRPr lang="en-GB" dirty="0" smtClean="0"/>
          </a:p>
          <a:p>
            <a:pPr lvl="1">
              <a:spcAft>
                <a:spcPts val="1200"/>
              </a:spcAft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0" y="318269"/>
            <a:ext cx="10515600" cy="779012"/>
          </a:xfrm>
        </p:spPr>
        <p:txBody>
          <a:bodyPr/>
          <a:lstStyle/>
          <a:p>
            <a:r>
              <a:rPr lang="en-GB" dirty="0" smtClean="0"/>
              <a:t>UTP Directive – The baseline survey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313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98AE41A192E4C85C747A9850AEF9A" ma:contentTypeVersion="1" ma:contentTypeDescription="Create a new document." ma:contentTypeScope="" ma:versionID="5a8770b97c883eee6e80458dbe9e6cc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f2aa9ed40e72a78c3822fc753b43e8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F87431-2774-4E17-BE38-8A579357848D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2EEACE0-6474-4130-B64E-D9F9E5478D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1370</TotalTime>
  <Words>408</Words>
  <Application>Microsoft Office PowerPoint</Application>
  <PresentationFormat>Widescreen</PresentationFormat>
  <Paragraphs>40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Directive (EU) 2019/633 on  unfair trading practices in business-to-business  relationships in the agricultural and food supply chain</vt:lpstr>
      <vt:lpstr>UTP Directive – Reminder of the next steps</vt:lpstr>
      <vt:lpstr>UTP Directive – Transposition process</vt:lpstr>
      <vt:lpstr>UTP Directive – Transposition challenges</vt:lpstr>
      <vt:lpstr>UTP Directive – The baseline survey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KEIDEL Celine (AGRI)</cp:lastModifiedBy>
  <cp:revision>102</cp:revision>
  <dcterms:created xsi:type="dcterms:W3CDTF">2019-08-09T12:06:42Z</dcterms:created>
  <dcterms:modified xsi:type="dcterms:W3CDTF">2020-11-19T08:47:21Z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0x010100AF098AE41A192E4C85C747A9850AEF9A</vt:lpwstr>
  </property>
</Properties>
</file>