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17"/>
  </p:notesMasterIdLst>
  <p:handoutMasterIdLst>
    <p:handoutMasterId r:id="rId18"/>
  </p:handoutMasterIdLst>
  <p:sldIdLst>
    <p:sldId id="355" r:id="rId2"/>
    <p:sldId id="477" r:id="rId3"/>
    <p:sldId id="449" r:id="rId4"/>
    <p:sldId id="478" r:id="rId5"/>
    <p:sldId id="479" r:id="rId6"/>
    <p:sldId id="438" r:id="rId7"/>
    <p:sldId id="450" r:id="rId8"/>
    <p:sldId id="469" r:id="rId9"/>
    <p:sldId id="452" r:id="rId10"/>
    <p:sldId id="471" r:id="rId11"/>
    <p:sldId id="453" r:id="rId12"/>
    <p:sldId id="455" r:id="rId13"/>
    <p:sldId id="472" r:id="rId14"/>
    <p:sldId id="480" r:id="rId15"/>
    <p:sldId id="476" r:id="rId16"/>
  </p:sldIdLst>
  <p:sldSz cx="9144000" cy="6858000" type="screen4x3"/>
  <p:notesSz cx="7099300" cy="10234613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8000"/>
    <a:srgbClr val="00CC99"/>
    <a:srgbClr val="FFFF00"/>
    <a:srgbClr val="CCCC00"/>
    <a:srgbClr val="FF9900"/>
    <a:srgbClr val="FFC000"/>
    <a:srgbClr val="FFCCC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50" autoAdjust="0"/>
    <p:restoredTop sz="86496" autoAdjust="0"/>
  </p:normalViewPr>
  <p:slideViewPr>
    <p:cSldViewPr snapToObjects="1">
      <p:cViewPr varScale="1">
        <p:scale>
          <a:sx n="100" d="100"/>
          <a:sy n="100" d="100"/>
        </p:scale>
        <p:origin x="876" y="72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>
        <p:scale>
          <a:sx n="75" d="100"/>
          <a:sy n="75" d="100"/>
        </p:scale>
        <p:origin x="-1368" y="72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7488" y="0"/>
            <a:ext cx="3078162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61538"/>
            <a:ext cx="307816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7488" y="9761538"/>
            <a:ext cx="3078162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E6A3EA1A-E065-426D-8F02-0D7372CE50B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9688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862513"/>
            <a:ext cx="52101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498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0263"/>
            <a:ext cx="307498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0B6D00F-44EA-4C16-8AD8-B055A83805F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Espace réservé des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smtClean="0"/>
          </a:p>
        </p:txBody>
      </p:sp>
      <p:sp>
        <p:nvSpPr>
          <p:cNvPr id="153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D4D154-F85D-4C78-A8F0-DBF20AD2D311}" type="slidenum">
              <a:rPr lang="fr-FR" altLang="fr-FR" smtClean="0">
                <a:latin typeface="Times New Roman" panose="02020603050405020304" pitchFamily="18" charset="0"/>
              </a:rPr>
              <a:pPr/>
              <a:t>11</a:t>
            </a:fld>
            <a:endParaRPr lang="fr-FR" altLang="fr-FR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Espace réservé des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smtClean="0"/>
          </a:p>
        </p:txBody>
      </p:sp>
      <p:sp>
        <p:nvSpPr>
          <p:cNvPr id="1946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2458BE0-B75B-4A4B-AC8F-F9143F3C04FC}" type="slidenum">
              <a:rPr lang="fr-FR" altLang="fr-FR" smtClean="0">
                <a:latin typeface="Times New Roman" panose="02020603050405020304" pitchFamily="18" charset="0"/>
              </a:rPr>
              <a:pPr/>
              <a:t>14</a:t>
            </a:fld>
            <a:endParaRPr lang="fr-FR" altLang="fr-FR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37683-A76B-400C-A1E8-0F9357DDD4F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77875967"/>
      </p:ext>
    </p:extLst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60DBE-FB75-48A2-827B-F030729242E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15565014"/>
      </p:ext>
    </p:extLst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E2FE7-4131-4096-90A0-AD464E998AA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3720462"/>
      </p:ext>
    </p:extLst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5413-E62E-4F9E-8519-687037176CF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11356637"/>
      </p:ext>
    </p:extLst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494FD-27D1-4525-A51F-9E7D4863962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77651774"/>
      </p:ext>
    </p:extLst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AB9AA-BE9D-4C7B-9AC9-4179BF70095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14739860"/>
      </p:ext>
    </p:extLst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C1C9E-774E-46DD-AD54-04ACAB10BBD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32182880"/>
      </p:ext>
    </p:extLst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C1BBD-AB6C-4849-B422-4D093008FAE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01313648"/>
      </p:ext>
    </p:extLst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E901E-14FC-4E0E-9A42-99BDA859B24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13337650"/>
      </p:ext>
    </p:extLst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CB8D6-5839-4247-BAFC-8699178A6E6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17708801"/>
      </p:ext>
    </p:extLst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8BE15-127A-4268-A64E-A544CE91701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10449990"/>
      </p:ext>
    </p:extLst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292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92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92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ED94485-A927-4A68-BDA2-F1C0AFE5206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pull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emf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0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11.emf"/><Relationship Id="rId4" Type="http://schemas.openxmlformats.org/officeDocument/2006/relationships/image" Target="../media/image1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2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613" y="5287963"/>
            <a:ext cx="1790700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29"/>
          <p:cNvGrpSpPr>
            <a:grpSpLocks/>
          </p:cNvGrpSpPr>
          <p:nvPr/>
        </p:nvGrpSpPr>
        <p:grpSpPr bwMode="auto">
          <a:xfrm>
            <a:off x="130175" y="3409950"/>
            <a:ext cx="285750" cy="3224213"/>
            <a:chOff x="0" y="1953"/>
            <a:chExt cx="180" cy="2031"/>
          </a:xfrm>
        </p:grpSpPr>
        <p:pic>
          <p:nvPicPr>
            <p:cNvPr id="4111" name="Picture 30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2" name="Rectangle 31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sp>
        <p:nvSpPr>
          <p:cNvPr id="4100" name="Text Box 32"/>
          <p:cNvSpPr txBox="1">
            <a:spLocks noChangeArrowheads="1"/>
          </p:cNvSpPr>
          <p:nvPr/>
        </p:nvSpPr>
        <p:spPr bwMode="auto">
          <a:xfrm>
            <a:off x="4148138" y="4908550"/>
            <a:ext cx="4719637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fr-FR" altLang="fr-FR" sz="1600" i="1">
                <a:solidFill>
                  <a:srgbClr val="808000"/>
                </a:solidFill>
                <a:latin typeface="Albertus Medium" pitchFamily="34" charset="0"/>
              </a:rPr>
              <a:t>Eric Imbert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fr-FR" altLang="fr-FR" sz="1600" i="1">
                <a:solidFill>
                  <a:srgbClr val="808000"/>
                </a:solidFill>
                <a:latin typeface="Albertus Medium" pitchFamily="34" charset="0"/>
              </a:rPr>
              <a:t>CIRAD - PERSYST</a:t>
            </a:r>
          </a:p>
          <a:p>
            <a:pPr algn="r">
              <a:lnSpc>
                <a:spcPct val="40000"/>
              </a:lnSpc>
              <a:spcBef>
                <a:spcPct val="50000"/>
              </a:spcBef>
              <a:buFontTx/>
              <a:buNone/>
            </a:pPr>
            <a:r>
              <a:rPr lang="fr-FR" altLang="fr-FR" sz="1600" i="1">
                <a:solidFill>
                  <a:srgbClr val="808000"/>
                </a:solidFill>
                <a:latin typeface="Albertus Medium" pitchFamily="34" charset="0"/>
              </a:rPr>
              <a:t>Market News Service</a:t>
            </a:r>
          </a:p>
          <a:p>
            <a:pPr algn="r">
              <a:lnSpc>
                <a:spcPct val="40000"/>
              </a:lnSpc>
              <a:spcBef>
                <a:spcPct val="50000"/>
              </a:spcBef>
              <a:buFontTx/>
              <a:buNone/>
            </a:pPr>
            <a:r>
              <a:rPr lang="fr-FR" altLang="fr-FR" sz="1600" i="1">
                <a:solidFill>
                  <a:srgbClr val="808000"/>
                </a:solidFill>
                <a:latin typeface="Albertus Medium" pitchFamily="34" charset="0"/>
              </a:rPr>
              <a:t>Editor of FRUITROP monthly </a:t>
            </a:r>
          </a:p>
          <a:p>
            <a:pPr algn="r">
              <a:lnSpc>
                <a:spcPct val="40000"/>
              </a:lnSpc>
              <a:spcBef>
                <a:spcPct val="50000"/>
              </a:spcBef>
              <a:buFontTx/>
              <a:buNone/>
            </a:pPr>
            <a:r>
              <a:rPr lang="fr-FR" altLang="fr-FR" sz="1600" i="1">
                <a:latin typeface="Albertus Medium" pitchFamily="34" charset="0"/>
              </a:rPr>
              <a:t>eric.imbert@cirad.fr</a:t>
            </a:r>
            <a:endParaRPr lang="fr-FR" altLang="fr-FR" sz="2400"/>
          </a:p>
        </p:txBody>
      </p:sp>
      <p:sp>
        <p:nvSpPr>
          <p:cNvPr id="4101" name="AutoShape 34"/>
          <p:cNvSpPr>
            <a:spLocks noChangeArrowheads="1"/>
          </p:cNvSpPr>
          <p:nvPr/>
        </p:nvSpPr>
        <p:spPr bwMode="auto">
          <a:xfrm>
            <a:off x="4038600" y="3548063"/>
            <a:ext cx="4818063" cy="219075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pic>
        <p:nvPicPr>
          <p:cNvPr id="4102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03" name="Group 40"/>
          <p:cNvGrpSpPr>
            <a:grpSpLocks/>
          </p:cNvGrpSpPr>
          <p:nvPr/>
        </p:nvGrpSpPr>
        <p:grpSpPr bwMode="auto">
          <a:xfrm>
            <a:off x="109538" y="3500438"/>
            <a:ext cx="285750" cy="3224212"/>
            <a:chOff x="0" y="1953"/>
            <a:chExt cx="180" cy="2031"/>
          </a:xfrm>
        </p:grpSpPr>
        <p:pic>
          <p:nvPicPr>
            <p:cNvPr id="4109" name="Picture 41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Rectangle 42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sp>
        <p:nvSpPr>
          <p:cNvPr id="4104" name="Text Box 6"/>
          <p:cNvSpPr txBox="1">
            <a:spLocks noChangeArrowheads="1"/>
          </p:cNvSpPr>
          <p:nvPr/>
        </p:nvSpPr>
        <p:spPr bwMode="auto">
          <a:xfrm>
            <a:off x="3924300" y="2266950"/>
            <a:ext cx="5646738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fr-FR" sz="1400" b="1" i="1">
                <a:solidFill>
                  <a:srgbClr val="808000"/>
                </a:solidFill>
                <a:latin typeface="Arial" panose="020B0604020202020204" pitchFamily="34" charset="0"/>
              </a:rPr>
              <a:t>Synthesis of the 2019-20 winter season in the EU28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fr-FR" sz="1800" b="1">
                <a:solidFill>
                  <a:srgbClr val="808000"/>
                </a:solidFill>
                <a:latin typeface="Arial" panose="020B0604020202020204" pitchFamily="34" charset="0"/>
              </a:rPr>
              <a:t>A vintage year for most of products …but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fr-FR" sz="1800" b="1">
                <a:solidFill>
                  <a:srgbClr val="808000"/>
                </a:solidFill>
                <a:latin typeface="Arial" panose="020B0604020202020204" pitchFamily="34" charset="0"/>
              </a:rPr>
              <a:t>in a very special context !</a:t>
            </a:r>
          </a:p>
        </p:txBody>
      </p:sp>
      <p:sp>
        <p:nvSpPr>
          <p:cNvPr id="4105" name="Rectangle 7"/>
          <p:cNvSpPr>
            <a:spLocks noChangeArrowheads="1"/>
          </p:cNvSpPr>
          <p:nvPr/>
        </p:nvSpPr>
        <p:spPr bwMode="auto">
          <a:xfrm>
            <a:off x="3348038" y="4437063"/>
            <a:ext cx="792162" cy="7207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>
              <a:latin typeface="Arial" panose="020B0604020202020204" pitchFamily="34" charset="0"/>
            </a:endParaRPr>
          </a:p>
        </p:txBody>
      </p:sp>
      <p:pic>
        <p:nvPicPr>
          <p:cNvPr id="4106" name="Picture 9" descr="DSC_008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" y="5629275"/>
            <a:ext cx="116681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Imag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975" y="5461000"/>
            <a:ext cx="1527175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413" y="5548313"/>
            <a:ext cx="14747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" y="5183188"/>
            <a:ext cx="234791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5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13329" name="Picture 6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0" name="Rectangle 7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3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8" name="Group 323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13327" name="Picture 324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8" name="Rectangle 325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sp>
        <p:nvSpPr>
          <p:cNvPr id="13319" name="AutoShape 12"/>
          <p:cNvSpPr>
            <a:spLocks noChangeArrowheads="1"/>
          </p:cNvSpPr>
          <p:nvPr/>
        </p:nvSpPr>
        <p:spPr bwMode="auto">
          <a:xfrm>
            <a:off x="3851275" y="398463"/>
            <a:ext cx="5257800" cy="174625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13320" name="Text Box 7"/>
          <p:cNvSpPr txBox="1">
            <a:spLocks noChangeArrowheads="1"/>
          </p:cNvSpPr>
          <p:nvPr/>
        </p:nvSpPr>
        <p:spPr bwMode="auto">
          <a:xfrm>
            <a:off x="398463" y="76200"/>
            <a:ext cx="8651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600" b="1">
                <a:solidFill>
                  <a:srgbClr val="808000"/>
                </a:solidFill>
                <a:latin typeface="Arial Black" panose="020B0A04020102020204" pitchFamily="34" charset="0"/>
              </a:rPr>
              <a:t>Oranges : No big move on the suppliers side   </a:t>
            </a:r>
            <a:endParaRPr lang="en-US" altLang="fr-FR" sz="16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pic>
        <p:nvPicPr>
          <p:cNvPr id="13321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038" y="4470400"/>
            <a:ext cx="7056437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Imag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593725"/>
            <a:ext cx="590550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512763" y="573088"/>
            <a:ext cx="8705850" cy="3813175"/>
            <a:chOff x="549275" y="573088"/>
            <a:chExt cx="8705453" cy="3813175"/>
          </a:xfrm>
        </p:grpSpPr>
        <p:pic>
          <p:nvPicPr>
            <p:cNvPr id="13325" name="Image 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275" y="573088"/>
              <a:ext cx="5822950" cy="381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ZoneTexte 16"/>
            <p:cNvSpPr txBox="1">
              <a:spLocks noChangeArrowheads="1"/>
            </p:cNvSpPr>
            <p:nvPr/>
          </p:nvSpPr>
          <p:spPr bwMode="auto">
            <a:xfrm>
              <a:off x="6254353" y="1951830"/>
              <a:ext cx="300037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fr-FR" sz="1600">
                  <a:latin typeface="Arial" panose="020B0604020202020204" pitchFamily="34" charset="0"/>
                </a:rPr>
                <a:t>Slight  compensation from </a:t>
              </a:r>
              <a:r>
                <a:rPr lang="en-US" altLang="fr-FR" sz="1600" b="1">
                  <a:latin typeface="Arial" panose="020B0604020202020204" pitchFamily="34" charset="0"/>
                </a:rPr>
                <a:t>Morocco</a:t>
              </a:r>
              <a:endParaRPr lang="en-US" altLang="fr-FR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13324" name="ZoneTexte 16"/>
          <p:cNvSpPr txBox="1">
            <a:spLocks noChangeArrowheads="1"/>
          </p:cNvSpPr>
          <p:nvPr/>
        </p:nvSpPr>
        <p:spPr bwMode="auto">
          <a:xfrm>
            <a:off x="6249988" y="1000125"/>
            <a:ext cx="3000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600" b="1">
                <a:latin typeface="Arial" panose="020B0604020202020204" pitchFamily="34" charset="0"/>
              </a:rPr>
              <a:t>Spain/Egypt/Greece </a:t>
            </a:r>
            <a:r>
              <a:rPr lang="en-US" altLang="fr-FR" sz="1600">
                <a:latin typeface="Arial" panose="020B0604020202020204" pitchFamily="34" charset="0"/>
              </a:rPr>
              <a:t>: The 3 key players slightly down</a:t>
            </a:r>
            <a:endParaRPr lang="en-US" altLang="fr-FR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5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14356" name="Picture 6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7" name="Rectangle 7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3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1" name="Group 323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14354" name="Picture 324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5" name="Rectangle 325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sp>
        <p:nvSpPr>
          <p:cNvPr id="14342" name="AutoShape 12"/>
          <p:cNvSpPr>
            <a:spLocks noChangeArrowheads="1"/>
          </p:cNvSpPr>
          <p:nvPr/>
        </p:nvSpPr>
        <p:spPr bwMode="auto">
          <a:xfrm>
            <a:off x="611188" y="373063"/>
            <a:ext cx="8447087" cy="125412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47663" y="0"/>
            <a:ext cx="87836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600" b="1">
                <a:solidFill>
                  <a:srgbClr val="808000"/>
                </a:solidFill>
                <a:latin typeface="Arial Black" panose="020B0A04020102020204" pitchFamily="34" charset="0"/>
              </a:rPr>
              <a:t>Orange: A sharp…and double…COVID effect on demand from march </a:t>
            </a:r>
            <a:endParaRPr lang="en-US" altLang="fr-FR" sz="18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pic>
        <p:nvPicPr>
          <p:cNvPr id="14344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384800"/>
            <a:ext cx="23479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ZoneTexte 18"/>
          <p:cNvSpPr txBox="1">
            <a:spLocks noChangeArrowheads="1"/>
          </p:cNvSpPr>
          <p:nvPr/>
        </p:nvSpPr>
        <p:spPr bwMode="auto">
          <a:xfrm>
            <a:off x="5048250" y="1057275"/>
            <a:ext cx="40100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600" b="1">
                <a:latin typeface="Arial" panose="020B0604020202020204" pitchFamily="34" charset="0"/>
              </a:rPr>
              <a:t>“Business as usual” from November to February </a:t>
            </a:r>
          </a:p>
        </p:txBody>
      </p:sp>
      <p:pic>
        <p:nvPicPr>
          <p:cNvPr id="14346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498475"/>
            <a:ext cx="4535487" cy="320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ZoneTexte 18"/>
          <p:cNvSpPr txBox="1">
            <a:spLocks noChangeArrowheads="1"/>
          </p:cNvSpPr>
          <p:nvPr/>
        </p:nvSpPr>
        <p:spPr bwMode="auto">
          <a:xfrm>
            <a:off x="5073650" y="1935163"/>
            <a:ext cx="40100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600" b="1">
                <a:latin typeface="Arial" panose="020B0604020202020204" pitchFamily="34" charset="0"/>
              </a:rPr>
              <a:t>“Welcome to the COVID world” from march</a:t>
            </a:r>
          </a:p>
          <a:p>
            <a:pPr lvl="1">
              <a:spcBef>
                <a:spcPct val="0"/>
              </a:spcBef>
            </a:pPr>
            <a:r>
              <a:rPr lang="en-US" altLang="fr-FR" sz="1200" b="1">
                <a:latin typeface="Arial" panose="020B0604020202020204" pitchFamily="34" charset="0"/>
              </a:rPr>
              <a:t>March : + 7% (+16 000 t)</a:t>
            </a:r>
          </a:p>
          <a:p>
            <a:pPr lvl="1">
              <a:spcBef>
                <a:spcPct val="0"/>
              </a:spcBef>
            </a:pPr>
            <a:r>
              <a:rPr lang="en-US" altLang="fr-FR" sz="1200" b="1">
                <a:latin typeface="Arial" panose="020B0604020202020204" pitchFamily="34" charset="0"/>
              </a:rPr>
              <a:t>April : + 28% (+60 000 t)</a:t>
            </a:r>
          </a:p>
          <a:p>
            <a:pPr lvl="1">
              <a:spcBef>
                <a:spcPct val="0"/>
              </a:spcBef>
            </a:pPr>
            <a:r>
              <a:rPr lang="en-US" altLang="fr-FR" sz="1200" b="1">
                <a:latin typeface="Arial" panose="020B0604020202020204" pitchFamily="34" charset="0"/>
              </a:rPr>
              <a:t>May : + 4% (+7 000 t)</a:t>
            </a:r>
          </a:p>
        </p:txBody>
      </p:sp>
      <p:sp>
        <p:nvSpPr>
          <p:cNvPr id="14348" name="ZoneTexte 4"/>
          <p:cNvSpPr txBox="1">
            <a:spLocks noChangeArrowheads="1"/>
          </p:cNvSpPr>
          <p:nvPr/>
        </p:nvSpPr>
        <p:spPr bwMode="auto">
          <a:xfrm>
            <a:off x="5103813" y="588963"/>
            <a:ext cx="3810000" cy="382587"/>
          </a:xfrm>
          <a:prstGeom prst="rect">
            <a:avLst/>
          </a:prstGeom>
          <a:solidFill>
            <a:srgbClr val="80800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>
                <a:latin typeface="Arial" panose="020B0604020202020204" pitchFamily="34" charset="0"/>
              </a:rPr>
              <a:t>VOLUMES</a:t>
            </a:r>
          </a:p>
        </p:txBody>
      </p:sp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623888" y="3652838"/>
            <a:ext cx="8434387" cy="3290887"/>
            <a:chOff x="623888" y="3652838"/>
            <a:chExt cx="8434387" cy="3290887"/>
          </a:xfrm>
        </p:grpSpPr>
        <p:pic>
          <p:nvPicPr>
            <p:cNvPr id="14351" name="Image 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888" y="3679825"/>
              <a:ext cx="4424362" cy="3263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2" name="ZoneTexte 22"/>
            <p:cNvSpPr txBox="1">
              <a:spLocks noChangeArrowheads="1"/>
            </p:cNvSpPr>
            <p:nvPr/>
          </p:nvSpPr>
          <p:spPr bwMode="auto">
            <a:xfrm>
              <a:off x="5073650" y="3652838"/>
              <a:ext cx="3810000" cy="382587"/>
            </a:xfrm>
            <a:prstGeom prst="rect">
              <a:avLst/>
            </a:prstGeom>
            <a:solidFill>
              <a:srgbClr val="808000">
                <a:alpha val="4509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800">
                  <a:latin typeface="Arial" panose="020B0604020202020204" pitchFamily="34" charset="0"/>
                </a:rPr>
                <a:t>PRICES</a:t>
              </a:r>
            </a:p>
          </p:txBody>
        </p:sp>
        <p:sp>
          <p:nvSpPr>
            <p:cNvPr id="14353" name="ZoneTexte 18"/>
            <p:cNvSpPr txBox="1">
              <a:spLocks noChangeArrowheads="1"/>
            </p:cNvSpPr>
            <p:nvPr/>
          </p:nvSpPr>
          <p:spPr bwMode="auto">
            <a:xfrm>
              <a:off x="5048250" y="4138613"/>
              <a:ext cx="4010025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71450" indent="-1714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200150" indent="-285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fr-FR" sz="1600" b="1">
                  <a:latin typeface="Arial" panose="020B0604020202020204" pitchFamily="34" charset="0"/>
                </a:rPr>
                <a:t>“Business as usual” from November to February ...again… (-1/+4%/ aver.)</a:t>
              </a:r>
            </a:p>
          </p:txBody>
        </p:sp>
      </p:grpSp>
      <p:sp>
        <p:nvSpPr>
          <p:cNvPr id="27" name="ZoneTexte 18"/>
          <p:cNvSpPr txBox="1">
            <a:spLocks noChangeArrowheads="1"/>
          </p:cNvSpPr>
          <p:nvPr/>
        </p:nvSpPr>
        <p:spPr bwMode="auto">
          <a:xfrm>
            <a:off x="5014913" y="4829175"/>
            <a:ext cx="40100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fr-FR" sz="1600" b="1" dirty="0" smtClean="0">
                <a:latin typeface="Arial" panose="020B0604020202020204" pitchFamily="34" charset="0"/>
              </a:rPr>
              <a:t>An explosion from march !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en-US" altLang="fr-FR" sz="1600" b="1" dirty="0" smtClean="0">
                <a:latin typeface="Arial" panose="020B0604020202020204" pitchFamily="34" charset="0"/>
              </a:rPr>
              <a:t> </a:t>
            </a:r>
          </a:p>
          <a:p>
            <a:pPr lvl="1">
              <a:spcBef>
                <a:spcPct val="0"/>
              </a:spcBef>
              <a:defRPr/>
            </a:pPr>
            <a:r>
              <a:rPr lang="en-US" altLang="fr-FR" sz="1200" b="1" dirty="0" smtClean="0">
                <a:latin typeface="Arial" panose="020B0604020202020204" pitchFamily="34" charset="0"/>
              </a:rPr>
              <a:t>March : + 6% </a:t>
            </a:r>
          </a:p>
          <a:p>
            <a:pPr lvl="1">
              <a:spcBef>
                <a:spcPct val="0"/>
              </a:spcBef>
              <a:defRPr/>
            </a:pPr>
            <a:r>
              <a:rPr lang="en-US" altLang="fr-FR" sz="1200" b="1" dirty="0" smtClean="0">
                <a:latin typeface="Arial" panose="020B0604020202020204" pitchFamily="34" charset="0"/>
              </a:rPr>
              <a:t>April : + 45% </a:t>
            </a:r>
          </a:p>
          <a:p>
            <a:pPr lvl="1">
              <a:spcBef>
                <a:spcPct val="0"/>
              </a:spcBef>
              <a:defRPr/>
            </a:pPr>
            <a:r>
              <a:rPr lang="en-US" altLang="fr-FR" sz="1200" b="1" dirty="0" smtClean="0">
                <a:latin typeface="Arial" panose="020B0604020202020204" pitchFamily="34" charset="0"/>
              </a:rPr>
              <a:t>May : + 65%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3" y="471488"/>
            <a:ext cx="4029075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Group 5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16403" name="Picture 6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4" name="Rectangle 7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3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0" name="Group 323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16401" name="Picture 324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2" name="Rectangle 325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sp>
        <p:nvSpPr>
          <p:cNvPr id="16391" name="AutoShape 12"/>
          <p:cNvSpPr>
            <a:spLocks noChangeArrowheads="1"/>
          </p:cNvSpPr>
          <p:nvPr/>
        </p:nvSpPr>
        <p:spPr bwMode="auto">
          <a:xfrm>
            <a:off x="2195513" y="398463"/>
            <a:ext cx="6913562" cy="85725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16392" name="Text Box 7"/>
          <p:cNvSpPr txBox="1">
            <a:spLocks noChangeArrowheads="1"/>
          </p:cNvSpPr>
          <p:nvPr/>
        </p:nvSpPr>
        <p:spPr bwMode="auto">
          <a:xfrm>
            <a:off x="568325" y="100013"/>
            <a:ext cx="85407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800" b="1">
                <a:solidFill>
                  <a:srgbClr val="808000"/>
                </a:solidFill>
                <a:latin typeface="Arial Black" panose="020B0A04020102020204" pitchFamily="34" charset="0"/>
              </a:rPr>
              <a:t>Lemon: average volumes, but with prices slightly down </a:t>
            </a:r>
            <a:endParaRPr lang="en-US" altLang="fr-FR" sz="18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6393" name="ZoneTexte 16"/>
          <p:cNvSpPr txBox="1">
            <a:spLocks noChangeArrowheads="1"/>
          </p:cNvSpPr>
          <p:nvPr/>
        </p:nvSpPr>
        <p:spPr bwMode="auto">
          <a:xfrm>
            <a:off x="4708525" y="722313"/>
            <a:ext cx="46561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800">
                <a:latin typeface="Arial" panose="020B0604020202020204" pitchFamily="34" charset="0"/>
              </a:rPr>
              <a:t>Slightly better than in 18-19, but below the average </a:t>
            </a:r>
          </a:p>
        </p:txBody>
      </p:sp>
      <p:sp>
        <p:nvSpPr>
          <p:cNvPr id="16394" name="ZoneTexte 1"/>
          <p:cNvSpPr txBox="1">
            <a:spLocks noChangeArrowheads="1"/>
          </p:cNvSpPr>
          <p:nvPr/>
        </p:nvSpPr>
        <p:spPr bwMode="auto">
          <a:xfrm>
            <a:off x="5219700" y="1390650"/>
            <a:ext cx="2449513" cy="523875"/>
          </a:xfrm>
          <a:prstGeom prst="rect">
            <a:avLst/>
          </a:prstGeom>
          <a:solidFill>
            <a:srgbClr val="808000">
              <a:alpha val="5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400">
                <a:latin typeface="Arial" panose="020B0604020202020204" pitchFamily="34" charset="0"/>
              </a:rPr>
              <a:t>+3% / 2019-20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1400">
                <a:latin typeface="Arial" panose="020B0604020202020204" pitchFamily="34" charset="0"/>
              </a:rPr>
              <a:t>-6% / 4 - season average</a:t>
            </a:r>
          </a:p>
        </p:txBody>
      </p:sp>
      <p:pic>
        <p:nvPicPr>
          <p:cNvPr id="16395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885950"/>
            <a:ext cx="1684338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6"/>
          <p:cNvSpPr txBox="1">
            <a:spLocks noChangeArrowheads="1"/>
          </p:cNvSpPr>
          <p:nvPr/>
        </p:nvSpPr>
        <p:spPr bwMode="auto">
          <a:xfrm>
            <a:off x="4930775" y="5245100"/>
            <a:ext cx="41132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>
              <a:spcBef>
                <a:spcPct val="0"/>
              </a:spcBef>
            </a:pPr>
            <a:endParaRPr lang="en-US" altLang="fr-FR" sz="14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fr-FR" sz="1800">
                <a:latin typeface="Arial" panose="020B0604020202020204" pitchFamily="34" charset="0"/>
              </a:rPr>
              <a:t>Market still growing (beside production alternate bearing)</a:t>
            </a:r>
            <a:endParaRPr lang="en-US" altLang="fr-FR" sz="140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</a:pPr>
            <a:endParaRPr lang="en-US" altLang="fr-FR" sz="1400">
              <a:latin typeface="Arial" panose="020B0604020202020204" pitchFamily="34" charset="0"/>
            </a:endParaRPr>
          </a:p>
        </p:txBody>
      </p:sp>
      <p:grpSp>
        <p:nvGrpSpPr>
          <p:cNvPr id="4" name="Groupe 3"/>
          <p:cNvGrpSpPr>
            <a:grpSpLocks/>
          </p:cNvGrpSpPr>
          <p:nvPr/>
        </p:nvGrpSpPr>
        <p:grpSpPr bwMode="auto">
          <a:xfrm>
            <a:off x="568325" y="3611563"/>
            <a:ext cx="8304213" cy="3135312"/>
            <a:chOff x="568325" y="3611563"/>
            <a:chExt cx="8304213" cy="3135312"/>
          </a:xfrm>
        </p:grpSpPr>
        <p:sp>
          <p:nvSpPr>
            <p:cNvPr id="16398" name="ZoneTexte 16"/>
            <p:cNvSpPr txBox="1">
              <a:spLocks noChangeArrowheads="1"/>
            </p:cNvSpPr>
            <p:nvPr/>
          </p:nvSpPr>
          <p:spPr bwMode="auto">
            <a:xfrm>
              <a:off x="5024438" y="3754438"/>
              <a:ext cx="3848100" cy="1292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en-US" altLang="fr-FR" sz="1800" dirty="0" smtClean="0">
                  <a:latin typeface="Arial" panose="020B0604020202020204" pitchFamily="34" charset="0"/>
                </a:rPr>
                <a:t>A Mediterranean supply in line with the average</a:t>
              </a:r>
            </a:p>
            <a:p>
              <a:pPr marL="457200" lvl="1" indent="0">
                <a:spcBef>
                  <a:spcPct val="0"/>
                </a:spcBef>
                <a:buFontTx/>
                <a:buNone/>
                <a:defRPr/>
              </a:pPr>
              <a:endParaRPr lang="en-US" altLang="fr-FR" sz="1400" dirty="0" smtClean="0">
                <a:latin typeface="Arial" panose="020B0604020202020204" pitchFamily="34" charset="0"/>
              </a:endParaRPr>
            </a:p>
            <a:p>
              <a:pPr lvl="1">
                <a:spcBef>
                  <a:spcPct val="0"/>
                </a:spcBef>
                <a:defRPr/>
              </a:pPr>
              <a:endParaRPr lang="en-US" altLang="fr-FR" sz="1400" dirty="0" smtClean="0">
                <a:latin typeface="Arial" panose="020B0604020202020204" pitchFamily="34" charset="0"/>
              </a:endParaRPr>
            </a:p>
            <a:p>
              <a:pPr lvl="1">
                <a:spcBef>
                  <a:spcPct val="0"/>
                </a:spcBef>
                <a:defRPr/>
              </a:pPr>
              <a:endParaRPr lang="en-US" altLang="fr-FR" sz="1400" dirty="0" smtClean="0">
                <a:latin typeface="Arial" panose="020B0604020202020204" pitchFamily="34" charset="0"/>
              </a:endParaRPr>
            </a:p>
          </p:txBody>
        </p:sp>
        <p:sp>
          <p:nvSpPr>
            <p:cNvPr id="16399" name="ZoneTexte 1"/>
            <p:cNvSpPr txBox="1">
              <a:spLocks noChangeArrowheads="1"/>
            </p:cNvSpPr>
            <p:nvPr/>
          </p:nvSpPr>
          <p:spPr bwMode="auto">
            <a:xfrm>
              <a:off x="5795963" y="4471988"/>
              <a:ext cx="2232025" cy="523875"/>
            </a:xfrm>
            <a:prstGeom prst="rect">
              <a:avLst/>
            </a:prstGeom>
            <a:solidFill>
              <a:srgbClr val="808000">
                <a:alpha val="5215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400">
                  <a:latin typeface="Arial" panose="020B0604020202020204" pitchFamily="34" charset="0"/>
                </a:rPr>
                <a:t>-5% / 2018-19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400">
                  <a:latin typeface="Arial" panose="020B0604020202020204" pitchFamily="34" charset="0"/>
                </a:rPr>
                <a:t>-3%/ 4-season average</a:t>
              </a:r>
            </a:p>
          </p:txBody>
        </p:sp>
        <p:pic>
          <p:nvPicPr>
            <p:cNvPr id="16400" name="Imag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325" y="3611563"/>
              <a:ext cx="4362450" cy="3135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850" y="639763"/>
            <a:ext cx="4975225" cy="433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1" name="Group 5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17425" name="Picture 6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6" name="Rectangle 7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3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4" name="Group 323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17423" name="Picture 324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4" name="Rectangle 325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sp>
        <p:nvSpPr>
          <p:cNvPr id="17415" name="AutoShape 12"/>
          <p:cNvSpPr>
            <a:spLocks noChangeArrowheads="1"/>
          </p:cNvSpPr>
          <p:nvPr/>
        </p:nvSpPr>
        <p:spPr bwMode="auto">
          <a:xfrm>
            <a:off x="4375150" y="398463"/>
            <a:ext cx="4733925" cy="149225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17416" name="Text Box 7"/>
          <p:cNvSpPr txBox="1">
            <a:spLocks noChangeArrowheads="1"/>
          </p:cNvSpPr>
          <p:nvPr/>
        </p:nvSpPr>
        <p:spPr bwMode="auto">
          <a:xfrm>
            <a:off x="398463" y="76200"/>
            <a:ext cx="86518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600" b="1">
                <a:solidFill>
                  <a:srgbClr val="808000"/>
                </a:solidFill>
                <a:latin typeface="Arial Black" panose="020B0A04020102020204" pitchFamily="34" charset="0"/>
              </a:rPr>
              <a:t>Lemon : Turkey and Spain gaining grounds</a:t>
            </a:r>
            <a:endParaRPr lang="en-US" altLang="fr-FR" sz="16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0488" name="ZoneTexte 16"/>
          <p:cNvSpPr txBox="1">
            <a:spLocks noChangeArrowheads="1"/>
          </p:cNvSpPr>
          <p:nvPr/>
        </p:nvSpPr>
        <p:spPr bwMode="auto">
          <a:xfrm>
            <a:off x="547688" y="877888"/>
            <a:ext cx="30003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fr-FR" sz="1600" b="1" dirty="0" smtClean="0">
                <a:latin typeface="Arial" panose="020B0604020202020204" pitchFamily="34" charset="0"/>
              </a:rPr>
              <a:t>Spain </a:t>
            </a:r>
            <a:r>
              <a:rPr lang="en-US" altLang="fr-FR" sz="1600" dirty="0" smtClean="0">
                <a:latin typeface="Arial" panose="020B0604020202020204" pitchFamily="34" charset="0"/>
              </a:rPr>
              <a:t>: steady growth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en-US" altLang="fr-FR" sz="1600" dirty="0" smtClean="0">
                <a:latin typeface="Arial" panose="020B0604020202020204" pitchFamily="34" charset="0"/>
              </a:rPr>
              <a:t>	+100 000 t in 6 Y</a:t>
            </a:r>
            <a:endParaRPr lang="en-US" altLang="fr-FR" sz="1800" dirty="0" smtClean="0">
              <a:latin typeface="Arial" panose="020B0604020202020204" pitchFamily="34" charset="0"/>
            </a:endParaRPr>
          </a:p>
        </p:txBody>
      </p:sp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565150" y="639763"/>
            <a:ext cx="8469313" cy="4384675"/>
            <a:chOff x="565381" y="639764"/>
            <a:chExt cx="8468787" cy="4384112"/>
          </a:xfrm>
        </p:grpSpPr>
        <p:pic>
          <p:nvPicPr>
            <p:cNvPr id="17421" name="Imag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1293" y="639764"/>
              <a:ext cx="5032875" cy="4384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1" name="ZoneTexte 16"/>
            <p:cNvSpPr txBox="1">
              <a:spLocks noChangeArrowheads="1"/>
            </p:cNvSpPr>
            <p:nvPr/>
          </p:nvSpPr>
          <p:spPr bwMode="auto">
            <a:xfrm>
              <a:off x="565381" y="1784204"/>
              <a:ext cx="3285921" cy="1569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en-US" altLang="fr-FR" sz="1600" b="1" dirty="0" smtClean="0">
                  <a:latin typeface="Arial" panose="020B0604020202020204" pitchFamily="34" charset="0"/>
                </a:rPr>
                <a:t>Turkey : </a:t>
              </a:r>
              <a:r>
                <a:rPr lang="en-US" altLang="fr-FR" sz="1600" dirty="0" smtClean="0">
                  <a:latin typeface="Arial" panose="020B0604020202020204" pitchFamily="34" charset="0"/>
                </a:rPr>
                <a:t>growing also …but a sharp decrease in 2019-20 (climatic issue)</a:t>
              </a:r>
            </a:p>
            <a:p>
              <a:pPr marL="0" indent="0">
                <a:spcBef>
                  <a:spcPct val="0"/>
                </a:spcBef>
                <a:buFontTx/>
                <a:buNone/>
                <a:defRPr/>
              </a:pPr>
              <a:r>
                <a:rPr lang="en-US" altLang="fr-FR" sz="1600" dirty="0" smtClean="0">
                  <a:latin typeface="Arial" panose="020B0604020202020204" pitchFamily="34" charset="0"/>
                </a:rPr>
                <a:t>	+30 000 t in 6 Y</a:t>
              </a:r>
              <a:endParaRPr lang="en-US" altLang="fr-FR" sz="1800" dirty="0" smtClean="0">
                <a:latin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defRPr/>
              </a:pPr>
              <a:endParaRPr lang="en-US" altLang="fr-FR" sz="1600" dirty="0" smtClean="0">
                <a:latin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defRPr/>
              </a:pPr>
              <a:r>
                <a:rPr lang="en-US" altLang="fr-FR" sz="1600" b="1" dirty="0" smtClean="0">
                  <a:latin typeface="Arial" panose="020B0604020202020204" pitchFamily="34" charset="0"/>
                </a:rPr>
                <a:t>Italy/Greece : </a:t>
              </a:r>
              <a:r>
                <a:rPr lang="en-US" altLang="fr-FR" sz="1600" dirty="0" smtClean="0">
                  <a:latin typeface="Arial" panose="020B0604020202020204" pitchFamily="34" charset="0"/>
                </a:rPr>
                <a:t>almost stable</a:t>
              </a:r>
              <a:endParaRPr lang="en-US" altLang="fr-FR" sz="1800" dirty="0" smtClean="0">
                <a:latin typeface="Arial" panose="020B0604020202020204" pitchFamily="34" charset="0"/>
              </a:endParaRPr>
            </a:p>
          </p:txBody>
        </p:sp>
      </p:grpSp>
      <p:pic>
        <p:nvPicPr>
          <p:cNvPr id="17419" name="Imag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8" y="5276850"/>
            <a:ext cx="1682750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Imag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450" y="5067300"/>
            <a:ext cx="70199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5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18452" name="Picture 6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3" name="Rectangle 7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3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7" name="Group 323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18450" name="Picture 324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1" name="Rectangle 325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sp>
        <p:nvSpPr>
          <p:cNvPr id="18438" name="AutoShape 12"/>
          <p:cNvSpPr>
            <a:spLocks noChangeArrowheads="1"/>
          </p:cNvSpPr>
          <p:nvPr/>
        </p:nvSpPr>
        <p:spPr bwMode="auto">
          <a:xfrm>
            <a:off x="3635375" y="336550"/>
            <a:ext cx="5422900" cy="136525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47663" y="0"/>
            <a:ext cx="87836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600" b="1">
                <a:solidFill>
                  <a:srgbClr val="808000"/>
                </a:solidFill>
                <a:latin typeface="Arial Black" panose="020B0A04020102020204" pitchFamily="34" charset="0"/>
              </a:rPr>
              <a:t>Lemon: same COVID effect as for oranges</a:t>
            </a:r>
            <a:endParaRPr lang="en-US" altLang="fr-FR" sz="18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5369" name="ZoneTexte 18"/>
          <p:cNvSpPr txBox="1">
            <a:spLocks noChangeArrowheads="1"/>
          </p:cNvSpPr>
          <p:nvPr/>
        </p:nvSpPr>
        <p:spPr bwMode="auto">
          <a:xfrm>
            <a:off x="5048250" y="1057275"/>
            <a:ext cx="40100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600" b="1">
                <a:latin typeface="Arial" panose="020B0604020202020204" pitchFamily="34" charset="0"/>
              </a:rPr>
              <a:t>Same pattern as for oranges: no change until February</a:t>
            </a:r>
          </a:p>
        </p:txBody>
      </p:sp>
      <p:sp>
        <p:nvSpPr>
          <p:cNvPr id="20" name="ZoneTexte 18"/>
          <p:cNvSpPr txBox="1">
            <a:spLocks noChangeArrowheads="1"/>
          </p:cNvSpPr>
          <p:nvPr/>
        </p:nvSpPr>
        <p:spPr bwMode="auto">
          <a:xfrm>
            <a:off x="5073650" y="1935163"/>
            <a:ext cx="40100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600" b="1">
                <a:latin typeface="Arial" panose="020B0604020202020204" pitchFamily="34" charset="0"/>
              </a:rPr>
              <a:t>But a sharper and more consistent increase afterwards</a:t>
            </a:r>
          </a:p>
          <a:p>
            <a:pPr lvl="1">
              <a:spcBef>
                <a:spcPct val="0"/>
              </a:spcBef>
            </a:pPr>
            <a:r>
              <a:rPr lang="en-US" altLang="fr-FR" sz="1200" b="1">
                <a:latin typeface="Arial" panose="020B0604020202020204" pitchFamily="34" charset="0"/>
              </a:rPr>
              <a:t>March/June : + 29/34% (+20/30 000 t/m.)</a:t>
            </a:r>
          </a:p>
        </p:txBody>
      </p:sp>
      <p:sp>
        <p:nvSpPr>
          <p:cNvPr id="18442" name="ZoneTexte 4"/>
          <p:cNvSpPr txBox="1">
            <a:spLocks noChangeArrowheads="1"/>
          </p:cNvSpPr>
          <p:nvPr/>
        </p:nvSpPr>
        <p:spPr bwMode="auto">
          <a:xfrm>
            <a:off x="5103813" y="588963"/>
            <a:ext cx="3810000" cy="382587"/>
          </a:xfrm>
          <a:prstGeom prst="rect">
            <a:avLst/>
          </a:prstGeom>
          <a:solidFill>
            <a:srgbClr val="80800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>
                <a:latin typeface="Arial" panose="020B0604020202020204" pitchFamily="34" charset="0"/>
              </a:rPr>
              <a:t>VOLUMES</a:t>
            </a:r>
          </a:p>
        </p:txBody>
      </p:sp>
      <p:sp>
        <p:nvSpPr>
          <p:cNvPr id="27" name="ZoneTexte 18"/>
          <p:cNvSpPr txBox="1">
            <a:spLocks noChangeArrowheads="1"/>
          </p:cNvSpPr>
          <p:nvPr/>
        </p:nvSpPr>
        <p:spPr bwMode="auto">
          <a:xfrm>
            <a:off x="5014913" y="4829175"/>
            <a:ext cx="40100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fr-FR" sz="1600" b="1" dirty="0" smtClean="0">
                <a:latin typeface="Arial" panose="020B0604020202020204" pitchFamily="34" charset="0"/>
              </a:rPr>
              <a:t>An sharp rise afterwards 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en-US" altLang="fr-FR" sz="1600" b="1" dirty="0" smtClean="0">
                <a:latin typeface="Arial" panose="020B0604020202020204" pitchFamily="34" charset="0"/>
              </a:rPr>
              <a:t> </a:t>
            </a:r>
          </a:p>
          <a:p>
            <a:pPr lvl="1">
              <a:spcBef>
                <a:spcPct val="0"/>
              </a:spcBef>
              <a:defRPr/>
            </a:pPr>
            <a:r>
              <a:rPr lang="en-US" altLang="fr-FR" sz="1200" b="1" dirty="0" smtClean="0">
                <a:latin typeface="Arial" panose="020B0604020202020204" pitchFamily="34" charset="0"/>
              </a:rPr>
              <a:t>Mid March-end of April : +40%</a:t>
            </a:r>
          </a:p>
        </p:txBody>
      </p:sp>
      <p:pic>
        <p:nvPicPr>
          <p:cNvPr id="18444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509588"/>
            <a:ext cx="4500562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476250" y="3652838"/>
            <a:ext cx="8582025" cy="2960687"/>
            <a:chOff x="476250" y="3652838"/>
            <a:chExt cx="8582025" cy="2960687"/>
          </a:xfrm>
        </p:grpSpPr>
        <p:sp>
          <p:nvSpPr>
            <p:cNvPr id="18447" name="ZoneTexte 22"/>
            <p:cNvSpPr txBox="1">
              <a:spLocks noChangeArrowheads="1"/>
            </p:cNvSpPr>
            <p:nvPr/>
          </p:nvSpPr>
          <p:spPr bwMode="auto">
            <a:xfrm>
              <a:off x="5073650" y="3652838"/>
              <a:ext cx="3810000" cy="382587"/>
            </a:xfrm>
            <a:prstGeom prst="rect">
              <a:avLst/>
            </a:prstGeom>
            <a:solidFill>
              <a:srgbClr val="808000">
                <a:alpha val="4509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800">
                  <a:latin typeface="Arial" panose="020B0604020202020204" pitchFamily="34" charset="0"/>
                </a:rPr>
                <a:t>PRICES</a:t>
              </a:r>
            </a:p>
          </p:txBody>
        </p:sp>
        <p:sp>
          <p:nvSpPr>
            <p:cNvPr id="18448" name="ZoneTexte 18"/>
            <p:cNvSpPr txBox="1">
              <a:spLocks noChangeArrowheads="1"/>
            </p:cNvSpPr>
            <p:nvPr/>
          </p:nvSpPr>
          <p:spPr bwMode="auto">
            <a:xfrm>
              <a:off x="5048250" y="4138613"/>
              <a:ext cx="401002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71450" indent="-1714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200150" indent="-285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fr-FR" sz="1600" b="1">
                  <a:latin typeface="Arial" panose="020B0604020202020204" pitchFamily="34" charset="0"/>
                </a:rPr>
                <a:t>Close to the average till mid March</a:t>
              </a:r>
            </a:p>
          </p:txBody>
        </p:sp>
        <p:pic>
          <p:nvPicPr>
            <p:cNvPr id="18449" name="Image 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250" y="3887788"/>
              <a:ext cx="4505325" cy="272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446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738" y="5703888"/>
            <a:ext cx="1684337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5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20498" name="Picture 6" descr="FTP vertic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9" name="Rectangle 7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3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5" name="Group 323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20496" name="Picture 324" descr="FTP vertic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7" name="Rectangle 325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sp>
        <p:nvSpPr>
          <p:cNvPr id="20486" name="AutoShape 12"/>
          <p:cNvSpPr>
            <a:spLocks noChangeArrowheads="1"/>
          </p:cNvSpPr>
          <p:nvPr/>
        </p:nvSpPr>
        <p:spPr bwMode="auto">
          <a:xfrm>
            <a:off x="7596188" y="398463"/>
            <a:ext cx="1512887" cy="150812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331913" y="122238"/>
            <a:ext cx="7618412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800" b="1">
                <a:solidFill>
                  <a:srgbClr val="808000"/>
                </a:solidFill>
                <a:latin typeface="Arial Black" panose="020B0A04020102020204" pitchFamily="34" charset="0"/>
              </a:rPr>
              <a:t>Synthesis</a:t>
            </a:r>
            <a:endParaRPr lang="en-US" altLang="fr-FR" sz="18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0488" name="ZoneTexte 16"/>
          <p:cNvSpPr txBox="1">
            <a:spLocks noChangeArrowheads="1"/>
          </p:cNvSpPr>
          <p:nvPr/>
        </p:nvSpPr>
        <p:spPr bwMode="auto">
          <a:xfrm>
            <a:off x="457200" y="50800"/>
            <a:ext cx="7175500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600">
                <a:latin typeface="Arial" panose="020B0604020202020204" pitchFamily="34" charset="0"/>
              </a:rPr>
              <a:t>A very </a:t>
            </a:r>
            <a:r>
              <a:rPr lang="en-US" altLang="fr-FR" sz="1600" b="1">
                <a:latin typeface="Arial" panose="020B0604020202020204" pitchFamily="34" charset="0"/>
              </a:rPr>
              <a:t>good season price-wise for soft citrus and oranges and a regular one for lemons</a:t>
            </a:r>
            <a:r>
              <a:rPr lang="en-US" altLang="fr-FR" sz="1800" b="1">
                <a:latin typeface="Arial" panose="020B0604020202020204" pitchFamily="34" charset="0"/>
              </a:rPr>
              <a:t>		</a:t>
            </a:r>
            <a:endParaRPr lang="en-US" altLang="fr-FR" sz="1600">
              <a:latin typeface="Arial" panose="020B0604020202020204" pitchFamily="34" charset="0"/>
            </a:endParaRPr>
          </a:p>
        </p:txBody>
      </p:sp>
      <p:grpSp>
        <p:nvGrpSpPr>
          <p:cNvPr id="20489" name="Groupe 1"/>
          <p:cNvGrpSpPr>
            <a:grpSpLocks/>
          </p:cNvGrpSpPr>
          <p:nvPr/>
        </p:nvGrpSpPr>
        <p:grpSpPr bwMode="auto">
          <a:xfrm>
            <a:off x="409575" y="1465263"/>
            <a:ext cx="8734425" cy="3883025"/>
            <a:chOff x="409575" y="1465263"/>
            <a:chExt cx="8734425" cy="3883025"/>
          </a:xfrm>
        </p:grpSpPr>
        <p:pic>
          <p:nvPicPr>
            <p:cNvPr id="2" name="Imag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4363" y="2078038"/>
              <a:ext cx="2930525" cy="324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Image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5663" y="1992313"/>
              <a:ext cx="3170237" cy="3355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9" name="ZoneTexte 16"/>
            <p:cNvSpPr txBox="1">
              <a:spLocks noChangeArrowheads="1"/>
            </p:cNvSpPr>
            <p:nvPr/>
          </p:nvSpPr>
          <p:spPr bwMode="auto">
            <a:xfrm>
              <a:off x="409575" y="1465263"/>
              <a:ext cx="8734425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en-US" altLang="fr-FR" sz="1600" b="1" dirty="0" smtClean="0">
                  <a:latin typeface="Arial" panose="020B0604020202020204" pitchFamily="34" charset="0"/>
                </a:rPr>
                <a:t>Not the trend regarding consumption : 2019 – “normal context”</a:t>
              </a:r>
            </a:p>
            <a:p>
              <a:pPr marL="0" indent="0">
                <a:spcBef>
                  <a:spcPct val="0"/>
                </a:spcBef>
                <a:buFontTx/>
                <a:buNone/>
                <a:defRPr/>
              </a:pPr>
              <a:r>
                <a:rPr lang="en-US" altLang="fr-FR" sz="1600" b="1" dirty="0" smtClean="0">
                  <a:latin typeface="Arial" panose="020B0604020202020204" pitchFamily="34" charset="0"/>
                </a:rPr>
                <a:t>     flat to decreasing </a:t>
              </a:r>
              <a:r>
                <a:rPr lang="en-US" altLang="fr-FR" sz="1600" dirty="0" smtClean="0">
                  <a:latin typeface="Arial" panose="020B0604020202020204" pitchFamily="34" charset="0"/>
                </a:rPr>
                <a:t>on both the western and the eastern part of the EU (non pro. countries)</a:t>
              </a:r>
              <a:endParaRPr lang="en-US" altLang="fr-FR" sz="1200" dirty="0" smtClean="0">
                <a:latin typeface="Arial" panose="020B0604020202020204" pitchFamily="34" charset="0"/>
              </a:endParaRPr>
            </a:p>
          </p:txBody>
        </p:sp>
      </p:grpSp>
      <p:sp>
        <p:nvSpPr>
          <p:cNvPr id="24" name="ZoneTexte 16"/>
          <p:cNvSpPr txBox="1">
            <a:spLocks noChangeArrowheads="1"/>
          </p:cNvSpPr>
          <p:nvPr/>
        </p:nvSpPr>
        <p:spPr bwMode="auto">
          <a:xfrm>
            <a:off x="388938" y="665163"/>
            <a:ext cx="888841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600">
                <a:latin typeface="Arial" panose="020B0604020202020204" pitchFamily="34" charset="0"/>
              </a:rPr>
              <a:t>but in a </a:t>
            </a:r>
            <a:r>
              <a:rPr lang="en-US" altLang="fr-FR" sz="1600" b="1">
                <a:latin typeface="Arial" panose="020B0604020202020204" pitchFamily="34" charset="0"/>
              </a:rPr>
              <a:t>very special context !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fr-FR" sz="1600" b="1">
                <a:latin typeface="Arial" panose="020B0604020202020204" pitchFamily="34" charset="0"/>
              </a:rPr>
              <a:t>	</a:t>
            </a:r>
            <a:r>
              <a:rPr lang="en-US" altLang="fr-FR" sz="1400" b="1">
                <a:latin typeface="Arial" panose="020B0604020202020204" pitchFamily="34" charset="0"/>
              </a:rPr>
              <a:t>Short production </a:t>
            </a:r>
            <a:r>
              <a:rPr lang="en-US" altLang="fr-FR" sz="1400">
                <a:latin typeface="Arial" panose="020B0604020202020204" pitchFamily="34" charset="0"/>
              </a:rPr>
              <a:t>of the key exporters (orange and above all soft citrus)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fr-FR" sz="1400" b="1">
                <a:latin typeface="Arial" panose="020B0604020202020204" pitchFamily="34" charset="0"/>
              </a:rPr>
              <a:t>	COVID effect on demand</a:t>
            </a:r>
            <a:r>
              <a:rPr lang="en-US" altLang="fr-FR" sz="1400">
                <a:latin typeface="Arial" panose="020B0604020202020204" pitchFamily="34" charset="0"/>
              </a:rPr>
              <a:t> (oranges/lemon) …and </a:t>
            </a:r>
            <a:r>
              <a:rPr lang="en-US" altLang="fr-FR" sz="1400" b="1">
                <a:latin typeface="Arial" panose="020B0604020202020204" pitchFamily="34" charset="0"/>
              </a:rPr>
              <a:t>also on costs !</a:t>
            </a:r>
          </a:p>
        </p:txBody>
      </p:sp>
      <p:sp>
        <p:nvSpPr>
          <p:cNvPr id="20493" name="ZoneTexte 16"/>
          <p:cNvSpPr txBox="1">
            <a:spLocks noChangeArrowheads="1"/>
          </p:cNvSpPr>
          <p:nvPr/>
        </p:nvSpPr>
        <p:spPr bwMode="auto">
          <a:xfrm>
            <a:off x="519113" y="5387975"/>
            <a:ext cx="785018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800" b="1">
                <a:latin typeface="Arial" panose="020B0604020202020204" pitchFamily="34" charset="0"/>
              </a:rPr>
              <a:t>Not the trend regarding production also : </a:t>
            </a:r>
            <a:r>
              <a:rPr lang="en-US" altLang="fr-FR" sz="1800">
                <a:latin typeface="Arial" panose="020B0604020202020204" pitchFamily="34" charset="0"/>
              </a:rPr>
              <a:t>15-16-&gt;18-19 : +3.1 m t 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fr-FR" sz="1400">
                <a:latin typeface="Arial" panose="020B0604020202020204" pitchFamily="34" charset="0"/>
              </a:rPr>
              <a:t>+ more interaction with SH citrus (growing production also) </a:t>
            </a:r>
          </a:p>
          <a:p>
            <a:pPr lvl="1">
              <a:spcBef>
                <a:spcPct val="0"/>
              </a:spcBef>
              <a:buFontTx/>
              <a:buNone/>
            </a:pPr>
            <a:endParaRPr lang="en-US" altLang="fr-FR" sz="1200">
              <a:latin typeface="Arial" panose="020B0604020202020204" pitchFamily="34" charset="0"/>
            </a:endParaRPr>
          </a:p>
        </p:txBody>
      </p:sp>
      <p:sp>
        <p:nvSpPr>
          <p:cNvPr id="20494" name="ZoneTexte 6"/>
          <p:cNvSpPr txBox="1">
            <a:spLocks noChangeArrowheads="1"/>
          </p:cNvSpPr>
          <p:nvPr/>
        </p:nvSpPr>
        <p:spPr bwMode="auto">
          <a:xfrm>
            <a:off x="457200" y="6146800"/>
            <a:ext cx="87296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ZA" altLang="fr-FR" sz="1800" b="1">
                <a:solidFill>
                  <a:srgbClr val="808000"/>
                </a:solidFill>
                <a:latin typeface="Arial Black" panose="020B0A04020102020204" pitchFamily="34" charset="0"/>
              </a:rPr>
              <a:t>Control of the planting – new markets and PROMOTION are the keys</a:t>
            </a:r>
          </a:p>
          <a:p>
            <a:pPr algn="ct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ZA" altLang="fr-FR" sz="1400" b="1">
                <a:solidFill>
                  <a:srgbClr val="808000"/>
                </a:solidFill>
                <a:latin typeface="Arial Black" panose="020B0A04020102020204" pitchFamily="34" charset="0"/>
              </a:rPr>
              <a:t>The current period shows the very good image of citrus  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0493" grpId="0"/>
      <p:bldP spid="204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182688"/>
            <a:ext cx="4491037" cy="374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4"/>
          <p:cNvGrpSpPr>
            <a:grpSpLocks/>
          </p:cNvGrpSpPr>
          <p:nvPr/>
        </p:nvGrpSpPr>
        <p:grpSpPr bwMode="auto">
          <a:xfrm>
            <a:off x="57150" y="2471738"/>
            <a:ext cx="284163" cy="3852862"/>
            <a:chOff x="0" y="1557"/>
            <a:chExt cx="179" cy="2427"/>
          </a:xfrm>
        </p:grpSpPr>
        <p:pic>
          <p:nvPicPr>
            <p:cNvPr id="5135" name="Picture 5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6" name="Rectangle 6"/>
            <p:cNvSpPr>
              <a:spLocks noChangeArrowheads="1"/>
            </p:cNvSpPr>
            <p:nvPr/>
          </p:nvSpPr>
          <p:spPr bwMode="auto">
            <a:xfrm rot="-5400000">
              <a:off x="-804" y="2367"/>
              <a:ext cx="179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Observatoire des marchés du CIRAD</a:t>
              </a:r>
            </a:p>
          </p:txBody>
        </p:sp>
      </p:grpSp>
      <p:pic>
        <p:nvPicPr>
          <p:cNvPr id="512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5" name="Group 9"/>
          <p:cNvGrpSpPr>
            <a:grpSpLocks/>
          </p:cNvGrpSpPr>
          <p:nvPr/>
        </p:nvGrpSpPr>
        <p:grpSpPr bwMode="auto">
          <a:xfrm>
            <a:off x="130175" y="3409950"/>
            <a:ext cx="285750" cy="3224213"/>
            <a:chOff x="0" y="1953"/>
            <a:chExt cx="180" cy="2031"/>
          </a:xfrm>
        </p:grpSpPr>
        <p:pic>
          <p:nvPicPr>
            <p:cNvPr id="5133" name="Picture 10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Rectangle 11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sp>
        <p:nvSpPr>
          <p:cNvPr id="5126" name="AutoShape 12"/>
          <p:cNvSpPr>
            <a:spLocks noChangeArrowheads="1"/>
          </p:cNvSpPr>
          <p:nvPr/>
        </p:nvSpPr>
        <p:spPr bwMode="auto">
          <a:xfrm>
            <a:off x="2268538" y="439738"/>
            <a:ext cx="6858000" cy="153987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63550" y="115888"/>
            <a:ext cx="86455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800" b="1">
                <a:solidFill>
                  <a:srgbClr val="808000"/>
                </a:solidFill>
                <a:latin typeface="Arial Black" panose="020B0A04020102020204" pitchFamily="34" charset="0"/>
              </a:rPr>
              <a:t>One of the shortest production of theses last seasons</a:t>
            </a:r>
            <a:endParaRPr lang="en-US" altLang="fr-FR" sz="20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" name="ZoneTexte 14"/>
          <p:cNvSpPr txBox="1">
            <a:spLocks noChangeArrowheads="1"/>
          </p:cNvSpPr>
          <p:nvPr/>
        </p:nvSpPr>
        <p:spPr bwMode="auto">
          <a:xfrm>
            <a:off x="4538663" y="2217738"/>
            <a:ext cx="4445000" cy="237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fr-FR" sz="1800" dirty="0" smtClean="0">
                <a:latin typeface="Arial" panose="020B0604020202020204" pitchFamily="34" charset="0"/>
              </a:rPr>
              <a:t>The shortest production since 2015/16</a:t>
            </a:r>
          </a:p>
          <a:p>
            <a:pPr>
              <a:spcBef>
                <a:spcPct val="0"/>
              </a:spcBef>
              <a:defRPr/>
            </a:pPr>
            <a:endParaRPr lang="en-US" altLang="fr-FR" sz="1800" dirty="0" smtClean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-10% / 18-19  // -3% / Aver. 4 Seasons</a:t>
            </a:r>
          </a:p>
          <a:p>
            <a:pPr lvl="1">
              <a:spcBef>
                <a:spcPct val="0"/>
              </a:spcBef>
              <a:defRPr/>
            </a:pPr>
            <a:endParaRPr lang="en-US" altLang="fr-FR" sz="1400" dirty="0" smtClean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Strong alternate bearing </a:t>
            </a:r>
          </a:p>
          <a:p>
            <a:pPr marL="457200" lvl="1" indent="0">
              <a:spcBef>
                <a:spcPct val="0"/>
              </a:spcBef>
              <a:buFontTx/>
              <a:buNone/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	(2018/19: biggest season ever)</a:t>
            </a:r>
          </a:p>
          <a:p>
            <a:pPr marL="457200" lvl="1" indent="0">
              <a:spcBef>
                <a:spcPct val="0"/>
              </a:spcBef>
              <a:buFontTx/>
              <a:buNone/>
              <a:defRPr/>
            </a:pPr>
            <a:endParaRPr lang="en-US" altLang="fr-FR" sz="1400" dirty="0" smtClean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Some climatic issues (Morocco, Italy, Turkey,…) </a:t>
            </a:r>
            <a:endParaRPr lang="en-US" altLang="fr-FR" sz="1800" dirty="0" smtClean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buFontTx/>
              <a:buChar char="-"/>
              <a:defRPr/>
            </a:pPr>
            <a:endParaRPr lang="en-US" altLang="fr-FR" sz="1400" dirty="0" smtClean="0">
              <a:latin typeface="Arial" panose="020B0604020202020204" pitchFamily="34" charset="0"/>
            </a:endParaRPr>
          </a:p>
        </p:txBody>
      </p:sp>
      <p:sp>
        <p:nvSpPr>
          <p:cNvPr id="5129" name="ZoneTexte 4"/>
          <p:cNvSpPr txBox="1">
            <a:spLocks noChangeArrowheads="1"/>
          </p:cNvSpPr>
          <p:nvPr/>
        </p:nvSpPr>
        <p:spPr bwMode="auto">
          <a:xfrm>
            <a:off x="695325" y="6543675"/>
            <a:ext cx="8064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ZA" altLang="fr-FR" sz="1400">
                <a:latin typeface="Arial" panose="020B0604020202020204" pitchFamily="34" charset="0"/>
              </a:rPr>
              <a:t>Mediterranean = Spain, Turkey, Egypt, Italy, Morocco, Greece,Tunisia, Israel, Cyprus </a:t>
            </a:r>
          </a:p>
        </p:txBody>
      </p:sp>
      <p:pic>
        <p:nvPicPr>
          <p:cNvPr id="5130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488" y="5526088"/>
            <a:ext cx="437197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1" name="ZoneTexte 14"/>
          <p:cNvSpPr txBox="1">
            <a:spLocks noChangeArrowheads="1"/>
          </p:cNvSpPr>
          <p:nvPr/>
        </p:nvSpPr>
        <p:spPr bwMode="auto">
          <a:xfrm>
            <a:off x="4538663" y="963613"/>
            <a:ext cx="460533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800">
                <a:latin typeface="Arial" panose="020B0604020202020204" pitchFamily="34" charset="0"/>
              </a:rPr>
              <a:t>22.3 m t in 2019/20 for the leading Mediterranean countries</a:t>
            </a:r>
          </a:p>
          <a:p>
            <a:pPr lvl="1">
              <a:spcBef>
                <a:spcPct val="0"/>
              </a:spcBef>
            </a:pPr>
            <a:r>
              <a:rPr lang="en-US" altLang="fr-FR" sz="1400">
                <a:latin typeface="Arial" panose="020B0604020202020204" pitchFamily="34" charset="0"/>
              </a:rPr>
              <a:t>Around 25 m t for the total Mediterranean</a:t>
            </a:r>
          </a:p>
          <a:p>
            <a:pPr lvl="1">
              <a:spcBef>
                <a:spcPct val="0"/>
              </a:spcBef>
            </a:pPr>
            <a:r>
              <a:rPr lang="en-US" altLang="fr-FR" sz="1400">
                <a:latin typeface="Arial" panose="020B0604020202020204" pitchFamily="34" charset="0"/>
              </a:rPr>
              <a:t>17 % of the world production</a:t>
            </a:r>
          </a:p>
          <a:p>
            <a:pPr lvl="1">
              <a:spcBef>
                <a:spcPct val="0"/>
              </a:spcBef>
            </a:pPr>
            <a:endParaRPr lang="en-US" altLang="fr-FR" sz="100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buFontTx/>
              <a:buChar char="-"/>
            </a:pPr>
            <a:endParaRPr lang="en-US" altLang="fr-FR" sz="1400">
              <a:latin typeface="Arial" panose="020B0604020202020204" pitchFamily="34" charset="0"/>
            </a:endParaRPr>
          </a:p>
        </p:txBody>
      </p:sp>
      <p:sp>
        <p:nvSpPr>
          <p:cNvPr id="19" name="ZoneTexte 14"/>
          <p:cNvSpPr txBox="1">
            <a:spLocks noChangeArrowheads="1"/>
          </p:cNvSpPr>
          <p:nvPr/>
        </p:nvSpPr>
        <p:spPr bwMode="auto">
          <a:xfrm>
            <a:off x="4548188" y="4500563"/>
            <a:ext cx="4605337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fr-FR" sz="1800" dirty="0" smtClean="0">
                <a:latin typeface="Arial" panose="020B0604020202020204" pitchFamily="34" charset="0"/>
              </a:rPr>
              <a:t>A temporary break / trend of sharp increase of the production since 2015/16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en-US" altLang="fr-FR" sz="1800" dirty="0" smtClean="0">
                <a:latin typeface="Arial" panose="020B0604020202020204" pitchFamily="34" charset="0"/>
              </a:rPr>
              <a:t>	15-16-&gt;18-19 : +3.1 m t </a:t>
            </a:r>
          </a:p>
          <a:p>
            <a:pPr marL="457200" lvl="1" indent="0">
              <a:spcBef>
                <a:spcPct val="0"/>
              </a:spcBef>
              <a:buFontTx/>
              <a:buNone/>
              <a:defRPr/>
            </a:pPr>
            <a:endParaRPr lang="en-US" altLang="fr-FR" sz="1000" dirty="0" smtClean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buFontTx/>
              <a:buChar char="-"/>
              <a:defRPr/>
            </a:pPr>
            <a:endParaRPr lang="en-US" altLang="fr-FR" sz="1400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4"/>
          <p:cNvGrpSpPr>
            <a:grpSpLocks/>
          </p:cNvGrpSpPr>
          <p:nvPr/>
        </p:nvGrpSpPr>
        <p:grpSpPr bwMode="auto">
          <a:xfrm>
            <a:off x="57150" y="2471738"/>
            <a:ext cx="284163" cy="3852862"/>
            <a:chOff x="0" y="1557"/>
            <a:chExt cx="179" cy="2427"/>
          </a:xfrm>
        </p:grpSpPr>
        <p:pic>
          <p:nvPicPr>
            <p:cNvPr id="6163" name="Picture 5" descr="FTP vertic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4" name="Rectangle 6"/>
            <p:cNvSpPr>
              <a:spLocks noChangeArrowheads="1"/>
            </p:cNvSpPr>
            <p:nvPr/>
          </p:nvSpPr>
          <p:spPr bwMode="auto">
            <a:xfrm rot="-5400000">
              <a:off x="-804" y="2367"/>
              <a:ext cx="179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Observatoire des marchés du CIRAD</a:t>
              </a:r>
            </a:p>
          </p:txBody>
        </p:sp>
      </p:grpSp>
      <p:pic>
        <p:nvPicPr>
          <p:cNvPr id="614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8" name="Group 9"/>
          <p:cNvGrpSpPr>
            <a:grpSpLocks/>
          </p:cNvGrpSpPr>
          <p:nvPr/>
        </p:nvGrpSpPr>
        <p:grpSpPr bwMode="auto">
          <a:xfrm>
            <a:off x="130175" y="3409950"/>
            <a:ext cx="285750" cy="3224213"/>
            <a:chOff x="0" y="1953"/>
            <a:chExt cx="180" cy="2031"/>
          </a:xfrm>
        </p:grpSpPr>
        <p:pic>
          <p:nvPicPr>
            <p:cNvPr id="6161" name="Picture 10" descr="FTP vertic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sp>
        <p:nvSpPr>
          <p:cNvPr id="6149" name="AutoShape 12"/>
          <p:cNvSpPr>
            <a:spLocks noChangeArrowheads="1"/>
          </p:cNvSpPr>
          <p:nvPr/>
        </p:nvSpPr>
        <p:spPr bwMode="auto">
          <a:xfrm>
            <a:off x="1763713" y="506413"/>
            <a:ext cx="7324725" cy="104775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6150" name="Text Box 7"/>
          <p:cNvSpPr txBox="1">
            <a:spLocks noChangeArrowheads="1"/>
          </p:cNvSpPr>
          <p:nvPr/>
        </p:nvSpPr>
        <p:spPr bwMode="auto">
          <a:xfrm>
            <a:off x="463550" y="115888"/>
            <a:ext cx="86455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800" b="1">
                <a:solidFill>
                  <a:srgbClr val="808000"/>
                </a:solidFill>
                <a:latin typeface="Arial Black" panose="020B0A04020102020204" pitchFamily="34" charset="0"/>
              </a:rPr>
              <a:t>Production below the average for almost all citrus families</a:t>
            </a:r>
            <a:endParaRPr lang="en-US" altLang="fr-FR" sz="20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6151" name="ZoneTexte 14"/>
          <p:cNvSpPr txBox="1">
            <a:spLocks noChangeArrowheads="1"/>
          </p:cNvSpPr>
          <p:nvPr/>
        </p:nvSpPr>
        <p:spPr bwMode="auto">
          <a:xfrm>
            <a:off x="4700588" y="1949450"/>
            <a:ext cx="3671887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800">
                <a:latin typeface="Arial" panose="020B0604020202020204" pitchFamily="34" charset="0"/>
              </a:rPr>
              <a:t>All citrus kind slightly below the average, apart from lemon</a:t>
            </a:r>
          </a:p>
          <a:p>
            <a:pPr lvl="1">
              <a:spcBef>
                <a:spcPct val="0"/>
              </a:spcBef>
              <a:buFontTx/>
              <a:buChar char="-"/>
            </a:pPr>
            <a:endParaRPr lang="en-US" altLang="fr-FR" sz="1400">
              <a:latin typeface="Arial" panose="020B0604020202020204" pitchFamily="34" charset="0"/>
            </a:endParaRPr>
          </a:p>
        </p:txBody>
      </p:sp>
      <p:pic>
        <p:nvPicPr>
          <p:cNvPr id="6152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488" y="5535613"/>
            <a:ext cx="1792287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 descr="DSC_008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225" y="5876925"/>
            <a:ext cx="116681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Imag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438" y="5708650"/>
            <a:ext cx="1527175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288" y="5795963"/>
            <a:ext cx="147637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Imag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3" y="668338"/>
            <a:ext cx="4037012" cy="521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4657725" y="2892425"/>
            <a:ext cx="4295775" cy="2586038"/>
            <a:chOff x="4657725" y="2892425"/>
            <a:chExt cx="4295775" cy="2586038"/>
          </a:xfrm>
        </p:grpSpPr>
        <p:sp>
          <p:nvSpPr>
            <p:cNvPr id="6159" name="ZoneTexte 14"/>
            <p:cNvSpPr txBox="1">
              <a:spLocks noChangeArrowheads="1"/>
            </p:cNvSpPr>
            <p:nvPr/>
          </p:nvSpPr>
          <p:spPr bwMode="auto">
            <a:xfrm>
              <a:off x="4657725" y="2892425"/>
              <a:ext cx="4295775" cy="862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200150" indent="-285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fr-FR" sz="1800">
                  <a:latin typeface="Arial" panose="020B0604020202020204" pitchFamily="34" charset="0"/>
                </a:rPr>
                <a:t>A temporary break in an upward trend, apart from grapefruit</a:t>
              </a:r>
              <a:endParaRPr lang="en-US" altLang="fr-FR" sz="1400">
                <a:latin typeface="Arial" panose="020B0604020202020204" pitchFamily="34" charset="0"/>
              </a:endParaRPr>
            </a:p>
            <a:p>
              <a:pPr lvl="1">
                <a:spcBef>
                  <a:spcPct val="0"/>
                </a:spcBef>
                <a:buFontTx/>
                <a:buChar char="-"/>
              </a:pPr>
              <a:endParaRPr lang="en-US" altLang="fr-FR" sz="1400">
                <a:latin typeface="Arial" panose="020B0604020202020204" pitchFamily="34" charset="0"/>
              </a:endParaRPr>
            </a:p>
          </p:txBody>
        </p:sp>
        <p:pic>
          <p:nvPicPr>
            <p:cNvPr id="6160" name="Image 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3050" y="3605213"/>
              <a:ext cx="2970213" cy="1873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" name="Imag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76056" y="800100"/>
            <a:ext cx="3162300" cy="990600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1231900"/>
            <a:ext cx="4924425" cy="231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4"/>
          <p:cNvGrpSpPr>
            <a:grpSpLocks/>
          </p:cNvGrpSpPr>
          <p:nvPr/>
        </p:nvGrpSpPr>
        <p:grpSpPr bwMode="auto">
          <a:xfrm>
            <a:off x="57150" y="2471738"/>
            <a:ext cx="284163" cy="3852862"/>
            <a:chOff x="0" y="1557"/>
            <a:chExt cx="179" cy="2427"/>
          </a:xfrm>
        </p:grpSpPr>
        <p:pic>
          <p:nvPicPr>
            <p:cNvPr id="7184" name="Picture 5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5" name="Rectangle 6"/>
            <p:cNvSpPr>
              <a:spLocks noChangeArrowheads="1"/>
            </p:cNvSpPr>
            <p:nvPr/>
          </p:nvSpPr>
          <p:spPr bwMode="auto">
            <a:xfrm rot="-5400000">
              <a:off x="-804" y="2367"/>
              <a:ext cx="179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Observatoire des marchés du CIRAD</a:t>
              </a:r>
            </a:p>
          </p:txBody>
        </p:sp>
      </p:grpSp>
      <p:pic>
        <p:nvPicPr>
          <p:cNvPr id="717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3" name="Group 9"/>
          <p:cNvGrpSpPr>
            <a:grpSpLocks/>
          </p:cNvGrpSpPr>
          <p:nvPr/>
        </p:nvGrpSpPr>
        <p:grpSpPr bwMode="auto">
          <a:xfrm>
            <a:off x="130175" y="3409950"/>
            <a:ext cx="285750" cy="3224213"/>
            <a:chOff x="0" y="1953"/>
            <a:chExt cx="180" cy="2031"/>
          </a:xfrm>
        </p:grpSpPr>
        <p:pic>
          <p:nvPicPr>
            <p:cNvPr id="7182" name="Picture 10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3" name="Rectangle 11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sp>
        <p:nvSpPr>
          <p:cNvPr id="7174" name="AutoShape 12"/>
          <p:cNvSpPr>
            <a:spLocks noChangeArrowheads="1"/>
          </p:cNvSpPr>
          <p:nvPr/>
        </p:nvSpPr>
        <p:spPr bwMode="auto">
          <a:xfrm>
            <a:off x="1116013" y="506413"/>
            <a:ext cx="7972425" cy="146050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63550" y="115888"/>
            <a:ext cx="86455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800" b="1">
                <a:solidFill>
                  <a:srgbClr val="808000"/>
                </a:solidFill>
                <a:latin typeface="Arial Black" panose="020B0A04020102020204" pitchFamily="34" charset="0"/>
              </a:rPr>
              <a:t>The main part of the leading export players significantly down</a:t>
            </a:r>
            <a:endParaRPr lang="en-US" altLang="fr-FR" sz="20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7176" name="ZoneTexte 14"/>
          <p:cNvSpPr txBox="1">
            <a:spLocks noChangeArrowheads="1"/>
          </p:cNvSpPr>
          <p:nvPr/>
        </p:nvSpPr>
        <p:spPr bwMode="auto">
          <a:xfrm>
            <a:off x="5075238" y="1257300"/>
            <a:ext cx="406717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fr-FR" sz="1800" dirty="0" smtClean="0">
                <a:latin typeface="Arial" panose="020B0604020202020204" pitchFamily="34" charset="0"/>
              </a:rPr>
              <a:t>3 of the 4 key exports players down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	Spain/Egypt/Turkey/Morocco=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	75 to 80% of the EU supply for 	Oranges, EP and lemons </a:t>
            </a:r>
          </a:p>
          <a:p>
            <a:pPr>
              <a:spcBef>
                <a:spcPct val="0"/>
              </a:spcBef>
              <a:defRPr/>
            </a:pPr>
            <a:endParaRPr lang="en-US" altLang="fr-FR" sz="1800" dirty="0" smtClean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endParaRPr lang="en-US" altLang="fr-FR" sz="1000" dirty="0" smtClean="0">
              <a:latin typeface="Arial" panose="020B0604020202020204" pitchFamily="34" charset="0"/>
            </a:endParaRPr>
          </a:p>
        </p:txBody>
      </p:sp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5440363" y="2732088"/>
            <a:ext cx="349408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=&gt; Decrease of the export potential even higher than that of production</a:t>
            </a:r>
          </a:p>
          <a:p>
            <a:pPr lvl="1">
              <a:spcBef>
                <a:spcPct val="0"/>
              </a:spcBef>
            </a:pPr>
            <a:endParaRPr lang="en-US" altLang="fr-FR" sz="1000">
              <a:latin typeface="Arial" panose="020B0604020202020204" pitchFamily="34" charset="0"/>
            </a:endParaRPr>
          </a:p>
        </p:txBody>
      </p:sp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949325" y="3937000"/>
            <a:ext cx="7747000" cy="2420938"/>
            <a:chOff x="949325" y="3937000"/>
            <a:chExt cx="7747000" cy="2420938"/>
          </a:xfrm>
        </p:grpSpPr>
        <p:pic>
          <p:nvPicPr>
            <p:cNvPr id="7180" name="Imag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325" y="3937000"/>
              <a:ext cx="3838575" cy="2420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1" name="ZoneTexte 14"/>
            <p:cNvSpPr txBox="1">
              <a:spLocks noChangeArrowheads="1"/>
            </p:cNvSpPr>
            <p:nvPr/>
          </p:nvSpPr>
          <p:spPr bwMode="auto">
            <a:xfrm>
              <a:off x="5273675" y="4610100"/>
              <a:ext cx="342265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200150" indent="-285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fr-FR" sz="1800">
                  <a:latin typeface="Arial" panose="020B0604020202020204" pitchFamily="34" charset="0"/>
                </a:rPr>
                <a:t>A temporary break in an upward trend also…</a:t>
              </a:r>
              <a:endParaRPr lang="en-US" altLang="fr-FR" sz="1400">
                <a:latin typeface="Arial" panose="020B0604020202020204" pitchFamily="34" charset="0"/>
              </a:endParaRPr>
            </a:p>
          </p:txBody>
        </p:sp>
      </p:grp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381" y="1803400"/>
            <a:ext cx="2886075" cy="1800225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4"/>
          <p:cNvGrpSpPr>
            <a:grpSpLocks/>
          </p:cNvGrpSpPr>
          <p:nvPr/>
        </p:nvGrpSpPr>
        <p:grpSpPr bwMode="auto">
          <a:xfrm>
            <a:off x="57150" y="2471738"/>
            <a:ext cx="284163" cy="3852862"/>
            <a:chOff x="0" y="1557"/>
            <a:chExt cx="179" cy="2427"/>
          </a:xfrm>
        </p:grpSpPr>
        <p:pic>
          <p:nvPicPr>
            <p:cNvPr id="8206" name="Picture 5" descr="FTP vertic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Rectangle 6"/>
            <p:cNvSpPr>
              <a:spLocks noChangeArrowheads="1"/>
            </p:cNvSpPr>
            <p:nvPr/>
          </p:nvSpPr>
          <p:spPr bwMode="auto">
            <a:xfrm rot="-5400000">
              <a:off x="-804" y="2367"/>
              <a:ext cx="179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Observatoire des marchés du CIRAD</a:t>
              </a:r>
            </a:p>
          </p:txBody>
        </p:sp>
      </p:grpSp>
      <p:pic>
        <p:nvPicPr>
          <p:cNvPr id="819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6" name="Group 9"/>
          <p:cNvGrpSpPr>
            <a:grpSpLocks/>
          </p:cNvGrpSpPr>
          <p:nvPr/>
        </p:nvGrpSpPr>
        <p:grpSpPr bwMode="auto">
          <a:xfrm>
            <a:off x="130175" y="3409950"/>
            <a:ext cx="285750" cy="3224213"/>
            <a:chOff x="0" y="1953"/>
            <a:chExt cx="180" cy="2031"/>
          </a:xfrm>
        </p:grpSpPr>
        <p:pic>
          <p:nvPicPr>
            <p:cNvPr id="8204" name="Picture 10" descr="FTP vertic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Rectangle 11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sp>
        <p:nvSpPr>
          <p:cNvPr id="8197" name="AutoShape 12"/>
          <p:cNvSpPr>
            <a:spLocks noChangeArrowheads="1"/>
          </p:cNvSpPr>
          <p:nvPr/>
        </p:nvSpPr>
        <p:spPr bwMode="auto">
          <a:xfrm>
            <a:off x="1403350" y="477838"/>
            <a:ext cx="7685088" cy="146050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8198" name="Text Box 7"/>
          <p:cNvSpPr txBox="1">
            <a:spLocks noChangeArrowheads="1"/>
          </p:cNvSpPr>
          <p:nvPr/>
        </p:nvSpPr>
        <p:spPr bwMode="auto">
          <a:xfrm>
            <a:off x="463550" y="115888"/>
            <a:ext cx="86455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600" b="1">
                <a:solidFill>
                  <a:srgbClr val="808000"/>
                </a:solidFill>
                <a:latin typeface="Arial Black" panose="020B0A04020102020204" pitchFamily="34" charset="0"/>
              </a:rPr>
              <a:t>A positive COVID effect on demand during the last part of the season</a:t>
            </a:r>
            <a:endParaRPr lang="en-US" altLang="fr-FR" sz="16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7179" name="ZoneTexte 14"/>
          <p:cNvSpPr txBox="1">
            <a:spLocks noChangeArrowheads="1"/>
          </p:cNvSpPr>
          <p:nvPr/>
        </p:nvSpPr>
        <p:spPr bwMode="auto">
          <a:xfrm>
            <a:off x="4406900" y="1208088"/>
            <a:ext cx="4702175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fr-FR" sz="1800" dirty="0" smtClean="0">
                <a:latin typeface="Arial" panose="020B0604020202020204" pitchFamily="34" charset="0"/>
              </a:rPr>
              <a:t>A positive effect of the pandemic on demand, at the RETAIL STAGE</a:t>
            </a:r>
          </a:p>
          <a:p>
            <a:pPr>
              <a:spcBef>
                <a:spcPct val="0"/>
              </a:spcBef>
              <a:defRPr/>
            </a:pPr>
            <a:endParaRPr lang="en-US" altLang="fr-FR" sz="1800" dirty="0" smtClean="0">
              <a:latin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en-US" altLang="fr-FR" sz="1800" dirty="0" smtClean="0">
                <a:latin typeface="Arial" panose="020B0604020202020204" pitchFamily="34" charset="0"/>
              </a:rPr>
              <a:t>	</a:t>
            </a:r>
            <a:r>
              <a:rPr lang="en-US" altLang="fr-FR" sz="1400" dirty="0" smtClean="0">
                <a:latin typeface="Arial" panose="020B0604020202020204" pitchFamily="34" charset="0"/>
              </a:rPr>
              <a:t>	 	</a:t>
            </a:r>
          </a:p>
          <a:p>
            <a:pPr lvl="1">
              <a:spcBef>
                <a:spcPct val="0"/>
              </a:spcBef>
              <a:defRPr/>
            </a:pPr>
            <a:endParaRPr lang="en-US" altLang="fr-FR" sz="1400" dirty="0" smtClean="0">
              <a:latin typeface="Arial" panose="020B0604020202020204" pitchFamily="34" charset="0"/>
            </a:endParaRPr>
          </a:p>
        </p:txBody>
      </p:sp>
      <p:pic>
        <p:nvPicPr>
          <p:cNvPr id="8200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666750"/>
            <a:ext cx="3651250" cy="308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708025" y="3724275"/>
            <a:ext cx="8389938" cy="2827338"/>
            <a:chOff x="708025" y="3724275"/>
            <a:chExt cx="8389938" cy="2827755"/>
          </a:xfrm>
        </p:grpSpPr>
        <p:pic>
          <p:nvPicPr>
            <p:cNvPr id="8202" name="Imag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025" y="3724275"/>
              <a:ext cx="3673475" cy="2579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ZoneTexte 14"/>
            <p:cNvSpPr txBox="1">
              <a:spLocks noChangeArrowheads="1"/>
            </p:cNvSpPr>
            <p:nvPr/>
          </p:nvSpPr>
          <p:spPr bwMode="auto">
            <a:xfrm>
              <a:off x="4381500" y="3751267"/>
              <a:ext cx="4716463" cy="2800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200150" indent="-285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en-US" altLang="fr-FR" sz="1800" dirty="0" smtClean="0">
                  <a:latin typeface="Arial" panose="020B0604020202020204" pitchFamily="34" charset="0"/>
                </a:rPr>
                <a:t>An increase linked to the intensity of the pandemic and also to the price level</a:t>
              </a:r>
            </a:p>
            <a:p>
              <a:pPr>
                <a:spcBef>
                  <a:spcPct val="0"/>
                </a:spcBef>
                <a:defRPr/>
              </a:pPr>
              <a:endParaRPr lang="en-US" altLang="fr-FR" sz="1800" dirty="0" smtClean="0">
                <a:latin typeface="Arial" panose="020B0604020202020204" pitchFamily="34" charset="0"/>
              </a:endParaRPr>
            </a:p>
            <a:p>
              <a:pPr marL="0" indent="0">
                <a:spcBef>
                  <a:spcPct val="0"/>
                </a:spcBef>
                <a:buFontTx/>
                <a:buNone/>
                <a:defRPr/>
              </a:pPr>
              <a:r>
                <a:rPr lang="en-US" altLang="fr-FR" sz="1800" dirty="0" smtClean="0">
                  <a:latin typeface="Arial" panose="020B0604020202020204" pitchFamily="34" charset="0"/>
                </a:rPr>
                <a:t>	</a:t>
              </a:r>
              <a:r>
                <a:rPr lang="en-US" altLang="fr-FR" sz="2400" dirty="0" smtClean="0">
                  <a:latin typeface="Arial" panose="020B0604020202020204" pitchFamily="34" charset="0"/>
                </a:rPr>
                <a:t> </a:t>
              </a:r>
              <a:r>
                <a:rPr lang="en-US" altLang="fr-FR" sz="1400" dirty="0" smtClean="0">
                  <a:latin typeface="Arial" panose="020B0604020202020204" pitchFamily="34" charset="0"/>
                </a:rPr>
                <a:t>-sharp increase in April, when the pandemic 	has peaked </a:t>
              </a:r>
            </a:p>
            <a:p>
              <a:pPr marL="0" indent="0">
                <a:spcBef>
                  <a:spcPct val="0"/>
                </a:spcBef>
                <a:buFontTx/>
                <a:buNone/>
                <a:defRPr/>
              </a:pPr>
              <a:endParaRPr lang="en-US" altLang="fr-FR" sz="1400" dirty="0" smtClean="0">
                <a:latin typeface="Arial" panose="020B0604020202020204" pitchFamily="34" charset="0"/>
              </a:endParaRPr>
            </a:p>
            <a:p>
              <a:pPr marL="0" indent="0">
                <a:spcBef>
                  <a:spcPct val="0"/>
                </a:spcBef>
                <a:buFontTx/>
                <a:buNone/>
                <a:defRPr/>
              </a:pPr>
              <a:r>
                <a:rPr lang="en-US" altLang="fr-FR" sz="1400" dirty="0" smtClean="0">
                  <a:latin typeface="Arial" panose="020B0604020202020204" pitchFamily="34" charset="0"/>
                </a:rPr>
                <a:t>	-consumption back to the 2019 level (or below 	the 2019 level) when the pandemic was low 	and prices very high (France : oranges prices 	+40% above the average in Aug./Sept.) </a:t>
              </a:r>
            </a:p>
            <a:p>
              <a:pPr lvl="1">
                <a:spcBef>
                  <a:spcPct val="0"/>
                </a:spcBef>
                <a:defRPr/>
              </a:pPr>
              <a:endParaRPr lang="en-US" altLang="fr-FR" sz="1400" dirty="0" smtClean="0">
                <a:latin typeface="Arial" panose="020B0604020202020204" pitchFamily="34" charset="0"/>
              </a:endParaRPr>
            </a:p>
          </p:txBody>
        </p:sp>
      </p:grpSp>
      <p:sp>
        <p:nvSpPr>
          <p:cNvPr id="3" name="ZoneTexte 2"/>
          <p:cNvSpPr txBox="1"/>
          <p:nvPr/>
        </p:nvSpPr>
        <p:spPr>
          <a:xfrm>
            <a:off x="4283968" y="2264231"/>
            <a:ext cx="4722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fr-FR" dirty="0" smtClean="0"/>
              <a:t>But </a:t>
            </a:r>
            <a:r>
              <a:rPr lang="en-US" altLang="fr-FR" dirty="0"/>
              <a:t>HORECA segment partially or totally lost</a:t>
            </a:r>
          </a:p>
          <a:p>
            <a:endParaRPr lang="fr-FR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5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9236" name="Picture 6" descr="FTP vertic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7" name="Rectangle 7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3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1" name="Group 323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9234" name="Picture 324" descr="FTP vertic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5" name="Rectangle 325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sp>
        <p:nvSpPr>
          <p:cNvPr id="9222" name="AutoShape 12"/>
          <p:cNvSpPr>
            <a:spLocks noChangeArrowheads="1"/>
          </p:cNvSpPr>
          <p:nvPr/>
        </p:nvSpPr>
        <p:spPr bwMode="auto">
          <a:xfrm>
            <a:off x="2339975" y="398463"/>
            <a:ext cx="6769100" cy="142875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95288" y="60325"/>
            <a:ext cx="8743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800" b="1">
                <a:solidFill>
                  <a:srgbClr val="808000"/>
                </a:solidFill>
                <a:latin typeface="Arial Black" panose="020B0A04020102020204" pitchFamily="34" charset="0"/>
              </a:rPr>
              <a:t>Soft citrus: a small…but very good season price-wise</a:t>
            </a:r>
            <a:endParaRPr lang="en-US" altLang="fr-FR" sz="18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9224" name="ZoneTexte 16"/>
          <p:cNvSpPr txBox="1">
            <a:spLocks noChangeArrowheads="1"/>
          </p:cNvSpPr>
          <p:nvPr/>
        </p:nvSpPr>
        <p:spPr bwMode="auto">
          <a:xfrm>
            <a:off x="4487863" y="752475"/>
            <a:ext cx="46212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800">
                <a:latin typeface="Arial" panose="020B0604020202020204" pitchFamily="34" charset="0"/>
              </a:rPr>
              <a:t>The best prices of these last seasons…if not record…</a:t>
            </a:r>
          </a:p>
        </p:txBody>
      </p:sp>
      <p:sp>
        <p:nvSpPr>
          <p:cNvPr id="9225" name="ZoneTexte 1"/>
          <p:cNvSpPr txBox="1">
            <a:spLocks noChangeArrowheads="1"/>
          </p:cNvSpPr>
          <p:nvPr/>
        </p:nvSpPr>
        <p:spPr bwMode="auto">
          <a:xfrm>
            <a:off x="5019675" y="1603375"/>
            <a:ext cx="2449513" cy="523875"/>
          </a:xfrm>
          <a:prstGeom prst="rect">
            <a:avLst/>
          </a:prstGeom>
          <a:solidFill>
            <a:srgbClr val="808000">
              <a:alpha val="5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400">
                <a:latin typeface="Arial" panose="020B0604020202020204" pitchFamily="34" charset="0"/>
              </a:rPr>
              <a:t>+33% / 2018-19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1400">
                <a:latin typeface="Arial" panose="020B0604020202020204" pitchFamily="34" charset="0"/>
              </a:rPr>
              <a:t>19% / 4-season average</a:t>
            </a:r>
          </a:p>
        </p:txBody>
      </p:sp>
      <p:pic>
        <p:nvPicPr>
          <p:cNvPr id="9226" name="Picture 9" descr="DSC_008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495425"/>
            <a:ext cx="1166812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717550"/>
            <a:ext cx="377507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8" name="Groupe 5"/>
          <p:cNvGrpSpPr>
            <a:grpSpLocks/>
          </p:cNvGrpSpPr>
          <p:nvPr/>
        </p:nvGrpSpPr>
        <p:grpSpPr bwMode="auto">
          <a:xfrm>
            <a:off x="522288" y="3471863"/>
            <a:ext cx="8301037" cy="3286125"/>
            <a:chOff x="522288" y="3471862"/>
            <a:chExt cx="8301433" cy="3286029"/>
          </a:xfrm>
        </p:grpSpPr>
        <p:grpSp>
          <p:nvGrpSpPr>
            <p:cNvPr id="9230" name="Groupe 1"/>
            <p:cNvGrpSpPr>
              <a:grpSpLocks/>
            </p:cNvGrpSpPr>
            <p:nvPr/>
          </p:nvGrpSpPr>
          <p:grpSpPr bwMode="auto">
            <a:xfrm>
              <a:off x="522288" y="3911600"/>
              <a:ext cx="3832225" cy="1311275"/>
              <a:chOff x="558800" y="3911600"/>
              <a:chExt cx="3831432" cy="1311275"/>
            </a:xfrm>
          </p:grpSpPr>
          <p:sp>
            <p:nvSpPr>
              <p:cNvPr id="9232" name="ZoneTexte 1"/>
              <p:cNvSpPr txBox="1">
                <a:spLocks noChangeArrowheads="1"/>
              </p:cNvSpPr>
              <p:nvPr/>
            </p:nvSpPr>
            <p:spPr bwMode="auto">
              <a:xfrm>
                <a:off x="1000125" y="4699000"/>
                <a:ext cx="2449513" cy="523875"/>
              </a:xfrm>
              <a:prstGeom prst="rect">
                <a:avLst/>
              </a:prstGeom>
              <a:solidFill>
                <a:srgbClr val="808000">
                  <a:alpha val="5215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fr-FR" altLang="fr-FR" sz="1400">
                    <a:latin typeface="Arial" panose="020B0604020202020204" pitchFamily="34" charset="0"/>
                  </a:rPr>
                  <a:t>-14% / 2017-18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fr-FR" altLang="fr-FR" sz="1400">
                    <a:latin typeface="Arial" panose="020B0604020202020204" pitchFamily="34" charset="0"/>
                  </a:rPr>
                  <a:t>-15% / 4-season average</a:t>
                </a:r>
              </a:p>
            </p:txBody>
          </p:sp>
          <p:sp>
            <p:nvSpPr>
              <p:cNvPr id="9233" name="ZoneTexte 16"/>
              <p:cNvSpPr txBox="1">
                <a:spLocks noChangeArrowheads="1"/>
              </p:cNvSpPr>
              <p:nvPr/>
            </p:nvSpPr>
            <p:spPr bwMode="auto">
              <a:xfrm>
                <a:off x="558800" y="3911600"/>
                <a:ext cx="383143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285750" indent="-28575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fr-FR" sz="1800">
                    <a:latin typeface="Arial" panose="020B0604020202020204" pitchFamily="34" charset="0"/>
                  </a:rPr>
                  <a:t>… but a very short supply</a:t>
                </a:r>
              </a:p>
            </p:txBody>
          </p:sp>
        </p:grpSp>
        <p:pic>
          <p:nvPicPr>
            <p:cNvPr id="9231" name="Image 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1325" y="3471862"/>
              <a:ext cx="4572396" cy="3286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" name="ZoneTexte 16"/>
          <p:cNvSpPr txBox="1">
            <a:spLocks noChangeArrowheads="1"/>
          </p:cNvSpPr>
          <p:nvPr/>
        </p:nvSpPr>
        <p:spPr bwMode="auto">
          <a:xfrm>
            <a:off x="512763" y="5521325"/>
            <a:ext cx="3832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800">
                <a:latin typeface="Arial" panose="020B0604020202020204" pitchFamily="34" charset="0"/>
              </a:rPr>
              <a:t>In a normal production context : a totally stable market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866775"/>
            <a:ext cx="5770563" cy="382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9" descr="DSC_00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013325"/>
            <a:ext cx="2520950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4" name="Group 5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10258" name="Picture 6" descr="FTP vertica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9" name="Rectangle 7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3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7" name="Group 323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10256" name="Picture 324" descr="FTP vertica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7" name="Rectangle 325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sp>
        <p:nvSpPr>
          <p:cNvPr id="10248" name="AutoShape 12"/>
          <p:cNvSpPr>
            <a:spLocks noChangeArrowheads="1"/>
          </p:cNvSpPr>
          <p:nvPr/>
        </p:nvSpPr>
        <p:spPr bwMode="auto">
          <a:xfrm>
            <a:off x="3276600" y="398463"/>
            <a:ext cx="5832475" cy="174625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10249" name="Text Box 7"/>
          <p:cNvSpPr txBox="1">
            <a:spLocks noChangeArrowheads="1"/>
          </p:cNvSpPr>
          <p:nvPr/>
        </p:nvSpPr>
        <p:spPr bwMode="auto">
          <a:xfrm>
            <a:off x="477838" y="88900"/>
            <a:ext cx="8651875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600" b="1">
                <a:solidFill>
                  <a:srgbClr val="808000"/>
                </a:solidFill>
                <a:latin typeface="Arial Black" panose="020B0A04020102020204" pitchFamily="34" charset="0"/>
              </a:rPr>
              <a:t>Soft citrus: a crash in volumes for the key players</a:t>
            </a:r>
          </a:p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600" b="1">
                <a:solidFill>
                  <a:srgbClr val="808000"/>
                </a:solidFill>
                <a:latin typeface="Arial Black" panose="020B0A04020102020204" pitchFamily="34" charset="0"/>
              </a:rPr>
              <a:t>    </a:t>
            </a:r>
            <a:endParaRPr lang="en-US" altLang="fr-FR" sz="16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0250" name="ZoneTexte 16"/>
          <p:cNvSpPr txBox="1">
            <a:spLocks noChangeArrowheads="1"/>
          </p:cNvSpPr>
          <p:nvPr/>
        </p:nvSpPr>
        <p:spPr bwMode="auto">
          <a:xfrm>
            <a:off x="419100" y="854075"/>
            <a:ext cx="30003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600" b="1">
                <a:latin typeface="Arial" panose="020B0604020202020204" pitchFamily="34" charset="0"/>
              </a:rPr>
              <a:t>Spain </a:t>
            </a:r>
            <a:r>
              <a:rPr lang="en-US" altLang="fr-FR" sz="1600">
                <a:latin typeface="Arial" panose="020B0604020202020204" pitchFamily="34" charset="0"/>
              </a:rPr>
              <a:t>: an unprecedented crash of the volumes, especially for Nules clementines</a:t>
            </a:r>
            <a:endParaRPr lang="en-US" altLang="fr-FR" sz="1800">
              <a:latin typeface="Arial" panose="020B0604020202020204" pitchFamily="34" charset="0"/>
            </a:endParaRPr>
          </a:p>
        </p:txBody>
      </p:sp>
      <p:grpSp>
        <p:nvGrpSpPr>
          <p:cNvPr id="4" name="Groupe 3"/>
          <p:cNvGrpSpPr>
            <a:grpSpLocks/>
          </p:cNvGrpSpPr>
          <p:nvPr/>
        </p:nvGrpSpPr>
        <p:grpSpPr bwMode="auto">
          <a:xfrm>
            <a:off x="449263" y="882650"/>
            <a:ext cx="8510587" cy="3698875"/>
            <a:chOff x="449263" y="882651"/>
            <a:chExt cx="8510973" cy="3698477"/>
          </a:xfrm>
        </p:grpSpPr>
        <p:sp>
          <p:nvSpPr>
            <p:cNvPr id="19" name="ZoneTexte 16"/>
            <p:cNvSpPr txBox="1">
              <a:spLocks noChangeArrowheads="1"/>
            </p:cNvSpPr>
            <p:nvPr/>
          </p:nvSpPr>
          <p:spPr bwMode="auto">
            <a:xfrm>
              <a:off x="449263" y="1958860"/>
              <a:ext cx="3000511" cy="107779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marL="285750" indent="-285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en-US" altLang="fr-FR" sz="1600" dirty="0" smtClean="0">
                  <a:latin typeface="Arial" panose="020B0604020202020204" pitchFamily="34" charset="0"/>
                </a:rPr>
                <a:t>The same for </a:t>
              </a:r>
              <a:r>
                <a:rPr lang="en-US" altLang="fr-FR" sz="1600" b="1" dirty="0" smtClean="0">
                  <a:latin typeface="Arial" panose="020B0604020202020204" pitchFamily="34" charset="0"/>
                </a:rPr>
                <a:t>Morocco</a:t>
              </a:r>
              <a:r>
                <a:rPr lang="en-US" altLang="fr-FR" sz="1600" dirty="0" smtClean="0">
                  <a:latin typeface="Arial" panose="020B0604020202020204" pitchFamily="34" charset="0"/>
                </a:rPr>
                <a:t>…</a:t>
              </a:r>
            </a:p>
            <a:p>
              <a:pPr>
                <a:spcBef>
                  <a:spcPct val="0"/>
                </a:spcBef>
                <a:defRPr/>
              </a:pPr>
              <a:endParaRPr lang="en-US" altLang="fr-FR" sz="1600" dirty="0">
                <a:latin typeface="Arial" panose="020B0604020202020204" pitchFamily="34" charset="0"/>
              </a:endParaRPr>
            </a:p>
            <a:p>
              <a:pPr marL="0" indent="0">
                <a:spcBef>
                  <a:spcPct val="0"/>
                </a:spcBef>
                <a:buFontTx/>
                <a:buNone/>
                <a:defRPr/>
              </a:pPr>
              <a:r>
                <a:rPr lang="en-US" altLang="fr-FR" sz="1600" dirty="0" smtClean="0">
                  <a:latin typeface="Arial" panose="020B0604020202020204" pitchFamily="34" charset="0"/>
                </a:rPr>
                <a:t>Morocco + Spain ≈ 80% of the winter supply</a:t>
              </a:r>
              <a:endParaRPr lang="en-US" altLang="fr-FR" sz="1800" dirty="0">
                <a:latin typeface="Arial" panose="020B0604020202020204" pitchFamily="34" charset="0"/>
              </a:endParaRPr>
            </a:p>
          </p:txBody>
        </p:sp>
        <p:pic>
          <p:nvPicPr>
            <p:cNvPr id="10255" name="Image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7982" y="882651"/>
              <a:ext cx="5602254" cy="3698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ZoneTexte 16"/>
          <p:cNvSpPr txBox="1">
            <a:spLocks noChangeArrowheads="1"/>
          </p:cNvSpPr>
          <p:nvPr/>
        </p:nvSpPr>
        <p:spPr bwMode="auto">
          <a:xfrm>
            <a:off x="412750" y="3702050"/>
            <a:ext cx="3000375" cy="10779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fr-FR" sz="1600" dirty="0" smtClean="0">
                <a:latin typeface="Arial" panose="020B0604020202020204" pitchFamily="34" charset="0"/>
              </a:rPr>
              <a:t>A punctual a very limited compensation from </a:t>
            </a:r>
            <a:r>
              <a:rPr lang="en-US" altLang="fr-FR" sz="1600" b="1" dirty="0" smtClean="0">
                <a:latin typeface="Arial" panose="020B0604020202020204" pitchFamily="34" charset="0"/>
              </a:rPr>
              <a:t>“small players”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en-US" altLang="fr-FR" sz="1600" dirty="0" smtClean="0">
                <a:latin typeface="Arial" panose="020B0604020202020204" pitchFamily="34" charset="0"/>
              </a:rPr>
              <a:t>	Turkey, Egypt </a:t>
            </a:r>
            <a:r>
              <a:rPr lang="en-US" alt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↗↗</a:t>
            </a:r>
            <a:endParaRPr lang="en-US" altLang="fr-FR" sz="1600" dirty="0">
              <a:latin typeface="Arial" panose="020B0604020202020204" pitchFamily="34" charset="0"/>
            </a:endParaRPr>
          </a:p>
        </p:txBody>
      </p:sp>
      <p:pic>
        <p:nvPicPr>
          <p:cNvPr id="10253" name="Imag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8" y="4891088"/>
            <a:ext cx="5472112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9" descr="DSC_00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258763"/>
            <a:ext cx="1450975" cy="97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11284" name="Picture 6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5" name="Rectangle 7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3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70" name="Group 323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11282" name="Picture 324" descr="FTP vertic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3" name="Rectangle 325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sp>
        <p:nvSpPr>
          <p:cNvPr id="11271" name="AutoShape 12"/>
          <p:cNvSpPr>
            <a:spLocks noChangeArrowheads="1"/>
          </p:cNvSpPr>
          <p:nvPr/>
        </p:nvSpPr>
        <p:spPr bwMode="auto">
          <a:xfrm>
            <a:off x="1692275" y="388938"/>
            <a:ext cx="7412038" cy="138112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11272" name="Text Box 7"/>
          <p:cNvSpPr txBox="1">
            <a:spLocks noChangeArrowheads="1"/>
          </p:cNvSpPr>
          <p:nvPr/>
        </p:nvSpPr>
        <p:spPr bwMode="auto">
          <a:xfrm>
            <a:off x="457200" y="7938"/>
            <a:ext cx="8651875" cy="27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400" b="1">
                <a:solidFill>
                  <a:srgbClr val="808000"/>
                </a:solidFill>
                <a:latin typeface="Arial Black" panose="020B0A04020102020204" pitchFamily="34" charset="0"/>
              </a:rPr>
              <a:t>A different supply pattern during the first and the second part of the season </a:t>
            </a:r>
            <a:endParaRPr lang="en-US" altLang="fr-FR" sz="14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0" name="ZoneTexte 16"/>
          <p:cNvSpPr txBox="1">
            <a:spLocks noChangeArrowheads="1"/>
          </p:cNvSpPr>
          <p:nvPr/>
        </p:nvSpPr>
        <p:spPr bwMode="auto">
          <a:xfrm>
            <a:off x="711200" y="585788"/>
            <a:ext cx="8488363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fr-FR" sz="1800" dirty="0" smtClean="0">
                <a:latin typeface="Arial" panose="020B0604020202020204" pitchFamily="34" charset="0"/>
              </a:rPr>
              <a:t>A very limited supply of </a:t>
            </a:r>
            <a:r>
              <a:rPr lang="en-US" altLang="fr-FR" sz="1800" dirty="0" err="1" smtClean="0">
                <a:latin typeface="Arial" panose="020B0604020202020204" pitchFamily="34" charset="0"/>
              </a:rPr>
              <a:t>clementines</a:t>
            </a:r>
            <a:r>
              <a:rPr lang="en-US" altLang="fr-FR" sz="1800" dirty="0" smtClean="0">
                <a:latin typeface="Arial" panose="020B0604020202020204" pitchFamily="34" charset="0"/>
              </a:rPr>
              <a:t>…but a record breaking one for late hybrids</a:t>
            </a:r>
          </a:p>
          <a:p>
            <a:pPr>
              <a:spcBef>
                <a:spcPct val="0"/>
              </a:spcBef>
              <a:defRPr/>
            </a:pPr>
            <a:endParaRPr lang="en-US" altLang="fr-FR" sz="1800" dirty="0" smtClean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b="1" dirty="0" err="1" smtClean="0">
                <a:latin typeface="Arial" panose="020B0604020202020204" pitchFamily="34" charset="0"/>
              </a:rPr>
              <a:t>Clementines</a:t>
            </a:r>
            <a:r>
              <a:rPr lang="en-US" altLang="fr-FR" sz="1400" dirty="0" smtClean="0">
                <a:latin typeface="Arial" panose="020B0604020202020204" pitchFamily="34" charset="0"/>
              </a:rPr>
              <a:t> : Spanish </a:t>
            </a:r>
            <a:r>
              <a:rPr lang="en-US" altLang="fr-FR" sz="1400" dirty="0" err="1" smtClean="0">
                <a:latin typeface="Arial" panose="020B0604020202020204" pitchFamily="34" charset="0"/>
              </a:rPr>
              <a:t>Nules</a:t>
            </a:r>
            <a:r>
              <a:rPr lang="en-US" altLang="fr-FR" sz="1400" dirty="0" smtClean="0">
                <a:latin typeface="Arial" panose="020B0604020202020204" pitchFamily="34" charset="0"/>
              </a:rPr>
              <a:t> : production – 40% / average </a:t>
            </a:r>
          </a:p>
          <a:p>
            <a:pPr marL="457200" lvl="1" indent="0">
              <a:spcBef>
                <a:spcPct val="0"/>
              </a:spcBef>
              <a:buFontTx/>
              <a:buNone/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		Morocco : exports 154 000 t against 304 000 t in 2018/19</a:t>
            </a:r>
          </a:p>
          <a:p>
            <a:pPr marL="457200" lvl="1" indent="0">
              <a:spcBef>
                <a:spcPct val="0"/>
              </a:spcBef>
              <a:buFontTx/>
              <a:buNone/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		</a:t>
            </a:r>
          </a:p>
        </p:txBody>
      </p:sp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971550" y="3624263"/>
            <a:ext cx="7704138" cy="3233737"/>
            <a:chOff x="971550" y="3624263"/>
            <a:chExt cx="7704138" cy="3233737"/>
          </a:xfrm>
        </p:grpSpPr>
        <p:sp>
          <p:nvSpPr>
            <p:cNvPr id="11279" name="ZoneTexte 16"/>
            <p:cNvSpPr txBox="1">
              <a:spLocks noChangeArrowheads="1"/>
            </p:cNvSpPr>
            <p:nvPr/>
          </p:nvSpPr>
          <p:spPr bwMode="auto">
            <a:xfrm>
              <a:off x="971550" y="3624263"/>
              <a:ext cx="675798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fr-FR" sz="1800">
                  <a:latin typeface="Arial" panose="020B0604020202020204" pitchFamily="34" charset="0"/>
                </a:rPr>
                <a:t>Record breaking prices for both clementine AND Late hybrids </a:t>
              </a:r>
            </a:p>
          </p:txBody>
        </p:sp>
        <p:pic>
          <p:nvPicPr>
            <p:cNvPr id="11280" name="Imag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1725" y="4100513"/>
              <a:ext cx="3854450" cy="275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ZoneTexte 7"/>
            <p:cNvSpPr txBox="1">
              <a:spLocks noChangeArrowheads="1"/>
            </p:cNvSpPr>
            <p:nvPr/>
          </p:nvSpPr>
          <p:spPr bwMode="auto">
            <a:xfrm>
              <a:off x="5489575" y="4735513"/>
              <a:ext cx="3186113" cy="830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600">
                  <a:latin typeface="Arial" panose="020B0604020202020204" pitchFamily="34" charset="0"/>
                </a:rPr>
                <a:t>-wider market window for late hybrids, due to the early end of the short clementine season</a:t>
              </a:r>
            </a:p>
          </p:txBody>
        </p:sp>
      </p:grpSp>
      <p:grpSp>
        <p:nvGrpSpPr>
          <p:cNvPr id="3" name="Groupe 2"/>
          <p:cNvGrpSpPr>
            <a:grpSpLocks/>
          </p:cNvGrpSpPr>
          <p:nvPr/>
        </p:nvGrpSpPr>
        <p:grpSpPr bwMode="auto">
          <a:xfrm>
            <a:off x="711200" y="1601788"/>
            <a:ext cx="8488363" cy="2027237"/>
            <a:chOff x="711993" y="1601788"/>
            <a:chExt cx="8488363" cy="2027237"/>
          </a:xfrm>
        </p:grpSpPr>
        <p:pic>
          <p:nvPicPr>
            <p:cNvPr id="11276" name="Image 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9575" y="1601788"/>
              <a:ext cx="3373438" cy="2027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7" name="ZoneTexte 6"/>
            <p:cNvSpPr txBox="1">
              <a:spLocks noChangeArrowheads="1"/>
            </p:cNvSpPr>
            <p:nvPr/>
          </p:nvSpPr>
          <p:spPr bwMode="auto">
            <a:xfrm>
              <a:off x="1006475" y="2906713"/>
              <a:ext cx="4608512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000">
                  <a:latin typeface="Arial" panose="020B0604020202020204" pitchFamily="34" charset="0"/>
                </a:rPr>
                <a:t>*Nadorcott from Spain/Morocco -Ori from Spain/Israel-Tango from Spain</a:t>
              </a:r>
              <a:endParaRPr lang="fr-FR" altLang="fr-FR" sz="1000">
                <a:latin typeface="Arial" panose="020B0604020202020204" pitchFamily="34" charset="0"/>
              </a:endParaRPr>
            </a:p>
          </p:txBody>
        </p:sp>
        <p:sp>
          <p:nvSpPr>
            <p:cNvPr id="22" name="ZoneTexte 16"/>
            <p:cNvSpPr txBox="1">
              <a:spLocks noChangeArrowheads="1"/>
            </p:cNvSpPr>
            <p:nvPr/>
          </p:nvSpPr>
          <p:spPr bwMode="auto">
            <a:xfrm>
              <a:off x="711993" y="1730375"/>
              <a:ext cx="8488363" cy="1230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indent="0">
                <a:spcBef>
                  <a:spcPct val="0"/>
                </a:spcBef>
                <a:buFontTx/>
                <a:buNone/>
                <a:defRPr/>
              </a:pPr>
              <a:endParaRPr lang="en-US" altLang="fr-FR" sz="1800" dirty="0" smtClean="0">
                <a:latin typeface="Arial" panose="020B0604020202020204" pitchFamily="34" charset="0"/>
              </a:endParaRPr>
            </a:p>
            <a:p>
              <a:pPr lvl="1">
                <a:spcBef>
                  <a:spcPct val="0"/>
                </a:spcBef>
                <a:defRPr/>
              </a:pPr>
              <a:r>
                <a:rPr lang="en-US" altLang="fr-FR" sz="1400" b="1" dirty="0" smtClean="0">
                  <a:latin typeface="Arial" panose="020B0604020202020204" pitchFamily="34" charset="0"/>
                </a:rPr>
                <a:t>Late hybrids*</a:t>
              </a:r>
              <a:r>
                <a:rPr lang="en-US" altLang="fr-FR" sz="1400" dirty="0" smtClean="0">
                  <a:latin typeface="Arial" panose="020B0604020202020204" pitchFamily="34" charset="0"/>
                </a:rPr>
                <a:t> : + 110 000 t exports / 18-19</a:t>
              </a:r>
            </a:p>
            <a:p>
              <a:pPr lvl="1">
                <a:spcBef>
                  <a:spcPct val="0"/>
                </a:spcBef>
                <a:buFontTx/>
                <a:buNone/>
                <a:defRPr/>
              </a:pPr>
              <a:r>
                <a:rPr lang="en-US" altLang="fr-FR" sz="1400" dirty="0" smtClean="0">
                  <a:latin typeface="Arial" panose="020B0604020202020204" pitchFamily="34" charset="0"/>
                </a:rPr>
                <a:t>		</a:t>
              </a:r>
              <a:r>
                <a:rPr lang="en-US" altLang="fr-FR" sz="1400" dirty="0">
                  <a:latin typeface="Arial" panose="020B0604020202020204" pitchFamily="34" charset="0"/>
                </a:rPr>
                <a:t>The production continue to develop</a:t>
              </a:r>
            </a:p>
            <a:p>
              <a:pPr marL="457200" lvl="1" indent="0">
                <a:spcBef>
                  <a:spcPct val="0"/>
                </a:spcBef>
                <a:buFontTx/>
                <a:buNone/>
                <a:defRPr/>
              </a:pPr>
              <a:r>
                <a:rPr lang="en-US" altLang="fr-FR" sz="1400" dirty="0" smtClean="0">
                  <a:latin typeface="Arial" panose="020B0604020202020204" pitchFamily="34" charset="0"/>
                </a:rPr>
                <a:t>	≈</a:t>
              </a:r>
              <a:r>
                <a:rPr lang="en-US" altLang="fr-FR" sz="1400" dirty="0">
                  <a:latin typeface="Arial" panose="020B0604020202020204" pitchFamily="34" charset="0"/>
                </a:rPr>
                <a:t>22 000 ha  / 750 000 t exports in the mid term </a:t>
              </a:r>
            </a:p>
            <a:p>
              <a:pPr marL="457200" lvl="1" indent="0">
                <a:spcBef>
                  <a:spcPct val="0"/>
                </a:spcBef>
                <a:buFontTx/>
                <a:buNone/>
                <a:defRPr/>
              </a:pPr>
              <a:endParaRPr lang="en-US" altLang="fr-FR" sz="1400" dirty="0" smtClean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5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12307" name="Picture 6" descr="FTP vertic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8" name="Rectangle 7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3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46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3" name="Group 323"/>
          <p:cNvGrpSpPr>
            <a:grpSpLocks/>
          </p:cNvGrpSpPr>
          <p:nvPr/>
        </p:nvGrpSpPr>
        <p:grpSpPr bwMode="auto">
          <a:xfrm>
            <a:off x="38100" y="3625850"/>
            <a:ext cx="285750" cy="3224213"/>
            <a:chOff x="0" y="1953"/>
            <a:chExt cx="180" cy="2031"/>
          </a:xfrm>
        </p:grpSpPr>
        <p:pic>
          <p:nvPicPr>
            <p:cNvPr id="12305" name="Picture 324" descr="FTP vertic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12"/>
              <a:ext cx="14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6" name="Rectangle 325"/>
            <p:cNvSpPr>
              <a:spLocks noChangeArrowheads="1"/>
            </p:cNvSpPr>
            <p:nvPr/>
          </p:nvSpPr>
          <p:spPr bwMode="auto">
            <a:xfrm rot="-5400000">
              <a:off x="-605" y="2565"/>
              <a:ext cx="13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  <p:sp>
        <p:nvSpPr>
          <p:cNvPr id="12294" name="AutoShape 12"/>
          <p:cNvSpPr>
            <a:spLocks noChangeArrowheads="1"/>
          </p:cNvSpPr>
          <p:nvPr/>
        </p:nvSpPr>
        <p:spPr bwMode="auto">
          <a:xfrm>
            <a:off x="2627313" y="441325"/>
            <a:ext cx="6481762" cy="125413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87363" y="60325"/>
            <a:ext cx="86518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800" b="1">
                <a:solidFill>
                  <a:srgbClr val="808000"/>
                </a:solidFill>
                <a:latin typeface="Arial Black" panose="020B0A04020102020204" pitchFamily="34" charset="0"/>
              </a:rPr>
              <a:t>Orange: one of the best season ever also pricewise </a:t>
            </a:r>
            <a:endParaRPr lang="en-US" altLang="fr-FR" sz="18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2296" name="ZoneTexte 16"/>
          <p:cNvSpPr txBox="1">
            <a:spLocks noChangeArrowheads="1"/>
          </p:cNvSpPr>
          <p:nvPr/>
        </p:nvSpPr>
        <p:spPr bwMode="auto">
          <a:xfrm>
            <a:off x="4487863" y="752475"/>
            <a:ext cx="4621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800">
                <a:latin typeface="Arial" panose="020B0604020202020204" pitchFamily="34" charset="0"/>
              </a:rPr>
              <a:t>The best price recorded since 2015/16</a:t>
            </a:r>
          </a:p>
        </p:txBody>
      </p:sp>
      <p:pic>
        <p:nvPicPr>
          <p:cNvPr id="12297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788" y="5287963"/>
            <a:ext cx="234791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ZoneTexte 1"/>
          <p:cNvSpPr txBox="1">
            <a:spLocks noChangeArrowheads="1"/>
          </p:cNvSpPr>
          <p:nvPr/>
        </p:nvSpPr>
        <p:spPr bwMode="auto">
          <a:xfrm>
            <a:off x="5186363" y="1433513"/>
            <a:ext cx="2449512" cy="523875"/>
          </a:xfrm>
          <a:prstGeom prst="rect">
            <a:avLst/>
          </a:prstGeom>
          <a:solidFill>
            <a:srgbClr val="808000">
              <a:alpha val="5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400">
                <a:latin typeface="Arial" panose="020B0604020202020204" pitchFamily="34" charset="0"/>
              </a:rPr>
              <a:t>+28% / 2018-19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1400">
                <a:latin typeface="Arial" panose="020B0604020202020204" pitchFamily="34" charset="0"/>
              </a:rPr>
              <a:t>9% / 4-season average</a:t>
            </a:r>
          </a:p>
        </p:txBody>
      </p:sp>
      <p:pic>
        <p:nvPicPr>
          <p:cNvPr id="12299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28675"/>
            <a:ext cx="3967163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e 5"/>
          <p:cNvGrpSpPr>
            <a:grpSpLocks/>
          </p:cNvGrpSpPr>
          <p:nvPr/>
        </p:nvGrpSpPr>
        <p:grpSpPr bwMode="auto">
          <a:xfrm>
            <a:off x="523875" y="3756025"/>
            <a:ext cx="8718550" cy="2593975"/>
            <a:chOff x="523492" y="3755518"/>
            <a:chExt cx="8718797" cy="2593866"/>
          </a:xfrm>
        </p:grpSpPr>
        <p:sp>
          <p:nvSpPr>
            <p:cNvPr id="12302" name="ZoneTexte 1"/>
            <p:cNvSpPr txBox="1">
              <a:spLocks noChangeArrowheads="1"/>
            </p:cNvSpPr>
            <p:nvPr/>
          </p:nvSpPr>
          <p:spPr bwMode="auto">
            <a:xfrm>
              <a:off x="5134770" y="4341019"/>
              <a:ext cx="2449512" cy="523875"/>
            </a:xfrm>
            <a:prstGeom prst="rect">
              <a:avLst/>
            </a:prstGeom>
            <a:solidFill>
              <a:srgbClr val="808000">
                <a:alpha val="5215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400">
                  <a:latin typeface="Arial" panose="020B0604020202020204" pitchFamily="34" charset="0"/>
                </a:rPr>
                <a:t>-2% / 2018-19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400">
                  <a:latin typeface="Arial" panose="020B0604020202020204" pitchFamily="34" charset="0"/>
                </a:rPr>
                <a:t>-6% / 4-season average</a:t>
              </a:r>
            </a:p>
          </p:txBody>
        </p:sp>
        <p:sp>
          <p:nvSpPr>
            <p:cNvPr id="12303" name="ZoneTexte 16"/>
            <p:cNvSpPr txBox="1">
              <a:spLocks noChangeArrowheads="1"/>
            </p:cNvSpPr>
            <p:nvPr/>
          </p:nvSpPr>
          <p:spPr bwMode="auto">
            <a:xfrm>
              <a:off x="4621077" y="3755518"/>
              <a:ext cx="462121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fr-FR" sz="1800">
                  <a:latin typeface="Arial" panose="020B0604020202020204" pitchFamily="34" charset="0"/>
                </a:rPr>
                <a:t>A supply slightly below the average</a:t>
              </a:r>
            </a:p>
          </p:txBody>
        </p:sp>
        <p:pic>
          <p:nvPicPr>
            <p:cNvPr id="12304" name="Image 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492" y="3809428"/>
              <a:ext cx="4104456" cy="2539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ZoneTexte 16"/>
          <p:cNvSpPr txBox="1">
            <a:spLocks noChangeArrowheads="1"/>
          </p:cNvSpPr>
          <p:nvPr/>
        </p:nvSpPr>
        <p:spPr bwMode="auto">
          <a:xfrm>
            <a:off x="4687888" y="5287963"/>
            <a:ext cx="46212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fr-FR" sz="1800" dirty="0" smtClean="0">
                <a:latin typeface="Arial" panose="020B0604020202020204" pitchFamily="34" charset="0"/>
              </a:rPr>
              <a:t>Market trending down since 2017-18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endParaRPr lang="en-US" altLang="fr-FR" sz="1800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40652</TotalTime>
  <Words>977</Words>
  <Application>Microsoft Office PowerPoint</Application>
  <PresentationFormat>Affichage à l'écran (4:3)</PresentationFormat>
  <Paragraphs>166</Paragraphs>
  <Slides>15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Albertus Medium</vt:lpstr>
      <vt:lpstr>Arial</vt:lpstr>
      <vt:lpstr>Arial Black</vt:lpstr>
      <vt:lpstr>Calibri</vt:lpstr>
      <vt:lpstr>Times New Roman</vt:lpstr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CIRAD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Aucun titre de diapositive</dc:title>
  <dc:creator>pcnom</dc:creator>
  <cp:lastModifiedBy>eimbert</cp:lastModifiedBy>
  <cp:revision>2497</cp:revision>
  <cp:lastPrinted>2019-11-12T16:38:55Z</cp:lastPrinted>
  <dcterms:created xsi:type="dcterms:W3CDTF">2000-08-30T13:56:25Z</dcterms:created>
  <dcterms:modified xsi:type="dcterms:W3CDTF">2020-11-23T08:02:41Z</dcterms:modified>
</cp:coreProperties>
</file>