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notesSlides/notesSlide4.xml" ContentType="application/vnd.openxmlformats-officedocument.presentationml.notesSlide+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notesSlides/notesSlide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7.xml" ContentType="application/vnd.openxmlformats-officedocument.presentationml.notesSlide+xml"/>
  <Override PartName="/ppt/tags/tag34.xml" ContentType="application/vnd.openxmlformats-officedocument.presentationml.tags+xml"/>
  <Override PartName="/ppt/notesSlides/notesSlide8.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0.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1.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2">
  <p:sldMasterIdLst>
    <p:sldMasterId id="2147483648" r:id="rId1"/>
  </p:sldMasterIdLst>
  <p:notesMasterIdLst>
    <p:notesMasterId r:id="rId15"/>
  </p:notesMasterIdLst>
  <p:handoutMasterIdLst>
    <p:handoutMasterId r:id="rId16"/>
  </p:handoutMasterIdLst>
  <p:sldIdLst>
    <p:sldId id="261" r:id="rId2"/>
    <p:sldId id="260" r:id="rId3"/>
    <p:sldId id="270" r:id="rId4"/>
    <p:sldId id="258" r:id="rId5"/>
    <p:sldId id="263" r:id="rId6"/>
    <p:sldId id="315" r:id="rId7"/>
    <p:sldId id="280" r:id="rId8"/>
    <p:sldId id="275" r:id="rId9"/>
    <p:sldId id="307" r:id="rId10"/>
    <p:sldId id="316" r:id="rId11"/>
    <p:sldId id="292" r:id="rId12"/>
    <p:sldId id="317" r:id="rId13"/>
    <p:sldId id="259" r:id="rId14"/>
  </p:sldIdLst>
  <p:sldSz cx="12192000" cy="6858000"/>
  <p:notesSz cx="9296400" cy="70104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sabeth Kosiolek" initials="EK" lastIdx="3" clrIdx="0">
    <p:extLst>
      <p:ext uri="{19B8F6BF-5375-455C-9EA6-DF929625EA0E}">
        <p15:presenceInfo xmlns:p15="http://schemas.microsoft.com/office/powerpoint/2012/main" userId="S-1-5-21-2490327030-3959907021-3202050969-1552" providerId="AD"/>
      </p:ext>
    </p:extLst>
  </p:cmAuthor>
  <p:cmAuthor id="2" name="Volker Ebert" initials="VE" lastIdx="1" clrIdx="1">
    <p:extLst>
      <p:ext uri="{19B8F6BF-5375-455C-9EA6-DF929625EA0E}">
        <p15:presenceInfo xmlns:p15="http://schemas.microsoft.com/office/powerpoint/2012/main" userId="S-1-5-21-2490327030-3959907021-3202050969-12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86BC25"/>
    <a:srgbClr val="BBBCBC"/>
    <a:srgbClr val="62B5E5"/>
    <a:srgbClr val="000000"/>
    <a:srgbClr val="00A1DE"/>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059" autoAdjust="0"/>
  </p:normalViewPr>
  <p:slideViewPr>
    <p:cSldViewPr snapToObjects="1">
      <p:cViewPr varScale="1">
        <p:scale>
          <a:sx n="110" d="100"/>
          <a:sy n="110" d="100"/>
        </p:scale>
        <p:origin x="630" y="96"/>
      </p:cViewPr>
      <p:guideLst/>
    </p:cSldViewPr>
  </p:slideViewPr>
  <p:notesTextViewPr>
    <p:cViewPr>
      <p:scale>
        <a:sx n="1" d="1"/>
        <a:sy n="1" d="1"/>
      </p:scale>
      <p:origin x="0" y="0"/>
    </p:cViewPr>
  </p:notesTextViewPr>
  <p:sorterViewPr>
    <p:cViewPr>
      <p:scale>
        <a:sx n="20" d="100"/>
        <a:sy n="20" d="100"/>
      </p:scale>
      <p:origin x="0" y="0"/>
    </p:cViewPr>
  </p:sorterViewPr>
  <p:notesViewPr>
    <p:cSldViewPr snapToObjects="1" showGuides="1">
      <p:cViewPr varScale="1">
        <p:scale>
          <a:sx n="63" d="100"/>
          <a:sy n="63" d="100"/>
        </p:scale>
        <p:origin x="221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029453" cy="350913"/>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5264777" y="1"/>
            <a:ext cx="4029453" cy="350913"/>
          </a:xfrm>
          <a:prstGeom prst="rect">
            <a:avLst/>
          </a:prstGeom>
        </p:spPr>
        <p:txBody>
          <a:bodyPr vert="horz" lIns="91440" tIns="45720" rIns="91440" bIns="45720" rtlCol="0"/>
          <a:lstStyle>
            <a:lvl1pPr algn="r">
              <a:defRPr sz="1200"/>
            </a:lvl1pPr>
          </a:lstStyle>
          <a:p>
            <a:fld id="{6A8D2B28-A4DD-4DE0-90B5-F858E18FECB0}" type="datetimeFigureOut">
              <a:rPr lang="nl-NL" smtClean="0"/>
              <a:t>2019-02-18</a:t>
            </a:fld>
            <a:endParaRPr lang="nl-NL"/>
          </a:p>
        </p:txBody>
      </p:sp>
      <p:sp>
        <p:nvSpPr>
          <p:cNvPr id="4" name="Footer Placeholder 3"/>
          <p:cNvSpPr>
            <a:spLocks noGrp="1"/>
          </p:cNvSpPr>
          <p:nvPr>
            <p:ph type="ftr" sz="quarter" idx="2"/>
          </p:nvPr>
        </p:nvSpPr>
        <p:spPr>
          <a:xfrm>
            <a:off x="1" y="6659487"/>
            <a:ext cx="4029453" cy="350913"/>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5264777" y="6659487"/>
            <a:ext cx="4029453" cy="350913"/>
          </a:xfrm>
          <a:prstGeom prst="rect">
            <a:avLst/>
          </a:prstGeom>
        </p:spPr>
        <p:txBody>
          <a:bodyPr vert="horz" lIns="91440" tIns="45720" rIns="91440" bIns="45720" rtlCol="0" anchor="b"/>
          <a:lstStyle>
            <a:lvl1pPr algn="r">
              <a:defRPr sz="1200"/>
            </a:lvl1pPr>
          </a:lstStyle>
          <a:p>
            <a:fld id="{14145E7A-0C5D-4846-8F0F-6C67EBAC496E}" type="slidenum">
              <a:rPr lang="nl-NL" smtClean="0"/>
              <a:t>‹#›</a:t>
            </a:fld>
            <a:endParaRPr lang="nl-NL"/>
          </a:p>
        </p:txBody>
      </p:sp>
    </p:spTree>
    <p:extLst>
      <p:ext uri="{BB962C8B-B14F-4D97-AF65-F5344CB8AC3E}">
        <p14:creationId xmlns:p14="http://schemas.microsoft.com/office/powerpoint/2010/main" val="26173918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028440" cy="350520"/>
          </a:xfrm>
          <a:prstGeom prst="rect">
            <a:avLst/>
          </a:prstGeom>
        </p:spPr>
        <p:txBody>
          <a:bodyPr vert="horz" lIns="91440" tIns="45720" rIns="91440" bIns="45720" rtlCol="0"/>
          <a:lstStyle>
            <a:lvl1pPr algn="l" eaLnBrk="1">
              <a:defRPr sz="1200"/>
            </a:lvl1pPr>
          </a:lstStyle>
          <a:p>
            <a:endParaRPr lang="en-US" dirty="0"/>
          </a:p>
        </p:txBody>
      </p:sp>
      <p:sp>
        <p:nvSpPr>
          <p:cNvPr id="3" name="Datumsplatzhalter 2"/>
          <p:cNvSpPr>
            <a:spLocks noGrp="1"/>
          </p:cNvSpPr>
          <p:nvPr>
            <p:ph type="dt" idx="1"/>
          </p:nvPr>
        </p:nvSpPr>
        <p:spPr>
          <a:xfrm>
            <a:off x="5265810" y="0"/>
            <a:ext cx="4028440" cy="350520"/>
          </a:xfrm>
          <a:prstGeom prst="rect">
            <a:avLst/>
          </a:prstGeom>
        </p:spPr>
        <p:txBody>
          <a:bodyPr vert="horz" lIns="91440" tIns="45720" rIns="91440" bIns="45720" rtlCol="0"/>
          <a:lstStyle>
            <a:lvl1pPr algn="r">
              <a:defRPr sz="1200"/>
            </a:lvl1pPr>
          </a:lstStyle>
          <a:p>
            <a:fld id="{F0A1BC65-3BCC-4E9B-9B82-4B7192AC52E3}" type="datetimeFigureOut">
              <a:rPr lang="en-US" smtClean="0"/>
              <a:t>2/18/2019</a:t>
            </a:fld>
            <a:endParaRPr lang="en-US" dirty="0"/>
          </a:p>
        </p:txBody>
      </p:sp>
      <p:sp>
        <p:nvSpPr>
          <p:cNvPr id="4" name="Folienbildplatzhalter 3"/>
          <p:cNvSpPr>
            <a:spLocks noGrp="1" noRot="1" noChangeAspect="1"/>
          </p:cNvSpPr>
          <p:nvPr>
            <p:ph type="sldImg" idx="2"/>
          </p:nvPr>
        </p:nvSpPr>
        <p:spPr>
          <a:xfrm>
            <a:off x="2311400" y="525463"/>
            <a:ext cx="4673600" cy="26289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29641" y="3329941"/>
            <a:ext cx="7437120" cy="3154680"/>
          </a:xfrm>
          <a:prstGeom prst="rect">
            <a:avLst/>
          </a:prstGeom>
        </p:spPr>
        <p:txBody>
          <a:bodyPr vert="horz" lIns="91440" tIns="45720" rIns="91440" bIns="45720" rtlCol="0"/>
          <a:lstStyle/>
          <a:p>
            <a:pPr lvl="0"/>
            <a:r>
              <a:rPr lang="en-US" dirty="0" err="1"/>
              <a:t>Textmasterformat</a:t>
            </a:r>
            <a:r>
              <a:rPr lang="en-US" dirty="0"/>
              <a:t> </a:t>
            </a:r>
            <a:r>
              <a:rPr lang="en-US" dirty="0" err="1"/>
              <a:t>bearbeiten</a:t>
            </a:r>
            <a:endParaRPr lang="en-US" dirty="0"/>
          </a:p>
          <a:p>
            <a:pPr lvl="1"/>
            <a:r>
              <a:rPr lang="en-US" dirty="0" err="1"/>
              <a:t>Zweite</a:t>
            </a:r>
            <a:r>
              <a:rPr lang="en-US" dirty="0"/>
              <a:t> </a:t>
            </a:r>
            <a:r>
              <a:rPr lang="en-US" dirty="0" err="1"/>
              <a:t>Ebene</a:t>
            </a:r>
            <a:endParaRPr lang="en-US" dirty="0"/>
          </a:p>
          <a:p>
            <a:pPr lvl="2"/>
            <a:r>
              <a:rPr lang="en-US" dirty="0" err="1"/>
              <a:t>Dritte</a:t>
            </a:r>
            <a:r>
              <a:rPr lang="en-US" dirty="0"/>
              <a:t> </a:t>
            </a:r>
            <a:r>
              <a:rPr lang="en-US" dirty="0" err="1"/>
              <a:t>Ebene</a:t>
            </a:r>
            <a:endParaRPr lang="en-US" dirty="0"/>
          </a:p>
          <a:p>
            <a:pPr lvl="3"/>
            <a:r>
              <a:rPr lang="en-US" dirty="0" err="1"/>
              <a:t>Vierte</a:t>
            </a:r>
            <a:r>
              <a:rPr lang="en-US" dirty="0"/>
              <a:t> </a:t>
            </a:r>
            <a:r>
              <a:rPr lang="en-US" dirty="0" err="1"/>
              <a:t>Ebene</a:t>
            </a:r>
            <a:endParaRPr lang="en-US" dirty="0"/>
          </a:p>
          <a:p>
            <a:pPr lvl="4"/>
            <a:r>
              <a:rPr lang="en-US" dirty="0" err="1"/>
              <a:t>Fünfte</a:t>
            </a:r>
            <a:r>
              <a:rPr lang="en-US" dirty="0"/>
              <a:t> </a:t>
            </a:r>
            <a:r>
              <a:rPr lang="en-US" dirty="0" err="1"/>
              <a:t>Ebene</a:t>
            </a:r>
            <a:endParaRPr lang="en-US" dirty="0"/>
          </a:p>
        </p:txBody>
      </p:sp>
      <p:sp>
        <p:nvSpPr>
          <p:cNvPr id="6" name="Fußzeilenplatzhalter 5"/>
          <p:cNvSpPr>
            <a:spLocks noGrp="1"/>
          </p:cNvSpPr>
          <p:nvPr>
            <p:ph type="ftr" sz="quarter" idx="4"/>
          </p:nvPr>
        </p:nvSpPr>
        <p:spPr>
          <a:xfrm>
            <a:off x="1" y="6658663"/>
            <a:ext cx="4028440" cy="350520"/>
          </a:xfrm>
          <a:prstGeom prst="rect">
            <a:avLst/>
          </a:prstGeom>
        </p:spPr>
        <p:txBody>
          <a:bodyPr vert="horz" lIns="91440" tIns="45720" rIns="91440" bIns="45720" rtlCol="0" anchor="b"/>
          <a:lstStyle>
            <a:lvl1pPr algn="l" eaLnBrk="1">
              <a:defRPr sz="1200"/>
            </a:lvl1pPr>
          </a:lstStyle>
          <a:p>
            <a:endParaRPr lang="en-US" dirty="0"/>
          </a:p>
        </p:txBody>
      </p:sp>
      <p:sp>
        <p:nvSpPr>
          <p:cNvPr id="7" name="Foliennummernplatzhalter 6"/>
          <p:cNvSpPr>
            <a:spLocks noGrp="1"/>
          </p:cNvSpPr>
          <p:nvPr>
            <p:ph type="sldNum" sz="quarter" idx="5"/>
          </p:nvPr>
        </p:nvSpPr>
        <p:spPr>
          <a:xfrm>
            <a:off x="5265810" y="6658663"/>
            <a:ext cx="4028440" cy="350520"/>
          </a:xfrm>
          <a:prstGeom prst="rect">
            <a:avLst/>
          </a:prstGeom>
        </p:spPr>
        <p:txBody>
          <a:bodyPr vert="horz" lIns="91440" tIns="45720" rIns="91440" bIns="45720" rtlCol="0" anchor="b"/>
          <a:lstStyle>
            <a:lvl1pPr algn="r">
              <a:defRPr sz="1200"/>
            </a:lvl1pPr>
          </a:lstStyle>
          <a:p>
            <a:fld id="{A35CC3DB-B3BC-456D-B636-76ABCF0B059A}" type="slidenum">
              <a:rPr lang="en-US" smtClean="0"/>
              <a:t>‹#›</a:t>
            </a:fld>
            <a:endParaRPr lang="en-US" dirty="0"/>
          </a:p>
        </p:txBody>
      </p:sp>
    </p:spTree>
    <p:extLst>
      <p:ext uri="{BB962C8B-B14F-4D97-AF65-F5344CB8AC3E}">
        <p14:creationId xmlns:p14="http://schemas.microsoft.com/office/powerpoint/2010/main" val="41461172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0</a:t>
            </a:fld>
            <a:endParaRPr lang="en-US" dirty="0"/>
          </a:p>
        </p:txBody>
      </p:sp>
    </p:spTree>
    <p:extLst>
      <p:ext uri="{BB962C8B-B14F-4D97-AF65-F5344CB8AC3E}">
        <p14:creationId xmlns:p14="http://schemas.microsoft.com/office/powerpoint/2010/main" val="229302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9</a:t>
            </a:fld>
            <a:endParaRPr lang="en-US" dirty="0"/>
          </a:p>
        </p:txBody>
      </p:sp>
    </p:spTree>
    <p:extLst>
      <p:ext uri="{BB962C8B-B14F-4D97-AF65-F5344CB8AC3E}">
        <p14:creationId xmlns:p14="http://schemas.microsoft.com/office/powerpoint/2010/main" val="2150225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10</a:t>
            </a:fld>
            <a:endParaRPr lang="en-GB" dirty="0"/>
          </a:p>
        </p:txBody>
      </p:sp>
    </p:spTree>
    <p:extLst>
      <p:ext uri="{BB962C8B-B14F-4D97-AF65-F5344CB8AC3E}">
        <p14:creationId xmlns:p14="http://schemas.microsoft.com/office/powerpoint/2010/main" val="2038648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11</a:t>
            </a:fld>
            <a:endParaRPr lang="en-US" dirty="0"/>
          </a:p>
        </p:txBody>
      </p:sp>
    </p:spTree>
    <p:extLst>
      <p:ext uri="{BB962C8B-B14F-4D97-AF65-F5344CB8AC3E}">
        <p14:creationId xmlns:p14="http://schemas.microsoft.com/office/powerpoint/2010/main" val="3016706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44788" y="509588"/>
            <a:ext cx="4514850" cy="2540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345957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2</a:t>
            </a:fld>
            <a:endParaRPr lang="en-US" dirty="0"/>
          </a:p>
        </p:txBody>
      </p:sp>
    </p:spTree>
    <p:extLst>
      <p:ext uri="{BB962C8B-B14F-4D97-AF65-F5344CB8AC3E}">
        <p14:creationId xmlns:p14="http://schemas.microsoft.com/office/powerpoint/2010/main" val="555330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3</a:t>
            </a:fld>
            <a:endParaRPr lang="en-US" dirty="0"/>
          </a:p>
        </p:txBody>
      </p:sp>
    </p:spTree>
    <p:extLst>
      <p:ext uri="{BB962C8B-B14F-4D97-AF65-F5344CB8AC3E}">
        <p14:creationId xmlns:p14="http://schemas.microsoft.com/office/powerpoint/2010/main" val="3510376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4</a:t>
            </a:fld>
            <a:endParaRPr lang="en-US" dirty="0"/>
          </a:p>
        </p:txBody>
      </p:sp>
    </p:spTree>
    <p:extLst>
      <p:ext uri="{BB962C8B-B14F-4D97-AF65-F5344CB8AC3E}">
        <p14:creationId xmlns:p14="http://schemas.microsoft.com/office/powerpoint/2010/main" val="543206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5</a:t>
            </a:fld>
            <a:endParaRPr lang="en-US" dirty="0"/>
          </a:p>
        </p:txBody>
      </p:sp>
    </p:spTree>
    <p:extLst>
      <p:ext uri="{BB962C8B-B14F-4D97-AF65-F5344CB8AC3E}">
        <p14:creationId xmlns:p14="http://schemas.microsoft.com/office/powerpoint/2010/main" val="2083873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6</a:t>
            </a:fld>
            <a:endParaRPr lang="en-GB" dirty="0"/>
          </a:p>
        </p:txBody>
      </p:sp>
    </p:spTree>
    <p:extLst>
      <p:ext uri="{BB962C8B-B14F-4D97-AF65-F5344CB8AC3E}">
        <p14:creationId xmlns:p14="http://schemas.microsoft.com/office/powerpoint/2010/main" val="740740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7</a:t>
            </a:fld>
            <a:endParaRPr lang="en-US" dirty="0"/>
          </a:p>
        </p:txBody>
      </p:sp>
    </p:spTree>
    <p:extLst>
      <p:ext uri="{BB962C8B-B14F-4D97-AF65-F5344CB8AC3E}">
        <p14:creationId xmlns:p14="http://schemas.microsoft.com/office/powerpoint/2010/main" val="3006698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8</a:t>
            </a:fld>
            <a:endParaRPr lang="en-GB" dirty="0"/>
          </a:p>
        </p:txBody>
      </p:sp>
    </p:spTree>
    <p:extLst>
      <p:ext uri="{BB962C8B-B14F-4D97-AF65-F5344CB8AC3E}">
        <p14:creationId xmlns:p14="http://schemas.microsoft.com/office/powerpoint/2010/main" val="1839584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vmlDrawing" Target="../drawings/vmlDrawing11.vml"/><Relationship Id="rId6" Type="http://schemas.openxmlformats.org/officeDocument/2006/relationships/image" Target="../media/image2.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vmlDrawing" Target="../drawings/vmlDrawing12.vml"/><Relationship Id="rId6" Type="http://schemas.openxmlformats.org/officeDocument/2006/relationships/image" Target="../media/image2.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2.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2.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2.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image" Target="../media/image2.emf"/><Relationship Id="rId5" Type="http://schemas.openxmlformats.org/officeDocument/2006/relationships/oleObject" Target="../embeddings/oleObject9.bin"/><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10.vml"/><Relationship Id="rId6" Type="http://schemas.openxmlformats.org/officeDocument/2006/relationships/image" Target="../media/image2.emf"/><Relationship Id="rId5" Type="http://schemas.openxmlformats.org/officeDocument/2006/relationships/oleObject" Target="../embeddings/oleObject10.bin"/><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Image">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443335035"/>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2289"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B3A03F2-A825-4D27-A8F5-DC6835388807}"/>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180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8" name="Title 1"/>
          <p:cNvSpPr>
            <a:spLocks noGrp="1"/>
          </p:cNvSpPr>
          <p:nvPr>
            <p:ph type="ctrTitle"/>
          </p:nvPr>
        </p:nvSpPr>
        <p:spPr bwMode="gray">
          <a:xfrm>
            <a:off x="531621" y="5748868"/>
            <a:ext cx="5564379" cy="259844"/>
          </a:xfrm>
        </p:spPr>
        <p:txBody>
          <a:bodyPr lIns="0" tIns="0" rIns="0" bIns="0" anchor="t" anchorCtr="0">
            <a:noAutofit/>
          </a:bodyPr>
          <a:lstStyle>
            <a:lvl1pPr algn="l">
              <a:lnSpc>
                <a:spcPct val="100000"/>
              </a:lnSpc>
              <a:defRPr sz="1800" b="1">
                <a:solidFill>
                  <a:schemeClr val="tx1"/>
                </a:solidFill>
                <a:latin typeface="+mn-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7" name="Picture Placeholder 8"/>
          <p:cNvSpPr>
            <a:spLocks noGrp="1" noChangeAspect="1"/>
          </p:cNvSpPr>
          <p:nvPr>
            <p:ph type="pic" sz="quarter" idx="11"/>
          </p:nvPr>
        </p:nvSpPr>
        <p:spPr>
          <a:xfrm>
            <a:off x="2992780" y="667541"/>
            <a:ext cx="6203077" cy="5040000"/>
          </a:xfrm>
          <a:prstGeom prst="rect">
            <a:avLst/>
          </a:prstGeom>
        </p:spPr>
        <p:txBody>
          <a:bodyPr/>
          <a:lstStyle/>
          <a:p>
            <a:r>
              <a:rPr lang="en-US" noProof="0" dirty="0"/>
              <a:t>Click icon to add picture</a:t>
            </a:r>
          </a:p>
        </p:txBody>
      </p:sp>
      <p:grpSp>
        <p:nvGrpSpPr>
          <p:cNvPr id="19" name="Group 18">
            <a:extLst>
              <a:ext uri="{FF2B5EF4-FFF2-40B4-BE49-F238E27FC236}">
                <a16:creationId xmlns:a16="http://schemas.microsoft.com/office/drawing/2014/main" id="{A2735456-2C87-48AE-975D-B4D9A4F9B133}"/>
              </a:ext>
            </a:extLst>
          </p:cNvPr>
          <p:cNvGrpSpPr/>
          <p:nvPr userDrawn="1"/>
        </p:nvGrpSpPr>
        <p:grpSpPr>
          <a:xfrm>
            <a:off x="514369" y="340623"/>
            <a:ext cx="1797511" cy="307976"/>
            <a:chOff x="398463" y="404813"/>
            <a:chExt cx="1627187" cy="307976"/>
          </a:xfrm>
          <a:solidFill>
            <a:schemeClr val="tx1"/>
          </a:solidFill>
        </p:grpSpPr>
        <p:sp>
          <p:nvSpPr>
            <p:cNvPr id="20" name="Oval 5">
              <a:extLst>
                <a:ext uri="{FF2B5EF4-FFF2-40B4-BE49-F238E27FC236}">
                  <a16:creationId xmlns:a16="http://schemas.microsoft.com/office/drawing/2014/main" id="{767A9273-0A78-412D-B7A4-5E863464273B}"/>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1" name="Freeform 6">
              <a:extLst>
                <a:ext uri="{FF2B5EF4-FFF2-40B4-BE49-F238E27FC236}">
                  <a16:creationId xmlns:a16="http://schemas.microsoft.com/office/drawing/2014/main" id="{21370839-1A32-4675-82D9-3D2C8AFCC3B7}"/>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2" name="Rectangle 7">
              <a:extLst>
                <a:ext uri="{FF2B5EF4-FFF2-40B4-BE49-F238E27FC236}">
                  <a16:creationId xmlns:a16="http://schemas.microsoft.com/office/drawing/2014/main" id="{76401CCA-1BEE-431A-9DA4-FF494EA5C1CC}"/>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3" name="Freeform 8">
              <a:extLst>
                <a:ext uri="{FF2B5EF4-FFF2-40B4-BE49-F238E27FC236}">
                  <a16:creationId xmlns:a16="http://schemas.microsoft.com/office/drawing/2014/main" id="{B8FB8597-EB2D-4334-A666-FD0AFC04F8C5}"/>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5" name="Rectangle 9">
              <a:extLst>
                <a:ext uri="{FF2B5EF4-FFF2-40B4-BE49-F238E27FC236}">
                  <a16:creationId xmlns:a16="http://schemas.microsoft.com/office/drawing/2014/main" id="{5410F78D-4A24-4FE6-97AF-6B6C9C46EE5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6" name="Rectangle 10">
              <a:extLst>
                <a:ext uri="{FF2B5EF4-FFF2-40B4-BE49-F238E27FC236}">
                  <a16:creationId xmlns:a16="http://schemas.microsoft.com/office/drawing/2014/main" id="{60BB4341-AB5A-49C9-B026-8F8FC84C18F8}"/>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7" name="Freeform 11">
              <a:extLst>
                <a:ext uri="{FF2B5EF4-FFF2-40B4-BE49-F238E27FC236}">
                  <a16:creationId xmlns:a16="http://schemas.microsoft.com/office/drawing/2014/main" id="{F21F1849-3C83-438F-A026-6CBEC276579E}"/>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8" name="Freeform 12">
              <a:extLst>
                <a:ext uri="{FF2B5EF4-FFF2-40B4-BE49-F238E27FC236}">
                  <a16:creationId xmlns:a16="http://schemas.microsoft.com/office/drawing/2014/main" id="{A2FE0326-F34B-4794-B278-A62AC623850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9" name="Freeform 13">
              <a:extLst>
                <a:ext uri="{FF2B5EF4-FFF2-40B4-BE49-F238E27FC236}">
                  <a16:creationId xmlns:a16="http://schemas.microsoft.com/office/drawing/2014/main" id="{71B08DFE-5197-4298-BD73-B238A31690FE}"/>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40" name="Freeform 14">
              <a:extLst>
                <a:ext uri="{FF2B5EF4-FFF2-40B4-BE49-F238E27FC236}">
                  <a16:creationId xmlns:a16="http://schemas.microsoft.com/office/drawing/2014/main" id="{87224ABF-10C9-44FE-B750-5A2FBB1FE3E8}"/>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26" name="Rectangle 25">
            <a:extLst>
              <a:ext uri="{FF2B5EF4-FFF2-40B4-BE49-F238E27FC236}">
                <a16:creationId xmlns:a16="http://schemas.microsoft.com/office/drawing/2014/main" id="{58837E82-B3A5-4246-B30E-A840A33CCC39}"/>
              </a:ext>
            </a:extLst>
          </p:cNvPr>
          <p:cNvSpPr/>
          <p:nvPr userDrawn="1"/>
        </p:nvSpPr>
        <p:spPr>
          <a:xfrm>
            <a:off x="335360" y="6439589"/>
            <a:ext cx="11521280" cy="301779"/>
          </a:xfrm>
          <a:prstGeom prst="rect">
            <a:avLst/>
          </a:prstGeom>
          <a:solidFill>
            <a:schemeClr val="bg1"/>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dirty="0"/>
          </a:p>
        </p:txBody>
      </p:sp>
    </p:spTree>
    <p:extLst>
      <p:ext uri="{BB962C8B-B14F-4D97-AF65-F5344CB8AC3E}">
        <p14:creationId xmlns:p14="http://schemas.microsoft.com/office/powerpoint/2010/main" val="1732124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Slide Blue">
    <p:bg>
      <p:bgPr>
        <a:solidFill>
          <a:schemeClr val="accent3"/>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377CDFF-3239-4AEA-98FC-F18035AB95C7}"/>
              </a:ext>
            </a:extLst>
          </p:cNvPr>
          <p:cNvGraphicFramePr>
            <a:graphicFrameLocks noChangeAspect="1"/>
          </p:cNvGraphicFramePr>
          <p:nvPr userDrawn="1">
            <p:custDataLst>
              <p:tags r:id="rId2"/>
            </p:custDataLst>
            <p:extLst>
              <p:ext uri="{D42A27DB-BD31-4B8C-83A1-F6EECF244321}">
                <p14:modId xmlns:p14="http://schemas.microsoft.com/office/powerpoint/2010/main" val="39995607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562"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018118B-9FA2-4746-BF16-A15969637FA7}"/>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2" name="TextBox 11">
            <a:extLst>
              <a:ext uri="{FF2B5EF4-FFF2-40B4-BE49-F238E27FC236}">
                <a16:creationId xmlns:a16="http://schemas.microsoft.com/office/drawing/2014/main" id="{766E93D8-8F64-4C5A-9D32-2498D7CBDDFE}"/>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15" name="TextBox 14">
            <a:extLst>
              <a:ext uri="{FF2B5EF4-FFF2-40B4-BE49-F238E27FC236}">
                <a16:creationId xmlns:a16="http://schemas.microsoft.com/office/drawing/2014/main" id="{2A95CE34-2956-4A95-8326-C546AF2E6AD4}"/>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6" name="TextBox 15">
            <a:extLst>
              <a:ext uri="{FF2B5EF4-FFF2-40B4-BE49-F238E27FC236}">
                <a16:creationId xmlns:a16="http://schemas.microsoft.com/office/drawing/2014/main" id="{DFF7994A-5F58-4F0F-AE2E-0DD63A02976F}"/>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3311193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Slide Black">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EB042DA-142A-4AB1-9241-DF5DF3CDDE8D}"/>
              </a:ext>
            </a:extLst>
          </p:cNvPr>
          <p:cNvGraphicFramePr>
            <a:graphicFrameLocks noChangeAspect="1"/>
          </p:cNvGraphicFramePr>
          <p:nvPr userDrawn="1">
            <p:custDataLst>
              <p:tags r:id="rId2"/>
            </p:custDataLst>
            <p:extLst>
              <p:ext uri="{D42A27DB-BD31-4B8C-83A1-F6EECF244321}">
                <p14:modId xmlns:p14="http://schemas.microsoft.com/office/powerpoint/2010/main" val="465101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586"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CF284C8-A94B-4A6A-8E3E-5B30F1E3D9B4}"/>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1" name="TextBox 10">
            <a:extLst>
              <a:ext uri="{FF2B5EF4-FFF2-40B4-BE49-F238E27FC236}">
                <a16:creationId xmlns:a16="http://schemas.microsoft.com/office/drawing/2014/main" id="{39BF5E4E-F08C-4A2A-AE60-913DA04A54F0}"/>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12" name="TextBox 11">
            <a:extLst>
              <a:ext uri="{FF2B5EF4-FFF2-40B4-BE49-F238E27FC236}">
                <a16:creationId xmlns:a16="http://schemas.microsoft.com/office/drawing/2014/main" id="{F15C8F27-6D52-4DD0-91BA-24264A263E4F}"/>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5" name="TextBox 14">
            <a:extLst>
              <a:ext uri="{FF2B5EF4-FFF2-40B4-BE49-F238E27FC236}">
                <a16:creationId xmlns:a16="http://schemas.microsoft.com/office/drawing/2014/main" id="{C9C64862-70E2-4613-A605-46A824AAD45E}"/>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86258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Statement Slide">
    <p:bg>
      <p:bgPr>
        <a:solidFill>
          <a:schemeClr val="accent2"/>
        </a:solidFill>
        <a:effectLst/>
      </p:bgPr>
    </p:bg>
    <p:spTree>
      <p:nvGrpSpPr>
        <p:cNvPr id="1" name=""/>
        <p:cNvGrpSpPr/>
        <p:nvPr/>
      </p:nvGrpSpPr>
      <p:grpSpPr>
        <a:xfrm>
          <a:off x="0" y="0"/>
          <a:ext cx="0" cy="0"/>
          <a:chOff x="0" y="0"/>
          <a:chExt cx="0" cy="0"/>
        </a:xfrm>
      </p:grpSpPr>
      <p:sp>
        <p:nvSpPr>
          <p:cNvPr id="10" name="Text Placeholder 3"/>
          <p:cNvSpPr>
            <a:spLocks noGrp="1"/>
          </p:cNvSpPr>
          <p:nvPr>
            <p:ph type="body" sz="quarter" idx="10"/>
          </p:nvPr>
        </p:nvSpPr>
        <p:spPr>
          <a:xfrm>
            <a:off x="511910" y="1484316"/>
            <a:ext cx="8448341" cy="4752975"/>
          </a:xfrm>
          <a:prstGeom prst="rect">
            <a:avLst/>
          </a:prstGeom>
        </p:spPr>
        <p:txBody>
          <a:bodyPr>
            <a:normAutofit/>
          </a:bodyPr>
          <a:lstStyle>
            <a:lvl1pPr>
              <a:spcBef>
                <a:spcPts val="3600"/>
              </a:spcBef>
              <a:defRPr sz="2800">
                <a:solidFill>
                  <a:schemeClr val="bg1"/>
                </a:solidFill>
              </a:defRPr>
            </a:lvl1pPr>
            <a:lvl2pPr marL="457212" indent="-457212">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Edit Master text styles</a:t>
            </a:r>
          </a:p>
        </p:txBody>
      </p:sp>
      <p:sp>
        <p:nvSpPr>
          <p:cNvPr id="8" name="TextBox 7">
            <a:extLst>
              <a:ext uri="{FF2B5EF4-FFF2-40B4-BE49-F238E27FC236}">
                <a16:creationId xmlns:a16="http://schemas.microsoft.com/office/drawing/2014/main" id="{3B235684-4204-4AA1-8251-13DEAADE668A}"/>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9" name="TextBox 8">
            <a:extLst>
              <a:ext uri="{FF2B5EF4-FFF2-40B4-BE49-F238E27FC236}">
                <a16:creationId xmlns:a16="http://schemas.microsoft.com/office/drawing/2014/main" id="{E5D6C6EF-AE62-426A-9E18-8AC8C2AC05EB}"/>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1" name="TextBox 10">
            <a:extLst>
              <a:ext uri="{FF2B5EF4-FFF2-40B4-BE49-F238E27FC236}">
                <a16:creationId xmlns:a16="http://schemas.microsoft.com/office/drawing/2014/main" id="{D11DDCD0-E1F7-4438-9536-E103B9CE06F5}"/>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1108392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claimer Client">
    <p:spTree>
      <p:nvGrpSpPr>
        <p:cNvPr id="1" name=""/>
        <p:cNvGrpSpPr/>
        <p:nvPr/>
      </p:nvGrpSpPr>
      <p:grpSpPr>
        <a:xfrm>
          <a:off x="0" y="0"/>
          <a:ext cx="0" cy="0"/>
          <a:chOff x="0" y="0"/>
          <a:chExt cx="0" cy="0"/>
        </a:xfrm>
      </p:grpSpPr>
      <p:sp>
        <p:nvSpPr>
          <p:cNvPr id="22" name="TextBox 21"/>
          <p:cNvSpPr txBox="1"/>
          <p:nvPr userDrawn="1"/>
        </p:nvSpPr>
        <p:spPr>
          <a:xfrm>
            <a:off x="511906" y="4936923"/>
            <a:ext cx="11168185" cy="1261884"/>
          </a:xfrm>
          <a:prstGeom prst="rect">
            <a:avLst/>
          </a:prstGeom>
          <a:noFill/>
        </p:spPr>
        <p:txBody>
          <a:bodyPr wrap="square" lIns="0" tIns="0" rIns="0" bIns="0" rtlCol="0">
            <a:spAutoFit/>
          </a:bodyPr>
          <a:lstStyle/>
          <a:p>
            <a:pPr algn="just">
              <a:spcBef>
                <a:spcPts val="600"/>
              </a:spcBef>
              <a:buClr>
                <a:schemeClr val="tx2"/>
              </a:buClr>
            </a:pPr>
            <a:r>
              <a:rPr lang="en-US" sz="800" dirty="0">
                <a:solidFill>
                  <a:schemeClr val="tx1"/>
                </a:solidFill>
              </a:rPr>
              <a:t>Deloitte refers to one or more of Deloitte </a:t>
            </a:r>
            <a:r>
              <a:rPr lang="en-US" sz="800" dirty="0" err="1">
                <a:solidFill>
                  <a:schemeClr val="tx1"/>
                </a:solidFill>
              </a:rPr>
              <a:t>Touche</a:t>
            </a:r>
            <a:r>
              <a:rPr lang="en-US" sz="800" dirty="0">
                <a:solidFill>
                  <a:schemeClr val="tx1"/>
                </a:solidFill>
              </a:rPr>
              <a:t> Tohmatsu Limited, a UK private company limited by guarantee (“DTTL”), its network of member firms, and their related entities. DTTL and each of its member firms are legally separate and independent entities. DTTL (also referred to as “Deloitte Global”) does not provide services to clients. Please see www.deloitte.nl/about to learn more about our global network of member firms.</a:t>
            </a:r>
          </a:p>
          <a:p>
            <a:pPr algn="just">
              <a:spcBef>
                <a:spcPts val="600"/>
              </a:spcBef>
              <a:buClr>
                <a:schemeClr val="tx2"/>
              </a:buClr>
            </a:pPr>
            <a:r>
              <a:rPr lang="en-US" sz="800" dirty="0">
                <a:solidFill>
                  <a:schemeClr val="tx1"/>
                </a:solidFill>
              </a:rPr>
              <a:t>Deloitte provides audit, consulting, financial advisory, risk advisory, tax and related services to public and private clients spanning multiple industries. Deloitte serves four out of five Fortune Global 500® companies through a globally connected network of member firms in more than 150 countries and territories bringing world-class capabilities, insights, and high-quality service to address clients’ most complex business challenges. To learn more about how Deloitte’s approximately 245,000 professionals make an impact that matters, please connect with us on Facebook, LinkedIn, or Twitter.</a:t>
            </a:r>
          </a:p>
          <a:p>
            <a:pPr algn="just">
              <a:spcBef>
                <a:spcPts val="600"/>
              </a:spcBef>
              <a:buClr>
                <a:schemeClr val="tx2"/>
              </a:buClr>
            </a:pPr>
            <a:r>
              <a:rPr lang="en-US" sz="800" dirty="0">
                <a:solidFill>
                  <a:schemeClr val="tx1"/>
                </a:solidFill>
              </a:rPr>
              <a:t>This communication contains general information only, and none of Deloitte </a:t>
            </a:r>
            <a:r>
              <a:rPr lang="en-US" sz="800" dirty="0" err="1">
                <a:solidFill>
                  <a:schemeClr val="tx1"/>
                </a:solidFill>
              </a:rPr>
              <a:t>Touche</a:t>
            </a:r>
            <a:r>
              <a:rPr lang="en-US" sz="800" dirty="0">
                <a:solidFill>
                  <a:schemeClr val="tx1"/>
                </a:solidFill>
              </a:rPr>
              <a:t> Tohmatsu Limited, its member firms, or their related entities (collectively, the “Deloitte Network”) is, by means of this communication, rendering professional advice or services. Before making any decision or taking any action that may affect your finances or your business, you should consult a qualified professional adviser. No entity in the Deloitte Network shall be responsible for any loss whatsoever sustained by any person who relies on this communication.</a:t>
            </a:r>
          </a:p>
        </p:txBody>
      </p:sp>
      <p:grpSp>
        <p:nvGrpSpPr>
          <p:cNvPr id="16" name="Group 15">
            <a:extLst>
              <a:ext uri="{FF2B5EF4-FFF2-40B4-BE49-F238E27FC236}">
                <a16:creationId xmlns:a16="http://schemas.microsoft.com/office/drawing/2014/main" id="{5204AAF3-830A-4F04-A801-4EC2B93BE062}"/>
              </a:ext>
            </a:extLst>
          </p:cNvPr>
          <p:cNvGrpSpPr/>
          <p:nvPr userDrawn="1"/>
        </p:nvGrpSpPr>
        <p:grpSpPr>
          <a:xfrm>
            <a:off x="514369" y="340623"/>
            <a:ext cx="1797511" cy="307976"/>
            <a:chOff x="398463" y="404813"/>
            <a:chExt cx="1627187" cy="307976"/>
          </a:xfrm>
          <a:solidFill>
            <a:schemeClr val="tx1"/>
          </a:solidFill>
        </p:grpSpPr>
        <p:sp>
          <p:nvSpPr>
            <p:cNvPr id="17" name="Oval 5">
              <a:extLst>
                <a:ext uri="{FF2B5EF4-FFF2-40B4-BE49-F238E27FC236}">
                  <a16:creationId xmlns:a16="http://schemas.microsoft.com/office/drawing/2014/main" id="{E979A391-EED1-42AC-8350-3D0B1109D8D9}"/>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18" name="Freeform 6">
              <a:extLst>
                <a:ext uri="{FF2B5EF4-FFF2-40B4-BE49-F238E27FC236}">
                  <a16:creationId xmlns:a16="http://schemas.microsoft.com/office/drawing/2014/main" id="{585CE05A-5FD0-47C3-A47F-7BEF9A1B3740}"/>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19" name="Rectangle 7">
              <a:extLst>
                <a:ext uri="{FF2B5EF4-FFF2-40B4-BE49-F238E27FC236}">
                  <a16:creationId xmlns:a16="http://schemas.microsoft.com/office/drawing/2014/main" id="{CA781478-B15B-4202-B808-BFDB3E971123}"/>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0" name="Freeform 8">
              <a:extLst>
                <a:ext uri="{FF2B5EF4-FFF2-40B4-BE49-F238E27FC236}">
                  <a16:creationId xmlns:a16="http://schemas.microsoft.com/office/drawing/2014/main" id="{82192BE3-4637-4260-843A-3E14C6B24E76}"/>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1" name="Rectangle 9">
              <a:extLst>
                <a:ext uri="{FF2B5EF4-FFF2-40B4-BE49-F238E27FC236}">
                  <a16:creationId xmlns:a16="http://schemas.microsoft.com/office/drawing/2014/main" id="{EE80E6BC-1CDE-4032-875A-048FE371255A}"/>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3" name="Rectangle 10">
              <a:extLst>
                <a:ext uri="{FF2B5EF4-FFF2-40B4-BE49-F238E27FC236}">
                  <a16:creationId xmlns:a16="http://schemas.microsoft.com/office/drawing/2014/main" id="{328AF1C9-D12E-482F-9E29-AE65A4D92469}"/>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4" name="Freeform 11">
              <a:extLst>
                <a:ext uri="{FF2B5EF4-FFF2-40B4-BE49-F238E27FC236}">
                  <a16:creationId xmlns:a16="http://schemas.microsoft.com/office/drawing/2014/main" id="{163AEDBD-DCE8-4AA9-BA81-3EBAC511049B}"/>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5" name="Freeform 12">
              <a:extLst>
                <a:ext uri="{FF2B5EF4-FFF2-40B4-BE49-F238E27FC236}">
                  <a16:creationId xmlns:a16="http://schemas.microsoft.com/office/drawing/2014/main" id="{13C87CBE-53E6-4AB5-9645-ABBF41B50F36}"/>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13">
              <a:extLst>
                <a:ext uri="{FF2B5EF4-FFF2-40B4-BE49-F238E27FC236}">
                  <a16:creationId xmlns:a16="http://schemas.microsoft.com/office/drawing/2014/main" id="{71EB2EDA-787C-4E1C-AEEE-E7AEFC657AE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Freeform 14">
              <a:extLst>
                <a:ext uri="{FF2B5EF4-FFF2-40B4-BE49-F238E27FC236}">
                  <a16:creationId xmlns:a16="http://schemas.microsoft.com/office/drawing/2014/main" id="{9BE98425-06CC-4487-9BEA-47832FEA83A9}"/>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Tree>
    <p:extLst>
      <p:ext uri="{BB962C8B-B14F-4D97-AF65-F5344CB8AC3E}">
        <p14:creationId xmlns:p14="http://schemas.microsoft.com/office/powerpoint/2010/main" val="1820585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hite Text">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779067738"/>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4260"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E9C996F-0D40-41D6-949C-0D311D642CE2}"/>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3600" b="0"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12" name="Subtitle 2"/>
          <p:cNvSpPr>
            <a:spLocks noGrp="1"/>
          </p:cNvSpPr>
          <p:nvPr>
            <p:ph type="subTitle" idx="1"/>
          </p:nvPr>
        </p:nvSpPr>
        <p:spPr bwMode="gray">
          <a:xfrm>
            <a:off x="531621" y="5765803"/>
            <a:ext cx="5564379" cy="536137"/>
          </a:xfrm>
          <a:prstGeom prst="rect">
            <a:avLst/>
          </a:prstGeom>
        </p:spPr>
        <p:txBody>
          <a:bodyPr lIns="0" tIns="0" rIns="0" bIns="0" anchor="b">
            <a:noAutofit/>
          </a:bodyPr>
          <a:lstStyle>
            <a:lvl1pPr marL="0" indent="0" algn="l">
              <a:lnSpc>
                <a:spcPct val="100000"/>
              </a:lnSpc>
              <a:spcBef>
                <a:spcPts val="0"/>
              </a:spcBef>
              <a:spcAft>
                <a:spcPts val="0"/>
              </a:spcAft>
              <a:buNone/>
              <a:defRPr sz="1600">
                <a:solidFill>
                  <a:schemeClr val="tx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grpSp>
        <p:nvGrpSpPr>
          <p:cNvPr id="24" name="Group 23"/>
          <p:cNvGrpSpPr/>
          <p:nvPr userDrawn="1"/>
        </p:nvGrpSpPr>
        <p:grpSpPr>
          <a:xfrm>
            <a:off x="514369" y="340623"/>
            <a:ext cx="1797511"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18" name="Title 1"/>
          <p:cNvSpPr>
            <a:spLocks noGrp="1"/>
          </p:cNvSpPr>
          <p:nvPr>
            <p:ph type="ctrTitle"/>
          </p:nvPr>
        </p:nvSpPr>
        <p:spPr bwMode="gray">
          <a:xfrm>
            <a:off x="3545062" y="1194416"/>
            <a:ext cx="5095385" cy="4140000"/>
          </a:xfrm>
        </p:spPr>
        <p:txBody>
          <a:bodyPr lIns="36000" tIns="36000" rIns="36000" bIns="36000" anchor="ctr" anchorCtr="0">
            <a:noAutofit/>
          </a:bodyPr>
          <a:lstStyle>
            <a:lvl1pPr algn="ctr">
              <a:lnSpc>
                <a:spcPct val="1000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3" name="Rectangle 2">
            <a:extLst>
              <a:ext uri="{FF2B5EF4-FFF2-40B4-BE49-F238E27FC236}">
                <a16:creationId xmlns:a16="http://schemas.microsoft.com/office/drawing/2014/main" id="{5B7CDFEC-3387-40A1-84DA-C05E84449251}"/>
              </a:ext>
            </a:extLst>
          </p:cNvPr>
          <p:cNvSpPr/>
          <p:nvPr userDrawn="1"/>
        </p:nvSpPr>
        <p:spPr>
          <a:xfrm>
            <a:off x="335360" y="6439589"/>
            <a:ext cx="11521280" cy="301779"/>
          </a:xfrm>
          <a:prstGeom prst="rect">
            <a:avLst/>
          </a:prstGeom>
          <a:solidFill>
            <a:schemeClr val="bg1"/>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dirty="0"/>
          </a:p>
        </p:txBody>
      </p:sp>
    </p:spTree>
    <p:extLst>
      <p:ext uri="{BB962C8B-B14F-4D97-AF65-F5344CB8AC3E}">
        <p14:creationId xmlns:p14="http://schemas.microsoft.com/office/powerpoint/2010/main" val="1007483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Black Image">
    <p:bg>
      <p:bgPr>
        <a:solidFill>
          <a:schemeClr val="tx1"/>
        </a:solidFill>
        <a:effectLst/>
      </p:bgPr>
    </p:bg>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1486126134"/>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3240"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3F1EB3C5-9456-4147-A266-DF34FD62DF50}"/>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180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8" name="Title 1"/>
          <p:cNvSpPr>
            <a:spLocks noGrp="1"/>
          </p:cNvSpPr>
          <p:nvPr>
            <p:ph type="ctrTitle"/>
          </p:nvPr>
        </p:nvSpPr>
        <p:spPr bwMode="gray">
          <a:xfrm>
            <a:off x="531621" y="5701646"/>
            <a:ext cx="5564379" cy="324000"/>
          </a:xfrm>
        </p:spPr>
        <p:txBody>
          <a:bodyPr lIns="0" tIns="0" rIns="0" bIns="0" anchor="t" anchorCtr="0">
            <a:noAutofit/>
          </a:bodyPr>
          <a:lstStyle>
            <a:lvl1pPr algn="l">
              <a:lnSpc>
                <a:spcPct val="100000"/>
              </a:lnSpc>
              <a:defRPr sz="18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2" name="Subtitle 2"/>
          <p:cNvSpPr>
            <a:spLocks noGrp="1"/>
          </p:cNvSpPr>
          <p:nvPr>
            <p:ph type="subTitle" idx="1"/>
          </p:nvPr>
        </p:nvSpPr>
        <p:spPr bwMode="gray">
          <a:xfrm>
            <a:off x="531621" y="6036733"/>
            <a:ext cx="5564379" cy="265204"/>
          </a:xfrm>
          <a:prstGeom prst="rect">
            <a:avLst/>
          </a:prstGeom>
        </p:spPr>
        <p:txBody>
          <a:bodyPr lIns="0" tIns="0" rIns="0" bIns="0">
            <a:noAutofit/>
          </a:bodyPr>
          <a:lstStyle>
            <a:lvl1pPr marL="0" indent="0" algn="l">
              <a:lnSpc>
                <a:spcPct val="100000"/>
              </a:lnSpc>
              <a:spcBef>
                <a:spcPts val="0"/>
              </a:spcBef>
              <a:spcAft>
                <a:spcPts val="0"/>
              </a:spcAft>
              <a:buNone/>
              <a:defRPr sz="1600">
                <a:solidFill>
                  <a:schemeClr val="bg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sp>
        <p:nvSpPr>
          <p:cNvPr id="13" name="Text Placeholder 4"/>
          <p:cNvSpPr>
            <a:spLocks noGrp="1"/>
          </p:cNvSpPr>
          <p:nvPr>
            <p:ph type="body" sz="quarter" idx="10"/>
          </p:nvPr>
        </p:nvSpPr>
        <p:spPr>
          <a:xfrm>
            <a:off x="531621" y="6313814"/>
            <a:ext cx="5564379" cy="298450"/>
          </a:xfrm>
          <a:prstGeom prst="rect">
            <a:avLst/>
          </a:prstGeom>
        </p:spPr>
        <p:txBody>
          <a:bodyPr lIns="0" tIns="0" rIns="0" bIns="0"/>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Edit Master text styles</a:t>
            </a:r>
          </a:p>
        </p:txBody>
      </p:sp>
      <p:sp>
        <p:nvSpPr>
          <p:cNvPr id="7" name="Picture Placeholder 8"/>
          <p:cNvSpPr>
            <a:spLocks noGrp="1" noChangeAspect="1"/>
          </p:cNvSpPr>
          <p:nvPr>
            <p:ph type="pic" sz="quarter" idx="11"/>
          </p:nvPr>
        </p:nvSpPr>
        <p:spPr>
          <a:xfrm>
            <a:off x="3003190" y="659083"/>
            <a:ext cx="6203077" cy="5040000"/>
          </a:xfrm>
          <a:prstGeom prst="rect">
            <a:avLst/>
          </a:prstGeom>
        </p:spPr>
        <p:txBody>
          <a:bodyPr/>
          <a:lstStyle/>
          <a:p>
            <a:r>
              <a:rPr lang="en-US" noProof="0" dirty="0"/>
              <a:t>Click icon to add picture</a:t>
            </a:r>
          </a:p>
        </p:txBody>
      </p:sp>
      <p:grpSp>
        <p:nvGrpSpPr>
          <p:cNvPr id="24" name="Group 23"/>
          <p:cNvGrpSpPr/>
          <p:nvPr userDrawn="1"/>
        </p:nvGrpSpPr>
        <p:grpSpPr>
          <a:xfrm>
            <a:off x="531621" y="349249"/>
            <a:ext cx="1993846"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Tree>
    <p:extLst>
      <p:ext uri="{BB962C8B-B14F-4D97-AF65-F5344CB8AC3E}">
        <p14:creationId xmlns:p14="http://schemas.microsoft.com/office/powerpoint/2010/main" val="3196398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Black Text">
    <p:bg>
      <p:bgPr>
        <a:solidFill>
          <a:schemeClr val="tx1"/>
        </a:solidFill>
        <a:effectLst/>
      </p:bgPr>
    </p:bg>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2429032979"/>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5285"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350D88E2-B728-4CCA-A733-01246298143B}"/>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3600" b="0"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12" name="Subtitle 2"/>
          <p:cNvSpPr>
            <a:spLocks noGrp="1"/>
          </p:cNvSpPr>
          <p:nvPr>
            <p:ph type="subTitle" idx="1"/>
          </p:nvPr>
        </p:nvSpPr>
        <p:spPr bwMode="gray">
          <a:xfrm>
            <a:off x="531621" y="5805504"/>
            <a:ext cx="5564379" cy="496434"/>
          </a:xfrm>
          <a:prstGeom prst="rect">
            <a:avLst/>
          </a:prstGeom>
        </p:spPr>
        <p:txBody>
          <a:bodyPr lIns="0" tIns="0" rIns="0" bIns="0" anchor="b">
            <a:noAutofit/>
          </a:bodyPr>
          <a:lstStyle>
            <a:lvl1pPr marL="0" indent="0" algn="l">
              <a:lnSpc>
                <a:spcPct val="100000"/>
              </a:lnSpc>
              <a:spcAft>
                <a:spcPts val="0"/>
              </a:spcAft>
              <a:buNone/>
              <a:defRPr sz="1600">
                <a:solidFill>
                  <a:schemeClr val="bg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sp>
        <p:nvSpPr>
          <p:cNvPr id="13" name="Text Placeholder 4"/>
          <p:cNvSpPr>
            <a:spLocks noGrp="1"/>
          </p:cNvSpPr>
          <p:nvPr>
            <p:ph type="body" sz="quarter" idx="10"/>
          </p:nvPr>
        </p:nvSpPr>
        <p:spPr>
          <a:xfrm>
            <a:off x="531621" y="6313814"/>
            <a:ext cx="5564379" cy="298450"/>
          </a:xfrm>
          <a:prstGeom prst="rect">
            <a:avLst/>
          </a:prstGeom>
        </p:spPr>
        <p:txBody>
          <a:bodyPr lIns="0" tIns="0" rIns="0" bIns="0"/>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Edit Master text styles</a:t>
            </a:r>
          </a:p>
        </p:txBody>
      </p:sp>
      <p:grpSp>
        <p:nvGrpSpPr>
          <p:cNvPr id="24" name="Group 23"/>
          <p:cNvGrpSpPr/>
          <p:nvPr userDrawn="1"/>
        </p:nvGrpSpPr>
        <p:grpSpPr>
          <a:xfrm>
            <a:off x="531621" y="349249"/>
            <a:ext cx="1993846"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21" name="Title 1"/>
          <p:cNvSpPr txBox="1">
            <a:spLocks/>
          </p:cNvSpPr>
          <p:nvPr userDrawn="1"/>
        </p:nvSpPr>
        <p:spPr bwMode="gray">
          <a:xfrm>
            <a:off x="3545062" y="1124744"/>
            <a:ext cx="5051077" cy="4104000"/>
          </a:xfrm>
          <a:prstGeom prst="ellipse">
            <a:avLst/>
          </a:prstGeom>
          <a:ln w="25400">
            <a:solidFill>
              <a:schemeClr val="accent1"/>
            </a:solidFill>
          </a:ln>
        </p:spPr>
        <p:txBody>
          <a:bodyPr vert="horz" lIns="108000" tIns="108000" rIns="108000" bIns="108000" rtlCol="0" anchor="ctr" anchorCtr="0">
            <a:normAutofit/>
          </a:bodyPr>
          <a:lstStyle>
            <a:lvl1pPr algn="ctr" defTabSz="1005083" rtl="0" eaLnBrk="1" latinLnBrk="0" hangingPunct="1">
              <a:lnSpc>
                <a:spcPts val="4200"/>
              </a:lnSpc>
              <a:spcBef>
                <a:spcPct val="0"/>
              </a:spcBef>
              <a:buNone/>
              <a:defRPr lang="de-DE" sz="3600" b="0" kern="1200" baseline="0">
                <a:solidFill>
                  <a:schemeClr val="bg1"/>
                </a:solidFill>
                <a:latin typeface="+mj-lt"/>
                <a:ea typeface="Open Sans" panose="020B0606030504020204" pitchFamily="34" charset="0"/>
                <a:cs typeface="Open Sans" panose="020B0606030504020204" pitchFamily="34" charset="0"/>
              </a:defRPr>
            </a:lvl1pPr>
          </a:lstStyle>
          <a:p>
            <a:pPr eaLnBrk="1"/>
            <a:endParaRPr lang="en-US" sz="3600" dirty="0">
              <a:solidFill>
                <a:schemeClr val="bg1"/>
              </a:solidFill>
            </a:endParaRPr>
          </a:p>
        </p:txBody>
      </p:sp>
      <p:sp>
        <p:nvSpPr>
          <p:cNvPr id="17" name="Title 1"/>
          <p:cNvSpPr>
            <a:spLocks noGrp="1"/>
          </p:cNvSpPr>
          <p:nvPr>
            <p:ph type="ctrTitle"/>
          </p:nvPr>
        </p:nvSpPr>
        <p:spPr bwMode="gray">
          <a:xfrm>
            <a:off x="3545062" y="1124744"/>
            <a:ext cx="5051077" cy="4104000"/>
          </a:xfrm>
        </p:spPr>
        <p:txBody>
          <a:bodyPr lIns="36000" tIns="36000" rIns="36000" bIns="36000" anchor="ctr" anchorCtr="0">
            <a:noAutofit/>
          </a:bodyPr>
          <a:lstStyle>
            <a:lvl1pPr algn="ctr">
              <a:lnSpc>
                <a:spcPct val="1000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Tree>
    <p:extLst>
      <p:ext uri="{BB962C8B-B14F-4D97-AF65-F5344CB8AC3E}">
        <p14:creationId xmlns:p14="http://schemas.microsoft.com/office/powerpoint/2010/main" val="430991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3D8D8219-7096-4EAD-AE05-B72821708018}"/>
              </a:ext>
            </a:extLst>
          </p:cNvPr>
          <p:cNvGraphicFramePr>
            <a:graphicFrameLocks noChangeAspect="1"/>
          </p:cNvGraphicFramePr>
          <p:nvPr userDrawn="1">
            <p:custDataLst>
              <p:tags r:id="rId2"/>
            </p:custDataLst>
            <p:extLst>
              <p:ext uri="{D42A27DB-BD31-4B8C-83A1-F6EECF244321}">
                <p14:modId xmlns:p14="http://schemas.microsoft.com/office/powerpoint/2010/main" val="20815036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71"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037E618-423E-44D3-84E9-EC16BE689B05}"/>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3"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
        <p:nvSpPr>
          <p:cNvPr id="18" name="Content Placeholder 17"/>
          <p:cNvSpPr>
            <a:spLocks noGrp="1"/>
          </p:cNvSpPr>
          <p:nvPr>
            <p:ph sz="quarter" idx="15" hasCustomPrompt="1"/>
          </p:nvPr>
        </p:nvSpPr>
        <p:spPr>
          <a:xfrm>
            <a:off x="511909" y="1484316"/>
            <a:ext cx="11168183" cy="4824413"/>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4" name="Title 3"/>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57378446"/>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68F1AC2C-5DED-4283-8080-0D9E60658506}"/>
              </a:ext>
            </a:extLst>
          </p:cNvPr>
          <p:cNvGraphicFramePr>
            <a:graphicFrameLocks noChangeAspect="1"/>
          </p:cNvGraphicFramePr>
          <p:nvPr userDrawn="1">
            <p:custDataLst>
              <p:tags r:id="rId2"/>
            </p:custDataLst>
            <p:extLst>
              <p:ext uri="{D42A27DB-BD31-4B8C-83A1-F6EECF244321}">
                <p14:modId xmlns:p14="http://schemas.microsoft.com/office/powerpoint/2010/main" val="36644086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466"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7B13888-4238-4620-A8D4-756A7B1D13E3}"/>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18" name="Content Placeholder 17"/>
          <p:cNvSpPr>
            <a:spLocks noGrp="1"/>
          </p:cNvSpPr>
          <p:nvPr>
            <p:ph sz="quarter" idx="15" hasCustomPrompt="1"/>
          </p:nvPr>
        </p:nvSpPr>
        <p:spPr>
          <a:xfrm>
            <a:off x="511909" y="1484313"/>
            <a:ext cx="5406843" cy="4824412"/>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8" name="Content Placeholder 17"/>
          <p:cNvSpPr>
            <a:spLocks noGrp="1"/>
          </p:cNvSpPr>
          <p:nvPr>
            <p:ph sz="quarter" idx="16" hasCustomPrompt="1"/>
          </p:nvPr>
        </p:nvSpPr>
        <p:spPr>
          <a:xfrm>
            <a:off x="6273802" y="1484313"/>
            <a:ext cx="5406843" cy="4824412"/>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9"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
        <p:nvSpPr>
          <p:cNvPr id="3" name="Title 2"/>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334599572"/>
      </p:ext>
    </p:extLst>
  </p:cSld>
  <p:clrMapOvr>
    <a:masterClrMapping/>
  </p:clrMapOvr>
  <p:extLst mod="1">
    <p:ext uri="{DCECCB84-F9BA-43D5-87BE-67443E8EF086}">
      <p15:sldGuideLst xmlns:p15="http://schemas.microsoft.com/office/powerpoint/2012/main">
        <p15:guide id="1"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4A806F1-949B-4A8C-8430-123873BB7EF0}"/>
              </a:ext>
            </a:extLst>
          </p:cNvPr>
          <p:cNvGraphicFramePr>
            <a:graphicFrameLocks noChangeAspect="1"/>
          </p:cNvGraphicFramePr>
          <p:nvPr userDrawn="1">
            <p:custDataLst>
              <p:tags r:id="rId2"/>
            </p:custDataLst>
            <p:extLst>
              <p:ext uri="{D42A27DB-BD31-4B8C-83A1-F6EECF244321}">
                <p14:modId xmlns:p14="http://schemas.microsoft.com/office/powerpoint/2010/main" val="1649894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490"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1C42068C-9605-4433-A288-0D640FC3A491}"/>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 name="Title 1"/>
          <p:cNvSpPr>
            <a:spLocks noGrp="1"/>
          </p:cNvSpPr>
          <p:nvPr>
            <p:ph type="title"/>
          </p:nvPr>
        </p:nvSpPr>
        <p:spPr/>
        <p:txBody>
          <a:bodyPr/>
          <a:lstStyle/>
          <a:p>
            <a:r>
              <a:rPr lang="en-US" dirty="0"/>
              <a:t>Click to edit Master title style</a:t>
            </a:r>
          </a:p>
        </p:txBody>
      </p:sp>
      <p:sp>
        <p:nvSpPr>
          <p:cNvPr id="8"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Tree>
    <p:extLst>
      <p:ext uri="{BB962C8B-B14F-4D97-AF65-F5344CB8AC3E}">
        <p14:creationId xmlns:p14="http://schemas.microsoft.com/office/powerpoint/2010/main" val="2047545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No Footer">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3B5ADAF-FB97-45C7-BB14-A39069BC8880}"/>
              </a:ext>
            </a:extLst>
          </p:cNvPr>
          <p:cNvGraphicFramePr>
            <a:graphicFrameLocks noChangeAspect="1"/>
          </p:cNvGraphicFramePr>
          <p:nvPr userDrawn="1">
            <p:custDataLst>
              <p:tags r:id="rId2"/>
            </p:custDataLst>
            <p:extLst>
              <p:ext uri="{D42A27DB-BD31-4B8C-83A1-F6EECF244321}">
                <p14:modId xmlns:p14="http://schemas.microsoft.com/office/powerpoint/2010/main" val="34743549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514"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C3CDC3D3-7BAE-4AED-A9E5-4E37A2A6EAF1}"/>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 name="Title 1"/>
          <p:cNvSpPr>
            <a:spLocks noGrp="1"/>
          </p:cNvSpPr>
          <p:nvPr>
            <p:ph type="title"/>
          </p:nvPr>
        </p:nvSpPr>
        <p:spPr/>
        <p:txBody>
          <a:bodyPr/>
          <a:lstStyle/>
          <a:p>
            <a:r>
              <a:rPr lang="en-US" dirty="0"/>
              <a:t>Click to edit Master title style</a:t>
            </a:r>
          </a:p>
        </p:txBody>
      </p:sp>
      <p:sp>
        <p:nvSpPr>
          <p:cNvPr id="5"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chemeClr val="tx1">
                    <a:lumMod val="65000"/>
                    <a:lumOff val="35000"/>
                  </a:schemeClr>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Tree>
    <p:extLst>
      <p:ext uri="{BB962C8B-B14F-4D97-AF65-F5344CB8AC3E}">
        <p14:creationId xmlns:p14="http://schemas.microsoft.com/office/powerpoint/2010/main" val="1537478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B7B0015-5190-4C3B-A3C3-B1DD732971F4}"/>
              </a:ext>
            </a:extLst>
          </p:cNvPr>
          <p:cNvGraphicFramePr>
            <a:graphicFrameLocks noChangeAspect="1"/>
          </p:cNvGraphicFramePr>
          <p:nvPr userDrawn="1">
            <p:custDataLst>
              <p:tags r:id="rId2"/>
            </p:custDataLst>
            <p:extLst>
              <p:ext uri="{D42A27DB-BD31-4B8C-83A1-F6EECF244321}">
                <p14:modId xmlns:p14="http://schemas.microsoft.com/office/powerpoint/2010/main" val="10545286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539"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B693B80-4660-46B3-A5C0-DC6937783F96}"/>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6" name="TextBox 15">
            <a:extLst>
              <a:ext uri="{FF2B5EF4-FFF2-40B4-BE49-F238E27FC236}">
                <a16:creationId xmlns:a16="http://schemas.microsoft.com/office/drawing/2014/main" id="{BBA43B5E-390A-4B0F-88B3-992DCECB6BDD}"/>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
        <p:nvSpPr>
          <p:cNvPr id="8" name="TextBox 7">
            <a:extLst>
              <a:ext uri="{FF2B5EF4-FFF2-40B4-BE49-F238E27FC236}">
                <a16:creationId xmlns:a16="http://schemas.microsoft.com/office/drawing/2014/main" id="{8AC73427-E632-46E3-93D2-DED4D7052712}"/>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2019 Monitor Deloitte</a:t>
            </a:r>
          </a:p>
        </p:txBody>
      </p:sp>
    </p:spTree>
    <p:extLst>
      <p:ext uri="{BB962C8B-B14F-4D97-AF65-F5344CB8AC3E}">
        <p14:creationId xmlns:p14="http://schemas.microsoft.com/office/powerpoint/2010/main" val="3017942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3.xml"/><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31" name="Object 30" hidden="1"/>
          <p:cNvGraphicFramePr>
            <a:graphicFrameLocks noChangeAspect="1"/>
          </p:cNvGraphicFramePr>
          <p:nvPr userDrawn="1">
            <p:custDataLst>
              <p:tags r:id="rId16"/>
            </p:custDataLst>
            <p:extLst>
              <p:ext uri="{D42A27DB-BD31-4B8C-83A1-F6EECF244321}">
                <p14:modId xmlns:p14="http://schemas.microsoft.com/office/powerpoint/2010/main" val="2486437688"/>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1279" name="think-cell Slide" r:id="rId18" imgW="492" imgH="504" progId="TCLayout.ActiveDocument.1">
                  <p:embed/>
                </p:oleObj>
              </mc:Choice>
              <mc:Fallback>
                <p:oleObj name="think-cell Slide" r:id="rId18" imgW="492" imgH="504" progId="TCLayout.ActiveDocument.1">
                  <p:embed/>
                  <p:pic>
                    <p:nvPicPr>
                      <p:cNvPr id="0" name=""/>
                      <p:cNvPicPr/>
                      <p:nvPr/>
                    </p:nvPicPr>
                    <p:blipFill>
                      <a:blip r:embed="rId19"/>
                      <a:stretch>
                        <a:fillRect/>
                      </a:stretch>
                    </p:blipFill>
                    <p:spPr>
                      <a:xfrm>
                        <a:off x="1956" y="1591"/>
                        <a:ext cx="1953" cy="1587"/>
                      </a:xfrm>
                      <a:prstGeom prst="rect">
                        <a:avLst/>
                      </a:prstGeom>
                    </p:spPr>
                  </p:pic>
                </p:oleObj>
              </mc:Fallback>
            </mc:AlternateContent>
          </a:graphicData>
        </a:graphic>
      </p:graphicFrame>
      <p:sp>
        <p:nvSpPr>
          <p:cNvPr id="7" name="Rectangle 6" hidden="1"/>
          <p:cNvSpPr/>
          <p:nvPr userDrawn="1">
            <p:custDataLst>
              <p:tags r:id="rId17"/>
            </p:custDataLst>
          </p:nvPr>
        </p:nvSpPr>
        <p:spPr bwMode="auto">
          <a:xfrm>
            <a:off x="1" y="0"/>
            <a:ext cx="195385" cy="158750"/>
          </a:xfrm>
          <a:prstGeom prst="rect">
            <a:avLst/>
          </a:prstGeom>
          <a:solidFill>
            <a:schemeClr val="lt1"/>
          </a:solidFill>
        </p:spPr>
        <p:style>
          <a:lnRef idx="2">
            <a:schemeClr val="accent1"/>
          </a:lnRef>
          <a:fillRef idx="1">
            <a:schemeClr val="lt1"/>
          </a:fillRef>
          <a:effectRef idx="0">
            <a:schemeClr val="accent1"/>
          </a:effectRef>
          <a:fontRef idx="minor">
            <a:schemeClr val="dk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buFontTx/>
              <a:buNone/>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3" name="Title Placeholder 22"/>
          <p:cNvSpPr>
            <a:spLocks noGrp="1"/>
          </p:cNvSpPr>
          <p:nvPr>
            <p:ph type="title"/>
          </p:nvPr>
        </p:nvSpPr>
        <p:spPr>
          <a:xfrm>
            <a:off x="511911" y="333377"/>
            <a:ext cx="11168183" cy="307777"/>
          </a:xfrm>
          <a:prstGeom prst="rect">
            <a:avLst/>
          </a:prstGeom>
        </p:spPr>
        <p:txBody>
          <a:bodyPr vert="horz" lIns="0" tIns="0" rIns="0" bIns="0" rtlCol="0" anchor="ctr">
            <a:spAutoFit/>
          </a:bodyPr>
          <a:lstStyle/>
          <a:p>
            <a:r>
              <a:rPr lang="en-US" dirty="0"/>
              <a:t>Click here to enter </a:t>
            </a:r>
            <a:r>
              <a:rPr lang="en-US" noProof="0" dirty="0"/>
              <a:t>chapter title</a:t>
            </a:r>
            <a:endParaRPr lang="en-US" dirty="0"/>
          </a:p>
        </p:txBody>
      </p:sp>
      <p:sp>
        <p:nvSpPr>
          <p:cNvPr id="24" name="Text Placeholder 23"/>
          <p:cNvSpPr>
            <a:spLocks noGrp="1"/>
          </p:cNvSpPr>
          <p:nvPr>
            <p:ph type="body" idx="1"/>
          </p:nvPr>
        </p:nvSpPr>
        <p:spPr>
          <a:xfrm>
            <a:off x="511910" y="1488559"/>
            <a:ext cx="11168183" cy="4820166"/>
          </a:xfrm>
          <a:prstGeom prst="rect">
            <a:avLst/>
          </a:prstGeom>
        </p:spPr>
        <p:txBody>
          <a:bodyPr vert="horz" lIns="0" tIns="0" rIns="0" bIns="0" rtlCol="0">
            <a:noAutofit/>
          </a:body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9" name="TextBox 8">
            <a:extLst>
              <a:ext uri="{FF2B5EF4-FFF2-40B4-BE49-F238E27FC236}">
                <a16:creationId xmlns:a16="http://schemas.microsoft.com/office/drawing/2014/main" id="{0414BD2D-5DD5-42FA-91D7-32681EA3514F}"/>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tx1"/>
                </a:solidFill>
              </a:rPr>
              <a:t>© 2019 Monitor Deloitte</a:t>
            </a:r>
          </a:p>
        </p:txBody>
      </p:sp>
      <p:sp>
        <p:nvSpPr>
          <p:cNvPr id="10" name="TextBox 9">
            <a:extLst>
              <a:ext uri="{FF2B5EF4-FFF2-40B4-BE49-F238E27FC236}">
                <a16:creationId xmlns:a16="http://schemas.microsoft.com/office/drawing/2014/main" id="{543E64B8-071F-47A9-8AE1-5E798C473F99}"/>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tx1"/>
                </a:solidFill>
                <a:latin typeface="+mn-lt"/>
              </a:rPr>
              <a:pPr marL="0" indent="0" algn="r">
                <a:spcBef>
                  <a:spcPts val="985"/>
                </a:spcBef>
                <a:buSzPct val="100000"/>
                <a:buFont typeface="Arial"/>
                <a:buNone/>
              </a:pPr>
              <a:t>‹#›</a:t>
            </a:fld>
            <a:endParaRPr lang="en-US" sz="800" noProof="0" dirty="0">
              <a:solidFill>
                <a:schemeClr val="tx1"/>
              </a:solidFill>
              <a:latin typeface="+mn-lt"/>
            </a:endParaRPr>
          </a:p>
        </p:txBody>
      </p:sp>
    </p:spTree>
    <p:extLst>
      <p:ext uri="{BB962C8B-B14F-4D97-AF65-F5344CB8AC3E}">
        <p14:creationId xmlns:p14="http://schemas.microsoft.com/office/powerpoint/2010/main" val="1094338210"/>
      </p:ext>
    </p:extLst>
  </p:cSld>
  <p:clrMap bg1="lt1" tx1="dk1" bg2="lt2" tx2="dk2" accent1="accent1" accent2="accent2" accent3="accent3" accent4="accent4" accent5="accent5" accent6="accent6" hlink="hlink" folHlink="folHlink"/>
  <p:sldLayoutIdLst>
    <p:sldLayoutId id="2147483649" r:id="rId1"/>
    <p:sldLayoutId id="2147483697" r:id="rId2"/>
    <p:sldLayoutId id="2147483693" r:id="rId3"/>
    <p:sldLayoutId id="2147483696" r:id="rId4"/>
    <p:sldLayoutId id="2147483686" r:id="rId5"/>
    <p:sldLayoutId id="2147483687" r:id="rId6"/>
    <p:sldLayoutId id="2147483684" r:id="rId7"/>
    <p:sldLayoutId id="2147483695" r:id="rId8"/>
    <p:sldLayoutId id="2147483669" r:id="rId9"/>
    <p:sldLayoutId id="2147483692" r:id="rId10"/>
    <p:sldLayoutId id="2147483694" r:id="rId11"/>
    <p:sldLayoutId id="2147483668" r:id="rId12"/>
    <p:sldLayoutId id="2147483690" r:id="rId13"/>
  </p:sldLayoutIdLst>
  <p:hf sldNum="0" hdr="0" ftr="0" dt="0"/>
  <p:txStyles>
    <p:titleStyle>
      <a:lvl1pPr algn="l" defTabSz="1005108" rtl="0" eaLnBrk="1" latinLnBrk="0" hangingPunct="1">
        <a:spcBef>
          <a:spcPct val="0"/>
        </a:spcBef>
        <a:buNone/>
        <a:defRPr lang="de-DE" sz="2000" kern="1200" baseline="0" dirty="0">
          <a:solidFill>
            <a:schemeClr val="tx1"/>
          </a:solidFill>
          <a:latin typeface="+mj-lt"/>
          <a:ea typeface="+mj-ea"/>
          <a:cs typeface="+mj-cs"/>
        </a:defRPr>
      </a:lvl1pPr>
    </p:titleStyle>
    <p:bodyStyle>
      <a:lvl1pPr marL="0" indent="0" algn="l" defTabSz="914423" rtl="0" eaLnBrk="1" latinLnBrk="0" hangingPunct="1">
        <a:spcBef>
          <a:spcPts val="600"/>
        </a:spcBef>
        <a:buClr>
          <a:schemeClr val="tx2"/>
        </a:buClr>
        <a:buFont typeface="Arial" panose="020B0604020202020204" pitchFamily="34" charset="0"/>
        <a:buNone/>
        <a:defRPr sz="1400" kern="1200">
          <a:solidFill>
            <a:schemeClr val="tx1"/>
          </a:solidFill>
          <a:latin typeface="+mn-lt"/>
          <a:ea typeface="+mn-ea"/>
          <a:cs typeface="+mn-cs"/>
        </a:defRPr>
      </a:lvl1pPr>
      <a:lvl2pPr marL="0" indent="0" algn="l" defTabSz="914423" rtl="0" eaLnBrk="1" latinLnBrk="0" hangingPunct="1">
        <a:spcBef>
          <a:spcPts val="600"/>
        </a:spcBef>
        <a:buClr>
          <a:schemeClr val="tx2"/>
        </a:buClr>
        <a:buFont typeface="Arial" panose="020B0604020202020204" pitchFamily="34" charset="0"/>
        <a:buNone/>
        <a:defRPr sz="1400" b="1" kern="1200">
          <a:solidFill>
            <a:schemeClr val="tx1"/>
          </a:solidFill>
          <a:latin typeface="+mn-lt"/>
          <a:ea typeface="+mn-ea"/>
          <a:cs typeface="+mn-cs"/>
        </a:defRPr>
      </a:lvl2pPr>
      <a:lvl3pPr marL="180005" indent="-180005" algn="l" defTabSz="914423" rtl="0" eaLnBrk="1" latinLnBrk="0" hangingPunct="1">
        <a:spcBef>
          <a:spcPts val="600"/>
        </a:spcBef>
        <a:buClrTx/>
        <a:buFont typeface="Arial" panose="020B0604020202020204" pitchFamily="34" charset="0"/>
        <a:buChar char="•"/>
        <a:defRPr sz="1400" kern="1200" baseline="0">
          <a:solidFill>
            <a:schemeClr val="tx1"/>
          </a:solidFill>
          <a:latin typeface="+mn-lt"/>
          <a:ea typeface="+mn-ea"/>
          <a:cs typeface="+mn-cs"/>
        </a:defRPr>
      </a:lvl3pPr>
      <a:lvl4pPr marL="360009" indent="-180005" algn="l" defTabSz="914423" rtl="0" eaLnBrk="1" latinLnBrk="0" hangingPunct="1">
        <a:spcBef>
          <a:spcPts val="600"/>
        </a:spcBef>
        <a:buClrTx/>
        <a:buFont typeface="Arial" panose="020B0604020202020204" pitchFamily="34" charset="0"/>
        <a:buChar char="−"/>
        <a:defRPr lang="de-DE" sz="1400" kern="1200" dirty="0" smtClean="0">
          <a:solidFill>
            <a:schemeClr val="tx1"/>
          </a:solidFill>
          <a:latin typeface="+mn-lt"/>
          <a:ea typeface="+mn-ea"/>
          <a:cs typeface="+mn-cs"/>
        </a:defRPr>
      </a:lvl4pPr>
      <a:lvl5pPr marL="540014" indent="-180005" algn="l" defTabSz="914423" rtl="0" eaLnBrk="1" latinLnBrk="0" hangingPunct="1">
        <a:spcBef>
          <a:spcPts val="600"/>
        </a:spcBef>
        <a:buClrTx/>
        <a:buFont typeface="Verdana" panose="020B0604030504040204" pitchFamily="34" charset="0"/>
        <a:buChar char="−"/>
        <a:defRPr sz="1400" kern="1200">
          <a:solidFill>
            <a:schemeClr val="tx1"/>
          </a:solidFill>
          <a:latin typeface="+mn-lt"/>
          <a:ea typeface="+mn-ea"/>
          <a:cs typeface="+mn-cs"/>
        </a:defRPr>
      </a:lvl5pPr>
      <a:lvl6pPr marL="720018" indent="-180005" algn="l" defTabSz="914423" rtl="0" eaLnBrk="1" latinLnBrk="0" hangingPunct="1">
        <a:spcBef>
          <a:spcPts val="600"/>
        </a:spcBef>
        <a:buClrTx/>
        <a:buFont typeface="Arial" panose="020B0604020202020204" pitchFamily="34" charset="0"/>
        <a:buChar char="−"/>
        <a:defRPr sz="1400" kern="1200">
          <a:solidFill>
            <a:schemeClr val="tx1"/>
          </a:solidFill>
          <a:latin typeface="+mn-lt"/>
          <a:ea typeface="+mn-ea"/>
          <a:cs typeface="+mn-cs"/>
        </a:defRPr>
      </a:lvl6pPr>
      <a:lvl7pPr marL="900023" indent="-179393" algn="l" defTabSz="914423" rtl="0" eaLnBrk="1" latinLnBrk="0" hangingPunct="1">
        <a:spcBef>
          <a:spcPts val="600"/>
        </a:spcBef>
        <a:buClrTx/>
        <a:buFont typeface="Verdana" panose="020B0604030504040204" pitchFamily="34" charset="0"/>
        <a:buChar char="−"/>
        <a:defRPr sz="1400" kern="1200">
          <a:solidFill>
            <a:schemeClr val="tx1"/>
          </a:solidFill>
          <a:latin typeface="+mn-lt"/>
          <a:ea typeface="+mn-ea"/>
          <a:cs typeface="+mn-cs"/>
        </a:defRPr>
      </a:lvl7pPr>
      <a:lvl8pPr marL="1080027" indent="-179393" algn="l" defTabSz="914423" rtl="0" eaLnBrk="1" latinLnBrk="0" hangingPunct="1">
        <a:spcBef>
          <a:spcPts val="600"/>
        </a:spcBef>
        <a:buClrTx/>
        <a:buFont typeface="Arial" panose="020B0604020202020204" pitchFamily="34" charset="0"/>
        <a:buChar char="−"/>
        <a:defRPr sz="1400" kern="1200">
          <a:solidFill>
            <a:schemeClr val="tx1"/>
          </a:solidFill>
          <a:latin typeface="+mn-lt"/>
          <a:ea typeface="+mn-ea"/>
          <a:cs typeface="+mn-cs"/>
        </a:defRPr>
      </a:lvl8pPr>
      <a:lvl9pPr marL="1260032" indent="-180005" algn="l" defTabSz="914423" rtl="0" eaLnBrk="1" latinLnBrk="0" hangingPunct="1">
        <a:spcBef>
          <a:spcPts val="600"/>
        </a:spcBef>
        <a:buClrTx/>
        <a:buFont typeface="Verdana" panose="020B0604030504040204" pitchFamily="34" charset="0"/>
        <a:buChar char="−"/>
        <a:defRPr sz="1400" kern="1200" baseline="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0" userDrawn="1">
          <p15:clr>
            <a:srgbClr val="F26B43"/>
          </p15:clr>
        </p15:guide>
        <p15:guide id="2" pos="3840" userDrawn="1">
          <p15:clr>
            <a:srgbClr val="F26B43"/>
          </p15:clr>
        </p15:guide>
        <p15:guide id="6" orient="horz" pos="1049" userDrawn="1">
          <p15:clr>
            <a:srgbClr val="F26B43"/>
          </p15:clr>
        </p15:guide>
        <p15:guide id="7" pos="7358" userDrawn="1">
          <p15:clr>
            <a:srgbClr val="F26B43"/>
          </p15:clr>
        </p15:guide>
        <p15:guide id="8" pos="322" userDrawn="1">
          <p15:clr>
            <a:srgbClr val="F26B43"/>
          </p15:clr>
        </p15:guide>
        <p15:guide id="9" orient="horz" pos="3974" userDrawn="1">
          <p15:clr>
            <a:srgbClr val="F26B43"/>
          </p15:clr>
        </p15:guide>
        <p15:guide id="10" orient="horz" pos="414" userDrawn="1">
          <p15:clr>
            <a:srgbClr val="F26B43"/>
          </p15:clr>
        </p15:guide>
        <p15:guide id="11" orient="horz" pos="845" userDrawn="1">
          <p15:clr>
            <a:srgbClr val="F26B43"/>
          </p15:clr>
        </p15:guide>
        <p15:guide id="12" orient="horz" pos="45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jpeg"/><Relationship Id="rId2" Type="http://schemas.openxmlformats.org/officeDocument/2006/relationships/tags" Target="../tags/tag26.xml"/><Relationship Id="rId1" Type="http://schemas.openxmlformats.org/officeDocument/2006/relationships/vmlDrawing" Target="../drawings/vmlDrawing13.vml"/><Relationship Id="rId6" Type="http://schemas.openxmlformats.org/officeDocument/2006/relationships/image" Target="../media/image2.emf"/><Relationship Id="rId5" Type="http://schemas.openxmlformats.org/officeDocument/2006/relationships/oleObject" Target="../embeddings/oleObject13.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2.emf"/><Relationship Id="rId2" Type="http://schemas.openxmlformats.org/officeDocument/2006/relationships/tags" Target="../tags/tag37.xml"/><Relationship Id="rId1" Type="http://schemas.openxmlformats.org/officeDocument/2006/relationships/vmlDrawing" Target="../drawings/vmlDrawing22.vml"/><Relationship Id="rId6" Type="http://schemas.openxmlformats.org/officeDocument/2006/relationships/oleObject" Target="../embeddings/oleObject22.bin"/><Relationship Id="rId5" Type="http://schemas.openxmlformats.org/officeDocument/2006/relationships/notesSlide" Target="../notesSlides/notesSlide10.xml"/><Relationship Id="rId4"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2.emf"/><Relationship Id="rId2" Type="http://schemas.openxmlformats.org/officeDocument/2006/relationships/tags" Target="../tags/tag39.xml"/><Relationship Id="rId1" Type="http://schemas.openxmlformats.org/officeDocument/2006/relationships/vmlDrawing" Target="../drawings/vmlDrawing23.vml"/><Relationship Id="rId6" Type="http://schemas.openxmlformats.org/officeDocument/2006/relationships/oleObject" Target="../embeddings/oleObject23.bin"/><Relationship Id="rId5" Type="http://schemas.openxmlformats.org/officeDocument/2006/relationships/notesSlide" Target="../notesSlides/notesSlide11.xml"/><Relationship Id="rId4"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2.emf"/><Relationship Id="rId2" Type="http://schemas.openxmlformats.org/officeDocument/2006/relationships/tags" Target="../tags/tag41.xml"/><Relationship Id="rId1" Type="http://schemas.openxmlformats.org/officeDocument/2006/relationships/vmlDrawing" Target="../drawings/vmlDrawing24.vml"/><Relationship Id="rId6" Type="http://schemas.openxmlformats.org/officeDocument/2006/relationships/oleObject" Target="../embeddings/oleObject24.bin"/><Relationship Id="rId5" Type="http://schemas.openxmlformats.org/officeDocument/2006/relationships/notesSlide" Target="../notesSlides/notesSlide12.xml"/><Relationship Id="rId4"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image" Target="../media/image2.emf"/><Relationship Id="rId5" Type="http://schemas.openxmlformats.org/officeDocument/2006/relationships/oleObject" Target="../embeddings/oleObject14.bin"/><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8.xml"/><Relationship Id="rId1" Type="http://schemas.openxmlformats.org/officeDocument/2006/relationships/vmlDrawing" Target="../drawings/vmlDrawing15.vml"/><Relationship Id="rId6" Type="http://schemas.openxmlformats.org/officeDocument/2006/relationships/image" Target="../media/image2.emf"/><Relationship Id="rId5" Type="http://schemas.openxmlformats.org/officeDocument/2006/relationships/oleObject" Target="../embeddings/oleObject15.bin"/><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8.xml"/><Relationship Id="rId7" Type="http://schemas.openxmlformats.org/officeDocument/2006/relationships/image" Target="../media/image4.jpeg"/><Relationship Id="rId2" Type="http://schemas.openxmlformats.org/officeDocument/2006/relationships/tags" Target="../tags/tag29.xml"/><Relationship Id="rId1" Type="http://schemas.openxmlformats.org/officeDocument/2006/relationships/vmlDrawing" Target="../drawings/vmlDrawing16.vml"/><Relationship Id="rId6" Type="http://schemas.openxmlformats.org/officeDocument/2006/relationships/image" Target="../media/image2.emf"/><Relationship Id="rId5" Type="http://schemas.openxmlformats.org/officeDocument/2006/relationships/oleObject" Target="../embeddings/oleObject16.bin"/><Relationship Id="rId10" Type="http://schemas.openxmlformats.org/officeDocument/2006/relationships/image" Target="../media/image7.png"/><Relationship Id="rId4" Type="http://schemas.openxmlformats.org/officeDocument/2006/relationships/notesSlide" Target="../notesSlides/notesSlide4.xml"/><Relationship Id="rId9"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0.xml"/><Relationship Id="rId1" Type="http://schemas.openxmlformats.org/officeDocument/2006/relationships/vmlDrawing" Target="../drawings/vmlDrawing17.vml"/><Relationship Id="rId6" Type="http://schemas.openxmlformats.org/officeDocument/2006/relationships/image" Target="../media/image2.emf"/><Relationship Id="rId5" Type="http://schemas.openxmlformats.org/officeDocument/2006/relationships/oleObject" Target="../embeddings/oleObject17.bin"/><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1.xml"/><Relationship Id="rId1" Type="http://schemas.openxmlformats.org/officeDocument/2006/relationships/vmlDrawing" Target="../drawings/vmlDrawing18.vml"/><Relationship Id="rId6" Type="http://schemas.openxmlformats.org/officeDocument/2006/relationships/image" Target="../media/image2.emf"/><Relationship Id="rId5" Type="http://schemas.openxmlformats.org/officeDocument/2006/relationships/oleObject" Target="../embeddings/oleObject18.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3.xml"/><Relationship Id="rId7" Type="http://schemas.openxmlformats.org/officeDocument/2006/relationships/image" Target="../media/image2.emf"/><Relationship Id="rId2" Type="http://schemas.openxmlformats.org/officeDocument/2006/relationships/tags" Target="../tags/tag32.xml"/><Relationship Id="rId1" Type="http://schemas.openxmlformats.org/officeDocument/2006/relationships/vmlDrawing" Target="../drawings/vmlDrawing19.vml"/><Relationship Id="rId6" Type="http://schemas.openxmlformats.org/officeDocument/2006/relationships/oleObject" Target="../embeddings/oleObject19.bin"/><Relationship Id="rId5" Type="http://schemas.openxmlformats.org/officeDocument/2006/relationships/notesSlide" Target="../notesSlides/notesSlide7.xml"/><Relationship Id="rId4"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xml"/><Relationship Id="rId1" Type="http://schemas.openxmlformats.org/officeDocument/2006/relationships/vmlDrawing" Target="../drawings/vmlDrawing20.vml"/><Relationship Id="rId6" Type="http://schemas.openxmlformats.org/officeDocument/2006/relationships/image" Target="../media/image2.emf"/><Relationship Id="rId5" Type="http://schemas.openxmlformats.org/officeDocument/2006/relationships/oleObject" Target="../embeddings/oleObject20.bin"/><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2.emf"/><Relationship Id="rId2" Type="http://schemas.openxmlformats.org/officeDocument/2006/relationships/tags" Target="../tags/tag35.xml"/><Relationship Id="rId1" Type="http://schemas.openxmlformats.org/officeDocument/2006/relationships/vmlDrawing" Target="../drawings/vmlDrawing21.vml"/><Relationship Id="rId6" Type="http://schemas.openxmlformats.org/officeDocument/2006/relationships/oleObject" Target="../embeddings/oleObject21.bin"/><Relationship Id="rId5" Type="http://schemas.openxmlformats.org/officeDocument/2006/relationships/notesSlide" Target="../notesSlides/notesSlide9.xml"/><Relationship Id="rId4"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035735AB-C8C2-4E8B-85AF-CD2FA5A49089}"/>
              </a:ext>
            </a:extLst>
          </p:cNvPr>
          <p:cNvGraphicFramePr>
            <a:graphicFrameLocks noChangeAspect="1"/>
          </p:cNvGraphicFramePr>
          <p:nvPr>
            <p:custDataLst>
              <p:tags r:id="rId2"/>
            </p:custDataLst>
            <p:extLst>
              <p:ext uri="{D42A27DB-BD31-4B8C-83A1-F6EECF244321}">
                <p14:modId xmlns:p14="http://schemas.microsoft.com/office/powerpoint/2010/main" val="1990338113"/>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spid="_x0000_s6283"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144588" y="1588"/>
                        <a:ext cx="1588" cy="1588"/>
                      </a:xfrm>
                      <a:prstGeom prst="rect">
                        <a:avLst/>
                      </a:prstGeom>
                    </p:spPr>
                  </p:pic>
                </p:oleObj>
              </mc:Fallback>
            </mc:AlternateContent>
          </a:graphicData>
        </a:graphic>
      </p:graphicFrame>
      <p:sp>
        <p:nvSpPr>
          <p:cNvPr id="2" name="Subtitle 1"/>
          <p:cNvSpPr>
            <a:spLocks noGrp="1"/>
          </p:cNvSpPr>
          <p:nvPr>
            <p:ph type="subTitle" idx="1"/>
          </p:nvPr>
        </p:nvSpPr>
        <p:spPr>
          <a:xfrm>
            <a:off x="531621" y="5765803"/>
            <a:ext cx="5851762" cy="536137"/>
          </a:xfrm>
        </p:spPr>
        <p:txBody>
          <a:bodyPr/>
          <a:lstStyle/>
          <a:p>
            <a:r>
              <a:rPr lang="en-US" sz="1800" b="1" dirty="0"/>
              <a:t>CDG meeting: policy study on CDGs</a:t>
            </a:r>
          </a:p>
          <a:p>
            <a:r>
              <a:rPr lang="en-US" dirty="0"/>
              <a:t>Directorate-General Agriculture and Rural Development</a:t>
            </a:r>
          </a:p>
        </p:txBody>
      </p:sp>
      <p:sp>
        <p:nvSpPr>
          <p:cNvPr id="3" name="Text Placeholder 2"/>
          <p:cNvSpPr>
            <a:spLocks noGrp="1"/>
          </p:cNvSpPr>
          <p:nvPr>
            <p:ph type="body" sz="quarter" idx="4294967295"/>
          </p:nvPr>
        </p:nvSpPr>
        <p:spPr>
          <a:xfrm>
            <a:off x="531621" y="6313814"/>
            <a:ext cx="5564379" cy="298450"/>
          </a:xfrm>
        </p:spPr>
        <p:txBody>
          <a:bodyPr/>
          <a:lstStyle/>
          <a:p>
            <a:r>
              <a:rPr lang="en-US" dirty="0"/>
              <a:t>22 February 2019</a:t>
            </a:r>
          </a:p>
        </p:txBody>
      </p:sp>
      <p:pic>
        <p:nvPicPr>
          <p:cNvPr id="6146" name="Picture 2" descr="https://brandspace.deloitte.com/downloads/570fd5f8dd127/lg_SRaerialview.eps.jpg">
            <a:extLst>
              <a:ext uri="{FF2B5EF4-FFF2-40B4-BE49-F238E27FC236}">
                <a16:creationId xmlns:a16="http://schemas.microsoft.com/office/drawing/2014/main" id="{3D31E384-74C0-4976-A6B7-E24146FF25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81055" y="1414055"/>
            <a:ext cx="4029890" cy="4029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159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3808940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20" name="think-cell Slide" r:id="rId6" imgW="592" imgH="595" progId="TCLayout.ActiveDocument.1">
                  <p:embed/>
                </p:oleObj>
              </mc:Choice>
              <mc:Fallback>
                <p:oleObj name="think-cell Slide" r:id="rId6"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75C48A4-DEAE-4570-8990-1A2E7E84E33F}"/>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5000"/>
              </a:lnSpc>
              <a:spcBef>
                <a:spcPct val="0"/>
              </a:spcBef>
              <a:spcAft>
                <a:spcPct val="0"/>
              </a:spcAft>
            </a:pPr>
            <a:endParaRPr lang="en-US" sz="3850" b="1"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Way forward</a:t>
            </a:r>
          </a:p>
        </p:txBody>
      </p:sp>
    </p:spTree>
    <p:extLst>
      <p:ext uri="{BB962C8B-B14F-4D97-AF65-F5344CB8AC3E}">
        <p14:creationId xmlns:p14="http://schemas.microsoft.com/office/powerpoint/2010/main" val="64952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14074345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8156"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US" sz="800" b="1" dirty="0">
              <a:latin typeface="Verdana" panose="020B0604030504040204" pitchFamily="34" charset="0"/>
              <a:sym typeface="Verdana" panose="020B0604030504040204" pitchFamily="34" charset="0"/>
            </a:endParaRPr>
          </a:p>
        </p:txBody>
      </p:sp>
      <p:sp>
        <p:nvSpPr>
          <p:cNvPr id="10" name="Text Placeholder 9">
            <a:extLst>
              <a:ext uri="{FF2B5EF4-FFF2-40B4-BE49-F238E27FC236}">
                <a16:creationId xmlns:a16="http://schemas.microsoft.com/office/drawing/2014/main" id="{1B8B7766-FAEC-4A3F-A61E-E6CE1C69E605}"/>
              </a:ext>
            </a:extLst>
          </p:cNvPr>
          <p:cNvSpPr>
            <a:spLocks noGrp="1"/>
          </p:cNvSpPr>
          <p:nvPr>
            <p:ph type="body" idx="1"/>
          </p:nvPr>
        </p:nvSpPr>
        <p:spPr/>
        <p:txBody>
          <a:bodyPr/>
          <a:lstStyle/>
          <a:p>
            <a:r>
              <a:rPr lang="en-GB" dirty="0"/>
              <a:t>Your input is key to drive the success of this policy study on the evaluation of the CDGs </a:t>
            </a:r>
          </a:p>
        </p:txBody>
      </p:sp>
      <p:sp>
        <p:nvSpPr>
          <p:cNvPr id="2" name="Title 1"/>
          <p:cNvSpPr>
            <a:spLocks noGrp="1"/>
          </p:cNvSpPr>
          <p:nvPr>
            <p:ph type="title"/>
          </p:nvPr>
        </p:nvSpPr>
        <p:spPr>
          <a:xfrm>
            <a:off x="511911" y="347891"/>
            <a:ext cx="11168183" cy="307777"/>
          </a:xfrm>
        </p:spPr>
        <p:txBody>
          <a:bodyPr/>
          <a:lstStyle/>
          <a:p>
            <a:r>
              <a:rPr lang="en-GB" dirty="0"/>
              <a:t>Way forward</a:t>
            </a:r>
          </a:p>
        </p:txBody>
      </p:sp>
      <p:sp>
        <p:nvSpPr>
          <p:cNvPr id="48" name="Text Placeholder 2">
            <a:extLst>
              <a:ext uri="{FF2B5EF4-FFF2-40B4-BE49-F238E27FC236}">
                <a16:creationId xmlns:a16="http://schemas.microsoft.com/office/drawing/2014/main" id="{BFC9DECB-AC32-4133-9931-35DD950A9193}"/>
              </a:ext>
            </a:extLst>
          </p:cNvPr>
          <p:cNvSpPr txBox="1">
            <a:spLocks/>
          </p:cNvSpPr>
          <p:nvPr/>
        </p:nvSpPr>
        <p:spPr>
          <a:xfrm>
            <a:off x="513372"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the next steps where we request your input</a:t>
            </a:r>
          </a:p>
        </p:txBody>
      </p:sp>
      <p:sp>
        <p:nvSpPr>
          <p:cNvPr id="139" name="TextBox 24">
            <a:extLst>
              <a:ext uri="{FF2B5EF4-FFF2-40B4-BE49-F238E27FC236}">
                <a16:creationId xmlns:a16="http://schemas.microsoft.com/office/drawing/2014/main" id="{623C04B1-6146-4EC5-B96A-A7D70E4F0BA5}"/>
              </a:ext>
            </a:extLst>
          </p:cNvPr>
          <p:cNvSpPr txBox="1">
            <a:spLocks/>
          </p:cNvSpPr>
          <p:nvPr/>
        </p:nvSpPr>
        <p:spPr>
          <a:xfrm>
            <a:off x="1505648" y="2132856"/>
            <a:ext cx="9289740" cy="3691811"/>
          </a:xfrm>
          <a:prstGeom prst="rect">
            <a:avLst/>
          </a:prstGeom>
          <a:noFill/>
        </p:spPr>
        <p:txBody>
          <a:bodyPr vert="horz" lIns="0" tIns="0" rIns="0" bIns="0" rtlCol="0" anchor="t">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spcBef>
                <a:spcPts val="4200"/>
              </a:spcBef>
              <a:buClr>
                <a:schemeClr val="accent1"/>
              </a:buClr>
              <a:buSzPct val="200000"/>
            </a:pPr>
            <a:r>
              <a:rPr lang="en-GB" sz="1200" dirty="0">
                <a:solidFill>
                  <a:schemeClr val="tx1"/>
                </a:solidFill>
              </a:rPr>
              <a:t>You can expect an invitation for the </a:t>
            </a:r>
            <a:r>
              <a:rPr lang="en-GB" sz="1200" b="1" dirty="0">
                <a:solidFill>
                  <a:schemeClr val="tx1"/>
                </a:solidFill>
              </a:rPr>
              <a:t>online questionnaire </a:t>
            </a:r>
            <a:r>
              <a:rPr lang="en-GB" sz="1200" dirty="0">
                <a:solidFill>
                  <a:schemeClr val="tx1"/>
                </a:solidFill>
              </a:rPr>
              <a:t>concerning the evaluation of the CDGs</a:t>
            </a:r>
          </a:p>
          <a:p>
            <a:pPr>
              <a:spcBef>
                <a:spcPts val="4200"/>
              </a:spcBef>
              <a:buClr>
                <a:schemeClr val="accent1"/>
              </a:buClr>
              <a:buSzPct val="200000"/>
            </a:pPr>
            <a:r>
              <a:rPr lang="en-GB" sz="1200" dirty="0">
                <a:solidFill>
                  <a:schemeClr val="tx1"/>
                </a:solidFill>
              </a:rPr>
              <a:t>We will reach out to a selected group of member organisations</a:t>
            </a:r>
            <a:r>
              <a:rPr lang="en-GB" sz="1200" baseline="30000" dirty="0">
                <a:solidFill>
                  <a:schemeClr val="tx1"/>
                </a:solidFill>
              </a:rPr>
              <a:t>1</a:t>
            </a:r>
            <a:r>
              <a:rPr lang="en-GB" sz="1200" dirty="0">
                <a:solidFill>
                  <a:schemeClr val="tx1"/>
                </a:solidFill>
              </a:rPr>
              <a:t> for </a:t>
            </a:r>
            <a:r>
              <a:rPr lang="en-GB" sz="1200" b="1" dirty="0">
                <a:solidFill>
                  <a:schemeClr val="tx1"/>
                </a:solidFill>
              </a:rPr>
              <a:t>in-depth interviews</a:t>
            </a:r>
          </a:p>
          <a:p>
            <a:pPr>
              <a:spcBef>
                <a:spcPts val="4200"/>
              </a:spcBef>
              <a:buClr>
                <a:schemeClr val="accent1"/>
              </a:buClr>
              <a:buSzPct val="200000"/>
            </a:pPr>
            <a:r>
              <a:rPr lang="en-GB" sz="1200" dirty="0">
                <a:solidFill>
                  <a:schemeClr val="tx1"/>
                </a:solidFill>
              </a:rPr>
              <a:t>For CDGs participating in one of the </a:t>
            </a:r>
            <a:r>
              <a:rPr lang="en-GB" sz="1200" b="1" dirty="0">
                <a:solidFill>
                  <a:schemeClr val="tx1"/>
                </a:solidFill>
              </a:rPr>
              <a:t>Case Studies</a:t>
            </a:r>
            <a:r>
              <a:rPr lang="en-GB" sz="1200" dirty="0">
                <a:solidFill>
                  <a:schemeClr val="tx1"/>
                </a:solidFill>
              </a:rPr>
              <a:t>, we will reach out to a selection of member organisations</a:t>
            </a:r>
            <a:r>
              <a:rPr lang="en-GB" sz="1200" baseline="30000" dirty="0">
                <a:solidFill>
                  <a:schemeClr val="tx1"/>
                </a:solidFill>
              </a:rPr>
              <a:t>1</a:t>
            </a:r>
            <a:r>
              <a:rPr lang="en-GB" sz="1200" dirty="0">
                <a:solidFill>
                  <a:schemeClr val="tx1"/>
                </a:solidFill>
              </a:rPr>
              <a:t> for interviews and roundtables</a:t>
            </a:r>
          </a:p>
          <a:p>
            <a:pPr>
              <a:spcBef>
                <a:spcPts val="4200"/>
              </a:spcBef>
              <a:buClr>
                <a:schemeClr val="accent1"/>
              </a:buClr>
              <a:buSzPct val="200000"/>
            </a:pPr>
            <a:r>
              <a:rPr lang="en-GB" sz="1200" dirty="0">
                <a:solidFill>
                  <a:schemeClr val="tx1"/>
                </a:solidFill>
              </a:rPr>
              <a:t>In the beginning of July, we will host a </a:t>
            </a:r>
            <a:r>
              <a:rPr lang="en-GB" sz="1200" b="1" dirty="0">
                <a:solidFill>
                  <a:schemeClr val="tx1"/>
                </a:solidFill>
              </a:rPr>
              <a:t>half-day workshop </a:t>
            </a:r>
            <a:r>
              <a:rPr lang="en-GB" sz="1200" dirty="0">
                <a:solidFill>
                  <a:schemeClr val="tx1"/>
                </a:solidFill>
              </a:rPr>
              <a:t>open to all interested member organisations to discuss lessons-learned and suggestions for improvement</a:t>
            </a:r>
            <a:r>
              <a:rPr lang="en-GB" sz="1200" b="1" dirty="0">
                <a:solidFill>
                  <a:schemeClr val="tx1"/>
                </a:solidFill>
              </a:rPr>
              <a:t> </a:t>
            </a:r>
          </a:p>
          <a:p>
            <a:pPr>
              <a:spcBef>
                <a:spcPts val="4200"/>
              </a:spcBef>
              <a:buClr>
                <a:schemeClr val="accent1"/>
              </a:buClr>
              <a:buSzPct val="200000"/>
            </a:pPr>
            <a:endParaRPr lang="en-GB" sz="1200" dirty="0">
              <a:solidFill>
                <a:schemeClr val="tx1"/>
              </a:solidFill>
            </a:endParaRPr>
          </a:p>
          <a:p>
            <a:pPr>
              <a:spcBef>
                <a:spcPts val="4200"/>
              </a:spcBef>
              <a:buClr>
                <a:schemeClr val="accent1"/>
              </a:buClr>
              <a:buSzPct val="200000"/>
            </a:pPr>
            <a:endParaRPr lang="en-GB" sz="1200" dirty="0">
              <a:solidFill>
                <a:schemeClr val="tx1"/>
              </a:solidFill>
            </a:endParaRPr>
          </a:p>
          <a:p>
            <a:pPr marL="228600" indent="-228600">
              <a:spcBef>
                <a:spcPts val="3600"/>
              </a:spcBef>
              <a:buClr>
                <a:schemeClr val="accent1"/>
              </a:buClr>
              <a:buFont typeface="Courier New" panose="02070309020205020404" pitchFamily="49" charset="0"/>
              <a:buChar char="o"/>
            </a:pPr>
            <a:endParaRPr lang="en-GB" sz="1600" dirty="0">
              <a:solidFill>
                <a:schemeClr val="tx1"/>
              </a:solidFill>
            </a:endParaRPr>
          </a:p>
        </p:txBody>
      </p:sp>
      <p:sp>
        <p:nvSpPr>
          <p:cNvPr id="150" name="Oval 149">
            <a:extLst>
              <a:ext uri="{FF2B5EF4-FFF2-40B4-BE49-F238E27FC236}">
                <a16:creationId xmlns:a16="http://schemas.microsoft.com/office/drawing/2014/main" id="{8813DD80-7433-42D7-A969-EA4378AA6E29}"/>
              </a:ext>
            </a:extLst>
          </p:cNvPr>
          <p:cNvSpPr>
            <a:spLocks/>
          </p:cNvSpPr>
          <p:nvPr/>
        </p:nvSpPr>
        <p:spPr>
          <a:xfrm>
            <a:off x="1101141" y="4564494"/>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1" name="Oval 150">
            <a:extLst>
              <a:ext uri="{FF2B5EF4-FFF2-40B4-BE49-F238E27FC236}">
                <a16:creationId xmlns:a16="http://schemas.microsoft.com/office/drawing/2014/main" id="{130AFAC1-790A-4B61-AE50-5CA4544CFAD5}"/>
              </a:ext>
            </a:extLst>
          </p:cNvPr>
          <p:cNvSpPr>
            <a:spLocks/>
          </p:cNvSpPr>
          <p:nvPr/>
        </p:nvSpPr>
        <p:spPr>
          <a:xfrm>
            <a:off x="1102209" y="3644062"/>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2" name="Oval 151">
            <a:extLst>
              <a:ext uri="{FF2B5EF4-FFF2-40B4-BE49-F238E27FC236}">
                <a16:creationId xmlns:a16="http://schemas.microsoft.com/office/drawing/2014/main" id="{1F886DD7-081D-4DE6-91FF-AB4143DE39CF}"/>
              </a:ext>
            </a:extLst>
          </p:cNvPr>
          <p:cNvSpPr>
            <a:spLocks/>
          </p:cNvSpPr>
          <p:nvPr/>
        </p:nvSpPr>
        <p:spPr>
          <a:xfrm>
            <a:off x="1101141" y="2835757"/>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3" name="Oval 152">
            <a:extLst>
              <a:ext uri="{FF2B5EF4-FFF2-40B4-BE49-F238E27FC236}">
                <a16:creationId xmlns:a16="http://schemas.microsoft.com/office/drawing/2014/main" id="{B4898F34-BC13-4F30-B702-83FE0CB8414B}"/>
              </a:ext>
            </a:extLst>
          </p:cNvPr>
          <p:cNvSpPr>
            <a:spLocks/>
          </p:cNvSpPr>
          <p:nvPr/>
        </p:nvSpPr>
        <p:spPr>
          <a:xfrm>
            <a:off x="1101141" y="2111595"/>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5" name="Rectangle 154">
            <a:extLst>
              <a:ext uri="{FF2B5EF4-FFF2-40B4-BE49-F238E27FC236}">
                <a16:creationId xmlns:a16="http://schemas.microsoft.com/office/drawing/2014/main" id="{9FA13DAA-B1AA-4F46-A918-B4A0595EFFF0}"/>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Will be determined end of March in close collaboration with DG AGRI  </a:t>
            </a:r>
          </a:p>
        </p:txBody>
      </p:sp>
      <p:sp>
        <p:nvSpPr>
          <p:cNvPr id="3" name="Rectangle 2">
            <a:extLst>
              <a:ext uri="{FF2B5EF4-FFF2-40B4-BE49-F238E27FC236}">
                <a16:creationId xmlns:a16="http://schemas.microsoft.com/office/drawing/2014/main" id="{B8C6B240-005E-4956-B172-EEED2220B503}"/>
              </a:ext>
            </a:extLst>
          </p:cNvPr>
          <p:cNvSpPr/>
          <p:nvPr/>
        </p:nvSpPr>
        <p:spPr>
          <a:xfrm>
            <a:off x="511174" y="5563130"/>
            <a:ext cx="11164413" cy="32385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GB" sz="1400" dirty="0">
                <a:solidFill>
                  <a:schemeClr val="bg1"/>
                </a:solidFill>
              </a:rPr>
              <a:t>The study will result in a </a:t>
            </a:r>
            <a:r>
              <a:rPr lang="en-GB" sz="1400" b="1" dirty="0">
                <a:solidFill>
                  <a:schemeClr val="bg1"/>
                </a:solidFill>
              </a:rPr>
              <a:t>policy report </a:t>
            </a:r>
            <a:r>
              <a:rPr lang="en-GB" sz="1400" dirty="0">
                <a:solidFill>
                  <a:schemeClr val="bg1"/>
                </a:solidFill>
              </a:rPr>
              <a:t>to DG AGRI which will be delivered </a:t>
            </a:r>
            <a:r>
              <a:rPr lang="en-GB" sz="1400" b="1" dirty="0">
                <a:solidFill>
                  <a:schemeClr val="bg1"/>
                </a:solidFill>
              </a:rPr>
              <a:t>end of the year </a:t>
            </a:r>
          </a:p>
        </p:txBody>
      </p:sp>
    </p:spTree>
    <p:extLst>
      <p:ext uri="{BB962C8B-B14F-4D97-AF65-F5344CB8AC3E}">
        <p14:creationId xmlns:p14="http://schemas.microsoft.com/office/powerpoint/2010/main" val="699994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1420041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243" name="think-cell Slide" r:id="rId6" imgW="592" imgH="595" progId="TCLayout.ActiveDocument.1">
                  <p:embed/>
                </p:oleObj>
              </mc:Choice>
              <mc:Fallback>
                <p:oleObj name="think-cell Slide" r:id="rId6"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75C48A4-DEAE-4570-8990-1A2E7E84E33F}"/>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5000"/>
              </a:lnSpc>
              <a:spcBef>
                <a:spcPct val="0"/>
              </a:spcBef>
              <a:spcAft>
                <a:spcPct val="0"/>
              </a:spcAft>
            </a:pPr>
            <a:endParaRPr lang="en-US" sz="3850" b="1"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Discussion</a:t>
            </a:r>
          </a:p>
        </p:txBody>
      </p:sp>
    </p:spTree>
    <p:extLst>
      <p:ext uri="{BB962C8B-B14F-4D97-AF65-F5344CB8AC3E}">
        <p14:creationId xmlns:p14="http://schemas.microsoft.com/office/powerpoint/2010/main" val="3524339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185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8CBD30B-7ADD-4B99-AD0C-A1971B977818}"/>
              </a:ext>
            </a:extLst>
          </p:cNvPr>
          <p:cNvGraphicFramePr>
            <a:graphicFrameLocks noChangeAspect="1"/>
          </p:cNvGraphicFramePr>
          <p:nvPr>
            <p:custDataLst>
              <p:tags r:id="rId2"/>
            </p:custDataLst>
            <p:extLst>
              <p:ext uri="{D42A27DB-BD31-4B8C-83A1-F6EECF244321}">
                <p14:modId xmlns:p14="http://schemas.microsoft.com/office/powerpoint/2010/main" val="17975267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614"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5" name="Title 14"/>
          <p:cNvSpPr>
            <a:spLocks noGrp="1"/>
          </p:cNvSpPr>
          <p:nvPr>
            <p:ph type="title"/>
          </p:nvPr>
        </p:nvSpPr>
        <p:spPr>
          <a:xfrm>
            <a:off x="511911" y="347891"/>
            <a:ext cx="11168183" cy="307777"/>
          </a:xfrm>
        </p:spPr>
        <p:txBody>
          <a:bodyPr/>
          <a:lstStyle/>
          <a:p>
            <a:r>
              <a:rPr lang="en-US" dirty="0"/>
              <a:t>Agenda</a:t>
            </a:r>
            <a:endParaRPr lang="en-US" noProof="0" dirty="0"/>
          </a:p>
        </p:txBody>
      </p:sp>
      <p:graphicFrame>
        <p:nvGraphicFramePr>
          <p:cNvPr id="11" name="Content Placeholder 10">
            <a:extLst>
              <a:ext uri="{FF2B5EF4-FFF2-40B4-BE49-F238E27FC236}">
                <a16:creationId xmlns:a16="http://schemas.microsoft.com/office/drawing/2014/main" id="{7BA0C258-4F95-429C-B0DA-F3266DDD19EB}"/>
              </a:ext>
            </a:extLst>
          </p:cNvPr>
          <p:cNvGraphicFramePr>
            <a:graphicFrameLocks noGrp="1"/>
          </p:cNvGraphicFramePr>
          <p:nvPr>
            <p:ph sz="quarter" idx="15"/>
            <p:extLst>
              <p:ext uri="{D42A27DB-BD31-4B8C-83A1-F6EECF244321}">
                <p14:modId xmlns:p14="http://schemas.microsoft.com/office/powerpoint/2010/main" val="150887272"/>
              </p:ext>
            </p:extLst>
          </p:nvPr>
        </p:nvGraphicFramePr>
        <p:xfrm>
          <a:off x="511175" y="1546532"/>
          <a:ext cx="5584090" cy="3764936"/>
        </p:xfrm>
        <a:graphic>
          <a:graphicData uri="http://schemas.openxmlformats.org/drawingml/2006/table">
            <a:tbl>
              <a:tblPr firstRow="1" bandRow="1">
                <a:tableStyleId>{5C22544A-7EE6-4342-B048-85BDC9FD1C3A}</a:tableStyleId>
              </a:tblPr>
              <a:tblGrid>
                <a:gridCol w="4739850">
                  <a:extLst>
                    <a:ext uri="{9D8B030D-6E8A-4147-A177-3AD203B41FA5}">
                      <a16:colId xmlns:a16="http://schemas.microsoft.com/office/drawing/2014/main" val="20000"/>
                    </a:ext>
                  </a:extLst>
                </a:gridCol>
                <a:gridCol w="844240">
                  <a:extLst>
                    <a:ext uri="{9D8B030D-6E8A-4147-A177-3AD203B41FA5}">
                      <a16:colId xmlns:a16="http://schemas.microsoft.com/office/drawing/2014/main" val="20001"/>
                    </a:ext>
                  </a:extLst>
                </a:gridCol>
              </a:tblGrid>
              <a:tr h="922631">
                <a:tc>
                  <a:txBody>
                    <a:bodyPr/>
                    <a:lstStyle/>
                    <a:p>
                      <a:r>
                        <a:rPr lang="en-US" sz="1600" b="1" dirty="0">
                          <a:solidFill>
                            <a:schemeClr val="tx1"/>
                          </a:solidFill>
                        </a:rPr>
                        <a:t>Introduction</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2</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947435">
                <a:tc>
                  <a:txBody>
                    <a:bodyPr/>
                    <a:lstStyle/>
                    <a:p>
                      <a:r>
                        <a:rPr lang="en-US" sz="1600" b="1" dirty="0">
                          <a:solidFill>
                            <a:schemeClr val="tx1"/>
                          </a:solidFill>
                        </a:rPr>
                        <a:t>Methodology</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5</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947435">
                <a:tc>
                  <a:txBody>
                    <a:bodyPr/>
                    <a:lstStyle/>
                    <a:p>
                      <a:r>
                        <a:rPr lang="en-US" sz="1600" b="1" dirty="0">
                          <a:solidFill>
                            <a:schemeClr val="tx1"/>
                          </a:solidFill>
                        </a:rPr>
                        <a:t>Way forward</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9</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19488408"/>
                  </a:ext>
                </a:extLst>
              </a:tr>
              <a:tr h="947435">
                <a:tc>
                  <a:txBody>
                    <a:bodyPr/>
                    <a:lstStyle/>
                    <a:p>
                      <a:r>
                        <a:rPr lang="en-US" sz="1600" b="1" dirty="0">
                          <a:solidFill>
                            <a:schemeClr val="tx1"/>
                          </a:solidFill>
                        </a:rPr>
                        <a:t>Discussion </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11</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38783823"/>
                  </a:ext>
                </a:extLst>
              </a:tr>
            </a:tbl>
          </a:graphicData>
        </a:graphic>
      </p:graphicFrame>
    </p:spTree>
    <p:extLst>
      <p:ext uri="{BB962C8B-B14F-4D97-AF65-F5344CB8AC3E}">
        <p14:creationId xmlns:p14="http://schemas.microsoft.com/office/powerpoint/2010/main" val="2996265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27551592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711"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3118475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14991933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339"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a:xfrm>
            <a:off x="511911" y="347891"/>
            <a:ext cx="11168183" cy="307777"/>
          </a:xfrm>
        </p:spPr>
        <p:txBody>
          <a:bodyPr/>
          <a:lstStyle/>
          <a:p>
            <a:r>
              <a:rPr lang="en-US" dirty="0"/>
              <a:t>Introduction</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Consortium together with AGRA CEAS Consulting SA</a:t>
            </a:r>
            <a:r>
              <a:rPr lang="en-US" dirty="0"/>
              <a:t> </a:t>
            </a:r>
            <a:r>
              <a:rPr lang="en-US" dirty="0">
                <a:solidFill>
                  <a:schemeClr val="tx1">
                    <a:lumMod val="65000"/>
                    <a:lumOff val="35000"/>
                  </a:schemeClr>
                </a:solidFill>
              </a:rPr>
              <a:t>is dedicated to </a:t>
            </a:r>
            <a:r>
              <a:rPr lang="en-US" dirty="0"/>
              <a:t>the study of the Civil Dialogue Groups </a:t>
            </a:r>
            <a:endParaRPr lang="en-US" dirty="0">
              <a:solidFill>
                <a:schemeClr val="tx1">
                  <a:lumMod val="65000"/>
                  <a:lumOff val="35000"/>
                </a:schemeClr>
              </a:solidFill>
            </a:endParaRPr>
          </a:p>
          <a:p>
            <a:endParaRPr lang="en-US" dirty="0"/>
          </a:p>
        </p:txBody>
      </p:sp>
      <p:graphicFrame>
        <p:nvGraphicFramePr>
          <p:cNvPr id="7" name="Table 6">
            <a:extLst>
              <a:ext uri="{FF2B5EF4-FFF2-40B4-BE49-F238E27FC236}">
                <a16:creationId xmlns:a16="http://schemas.microsoft.com/office/drawing/2014/main" id="{ECCCA476-7FD7-4CD1-8005-40595531D2CD}"/>
              </a:ext>
            </a:extLst>
          </p:cNvPr>
          <p:cNvGraphicFramePr>
            <a:graphicFrameLocks noGrp="1"/>
          </p:cNvGraphicFramePr>
          <p:nvPr>
            <p:extLst>
              <p:ext uri="{D42A27DB-BD31-4B8C-83A1-F6EECF244321}">
                <p14:modId xmlns:p14="http://schemas.microsoft.com/office/powerpoint/2010/main" val="684755589"/>
              </p:ext>
            </p:extLst>
          </p:nvPr>
        </p:nvGraphicFramePr>
        <p:xfrm>
          <a:off x="512641" y="2474350"/>
          <a:ext cx="11168184" cy="2718212"/>
        </p:xfrm>
        <a:graphic>
          <a:graphicData uri="http://schemas.openxmlformats.org/drawingml/2006/table">
            <a:tbl>
              <a:tblPr firstRow="1" bandRow="1">
                <a:tableStyleId>{5C22544A-7EE6-4342-B048-85BDC9FD1C3A}</a:tableStyleId>
              </a:tblPr>
              <a:tblGrid>
                <a:gridCol w="2792046">
                  <a:extLst>
                    <a:ext uri="{9D8B030D-6E8A-4147-A177-3AD203B41FA5}">
                      <a16:colId xmlns:a16="http://schemas.microsoft.com/office/drawing/2014/main" val="3848364475"/>
                    </a:ext>
                  </a:extLst>
                </a:gridCol>
                <a:gridCol w="2792046">
                  <a:extLst>
                    <a:ext uri="{9D8B030D-6E8A-4147-A177-3AD203B41FA5}">
                      <a16:colId xmlns:a16="http://schemas.microsoft.com/office/drawing/2014/main" val="3959307380"/>
                    </a:ext>
                  </a:extLst>
                </a:gridCol>
                <a:gridCol w="2792046">
                  <a:extLst>
                    <a:ext uri="{9D8B030D-6E8A-4147-A177-3AD203B41FA5}">
                      <a16:colId xmlns:a16="http://schemas.microsoft.com/office/drawing/2014/main" val="463439859"/>
                    </a:ext>
                  </a:extLst>
                </a:gridCol>
                <a:gridCol w="2792046">
                  <a:extLst>
                    <a:ext uri="{9D8B030D-6E8A-4147-A177-3AD203B41FA5}">
                      <a16:colId xmlns:a16="http://schemas.microsoft.com/office/drawing/2014/main" val="2568435090"/>
                    </a:ext>
                  </a:extLst>
                </a:gridCol>
              </a:tblGrid>
              <a:tr h="403372">
                <a:tc>
                  <a:txBody>
                    <a:bodyPr/>
                    <a:lstStyle/>
                    <a:p>
                      <a:pPr algn="ctr"/>
                      <a:r>
                        <a:rPr lang="en-US" sz="1200" dirty="0"/>
                        <a:t>Deloitte Consulting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a:t>AFC Consulting Group AG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err="1"/>
                        <a:t>Areté</a:t>
                      </a:r>
                      <a:r>
                        <a:rPr lang="en-US" sz="1200" dirty="0"/>
                        <a:t> SRL</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a:t>AGRA CEAS Consulting SA</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2983368037"/>
                  </a:ext>
                </a:extLst>
              </a:tr>
              <a:tr h="1944000">
                <a:tc>
                  <a:txBody>
                    <a:bodyPr/>
                    <a:lstStyle/>
                    <a:p>
                      <a:pPr algn="l"/>
                      <a:r>
                        <a:rPr lang="en-US" sz="1000" dirty="0"/>
                        <a:t>Professional </a:t>
                      </a:r>
                      <a:r>
                        <a:rPr lang="en-US" sz="1000" b="1" dirty="0"/>
                        <a:t>service provider </a:t>
                      </a:r>
                      <a:r>
                        <a:rPr lang="en-US" sz="1000" dirty="0"/>
                        <a:t>with 169 offices in all 28 EU Member States. </a:t>
                      </a:r>
                    </a:p>
                    <a:p>
                      <a:pPr algn="l"/>
                      <a:endParaRPr lang="en-US" sz="1000" dirty="0"/>
                    </a:p>
                    <a:p>
                      <a:pPr algn="l"/>
                      <a:r>
                        <a:rPr lang="en-US" sz="1000" dirty="0"/>
                        <a:t>Deloitte has a dedicated </a:t>
                      </a:r>
                      <a:r>
                        <a:rPr lang="en-US" sz="1000" b="1" dirty="0"/>
                        <a:t>public sector service practice </a:t>
                      </a:r>
                      <a:r>
                        <a:rPr lang="en-US" sz="1000" dirty="0"/>
                        <a:t>that has provided services to the European Commission for more than 25 years</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Leading </a:t>
                      </a:r>
                      <a:r>
                        <a:rPr lang="en-US" sz="1000" b="1" dirty="0"/>
                        <a:t>agri-food consulting firm </a:t>
                      </a:r>
                      <a:r>
                        <a:rPr lang="en-US" sz="1000" dirty="0"/>
                        <a:t>with a strong network of professionals and scientific institutions. </a:t>
                      </a:r>
                    </a:p>
                    <a:p>
                      <a:pPr eaLnBrk="1"/>
                      <a:endParaRPr lang="en-US" sz="1000" dirty="0"/>
                    </a:p>
                    <a:p>
                      <a:pPr eaLnBrk="1"/>
                      <a:r>
                        <a:rPr lang="en-US" sz="1000" dirty="0"/>
                        <a:t>In addition to more than 60 professionals world-wide, AFC Consulting Group AG has an expert database of over </a:t>
                      </a:r>
                      <a:r>
                        <a:rPr lang="en-US" sz="1000" b="1" dirty="0"/>
                        <a:t>4,500 registered experts</a:t>
                      </a:r>
                      <a:endParaRPr lang="en-US" sz="10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Consultancy firm that has served many </a:t>
                      </a:r>
                      <a:r>
                        <a:rPr lang="en-US" sz="1000" b="1" dirty="0"/>
                        <a:t>important institutional clients </a:t>
                      </a:r>
                      <a:r>
                        <a:rPr lang="en-US" sz="1000" dirty="0"/>
                        <a:t>at the EU and national level on economic projects.</a:t>
                      </a:r>
                    </a:p>
                    <a:p>
                      <a:pPr eaLnBrk="1"/>
                      <a:endParaRPr lang="en-US" sz="1000" dirty="0"/>
                    </a:p>
                    <a:p>
                      <a:pPr eaLnBrk="1"/>
                      <a:r>
                        <a:rPr lang="en-US" sz="1000" dirty="0"/>
                        <a:t>With regard to European Institutions, </a:t>
                      </a:r>
                      <a:r>
                        <a:rPr lang="en-US" sz="1000" dirty="0" err="1"/>
                        <a:t>Areté</a:t>
                      </a:r>
                      <a:r>
                        <a:rPr lang="en-US" sz="1000" dirty="0"/>
                        <a:t> has focused on contracts in the </a:t>
                      </a:r>
                      <a:r>
                        <a:rPr lang="en-US" sz="1000" b="1" dirty="0"/>
                        <a:t>agri-food sector </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Joint venture between </a:t>
                      </a:r>
                      <a:r>
                        <a:rPr lang="en-US" sz="1000" b="1" dirty="0"/>
                        <a:t>Imperial College London</a:t>
                      </a:r>
                      <a:r>
                        <a:rPr lang="en-US" sz="1000" dirty="0"/>
                        <a:t> and </a:t>
                      </a:r>
                      <a:r>
                        <a:rPr lang="en-US" sz="1000" b="1" dirty="0"/>
                        <a:t>Informa plc. </a:t>
                      </a:r>
                    </a:p>
                    <a:p>
                      <a:pPr eaLnBrk="1"/>
                      <a:endParaRPr lang="en-US" sz="1000" dirty="0"/>
                    </a:p>
                    <a:p>
                      <a:pPr eaLnBrk="1"/>
                      <a:r>
                        <a:rPr lang="en-US" sz="1000" dirty="0"/>
                        <a:t>Engaged in </a:t>
                      </a:r>
                      <a:r>
                        <a:rPr lang="en-US" sz="1000" b="1" dirty="0" err="1"/>
                        <a:t>specialised</a:t>
                      </a:r>
                      <a:r>
                        <a:rPr lang="en-US" sz="1000" b="1" dirty="0"/>
                        <a:t> consultancy services</a:t>
                      </a:r>
                      <a:r>
                        <a:rPr lang="en-US" sz="1000" dirty="0"/>
                        <a:t> in the agricultural, food, environment, and rural development sector to renowned (inter)national </a:t>
                      </a:r>
                      <a:r>
                        <a:rPr lang="en-US" sz="1000" dirty="0" err="1"/>
                        <a:t>organisations</a:t>
                      </a:r>
                      <a:endParaRPr lang="en-US" sz="10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2891236612"/>
                  </a:ext>
                </a:extLst>
              </a:tr>
              <a:tr h="370840">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noProof="0" dirty="0"/>
                    </a:p>
                  </a:txBody>
                  <a:tcPr>
                    <a:lnT w="76200" cap="flat" cmpd="sng" algn="ctr">
                      <a:solidFill>
                        <a:schemeClr val="bg1"/>
                      </a:solidFill>
                      <a:prstDash val="solid"/>
                      <a:round/>
                      <a:headEnd type="none" w="med" len="med"/>
                      <a:tailEnd type="none" w="med" len="med"/>
                    </a:lnT>
                    <a:solidFill>
                      <a:schemeClr val="bg1"/>
                    </a:solidFill>
                  </a:tcPr>
                </a:tc>
                <a:extLst>
                  <a:ext uri="{0D108BD9-81ED-4DB2-BD59-A6C34878D82A}">
                    <a16:rowId xmlns:a16="http://schemas.microsoft.com/office/drawing/2014/main" val="1616121020"/>
                  </a:ext>
                </a:extLst>
              </a:tr>
            </a:tbl>
          </a:graphicData>
        </a:graphic>
      </p:graphicFrame>
      <p:cxnSp>
        <p:nvCxnSpPr>
          <p:cNvPr id="9" name="Straight Arrow Connector 8">
            <a:extLst>
              <a:ext uri="{FF2B5EF4-FFF2-40B4-BE49-F238E27FC236}">
                <a16:creationId xmlns:a16="http://schemas.microsoft.com/office/drawing/2014/main" id="{7BD5091A-A7D8-4C41-99BF-9002352014AA}"/>
              </a:ext>
            </a:extLst>
          </p:cNvPr>
          <p:cNvCxnSpPr>
            <a:cxnSpLocks/>
          </p:cNvCxnSpPr>
          <p:nvPr/>
        </p:nvCxnSpPr>
        <p:spPr>
          <a:xfrm>
            <a:off x="512641" y="2265537"/>
            <a:ext cx="8319663" cy="0"/>
          </a:xfrm>
          <a:prstGeom prst="straightConnector1">
            <a:avLst/>
          </a:prstGeom>
          <a:ln>
            <a:headEnd type="oval"/>
            <a:tailEnd type="oval"/>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177F20C8-DF78-4E29-B241-8EF98E030CB3}"/>
              </a:ext>
            </a:extLst>
          </p:cNvPr>
          <p:cNvCxnSpPr>
            <a:cxnSpLocks/>
          </p:cNvCxnSpPr>
          <p:nvPr/>
        </p:nvCxnSpPr>
        <p:spPr>
          <a:xfrm>
            <a:off x="8976320" y="2265538"/>
            <a:ext cx="2623497" cy="0"/>
          </a:xfrm>
          <a:prstGeom prst="straightConnector1">
            <a:avLst/>
          </a:prstGeom>
          <a:ln>
            <a:headEnd type="oval"/>
            <a:tailEnd type="oval"/>
          </a:ln>
        </p:spPr>
        <p:style>
          <a:lnRef idx="1">
            <a:schemeClr val="dk1"/>
          </a:lnRef>
          <a:fillRef idx="0">
            <a:schemeClr val="dk1"/>
          </a:fillRef>
          <a:effectRef idx="0">
            <a:schemeClr val="dk1"/>
          </a:effectRef>
          <a:fontRef idx="minor">
            <a:schemeClr val="tx1"/>
          </a:fontRef>
        </p:style>
      </p:cxnSp>
      <p:sp>
        <p:nvSpPr>
          <p:cNvPr id="16" name="TextBox 24">
            <a:extLst>
              <a:ext uri="{FF2B5EF4-FFF2-40B4-BE49-F238E27FC236}">
                <a16:creationId xmlns:a16="http://schemas.microsoft.com/office/drawing/2014/main" id="{D153F254-DEEF-435F-9247-3C8AA7A7D266}"/>
              </a:ext>
            </a:extLst>
          </p:cNvPr>
          <p:cNvSpPr txBox="1">
            <a:spLocks/>
          </p:cNvSpPr>
          <p:nvPr/>
        </p:nvSpPr>
        <p:spPr>
          <a:xfrm>
            <a:off x="4076729" y="2182195"/>
            <a:ext cx="1191487" cy="166685"/>
          </a:xfrm>
          <a:prstGeom prst="rect">
            <a:avLst/>
          </a:prstGeom>
          <a:solidFill>
            <a:schemeClr val="bg1"/>
          </a:solid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dirty="0">
                <a:solidFill>
                  <a:schemeClr val="tx1"/>
                </a:solidFill>
              </a:rPr>
              <a:t>Consortium</a:t>
            </a:r>
          </a:p>
        </p:txBody>
      </p:sp>
      <p:sp>
        <p:nvSpPr>
          <p:cNvPr id="19" name="TextBox 24">
            <a:extLst>
              <a:ext uri="{FF2B5EF4-FFF2-40B4-BE49-F238E27FC236}">
                <a16:creationId xmlns:a16="http://schemas.microsoft.com/office/drawing/2014/main" id="{D81A33E9-F7E6-4CE9-83C6-1D791675FAF6}"/>
              </a:ext>
            </a:extLst>
          </p:cNvPr>
          <p:cNvSpPr txBox="1">
            <a:spLocks/>
          </p:cNvSpPr>
          <p:nvPr/>
        </p:nvSpPr>
        <p:spPr>
          <a:xfrm>
            <a:off x="9658359" y="2182195"/>
            <a:ext cx="1259420" cy="166685"/>
          </a:xfrm>
          <a:prstGeom prst="rect">
            <a:avLst/>
          </a:prstGeom>
          <a:solidFill>
            <a:schemeClr val="bg1"/>
          </a:solid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dirty="0">
                <a:solidFill>
                  <a:schemeClr val="tx1"/>
                </a:solidFill>
              </a:rPr>
              <a:t>Subcontractor</a:t>
            </a:r>
          </a:p>
        </p:txBody>
      </p:sp>
      <p:pic>
        <p:nvPicPr>
          <p:cNvPr id="26" name="Picture 25">
            <a:extLst>
              <a:ext uri="{FF2B5EF4-FFF2-40B4-BE49-F238E27FC236}">
                <a16:creationId xmlns:a16="http://schemas.microsoft.com/office/drawing/2014/main" id="{FF6BE70D-B462-4119-BEFE-F1D6AB0867B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16887"/>
          <a:stretch/>
        </p:blipFill>
        <p:spPr>
          <a:xfrm>
            <a:off x="830752" y="5085185"/>
            <a:ext cx="2160240" cy="597891"/>
          </a:xfrm>
          <a:prstGeom prst="rect">
            <a:avLst/>
          </a:prstGeom>
        </p:spPr>
      </p:pic>
      <p:pic>
        <p:nvPicPr>
          <p:cNvPr id="30" name="Picture 29">
            <a:extLst>
              <a:ext uri="{FF2B5EF4-FFF2-40B4-BE49-F238E27FC236}">
                <a16:creationId xmlns:a16="http://schemas.microsoft.com/office/drawing/2014/main" id="{47F4C352-E3DE-4755-90B4-77DB84934B3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6838" t="25817" r="7943" b="40772"/>
          <a:stretch/>
        </p:blipFill>
        <p:spPr>
          <a:xfrm>
            <a:off x="6392693" y="5164420"/>
            <a:ext cx="2234911" cy="597891"/>
          </a:xfrm>
          <a:prstGeom prst="rect">
            <a:avLst/>
          </a:prstGeom>
        </p:spPr>
      </p:pic>
      <p:pic>
        <p:nvPicPr>
          <p:cNvPr id="32" name="Picture 31">
            <a:extLst>
              <a:ext uri="{FF2B5EF4-FFF2-40B4-BE49-F238E27FC236}">
                <a16:creationId xmlns:a16="http://schemas.microsoft.com/office/drawing/2014/main" id="{D6015F34-3184-4988-B4E9-89D96C97183A}"/>
              </a:ext>
            </a:extLst>
          </p:cNvPr>
          <p:cNvPicPr>
            <a:picLocks noChangeAspect="1"/>
          </p:cNvPicPr>
          <p:nvPr/>
        </p:nvPicPr>
        <p:blipFill rotWithShape="1">
          <a:blip r:embed="rId9">
            <a:extLst>
              <a:ext uri="{28A0092B-C50C-407E-A947-70E740481C1C}">
                <a14:useLocalDpi xmlns:a14="http://schemas.microsoft.com/office/drawing/2010/main" val="0"/>
              </a:ext>
            </a:extLst>
          </a:blip>
          <a:srcRect t="17898" r="25419" b="7938"/>
          <a:stretch/>
        </p:blipFill>
        <p:spPr>
          <a:xfrm>
            <a:off x="9092936" y="5085184"/>
            <a:ext cx="2506881" cy="597891"/>
          </a:xfrm>
          <a:prstGeom prst="rect">
            <a:avLst/>
          </a:prstGeom>
        </p:spPr>
      </p:pic>
      <p:sp>
        <p:nvSpPr>
          <p:cNvPr id="34" name="Text Placeholder 2">
            <a:extLst>
              <a:ext uri="{FF2B5EF4-FFF2-40B4-BE49-F238E27FC236}">
                <a16:creationId xmlns:a16="http://schemas.microsoft.com/office/drawing/2014/main" id="{D7455B9A-4BF5-4493-9F9F-CE23C396591B}"/>
              </a:ext>
            </a:extLst>
          </p:cNvPr>
          <p:cNvSpPr txBox="1">
            <a:spLocks/>
          </p:cNvSpPr>
          <p:nvPr/>
        </p:nvSpPr>
        <p:spPr>
          <a:xfrm>
            <a:off x="512641"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US" sz="1200" b="1" dirty="0">
                <a:solidFill>
                  <a:schemeClr val="tx1"/>
                </a:solidFill>
              </a:rPr>
              <a:t>Composition of the Consortium for the study on the Civil Dialogue Groups</a:t>
            </a:r>
          </a:p>
        </p:txBody>
      </p:sp>
      <p:pic>
        <p:nvPicPr>
          <p:cNvPr id="6" name="Picture 5">
            <a:extLst>
              <a:ext uri="{FF2B5EF4-FFF2-40B4-BE49-F238E27FC236}">
                <a16:creationId xmlns:a16="http://schemas.microsoft.com/office/drawing/2014/main" id="{A5254C92-69BF-41E1-9251-596DCFB1443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09445" y="5164421"/>
            <a:ext cx="2364795" cy="597891"/>
          </a:xfrm>
          <a:prstGeom prst="rect">
            <a:avLst/>
          </a:prstGeom>
        </p:spPr>
      </p:pic>
    </p:spTree>
    <p:extLst>
      <p:ext uri="{BB962C8B-B14F-4D97-AF65-F5344CB8AC3E}">
        <p14:creationId xmlns:p14="http://schemas.microsoft.com/office/powerpoint/2010/main" val="3667226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533445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419"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cxnSp>
        <p:nvCxnSpPr>
          <p:cNvPr id="59" name="Straight Connector 58">
            <a:extLst>
              <a:ext uri="{FF2B5EF4-FFF2-40B4-BE49-F238E27FC236}">
                <a16:creationId xmlns:a16="http://schemas.microsoft.com/office/drawing/2014/main" id="{8B552C5B-D272-4F37-BE64-97162A907A03}"/>
              </a:ext>
            </a:extLst>
          </p:cNvPr>
          <p:cNvCxnSpPr>
            <a:cxnSpLocks/>
          </p:cNvCxnSpPr>
          <p:nvPr/>
        </p:nvCxnSpPr>
        <p:spPr>
          <a:xfrm>
            <a:off x="5687114" y="5312029"/>
            <a:ext cx="961776" cy="340724"/>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A772AEF-9A80-495B-B712-245F95AA123F}"/>
              </a:ext>
            </a:extLst>
          </p:cNvPr>
          <p:cNvCxnSpPr>
            <a:cxnSpLocks/>
          </p:cNvCxnSpPr>
          <p:nvPr/>
        </p:nvCxnSpPr>
        <p:spPr>
          <a:xfrm flipV="1">
            <a:off x="5687114" y="4970183"/>
            <a:ext cx="961776" cy="340724"/>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258A52E-681D-4772-A914-F75D972C58B1}"/>
              </a:ext>
            </a:extLst>
          </p:cNvPr>
          <p:cNvCxnSpPr>
            <a:cxnSpLocks/>
          </p:cNvCxnSpPr>
          <p:nvPr/>
        </p:nvCxnSpPr>
        <p:spPr>
          <a:xfrm>
            <a:off x="5687114" y="3722495"/>
            <a:ext cx="961776" cy="408172"/>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11911" y="347891"/>
            <a:ext cx="11168183" cy="307777"/>
          </a:xfrm>
        </p:spPr>
        <p:txBody>
          <a:bodyPr/>
          <a:lstStyle/>
          <a:p>
            <a:r>
              <a:rPr lang="en-US" dirty="0"/>
              <a:t>Introduction</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policy study will </a:t>
            </a:r>
            <a:r>
              <a:rPr lang="en-US" dirty="0" err="1">
                <a:solidFill>
                  <a:schemeClr val="tx1">
                    <a:lumMod val="65000"/>
                    <a:lumOff val="35000"/>
                  </a:schemeClr>
                </a:solidFill>
              </a:rPr>
              <a:t>analyse</a:t>
            </a:r>
            <a:r>
              <a:rPr lang="en-US" dirty="0">
                <a:solidFill>
                  <a:schemeClr val="tx1">
                    <a:lumMod val="65000"/>
                    <a:lumOff val="35000"/>
                  </a:schemeClr>
                </a:solidFill>
              </a:rPr>
              <a:t> the role of the CDGs and their effectiveness, efficiency, impact, and consider operation improvements by means of four Study Themes</a:t>
            </a:r>
          </a:p>
        </p:txBody>
      </p:sp>
      <p:sp>
        <p:nvSpPr>
          <p:cNvPr id="7" name="Rectangle 6">
            <a:extLst>
              <a:ext uri="{FF2B5EF4-FFF2-40B4-BE49-F238E27FC236}">
                <a16:creationId xmlns:a16="http://schemas.microsoft.com/office/drawing/2014/main" id="{C45252A6-00C6-46EE-8DF0-196A7748D636}"/>
              </a:ext>
            </a:extLst>
          </p:cNvPr>
          <p:cNvSpPr/>
          <p:nvPr/>
        </p:nvSpPr>
        <p:spPr>
          <a:xfrm>
            <a:off x="381241" y="1990908"/>
            <a:ext cx="11423145" cy="276999"/>
          </a:xfrm>
          <a:prstGeom prst="rect">
            <a:avLst/>
          </a:prstGeom>
        </p:spPr>
        <p:txBody>
          <a:bodyPr wrap="square">
            <a:spAutoFit/>
          </a:bodyPr>
          <a:lstStyle/>
          <a:p>
            <a:pPr algn="ctr"/>
            <a:r>
              <a:rPr lang="en-US" sz="1200" dirty="0">
                <a:latin typeface="+mj-lt"/>
                <a:ea typeface="Times New Roman" panose="02020603050405020304" pitchFamily="18" charset="0"/>
                <a:cs typeface="Times New Roman" panose="02020603050405020304" pitchFamily="18" charset="0"/>
              </a:rPr>
              <a:t>Provide </a:t>
            </a:r>
            <a:r>
              <a:rPr lang="en-US" sz="1200" b="1" dirty="0">
                <a:latin typeface="+mj-lt"/>
                <a:ea typeface="Times New Roman" panose="02020603050405020304" pitchFamily="18" charset="0"/>
                <a:cs typeface="Times New Roman" panose="02020603050405020304" pitchFamily="18" charset="0"/>
              </a:rPr>
              <a:t>evidence</a:t>
            </a:r>
            <a:r>
              <a:rPr lang="en-US" sz="1200" dirty="0">
                <a:latin typeface="+mj-lt"/>
                <a:ea typeface="Times New Roman" panose="02020603050405020304" pitchFamily="18" charset="0"/>
                <a:cs typeface="Times New Roman" panose="02020603050405020304" pitchFamily="18" charset="0"/>
              </a:rPr>
              <a:t> to feed into the </a:t>
            </a:r>
            <a:r>
              <a:rPr lang="en-US" sz="1200" b="1" dirty="0">
                <a:latin typeface="+mj-lt"/>
                <a:ea typeface="Times New Roman" panose="02020603050405020304" pitchFamily="18" charset="0"/>
                <a:cs typeface="Times New Roman" panose="02020603050405020304" pitchFamily="18" charset="0"/>
              </a:rPr>
              <a:t>review</a:t>
            </a:r>
            <a:r>
              <a:rPr lang="en-US" sz="1200" dirty="0">
                <a:latin typeface="+mj-lt"/>
                <a:ea typeface="Times New Roman" panose="02020603050405020304" pitchFamily="18" charset="0"/>
                <a:cs typeface="Times New Roman" panose="02020603050405020304" pitchFamily="18" charset="0"/>
              </a:rPr>
              <a:t> of the 2013 CDG decision</a:t>
            </a:r>
            <a:r>
              <a:rPr lang="en-US" sz="1200" baseline="30000" dirty="0">
                <a:latin typeface="+mj-lt"/>
                <a:ea typeface="Times New Roman" panose="02020603050405020304" pitchFamily="18" charset="0"/>
                <a:cs typeface="Times New Roman" panose="02020603050405020304" pitchFamily="18" charset="0"/>
              </a:rPr>
              <a:t>1</a:t>
            </a:r>
            <a:r>
              <a:rPr lang="en-US" sz="1200" dirty="0">
                <a:latin typeface="+mj-lt"/>
                <a:ea typeface="Times New Roman" panose="02020603050405020304" pitchFamily="18" charset="0"/>
                <a:cs typeface="Times New Roman" panose="02020603050405020304" pitchFamily="18" charset="0"/>
              </a:rPr>
              <a:t> on setting up a framework for civil dialogue on matters covered by the CAP</a:t>
            </a:r>
            <a:endParaRPr lang="en-US" sz="1200" dirty="0">
              <a:latin typeface="+mj-lt"/>
            </a:endParaRPr>
          </a:p>
        </p:txBody>
      </p:sp>
      <p:sp>
        <p:nvSpPr>
          <p:cNvPr id="11" name="Rectangle 10">
            <a:extLst>
              <a:ext uri="{FF2B5EF4-FFF2-40B4-BE49-F238E27FC236}">
                <a16:creationId xmlns:a16="http://schemas.microsoft.com/office/drawing/2014/main" id="{1BD004C0-6168-4C79-8444-D1EE87C26C3F}"/>
              </a:ext>
            </a:extLst>
          </p:cNvPr>
          <p:cNvSpPr>
            <a:spLocks/>
          </p:cNvSpPr>
          <p:nvPr/>
        </p:nvSpPr>
        <p:spPr>
          <a:xfrm>
            <a:off x="511911" y="1673170"/>
            <a:ext cx="11178354"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Overarching objective of the (policy) study</a:t>
            </a:r>
          </a:p>
        </p:txBody>
      </p:sp>
      <p:sp>
        <p:nvSpPr>
          <p:cNvPr id="12" name="Rectangle 11">
            <a:extLst>
              <a:ext uri="{FF2B5EF4-FFF2-40B4-BE49-F238E27FC236}">
                <a16:creationId xmlns:a16="http://schemas.microsoft.com/office/drawing/2014/main" id="{CD8F2C55-465F-417E-8E89-18DDE22B36FB}"/>
              </a:ext>
            </a:extLst>
          </p:cNvPr>
          <p:cNvSpPr>
            <a:spLocks/>
          </p:cNvSpPr>
          <p:nvPr/>
        </p:nvSpPr>
        <p:spPr>
          <a:xfrm>
            <a:off x="511911" y="2637911"/>
            <a:ext cx="5175203"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Aim of study to meet the objective</a:t>
            </a:r>
          </a:p>
        </p:txBody>
      </p:sp>
      <p:sp>
        <p:nvSpPr>
          <p:cNvPr id="13" name="Rectangle 12">
            <a:extLst>
              <a:ext uri="{FF2B5EF4-FFF2-40B4-BE49-F238E27FC236}">
                <a16:creationId xmlns:a16="http://schemas.microsoft.com/office/drawing/2014/main" id="{B3CCC782-B996-47DE-BFF4-42E477B05163}"/>
              </a:ext>
            </a:extLst>
          </p:cNvPr>
          <p:cNvSpPr>
            <a:spLocks/>
          </p:cNvSpPr>
          <p:nvPr/>
        </p:nvSpPr>
        <p:spPr>
          <a:xfrm>
            <a:off x="884937" y="3175706"/>
            <a:ext cx="4802177" cy="954107"/>
          </a:xfrm>
          <a:prstGeom prst="rect">
            <a:avLst/>
          </a:prstGeom>
        </p:spPr>
        <p:txBody>
          <a:bodyPr wrap="square">
            <a:spAutoFit/>
          </a:bodyPr>
          <a:lstStyle/>
          <a:p>
            <a:r>
              <a:rPr lang="en-US" sz="1200" dirty="0">
                <a:latin typeface="+mj-lt"/>
              </a:rPr>
              <a:t>Examine the </a:t>
            </a:r>
            <a:r>
              <a:rPr lang="en-US" sz="1200" b="1" dirty="0">
                <a:latin typeface="+mj-lt"/>
              </a:rPr>
              <a:t>role</a:t>
            </a:r>
            <a:r>
              <a:rPr lang="en-US" sz="1200" dirty="0">
                <a:latin typeface="+mj-lt"/>
              </a:rPr>
              <a:t> of the CDGs in the overall </a:t>
            </a:r>
            <a:r>
              <a:rPr lang="en-US" sz="1200" b="1" dirty="0">
                <a:latin typeface="+mj-lt"/>
              </a:rPr>
              <a:t>consultation strategy</a:t>
            </a:r>
            <a:r>
              <a:rPr lang="en-US" sz="1200" dirty="0">
                <a:latin typeface="+mj-lt"/>
              </a:rPr>
              <a:t> and </a:t>
            </a:r>
            <a:r>
              <a:rPr lang="en-US" sz="1200" b="1" dirty="0">
                <a:latin typeface="+mj-lt"/>
              </a:rPr>
              <a:t>decision-making process, </a:t>
            </a:r>
            <a:r>
              <a:rPr lang="en-US" sz="1200" dirty="0">
                <a:latin typeface="+mj-lt"/>
              </a:rPr>
              <a:t>taking into account the context of Better Regulation</a:t>
            </a:r>
          </a:p>
          <a:p>
            <a:pPr marL="360000" lvl="1" indent="-171450">
              <a:buFont typeface="Verdana" panose="020B0604030504040204" pitchFamily="34" charset="0"/>
              <a:buChar char="-"/>
            </a:pPr>
            <a:r>
              <a:rPr lang="en-US" sz="1000" dirty="0">
                <a:latin typeface="+mj-lt"/>
              </a:rPr>
              <a:t>The study will </a:t>
            </a:r>
            <a:r>
              <a:rPr lang="en-US" sz="1000" dirty="0" err="1">
                <a:latin typeface="+mj-lt"/>
              </a:rPr>
              <a:t>analyse</a:t>
            </a:r>
            <a:r>
              <a:rPr lang="en-US" sz="1000" dirty="0">
                <a:latin typeface="+mj-lt"/>
              </a:rPr>
              <a:t> the impact of the CDGs on policy-making and the interlinkage with elements of Better Regulation</a:t>
            </a:r>
            <a:endParaRPr lang="en-US" sz="1200" dirty="0">
              <a:latin typeface="+mj-lt"/>
            </a:endParaRPr>
          </a:p>
        </p:txBody>
      </p:sp>
      <p:sp>
        <p:nvSpPr>
          <p:cNvPr id="14" name="Oval 13">
            <a:extLst>
              <a:ext uri="{FF2B5EF4-FFF2-40B4-BE49-F238E27FC236}">
                <a16:creationId xmlns:a16="http://schemas.microsoft.com/office/drawing/2014/main" id="{DAB0F50B-8E41-4E2D-B174-B4289779A4F8}"/>
              </a:ext>
            </a:extLst>
          </p:cNvPr>
          <p:cNvSpPr>
            <a:spLocks/>
          </p:cNvSpPr>
          <p:nvPr/>
        </p:nvSpPr>
        <p:spPr>
          <a:xfrm>
            <a:off x="511911" y="3448454"/>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900" b="1" dirty="0">
                <a:solidFill>
                  <a:schemeClr val="accent1"/>
                </a:solidFill>
              </a:rPr>
              <a:t>I</a:t>
            </a:r>
          </a:p>
        </p:txBody>
      </p:sp>
      <p:sp>
        <p:nvSpPr>
          <p:cNvPr id="15" name="Oval 14">
            <a:extLst>
              <a:ext uri="{FF2B5EF4-FFF2-40B4-BE49-F238E27FC236}">
                <a16:creationId xmlns:a16="http://schemas.microsoft.com/office/drawing/2014/main" id="{45C0C428-26E3-4466-B7DD-CE2F5E5D5614}"/>
              </a:ext>
            </a:extLst>
          </p:cNvPr>
          <p:cNvSpPr>
            <a:spLocks/>
          </p:cNvSpPr>
          <p:nvPr/>
        </p:nvSpPr>
        <p:spPr>
          <a:xfrm>
            <a:off x="511911" y="5166428"/>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900" b="1" dirty="0">
                <a:solidFill>
                  <a:schemeClr val="accent1"/>
                </a:solidFill>
              </a:rPr>
              <a:t>II</a:t>
            </a:r>
          </a:p>
        </p:txBody>
      </p:sp>
      <p:sp>
        <p:nvSpPr>
          <p:cNvPr id="24" name="Rectangle 23">
            <a:extLst>
              <a:ext uri="{FF2B5EF4-FFF2-40B4-BE49-F238E27FC236}">
                <a16:creationId xmlns:a16="http://schemas.microsoft.com/office/drawing/2014/main" id="{CF2A840E-85B7-4B3C-9F9B-89B7B7CEECC0}"/>
              </a:ext>
            </a:extLst>
          </p:cNvPr>
          <p:cNvSpPr>
            <a:spLocks/>
          </p:cNvSpPr>
          <p:nvPr/>
        </p:nvSpPr>
        <p:spPr>
          <a:xfrm>
            <a:off x="6504890" y="2637911"/>
            <a:ext cx="5175203"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Study Themes </a:t>
            </a:r>
          </a:p>
        </p:txBody>
      </p:sp>
      <p:sp>
        <p:nvSpPr>
          <p:cNvPr id="35" name="Rectangle 34">
            <a:extLst>
              <a:ext uri="{FF2B5EF4-FFF2-40B4-BE49-F238E27FC236}">
                <a16:creationId xmlns:a16="http://schemas.microsoft.com/office/drawing/2014/main" id="{344F9736-8260-4546-8813-F72A8561B2A5}"/>
              </a:ext>
            </a:extLst>
          </p:cNvPr>
          <p:cNvSpPr>
            <a:spLocks/>
          </p:cNvSpPr>
          <p:nvPr/>
        </p:nvSpPr>
        <p:spPr>
          <a:xfrm>
            <a:off x="884937" y="4831472"/>
            <a:ext cx="4802177" cy="954107"/>
          </a:xfrm>
          <a:prstGeom prst="rect">
            <a:avLst/>
          </a:prstGeom>
        </p:spPr>
        <p:txBody>
          <a:bodyPr wrap="square">
            <a:spAutoFit/>
          </a:bodyPr>
          <a:lstStyle/>
          <a:p>
            <a:r>
              <a:rPr lang="en-US" sz="1200" dirty="0"/>
              <a:t>When examining the </a:t>
            </a:r>
            <a:r>
              <a:rPr lang="en-US" sz="1200" b="1" dirty="0"/>
              <a:t>composition and functioning </a:t>
            </a:r>
            <a:r>
              <a:rPr lang="en-US" sz="1200" dirty="0"/>
              <a:t>of the CDGs, identify areas where operations of the CDGs could be improved</a:t>
            </a:r>
          </a:p>
          <a:p>
            <a:pPr marL="360000" lvl="1" indent="-171450">
              <a:buFont typeface="Verdana" panose="020B0604030504040204" pitchFamily="34" charset="0"/>
              <a:buChar char="-"/>
            </a:pPr>
            <a:r>
              <a:rPr lang="en-US" sz="1000" dirty="0"/>
              <a:t>The study will assess the present operations against tasks set out in the CDG Decision</a:t>
            </a:r>
            <a:r>
              <a:rPr lang="en-US" sz="1000" baseline="30000" dirty="0"/>
              <a:t>1</a:t>
            </a:r>
            <a:r>
              <a:rPr lang="en-US" sz="1000" dirty="0"/>
              <a:t> </a:t>
            </a:r>
          </a:p>
        </p:txBody>
      </p:sp>
      <p:cxnSp>
        <p:nvCxnSpPr>
          <p:cNvPr id="36" name="Straight Connector 35">
            <a:extLst>
              <a:ext uri="{FF2B5EF4-FFF2-40B4-BE49-F238E27FC236}">
                <a16:creationId xmlns:a16="http://schemas.microsoft.com/office/drawing/2014/main" id="{DEBF52DF-235E-4453-9CFF-DE80D3C57CF7}"/>
              </a:ext>
            </a:extLst>
          </p:cNvPr>
          <p:cNvCxnSpPr>
            <a:cxnSpLocks/>
          </p:cNvCxnSpPr>
          <p:nvPr/>
        </p:nvCxnSpPr>
        <p:spPr>
          <a:xfrm>
            <a:off x="508353" y="4627009"/>
            <a:ext cx="11168919" cy="0"/>
          </a:xfrm>
          <a:prstGeom prst="line">
            <a:avLst/>
          </a:prstGeom>
          <a:ln w="19050">
            <a:solidFill>
              <a:schemeClr val="bg2"/>
            </a:solidFill>
            <a:prstDash val="lgDash"/>
            <a:tailEnd type="non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1F900212-2483-45A2-BA02-1098EC5F1130}"/>
              </a:ext>
            </a:extLst>
          </p:cNvPr>
          <p:cNvSpPr>
            <a:spLocks/>
          </p:cNvSpPr>
          <p:nvPr/>
        </p:nvSpPr>
        <p:spPr>
          <a:xfrm>
            <a:off x="6877916" y="3106089"/>
            <a:ext cx="4802177" cy="430887"/>
          </a:xfrm>
          <a:prstGeom prst="rect">
            <a:avLst/>
          </a:prstGeom>
        </p:spPr>
        <p:txBody>
          <a:bodyPr wrap="square">
            <a:spAutoFit/>
          </a:bodyPr>
          <a:lstStyle/>
          <a:p>
            <a:r>
              <a:rPr lang="en-US" sz="1200" b="1" dirty="0">
                <a:latin typeface="+mj-lt"/>
              </a:rPr>
              <a:t>Essence of CDG </a:t>
            </a:r>
            <a:r>
              <a:rPr lang="en-US" sz="1000" dirty="0">
                <a:latin typeface="+mj-lt"/>
              </a:rPr>
              <a:t>– what is the essence of the CDGs (structural information)?</a:t>
            </a:r>
            <a:endParaRPr lang="en-US" sz="1000" b="1" dirty="0">
              <a:latin typeface="+mj-lt"/>
            </a:endParaRPr>
          </a:p>
        </p:txBody>
      </p:sp>
      <p:sp>
        <p:nvSpPr>
          <p:cNvPr id="37" name="Rectangle 36">
            <a:extLst>
              <a:ext uri="{FF2B5EF4-FFF2-40B4-BE49-F238E27FC236}">
                <a16:creationId xmlns:a16="http://schemas.microsoft.com/office/drawing/2014/main" id="{4605C3F1-105D-43CF-B7D9-09954B4445AC}"/>
              </a:ext>
            </a:extLst>
          </p:cNvPr>
          <p:cNvSpPr>
            <a:spLocks/>
          </p:cNvSpPr>
          <p:nvPr/>
        </p:nvSpPr>
        <p:spPr>
          <a:xfrm>
            <a:off x="6877917" y="3753153"/>
            <a:ext cx="4802177" cy="769441"/>
          </a:xfrm>
          <a:prstGeom prst="rect">
            <a:avLst/>
          </a:prstGeom>
        </p:spPr>
        <p:txBody>
          <a:bodyPr wrap="square">
            <a:spAutoFit/>
          </a:bodyPr>
          <a:lstStyle/>
          <a:p>
            <a:r>
              <a:rPr lang="en-US" sz="1200" b="1" dirty="0">
                <a:latin typeface="+mj-lt"/>
              </a:rPr>
              <a:t>Interlinkage of CDG consultation with Better Regulation Tools </a:t>
            </a:r>
            <a:r>
              <a:rPr lang="en-US" sz="1000" b="1" dirty="0">
                <a:latin typeface="+mj-lt"/>
              </a:rPr>
              <a:t>– </a:t>
            </a:r>
            <a:r>
              <a:rPr lang="en-US" sz="1000" dirty="0">
                <a:latin typeface="+mj-lt"/>
              </a:rPr>
              <a:t>to what extent are CDGs used, or could be used, to achieve the objectives of the BR stakeholder consultation strategy?</a:t>
            </a:r>
            <a:endParaRPr lang="en-US" sz="1000" b="1" dirty="0">
              <a:latin typeface="+mj-lt"/>
            </a:endParaRPr>
          </a:p>
        </p:txBody>
      </p:sp>
      <p:sp>
        <p:nvSpPr>
          <p:cNvPr id="38" name="Rectangle 37">
            <a:extLst>
              <a:ext uri="{FF2B5EF4-FFF2-40B4-BE49-F238E27FC236}">
                <a16:creationId xmlns:a16="http://schemas.microsoft.com/office/drawing/2014/main" id="{A841ACE1-C525-470D-93F0-AE7D80508BBD}"/>
              </a:ext>
            </a:extLst>
          </p:cNvPr>
          <p:cNvSpPr>
            <a:spLocks/>
          </p:cNvSpPr>
          <p:nvPr/>
        </p:nvSpPr>
        <p:spPr>
          <a:xfrm>
            <a:off x="6877917" y="4738772"/>
            <a:ext cx="4802177" cy="461665"/>
          </a:xfrm>
          <a:prstGeom prst="rect">
            <a:avLst/>
          </a:prstGeom>
        </p:spPr>
        <p:txBody>
          <a:bodyPr wrap="square">
            <a:spAutoFit/>
          </a:bodyPr>
          <a:lstStyle/>
          <a:p>
            <a:r>
              <a:rPr lang="en-US" sz="1200" b="1" dirty="0">
                <a:latin typeface="+mj-lt"/>
              </a:rPr>
              <a:t>Composition of CDGs </a:t>
            </a:r>
            <a:r>
              <a:rPr lang="en-US" sz="1000" dirty="0">
                <a:latin typeface="+mj-lt"/>
              </a:rPr>
              <a:t>– to what extent does the composition of the CDGs ensure a balanced representation of all </a:t>
            </a:r>
            <a:r>
              <a:rPr lang="en-US" sz="1000">
                <a:latin typeface="+mj-lt"/>
              </a:rPr>
              <a:t>interests?</a:t>
            </a:r>
            <a:r>
              <a:rPr lang="en-US" sz="1200">
                <a:latin typeface="+mj-lt"/>
              </a:rPr>
              <a:t> </a:t>
            </a:r>
            <a:endParaRPr lang="en-US" sz="1000" b="1" dirty="0">
              <a:latin typeface="+mj-lt"/>
            </a:endParaRPr>
          </a:p>
        </p:txBody>
      </p:sp>
      <p:grpSp>
        <p:nvGrpSpPr>
          <p:cNvPr id="49" name="Group 48">
            <a:extLst>
              <a:ext uri="{FF2B5EF4-FFF2-40B4-BE49-F238E27FC236}">
                <a16:creationId xmlns:a16="http://schemas.microsoft.com/office/drawing/2014/main" id="{629DDF5D-E55D-4866-A90E-3BC92BCF93D0}"/>
              </a:ext>
            </a:extLst>
          </p:cNvPr>
          <p:cNvGrpSpPr/>
          <p:nvPr/>
        </p:nvGrpSpPr>
        <p:grpSpPr>
          <a:xfrm>
            <a:off x="6504890" y="4825140"/>
            <a:ext cx="288000" cy="966772"/>
            <a:chOff x="6504890" y="4825140"/>
            <a:chExt cx="288000" cy="966772"/>
          </a:xfrm>
        </p:grpSpPr>
        <p:sp>
          <p:nvSpPr>
            <p:cNvPr id="31" name="Oval 30">
              <a:extLst>
                <a:ext uri="{FF2B5EF4-FFF2-40B4-BE49-F238E27FC236}">
                  <a16:creationId xmlns:a16="http://schemas.microsoft.com/office/drawing/2014/main" id="{DC8F85E3-F213-4545-83FC-66131AD0E58B}"/>
                </a:ext>
              </a:extLst>
            </p:cNvPr>
            <p:cNvSpPr>
              <a:spLocks/>
            </p:cNvSpPr>
            <p:nvPr/>
          </p:nvSpPr>
          <p:spPr>
            <a:xfrm>
              <a:off x="6504890" y="4825140"/>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C</a:t>
              </a:r>
            </a:p>
          </p:txBody>
        </p:sp>
        <p:sp>
          <p:nvSpPr>
            <p:cNvPr id="32" name="Oval 31">
              <a:extLst>
                <a:ext uri="{FF2B5EF4-FFF2-40B4-BE49-F238E27FC236}">
                  <a16:creationId xmlns:a16="http://schemas.microsoft.com/office/drawing/2014/main" id="{F49E7A91-16C8-416F-8C95-83E3CC67F271}"/>
                </a:ext>
              </a:extLst>
            </p:cNvPr>
            <p:cNvSpPr>
              <a:spLocks/>
            </p:cNvSpPr>
            <p:nvPr/>
          </p:nvSpPr>
          <p:spPr>
            <a:xfrm>
              <a:off x="6504890" y="5502982"/>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D</a:t>
              </a:r>
            </a:p>
          </p:txBody>
        </p:sp>
      </p:grpSp>
      <p:sp>
        <p:nvSpPr>
          <p:cNvPr id="39" name="Rectangle 38">
            <a:extLst>
              <a:ext uri="{FF2B5EF4-FFF2-40B4-BE49-F238E27FC236}">
                <a16:creationId xmlns:a16="http://schemas.microsoft.com/office/drawing/2014/main" id="{E0BB160B-7AF1-4425-A4A3-61288B8134B7}"/>
              </a:ext>
            </a:extLst>
          </p:cNvPr>
          <p:cNvSpPr>
            <a:spLocks/>
          </p:cNvSpPr>
          <p:nvPr/>
        </p:nvSpPr>
        <p:spPr>
          <a:xfrm>
            <a:off x="6877916" y="5416614"/>
            <a:ext cx="4802177" cy="461665"/>
          </a:xfrm>
          <a:prstGeom prst="rect">
            <a:avLst/>
          </a:prstGeom>
        </p:spPr>
        <p:txBody>
          <a:bodyPr wrap="square">
            <a:spAutoFit/>
          </a:bodyPr>
          <a:lstStyle/>
          <a:p>
            <a:r>
              <a:rPr lang="en-US" sz="1200" b="1" dirty="0" err="1">
                <a:latin typeface="+mj-lt"/>
              </a:rPr>
              <a:t>Organisation</a:t>
            </a:r>
            <a:r>
              <a:rPr lang="en-US" sz="1200" b="1" dirty="0">
                <a:latin typeface="+mj-lt"/>
              </a:rPr>
              <a:t> and functioning of CDGs</a:t>
            </a:r>
            <a:r>
              <a:rPr lang="en-US" sz="1200" dirty="0">
                <a:latin typeface="+mj-lt"/>
              </a:rPr>
              <a:t> </a:t>
            </a:r>
            <a:r>
              <a:rPr lang="en-US" sz="1000" dirty="0">
                <a:latin typeface="+mj-lt"/>
              </a:rPr>
              <a:t>– to what extent is the </a:t>
            </a:r>
            <a:r>
              <a:rPr lang="en-US" sz="1000" dirty="0" err="1">
                <a:latin typeface="+mj-lt"/>
              </a:rPr>
              <a:t>organisation</a:t>
            </a:r>
            <a:r>
              <a:rPr lang="en-US" sz="1000" dirty="0">
                <a:latin typeface="+mj-lt"/>
              </a:rPr>
              <a:t> and functioning of the CDGs effective and efficient?</a:t>
            </a:r>
            <a:r>
              <a:rPr lang="en-US" sz="1200" b="1" dirty="0">
                <a:latin typeface="+mj-lt"/>
              </a:rPr>
              <a:t> </a:t>
            </a:r>
          </a:p>
        </p:txBody>
      </p:sp>
      <p:cxnSp>
        <p:nvCxnSpPr>
          <p:cNvPr id="51" name="Straight Connector 50">
            <a:extLst>
              <a:ext uri="{FF2B5EF4-FFF2-40B4-BE49-F238E27FC236}">
                <a16:creationId xmlns:a16="http://schemas.microsoft.com/office/drawing/2014/main" id="{B214FDEC-C7B6-4F1F-B76F-8FC0E824A717}"/>
              </a:ext>
            </a:extLst>
          </p:cNvPr>
          <p:cNvCxnSpPr>
            <a:cxnSpLocks/>
          </p:cNvCxnSpPr>
          <p:nvPr/>
        </p:nvCxnSpPr>
        <p:spPr>
          <a:xfrm flipV="1">
            <a:off x="5687114" y="3318384"/>
            <a:ext cx="961776" cy="408172"/>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C3E92F41-1CB5-4A54-8521-3D96C07D0E22}"/>
              </a:ext>
            </a:extLst>
          </p:cNvPr>
          <p:cNvGrpSpPr>
            <a:grpSpLocks/>
          </p:cNvGrpSpPr>
          <p:nvPr/>
        </p:nvGrpSpPr>
        <p:grpSpPr>
          <a:xfrm>
            <a:off x="6504890" y="3177068"/>
            <a:ext cx="288000" cy="1105271"/>
            <a:chOff x="6504890" y="3177068"/>
            <a:chExt cx="288000" cy="1105271"/>
          </a:xfrm>
          <a:solidFill>
            <a:schemeClr val="bg1"/>
          </a:solidFill>
        </p:grpSpPr>
        <p:sp>
          <p:nvSpPr>
            <p:cNvPr id="29" name="Oval 28">
              <a:extLst>
                <a:ext uri="{FF2B5EF4-FFF2-40B4-BE49-F238E27FC236}">
                  <a16:creationId xmlns:a16="http://schemas.microsoft.com/office/drawing/2014/main" id="{F2D0054F-8BC3-4D1A-8D03-D4F7CB00EE36}"/>
                </a:ext>
              </a:extLst>
            </p:cNvPr>
            <p:cNvSpPr>
              <a:spLocks/>
            </p:cNvSpPr>
            <p:nvPr/>
          </p:nvSpPr>
          <p:spPr>
            <a:xfrm>
              <a:off x="6504890" y="3177068"/>
              <a:ext cx="288000" cy="288930"/>
            </a:xfrm>
            <a:prstGeom prst="ellipse">
              <a:avLst/>
            </a:prstGeom>
            <a:grpFill/>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A</a:t>
              </a:r>
            </a:p>
          </p:txBody>
        </p:sp>
        <p:sp>
          <p:nvSpPr>
            <p:cNvPr id="30" name="Oval 29">
              <a:extLst>
                <a:ext uri="{FF2B5EF4-FFF2-40B4-BE49-F238E27FC236}">
                  <a16:creationId xmlns:a16="http://schemas.microsoft.com/office/drawing/2014/main" id="{6A9E588F-4394-4586-A5C3-089E717B1258}"/>
                </a:ext>
              </a:extLst>
            </p:cNvPr>
            <p:cNvSpPr>
              <a:spLocks/>
            </p:cNvSpPr>
            <p:nvPr/>
          </p:nvSpPr>
          <p:spPr>
            <a:xfrm>
              <a:off x="6504890" y="3993409"/>
              <a:ext cx="288000" cy="288930"/>
            </a:xfrm>
            <a:prstGeom prst="ellipse">
              <a:avLst/>
            </a:prstGeom>
            <a:grpFill/>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B</a:t>
              </a:r>
            </a:p>
          </p:txBody>
        </p:sp>
      </p:grpSp>
      <p:sp>
        <p:nvSpPr>
          <p:cNvPr id="33" name="Rectangle 32">
            <a:extLst>
              <a:ext uri="{FF2B5EF4-FFF2-40B4-BE49-F238E27FC236}">
                <a16:creationId xmlns:a16="http://schemas.microsoft.com/office/drawing/2014/main" id="{6342980D-B908-4C0C-A751-1594BDC05C26}"/>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Commission Decision 2013/767/EU </a:t>
            </a:r>
          </a:p>
        </p:txBody>
      </p:sp>
    </p:spTree>
    <p:extLst>
      <p:ext uri="{BB962C8B-B14F-4D97-AF65-F5344CB8AC3E}">
        <p14:creationId xmlns:p14="http://schemas.microsoft.com/office/powerpoint/2010/main" val="570475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390749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196" name="think-cell Slide" r:id="rId5" imgW="592" imgH="595" progId="TCLayout.ActiveDocument.1">
                  <p:embed/>
                </p:oleObj>
              </mc:Choice>
              <mc:Fallback>
                <p:oleObj name="think-cell Slide" r:id="rId5"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Methodology</a:t>
            </a:r>
          </a:p>
        </p:txBody>
      </p:sp>
    </p:spTree>
    <p:extLst>
      <p:ext uri="{BB962C8B-B14F-4D97-AF65-F5344CB8AC3E}">
        <p14:creationId xmlns:p14="http://schemas.microsoft.com/office/powerpoint/2010/main" val="1184372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852929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083"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GB" sz="2000" dirty="0">
              <a:latin typeface="Verdana" panose="020B0604030504040204" pitchFamily="34" charset="0"/>
              <a:ea typeface="+mj-ea"/>
              <a:cs typeface="+mj-cs"/>
              <a:sym typeface="Verdana" panose="020B0604030504040204" pitchFamily="34" charset="0"/>
            </a:endParaRPr>
          </a:p>
        </p:txBody>
      </p:sp>
      <p:pic>
        <p:nvPicPr>
          <p:cNvPr id="18" name="Picture 17">
            <a:extLst>
              <a:ext uri="{FF2B5EF4-FFF2-40B4-BE49-F238E27FC236}">
                <a16:creationId xmlns:a16="http://schemas.microsoft.com/office/drawing/2014/main" id="{CA0FCB40-4452-4891-98DC-C08121E6406F}"/>
              </a:ext>
            </a:extLst>
          </p:cNvPr>
          <p:cNvPicPr/>
          <p:nvPr/>
        </p:nvPicPr>
        <p:blipFill rotWithShape="1">
          <a:blip r:embed="rId8"/>
          <a:srcRect t="10507" b="3298"/>
          <a:stretch/>
        </p:blipFill>
        <p:spPr>
          <a:xfrm>
            <a:off x="379350" y="2270786"/>
            <a:ext cx="4300873" cy="3487041"/>
          </a:xfrm>
          <a:prstGeom prst="rect">
            <a:avLst/>
          </a:prstGeom>
        </p:spPr>
      </p:pic>
      <p:sp>
        <p:nvSpPr>
          <p:cNvPr id="19" name="Text Placeholder 2">
            <a:extLst>
              <a:ext uri="{FF2B5EF4-FFF2-40B4-BE49-F238E27FC236}">
                <a16:creationId xmlns:a16="http://schemas.microsoft.com/office/drawing/2014/main" id="{0BA2DE07-8AD0-4F63-91FF-2C7233674565}"/>
              </a:ext>
            </a:extLst>
          </p:cNvPr>
          <p:cNvSpPr txBox="1">
            <a:spLocks/>
          </p:cNvSpPr>
          <p:nvPr/>
        </p:nvSpPr>
        <p:spPr>
          <a:xfrm>
            <a:off x="512641"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the overall approach connected to the methodological steps </a:t>
            </a:r>
          </a:p>
        </p:txBody>
      </p:sp>
      <p:sp>
        <p:nvSpPr>
          <p:cNvPr id="3" name="Rectangle 2">
            <a:extLst>
              <a:ext uri="{FF2B5EF4-FFF2-40B4-BE49-F238E27FC236}">
                <a16:creationId xmlns:a16="http://schemas.microsoft.com/office/drawing/2014/main" id="{2B5935F8-C2B0-4598-A67C-DAF4CFE2C8D7}"/>
              </a:ext>
            </a:extLst>
          </p:cNvPr>
          <p:cNvSpPr>
            <a:spLocks/>
          </p:cNvSpPr>
          <p:nvPr/>
        </p:nvSpPr>
        <p:spPr>
          <a:xfrm>
            <a:off x="512641" y="5937227"/>
            <a:ext cx="11170427" cy="276999"/>
          </a:xfrm>
          <a:prstGeom prst="rect">
            <a:avLst/>
          </a:prstGeom>
          <a:solidFill>
            <a:schemeClr val="accent1"/>
          </a:solidFill>
          <a:ln>
            <a:solidFill>
              <a:schemeClr val="accent1"/>
            </a:solidFill>
          </a:ln>
        </p:spPr>
        <p:txBody>
          <a:bodyPr wrap="square">
            <a:spAutoFit/>
          </a:bodyPr>
          <a:lstStyle/>
          <a:p>
            <a:pPr algn="ctr"/>
            <a:r>
              <a:rPr lang="en-GB" sz="1200" dirty="0">
                <a:solidFill>
                  <a:schemeClr val="bg1"/>
                </a:solidFill>
              </a:rPr>
              <a:t>The different approaches allow for both a </a:t>
            </a:r>
            <a:r>
              <a:rPr lang="en-GB" sz="1200" b="1" dirty="0">
                <a:solidFill>
                  <a:schemeClr val="bg1"/>
                </a:solidFill>
              </a:rPr>
              <a:t>qualitative</a:t>
            </a:r>
            <a:r>
              <a:rPr lang="en-GB" sz="1200" dirty="0">
                <a:solidFill>
                  <a:schemeClr val="bg1"/>
                </a:solidFill>
              </a:rPr>
              <a:t> and </a:t>
            </a:r>
            <a:r>
              <a:rPr lang="en-GB" sz="1200" b="1" dirty="0">
                <a:solidFill>
                  <a:schemeClr val="bg1"/>
                </a:solidFill>
              </a:rPr>
              <a:t>quantitative</a:t>
            </a:r>
            <a:r>
              <a:rPr lang="en-GB" sz="1200" dirty="0">
                <a:solidFill>
                  <a:schemeClr val="bg1"/>
                </a:solidFill>
              </a:rPr>
              <a:t> component to analysing the four Themes</a:t>
            </a:r>
          </a:p>
        </p:txBody>
      </p:sp>
      <p:sp>
        <p:nvSpPr>
          <p:cNvPr id="24" name="Title 1">
            <a:extLst>
              <a:ext uri="{FF2B5EF4-FFF2-40B4-BE49-F238E27FC236}">
                <a16:creationId xmlns:a16="http://schemas.microsoft.com/office/drawing/2014/main" id="{F5FB99A3-7903-441C-A64F-F075AE771018}"/>
              </a:ext>
            </a:extLst>
          </p:cNvPr>
          <p:cNvSpPr>
            <a:spLocks noGrp="1"/>
          </p:cNvSpPr>
          <p:nvPr>
            <p:ph type="title"/>
          </p:nvPr>
        </p:nvSpPr>
        <p:spPr>
          <a:xfrm>
            <a:off x="511911" y="347891"/>
            <a:ext cx="11168183" cy="307777"/>
          </a:xfrm>
        </p:spPr>
        <p:txBody>
          <a:bodyPr/>
          <a:lstStyle/>
          <a:p>
            <a:r>
              <a:rPr lang="en-US" dirty="0"/>
              <a:t>Methodology</a:t>
            </a:r>
          </a:p>
        </p:txBody>
      </p:sp>
      <p:sp>
        <p:nvSpPr>
          <p:cNvPr id="25" name="Text Placeholder 2">
            <a:extLst>
              <a:ext uri="{FF2B5EF4-FFF2-40B4-BE49-F238E27FC236}">
                <a16:creationId xmlns:a16="http://schemas.microsoft.com/office/drawing/2014/main" id="{FA4AFD2B-963E-4A7F-8307-97EDA222C683}"/>
              </a:ext>
            </a:extLst>
          </p:cNvPr>
          <p:cNvSpPr>
            <a:spLocks noGrp="1"/>
          </p:cNvSpPr>
          <p:nvPr>
            <p:ph type="body" idx="1"/>
          </p:nvPr>
        </p:nvSpPr>
        <p:spPr>
          <a:xfrm>
            <a:off x="511911" y="728666"/>
            <a:ext cx="11168183" cy="601013"/>
          </a:xfrm>
        </p:spPr>
        <p:txBody>
          <a:bodyPr/>
          <a:lstStyle/>
          <a:p>
            <a:r>
              <a:rPr lang="en-US" dirty="0">
                <a:solidFill>
                  <a:schemeClr val="tx1">
                    <a:lumMod val="65000"/>
                    <a:lumOff val="35000"/>
                  </a:schemeClr>
                </a:solidFill>
              </a:rPr>
              <a:t>The methodology for the study includes four </a:t>
            </a:r>
            <a:r>
              <a:rPr lang="en-US" dirty="0"/>
              <a:t>steps</a:t>
            </a:r>
            <a:r>
              <a:rPr lang="en-US" dirty="0">
                <a:solidFill>
                  <a:schemeClr val="tx1">
                    <a:lumMod val="65000"/>
                    <a:lumOff val="35000"/>
                  </a:schemeClr>
                </a:solidFill>
              </a:rPr>
              <a:t> (structuring, observing, </a:t>
            </a:r>
            <a:r>
              <a:rPr lang="en-US" dirty="0" err="1">
                <a:solidFill>
                  <a:schemeClr val="tx1">
                    <a:lumMod val="65000"/>
                    <a:lumOff val="35000"/>
                  </a:schemeClr>
                </a:solidFill>
              </a:rPr>
              <a:t>analysing</a:t>
            </a:r>
            <a:r>
              <a:rPr lang="en-US" dirty="0">
                <a:solidFill>
                  <a:schemeClr val="tx1">
                    <a:lumMod val="65000"/>
                    <a:lumOff val="35000"/>
                  </a:schemeClr>
                </a:solidFill>
              </a:rPr>
              <a:t>, and reporting), each corresponding to a particular objective and approach </a:t>
            </a:r>
          </a:p>
        </p:txBody>
      </p:sp>
      <p:graphicFrame>
        <p:nvGraphicFramePr>
          <p:cNvPr id="13" name="Table 12">
            <a:extLst>
              <a:ext uri="{FF2B5EF4-FFF2-40B4-BE49-F238E27FC236}">
                <a16:creationId xmlns:a16="http://schemas.microsoft.com/office/drawing/2014/main" id="{82AE6878-114F-4EB4-A9DB-970E4D52AB11}"/>
              </a:ext>
            </a:extLst>
          </p:cNvPr>
          <p:cNvGraphicFramePr>
            <a:graphicFrameLocks noGrp="1"/>
          </p:cNvGraphicFramePr>
          <p:nvPr>
            <p:extLst>
              <p:ext uri="{D42A27DB-BD31-4B8C-83A1-F6EECF244321}">
                <p14:modId xmlns:p14="http://schemas.microsoft.com/office/powerpoint/2010/main" val="3900580189"/>
              </p:ext>
            </p:extLst>
          </p:nvPr>
        </p:nvGraphicFramePr>
        <p:xfrm>
          <a:off x="4590012" y="2242212"/>
          <a:ext cx="7093056" cy="1333433"/>
        </p:xfrm>
        <a:graphic>
          <a:graphicData uri="http://schemas.openxmlformats.org/drawingml/2006/table">
            <a:tbl>
              <a:tblPr firstRow="1" bandRow="1">
                <a:tableStyleId>{5C22544A-7EE6-4342-B048-85BDC9FD1C3A}</a:tableStyleId>
              </a:tblPr>
              <a:tblGrid>
                <a:gridCol w="7093056">
                  <a:extLst>
                    <a:ext uri="{9D8B030D-6E8A-4147-A177-3AD203B41FA5}">
                      <a16:colId xmlns:a16="http://schemas.microsoft.com/office/drawing/2014/main" val="183980588"/>
                    </a:ext>
                  </a:extLst>
                </a:gridCol>
              </a:tblGrid>
              <a:tr h="212884">
                <a:tc>
                  <a:txBody>
                    <a:bodyPr/>
                    <a:lstStyle/>
                    <a:p>
                      <a:pPr marL="171450" indent="-171450">
                        <a:buFont typeface="Arial" panose="020B0604020202020204" pitchFamily="34" charset="0"/>
                        <a:buChar char="•"/>
                      </a:pPr>
                      <a:r>
                        <a:rPr lang="en-US" sz="1000" b="0" dirty="0">
                          <a:solidFill>
                            <a:schemeClr val="tx1"/>
                          </a:solidFill>
                        </a:rPr>
                        <a:t>Establish a </a:t>
                      </a:r>
                      <a:r>
                        <a:rPr lang="en-US" sz="1000" b="1" dirty="0">
                          <a:solidFill>
                            <a:schemeClr val="tx1"/>
                          </a:solidFill>
                        </a:rPr>
                        <a:t>clear understanding</a:t>
                      </a:r>
                      <a:r>
                        <a:rPr lang="en-US" sz="1000" b="0" dirty="0">
                          <a:solidFill>
                            <a:schemeClr val="tx1"/>
                          </a:solidFill>
                        </a:rPr>
                        <a:t> of the tasks and formulate study questions for each Study Theme</a:t>
                      </a:r>
                    </a:p>
                    <a:p>
                      <a:pPr marL="171450" indent="-171450">
                        <a:buFont typeface="Arial" panose="020B0604020202020204" pitchFamily="34" charset="0"/>
                        <a:buChar char="•"/>
                      </a:pPr>
                      <a:r>
                        <a:rPr lang="en-US" sz="1000" b="0" dirty="0">
                          <a:solidFill>
                            <a:schemeClr val="tx1"/>
                          </a:solidFill>
                        </a:rPr>
                        <a:t>Identify and specify the </a:t>
                      </a:r>
                      <a:r>
                        <a:rPr lang="en-US" sz="1000" b="1" dirty="0">
                          <a:solidFill>
                            <a:schemeClr val="tx1"/>
                          </a:solidFill>
                        </a:rPr>
                        <a:t>information, data sets, </a:t>
                      </a:r>
                      <a:r>
                        <a:rPr lang="en-US" sz="1000" b="0" dirty="0">
                          <a:solidFill>
                            <a:schemeClr val="tx1"/>
                          </a:solidFill>
                        </a:rPr>
                        <a:t>and</a:t>
                      </a:r>
                      <a:r>
                        <a:rPr lang="en-US" sz="1000" b="1" dirty="0">
                          <a:solidFill>
                            <a:schemeClr val="tx1"/>
                          </a:solidFill>
                        </a:rPr>
                        <a:t> analytical tools </a:t>
                      </a:r>
                      <a:r>
                        <a:rPr lang="en-US" sz="1000" b="0" dirty="0">
                          <a:solidFill>
                            <a:schemeClr val="tx1"/>
                          </a:solidFill>
                        </a:rPr>
                        <a:t>needed to answer the study questions </a:t>
                      </a:r>
                    </a:p>
                  </a:txBody>
                  <a:tcPr anchor="ctr">
                    <a:lnL w="12700" cmpd="sng">
                      <a:noFill/>
                    </a:lnL>
                    <a:lnR w="12700" cmpd="sng">
                      <a:noFill/>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59989991"/>
                  </a:ext>
                </a:extLst>
              </a:tr>
              <a:tr h="297113">
                <a:tc>
                  <a:txBody>
                    <a:bodyPr/>
                    <a:lstStyle/>
                    <a:p>
                      <a:pPr marL="171450" indent="-171450">
                        <a:buFont typeface="Arial" panose="020B0604020202020204" pitchFamily="34" charset="0"/>
                        <a:buChar char="•"/>
                      </a:pPr>
                      <a:endParaRPr lang="en-US" sz="1000"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79111446"/>
                  </a:ext>
                </a:extLst>
              </a:tr>
              <a:tr h="236132">
                <a:tc>
                  <a:txBody>
                    <a:bodyPr/>
                    <a:lstStyle/>
                    <a:p>
                      <a:pPr marL="171450" indent="-171450">
                        <a:buFont typeface="Arial" panose="020B0604020202020204" pitchFamily="34" charset="0"/>
                        <a:buChar char="•"/>
                      </a:pPr>
                      <a:endParaRPr lang="en-US" sz="10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89121146"/>
                  </a:ext>
                </a:extLst>
              </a:tr>
              <a:tr h="188905">
                <a:tc>
                  <a:txBody>
                    <a:bodyPr/>
                    <a:lstStyle/>
                    <a:p>
                      <a:pPr marL="171450" indent="-171450">
                        <a:buFont typeface="Arial" panose="020B0604020202020204" pitchFamily="34" charset="0"/>
                        <a:buChar char="•"/>
                      </a:pPr>
                      <a:endParaRPr lang="en-US" sz="1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88094634"/>
                  </a:ext>
                </a:extLst>
              </a:tr>
            </a:tbl>
          </a:graphicData>
        </a:graphic>
      </p:graphicFrame>
      <p:sp>
        <p:nvSpPr>
          <p:cNvPr id="2" name="Rectangle 1">
            <a:extLst>
              <a:ext uri="{FF2B5EF4-FFF2-40B4-BE49-F238E27FC236}">
                <a16:creationId xmlns:a16="http://schemas.microsoft.com/office/drawing/2014/main" id="{98976349-0E8B-4AB1-8B2C-689380E35A99}"/>
              </a:ext>
            </a:extLst>
          </p:cNvPr>
          <p:cNvSpPr/>
          <p:nvPr/>
        </p:nvSpPr>
        <p:spPr>
          <a:xfrm>
            <a:off x="4590013" y="3274241"/>
            <a:ext cx="7093056" cy="553998"/>
          </a:xfrm>
          <a:prstGeom prst="rect">
            <a:avLst/>
          </a:prstGeom>
        </p:spPr>
        <p:txBody>
          <a:bodyPr wrap="square">
            <a:spAutoFit/>
          </a:bodyPr>
          <a:lstStyle/>
          <a:p>
            <a:pPr marL="171450" indent="-171450">
              <a:buFont typeface="Arial" panose="020B0604020202020204" pitchFamily="34" charset="0"/>
              <a:buChar char="•"/>
            </a:pPr>
            <a:r>
              <a:rPr lang="en-US" sz="1000" b="1" dirty="0"/>
              <a:t>Collect </a:t>
            </a:r>
            <a:r>
              <a:rPr lang="en-US" sz="1000" dirty="0"/>
              <a:t>and </a:t>
            </a:r>
            <a:r>
              <a:rPr lang="en-US" sz="1000" b="1" dirty="0" err="1"/>
              <a:t>synthesise</a:t>
            </a:r>
            <a:r>
              <a:rPr lang="en-US" sz="1000" b="1" dirty="0"/>
              <a:t> the information </a:t>
            </a:r>
            <a:r>
              <a:rPr lang="en-US" sz="1000" dirty="0"/>
              <a:t>needed for the individual Themes and answer the study questions </a:t>
            </a:r>
          </a:p>
          <a:p>
            <a:pPr marL="171450" indent="-171450">
              <a:buFont typeface="Arial" panose="020B0604020202020204" pitchFamily="34" charset="0"/>
              <a:buChar char="•"/>
            </a:pPr>
            <a:r>
              <a:rPr lang="en-US" sz="1000" dirty="0"/>
              <a:t>Validate the </a:t>
            </a:r>
            <a:r>
              <a:rPr lang="en-US" sz="1000" b="1" dirty="0"/>
              <a:t>correctness </a:t>
            </a:r>
            <a:r>
              <a:rPr lang="en-US" sz="1000" dirty="0"/>
              <a:t>and</a:t>
            </a:r>
            <a:r>
              <a:rPr lang="en-US" sz="1000" b="1" dirty="0"/>
              <a:t> suitability </a:t>
            </a:r>
            <a:r>
              <a:rPr lang="en-US" sz="1000" dirty="0"/>
              <a:t>of the data identified during the structuring task</a:t>
            </a:r>
          </a:p>
        </p:txBody>
      </p:sp>
      <p:sp>
        <p:nvSpPr>
          <p:cNvPr id="6" name="Rectangle 5">
            <a:extLst>
              <a:ext uri="{FF2B5EF4-FFF2-40B4-BE49-F238E27FC236}">
                <a16:creationId xmlns:a16="http://schemas.microsoft.com/office/drawing/2014/main" id="{2EA0B1E5-46D8-487D-B1E1-864535E887E5}"/>
              </a:ext>
            </a:extLst>
          </p:cNvPr>
          <p:cNvSpPr/>
          <p:nvPr/>
        </p:nvSpPr>
        <p:spPr>
          <a:xfrm>
            <a:off x="4590013" y="4511082"/>
            <a:ext cx="7090081" cy="553998"/>
          </a:xfrm>
          <a:prstGeom prst="rect">
            <a:avLst/>
          </a:prstGeom>
        </p:spPr>
        <p:txBody>
          <a:bodyPr wrap="square">
            <a:spAutoFit/>
          </a:bodyPr>
          <a:lstStyle/>
          <a:p>
            <a:pPr marL="171450" indent="-171450">
              <a:buFont typeface="Arial" panose="020B0604020202020204" pitchFamily="34" charset="0"/>
              <a:buChar char="•"/>
            </a:pPr>
            <a:r>
              <a:rPr lang="en-US" sz="1000" dirty="0" err="1"/>
              <a:t>Analyse</a:t>
            </a:r>
            <a:r>
              <a:rPr lang="en-US" sz="1000" dirty="0"/>
              <a:t> the data found in the observing task in order to draw </a:t>
            </a:r>
            <a:r>
              <a:rPr lang="en-US" sz="1000" b="1" dirty="0"/>
              <a:t>conclusions </a:t>
            </a:r>
            <a:r>
              <a:rPr lang="en-US" sz="1000" dirty="0"/>
              <a:t>to</a:t>
            </a:r>
            <a:r>
              <a:rPr lang="en-US" sz="1000" b="1" dirty="0"/>
              <a:t> </a:t>
            </a:r>
            <a:r>
              <a:rPr lang="en-US" sz="1000" dirty="0"/>
              <a:t>the</a:t>
            </a:r>
            <a:r>
              <a:rPr lang="en-US" sz="1000" b="1" dirty="0"/>
              <a:t> study questions</a:t>
            </a:r>
          </a:p>
          <a:p>
            <a:pPr marL="171450" indent="-171450">
              <a:buFont typeface="Arial" panose="020B0604020202020204" pitchFamily="34" charset="0"/>
              <a:buChar char="•"/>
            </a:pPr>
            <a:r>
              <a:rPr lang="en-US" sz="1000" dirty="0"/>
              <a:t>Make sure the analyses refer to </a:t>
            </a:r>
            <a:r>
              <a:rPr lang="en-US" sz="1000" b="1" dirty="0"/>
              <a:t>well-established </a:t>
            </a:r>
            <a:r>
              <a:rPr lang="en-US" sz="1000" dirty="0"/>
              <a:t>and</a:t>
            </a:r>
            <a:r>
              <a:rPr lang="en-US" sz="1000" b="1" dirty="0"/>
              <a:t> acknowledged methods</a:t>
            </a:r>
          </a:p>
          <a:p>
            <a:pPr marL="171450" indent="-171450">
              <a:buFont typeface="Arial" panose="020B0604020202020204" pitchFamily="34" charset="0"/>
              <a:buChar char="•"/>
            </a:pPr>
            <a:r>
              <a:rPr lang="en-US" sz="1000" dirty="0"/>
              <a:t>Describe the </a:t>
            </a:r>
            <a:r>
              <a:rPr lang="en-US" sz="1000" b="1" dirty="0"/>
              <a:t>reasoning</a:t>
            </a:r>
            <a:r>
              <a:rPr lang="en-US" sz="1000" dirty="0"/>
              <a:t> followed in the analysis</a:t>
            </a:r>
          </a:p>
        </p:txBody>
      </p:sp>
      <p:sp>
        <p:nvSpPr>
          <p:cNvPr id="7" name="Rectangle 6">
            <a:extLst>
              <a:ext uri="{FF2B5EF4-FFF2-40B4-BE49-F238E27FC236}">
                <a16:creationId xmlns:a16="http://schemas.microsoft.com/office/drawing/2014/main" id="{F8FDCF49-A637-4F4B-8D19-1937C16D2516}"/>
              </a:ext>
            </a:extLst>
          </p:cNvPr>
          <p:cNvSpPr/>
          <p:nvPr/>
        </p:nvSpPr>
        <p:spPr>
          <a:xfrm>
            <a:off x="4590014" y="5289648"/>
            <a:ext cx="7090080" cy="246221"/>
          </a:xfrm>
          <a:prstGeom prst="rect">
            <a:avLst/>
          </a:prstGeom>
        </p:spPr>
        <p:txBody>
          <a:bodyPr wrap="square">
            <a:spAutoFit/>
          </a:bodyPr>
          <a:lstStyle/>
          <a:p>
            <a:pPr marL="171450" indent="-171450">
              <a:buFont typeface="Arial" panose="020B0604020202020204" pitchFamily="34" charset="0"/>
              <a:buChar char="•"/>
            </a:pPr>
            <a:r>
              <a:rPr lang="en-US" sz="1000" b="1" dirty="0"/>
              <a:t>Report</a:t>
            </a:r>
            <a:r>
              <a:rPr lang="en-US" sz="1000" dirty="0"/>
              <a:t> the analyses and conclusions</a:t>
            </a:r>
          </a:p>
        </p:txBody>
      </p:sp>
      <p:sp>
        <p:nvSpPr>
          <p:cNvPr id="8" name="Rectangle: Rounded Corners 7">
            <a:extLst>
              <a:ext uri="{FF2B5EF4-FFF2-40B4-BE49-F238E27FC236}">
                <a16:creationId xmlns:a16="http://schemas.microsoft.com/office/drawing/2014/main" id="{592F4966-4454-4F04-8EAD-B29553310E17}"/>
              </a:ext>
            </a:extLst>
          </p:cNvPr>
          <p:cNvSpPr>
            <a:spLocks/>
          </p:cNvSpPr>
          <p:nvPr/>
        </p:nvSpPr>
        <p:spPr>
          <a:xfrm>
            <a:off x="4590011" y="1804053"/>
            <a:ext cx="7093057"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Objective of step</a:t>
            </a:r>
          </a:p>
        </p:txBody>
      </p:sp>
      <p:sp>
        <p:nvSpPr>
          <p:cNvPr id="15" name="Rectangle: Rounded Corners 14">
            <a:extLst>
              <a:ext uri="{FF2B5EF4-FFF2-40B4-BE49-F238E27FC236}">
                <a16:creationId xmlns:a16="http://schemas.microsoft.com/office/drawing/2014/main" id="{1091FB3F-C873-4D24-BAAD-FCFE99B5C0E0}"/>
              </a:ext>
            </a:extLst>
          </p:cNvPr>
          <p:cNvSpPr>
            <a:spLocks/>
          </p:cNvSpPr>
          <p:nvPr/>
        </p:nvSpPr>
        <p:spPr>
          <a:xfrm>
            <a:off x="513916" y="1804053"/>
            <a:ext cx="2862000"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Overall approach</a:t>
            </a:r>
          </a:p>
        </p:txBody>
      </p:sp>
      <p:sp>
        <p:nvSpPr>
          <p:cNvPr id="16" name="Rectangle: Rounded Corners 15">
            <a:extLst>
              <a:ext uri="{FF2B5EF4-FFF2-40B4-BE49-F238E27FC236}">
                <a16:creationId xmlns:a16="http://schemas.microsoft.com/office/drawing/2014/main" id="{7D0AA26C-F40E-4EE9-A912-AD45A7E12E2F}"/>
              </a:ext>
            </a:extLst>
          </p:cNvPr>
          <p:cNvSpPr>
            <a:spLocks/>
          </p:cNvSpPr>
          <p:nvPr/>
        </p:nvSpPr>
        <p:spPr>
          <a:xfrm>
            <a:off x="3454103" y="1804053"/>
            <a:ext cx="1057721"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Methodological step</a:t>
            </a:r>
          </a:p>
        </p:txBody>
      </p:sp>
    </p:spTree>
    <p:extLst>
      <p:ext uri="{BB962C8B-B14F-4D97-AF65-F5344CB8AC3E}">
        <p14:creationId xmlns:p14="http://schemas.microsoft.com/office/powerpoint/2010/main" val="3093913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8969559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48"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6" name="Rectangle 15">
            <a:extLst>
              <a:ext uri="{FF2B5EF4-FFF2-40B4-BE49-F238E27FC236}">
                <a16:creationId xmlns:a16="http://schemas.microsoft.com/office/drawing/2014/main" id="{1E2651E6-54E4-4FA6-B55F-964F2D42D2DA}"/>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Relevant parties will be determined end of March in close collaboration with DG AGRI  </a:t>
            </a:r>
          </a:p>
        </p:txBody>
      </p:sp>
      <p:graphicFrame>
        <p:nvGraphicFramePr>
          <p:cNvPr id="8" name="Table 7">
            <a:extLst>
              <a:ext uri="{FF2B5EF4-FFF2-40B4-BE49-F238E27FC236}">
                <a16:creationId xmlns:a16="http://schemas.microsoft.com/office/drawing/2014/main" id="{F6C4EC0C-E72E-4E3D-B8C1-A5F5C6627E7F}"/>
              </a:ext>
            </a:extLst>
          </p:cNvPr>
          <p:cNvGraphicFramePr>
            <a:graphicFrameLocks noGrp="1"/>
          </p:cNvGraphicFramePr>
          <p:nvPr>
            <p:extLst>
              <p:ext uri="{D42A27DB-BD31-4B8C-83A1-F6EECF244321}">
                <p14:modId xmlns:p14="http://schemas.microsoft.com/office/powerpoint/2010/main" val="3540244925"/>
              </p:ext>
            </p:extLst>
          </p:nvPr>
        </p:nvGraphicFramePr>
        <p:xfrm>
          <a:off x="473075" y="1543363"/>
          <a:ext cx="11207288" cy="4549931"/>
        </p:xfrm>
        <a:graphic>
          <a:graphicData uri="http://schemas.openxmlformats.org/drawingml/2006/table">
            <a:tbl>
              <a:tblPr firstRow="1" firstCol="1" bandRow="1">
                <a:tableStyleId>{5C22544A-7EE6-4342-B048-85BDC9FD1C3A}</a:tableStyleId>
              </a:tblPr>
              <a:tblGrid>
                <a:gridCol w="1620408">
                  <a:extLst>
                    <a:ext uri="{9D8B030D-6E8A-4147-A177-3AD203B41FA5}">
                      <a16:colId xmlns:a16="http://schemas.microsoft.com/office/drawing/2014/main" val="532727564"/>
                    </a:ext>
                  </a:extLst>
                </a:gridCol>
                <a:gridCol w="167440">
                  <a:extLst>
                    <a:ext uri="{9D8B030D-6E8A-4147-A177-3AD203B41FA5}">
                      <a16:colId xmlns:a16="http://schemas.microsoft.com/office/drawing/2014/main" val="188432019"/>
                    </a:ext>
                  </a:extLst>
                </a:gridCol>
                <a:gridCol w="9252000">
                  <a:extLst>
                    <a:ext uri="{9D8B030D-6E8A-4147-A177-3AD203B41FA5}">
                      <a16:colId xmlns:a16="http://schemas.microsoft.com/office/drawing/2014/main" val="946409927"/>
                    </a:ext>
                  </a:extLst>
                </a:gridCol>
                <a:gridCol w="167440">
                  <a:extLst>
                    <a:ext uri="{9D8B030D-6E8A-4147-A177-3AD203B41FA5}">
                      <a16:colId xmlns:a16="http://schemas.microsoft.com/office/drawing/2014/main" val="235453064"/>
                    </a:ext>
                  </a:extLst>
                </a:gridCol>
              </a:tblGrid>
              <a:tr h="396305">
                <a:tc>
                  <a:txBody>
                    <a:bodyPr/>
                    <a:lstStyle/>
                    <a:p>
                      <a:pPr algn="just"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lnR w="12700" cmpd="sng">
                      <a:noFill/>
                    </a:lnR>
                    <a:lnB w="76200" cap="flat" cmpd="sng" algn="ctr">
                      <a:solidFill>
                        <a:schemeClr val="bg1"/>
                      </a:solidFill>
                      <a:prstDash val="solid"/>
                      <a:round/>
                      <a:headEnd type="none" w="med" len="med"/>
                      <a:tailEnd type="none" w="med" len="med"/>
                    </a:lnB>
                    <a:solidFill>
                      <a:schemeClr val="bg1"/>
                    </a:solidFill>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381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Bef>
                          <a:spcPts val="600"/>
                        </a:spcBef>
                        <a:spcAft>
                          <a:spcPts val="800"/>
                        </a:spcAft>
                      </a:pP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762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eaLnBrk="1">
                        <a:lnSpc>
                          <a:spcPct val="115000"/>
                        </a:lnSpc>
                        <a:spcBef>
                          <a:spcPts val="600"/>
                        </a:spcBef>
                        <a:spcAft>
                          <a:spcPts val="800"/>
                        </a:spcAft>
                      </a:pP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nchor="b">
                    <a:lnL w="12700" cmpd="sng">
                      <a:noFill/>
                    </a:lnL>
                    <a:lnT w="76200" cap="flat" cmpd="sng" algn="ctr">
                      <a:solidFill>
                        <a:schemeClr val="bg1"/>
                      </a:solidFill>
                      <a:prstDash val="solid"/>
                      <a:round/>
                      <a:headEnd type="none" w="med" len="med"/>
                      <a:tailEnd type="none" w="med" len="med"/>
                    </a:lnT>
                    <a:solidFill>
                      <a:schemeClr val="bg1"/>
                    </a:solidFill>
                  </a:tcPr>
                </a:tc>
                <a:extLst>
                  <a:ext uri="{0D108BD9-81ED-4DB2-BD59-A6C34878D82A}">
                    <a16:rowId xmlns:a16="http://schemas.microsoft.com/office/drawing/2014/main" val="3608946115"/>
                  </a:ext>
                </a:extLst>
              </a:tr>
              <a:tr h="692271">
                <a:tc>
                  <a:txBody>
                    <a:bodyPr/>
                    <a:lstStyle/>
                    <a:p>
                      <a:pPr lvl="0" algn="ctr">
                        <a:lnSpc>
                          <a:spcPct val="115000"/>
                        </a:lnSpc>
                        <a:spcBef>
                          <a:spcPts val="600"/>
                        </a:spcBef>
                        <a:spcAft>
                          <a:spcPts val="800"/>
                        </a:spcAft>
                      </a:pPr>
                      <a:r>
                        <a:rPr lang="en-GB" sz="1200" dirty="0">
                          <a:effectLst/>
                          <a:latin typeface="+mj-lt"/>
                        </a:rPr>
                        <a:t>Desk Research</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171450" marR="0" lvl="0" indent="-171450" algn="l" defTabSz="914423"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Times New Roman" panose="02020603050405020304" pitchFamily="18" charset="0"/>
                          <a:cs typeface="Times New Roman" panose="02020603050405020304" pitchFamily="18" charset="0"/>
                        </a:rPr>
                        <a:t>Analyse: agendas, minutes of CDG meetings, documents related to legal basis of the CDGs, Better Regulation Guidelines, documentation of other DGs on stakeholder consultation, and recommendations by previous research (e.g. European Ombudsman)</a:t>
                      </a:r>
                    </a:p>
                  </a:txBody>
                  <a:tcPr marL="68580" marR="68580" marT="0" marB="0" anchor="ctr">
                    <a:lnL w="12700" cmpd="sng">
                      <a:noFill/>
                    </a:lnL>
                    <a:lnT w="19050" cap="flat" cmpd="sng" algn="ctr">
                      <a:noFill/>
                      <a:prstDash val="solid"/>
                      <a:round/>
                      <a:headEnd type="none" w="med" len="med"/>
                      <a:tailEnd type="none" w="med" len="med"/>
                    </a:lnT>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907757907"/>
                  </a:ext>
                </a:extLst>
              </a:tr>
              <a:tr h="692271">
                <a:tc>
                  <a:txBody>
                    <a:bodyPr/>
                    <a:lstStyle/>
                    <a:p>
                      <a:pPr lvl="0" algn="ctr">
                        <a:lnSpc>
                          <a:spcPct val="115000"/>
                        </a:lnSpc>
                        <a:spcBef>
                          <a:spcPts val="600"/>
                        </a:spcBef>
                        <a:spcAft>
                          <a:spcPts val="800"/>
                        </a:spcAft>
                      </a:pPr>
                      <a:r>
                        <a:rPr lang="en-GB" sz="1200" dirty="0">
                          <a:effectLst/>
                          <a:latin typeface="+mj-lt"/>
                        </a:rPr>
                        <a:t>Online questionnaire</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Online questionnaire to all </a:t>
                      </a:r>
                      <a:r>
                        <a:rPr lang="en-GB" sz="1000" b="1" dirty="0">
                          <a:effectLst/>
                          <a:latin typeface="+mj-lt"/>
                          <a:ea typeface="Times New Roman" panose="02020603050405020304" pitchFamily="18" charset="0"/>
                          <a:cs typeface="Times New Roman" panose="02020603050405020304" pitchFamily="18" charset="0"/>
                        </a:rPr>
                        <a:t>68 participating member organisations </a:t>
                      </a:r>
                      <a:r>
                        <a:rPr lang="en-GB" sz="1000" b="0" dirty="0">
                          <a:effectLst/>
                          <a:latin typeface="+mj-lt"/>
                          <a:ea typeface="Times New Roman" panose="02020603050405020304" pitchFamily="18" charset="0"/>
                          <a:cs typeface="Times New Roman" panose="02020603050405020304" pitchFamily="18" charset="0"/>
                        </a:rPr>
                        <a:t>and to representatives of the DG AGRI lead units in charge of the 13 CDG groups (survey can be shared within member organisations, with affiliated indirect participants, and external experts)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1463428396"/>
                  </a:ext>
                </a:extLst>
              </a:tr>
              <a:tr h="692271">
                <a:tc>
                  <a:txBody>
                    <a:bodyPr/>
                    <a:lstStyle/>
                    <a:p>
                      <a:pPr lvl="0" algn="ctr">
                        <a:lnSpc>
                          <a:spcPct val="115000"/>
                        </a:lnSpc>
                        <a:spcBef>
                          <a:spcPts val="600"/>
                        </a:spcBef>
                        <a:spcAft>
                          <a:spcPts val="800"/>
                        </a:spcAft>
                      </a:pPr>
                      <a:r>
                        <a:rPr lang="en-GB" sz="1200" dirty="0">
                          <a:effectLst/>
                          <a:latin typeface="+mj-lt"/>
                        </a:rPr>
                        <a:t>Interviews</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In-depth interviews </a:t>
                      </a:r>
                      <a:r>
                        <a:rPr lang="en-GB" sz="1000" b="1" kern="1200" dirty="0">
                          <a:solidFill>
                            <a:schemeClr val="dk1"/>
                          </a:solidFill>
                          <a:effectLst/>
                          <a:latin typeface="+mn-lt"/>
                          <a:ea typeface="Times New Roman" panose="02020603050405020304" pitchFamily="18" charset="0"/>
                          <a:cs typeface="Times New Roman" panose="02020603050405020304" pitchFamily="18" charset="0"/>
                        </a:rPr>
                        <a:t>(15 in total) </a:t>
                      </a:r>
                      <a:r>
                        <a:rPr lang="en-GB" sz="1000" b="0" dirty="0">
                          <a:effectLst/>
                          <a:latin typeface="+mj-lt"/>
                          <a:ea typeface="Times New Roman" panose="02020603050405020304" pitchFamily="18" charset="0"/>
                          <a:cs typeface="Times New Roman" panose="02020603050405020304" pitchFamily="18" charset="0"/>
                        </a:rPr>
                        <a:t>with a selection of the relevant parties</a:t>
                      </a:r>
                      <a:r>
                        <a:rPr lang="en-GB" sz="1000" b="0" baseline="30000" dirty="0">
                          <a:effectLst/>
                          <a:latin typeface="+mj-lt"/>
                          <a:ea typeface="Times New Roman" panose="02020603050405020304" pitchFamily="18" charset="0"/>
                          <a:cs typeface="Times New Roman" panose="02020603050405020304" pitchFamily="18" charset="0"/>
                        </a:rPr>
                        <a:t>1</a:t>
                      </a:r>
                      <a:r>
                        <a:rPr lang="en-GB" sz="1000" b="0" dirty="0">
                          <a:effectLst/>
                          <a:latin typeface="+mj-lt"/>
                          <a:ea typeface="Times New Roman" panose="02020603050405020304" pitchFamily="18" charset="0"/>
                          <a:cs typeface="Times New Roman" panose="02020603050405020304" pitchFamily="18" charset="0"/>
                        </a:rPr>
                        <a:t>, such as: representatives from the European Commission, European Ombudsman, member organisation representatives active in the CDGs, and indirect participants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4252811041"/>
                  </a:ext>
                </a:extLst>
              </a:tr>
              <a:tr h="692271">
                <a:tc>
                  <a:txBody>
                    <a:bodyPr/>
                    <a:lstStyle/>
                    <a:p>
                      <a:pPr lvl="0" algn="ctr">
                        <a:lnSpc>
                          <a:spcPct val="115000"/>
                        </a:lnSpc>
                        <a:spcBef>
                          <a:spcPts val="600"/>
                        </a:spcBef>
                        <a:spcAft>
                          <a:spcPts val="800"/>
                        </a:spcAft>
                      </a:pPr>
                      <a:r>
                        <a:rPr lang="en-GB" sz="1200" dirty="0">
                          <a:effectLst/>
                          <a:latin typeface="+mj-lt"/>
                        </a:rPr>
                        <a:t>Attendance at CDG meetings</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One meeting from all 13 CDGs </a:t>
                      </a:r>
                      <a:r>
                        <a:rPr lang="en-GB" sz="1000" b="0" dirty="0">
                          <a:effectLst/>
                          <a:latin typeface="+mj-lt"/>
                          <a:ea typeface="Times New Roman" panose="02020603050405020304" pitchFamily="18" charset="0"/>
                          <a:cs typeface="Times New Roman" panose="02020603050405020304" pitchFamily="18" charset="0"/>
                        </a:rPr>
                        <a:t>will be attended to get a better understanding of, and especially feeling for, the functioning and organisation of the CDGs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512721726"/>
                  </a:ext>
                </a:extLst>
              </a:tr>
              <a:tr h="692271">
                <a:tc>
                  <a:txBody>
                    <a:bodyPr/>
                    <a:lstStyle/>
                    <a:p>
                      <a:pPr lvl="0" algn="ctr">
                        <a:lnSpc>
                          <a:spcPct val="115000"/>
                        </a:lnSpc>
                        <a:spcBef>
                          <a:spcPts val="600"/>
                        </a:spcBef>
                        <a:spcAft>
                          <a:spcPts val="800"/>
                        </a:spcAft>
                      </a:pPr>
                      <a:r>
                        <a:rPr lang="en-GB" sz="1200" dirty="0">
                          <a:effectLst/>
                          <a:latin typeface="+mj-lt"/>
                        </a:rPr>
                        <a:t>Case studies </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Ten case studies </a:t>
                      </a:r>
                      <a:r>
                        <a:rPr lang="en-GB" sz="1000" b="0" dirty="0">
                          <a:effectLst/>
                          <a:latin typeface="+mj-lt"/>
                          <a:ea typeface="Times New Roman" panose="02020603050405020304" pitchFamily="18" charset="0"/>
                          <a:cs typeface="Times New Roman" panose="02020603050405020304" pitchFamily="18" charset="0"/>
                        </a:rPr>
                        <a:t>will be performed to get a better understanding of the operation of CDGs within DG AGRI, and on how civil dialogue is organised in other DGs</a:t>
                      </a:r>
                    </a:p>
                    <a:p>
                      <a:pPr marL="171450" indent="-171450" algn="l" eaLnBrk="1">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Each case study will make use of: </a:t>
                      </a:r>
                      <a:r>
                        <a:rPr lang="en-GB" sz="1000" b="1" dirty="0">
                          <a:effectLst/>
                          <a:latin typeface="+mj-lt"/>
                          <a:ea typeface="Times New Roman" panose="02020603050405020304" pitchFamily="18" charset="0"/>
                          <a:cs typeface="Times New Roman" panose="02020603050405020304" pitchFamily="18" charset="0"/>
                        </a:rPr>
                        <a:t>desk research, interviews </a:t>
                      </a:r>
                      <a:r>
                        <a:rPr lang="en-GB" sz="1000" b="0" dirty="0">
                          <a:effectLst/>
                          <a:latin typeface="+mj-lt"/>
                          <a:ea typeface="Times New Roman" panose="02020603050405020304" pitchFamily="18" charset="0"/>
                          <a:cs typeface="Times New Roman" panose="02020603050405020304" pitchFamily="18" charset="0"/>
                        </a:rPr>
                        <a:t>and</a:t>
                      </a:r>
                      <a:r>
                        <a:rPr lang="en-GB" sz="1000" b="1" dirty="0">
                          <a:effectLst/>
                          <a:latin typeface="+mj-lt"/>
                          <a:ea typeface="Times New Roman" panose="02020603050405020304" pitchFamily="18" charset="0"/>
                          <a:cs typeface="Times New Roman" panose="02020603050405020304" pitchFamily="18" charset="0"/>
                        </a:rPr>
                        <a:t> roundtables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990275637"/>
                  </a:ext>
                </a:extLst>
              </a:tr>
              <a:tr h="692271">
                <a:tc>
                  <a:txBody>
                    <a:bodyPr/>
                    <a:lstStyle/>
                    <a:p>
                      <a:pPr lvl="0" algn="ctr">
                        <a:lnSpc>
                          <a:spcPct val="115000"/>
                        </a:lnSpc>
                        <a:spcBef>
                          <a:spcPts val="600"/>
                        </a:spcBef>
                        <a:spcAft>
                          <a:spcPts val="800"/>
                        </a:spcAft>
                      </a:pPr>
                      <a:r>
                        <a:rPr lang="en-GB" sz="1200" dirty="0">
                          <a:effectLst/>
                          <a:latin typeface="+mj-lt"/>
                        </a:rPr>
                        <a:t>Half-day workshop</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lgn="l">
                        <a:lnSpc>
                          <a:spcPct val="115000"/>
                        </a:lnSpc>
                        <a:spcBef>
                          <a:spcPts val="0"/>
                        </a:spcBef>
                        <a:spcAft>
                          <a:spcPts val="0"/>
                        </a:spcAft>
                        <a:buFont typeface="Arial" panose="020B0604020202020204" pitchFamily="34" charset="0"/>
                        <a:buChar char="•"/>
                      </a:pPr>
                      <a:r>
                        <a:rPr lang="en-GB" sz="1000" b="0" dirty="0">
                          <a:effectLst/>
                          <a:latin typeface="+mj-lt"/>
                        </a:rPr>
                        <a:t>Half-day workshop where all </a:t>
                      </a:r>
                      <a:r>
                        <a:rPr lang="en-GB" sz="1000" b="1" dirty="0">
                          <a:effectLst/>
                          <a:latin typeface="+mj-lt"/>
                        </a:rPr>
                        <a:t>relevant parties </a:t>
                      </a:r>
                      <a:r>
                        <a:rPr lang="en-GB" sz="1000" b="0" dirty="0">
                          <a:effectLst/>
                          <a:latin typeface="+mj-lt"/>
                        </a:rPr>
                        <a:t>are invited, including: chairpersons, member organisations, contracting organisations, representatives from other DGs included in case study, indirect participants, external experts and Member State experts </a:t>
                      </a:r>
                      <a:r>
                        <a:rPr lang="en-GB" sz="1200" b="1" dirty="0">
                          <a:effectLst/>
                          <a:latin typeface="+mj-lt"/>
                        </a:rPr>
                        <a:t> </a:t>
                      </a:r>
                    </a:p>
                    <a:p>
                      <a:pPr marL="171450" indent="-171450" algn="l">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Workshop is aimed at discussing the </a:t>
                      </a:r>
                      <a:r>
                        <a:rPr lang="en-GB" sz="1000" b="1" dirty="0">
                          <a:effectLst/>
                          <a:latin typeface="+mj-lt"/>
                          <a:ea typeface="Times New Roman" panose="02020603050405020304" pitchFamily="18" charset="0"/>
                          <a:cs typeface="Times New Roman" panose="02020603050405020304" pitchFamily="18" charset="0"/>
                        </a:rPr>
                        <a:t>lessons learned / suggestions </a:t>
                      </a:r>
                      <a:r>
                        <a:rPr lang="en-GB" sz="1000" b="0" dirty="0">
                          <a:effectLst/>
                          <a:latin typeface="+mj-lt"/>
                          <a:ea typeface="Times New Roman" panose="02020603050405020304" pitchFamily="18" charset="0"/>
                          <a:cs typeface="Times New Roman" panose="02020603050405020304" pitchFamily="18" charset="0"/>
                        </a:rPr>
                        <a:t>for improvements of CDGs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193723228"/>
                  </a:ext>
                </a:extLst>
              </a:tr>
            </a:tbl>
          </a:graphicData>
        </a:graphic>
      </p:graphicFrame>
      <p:sp>
        <p:nvSpPr>
          <p:cNvPr id="2" name="Title 1"/>
          <p:cNvSpPr>
            <a:spLocks noGrp="1"/>
          </p:cNvSpPr>
          <p:nvPr>
            <p:ph type="title"/>
          </p:nvPr>
        </p:nvSpPr>
        <p:spPr>
          <a:xfrm>
            <a:off x="511911" y="347891"/>
            <a:ext cx="11168183" cy="307777"/>
          </a:xfrm>
        </p:spPr>
        <p:txBody>
          <a:bodyPr/>
          <a:lstStyle/>
          <a:p>
            <a:r>
              <a:rPr lang="en-US" dirty="0"/>
              <a:t>Methodology</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six data gathering tools during the observing and </a:t>
            </a:r>
            <a:r>
              <a:rPr lang="en-US" dirty="0" err="1">
                <a:solidFill>
                  <a:schemeClr val="tx1">
                    <a:lumMod val="65000"/>
                    <a:lumOff val="35000"/>
                  </a:schemeClr>
                </a:solidFill>
              </a:rPr>
              <a:t>analysing</a:t>
            </a:r>
            <a:r>
              <a:rPr lang="en-US" dirty="0">
                <a:solidFill>
                  <a:schemeClr val="tx1">
                    <a:lumMod val="65000"/>
                    <a:lumOff val="35000"/>
                  </a:schemeClr>
                </a:solidFill>
              </a:rPr>
              <a:t> </a:t>
            </a:r>
            <a:r>
              <a:rPr lang="en-US" dirty="0"/>
              <a:t>step</a:t>
            </a:r>
            <a:r>
              <a:rPr lang="en-US" dirty="0">
                <a:solidFill>
                  <a:schemeClr val="tx1">
                    <a:lumMod val="65000"/>
                    <a:lumOff val="35000"/>
                  </a:schemeClr>
                </a:solidFill>
              </a:rPr>
              <a:t> are all based on robust research methodologies </a:t>
            </a:r>
          </a:p>
        </p:txBody>
      </p:sp>
      <p:sp>
        <p:nvSpPr>
          <p:cNvPr id="6" name="Text Placeholder 2">
            <a:extLst>
              <a:ext uri="{FF2B5EF4-FFF2-40B4-BE49-F238E27FC236}">
                <a16:creationId xmlns:a16="http://schemas.microsoft.com/office/drawing/2014/main" id="{A81BA1A7-D70A-4138-B797-7D879BA6988E}"/>
              </a:ext>
            </a:extLst>
          </p:cNvPr>
          <p:cNvSpPr txBox="1">
            <a:spLocks/>
          </p:cNvSpPr>
          <p:nvPr/>
        </p:nvSpPr>
        <p:spPr>
          <a:xfrm>
            <a:off x="512641" y="1341438"/>
            <a:ext cx="5439517"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US" sz="1200" b="1" dirty="0">
                <a:solidFill>
                  <a:schemeClr val="tx1"/>
                </a:solidFill>
              </a:rPr>
              <a:t>Overview of the six data gathering tools </a:t>
            </a:r>
            <a:endParaRPr lang="en-US" sz="1200" dirty="0">
              <a:solidFill>
                <a:schemeClr val="tx1"/>
              </a:solidFill>
            </a:endParaRPr>
          </a:p>
        </p:txBody>
      </p:sp>
      <p:sp>
        <p:nvSpPr>
          <p:cNvPr id="9" name="Rectangle 8">
            <a:extLst>
              <a:ext uri="{FF2B5EF4-FFF2-40B4-BE49-F238E27FC236}">
                <a16:creationId xmlns:a16="http://schemas.microsoft.com/office/drawing/2014/main" id="{7C907C25-538D-48F3-944C-93A236A2573B}"/>
              </a:ext>
            </a:extLst>
          </p:cNvPr>
          <p:cNvSpPr>
            <a:spLocks/>
          </p:cNvSpPr>
          <p:nvPr/>
        </p:nvSpPr>
        <p:spPr>
          <a:xfrm>
            <a:off x="4570839" y="1590919"/>
            <a:ext cx="4300873" cy="276999"/>
          </a:xfrm>
          <a:prstGeom prst="rect">
            <a:avLst/>
          </a:prstGeom>
        </p:spPr>
        <p:txBody>
          <a:bodyPr wrap="square">
            <a:spAutoFit/>
          </a:bodyPr>
          <a:lstStyle/>
          <a:p>
            <a:pPr algn="ctr"/>
            <a:r>
              <a:rPr lang="en-GB" sz="1200" b="1" dirty="0"/>
              <a:t>Source of information</a:t>
            </a:r>
          </a:p>
        </p:txBody>
      </p:sp>
      <p:cxnSp>
        <p:nvCxnSpPr>
          <p:cNvPr id="10" name="Straight Connector 9">
            <a:extLst>
              <a:ext uri="{FF2B5EF4-FFF2-40B4-BE49-F238E27FC236}">
                <a16:creationId xmlns:a16="http://schemas.microsoft.com/office/drawing/2014/main" id="{BB1092FB-7689-4C49-8CD1-242355A3B571}"/>
              </a:ext>
            </a:extLst>
          </p:cNvPr>
          <p:cNvCxnSpPr>
            <a:cxnSpLocks/>
          </p:cNvCxnSpPr>
          <p:nvPr/>
        </p:nvCxnSpPr>
        <p:spPr>
          <a:xfrm>
            <a:off x="2247780" y="1866914"/>
            <a:ext cx="9433048" cy="0"/>
          </a:xfrm>
          <a:prstGeom prst="line">
            <a:avLst/>
          </a:prstGeom>
          <a:ln w="19050">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6B38ADA-5119-4869-86D1-4191E0A3DF35}"/>
              </a:ext>
            </a:extLst>
          </p:cNvPr>
          <p:cNvCxnSpPr>
            <a:cxnSpLocks/>
          </p:cNvCxnSpPr>
          <p:nvPr/>
        </p:nvCxnSpPr>
        <p:spPr>
          <a:xfrm>
            <a:off x="511910" y="2632619"/>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C42D783-340A-42F3-BB29-0297BD1531D6}"/>
              </a:ext>
            </a:extLst>
          </p:cNvPr>
          <p:cNvCxnSpPr>
            <a:cxnSpLocks/>
          </p:cNvCxnSpPr>
          <p:nvPr/>
        </p:nvCxnSpPr>
        <p:spPr>
          <a:xfrm>
            <a:off x="511910" y="5397898"/>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A3CA8FD-0DEF-499A-A741-2DD578E08FBC}"/>
              </a:ext>
            </a:extLst>
          </p:cNvPr>
          <p:cNvCxnSpPr>
            <a:cxnSpLocks/>
          </p:cNvCxnSpPr>
          <p:nvPr/>
        </p:nvCxnSpPr>
        <p:spPr>
          <a:xfrm>
            <a:off x="511910" y="4700046"/>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DAECE4E-906A-48D6-818B-C8A1F0ADF3B2}"/>
              </a:ext>
            </a:extLst>
          </p:cNvPr>
          <p:cNvCxnSpPr>
            <a:cxnSpLocks/>
          </p:cNvCxnSpPr>
          <p:nvPr/>
        </p:nvCxnSpPr>
        <p:spPr>
          <a:xfrm>
            <a:off x="511910" y="4010904"/>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5EF79A0-C2DC-4292-9CF2-6EA2D8CE954F}"/>
              </a:ext>
            </a:extLst>
          </p:cNvPr>
          <p:cNvCxnSpPr>
            <a:cxnSpLocks/>
          </p:cNvCxnSpPr>
          <p:nvPr/>
        </p:nvCxnSpPr>
        <p:spPr>
          <a:xfrm>
            <a:off x="511910" y="3321762"/>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2470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27EE659F-FDC9-48DB-B902-06BCA56DA80C}"/>
              </a:ext>
            </a:extLst>
          </p:cNvPr>
          <p:cNvGraphicFramePr>
            <a:graphicFrameLocks noChangeAspect="1"/>
          </p:cNvGraphicFramePr>
          <p:nvPr>
            <p:custDataLst>
              <p:tags r:id="rId2"/>
            </p:custDataLst>
            <p:extLst>
              <p:ext uri="{D42A27DB-BD31-4B8C-83A1-F6EECF244321}">
                <p14:modId xmlns:p14="http://schemas.microsoft.com/office/powerpoint/2010/main" val="4206716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7134" name="think-cell Slide" r:id="rId6" imgW="592" imgH="595" progId="TCLayout.ActiveDocument.1">
                  <p:embed/>
                </p:oleObj>
              </mc:Choice>
              <mc:Fallback>
                <p:oleObj name="think-cell Slide" r:id="rId6" imgW="592" imgH="595" progId="TCLayout.ActiveDocument.1">
                  <p:embed/>
                  <p:pic>
                    <p:nvPicPr>
                      <p:cNvPr id="6" name="Object 5" hidden="1">
                        <a:extLst>
                          <a:ext uri="{FF2B5EF4-FFF2-40B4-BE49-F238E27FC236}">
                            <a16:creationId xmlns:a16="http://schemas.microsoft.com/office/drawing/2014/main" id="{27EE659F-FDC9-48DB-B902-06BCA56DA80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C9E6D39-9C23-4B35-A0CE-425AF767E228}"/>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GB" sz="2000" dirty="0">
              <a:latin typeface="Verdana" panose="020B0604030504040204" pitchFamily="34" charset="0"/>
              <a:ea typeface="+mj-ea"/>
              <a:cs typeface="+mj-cs"/>
              <a:sym typeface="Verdana" panose="020B0604030504040204" pitchFamily="34" charset="0"/>
            </a:endParaRPr>
          </a:p>
        </p:txBody>
      </p:sp>
      <p:sp>
        <p:nvSpPr>
          <p:cNvPr id="2" name="Title 1">
            <a:extLst>
              <a:ext uri="{FF2B5EF4-FFF2-40B4-BE49-F238E27FC236}">
                <a16:creationId xmlns:a16="http://schemas.microsoft.com/office/drawing/2014/main" id="{580569A4-6796-42A2-99CA-F39029042501}"/>
              </a:ext>
            </a:extLst>
          </p:cNvPr>
          <p:cNvSpPr>
            <a:spLocks noGrp="1"/>
          </p:cNvSpPr>
          <p:nvPr>
            <p:ph type="title"/>
          </p:nvPr>
        </p:nvSpPr>
        <p:spPr>
          <a:xfrm>
            <a:off x="511911" y="333377"/>
            <a:ext cx="11168183" cy="307777"/>
          </a:xfrm>
        </p:spPr>
        <p:txBody>
          <a:bodyPr/>
          <a:lstStyle/>
          <a:p>
            <a:r>
              <a:rPr lang="en-GB" dirty="0"/>
              <a:t>Methodology</a:t>
            </a:r>
          </a:p>
        </p:txBody>
      </p:sp>
      <p:sp>
        <p:nvSpPr>
          <p:cNvPr id="3" name="Text Placeholder 2">
            <a:extLst>
              <a:ext uri="{FF2B5EF4-FFF2-40B4-BE49-F238E27FC236}">
                <a16:creationId xmlns:a16="http://schemas.microsoft.com/office/drawing/2014/main" id="{399EC390-F322-41C4-863A-223E7CA83981}"/>
              </a:ext>
            </a:extLst>
          </p:cNvPr>
          <p:cNvSpPr>
            <a:spLocks noGrp="1"/>
          </p:cNvSpPr>
          <p:nvPr>
            <p:ph type="body" idx="1"/>
          </p:nvPr>
        </p:nvSpPr>
        <p:spPr>
          <a:xfrm>
            <a:off x="511912" y="728666"/>
            <a:ext cx="11168914" cy="601013"/>
          </a:xfrm>
        </p:spPr>
        <p:txBody>
          <a:bodyPr/>
          <a:lstStyle/>
          <a:p>
            <a:r>
              <a:rPr lang="en-GB" dirty="0"/>
              <a:t>In total, the following ten Case Studies will be conducted, where there are six Case Studies of type 1 and four Case Studies of type 2 </a:t>
            </a:r>
          </a:p>
        </p:txBody>
      </p:sp>
      <p:sp>
        <p:nvSpPr>
          <p:cNvPr id="10" name="Text Placeholder 2">
            <a:extLst>
              <a:ext uri="{FF2B5EF4-FFF2-40B4-BE49-F238E27FC236}">
                <a16:creationId xmlns:a16="http://schemas.microsoft.com/office/drawing/2014/main" id="{92EFA49D-67FA-4F35-AAE8-26C6B17E66BF}"/>
              </a:ext>
            </a:extLst>
          </p:cNvPr>
          <p:cNvSpPr txBox="1">
            <a:spLocks/>
          </p:cNvSpPr>
          <p:nvPr/>
        </p:nvSpPr>
        <p:spPr>
          <a:xfrm>
            <a:off x="512641" y="1341438"/>
            <a:ext cx="5439517"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Case Studies</a:t>
            </a:r>
            <a:endParaRPr lang="en-GB" sz="1200" dirty="0">
              <a:solidFill>
                <a:schemeClr val="tx1"/>
              </a:solidFill>
            </a:endParaRPr>
          </a:p>
        </p:txBody>
      </p:sp>
      <p:graphicFrame>
        <p:nvGraphicFramePr>
          <p:cNvPr id="4" name="Tabelle 3">
            <a:extLst>
              <a:ext uri="{FF2B5EF4-FFF2-40B4-BE49-F238E27FC236}">
                <a16:creationId xmlns:a16="http://schemas.microsoft.com/office/drawing/2014/main" id="{A6F4F2BB-2C93-4F9C-B14F-2DB983A3B344}"/>
              </a:ext>
            </a:extLst>
          </p:cNvPr>
          <p:cNvGraphicFramePr>
            <a:graphicFrameLocks noGrp="1"/>
          </p:cNvGraphicFramePr>
          <p:nvPr>
            <p:extLst>
              <p:ext uri="{D42A27DB-BD31-4B8C-83A1-F6EECF244321}">
                <p14:modId xmlns:p14="http://schemas.microsoft.com/office/powerpoint/2010/main" val="1192695453"/>
              </p:ext>
            </p:extLst>
          </p:nvPr>
        </p:nvGraphicFramePr>
        <p:xfrm>
          <a:off x="512641" y="1715263"/>
          <a:ext cx="11168183" cy="3540090"/>
        </p:xfrm>
        <a:graphic>
          <a:graphicData uri="http://schemas.openxmlformats.org/drawingml/2006/table">
            <a:tbl>
              <a:tblPr firstRow="1" bandRow="1">
                <a:tableStyleId>{5C22544A-7EE6-4342-B048-85BDC9FD1C3A}</a:tableStyleId>
              </a:tblPr>
              <a:tblGrid>
                <a:gridCol w="398783">
                  <a:extLst>
                    <a:ext uri="{9D8B030D-6E8A-4147-A177-3AD203B41FA5}">
                      <a16:colId xmlns:a16="http://schemas.microsoft.com/office/drawing/2014/main" val="4257572894"/>
                    </a:ext>
                  </a:extLst>
                </a:gridCol>
                <a:gridCol w="9505056">
                  <a:extLst>
                    <a:ext uri="{9D8B030D-6E8A-4147-A177-3AD203B41FA5}">
                      <a16:colId xmlns:a16="http://schemas.microsoft.com/office/drawing/2014/main" val="4265420206"/>
                    </a:ext>
                  </a:extLst>
                </a:gridCol>
                <a:gridCol w="1264344">
                  <a:extLst>
                    <a:ext uri="{9D8B030D-6E8A-4147-A177-3AD203B41FA5}">
                      <a16:colId xmlns:a16="http://schemas.microsoft.com/office/drawing/2014/main" val="1197264293"/>
                    </a:ext>
                  </a:extLst>
                </a:gridCol>
              </a:tblGrid>
              <a:tr h="250652">
                <a:tc>
                  <a:txBody>
                    <a:bodyPr/>
                    <a:lstStyle/>
                    <a:p>
                      <a:pPr eaLnBrk="1"/>
                      <a:endParaRPr lang="en-GB" sz="1100" dirty="0"/>
                    </a:p>
                  </a:txBody>
                  <a:tcPr/>
                </a:tc>
                <a:tc>
                  <a:txBody>
                    <a:bodyPr/>
                    <a:lstStyle/>
                    <a:p>
                      <a:r>
                        <a:rPr lang="en-GB" sz="1000" dirty="0"/>
                        <a:t>Case Study</a:t>
                      </a:r>
                    </a:p>
                  </a:txBody>
                  <a:tcPr/>
                </a:tc>
                <a:tc>
                  <a:txBody>
                    <a:bodyPr/>
                    <a:lstStyle/>
                    <a:p>
                      <a:pPr eaLnBrk="1"/>
                      <a:endParaRPr lang="en-GB" sz="1100" dirty="0"/>
                    </a:p>
                  </a:txBody>
                  <a:tcPr>
                    <a:solidFill>
                      <a:srgbClr val="86BC25"/>
                    </a:solidFill>
                  </a:tcPr>
                </a:tc>
                <a:extLst>
                  <a:ext uri="{0D108BD9-81ED-4DB2-BD59-A6C34878D82A}">
                    <a16:rowId xmlns:a16="http://schemas.microsoft.com/office/drawing/2014/main" val="1381200799"/>
                  </a:ext>
                </a:extLst>
              </a:tr>
              <a:tr h="250652">
                <a:tc>
                  <a:txBody>
                    <a:bodyPr/>
                    <a:lstStyle/>
                    <a:p>
                      <a:pPr algn="ctr"/>
                      <a:r>
                        <a:rPr lang="en-GB" sz="1100" dirty="0"/>
                        <a:t>1</a:t>
                      </a:r>
                    </a:p>
                  </a:txBody>
                  <a:tcPr>
                    <a:solidFill>
                      <a:schemeClr val="accent6">
                        <a:lumMod val="40000"/>
                        <a:lumOff val="60000"/>
                      </a:schemeClr>
                    </a:solidFill>
                  </a:tcPr>
                </a:tc>
                <a:tc>
                  <a:txBody>
                    <a:bodyPr/>
                    <a:lstStyle/>
                    <a:p>
                      <a:r>
                        <a:rPr lang="en-GB" sz="1000" dirty="0"/>
                        <a:t>Case Study on Annual Work Program on Promotion Policy (applies from 1 December 2015) </a:t>
                      </a:r>
                      <a:r>
                        <a:rPr lang="en-GB" sz="1000" b="1" i="1" dirty="0"/>
                        <a:t>(CDG on Quality and Promotion)</a:t>
                      </a:r>
                    </a:p>
                  </a:txBody>
                  <a:tcPr>
                    <a:solidFill>
                      <a:schemeClr val="accent6">
                        <a:lumMod val="40000"/>
                        <a:lumOff val="60000"/>
                      </a:schemeClr>
                    </a:solidFill>
                  </a:tcPr>
                </a:tc>
                <a:tc rowSpan="6">
                  <a:txBody>
                    <a:bodyPr/>
                    <a:lstStyle/>
                    <a:p>
                      <a:r>
                        <a:rPr lang="en-GB" sz="1000" b="0" i="0" u="sng" dirty="0"/>
                        <a:t>CS Type 1: </a:t>
                      </a:r>
                      <a:r>
                        <a:rPr lang="en-GB" sz="1000" b="0" i="0" dirty="0"/>
                        <a:t>Case Studies linked to the operation of CDGs in DG AGRI</a:t>
                      </a:r>
                    </a:p>
                  </a:txBody>
                  <a:tcPr anchor="ctr">
                    <a:solidFill>
                      <a:schemeClr val="accent6">
                        <a:lumMod val="20000"/>
                        <a:lumOff val="80000"/>
                      </a:schemeClr>
                    </a:solidFill>
                  </a:tcPr>
                </a:tc>
                <a:extLst>
                  <a:ext uri="{0D108BD9-81ED-4DB2-BD59-A6C34878D82A}">
                    <a16:rowId xmlns:a16="http://schemas.microsoft.com/office/drawing/2014/main" val="58919065"/>
                  </a:ext>
                </a:extLst>
              </a:tr>
              <a:tr h="383350">
                <a:tc>
                  <a:txBody>
                    <a:bodyPr/>
                    <a:lstStyle/>
                    <a:p>
                      <a:pPr algn="ctr"/>
                      <a:r>
                        <a:rPr lang="en-GB" sz="1100"/>
                        <a:t>2</a:t>
                      </a:r>
                      <a:endParaRPr lang="en-GB" sz="1100" dirty="0"/>
                    </a:p>
                  </a:txBody>
                  <a:tcPr>
                    <a:solidFill>
                      <a:schemeClr val="accent6">
                        <a:lumMod val="40000"/>
                        <a:lumOff val="60000"/>
                      </a:schemeClr>
                    </a:solidFill>
                  </a:tcPr>
                </a:tc>
                <a:tc>
                  <a:txBody>
                    <a:bodyPr/>
                    <a:lstStyle/>
                    <a:p>
                      <a:r>
                        <a:rPr lang="en-GB" sz="1000" dirty="0"/>
                        <a:t>Case Study on the implementation of the new Greening policy of the CAP (applies from January 2015) </a:t>
                      </a:r>
                      <a:r>
                        <a:rPr lang="en-GB" sz="1000" b="1" i="1" dirty="0"/>
                        <a:t>(CDG on Direct Payments and Greening)</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684510012"/>
                  </a:ext>
                </a:extLst>
              </a:tr>
              <a:tr h="383350">
                <a:tc>
                  <a:txBody>
                    <a:bodyPr/>
                    <a:lstStyle/>
                    <a:p>
                      <a:pPr algn="ctr"/>
                      <a:r>
                        <a:rPr lang="en-GB" sz="1100"/>
                        <a:t>3</a:t>
                      </a:r>
                      <a:endParaRPr lang="en-GB" sz="1100" dirty="0"/>
                    </a:p>
                  </a:txBody>
                  <a:tcPr>
                    <a:solidFill>
                      <a:schemeClr val="accent6">
                        <a:lumMod val="40000"/>
                        <a:lumOff val="60000"/>
                      </a:schemeClr>
                    </a:solidFill>
                  </a:tcPr>
                </a:tc>
                <a:tc>
                  <a:txBody>
                    <a:bodyPr/>
                    <a:lstStyle/>
                    <a:p>
                      <a:r>
                        <a:rPr lang="en-GB" sz="1000" dirty="0"/>
                        <a:t>Case Study on merging the school milk, vegetables and school fruit schemes (applies from 1 August 2017) </a:t>
                      </a:r>
                      <a:r>
                        <a:rPr lang="en-GB" sz="1000" b="1" i="1" dirty="0"/>
                        <a:t>(CDG on Horticulture, Olives and Spirits, CDG Milk)</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98336666"/>
                  </a:ext>
                </a:extLst>
              </a:tr>
              <a:tr h="261285">
                <a:tc>
                  <a:txBody>
                    <a:bodyPr/>
                    <a:lstStyle/>
                    <a:p>
                      <a:pPr algn="ctr"/>
                      <a:r>
                        <a:rPr lang="en-GB" sz="1100"/>
                        <a:t>4</a:t>
                      </a:r>
                      <a:endParaRPr lang="en-GB" sz="1100" dirty="0"/>
                    </a:p>
                  </a:txBody>
                  <a:tcPr>
                    <a:solidFill>
                      <a:schemeClr val="accent6">
                        <a:lumMod val="40000"/>
                        <a:lumOff val="60000"/>
                      </a:schemeClr>
                    </a:solidFill>
                  </a:tcPr>
                </a:tc>
                <a:tc>
                  <a:txBody>
                    <a:bodyPr/>
                    <a:lstStyle/>
                    <a:p>
                      <a:r>
                        <a:rPr lang="en-GB" sz="1000" dirty="0"/>
                        <a:t>Case Study on the preparation of the legislative proposals for the CAP post 2020 (foreseen to apply from 1 January 2021) </a:t>
                      </a:r>
                      <a:r>
                        <a:rPr lang="en-GB" sz="1000" b="1" i="1" dirty="0"/>
                        <a:t>(CDG on CAP)</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3656959122"/>
                  </a:ext>
                </a:extLst>
              </a:tr>
              <a:tr h="383350">
                <a:tc>
                  <a:txBody>
                    <a:bodyPr/>
                    <a:lstStyle/>
                    <a:p>
                      <a:pPr algn="ctr"/>
                      <a:r>
                        <a:rPr lang="en-GB" sz="1100"/>
                        <a:t>5</a:t>
                      </a:r>
                      <a:endParaRPr lang="en-GB" sz="1100" dirty="0"/>
                    </a:p>
                  </a:txBody>
                  <a:tcPr>
                    <a:solidFill>
                      <a:schemeClr val="accent1">
                        <a:lumMod val="20000"/>
                        <a:lumOff val="80000"/>
                      </a:schemeClr>
                    </a:solidFill>
                  </a:tcPr>
                </a:tc>
                <a:tc>
                  <a:txBody>
                    <a:bodyPr/>
                    <a:lstStyle/>
                    <a:p>
                      <a:r>
                        <a:rPr lang="en-GB" sz="1000" dirty="0"/>
                        <a:t>Case Study on “indirect participation” of stakeholders to CDGs through the relevant EU-level organisations: mechanisms, added value, limitations and issues </a:t>
                      </a:r>
                      <a:r>
                        <a:rPr lang="en-GB" sz="1000" b="1" i="1" dirty="0"/>
                        <a:t>(CDG on CAP, CDG on Horticulture, olives and spirits, CDG on Rural Development)</a:t>
                      </a:r>
                    </a:p>
                  </a:txBody>
                  <a:tcPr>
                    <a:solidFill>
                      <a:schemeClr val="accent1">
                        <a:lumMod val="20000"/>
                        <a:lumOff val="80000"/>
                      </a:schemeClr>
                    </a:solidFill>
                  </a:tcPr>
                </a:tc>
                <a:tc vMerge="1">
                  <a:txBody>
                    <a:bodyPr/>
                    <a:lstStyle/>
                    <a:p>
                      <a:endParaRPr lang="de-DE" sz="1100" b="1" i="1" dirty="0"/>
                    </a:p>
                  </a:txBody>
                  <a:tcPr>
                    <a:solidFill>
                      <a:schemeClr val="accent1">
                        <a:lumMod val="20000"/>
                        <a:lumOff val="80000"/>
                      </a:schemeClr>
                    </a:solidFill>
                  </a:tcPr>
                </a:tc>
                <a:extLst>
                  <a:ext uri="{0D108BD9-81ED-4DB2-BD59-A6C34878D82A}">
                    <a16:rowId xmlns:a16="http://schemas.microsoft.com/office/drawing/2014/main" val="1460050726"/>
                  </a:ext>
                </a:extLst>
              </a:tr>
              <a:tr h="383350">
                <a:tc>
                  <a:txBody>
                    <a:bodyPr/>
                    <a:lstStyle/>
                    <a:p>
                      <a:pPr algn="ctr"/>
                      <a:r>
                        <a:rPr lang="en-GB" sz="1100"/>
                        <a:t>6</a:t>
                      </a:r>
                      <a:endParaRPr lang="en-GB" sz="1100" dirty="0"/>
                    </a:p>
                  </a:txBody>
                  <a:tcPr>
                    <a:solidFill>
                      <a:schemeClr val="accent1">
                        <a:lumMod val="20000"/>
                        <a:lumOff val="80000"/>
                      </a:schemeClr>
                    </a:solidFill>
                  </a:tcPr>
                </a:tc>
                <a:tc>
                  <a:txBody>
                    <a:bodyPr/>
                    <a:lstStyle/>
                    <a:p>
                      <a:r>
                        <a:rPr lang="en-GB" sz="1000" dirty="0"/>
                        <a:t>Case Study on the involvement of external experts in the functioning of CDGs: mechanisms, added value, limitations and issues. </a:t>
                      </a:r>
                      <a:r>
                        <a:rPr lang="en-GB" sz="1000" b="1" i="1" dirty="0"/>
                        <a:t>(CDG on Horticulture, olives and spirits, CDG on Animal products, CDG on Wine)</a:t>
                      </a:r>
                    </a:p>
                  </a:txBody>
                  <a:tcPr>
                    <a:solidFill>
                      <a:schemeClr val="accent1">
                        <a:lumMod val="20000"/>
                        <a:lumOff val="80000"/>
                      </a:schemeClr>
                    </a:solidFill>
                  </a:tcPr>
                </a:tc>
                <a:tc vMerge="1">
                  <a:txBody>
                    <a:bodyPr/>
                    <a:lstStyle/>
                    <a:p>
                      <a:endParaRPr lang="de-DE" sz="1100" b="1" dirty="0"/>
                    </a:p>
                  </a:txBody>
                  <a:tcPr>
                    <a:solidFill>
                      <a:schemeClr val="accent1">
                        <a:lumMod val="20000"/>
                        <a:lumOff val="80000"/>
                      </a:schemeClr>
                    </a:solidFill>
                  </a:tcPr>
                </a:tc>
                <a:extLst>
                  <a:ext uri="{0D108BD9-81ED-4DB2-BD59-A6C34878D82A}">
                    <a16:rowId xmlns:a16="http://schemas.microsoft.com/office/drawing/2014/main" val="2879013322"/>
                  </a:ext>
                </a:extLst>
              </a:tr>
              <a:tr h="250652">
                <a:tc>
                  <a:txBody>
                    <a:bodyPr/>
                    <a:lstStyle/>
                    <a:p>
                      <a:pPr algn="ctr"/>
                      <a:r>
                        <a:rPr lang="en-GB" sz="1100"/>
                        <a:t>7</a:t>
                      </a:r>
                      <a:endParaRPr lang="en-GB" sz="1100" dirty="0"/>
                    </a:p>
                  </a:txBody>
                  <a:tcPr>
                    <a:solidFill>
                      <a:srgbClr val="FFFF99"/>
                    </a:solidFill>
                  </a:tcPr>
                </a:tc>
                <a:tc>
                  <a:txBody>
                    <a:bodyPr/>
                    <a:lstStyle/>
                    <a:p>
                      <a:r>
                        <a:rPr lang="en-GB" sz="1000" dirty="0"/>
                        <a:t>Case Study on Advisory</a:t>
                      </a:r>
                      <a:r>
                        <a:rPr lang="en-GB" sz="1000" kern="1200" dirty="0">
                          <a:solidFill>
                            <a:schemeClr val="dk1"/>
                          </a:solidFill>
                          <a:latin typeface="+mn-lt"/>
                          <a:ea typeface="+mn-ea"/>
                          <a:cs typeface="+mn-cs"/>
                        </a:rPr>
                        <a:t> councils </a:t>
                      </a:r>
                      <a:r>
                        <a:rPr lang="en-GB" sz="1000" dirty="0"/>
                        <a:t>in Directorate-General Maritime Affairs and Fisheries </a:t>
                      </a:r>
                      <a:r>
                        <a:rPr lang="en-GB" sz="1000" b="1" i="1" dirty="0"/>
                        <a:t>(DG MARE)</a:t>
                      </a:r>
                    </a:p>
                  </a:txBody>
                  <a:tcPr>
                    <a:solidFill>
                      <a:srgbClr val="FFFF99"/>
                    </a:solidFill>
                  </a:tcPr>
                </a:tc>
                <a:tc rowSpan="4">
                  <a:txBody>
                    <a:bodyPr/>
                    <a:lstStyle/>
                    <a:p>
                      <a:r>
                        <a:rPr lang="en-GB" sz="1000" b="0" u="sng" dirty="0"/>
                        <a:t>CS Type 2: </a:t>
                      </a:r>
                      <a:r>
                        <a:rPr lang="en-GB" sz="1000" b="0" dirty="0"/>
                        <a:t>Case Studies aimed to analyse how CD is organised in other DGs</a:t>
                      </a:r>
                    </a:p>
                  </a:txBody>
                  <a:tcPr anchor="ctr">
                    <a:solidFill>
                      <a:schemeClr val="accent6">
                        <a:lumMod val="20000"/>
                        <a:lumOff val="80000"/>
                      </a:schemeClr>
                    </a:solidFill>
                  </a:tcPr>
                </a:tc>
                <a:extLst>
                  <a:ext uri="{0D108BD9-81ED-4DB2-BD59-A6C34878D82A}">
                    <a16:rowId xmlns:a16="http://schemas.microsoft.com/office/drawing/2014/main" val="594594216"/>
                  </a:ext>
                </a:extLst>
              </a:tr>
              <a:tr h="261285">
                <a:tc>
                  <a:txBody>
                    <a:bodyPr/>
                    <a:lstStyle/>
                    <a:p>
                      <a:pPr algn="ctr"/>
                      <a:r>
                        <a:rPr lang="en-GB" sz="1100"/>
                        <a:t>8</a:t>
                      </a:r>
                      <a:endParaRPr lang="en-GB" sz="1100" dirty="0"/>
                    </a:p>
                  </a:txBody>
                  <a:tcPr>
                    <a:solidFill>
                      <a:srgbClr val="FFFF99"/>
                    </a:solidFill>
                  </a:tcPr>
                </a:tc>
                <a:tc>
                  <a:txBody>
                    <a:bodyPr/>
                    <a:lstStyle/>
                    <a:p>
                      <a:r>
                        <a:rPr lang="en-GB" sz="1000" b="0" dirty="0"/>
                        <a:t>Case Study in Directorate-General Health and Food Safety on Advisory group on the food chain and animal and plant health </a:t>
                      </a:r>
                      <a:r>
                        <a:rPr lang="en-GB" sz="1000" b="1" i="1" dirty="0"/>
                        <a:t>(DG SANTE)</a:t>
                      </a:r>
                    </a:p>
                  </a:txBody>
                  <a:tcPr>
                    <a:solidFill>
                      <a:srgbClr val="FFFF99"/>
                    </a:solidFill>
                  </a:tcPr>
                </a:tc>
                <a:tc vMerge="1">
                  <a:txBody>
                    <a:bodyPr/>
                    <a:lstStyle/>
                    <a:p>
                      <a:endParaRPr lang="de-DE" sz="1100" b="1" dirty="0"/>
                    </a:p>
                  </a:txBody>
                  <a:tcPr>
                    <a:solidFill>
                      <a:schemeClr val="accent6">
                        <a:lumMod val="20000"/>
                        <a:lumOff val="80000"/>
                      </a:schemeClr>
                    </a:solidFill>
                  </a:tcPr>
                </a:tc>
                <a:extLst>
                  <a:ext uri="{0D108BD9-81ED-4DB2-BD59-A6C34878D82A}">
                    <a16:rowId xmlns:a16="http://schemas.microsoft.com/office/drawing/2014/main" val="1071804330"/>
                  </a:ext>
                </a:extLst>
              </a:tr>
              <a:tr h="250652">
                <a:tc>
                  <a:txBody>
                    <a:bodyPr/>
                    <a:lstStyle/>
                    <a:p>
                      <a:pPr algn="ctr"/>
                      <a:r>
                        <a:rPr lang="en-GB" sz="1100" dirty="0"/>
                        <a:t>9</a:t>
                      </a:r>
                    </a:p>
                  </a:txBody>
                  <a:tcPr>
                    <a:solidFill>
                      <a:srgbClr val="FFFF99"/>
                    </a:solidFill>
                  </a:tcPr>
                </a:tc>
                <a:tc>
                  <a:txBody>
                    <a:bodyPr/>
                    <a:lstStyle/>
                    <a:p>
                      <a:r>
                        <a:rPr lang="en-GB" sz="1000" b="0" dirty="0"/>
                        <a:t>Case Study in Directorate-General Trade on Civil Society Dialogue </a:t>
                      </a:r>
                      <a:r>
                        <a:rPr lang="en-GB" sz="1000" b="1" i="1" dirty="0"/>
                        <a:t>(DG TRADE)</a:t>
                      </a:r>
                    </a:p>
                  </a:txBody>
                  <a:tcPr>
                    <a:solidFill>
                      <a:srgbClr val="FFFF99"/>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938102149"/>
                  </a:ext>
                </a:extLst>
              </a:tr>
              <a:tr h="383350">
                <a:tc>
                  <a:txBody>
                    <a:bodyPr/>
                    <a:lstStyle/>
                    <a:p>
                      <a:pPr algn="ctr"/>
                      <a:r>
                        <a:rPr lang="en-GB" sz="1100" dirty="0"/>
                        <a:t>10</a:t>
                      </a:r>
                    </a:p>
                  </a:txBody>
                  <a:tcPr>
                    <a:solidFill>
                      <a:srgbClr val="FFFF99"/>
                    </a:solidFill>
                  </a:tcPr>
                </a:tc>
                <a:tc>
                  <a:txBody>
                    <a:bodyPr/>
                    <a:lstStyle/>
                    <a:p>
                      <a:r>
                        <a:rPr lang="en-GB" sz="1000" b="0" dirty="0"/>
                        <a:t>Case Study in Directorate-General Regional and Urban Policy on structured dialogue with the European Structural and Investment Funds partners </a:t>
                      </a:r>
                      <a:r>
                        <a:rPr lang="en-GB" sz="1000" b="1" i="1" dirty="0"/>
                        <a:t>(DG REGIO)</a:t>
                      </a:r>
                    </a:p>
                  </a:txBody>
                  <a:tcPr>
                    <a:solidFill>
                      <a:srgbClr val="FFFF99"/>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179993223"/>
                  </a:ext>
                </a:extLst>
              </a:tr>
            </a:tbl>
          </a:graphicData>
        </a:graphic>
      </p:graphicFrame>
      <p:sp>
        <p:nvSpPr>
          <p:cNvPr id="14" name="Isosceles Triangle 13">
            <a:extLst>
              <a:ext uri="{FF2B5EF4-FFF2-40B4-BE49-F238E27FC236}">
                <a16:creationId xmlns:a16="http://schemas.microsoft.com/office/drawing/2014/main" id="{956476CC-A991-40D0-975E-8D261F1DEB45}"/>
              </a:ext>
            </a:extLst>
          </p:cNvPr>
          <p:cNvSpPr>
            <a:spLocks/>
          </p:cNvSpPr>
          <p:nvPr/>
        </p:nvSpPr>
        <p:spPr>
          <a:xfrm flipV="1">
            <a:off x="513419" y="5421218"/>
            <a:ext cx="11166675" cy="456054"/>
          </a:xfrm>
          <a:prstGeom prst="triangle">
            <a:avLst>
              <a:gd name="adj" fmla="val 50241"/>
            </a:avLst>
          </a:prstGeom>
          <a:solidFill>
            <a:schemeClr val="accent1"/>
          </a:solidFill>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b="1" dirty="0"/>
          </a:p>
        </p:txBody>
      </p:sp>
      <p:sp>
        <p:nvSpPr>
          <p:cNvPr id="15" name="Text Placeholder 2">
            <a:extLst>
              <a:ext uri="{FF2B5EF4-FFF2-40B4-BE49-F238E27FC236}">
                <a16:creationId xmlns:a16="http://schemas.microsoft.com/office/drawing/2014/main" id="{9250A66A-6429-446A-A00E-4563F7A9AFCC}"/>
              </a:ext>
            </a:extLst>
          </p:cNvPr>
          <p:cNvSpPr txBox="1">
            <a:spLocks/>
          </p:cNvSpPr>
          <p:nvPr/>
        </p:nvSpPr>
        <p:spPr>
          <a:xfrm>
            <a:off x="2393838"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Desk research</a:t>
            </a:r>
            <a:endParaRPr lang="en-GB" sz="1200" dirty="0">
              <a:solidFill>
                <a:schemeClr val="tx1"/>
              </a:solidFill>
            </a:endParaRPr>
          </a:p>
        </p:txBody>
      </p:sp>
      <p:sp>
        <p:nvSpPr>
          <p:cNvPr id="16" name="Text Placeholder 2">
            <a:extLst>
              <a:ext uri="{FF2B5EF4-FFF2-40B4-BE49-F238E27FC236}">
                <a16:creationId xmlns:a16="http://schemas.microsoft.com/office/drawing/2014/main" id="{66670A60-B56F-4A30-AB2F-BF3081C2BACE}"/>
              </a:ext>
            </a:extLst>
          </p:cNvPr>
          <p:cNvSpPr txBox="1">
            <a:spLocks/>
          </p:cNvSpPr>
          <p:nvPr/>
        </p:nvSpPr>
        <p:spPr>
          <a:xfrm>
            <a:off x="5392465"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Interviews</a:t>
            </a:r>
            <a:endParaRPr lang="en-GB" sz="1200" dirty="0">
              <a:solidFill>
                <a:schemeClr val="tx1"/>
              </a:solidFill>
            </a:endParaRPr>
          </a:p>
        </p:txBody>
      </p:sp>
      <p:sp>
        <p:nvSpPr>
          <p:cNvPr id="17" name="Text Placeholder 2">
            <a:extLst>
              <a:ext uri="{FF2B5EF4-FFF2-40B4-BE49-F238E27FC236}">
                <a16:creationId xmlns:a16="http://schemas.microsoft.com/office/drawing/2014/main" id="{F96BC5DF-6776-4AA4-B334-D1FE950AFC53}"/>
              </a:ext>
            </a:extLst>
          </p:cNvPr>
          <p:cNvSpPr txBox="1">
            <a:spLocks/>
          </p:cNvSpPr>
          <p:nvPr/>
        </p:nvSpPr>
        <p:spPr>
          <a:xfrm>
            <a:off x="8391092"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Roundtables</a:t>
            </a:r>
            <a:endParaRPr lang="en-GB" sz="1200" dirty="0">
              <a:solidFill>
                <a:schemeClr val="tx1"/>
              </a:solidFill>
            </a:endParaRPr>
          </a:p>
        </p:txBody>
      </p:sp>
      <p:sp>
        <p:nvSpPr>
          <p:cNvPr id="18" name="TextBox 24">
            <a:extLst>
              <a:ext uri="{FF2B5EF4-FFF2-40B4-BE49-F238E27FC236}">
                <a16:creationId xmlns:a16="http://schemas.microsoft.com/office/drawing/2014/main" id="{C144D4ED-26C4-442F-8237-A00D43C8A36C}"/>
              </a:ext>
            </a:extLst>
          </p:cNvPr>
          <p:cNvSpPr txBox="1">
            <a:spLocks/>
          </p:cNvSpPr>
          <p:nvPr/>
        </p:nvSpPr>
        <p:spPr>
          <a:xfrm>
            <a:off x="5224650" y="5459612"/>
            <a:ext cx="1744212"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chemeClr val="tx1">
                    <a:lumMod val="65000"/>
                    <a:lumOff val="35000"/>
                  </a:schemeClr>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b="1" dirty="0">
                <a:solidFill>
                  <a:schemeClr val="bg1"/>
                </a:solidFill>
              </a:rPr>
              <a:t>Methodologies used</a:t>
            </a:r>
          </a:p>
        </p:txBody>
      </p:sp>
    </p:spTree>
    <p:extLst>
      <p:ext uri="{BB962C8B-B14F-4D97-AF65-F5344CB8AC3E}">
        <p14:creationId xmlns:p14="http://schemas.microsoft.com/office/powerpoint/2010/main" val="33608846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4162&quot;&gt;&lt;version val=&quot;27052&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1&lt;/m_strFormatTime&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TM1GelVnTF.0f9kZRc_5l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EEGeVkOPT9.F.jyjY9.cs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7PnvUmAzQgO5MVrAJ9lYn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sImIDxrQQ1ekHX_EGOl6.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7GzZHggSVOwVjxiGjGwM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2exl_EteRjerubndZZGW9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hGpR8uFSSCSVmut.kury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aq86JmuzTsGDYI50pO04y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tX7LcHQ6RlyHXoU_VCWW6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Jo8TBKvzSPOyEByBiJHTu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QNO0mz2OQpCNinMm3Iywe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QNO0mz2OQpCNinMm3Iywe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9tcwqDQGQWKPYfd5q80Tu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xnjQZMD.R6.JQR.DMlmnJ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BfWrEG3QQzCy6L7HzMzatw"/>
</p:tagLst>
</file>

<file path=ppt/theme/theme1.xml><?xml version="1.0" encoding="utf-8"?>
<a:theme xmlns:a="http://schemas.openxmlformats.org/drawingml/2006/main" name="Deloitte Brand New A4 June 20164_vw">
  <a:themeElements>
    <a:clrScheme name="Deloitte NEW">
      <a:dk1>
        <a:sysClr val="windowText" lastClr="000000"/>
      </a:dk1>
      <a:lt1>
        <a:sysClr val="window" lastClr="FFFFFF"/>
      </a:lt1>
      <a:dk2>
        <a:srgbClr val="44546A"/>
      </a:dk2>
      <a:lt2>
        <a:srgbClr val="E7E6E6"/>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954F72"/>
      </a:folHlink>
    </a:clrScheme>
    <a:fontScheme name="Deloitte NEW">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defRPr sz="1400" dirty="0" smtClean="0"/>
        </a:defPPr>
      </a:lstStyle>
      <a:style>
        <a:lnRef idx="2">
          <a:schemeClr val="accent1"/>
        </a:lnRef>
        <a:fillRef idx="1">
          <a:schemeClr val="lt1"/>
        </a:fillRef>
        <a:effectRef idx="0">
          <a:schemeClr val="accent1"/>
        </a:effectRef>
        <a:fontRef idx="minor">
          <a:schemeClr val="dk1"/>
        </a:fontRef>
      </a:style>
    </a:spDef>
    <a:lnDef>
      <a:spPr>
        <a:ln w="12700">
          <a:solidFill>
            <a:schemeClr val="accent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spcBef>
            <a:spcPts val="600"/>
          </a:spcBef>
          <a:buClr>
            <a:schemeClr val="tx2"/>
          </a:buClr>
          <a:defRPr sz="1400" dirty="0" smtClean="0">
            <a:solidFill>
              <a:schemeClr val="tx1"/>
            </a:solidFill>
          </a:defRPr>
        </a:defPPr>
      </a:lstStyle>
    </a:txDef>
  </a:objectDefaults>
  <a:extraClrSchemeLst/>
  <a:extLst>
    <a:ext uri="{05A4C25C-085E-4340-85A3-A5531E510DB2}">
      <thm15:themeFamily xmlns:thm15="http://schemas.microsoft.com/office/thememl/2012/main" name="Blank" id="{D4127086-D4FD-4B25-9FB5-108EBFECF73A}" vid="{A2282876-DEAB-483A-B249-B66F7B85CF7A}"/>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824</TotalTime>
  <Words>1412</Words>
  <Application>Microsoft Office PowerPoint</Application>
  <PresentationFormat>Widescreen</PresentationFormat>
  <Paragraphs>144</Paragraphs>
  <Slides>13</Slides>
  <Notes>12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1" baseType="lpstr">
      <vt:lpstr>Arial</vt:lpstr>
      <vt:lpstr>Calibri</vt:lpstr>
      <vt:lpstr>Courier New</vt:lpstr>
      <vt:lpstr>Open Sans</vt:lpstr>
      <vt:lpstr>Times New Roman</vt:lpstr>
      <vt:lpstr>Verdana</vt:lpstr>
      <vt:lpstr>Deloitte Brand New A4 June 20164_vw</vt:lpstr>
      <vt:lpstr>think-cell Slide</vt:lpstr>
      <vt:lpstr>PowerPoint Presentation</vt:lpstr>
      <vt:lpstr>Agenda</vt:lpstr>
      <vt:lpstr>Introduction</vt:lpstr>
      <vt:lpstr>Introduction</vt:lpstr>
      <vt:lpstr>Introduction</vt:lpstr>
      <vt:lpstr>Methodology</vt:lpstr>
      <vt:lpstr>Methodology</vt:lpstr>
      <vt:lpstr>Methodology</vt:lpstr>
      <vt:lpstr>Methodology</vt:lpstr>
      <vt:lpstr>Way forward</vt:lpstr>
      <vt:lpstr>Way forward</vt:lpstr>
      <vt:lpstr>Discussion</vt:lpstr>
      <vt:lpstr>PowerPoint Presentation</vt:lpstr>
    </vt:vector>
  </TitlesOfParts>
  <Company>Deloitte.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Baks, Merel (NL - Amsterdam)</dc:creator>
  <cp:lastModifiedBy>Baks, Merel</cp:lastModifiedBy>
  <cp:revision>170</cp:revision>
  <cp:lastPrinted>2019-02-18T14:49:57Z</cp:lastPrinted>
  <dcterms:created xsi:type="dcterms:W3CDTF">2018-12-27T09:51:36Z</dcterms:created>
  <dcterms:modified xsi:type="dcterms:W3CDTF">2019-02-18T15:30:11Z</dcterms:modified>
</cp:coreProperties>
</file>