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75" r:id="rId4"/>
    <p:sldId id="282" r:id="rId5"/>
    <p:sldId id="283" r:id="rId6"/>
    <p:sldId id="285" r:id="rId7"/>
    <p:sldId id="274" r:id="rId8"/>
  </p:sldIdLst>
  <p:sldSz cx="9144000" cy="6858000" type="screen4x3"/>
  <p:notesSz cx="9931400" cy="67945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DEAC"/>
    <a:srgbClr val="EBF2DE"/>
    <a:srgbClr val="C3D8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5/16/2017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5/16/2017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5/16/2017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24611" y="1412747"/>
            <a:ext cx="1152525" cy="1150620"/>
          </a:xfrm>
          <a:custGeom>
            <a:avLst/>
            <a:gdLst/>
            <a:ahLst/>
            <a:cxnLst/>
            <a:rect l="l" t="t" r="r" b="b"/>
            <a:pathLst>
              <a:path w="1152525" h="1150620">
                <a:moveTo>
                  <a:pt x="0" y="1150619"/>
                </a:moveTo>
                <a:lnTo>
                  <a:pt x="1152144" y="1150619"/>
                </a:lnTo>
                <a:lnTo>
                  <a:pt x="1152144" y="0"/>
                </a:lnTo>
                <a:lnTo>
                  <a:pt x="0" y="0"/>
                </a:lnTo>
                <a:lnTo>
                  <a:pt x="0" y="1150619"/>
                </a:lnTo>
                <a:close/>
              </a:path>
            </a:pathLst>
          </a:custGeom>
          <a:solidFill>
            <a:srgbClr val="6B71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22834" y="260604"/>
            <a:ext cx="8498331" cy="1150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0768" y="1693926"/>
            <a:ext cx="8522462" cy="4010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.pn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9.png"/><Relationship Id="rId7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g"/><Relationship Id="rId5" Type="http://schemas.openxmlformats.org/officeDocument/2006/relationships/hyperlink" Target="http://www.copa-cogeca.eu/" TargetMode="External"/><Relationship Id="rId4" Type="http://schemas.openxmlformats.org/officeDocument/2006/relationships/image" Target="../media/image10.png"/><Relationship Id="rId9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67868" y="2133600"/>
            <a:ext cx="0" cy="1583690"/>
          </a:xfrm>
          <a:custGeom>
            <a:avLst/>
            <a:gdLst/>
            <a:ahLst/>
            <a:cxnLst/>
            <a:rect l="l" t="t" r="r" b="b"/>
            <a:pathLst>
              <a:path h="1583689">
                <a:moveTo>
                  <a:pt x="0" y="1583436"/>
                </a:moveTo>
                <a:lnTo>
                  <a:pt x="0" y="0"/>
                </a:lnTo>
                <a:lnTo>
                  <a:pt x="0" y="1583436"/>
                </a:lnTo>
                <a:close/>
              </a:path>
            </a:pathLst>
          </a:custGeom>
          <a:solidFill>
            <a:srgbClr val="6B71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085332" y="188976"/>
            <a:ext cx="2362200" cy="5897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051304" y="3717035"/>
            <a:ext cx="6624955" cy="2159635"/>
          </a:xfrm>
          <a:custGeom>
            <a:avLst/>
            <a:gdLst/>
            <a:ahLst/>
            <a:cxnLst/>
            <a:rect l="l" t="t" r="r" b="b"/>
            <a:pathLst>
              <a:path w="6624955" h="2159635">
                <a:moveTo>
                  <a:pt x="0" y="2159508"/>
                </a:moveTo>
                <a:lnTo>
                  <a:pt x="6624828" y="2159508"/>
                </a:lnTo>
                <a:lnTo>
                  <a:pt x="6624828" y="0"/>
                </a:lnTo>
                <a:lnTo>
                  <a:pt x="0" y="0"/>
                </a:lnTo>
                <a:lnTo>
                  <a:pt x="0" y="2159508"/>
                </a:lnTo>
                <a:close/>
              </a:path>
            </a:pathLst>
          </a:custGeom>
          <a:solidFill>
            <a:srgbClr val="6B7112"/>
          </a:solidFill>
        </p:spPr>
        <p:txBody>
          <a:bodyPr wrap="square" lIns="0" tIns="0" rIns="0" bIns="0" rtlCol="0"/>
          <a:lstStyle/>
          <a:p>
            <a:pPr algn="ctr"/>
            <a:r>
              <a:rPr lang="cs-CZ" sz="24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Greening in the future CAP</a:t>
            </a:r>
            <a:r>
              <a:rPr lang="fr-BE" sz="24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:</a:t>
            </a:r>
            <a:r>
              <a:rPr lang="cs-CZ" sz="24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  <a:endParaRPr lang="fr-BE" sz="2400" b="1" dirty="0" smtClean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algn="ctr"/>
            <a:r>
              <a:rPr lang="cs-CZ" sz="24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delivering objectives and making it simple for users </a:t>
            </a:r>
          </a:p>
          <a:p>
            <a:endParaRPr lang="cs-CZ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algn="ctr"/>
            <a:r>
              <a:rPr lang="cs-CZ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Maria SKOVAGER OSTERGAARD</a:t>
            </a:r>
          </a:p>
          <a:p>
            <a:pPr algn="ctr"/>
            <a:r>
              <a:rPr lang="cs-CZ" sz="16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Civil Dialogue Group </a:t>
            </a:r>
            <a:r>
              <a:rPr lang="fr-BE" sz="16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on Direct </a:t>
            </a:r>
            <a:r>
              <a:rPr lang="fr-BE" sz="1600" b="1" dirty="0" err="1" smtClean="0">
                <a:solidFill>
                  <a:schemeClr val="bg1"/>
                </a:solidFill>
                <a:latin typeface="Georgia" panose="02040502050405020303" pitchFamily="18" charset="0"/>
              </a:rPr>
              <a:t>Payments</a:t>
            </a:r>
            <a:r>
              <a:rPr lang="fr-BE" sz="16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 &amp; </a:t>
            </a:r>
            <a:r>
              <a:rPr lang="fr-BE" sz="1600" b="1" dirty="0" err="1" smtClean="0">
                <a:solidFill>
                  <a:schemeClr val="bg1"/>
                </a:solidFill>
                <a:latin typeface="Georgia" panose="02040502050405020303" pitchFamily="18" charset="0"/>
              </a:rPr>
              <a:t>Greening</a:t>
            </a:r>
            <a:endParaRPr lang="cs-CZ" sz="1600" b="1" dirty="0" smtClean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algn="ctr"/>
            <a:r>
              <a:rPr lang="cs-CZ" sz="16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19 May 2017</a:t>
            </a:r>
            <a:endParaRPr sz="1600" b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67868" y="2133600"/>
            <a:ext cx="1584960" cy="1583690"/>
          </a:xfrm>
          <a:custGeom>
            <a:avLst/>
            <a:gdLst/>
            <a:ahLst/>
            <a:cxnLst/>
            <a:rect l="l" t="t" r="r" b="b"/>
            <a:pathLst>
              <a:path w="1584960" h="1583689">
                <a:moveTo>
                  <a:pt x="0" y="1583436"/>
                </a:moveTo>
                <a:lnTo>
                  <a:pt x="1584959" y="1583436"/>
                </a:lnTo>
                <a:lnTo>
                  <a:pt x="1584959" y="0"/>
                </a:lnTo>
                <a:lnTo>
                  <a:pt x="0" y="0"/>
                </a:lnTo>
                <a:lnTo>
                  <a:pt x="0" y="1583436"/>
                </a:lnTo>
                <a:close/>
              </a:path>
            </a:pathLst>
          </a:custGeom>
          <a:solidFill>
            <a:srgbClr val="C96C04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4"/>
          <p:cNvSpPr txBox="1">
            <a:spLocks/>
          </p:cNvSpPr>
          <p:nvPr/>
        </p:nvSpPr>
        <p:spPr>
          <a:xfrm>
            <a:off x="1598676" y="156951"/>
            <a:ext cx="7297164" cy="1249701"/>
          </a:xfrm>
          <a:prstGeom prst="rect">
            <a:avLst/>
          </a:prstGeom>
          <a:solidFill>
            <a:srgbClr val="C96C04"/>
          </a:solidFill>
        </p:spPr>
        <p:txBody>
          <a:bodyPr vert="horz" wrap="square" lIns="0" tIns="135255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R="425450" algn="ctr">
              <a:spcBef>
                <a:spcPts val="1065"/>
              </a:spcBef>
            </a:pPr>
            <a:endParaRPr lang="cs-CZ" kern="0" spc="-5" smtClean="0">
              <a:solidFill>
                <a:sysClr val="windowText" lastClr="000000"/>
              </a:solidFill>
            </a:endParaRPr>
          </a:p>
          <a:p>
            <a:pPr marR="425450" algn="ctr">
              <a:spcBef>
                <a:spcPts val="1065"/>
              </a:spcBef>
            </a:pPr>
            <a:endParaRPr lang="cs-CZ" kern="0" spc="-5" smtClean="0">
              <a:solidFill>
                <a:sysClr val="windowText" lastClr="000000"/>
              </a:solidFill>
            </a:endParaRPr>
          </a:p>
          <a:p>
            <a:pPr marR="425450" algn="ctr">
              <a:spcBef>
                <a:spcPts val="1065"/>
              </a:spcBef>
            </a:pPr>
            <a:endParaRPr lang="en-US" kern="0" spc="-5" dirty="0">
              <a:solidFill>
                <a:sysClr val="windowText" lastClr="000000"/>
              </a:solidFill>
            </a:endParaRPr>
          </a:p>
        </p:txBody>
      </p:sp>
      <p:sp>
        <p:nvSpPr>
          <p:cNvPr id="3" name="object 12"/>
          <p:cNvSpPr/>
          <p:nvPr/>
        </p:nvSpPr>
        <p:spPr>
          <a:xfrm>
            <a:off x="0" y="1406652"/>
            <a:ext cx="1629156" cy="21945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10"/>
          <p:cNvSpPr/>
          <p:nvPr/>
        </p:nvSpPr>
        <p:spPr>
          <a:xfrm>
            <a:off x="0" y="3550920"/>
            <a:ext cx="1629156" cy="10988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13"/>
          <p:cNvSpPr/>
          <p:nvPr/>
        </p:nvSpPr>
        <p:spPr>
          <a:xfrm>
            <a:off x="0" y="4649723"/>
            <a:ext cx="1638300" cy="10972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11"/>
          <p:cNvSpPr/>
          <p:nvPr/>
        </p:nvSpPr>
        <p:spPr>
          <a:xfrm>
            <a:off x="0" y="5623559"/>
            <a:ext cx="1638300" cy="123443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4"/>
          <p:cNvSpPr/>
          <p:nvPr/>
        </p:nvSpPr>
        <p:spPr>
          <a:xfrm>
            <a:off x="7543800" y="6477000"/>
            <a:ext cx="1277364" cy="29870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1764029" y="304800"/>
            <a:ext cx="67703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BE" sz="2400" b="1" spc="-5" dirty="0" err="1">
                <a:solidFill>
                  <a:schemeClr val="bg1"/>
                </a:solidFill>
                <a:latin typeface="Georgia" panose="02040502050405020303" pitchFamily="18" charset="0"/>
              </a:rPr>
              <a:t>Greening</a:t>
            </a:r>
            <a:r>
              <a:rPr lang="fr-BE" sz="2400" b="1" spc="-5" dirty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  <a:r>
              <a:rPr lang="fr-BE" sz="2400" b="1" spc="-10" dirty="0">
                <a:solidFill>
                  <a:schemeClr val="bg1"/>
                </a:solidFill>
                <a:latin typeface="Georgia" panose="02040502050405020303" pitchFamily="18" charset="0"/>
              </a:rPr>
              <a:t>and</a:t>
            </a:r>
            <a:r>
              <a:rPr lang="fr-BE" sz="2400" b="1" spc="45" dirty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  <a:r>
              <a:rPr lang="fr-BE" sz="2400" b="1" spc="-5" dirty="0" err="1" smtClean="0">
                <a:solidFill>
                  <a:schemeClr val="bg1"/>
                </a:solidFill>
                <a:latin typeface="Georgia" panose="02040502050405020303" pitchFamily="18" charset="0"/>
              </a:rPr>
              <a:t>competitiveness</a:t>
            </a:r>
            <a:endParaRPr lang="fr-BE" sz="2400" b="1" spc="-5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29582" y="1464170"/>
            <a:ext cx="259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200" b="1" spc="-5" dirty="0" err="1">
                <a:solidFill>
                  <a:srgbClr val="1818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Competitiveness</a:t>
            </a:r>
            <a:endParaRPr lang="fr-B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78106" y="1798687"/>
            <a:ext cx="7127460" cy="26209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78106" y="4572000"/>
            <a:ext cx="65800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Ambition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Reward farmers for their contribution to greening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Adjust greening obligations to farmers practices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Support sustainable agricultural production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Make the CAP simpler for farmers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Meeting public demand for better environment, climate and biodiversity </a:t>
            </a:r>
            <a:endParaRPr lang="fr-B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10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629156" y="162081"/>
            <a:ext cx="7192009" cy="1244571"/>
          </a:xfrm>
          <a:prstGeom prst="rect">
            <a:avLst/>
          </a:prstGeom>
          <a:solidFill>
            <a:srgbClr val="C96C04"/>
          </a:solidFill>
        </p:spPr>
        <p:txBody>
          <a:bodyPr vert="horz" wrap="square" lIns="0" tIns="135255" rIns="0" bIns="0" rtlCol="0" anchor="ctr">
            <a:spAutoFit/>
          </a:bodyPr>
          <a:lstStyle/>
          <a:p>
            <a:pPr marR="425450" algn="ctr">
              <a:lnSpc>
                <a:spcPct val="100000"/>
              </a:lnSpc>
              <a:spcBef>
                <a:spcPts val="1065"/>
              </a:spcBef>
            </a:pPr>
            <a:r>
              <a:rPr lang="fr-BE" spc="-5" dirty="0" err="1" smtClean="0"/>
              <a:t>Some</a:t>
            </a:r>
            <a:r>
              <a:rPr lang="fr-BE" spc="-5" dirty="0" smtClean="0"/>
              <a:t> </a:t>
            </a:r>
            <a:r>
              <a:rPr lang="fr-BE" spc="-5" dirty="0" err="1" smtClean="0"/>
              <a:t>ideas</a:t>
            </a:r>
            <a:r>
              <a:rPr lang="cs-CZ" spc="-5" dirty="0" smtClean="0"/>
              <a:t> </a:t>
            </a:r>
            <a:r>
              <a:rPr lang="cs-CZ" spc="-5" dirty="0"/>
              <a:t>for a future greening </a:t>
            </a:r>
            <a:r>
              <a:rPr lang="cs-CZ" spc="-5" dirty="0" smtClean="0"/>
              <a:t/>
            </a:r>
            <a:br>
              <a:rPr lang="cs-CZ" spc="-5" dirty="0" smtClean="0"/>
            </a:br>
            <a:r>
              <a:rPr lang="cs-CZ" spc="-5" dirty="0" smtClean="0"/>
              <a:t/>
            </a:r>
            <a:br>
              <a:rPr lang="cs-CZ" spc="-5" dirty="0" smtClean="0"/>
            </a:br>
            <a:endParaRPr spc="-5" dirty="0"/>
          </a:p>
        </p:txBody>
      </p:sp>
      <p:sp>
        <p:nvSpPr>
          <p:cNvPr id="6" name="object 10"/>
          <p:cNvSpPr/>
          <p:nvPr/>
        </p:nvSpPr>
        <p:spPr>
          <a:xfrm>
            <a:off x="0" y="3550920"/>
            <a:ext cx="1629156" cy="10988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13"/>
          <p:cNvSpPr/>
          <p:nvPr/>
        </p:nvSpPr>
        <p:spPr>
          <a:xfrm>
            <a:off x="0" y="4649723"/>
            <a:ext cx="1638300" cy="10972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11"/>
          <p:cNvSpPr/>
          <p:nvPr/>
        </p:nvSpPr>
        <p:spPr>
          <a:xfrm>
            <a:off x="0" y="5623559"/>
            <a:ext cx="1638300" cy="123443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2"/>
          <p:cNvSpPr/>
          <p:nvPr/>
        </p:nvSpPr>
        <p:spPr>
          <a:xfrm>
            <a:off x="0" y="1406652"/>
            <a:ext cx="1629156" cy="21945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4"/>
          <p:cNvSpPr/>
          <p:nvPr/>
        </p:nvSpPr>
        <p:spPr>
          <a:xfrm>
            <a:off x="7543800" y="6400800"/>
            <a:ext cx="1484374" cy="36118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Rectangle 1"/>
          <p:cNvSpPr/>
          <p:nvPr/>
        </p:nvSpPr>
        <p:spPr>
          <a:xfrm>
            <a:off x="1657894" y="1354401"/>
            <a:ext cx="7105106" cy="5769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ts val="2620"/>
              </a:lnSpc>
            </a:pPr>
            <a:r>
              <a:rPr lang="en-US" sz="1700" b="1" spc="-5" dirty="0" smtClean="0">
                <a:solidFill>
                  <a:srgbClr val="076370"/>
                </a:solidFill>
                <a:latin typeface="Arial"/>
                <a:cs typeface="Arial"/>
              </a:rPr>
              <a:t>Greening payment is</a:t>
            </a:r>
            <a:r>
              <a:rPr lang="en-US" sz="1700" b="1" spc="65" dirty="0" smtClean="0">
                <a:solidFill>
                  <a:srgbClr val="076370"/>
                </a:solidFill>
                <a:latin typeface="Arial"/>
                <a:cs typeface="Arial"/>
              </a:rPr>
              <a:t> </a:t>
            </a:r>
            <a:r>
              <a:rPr lang="en-US" sz="1700" b="1" spc="-5" dirty="0" smtClean="0">
                <a:solidFill>
                  <a:srgbClr val="076370"/>
                </a:solidFill>
                <a:latin typeface="Arial"/>
                <a:cs typeface="Arial"/>
              </a:rPr>
              <a:t>voluntary</a:t>
            </a:r>
            <a:endParaRPr lang="en-US" sz="1700" dirty="0" smtClean="0">
              <a:latin typeface="Arial"/>
              <a:cs typeface="Arial"/>
            </a:endParaRPr>
          </a:p>
          <a:p>
            <a:pPr marL="596265" indent="-249554">
              <a:lnSpc>
                <a:spcPts val="2260"/>
              </a:lnSpc>
              <a:buChar char="•"/>
              <a:tabLst>
                <a:tab pos="596265" algn="l"/>
                <a:tab pos="596900" algn="l"/>
              </a:tabLst>
            </a:pPr>
            <a:r>
              <a:rPr lang="en-US" sz="1700" spc="-5" dirty="0" smtClean="0">
                <a:solidFill>
                  <a:srgbClr val="181818"/>
                </a:solidFill>
                <a:latin typeface="Arial"/>
                <a:cs typeface="Arial"/>
              </a:rPr>
              <a:t>“Green envelope” distributed to each farmer (as</a:t>
            </a:r>
            <a:r>
              <a:rPr lang="en-US" sz="1700" spc="210" dirty="0" smtClean="0">
                <a:solidFill>
                  <a:srgbClr val="181818"/>
                </a:solidFill>
                <a:latin typeface="Arial"/>
                <a:cs typeface="Arial"/>
              </a:rPr>
              <a:t> </a:t>
            </a:r>
            <a:r>
              <a:rPr lang="en-US" sz="1700" spc="-5" dirty="0" smtClean="0">
                <a:solidFill>
                  <a:srgbClr val="181818"/>
                </a:solidFill>
                <a:latin typeface="Arial"/>
                <a:cs typeface="Arial"/>
              </a:rPr>
              <a:t>today)</a:t>
            </a:r>
            <a:endParaRPr lang="en-US" sz="1700" dirty="0" smtClean="0">
              <a:latin typeface="Arial"/>
              <a:cs typeface="Arial"/>
            </a:endParaRPr>
          </a:p>
          <a:p>
            <a:pPr marL="596265" indent="-249554">
              <a:lnSpc>
                <a:spcPct val="100000"/>
              </a:lnSpc>
              <a:spcBef>
                <a:spcPts val="105"/>
              </a:spcBef>
              <a:buChar char="•"/>
              <a:tabLst>
                <a:tab pos="596265" algn="l"/>
                <a:tab pos="596900" algn="l"/>
              </a:tabLst>
            </a:pPr>
            <a:r>
              <a:rPr lang="en-US" sz="1700" spc="-5" dirty="0" smtClean="0">
                <a:solidFill>
                  <a:srgbClr val="181818"/>
                </a:solidFill>
                <a:latin typeface="Arial"/>
                <a:cs typeface="Arial"/>
              </a:rPr>
              <a:t>Will be used if sufficiently attractive for the</a:t>
            </a:r>
            <a:r>
              <a:rPr lang="en-US" sz="1700" spc="170" dirty="0" smtClean="0">
                <a:solidFill>
                  <a:srgbClr val="181818"/>
                </a:solidFill>
                <a:latin typeface="Arial"/>
                <a:cs typeface="Arial"/>
              </a:rPr>
              <a:t> </a:t>
            </a:r>
            <a:r>
              <a:rPr lang="en-US" sz="1700" spc="-5" dirty="0" smtClean="0">
                <a:solidFill>
                  <a:srgbClr val="181818"/>
                </a:solidFill>
                <a:latin typeface="Arial"/>
                <a:cs typeface="Arial"/>
              </a:rPr>
              <a:t>farmer</a:t>
            </a:r>
            <a:endParaRPr lang="en-US" sz="1700" dirty="0" smtClean="0">
              <a:latin typeface="Arial"/>
              <a:cs typeface="Arial"/>
            </a:endParaRPr>
          </a:p>
          <a:p>
            <a:pPr marL="596265" marR="5080" indent="-249554">
              <a:lnSpc>
                <a:spcPct val="104700"/>
              </a:lnSpc>
              <a:spcBef>
                <a:spcPts val="10"/>
              </a:spcBef>
              <a:buChar char="•"/>
              <a:tabLst>
                <a:tab pos="596265" algn="l"/>
                <a:tab pos="596900" algn="l"/>
              </a:tabLst>
            </a:pPr>
            <a:r>
              <a:rPr lang="en-US" sz="1700" spc="-5" dirty="0" smtClean="0">
                <a:solidFill>
                  <a:srgbClr val="181818"/>
                </a:solidFill>
                <a:latin typeface="Arial"/>
                <a:cs typeface="Arial"/>
              </a:rPr>
              <a:t>Unused funds </a:t>
            </a:r>
            <a:r>
              <a:rPr lang="en-US" sz="1700" spc="-10" dirty="0" smtClean="0">
                <a:solidFill>
                  <a:srgbClr val="181818"/>
                </a:solidFill>
                <a:latin typeface="Arial"/>
                <a:cs typeface="Arial"/>
              </a:rPr>
              <a:t>will </a:t>
            </a:r>
            <a:r>
              <a:rPr lang="en-US" sz="1700" spc="-5" dirty="0" smtClean="0">
                <a:solidFill>
                  <a:srgbClr val="181818"/>
                </a:solidFill>
                <a:latin typeface="Arial"/>
                <a:cs typeface="Arial"/>
              </a:rPr>
              <a:t>be at disposal for other farmers in the same member  states in order to do extra</a:t>
            </a:r>
            <a:r>
              <a:rPr lang="en-US" sz="1700" spc="80" dirty="0" smtClean="0">
                <a:solidFill>
                  <a:srgbClr val="181818"/>
                </a:solidFill>
                <a:latin typeface="Arial"/>
                <a:cs typeface="Arial"/>
              </a:rPr>
              <a:t> </a:t>
            </a:r>
            <a:r>
              <a:rPr lang="en-US" sz="1700" spc="-5" dirty="0" smtClean="0">
                <a:solidFill>
                  <a:srgbClr val="181818"/>
                </a:solidFill>
                <a:latin typeface="Arial"/>
                <a:cs typeface="Arial"/>
              </a:rPr>
              <a:t>greening</a:t>
            </a:r>
            <a:endParaRPr lang="en-US" sz="1700" dirty="0" smtClean="0">
              <a:latin typeface="Arial"/>
              <a:cs typeface="Arial"/>
            </a:endParaRPr>
          </a:p>
          <a:p>
            <a:pPr marL="12700">
              <a:lnSpc>
                <a:spcPts val="2615"/>
              </a:lnSpc>
              <a:spcBef>
                <a:spcPts val="455"/>
              </a:spcBef>
            </a:pPr>
            <a:r>
              <a:rPr lang="en-US" sz="1700" b="1" spc="-5" dirty="0" smtClean="0">
                <a:solidFill>
                  <a:srgbClr val="076370"/>
                </a:solidFill>
                <a:latin typeface="Arial"/>
                <a:cs typeface="Arial"/>
              </a:rPr>
              <a:t>Mandatory long list of</a:t>
            </a:r>
            <a:r>
              <a:rPr lang="en-US" sz="1700" b="1" spc="90" dirty="0" smtClean="0">
                <a:solidFill>
                  <a:srgbClr val="076370"/>
                </a:solidFill>
                <a:latin typeface="Arial"/>
                <a:cs typeface="Arial"/>
              </a:rPr>
              <a:t> </a:t>
            </a:r>
            <a:r>
              <a:rPr lang="en-US" sz="1700" b="1" spc="-5" dirty="0" smtClean="0">
                <a:solidFill>
                  <a:srgbClr val="076370"/>
                </a:solidFill>
                <a:latin typeface="Arial"/>
                <a:cs typeface="Arial"/>
              </a:rPr>
              <a:t>measures</a:t>
            </a:r>
            <a:endParaRPr lang="en-US" sz="1700" dirty="0" smtClean="0">
              <a:latin typeface="Arial"/>
              <a:cs typeface="Arial"/>
            </a:endParaRPr>
          </a:p>
          <a:p>
            <a:pPr marL="596265" indent="-249554">
              <a:lnSpc>
                <a:spcPts val="2255"/>
              </a:lnSpc>
              <a:buChar char="•"/>
              <a:tabLst>
                <a:tab pos="596265" algn="l"/>
                <a:tab pos="596900" algn="l"/>
              </a:tabLst>
            </a:pPr>
            <a:r>
              <a:rPr lang="en-US" sz="1700" spc="-5" dirty="0" smtClean="0">
                <a:solidFill>
                  <a:srgbClr val="181818"/>
                </a:solidFill>
                <a:latin typeface="Arial"/>
                <a:cs typeface="Arial"/>
              </a:rPr>
              <a:t>Focus on the needs of the individual</a:t>
            </a:r>
            <a:r>
              <a:rPr lang="en-US" sz="1700" spc="140" dirty="0" smtClean="0">
                <a:solidFill>
                  <a:srgbClr val="181818"/>
                </a:solidFill>
                <a:latin typeface="Arial"/>
                <a:cs typeface="Arial"/>
              </a:rPr>
              <a:t> </a:t>
            </a:r>
            <a:r>
              <a:rPr lang="en-US" sz="1700" spc="-5" dirty="0" smtClean="0">
                <a:solidFill>
                  <a:srgbClr val="181818"/>
                </a:solidFill>
                <a:latin typeface="Arial"/>
                <a:cs typeface="Arial"/>
              </a:rPr>
              <a:t>farmer</a:t>
            </a:r>
            <a:endParaRPr lang="en-US" sz="1700" dirty="0" smtClean="0">
              <a:latin typeface="Arial"/>
              <a:cs typeface="Arial"/>
            </a:endParaRPr>
          </a:p>
          <a:p>
            <a:pPr marL="594995">
              <a:lnSpc>
                <a:spcPct val="100000"/>
              </a:lnSpc>
              <a:spcBef>
                <a:spcPts val="120"/>
              </a:spcBef>
              <a:tabLst>
                <a:tab pos="1006475" algn="l"/>
              </a:tabLst>
            </a:pPr>
            <a:r>
              <a:rPr lang="en-US" sz="1700" spc="-5" dirty="0" smtClean="0">
                <a:solidFill>
                  <a:srgbClr val="181818"/>
                </a:solidFill>
                <a:latin typeface="Arial"/>
                <a:cs typeface="Arial"/>
              </a:rPr>
              <a:t>—	Ensure relevant measures for all</a:t>
            </a:r>
            <a:r>
              <a:rPr lang="en-US" sz="1700" spc="125" dirty="0" smtClean="0">
                <a:solidFill>
                  <a:srgbClr val="181818"/>
                </a:solidFill>
                <a:latin typeface="Arial"/>
                <a:cs typeface="Arial"/>
              </a:rPr>
              <a:t> </a:t>
            </a:r>
            <a:r>
              <a:rPr lang="en-US" sz="1700" spc="-5" dirty="0" smtClean="0">
                <a:solidFill>
                  <a:srgbClr val="181818"/>
                </a:solidFill>
                <a:latin typeface="Arial"/>
                <a:cs typeface="Arial"/>
              </a:rPr>
              <a:t>farmers</a:t>
            </a:r>
            <a:endParaRPr lang="en-US" sz="1700" dirty="0" smtClean="0">
              <a:latin typeface="Arial"/>
              <a:cs typeface="Arial"/>
            </a:endParaRPr>
          </a:p>
          <a:p>
            <a:pPr marL="596265" indent="-249554">
              <a:lnSpc>
                <a:spcPct val="100000"/>
              </a:lnSpc>
              <a:spcBef>
                <a:spcPts val="105"/>
              </a:spcBef>
              <a:buChar char="•"/>
              <a:tabLst>
                <a:tab pos="596265" algn="l"/>
                <a:tab pos="596900" algn="l"/>
              </a:tabLst>
            </a:pPr>
            <a:r>
              <a:rPr lang="en-US" sz="1700" spc="-10" dirty="0" smtClean="0">
                <a:solidFill>
                  <a:srgbClr val="181818"/>
                </a:solidFill>
                <a:latin typeface="Arial"/>
                <a:cs typeface="Arial"/>
              </a:rPr>
              <a:t>Two</a:t>
            </a:r>
            <a:r>
              <a:rPr lang="en-US" sz="1700" spc="-40" dirty="0" smtClean="0">
                <a:solidFill>
                  <a:srgbClr val="181818"/>
                </a:solidFill>
                <a:latin typeface="Arial"/>
                <a:cs typeface="Arial"/>
              </a:rPr>
              <a:t> </a:t>
            </a:r>
            <a:r>
              <a:rPr lang="en-US" sz="1700" spc="-5" dirty="0" smtClean="0">
                <a:solidFill>
                  <a:srgbClr val="181818"/>
                </a:solidFill>
                <a:latin typeface="Arial"/>
                <a:cs typeface="Arial"/>
              </a:rPr>
              <a:t>options:</a:t>
            </a:r>
            <a:endParaRPr lang="en-US" sz="1700" dirty="0" smtClean="0">
              <a:latin typeface="Arial"/>
              <a:cs typeface="Arial"/>
            </a:endParaRPr>
          </a:p>
          <a:p>
            <a:pPr marL="1052195" lvl="1" indent="-457200">
              <a:lnSpc>
                <a:spcPct val="100000"/>
              </a:lnSpc>
              <a:spcBef>
                <a:spcPts val="120"/>
              </a:spcBef>
              <a:buAutoNum type="arabicPeriod"/>
              <a:tabLst>
                <a:tab pos="1052195" algn="l"/>
                <a:tab pos="1052830" algn="l"/>
              </a:tabLst>
            </a:pPr>
            <a:r>
              <a:rPr lang="cs-CZ" sz="1700" spc="-5" dirty="0" smtClean="0">
                <a:solidFill>
                  <a:srgbClr val="181818"/>
                </a:solidFill>
                <a:latin typeface="Arial"/>
                <a:cs typeface="Arial"/>
              </a:rPr>
              <a:t>Reusing </a:t>
            </a:r>
            <a:r>
              <a:rPr lang="en-US" sz="1700" spc="-10" dirty="0" smtClean="0">
                <a:solidFill>
                  <a:srgbClr val="181818"/>
                </a:solidFill>
                <a:latin typeface="Arial"/>
                <a:cs typeface="Arial"/>
              </a:rPr>
              <a:t>what </a:t>
            </a:r>
            <a:r>
              <a:rPr lang="en-US" sz="1700" spc="-5" dirty="0" smtClean="0">
                <a:solidFill>
                  <a:srgbClr val="181818"/>
                </a:solidFill>
                <a:latin typeface="Arial"/>
                <a:cs typeface="Arial"/>
              </a:rPr>
              <a:t>the farmer is already</a:t>
            </a:r>
            <a:r>
              <a:rPr lang="en-US" sz="1700" spc="135" dirty="0" smtClean="0">
                <a:solidFill>
                  <a:srgbClr val="181818"/>
                </a:solidFill>
                <a:latin typeface="Arial"/>
                <a:cs typeface="Arial"/>
              </a:rPr>
              <a:t> </a:t>
            </a:r>
            <a:r>
              <a:rPr lang="en-US" sz="1700" spc="-5" dirty="0" smtClean="0">
                <a:solidFill>
                  <a:srgbClr val="181818"/>
                </a:solidFill>
                <a:latin typeface="Arial"/>
                <a:cs typeface="Arial"/>
              </a:rPr>
              <a:t>doing</a:t>
            </a:r>
            <a:endParaRPr lang="en-US" sz="1700" dirty="0" smtClean="0">
              <a:latin typeface="Arial"/>
              <a:cs typeface="Arial"/>
            </a:endParaRPr>
          </a:p>
          <a:p>
            <a:pPr marL="1052195" lvl="1" indent="-457200">
              <a:lnSpc>
                <a:spcPct val="100000"/>
              </a:lnSpc>
              <a:spcBef>
                <a:spcPts val="110"/>
              </a:spcBef>
              <a:buAutoNum type="arabicPeriod"/>
              <a:tabLst>
                <a:tab pos="1052195" algn="l"/>
                <a:tab pos="1052830" algn="l"/>
              </a:tabLst>
            </a:pPr>
            <a:r>
              <a:rPr lang="en-US" sz="1700" spc="-5" dirty="0" smtClean="0">
                <a:solidFill>
                  <a:srgbClr val="181818"/>
                </a:solidFill>
                <a:latin typeface="Arial"/>
                <a:cs typeface="Arial"/>
              </a:rPr>
              <a:t>Investment in new measures – backed up by “incentive</a:t>
            </a:r>
            <a:r>
              <a:rPr lang="cs-CZ" sz="1700" spc="-5" dirty="0" smtClean="0">
                <a:solidFill>
                  <a:srgbClr val="181818"/>
                </a:solidFill>
                <a:latin typeface="Arial"/>
                <a:cs typeface="Arial"/>
              </a:rPr>
              <a:t>s</a:t>
            </a:r>
            <a:r>
              <a:rPr lang="en-US" sz="1700" spc="-5" dirty="0" smtClean="0">
                <a:solidFill>
                  <a:srgbClr val="181818"/>
                </a:solidFill>
                <a:latin typeface="Arial"/>
                <a:cs typeface="Arial"/>
              </a:rPr>
              <a:t>”</a:t>
            </a:r>
            <a:endParaRPr lang="en-US" sz="1700" dirty="0" smtClean="0">
              <a:latin typeface="Arial"/>
              <a:cs typeface="Arial"/>
            </a:endParaRPr>
          </a:p>
          <a:p>
            <a:pPr marL="1278890" lvl="2" indent="-264795">
              <a:lnSpc>
                <a:spcPct val="100000"/>
              </a:lnSpc>
              <a:spcBef>
                <a:spcPts val="120"/>
              </a:spcBef>
              <a:buChar char="•"/>
              <a:tabLst>
                <a:tab pos="1278890" algn="l"/>
                <a:tab pos="1279525" algn="l"/>
              </a:tabLst>
            </a:pPr>
            <a:r>
              <a:rPr lang="en-US" sz="1700" spc="-5" dirty="0" smtClean="0">
                <a:solidFill>
                  <a:srgbClr val="181818"/>
                </a:solidFill>
                <a:latin typeface="Arial"/>
                <a:cs typeface="Arial"/>
              </a:rPr>
              <a:t>Incentive</a:t>
            </a:r>
            <a:r>
              <a:rPr lang="cs-CZ" sz="1700" spc="-5" dirty="0" smtClean="0">
                <a:solidFill>
                  <a:srgbClr val="181818"/>
                </a:solidFill>
                <a:latin typeface="Arial"/>
                <a:cs typeface="Arial"/>
              </a:rPr>
              <a:t>s </a:t>
            </a:r>
            <a:r>
              <a:rPr lang="en-US" sz="1700" spc="-5" dirty="0" smtClean="0">
                <a:solidFill>
                  <a:srgbClr val="181818"/>
                </a:solidFill>
                <a:latin typeface="Arial"/>
                <a:cs typeface="Arial"/>
              </a:rPr>
              <a:t>of up to 10 % of national budget (first</a:t>
            </a:r>
            <a:r>
              <a:rPr lang="en-US" sz="1700" spc="245" dirty="0" smtClean="0">
                <a:solidFill>
                  <a:srgbClr val="181818"/>
                </a:solidFill>
                <a:latin typeface="Arial"/>
                <a:cs typeface="Arial"/>
              </a:rPr>
              <a:t> </a:t>
            </a:r>
            <a:r>
              <a:rPr lang="en-US" sz="1700" spc="-5" dirty="0" smtClean="0">
                <a:solidFill>
                  <a:srgbClr val="181818"/>
                </a:solidFill>
                <a:latin typeface="Arial"/>
                <a:cs typeface="Arial"/>
              </a:rPr>
              <a:t>pillar)</a:t>
            </a:r>
            <a:endParaRPr lang="en-US" sz="1700" dirty="0" smtClean="0">
              <a:latin typeface="Arial"/>
              <a:cs typeface="Arial"/>
            </a:endParaRPr>
          </a:p>
          <a:p>
            <a:pPr marL="12700" marR="2075814">
              <a:lnSpc>
                <a:spcPct val="110900"/>
              </a:lnSpc>
              <a:spcBef>
                <a:spcPts val="155"/>
              </a:spcBef>
            </a:pPr>
            <a:r>
              <a:rPr lang="en-US" sz="1700" b="1" spc="-5" dirty="0" smtClean="0">
                <a:solidFill>
                  <a:srgbClr val="076370"/>
                </a:solidFill>
                <a:latin typeface="Arial"/>
                <a:cs typeface="Arial"/>
              </a:rPr>
              <a:t>Greening amounts to 30 % of direct payments</a:t>
            </a:r>
            <a:endParaRPr lang="cs-CZ" sz="1700" b="1" spc="-5" dirty="0" smtClean="0">
              <a:solidFill>
                <a:srgbClr val="076370"/>
              </a:solidFill>
              <a:latin typeface="Arial"/>
              <a:cs typeface="Arial"/>
            </a:endParaRPr>
          </a:p>
          <a:p>
            <a:pPr marL="12700" marR="2075814">
              <a:lnSpc>
                <a:spcPct val="110900"/>
              </a:lnSpc>
              <a:spcBef>
                <a:spcPts val="155"/>
              </a:spcBef>
            </a:pPr>
            <a:r>
              <a:rPr lang="cs-CZ" sz="1700" b="1" spc="-5" dirty="0" smtClean="0">
                <a:solidFill>
                  <a:srgbClr val="076370"/>
                </a:solidFill>
                <a:latin typeface="Arial"/>
                <a:cs typeface="Arial"/>
              </a:rPr>
              <a:t>N</a:t>
            </a:r>
            <a:r>
              <a:rPr lang="en-US" sz="1700" b="1" spc="-5" dirty="0" err="1" smtClean="0">
                <a:solidFill>
                  <a:srgbClr val="076370"/>
                </a:solidFill>
                <a:latin typeface="Arial"/>
                <a:cs typeface="Arial"/>
              </a:rPr>
              <a:t>ew</a:t>
            </a:r>
            <a:r>
              <a:rPr lang="en-US" sz="1700" b="1" spc="-5" dirty="0" smtClean="0">
                <a:solidFill>
                  <a:srgbClr val="076370"/>
                </a:solidFill>
                <a:latin typeface="Arial"/>
                <a:cs typeface="Arial"/>
              </a:rPr>
              <a:t> control</a:t>
            </a:r>
            <a:r>
              <a:rPr lang="en-US" sz="1700" b="1" spc="-10" dirty="0" smtClean="0">
                <a:solidFill>
                  <a:srgbClr val="076370"/>
                </a:solidFill>
                <a:latin typeface="Arial"/>
                <a:cs typeface="Arial"/>
              </a:rPr>
              <a:t> </a:t>
            </a:r>
            <a:r>
              <a:rPr lang="en-US" sz="1700" b="1" spc="-5" dirty="0" smtClean="0">
                <a:solidFill>
                  <a:srgbClr val="076370"/>
                </a:solidFill>
                <a:latin typeface="Arial"/>
                <a:cs typeface="Arial"/>
              </a:rPr>
              <a:t>regime</a:t>
            </a:r>
            <a:endParaRPr lang="en-US" sz="1700" dirty="0" smtClean="0">
              <a:latin typeface="Arial"/>
              <a:cs typeface="Arial"/>
            </a:endParaRPr>
          </a:p>
          <a:p>
            <a:pPr marL="596265" indent="-249554">
              <a:lnSpc>
                <a:spcPts val="2235"/>
              </a:lnSpc>
              <a:buChar char="•"/>
              <a:tabLst>
                <a:tab pos="596265" algn="l"/>
                <a:tab pos="596900" algn="l"/>
              </a:tabLst>
            </a:pPr>
            <a:r>
              <a:rPr lang="en-US" sz="1700" spc="-5" dirty="0" smtClean="0">
                <a:solidFill>
                  <a:srgbClr val="181818"/>
                </a:solidFill>
                <a:latin typeface="Arial"/>
                <a:cs typeface="Arial"/>
              </a:rPr>
              <a:t>“Guidance and correction” instead of “control and</a:t>
            </a:r>
            <a:r>
              <a:rPr lang="en-US" sz="1700" spc="285" dirty="0" smtClean="0">
                <a:solidFill>
                  <a:srgbClr val="181818"/>
                </a:solidFill>
                <a:latin typeface="Arial"/>
                <a:cs typeface="Arial"/>
              </a:rPr>
              <a:t> </a:t>
            </a:r>
            <a:r>
              <a:rPr lang="en-US" sz="1700" spc="-5" dirty="0" smtClean="0">
                <a:solidFill>
                  <a:srgbClr val="181818"/>
                </a:solidFill>
                <a:latin typeface="Arial"/>
                <a:cs typeface="Arial"/>
              </a:rPr>
              <a:t>sanctions”</a:t>
            </a:r>
            <a:endParaRPr lang="en-US" sz="1700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55"/>
              </a:spcBef>
            </a:pPr>
            <a:r>
              <a:rPr lang="en-US" sz="1700" b="1" spc="-5" dirty="0" smtClean="0">
                <a:solidFill>
                  <a:srgbClr val="076370"/>
                </a:solidFill>
                <a:latin typeface="Arial"/>
                <a:cs typeface="Arial"/>
              </a:rPr>
              <a:t>Organic producers “green by</a:t>
            </a:r>
            <a:r>
              <a:rPr lang="en-US" sz="1700" b="1" spc="90" dirty="0" smtClean="0">
                <a:solidFill>
                  <a:srgbClr val="076370"/>
                </a:solidFill>
                <a:latin typeface="Arial"/>
                <a:cs typeface="Arial"/>
              </a:rPr>
              <a:t> </a:t>
            </a:r>
            <a:r>
              <a:rPr lang="en-US" sz="1700" b="1" spc="-5" dirty="0" smtClean="0">
                <a:solidFill>
                  <a:srgbClr val="076370"/>
                </a:solidFill>
                <a:latin typeface="Arial"/>
                <a:cs typeface="Arial"/>
              </a:rPr>
              <a:t>definition”</a:t>
            </a:r>
            <a:endParaRPr lang="cs-CZ" sz="1700" b="1" spc="-5" dirty="0" smtClean="0">
              <a:solidFill>
                <a:srgbClr val="076370"/>
              </a:solidFill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55"/>
              </a:spcBef>
            </a:pPr>
            <a:r>
              <a:rPr lang="cs-CZ" sz="1700" b="1" spc="-5" dirty="0" smtClean="0">
                <a:solidFill>
                  <a:srgbClr val="076370"/>
                </a:solidFill>
                <a:latin typeface="Arial"/>
                <a:cs typeface="Arial"/>
              </a:rPr>
              <a:t>Possibility for MS to develop its own version of equivalence measures</a:t>
            </a:r>
            <a:endParaRPr lang="en-US" sz="1700" dirty="0" smtClean="0">
              <a:latin typeface="Arial"/>
              <a:cs typeface="Arial"/>
            </a:endParaRPr>
          </a:p>
          <a:p>
            <a:pPr marL="12700">
              <a:lnSpc>
                <a:spcPts val="2620"/>
              </a:lnSpc>
            </a:pPr>
            <a:endParaRPr lang="en-US" sz="17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2702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4626" y="1427474"/>
            <a:ext cx="7156830" cy="2382526"/>
          </a:xfrm>
        </p:spPr>
        <p:txBody>
          <a:bodyPr/>
          <a:lstStyle/>
          <a:p>
            <a:pPr marL="12700">
              <a:lnSpc>
                <a:spcPct val="100000"/>
              </a:lnSpc>
            </a:pPr>
            <a:r>
              <a:rPr lang="en-US" sz="1700" b="1" spc="-5" dirty="0">
                <a:solidFill>
                  <a:srgbClr val="076370"/>
                </a:solidFill>
                <a:latin typeface="Arial"/>
                <a:cs typeface="Arial"/>
              </a:rPr>
              <a:t>Long list of measures for the farmer to choose</a:t>
            </a:r>
            <a:r>
              <a:rPr lang="en-US" sz="1700" b="1" spc="165" dirty="0">
                <a:solidFill>
                  <a:srgbClr val="076370"/>
                </a:solidFill>
                <a:latin typeface="Arial"/>
                <a:cs typeface="Arial"/>
              </a:rPr>
              <a:t> </a:t>
            </a:r>
            <a:r>
              <a:rPr lang="en-US" sz="1700" b="1" dirty="0">
                <a:solidFill>
                  <a:srgbClr val="076370"/>
                </a:solidFill>
                <a:latin typeface="Arial"/>
                <a:cs typeface="Arial"/>
              </a:rPr>
              <a:t>between</a:t>
            </a:r>
            <a:endParaRPr lang="en-US" sz="1700" dirty="0">
              <a:latin typeface="Arial"/>
              <a:cs typeface="Arial"/>
            </a:endParaRPr>
          </a:p>
          <a:p>
            <a:pPr marL="803910" indent="-457834">
              <a:lnSpc>
                <a:spcPct val="100000"/>
              </a:lnSpc>
              <a:spcBef>
                <a:spcPts val="550"/>
              </a:spcBef>
              <a:buAutoNum type="arabicPeriod"/>
              <a:tabLst>
                <a:tab pos="803275" algn="l"/>
                <a:tab pos="804545" algn="l"/>
              </a:tabLst>
            </a:pPr>
            <a:r>
              <a:rPr lang="en-US" sz="1700" b="1" spc="5" dirty="0">
                <a:solidFill>
                  <a:srgbClr val="181818"/>
                </a:solidFill>
                <a:latin typeface="Arial"/>
                <a:cs typeface="Arial"/>
              </a:rPr>
              <a:t>Reward </a:t>
            </a:r>
            <a:r>
              <a:rPr lang="en-US" sz="1700" b="1" dirty="0">
                <a:solidFill>
                  <a:srgbClr val="181818"/>
                </a:solidFill>
                <a:latin typeface="Arial"/>
                <a:cs typeface="Arial"/>
              </a:rPr>
              <a:t>what </a:t>
            </a:r>
            <a:r>
              <a:rPr lang="en-US" sz="1700" b="1" spc="-5" dirty="0">
                <a:solidFill>
                  <a:srgbClr val="181818"/>
                </a:solidFill>
                <a:latin typeface="Arial"/>
                <a:cs typeface="Arial"/>
              </a:rPr>
              <a:t>the farmer is already doing</a:t>
            </a:r>
            <a:endParaRPr lang="en-US" sz="1700" dirty="0">
              <a:latin typeface="Arial"/>
              <a:cs typeface="Arial"/>
            </a:endParaRPr>
          </a:p>
          <a:p>
            <a:pPr marL="1487805" lvl="1" indent="-457200">
              <a:lnSpc>
                <a:spcPct val="100000"/>
              </a:lnSpc>
              <a:spcBef>
                <a:spcPts val="110"/>
              </a:spcBef>
              <a:buFont typeface="Arial"/>
              <a:buChar char="•"/>
              <a:tabLst>
                <a:tab pos="1487805" algn="l"/>
                <a:tab pos="1488440" algn="l"/>
              </a:tabLst>
            </a:pPr>
            <a:r>
              <a:rPr lang="en-US" sz="1700" b="1" dirty="0">
                <a:solidFill>
                  <a:srgbClr val="181818"/>
                </a:solidFill>
                <a:latin typeface="Arial"/>
                <a:cs typeface="Arial"/>
              </a:rPr>
              <a:t>Traditional </a:t>
            </a:r>
            <a:r>
              <a:rPr lang="en-US" sz="1700" b="1" spc="-10" dirty="0">
                <a:solidFill>
                  <a:srgbClr val="181818"/>
                </a:solidFill>
                <a:latin typeface="Arial"/>
                <a:cs typeface="Arial"/>
              </a:rPr>
              <a:t>“EFA-type”</a:t>
            </a:r>
            <a:r>
              <a:rPr lang="en-US" sz="1700" b="1" spc="-15" dirty="0">
                <a:solidFill>
                  <a:srgbClr val="181818"/>
                </a:solidFill>
                <a:latin typeface="Arial"/>
                <a:cs typeface="Arial"/>
              </a:rPr>
              <a:t> </a:t>
            </a:r>
            <a:r>
              <a:rPr lang="en-US" sz="1700" b="1" spc="-5" dirty="0">
                <a:solidFill>
                  <a:srgbClr val="181818"/>
                </a:solidFill>
                <a:latin typeface="Arial"/>
                <a:cs typeface="Arial"/>
              </a:rPr>
              <a:t>measures”</a:t>
            </a:r>
            <a:endParaRPr lang="en-US" sz="1700" dirty="0">
              <a:latin typeface="Arial"/>
              <a:cs typeface="Arial"/>
            </a:endParaRPr>
          </a:p>
          <a:p>
            <a:pPr marL="1487805" lvl="1" indent="-45720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1487805" algn="l"/>
                <a:tab pos="1488440" algn="l"/>
              </a:tabLst>
            </a:pPr>
            <a:r>
              <a:rPr lang="en-US" sz="1700" b="1" spc="-10" dirty="0">
                <a:solidFill>
                  <a:srgbClr val="181818"/>
                </a:solidFill>
                <a:latin typeface="Arial"/>
                <a:cs typeface="Arial"/>
              </a:rPr>
              <a:t>Conversion</a:t>
            </a:r>
            <a:r>
              <a:rPr lang="en-US" sz="1700" b="1" spc="5" dirty="0">
                <a:solidFill>
                  <a:srgbClr val="181818"/>
                </a:solidFill>
                <a:latin typeface="Arial"/>
                <a:cs typeface="Arial"/>
              </a:rPr>
              <a:t> </a:t>
            </a:r>
            <a:r>
              <a:rPr lang="en-US" sz="1700" b="1" spc="-5" dirty="0">
                <a:solidFill>
                  <a:srgbClr val="181818"/>
                </a:solidFill>
                <a:latin typeface="Arial"/>
                <a:cs typeface="Arial"/>
              </a:rPr>
              <a:t>factor</a:t>
            </a:r>
            <a:endParaRPr lang="en-US" sz="1700" dirty="0">
              <a:latin typeface="Arial"/>
              <a:cs typeface="Arial"/>
            </a:endParaRPr>
          </a:p>
          <a:p>
            <a:pPr marL="346075">
              <a:lnSpc>
                <a:spcPct val="100000"/>
              </a:lnSpc>
              <a:spcBef>
                <a:spcPts val="100"/>
              </a:spcBef>
            </a:pPr>
            <a:r>
              <a:rPr lang="en-US" sz="1700" b="1" i="1" spc="-5" dirty="0">
                <a:solidFill>
                  <a:srgbClr val="181818"/>
                </a:solidFill>
                <a:latin typeface="Arial"/>
                <a:cs typeface="Arial"/>
              </a:rPr>
              <a:t>and/or</a:t>
            </a:r>
            <a:endParaRPr lang="en-US" sz="1700" dirty="0">
              <a:latin typeface="Arial"/>
              <a:cs typeface="Arial"/>
            </a:endParaRPr>
          </a:p>
          <a:p>
            <a:pPr marL="803910" indent="-457834">
              <a:lnSpc>
                <a:spcPct val="100000"/>
              </a:lnSpc>
              <a:spcBef>
                <a:spcPts val="1125"/>
              </a:spcBef>
              <a:buAutoNum type="arabicPeriod" startAt="2"/>
              <a:tabLst>
                <a:tab pos="803275" algn="l"/>
                <a:tab pos="804545" algn="l"/>
              </a:tabLst>
            </a:pPr>
            <a:r>
              <a:rPr lang="en-US" sz="1700" b="1" spc="-10" dirty="0">
                <a:solidFill>
                  <a:srgbClr val="181818"/>
                </a:solidFill>
                <a:latin typeface="Arial"/>
                <a:cs typeface="Arial"/>
              </a:rPr>
              <a:t>Investment </a:t>
            </a:r>
            <a:r>
              <a:rPr lang="en-US" sz="1700" b="1" spc="-5" dirty="0">
                <a:solidFill>
                  <a:srgbClr val="181818"/>
                </a:solidFill>
                <a:latin typeface="Arial"/>
                <a:cs typeface="Arial"/>
              </a:rPr>
              <a:t>in new</a:t>
            </a:r>
            <a:r>
              <a:rPr lang="en-US" sz="1700" b="1" spc="45" dirty="0">
                <a:solidFill>
                  <a:srgbClr val="181818"/>
                </a:solidFill>
                <a:latin typeface="Arial"/>
                <a:cs typeface="Arial"/>
              </a:rPr>
              <a:t> </a:t>
            </a:r>
            <a:r>
              <a:rPr lang="en-US" sz="1700" b="1" spc="-5" dirty="0">
                <a:solidFill>
                  <a:srgbClr val="181818"/>
                </a:solidFill>
                <a:latin typeface="Arial"/>
                <a:cs typeface="Arial"/>
              </a:rPr>
              <a:t>actions</a:t>
            </a:r>
            <a:endParaRPr lang="en-US" sz="1700" dirty="0">
              <a:latin typeface="Arial"/>
              <a:cs typeface="Arial"/>
            </a:endParaRPr>
          </a:p>
          <a:p>
            <a:pPr marL="1373505" lvl="1" indent="-342900">
              <a:lnSpc>
                <a:spcPct val="100000"/>
              </a:lnSpc>
              <a:spcBef>
                <a:spcPts val="115"/>
              </a:spcBef>
              <a:buFont typeface="Arial"/>
              <a:buChar char="•"/>
              <a:tabLst>
                <a:tab pos="1373505" algn="l"/>
                <a:tab pos="1374140" algn="l"/>
              </a:tabLst>
            </a:pPr>
            <a:r>
              <a:rPr lang="en-US" sz="1700" b="1" spc="-10" dirty="0">
                <a:solidFill>
                  <a:srgbClr val="181818"/>
                </a:solidFill>
                <a:latin typeface="Arial"/>
                <a:cs typeface="Arial"/>
              </a:rPr>
              <a:t>Investment </a:t>
            </a:r>
            <a:r>
              <a:rPr lang="en-US" sz="1700" b="1" spc="-5" dirty="0">
                <a:solidFill>
                  <a:srgbClr val="181818"/>
                </a:solidFill>
                <a:latin typeface="Arial"/>
                <a:cs typeface="Arial"/>
              </a:rPr>
              <a:t>aid </a:t>
            </a:r>
            <a:r>
              <a:rPr lang="en-US" sz="1700" b="1" spc="-10" dirty="0">
                <a:solidFill>
                  <a:srgbClr val="181818"/>
                </a:solidFill>
                <a:latin typeface="Arial"/>
                <a:cs typeface="Arial"/>
              </a:rPr>
              <a:t>backed </a:t>
            </a:r>
            <a:r>
              <a:rPr lang="en-US" sz="1700" b="1" dirty="0">
                <a:solidFill>
                  <a:srgbClr val="181818"/>
                </a:solidFill>
                <a:latin typeface="Arial"/>
                <a:cs typeface="Arial"/>
              </a:rPr>
              <a:t>up by </a:t>
            </a:r>
            <a:r>
              <a:rPr lang="en-US" sz="1700" b="1" spc="-5" dirty="0">
                <a:solidFill>
                  <a:srgbClr val="181818"/>
                </a:solidFill>
                <a:latin typeface="Arial"/>
                <a:cs typeface="Arial"/>
              </a:rPr>
              <a:t>“incentive</a:t>
            </a:r>
            <a:r>
              <a:rPr lang="en-US" sz="1700" b="1" spc="65" dirty="0">
                <a:solidFill>
                  <a:srgbClr val="181818"/>
                </a:solidFill>
                <a:latin typeface="Arial"/>
                <a:cs typeface="Arial"/>
              </a:rPr>
              <a:t> </a:t>
            </a:r>
            <a:r>
              <a:rPr lang="en-US" sz="1700" b="1" spc="-5" dirty="0">
                <a:solidFill>
                  <a:srgbClr val="181818"/>
                </a:solidFill>
                <a:latin typeface="Arial"/>
                <a:cs typeface="Arial"/>
              </a:rPr>
              <a:t>premiums”</a:t>
            </a:r>
            <a:endParaRPr lang="en-US" sz="1700" dirty="0">
              <a:latin typeface="Arial"/>
              <a:cs typeface="Arial"/>
            </a:endParaRPr>
          </a:p>
          <a:p>
            <a:pPr marL="1373505" lvl="1" indent="-34290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1373505" algn="l"/>
                <a:tab pos="1374140" algn="l"/>
              </a:tabLst>
            </a:pPr>
            <a:r>
              <a:rPr lang="en-US" sz="1700" b="1" spc="-5" dirty="0">
                <a:solidFill>
                  <a:srgbClr val="181818"/>
                </a:solidFill>
                <a:latin typeface="Arial"/>
                <a:cs typeface="Arial"/>
              </a:rPr>
              <a:t>Points-based</a:t>
            </a:r>
            <a:r>
              <a:rPr lang="en-US" sz="1700" b="1" spc="-35" dirty="0">
                <a:solidFill>
                  <a:srgbClr val="181818"/>
                </a:solidFill>
                <a:latin typeface="Arial"/>
                <a:cs typeface="Arial"/>
              </a:rPr>
              <a:t> </a:t>
            </a:r>
            <a:r>
              <a:rPr lang="en-US" sz="1700" b="1" spc="-10" dirty="0">
                <a:solidFill>
                  <a:srgbClr val="181818"/>
                </a:solidFill>
                <a:latin typeface="Arial"/>
                <a:cs typeface="Arial"/>
              </a:rPr>
              <a:t>system</a:t>
            </a:r>
            <a:endParaRPr lang="en-US" sz="1700" dirty="0">
              <a:latin typeface="Arial"/>
              <a:cs typeface="Arial"/>
            </a:endParaRPr>
          </a:p>
          <a:p>
            <a:endParaRPr lang="fr-BE" sz="2000" dirty="0">
              <a:latin typeface="Georgia" panose="02040502050405020303" pitchFamily="18" charset="0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629156" y="162081"/>
            <a:ext cx="7192009" cy="1244571"/>
          </a:xfrm>
          <a:prstGeom prst="rect">
            <a:avLst/>
          </a:prstGeom>
          <a:solidFill>
            <a:srgbClr val="C96C04"/>
          </a:solidFill>
        </p:spPr>
        <p:txBody>
          <a:bodyPr vert="horz" wrap="square" lIns="0" tIns="135255" rIns="0" bIns="0" rtlCol="0">
            <a:spAutoFit/>
          </a:bodyPr>
          <a:lstStyle/>
          <a:p>
            <a:pPr marR="425450" algn="ctr">
              <a:lnSpc>
                <a:spcPct val="100000"/>
              </a:lnSpc>
              <a:spcBef>
                <a:spcPts val="1065"/>
              </a:spcBef>
            </a:pPr>
            <a:r>
              <a:rPr lang="cs-CZ" spc="-5" dirty="0" smtClean="0"/>
              <a:t>Greening and competitiveness</a:t>
            </a:r>
            <a:br>
              <a:rPr lang="cs-CZ" spc="-5" dirty="0" smtClean="0"/>
            </a:br>
            <a:r>
              <a:rPr lang="cs-CZ" spc="-5" dirty="0"/>
              <a:t/>
            </a:r>
            <a:br>
              <a:rPr lang="cs-CZ" spc="-5" dirty="0"/>
            </a:br>
            <a:endParaRPr spc="-5" dirty="0"/>
          </a:p>
        </p:txBody>
      </p:sp>
      <p:sp>
        <p:nvSpPr>
          <p:cNvPr id="5" name="object 12"/>
          <p:cNvSpPr/>
          <p:nvPr/>
        </p:nvSpPr>
        <p:spPr>
          <a:xfrm>
            <a:off x="0" y="1406652"/>
            <a:ext cx="1629156" cy="21945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10"/>
          <p:cNvSpPr/>
          <p:nvPr/>
        </p:nvSpPr>
        <p:spPr>
          <a:xfrm>
            <a:off x="0" y="3550920"/>
            <a:ext cx="1629156" cy="10988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13"/>
          <p:cNvSpPr/>
          <p:nvPr/>
        </p:nvSpPr>
        <p:spPr>
          <a:xfrm>
            <a:off x="0" y="4649723"/>
            <a:ext cx="1638300" cy="10972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11"/>
          <p:cNvSpPr/>
          <p:nvPr/>
        </p:nvSpPr>
        <p:spPr>
          <a:xfrm>
            <a:off x="0" y="5623559"/>
            <a:ext cx="1638300" cy="123443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1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4233914"/>
              </p:ext>
            </p:extLst>
          </p:nvPr>
        </p:nvGraphicFramePr>
        <p:xfrm>
          <a:off x="1666728" y="3809997"/>
          <a:ext cx="7477271" cy="3048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69255"/>
                <a:gridCol w="1966887"/>
                <a:gridCol w="1771829"/>
                <a:gridCol w="1869300"/>
              </a:tblGrid>
              <a:tr h="267462">
                <a:tc>
                  <a:txBody>
                    <a:bodyPr/>
                    <a:lstStyle/>
                    <a:p>
                      <a:endParaRPr dirty="0"/>
                    </a:p>
                  </a:txBody>
                  <a:tcPr marL="0" marR="0" marT="0" marB="0">
                    <a:lnL w="12700">
                      <a:solidFill>
                        <a:srgbClr val="181818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181818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E808D"/>
                    </a:solidFill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Environment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181818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E808D"/>
                    </a:solidFill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Climate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181818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E808D"/>
                    </a:solidFill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Biodiversity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181818"/>
                      </a:solidFill>
                      <a:prstDash val="solid"/>
                    </a:lnR>
                    <a:lnT w="12700">
                      <a:solidFill>
                        <a:srgbClr val="181818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E808D"/>
                    </a:solidFill>
                  </a:tcPr>
                </a:tc>
              </a:tr>
              <a:tr h="1456183">
                <a:tc>
                  <a:txBody>
                    <a:bodyPr/>
                    <a:lstStyle/>
                    <a:p>
                      <a:pPr marL="85090" marR="25717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800" spc="-1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Traditional</a:t>
                      </a:r>
                      <a:r>
                        <a:rPr sz="1800" spc="-65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“EFA-  </a:t>
                      </a:r>
                      <a:r>
                        <a:rPr sz="1800" spc="-1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type” </a:t>
                      </a:r>
                      <a:r>
                        <a:rPr sz="1800" spc="-5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measures  (excl.</a:t>
                      </a:r>
                      <a:r>
                        <a:rPr sz="1800" spc="-6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incentives)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181818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DB"/>
                    </a:solidFill>
                  </a:tcPr>
                </a:tc>
                <a:tc>
                  <a:txBody>
                    <a:bodyPr/>
                    <a:lstStyle/>
                    <a:p>
                      <a:pPr marL="372110" indent="-286385">
                        <a:lnSpc>
                          <a:spcPct val="100000"/>
                        </a:lnSpc>
                        <a:spcBef>
                          <a:spcPts val="170"/>
                        </a:spcBef>
                        <a:buChar char="•"/>
                        <a:tabLst>
                          <a:tab pos="372110" algn="l"/>
                          <a:tab pos="372745" algn="l"/>
                        </a:tabLst>
                      </a:pPr>
                      <a:r>
                        <a:rPr sz="140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Catch</a:t>
                      </a:r>
                      <a:r>
                        <a:rPr sz="1400" spc="-125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crops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372110" indent="-286385">
                        <a:lnSpc>
                          <a:spcPct val="100000"/>
                        </a:lnSpc>
                        <a:buChar char="•"/>
                        <a:tabLst>
                          <a:tab pos="372110" algn="l"/>
                          <a:tab pos="372745" algn="l"/>
                        </a:tabLst>
                      </a:pPr>
                      <a:r>
                        <a:rPr sz="1400" spc="-5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Constructed</a:t>
                      </a:r>
                      <a:r>
                        <a:rPr sz="1400" spc="-75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5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wetland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372110" indent="-286385">
                        <a:lnSpc>
                          <a:spcPct val="100000"/>
                        </a:lnSpc>
                        <a:buChar char="•"/>
                        <a:tabLst>
                          <a:tab pos="372110" algn="l"/>
                          <a:tab pos="372745" algn="l"/>
                        </a:tabLst>
                      </a:pPr>
                      <a:r>
                        <a:rPr sz="1400" spc="-5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Environmental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372110"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certification</a:t>
                      </a:r>
                      <a:r>
                        <a:rPr sz="1400" spc="-125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schemes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DB"/>
                    </a:solidFill>
                  </a:tcPr>
                </a:tc>
                <a:tc>
                  <a:txBody>
                    <a:bodyPr/>
                    <a:lstStyle/>
                    <a:p>
                      <a:pPr marL="372110" indent="-286385">
                        <a:lnSpc>
                          <a:spcPct val="100000"/>
                        </a:lnSpc>
                        <a:spcBef>
                          <a:spcPts val="170"/>
                        </a:spcBef>
                        <a:buChar char="•"/>
                        <a:tabLst>
                          <a:tab pos="372110" algn="l"/>
                          <a:tab pos="372745" algn="l"/>
                        </a:tabLst>
                      </a:pPr>
                      <a:r>
                        <a:rPr sz="140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Perm.</a:t>
                      </a:r>
                      <a:r>
                        <a:rPr sz="1400" spc="-114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grassland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372110" indent="-286385">
                        <a:lnSpc>
                          <a:spcPct val="100000"/>
                        </a:lnSpc>
                        <a:buChar char="•"/>
                        <a:tabLst>
                          <a:tab pos="372110" algn="l"/>
                          <a:tab pos="372745" algn="l"/>
                        </a:tabLst>
                      </a:pPr>
                      <a:r>
                        <a:rPr sz="140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Fallow</a:t>
                      </a:r>
                      <a:r>
                        <a:rPr sz="1400" spc="-11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land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372110" marR="217804" indent="-286385">
                        <a:lnSpc>
                          <a:spcPct val="100000"/>
                        </a:lnSpc>
                        <a:buChar char="•"/>
                        <a:tabLst>
                          <a:tab pos="372110" algn="l"/>
                          <a:tab pos="372745" algn="l"/>
                        </a:tabLst>
                      </a:pPr>
                      <a:r>
                        <a:rPr sz="140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Certification sch.  guaranteeing  climate</a:t>
                      </a:r>
                      <a:r>
                        <a:rPr sz="1400" spc="-9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5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efficiency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DB"/>
                    </a:solidFill>
                  </a:tcPr>
                </a:tc>
                <a:tc>
                  <a:txBody>
                    <a:bodyPr/>
                    <a:lstStyle/>
                    <a:p>
                      <a:pPr marL="372745" indent="-286385">
                        <a:lnSpc>
                          <a:spcPct val="100000"/>
                        </a:lnSpc>
                        <a:spcBef>
                          <a:spcPts val="170"/>
                        </a:spcBef>
                        <a:buChar char="•"/>
                        <a:tabLst>
                          <a:tab pos="372745" algn="l"/>
                          <a:tab pos="373380" algn="l"/>
                        </a:tabLst>
                      </a:pPr>
                      <a:r>
                        <a:rPr sz="140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Hedges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372745" indent="-286385">
                        <a:lnSpc>
                          <a:spcPct val="100000"/>
                        </a:lnSpc>
                        <a:buChar char="•"/>
                        <a:tabLst>
                          <a:tab pos="372745" algn="l"/>
                          <a:tab pos="373380" algn="l"/>
                        </a:tabLst>
                      </a:pPr>
                      <a:r>
                        <a:rPr sz="1400" spc="-5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Buffer</a:t>
                      </a:r>
                      <a:r>
                        <a:rPr sz="1400" spc="-10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strips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372745" indent="-286385">
                        <a:lnSpc>
                          <a:spcPct val="100000"/>
                        </a:lnSpc>
                        <a:buChar char="•"/>
                        <a:tabLst>
                          <a:tab pos="372745" algn="l"/>
                          <a:tab pos="373380" algn="l"/>
                        </a:tabLst>
                      </a:pPr>
                      <a:r>
                        <a:rPr sz="1400" spc="-5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Field</a:t>
                      </a:r>
                      <a:r>
                        <a:rPr sz="1400" spc="-95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margins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372745" indent="-286385">
                        <a:lnSpc>
                          <a:spcPct val="100000"/>
                        </a:lnSpc>
                        <a:buChar char="•"/>
                        <a:tabLst>
                          <a:tab pos="372745" algn="l"/>
                          <a:tab pos="373380" algn="l"/>
                        </a:tabLst>
                      </a:pPr>
                      <a:r>
                        <a:rPr sz="140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Fallow</a:t>
                      </a:r>
                      <a:r>
                        <a:rPr sz="1400" spc="-105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land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181818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DB"/>
                    </a:solidFill>
                  </a:tcPr>
                </a:tc>
              </a:tr>
              <a:tr h="1248157">
                <a:tc>
                  <a:txBody>
                    <a:bodyPr/>
                    <a:lstStyle/>
                    <a:p>
                      <a:pPr marL="85090" marR="32893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800" spc="-5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New actions  (investments)  (incl.</a:t>
                      </a:r>
                      <a:r>
                        <a:rPr sz="1800" spc="-5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incentives)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181818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181818"/>
                      </a:solidFill>
                      <a:prstDash val="solid"/>
                    </a:lnB>
                    <a:solidFill>
                      <a:srgbClr val="E9ECED"/>
                    </a:solidFill>
                  </a:tcPr>
                </a:tc>
                <a:tc>
                  <a:txBody>
                    <a:bodyPr/>
                    <a:lstStyle/>
                    <a:p>
                      <a:pPr marL="372110" marR="412115" indent="-286385">
                        <a:lnSpc>
                          <a:spcPct val="100000"/>
                        </a:lnSpc>
                        <a:spcBef>
                          <a:spcPts val="275"/>
                        </a:spcBef>
                        <a:buChar char="•"/>
                        <a:tabLst>
                          <a:tab pos="372110" algn="l"/>
                          <a:tab pos="372745" algn="l"/>
                        </a:tabLst>
                      </a:pPr>
                      <a:r>
                        <a:rPr sz="140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Precision</a:t>
                      </a:r>
                      <a:r>
                        <a:rPr sz="1400" spc="-114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farming  </a:t>
                      </a:r>
                      <a:r>
                        <a:rPr sz="1400" spc="-5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technology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372110" marR="593090" indent="-286385">
                        <a:lnSpc>
                          <a:spcPct val="100000"/>
                        </a:lnSpc>
                        <a:buChar char="•"/>
                        <a:tabLst>
                          <a:tab pos="372110" algn="l"/>
                          <a:tab pos="372745" algn="l"/>
                        </a:tabLst>
                      </a:pPr>
                      <a:r>
                        <a:rPr sz="140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Construction</a:t>
                      </a:r>
                      <a:r>
                        <a:rPr sz="1400" spc="-145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of  </a:t>
                      </a:r>
                      <a:r>
                        <a:rPr sz="1400" spc="-5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wetlands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181818"/>
                      </a:solidFill>
                      <a:prstDash val="solid"/>
                    </a:lnB>
                    <a:solidFill>
                      <a:srgbClr val="E9ECED"/>
                    </a:solidFill>
                  </a:tcPr>
                </a:tc>
                <a:tc>
                  <a:txBody>
                    <a:bodyPr/>
                    <a:lstStyle/>
                    <a:p>
                      <a:pPr marL="372110" marR="424180" indent="-286385">
                        <a:lnSpc>
                          <a:spcPct val="100000"/>
                        </a:lnSpc>
                        <a:spcBef>
                          <a:spcPts val="275"/>
                        </a:spcBef>
                        <a:buChar char="•"/>
                        <a:tabLst>
                          <a:tab pos="372110" algn="l"/>
                          <a:tab pos="372745" algn="l"/>
                        </a:tabLst>
                      </a:pPr>
                      <a:r>
                        <a:rPr sz="140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Acidification</a:t>
                      </a:r>
                      <a:r>
                        <a:rPr sz="1400" spc="-13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of  slurry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372110" indent="-286385">
                        <a:lnSpc>
                          <a:spcPct val="100000"/>
                        </a:lnSpc>
                        <a:buChar char="•"/>
                        <a:tabLst>
                          <a:tab pos="372110" algn="l"/>
                          <a:tab pos="372745" algn="l"/>
                        </a:tabLst>
                      </a:pPr>
                      <a:r>
                        <a:rPr sz="140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Bio-energy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372110" indent="-286385">
                        <a:lnSpc>
                          <a:spcPct val="100000"/>
                        </a:lnSpc>
                        <a:buChar char="•"/>
                        <a:tabLst>
                          <a:tab pos="372110" algn="l"/>
                          <a:tab pos="372745" algn="l"/>
                        </a:tabLst>
                      </a:pPr>
                      <a:r>
                        <a:rPr sz="140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LED-lighting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372110" indent="-286385">
                        <a:lnSpc>
                          <a:spcPct val="100000"/>
                        </a:lnSpc>
                        <a:buChar char="•"/>
                        <a:tabLst>
                          <a:tab pos="372110" algn="l"/>
                          <a:tab pos="372745" algn="l"/>
                        </a:tabLst>
                      </a:pPr>
                      <a:r>
                        <a:rPr sz="140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Perennial</a:t>
                      </a:r>
                      <a:r>
                        <a:rPr sz="1400" spc="-114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crops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181818"/>
                      </a:solidFill>
                      <a:prstDash val="solid"/>
                    </a:lnB>
                    <a:solidFill>
                      <a:srgbClr val="E9ECED"/>
                    </a:solidFill>
                  </a:tcPr>
                </a:tc>
                <a:tc>
                  <a:txBody>
                    <a:bodyPr/>
                    <a:lstStyle/>
                    <a:p>
                      <a:pPr marL="372745" indent="-286385">
                        <a:lnSpc>
                          <a:spcPct val="100000"/>
                        </a:lnSpc>
                        <a:spcBef>
                          <a:spcPts val="275"/>
                        </a:spcBef>
                        <a:buChar char="•"/>
                        <a:tabLst>
                          <a:tab pos="372745" algn="l"/>
                          <a:tab pos="373380" algn="l"/>
                        </a:tabLst>
                      </a:pPr>
                      <a:r>
                        <a:rPr sz="140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Planting of</a:t>
                      </a:r>
                      <a:r>
                        <a:rPr sz="1400" spc="-12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hedges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372745" marR="492125" indent="-286385">
                        <a:lnSpc>
                          <a:spcPct val="100000"/>
                        </a:lnSpc>
                        <a:buChar char="•"/>
                        <a:tabLst>
                          <a:tab pos="372745" algn="l"/>
                          <a:tab pos="373380" algn="l"/>
                        </a:tabLst>
                      </a:pPr>
                      <a:r>
                        <a:rPr sz="140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Establish</a:t>
                      </a:r>
                      <a:r>
                        <a:rPr sz="1400" spc="-105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5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small  </a:t>
                      </a:r>
                      <a:r>
                        <a:rPr sz="1400" dirty="0">
                          <a:solidFill>
                            <a:srgbClr val="181818"/>
                          </a:solidFill>
                          <a:latin typeface="Arial"/>
                          <a:cs typeface="Arial"/>
                        </a:rPr>
                        <a:t>biotopes and  corridors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181818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181818"/>
                      </a:solidFill>
                      <a:prstDash val="solid"/>
                    </a:lnB>
                    <a:solidFill>
                      <a:srgbClr val="E9ECE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8398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60604"/>
            <a:ext cx="7192009" cy="1146048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11" name="object 4"/>
          <p:cNvSpPr txBox="1">
            <a:spLocks/>
          </p:cNvSpPr>
          <p:nvPr/>
        </p:nvSpPr>
        <p:spPr>
          <a:xfrm>
            <a:off x="1629156" y="162081"/>
            <a:ext cx="7192009" cy="1244571"/>
          </a:xfrm>
          <a:prstGeom prst="rect">
            <a:avLst/>
          </a:prstGeom>
          <a:solidFill>
            <a:srgbClr val="C96C04"/>
          </a:solidFill>
        </p:spPr>
        <p:txBody>
          <a:bodyPr vert="horz" wrap="square" lIns="0" tIns="135255" rIns="0" bIns="0" rtlCol="0">
            <a:spAutoFit/>
          </a:bodyPr>
          <a:lstStyle>
            <a:lvl1pPr>
              <a:defRPr sz="2400" b="1" i="0">
                <a:solidFill>
                  <a:schemeClr val="bg1"/>
                </a:solidFill>
                <a:latin typeface="Georgia"/>
                <a:ea typeface="+mj-ea"/>
                <a:cs typeface="Georgia"/>
              </a:defRPr>
            </a:lvl1pPr>
          </a:lstStyle>
          <a:p>
            <a:pPr marR="425450" algn="ctr">
              <a:spcBef>
                <a:spcPts val="1065"/>
              </a:spcBef>
            </a:pPr>
            <a:r>
              <a:rPr lang="cs-CZ" kern="0" spc="-5" dirty="0" smtClean="0"/>
              <a:t>Budget-ceiling for incentive premiums</a:t>
            </a:r>
            <a:br>
              <a:rPr lang="cs-CZ" kern="0" spc="-5" dirty="0" smtClean="0"/>
            </a:br>
            <a:r>
              <a:rPr lang="cs-CZ" kern="0" spc="-5" dirty="0" smtClean="0"/>
              <a:t/>
            </a:r>
            <a:br>
              <a:rPr lang="cs-CZ" kern="0" spc="-5" dirty="0" smtClean="0"/>
            </a:br>
            <a:endParaRPr lang="cs-CZ" kern="0" spc="-5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406652"/>
            <a:ext cx="8592086" cy="5298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841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60604"/>
            <a:ext cx="7192009" cy="1110996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05000" y="1693927"/>
            <a:ext cx="6916165" cy="1107996"/>
          </a:xfrm>
        </p:spPr>
        <p:txBody>
          <a:bodyPr/>
          <a:lstStyle/>
          <a:p>
            <a:endParaRPr lang="cs-CZ" dirty="0">
              <a:latin typeface="Georgia" panose="02040502050405020303" pitchFamily="18" charset="0"/>
            </a:endParaRPr>
          </a:p>
          <a:p>
            <a:endParaRPr lang="cs-CZ" dirty="0" smtClean="0">
              <a:latin typeface="Georgia" panose="02040502050405020303" pitchFamily="18" charset="0"/>
            </a:endParaRPr>
          </a:p>
          <a:p>
            <a:endParaRPr lang="cs-CZ" dirty="0" smtClean="0"/>
          </a:p>
          <a:p>
            <a:pPr marL="342900" indent="-342900">
              <a:buFontTx/>
              <a:buChar char="-"/>
            </a:pPr>
            <a:endParaRPr lang="cs-CZ" dirty="0"/>
          </a:p>
        </p:txBody>
      </p:sp>
      <p:sp>
        <p:nvSpPr>
          <p:cNvPr id="5" name="object 12"/>
          <p:cNvSpPr/>
          <p:nvPr/>
        </p:nvSpPr>
        <p:spPr>
          <a:xfrm>
            <a:off x="0" y="1406652"/>
            <a:ext cx="1629156" cy="21945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10"/>
          <p:cNvSpPr/>
          <p:nvPr/>
        </p:nvSpPr>
        <p:spPr>
          <a:xfrm>
            <a:off x="0" y="3550920"/>
            <a:ext cx="1629156" cy="10988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13"/>
          <p:cNvSpPr/>
          <p:nvPr/>
        </p:nvSpPr>
        <p:spPr>
          <a:xfrm>
            <a:off x="0" y="4649723"/>
            <a:ext cx="1638300" cy="10972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11"/>
          <p:cNvSpPr/>
          <p:nvPr/>
        </p:nvSpPr>
        <p:spPr>
          <a:xfrm>
            <a:off x="0" y="5623559"/>
            <a:ext cx="1638300" cy="123443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4"/>
          <p:cNvSpPr txBox="1">
            <a:spLocks/>
          </p:cNvSpPr>
          <p:nvPr/>
        </p:nvSpPr>
        <p:spPr>
          <a:xfrm>
            <a:off x="1629156" y="162081"/>
            <a:ext cx="7192009" cy="1244571"/>
          </a:xfrm>
          <a:prstGeom prst="rect">
            <a:avLst/>
          </a:prstGeom>
          <a:solidFill>
            <a:srgbClr val="C96C04"/>
          </a:solidFill>
        </p:spPr>
        <p:txBody>
          <a:bodyPr vert="horz" wrap="square" lIns="0" tIns="135255" rIns="0" bIns="0" rtlCol="0">
            <a:spAutoFit/>
          </a:bodyPr>
          <a:lstStyle>
            <a:lvl1pPr>
              <a:defRPr sz="2400" b="1" i="0">
                <a:solidFill>
                  <a:schemeClr val="bg1"/>
                </a:solidFill>
                <a:latin typeface="Georgia"/>
                <a:ea typeface="+mj-ea"/>
                <a:cs typeface="Georgia"/>
              </a:defRPr>
            </a:lvl1pPr>
          </a:lstStyle>
          <a:p>
            <a:pPr marR="425450" algn="ctr">
              <a:spcBef>
                <a:spcPts val="1065"/>
              </a:spcBef>
            </a:pPr>
            <a:r>
              <a:rPr lang="cs-CZ" kern="0" spc="-5" dirty="0" smtClean="0"/>
              <a:t>Greening in the future CAP</a:t>
            </a:r>
            <a:br>
              <a:rPr lang="cs-CZ" kern="0" spc="-5" dirty="0" smtClean="0"/>
            </a:br>
            <a:r>
              <a:rPr lang="cs-CZ" kern="0" spc="-5" dirty="0" smtClean="0"/>
              <a:t/>
            </a:r>
            <a:br>
              <a:rPr lang="cs-CZ" kern="0" spc="-5" dirty="0" smtClean="0"/>
            </a:br>
            <a:endParaRPr lang="cs-CZ" kern="0" spc="-5" dirty="0"/>
          </a:p>
        </p:txBody>
      </p:sp>
      <p:sp>
        <p:nvSpPr>
          <p:cNvPr id="10" name="object 3"/>
          <p:cNvSpPr/>
          <p:nvPr/>
        </p:nvSpPr>
        <p:spPr>
          <a:xfrm>
            <a:off x="1764029" y="6166865"/>
            <a:ext cx="7058025" cy="0"/>
          </a:xfrm>
          <a:custGeom>
            <a:avLst/>
            <a:gdLst/>
            <a:ahLst/>
            <a:cxnLst/>
            <a:rect l="l" t="t" r="r" b="b"/>
            <a:pathLst>
              <a:path w="7058025">
                <a:moveTo>
                  <a:pt x="0" y="0"/>
                </a:moveTo>
                <a:lnTo>
                  <a:pt x="7057644" y="0"/>
                </a:lnTo>
              </a:path>
            </a:pathLst>
          </a:custGeom>
          <a:ln w="47244">
            <a:solidFill>
              <a:srgbClr val="6B71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1764029" y="1573332"/>
            <a:ext cx="7057135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ts val="2615"/>
              </a:lnSpc>
            </a:pPr>
            <a:r>
              <a:rPr lang="en-GB" sz="2200" b="1" spc="-5" dirty="0" smtClean="0">
                <a:solidFill>
                  <a:srgbClr val="076370"/>
                </a:solidFill>
                <a:latin typeface="Arial"/>
                <a:cs typeface="Arial"/>
              </a:rPr>
              <a:t>Key messages:</a:t>
            </a:r>
          </a:p>
          <a:p>
            <a:pPr marL="12700">
              <a:lnSpc>
                <a:spcPts val="2615"/>
              </a:lnSpc>
            </a:pPr>
            <a:r>
              <a:rPr lang="en-GB" sz="2200" b="1" spc="-5" dirty="0" smtClean="0">
                <a:solidFill>
                  <a:srgbClr val="076370"/>
                </a:solidFill>
                <a:latin typeface="Arial"/>
                <a:cs typeface="Arial"/>
              </a:rPr>
              <a:t> </a:t>
            </a:r>
          </a:p>
          <a:p>
            <a:pPr marL="355600" indent="-342900">
              <a:lnSpc>
                <a:spcPts val="2615"/>
              </a:lnSpc>
              <a:buFont typeface="Arial" panose="020B0604020202020204" pitchFamily="34" charset="0"/>
              <a:buChar char="•"/>
            </a:pPr>
            <a:r>
              <a:rPr lang="en-GB" sz="2200" spc="-5" dirty="0" smtClean="0">
                <a:latin typeface="Arial"/>
                <a:cs typeface="Arial"/>
              </a:rPr>
              <a:t>Simple, workable and non-bureaucratic greening measures;</a:t>
            </a:r>
          </a:p>
          <a:p>
            <a:pPr marL="355600" indent="-342900">
              <a:lnSpc>
                <a:spcPts val="2615"/>
              </a:lnSpc>
              <a:buFont typeface="Arial" panose="020B0604020202020204" pitchFamily="34" charset="0"/>
              <a:buChar char="•"/>
            </a:pPr>
            <a:endParaRPr lang="en-GB" sz="2200" spc="-5" dirty="0" smtClean="0">
              <a:latin typeface="Arial"/>
              <a:cs typeface="Arial"/>
            </a:endParaRPr>
          </a:p>
          <a:p>
            <a:pPr marL="355600" indent="-342900">
              <a:lnSpc>
                <a:spcPts val="2615"/>
              </a:lnSpc>
              <a:buFont typeface="Arial" panose="020B0604020202020204" pitchFamily="34" charset="0"/>
              <a:buChar char="•"/>
            </a:pPr>
            <a:r>
              <a:rPr lang="en-GB" sz="2200" spc="-5" dirty="0" smtClean="0">
                <a:latin typeface="Arial"/>
                <a:cs typeface="Arial"/>
              </a:rPr>
              <a:t>flexibility for farmers and national authorities; </a:t>
            </a:r>
          </a:p>
          <a:p>
            <a:pPr marL="355600" indent="-342900">
              <a:lnSpc>
                <a:spcPts val="2615"/>
              </a:lnSpc>
              <a:buFont typeface="Arial" panose="020B0604020202020204" pitchFamily="34" charset="0"/>
              <a:buChar char="•"/>
            </a:pPr>
            <a:endParaRPr lang="en-GB" sz="2200" spc="-5" dirty="0" smtClean="0">
              <a:latin typeface="Arial"/>
              <a:cs typeface="Arial"/>
            </a:endParaRPr>
          </a:p>
          <a:p>
            <a:pPr marL="355600" indent="-342900">
              <a:lnSpc>
                <a:spcPts val="2615"/>
              </a:lnSpc>
              <a:buFont typeface="Arial" panose="020B0604020202020204" pitchFamily="34" charset="0"/>
              <a:buChar char="•"/>
            </a:pPr>
            <a:r>
              <a:rPr lang="en-GB" sz="2200" spc="-5" dirty="0" smtClean="0">
                <a:latin typeface="Arial"/>
                <a:cs typeface="Arial"/>
              </a:rPr>
              <a:t>reward and incentivize;</a:t>
            </a:r>
          </a:p>
          <a:p>
            <a:pPr marL="355600" indent="-342900">
              <a:lnSpc>
                <a:spcPts val="2615"/>
              </a:lnSpc>
              <a:buFont typeface="Arial" panose="020B0604020202020204" pitchFamily="34" charset="0"/>
              <a:buChar char="•"/>
            </a:pPr>
            <a:endParaRPr lang="en-GB" sz="2200" spc="-5" dirty="0" smtClean="0">
              <a:latin typeface="Arial"/>
              <a:cs typeface="Arial"/>
            </a:endParaRPr>
          </a:p>
          <a:p>
            <a:pPr marL="355600" indent="-342900">
              <a:lnSpc>
                <a:spcPts val="2615"/>
              </a:lnSpc>
              <a:buFont typeface="Arial" panose="020B0604020202020204" pitchFamily="34" charset="0"/>
              <a:buChar char="•"/>
            </a:pPr>
            <a:r>
              <a:rPr lang="en-GB" sz="2200" spc="-5" dirty="0" smtClean="0">
                <a:latin typeface="Arial"/>
                <a:cs typeface="Arial"/>
              </a:rPr>
              <a:t>equivalence;</a:t>
            </a:r>
          </a:p>
          <a:p>
            <a:pPr marL="12700">
              <a:lnSpc>
                <a:spcPts val="2615"/>
              </a:lnSpc>
            </a:pPr>
            <a:endParaRPr lang="en-GB" sz="2200" spc="-5" dirty="0" smtClean="0">
              <a:latin typeface="Arial"/>
              <a:cs typeface="Arial"/>
            </a:endParaRPr>
          </a:p>
          <a:p>
            <a:pPr marL="355600" indent="-342900">
              <a:lnSpc>
                <a:spcPts val="2615"/>
              </a:lnSpc>
              <a:buFont typeface="Arial" panose="020B0604020202020204" pitchFamily="34" charset="0"/>
              <a:buChar char="•"/>
            </a:pPr>
            <a:r>
              <a:rPr lang="en-GB" sz="2200" spc="-5" dirty="0" smtClean="0">
                <a:latin typeface="Arial"/>
                <a:cs typeface="Arial"/>
              </a:rPr>
              <a:t>proportionality of the rules on calculation and reduction of the greening payment.</a:t>
            </a:r>
            <a:endParaRPr lang="en-GB" sz="2200" b="1" spc="-5" dirty="0" smtClean="0">
              <a:solidFill>
                <a:srgbClr val="076370"/>
              </a:solidFill>
              <a:latin typeface="Arial"/>
              <a:cs typeface="Arial"/>
            </a:endParaRPr>
          </a:p>
          <a:p>
            <a:pPr marL="355600" indent="-342900">
              <a:lnSpc>
                <a:spcPts val="2615"/>
              </a:lnSpc>
              <a:buFont typeface="Arial" panose="020B0604020202020204" pitchFamily="34" charset="0"/>
              <a:buChar char="•"/>
            </a:pPr>
            <a:endParaRPr lang="cs-CZ" sz="2200" b="1" spc="-5" dirty="0" smtClean="0">
              <a:solidFill>
                <a:srgbClr val="076370"/>
              </a:solidFill>
              <a:latin typeface="Arial"/>
              <a:cs typeface="Arial"/>
            </a:endParaRPr>
          </a:p>
          <a:p>
            <a:pPr marL="355600" indent="-342900">
              <a:lnSpc>
                <a:spcPts val="2615"/>
              </a:lnSpc>
              <a:buFont typeface="Arial" panose="020B0604020202020204" pitchFamily="34" charset="0"/>
              <a:buChar char="•"/>
            </a:pPr>
            <a:endParaRPr lang="en-US" sz="1900" dirty="0">
              <a:latin typeface="Arial"/>
              <a:cs typeface="Arial"/>
            </a:endParaRPr>
          </a:p>
        </p:txBody>
      </p:sp>
      <p:sp>
        <p:nvSpPr>
          <p:cNvPr id="12" name="object 4"/>
          <p:cNvSpPr/>
          <p:nvPr/>
        </p:nvSpPr>
        <p:spPr>
          <a:xfrm>
            <a:off x="6788149" y="6277789"/>
            <a:ext cx="2033015" cy="50749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53835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76755" y="260604"/>
            <a:ext cx="7344409" cy="1150620"/>
          </a:xfrm>
          <a:custGeom>
            <a:avLst/>
            <a:gdLst/>
            <a:ahLst/>
            <a:cxnLst/>
            <a:rect l="l" t="t" r="r" b="b"/>
            <a:pathLst>
              <a:path w="7344409" h="1150620">
                <a:moveTo>
                  <a:pt x="0" y="1150620"/>
                </a:moveTo>
                <a:lnTo>
                  <a:pt x="7344156" y="1150620"/>
                </a:lnTo>
                <a:lnTo>
                  <a:pt x="7344156" y="0"/>
                </a:lnTo>
                <a:lnTo>
                  <a:pt x="0" y="0"/>
                </a:lnTo>
                <a:lnTo>
                  <a:pt x="0" y="1150620"/>
                </a:lnTo>
                <a:close/>
              </a:path>
            </a:pathLst>
          </a:custGeom>
          <a:solidFill>
            <a:srgbClr val="C96C0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764029" y="6166865"/>
            <a:ext cx="7058025" cy="0"/>
          </a:xfrm>
          <a:custGeom>
            <a:avLst/>
            <a:gdLst/>
            <a:ahLst/>
            <a:cxnLst/>
            <a:rect l="l" t="t" r="r" b="b"/>
            <a:pathLst>
              <a:path w="7058025">
                <a:moveTo>
                  <a:pt x="0" y="0"/>
                </a:moveTo>
                <a:lnTo>
                  <a:pt x="7057644" y="0"/>
                </a:lnTo>
              </a:path>
            </a:pathLst>
          </a:custGeom>
          <a:ln w="47244">
            <a:solidFill>
              <a:srgbClr val="6B71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56959" y="6268211"/>
            <a:ext cx="2033015" cy="5074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693164" y="2010155"/>
            <a:ext cx="7126223" cy="37398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763267" y="2066035"/>
            <a:ext cx="6986015" cy="35941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763267" y="2060448"/>
            <a:ext cx="6986270" cy="3599815"/>
          </a:xfrm>
          <a:custGeom>
            <a:avLst/>
            <a:gdLst/>
            <a:ahLst/>
            <a:cxnLst/>
            <a:rect l="l" t="t" r="r" b="b"/>
            <a:pathLst>
              <a:path w="6986270" h="3599815">
                <a:moveTo>
                  <a:pt x="0" y="1799844"/>
                </a:moveTo>
                <a:lnTo>
                  <a:pt x="2204" y="1735289"/>
                </a:lnTo>
                <a:lnTo>
                  <a:pt x="8770" y="1671306"/>
                </a:lnTo>
                <a:lnTo>
                  <a:pt x="19622" y="1607932"/>
                </a:lnTo>
                <a:lnTo>
                  <a:pt x="34687" y="1545207"/>
                </a:lnTo>
                <a:lnTo>
                  <a:pt x="53891" y="1483168"/>
                </a:lnTo>
                <a:lnTo>
                  <a:pt x="77159" y="1421853"/>
                </a:lnTo>
                <a:lnTo>
                  <a:pt x="104419" y="1361299"/>
                </a:lnTo>
                <a:lnTo>
                  <a:pt x="135597" y="1301546"/>
                </a:lnTo>
                <a:lnTo>
                  <a:pt x="170617" y="1242632"/>
                </a:lnTo>
                <a:lnTo>
                  <a:pt x="209407" y="1184593"/>
                </a:lnTo>
                <a:lnTo>
                  <a:pt x="251893" y="1127469"/>
                </a:lnTo>
                <a:lnTo>
                  <a:pt x="298000" y="1071298"/>
                </a:lnTo>
                <a:lnTo>
                  <a:pt x="347655" y="1016116"/>
                </a:lnTo>
                <a:lnTo>
                  <a:pt x="400784" y="961964"/>
                </a:lnTo>
                <a:lnTo>
                  <a:pt x="428628" y="935285"/>
                </a:lnTo>
                <a:lnTo>
                  <a:pt x="457313" y="908878"/>
                </a:lnTo>
                <a:lnTo>
                  <a:pt x="486829" y="882747"/>
                </a:lnTo>
                <a:lnTo>
                  <a:pt x="517168" y="856897"/>
                </a:lnTo>
                <a:lnTo>
                  <a:pt x="548320" y="831333"/>
                </a:lnTo>
                <a:lnTo>
                  <a:pt x="580275" y="806059"/>
                </a:lnTo>
                <a:lnTo>
                  <a:pt x="613026" y="781080"/>
                </a:lnTo>
                <a:lnTo>
                  <a:pt x="646561" y="756402"/>
                </a:lnTo>
                <a:lnTo>
                  <a:pt x="680873" y="732028"/>
                </a:lnTo>
                <a:lnTo>
                  <a:pt x="715951" y="707963"/>
                </a:lnTo>
                <a:lnTo>
                  <a:pt x="751788" y="684213"/>
                </a:lnTo>
                <a:lnTo>
                  <a:pt x="788372" y="660782"/>
                </a:lnTo>
                <a:lnTo>
                  <a:pt x="825696" y="637674"/>
                </a:lnTo>
                <a:lnTo>
                  <a:pt x="863750" y="614896"/>
                </a:lnTo>
                <a:lnTo>
                  <a:pt x="902524" y="592450"/>
                </a:lnTo>
                <a:lnTo>
                  <a:pt x="942010" y="570343"/>
                </a:lnTo>
                <a:lnTo>
                  <a:pt x="982199" y="548578"/>
                </a:lnTo>
                <a:lnTo>
                  <a:pt x="1023080" y="527161"/>
                </a:lnTo>
                <a:lnTo>
                  <a:pt x="1064645" y="506096"/>
                </a:lnTo>
                <a:lnTo>
                  <a:pt x="1106884" y="485388"/>
                </a:lnTo>
                <a:lnTo>
                  <a:pt x="1149789" y="465042"/>
                </a:lnTo>
                <a:lnTo>
                  <a:pt x="1193350" y="445063"/>
                </a:lnTo>
                <a:lnTo>
                  <a:pt x="1237557" y="425455"/>
                </a:lnTo>
                <a:lnTo>
                  <a:pt x="1282403" y="406223"/>
                </a:lnTo>
                <a:lnTo>
                  <a:pt x="1327876" y="387372"/>
                </a:lnTo>
                <a:lnTo>
                  <a:pt x="1373969" y="368907"/>
                </a:lnTo>
                <a:lnTo>
                  <a:pt x="1420672" y="350832"/>
                </a:lnTo>
                <a:lnTo>
                  <a:pt x="1467975" y="333152"/>
                </a:lnTo>
                <a:lnTo>
                  <a:pt x="1515870" y="315872"/>
                </a:lnTo>
                <a:lnTo>
                  <a:pt x="1564346" y="298997"/>
                </a:lnTo>
                <a:lnTo>
                  <a:pt x="1613396" y="282531"/>
                </a:lnTo>
                <a:lnTo>
                  <a:pt x="1663010" y="266480"/>
                </a:lnTo>
                <a:lnTo>
                  <a:pt x="1713177" y="250847"/>
                </a:lnTo>
                <a:lnTo>
                  <a:pt x="1763891" y="235638"/>
                </a:lnTo>
                <a:lnTo>
                  <a:pt x="1815140" y="220858"/>
                </a:lnTo>
                <a:lnTo>
                  <a:pt x="1866916" y="206511"/>
                </a:lnTo>
                <a:lnTo>
                  <a:pt x="1919209" y="192602"/>
                </a:lnTo>
                <a:lnTo>
                  <a:pt x="1972011" y="179135"/>
                </a:lnTo>
                <a:lnTo>
                  <a:pt x="2025312" y="166116"/>
                </a:lnTo>
                <a:lnTo>
                  <a:pt x="2079102" y="153549"/>
                </a:lnTo>
                <a:lnTo>
                  <a:pt x="2133373" y="141440"/>
                </a:lnTo>
                <a:lnTo>
                  <a:pt x="2188116" y="129792"/>
                </a:lnTo>
                <a:lnTo>
                  <a:pt x="2243320" y="118611"/>
                </a:lnTo>
                <a:lnTo>
                  <a:pt x="2298978" y="107900"/>
                </a:lnTo>
                <a:lnTo>
                  <a:pt x="2355079" y="97666"/>
                </a:lnTo>
                <a:lnTo>
                  <a:pt x="2411614" y="87913"/>
                </a:lnTo>
                <a:lnTo>
                  <a:pt x="2468575" y="78646"/>
                </a:lnTo>
                <a:lnTo>
                  <a:pt x="2525952" y="69868"/>
                </a:lnTo>
                <a:lnTo>
                  <a:pt x="2583735" y="61586"/>
                </a:lnTo>
                <a:lnTo>
                  <a:pt x="2641916" y="53804"/>
                </a:lnTo>
                <a:lnTo>
                  <a:pt x="2700485" y="46526"/>
                </a:lnTo>
                <a:lnTo>
                  <a:pt x="2759433" y="39758"/>
                </a:lnTo>
                <a:lnTo>
                  <a:pt x="2818751" y="33503"/>
                </a:lnTo>
                <a:lnTo>
                  <a:pt x="2878429" y="27768"/>
                </a:lnTo>
                <a:lnTo>
                  <a:pt x="2938458" y="22556"/>
                </a:lnTo>
                <a:lnTo>
                  <a:pt x="2998830" y="17873"/>
                </a:lnTo>
                <a:lnTo>
                  <a:pt x="3059534" y="13723"/>
                </a:lnTo>
                <a:lnTo>
                  <a:pt x="3120562" y="10110"/>
                </a:lnTo>
                <a:lnTo>
                  <a:pt x="3181904" y="7041"/>
                </a:lnTo>
                <a:lnTo>
                  <a:pt x="3243552" y="4519"/>
                </a:lnTo>
                <a:lnTo>
                  <a:pt x="3305495" y="2549"/>
                </a:lnTo>
                <a:lnTo>
                  <a:pt x="3367725" y="1136"/>
                </a:lnTo>
                <a:lnTo>
                  <a:pt x="3430232" y="284"/>
                </a:lnTo>
                <a:lnTo>
                  <a:pt x="3493007" y="0"/>
                </a:lnTo>
                <a:lnTo>
                  <a:pt x="3555783" y="284"/>
                </a:lnTo>
                <a:lnTo>
                  <a:pt x="3618290" y="1136"/>
                </a:lnTo>
                <a:lnTo>
                  <a:pt x="3680520" y="2549"/>
                </a:lnTo>
                <a:lnTo>
                  <a:pt x="3742463" y="4519"/>
                </a:lnTo>
                <a:lnTo>
                  <a:pt x="3804111" y="7041"/>
                </a:lnTo>
                <a:lnTo>
                  <a:pt x="3865453" y="10110"/>
                </a:lnTo>
                <a:lnTo>
                  <a:pt x="3926481" y="13723"/>
                </a:lnTo>
                <a:lnTo>
                  <a:pt x="3987185" y="17873"/>
                </a:lnTo>
                <a:lnTo>
                  <a:pt x="4047557" y="22556"/>
                </a:lnTo>
                <a:lnTo>
                  <a:pt x="4107586" y="27768"/>
                </a:lnTo>
                <a:lnTo>
                  <a:pt x="4167264" y="33503"/>
                </a:lnTo>
                <a:lnTo>
                  <a:pt x="4226582" y="39758"/>
                </a:lnTo>
                <a:lnTo>
                  <a:pt x="4285530" y="46526"/>
                </a:lnTo>
                <a:lnTo>
                  <a:pt x="4344099" y="53804"/>
                </a:lnTo>
                <a:lnTo>
                  <a:pt x="4402280" y="61586"/>
                </a:lnTo>
                <a:lnTo>
                  <a:pt x="4460063" y="69868"/>
                </a:lnTo>
                <a:lnTo>
                  <a:pt x="4517440" y="78646"/>
                </a:lnTo>
                <a:lnTo>
                  <a:pt x="4574401" y="87913"/>
                </a:lnTo>
                <a:lnTo>
                  <a:pt x="4630936" y="97666"/>
                </a:lnTo>
                <a:lnTo>
                  <a:pt x="4687037" y="107900"/>
                </a:lnTo>
                <a:lnTo>
                  <a:pt x="4742695" y="118611"/>
                </a:lnTo>
                <a:lnTo>
                  <a:pt x="4797899" y="129792"/>
                </a:lnTo>
                <a:lnTo>
                  <a:pt x="4852642" y="141440"/>
                </a:lnTo>
                <a:lnTo>
                  <a:pt x="4906913" y="153549"/>
                </a:lnTo>
                <a:lnTo>
                  <a:pt x="4960703" y="166116"/>
                </a:lnTo>
                <a:lnTo>
                  <a:pt x="5014004" y="179135"/>
                </a:lnTo>
                <a:lnTo>
                  <a:pt x="5066806" y="192602"/>
                </a:lnTo>
                <a:lnTo>
                  <a:pt x="5119099" y="206511"/>
                </a:lnTo>
                <a:lnTo>
                  <a:pt x="5170875" y="220858"/>
                </a:lnTo>
                <a:lnTo>
                  <a:pt x="5222124" y="235638"/>
                </a:lnTo>
                <a:lnTo>
                  <a:pt x="5272838" y="250847"/>
                </a:lnTo>
                <a:lnTo>
                  <a:pt x="5323005" y="266480"/>
                </a:lnTo>
                <a:lnTo>
                  <a:pt x="5372619" y="282531"/>
                </a:lnTo>
                <a:lnTo>
                  <a:pt x="5421669" y="298997"/>
                </a:lnTo>
                <a:lnTo>
                  <a:pt x="5470145" y="315872"/>
                </a:lnTo>
                <a:lnTo>
                  <a:pt x="5518040" y="333152"/>
                </a:lnTo>
                <a:lnTo>
                  <a:pt x="5565343" y="350832"/>
                </a:lnTo>
                <a:lnTo>
                  <a:pt x="5612046" y="368907"/>
                </a:lnTo>
                <a:lnTo>
                  <a:pt x="5658139" y="387372"/>
                </a:lnTo>
                <a:lnTo>
                  <a:pt x="5703612" y="406223"/>
                </a:lnTo>
                <a:lnTo>
                  <a:pt x="5748458" y="425455"/>
                </a:lnTo>
                <a:lnTo>
                  <a:pt x="5792665" y="445063"/>
                </a:lnTo>
                <a:lnTo>
                  <a:pt x="5836226" y="465042"/>
                </a:lnTo>
                <a:lnTo>
                  <a:pt x="5879131" y="485388"/>
                </a:lnTo>
                <a:lnTo>
                  <a:pt x="5921370" y="506096"/>
                </a:lnTo>
                <a:lnTo>
                  <a:pt x="5962935" y="527161"/>
                </a:lnTo>
                <a:lnTo>
                  <a:pt x="6003816" y="548578"/>
                </a:lnTo>
                <a:lnTo>
                  <a:pt x="6044005" y="570343"/>
                </a:lnTo>
                <a:lnTo>
                  <a:pt x="6083491" y="592450"/>
                </a:lnTo>
                <a:lnTo>
                  <a:pt x="6122265" y="614896"/>
                </a:lnTo>
                <a:lnTo>
                  <a:pt x="6160319" y="637674"/>
                </a:lnTo>
                <a:lnTo>
                  <a:pt x="6197643" y="660782"/>
                </a:lnTo>
                <a:lnTo>
                  <a:pt x="6234227" y="684213"/>
                </a:lnTo>
                <a:lnTo>
                  <a:pt x="6270064" y="707963"/>
                </a:lnTo>
                <a:lnTo>
                  <a:pt x="6305142" y="732028"/>
                </a:lnTo>
                <a:lnTo>
                  <a:pt x="6339454" y="756402"/>
                </a:lnTo>
                <a:lnTo>
                  <a:pt x="6372989" y="781080"/>
                </a:lnTo>
                <a:lnTo>
                  <a:pt x="6405740" y="806059"/>
                </a:lnTo>
                <a:lnTo>
                  <a:pt x="6437695" y="831333"/>
                </a:lnTo>
                <a:lnTo>
                  <a:pt x="6468847" y="856897"/>
                </a:lnTo>
                <a:lnTo>
                  <a:pt x="6499186" y="882747"/>
                </a:lnTo>
                <a:lnTo>
                  <a:pt x="6528702" y="908878"/>
                </a:lnTo>
                <a:lnTo>
                  <a:pt x="6557387" y="935285"/>
                </a:lnTo>
                <a:lnTo>
                  <a:pt x="6585231" y="961964"/>
                </a:lnTo>
                <a:lnTo>
                  <a:pt x="6612225" y="988909"/>
                </a:lnTo>
                <a:lnTo>
                  <a:pt x="6663627" y="1043581"/>
                </a:lnTo>
                <a:lnTo>
                  <a:pt x="6711517" y="1099262"/>
                </a:lnTo>
                <a:lnTo>
                  <a:pt x="6755823" y="1155914"/>
                </a:lnTo>
                <a:lnTo>
                  <a:pt x="6796470" y="1213500"/>
                </a:lnTo>
                <a:lnTo>
                  <a:pt x="6833384" y="1271982"/>
                </a:lnTo>
                <a:lnTo>
                  <a:pt x="6866492" y="1331320"/>
                </a:lnTo>
                <a:lnTo>
                  <a:pt x="6895720" y="1391478"/>
                </a:lnTo>
                <a:lnTo>
                  <a:pt x="6920993" y="1452417"/>
                </a:lnTo>
                <a:lnTo>
                  <a:pt x="6942239" y="1514099"/>
                </a:lnTo>
                <a:lnTo>
                  <a:pt x="6959383" y="1576486"/>
                </a:lnTo>
                <a:lnTo>
                  <a:pt x="6972350" y="1639540"/>
                </a:lnTo>
                <a:lnTo>
                  <a:pt x="6981068" y="1703223"/>
                </a:lnTo>
                <a:lnTo>
                  <a:pt x="6985463" y="1767497"/>
                </a:lnTo>
                <a:lnTo>
                  <a:pt x="6986015" y="1799844"/>
                </a:lnTo>
                <a:lnTo>
                  <a:pt x="6985463" y="1832190"/>
                </a:lnTo>
                <a:lnTo>
                  <a:pt x="6981068" y="1896464"/>
                </a:lnTo>
                <a:lnTo>
                  <a:pt x="6972350" y="1960147"/>
                </a:lnTo>
                <a:lnTo>
                  <a:pt x="6959383" y="2023201"/>
                </a:lnTo>
                <a:lnTo>
                  <a:pt x="6942239" y="2085588"/>
                </a:lnTo>
                <a:lnTo>
                  <a:pt x="6920993" y="2147270"/>
                </a:lnTo>
                <a:lnTo>
                  <a:pt x="6895720" y="2208209"/>
                </a:lnTo>
                <a:lnTo>
                  <a:pt x="6866492" y="2268367"/>
                </a:lnTo>
                <a:lnTo>
                  <a:pt x="6833384" y="2327705"/>
                </a:lnTo>
                <a:lnTo>
                  <a:pt x="6796470" y="2386187"/>
                </a:lnTo>
                <a:lnTo>
                  <a:pt x="6755823" y="2443773"/>
                </a:lnTo>
                <a:lnTo>
                  <a:pt x="6711517" y="2500425"/>
                </a:lnTo>
                <a:lnTo>
                  <a:pt x="6663627" y="2556106"/>
                </a:lnTo>
                <a:lnTo>
                  <a:pt x="6612225" y="2610778"/>
                </a:lnTo>
                <a:lnTo>
                  <a:pt x="6585231" y="2637723"/>
                </a:lnTo>
                <a:lnTo>
                  <a:pt x="6557387" y="2664402"/>
                </a:lnTo>
                <a:lnTo>
                  <a:pt x="6528702" y="2690809"/>
                </a:lnTo>
                <a:lnTo>
                  <a:pt x="6499186" y="2716940"/>
                </a:lnTo>
                <a:lnTo>
                  <a:pt x="6468847" y="2742790"/>
                </a:lnTo>
                <a:lnTo>
                  <a:pt x="6437695" y="2768354"/>
                </a:lnTo>
                <a:lnTo>
                  <a:pt x="6405740" y="2793628"/>
                </a:lnTo>
                <a:lnTo>
                  <a:pt x="6372989" y="2818607"/>
                </a:lnTo>
                <a:lnTo>
                  <a:pt x="6339454" y="2843285"/>
                </a:lnTo>
                <a:lnTo>
                  <a:pt x="6305142" y="2867659"/>
                </a:lnTo>
                <a:lnTo>
                  <a:pt x="6270064" y="2891724"/>
                </a:lnTo>
                <a:lnTo>
                  <a:pt x="6234227" y="2915474"/>
                </a:lnTo>
                <a:lnTo>
                  <a:pt x="6197643" y="2938905"/>
                </a:lnTo>
                <a:lnTo>
                  <a:pt x="6160319" y="2962013"/>
                </a:lnTo>
                <a:lnTo>
                  <a:pt x="6122265" y="2984791"/>
                </a:lnTo>
                <a:lnTo>
                  <a:pt x="6083491" y="3007237"/>
                </a:lnTo>
                <a:lnTo>
                  <a:pt x="6044005" y="3029344"/>
                </a:lnTo>
                <a:lnTo>
                  <a:pt x="6003816" y="3051109"/>
                </a:lnTo>
                <a:lnTo>
                  <a:pt x="5962935" y="3072526"/>
                </a:lnTo>
                <a:lnTo>
                  <a:pt x="5921370" y="3093591"/>
                </a:lnTo>
                <a:lnTo>
                  <a:pt x="5879131" y="3114299"/>
                </a:lnTo>
                <a:lnTo>
                  <a:pt x="5836226" y="3134645"/>
                </a:lnTo>
                <a:lnTo>
                  <a:pt x="5792665" y="3154624"/>
                </a:lnTo>
                <a:lnTo>
                  <a:pt x="5748458" y="3174232"/>
                </a:lnTo>
                <a:lnTo>
                  <a:pt x="5703612" y="3193464"/>
                </a:lnTo>
                <a:lnTo>
                  <a:pt x="5658139" y="3212315"/>
                </a:lnTo>
                <a:lnTo>
                  <a:pt x="5612046" y="3230780"/>
                </a:lnTo>
                <a:lnTo>
                  <a:pt x="5565343" y="3248855"/>
                </a:lnTo>
                <a:lnTo>
                  <a:pt x="5518040" y="3266535"/>
                </a:lnTo>
                <a:lnTo>
                  <a:pt x="5470145" y="3283815"/>
                </a:lnTo>
                <a:lnTo>
                  <a:pt x="5421669" y="3300690"/>
                </a:lnTo>
                <a:lnTo>
                  <a:pt x="5372619" y="3317156"/>
                </a:lnTo>
                <a:lnTo>
                  <a:pt x="5323005" y="3333207"/>
                </a:lnTo>
                <a:lnTo>
                  <a:pt x="5272838" y="3348840"/>
                </a:lnTo>
                <a:lnTo>
                  <a:pt x="5222124" y="3364049"/>
                </a:lnTo>
                <a:lnTo>
                  <a:pt x="5170875" y="3378829"/>
                </a:lnTo>
                <a:lnTo>
                  <a:pt x="5119099" y="3393176"/>
                </a:lnTo>
                <a:lnTo>
                  <a:pt x="5066806" y="3407085"/>
                </a:lnTo>
                <a:lnTo>
                  <a:pt x="5014004" y="3420552"/>
                </a:lnTo>
                <a:lnTo>
                  <a:pt x="4960703" y="3433571"/>
                </a:lnTo>
                <a:lnTo>
                  <a:pt x="4906913" y="3446138"/>
                </a:lnTo>
                <a:lnTo>
                  <a:pt x="4852642" y="3458247"/>
                </a:lnTo>
                <a:lnTo>
                  <a:pt x="4797899" y="3469895"/>
                </a:lnTo>
                <a:lnTo>
                  <a:pt x="4742695" y="3481076"/>
                </a:lnTo>
                <a:lnTo>
                  <a:pt x="4687037" y="3491787"/>
                </a:lnTo>
                <a:lnTo>
                  <a:pt x="4630936" y="3502021"/>
                </a:lnTo>
                <a:lnTo>
                  <a:pt x="4574401" y="3511774"/>
                </a:lnTo>
                <a:lnTo>
                  <a:pt x="4517440" y="3521041"/>
                </a:lnTo>
                <a:lnTo>
                  <a:pt x="4460063" y="3529819"/>
                </a:lnTo>
                <a:lnTo>
                  <a:pt x="4402280" y="3538101"/>
                </a:lnTo>
                <a:lnTo>
                  <a:pt x="4344099" y="3545883"/>
                </a:lnTo>
                <a:lnTo>
                  <a:pt x="4285530" y="3553161"/>
                </a:lnTo>
                <a:lnTo>
                  <a:pt x="4226582" y="3559929"/>
                </a:lnTo>
                <a:lnTo>
                  <a:pt x="4167264" y="3566184"/>
                </a:lnTo>
                <a:lnTo>
                  <a:pt x="4107586" y="3571919"/>
                </a:lnTo>
                <a:lnTo>
                  <a:pt x="4047557" y="3577131"/>
                </a:lnTo>
                <a:lnTo>
                  <a:pt x="3987185" y="3581814"/>
                </a:lnTo>
                <a:lnTo>
                  <a:pt x="3926481" y="3585964"/>
                </a:lnTo>
                <a:lnTo>
                  <a:pt x="3865453" y="3589577"/>
                </a:lnTo>
                <a:lnTo>
                  <a:pt x="3804111" y="3592646"/>
                </a:lnTo>
                <a:lnTo>
                  <a:pt x="3742463" y="3595168"/>
                </a:lnTo>
                <a:lnTo>
                  <a:pt x="3680520" y="3597138"/>
                </a:lnTo>
                <a:lnTo>
                  <a:pt x="3618290" y="3598551"/>
                </a:lnTo>
                <a:lnTo>
                  <a:pt x="3555783" y="3599403"/>
                </a:lnTo>
                <a:lnTo>
                  <a:pt x="3493007" y="3599688"/>
                </a:lnTo>
                <a:lnTo>
                  <a:pt x="3430232" y="3599403"/>
                </a:lnTo>
                <a:lnTo>
                  <a:pt x="3367725" y="3598551"/>
                </a:lnTo>
                <a:lnTo>
                  <a:pt x="3305495" y="3597138"/>
                </a:lnTo>
                <a:lnTo>
                  <a:pt x="3243552" y="3595168"/>
                </a:lnTo>
                <a:lnTo>
                  <a:pt x="3181904" y="3592646"/>
                </a:lnTo>
                <a:lnTo>
                  <a:pt x="3120562" y="3589577"/>
                </a:lnTo>
                <a:lnTo>
                  <a:pt x="3059534" y="3585964"/>
                </a:lnTo>
                <a:lnTo>
                  <a:pt x="2998830" y="3581814"/>
                </a:lnTo>
                <a:lnTo>
                  <a:pt x="2938458" y="3577131"/>
                </a:lnTo>
                <a:lnTo>
                  <a:pt x="2878429" y="3571919"/>
                </a:lnTo>
                <a:lnTo>
                  <a:pt x="2818751" y="3566184"/>
                </a:lnTo>
                <a:lnTo>
                  <a:pt x="2759433" y="3559929"/>
                </a:lnTo>
                <a:lnTo>
                  <a:pt x="2700485" y="3553161"/>
                </a:lnTo>
                <a:lnTo>
                  <a:pt x="2641916" y="3545883"/>
                </a:lnTo>
                <a:lnTo>
                  <a:pt x="2583735" y="3538101"/>
                </a:lnTo>
                <a:lnTo>
                  <a:pt x="2525952" y="3529819"/>
                </a:lnTo>
                <a:lnTo>
                  <a:pt x="2468575" y="3521041"/>
                </a:lnTo>
                <a:lnTo>
                  <a:pt x="2411614" y="3511774"/>
                </a:lnTo>
                <a:lnTo>
                  <a:pt x="2355079" y="3502021"/>
                </a:lnTo>
                <a:lnTo>
                  <a:pt x="2298978" y="3491787"/>
                </a:lnTo>
                <a:lnTo>
                  <a:pt x="2243320" y="3481076"/>
                </a:lnTo>
                <a:lnTo>
                  <a:pt x="2188116" y="3469895"/>
                </a:lnTo>
                <a:lnTo>
                  <a:pt x="2133373" y="3458247"/>
                </a:lnTo>
                <a:lnTo>
                  <a:pt x="2079102" y="3446138"/>
                </a:lnTo>
                <a:lnTo>
                  <a:pt x="2025312" y="3433571"/>
                </a:lnTo>
                <a:lnTo>
                  <a:pt x="1972011" y="3420552"/>
                </a:lnTo>
                <a:lnTo>
                  <a:pt x="1919209" y="3407085"/>
                </a:lnTo>
                <a:lnTo>
                  <a:pt x="1866916" y="3393176"/>
                </a:lnTo>
                <a:lnTo>
                  <a:pt x="1815140" y="3378829"/>
                </a:lnTo>
                <a:lnTo>
                  <a:pt x="1763891" y="3364049"/>
                </a:lnTo>
                <a:lnTo>
                  <a:pt x="1713177" y="3348840"/>
                </a:lnTo>
                <a:lnTo>
                  <a:pt x="1663010" y="3333207"/>
                </a:lnTo>
                <a:lnTo>
                  <a:pt x="1613396" y="3317156"/>
                </a:lnTo>
                <a:lnTo>
                  <a:pt x="1564346" y="3300690"/>
                </a:lnTo>
                <a:lnTo>
                  <a:pt x="1515870" y="3283815"/>
                </a:lnTo>
                <a:lnTo>
                  <a:pt x="1467975" y="3266535"/>
                </a:lnTo>
                <a:lnTo>
                  <a:pt x="1420672" y="3248855"/>
                </a:lnTo>
                <a:lnTo>
                  <a:pt x="1373969" y="3230780"/>
                </a:lnTo>
                <a:lnTo>
                  <a:pt x="1327876" y="3212315"/>
                </a:lnTo>
                <a:lnTo>
                  <a:pt x="1282403" y="3193464"/>
                </a:lnTo>
                <a:lnTo>
                  <a:pt x="1237557" y="3174232"/>
                </a:lnTo>
                <a:lnTo>
                  <a:pt x="1193350" y="3154624"/>
                </a:lnTo>
                <a:lnTo>
                  <a:pt x="1149789" y="3134645"/>
                </a:lnTo>
                <a:lnTo>
                  <a:pt x="1106884" y="3114299"/>
                </a:lnTo>
                <a:lnTo>
                  <a:pt x="1064645" y="3093591"/>
                </a:lnTo>
                <a:lnTo>
                  <a:pt x="1023080" y="3072526"/>
                </a:lnTo>
                <a:lnTo>
                  <a:pt x="982199" y="3051109"/>
                </a:lnTo>
                <a:lnTo>
                  <a:pt x="942010" y="3029344"/>
                </a:lnTo>
                <a:lnTo>
                  <a:pt x="902524" y="3007237"/>
                </a:lnTo>
                <a:lnTo>
                  <a:pt x="863750" y="2984791"/>
                </a:lnTo>
                <a:lnTo>
                  <a:pt x="825696" y="2962013"/>
                </a:lnTo>
                <a:lnTo>
                  <a:pt x="788372" y="2938905"/>
                </a:lnTo>
                <a:lnTo>
                  <a:pt x="751788" y="2915474"/>
                </a:lnTo>
                <a:lnTo>
                  <a:pt x="715951" y="2891724"/>
                </a:lnTo>
                <a:lnTo>
                  <a:pt x="680873" y="2867659"/>
                </a:lnTo>
                <a:lnTo>
                  <a:pt x="646561" y="2843285"/>
                </a:lnTo>
                <a:lnTo>
                  <a:pt x="613026" y="2818607"/>
                </a:lnTo>
                <a:lnTo>
                  <a:pt x="580275" y="2793628"/>
                </a:lnTo>
                <a:lnTo>
                  <a:pt x="548320" y="2768354"/>
                </a:lnTo>
                <a:lnTo>
                  <a:pt x="517168" y="2742790"/>
                </a:lnTo>
                <a:lnTo>
                  <a:pt x="486829" y="2716940"/>
                </a:lnTo>
                <a:lnTo>
                  <a:pt x="457313" y="2690809"/>
                </a:lnTo>
                <a:lnTo>
                  <a:pt x="428628" y="2664402"/>
                </a:lnTo>
                <a:lnTo>
                  <a:pt x="400784" y="2637723"/>
                </a:lnTo>
                <a:lnTo>
                  <a:pt x="373790" y="2610778"/>
                </a:lnTo>
                <a:lnTo>
                  <a:pt x="322388" y="2556106"/>
                </a:lnTo>
                <a:lnTo>
                  <a:pt x="274498" y="2500425"/>
                </a:lnTo>
                <a:lnTo>
                  <a:pt x="230192" y="2443773"/>
                </a:lnTo>
                <a:lnTo>
                  <a:pt x="189545" y="2386187"/>
                </a:lnTo>
                <a:lnTo>
                  <a:pt x="152631" y="2327705"/>
                </a:lnTo>
                <a:lnTo>
                  <a:pt x="119523" y="2268367"/>
                </a:lnTo>
                <a:lnTo>
                  <a:pt x="90295" y="2208209"/>
                </a:lnTo>
                <a:lnTo>
                  <a:pt x="65022" y="2147270"/>
                </a:lnTo>
                <a:lnTo>
                  <a:pt x="43776" y="2085588"/>
                </a:lnTo>
                <a:lnTo>
                  <a:pt x="26632" y="2023201"/>
                </a:lnTo>
                <a:lnTo>
                  <a:pt x="13665" y="1960147"/>
                </a:lnTo>
                <a:lnTo>
                  <a:pt x="4947" y="1896464"/>
                </a:lnTo>
                <a:lnTo>
                  <a:pt x="552" y="1832190"/>
                </a:lnTo>
                <a:lnTo>
                  <a:pt x="0" y="1799844"/>
                </a:lnTo>
                <a:close/>
              </a:path>
            </a:pathLst>
          </a:custGeom>
          <a:ln w="9144">
            <a:solidFill>
              <a:srgbClr val="6A710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971294" y="3505200"/>
            <a:ext cx="6573520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400" b="1" spc="-10" dirty="0">
                <a:solidFill>
                  <a:srgbClr val="50550D"/>
                </a:solidFill>
                <a:latin typeface="Georgia"/>
                <a:cs typeface="Georgia"/>
              </a:rPr>
              <a:t>Thank </a:t>
            </a:r>
            <a:r>
              <a:rPr sz="2400" b="1" spc="-5" dirty="0">
                <a:solidFill>
                  <a:srgbClr val="50550D"/>
                </a:solidFill>
                <a:latin typeface="Georgia"/>
                <a:cs typeface="Georgia"/>
              </a:rPr>
              <a:t>you </a:t>
            </a:r>
            <a:endParaRPr lang="cs-CZ" sz="2400" b="1" spc="-5" dirty="0" smtClean="0">
              <a:solidFill>
                <a:srgbClr val="50550D"/>
              </a:solidFill>
              <a:latin typeface="Georgia"/>
              <a:cs typeface="Georgia"/>
            </a:endParaRPr>
          </a:p>
          <a:p>
            <a:pPr algn="ctr">
              <a:lnSpc>
                <a:spcPct val="100000"/>
              </a:lnSpc>
            </a:pPr>
            <a:r>
              <a:rPr sz="2400" b="1" spc="-5" dirty="0" smtClean="0">
                <a:solidFill>
                  <a:srgbClr val="50550D"/>
                </a:solidFill>
                <a:latin typeface="Georgia"/>
                <a:cs typeface="Georgia"/>
                <a:hlinkClick r:id="rId5"/>
              </a:rPr>
              <a:t>www.copa-cogeca.eu</a:t>
            </a:r>
            <a:endParaRPr sz="2400" dirty="0">
              <a:latin typeface="Georgia"/>
              <a:cs typeface="Georgi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0" y="3550920"/>
            <a:ext cx="1629156" cy="109880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0" y="5623559"/>
            <a:ext cx="1638300" cy="123443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0" y="1406652"/>
            <a:ext cx="1629156" cy="219456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0" y="4649723"/>
            <a:ext cx="1638300" cy="109728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0550D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296</Words>
  <Application>Microsoft Office PowerPoint</Application>
  <PresentationFormat>On-screen Show (4:3)</PresentationFormat>
  <Paragraphs>82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Some ideas for a future greening   </vt:lpstr>
      <vt:lpstr>Greening and competitiveness 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creator>*</dc:creator>
  <cp:lastModifiedBy>NIKIEL-LAMBERT Malgorzata (AGRI)</cp:lastModifiedBy>
  <cp:revision>90</cp:revision>
  <cp:lastPrinted>2017-05-15T12:23:43Z</cp:lastPrinted>
  <dcterms:created xsi:type="dcterms:W3CDTF">2016-01-05T09:38:01Z</dcterms:created>
  <dcterms:modified xsi:type="dcterms:W3CDTF">2017-05-16T12:39:36Z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2015-06-19T00:00:00Z</vt:filetime>
  </property>
  <property fmtid="{D5CDD505-2E9C-101B-9397-08002B2CF9AE}" pid="3" name="Creator">
    <vt:lpwstr>Microsoft® PowerPoint® 2013</vt:lpwstr>
  </property>
  <property fmtid="{D5CDD505-2E9C-101B-9397-08002B2CF9AE}" pid="4" name="LastSaved">
    <vt:filetime>2016-01-05T00:00:00Z</vt:filetime>
  </property>
</Properties>
</file>