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8" r:id="rId2"/>
    <p:sldId id="294" r:id="rId3"/>
    <p:sldId id="284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56B1"/>
    <a:srgbClr val="024EA2"/>
    <a:srgbClr val="024B9C"/>
    <a:srgbClr val="035DC1"/>
    <a:srgbClr val="004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9" autoAdjust="0"/>
    <p:restoredTop sz="94660"/>
  </p:normalViewPr>
  <p:slideViewPr>
    <p:cSldViewPr snapToGrid="0">
      <p:cViewPr varScale="1">
        <p:scale>
          <a:sx n="74" d="100"/>
          <a:sy n="74" d="100"/>
        </p:scale>
        <p:origin x="762" y="66"/>
      </p:cViewPr>
      <p:guideLst>
        <p:guide orient="horz" pos="2092"/>
        <p:guide pos="3840"/>
        <p:guide pos="665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23/09/2020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myintracomm.ec.europa.eu/corp/intellectual-property/Documents/2019_Reuse-guidelines%28CC-BY%29.pdf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Update/add/delete parts of the</a:t>
            </a:r>
            <a:r>
              <a:rPr lang="en-IE" baseline="0" dirty="0" smtClean="0"/>
              <a:t> copy right notice where appropriate.</a:t>
            </a:r>
          </a:p>
          <a:p>
            <a:r>
              <a:rPr lang="en-IE" baseline="0" dirty="0" smtClean="0"/>
              <a:t>More information: </a:t>
            </a:r>
            <a:r>
              <a:rPr lang="en-GB" dirty="0" smtClean="0">
                <a:hlinkClick r:id="rId3"/>
              </a:rPr>
              <a:t>https://myintracomm.ec.europa.eu/corp/intellectual-property/Documents/2019_Reuse-guidelines%28CC-BY%29.pdf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519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3"/>
            <a:ext cx="12192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79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47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31" y="1992572"/>
            <a:ext cx="822604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056" y="1825625"/>
            <a:ext cx="4926841" cy="3769957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17056" y="482860"/>
            <a:ext cx="4669266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0722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1451" y="2284668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36086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206774" y="403868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72139" y="404194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137503" y="4037437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69" y="2159957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68" y="3968881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47" y="2159956"/>
            <a:ext cx="2461593" cy="1638159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0"/>
            <a:ext cx="2520000" cy="1638158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57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49" y="3968880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1"/>
            <a:ext cx="2520000" cy="1638158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2" y="2159956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6643"/>
            <a:ext cx="10515600" cy="782357"/>
          </a:xfrm>
          <a:solidFill>
            <a:schemeClr val="bg1"/>
          </a:solidFill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38200" y="3630613"/>
            <a:ext cx="10515600" cy="203517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</p:spPr>
        <p:txBody>
          <a:bodyPr anchor="t">
            <a:norm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783535"/>
            <a:ext cx="5040313" cy="528998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998582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2219"/>
            <a:ext cx="12192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442872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67603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676038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156297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86048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83397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1pPr>
              <a:spcAft>
                <a:spcPts val="1800"/>
              </a:spcAft>
              <a:defRPr/>
            </a:lvl1pPr>
            <a:lvl2pPr>
              <a:spcAft>
                <a:spcPts val="1800"/>
              </a:spcAft>
              <a:defRPr/>
            </a:lvl2pPr>
            <a:lvl3pPr>
              <a:spcAft>
                <a:spcPts val="1800"/>
              </a:spcAft>
              <a:defRPr/>
            </a:lvl3pPr>
            <a:lvl4pPr>
              <a:spcAft>
                <a:spcPts val="1800"/>
              </a:spcAft>
              <a:defRPr/>
            </a:lvl4pPr>
            <a:lvl5pPr>
              <a:spcAft>
                <a:spcPts val="1800"/>
              </a:spcAft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988"/>
            <a:ext cx="1715733" cy="45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2" r:id="rId2"/>
    <p:sldLayoutId id="2147483657" r:id="rId3"/>
    <p:sldLayoutId id="2147483649" r:id="rId4"/>
    <p:sldLayoutId id="2147483651" r:id="rId5"/>
    <p:sldLayoutId id="2147483669" r:id="rId6"/>
    <p:sldLayoutId id="2147483670" r:id="rId7"/>
    <p:sldLayoutId id="2147483650" r:id="rId8"/>
    <p:sldLayoutId id="2147483660" r:id="rId9"/>
    <p:sldLayoutId id="2147483652" r:id="rId10"/>
    <p:sldLayoutId id="2147483661" r:id="rId11"/>
    <p:sldLayoutId id="2147483653" r:id="rId12"/>
    <p:sldLayoutId id="2147483654" r:id="rId13"/>
    <p:sldLayoutId id="2147483659" r:id="rId14"/>
    <p:sldLayoutId id="2147483658" r:id="rId15"/>
    <p:sldLayoutId id="2147483666" r:id="rId16"/>
    <p:sldLayoutId id="2147483667" r:id="rId17"/>
    <p:sldLayoutId id="2147483668" r:id="rId18"/>
    <p:sldLayoutId id="2147483655" r:id="rId1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ec.europa.eu/eusurvey/runner/UTPs_Baseline_Survey" TargetMode="Externa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071350" y="2018698"/>
            <a:ext cx="10065224" cy="2149523"/>
          </a:xfrm>
        </p:spPr>
        <p:txBody>
          <a:bodyPr>
            <a:noAutofit/>
          </a:bodyPr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UTP baseline survey</a:t>
            </a:r>
            <a:br>
              <a:rPr lang="en-GB" dirty="0" smtClean="0"/>
            </a:br>
            <a:r>
              <a:rPr lang="en-GB" sz="2800" dirty="0" smtClean="0"/>
              <a:t/>
            </a:r>
            <a:br>
              <a:rPr lang="en-GB" sz="2800" dirty="0" smtClean="0"/>
            </a:b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12137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965575"/>
          </a:xfrm>
        </p:spPr>
        <p:txBody>
          <a:bodyPr/>
          <a:lstStyle/>
          <a:p>
            <a:endParaRPr lang="fr-BE" sz="1000" dirty="0" smtClean="0"/>
          </a:p>
          <a:p>
            <a:r>
              <a:rPr lang="en-GB" dirty="0" smtClean="0"/>
              <a:t>To allow </a:t>
            </a:r>
            <a:r>
              <a:rPr lang="en-GB" dirty="0"/>
              <a:t>us building on a robust baseline in view of the evaluation of the UTP Directive in </a:t>
            </a:r>
            <a:r>
              <a:rPr lang="en-GB" dirty="0" smtClean="0"/>
              <a:t>2025, </a:t>
            </a:r>
            <a:r>
              <a:rPr lang="en-GB" b="1" dirty="0" smtClean="0"/>
              <a:t>please disseminate </a:t>
            </a:r>
            <a:r>
              <a:rPr lang="en-GB" dirty="0" smtClean="0"/>
              <a:t>the following survey </a:t>
            </a:r>
            <a:r>
              <a:rPr lang="en-GB" b="1" dirty="0" smtClean="0"/>
              <a:t>as widely as possible</a:t>
            </a:r>
            <a:r>
              <a:rPr lang="en-GB" dirty="0" smtClean="0"/>
              <a:t>. </a:t>
            </a:r>
            <a:r>
              <a:rPr lang="en-GB" dirty="0"/>
              <a:t>The survey will be repeated on </a:t>
            </a:r>
            <a:r>
              <a:rPr lang="en-GB" dirty="0" smtClean="0"/>
              <a:t>an annual basis.</a:t>
            </a:r>
          </a:p>
          <a:p>
            <a:r>
              <a:rPr lang="fr-BE" dirty="0" smtClean="0"/>
              <a:t>Target population: </a:t>
            </a:r>
            <a:r>
              <a:rPr lang="en-GB" dirty="0"/>
              <a:t>suppliers (including farmers and small enterprises) who are active in the production, trading, processing or wholesale stages of the </a:t>
            </a:r>
            <a:r>
              <a:rPr lang="en-GB" dirty="0" err="1"/>
              <a:t>agri</a:t>
            </a:r>
            <a:r>
              <a:rPr lang="en-GB" dirty="0"/>
              <a:t>-food supply chain. </a:t>
            </a:r>
            <a:endParaRPr lang="en-GB" dirty="0" smtClean="0"/>
          </a:p>
          <a:p>
            <a:r>
              <a:rPr lang="fr-BE" dirty="0" smtClean="0"/>
              <a:t>Deadline: End </a:t>
            </a:r>
            <a:r>
              <a:rPr lang="fr-BE" dirty="0" err="1" smtClean="0"/>
              <a:t>January</a:t>
            </a:r>
            <a:r>
              <a:rPr lang="fr-BE" dirty="0" smtClean="0"/>
              <a:t> 2021</a:t>
            </a:r>
          </a:p>
          <a:p>
            <a:r>
              <a:rPr lang="fr-BE" dirty="0"/>
              <a:t>Link: </a:t>
            </a:r>
            <a:r>
              <a:rPr lang="fr-BE" dirty="0">
                <a:hlinkClick r:id="rId2"/>
              </a:rPr>
              <a:t>https://</a:t>
            </a:r>
            <a:r>
              <a:rPr lang="fr-BE" dirty="0" smtClean="0">
                <a:hlinkClick r:id="rId2"/>
              </a:rPr>
              <a:t>ec.europa.eu/eusurvey/runner/UTPs_Baseline_Survey</a:t>
            </a:r>
            <a:endParaRPr lang="fr-BE" dirty="0" smtClean="0"/>
          </a:p>
          <a:p>
            <a:endParaRPr lang="fr-BE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1342765"/>
          </a:xfrm>
        </p:spPr>
        <p:txBody>
          <a:bodyPr/>
          <a:lstStyle/>
          <a:p>
            <a:r>
              <a:rPr lang="en-US" b="1" dirty="0"/>
              <a:t>Questionnaire to suppliers in the agricultural and food supply chain on unfair trading practices (UTPs)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442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 smtClean="0"/>
              <a:t>For further questions please contact:</a:t>
            </a:r>
            <a:endParaRPr lang="en-GB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9575" y="4646435"/>
            <a:ext cx="8941016" cy="1853519"/>
          </a:xfrm>
        </p:spPr>
        <p:txBody>
          <a:bodyPr wrap="square" anchor="b" anchorCtr="0"/>
          <a:lstStyle/>
          <a:p>
            <a:pPr>
              <a:spcAft>
                <a:spcPts val="600"/>
              </a:spcAft>
            </a:pPr>
            <a:r>
              <a:rPr lang="en-US" sz="1050" b="1" dirty="0"/>
              <a:t>© European Union 2020</a:t>
            </a:r>
          </a:p>
          <a:p>
            <a:pPr>
              <a:spcAft>
                <a:spcPts val="600"/>
              </a:spcAft>
            </a:pPr>
            <a:r>
              <a:rPr lang="en-US" sz="1050" b="1" dirty="0"/>
              <a:t>Reuse of this presentation </a:t>
            </a:r>
            <a:r>
              <a:rPr lang="en-US" sz="1050" b="1" dirty="0" err="1"/>
              <a:t>authorised</a:t>
            </a:r>
            <a:r>
              <a:rPr lang="en-US" sz="1050" b="1" dirty="0"/>
              <a:t> </a:t>
            </a:r>
            <a:br>
              <a:rPr lang="en-US" sz="1050" b="1" dirty="0"/>
            </a:br>
            <a:r>
              <a:rPr lang="en-US" sz="1050" b="1" dirty="0"/>
              <a:t>under the CC BY 4.0 license.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172" y="5363218"/>
            <a:ext cx="1023496" cy="35809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066681" y="3708359"/>
            <a:ext cx="56653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schemeClr val="tx2"/>
                </a:solidFill>
              </a:rPr>
              <a:t>Ingrid.BRANDNER@ec.europa.eu</a:t>
            </a:r>
            <a:endParaRPr lang="en-IE" sz="2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619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Corporate_PPT_Template" id="{9E25CBC4-264C-4E5F-8DDF-C73C2B944108}" vid="{63966CC3-CC63-46CF-BE8C-07ABBDCD622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767</TotalTime>
  <Words>145</Words>
  <Application>Microsoft Office PowerPoint</Application>
  <PresentationFormat>Widescreen</PresentationFormat>
  <Paragraphs>14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  UTP baseline survey  </vt:lpstr>
      <vt:lpstr>Questionnaire to suppliers in the agricultural and food supply chain on unfair trading practices (UTPs)</vt:lpstr>
      <vt:lpstr>For further questions please contact: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Report on retail alliances</dc:title>
  <dc:creator>STEIN Alexander J (AGRI)</dc:creator>
  <cp:lastModifiedBy>GIL DE GARATE HERNANDEZ Pilar (AGRI)</cp:lastModifiedBy>
  <cp:revision>35</cp:revision>
  <dcterms:created xsi:type="dcterms:W3CDTF">2020-06-19T10:02:47Z</dcterms:created>
  <dcterms:modified xsi:type="dcterms:W3CDTF">2020-09-23T08:18:32Z</dcterms:modified>
</cp:coreProperties>
</file>