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0" r:id="rId2"/>
    <p:sldId id="522" r:id="rId3"/>
    <p:sldId id="558" r:id="rId4"/>
    <p:sldId id="561" r:id="rId5"/>
    <p:sldId id="557" r:id="rId6"/>
    <p:sldId id="538" r:id="rId7"/>
  </p:sldIdLst>
  <p:sldSz cx="9144000" cy="6858000" type="screen4x3"/>
  <p:notesSz cx="6662738" cy="983297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99CC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644" autoAdjust="0"/>
    <p:restoredTop sz="89244" autoAdjust="0"/>
  </p:normalViewPr>
  <p:slideViewPr>
    <p:cSldViewPr>
      <p:cViewPr>
        <p:scale>
          <a:sx n="50" d="100"/>
          <a:sy n="50" d="100"/>
        </p:scale>
        <p:origin x="-145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16" y="-78"/>
      </p:cViewPr>
      <p:guideLst>
        <p:guide orient="horz" pos="3097"/>
        <p:guide pos="209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varo.COAG\Desktop\Questionnaire%20tomatoes%20October%202019%20complet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varo.COAG\Desktop\Questionnaire%20tomatoes%20October%202019%20complet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varo.COAG\Desktop\Questionnaire%20tomatoes%20October%202019%20completo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lvaro.COAG\Desktop\Questionnaire%20tomatoes%20October%202019%20completo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varo.COAG\Desktop\Questionnaire%20tomatoes%20October%202019%20complet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/>
      <c:lineChart>
        <c:grouping val="standard"/>
        <c:ser>
          <c:idx val="1"/>
          <c:order val="0"/>
          <c:tx>
            <c:strRef>
              <c:f>data!$A$20</c:f>
              <c:strCache>
                <c:ptCount val="1"/>
                <c:pt idx="0">
                  <c:v>Production table tomatoes (tons)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diamond"/>
            <c:size val="11"/>
            <c:spPr>
              <a:solidFill>
                <a:schemeClr val="tx2">
                  <a:lumMod val="60000"/>
                  <a:lumOff val="40000"/>
                </a:schemeClr>
              </a:solidFill>
            </c:spPr>
          </c:marker>
          <c:dLbls>
            <c:dLbl>
              <c:idx val="0"/>
              <c:layout>
                <c:manualLayout>
                  <c:x val="-7.4999999999999997E-2"/>
                  <c:y val="5.3800793032161863E-2"/>
                </c:manualLayout>
              </c:layout>
              <c:showVal val="1"/>
            </c:dLbl>
            <c:dLbl>
              <c:idx val="2"/>
              <c:layout>
                <c:manualLayout>
                  <c:x val="-2.5000000000000001E-2"/>
                  <c:y val="5.1461628117720037E-2"/>
                </c:manualLayout>
              </c:layout>
              <c:showVal val="1"/>
            </c:dLbl>
            <c:dLbl>
              <c:idx val="3"/>
              <c:layout>
                <c:manualLayout>
                  <c:x val="-4.1666666666666666E-3"/>
                  <c:y val="5.1461628117720037E-2"/>
                </c:manualLayout>
              </c:layout>
              <c:showVal val="1"/>
            </c:dLbl>
            <c:dLbl>
              <c:idx val="4"/>
              <c:layout>
                <c:manualLayout>
                  <c:x val="-2.0833333333333232E-2"/>
                  <c:y val="4.4444133374394582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numRef>
              <c:f>data!$B$19:$F$19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data!$B$20:$F$20</c:f>
              <c:numCache>
                <c:formatCode>#,##0</c:formatCode>
                <c:ptCount val="5"/>
                <c:pt idx="0">
                  <c:v>805717</c:v>
                </c:pt>
                <c:pt idx="1">
                  <c:v>547094.00000000105</c:v>
                </c:pt>
                <c:pt idx="2">
                  <c:v>637418</c:v>
                </c:pt>
                <c:pt idx="3">
                  <c:v>609027</c:v>
                </c:pt>
                <c:pt idx="4">
                  <c:v>661344</c:v>
                </c:pt>
              </c:numCache>
            </c:numRef>
          </c:val>
        </c:ser>
        <c:marker val="1"/>
        <c:axId val="26886144"/>
        <c:axId val="26897024"/>
      </c:lineChart>
      <c:lineChart>
        <c:grouping val="standard"/>
        <c:ser>
          <c:idx val="2"/>
          <c:order val="1"/>
          <c:tx>
            <c:strRef>
              <c:f>data!$A$21</c:f>
              <c:strCache>
                <c:ptCount val="1"/>
                <c:pt idx="0">
                  <c:v>Surface table tomatoes (ha)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10"/>
            <c:spPr>
              <a:solidFill>
                <a:srgbClr val="FF0000"/>
              </a:solidFill>
            </c:spPr>
          </c:marker>
          <c:dLbls>
            <c:dLbl>
              <c:idx val="0"/>
              <c:layout>
                <c:manualLayout>
                  <c:x val="2.6388888888888889E-2"/>
                  <c:y val="7.0174947433254602E-3"/>
                </c:manualLayout>
              </c:layout>
              <c:showVal val="1"/>
            </c:dLbl>
            <c:dLbl>
              <c:idx val="1"/>
              <c:layout>
                <c:manualLayout>
                  <c:x val="-5.0925337632079971E-17"/>
                  <c:y val="-3.0409143887743659E-2"/>
                </c:manualLayout>
              </c:layout>
              <c:showVal val="1"/>
            </c:dLbl>
            <c:dLbl>
              <c:idx val="2"/>
              <c:layout>
                <c:manualLayout>
                  <c:x val="5.5555555555555558E-3"/>
                  <c:y val="-1.16958245722091E-2"/>
                </c:manualLayout>
              </c:layout>
              <c:showVal val="1"/>
            </c:dLbl>
            <c:dLbl>
              <c:idx val="3"/>
              <c:layout>
                <c:manualLayout>
                  <c:x val="-1.1111111111111112E-2"/>
                  <c:y val="-5.1461628117720037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numRef>
              <c:f>data!$B$19:$F$19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data!$B$21:$F$21</c:f>
              <c:numCache>
                <c:formatCode>#,##0</c:formatCode>
                <c:ptCount val="5"/>
                <c:pt idx="0">
                  <c:v>10707</c:v>
                </c:pt>
                <c:pt idx="1">
                  <c:v>9064.2674999999999</c:v>
                </c:pt>
                <c:pt idx="2">
                  <c:v>8937</c:v>
                </c:pt>
                <c:pt idx="3">
                  <c:v>8403.0000000000091</c:v>
                </c:pt>
                <c:pt idx="4">
                  <c:v>8778</c:v>
                </c:pt>
              </c:numCache>
            </c:numRef>
          </c:val>
        </c:ser>
        <c:marker val="1"/>
        <c:axId val="26901120"/>
        <c:axId val="26899584"/>
      </c:lineChart>
      <c:catAx>
        <c:axId val="26886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26897024"/>
        <c:crosses val="autoZero"/>
        <c:auto val="1"/>
        <c:lblAlgn val="ctr"/>
        <c:lblOffset val="100"/>
      </c:catAx>
      <c:valAx>
        <c:axId val="26897024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26886144"/>
        <c:crosses val="autoZero"/>
        <c:crossBetween val="between"/>
      </c:valAx>
      <c:valAx>
        <c:axId val="26899584"/>
        <c:scaling>
          <c:orientation val="minMax"/>
          <c:max val="11000"/>
          <c:min val="0"/>
        </c:scaling>
        <c:axPos val="r"/>
        <c:numFmt formatCode="#,##0" sourceLinked="1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26901120"/>
        <c:crosses val="max"/>
        <c:crossBetween val="between"/>
      </c:valAx>
      <c:catAx>
        <c:axId val="26901120"/>
        <c:scaling>
          <c:orientation val="minMax"/>
        </c:scaling>
        <c:delete val="1"/>
        <c:axPos val="b"/>
        <c:numFmt formatCode="General" sourceLinked="1"/>
        <c:tickLblPos val="nextTo"/>
        <c:crossAx val="26899584"/>
        <c:crosses val="autoZero"/>
        <c:auto val="1"/>
        <c:lblAlgn val="ctr"/>
        <c:lblOffset val="100"/>
      </c:catAx>
    </c:plotArea>
    <c:legend>
      <c:legendPos val="b"/>
      <c:layout/>
      <c:txPr>
        <a:bodyPr/>
        <a:lstStyle/>
        <a:p>
          <a:pPr>
            <a:defRPr sz="1600"/>
          </a:pPr>
          <a:endParaRPr lang="es-E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/>
      <c:lineChart>
        <c:grouping val="standard"/>
        <c:ser>
          <c:idx val="0"/>
          <c:order val="0"/>
          <c:tx>
            <c:strRef>
              <c:f>data!$A$4</c:f>
              <c:strCache>
                <c:ptCount val="1"/>
                <c:pt idx="0">
                  <c:v>Production table tomatoes (tons)</c:v>
                </c:pt>
              </c:strCache>
            </c:strRef>
          </c:tx>
          <c:marker>
            <c:symbol val="diamond"/>
            <c:size val="11"/>
          </c:marker>
          <c:dLbls>
            <c:dLbl>
              <c:idx val="0"/>
              <c:layout>
                <c:manualLayout>
                  <c:x val="-2.5462668816039986E-17"/>
                  <c:y val="-2.7705433791830388E-2"/>
                </c:manualLayout>
              </c:layout>
              <c:showVal val="1"/>
            </c:dLbl>
            <c:dLbl>
              <c:idx val="1"/>
              <c:layout>
                <c:manualLayout>
                  <c:x val="5.5555555555555558E-3"/>
                  <c:y val="1.1543930746595994E-2"/>
                </c:manualLayout>
              </c:layout>
              <c:showVal val="1"/>
            </c:dLbl>
            <c:dLbl>
              <c:idx val="2"/>
              <c:layout>
                <c:manualLayout>
                  <c:x val="-2.7777777777777779E-3"/>
                  <c:y val="-4.3866936837064788E-2"/>
                </c:manualLayout>
              </c:layout>
              <c:showVal val="1"/>
            </c:dLbl>
            <c:dLbl>
              <c:idx val="3"/>
              <c:layout>
                <c:manualLayout>
                  <c:x val="2.7777777777777779E-3"/>
                  <c:y val="-2.0779075343872789E-2"/>
                </c:manualLayout>
              </c:layout>
              <c:showVal val="1"/>
            </c:dLbl>
            <c:dLbl>
              <c:idx val="4"/>
              <c:layout>
                <c:manualLayout>
                  <c:x val="-4.1666666666666666E-3"/>
                  <c:y val="-3.2323006090468787E-2"/>
                </c:manualLayout>
              </c:layout>
              <c:showVal val="1"/>
            </c:dLbl>
            <c:dLbl>
              <c:idx val="5"/>
              <c:layout>
                <c:manualLayout>
                  <c:x val="-3.7499999999999999E-2"/>
                  <c:y val="4.848450913570318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strRef>
              <c:f>data!$B$3:$G$3</c:f>
              <c:strCache>
                <c:ptCount val="6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</c:v>
                </c:pt>
                <c:pt idx="5">
                  <c:v>2020/21</c:v>
                </c:pt>
              </c:strCache>
            </c:strRef>
          </c:cat>
          <c:val>
            <c:numRef>
              <c:f>data!$B$4:$G$4</c:f>
              <c:numCache>
                <c:formatCode>#,##0</c:formatCode>
                <c:ptCount val="6"/>
                <c:pt idx="0">
                  <c:v>495054</c:v>
                </c:pt>
                <c:pt idx="1">
                  <c:v>447938</c:v>
                </c:pt>
                <c:pt idx="2">
                  <c:v>502995</c:v>
                </c:pt>
                <c:pt idx="3">
                  <c:v>440643</c:v>
                </c:pt>
                <c:pt idx="4">
                  <c:v>423363</c:v>
                </c:pt>
                <c:pt idx="5">
                  <c:v>406717.50802000001</c:v>
                </c:pt>
              </c:numCache>
            </c:numRef>
          </c:val>
        </c:ser>
        <c:marker val="1"/>
        <c:axId val="28108672"/>
        <c:axId val="28110848"/>
      </c:lineChart>
      <c:lineChart>
        <c:grouping val="standard"/>
        <c:ser>
          <c:idx val="1"/>
          <c:order val="1"/>
          <c:tx>
            <c:strRef>
              <c:f>data!$A$5</c:f>
              <c:strCache>
                <c:ptCount val="1"/>
                <c:pt idx="0">
                  <c:v>Surface table tomatoes (ha)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11"/>
            <c:spPr>
              <a:solidFill>
                <a:srgbClr val="FF0000"/>
              </a:solidFill>
            </c:spPr>
          </c:marker>
          <c:dLbls>
            <c:dLbl>
              <c:idx val="1"/>
              <c:layout>
                <c:manualLayout>
                  <c:x val="-8.3333333333333332E-3"/>
                  <c:y val="2.0779075343872789E-2"/>
                </c:manualLayout>
              </c:layout>
              <c:showVal val="1"/>
            </c:dLbl>
            <c:dLbl>
              <c:idx val="2"/>
              <c:layout>
                <c:manualLayout>
                  <c:x val="-1.8055555555555554E-2"/>
                  <c:y val="4.1558150687745578E-2"/>
                </c:manualLayout>
              </c:layout>
              <c:showVal val="1"/>
            </c:dLbl>
            <c:dLbl>
              <c:idx val="3"/>
              <c:layout>
                <c:manualLayout>
                  <c:x val="-4.3055555555555555E-2"/>
                  <c:y val="4.6175722986383977E-2"/>
                </c:manualLayout>
              </c:layout>
              <c:showVal val="1"/>
            </c:dLbl>
            <c:dLbl>
              <c:idx val="4"/>
              <c:layout>
                <c:manualLayout>
                  <c:x val="-4.4444444444444446E-2"/>
                  <c:y val="3.0014219941149587E-2"/>
                </c:manualLayout>
              </c:layout>
              <c:showVal val="1"/>
            </c:dLbl>
            <c:dLbl>
              <c:idx val="5"/>
              <c:layout>
                <c:manualLayout>
                  <c:x val="-3.0555555555555555E-2"/>
                  <c:y val="3.9249364538426382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strRef>
              <c:f>data!$B$3:$G$3</c:f>
              <c:strCache>
                <c:ptCount val="6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</c:v>
                </c:pt>
                <c:pt idx="5">
                  <c:v>2020/21</c:v>
                </c:pt>
              </c:strCache>
            </c:strRef>
          </c:cat>
          <c:val>
            <c:numRef>
              <c:f>data!$B$5:$G$5</c:f>
              <c:numCache>
                <c:formatCode>#,##0</c:formatCode>
                <c:ptCount val="6"/>
                <c:pt idx="0">
                  <c:v>5390</c:v>
                </c:pt>
                <c:pt idx="1">
                  <c:v>4577</c:v>
                </c:pt>
                <c:pt idx="2">
                  <c:v>4638</c:v>
                </c:pt>
                <c:pt idx="3">
                  <c:v>4684</c:v>
                </c:pt>
                <c:pt idx="4">
                  <c:v>4283</c:v>
                </c:pt>
                <c:pt idx="5">
                  <c:v>4141</c:v>
                </c:pt>
              </c:numCache>
            </c:numRef>
          </c:val>
        </c:ser>
        <c:marker val="1"/>
        <c:axId val="28139904"/>
        <c:axId val="28112384"/>
      </c:lineChart>
      <c:catAx>
        <c:axId val="2810867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28110848"/>
        <c:crosses val="autoZero"/>
        <c:auto val="1"/>
        <c:lblAlgn val="ctr"/>
        <c:lblOffset val="100"/>
      </c:catAx>
      <c:valAx>
        <c:axId val="28110848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28108672"/>
        <c:crosses val="autoZero"/>
        <c:crossBetween val="between"/>
      </c:valAx>
      <c:valAx>
        <c:axId val="28112384"/>
        <c:scaling>
          <c:orientation val="minMax"/>
          <c:max val="7500"/>
          <c:min val="0"/>
        </c:scaling>
        <c:axPos val="r"/>
        <c:numFmt formatCode="#,##0" sourceLinked="1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28139904"/>
        <c:crosses val="max"/>
        <c:crossBetween val="between"/>
      </c:valAx>
      <c:catAx>
        <c:axId val="28139904"/>
        <c:scaling>
          <c:orientation val="minMax"/>
        </c:scaling>
        <c:delete val="1"/>
        <c:axPos val="b"/>
        <c:tickLblPos val="nextTo"/>
        <c:crossAx val="28112384"/>
        <c:crosses val="autoZero"/>
        <c:auto val="1"/>
        <c:lblAlgn val="ctr"/>
        <c:lblOffset val="100"/>
      </c:catAx>
    </c:plotArea>
    <c:legend>
      <c:legendPos val="b"/>
      <c:layout/>
      <c:txPr>
        <a:bodyPr/>
        <a:lstStyle/>
        <a:p>
          <a:pPr>
            <a:defRPr sz="1600"/>
          </a:pPr>
          <a:endParaRPr lang="es-E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/>
      <c:lineChart>
        <c:grouping val="standard"/>
        <c:ser>
          <c:idx val="0"/>
          <c:order val="0"/>
          <c:tx>
            <c:strRef>
              <c:f>data!$A$12</c:f>
              <c:strCache>
                <c:ptCount val="1"/>
                <c:pt idx="0">
                  <c:v>Production table tomatoes (tons)</c:v>
                </c:pt>
              </c:strCache>
            </c:strRef>
          </c:tx>
          <c:marker>
            <c:symbol val="diamond"/>
            <c:size val="11"/>
          </c:marker>
          <c:dLbls>
            <c:dLbl>
              <c:idx val="1"/>
              <c:layout>
                <c:manualLayout>
                  <c:x val="-4.1666666666666664E-2"/>
                  <c:y val="4.3304540210948567E-2"/>
                </c:manualLayout>
              </c:layout>
              <c:showVal val="1"/>
            </c:dLbl>
            <c:dLbl>
              <c:idx val="2"/>
              <c:layout>
                <c:manualLayout>
                  <c:x val="-6.9444444444444952E-3"/>
                  <c:y val="4.3304540210948567E-2"/>
                </c:manualLayout>
              </c:layout>
              <c:showVal val="1"/>
            </c:dLbl>
            <c:dLbl>
              <c:idx val="3"/>
              <c:layout>
                <c:manualLayout>
                  <c:x val="-2.7777777777777776E-2"/>
                  <c:y val="-2.9629422249596388E-2"/>
                </c:manualLayout>
              </c:layout>
              <c:showVal val="1"/>
            </c:dLbl>
            <c:dLbl>
              <c:idx val="4"/>
              <c:layout>
                <c:manualLayout>
                  <c:x val="-3.1944444444444546E-2"/>
                  <c:y val="5.0142099191624656E-2"/>
                </c:manualLayout>
              </c:layout>
              <c:showVal val="1"/>
            </c:dLbl>
            <c:dLbl>
              <c:idx val="5"/>
              <c:layout>
                <c:manualLayout>
                  <c:x val="-2.7777777777777776E-2"/>
                  <c:y val="2.9629422249596429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strRef>
              <c:f>data!$B$11:$G$11</c:f>
              <c:strCache>
                <c:ptCount val="6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 2018/19</c:v>
                </c:pt>
                <c:pt idx="4">
                  <c:v>2019/20</c:v>
                </c:pt>
                <c:pt idx="5">
                  <c:v>2020/21</c:v>
                </c:pt>
              </c:strCache>
            </c:strRef>
          </c:cat>
          <c:val>
            <c:numRef>
              <c:f>data!$B$12:$G$12</c:f>
              <c:numCache>
                <c:formatCode>#,##0</c:formatCode>
                <c:ptCount val="6"/>
                <c:pt idx="0">
                  <c:v>1174446</c:v>
                </c:pt>
                <c:pt idx="1">
                  <c:v>995505</c:v>
                </c:pt>
                <c:pt idx="2">
                  <c:v>991845</c:v>
                </c:pt>
                <c:pt idx="3">
                  <c:v>975603</c:v>
                </c:pt>
                <c:pt idx="4">
                  <c:v>801503</c:v>
                </c:pt>
                <c:pt idx="5">
                  <c:v>900000</c:v>
                </c:pt>
              </c:numCache>
            </c:numRef>
          </c:val>
        </c:ser>
        <c:marker val="1"/>
        <c:axId val="28202112"/>
        <c:axId val="28214784"/>
      </c:lineChart>
      <c:lineChart>
        <c:grouping val="standard"/>
        <c:ser>
          <c:idx val="1"/>
          <c:order val="1"/>
          <c:tx>
            <c:strRef>
              <c:f>data!$A$13</c:f>
              <c:strCache>
                <c:ptCount val="1"/>
                <c:pt idx="0">
                  <c:v>Surface table tomatoes (ha)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11"/>
            <c:spPr>
              <a:solidFill>
                <a:srgbClr val="FF0000"/>
              </a:solidFill>
            </c:spPr>
          </c:marker>
          <c:dLbls>
            <c:dLbl>
              <c:idx val="0"/>
              <c:layout>
                <c:manualLayout>
                  <c:x val="-4.583333333333333E-2"/>
                  <c:y val="3.4187794903380447E-2"/>
                </c:manualLayout>
              </c:layout>
              <c:showVal val="1"/>
            </c:dLbl>
            <c:dLbl>
              <c:idx val="1"/>
              <c:layout>
                <c:manualLayout>
                  <c:x val="-3.4722222222222224E-2"/>
                  <c:y val="-3.87461675571645E-2"/>
                </c:manualLayout>
              </c:layout>
              <c:showVal val="1"/>
            </c:dLbl>
            <c:dLbl>
              <c:idx val="2"/>
              <c:layout>
                <c:manualLayout>
                  <c:x val="-3.8888888888888938E-2"/>
                  <c:y val="3.4187794903380447E-2"/>
                </c:manualLayout>
              </c:layout>
              <c:showVal val="1"/>
            </c:dLbl>
            <c:dLbl>
              <c:idx val="3"/>
              <c:layout>
                <c:manualLayout>
                  <c:x val="-1.9444444444444445E-2"/>
                  <c:y val="-4.330454021094856E-2"/>
                </c:manualLayout>
              </c:layout>
              <c:showVal val="1"/>
            </c:dLbl>
            <c:dLbl>
              <c:idx val="4"/>
              <c:layout>
                <c:manualLayout>
                  <c:x val="-1.6666666666666767E-2"/>
                  <c:y val="-5.0142099191624642E-2"/>
                </c:manualLayout>
              </c:layout>
              <c:showVal val="1"/>
            </c:dLbl>
            <c:dLbl>
              <c:idx val="5"/>
              <c:layout>
                <c:manualLayout>
                  <c:x val="-4.4444444444444446E-2"/>
                  <c:y val="3.8746167557164528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strRef>
              <c:f>data!$B$11:$G$11</c:f>
              <c:strCache>
                <c:ptCount val="6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 2018/19</c:v>
                </c:pt>
                <c:pt idx="4">
                  <c:v>2019/20</c:v>
                </c:pt>
                <c:pt idx="5">
                  <c:v>2020/21</c:v>
                </c:pt>
              </c:strCache>
            </c:strRef>
          </c:cat>
          <c:val>
            <c:numRef>
              <c:f>data!$B$13:$G$13</c:f>
              <c:numCache>
                <c:formatCode>#,##0</c:formatCode>
                <c:ptCount val="6"/>
                <c:pt idx="0">
                  <c:v>11479</c:v>
                </c:pt>
                <c:pt idx="1">
                  <c:v>10948</c:v>
                </c:pt>
                <c:pt idx="2">
                  <c:v>11310</c:v>
                </c:pt>
                <c:pt idx="3">
                  <c:v>10861</c:v>
                </c:pt>
                <c:pt idx="4">
                  <c:v>10559</c:v>
                </c:pt>
                <c:pt idx="5">
                  <c:v>10400</c:v>
                </c:pt>
              </c:numCache>
            </c:numRef>
          </c:val>
        </c:ser>
        <c:marker val="1"/>
        <c:axId val="28540928"/>
        <c:axId val="28279552"/>
      </c:lineChart>
      <c:catAx>
        <c:axId val="2820211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28214784"/>
        <c:crosses val="autoZero"/>
        <c:auto val="1"/>
        <c:lblAlgn val="ctr"/>
        <c:lblOffset val="100"/>
      </c:catAx>
      <c:valAx>
        <c:axId val="28214784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28202112"/>
        <c:crosses val="autoZero"/>
        <c:crossBetween val="between"/>
      </c:valAx>
      <c:valAx>
        <c:axId val="28279552"/>
        <c:scaling>
          <c:orientation val="minMax"/>
          <c:max val="12000"/>
          <c:min val="0"/>
        </c:scaling>
        <c:axPos val="r"/>
        <c:numFmt formatCode="#,##0" sourceLinked="1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28540928"/>
        <c:crosses val="max"/>
        <c:crossBetween val="between"/>
      </c:valAx>
      <c:catAx>
        <c:axId val="28540928"/>
        <c:scaling>
          <c:orientation val="minMax"/>
        </c:scaling>
        <c:delete val="1"/>
        <c:axPos val="b"/>
        <c:tickLblPos val="nextTo"/>
        <c:crossAx val="28279552"/>
        <c:crosses val="autoZero"/>
        <c:auto val="1"/>
        <c:lblAlgn val="ctr"/>
        <c:lblOffset val="100"/>
      </c:catAx>
    </c:plotArea>
    <c:legend>
      <c:legendPos val="b"/>
      <c:layout/>
      <c:txPr>
        <a:bodyPr/>
        <a:lstStyle/>
        <a:p>
          <a:pPr>
            <a:defRPr sz="1600"/>
          </a:pPr>
          <a:endParaRPr lang="es-E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title>
      <c:tx>
        <c:rich>
          <a:bodyPr/>
          <a:lstStyle/>
          <a:p>
            <a:pPr>
              <a:defRPr sz="2400"/>
            </a:pPr>
            <a:r>
              <a:rPr lang="es-ES" sz="2400"/>
              <a:t>Types 2020/21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8643677157664691E-2"/>
          <c:y val="0.25951922291463009"/>
          <c:w val="0.81748388966748409"/>
          <c:h val="0.73982132988582494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7.3784746524729952E-2"/>
                  <c:y val="-0.16110741875223156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6.4554962871715152E-2"/>
                  <c:y val="3.3463829349868281E-2"/>
                </c:manualLayout>
              </c:layout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   </a:t>
                    </a:r>
                    <a:r>
                      <a:rPr lang="en-US" sz="1400" dirty="0"/>
                      <a:t>Other tomatoes (cherry, organic, mini-type…)</a:t>
                    </a:r>
                    <a:r>
                      <a:rPr lang="en-US" dirty="0"/>
                      <a:t>
24%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CatName val="1"/>
            <c:showPercent val="1"/>
            <c:showLeaderLines val="1"/>
          </c:dLbls>
          <c:cat>
            <c:strRef>
              <c:f>data!$A$7:$A$9</c:f>
              <c:strCache>
                <c:ptCount val="3"/>
                <c:pt idx="0">
                  <c:v>   Round tomatoes</c:v>
                </c:pt>
                <c:pt idx="1">
                  <c:v>   Vine tomatoes</c:v>
                </c:pt>
                <c:pt idx="2">
                  <c:v>   Other tomatoes (cherry, organic, mini-type…)</c:v>
                </c:pt>
              </c:strCache>
            </c:strRef>
          </c:cat>
          <c:val>
            <c:numRef>
              <c:f>data!$G$7:$G$9</c:f>
              <c:numCache>
                <c:formatCode>General</c:formatCode>
                <c:ptCount val="3"/>
                <c:pt idx="0">
                  <c:v>44</c:v>
                </c:pt>
                <c:pt idx="1">
                  <c:v>32</c:v>
                </c:pt>
                <c:pt idx="2">
                  <c:v>24</c:v>
                </c:pt>
              </c:numCache>
            </c:numRef>
          </c:val>
        </c:ser>
      </c:pie3DChart>
    </c:plotArea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title>
      <c:tx>
        <c:rich>
          <a:bodyPr/>
          <a:lstStyle/>
          <a:p>
            <a:pPr>
              <a:defRPr sz="2400"/>
            </a:pPr>
            <a:r>
              <a:rPr lang="es-ES" sz="2400"/>
              <a:t>Types</a:t>
            </a:r>
            <a:r>
              <a:rPr lang="es-ES" sz="2400" baseline="0"/>
              <a:t> 2017/18</a:t>
            </a:r>
            <a:endParaRPr lang="es-ES" sz="240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104717588603379"/>
          <c:y val="0.26225557670831895"/>
          <c:w val="0.81009705010174282"/>
          <c:h val="0.73547477844035691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8.105109984041993E-2"/>
                  <c:y val="-0.20987760171212955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6.2872814550716111E-2"/>
                  <c:y val="3.4922473566822515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6.6895867671637452E-2"/>
                  <c:y val="-8.072073375203361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 </a:t>
                    </a:r>
                    <a:r>
                      <a:rPr lang="en-US" sz="1400" dirty="0"/>
                      <a:t>Other tomatoes (cherry, organic, mini-type…)</a:t>
                    </a:r>
                    <a:r>
                      <a:rPr lang="en-US" dirty="0"/>
                      <a:t>
28%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CatName val="1"/>
            <c:showPercent val="1"/>
            <c:showLeaderLines val="1"/>
          </c:dLbls>
          <c:cat>
            <c:strRef>
              <c:f>data!$A$7:$A$9</c:f>
              <c:strCache>
                <c:ptCount val="3"/>
                <c:pt idx="0">
                  <c:v>   Round tomatoes</c:v>
                </c:pt>
                <c:pt idx="1">
                  <c:v>   Vine tomatoes</c:v>
                </c:pt>
                <c:pt idx="2">
                  <c:v>   Other tomatoes (cherry, organic, mini-type…)</c:v>
                </c:pt>
              </c:strCache>
            </c:strRef>
          </c:cat>
          <c:val>
            <c:numRef>
              <c:f>data!$D$7:$D$9</c:f>
              <c:numCache>
                <c:formatCode>General</c:formatCode>
                <c:ptCount val="3"/>
                <c:pt idx="0">
                  <c:v>49</c:v>
                </c:pt>
                <c:pt idx="1">
                  <c:v>23</c:v>
                </c:pt>
                <c:pt idx="2">
                  <c:v>28</c:v>
                </c:pt>
              </c:numCache>
            </c:numRef>
          </c:val>
        </c:ser>
      </c:pie3DChart>
    </c:plotArea>
    <c:plotVisOnly val="1"/>
  </c:chart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</cdr:x>
      <cdr:y>0.20548</cdr:y>
    </cdr:from>
    <cdr:to>
      <cdr:x>0.45589</cdr:x>
      <cdr:y>0.36676</cdr:y>
    </cdr:to>
    <cdr:pic>
      <cdr:nvPicPr>
        <cdr:cNvPr id="2" name="Picture 2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/>
        <a:srcRect xmlns:a="http://schemas.openxmlformats.org/drawingml/2006/main" l="63636" t="2631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214446" y="1071570"/>
          <a:ext cx="1000132" cy="8410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15" tIns="45158" rIns="90315" bIns="45158" numCol="1" anchor="t" anchorCtr="0" compatLnSpc="1">
            <a:prstTxWarp prst="textNoShape">
              <a:avLst/>
            </a:prstTxWarp>
          </a:bodyPr>
          <a:lstStyle>
            <a:lvl1pPr defTabSz="903288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15" tIns="45158" rIns="90315" bIns="45158" numCol="1" anchor="t" anchorCtr="0" compatLnSpc="1">
            <a:prstTxWarp prst="textNoShape">
              <a:avLst/>
            </a:prstTxWarp>
          </a:bodyPr>
          <a:lstStyle>
            <a:lvl1pPr algn="r" defTabSz="903288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075C034-5F60-44D4-971B-4ECA9E41760D}" type="datetimeFigureOut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15" tIns="45158" rIns="90315" bIns="45158" numCol="1" anchor="b" anchorCtr="0" compatLnSpc="1">
            <a:prstTxWarp prst="textNoShape">
              <a:avLst/>
            </a:prstTxWarp>
          </a:bodyPr>
          <a:lstStyle>
            <a:lvl1pPr defTabSz="903288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15" tIns="45158" rIns="90315" bIns="45158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7B08235-E4E5-4535-ABFE-5341F02D191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ACB96E8-8C88-45E1-A4D4-A77DEF6BF755}" type="datetimeFigureOut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874713" y="738188"/>
            <a:ext cx="4914900" cy="3686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6750" y="4670425"/>
            <a:ext cx="5329238" cy="442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39263"/>
            <a:ext cx="28876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73488" y="9339263"/>
            <a:ext cx="2887662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DFF1708-6D87-499A-8342-9E3871BCFB9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AB9D587-C3F0-42BE-884B-01FD35B27EEB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E21AE5-258E-4687-993F-BCD64E8B94F4}" type="slidenum">
              <a:rPr lang="es-ES" smtClean="0"/>
              <a:pPr/>
              <a:t>6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C8B44-3513-4DDD-A757-8537D169AC42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571B-618F-4946-BCAC-D888C2C2126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CC64C-3D7E-4D28-99B9-4507D775BD4C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4DC5E-3685-42F4-B1A5-6F3D70C9DFD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6593A-D168-47C5-BB86-2590170FDD73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52BB-DCC2-4065-BEAA-FEC9FCE13C9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DE307-356C-4065-B94F-2E713C9334B8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DFFD8-A502-4BFD-8653-22FE41B70D8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DFAB3-C200-47E4-8622-E9F1778E080E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74A36-45F7-4FFC-B298-7F913A87DE0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3D4DE-F1C2-45BA-9997-ED90D498EA70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AFD90-0CDF-47C9-BA52-9C8D682FDC1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28D4E-E2EE-47AF-B59A-7670B059B4D5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E1D44-8386-480E-A75E-B30D4077269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B887B-A5CD-4AB0-AD7B-3BD3956C2A46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C0A5B-02DF-428A-9B9B-A67D31DB328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3A34-E5BC-4341-9860-FB46F96E3EB9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12AF0-CF06-44D8-A8B6-3D804C34B49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A5917-1225-401A-83B6-1D731787B331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C5736-4272-41D3-BF0C-0FBB4DDDC44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535D0-E866-43E9-AF14-837364E1316F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5D87E-04E7-469E-B299-8BF2254D40F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E183F-261E-4C04-B438-C7B4D2AACFB6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C9489-2D3C-46D1-9688-AAF20513252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80983D-61C7-46C1-86C7-F89EF9122975}" type="datetime1">
              <a:rPr lang="es-ES"/>
              <a:pPr>
                <a:defRPr/>
              </a:pPr>
              <a:t>05/10/2020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6C9629-E8E7-468A-BBEA-729292A0122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285720" y="1428736"/>
            <a:ext cx="8129588" cy="928694"/>
          </a:xfrm>
        </p:spPr>
        <p:txBody>
          <a:bodyPr/>
          <a:lstStyle/>
          <a:p>
            <a:pPr eaLnBrk="1" hangingPunct="1"/>
            <a:r>
              <a:rPr lang="es-ES" sz="5400" dirty="0" err="1" smtClean="0">
                <a:solidFill>
                  <a:srgbClr val="002060"/>
                </a:solidFill>
              </a:rPr>
              <a:t>Spanish</a:t>
            </a:r>
            <a:r>
              <a:rPr lang="es-ES" sz="5400" dirty="0" smtClean="0">
                <a:solidFill>
                  <a:srgbClr val="002060"/>
                </a:solidFill>
              </a:rPr>
              <a:t> </a:t>
            </a:r>
            <a:r>
              <a:rPr lang="es-ES" sz="5400" dirty="0" err="1" smtClean="0">
                <a:solidFill>
                  <a:srgbClr val="002060"/>
                </a:solidFill>
              </a:rPr>
              <a:t>tomato</a:t>
            </a:r>
            <a:r>
              <a:rPr lang="es-ES" sz="5400" dirty="0" smtClean="0">
                <a:solidFill>
                  <a:srgbClr val="002060"/>
                </a:solidFill>
              </a:rPr>
              <a:t> </a:t>
            </a:r>
            <a:r>
              <a:rPr lang="es-ES" sz="5400" dirty="0" err="1" smtClean="0">
                <a:solidFill>
                  <a:srgbClr val="002060"/>
                </a:solidFill>
              </a:rPr>
              <a:t>forecast</a:t>
            </a:r>
            <a:r>
              <a:rPr lang="es-ES" sz="5400" dirty="0" smtClean="0">
                <a:solidFill>
                  <a:srgbClr val="002060"/>
                </a:solidFill>
              </a:rPr>
              <a:t/>
            </a:r>
            <a:br>
              <a:rPr lang="es-ES" sz="5400" dirty="0" smtClean="0">
                <a:solidFill>
                  <a:srgbClr val="002060"/>
                </a:solidFill>
              </a:rPr>
            </a:br>
            <a:r>
              <a:rPr lang="es-ES" dirty="0" smtClean="0">
                <a:solidFill>
                  <a:srgbClr val="002060"/>
                </a:solidFill>
              </a:rPr>
              <a:t/>
            </a:r>
            <a:br>
              <a:rPr lang="es-ES" dirty="0" smtClean="0">
                <a:solidFill>
                  <a:srgbClr val="002060"/>
                </a:solidFill>
              </a:rPr>
            </a:br>
            <a:endParaRPr lang="en-GB" sz="4000" dirty="0" smtClean="0">
              <a:solidFill>
                <a:srgbClr val="002060"/>
              </a:solidFill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571604" y="5465764"/>
            <a:ext cx="7024709" cy="1035070"/>
          </a:xfrm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Font typeface="Arial" charset="0"/>
              <a:buNone/>
            </a:pPr>
            <a:r>
              <a:rPr lang="es-ES" sz="2800" dirty="0" smtClean="0"/>
              <a:t>Álvaro Areta García</a:t>
            </a:r>
            <a:endParaRPr lang="es-ES" sz="2800" dirty="0" smtClean="0"/>
          </a:p>
          <a:p>
            <a:pPr algn="r">
              <a:buNone/>
            </a:pPr>
            <a:r>
              <a:rPr lang="en-US" sz="2000" dirty="0" smtClean="0"/>
              <a:t>EUROPEAN </a:t>
            </a:r>
            <a:r>
              <a:rPr lang="en-US" sz="2000" dirty="0" smtClean="0"/>
              <a:t>FRUIT AND VEGETABLES MARKET OBSERVATORY </a:t>
            </a:r>
          </a:p>
          <a:p>
            <a:pPr algn="r">
              <a:buNone/>
            </a:pPr>
            <a:r>
              <a:rPr lang="es-ES" sz="2000" i="1" dirty="0" smtClean="0"/>
              <a:t>SUBGROUP </a:t>
            </a:r>
            <a:r>
              <a:rPr lang="es-ES" sz="2000" i="1" dirty="0" smtClean="0"/>
              <a:t>ON TOMATOES </a:t>
            </a:r>
          </a:p>
          <a:p>
            <a:pPr algn="r">
              <a:buNone/>
            </a:pPr>
            <a:r>
              <a:rPr lang="es-ES" sz="1600" dirty="0" smtClean="0"/>
              <a:t>9th </a:t>
            </a:r>
            <a:r>
              <a:rPr lang="es-ES" sz="1600" dirty="0" err="1" smtClean="0"/>
              <a:t>October</a:t>
            </a:r>
            <a:r>
              <a:rPr lang="es-ES" sz="1600" dirty="0" smtClean="0"/>
              <a:t>  2020</a:t>
            </a:r>
            <a:endParaRPr lang="es-ES" sz="2800" dirty="0" smtClean="0"/>
          </a:p>
        </p:txBody>
      </p:sp>
      <p:pic>
        <p:nvPicPr>
          <p:cNvPr id="5" name="4 Imagen" descr="logo COAG nue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286520"/>
            <a:ext cx="1149763" cy="57148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2" y="2157282"/>
            <a:ext cx="8643966" cy="271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0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/>
            <a:r>
              <a:rPr lang="es-ES" sz="2800" b="1" dirty="0" smtClean="0">
                <a:latin typeface="Century Gothic" pitchFamily="34" charset="0"/>
              </a:rPr>
              <a:t>	</a:t>
            </a:r>
            <a:r>
              <a:rPr lang="es-ES" sz="2800" b="1" dirty="0" err="1" smtClean="0">
                <a:latin typeface="Century Gothic" pitchFamily="34" charset="0"/>
              </a:rPr>
              <a:t>Summer</a:t>
            </a:r>
            <a:r>
              <a:rPr lang="es-ES" sz="2800" b="1" dirty="0" smtClean="0">
                <a:latin typeface="Century Gothic" pitchFamily="34" charset="0"/>
              </a:rPr>
              <a:t> </a:t>
            </a:r>
            <a:r>
              <a:rPr lang="es-ES" sz="2800" b="1" dirty="0" err="1" smtClean="0">
                <a:latin typeface="Century Gothic" pitchFamily="34" charset="0"/>
              </a:rPr>
              <a:t>production</a:t>
            </a:r>
            <a:endParaRPr lang="es-ES" sz="3200" dirty="0">
              <a:latin typeface="Century Gothic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93390-903D-4C4C-AA22-F1E82914F15C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pic>
        <p:nvPicPr>
          <p:cNvPr id="5" name="4 Imagen" descr="logo COAG nue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0"/>
            <a:ext cx="1149763" cy="571480"/>
          </a:xfrm>
          <a:prstGeom prst="rect">
            <a:avLst/>
          </a:prstGeom>
        </p:spPr>
      </p:pic>
      <p:graphicFrame>
        <p:nvGraphicFramePr>
          <p:cNvPr id="8" name="3 Gráfico"/>
          <p:cNvGraphicFramePr/>
          <p:nvPr/>
        </p:nvGraphicFramePr>
        <p:xfrm>
          <a:off x="0" y="857232"/>
          <a:ext cx="914400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1214414" y="6357958"/>
            <a:ext cx="67151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Fuente: Ministerio de Agricultura, Pesca y Alimentación y COAG</a:t>
            </a:r>
            <a:endParaRPr lang="es-ES" sz="11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16631-0F84-4EE3-A4CD-BEBEA5C145F2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ES" sz="2800" b="1" dirty="0" smtClean="0">
                <a:latin typeface="Century Gothic" pitchFamily="34" charset="0"/>
              </a:rPr>
              <a:t>    </a:t>
            </a:r>
            <a:r>
              <a:rPr lang="es-ES" sz="2800" b="1" dirty="0" smtClean="0">
                <a:solidFill>
                  <a:sysClr val="windowText" lastClr="000000"/>
                </a:solidFill>
              </a:rPr>
              <a:t>Winter </a:t>
            </a:r>
            <a:r>
              <a:rPr lang="es-ES" sz="2800" b="1" dirty="0" err="1" smtClean="0">
                <a:solidFill>
                  <a:sysClr val="windowText" lastClr="000000"/>
                </a:solidFill>
              </a:rPr>
              <a:t>production</a:t>
            </a:r>
            <a:r>
              <a:rPr lang="es-ES" sz="2800" b="1" dirty="0" smtClean="0">
                <a:solidFill>
                  <a:sysClr val="windowText" lastClr="000000"/>
                </a:solidFill>
              </a:rPr>
              <a:t> (</a:t>
            </a:r>
            <a:r>
              <a:rPr lang="es-ES" sz="2800" b="1" dirty="0" err="1" smtClean="0">
                <a:solidFill>
                  <a:sysClr val="windowText" lastClr="000000"/>
                </a:solidFill>
              </a:rPr>
              <a:t>harvested</a:t>
            </a:r>
            <a:r>
              <a:rPr lang="es-ES" sz="2800" b="1" dirty="0" smtClean="0">
                <a:solidFill>
                  <a:sysClr val="windowText" lastClr="000000"/>
                </a:solidFill>
              </a:rPr>
              <a:t> </a:t>
            </a:r>
            <a:r>
              <a:rPr lang="es-ES" sz="2800" b="1" dirty="0" err="1" smtClean="0">
                <a:solidFill>
                  <a:sysClr val="windowText" lastClr="000000"/>
                </a:solidFill>
              </a:rPr>
              <a:t>from</a:t>
            </a:r>
            <a:r>
              <a:rPr lang="es-ES" sz="2800" b="1" dirty="0" smtClean="0">
                <a:solidFill>
                  <a:sysClr val="windowText" lastClr="000000"/>
                </a:solidFill>
              </a:rPr>
              <a:t> 01-10 </a:t>
            </a:r>
            <a:r>
              <a:rPr lang="es-ES" sz="2800" b="1" dirty="0" err="1" smtClean="0">
                <a:solidFill>
                  <a:sysClr val="windowText" lastClr="000000"/>
                </a:solidFill>
              </a:rPr>
              <a:t>to</a:t>
            </a:r>
            <a:r>
              <a:rPr lang="es-ES" sz="2800" b="1" dirty="0" smtClean="0">
                <a:solidFill>
                  <a:sysClr val="windowText" lastClr="000000"/>
                </a:solidFill>
              </a:rPr>
              <a:t> 31-12) </a:t>
            </a:r>
            <a:endParaRPr lang="es-ES" sz="2800" b="1" dirty="0">
              <a:solidFill>
                <a:sysClr val="windowText" lastClr="000000"/>
              </a:solidFill>
            </a:endParaRPr>
          </a:p>
        </p:txBody>
      </p:sp>
      <p:pic>
        <p:nvPicPr>
          <p:cNvPr id="5" name="4 Imagen" descr="logo COAG nue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0"/>
            <a:ext cx="1149763" cy="571480"/>
          </a:xfrm>
          <a:prstGeom prst="rect">
            <a:avLst/>
          </a:prstGeom>
        </p:spPr>
      </p:pic>
      <p:graphicFrame>
        <p:nvGraphicFramePr>
          <p:cNvPr id="6" name="1 Gráfico"/>
          <p:cNvGraphicFramePr/>
          <p:nvPr/>
        </p:nvGraphicFramePr>
        <p:xfrm>
          <a:off x="0" y="857232"/>
          <a:ext cx="9144000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214414" y="6357958"/>
            <a:ext cx="67151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Fuente: Ministerio de Agricultura, Pesca y Alimentación y COAG</a:t>
            </a:r>
            <a:endParaRPr lang="es-ES" sz="11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16631-0F84-4EE3-A4CD-BEBEA5C145F2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S" sz="2800" b="1" dirty="0" smtClean="0">
                <a:solidFill>
                  <a:prstClr val="black"/>
                </a:solidFill>
              </a:rPr>
              <a:t>    Winter </a:t>
            </a:r>
            <a:r>
              <a:rPr lang="es-ES" sz="2800" b="1" dirty="0" err="1" smtClean="0">
                <a:solidFill>
                  <a:prstClr val="black"/>
                </a:solidFill>
              </a:rPr>
              <a:t>production</a:t>
            </a:r>
            <a:r>
              <a:rPr lang="es-ES" sz="2800" b="1" dirty="0" smtClean="0">
                <a:solidFill>
                  <a:prstClr val="black"/>
                </a:solidFill>
              </a:rPr>
              <a:t> (</a:t>
            </a:r>
            <a:r>
              <a:rPr lang="es-ES" sz="2800" b="1" dirty="0" err="1" smtClean="0">
                <a:solidFill>
                  <a:prstClr val="black"/>
                </a:solidFill>
              </a:rPr>
              <a:t>harvested</a:t>
            </a:r>
            <a:r>
              <a:rPr lang="es-ES" sz="2800" b="1" dirty="0" smtClean="0">
                <a:solidFill>
                  <a:prstClr val="black"/>
                </a:solidFill>
              </a:rPr>
              <a:t> </a:t>
            </a:r>
            <a:r>
              <a:rPr lang="es-ES" sz="2800" b="1" dirty="0" err="1" smtClean="0">
                <a:solidFill>
                  <a:prstClr val="black"/>
                </a:solidFill>
              </a:rPr>
              <a:t>from</a:t>
            </a:r>
            <a:r>
              <a:rPr lang="es-ES" sz="2800" b="1" dirty="0" smtClean="0">
                <a:solidFill>
                  <a:prstClr val="black"/>
                </a:solidFill>
              </a:rPr>
              <a:t> 01-01 </a:t>
            </a:r>
            <a:r>
              <a:rPr lang="es-ES" sz="2800" b="1" dirty="0" err="1" smtClean="0">
                <a:solidFill>
                  <a:prstClr val="black"/>
                </a:solidFill>
              </a:rPr>
              <a:t>to</a:t>
            </a:r>
            <a:r>
              <a:rPr lang="es-ES" sz="2800" b="1" dirty="0" smtClean="0">
                <a:solidFill>
                  <a:prstClr val="black"/>
                </a:solidFill>
              </a:rPr>
              <a:t> 31-05) </a:t>
            </a:r>
            <a:endParaRPr lang="es-ES" sz="2800" b="1" dirty="0">
              <a:solidFill>
                <a:prstClr val="black"/>
              </a:solidFill>
            </a:endParaRPr>
          </a:p>
        </p:txBody>
      </p:sp>
      <p:pic>
        <p:nvPicPr>
          <p:cNvPr id="5" name="4 Imagen" descr="logo COAG nue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0"/>
            <a:ext cx="1149763" cy="571480"/>
          </a:xfrm>
          <a:prstGeom prst="rect">
            <a:avLst/>
          </a:prstGeom>
        </p:spPr>
      </p:pic>
      <p:graphicFrame>
        <p:nvGraphicFramePr>
          <p:cNvPr id="6" name="2 Gráfico"/>
          <p:cNvGraphicFramePr/>
          <p:nvPr/>
        </p:nvGraphicFramePr>
        <p:xfrm>
          <a:off x="0" y="857232"/>
          <a:ext cx="914400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214414" y="6357958"/>
            <a:ext cx="67151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Fuente: Ministerio de Agricultura, Pesca y Alimentación y COAG</a:t>
            </a:r>
            <a:endParaRPr lang="es-ES" sz="11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/>
            <a:r>
              <a:rPr lang="es-ES" sz="2800" b="1" dirty="0">
                <a:latin typeface="Century Gothic" pitchFamily="34" charset="0"/>
              </a:rPr>
              <a:t>     </a:t>
            </a:r>
            <a:r>
              <a:rPr lang="es-ES" sz="2800" b="1" dirty="0" smtClean="0">
                <a:latin typeface="Century Gothic" pitchFamily="34" charset="0"/>
              </a:rPr>
              <a:t>Winter </a:t>
            </a:r>
            <a:r>
              <a:rPr lang="es-ES" sz="2800" b="1" dirty="0" err="1" smtClean="0">
                <a:latin typeface="Century Gothic" pitchFamily="34" charset="0"/>
              </a:rPr>
              <a:t>production</a:t>
            </a:r>
            <a:r>
              <a:rPr lang="es-ES" sz="2800" b="1" dirty="0" smtClean="0">
                <a:latin typeface="Century Gothic" pitchFamily="34" charset="0"/>
              </a:rPr>
              <a:t> </a:t>
            </a:r>
            <a:r>
              <a:rPr lang="es-ES" sz="2800" b="1" dirty="0" err="1" smtClean="0">
                <a:latin typeface="Century Gothic" pitchFamily="34" charset="0"/>
              </a:rPr>
              <a:t>by</a:t>
            </a:r>
            <a:r>
              <a:rPr lang="es-ES" sz="2800" b="1" dirty="0" smtClean="0">
                <a:latin typeface="Century Gothic" pitchFamily="34" charset="0"/>
              </a:rPr>
              <a:t> </a:t>
            </a:r>
            <a:r>
              <a:rPr lang="es-ES" sz="2800" b="1" dirty="0" err="1" smtClean="0">
                <a:latin typeface="Century Gothic" pitchFamily="34" charset="0"/>
              </a:rPr>
              <a:t>type</a:t>
            </a:r>
            <a:endParaRPr lang="es-ES" sz="3200" b="1" dirty="0">
              <a:latin typeface="Century Gothic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5E700-5C1B-4382-87FB-7BF3369897D6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pic>
        <p:nvPicPr>
          <p:cNvPr id="6" name="5 Imagen" descr="logo COAG nue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20"/>
            <a:ext cx="1149763" cy="571480"/>
          </a:xfrm>
          <a:prstGeom prst="rect">
            <a:avLst/>
          </a:prstGeom>
        </p:spPr>
      </p:pic>
      <p:graphicFrame>
        <p:nvGraphicFramePr>
          <p:cNvPr id="8" name="4 Gráfico"/>
          <p:cNvGraphicFramePr/>
          <p:nvPr/>
        </p:nvGraphicFramePr>
        <p:xfrm>
          <a:off x="4286248" y="1071546"/>
          <a:ext cx="4857752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5 Gráfico"/>
          <p:cNvGraphicFramePr/>
          <p:nvPr/>
        </p:nvGraphicFramePr>
        <p:xfrm>
          <a:off x="0" y="1071546"/>
          <a:ext cx="450056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 l="63636" t="2631"/>
          <a:stretch>
            <a:fillRect/>
          </a:stretch>
        </p:blipFill>
        <p:spPr bwMode="auto">
          <a:xfrm>
            <a:off x="1214414" y="2214554"/>
            <a:ext cx="1000132" cy="84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 t="2281" r="70358"/>
          <a:stretch>
            <a:fillRect/>
          </a:stretch>
        </p:blipFill>
        <p:spPr bwMode="auto">
          <a:xfrm>
            <a:off x="1285852" y="5357826"/>
            <a:ext cx="965941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 l="34710" t="5263" r="41323" b="2636"/>
          <a:stretch>
            <a:fillRect/>
          </a:stretch>
        </p:blipFill>
        <p:spPr bwMode="auto">
          <a:xfrm>
            <a:off x="3071802" y="1785926"/>
            <a:ext cx="591915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 l="34710" t="5263" r="41323" b="2636"/>
          <a:stretch>
            <a:fillRect/>
          </a:stretch>
        </p:blipFill>
        <p:spPr bwMode="auto">
          <a:xfrm>
            <a:off x="8001024" y="1714488"/>
            <a:ext cx="591915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t="2281" r="70358"/>
          <a:stretch>
            <a:fillRect/>
          </a:stretch>
        </p:blipFill>
        <p:spPr bwMode="auto">
          <a:xfrm>
            <a:off x="5786446" y="5500702"/>
            <a:ext cx="965941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428868"/>
            <a:ext cx="9001125" cy="1500198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s-ES" sz="5400" dirty="0" smtClean="0"/>
              <a:t>¡Gracias por su atención!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4191025" y="5643578"/>
            <a:ext cx="495300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800" dirty="0" smtClean="0"/>
              <a:t>Álvaro Areta </a:t>
            </a:r>
            <a:r>
              <a:rPr lang="es-ES" sz="2800" dirty="0" smtClean="0"/>
              <a:t>García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r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dirty="0" smtClean="0">
                <a:solidFill>
                  <a:srgbClr val="0070C0"/>
                </a:solidFill>
                <a:latin typeface="+mn-lt"/>
                <a:cs typeface="+mn-cs"/>
              </a:rPr>
              <a:t>@</a:t>
            </a:r>
            <a:r>
              <a:rPr lang="es-ES" dirty="0" err="1" smtClean="0">
                <a:solidFill>
                  <a:srgbClr val="0070C0"/>
                </a:solidFill>
                <a:latin typeface="+mn-lt"/>
                <a:cs typeface="+mn-cs"/>
              </a:rPr>
              <a:t>alvaroareta</a:t>
            </a:r>
            <a:r>
              <a:rPr lang="es-ES" dirty="0" smtClean="0">
                <a:solidFill>
                  <a:srgbClr val="0070C0"/>
                </a:solidFill>
                <a:latin typeface="+mn-lt"/>
                <a:cs typeface="+mn-cs"/>
              </a:rPr>
              <a:t> </a:t>
            </a:r>
            <a:endParaRPr kumimoji="0" lang="es-ES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r">
              <a:buNone/>
            </a:pPr>
            <a:r>
              <a:rPr lang="es-ES" sz="1600" dirty="0" smtClean="0"/>
              <a:t>9th </a:t>
            </a:r>
            <a:r>
              <a:rPr lang="es-ES" sz="1600" dirty="0" err="1" smtClean="0"/>
              <a:t>October</a:t>
            </a:r>
            <a:r>
              <a:rPr lang="es-ES" sz="1600" dirty="0" smtClean="0"/>
              <a:t>  2020</a:t>
            </a:r>
            <a:endParaRPr lang="es-ES" sz="2800" dirty="0" smtClean="0"/>
          </a:p>
        </p:txBody>
      </p:sp>
      <p:pic>
        <p:nvPicPr>
          <p:cNvPr id="6" name="5 Imagen" descr="logo COAG nue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286520"/>
            <a:ext cx="1149763" cy="571480"/>
          </a:xfrm>
          <a:prstGeom prst="rect">
            <a:avLst/>
          </a:prstGeom>
        </p:spPr>
      </p:pic>
      <p:pic>
        <p:nvPicPr>
          <p:cNvPr id="7" name="6 Imagen" descr="descarg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6072206"/>
            <a:ext cx="257168" cy="2086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4796</TotalTime>
  <Words>162</Words>
  <Application>Microsoft Office PowerPoint</Application>
  <PresentationFormat>Presentación en pantalla (4:3)</PresentationFormat>
  <Paragraphs>60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Spanish tomato forecast  </vt:lpstr>
      <vt:lpstr>Diapositiva 2</vt:lpstr>
      <vt:lpstr>Diapositiva 3</vt:lpstr>
      <vt:lpstr>Diapositiva 4</vt:lpstr>
      <vt:lpstr>Diapositiva 5</vt:lpstr>
      <vt:lpstr>¡Gracias por su atención!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Organización Económica  de la Agricultura</dc:title>
  <dc:creator>Felipe</dc:creator>
  <cp:lastModifiedBy>COAG</cp:lastModifiedBy>
  <cp:revision>477</cp:revision>
  <dcterms:created xsi:type="dcterms:W3CDTF">2009-11-10T15:55:31Z</dcterms:created>
  <dcterms:modified xsi:type="dcterms:W3CDTF">2020-10-05T11:25:30Z</dcterms:modified>
</cp:coreProperties>
</file>