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3"/>
  </p:notesMasterIdLst>
  <p:handoutMasterIdLst>
    <p:handoutMasterId r:id="rId34"/>
  </p:handoutMasterIdLst>
  <p:sldIdLst>
    <p:sldId id="272" r:id="rId6"/>
    <p:sldId id="375" r:id="rId7"/>
    <p:sldId id="377" r:id="rId8"/>
    <p:sldId id="427" r:id="rId9"/>
    <p:sldId id="440" r:id="rId10"/>
    <p:sldId id="443" r:id="rId11"/>
    <p:sldId id="444" r:id="rId12"/>
    <p:sldId id="441" r:id="rId13"/>
    <p:sldId id="329" r:id="rId14"/>
    <p:sldId id="428" r:id="rId15"/>
    <p:sldId id="442" r:id="rId16"/>
    <p:sldId id="439" r:id="rId17"/>
    <p:sldId id="438" r:id="rId18"/>
    <p:sldId id="429" r:id="rId19"/>
    <p:sldId id="430" r:id="rId20"/>
    <p:sldId id="433" r:id="rId21"/>
    <p:sldId id="432" r:id="rId22"/>
    <p:sldId id="431" r:id="rId23"/>
    <p:sldId id="434" r:id="rId24"/>
    <p:sldId id="435" r:id="rId25"/>
    <p:sldId id="436" r:id="rId26"/>
    <p:sldId id="437" r:id="rId27"/>
    <p:sldId id="393" r:id="rId28"/>
    <p:sldId id="413" r:id="rId29"/>
    <p:sldId id="394" r:id="rId30"/>
    <p:sldId id="404" r:id="rId31"/>
    <p:sldId id="374" r:id="rId32"/>
  </p:sldIdLst>
  <p:sldSz cx="9144000" cy="6858000" type="screen4x3"/>
  <p:notesSz cx="6669088" cy="97536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1"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BF0D"/>
    <a:srgbClr val="42A62A"/>
    <a:srgbClr val="96A519"/>
    <a:srgbClr val="3996A5"/>
    <a:srgbClr val="75195B"/>
    <a:srgbClr val="EE8032"/>
    <a:srgbClr val="EE7D32"/>
    <a:srgbClr val="3E7E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8" autoAdjust="0"/>
    <p:restoredTop sz="94703" autoAdjust="0"/>
  </p:normalViewPr>
  <p:slideViewPr>
    <p:cSldViewPr>
      <p:cViewPr varScale="1">
        <p:scale>
          <a:sx n="69" d="100"/>
          <a:sy n="69" d="100"/>
        </p:scale>
        <p:origin x="1212" y="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071"/>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0"/>
            <a:ext cx="2890665" cy="488226"/>
          </a:xfrm>
          <a:prstGeom prst="rect">
            <a:avLst/>
          </a:prstGeom>
          <a:noFill/>
          <a:ln w="9525">
            <a:noFill/>
            <a:miter lim="800000"/>
            <a:headEnd/>
            <a:tailEnd/>
          </a:ln>
          <a:effectLst/>
        </p:spPr>
        <p:txBody>
          <a:bodyPr vert="horz" wrap="square" lIns="89753" tIns="44877" rIns="89753" bIns="44877"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776868" y="0"/>
            <a:ext cx="2890665" cy="488226"/>
          </a:xfrm>
          <a:prstGeom prst="rect">
            <a:avLst/>
          </a:prstGeom>
          <a:noFill/>
          <a:ln w="9525">
            <a:noFill/>
            <a:miter lim="800000"/>
            <a:headEnd/>
            <a:tailEnd/>
          </a:ln>
          <a:effectLst/>
        </p:spPr>
        <p:txBody>
          <a:bodyPr vert="horz" wrap="square" lIns="89753" tIns="44877" rIns="89753" bIns="44877"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263817"/>
            <a:ext cx="2890665" cy="488225"/>
          </a:xfrm>
          <a:prstGeom prst="rect">
            <a:avLst/>
          </a:prstGeom>
          <a:noFill/>
          <a:ln w="9525">
            <a:noFill/>
            <a:miter lim="800000"/>
            <a:headEnd/>
            <a:tailEnd/>
          </a:ln>
          <a:effectLst/>
        </p:spPr>
        <p:txBody>
          <a:bodyPr vert="horz" wrap="square" lIns="89753" tIns="44877" rIns="89753" bIns="44877"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776868" y="9263817"/>
            <a:ext cx="2890665" cy="488225"/>
          </a:xfrm>
          <a:prstGeom prst="rect">
            <a:avLst/>
          </a:prstGeom>
          <a:noFill/>
          <a:ln w="9525">
            <a:noFill/>
            <a:miter lim="800000"/>
            <a:headEnd/>
            <a:tailEnd/>
          </a:ln>
          <a:effectLst/>
        </p:spPr>
        <p:txBody>
          <a:bodyPr vert="horz" wrap="square" lIns="89753" tIns="44877" rIns="89753" bIns="44877" numCol="1" anchor="b" anchorCtr="0" compatLnSpc="1">
            <a:prstTxWarp prst="textNoShape">
              <a:avLst/>
            </a:prstTxWarp>
          </a:bodyPr>
          <a:lstStyle>
            <a:lvl1pPr algn="r">
              <a:defRPr sz="1200" b="0">
                <a:solidFill>
                  <a:schemeClr val="tx1"/>
                </a:solidFill>
                <a:latin typeface="Arial" charset="0"/>
              </a:defRPr>
            </a:lvl1pPr>
          </a:lstStyle>
          <a:p>
            <a:pPr>
              <a:defRPr/>
            </a:pPr>
            <a:fld id="{164121F2-8647-48AB-9AEB-7589015D2B7E}" type="slidenum">
              <a:rPr lang="en-GB"/>
              <a:pPr>
                <a:defRPr/>
              </a:pPr>
              <a:t>‹#›</a:t>
            </a:fld>
            <a:endParaRPr lang="en-GB"/>
          </a:p>
        </p:txBody>
      </p:sp>
    </p:spTree>
    <p:extLst>
      <p:ext uri="{BB962C8B-B14F-4D97-AF65-F5344CB8AC3E}">
        <p14:creationId xmlns:p14="http://schemas.microsoft.com/office/powerpoint/2010/main" val="3930208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0"/>
            <a:ext cx="2890665" cy="488226"/>
          </a:xfrm>
          <a:prstGeom prst="rect">
            <a:avLst/>
          </a:prstGeom>
          <a:noFill/>
          <a:ln w="9525">
            <a:noFill/>
            <a:miter lim="800000"/>
            <a:headEnd/>
            <a:tailEnd/>
          </a:ln>
          <a:effectLst/>
        </p:spPr>
        <p:txBody>
          <a:bodyPr vert="horz" wrap="square" lIns="89753" tIns="44877" rIns="89753" bIns="44877"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776868" y="0"/>
            <a:ext cx="2890665" cy="488226"/>
          </a:xfrm>
          <a:prstGeom prst="rect">
            <a:avLst/>
          </a:prstGeom>
          <a:noFill/>
          <a:ln w="9525">
            <a:noFill/>
            <a:miter lim="800000"/>
            <a:headEnd/>
            <a:tailEnd/>
          </a:ln>
          <a:effectLst/>
        </p:spPr>
        <p:txBody>
          <a:bodyPr vert="horz" wrap="square" lIns="89753" tIns="44877" rIns="89753" bIns="44877"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23556" name="Rectangle 4"/>
          <p:cNvSpPr>
            <a:spLocks noGrp="1" noRot="1" noChangeAspect="1" noChangeArrowheads="1" noTextEdit="1"/>
          </p:cNvSpPr>
          <p:nvPr>
            <p:ph type="sldImg" idx="2"/>
          </p:nvPr>
        </p:nvSpPr>
        <p:spPr bwMode="auto">
          <a:xfrm>
            <a:off x="896938" y="731838"/>
            <a:ext cx="4876800" cy="36576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66599" y="4632692"/>
            <a:ext cx="5335893" cy="4389353"/>
          </a:xfrm>
          <a:prstGeom prst="rect">
            <a:avLst/>
          </a:prstGeom>
          <a:noFill/>
          <a:ln w="9525">
            <a:noFill/>
            <a:miter lim="800000"/>
            <a:headEnd/>
            <a:tailEnd/>
          </a:ln>
          <a:effectLst/>
        </p:spPr>
        <p:txBody>
          <a:bodyPr vert="horz" wrap="square" lIns="89753" tIns="44877" rIns="89753" bIns="4487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1" y="9263817"/>
            <a:ext cx="2890665" cy="488225"/>
          </a:xfrm>
          <a:prstGeom prst="rect">
            <a:avLst/>
          </a:prstGeom>
          <a:noFill/>
          <a:ln w="9525">
            <a:noFill/>
            <a:miter lim="800000"/>
            <a:headEnd/>
            <a:tailEnd/>
          </a:ln>
          <a:effectLst/>
        </p:spPr>
        <p:txBody>
          <a:bodyPr vert="horz" wrap="square" lIns="89753" tIns="44877" rIns="89753" bIns="44877"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776868" y="9263817"/>
            <a:ext cx="2890665" cy="488225"/>
          </a:xfrm>
          <a:prstGeom prst="rect">
            <a:avLst/>
          </a:prstGeom>
          <a:noFill/>
          <a:ln w="9525">
            <a:noFill/>
            <a:miter lim="800000"/>
            <a:headEnd/>
            <a:tailEnd/>
          </a:ln>
          <a:effectLst/>
        </p:spPr>
        <p:txBody>
          <a:bodyPr vert="horz" wrap="square" lIns="89753" tIns="44877" rIns="89753" bIns="44877" numCol="1" anchor="b" anchorCtr="0" compatLnSpc="1">
            <a:prstTxWarp prst="textNoShape">
              <a:avLst/>
            </a:prstTxWarp>
          </a:bodyPr>
          <a:lstStyle>
            <a:lvl1pPr algn="r">
              <a:defRPr sz="1200" b="0">
                <a:solidFill>
                  <a:schemeClr val="tx1"/>
                </a:solidFill>
                <a:latin typeface="Arial" charset="0"/>
              </a:defRPr>
            </a:lvl1pPr>
          </a:lstStyle>
          <a:p>
            <a:pPr>
              <a:defRPr/>
            </a:pPr>
            <a:fld id="{59F0394C-12AE-4727-9FCD-D6F78F783198}" type="slidenum">
              <a:rPr lang="en-GB"/>
              <a:pPr>
                <a:defRPr/>
              </a:pPr>
              <a:t>‹#›</a:t>
            </a:fld>
            <a:endParaRPr lang="en-GB"/>
          </a:p>
        </p:txBody>
      </p:sp>
    </p:spTree>
    <p:extLst>
      <p:ext uri="{BB962C8B-B14F-4D97-AF65-F5344CB8AC3E}">
        <p14:creationId xmlns:p14="http://schemas.microsoft.com/office/powerpoint/2010/main" val="41295145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0F1675-AF67-412F-B745-440772DCF46F}" type="slidenum">
              <a:rPr lang="en-GB" smtClean="0"/>
              <a:pPr/>
              <a:t>4</a:t>
            </a:fld>
            <a:endParaRPr lang="en-GB"/>
          </a:p>
        </p:txBody>
      </p:sp>
    </p:spTree>
    <p:extLst>
      <p:ext uri="{BB962C8B-B14F-4D97-AF65-F5344CB8AC3E}">
        <p14:creationId xmlns:p14="http://schemas.microsoft.com/office/powerpoint/2010/main" val="2882141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0F1675-AF67-412F-B745-440772DCF46F}" type="slidenum">
              <a:rPr lang="en-GB" smtClean="0"/>
              <a:pPr/>
              <a:t>13</a:t>
            </a:fld>
            <a:endParaRPr lang="en-GB"/>
          </a:p>
        </p:txBody>
      </p:sp>
    </p:spTree>
    <p:extLst>
      <p:ext uri="{BB962C8B-B14F-4D97-AF65-F5344CB8AC3E}">
        <p14:creationId xmlns:p14="http://schemas.microsoft.com/office/powerpoint/2010/main" val="277726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0F1675-AF67-412F-B745-440772DCF46F}" type="slidenum">
              <a:rPr lang="en-GB" smtClean="0"/>
              <a:pPr/>
              <a:t>23</a:t>
            </a:fld>
            <a:endParaRPr lang="en-GB"/>
          </a:p>
        </p:txBody>
      </p:sp>
    </p:spTree>
    <p:extLst>
      <p:ext uri="{BB962C8B-B14F-4D97-AF65-F5344CB8AC3E}">
        <p14:creationId xmlns:p14="http://schemas.microsoft.com/office/powerpoint/2010/main" val="1365302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0F1675-AF67-412F-B745-440772DCF46F}" type="slidenum">
              <a:rPr lang="en-GB" smtClean="0"/>
              <a:pPr/>
              <a:t>24</a:t>
            </a:fld>
            <a:endParaRPr lang="en-GB"/>
          </a:p>
        </p:txBody>
      </p:sp>
    </p:spTree>
    <p:extLst>
      <p:ext uri="{BB962C8B-B14F-4D97-AF65-F5344CB8AC3E}">
        <p14:creationId xmlns:p14="http://schemas.microsoft.com/office/powerpoint/2010/main" val="2475317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0F1675-AF67-412F-B745-440772DCF46F}" type="slidenum">
              <a:rPr lang="en-GB" smtClean="0"/>
              <a:pPr/>
              <a:t>25</a:t>
            </a:fld>
            <a:endParaRPr lang="en-GB"/>
          </a:p>
        </p:txBody>
      </p:sp>
    </p:spTree>
    <p:extLst>
      <p:ext uri="{BB962C8B-B14F-4D97-AF65-F5344CB8AC3E}">
        <p14:creationId xmlns:p14="http://schemas.microsoft.com/office/powerpoint/2010/main" val="2760960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1125538"/>
            <a:ext cx="9144000" cy="5732462"/>
          </a:xfrm>
          <a:prstGeom prst="rect">
            <a:avLst/>
          </a:prstGeom>
          <a:solidFill>
            <a:srgbClr val="0F5494"/>
          </a:solidFill>
          <a:ln w="635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b="0">
              <a:solidFill>
                <a:srgbClr val="FFFFFF"/>
              </a:solidFill>
            </a:endParaRPr>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49663" y="323850"/>
            <a:ext cx="1814512"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19575" y="6437313"/>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700808"/>
            <a:ext cx="4536504" cy="2088232"/>
          </a:xfrm>
        </p:spPr>
        <p:txBody>
          <a:bodyPr/>
          <a:lstStyle>
            <a:lvl1pPr>
              <a:defRPr sz="76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a:xfrm>
            <a:off x="457200" y="6092825"/>
            <a:ext cx="2133600" cy="476250"/>
          </a:xfrm>
        </p:spPr>
        <p:txBody>
          <a:bodyPr/>
          <a:lstStyle>
            <a:lvl1pPr>
              <a:defRPr>
                <a:solidFill>
                  <a:schemeClr val="bg1"/>
                </a:solidFill>
              </a:defRPr>
            </a:lvl1pPr>
          </a:lstStyle>
          <a:p>
            <a:pPr>
              <a:defRPr/>
            </a:pPr>
            <a:endParaRPr lang="en-GB"/>
          </a:p>
        </p:txBody>
      </p:sp>
      <p:sp>
        <p:nvSpPr>
          <p:cNvPr id="8" name="Rectangle 5"/>
          <p:cNvSpPr>
            <a:spLocks noGrp="1" noChangeArrowheads="1"/>
          </p:cNvSpPr>
          <p:nvPr>
            <p:ph type="ftr" sz="quarter" idx="11"/>
          </p:nvPr>
        </p:nvSpPr>
        <p:spPr>
          <a:xfrm>
            <a:off x="3124200" y="6092825"/>
            <a:ext cx="2895600" cy="476250"/>
          </a:xfrm>
        </p:spPr>
        <p:txBody>
          <a:bodyPr/>
          <a:lstStyle>
            <a:lvl1pPr>
              <a:defRPr>
                <a:solidFill>
                  <a:schemeClr val="bg1"/>
                </a:solidFill>
              </a:defRPr>
            </a:lvl1pPr>
          </a:lstStyle>
          <a:p>
            <a:pPr>
              <a:defRPr/>
            </a:pPr>
            <a:endParaRPr/>
          </a:p>
        </p:txBody>
      </p:sp>
      <p:sp>
        <p:nvSpPr>
          <p:cNvPr id="9" name="Rectangle 6"/>
          <p:cNvSpPr>
            <a:spLocks noGrp="1" noChangeArrowheads="1"/>
          </p:cNvSpPr>
          <p:nvPr>
            <p:ph type="sldNum" sz="quarter" idx="12"/>
          </p:nvPr>
        </p:nvSpPr>
        <p:spPr>
          <a:xfrm>
            <a:off x="6553200" y="6092825"/>
            <a:ext cx="2133600" cy="476250"/>
          </a:xfrm>
        </p:spPr>
        <p:txBody>
          <a:bodyPr/>
          <a:lstStyle>
            <a:lvl1pPr>
              <a:defRPr>
                <a:solidFill>
                  <a:schemeClr val="bg1"/>
                </a:solidFill>
              </a:defRPr>
            </a:lvl1pPr>
          </a:lstStyle>
          <a:p>
            <a:pPr>
              <a:defRPr/>
            </a:pPr>
            <a:fld id="{65A40DFB-8C80-4C10-96F4-04797628DD04}" type="slidenum">
              <a:rPr lang="en-GB"/>
              <a:pPr>
                <a:defRPr/>
              </a:pPr>
              <a:t>‹#›</a:t>
            </a:fld>
            <a:endParaRPr lang="en-GB" dirty="0"/>
          </a:p>
        </p:txBody>
      </p:sp>
    </p:spTree>
    <p:extLst>
      <p:ext uri="{BB962C8B-B14F-4D97-AF65-F5344CB8AC3E}">
        <p14:creationId xmlns:p14="http://schemas.microsoft.com/office/powerpoint/2010/main" val="543624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a:p>
        </p:txBody>
      </p:sp>
      <p:sp>
        <p:nvSpPr>
          <p:cNvPr id="6" name="Rectangle 6"/>
          <p:cNvSpPr>
            <a:spLocks noGrp="1" noChangeArrowheads="1"/>
          </p:cNvSpPr>
          <p:nvPr>
            <p:ph type="sldNum" sz="quarter" idx="12"/>
          </p:nvPr>
        </p:nvSpPr>
        <p:spPr/>
        <p:txBody>
          <a:bodyPr/>
          <a:lstStyle>
            <a:lvl1pPr>
              <a:defRPr/>
            </a:lvl1pPr>
          </a:lstStyle>
          <a:p>
            <a:pPr>
              <a:defRPr/>
            </a:pPr>
            <a:fld id="{3CCDF234-E3C0-45C3-89C5-20277D935AD7}" type="slidenum">
              <a:rPr lang="en-GB"/>
              <a:pPr>
                <a:defRPr/>
              </a:pPr>
              <a:t>‹#›</a:t>
            </a:fld>
            <a:endParaRPr lang="en-GB"/>
          </a:p>
        </p:txBody>
      </p:sp>
    </p:spTree>
    <p:extLst>
      <p:ext uri="{BB962C8B-B14F-4D97-AF65-F5344CB8AC3E}">
        <p14:creationId xmlns:p14="http://schemas.microsoft.com/office/powerpoint/2010/main" val="2874839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a:p>
        </p:txBody>
      </p:sp>
      <p:sp>
        <p:nvSpPr>
          <p:cNvPr id="6" name="Rectangle 6"/>
          <p:cNvSpPr>
            <a:spLocks noGrp="1" noChangeArrowheads="1"/>
          </p:cNvSpPr>
          <p:nvPr>
            <p:ph type="sldNum" sz="quarter" idx="12"/>
          </p:nvPr>
        </p:nvSpPr>
        <p:spPr/>
        <p:txBody>
          <a:bodyPr/>
          <a:lstStyle>
            <a:lvl1pPr>
              <a:defRPr/>
            </a:lvl1pPr>
          </a:lstStyle>
          <a:p>
            <a:pPr>
              <a:defRPr/>
            </a:pPr>
            <a:fld id="{657C7A78-699A-44E5-ACA2-E3AAD299D831}" type="slidenum">
              <a:rPr lang="en-GB"/>
              <a:pPr>
                <a:defRPr/>
              </a:pPr>
              <a:t>‹#›</a:t>
            </a:fld>
            <a:endParaRPr lang="en-GB"/>
          </a:p>
        </p:txBody>
      </p:sp>
    </p:spTree>
    <p:extLst>
      <p:ext uri="{BB962C8B-B14F-4D97-AF65-F5344CB8AC3E}">
        <p14:creationId xmlns:p14="http://schemas.microsoft.com/office/powerpoint/2010/main" val="2622739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3"/>
          <p:cNvSpPr/>
          <p:nvPr userDrawn="1"/>
        </p:nvSpPr>
        <p:spPr>
          <a:xfrm>
            <a:off x="0" y="0"/>
            <a:ext cx="9144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22041" fontAlgn="auto">
              <a:spcBef>
                <a:spcPts val="0"/>
              </a:spcBef>
              <a:spcAft>
                <a:spcPts val="0"/>
              </a:spcAft>
              <a:defRPr/>
            </a:pPr>
            <a:endParaRPr lang="en-US" sz="1662" b="0" dirty="0"/>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0"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9" y="404813"/>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3"/>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16531">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7" name="Rectangle 4"/>
          <p:cNvSpPr>
            <a:spLocks noGrp="1" noChangeArrowheads="1"/>
          </p:cNvSpPr>
          <p:nvPr>
            <p:ph type="dt" sz="half" idx="10"/>
          </p:nvPr>
        </p:nvSpPr>
        <p:spPr>
          <a:xfrm>
            <a:off x="457200" y="6092825"/>
            <a:ext cx="2133600" cy="476250"/>
          </a:xfrm>
        </p:spPr>
        <p:txBody>
          <a:bodyPr/>
          <a:lstStyle>
            <a:lvl1pPr>
              <a:defRPr>
                <a:solidFill>
                  <a:schemeClr val="tx1"/>
                </a:solidFill>
              </a:defRPr>
            </a:lvl1pPr>
          </a:lstStyle>
          <a:p>
            <a:pPr>
              <a:defRPr/>
            </a:pPr>
            <a:endParaRPr lang="en-GB" dirty="0"/>
          </a:p>
        </p:txBody>
      </p:sp>
      <p:sp>
        <p:nvSpPr>
          <p:cNvPr id="8" name="Rectangle 5"/>
          <p:cNvSpPr>
            <a:spLocks noGrp="1" noChangeArrowheads="1"/>
          </p:cNvSpPr>
          <p:nvPr>
            <p:ph type="ftr" sz="quarter" idx="11"/>
          </p:nvPr>
        </p:nvSpPr>
        <p:spPr>
          <a:xfrm>
            <a:off x="3124200" y="6092825"/>
            <a:ext cx="2895600" cy="476250"/>
          </a:xfrm>
        </p:spPr>
        <p:txBody>
          <a:bodyPr/>
          <a:lstStyle>
            <a:lvl1pPr>
              <a:defRPr>
                <a:solidFill>
                  <a:schemeClr val="tx1"/>
                </a:solidFill>
              </a:defRPr>
            </a:lvl1pPr>
          </a:lstStyle>
          <a:p>
            <a:pPr>
              <a:defRPr/>
            </a:pPr>
            <a:endParaRPr dirty="0"/>
          </a:p>
        </p:txBody>
      </p:sp>
      <p:sp>
        <p:nvSpPr>
          <p:cNvPr id="9" name="Rectangle 6"/>
          <p:cNvSpPr>
            <a:spLocks noGrp="1" noChangeArrowheads="1"/>
          </p:cNvSpPr>
          <p:nvPr>
            <p:ph type="sldNum" sz="quarter" idx="12"/>
          </p:nvPr>
        </p:nvSpPr>
        <p:spPr>
          <a:xfrm>
            <a:off x="6553200" y="6092825"/>
            <a:ext cx="2133600" cy="476250"/>
          </a:xfrm>
        </p:spPr>
        <p:txBody>
          <a:bodyPr/>
          <a:lstStyle>
            <a:lvl1pPr>
              <a:defRPr>
                <a:solidFill>
                  <a:schemeClr val="tx1"/>
                </a:solidFill>
              </a:defRPr>
            </a:lvl1pPr>
          </a:lstStyle>
          <a:p>
            <a:pPr>
              <a:defRPr/>
            </a:pPr>
            <a:fld id="{E5982C2F-E996-44B0-9698-BF242DEAAFCF}" type="slidenum">
              <a:rPr lang="en-GB"/>
              <a:pPr>
                <a:defRPr/>
              </a:pPr>
              <a:t>‹#›</a:t>
            </a:fld>
            <a:endParaRPr lang="en-GB" dirty="0"/>
          </a:p>
        </p:txBody>
      </p:sp>
    </p:spTree>
    <p:extLst>
      <p:ext uri="{BB962C8B-B14F-4D97-AF65-F5344CB8AC3E}">
        <p14:creationId xmlns:p14="http://schemas.microsoft.com/office/powerpoint/2010/main" val="4092150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bg>
      <p:bgPr>
        <a:solidFill>
          <a:schemeClr val="bg1">
            <a:lumMod val="85000"/>
          </a:schemeClr>
        </a:solidFill>
        <a:effectLst/>
      </p:bgPr>
    </p:bg>
    <p:spTree>
      <p:nvGrpSpPr>
        <p:cNvPr id="1" name=""/>
        <p:cNvGrpSpPr/>
        <p:nvPr/>
      </p:nvGrpSpPr>
      <p:grpSpPr>
        <a:xfrm>
          <a:off x="0" y="0"/>
          <a:ext cx="0" cy="0"/>
          <a:chOff x="0" y="0"/>
          <a:chExt cx="0" cy="0"/>
        </a:xfrm>
      </p:grpSpPr>
      <p:sp>
        <p:nvSpPr>
          <p:cNvPr id="4" name="Rectangle 3"/>
          <p:cNvSpPr/>
          <p:nvPr userDrawn="1"/>
        </p:nvSpPr>
        <p:spPr>
          <a:xfrm>
            <a:off x="0" y="3"/>
            <a:ext cx="9144000" cy="1125537"/>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lIns="82385" tIns="41192" rIns="82385" bIns="41192" anchor="ctr"/>
          <a:lstStyle/>
          <a:p>
            <a:pPr algn="ctr" defTabSz="411932" fontAlgn="auto">
              <a:spcBef>
                <a:spcPts val="0"/>
              </a:spcBef>
              <a:spcAft>
                <a:spcPts val="0"/>
              </a:spcAft>
              <a:defRPr/>
            </a:pPr>
            <a:endParaRPr lang="en-US" sz="1662" b="0">
              <a:solidFill>
                <a:srgbClr val="FFFFFF"/>
              </a:solidFill>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3"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9" y="404814"/>
            <a:ext cx="1620838"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Grp="1" noChangeArrowheads="1"/>
          </p:cNvSpPr>
          <p:nvPr>
            <p:ph type="dt" sz="half" idx="10"/>
          </p:nvPr>
        </p:nvSpPr>
        <p:spPr>
          <a:xfrm>
            <a:off x="457201" y="6092829"/>
            <a:ext cx="2133600" cy="476250"/>
          </a:xfrm>
        </p:spPr>
        <p:txBody>
          <a:bodyPr/>
          <a:lstStyle>
            <a:lvl1pPr>
              <a:defRPr>
                <a:solidFill>
                  <a:schemeClr val="tx1"/>
                </a:solidFill>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xfrm>
            <a:off x="3124204" y="6092829"/>
            <a:ext cx="2895600" cy="476250"/>
          </a:xfrm>
        </p:spPr>
        <p:txBody>
          <a:bodyPr/>
          <a:lstStyle>
            <a:lvl1pPr>
              <a:defRPr>
                <a:solidFill>
                  <a:schemeClr val="tx1"/>
                </a:solidFill>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a:xfrm>
            <a:off x="6553202" y="6092829"/>
            <a:ext cx="2133600" cy="476250"/>
          </a:xfrm>
        </p:spPr>
        <p:txBody>
          <a:bodyPr/>
          <a:lstStyle>
            <a:lvl1pPr>
              <a:defRPr>
                <a:solidFill>
                  <a:schemeClr val="tx1"/>
                </a:solidFill>
              </a:defRPr>
            </a:lvl1pPr>
          </a:lstStyle>
          <a:p>
            <a:pPr>
              <a:defRPr/>
            </a:pPr>
            <a:fld id="{741C85A3-9D8A-4E21-8045-3461BE2BA125}"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9081436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0"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404813"/>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7" name="Rectangle 4"/>
          <p:cNvSpPr>
            <a:spLocks noGrp="1" noChangeArrowheads="1"/>
          </p:cNvSpPr>
          <p:nvPr>
            <p:ph type="dt" sz="half" idx="10"/>
          </p:nvPr>
        </p:nvSpPr>
        <p:spPr>
          <a:xfrm>
            <a:off x="457200" y="6092825"/>
            <a:ext cx="2133600" cy="476250"/>
          </a:xfrm>
        </p:spPr>
        <p:txBody>
          <a:bodyPr/>
          <a:lstStyle>
            <a:lvl1pPr>
              <a:defRPr>
                <a:solidFill>
                  <a:schemeClr val="tx1"/>
                </a:solidFill>
              </a:defRPr>
            </a:lvl1pPr>
          </a:lstStyle>
          <a:p>
            <a:pPr>
              <a:defRPr/>
            </a:pPr>
            <a:endParaRPr lang="en-GB"/>
          </a:p>
        </p:txBody>
      </p:sp>
      <p:sp>
        <p:nvSpPr>
          <p:cNvPr id="8" name="Rectangle 5"/>
          <p:cNvSpPr>
            <a:spLocks noGrp="1" noChangeArrowheads="1"/>
          </p:cNvSpPr>
          <p:nvPr>
            <p:ph type="ftr" sz="quarter" idx="11"/>
          </p:nvPr>
        </p:nvSpPr>
        <p:spPr>
          <a:xfrm>
            <a:off x="3124200" y="6092825"/>
            <a:ext cx="2895600" cy="476250"/>
          </a:xfrm>
        </p:spPr>
        <p:txBody>
          <a:bodyPr/>
          <a:lstStyle>
            <a:lvl1pPr>
              <a:defRPr>
                <a:solidFill>
                  <a:schemeClr val="tx1"/>
                </a:solidFill>
              </a:defRPr>
            </a:lvl1pPr>
          </a:lstStyle>
          <a:p>
            <a:pPr>
              <a:defRPr/>
            </a:pPr>
            <a:endParaRPr/>
          </a:p>
        </p:txBody>
      </p:sp>
      <p:sp>
        <p:nvSpPr>
          <p:cNvPr id="9" name="Rectangle 6"/>
          <p:cNvSpPr>
            <a:spLocks noGrp="1" noChangeArrowheads="1"/>
          </p:cNvSpPr>
          <p:nvPr>
            <p:ph type="sldNum" sz="quarter" idx="12"/>
          </p:nvPr>
        </p:nvSpPr>
        <p:spPr>
          <a:xfrm>
            <a:off x="6553200" y="6092825"/>
            <a:ext cx="2133600" cy="476250"/>
          </a:xfrm>
        </p:spPr>
        <p:txBody>
          <a:bodyPr/>
          <a:lstStyle>
            <a:lvl1pPr>
              <a:defRPr>
                <a:solidFill>
                  <a:schemeClr val="tx1"/>
                </a:solidFill>
              </a:defRPr>
            </a:lvl1pPr>
          </a:lstStyle>
          <a:p>
            <a:pPr>
              <a:defRPr/>
            </a:pPr>
            <a:fld id="{E5982C2F-E996-44B0-9698-BF242DEAAFCF}" type="slidenum">
              <a:rPr lang="en-GB"/>
              <a:pPr>
                <a:defRPr/>
              </a:pPr>
              <a:t>‹#›</a:t>
            </a:fld>
            <a:endParaRPr lang="en-GB" dirty="0"/>
          </a:p>
        </p:txBody>
      </p:sp>
    </p:spTree>
    <p:extLst>
      <p:ext uri="{BB962C8B-B14F-4D97-AF65-F5344CB8AC3E}">
        <p14:creationId xmlns:p14="http://schemas.microsoft.com/office/powerpoint/2010/main" val="1954754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a:p>
        </p:txBody>
      </p:sp>
      <p:sp>
        <p:nvSpPr>
          <p:cNvPr id="6" name="Rectangle 6"/>
          <p:cNvSpPr>
            <a:spLocks noGrp="1" noChangeArrowheads="1"/>
          </p:cNvSpPr>
          <p:nvPr>
            <p:ph type="sldNum" sz="quarter" idx="12"/>
          </p:nvPr>
        </p:nvSpPr>
        <p:spPr/>
        <p:txBody>
          <a:bodyPr/>
          <a:lstStyle>
            <a:lvl1pPr>
              <a:defRPr/>
            </a:lvl1pPr>
          </a:lstStyle>
          <a:p>
            <a:pPr>
              <a:defRPr/>
            </a:pPr>
            <a:fld id="{C3BEC893-FCE3-42EA-A5E1-32E33BB32BD4}" type="slidenum">
              <a:rPr lang="en-GB"/>
              <a:pPr>
                <a:defRPr/>
              </a:pPr>
              <a:t>‹#›</a:t>
            </a:fld>
            <a:endParaRPr lang="en-GB"/>
          </a:p>
        </p:txBody>
      </p:sp>
    </p:spTree>
    <p:extLst>
      <p:ext uri="{BB962C8B-B14F-4D97-AF65-F5344CB8AC3E}">
        <p14:creationId xmlns:p14="http://schemas.microsoft.com/office/powerpoint/2010/main" val="883928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a:p>
        </p:txBody>
      </p:sp>
      <p:sp>
        <p:nvSpPr>
          <p:cNvPr id="7" name="Rectangle 6"/>
          <p:cNvSpPr>
            <a:spLocks noGrp="1" noChangeArrowheads="1"/>
          </p:cNvSpPr>
          <p:nvPr>
            <p:ph type="sldNum" sz="quarter" idx="12"/>
          </p:nvPr>
        </p:nvSpPr>
        <p:spPr/>
        <p:txBody>
          <a:bodyPr/>
          <a:lstStyle>
            <a:lvl1pPr>
              <a:defRPr/>
            </a:lvl1pPr>
          </a:lstStyle>
          <a:p>
            <a:pPr>
              <a:defRPr/>
            </a:pPr>
            <a:fld id="{441F3592-F73F-4CE9-A8AD-38034F2B5BF2}" type="slidenum">
              <a:rPr lang="en-GB"/>
              <a:pPr>
                <a:defRPr/>
              </a:pPr>
              <a:t>‹#›</a:t>
            </a:fld>
            <a:endParaRPr lang="en-GB"/>
          </a:p>
        </p:txBody>
      </p:sp>
    </p:spTree>
    <p:extLst>
      <p:ext uri="{BB962C8B-B14F-4D97-AF65-F5344CB8AC3E}">
        <p14:creationId xmlns:p14="http://schemas.microsoft.com/office/powerpoint/2010/main" val="1988008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p>
        </p:txBody>
      </p:sp>
      <p:sp>
        <p:nvSpPr>
          <p:cNvPr id="8" name="Rectangle 5"/>
          <p:cNvSpPr>
            <a:spLocks noGrp="1" noChangeArrowheads="1"/>
          </p:cNvSpPr>
          <p:nvPr>
            <p:ph type="ftr" sz="quarter" idx="11"/>
          </p:nvPr>
        </p:nvSpPr>
        <p:spPr/>
        <p:txBody>
          <a:bodyPr/>
          <a:lstStyle>
            <a:lvl1pPr>
              <a:defRPr/>
            </a:lvl1pPr>
          </a:lstStyle>
          <a:p>
            <a:pPr>
              <a:defRPr/>
            </a:pPr>
            <a:endParaRPr/>
          </a:p>
        </p:txBody>
      </p:sp>
      <p:sp>
        <p:nvSpPr>
          <p:cNvPr id="9" name="Rectangle 6"/>
          <p:cNvSpPr>
            <a:spLocks noGrp="1" noChangeArrowheads="1"/>
          </p:cNvSpPr>
          <p:nvPr>
            <p:ph type="sldNum" sz="quarter" idx="12"/>
          </p:nvPr>
        </p:nvSpPr>
        <p:spPr/>
        <p:txBody>
          <a:bodyPr/>
          <a:lstStyle>
            <a:lvl1pPr>
              <a:defRPr/>
            </a:lvl1pPr>
          </a:lstStyle>
          <a:p>
            <a:pPr>
              <a:defRPr/>
            </a:pPr>
            <a:fld id="{1C530B96-FDCB-4011-A0E8-8EB5C093813F}" type="slidenum">
              <a:rPr lang="en-GB"/>
              <a:pPr>
                <a:defRPr/>
              </a:pPr>
              <a:t>‹#›</a:t>
            </a:fld>
            <a:endParaRPr lang="en-GB"/>
          </a:p>
        </p:txBody>
      </p:sp>
    </p:spTree>
    <p:extLst>
      <p:ext uri="{BB962C8B-B14F-4D97-AF65-F5344CB8AC3E}">
        <p14:creationId xmlns:p14="http://schemas.microsoft.com/office/powerpoint/2010/main" val="2943055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a:p>
        </p:txBody>
      </p:sp>
      <p:sp>
        <p:nvSpPr>
          <p:cNvPr id="4" name="Rectangle 5"/>
          <p:cNvSpPr>
            <a:spLocks noGrp="1" noChangeArrowheads="1"/>
          </p:cNvSpPr>
          <p:nvPr>
            <p:ph type="ftr" sz="quarter" idx="11"/>
          </p:nvPr>
        </p:nvSpPr>
        <p:spPr/>
        <p:txBody>
          <a:bodyPr/>
          <a:lstStyle>
            <a:lvl1pPr>
              <a:defRPr/>
            </a:lvl1pPr>
          </a:lstStyle>
          <a:p>
            <a:pPr>
              <a:defRPr/>
            </a:pPr>
            <a:endParaRPr/>
          </a:p>
        </p:txBody>
      </p:sp>
      <p:sp>
        <p:nvSpPr>
          <p:cNvPr id="5" name="Rectangle 6"/>
          <p:cNvSpPr>
            <a:spLocks noGrp="1" noChangeArrowheads="1"/>
          </p:cNvSpPr>
          <p:nvPr>
            <p:ph type="sldNum" sz="quarter" idx="12"/>
          </p:nvPr>
        </p:nvSpPr>
        <p:spPr/>
        <p:txBody>
          <a:bodyPr/>
          <a:lstStyle>
            <a:lvl1pPr>
              <a:defRPr/>
            </a:lvl1pPr>
          </a:lstStyle>
          <a:p>
            <a:pPr>
              <a:defRPr/>
            </a:pPr>
            <a:fld id="{D8DD2527-FC6E-4CD4-B604-B7A9B0317DC2}" type="slidenum">
              <a:rPr lang="en-GB"/>
              <a:pPr>
                <a:defRPr/>
              </a:pPr>
              <a:t>‹#›</a:t>
            </a:fld>
            <a:endParaRPr lang="en-GB"/>
          </a:p>
        </p:txBody>
      </p:sp>
    </p:spTree>
    <p:extLst>
      <p:ext uri="{BB962C8B-B14F-4D97-AF65-F5344CB8AC3E}">
        <p14:creationId xmlns:p14="http://schemas.microsoft.com/office/powerpoint/2010/main" val="491725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p>
        </p:txBody>
      </p:sp>
      <p:sp>
        <p:nvSpPr>
          <p:cNvPr id="3" name="Rectangle 5"/>
          <p:cNvSpPr>
            <a:spLocks noGrp="1" noChangeArrowheads="1"/>
          </p:cNvSpPr>
          <p:nvPr>
            <p:ph type="ftr" sz="quarter" idx="11"/>
          </p:nvPr>
        </p:nvSpPr>
        <p:spPr/>
        <p:txBody>
          <a:bodyPr/>
          <a:lstStyle>
            <a:lvl1pPr>
              <a:defRPr/>
            </a:lvl1pPr>
          </a:lstStyle>
          <a:p>
            <a:pPr>
              <a:defRPr/>
            </a:pPr>
            <a:endParaRPr/>
          </a:p>
        </p:txBody>
      </p:sp>
      <p:sp>
        <p:nvSpPr>
          <p:cNvPr id="4" name="Rectangle 6"/>
          <p:cNvSpPr>
            <a:spLocks noGrp="1" noChangeArrowheads="1"/>
          </p:cNvSpPr>
          <p:nvPr>
            <p:ph type="sldNum" sz="quarter" idx="12"/>
          </p:nvPr>
        </p:nvSpPr>
        <p:spPr/>
        <p:txBody>
          <a:bodyPr/>
          <a:lstStyle>
            <a:lvl1pPr>
              <a:defRPr/>
            </a:lvl1pPr>
          </a:lstStyle>
          <a:p>
            <a:pPr>
              <a:defRPr/>
            </a:pPr>
            <a:fld id="{B18999E2-64F4-45DE-A8CA-050B646F3E23}" type="slidenum">
              <a:rPr lang="en-GB"/>
              <a:pPr>
                <a:defRPr/>
              </a:pPr>
              <a:t>‹#›</a:t>
            </a:fld>
            <a:endParaRPr lang="en-GB"/>
          </a:p>
        </p:txBody>
      </p:sp>
    </p:spTree>
    <p:extLst>
      <p:ext uri="{BB962C8B-B14F-4D97-AF65-F5344CB8AC3E}">
        <p14:creationId xmlns:p14="http://schemas.microsoft.com/office/powerpoint/2010/main" val="403099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a:p>
        </p:txBody>
      </p:sp>
      <p:sp>
        <p:nvSpPr>
          <p:cNvPr id="7" name="Rectangle 6"/>
          <p:cNvSpPr>
            <a:spLocks noGrp="1" noChangeArrowheads="1"/>
          </p:cNvSpPr>
          <p:nvPr>
            <p:ph type="sldNum" sz="quarter" idx="12"/>
          </p:nvPr>
        </p:nvSpPr>
        <p:spPr/>
        <p:txBody>
          <a:bodyPr/>
          <a:lstStyle>
            <a:lvl1pPr>
              <a:defRPr/>
            </a:lvl1pPr>
          </a:lstStyle>
          <a:p>
            <a:pPr>
              <a:defRPr/>
            </a:pPr>
            <a:fld id="{124558F1-0524-47BA-A0CC-3015F9864AA3}" type="slidenum">
              <a:rPr lang="en-GB"/>
              <a:pPr>
                <a:defRPr/>
              </a:pPr>
              <a:t>‹#›</a:t>
            </a:fld>
            <a:endParaRPr lang="en-GB"/>
          </a:p>
        </p:txBody>
      </p:sp>
    </p:spTree>
    <p:extLst>
      <p:ext uri="{BB962C8B-B14F-4D97-AF65-F5344CB8AC3E}">
        <p14:creationId xmlns:p14="http://schemas.microsoft.com/office/powerpoint/2010/main" val="3198749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endParaRPr/>
          </a:p>
        </p:txBody>
      </p:sp>
      <p:sp>
        <p:nvSpPr>
          <p:cNvPr id="7" name="Rectangle 6"/>
          <p:cNvSpPr>
            <a:spLocks noGrp="1" noChangeArrowheads="1"/>
          </p:cNvSpPr>
          <p:nvPr>
            <p:ph type="sldNum" sz="quarter" idx="12"/>
          </p:nvPr>
        </p:nvSpPr>
        <p:spPr/>
        <p:txBody>
          <a:bodyPr/>
          <a:lstStyle>
            <a:lvl1pPr>
              <a:defRPr/>
            </a:lvl1pPr>
          </a:lstStyle>
          <a:p>
            <a:pPr>
              <a:defRPr/>
            </a:pPr>
            <a:fld id="{856E0C6A-6057-440E-A019-C76A3EB99FA7}" type="slidenum">
              <a:rPr lang="en-GB"/>
              <a:pPr>
                <a:defRPr/>
              </a:pPr>
              <a:t>‹#›</a:t>
            </a:fld>
            <a:endParaRPr lang="en-GB"/>
          </a:p>
        </p:txBody>
      </p:sp>
    </p:spTree>
    <p:extLst>
      <p:ext uri="{BB962C8B-B14F-4D97-AF65-F5344CB8AC3E}">
        <p14:creationId xmlns:p14="http://schemas.microsoft.com/office/powerpoint/2010/main" val="163788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Et dolor fragum</a:t>
            </a:r>
            <a:endParaRPr lang="en-GB" smtClean="0"/>
          </a:p>
          <a:p>
            <a:pPr lvl="1"/>
            <a:r>
              <a:rPr lang="en-GB" smtClean="0"/>
              <a:t>Et dolor fragum</a:t>
            </a:r>
          </a:p>
          <a:p>
            <a:pPr lvl="2"/>
            <a:r>
              <a:rPr lang="en-GB"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2CC12631-87F8-450E-9BC8-398D412F2291}"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42A62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file:///\\net1.cec.eu.int\AGRI\C\4\C5%20DATA\5.%20CEREALES\DASHBOARD\Dashboard_Cereals_Blue.xls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50825" y="1557338"/>
            <a:ext cx="8785225" cy="791542"/>
          </a:xfrm>
        </p:spPr>
        <p:txBody>
          <a:bodyPr/>
          <a:lstStyle/>
          <a:p>
            <a:pPr algn="ctr"/>
            <a:r>
              <a:rPr lang="en-GB" altLang="fr-FR" sz="2800" dirty="0" smtClean="0">
                <a:solidFill>
                  <a:srgbClr val="FFFFFF"/>
                </a:solidFill>
              </a:rPr>
              <a:t/>
            </a:r>
            <a:br>
              <a:rPr lang="en-GB" altLang="fr-FR" sz="2800" dirty="0" smtClean="0">
                <a:solidFill>
                  <a:srgbClr val="FFFFFF"/>
                </a:solidFill>
              </a:rPr>
            </a:br>
            <a:r>
              <a:rPr lang="en-GB" altLang="fr-FR" sz="2800" dirty="0" smtClean="0">
                <a:solidFill>
                  <a:srgbClr val="FFFFFF"/>
                </a:solidFill>
              </a:rPr>
              <a:t>Common Market Organisation (CMO)</a:t>
            </a:r>
            <a:br>
              <a:rPr lang="en-GB" altLang="fr-FR" sz="2800" dirty="0" smtClean="0">
                <a:solidFill>
                  <a:srgbClr val="FFFFFF"/>
                </a:solidFill>
              </a:rPr>
            </a:br>
            <a:r>
              <a:rPr lang="en-GB" altLang="fr-FR" sz="2800" dirty="0" smtClean="0">
                <a:solidFill>
                  <a:srgbClr val="FFFFFF"/>
                </a:solidFill>
              </a:rPr>
              <a:t>Fruit and vegetables sector</a:t>
            </a:r>
            <a:endParaRPr lang="en-US" altLang="en-US" sz="2800" dirty="0" smtClean="0"/>
          </a:p>
        </p:txBody>
      </p:sp>
      <p:sp>
        <p:nvSpPr>
          <p:cNvPr id="13315" name="TextBox 1"/>
          <p:cNvSpPr txBox="1">
            <a:spLocks noChangeArrowheads="1"/>
          </p:cNvSpPr>
          <p:nvPr/>
        </p:nvSpPr>
        <p:spPr bwMode="auto">
          <a:xfrm>
            <a:off x="538857" y="2924944"/>
            <a:ext cx="835362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en-GB" altLang="en-US" sz="2800" u="sng" dirty="0" smtClean="0">
                <a:solidFill>
                  <a:srgbClr val="42A62A"/>
                </a:solidFill>
              </a:rPr>
              <a:t>Market transparency:</a:t>
            </a:r>
          </a:p>
          <a:p>
            <a:pPr algn="ctr" eaLnBrk="1" hangingPunct="1"/>
            <a:r>
              <a:rPr lang="fr-BE" altLang="fr-FR" sz="2800" i="1" u="sng" dirty="0" err="1" smtClean="0">
                <a:solidFill>
                  <a:srgbClr val="42A62A"/>
                </a:solidFill>
              </a:rPr>
              <a:t>Latest</a:t>
            </a:r>
            <a:r>
              <a:rPr lang="fr-BE" altLang="fr-FR" sz="2800" i="1" u="sng" dirty="0" smtClean="0">
                <a:solidFill>
                  <a:srgbClr val="42A62A"/>
                </a:solidFill>
              </a:rPr>
              <a:t> </a:t>
            </a:r>
            <a:r>
              <a:rPr lang="fr-BE" altLang="fr-FR" sz="2800" i="1" u="sng" dirty="0" err="1" smtClean="0">
                <a:solidFill>
                  <a:srgbClr val="42A62A"/>
                </a:solidFill>
              </a:rPr>
              <a:t>developments</a:t>
            </a:r>
            <a:endParaRPr lang="en-GB" altLang="fr-FR" sz="3200" i="1" u="sng" dirty="0">
              <a:solidFill>
                <a:srgbClr val="FFC000"/>
              </a:solidFill>
            </a:endParaRPr>
          </a:p>
        </p:txBody>
      </p:sp>
      <p:sp>
        <p:nvSpPr>
          <p:cNvPr id="7" name="Rectangle 5"/>
          <p:cNvSpPr txBox="1">
            <a:spLocks noChangeArrowheads="1"/>
          </p:cNvSpPr>
          <p:nvPr/>
        </p:nvSpPr>
        <p:spPr bwMode="auto">
          <a:xfrm>
            <a:off x="1835150" y="5085184"/>
            <a:ext cx="6769100" cy="57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F5494"/>
              </a:buClr>
              <a:buNone/>
              <a:defRPr sz="3000" b="1" i="0">
                <a:solidFill>
                  <a:schemeClr val="bg1"/>
                </a:solidFill>
                <a:latin typeface="+mn-lt"/>
                <a:ea typeface="+mn-ea"/>
                <a:cs typeface="+mn-cs"/>
              </a:defRPr>
            </a:lvl1pPr>
            <a:lvl2pPr marL="742950" indent="-285750" algn="l" rtl="0" eaLnBrk="0" fontAlgn="base" hangingPunct="0">
              <a:spcBef>
                <a:spcPct val="20000"/>
              </a:spcBef>
              <a:spcAft>
                <a:spcPct val="0"/>
              </a:spcAft>
              <a:buClr>
                <a:srgbClr val="42A62A"/>
              </a:buClr>
              <a:buChar char="•"/>
              <a:defRPr sz="2000" b="1">
                <a:solidFill>
                  <a:srgbClr val="0F5494"/>
                </a:solidFill>
                <a:latin typeface="+mn-lt"/>
              </a:defRPr>
            </a:lvl2pPr>
            <a:lvl3pPr marL="228600" indent="-228600" algn="l" rtl="0" eaLnBrk="0" fontAlgn="base" hangingPunct="0">
              <a:spcBef>
                <a:spcPct val="20000"/>
              </a:spcBef>
              <a:spcAft>
                <a:spcPct val="0"/>
              </a:spcAft>
              <a:defRPr sz="3000" b="1">
                <a:solidFill>
                  <a:schemeClr val="bg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895350" indent="-895350" eaLnBrk="1" hangingPunct="1">
              <a:buClr>
                <a:srgbClr val="FFFFFF"/>
              </a:buClr>
              <a:tabLst>
                <a:tab pos="895350" algn="l"/>
              </a:tabLst>
              <a:defRPr/>
            </a:pPr>
            <a:r>
              <a:rPr lang="en-GB" sz="1200" dirty="0" smtClean="0">
                <a:solidFill>
                  <a:srgbClr val="FFFFFF"/>
                </a:solidFill>
              </a:rPr>
              <a:t>	Unit G2. Wine, spirits, horticultural products, specialised crops</a:t>
            </a:r>
          </a:p>
          <a:p>
            <a:pPr marL="0" indent="0" eaLnBrk="1" hangingPunct="1">
              <a:buClr>
                <a:srgbClr val="FFFFFF"/>
              </a:buClr>
              <a:defRPr/>
            </a:pPr>
            <a:r>
              <a:rPr lang="en-GB" sz="1200" dirty="0" smtClean="0">
                <a:solidFill>
                  <a:srgbClr val="FFFFFF"/>
                </a:solidFill>
              </a:rPr>
              <a:t>	DG Agriculture and Rural Development</a:t>
            </a:r>
          </a:p>
          <a:p>
            <a:pPr marL="0" indent="0" eaLnBrk="1" hangingPunct="1">
              <a:buClr>
                <a:srgbClr val="FFFFFF"/>
              </a:buClr>
              <a:defRPr/>
            </a:pPr>
            <a:r>
              <a:rPr lang="en-GB" sz="1200" dirty="0" smtClean="0">
                <a:solidFill>
                  <a:srgbClr val="FFFFFF"/>
                </a:solidFill>
              </a:rPr>
              <a:t>	European Commission</a:t>
            </a:r>
          </a:p>
        </p:txBody>
      </p:sp>
      <p:sp>
        <p:nvSpPr>
          <p:cNvPr id="13317" name="TextBox 2"/>
          <p:cNvSpPr txBox="1">
            <a:spLocks noChangeArrowheads="1"/>
          </p:cNvSpPr>
          <p:nvPr/>
        </p:nvSpPr>
        <p:spPr bwMode="auto">
          <a:xfrm>
            <a:off x="755650" y="5949950"/>
            <a:ext cx="8064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fr-BE" altLang="fr-FR" sz="2000" i="1" dirty="0" smtClean="0">
                <a:solidFill>
                  <a:srgbClr val="FFFF66"/>
                </a:solidFill>
                <a:latin typeface="Arial Narrow" panose="020B0606020202030204" pitchFamily="34" charset="0"/>
              </a:rPr>
              <a:t>9 </a:t>
            </a:r>
            <a:r>
              <a:rPr lang="fr-BE" altLang="fr-FR" sz="2000" i="1" dirty="0" err="1" smtClean="0">
                <a:solidFill>
                  <a:srgbClr val="FFFF66"/>
                </a:solidFill>
                <a:latin typeface="Arial Narrow" panose="020B0606020202030204" pitchFamily="34" charset="0"/>
              </a:rPr>
              <a:t>October</a:t>
            </a:r>
            <a:r>
              <a:rPr lang="fr-BE" altLang="fr-FR" sz="2000" i="1" dirty="0" smtClean="0">
                <a:solidFill>
                  <a:srgbClr val="FFFF66"/>
                </a:solidFill>
                <a:latin typeface="Arial Narrow" panose="020B0606020202030204" pitchFamily="34" charset="0"/>
              </a:rPr>
              <a:t> </a:t>
            </a:r>
            <a:r>
              <a:rPr lang="fr-BE" altLang="fr-FR" sz="2000" i="1" dirty="0" smtClean="0">
                <a:solidFill>
                  <a:srgbClr val="FFFF66"/>
                </a:solidFill>
                <a:latin typeface="Arial Narrow" panose="020B0606020202030204" pitchFamily="34" charset="0"/>
              </a:rPr>
              <a:t>2020</a:t>
            </a:r>
            <a:endParaRPr lang="en-GB" altLang="fr-FR" sz="2000" i="1" dirty="0">
              <a:solidFill>
                <a:srgbClr val="FFFF66"/>
              </a:solidFill>
              <a:latin typeface="Arial Narrow" panose="020B0606020202030204" pitchFamily="34" charset="0"/>
            </a:endParaRPr>
          </a:p>
        </p:txBody>
      </p:sp>
    </p:spTree>
    <p:extLst>
      <p:ext uri="{BB962C8B-B14F-4D97-AF65-F5344CB8AC3E}">
        <p14:creationId xmlns:p14="http://schemas.microsoft.com/office/powerpoint/2010/main" val="1450277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980729"/>
            <a:ext cx="8229600" cy="1180404"/>
          </a:xfrm>
        </p:spPr>
        <p:txBody>
          <a:bodyPr/>
          <a:lstStyle/>
          <a:p>
            <a:pPr algn="ctr"/>
            <a:r>
              <a:rPr lang="fr-BE" altLang="en-US" sz="2800" dirty="0" smtClean="0"/>
              <a:t>Index (+)</a:t>
            </a:r>
            <a:endParaRPr lang="en-GB" altLang="en-US" sz="2800" dirty="0" smtClean="0"/>
          </a:p>
        </p:txBody>
      </p:sp>
      <p:sp>
        <p:nvSpPr>
          <p:cNvPr id="28676" name="Content Placeholder 1"/>
          <p:cNvSpPr>
            <a:spLocks noGrp="1"/>
          </p:cNvSpPr>
          <p:nvPr>
            <p:ph idx="1"/>
          </p:nvPr>
        </p:nvSpPr>
        <p:spPr>
          <a:xfrm>
            <a:off x="457200" y="2276872"/>
            <a:ext cx="8229600" cy="4176464"/>
          </a:xfrm>
        </p:spPr>
        <p:txBody>
          <a:bodyPr/>
          <a:lstStyle/>
          <a:p>
            <a:pPr marL="342000" indent="0">
              <a:spcBef>
                <a:spcPts val="0"/>
              </a:spcBef>
              <a:spcAft>
                <a:spcPts val="600"/>
              </a:spcAft>
              <a:buNone/>
              <a:defRPr/>
            </a:pPr>
            <a:r>
              <a:rPr lang="fr-BE" b="1" i="0" dirty="0">
                <a:solidFill>
                  <a:schemeClr val="tx1"/>
                </a:solidFill>
                <a:latin typeface="Arial Narrow" panose="020B0606020202030204" pitchFamily="34" charset="0"/>
                <a:ea typeface="Calibri"/>
                <a:cs typeface="Times New Roman"/>
              </a:rPr>
              <a:t>5</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Increasing</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transparency</a:t>
            </a:r>
            <a:r>
              <a:rPr lang="fr-BE" b="1" i="0" dirty="0" smtClean="0">
                <a:solidFill>
                  <a:schemeClr val="tx1"/>
                </a:solidFill>
                <a:latin typeface="Arial Narrow" panose="020B0606020202030204" pitchFamily="34" charset="0"/>
                <a:ea typeface="Calibri"/>
                <a:cs typeface="Times New Roman"/>
              </a:rPr>
              <a:t> (I): </a:t>
            </a:r>
            <a:r>
              <a:rPr lang="en-US" b="1" i="0" dirty="0" err="1" smtClean="0">
                <a:solidFill>
                  <a:schemeClr val="tx1"/>
                </a:solidFill>
                <a:latin typeface="Arial Narrow" panose="020B0606020202030204" pitchFamily="34" charset="0"/>
                <a:ea typeface="Calibri"/>
                <a:cs typeface="Times New Roman"/>
              </a:rPr>
              <a:t>Farmgate</a:t>
            </a:r>
            <a:r>
              <a:rPr lang="en-US" b="1" i="0" dirty="0" smtClean="0">
                <a:solidFill>
                  <a:schemeClr val="tx1"/>
                </a:solidFill>
                <a:latin typeface="Arial Narrow" panose="020B0606020202030204" pitchFamily="34" charset="0"/>
                <a:ea typeface="Calibri"/>
                <a:cs typeface="Times New Roman"/>
              </a:rPr>
              <a:t> prices [Annex I, 5(c)]</a:t>
            </a:r>
            <a:br>
              <a:rPr lang="en-US" b="1" i="0" dirty="0" smtClean="0">
                <a:solidFill>
                  <a:schemeClr val="tx1"/>
                </a:solidFill>
                <a:latin typeface="Arial Narrow" panose="020B0606020202030204" pitchFamily="34" charset="0"/>
                <a:ea typeface="Calibri"/>
                <a:cs typeface="Times New Roman"/>
              </a:rPr>
            </a:br>
            <a:endParaRPr lang="en-US" b="1" i="0" dirty="0">
              <a:solidFill>
                <a:schemeClr val="tx1"/>
              </a:solidFill>
              <a:latin typeface="Arial Narrow" panose="020B0606020202030204" pitchFamily="34" charset="0"/>
              <a:ea typeface="Calibri"/>
              <a:cs typeface="Times New Roman"/>
            </a:endParaRPr>
          </a:p>
          <a:p>
            <a:pPr marL="342000" indent="0">
              <a:spcBef>
                <a:spcPts val="0"/>
              </a:spcBef>
              <a:spcAft>
                <a:spcPts val="600"/>
              </a:spcAft>
              <a:buNone/>
              <a:defRPr/>
            </a:pPr>
            <a:r>
              <a:rPr lang="en-US" b="1" i="0" dirty="0">
                <a:solidFill>
                  <a:schemeClr val="tx1"/>
                </a:solidFill>
                <a:latin typeface="Arial Narrow" panose="020B0606020202030204" pitchFamily="34" charset="0"/>
                <a:ea typeface="Calibri"/>
                <a:cs typeface="Times New Roman"/>
              </a:rPr>
              <a:t>6</a:t>
            </a:r>
            <a:r>
              <a:rPr lang="en-US" b="1" i="0" dirty="0" smtClean="0">
                <a:solidFill>
                  <a:schemeClr val="tx1"/>
                </a:solidFill>
                <a:latin typeface="Arial Narrow" panose="020B0606020202030204" pitchFamily="34" charset="0"/>
                <a:ea typeface="Calibri"/>
                <a:cs typeface="Times New Roman"/>
              </a:rPr>
              <a:t>. Increasing transparency (II): Retail </a:t>
            </a:r>
            <a:r>
              <a:rPr lang="en-US" b="1" i="0" dirty="0">
                <a:solidFill>
                  <a:schemeClr val="tx1"/>
                </a:solidFill>
                <a:latin typeface="Arial Narrow" panose="020B0606020202030204" pitchFamily="34" charset="0"/>
                <a:ea typeface="Calibri"/>
                <a:cs typeface="Times New Roman"/>
              </a:rPr>
              <a:t>buying prices [Annex I, 5(d</a:t>
            </a:r>
            <a:r>
              <a:rPr lang="en-US" b="1" i="0" dirty="0" smtClean="0">
                <a:solidFill>
                  <a:schemeClr val="tx1"/>
                </a:solidFill>
                <a:latin typeface="Arial Narrow" panose="020B0606020202030204" pitchFamily="34" charset="0"/>
                <a:ea typeface="Calibri"/>
                <a:cs typeface="Times New Roman"/>
              </a:rPr>
              <a:t>)]</a:t>
            </a:r>
            <a:br>
              <a:rPr lang="en-US" b="1" i="0" dirty="0" smtClean="0">
                <a:solidFill>
                  <a:schemeClr val="tx1"/>
                </a:solidFill>
                <a:latin typeface="Arial Narrow" panose="020B0606020202030204" pitchFamily="34" charset="0"/>
                <a:ea typeface="Calibri"/>
                <a:cs typeface="Times New Roman"/>
              </a:rPr>
            </a:br>
            <a:endParaRPr lang="en-US" b="1" i="0" dirty="0" smtClean="0">
              <a:solidFill>
                <a:schemeClr val="tx1"/>
              </a:solidFill>
              <a:latin typeface="Arial Narrow" panose="020B0606020202030204" pitchFamily="34" charset="0"/>
              <a:ea typeface="Calibri"/>
              <a:cs typeface="Times New Roman"/>
            </a:endParaRPr>
          </a:p>
          <a:p>
            <a:pPr marL="342000" indent="0">
              <a:spcBef>
                <a:spcPts val="0"/>
              </a:spcBef>
              <a:spcAft>
                <a:spcPts val="600"/>
              </a:spcAft>
              <a:buNone/>
              <a:defRPr/>
            </a:pPr>
            <a:r>
              <a:rPr lang="en-US" b="1" i="0" dirty="0" smtClean="0">
                <a:solidFill>
                  <a:schemeClr val="tx1"/>
                </a:solidFill>
                <a:latin typeface="Arial Narrow" panose="020B0606020202030204" pitchFamily="34" charset="0"/>
                <a:ea typeface="Calibri"/>
                <a:cs typeface="Times New Roman"/>
              </a:rPr>
              <a:t>7. Concluding remarks</a:t>
            </a:r>
          </a:p>
          <a:p>
            <a:pPr marL="799200" indent="-457200">
              <a:spcBef>
                <a:spcPts val="0"/>
              </a:spcBef>
              <a:spcAft>
                <a:spcPts val="600"/>
              </a:spcAft>
              <a:buAutoNum type="arabicPeriod"/>
              <a:defRPr/>
            </a:pPr>
            <a:endParaRPr lang="fr-BE" b="1" i="0" dirty="0" smtClean="0">
              <a:solidFill>
                <a:schemeClr val="tx1"/>
              </a:solidFill>
              <a:latin typeface="Arial Narrow" panose="020B0606020202030204" pitchFamily="34" charset="0"/>
              <a:ea typeface="Calibri"/>
              <a:cs typeface="Times New Roman"/>
            </a:endParaRPr>
          </a:p>
        </p:txBody>
      </p:sp>
      <p:sp>
        <p:nvSpPr>
          <p:cNvPr id="2253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2F34710-4484-4CD8-B77F-6814AF0BD23B}" type="slidenum">
              <a:rPr lang="en-GB" altLang="en-US" sz="1400" b="0" smtClean="0">
                <a:solidFill>
                  <a:srgbClr val="000000"/>
                </a:solidFill>
                <a:latin typeface="Arial" charset="0"/>
              </a:rPr>
              <a:pPr eaLnBrk="1" hangingPunct="1"/>
              <a:t>10</a:t>
            </a:fld>
            <a:endParaRPr lang="en-GB" altLang="en-US" sz="1400" b="0" dirty="0" smtClean="0">
              <a:solidFill>
                <a:srgbClr val="000000"/>
              </a:solidFill>
              <a:latin typeface="Arial" charset="0"/>
            </a:endParaRPr>
          </a:p>
        </p:txBody>
      </p:sp>
    </p:spTree>
    <p:extLst>
      <p:ext uri="{BB962C8B-B14F-4D97-AF65-F5344CB8AC3E}">
        <p14:creationId xmlns:p14="http://schemas.microsoft.com/office/powerpoint/2010/main" val="3775345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fr-BE" altLang="en-US" dirty="0" smtClean="0">
                <a:solidFill>
                  <a:schemeClr val="tx1"/>
                </a:solidFill>
              </a:rPr>
              <a:t>1. Introduction. </a:t>
            </a:r>
            <a:endParaRPr lang="en-GB" altLang="en-US" dirty="0" smtClean="0">
              <a:solidFill>
                <a:schemeClr val="tx1"/>
              </a:solidFill>
            </a:endParaRPr>
          </a:p>
        </p:txBody>
      </p:sp>
      <p:sp>
        <p:nvSpPr>
          <p:cNvPr id="28676" name="Content Placeholder 1"/>
          <p:cNvSpPr>
            <a:spLocks noGrp="1"/>
          </p:cNvSpPr>
          <p:nvPr>
            <p:ph idx="1"/>
          </p:nvPr>
        </p:nvSpPr>
        <p:spPr>
          <a:xfrm>
            <a:off x="457200" y="2780928"/>
            <a:ext cx="8229600" cy="3240460"/>
          </a:xfrm>
        </p:spPr>
        <p:txBody>
          <a:bodyPr/>
          <a:lstStyle/>
          <a:p>
            <a:r>
              <a:rPr lang="fr-BE" altLang="en-US" sz="2000" i="0" dirty="0" smtClean="0">
                <a:solidFill>
                  <a:schemeClr val="tx1"/>
                </a:solidFill>
              </a:rPr>
              <a:t>Our </a:t>
            </a:r>
            <a:r>
              <a:rPr lang="fr-BE" altLang="en-US" sz="2000" i="0" dirty="0" err="1" smtClean="0">
                <a:solidFill>
                  <a:schemeClr val="tx1"/>
                </a:solidFill>
              </a:rPr>
              <a:t>current</a:t>
            </a:r>
            <a:r>
              <a:rPr lang="fr-BE" altLang="en-US" sz="2000" i="0" dirty="0" smtClean="0">
                <a:solidFill>
                  <a:schemeClr val="tx1"/>
                </a:solidFill>
              </a:rPr>
              <a:t> </a:t>
            </a:r>
            <a:r>
              <a:rPr lang="fr-BE" altLang="en-US" sz="2000" i="0" dirty="0" err="1" smtClean="0">
                <a:solidFill>
                  <a:schemeClr val="tx1"/>
                </a:solidFill>
              </a:rPr>
              <a:t>price</a:t>
            </a:r>
            <a:r>
              <a:rPr lang="fr-BE" altLang="en-US" sz="2000" i="0" dirty="0" smtClean="0">
                <a:solidFill>
                  <a:schemeClr val="tx1"/>
                </a:solidFill>
              </a:rPr>
              <a:t> </a:t>
            </a:r>
            <a:r>
              <a:rPr lang="fr-BE" altLang="en-US" sz="2000" i="0" dirty="0" err="1" smtClean="0">
                <a:solidFill>
                  <a:schemeClr val="tx1"/>
                </a:solidFill>
              </a:rPr>
              <a:t>reporting</a:t>
            </a:r>
            <a:r>
              <a:rPr lang="fr-BE" altLang="en-US" sz="2000" i="0" dirty="0" smtClean="0">
                <a:solidFill>
                  <a:schemeClr val="tx1"/>
                </a:solidFill>
              </a:rPr>
              <a:t> system </a:t>
            </a:r>
            <a:r>
              <a:rPr lang="fr-BE" altLang="en-US" sz="2000" i="0" dirty="0" err="1" smtClean="0">
                <a:solidFill>
                  <a:schemeClr val="tx1"/>
                </a:solidFill>
              </a:rPr>
              <a:t>is</a:t>
            </a:r>
            <a:r>
              <a:rPr lang="fr-BE" altLang="en-US" sz="2000" i="0" dirty="0" smtClean="0">
                <a:solidFill>
                  <a:schemeClr val="tx1"/>
                </a:solidFill>
              </a:rPr>
              <a:t> </a:t>
            </a:r>
            <a:r>
              <a:rPr lang="fr-BE" altLang="en-US" sz="2000" i="0" dirty="0" err="1" smtClean="0">
                <a:solidFill>
                  <a:schemeClr val="tx1"/>
                </a:solidFill>
              </a:rPr>
              <a:t>based</a:t>
            </a:r>
            <a:r>
              <a:rPr lang="fr-BE" altLang="en-US" sz="2000" i="0" dirty="0" smtClean="0">
                <a:solidFill>
                  <a:schemeClr val="tx1"/>
                </a:solidFill>
              </a:rPr>
              <a:t> on notifications for ex-packaging station </a:t>
            </a:r>
            <a:r>
              <a:rPr lang="fr-BE" altLang="en-US" sz="2000" i="0" dirty="0" err="1" smtClean="0">
                <a:solidFill>
                  <a:schemeClr val="tx1"/>
                </a:solidFill>
              </a:rPr>
              <a:t>prices</a:t>
            </a:r>
            <a:r>
              <a:rPr lang="fr-BE" altLang="en-US" sz="2000" i="0" dirty="0" smtClean="0">
                <a:solidFill>
                  <a:schemeClr val="tx1"/>
                </a:solidFill>
              </a:rPr>
              <a:t>.</a:t>
            </a:r>
            <a:br>
              <a:rPr lang="fr-BE" altLang="en-US" sz="2000" i="0" dirty="0" smtClean="0">
                <a:solidFill>
                  <a:schemeClr val="tx1"/>
                </a:solidFill>
              </a:rPr>
            </a:br>
            <a:endParaRPr lang="fr-BE" altLang="en-US" sz="2000" i="0" dirty="0" smtClean="0">
              <a:solidFill>
                <a:schemeClr val="tx1"/>
              </a:solidFill>
            </a:endParaRPr>
          </a:p>
          <a:p>
            <a:r>
              <a:rPr lang="fr-BE" altLang="en-US" sz="2000" i="0" dirty="0" smtClean="0">
                <a:solidFill>
                  <a:schemeClr val="tx1"/>
                </a:solidFill>
              </a:rPr>
              <a:t>Gross </a:t>
            </a:r>
            <a:r>
              <a:rPr lang="fr-BE" altLang="en-US" sz="2000" i="0" dirty="0" err="1" smtClean="0">
                <a:solidFill>
                  <a:schemeClr val="tx1"/>
                </a:solidFill>
              </a:rPr>
              <a:t>market</a:t>
            </a:r>
            <a:r>
              <a:rPr lang="fr-BE" altLang="en-US" sz="2000" i="0" dirty="0" smtClean="0">
                <a:solidFill>
                  <a:schemeClr val="tx1"/>
                </a:solidFill>
              </a:rPr>
              <a:t> </a:t>
            </a:r>
            <a:r>
              <a:rPr lang="fr-BE" altLang="en-US" sz="2000" i="0" dirty="0" err="1" smtClean="0">
                <a:solidFill>
                  <a:schemeClr val="tx1"/>
                </a:solidFill>
              </a:rPr>
              <a:t>prices</a:t>
            </a:r>
            <a:r>
              <a:rPr lang="fr-BE" altLang="en-US" sz="2000" i="0" dirty="0" smtClean="0">
                <a:solidFill>
                  <a:schemeClr val="tx1"/>
                </a:solidFill>
              </a:rPr>
              <a:t> for </a:t>
            </a:r>
            <a:r>
              <a:rPr lang="fr-BE" altLang="en-US" sz="2000" i="0" dirty="0" err="1" smtClean="0">
                <a:solidFill>
                  <a:schemeClr val="tx1"/>
                </a:solidFill>
              </a:rPr>
              <a:t>third</a:t>
            </a:r>
            <a:r>
              <a:rPr lang="fr-BE" altLang="en-US" sz="2000" i="0" dirty="0" smtClean="0">
                <a:solidFill>
                  <a:schemeClr val="tx1"/>
                </a:solidFill>
              </a:rPr>
              <a:t> country </a:t>
            </a:r>
            <a:r>
              <a:rPr lang="fr-BE" altLang="en-US" sz="2000" i="0" dirty="0" err="1" smtClean="0">
                <a:solidFill>
                  <a:schemeClr val="tx1"/>
                </a:solidFill>
              </a:rPr>
              <a:t>origins</a:t>
            </a:r>
            <a:r>
              <a:rPr lang="fr-BE" altLang="en-US" sz="2000" i="0" dirty="0" smtClean="0">
                <a:solidFill>
                  <a:schemeClr val="tx1"/>
                </a:solidFill>
              </a:rPr>
              <a:t> are </a:t>
            </a:r>
            <a:r>
              <a:rPr lang="fr-BE" altLang="en-US" sz="2000" i="0" dirty="0" err="1" smtClean="0">
                <a:solidFill>
                  <a:schemeClr val="tx1"/>
                </a:solidFill>
              </a:rPr>
              <a:t>notified</a:t>
            </a:r>
            <a:r>
              <a:rPr lang="fr-BE" altLang="en-US" sz="2000" i="0" dirty="0" smtClean="0">
                <a:solidFill>
                  <a:schemeClr val="tx1"/>
                </a:solidFill>
              </a:rPr>
              <a:t> </a:t>
            </a:r>
            <a:r>
              <a:rPr lang="fr-BE" altLang="en-US" sz="2000" i="0" dirty="0" err="1" smtClean="0">
                <a:solidFill>
                  <a:schemeClr val="tx1"/>
                </a:solidFill>
              </a:rPr>
              <a:t>through</a:t>
            </a:r>
            <a:r>
              <a:rPr lang="fr-BE" altLang="en-US" sz="2000" i="0" dirty="0" smtClean="0">
                <a:solidFill>
                  <a:schemeClr val="tx1"/>
                </a:solidFill>
              </a:rPr>
              <a:t> the Entry Price System.</a:t>
            </a:r>
            <a:br>
              <a:rPr lang="fr-BE" altLang="en-US" sz="2000" i="0" dirty="0" smtClean="0">
                <a:solidFill>
                  <a:schemeClr val="tx1"/>
                </a:solidFill>
              </a:rPr>
            </a:br>
            <a:endParaRPr lang="fr-BE" altLang="en-US" sz="2000" i="0" dirty="0" smtClean="0">
              <a:solidFill>
                <a:schemeClr val="tx1"/>
              </a:solidFill>
            </a:endParaRPr>
          </a:p>
          <a:p>
            <a:r>
              <a:rPr lang="fr-BE" altLang="en-US" sz="2000" i="0" dirty="0" smtClean="0">
                <a:solidFill>
                  <a:schemeClr val="tx1"/>
                </a:solidFill>
              </a:rPr>
              <a:t>For </a:t>
            </a:r>
            <a:r>
              <a:rPr lang="fr-BE" altLang="en-US" sz="2000" i="0" dirty="0" err="1" smtClean="0">
                <a:solidFill>
                  <a:schemeClr val="tx1"/>
                </a:solidFill>
              </a:rPr>
              <a:t>greater</a:t>
            </a:r>
            <a:r>
              <a:rPr lang="fr-BE" altLang="en-US" sz="2000" i="0" dirty="0" smtClean="0">
                <a:solidFill>
                  <a:schemeClr val="tx1"/>
                </a:solidFill>
              </a:rPr>
              <a:t> </a:t>
            </a:r>
            <a:r>
              <a:rPr lang="fr-BE" altLang="en-US" sz="2000" i="0" dirty="0" err="1" smtClean="0">
                <a:solidFill>
                  <a:schemeClr val="tx1"/>
                </a:solidFill>
              </a:rPr>
              <a:t>transparency</a:t>
            </a:r>
            <a:r>
              <a:rPr lang="fr-BE" altLang="en-US" sz="2000" i="0" dirty="0" smtClean="0">
                <a:solidFill>
                  <a:schemeClr val="tx1"/>
                </a:solidFill>
              </a:rPr>
              <a:t> </a:t>
            </a:r>
            <a:r>
              <a:rPr lang="fr-BE" altLang="en-US" sz="2000" i="0" dirty="0" err="1" smtClean="0">
                <a:solidFill>
                  <a:schemeClr val="tx1"/>
                </a:solidFill>
              </a:rPr>
              <a:t>two</a:t>
            </a:r>
            <a:r>
              <a:rPr lang="fr-BE" altLang="en-US" sz="2000" i="0" dirty="0" smtClean="0">
                <a:solidFill>
                  <a:schemeClr val="tx1"/>
                </a:solidFill>
              </a:rPr>
              <a:t> </a:t>
            </a:r>
            <a:r>
              <a:rPr lang="fr-BE" altLang="en-US" sz="2000" i="0" dirty="0" err="1" smtClean="0">
                <a:solidFill>
                  <a:schemeClr val="tx1"/>
                </a:solidFill>
              </a:rPr>
              <a:t>additional</a:t>
            </a:r>
            <a:r>
              <a:rPr lang="fr-BE" altLang="en-US" sz="2000" i="0" dirty="0" smtClean="0">
                <a:solidFill>
                  <a:schemeClr val="tx1"/>
                </a:solidFill>
              </a:rPr>
              <a:t> </a:t>
            </a:r>
            <a:r>
              <a:rPr lang="fr-BE" altLang="en-US" sz="2000" i="0" dirty="0" err="1" smtClean="0">
                <a:solidFill>
                  <a:schemeClr val="tx1"/>
                </a:solidFill>
              </a:rPr>
              <a:t>chain</a:t>
            </a:r>
            <a:r>
              <a:rPr lang="fr-BE" altLang="en-US" sz="2000" i="0" dirty="0" smtClean="0">
                <a:solidFill>
                  <a:schemeClr val="tx1"/>
                </a:solidFill>
              </a:rPr>
              <a:t> stages are </a:t>
            </a:r>
            <a:r>
              <a:rPr lang="fr-BE" altLang="en-US" sz="2000" i="0" dirty="0" err="1" smtClean="0">
                <a:solidFill>
                  <a:schemeClr val="tx1"/>
                </a:solidFill>
              </a:rPr>
              <a:t>needed</a:t>
            </a:r>
            <a:r>
              <a:rPr lang="fr-BE" altLang="en-US" sz="2000" i="0" dirty="0" smtClean="0">
                <a:solidFill>
                  <a:schemeClr val="tx1"/>
                </a:solidFill>
              </a:rPr>
              <a:t>: </a:t>
            </a:r>
            <a:r>
              <a:rPr lang="fr-BE" altLang="en-US" sz="2000" b="1" i="0" dirty="0" err="1" smtClean="0">
                <a:solidFill>
                  <a:schemeClr val="tx1"/>
                </a:solidFill>
              </a:rPr>
              <a:t>farmgate</a:t>
            </a:r>
            <a:r>
              <a:rPr lang="fr-BE" altLang="en-US" sz="2000" i="0" dirty="0" smtClean="0">
                <a:solidFill>
                  <a:schemeClr val="tx1"/>
                </a:solidFill>
              </a:rPr>
              <a:t> and </a:t>
            </a:r>
            <a:r>
              <a:rPr lang="fr-BE" altLang="en-US" sz="2000" b="1" i="0" dirty="0" err="1" smtClean="0">
                <a:solidFill>
                  <a:schemeClr val="tx1"/>
                </a:solidFill>
              </a:rPr>
              <a:t>retail</a:t>
            </a:r>
            <a:r>
              <a:rPr lang="fr-BE" altLang="en-US" sz="2000" b="1" i="0" dirty="0" smtClean="0">
                <a:solidFill>
                  <a:schemeClr val="tx1"/>
                </a:solidFill>
              </a:rPr>
              <a:t> </a:t>
            </a:r>
            <a:r>
              <a:rPr lang="fr-BE" altLang="en-US" sz="2000" b="1" i="0" dirty="0" err="1" smtClean="0">
                <a:solidFill>
                  <a:schemeClr val="tx1"/>
                </a:solidFill>
              </a:rPr>
              <a:t>buying</a:t>
            </a:r>
            <a:r>
              <a:rPr lang="fr-BE" altLang="en-US" sz="2000" i="0" dirty="0" smtClean="0">
                <a:solidFill>
                  <a:schemeClr val="tx1"/>
                </a:solidFill>
              </a:rPr>
              <a:t> </a:t>
            </a:r>
            <a:r>
              <a:rPr lang="fr-BE" altLang="en-US" sz="2000" i="0" dirty="0" err="1" smtClean="0">
                <a:solidFill>
                  <a:schemeClr val="tx1"/>
                </a:solidFill>
              </a:rPr>
              <a:t>levels</a:t>
            </a:r>
            <a:r>
              <a:rPr lang="fr-BE" altLang="en-US" sz="2000" i="0" dirty="0" smtClean="0">
                <a:solidFill>
                  <a:schemeClr val="tx1"/>
                </a:solidFill>
              </a:rPr>
              <a:t>.</a:t>
            </a:r>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11</a:t>
            </a:fld>
            <a:endParaRPr lang="en-GB" altLang="en-US" sz="1400" b="0" dirty="0" smtClean="0">
              <a:solidFill>
                <a:schemeClr val="tx1"/>
              </a:solidFill>
            </a:endParaRPr>
          </a:p>
        </p:txBody>
      </p:sp>
    </p:spTree>
    <p:extLst>
      <p:ext uri="{BB962C8B-B14F-4D97-AF65-F5344CB8AC3E}">
        <p14:creationId xmlns:p14="http://schemas.microsoft.com/office/powerpoint/2010/main" val="2066307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r>
              <a:rPr lang="fr-BE" altLang="en-US" dirty="0"/>
              <a:t>2</a:t>
            </a:r>
            <a:r>
              <a:rPr lang="fr-BE" altLang="en-US" dirty="0" smtClean="0"/>
              <a:t>. </a:t>
            </a:r>
            <a:r>
              <a:rPr lang="en-US" altLang="en-US" dirty="0"/>
              <a:t>Flow chart of the </a:t>
            </a:r>
            <a:r>
              <a:rPr lang="en-US" altLang="en-US" dirty="0" err="1"/>
              <a:t>f&amp;v</a:t>
            </a:r>
            <a:r>
              <a:rPr lang="en-US" altLang="en-US" dirty="0"/>
              <a:t> supply chain with </a:t>
            </a:r>
            <a:r>
              <a:rPr lang="en-US" altLang="en-US" dirty="0" smtClean="0"/>
              <a:t>a view to market transparency</a:t>
            </a:r>
            <a:endParaRPr lang="en-GB" altLang="en-US" dirty="0" smtClean="0"/>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12</a:t>
            </a:fld>
            <a:endParaRPr lang="en-GB" altLang="en-US" sz="1400" b="0" dirty="0" smtClean="0">
              <a:solidFill>
                <a:schemeClr val="tx1"/>
              </a:solidFill>
            </a:endParaRPr>
          </a:p>
        </p:txBody>
      </p:sp>
    </p:spTree>
    <p:extLst>
      <p:ext uri="{BB962C8B-B14F-4D97-AF65-F5344CB8AC3E}">
        <p14:creationId xmlns:p14="http://schemas.microsoft.com/office/powerpoint/2010/main" val="1073563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sp>
        <p:nvSpPr>
          <p:cNvPr id="7" name="Content Placeholder 6"/>
          <p:cNvSpPr>
            <a:spLocks noGrp="1"/>
          </p:cNvSpPr>
          <p:nvPr>
            <p:ph idx="1"/>
          </p:nvPr>
        </p:nvSpPr>
        <p:spPr/>
        <p:txBody>
          <a:bodyPr/>
          <a:lstStyle/>
          <a:p>
            <a:endParaRPr lang="en-GB"/>
          </a:p>
        </p:txBody>
      </p:sp>
      <p:sp>
        <p:nvSpPr>
          <p:cNvPr id="10" name="Slide Number Placeholder 9"/>
          <p:cNvSpPr>
            <a:spLocks noGrp="1"/>
          </p:cNvSpPr>
          <p:nvPr>
            <p:ph type="sldNum" sz="quarter" idx="12"/>
          </p:nvPr>
        </p:nvSpPr>
        <p:spPr/>
        <p:txBody>
          <a:bodyPr/>
          <a:lstStyle/>
          <a:p>
            <a:pPr>
              <a:defRPr/>
            </a:pPr>
            <a:fld id="{741C85A3-9D8A-4E21-8045-3461BE2BA125}" type="slidenum">
              <a:rPr lang="en-GB" smtClean="0">
                <a:solidFill>
                  <a:srgbClr val="000000"/>
                </a:solidFill>
              </a:rPr>
              <a:pPr>
                <a:defRPr/>
              </a:pPr>
              <a:t>13</a:t>
            </a:fld>
            <a:endParaRPr lang="en-GB" dirty="0">
              <a:solidFill>
                <a:srgbClr val="000000"/>
              </a:solidFill>
            </a:endParaRPr>
          </a:p>
        </p:txBody>
      </p:sp>
      <p:sp>
        <p:nvSpPr>
          <p:cNvPr id="38" name="TextBox 37"/>
          <p:cNvSpPr txBox="1"/>
          <p:nvPr/>
        </p:nvSpPr>
        <p:spPr>
          <a:xfrm>
            <a:off x="679978" y="1501401"/>
            <a:ext cx="7500090" cy="3956532"/>
          </a:xfrm>
          <a:prstGeom prst="rect">
            <a:avLst/>
          </a:prstGeom>
          <a:solidFill>
            <a:schemeClr val="bg1"/>
          </a:solidFill>
        </p:spPr>
        <p:txBody>
          <a:bodyPr wrap="square" rtlCol="0">
            <a:spAutoFit/>
          </a:bodyPr>
          <a:lstStyle/>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r>
              <a:rPr lang="fr-BE" sz="1477" dirty="0">
                <a:solidFill>
                  <a:srgbClr val="000000"/>
                </a:solidFill>
                <a:latin typeface="Arial Narrow" panose="020B0606020202030204" pitchFamily="34" charset="0"/>
              </a:rPr>
              <a:t/>
            </a:r>
            <a:br>
              <a:rPr lang="fr-BE" sz="1477" dirty="0">
                <a:solidFill>
                  <a:srgbClr val="000000"/>
                </a:solidFill>
                <a:latin typeface="Arial Narrow" panose="020B0606020202030204" pitchFamily="34" charset="0"/>
              </a:rPr>
            </a:br>
            <a:r>
              <a:rPr lang="fr-BE" sz="1477" dirty="0">
                <a:solidFill>
                  <a:srgbClr val="000000"/>
                </a:solidFill>
                <a:latin typeface="Arial Narrow" panose="020B0606020202030204" pitchFamily="34" charset="0"/>
              </a:rPr>
              <a:t> </a:t>
            </a:r>
            <a:endParaRPr lang="en-GB" sz="1477" dirty="0">
              <a:solidFill>
                <a:srgbClr val="000000"/>
              </a:solidFill>
              <a:latin typeface="Arial Narrow" panose="020B0606020202030204" pitchFamily="34" charset="0"/>
            </a:endParaRP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015" y="1284237"/>
            <a:ext cx="8932985" cy="4865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1284" y="130921"/>
            <a:ext cx="3402623" cy="360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Oval Callout 14">
            <a:hlinkClick r:id="" action="ppaction://noaction"/>
          </p:cNvPr>
          <p:cNvSpPr/>
          <p:nvPr/>
        </p:nvSpPr>
        <p:spPr>
          <a:xfrm>
            <a:off x="2855744" y="3545650"/>
            <a:ext cx="1560327" cy="635303"/>
          </a:xfrm>
          <a:prstGeom prst="wedgeEllipseCallout">
            <a:avLst>
              <a:gd name="adj1" fmla="val 38056"/>
              <a:gd name="adj2" fmla="val 121435"/>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3. Entry </a:t>
            </a:r>
            <a:r>
              <a:rPr lang="fr-BE" sz="1292" dirty="0">
                <a:solidFill>
                  <a:schemeClr val="tx1"/>
                </a:solidFill>
                <a:latin typeface="Arial Narrow" panose="020B0606020202030204" pitchFamily="34" charset="0"/>
              </a:rPr>
              <a:t>Price </a:t>
            </a:r>
            <a:r>
              <a:rPr lang="fr-BE" sz="1292" dirty="0" smtClean="0">
                <a:solidFill>
                  <a:schemeClr val="tx1"/>
                </a:solidFill>
                <a:latin typeface="Arial Narrow" panose="020B0606020202030204" pitchFamily="34" charset="0"/>
              </a:rPr>
              <a:t>System </a:t>
            </a:r>
            <a:r>
              <a:rPr lang="fr-BE" sz="1292" dirty="0" err="1" smtClean="0">
                <a:solidFill>
                  <a:schemeClr val="tx1"/>
                </a:solidFill>
                <a:latin typeface="Arial Narrow" panose="020B0606020202030204" pitchFamily="34" charset="0"/>
              </a:rPr>
              <a:t>notication</a:t>
            </a:r>
            <a:r>
              <a:rPr lang="fr-BE" sz="1292" dirty="0" smtClean="0">
                <a:solidFill>
                  <a:schemeClr val="tx1"/>
                </a:solidFill>
                <a:latin typeface="Arial Narrow" panose="020B0606020202030204" pitchFamily="34" charset="0"/>
              </a:rPr>
              <a:t> </a:t>
            </a:r>
            <a:endParaRPr lang="en-US" sz="1292" dirty="0">
              <a:solidFill>
                <a:schemeClr val="tx1"/>
              </a:solidFill>
              <a:latin typeface="Arial Narrow" panose="020B0606020202030204" pitchFamily="34" charset="0"/>
            </a:endParaRPr>
          </a:p>
        </p:txBody>
      </p:sp>
      <p:sp>
        <p:nvSpPr>
          <p:cNvPr id="2" name="Rectangle 1"/>
          <p:cNvSpPr/>
          <p:nvPr/>
        </p:nvSpPr>
        <p:spPr>
          <a:xfrm>
            <a:off x="309410" y="3525155"/>
            <a:ext cx="1516674" cy="681904"/>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662" b="0" dirty="0" err="1">
                <a:ln>
                  <a:solidFill>
                    <a:schemeClr val="tx1"/>
                  </a:solidFill>
                </a:ln>
                <a:solidFill>
                  <a:schemeClr val="bg1"/>
                </a:solidFill>
                <a:latin typeface="Arial Narrow" panose="020B0606020202030204" pitchFamily="34" charset="0"/>
              </a:rPr>
              <a:t>POs</a:t>
            </a:r>
            <a:r>
              <a:rPr lang="fr-BE" sz="1662" b="0" dirty="0">
                <a:ln>
                  <a:solidFill>
                    <a:schemeClr val="tx1"/>
                  </a:solidFill>
                </a:ln>
                <a:solidFill>
                  <a:schemeClr val="bg1"/>
                </a:solidFill>
                <a:latin typeface="Arial Narrow" panose="020B0606020202030204" pitchFamily="34" charset="0"/>
              </a:rPr>
              <a:t> and Packing stations</a:t>
            </a:r>
            <a:endParaRPr lang="en-GB" sz="1662" b="0" dirty="0">
              <a:ln>
                <a:solidFill>
                  <a:schemeClr val="tx1"/>
                </a:solidFill>
              </a:ln>
              <a:solidFill>
                <a:schemeClr val="bg1"/>
              </a:solidFill>
              <a:latin typeface="Arial Narrow" panose="020B0606020202030204" pitchFamily="34" charset="0"/>
            </a:endParaRPr>
          </a:p>
        </p:txBody>
      </p:sp>
      <p:sp>
        <p:nvSpPr>
          <p:cNvPr id="17" name="Rectangle 16"/>
          <p:cNvSpPr/>
          <p:nvPr/>
        </p:nvSpPr>
        <p:spPr>
          <a:xfrm>
            <a:off x="7399500" y="3589404"/>
            <a:ext cx="1516674" cy="390288"/>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662" b="0" dirty="0" err="1">
                <a:ln>
                  <a:solidFill>
                    <a:schemeClr val="tx1"/>
                  </a:solidFill>
                </a:ln>
                <a:solidFill>
                  <a:schemeClr val="bg1"/>
                </a:solidFill>
              </a:rPr>
              <a:t>Schools</a:t>
            </a:r>
            <a:endParaRPr lang="en-GB" sz="1662" b="0" dirty="0">
              <a:ln>
                <a:solidFill>
                  <a:schemeClr val="tx1"/>
                </a:solidFill>
              </a:ln>
              <a:solidFill>
                <a:schemeClr val="bg1"/>
              </a:solidFill>
            </a:endParaRPr>
          </a:p>
        </p:txBody>
      </p:sp>
      <p:sp>
        <p:nvSpPr>
          <p:cNvPr id="16" name="Oval Callout 15">
            <a:hlinkClick r:id="" action="ppaction://noaction"/>
          </p:cNvPr>
          <p:cNvSpPr/>
          <p:nvPr/>
        </p:nvSpPr>
        <p:spPr>
          <a:xfrm>
            <a:off x="3039354" y="2292946"/>
            <a:ext cx="1728192" cy="590521"/>
          </a:xfrm>
          <a:prstGeom prst="wedgeEllipseCallout">
            <a:avLst>
              <a:gd name="adj1" fmla="val -118547"/>
              <a:gd name="adj2" fmla="val 164442"/>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a:solidFill>
                  <a:schemeClr val="tx1"/>
                </a:solidFill>
                <a:latin typeface="Arial Narrow" panose="020B0606020202030204" pitchFamily="34" charset="0"/>
              </a:rPr>
              <a:t>2. Ex-packaging station </a:t>
            </a:r>
            <a:r>
              <a:rPr lang="fr-BE" sz="1292" dirty="0" err="1">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sp>
        <p:nvSpPr>
          <p:cNvPr id="19" name="Oval 18"/>
          <p:cNvSpPr/>
          <p:nvPr/>
        </p:nvSpPr>
        <p:spPr>
          <a:xfrm>
            <a:off x="4095779" y="4581128"/>
            <a:ext cx="216070" cy="307732"/>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1" name="Oval 20"/>
          <p:cNvSpPr/>
          <p:nvPr/>
        </p:nvSpPr>
        <p:spPr>
          <a:xfrm>
            <a:off x="879450" y="2220826"/>
            <a:ext cx="305466" cy="172453"/>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2" name="Oval 21"/>
          <p:cNvSpPr/>
          <p:nvPr/>
        </p:nvSpPr>
        <p:spPr>
          <a:xfrm>
            <a:off x="1643720" y="5538141"/>
            <a:ext cx="305466" cy="172453"/>
          </a:xfrm>
          <a:prstGeom prst="ellipse">
            <a:avLst/>
          </a:prstGeom>
          <a:solidFill>
            <a:srgbClr val="97BF0D"/>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3" name="Oval 22"/>
          <p:cNvSpPr/>
          <p:nvPr/>
        </p:nvSpPr>
        <p:spPr>
          <a:xfrm>
            <a:off x="2609596" y="1475904"/>
            <a:ext cx="305466" cy="172453"/>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8" name="Rectangle 7"/>
          <p:cNvSpPr/>
          <p:nvPr/>
        </p:nvSpPr>
        <p:spPr>
          <a:xfrm>
            <a:off x="3567065" y="1421193"/>
            <a:ext cx="2541621" cy="301337"/>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200" i="1" dirty="0" err="1" smtClean="0">
                <a:solidFill>
                  <a:schemeClr val="tx1"/>
                </a:solidFill>
              </a:rPr>
              <a:t>Prices</a:t>
            </a:r>
            <a:r>
              <a:rPr lang="fr-BE" sz="1200" i="1" dirty="0" smtClean="0">
                <a:solidFill>
                  <a:schemeClr val="tx1"/>
                </a:solidFill>
              </a:rPr>
              <a:t> </a:t>
            </a:r>
            <a:r>
              <a:rPr lang="fr-BE" sz="1200" i="1" dirty="0" err="1" smtClean="0">
                <a:solidFill>
                  <a:schemeClr val="tx1"/>
                </a:solidFill>
              </a:rPr>
              <a:t>that</a:t>
            </a:r>
            <a:r>
              <a:rPr lang="fr-BE" sz="1200" i="1" dirty="0" smtClean="0">
                <a:solidFill>
                  <a:schemeClr val="tx1"/>
                </a:solidFill>
              </a:rPr>
              <a:t> are </a:t>
            </a:r>
            <a:r>
              <a:rPr lang="fr-BE" sz="1200" i="1" dirty="0" err="1" smtClean="0">
                <a:solidFill>
                  <a:schemeClr val="tx1"/>
                </a:solidFill>
              </a:rPr>
              <a:t>available</a:t>
            </a:r>
            <a:endParaRPr lang="en-GB" sz="1200" i="1" dirty="0">
              <a:solidFill>
                <a:schemeClr val="tx1"/>
              </a:solidFill>
            </a:endParaRPr>
          </a:p>
        </p:txBody>
      </p:sp>
      <p:cxnSp>
        <p:nvCxnSpPr>
          <p:cNvPr id="43012" name="Straight Arrow Connector 43011"/>
          <p:cNvCxnSpPr>
            <a:stCxn id="8" idx="1"/>
          </p:cNvCxnSpPr>
          <p:nvPr/>
        </p:nvCxnSpPr>
        <p:spPr bwMode="auto">
          <a:xfrm flipH="1" flipV="1">
            <a:off x="2932288" y="1556271"/>
            <a:ext cx="634777" cy="15591"/>
          </a:xfrm>
          <a:prstGeom prst="straightConnector1">
            <a:avLst/>
          </a:prstGeom>
          <a:ln w="12700">
            <a:headEnd type="none" w="med" len="med"/>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bwMode="auto">
          <a:xfrm flipH="1" flipV="1">
            <a:off x="2939623" y="1893009"/>
            <a:ext cx="634777" cy="15591"/>
          </a:xfrm>
          <a:prstGeom prst="straightConnector1">
            <a:avLst/>
          </a:prstGeom>
          <a:ln w="12700">
            <a:headEnd type="none" w="med" len="med"/>
            <a:tailEnd type="triangle"/>
          </a:ln>
        </p:spPr>
        <p:style>
          <a:lnRef idx="1">
            <a:schemeClr val="dk1"/>
          </a:lnRef>
          <a:fillRef idx="0">
            <a:schemeClr val="dk1"/>
          </a:fillRef>
          <a:effectRef idx="0">
            <a:schemeClr val="dk1"/>
          </a:effectRef>
          <a:fontRef idx="minor">
            <a:schemeClr val="tx1"/>
          </a:fontRef>
        </p:style>
      </p:cxnSp>
      <p:sp>
        <p:nvSpPr>
          <p:cNvPr id="41" name="Rectangle 40"/>
          <p:cNvSpPr/>
          <p:nvPr/>
        </p:nvSpPr>
        <p:spPr>
          <a:xfrm>
            <a:off x="3567065" y="1777681"/>
            <a:ext cx="2541621" cy="301337"/>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200" i="1" dirty="0" smtClean="0">
                <a:solidFill>
                  <a:schemeClr val="tx1"/>
                </a:solidFill>
              </a:rPr>
              <a:t>New </a:t>
            </a:r>
            <a:r>
              <a:rPr lang="fr-BE" sz="1200" i="1" dirty="0" err="1" smtClean="0">
                <a:solidFill>
                  <a:schemeClr val="tx1"/>
                </a:solidFill>
              </a:rPr>
              <a:t>prices</a:t>
            </a:r>
            <a:r>
              <a:rPr lang="fr-BE" sz="1200" i="1" dirty="0" smtClean="0">
                <a:solidFill>
                  <a:schemeClr val="tx1"/>
                </a:solidFill>
              </a:rPr>
              <a:t> </a:t>
            </a:r>
            <a:r>
              <a:rPr lang="fr-BE" sz="1200" i="1" dirty="0" err="1" smtClean="0">
                <a:solidFill>
                  <a:schemeClr val="tx1"/>
                </a:solidFill>
              </a:rPr>
              <a:t>needed</a:t>
            </a:r>
            <a:endParaRPr lang="en-GB" sz="1200" i="1" dirty="0">
              <a:solidFill>
                <a:schemeClr val="tx1"/>
              </a:solidFill>
            </a:endParaRPr>
          </a:p>
        </p:txBody>
      </p:sp>
      <p:sp>
        <p:nvSpPr>
          <p:cNvPr id="42" name="Oval 41"/>
          <p:cNvSpPr/>
          <p:nvPr/>
        </p:nvSpPr>
        <p:spPr>
          <a:xfrm>
            <a:off x="2618177" y="1817155"/>
            <a:ext cx="305466" cy="172453"/>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3015" name="Rectangle 43014"/>
          <p:cNvSpPr/>
          <p:nvPr/>
        </p:nvSpPr>
        <p:spPr>
          <a:xfrm>
            <a:off x="457200" y="5573261"/>
            <a:ext cx="1140294" cy="376019"/>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chemeClr val="bg1"/>
              </a:solidFill>
            </a:endParaRPr>
          </a:p>
        </p:txBody>
      </p:sp>
      <p:sp>
        <p:nvSpPr>
          <p:cNvPr id="44" name="Oval Callout 43">
            <a:hlinkClick r:id="" action="ppaction://noaction"/>
          </p:cNvPr>
          <p:cNvSpPr/>
          <p:nvPr/>
        </p:nvSpPr>
        <p:spPr>
          <a:xfrm>
            <a:off x="2724741" y="5684598"/>
            <a:ext cx="1594504" cy="521528"/>
          </a:xfrm>
          <a:prstGeom prst="wedgeEllipseCallout">
            <a:avLst>
              <a:gd name="adj1" fmla="val -105074"/>
              <a:gd name="adj2" fmla="val -52216"/>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Trade </a:t>
            </a:r>
            <a:r>
              <a:rPr lang="fr-BE" sz="1292" dirty="0" err="1">
                <a:solidFill>
                  <a:schemeClr val="tx1"/>
                </a:solidFill>
                <a:latin typeface="Arial Narrow" panose="020B0606020202030204" pitchFamily="34" charset="0"/>
              </a:rPr>
              <a:t>databases</a:t>
            </a:r>
            <a:endParaRPr lang="en-US" sz="1292" dirty="0">
              <a:solidFill>
                <a:schemeClr val="tx1"/>
              </a:solidFill>
              <a:latin typeface="Arial Narrow" panose="020B0606020202030204" pitchFamily="34" charset="0"/>
            </a:endParaRPr>
          </a:p>
        </p:txBody>
      </p:sp>
      <p:sp>
        <p:nvSpPr>
          <p:cNvPr id="45" name="Oval Callout 44">
            <a:hlinkClick r:id="" action="ppaction://noaction"/>
          </p:cNvPr>
          <p:cNvSpPr/>
          <p:nvPr/>
        </p:nvSpPr>
        <p:spPr>
          <a:xfrm>
            <a:off x="1221371" y="1024185"/>
            <a:ext cx="1594504" cy="521528"/>
          </a:xfrm>
          <a:prstGeom prst="wedgeEllipseCallout">
            <a:avLst>
              <a:gd name="adj1" fmla="val -58037"/>
              <a:gd name="adj2" fmla="val 187207"/>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Trade </a:t>
            </a:r>
            <a:r>
              <a:rPr lang="fr-BE" sz="1292" dirty="0" err="1">
                <a:solidFill>
                  <a:schemeClr val="tx1"/>
                </a:solidFill>
                <a:latin typeface="Arial Narrow" panose="020B0606020202030204" pitchFamily="34" charset="0"/>
              </a:rPr>
              <a:t>databases</a:t>
            </a:r>
            <a:endParaRPr lang="en-US" sz="1292" dirty="0">
              <a:solidFill>
                <a:schemeClr val="tx1"/>
              </a:solidFill>
              <a:latin typeface="Arial Narrow" panose="020B0606020202030204" pitchFamily="34" charset="0"/>
            </a:endParaRPr>
          </a:p>
        </p:txBody>
      </p:sp>
      <p:sp>
        <p:nvSpPr>
          <p:cNvPr id="30" name="Rectangle 29"/>
          <p:cNvSpPr/>
          <p:nvPr/>
        </p:nvSpPr>
        <p:spPr>
          <a:xfrm>
            <a:off x="4485324" y="2877243"/>
            <a:ext cx="1538340" cy="1102450"/>
          </a:xfrm>
          <a:prstGeom prst="rect">
            <a:avLst/>
          </a:prstGeom>
          <a:solidFill>
            <a:schemeClr val="bg1"/>
          </a:solidFill>
          <a:ln w="3810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en-GB" sz="1662" b="0" dirty="0" smtClean="0">
                <a:ln>
                  <a:solidFill>
                    <a:schemeClr val="tx1"/>
                  </a:solidFill>
                </a:ln>
                <a:solidFill>
                  <a:schemeClr val="bg1"/>
                </a:solidFill>
                <a:latin typeface="Arial Narrow" panose="020B0606020202030204" pitchFamily="34" charset="0"/>
              </a:rPr>
              <a:t>BUYING </a:t>
            </a:r>
            <a:br>
              <a:rPr lang="en-GB" sz="1662" b="0" dirty="0" smtClean="0">
                <a:ln>
                  <a:solidFill>
                    <a:schemeClr val="tx1"/>
                  </a:solidFill>
                </a:ln>
                <a:solidFill>
                  <a:schemeClr val="bg1"/>
                </a:solidFill>
                <a:latin typeface="Arial Narrow" panose="020B0606020202030204" pitchFamily="34" charset="0"/>
              </a:rPr>
            </a:br>
            <a:r>
              <a:rPr lang="en-GB" sz="1662" b="0" dirty="0" smtClean="0">
                <a:ln>
                  <a:solidFill>
                    <a:schemeClr val="tx1"/>
                  </a:solidFill>
                </a:ln>
                <a:solidFill>
                  <a:schemeClr val="bg1"/>
                </a:solidFill>
                <a:latin typeface="Arial Narrow" panose="020B0606020202030204" pitchFamily="34" charset="0"/>
              </a:rPr>
              <a:t>DESKS </a:t>
            </a:r>
            <a:br>
              <a:rPr lang="en-GB" sz="1662" b="0" dirty="0" smtClean="0">
                <a:ln>
                  <a:solidFill>
                    <a:schemeClr val="tx1"/>
                  </a:solidFill>
                </a:ln>
                <a:solidFill>
                  <a:schemeClr val="bg1"/>
                </a:solidFill>
                <a:latin typeface="Arial Narrow" panose="020B0606020202030204" pitchFamily="34" charset="0"/>
              </a:rPr>
            </a:br>
            <a:r>
              <a:rPr lang="en-GB" sz="1662" b="0" dirty="0" smtClean="0">
                <a:ln>
                  <a:solidFill>
                    <a:schemeClr val="tx1"/>
                  </a:solidFill>
                </a:ln>
                <a:solidFill>
                  <a:schemeClr val="bg1"/>
                </a:solidFill>
                <a:latin typeface="Arial Narrow" panose="020B0606020202030204" pitchFamily="34" charset="0"/>
              </a:rPr>
              <a:t>for retail</a:t>
            </a:r>
            <a:endParaRPr lang="en-GB" sz="1662" b="0" dirty="0">
              <a:ln>
                <a:solidFill>
                  <a:schemeClr val="tx1"/>
                </a:solidFill>
              </a:ln>
              <a:solidFill>
                <a:schemeClr val="bg1"/>
              </a:solidFill>
              <a:latin typeface="Arial Narrow" panose="020B0606020202030204" pitchFamily="34" charset="0"/>
            </a:endParaRPr>
          </a:p>
        </p:txBody>
      </p:sp>
      <p:sp>
        <p:nvSpPr>
          <p:cNvPr id="31" name="Rectangle 30"/>
          <p:cNvSpPr/>
          <p:nvPr/>
        </p:nvSpPr>
        <p:spPr>
          <a:xfrm>
            <a:off x="6109325" y="2877243"/>
            <a:ext cx="830215" cy="1102449"/>
          </a:xfrm>
          <a:prstGeom prst="rect">
            <a:avLst/>
          </a:prstGeom>
          <a:solidFill>
            <a:schemeClr val="bg1"/>
          </a:solidFill>
          <a:ln w="3810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en-GB" sz="1662" b="0" dirty="0" smtClean="0">
                <a:ln>
                  <a:solidFill>
                    <a:schemeClr val="tx1"/>
                  </a:solidFill>
                </a:ln>
                <a:solidFill>
                  <a:schemeClr val="bg1"/>
                </a:solidFill>
                <a:latin typeface="Arial Narrow" panose="020B0606020202030204" pitchFamily="34" charset="0"/>
              </a:rPr>
              <a:t>RETAIL</a:t>
            </a:r>
            <a:endParaRPr lang="en-GB" sz="1662" b="0" dirty="0">
              <a:ln>
                <a:solidFill>
                  <a:schemeClr val="tx1"/>
                </a:solidFill>
              </a:ln>
              <a:solidFill>
                <a:schemeClr val="bg1"/>
              </a:solidFill>
              <a:latin typeface="Arial Narrow" panose="020B0606020202030204" pitchFamily="34" charset="0"/>
            </a:endParaRPr>
          </a:p>
        </p:txBody>
      </p:sp>
      <p:sp>
        <p:nvSpPr>
          <p:cNvPr id="35" name="Oval 34"/>
          <p:cNvSpPr/>
          <p:nvPr/>
        </p:nvSpPr>
        <p:spPr>
          <a:xfrm>
            <a:off x="434625" y="3320157"/>
            <a:ext cx="179770" cy="273662"/>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37" name="Oval Callout 36">
            <a:hlinkClick r:id="" action="ppaction://noaction"/>
          </p:cNvPr>
          <p:cNvSpPr/>
          <p:nvPr/>
        </p:nvSpPr>
        <p:spPr>
          <a:xfrm>
            <a:off x="5537582" y="5193242"/>
            <a:ext cx="1661723" cy="517495"/>
          </a:xfrm>
          <a:prstGeom prst="wedgeEllipseCallout">
            <a:avLst>
              <a:gd name="adj1" fmla="val -106469"/>
              <a:gd name="adj2" fmla="val -365388"/>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4. </a:t>
            </a:r>
            <a:r>
              <a:rPr lang="fr-BE" sz="1292" dirty="0" err="1" smtClean="0">
                <a:solidFill>
                  <a:schemeClr val="tx1"/>
                </a:solidFill>
                <a:latin typeface="Arial Narrow" panose="020B0606020202030204" pitchFamily="34" charset="0"/>
              </a:rPr>
              <a:t>Retail</a:t>
            </a:r>
            <a:r>
              <a:rPr lang="fr-BE" sz="1292" dirty="0" smtClean="0">
                <a:solidFill>
                  <a:schemeClr val="tx1"/>
                </a:solidFill>
                <a:latin typeface="Arial Narrow" panose="020B0606020202030204" pitchFamily="34" charset="0"/>
              </a:rPr>
              <a:t> </a:t>
            </a:r>
            <a:r>
              <a:rPr lang="fr-BE" sz="1292" dirty="0" err="1" smtClean="0">
                <a:solidFill>
                  <a:schemeClr val="tx1"/>
                </a:solidFill>
                <a:latin typeface="Arial Narrow" panose="020B0606020202030204" pitchFamily="34" charset="0"/>
              </a:rPr>
              <a:t>buying</a:t>
            </a:r>
            <a:r>
              <a:rPr lang="fr-BE" sz="1292" dirty="0" smtClean="0">
                <a:solidFill>
                  <a:schemeClr val="tx1"/>
                </a:solidFill>
                <a:latin typeface="Arial Narrow" panose="020B0606020202030204" pitchFamily="34" charset="0"/>
              </a:rPr>
              <a:t> </a:t>
            </a:r>
            <a:r>
              <a:rPr lang="fr-BE" sz="1292" dirty="0" err="1" smtClean="0">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sp>
        <p:nvSpPr>
          <p:cNvPr id="39" name="Oval 38"/>
          <p:cNvSpPr/>
          <p:nvPr/>
        </p:nvSpPr>
        <p:spPr>
          <a:xfrm>
            <a:off x="4468066" y="3359594"/>
            <a:ext cx="179770" cy="273662"/>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3" name="Oval 42"/>
          <p:cNvSpPr/>
          <p:nvPr/>
        </p:nvSpPr>
        <p:spPr>
          <a:xfrm>
            <a:off x="1764877" y="3357289"/>
            <a:ext cx="216070" cy="307732"/>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 name="Down Arrow 3"/>
          <p:cNvSpPr/>
          <p:nvPr/>
        </p:nvSpPr>
        <p:spPr>
          <a:xfrm>
            <a:off x="1088577" y="3428467"/>
            <a:ext cx="70314" cy="195821"/>
          </a:xfrm>
          <a:prstGeom prst="down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sz="1800" b="0"/>
          </a:p>
        </p:txBody>
      </p:sp>
      <p:cxnSp>
        <p:nvCxnSpPr>
          <p:cNvPr id="24" name="Straight Arrow Connector 23"/>
          <p:cNvCxnSpPr>
            <a:endCxn id="43" idx="3"/>
          </p:cNvCxnSpPr>
          <p:nvPr/>
        </p:nvCxnSpPr>
        <p:spPr bwMode="auto">
          <a:xfrm flipV="1">
            <a:off x="1475656" y="3619955"/>
            <a:ext cx="320864" cy="268559"/>
          </a:xfrm>
          <a:prstGeom prst="straightConnector1">
            <a:avLst/>
          </a:prstGeom>
          <a:ln w="38100">
            <a:headEnd type="none" w="med" len="med"/>
            <a:tailEnd type="triangle"/>
          </a:ln>
        </p:spPr>
        <p:style>
          <a:lnRef idx="1">
            <a:schemeClr val="dk1"/>
          </a:lnRef>
          <a:fillRef idx="0">
            <a:schemeClr val="dk1"/>
          </a:fillRef>
          <a:effectRef idx="0">
            <a:schemeClr val="dk1"/>
          </a:effectRef>
          <a:fontRef idx="minor">
            <a:schemeClr val="tx1"/>
          </a:fontRef>
        </p:style>
      </p:cxnSp>
      <p:cxnSp>
        <p:nvCxnSpPr>
          <p:cNvPr id="43009" name="Curved Connector 43008"/>
          <p:cNvCxnSpPr/>
          <p:nvPr/>
        </p:nvCxnSpPr>
        <p:spPr bwMode="auto">
          <a:xfrm>
            <a:off x="2671284" y="4581128"/>
            <a:ext cx="914400" cy="914400"/>
          </a:xfrm>
          <a:prstGeom prst="curvedConnector3">
            <a:avLst/>
          </a:prstGeom>
          <a:noFill/>
          <a:ln w="9525" cap="flat" cmpd="sng" algn="ctr">
            <a:noFill/>
            <a:prstDash val="solid"/>
            <a:round/>
            <a:headEnd type="none" w="med" len="med"/>
            <a:tailEnd type="triangle"/>
          </a:ln>
          <a:effectLst/>
        </p:spPr>
      </p:cxnSp>
      <p:cxnSp>
        <p:nvCxnSpPr>
          <p:cNvPr id="43014" name="Curved Connector 43013"/>
          <p:cNvCxnSpPr>
            <a:stCxn id="19" idx="2"/>
            <a:endCxn id="21" idx="6"/>
          </p:cNvCxnSpPr>
          <p:nvPr/>
        </p:nvCxnSpPr>
        <p:spPr bwMode="auto">
          <a:xfrm rot="10800000">
            <a:off x="1184917" y="2307054"/>
            <a:ext cx="2910863" cy="2427941"/>
          </a:xfrm>
          <a:prstGeom prst="curvedConnector3">
            <a:avLst>
              <a:gd name="adj1" fmla="val 50000"/>
            </a:avLst>
          </a:prstGeom>
          <a:ln w="28575">
            <a:headEnd type="none" w="med" len="med"/>
            <a:tailEnd type="triangle"/>
          </a:ln>
        </p:spPr>
        <p:style>
          <a:lnRef idx="1">
            <a:schemeClr val="dk1"/>
          </a:lnRef>
          <a:fillRef idx="0">
            <a:schemeClr val="dk1"/>
          </a:fillRef>
          <a:effectRef idx="0">
            <a:schemeClr val="dk1"/>
          </a:effectRef>
          <a:fontRef idx="minor">
            <a:schemeClr val="tx1"/>
          </a:fontRef>
        </p:style>
      </p:cxnSp>
      <p:sp>
        <p:nvSpPr>
          <p:cNvPr id="64" name="Oval Callout 63">
            <a:hlinkClick r:id="" action="ppaction://noaction"/>
          </p:cNvPr>
          <p:cNvSpPr/>
          <p:nvPr/>
        </p:nvSpPr>
        <p:spPr>
          <a:xfrm>
            <a:off x="1158891" y="2329303"/>
            <a:ext cx="1661723" cy="517495"/>
          </a:xfrm>
          <a:prstGeom prst="wedgeEllipseCallout">
            <a:avLst>
              <a:gd name="adj1" fmla="val -89995"/>
              <a:gd name="adj2" fmla="val 141708"/>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a:solidFill>
                  <a:schemeClr val="tx1"/>
                </a:solidFill>
                <a:latin typeface="Arial Narrow" panose="020B0606020202030204" pitchFamily="34" charset="0"/>
              </a:rPr>
              <a:t>1. </a:t>
            </a:r>
            <a:r>
              <a:rPr lang="fr-BE" sz="1292" dirty="0" err="1" smtClean="0">
                <a:solidFill>
                  <a:schemeClr val="tx1"/>
                </a:solidFill>
                <a:latin typeface="Arial Narrow" panose="020B0606020202030204" pitchFamily="34" charset="0"/>
              </a:rPr>
              <a:t>Farmgate</a:t>
            </a:r>
            <a:r>
              <a:rPr lang="fr-BE" sz="1292" dirty="0" smtClean="0">
                <a:solidFill>
                  <a:schemeClr val="tx1"/>
                </a:solidFill>
                <a:latin typeface="Arial Narrow" panose="020B0606020202030204" pitchFamily="34" charset="0"/>
              </a:rPr>
              <a:t> </a:t>
            </a:r>
            <a:r>
              <a:rPr lang="fr-BE" sz="1292" dirty="0" err="1">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cxnSp>
        <p:nvCxnSpPr>
          <p:cNvPr id="65" name="Straight Arrow Connector 64"/>
          <p:cNvCxnSpPr>
            <a:stCxn id="43" idx="1"/>
          </p:cNvCxnSpPr>
          <p:nvPr/>
        </p:nvCxnSpPr>
        <p:spPr bwMode="auto">
          <a:xfrm flipH="1" flipV="1">
            <a:off x="1184916" y="3077917"/>
            <a:ext cx="611604" cy="324438"/>
          </a:xfrm>
          <a:prstGeom prst="straightConnector1">
            <a:avLst/>
          </a:prstGeom>
          <a:ln w="38100">
            <a:headEnd type="none" w="med" len="med"/>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3414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BE" altLang="en-US" dirty="0" err="1" smtClean="0"/>
              <a:t>Comments</a:t>
            </a:r>
            <a:r>
              <a:rPr lang="fr-BE" altLang="en-US" dirty="0" smtClean="0"/>
              <a:t> on the flow chart</a:t>
            </a:r>
            <a:endParaRPr lang="en-GB" altLang="en-US" dirty="0" smtClean="0"/>
          </a:p>
        </p:txBody>
      </p:sp>
      <p:sp>
        <p:nvSpPr>
          <p:cNvPr id="28676" name="Content Placeholder 1"/>
          <p:cNvSpPr>
            <a:spLocks noGrp="1"/>
          </p:cNvSpPr>
          <p:nvPr>
            <p:ph idx="1"/>
          </p:nvPr>
        </p:nvSpPr>
        <p:spPr/>
        <p:txBody>
          <a:bodyPr/>
          <a:lstStyle/>
          <a:p>
            <a:pPr marL="342900">
              <a:buFontTx/>
              <a:buChar char="-"/>
            </a:pPr>
            <a:r>
              <a:rPr lang="fr-BE" altLang="en-US" sz="2000" i="0" dirty="0" smtClean="0"/>
              <a:t>Our </a:t>
            </a:r>
            <a:r>
              <a:rPr lang="fr-BE" altLang="en-US" sz="2000" i="0" dirty="0" err="1" smtClean="0"/>
              <a:t>internal</a:t>
            </a:r>
            <a:r>
              <a:rPr lang="fr-BE" altLang="en-US" sz="2000" i="0" dirty="0" smtClean="0"/>
              <a:t> </a:t>
            </a:r>
            <a:r>
              <a:rPr lang="fr-BE" altLang="en-US" sz="2000" i="0" dirty="0" err="1" smtClean="0"/>
              <a:t>price</a:t>
            </a:r>
            <a:r>
              <a:rPr lang="fr-BE" altLang="en-US" sz="2000" i="0" dirty="0" smtClean="0"/>
              <a:t> system </a:t>
            </a:r>
            <a:r>
              <a:rPr lang="fr-BE" altLang="en-US" sz="2000" i="0" dirty="0" err="1" smtClean="0"/>
              <a:t>is</a:t>
            </a:r>
            <a:r>
              <a:rPr lang="fr-BE" altLang="en-US" sz="2000" i="0" dirty="0" smtClean="0"/>
              <a:t> </a:t>
            </a:r>
            <a:r>
              <a:rPr lang="fr-BE" altLang="en-US" sz="2000" i="0" dirty="0" err="1" smtClean="0"/>
              <a:t>based</a:t>
            </a:r>
            <a:r>
              <a:rPr lang="fr-BE" altLang="en-US" sz="2000" i="0" dirty="0" smtClean="0"/>
              <a:t> on </a:t>
            </a:r>
            <a:r>
              <a:rPr lang="fr-BE" altLang="en-US" sz="2000" i="0" dirty="0" err="1" smtClean="0"/>
              <a:t>prices</a:t>
            </a:r>
            <a:r>
              <a:rPr lang="fr-BE" altLang="en-US" sz="2000" i="0" dirty="0" smtClean="0"/>
              <a:t> at stage 2 (ex-packing station</a:t>
            </a:r>
            <a:br>
              <a:rPr lang="fr-BE" altLang="en-US" sz="2000" i="0" dirty="0" smtClean="0"/>
            </a:br>
            <a:endParaRPr lang="fr-BE" altLang="en-US" sz="2000" i="0" dirty="0" smtClean="0"/>
          </a:p>
          <a:p>
            <a:pPr marL="342900">
              <a:buFontTx/>
              <a:buChar char="-"/>
            </a:pPr>
            <a:r>
              <a:rPr lang="fr-BE" altLang="en-US" sz="2000" i="0" dirty="0" err="1" smtClean="0"/>
              <a:t>We</a:t>
            </a:r>
            <a:r>
              <a:rPr lang="fr-BE" altLang="en-US" sz="2000" i="0" dirty="0" smtClean="0"/>
              <a:t> </a:t>
            </a:r>
            <a:r>
              <a:rPr lang="fr-BE" altLang="en-US" sz="2000" i="0" dirty="0" err="1" smtClean="0"/>
              <a:t>need</a:t>
            </a:r>
            <a:r>
              <a:rPr lang="fr-BE" altLang="en-US" sz="2000" i="0" dirty="0" smtClean="0"/>
              <a:t> to </a:t>
            </a:r>
            <a:r>
              <a:rPr lang="fr-BE" altLang="en-US" sz="2000" i="0" dirty="0" err="1" smtClean="0"/>
              <a:t>create</a:t>
            </a:r>
            <a:r>
              <a:rPr lang="fr-BE" altLang="en-US" sz="2000" i="0" dirty="0" smtClean="0"/>
              <a:t> </a:t>
            </a:r>
            <a:r>
              <a:rPr lang="fr-BE" altLang="en-US" sz="2000" i="0" dirty="0" err="1" smtClean="0"/>
              <a:t>price</a:t>
            </a:r>
            <a:r>
              <a:rPr lang="fr-BE" altLang="en-US" sz="2000" i="0" dirty="0" smtClean="0"/>
              <a:t> notifications at « new » stages of the </a:t>
            </a:r>
            <a:r>
              <a:rPr lang="fr-BE" altLang="en-US" sz="2000" i="0" dirty="0" err="1" smtClean="0"/>
              <a:t>food</a:t>
            </a:r>
            <a:r>
              <a:rPr lang="fr-BE" altLang="en-US" sz="2000" i="0" dirty="0" smtClean="0"/>
              <a:t> </a:t>
            </a:r>
            <a:r>
              <a:rPr lang="fr-BE" altLang="en-US" sz="2000" i="0" dirty="0" err="1" smtClean="0"/>
              <a:t>chain</a:t>
            </a:r>
            <a:r>
              <a:rPr lang="fr-BE" altLang="en-US" sz="2000" i="0" dirty="0" smtClean="0"/>
              <a:t>:</a:t>
            </a:r>
            <a:br>
              <a:rPr lang="fr-BE" altLang="en-US" sz="2000" i="0" dirty="0" smtClean="0"/>
            </a:br>
            <a:r>
              <a:rPr lang="fr-BE" altLang="en-US" sz="2000" i="0" dirty="0" smtClean="0"/>
              <a:t/>
            </a:r>
            <a:br>
              <a:rPr lang="fr-BE" altLang="en-US" sz="2000" i="0" dirty="0" smtClean="0"/>
            </a:br>
            <a:r>
              <a:rPr lang="fr-BE" altLang="en-US" sz="2000" i="0" dirty="0" smtClean="0"/>
              <a:t>* stage 1 in the graph: </a:t>
            </a:r>
            <a:r>
              <a:rPr lang="fr-BE" altLang="en-US" sz="2000" i="0" dirty="0" err="1" smtClean="0"/>
              <a:t>farmgate</a:t>
            </a:r>
            <a:r>
              <a:rPr lang="fr-BE" altLang="en-US" sz="2000" i="0" dirty="0" smtClean="0"/>
              <a:t/>
            </a:r>
            <a:br>
              <a:rPr lang="fr-BE" altLang="en-US" sz="2000" i="0" dirty="0" smtClean="0"/>
            </a:br>
            <a:r>
              <a:rPr lang="fr-BE" altLang="en-US" sz="2000" i="0" dirty="0" smtClean="0"/>
              <a:t>* stage 4 in the graph: </a:t>
            </a:r>
            <a:r>
              <a:rPr lang="fr-BE" altLang="en-US" sz="2000" i="0" dirty="0" err="1" smtClean="0"/>
              <a:t>retail</a:t>
            </a:r>
            <a:r>
              <a:rPr lang="fr-BE" altLang="en-US" sz="2000" i="0" dirty="0" smtClean="0"/>
              <a:t> </a:t>
            </a:r>
            <a:r>
              <a:rPr lang="fr-BE" altLang="en-US" sz="2000" i="0" dirty="0" err="1" smtClean="0"/>
              <a:t>buying</a:t>
            </a:r>
            <a:r>
              <a:rPr lang="fr-BE" altLang="en-US" sz="2000" i="0" dirty="0" smtClean="0"/>
              <a:t/>
            </a:r>
            <a:br>
              <a:rPr lang="fr-BE" altLang="en-US" sz="2000" i="0" dirty="0" smtClean="0"/>
            </a:b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14</a:t>
            </a:fld>
            <a:endParaRPr lang="en-GB" altLang="en-US" sz="1400" b="0" dirty="0" smtClean="0">
              <a:solidFill>
                <a:schemeClr val="tx1"/>
              </a:solidFill>
            </a:endParaRPr>
          </a:p>
        </p:txBody>
      </p:sp>
    </p:spTree>
    <p:extLst>
      <p:ext uri="{BB962C8B-B14F-4D97-AF65-F5344CB8AC3E}">
        <p14:creationId xmlns:p14="http://schemas.microsoft.com/office/powerpoint/2010/main" val="3144867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15636" y="1196802"/>
            <a:ext cx="8229600" cy="1368673"/>
          </a:xfrm>
        </p:spPr>
        <p:txBody>
          <a:bodyPr/>
          <a:lstStyle/>
          <a:p>
            <a:r>
              <a:rPr lang="fr-BE" altLang="en-US" dirty="0"/>
              <a:t>3</a:t>
            </a:r>
            <a:r>
              <a:rPr lang="fr-BE" altLang="en-US" dirty="0" smtClean="0"/>
              <a:t>. </a:t>
            </a:r>
            <a:r>
              <a:rPr lang="en-US" altLang="en-US" dirty="0"/>
              <a:t>Ex-packaging station prices, </a:t>
            </a:r>
            <a:endParaRPr lang="en-GB" altLang="en-US" dirty="0" smtClean="0"/>
          </a:p>
        </p:txBody>
      </p:sp>
      <p:sp>
        <p:nvSpPr>
          <p:cNvPr id="28676" name="Content Placeholder 1"/>
          <p:cNvSpPr>
            <a:spLocks noGrp="1"/>
          </p:cNvSpPr>
          <p:nvPr>
            <p:ph idx="1"/>
          </p:nvPr>
        </p:nvSpPr>
        <p:spPr>
          <a:xfrm>
            <a:off x="0" y="2565475"/>
            <a:ext cx="9036496" cy="3599829"/>
          </a:xfrm>
        </p:spPr>
        <p:txBody>
          <a:bodyPr/>
          <a:lstStyle/>
          <a:p>
            <a:pPr indent="0">
              <a:buNone/>
            </a:pPr>
            <a:r>
              <a:rPr lang="fr-BE" altLang="en-US" sz="2000" i="0" dirty="0" smtClean="0"/>
              <a:t>Article 55(1) of </a:t>
            </a:r>
            <a:r>
              <a:rPr lang="fr-BE" altLang="en-US" sz="2000" i="0" dirty="0" err="1" smtClean="0"/>
              <a:t>Regulation</a:t>
            </a:r>
            <a:r>
              <a:rPr lang="fr-BE" altLang="en-US" sz="2000" i="0" dirty="0" smtClean="0"/>
              <a:t> (EC) 2017/891 </a:t>
            </a:r>
            <a:r>
              <a:rPr lang="fr-BE" altLang="en-US" sz="2000" i="0" dirty="0" err="1" smtClean="0"/>
              <a:t>is</a:t>
            </a:r>
            <a:r>
              <a:rPr lang="fr-BE" altLang="en-US" sz="2000" i="0" dirty="0" smtClean="0"/>
              <a:t> </a:t>
            </a:r>
            <a:r>
              <a:rPr lang="fr-BE" altLang="en-US" sz="2000" i="0" dirty="0" err="1" smtClean="0"/>
              <a:t>very</a:t>
            </a:r>
            <a:r>
              <a:rPr lang="fr-BE" altLang="en-US" sz="2000" i="0" dirty="0" smtClean="0"/>
              <a:t> </a:t>
            </a:r>
            <a:r>
              <a:rPr lang="fr-BE" altLang="en-US" sz="2000" i="0" dirty="0" err="1" smtClean="0"/>
              <a:t>specific</a:t>
            </a:r>
            <a:r>
              <a:rPr lang="fr-BE" altLang="en-US" sz="2000" i="0" dirty="0" smtClean="0"/>
              <a:t>:</a:t>
            </a:r>
            <a:br>
              <a:rPr lang="fr-BE" altLang="en-US" sz="2000" i="0" dirty="0" smtClean="0"/>
            </a:br>
            <a:r>
              <a:rPr lang="fr-BE" altLang="en-US" sz="2000" i="0" dirty="0" smtClean="0"/>
              <a:t/>
            </a:r>
            <a:br>
              <a:rPr lang="fr-BE" altLang="en-US" sz="2000" i="0" dirty="0" smtClean="0"/>
            </a:br>
            <a:r>
              <a:rPr lang="fr-BE" altLang="en-US" sz="1800" i="0" dirty="0" smtClean="0">
                <a:latin typeface="Arial" panose="020B0604020202020204" pitchFamily="34" charset="0"/>
                <a:cs typeface="Arial" panose="020B0604020202020204" pitchFamily="34" charset="0"/>
              </a:rPr>
              <a:t> « </a:t>
            </a:r>
            <a:r>
              <a:rPr lang="en-US" altLang="en-US" sz="1800" i="0" dirty="0" smtClean="0">
                <a:latin typeface="Arial" panose="020B0604020202020204" pitchFamily="34" charset="0"/>
                <a:cs typeface="Arial" panose="020B0604020202020204" pitchFamily="34" charset="0"/>
              </a:rPr>
              <a:t>1</a:t>
            </a:r>
            <a:r>
              <a:rPr lang="en-US" altLang="en-US" sz="1800" i="0" dirty="0">
                <a:latin typeface="Arial" panose="020B0604020202020204" pitchFamily="34" charset="0"/>
                <a:cs typeface="Arial" panose="020B0604020202020204" pitchFamily="34" charset="0"/>
              </a:rPr>
              <a:t>….. For fruit and vegetables covered by the general </a:t>
            </a:r>
            <a:r>
              <a:rPr lang="en-US" altLang="en-US" sz="1800" b="1" i="0" dirty="0">
                <a:latin typeface="Arial" panose="020B0604020202020204" pitchFamily="34" charset="0"/>
                <a:cs typeface="Arial" panose="020B0604020202020204" pitchFamily="34" charset="0"/>
              </a:rPr>
              <a:t>marketing standard</a:t>
            </a:r>
            <a:r>
              <a:rPr lang="en-US" altLang="en-US" sz="1800" i="0" dirty="0">
                <a:latin typeface="Arial" panose="020B0604020202020204" pitchFamily="34" charset="0"/>
                <a:cs typeface="Arial" panose="020B0604020202020204" pitchFamily="34" charset="0"/>
              </a:rPr>
              <a:t> set out in Part A of Annex I to Implementing Regulation (EU) No 543/2011, only prices of products meeting that standard shall be notified, whereas prices for products covered by a specific marketing standard set out in Part B of that Annex shall only concern products of class I. Member States shall notify </a:t>
            </a:r>
            <a:r>
              <a:rPr lang="en-US" altLang="en-US" sz="1800" b="1" i="0" dirty="0">
                <a:latin typeface="Arial" panose="020B0604020202020204" pitchFamily="34" charset="0"/>
                <a:cs typeface="Arial" panose="020B0604020202020204" pitchFamily="34" charset="0"/>
              </a:rPr>
              <a:t>a single weighted average price </a:t>
            </a:r>
            <a:r>
              <a:rPr lang="en-US" altLang="en-US" sz="1800" i="0" dirty="0">
                <a:latin typeface="Arial" panose="020B0604020202020204" pitchFamily="34" charset="0"/>
                <a:cs typeface="Arial" panose="020B0604020202020204" pitchFamily="34" charset="0"/>
              </a:rPr>
              <a:t>corresponding to the types and varieties of products, sizes and presentations specified in Annex VI to this Regulation. Where recorded prices concern other types, varieties, sizes or presentations than those specified in that Annex, Member States shall notify the Commission of the types, varieties, sizes and presentations of the products to which prices correspond. </a:t>
            </a:r>
            <a:r>
              <a:rPr lang="en-US" altLang="en-US" sz="1800" b="1" i="0" dirty="0">
                <a:latin typeface="Arial" panose="020B0604020202020204" pitchFamily="34" charset="0"/>
                <a:cs typeface="Arial" panose="020B0604020202020204" pitchFamily="34" charset="0"/>
              </a:rPr>
              <a:t>Notified prices shall be ex-packaging station, sorted, packaged and, where applicable, on pallets, expressed in euro per 100 kilograms net </a:t>
            </a:r>
            <a:r>
              <a:rPr lang="en-US" altLang="en-US" sz="1800" b="1" i="0" dirty="0" smtClean="0">
                <a:latin typeface="Arial" panose="020B0604020202020204" pitchFamily="34" charset="0"/>
                <a:cs typeface="Arial" panose="020B0604020202020204" pitchFamily="34" charset="0"/>
              </a:rPr>
              <a:t>weight.”</a:t>
            </a:r>
            <a:endParaRPr lang="fr-BE" altLang="en-US" sz="1800" b="1"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15</a:t>
            </a:fld>
            <a:endParaRPr lang="en-GB" altLang="en-US" sz="1400" b="0" dirty="0" smtClean="0">
              <a:solidFill>
                <a:schemeClr val="tx1"/>
              </a:solidFill>
            </a:endParaRPr>
          </a:p>
        </p:txBody>
      </p:sp>
    </p:spTree>
    <p:extLst>
      <p:ext uri="{BB962C8B-B14F-4D97-AF65-F5344CB8AC3E}">
        <p14:creationId xmlns:p14="http://schemas.microsoft.com/office/powerpoint/2010/main" val="16719289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BE" altLang="en-US" dirty="0" err="1" smtClean="0"/>
              <a:t>Comments</a:t>
            </a:r>
            <a:endParaRPr lang="en-GB" altLang="en-US" dirty="0" smtClean="0"/>
          </a:p>
        </p:txBody>
      </p:sp>
      <p:sp>
        <p:nvSpPr>
          <p:cNvPr id="28676" name="Content Placeholder 1"/>
          <p:cNvSpPr>
            <a:spLocks noGrp="1"/>
          </p:cNvSpPr>
          <p:nvPr>
            <p:ph idx="1"/>
          </p:nvPr>
        </p:nvSpPr>
        <p:spPr/>
        <p:txBody>
          <a:bodyPr/>
          <a:lstStyle/>
          <a:p>
            <a:pPr indent="0">
              <a:buNone/>
            </a:pPr>
            <a:r>
              <a:rPr lang="fr-BE" altLang="en-US" sz="2000" i="0" dirty="0" err="1"/>
              <a:t>Regulation</a:t>
            </a:r>
            <a:r>
              <a:rPr lang="fr-BE" altLang="en-US" sz="2000" i="0" dirty="0"/>
              <a:t> (EC) </a:t>
            </a:r>
            <a:r>
              <a:rPr lang="fr-BE" altLang="en-US" sz="2000" i="0" dirty="0" smtClean="0"/>
              <a:t>2017/891 </a:t>
            </a:r>
            <a:r>
              <a:rPr lang="fr-BE" altLang="en-US" sz="2000" i="0" dirty="0" err="1" smtClean="0"/>
              <a:t>with</a:t>
            </a:r>
            <a:r>
              <a:rPr lang="fr-BE" altLang="en-US" sz="2000" i="0" dirty="0" smtClean="0"/>
              <a:t> all </a:t>
            </a:r>
            <a:r>
              <a:rPr lang="fr-BE" altLang="en-US" sz="2000" i="0" dirty="0" err="1" smtClean="0"/>
              <a:t>its</a:t>
            </a:r>
            <a:r>
              <a:rPr lang="fr-BE" altLang="en-US" sz="2000" i="0" dirty="0" smtClean="0"/>
              <a:t> provisions </a:t>
            </a:r>
            <a:r>
              <a:rPr lang="fr-BE" altLang="en-US" sz="2000" i="0" dirty="0" err="1" smtClean="0"/>
              <a:t>remains</a:t>
            </a:r>
            <a:r>
              <a:rPr lang="fr-BE" altLang="en-US" sz="2000" i="0" dirty="0" smtClean="0"/>
              <a:t> in force.</a:t>
            </a:r>
          </a:p>
          <a:p>
            <a:pPr indent="0">
              <a:buNone/>
            </a:pPr>
            <a:endParaRPr lang="fr-BE" altLang="en-US" sz="2000" i="0" dirty="0"/>
          </a:p>
          <a:p>
            <a:pPr indent="0">
              <a:buNone/>
            </a:pPr>
            <a:r>
              <a:rPr lang="fr-BE" altLang="en-US" sz="2000" i="0" dirty="0" err="1" smtClean="0"/>
              <a:t>Regulation</a:t>
            </a:r>
            <a:r>
              <a:rPr lang="fr-BE" altLang="en-US" sz="2000" i="0" dirty="0" smtClean="0"/>
              <a:t> (EC) 2017/1185 (</a:t>
            </a:r>
            <a:r>
              <a:rPr lang="fr-BE" altLang="en-US" sz="2000" i="0" dirty="0" err="1" smtClean="0"/>
              <a:t>consolidated</a:t>
            </a:r>
            <a:r>
              <a:rPr lang="fr-BE" altLang="en-US" sz="2000" i="0" dirty="0" smtClean="0"/>
              <a:t>) </a:t>
            </a:r>
            <a:r>
              <a:rPr lang="fr-BE" altLang="en-US" sz="2000" i="0" dirty="0" err="1" smtClean="0"/>
              <a:t>provides</a:t>
            </a:r>
            <a:r>
              <a:rPr lang="fr-BE" altLang="en-US" sz="2000" i="0" dirty="0" smtClean="0"/>
              <a:t> for </a:t>
            </a:r>
            <a:r>
              <a:rPr lang="fr-BE" altLang="en-US" sz="2000" i="0" dirty="0" err="1" smtClean="0"/>
              <a:t>some</a:t>
            </a:r>
            <a:r>
              <a:rPr lang="fr-BE" altLang="en-US" sz="2000" i="0" dirty="0" smtClean="0"/>
              <a:t> </a:t>
            </a:r>
            <a:r>
              <a:rPr lang="fr-BE" altLang="en-US" sz="2000" i="0" dirty="0" err="1" smtClean="0"/>
              <a:t>complimentary</a:t>
            </a:r>
            <a:r>
              <a:rPr lang="fr-BE" altLang="en-US" sz="2000" i="0" dirty="0" smtClean="0"/>
              <a:t> provisions to the </a:t>
            </a:r>
            <a:r>
              <a:rPr lang="fr-BE" altLang="en-US" sz="2000" i="0" dirty="0" err="1" smtClean="0"/>
              <a:t>above</a:t>
            </a:r>
            <a:r>
              <a:rPr lang="fr-BE" altLang="en-US" sz="2000" i="0" dirty="0" smtClean="0"/>
              <a:t> and </a:t>
            </a:r>
            <a:r>
              <a:rPr lang="fr-BE" altLang="en-US" sz="2000" i="0" dirty="0" err="1" smtClean="0"/>
              <a:t>essentially</a:t>
            </a:r>
            <a:r>
              <a:rPr lang="fr-BE" altLang="en-US" sz="2000" i="0" dirty="0" smtClean="0"/>
              <a:t> the </a:t>
            </a:r>
            <a:r>
              <a:rPr lang="fr-BE" altLang="en-US" sz="2000" i="0" dirty="0" err="1" smtClean="0"/>
              <a:t>following</a:t>
            </a:r>
            <a:r>
              <a:rPr lang="fr-BE" altLang="en-US" sz="2000" i="0" dirty="0" smtClean="0"/>
              <a:t>:</a:t>
            </a:r>
            <a:br>
              <a:rPr lang="fr-BE" altLang="en-US" sz="2000" i="0" dirty="0" smtClean="0"/>
            </a:br>
            <a:r>
              <a:rPr lang="fr-BE" altLang="en-US" sz="2000" i="0" dirty="0" smtClean="0"/>
              <a:t>- </a:t>
            </a:r>
            <a:r>
              <a:rPr lang="fr-BE" altLang="en-US" sz="2000" i="0" dirty="0" err="1" smtClean="0"/>
              <a:t>adds</a:t>
            </a:r>
            <a:r>
              <a:rPr lang="fr-BE" altLang="en-US" sz="2000" i="0" dirty="0" smtClean="0"/>
              <a:t> </a:t>
            </a:r>
            <a:r>
              <a:rPr lang="fr-BE" altLang="en-US" sz="2000" i="0" dirty="0" err="1" smtClean="0"/>
              <a:t>farmgate</a:t>
            </a:r>
            <a:r>
              <a:rPr lang="fr-BE" altLang="en-US" sz="2000" i="0" dirty="0" smtClean="0"/>
              <a:t> and </a:t>
            </a:r>
            <a:r>
              <a:rPr lang="fr-BE" altLang="en-US" sz="2000" i="0" dirty="0" err="1" smtClean="0"/>
              <a:t>retail</a:t>
            </a:r>
            <a:r>
              <a:rPr lang="fr-BE" altLang="en-US" sz="2000" i="0" dirty="0" smtClean="0"/>
              <a:t> stages</a:t>
            </a:r>
          </a:p>
          <a:p>
            <a:pPr indent="0">
              <a:buNone/>
            </a:pPr>
            <a:r>
              <a:rPr lang="fr-BE" altLang="en-US" sz="2000" i="0" dirty="0" smtClean="0"/>
              <a:t>- </a:t>
            </a:r>
            <a:r>
              <a:rPr lang="fr-BE" altLang="en-US" sz="2000" i="0" dirty="0" err="1" smtClean="0"/>
              <a:t>lists</a:t>
            </a:r>
            <a:r>
              <a:rPr lang="fr-BE" altLang="en-US" sz="2000" i="0" dirty="0" smtClean="0"/>
              <a:t> the </a:t>
            </a:r>
            <a:r>
              <a:rPr lang="fr-BE" altLang="en-US" sz="2000" i="0" dirty="0" err="1" smtClean="0"/>
              <a:t>products</a:t>
            </a:r>
            <a:r>
              <a:rPr lang="fr-BE" altLang="en-US" sz="2000" i="0" dirty="0" smtClean="0"/>
              <a:t> for </a:t>
            </a:r>
            <a:r>
              <a:rPr lang="fr-BE" altLang="en-US" sz="2000" i="0" dirty="0" err="1" smtClean="0"/>
              <a:t>which</a:t>
            </a:r>
            <a:r>
              <a:rPr lang="fr-BE" altLang="en-US" sz="2000" i="0" dirty="0" smtClean="0"/>
              <a:t> notification on new stages </a:t>
            </a:r>
            <a:r>
              <a:rPr lang="fr-BE" altLang="en-US" sz="2000" i="0" dirty="0" err="1" smtClean="0"/>
              <a:t>is</a:t>
            </a:r>
            <a:r>
              <a:rPr lang="fr-BE" altLang="en-US" sz="2000" i="0" dirty="0" smtClean="0"/>
              <a:t> </a:t>
            </a:r>
            <a:r>
              <a:rPr lang="fr-BE" altLang="en-US" sz="2000" i="0" dirty="0" err="1" smtClean="0"/>
              <a:t>compulsory</a:t>
            </a:r>
            <a:r>
              <a:rPr lang="fr-BE" altLang="en-US" sz="2000" i="0" dirty="0" smtClean="0"/>
              <a:t/>
            </a:r>
            <a:br>
              <a:rPr lang="fr-BE" altLang="en-US" sz="2000" i="0" dirty="0" smtClean="0"/>
            </a:br>
            <a:r>
              <a:rPr lang="fr-BE" altLang="en-US" sz="2000" i="0" dirty="0" smtClean="0"/>
              <a:t>- </a:t>
            </a:r>
            <a:r>
              <a:rPr lang="fr-BE" altLang="en-US" sz="2000" i="0" dirty="0" err="1" smtClean="0"/>
              <a:t>establishes</a:t>
            </a:r>
            <a:r>
              <a:rPr lang="fr-BE" altLang="en-US" sz="2000" i="0" dirty="0" smtClean="0"/>
              <a:t> </a:t>
            </a:r>
            <a:r>
              <a:rPr lang="fr-BE" altLang="en-US" sz="2000" i="0" dirty="0" err="1" smtClean="0"/>
              <a:t>threholds</a:t>
            </a:r>
            <a:r>
              <a:rPr lang="fr-BE" altLang="en-US" sz="2000" i="0" dirty="0" smtClean="0"/>
              <a:t> </a:t>
            </a:r>
            <a:r>
              <a:rPr lang="fr-BE" altLang="en-US" sz="2000" i="0" dirty="0" err="1" smtClean="0"/>
              <a:t>above</a:t>
            </a:r>
            <a:r>
              <a:rPr lang="fr-BE" altLang="en-US" sz="2000" i="0" dirty="0" smtClean="0"/>
              <a:t> </a:t>
            </a:r>
            <a:r>
              <a:rPr lang="fr-BE" altLang="en-US" sz="2000" i="0" dirty="0" err="1" smtClean="0"/>
              <a:t>which</a:t>
            </a:r>
            <a:r>
              <a:rPr lang="fr-BE" altLang="en-US" sz="2000" i="0" dirty="0" smtClean="0"/>
              <a:t> </a:t>
            </a:r>
            <a:r>
              <a:rPr lang="fr-BE" altLang="en-US" sz="2000" i="0" dirty="0" err="1" smtClean="0"/>
              <a:t>additional</a:t>
            </a:r>
            <a:r>
              <a:rPr lang="fr-BE" altLang="en-US" sz="2000" i="0" dirty="0" smtClean="0"/>
              <a:t> notifications </a:t>
            </a:r>
            <a:r>
              <a:rPr lang="fr-BE" altLang="en-US" sz="2000" i="0" dirty="0" err="1" smtClean="0"/>
              <a:t>should</a:t>
            </a:r>
            <a:r>
              <a:rPr lang="fr-BE" altLang="en-US" sz="2000" i="0" dirty="0" smtClean="0"/>
              <a:t> </a:t>
            </a:r>
            <a:r>
              <a:rPr lang="fr-BE" altLang="en-US" sz="2000" i="0" dirty="0" err="1" smtClean="0"/>
              <a:t>be</a:t>
            </a:r>
            <a:r>
              <a:rPr lang="fr-BE" altLang="en-US" sz="2000" i="0" dirty="0" smtClean="0"/>
              <a:t> made</a:t>
            </a:r>
          </a:p>
          <a:p>
            <a:pPr marL="342900">
              <a:buFontTx/>
              <a:buChar char="-"/>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16</a:t>
            </a:fld>
            <a:endParaRPr lang="en-GB" altLang="en-US" sz="1400" b="0" dirty="0" smtClean="0">
              <a:solidFill>
                <a:schemeClr val="tx1"/>
              </a:solidFill>
            </a:endParaRPr>
          </a:p>
        </p:txBody>
      </p:sp>
    </p:spTree>
    <p:extLst>
      <p:ext uri="{BB962C8B-B14F-4D97-AF65-F5344CB8AC3E}">
        <p14:creationId xmlns:p14="http://schemas.microsoft.com/office/powerpoint/2010/main" val="3233921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95536" y="1340768"/>
            <a:ext cx="8229600" cy="1368673"/>
          </a:xfrm>
        </p:spPr>
        <p:txBody>
          <a:bodyPr/>
          <a:lstStyle/>
          <a:p>
            <a:r>
              <a:rPr lang="fr-BE" altLang="en-US" dirty="0" smtClean="0">
                <a:latin typeface="Arial Narrow" panose="020B0606020202030204" pitchFamily="34" charset="0"/>
              </a:rPr>
              <a:t>4. </a:t>
            </a:r>
            <a:r>
              <a:rPr lang="en-US" altLang="en-US" dirty="0" smtClean="0">
                <a:latin typeface="Arial Narrow" panose="020B0606020202030204" pitchFamily="34" charset="0"/>
              </a:rPr>
              <a:t>How we </a:t>
            </a:r>
            <a:r>
              <a:rPr lang="en-US" altLang="en-US" dirty="0">
                <a:latin typeface="Arial Narrow" panose="020B0606020202030204" pitchFamily="34" charset="0"/>
              </a:rPr>
              <a:t>should approach methodologically product definitions and product specifications throughout the chain</a:t>
            </a:r>
            <a:endParaRPr lang="en-GB" altLang="en-US" dirty="0" smtClean="0">
              <a:latin typeface="Arial Narrow" panose="020B0606020202030204" pitchFamily="34" charset="0"/>
            </a:endParaRPr>
          </a:p>
        </p:txBody>
      </p:sp>
      <p:sp>
        <p:nvSpPr>
          <p:cNvPr id="28676" name="Content Placeholder 1"/>
          <p:cNvSpPr>
            <a:spLocks noGrp="1"/>
          </p:cNvSpPr>
          <p:nvPr>
            <p:ph idx="1"/>
          </p:nvPr>
        </p:nvSpPr>
        <p:spPr>
          <a:xfrm>
            <a:off x="457200" y="3140968"/>
            <a:ext cx="8229600" cy="2880420"/>
          </a:xfrm>
        </p:spPr>
        <p:txBody>
          <a:bodyPr/>
          <a:lstStyle/>
          <a:p>
            <a:pPr indent="0">
              <a:buNone/>
            </a:pPr>
            <a:r>
              <a:rPr lang="fr-BE" altLang="en-US" sz="2000" i="0" dirty="0" err="1" smtClean="0"/>
              <a:t>We</a:t>
            </a:r>
            <a:r>
              <a:rPr lang="fr-BE" altLang="en-US" sz="2000" i="0" dirty="0" smtClean="0"/>
              <a:t> </a:t>
            </a:r>
            <a:r>
              <a:rPr lang="fr-BE" altLang="en-US" sz="2000" i="0" dirty="0" err="1" smtClean="0"/>
              <a:t>need</a:t>
            </a:r>
            <a:r>
              <a:rPr lang="fr-BE" altLang="en-US" sz="2000" i="0" dirty="0" smtClean="0"/>
              <a:t> to compare </a:t>
            </a:r>
            <a:r>
              <a:rPr lang="fr-BE" altLang="en-US" sz="2000" i="0" dirty="0" err="1" smtClean="0"/>
              <a:t>prices</a:t>
            </a:r>
            <a:r>
              <a:rPr lang="fr-BE" altLang="en-US" sz="2000" i="0" dirty="0" smtClean="0"/>
              <a:t> at </a:t>
            </a:r>
            <a:r>
              <a:rPr lang="fr-BE" altLang="en-US" sz="2000" i="0" dirty="0" err="1" smtClean="0"/>
              <a:t>different</a:t>
            </a:r>
            <a:r>
              <a:rPr lang="fr-BE" altLang="en-US" sz="2000" i="0" dirty="0" smtClean="0"/>
              <a:t> stages of the </a:t>
            </a:r>
            <a:r>
              <a:rPr lang="fr-BE" altLang="en-US" sz="2000" i="0" dirty="0" err="1" smtClean="0"/>
              <a:t>chain</a:t>
            </a:r>
            <a:r>
              <a:rPr lang="fr-BE" altLang="en-US" sz="2000" i="0" dirty="0" smtClean="0"/>
              <a:t>.</a:t>
            </a:r>
            <a:br>
              <a:rPr lang="fr-BE" altLang="en-US" sz="2000" i="0" dirty="0" smtClean="0"/>
            </a:br>
            <a:endParaRPr lang="fr-BE" altLang="en-US" sz="2000" i="0" dirty="0" smtClean="0"/>
          </a:p>
          <a:p>
            <a:pPr indent="0">
              <a:buNone/>
            </a:pPr>
            <a:r>
              <a:rPr lang="fr-BE" altLang="en-US" sz="2000" i="0" dirty="0" smtClean="0"/>
              <a:t>For </a:t>
            </a:r>
            <a:r>
              <a:rPr lang="fr-BE" altLang="en-US" sz="2000" i="0" dirty="0" err="1" smtClean="0"/>
              <a:t>example</a:t>
            </a:r>
            <a:r>
              <a:rPr lang="fr-BE" altLang="en-US" sz="2000" i="0" dirty="0" smtClean="0"/>
              <a:t>, in </a:t>
            </a:r>
            <a:r>
              <a:rPr lang="fr-BE" altLang="en-US" sz="2000" i="0" dirty="0" err="1" smtClean="0"/>
              <a:t>order</a:t>
            </a:r>
            <a:r>
              <a:rPr lang="fr-BE" altLang="en-US" sz="2000" i="0" dirty="0" smtClean="0"/>
              <a:t> to </a:t>
            </a:r>
            <a:r>
              <a:rPr lang="fr-BE" altLang="en-US" sz="2000" i="0" dirty="0" err="1" smtClean="0"/>
              <a:t>analyze</a:t>
            </a:r>
            <a:r>
              <a:rPr lang="fr-BE" altLang="en-US" sz="2000" i="0" dirty="0" smtClean="0"/>
              <a:t> </a:t>
            </a:r>
            <a:r>
              <a:rPr lang="fr-BE" altLang="en-US" sz="2000" i="0" dirty="0" err="1" smtClean="0"/>
              <a:t>price</a:t>
            </a:r>
            <a:r>
              <a:rPr lang="fr-BE" altLang="en-US" sz="2000" i="0" dirty="0" smtClean="0"/>
              <a:t> transmission </a:t>
            </a:r>
            <a:r>
              <a:rPr lang="fr-BE" altLang="en-US" sz="2000" i="0" dirty="0" err="1" smtClean="0"/>
              <a:t>throughout</a:t>
            </a:r>
            <a:r>
              <a:rPr lang="fr-BE" altLang="en-US" sz="2000" i="0" dirty="0" smtClean="0"/>
              <a:t> the </a:t>
            </a:r>
            <a:r>
              <a:rPr lang="fr-BE" altLang="en-US" sz="2000" i="0" dirty="0" err="1" smtClean="0"/>
              <a:t>chain</a:t>
            </a:r>
            <a:r>
              <a:rPr lang="fr-BE" altLang="en-US" sz="2000" i="0" dirty="0" smtClean="0"/>
              <a:t>, to compare trends, etc.</a:t>
            </a:r>
            <a:br>
              <a:rPr lang="fr-BE" altLang="en-US" sz="2000" i="0" dirty="0" smtClean="0"/>
            </a:br>
            <a:endParaRPr lang="fr-BE" altLang="en-US" sz="2000" i="0" dirty="0" smtClean="0"/>
          </a:p>
          <a:p>
            <a:pPr indent="0">
              <a:buNone/>
            </a:pPr>
            <a:r>
              <a:rPr lang="fr-BE" altLang="en-US" sz="2000" b="1" i="0" dirty="0" smtClean="0"/>
              <a:t>That </a:t>
            </a:r>
            <a:r>
              <a:rPr lang="fr-BE" altLang="en-US" sz="2000" b="1" i="0" dirty="0" err="1" smtClean="0"/>
              <a:t>implies</a:t>
            </a:r>
            <a:r>
              <a:rPr lang="fr-BE" altLang="en-US" sz="2000" b="1" i="0" dirty="0" smtClean="0"/>
              <a:t> </a:t>
            </a:r>
            <a:r>
              <a:rPr lang="fr-BE" altLang="en-US" sz="2000" b="1" i="0" dirty="0" err="1" smtClean="0"/>
              <a:t>that</a:t>
            </a:r>
            <a:r>
              <a:rPr lang="fr-BE" altLang="en-US" sz="2000" b="1" i="0" dirty="0" smtClean="0"/>
              <a:t>, for a </a:t>
            </a:r>
            <a:r>
              <a:rPr lang="fr-BE" altLang="en-US" sz="2000" b="1" i="0" dirty="0" err="1" smtClean="0"/>
              <a:t>given</a:t>
            </a:r>
            <a:r>
              <a:rPr lang="fr-BE" altLang="en-US" sz="2000" b="1" i="0" dirty="0" smtClean="0"/>
              <a:t> </a:t>
            </a:r>
            <a:r>
              <a:rPr lang="fr-BE" altLang="en-US" sz="2000" b="1" i="0" dirty="0" err="1" smtClean="0"/>
              <a:t>product</a:t>
            </a:r>
            <a:r>
              <a:rPr lang="fr-BE" altLang="en-US" sz="2000" b="1" i="0" dirty="0" smtClean="0"/>
              <a:t>, </a:t>
            </a:r>
            <a:r>
              <a:rPr lang="fr-BE" altLang="en-US" sz="2000" b="1" i="0" dirty="0" err="1" smtClean="0"/>
              <a:t>details</a:t>
            </a:r>
            <a:r>
              <a:rPr lang="fr-BE" altLang="en-US" sz="2000" b="1" i="0" dirty="0" smtClean="0"/>
              <a:t> </a:t>
            </a:r>
            <a:r>
              <a:rPr lang="fr-BE" altLang="en-US" sz="2000" b="1" i="0" dirty="0" err="1" smtClean="0"/>
              <a:t>should</a:t>
            </a:r>
            <a:r>
              <a:rPr lang="fr-BE" altLang="en-US" sz="2000" b="1" i="0" dirty="0" smtClean="0"/>
              <a:t> </a:t>
            </a:r>
            <a:r>
              <a:rPr lang="fr-BE" altLang="en-US" sz="2000" b="1" i="0" dirty="0" err="1" smtClean="0"/>
              <a:t>be</a:t>
            </a:r>
            <a:r>
              <a:rPr lang="fr-BE" altLang="en-US" sz="2000" b="1" i="0" dirty="0" smtClean="0"/>
              <a:t> </a:t>
            </a:r>
            <a:r>
              <a:rPr lang="fr-BE" altLang="en-US" sz="2000" b="1" i="0" dirty="0" err="1" smtClean="0"/>
              <a:t>notified</a:t>
            </a:r>
            <a:r>
              <a:rPr lang="fr-BE" altLang="en-US" sz="2000" b="1" i="0" dirty="0" smtClean="0"/>
              <a:t> on a comparable </a:t>
            </a:r>
            <a:r>
              <a:rPr lang="fr-BE" altLang="en-US" sz="2000" b="1" i="0" dirty="0" err="1" smtClean="0"/>
              <a:t>manner</a:t>
            </a:r>
            <a:r>
              <a:rPr lang="fr-BE" altLang="en-US" sz="2000" b="1" i="0" dirty="0" smtClean="0"/>
              <a:t> </a:t>
            </a:r>
            <a:r>
              <a:rPr lang="fr-BE" altLang="en-US" sz="2000" b="1" i="0" dirty="0" err="1" smtClean="0"/>
              <a:t>along</a:t>
            </a:r>
            <a:r>
              <a:rPr lang="fr-BE" altLang="en-US" sz="2000" b="1" i="0" dirty="0" smtClean="0"/>
              <a:t> the </a:t>
            </a:r>
            <a:r>
              <a:rPr lang="fr-BE" altLang="en-US" sz="2000" b="1" i="0" dirty="0" err="1" smtClean="0"/>
              <a:t>chain</a:t>
            </a:r>
            <a:endParaRPr lang="fr-BE" altLang="en-US" sz="2000" b="1"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17</a:t>
            </a:fld>
            <a:endParaRPr lang="en-GB" altLang="en-US" sz="1400" b="0" dirty="0" smtClean="0">
              <a:solidFill>
                <a:schemeClr val="tx1"/>
              </a:solidFill>
            </a:endParaRPr>
          </a:p>
        </p:txBody>
      </p:sp>
    </p:spTree>
    <p:extLst>
      <p:ext uri="{BB962C8B-B14F-4D97-AF65-F5344CB8AC3E}">
        <p14:creationId xmlns:p14="http://schemas.microsoft.com/office/powerpoint/2010/main" val="1896232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BE" altLang="en-US" dirty="0" smtClean="0"/>
              <a:t>An </a:t>
            </a:r>
            <a:r>
              <a:rPr lang="fr-BE" altLang="en-US" dirty="0" err="1" smtClean="0"/>
              <a:t>example</a:t>
            </a:r>
            <a:endParaRPr lang="en-GB" altLang="en-US" dirty="0" smtClean="0"/>
          </a:p>
        </p:txBody>
      </p:sp>
      <p:pic>
        <p:nvPicPr>
          <p:cNvPr id="2" name="Content Placeholder 1"/>
          <p:cNvPicPr>
            <a:picLocks noGrp="1" noChangeAspect="1"/>
          </p:cNvPicPr>
          <p:nvPr>
            <p:ph idx="1"/>
          </p:nvPr>
        </p:nvPicPr>
        <p:blipFill>
          <a:blip r:embed="rId2"/>
          <a:stretch>
            <a:fillRect/>
          </a:stretch>
        </p:blipFill>
        <p:spPr>
          <a:xfrm>
            <a:off x="1083351" y="2636838"/>
            <a:ext cx="6977297" cy="3384550"/>
          </a:xfrm>
          <a:prstGeom prst="rect">
            <a:avLst/>
          </a:prstGeom>
        </p:spPr>
      </p:pic>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18</a:t>
            </a:fld>
            <a:endParaRPr lang="en-GB" altLang="en-US" sz="1400" b="0" dirty="0" smtClean="0">
              <a:solidFill>
                <a:schemeClr val="tx1"/>
              </a:solidFill>
            </a:endParaRPr>
          </a:p>
        </p:txBody>
      </p:sp>
    </p:spTree>
    <p:extLst>
      <p:ext uri="{BB962C8B-B14F-4D97-AF65-F5344CB8AC3E}">
        <p14:creationId xmlns:p14="http://schemas.microsoft.com/office/powerpoint/2010/main" val="9971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124745"/>
            <a:ext cx="8229600" cy="792087"/>
          </a:xfrm>
        </p:spPr>
        <p:txBody>
          <a:bodyPr/>
          <a:lstStyle/>
          <a:p>
            <a:r>
              <a:rPr lang="fr-BE" altLang="en-US" dirty="0" err="1" smtClean="0"/>
              <a:t>Comments</a:t>
            </a:r>
            <a:endParaRPr lang="en-GB" altLang="en-US" dirty="0" smtClean="0"/>
          </a:p>
        </p:txBody>
      </p:sp>
      <p:sp>
        <p:nvSpPr>
          <p:cNvPr id="28676" name="Content Placeholder 1"/>
          <p:cNvSpPr>
            <a:spLocks noGrp="1"/>
          </p:cNvSpPr>
          <p:nvPr>
            <p:ph idx="1"/>
          </p:nvPr>
        </p:nvSpPr>
        <p:spPr>
          <a:xfrm>
            <a:off x="468313" y="1899243"/>
            <a:ext cx="8229600" cy="4536504"/>
          </a:xfrm>
        </p:spPr>
        <p:txBody>
          <a:bodyPr/>
          <a:lstStyle/>
          <a:p>
            <a:pPr indent="0">
              <a:buNone/>
            </a:pPr>
            <a:r>
              <a:rPr lang="fr-BE" altLang="en-US" sz="2000" i="0" dirty="0" err="1" smtClean="0"/>
              <a:t>Refering</a:t>
            </a:r>
            <a:r>
              <a:rPr lang="fr-BE" altLang="en-US" sz="2000" i="0" dirty="0" smtClean="0"/>
              <a:t> to the </a:t>
            </a:r>
            <a:r>
              <a:rPr lang="fr-BE" altLang="en-US" sz="2000" i="0" dirty="0" err="1" smtClean="0"/>
              <a:t>tomato</a:t>
            </a:r>
            <a:r>
              <a:rPr lang="fr-BE" altLang="en-US" sz="2000" i="0" dirty="0" smtClean="0"/>
              <a:t> </a:t>
            </a:r>
            <a:r>
              <a:rPr lang="fr-BE" altLang="en-US" sz="2000" i="0" dirty="0" err="1" smtClean="0"/>
              <a:t>example</a:t>
            </a:r>
            <a:r>
              <a:rPr lang="fr-BE" altLang="en-US" sz="2000" i="0" dirty="0" smtClean="0"/>
              <a:t> </a:t>
            </a:r>
            <a:r>
              <a:rPr lang="fr-BE" altLang="en-US" sz="2000" i="0" dirty="0" err="1" smtClean="0"/>
              <a:t>above</a:t>
            </a:r>
            <a:r>
              <a:rPr lang="fr-BE" altLang="en-US" sz="2000" i="0" dirty="0" smtClean="0"/>
              <a:t>:</a:t>
            </a:r>
          </a:p>
          <a:p>
            <a:pPr indent="0">
              <a:buNone/>
            </a:pPr>
            <a:endParaRPr lang="fr-BE" altLang="en-US" sz="2000" i="0" dirty="0" smtClean="0"/>
          </a:p>
          <a:p>
            <a:pPr marL="342900">
              <a:buFontTx/>
              <a:buChar char="-"/>
            </a:pPr>
            <a:r>
              <a:rPr lang="fr-BE" altLang="en-US" sz="2000" i="0" dirty="0" smtClean="0"/>
              <a:t>Notification by </a:t>
            </a:r>
            <a:r>
              <a:rPr lang="fr-BE" altLang="en-US" sz="2000" i="0" dirty="0" err="1" smtClean="0"/>
              <a:t>variety</a:t>
            </a:r>
            <a:r>
              <a:rPr lang="fr-BE" altLang="en-US" sz="2000" i="0" dirty="0" smtClean="0"/>
              <a:t> (</a:t>
            </a:r>
            <a:r>
              <a:rPr lang="fr-BE" altLang="en-US" sz="2000" i="0" dirty="0" err="1" smtClean="0"/>
              <a:t>when</a:t>
            </a:r>
            <a:r>
              <a:rPr lang="fr-BE" altLang="en-US" sz="2000" i="0" dirty="0" smtClean="0"/>
              <a:t> </a:t>
            </a:r>
            <a:r>
              <a:rPr lang="fr-BE" altLang="en-US" sz="2000" i="0" dirty="0" err="1" smtClean="0"/>
              <a:t>significant</a:t>
            </a:r>
            <a:r>
              <a:rPr lang="fr-BE" altLang="en-US" sz="2000" i="0" dirty="0" smtClean="0"/>
              <a:t> at </a:t>
            </a:r>
            <a:r>
              <a:rPr lang="fr-BE" altLang="en-US" sz="2000" i="0" dirty="0" err="1" smtClean="0"/>
              <a:t>Member</a:t>
            </a:r>
            <a:r>
              <a:rPr lang="fr-BE" altLang="en-US" sz="2000" i="0" dirty="0" smtClean="0"/>
              <a:t> State </a:t>
            </a:r>
            <a:r>
              <a:rPr lang="fr-BE" altLang="en-US" sz="2000" i="0" dirty="0" err="1" smtClean="0"/>
              <a:t>level</a:t>
            </a:r>
            <a:r>
              <a:rPr lang="fr-BE" altLang="en-US" sz="2000" i="0" dirty="0" smtClean="0"/>
              <a:t>)</a:t>
            </a:r>
          </a:p>
          <a:p>
            <a:pPr marL="342900">
              <a:buFontTx/>
              <a:buChar char="-"/>
            </a:pPr>
            <a:r>
              <a:rPr lang="fr-BE" altLang="en-US" sz="2000" i="0" dirty="0" smtClean="0"/>
              <a:t>If in a </a:t>
            </a:r>
            <a:r>
              <a:rPr lang="fr-BE" altLang="en-US" sz="2000" i="0" dirty="0" err="1" smtClean="0"/>
              <a:t>given</a:t>
            </a:r>
            <a:r>
              <a:rPr lang="fr-BE" altLang="en-US" sz="2000" i="0" dirty="0" smtClean="0"/>
              <a:t> </a:t>
            </a:r>
            <a:r>
              <a:rPr lang="fr-BE" altLang="en-US" sz="2000" i="0" dirty="0" err="1" smtClean="0"/>
              <a:t>Member</a:t>
            </a:r>
            <a:r>
              <a:rPr lang="fr-BE" altLang="en-US" sz="2000" i="0" dirty="0" smtClean="0"/>
              <a:t> State </a:t>
            </a:r>
            <a:r>
              <a:rPr lang="fr-BE" altLang="en-US" sz="2000" i="0" dirty="0" err="1" smtClean="0"/>
              <a:t>is</a:t>
            </a:r>
            <a:r>
              <a:rPr lang="fr-BE" altLang="en-US" sz="2000" i="0" dirty="0" smtClean="0"/>
              <a:t> </a:t>
            </a:r>
            <a:r>
              <a:rPr lang="fr-BE" altLang="en-US" sz="2000" i="0" dirty="0" err="1" smtClean="0"/>
              <a:t>notifying</a:t>
            </a:r>
            <a:r>
              <a:rPr lang="fr-BE" altLang="en-US" sz="2000" i="0" dirty="0" smtClean="0"/>
              <a:t> </a:t>
            </a:r>
            <a:r>
              <a:rPr lang="fr-BE" altLang="en-US" sz="2000" i="0" dirty="0" err="1" smtClean="0"/>
              <a:t>just</a:t>
            </a:r>
            <a:r>
              <a:rPr lang="fr-BE" altLang="en-US" sz="2000" i="0" dirty="0" smtClean="0"/>
              <a:t> one or </a:t>
            </a:r>
            <a:r>
              <a:rPr lang="fr-BE" altLang="en-US" sz="2000" i="0" dirty="0" err="1" smtClean="0"/>
              <a:t>two</a:t>
            </a:r>
            <a:r>
              <a:rPr lang="fr-BE" altLang="en-US" sz="2000" i="0" dirty="0" smtClean="0"/>
              <a:t> </a:t>
            </a:r>
            <a:r>
              <a:rPr lang="fr-BE" altLang="en-US" sz="2000" i="0" dirty="0" err="1" smtClean="0"/>
              <a:t>varieties</a:t>
            </a:r>
            <a:r>
              <a:rPr lang="fr-BE" altLang="en-US" sz="2000" i="0" dirty="0" smtClean="0"/>
              <a:t>, </a:t>
            </a:r>
            <a:r>
              <a:rPr lang="fr-BE" altLang="en-US" sz="2000" i="0" dirty="0" err="1" smtClean="0"/>
              <a:t>they</a:t>
            </a:r>
            <a:r>
              <a:rPr lang="fr-BE" altLang="en-US" sz="2000" i="0" dirty="0" smtClean="0"/>
              <a:t> </a:t>
            </a:r>
            <a:r>
              <a:rPr lang="fr-BE" altLang="en-US" sz="2000" i="0" dirty="0" err="1" smtClean="0"/>
              <a:t>should</a:t>
            </a:r>
            <a:r>
              <a:rPr lang="fr-BE" altLang="en-US" sz="2000" i="0" dirty="0" smtClean="0"/>
              <a:t> </a:t>
            </a:r>
            <a:r>
              <a:rPr lang="fr-BE" altLang="en-US" sz="2000" i="0" dirty="0" err="1" smtClean="0"/>
              <a:t>be</a:t>
            </a:r>
            <a:r>
              <a:rPr lang="fr-BE" altLang="en-US" sz="2000" i="0" dirty="0" smtClean="0"/>
              <a:t> the </a:t>
            </a:r>
            <a:r>
              <a:rPr lang="fr-BE" altLang="en-US" sz="2000" i="0" dirty="0" err="1" smtClean="0"/>
              <a:t>same</a:t>
            </a:r>
            <a:r>
              <a:rPr lang="fr-BE" altLang="en-US" sz="2000" i="0" dirty="0" smtClean="0"/>
              <a:t> </a:t>
            </a:r>
            <a:r>
              <a:rPr lang="fr-BE" altLang="en-US" sz="2000" i="0" dirty="0" err="1" smtClean="0"/>
              <a:t>varieties</a:t>
            </a:r>
            <a:r>
              <a:rPr lang="fr-BE" altLang="en-US" sz="2000" i="0" dirty="0" smtClean="0"/>
              <a:t> </a:t>
            </a:r>
            <a:r>
              <a:rPr lang="fr-BE" altLang="en-US" sz="2000" i="0" dirty="0" err="1" smtClean="0"/>
              <a:t>along</a:t>
            </a:r>
            <a:r>
              <a:rPr lang="fr-BE" altLang="en-US" sz="2000" i="0" dirty="0" smtClean="0"/>
              <a:t> the </a:t>
            </a:r>
            <a:r>
              <a:rPr lang="fr-BE" altLang="en-US" sz="2000" i="0" dirty="0" err="1" smtClean="0"/>
              <a:t>chain</a:t>
            </a:r>
            <a:r>
              <a:rPr lang="fr-BE" altLang="en-US" sz="2000" i="0" dirty="0" smtClean="0"/>
              <a:t> (in </a:t>
            </a:r>
            <a:r>
              <a:rPr lang="fr-BE" altLang="en-US" sz="2000" i="0" dirty="0" err="1" smtClean="0"/>
              <a:t>order</a:t>
            </a:r>
            <a:r>
              <a:rPr lang="fr-BE" altLang="en-US" sz="2000" i="0" dirty="0" smtClean="0"/>
              <a:t> to </a:t>
            </a:r>
            <a:r>
              <a:rPr lang="fr-BE" altLang="en-US" sz="2000" i="0" dirty="0" err="1" smtClean="0"/>
              <a:t>be</a:t>
            </a:r>
            <a:r>
              <a:rPr lang="fr-BE" altLang="en-US" sz="2000" i="0" dirty="0" smtClean="0"/>
              <a:t> able to compare </a:t>
            </a:r>
            <a:r>
              <a:rPr lang="fr-BE" altLang="en-US" sz="2000" i="0" dirty="0" err="1" smtClean="0"/>
              <a:t>prices</a:t>
            </a:r>
            <a:r>
              <a:rPr lang="fr-BE" altLang="en-US" sz="2000" i="0" dirty="0" smtClean="0"/>
              <a:t> for </a:t>
            </a:r>
            <a:r>
              <a:rPr lang="fr-BE" altLang="en-US" sz="2000" i="0" dirty="0" err="1" smtClean="0"/>
              <a:t>products</a:t>
            </a:r>
            <a:r>
              <a:rPr lang="fr-BE" altLang="en-US" sz="2000" i="0" dirty="0" smtClean="0"/>
              <a:t> at </a:t>
            </a:r>
            <a:r>
              <a:rPr lang="fr-BE" altLang="en-US" sz="2000" i="0" dirty="0" err="1" smtClean="0"/>
              <a:t>different</a:t>
            </a:r>
            <a:r>
              <a:rPr lang="fr-BE" altLang="en-US" sz="2000" i="0" dirty="0" smtClean="0"/>
              <a:t> stages </a:t>
            </a:r>
            <a:r>
              <a:rPr lang="fr-BE" altLang="en-US" sz="2000" i="0" dirty="0" err="1" smtClean="0"/>
              <a:t>that</a:t>
            </a:r>
            <a:r>
              <a:rPr lang="fr-BE" altLang="en-US" sz="2000" i="0" dirty="0" smtClean="0"/>
              <a:t> </a:t>
            </a:r>
            <a:r>
              <a:rPr lang="fr-BE" altLang="en-US" sz="2000" i="0" dirty="0" err="1" smtClean="0"/>
              <a:t>respond</a:t>
            </a:r>
            <a:r>
              <a:rPr lang="fr-BE" altLang="en-US" sz="2000" i="0" dirty="0" smtClean="0"/>
              <a:t> to a </a:t>
            </a:r>
            <a:r>
              <a:rPr lang="fr-BE" altLang="en-US" sz="2000" i="0" dirty="0" err="1" smtClean="0"/>
              <a:t>similar</a:t>
            </a:r>
            <a:r>
              <a:rPr lang="fr-BE" altLang="en-US" sz="2000" i="0" dirty="0" smtClean="0"/>
              <a:t> or </a:t>
            </a:r>
            <a:r>
              <a:rPr lang="fr-BE" altLang="en-US" sz="2000" i="0" dirty="0" err="1" smtClean="0"/>
              <a:t>almost</a:t>
            </a:r>
            <a:r>
              <a:rPr lang="fr-BE" altLang="en-US" sz="2000" i="0" dirty="0" smtClean="0"/>
              <a:t> </a:t>
            </a:r>
            <a:r>
              <a:rPr lang="fr-BE" altLang="en-US" sz="2000" i="0" dirty="0" err="1" smtClean="0"/>
              <a:t>equal</a:t>
            </a:r>
            <a:r>
              <a:rPr lang="fr-BE" altLang="en-US" sz="2000" i="0" dirty="0" smtClean="0"/>
              <a:t> </a:t>
            </a:r>
            <a:r>
              <a:rPr lang="fr-BE" altLang="en-US" sz="2000" i="0" dirty="0" err="1" smtClean="0"/>
              <a:t>definitions</a:t>
            </a:r>
            <a:r>
              <a:rPr lang="fr-BE" altLang="en-US" sz="2000" i="0" dirty="0" smtClean="0"/>
              <a:t>)</a:t>
            </a:r>
          </a:p>
          <a:p>
            <a:pPr marL="342900">
              <a:buFontTx/>
              <a:buChar char="-"/>
            </a:pPr>
            <a:r>
              <a:rPr lang="fr-BE" altLang="en-US" sz="2000" i="0" dirty="0" smtClean="0"/>
              <a:t>It </a:t>
            </a:r>
            <a:r>
              <a:rPr lang="fr-BE" altLang="en-US" sz="2000" i="0" dirty="0" err="1" smtClean="0"/>
              <a:t>would</a:t>
            </a:r>
            <a:r>
              <a:rPr lang="fr-BE" altLang="en-US" sz="2000" i="0" dirty="0" smtClean="0"/>
              <a:t> </a:t>
            </a:r>
            <a:r>
              <a:rPr lang="fr-BE" altLang="en-US" sz="2000" i="0" dirty="0" err="1" smtClean="0"/>
              <a:t>be</a:t>
            </a:r>
            <a:r>
              <a:rPr lang="fr-BE" altLang="en-US" sz="2000" i="0" dirty="0" smtClean="0"/>
              <a:t> not consistent to </a:t>
            </a:r>
            <a:r>
              <a:rPr lang="fr-BE" altLang="en-US" sz="2000" i="0" dirty="0" err="1" smtClean="0"/>
              <a:t>notify</a:t>
            </a:r>
            <a:r>
              <a:rPr lang="fr-BE" altLang="en-US" sz="2000" i="0" dirty="0" smtClean="0"/>
              <a:t> round </a:t>
            </a:r>
            <a:r>
              <a:rPr lang="fr-BE" altLang="en-US" sz="2000" i="0" dirty="0" err="1" smtClean="0"/>
              <a:t>tomatoes</a:t>
            </a:r>
            <a:r>
              <a:rPr lang="fr-BE" altLang="en-US" sz="2000" i="0" dirty="0" smtClean="0"/>
              <a:t> at </a:t>
            </a:r>
            <a:r>
              <a:rPr lang="fr-BE" altLang="en-US" sz="2000" i="0" dirty="0" err="1" smtClean="0"/>
              <a:t>farmgate</a:t>
            </a:r>
            <a:r>
              <a:rPr lang="fr-BE" altLang="en-US" sz="2000" i="0" dirty="0" smtClean="0"/>
              <a:t> and </a:t>
            </a:r>
            <a:r>
              <a:rPr lang="fr-BE" altLang="en-US" sz="2000" i="0" dirty="0" err="1" smtClean="0"/>
              <a:t>then</a:t>
            </a:r>
            <a:r>
              <a:rPr lang="fr-BE" altLang="en-US" sz="2000" i="0" dirty="0" smtClean="0"/>
              <a:t> cherry </a:t>
            </a:r>
            <a:r>
              <a:rPr lang="fr-BE" altLang="en-US" sz="2000" i="0" dirty="0" err="1" smtClean="0"/>
              <a:t>tomatoes</a:t>
            </a:r>
            <a:r>
              <a:rPr lang="fr-BE" altLang="en-US" sz="2000" i="0" dirty="0" smtClean="0"/>
              <a:t> at ex-packaging station, for </a:t>
            </a:r>
            <a:r>
              <a:rPr lang="fr-BE" altLang="en-US" sz="2000" i="0" dirty="0" err="1" smtClean="0"/>
              <a:t>example</a:t>
            </a:r>
            <a:r>
              <a:rPr lang="fr-BE" altLang="en-US" sz="2000" i="0" dirty="0" smtClean="0"/>
              <a:t> </a:t>
            </a:r>
            <a:endParaRPr lang="fr-BE" altLang="en-US" sz="2000" i="0" dirty="0"/>
          </a:p>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19</a:t>
            </a:fld>
            <a:endParaRPr lang="en-GB" altLang="en-US" sz="1400" b="0" dirty="0" smtClean="0">
              <a:solidFill>
                <a:schemeClr val="tx1"/>
              </a:solidFill>
            </a:endParaRPr>
          </a:p>
        </p:txBody>
      </p:sp>
    </p:spTree>
    <p:extLst>
      <p:ext uri="{BB962C8B-B14F-4D97-AF65-F5344CB8AC3E}">
        <p14:creationId xmlns:p14="http://schemas.microsoft.com/office/powerpoint/2010/main" val="3599646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fr-BE" altLang="en-US" dirty="0" smtClean="0">
                <a:solidFill>
                  <a:schemeClr val="tx1"/>
                </a:solidFill>
              </a:rPr>
              <a:t>Introduction. </a:t>
            </a:r>
            <a:endParaRPr lang="en-GB" altLang="en-US" dirty="0" smtClean="0">
              <a:solidFill>
                <a:schemeClr val="tx1"/>
              </a:solidFill>
            </a:endParaRPr>
          </a:p>
        </p:txBody>
      </p:sp>
      <p:sp>
        <p:nvSpPr>
          <p:cNvPr id="28676" name="Content Placeholder 1"/>
          <p:cNvSpPr>
            <a:spLocks noGrp="1"/>
          </p:cNvSpPr>
          <p:nvPr>
            <p:ph idx="1"/>
          </p:nvPr>
        </p:nvSpPr>
        <p:spPr>
          <a:xfrm>
            <a:off x="457200" y="2780928"/>
            <a:ext cx="8229600" cy="3240460"/>
          </a:xfrm>
        </p:spPr>
        <p:txBody>
          <a:bodyPr/>
          <a:lstStyle/>
          <a:p>
            <a:r>
              <a:rPr lang="fr-BE" altLang="en-US" sz="2000" i="0" dirty="0" smtClean="0">
                <a:solidFill>
                  <a:schemeClr val="tx1"/>
                </a:solidFill>
              </a:rPr>
              <a:t>Our </a:t>
            </a:r>
            <a:r>
              <a:rPr lang="fr-BE" altLang="en-US" sz="2000" i="0" dirty="0" err="1" smtClean="0">
                <a:solidFill>
                  <a:schemeClr val="tx1"/>
                </a:solidFill>
              </a:rPr>
              <a:t>current</a:t>
            </a:r>
            <a:r>
              <a:rPr lang="fr-BE" altLang="en-US" sz="2000" i="0" dirty="0" smtClean="0">
                <a:solidFill>
                  <a:schemeClr val="tx1"/>
                </a:solidFill>
              </a:rPr>
              <a:t> </a:t>
            </a:r>
            <a:r>
              <a:rPr lang="fr-BE" altLang="en-US" sz="2000" i="0" dirty="0" err="1" smtClean="0">
                <a:solidFill>
                  <a:schemeClr val="tx1"/>
                </a:solidFill>
              </a:rPr>
              <a:t>price</a:t>
            </a:r>
            <a:r>
              <a:rPr lang="fr-BE" altLang="en-US" sz="2000" i="0" dirty="0" smtClean="0">
                <a:solidFill>
                  <a:schemeClr val="tx1"/>
                </a:solidFill>
              </a:rPr>
              <a:t> </a:t>
            </a:r>
            <a:r>
              <a:rPr lang="fr-BE" altLang="en-US" sz="2000" i="0" dirty="0" err="1" smtClean="0">
                <a:solidFill>
                  <a:schemeClr val="tx1"/>
                </a:solidFill>
              </a:rPr>
              <a:t>reporting</a:t>
            </a:r>
            <a:r>
              <a:rPr lang="fr-BE" altLang="en-US" sz="2000" i="0" dirty="0" smtClean="0">
                <a:solidFill>
                  <a:schemeClr val="tx1"/>
                </a:solidFill>
              </a:rPr>
              <a:t> system </a:t>
            </a:r>
            <a:r>
              <a:rPr lang="fr-BE" altLang="en-US" sz="2000" i="0" dirty="0" err="1" smtClean="0">
                <a:solidFill>
                  <a:schemeClr val="tx1"/>
                </a:solidFill>
              </a:rPr>
              <a:t>is</a:t>
            </a:r>
            <a:r>
              <a:rPr lang="fr-BE" altLang="en-US" sz="2000" i="0" dirty="0" smtClean="0">
                <a:solidFill>
                  <a:schemeClr val="tx1"/>
                </a:solidFill>
              </a:rPr>
              <a:t> </a:t>
            </a:r>
            <a:r>
              <a:rPr lang="fr-BE" altLang="en-US" sz="2000" i="0" dirty="0" err="1" smtClean="0">
                <a:solidFill>
                  <a:schemeClr val="tx1"/>
                </a:solidFill>
              </a:rPr>
              <a:t>based</a:t>
            </a:r>
            <a:r>
              <a:rPr lang="fr-BE" altLang="en-US" sz="2000" i="0" dirty="0" smtClean="0">
                <a:solidFill>
                  <a:schemeClr val="tx1"/>
                </a:solidFill>
              </a:rPr>
              <a:t> on notifications for ex-packaging station </a:t>
            </a:r>
            <a:r>
              <a:rPr lang="fr-BE" altLang="en-US" sz="2000" i="0" dirty="0" err="1" smtClean="0">
                <a:solidFill>
                  <a:schemeClr val="tx1"/>
                </a:solidFill>
              </a:rPr>
              <a:t>prices</a:t>
            </a:r>
            <a:r>
              <a:rPr lang="fr-BE" altLang="en-US" sz="2000" i="0" dirty="0" smtClean="0">
                <a:solidFill>
                  <a:schemeClr val="tx1"/>
                </a:solidFill>
              </a:rPr>
              <a:t>.</a:t>
            </a:r>
            <a:br>
              <a:rPr lang="fr-BE" altLang="en-US" sz="2000" i="0" dirty="0" smtClean="0">
                <a:solidFill>
                  <a:schemeClr val="tx1"/>
                </a:solidFill>
              </a:rPr>
            </a:br>
            <a:endParaRPr lang="fr-BE" altLang="en-US" sz="2000" i="0" dirty="0" smtClean="0">
              <a:solidFill>
                <a:schemeClr val="tx1"/>
              </a:solidFill>
            </a:endParaRPr>
          </a:p>
          <a:p>
            <a:r>
              <a:rPr lang="fr-BE" altLang="en-US" sz="2000" i="0" dirty="0" smtClean="0">
                <a:solidFill>
                  <a:schemeClr val="tx1"/>
                </a:solidFill>
              </a:rPr>
              <a:t>Gross </a:t>
            </a:r>
            <a:r>
              <a:rPr lang="fr-BE" altLang="en-US" sz="2000" i="0" dirty="0" err="1" smtClean="0">
                <a:solidFill>
                  <a:schemeClr val="tx1"/>
                </a:solidFill>
              </a:rPr>
              <a:t>market</a:t>
            </a:r>
            <a:r>
              <a:rPr lang="fr-BE" altLang="en-US" sz="2000" i="0" dirty="0" smtClean="0">
                <a:solidFill>
                  <a:schemeClr val="tx1"/>
                </a:solidFill>
              </a:rPr>
              <a:t> </a:t>
            </a:r>
            <a:r>
              <a:rPr lang="fr-BE" altLang="en-US" sz="2000" i="0" dirty="0" err="1" smtClean="0">
                <a:solidFill>
                  <a:schemeClr val="tx1"/>
                </a:solidFill>
              </a:rPr>
              <a:t>prices</a:t>
            </a:r>
            <a:r>
              <a:rPr lang="fr-BE" altLang="en-US" sz="2000" i="0" dirty="0" smtClean="0">
                <a:solidFill>
                  <a:schemeClr val="tx1"/>
                </a:solidFill>
              </a:rPr>
              <a:t> for </a:t>
            </a:r>
            <a:r>
              <a:rPr lang="fr-BE" altLang="en-US" sz="2000" i="0" dirty="0" err="1" smtClean="0">
                <a:solidFill>
                  <a:schemeClr val="tx1"/>
                </a:solidFill>
              </a:rPr>
              <a:t>third</a:t>
            </a:r>
            <a:r>
              <a:rPr lang="fr-BE" altLang="en-US" sz="2000" i="0" dirty="0" smtClean="0">
                <a:solidFill>
                  <a:schemeClr val="tx1"/>
                </a:solidFill>
              </a:rPr>
              <a:t> country </a:t>
            </a:r>
            <a:r>
              <a:rPr lang="fr-BE" altLang="en-US" sz="2000" i="0" dirty="0" err="1" smtClean="0">
                <a:solidFill>
                  <a:schemeClr val="tx1"/>
                </a:solidFill>
              </a:rPr>
              <a:t>origins</a:t>
            </a:r>
            <a:r>
              <a:rPr lang="fr-BE" altLang="en-US" sz="2000" i="0" dirty="0" smtClean="0">
                <a:solidFill>
                  <a:schemeClr val="tx1"/>
                </a:solidFill>
              </a:rPr>
              <a:t> are </a:t>
            </a:r>
            <a:r>
              <a:rPr lang="fr-BE" altLang="en-US" sz="2000" i="0" dirty="0" err="1" smtClean="0">
                <a:solidFill>
                  <a:schemeClr val="tx1"/>
                </a:solidFill>
              </a:rPr>
              <a:t>notified</a:t>
            </a:r>
            <a:r>
              <a:rPr lang="fr-BE" altLang="en-US" sz="2000" i="0" dirty="0" smtClean="0">
                <a:solidFill>
                  <a:schemeClr val="tx1"/>
                </a:solidFill>
              </a:rPr>
              <a:t> </a:t>
            </a:r>
            <a:r>
              <a:rPr lang="fr-BE" altLang="en-US" sz="2000" i="0" dirty="0" err="1" smtClean="0">
                <a:solidFill>
                  <a:schemeClr val="tx1"/>
                </a:solidFill>
              </a:rPr>
              <a:t>through</a:t>
            </a:r>
            <a:r>
              <a:rPr lang="fr-BE" altLang="en-US" sz="2000" i="0" dirty="0" smtClean="0">
                <a:solidFill>
                  <a:schemeClr val="tx1"/>
                </a:solidFill>
              </a:rPr>
              <a:t> the Entry Price System. -&gt; ISAMM FORM 490</a:t>
            </a:r>
            <a:br>
              <a:rPr lang="fr-BE" altLang="en-US" sz="2000" i="0" dirty="0" smtClean="0">
                <a:solidFill>
                  <a:schemeClr val="tx1"/>
                </a:solidFill>
              </a:rPr>
            </a:br>
            <a:endParaRPr lang="fr-BE" altLang="en-US" sz="2000" i="0" dirty="0" smtClean="0">
              <a:solidFill>
                <a:schemeClr val="tx1"/>
              </a:solidFill>
            </a:endParaRPr>
          </a:p>
          <a:p>
            <a:r>
              <a:rPr lang="fr-BE" altLang="en-US" sz="2000" i="0" dirty="0" smtClean="0">
                <a:solidFill>
                  <a:schemeClr val="tx1"/>
                </a:solidFill>
              </a:rPr>
              <a:t>For </a:t>
            </a:r>
            <a:r>
              <a:rPr lang="fr-BE" altLang="en-US" sz="2000" i="0" dirty="0" err="1" smtClean="0">
                <a:solidFill>
                  <a:schemeClr val="tx1"/>
                </a:solidFill>
              </a:rPr>
              <a:t>greater</a:t>
            </a:r>
            <a:r>
              <a:rPr lang="fr-BE" altLang="en-US" sz="2000" i="0" dirty="0" smtClean="0">
                <a:solidFill>
                  <a:schemeClr val="tx1"/>
                </a:solidFill>
              </a:rPr>
              <a:t> </a:t>
            </a:r>
            <a:r>
              <a:rPr lang="fr-BE" altLang="en-US" sz="2000" i="0" dirty="0" err="1" smtClean="0">
                <a:solidFill>
                  <a:schemeClr val="tx1"/>
                </a:solidFill>
              </a:rPr>
              <a:t>transparency</a:t>
            </a:r>
            <a:r>
              <a:rPr lang="fr-BE" altLang="en-US" sz="2000" i="0" dirty="0" smtClean="0">
                <a:solidFill>
                  <a:schemeClr val="tx1"/>
                </a:solidFill>
              </a:rPr>
              <a:t> </a:t>
            </a:r>
            <a:r>
              <a:rPr lang="fr-BE" altLang="en-US" sz="2000" i="0" dirty="0" err="1" smtClean="0">
                <a:solidFill>
                  <a:schemeClr val="tx1"/>
                </a:solidFill>
              </a:rPr>
              <a:t>two</a:t>
            </a:r>
            <a:r>
              <a:rPr lang="fr-BE" altLang="en-US" sz="2000" i="0" dirty="0" smtClean="0">
                <a:solidFill>
                  <a:schemeClr val="tx1"/>
                </a:solidFill>
              </a:rPr>
              <a:t> </a:t>
            </a:r>
            <a:r>
              <a:rPr lang="fr-BE" altLang="en-US" sz="2000" i="0" dirty="0" err="1" smtClean="0">
                <a:solidFill>
                  <a:schemeClr val="tx1"/>
                </a:solidFill>
              </a:rPr>
              <a:t>additional</a:t>
            </a:r>
            <a:r>
              <a:rPr lang="fr-BE" altLang="en-US" sz="2000" i="0" dirty="0" smtClean="0">
                <a:solidFill>
                  <a:schemeClr val="tx1"/>
                </a:solidFill>
              </a:rPr>
              <a:t> </a:t>
            </a:r>
            <a:r>
              <a:rPr lang="fr-BE" altLang="en-US" sz="2000" i="0" dirty="0" err="1" smtClean="0">
                <a:solidFill>
                  <a:schemeClr val="tx1"/>
                </a:solidFill>
              </a:rPr>
              <a:t>chain</a:t>
            </a:r>
            <a:r>
              <a:rPr lang="fr-BE" altLang="en-US" sz="2000" i="0" dirty="0" smtClean="0">
                <a:solidFill>
                  <a:schemeClr val="tx1"/>
                </a:solidFill>
              </a:rPr>
              <a:t> stages are </a:t>
            </a:r>
            <a:r>
              <a:rPr lang="fr-BE" altLang="en-US" sz="2000" i="0" dirty="0" err="1" smtClean="0">
                <a:solidFill>
                  <a:schemeClr val="tx1"/>
                </a:solidFill>
              </a:rPr>
              <a:t>needed</a:t>
            </a:r>
            <a:r>
              <a:rPr lang="fr-BE" altLang="en-US" sz="2000" i="0" dirty="0" smtClean="0">
                <a:solidFill>
                  <a:schemeClr val="tx1"/>
                </a:solidFill>
              </a:rPr>
              <a:t>: </a:t>
            </a:r>
            <a:r>
              <a:rPr lang="fr-BE" altLang="en-US" sz="2000" b="1" i="0" dirty="0" err="1" smtClean="0">
                <a:solidFill>
                  <a:schemeClr val="tx1"/>
                </a:solidFill>
              </a:rPr>
              <a:t>farmgate</a:t>
            </a:r>
            <a:r>
              <a:rPr lang="fr-BE" altLang="en-US" sz="2000" i="0" dirty="0" smtClean="0">
                <a:solidFill>
                  <a:schemeClr val="tx1"/>
                </a:solidFill>
              </a:rPr>
              <a:t> and </a:t>
            </a:r>
            <a:r>
              <a:rPr lang="fr-BE" altLang="en-US" sz="2000" b="1" i="0" dirty="0" err="1" smtClean="0">
                <a:solidFill>
                  <a:schemeClr val="tx1"/>
                </a:solidFill>
              </a:rPr>
              <a:t>retail</a:t>
            </a:r>
            <a:r>
              <a:rPr lang="fr-BE" altLang="en-US" sz="2000" b="1" i="0" dirty="0" smtClean="0">
                <a:solidFill>
                  <a:schemeClr val="tx1"/>
                </a:solidFill>
              </a:rPr>
              <a:t> </a:t>
            </a:r>
            <a:r>
              <a:rPr lang="fr-BE" altLang="en-US" sz="2000" b="1" i="0" dirty="0" err="1" smtClean="0">
                <a:solidFill>
                  <a:schemeClr val="tx1"/>
                </a:solidFill>
              </a:rPr>
              <a:t>buying</a:t>
            </a:r>
            <a:r>
              <a:rPr lang="fr-BE" altLang="en-US" sz="2000" i="0" dirty="0" smtClean="0">
                <a:solidFill>
                  <a:schemeClr val="tx1"/>
                </a:solidFill>
              </a:rPr>
              <a:t> </a:t>
            </a:r>
            <a:r>
              <a:rPr lang="fr-BE" altLang="en-US" sz="2000" i="0" dirty="0" err="1" smtClean="0">
                <a:solidFill>
                  <a:schemeClr val="tx1"/>
                </a:solidFill>
              </a:rPr>
              <a:t>levels</a:t>
            </a:r>
            <a:r>
              <a:rPr lang="fr-BE" altLang="en-US" sz="2000" i="0" dirty="0" smtClean="0">
                <a:solidFill>
                  <a:schemeClr val="tx1"/>
                </a:solidFill>
              </a:rPr>
              <a:t>.</a:t>
            </a:r>
            <a:br>
              <a:rPr lang="fr-BE" altLang="en-US" sz="2000" i="0" dirty="0" smtClean="0">
                <a:solidFill>
                  <a:schemeClr val="tx1"/>
                </a:solidFill>
              </a:rPr>
            </a:br>
            <a:r>
              <a:rPr lang="fr-BE" altLang="en-US" sz="2000" i="0" dirty="0" smtClean="0">
                <a:solidFill>
                  <a:schemeClr val="tx1"/>
                </a:solidFill>
              </a:rPr>
              <a:t>-&gt; new ISAMM FORMS</a:t>
            </a:r>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2</a:t>
            </a:fld>
            <a:endParaRPr lang="en-GB" altLang="en-US" sz="1400" b="0" dirty="0" smtClean="0">
              <a:solidFill>
                <a:schemeClr val="tx1"/>
              </a:solidFill>
            </a:endParaRPr>
          </a:p>
        </p:txBody>
      </p:sp>
    </p:spTree>
    <p:extLst>
      <p:ext uri="{BB962C8B-B14F-4D97-AF65-F5344CB8AC3E}">
        <p14:creationId xmlns:p14="http://schemas.microsoft.com/office/powerpoint/2010/main" val="39723127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24873" y="1340768"/>
            <a:ext cx="8229600" cy="936625"/>
          </a:xfrm>
        </p:spPr>
        <p:txBody>
          <a:bodyPr/>
          <a:lstStyle/>
          <a:p>
            <a:r>
              <a:rPr lang="fr-BE" altLang="en-US" dirty="0" err="1" smtClean="0"/>
              <a:t>Additional</a:t>
            </a:r>
            <a:r>
              <a:rPr lang="fr-BE" altLang="en-US" dirty="0" smtClean="0"/>
              <a:t> </a:t>
            </a:r>
            <a:r>
              <a:rPr lang="fr-BE" altLang="en-US" dirty="0" err="1" smtClean="0"/>
              <a:t>comments</a:t>
            </a:r>
            <a:endParaRPr lang="en-GB" altLang="en-US" dirty="0" smtClean="0"/>
          </a:p>
        </p:txBody>
      </p:sp>
      <p:sp>
        <p:nvSpPr>
          <p:cNvPr id="28676" name="Content Placeholder 1"/>
          <p:cNvSpPr>
            <a:spLocks noGrp="1"/>
          </p:cNvSpPr>
          <p:nvPr>
            <p:ph idx="1"/>
          </p:nvPr>
        </p:nvSpPr>
        <p:spPr>
          <a:xfrm>
            <a:off x="457200" y="2420888"/>
            <a:ext cx="8229600" cy="3600500"/>
          </a:xfrm>
        </p:spPr>
        <p:txBody>
          <a:bodyPr/>
          <a:lstStyle/>
          <a:p>
            <a:pPr marL="342900">
              <a:buFontTx/>
              <a:buChar char="-"/>
            </a:pPr>
            <a:r>
              <a:rPr lang="fr-BE" altLang="en-US" sz="2000" i="0" dirty="0" err="1" smtClean="0"/>
              <a:t>Harmonizing</a:t>
            </a:r>
            <a:r>
              <a:rPr lang="fr-BE" altLang="en-US" sz="2000" i="0" dirty="0" smtClean="0"/>
              <a:t> </a:t>
            </a:r>
            <a:r>
              <a:rPr lang="fr-BE" altLang="en-US" sz="2000" i="0" dirty="0" err="1" smtClean="0"/>
              <a:t>definitions</a:t>
            </a:r>
            <a:r>
              <a:rPr lang="fr-BE" altLang="en-US" sz="2000" i="0" dirty="0" smtClean="0"/>
              <a:t> </a:t>
            </a:r>
            <a:r>
              <a:rPr lang="fr-BE" altLang="en-US" sz="2000" i="0" dirty="0" err="1" smtClean="0"/>
              <a:t>between</a:t>
            </a:r>
            <a:r>
              <a:rPr lang="fr-BE" altLang="en-US" sz="2000" i="0" dirty="0" smtClean="0"/>
              <a:t> </a:t>
            </a:r>
            <a:r>
              <a:rPr lang="fr-BE" altLang="en-US" sz="2000" i="0" dirty="0" err="1" smtClean="0"/>
              <a:t>retail</a:t>
            </a:r>
            <a:r>
              <a:rPr lang="fr-BE" altLang="en-US" sz="2000" i="0" dirty="0" smtClean="0"/>
              <a:t> and ex-packaging station </a:t>
            </a:r>
            <a:r>
              <a:rPr lang="fr-BE" altLang="en-US" sz="2000" i="0" dirty="0" err="1" smtClean="0"/>
              <a:t>is</a:t>
            </a:r>
            <a:r>
              <a:rPr lang="fr-BE" altLang="en-US" sz="2000" i="0" dirty="0" smtClean="0"/>
              <a:t> </a:t>
            </a:r>
            <a:r>
              <a:rPr lang="fr-BE" altLang="en-US" sz="2000" i="0" dirty="0" err="1" smtClean="0"/>
              <a:t>feasible</a:t>
            </a:r>
            <a:r>
              <a:rPr lang="fr-BE" altLang="en-US" sz="2000" i="0" dirty="0" smtClean="0"/>
              <a:t> in </a:t>
            </a:r>
            <a:r>
              <a:rPr lang="fr-BE" altLang="en-US" sz="2000" i="0" dirty="0" err="1" smtClean="0"/>
              <a:t>most</a:t>
            </a:r>
            <a:r>
              <a:rPr lang="fr-BE" altLang="en-US" sz="2000" i="0" dirty="0" smtClean="0"/>
              <a:t> cases</a:t>
            </a:r>
          </a:p>
          <a:p>
            <a:pPr marL="342900">
              <a:buFontTx/>
              <a:buChar char="-"/>
            </a:pPr>
            <a:r>
              <a:rPr lang="fr-BE" altLang="en-US" sz="2000" i="0" dirty="0" err="1" smtClean="0"/>
              <a:t>However</a:t>
            </a:r>
            <a:r>
              <a:rPr lang="fr-BE" altLang="en-US" sz="2000" i="0" dirty="0" smtClean="0"/>
              <a:t>, </a:t>
            </a:r>
            <a:r>
              <a:rPr lang="fr-BE" altLang="en-US" sz="2000" i="0" dirty="0" err="1" smtClean="0"/>
              <a:t>there</a:t>
            </a:r>
            <a:r>
              <a:rPr lang="fr-BE" altLang="en-US" sz="2000" i="0" dirty="0" smtClean="0"/>
              <a:t> </a:t>
            </a:r>
            <a:r>
              <a:rPr lang="fr-BE" altLang="en-US" sz="2000" i="0" dirty="0" err="1" smtClean="0"/>
              <a:t>might</a:t>
            </a:r>
            <a:r>
              <a:rPr lang="fr-BE" altLang="en-US" sz="2000" i="0" dirty="0" smtClean="0"/>
              <a:t> </a:t>
            </a:r>
            <a:r>
              <a:rPr lang="fr-BE" altLang="en-US" sz="2000" i="0" dirty="0" err="1" smtClean="0"/>
              <a:t>be</a:t>
            </a:r>
            <a:r>
              <a:rPr lang="fr-BE" altLang="en-US" sz="2000" i="0" dirty="0" smtClean="0"/>
              <a:t> cases </a:t>
            </a:r>
            <a:r>
              <a:rPr lang="fr-BE" altLang="en-US" sz="2000" i="0" dirty="0" err="1" smtClean="0"/>
              <a:t>where</a:t>
            </a:r>
            <a:r>
              <a:rPr lang="fr-BE" altLang="en-US" sz="2000" i="0" dirty="0" smtClean="0"/>
              <a:t> </a:t>
            </a:r>
            <a:r>
              <a:rPr lang="fr-BE" altLang="en-US" sz="2000" i="0" dirty="0" err="1" smtClean="0"/>
              <a:t>that</a:t>
            </a:r>
            <a:r>
              <a:rPr lang="fr-BE" altLang="en-US" sz="2000" i="0" dirty="0" smtClean="0"/>
              <a:t> </a:t>
            </a:r>
            <a:r>
              <a:rPr lang="fr-BE" altLang="en-US" sz="2000" i="0" dirty="0" err="1" smtClean="0"/>
              <a:t>is</a:t>
            </a:r>
            <a:r>
              <a:rPr lang="fr-BE" altLang="en-US" sz="2000" i="0" dirty="0" smtClean="0"/>
              <a:t> not possible </a:t>
            </a:r>
            <a:r>
              <a:rPr lang="fr-BE" altLang="en-US" sz="2000" i="0" dirty="0" err="1" smtClean="0"/>
              <a:t>when</a:t>
            </a:r>
            <a:r>
              <a:rPr lang="fr-BE" altLang="en-US" sz="2000" i="0" dirty="0" smtClean="0"/>
              <a:t> </a:t>
            </a:r>
            <a:r>
              <a:rPr lang="fr-BE" altLang="en-US" sz="2000" i="0" dirty="0" err="1" smtClean="0"/>
              <a:t>looking</a:t>
            </a:r>
            <a:r>
              <a:rPr lang="fr-BE" altLang="en-US" sz="2000" i="0" dirty="0" smtClean="0"/>
              <a:t> at </a:t>
            </a:r>
            <a:r>
              <a:rPr lang="fr-BE" altLang="en-US" sz="2000" i="0" dirty="0" err="1" smtClean="0"/>
              <a:t>retail</a:t>
            </a:r>
            <a:r>
              <a:rPr lang="fr-BE" altLang="en-US" sz="2000" i="0" dirty="0" smtClean="0"/>
              <a:t> stage:</a:t>
            </a:r>
            <a:br>
              <a:rPr lang="fr-BE" altLang="en-US" sz="2000" i="0" dirty="0" smtClean="0"/>
            </a:br>
            <a:r>
              <a:rPr lang="fr-BE" altLang="en-US" sz="2000" i="0" dirty="0" smtClean="0"/>
              <a:t>* </a:t>
            </a:r>
            <a:r>
              <a:rPr lang="fr-BE" altLang="en-US" sz="2000" i="0" dirty="0" err="1" smtClean="0"/>
              <a:t>example</a:t>
            </a:r>
            <a:r>
              <a:rPr lang="fr-BE" altLang="en-US" sz="2000" i="0" dirty="0" smtClean="0"/>
              <a:t>: a </a:t>
            </a:r>
            <a:r>
              <a:rPr lang="fr-BE" altLang="en-US" sz="2000" i="0" dirty="0" err="1" smtClean="0"/>
              <a:t>given</a:t>
            </a:r>
            <a:r>
              <a:rPr lang="fr-BE" altLang="en-US" sz="2000" i="0" dirty="0" smtClean="0"/>
              <a:t> country </a:t>
            </a:r>
            <a:r>
              <a:rPr lang="fr-BE" altLang="en-US" sz="2000" i="0" dirty="0" err="1" smtClean="0"/>
              <a:t>is</a:t>
            </a:r>
            <a:r>
              <a:rPr lang="fr-BE" altLang="en-US" sz="2000" i="0" dirty="0" smtClean="0"/>
              <a:t> a consumer of a </a:t>
            </a:r>
            <a:r>
              <a:rPr lang="fr-BE" altLang="en-US" sz="2000" i="0" dirty="0" err="1" smtClean="0"/>
              <a:t>product</a:t>
            </a:r>
            <a:r>
              <a:rPr lang="fr-BE" altLang="en-US" sz="2000" i="0" dirty="0" smtClean="0"/>
              <a:t> but not a </a:t>
            </a:r>
            <a:r>
              <a:rPr lang="fr-BE" altLang="en-US" sz="2000" i="0" dirty="0" err="1" smtClean="0"/>
              <a:t>significant</a:t>
            </a:r>
            <a:r>
              <a:rPr lang="fr-BE" altLang="en-US" sz="2000" i="0" dirty="0" smtClean="0"/>
              <a:t> </a:t>
            </a:r>
            <a:r>
              <a:rPr lang="fr-BE" altLang="en-US" sz="2000" i="0" dirty="0" err="1" smtClean="0"/>
              <a:t>producer</a:t>
            </a:r>
            <a:r>
              <a:rPr lang="fr-BE" altLang="en-US" sz="2000" i="0" dirty="0" smtClean="0"/>
              <a:t>; in </a:t>
            </a:r>
            <a:r>
              <a:rPr lang="fr-BE" altLang="en-US" sz="2000" i="0" dirty="0" err="1" smtClean="0"/>
              <a:t>such</a:t>
            </a:r>
            <a:r>
              <a:rPr lang="fr-BE" altLang="en-US" sz="2000" i="0" dirty="0" smtClean="0"/>
              <a:t> a case </a:t>
            </a:r>
            <a:r>
              <a:rPr lang="fr-BE" altLang="en-US" sz="2000" i="0" dirty="0" err="1" smtClean="0"/>
              <a:t>that</a:t>
            </a:r>
            <a:r>
              <a:rPr lang="fr-BE" altLang="en-US" sz="2000" i="0" dirty="0" smtClean="0"/>
              <a:t> country </a:t>
            </a:r>
            <a:r>
              <a:rPr lang="fr-BE" altLang="en-US" sz="2000" i="0" dirty="0" err="1" smtClean="0"/>
              <a:t>should</a:t>
            </a:r>
            <a:r>
              <a:rPr lang="fr-BE" altLang="en-US" sz="2000" i="0" dirty="0" smtClean="0"/>
              <a:t> report at </a:t>
            </a:r>
            <a:r>
              <a:rPr lang="fr-BE" altLang="en-US" sz="2000" i="0" dirty="0" err="1" smtClean="0"/>
              <a:t>retail</a:t>
            </a:r>
            <a:r>
              <a:rPr lang="fr-BE" altLang="en-US" sz="2000" i="0" dirty="0" smtClean="0"/>
              <a:t> </a:t>
            </a:r>
            <a:r>
              <a:rPr lang="fr-BE" altLang="en-US" sz="2000" i="0" dirty="0" err="1" smtClean="0"/>
              <a:t>level</a:t>
            </a:r>
            <a:r>
              <a:rPr lang="fr-BE" altLang="en-US" sz="2000" i="0" dirty="0" smtClean="0"/>
              <a:t> </a:t>
            </a:r>
            <a:r>
              <a:rPr lang="fr-BE" altLang="en-US" sz="2000" i="0" dirty="0" err="1" smtClean="0"/>
              <a:t>only</a:t>
            </a:r>
            <a:r>
              <a:rPr lang="fr-BE" altLang="en-US" sz="2000" i="0" dirty="0" smtClean="0"/>
              <a:t> </a:t>
            </a:r>
            <a:r>
              <a:rPr lang="fr-BE" altLang="en-US" sz="2000" i="0" dirty="0" err="1" smtClean="0"/>
              <a:t>when</a:t>
            </a:r>
            <a:r>
              <a:rPr lang="fr-BE" altLang="en-US" sz="2000" i="0" dirty="0" smtClean="0"/>
              <a:t> </a:t>
            </a:r>
            <a:r>
              <a:rPr lang="fr-BE" altLang="en-US" sz="2000" i="0" dirty="0" err="1" smtClean="0"/>
              <a:t>above</a:t>
            </a:r>
            <a:r>
              <a:rPr lang="fr-BE" altLang="en-US" sz="2000" i="0" dirty="0" smtClean="0"/>
              <a:t> the </a:t>
            </a:r>
            <a:r>
              <a:rPr lang="fr-BE" altLang="en-US" sz="2000" i="0" dirty="0" err="1" smtClean="0"/>
              <a:t>threshold</a:t>
            </a:r>
            <a:r>
              <a:rPr lang="fr-BE" altLang="en-US" sz="2000" i="0" dirty="0" smtClean="0"/>
              <a:t/>
            </a:r>
            <a:br>
              <a:rPr lang="fr-BE" altLang="en-US" sz="2000" i="0" dirty="0" smtClean="0"/>
            </a:br>
            <a:r>
              <a:rPr lang="fr-BE" altLang="en-US" sz="2000" i="0" dirty="0" smtClean="0"/>
              <a:t>* </a:t>
            </a:r>
            <a:r>
              <a:rPr lang="fr-BE" altLang="en-US" sz="2000" i="0" dirty="0" err="1" smtClean="0"/>
              <a:t>almost</a:t>
            </a:r>
            <a:r>
              <a:rPr lang="fr-BE" altLang="en-US" sz="2000" i="0" dirty="0" smtClean="0"/>
              <a:t> the </a:t>
            </a:r>
            <a:r>
              <a:rPr lang="fr-BE" altLang="en-US" sz="2000" i="0" dirty="0" err="1" smtClean="0"/>
              <a:t>same</a:t>
            </a:r>
            <a:r>
              <a:rPr lang="fr-BE" altLang="en-US" sz="2000" i="0" dirty="0" smtClean="0"/>
              <a:t> </a:t>
            </a:r>
            <a:r>
              <a:rPr lang="fr-BE" altLang="en-US" sz="2000" i="0" dirty="0" err="1" smtClean="0"/>
              <a:t>example</a:t>
            </a:r>
            <a:r>
              <a:rPr lang="fr-BE" altLang="en-US" sz="2000" i="0" dirty="0" smtClean="0"/>
              <a:t> but </a:t>
            </a:r>
            <a:r>
              <a:rPr lang="fr-BE" altLang="en-US" sz="2000" i="0" dirty="0" err="1" smtClean="0"/>
              <a:t>referred</a:t>
            </a:r>
            <a:r>
              <a:rPr lang="fr-BE" altLang="en-US" sz="2000" i="0" dirty="0" smtClean="0"/>
              <a:t> to a </a:t>
            </a:r>
            <a:r>
              <a:rPr lang="fr-BE" altLang="en-US" sz="2000" i="0" dirty="0" err="1" smtClean="0"/>
              <a:t>specific</a:t>
            </a:r>
            <a:r>
              <a:rPr lang="fr-BE" altLang="en-US" sz="2000" i="0" dirty="0" smtClean="0"/>
              <a:t> </a:t>
            </a:r>
            <a:r>
              <a:rPr lang="fr-BE" altLang="en-US" sz="2000" i="0" dirty="0" err="1" smtClean="0"/>
              <a:t>variety</a:t>
            </a:r>
            <a:r>
              <a:rPr lang="fr-BE" altLang="en-US" sz="2000" i="0" dirty="0" smtClean="0"/>
              <a:t> </a:t>
            </a:r>
            <a:r>
              <a:rPr lang="fr-BE" altLang="en-US" sz="2000" i="0" dirty="0" err="1" smtClean="0"/>
              <a:t>consumed</a:t>
            </a:r>
            <a:r>
              <a:rPr lang="fr-BE" altLang="en-US" sz="2000" i="0" dirty="0" smtClean="0"/>
              <a:t> in a </a:t>
            </a:r>
            <a:r>
              <a:rPr lang="fr-BE" altLang="en-US" sz="2000" i="0" dirty="0" err="1" smtClean="0"/>
              <a:t>Member</a:t>
            </a:r>
            <a:r>
              <a:rPr lang="fr-BE" altLang="en-US" sz="2000" i="0" dirty="0" smtClean="0"/>
              <a:t> State but not </a:t>
            </a:r>
            <a:r>
              <a:rPr lang="fr-BE" altLang="en-US" sz="2000" i="0" dirty="0" err="1" smtClean="0"/>
              <a:t>produced</a:t>
            </a:r>
            <a:r>
              <a:rPr lang="fr-BE" altLang="en-US" sz="2000" i="0" dirty="0" smtClean="0"/>
              <a:t> at a </a:t>
            </a:r>
            <a:r>
              <a:rPr lang="fr-BE" altLang="en-US" sz="2000" i="0" dirty="0" err="1" smtClean="0"/>
              <a:t>significant</a:t>
            </a:r>
            <a:r>
              <a:rPr lang="fr-BE" altLang="en-US" sz="2000" i="0" dirty="0" smtClean="0"/>
              <a:t> </a:t>
            </a:r>
            <a:r>
              <a:rPr lang="fr-BE" altLang="en-US" sz="2000" i="0" dirty="0" err="1" smtClean="0"/>
              <a:t>level</a:t>
            </a:r>
            <a:r>
              <a:rPr lang="fr-BE" altLang="en-US" sz="2000" i="0" dirty="0" smtClean="0"/>
              <a:t/>
            </a:r>
            <a:br>
              <a:rPr lang="fr-BE" altLang="en-US" sz="2000" i="0" dirty="0" smtClean="0"/>
            </a:br>
            <a:r>
              <a:rPr lang="fr-BE" altLang="en-US" sz="2000" i="0" dirty="0" smtClean="0"/>
              <a:t>* </a:t>
            </a:r>
            <a:r>
              <a:rPr lang="fr-BE" altLang="en-US" sz="2000" i="0" dirty="0" err="1" smtClean="0"/>
              <a:t>other</a:t>
            </a:r>
            <a:r>
              <a:rPr lang="fr-BE" altLang="en-US" sz="2000" i="0" dirty="0" smtClean="0"/>
              <a:t> </a:t>
            </a:r>
            <a:r>
              <a:rPr lang="fr-BE" altLang="en-US" sz="2000" i="0" dirty="0" err="1" smtClean="0"/>
              <a:t>common</a:t>
            </a:r>
            <a:r>
              <a:rPr lang="fr-BE" altLang="en-US" sz="2000" i="0" dirty="0" smtClean="0"/>
              <a:t> </a:t>
            </a:r>
            <a:r>
              <a:rPr lang="fr-BE" altLang="en-US" sz="2000" i="0" dirty="0" err="1" smtClean="0"/>
              <a:t>sense</a:t>
            </a:r>
            <a:r>
              <a:rPr lang="fr-BE" altLang="en-US" sz="2000" i="0" dirty="0" smtClean="0"/>
              <a:t> exceptions </a:t>
            </a:r>
            <a:r>
              <a:rPr lang="fr-BE" altLang="en-US" sz="2000" i="0" dirty="0" err="1" smtClean="0"/>
              <a:t>may</a:t>
            </a:r>
            <a:r>
              <a:rPr lang="fr-BE" altLang="en-US" sz="2000" i="0" dirty="0" smtClean="0"/>
              <a:t> </a:t>
            </a:r>
            <a:r>
              <a:rPr lang="fr-BE" altLang="en-US" sz="2000" i="0" dirty="0" err="1" smtClean="0"/>
              <a:t>appear</a:t>
            </a:r>
            <a:r>
              <a:rPr lang="fr-BE" altLang="en-US" sz="2000" i="0" dirty="0" smtClean="0"/>
              <a:t> in the </a:t>
            </a:r>
            <a:r>
              <a:rPr lang="fr-BE" altLang="en-US" sz="2000" i="0" dirty="0" err="1" smtClean="0"/>
              <a:t>process</a:t>
            </a:r>
            <a:r>
              <a:rPr lang="fr-BE" altLang="en-US" sz="2000" i="0" dirty="0" smtClean="0"/>
              <a:t> of </a:t>
            </a:r>
            <a:r>
              <a:rPr lang="fr-BE" altLang="en-US" sz="2000" i="0" dirty="0" err="1" smtClean="0"/>
              <a:t>implementation</a:t>
            </a: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20</a:t>
            </a:fld>
            <a:endParaRPr lang="en-GB" altLang="en-US" sz="1400" b="0" dirty="0" smtClean="0">
              <a:solidFill>
                <a:schemeClr val="tx1"/>
              </a:solidFill>
            </a:endParaRPr>
          </a:p>
        </p:txBody>
      </p:sp>
    </p:spTree>
    <p:extLst>
      <p:ext uri="{BB962C8B-B14F-4D97-AF65-F5344CB8AC3E}">
        <p14:creationId xmlns:p14="http://schemas.microsoft.com/office/powerpoint/2010/main" val="4970633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BE" altLang="en-US" dirty="0"/>
              <a:t>5</a:t>
            </a:r>
            <a:r>
              <a:rPr lang="fr-BE" altLang="en-US" dirty="0" smtClean="0"/>
              <a:t>. </a:t>
            </a:r>
            <a:r>
              <a:rPr lang="fr-BE" dirty="0" err="1">
                <a:solidFill>
                  <a:schemeClr val="tx1"/>
                </a:solidFill>
                <a:latin typeface="Arial Narrow" panose="020B0606020202030204" pitchFamily="34" charset="0"/>
                <a:ea typeface="Calibri"/>
                <a:cs typeface="Times New Roman"/>
              </a:rPr>
              <a:t>Increasing</a:t>
            </a:r>
            <a:r>
              <a:rPr lang="fr-BE" dirty="0">
                <a:solidFill>
                  <a:schemeClr val="tx1"/>
                </a:solidFill>
                <a:latin typeface="Arial Narrow" panose="020B0606020202030204" pitchFamily="34" charset="0"/>
                <a:ea typeface="Calibri"/>
                <a:cs typeface="Times New Roman"/>
              </a:rPr>
              <a:t> </a:t>
            </a:r>
            <a:r>
              <a:rPr lang="fr-BE" dirty="0" err="1">
                <a:solidFill>
                  <a:schemeClr val="tx1"/>
                </a:solidFill>
                <a:latin typeface="Arial Narrow" panose="020B0606020202030204" pitchFamily="34" charset="0"/>
                <a:ea typeface="Calibri"/>
                <a:cs typeface="Times New Roman"/>
              </a:rPr>
              <a:t>transparency</a:t>
            </a:r>
            <a:r>
              <a:rPr lang="fr-BE" dirty="0">
                <a:solidFill>
                  <a:schemeClr val="tx1"/>
                </a:solidFill>
                <a:latin typeface="Arial Narrow" panose="020B0606020202030204" pitchFamily="34" charset="0"/>
                <a:ea typeface="Calibri"/>
                <a:cs typeface="Times New Roman"/>
              </a:rPr>
              <a:t> (I): </a:t>
            </a:r>
            <a:r>
              <a:rPr lang="en-US" dirty="0" err="1">
                <a:solidFill>
                  <a:schemeClr val="tx1"/>
                </a:solidFill>
                <a:latin typeface="Arial Narrow" panose="020B0606020202030204" pitchFamily="34" charset="0"/>
                <a:ea typeface="Calibri"/>
                <a:cs typeface="Times New Roman"/>
              </a:rPr>
              <a:t>Farmgate</a:t>
            </a:r>
            <a:r>
              <a:rPr lang="en-US" dirty="0">
                <a:solidFill>
                  <a:schemeClr val="tx1"/>
                </a:solidFill>
                <a:latin typeface="Arial Narrow" panose="020B0606020202030204" pitchFamily="34" charset="0"/>
                <a:ea typeface="Calibri"/>
                <a:cs typeface="Times New Roman"/>
              </a:rPr>
              <a:t> prices [Annex I, 5(c)]</a:t>
            </a:r>
            <a:endParaRPr lang="en-GB" altLang="en-US" dirty="0" smtClean="0"/>
          </a:p>
        </p:txBody>
      </p:sp>
      <p:sp>
        <p:nvSpPr>
          <p:cNvPr id="28676" name="Content Placeholder 1"/>
          <p:cNvSpPr>
            <a:spLocks noGrp="1"/>
          </p:cNvSpPr>
          <p:nvPr>
            <p:ph idx="1"/>
          </p:nvPr>
        </p:nvSpPr>
        <p:spPr/>
        <p:txBody>
          <a:bodyPr/>
          <a:lstStyle/>
          <a:p>
            <a:r>
              <a:rPr lang="fr-BE" altLang="en-US" sz="2000" i="0" dirty="0" smtClean="0"/>
              <a:t>Reference </a:t>
            </a:r>
            <a:r>
              <a:rPr lang="fr-BE" altLang="en-US" sz="2000" i="0" dirty="0" err="1" smtClean="0"/>
              <a:t>definition</a:t>
            </a:r>
            <a:r>
              <a:rPr lang="fr-BE" altLang="en-US" sz="2000" i="0" dirty="0" smtClean="0"/>
              <a:t/>
            </a:r>
            <a:br>
              <a:rPr lang="fr-BE" altLang="en-US" sz="2000" i="0" dirty="0" smtClean="0"/>
            </a:br>
            <a:r>
              <a:rPr lang="fr-BE" altLang="en-US" sz="2000" i="0" dirty="0" smtClean="0"/>
              <a:t/>
            </a:r>
            <a:br>
              <a:rPr lang="fr-BE" altLang="en-US" sz="2000" i="0" dirty="0" smtClean="0"/>
            </a:br>
            <a:r>
              <a:rPr lang="fr-BE" sz="2000" dirty="0" smtClean="0"/>
              <a:t>…OECD </a:t>
            </a:r>
            <a:r>
              <a:rPr lang="fr-BE" sz="2000" dirty="0" err="1" smtClean="0"/>
              <a:t>definition</a:t>
            </a:r>
            <a:r>
              <a:rPr lang="fr-BE" sz="2000" dirty="0" smtClean="0"/>
              <a:t>…</a:t>
            </a:r>
            <a:br>
              <a:rPr lang="fr-BE" sz="2000" dirty="0" smtClean="0"/>
            </a:br>
            <a:r>
              <a:rPr lang="fr-BE" sz="2000" dirty="0" smtClean="0"/>
              <a:t>&lt;&lt;</a:t>
            </a:r>
            <a:r>
              <a:rPr lang="en-US" sz="2000" b="1" i="0" dirty="0" smtClean="0"/>
              <a:t>A basic price with the “farm gate” as the pricing point, that is, the price of the product available at the farm, excluding any separately billed transport or delivery charge</a:t>
            </a:r>
            <a:r>
              <a:rPr lang="en-US" sz="2000" dirty="0" smtClean="0"/>
              <a:t>.&gt;&gt;</a:t>
            </a:r>
          </a:p>
          <a:p>
            <a:pPr indent="0">
              <a:buNone/>
            </a:pPr>
            <a:endParaRPr lang="fr-BE" sz="2000" dirty="0" smtClean="0"/>
          </a:p>
          <a:p>
            <a:r>
              <a:rPr lang="fr-BE" sz="2000" dirty="0" smtClean="0"/>
              <a:t>&lt;&lt;</a:t>
            </a:r>
            <a:r>
              <a:rPr lang="en-US" sz="2000" b="1" i="0" dirty="0" smtClean="0"/>
              <a:t>This price is measured at the farm gate (that is, at the point where the commodity leaves the farm) and therefore does not incorporate the costs of transport and processing</a:t>
            </a:r>
            <a:r>
              <a:rPr lang="en-US" sz="2000" dirty="0" smtClean="0"/>
              <a:t>.&gt;&gt;</a:t>
            </a: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21</a:t>
            </a:fld>
            <a:endParaRPr lang="en-GB" altLang="en-US" sz="1400" b="0" dirty="0" smtClean="0">
              <a:solidFill>
                <a:schemeClr val="tx1"/>
              </a:solidFill>
            </a:endParaRPr>
          </a:p>
        </p:txBody>
      </p:sp>
    </p:spTree>
    <p:extLst>
      <p:ext uri="{BB962C8B-B14F-4D97-AF65-F5344CB8AC3E}">
        <p14:creationId xmlns:p14="http://schemas.microsoft.com/office/powerpoint/2010/main" val="6492172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r-BE" altLang="en-US" dirty="0" err="1" smtClean="0"/>
              <a:t>Comments</a:t>
            </a:r>
            <a:endParaRPr lang="en-GB" altLang="en-US" dirty="0" smtClean="0"/>
          </a:p>
        </p:txBody>
      </p:sp>
      <p:sp>
        <p:nvSpPr>
          <p:cNvPr id="28676" name="Content Placeholder 1"/>
          <p:cNvSpPr>
            <a:spLocks noGrp="1"/>
          </p:cNvSpPr>
          <p:nvPr>
            <p:ph idx="1"/>
          </p:nvPr>
        </p:nvSpPr>
        <p:spPr>
          <a:xfrm>
            <a:off x="457200" y="2348880"/>
            <a:ext cx="8229600" cy="3672508"/>
          </a:xfrm>
        </p:spPr>
        <p:txBody>
          <a:bodyPr/>
          <a:lstStyle/>
          <a:p>
            <a:pPr indent="0">
              <a:buNone/>
            </a:pPr>
            <a:r>
              <a:rPr lang="fr-BE" altLang="en-US" sz="2000" i="0" dirty="0" smtClean="0"/>
              <a:t/>
            </a:r>
            <a:br>
              <a:rPr lang="fr-BE" altLang="en-US" sz="2000" i="0" dirty="0" smtClean="0"/>
            </a:br>
            <a:endParaRPr lang="fr-BE" altLang="en-US" sz="2000" i="0" dirty="0" smtClean="0"/>
          </a:p>
          <a:p>
            <a:pPr indent="0">
              <a:buNone/>
            </a:pPr>
            <a:r>
              <a:rPr lang="fr-BE" altLang="en-US" sz="2000" i="0" dirty="0" smtClean="0"/>
              <a:t>- </a:t>
            </a:r>
            <a:r>
              <a:rPr lang="fr-BE" altLang="en-US" sz="2000" i="0" dirty="0" err="1" smtClean="0"/>
              <a:t>Farmgate</a:t>
            </a:r>
            <a:r>
              <a:rPr lang="fr-BE" altLang="en-US" sz="2000" i="0" dirty="0" smtClean="0"/>
              <a:t> </a:t>
            </a:r>
            <a:r>
              <a:rPr lang="fr-BE" altLang="en-US" sz="2000" i="0" dirty="0" err="1" smtClean="0"/>
              <a:t>prices</a:t>
            </a:r>
            <a:r>
              <a:rPr lang="fr-BE" altLang="en-US" sz="2000" i="0" dirty="0" smtClean="0"/>
              <a:t> do not </a:t>
            </a:r>
            <a:r>
              <a:rPr lang="fr-BE" altLang="en-US" sz="2000" i="0" dirty="0" err="1" smtClean="0"/>
              <a:t>include</a:t>
            </a:r>
            <a:r>
              <a:rPr lang="fr-BE" altLang="en-US" sz="2000" i="0" dirty="0" smtClean="0"/>
              <a:t> classification and packaging </a:t>
            </a:r>
            <a:r>
              <a:rPr lang="fr-BE" altLang="en-US" sz="2000" i="0" dirty="0" err="1" smtClean="0"/>
              <a:t>costs</a:t>
            </a:r>
            <a:r>
              <a:rPr lang="fr-BE" altLang="en-US" sz="2000" i="0" dirty="0" smtClean="0"/>
              <a:t> </a:t>
            </a:r>
            <a:r>
              <a:rPr lang="fr-BE" altLang="en-US" sz="2000" i="0" dirty="0" err="1" smtClean="0"/>
              <a:t>nor</a:t>
            </a:r>
            <a:r>
              <a:rPr lang="fr-BE" altLang="en-US" sz="2000" i="0" dirty="0" smtClean="0"/>
              <a:t> transport </a:t>
            </a:r>
            <a:r>
              <a:rPr lang="fr-BE" altLang="en-US" sz="2000" i="0" dirty="0" err="1" smtClean="0"/>
              <a:t>costs</a:t>
            </a:r>
            <a:r>
              <a:rPr lang="fr-BE" altLang="en-US" sz="2000" i="0" dirty="0" smtClean="0"/>
              <a:t> on </a:t>
            </a:r>
            <a:r>
              <a:rPr lang="fr-BE" altLang="en-US" sz="2000" i="0" dirty="0" err="1" smtClean="0"/>
              <a:t>departure</a:t>
            </a:r>
            <a:r>
              <a:rPr lang="fr-BE" altLang="en-US" sz="2000" i="0" dirty="0" smtClean="0"/>
              <a:t> of </a:t>
            </a:r>
            <a:r>
              <a:rPr lang="fr-BE" altLang="en-US" sz="2000" i="0" dirty="0" err="1" smtClean="0"/>
              <a:t>farmgate</a:t>
            </a:r>
            <a:r>
              <a:rPr lang="fr-BE" altLang="en-US" sz="2000" i="0" dirty="0" smtClean="0"/>
              <a:t>.</a:t>
            </a:r>
            <a:br>
              <a:rPr lang="fr-BE" altLang="en-US" sz="2000" i="0" dirty="0" smtClean="0"/>
            </a:br>
            <a:r>
              <a:rPr lang="fr-BE" altLang="en-US" sz="2000" i="0" dirty="0" smtClean="0"/>
              <a:t/>
            </a:r>
            <a:br>
              <a:rPr lang="fr-BE" altLang="en-US" sz="2000" i="0" dirty="0" smtClean="0"/>
            </a:br>
            <a:r>
              <a:rPr lang="fr-BE" altLang="en-US" sz="2000" i="0" dirty="0" smtClean="0"/>
              <a:t>- In </a:t>
            </a:r>
            <a:r>
              <a:rPr lang="fr-BE" altLang="en-US" sz="2000" i="0" dirty="0" err="1" smtClean="0"/>
              <a:t>farms</a:t>
            </a:r>
            <a:r>
              <a:rPr lang="fr-BE" altLang="en-US" sz="2000" i="0" dirty="0" smtClean="0"/>
              <a:t> </a:t>
            </a:r>
            <a:r>
              <a:rPr lang="fr-BE" altLang="en-US" sz="2000" i="0" dirty="0" err="1" smtClean="0"/>
              <a:t>where</a:t>
            </a:r>
            <a:r>
              <a:rPr lang="fr-BE" altLang="en-US" sz="2000" i="0" dirty="0" smtClean="0"/>
              <a:t> classification and packaging </a:t>
            </a:r>
            <a:r>
              <a:rPr lang="fr-BE" altLang="en-US" sz="2000" i="0" dirty="0" err="1" smtClean="0"/>
              <a:t>is</a:t>
            </a:r>
            <a:r>
              <a:rPr lang="fr-BE" altLang="en-US" sz="2000" i="0" dirty="0" smtClean="0"/>
              <a:t> made </a:t>
            </a:r>
            <a:r>
              <a:rPr lang="fr-BE" altLang="en-US" sz="2000" i="0" dirty="0" err="1" smtClean="0"/>
              <a:t>within</a:t>
            </a:r>
            <a:r>
              <a:rPr lang="fr-BE" altLang="en-US" sz="2000" i="0" dirty="0" smtClean="0"/>
              <a:t> the </a:t>
            </a:r>
            <a:r>
              <a:rPr lang="fr-BE" altLang="en-US" sz="2000" i="0" dirty="0" err="1" smtClean="0"/>
              <a:t>farm</a:t>
            </a:r>
            <a:r>
              <a:rPr lang="fr-BE" altLang="en-US" sz="2000" i="0" dirty="0" smtClean="0"/>
              <a:t>, classification and packaging </a:t>
            </a:r>
            <a:r>
              <a:rPr lang="fr-BE" altLang="en-US" sz="2000" i="0" dirty="0" err="1" smtClean="0"/>
              <a:t>costs</a:t>
            </a:r>
            <a:r>
              <a:rPr lang="fr-BE" altLang="en-US" sz="2000" i="0" dirty="0" smtClean="0"/>
              <a:t> </a:t>
            </a:r>
            <a:r>
              <a:rPr lang="fr-BE" altLang="en-US" sz="2000" i="0" dirty="0" err="1" smtClean="0"/>
              <a:t>should</a:t>
            </a:r>
            <a:r>
              <a:rPr lang="fr-BE" altLang="en-US" sz="2000" i="0" dirty="0" smtClean="0"/>
              <a:t> </a:t>
            </a:r>
            <a:r>
              <a:rPr lang="fr-BE" altLang="en-US" sz="2000" i="0" dirty="0" err="1" smtClean="0"/>
              <a:t>be</a:t>
            </a:r>
            <a:r>
              <a:rPr lang="fr-BE" altLang="en-US" sz="2000" i="0" dirty="0" smtClean="0"/>
              <a:t> </a:t>
            </a:r>
            <a:r>
              <a:rPr lang="fr-BE" altLang="en-US" sz="2000" i="0" dirty="0" err="1" smtClean="0"/>
              <a:t>estimated</a:t>
            </a:r>
            <a:r>
              <a:rPr lang="fr-BE" altLang="en-US" sz="2000" i="0" dirty="0" smtClean="0"/>
              <a:t> and </a:t>
            </a:r>
            <a:r>
              <a:rPr lang="fr-BE" altLang="en-US" sz="2000" i="0" dirty="0" err="1" smtClean="0"/>
              <a:t>excluded</a:t>
            </a:r>
            <a:r>
              <a:rPr lang="fr-BE" altLang="en-US" sz="2000" i="0" dirty="0" smtClean="0"/>
              <a:t/>
            </a:r>
            <a:br>
              <a:rPr lang="fr-BE" altLang="en-US" sz="2000" i="0" dirty="0" smtClean="0"/>
            </a:br>
            <a:r>
              <a:rPr lang="fr-BE" altLang="en-US" sz="2000" i="0" dirty="0" smtClean="0"/>
              <a:t/>
            </a:r>
            <a:br>
              <a:rPr lang="fr-BE" altLang="en-US" sz="2000" i="0" dirty="0" smtClean="0"/>
            </a:br>
            <a:endParaRPr lang="fr-BE" altLang="en-US" sz="2000" i="0" dirty="0" smtClean="0"/>
          </a:p>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22</a:t>
            </a:fld>
            <a:endParaRPr lang="en-GB" altLang="en-US" sz="1400" b="0" dirty="0" smtClean="0">
              <a:solidFill>
                <a:schemeClr val="tx1"/>
              </a:solidFill>
            </a:endParaRPr>
          </a:p>
        </p:txBody>
      </p:sp>
    </p:spTree>
    <p:extLst>
      <p:ext uri="{BB962C8B-B14F-4D97-AF65-F5344CB8AC3E}">
        <p14:creationId xmlns:p14="http://schemas.microsoft.com/office/powerpoint/2010/main" val="32562377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8313" y="1556271"/>
            <a:ext cx="8229600" cy="792609"/>
          </a:xfrm>
        </p:spPr>
        <p:txBody>
          <a:bodyPr/>
          <a:lstStyle/>
          <a:p>
            <a:pPr algn="ctr"/>
            <a:r>
              <a:rPr lang="fr-BE" sz="2400" dirty="0" smtClean="0"/>
              <a:t>Provisions for </a:t>
            </a:r>
            <a:r>
              <a:rPr lang="fr-BE" sz="2400" dirty="0" err="1" smtClean="0"/>
              <a:t>farmgate</a:t>
            </a:r>
            <a:r>
              <a:rPr lang="fr-BE" sz="2400" dirty="0" smtClean="0"/>
              <a:t> </a:t>
            </a:r>
            <a:r>
              <a:rPr lang="fr-BE" sz="2400" dirty="0" err="1" smtClean="0"/>
              <a:t>prices</a:t>
            </a:r>
            <a:r>
              <a:rPr lang="fr-BE" sz="2400" dirty="0"/>
              <a:t> </a:t>
            </a:r>
            <a:r>
              <a:rPr lang="fr-BE" sz="2400" dirty="0" smtClean="0"/>
              <a:t>[</a:t>
            </a:r>
            <a:r>
              <a:rPr lang="fr-BE" sz="2400" dirty="0" err="1"/>
              <a:t>Annex</a:t>
            </a:r>
            <a:r>
              <a:rPr lang="fr-BE" sz="2400" dirty="0"/>
              <a:t> I, 5(c</a:t>
            </a:r>
            <a:r>
              <a:rPr lang="fr-BE" sz="2400" dirty="0" smtClean="0"/>
              <a:t>)]</a:t>
            </a:r>
            <a:endParaRPr lang="en-GB" sz="2400" dirty="0"/>
          </a:p>
        </p:txBody>
      </p:sp>
      <p:sp>
        <p:nvSpPr>
          <p:cNvPr id="10" name="Slide Number Placeholder 9"/>
          <p:cNvSpPr>
            <a:spLocks noGrp="1"/>
          </p:cNvSpPr>
          <p:nvPr>
            <p:ph type="sldNum" sz="quarter" idx="12"/>
          </p:nvPr>
        </p:nvSpPr>
        <p:spPr/>
        <p:txBody>
          <a:bodyPr/>
          <a:lstStyle/>
          <a:p>
            <a:fld id="{741C85A3-9D8A-4E21-8045-3461BE2BA125}" type="slidenum">
              <a:rPr lang="en-GB" smtClean="0"/>
              <a:pPr/>
              <a:t>23</a:t>
            </a:fld>
            <a:endParaRPr lang="en-GB" dirty="0"/>
          </a:p>
        </p:txBody>
      </p:sp>
      <p:pic>
        <p:nvPicPr>
          <p:cNvPr id="6" name="Content Placeholder 5"/>
          <p:cNvPicPr>
            <a:picLocks noGrp="1" noChangeAspect="1"/>
          </p:cNvPicPr>
          <p:nvPr>
            <p:ph idx="1"/>
          </p:nvPr>
        </p:nvPicPr>
        <p:blipFill>
          <a:blip r:embed="rId3"/>
          <a:stretch>
            <a:fillRect/>
          </a:stretch>
        </p:blipFill>
        <p:spPr>
          <a:xfrm>
            <a:off x="457200" y="2924944"/>
            <a:ext cx="8229600" cy="2808312"/>
          </a:xfrm>
          <a:prstGeom prst="rect">
            <a:avLst/>
          </a:prstGeom>
        </p:spPr>
      </p:pic>
    </p:spTree>
    <p:extLst>
      <p:ext uri="{BB962C8B-B14F-4D97-AF65-F5344CB8AC3E}">
        <p14:creationId xmlns:p14="http://schemas.microsoft.com/office/powerpoint/2010/main" val="2596796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504" y="1196752"/>
            <a:ext cx="8856983" cy="792087"/>
          </a:xfrm>
        </p:spPr>
        <p:txBody>
          <a:bodyPr/>
          <a:lstStyle/>
          <a:p>
            <a:pPr algn="ctr"/>
            <a:r>
              <a:rPr lang="en-US" sz="2400" dirty="0">
                <a:solidFill>
                  <a:schemeClr val="tx1"/>
                </a:solidFill>
                <a:latin typeface="Arial Narrow" panose="020B0606020202030204" pitchFamily="34" charset="0"/>
                <a:ea typeface="Calibri"/>
                <a:cs typeface="Times New Roman"/>
              </a:rPr>
              <a:t>6. Increasing transparency (II): </a:t>
            </a:r>
            <a:r>
              <a:rPr lang="en-US" sz="2400" dirty="0" smtClean="0">
                <a:solidFill>
                  <a:schemeClr val="tx1"/>
                </a:solidFill>
                <a:latin typeface="Arial Narrow" panose="020B0606020202030204" pitchFamily="34" charset="0"/>
                <a:ea typeface="Calibri"/>
                <a:cs typeface="Times New Roman"/>
              </a:rPr>
              <a:t>Retail </a:t>
            </a:r>
            <a:r>
              <a:rPr lang="en-US" sz="2400" dirty="0">
                <a:solidFill>
                  <a:schemeClr val="tx1"/>
                </a:solidFill>
                <a:latin typeface="Arial Narrow" panose="020B0606020202030204" pitchFamily="34" charset="0"/>
                <a:ea typeface="Calibri"/>
                <a:cs typeface="Times New Roman"/>
              </a:rPr>
              <a:t>buying prices [Annex I, 5(d)]</a:t>
            </a:r>
            <a:endParaRPr lang="en-GB" sz="2400" dirty="0"/>
          </a:p>
        </p:txBody>
      </p:sp>
      <p:sp>
        <p:nvSpPr>
          <p:cNvPr id="10" name="Slide Number Placeholder 9"/>
          <p:cNvSpPr>
            <a:spLocks noGrp="1"/>
          </p:cNvSpPr>
          <p:nvPr>
            <p:ph type="sldNum" sz="quarter" idx="12"/>
          </p:nvPr>
        </p:nvSpPr>
        <p:spPr/>
        <p:txBody>
          <a:bodyPr/>
          <a:lstStyle/>
          <a:p>
            <a:fld id="{741C85A3-9D8A-4E21-8045-3461BE2BA125}" type="slidenum">
              <a:rPr lang="en-GB" smtClean="0"/>
              <a:pPr/>
              <a:t>24</a:t>
            </a:fld>
            <a:endParaRPr lang="en-GB" dirty="0"/>
          </a:p>
        </p:txBody>
      </p:sp>
      <p:sp>
        <p:nvSpPr>
          <p:cNvPr id="2" name="Content Placeholder 1"/>
          <p:cNvSpPr>
            <a:spLocks noGrp="1"/>
          </p:cNvSpPr>
          <p:nvPr>
            <p:ph idx="1"/>
          </p:nvPr>
        </p:nvSpPr>
        <p:spPr>
          <a:xfrm>
            <a:off x="457200" y="2060848"/>
            <a:ext cx="8229600" cy="4508227"/>
          </a:xfrm>
        </p:spPr>
        <p:txBody>
          <a:bodyPr/>
          <a:lstStyle/>
          <a:p>
            <a:endParaRPr lang="fr-BE" dirty="0"/>
          </a:p>
          <a:p>
            <a:endParaRPr lang="en-US" dirty="0"/>
          </a:p>
        </p:txBody>
      </p:sp>
      <p:sp>
        <p:nvSpPr>
          <p:cNvPr id="5" name="Content Placeholder 1"/>
          <p:cNvSpPr txBox="1">
            <a:spLocks/>
          </p:cNvSpPr>
          <p:nvPr/>
        </p:nvSpPr>
        <p:spPr bwMode="auto">
          <a:xfrm>
            <a:off x="457200" y="2298950"/>
            <a:ext cx="8229600" cy="4154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342900" algn="l" rtl="0" eaLnBrk="0" fontAlgn="base" hangingPunct="0">
              <a:spcBef>
                <a:spcPct val="20000"/>
              </a:spcBef>
              <a:spcAft>
                <a:spcPct val="0"/>
              </a:spcAft>
              <a:buClr>
                <a:srgbClr val="0F5494"/>
              </a:buClr>
              <a:buSzPct val="120000"/>
              <a:buFont typeface="Arial" pitchFamily="34" charset="0"/>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42A62A"/>
              </a:buClr>
              <a:buChar char="•"/>
              <a:defRPr sz="2000" b="1">
                <a:solidFill>
                  <a:srgbClr val="0F5494"/>
                </a:solidFill>
                <a:latin typeface="+mn-lt"/>
              </a:defRPr>
            </a:lvl2pPr>
            <a:lvl3pPr marL="1143000" indent="-228600" algn="l" rtl="0" eaLnBrk="0" fontAlgn="base" hangingPunct="0">
              <a:spcBef>
                <a:spcPct val="20000"/>
              </a:spcBef>
              <a:spcAft>
                <a:spcPct val="0"/>
              </a:spcAft>
              <a:buFontTx/>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fr-BE" b="0" kern="0" smtClean="0"/>
              <a:t>Where is retail buying price in the food chain ?</a:t>
            </a:r>
            <a:br>
              <a:rPr lang="fr-BE" b="0" kern="0" smtClean="0"/>
            </a:br>
            <a:endParaRPr lang="fr-BE" b="0" kern="0" smtClean="0"/>
          </a:p>
          <a:p>
            <a:r>
              <a:rPr lang="fr-BE" b="0" kern="0" smtClean="0"/>
              <a:t>The bottleneck point or the narrow track of the double funnel that corresponds normally to the buying desks or purchasing companies connected to big retailers. This means that when supermarkets share a buying company, the buying price refers to the one of this common buying company.</a:t>
            </a:r>
            <a:endParaRPr lang="en-US" b="0" kern="0" dirty="0"/>
          </a:p>
        </p:txBody>
      </p:sp>
    </p:spTree>
    <p:extLst>
      <p:ext uri="{BB962C8B-B14F-4D97-AF65-F5344CB8AC3E}">
        <p14:creationId xmlns:p14="http://schemas.microsoft.com/office/powerpoint/2010/main" val="26073145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8313" y="1556271"/>
            <a:ext cx="8229600" cy="864617"/>
          </a:xfrm>
        </p:spPr>
        <p:txBody>
          <a:bodyPr/>
          <a:lstStyle/>
          <a:p>
            <a:pPr algn="ctr"/>
            <a:r>
              <a:rPr lang="fr-BE" sz="2400" dirty="0" smtClean="0"/>
              <a:t>Provisions for </a:t>
            </a:r>
            <a:r>
              <a:rPr lang="fr-BE" sz="2400" u="sng" dirty="0" err="1" smtClean="0"/>
              <a:t>retail</a:t>
            </a:r>
            <a:r>
              <a:rPr lang="fr-BE" sz="2400" u="sng" dirty="0" smtClean="0"/>
              <a:t> </a:t>
            </a:r>
            <a:r>
              <a:rPr lang="fr-BE" sz="2400" u="sng" dirty="0" err="1" smtClean="0"/>
              <a:t>buying</a:t>
            </a:r>
            <a:r>
              <a:rPr lang="fr-BE" sz="2400" u="sng" dirty="0" smtClean="0"/>
              <a:t> </a:t>
            </a:r>
            <a:r>
              <a:rPr lang="fr-BE" sz="2400" u="sng" dirty="0" err="1" smtClean="0"/>
              <a:t>prices</a:t>
            </a:r>
            <a:r>
              <a:rPr lang="fr-BE" sz="2400" u="sng" dirty="0" smtClean="0"/>
              <a:t> </a:t>
            </a:r>
            <a:br>
              <a:rPr lang="fr-BE" sz="2400" u="sng" dirty="0" smtClean="0"/>
            </a:br>
            <a:r>
              <a:rPr lang="fr-BE" sz="2400" dirty="0" smtClean="0"/>
              <a:t> [</a:t>
            </a:r>
            <a:r>
              <a:rPr lang="fr-BE" sz="2400" dirty="0" err="1" smtClean="0"/>
              <a:t>Annex</a:t>
            </a:r>
            <a:r>
              <a:rPr lang="fr-BE" sz="2400" dirty="0" smtClean="0"/>
              <a:t> </a:t>
            </a:r>
            <a:r>
              <a:rPr lang="fr-BE" sz="2400" dirty="0"/>
              <a:t>I, 5(d</a:t>
            </a:r>
            <a:r>
              <a:rPr lang="fr-BE" sz="2400" dirty="0" smtClean="0"/>
              <a:t>)]</a:t>
            </a:r>
            <a:endParaRPr lang="en-GB" sz="2400" dirty="0"/>
          </a:p>
        </p:txBody>
      </p:sp>
      <p:sp>
        <p:nvSpPr>
          <p:cNvPr id="10" name="Slide Number Placeholder 9"/>
          <p:cNvSpPr>
            <a:spLocks noGrp="1"/>
          </p:cNvSpPr>
          <p:nvPr>
            <p:ph type="sldNum" sz="quarter" idx="12"/>
          </p:nvPr>
        </p:nvSpPr>
        <p:spPr/>
        <p:txBody>
          <a:bodyPr/>
          <a:lstStyle/>
          <a:p>
            <a:fld id="{741C85A3-9D8A-4E21-8045-3461BE2BA125}" type="slidenum">
              <a:rPr lang="en-GB" smtClean="0"/>
              <a:pPr/>
              <a:t>25</a:t>
            </a:fld>
            <a:endParaRPr lang="en-GB" dirty="0"/>
          </a:p>
        </p:txBody>
      </p:sp>
      <p:pic>
        <p:nvPicPr>
          <p:cNvPr id="4" name="Content Placeholder 3"/>
          <p:cNvPicPr>
            <a:picLocks noGrp="1" noChangeAspect="1"/>
          </p:cNvPicPr>
          <p:nvPr>
            <p:ph idx="1"/>
          </p:nvPr>
        </p:nvPicPr>
        <p:blipFill>
          <a:blip r:embed="rId3"/>
          <a:stretch>
            <a:fillRect/>
          </a:stretch>
        </p:blipFill>
        <p:spPr>
          <a:xfrm>
            <a:off x="251520" y="2924944"/>
            <a:ext cx="8712968" cy="2088232"/>
          </a:xfrm>
          <a:prstGeom prst="rect">
            <a:avLst/>
          </a:prstGeom>
        </p:spPr>
      </p:pic>
    </p:spTree>
    <p:extLst>
      <p:ext uri="{BB962C8B-B14F-4D97-AF65-F5344CB8AC3E}">
        <p14:creationId xmlns:p14="http://schemas.microsoft.com/office/powerpoint/2010/main" val="17152731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23528" y="1412776"/>
            <a:ext cx="8229600" cy="792088"/>
          </a:xfrm>
        </p:spPr>
        <p:txBody>
          <a:bodyPr/>
          <a:lstStyle/>
          <a:p>
            <a:r>
              <a:rPr lang="fr-BE" altLang="en-US" dirty="0" smtClean="0">
                <a:solidFill>
                  <a:schemeClr val="tx1"/>
                </a:solidFill>
              </a:rPr>
              <a:t>  7. </a:t>
            </a:r>
            <a:r>
              <a:rPr lang="fr-BE" altLang="en-US" dirty="0" err="1" smtClean="0">
                <a:solidFill>
                  <a:schemeClr val="tx1"/>
                </a:solidFill>
              </a:rPr>
              <a:t>Concluding</a:t>
            </a:r>
            <a:r>
              <a:rPr lang="fr-BE" altLang="en-US" dirty="0" smtClean="0">
                <a:solidFill>
                  <a:schemeClr val="tx1"/>
                </a:solidFill>
              </a:rPr>
              <a:t> </a:t>
            </a:r>
            <a:r>
              <a:rPr lang="fr-BE" altLang="en-US" dirty="0" err="1" smtClean="0">
                <a:solidFill>
                  <a:schemeClr val="tx1"/>
                </a:solidFill>
              </a:rPr>
              <a:t>remarks</a:t>
            </a:r>
            <a:endParaRPr lang="en-GB" altLang="en-US" dirty="0" smtClean="0">
              <a:solidFill>
                <a:schemeClr val="tx1"/>
              </a:solidFill>
            </a:endParaRPr>
          </a:p>
        </p:txBody>
      </p:sp>
      <p:sp>
        <p:nvSpPr>
          <p:cNvPr id="7" name="Content Placeholder 6"/>
          <p:cNvSpPr>
            <a:spLocks noGrp="1"/>
          </p:cNvSpPr>
          <p:nvPr>
            <p:ph idx="1"/>
          </p:nvPr>
        </p:nvSpPr>
        <p:spPr>
          <a:xfrm>
            <a:off x="457200" y="2348880"/>
            <a:ext cx="8229600" cy="3672508"/>
          </a:xfrm>
        </p:spPr>
        <p:txBody>
          <a:bodyPr/>
          <a:lstStyle/>
          <a:p>
            <a:r>
              <a:rPr lang="fr-BE" sz="2200" i="0" dirty="0" smtClean="0">
                <a:solidFill>
                  <a:schemeClr val="tx1"/>
                </a:solidFill>
                <a:latin typeface="Arial Narrow" panose="020B0606020202030204" pitchFamily="34" charset="0"/>
              </a:rPr>
              <a:t>The </a:t>
            </a:r>
            <a:r>
              <a:rPr lang="fr-BE" sz="2200" i="0" dirty="0" err="1" smtClean="0">
                <a:solidFill>
                  <a:schemeClr val="tx1"/>
                </a:solidFill>
                <a:latin typeface="Arial Narrow" panose="020B0606020202030204" pitchFamily="34" charset="0"/>
              </a:rPr>
              <a:t>two</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additional</a:t>
            </a:r>
            <a:r>
              <a:rPr lang="fr-BE" sz="2200" i="0" dirty="0" smtClean="0">
                <a:solidFill>
                  <a:schemeClr val="tx1"/>
                </a:solidFill>
                <a:latin typeface="Arial Narrow" panose="020B0606020202030204" pitchFamily="34" charset="0"/>
              </a:rPr>
              <a:t> stages of </a:t>
            </a:r>
            <a:r>
              <a:rPr lang="fr-BE" sz="2200" i="0" dirty="0" err="1" smtClean="0">
                <a:solidFill>
                  <a:schemeClr val="tx1"/>
                </a:solidFill>
                <a:latin typeface="Arial Narrow" panose="020B0606020202030204" pitchFamily="34" charset="0"/>
              </a:rPr>
              <a:t>chain</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that</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need</a:t>
            </a:r>
            <a:r>
              <a:rPr lang="fr-BE" sz="2200" i="0" dirty="0" smtClean="0">
                <a:solidFill>
                  <a:schemeClr val="tx1"/>
                </a:solidFill>
                <a:latin typeface="Arial Narrow" panose="020B0606020202030204" pitchFamily="34" charset="0"/>
              </a:rPr>
              <a:t> to </a:t>
            </a:r>
            <a:r>
              <a:rPr lang="fr-BE" sz="2200" i="0" dirty="0" err="1" smtClean="0">
                <a:solidFill>
                  <a:schemeClr val="tx1"/>
                </a:solidFill>
                <a:latin typeface="Arial Narrow" panose="020B0606020202030204" pitchFamily="34" charset="0"/>
              </a:rPr>
              <a:t>be</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reported</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farmgate</a:t>
            </a:r>
            <a:r>
              <a:rPr lang="fr-BE" sz="2200" i="0" dirty="0" smtClean="0">
                <a:solidFill>
                  <a:schemeClr val="tx1"/>
                </a:solidFill>
                <a:latin typeface="Arial Narrow" panose="020B0606020202030204" pitchFamily="34" charset="0"/>
              </a:rPr>
              <a:t> and </a:t>
            </a:r>
            <a:r>
              <a:rPr lang="fr-BE" sz="2200" i="0" dirty="0" err="1" smtClean="0">
                <a:solidFill>
                  <a:schemeClr val="tx1"/>
                </a:solidFill>
                <a:latin typeface="Arial Narrow" panose="020B0606020202030204" pitchFamily="34" charset="0"/>
              </a:rPr>
              <a:t>retail</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should</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be</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harmonized</a:t>
            </a:r>
            <a:r>
              <a:rPr lang="fr-BE" sz="2200" i="0" dirty="0" smtClean="0">
                <a:solidFill>
                  <a:schemeClr val="tx1"/>
                </a:solidFill>
                <a:latin typeface="Arial Narrow" panose="020B0606020202030204" pitchFamily="34" charset="0"/>
              </a:rPr>
              <a:t> as </a:t>
            </a:r>
            <a:r>
              <a:rPr lang="fr-BE" sz="2200" i="0" dirty="0" err="1" smtClean="0">
                <a:solidFill>
                  <a:schemeClr val="tx1"/>
                </a:solidFill>
                <a:latin typeface="Arial Narrow" panose="020B0606020202030204" pitchFamily="34" charset="0"/>
              </a:rPr>
              <a:t>much</a:t>
            </a:r>
            <a:r>
              <a:rPr lang="fr-BE" sz="2200" i="0" dirty="0" smtClean="0">
                <a:solidFill>
                  <a:schemeClr val="tx1"/>
                </a:solidFill>
                <a:latin typeface="Arial Narrow" panose="020B0606020202030204" pitchFamily="34" charset="0"/>
              </a:rPr>
              <a:t> as possible </a:t>
            </a:r>
            <a:r>
              <a:rPr lang="fr-BE" sz="2200" i="0" dirty="0" err="1" smtClean="0">
                <a:solidFill>
                  <a:schemeClr val="tx1"/>
                </a:solidFill>
                <a:latin typeface="Arial Narrow" panose="020B0606020202030204" pitchFamily="34" charset="0"/>
              </a:rPr>
              <a:t>with</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what</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exists</a:t>
            </a:r>
            <a:r>
              <a:rPr lang="fr-BE" sz="2200" i="0" dirty="0" smtClean="0">
                <a:solidFill>
                  <a:schemeClr val="tx1"/>
                </a:solidFill>
                <a:latin typeface="Arial Narrow" panose="020B0606020202030204" pitchFamily="34" charset="0"/>
              </a:rPr>
              <a:t> at ex-packaging station.</a:t>
            </a:r>
          </a:p>
          <a:p>
            <a:r>
              <a:rPr lang="fr-BE" sz="2200" i="0" dirty="0" smtClean="0">
                <a:solidFill>
                  <a:schemeClr val="tx1"/>
                </a:solidFill>
                <a:latin typeface="Arial Narrow" panose="020B0606020202030204" pitchFamily="34" charset="0"/>
              </a:rPr>
              <a:t>The pilot ISAMM </a:t>
            </a:r>
            <a:r>
              <a:rPr lang="fr-BE" sz="2200" i="0" dirty="0" err="1" smtClean="0">
                <a:solidFill>
                  <a:schemeClr val="tx1"/>
                </a:solidFill>
                <a:latin typeface="Arial Narrow" panose="020B0606020202030204" pitchFamily="34" charset="0"/>
              </a:rPr>
              <a:t>Form</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already</a:t>
            </a:r>
            <a:r>
              <a:rPr lang="fr-BE" sz="2200" i="0" dirty="0" smtClean="0">
                <a:solidFill>
                  <a:schemeClr val="tx1"/>
                </a:solidFill>
                <a:latin typeface="Arial Narrow" panose="020B0606020202030204" pitchFamily="34" charset="0"/>
              </a:rPr>
              <a:t> in </a:t>
            </a:r>
            <a:r>
              <a:rPr lang="fr-BE" sz="2200" i="0" dirty="0" err="1" smtClean="0">
                <a:solidFill>
                  <a:schemeClr val="tx1"/>
                </a:solidFill>
                <a:latin typeface="Arial Narrow" panose="020B0606020202030204" pitchFamily="34" charset="0"/>
              </a:rPr>
              <a:t>preparation</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intends</a:t>
            </a:r>
            <a:r>
              <a:rPr lang="fr-BE" sz="2200" i="0" dirty="0" smtClean="0">
                <a:solidFill>
                  <a:schemeClr val="tx1"/>
                </a:solidFill>
                <a:latin typeface="Arial Narrow" panose="020B0606020202030204" pitchFamily="34" charset="0"/>
              </a:rPr>
              <a:t> to </a:t>
            </a:r>
            <a:r>
              <a:rPr lang="fr-BE" sz="2200" i="0" dirty="0" err="1" smtClean="0">
                <a:solidFill>
                  <a:schemeClr val="tx1"/>
                </a:solidFill>
                <a:latin typeface="Arial Narrow" panose="020B0606020202030204" pitchFamily="34" charset="0"/>
              </a:rPr>
              <a:t>reduce</a:t>
            </a:r>
            <a:r>
              <a:rPr lang="fr-BE" sz="2200" i="0" dirty="0" smtClean="0">
                <a:solidFill>
                  <a:schemeClr val="tx1"/>
                </a:solidFill>
                <a:latin typeface="Arial Narrow" panose="020B0606020202030204" pitchFamily="34" charset="0"/>
              </a:rPr>
              <a:t> the gap </a:t>
            </a:r>
            <a:r>
              <a:rPr lang="fr-BE" sz="2200" i="0" dirty="0" err="1" smtClean="0">
                <a:solidFill>
                  <a:schemeClr val="tx1"/>
                </a:solidFill>
                <a:latin typeface="Arial Narrow" panose="020B0606020202030204" pitchFamily="34" charset="0"/>
              </a:rPr>
              <a:t>between</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theory</a:t>
            </a:r>
            <a:r>
              <a:rPr lang="fr-BE" sz="2200" i="0" dirty="0" smtClean="0">
                <a:solidFill>
                  <a:schemeClr val="tx1"/>
                </a:solidFill>
                <a:latin typeface="Arial Narrow" panose="020B0606020202030204" pitchFamily="34" charset="0"/>
              </a:rPr>
              <a:t> and practice.</a:t>
            </a:r>
          </a:p>
          <a:p>
            <a:r>
              <a:rPr lang="fr-BE" sz="2200" i="0" dirty="0" err="1" smtClean="0">
                <a:solidFill>
                  <a:schemeClr val="tx1"/>
                </a:solidFill>
                <a:latin typeface="Arial Narrow" panose="020B0606020202030204" pitchFamily="34" charset="0"/>
              </a:rPr>
              <a:t>We</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need</a:t>
            </a:r>
            <a:r>
              <a:rPr lang="fr-BE" sz="2200" i="0" dirty="0" smtClean="0">
                <a:solidFill>
                  <a:schemeClr val="tx1"/>
                </a:solidFill>
                <a:latin typeface="Arial Narrow" panose="020B0606020202030204" pitchFamily="34" charset="0"/>
              </a:rPr>
              <a:t> to </a:t>
            </a:r>
            <a:r>
              <a:rPr lang="fr-BE" sz="2200" i="0" dirty="0" err="1" smtClean="0">
                <a:solidFill>
                  <a:schemeClr val="tx1"/>
                </a:solidFill>
                <a:latin typeface="Arial Narrow" panose="020B0606020202030204" pitchFamily="34" charset="0"/>
              </a:rPr>
              <a:t>keep</a:t>
            </a:r>
            <a:r>
              <a:rPr lang="fr-BE" sz="2200" i="0" dirty="0" smtClean="0">
                <a:solidFill>
                  <a:schemeClr val="tx1"/>
                </a:solidFill>
                <a:latin typeface="Arial Narrow" panose="020B0606020202030204" pitchFamily="34" charset="0"/>
              </a:rPr>
              <a:t> in </a:t>
            </a:r>
            <a:r>
              <a:rPr lang="fr-BE" sz="2200" i="0" dirty="0" err="1" smtClean="0">
                <a:solidFill>
                  <a:schemeClr val="tx1"/>
                </a:solidFill>
                <a:latin typeface="Arial Narrow" panose="020B0606020202030204" pitchFamily="34" charset="0"/>
              </a:rPr>
              <a:t>mind</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that</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we</a:t>
            </a:r>
            <a:r>
              <a:rPr lang="fr-BE" sz="2200" i="0" dirty="0" smtClean="0">
                <a:solidFill>
                  <a:schemeClr val="tx1"/>
                </a:solidFill>
                <a:latin typeface="Arial Narrow" panose="020B0606020202030204" pitchFamily="34" charset="0"/>
              </a:rPr>
              <a:t> are </a:t>
            </a:r>
            <a:r>
              <a:rPr lang="fr-BE" sz="2200" i="0" dirty="0" err="1" smtClean="0">
                <a:solidFill>
                  <a:schemeClr val="tx1"/>
                </a:solidFill>
                <a:latin typeface="Arial Narrow" panose="020B0606020202030204" pitchFamily="34" charset="0"/>
              </a:rPr>
              <a:t>gathering</a:t>
            </a:r>
            <a:r>
              <a:rPr lang="fr-BE" sz="2200" i="0" dirty="0" smtClean="0">
                <a:solidFill>
                  <a:schemeClr val="tx1"/>
                </a:solidFill>
                <a:latin typeface="Arial Narrow" panose="020B0606020202030204" pitchFamily="34" charset="0"/>
              </a:rPr>
              <a:t> objective information in </a:t>
            </a:r>
            <a:r>
              <a:rPr lang="fr-BE" sz="2200" i="0" dirty="0" err="1" smtClean="0">
                <a:solidFill>
                  <a:schemeClr val="tx1"/>
                </a:solidFill>
                <a:latin typeface="Arial Narrow" panose="020B0606020202030204" pitchFamily="34" charset="0"/>
              </a:rPr>
              <a:t>order</a:t>
            </a:r>
            <a:r>
              <a:rPr lang="fr-BE" sz="2200" i="0" dirty="0" smtClean="0">
                <a:solidFill>
                  <a:schemeClr val="tx1"/>
                </a:solidFill>
                <a:latin typeface="Arial Narrow" panose="020B0606020202030204" pitchFamily="34" charset="0"/>
              </a:rPr>
              <a:t> to </a:t>
            </a:r>
            <a:r>
              <a:rPr lang="fr-BE" sz="2200" i="0" dirty="0" err="1" smtClean="0">
                <a:solidFill>
                  <a:schemeClr val="tx1"/>
                </a:solidFill>
                <a:latin typeface="Arial Narrow" panose="020B0606020202030204" pitchFamily="34" charset="0"/>
              </a:rPr>
              <a:t>facilitate</a:t>
            </a:r>
            <a:r>
              <a:rPr lang="fr-BE" sz="2200" i="0" dirty="0" smtClean="0">
                <a:solidFill>
                  <a:schemeClr val="tx1"/>
                </a:solidFill>
                <a:latin typeface="Arial Narrow" panose="020B0606020202030204" pitchFamily="34" charset="0"/>
              </a:rPr>
              <a:t> a </a:t>
            </a:r>
            <a:r>
              <a:rPr lang="fr-BE" sz="2200" i="0" dirty="0" err="1" smtClean="0">
                <a:solidFill>
                  <a:schemeClr val="tx1"/>
                </a:solidFill>
                <a:latin typeface="Arial Narrow" panose="020B0606020202030204" pitchFamily="34" charset="0"/>
              </a:rPr>
              <a:t>better</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functioning</a:t>
            </a:r>
            <a:r>
              <a:rPr lang="fr-BE" sz="2200" i="0" dirty="0" smtClean="0">
                <a:solidFill>
                  <a:schemeClr val="tx1"/>
                </a:solidFill>
                <a:latin typeface="Arial Narrow" panose="020B0606020202030204" pitchFamily="34" charset="0"/>
              </a:rPr>
              <a:t> of the </a:t>
            </a:r>
            <a:r>
              <a:rPr lang="fr-BE" sz="2200" i="0" dirty="0" err="1" smtClean="0">
                <a:solidFill>
                  <a:schemeClr val="tx1"/>
                </a:solidFill>
                <a:latin typeface="Arial Narrow" panose="020B0606020202030204" pitchFamily="34" charset="0"/>
              </a:rPr>
              <a:t>food</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chain</a:t>
            </a:r>
            <a:r>
              <a:rPr lang="fr-BE" sz="2200" i="0" dirty="0" smtClean="0">
                <a:solidFill>
                  <a:schemeClr val="tx1"/>
                </a:solidFill>
                <a:latin typeface="Arial Narrow" panose="020B0606020202030204" pitchFamily="34" charset="0"/>
              </a:rPr>
              <a:t>,</a:t>
            </a:r>
            <a:br>
              <a:rPr lang="fr-BE" sz="2200" i="0" dirty="0" smtClean="0">
                <a:solidFill>
                  <a:schemeClr val="tx1"/>
                </a:solidFill>
                <a:latin typeface="Arial Narrow" panose="020B0606020202030204" pitchFamily="34" charset="0"/>
              </a:rPr>
            </a:br>
            <a:r>
              <a:rPr lang="fr-BE" sz="2200" i="0" dirty="0" err="1" smtClean="0">
                <a:solidFill>
                  <a:schemeClr val="tx1"/>
                </a:solidFill>
                <a:latin typeface="Arial Narrow" panose="020B0606020202030204" pitchFamily="34" charset="0"/>
              </a:rPr>
              <a:t>especially</a:t>
            </a:r>
            <a:r>
              <a:rPr lang="fr-BE" sz="2200" i="0" dirty="0" smtClean="0">
                <a:solidFill>
                  <a:schemeClr val="tx1"/>
                </a:solidFill>
                <a:latin typeface="Arial Narrow" panose="020B0606020202030204" pitchFamily="34" charset="0"/>
              </a:rPr>
              <a:t> for the </a:t>
            </a:r>
            <a:r>
              <a:rPr lang="fr-BE" sz="2200" i="0" dirty="0" err="1" smtClean="0">
                <a:solidFill>
                  <a:schemeClr val="tx1"/>
                </a:solidFill>
                <a:latin typeface="Arial Narrow" panose="020B0606020202030204" pitchFamily="34" charset="0"/>
              </a:rPr>
              <a:t>benefit</a:t>
            </a:r>
            <a:r>
              <a:rPr lang="fr-BE" sz="2200" i="0" dirty="0" smtClean="0">
                <a:solidFill>
                  <a:schemeClr val="tx1"/>
                </a:solidFill>
                <a:latin typeface="Arial Narrow" panose="020B0606020202030204" pitchFamily="34" charset="0"/>
              </a:rPr>
              <a:t> of the </a:t>
            </a:r>
            <a:r>
              <a:rPr lang="fr-BE" sz="2200" i="0" dirty="0" err="1" smtClean="0">
                <a:solidFill>
                  <a:schemeClr val="tx1"/>
                </a:solidFill>
                <a:latin typeface="Arial Narrow" panose="020B0606020202030204" pitchFamily="34" charset="0"/>
              </a:rPr>
              <a:t>most</a:t>
            </a:r>
            <a:r>
              <a:rPr lang="fr-BE" sz="2200" i="0" dirty="0" smtClean="0">
                <a:solidFill>
                  <a:schemeClr val="tx1"/>
                </a:solidFill>
                <a:latin typeface="Arial Narrow" panose="020B0606020202030204" pitchFamily="34" charset="0"/>
              </a:rPr>
              <a:t> fragile part of the </a:t>
            </a:r>
            <a:r>
              <a:rPr lang="fr-BE" sz="2200" i="0" dirty="0" err="1" smtClean="0">
                <a:solidFill>
                  <a:schemeClr val="tx1"/>
                </a:solidFill>
                <a:latin typeface="Arial Narrow" panose="020B0606020202030204" pitchFamily="34" charset="0"/>
              </a:rPr>
              <a:t>chain</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this</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is</a:t>
            </a:r>
            <a:r>
              <a:rPr lang="fr-BE" sz="2200" i="0" dirty="0" smtClean="0">
                <a:solidFill>
                  <a:schemeClr val="tx1"/>
                </a:solidFill>
                <a:latin typeface="Arial Narrow" panose="020B0606020202030204" pitchFamily="34" charset="0"/>
              </a:rPr>
              <a:t>, </a:t>
            </a:r>
            <a:r>
              <a:rPr lang="fr-BE" sz="2200" i="0" dirty="0" err="1" smtClean="0">
                <a:solidFill>
                  <a:schemeClr val="tx1"/>
                </a:solidFill>
                <a:latin typeface="Arial Narrow" panose="020B0606020202030204" pitchFamily="34" charset="0"/>
              </a:rPr>
              <a:t>farmers</a:t>
            </a:r>
            <a:r>
              <a:rPr lang="fr-BE" sz="2200" i="0" dirty="0" smtClean="0">
                <a:solidFill>
                  <a:schemeClr val="tx1"/>
                </a:solidFill>
                <a:latin typeface="Arial Narrow" panose="020B0606020202030204" pitchFamily="34" charset="0"/>
              </a:rPr>
              <a:t>. </a:t>
            </a:r>
          </a:p>
          <a:p>
            <a:r>
              <a:rPr lang="fr-BE" sz="2200" i="0" dirty="0" err="1" smtClean="0">
                <a:solidFill>
                  <a:schemeClr val="tx1"/>
                </a:solidFill>
                <a:latin typeface="Arial Narrow" panose="020B0606020202030204" pitchFamily="34" charset="0"/>
              </a:rPr>
              <a:t>Your</a:t>
            </a:r>
            <a:r>
              <a:rPr lang="fr-BE" sz="2200" i="0" dirty="0" smtClean="0">
                <a:solidFill>
                  <a:schemeClr val="tx1"/>
                </a:solidFill>
                <a:latin typeface="Arial Narrow" panose="020B0606020202030204" pitchFamily="34" charset="0"/>
              </a:rPr>
              <a:t> </a:t>
            </a:r>
            <a:r>
              <a:rPr lang="fr-BE" sz="2200" i="0" dirty="0" err="1">
                <a:solidFill>
                  <a:schemeClr val="tx1"/>
                </a:solidFill>
                <a:latin typeface="Arial Narrow" panose="020B0606020202030204" pitchFamily="34" charset="0"/>
              </a:rPr>
              <a:t>ideas</a:t>
            </a:r>
            <a:r>
              <a:rPr lang="fr-BE" sz="2200" i="0" dirty="0">
                <a:solidFill>
                  <a:schemeClr val="tx1"/>
                </a:solidFill>
                <a:latin typeface="Arial Narrow" panose="020B0606020202030204" pitchFamily="34" charset="0"/>
              </a:rPr>
              <a:t> and feed-back </a:t>
            </a:r>
            <a:r>
              <a:rPr lang="fr-BE" sz="2200" i="0" dirty="0" err="1">
                <a:solidFill>
                  <a:schemeClr val="tx1"/>
                </a:solidFill>
                <a:latin typeface="Arial Narrow" panose="020B0606020202030204" pitchFamily="34" charset="0"/>
              </a:rPr>
              <a:t>will</a:t>
            </a:r>
            <a:r>
              <a:rPr lang="fr-BE" sz="2200" i="0" dirty="0">
                <a:solidFill>
                  <a:schemeClr val="tx1"/>
                </a:solidFill>
                <a:latin typeface="Arial Narrow" panose="020B0606020202030204" pitchFamily="34" charset="0"/>
              </a:rPr>
              <a:t> </a:t>
            </a:r>
            <a:r>
              <a:rPr lang="fr-BE" sz="2200" i="0" dirty="0" err="1">
                <a:solidFill>
                  <a:schemeClr val="tx1"/>
                </a:solidFill>
                <a:latin typeface="Arial Narrow" panose="020B0606020202030204" pitchFamily="34" charset="0"/>
              </a:rPr>
              <a:t>be</a:t>
            </a:r>
            <a:r>
              <a:rPr lang="fr-BE" sz="2200" i="0" dirty="0">
                <a:solidFill>
                  <a:schemeClr val="tx1"/>
                </a:solidFill>
                <a:latin typeface="Arial Narrow" panose="020B0606020202030204" pitchFamily="34" charset="0"/>
              </a:rPr>
              <a:t> </a:t>
            </a:r>
            <a:r>
              <a:rPr lang="fr-BE" sz="2200" i="0" dirty="0" err="1">
                <a:solidFill>
                  <a:schemeClr val="tx1"/>
                </a:solidFill>
                <a:latin typeface="Arial Narrow" panose="020B0606020202030204" pitchFamily="34" charset="0"/>
              </a:rPr>
              <a:t>very</a:t>
            </a:r>
            <a:r>
              <a:rPr lang="fr-BE" sz="2200" i="0" dirty="0">
                <a:solidFill>
                  <a:schemeClr val="tx1"/>
                </a:solidFill>
                <a:latin typeface="Arial Narrow" panose="020B0606020202030204" pitchFamily="34" charset="0"/>
              </a:rPr>
              <a:t> </a:t>
            </a:r>
            <a:r>
              <a:rPr lang="fr-BE" sz="2200" i="0" dirty="0" err="1">
                <a:solidFill>
                  <a:schemeClr val="tx1"/>
                </a:solidFill>
                <a:latin typeface="Arial Narrow" panose="020B0606020202030204" pitchFamily="34" charset="0"/>
              </a:rPr>
              <a:t>much</a:t>
            </a:r>
            <a:r>
              <a:rPr lang="fr-BE" sz="2200" i="0" dirty="0">
                <a:solidFill>
                  <a:schemeClr val="tx1"/>
                </a:solidFill>
                <a:latin typeface="Arial Narrow" panose="020B0606020202030204" pitchFamily="34" charset="0"/>
              </a:rPr>
              <a:t> </a:t>
            </a:r>
            <a:r>
              <a:rPr lang="fr-BE" sz="2200" i="0" dirty="0" err="1">
                <a:solidFill>
                  <a:schemeClr val="tx1"/>
                </a:solidFill>
                <a:latin typeface="Arial Narrow" panose="020B0606020202030204" pitchFamily="34" charset="0"/>
              </a:rPr>
              <a:t>appreciated</a:t>
            </a:r>
            <a:r>
              <a:rPr lang="fr-BE" sz="2200" i="0" dirty="0">
                <a:solidFill>
                  <a:schemeClr val="tx1"/>
                </a:solidFill>
                <a:latin typeface="Arial Narrow" panose="020B0606020202030204" pitchFamily="34" charset="0"/>
              </a:rPr>
              <a:t>.</a:t>
            </a:r>
          </a:p>
          <a:p>
            <a:endParaRPr lang="en-GB" sz="2000" i="0" dirty="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26</a:t>
            </a:fld>
            <a:endParaRPr lang="en-GB" altLang="en-US" sz="1400" b="0" dirty="0" smtClean="0">
              <a:solidFill>
                <a:schemeClr val="tx1"/>
              </a:solidFill>
            </a:endParaRPr>
          </a:p>
        </p:txBody>
      </p:sp>
    </p:spTree>
    <p:extLst>
      <p:ext uri="{BB962C8B-B14F-4D97-AF65-F5344CB8AC3E}">
        <p14:creationId xmlns:p14="http://schemas.microsoft.com/office/powerpoint/2010/main" val="562551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0" y="-7133444"/>
            <a:ext cx="4572000" cy="637186"/>
          </a:xfrm>
          <a:prstGeom prst="rect">
            <a:avLst/>
          </a:prstGeom>
        </p:spPr>
        <p:txBody>
          <a:bodyPr lIns="82385" tIns="41192" rIns="82385" bIns="41192">
            <a:spAutoFit/>
          </a:bodyPr>
          <a:lstStyle/>
          <a:p>
            <a:r>
              <a:rPr lang="en-GB" sz="1200">
                <a:hlinkClick r:id="rId2" action="ppaction://hlinkfile"/>
              </a:rPr>
              <a:t>\\net1.cec.eu.int\AGRI\C\4\C5 DATA\5. CEREALES\DASHBOARD\Dashboard_Cereals_Blue.xlsx - 'Dashboard (2)'!W64</a:t>
            </a:r>
          </a:p>
        </p:txBody>
      </p:sp>
      <p:sp>
        <p:nvSpPr>
          <p:cNvPr id="4" name="Title 3"/>
          <p:cNvSpPr>
            <a:spLocks noGrp="1"/>
          </p:cNvSpPr>
          <p:nvPr>
            <p:ph type="title"/>
          </p:nvPr>
        </p:nvSpPr>
        <p:spPr/>
        <p:txBody>
          <a:bodyPr/>
          <a:lstStyle/>
          <a:p>
            <a:endParaRPr lang="en-GB" dirty="0"/>
          </a:p>
        </p:txBody>
      </p:sp>
      <p:sp>
        <p:nvSpPr>
          <p:cNvPr id="6" name="Content Placeholder 5"/>
          <p:cNvSpPr>
            <a:spLocks noGrp="1"/>
          </p:cNvSpPr>
          <p:nvPr>
            <p:ph idx="1"/>
          </p:nvPr>
        </p:nvSpPr>
        <p:spPr/>
        <p:txBody>
          <a:bodyPr/>
          <a:lstStyle/>
          <a:p>
            <a:endParaRPr lang="en-GB"/>
          </a:p>
        </p:txBody>
      </p:sp>
      <p:sp>
        <p:nvSpPr>
          <p:cNvPr id="3" name="Slide Number Placeholder 2"/>
          <p:cNvSpPr>
            <a:spLocks noGrp="1"/>
          </p:cNvSpPr>
          <p:nvPr>
            <p:ph type="sldNum" sz="quarter" idx="12"/>
          </p:nvPr>
        </p:nvSpPr>
        <p:spPr/>
        <p:txBody>
          <a:bodyPr/>
          <a:lstStyle/>
          <a:p>
            <a:pPr>
              <a:defRPr/>
            </a:pPr>
            <a:fld id="{741C85A3-9D8A-4E21-8045-3461BE2BA125}" type="slidenum">
              <a:rPr lang="en-GB" smtClean="0">
                <a:solidFill>
                  <a:srgbClr val="000000"/>
                </a:solidFill>
              </a:rPr>
              <a:pPr>
                <a:defRPr/>
              </a:pPr>
              <a:t>27</a:t>
            </a:fld>
            <a:endParaRPr lang="en-GB" dirty="0">
              <a:solidFill>
                <a:srgbClr val="000000"/>
              </a:solidFill>
            </a:endParaRPr>
          </a:p>
        </p:txBody>
      </p:sp>
      <p:sp>
        <p:nvSpPr>
          <p:cNvPr id="9" name="TextBox 8"/>
          <p:cNvSpPr txBox="1"/>
          <p:nvPr/>
        </p:nvSpPr>
        <p:spPr>
          <a:xfrm>
            <a:off x="3807608" y="2057542"/>
            <a:ext cx="1528785" cy="490134"/>
          </a:xfrm>
          <a:prstGeom prst="rect">
            <a:avLst/>
          </a:prstGeom>
          <a:noFill/>
        </p:spPr>
        <p:txBody>
          <a:bodyPr wrap="square" rtlCol="0">
            <a:spAutoFit/>
          </a:bodyPr>
          <a:lstStyle/>
          <a:p>
            <a:pPr algn="ctr"/>
            <a:r>
              <a:rPr lang="fr-BE" sz="2585" dirty="0">
                <a:solidFill>
                  <a:schemeClr val="bg1"/>
                </a:solidFill>
                <a:latin typeface="Arial Narrow" panose="020B0606020202030204" pitchFamily="34" charset="0"/>
              </a:rPr>
              <a:t>The end</a:t>
            </a:r>
            <a:endParaRPr lang="en-US" sz="2585" dirty="0">
              <a:solidFill>
                <a:schemeClr val="bg1"/>
              </a:solidFill>
              <a:latin typeface="Arial Narrow" panose="020B0606020202030204" pitchFamily="34" charset="0"/>
            </a:endParaRPr>
          </a:p>
        </p:txBody>
      </p:sp>
      <p:sp>
        <p:nvSpPr>
          <p:cNvPr id="10" name="Rectangle 9"/>
          <p:cNvSpPr/>
          <p:nvPr/>
        </p:nvSpPr>
        <p:spPr>
          <a:xfrm>
            <a:off x="2915816" y="3284984"/>
            <a:ext cx="2858164" cy="79762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4062" b="0" dirty="0" err="1">
                <a:latin typeface="Freestyle Script" panose="030804020302050B0404" pitchFamily="66" charset="0"/>
              </a:rPr>
              <a:t>Thank</a:t>
            </a:r>
            <a:r>
              <a:rPr lang="fr-BE" sz="4062" b="0" dirty="0">
                <a:latin typeface="Freestyle Script" panose="030804020302050B0404" pitchFamily="66" charset="0"/>
              </a:rPr>
              <a:t> </a:t>
            </a:r>
            <a:r>
              <a:rPr lang="fr-BE" sz="4062" b="0" dirty="0" err="1">
                <a:latin typeface="Freestyle Script" panose="030804020302050B0404" pitchFamily="66" charset="0"/>
              </a:rPr>
              <a:t>you</a:t>
            </a:r>
            <a:endParaRPr lang="en-US" sz="4062" b="0" dirty="0">
              <a:latin typeface="Freestyle Script" panose="030804020302050B0404" pitchFamily="66" charset="0"/>
            </a:endParaRPr>
          </a:p>
        </p:txBody>
      </p:sp>
    </p:spTree>
    <p:extLst>
      <p:ext uri="{BB962C8B-B14F-4D97-AF65-F5344CB8AC3E}">
        <p14:creationId xmlns:p14="http://schemas.microsoft.com/office/powerpoint/2010/main" val="1229600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endParaRPr lang="en-GB" altLang="en-US" dirty="0" smtClean="0"/>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3</a:t>
            </a:fld>
            <a:endParaRPr lang="en-GB" altLang="en-US" sz="1400" b="0" dirty="0" smtClean="0">
              <a:solidFill>
                <a:schemeClr val="tx1"/>
              </a:solidFill>
            </a:endParaRPr>
          </a:p>
        </p:txBody>
      </p:sp>
      <p:pic>
        <p:nvPicPr>
          <p:cNvPr id="2" name="Picture 1"/>
          <p:cNvPicPr>
            <a:picLocks noChangeAspect="1"/>
          </p:cNvPicPr>
          <p:nvPr/>
        </p:nvPicPr>
        <p:blipFill>
          <a:blip r:embed="rId2"/>
          <a:stretch>
            <a:fillRect/>
          </a:stretch>
        </p:blipFill>
        <p:spPr>
          <a:xfrm>
            <a:off x="890" y="100432"/>
            <a:ext cx="9143109" cy="5981700"/>
          </a:xfrm>
          <a:prstGeom prst="rect">
            <a:avLst/>
          </a:prstGeom>
        </p:spPr>
      </p:pic>
    </p:spTree>
    <p:extLst>
      <p:ext uri="{BB962C8B-B14F-4D97-AF65-F5344CB8AC3E}">
        <p14:creationId xmlns:p14="http://schemas.microsoft.com/office/powerpoint/2010/main" val="4248593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sp>
        <p:nvSpPr>
          <p:cNvPr id="7" name="Content Placeholder 6"/>
          <p:cNvSpPr>
            <a:spLocks noGrp="1"/>
          </p:cNvSpPr>
          <p:nvPr>
            <p:ph idx="1"/>
          </p:nvPr>
        </p:nvSpPr>
        <p:spPr/>
        <p:txBody>
          <a:bodyPr/>
          <a:lstStyle/>
          <a:p>
            <a:endParaRPr lang="en-GB"/>
          </a:p>
        </p:txBody>
      </p:sp>
      <p:sp>
        <p:nvSpPr>
          <p:cNvPr id="10" name="Slide Number Placeholder 9"/>
          <p:cNvSpPr>
            <a:spLocks noGrp="1"/>
          </p:cNvSpPr>
          <p:nvPr>
            <p:ph type="sldNum" sz="quarter" idx="12"/>
          </p:nvPr>
        </p:nvSpPr>
        <p:spPr/>
        <p:txBody>
          <a:bodyPr/>
          <a:lstStyle/>
          <a:p>
            <a:pPr>
              <a:defRPr/>
            </a:pPr>
            <a:fld id="{741C85A3-9D8A-4E21-8045-3461BE2BA125}" type="slidenum">
              <a:rPr lang="en-GB" smtClean="0">
                <a:solidFill>
                  <a:srgbClr val="000000"/>
                </a:solidFill>
              </a:rPr>
              <a:pPr>
                <a:defRPr/>
              </a:pPr>
              <a:t>4</a:t>
            </a:fld>
            <a:endParaRPr lang="en-GB" dirty="0">
              <a:solidFill>
                <a:srgbClr val="000000"/>
              </a:solidFill>
            </a:endParaRPr>
          </a:p>
        </p:txBody>
      </p:sp>
      <p:sp>
        <p:nvSpPr>
          <p:cNvPr id="38" name="TextBox 37"/>
          <p:cNvSpPr txBox="1"/>
          <p:nvPr/>
        </p:nvSpPr>
        <p:spPr>
          <a:xfrm>
            <a:off x="679978" y="1501401"/>
            <a:ext cx="7500090" cy="3956532"/>
          </a:xfrm>
          <a:prstGeom prst="rect">
            <a:avLst/>
          </a:prstGeom>
          <a:solidFill>
            <a:schemeClr val="bg1"/>
          </a:solidFill>
        </p:spPr>
        <p:txBody>
          <a:bodyPr wrap="square" rtlCol="0">
            <a:spAutoFit/>
          </a:bodyPr>
          <a:lstStyle/>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endParaRPr lang="fr-BE" sz="1477" dirty="0">
              <a:solidFill>
                <a:srgbClr val="000000"/>
              </a:solidFill>
              <a:latin typeface="Arial Narrow" panose="020B0606020202030204" pitchFamily="34" charset="0"/>
            </a:endParaRPr>
          </a:p>
          <a:p>
            <a:pPr algn="ctr"/>
            <a:r>
              <a:rPr lang="fr-BE" sz="1477" dirty="0">
                <a:solidFill>
                  <a:srgbClr val="000000"/>
                </a:solidFill>
                <a:latin typeface="Arial Narrow" panose="020B0606020202030204" pitchFamily="34" charset="0"/>
              </a:rPr>
              <a:t/>
            </a:r>
            <a:br>
              <a:rPr lang="fr-BE" sz="1477" dirty="0">
                <a:solidFill>
                  <a:srgbClr val="000000"/>
                </a:solidFill>
                <a:latin typeface="Arial Narrow" panose="020B0606020202030204" pitchFamily="34" charset="0"/>
              </a:rPr>
            </a:br>
            <a:r>
              <a:rPr lang="fr-BE" sz="1477" dirty="0">
                <a:solidFill>
                  <a:srgbClr val="000000"/>
                </a:solidFill>
                <a:latin typeface="Arial Narrow" panose="020B0606020202030204" pitchFamily="34" charset="0"/>
              </a:rPr>
              <a:t> </a:t>
            </a:r>
            <a:endParaRPr lang="en-GB" sz="1477" dirty="0">
              <a:solidFill>
                <a:srgbClr val="000000"/>
              </a:solidFill>
              <a:latin typeface="Arial Narrow" panose="020B0606020202030204" pitchFamily="34" charset="0"/>
            </a:endParaRP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015" y="1284237"/>
            <a:ext cx="8932985" cy="4865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1284" y="130921"/>
            <a:ext cx="3402623" cy="360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Oval Callout 14">
            <a:hlinkClick r:id="" action="ppaction://noaction"/>
          </p:cNvPr>
          <p:cNvSpPr/>
          <p:nvPr/>
        </p:nvSpPr>
        <p:spPr>
          <a:xfrm>
            <a:off x="2855744" y="3545650"/>
            <a:ext cx="1560327" cy="635303"/>
          </a:xfrm>
          <a:prstGeom prst="wedgeEllipseCallout">
            <a:avLst>
              <a:gd name="adj1" fmla="val 38056"/>
              <a:gd name="adj2" fmla="val 121435"/>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3. Entry </a:t>
            </a:r>
            <a:r>
              <a:rPr lang="fr-BE" sz="1292" dirty="0">
                <a:solidFill>
                  <a:schemeClr val="tx1"/>
                </a:solidFill>
                <a:latin typeface="Arial Narrow" panose="020B0606020202030204" pitchFamily="34" charset="0"/>
              </a:rPr>
              <a:t>Price </a:t>
            </a:r>
            <a:r>
              <a:rPr lang="fr-BE" sz="1292" dirty="0" smtClean="0">
                <a:solidFill>
                  <a:schemeClr val="tx1"/>
                </a:solidFill>
                <a:latin typeface="Arial Narrow" panose="020B0606020202030204" pitchFamily="34" charset="0"/>
              </a:rPr>
              <a:t>System </a:t>
            </a:r>
            <a:r>
              <a:rPr lang="fr-BE" sz="1292" dirty="0" err="1" smtClean="0">
                <a:solidFill>
                  <a:schemeClr val="tx1"/>
                </a:solidFill>
                <a:latin typeface="Arial Narrow" panose="020B0606020202030204" pitchFamily="34" charset="0"/>
              </a:rPr>
              <a:t>notication</a:t>
            </a:r>
            <a:r>
              <a:rPr lang="fr-BE" sz="1292" dirty="0" smtClean="0">
                <a:solidFill>
                  <a:schemeClr val="tx1"/>
                </a:solidFill>
                <a:latin typeface="Arial Narrow" panose="020B0606020202030204" pitchFamily="34" charset="0"/>
              </a:rPr>
              <a:t> </a:t>
            </a:r>
            <a:endParaRPr lang="en-US" sz="1292" dirty="0">
              <a:solidFill>
                <a:schemeClr val="tx1"/>
              </a:solidFill>
              <a:latin typeface="Arial Narrow" panose="020B0606020202030204" pitchFamily="34" charset="0"/>
            </a:endParaRPr>
          </a:p>
        </p:txBody>
      </p:sp>
      <p:sp>
        <p:nvSpPr>
          <p:cNvPr id="2" name="Rectangle 1"/>
          <p:cNvSpPr/>
          <p:nvPr/>
        </p:nvSpPr>
        <p:spPr>
          <a:xfrm>
            <a:off x="309410" y="3525155"/>
            <a:ext cx="1516674" cy="681904"/>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662" b="0" dirty="0" err="1">
                <a:ln>
                  <a:solidFill>
                    <a:schemeClr val="tx1"/>
                  </a:solidFill>
                </a:ln>
                <a:solidFill>
                  <a:schemeClr val="bg1"/>
                </a:solidFill>
                <a:latin typeface="Arial Narrow" panose="020B0606020202030204" pitchFamily="34" charset="0"/>
              </a:rPr>
              <a:t>POs</a:t>
            </a:r>
            <a:r>
              <a:rPr lang="fr-BE" sz="1662" b="0" dirty="0">
                <a:ln>
                  <a:solidFill>
                    <a:schemeClr val="tx1"/>
                  </a:solidFill>
                </a:ln>
                <a:solidFill>
                  <a:schemeClr val="bg1"/>
                </a:solidFill>
                <a:latin typeface="Arial Narrow" panose="020B0606020202030204" pitchFamily="34" charset="0"/>
              </a:rPr>
              <a:t> and Packing stations</a:t>
            </a:r>
            <a:endParaRPr lang="en-GB" sz="1662" b="0" dirty="0">
              <a:ln>
                <a:solidFill>
                  <a:schemeClr val="tx1"/>
                </a:solidFill>
              </a:ln>
              <a:solidFill>
                <a:schemeClr val="bg1"/>
              </a:solidFill>
              <a:latin typeface="Arial Narrow" panose="020B0606020202030204" pitchFamily="34" charset="0"/>
            </a:endParaRPr>
          </a:p>
        </p:txBody>
      </p:sp>
      <p:sp>
        <p:nvSpPr>
          <p:cNvPr id="17" name="Rectangle 16"/>
          <p:cNvSpPr/>
          <p:nvPr/>
        </p:nvSpPr>
        <p:spPr>
          <a:xfrm>
            <a:off x="7399500" y="3589404"/>
            <a:ext cx="1516674" cy="390288"/>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662" b="0" dirty="0" err="1">
                <a:ln>
                  <a:solidFill>
                    <a:schemeClr val="tx1"/>
                  </a:solidFill>
                </a:ln>
                <a:solidFill>
                  <a:schemeClr val="bg1"/>
                </a:solidFill>
              </a:rPr>
              <a:t>Schools</a:t>
            </a:r>
            <a:endParaRPr lang="en-GB" sz="1662" b="0" dirty="0">
              <a:ln>
                <a:solidFill>
                  <a:schemeClr val="tx1"/>
                </a:solidFill>
              </a:ln>
              <a:solidFill>
                <a:schemeClr val="bg1"/>
              </a:solidFill>
            </a:endParaRPr>
          </a:p>
        </p:txBody>
      </p:sp>
      <p:sp>
        <p:nvSpPr>
          <p:cNvPr id="16" name="Oval Callout 15">
            <a:hlinkClick r:id="" action="ppaction://noaction"/>
          </p:cNvPr>
          <p:cNvSpPr/>
          <p:nvPr/>
        </p:nvSpPr>
        <p:spPr>
          <a:xfrm>
            <a:off x="3039354" y="2292946"/>
            <a:ext cx="1728192" cy="590521"/>
          </a:xfrm>
          <a:prstGeom prst="wedgeEllipseCallout">
            <a:avLst>
              <a:gd name="adj1" fmla="val -118547"/>
              <a:gd name="adj2" fmla="val 164442"/>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a:solidFill>
                  <a:schemeClr val="tx1"/>
                </a:solidFill>
                <a:latin typeface="Arial Narrow" panose="020B0606020202030204" pitchFamily="34" charset="0"/>
              </a:rPr>
              <a:t>2. Ex-packaging station </a:t>
            </a:r>
            <a:r>
              <a:rPr lang="fr-BE" sz="1292" dirty="0" err="1">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sp>
        <p:nvSpPr>
          <p:cNvPr id="19" name="Oval 18"/>
          <p:cNvSpPr/>
          <p:nvPr/>
        </p:nvSpPr>
        <p:spPr>
          <a:xfrm>
            <a:off x="4095779" y="4581128"/>
            <a:ext cx="216070" cy="307732"/>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1" name="Oval 20"/>
          <p:cNvSpPr/>
          <p:nvPr/>
        </p:nvSpPr>
        <p:spPr>
          <a:xfrm>
            <a:off x="879450" y="2220826"/>
            <a:ext cx="305466" cy="172453"/>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2" name="Oval 21"/>
          <p:cNvSpPr/>
          <p:nvPr/>
        </p:nvSpPr>
        <p:spPr>
          <a:xfrm>
            <a:off x="1643720" y="5538141"/>
            <a:ext cx="305466" cy="172453"/>
          </a:xfrm>
          <a:prstGeom prst="ellipse">
            <a:avLst/>
          </a:prstGeom>
          <a:solidFill>
            <a:srgbClr val="97BF0D"/>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23" name="Oval 22"/>
          <p:cNvSpPr/>
          <p:nvPr/>
        </p:nvSpPr>
        <p:spPr>
          <a:xfrm>
            <a:off x="2609596" y="1475904"/>
            <a:ext cx="305466" cy="172453"/>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8" name="Rectangle 7"/>
          <p:cNvSpPr/>
          <p:nvPr/>
        </p:nvSpPr>
        <p:spPr>
          <a:xfrm>
            <a:off x="3567065" y="1421193"/>
            <a:ext cx="2541621" cy="301337"/>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200" i="1" dirty="0" err="1" smtClean="0">
                <a:solidFill>
                  <a:schemeClr val="tx1"/>
                </a:solidFill>
              </a:rPr>
              <a:t>Prices</a:t>
            </a:r>
            <a:r>
              <a:rPr lang="fr-BE" sz="1200" i="1" dirty="0" smtClean="0">
                <a:solidFill>
                  <a:schemeClr val="tx1"/>
                </a:solidFill>
              </a:rPr>
              <a:t> </a:t>
            </a:r>
            <a:r>
              <a:rPr lang="fr-BE" sz="1200" i="1" dirty="0" err="1" smtClean="0">
                <a:solidFill>
                  <a:schemeClr val="tx1"/>
                </a:solidFill>
              </a:rPr>
              <a:t>that</a:t>
            </a:r>
            <a:r>
              <a:rPr lang="fr-BE" sz="1200" i="1" dirty="0" smtClean="0">
                <a:solidFill>
                  <a:schemeClr val="tx1"/>
                </a:solidFill>
              </a:rPr>
              <a:t> are </a:t>
            </a:r>
            <a:r>
              <a:rPr lang="fr-BE" sz="1200" i="1" dirty="0" err="1" smtClean="0">
                <a:solidFill>
                  <a:schemeClr val="tx1"/>
                </a:solidFill>
              </a:rPr>
              <a:t>available</a:t>
            </a:r>
            <a:endParaRPr lang="en-GB" sz="1200" i="1" dirty="0">
              <a:solidFill>
                <a:schemeClr val="tx1"/>
              </a:solidFill>
            </a:endParaRPr>
          </a:p>
        </p:txBody>
      </p:sp>
      <p:cxnSp>
        <p:nvCxnSpPr>
          <p:cNvPr id="43012" name="Straight Arrow Connector 43011"/>
          <p:cNvCxnSpPr>
            <a:stCxn id="8" idx="1"/>
          </p:cNvCxnSpPr>
          <p:nvPr/>
        </p:nvCxnSpPr>
        <p:spPr bwMode="auto">
          <a:xfrm flipH="1" flipV="1">
            <a:off x="2932288" y="1556271"/>
            <a:ext cx="634777" cy="15591"/>
          </a:xfrm>
          <a:prstGeom prst="straightConnector1">
            <a:avLst/>
          </a:prstGeom>
          <a:ln w="12700">
            <a:headEnd type="none" w="med" len="med"/>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bwMode="auto">
          <a:xfrm flipH="1" flipV="1">
            <a:off x="2939623" y="1893009"/>
            <a:ext cx="634777" cy="15591"/>
          </a:xfrm>
          <a:prstGeom prst="straightConnector1">
            <a:avLst/>
          </a:prstGeom>
          <a:ln w="12700">
            <a:headEnd type="none" w="med" len="med"/>
            <a:tailEnd type="triangle"/>
          </a:ln>
        </p:spPr>
        <p:style>
          <a:lnRef idx="1">
            <a:schemeClr val="dk1"/>
          </a:lnRef>
          <a:fillRef idx="0">
            <a:schemeClr val="dk1"/>
          </a:fillRef>
          <a:effectRef idx="0">
            <a:schemeClr val="dk1"/>
          </a:effectRef>
          <a:fontRef idx="minor">
            <a:schemeClr val="tx1"/>
          </a:fontRef>
        </p:style>
      </p:cxnSp>
      <p:sp>
        <p:nvSpPr>
          <p:cNvPr id="41" name="Rectangle 40"/>
          <p:cNvSpPr/>
          <p:nvPr/>
        </p:nvSpPr>
        <p:spPr>
          <a:xfrm>
            <a:off x="3567065" y="1777681"/>
            <a:ext cx="2541621" cy="301337"/>
          </a:xfrm>
          <a:prstGeom prst="rect">
            <a:avLst/>
          </a:prstGeom>
          <a:solidFill>
            <a:schemeClr val="bg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200" i="1" dirty="0" smtClean="0">
                <a:solidFill>
                  <a:schemeClr val="tx1"/>
                </a:solidFill>
              </a:rPr>
              <a:t>New </a:t>
            </a:r>
            <a:r>
              <a:rPr lang="fr-BE" sz="1200" i="1" dirty="0" err="1" smtClean="0">
                <a:solidFill>
                  <a:schemeClr val="tx1"/>
                </a:solidFill>
              </a:rPr>
              <a:t>prices</a:t>
            </a:r>
            <a:r>
              <a:rPr lang="fr-BE" sz="1200" i="1" dirty="0" smtClean="0">
                <a:solidFill>
                  <a:schemeClr val="tx1"/>
                </a:solidFill>
              </a:rPr>
              <a:t> </a:t>
            </a:r>
            <a:r>
              <a:rPr lang="fr-BE" sz="1200" i="1" dirty="0" err="1" smtClean="0">
                <a:solidFill>
                  <a:schemeClr val="tx1"/>
                </a:solidFill>
              </a:rPr>
              <a:t>needed</a:t>
            </a:r>
            <a:endParaRPr lang="en-GB" sz="1200" i="1" dirty="0">
              <a:solidFill>
                <a:schemeClr val="tx1"/>
              </a:solidFill>
            </a:endParaRPr>
          </a:p>
        </p:txBody>
      </p:sp>
      <p:sp>
        <p:nvSpPr>
          <p:cNvPr id="42" name="Oval 41"/>
          <p:cNvSpPr/>
          <p:nvPr/>
        </p:nvSpPr>
        <p:spPr>
          <a:xfrm>
            <a:off x="2618177" y="1817155"/>
            <a:ext cx="305466" cy="172453"/>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3015" name="Rectangle 43014"/>
          <p:cNvSpPr/>
          <p:nvPr/>
        </p:nvSpPr>
        <p:spPr>
          <a:xfrm>
            <a:off x="457200" y="5573261"/>
            <a:ext cx="1140294" cy="376019"/>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chemeClr val="bg1"/>
              </a:solidFill>
            </a:endParaRPr>
          </a:p>
        </p:txBody>
      </p:sp>
      <p:sp>
        <p:nvSpPr>
          <p:cNvPr id="44" name="Oval Callout 43">
            <a:hlinkClick r:id="" action="ppaction://noaction"/>
          </p:cNvPr>
          <p:cNvSpPr/>
          <p:nvPr/>
        </p:nvSpPr>
        <p:spPr>
          <a:xfrm>
            <a:off x="2724741" y="5684598"/>
            <a:ext cx="1594504" cy="521528"/>
          </a:xfrm>
          <a:prstGeom prst="wedgeEllipseCallout">
            <a:avLst>
              <a:gd name="adj1" fmla="val -105074"/>
              <a:gd name="adj2" fmla="val -52216"/>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Trade </a:t>
            </a:r>
            <a:r>
              <a:rPr lang="fr-BE" sz="1292" dirty="0" err="1">
                <a:solidFill>
                  <a:schemeClr val="tx1"/>
                </a:solidFill>
                <a:latin typeface="Arial Narrow" panose="020B0606020202030204" pitchFamily="34" charset="0"/>
              </a:rPr>
              <a:t>databases</a:t>
            </a:r>
            <a:endParaRPr lang="en-US" sz="1292" dirty="0">
              <a:solidFill>
                <a:schemeClr val="tx1"/>
              </a:solidFill>
              <a:latin typeface="Arial Narrow" panose="020B0606020202030204" pitchFamily="34" charset="0"/>
            </a:endParaRPr>
          </a:p>
        </p:txBody>
      </p:sp>
      <p:sp>
        <p:nvSpPr>
          <p:cNvPr id="45" name="Oval Callout 44">
            <a:hlinkClick r:id="" action="ppaction://noaction"/>
          </p:cNvPr>
          <p:cNvSpPr/>
          <p:nvPr/>
        </p:nvSpPr>
        <p:spPr>
          <a:xfrm>
            <a:off x="1221371" y="1024185"/>
            <a:ext cx="1594504" cy="521528"/>
          </a:xfrm>
          <a:prstGeom prst="wedgeEllipseCallout">
            <a:avLst>
              <a:gd name="adj1" fmla="val -58037"/>
              <a:gd name="adj2" fmla="val 187207"/>
            </a:avLst>
          </a:prstGeom>
          <a:solidFill>
            <a:srgbClr val="FFC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Trade </a:t>
            </a:r>
            <a:r>
              <a:rPr lang="fr-BE" sz="1292" dirty="0" err="1">
                <a:solidFill>
                  <a:schemeClr val="tx1"/>
                </a:solidFill>
                <a:latin typeface="Arial Narrow" panose="020B0606020202030204" pitchFamily="34" charset="0"/>
              </a:rPr>
              <a:t>databases</a:t>
            </a:r>
            <a:endParaRPr lang="en-US" sz="1292" dirty="0">
              <a:solidFill>
                <a:schemeClr val="tx1"/>
              </a:solidFill>
              <a:latin typeface="Arial Narrow" panose="020B0606020202030204" pitchFamily="34" charset="0"/>
            </a:endParaRPr>
          </a:p>
        </p:txBody>
      </p:sp>
      <p:sp>
        <p:nvSpPr>
          <p:cNvPr id="30" name="Rectangle 29"/>
          <p:cNvSpPr/>
          <p:nvPr/>
        </p:nvSpPr>
        <p:spPr>
          <a:xfrm>
            <a:off x="4485324" y="2877243"/>
            <a:ext cx="1538340" cy="1102450"/>
          </a:xfrm>
          <a:prstGeom prst="rect">
            <a:avLst/>
          </a:prstGeom>
          <a:solidFill>
            <a:schemeClr val="bg1"/>
          </a:solidFill>
          <a:ln w="3810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en-GB" sz="1662" b="0" dirty="0" smtClean="0">
                <a:ln>
                  <a:solidFill>
                    <a:schemeClr val="tx1"/>
                  </a:solidFill>
                </a:ln>
                <a:solidFill>
                  <a:schemeClr val="bg1"/>
                </a:solidFill>
                <a:latin typeface="Arial Narrow" panose="020B0606020202030204" pitchFamily="34" charset="0"/>
              </a:rPr>
              <a:t>BUYING </a:t>
            </a:r>
            <a:br>
              <a:rPr lang="en-GB" sz="1662" b="0" dirty="0" smtClean="0">
                <a:ln>
                  <a:solidFill>
                    <a:schemeClr val="tx1"/>
                  </a:solidFill>
                </a:ln>
                <a:solidFill>
                  <a:schemeClr val="bg1"/>
                </a:solidFill>
                <a:latin typeface="Arial Narrow" panose="020B0606020202030204" pitchFamily="34" charset="0"/>
              </a:rPr>
            </a:br>
            <a:r>
              <a:rPr lang="en-GB" sz="1662" b="0" dirty="0" smtClean="0">
                <a:ln>
                  <a:solidFill>
                    <a:schemeClr val="tx1"/>
                  </a:solidFill>
                </a:ln>
                <a:solidFill>
                  <a:schemeClr val="bg1"/>
                </a:solidFill>
                <a:latin typeface="Arial Narrow" panose="020B0606020202030204" pitchFamily="34" charset="0"/>
              </a:rPr>
              <a:t>DESKS </a:t>
            </a:r>
            <a:br>
              <a:rPr lang="en-GB" sz="1662" b="0" dirty="0" smtClean="0">
                <a:ln>
                  <a:solidFill>
                    <a:schemeClr val="tx1"/>
                  </a:solidFill>
                </a:ln>
                <a:solidFill>
                  <a:schemeClr val="bg1"/>
                </a:solidFill>
                <a:latin typeface="Arial Narrow" panose="020B0606020202030204" pitchFamily="34" charset="0"/>
              </a:rPr>
            </a:br>
            <a:r>
              <a:rPr lang="en-GB" sz="1662" b="0" dirty="0" smtClean="0">
                <a:ln>
                  <a:solidFill>
                    <a:schemeClr val="tx1"/>
                  </a:solidFill>
                </a:ln>
                <a:solidFill>
                  <a:schemeClr val="bg1"/>
                </a:solidFill>
                <a:latin typeface="Arial Narrow" panose="020B0606020202030204" pitchFamily="34" charset="0"/>
              </a:rPr>
              <a:t>for retail</a:t>
            </a:r>
            <a:endParaRPr lang="en-GB" sz="1662" b="0" dirty="0">
              <a:ln>
                <a:solidFill>
                  <a:schemeClr val="tx1"/>
                </a:solidFill>
              </a:ln>
              <a:solidFill>
                <a:schemeClr val="bg1"/>
              </a:solidFill>
              <a:latin typeface="Arial Narrow" panose="020B0606020202030204" pitchFamily="34" charset="0"/>
            </a:endParaRPr>
          </a:p>
        </p:txBody>
      </p:sp>
      <p:sp>
        <p:nvSpPr>
          <p:cNvPr id="31" name="Rectangle 30"/>
          <p:cNvSpPr/>
          <p:nvPr/>
        </p:nvSpPr>
        <p:spPr>
          <a:xfrm>
            <a:off x="6109325" y="2877243"/>
            <a:ext cx="830215" cy="1102449"/>
          </a:xfrm>
          <a:prstGeom prst="rect">
            <a:avLst/>
          </a:prstGeom>
          <a:solidFill>
            <a:schemeClr val="bg1"/>
          </a:solidFill>
          <a:ln w="3810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en-GB" sz="1662" b="0" dirty="0" smtClean="0">
                <a:ln>
                  <a:solidFill>
                    <a:schemeClr val="tx1"/>
                  </a:solidFill>
                </a:ln>
                <a:solidFill>
                  <a:schemeClr val="bg1"/>
                </a:solidFill>
                <a:latin typeface="Arial Narrow" panose="020B0606020202030204" pitchFamily="34" charset="0"/>
              </a:rPr>
              <a:t>RETAIL</a:t>
            </a:r>
            <a:endParaRPr lang="en-GB" sz="1662" b="0" dirty="0">
              <a:ln>
                <a:solidFill>
                  <a:schemeClr val="tx1"/>
                </a:solidFill>
              </a:ln>
              <a:solidFill>
                <a:schemeClr val="bg1"/>
              </a:solidFill>
              <a:latin typeface="Arial Narrow" panose="020B0606020202030204" pitchFamily="34" charset="0"/>
            </a:endParaRPr>
          </a:p>
        </p:txBody>
      </p:sp>
      <p:sp>
        <p:nvSpPr>
          <p:cNvPr id="35" name="Oval 34"/>
          <p:cNvSpPr/>
          <p:nvPr/>
        </p:nvSpPr>
        <p:spPr>
          <a:xfrm>
            <a:off x="434625" y="3320157"/>
            <a:ext cx="179770" cy="273662"/>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37" name="Oval Callout 36">
            <a:hlinkClick r:id="" action="ppaction://noaction"/>
          </p:cNvPr>
          <p:cNvSpPr/>
          <p:nvPr/>
        </p:nvSpPr>
        <p:spPr>
          <a:xfrm>
            <a:off x="5537582" y="5193242"/>
            <a:ext cx="1661723" cy="517495"/>
          </a:xfrm>
          <a:prstGeom prst="wedgeEllipseCallout">
            <a:avLst>
              <a:gd name="adj1" fmla="val -106469"/>
              <a:gd name="adj2" fmla="val -365388"/>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smtClean="0">
                <a:solidFill>
                  <a:schemeClr val="tx1"/>
                </a:solidFill>
                <a:latin typeface="Arial Narrow" panose="020B0606020202030204" pitchFamily="34" charset="0"/>
              </a:rPr>
              <a:t>4. </a:t>
            </a:r>
            <a:r>
              <a:rPr lang="fr-BE" sz="1292" dirty="0" err="1" smtClean="0">
                <a:solidFill>
                  <a:schemeClr val="tx1"/>
                </a:solidFill>
                <a:latin typeface="Arial Narrow" panose="020B0606020202030204" pitchFamily="34" charset="0"/>
              </a:rPr>
              <a:t>Retail</a:t>
            </a:r>
            <a:r>
              <a:rPr lang="fr-BE" sz="1292" dirty="0" smtClean="0">
                <a:solidFill>
                  <a:schemeClr val="tx1"/>
                </a:solidFill>
                <a:latin typeface="Arial Narrow" panose="020B0606020202030204" pitchFamily="34" charset="0"/>
              </a:rPr>
              <a:t> </a:t>
            </a:r>
            <a:r>
              <a:rPr lang="fr-BE" sz="1292" dirty="0" err="1" smtClean="0">
                <a:solidFill>
                  <a:schemeClr val="tx1"/>
                </a:solidFill>
                <a:latin typeface="Arial Narrow" panose="020B0606020202030204" pitchFamily="34" charset="0"/>
              </a:rPr>
              <a:t>buying</a:t>
            </a:r>
            <a:r>
              <a:rPr lang="fr-BE" sz="1292" dirty="0" smtClean="0">
                <a:solidFill>
                  <a:schemeClr val="tx1"/>
                </a:solidFill>
                <a:latin typeface="Arial Narrow" panose="020B0606020202030204" pitchFamily="34" charset="0"/>
              </a:rPr>
              <a:t> </a:t>
            </a:r>
            <a:r>
              <a:rPr lang="fr-BE" sz="1292" dirty="0" err="1" smtClean="0">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sp>
        <p:nvSpPr>
          <p:cNvPr id="39" name="Oval 38"/>
          <p:cNvSpPr/>
          <p:nvPr/>
        </p:nvSpPr>
        <p:spPr>
          <a:xfrm>
            <a:off x="4468066" y="3359594"/>
            <a:ext cx="179770" cy="273662"/>
          </a:xfrm>
          <a:prstGeom prst="ellipse">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3" name="Oval 42"/>
          <p:cNvSpPr/>
          <p:nvPr/>
        </p:nvSpPr>
        <p:spPr>
          <a:xfrm>
            <a:off x="1764877" y="3357289"/>
            <a:ext cx="216070" cy="307732"/>
          </a:xfrm>
          <a:prstGeom prst="ellipse">
            <a:avLst/>
          </a:prstGeom>
          <a:solidFill>
            <a:srgbClr val="92D05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endParaRPr lang="en-GB" sz="1662" b="0" dirty="0">
              <a:solidFill>
                <a:srgbClr val="FF0000"/>
              </a:solidFill>
            </a:endParaRPr>
          </a:p>
        </p:txBody>
      </p:sp>
      <p:sp>
        <p:nvSpPr>
          <p:cNvPr id="4" name="Down Arrow 3"/>
          <p:cNvSpPr/>
          <p:nvPr/>
        </p:nvSpPr>
        <p:spPr>
          <a:xfrm>
            <a:off x="1088577" y="3428467"/>
            <a:ext cx="70314" cy="195821"/>
          </a:xfrm>
          <a:prstGeom prst="down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sz="1800" b="0"/>
          </a:p>
        </p:txBody>
      </p:sp>
      <p:cxnSp>
        <p:nvCxnSpPr>
          <p:cNvPr id="24" name="Straight Arrow Connector 23"/>
          <p:cNvCxnSpPr>
            <a:endCxn id="43" idx="3"/>
          </p:cNvCxnSpPr>
          <p:nvPr/>
        </p:nvCxnSpPr>
        <p:spPr bwMode="auto">
          <a:xfrm flipV="1">
            <a:off x="1475656" y="3619955"/>
            <a:ext cx="320864" cy="268559"/>
          </a:xfrm>
          <a:prstGeom prst="straightConnector1">
            <a:avLst/>
          </a:prstGeom>
          <a:ln w="38100">
            <a:headEnd type="none" w="med" len="med"/>
            <a:tailEnd type="triangle"/>
          </a:ln>
        </p:spPr>
        <p:style>
          <a:lnRef idx="1">
            <a:schemeClr val="dk1"/>
          </a:lnRef>
          <a:fillRef idx="0">
            <a:schemeClr val="dk1"/>
          </a:fillRef>
          <a:effectRef idx="0">
            <a:schemeClr val="dk1"/>
          </a:effectRef>
          <a:fontRef idx="minor">
            <a:schemeClr val="tx1"/>
          </a:fontRef>
        </p:style>
      </p:cxnSp>
      <p:cxnSp>
        <p:nvCxnSpPr>
          <p:cNvPr id="43009" name="Curved Connector 43008"/>
          <p:cNvCxnSpPr/>
          <p:nvPr/>
        </p:nvCxnSpPr>
        <p:spPr bwMode="auto">
          <a:xfrm>
            <a:off x="2671284" y="4581128"/>
            <a:ext cx="914400" cy="914400"/>
          </a:xfrm>
          <a:prstGeom prst="curvedConnector3">
            <a:avLst/>
          </a:prstGeom>
          <a:noFill/>
          <a:ln w="9525" cap="flat" cmpd="sng" algn="ctr">
            <a:noFill/>
            <a:prstDash val="solid"/>
            <a:round/>
            <a:headEnd type="none" w="med" len="med"/>
            <a:tailEnd type="triangle"/>
          </a:ln>
          <a:effectLst/>
        </p:spPr>
      </p:cxnSp>
      <p:cxnSp>
        <p:nvCxnSpPr>
          <p:cNvPr id="43014" name="Curved Connector 43013"/>
          <p:cNvCxnSpPr>
            <a:stCxn id="19" idx="2"/>
            <a:endCxn id="21" idx="6"/>
          </p:cNvCxnSpPr>
          <p:nvPr/>
        </p:nvCxnSpPr>
        <p:spPr bwMode="auto">
          <a:xfrm rot="10800000">
            <a:off x="1184917" y="2307054"/>
            <a:ext cx="2910863" cy="2427941"/>
          </a:xfrm>
          <a:prstGeom prst="curvedConnector3">
            <a:avLst>
              <a:gd name="adj1" fmla="val 50000"/>
            </a:avLst>
          </a:prstGeom>
          <a:ln w="28575">
            <a:headEnd type="none" w="med" len="med"/>
            <a:tailEnd type="triangle"/>
          </a:ln>
        </p:spPr>
        <p:style>
          <a:lnRef idx="1">
            <a:schemeClr val="dk1"/>
          </a:lnRef>
          <a:fillRef idx="0">
            <a:schemeClr val="dk1"/>
          </a:fillRef>
          <a:effectRef idx="0">
            <a:schemeClr val="dk1"/>
          </a:effectRef>
          <a:fontRef idx="minor">
            <a:schemeClr val="tx1"/>
          </a:fontRef>
        </p:style>
      </p:cxnSp>
      <p:sp>
        <p:nvSpPr>
          <p:cNvPr id="64" name="Oval Callout 63">
            <a:hlinkClick r:id="" action="ppaction://noaction"/>
          </p:cNvPr>
          <p:cNvSpPr/>
          <p:nvPr/>
        </p:nvSpPr>
        <p:spPr>
          <a:xfrm>
            <a:off x="1158891" y="2329303"/>
            <a:ext cx="1661723" cy="517495"/>
          </a:xfrm>
          <a:prstGeom prst="wedgeEllipseCallout">
            <a:avLst>
              <a:gd name="adj1" fmla="val -89995"/>
              <a:gd name="adj2" fmla="val 141708"/>
            </a:avLst>
          </a:prstGeom>
          <a:solidFill>
            <a:srgbClr val="FF0000"/>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22041" fontAlgn="auto">
              <a:spcBef>
                <a:spcPts val="0"/>
              </a:spcBef>
              <a:spcAft>
                <a:spcPts val="0"/>
              </a:spcAft>
            </a:pPr>
            <a:r>
              <a:rPr lang="fr-BE" sz="1292" dirty="0">
                <a:solidFill>
                  <a:schemeClr val="tx1"/>
                </a:solidFill>
                <a:latin typeface="Arial Narrow" panose="020B0606020202030204" pitchFamily="34" charset="0"/>
              </a:rPr>
              <a:t>1. </a:t>
            </a:r>
            <a:r>
              <a:rPr lang="fr-BE" sz="1292" dirty="0" err="1" smtClean="0">
                <a:solidFill>
                  <a:schemeClr val="tx1"/>
                </a:solidFill>
                <a:latin typeface="Arial Narrow" panose="020B0606020202030204" pitchFamily="34" charset="0"/>
              </a:rPr>
              <a:t>Farmgate</a:t>
            </a:r>
            <a:r>
              <a:rPr lang="fr-BE" sz="1292" dirty="0" smtClean="0">
                <a:solidFill>
                  <a:schemeClr val="tx1"/>
                </a:solidFill>
                <a:latin typeface="Arial Narrow" panose="020B0606020202030204" pitchFamily="34" charset="0"/>
              </a:rPr>
              <a:t> </a:t>
            </a:r>
            <a:r>
              <a:rPr lang="fr-BE" sz="1292" dirty="0" err="1">
                <a:solidFill>
                  <a:schemeClr val="tx1"/>
                </a:solidFill>
                <a:latin typeface="Arial Narrow" panose="020B0606020202030204" pitchFamily="34" charset="0"/>
              </a:rPr>
              <a:t>prices</a:t>
            </a:r>
            <a:endParaRPr lang="en-US" sz="1292" dirty="0">
              <a:solidFill>
                <a:schemeClr val="tx1"/>
              </a:solidFill>
              <a:latin typeface="Arial Narrow" panose="020B0606020202030204" pitchFamily="34" charset="0"/>
            </a:endParaRPr>
          </a:p>
        </p:txBody>
      </p:sp>
      <p:cxnSp>
        <p:nvCxnSpPr>
          <p:cNvPr id="65" name="Straight Arrow Connector 64"/>
          <p:cNvCxnSpPr>
            <a:stCxn id="43" idx="1"/>
          </p:cNvCxnSpPr>
          <p:nvPr/>
        </p:nvCxnSpPr>
        <p:spPr bwMode="auto">
          <a:xfrm flipH="1" flipV="1">
            <a:off x="1184916" y="3077917"/>
            <a:ext cx="611604" cy="324438"/>
          </a:xfrm>
          <a:prstGeom prst="straightConnector1">
            <a:avLst/>
          </a:prstGeom>
          <a:ln w="38100">
            <a:headEnd type="none" w="med" len="med"/>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351903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endParaRPr lang="en-GB" altLang="en-US" dirty="0" smtClean="0"/>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5</a:t>
            </a:fld>
            <a:endParaRPr lang="en-GB" altLang="en-US" sz="1400" b="0" dirty="0" smtClean="0">
              <a:solidFill>
                <a:schemeClr val="tx1"/>
              </a:solidFill>
            </a:endParaRPr>
          </a:p>
        </p:txBody>
      </p:sp>
      <p:pic>
        <p:nvPicPr>
          <p:cNvPr id="2" name="Picture 1"/>
          <p:cNvPicPr>
            <a:picLocks noChangeAspect="1"/>
          </p:cNvPicPr>
          <p:nvPr/>
        </p:nvPicPr>
        <p:blipFill>
          <a:blip r:embed="rId2"/>
          <a:stretch>
            <a:fillRect/>
          </a:stretch>
        </p:blipFill>
        <p:spPr>
          <a:xfrm>
            <a:off x="0" y="0"/>
            <a:ext cx="9144000" cy="6453337"/>
          </a:xfrm>
          <a:prstGeom prst="rect">
            <a:avLst/>
          </a:prstGeom>
        </p:spPr>
      </p:pic>
    </p:spTree>
    <p:extLst>
      <p:ext uri="{BB962C8B-B14F-4D97-AF65-F5344CB8AC3E}">
        <p14:creationId xmlns:p14="http://schemas.microsoft.com/office/powerpoint/2010/main" val="120641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endParaRPr lang="en-GB" altLang="en-US" dirty="0" smtClean="0"/>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6</a:t>
            </a:fld>
            <a:endParaRPr lang="en-GB" altLang="en-US" sz="1400" b="0" dirty="0" smtClean="0">
              <a:solidFill>
                <a:schemeClr val="tx1"/>
              </a:solidFill>
            </a:endParaRPr>
          </a:p>
        </p:txBody>
      </p:sp>
      <p:pic>
        <p:nvPicPr>
          <p:cNvPr id="3" name="Picture 2"/>
          <p:cNvPicPr>
            <a:picLocks noChangeAspect="1"/>
          </p:cNvPicPr>
          <p:nvPr/>
        </p:nvPicPr>
        <p:blipFill>
          <a:blip r:embed="rId2"/>
          <a:stretch>
            <a:fillRect/>
          </a:stretch>
        </p:blipFill>
        <p:spPr>
          <a:xfrm>
            <a:off x="1" y="151904"/>
            <a:ext cx="9180512" cy="6706096"/>
          </a:xfrm>
          <a:prstGeom prst="rect">
            <a:avLst/>
          </a:prstGeom>
        </p:spPr>
      </p:pic>
      <p:pic>
        <p:nvPicPr>
          <p:cNvPr id="4" name="Picture 3"/>
          <p:cNvPicPr>
            <a:picLocks noChangeAspect="1"/>
          </p:cNvPicPr>
          <p:nvPr/>
        </p:nvPicPr>
        <p:blipFill>
          <a:blip r:embed="rId3"/>
          <a:stretch>
            <a:fillRect/>
          </a:stretch>
        </p:blipFill>
        <p:spPr>
          <a:xfrm>
            <a:off x="3275856" y="837134"/>
            <a:ext cx="4572000" cy="647700"/>
          </a:xfrm>
          <a:prstGeom prst="rect">
            <a:avLst/>
          </a:prstGeom>
        </p:spPr>
      </p:pic>
    </p:spTree>
    <p:extLst>
      <p:ext uri="{BB962C8B-B14F-4D97-AF65-F5344CB8AC3E}">
        <p14:creationId xmlns:p14="http://schemas.microsoft.com/office/powerpoint/2010/main" val="2739718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endParaRPr lang="en-GB" altLang="en-US" dirty="0" smtClean="0"/>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7</a:t>
            </a:fld>
            <a:endParaRPr lang="en-GB" altLang="en-US" sz="1400" b="0" dirty="0" smtClean="0">
              <a:solidFill>
                <a:schemeClr val="tx1"/>
              </a:solidFill>
            </a:endParaRPr>
          </a:p>
        </p:txBody>
      </p:sp>
      <p:pic>
        <p:nvPicPr>
          <p:cNvPr id="2" name="Picture 1"/>
          <p:cNvPicPr>
            <a:picLocks noChangeAspect="1"/>
          </p:cNvPicPr>
          <p:nvPr/>
        </p:nvPicPr>
        <p:blipFill>
          <a:blip r:embed="rId2"/>
          <a:stretch>
            <a:fillRect/>
          </a:stretch>
        </p:blipFill>
        <p:spPr>
          <a:xfrm>
            <a:off x="9873" y="188640"/>
            <a:ext cx="9134128" cy="6336704"/>
          </a:xfrm>
          <a:prstGeom prst="rect">
            <a:avLst/>
          </a:prstGeom>
        </p:spPr>
      </p:pic>
      <p:pic>
        <p:nvPicPr>
          <p:cNvPr id="3" name="Picture 2"/>
          <p:cNvPicPr>
            <a:picLocks noChangeAspect="1"/>
          </p:cNvPicPr>
          <p:nvPr/>
        </p:nvPicPr>
        <p:blipFill>
          <a:blip r:embed="rId3"/>
          <a:stretch>
            <a:fillRect/>
          </a:stretch>
        </p:blipFill>
        <p:spPr>
          <a:xfrm>
            <a:off x="3281877" y="1163216"/>
            <a:ext cx="5372100" cy="609600"/>
          </a:xfrm>
          <a:prstGeom prst="rect">
            <a:avLst/>
          </a:prstGeom>
        </p:spPr>
      </p:pic>
    </p:spTree>
    <p:extLst>
      <p:ext uri="{BB962C8B-B14F-4D97-AF65-F5344CB8AC3E}">
        <p14:creationId xmlns:p14="http://schemas.microsoft.com/office/powerpoint/2010/main" val="3183172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556271"/>
            <a:ext cx="8229600" cy="1729284"/>
          </a:xfrm>
        </p:spPr>
        <p:txBody>
          <a:bodyPr/>
          <a:lstStyle/>
          <a:p>
            <a:pPr algn="ctr"/>
            <a:r>
              <a:rPr lang="en-GB" altLang="en-US" dirty="0" smtClean="0"/>
              <a:t>ANNEX</a:t>
            </a:r>
            <a:br>
              <a:rPr lang="en-GB" altLang="en-US" dirty="0" smtClean="0"/>
            </a:br>
            <a:r>
              <a:rPr lang="en-GB" altLang="en-US" dirty="0" smtClean="0"/>
              <a:t>(detailed information)</a:t>
            </a:r>
          </a:p>
        </p:txBody>
      </p:sp>
      <p:sp>
        <p:nvSpPr>
          <p:cNvPr id="28676" name="Content Placeholder 1"/>
          <p:cNvSpPr>
            <a:spLocks noGrp="1"/>
          </p:cNvSpPr>
          <p:nvPr>
            <p:ph idx="1"/>
          </p:nvPr>
        </p:nvSpPr>
        <p:spPr>
          <a:xfrm>
            <a:off x="457200" y="3356992"/>
            <a:ext cx="8229600" cy="2664396"/>
          </a:xfrm>
        </p:spPr>
        <p:txBody>
          <a:bodyPr/>
          <a:lstStyle/>
          <a:p>
            <a:pPr indent="0">
              <a:buNone/>
            </a:pPr>
            <a:endParaRPr lang="fr-BE" altLang="en-US" sz="2000" i="0" dirty="0" smtClean="0"/>
          </a:p>
        </p:txBody>
      </p:sp>
      <p:sp>
        <p:nvSpPr>
          <p:cNvPr id="22531" name="Slide Number Placeholder 3"/>
          <p:cNvSpPr>
            <a:spLocks noGrp="1"/>
          </p:cNvSpPr>
          <p:nvPr>
            <p:ph type="sldNum" sz="quarter" idx="12"/>
          </p:nvPr>
        </p:nvSpPr>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92F34710-4484-4CD8-B77F-6814AF0BD23B}" type="slidenum">
              <a:rPr lang="en-GB" altLang="en-US" sz="1400" b="0" smtClean="0">
                <a:solidFill>
                  <a:schemeClr val="tx1"/>
                </a:solidFill>
              </a:rPr>
              <a:pPr/>
              <a:t>8</a:t>
            </a:fld>
            <a:endParaRPr lang="en-GB" altLang="en-US" sz="1400" b="0" dirty="0" smtClean="0">
              <a:solidFill>
                <a:schemeClr val="tx1"/>
              </a:solidFill>
            </a:endParaRPr>
          </a:p>
        </p:txBody>
      </p:sp>
    </p:spTree>
    <p:extLst>
      <p:ext uri="{BB962C8B-B14F-4D97-AF65-F5344CB8AC3E}">
        <p14:creationId xmlns:p14="http://schemas.microsoft.com/office/powerpoint/2010/main" val="1259763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1196753"/>
            <a:ext cx="8229600" cy="576063"/>
          </a:xfrm>
        </p:spPr>
        <p:txBody>
          <a:bodyPr/>
          <a:lstStyle/>
          <a:p>
            <a:pPr algn="ctr"/>
            <a:r>
              <a:rPr lang="fr-BE" altLang="en-US" sz="2800" dirty="0" smtClean="0"/>
              <a:t>Index</a:t>
            </a:r>
            <a:endParaRPr lang="en-GB" altLang="en-US" sz="2800" dirty="0" smtClean="0"/>
          </a:p>
        </p:txBody>
      </p:sp>
      <p:sp>
        <p:nvSpPr>
          <p:cNvPr id="28676" name="Content Placeholder 1"/>
          <p:cNvSpPr>
            <a:spLocks noGrp="1"/>
          </p:cNvSpPr>
          <p:nvPr>
            <p:ph idx="1"/>
          </p:nvPr>
        </p:nvSpPr>
        <p:spPr>
          <a:xfrm>
            <a:off x="457200" y="1772816"/>
            <a:ext cx="8229600" cy="4392488"/>
          </a:xfrm>
        </p:spPr>
        <p:txBody>
          <a:bodyPr/>
          <a:lstStyle/>
          <a:p>
            <a:pPr marL="799200" indent="-457200">
              <a:spcBef>
                <a:spcPts val="0"/>
              </a:spcBef>
              <a:spcAft>
                <a:spcPts val="600"/>
              </a:spcAft>
              <a:buAutoNum type="arabicPeriod"/>
              <a:defRPr/>
            </a:pPr>
            <a:r>
              <a:rPr lang="fr-BE" b="1" i="0" dirty="0" smtClean="0">
                <a:solidFill>
                  <a:schemeClr val="tx1"/>
                </a:solidFill>
                <a:latin typeface="Arial Narrow" panose="020B0606020202030204" pitchFamily="34" charset="0"/>
                <a:ea typeface="Calibri"/>
                <a:cs typeface="Times New Roman"/>
              </a:rPr>
              <a:t>Introduction</a:t>
            </a:r>
          </a:p>
          <a:p>
            <a:pPr marL="799200" indent="-457200">
              <a:spcBef>
                <a:spcPts val="0"/>
              </a:spcBef>
              <a:spcAft>
                <a:spcPts val="600"/>
              </a:spcAft>
              <a:buAutoNum type="arabicPeriod"/>
              <a:defRPr/>
            </a:pPr>
            <a:endParaRPr lang="fr-BE" b="1" i="0" dirty="0" smtClean="0">
              <a:solidFill>
                <a:schemeClr val="tx1"/>
              </a:solidFill>
              <a:latin typeface="Arial Narrow" panose="020B0606020202030204" pitchFamily="34" charset="0"/>
              <a:ea typeface="Calibri"/>
              <a:cs typeface="Times New Roman"/>
            </a:endParaRPr>
          </a:p>
          <a:p>
            <a:pPr marL="799200" indent="-457200">
              <a:spcBef>
                <a:spcPts val="0"/>
              </a:spcBef>
              <a:spcAft>
                <a:spcPts val="600"/>
              </a:spcAft>
              <a:buAutoNum type="arabicPeriod"/>
              <a:defRPr/>
            </a:pPr>
            <a:r>
              <a:rPr lang="fr-BE" b="1" i="0" dirty="0" smtClean="0">
                <a:solidFill>
                  <a:schemeClr val="tx1"/>
                </a:solidFill>
                <a:latin typeface="Arial Narrow" panose="020B0606020202030204" pitchFamily="34" charset="0"/>
                <a:ea typeface="Calibri"/>
                <a:cs typeface="Times New Roman"/>
              </a:rPr>
              <a:t>Flow chart of the </a:t>
            </a:r>
            <a:r>
              <a:rPr lang="fr-BE" b="1" i="0" dirty="0" err="1" smtClean="0">
                <a:solidFill>
                  <a:schemeClr val="tx1"/>
                </a:solidFill>
                <a:latin typeface="Arial Narrow" panose="020B0606020202030204" pitchFamily="34" charset="0"/>
                <a:ea typeface="Calibri"/>
                <a:cs typeface="Times New Roman"/>
              </a:rPr>
              <a:t>f&amp;v</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supply</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chain</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with</a:t>
            </a:r>
            <a:r>
              <a:rPr lang="fr-BE" b="1" i="0" dirty="0" smtClean="0">
                <a:solidFill>
                  <a:schemeClr val="tx1"/>
                </a:solidFill>
                <a:latin typeface="Arial Narrow" panose="020B0606020202030204" pitchFamily="34" charset="0"/>
                <a:ea typeface="Calibri"/>
                <a:cs typeface="Times New Roman"/>
              </a:rPr>
              <a:t> a </a:t>
            </a:r>
            <a:r>
              <a:rPr lang="fr-BE" b="1" i="0" dirty="0" err="1" smtClean="0">
                <a:solidFill>
                  <a:schemeClr val="tx1"/>
                </a:solidFill>
                <a:latin typeface="Arial Narrow" panose="020B0606020202030204" pitchFamily="34" charset="0"/>
                <a:ea typeface="Calibri"/>
                <a:cs typeface="Times New Roman"/>
              </a:rPr>
              <a:t>view</a:t>
            </a:r>
            <a:r>
              <a:rPr lang="fr-BE" b="1" i="0" dirty="0" smtClean="0">
                <a:solidFill>
                  <a:schemeClr val="tx1"/>
                </a:solidFill>
                <a:latin typeface="Arial Narrow" panose="020B0606020202030204" pitchFamily="34" charset="0"/>
                <a:ea typeface="Calibri"/>
                <a:cs typeface="Times New Roman"/>
              </a:rPr>
              <a:t> to </a:t>
            </a:r>
            <a:r>
              <a:rPr lang="fr-BE" b="1" i="0" dirty="0" err="1" smtClean="0">
                <a:solidFill>
                  <a:schemeClr val="tx1"/>
                </a:solidFill>
                <a:latin typeface="Arial Narrow" panose="020B0606020202030204" pitchFamily="34" charset="0"/>
                <a:ea typeface="Calibri"/>
                <a:cs typeface="Times New Roman"/>
              </a:rPr>
              <a:t>implementation</a:t>
            </a:r>
            <a:r>
              <a:rPr lang="fr-BE" b="1" i="0" dirty="0" smtClean="0">
                <a:solidFill>
                  <a:schemeClr val="tx1"/>
                </a:solidFill>
                <a:latin typeface="Arial Narrow" panose="020B0606020202030204" pitchFamily="34" charset="0"/>
                <a:ea typeface="Calibri"/>
                <a:cs typeface="Times New Roman"/>
              </a:rPr>
              <a:t> of </a:t>
            </a:r>
            <a:r>
              <a:rPr lang="fr-BE" b="1" i="0" dirty="0" err="1" smtClean="0">
                <a:solidFill>
                  <a:schemeClr val="tx1"/>
                </a:solidFill>
                <a:latin typeface="Arial Narrow" panose="020B0606020202030204" pitchFamily="34" charset="0"/>
                <a:ea typeface="Calibri"/>
                <a:cs typeface="Times New Roman"/>
              </a:rPr>
              <a:t>market</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transparency</a:t>
            </a:r>
            <a:r>
              <a:rPr lang="fr-BE" b="1" i="0" dirty="0" smtClean="0">
                <a:solidFill>
                  <a:schemeClr val="tx1"/>
                </a:solidFill>
                <a:latin typeface="Arial Narrow" panose="020B0606020202030204" pitchFamily="34" charset="0"/>
                <a:ea typeface="Calibri"/>
                <a:cs typeface="Times New Roman"/>
              </a:rPr>
              <a:t/>
            </a:r>
            <a:br>
              <a:rPr lang="fr-BE" b="1" i="0" dirty="0" smtClean="0">
                <a:solidFill>
                  <a:schemeClr val="tx1"/>
                </a:solidFill>
                <a:latin typeface="Arial Narrow" panose="020B0606020202030204" pitchFamily="34" charset="0"/>
                <a:ea typeface="Calibri"/>
                <a:cs typeface="Times New Roman"/>
              </a:rPr>
            </a:br>
            <a:endParaRPr lang="fr-BE" b="1" i="0" dirty="0" smtClean="0">
              <a:solidFill>
                <a:schemeClr val="tx1"/>
              </a:solidFill>
              <a:latin typeface="Arial Narrow" panose="020B0606020202030204" pitchFamily="34" charset="0"/>
              <a:ea typeface="Calibri"/>
              <a:cs typeface="Times New Roman"/>
            </a:endParaRPr>
          </a:p>
          <a:p>
            <a:pPr marL="799200" indent="-457200">
              <a:spcBef>
                <a:spcPts val="0"/>
              </a:spcBef>
              <a:spcAft>
                <a:spcPts val="600"/>
              </a:spcAft>
              <a:buAutoNum type="arabicPeriod"/>
              <a:defRPr/>
            </a:pPr>
            <a:r>
              <a:rPr lang="fr-BE" b="1" i="0" dirty="0" smtClean="0">
                <a:solidFill>
                  <a:schemeClr val="tx1"/>
                </a:solidFill>
                <a:latin typeface="Arial Narrow" panose="020B0606020202030204" pitchFamily="34" charset="0"/>
                <a:ea typeface="Calibri"/>
                <a:cs typeface="Times New Roman"/>
              </a:rPr>
              <a:t>Ex-packaging station </a:t>
            </a:r>
            <a:r>
              <a:rPr lang="fr-BE" b="1" i="0" dirty="0" err="1" smtClean="0">
                <a:solidFill>
                  <a:schemeClr val="tx1"/>
                </a:solidFill>
                <a:latin typeface="Arial Narrow" panose="020B0606020202030204" pitchFamily="34" charset="0"/>
                <a:ea typeface="Calibri"/>
                <a:cs typeface="Times New Roman"/>
              </a:rPr>
              <a:t>prices</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essentially</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what</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we</a:t>
            </a:r>
            <a:r>
              <a:rPr lang="fr-BE" b="1" i="0" dirty="0" smtClean="0">
                <a:solidFill>
                  <a:schemeClr val="tx1"/>
                </a:solidFill>
                <a:latin typeface="Arial Narrow" panose="020B0606020202030204" pitchFamily="34" charset="0"/>
                <a:ea typeface="Calibri"/>
                <a:cs typeface="Times New Roman"/>
              </a:rPr>
              <a:t> have as </a:t>
            </a:r>
            <a:r>
              <a:rPr lang="fr-BE" b="1" i="0" dirty="0" err="1" smtClean="0">
                <a:solidFill>
                  <a:schemeClr val="tx1"/>
                </a:solidFill>
                <a:latin typeface="Arial Narrow" panose="020B0606020202030204" pitchFamily="34" charset="0"/>
                <a:ea typeface="Calibri"/>
                <a:cs typeface="Times New Roman"/>
              </a:rPr>
              <a:t>internal</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price</a:t>
            </a:r>
            <a:r>
              <a:rPr lang="fr-BE" b="1" i="0" dirty="0" smtClean="0">
                <a:solidFill>
                  <a:schemeClr val="tx1"/>
                </a:solidFill>
                <a:latin typeface="Arial Narrow" panose="020B0606020202030204" pitchFamily="34" charset="0"/>
                <a:ea typeface="Calibri"/>
                <a:cs typeface="Times New Roman"/>
              </a:rPr>
              <a:t> system right </a:t>
            </a:r>
            <a:r>
              <a:rPr lang="fr-BE" b="1" i="0" dirty="0" err="1" smtClean="0">
                <a:solidFill>
                  <a:schemeClr val="tx1"/>
                </a:solidFill>
                <a:latin typeface="Arial Narrow" panose="020B0606020202030204" pitchFamily="34" charset="0"/>
                <a:ea typeface="Calibri"/>
                <a:cs typeface="Times New Roman"/>
              </a:rPr>
              <a:t>now</a:t>
            </a:r>
            <a:r>
              <a:rPr lang="fr-BE" b="1" i="0" dirty="0" smtClean="0">
                <a:solidFill>
                  <a:schemeClr val="tx1"/>
                </a:solidFill>
                <a:latin typeface="Arial Narrow" panose="020B0606020202030204" pitchFamily="34" charset="0"/>
                <a:ea typeface="Calibri"/>
                <a:cs typeface="Times New Roman"/>
              </a:rPr>
              <a:t/>
            </a:r>
            <a:br>
              <a:rPr lang="fr-BE" b="1" i="0" dirty="0" smtClean="0">
                <a:solidFill>
                  <a:schemeClr val="tx1"/>
                </a:solidFill>
                <a:latin typeface="Arial Narrow" panose="020B0606020202030204" pitchFamily="34" charset="0"/>
                <a:ea typeface="Calibri"/>
                <a:cs typeface="Times New Roman"/>
              </a:rPr>
            </a:br>
            <a:endParaRPr lang="fr-BE" b="1" i="0" dirty="0" smtClean="0">
              <a:solidFill>
                <a:schemeClr val="tx1"/>
              </a:solidFill>
              <a:latin typeface="Arial Narrow" panose="020B0606020202030204" pitchFamily="34" charset="0"/>
              <a:ea typeface="Calibri"/>
              <a:cs typeface="Times New Roman"/>
            </a:endParaRPr>
          </a:p>
          <a:p>
            <a:pPr marL="799200" indent="-457200">
              <a:spcBef>
                <a:spcPts val="0"/>
              </a:spcBef>
              <a:spcAft>
                <a:spcPts val="600"/>
              </a:spcAft>
              <a:buAutoNum type="arabicPeriod"/>
              <a:defRPr/>
            </a:pPr>
            <a:r>
              <a:rPr lang="fr-BE" b="1" i="0" dirty="0" smtClean="0">
                <a:solidFill>
                  <a:schemeClr val="tx1"/>
                </a:solidFill>
                <a:latin typeface="Arial Narrow" panose="020B0606020202030204" pitchFamily="34" charset="0"/>
                <a:ea typeface="Calibri"/>
                <a:cs typeface="Times New Roman"/>
              </a:rPr>
              <a:t>How </a:t>
            </a:r>
            <a:r>
              <a:rPr lang="fr-BE" b="1" i="0" dirty="0" err="1" smtClean="0">
                <a:solidFill>
                  <a:schemeClr val="tx1"/>
                </a:solidFill>
                <a:latin typeface="Arial Narrow" panose="020B0606020202030204" pitchFamily="34" charset="0"/>
                <a:ea typeface="Calibri"/>
                <a:cs typeface="Times New Roman"/>
              </a:rPr>
              <a:t>we</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should</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approach</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methodologically</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product</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definitions</a:t>
            </a:r>
            <a:r>
              <a:rPr lang="fr-BE" b="1" i="0" dirty="0" smtClean="0">
                <a:solidFill>
                  <a:schemeClr val="tx1"/>
                </a:solidFill>
                <a:latin typeface="Arial Narrow" panose="020B0606020202030204" pitchFamily="34" charset="0"/>
                <a:ea typeface="Calibri"/>
                <a:cs typeface="Times New Roman"/>
              </a:rPr>
              <a:t> and </a:t>
            </a:r>
            <a:r>
              <a:rPr lang="fr-BE" b="1" i="0" dirty="0" err="1" smtClean="0">
                <a:solidFill>
                  <a:schemeClr val="tx1"/>
                </a:solidFill>
                <a:latin typeface="Arial Narrow" panose="020B0606020202030204" pitchFamily="34" charset="0"/>
                <a:ea typeface="Calibri"/>
                <a:cs typeface="Times New Roman"/>
              </a:rPr>
              <a:t>product</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specifications</a:t>
            </a:r>
            <a:r>
              <a:rPr lang="fr-BE" b="1" i="0" dirty="0" smtClean="0">
                <a:solidFill>
                  <a:schemeClr val="tx1"/>
                </a:solidFill>
                <a:latin typeface="Arial Narrow" panose="020B0606020202030204" pitchFamily="34" charset="0"/>
                <a:ea typeface="Calibri"/>
                <a:cs typeface="Times New Roman"/>
              </a:rPr>
              <a:t> </a:t>
            </a:r>
            <a:r>
              <a:rPr lang="fr-BE" b="1" i="0" dirty="0" err="1" smtClean="0">
                <a:solidFill>
                  <a:schemeClr val="tx1"/>
                </a:solidFill>
                <a:latin typeface="Arial Narrow" panose="020B0606020202030204" pitchFamily="34" charset="0"/>
                <a:ea typeface="Calibri"/>
                <a:cs typeface="Times New Roman"/>
              </a:rPr>
              <a:t>throughout</a:t>
            </a:r>
            <a:r>
              <a:rPr lang="fr-BE" b="1" i="0" dirty="0" smtClean="0">
                <a:solidFill>
                  <a:schemeClr val="tx1"/>
                </a:solidFill>
                <a:latin typeface="Arial Narrow" panose="020B0606020202030204" pitchFamily="34" charset="0"/>
                <a:ea typeface="Calibri"/>
                <a:cs typeface="Times New Roman"/>
              </a:rPr>
              <a:t> the </a:t>
            </a:r>
            <a:r>
              <a:rPr lang="fr-BE" b="1" i="0" dirty="0" err="1" smtClean="0">
                <a:solidFill>
                  <a:schemeClr val="tx1"/>
                </a:solidFill>
                <a:latin typeface="Arial Narrow" panose="020B0606020202030204" pitchFamily="34" charset="0"/>
                <a:ea typeface="Calibri"/>
                <a:cs typeface="Times New Roman"/>
              </a:rPr>
              <a:t>chain</a:t>
            </a:r>
            <a:r>
              <a:rPr lang="fr-BE" i="0" dirty="0" smtClean="0">
                <a:solidFill>
                  <a:schemeClr val="tx1"/>
                </a:solidFill>
                <a:latin typeface="Arial Narrow" panose="020B0606020202030204" pitchFamily="34" charset="0"/>
                <a:ea typeface="Calibri"/>
                <a:cs typeface="Times New Roman"/>
              </a:rPr>
              <a:t/>
            </a:r>
            <a:br>
              <a:rPr lang="fr-BE" i="0" dirty="0" smtClean="0">
                <a:solidFill>
                  <a:schemeClr val="tx1"/>
                </a:solidFill>
                <a:latin typeface="Arial Narrow" panose="020B0606020202030204" pitchFamily="34" charset="0"/>
                <a:ea typeface="Calibri"/>
                <a:cs typeface="Times New Roman"/>
              </a:rPr>
            </a:br>
            <a:r>
              <a:rPr lang="fr-BE" i="0" dirty="0" smtClean="0">
                <a:solidFill>
                  <a:schemeClr val="tx1"/>
                </a:solidFill>
                <a:latin typeface="Arial Narrow" panose="020B0606020202030204" pitchFamily="34" charset="0"/>
                <a:ea typeface="Calibri"/>
                <a:cs typeface="Times New Roman"/>
              </a:rPr>
              <a:t/>
            </a:r>
            <a:br>
              <a:rPr lang="fr-BE" i="0" dirty="0" smtClean="0">
                <a:solidFill>
                  <a:schemeClr val="tx1"/>
                </a:solidFill>
                <a:latin typeface="Arial Narrow" panose="020B0606020202030204" pitchFamily="34" charset="0"/>
                <a:ea typeface="Calibri"/>
                <a:cs typeface="Times New Roman"/>
              </a:rPr>
            </a:br>
            <a:r>
              <a:rPr lang="en-US" b="1" i="0" dirty="0" smtClean="0">
                <a:solidFill>
                  <a:schemeClr val="tx1"/>
                </a:solidFill>
                <a:latin typeface="Arial Narrow" panose="020B0606020202030204" pitchFamily="34" charset="0"/>
                <a:ea typeface="Calibri"/>
                <a:cs typeface="Times New Roman"/>
              </a:rPr>
              <a:t/>
            </a:r>
            <a:br>
              <a:rPr lang="en-US" b="1" i="0" dirty="0" smtClean="0">
                <a:solidFill>
                  <a:schemeClr val="tx1"/>
                </a:solidFill>
                <a:latin typeface="Arial Narrow" panose="020B0606020202030204" pitchFamily="34" charset="0"/>
                <a:ea typeface="Calibri"/>
                <a:cs typeface="Times New Roman"/>
              </a:rPr>
            </a:br>
            <a:r>
              <a:rPr lang="en-US" b="1" i="0" dirty="0">
                <a:solidFill>
                  <a:schemeClr val="tx1"/>
                </a:solidFill>
                <a:latin typeface="Arial Narrow" panose="020B0606020202030204" pitchFamily="34" charset="0"/>
                <a:ea typeface="Calibri"/>
                <a:cs typeface="Times New Roman"/>
              </a:rPr>
              <a:t/>
            </a:r>
            <a:br>
              <a:rPr lang="en-US" b="1" i="0" dirty="0">
                <a:solidFill>
                  <a:schemeClr val="tx1"/>
                </a:solidFill>
                <a:latin typeface="Arial Narrow" panose="020B0606020202030204" pitchFamily="34" charset="0"/>
                <a:ea typeface="Calibri"/>
                <a:cs typeface="Times New Roman"/>
              </a:rPr>
            </a:br>
            <a:endParaRPr lang="fr-BE" b="1" i="0" dirty="0" smtClean="0">
              <a:solidFill>
                <a:schemeClr val="tx1"/>
              </a:solidFill>
              <a:latin typeface="Arial Narrow" panose="020B0606020202030204" pitchFamily="34" charset="0"/>
              <a:ea typeface="Calibri"/>
              <a:cs typeface="Times New Roman"/>
            </a:endParaRPr>
          </a:p>
        </p:txBody>
      </p:sp>
      <p:sp>
        <p:nvSpPr>
          <p:cNvPr id="2253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92F34710-4484-4CD8-B77F-6814AF0BD23B}" type="slidenum">
              <a:rPr lang="en-GB" altLang="en-US" sz="1400" b="0" smtClean="0">
                <a:solidFill>
                  <a:srgbClr val="000000"/>
                </a:solidFill>
                <a:latin typeface="Arial" charset="0"/>
              </a:rPr>
              <a:pPr eaLnBrk="1" hangingPunct="1"/>
              <a:t>9</a:t>
            </a:fld>
            <a:endParaRPr lang="en-GB" altLang="en-US" sz="1400" b="0" dirty="0" smtClean="0">
              <a:solidFill>
                <a:srgbClr val="000000"/>
              </a:solidFill>
              <a:latin typeface="Arial" charset="0"/>
            </a:endParaRPr>
          </a:p>
        </p:txBody>
      </p:sp>
    </p:spTree>
    <p:extLst>
      <p:ext uri="{BB962C8B-B14F-4D97-AF65-F5344CB8AC3E}">
        <p14:creationId xmlns:p14="http://schemas.microsoft.com/office/powerpoint/2010/main" val="3635691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92DDB353BB58149B79E1C959DAFA6D2" ma:contentTypeVersion="2" ma:contentTypeDescription="Create a new document." ma:contentTypeScope="" ma:versionID="04a792373c1bd3487a64d04d9d27efa3">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3F816B-A9F2-4AE2-AE36-5AF1DDBD16B1}">
  <ds:schemaRefs>
    <ds:schemaRef ds:uri="http://schemas.microsoft.com/office/2006/documentManagement/types"/>
    <ds:schemaRef ds:uri="http://schemas.microsoft.com/office/infopath/2007/PartnerControls"/>
    <ds:schemaRef ds:uri="a3f0bd47-a814-41bf-ab48-bd3069cde275"/>
    <ds:schemaRef ds:uri="http://purl.org/dc/elements/1.1/"/>
    <ds:schemaRef ds:uri="http://schemas.microsoft.com/office/2006/metadata/properties"/>
    <ds:schemaRef ds:uri="http://schemas.openxmlformats.org/package/2006/metadata/core-properties"/>
    <ds:schemaRef ds:uri="http://purl.org/dc/term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FCAAB7B4-367E-4CA0-B27A-BF0BEFD004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B16C2C-2D66-4ABD-919E-6C09BABE1933}">
  <ds:schemaRefs>
    <ds:schemaRef ds:uri="http://schemas.microsoft.com/office/2006/metadata/longProperties"/>
  </ds:schemaRefs>
</ds:datastoreItem>
</file>

<file path=customXml/itemProps4.xml><?xml version="1.0" encoding="utf-8"?>
<ds:datastoreItem xmlns:ds="http://schemas.openxmlformats.org/officeDocument/2006/customXml" ds:itemID="{5AACBA7F-E7E8-408A-B42D-1BD2B7E42A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7963</TotalTime>
  <Words>1316</Words>
  <Application>Microsoft Office PowerPoint</Application>
  <PresentationFormat>On-screen Show (4:3)</PresentationFormat>
  <Paragraphs>158</Paragraphs>
  <Slides>27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Narrow</vt:lpstr>
      <vt:lpstr>Calibri</vt:lpstr>
      <vt:lpstr>Freestyle Script</vt:lpstr>
      <vt:lpstr>Times New Roman</vt:lpstr>
      <vt:lpstr>Verdana</vt:lpstr>
      <vt:lpstr>Default Design</vt:lpstr>
      <vt:lpstr> Common Market Organisation (CMO) Fruit and vegetables sector</vt:lpstr>
      <vt:lpstr>Introduction. </vt:lpstr>
      <vt:lpstr>PowerPoint Presentation</vt:lpstr>
      <vt:lpstr>PowerPoint Presentation</vt:lpstr>
      <vt:lpstr>PowerPoint Presentation</vt:lpstr>
      <vt:lpstr>PowerPoint Presentation</vt:lpstr>
      <vt:lpstr>PowerPoint Presentation</vt:lpstr>
      <vt:lpstr>ANNEX (detailed information)</vt:lpstr>
      <vt:lpstr>Index</vt:lpstr>
      <vt:lpstr>Index (+)</vt:lpstr>
      <vt:lpstr>1. Introduction. </vt:lpstr>
      <vt:lpstr>2. Flow chart of the f&amp;v supply chain with a view to market transparency</vt:lpstr>
      <vt:lpstr>PowerPoint Presentation</vt:lpstr>
      <vt:lpstr>Comments on the flow chart</vt:lpstr>
      <vt:lpstr>3. Ex-packaging station prices, </vt:lpstr>
      <vt:lpstr>Comments</vt:lpstr>
      <vt:lpstr>4. How we should approach methodologically product definitions and product specifications throughout the chain</vt:lpstr>
      <vt:lpstr>An example</vt:lpstr>
      <vt:lpstr>Comments</vt:lpstr>
      <vt:lpstr>Additional comments</vt:lpstr>
      <vt:lpstr>5. Increasing transparency (I): Farmgate prices [Annex I, 5(c)]</vt:lpstr>
      <vt:lpstr>Comments</vt:lpstr>
      <vt:lpstr>Provisions for farmgate prices [Annex I, 5(c)]</vt:lpstr>
      <vt:lpstr>6. Increasing transparency (II): Retail buying prices [Annex I, 5(d)]</vt:lpstr>
      <vt:lpstr>Provisions for retail buying prices   [Annex I, 5(d)]</vt:lpstr>
      <vt:lpstr>  7. Concluding remarks</vt:lpstr>
      <vt:lpstr>PowerPoint Presentation</vt:lpstr>
    </vt:vector>
  </TitlesOfParts>
  <Company>European Commission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European Commission</dc:subject>
  <dc:creator>FLOREZ Luis (AGRI)</dc:creator>
  <cp:lastModifiedBy>FLOREZ Luis (AGRI)</cp:lastModifiedBy>
  <cp:revision>388</cp:revision>
  <cp:lastPrinted>2019-10-14T12:52:47Z</cp:lastPrinted>
  <dcterms:created xsi:type="dcterms:W3CDTF">2011-10-28T10:25:18Z</dcterms:created>
  <dcterms:modified xsi:type="dcterms:W3CDTF">2020-10-08T22:05:28Z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