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7.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notesSlides/notesSlide8.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47" r:id="rId4"/>
  </p:sldMasterIdLst>
  <p:notesMasterIdLst>
    <p:notesMasterId r:id="rId24"/>
  </p:notesMasterIdLst>
  <p:sldIdLst>
    <p:sldId id="261" r:id="rId5"/>
    <p:sldId id="307" r:id="rId6"/>
    <p:sldId id="310" r:id="rId7"/>
    <p:sldId id="334" r:id="rId8"/>
    <p:sldId id="351" r:id="rId9"/>
    <p:sldId id="336" r:id="rId10"/>
    <p:sldId id="322" r:id="rId11"/>
    <p:sldId id="341" r:id="rId12"/>
    <p:sldId id="348" r:id="rId13"/>
    <p:sldId id="342" r:id="rId14"/>
    <p:sldId id="352" r:id="rId15"/>
    <p:sldId id="344" r:id="rId16"/>
    <p:sldId id="350" r:id="rId17"/>
    <p:sldId id="346" r:id="rId18"/>
    <p:sldId id="349" r:id="rId19"/>
    <p:sldId id="338" r:id="rId20"/>
    <p:sldId id="323" r:id="rId21"/>
    <p:sldId id="353" r:id="rId22"/>
    <p:sldId id="335" r:id="rId23"/>
  </p:sldIdLst>
  <p:sldSz cx="91455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ez Martinez, Ana" initials="GMA" lastIdx="3" clrIdx="0">
    <p:extLst>
      <p:ext uri="{19B8F6BF-5375-455C-9EA6-DF929625EA0E}">
        <p15:presenceInfo xmlns:p15="http://schemas.microsoft.com/office/powerpoint/2012/main" userId="Gonzalez Martinez, Ana" providerId="None"/>
      </p:ext>
    </p:extLst>
  </p:cmAuthor>
  <p:cmAuthor id="2" name="Anonymous" initials="NN" lastIdx="8" clrIdx="1">
    <p:extLst>
      <p:ext uri="{19B8F6BF-5375-455C-9EA6-DF929625EA0E}">
        <p15:presenceInfo xmlns:p15="http://schemas.microsoft.com/office/powerpoint/2012/main" userId="Anonymo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9D"/>
    <a:srgbClr val="4B3228"/>
    <a:srgbClr val="D6E4FA"/>
    <a:srgbClr val="B1CBF5"/>
    <a:srgbClr val="7C94B2"/>
    <a:srgbClr val="D5393D"/>
    <a:srgbClr val="869DB8"/>
    <a:srgbClr val="EFCECE"/>
    <a:srgbClr val="E17D00"/>
    <a:srgbClr val="6985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045" autoAdjust="0"/>
  </p:normalViewPr>
  <p:slideViewPr>
    <p:cSldViewPr snapToGrid="0">
      <p:cViewPr varScale="1">
        <p:scale>
          <a:sx n="79" d="100"/>
          <a:sy n="79" d="100"/>
        </p:scale>
        <p:origin x="1598" y="77"/>
      </p:cViewPr>
      <p:guideLst>
        <p:guide orient="horz" pos="2160"/>
        <p:guide pos="288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nzalez Martinez, Ana" userId="fddd7261-638d-4327-af61-3a5ffe65cb2c" providerId="ADAL" clId="{49EDC1D3-4E30-41CB-8769-2408CD149A5C}"/>
    <pc:docChg chg="undo custSel modSld sldOrd">
      <pc:chgData name="Gonzalez Martinez, Ana" userId="fddd7261-638d-4327-af61-3a5ffe65cb2c" providerId="ADAL" clId="{49EDC1D3-4E30-41CB-8769-2408CD149A5C}" dt="2020-10-09T08:45:48.680" v="5678" actId="20577"/>
      <pc:docMkLst>
        <pc:docMk/>
      </pc:docMkLst>
      <pc:sldChg chg="modSp">
        <pc:chgData name="Gonzalez Martinez, Ana" userId="fddd7261-638d-4327-af61-3a5ffe65cb2c" providerId="ADAL" clId="{49EDC1D3-4E30-41CB-8769-2408CD149A5C}" dt="2020-10-09T06:18:02.170" v="4567" actId="20577"/>
        <pc:sldMkLst>
          <pc:docMk/>
          <pc:sldMk cId="3334396021" sldId="261"/>
        </pc:sldMkLst>
        <pc:spChg chg="mod">
          <ac:chgData name="Gonzalez Martinez, Ana" userId="fddd7261-638d-4327-af61-3a5ffe65cb2c" providerId="ADAL" clId="{49EDC1D3-4E30-41CB-8769-2408CD149A5C}" dt="2020-10-09T06:18:02.170" v="4567" actId="20577"/>
          <ac:spMkLst>
            <pc:docMk/>
            <pc:sldMk cId="3334396021" sldId="261"/>
            <ac:spMk id="11" creationId="{00000000-0000-0000-0000-000000000000}"/>
          </ac:spMkLst>
        </pc:spChg>
      </pc:sldChg>
      <pc:sldChg chg="delCm">
        <pc:chgData name="Gonzalez Martinez, Ana" userId="fddd7261-638d-4327-af61-3a5ffe65cb2c" providerId="ADAL" clId="{49EDC1D3-4E30-41CB-8769-2408CD149A5C}" dt="2020-10-07T15:15:33.003" v="3490" actId="20577"/>
        <pc:sldMkLst>
          <pc:docMk/>
          <pc:sldMk cId="2754309227" sldId="307"/>
        </pc:sldMkLst>
      </pc:sldChg>
      <pc:sldChg chg="modSp delCm modNotesTx">
        <pc:chgData name="Gonzalez Martinez, Ana" userId="fddd7261-638d-4327-af61-3a5ffe65cb2c" providerId="ADAL" clId="{49EDC1D3-4E30-41CB-8769-2408CD149A5C}" dt="2020-10-07T15:43:30.321" v="4388" actId="20577"/>
        <pc:sldMkLst>
          <pc:docMk/>
          <pc:sldMk cId="1401761573" sldId="310"/>
        </pc:sldMkLst>
        <pc:spChg chg="mod">
          <ac:chgData name="Gonzalez Martinez, Ana" userId="fddd7261-638d-4327-af61-3a5ffe65cb2c" providerId="ADAL" clId="{49EDC1D3-4E30-41CB-8769-2408CD149A5C}" dt="2020-10-07T12:56:52.612" v="1955" actId="255"/>
          <ac:spMkLst>
            <pc:docMk/>
            <pc:sldMk cId="1401761573" sldId="310"/>
            <ac:spMk id="3" creationId="{00000000-0000-0000-0000-000000000000}"/>
          </ac:spMkLst>
        </pc:spChg>
        <pc:spChg chg="mod ord">
          <ac:chgData name="Gonzalez Martinez, Ana" userId="fddd7261-638d-4327-af61-3a5ffe65cb2c" providerId="ADAL" clId="{49EDC1D3-4E30-41CB-8769-2408CD149A5C}" dt="2020-10-07T12:57:11.537" v="1957" actId="167"/>
          <ac:spMkLst>
            <pc:docMk/>
            <pc:sldMk cId="1401761573" sldId="310"/>
            <ac:spMk id="18" creationId="{1F3328F5-D25E-4EEF-807A-5F53D2A4F262}"/>
          </ac:spMkLst>
        </pc:spChg>
      </pc:sldChg>
      <pc:sldChg chg="modSp modNotesTx">
        <pc:chgData name="Gonzalez Martinez, Ana" userId="fddd7261-638d-4327-af61-3a5ffe65cb2c" providerId="ADAL" clId="{49EDC1D3-4E30-41CB-8769-2408CD149A5C}" dt="2020-10-09T06:27:46.074" v="4898" actId="313"/>
        <pc:sldMkLst>
          <pc:docMk/>
          <pc:sldMk cId="2038682779" sldId="322"/>
        </pc:sldMkLst>
        <pc:spChg chg="mod">
          <ac:chgData name="Gonzalez Martinez, Ana" userId="fddd7261-638d-4327-af61-3a5ffe65cb2c" providerId="ADAL" clId="{49EDC1D3-4E30-41CB-8769-2408CD149A5C}" dt="2020-10-07T12:50:34.192" v="1948" actId="20577"/>
          <ac:spMkLst>
            <pc:docMk/>
            <pc:sldMk cId="2038682779" sldId="322"/>
            <ac:spMk id="9" creationId="{E5F8294F-2CC0-48BA-98B3-AE80F2B71127}"/>
          </ac:spMkLst>
        </pc:spChg>
      </pc:sldChg>
      <pc:sldChg chg="addSp modSp ord delCm modNotesTx">
        <pc:chgData name="Gonzalez Martinez, Ana" userId="fddd7261-638d-4327-af61-3a5ffe65cb2c" providerId="ADAL" clId="{49EDC1D3-4E30-41CB-8769-2408CD149A5C}" dt="2020-10-09T07:27:21.272" v="5673" actId="20577"/>
        <pc:sldMkLst>
          <pc:docMk/>
          <pc:sldMk cId="4109181071" sldId="336"/>
        </pc:sldMkLst>
        <pc:spChg chg="mod">
          <ac:chgData name="Gonzalez Martinez, Ana" userId="fddd7261-638d-4327-af61-3a5ffe65cb2c" providerId="ADAL" clId="{49EDC1D3-4E30-41CB-8769-2408CD149A5C}" dt="2020-10-09T07:27:21.272" v="5673" actId="20577"/>
          <ac:spMkLst>
            <pc:docMk/>
            <pc:sldMk cId="4109181071" sldId="336"/>
            <ac:spMk id="9" creationId="{E5F8294F-2CC0-48BA-98B3-AE80F2B71127}"/>
          </ac:spMkLst>
        </pc:spChg>
        <pc:spChg chg="add mod">
          <ac:chgData name="Gonzalez Martinez, Ana" userId="fddd7261-638d-4327-af61-3a5ffe65cb2c" providerId="ADAL" clId="{49EDC1D3-4E30-41CB-8769-2408CD149A5C}" dt="2020-10-07T12:09:18.430" v="526" actId="1076"/>
          <ac:spMkLst>
            <pc:docMk/>
            <pc:sldMk cId="4109181071" sldId="336"/>
            <ac:spMk id="13" creationId="{22242C4A-3FE6-4784-A96A-6A72A95A5C95}"/>
          </ac:spMkLst>
        </pc:spChg>
        <pc:graphicFrameChg chg="mod">
          <ac:chgData name="Gonzalez Martinez, Ana" userId="fddd7261-638d-4327-af61-3a5ffe65cb2c" providerId="ADAL" clId="{49EDC1D3-4E30-41CB-8769-2408CD149A5C}" dt="2020-10-07T12:09:10.599" v="525" actId="6549"/>
          <ac:graphicFrameMkLst>
            <pc:docMk/>
            <pc:sldMk cId="4109181071" sldId="336"/>
            <ac:graphicFrameMk id="19" creationId="{76E44C27-9EBE-46C5-8EDF-E73CEBB0FD1F}"/>
          </ac:graphicFrameMkLst>
        </pc:graphicFrameChg>
        <pc:picChg chg="mod">
          <ac:chgData name="Gonzalez Martinez, Ana" userId="fddd7261-638d-4327-af61-3a5ffe65cb2c" providerId="ADAL" clId="{49EDC1D3-4E30-41CB-8769-2408CD149A5C}" dt="2020-10-07T11:11:47.027" v="0" actId="1076"/>
          <ac:picMkLst>
            <pc:docMk/>
            <pc:sldMk cId="4109181071" sldId="336"/>
            <ac:picMk id="20" creationId="{D5251B44-F493-46DE-92DC-0838E818B4DA}"/>
          </ac:picMkLst>
        </pc:picChg>
      </pc:sldChg>
      <pc:sldChg chg="modSp modNotesTx">
        <pc:chgData name="Gonzalez Martinez, Ana" userId="fddd7261-638d-4327-af61-3a5ffe65cb2c" providerId="ADAL" clId="{49EDC1D3-4E30-41CB-8769-2408CD149A5C}" dt="2020-10-08T20:42:44.777" v="4554" actId="6549"/>
        <pc:sldMkLst>
          <pc:docMk/>
          <pc:sldMk cId="1971807967" sldId="338"/>
        </pc:sldMkLst>
        <pc:spChg chg="mod">
          <ac:chgData name="Gonzalez Martinez, Ana" userId="fddd7261-638d-4327-af61-3a5ffe65cb2c" providerId="ADAL" clId="{49EDC1D3-4E30-41CB-8769-2408CD149A5C}" dt="2020-10-08T20:42:44.777" v="4554" actId="6549"/>
          <ac:spMkLst>
            <pc:docMk/>
            <pc:sldMk cId="1971807967" sldId="338"/>
            <ac:spMk id="3" creationId="{00000000-0000-0000-0000-000000000000}"/>
          </ac:spMkLst>
        </pc:spChg>
      </pc:sldChg>
      <pc:sldChg chg="modSp delCm modNotesTx">
        <pc:chgData name="Gonzalez Martinez, Ana" userId="fddd7261-638d-4327-af61-3a5ffe65cb2c" providerId="ADAL" clId="{49EDC1D3-4E30-41CB-8769-2408CD149A5C}" dt="2020-10-09T08:45:48.680" v="5678" actId="20577"/>
        <pc:sldMkLst>
          <pc:docMk/>
          <pc:sldMk cId="3826381291" sldId="341"/>
        </pc:sldMkLst>
        <pc:spChg chg="mod">
          <ac:chgData name="Gonzalez Martinez, Ana" userId="fddd7261-638d-4327-af61-3a5ffe65cb2c" providerId="ADAL" clId="{49EDC1D3-4E30-41CB-8769-2408CD149A5C}" dt="2020-10-09T08:45:48.680" v="5678" actId="20577"/>
          <ac:spMkLst>
            <pc:docMk/>
            <pc:sldMk cId="3826381291" sldId="341"/>
            <ac:spMk id="9" creationId="{E5F8294F-2CC0-48BA-98B3-AE80F2B71127}"/>
          </ac:spMkLst>
        </pc:spChg>
      </pc:sldChg>
      <pc:sldChg chg="modSp delCm modNotesTx">
        <pc:chgData name="Gonzalez Martinez, Ana" userId="fddd7261-638d-4327-af61-3a5ffe65cb2c" providerId="ADAL" clId="{49EDC1D3-4E30-41CB-8769-2408CD149A5C}" dt="2020-10-07T15:40:22.038" v="4223" actId="113"/>
        <pc:sldMkLst>
          <pc:docMk/>
          <pc:sldMk cId="1062923016" sldId="346"/>
        </pc:sldMkLst>
        <pc:spChg chg="mod">
          <ac:chgData name="Gonzalez Martinez, Ana" userId="fddd7261-638d-4327-af61-3a5ffe65cb2c" providerId="ADAL" clId="{49EDC1D3-4E30-41CB-8769-2408CD149A5C}" dt="2020-10-07T15:40:22.038" v="4223" actId="113"/>
          <ac:spMkLst>
            <pc:docMk/>
            <pc:sldMk cId="1062923016" sldId="346"/>
            <ac:spMk id="9" creationId="{E5F8294F-2CC0-48BA-98B3-AE80F2B71127}"/>
          </ac:spMkLst>
        </pc:spChg>
      </pc:sldChg>
      <pc:sldChg chg="modSp">
        <pc:chgData name="Gonzalez Martinez, Ana" userId="fddd7261-638d-4327-af61-3a5ffe65cb2c" providerId="ADAL" clId="{49EDC1D3-4E30-41CB-8769-2408CD149A5C}" dt="2020-10-07T13:32:06.862" v="2313" actId="14100"/>
        <pc:sldMkLst>
          <pc:docMk/>
          <pc:sldMk cId="3327550393" sldId="348"/>
        </pc:sldMkLst>
        <pc:spChg chg="mod">
          <ac:chgData name="Gonzalez Martinez, Ana" userId="fddd7261-638d-4327-af61-3a5ffe65cb2c" providerId="ADAL" clId="{49EDC1D3-4E30-41CB-8769-2408CD149A5C}" dt="2020-10-07T11:20:12.588" v="16" actId="14100"/>
          <ac:spMkLst>
            <pc:docMk/>
            <pc:sldMk cId="3327550393" sldId="348"/>
            <ac:spMk id="13" creationId="{6CCB1AC6-67F1-4181-92E6-29B5A241A7D8}"/>
          </ac:spMkLst>
        </pc:spChg>
        <pc:graphicFrameChg chg="mod">
          <ac:chgData name="Gonzalez Martinez, Ana" userId="fddd7261-638d-4327-af61-3a5ffe65cb2c" providerId="ADAL" clId="{49EDC1D3-4E30-41CB-8769-2408CD149A5C}" dt="2020-10-07T13:32:06.862" v="2313" actId="14100"/>
          <ac:graphicFrameMkLst>
            <pc:docMk/>
            <pc:sldMk cId="3327550393" sldId="348"/>
            <ac:graphicFrameMk id="18" creationId="{51D48B76-0D18-4E59-AEC3-8C459EB4D5DA}"/>
          </ac:graphicFrameMkLst>
        </pc:graphicFrameChg>
      </pc:sldChg>
      <pc:sldChg chg="modSp delCm modNotesTx">
        <pc:chgData name="Gonzalez Martinez, Ana" userId="fddd7261-638d-4327-af61-3a5ffe65cb2c" providerId="ADAL" clId="{49EDC1D3-4E30-41CB-8769-2408CD149A5C}" dt="2020-10-07T13:31:39.194" v="2312" actId="6549"/>
        <pc:sldMkLst>
          <pc:docMk/>
          <pc:sldMk cId="3408683024" sldId="349"/>
        </pc:sldMkLst>
        <pc:spChg chg="mod">
          <ac:chgData name="Gonzalez Martinez, Ana" userId="fddd7261-638d-4327-af61-3a5ffe65cb2c" providerId="ADAL" clId="{49EDC1D3-4E30-41CB-8769-2408CD149A5C}" dt="2020-10-07T12:21:44.994" v="882" actId="20577"/>
          <ac:spMkLst>
            <pc:docMk/>
            <pc:sldMk cId="3408683024" sldId="349"/>
            <ac:spMk id="13" creationId="{6CCB1AC6-67F1-4181-92E6-29B5A241A7D8}"/>
          </ac:spMkLst>
        </pc:spChg>
      </pc:sldChg>
      <pc:sldChg chg="modSp modNotesTx">
        <pc:chgData name="Gonzalez Martinez, Ana" userId="fddd7261-638d-4327-af61-3a5ffe65cb2c" providerId="ADAL" clId="{49EDC1D3-4E30-41CB-8769-2408CD149A5C}" dt="2020-10-09T06:42:03.317" v="5602" actId="20577"/>
        <pc:sldMkLst>
          <pc:docMk/>
          <pc:sldMk cId="1684194631" sldId="350"/>
        </pc:sldMkLst>
        <pc:spChg chg="mod">
          <ac:chgData name="Gonzalez Martinez, Ana" userId="fddd7261-638d-4327-af61-3a5ffe65cb2c" providerId="ADAL" clId="{49EDC1D3-4E30-41CB-8769-2408CD149A5C}" dt="2020-10-07T15:39:03.434" v="4104" actId="113"/>
          <ac:spMkLst>
            <pc:docMk/>
            <pc:sldMk cId="1684194631" sldId="350"/>
            <ac:spMk id="9" creationId="{E5F8294F-2CC0-48BA-98B3-AE80F2B71127}"/>
          </ac:spMkLst>
        </pc:spChg>
      </pc:sldChg>
      <pc:sldChg chg="addSp delSp modSp delCm modNotesTx">
        <pc:chgData name="Gonzalez Martinez, Ana" userId="fddd7261-638d-4327-af61-3a5ffe65cb2c" providerId="ADAL" clId="{49EDC1D3-4E30-41CB-8769-2408CD149A5C}" dt="2020-10-07T15:44:26.998" v="4514" actId="20577"/>
        <pc:sldMkLst>
          <pc:docMk/>
          <pc:sldMk cId="56508380" sldId="351"/>
        </pc:sldMkLst>
        <pc:spChg chg="add del mod">
          <ac:chgData name="Gonzalez Martinez, Ana" userId="fddd7261-638d-4327-af61-3a5ffe65cb2c" providerId="ADAL" clId="{49EDC1D3-4E30-41CB-8769-2408CD149A5C}" dt="2020-10-07T12:03:05.918" v="186" actId="6549"/>
          <ac:spMkLst>
            <pc:docMk/>
            <pc:sldMk cId="56508380" sldId="351"/>
            <ac:spMk id="2" creationId="{00000000-0000-0000-0000-000000000000}"/>
          </ac:spMkLst>
        </pc:spChg>
        <pc:spChg chg="add del mod">
          <ac:chgData name="Gonzalez Martinez, Ana" userId="fddd7261-638d-4327-af61-3a5ffe65cb2c" providerId="ADAL" clId="{49EDC1D3-4E30-41CB-8769-2408CD149A5C}" dt="2020-10-07T11:56:42.535" v="140" actId="478"/>
          <ac:spMkLst>
            <pc:docMk/>
            <pc:sldMk cId="56508380" sldId="351"/>
            <ac:spMk id="3" creationId="{00000000-0000-0000-0000-000000000000}"/>
          </ac:spMkLst>
        </pc:spChg>
        <pc:spChg chg="del">
          <ac:chgData name="Gonzalez Martinez, Ana" userId="fddd7261-638d-4327-af61-3a5ffe65cb2c" providerId="ADAL" clId="{49EDC1D3-4E30-41CB-8769-2408CD149A5C}" dt="2020-10-07T11:56:45.508" v="141" actId="478"/>
          <ac:spMkLst>
            <pc:docMk/>
            <pc:sldMk cId="56508380" sldId="351"/>
            <ac:spMk id="8" creationId="{25A1ACDD-D0EE-435D-A896-E356EB971003}"/>
          </ac:spMkLst>
        </pc:spChg>
        <pc:spChg chg="mod">
          <ac:chgData name="Gonzalez Martinez, Ana" userId="fddd7261-638d-4327-af61-3a5ffe65cb2c" providerId="ADAL" clId="{49EDC1D3-4E30-41CB-8769-2408CD149A5C}" dt="2020-10-07T15:41:45.312" v="4335" actId="108"/>
          <ac:spMkLst>
            <pc:docMk/>
            <pc:sldMk cId="56508380" sldId="351"/>
            <ac:spMk id="9" creationId="{E5F8294F-2CC0-48BA-98B3-AE80F2B71127}"/>
          </ac:spMkLst>
        </pc:spChg>
        <pc:spChg chg="add del mod">
          <ac:chgData name="Gonzalez Martinez, Ana" userId="fddd7261-638d-4327-af61-3a5ffe65cb2c" providerId="ADAL" clId="{49EDC1D3-4E30-41CB-8769-2408CD149A5C}" dt="2020-10-07T11:56:42.535" v="140" actId="478"/>
          <ac:spMkLst>
            <pc:docMk/>
            <pc:sldMk cId="56508380" sldId="351"/>
            <ac:spMk id="11" creationId="{6198BC9C-4A78-4E2C-8A06-3D14988D40F2}"/>
          </ac:spMkLst>
        </pc:spChg>
        <pc:spChg chg="add del mod">
          <ac:chgData name="Gonzalez Martinez, Ana" userId="fddd7261-638d-4327-af61-3a5ffe65cb2c" providerId="ADAL" clId="{49EDC1D3-4E30-41CB-8769-2408CD149A5C}" dt="2020-10-07T12:03:01.594" v="178" actId="478"/>
          <ac:spMkLst>
            <pc:docMk/>
            <pc:sldMk cId="56508380" sldId="351"/>
            <ac:spMk id="13" creationId="{330D2A74-6CFD-486E-B208-4460AA9F8695}"/>
          </ac:spMkLst>
        </pc:spChg>
        <pc:spChg chg="add mod">
          <ac:chgData name="Gonzalez Martinez, Ana" userId="fddd7261-638d-4327-af61-3a5ffe65cb2c" providerId="ADAL" clId="{49EDC1D3-4E30-41CB-8769-2408CD149A5C}" dt="2020-10-07T12:07:23.094" v="523" actId="20577"/>
          <ac:spMkLst>
            <pc:docMk/>
            <pc:sldMk cId="56508380" sldId="351"/>
            <ac:spMk id="18" creationId="{0F174CC1-DEF2-4AC4-9198-DE35F88D0058}"/>
          </ac:spMkLst>
        </pc:spChg>
        <pc:graphicFrameChg chg="add">
          <ac:chgData name="Gonzalez Martinez, Ana" userId="fddd7261-638d-4327-af61-3a5ffe65cb2c" providerId="ADAL" clId="{49EDC1D3-4E30-41CB-8769-2408CD149A5C}" dt="2020-10-07T12:02:54.392" v="176" actId="20577"/>
          <ac:graphicFrameMkLst>
            <pc:docMk/>
            <pc:sldMk cId="56508380" sldId="351"/>
            <ac:graphicFrameMk id="16" creationId="{3824E8E7-4B6C-4E67-8EF0-C1C3BB382D73}"/>
          </ac:graphicFrameMkLst>
        </pc:graphicFrameChg>
        <pc:graphicFrameChg chg="del">
          <ac:chgData name="Gonzalez Martinez, Ana" userId="fddd7261-638d-4327-af61-3a5ffe65cb2c" providerId="ADAL" clId="{49EDC1D3-4E30-41CB-8769-2408CD149A5C}" dt="2020-10-07T11:56:19.086" v="123" actId="478"/>
          <ac:graphicFrameMkLst>
            <pc:docMk/>
            <pc:sldMk cId="56508380" sldId="351"/>
            <ac:graphicFrameMk id="19" creationId="{76E44C27-9EBE-46C5-8EDF-E73CEBB0FD1F}"/>
          </ac:graphicFrameMkLst>
        </pc:graphicFrameChg>
        <pc:picChg chg="del">
          <ac:chgData name="Gonzalez Martinez, Ana" userId="fddd7261-638d-4327-af61-3a5ffe65cb2c" providerId="ADAL" clId="{49EDC1D3-4E30-41CB-8769-2408CD149A5C}" dt="2020-10-07T11:56:46.541" v="142" actId="478"/>
          <ac:picMkLst>
            <pc:docMk/>
            <pc:sldMk cId="56508380" sldId="351"/>
            <ac:picMk id="20" creationId="{D5251B44-F493-46DE-92DC-0838E818B4DA}"/>
          </ac:picMkLst>
        </pc:picChg>
      </pc:sldChg>
      <pc:sldChg chg="addSp delSp modSp mod ord">
        <pc:chgData name="Gonzalez Martinez, Ana" userId="fddd7261-638d-4327-af61-3a5ffe65cb2c" providerId="ADAL" clId="{49EDC1D3-4E30-41CB-8769-2408CD149A5C}" dt="2020-10-08T08:15:23.866" v="4539" actId="20577"/>
        <pc:sldMkLst>
          <pc:docMk/>
          <pc:sldMk cId="3119998679" sldId="352"/>
        </pc:sldMkLst>
        <pc:spChg chg="mod">
          <ac:chgData name="Gonzalez Martinez, Ana" userId="fddd7261-638d-4327-af61-3a5ffe65cb2c" providerId="ADAL" clId="{49EDC1D3-4E30-41CB-8769-2408CD149A5C}" dt="2020-10-07T11:58:24.599" v="166" actId="6549"/>
          <ac:spMkLst>
            <pc:docMk/>
            <pc:sldMk cId="3119998679" sldId="352"/>
            <ac:spMk id="3" creationId="{00000000-0000-0000-0000-000000000000}"/>
          </ac:spMkLst>
        </pc:spChg>
        <pc:spChg chg="mod">
          <ac:chgData name="Gonzalez Martinez, Ana" userId="fddd7261-638d-4327-af61-3a5ffe65cb2c" providerId="ADAL" clId="{49EDC1D3-4E30-41CB-8769-2408CD149A5C}" dt="2020-10-07T15:42:56.098" v="4352" actId="20577"/>
          <ac:spMkLst>
            <pc:docMk/>
            <pc:sldMk cId="3119998679" sldId="352"/>
            <ac:spMk id="9" creationId="{E5F8294F-2CC0-48BA-98B3-AE80F2B71127}"/>
          </ac:spMkLst>
        </pc:spChg>
        <pc:graphicFrameChg chg="add del mod">
          <ac:chgData name="Gonzalez Martinez, Ana" userId="fddd7261-638d-4327-af61-3a5ffe65cb2c" providerId="ADAL" clId="{49EDC1D3-4E30-41CB-8769-2408CD149A5C}" dt="2020-10-07T12:01:20.484" v="170" actId="478"/>
          <ac:graphicFrameMkLst>
            <pc:docMk/>
            <pc:sldMk cId="3119998679" sldId="352"/>
            <ac:graphicFrameMk id="11" creationId="{D4A6C96C-8668-4707-9852-6F93F83EBAEF}"/>
          </ac:graphicFrameMkLst>
        </pc:graphicFrameChg>
        <pc:graphicFrameChg chg="add del mod">
          <ac:chgData name="Gonzalez Martinez, Ana" userId="fddd7261-638d-4327-af61-3a5ffe65cb2c" providerId="ADAL" clId="{49EDC1D3-4E30-41CB-8769-2408CD149A5C}" dt="2020-10-07T12:02:50.615" v="175" actId="20577"/>
          <ac:graphicFrameMkLst>
            <pc:docMk/>
            <pc:sldMk cId="3119998679" sldId="352"/>
            <ac:graphicFrameMk id="12" creationId="{D4A6C96C-8668-4707-9852-6F93F83EBAEF}"/>
          </ac:graphicFrameMkLst>
        </pc:graphicFrameChg>
        <pc:graphicFrameChg chg="add mod">
          <ac:chgData name="Gonzalez Martinez, Ana" userId="fddd7261-638d-4327-af61-3a5ffe65cb2c" providerId="ADAL" clId="{49EDC1D3-4E30-41CB-8769-2408CD149A5C}" dt="2020-10-07T12:13:53.739" v="531" actId="14100"/>
          <ac:graphicFrameMkLst>
            <pc:docMk/>
            <pc:sldMk cId="3119998679" sldId="352"/>
            <ac:graphicFrameMk id="13" creationId="{C2FF05A4-B877-4A02-958E-8A6A39722B20}"/>
          </ac:graphicFrameMkLst>
        </pc:graphicFrameChg>
        <pc:graphicFrameChg chg="del">
          <ac:chgData name="Gonzalez Martinez, Ana" userId="fddd7261-638d-4327-af61-3a5ffe65cb2c" providerId="ADAL" clId="{49EDC1D3-4E30-41CB-8769-2408CD149A5C}" dt="2020-10-07T11:58:08.792" v="147" actId="478"/>
          <ac:graphicFrameMkLst>
            <pc:docMk/>
            <pc:sldMk cId="3119998679" sldId="352"/>
            <ac:graphicFrameMk id="17" creationId="{CCBEC933-F85D-4804-8AFB-9D5CB8E54964}"/>
          </ac:graphicFrameMkLst>
        </pc:graphicFrameChg>
      </pc:sldChg>
      <pc:sldChg chg="addSp modSp">
        <pc:chgData name="Gonzalez Martinez, Ana" userId="fddd7261-638d-4327-af61-3a5ffe65cb2c" providerId="ADAL" clId="{49EDC1D3-4E30-41CB-8769-2408CD149A5C}" dt="2020-10-09T06:24:58.914" v="4748" actId="20577"/>
        <pc:sldMkLst>
          <pc:docMk/>
          <pc:sldMk cId="790375853" sldId="353"/>
        </pc:sldMkLst>
        <pc:spChg chg="mod">
          <ac:chgData name="Gonzalez Martinez, Ana" userId="fddd7261-638d-4327-af61-3a5ffe65cb2c" providerId="ADAL" clId="{49EDC1D3-4E30-41CB-8769-2408CD149A5C}" dt="2020-10-09T06:18:57.991" v="4601" actId="20577"/>
          <ac:spMkLst>
            <pc:docMk/>
            <pc:sldMk cId="790375853" sldId="353"/>
            <ac:spMk id="2" creationId="{00000000-0000-0000-0000-000000000000}"/>
          </ac:spMkLst>
        </pc:spChg>
        <pc:spChg chg="mod">
          <ac:chgData name="Gonzalez Martinez, Ana" userId="fddd7261-638d-4327-af61-3a5ffe65cb2c" providerId="ADAL" clId="{49EDC1D3-4E30-41CB-8769-2408CD149A5C}" dt="2020-10-09T06:24:58.914" v="4748" actId="20577"/>
          <ac:spMkLst>
            <pc:docMk/>
            <pc:sldMk cId="790375853" sldId="353"/>
            <ac:spMk id="3" creationId="{00000000-0000-0000-0000-000000000000}"/>
          </ac:spMkLst>
        </pc:spChg>
        <pc:spChg chg="add mod">
          <ac:chgData name="Gonzalez Martinez, Ana" userId="fddd7261-638d-4327-af61-3a5ffe65cb2c" providerId="ADAL" clId="{49EDC1D3-4E30-41CB-8769-2408CD149A5C}" dt="2020-10-09T06:19:54.264" v="4616" actId="20577"/>
          <ac:spMkLst>
            <pc:docMk/>
            <pc:sldMk cId="790375853" sldId="353"/>
            <ac:spMk id="8" creationId="{127CA720-6384-4BE0-BFC2-3870232EE999}"/>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AGMEMOD\2020_F&amp;V_outlook\TO_Base.xls" TargetMode="Externa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6.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baseline="0"/>
              <a:t>Acreage (1000 ha) </a:t>
            </a:r>
            <a:endParaRPr lang="en-US" sz="1600" b="1"/>
          </a:p>
        </c:rich>
      </c:tx>
      <c:overlay val="0"/>
      <c:spPr>
        <a:noFill/>
        <a:ln w="25400">
          <a:noFill/>
        </a:ln>
      </c:spPr>
    </c:title>
    <c:autoTitleDeleted val="0"/>
    <c:plotArea>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output)'!$D$190:$D$194</c:f>
              <c:strCache>
                <c:ptCount val="5"/>
                <c:pt idx="0">
                  <c:v>IT</c:v>
                </c:pt>
                <c:pt idx="1">
                  <c:v>ES</c:v>
                </c:pt>
                <c:pt idx="2">
                  <c:v>GR</c:v>
                </c:pt>
                <c:pt idx="3">
                  <c:v>PT</c:v>
                </c:pt>
                <c:pt idx="4">
                  <c:v>NL</c:v>
                </c:pt>
              </c:strCache>
            </c:strRef>
          </c:cat>
          <c:val>
            <c:numRef>
              <c:f>'Tomatoes (for output)'!$E$190:$E$194</c:f>
              <c:numCache>
                <c:formatCode>#,##0</c:formatCode>
                <c:ptCount val="5"/>
                <c:pt idx="0">
                  <c:v>24.31</c:v>
                </c:pt>
                <c:pt idx="1">
                  <c:v>26.53</c:v>
                </c:pt>
                <c:pt idx="2">
                  <c:v>17.010000000000002</c:v>
                </c:pt>
                <c:pt idx="3">
                  <c:v>1.6640000000000001</c:v>
                </c:pt>
                <c:pt idx="4">
                  <c:v>1.68</c:v>
                </c:pt>
              </c:numCache>
            </c:numRef>
          </c:val>
          <c:extLst>
            <c:ext xmlns:c16="http://schemas.microsoft.com/office/drawing/2014/chart" uri="{C3380CC4-5D6E-409C-BE32-E72D297353CC}">
              <c16:uniqueId val="{00000000-097D-470C-992F-0612264C6EF8}"/>
            </c:ext>
          </c:extLst>
        </c:ser>
        <c:ser>
          <c:idx val="1"/>
          <c:order val="1"/>
          <c:tx>
            <c:strRef>
              <c:f>'Tomatoes (for output)'!$F$108</c:f>
              <c:strCache>
                <c:ptCount val="1"/>
                <c:pt idx="0">
                  <c:v>2020</c:v>
                </c:pt>
              </c:strCache>
            </c:strRef>
          </c:tx>
          <c:spPr>
            <a:solidFill>
              <a:srgbClr val="0070C0"/>
            </a:solidFill>
            <a:ln w="25400">
              <a:noFill/>
            </a:ln>
          </c:spPr>
          <c:invertIfNegative val="0"/>
          <c:cat>
            <c:strRef>
              <c:f>'Tomatoes (for output)'!$D$190:$D$194</c:f>
              <c:strCache>
                <c:ptCount val="5"/>
                <c:pt idx="0">
                  <c:v>IT</c:v>
                </c:pt>
                <c:pt idx="1">
                  <c:v>ES</c:v>
                </c:pt>
                <c:pt idx="2">
                  <c:v>GR</c:v>
                </c:pt>
                <c:pt idx="3">
                  <c:v>PT</c:v>
                </c:pt>
                <c:pt idx="4">
                  <c:v>NL</c:v>
                </c:pt>
              </c:strCache>
            </c:strRef>
          </c:cat>
          <c:val>
            <c:numRef>
              <c:f>'Tomatoes (for output)'!$F$190:$F$194</c:f>
              <c:numCache>
                <c:formatCode>#,##0</c:formatCode>
                <c:ptCount val="5"/>
                <c:pt idx="0">
                  <c:v>16.829790719999998</c:v>
                </c:pt>
                <c:pt idx="1">
                  <c:v>23.023145654909175</c:v>
                </c:pt>
                <c:pt idx="2">
                  <c:v>9.0363311083218978</c:v>
                </c:pt>
                <c:pt idx="3">
                  <c:v>1.3836137613021233</c:v>
                </c:pt>
                <c:pt idx="4">
                  <c:v>1.7949999999999999</c:v>
                </c:pt>
              </c:numCache>
            </c:numRef>
          </c:val>
          <c:extLst>
            <c:ext xmlns:c16="http://schemas.microsoft.com/office/drawing/2014/chart" uri="{C3380CC4-5D6E-409C-BE32-E72D297353CC}">
              <c16:uniqueId val="{00000001-097D-470C-992F-0612264C6EF8}"/>
            </c:ext>
          </c:extLst>
        </c:ser>
        <c:ser>
          <c:idx val="2"/>
          <c:order val="2"/>
          <c:tx>
            <c:strRef>
              <c:f>'Tomatoes (for output)'!$G$108</c:f>
              <c:strCache>
                <c:ptCount val="1"/>
                <c:pt idx="0">
                  <c:v>2030</c:v>
                </c:pt>
              </c:strCache>
            </c:strRef>
          </c:tx>
          <c:spPr>
            <a:solidFill>
              <a:srgbClr val="92D050"/>
            </a:solidFill>
            <a:ln w="25400">
              <a:noFill/>
            </a:ln>
          </c:spPr>
          <c:invertIfNegative val="0"/>
          <c:cat>
            <c:strRef>
              <c:f>'Tomatoes (for output)'!$D$190:$D$194</c:f>
              <c:strCache>
                <c:ptCount val="5"/>
                <c:pt idx="0">
                  <c:v>IT</c:v>
                </c:pt>
                <c:pt idx="1">
                  <c:v>ES</c:v>
                </c:pt>
                <c:pt idx="2">
                  <c:v>GR</c:v>
                </c:pt>
                <c:pt idx="3">
                  <c:v>PT</c:v>
                </c:pt>
                <c:pt idx="4">
                  <c:v>NL</c:v>
                </c:pt>
              </c:strCache>
            </c:strRef>
          </c:cat>
          <c:val>
            <c:numRef>
              <c:f>'Tomatoes (for output)'!$G$190:$G$194</c:f>
              <c:numCache>
                <c:formatCode>#,##0</c:formatCode>
                <c:ptCount val="5"/>
                <c:pt idx="0">
                  <c:v>17.007582719999998</c:v>
                </c:pt>
                <c:pt idx="1">
                  <c:v>19.624647050863839</c:v>
                </c:pt>
                <c:pt idx="2">
                  <c:v>8.4608803593176916</c:v>
                </c:pt>
                <c:pt idx="3">
                  <c:v>1.5045482615854404</c:v>
                </c:pt>
                <c:pt idx="4">
                  <c:v>1.7916379827197586</c:v>
                </c:pt>
              </c:numCache>
            </c:numRef>
          </c:val>
          <c:extLst>
            <c:ext xmlns:c16="http://schemas.microsoft.com/office/drawing/2014/chart" uri="{C3380CC4-5D6E-409C-BE32-E72D297353CC}">
              <c16:uniqueId val="{00000002-097D-470C-992F-0612264C6EF8}"/>
            </c:ext>
          </c:extLst>
        </c:ser>
        <c:dLbls>
          <c:showLegendKey val="0"/>
          <c:showVal val="0"/>
          <c:showCatName val="0"/>
          <c:showSerName val="0"/>
          <c:showPercent val="0"/>
          <c:showBubbleSize val="0"/>
        </c:dLbls>
        <c:gapWidth val="219"/>
        <c:overlap val="-27"/>
        <c:axId val="614594704"/>
        <c:axId val="1"/>
      </c:barChart>
      <c:catAx>
        <c:axId val="614594704"/>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14594704"/>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dirty="0"/>
              <a:t>Consumption</a:t>
            </a:r>
            <a:r>
              <a:rPr lang="en-US" sz="1600" b="1" baseline="0" dirty="0"/>
              <a:t> per capita (Kg/head)</a:t>
            </a:r>
            <a:endParaRPr lang="en-US" sz="1600" b="1" dirty="0"/>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Tomatoes'!$D$118:$D$122</c:f>
              <c:strCache>
                <c:ptCount val="5"/>
                <c:pt idx="0">
                  <c:v>IT</c:v>
                </c:pt>
                <c:pt idx="1">
                  <c:v>ES</c:v>
                </c:pt>
                <c:pt idx="2">
                  <c:v>GR</c:v>
                </c:pt>
                <c:pt idx="3">
                  <c:v>PT</c:v>
                </c:pt>
                <c:pt idx="4">
                  <c:v>NL</c:v>
                </c:pt>
              </c:strCache>
            </c:strRef>
          </c:cat>
          <c:val>
            <c:numRef>
              <c:f>'Processed Tomatoes'!$E$118:$E$122</c:f>
              <c:numCache>
                <c:formatCode>#,##0</c:formatCode>
                <c:ptCount val="5"/>
                <c:pt idx="0">
                  <c:v>43.476048515477316</c:v>
                </c:pt>
                <c:pt idx="1">
                  <c:v>19.692150982199845</c:v>
                </c:pt>
                <c:pt idx="2">
                  <c:v>6.3288749847224883</c:v>
                </c:pt>
                <c:pt idx="3">
                  <c:v>17.93672082701233</c:v>
                </c:pt>
                <c:pt idx="4">
                  <c:v>26.328765587798781</c:v>
                </c:pt>
              </c:numCache>
            </c:numRef>
          </c:val>
          <c:extLst>
            <c:ext xmlns:c16="http://schemas.microsoft.com/office/drawing/2014/chart" uri="{C3380CC4-5D6E-409C-BE32-E72D297353CC}">
              <c16:uniqueId val="{00000000-6B0A-4CA0-B5F1-6391F599BB2D}"/>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Tomatoes'!$D$118:$D$122</c:f>
              <c:strCache>
                <c:ptCount val="5"/>
                <c:pt idx="0">
                  <c:v>IT</c:v>
                </c:pt>
                <c:pt idx="1">
                  <c:v>ES</c:v>
                </c:pt>
                <c:pt idx="2">
                  <c:v>GR</c:v>
                </c:pt>
                <c:pt idx="3">
                  <c:v>PT</c:v>
                </c:pt>
                <c:pt idx="4">
                  <c:v>NL</c:v>
                </c:pt>
              </c:strCache>
            </c:strRef>
          </c:cat>
          <c:val>
            <c:numRef>
              <c:f>'Processed Tomatoes'!$F$118:$F$122</c:f>
              <c:numCache>
                <c:formatCode>#,##0</c:formatCode>
                <c:ptCount val="5"/>
                <c:pt idx="0">
                  <c:v>45.702000678887188</c:v>
                </c:pt>
                <c:pt idx="1">
                  <c:v>19.213246288123351</c:v>
                </c:pt>
                <c:pt idx="2">
                  <c:v>7.0035252672123054</c:v>
                </c:pt>
                <c:pt idx="3">
                  <c:v>17.816608671639266</c:v>
                </c:pt>
                <c:pt idx="4">
                  <c:v>26.249882851916084</c:v>
                </c:pt>
              </c:numCache>
            </c:numRef>
          </c:val>
          <c:extLst>
            <c:ext xmlns:c16="http://schemas.microsoft.com/office/drawing/2014/chart" uri="{C3380CC4-5D6E-409C-BE32-E72D297353CC}">
              <c16:uniqueId val="{00000001-6B0A-4CA0-B5F1-6391F599BB2D}"/>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Tomatoes'!$D$118:$D$122</c:f>
              <c:strCache>
                <c:ptCount val="5"/>
                <c:pt idx="0">
                  <c:v>IT</c:v>
                </c:pt>
                <c:pt idx="1">
                  <c:v>ES</c:v>
                </c:pt>
                <c:pt idx="2">
                  <c:v>GR</c:v>
                </c:pt>
                <c:pt idx="3">
                  <c:v>PT</c:v>
                </c:pt>
                <c:pt idx="4">
                  <c:v>NL</c:v>
                </c:pt>
              </c:strCache>
            </c:strRef>
          </c:cat>
          <c:val>
            <c:numRef>
              <c:f>'Processed Tomatoes'!$G$118:$G$122</c:f>
              <c:numCache>
                <c:formatCode>#,##0</c:formatCode>
                <c:ptCount val="5"/>
                <c:pt idx="0">
                  <c:v>47.146739676205939</c:v>
                </c:pt>
                <c:pt idx="1">
                  <c:v>20.358085950609834</c:v>
                </c:pt>
                <c:pt idx="2">
                  <c:v>7.2027968197992838</c:v>
                </c:pt>
                <c:pt idx="3">
                  <c:v>19.314716190026012</c:v>
                </c:pt>
                <c:pt idx="4">
                  <c:v>26.301544276908313</c:v>
                </c:pt>
              </c:numCache>
            </c:numRef>
          </c:val>
          <c:extLst>
            <c:ext xmlns:c16="http://schemas.microsoft.com/office/drawing/2014/chart" uri="{C3380CC4-5D6E-409C-BE32-E72D297353CC}">
              <c16:uniqueId val="{00000002-6B0A-4CA0-B5F1-6391F599BB2D}"/>
            </c:ext>
          </c:extLst>
        </c:ser>
        <c:dLbls>
          <c:showLegendKey val="0"/>
          <c:showVal val="0"/>
          <c:showCatName val="0"/>
          <c:showSerName val="0"/>
          <c:showPercent val="0"/>
          <c:showBubbleSize val="0"/>
        </c:dLbls>
        <c:gapWidth val="219"/>
        <c:overlap val="-27"/>
        <c:axId val="524880672"/>
        <c:axId val="1"/>
      </c:barChart>
      <c:catAx>
        <c:axId val="524880672"/>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24880672"/>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Net</a:t>
            </a:r>
            <a:r>
              <a:rPr lang="en-US" sz="1600" b="1" baseline="0"/>
              <a:t> trade (1000 t)</a:t>
            </a:r>
            <a:endParaRPr lang="en-US" sz="1600" b="1"/>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Tomatoes'!$D$131:$D$135</c:f>
              <c:strCache>
                <c:ptCount val="5"/>
                <c:pt idx="0">
                  <c:v>IT</c:v>
                </c:pt>
                <c:pt idx="1">
                  <c:v>ES</c:v>
                </c:pt>
                <c:pt idx="2">
                  <c:v>GR</c:v>
                </c:pt>
                <c:pt idx="3">
                  <c:v>PT</c:v>
                </c:pt>
                <c:pt idx="4">
                  <c:v>NL</c:v>
                </c:pt>
              </c:strCache>
            </c:strRef>
          </c:cat>
          <c:val>
            <c:numRef>
              <c:f>'Processed Tomatoes'!$E$131:$E$135</c:f>
              <c:numCache>
                <c:formatCode>#,##0</c:formatCode>
                <c:ptCount val="5"/>
                <c:pt idx="0">
                  <c:v>2483.1841000000004</c:v>
                </c:pt>
                <c:pt idx="1">
                  <c:v>1459.5784800000001</c:v>
                </c:pt>
                <c:pt idx="2">
                  <c:v>569.62741000000005</c:v>
                </c:pt>
                <c:pt idx="3">
                  <c:v>1088.9323100000001</c:v>
                </c:pt>
                <c:pt idx="4">
                  <c:v>-439.24069000000003</c:v>
                </c:pt>
              </c:numCache>
            </c:numRef>
          </c:val>
          <c:extLst>
            <c:ext xmlns:c16="http://schemas.microsoft.com/office/drawing/2014/chart" uri="{C3380CC4-5D6E-409C-BE32-E72D297353CC}">
              <c16:uniqueId val="{00000000-DC6C-42B8-A37E-42155609B844}"/>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Tomatoes'!$D$131:$D$135</c:f>
              <c:strCache>
                <c:ptCount val="5"/>
                <c:pt idx="0">
                  <c:v>IT</c:v>
                </c:pt>
                <c:pt idx="1">
                  <c:v>ES</c:v>
                </c:pt>
                <c:pt idx="2">
                  <c:v>GR</c:v>
                </c:pt>
                <c:pt idx="3">
                  <c:v>PT</c:v>
                </c:pt>
                <c:pt idx="4">
                  <c:v>NL</c:v>
                </c:pt>
              </c:strCache>
            </c:strRef>
          </c:cat>
          <c:val>
            <c:numRef>
              <c:f>'Processed Tomatoes'!$F$131:$F$135</c:f>
              <c:numCache>
                <c:formatCode>#,##0</c:formatCode>
                <c:ptCount val="5"/>
                <c:pt idx="0">
                  <c:v>2253.1898269532776</c:v>
                </c:pt>
                <c:pt idx="1">
                  <c:v>2191.9512392292295</c:v>
                </c:pt>
                <c:pt idx="2">
                  <c:v>365.68979550477059</c:v>
                </c:pt>
                <c:pt idx="3">
                  <c:v>1217.0554988378738</c:v>
                </c:pt>
                <c:pt idx="4">
                  <c:v>-457.21258454981876</c:v>
                </c:pt>
              </c:numCache>
            </c:numRef>
          </c:val>
          <c:extLst>
            <c:ext xmlns:c16="http://schemas.microsoft.com/office/drawing/2014/chart" uri="{C3380CC4-5D6E-409C-BE32-E72D297353CC}">
              <c16:uniqueId val="{00000001-DC6C-42B8-A37E-42155609B844}"/>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Tomatoes'!$D$131:$D$135</c:f>
              <c:strCache>
                <c:ptCount val="5"/>
                <c:pt idx="0">
                  <c:v>IT</c:v>
                </c:pt>
                <c:pt idx="1">
                  <c:v>ES</c:v>
                </c:pt>
                <c:pt idx="2">
                  <c:v>GR</c:v>
                </c:pt>
                <c:pt idx="3">
                  <c:v>PT</c:v>
                </c:pt>
                <c:pt idx="4">
                  <c:v>NL</c:v>
                </c:pt>
              </c:strCache>
            </c:strRef>
          </c:cat>
          <c:val>
            <c:numRef>
              <c:f>'Processed Tomatoes'!$G$131:$G$135</c:f>
              <c:numCache>
                <c:formatCode>#,##0</c:formatCode>
                <c:ptCount val="5"/>
                <c:pt idx="0">
                  <c:v>2265.1252949765653</c:v>
                </c:pt>
                <c:pt idx="1">
                  <c:v>1932.5708814894742</c:v>
                </c:pt>
                <c:pt idx="2">
                  <c:v>194.74286805850437</c:v>
                </c:pt>
                <c:pt idx="3">
                  <c:v>1427.0855149702666</c:v>
                </c:pt>
                <c:pt idx="4">
                  <c:v>-466.67025775077411</c:v>
                </c:pt>
              </c:numCache>
            </c:numRef>
          </c:val>
          <c:extLst>
            <c:ext xmlns:c16="http://schemas.microsoft.com/office/drawing/2014/chart" uri="{C3380CC4-5D6E-409C-BE32-E72D297353CC}">
              <c16:uniqueId val="{00000002-DC6C-42B8-A37E-42155609B844}"/>
            </c:ext>
          </c:extLst>
        </c:ser>
        <c:dLbls>
          <c:showLegendKey val="0"/>
          <c:showVal val="0"/>
          <c:showCatName val="0"/>
          <c:showSerName val="0"/>
          <c:showPercent val="0"/>
          <c:showBubbleSize val="0"/>
        </c:dLbls>
        <c:gapWidth val="219"/>
        <c:overlap val="-27"/>
        <c:axId val="524875424"/>
        <c:axId val="1"/>
      </c:barChart>
      <c:catAx>
        <c:axId val="524875424"/>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24875424"/>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Net trade (1000 t)</a:t>
            </a:r>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Tomatoes'!$D$141:$D$142</c:f>
              <c:strCache>
                <c:ptCount val="2"/>
                <c:pt idx="0">
                  <c:v>RoEU</c:v>
                </c:pt>
                <c:pt idx="1">
                  <c:v>EU27</c:v>
                </c:pt>
              </c:strCache>
            </c:strRef>
          </c:cat>
          <c:val>
            <c:numRef>
              <c:f>'Processed Tomatoes'!$E$141:$E$142</c:f>
              <c:numCache>
                <c:formatCode>#,##0</c:formatCode>
                <c:ptCount val="2"/>
                <c:pt idx="0">
                  <c:v>-4263</c:v>
                </c:pt>
                <c:pt idx="1">
                  <c:v>899.08161000000109</c:v>
                </c:pt>
              </c:numCache>
            </c:numRef>
          </c:val>
          <c:extLst>
            <c:ext xmlns:c16="http://schemas.microsoft.com/office/drawing/2014/chart" uri="{C3380CC4-5D6E-409C-BE32-E72D297353CC}">
              <c16:uniqueId val="{00000000-2EAF-4A20-AD4A-9DA1412CC189}"/>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Tomatoes'!$D$141:$D$142</c:f>
              <c:strCache>
                <c:ptCount val="2"/>
                <c:pt idx="0">
                  <c:v>RoEU</c:v>
                </c:pt>
                <c:pt idx="1">
                  <c:v>EU27</c:v>
                </c:pt>
              </c:strCache>
            </c:strRef>
          </c:cat>
          <c:val>
            <c:numRef>
              <c:f>'Processed Tomatoes'!$F$141:$F$142</c:f>
              <c:numCache>
                <c:formatCode>#,##0</c:formatCode>
                <c:ptCount val="2"/>
                <c:pt idx="0">
                  <c:v>-2661.8</c:v>
                </c:pt>
                <c:pt idx="1">
                  <c:v>2908.873775975333</c:v>
                </c:pt>
              </c:numCache>
            </c:numRef>
          </c:val>
          <c:extLst>
            <c:ext xmlns:c16="http://schemas.microsoft.com/office/drawing/2014/chart" uri="{C3380CC4-5D6E-409C-BE32-E72D297353CC}">
              <c16:uniqueId val="{00000001-2EAF-4A20-AD4A-9DA1412CC189}"/>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Tomatoes'!$D$141:$D$142</c:f>
              <c:strCache>
                <c:ptCount val="2"/>
                <c:pt idx="0">
                  <c:v>RoEU</c:v>
                </c:pt>
                <c:pt idx="1">
                  <c:v>EU27</c:v>
                </c:pt>
              </c:strCache>
            </c:strRef>
          </c:cat>
          <c:val>
            <c:numRef>
              <c:f>'Processed Tomatoes'!$G$141:$G$142</c:f>
              <c:numCache>
                <c:formatCode>#,##0</c:formatCode>
                <c:ptCount val="2"/>
                <c:pt idx="0">
                  <c:v>-3276.7</c:v>
                </c:pt>
                <c:pt idx="1">
                  <c:v>2076.0543017440341</c:v>
                </c:pt>
              </c:numCache>
            </c:numRef>
          </c:val>
          <c:extLst>
            <c:ext xmlns:c16="http://schemas.microsoft.com/office/drawing/2014/chart" uri="{C3380CC4-5D6E-409C-BE32-E72D297353CC}">
              <c16:uniqueId val="{00000002-2EAF-4A20-AD4A-9DA1412CC189}"/>
            </c:ext>
          </c:extLst>
        </c:ser>
        <c:dLbls>
          <c:showLegendKey val="0"/>
          <c:showVal val="0"/>
          <c:showCatName val="0"/>
          <c:showSerName val="0"/>
          <c:showPercent val="0"/>
          <c:showBubbleSize val="0"/>
        </c:dLbls>
        <c:gapWidth val="219"/>
        <c:overlap val="-27"/>
        <c:axId val="524877720"/>
        <c:axId val="1"/>
      </c:barChart>
      <c:catAx>
        <c:axId val="524877720"/>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24877720"/>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Yield (t/ha)</a:t>
            </a:r>
          </a:p>
        </c:rich>
      </c:tx>
      <c:overlay val="0"/>
      <c:spPr>
        <a:noFill/>
        <a:ln>
          <a:noFill/>
        </a:ln>
        <a:effectLst/>
      </c:spPr>
    </c:title>
    <c:autoTitleDeleted val="0"/>
    <c:plotArea>
      <c:layout>
        <c:manualLayout>
          <c:layoutTarget val="inner"/>
          <c:xMode val="edge"/>
          <c:yMode val="edge"/>
          <c:x val="9.3943768933545863E-2"/>
          <c:y val="0.12912199306486885"/>
          <c:w val="0.74477298975588357"/>
          <c:h val="0.682463783875216"/>
        </c:manualLayout>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output)'!$D$109:$D$113</c:f>
              <c:strCache>
                <c:ptCount val="5"/>
                <c:pt idx="0">
                  <c:v>IT</c:v>
                </c:pt>
                <c:pt idx="1">
                  <c:v>ES</c:v>
                </c:pt>
                <c:pt idx="2">
                  <c:v>GR</c:v>
                </c:pt>
                <c:pt idx="3">
                  <c:v>PT</c:v>
                </c:pt>
                <c:pt idx="4">
                  <c:v>NL</c:v>
                </c:pt>
              </c:strCache>
            </c:strRef>
          </c:cat>
          <c:val>
            <c:numRef>
              <c:f>'Tomatoes (for output)'!$E$109:$E$113</c:f>
              <c:numCache>
                <c:formatCode>#,##0</c:formatCode>
                <c:ptCount val="5"/>
                <c:pt idx="0">
                  <c:v>42.272315919374748</c:v>
                </c:pt>
                <c:pt idx="1">
                  <c:v>76.330946098756115</c:v>
                </c:pt>
                <c:pt idx="2">
                  <c:v>58.03821281599059</c:v>
                </c:pt>
                <c:pt idx="3">
                  <c:v>84.500240384615381</c:v>
                </c:pt>
                <c:pt idx="4">
                  <c:v>455.35714285714289</c:v>
                </c:pt>
              </c:numCache>
            </c:numRef>
          </c:val>
          <c:extLst>
            <c:ext xmlns:c16="http://schemas.microsoft.com/office/drawing/2014/chart" uri="{C3380CC4-5D6E-409C-BE32-E72D297353CC}">
              <c16:uniqueId val="{00000000-CFF0-4C61-97EE-8B7DE18BBD99}"/>
            </c:ext>
          </c:extLst>
        </c:ser>
        <c:ser>
          <c:idx val="1"/>
          <c:order val="1"/>
          <c:tx>
            <c:strRef>
              <c:f>'Tomatoes (for output)'!$F$108</c:f>
              <c:strCache>
                <c:ptCount val="1"/>
                <c:pt idx="0">
                  <c:v>2020</c:v>
                </c:pt>
              </c:strCache>
            </c:strRef>
          </c:tx>
          <c:spPr>
            <a:solidFill>
              <a:srgbClr val="0070C0"/>
            </a:solidFill>
            <a:ln>
              <a:solidFill>
                <a:srgbClr val="0070C0"/>
              </a:solidFill>
            </a:ln>
            <a:effectLst/>
          </c:spPr>
          <c:invertIfNegative val="0"/>
          <c:cat>
            <c:strRef>
              <c:f>'Tomatoes (for output)'!$D$109:$D$113</c:f>
              <c:strCache>
                <c:ptCount val="5"/>
                <c:pt idx="0">
                  <c:v>IT</c:v>
                </c:pt>
                <c:pt idx="1">
                  <c:v>ES</c:v>
                </c:pt>
                <c:pt idx="2">
                  <c:v>GR</c:v>
                </c:pt>
                <c:pt idx="3">
                  <c:v>PT</c:v>
                </c:pt>
                <c:pt idx="4">
                  <c:v>NL</c:v>
                </c:pt>
              </c:strCache>
            </c:strRef>
          </c:cat>
          <c:val>
            <c:numRef>
              <c:f>'Tomatoes (for output)'!$F$109:$F$113</c:f>
              <c:numCache>
                <c:formatCode>#,##0</c:formatCode>
                <c:ptCount val="5"/>
                <c:pt idx="0">
                  <c:v>28.467285323219027</c:v>
                </c:pt>
                <c:pt idx="1">
                  <c:v>81.677222123811035</c:v>
                </c:pt>
                <c:pt idx="2">
                  <c:v>56.86637618345268</c:v>
                </c:pt>
                <c:pt idx="3">
                  <c:v>70.401001109750439</c:v>
                </c:pt>
                <c:pt idx="4">
                  <c:v>501.84530412771528</c:v>
                </c:pt>
              </c:numCache>
            </c:numRef>
          </c:val>
          <c:extLst>
            <c:ext xmlns:c16="http://schemas.microsoft.com/office/drawing/2014/chart" uri="{C3380CC4-5D6E-409C-BE32-E72D297353CC}">
              <c16:uniqueId val="{00000001-CFF0-4C61-97EE-8B7DE18BBD99}"/>
            </c:ext>
          </c:extLst>
        </c:ser>
        <c:ser>
          <c:idx val="2"/>
          <c:order val="2"/>
          <c:tx>
            <c:strRef>
              <c:f>'Tomatoes (for output)'!$G$108</c:f>
              <c:strCache>
                <c:ptCount val="1"/>
                <c:pt idx="0">
                  <c:v>2030</c:v>
                </c:pt>
              </c:strCache>
            </c:strRef>
          </c:tx>
          <c:spPr>
            <a:solidFill>
              <a:srgbClr val="92D050"/>
            </a:solidFill>
            <a:ln>
              <a:noFill/>
            </a:ln>
            <a:effectLst/>
          </c:spPr>
          <c:invertIfNegative val="0"/>
          <c:cat>
            <c:strRef>
              <c:f>'Tomatoes (for output)'!$D$109:$D$113</c:f>
              <c:strCache>
                <c:ptCount val="5"/>
                <c:pt idx="0">
                  <c:v>IT</c:v>
                </c:pt>
                <c:pt idx="1">
                  <c:v>ES</c:v>
                </c:pt>
                <c:pt idx="2">
                  <c:v>GR</c:v>
                </c:pt>
                <c:pt idx="3">
                  <c:v>PT</c:v>
                </c:pt>
                <c:pt idx="4">
                  <c:v>NL</c:v>
                </c:pt>
              </c:strCache>
            </c:strRef>
          </c:cat>
          <c:val>
            <c:numRef>
              <c:f>'Tomatoes (for output)'!$G$109:$G$113</c:f>
              <c:numCache>
                <c:formatCode>#,##0</c:formatCode>
                <c:ptCount val="5"/>
                <c:pt idx="0">
                  <c:v>30.184421004718729</c:v>
                </c:pt>
                <c:pt idx="1">
                  <c:v>84.228267456068622</c:v>
                </c:pt>
                <c:pt idx="2">
                  <c:v>61.286236084758272</c:v>
                </c:pt>
                <c:pt idx="3">
                  <c:v>73.222004384867219</c:v>
                </c:pt>
                <c:pt idx="4">
                  <c:v>506.82204501540156</c:v>
                </c:pt>
              </c:numCache>
            </c:numRef>
          </c:val>
          <c:extLst>
            <c:ext xmlns:c16="http://schemas.microsoft.com/office/drawing/2014/chart" uri="{C3380CC4-5D6E-409C-BE32-E72D297353CC}">
              <c16:uniqueId val="{00000002-CFF0-4C61-97EE-8B7DE18BBD99}"/>
            </c:ext>
          </c:extLst>
        </c:ser>
        <c:dLbls>
          <c:showLegendKey val="0"/>
          <c:showVal val="0"/>
          <c:showCatName val="0"/>
          <c:showSerName val="0"/>
          <c:showPercent val="0"/>
          <c:showBubbleSize val="0"/>
        </c:dLbls>
        <c:gapWidth val="219"/>
        <c:overlap val="-27"/>
        <c:axId val="555712592"/>
        <c:axId val="1"/>
      </c:barChart>
      <c:catAx>
        <c:axId val="555712592"/>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55712592"/>
        <c:crosses val="autoZero"/>
        <c:crossBetween val="between"/>
      </c:valAx>
      <c:spPr>
        <a:noFill/>
        <a:ln w="25400">
          <a:noFill/>
        </a:ln>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Production</a:t>
            </a:r>
            <a:r>
              <a:rPr lang="en-US" sz="1600" b="1" baseline="0"/>
              <a:t> (1000 t) </a:t>
            </a:r>
            <a:endParaRPr lang="en-US" sz="1600" b="1"/>
          </a:p>
        </c:rich>
      </c:tx>
      <c:overlay val="0"/>
      <c:spPr>
        <a:noFill/>
        <a:ln>
          <a:noFill/>
        </a:ln>
        <a:effectLst/>
      </c:spPr>
    </c:title>
    <c:autoTitleDeleted val="0"/>
    <c:plotArea>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output)'!$D$123:$D$127</c:f>
              <c:strCache>
                <c:ptCount val="5"/>
                <c:pt idx="0">
                  <c:v>IT</c:v>
                </c:pt>
                <c:pt idx="1">
                  <c:v>ES</c:v>
                </c:pt>
                <c:pt idx="2">
                  <c:v>GR</c:v>
                </c:pt>
                <c:pt idx="3">
                  <c:v>PT</c:v>
                </c:pt>
                <c:pt idx="4">
                  <c:v>NL</c:v>
                </c:pt>
              </c:strCache>
            </c:strRef>
          </c:cat>
          <c:val>
            <c:numRef>
              <c:f>'Tomatoes (for output)'!$E$123:$E$127</c:f>
              <c:numCache>
                <c:formatCode>#,##0</c:formatCode>
                <c:ptCount val="5"/>
                <c:pt idx="0">
                  <c:v>1027.6400000000001</c:v>
                </c:pt>
                <c:pt idx="1">
                  <c:v>2025.06</c:v>
                </c:pt>
                <c:pt idx="2">
                  <c:v>987.23</c:v>
                </c:pt>
                <c:pt idx="3">
                  <c:v>140.60840000000002</c:v>
                </c:pt>
                <c:pt idx="4">
                  <c:v>765</c:v>
                </c:pt>
              </c:numCache>
            </c:numRef>
          </c:val>
          <c:extLst>
            <c:ext xmlns:c16="http://schemas.microsoft.com/office/drawing/2014/chart" uri="{C3380CC4-5D6E-409C-BE32-E72D297353CC}">
              <c16:uniqueId val="{00000000-9FE7-4FDB-8D88-A65BF9372982}"/>
            </c:ext>
          </c:extLst>
        </c:ser>
        <c:ser>
          <c:idx val="1"/>
          <c:order val="1"/>
          <c:tx>
            <c:strRef>
              <c:f>'Tomatoes (for output)'!$F$108</c:f>
              <c:strCache>
                <c:ptCount val="1"/>
                <c:pt idx="0">
                  <c:v>2020</c:v>
                </c:pt>
              </c:strCache>
            </c:strRef>
          </c:tx>
          <c:spPr>
            <a:solidFill>
              <a:srgbClr val="0070C0"/>
            </a:solidFill>
            <a:ln>
              <a:noFill/>
            </a:ln>
            <a:effectLst/>
          </c:spPr>
          <c:invertIfNegative val="0"/>
          <c:cat>
            <c:strRef>
              <c:f>'Tomatoes (for output)'!$D$123:$D$127</c:f>
              <c:strCache>
                <c:ptCount val="5"/>
                <c:pt idx="0">
                  <c:v>IT</c:v>
                </c:pt>
                <c:pt idx="1">
                  <c:v>ES</c:v>
                </c:pt>
                <c:pt idx="2">
                  <c:v>GR</c:v>
                </c:pt>
                <c:pt idx="3">
                  <c:v>PT</c:v>
                </c:pt>
                <c:pt idx="4">
                  <c:v>NL</c:v>
                </c:pt>
              </c:strCache>
            </c:strRef>
          </c:cat>
          <c:val>
            <c:numRef>
              <c:f>'Tomatoes (for output)'!$F$123:$F$127</c:f>
              <c:numCache>
                <c:formatCode>#,##0</c:formatCode>
                <c:ptCount val="5"/>
                <c:pt idx="0">
                  <c:v>513.19659999999999</c:v>
                </c:pt>
                <c:pt idx="1">
                  <c:v>1880.4665816448717</c:v>
                </c:pt>
                <c:pt idx="2">
                  <c:v>513.86340412406889</c:v>
                </c:pt>
                <c:pt idx="3">
                  <c:v>97.407793944896767</c:v>
                </c:pt>
                <c:pt idx="4">
                  <c:v>900.81232090924891</c:v>
                </c:pt>
              </c:numCache>
            </c:numRef>
          </c:val>
          <c:extLst>
            <c:ext xmlns:c16="http://schemas.microsoft.com/office/drawing/2014/chart" uri="{C3380CC4-5D6E-409C-BE32-E72D297353CC}">
              <c16:uniqueId val="{00000001-9FE7-4FDB-8D88-A65BF9372982}"/>
            </c:ext>
          </c:extLst>
        </c:ser>
        <c:ser>
          <c:idx val="2"/>
          <c:order val="2"/>
          <c:tx>
            <c:strRef>
              <c:f>'Tomatoes (for output)'!$G$108</c:f>
              <c:strCache>
                <c:ptCount val="1"/>
                <c:pt idx="0">
                  <c:v>2030</c:v>
                </c:pt>
              </c:strCache>
            </c:strRef>
          </c:tx>
          <c:spPr>
            <a:solidFill>
              <a:srgbClr val="92D050"/>
            </a:solidFill>
            <a:ln>
              <a:noFill/>
            </a:ln>
            <a:effectLst/>
          </c:spPr>
          <c:invertIfNegative val="0"/>
          <c:cat>
            <c:strRef>
              <c:f>'Tomatoes (for output)'!$D$123:$D$127</c:f>
              <c:strCache>
                <c:ptCount val="5"/>
                <c:pt idx="0">
                  <c:v>IT</c:v>
                </c:pt>
                <c:pt idx="1">
                  <c:v>ES</c:v>
                </c:pt>
                <c:pt idx="2">
                  <c:v>GR</c:v>
                </c:pt>
                <c:pt idx="3">
                  <c:v>PT</c:v>
                </c:pt>
                <c:pt idx="4">
                  <c:v>NL</c:v>
                </c:pt>
              </c:strCache>
            </c:strRef>
          </c:cat>
          <c:val>
            <c:numRef>
              <c:f>'Tomatoes (for output)'!$G$123:$G$127</c:f>
              <c:numCache>
                <c:formatCode>#,##0</c:formatCode>
                <c:ptCount val="5"/>
                <c:pt idx="0">
                  <c:v>513.36403709305921</c:v>
                </c:pt>
                <c:pt idx="1">
                  <c:v>1652.9500205311078</c:v>
                </c:pt>
                <c:pt idx="2">
                  <c:v>518.53551118603843</c:v>
                </c:pt>
                <c:pt idx="3">
                  <c:v>110.16603940705347</c:v>
                </c:pt>
                <c:pt idx="4">
                  <c:v>908.04162632929672</c:v>
                </c:pt>
              </c:numCache>
            </c:numRef>
          </c:val>
          <c:extLst>
            <c:ext xmlns:c16="http://schemas.microsoft.com/office/drawing/2014/chart" uri="{C3380CC4-5D6E-409C-BE32-E72D297353CC}">
              <c16:uniqueId val="{00000002-9FE7-4FDB-8D88-A65BF9372982}"/>
            </c:ext>
          </c:extLst>
        </c:ser>
        <c:dLbls>
          <c:showLegendKey val="0"/>
          <c:showVal val="0"/>
          <c:showCatName val="0"/>
          <c:showSerName val="0"/>
          <c:showPercent val="0"/>
          <c:showBubbleSize val="0"/>
        </c:dLbls>
        <c:gapWidth val="219"/>
        <c:overlap val="-27"/>
        <c:axId val="555728008"/>
        <c:axId val="1"/>
      </c:barChart>
      <c:catAx>
        <c:axId val="555728008"/>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55728008"/>
        <c:crosses val="autoZero"/>
        <c:crossBetween val="between"/>
      </c:valAx>
      <c:spPr>
        <a:noFill/>
        <a:ln w="25400">
          <a:noFill/>
        </a:ln>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rgbClr val="00699D"/>
      </a:solid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Consumption</a:t>
            </a:r>
            <a:r>
              <a:rPr lang="en-US" sz="1600" b="1" baseline="0"/>
              <a:t> per capita (Kg/head)</a:t>
            </a:r>
            <a:endParaRPr lang="en-US" sz="1600" b="1"/>
          </a:p>
        </c:rich>
      </c:tx>
      <c:overlay val="0"/>
      <c:spPr>
        <a:noFill/>
        <a:ln>
          <a:noFill/>
        </a:ln>
        <a:effectLst/>
      </c:spPr>
    </c:title>
    <c:autoTitleDeleted val="0"/>
    <c:plotArea>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output)'!$D$135:$D$139</c:f>
              <c:strCache>
                <c:ptCount val="5"/>
                <c:pt idx="0">
                  <c:v>IT</c:v>
                </c:pt>
                <c:pt idx="1">
                  <c:v>ES</c:v>
                </c:pt>
                <c:pt idx="2">
                  <c:v>GR</c:v>
                </c:pt>
                <c:pt idx="3">
                  <c:v>PT</c:v>
                </c:pt>
                <c:pt idx="4">
                  <c:v>NL</c:v>
                </c:pt>
              </c:strCache>
            </c:strRef>
          </c:cat>
          <c:val>
            <c:numRef>
              <c:f>'Tomatoes (for output)'!$E$135:$E$139</c:f>
              <c:numCache>
                <c:formatCode>#,##0</c:formatCode>
                <c:ptCount val="5"/>
                <c:pt idx="0">
                  <c:v>15.809008584575158</c:v>
                </c:pt>
                <c:pt idx="1">
                  <c:v>26.711891255414194</c:v>
                </c:pt>
                <c:pt idx="2">
                  <c:v>80.651649579393066</c:v>
                </c:pt>
                <c:pt idx="3">
                  <c:v>7.3748779608573569</c:v>
                </c:pt>
                <c:pt idx="4">
                  <c:v>5.2313156889576176</c:v>
                </c:pt>
              </c:numCache>
            </c:numRef>
          </c:val>
          <c:extLst>
            <c:ext xmlns:c16="http://schemas.microsoft.com/office/drawing/2014/chart" uri="{C3380CC4-5D6E-409C-BE32-E72D297353CC}">
              <c16:uniqueId val="{00000000-AB91-4B39-BE40-5AD14F43C859}"/>
            </c:ext>
          </c:extLst>
        </c:ser>
        <c:ser>
          <c:idx val="1"/>
          <c:order val="1"/>
          <c:tx>
            <c:strRef>
              <c:f>'Tomatoes (for output)'!$F$108</c:f>
              <c:strCache>
                <c:ptCount val="1"/>
                <c:pt idx="0">
                  <c:v>2020</c:v>
                </c:pt>
              </c:strCache>
            </c:strRef>
          </c:tx>
          <c:spPr>
            <a:solidFill>
              <a:srgbClr val="0070C0"/>
            </a:solidFill>
            <a:ln>
              <a:noFill/>
            </a:ln>
            <a:effectLst/>
          </c:spPr>
          <c:invertIfNegative val="0"/>
          <c:cat>
            <c:strRef>
              <c:f>'Tomatoes (for output)'!$D$135:$D$139</c:f>
              <c:strCache>
                <c:ptCount val="5"/>
                <c:pt idx="0">
                  <c:v>IT</c:v>
                </c:pt>
                <c:pt idx="1">
                  <c:v>ES</c:v>
                </c:pt>
                <c:pt idx="2">
                  <c:v>GR</c:v>
                </c:pt>
                <c:pt idx="3">
                  <c:v>PT</c:v>
                </c:pt>
                <c:pt idx="4">
                  <c:v>NL</c:v>
                </c:pt>
              </c:strCache>
            </c:strRef>
          </c:cat>
          <c:val>
            <c:numRef>
              <c:f>'Tomatoes (for output)'!$F$135:$F$139</c:f>
              <c:numCache>
                <c:formatCode>#,##0</c:formatCode>
                <c:ptCount val="5"/>
                <c:pt idx="0">
                  <c:v>11.132527663701325</c:v>
                </c:pt>
                <c:pt idx="1">
                  <c:v>28.061123374576507</c:v>
                </c:pt>
                <c:pt idx="2">
                  <c:v>44.320023684063649</c:v>
                </c:pt>
                <c:pt idx="3">
                  <c:v>7.4278911681834812</c:v>
                </c:pt>
                <c:pt idx="4">
                  <c:v>5.8358794664625169</c:v>
                </c:pt>
              </c:numCache>
            </c:numRef>
          </c:val>
          <c:extLst>
            <c:ext xmlns:c16="http://schemas.microsoft.com/office/drawing/2014/chart" uri="{C3380CC4-5D6E-409C-BE32-E72D297353CC}">
              <c16:uniqueId val="{00000001-AB91-4B39-BE40-5AD14F43C859}"/>
            </c:ext>
          </c:extLst>
        </c:ser>
        <c:ser>
          <c:idx val="2"/>
          <c:order val="2"/>
          <c:tx>
            <c:strRef>
              <c:f>'Tomatoes (for output)'!$G$108</c:f>
              <c:strCache>
                <c:ptCount val="1"/>
                <c:pt idx="0">
                  <c:v>2030</c:v>
                </c:pt>
              </c:strCache>
            </c:strRef>
          </c:tx>
          <c:spPr>
            <a:solidFill>
              <a:srgbClr val="92D050"/>
            </a:solidFill>
            <a:ln>
              <a:noFill/>
            </a:ln>
            <a:effectLst/>
          </c:spPr>
          <c:invertIfNegative val="0"/>
          <c:cat>
            <c:strRef>
              <c:f>'Tomatoes (for output)'!$D$135:$D$139</c:f>
              <c:strCache>
                <c:ptCount val="5"/>
                <c:pt idx="0">
                  <c:v>IT</c:v>
                </c:pt>
                <c:pt idx="1">
                  <c:v>ES</c:v>
                </c:pt>
                <c:pt idx="2">
                  <c:v>GR</c:v>
                </c:pt>
                <c:pt idx="3">
                  <c:v>PT</c:v>
                </c:pt>
                <c:pt idx="4">
                  <c:v>NL</c:v>
                </c:pt>
              </c:strCache>
            </c:strRef>
          </c:cat>
          <c:val>
            <c:numRef>
              <c:f>'Tomatoes (for output)'!$G$135:$G$139</c:f>
              <c:numCache>
                <c:formatCode>#,##0</c:formatCode>
                <c:ptCount val="5"/>
                <c:pt idx="0">
                  <c:v>10.548207105861607</c:v>
                </c:pt>
                <c:pt idx="1">
                  <c:v>28.112934081238667</c:v>
                </c:pt>
                <c:pt idx="2">
                  <c:v>41.342122667700131</c:v>
                </c:pt>
                <c:pt idx="3">
                  <c:v>7.0929431885446474</c:v>
                </c:pt>
                <c:pt idx="4">
                  <c:v>5.9293557409605047</c:v>
                </c:pt>
              </c:numCache>
            </c:numRef>
          </c:val>
          <c:extLst>
            <c:ext xmlns:c16="http://schemas.microsoft.com/office/drawing/2014/chart" uri="{C3380CC4-5D6E-409C-BE32-E72D297353CC}">
              <c16:uniqueId val="{00000002-AB91-4B39-BE40-5AD14F43C859}"/>
            </c:ext>
          </c:extLst>
        </c:ser>
        <c:dLbls>
          <c:showLegendKey val="0"/>
          <c:showVal val="0"/>
          <c:showCatName val="0"/>
          <c:showSerName val="0"/>
          <c:showPercent val="0"/>
          <c:showBubbleSize val="0"/>
        </c:dLbls>
        <c:gapWidth val="219"/>
        <c:overlap val="-27"/>
        <c:axId val="555730304"/>
        <c:axId val="1"/>
      </c:barChart>
      <c:catAx>
        <c:axId val="555730304"/>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55730304"/>
        <c:crosses val="autoZero"/>
        <c:crossBetween val="between"/>
      </c:valAx>
      <c:spPr>
        <a:noFill/>
        <a:ln w="25400">
          <a:noFill/>
        </a:ln>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Net</a:t>
            </a:r>
            <a:r>
              <a:rPr lang="en-US" sz="1600" b="1" baseline="0"/>
              <a:t> trade (1000 t) </a:t>
            </a:r>
            <a:endParaRPr lang="en-US" sz="1600" b="1"/>
          </a:p>
        </c:rich>
      </c:tx>
      <c:overlay val="0"/>
      <c:spPr>
        <a:noFill/>
        <a:ln>
          <a:noFill/>
        </a:ln>
        <a:effectLst/>
      </c:spPr>
    </c:title>
    <c:autoTitleDeleted val="0"/>
    <c:plotArea>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output)'!$D$148:$D$152</c:f>
              <c:strCache>
                <c:ptCount val="5"/>
                <c:pt idx="0">
                  <c:v>IT</c:v>
                </c:pt>
                <c:pt idx="1">
                  <c:v>ES</c:v>
                </c:pt>
                <c:pt idx="2">
                  <c:v>GR</c:v>
                </c:pt>
                <c:pt idx="3">
                  <c:v>PT</c:v>
                </c:pt>
                <c:pt idx="4">
                  <c:v>NL</c:v>
                </c:pt>
              </c:strCache>
            </c:strRef>
          </c:cat>
          <c:val>
            <c:numRef>
              <c:f>'Tomatoes (for output)'!$E$148:$E$152</c:f>
              <c:numCache>
                <c:formatCode>#,##0</c:formatCode>
                <c:ptCount val="5"/>
                <c:pt idx="0">
                  <c:v>31.988999999999805</c:v>
                </c:pt>
                <c:pt idx="1">
                  <c:v>577.73999999999978</c:v>
                </c:pt>
                <c:pt idx="2">
                  <c:v>-8.2819999999999254</c:v>
                </c:pt>
                <c:pt idx="3">
                  <c:v>47.987999999999985</c:v>
                </c:pt>
                <c:pt idx="4">
                  <c:v>640.04100000000005</c:v>
                </c:pt>
              </c:numCache>
            </c:numRef>
          </c:val>
          <c:extLst>
            <c:ext xmlns:c16="http://schemas.microsoft.com/office/drawing/2014/chart" uri="{C3380CC4-5D6E-409C-BE32-E72D297353CC}">
              <c16:uniqueId val="{00000000-94CC-4806-90B0-AFA1992C40CF}"/>
            </c:ext>
          </c:extLst>
        </c:ser>
        <c:ser>
          <c:idx val="1"/>
          <c:order val="1"/>
          <c:tx>
            <c:strRef>
              <c:f>'Tomatoes (for output)'!$F$108</c:f>
              <c:strCache>
                <c:ptCount val="1"/>
                <c:pt idx="0">
                  <c:v>2020</c:v>
                </c:pt>
              </c:strCache>
            </c:strRef>
          </c:tx>
          <c:spPr>
            <a:solidFill>
              <a:srgbClr val="0070C0"/>
            </a:solidFill>
            <a:ln>
              <a:noFill/>
            </a:ln>
            <a:effectLst/>
          </c:spPr>
          <c:invertIfNegative val="0"/>
          <c:cat>
            <c:strRef>
              <c:f>'Tomatoes (for output)'!$D$148:$D$152</c:f>
              <c:strCache>
                <c:ptCount val="5"/>
                <c:pt idx="0">
                  <c:v>IT</c:v>
                </c:pt>
                <c:pt idx="1">
                  <c:v>ES</c:v>
                </c:pt>
                <c:pt idx="2">
                  <c:v>GR</c:v>
                </c:pt>
                <c:pt idx="3">
                  <c:v>PT</c:v>
                </c:pt>
                <c:pt idx="4">
                  <c:v>NL</c:v>
                </c:pt>
              </c:strCache>
            </c:strRef>
          </c:cat>
          <c:val>
            <c:numRef>
              <c:f>'Tomatoes (for output)'!$F$148:$F$152</c:f>
              <c:numCache>
                <c:formatCode>#,##0</c:formatCode>
                <c:ptCount val="5"/>
                <c:pt idx="0">
                  <c:v>-172.53324126030702</c:v>
                </c:pt>
                <c:pt idx="1">
                  <c:v>368.06299316498644</c:v>
                </c:pt>
                <c:pt idx="2">
                  <c:v>-8.7307751733200121</c:v>
                </c:pt>
                <c:pt idx="3">
                  <c:v>13.668944156904075</c:v>
                </c:pt>
                <c:pt idx="4">
                  <c:v>753.66472312624478</c:v>
                </c:pt>
              </c:numCache>
            </c:numRef>
          </c:val>
          <c:extLst>
            <c:ext xmlns:c16="http://schemas.microsoft.com/office/drawing/2014/chart" uri="{C3380CC4-5D6E-409C-BE32-E72D297353CC}">
              <c16:uniqueId val="{00000001-94CC-4806-90B0-AFA1992C40CF}"/>
            </c:ext>
          </c:extLst>
        </c:ser>
        <c:ser>
          <c:idx val="2"/>
          <c:order val="2"/>
          <c:tx>
            <c:strRef>
              <c:f>'Tomatoes (for output)'!$G$108</c:f>
              <c:strCache>
                <c:ptCount val="1"/>
                <c:pt idx="0">
                  <c:v>2030</c:v>
                </c:pt>
              </c:strCache>
            </c:strRef>
          </c:tx>
          <c:spPr>
            <a:solidFill>
              <a:srgbClr val="92D050"/>
            </a:solidFill>
            <a:ln>
              <a:noFill/>
            </a:ln>
            <a:effectLst/>
          </c:spPr>
          <c:invertIfNegative val="0"/>
          <c:cat>
            <c:strRef>
              <c:f>'Tomatoes (for output)'!$D$148:$D$152</c:f>
              <c:strCache>
                <c:ptCount val="5"/>
                <c:pt idx="0">
                  <c:v>IT</c:v>
                </c:pt>
                <c:pt idx="1">
                  <c:v>ES</c:v>
                </c:pt>
                <c:pt idx="2">
                  <c:v>GR</c:v>
                </c:pt>
                <c:pt idx="3">
                  <c:v>PT</c:v>
                </c:pt>
                <c:pt idx="4">
                  <c:v>NL</c:v>
                </c:pt>
              </c:strCache>
            </c:strRef>
          </c:cat>
          <c:val>
            <c:numRef>
              <c:f>'Tomatoes (for output)'!$G$148:$G$152</c:f>
              <c:numCache>
                <c:formatCode>#,##0</c:formatCode>
                <c:ptCount val="5"/>
                <c:pt idx="0">
                  <c:v>-122.17751099597706</c:v>
                </c:pt>
                <c:pt idx="1">
                  <c:v>152.8764782073863</c:v>
                </c:pt>
                <c:pt idx="2">
                  <c:v>48.586827225828699</c:v>
                </c:pt>
                <c:pt idx="3">
                  <c:v>31.602106197761742</c:v>
                </c:pt>
                <c:pt idx="4">
                  <c:v>757.33662609060616</c:v>
                </c:pt>
              </c:numCache>
            </c:numRef>
          </c:val>
          <c:extLst>
            <c:ext xmlns:c16="http://schemas.microsoft.com/office/drawing/2014/chart" uri="{C3380CC4-5D6E-409C-BE32-E72D297353CC}">
              <c16:uniqueId val="{00000002-94CC-4806-90B0-AFA1992C40CF}"/>
            </c:ext>
          </c:extLst>
        </c:ser>
        <c:dLbls>
          <c:showLegendKey val="0"/>
          <c:showVal val="0"/>
          <c:showCatName val="0"/>
          <c:showSerName val="0"/>
          <c:showPercent val="0"/>
          <c:showBubbleSize val="0"/>
        </c:dLbls>
        <c:gapWidth val="219"/>
        <c:overlap val="-27"/>
        <c:axId val="555726368"/>
        <c:axId val="1"/>
      </c:barChart>
      <c:catAx>
        <c:axId val="555726368"/>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55726368"/>
        <c:crosses val="autoZero"/>
        <c:crossBetween val="between"/>
      </c:valAx>
      <c:spPr>
        <a:noFill/>
        <a:ln w="25400">
          <a:noFill/>
        </a:ln>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Net</a:t>
            </a:r>
            <a:r>
              <a:rPr lang="en-US" sz="1600" b="1" baseline="0"/>
              <a:t> trade (1000 t)</a:t>
            </a:r>
            <a:endParaRPr lang="en-US" sz="1600" b="1"/>
          </a:p>
        </c:rich>
      </c:tx>
      <c:layout>
        <c:manualLayout>
          <c:xMode val="edge"/>
          <c:yMode val="edge"/>
          <c:x val="0.30673106181625409"/>
          <c:y val="3.703719320949652E-2"/>
        </c:manualLayout>
      </c:layout>
      <c:overlay val="0"/>
      <c:spPr>
        <a:noFill/>
        <a:ln>
          <a:noFill/>
        </a:ln>
        <a:effectLst/>
      </c:spPr>
    </c:title>
    <c:autoTitleDeleted val="0"/>
    <c:plotArea>
      <c:layout/>
      <c:barChart>
        <c:barDir val="col"/>
        <c:grouping val="clustered"/>
        <c:varyColors val="0"/>
        <c:ser>
          <c:idx val="0"/>
          <c:order val="0"/>
          <c:tx>
            <c:strRef>
              <c:f>'Tomatoes (for output)'!$E$108</c:f>
              <c:strCache>
                <c:ptCount val="1"/>
                <c:pt idx="0">
                  <c:v>2010</c:v>
                </c:pt>
              </c:strCache>
            </c:strRef>
          </c:tx>
          <c:spPr>
            <a:solidFill>
              <a:schemeClr val="accent1">
                <a:lumMod val="60000"/>
                <a:lumOff val="40000"/>
              </a:schemeClr>
            </a:solidFill>
            <a:ln>
              <a:noFill/>
            </a:ln>
            <a:effectLst/>
          </c:spPr>
          <c:invertIfNegative val="0"/>
          <c:cat>
            <c:strRef>
              <c:f>'Tomatoes (for output)'!$D$158:$D$159</c:f>
              <c:strCache>
                <c:ptCount val="2"/>
                <c:pt idx="0">
                  <c:v>RoEU</c:v>
                </c:pt>
                <c:pt idx="1">
                  <c:v>EU27</c:v>
                </c:pt>
              </c:strCache>
            </c:strRef>
          </c:cat>
          <c:val>
            <c:numRef>
              <c:f>'Tomatoes (for output)'!$E$158:$E$159</c:f>
              <c:numCache>
                <c:formatCode>#,##0</c:formatCode>
                <c:ptCount val="2"/>
                <c:pt idx="0">
                  <c:v>-1275.4546000000003</c:v>
                </c:pt>
                <c:pt idx="1">
                  <c:v>14.02139999999963</c:v>
                </c:pt>
              </c:numCache>
            </c:numRef>
          </c:val>
          <c:extLst>
            <c:ext xmlns:c16="http://schemas.microsoft.com/office/drawing/2014/chart" uri="{C3380CC4-5D6E-409C-BE32-E72D297353CC}">
              <c16:uniqueId val="{00000000-5A83-4096-8053-5A7CEDE83365}"/>
            </c:ext>
          </c:extLst>
        </c:ser>
        <c:ser>
          <c:idx val="1"/>
          <c:order val="1"/>
          <c:tx>
            <c:strRef>
              <c:f>'Tomatoes (for output)'!$F$108</c:f>
              <c:strCache>
                <c:ptCount val="1"/>
                <c:pt idx="0">
                  <c:v>2020</c:v>
                </c:pt>
              </c:strCache>
            </c:strRef>
          </c:tx>
          <c:spPr>
            <a:solidFill>
              <a:srgbClr val="0070C0"/>
            </a:solidFill>
            <a:ln>
              <a:noFill/>
            </a:ln>
            <a:effectLst/>
          </c:spPr>
          <c:invertIfNegative val="0"/>
          <c:cat>
            <c:strRef>
              <c:f>'Tomatoes (for output)'!$D$158:$D$159</c:f>
              <c:strCache>
                <c:ptCount val="2"/>
                <c:pt idx="0">
                  <c:v>RoEU</c:v>
                </c:pt>
                <c:pt idx="1">
                  <c:v>EU27</c:v>
                </c:pt>
              </c:strCache>
            </c:strRef>
          </c:cat>
          <c:val>
            <c:numRef>
              <c:f>'Tomatoes (for output)'!$F$158:$F$159</c:f>
              <c:numCache>
                <c:formatCode>#,##0</c:formatCode>
                <c:ptCount val="2"/>
                <c:pt idx="0">
                  <c:v>-1145.4214387122538</c:v>
                </c:pt>
                <c:pt idx="1">
                  <c:v>-191.28879469774529</c:v>
                </c:pt>
              </c:numCache>
            </c:numRef>
          </c:val>
          <c:extLst>
            <c:ext xmlns:c16="http://schemas.microsoft.com/office/drawing/2014/chart" uri="{C3380CC4-5D6E-409C-BE32-E72D297353CC}">
              <c16:uniqueId val="{00000001-5A83-4096-8053-5A7CEDE83365}"/>
            </c:ext>
          </c:extLst>
        </c:ser>
        <c:ser>
          <c:idx val="2"/>
          <c:order val="2"/>
          <c:tx>
            <c:strRef>
              <c:f>'Tomatoes (for output)'!$G$108</c:f>
              <c:strCache>
                <c:ptCount val="1"/>
                <c:pt idx="0">
                  <c:v>2030</c:v>
                </c:pt>
              </c:strCache>
            </c:strRef>
          </c:tx>
          <c:spPr>
            <a:solidFill>
              <a:srgbClr val="92D050"/>
            </a:solidFill>
            <a:ln>
              <a:noFill/>
            </a:ln>
            <a:effectLst/>
          </c:spPr>
          <c:invertIfNegative val="0"/>
          <c:cat>
            <c:strRef>
              <c:f>'Tomatoes (for output)'!$D$158:$D$159</c:f>
              <c:strCache>
                <c:ptCount val="2"/>
                <c:pt idx="0">
                  <c:v>RoEU</c:v>
                </c:pt>
                <c:pt idx="1">
                  <c:v>EU27</c:v>
                </c:pt>
              </c:strCache>
            </c:strRef>
          </c:cat>
          <c:val>
            <c:numRef>
              <c:f>'Tomatoes (for output)'!$G$158:$G$159</c:f>
              <c:numCache>
                <c:formatCode>#,##0</c:formatCode>
                <c:ptCount val="2"/>
                <c:pt idx="0">
                  <c:v>-1039.9898747794323</c:v>
                </c:pt>
                <c:pt idx="1">
                  <c:v>-154.27092016137613</c:v>
                </c:pt>
              </c:numCache>
            </c:numRef>
          </c:val>
          <c:extLst>
            <c:ext xmlns:c16="http://schemas.microsoft.com/office/drawing/2014/chart" uri="{C3380CC4-5D6E-409C-BE32-E72D297353CC}">
              <c16:uniqueId val="{00000002-5A83-4096-8053-5A7CEDE83365}"/>
            </c:ext>
          </c:extLst>
        </c:ser>
        <c:dLbls>
          <c:showLegendKey val="0"/>
          <c:showVal val="0"/>
          <c:showCatName val="0"/>
          <c:showSerName val="0"/>
          <c:showPercent val="0"/>
          <c:showBubbleSize val="0"/>
        </c:dLbls>
        <c:gapWidth val="219"/>
        <c:overlap val="-27"/>
        <c:axId val="555726696"/>
        <c:axId val="1"/>
      </c:barChart>
      <c:catAx>
        <c:axId val="555726696"/>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55726696"/>
        <c:crosses val="autoZero"/>
        <c:crossBetween val="between"/>
      </c:valAx>
      <c:spPr>
        <a:noFill/>
        <a:ln w="25400">
          <a:noFill/>
        </a:ln>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baseline="0"/>
              <a:t>Acreage (1000 ha)</a:t>
            </a:r>
            <a:endParaRPr lang="en-US" sz="1600" b="1"/>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Tomatoes'!$D$170:$D$174</c:f>
              <c:strCache>
                <c:ptCount val="5"/>
                <c:pt idx="0">
                  <c:v>IT</c:v>
                </c:pt>
                <c:pt idx="1">
                  <c:v>ES</c:v>
                </c:pt>
                <c:pt idx="2">
                  <c:v>GR</c:v>
                </c:pt>
                <c:pt idx="3">
                  <c:v>PT</c:v>
                </c:pt>
                <c:pt idx="4">
                  <c:v>NL</c:v>
                </c:pt>
              </c:strCache>
            </c:strRef>
          </c:cat>
          <c:val>
            <c:numRef>
              <c:f>'Processed Tomatoes'!$E$170:$E$174</c:f>
              <c:numCache>
                <c:formatCode>#,##0</c:formatCode>
                <c:ptCount val="5"/>
                <c:pt idx="0">
                  <c:v>94.509999999999991</c:v>
                </c:pt>
                <c:pt idx="1">
                  <c:v>32.598500000000001</c:v>
                </c:pt>
                <c:pt idx="2">
                  <c:v>7.19</c:v>
                </c:pt>
                <c:pt idx="3">
                  <c:v>14.976000000000001</c:v>
                </c:pt>
                <c:pt idx="4">
                  <c:v>0</c:v>
                </c:pt>
              </c:numCache>
            </c:numRef>
          </c:val>
          <c:extLst>
            <c:ext xmlns:c16="http://schemas.microsoft.com/office/drawing/2014/chart" uri="{C3380CC4-5D6E-409C-BE32-E72D297353CC}">
              <c16:uniqueId val="{00000000-D0B6-4720-AD80-7C58E82D7EE4}"/>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Tomatoes'!$D$170:$D$174</c:f>
              <c:strCache>
                <c:ptCount val="5"/>
                <c:pt idx="0">
                  <c:v>IT</c:v>
                </c:pt>
                <c:pt idx="1">
                  <c:v>ES</c:v>
                </c:pt>
                <c:pt idx="2">
                  <c:v>GR</c:v>
                </c:pt>
                <c:pt idx="3">
                  <c:v>PT</c:v>
                </c:pt>
                <c:pt idx="4">
                  <c:v>NL</c:v>
                </c:pt>
              </c:strCache>
            </c:strRef>
          </c:cat>
          <c:val>
            <c:numRef>
              <c:f>'Processed Tomatoes'!$F$170:$F$174</c:f>
              <c:numCache>
                <c:formatCode>#,##0</c:formatCode>
                <c:ptCount val="5"/>
                <c:pt idx="0">
                  <c:v>81.844034975518355</c:v>
                </c:pt>
                <c:pt idx="1">
                  <c:v>29.872155343866673</c:v>
                </c:pt>
                <c:pt idx="2">
                  <c:v>4.347389891978664</c:v>
                </c:pt>
                <c:pt idx="3">
                  <c:v>16.530673069685367</c:v>
                </c:pt>
                <c:pt idx="4">
                  <c:v>0</c:v>
                </c:pt>
              </c:numCache>
            </c:numRef>
          </c:val>
          <c:extLst>
            <c:ext xmlns:c16="http://schemas.microsoft.com/office/drawing/2014/chart" uri="{C3380CC4-5D6E-409C-BE32-E72D297353CC}">
              <c16:uniqueId val="{00000001-D0B6-4720-AD80-7C58E82D7EE4}"/>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Tomatoes'!$D$170:$D$174</c:f>
              <c:strCache>
                <c:ptCount val="5"/>
                <c:pt idx="0">
                  <c:v>IT</c:v>
                </c:pt>
                <c:pt idx="1">
                  <c:v>ES</c:v>
                </c:pt>
                <c:pt idx="2">
                  <c:v>GR</c:v>
                </c:pt>
                <c:pt idx="3">
                  <c:v>PT</c:v>
                </c:pt>
                <c:pt idx="4">
                  <c:v>NL</c:v>
                </c:pt>
              </c:strCache>
            </c:strRef>
          </c:cat>
          <c:val>
            <c:numRef>
              <c:f>'Processed Tomatoes'!$G$170:$G$174</c:f>
              <c:numCache>
                <c:formatCode>#,##0</c:formatCode>
                <c:ptCount val="5"/>
                <c:pt idx="0">
                  <c:v>79.818771907067259</c:v>
                </c:pt>
                <c:pt idx="1">
                  <c:v>31.04880957730699</c:v>
                </c:pt>
                <c:pt idx="2">
                  <c:v>3.4796048738669949</c:v>
                </c:pt>
                <c:pt idx="3">
                  <c:v>18.496857577037662</c:v>
                </c:pt>
                <c:pt idx="4">
                  <c:v>0</c:v>
                </c:pt>
              </c:numCache>
            </c:numRef>
          </c:val>
          <c:extLst>
            <c:ext xmlns:c16="http://schemas.microsoft.com/office/drawing/2014/chart" uri="{C3380CC4-5D6E-409C-BE32-E72D297353CC}">
              <c16:uniqueId val="{00000002-D0B6-4720-AD80-7C58E82D7EE4}"/>
            </c:ext>
          </c:extLst>
        </c:ser>
        <c:dLbls>
          <c:showLegendKey val="0"/>
          <c:showVal val="0"/>
          <c:showCatName val="0"/>
          <c:showSerName val="0"/>
          <c:showPercent val="0"/>
          <c:showBubbleSize val="0"/>
        </c:dLbls>
        <c:gapWidth val="219"/>
        <c:overlap val="-27"/>
        <c:axId val="625222472"/>
        <c:axId val="1"/>
      </c:barChart>
      <c:catAx>
        <c:axId val="625222472"/>
        <c:scaling>
          <c:orientation val="minMax"/>
        </c:scaling>
        <c:delete val="0"/>
        <c:axPos val="b"/>
        <c:numFmt formatCode="Standaard"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25222472"/>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Yield (t/ha)</a:t>
            </a:r>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Tomatoes'!$D$92:$D$96</c:f>
              <c:strCache>
                <c:ptCount val="5"/>
                <c:pt idx="0">
                  <c:v>IT</c:v>
                </c:pt>
                <c:pt idx="1">
                  <c:v>ES</c:v>
                </c:pt>
                <c:pt idx="2">
                  <c:v>GR</c:v>
                </c:pt>
                <c:pt idx="3">
                  <c:v>PT</c:v>
                </c:pt>
                <c:pt idx="4">
                  <c:v>NL</c:v>
                </c:pt>
              </c:strCache>
            </c:strRef>
          </c:cat>
          <c:val>
            <c:numRef>
              <c:f>'Processed Tomatoes'!$E$92:$E$96</c:f>
              <c:numCache>
                <c:formatCode>#,##0</c:formatCode>
                <c:ptCount val="5"/>
                <c:pt idx="0">
                  <c:v>53.750925827954717</c:v>
                </c:pt>
                <c:pt idx="1">
                  <c:v>72.85611301133487</c:v>
                </c:pt>
                <c:pt idx="2">
                  <c:v>89.012517385257297</c:v>
                </c:pt>
                <c:pt idx="3">
                  <c:v>85.470085470085465</c:v>
                </c:pt>
                <c:pt idx="4">
                  <c:v>0</c:v>
                </c:pt>
              </c:numCache>
            </c:numRef>
          </c:val>
          <c:extLst>
            <c:ext xmlns:c16="http://schemas.microsoft.com/office/drawing/2014/chart" uri="{C3380CC4-5D6E-409C-BE32-E72D297353CC}">
              <c16:uniqueId val="{00000000-AFE3-4A53-BDA2-E9F47D28D853}"/>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Tomatoes'!$D$92:$D$96</c:f>
              <c:strCache>
                <c:ptCount val="5"/>
                <c:pt idx="0">
                  <c:v>IT</c:v>
                </c:pt>
                <c:pt idx="1">
                  <c:v>ES</c:v>
                </c:pt>
                <c:pt idx="2">
                  <c:v>GR</c:v>
                </c:pt>
                <c:pt idx="3">
                  <c:v>PT</c:v>
                </c:pt>
                <c:pt idx="4">
                  <c:v>NL</c:v>
                </c:pt>
              </c:strCache>
            </c:strRef>
          </c:cat>
          <c:val>
            <c:numRef>
              <c:f>'Processed Tomatoes'!$F$92:$F$96</c:f>
              <c:numCache>
                <c:formatCode>#,##0</c:formatCode>
                <c:ptCount val="5"/>
                <c:pt idx="0">
                  <c:v>61.255294173296456</c:v>
                </c:pt>
                <c:pt idx="1">
                  <c:v>90.889056481277194</c:v>
                </c:pt>
                <c:pt idx="2">
                  <c:v>78.891425240360405</c:v>
                </c:pt>
                <c:pt idx="3">
                  <c:v>85.441281304026319</c:v>
                </c:pt>
                <c:pt idx="4">
                  <c:v>0</c:v>
                </c:pt>
              </c:numCache>
            </c:numRef>
          </c:val>
          <c:extLst>
            <c:ext xmlns:c16="http://schemas.microsoft.com/office/drawing/2014/chart" uri="{C3380CC4-5D6E-409C-BE32-E72D297353CC}">
              <c16:uniqueId val="{00000001-AFE3-4A53-BDA2-E9F47D28D853}"/>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Tomatoes'!$D$92:$D$96</c:f>
              <c:strCache>
                <c:ptCount val="5"/>
                <c:pt idx="0">
                  <c:v>IT</c:v>
                </c:pt>
                <c:pt idx="1">
                  <c:v>ES</c:v>
                </c:pt>
                <c:pt idx="2">
                  <c:v>GR</c:v>
                </c:pt>
                <c:pt idx="3">
                  <c:v>PT</c:v>
                </c:pt>
                <c:pt idx="4">
                  <c:v>NL</c:v>
                </c:pt>
              </c:strCache>
            </c:strRef>
          </c:cat>
          <c:val>
            <c:numRef>
              <c:f>'Processed Tomatoes'!$G$92:$G$96</c:f>
              <c:numCache>
                <c:formatCode>#,##0</c:formatCode>
                <c:ptCount val="5"/>
                <c:pt idx="0">
                  <c:v>63.208485604950873</c:v>
                </c:pt>
                <c:pt idx="1">
                  <c:v>92.886799295789345</c:v>
                </c:pt>
                <c:pt idx="2">
                  <c:v>76.876607540092252</c:v>
                </c:pt>
                <c:pt idx="3">
                  <c:v>87.57023498169707</c:v>
                </c:pt>
                <c:pt idx="4">
                  <c:v>0</c:v>
                </c:pt>
              </c:numCache>
            </c:numRef>
          </c:val>
          <c:extLst>
            <c:ext xmlns:c16="http://schemas.microsoft.com/office/drawing/2014/chart" uri="{C3380CC4-5D6E-409C-BE32-E72D297353CC}">
              <c16:uniqueId val="{00000002-AFE3-4A53-BDA2-E9F47D28D853}"/>
            </c:ext>
          </c:extLst>
        </c:ser>
        <c:dLbls>
          <c:showLegendKey val="0"/>
          <c:showVal val="0"/>
          <c:showCatName val="0"/>
          <c:showSerName val="0"/>
          <c:showPercent val="0"/>
          <c:showBubbleSize val="0"/>
        </c:dLbls>
        <c:gapWidth val="219"/>
        <c:overlap val="-27"/>
        <c:axId val="524875752"/>
        <c:axId val="1"/>
      </c:barChart>
      <c:catAx>
        <c:axId val="524875752"/>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24875752"/>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Production</a:t>
            </a:r>
            <a:r>
              <a:rPr lang="en-US" sz="1600" b="1" baseline="0"/>
              <a:t> (1000 t)</a:t>
            </a:r>
            <a:endParaRPr lang="en-US" sz="1600" b="1"/>
          </a:p>
        </c:rich>
      </c:tx>
      <c:overlay val="0"/>
      <c:spPr>
        <a:noFill/>
        <a:ln w="25400">
          <a:noFill/>
        </a:ln>
      </c:spPr>
    </c:title>
    <c:autoTitleDeleted val="0"/>
    <c:plotArea>
      <c:layout/>
      <c:barChart>
        <c:barDir val="col"/>
        <c:grouping val="clustered"/>
        <c:varyColors val="0"/>
        <c:ser>
          <c:idx val="0"/>
          <c:order val="0"/>
          <c:tx>
            <c:strRef>
              <c:f>'Processed Tomatoes'!$E$91</c:f>
              <c:strCache>
                <c:ptCount val="1"/>
                <c:pt idx="0">
                  <c:v>2010</c:v>
                </c:pt>
              </c:strCache>
            </c:strRef>
          </c:tx>
          <c:spPr>
            <a:solidFill>
              <a:schemeClr val="accent1">
                <a:lumMod val="60000"/>
                <a:lumOff val="40000"/>
              </a:schemeClr>
            </a:solidFill>
            <a:ln>
              <a:noFill/>
            </a:ln>
            <a:effectLst/>
          </c:spPr>
          <c:invertIfNegative val="0"/>
          <c:cat>
            <c:strRef>
              <c:f>'Processed Tomatoes'!$D$106:$D$110</c:f>
              <c:strCache>
                <c:ptCount val="5"/>
                <c:pt idx="0">
                  <c:v>IT</c:v>
                </c:pt>
                <c:pt idx="1">
                  <c:v>ES</c:v>
                </c:pt>
                <c:pt idx="2">
                  <c:v>GR</c:v>
                </c:pt>
                <c:pt idx="3">
                  <c:v>PT</c:v>
                </c:pt>
                <c:pt idx="4">
                  <c:v>NL</c:v>
                </c:pt>
              </c:strCache>
            </c:strRef>
          </c:cat>
          <c:val>
            <c:numRef>
              <c:f>'Processed Tomatoes'!$E$106:$E$110</c:f>
              <c:numCache>
                <c:formatCode>#,##0</c:formatCode>
                <c:ptCount val="5"/>
                <c:pt idx="0">
                  <c:v>5080</c:v>
                </c:pt>
                <c:pt idx="1">
                  <c:v>2375</c:v>
                </c:pt>
                <c:pt idx="2">
                  <c:v>640</c:v>
                </c:pt>
                <c:pt idx="3">
                  <c:v>1280</c:v>
                </c:pt>
                <c:pt idx="4">
                  <c:v>0</c:v>
                </c:pt>
              </c:numCache>
            </c:numRef>
          </c:val>
          <c:extLst>
            <c:ext xmlns:c16="http://schemas.microsoft.com/office/drawing/2014/chart" uri="{C3380CC4-5D6E-409C-BE32-E72D297353CC}">
              <c16:uniqueId val="{00000000-5BCF-4B25-AD1D-EBB102201EA7}"/>
            </c:ext>
          </c:extLst>
        </c:ser>
        <c:ser>
          <c:idx val="1"/>
          <c:order val="1"/>
          <c:tx>
            <c:strRef>
              <c:f>'Processed Tomatoes'!$F$91</c:f>
              <c:strCache>
                <c:ptCount val="1"/>
                <c:pt idx="0">
                  <c:v>2020</c:v>
                </c:pt>
              </c:strCache>
            </c:strRef>
          </c:tx>
          <c:spPr>
            <a:solidFill>
              <a:srgbClr val="0070C0"/>
            </a:solidFill>
            <a:ln w="25400">
              <a:noFill/>
            </a:ln>
          </c:spPr>
          <c:invertIfNegative val="0"/>
          <c:cat>
            <c:strRef>
              <c:f>'Processed Tomatoes'!$D$106:$D$110</c:f>
              <c:strCache>
                <c:ptCount val="5"/>
                <c:pt idx="0">
                  <c:v>IT</c:v>
                </c:pt>
                <c:pt idx="1">
                  <c:v>ES</c:v>
                </c:pt>
                <c:pt idx="2">
                  <c:v>GR</c:v>
                </c:pt>
                <c:pt idx="3">
                  <c:v>PT</c:v>
                </c:pt>
                <c:pt idx="4">
                  <c:v>NL</c:v>
                </c:pt>
              </c:strCache>
            </c:strRef>
          </c:cat>
          <c:val>
            <c:numRef>
              <c:f>'Processed Tomatoes'!$F$106:$F$110</c:f>
              <c:numCache>
                <c:formatCode>#,##0</c:formatCode>
                <c:ptCount val="5"/>
                <c:pt idx="0">
                  <c:v>5013.3804387549408</c:v>
                </c:pt>
                <c:pt idx="1">
                  <c:v>3100</c:v>
                </c:pt>
                <c:pt idx="2">
                  <c:v>440</c:v>
                </c:pt>
                <c:pt idx="3">
                  <c:v>1400</c:v>
                </c:pt>
                <c:pt idx="4">
                  <c:v>0</c:v>
                </c:pt>
              </c:numCache>
            </c:numRef>
          </c:val>
          <c:extLst>
            <c:ext xmlns:c16="http://schemas.microsoft.com/office/drawing/2014/chart" uri="{C3380CC4-5D6E-409C-BE32-E72D297353CC}">
              <c16:uniqueId val="{00000001-5BCF-4B25-AD1D-EBB102201EA7}"/>
            </c:ext>
          </c:extLst>
        </c:ser>
        <c:ser>
          <c:idx val="2"/>
          <c:order val="2"/>
          <c:tx>
            <c:strRef>
              <c:f>'Processed Tomatoes'!$G$91</c:f>
              <c:strCache>
                <c:ptCount val="1"/>
                <c:pt idx="0">
                  <c:v>2030</c:v>
                </c:pt>
              </c:strCache>
            </c:strRef>
          </c:tx>
          <c:spPr>
            <a:solidFill>
              <a:srgbClr val="92D050"/>
            </a:solidFill>
            <a:ln w="25400">
              <a:noFill/>
            </a:ln>
          </c:spPr>
          <c:invertIfNegative val="0"/>
          <c:cat>
            <c:strRef>
              <c:f>'Processed Tomatoes'!$D$106:$D$110</c:f>
              <c:strCache>
                <c:ptCount val="5"/>
                <c:pt idx="0">
                  <c:v>IT</c:v>
                </c:pt>
                <c:pt idx="1">
                  <c:v>ES</c:v>
                </c:pt>
                <c:pt idx="2">
                  <c:v>GR</c:v>
                </c:pt>
                <c:pt idx="3">
                  <c:v>PT</c:v>
                </c:pt>
                <c:pt idx="4">
                  <c:v>NL</c:v>
                </c:pt>
              </c:strCache>
            </c:strRef>
          </c:cat>
          <c:val>
            <c:numRef>
              <c:f>'Processed Tomatoes'!$G$106:$G$110</c:f>
              <c:numCache>
                <c:formatCode>#,##0</c:formatCode>
                <c:ptCount val="5"/>
                <c:pt idx="0">
                  <c:v>5045.2236950927181</c:v>
                </c:pt>
                <c:pt idx="1">
                  <c:v>2884.0245435804964</c:v>
                </c:pt>
                <c:pt idx="2">
                  <c:v>267.50021828286515</c:v>
                </c:pt>
                <c:pt idx="3">
                  <c:v>1619.7741644441719</c:v>
                </c:pt>
                <c:pt idx="4">
                  <c:v>0</c:v>
                </c:pt>
              </c:numCache>
            </c:numRef>
          </c:val>
          <c:extLst>
            <c:ext xmlns:c16="http://schemas.microsoft.com/office/drawing/2014/chart" uri="{C3380CC4-5D6E-409C-BE32-E72D297353CC}">
              <c16:uniqueId val="{00000002-5BCF-4B25-AD1D-EBB102201EA7}"/>
            </c:ext>
          </c:extLst>
        </c:ser>
        <c:dLbls>
          <c:showLegendKey val="0"/>
          <c:showVal val="0"/>
          <c:showCatName val="0"/>
          <c:showSerName val="0"/>
          <c:showPercent val="0"/>
          <c:showBubbleSize val="0"/>
        </c:dLbls>
        <c:gapWidth val="219"/>
        <c:overlap val="-27"/>
        <c:axId val="524880344"/>
        <c:axId val="1"/>
      </c:barChart>
      <c:catAx>
        <c:axId val="524880344"/>
        <c:scaling>
          <c:orientation val="minMax"/>
        </c:scaling>
        <c:delete val="0"/>
        <c:axPos val="b"/>
        <c:numFmt formatCode="Standaar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ln w="6350">
            <a:noFill/>
          </a:ln>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24880344"/>
        <c:crosses val="autoZero"/>
        <c:crossBetween val="between"/>
      </c:valAx>
      <c:spPr>
        <a:noFill/>
        <a:ln w="25400">
          <a:noFill/>
        </a:ln>
      </c:spPr>
    </c:plotArea>
    <c:legend>
      <c:legendPos val="b"/>
      <c:overlay val="0"/>
      <c:spPr>
        <a:noFill/>
        <a:ln w="25400">
          <a:noFill/>
        </a:ln>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5">
          <a:lumMod val="50000"/>
        </a:schemeClr>
      </a:solidFill>
      <a:round/>
    </a:ln>
    <a:effectLst/>
  </c:spPr>
  <c:txPr>
    <a:bodyPr/>
    <a:lstStyle/>
    <a:p>
      <a:pPr>
        <a:defRPr/>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0.35914</cdr:x>
      <cdr:y>0.5</cdr:y>
    </cdr:from>
    <cdr:to>
      <cdr:x>0.6824</cdr:x>
      <cdr:y>0.6956</cdr:y>
    </cdr:to>
    <cdr:sp macro="" textlink="">
      <cdr:nvSpPr>
        <cdr:cNvPr id="2" name="TextBox 7">
          <a:extLst xmlns:a="http://schemas.openxmlformats.org/drawingml/2006/main">
            <a:ext uri="{FF2B5EF4-FFF2-40B4-BE49-F238E27FC236}">
              <a16:creationId xmlns:a16="http://schemas.microsoft.com/office/drawing/2014/main" id="{C1CEBDE8-5000-47DF-9166-74679F8FFABE}"/>
            </a:ext>
          </a:extLst>
        </cdr:cNvPr>
        <cdr:cNvSpPr txBox="1"/>
      </cdr:nvSpPr>
      <cdr:spPr>
        <a:xfrm xmlns:a="http://schemas.openxmlformats.org/drawingml/2006/main">
          <a:off x="2025569" y="2124208"/>
          <a:ext cx="1823195" cy="830997"/>
        </a:xfrm>
        <a:prstGeom xmlns:a="http://schemas.openxmlformats.org/drawingml/2006/main" prst="rect">
          <a:avLst/>
        </a:prstGeom>
        <a:solidFill xmlns:a="http://schemas.openxmlformats.org/drawingml/2006/main">
          <a:schemeClr val="accent1">
            <a:lumMod val="20000"/>
            <a:lumOff val="80000"/>
          </a:schemeClr>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600" i="1" dirty="0">
              <a:solidFill>
                <a:srgbClr val="002060"/>
              </a:solidFill>
            </a:rPr>
            <a:t>Increases are less strong than in the past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D46562-EF14-4A7D-8258-35F3D688EC36}" type="datetimeFigureOut">
              <a:rPr lang="de-DE" smtClean="0"/>
              <a:t>09.10.2020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DD92F0-E8B1-48D2-A171-51D6AFB46126}" type="slidenum">
              <a:rPr lang="de-DE" smtClean="0"/>
              <a:t>‹#›</a:t>
            </a:fld>
            <a:endParaRPr lang="de-DE"/>
          </a:p>
        </p:txBody>
      </p:sp>
    </p:spTree>
    <p:extLst>
      <p:ext uri="{BB962C8B-B14F-4D97-AF65-F5344CB8AC3E}">
        <p14:creationId xmlns:p14="http://schemas.microsoft.com/office/powerpoint/2010/main" val="2418718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ADDITIONAL INFORMATION FOR EXPERTS: Within the AGMEMOD framework, supply is calculated as yield times acreage. Although there are some concerns regarding the quality of acreage time series  we do not believe that they affect the overall outcomes of the model, since the conditions imposed within the model are equivalent with the estimation of a reduced form of a supply equation. In AGMEMOD, land use is included for each activity in order to satisfy the land balance. Area information about area developments can reveal structural change phenomena (farm exits, farm scale increase).</a:t>
            </a:r>
          </a:p>
        </p:txBody>
      </p:sp>
      <p:sp>
        <p:nvSpPr>
          <p:cNvPr id="4" name="Slide Number Placeholder 3"/>
          <p:cNvSpPr>
            <a:spLocks noGrp="1"/>
          </p:cNvSpPr>
          <p:nvPr>
            <p:ph type="sldNum" sz="quarter" idx="10"/>
          </p:nvPr>
        </p:nvSpPr>
        <p:spPr/>
        <p:txBody>
          <a:bodyPr/>
          <a:lstStyle/>
          <a:p>
            <a:fld id="{EEDD92F0-E8B1-48D2-A171-51D6AFB46126}" type="slidenum">
              <a:rPr lang="de-DE" smtClean="0"/>
              <a:t>3</a:t>
            </a:fld>
            <a:endParaRPr lang="de-DE"/>
          </a:p>
        </p:txBody>
      </p:sp>
    </p:spTree>
    <p:extLst>
      <p:ext uri="{BB962C8B-B14F-4D97-AF65-F5344CB8AC3E}">
        <p14:creationId xmlns:p14="http://schemas.microsoft.com/office/powerpoint/2010/main" val="1288856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DD92F0-E8B1-48D2-A171-51D6AFB46126}" type="slidenum">
              <a:rPr lang="de-DE" smtClean="0"/>
              <a:t>19</a:t>
            </a:fld>
            <a:endParaRPr lang="de-DE"/>
          </a:p>
        </p:txBody>
      </p:sp>
    </p:spTree>
    <p:extLst>
      <p:ext uri="{BB962C8B-B14F-4D97-AF65-F5344CB8AC3E}">
        <p14:creationId xmlns:p14="http://schemas.microsoft.com/office/powerpoint/2010/main" val="2672591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 FOR EXPERTS is included. Any insights/additional information will be welcomed. </a:t>
            </a:r>
          </a:p>
        </p:txBody>
      </p:sp>
      <p:sp>
        <p:nvSpPr>
          <p:cNvPr id="4" name="Slide Number Placeholder 3"/>
          <p:cNvSpPr>
            <a:spLocks noGrp="1"/>
          </p:cNvSpPr>
          <p:nvPr>
            <p:ph type="sldNum" sz="quarter" idx="10"/>
          </p:nvPr>
        </p:nvSpPr>
        <p:spPr/>
        <p:txBody>
          <a:bodyPr/>
          <a:lstStyle/>
          <a:p>
            <a:fld id="{EEDD92F0-E8B1-48D2-A171-51D6AFB46126}" type="slidenum">
              <a:rPr lang="de-DE" smtClean="0"/>
              <a:t>5</a:t>
            </a:fld>
            <a:endParaRPr lang="de-DE"/>
          </a:p>
        </p:txBody>
      </p:sp>
    </p:spTree>
    <p:extLst>
      <p:ext uri="{BB962C8B-B14F-4D97-AF65-F5344CB8AC3E}">
        <p14:creationId xmlns:p14="http://schemas.microsoft.com/office/powerpoint/2010/main" val="2877143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DD92F0-E8B1-48D2-A171-51D6AFB46126}" type="slidenum">
              <a:rPr lang="de-DE" smtClean="0"/>
              <a:t>6</a:t>
            </a:fld>
            <a:endParaRPr lang="de-DE"/>
          </a:p>
        </p:txBody>
      </p:sp>
    </p:spTree>
    <p:extLst>
      <p:ext uri="{BB962C8B-B14F-4D97-AF65-F5344CB8AC3E}">
        <p14:creationId xmlns:p14="http://schemas.microsoft.com/office/powerpoint/2010/main" val="4112127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Acreage is expected to decline in ES and increase in PT. Stabilisation is expected in the other countries. </a:t>
            </a:r>
          </a:p>
          <a:p>
            <a:r>
              <a:rPr lang="en-US" dirty="0"/>
              <a:t>Yields are expected to remain stable or only show marginal increases</a:t>
            </a:r>
          </a:p>
          <a:p>
            <a:endParaRPr lang="en-GB" dirty="0"/>
          </a:p>
          <a:p>
            <a:endParaRPr lang="en-GB" dirty="0"/>
          </a:p>
        </p:txBody>
      </p:sp>
      <p:sp>
        <p:nvSpPr>
          <p:cNvPr id="4" name="Slide Number Placeholder 3"/>
          <p:cNvSpPr>
            <a:spLocks noGrp="1"/>
          </p:cNvSpPr>
          <p:nvPr>
            <p:ph type="sldNum" sz="quarter" idx="10"/>
          </p:nvPr>
        </p:nvSpPr>
        <p:spPr/>
        <p:txBody>
          <a:bodyPr/>
          <a:lstStyle/>
          <a:p>
            <a:fld id="{EEDD92F0-E8B1-48D2-A171-51D6AFB46126}" type="slidenum">
              <a:rPr lang="de-DE" smtClean="0"/>
              <a:t>7</a:t>
            </a:fld>
            <a:endParaRPr lang="de-DE"/>
          </a:p>
        </p:txBody>
      </p:sp>
    </p:spTree>
    <p:extLst>
      <p:ext uri="{BB962C8B-B14F-4D97-AF65-F5344CB8AC3E}">
        <p14:creationId xmlns:p14="http://schemas.microsoft.com/office/powerpoint/2010/main" val="221511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 FOR EXPERTS: Any information/insights on the explanatory drivers behind the extremely high consumption per capita in GR during the historical period? </a:t>
            </a:r>
          </a:p>
          <a:p>
            <a:endParaRPr lang="en-GB" dirty="0"/>
          </a:p>
          <a:p>
            <a:r>
              <a:rPr lang="en-GB" dirty="0"/>
              <a:t>Expected population trends: ES (stable population, with a small increase recently), PT and GR (declining population since 2010), IT (slightly declining trend since 2014), NL (steadily increasing) </a:t>
            </a:r>
          </a:p>
          <a:p>
            <a:endParaRPr lang="en-GB" dirty="0"/>
          </a:p>
          <a:p>
            <a:r>
              <a:rPr lang="en-GB" dirty="0"/>
              <a:t>Total food demand: ES (relatively stable), PT (stable), GR (slightly declining), IT (slightly declining, which follows longer run trend), NL (stable consumption)</a:t>
            </a:r>
          </a:p>
        </p:txBody>
      </p:sp>
      <p:sp>
        <p:nvSpPr>
          <p:cNvPr id="4" name="Slide Number Placeholder 3"/>
          <p:cNvSpPr>
            <a:spLocks noGrp="1"/>
          </p:cNvSpPr>
          <p:nvPr>
            <p:ph type="sldNum" sz="quarter" idx="10"/>
          </p:nvPr>
        </p:nvSpPr>
        <p:spPr/>
        <p:txBody>
          <a:bodyPr/>
          <a:lstStyle/>
          <a:p>
            <a:fld id="{EEDD92F0-E8B1-48D2-A171-51D6AFB46126}" type="slidenum">
              <a:rPr lang="de-DE" smtClean="0"/>
              <a:t>8</a:t>
            </a:fld>
            <a:endParaRPr lang="de-DE"/>
          </a:p>
        </p:txBody>
      </p:sp>
    </p:spTree>
    <p:extLst>
      <p:ext uri="{BB962C8B-B14F-4D97-AF65-F5344CB8AC3E}">
        <p14:creationId xmlns:p14="http://schemas.microsoft.com/office/powerpoint/2010/main" val="1841307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Acreage: Area decline in GR and IT; while area increase is projected in the case of ES and PT</a:t>
            </a:r>
          </a:p>
          <a:p>
            <a:r>
              <a:rPr lang="en-GB" dirty="0"/>
              <a:t>Yield increases for all countries with the exception of GR. Although they will be less strong than in the past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QUESTION FOR EXPERTS: When compiling the balances for tomato for processing several data sources has been used (WPTC for production, Eurostat for acreage, etc.). The realisation of the production figures from WPTC  under the projected areas for ES and GR is only feasible if an extreme high yield is achieved. In view of the recent developments (for example switching to small varieties with lower yields), the production figure becomes questionable. Do the experts have any views on this?  </a:t>
            </a:r>
          </a:p>
        </p:txBody>
      </p:sp>
      <p:sp>
        <p:nvSpPr>
          <p:cNvPr id="4" name="Slide Number Placeholder 3"/>
          <p:cNvSpPr>
            <a:spLocks noGrp="1"/>
          </p:cNvSpPr>
          <p:nvPr>
            <p:ph type="sldNum" sz="quarter" idx="10"/>
          </p:nvPr>
        </p:nvSpPr>
        <p:spPr/>
        <p:txBody>
          <a:bodyPr/>
          <a:lstStyle/>
          <a:p>
            <a:fld id="{EEDD92F0-E8B1-48D2-A171-51D6AFB46126}" type="slidenum">
              <a:rPr lang="de-DE" smtClean="0"/>
              <a:t>13</a:t>
            </a:fld>
            <a:endParaRPr lang="de-DE"/>
          </a:p>
        </p:txBody>
      </p:sp>
    </p:spTree>
    <p:extLst>
      <p:ext uri="{BB962C8B-B14F-4D97-AF65-F5344CB8AC3E}">
        <p14:creationId xmlns:p14="http://schemas.microsoft.com/office/powerpoint/2010/main" val="3744092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 FOR EXPERTS: Is the projected increase in the case of ES plausible? </a:t>
            </a:r>
          </a:p>
        </p:txBody>
      </p:sp>
      <p:sp>
        <p:nvSpPr>
          <p:cNvPr id="4" name="Slide Number Placeholder 3"/>
          <p:cNvSpPr>
            <a:spLocks noGrp="1"/>
          </p:cNvSpPr>
          <p:nvPr>
            <p:ph type="sldNum" sz="quarter" idx="10"/>
          </p:nvPr>
        </p:nvSpPr>
        <p:spPr/>
        <p:txBody>
          <a:bodyPr/>
          <a:lstStyle/>
          <a:p>
            <a:fld id="{EEDD92F0-E8B1-48D2-A171-51D6AFB46126}" type="slidenum">
              <a:rPr lang="de-DE" smtClean="0"/>
              <a:t>14</a:t>
            </a:fld>
            <a:endParaRPr lang="de-DE"/>
          </a:p>
        </p:txBody>
      </p:sp>
    </p:spTree>
    <p:extLst>
      <p:ext uri="{BB962C8B-B14F-4D97-AF65-F5344CB8AC3E}">
        <p14:creationId xmlns:p14="http://schemas.microsoft.com/office/powerpoint/2010/main" val="648412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DD92F0-E8B1-48D2-A171-51D6AFB46126}" type="slidenum">
              <a:rPr lang="de-DE" smtClean="0"/>
              <a:t>15</a:t>
            </a:fld>
            <a:endParaRPr lang="de-DE"/>
          </a:p>
        </p:txBody>
      </p:sp>
    </p:spTree>
    <p:extLst>
      <p:ext uri="{BB962C8B-B14F-4D97-AF65-F5344CB8AC3E}">
        <p14:creationId xmlns:p14="http://schemas.microsoft.com/office/powerpoint/2010/main" val="846106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DD92F0-E8B1-48D2-A171-51D6AFB46126}" type="slidenum">
              <a:rPr lang="de-DE" smtClean="0"/>
              <a:t>16</a:t>
            </a:fld>
            <a:endParaRPr lang="de-DE"/>
          </a:p>
        </p:txBody>
      </p:sp>
    </p:spTree>
    <p:extLst>
      <p:ext uri="{BB962C8B-B14F-4D97-AF65-F5344CB8AC3E}">
        <p14:creationId xmlns:p14="http://schemas.microsoft.com/office/powerpoint/2010/main" val="2279322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tangle 6"/>
          <p:cNvSpPr/>
          <p:nvPr userDrawn="1"/>
        </p:nvSpPr>
        <p:spPr>
          <a:xfrm>
            <a:off x="1" y="819150"/>
            <a:ext cx="6857406" cy="5334001"/>
          </a:xfrm>
          <a:prstGeom prst="rect">
            <a:avLst/>
          </a:prstGeom>
          <a:solidFill>
            <a:srgbClr val="7C94B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hteck 11"/>
          <p:cNvSpPr/>
          <p:nvPr userDrawn="1"/>
        </p:nvSpPr>
        <p:spPr>
          <a:xfrm>
            <a:off x="6870590" y="-85726"/>
            <a:ext cx="2268000" cy="129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4" name="Tabelle 3"/>
          <p:cNvGraphicFramePr>
            <a:graphicFrameLocks noGrp="1"/>
          </p:cNvGraphicFramePr>
          <p:nvPr userDrawn="1">
            <p:extLst>
              <p:ext uri="{D42A27DB-BD31-4B8C-83A1-F6EECF244321}">
                <p14:modId xmlns:p14="http://schemas.microsoft.com/office/powerpoint/2010/main" val="3009050470"/>
              </p:ext>
            </p:extLst>
          </p:nvPr>
        </p:nvGraphicFramePr>
        <p:xfrm>
          <a:off x="6974456" y="704287"/>
          <a:ext cx="2171132" cy="5448864"/>
        </p:xfrm>
        <a:graphic>
          <a:graphicData uri="http://schemas.openxmlformats.org/drawingml/2006/table">
            <a:tbl>
              <a:tblPr firstRow="1" bandRow="1">
                <a:tableStyleId>{5C22544A-7EE6-4342-B048-85BDC9FD1C3A}</a:tableStyleId>
              </a:tblPr>
              <a:tblGrid>
                <a:gridCol w="2171132">
                  <a:extLst>
                    <a:ext uri="{9D8B030D-6E8A-4147-A177-3AD203B41FA5}">
                      <a16:colId xmlns:a16="http://schemas.microsoft.com/office/drawing/2014/main" val="20000"/>
                    </a:ext>
                  </a:extLst>
                </a:gridCol>
              </a:tblGrid>
              <a:tr h="1362216">
                <a:tc>
                  <a:txBody>
                    <a:bodyPr/>
                    <a:lstStyle/>
                    <a:p>
                      <a:endParaRPr lang="de-DE"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362216">
                <a:tc>
                  <a:txBody>
                    <a:bodyPr/>
                    <a:lstStyle/>
                    <a:p>
                      <a:endParaRPr lang="de-DE"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362216">
                <a:tc>
                  <a:txBody>
                    <a:bodyPr/>
                    <a:lstStyle/>
                    <a:p>
                      <a:endParaRPr lang="de-DE"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362216">
                <a:tc>
                  <a:txBody>
                    <a:bodyPr/>
                    <a:lstStyle/>
                    <a:p>
                      <a:endParaRPr lang="de-DE"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8" name="Rectangle 7"/>
          <p:cNvSpPr/>
          <p:nvPr userDrawn="1"/>
        </p:nvSpPr>
        <p:spPr>
          <a:xfrm>
            <a:off x="6974455" y="689539"/>
            <a:ext cx="2194369" cy="5457825"/>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Grafik 16" descr="THUENEN_Office_RGB.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51094" y="2456990"/>
            <a:ext cx="1620837" cy="649288"/>
          </a:xfrm>
          <a:prstGeom prst="round2DiagRect">
            <a:avLst>
              <a:gd name="adj1" fmla="val 16667"/>
              <a:gd name="adj2" fmla="val 0"/>
            </a:avLst>
          </a:prstGeom>
          <a:ln w="3175">
            <a:noFill/>
            <a:miter lim="800000"/>
            <a:headEnd/>
            <a:tailEnd/>
          </a:ln>
          <a:effectLst>
            <a:outerShdw blurRad="177800" sx="91000" sy="91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0" name="Rechteck 19"/>
          <p:cNvSpPr/>
          <p:nvPr userDrawn="1"/>
        </p:nvSpPr>
        <p:spPr>
          <a:xfrm>
            <a:off x="0" y="-95250"/>
            <a:ext cx="6896100" cy="790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le 1"/>
          <p:cNvSpPr>
            <a:spLocks noGrp="1"/>
          </p:cNvSpPr>
          <p:nvPr>
            <p:ph type="ctrTitle" hasCustomPrompt="1"/>
          </p:nvPr>
        </p:nvSpPr>
        <p:spPr>
          <a:xfrm>
            <a:off x="802524" y="2286000"/>
            <a:ext cx="5487353" cy="2252622"/>
          </a:xfrm>
          <a:prstGeom prst="rect">
            <a:avLst/>
          </a:prstGeom>
        </p:spPr>
        <p:txBody>
          <a:bodyPr anchor="b">
            <a:normAutofit/>
          </a:bodyPr>
          <a:lstStyle>
            <a:lvl1pPr algn="l">
              <a:defRPr sz="4800" b="0" i="0" spc="-100" baseline="0">
                <a:solidFill>
                  <a:srgbClr val="FFFFFF"/>
                </a:solidFill>
                <a:latin typeface="Cambria" panose="02040503050406030204" pitchFamily="18" charset="0"/>
              </a:defRPr>
            </a:lvl1pPr>
          </a:lstStyle>
          <a:p>
            <a:r>
              <a:rPr lang="en-US" dirty="0"/>
              <a:t>Click to edit Master title style</a:t>
            </a:r>
          </a:p>
        </p:txBody>
      </p:sp>
      <p:sp>
        <p:nvSpPr>
          <p:cNvPr id="21" name="Subtitle 2"/>
          <p:cNvSpPr>
            <a:spLocks noGrp="1"/>
          </p:cNvSpPr>
          <p:nvPr>
            <p:ph type="subTitle" idx="1"/>
          </p:nvPr>
        </p:nvSpPr>
        <p:spPr>
          <a:xfrm>
            <a:off x="825154" y="4784545"/>
            <a:ext cx="5487353" cy="1184933"/>
          </a:xfrm>
          <a:prstGeom prst="rect">
            <a:avLst/>
          </a:prstGeom>
        </p:spPr>
        <p:txBody>
          <a:bodyPr anchor="t">
            <a:normAutofit/>
          </a:bodyPr>
          <a:lstStyle>
            <a:lvl1pPr marL="0" indent="0" algn="l">
              <a:buNone/>
              <a:defRPr sz="2200" cap="none" spc="0" baseline="0">
                <a:solidFill>
                  <a:schemeClr val="bg1"/>
                </a:solidFill>
                <a:latin typeface="Cambria" panose="02040503050406030204" pitchFamily="18" charset="0"/>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6" name="LEI" descr="WUR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09012" y="3695855"/>
            <a:ext cx="1905000" cy="361950"/>
          </a:xfrm>
          <a:prstGeom prst="round2DiagRect">
            <a:avLst>
              <a:gd name="adj1" fmla="val 16667"/>
              <a:gd name="adj2" fmla="val 0"/>
            </a:avLst>
          </a:prstGeom>
          <a:solidFill>
            <a:schemeClr val="bg1"/>
          </a:solidFill>
          <a:ln w="38100" cap="sq">
            <a:solidFill>
              <a:srgbClr val="FFFFFF"/>
            </a:solidFill>
            <a:miter lim="800000"/>
          </a:ln>
          <a:effectLst>
            <a:outerShdw blurRad="254000" algn="tl" rotWithShape="0">
              <a:srgbClr val="000000">
                <a:alpha val="43000"/>
              </a:srgbClr>
            </a:outerShdw>
          </a:effectLst>
          <a:extLst/>
        </p:spPr>
      </p:pic>
      <p:sp>
        <p:nvSpPr>
          <p:cNvPr id="3" name="Bildplatzhalter 2"/>
          <p:cNvSpPr>
            <a:spLocks noGrp="1"/>
          </p:cNvSpPr>
          <p:nvPr>
            <p:ph type="pic" sz="quarter" idx="10"/>
          </p:nvPr>
        </p:nvSpPr>
        <p:spPr>
          <a:xfrm>
            <a:off x="0" y="698385"/>
            <a:ext cx="6858000" cy="1548000"/>
          </a:xfrm>
          <a:prstGeom prst="rect">
            <a:avLst/>
          </a:prstGeom>
        </p:spPr>
        <p:txBody>
          <a:bodyPr/>
          <a:lstStyle>
            <a:lvl1pPr>
              <a:defRPr>
                <a:solidFill>
                  <a:schemeClr val="bg1"/>
                </a:solidFill>
              </a:defRPr>
            </a:lvl1pPr>
          </a:lstStyle>
          <a:p>
            <a:endParaRPr lang="de-DE" dirty="0"/>
          </a:p>
        </p:txBody>
      </p:sp>
      <p:pic>
        <p:nvPicPr>
          <p:cNvPr id="15" name="Picture 2" descr="https://agmemod.eu/images/AGMEMOD_Logo_1.png?5a79e41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387765" y="1124014"/>
            <a:ext cx="1347495" cy="643999"/>
          </a:xfrm>
          <a:prstGeom prst="round2DiagRect">
            <a:avLst>
              <a:gd name="adj1" fmla="val 16667"/>
              <a:gd name="adj2" fmla="val 0"/>
            </a:avLst>
          </a:prstGeom>
          <a:solidFill>
            <a:schemeClr val="bg1"/>
          </a:solidFill>
          <a:ln w="28575" cap="sq">
            <a:solidFill>
              <a:srgbClr val="FFFFFF"/>
            </a:solidFill>
            <a:miter lim="800000"/>
          </a:ln>
          <a:effectLst>
            <a:glow rad="63500">
              <a:schemeClr val="accent1">
                <a:satMod val="175000"/>
                <a:alpha val="40000"/>
              </a:schemeClr>
            </a:glow>
            <a:outerShdw blurRad="50800" dist="38100" dir="8100000" algn="tr" rotWithShape="0">
              <a:prstClr val="black">
                <a:alpha val="40000"/>
              </a:prstClr>
            </a:outerShdw>
          </a:effectLst>
        </p:spPr>
      </p:pic>
      <p:pic>
        <p:nvPicPr>
          <p:cNvPr id="2" name="Grafik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0264" y="4647382"/>
            <a:ext cx="1682496" cy="1164336"/>
          </a:xfrm>
          <a:prstGeom prst="round2DiagRect">
            <a:avLst>
              <a:gd name="adj1" fmla="val 16667"/>
              <a:gd name="adj2" fmla="val 0"/>
            </a:avLst>
          </a:prstGeom>
          <a:solidFill>
            <a:schemeClr val="bg1"/>
          </a:solidFill>
          <a:ln w="381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28288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9"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
        <p:nvSpPr>
          <p:cNvPr id="10" name="Text Placeholder 2"/>
          <p:cNvSpPr>
            <a:spLocks noGrp="1"/>
          </p:cNvSpPr>
          <p:nvPr>
            <p:ph idx="1"/>
          </p:nvPr>
        </p:nvSpPr>
        <p:spPr>
          <a:xfrm>
            <a:off x="493005" y="1409700"/>
            <a:ext cx="8203320" cy="4724401"/>
          </a:xfrm>
          <a:prstGeom prst="rect">
            <a:avLst/>
          </a:prstGeom>
        </p:spPr>
        <p:txBody>
          <a:bodyPr vert="horz" lIns="91440" tIns="180000" rIns="91440" bIns="180000" rtlCol="0" anchor="t" anchorCtr="0">
            <a:normAutofit/>
          </a:bodyPr>
          <a:lstStyle>
            <a:lvl1pPr marL="266700" indent="-266700">
              <a:lnSpc>
                <a:spcPct val="100000"/>
              </a:lnSpc>
              <a:spcAft>
                <a:spcPts val="600"/>
              </a:spcAft>
              <a:buClr>
                <a:srgbClr val="6985A7"/>
              </a:buClr>
              <a:buSzPct val="100000"/>
              <a:buFont typeface="Wingdings" panose="05000000000000000000" pitchFamily="2" charset="2"/>
              <a:buChar char="§"/>
              <a:tabLst>
                <a:tab pos="361950" algn="l"/>
              </a:tabLst>
              <a:defRPr sz="2400" b="1" u="none">
                <a:solidFill>
                  <a:schemeClr val="tx2">
                    <a:lumMod val="75000"/>
                  </a:schemeClr>
                </a:solidFill>
                <a:latin typeface="Calibri" panose="020F0502020204030204" pitchFamily="34" charset="0"/>
                <a:cs typeface="Calibri" panose="020F0502020204030204" pitchFamily="34" charset="0"/>
              </a:defRPr>
            </a:lvl1pPr>
            <a:lvl2pPr marL="542925" indent="-276225">
              <a:lnSpc>
                <a:spcPct val="100000"/>
              </a:lnSpc>
              <a:spcAft>
                <a:spcPts val="600"/>
              </a:spcAft>
              <a:buClr>
                <a:srgbClr val="6985A7"/>
              </a:buClr>
              <a:buSzPct val="100000"/>
              <a:buFont typeface="Courier New" panose="02070309020205020404" pitchFamily="49" charset="0"/>
              <a:buChar char="o"/>
              <a:defRPr sz="2000" b="0">
                <a:solidFill>
                  <a:schemeClr val="tx2">
                    <a:lumMod val="75000"/>
                  </a:schemeClr>
                </a:solidFill>
                <a:latin typeface="Calibri" panose="020F0502020204030204" pitchFamily="34" charset="0"/>
                <a:cs typeface="Calibri" panose="020F0502020204030204" pitchFamily="34" charset="0"/>
              </a:defRPr>
            </a:lvl2pPr>
            <a:lvl3pPr marL="809625" indent="-266700">
              <a:lnSpc>
                <a:spcPct val="100000"/>
              </a:lnSpc>
              <a:spcAft>
                <a:spcPts val="600"/>
              </a:spcAft>
              <a:buClr>
                <a:srgbClr val="6985A7"/>
              </a:buClr>
              <a:buFont typeface="Symbol" panose="05050102010706020507" pitchFamily="18" charset="2"/>
              <a:buChar char="-"/>
              <a:tabLst>
                <a:tab pos="1076325" algn="l"/>
              </a:tabLst>
              <a:defRPr sz="1800" b="0">
                <a:solidFill>
                  <a:schemeClr val="tx2">
                    <a:lumMod val="75000"/>
                  </a:schemeClr>
                </a:solidFill>
                <a:latin typeface="Calibri" panose="020F0502020204030204" pitchFamily="34" charset="0"/>
                <a:cs typeface="Calibri" panose="020F0502020204030204" pitchFamily="34" charset="0"/>
              </a:defRPr>
            </a:lvl3pPr>
            <a:lvl4pPr marL="990600" indent="-180975">
              <a:lnSpc>
                <a:spcPct val="100000"/>
              </a:lnSpc>
              <a:spcAft>
                <a:spcPts val="600"/>
              </a:spcAft>
              <a:buClr>
                <a:srgbClr val="6985A7"/>
              </a:buClr>
              <a:buFont typeface="Arial" panose="020B0604020202020204" pitchFamily="34" charset="0"/>
              <a:buChar char="•"/>
              <a:defRPr sz="1600" b="0">
                <a:solidFill>
                  <a:schemeClr val="tx2">
                    <a:lumMod val="75000"/>
                  </a:schemeClr>
                </a:solidFill>
                <a:latin typeface="Calibri" panose="020F0502020204030204" pitchFamily="34" charset="0"/>
                <a:cs typeface="Calibri" panose="020F0502020204030204" pitchFamily="34" charset="0"/>
              </a:defRPr>
            </a:lvl4pPr>
            <a:lvl5pPr marL="1162050" indent="-171450">
              <a:lnSpc>
                <a:spcPct val="100000"/>
              </a:lnSpc>
              <a:spcAft>
                <a:spcPts val="600"/>
              </a:spcAft>
              <a:buClr>
                <a:srgbClr val="6985A7"/>
              </a:buClr>
              <a:buFont typeface="Arial" panose="020B0604020202020204" pitchFamily="34" charset="0"/>
              <a:buChar char="•"/>
              <a:defRPr sz="1400" b="0">
                <a:solidFill>
                  <a:schemeClr val="tx2">
                    <a:lumMod val="7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umsplatzhalter 1"/>
          <p:cNvSpPr>
            <a:spLocks noGrp="1"/>
          </p:cNvSpPr>
          <p:nvPr>
            <p:ph type="dt" sz="half" idx="14"/>
          </p:nvPr>
        </p:nvSpPr>
        <p:spPr/>
        <p:txBody>
          <a:bodyPr/>
          <a:lstStyle/>
          <a:p>
            <a:r>
              <a:rPr lang="de-DE"/>
              <a:t>28 February 2018</a:t>
            </a:r>
            <a:endParaRPr lang="en-US" dirty="0"/>
          </a:p>
        </p:txBody>
      </p:sp>
      <p:sp>
        <p:nvSpPr>
          <p:cNvPr id="3" name="Fußzeilenplatzhalter 2"/>
          <p:cNvSpPr>
            <a:spLocks noGrp="1"/>
          </p:cNvSpPr>
          <p:nvPr>
            <p:ph type="ftr" sz="quarter" idx="15"/>
          </p:nvPr>
        </p:nvSpPr>
        <p:spPr/>
        <p:txBody>
          <a:bodyPr/>
          <a:lstStyle/>
          <a:p>
            <a:r>
              <a:rPr lang="en-US"/>
              <a:t>EU-Outlook Workshop, Brussels</a:t>
            </a:r>
            <a:endParaRPr lang="en-US" dirty="0"/>
          </a:p>
        </p:txBody>
      </p:sp>
      <p:sp>
        <p:nvSpPr>
          <p:cNvPr id="7" name="Foliennummernplatzhalter 6"/>
          <p:cNvSpPr>
            <a:spLocks noGrp="1"/>
          </p:cNvSpPr>
          <p:nvPr>
            <p:ph type="sldNum" sz="quarter" idx="16"/>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5526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3" name="Datumsplatzhalter 2"/>
          <p:cNvSpPr>
            <a:spLocks noGrp="1"/>
          </p:cNvSpPr>
          <p:nvPr>
            <p:ph type="dt" sz="half" idx="10"/>
          </p:nvPr>
        </p:nvSpPr>
        <p:spPr>
          <a:xfrm>
            <a:off x="457200" y="6356350"/>
            <a:ext cx="2133600" cy="365125"/>
          </a:xfrm>
          <a:prstGeom prst="rect">
            <a:avLst/>
          </a:prstGeom>
        </p:spPr>
        <p:txBody>
          <a:bodyPr/>
          <a:lstStyle/>
          <a:p>
            <a:r>
              <a:rPr lang="de-DE"/>
              <a:t>28 February 2018</a:t>
            </a:r>
          </a:p>
        </p:txBody>
      </p:sp>
      <p:sp>
        <p:nvSpPr>
          <p:cNvPr id="4" name="Fußzeilenplatzhalter 3"/>
          <p:cNvSpPr>
            <a:spLocks noGrp="1"/>
          </p:cNvSpPr>
          <p:nvPr>
            <p:ph type="ftr" sz="quarter" idx="11"/>
          </p:nvPr>
        </p:nvSpPr>
        <p:spPr>
          <a:xfrm>
            <a:off x="3124200" y="6356350"/>
            <a:ext cx="2897188" cy="365125"/>
          </a:xfrm>
          <a:prstGeom prst="rect">
            <a:avLst/>
          </a:prstGeom>
        </p:spPr>
        <p:txBody>
          <a:bodyPr/>
          <a:lstStyle/>
          <a:p>
            <a:r>
              <a:rPr lang="de-DE"/>
              <a:t>EU-Outlook Workshop, Brussels</a:t>
            </a:r>
          </a:p>
        </p:txBody>
      </p:sp>
      <p:sp>
        <p:nvSpPr>
          <p:cNvPr id="5" name="Foliennummernplatzhalter 4"/>
          <p:cNvSpPr>
            <a:spLocks noGrp="1"/>
          </p:cNvSpPr>
          <p:nvPr>
            <p:ph type="sldNum" sz="quarter" idx="12"/>
          </p:nvPr>
        </p:nvSpPr>
        <p:spPr>
          <a:xfrm>
            <a:off x="6554788" y="6356350"/>
            <a:ext cx="2133600" cy="365125"/>
          </a:xfrm>
          <a:prstGeom prst="rect">
            <a:avLst/>
          </a:prstGeom>
        </p:spPr>
        <p:txBody>
          <a:bodyPr/>
          <a:lstStyle/>
          <a:p>
            <a:fld id="{A8DA8D3E-1298-4841-B762-CCDC7B3554E8}" type="slidenum">
              <a:rPr lang="de-DE" smtClean="0"/>
              <a:t>‹#›</a:t>
            </a:fld>
            <a:endParaRPr lang="de-DE"/>
          </a:p>
        </p:txBody>
      </p:sp>
      <p:sp>
        <p:nvSpPr>
          <p:cNvPr id="7" name="Diagrammplatzhalter 7"/>
          <p:cNvSpPr>
            <a:spLocks noGrp="1"/>
          </p:cNvSpPr>
          <p:nvPr>
            <p:ph type="chart" sz="quarter" idx="14"/>
          </p:nvPr>
        </p:nvSpPr>
        <p:spPr>
          <a:xfrm>
            <a:off x="502509" y="1466850"/>
            <a:ext cx="7920000" cy="4320000"/>
          </a:xfrm>
          <a:prstGeom prst="rect">
            <a:avLst/>
          </a:prstGeom>
        </p:spPr>
        <p:txBody>
          <a:bodyPr/>
          <a:lstStyle>
            <a:lvl1pPr marL="180975" indent="0">
              <a:buNone/>
              <a:defRPr/>
            </a:lvl1pPr>
          </a:lstStyle>
          <a:p>
            <a:endParaRPr lang="de-DE" dirty="0"/>
          </a:p>
        </p:txBody>
      </p:sp>
      <p:sp>
        <p:nvSpPr>
          <p:cNvPr id="9"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Tree>
    <p:extLst>
      <p:ext uri="{BB962C8B-B14F-4D97-AF65-F5344CB8AC3E}">
        <p14:creationId xmlns:p14="http://schemas.microsoft.com/office/powerpoint/2010/main" val="41753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 Comment">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r>
              <a:rPr lang="de-DE"/>
              <a:t>28 February 2018</a:t>
            </a:r>
            <a:endParaRPr lang="en-US" dirty="0"/>
          </a:p>
        </p:txBody>
      </p:sp>
      <p:sp>
        <p:nvSpPr>
          <p:cNvPr id="4" name="Fußzeilenplatzhalter 3"/>
          <p:cNvSpPr>
            <a:spLocks noGrp="1"/>
          </p:cNvSpPr>
          <p:nvPr>
            <p:ph type="ftr" sz="quarter" idx="11"/>
          </p:nvPr>
        </p:nvSpPr>
        <p:spPr/>
        <p:txBody>
          <a:bodyPr/>
          <a:lstStyle/>
          <a:p>
            <a:r>
              <a:rPr lang="en-US"/>
              <a:t>EU-Outlook Workshop, Brussels</a:t>
            </a:r>
            <a:endParaRPr lang="en-US" dirty="0"/>
          </a:p>
        </p:txBody>
      </p:sp>
      <p:sp>
        <p:nvSpPr>
          <p:cNvPr id="5" name="Foliennummernplatzhalter 4"/>
          <p:cNvSpPr>
            <a:spLocks noGrp="1"/>
          </p:cNvSpPr>
          <p:nvPr>
            <p:ph type="sldNum" sz="quarter" idx="12"/>
          </p:nvPr>
        </p:nvSpPr>
        <p:spPr/>
        <p:txBody>
          <a:bodyPr/>
          <a:lstStyle/>
          <a:p>
            <a:fld id="{4FAB73BC-B049-4115-A692-8D63A059BFB8}" type="slidenum">
              <a:rPr lang="en-US" smtClean="0"/>
              <a:pPr/>
              <a:t>‹#›</a:t>
            </a:fld>
            <a:endParaRPr lang="en-US" dirty="0"/>
          </a:p>
        </p:txBody>
      </p:sp>
      <p:sp>
        <p:nvSpPr>
          <p:cNvPr id="6"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
        <p:nvSpPr>
          <p:cNvPr id="8" name="Diagrammplatzhalter 7"/>
          <p:cNvSpPr>
            <a:spLocks noGrp="1"/>
          </p:cNvSpPr>
          <p:nvPr>
            <p:ph type="chart" sz="quarter" idx="14"/>
          </p:nvPr>
        </p:nvSpPr>
        <p:spPr>
          <a:xfrm>
            <a:off x="164566" y="1941215"/>
            <a:ext cx="5760000" cy="3600000"/>
          </a:xfrm>
          <a:prstGeom prst="rect">
            <a:avLst/>
          </a:prstGeom>
        </p:spPr>
        <p:txBody>
          <a:bodyPr/>
          <a:lstStyle/>
          <a:p>
            <a:endParaRPr lang="de-DE"/>
          </a:p>
        </p:txBody>
      </p:sp>
      <p:sp>
        <p:nvSpPr>
          <p:cNvPr id="10" name="Textplatzhalter 9"/>
          <p:cNvSpPr>
            <a:spLocks noGrp="1"/>
          </p:cNvSpPr>
          <p:nvPr>
            <p:ph type="body" sz="quarter" idx="15" hasCustomPrompt="1"/>
          </p:nvPr>
        </p:nvSpPr>
        <p:spPr>
          <a:xfrm>
            <a:off x="6151107" y="1941866"/>
            <a:ext cx="2880000" cy="3420000"/>
          </a:xfrm>
          <a:prstGeom prst="rect">
            <a:avLst/>
          </a:prstGeom>
          <a:ln w="19050">
            <a:solidFill>
              <a:schemeClr val="accent1">
                <a:lumMod val="75000"/>
              </a:schemeClr>
            </a:solidFill>
          </a:ln>
        </p:spPr>
        <p:txBody>
          <a:bodyPr>
            <a:normAutofit/>
          </a:bodyPr>
          <a:lstStyle>
            <a:lvl1pPr marL="180975" indent="-180975">
              <a:buClr>
                <a:schemeClr val="accent1">
                  <a:lumMod val="75000"/>
                </a:schemeClr>
              </a:buClr>
              <a:defRPr sz="2800"/>
            </a:lvl1pPr>
            <a:lvl2pPr marL="361950" indent="-180975">
              <a:buClr>
                <a:schemeClr val="accent1">
                  <a:lumMod val="75000"/>
                </a:schemeClr>
              </a:buClr>
              <a:buFont typeface="Wingdings" panose="05000000000000000000" pitchFamily="2" charset="2"/>
              <a:buChar char="Ø"/>
              <a:defRPr sz="2400"/>
            </a:lvl2pPr>
            <a:lvl3pPr marL="534988" indent="-173038">
              <a:buClr>
                <a:schemeClr val="accent1">
                  <a:lumMod val="75000"/>
                </a:schemeClr>
              </a:buClr>
              <a:buFont typeface="Courier New" panose="02070309020205020404" pitchFamily="49" charset="0"/>
              <a:buChar char="o"/>
              <a:defRPr sz="2000"/>
            </a:lvl3pPr>
            <a:lvl4pPr marL="715963" indent="-180975">
              <a:buClr>
                <a:schemeClr val="accent1">
                  <a:lumMod val="75000"/>
                </a:schemeClr>
              </a:buClr>
              <a:defRPr sz="1800"/>
            </a:lvl4pPr>
            <a:lvl5pPr marL="896938" indent="-180975">
              <a:buClr>
                <a:schemeClr val="accent1">
                  <a:lumMod val="75000"/>
                </a:schemeClr>
              </a:buClr>
              <a:defRPr sz="1200"/>
            </a:lvl5pPr>
          </a:lstStyle>
          <a:p>
            <a:pPr lvl="0"/>
            <a:r>
              <a:rPr lang="de-DE" dirty="0"/>
              <a:t>Comments</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836461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3" name="Datumsplatzhalter 2"/>
          <p:cNvSpPr>
            <a:spLocks noGrp="1"/>
          </p:cNvSpPr>
          <p:nvPr>
            <p:ph type="dt" sz="half" idx="10"/>
          </p:nvPr>
        </p:nvSpPr>
        <p:spPr>
          <a:xfrm>
            <a:off x="457200" y="6356350"/>
            <a:ext cx="2133600" cy="365125"/>
          </a:xfrm>
          <a:prstGeom prst="rect">
            <a:avLst/>
          </a:prstGeom>
        </p:spPr>
        <p:txBody>
          <a:bodyPr/>
          <a:lstStyle/>
          <a:p>
            <a:r>
              <a:rPr lang="de-DE"/>
              <a:t>28 February 2018</a:t>
            </a:r>
          </a:p>
        </p:txBody>
      </p:sp>
      <p:sp>
        <p:nvSpPr>
          <p:cNvPr id="4" name="Fußzeilenplatzhalter 3"/>
          <p:cNvSpPr>
            <a:spLocks noGrp="1"/>
          </p:cNvSpPr>
          <p:nvPr>
            <p:ph type="ftr" sz="quarter" idx="11"/>
          </p:nvPr>
        </p:nvSpPr>
        <p:spPr>
          <a:xfrm>
            <a:off x="3124200" y="6356350"/>
            <a:ext cx="2897188" cy="365125"/>
          </a:xfrm>
          <a:prstGeom prst="rect">
            <a:avLst/>
          </a:prstGeom>
        </p:spPr>
        <p:txBody>
          <a:bodyPr/>
          <a:lstStyle/>
          <a:p>
            <a:r>
              <a:rPr lang="de-DE"/>
              <a:t>EU-Outlook Workshop, Brussels</a:t>
            </a:r>
          </a:p>
        </p:txBody>
      </p:sp>
      <p:sp>
        <p:nvSpPr>
          <p:cNvPr id="5" name="Foliennummernplatzhalter 4"/>
          <p:cNvSpPr>
            <a:spLocks noGrp="1"/>
          </p:cNvSpPr>
          <p:nvPr>
            <p:ph type="sldNum" sz="quarter" idx="12"/>
          </p:nvPr>
        </p:nvSpPr>
        <p:spPr>
          <a:xfrm>
            <a:off x="6554788" y="6356350"/>
            <a:ext cx="2133600" cy="365125"/>
          </a:xfrm>
          <a:prstGeom prst="rect">
            <a:avLst/>
          </a:prstGeom>
        </p:spPr>
        <p:txBody>
          <a:bodyPr/>
          <a:lstStyle/>
          <a:p>
            <a:fld id="{A8DA8D3E-1298-4841-B762-CCDC7B3554E8}" type="slidenum">
              <a:rPr lang="de-DE" smtClean="0"/>
              <a:t>‹#›</a:t>
            </a:fld>
            <a:endParaRPr lang="de-DE"/>
          </a:p>
        </p:txBody>
      </p:sp>
      <p:sp>
        <p:nvSpPr>
          <p:cNvPr id="6"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Tree>
    <p:extLst>
      <p:ext uri="{BB962C8B-B14F-4D97-AF65-F5344CB8AC3E}">
        <p14:creationId xmlns:p14="http://schemas.microsoft.com/office/powerpoint/2010/main" val="174495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40188"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r>
              <a:rPr lang="de-DE"/>
              <a:t>28 February 2018</a:t>
            </a:r>
          </a:p>
        </p:txBody>
      </p:sp>
      <p:sp>
        <p:nvSpPr>
          <p:cNvPr id="6" name="Fußzeilenplatzhalter 5"/>
          <p:cNvSpPr>
            <a:spLocks noGrp="1"/>
          </p:cNvSpPr>
          <p:nvPr>
            <p:ph type="ftr" sz="quarter" idx="11"/>
          </p:nvPr>
        </p:nvSpPr>
        <p:spPr>
          <a:xfrm>
            <a:off x="3124200" y="6356350"/>
            <a:ext cx="2897188" cy="365125"/>
          </a:xfrm>
          <a:prstGeom prst="rect">
            <a:avLst/>
          </a:prstGeom>
        </p:spPr>
        <p:txBody>
          <a:bodyPr/>
          <a:lstStyle/>
          <a:p>
            <a:r>
              <a:rPr lang="de-DE"/>
              <a:t>EU-Outlook Workshop, Brussels</a:t>
            </a:r>
          </a:p>
        </p:txBody>
      </p:sp>
      <p:sp>
        <p:nvSpPr>
          <p:cNvPr id="7" name="Foliennummernplatzhalter 6"/>
          <p:cNvSpPr>
            <a:spLocks noGrp="1"/>
          </p:cNvSpPr>
          <p:nvPr>
            <p:ph type="sldNum" sz="quarter" idx="12"/>
          </p:nvPr>
        </p:nvSpPr>
        <p:spPr>
          <a:xfrm>
            <a:off x="6554788" y="6356350"/>
            <a:ext cx="2133600" cy="365125"/>
          </a:xfrm>
          <a:prstGeom prst="rect">
            <a:avLst/>
          </a:prstGeom>
        </p:spPr>
        <p:txBody>
          <a:bodyPr/>
          <a:lstStyle/>
          <a:p>
            <a:fld id="{A8DA8D3E-1298-4841-B762-CCDC7B3554E8}" type="slidenum">
              <a:rPr lang="de-DE" smtClean="0"/>
              <a:t>‹#›</a:t>
            </a:fld>
            <a:endParaRPr lang="de-DE"/>
          </a:p>
        </p:txBody>
      </p:sp>
      <p:sp>
        <p:nvSpPr>
          <p:cNvPr id="8"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Tree>
    <p:extLst>
      <p:ext uri="{BB962C8B-B14F-4D97-AF65-F5344CB8AC3E}">
        <p14:creationId xmlns:p14="http://schemas.microsoft.com/office/powerpoint/2010/main" val="1372065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6613"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6613"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a:xfrm>
            <a:off x="457200" y="6356350"/>
            <a:ext cx="2133600" cy="365125"/>
          </a:xfrm>
          <a:prstGeom prst="rect">
            <a:avLst/>
          </a:prstGeom>
        </p:spPr>
        <p:txBody>
          <a:bodyPr/>
          <a:lstStyle/>
          <a:p>
            <a:r>
              <a:rPr lang="de-DE"/>
              <a:t>28 February 2018</a:t>
            </a:r>
          </a:p>
        </p:txBody>
      </p:sp>
      <p:sp>
        <p:nvSpPr>
          <p:cNvPr id="8" name="Fußzeilenplatzhalter 7"/>
          <p:cNvSpPr>
            <a:spLocks noGrp="1"/>
          </p:cNvSpPr>
          <p:nvPr>
            <p:ph type="ftr" sz="quarter" idx="11"/>
          </p:nvPr>
        </p:nvSpPr>
        <p:spPr>
          <a:xfrm>
            <a:off x="3124200" y="6356350"/>
            <a:ext cx="2897188" cy="365125"/>
          </a:xfrm>
          <a:prstGeom prst="rect">
            <a:avLst/>
          </a:prstGeom>
        </p:spPr>
        <p:txBody>
          <a:bodyPr/>
          <a:lstStyle/>
          <a:p>
            <a:r>
              <a:rPr lang="de-DE"/>
              <a:t>EU-Outlook Workshop, Brussels</a:t>
            </a:r>
          </a:p>
        </p:txBody>
      </p:sp>
      <p:sp>
        <p:nvSpPr>
          <p:cNvPr id="9" name="Foliennummernplatzhalter 8"/>
          <p:cNvSpPr>
            <a:spLocks noGrp="1"/>
          </p:cNvSpPr>
          <p:nvPr>
            <p:ph type="sldNum" sz="quarter" idx="12"/>
          </p:nvPr>
        </p:nvSpPr>
        <p:spPr>
          <a:xfrm>
            <a:off x="6554788" y="6356350"/>
            <a:ext cx="2133600" cy="365125"/>
          </a:xfrm>
          <a:prstGeom prst="rect">
            <a:avLst/>
          </a:prstGeom>
        </p:spPr>
        <p:txBody>
          <a:bodyPr/>
          <a:lstStyle/>
          <a:p>
            <a:fld id="{A8DA8D3E-1298-4841-B762-CCDC7B3554E8}" type="slidenum">
              <a:rPr lang="de-DE" smtClean="0"/>
              <a:t>‹#›</a:t>
            </a:fld>
            <a:endParaRPr lang="de-DE"/>
          </a:p>
        </p:txBody>
      </p:sp>
      <p:sp>
        <p:nvSpPr>
          <p:cNvPr id="10" name="Textplatzhalter 8"/>
          <p:cNvSpPr>
            <a:spLocks noGrp="1"/>
          </p:cNvSpPr>
          <p:nvPr>
            <p:ph type="body" sz="quarter" idx="13" hasCustomPrompt="1"/>
          </p:nvPr>
        </p:nvSpPr>
        <p:spPr>
          <a:xfrm>
            <a:off x="466725" y="123825"/>
            <a:ext cx="7019925" cy="971550"/>
          </a:xfrm>
          <a:prstGeom prst="rect">
            <a:avLst/>
          </a:prstGeom>
        </p:spPr>
        <p:txBody>
          <a:bodyPr anchor="b"/>
          <a:lstStyle>
            <a:lvl1pPr marL="0" indent="0">
              <a:buNone/>
              <a:defRPr sz="3600" b="1" u="none"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Click </a:t>
            </a:r>
            <a:r>
              <a:rPr lang="de-DE" dirty="0" err="1"/>
              <a:t>to</a:t>
            </a:r>
            <a:r>
              <a:rPr lang="de-DE" dirty="0"/>
              <a:t> </a:t>
            </a:r>
            <a:r>
              <a:rPr lang="de-DE" dirty="0" err="1"/>
              <a:t>edit</a:t>
            </a:r>
            <a:r>
              <a:rPr lang="de-DE" dirty="0"/>
              <a:t> title</a:t>
            </a:r>
          </a:p>
        </p:txBody>
      </p:sp>
    </p:spTree>
    <p:extLst>
      <p:ext uri="{BB962C8B-B14F-4D97-AF65-F5344CB8AC3E}">
        <p14:creationId xmlns:p14="http://schemas.microsoft.com/office/powerpoint/2010/main" val="397862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755708" y="151398"/>
            <a:ext cx="7794390" cy="1143000"/>
          </a:xfrm>
        </p:spPr>
        <p:txBody>
          <a:bodyPr/>
          <a:lstStyle>
            <a:lvl1pPr>
              <a:defRPr sz="3200"/>
            </a:lvl1pPr>
          </a:lstStyle>
          <a:p>
            <a:r>
              <a:rPr lang="de-DE" dirty="0"/>
              <a:t>Titelmasterformat durch Klicken bearbeiten</a:t>
            </a:r>
          </a:p>
        </p:txBody>
      </p:sp>
      <p:sp>
        <p:nvSpPr>
          <p:cNvPr id="3" name="Inhaltsplatzhalter 2"/>
          <p:cNvSpPr>
            <a:spLocks noGrp="1"/>
          </p:cNvSpPr>
          <p:nvPr>
            <p:ph idx="1"/>
          </p:nvPr>
        </p:nvSpPr>
        <p:spPr>
          <a:xfrm>
            <a:off x="611666" y="1628800"/>
            <a:ext cx="7994276" cy="4320480"/>
          </a:xfrm>
        </p:spPr>
        <p:txBody>
          <a:bodyPr/>
          <a:lstStyle>
            <a:lvl1pPr>
              <a:defRPr sz="2800"/>
            </a:lvl1pPr>
            <a:lvl2pPr>
              <a:defRPr sz="2400"/>
            </a:lvl2pPr>
            <a:lvl3pPr>
              <a:defRPr sz="2000"/>
            </a:lvl3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Rectangle 11"/>
          <p:cNvSpPr>
            <a:spLocks noGrp="1" noChangeArrowheads="1"/>
          </p:cNvSpPr>
          <p:nvPr>
            <p:ph type="dt" sz="half" idx="10"/>
          </p:nvPr>
        </p:nvSpPr>
        <p:spPr>
          <a:ln/>
        </p:spPr>
        <p:txBody>
          <a:bodyPr/>
          <a:lstStyle>
            <a:lvl1pPr>
              <a:defRPr/>
            </a:lvl1pPr>
          </a:lstStyle>
          <a:p>
            <a:pPr>
              <a:defRPr/>
            </a:pPr>
            <a:endParaRPr lang="fr-FR"/>
          </a:p>
        </p:txBody>
      </p:sp>
      <p:sp>
        <p:nvSpPr>
          <p:cNvPr id="5" name="Rectangle 12"/>
          <p:cNvSpPr>
            <a:spLocks noGrp="1" noChangeArrowheads="1"/>
          </p:cNvSpPr>
          <p:nvPr>
            <p:ph type="ftr" sz="quarter" idx="11"/>
          </p:nvPr>
        </p:nvSpPr>
        <p:spPr>
          <a:ln/>
        </p:spPr>
        <p:txBody>
          <a:bodyPr/>
          <a:lstStyle>
            <a:lvl1pPr>
              <a:defRPr/>
            </a:lvl1pPr>
          </a:lstStyle>
          <a:p>
            <a:pPr>
              <a:defRPr/>
            </a:pPr>
            <a:endParaRPr lang="fr-FR"/>
          </a:p>
        </p:txBody>
      </p:sp>
      <p:sp>
        <p:nvSpPr>
          <p:cNvPr id="6" name="Rectangle 13"/>
          <p:cNvSpPr>
            <a:spLocks noGrp="1" noChangeArrowheads="1"/>
          </p:cNvSpPr>
          <p:nvPr>
            <p:ph type="sldNum" sz="quarter" idx="12"/>
          </p:nvPr>
        </p:nvSpPr>
        <p:spPr>
          <a:ln/>
        </p:spPr>
        <p:txBody>
          <a:bodyPr/>
          <a:lstStyle>
            <a:lvl1pPr>
              <a:defRPr/>
            </a:lvl1pPr>
          </a:lstStyle>
          <a:p>
            <a:pPr>
              <a:defRPr/>
            </a:pPr>
            <a:fld id="{6C59EC14-A695-4473-A53C-00AE81936989}" type="slidenum">
              <a:rPr lang="fr-FR"/>
              <a:pPr>
                <a:defRPr/>
              </a:pPr>
              <a:t>‹#›</a:t>
            </a:fld>
            <a:endParaRPr lang="fr-FR"/>
          </a:p>
        </p:txBody>
      </p:sp>
    </p:spTree>
    <p:extLst>
      <p:ext uri="{BB962C8B-B14F-4D97-AF65-F5344CB8AC3E}">
        <p14:creationId xmlns:p14="http://schemas.microsoft.com/office/powerpoint/2010/main" val="1668741649"/>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4427" y="-47410"/>
            <a:ext cx="9144000" cy="6858000"/>
          </a:xfrm>
          <a:prstGeom prst="rect">
            <a:avLst/>
          </a:prstGeom>
        </p:spPr>
      </p:pic>
      <p:sp>
        <p:nvSpPr>
          <p:cNvPr id="8" name="Rechteck 7"/>
          <p:cNvSpPr/>
          <p:nvPr userDrawn="1"/>
        </p:nvSpPr>
        <p:spPr>
          <a:xfrm>
            <a:off x="0" y="6156000"/>
            <a:ext cx="9144000" cy="702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endParaRPr>
          </a:p>
        </p:txBody>
      </p:sp>
      <p:sp>
        <p:nvSpPr>
          <p:cNvPr id="11" name="Date Placeholder 3"/>
          <p:cNvSpPr>
            <a:spLocks noGrp="1"/>
          </p:cNvSpPr>
          <p:nvPr>
            <p:ph type="dt" sz="half" idx="2"/>
          </p:nvPr>
        </p:nvSpPr>
        <p:spPr>
          <a:xfrm>
            <a:off x="292134" y="6356352"/>
            <a:ext cx="2057757" cy="365125"/>
          </a:xfrm>
          <a:prstGeom prst="rect">
            <a:avLst/>
          </a:prstGeom>
        </p:spPr>
        <p:txBody>
          <a:bodyPr/>
          <a:lstStyle>
            <a:lvl1pPr>
              <a:defRPr sz="1400" b="1">
                <a:solidFill>
                  <a:schemeClr val="tx2">
                    <a:lumMod val="75000"/>
                  </a:schemeClr>
                </a:solidFill>
                <a:latin typeface="Calibri" panose="020F0502020204030204" pitchFamily="34" charset="0"/>
                <a:cs typeface="Calibri" panose="020F0502020204030204" pitchFamily="34" charset="0"/>
              </a:defRPr>
            </a:lvl1pPr>
          </a:lstStyle>
          <a:p>
            <a:r>
              <a:rPr lang="de-DE" noProof="0"/>
              <a:t>28 February 2018</a:t>
            </a:r>
            <a:endParaRPr lang="en-US" noProof="0" dirty="0"/>
          </a:p>
        </p:txBody>
      </p:sp>
      <p:sp>
        <p:nvSpPr>
          <p:cNvPr id="12" name="Footer Placeholder 4"/>
          <p:cNvSpPr>
            <a:spLocks noGrp="1"/>
          </p:cNvSpPr>
          <p:nvPr>
            <p:ph type="ftr" sz="quarter" idx="3"/>
          </p:nvPr>
        </p:nvSpPr>
        <p:spPr>
          <a:xfrm>
            <a:off x="2797681" y="6356352"/>
            <a:ext cx="4434407" cy="365125"/>
          </a:xfrm>
          <a:prstGeom prst="rect">
            <a:avLst/>
          </a:prstGeom>
        </p:spPr>
        <p:txBody>
          <a:bodyPr/>
          <a:lstStyle>
            <a:lvl1pPr algn="ctr">
              <a:defRPr sz="1400" b="1">
                <a:solidFill>
                  <a:schemeClr val="tx2">
                    <a:lumMod val="75000"/>
                  </a:schemeClr>
                </a:solidFill>
                <a:latin typeface="Calibri" panose="020F0502020204030204" pitchFamily="34" charset="0"/>
                <a:cs typeface="Calibri" panose="020F0502020204030204" pitchFamily="34" charset="0"/>
              </a:defRPr>
            </a:lvl1pPr>
          </a:lstStyle>
          <a:p>
            <a:r>
              <a:rPr lang="en-US" noProof="0" dirty="0"/>
              <a:t>EU-Outlook Workshop, Brussels</a:t>
            </a:r>
          </a:p>
        </p:txBody>
      </p:sp>
      <p:sp>
        <p:nvSpPr>
          <p:cNvPr id="13" name="Slide Number Placeholder 5"/>
          <p:cNvSpPr>
            <a:spLocks noGrp="1"/>
          </p:cNvSpPr>
          <p:nvPr>
            <p:ph type="sldNum" sz="quarter" idx="4"/>
          </p:nvPr>
        </p:nvSpPr>
        <p:spPr>
          <a:xfrm>
            <a:off x="7738861" y="6356352"/>
            <a:ext cx="1148394" cy="365125"/>
          </a:xfrm>
          <a:prstGeom prst="rect">
            <a:avLst/>
          </a:prstGeom>
        </p:spPr>
        <p:txBody>
          <a:bodyPr/>
          <a:lstStyle>
            <a:lvl1pPr algn="r">
              <a:defRPr sz="1400" b="1">
                <a:solidFill>
                  <a:schemeClr val="tx2">
                    <a:lumMod val="75000"/>
                  </a:schemeClr>
                </a:solidFill>
                <a:latin typeface="Calibri" panose="020F0502020204030204" pitchFamily="34" charset="0"/>
                <a:cs typeface="Calibri" panose="020F0502020204030204" pitchFamily="34" charset="0"/>
              </a:defRPr>
            </a:lvl1pPr>
          </a:lstStyle>
          <a:p>
            <a:fld id="{4FAB73BC-B049-4115-A692-8D63A059BFB8}" type="slidenum">
              <a:rPr lang="en-US" noProof="0" smtClean="0"/>
              <a:pPr/>
              <a:t>‹#›</a:t>
            </a:fld>
            <a:endParaRPr lang="en-US" noProof="0" dirty="0"/>
          </a:p>
        </p:txBody>
      </p:sp>
      <p:sp>
        <p:nvSpPr>
          <p:cNvPr id="14" name="Rechteck 13"/>
          <p:cNvSpPr/>
          <p:nvPr userDrawn="1"/>
        </p:nvSpPr>
        <p:spPr>
          <a:xfrm rot="5400000">
            <a:off x="3944936" y="-4000501"/>
            <a:ext cx="1257301" cy="9144000"/>
          </a:xfrm>
          <a:prstGeom prst="rect">
            <a:avLst/>
          </a:prstGeom>
          <a:solidFill>
            <a:srgbClr val="7C94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Picture 2" descr="https://agmemod.eu/images/AGMEMOD_Logo_1.png?5a79e412"/>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7582612" y="253880"/>
            <a:ext cx="1347495" cy="643999"/>
          </a:xfrm>
          <a:prstGeom prst="round2DiagRect">
            <a:avLst>
              <a:gd name="adj1" fmla="val 16667"/>
              <a:gd name="adj2" fmla="val 0"/>
            </a:avLst>
          </a:prstGeom>
          <a:solidFill>
            <a:schemeClr val="bg1"/>
          </a:solidFill>
          <a:ln w="28575" cap="sq">
            <a:solidFill>
              <a:srgbClr val="FFFFFF"/>
            </a:solidFill>
            <a:miter lim="800000"/>
          </a:ln>
          <a:effectLst>
            <a:glow rad="63500">
              <a:schemeClr val="accent1">
                <a:satMod val="175000"/>
                <a:alpha val="40000"/>
              </a:schemeClr>
            </a:glow>
            <a:outerShdw blurRad="50800" dist="38100" dir="8100000" algn="tr" rotWithShape="0">
              <a:prstClr val="black">
                <a:alpha val="40000"/>
              </a:prstClr>
            </a:outerShdw>
          </a:effectLst>
        </p:spPr>
      </p:pic>
    </p:spTree>
    <p:extLst>
      <p:ext uri="{BB962C8B-B14F-4D97-AF65-F5344CB8AC3E}">
        <p14:creationId xmlns:p14="http://schemas.microsoft.com/office/powerpoint/2010/main" val="1730546245"/>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9" r:id="rId3"/>
    <p:sldLayoutId id="2147483860" r:id="rId4"/>
    <p:sldLayoutId id="2147483853" r:id="rId5"/>
    <p:sldLayoutId id="2147483851" r:id="rId6"/>
    <p:sldLayoutId id="2147483852" r:id="rId7"/>
    <p:sldLayoutId id="2147483861" r:id="rId8"/>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chart" Target="../charts/chart9.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chart" Target="../charts/chart10.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chart" Target="../charts/chart12.xml"/><Relationship Id="rId4" Type="http://schemas.openxmlformats.org/officeDocument/2006/relationships/chart" Target="../charts/chart1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p:nvPr>
        </p:nvSpPr>
        <p:spPr>
          <a:xfrm>
            <a:off x="715329" y="2504203"/>
            <a:ext cx="6155939" cy="2252622"/>
          </a:xfrm>
        </p:spPr>
        <p:txBody>
          <a:bodyPr>
            <a:noAutofit/>
          </a:bodyPr>
          <a:lstStyle/>
          <a:p>
            <a:r>
              <a:rPr lang="en-US" sz="3600" b="1" dirty="0"/>
              <a:t>Tomato market: Prospects at  MS-level</a:t>
            </a:r>
            <a:br>
              <a:rPr lang="en-US" sz="3600" b="1" dirty="0"/>
            </a:br>
            <a:r>
              <a:rPr lang="de-DE" sz="2000" dirty="0" err="1"/>
              <a:t>Presentation</a:t>
            </a:r>
            <a:r>
              <a:rPr lang="de-DE" sz="2000" dirty="0"/>
              <a:t> </a:t>
            </a:r>
            <a:r>
              <a:rPr lang="de-DE" sz="2000" dirty="0" err="1"/>
              <a:t>delivered</a:t>
            </a:r>
            <a:r>
              <a:rPr lang="de-DE" sz="2000" dirty="0"/>
              <a:t> </a:t>
            </a:r>
            <a:r>
              <a:rPr lang="de-DE" sz="2000" dirty="0" err="1"/>
              <a:t>as</a:t>
            </a:r>
            <a:r>
              <a:rPr lang="de-DE" sz="2000" dirty="0"/>
              <a:t> </a:t>
            </a:r>
            <a:r>
              <a:rPr lang="de-DE" sz="2000" dirty="0" err="1"/>
              <a:t>input</a:t>
            </a:r>
            <a:r>
              <a:rPr lang="de-DE" sz="2000" dirty="0"/>
              <a:t> </a:t>
            </a:r>
            <a:r>
              <a:rPr lang="de-DE" sz="2000" dirty="0" err="1"/>
              <a:t>for</a:t>
            </a:r>
            <a:r>
              <a:rPr lang="de-DE" sz="2000" dirty="0"/>
              <a:t> </a:t>
            </a:r>
            <a:r>
              <a:rPr lang="de-DE" sz="2000" dirty="0" err="1"/>
              <a:t>the</a:t>
            </a:r>
            <a:r>
              <a:rPr lang="de-DE" sz="2000" dirty="0"/>
              <a:t> EU F&amp;V Market Observatory (9 </a:t>
            </a:r>
            <a:r>
              <a:rPr lang="de-DE" sz="2000" dirty="0" err="1"/>
              <a:t>October</a:t>
            </a:r>
            <a:r>
              <a:rPr lang="de-DE" sz="2000" dirty="0"/>
              <a:t> 2020)</a:t>
            </a:r>
            <a:endParaRPr lang="de-DE" sz="3600" dirty="0"/>
          </a:p>
        </p:txBody>
      </p:sp>
      <p:sp>
        <p:nvSpPr>
          <p:cNvPr id="11" name="Untertitel 10"/>
          <p:cNvSpPr>
            <a:spLocks noGrp="1"/>
          </p:cNvSpPr>
          <p:nvPr>
            <p:ph type="subTitle" idx="1"/>
          </p:nvPr>
        </p:nvSpPr>
        <p:spPr>
          <a:xfrm>
            <a:off x="693269" y="4866378"/>
            <a:ext cx="5997677" cy="1544353"/>
          </a:xfrm>
        </p:spPr>
        <p:txBody>
          <a:bodyPr>
            <a:normAutofit fontScale="47500" lnSpcReduction="20000"/>
          </a:bodyPr>
          <a:lstStyle/>
          <a:p>
            <a:pPr lvl="0"/>
            <a:r>
              <a:rPr lang="de-DE" sz="3500" dirty="0" err="1">
                <a:solidFill>
                  <a:srgbClr val="FFFFFF"/>
                </a:solidFill>
              </a:rPr>
              <a:t>Presenter</a:t>
            </a:r>
            <a:r>
              <a:rPr lang="de-DE" sz="3500" dirty="0">
                <a:solidFill>
                  <a:srgbClr val="FFFFFF"/>
                </a:solidFill>
              </a:rPr>
              <a:t>: Ana Gonzalez-Martinez, Roel Jongeneel </a:t>
            </a:r>
          </a:p>
          <a:p>
            <a:pPr lvl="0"/>
            <a:endParaRPr lang="de-DE" sz="2300" dirty="0">
              <a:solidFill>
                <a:srgbClr val="FFFFFF"/>
              </a:solidFill>
            </a:endParaRPr>
          </a:p>
          <a:p>
            <a:pPr lvl="0"/>
            <a:r>
              <a:rPr lang="de-DE" sz="2300" dirty="0">
                <a:solidFill>
                  <a:srgbClr val="FFFFFF"/>
                </a:solidFill>
              </a:rPr>
              <a:t>Martin Banse, Verena Laquai, Petra Salamon, Marlen Haß (Thünen Institute, Germany) Roel Jongeneel, </a:t>
            </a:r>
            <a:r>
              <a:rPr lang="nl-NL" sz="2300" dirty="0">
                <a:solidFill>
                  <a:srgbClr val="FFFFFF"/>
                </a:solidFill>
              </a:rPr>
              <a:t>Myrna van Leeuwen</a:t>
            </a:r>
            <a:r>
              <a:rPr lang="nl-NL" sz="2300" b="1" dirty="0">
                <a:solidFill>
                  <a:srgbClr val="FFFFFF"/>
                </a:solidFill>
              </a:rPr>
              <a:t>, Ana Gonzalez-Martinez </a:t>
            </a:r>
            <a:r>
              <a:rPr lang="nl-NL" sz="2300" dirty="0">
                <a:solidFill>
                  <a:srgbClr val="FFFFFF"/>
                </a:solidFill>
              </a:rPr>
              <a:t>(Wageningen Economic Research, The Netherlands)</a:t>
            </a:r>
          </a:p>
          <a:p>
            <a:pPr lvl="0"/>
            <a:r>
              <a:rPr lang="nl-NL" sz="2300" dirty="0" err="1">
                <a:solidFill>
                  <a:srgbClr val="FFFFFF"/>
                </a:solidFill>
              </a:rPr>
              <a:t>Mariusz</a:t>
            </a:r>
            <a:r>
              <a:rPr lang="nl-NL" sz="2300" dirty="0">
                <a:solidFill>
                  <a:srgbClr val="FFFFFF"/>
                </a:solidFill>
              </a:rPr>
              <a:t> </a:t>
            </a:r>
            <a:r>
              <a:rPr lang="pl-PL" sz="2300" dirty="0"/>
              <a:t>Hamulczuk </a:t>
            </a:r>
            <a:r>
              <a:rPr lang="nl-NL" sz="2300" dirty="0"/>
              <a:t>(</a:t>
            </a:r>
            <a:r>
              <a:rPr lang="en-US" sz="2300" dirty="0"/>
              <a:t>Warsaw University of Life  Sciences  - SGGW,  Poland</a:t>
            </a:r>
            <a:r>
              <a:rPr lang="nl-NL" sz="2300" dirty="0"/>
              <a:t>) </a:t>
            </a:r>
          </a:p>
          <a:p>
            <a:pPr lvl="0"/>
            <a:r>
              <a:rPr lang="nl-NL" sz="2300" dirty="0">
                <a:solidFill>
                  <a:srgbClr val="FFFFFF"/>
                </a:solidFill>
              </a:rPr>
              <a:t>Annalisa Zezza (CREA, Italy)</a:t>
            </a:r>
            <a:br>
              <a:rPr lang="nl-NL" sz="2300" dirty="0">
                <a:solidFill>
                  <a:srgbClr val="FFFFFF"/>
                </a:solidFill>
              </a:rPr>
            </a:br>
            <a:endParaRPr lang="nl-NL" sz="2300" dirty="0">
              <a:solidFill>
                <a:srgbClr val="FFFFFF"/>
              </a:solidFill>
            </a:endParaRPr>
          </a:p>
          <a:p>
            <a:pPr lvl="0"/>
            <a:endParaRPr lang="nl-NL" sz="2300" dirty="0">
              <a:solidFill>
                <a:srgbClr val="FFFFFF"/>
              </a:solidFill>
            </a:endParaRPr>
          </a:p>
        </p:txBody>
      </p:sp>
      <p:pic>
        <p:nvPicPr>
          <p:cNvPr id="3" name="Picture 2">
            <a:extLst>
              <a:ext uri="{FF2B5EF4-FFF2-40B4-BE49-F238E27FC236}">
                <a16:creationId xmlns:a16="http://schemas.microsoft.com/office/drawing/2014/main" id="{B5764532-1DE4-4B5E-821C-E491E6D34F56}"/>
              </a:ext>
            </a:extLst>
          </p:cNvPr>
          <p:cNvPicPr>
            <a:picLocks noChangeAspect="1"/>
          </p:cNvPicPr>
          <p:nvPr/>
        </p:nvPicPr>
        <p:blipFill>
          <a:blip r:embed="rId2"/>
          <a:stretch>
            <a:fillRect/>
          </a:stretch>
        </p:blipFill>
        <p:spPr>
          <a:xfrm>
            <a:off x="0" y="697423"/>
            <a:ext cx="6871268" cy="2347334"/>
          </a:xfrm>
          <a:prstGeom prst="rect">
            <a:avLst/>
          </a:prstGeom>
        </p:spPr>
      </p:pic>
    </p:spTree>
    <p:extLst>
      <p:ext uri="{BB962C8B-B14F-4D97-AF65-F5344CB8AC3E}">
        <p14:creationId xmlns:p14="http://schemas.microsoft.com/office/powerpoint/2010/main" val="3334396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US" sz="3600" b="1" dirty="0">
                <a:solidFill>
                  <a:schemeClr val="bg1"/>
                </a:solidFill>
              </a:rPr>
              <a:t>TOMATOES FOR PROCESSING</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endParaRPr lang="en-US" sz="2400" dirty="0">
              <a:solidFill>
                <a:srgbClr val="002060"/>
              </a:solidFill>
            </a:endParaRPr>
          </a:p>
          <a:p>
            <a:pPr>
              <a:spcAft>
                <a:spcPts val="1200"/>
              </a:spcAft>
            </a:pPr>
            <a:endParaRPr lang="en-US" sz="2400"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10</a:t>
            </a:fld>
            <a:endParaRPr lang="en-US" dirty="0"/>
          </a:p>
        </p:txBody>
      </p:sp>
      <p:pic>
        <p:nvPicPr>
          <p:cNvPr id="8" name="Picture 7">
            <a:extLst>
              <a:ext uri="{FF2B5EF4-FFF2-40B4-BE49-F238E27FC236}">
                <a16:creationId xmlns:a16="http://schemas.microsoft.com/office/drawing/2014/main" id="{2940B60D-960F-4E8E-8ED0-855EBC585E33}"/>
              </a:ext>
            </a:extLst>
          </p:cNvPr>
          <p:cNvPicPr>
            <a:picLocks noChangeAspect="1"/>
          </p:cNvPicPr>
          <p:nvPr/>
        </p:nvPicPr>
        <p:blipFill>
          <a:blip r:embed="rId2"/>
          <a:stretch>
            <a:fillRect/>
          </a:stretch>
        </p:blipFill>
        <p:spPr>
          <a:xfrm>
            <a:off x="0" y="1269773"/>
            <a:ext cx="9145588" cy="4761365"/>
          </a:xfrm>
          <a:prstGeom prst="rect">
            <a:avLst/>
          </a:prstGeom>
        </p:spPr>
      </p:pic>
    </p:spTree>
    <p:extLst>
      <p:ext uri="{BB962C8B-B14F-4D97-AF65-F5344CB8AC3E}">
        <p14:creationId xmlns:p14="http://schemas.microsoft.com/office/powerpoint/2010/main" val="3618141599"/>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112715" y="7302"/>
            <a:ext cx="7626145" cy="1143000"/>
          </a:xfrm>
        </p:spPr>
        <p:txBody>
          <a:bodyPr/>
          <a:lstStyle/>
          <a:p>
            <a:pPr algn="l"/>
            <a:r>
              <a:rPr lang="en-US" sz="3600" b="1" dirty="0">
                <a:solidFill>
                  <a:schemeClr val="bg1"/>
                </a:solidFill>
              </a:rPr>
              <a:t>Prospects for the tomato for processing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Acreage</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11</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Areas are expected to decline by 20% in GR and by 2% in IT over the period 2020-2030 </a:t>
            </a:r>
          </a:p>
          <a:p>
            <a:r>
              <a:rPr lang="en-US" sz="1800" dirty="0">
                <a:solidFill>
                  <a:srgbClr val="002060"/>
                </a:solidFill>
              </a:rPr>
              <a:t>In contrast, harvested areas for tomato for processing are projected to increase by 12% and 4% in PT and ES respectively when looking at the period 2020-2030</a:t>
            </a:r>
          </a:p>
          <a:p>
            <a:endParaRPr lang="en-US" sz="1800" dirty="0">
              <a:solidFill>
                <a:srgbClr val="002060"/>
              </a:solidFill>
            </a:endParaRPr>
          </a:p>
          <a:p>
            <a:endParaRPr lang="en-US" sz="1800" dirty="0">
              <a:solidFill>
                <a:srgbClr val="002060"/>
              </a:solidFill>
            </a:endParaRPr>
          </a:p>
          <a:p>
            <a:endParaRPr lang="en-GB" sz="1800" dirty="0">
              <a:solidFill>
                <a:srgbClr val="002060"/>
              </a:solidFill>
            </a:endParaRPr>
          </a:p>
        </p:txBody>
      </p:sp>
      <p:pic>
        <p:nvPicPr>
          <p:cNvPr id="15" name="Picture 14">
            <a:extLst>
              <a:ext uri="{FF2B5EF4-FFF2-40B4-BE49-F238E27FC236}">
                <a16:creationId xmlns:a16="http://schemas.microsoft.com/office/drawing/2014/main" id="{504530CB-A164-424E-BD62-541C36ACABDC}"/>
              </a:ext>
            </a:extLst>
          </p:cNvPr>
          <p:cNvPicPr>
            <a:picLocks noChangeAspect="1"/>
          </p:cNvPicPr>
          <p:nvPr/>
        </p:nvPicPr>
        <p:blipFill>
          <a:blip r:embed="rId2"/>
          <a:stretch>
            <a:fillRect/>
          </a:stretch>
        </p:blipFill>
        <p:spPr>
          <a:xfrm>
            <a:off x="6529610" y="6244146"/>
            <a:ext cx="1750620" cy="607728"/>
          </a:xfrm>
          <a:prstGeom prst="rect">
            <a:avLst/>
          </a:prstGeom>
        </p:spPr>
      </p:pic>
      <p:graphicFrame>
        <p:nvGraphicFramePr>
          <p:cNvPr id="13" name="Chart 12">
            <a:extLst>
              <a:ext uri="{FF2B5EF4-FFF2-40B4-BE49-F238E27FC236}">
                <a16:creationId xmlns:a16="http://schemas.microsoft.com/office/drawing/2014/main" id="{C2FF05A4-B877-4A02-958E-8A6A39722B20}"/>
              </a:ext>
            </a:extLst>
          </p:cNvPr>
          <p:cNvGraphicFramePr>
            <a:graphicFrameLocks/>
          </p:cNvGraphicFramePr>
          <p:nvPr>
            <p:extLst>
              <p:ext uri="{D42A27DB-BD31-4B8C-83A1-F6EECF244321}">
                <p14:modId xmlns:p14="http://schemas.microsoft.com/office/powerpoint/2010/main" val="806092356"/>
              </p:ext>
            </p:extLst>
          </p:nvPr>
        </p:nvGraphicFramePr>
        <p:xfrm>
          <a:off x="395413" y="1866808"/>
          <a:ext cx="5568934" cy="41362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19998679"/>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112715" y="7302"/>
            <a:ext cx="7626145" cy="1143000"/>
          </a:xfrm>
        </p:spPr>
        <p:txBody>
          <a:bodyPr/>
          <a:lstStyle/>
          <a:p>
            <a:pPr algn="l"/>
            <a:r>
              <a:rPr lang="en-US" sz="3600" b="1" dirty="0">
                <a:solidFill>
                  <a:schemeClr val="bg1"/>
                </a:solidFill>
              </a:rPr>
              <a:t>Prospects for the tomato for processing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Yields</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12</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Increases in yields are projected  for most key players, but they are small relative to those observed in other sectors in agriculture: 3% for IT; 2% for ES and PT</a:t>
            </a:r>
          </a:p>
          <a:p>
            <a:r>
              <a:rPr lang="en-GB" sz="1800" dirty="0">
                <a:solidFill>
                  <a:srgbClr val="002060"/>
                </a:solidFill>
              </a:rPr>
              <a:t>A limited decline in yields is projected for GR (0.3% p.a.) which is in accordance with an observed longer run trend</a:t>
            </a:r>
          </a:p>
          <a:p>
            <a:r>
              <a:rPr lang="en-GB" sz="1800" dirty="0">
                <a:solidFill>
                  <a:srgbClr val="002060"/>
                </a:solidFill>
              </a:rPr>
              <a:t>NL is not producing, but is a large importer and processor of tomatoes for processing</a:t>
            </a:r>
          </a:p>
          <a:p>
            <a:endParaRPr lang="en-US" sz="1800" dirty="0">
              <a:solidFill>
                <a:srgbClr val="002060"/>
              </a:solidFill>
            </a:endParaRPr>
          </a:p>
          <a:p>
            <a:endParaRPr lang="en-GB" sz="1800" dirty="0">
              <a:solidFill>
                <a:srgbClr val="002060"/>
              </a:solidFill>
            </a:endParaRPr>
          </a:p>
        </p:txBody>
      </p:sp>
      <p:pic>
        <p:nvPicPr>
          <p:cNvPr id="15" name="Picture 14">
            <a:extLst>
              <a:ext uri="{FF2B5EF4-FFF2-40B4-BE49-F238E27FC236}">
                <a16:creationId xmlns:a16="http://schemas.microsoft.com/office/drawing/2014/main" id="{504530CB-A164-424E-BD62-541C36ACABDC}"/>
              </a:ext>
            </a:extLst>
          </p:cNvPr>
          <p:cNvPicPr>
            <a:picLocks noChangeAspect="1"/>
          </p:cNvPicPr>
          <p:nvPr/>
        </p:nvPicPr>
        <p:blipFill>
          <a:blip r:embed="rId2"/>
          <a:stretch>
            <a:fillRect/>
          </a:stretch>
        </p:blipFill>
        <p:spPr>
          <a:xfrm>
            <a:off x="6529610" y="6244146"/>
            <a:ext cx="1750620" cy="607728"/>
          </a:xfrm>
          <a:prstGeom prst="rect">
            <a:avLst/>
          </a:prstGeom>
        </p:spPr>
      </p:pic>
      <p:graphicFrame>
        <p:nvGraphicFramePr>
          <p:cNvPr id="17" name="Chart 16">
            <a:extLst>
              <a:ext uri="{FF2B5EF4-FFF2-40B4-BE49-F238E27FC236}">
                <a16:creationId xmlns:a16="http://schemas.microsoft.com/office/drawing/2014/main" id="{CCBEC933-F85D-4804-8AFB-9D5CB8E54964}"/>
              </a:ext>
            </a:extLst>
          </p:cNvPr>
          <p:cNvGraphicFramePr>
            <a:graphicFrameLocks/>
          </p:cNvGraphicFramePr>
          <p:nvPr>
            <p:extLst>
              <p:ext uri="{D42A27DB-BD31-4B8C-83A1-F6EECF244321}">
                <p14:modId xmlns:p14="http://schemas.microsoft.com/office/powerpoint/2010/main" val="1196708701"/>
              </p:ext>
            </p:extLst>
          </p:nvPr>
        </p:nvGraphicFramePr>
        <p:xfrm>
          <a:off x="324322" y="1754602"/>
          <a:ext cx="5640025" cy="424841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2243531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112715" y="7302"/>
            <a:ext cx="7626145" cy="1143000"/>
          </a:xfrm>
        </p:spPr>
        <p:txBody>
          <a:bodyPr/>
          <a:lstStyle/>
          <a:p>
            <a:pPr algn="l"/>
            <a:r>
              <a:rPr lang="en-US" sz="3600" b="1" dirty="0">
                <a:solidFill>
                  <a:schemeClr val="bg1"/>
                </a:solidFill>
              </a:rPr>
              <a:t>Prospects for the tomato for processing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Production</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13</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IT, the largest producing MS is expected to have a to maintain a stable production (+1%)</a:t>
            </a:r>
          </a:p>
          <a:p>
            <a:r>
              <a:rPr lang="en-US" sz="1800" dirty="0">
                <a:solidFill>
                  <a:srgbClr val="002060"/>
                </a:solidFill>
              </a:rPr>
              <a:t>Production is projected to decline in ES (7%) and GR (39%)</a:t>
            </a:r>
          </a:p>
          <a:p>
            <a:r>
              <a:rPr lang="en-US" sz="1800" dirty="0">
                <a:solidFill>
                  <a:srgbClr val="002060"/>
                </a:solidFill>
              </a:rPr>
              <a:t>For the period 2020-2030, tomato paste production is projected to increase in PT (16%)</a:t>
            </a:r>
          </a:p>
          <a:p>
            <a:r>
              <a:rPr lang="en-US" sz="1800" b="1" dirty="0">
                <a:solidFill>
                  <a:srgbClr val="002060"/>
                </a:solidFill>
              </a:rPr>
              <a:t>QUESTION: </a:t>
            </a:r>
            <a:r>
              <a:rPr lang="en-US" sz="1800" dirty="0">
                <a:solidFill>
                  <a:srgbClr val="002060"/>
                </a:solidFill>
              </a:rPr>
              <a:t>Are 2020 production figures in ES and GR realistic? Are yields of about 100 t/ha realistic for the current year? </a:t>
            </a:r>
          </a:p>
          <a:p>
            <a:endParaRPr lang="en-US" sz="1800" dirty="0">
              <a:solidFill>
                <a:srgbClr val="002060"/>
              </a:solidFill>
            </a:endParaRPr>
          </a:p>
        </p:txBody>
      </p:sp>
      <p:pic>
        <p:nvPicPr>
          <p:cNvPr id="15" name="Picture 14">
            <a:extLst>
              <a:ext uri="{FF2B5EF4-FFF2-40B4-BE49-F238E27FC236}">
                <a16:creationId xmlns:a16="http://schemas.microsoft.com/office/drawing/2014/main" id="{504530CB-A164-424E-BD62-541C36ACABDC}"/>
              </a:ext>
            </a:extLst>
          </p:cNvPr>
          <p:cNvPicPr>
            <a:picLocks noChangeAspect="1"/>
          </p:cNvPicPr>
          <p:nvPr/>
        </p:nvPicPr>
        <p:blipFill>
          <a:blip r:embed="rId3"/>
          <a:stretch>
            <a:fillRect/>
          </a:stretch>
        </p:blipFill>
        <p:spPr>
          <a:xfrm>
            <a:off x="6529610" y="6244146"/>
            <a:ext cx="1750620" cy="607728"/>
          </a:xfrm>
          <a:prstGeom prst="rect">
            <a:avLst/>
          </a:prstGeom>
        </p:spPr>
      </p:pic>
      <p:graphicFrame>
        <p:nvGraphicFramePr>
          <p:cNvPr id="11" name="Chart 10">
            <a:extLst>
              <a:ext uri="{FF2B5EF4-FFF2-40B4-BE49-F238E27FC236}">
                <a16:creationId xmlns:a16="http://schemas.microsoft.com/office/drawing/2014/main" id="{2481AF48-CEAB-43F6-AC5E-87F052B81264}"/>
              </a:ext>
            </a:extLst>
          </p:cNvPr>
          <p:cNvGraphicFramePr>
            <a:graphicFrameLocks/>
          </p:cNvGraphicFramePr>
          <p:nvPr>
            <p:extLst>
              <p:ext uri="{D42A27DB-BD31-4B8C-83A1-F6EECF244321}">
                <p14:modId xmlns:p14="http://schemas.microsoft.com/office/powerpoint/2010/main" val="3188427962"/>
              </p:ext>
            </p:extLst>
          </p:nvPr>
        </p:nvGraphicFramePr>
        <p:xfrm>
          <a:off x="292134" y="1754602"/>
          <a:ext cx="5672213" cy="4248417"/>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7">
            <a:extLst>
              <a:ext uri="{FF2B5EF4-FFF2-40B4-BE49-F238E27FC236}">
                <a16:creationId xmlns:a16="http://schemas.microsoft.com/office/drawing/2014/main" id="{C841ACBA-CCF6-48DB-B4EE-67A8FB14E286}"/>
              </a:ext>
            </a:extLst>
          </p:cNvPr>
          <p:cNvSpPr txBox="1"/>
          <p:nvPr/>
        </p:nvSpPr>
        <p:spPr>
          <a:xfrm>
            <a:off x="3298312" y="2616068"/>
            <a:ext cx="1823195" cy="830997"/>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i="1" dirty="0">
                <a:solidFill>
                  <a:srgbClr val="002060"/>
                </a:solidFill>
              </a:rPr>
              <a:t>Area is expected to increase: 4% for ES; 12% for PT</a:t>
            </a:r>
          </a:p>
        </p:txBody>
      </p:sp>
    </p:spTree>
    <p:extLst>
      <p:ext uri="{BB962C8B-B14F-4D97-AF65-F5344CB8AC3E}">
        <p14:creationId xmlns:p14="http://schemas.microsoft.com/office/powerpoint/2010/main" val="168419463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Consumption per capita (apparent) </a:t>
            </a: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14</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C</a:t>
            </a:r>
            <a:r>
              <a:rPr lang="en-GB" sz="1800" dirty="0" err="1">
                <a:solidFill>
                  <a:srgbClr val="002060"/>
                </a:solidFill>
              </a:rPr>
              <a:t>onsumption</a:t>
            </a:r>
            <a:r>
              <a:rPr lang="en-GB" sz="1800" dirty="0">
                <a:solidFill>
                  <a:srgbClr val="002060"/>
                </a:solidFill>
              </a:rPr>
              <a:t> pc is expected to increase for most key MS, with the exception of NL</a:t>
            </a:r>
          </a:p>
          <a:p>
            <a:r>
              <a:rPr lang="en-GB" sz="1800" dirty="0">
                <a:solidFill>
                  <a:srgbClr val="002060"/>
                </a:solidFill>
              </a:rPr>
              <a:t>Increases of around 3% over the upcoming decade are expected in IT and GR</a:t>
            </a:r>
          </a:p>
          <a:p>
            <a:r>
              <a:rPr lang="en-GB" sz="1800" dirty="0">
                <a:solidFill>
                  <a:srgbClr val="002060"/>
                </a:solidFill>
              </a:rPr>
              <a:t>Stronger increases of around 6-8% are projected for ES and PT</a:t>
            </a:r>
          </a:p>
          <a:p>
            <a:r>
              <a:rPr lang="en-GB" sz="1800" dirty="0">
                <a:solidFill>
                  <a:srgbClr val="002060"/>
                </a:solidFill>
              </a:rPr>
              <a:t>These increases are in contrast with marginal declining trends in the past (ES and PT)</a:t>
            </a:r>
          </a:p>
          <a:p>
            <a:r>
              <a:rPr lang="en-GB" sz="1800" b="1" dirty="0">
                <a:solidFill>
                  <a:srgbClr val="002060"/>
                </a:solidFill>
              </a:rPr>
              <a:t>QUESTION</a:t>
            </a:r>
            <a:r>
              <a:rPr lang="en-GB" sz="1800" dirty="0">
                <a:solidFill>
                  <a:srgbClr val="002060"/>
                </a:solidFill>
              </a:rPr>
              <a:t> (see below)</a:t>
            </a:r>
          </a:p>
        </p:txBody>
      </p:sp>
      <p:pic>
        <p:nvPicPr>
          <p:cNvPr id="13" name="Picture 12">
            <a:extLst>
              <a:ext uri="{FF2B5EF4-FFF2-40B4-BE49-F238E27FC236}">
                <a16:creationId xmlns:a16="http://schemas.microsoft.com/office/drawing/2014/main" id="{3D90A872-9D6F-4ECF-A8DB-A3B9C8F6B1CC}"/>
              </a:ext>
            </a:extLst>
          </p:cNvPr>
          <p:cNvPicPr>
            <a:picLocks noChangeAspect="1"/>
          </p:cNvPicPr>
          <p:nvPr/>
        </p:nvPicPr>
        <p:blipFill>
          <a:blip r:embed="rId3"/>
          <a:stretch>
            <a:fillRect/>
          </a:stretch>
        </p:blipFill>
        <p:spPr>
          <a:xfrm>
            <a:off x="6529610" y="6244146"/>
            <a:ext cx="1750620" cy="607728"/>
          </a:xfrm>
          <a:prstGeom prst="rect">
            <a:avLst/>
          </a:prstGeom>
        </p:spPr>
      </p:pic>
      <p:sp>
        <p:nvSpPr>
          <p:cNvPr id="15" name="Title 1">
            <a:extLst>
              <a:ext uri="{FF2B5EF4-FFF2-40B4-BE49-F238E27FC236}">
                <a16:creationId xmlns:a16="http://schemas.microsoft.com/office/drawing/2014/main" id="{99809129-771A-4162-A331-536087B884D6}"/>
              </a:ext>
            </a:extLst>
          </p:cNvPr>
          <p:cNvSpPr>
            <a:spLocks noGrp="1"/>
          </p:cNvSpPr>
          <p:nvPr>
            <p:ph type="title"/>
          </p:nvPr>
        </p:nvSpPr>
        <p:spPr>
          <a:xfrm>
            <a:off x="-55529" y="20046"/>
            <a:ext cx="7794390" cy="1143000"/>
          </a:xfrm>
        </p:spPr>
        <p:txBody>
          <a:bodyPr/>
          <a:lstStyle/>
          <a:p>
            <a:pPr algn="l"/>
            <a:r>
              <a:rPr lang="en-US" sz="3600" b="1" dirty="0">
                <a:solidFill>
                  <a:schemeClr val="bg1"/>
                </a:solidFill>
              </a:rPr>
              <a:t>Prospects for the tomato for processing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graphicFrame>
        <p:nvGraphicFramePr>
          <p:cNvPr id="16" name="Chart 15">
            <a:extLst>
              <a:ext uri="{FF2B5EF4-FFF2-40B4-BE49-F238E27FC236}">
                <a16:creationId xmlns:a16="http://schemas.microsoft.com/office/drawing/2014/main" id="{2187A471-49E5-4C7E-8131-9ABDDB054303}"/>
              </a:ext>
            </a:extLst>
          </p:cNvPr>
          <p:cNvGraphicFramePr>
            <a:graphicFrameLocks/>
          </p:cNvGraphicFramePr>
          <p:nvPr>
            <p:extLst>
              <p:ext uri="{D42A27DB-BD31-4B8C-83A1-F6EECF244321}">
                <p14:modId xmlns:p14="http://schemas.microsoft.com/office/powerpoint/2010/main" val="3887371483"/>
              </p:ext>
            </p:extLst>
          </p:nvPr>
        </p:nvGraphicFramePr>
        <p:xfrm>
          <a:off x="292134" y="1754602"/>
          <a:ext cx="5672213" cy="4248417"/>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7">
            <a:extLst>
              <a:ext uri="{FF2B5EF4-FFF2-40B4-BE49-F238E27FC236}">
                <a16:creationId xmlns:a16="http://schemas.microsoft.com/office/drawing/2014/main" id="{B93E7CAB-6C8D-446B-B64F-7D4B0F3DDD3A}"/>
              </a:ext>
            </a:extLst>
          </p:cNvPr>
          <p:cNvSpPr txBox="1"/>
          <p:nvPr/>
        </p:nvSpPr>
        <p:spPr>
          <a:xfrm>
            <a:off x="3427449" y="2244999"/>
            <a:ext cx="2290690" cy="830997"/>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i="1" dirty="0">
                <a:solidFill>
                  <a:srgbClr val="002060"/>
                </a:solidFill>
              </a:rPr>
              <a:t>MTO:  slight decline is expected (-0.1% p.a.) for tomato for processing</a:t>
            </a:r>
            <a:endParaRPr lang="en-GB" sz="1600" i="1" dirty="0">
              <a:solidFill>
                <a:srgbClr val="002060"/>
              </a:solidFill>
            </a:endParaRPr>
          </a:p>
        </p:txBody>
      </p:sp>
    </p:spTree>
    <p:extLst>
      <p:ext uri="{BB962C8B-B14F-4D97-AF65-F5344CB8AC3E}">
        <p14:creationId xmlns:p14="http://schemas.microsoft.com/office/powerpoint/2010/main" val="1062923016"/>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15</a:t>
            </a:fld>
            <a:endParaRPr lang="en-US" dirty="0"/>
          </a:p>
        </p:txBody>
      </p:sp>
      <p:sp>
        <p:nvSpPr>
          <p:cNvPr id="12" name="Text Placeholder 6">
            <a:extLst>
              <a:ext uri="{FF2B5EF4-FFF2-40B4-BE49-F238E27FC236}">
                <a16:creationId xmlns:a16="http://schemas.microsoft.com/office/drawing/2014/main" id="{091721E5-A80A-4890-BD95-4E5835A706FF}"/>
              </a:ext>
            </a:extLst>
          </p:cNvPr>
          <p:cNvSpPr txBox="1">
            <a:spLocks/>
          </p:cNvSpPr>
          <p:nvPr/>
        </p:nvSpPr>
        <p:spPr>
          <a:xfrm>
            <a:off x="4659923" y="1257652"/>
            <a:ext cx="4336071" cy="2066649"/>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Net exports of tomato for processing are projected to decline in the case of ES and GR</a:t>
            </a:r>
          </a:p>
          <a:p>
            <a:r>
              <a:rPr lang="en-US" sz="1800" dirty="0">
                <a:solidFill>
                  <a:srgbClr val="002060"/>
                </a:solidFill>
              </a:rPr>
              <a:t>Net exports are expected to increase by 17% in the case of PT</a:t>
            </a:r>
          </a:p>
          <a:p>
            <a:r>
              <a:rPr lang="en-US" sz="1800" dirty="0">
                <a:solidFill>
                  <a:srgbClr val="002060"/>
                </a:solidFill>
              </a:rPr>
              <a:t>No changes in net trade are projected for NL (but increase in processing)</a:t>
            </a:r>
          </a:p>
          <a:p>
            <a:endParaRPr lang="en-US" sz="1800" dirty="0">
              <a:solidFill>
                <a:srgbClr val="002060"/>
              </a:solidFill>
              <a:highlight>
                <a:srgbClr val="FFFF00"/>
              </a:highlight>
            </a:endParaRPr>
          </a:p>
        </p:txBody>
      </p:sp>
      <p:sp>
        <p:nvSpPr>
          <p:cNvPr id="13" name="Text Placeholder 6">
            <a:extLst>
              <a:ext uri="{FF2B5EF4-FFF2-40B4-BE49-F238E27FC236}">
                <a16:creationId xmlns:a16="http://schemas.microsoft.com/office/drawing/2014/main" id="{6CCB1AC6-67F1-4181-92E6-29B5A241A7D8}"/>
              </a:ext>
            </a:extLst>
          </p:cNvPr>
          <p:cNvSpPr txBox="1">
            <a:spLocks/>
          </p:cNvSpPr>
          <p:nvPr/>
        </p:nvSpPr>
        <p:spPr>
          <a:xfrm>
            <a:off x="236722" y="4059133"/>
            <a:ext cx="4336071" cy="2080410"/>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a:solidFill>
                  <a:srgbClr val="002060"/>
                </a:solidFill>
              </a:rPr>
              <a:t>The </a:t>
            </a:r>
            <a:r>
              <a:rPr lang="en-US" sz="1600" dirty="0" err="1">
                <a:solidFill>
                  <a:srgbClr val="002060"/>
                </a:solidFill>
              </a:rPr>
              <a:t>RoEU</a:t>
            </a:r>
            <a:r>
              <a:rPr lang="en-US" sz="1600" dirty="0">
                <a:solidFill>
                  <a:srgbClr val="002060"/>
                </a:solidFill>
              </a:rPr>
              <a:t> block will remain an importing region (2.3% p.a.)</a:t>
            </a:r>
          </a:p>
          <a:p>
            <a:r>
              <a:rPr lang="en-US" sz="1600" dirty="0">
                <a:solidFill>
                  <a:srgbClr val="002060"/>
                </a:solidFill>
              </a:rPr>
              <a:t>For EU27 net exports will decline by 2030 (2.9% p.a.)</a:t>
            </a:r>
          </a:p>
          <a:p>
            <a:r>
              <a:rPr lang="en-US" sz="1600" dirty="0">
                <a:solidFill>
                  <a:srgbClr val="002060"/>
                </a:solidFill>
              </a:rPr>
              <a:t>Trade flows of processed tomatoes are much higher than those of fresh tomatoes. EU27: net importer of tomato </a:t>
            </a:r>
            <a:r>
              <a:rPr lang="en-US" sz="1600" i="1" dirty="0">
                <a:solidFill>
                  <a:srgbClr val="002060"/>
                </a:solidFill>
              </a:rPr>
              <a:t>versus </a:t>
            </a:r>
            <a:r>
              <a:rPr lang="en-US" sz="1600" dirty="0">
                <a:solidFill>
                  <a:srgbClr val="002060"/>
                </a:solidFill>
              </a:rPr>
              <a:t>net exporter of tomato paste</a:t>
            </a:r>
          </a:p>
        </p:txBody>
      </p:sp>
      <p:pic>
        <p:nvPicPr>
          <p:cNvPr id="16" name="Picture 15">
            <a:extLst>
              <a:ext uri="{FF2B5EF4-FFF2-40B4-BE49-F238E27FC236}">
                <a16:creationId xmlns:a16="http://schemas.microsoft.com/office/drawing/2014/main" id="{2FE77457-45EC-4D4E-A89A-47CAD6E8F005}"/>
              </a:ext>
            </a:extLst>
          </p:cNvPr>
          <p:cNvPicPr>
            <a:picLocks noChangeAspect="1"/>
          </p:cNvPicPr>
          <p:nvPr/>
        </p:nvPicPr>
        <p:blipFill>
          <a:blip r:embed="rId3"/>
          <a:stretch>
            <a:fillRect/>
          </a:stretch>
        </p:blipFill>
        <p:spPr>
          <a:xfrm>
            <a:off x="6529610" y="6244146"/>
            <a:ext cx="1750620" cy="607728"/>
          </a:xfrm>
          <a:prstGeom prst="rect">
            <a:avLst/>
          </a:prstGeom>
        </p:spPr>
      </p:pic>
      <p:sp>
        <p:nvSpPr>
          <p:cNvPr id="14" name="Title 1">
            <a:extLst>
              <a:ext uri="{FF2B5EF4-FFF2-40B4-BE49-F238E27FC236}">
                <a16:creationId xmlns:a16="http://schemas.microsoft.com/office/drawing/2014/main" id="{1D6EAA13-C261-419E-A49F-A5C40B72294C}"/>
              </a:ext>
            </a:extLst>
          </p:cNvPr>
          <p:cNvSpPr>
            <a:spLocks noGrp="1"/>
          </p:cNvSpPr>
          <p:nvPr>
            <p:ph type="title"/>
          </p:nvPr>
        </p:nvSpPr>
        <p:spPr>
          <a:xfrm>
            <a:off x="-55529" y="58549"/>
            <a:ext cx="7794390" cy="1143000"/>
          </a:xfrm>
        </p:spPr>
        <p:txBody>
          <a:bodyPr/>
          <a:lstStyle/>
          <a:p>
            <a:pPr algn="l"/>
            <a:r>
              <a:rPr lang="en-US" sz="3600" b="1" dirty="0">
                <a:solidFill>
                  <a:schemeClr val="bg1"/>
                </a:solidFill>
              </a:rPr>
              <a:t>Prospects for the tomato for processing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graphicFrame>
        <p:nvGraphicFramePr>
          <p:cNvPr id="19" name="Chart 18">
            <a:extLst>
              <a:ext uri="{FF2B5EF4-FFF2-40B4-BE49-F238E27FC236}">
                <a16:creationId xmlns:a16="http://schemas.microsoft.com/office/drawing/2014/main" id="{C4A663AD-770F-47B8-8ED5-02EB6978A155}"/>
              </a:ext>
            </a:extLst>
          </p:cNvPr>
          <p:cNvGraphicFramePr>
            <a:graphicFrameLocks/>
          </p:cNvGraphicFramePr>
          <p:nvPr>
            <p:extLst>
              <p:ext uri="{D42A27DB-BD31-4B8C-83A1-F6EECF244321}">
                <p14:modId xmlns:p14="http://schemas.microsoft.com/office/powerpoint/2010/main" val="1323963917"/>
              </p:ext>
            </p:extLst>
          </p:nvPr>
        </p:nvGraphicFramePr>
        <p:xfrm>
          <a:off x="216251" y="1271414"/>
          <a:ext cx="4336071" cy="274537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hart 19">
            <a:extLst>
              <a:ext uri="{FF2B5EF4-FFF2-40B4-BE49-F238E27FC236}">
                <a16:creationId xmlns:a16="http://schemas.microsoft.com/office/drawing/2014/main" id="{06F09ABB-6680-4296-AC21-D746E7EB1EFF}"/>
              </a:ext>
            </a:extLst>
          </p:cNvPr>
          <p:cNvGraphicFramePr>
            <a:graphicFrameLocks/>
          </p:cNvGraphicFramePr>
          <p:nvPr>
            <p:extLst>
              <p:ext uri="{D42A27DB-BD31-4B8C-83A1-F6EECF244321}">
                <p14:modId xmlns:p14="http://schemas.microsoft.com/office/powerpoint/2010/main" val="4268244336"/>
              </p:ext>
            </p:extLst>
          </p:nvPr>
        </p:nvGraphicFramePr>
        <p:xfrm>
          <a:off x="4659922" y="3390365"/>
          <a:ext cx="4336072" cy="271725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40868302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US" sz="3600" b="1" dirty="0">
                <a:solidFill>
                  <a:schemeClr val="bg1"/>
                </a:solidFill>
              </a:rPr>
              <a:t>Highlights </a:t>
            </a:r>
          </a:p>
        </p:txBody>
      </p:sp>
      <p:sp>
        <p:nvSpPr>
          <p:cNvPr id="3" name="Content Placeholder 2"/>
          <p:cNvSpPr>
            <a:spLocks noGrp="1"/>
          </p:cNvSpPr>
          <p:nvPr>
            <p:ph idx="1"/>
          </p:nvPr>
        </p:nvSpPr>
        <p:spPr>
          <a:xfrm>
            <a:off x="86797" y="1132802"/>
            <a:ext cx="8568952" cy="4320480"/>
          </a:xfrm>
        </p:spPr>
        <p:txBody>
          <a:bodyPr/>
          <a:lstStyle/>
          <a:p>
            <a:pPr>
              <a:spcAft>
                <a:spcPts val="1200"/>
              </a:spcAft>
            </a:pPr>
            <a:r>
              <a:rPr lang="en-GB" sz="2400" dirty="0">
                <a:solidFill>
                  <a:srgbClr val="002060"/>
                </a:solidFill>
              </a:rPr>
              <a:t>Tomato: Yields are expected to stagnate or marginally increase. A Similar pattern of stabilisation is expected for consumption per capita in ES, PT and NL </a:t>
            </a:r>
          </a:p>
          <a:p>
            <a:pPr>
              <a:spcAft>
                <a:spcPts val="1200"/>
              </a:spcAft>
            </a:pPr>
            <a:r>
              <a:rPr lang="en-GB" sz="2400" dirty="0">
                <a:solidFill>
                  <a:srgbClr val="002060"/>
                </a:solidFill>
              </a:rPr>
              <a:t>Tomato for processing: Production is expected to decline in GR and ES. Small increases for consumption per capita are expected </a:t>
            </a:r>
          </a:p>
          <a:p>
            <a:pPr>
              <a:spcAft>
                <a:spcPts val="1200"/>
              </a:spcAft>
            </a:pPr>
            <a:r>
              <a:rPr lang="en-GB" sz="2400" dirty="0">
                <a:solidFill>
                  <a:srgbClr val="002060"/>
                </a:solidFill>
              </a:rPr>
              <a:t>Concerns for tomato growers </a:t>
            </a:r>
          </a:p>
          <a:p>
            <a:pPr lvl="1">
              <a:spcAft>
                <a:spcPts val="1200"/>
              </a:spcAft>
            </a:pPr>
            <a:r>
              <a:rPr lang="en-GB" sz="2000" dirty="0">
                <a:solidFill>
                  <a:srgbClr val="002060"/>
                </a:solidFill>
              </a:rPr>
              <a:t>Strong competition (in prices) with Moroccan production (ES and IT) </a:t>
            </a:r>
          </a:p>
          <a:p>
            <a:pPr lvl="1">
              <a:spcAft>
                <a:spcPts val="1200"/>
              </a:spcAft>
            </a:pPr>
            <a:r>
              <a:rPr lang="en-GB" sz="2000" dirty="0">
                <a:solidFill>
                  <a:srgbClr val="002060"/>
                </a:solidFill>
              </a:rPr>
              <a:t>Diseases: </a:t>
            </a:r>
            <a:r>
              <a:rPr lang="en-GB" sz="2000" dirty="0" err="1">
                <a:solidFill>
                  <a:srgbClr val="002060"/>
                </a:solidFill>
              </a:rPr>
              <a:t>ToBRFV</a:t>
            </a:r>
            <a:r>
              <a:rPr lang="en-GB" sz="2000" dirty="0">
                <a:solidFill>
                  <a:srgbClr val="002060"/>
                </a:solidFill>
              </a:rPr>
              <a:t>  (NL, previously detected in DE and IT); </a:t>
            </a:r>
            <a:r>
              <a:rPr lang="en-GB" sz="2000" dirty="0" err="1">
                <a:solidFill>
                  <a:srgbClr val="002060"/>
                </a:solidFill>
              </a:rPr>
              <a:t>Tuta</a:t>
            </a:r>
            <a:r>
              <a:rPr lang="en-GB" sz="2000" dirty="0">
                <a:solidFill>
                  <a:srgbClr val="002060"/>
                </a:solidFill>
              </a:rPr>
              <a:t> </a:t>
            </a:r>
            <a:r>
              <a:rPr lang="en-GB" sz="2000" dirty="0" err="1">
                <a:solidFill>
                  <a:srgbClr val="002060"/>
                </a:solidFill>
              </a:rPr>
              <a:t>Absoluta</a:t>
            </a:r>
            <a:r>
              <a:rPr lang="en-GB" sz="2000" dirty="0">
                <a:solidFill>
                  <a:srgbClr val="002060"/>
                </a:solidFill>
              </a:rPr>
              <a:t> virus (Spain); </a:t>
            </a:r>
            <a:r>
              <a:rPr lang="en-GB" sz="2000" dirty="0" err="1">
                <a:solidFill>
                  <a:srgbClr val="002060"/>
                </a:solidFill>
              </a:rPr>
              <a:t>ToLCNDV</a:t>
            </a:r>
            <a:r>
              <a:rPr lang="en-GB" sz="2000" dirty="0">
                <a:solidFill>
                  <a:srgbClr val="002060"/>
                </a:solidFill>
              </a:rPr>
              <a:t> and stink bug  (PT) =&gt; increase in costs</a:t>
            </a:r>
          </a:p>
          <a:p>
            <a:pPr lvl="1">
              <a:spcAft>
                <a:spcPts val="1200"/>
              </a:spcAft>
            </a:pPr>
            <a:r>
              <a:rPr lang="en-GB" sz="2000" dirty="0">
                <a:solidFill>
                  <a:srgbClr val="002060"/>
                </a:solidFill>
              </a:rPr>
              <a:t>Brexit deal (around 76% of UK vegetable imports come from the EU)</a:t>
            </a: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16</a:t>
            </a:fld>
            <a:endParaRPr lang="en-US" dirty="0"/>
          </a:p>
        </p:txBody>
      </p:sp>
      <p:sp>
        <p:nvSpPr>
          <p:cNvPr id="18" name="Content Placeholder 2">
            <a:extLst>
              <a:ext uri="{FF2B5EF4-FFF2-40B4-BE49-F238E27FC236}">
                <a16:creationId xmlns:a16="http://schemas.microsoft.com/office/drawing/2014/main" id="{22DDE3CC-D711-42DA-A12E-8CB6EE67D136}"/>
              </a:ext>
            </a:extLst>
          </p:cNvPr>
          <p:cNvSpPr txBox="1">
            <a:spLocks/>
          </p:cNvSpPr>
          <p:nvPr/>
        </p:nvSpPr>
        <p:spPr>
          <a:xfrm>
            <a:off x="247007" y="5277802"/>
            <a:ext cx="3588296" cy="2219960"/>
          </a:xfrm>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1200"/>
              </a:spcAft>
              <a:buFont typeface="Arial" panose="020B0604020202020204" pitchFamily="34" charset="0"/>
              <a:buNone/>
            </a:pPr>
            <a:endParaRPr lang="en-GB" sz="2400" i="1" u="sng" dirty="0"/>
          </a:p>
        </p:txBody>
      </p:sp>
      <p:pic>
        <p:nvPicPr>
          <p:cNvPr id="12" name="Picture 11">
            <a:extLst>
              <a:ext uri="{FF2B5EF4-FFF2-40B4-BE49-F238E27FC236}">
                <a16:creationId xmlns:a16="http://schemas.microsoft.com/office/drawing/2014/main" id="{343B07F8-8339-462A-B43E-78047FBA1549}"/>
              </a:ext>
            </a:extLst>
          </p:cNvPr>
          <p:cNvPicPr>
            <a:picLocks noChangeAspect="1"/>
          </p:cNvPicPr>
          <p:nvPr/>
        </p:nvPicPr>
        <p:blipFill>
          <a:blip r:embed="rId3"/>
          <a:stretch>
            <a:fillRect/>
          </a:stretch>
        </p:blipFill>
        <p:spPr>
          <a:xfrm>
            <a:off x="6529610" y="6244146"/>
            <a:ext cx="1750620" cy="607728"/>
          </a:xfrm>
          <a:prstGeom prst="rect">
            <a:avLst/>
          </a:prstGeom>
        </p:spPr>
      </p:pic>
    </p:spTree>
    <p:extLst>
      <p:ext uri="{BB962C8B-B14F-4D97-AF65-F5344CB8AC3E}">
        <p14:creationId xmlns:p14="http://schemas.microsoft.com/office/powerpoint/2010/main" val="1971807967"/>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GB" sz="3600" b="1" dirty="0">
                <a:solidFill>
                  <a:schemeClr val="bg1"/>
                </a:solidFill>
              </a:rPr>
              <a:t>Miscellaneous/Qualifiers</a:t>
            </a:r>
            <a:br>
              <a:rPr lang="en-GB"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Suggestions/future improvements/sectoral issues</a:t>
            </a:r>
          </a:p>
          <a:p>
            <a:pPr>
              <a:spcAft>
                <a:spcPts val="1200"/>
              </a:spcAft>
            </a:pPr>
            <a:r>
              <a:rPr lang="en-US" sz="2400" dirty="0">
                <a:solidFill>
                  <a:srgbClr val="002060"/>
                </a:solidFill>
              </a:rPr>
              <a:t>The development of the market is strongly related to world market conditions</a:t>
            </a:r>
          </a:p>
          <a:p>
            <a:pPr lvl="1">
              <a:spcAft>
                <a:spcPts val="1200"/>
              </a:spcAft>
            </a:pPr>
            <a:r>
              <a:rPr lang="en-US" sz="2000" dirty="0">
                <a:solidFill>
                  <a:srgbClr val="002060"/>
                </a:solidFill>
              </a:rPr>
              <a:t>Defining exogenous world market prices that could be used as a reference for the period 2020-2030 is a challenging task -&gt; prices have been assumed to continue the past trend and adjusted using expert information</a:t>
            </a:r>
          </a:p>
          <a:p>
            <a:pPr>
              <a:spcAft>
                <a:spcPts val="1200"/>
              </a:spcAft>
            </a:pPr>
            <a:r>
              <a:rPr lang="en-US" sz="2400" dirty="0">
                <a:solidFill>
                  <a:srgbClr val="002060"/>
                </a:solidFill>
              </a:rPr>
              <a:t>Policy issues: we have to further improve the representation of policies -&gt; price support is included in price calculation</a:t>
            </a:r>
          </a:p>
          <a:p>
            <a:pPr>
              <a:spcAft>
                <a:spcPts val="1200"/>
              </a:spcAft>
            </a:pPr>
            <a:r>
              <a:rPr lang="en-US" sz="2400" dirty="0">
                <a:solidFill>
                  <a:srgbClr val="002060"/>
                </a:solidFill>
              </a:rPr>
              <a:t>Environmental issues: CO</a:t>
            </a:r>
            <a:r>
              <a:rPr lang="en-US" sz="1800" dirty="0">
                <a:solidFill>
                  <a:srgbClr val="002060"/>
                </a:solidFill>
              </a:rPr>
              <a:t>2</a:t>
            </a:r>
            <a:r>
              <a:rPr lang="en-US" sz="2400" dirty="0">
                <a:solidFill>
                  <a:srgbClr val="002060"/>
                </a:solidFill>
              </a:rPr>
              <a:t> emission reduction in production of tomatoes in NL, utilization of chemicals, water availability</a:t>
            </a:r>
          </a:p>
          <a:p>
            <a:pPr>
              <a:spcAft>
                <a:spcPts val="1200"/>
              </a:spcAft>
            </a:pPr>
            <a:endParaRPr lang="en-US" sz="2400" dirty="0">
              <a:solidFill>
                <a:srgbClr val="002060"/>
              </a:solidFill>
            </a:endParaRPr>
          </a:p>
          <a:p>
            <a:pPr>
              <a:spcAft>
                <a:spcPts val="1200"/>
              </a:spcAft>
            </a:pPr>
            <a:endParaRPr lang="en-GB" sz="2400"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17</a:t>
            </a:fld>
            <a:endParaRPr lang="en-US" dirty="0"/>
          </a:p>
        </p:txBody>
      </p:sp>
      <p:pic>
        <p:nvPicPr>
          <p:cNvPr id="11" name="Picture 10">
            <a:extLst>
              <a:ext uri="{FF2B5EF4-FFF2-40B4-BE49-F238E27FC236}">
                <a16:creationId xmlns:a16="http://schemas.microsoft.com/office/drawing/2014/main" id="{A33C6B75-100D-44BD-A79A-EF2373D8B803}"/>
              </a:ext>
            </a:extLst>
          </p:cNvPr>
          <p:cNvPicPr>
            <a:picLocks noChangeAspect="1"/>
          </p:cNvPicPr>
          <p:nvPr/>
        </p:nvPicPr>
        <p:blipFill>
          <a:blip r:embed="rId2"/>
          <a:stretch>
            <a:fillRect/>
          </a:stretch>
        </p:blipFill>
        <p:spPr>
          <a:xfrm>
            <a:off x="6529610" y="6244146"/>
            <a:ext cx="1750620" cy="607728"/>
          </a:xfrm>
          <a:prstGeom prst="rect">
            <a:avLst/>
          </a:prstGeom>
        </p:spPr>
      </p:pic>
    </p:spTree>
    <p:extLst>
      <p:ext uri="{BB962C8B-B14F-4D97-AF65-F5344CB8AC3E}">
        <p14:creationId xmlns:p14="http://schemas.microsoft.com/office/powerpoint/2010/main" val="3313812354"/>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GB" sz="3600" b="1" dirty="0">
                <a:solidFill>
                  <a:schemeClr val="bg1"/>
                </a:solidFill>
              </a:rPr>
              <a:t>Questions for market experts</a:t>
            </a:r>
            <a:br>
              <a:rPr lang="en-GB"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73192" y="1517014"/>
            <a:ext cx="8568952" cy="4320480"/>
          </a:xfrm>
        </p:spPr>
        <p:txBody>
          <a:bodyPr/>
          <a:lstStyle/>
          <a:p>
            <a:pPr>
              <a:spcAft>
                <a:spcPts val="1200"/>
              </a:spcAft>
            </a:pPr>
            <a:r>
              <a:rPr lang="en-US" sz="2400" dirty="0">
                <a:solidFill>
                  <a:srgbClr val="002060"/>
                </a:solidFill>
              </a:rPr>
              <a:t>TO: Is the projected increase in PT reliable?  How could quality issues play a role? </a:t>
            </a:r>
          </a:p>
          <a:p>
            <a:pPr>
              <a:spcAft>
                <a:spcPts val="1200"/>
              </a:spcAft>
            </a:pPr>
            <a:r>
              <a:rPr lang="en-US" sz="2400" dirty="0">
                <a:solidFill>
                  <a:srgbClr val="002060"/>
                </a:solidFill>
              </a:rPr>
              <a:t>TO: Any information/insights on the explanatory drivers behind the extremely high consumption per capita in GR during the historical period (80 kg/head)? </a:t>
            </a:r>
          </a:p>
          <a:p>
            <a:pPr>
              <a:spcAft>
                <a:spcPts val="1200"/>
              </a:spcAft>
            </a:pPr>
            <a:r>
              <a:rPr lang="en-US" sz="2400" dirty="0">
                <a:solidFill>
                  <a:srgbClr val="002060"/>
                </a:solidFill>
              </a:rPr>
              <a:t>TP: Are 2020 production figures in ES and GR realistic (3100 and 440, 1000 t)? Are yields of about 100 t/ha realistic for the current year? </a:t>
            </a:r>
          </a:p>
          <a:p>
            <a:pPr>
              <a:spcAft>
                <a:spcPts val="1200"/>
              </a:spcAft>
            </a:pPr>
            <a:r>
              <a:rPr lang="en-US" sz="2400" dirty="0">
                <a:solidFill>
                  <a:srgbClr val="002060"/>
                </a:solidFill>
              </a:rPr>
              <a:t>TP: Is the projected increase in the case of ES plausible (1 Kg/head over a decade)? </a:t>
            </a:r>
          </a:p>
          <a:p>
            <a:pPr>
              <a:spcAft>
                <a:spcPts val="1200"/>
              </a:spcAft>
            </a:pPr>
            <a:endParaRPr lang="en-US" sz="2400" dirty="0"/>
          </a:p>
          <a:p>
            <a:pPr>
              <a:spcAft>
                <a:spcPts val="1200"/>
              </a:spcAft>
            </a:pPr>
            <a:endParaRPr lang="en-GB" sz="2400"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18</a:t>
            </a:fld>
            <a:endParaRPr lang="en-US" dirty="0"/>
          </a:p>
        </p:txBody>
      </p:sp>
      <p:pic>
        <p:nvPicPr>
          <p:cNvPr id="11" name="Picture 10">
            <a:extLst>
              <a:ext uri="{FF2B5EF4-FFF2-40B4-BE49-F238E27FC236}">
                <a16:creationId xmlns:a16="http://schemas.microsoft.com/office/drawing/2014/main" id="{A33C6B75-100D-44BD-A79A-EF2373D8B803}"/>
              </a:ext>
            </a:extLst>
          </p:cNvPr>
          <p:cNvPicPr>
            <a:picLocks noChangeAspect="1"/>
          </p:cNvPicPr>
          <p:nvPr/>
        </p:nvPicPr>
        <p:blipFill>
          <a:blip r:embed="rId2"/>
          <a:stretch>
            <a:fillRect/>
          </a:stretch>
        </p:blipFill>
        <p:spPr>
          <a:xfrm>
            <a:off x="6529610" y="6244146"/>
            <a:ext cx="1750620" cy="607728"/>
          </a:xfrm>
          <a:prstGeom prst="rect">
            <a:avLst/>
          </a:prstGeom>
        </p:spPr>
      </p:pic>
      <p:sp>
        <p:nvSpPr>
          <p:cNvPr id="8" name="Rectangle 7">
            <a:extLst>
              <a:ext uri="{FF2B5EF4-FFF2-40B4-BE49-F238E27FC236}">
                <a16:creationId xmlns:a16="http://schemas.microsoft.com/office/drawing/2014/main" id="{127CA720-6384-4BE0-BFC2-3870232EE999}"/>
              </a:ext>
            </a:extLst>
          </p:cNvPr>
          <p:cNvSpPr/>
          <p:nvPr/>
        </p:nvSpPr>
        <p:spPr>
          <a:xfrm>
            <a:off x="690664" y="1508937"/>
            <a:ext cx="4572000" cy="1200329"/>
          </a:xfrm>
          <a:prstGeom prst="rect">
            <a:avLst/>
          </a:prstGeom>
        </p:spPr>
        <p:txBody>
          <a:bodyPr>
            <a:spAutoFit/>
          </a:bodyPr>
          <a:lstStyle/>
          <a:p>
            <a:endParaRPr lang="en-US" dirty="0"/>
          </a:p>
          <a:p>
            <a:endParaRPr lang="en-US" dirty="0"/>
          </a:p>
          <a:p>
            <a:endParaRPr lang="en-US" dirty="0"/>
          </a:p>
          <a:p>
            <a:endParaRPr lang="en-GB" dirty="0"/>
          </a:p>
        </p:txBody>
      </p:sp>
    </p:spTree>
    <p:extLst>
      <p:ext uri="{BB962C8B-B14F-4D97-AF65-F5344CB8AC3E}">
        <p14:creationId xmlns:p14="http://schemas.microsoft.com/office/powerpoint/2010/main" val="790375853"/>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GB" sz="3600" b="1" dirty="0">
                <a:solidFill>
                  <a:schemeClr val="bg1"/>
                </a:solidFill>
              </a:rPr>
              <a:t>Thanks for your attention</a:t>
            </a:r>
            <a:br>
              <a:rPr lang="en-GB" sz="3600" b="1" dirty="0">
                <a:solidFill>
                  <a:schemeClr val="bg1"/>
                </a:solidFill>
              </a:rPr>
            </a:br>
            <a:endParaRPr lang="en-GB" sz="3600" b="1" dirty="0">
              <a:solidFill>
                <a:schemeClr val="bg1"/>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19</a:t>
            </a:fld>
            <a:endParaRPr lang="en-US" dirty="0"/>
          </a:p>
        </p:txBody>
      </p:sp>
      <p:pic>
        <p:nvPicPr>
          <p:cNvPr id="8" name="Picture 7">
            <a:extLst>
              <a:ext uri="{FF2B5EF4-FFF2-40B4-BE49-F238E27FC236}">
                <a16:creationId xmlns:a16="http://schemas.microsoft.com/office/drawing/2014/main" id="{39BB39AD-4AAE-4676-B621-7B0240567D1B}"/>
              </a:ext>
            </a:extLst>
          </p:cNvPr>
          <p:cNvPicPr>
            <a:picLocks noChangeAspect="1"/>
          </p:cNvPicPr>
          <p:nvPr/>
        </p:nvPicPr>
        <p:blipFill>
          <a:blip r:embed="rId3"/>
          <a:stretch>
            <a:fillRect/>
          </a:stretch>
        </p:blipFill>
        <p:spPr>
          <a:xfrm>
            <a:off x="1" y="1292127"/>
            <a:ext cx="9145588" cy="4710893"/>
          </a:xfrm>
          <a:prstGeom prst="rect">
            <a:avLst/>
          </a:prstGeom>
        </p:spPr>
      </p:pic>
    </p:spTree>
    <p:extLst>
      <p:ext uri="{BB962C8B-B14F-4D97-AF65-F5344CB8AC3E}">
        <p14:creationId xmlns:p14="http://schemas.microsoft.com/office/powerpoint/2010/main" val="140103066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GB" sz="3600" b="1" dirty="0">
                <a:solidFill>
                  <a:schemeClr val="bg1"/>
                </a:solidFill>
              </a:rPr>
              <a:t>Overview</a:t>
            </a:r>
          </a:p>
        </p:txBody>
      </p:sp>
      <p:sp>
        <p:nvSpPr>
          <p:cNvPr id="3" name="Content Placeholder 2"/>
          <p:cNvSpPr>
            <a:spLocks noGrp="1"/>
          </p:cNvSpPr>
          <p:nvPr>
            <p:ph idx="1"/>
          </p:nvPr>
        </p:nvSpPr>
        <p:spPr>
          <a:xfrm>
            <a:off x="324322" y="1286825"/>
            <a:ext cx="8568952" cy="4320480"/>
          </a:xfrm>
        </p:spPr>
        <p:txBody>
          <a:bodyPr/>
          <a:lstStyle/>
          <a:p>
            <a:pPr>
              <a:spcAft>
                <a:spcPts val="1200"/>
              </a:spcAft>
            </a:pPr>
            <a:r>
              <a:rPr lang="en-GB" sz="2400" dirty="0">
                <a:solidFill>
                  <a:srgbClr val="002060"/>
                </a:solidFill>
              </a:rPr>
              <a:t>Preliminary considerations</a:t>
            </a:r>
          </a:p>
          <a:p>
            <a:pPr>
              <a:spcAft>
                <a:spcPts val="1200"/>
              </a:spcAft>
            </a:pPr>
            <a:r>
              <a:rPr lang="en-US" sz="2400" dirty="0">
                <a:solidFill>
                  <a:srgbClr val="002060"/>
                </a:solidFill>
              </a:rPr>
              <a:t>Prospects for the tomato market (IT, ES, GR, PT, NL)</a:t>
            </a:r>
          </a:p>
          <a:p>
            <a:pPr>
              <a:spcAft>
                <a:spcPts val="1200"/>
              </a:spcAft>
            </a:pPr>
            <a:r>
              <a:rPr lang="en-GB" sz="2400" dirty="0">
                <a:solidFill>
                  <a:srgbClr val="002060"/>
                </a:solidFill>
              </a:rPr>
              <a:t>Prospects for the tomato (for processing) market (IT, ES, GR, PT, NL)</a:t>
            </a:r>
          </a:p>
          <a:p>
            <a:pPr>
              <a:spcAft>
                <a:spcPts val="1200"/>
              </a:spcAft>
            </a:pPr>
            <a:r>
              <a:rPr lang="en-US" sz="2400" dirty="0">
                <a:solidFill>
                  <a:srgbClr val="002060"/>
                </a:solidFill>
              </a:rPr>
              <a:t>Highlights</a:t>
            </a:r>
          </a:p>
          <a:p>
            <a:pPr>
              <a:spcAft>
                <a:spcPts val="1200"/>
              </a:spcAft>
            </a:pPr>
            <a:r>
              <a:rPr lang="en-GB" sz="2400" dirty="0">
                <a:solidFill>
                  <a:srgbClr val="002060"/>
                </a:solidFill>
              </a:rPr>
              <a:t>Miscellaneous / Qualifiers</a:t>
            </a:r>
          </a:p>
          <a:p>
            <a:pPr>
              <a:spcAft>
                <a:spcPts val="1200"/>
              </a:spcAft>
            </a:pPr>
            <a:endParaRPr lang="en-GB" sz="2400" dirty="0">
              <a:solidFill>
                <a:srgbClr val="002060"/>
              </a:solidFill>
            </a:endParaRPr>
          </a:p>
          <a:p>
            <a:pPr>
              <a:spcAft>
                <a:spcPts val="1200"/>
              </a:spcAft>
            </a:pPr>
            <a:endParaRPr lang="en-GB" sz="2400"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2</a:t>
            </a:fld>
            <a:endParaRPr lang="en-US" dirty="0"/>
          </a:p>
        </p:txBody>
      </p:sp>
      <p:pic>
        <p:nvPicPr>
          <p:cNvPr id="11" name="Picture 10">
            <a:extLst>
              <a:ext uri="{FF2B5EF4-FFF2-40B4-BE49-F238E27FC236}">
                <a16:creationId xmlns:a16="http://schemas.microsoft.com/office/drawing/2014/main" id="{341C43BE-AE8A-48B4-8588-1BB24CECFEA4}"/>
              </a:ext>
            </a:extLst>
          </p:cNvPr>
          <p:cNvPicPr>
            <a:picLocks noChangeAspect="1"/>
          </p:cNvPicPr>
          <p:nvPr/>
        </p:nvPicPr>
        <p:blipFill>
          <a:blip r:embed="rId2"/>
          <a:stretch>
            <a:fillRect/>
          </a:stretch>
        </p:blipFill>
        <p:spPr>
          <a:xfrm>
            <a:off x="6529610" y="6244146"/>
            <a:ext cx="1750620" cy="607728"/>
          </a:xfrm>
          <a:prstGeom prst="rect">
            <a:avLst/>
          </a:prstGeom>
        </p:spPr>
      </p:pic>
    </p:spTree>
    <p:extLst>
      <p:ext uri="{BB962C8B-B14F-4D97-AF65-F5344CB8AC3E}">
        <p14:creationId xmlns:p14="http://schemas.microsoft.com/office/powerpoint/2010/main" val="27543092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peech Bubble: Oval 17">
            <a:extLst>
              <a:ext uri="{FF2B5EF4-FFF2-40B4-BE49-F238E27FC236}">
                <a16:creationId xmlns:a16="http://schemas.microsoft.com/office/drawing/2014/main" id="{1F3328F5-D25E-4EEF-807A-5F53D2A4F262}"/>
              </a:ext>
            </a:extLst>
          </p:cNvPr>
          <p:cNvSpPr/>
          <p:nvPr/>
        </p:nvSpPr>
        <p:spPr>
          <a:xfrm>
            <a:off x="7083470" y="4888139"/>
            <a:ext cx="1951892" cy="1143000"/>
          </a:xfrm>
          <a:prstGeom prst="wedgeEllipseCallout">
            <a:avLst>
              <a:gd name="adj1" fmla="val -126095"/>
              <a:gd name="adj2" fmla="val -69771"/>
            </a:avLst>
          </a:prstGeom>
          <a:ln>
            <a:solidFill>
              <a:srgbClr val="B1CB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peech Bubble: Oval 16">
            <a:extLst>
              <a:ext uri="{FF2B5EF4-FFF2-40B4-BE49-F238E27FC236}">
                <a16:creationId xmlns:a16="http://schemas.microsoft.com/office/drawing/2014/main" id="{3110C118-50A8-45F2-B7EE-A341F6002EF4}"/>
              </a:ext>
            </a:extLst>
          </p:cNvPr>
          <p:cNvSpPr/>
          <p:nvPr/>
        </p:nvSpPr>
        <p:spPr>
          <a:xfrm>
            <a:off x="7190283" y="2989086"/>
            <a:ext cx="1951892" cy="1419872"/>
          </a:xfrm>
          <a:prstGeom prst="wedgeEllipseCallout">
            <a:avLst>
              <a:gd name="adj1" fmla="val -110818"/>
              <a:gd name="adj2" fmla="val -135449"/>
            </a:avLst>
          </a:prstGeom>
          <a:ln>
            <a:solidFill>
              <a:srgbClr val="B1CB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peech Bubble: Oval 15">
            <a:extLst>
              <a:ext uri="{FF2B5EF4-FFF2-40B4-BE49-F238E27FC236}">
                <a16:creationId xmlns:a16="http://schemas.microsoft.com/office/drawing/2014/main" id="{7A2A5A9E-5E39-471A-B7FA-D968B0E2F7B5}"/>
              </a:ext>
            </a:extLst>
          </p:cNvPr>
          <p:cNvSpPr/>
          <p:nvPr/>
        </p:nvSpPr>
        <p:spPr>
          <a:xfrm>
            <a:off x="7083470" y="1584478"/>
            <a:ext cx="1951892" cy="1143000"/>
          </a:xfrm>
          <a:prstGeom prst="wedgeEllipseCallout">
            <a:avLst>
              <a:gd name="adj1" fmla="val -104167"/>
              <a:gd name="adj2" fmla="val -50197"/>
            </a:avLst>
          </a:prstGeom>
          <a:ln>
            <a:solidFill>
              <a:srgbClr val="B1CB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GB" sz="3600" b="1" dirty="0">
                <a:solidFill>
                  <a:schemeClr val="bg1"/>
                </a:solidFill>
              </a:rPr>
              <a:t>Preliminary considerations</a:t>
            </a:r>
            <a:br>
              <a:rPr lang="en-GB"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30740" y="1122482"/>
            <a:ext cx="6756965" cy="2593353"/>
          </a:xfrm>
        </p:spPr>
        <p:txBody>
          <a:bodyPr/>
          <a:lstStyle/>
          <a:p>
            <a:pPr>
              <a:spcAft>
                <a:spcPts val="300"/>
              </a:spcAft>
            </a:pPr>
            <a:r>
              <a:rPr lang="en-GB" sz="2350" dirty="0">
                <a:solidFill>
                  <a:srgbClr val="002060"/>
                </a:solidFill>
              </a:rPr>
              <a:t>It is the </a:t>
            </a:r>
            <a:r>
              <a:rPr lang="en-GB" sz="2350" b="1" dirty="0">
                <a:solidFill>
                  <a:srgbClr val="002060"/>
                </a:solidFill>
              </a:rPr>
              <a:t>first the time </a:t>
            </a:r>
            <a:r>
              <a:rPr lang="en-GB" sz="2350" dirty="0">
                <a:solidFill>
                  <a:srgbClr val="002060"/>
                </a:solidFill>
              </a:rPr>
              <a:t>that projections for tomatoes are presented at the Market Observatory</a:t>
            </a:r>
          </a:p>
          <a:p>
            <a:pPr>
              <a:spcAft>
                <a:spcPts val="300"/>
              </a:spcAft>
            </a:pPr>
            <a:r>
              <a:rPr lang="en-GB" sz="2350" dirty="0">
                <a:solidFill>
                  <a:srgbClr val="002060"/>
                </a:solidFill>
              </a:rPr>
              <a:t>They are based on the </a:t>
            </a:r>
            <a:r>
              <a:rPr lang="en-GB" sz="2350" b="1" dirty="0">
                <a:solidFill>
                  <a:srgbClr val="002060"/>
                </a:solidFill>
              </a:rPr>
              <a:t>AGMEMOD</a:t>
            </a:r>
            <a:r>
              <a:rPr lang="en-GB" sz="2350" dirty="0">
                <a:solidFill>
                  <a:srgbClr val="002060"/>
                </a:solidFill>
              </a:rPr>
              <a:t> model and satisfy its basic modelling structure</a:t>
            </a:r>
          </a:p>
          <a:p>
            <a:pPr>
              <a:spcAft>
                <a:spcPts val="300"/>
              </a:spcAft>
            </a:pPr>
            <a:r>
              <a:rPr lang="en-GB" sz="2350" dirty="0">
                <a:solidFill>
                  <a:srgbClr val="002060"/>
                </a:solidFill>
              </a:rPr>
              <a:t>This set of </a:t>
            </a:r>
            <a:r>
              <a:rPr lang="en-GB" sz="2350" b="1" dirty="0">
                <a:solidFill>
                  <a:srgbClr val="002060"/>
                </a:solidFill>
              </a:rPr>
              <a:t>projections</a:t>
            </a:r>
            <a:r>
              <a:rPr lang="en-GB" sz="2350" dirty="0">
                <a:solidFill>
                  <a:srgbClr val="002060"/>
                </a:solidFill>
              </a:rPr>
              <a:t> focuses on the </a:t>
            </a:r>
            <a:r>
              <a:rPr lang="en-GB" sz="2350" b="1" dirty="0">
                <a:solidFill>
                  <a:srgbClr val="002060"/>
                </a:solidFill>
              </a:rPr>
              <a:t>key producers at EU level</a:t>
            </a:r>
            <a:r>
              <a:rPr lang="en-GB" sz="2350" dirty="0">
                <a:solidFill>
                  <a:srgbClr val="002060"/>
                </a:solidFill>
              </a:rPr>
              <a:t> (which might not be key consumers!) </a:t>
            </a:r>
          </a:p>
          <a:p>
            <a:pPr>
              <a:spcAft>
                <a:spcPts val="300"/>
              </a:spcAft>
            </a:pPr>
            <a:r>
              <a:rPr lang="en-US" sz="2350" b="1" dirty="0">
                <a:solidFill>
                  <a:srgbClr val="002060"/>
                </a:solidFill>
              </a:rPr>
              <a:t>Market coverage (2020)</a:t>
            </a:r>
            <a:r>
              <a:rPr lang="en-US" sz="2350" dirty="0">
                <a:solidFill>
                  <a:srgbClr val="002060"/>
                </a:solidFill>
              </a:rPr>
              <a:t>: Selected countries represent 64.11% and 94% of EU tomato and tomato for processing production; and  around 42.1% and 57% of EU tomato and tomato for processing consumption </a:t>
            </a:r>
          </a:p>
          <a:p>
            <a:pPr>
              <a:spcAft>
                <a:spcPts val="1200"/>
              </a:spcAft>
            </a:pPr>
            <a:endParaRPr lang="en-GB" sz="2400"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3</a:t>
            </a:fld>
            <a:endParaRPr lang="en-US" dirty="0"/>
          </a:p>
        </p:txBody>
      </p:sp>
      <p:sp>
        <p:nvSpPr>
          <p:cNvPr id="12" name="TextBox 11">
            <a:extLst>
              <a:ext uri="{FF2B5EF4-FFF2-40B4-BE49-F238E27FC236}">
                <a16:creationId xmlns:a16="http://schemas.microsoft.com/office/drawing/2014/main" id="{ACB2DD7A-4239-46CD-9657-1C92C58316D3}"/>
              </a:ext>
            </a:extLst>
          </p:cNvPr>
          <p:cNvSpPr txBox="1"/>
          <p:nvPr/>
        </p:nvSpPr>
        <p:spPr>
          <a:xfrm>
            <a:off x="7268155" y="3124981"/>
            <a:ext cx="1877433" cy="1200329"/>
          </a:xfrm>
          <a:prstGeom prst="rect">
            <a:avLst/>
          </a:prstGeom>
          <a:noFill/>
        </p:spPr>
        <p:txBody>
          <a:bodyPr wrap="square" rtlCol="0">
            <a:spAutoFit/>
          </a:bodyPr>
          <a:lstStyle/>
          <a:p>
            <a:pPr algn="ctr"/>
            <a:r>
              <a:rPr lang="en-GB" b="1" dirty="0">
                <a:solidFill>
                  <a:schemeClr val="bg1"/>
                </a:solidFill>
              </a:rPr>
              <a:t>Updated</a:t>
            </a:r>
            <a:r>
              <a:rPr lang="en-GB" dirty="0">
                <a:solidFill>
                  <a:schemeClr val="bg1"/>
                </a:solidFill>
              </a:rPr>
              <a:t> results will be presented later</a:t>
            </a:r>
          </a:p>
          <a:p>
            <a:pPr algn="ctr"/>
            <a:r>
              <a:rPr lang="en-GB" dirty="0">
                <a:solidFill>
                  <a:schemeClr val="bg1"/>
                </a:solidFill>
              </a:rPr>
              <a:t> in O</a:t>
            </a:r>
            <a:r>
              <a:rPr lang="en-GB" b="1" dirty="0">
                <a:solidFill>
                  <a:schemeClr val="bg1"/>
                </a:solidFill>
              </a:rPr>
              <a:t>ctober</a:t>
            </a:r>
            <a:r>
              <a:rPr lang="en-GB" dirty="0">
                <a:solidFill>
                  <a:schemeClr val="bg1"/>
                </a:solidFill>
              </a:rPr>
              <a:t>!</a:t>
            </a:r>
          </a:p>
        </p:txBody>
      </p:sp>
      <p:sp>
        <p:nvSpPr>
          <p:cNvPr id="14" name="TextBox 13">
            <a:extLst>
              <a:ext uri="{FF2B5EF4-FFF2-40B4-BE49-F238E27FC236}">
                <a16:creationId xmlns:a16="http://schemas.microsoft.com/office/drawing/2014/main" id="{CC24FE80-F767-4931-9873-56249DF75109}"/>
              </a:ext>
            </a:extLst>
          </p:cNvPr>
          <p:cNvSpPr txBox="1"/>
          <p:nvPr/>
        </p:nvSpPr>
        <p:spPr>
          <a:xfrm>
            <a:off x="7091940" y="1722470"/>
            <a:ext cx="1943422" cy="923330"/>
          </a:xfrm>
          <a:prstGeom prst="rect">
            <a:avLst/>
          </a:prstGeom>
          <a:noFill/>
        </p:spPr>
        <p:txBody>
          <a:bodyPr wrap="square" rtlCol="0">
            <a:spAutoFit/>
          </a:bodyPr>
          <a:lstStyle/>
          <a:p>
            <a:pPr algn="ctr"/>
            <a:r>
              <a:rPr lang="en-GB" dirty="0">
                <a:solidFill>
                  <a:schemeClr val="bg1"/>
                </a:solidFill>
              </a:rPr>
              <a:t>Opportunity for collecting input from experts</a:t>
            </a:r>
          </a:p>
        </p:txBody>
      </p:sp>
      <p:pic>
        <p:nvPicPr>
          <p:cNvPr id="15" name="Picture 14">
            <a:extLst>
              <a:ext uri="{FF2B5EF4-FFF2-40B4-BE49-F238E27FC236}">
                <a16:creationId xmlns:a16="http://schemas.microsoft.com/office/drawing/2014/main" id="{790029E8-A20A-44BB-A9DC-BBC6B64E2FEA}"/>
              </a:ext>
            </a:extLst>
          </p:cNvPr>
          <p:cNvPicPr>
            <a:picLocks noChangeAspect="1"/>
          </p:cNvPicPr>
          <p:nvPr/>
        </p:nvPicPr>
        <p:blipFill>
          <a:blip r:embed="rId3"/>
          <a:stretch>
            <a:fillRect/>
          </a:stretch>
        </p:blipFill>
        <p:spPr>
          <a:xfrm>
            <a:off x="6529610" y="6244146"/>
            <a:ext cx="1750620" cy="607728"/>
          </a:xfrm>
          <a:prstGeom prst="rect">
            <a:avLst/>
          </a:prstGeom>
        </p:spPr>
      </p:pic>
      <p:sp>
        <p:nvSpPr>
          <p:cNvPr id="19" name="TextBox 18">
            <a:extLst>
              <a:ext uri="{FF2B5EF4-FFF2-40B4-BE49-F238E27FC236}">
                <a16:creationId xmlns:a16="http://schemas.microsoft.com/office/drawing/2014/main" id="{A5615301-FEC5-4176-8BF5-A6CAC833E6EB}"/>
              </a:ext>
            </a:extLst>
          </p:cNvPr>
          <p:cNvSpPr txBox="1"/>
          <p:nvPr/>
        </p:nvSpPr>
        <p:spPr>
          <a:xfrm>
            <a:off x="7083470" y="4997974"/>
            <a:ext cx="1943422" cy="923330"/>
          </a:xfrm>
          <a:prstGeom prst="rect">
            <a:avLst/>
          </a:prstGeom>
          <a:noFill/>
        </p:spPr>
        <p:txBody>
          <a:bodyPr wrap="square" rtlCol="0">
            <a:spAutoFit/>
          </a:bodyPr>
          <a:lstStyle/>
          <a:p>
            <a:pPr algn="ctr"/>
            <a:r>
              <a:rPr lang="en-GB" dirty="0">
                <a:solidFill>
                  <a:schemeClr val="bg1"/>
                </a:solidFill>
              </a:rPr>
              <a:t>‘Tomato’ refers to tomato for fresh consumption</a:t>
            </a:r>
          </a:p>
        </p:txBody>
      </p:sp>
    </p:spTree>
    <p:extLst>
      <p:ext uri="{BB962C8B-B14F-4D97-AF65-F5344CB8AC3E}">
        <p14:creationId xmlns:p14="http://schemas.microsoft.com/office/powerpoint/2010/main" val="140176157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7793037" cy="1143000"/>
          </a:xfrm>
        </p:spPr>
        <p:txBody>
          <a:bodyPr/>
          <a:lstStyle/>
          <a:p>
            <a:pPr algn="l"/>
            <a:r>
              <a:rPr lang="en-US" sz="3600" b="1" dirty="0">
                <a:solidFill>
                  <a:schemeClr val="bg1"/>
                </a:solidFill>
              </a:rPr>
              <a:t>TOMATOES</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endParaRPr lang="en-US" sz="2400" dirty="0">
              <a:solidFill>
                <a:srgbClr val="002060"/>
              </a:solidFill>
            </a:endParaRPr>
          </a:p>
          <a:p>
            <a:pPr>
              <a:spcAft>
                <a:spcPts val="1200"/>
              </a:spcAft>
            </a:pPr>
            <a:endParaRPr lang="en-US" sz="2400" dirty="0"/>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4 March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EU-Outlook Workshop, Brussels</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4</a:t>
            </a:fld>
            <a:endParaRPr lang="en-US" dirty="0"/>
          </a:p>
        </p:txBody>
      </p:sp>
      <p:pic>
        <p:nvPicPr>
          <p:cNvPr id="8" name="Picture 7">
            <a:extLst>
              <a:ext uri="{FF2B5EF4-FFF2-40B4-BE49-F238E27FC236}">
                <a16:creationId xmlns:a16="http://schemas.microsoft.com/office/drawing/2014/main" id="{2940B60D-960F-4E8E-8ED0-855EBC585E33}"/>
              </a:ext>
            </a:extLst>
          </p:cNvPr>
          <p:cNvPicPr>
            <a:picLocks noChangeAspect="1"/>
          </p:cNvPicPr>
          <p:nvPr/>
        </p:nvPicPr>
        <p:blipFill>
          <a:blip r:embed="rId2"/>
          <a:stretch>
            <a:fillRect/>
          </a:stretch>
        </p:blipFill>
        <p:spPr>
          <a:xfrm>
            <a:off x="0" y="1229931"/>
            <a:ext cx="9145588" cy="4829983"/>
          </a:xfrm>
          <a:prstGeom prst="rect">
            <a:avLst/>
          </a:prstGeom>
        </p:spPr>
      </p:pic>
    </p:spTree>
    <p:extLst>
      <p:ext uri="{BB962C8B-B14F-4D97-AF65-F5344CB8AC3E}">
        <p14:creationId xmlns:p14="http://schemas.microsoft.com/office/powerpoint/2010/main" val="225180313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6045193" cy="1143000"/>
          </a:xfrm>
        </p:spPr>
        <p:txBody>
          <a:bodyPr/>
          <a:lstStyle/>
          <a:p>
            <a:pPr algn="l"/>
            <a:r>
              <a:rPr lang="en-US" sz="3600" b="1" dirty="0">
                <a:solidFill>
                  <a:schemeClr val="bg1"/>
                </a:solidFill>
              </a:rPr>
              <a:t>Prospects for the tomato markets (</a:t>
            </a:r>
            <a:r>
              <a:rPr lang="en-GB" sz="3600" b="1" dirty="0">
                <a:solidFill>
                  <a:schemeClr val="bg1"/>
                </a:solidFill>
              </a:rPr>
              <a:t>IT, ES, GR, PT, NL</a:t>
            </a:r>
            <a:r>
              <a:rPr lang="en-US" sz="3600" b="1" dirty="0">
                <a:solidFill>
                  <a:schemeClr val="bg1"/>
                </a:solidFill>
              </a:rPr>
              <a:t>)</a:t>
            </a: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Acreage</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5</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013216" y="1250836"/>
            <a:ext cx="3043726"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Acreage is projected to decline in ES (-15%) due to strong competition from non-EU countries (Morocco) and lacking profitability relative to other crops (vegetables), as well as increasing </a:t>
            </a:r>
            <a:r>
              <a:rPr lang="en-US" sz="1800" dirty="0" err="1">
                <a:solidFill>
                  <a:srgbClr val="002060"/>
                </a:solidFill>
              </a:rPr>
              <a:t>labour</a:t>
            </a:r>
            <a:r>
              <a:rPr lang="en-US" sz="1800" dirty="0">
                <a:solidFill>
                  <a:srgbClr val="002060"/>
                </a:solidFill>
              </a:rPr>
              <a:t> costs </a:t>
            </a:r>
          </a:p>
          <a:p>
            <a:r>
              <a:rPr lang="en-US" sz="1800" dirty="0">
                <a:solidFill>
                  <a:srgbClr val="002060"/>
                </a:solidFill>
              </a:rPr>
              <a:t>In PT, tomato acreage is expected to increase by 9% over the period 2020-2030</a:t>
            </a:r>
          </a:p>
          <a:p>
            <a:r>
              <a:rPr lang="en-US" sz="1800" b="1" dirty="0">
                <a:solidFill>
                  <a:srgbClr val="002060"/>
                </a:solidFill>
              </a:rPr>
              <a:t>QUESTION: </a:t>
            </a:r>
            <a:r>
              <a:rPr lang="en-US" sz="1800" dirty="0">
                <a:solidFill>
                  <a:srgbClr val="002060"/>
                </a:solidFill>
              </a:rPr>
              <a:t>Is the projected increase in PT reliable?  How could quality issues play a role? </a:t>
            </a:r>
          </a:p>
        </p:txBody>
      </p:sp>
      <p:pic>
        <p:nvPicPr>
          <p:cNvPr id="15" name="Picture 14">
            <a:extLst>
              <a:ext uri="{FF2B5EF4-FFF2-40B4-BE49-F238E27FC236}">
                <a16:creationId xmlns:a16="http://schemas.microsoft.com/office/drawing/2014/main" id="{4CFCBBD4-7DFD-4550-BD59-4B1795A4CF57}"/>
              </a:ext>
            </a:extLst>
          </p:cNvPr>
          <p:cNvPicPr>
            <a:picLocks noChangeAspect="1"/>
          </p:cNvPicPr>
          <p:nvPr/>
        </p:nvPicPr>
        <p:blipFill>
          <a:blip r:embed="rId3"/>
          <a:stretch>
            <a:fillRect/>
          </a:stretch>
        </p:blipFill>
        <p:spPr>
          <a:xfrm>
            <a:off x="6529610" y="6244146"/>
            <a:ext cx="1750620" cy="607728"/>
          </a:xfrm>
          <a:prstGeom prst="rect">
            <a:avLst/>
          </a:prstGeom>
        </p:spPr>
      </p:pic>
      <p:graphicFrame>
        <p:nvGraphicFramePr>
          <p:cNvPr id="16" name="Chart 15">
            <a:extLst>
              <a:ext uri="{FF2B5EF4-FFF2-40B4-BE49-F238E27FC236}">
                <a16:creationId xmlns:a16="http://schemas.microsoft.com/office/drawing/2014/main" id="{3824E8E7-4B6C-4E67-8EF0-C1C3BB382D73}"/>
              </a:ext>
            </a:extLst>
          </p:cNvPr>
          <p:cNvGraphicFramePr>
            <a:graphicFrameLocks/>
          </p:cNvGraphicFramePr>
          <p:nvPr>
            <p:extLst>
              <p:ext uri="{D42A27DB-BD31-4B8C-83A1-F6EECF244321}">
                <p14:modId xmlns:p14="http://schemas.microsoft.com/office/powerpoint/2010/main" val="2860205215"/>
              </p:ext>
            </p:extLst>
          </p:nvPr>
        </p:nvGraphicFramePr>
        <p:xfrm>
          <a:off x="324321" y="1866807"/>
          <a:ext cx="5640025" cy="4136213"/>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7">
            <a:extLst>
              <a:ext uri="{FF2B5EF4-FFF2-40B4-BE49-F238E27FC236}">
                <a16:creationId xmlns:a16="http://schemas.microsoft.com/office/drawing/2014/main" id="{0F174CC1-DEF2-4AC4-9198-DE35F88D0058}"/>
              </a:ext>
            </a:extLst>
          </p:cNvPr>
          <p:cNvSpPr txBox="1"/>
          <p:nvPr/>
        </p:nvSpPr>
        <p:spPr>
          <a:xfrm>
            <a:off x="3216954" y="2618746"/>
            <a:ext cx="2290667" cy="830997"/>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i="1" dirty="0">
                <a:solidFill>
                  <a:srgbClr val="002060"/>
                </a:solidFill>
              </a:rPr>
              <a:t>GR: Acreage is expected to decline by 6% over the period 2020-2030</a:t>
            </a:r>
          </a:p>
        </p:txBody>
      </p:sp>
    </p:spTree>
    <p:extLst>
      <p:ext uri="{BB962C8B-B14F-4D97-AF65-F5344CB8AC3E}">
        <p14:creationId xmlns:p14="http://schemas.microsoft.com/office/powerpoint/2010/main" val="5650838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6045193" cy="1143000"/>
          </a:xfrm>
        </p:spPr>
        <p:txBody>
          <a:bodyPr/>
          <a:lstStyle/>
          <a:p>
            <a:pPr algn="l"/>
            <a:r>
              <a:rPr lang="en-US" sz="3600" b="1" dirty="0">
                <a:solidFill>
                  <a:schemeClr val="bg1"/>
                </a:solidFill>
              </a:rPr>
              <a:t>Prospects for the tomato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Yields</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6</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Yields are expected to remain stable or only show marginal increases</a:t>
            </a:r>
          </a:p>
          <a:p>
            <a:r>
              <a:rPr lang="en-US" sz="1800" dirty="0">
                <a:solidFill>
                  <a:srgbClr val="002060"/>
                </a:solidFill>
              </a:rPr>
              <a:t>High yields in NL are explained by  a highly controlled greenhouse environment</a:t>
            </a:r>
          </a:p>
          <a:p>
            <a:r>
              <a:rPr lang="en-US" sz="1800" dirty="0">
                <a:solidFill>
                  <a:srgbClr val="002060"/>
                </a:solidFill>
              </a:rPr>
              <a:t>For PT and GR an increasing trend is expected - in contrast with the developments observed in the recent past</a:t>
            </a:r>
          </a:p>
        </p:txBody>
      </p:sp>
      <p:sp>
        <p:nvSpPr>
          <p:cNvPr id="8" name="Rectangle 7">
            <a:extLst>
              <a:ext uri="{FF2B5EF4-FFF2-40B4-BE49-F238E27FC236}">
                <a16:creationId xmlns:a16="http://schemas.microsoft.com/office/drawing/2014/main" id="{25A1ACDD-D0EE-435D-A896-E356EB971003}"/>
              </a:ext>
            </a:extLst>
          </p:cNvPr>
          <p:cNvSpPr/>
          <p:nvPr/>
        </p:nvSpPr>
        <p:spPr>
          <a:xfrm>
            <a:off x="252314" y="1793344"/>
            <a:ext cx="5632920" cy="4209676"/>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4CFCBBD4-7DFD-4550-BD59-4B1795A4CF57}"/>
              </a:ext>
            </a:extLst>
          </p:cNvPr>
          <p:cNvPicPr>
            <a:picLocks noChangeAspect="1"/>
          </p:cNvPicPr>
          <p:nvPr/>
        </p:nvPicPr>
        <p:blipFill>
          <a:blip r:embed="rId3"/>
          <a:stretch>
            <a:fillRect/>
          </a:stretch>
        </p:blipFill>
        <p:spPr>
          <a:xfrm>
            <a:off x="6529610" y="6244146"/>
            <a:ext cx="1750620" cy="607728"/>
          </a:xfrm>
          <a:prstGeom prst="rect">
            <a:avLst/>
          </a:prstGeom>
        </p:spPr>
      </p:pic>
      <p:graphicFrame>
        <p:nvGraphicFramePr>
          <p:cNvPr id="19" name="Chart 18">
            <a:extLst>
              <a:ext uri="{FF2B5EF4-FFF2-40B4-BE49-F238E27FC236}">
                <a16:creationId xmlns:a16="http://schemas.microsoft.com/office/drawing/2014/main" id="{76E44C27-9EBE-46C5-8EDF-E73CEBB0FD1F}"/>
              </a:ext>
            </a:extLst>
          </p:cNvPr>
          <p:cNvGraphicFramePr>
            <a:graphicFrameLocks/>
          </p:cNvGraphicFramePr>
          <p:nvPr>
            <p:extLst>
              <p:ext uri="{D42A27DB-BD31-4B8C-83A1-F6EECF244321}">
                <p14:modId xmlns:p14="http://schemas.microsoft.com/office/powerpoint/2010/main" val="2680199597"/>
              </p:ext>
            </p:extLst>
          </p:nvPr>
        </p:nvGraphicFramePr>
        <p:xfrm>
          <a:off x="373192" y="1824366"/>
          <a:ext cx="5512042" cy="4138350"/>
        </p:xfrm>
        <a:graphic>
          <a:graphicData uri="http://schemas.openxmlformats.org/drawingml/2006/chart">
            <c:chart xmlns:c="http://schemas.openxmlformats.org/drawingml/2006/chart" xmlns:r="http://schemas.openxmlformats.org/officeDocument/2006/relationships" r:id="rId4"/>
          </a:graphicData>
        </a:graphic>
      </p:graphicFrame>
      <p:pic>
        <p:nvPicPr>
          <p:cNvPr id="20" name="Picture 19">
            <a:extLst>
              <a:ext uri="{FF2B5EF4-FFF2-40B4-BE49-F238E27FC236}">
                <a16:creationId xmlns:a16="http://schemas.microsoft.com/office/drawing/2014/main" id="{D5251B44-F493-46DE-92DC-0838E818B4DA}"/>
              </a:ext>
            </a:extLst>
          </p:cNvPr>
          <p:cNvPicPr>
            <a:picLocks noChangeAspect="1"/>
          </p:cNvPicPr>
          <p:nvPr/>
        </p:nvPicPr>
        <p:blipFill>
          <a:blip r:embed="rId5"/>
          <a:stretch>
            <a:fillRect/>
          </a:stretch>
        </p:blipFill>
        <p:spPr>
          <a:xfrm>
            <a:off x="4135746" y="1955260"/>
            <a:ext cx="1485900" cy="3912511"/>
          </a:xfrm>
          <a:prstGeom prst="rect">
            <a:avLst/>
          </a:prstGeom>
        </p:spPr>
      </p:pic>
      <p:sp>
        <p:nvSpPr>
          <p:cNvPr id="13" name="TextBox 7">
            <a:extLst>
              <a:ext uri="{FF2B5EF4-FFF2-40B4-BE49-F238E27FC236}">
                <a16:creationId xmlns:a16="http://schemas.microsoft.com/office/drawing/2014/main" id="{22242C4A-3FE6-4784-A96A-6A72A95A5C95}"/>
              </a:ext>
            </a:extLst>
          </p:cNvPr>
          <p:cNvSpPr txBox="1"/>
          <p:nvPr/>
        </p:nvSpPr>
        <p:spPr>
          <a:xfrm>
            <a:off x="2317482" y="4294196"/>
            <a:ext cx="2290639" cy="584791"/>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i="1" dirty="0">
                <a:solidFill>
                  <a:srgbClr val="002060"/>
                </a:solidFill>
              </a:rPr>
              <a:t>Increases (2020-30): 8% in GR; 6% in IT </a:t>
            </a:r>
            <a:endParaRPr lang="en-GB" sz="1600" i="1" dirty="0">
              <a:solidFill>
                <a:srgbClr val="002060"/>
              </a:solidFill>
            </a:endParaRPr>
          </a:p>
        </p:txBody>
      </p:sp>
    </p:spTree>
    <p:extLst>
      <p:ext uri="{BB962C8B-B14F-4D97-AF65-F5344CB8AC3E}">
        <p14:creationId xmlns:p14="http://schemas.microsoft.com/office/powerpoint/2010/main" val="410918107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6045193" cy="1143000"/>
          </a:xfrm>
        </p:spPr>
        <p:txBody>
          <a:bodyPr/>
          <a:lstStyle/>
          <a:p>
            <a:pPr algn="l"/>
            <a:r>
              <a:rPr lang="en-US" sz="3600" b="1" dirty="0">
                <a:solidFill>
                  <a:schemeClr val="bg1"/>
                </a:solidFill>
              </a:rPr>
              <a:t>Prospects for the tomato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Production </a:t>
            </a:r>
            <a:endParaRPr lang="en-GB" sz="2400" b="1" i="1" u="sng" dirty="0">
              <a:solidFill>
                <a:srgbClr val="002060"/>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7</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19447" y="1242942"/>
            <a:ext cx="2928927" cy="4896599"/>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Production of tomato for fresh consumption is expected to remain at the 2020 level in IT and GR in NL</a:t>
            </a:r>
          </a:p>
          <a:p>
            <a:r>
              <a:rPr lang="en-US" sz="1800" dirty="0">
                <a:solidFill>
                  <a:srgbClr val="002060"/>
                </a:solidFill>
              </a:rPr>
              <a:t>A  13% </a:t>
            </a:r>
            <a:r>
              <a:rPr lang="en-GB" sz="1800" dirty="0">
                <a:solidFill>
                  <a:srgbClr val="002060"/>
                </a:solidFill>
              </a:rPr>
              <a:t>increase is projected for PT (2020-2030)</a:t>
            </a:r>
          </a:p>
          <a:p>
            <a:r>
              <a:rPr lang="en-US" sz="1800" dirty="0">
                <a:solidFill>
                  <a:srgbClr val="002060"/>
                </a:solidFill>
              </a:rPr>
              <a:t>Linking with the previous elements, in the case of Italy both area and yield are expected to remain stable</a:t>
            </a:r>
          </a:p>
          <a:p>
            <a:r>
              <a:rPr lang="en-US" sz="1800" dirty="0">
                <a:solidFill>
                  <a:srgbClr val="002060"/>
                </a:solidFill>
              </a:rPr>
              <a:t>For Greece area decline (by 6%) compensates for the expected yield increase</a:t>
            </a:r>
            <a:endParaRPr lang="en-GB" sz="1800" dirty="0">
              <a:solidFill>
                <a:srgbClr val="002060"/>
              </a:solidFill>
            </a:endParaRPr>
          </a:p>
          <a:p>
            <a:endParaRPr lang="en-GB" sz="1800" dirty="0">
              <a:solidFill>
                <a:srgbClr val="002060"/>
              </a:solidFill>
            </a:endParaRPr>
          </a:p>
        </p:txBody>
      </p:sp>
      <p:pic>
        <p:nvPicPr>
          <p:cNvPr id="13" name="Picture 12">
            <a:extLst>
              <a:ext uri="{FF2B5EF4-FFF2-40B4-BE49-F238E27FC236}">
                <a16:creationId xmlns:a16="http://schemas.microsoft.com/office/drawing/2014/main" id="{0D875894-5F44-4C68-9E18-059BFECD4DA1}"/>
              </a:ext>
            </a:extLst>
          </p:cNvPr>
          <p:cNvPicPr>
            <a:picLocks noChangeAspect="1"/>
          </p:cNvPicPr>
          <p:nvPr/>
        </p:nvPicPr>
        <p:blipFill>
          <a:blip r:embed="rId3"/>
          <a:stretch>
            <a:fillRect/>
          </a:stretch>
        </p:blipFill>
        <p:spPr>
          <a:xfrm>
            <a:off x="6529610" y="6244146"/>
            <a:ext cx="1750620" cy="607728"/>
          </a:xfrm>
          <a:prstGeom prst="rect">
            <a:avLst/>
          </a:prstGeom>
        </p:spPr>
      </p:pic>
      <p:graphicFrame>
        <p:nvGraphicFramePr>
          <p:cNvPr id="14" name="Chart 13">
            <a:extLst>
              <a:ext uri="{FF2B5EF4-FFF2-40B4-BE49-F238E27FC236}">
                <a16:creationId xmlns:a16="http://schemas.microsoft.com/office/drawing/2014/main" id="{80A4FFD0-12D9-4AA6-95E5-CC3DCF4B3037}"/>
              </a:ext>
            </a:extLst>
          </p:cNvPr>
          <p:cNvGraphicFramePr>
            <a:graphicFrameLocks/>
          </p:cNvGraphicFramePr>
          <p:nvPr>
            <p:extLst>
              <p:ext uri="{D42A27DB-BD31-4B8C-83A1-F6EECF244321}">
                <p14:modId xmlns:p14="http://schemas.microsoft.com/office/powerpoint/2010/main" val="8036252"/>
              </p:ext>
            </p:extLst>
          </p:nvPr>
        </p:nvGraphicFramePr>
        <p:xfrm>
          <a:off x="411675" y="1824367"/>
          <a:ext cx="5610558" cy="4178654"/>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7">
            <a:extLst>
              <a:ext uri="{FF2B5EF4-FFF2-40B4-BE49-F238E27FC236}">
                <a16:creationId xmlns:a16="http://schemas.microsoft.com/office/drawing/2014/main" id="{BCA429D0-E108-4713-A434-5629C3114F58}"/>
              </a:ext>
            </a:extLst>
          </p:cNvPr>
          <p:cNvSpPr txBox="1"/>
          <p:nvPr/>
        </p:nvSpPr>
        <p:spPr>
          <a:xfrm>
            <a:off x="3216954" y="2618746"/>
            <a:ext cx="2290667" cy="584775"/>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i="1" dirty="0">
                <a:solidFill>
                  <a:srgbClr val="002060"/>
                </a:solidFill>
              </a:rPr>
              <a:t>Production is expected to decline by: 12% in ES</a:t>
            </a:r>
          </a:p>
        </p:txBody>
      </p:sp>
    </p:spTree>
    <p:extLst>
      <p:ext uri="{BB962C8B-B14F-4D97-AF65-F5344CB8AC3E}">
        <p14:creationId xmlns:p14="http://schemas.microsoft.com/office/powerpoint/2010/main" val="203868277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3192" y="149128"/>
            <a:ext cx="6045193" cy="1143000"/>
          </a:xfrm>
        </p:spPr>
        <p:txBody>
          <a:bodyPr/>
          <a:lstStyle/>
          <a:p>
            <a:pPr algn="l"/>
            <a:r>
              <a:rPr lang="en-US" sz="3600" b="1" dirty="0">
                <a:solidFill>
                  <a:schemeClr val="bg1"/>
                </a:solidFill>
              </a:rPr>
              <a:t>Prospects for the tomato markets (</a:t>
            </a:r>
            <a:r>
              <a:rPr lang="en-GB" sz="3600" b="1" dirty="0">
                <a:solidFill>
                  <a:schemeClr val="bg1"/>
                </a:solidFill>
              </a:rPr>
              <a:t>IT, ES, GR, PT, NL</a:t>
            </a:r>
            <a:r>
              <a:rPr lang="en-US" sz="3600" b="1" dirty="0">
                <a:solidFill>
                  <a:schemeClr val="bg1"/>
                </a:solidFill>
              </a:rPr>
              <a:t>)</a:t>
            </a:r>
            <a:br>
              <a:rPr lang="en-US" sz="3600" b="1" dirty="0">
                <a:solidFill>
                  <a:schemeClr val="bg1"/>
                </a:solidFill>
              </a:rPr>
            </a:br>
            <a:endParaRPr lang="en-GB" sz="3600" b="1" dirty="0">
              <a:solidFill>
                <a:schemeClr val="bg1"/>
              </a:solidFill>
            </a:endParaRPr>
          </a:p>
        </p:txBody>
      </p:sp>
      <p:sp>
        <p:nvSpPr>
          <p:cNvPr id="3" name="Content Placeholder 2"/>
          <p:cNvSpPr>
            <a:spLocks noGrp="1"/>
          </p:cNvSpPr>
          <p:nvPr>
            <p:ph idx="1"/>
          </p:nvPr>
        </p:nvSpPr>
        <p:spPr>
          <a:xfrm>
            <a:off x="324322" y="1286825"/>
            <a:ext cx="8568952" cy="4320480"/>
          </a:xfrm>
        </p:spPr>
        <p:txBody>
          <a:bodyPr/>
          <a:lstStyle/>
          <a:p>
            <a:pPr marL="0" indent="0">
              <a:spcAft>
                <a:spcPts val="1200"/>
              </a:spcAft>
              <a:buNone/>
            </a:pPr>
            <a:r>
              <a:rPr lang="en-US" sz="2400" b="1" i="1" u="sng" dirty="0">
                <a:solidFill>
                  <a:srgbClr val="002060"/>
                </a:solidFill>
              </a:rPr>
              <a:t>Consumption per capita (apparent) </a:t>
            </a: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8</a:t>
            </a:fld>
            <a:endParaRPr lang="en-US" dirty="0"/>
          </a:p>
        </p:txBody>
      </p:sp>
      <p:sp>
        <p:nvSpPr>
          <p:cNvPr id="9" name="Text Placeholder 6">
            <a:extLst>
              <a:ext uri="{FF2B5EF4-FFF2-40B4-BE49-F238E27FC236}">
                <a16:creationId xmlns:a16="http://schemas.microsoft.com/office/drawing/2014/main" id="{E5F8294F-2CC0-48BA-98B3-AE80F2B71127}"/>
              </a:ext>
            </a:extLst>
          </p:cNvPr>
          <p:cNvSpPr txBox="1">
            <a:spLocks/>
          </p:cNvSpPr>
          <p:nvPr/>
        </p:nvSpPr>
        <p:spPr>
          <a:xfrm>
            <a:off x="6101862" y="1271450"/>
            <a:ext cx="2928927" cy="4856787"/>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solidFill>
                  <a:srgbClr val="002060"/>
                </a:solidFill>
              </a:rPr>
              <a:t>C</a:t>
            </a:r>
            <a:r>
              <a:rPr lang="en-GB" sz="1800" dirty="0" err="1">
                <a:solidFill>
                  <a:srgbClr val="002060"/>
                </a:solidFill>
              </a:rPr>
              <a:t>onsumption</a:t>
            </a:r>
            <a:r>
              <a:rPr lang="en-GB" sz="1800" dirty="0">
                <a:solidFill>
                  <a:srgbClr val="002060"/>
                </a:solidFill>
              </a:rPr>
              <a:t> pc NL is expected to slightly increase (</a:t>
            </a:r>
            <a:r>
              <a:rPr lang="en-GB" sz="1800">
                <a:solidFill>
                  <a:srgbClr val="002060"/>
                </a:solidFill>
              </a:rPr>
              <a:t>2%)</a:t>
            </a:r>
            <a:endParaRPr lang="en-GB" sz="1800" dirty="0">
              <a:solidFill>
                <a:srgbClr val="002060"/>
              </a:solidFill>
            </a:endParaRPr>
          </a:p>
          <a:p>
            <a:r>
              <a:rPr lang="en-US" sz="1800" dirty="0">
                <a:solidFill>
                  <a:srgbClr val="002060"/>
                </a:solidFill>
              </a:rPr>
              <a:t>For IT, GR and PT, consumption pc is projected to decline (reaching 10.5, 41.3 and 7.1  kg/head) -&gt; -5/-7%</a:t>
            </a:r>
            <a:endParaRPr lang="en-GB" sz="1800" dirty="0">
              <a:solidFill>
                <a:srgbClr val="002060"/>
              </a:solidFill>
            </a:endParaRPr>
          </a:p>
          <a:p>
            <a:r>
              <a:rPr lang="en-GB" sz="1800" dirty="0">
                <a:solidFill>
                  <a:srgbClr val="002060"/>
                </a:solidFill>
              </a:rPr>
              <a:t>At EU level, </a:t>
            </a:r>
            <a:r>
              <a:rPr lang="en-GB" sz="1800" dirty="0" err="1">
                <a:solidFill>
                  <a:srgbClr val="002060"/>
                </a:solidFill>
              </a:rPr>
              <a:t>CuTE</a:t>
            </a:r>
            <a:r>
              <a:rPr lang="en-GB" sz="1800" dirty="0">
                <a:solidFill>
                  <a:srgbClr val="002060"/>
                </a:solidFill>
              </a:rPr>
              <a:t> has been implemented to promote F&amp;V consumption</a:t>
            </a:r>
          </a:p>
          <a:p>
            <a:r>
              <a:rPr lang="en-GB" sz="1800" b="1" dirty="0">
                <a:solidFill>
                  <a:srgbClr val="002060"/>
                </a:solidFill>
              </a:rPr>
              <a:t>QUESTION</a:t>
            </a:r>
            <a:r>
              <a:rPr lang="en-GB" sz="1800" dirty="0">
                <a:solidFill>
                  <a:srgbClr val="002060"/>
                </a:solidFill>
              </a:rPr>
              <a:t> (see below)</a:t>
            </a:r>
          </a:p>
        </p:txBody>
      </p:sp>
      <p:pic>
        <p:nvPicPr>
          <p:cNvPr id="13" name="Picture 12">
            <a:extLst>
              <a:ext uri="{FF2B5EF4-FFF2-40B4-BE49-F238E27FC236}">
                <a16:creationId xmlns:a16="http://schemas.microsoft.com/office/drawing/2014/main" id="{3B7E6D96-8DAD-47D4-BD40-EE5CDD14A78E}"/>
              </a:ext>
            </a:extLst>
          </p:cNvPr>
          <p:cNvPicPr>
            <a:picLocks noChangeAspect="1"/>
          </p:cNvPicPr>
          <p:nvPr/>
        </p:nvPicPr>
        <p:blipFill>
          <a:blip r:embed="rId3"/>
          <a:stretch>
            <a:fillRect/>
          </a:stretch>
        </p:blipFill>
        <p:spPr>
          <a:xfrm>
            <a:off x="6529610" y="6244146"/>
            <a:ext cx="1750620" cy="607728"/>
          </a:xfrm>
          <a:prstGeom prst="rect">
            <a:avLst/>
          </a:prstGeom>
        </p:spPr>
      </p:pic>
      <p:graphicFrame>
        <p:nvGraphicFramePr>
          <p:cNvPr id="14" name="Chart 13">
            <a:extLst>
              <a:ext uri="{FF2B5EF4-FFF2-40B4-BE49-F238E27FC236}">
                <a16:creationId xmlns:a16="http://schemas.microsoft.com/office/drawing/2014/main" id="{1C07A8D5-48AA-4A32-B8BB-15BB29760E7A}"/>
              </a:ext>
            </a:extLst>
          </p:cNvPr>
          <p:cNvGraphicFramePr>
            <a:graphicFrameLocks/>
          </p:cNvGraphicFramePr>
          <p:nvPr>
            <p:extLst>
              <p:ext uri="{D42A27DB-BD31-4B8C-83A1-F6EECF244321}">
                <p14:modId xmlns:p14="http://schemas.microsoft.com/office/powerpoint/2010/main" val="2025874146"/>
              </p:ext>
            </p:extLst>
          </p:nvPr>
        </p:nvGraphicFramePr>
        <p:xfrm>
          <a:off x="445061" y="1824366"/>
          <a:ext cx="5519286" cy="4178654"/>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7">
            <a:extLst>
              <a:ext uri="{FF2B5EF4-FFF2-40B4-BE49-F238E27FC236}">
                <a16:creationId xmlns:a16="http://schemas.microsoft.com/office/drawing/2014/main" id="{0F9DE77A-2AA8-4B6F-87CC-784C2151459E}"/>
              </a:ext>
            </a:extLst>
          </p:cNvPr>
          <p:cNvSpPr txBox="1"/>
          <p:nvPr/>
        </p:nvSpPr>
        <p:spPr>
          <a:xfrm>
            <a:off x="3563636" y="2332549"/>
            <a:ext cx="2290690" cy="830997"/>
          </a:xfrm>
          <a:prstGeom prst="rect">
            <a:avLst/>
          </a:prstGeom>
          <a:solidFill>
            <a:schemeClr val="accent1">
              <a:lumMod val="20000"/>
              <a:lumOff val="80000"/>
            </a:schemeClr>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i="1" dirty="0">
                <a:solidFill>
                  <a:srgbClr val="002060"/>
                </a:solidFill>
              </a:rPr>
              <a:t>MTO: no changes are expected in fresh consumption form </a:t>
            </a:r>
            <a:endParaRPr lang="en-GB" sz="1600" i="1" dirty="0">
              <a:solidFill>
                <a:srgbClr val="002060"/>
              </a:solidFill>
            </a:endParaRPr>
          </a:p>
        </p:txBody>
      </p:sp>
    </p:spTree>
    <p:extLst>
      <p:ext uri="{BB962C8B-B14F-4D97-AF65-F5344CB8AC3E}">
        <p14:creationId xmlns:p14="http://schemas.microsoft.com/office/powerpoint/2010/main" val="382638129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39543"/>
            <a:ext cx="9145588" cy="718457"/>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81362" y="147772"/>
            <a:ext cx="7793037" cy="1143000"/>
          </a:xfrm>
        </p:spPr>
        <p:txBody>
          <a:bodyPr/>
          <a:lstStyle/>
          <a:p>
            <a:pPr algn="l"/>
            <a:r>
              <a:rPr lang="en-US" sz="3600" b="1" dirty="0">
                <a:solidFill>
                  <a:schemeClr val="bg1"/>
                </a:solidFill>
              </a:rPr>
              <a:t>Prospects for the tomato markets (IT, ES, GR, PT, NL)</a:t>
            </a:r>
            <a:br>
              <a:rPr lang="en-US" sz="3600" b="1" dirty="0">
                <a:solidFill>
                  <a:schemeClr val="bg1"/>
                </a:solidFill>
              </a:rPr>
            </a:br>
            <a:br>
              <a:rPr lang="en-GB" sz="3600" b="1" dirty="0">
                <a:solidFill>
                  <a:schemeClr val="bg1"/>
                </a:solidFill>
              </a:rPr>
            </a:br>
            <a:endParaRPr lang="en-GB" sz="3600" b="1" dirty="0">
              <a:solidFill>
                <a:schemeClr val="bg1"/>
              </a:solidFill>
            </a:endParaRPr>
          </a:p>
        </p:txBody>
      </p:sp>
      <p:sp>
        <p:nvSpPr>
          <p:cNvPr id="5" name="Date Placeholder 1">
            <a:extLst>
              <a:ext uri="{FF2B5EF4-FFF2-40B4-BE49-F238E27FC236}">
                <a16:creationId xmlns:a16="http://schemas.microsoft.com/office/drawing/2014/main" id="{823CB25C-CCB4-49E9-BF17-16DFB7793AE3}"/>
              </a:ext>
            </a:extLst>
          </p:cNvPr>
          <p:cNvSpPr>
            <a:spLocks noGrp="1"/>
          </p:cNvSpPr>
          <p:nvPr>
            <p:ph type="dt" sz="half" idx="10"/>
          </p:nvPr>
        </p:nvSpPr>
        <p:spPr>
          <a:xfrm>
            <a:off x="292134" y="6356352"/>
            <a:ext cx="2057757" cy="365125"/>
          </a:xfrm>
        </p:spPr>
        <p:txBody>
          <a:bodyPr/>
          <a:lstStyle/>
          <a:p>
            <a:r>
              <a:rPr lang="de-DE" dirty="0"/>
              <a:t>9 </a:t>
            </a:r>
            <a:r>
              <a:rPr lang="de-DE" dirty="0" err="1"/>
              <a:t>October</a:t>
            </a:r>
            <a:r>
              <a:rPr lang="de-DE" dirty="0"/>
              <a:t> 2020</a:t>
            </a:r>
            <a:endParaRPr lang="en-US" dirty="0"/>
          </a:p>
        </p:txBody>
      </p:sp>
      <p:sp>
        <p:nvSpPr>
          <p:cNvPr id="6" name="Footer Placeholder 2">
            <a:extLst>
              <a:ext uri="{FF2B5EF4-FFF2-40B4-BE49-F238E27FC236}">
                <a16:creationId xmlns:a16="http://schemas.microsoft.com/office/drawing/2014/main" id="{236F5F0E-6E53-46EC-9159-2B1CB27488F9}"/>
              </a:ext>
            </a:extLst>
          </p:cNvPr>
          <p:cNvSpPr>
            <a:spLocks noGrp="1"/>
          </p:cNvSpPr>
          <p:nvPr>
            <p:ph type="ftr" sz="quarter" idx="11"/>
          </p:nvPr>
        </p:nvSpPr>
        <p:spPr>
          <a:xfrm>
            <a:off x="2797681" y="6356352"/>
            <a:ext cx="4434407" cy="365125"/>
          </a:xfrm>
        </p:spPr>
        <p:txBody>
          <a:bodyPr/>
          <a:lstStyle/>
          <a:p>
            <a:pPr algn="l"/>
            <a:r>
              <a:rPr lang="en-US" dirty="0"/>
              <a:t>EU Fruit and Vegetables Market Observatory </a:t>
            </a:r>
          </a:p>
        </p:txBody>
      </p:sp>
      <p:sp>
        <p:nvSpPr>
          <p:cNvPr id="7" name="Slide Number Placeholder 3">
            <a:extLst>
              <a:ext uri="{FF2B5EF4-FFF2-40B4-BE49-F238E27FC236}">
                <a16:creationId xmlns:a16="http://schemas.microsoft.com/office/drawing/2014/main" id="{659CAD15-7150-422B-97DD-9E6173C0865F}"/>
              </a:ext>
            </a:extLst>
          </p:cNvPr>
          <p:cNvSpPr>
            <a:spLocks noGrp="1"/>
          </p:cNvSpPr>
          <p:nvPr>
            <p:ph type="sldNum" sz="quarter" idx="12"/>
          </p:nvPr>
        </p:nvSpPr>
        <p:spPr>
          <a:xfrm>
            <a:off x="7738861" y="6356352"/>
            <a:ext cx="1148394" cy="365125"/>
          </a:xfrm>
        </p:spPr>
        <p:txBody>
          <a:bodyPr/>
          <a:lstStyle/>
          <a:p>
            <a:fld id="{4FAB73BC-B049-4115-A692-8D63A059BFB8}" type="slidenum">
              <a:rPr lang="en-US" smtClean="0"/>
              <a:pPr/>
              <a:t>9</a:t>
            </a:fld>
            <a:endParaRPr lang="en-US" dirty="0"/>
          </a:p>
        </p:txBody>
      </p:sp>
      <p:sp>
        <p:nvSpPr>
          <p:cNvPr id="12" name="Text Placeholder 6">
            <a:extLst>
              <a:ext uri="{FF2B5EF4-FFF2-40B4-BE49-F238E27FC236}">
                <a16:creationId xmlns:a16="http://schemas.microsoft.com/office/drawing/2014/main" id="{091721E5-A80A-4890-BD95-4E5835A706FF}"/>
              </a:ext>
            </a:extLst>
          </p:cNvPr>
          <p:cNvSpPr txBox="1">
            <a:spLocks/>
          </p:cNvSpPr>
          <p:nvPr/>
        </p:nvSpPr>
        <p:spPr>
          <a:xfrm>
            <a:off x="4659923" y="1257652"/>
            <a:ext cx="4399856" cy="2279510"/>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700" dirty="0">
                <a:solidFill>
                  <a:srgbClr val="002060"/>
                </a:solidFill>
              </a:rPr>
              <a:t>Net trade is expected to remain stable in the case of NL; while some marginal  improvements of the net trade position are expected in the case of GR and PT</a:t>
            </a:r>
          </a:p>
          <a:p>
            <a:r>
              <a:rPr lang="en-US" sz="1700" dirty="0">
                <a:solidFill>
                  <a:srgbClr val="002060"/>
                </a:solidFill>
              </a:rPr>
              <a:t>In ES net exports are declining because an increase of imports due to competitive pressure from non-EU countries </a:t>
            </a:r>
          </a:p>
        </p:txBody>
      </p:sp>
      <p:sp>
        <p:nvSpPr>
          <p:cNvPr id="13" name="Text Placeholder 6">
            <a:extLst>
              <a:ext uri="{FF2B5EF4-FFF2-40B4-BE49-F238E27FC236}">
                <a16:creationId xmlns:a16="http://schemas.microsoft.com/office/drawing/2014/main" id="{6CCB1AC6-67F1-4181-92E6-29B5A241A7D8}"/>
              </a:ext>
            </a:extLst>
          </p:cNvPr>
          <p:cNvSpPr txBox="1">
            <a:spLocks/>
          </p:cNvSpPr>
          <p:nvPr/>
        </p:nvSpPr>
        <p:spPr>
          <a:xfrm>
            <a:off x="236722" y="4219839"/>
            <a:ext cx="4336071" cy="1919703"/>
          </a:xfrm>
          <a:prstGeom prst="rect">
            <a:avLst/>
          </a:prstGeom>
          <a:ln w="12700">
            <a:solidFill>
              <a:srgbClr val="00699D"/>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700" dirty="0">
                <a:solidFill>
                  <a:srgbClr val="002060"/>
                </a:solidFill>
              </a:rPr>
              <a:t>The net trade position of </a:t>
            </a:r>
            <a:r>
              <a:rPr lang="en-US" sz="1700" dirty="0" err="1">
                <a:solidFill>
                  <a:srgbClr val="002060"/>
                </a:solidFill>
              </a:rPr>
              <a:t>RoEU</a:t>
            </a:r>
            <a:r>
              <a:rPr lang="en-US" sz="1700" dirty="0">
                <a:solidFill>
                  <a:srgbClr val="002060"/>
                </a:solidFill>
              </a:rPr>
              <a:t> is expected to decline due to production outgrowing demand (e.g. Poland)</a:t>
            </a:r>
          </a:p>
          <a:p>
            <a:r>
              <a:rPr lang="en-US" sz="1700" dirty="0">
                <a:solidFill>
                  <a:srgbClr val="002060"/>
                </a:solidFill>
              </a:rPr>
              <a:t>EU27 is expected to switch its net trade position (becomes a net importer) due to increasing competition (Morocco and Turkey) </a:t>
            </a:r>
          </a:p>
        </p:txBody>
      </p:sp>
      <p:pic>
        <p:nvPicPr>
          <p:cNvPr id="16" name="Picture 15">
            <a:extLst>
              <a:ext uri="{FF2B5EF4-FFF2-40B4-BE49-F238E27FC236}">
                <a16:creationId xmlns:a16="http://schemas.microsoft.com/office/drawing/2014/main" id="{2FE77457-45EC-4D4E-A89A-47CAD6E8F005}"/>
              </a:ext>
            </a:extLst>
          </p:cNvPr>
          <p:cNvPicPr>
            <a:picLocks noChangeAspect="1"/>
          </p:cNvPicPr>
          <p:nvPr/>
        </p:nvPicPr>
        <p:blipFill>
          <a:blip r:embed="rId2"/>
          <a:stretch>
            <a:fillRect/>
          </a:stretch>
        </p:blipFill>
        <p:spPr>
          <a:xfrm>
            <a:off x="6529610" y="6244146"/>
            <a:ext cx="1750620" cy="607728"/>
          </a:xfrm>
          <a:prstGeom prst="rect">
            <a:avLst/>
          </a:prstGeom>
        </p:spPr>
      </p:pic>
      <p:graphicFrame>
        <p:nvGraphicFramePr>
          <p:cNvPr id="17" name="Chart 16">
            <a:extLst>
              <a:ext uri="{FF2B5EF4-FFF2-40B4-BE49-F238E27FC236}">
                <a16:creationId xmlns:a16="http://schemas.microsoft.com/office/drawing/2014/main" id="{2363E6A7-3AD1-4A8A-9875-36294D9C6D18}"/>
              </a:ext>
            </a:extLst>
          </p:cNvPr>
          <p:cNvGraphicFramePr>
            <a:graphicFrameLocks/>
          </p:cNvGraphicFramePr>
          <p:nvPr>
            <p:extLst>
              <p:ext uri="{D42A27DB-BD31-4B8C-83A1-F6EECF244321}">
                <p14:modId xmlns:p14="http://schemas.microsoft.com/office/powerpoint/2010/main" val="734323652"/>
              </p:ext>
            </p:extLst>
          </p:nvPr>
        </p:nvGraphicFramePr>
        <p:xfrm>
          <a:off x="231647" y="1257652"/>
          <a:ext cx="4254020" cy="27453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a:extLst>
              <a:ext uri="{FF2B5EF4-FFF2-40B4-BE49-F238E27FC236}">
                <a16:creationId xmlns:a16="http://schemas.microsoft.com/office/drawing/2014/main" id="{51D48B76-0D18-4E59-AEC3-8C459EB4D5DA}"/>
              </a:ext>
            </a:extLst>
          </p:cNvPr>
          <p:cNvGraphicFramePr>
            <a:graphicFrameLocks/>
          </p:cNvGraphicFramePr>
          <p:nvPr>
            <p:extLst>
              <p:ext uri="{D42A27DB-BD31-4B8C-83A1-F6EECF244321}">
                <p14:modId xmlns:p14="http://schemas.microsoft.com/office/powerpoint/2010/main" val="1126409808"/>
              </p:ext>
            </p:extLst>
          </p:nvPr>
        </p:nvGraphicFramePr>
        <p:xfrm>
          <a:off x="4659923" y="3645567"/>
          <a:ext cx="4336071" cy="24620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27550393"/>
      </p:ext>
    </p:extLst>
  </p:cSld>
  <p:clrMapOvr>
    <a:masterClrMapping/>
  </p:clrMapOvr>
  <p:transition>
    <p:wipe dir="r"/>
  </p:transition>
</p:sld>
</file>

<file path=ppt/theme/theme1.xml><?xml version="1.0" encoding="utf-8"?>
<a:theme xmlns:a="http://schemas.openxmlformats.org/drawingml/2006/main" name="Benutzerdefiniertes Design">
  <a:themeElements>
    <a:clrScheme name="AGMEMOD-Blue">
      <a:dk1>
        <a:srgbClr val="000000"/>
      </a:dk1>
      <a:lt1>
        <a:srgbClr val="FFFFFF"/>
      </a:lt1>
      <a:dk2>
        <a:srgbClr val="545454"/>
      </a:dk2>
      <a:lt2>
        <a:srgbClr val="BFBFBF"/>
      </a:lt2>
      <a:accent1>
        <a:srgbClr val="7C94B2"/>
      </a:accent1>
      <a:accent2>
        <a:srgbClr val="00699D"/>
      </a:accent2>
      <a:accent3>
        <a:srgbClr val="78BE1E"/>
      </a:accent3>
      <a:accent4>
        <a:srgbClr val="326428"/>
      </a:accent4>
      <a:accent5>
        <a:srgbClr val="FFEB00"/>
      </a:accent5>
      <a:accent6>
        <a:srgbClr val="E17D00"/>
      </a:accent6>
      <a:hlink>
        <a:srgbClr val="0000FF"/>
      </a:hlink>
      <a:folHlink>
        <a:srgbClr val="6600CC"/>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13273E5B8639848B3EA0AC8D3C80E6F" ma:contentTypeVersion="13" ma:contentTypeDescription="Een nieuw document maken." ma:contentTypeScope="" ma:versionID="f07578bc51afc27899b4face3aaf4bc5">
  <xsd:schema xmlns:xsd="http://www.w3.org/2001/XMLSchema" xmlns:xs="http://www.w3.org/2001/XMLSchema" xmlns:p="http://schemas.microsoft.com/office/2006/metadata/properties" xmlns:ns3="18066a83-fd94-428e-9242-a0e6d6c595f4" xmlns:ns4="75232037-bf81-4e1b-b06d-9e229efc952f" targetNamespace="http://schemas.microsoft.com/office/2006/metadata/properties" ma:root="true" ma:fieldsID="9b5ebd711d45a169573b4a3ce4045963" ns3:_="" ns4:_="">
    <xsd:import namespace="18066a83-fd94-428e-9242-a0e6d6c595f4"/>
    <xsd:import namespace="75232037-bf81-4e1b-b06d-9e229efc952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066a83-fd94-428e-9242-a0e6d6c595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5232037-bf81-4e1b-b06d-9e229efc952f"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BE9A9F-0E35-4D73-857E-24C5A0BC3B16}">
  <ds:schemaRefs>
    <ds:schemaRef ds:uri="http://purl.org/dc/elements/1.1/"/>
    <ds:schemaRef ds:uri="http://schemas.microsoft.com/office/2006/metadata/properties"/>
    <ds:schemaRef ds:uri="http://purl.org/dc/terms/"/>
    <ds:schemaRef ds:uri="http://schemas.openxmlformats.org/package/2006/metadata/core-properties"/>
    <ds:schemaRef ds:uri="75232037-bf81-4e1b-b06d-9e229efc952f"/>
    <ds:schemaRef ds:uri="http://schemas.microsoft.com/office/2006/documentManagement/types"/>
    <ds:schemaRef ds:uri="18066a83-fd94-428e-9242-a0e6d6c595f4"/>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282C8D4E-EC7D-4D22-85A3-D7D3FDE86B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066a83-fd94-428e-9242-a0e6d6c595f4"/>
    <ds:schemaRef ds:uri="75232037-bf81-4e1b-b06d-9e229efc95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2C5261-02DC-4F51-B7A7-A4488A314D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Frame</Template>
  <TotalTime>7823</TotalTime>
  <Words>2177</Words>
  <Application>Microsoft Office PowerPoint</Application>
  <PresentationFormat>Custom</PresentationFormat>
  <Paragraphs>206</Paragraphs>
  <Slides>19</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Cambria</vt:lpstr>
      <vt:lpstr>Courier New</vt:lpstr>
      <vt:lpstr>Symbol</vt:lpstr>
      <vt:lpstr>Wingdings</vt:lpstr>
      <vt:lpstr>Benutzerdefiniertes Design</vt:lpstr>
      <vt:lpstr>Tomato market: Prospects at  MS-level Presentation delivered as input for the EU F&amp;V Market Observatory (9 October 2020)</vt:lpstr>
      <vt:lpstr>Overview</vt:lpstr>
      <vt:lpstr>Preliminary considerations </vt:lpstr>
      <vt:lpstr>TOMATOES </vt:lpstr>
      <vt:lpstr>Prospects for the tomato markets (IT, ES, GR, PT, NL)</vt:lpstr>
      <vt:lpstr>Prospects for the tomato markets (IT, ES, GR, PT, NL) </vt:lpstr>
      <vt:lpstr>Prospects for the tomato markets (IT, ES, GR, PT, NL) </vt:lpstr>
      <vt:lpstr>Prospects for the tomato markets (IT, ES, GR, PT, NL) </vt:lpstr>
      <vt:lpstr>Prospects for the tomato markets (IT, ES, GR, PT, NL)  </vt:lpstr>
      <vt:lpstr>TOMATOES FOR PROCESSING </vt:lpstr>
      <vt:lpstr>Prospects for the tomato for processing markets (IT, ES, GR, PT, NL) </vt:lpstr>
      <vt:lpstr>Prospects for the tomato for processing markets (IT, ES, GR, PT, NL) </vt:lpstr>
      <vt:lpstr>Prospects for the tomato for processing markets (IT, ES, GR, PT, NL) </vt:lpstr>
      <vt:lpstr>Prospects for the tomato for processing markets (IT, ES, GR, PT, NL) </vt:lpstr>
      <vt:lpstr>Prospects for the tomato for processing markets (IT, ES, GR, PT, NL) </vt:lpstr>
      <vt:lpstr>Highlights </vt:lpstr>
      <vt:lpstr>Miscellaneous/Qualifiers </vt:lpstr>
      <vt:lpstr>Questions for market experts </vt:lpstr>
      <vt:lpstr>Thanks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Marlen Haß</dc:creator>
  <cp:lastModifiedBy>Gonzalez Martinez, Ana</cp:lastModifiedBy>
  <cp:revision>318</cp:revision>
  <dcterms:created xsi:type="dcterms:W3CDTF">2014-08-26T23:50:58Z</dcterms:created>
  <dcterms:modified xsi:type="dcterms:W3CDTF">2020-10-09T08:45:54Z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0x010100E13273E5B8639848B3EA0AC8D3C80E6F</vt:lpwstr>
  </property>
</Properties>
</file>