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4"/>
  </p:notesMasterIdLst>
  <p:handoutMasterIdLst>
    <p:handoutMasterId r:id="rId25"/>
  </p:handoutMasterIdLst>
  <p:sldIdLst>
    <p:sldId id="272" r:id="rId6"/>
    <p:sldId id="446" r:id="rId7"/>
    <p:sldId id="375" r:id="rId8"/>
    <p:sldId id="445" r:id="rId9"/>
    <p:sldId id="447" r:id="rId10"/>
    <p:sldId id="448" r:id="rId11"/>
    <p:sldId id="449" r:id="rId12"/>
    <p:sldId id="404" r:id="rId13"/>
    <p:sldId id="450" r:id="rId14"/>
    <p:sldId id="455" r:id="rId15"/>
    <p:sldId id="451" r:id="rId16"/>
    <p:sldId id="452" r:id="rId17"/>
    <p:sldId id="456" r:id="rId18"/>
    <p:sldId id="453" r:id="rId19"/>
    <p:sldId id="457" r:id="rId20"/>
    <p:sldId id="454" r:id="rId21"/>
    <p:sldId id="458" r:id="rId22"/>
    <p:sldId id="374" r:id="rId23"/>
  </p:sldIdLst>
  <p:sldSz cx="9144000" cy="6858000" type="screen4x3"/>
  <p:notesSz cx="6669088" cy="97536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1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BF0D"/>
    <a:srgbClr val="42A62A"/>
    <a:srgbClr val="96A519"/>
    <a:srgbClr val="3996A5"/>
    <a:srgbClr val="75195B"/>
    <a:srgbClr val="EE8032"/>
    <a:srgbClr val="EE7D32"/>
    <a:srgbClr val="3E7E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08" autoAdjust="0"/>
    <p:restoredTop sz="94703" autoAdjust="0"/>
  </p:normalViewPr>
  <p:slideViewPr>
    <p:cSldViewPr>
      <p:cViewPr varScale="1">
        <p:scale>
          <a:sx n="69" d="100"/>
          <a:sy n="69" d="100"/>
        </p:scale>
        <p:origin x="1212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071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90665" cy="4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53" tIns="44877" rIns="89753" bIns="44877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868" y="0"/>
            <a:ext cx="2890665" cy="4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53" tIns="44877" rIns="89753" bIns="4487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263817"/>
            <a:ext cx="2890665" cy="48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53" tIns="44877" rIns="89753" bIns="44877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868" y="9263817"/>
            <a:ext cx="2890665" cy="48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53" tIns="44877" rIns="89753" bIns="4487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164121F2-8647-48AB-9AEB-7589015D2B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208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90665" cy="4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53" tIns="44877" rIns="89753" bIns="44877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868" y="0"/>
            <a:ext cx="2890665" cy="4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53" tIns="44877" rIns="89753" bIns="4487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1838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599" y="4632692"/>
            <a:ext cx="5335893" cy="4389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53" tIns="44877" rIns="89753" bIns="448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263817"/>
            <a:ext cx="2890665" cy="48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53" tIns="44877" rIns="89753" bIns="44877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868" y="9263817"/>
            <a:ext cx="2890665" cy="48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53" tIns="44877" rIns="89753" bIns="4487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9F0394C-12AE-4727-9FCD-D6F78F7831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5145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663" y="323850"/>
            <a:ext cx="1814512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6437313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700808"/>
            <a:ext cx="4536504" cy="2088232"/>
          </a:xfrm>
        </p:spPr>
        <p:txBody>
          <a:bodyPr/>
          <a:lstStyle>
            <a:lvl1pPr>
              <a:defRPr sz="7600">
                <a:solidFill>
                  <a:srgbClr val="FFD6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5A40DFB-8C80-4C10-96F4-04797628DD0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3624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DF234-E3C0-45C3-89C5-20277D935A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839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7A78-699A-44E5-ACA2-E3AAD299D8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739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2204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62" b="0" dirty="0"/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6457950"/>
            <a:ext cx="611188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9" y="404813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3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16531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42A62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5982C2F-E996-44B0-9698-BF242DEAAFC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2150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3"/>
            <a:ext cx="9144000" cy="1125537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2385" tIns="41192" rIns="82385" bIns="41192" anchor="ctr"/>
          <a:lstStyle/>
          <a:p>
            <a:pPr algn="ctr" defTabSz="41193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62" b="0">
              <a:solidFill>
                <a:srgbClr val="FFFFFF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3" y="6457950"/>
            <a:ext cx="611188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9" y="404814"/>
            <a:ext cx="1620838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092829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4" y="6092829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2" y="6092829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41C85A3-9D8A-4E21-8045-3461BE2BA12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143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6457950"/>
            <a:ext cx="611188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04813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42A62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5982C2F-E996-44B0-9698-BF242DEAAFC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4754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EC893-FCE3-42EA-A5E1-32E33BB32B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928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F3592-F73F-4CE9-A8AD-38034F2B5B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008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30B96-FDCB-4011-A0E8-8EB5C09381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055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D2527-FC6E-4CD4-B604-B7A9B0317D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725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999E2-64F4-45DE-A8CA-050B646F3E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99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558F1-0524-47BA-A0CC-3015F9864A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749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E0C6A-6057-440E-A019-C76A3EB99F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889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Et dolor fragum</a:t>
            </a:r>
            <a:endParaRPr lang="en-GB" smtClean="0"/>
          </a:p>
          <a:p>
            <a:pPr lvl="1"/>
            <a:r>
              <a:rPr lang="en-GB" smtClean="0"/>
              <a:t>Et dolor fragum</a:t>
            </a:r>
          </a:p>
          <a:p>
            <a:pPr lvl="2"/>
            <a:r>
              <a:rPr lang="en-GB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2CC12631-87F8-450E-9BC8-398D412F229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42A62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file:///\\net1.cec.eu.int\AGRI\C\4\C5%20DATA\5.%20CEREALES\DASHBOARD\Dashboard_Cereals_Blue.xls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250825" y="1557338"/>
            <a:ext cx="8785225" cy="791542"/>
          </a:xfrm>
        </p:spPr>
        <p:txBody>
          <a:bodyPr/>
          <a:lstStyle/>
          <a:p>
            <a:pPr algn="ctr"/>
            <a:r>
              <a:rPr lang="en-GB" altLang="fr-FR" sz="2800" dirty="0" smtClean="0">
                <a:solidFill>
                  <a:srgbClr val="FFFFFF"/>
                </a:solidFill>
              </a:rPr>
              <a:t/>
            </a:r>
            <a:br>
              <a:rPr lang="en-GB" altLang="fr-FR" sz="2800" dirty="0" smtClean="0">
                <a:solidFill>
                  <a:srgbClr val="FFFFFF"/>
                </a:solidFill>
              </a:rPr>
            </a:br>
            <a:r>
              <a:rPr lang="en-GB" altLang="fr-FR" sz="2800" dirty="0" smtClean="0">
                <a:solidFill>
                  <a:srgbClr val="FFFFFF"/>
                </a:solidFill>
              </a:rPr>
              <a:t>Common Market Organisation (CMO)</a:t>
            </a:r>
            <a:br>
              <a:rPr lang="en-GB" altLang="fr-FR" sz="2800" dirty="0" smtClean="0">
                <a:solidFill>
                  <a:srgbClr val="FFFFFF"/>
                </a:solidFill>
              </a:rPr>
            </a:br>
            <a:r>
              <a:rPr lang="en-GB" altLang="fr-FR" sz="2800" dirty="0" smtClean="0">
                <a:solidFill>
                  <a:srgbClr val="FFFFFF"/>
                </a:solidFill>
              </a:rPr>
              <a:t>Fruit and vegetables sector</a:t>
            </a:r>
            <a:endParaRPr lang="en-US" altLang="en-US" sz="2800" dirty="0" smtClean="0"/>
          </a:p>
        </p:txBody>
      </p:sp>
      <p:sp>
        <p:nvSpPr>
          <p:cNvPr id="13315" name="TextBox 1"/>
          <p:cNvSpPr txBox="1">
            <a:spLocks noChangeArrowheads="1"/>
          </p:cNvSpPr>
          <p:nvPr/>
        </p:nvSpPr>
        <p:spPr bwMode="auto">
          <a:xfrm>
            <a:off x="611088" y="3284984"/>
            <a:ext cx="835362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US" altLang="fr-FR" sz="2800" i="1" u="sng" dirty="0" smtClean="0">
                <a:solidFill>
                  <a:srgbClr val="42A62A"/>
                </a:solidFill>
              </a:rPr>
              <a:t>Calculation </a:t>
            </a:r>
            <a:r>
              <a:rPr lang="en-US" altLang="fr-FR" sz="2800" i="1" u="sng" dirty="0">
                <a:solidFill>
                  <a:srgbClr val="42A62A"/>
                </a:solidFill>
              </a:rPr>
              <a:t>of EU </a:t>
            </a:r>
            <a:r>
              <a:rPr lang="en-US" altLang="fr-FR" sz="2800" i="1" u="sng" dirty="0" smtClean="0">
                <a:solidFill>
                  <a:srgbClr val="42A62A"/>
                </a:solidFill>
              </a:rPr>
              <a:t>average price</a:t>
            </a:r>
            <a:br>
              <a:rPr lang="en-US" altLang="fr-FR" sz="2800" i="1" u="sng" dirty="0" smtClean="0">
                <a:solidFill>
                  <a:srgbClr val="42A62A"/>
                </a:solidFill>
              </a:rPr>
            </a:br>
            <a:r>
              <a:rPr lang="en-US" altLang="fr-FR" sz="2800" i="1" u="sng" dirty="0" smtClean="0">
                <a:solidFill>
                  <a:srgbClr val="42A62A"/>
                </a:solidFill>
              </a:rPr>
              <a:t> </a:t>
            </a:r>
            <a:r>
              <a:rPr lang="en-US" altLang="fr-FR" sz="2800" i="1" u="sng" dirty="0">
                <a:solidFill>
                  <a:srgbClr val="42A62A"/>
                </a:solidFill>
              </a:rPr>
              <a:t>for fresh tomatoes</a:t>
            </a:r>
            <a:endParaRPr lang="en-GB" altLang="fr-FR" sz="3200" i="1" u="sng" dirty="0">
              <a:solidFill>
                <a:srgbClr val="FFC000"/>
              </a:solidFill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835150" y="5085184"/>
            <a:ext cx="6769100" cy="575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  <a:defRPr sz="3000" b="1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2A62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95350" indent="-895350" eaLnBrk="1" hangingPunct="1">
              <a:buClr>
                <a:srgbClr val="FFFFFF"/>
              </a:buClr>
              <a:tabLst>
                <a:tab pos="895350" algn="l"/>
              </a:tabLst>
              <a:defRPr/>
            </a:pPr>
            <a:r>
              <a:rPr lang="en-GB" sz="1200" dirty="0" smtClean="0">
                <a:solidFill>
                  <a:srgbClr val="FFFFFF"/>
                </a:solidFill>
              </a:rPr>
              <a:t>	Unit G2. Wine, spirits, horticultural products, specialised crops</a:t>
            </a:r>
          </a:p>
          <a:p>
            <a:pPr marL="0" indent="0" eaLnBrk="1" hangingPunct="1">
              <a:buClr>
                <a:srgbClr val="FFFFFF"/>
              </a:buClr>
              <a:defRPr/>
            </a:pPr>
            <a:r>
              <a:rPr lang="en-GB" sz="1200" dirty="0" smtClean="0">
                <a:solidFill>
                  <a:srgbClr val="FFFFFF"/>
                </a:solidFill>
              </a:rPr>
              <a:t>	DG Agriculture and Rural Development</a:t>
            </a:r>
          </a:p>
          <a:p>
            <a:pPr marL="0" indent="0" eaLnBrk="1" hangingPunct="1">
              <a:buClr>
                <a:srgbClr val="FFFFFF"/>
              </a:buClr>
              <a:defRPr/>
            </a:pPr>
            <a:r>
              <a:rPr lang="en-GB" sz="1200" dirty="0" smtClean="0">
                <a:solidFill>
                  <a:srgbClr val="FFFFFF"/>
                </a:solidFill>
              </a:rPr>
              <a:t>	European Commission</a:t>
            </a:r>
          </a:p>
        </p:txBody>
      </p:sp>
      <p:sp>
        <p:nvSpPr>
          <p:cNvPr id="13317" name="TextBox 2"/>
          <p:cNvSpPr txBox="1">
            <a:spLocks noChangeArrowheads="1"/>
          </p:cNvSpPr>
          <p:nvPr/>
        </p:nvSpPr>
        <p:spPr bwMode="auto">
          <a:xfrm>
            <a:off x="755650" y="5949950"/>
            <a:ext cx="80645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fr-BE" altLang="fr-FR" sz="2000" i="1" dirty="0" smtClean="0">
                <a:solidFill>
                  <a:srgbClr val="FFFF66"/>
                </a:solidFill>
                <a:latin typeface="Arial Narrow" panose="020B0606020202030204" pitchFamily="34" charset="0"/>
              </a:rPr>
              <a:t>9 </a:t>
            </a:r>
            <a:r>
              <a:rPr lang="fr-BE" altLang="fr-FR" sz="2000" i="1" dirty="0" err="1" smtClean="0">
                <a:solidFill>
                  <a:srgbClr val="FFFF66"/>
                </a:solidFill>
                <a:latin typeface="Arial Narrow" panose="020B0606020202030204" pitchFamily="34" charset="0"/>
              </a:rPr>
              <a:t>October</a:t>
            </a:r>
            <a:r>
              <a:rPr lang="fr-BE" altLang="fr-FR" sz="2000" i="1" dirty="0" smtClean="0">
                <a:solidFill>
                  <a:srgbClr val="FFFF66"/>
                </a:solidFill>
                <a:latin typeface="Arial Narrow" panose="020B0606020202030204" pitchFamily="34" charset="0"/>
              </a:rPr>
              <a:t> </a:t>
            </a:r>
            <a:r>
              <a:rPr lang="fr-BE" altLang="fr-FR" sz="2000" i="1" dirty="0" smtClean="0">
                <a:solidFill>
                  <a:srgbClr val="FFFF66"/>
                </a:solidFill>
                <a:latin typeface="Arial Narrow" panose="020B0606020202030204" pitchFamily="34" charset="0"/>
              </a:rPr>
              <a:t>2020</a:t>
            </a:r>
            <a:endParaRPr lang="en-GB" altLang="fr-FR" sz="2000" i="1" dirty="0">
              <a:solidFill>
                <a:srgbClr val="FFFF66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27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GB" altLang="en-US" dirty="0" smtClean="0">
              <a:solidFill>
                <a:schemeClr val="tx1"/>
              </a:solidFill>
            </a:endParaRPr>
          </a:p>
        </p:txBody>
      </p:sp>
      <p:sp>
        <p:nvSpPr>
          <p:cNvPr id="28676" name="Content Placeholder 1"/>
          <p:cNvSpPr>
            <a:spLocks noGrp="1"/>
          </p:cNvSpPr>
          <p:nvPr>
            <p:ph idx="1"/>
          </p:nvPr>
        </p:nvSpPr>
        <p:spPr>
          <a:xfrm>
            <a:off x="457200" y="2564903"/>
            <a:ext cx="8229600" cy="3494151"/>
          </a:xfrm>
        </p:spPr>
        <p:txBody>
          <a:bodyPr/>
          <a:lstStyle/>
          <a:p>
            <a:pPr indent="0">
              <a:buNone/>
            </a:pPr>
            <a:r>
              <a:rPr lang="fr-BE" altLang="en-US" sz="2000" i="0" dirty="0" smtClean="0">
                <a:solidFill>
                  <a:schemeClr val="tx1"/>
                </a:solidFill>
              </a:rPr>
              <a:t/>
            </a:r>
            <a:br>
              <a:rPr lang="fr-BE" altLang="en-US" sz="2000" i="0" dirty="0" smtClean="0">
                <a:solidFill>
                  <a:schemeClr val="tx1"/>
                </a:solidFill>
              </a:rPr>
            </a:br>
            <a:endParaRPr lang="fr-BE" altLang="en-US" sz="2000" i="0" dirty="0" smtClean="0">
              <a:solidFill>
                <a:schemeClr val="tx1"/>
              </a:solidFill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92F34710-4484-4CD8-B77F-6814AF0BD23B}" type="slidenum">
              <a:rPr lang="en-GB" altLang="en-US" sz="1400" b="0" smtClean="0">
                <a:solidFill>
                  <a:schemeClr val="tx1"/>
                </a:solidFill>
              </a:rPr>
              <a:pPr/>
              <a:t>10</a:t>
            </a:fld>
            <a:endParaRPr lang="en-GB" altLang="en-US" sz="1400" b="0" dirty="0" smtClean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9" y="332656"/>
            <a:ext cx="9134051" cy="5760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39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GB" altLang="en-US" dirty="0" smtClean="0">
              <a:solidFill>
                <a:schemeClr val="tx1"/>
              </a:solidFill>
            </a:endParaRPr>
          </a:p>
        </p:txBody>
      </p:sp>
      <p:sp>
        <p:nvSpPr>
          <p:cNvPr id="28676" name="Content Placeholder 1"/>
          <p:cNvSpPr>
            <a:spLocks noGrp="1"/>
          </p:cNvSpPr>
          <p:nvPr>
            <p:ph idx="1"/>
          </p:nvPr>
        </p:nvSpPr>
        <p:spPr>
          <a:xfrm>
            <a:off x="457200" y="2564903"/>
            <a:ext cx="8229600" cy="3494151"/>
          </a:xfrm>
        </p:spPr>
        <p:txBody>
          <a:bodyPr/>
          <a:lstStyle/>
          <a:p>
            <a:pPr indent="0">
              <a:buNone/>
            </a:pPr>
            <a:r>
              <a:rPr lang="fr-BE" altLang="en-US" sz="2000" i="0" dirty="0" smtClean="0">
                <a:solidFill>
                  <a:schemeClr val="tx1"/>
                </a:solidFill>
              </a:rPr>
              <a:t/>
            </a:r>
            <a:br>
              <a:rPr lang="fr-BE" altLang="en-US" sz="2000" i="0" dirty="0" smtClean="0">
                <a:solidFill>
                  <a:schemeClr val="tx1"/>
                </a:solidFill>
              </a:rPr>
            </a:br>
            <a:endParaRPr lang="fr-BE" altLang="en-US" sz="2000" i="0" dirty="0" smtClean="0">
              <a:solidFill>
                <a:schemeClr val="tx1"/>
              </a:solidFill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92F34710-4484-4CD8-B77F-6814AF0BD23B}" type="slidenum">
              <a:rPr lang="en-GB" altLang="en-US" sz="1400" b="0" smtClean="0">
                <a:solidFill>
                  <a:schemeClr val="tx1"/>
                </a:solidFill>
              </a:rPr>
              <a:pPr/>
              <a:t>11</a:t>
            </a:fld>
            <a:endParaRPr lang="en-GB" altLang="en-US" sz="1400" b="0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03648" y="404664"/>
            <a:ext cx="6120680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5"/>
            <a:ext cx="8363272" cy="5654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013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GB" altLang="en-US" dirty="0" smtClean="0">
              <a:solidFill>
                <a:schemeClr val="tx1"/>
              </a:solidFill>
            </a:endParaRPr>
          </a:p>
        </p:txBody>
      </p:sp>
      <p:sp>
        <p:nvSpPr>
          <p:cNvPr id="28676" name="Content Placeholder 1"/>
          <p:cNvSpPr>
            <a:spLocks noGrp="1"/>
          </p:cNvSpPr>
          <p:nvPr>
            <p:ph idx="1"/>
          </p:nvPr>
        </p:nvSpPr>
        <p:spPr>
          <a:xfrm>
            <a:off x="457200" y="2564903"/>
            <a:ext cx="8229600" cy="3494151"/>
          </a:xfrm>
        </p:spPr>
        <p:txBody>
          <a:bodyPr/>
          <a:lstStyle/>
          <a:p>
            <a:pPr indent="0">
              <a:buNone/>
            </a:pPr>
            <a:r>
              <a:rPr lang="fr-BE" altLang="en-US" sz="2000" i="0" dirty="0" smtClean="0">
                <a:solidFill>
                  <a:schemeClr val="tx1"/>
                </a:solidFill>
              </a:rPr>
              <a:t/>
            </a:r>
            <a:br>
              <a:rPr lang="fr-BE" altLang="en-US" sz="2000" i="0" dirty="0" smtClean="0">
                <a:solidFill>
                  <a:schemeClr val="tx1"/>
                </a:solidFill>
              </a:rPr>
            </a:br>
            <a:endParaRPr lang="fr-BE" altLang="en-US" sz="2000" i="0" dirty="0" smtClean="0">
              <a:solidFill>
                <a:schemeClr val="tx1"/>
              </a:solidFill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92F34710-4484-4CD8-B77F-6814AF0BD23B}" type="slidenum">
              <a:rPr lang="en-GB" altLang="en-US" sz="1400" b="0" smtClean="0">
                <a:solidFill>
                  <a:schemeClr val="tx1"/>
                </a:solidFill>
              </a:rPr>
              <a:pPr/>
              <a:t>12</a:t>
            </a:fld>
            <a:endParaRPr lang="en-GB" altLang="en-US" sz="1400" b="0" dirty="0" smtClean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2657"/>
            <a:ext cx="9144000" cy="572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96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GB" altLang="en-US" dirty="0" smtClean="0">
              <a:solidFill>
                <a:schemeClr val="tx1"/>
              </a:solidFill>
            </a:endParaRPr>
          </a:p>
        </p:txBody>
      </p:sp>
      <p:sp>
        <p:nvSpPr>
          <p:cNvPr id="28676" name="Content Placeholder 1"/>
          <p:cNvSpPr>
            <a:spLocks noGrp="1"/>
          </p:cNvSpPr>
          <p:nvPr>
            <p:ph idx="1"/>
          </p:nvPr>
        </p:nvSpPr>
        <p:spPr>
          <a:xfrm>
            <a:off x="457200" y="2564903"/>
            <a:ext cx="8229600" cy="3494151"/>
          </a:xfrm>
        </p:spPr>
        <p:txBody>
          <a:bodyPr/>
          <a:lstStyle/>
          <a:p>
            <a:pPr indent="0">
              <a:buNone/>
            </a:pPr>
            <a:r>
              <a:rPr lang="fr-BE" altLang="en-US" sz="2000" i="0" dirty="0" smtClean="0">
                <a:solidFill>
                  <a:schemeClr val="tx1"/>
                </a:solidFill>
              </a:rPr>
              <a:t/>
            </a:r>
            <a:br>
              <a:rPr lang="fr-BE" altLang="en-US" sz="2000" i="0" dirty="0" smtClean="0">
                <a:solidFill>
                  <a:schemeClr val="tx1"/>
                </a:solidFill>
              </a:rPr>
            </a:br>
            <a:endParaRPr lang="fr-BE" altLang="en-US" sz="2000" i="0" dirty="0" smtClean="0">
              <a:solidFill>
                <a:schemeClr val="tx1"/>
              </a:solidFill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92F34710-4484-4CD8-B77F-6814AF0BD23B}" type="slidenum">
              <a:rPr lang="en-GB" altLang="en-US" sz="1400" b="0" smtClean="0">
                <a:solidFill>
                  <a:schemeClr val="tx1"/>
                </a:solidFill>
              </a:rPr>
              <a:pPr/>
              <a:t>13</a:t>
            </a:fld>
            <a:endParaRPr lang="en-GB" altLang="en-US" sz="1400" b="0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1977" y="341505"/>
            <a:ext cx="8339608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2656"/>
            <a:ext cx="8352159" cy="5845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330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GB" altLang="en-US" dirty="0" smtClean="0">
              <a:solidFill>
                <a:schemeClr val="tx1"/>
              </a:solidFill>
            </a:endParaRPr>
          </a:p>
        </p:txBody>
      </p:sp>
      <p:sp>
        <p:nvSpPr>
          <p:cNvPr id="28676" name="Content Placeholder 1"/>
          <p:cNvSpPr>
            <a:spLocks noGrp="1"/>
          </p:cNvSpPr>
          <p:nvPr>
            <p:ph idx="1"/>
          </p:nvPr>
        </p:nvSpPr>
        <p:spPr>
          <a:xfrm>
            <a:off x="457200" y="2564903"/>
            <a:ext cx="8229600" cy="3494151"/>
          </a:xfrm>
        </p:spPr>
        <p:txBody>
          <a:bodyPr/>
          <a:lstStyle/>
          <a:p>
            <a:pPr indent="0">
              <a:buNone/>
            </a:pPr>
            <a:r>
              <a:rPr lang="fr-BE" altLang="en-US" sz="2000" i="0" dirty="0" smtClean="0">
                <a:solidFill>
                  <a:schemeClr val="tx1"/>
                </a:solidFill>
              </a:rPr>
              <a:t/>
            </a:r>
            <a:br>
              <a:rPr lang="fr-BE" altLang="en-US" sz="2000" i="0" dirty="0" smtClean="0">
                <a:solidFill>
                  <a:schemeClr val="tx1"/>
                </a:solidFill>
              </a:rPr>
            </a:br>
            <a:endParaRPr lang="fr-BE" altLang="en-US" sz="2000" i="0" dirty="0" smtClean="0">
              <a:solidFill>
                <a:schemeClr val="tx1"/>
              </a:solidFill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92F34710-4484-4CD8-B77F-6814AF0BD23B}" type="slidenum">
              <a:rPr lang="en-GB" altLang="en-US" sz="1400" b="0" smtClean="0">
                <a:solidFill>
                  <a:schemeClr val="tx1"/>
                </a:solidFill>
              </a:rPr>
              <a:pPr/>
              <a:t>14</a:t>
            </a:fld>
            <a:endParaRPr lang="en-GB" altLang="en-US" sz="1400" b="0" dirty="0" smtClean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4665"/>
            <a:ext cx="9144000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22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GB" altLang="en-US" dirty="0" smtClean="0">
              <a:solidFill>
                <a:schemeClr val="tx1"/>
              </a:solidFill>
            </a:endParaRPr>
          </a:p>
        </p:txBody>
      </p:sp>
      <p:sp>
        <p:nvSpPr>
          <p:cNvPr id="28676" name="Content Placeholder 1"/>
          <p:cNvSpPr>
            <a:spLocks noGrp="1"/>
          </p:cNvSpPr>
          <p:nvPr>
            <p:ph idx="1"/>
          </p:nvPr>
        </p:nvSpPr>
        <p:spPr>
          <a:xfrm>
            <a:off x="457200" y="2564903"/>
            <a:ext cx="8229600" cy="3494151"/>
          </a:xfrm>
        </p:spPr>
        <p:txBody>
          <a:bodyPr/>
          <a:lstStyle/>
          <a:p>
            <a:pPr indent="0">
              <a:buNone/>
            </a:pPr>
            <a:r>
              <a:rPr lang="fr-BE" altLang="en-US" sz="2000" i="0" dirty="0" smtClean="0">
                <a:solidFill>
                  <a:schemeClr val="tx1"/>
                </a:solidFill>
              </a:rPr>
              <a:t/>
            </a:r>
            <a:br>
              <a:rPr lang="fr-BE" altLang="en-US" sz="2000" i="0" dirty="0" smtClean="0">
                <a:solidFill>
                  <a:schemeClr val="tx1"/>
                </a:solidFill>
              </a:rPr>
            </a:br>
            <a:endParaRPr lang="fr-BE" altLang="en-US" sz="2000" i="0" dirty="0" smtClean="0">
              <a:solidFill>
                <a:schemeClr val="tx1"/>
              </a:solidFill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92F34710-4484-4CD8-B77F-6814AF0BD23B}" type="slidenum">
              <a:rPr lang="en-GB" altLang="en-US" sz="1400" b="0" smtClean="0">
                <a:solidFill>
                  <a:schemeClr val="tx1"/>
                </a:solidFill>
              </a:rPr>
              <a:pPr/>
              <a:t>15</a:t>
            </a:fld>
            <a:endParaRPr lang="en-GB" altLang="en-US" sz="1400" b="0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94740" y="260646"/>
            <a:ext cx="6120680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2" y="260647"/>
            <a:ext cx="8352159" cy="5832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807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GB" altLang="en-US" dirty="0" smtClean="0">
              <a:solidFill>
                <a:schemeClr val="tx1"/>
              </a:solidFill>
            </a:endParaRPr>
          </a:p>
        </p:txBody>
      </p:sp>
      <p:sp>
        <p:nvSpPr>
          <p:cNvPr id="28676" name="Content Placeholder 1"/>
          <p:cNvSpPr>
            <a:spLocks noGrp="1"/>
          </p:cNvSpPr>
          <p:nvPr>
            <p:ph idx="1"/>
          </p:nvPr>
        </p:nvSpPr>
        <p:spPr>
          <a:xfrm>
            <a:off x="457200" y="2564903"/>
            <a:ext cx="8229600" cy="3494151"/>
          </a:xfrm>
        </p:spPr>
        <p:txBody>
          <a:bodyPr/>
          <a:lstStyle/>
          <a:p>
            <a:pPr indent="0">
              <a:buNone/>
            </a:pPr>
            <a:r>
              <a:rPr lang="fr-BE" altLang="en-US" sz="2000" i="0" dirty="0" smtClean="0">
                <a:solidFill>
                  <a:schemeClr val="tx1"/>
                </a:solidFill>
              </a:rPr>
              <a:t/>
            </a:r>
            <a:br>
              <a:rPr lang="fr-BE" altLang="en-US" sz="2000" i="0" dirty="0" smtClean="0">
                <a:solidFill>
                  <a:schemeClr val="tx1"/>
                </a:solidFill>
              </a:rPr>
            </a:br>
            <a:endParaRPr lang="fr-BE" altLang="en-US" sz="2000" i="0" dirty="0" smtClean="0">
              <a:solidFill>
                <a:schemeClr val="tx1"/>
              </a:solidFill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92F34710-4484-4CD8-B77F-6814AF0BD23B}" type="slidenum">
              <a:rPr lang="en-GB" altLang="en-US" sz="1400" b="0" smtClean="0">
                <a:solidFill>
                  <a:schemeClr val="tx1"/>
                </a:solidFill>
              </a:rPr>
              <a:pPr/>
              <a:t>16</a:t>
            </a:fld>
            <a:endParaRPr lang="en-GB" altLang="en-US" sz="1400" b="0" dirty="0" smtClean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4664"/>
            <a:ext cx="9144000" cy="5688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19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GB" altLang="en-US" dirty="0" smtClean="0">
              <a:solidFill>
                <a:schemeClr val="tx1"/>
              </a:solidFill>
            </a:endParaRPr>
          </a:p>
        </p:txBody>
      </p:sp>
      <p:sp>
        <p:nvSpPr>
          <p:cNvPr id="28676" name="Content Placeholder 1"/>
          <p:cNvSpPr>
            <a:spLocks noGrp="1"/>
          </p:cNvSpPr>
          <p:nvPr>
            <p:ph idx="1"/>
          </p:nvPr>
        </p:nvSpPr>
        <p:spPr>
          <a:xfrm>
            <a:off x="457200" y="2564903"/>
            <a:ext cx="8229600" cy="3494151"/>
          </a:xfrm>
        </p:spPr>
        <p:txBody>
          <a:bodyPr/>
          <a:lstStyle/>
          <a:p>
            <a:pPr indent="0">
              <a:buNone/>
            </a:pPr>
            <a:r>
              <a:rPr lang="fr-BE" altLang="en-US" sz="2000" i="0" dirty="0" smtClean="0">
                <a:solidFill>
                  <a:schemeClr val="tx1"/>
                </a:solidFill>
              </a:rPr>
              <a:t/>
            </a:r>
            <a:br>
              <a:rPr lang="fr-BE" altLang="en-US" sz="2000" i="0" dirty="0" smtClean="0">
                <a:solidFill>
                  <a:schemeClr val="tx1"/>
                </a:solidFill>
              </a:rPr>
            </a:br>
            <a:endParaRPr lang="fr-BE" altLang="en-US" sz="2000" i="0" dirty="0" smtClean="0">
              <a:solidFill>
                <a:schemeClr val="tx1"/>
              </a:solidFill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92F34710-4484-4CD8-B77F-6814AF0BD23B}" type="slidenum">
              <a:rPr lang="en-GB" altLang="en-US" sz="1400" b="0" smtClean="0">
                <a:solidFill>
                  <a:schemeClr val="tx1"/>
                </a:solidFill>
              </a:rPr>
              <a:pPr/>
              <a:t>17</a:t>
            </a:fld>
            <a:endParaRPr lang="en-GB" altLang="en-US" sz="1400" b="0" dirty="0" smtClean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09737" y="388528"/>
            <a:ext cx="6120680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7" y="388528"/>
            <a:ext cx="8444805" cy="58487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901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0" y="-7133444"/>
            <a:ext cx="4572000" cy="637186"/>
          </a:xfrm>
          <a:prstGeom prst="rect">
            <a:avLst/>
          </a:prstGeom>
        </p:spPr>
        <p:txBody>
          <a:bodyPr lIns="82385" tIns="41192" rIns="82385" bIns="41192">
            <a:spAutoFit/>
          </a:bodyPr>
          <a:lstStyle/>
          <a:p>
            <a:r>
              <a:rPr lang="en-GB" sz="1200">
                <a:hlinkClick r:id="rId2" action="ppaction://hlinkfile"/>
              </a:rPr>
              <a:t>\\net1.cec.eu.int\AGRI\C\4\C5 DATA\5. CEREALES\DASHBOARD\Dashboard_Cereals_Blue.xlsx - 'Dashboard (2)'!W64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1C85A3-9D8A-4E21-8045-3461BE2BA125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07608" y="2057542"/>
            <a:ext cx="1528785" cy="490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585" dirty="0">
                <a:solidFill>
                  <a:schemeClr val="bg1"/>
                </a:solidFill>
                <a:latin typeface="Arial Narrow" panose="020B0606020202030204" pitchFamily="34" charset="0"/>
              </a:rPr>
              <a:t>The end</a:t>
            </a:r>
            <a:endParaRPr lang="en-US" sz="2585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15816" y="3284984"/>
            <a:ext cx="2858164" cy="79762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22041" fontAlgn="auto">
              <a:spcBef>
                <a:spcPts val="0"/>
              </a:spcBef>
              <a:spcAft>
                <a:spcPts val="0"/>
              </a:spcAft>
            </a:pPr>
            <a:r>
              <a:rPr lang="fr-BE" sz="4062" b="0" dirty="0" err="1">
                <a:latin typeface="Freestyle Script" panose="030804020302050B0404" pitchFamily="66" charset="0"/>
              </a:rPr>
              <a:t>Thank</a:t>
            </a:r>
            <a:r>
              <a:rPr lang="fr-BE" sz="4062" b="0" dirty="0">
                <a:latin typeface="Freestyle Script" panose="030804020302050B0404" pitchFamily="66" charset="0"/>
              </a:rPr>
              <a:t> </a:t>
            </a:r>
            <a:r>
              <a:rPr lang="fr-BE" sz="4062" b="0" dirty="0" err="1">
                <a:latin typeface="Freestyle Script" panose="030804020302050B0404" pitchFamily="66" charset="0"/>
              </a:rPr>
              <a:t>you</a:t>
            </a:r>
            <a:endParaRPr lang="en-US" sz="4062" b="0" dirty="0"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60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87525"/>
            <a:ext cx="3635896" cy="4305300"/>
          </a:xfrm>
          <a:prstGeom prst="rect">
            <a:avLst/>
          </a:prstGeom>
        </p:spPr>
      </p:pic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dirty="0" smtClean="0">
                <a:solidFill>
                  <a:schemeClr val="tx1"/>
                </a:solidFill>
              </a:rPr>
              <a:t> </a:t>
            </a:r>
            <a:endParaRPr lang="en-GB" altLang="en-US" dirty="0" smtClean="0">
              <a:solidFill>
                <a:schemeClr val="tx1"/>
              </a:solidFill>
            </a:endParaRPr>
          </a:p>
        </p:txBody>
      </p:sp>
      <p:sp>
        <p:nvSpPr>
          <p:cNvPr id="28676" name="Content Placeholder 1"/>
          <p:cNvSpPr>
            <a:spLocks noGrp="1"/>
          </p:cNvSpPr>
          <p:nvPr>
            <p:ph idx="1"/>
          </p:nvPr>
        </p:nvSpPr>
        <p:spPr>
          <a:xfrm>
            <a:off x="457200" y="2564903"/>
            <a:ext cx="8229600" cy="3494151"/>
          </a:xfrm>
        </p:spPr>
        <p:txBody>
          <a:bodyPr/>
          <a:lstStyle/>
          <a:p>
            <a:pPr indent="0">
              <a:buNone/>
            </a:pPr>
            <a:r>
              <a:rPr lang="fr-BE" altLang="en-US" sz="2000" i="0" dirty="0" smtClean="0">
                <a:solidFill>
                  <a:schemeClr val="tx1"/>
                </a:solidFill>
              </a:rPr>
              <a:t/>
            </a:r>
            <a:br>
              <a:rPr lang="fr-BE" altLang="en-US" sz="2000" i="0" dirty="0" smtClean="0">
                <a:solidFill>
                  <a:schemeClr val="tx1"/>
                </a:solidFill>
              </a:rPr>
            </a:br>
            <a:r>
              <a:rPr lang="fr-BE" altLang="en-US" sz="2000" i="0" dirty="0" smtClean="0">
                <a:solidFill>
                  <a:schemeClr val="tx1"/>
                </a:solidFill>
              </a:rPr>
              <a:t> </a:t>
            </a:r>
            <a:endParaRPr lang="fr-BE" altLang="en-US" sz="2000" i="0" dirty="0" smtClean="0">
              <a:solidFill>
                <a:schemeClr val="tx1"/>
              </a:solidFill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92F34710-4484-4CD8-B77F-6814AF0BD23B}" type="slidenum">
              <a:rPr lang="en-GB" altLang="en-US" sz="1400" b="0" smtClean="0">
                <a:solidFill>
                  <a:schemeClr val="tx1"/>
                </a:solidFill>
              </a:rPr>
              <a:pPr/>
              <a:t>2</a:t>
            </a:fld>
            <a:endParaRPr lang="en-GB" altLang="en-US" sz="1400" b="0" dirty="0" smtClean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282" y="1542461"/>
            <a:ext cx="2713073" cy="6703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8824" y="2440448"/>
            <a:ext cx="3384376" cy="32046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4010" y="2031048"/>
            <a:ext cx="2808312" cy="35909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7698" y="1562904"/>
            <a:ext cx="2204267" cy="6519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41676" y="1484784"/>
            <a:ext cx="2447925" cy="11585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27027" y="116632"/>
            <a:ext cx="4477221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52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altLang="en-US" dirty="0" smtClean="0">
                <a:solidFill>
                  <a:schemeClr val="tx1"/>
                </a:solidFill>
              </a:rPr>
              <a:t>Introduction</a:t>
            </a:r>
            <a:r>
              <a:rPr lang="fr-BE" altLang="en-US" dirty="0" smtClean="0">
                <a:solidFill>
                  <a:schemeClr val="tx1"/>
                </a:solidFill>
              </a:rPr>
              <a:t>. </a:t>
            </a:r>
            <a:endParaRPr lang="en-GB" altLang="en-US" dirty="0" smtClean="0">
              <a:solidFill>
                <a:schemeClr val="tx1"/>
              </a:solidFill>
            </a:endParaRPr>
          </a:p>
        </p:txBody>
      </p:sp>
      <p:sp>
        <p:nvSpPr>
          <p:cNvPr id="28676" name="Content Placeholder 1"/>
          <p:cNvSpPr>
            <a:spLocks noGrp="1"/>
          </p:cNvSpPr>
          <p:nvPr>
            <p:ph idx="1"/>
          </p:nvPr>
        </p:nvSpPr>
        <p:spPr>
          <a:xfrm>
            <a:off x="457200" y="2564903"/>
            <a:ext cx="8229600" cy="3494151"/>
          </a:xfrm>
        </p:spPr>
        <p:txBody>
          <a:bodyPr/>
          <a:lstStyle/>
          <a:p>
            <a:r>
              <a:rPr lang="fr-BE" altLang="en-US" sz="2000" i="0" dirty="0" err="1" smtClean="0">
                <a:solidFill>
                  <a:schemeClr val="tx1"/>
                </a:solidFill>
              </a:rPr>
              <a:t>Member</a:t>
            </a:r>
            <a:r>
              <a:rPr lang="fr-BE" altLang="en-US" sz="2000" i="0" dirty="0" smtClean="0">
                <a:solidFill>
                  <a:schemeClr val="tx1"/>
                </a:solidFill>
              </a:rPr>
              <a:t> States are 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currently</a:t>
            </a:r>
            <a:r>
              <a:rPr lang="fr-BE" altLang="en-US" sz="2000" i="0" dirty="0" smtClean="0">
                <a:solidFill>
                  <a:schemeClr val="tx1"/>
                </a:solidFill>
              </a:rPr>
              <a:t> 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notifying</a:t>
            </a:r>
            <a:r>
              <a:rPr lang="fr-BE" altLang="en-US" sz="2000" i="0" dirty="0" smtClean="0">
                <a:solidFill>
                  <a:schemeClr val="tx1"/>
                </a:solidFill>
              </a:rPr>
              <a:t> 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prices</a:t>
            </a:r>
            <a:r>
              <a:rPr lang="fr-BE" altLang="en-US" sz="2000" i="0" dirty="0" smtClean="0">
                <a:solidFill>
                  <a:schemeClr val="tx1"/>
                </a:solidFill>
              </a:rPr>
              <a:t> for 3 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variety</a:t>
            </a:r>
            <a:r>
              <a:rPr lang="fr-BE" altLang="en-US" sz="2000" i="0" dirty="0" smtClean="0">
                <a:solidFill>
                  <a:schemeClr val="tx1"/>
                </a:solidFill>
              </a:rPr>
              <a:t> group:</a:t>
            </a:r>
            <a:br>
              <a:rPr lang="fr-BE" altLang="en-US" sz="2000" i="0" dirty="0" smtClean="0">
                <a:solidFill>
                  <a:schemeClr val="tx1"/>
                </a:solidFill>
              </a:rPr>
            </a:br>
            <a:r>
              <a:rPr lang="fr-BE" altLang="en-US" sz="2000" i="0" dirty="0" smtClean="0">
                <a:solidFill>
                  <a:schemeClr val="tx1"/>
                </a:solidFill>
              </a:rPr>
              <a:t>	- round 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tomatoes</a:t>
            </a:r>
            <a:r>
              <a:rPr lang="fr-BE" altLang="en-US" sz="2000" i="0" dirty="0" smtClean="0">
                <a:solidFill>
                  <a:schemeClr val="tx1"/>
                </a:solidFill>
              </a:rPr>
              <a:t/>
            </a:r>
            <a:br>
              <a:rPr lang="fr-BE" altLang="en-US" sz="2000" i="0" dirty="0" smtClean="0">
                <a:solidFill>
                  <a:schemeClr val="tx1"/>
                </a:solidFill>
              </a:rPr>
            </a:br>
            <a:r>
              <a:rPr lang="fr-BE" altLang="en-US" sz="2000" i="0" dirty="0" smtClean="0">
                <a:solidFill>
                  <a:schemeClr val="tx1"/>
                </a:solidFill>
              </a:rPr>
              <a:t>	- vine 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tomatoes</a:t>
            </a:r>
            <a:r>
              <a:rPr lang="fr-BE" altLang="en-US" sz="2000" i="0" dirty="0" smtClean="0">
                <a:solidFill>
                  <a:schemeClr val="tx1"/>
                </a:solidFill>
              </a:rPr>
              <a:t/>
            </a:r>
            <a:br>
              <a:rPr lang="fr-BE" altLang="en-US" sz="2000" i="0" dirty="0" smtClean="0">
                <a:solidFill>
                  <a:schemeClr val="tx1"/>
                </a:solidFill>
              </a:rPr>
            </a:br>
            <a:r>
              <a:rPr lang="fr-BE" altLang="en-US" sz="2000" i="0" dirty="0" smtClean="0">
                <a:solidFill>
                  <a:schemeClr val="tx1"/>
                </a:solidFill>
              </a:rPr>
              <a:t>	- cherry 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tomatoes</a:t>
            </a:r>
            <a:endParaRPr lang="fr-BE" altLang="en-US" sz="2000" i="0" dirty="0" smtClean="0">
              <a:solidFill>
                <a:schemeClr val="tx1"/>
              </a:solidFill>
            </a:endParaRPr>
          </a:p>
          <a:p>
            <a:r>
              <a:rPr lang="fr-BE" altLang="en-US" sz="2000" i="0" dirty="0" smtClean="0">
                <a:solidFill>
                  <a:schemeClr val="tx1"/>
                </a:solidFill>
              </a:rPr>
              <a:t>The 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average</a:t>
            </a:r>
            <a:r>
              <a:rPr lang="fr-BE" altLang="en-US" sz="2000" i="0" dirty="0" smtClean="0">
                <a:solidFill>
                  <a:schemeClr val="tx1"/>
                </a:solidFill>
              </a:rPr>
              <a:t> 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price</a:t>
            </a:r>
            <a:r>
              <a:rPr lang="fr-BE" altLang="en-US" sz="2000" i="0" dirty="0" smtClean="0">
                <a:solidFill>
                  <a:schemeClr val="tx1"/>
                </a:solidFill>
              </a:rPr>
              <a:t> for 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tomatoes</a:t>
            </a:r>
            <a:r>
              <a:rPr lang="fr-BE" altLang="en-US" sz="2000" i="0" dirty="0" smtClean="0">
                <a:solidFill>
                  <a:schemeClr val="tx1"/>
                </a:solidFill>
              </a:rPr>
              <a:t> 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is</a:t>
            </a:r>
            <a:r>
              <a:rPr lang="fr-BE" altLang="en-US" sz="2000" i="0" dirty="0" smtClean="0">
                <a:solidFill>
                  <a:schemeClr val="tx1"/>
                </a:solidFill>
              </a:rPr>
              <a:t> 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calculated</a:t>
            </a:r>
            <a:r>
              <a:rPr lang="fr-BE" altLang="en-US" sz="2000" i="0" dirty="0" smtClean="0">
                <a:solidFill>
                  <a:schemeClr val="tx1"/>
                </a:solidFill>
              </a:rPr>
              <a:t> by 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using</a:t>
            </a:r>
            <a:r>
              <a:rPr lang="fr-BE" altLang="en-US" sz="2000" i="0" dirty="0" smtClean="0">
                <a:solidFill>
                  <a:schemeClr val="tx1"/>
                </a:solidFill>
              </a:rPr>
              <a:t> the 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following</a:t>
            </a:r>
            <a:r>
              <a:rPr lang="fr-BE" altLang="en-US" sz="2000" i="0" dirty="0" smtClean="0">
                <a:solidFill>
                  <a:schemeClr val="tx1"/>
                </a:solidFill>
              </a:rPr>
              <a:t> 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percentages</a:t>
            </a:r>
            <a:r>
              <a:rPr lang="fr-BE" altLang="en-US" sz="2000" i="0" dirty="0">
                <a:solidFill>
                  <a:schemeClr val="tx1"/>
                </a:solidFill>
              </a:rPr>
              <a:t> </a:t>
            </a:r>
            <a:r>
              <a:rPr lang="fr-BE" altLang="en-US" sz="2000" i="0" dirty="0" smtClean="0">
                <a:solidFill>
                  <a:schemeClr val="tx1"/>
                </a:solidFill>
              </a:rPr>
              <a:t>(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weighted</a:t>
            </a:r>
            <a:r>
              <a:rPr lang="fr-BE" altLang="en-US" sz="2000" i="0" dirty="0" smtClean="0">
                <a:solidFill>
                  <a:schemeClr val="tx1"/>
                </a:solidFill>
              </a:rPr>
              <a:t> 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average</a:t>
            </a:r>
            <a:r>
              <a:rPr lang="fr-BE" altLang="en-US" sz="2000" i="0" dirty="0" smtClean="0">
                <a:solidFill>
                  <a:schemeClr val="tx1"/>
                </a:solidFill>
              </a:rPr>
              <a:t>):</a:t>
            </a:r>
            <a:br>
              <a:rPr lang="fr-BE" altLang="en-US" sz="2000" i="0" dirty="0" smtClean="0">
                <a:solidFill>
                  <a:schemeClr val="tx1"/>
                </a:solidFill>
              </a:rPr>
            </a:br>
            <a:r>
              <a:rPr lang="fr-BE" altLang="en-US" sz="2000" i="0" dirty="0" smtClean="0">
                <a:solidFill>
                  <a:schemeClr val="tx1"/>
                </a:solidFill>
              </a:rPr>
              <a:t>	- </a:t>
            </a:r>
            <a:r>
              <a:rPr lang="fr-BE" altLang="en-US" sz="2000" i="0" dirty="0">
                <a:solidFill>
                  <a:schemeClr val="tx1"/>
                </a:solidFill>
              </a:rPr>
              <a:t>round 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tomatoes</a:t>
            </a:r>
            <a:r>
              <a:rPr lang="fr-BE" altLang="en-US" sz="2000" i="0" dirty="0" smtClean="0">
                <a:solidFill>
                  <a:schemeClr val="tx1"/>
                </a:solidFill>
              </a:rPr>
              <a:t> 85%</a:t>
            </a:r>
            <a:r>
              <a:rPr lang="fr-BE" altLang="en-US" sz="2000" i="0" dirty="0">
                <a:solidFill>
                  <a:schemeClr val="tx1"/>
                </a:solidFill>
              </a:rPr>
              <a:t/>
            </a:r>
            <a:br>
              <a:rPr lang="fr-BE" altLang="en-US" sz="2000" i="0" dirty="0">
                <a:solidFill>
                  <a:schemeClr val="tx1"/>
                </a:solidFill>
              </a:rPr>
            </a:br>
            <a:r>
              <a:rPr lang="fr-BE" altLang="en-US" sz="2000" i="0" dirty="0">
                <a:solidFill>
                  <a:schemeClr val="tx1"/>
                </a:solidFill>
              </a:rPr>
              <a:t>	- vine 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tomatoes</a:t>
            </a:r>
            <a:r>
              <a:rPr lang="fr-BE" altLang="en-US" sz="2000" i="0" dirty="0" smtClean="0">
                <a:solidFill>
                  <a:schemeClr val="tx1"/>
                </a:solidFill>
              </a:rPr>
              <a:t>  14%</a:t>
            </a:r>
            <a:r>
              <a:rPr lang="fr-BE" altLang="en-US" sz="2000" i="0" dirty="0">
                <a:solidFill>
                  <a:schemeClr val="tx1"/>
                </a:solidFill>
              </a:rPr>
              <a:t/>
            </a:r>
            <a:br>
              <a:rPr lang="fr-BE" altLang="en-US" sz="2000" i="0" dirty="0">
                <a:solidFill>
                  <a:schemeClr val="tx1"/>
                </a:solidFill>
              </a:rPr>
            </a:br>
            <a:r>
              <a:rPr lang="fr-BE" altLang="en-US" sz="2000" i="0" dirty="0">
                <a:solidFill>
                  <a:schemeClr val="tx1"/>
                </a:solidFill>
              </a:rPr>
              <a:t>	- cherry 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tomatoes</a:t>
            </a:r>
            <a:r>
              <a:rPr lang="fr-BE" altLang="en-US" sz="2000" i="0" dirty="0" smtClean="0">
                <a:solidFill>
                  <a:schemeClr val="tx1"/>
                </a:solidFill>
              </a:rPr>
              <a:t> 1%</a:t>
            </a:r>
            <a:endParaRPr lang="fr-BE" altLang="en-US" sz="2000" i="0" dirty="0">
              <a:solidFill>
                <a:schemeClr val="tx1"/>
              </a:solidFill>
            </a:endParaRPr>
          </a:p>
          <a:p>
            <a:r>
              <a:rPr lang="fr-BE" altLang="en-US" sz="2000" i="0" dirty="0" smtClean="0">
                <a:solidFill>
                  <a:schemeClr val="tx1"/>
                </a:solidFill>
              </a:rPr>
              <a:t>There 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is</a:t>
            </a:r>
            <a:r>
              <a:rPr lang="fr-BE" altLang="en-US" sz="2000" i="0" dirty="0" smtClean="0">
                <a:solidFill>
                  <a:schemeClr val="tx1"/>
                </a:solidFill>
              </a:rPr>
              <a:t> a 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need</a:t>
            </a:r>
            <a:r>
              <a:rPr lang="fr-BE" altLang="en-US" sz="2000" i="0" dirty="0" smtClean="0">
                <a:solidFill>
                  <a:schemeClr val="tx1"/>
                </a:solidFill>
              </a:rPr>
              <a:t> to update </a:t>
            </a:r>
            <a:r>
              <a:rPr lang="fr-BE" altLang="en-US" sz="2000" i="0" dirty="0" err="1" smtClean="0">
                <a:solidFill>
                  <a:schemeClr val="tx1"/>
                </a:solidFill>
              </a:rPr>
              <a:t>these</a:t>
            </a:r>
            <a:r>
              <a:rPr lang="fr-BE" altLang="en-US" sz="2000" i="0" dirty="0" smtClean="0">
                <a:solidFill>
                  <a:schemeClr val="tx1"/>
                </a:solidFill>
              </a:rPr>
              <a:t> coefficients to the new reality.</a:t>
            </a:r>
            <a:r>
              <a:rPr lang="fr-BE" altLang="en-US" sz="2000" i="0" dirty="0" smtClean="0">
                <a:solidFill>
                  <a:schemeClr val="tx1"/>
                </a:solidFill>
              </a:rPr>
              <a:t/>
            </a:r>
            <a:br>
              <a:rPr lang="fr-BE" altLang="en-US" sz="2000" i="0" dirty="0" smtClean="0">
                <a:solidFill>
                  <a:schemeClr val="tx1"/>
                </a:solidFill>
              </a:rPr>
            </a:br>
            <a:endParaRPr lang="fr-BE" altLang="en-US" sz="2000" i="0" dirty="0" smtClean="0">
              <a:solidFill>
                <a:schemeClr val="tx1"/>
              </a:solidFill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92F34710-4484-4CD8-B77F-6814AF0BD23B}" type="slidenum">
              <a:rPr lang="en-GB" altLang="en-US" sz="1400" b="0" smtClean="0">
                <a:solidFill>
                  <a:schemeClr val="tx1"/>
                </a:solidFill>
              </a:rPr>
              <a:pPr/>
              <a:t>3</a:t>
            </a:fld>
            <a:endParaRPr lang="en-GB" altLang="en-US" sz="14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31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GB" altLang="en-US" dirty="0" smtClean="0">
              <a:solidFill>
                <a:schemeClr val="tx1"/>
              </a:solidFill>
            </a:endParaRPr>
          </a:p>
        </p:txBody>
      </p:sp>
      <p:sp>
        <p:nvSpPr>
          <p:cNvPr id="28676" name="Content Placeholder 1"/>
          <p:cNvSpPr>
            <a:spLocks noGrp="1"/>
          </p:cNvSpPr>
          <p:nvPr>
            <p:ph idx="1"/>
          </p:nvPr>
        </p:nvSpPr>
        <p:spPr>
          <a:xfrm>
            <a:off x="457200" y="2564903"/>
            <a:ext cx="8229600" cy="3494151"/>
          </a:xfrm>
        </p:spPr>
        <p:txBody>
          <a:bodyPr/>
          <a:lstStyle/>
          <a:p>
            <a:pPr indent="0">
              <a:buNone/>
            </a:pPr>
            <a:r>
              <a:rPr lang="fr-BE" altLang="en-US" sz="2000" i="0" dirty="0" smtClean="0">
                <a:solidFill>
                  <a:schemeClr val="tx1"/>
                </a:solidFill>
              </a:rPr>
              <a:t/>
            </a:r>
            <a:br>
              <a:rPr lang="fr-BE" altLang="en-US" sz="2000" i="0" dirty="0" smtClean="0">
                <a:solidFill>
                  <a:schemeClr val="tx1"/>
                </a:solidFill>
              </a:rPr>
            </a:br>
            <a:endParaRPr lang="fr-BE" altLang="en-US" sz="2000" i="0" dirty="0" smtClean="0">
              <a:solidFill>
                <a:schemeClr val="tx1"/>
              </a:solidFill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92F34710-4484-4CD8-B77F-6814AF0BD23B}" type="slidenum">
              <a:rPr lang="en-GB" altLang="en-US" sz="1400" b="0" smtClean="0">
                <a:solidFill>
                  <a:schemeClr val="tx1"/>
                </a:solidFill>
              </a:rPr>
              <a:pPr/>
              <a:t>4</a:t>
            </a:fld>
            <a:endParaRPr lang="en-GB" altLang="en-US" sz="1400" b="0" dirty="0" smtClean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04664"/>
            <a:ext cx="8435280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27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GB" altLang="en-US" dirty="0" smtClean="0">
              <a:solidFill>
                <a:schemeClr val="tx1"/>
              </a:solidFill>
            </a:endParaRPr>
          </a:p>
        </p:txBody>
      </p:sp>
      <p:sp>
        <p:nvSpPr>
          <p:cNvPr id="28676" name="Content Placeholder 1"/>
          <p:cNvSpPr>
            <a:spLocks noGrp="1"/>
          </p:cNvSpPr>
          <p:nvPr>
            <p:ph idx="1"/>
          </p:nvPr>
        </p:nvSpPr>
        <p:spPr>
          <a:xfrm>
            <a:off x="457200" y="2564903"/>
            <a:ext cx="8229600" cy="3494151"/>
          </a:xfrm>
        </p:spPr>
        <p:txBody>
          <a:bodyPr/>
          <a:lstStyle/>
          <a:p>
            <a:pPr indent="0">
              <a:buNone/>
            </a:pPr>
            <a:r>
              <a:rPr lang="fr-BE" altLang="en-US" sz="2000" i="0" dirty="0" smtClean="0">
                <a:solidFill>
                  <a:schemeClr val="tx1"/>
                </a:solidFill>
              </a:rPr>
              <a:t/>
            </a:r>
            <a:br>
              <a:rPr lang="fr-BE" altLang="en-US" sz="2000" i="0" dirty="0" smtClean="0">
                <a:solidFill>
                  <a:schemeClr val="tx1"/>
                </a:solidFill>
              </a:rPr>
            </a:br>
            <a:endParaRPr lang="fr-BE" altLang="en-US" sz="2000" i="0" dirty="0" smtClean="0">
              <a:solidFill>
                <a:schemeClr val="tx1"/>
              </a:solidFill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92F34710-4484-4CD8-B77F-6814AF0BD23B}" type="slidenum">
              <a:rPr lang="en-GB" altLang="en-US" sz="1400" b="0" smtClean="0">
                <a:solidFill>
                  <a:schemeClr val="tx1"/>
                </a:solidFill>
              </a:rPr>
              <a:pPr/>
              <a:t>5</a:t>
            </a:fld>
            <a:endParaRPr lang="en-GB" altLang="en-US" sz="1400" b="0" dirty="0" smtClean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786725"/>
            <a:ext cx="8424167" cy="532913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15616" y="76066"/>
            <a:ext cx="7344816" cy="676888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800" b="0" dirty="0" smtClean="0"/>
              <a:t>Option 1 – Coefficients </a:t>
            </a:r>
            <a:r>
              <a:rPr lang="fr-BE" sz="1800" b="0" dirty="0" err="1" smtClean="0"/>
              <a:t>representing</a:t>
            </a:r>
            <a:r>
              <a:rPr lang="fr-BE" sz="1800" b="0" dirty="0" smtClean="0"/>
              <a:t> </a:t>
            </a:r>
            <a:r>
              <a:rPr lang="fr-BE" sz="1800" b="0" dirty="0" err="1" smtClean="0"/>
              <a:t>shares</a:t>
            </a:r>
            <a:r>
              <a:rPr lang="fr-BE" sz="1800" b="0" dirty="0" smtClean="0"/>
              <a:t> at EU </a:t>
            </a:r>
            <a:r>
              <a:rPr lang="fr-BE" sz="1800" b="0" dirty="0" err="1" smtClean="0"/>
              <a:t>level</a:t>
            </a:r>
            <a:r>
              <a:rPr lang="fr-BE" sz="1800" b="0" dirty="0" smtClean="0"/>
              <a:t>, </a:t>
            </a:r>
            <a:br>
              <a:rPr lang="fr-BE" sz="1800" b="0" dirty="0" smtClean="0"/>
            </a:br>
            <a:r>
              <a:rPr lang="fr-BE" sz="1800" b="0" dirty="0" smtClean="0"/>
              <a:t>4 </a:t>
            </a:r>
            <a:r>
              <a:rPr lang="fr-BE" sz="1800" b="0" dirty="0" err="1" smtClean="0"/>
              <a:t>largest</a:t>
            </a:r>
            <a:r>
              <a:rPr lang="fr-BE" sz="1800" b="0" dirty="0" smtClean="0"/>
              <a:t> </a:t>
            </a:r>
            <a:r>
              <a:rPr lang="fr-BE" sz="1800" b="0" dirty="0" err="1" smtClean="0"/>
              <a:t>producers</a:t>
            </a:r>
            <a:endParaRPr lang="en-US" sz="1800" b="0" dirty="0"/>
          </a:p>
        </p:txBody>
      </p:sp>
      <p:sp>
        <p:nvSpPr>
          <p:cNvPr id="5" name="Rectangular Callout 4"/>
          <p:cNvSpPr/>
          <p:nvPr/>
        </p:nvSpPr>
        <p:spPr>
          <a:xfrm>
            <a:off x="6300192" y="1628800"/>
            <a:ext cx="1944216" cy="864096"/>
          </a:xfrm>
          <a:prstGeom prst="wedgeRectCallout">
            <a:avLst>
              <a:gd name="adj1" fmla="val -109109"/>
              <a:gd name="adj2" fmla="val -75389"/>
            </a:avLst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800" b="0" dirty="0" smtClean="0"/>
              <a:t>60% of EU27 volume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133886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GB" altLang="en-US" dirty="0" smtClean="0">
              <a:solidFill>
                <a:schemeClr val="tx1"/>
              </a:solidFill>
            </a:endParaRPr>
          </a:p>
        </p:txBody>
      </p:sp>
      <p:sp>
        <p:nvSpPr>
          <p:cNvPr id="28676" name="Content Placeholder 1"/>
          <p:cNvSpPr>
            <a:spLocks noGrp="1"/>
          </p:cNvSpPr>
          <p:nvPr>
            <p:ph idx="1"/>
          </p:nvPr>
        </p:nvSpPr>
        <p:spPr>
          <a:xfrm>
            <a:off x="457200" y="2564903"/>
            <a:ext cx="8229600" cy="3494151"/>
          </a:xfrm>
        </p:spPr>
        <p:txBody>
          <a:bodyPr/>
          <a:lstStyle/>
          <a:p>
            <a:pPr indent="0">
              <a:buNone/>
            </a:pPr>
            <a:r>
              <a:rPr lang="fr-BE" altLang="en-US" sz="2000" i="0" dirty="0" smtClean="0">
                <a:solidFill>
                  <a:schemeClr val="tx1"/>
                </a:solidFill>
              </a:rPr>
              <a:t/>
            </a:r>
            <a:br>
              <a:rPr lang="fr-BE" altLang="en-US" sz="2000" i="0" dirty="0" smtClean="0">
                <a:solidFill>
                  <a:schemeClr val="tx1"/>
                </a:solidFill>
              </a:rPr>
            </a:br>
            <a:endParaRPr lang="fr-BE" altLang="en-US" sz="2000" i="0" dirty="0" smtClean="0">
              <a:solidFill>
                <a:schemeClr val="tx1"/>
              </a:solidFill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92F34710-4484-4CD8-B77F-6814AF0BD23B}" type="slidenum">
              <a:rPr lang="en-GB" altLang="en-US" sz="1400" b="0" smtClean="0">
                <a:solidFill>
                  <a:schemeClr val="tx1"/>
                </a:solidFill>
              </a:rPr>
              <a:pPr/>
              <a:t>6</a:t>
            </a:fld>
            <a:endParaRPr lang="en-GB" altLang="en-US" sz="1400" b="0" dirty="0" smtClean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849944"/>
            <a:ext cx="8640960" cy="522599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15616" y="76066"/>
            <a:ext cx="7344816" cy="676888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800" b="0" dirty="0" smtClean="0"/>
              <a:t>Option 2 – Coefficients </a:t>
            </a:r>
            <a:r>
              <a:rPr lang="fr-BE" sz="1800" b="0" dirty="0" err="1" smtClean="0"/>
              <a:t>specific</a:t>
            </a:r>
            <a:r>
              <a:rPr lang="fr-BE" sz="1800" b="0" dirty="0" smtClean="0"/>
              <a:t> to </a:t>
            </a:r>
            <a:r>
              <a:rPr lang="fr-BE" sz="1800" b="0" dirty="0" err="1" smtClean="0"/>
              <a:t>each</a:t>
            </a:r>
            <a:r>
              <a:rPr lang="fr-BE" sz="1800" b="0" dirty="0" smtClean="0"/>
              <a:t> </a:t>
            </a:r>
            <a:r>
              <a:rPr lang="fr-BE" sz="1800" b="0" dirty="0" err="1" smtClean="0"/>
              <a:t>Member</a:t>
            </a:r>
            <a:r>
              <a:rPr lang="fr-BE" sz="1800" b="0" dirty="0" smtClean="0"/>
              <a:t> State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398477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GB" altLang="en-US" dirty="0" smtClean="0">
              <a:solidFill>
                <a:schemeClr val="tx1"/>
              </a:solidFill>
            </a:endParaRPr>
          </a:p>
        </p:txBody>
      </p:sp>
      <p:sp>
        <p:nvSpPr>
          <p:cNvPr id="28676" name="Content Placeholder 1"/>
          <p:cNvSpPr>
            <a:spLocks noGrp="1"/>
          </p:cNvSpPr>
          <p:nvPr>
            <p:ph idx="1"/>
          </p:nvPr>
        </p:nvSpPr>
        <p:spPr>
          <a:xfrm>
            <a:off x="457200" y="2564903"/>
            <a:ext cx="8229600" cy="3494151"/>
          </a:xfrm>
        </p:spPr>
        <p:txBody>
          <a:bodyPr/>
          <a:lstStyle/>
          <a:p>
            <a:pPr indent="0">
              <a:buNone/>
            </a:pPr>
            <a:r>
              <a:rPr lang="fr-BE" altLang="en-US" sz="2000" i="0" dirty="0" smtClean="0">
                <a:solidFill>
                  <a:schemeClr val="tx1"/>
                </a:solidFill>
              </a:rPr>
              <a:t/>
            </a:r>
            <a:br>
              <a:rPr lang="fr-BE" altLang="en-US" sz="2000" i="0" dirty="0" smtClean="0">
                <a:solidFill>
                  <a:schemeClr val="tx1"/>
                </a:solidFill>
              </a:rPr>
            </a:br>
            <a:endParaRPr lang="fr-BE" altLang="en-US" sz="2000" i="0" dirty="0" smtClean="0">
              <a:solidFill>
                <a:schemeClr val="tx1"/>
              </a:solidFill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92F34710-4484-4CD8-B77F-6814AF0BD23B}" type="slidenum">
              <a:rPr lang="en-GB" altLang="en-US" sz="1400" b="0" smtClean="0">
                <a:solidFill>
                  <a:schemeClr val="tx1"/>
                </a:solidFill>
              </a:rPr>
              <a:pPr/>
              <a:t>7</a:t>
            </a:fld>
            <a:endParaRPr lang="en-GB" altLang="en-US" sz="1400" b="0" dirty="0" smtClean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476672"/>
            <a:ext cx="8424936" cy="561615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15616" y="76066"/>
            <a:ext cx="7344816" cy="676888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800" b="0" dirty="0" smtClean="0"/>
              <a:t>Option  – Simple </a:t>
            </a:r>
            <a:r>
              <a:rPr lang="fr-BE" sz="1800" b="0" dirty="0" err="1" smtClean="0"/>
              <a:t>average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16195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640960" cy="792088"/>
          </a:xfrm>
        </p:spPr>
        <p:txBody>
          <a:bodyPr/>
          <a:lstStyle/>
          <a:p>
            <a:r>
              <a:rPr lang="fr-BE" altLang="en-US" dirty="0" smtClean="0">
                <a:solidFill>
                  <a:schemeClr val="tx1"/>
                </a:solidFill>
              </a:rPr>
              <a:t>  </a:t>
            </a:r>
            <a:r>
              <a:rPr lang="fr-BE" altLang="en-US" dirty="0" smtClean="0">
                <a:solidFill>
                  <a:schemeClr val="tx1"/>
                </a:solidFill>
              </a:rPr>
              <a:t>Conclusions and </a:t>
            </a:r>
            <a:r>
              <a:rPr lang="fr-BE" altLang="en-US" dirty="0" err="1" smtClean="0">
                <a:solidFill>
                  <a:schemeClr val="tx1"/>
                </a:solidFill>
              </a:rPr>
              <a:t>recommendations</a:t>
            </a:r>
            <a:endParaRPr lang="en-GB" altLang="en-US" dirty="0" smtClean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72508"/>
          </a:xfrm>
        </p:spPr>
        <p:txBody>
          <a:bodyPr/>
          <a:lstStyle/>
          <a:p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Option 3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is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the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recommended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option:</a:t>
            </a:r>
            <a:b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	-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it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easy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to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understand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/>
            </a:r>
            <a:b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	-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it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is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easy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to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calculate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/>
            </a:r>
            <a:b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	-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provides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for a sort of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theoretical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/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price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comparable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across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Member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	States</a:t>
            </a:r>
            <a:b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</a:br>
            <a:endParaRPr lang="fr-BE" sz="2200" i="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Option 2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is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appropriate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when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analyzing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a single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Member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State</a:t>
            </a:r>
            <a:b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</a:br>
            <a:endParaRPr lang="fr-BE" sz="2200" i="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It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is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also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recommended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to do more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frequent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use of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prices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for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individual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varieties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in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order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to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complete</a:t>
            </a:r>
            <a:r>
              <a:rPr lang="fr-BE" sz="2200" i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the </a:t>
            </a:r>
            <a:r>
              <a:rPr lang="fr-BE" sz="2200" i="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picture</a:t>
            </a:r>
            <a:endParaRPr lang="fr-BE" sz="2200" i="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endParaRPr lang="en-GB" sz="2000" i="0" dirty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92F34710-4484-4CD8-B77F-6814AF0BD23B}" type="slidenum">
              <a:rPr lang="en-GB" altLang="en-US" sz="1400" b="0" smtClean="0">
                <a:solidFill>
                  <a:schemeClr val="tx1"/>
                </a:solidFill>
              </a:rPr>
              <a:pPr/>
              <a:t>8</a:t>
            </a:fld>
            <a:endParaRPr lang="en-GB" altLang="en-US" sz="14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55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dirty="0" smtClean="0">
                <a:solidFill>
                  <a:schemeClr val="tx1"/>
                </a:solidFill>
              </a:rPr>
              <a:t>ANNEXES</a:t>
            </a:r>
            <a:endParaRPr lang="en-GB" altLang="en-US" dirty="0" smtClean="0">
              <a:solidFill>
                <a:schemeClr val="tx1"/>
              </a:solidFill>
            </a:endParaRPr>
          </a:p>
        </p:txBody>
      </p:sp>
      <p:sp>
        <p:nvSpPr>
          <p:cNvPr id="28676" name="Content Placeholder 1"/>
          <p:cNvSpPr>
            <a:spLocks noGrp="1"/>
          </p:cNvSpPr>
          <p:nvPr>
            <p:ph idx="1"/>
          </p:nvPr>
        </p:nvSpPr>
        <p:spPr>
          <a:xfrm>
            <a:off x="457200" y="2564903"/>
            <a:ext cx="8229600" cy="3494151"/>
          </a:xfrm>
        </p:spPr>
        <p:txBody>
          <a:bodyPr/>
          <a:lstStyle/>
          <a:p>
            <a:pPr indent="0">
              <a:buNone/>
            </a:pPr>
            <a:r>
              <a:rPr lang="fr-BE" altLang="en-US" sz="2000" i="0" dirty="0" smtClean="0">
                <a:solidFill>
                  <a:schemeClr val="tx1"/>
                </a:solidFill>
              </a:rPr>
              <a:t/>
            </a:r>
            <a:br>
              <a:rPr lang="fr-BE" altLang="en-US" sz="2000" i="0" dirty="0" smtClean="0">
                <a:solidFill>
                  <a:schemeClr val="tx1"/>
                </a:solidFill>
              </a:rPr>
            </a:br>
            <a:endParaRPr lang="fr-BE" altLang="en-US" sz="2000" i="0" dirty="0" smtClean="0">
              <a:solidFill>
                <a:schemeClr val="tx1"/>
              </a:solidFill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92F34710-4484-4CD8-B77F-6814AF0BD23B}" type="slidenum">
              <a:rPr lang="en-GB" altLang="en-US" sz="1400" b="0" smtClean="0">
                <a:solidFill>
                  <a:schemeClr val="tx1"/>
                </a:solidFill>
              </a:rPr>
              <a:pPr/>
              <a:t>9</a:t>
            </a:fld>
            <a:endParaRPr lang="en-GB" altLang="en-US" sz="14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06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2DDB353BB58149B79E1C959DAFA6D2" ma:contentTypeVersion="2" ma:contentTypeDescription="Create a new document." ma:contentTypeScope="" ma:versionID="04a792373c1bd3487a64d04d9d27efa3">
  <xsd:schema xmlns:xsd="http://www.w3.org/2001/XMLSchema" xmlns:xs="http://www.w3.org/2001/XMLSchema" xmlns:p="http://schemas.microsoft.com/office/2006/metadata/properties" xmlns:ns1="http://schemas.microsoft.com/sharepoint/v3" xmlns:ns2="a3f0bd47-a814-41bf-ab48-bd3069cde275" targetNamespace="http://schemas.microsoft.com/office/2006/metadata/properties" ma:root="true" ma:fieldsID="00207d8aa973579a2bf262c5b437cc21" ns1:_="" ns2:_="">
    <xsd:import namespace="http://schemas.microsoft.com/sharepoint/v3"/>
    <xsd:import namespace="a3f0bd47-a814-41bf-ab48-bd3069cde275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Is_x0020_Document_x0020_Visibl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f0bd47-a814-41bf-ab48-bd3069cde275" elementFormDefault="qualified">
    <xsd:import namespace="http://schemas.microsoft.com/office/2006/documentManagement/types"/>
    <xsd:import namespace="http://schemas.microsoft.com/office/infopath/2007/PartnerControls"/>
    <xsd:element name="Is_x0020_Document_x0020_Visible" ma:index="10" nillable="true" ma:displayName="Is Document Visible" ma:default="0" ma:internalName="Is_x0020_Document_x0020_Visibl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s_x0020_Document_x0020_Visible xmlns="a3f0bd47-a814-41bf-ab48-bd3069cde275">false</Is_x0020_Document_x0020_Visible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FCAAB7B4-367E-4CA0-B27A-BF0BEFD004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3f0bd47-a814-41bf-ab48-bd3069cde2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C3F816B-A9F2-4AE2-AE36-5AF1DDBD16B1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a3f0bd47-a814-41bf-ab48-bd3069cde275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AACBA7F-E7E8-408A-B42D-1BD2B7E42AEB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82B16C2C-2D66-4ABD-919E-6C09BABE1933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8348</TotalTime>
  <Words>279</Words>
  <Application>Microsoft Office PowerPoint</Application>
  <PresentationFormat>On-screen Show (4:3)</PresentationFormat>
  <Paragraphs>54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Arial Narrow</vt:lpstr>
      <vt:lpstr>Freestyle Script</vt:lpstr>
      <vt:lpstr>Verdana</vt:lpstr>
      <vt:lpstr>Default Design</vt:lpstr>
      <vt:lpstr> Common Market Organisation (CMO) Fruit and vegetables sector</vt:lpstr>
      <vt:lpstr> </vt:lpstr>
      <vt:lpstr>Introduction. </vt:lpstr>
      <vt:lpstr>PowerPoint Presentation</vt:lpstr>
      <vt:lpstr>PowerPoint Presentation</vt:lpstr>
      <vt:lpstr>PowerPoint Presentation</vt:lpstr>
      <vt:lpstr>PowerPoint Presentation</vt:lpstr>
      <vt:lpstr>  Conclusions and recommendations</vt:lpstr>
      <vt:lpstr>ANNEXES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European Commission</dc:subject>
  <dc:creator>FLOREZ Luis (AGRI)</dc:creator>
  <cp:lastModifiedBy>FLOREZ Luis (AGRI)</cp:lastModifiedBy>
  <cp:revision>397</cp:revision>
  <cp:lastPrinted>2019-10-14T12:52:47Z</cp:lastPrinted>
  <dcterms:created xsi:type="dcterms:W3CDTF">2011-10-28T10:25:18Z</dcterms:created>
  <dcterms:modified xsi:type="dcterms:W3CDTF">2020-10-08T22:04:12Z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</Properties>
</file>