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98" r:id="rId4"/>
    <p:sldMasterId id="2147483684" r:id="rId5"/>
  </p:sldMasterIdLst>
  <p:notesMasterIdLst>
    <p:notesMasterId r:id="rId24"/>
  </p:notesMasterIdLst>
  <p:handoutMasterIdLst>
    <p:handoutMasterId r:id="rId25"/>
  </p:handoutMasterIdLst>
  <p:sldIdLst>
    <p:sldId id="320" r:id="rId6"/>
    <p:sldId id="519" r:id="rId7"/>
    <p:sldId id="507" r:id="rId8"/>
    <p:sldId id="520" r:id="rId9"/>
    <p:sldId id="521" r:id="rId10"/>
    <p:sldId id="522" r:id="rId11"/>
    <p:sldId id="523" r:id="rId12"/>
    <p:sldId id="524" r:id="rId13"/>
    <p:sldId id="525" r:id="rId14"/>
    <p:sldId id="500" r:id="rId15"/>
    <p:sldId id="526" r:id="rId16"/>
    <p:sldId id="505" r:id="rId17"/>
    <p:sldId id="511" r:id="rId18"/>
    <p:sldId id="512" r:id="rId19"/>
    <p:sldId id="514" r:id="rId20"/>
    <p:sldId id="506" r:id="rId21"/>
    <p:sldId id="509" r:id="rId22"/>
    <p:sldId id="513" r:id="rId23"/>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32" userDrawn="1">
          <p15:clr>
            <a:srgbClr val="A4A3A4"/>
          </p15:clr>
        </p15:guide>
        <p15:guide id="2" pos="214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RICIJO Mojmir (AGRI)" initials="JM"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CCFF33"/>
    <a:srgbClr val="A50021"/>
    <a:srgbClr val="0F5494"/>
    <a:srgbClr val="42A62A"/>
    <a:srgbClr val="D78C05"/>
    <a:srgbClr val="67909F"/>
    <a:srgbClr val="2C6E1C"/>
    <a:srgbClr val="3166CF"/>
    <a:srgbClr val="00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94" autoAdjust="0"/>
    <p:restoredTop sz="85313" autoAdjust="0"/>
  </p:normalViewPr>
  <p:slideViewPr>
    <p:cSldViewPr showGuides="1">
      <p:cViewPr>
        <p:scale>
          <a:sx n="65" d="100"/>
          <a:sy n="65" d="100"/>
        </p:scale>
        <p:origin x="-1576" y="-40"/>
      </p:cViewPr>
      <p:guideLst>
        <p:guide orient="horz" pos="2160"/>
        <p:guide pos="2880"/>
      </p:guideLst>
    </p:cSldViewPr>
  </p:slideViewPr>
  <p:notesTextViewPr>
    <p:cViewPr>
      <p:scale>
        <a:sx n="100" d="100"/>
        <a:sy n="100" d="100"/>
      </p:scale>
      <p:origin x="0" y="0"/>
    </p:cViewPr>
  </p:notesTextViewPr>
  <p:sorterViewPr>
    <p:cViewPr>
      <p:scale>
        <a:sx n="67" d="100"/>
        <a:sy n="67" d="100"/>
      </p:scale>
      <p:origin x="0" y="0"/>
    </p:cViewPr>
  </p:sorterViewPr>
  <p:notesViewPr>
    <p:cSldViewPr>
      <p:cViewPr varScale="1">
        <p:scale>
          <a:sx n="79" d="100"/>
          <a:sy n="79" d="100"/>
        </p:scale>
        <p:origin x="-3930" y="-78"/>
      </p:cViewPr>
      <p:guideLst>
        <p:guide orient="horz" pos="3132"/>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848949-BE07-471B-92F5-383665A0E642}" type="doc">
      <dgm:prSet loTypeId="urn:microsoft.com/office/officeart/2009/3/layout/IncreasingArrowsProcess" loCatId="process" qsTypeId="urn:microsoft.com/office/officeart/2005/8/quickstyle/simple1" qsCatId="simple" csTypeId="urn:microsoft.com/office/officeart/2005/8/colors/accent2_4" csCatId="accent2" phldr="1"/>
      <dgm:spPr/>
      <dgm:t>
        <a:bodyPr/>
        <a:lstStyle/>
        <a:p>
          <a:endParaRPr lang="fr-FR"/>
        </a:p>
      </dgm:t>
    </dgm:pt>
    <dgm:pt modelId="{9E5C48C1-54A2-4130-8D66-3C8FAFC575E5}">
      <dgm:prSet custT="1"/>
      <dgm:spPr/>
      <dgm:t>
        <a:bodyPr/>
        <a:lstStyle/>
        <a:p>
          <a:pPr rtl="0"/>
          <a:r>
            <a:rPr lang="en-GB" sz="1600" dirty="0" smtClean="0"/>
            <a:t>The tool to define the promotion strategy</a:t>
          </a:r>
          <a:endParaRPr lang="fr-FR" sz="1600" dirty="0"/>
        </a:p>
      </dgm:t>
    </dgm:pt>
    <dgm:pt modelId="{5A99701E-088A-4370-BDD8-0FC9CE5DBD9D}" type="parTrans" cxnId="{2C2DAE06-03B6-4515-A1F4-EFF9C5F5532D}">
      <dgm:prSet/>
      <dgm:spPr/>
      <dgm:t>
        <a:bodyPr/>
        <a:lstStyle/>
        <a:p>
          <a:endParaRPr lang="fr-FR" sz="1600"/>
        </a:p>
      </dgm:t>
    </dgm:pt>
    <dgm:pt modelId="{A6A9526F-821D-4E7E-85AF-DCBCFC3AD81F}" type="sibTrans" cxnId="{2C2DAE06-03B6-4515-A1F4-EFF9C5F5532D}">
      <dgm:prSet/>
      <dgm:spPr/>
      <dgm:t>
        <a:bodyPr/>
        <a:lstStyle/>
        <a:p>
          <a:endParaRPr lang="fr-FR" sz="1600"/>
        </a:p>
      </dgm:t>
    </dgm:pt>
    <dgm:pt modelId="{927CB935-3631-40CE-8556-C808F3D7B014}">
      <dgm:prSet custT="1"/>
      <dgm:spPr/>
      <dgm:t>
        <a:bodyPr/>
        <a:lstStyle/>
        <a:p>
          <a:pPr rtl="0"/>
          <a:r>
            <a:rPr lang="en-GB" sz="1600" dirty="0" smtClean="0"/>
            <a:t>With the input of the sector</a:t>
          </a:r>
          <a:endParaRPr lang="fr-FR" sz="1600" dirty="0"/>
        </a:p>
      </dgm:t>
    </dgm:pt>
    <dgm:pt modelId="{509836F8-5E54-4A94-981F-DEEDE584E987}" type="parTrans" cxnId="{DF56422C-BF70-449D-B9CF-1E5B3B8D34F7}">
      <dgm:prSet/>
      <dgm:spPr/>
      <dgm:t>
        <a:bodyPr/>
        <a:lstStyle/>
        <a:p>
          <a:endParaRPr lang="fr-FR" sz="1600"/>
        </a:p>
      </dgm:t>
    </dgm:pt>
    <dgm:pt modelId="{0B9490DB-7E05-45C4-B80C-5E6D17B771B7}" type="sibTrans" cxnId="{DF56422C-BF70-449D-B9CF-1E5B3B8D34F7}">
      <dgm:prSet/>
      <dgm:spPr/>
      <dgm:t>
        <a:bodyPr/>
        <a:lstStyle/>
        <a:p>
          <a:endParaRPr lang="fr-FR" sz="1600"/>
        </a:p>
      </dgm:t>
    </dgm:pt>
    <dgm:pt modelId="{78CA202E-CD08-46AD-85EE-592F91694CD1}">
      <dgm:prSet custT="1"/>
      <dgm:spPr/>
      <dgm:t>
        <a:bodyPr/>
        <a:lstStyle/>
        <a:p>
          <a:pPr rtl="0"/>
          <a:r>
            <a:rPr lang="en-GB" sz="1600" dirty="0" smtClean="0"/>
            <a:t>Defines priorities with a dedicated budget</a:t>
          </a:r>
          <a:endParaRPr lang="fr-FR" sz="1600" dirty="0"/>
        </a:p>
      </dgm:t>
    </dgm:pt>
    <dgm:pt modelId="{21304AA6-28DB-4B9E-B2E8-74C3C1870268}" type="parTrans" cxnId="{1EB58336-4479-4FD3-B519-4C9A043C6867}">
      <dgm:prSet/>
      <dgm:spPr/>
      <dgm:t>
        <a:bodyPr/>
        <a:lstStyle/>
        <a:p>
          <a:endParaRPr lang="fr-FR" sz="1600"/>
        </a:p>
      </dgm:t>
    </dgm:pt>
    <dgm:pt modelId="{0D76588A-A67D-42ED-9D7C-DD587A593E0A}" type="sibTrans" cxnId="{1EB58336-4479-4FD3-B519-4C9A043C6867}">
      <dgm:prSet/>
      <dgm:spPr/>
      <dgm:t>
        <a:bodyPr/>
        <a:lstStyle/>
        <a:p>
          <a:endParaRPr lang="fr-FR" sz="1600"/>
        </a:p>
      </dgm:t>
    </dgm:pt>
    <dgm:pt modelId="{49880196-46C3-4D4B-B35F-32972F235056}">
      <dgm:prSet custT="1"/>
      <dgm:spPr/>
      <dgm:t>
        <a:bodyPr/>
        <a:lstStyle/>
        <a:p>
          <a:pPr rtl="0"/>
          <a:r>
            <a:rPr lang="en-GB" sz="1600" dirty="0" smtClean="0"/>
            <a:t>Adopted annually</a:t>
          </a:r>
          <a:endParaRPr lang="fr-FR" sz="1600" dirty="0"/>
        </a:p>
      </dgm:t>
    </dgm:pt>
    <dgm:pt modelId="{92036CB1-D285-4EE6-899E-4DAB848555B9}" type="parTrans" cxnId="{60147E1F-92CD-43F3-B2F0-2861EC384981}">
      <dgm:prSet/>
      <dgm:spPr/>
      <dgm:t>
        <a:bodyPr/>
        <a:lstStyle/>
        <a:p>
          <a:endParaRPr lang="fr-FR" sz="1600"/>
        </a:p>
      </dgm:t>
    </dgm:pt>
    <dgm:pt modelId="{F2BA5C07-3856-4F42-BDEB-5FF78E756C69}" type="sibTrans" cxnId="{60147E1F-92CD-43F3-B2F0-2861EC384981}">
      <dgm:prSet/>
      <dgm:spPr/>
      <dgm:t>
        <a:bodyPr/>
        <a:lstStyle/>
        <a:p>
          <a:endParaRPr lang="fr-FR" sz="1600"/>
        </a:p>
      </dgm:t>
    </dgm:pt>
    <dgm:pt modelId="{C3C964D6-FF29-4776-8E5A-31B922ED3986}">
      <dgm:prSet custT="1"/>
      <dgm:spPr/>
      <dgm:t>
        <a:bodyPr/>
        <a:lstStyle/>
        <a:p>
          <a:pPr rtl="0"/>
          <a:r>
            <a:rPr lang="en-GB" sz="1600" dirty="0" smtClean="0"/>
            <a:t>=&gt; A dynamic promotion policy </a:t>
          </a:r>
          <a:endParaRPr lang="fr-FR" sz="1600" dirty="0"/>
        </a:p>
      </dgm:t>
    </dgm:pt>
    <dgm:pt modelId="{ECE1FC69-C7E6-4748-996C-683DF8885EA0}" type="parTrans" cxnId="{99767C16-18EE-402D-89E4-59B401D3BBA9}">
      <dgm:prSet/>
      <dgm:spPr/>
      <dgm:t>
        <a:bodyPr/>
        <a:lstStyle/>
        <a:p>
          <a:endParaRPr lang="fr-FR" sz="1600"/>
        </a:p>
      </dgm:t>
    </dgm:pt>
    <dgm:pt modelId="{D7ECC55A-A24F-4052-8EE3-E770C0465D86}" type="sibTrans" cxnId="{99767C16-18EE-402D-89E4-59B401D3BBA9}">
      <dgm:prSet/>
      <dgm:spPr/>
      <dgm:t>
        <a:bodyPr/>
        <a:lstStyle/>
        <a:p>
          <a:endParaRPr lang="fr-FR" sz="1600"/>
        </a:p>
      </dgm:t>
    </dgm:pt>
    <dgm:pt modelId="{3FB606A0-C1E0-4543-8BAF-D96301F00705}">
      <dgm:prSet custT="1"/>
      <dgm:spPr/>
      <dgm:t>
        <a:bodyPr/>
        <a:lstStyle/>
        <a:p>
          <a:pPr rtl="0"/>
          <a:r>
            <a:rPr lang="en-GB" sz="1600" smtClean="0"/>
            <a:t>=&gt; </a:t>
          </a:r>
          <a:r>
            <a:rPr lang="en-GB" sz="1600" dirty="0" smtClean="0"/>
            <a:t>A policy aligned with the needs of the sector</a:t>
          </a:r>
          <a:endParaRPr lang="fr-FR" sz="1600" dirty="0"/>
        </a:p>
      </dgm:t>
    </dgm:pt>
    <dgm:pt modelId="{49A5D8E1-69CA-4EF2-BF1C-9AEAD6042EF1}" type="parTrans" cxnId="{46C5586E-297A-4E0E-B0AC-0A028574FDE7}">
      <dgm:prSet/>
      <dgm:spPr/>
      <dgm:t>
        <a:bodyPr/>
        <a:lstStyle/>
        <a:p>
          <a:endParaRPr lang="fr-FR" sz="1600"/>
        </a:p>
      </dgm:t>
    </dgm:pt>
    <dgm:pt modelId="{596CC398-5626-4925-A385-E0AD7F148BC1}" type="sibTrans" cxnId="{46C5586E-297A-4E0E-B0AC-0A028574FDE7}">
      <dgm:prSet/>
      <dgm:spPr/>
      <dgm:t>
        <a:bodyPr/>
        <a:lstStyle/>
        <a:p>
          <a:endParaRPr lang="fr-FR" sz="1600"/>
        </a:p>
      </dgm:t>
    </dgm:pt>
    <dgm:pt modelId="{A3737EA5-A672-4283-9FD9-D765798008F0}">
      <dgm:prSet custT="1"/>
      <dgm:spPr/>
      <dgm:t>
        <a:bodyPr/>
        <a:lstStyle/>
        <a:p>
          <a:pPr rtl="0"/>
          <a:r>
            <a:rPr lang="en-GB" sz="1600" smtClean="0"/>
            <a:t>=&gt; </a:t>
          </a:r>
          <a:r>
            <a:rPr lang="en-GB" sz="1600" dirty="0" smtClean="0"/>
            <a:t>Weighted priorities but with a certain flexibility</a:t>
          </a:r>
          <a:endParaRPr lang="fr-FR" sz="1600" dirty="0"/>
        </a:p>
      </dgm:t>
    </dgm:pt>
    <dgm:pt modelId="{4CA703A1-3446-4A2E-94C6-C2DD5C09D208}" type="parTrans" cxnId="{1B6469EB-E4F4-4662-B44D-3C52E2678BC9}">
      <dgm:prSet/>
      <dgm:spPr/>
      <dgm:t>
        <a:bodyPr/>
        <a:lstStyle/>
        <a:p>
          <a:endParaRPr lang="fr-FR" sz="1600"/>
        </a:p>
      </dgm:t>
    </dgm:pt>
    <dgm:pt modelId="{B91035B2-C98A-47A4-A33C-FC7435C717AB}" type="sibTrans" cxnId="{1B6469EB-E4F4-4662-B44D-3C52E2678BC9}">
      <dgm:prSet/>
      <dgm:spPr/>
      <dgm:t>
        <a:bodyPr/>
        <a:lstStyle/>
        <a:p>
          <a:endParaRPr lang="fr-FR" sz="1600"/>
        </a:p>
      </dgm:t>
    </dgm:pt>
    <dgm:pt modelId="{7612A245-D986-47BC-8990-41BC8BC8BE84}">
      <dgm:prSet custT="1"/>
      <dgm:spPr/>
      <dgm:t>
        <a:bodyPr/>
        <a:lstStyle/>
        <a:p>
          <a:pPr rtl="0"/>
          <a:r>
            <a:rPr lang="en-GB" sz="1600" smtClean="0"/>
            <a:t>=&gt; </a:t>
          </a:r>
          <a:r>
            <a:rPr lang="en-GB" sz="1600" dirty="0" smtClean="0"/>
            <a:t>Possibility to adjust it each year</a:t>
          </a:r>
          <a:endParaRPr lang="fr-FR" sz="1600" dirty="0"/>
        </a:p>
      </dgm:t>
    </dgm:pt>
    <dgm:pt modelId="{45389475-9F3C-49EC-8173-B973345DFF20}" type="parTrans" cxnId="{A61F5C9E-0EAE-40C3-A00E-48D084A86E3C}">
      <dgm:prSet/>
      <dgm:spPr/>
      <dgm:t>
        <a:bodyPr/>
        <a:lstStyle/>
        <a:p>
          <a:endParaRPr lang="fr-FR" sz="1600"/>
        </a:p>
      </dgm:t>
    </dgm:pt>
    <dgm:pt modelId="{72AB5611-A1E9-43F0-AB57-5ADD0A810570}" type="sibTrans" cxnId="{A61F5C9E-0EAE-40C3-A00E-48D084A86E3C}">
      <dgm:prSet/>
      <dgm:spPr/>
      <dgm:t>
        <a:bodyPr/>
        <a:lstStyle/>
        <a:p>
          <a:endParaRPr lang="fr-FR" sz="1600"/>
        </a:p>
      </dgm:t>
    </dgm:pt>
    <dgm:pt modelId="{640FC15B-BD66-4F1B-B8D4-D2E50A555EA9}" type="pres">
      <dgm:prSet presAssocID="{AD848949-BE07-471B-92F5-383665A0E642}" presName="Name0" presStyleCnt="0">
        <dgm:presLayoutVars>
          <dgm:chMax val="5"/>
          <dgm:chPref val="5"/>
          <dgm:dir/>
          <dgm:animLvl val="lvl"/>
        </dgm:presLayoutVars>
      </dgm:prSet>
      <dgm:spPr/>
      <dgm:t>
        <a:bodyPr/>
        <a:lstStyle/>
        <a:p>
          <a:endParaRPr lang="fr-FR"/>
        </a:p>
      </dgm:t>
    </dgm:pt>
    <dgm:pt modelId="{23836130-D95B-4604-91E1-1139FAFE04AB}" type="pres">
      <dgm:prSet presAssocID="{9E5C48C1-54A2-4130-8D66-3C8FAFC575E5}" presName="parentText1" presStyleLbl="node1" presStyleIdx="0" presStyleCnt="4">
        <dgm:presLayoutVars>
          <dgm:chMax/>
          <dgm:chPref val="3"/>
          <dgm:bulletEnabled val="1"/>
        </dgm:presLayoutVars>
      </dgm:prSet>
      <dgm:spPr/>
      <dgm:t>
        <a:bodyPr/>
        <a:lstStyle/>
        <a:p>
          <a:endParaRPr lang="fr-FR"/>
        </a:p>
      </dgm:t>
    </dgm:pt>
    <dgm:pt modelId="{BF41A2AE-5CDC-4ADB-A017-8F12FBA188DA}" type="pres">
      <dgm:prSet presAssocID="{9E5C48C1-54A2-4130-8D66-3C8FAFC575E5}" presName="childText1" presStyleLbl="solidAlignAcc1" presStyleIdx="0" presStyleCnt="4" custScaleX="101617" custScaleY="55078" custLinFactNeighborX="756" custLinFactNeighborY="-23362">
        <dgm:presLayoutVars>
          <dgm:chMax val="0"/>
          <dgm:chPref val="0"/>
          <dgm:bulletEnabled val="1"/>
        </dgm:presLayoutVars>
      </dgm:prSet>
      <dgm:spPr/>
      <dgm:t>
        <a:bodyPr/>
        <a:lstStyle/>
        <a:p>
          <a:endParaRPr lang="fr-FR"/>
        </a:p>
      </dgm:t>
    </dgm:pt>
    <dgm:pt modelId="{2B7E785B-81BA-4A16-AC92-5821197BF555}" type="pres">
      <dgm:prSet presAssocID="{927CB935-3631-40CE-8556-C808F3D7B014}" presName="parentText2" presStyleLbl="node1" presStyleIdx="1" presStyleCnt="4">
        <dgm:presLayoutVars>
          <dgm:chMax/>
          <dgm:chPref val="3"/>
          <dgm:bulletEnabled val="1"/>
        </dgm:presLayoutVars>
      </dgm:prSet>
      <dgm:spPr/>
      <dgm:t>
        <a:bodyPr/>
        <a:lstStyle/>
        <a:p>
          <a:endParaRPr lang="fr-FR"/>
        </a:p>
      </dgm:t>
    </dgm:pt>
    <dgm:pt modelId="{FCF82E48-C0C8-47B1-A164-4DB26B7D8344}" type="pres">
      <dgm:prSet presAssocID="{927CB935-3631-40CE-8556-C808F3D7B014}" presName="childText2" presStyleLbl="solidAlignAcc1" presStyleIdx="1" presStyleCnt="4" custScaleY="52326" custLinFactNeighborX="585" custLinFactNeighborY="-24490">
        <dgm:presLayoutVars>
          <dgm:chMax val="0"/>
          <dgm:chPref val="0"/>
          <dgm:bulletEnabled val="1"/>
        </dgm:presLayoutVars>
      </dgm:prSet>
      <dgm:spPr/>
      <dgm:t>
        <a:bodyPr/>
        <a:lstStyle/>
        <a:p>
          <a:endParaRPr lang="fr-FR"/>
        </a:p>
      </dgm:t>
    </dgm:pt>
    <dgm:pt modelId="{481906C7-8FA2-417D-AF04-23AA9D5EEB3A}" type="pres">
      <dgm:prSet presAssocID="{78CA202E-CD08-46AD-85EE-592F91694CD1}" presName="parentText3" presStyleLbl="node1" presStyleIdx="2" presStyleCnt="4">
        <dgm:presLayoutVars>
          <dgm:chMax/>
          <dgm:chPref val="3"/>
          <dgm:bulletEnabled val="1"/>
        </dgm:presLayoutVars>
      </dgm:prSet>
      <dgm:spPr/>
      <dgm:t>
        <a:bodyPr/>
        <a:lstStyle/>
        <a:p>
          <a:endParaRPr lang="fr-FR"/>
        </a:p>
      </dgm:t>
    </dgm:pt>
    <dgm:pt modelId="{0DE7D926-5220-4FCC-A155-C1E127F51AFD}" type="pres">
      <dgm:prSet presAssocID="{78CA202E-CD08-46AD-85EE-592F91694CD1}" presName="childText3" presStyleLbl="solidAlignAcc1" presStyleIdx="2" presStyleCnt="4" custScaleY="55181" custLinFactNeighborX="628" custLinFactNeighborY="-23308">
        <dgm:presLayoutVars>
          <dgm:chMax val="0"/>
          <dgm:chPref val="0"/>
          <dgm:bulletEnabled val="1"/>
        </dgm:presLayoutVars>
      </dgm:prSet>
      <dgm:spPr/>
      <dgm:t>
        <a:bodyPr/>
        <a:lstStyle/>
        <a:p>
          <a:endParaRPr lang="fr-FR"/>
        </a:p>
      </dgm:t>
    </dgm:pt>
    <dgm:pt modelId="{44D9AD09-322F-4EEA-B4D8-FC6EE2BCA146}" type="pres">
      <dgm:prSet presAssocID="{49880196-46C3-4D4B-B35F-32972F235056}" presName="parentText4" presStyleLbl="node1" presStyleIdx="3" presStyleCnt="4">
        <dgm:presLayoutVars>
          <dgm:chMax/>
          <dgm:chPref val="3"/>
          <dgm:bulletEnabled val="1"/>
        </dgm:presLayoutVars>
      </dgm:prSet>
      <dgm:spPr/>
      <dgm:t>
        <a:bodyPr/>
        <a:lstStyle/>
        <a:p>
          <a:endParaRPr lang="fr-FR"/>
        </a:p>
      </dgm:t>
    </dgm:pt>
    <dgm:pt modelId="{8700F854-069D-4D02-AA0D-118B246AA91D}" type="pres">
      <dgm:prSet presAssocID="{49880196-46C3-4D4B-B35F-32972F235056}" presName="childText4" presStyleLbl="solidAlignAcc1" presStyleIdx="3" presStyleCnt="4" custScaleY="47261" custLinFactNeighborX="265" custLinFactNeighborY="-26638">
        <dgm:presLayoutVars>
          <dgm:chMax val="0"/>
          <dgm:chPref val="0"/>
          <dgm:bulletEnabled val="1"/>
        </dgm:presLayoutVars>
      </dgm:prSet>
      <dgm:spPr/>
      <dgm:t>
        <a:bodyPr/>
        <a:lstStyle/>
        <a:p>
          <a:endParaRPr lang="fr-FR"/>
        </a:p>
      </dgm:t>
    </dgm:pt>
  </dgm:ptLst>
  <dgm:cxnLst>
    <dgm:cxn modelId="{1B6469EB-E4F4-4662-B44D-3C52E2678BC9}" srcId="{78CA202E-CD08-46AD-85EE-592F91694CD1}" destId="{A3737EA5-A672-4283-9FD9-D765798008F0}" srcOrd="0" destOrd="0" parTransId="{4CA703A1-3446-4A2E-94C6-C2DD5C09D208}" sibTransId="{B91035B2-C98A-47A4-A33C-FC7435C717AB}"/>
    <dgm:cxn modelId="{9FAC2AE6-EA51-43E1-8FDD-347E195B7845}" type="presOf" srcId="{9E5C48C1-54A2-4130-8D66-3C8FAFC575E5}" destId="{23836130-D95B-4604-91E1-1139FAFE04AB}" srcOrd="0" destOrd="0" presId="urn:microsoft.com/office/officeart/2009/3/layout/IncreasingArrowsProcess"/>
    <dgm:cxn modelId="{2C2DAE06-03B6-4515-A1F4-EFF9C5F5532D}" srcId="{AD848949-BE07-471B-92F5-383665A0E642}" destId="{9E5C48C1-54A2-4130-8D66-3C8FAFC575E5}" srcOrd="0" destOrd="0" parTransId="{5A99701E-088A-4370-BDD8-0FC9CE5DBD9D}" sibTransId="{A6A9526F-821D-4E7E-85AF-DCBCFC3AD81F}"/>
    <dgm:cxn modelId="{99767C16-18EE-402D-89E4-59B401D3BBA9}" srcId="{9E5C48C1-54A2-4130-8D66-3C8FAFC575E5}" destId="{C3C964D6-FF29-4776-8E5A-31B922ED3986}" srcOrd="0" destOrd="0" parTransId="{ECE1FC69-C7E6-4748-996C-683DF8885EA0}" sibTransId="{D7ECC55A-A24F-4052-8EE3-E770C0465D86}"/>
    <dgm:cxn modelId="{60147E1F-92CD-43F3-B2F0-2861EC384981}" srcId="{AD848949-BE07-471B-92F5-383665A0E642}" destId="{49880196-46C3-4D4B-B35F-32972F235056}" srcOrd="3" destOrd="0" parTransId="{92036CB1-D285-4EE6-899E-4DAB848555B9}" sibTransId="{F2BA5C07-3856-4F42-BDEB-5FF78E756C69}"/>
    <dgm:cxn modelId="{46C5586E-297A-4E0E-B0AC-0A028574FDE7}" srcId="{927CB935-3631-40CE-8556-C808F3D7B014}" destId="{3FB606A0-C1E0-4543-8BAF-D96301F00705}" srcOrd="0" destOrd="0" parTransId="{49A5D8E1-69CA-4EF2-BF1C-9AEAD6042EF1}" sibTransId="{596CC398-5626-4925-A385-E0AD7F148BC1}"/>
    <dgm:cxn modelId="{8FB6C80A-B6A2-4810-9344-5BE1FBFD86F9}" type="presOf" srcId="{49880196-46C3-4D4B-B35F-32972F235056}" destId="{44D9AD09-322F-4EEA-B4D8-FC6EE2BCA146}" srcOrd="0" destOrd="0" presId="urn:microsoft.com/office/officeart/2009/3/layout/IncreasingArrowsProcess"/>
    <dgm:cxn modelId="{A61F5C9E-0EAE-40C3-A00E-48D084A86E3C}" srcId="{49880196-46C3-4D4B-B35F-32972F235056}" destId="{7612A245-D986-47BC-8990-41BC8BC8BE84}" srcOrd="0" destOrd="0" parTransId="{45389475-9F3C-49EC-8173-B973345DFF20}" sibTransId="{72AB5611-A1E9-43F0-AB57-5ADD0A810570}"/>
    <dgm:cxn modelId="{2B2B96C5-138A-45E3-A76D-507B367D4EA3}" type="presOf" srcId="{78CA202E-CD08-46AD-85EE-592F91694CD1}" destId="{481906C7-8FA2-417D-AF04-23AA9D5EEB3A}" srcOrd="0" destOrd="0" presId="urn:microsoft.com/office/officeart/2009/3/layout/IncreasingArrowsProcess"/>
    <dgm:cxn modelId="{A720E6C7-550C-4346-9897-621365DB1E86}" type="presOf" srcId="{927CB935-3631-40CE-8556-C808F3D7B014}" destId="{2B7E785B-81BA-4A16-AC92-5821197BF555}" srcOrd="0" destOrd="0" presId="urn:microsoft.com/office/officeart/2009/3/layout/IncreasingArrowsProcess"/>
    <dgm:cxn modelId="{BC0BB7C6-FC33-4629-86E4-2049E63AFE6E}" type="presOf" srcId="{AD848949-BE07-471B-92F5-383665A0E642}" destId="{640FC15B-BD66-4F1B-B8D4-D2E50A555EA9}" srcOrd="0" destOrd="0" presId="urn:microsoft.com/office/officeart/2009/3/layout/IncreasingArrowsProcess"/>
    <dgm:cxn modelId="{460BBB1B-F241-4FC7-978A-A822A7309FF2}" type="presOf" srcId="{A3737EA5-A672-4283-9FD9-D765798008F0}" destId="{0DE7D926-5220-4FCC-A155-C1E127F51AFD}" srcOrd="0" destOrd="0" presId="urn:microsoft.com/office/officeart/2009/3/layout/IncreasingArrowsProcess"/>
    <dgm:cxn modelId="{1EB58336-4479-4FD3-B519-4C9A043C6867}" srcId="{AD848949-BE07-471B-92F5-383665A0E642}" destId="{78CA202E-CD08-46AD-85EE-592F91694CD1}" srcOrd="2" destOrd="0" parTransId="{21304AA6-28DB-4B9E-B2E8-74C3C1870268}" sibTransId="{0D76588A-A67D-42ED-9D7C-DD587A593E0A}"/>
    <dgm:cxn modelId="{DF56422C-BF70-449D-B9CF-1E5B3B8D34F7}" srcId="{AD848949-BE07-471B-92F5-383665A0E642}" destId="{927CB935-3631-40CE-8556-C808F3D7B014}" srcOrd="1" destOrd="0" parTransId="{509836F8-5E54-4A94-981F-DEEDE584E987}" sibTransId="{0B9490DB-7E05-45C4-B80C-5E6D17B771B7}"/>
    <dgm:cxn modelId="{7D77ED4F-EEB3-4DF9-A550-04E8682A955E}" type="presOf" srcId="{7612A245-D986-47BC-8990-41BC8BC8BE84}" destId="{8700F854-069D-4D02-AA0D-118B246AA91D}" srcOrd="0" destOrd="0" presId="urn:microsoft.com/office/officeart/2009/3/layout/IncreasingArrowsProcess"/>
    <dgm:cxn modelId="{A4BC41AF-B662-427C-B53A-CBC97D271436}" type="presOf" srcId="{3FB606A0-C1E0-4543-8BAF-D96301F00705}" destId="{FCF82E48-C0C8-47B1-A164-4DB26B7D8344}" srcOrd="0" destOrd="0" presId="urn:microsoft.com/office/officeart/2009/3/layout/IncreasingArrowsProcess"/>
    <dgm:cxn modelId="{CE2CC9B0-EB9A-4BDB-8EF0-4F0C780D10A8}" type="presOf" srcId="{C3C964D6-FF29-4776-8E5A-31B922ED3986}" destId="{BF41A2AE-5CDC-4ADB-A017-8F12FBA188DA}" srcOrd="0" destOrd="0" presId="urn:microsoft.com/office/officeart/2009/3/layout/IncreasingArrowsProcess"/>
    <dgm:cxn modelId="{9169120B-2181-426D-9C5A-018C2195DE56}" type="presParOf" srcId="{640FC15B-BD66-4F1B-B8D4-D2E50A555EA9}" destId="{23836130-D95B-4604-91E1-1139FAFE04AB}" srcOrd="0" destOrd="0" presId="urn:microsoft.com/office/officeart/2009/3/layout/IncreasingArrowsProcess"/>
    <dgm:cxn modelId="{474BF8A8-8FB9-431F-8A3E-4621378A6151}" type="presParOf" srcId="{640FC15B-BD66-4F1B-B8D4-D2E50A555EA9}" destId="{BF41A2AE-5CDC-4ADB-A017-8F12FBA188DA}" srcOrd="1" destOrd="0" presId="urn:microsoft.com/office/officeart/2009/3/layout/IncreasingArrowsProcess"/>
    <dgm:cxn modelId="{6DDA5924-1AEB-486D-87DB-B8E9F52D6734}" type="presParOf" srcId="{640FC15B-BD66-4F1B-B8D4-D2E50A555EA9}" destId="{2B7E785B-81BA-4A16-AC92-5821197BF555}" srcOrd="2" destOrd="0" presId="urn:microsoft.com/office/officeart/2009/3/layout/IncreasingArrowsProcess"/>
    <dgm:cxn modelId="{AD3A4121-352B-4B7D-9B32-AE37B6F73682}" type="presParOf" srcId="{640FC15B-BD66-4F1B-B8D4-D2E50A555EA9}" destId="{FCF82E48-C0C8-47B1-A164-4DB26B7D8344}" srcOrd="3" destOrd="0" presId="urn:microsoft.com/office/officeart/2009/3/layout/IncreasingArrowsProcess"/>
    <dgm:cxn modelId="{9150CC51-5862-469E-84AE-FBEA1B9FAF95}" type="presParOf" srcId="{640FC15B-BD66-4F1B-B8D4-D2E50A555EA9}" destId="{481906C7-8FA2-417D-AF04-23AA9D5EEB3A}" srcOrd="4" destOrd="0" presId="urn:microsoft.com/office/officeart/2009/3/layout/IncreasingArrowsProcess"/>
    <dgm:cxn modelId="{42970141-4225-4DDE-B548-8328B67C0E64}" type="presParOf" srcId="{640FC15B-BD66-4F1B-B8D4-D2E50A555EA9}" destId="{0DE7D926-5220-4FCC-A155-C1E127F51AFD}" srcOrd="5" destOrd="0" presId="urn:microsoft.com/office/officeart/2009/3/layout/IncreasingArrowsProcess"/>
    <dgm:cxn modelId="{4122CE42-63AB-4695-B967-1C88B09CAA14}" type="presParOf" srcId="{640FC15B-BD66-4F1B-B8D4-D2E50A555EA9}" destId="{44D9AD09-322F-4EEA-B4D8-FC6EE2BCA146}" srcOrd="6" destOrd="0" presId="urn:microsoft.com/office/officeart/2009/3/layout/IncreasingArrowsProcess"/>
    <dgm:cxn modelId="{63DD19AD-7E7A-4208-871F-557AEC61612D}" type="presParOf" srcId="{640FC15B-BD66-4F1B-B8D4-D2E50A555EA9}" destId="{8700F854-069D-4D02-AA0D-118B246AA91D}" srcOrd="7"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36130-D95B-4604-91E1-1139FAFE04AB}">
      <dsp:nvSpPr>
        <dsp:cNvPr id="0" name=""/>
        <dsp:cNvSpPr/>
      </dsp:nvSpPr>
      <dsp:spPr>
        <a:xfrm>
          <a:off x="83314" y="494828"/>
          <a:ext cx="8431108" cy="1227442"/>
        </a:xfrm>
        <a:prstGeom prst="rightArrow">
          <a:avLst>
            <a:gd name="adj1" fmla="val 50000"/>
            <a:gd name="adj2" fmla="val 50000"/>
          </a:avLst>
        </a:prstGeom>
        <a:solidFill>
          <a:schemeClr val="accent2">
            <a:shade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The tool to define the promotion strategy</a:t>
          </a:r>
          <a:endParaRPr lang="fr-FR" sz="1600" kern="1200" dirty="0"/>
        </a:p>
      </dsp:txBody>
      <dsp:txXfrm>
        <a:off x="83314" y="801689"/>
        <a:ext cx="8124248" cy="613721"/>
      </dsp:txXfrm>
    </dsp:sp>
    <dsp:sp modelId="{BF41A2AE-5CDC-4ADB-A017-8F12FBA188DA}">
      <dsp:nvSpPr>
        <dsp:cNvPr id="0" name=""/>
        <dsp:cNvSpPr/>
      </dsp:nvSpPr>
      <dsp:spPr>
        <a:xfrm>
          <a:off x="82294" y="1422909"/>
          <a:ext cx="1974794" cy="1250490"/>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dirty="0" smtClean="0"/>
            <a:t>=&gt; A dynamic promotion policy </a:t>
          </a:r>
          <a:endParaRPr lang="fr-FR" sz="1600" kern="1200" dirty="0"/>
        </a:p>
      </dsp:txBody>
      <dsp:txXfrm>
        <a:off x="82294" y="1422909"/>
        <a:ext cx="1974794" cy="1250490"/>
      </dsp:txXfrm>
    </dsp:sp>
    <dsp:sp modelId="{2B7E785B-81BA-4A16-AC92-5821197BF555}">
      <dsp:nvSpPr>
        <dsp:cNvPr id="0" name=""/>
        <dsp:cNvSpPr/>
      </dsp:nvSpPr>
      <dsp:spPr>
        <a:xfrm>
          <a:off x="2026684" y="903830"/>
          <a:ext cx="6487737" cy="1227442"/>
        </a:xfrm>
        <a:prstGeom prst="rightArrow">
          <a:avLst>
            <a:gd name="adj1" fmla="val 50000"/>
            <a:gd name="adj2" fmla="val 50000"/>
          </a:avLst>
        </a:prstGeom>
        <a:solidFill>
          <a:schemeClr val="accent2">
            <a:shade val="50000"/>
            <a:hueOff val="0"/>
            <a:satOff val="-16266"/>
            <a:lumOff val="263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With the input of the sector</a:t>
          </a:r>
          <a:endParaRPr lang="fr-FR" sz="1600" kern="1200" dirty="0"/>
        </a:p>
      </dsp:txBody>
      <dsp:txXfrm>
        <a:off x="2026684" y="1210691"/>
        <a:ext cx="6180877" cy="613721"/>
      </dsp:txXfrm>
    </dsp:sp>
    <dsp:sp modelId="{FCF82E48-C0C8-47B1-A164-4DB26B7D8344}">
      <dsp:nvSpPr>
        <dsp:cNvPr id="0" name=""/>
        <dsp:cNvSpPr/>
      </dsp:nvSpPr>
      <dsp:spPr>
        <a:xfrm>
          <a:off x="2038053" y="1837920"/>
          <a:ext cx="1943370" cy="1157728"/>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A policy aligned with the needs of the sector</a:t>
          </a:r>
          <a:endParaRPr lang="fr-FR" sz="1600" kern="1200" dirty="0"/>
        </a:p>
      </dsp:txBody>
      <dsp:txXfrm>
        <a:off x="2038053" y="1837920"/>
        <a:ext cx="1943370" cy="1157728"/>
      </dsp:txXfrm>
    </dsp:sp>
    <dsp:sp modelId="{481906C7-8FA2-417D-AF04-23AA9D5EEB3A}">
      <dsp:nvSpPr>
        <dsp:cNvPr id="0" name=""/>
        <dsp:cNvSpPr/>
      </dsp:nvSpPr>
      <dsp:spPr>
        <a:xfrm>
          <a:off x="3970055" y="1312833"/>
          <a:ext cx="4544367" cy="1227442"/>
        </a:xfrm>
        <a:prstGeom prst="rightArrow">
          <a:avLst>
            <a:gd name="adj1" fmla="val 50000"/>
            <a:gd name="adj2" fmla="val 50000"/>
          </a:avLst>
        </a:prstGeom>
        <a:solidFill>
          <a:schemeClr val="accent2">
            <a:shade val="50000"/>
            <a:hueOff val="0"/>
            <a:satOff val="-32532"/>
            <a:lumOff val="527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Defines priorities with a dedicated budget</a:t>
          </a:r>
          <a:endParaRPr lang="fr-FR" sz="1600" kern="1200" dirty="0"/>
        </a:p>
      </dsp:txBody>
      <dsp:txXfrm>
        <a:off x="3970055" y="1619694"/>
        <a:ext cx="4237507" cy="613721"/>
      </dsp:txXfrm>
    </dsp:sp>
    <dsp:sp modelId="{0DE7D926-5220-4FCC-A155-C1E127F51AFD}">
      <dsp:nvSpPr>
        <dsp:cNvPr id="0" name=""/>
        <dsp:cNvSpPr/>
      </dsp:nvSpPr>
      <dsp:spPr>
        <a:xfrm>
          <a:off x="3982259" y="2241358"/>
          <a:ext cx="1943370" cy="1229059"/>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Weighted priorities but with a certain flexibility</a:t>
          </a:r>
          <a:endParaRPr lang="fr-FR" sz="1600" kern="1200" dirty="0"/>
        </a:p>
      </dsp:txBody>
      <dsp:txXfrm>
        <a:off x="3982259" y="2241358"/>
        <a:ext cx="1943370" cy="1229059"/>
      </dsp:txXfrm>
    </dsp:sp>
    <dsp:sp modelId="{44D9AD09-322F-4EEA-B4D8-FC6EE2BCA146}">
      <dsp:nvSpPr>
        <dsp:cNvPr id="0" name=""/>
        <dsp:cNvSpPr/>
      </dsp:nvSpPr>
      <dsp:spPr>
        <a:xfrm>
          <a:off x="5913425" y="1721835"/>
          <a:ext cx="2600996" cy="1227442"/>
        </a:xfrm>
        <a:prstGeom prst="rightArrow">
          <a:avLst>
            <a:gd name="adj1" fmla="val 50000"/>
            <a:gd name="adj2" fmla="val 50000"/>
          </a:avLst>
        </a:prstGeom>
        <a:solidFill>
          <a:schemeClr val="accent2">
            <a:shade val="50000"/>
            <a:hueOff val="0"/>
            <a:satOff val="-16266"/>
            <a:lumOff val="2638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94857" numCol="1" spcCol="1270" anchor="ctr" anchorCtr="0">
          <a:noAutofit/>
        </a:bodyPr>
        <a:lstStyle/>
        <a:p>
          <a:pPr lvl="0" algn="l" defTabSz="711200" rtl="0">
            <a:lnSpc>
              <a:spcPct val="90000"/>
            </a:lnSpc>
            <a:spcBef>
              <a:spcPct val="0"/>
            </a:spcBef>
            <a:spcAft>
              <a:spcPct val="35000"/>
            </a:spcAft>
          </a:pPr>
          <a:r>
            <a:rPr lang="en-GB" sz="1600" kern="1200" dirty="0" smtClean="0"/>
            <a:t>Adopted annually</a:t>
          </a:r>
          <a:endParaRPr lang="fr-FR" sz="1600" kern="1200" dirty="0"/>
        </a:p>
      </dsp:txBody>
      <dsp:txXfrm>
        <a:off x="5913425" y="2028696"/>
        <a:ext cx="2294136" cy="613721"/>
      </dsp:txXfrm>
    </dsp:sp>
    <dsp:sp modelId="{8700F854-069D-4D02-AA0D-118B246AA91D}">
      <dsp:nvSpPr>
        <dsp:cNvPr id="0" name=""/>
        <dsp:cNvSpPr/>
      </dsp:nvSpPr>
      <dsp:spPr>
        <a:xfrm>
          <a:off x="5918622" y="2664322"/>
          <a:ext cx="1961075" cy="1064993"/>
        </a:xfrm>
        <a:prstGeom prst="rect">
          <a:avLst/>
        </a:prstGeom>
        <a:solidFill>
          <a:schemeClr val="lt1">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lvl="0" algn="l" defTabSz="711200" rtl="0">
            <a:lnSpc>
              <a:spcPct val="90000"/>
            </a:lnSpc>
            <a:spcBef>
              <a:spcPct val="0"/>
            </a:spcBef>
            <a:spcAft>
              <a:spcPct val="35000"/>
            </a:spcAft>
          </a:pPr>
          <a:r>
            <a:rPr lang="en-GB" sz="1600" kern="1200" smtClean="0"/>
            <a:t>=&gt; </a:t>
          </a:r>
          <a:r>
            <a:rPr lang="en-GB" sz="1600" kern="1200" dirty="0" smtClean="0"/>
            <a:t>Possibility to adjust it each year</a:t>
          </a:r>
          <a:endParaRPr lang="fr-FR" sz="1600" kern="1200" dirty="0"/>
        </a:p>
      </dsp:txBody>
      <dsp:txXfrm>
        <a:off x="5918622" y="2664322"/>
        <a:ext cx="1961075" cy="1064993"/>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2" y="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2" y="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2" y="944404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2" y="944404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b" anchorCtr="0" compatLnSpc="1">
            <a:prstTxWarp prst="textNoShape">
              <a:avLst/>
            </a:prstTxWarp>
          </a:bodyPr>
          <a:lstStyle>
            <a:lvl1pPr algn="r">
              <a:defRPr sz="1200" b="0">
                <a:solidFill>
                  <a:schemeClr val="tx1"/>
                </a:solidFill>
                <a:latin typeface="Arial" charset="0"/>
              </a:defRPr>
            </a:lvl1pPr>
          </a:lstStyle>
          <a:p>
            <a:pPr>
              <a:defRPr/>
            </a:pPr>
            <a:fld id="{F2857E09-ADEE-4BE4-BD99-0CE761370E6A}" type="slidenum">
              <a:rPr lang="en-GB"/>
              <a:pPr>
                <a:defRPr/>
              </a:pPr>
              <a:t>‹#›</a:t>
            </a:fld>
            <a:endParaRPr lang="en-GB"/>
          </a:p>
        </p:txBody>
      </p:sp>
    </p:spTree>
    <p:extLst>
      <p:ext uri="{BB962C8B-B14F-4D97-AF65-F5344CB8AC3E}">
        <p14:creationId xmlns:p14="http://schemas.microsoft.com/office/powerpoint/2010/main" val="326366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2" y="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2" y="2"/>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159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1039" y="4722813"/>
            <a:ext cx="5443537"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2" y="944404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2" y="9444040"/>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03" tIns="45701" rIns="91403" bIns="45701" numCol="1" anchor="b" anchorCtr="0" compatLnSpc="1">
            <a:prstTxWarp prst="textNoShape">
              <a:avLst/>
            </a:prstTxWarp>
          </a:bodyPr>
          <a:lstStyle>
            <a:lvl1pPr algn="r">
              <a:defRPr sz="1200" b="0">
                <a:solidFill>
                  <a:schemeClr val="tx1"/>
                </a:solidFill>
                <a:latin typeface="Arial" charset="0"/>
              </a:defRPr>
            </a:lvl1pPr>
          </a:lstStyle>
          <a:p>
            <a:pPr>
              <a:defRPr/>
            </a:pPr>
            <a:fld id="{B17060C3-425A-40C8-96DE-44F040BD2858}" type="slidenum">
              <a:rPr lang="en-GB"/>
              <a:pPr>
                <a:defRPr/>
              </a:pPr>
              <a:t>‹#›</a:t>
            </a:fld>
            <a:endParaRPr lang="en-GB"/>
          </a:p>
        </p:txBody>
      </p:sp>
    </p:spTree>
    <p:extLst>
      <p:ext uri="{BB962C8B-B14F-4D97-AF65-F5344CB8AC3E}">
        <p14:creationId xmlns:p14="http://schemas.microsoft.com/office/powerpoint/2010/main" val="332913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_ftn1"/><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_ftn3"/><Relationship Id="rId4" Type="http://schemas.openxmlformats.org/officeDocument/2006/relationships/hyperlink" Target="#_ftn2"/></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a:t>
            </a:fld>
            <a:endParaRPr lang="en-GB"/>
          </a:p>
        </p:txBody>
      </p:sp>
    </p:spTree>
    <p:extLst>
      <p:ext uri="{BB962C8B-B14F-4D97-AF65-F5344CB8AC3E}">
        <p14:creationId xmlns:p14="http://schemas.microsoft.com/office/powerpoint/2010/main" val="24371832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11</a:t>
            </a:fld>
            <a:endParaRPr lang="en-GB"/>
          </a:p>
        </p:txBody>
      </p:sp>
    </p:spTree>
    <p:extLst>
      <p:ext uri="{BB962C8B-B14F-4D97-AF65-F5344CB8AC3E}">
        <p14:creationId xmlns:p14="http://schemas.microsoft.com/office/powerpoint/2010/main" val="1913879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12</a:t>
            </a:fld>
            <a:endParaRPr lang="en-GB"/>
          </a:p>
        </p:txBody>
      </p:sp>
    </p:spTree>
    <p:extLst>
      <p:ext uri="{BB962C8B-B14F-4D97-AF65-F5344CB8AC3E}">
        <p14:creationId xmlns:p14="http://schemas.microsoft.com/office/powerpoint/2010/main" val="271489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700" b="1">
                <a:solidFill>
                  <a:srgbClr val="FFD624"/>
                </a:solidFill>
                <a:latin typeface="Verdana" pitchFamily="34" charset="0"/>
                <a:cs typeface="Arial" charset="0"/>
              </a:defRPr>
            </a:lvl1pPr>
            <a:lvl2pPr marL="749627" indent="-288317" eaLnBrk="0" hangingPunct="0">
              <a:defRPr sz="7700" b="1">
                <a:solidFill>
                  <a:srgbClr val="FFD624"/>
                </a:solidFill>
                <a:latin typeface="Verdana" pitchFamily="34" charset="0"/>
                <a:cs typeface="Arial" charset="0"/>
              </a:defRPr>
            </a:lvl2pPr>
            <a:lvl3pPr marL="1153271" indent="-230654" eaLnBrk="0" hangingPunct="0">
              <a:defRPr sz="7700" b="1">
                <a:solidFill>
                  <a:srgbClr val="FFD624"/>
                </a:solidFill>
                <a:latin typeface="Verdana" pitchFamily="34" charset="0"/>
                <a:cs typeface="Arial" charset="0"/>
              </a:defRPr>
            </a:lvl3pPr>
            <a:lvl4pPr marL="1614581" indent="-230654" eaLnBrk="0" hangingPunct="0">
              <a:defRPr sz="7700" b="1">
                <a:solidFill>
                  <a:srgbClr val="FFD624"/>
                </a:solidFill>
                <a:latin typeface="Verdana" pitchFamily="34" charset="0"/>
                <a:cs typeface="Arial" charset="0"/>
              </a:defRPr>
            </a:lvl4pPr>
            <a:lvl5pPr marL="2075889" indent="-230654" eaLnBrk="0" hangingPunct="0">
              <a:defRPr sz="7700" b="1">
                <a:solidFill>
                  <a:srgbClr val="FFD624"/>
                </a:solidFill>
                <a:latin typeface="Verdana" pitchFamily="34" charset="0"/>
                <a:cs typeface="Arial" charset="0"/>
              </a:defRPr>
            </a:lvl5pPr>
            <a:lvl6pPr marL="2537198" indent="-230654" eaLnBrk="0" fontAlgn="base" hangingPunct="0">
              <a:spcBef>
                <a:spcPct val="0"/>
              </a:spcBef>
              <a:spcAft>
                <a:spcPct val="0"/>
              </a:spcAft>
              <a:defRPr sz="7700" b="1">
                <a:solidFill>
                  <a:srgbClr val="FFD624"/>
                </a:solidFill>
                <a:latin typeface="Verdana" pitchFamily="34" charset="0"/>
                <a:cs typeface="Arial" charset="0"/>
              </a:defRPr>
            </a:lvl6pPr>
            <a:lvl7pPr marL="2998506" indent="-230654" eaLnBrk="0" fontAlgn="base" hangingPunct="0">
              <a:spcBef>
                <a:spcPct val="0"/>
              </a:spcBef>
              <a:spcAft>
                <a:spcPct val="0"/>
              </a:spcAft>
              <a:defRPr sz="7700" b="1">
                <a:solidFill>
                  <a:srgbClr val="FFD624"/>
                </a:solidFill>
                <a:latin typeface="Verdana" pitchFamily="34" charset="0"/>
                <a:cs typeface="Arial" charset="0"/>
              </a:defRPr>
            </a:lvl7pPr>
            <a:lvl8pPr marL="3459815" indent="-230654" eaLnBrk="0" fontAlgn="base" hangingPunct="0">
              <a:spcBef>
                <a:spcPct val="0"/>
              </a:spcBef>
              <a:spcAft>
                <a:spcPct val="0"/>
              </a:spcAft>
              <a:defRPr sz="7700" b="1">
                <a:solidFill>
                  <a:srgbClr val="FFD624"/>
                </a:solidFill>
                <a:latin typeface="Verdana" pitchFamily="34" charset="0"/>
                <a:cs typeface="Arial" charset="0"/>
              </a:defRPr>
            </a:lvl8pPr>
            <a:lvl9pPr marL="3921123" indent="-230654" eaLnBrk="0" fontAlgn="base" hangingPunct="0">
              <a:spcBef>
                <a:spcPct val="0"/>
              </a:spcBef>
              <a:spcAft>
                <a:spcPct val="0"/>
              </a:spcAft>
              <a:defRPr sz="7700" b="1">
                <a:solidFill>
                  <a:srgbClr val="FFD624"/>
                </a:solidFill>
                <a:latin typeface="Verdana" pitchFamily="34" charset="0"/>
                <a:cs typeface="Arial" charset="0"/>
              </a:defRPr>
            </a:lvl9pPr>
          </a:lstStyle>
          <a:p>
            <a:pPr eaLnBrk="1" hangingPunct="1"/>
            <a:fld id="{E83AA1DA-35BF-4D70-937E-86A6D1386A21}" type="slidenum">
              <a:rPr lang="en-GB" sz="1200" b="0">
                <a:solidFill>
                  <a:srgbClr val="000000"/>
                </a:solidFill>
                <a:latin typeface="Arial" charset="0"/>
              </a:rPr>
              <a:pPr eaLnBrk="1" hangingPunct="1"/>
              <a:t>13</a:t>
            </a:fld>
            <a:endParaRPr lang="en-GB" sz="1200" b="0">
              <a:solidFill>
                <a:srgbClr val="000000"/>
              </a:solidFill>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14</a:t>
            </a:fld>
            <a:endParaRPr lang="en-GB"/>
          </a:p>
        </p:txBody>
      </p:sp>
    </p:spTree>
    <p:extLst>
      <p:ext uri="{BB962C8B-B14F-4D97-AF65-F5344CB8AC3E}">
        <p14:creationId xmlns:p14="http://schemas.microsoft.com/office/powerpoint/2010/main" val="1186717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strategy of this program is based on the promotion of the European Lifestyle, in its gastronomy, pleasure, "good food" and taste, thus positioning European fruits and vegetables as quality products. A common signature will be used to translate the main message of this program "The European </a:t>
            </a:r>
            <a:r>
              <a:rPr lang="en-US" dirty="0" err="1" smtClean="0"/>
              <a:t>rendez-vous</a:t>
            </a:r>
            <a:r>
              <a:rPr lang="en-US" dirty="0" smtClean="0"/>
              <a:t>". </a:t>
            </a:r>
          </a:p>
          <a:p>
            <a:r>
              <a:rPr lang="en-US" dirty="0" smtClean="0"/>
              <a:t>The proposed actions are meetings with professionals to let them know and taste fresh European fruits and vegetables, especially apple, kiwi and apricot. </a:t>
            </a:r>
          </a:p>
          <a:p>
            <a:r>
              <a:rPr lang="en-US" dirty="0" smtClean="0"/>
              <a:t>The objectives of this program are to increase the awareness of these European products and to increase exports in the targeted markets.</a:t>
            </a:r>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15</a:t>
            </a:fld>
            <a:endParaRPr lang="en-GB"/>
          </a:p>
        </p:txBody>
      </p:sp>
    </p:spTree>
    <p:extLst>
      <p:ext uri="{BB962C8B-B14F-4D97-AF65-F5344CB8AC3E}">
        <p14:creationId xmlns:p14="http://schemas.microsoft.com/office/powerpoint/2010/main" val="5033703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16</a:t>
            </a:fld>
            <a:endParaRPr lang="en-GB"/>
          </a:p>
        </p:txBody>
      </p:sp>
    </p:spTree>
    <p:extLst>
      <p:ext uri="{BB962C8B-B14F-4D97-AF65-F5344CB8AC3E}">
        <p14:creationId xmlns:p14="http://schemas.microsoft.com/office/powerpoint/2010/main" val="271489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17</a:t>
            </a:fld>
            <a:endParaRPr lang="en-GB"/>
          </a:p>
        </p:txBody>
      </p:sp>
    </p:spTree>
    <p:extLst>
      <p:ext uri="{BB962C8B-B14F-4D97-AF65-F5344CB8AC3E}">
        <p14:creationId xmlns:p14="http://schemas.microsoft.com/office/powerpoint/2010/main" val="4093554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18</a:t>
            </a:fld>
            <a:endParaRPr lang="en-GB"/>
          </a:p>
        </p:txBody>
      </p:sp>
    </p:spTree>
    <p:extLst>
      <p:ext uri="{BB962C8B-B14F-4D97-AF65-F5344CB8AC3E}">
        <p14:creationId xmlns:p14="http://schemas.microsoft.com/office/powerpoint/2010/main" val="372180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2</a:t>
            </a:fld>
            <a:endParaRPr lang="en-GB"/>
          </a:p>
        </p:txBody>
      </p:sp>
    </p:spTree>
    <p:extLst>
      <p:ext uri="{BB962C8B-B14F-4D97-AF65-F5344CB8AC3E}">
        <p14:creationId xmlns:p14="http://schemas.microsoft.com/office/powerpoint/2010/main" val="2619713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eaLnBrk="0" hangingPunct="0">
              <a:defRPr sz="7600" b="1">
                <a:solidFill>
                  <a:srgbClr val="FFD624"/>
                </a:solidFill>
                <a:latin typeface="Verdana" pitchFamily="34" charset="0"/>
              </a:defRPr>
            </a:lvl1pPr>
            <a:lvl2pPr marL="742804" indent="-285695" eaLnBrk="0" hangingPunct="0">
              <a:defRPr sz="7600" b="1">
                <a:solidFill>
                  <a:srgbClr val="FFD624"/>
                </a:solidFill>
                <a:latin typeface="Verdana" pitchFamily="34" charset="0"/>
              </a:defRPr>
            </a:lvl2pPr>
            <a:lvl3pPr marL="1142777" indent="-228555" eaLnBrk="0" hangingPunct="0">
              <a:defRPr sz="7600" b="1">
                <a:solidFill>
                  <a:srgbClr val="FFD624"/>
                </a:solidFill>
                <a:latin typeface="Verdana" pitchFamily="34" charset="0"/>
              </a:defRPr>
            </a:lvl3pPr>
            <a:lvl4pPr marL="1599887" indent="-228555" eaLnBrk="0" hangingPunct="0">
              <a:defRPr sz="7600" b="1">
                <a:solidFill>
                  <a:srgbClr val="FFD624"/>
                </a:solidFill>
                <a:latin typeface="Verdana" pitchFamily="34" charset="0"/>
              </a:defRPr>
            </a:lvl4pPr>
            <a:lvl5pPr marL="2056998" indent="-228555" eaLnBrk="0" hangingPunct="0">
              <a:defRPr sz="7600" b="1">
                <a:solidFill>
                  <a:srgbClr val="FFD624"/>
                </a:solidFill>
                <a:latin typeface="Verdana" pitchFamily="34" charset="0"/>
              </a:defRPr>
            </a:lvl5pPr>
            <a:lvl6pPr marL="2514109" indent="-228555" eaLnBrk="0" fontAlgn="base" hangingPunct="0">
              <a:spcBef>
                <a:spcPct val="0"/>
              </a:spcBef>
              <a:spcAft>
                <a:spcPct val="0"/>
              </a:spcAft>
              <a:defRPr sz="7600" b="1">
                <a:solidFill>
                  <a:srgbClr val="FFD624"/>
                </a:solidFill>
                <a:latin typeface="Verdana" pitchFamily="34" charset="0"/>
              </a:defRPr>
            </a:lvl6pPr>
            <a:lvl7pPr marL="2971221" indent="-228555" eaLnBrk="0" fontAlgn="base" hangingPunct="0">
              <a:spcBef>
                <a:spcPct val="0"/>
              </a:spcBef>
              <a:spcAft>
                <a:spcPct val="0"/>
              </a:spcAft>
              <a:defRPr sz="7600" b="1">
                <a:solidFill>
                  <a:srgbClr val="FFD624"/>
                </a:solidFill>
                <a:latin typeface="Verdana" pitchFamily="34" charset="0"/>
              </a:defRPr>
            </a:lvl7pPr>
            <a:lvl8pPr marL="3428331" indent="-228555" eaLnBrk="0" fontAlgn="base" hangingPunct="0">
              <a:spcBef>
                <a:spcPct val="0"/>
              </a:spcBef>
              <a:spcAft>
                <a:spcPct val="0"/>
              </a:spcAft>
              <a:defRPr sz="7600" b="1">
                <a:solidFill>
                  <a:srgbClr val="FFD624"/>
                </a:solidFill>
                <a:latin typeface="Verdana" pitchFamily="34" charset="0"/>
              </a:defRPr>
            </a:lvl8pPr>
            <a:lvl9pPr marL="3885443" indent="-228555" eaLnBrk="0" fontAlgn="base" hangingPunct="0">
              <a:spcBef>
                <a:spcPct val="0"/>
              </a:spcBef>
              <a:spcAft>
                <a:spcPct val="0"/>
              </a:spcAft>
              <a:defRPr sz="7600" b="1">
                <a:solidFill>
                  <a:srgbClr val="FFD624"/>
                </a:solidFill>
                <a:latin typeface="Verdana" pitchFamily="34" charset="0"/>
              </a:defRPr>
            </a:lvl9pPr>
          </a:lstStyle>
          <a:p>
            <a:pPr eaLnBrk="1" hangingPunct="1"/>
            <a:fld id="{358DC0DA-D8BE-4256-BDAD-DA75A970239B}" type="slidenum">
              <a:rPr lang="en-GB" sz="1200" b="0">
                <a:solidFill>
                  <a:srgbClr val="000000"/>
                </a:solidFill>
                <a:latin typeface="Arial" charset="0"/>
              </a:rPr>
              <a:pPr eaLnBrk="1" hangingPunct="1"/>
              <a:t>3</a:t>
            </a:fld>
            <a:endParaRPr lang="en-GB" sz="1200" b="0">
              <a:solidFill>
                <a:srgbClr val="000000"/>
              </a:solidFill>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am very </a:t>
            </a:r>
            <a:r>
              <a:rPr lang="en-GB" dirty="0"/>
              <a:t>happy to present you the </a:t>
            </a:r>
            <a:r>
              <a:rPr lang="en-GB" dirty="0" smtClean="0"/>
              <a:t>2018 annual </a:t>
            </a:r>
            <a:r>
              <a:rPr lang="en-GB" dirty="0"/>
              <a:t>work programme for the promotion of agricultural products.</a:t>
            </a:r>
          </a:p>
          <a:p>
            <a:r>
              <a:rPr lang="en-GB" dirty="0"/>
              <a:t> </a:t>
            </a:r>
          </a:p>
          <a:p>
            <a:r>
              <a:rPr lang="en-GB" dirty="0"/>
              <a:t>As you know, the Annual Work programme is a key element of the promotion policy. </a:t>
            </a:r>
            <a:r>
              <a:rPr lang="en-US" dirty="0" smtClean="0"/>
              <a:t>It sets out the strategic priorities for promotion measures in terms of markets, schemes or products to be targeted. </a:t>
            </a:r>
          </a:p>
          <a:p>
            <a:endParaRPr lang="en-US" dirty="0" smtClean="0"/>
          </a:p>
          <a:p>
            <a:r>
              <a:rPr lang="en-US" dirty="0" smtClean="0"/>
              <a:t>It is designed to have a dynamic promotion policy, adjusted each year with the need of the sectors. </a:t>
            </a:r>
          </a:p>
          <a:p>
            <a:endParaRPr lang="en-US" dirty="0" smtClean="0"/>
          </a:p>
        </p:txBody>
      </p:sp>
      <p:sp>
        <p:nvSpPr>
          <p:cNvPr id="4" name="Slide Number Placeholder 3"/>
          <p:cNvSpPr>
            <a:spLocks noGrp="1"/>
          </p:cNvSpPr>
          <p:nvPr>
            <p:ph type="sldNum" sz="quarter" idx="10"/>
          </p:nvPr>
        </p:nvSpPr>
        <p:spPr/>
        <p:txBody>
          <a:bodyPr/>
          <a:lstStyle/>
          <a:p>
            <a:pPr>
              <a:defRPr/>
            </a:pPr>
            <a:fld id="{B17060C3-425A-40C8-96DE-44F040BD2858}" type="slidenum">
              <a:rPr lang="en-GB" smtClean="0"/>
              <a:pPr>
                <a:defRPr/>
              </a:pPr>
              <a:t>5</a:t>
            </a:fld>
            <a:endParaRPr lang="en-GB"/>
          </a:p>
        </p:txBody>
      </p:sp>
    </p:spTree>
    <p:extLst>
      <p:ext uri="{BB962C8B-B14F-4D97-AF65-F5344CB8AC3E}">
        <p14:creationId xmlns:p14="http://schemas.microsoft.com/office/powerpoint/2010/main" val="2345779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The 2018 AWP </a:t>
            </a:r>
            <a:r>
              <a:rPr lang="fr-BE" dirty="0" err="1" smtClean="0"/>
              <a:t>is</a:t>
            </a:r>
            <a:r>
              <a:rPr lang="fr-BE" dirty="0" smtClean="0"/>
              <a:t> </a:t>
            </a:r>
            <a:r>
              <a:rPr lang="fr-BE" dirty="0" err="1" smtClean="0"/>
              <a:t>based</a:t>
            </a:r>
            <a:r>
              <a:rPr lang="fr-BE" dirty="0" smtClean="0"/>
              <a:t> on </a:t>
            </a:r>
            <a:r>
              <a:rPr lang="fr-BE" dirty="0" err="1" smtClean="0"/>
              <a:t>different</a:t>
            </a:r>
            <a:r>
              <a:rPr lang="fr-BE" dirty="0" smtClean="0"/>
              <a:t> </a:t>
            </a:r>
            <a:r>
              <a:rPr lang="fr-BE" dirty="0" err="1" smtClean="0"/>
              <a:t>elements</a:t>
            </a:r>
            <a:endParaRPr lang="en-GB" dirty="0"/>
          </a:p>
        </p:txBody>
      </p:sp>
      <p:sp>
        <p:nvSpPr>
          <p:cNvPr id="4" name="Slide Number Placeholder 3"/>
          <p:cNvSpPr>
            <a:spLocks noGrp="1"/>
          </p:cNvSpPr>
          <p:nvPr>
            <p:ph type="sldNum" sz="quarter" idx="10"/>
          </p:nvPr>
        </p:nvSpPr>
        <p:spPr/>
        <p:txBody>
          <a:bodyPr/>
          <a:lstStyle/>
          <a:p>
            <a:pPr defTabSz="924093">
              <a:defRPr/>
            </a:pPr>
            <a:fld id="{B17060C3-425A-40C8-96DE-44F040BD2858}" type="slidenum">
              <a:rPr lang="en-GB">
                <a:solidFill>
                  <a:srgbClr val="000000"/>
                </a:solidFill>
              </a:rPr>
              <a:pPr defTabSz="924093">
                <a:defRPr/>
              </a:pPr>
              <a:t>6</a:t>
            </a:fld>
            <a:endParaRPr lang="en-GB">
              <a:solidFill>
                <a:srgbClr val="000000"/>
              </a:solidFill>
            </a:endParaRPr>
          </a:p>
        </p:txBody>
      </p:sp>
    </p:spTree>
    <p:extLst>
      <p:ext uri="{BB962C8B-B14F-4D97-AF65-F5344CB8AC3E}">
        <p14:creationId xmlns:p14="http://schemas.microsoft.com/office/powerpoint/2010/main" val="4154265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24093">
              <a:defRPr/>
            </a:pPr>
            <a:fld id="{B17060C3-425A-40C8-96DE-44F040BD2858}" type="slidenum">
              <a:rPr lang="en-GB">
                <a:solidFill>
                  <a:srgbClr val="000000"/>
                </a:solidFill>
              </a:rPr>
              <a:pPr defTabSz="924093">
                <a:defRPr/>
              </a:pPr>
              <a:t>7</a:t>
            </a:fld>
            <a:endParaRPr lang="en-GB">
              <a:solidFill>
                <a:srgbClr val="000000"/>
              </a:solidFill>
            </a:endParaRPr>
          </a:p>
        </p:txBody>
      </p:sp>
    </p:spTree>
    <p:extLst>
      <p:ext uri="{BB962C8B-B14F-4D97-AF65-F5344CB8AC3E}">
        <p14:creationId xmlns:p14="http://schemas.microsoft.com/office/powerpoint/2010/main" val="2165291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All the </a:t>
            </a:r>
            <a:r>
              <a:rPr lang="en-GB" dirty="0" smtClean="0"/>
              <a:t>Criteria for financial contributions (eligibility/exclusion selection/award criteria) are contained in the AWP. </a:t>
            </a:r>
          </a:p>
          <a:p>
            <a:endParaRPr lang="fr-BE" dirty="0" smtClean="0"/>
          </a:p>
          <a:p>
            <a:r>
              <a:rPr lang="fr-BE" dirty="0" err="1" smtClean="0"/>
              <a:t>Please</a:t>
            </a:r>
            <a:r>
              <a:rPr lang="fr-BE" dirty="0" smtClean="0"/>
              <a:t> </a:t>
            </a:r>
            <a:r>
              <a:rPr lang="fr-BE" dirty="0" err="1" smtClean="0"/>
              <a:t>pay</a:t>
            </a:r>
            <a:r>
              <a:rPr lang="fr-BE" dirty="0" smtClean="0"/>
              <a:t> attention to </a:t>
            </a:r>
            <a:r>
              <a:rPr lang="fr-BE" dirty="0" err="1" smtClean="0"/>
              <a:t>these</a:t>
            </a:r>
            <a:r>
              <a:rPr lang="fr-BE" dirty="0" smtClean="0"/>
              <a:t> </a:t>
            </a:r>
            <a:r>
              <a:rPr lang="fr-BE" dirty="0" err="1" smtClean="0"/>
              <a:t>criteria</a:t>
            </a:r>
            <a:r>
              <a:rPr lang="fr-BE" dirty="0" smtClean="0"/>
              <a:t>!</a:t>
            </a:r>
            <a:endParaRPr lang="en-GB" dirty="0" smtClean="0"/>
          </a:p>
          <a:p>
            <a:endParaRPr lang="fr-BE" baseline="0" dirty="0" smtClean="0"/>
          </a:p>
          <a:p>
            <a:r>
              <a:rPr lang="fr-BE" baseline="0" dirty="0" smtClean="0"/>
              <a:t>For the </a:t>
            </a:r>
            <a:r>
              <a:rPr lang="fr-BE" baseline="0" dirty="0" err="1" smtClean="0"/>
              <a:t>award</a:t>
            </a:r>
            <a:r>
              <a:rPr lang="fr-BE" baseline="0" dirty="0" smtClean="0"/>
              <a:t> </a:t>
            </a:r>
            <a:r>
              <a:rPr lang="fr-BE" baseline="0" dirty="0" err="1" smtClean="0"/>
              <a:t>criteria</a:t>
            </a:r>
            <a:r>
              <a:rPr lang="fr-BE" baseline="0" dirty="0" smtClean="0"/>
              <a:t>: </a:t>
            </a:r>
            <a:r>
              <a:rPr lang="fr-BE" baseline="0" dirty="0" err="1" smtClean="0"/>
              <a:t>please</a:t>
            </a:r>
            <a:r>
              <a:rPr lang="fr-BE" baseline="0" dirty="0" smtClean="0"/>
              <a:t> </a:t>
            </a:r>
            <a:r>
              <a:rPr lang="fr-BE" baseline="0" dirty="0" err="1" smtClean="0"/>
              <a:t>improve</a:t>
            </a:r>
            <a:r>
              <a:rPr lang="fr-BE" baseline="0" dirty="0" smtClean="0"/>
              <a:t> the </a:t>
            </a:r>
            <a:r>
              <a:rPr lang="fr-BE" baseline="0" dirty="0" err="1" smtClean="0"/>
              <a:t>European</a:t>
            </a:r>
            <a:r>
              <a:rPr lang="fr-BE" baseline="0" dirty="0" smtClean="0"/>
              <a:t> dimension of the programme (=</a:t>
            </a:r>
            <a:r>
              <a:rPr lang="fr-BE" baseline="0" dirty="0" err="1" smtClean="0"/>
              <a:t>European</a:t>
            </a:r>
            <a:r>
              <a:rPr lang="fr-BE" baseline="0" dirty="0" smtClean="0"/>
              <a:t> message)!</a:t>
            </a:r>
          </a:p>
          <a:p>
            <a:r>
              <a:rPr lang="fr-BE" baseline="0" dirty="0" smtClean="0"/>
              <a:t>The promotion programmes </a:t>
            </a:r>
            <a:r>
              <a:rPr lang="fr-BE" baseline="0" dirty="0" err="1" smtClean="0"/>
              <a:t>co-financed</a:t>
            </a:r>
            <a:r>
              <a:rPr lang="fr-BE" baseline="0" dirty="0" smtClean="0"/>
              <a:t> by the EU </a:t>
            </a:r>
            <a:r>
              <a:rPr lang="fr-BE" baseline="0" dirty="0" err="1" smtClean="0"/>
              <a:t>should</a:t>
            </a:r>
            <a:r>
              <a:rPr lang="fr-BE" baseline="0" dirty="0" smtClean="0"/>
              <a:t> have a EU dimension…</a:t>
            </a:r>
          </a:p>
          <a:p>
            <a:endParaRPr lang="fr-BE" baseline="0" dirty="0" smtClean="0"/>
          </a:p>
          <a:p>
            <a:r>
              <a:rPr lang="en-GB" dirty="0" smtClean="0">
                <a:effectLst/>
              </a:rPr>
              <a:t>The Union promotion scheme should supplement promotion schemes run by Member States or private sectors and should focus on a Union message. In that respect, promotion programmes co-financed by the Union should demonstrate a specific Union dimension. The Union dimension is assessed both in terms of content of the message and impact. </a:t>
            </a:r>
            <a:endParaRPr lang="en-GB" dirty="0"/>
          </a:p>
        </p:txBody>
      </p:sp>
      <p:sp>
        <p:nvSpPr>
          <p:cNvPr id="4" name="Slide Number Placeholder 3"/>
          <p:cNvSpPr>
            <a:spLocks noGrp="1"/>
          </p:cNvSpPr>
          <p:nvPr>
            <p:ph type="sldNum" sz="quarter" idx="10"/>
          </p:nvPr>
        </p:nvSpPr>
        <p:spPr/>
        <p:txBody>
          <a:bodyPr/>
          <a:lstStyle/>
          <a:p>
            <a:pPr defTabSz="924093">
              <a:defRPr/>
            </a:pPr>
            <a:fld id="{B17060C3-425A-40C8-96DE-44F040BD2858}" type="slidenum">
              <a:rPr lang="en-GB">
                <a:solidFill>
                  <a:srgbClr val="000000"/>
                </a:solidFill>
              </a:rPr>
              <a:pPr defTabSz="924093">
                <a:defRPr/>
              </a:pPr>
              <a:t>8</a:t>
            </a:fld>
            <a:endParaRPr lang="en-GB">
              <a:solidFill>
                <a:srgbClr val="000000"/>
              </a:solidFill>
            </a:endParaRPr>
          </a:p>
        </p:txBody>
      </p:sp>
    </p:spTree>
    <p:extLst>
      <p:ext uri="{BB962C8B-B14F-4D97-AF65-F5344CB8AC3E}">
        <p14:creationId xmlns:p14="http://schemas.microsoft.com/office/powerpoint/2010/main" val="3804378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900" dirty="0"/>
              <a:t>To ensure continuity, the 2018 AWP follows the broad lines of the previous annual work programmes and the major objectives of Regulation (EU) No 1144/2014 which are:</a:t>
            </a:r>
          </a:p>
          <a:p>
            <a:pPr marL="173267" indent="-173267">
              <a:buFont typeface="Arial" panose="020B0604020202020204" pitchFamily="34" charset="0"/>
              <a:buChar char="•"/>
            </a:pPr>
            <a:r>
              <a:rPr lang="en-GB" sz="900" dirty="0"/>
              <a:t>to increase the number of activities aimed at third countries where there is the highest potential of growth, hence a significant share of the budget of simple and multi programmes allocated to third countries;</a:t>
            </a:r>
          </a:p>
          <a:p>
            <a:pPr marL="173267" indent="-173267">
              <a:buFont typeface="Arial" panose="020B0604020202020204" pitchFamily="34" charset="0"/>
              <a:buChar char="•"/>
            </a:pPr>
            <a:r>
              <a:rPr lang="en-GB" sz="900" dirty="0"/>
              <a:t>on the internal market, to focus on informing consumers about EU quality schemes.</a:t>
            </a:r>
          </a:p>
          <a:p>
            <a:r>
              <a:rPr lang="en-GB" sz="900" dirty="0"/>
              <a:t>New elements for the 2018 AWP:</a:t>
            </a:r>
          </a:p>
          <a:p>
            <a:pPr marL="173267" indent="-173267">
              <a:buFont typeface="Arial" panose="020B0604020202020204" pitchFamily="34" charset="0"/>
              <a:buChar char="•"/>
            </a:pPr>
            <a:r>
              <a:rPr lang="fr-BE" sz="900" dirty="0" err="1"/>
              <a:t>Increased</a:t>
            </a:r>
            <a:r>
              <a:rPr lang="fr-BE" sz="900" dirty="0"/>
              <a:t> budget! (x2 for multi programmes!)</a:t>
            </a:r>
            <a:endParaRPr lang="en-GB" sz="900" dirty="0"/>
          </a:p>
          <a:p>
            <a:pPr marL="173267" indent="-173267">
              <a:buFont typeface="Arial" panose="020B0604020202020204" pitchFamily="34" charset="0"/>
              <a:buChar char="•"/>
            </a:pPr>
            <a:r>
              <a:rPr lang="en-GB" sz="900" dirty="0"/>
              <a:t>a reserved envelope to promote healthy eating and increase the consumption of fruits and vegetables in the internal market, since this sector is facing several difficulties.</a:t>
            </a:r>
          </a:p>
          <a:p>
            <a:pPr marL="173267" indent="-173267">
              <a:buFont typeface="Arial" panose="020B0604020202020204" pitchFamily="34" charset="0"/>
              <a:buChar char="•"/>
            </a:pPr>
            <a:r>
              <a:rPr lang="en-GB" sz="900" dirty="0"/>
              <a:t>a budgetary envelope earmarked for sustainable sheep/goat meat to address the difficult situation of the sector, as decided during Council of 23.01.2017. The promotion programmes should focus on the sustainable aspect of sheep/goat production, which counts as the most extensive production system; </a:t>
            </a:r>
          </a:p>
          <a:p>
            <a:r>
              <a:rPr lang="en-GB" sz="900" dirty="0"/>
              <a:t>Please note that in the previous years, the ring-fenced envelopes implied that the ring-fenced sectors could not apply under the other topics unless they were associated with other </a:t>
            </a:r>
            <a:r>
              <a:rPr lang="en-GB" sz="900" dirty="0" err="1"/>
              <a:t>agri</a:t>
            </a:r>
            <a:r>
              <a:rPr lang="en-GB" sz="900" dirty="0"/>
              <a:t>-food products. Nevertheless, we propose this year to apply a different logic. Consequently, the sheep meat sector and fruit and vegetable sector are able to apply also under the other topics, provided that the messages is different from "sustainable" sheep meat or "healthy eating" for fruits and vegetables (except if they are associated with other products). </a:t>
            </a:r>
          </a:p>
          <a:p>
            <a:pPr marL="173267" indent="-173267" defTabSz="924093">
              <a:buFont typeface="Arial" panose="020B0604020202020204" pitchFamily="34" charset="0"/>
              <a:buChar char="•"/>
              <a:defRPr/>
            </a:pPr>
            <a:r>
              <a:rPr lang="fr-BE" sz="900" dirty="0"/>
              <a:t>For multi programmes, </a:t>
            </a:r>
            <a:r>
              <a:rPr lang="fr-BE" sz="900" dirty="0" err="1"/>
              <a:t>there</a:t>
            </a:r>
            <a:r>
              <a:rPr lang="fr-BE" sz="900" dirty="0"/>
              <a:t> </a:t>
            </a:r>
            <a:r>
              <a:rPr lang="fr-BE" sz="900" dirty="0" err="1"/>
              <a:t>is</a:t>
            </a:r>
            <a:r>
              <a:rPr lang="fr-BE" sz="900" dirty="0"/>
              <a:t> a </a:t>
            </a:r>
            <a:r>
              <a:rPr lang="fr-BE" sz="900" dirty="0" err="1"/>
              <a:t>balanced</a:t>
            </a:r>
            <a:r>
              <a:rPr lang="fr-BE" sz="900" dirty="0"/>
              <a:t> </a:t>
            </a:r>
            <a:r>
              <a:rPr lang="fr-BE" sz="900" dirty="0" err="1"/>
              <a:t>share</a:t>
            </a:r>
            <a:r>
              <a:rPr lang="fr-BE" sz="900" dirty="0"/>
              <a:t> IM/TC. I</a:t>
            </a:r>
            <a:r>
              <a:rPr lang="en-US" dirty="0" err="1"/>
              <a:t>f</a:t>
            </a:r>
            <a:r>
              <a:rPr lang="en-US" dirty="0"/>
              <a:t> we look at the statistics of the 2017 MULTI call, only 6 out of 35 proposals were targeting third countries. In order "to encourage a larger number of information provision and promotion measures in third countries", we therefore </a:t>
            </a:r>
            <a:r>
              <a:rPr lang="fr-BE" dirty="0"/>
              <a:t>propose 32 M for multi programmes </a:t>
            </a:r>
            <a:r>
              <a:rPr lang="fr-BE" dirty="0" err="1"/>
              <a:t>targeting</a:t>
            </a:r>
            <a:r>
              <a:rPr lang="fr-BE" dirty="0"/>
              <a:t> </a:t>
            </a:r>
            <a:r>
              <a:rPr lang="fr-BE" dirty="0" err="1"/>
              <a:t>third</a:t>
            </a:r>
            <a:r>
              <a:rPr lang="fr-BE" dirty="0"/>
              <a:t> countries, and 30 M for IM</a:t>
            </a:r>
            <a:endParaRPr lang="en-GB" dirty="0"/>
          </a:p>
          <a:p>
            <a:endParaRPr lang="fr-BE" sz="900" dirty="0"/>
          </a:p>
          <a:p>
            <a:r>
              <a:rPr lang="fr-BE" sz="900" dirty="0" err="1"/>
              <a:t>Additional</a:t>
            </a:r>
            <a:r>
              <a:rPr lang="fr-BE" sz="900" dirty="0"/>
              <a:t> call for multi in case of </a:t>
            </a:r>
            <a:r>
              <a:rPr lang="fr-BE" sz="900" dirty="0" err="1"/>
              <a:t>serious</a:t>
            </a:r>
            <a:r>
              <a:rPr lang="fr-BE" sz="900" dirty="0"/>
              <a:t> </a:t>
            </a:r>
            <a:r>
              <a:rPr lang="fr-BE" sz="900" dirty="0" err="1"/>
              <a:t>market</a:t>
            </a:r>
            <a:r>
              <a:rPr lang="fr-BE" sz="900" dirty="0"/>
              <a:t> </a:t>
            </a:r>
            <a:r>
              <a:rPr lang="fr-BE" sz="900" dirty="0" err="1"/>
              <a:t>disturbance</a:t>
            </a:r>
            <a:r>
              <a:rPr lang="fr-BE" sz="900" dirty="0"/>
              <a:t>:</a:t>
            </a:r>
          </a:p>
          <a:p>
            <a:r>
              <a:rPr lang="en-GB" sz="900" dirty="0"/>
              <a:t>The reason why we had only foreseen a crisis call for simple programmes in the previous years is because simple programmes are easier to build. Also, in the first years, the budget for multi was low and, as a consequence, we could not "extract" 5 M for a crisis call. </a:t>
            </a:r>
          </a:p>
          <a:p>
            <a:r>
              <a:rPr lang="en-GB" sz="900" dirty="0"/>
              <a:t>Nevertheless, from this year on we now have an important budget for multi programmes. If it is required that the crisis should have a European dimension to trigger a call, it makes sense to also allow multi programmes to address such a crisis. A Pan European association can easily build a multi in case of market disturbance with European dimension. Therefore we propose to have a reserve of 5 million for a crisis call for multi, to be reattributed to Topic on multi programmes in third countries if no crisis occurs during 2018. </a:t>
            </a:r>
          </a:p>
          <a:p>
            <a:endParaRPr lang="en-GB" dirty="0"/>
          </a:p>
          <a:p>
            <a:endParaRPr lang="en-GB" dirty="0"/>
          </a:p>
        </p:txBody>
      </p:sp>
      <p:sp>
        <p:nvSpPr>
          <p:cNvPr id="4" name="Slide Number Placeholder 3"/>
          <p:cNvSpPr>
            <a:spLocks noGrp="1"/>
          </p:cNvSpPr>
          <p:nvPr>
            <p:ph type="sldNum" sz="quarter" idx="10"/>
          </p:nvPr>
        </p:nvSpPr>
        <p:spPr/>
        <p:txBody>
          <a:bodyPr/>
          <a:lstStyle/>
          <a:p>
            <a:pPr defTabSz="924093">
              <a:defRPr/>
            </a:pPr>
            <a:fld id="{B17060C3-425A-40C8-96DE-44F040BD2858}" type="slidenum">
              <a:rPr lang="en-GB">
                <a:solidFill>
                  <a:srgbClr val="000000"/>
                </a:solidFill>
              </a:rPr>
              <a:pPr defTabSz="924093">
                <a:defRPr/>
              </a:pPr>
              <a:t>9</a:t>
            </a:fld>
            <a:endParaRPr lang="en-GB">
              <a:solidFill>
                <a:srgbClr val="000000"/>
              </a:solidFill>
            </a:endParaRPr>
          </a:p>
        </p:txBody>
      </p:sp>
    </p:spTree>
    <p:extLst>
      <p:ext uri="{BB962C8B-B14F-4D97-AF65-F5344CB8AC3E}">
        <p14:creationId xmlns:p14="http://schemas.microsoft.com/office/powerpoint/2010/main" val="493685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endParaRPr lang="en-US" altLang="en-US" dirty="0" smtClean="0">
              <a:latin typeface="Arial" pitchFamily="34" charset="0"/>
            </a:endParaRPr>
          </a:p>
          <a:p>
            <a:pPr defTabSz="914297" eaLnBrk="1" fontAlgn="b" hangingPunct="1">
              <a:defRPr/>
            </a:pPr>
            <a:r>
              <a:rPr lang="en-GB" u="sng" dirty="0" smtClean="0">
                <a:solidFill>
                  <a:srgbClr val="FF0000"/>
                </a:solidFill>
              </a:rPr>
              <a:t>2016 most of budget goes to</a:t>
            </a:r>
            <a:r>
              <a:rPr lang="en-GB" altLang="en-US" dirty="0" smtClean="0">
                <a:latin typeface="Arial" pitchFamily="34" charset="0"/>
              </a:rPr>
              <a:t> F&amp;V (30% of the budget), meat (17%) and dairy (15%) are strongly represented in the outcome of evaluation (23% 'mixed</a:t>
            </a:r>
            <a:r>
              <a:rPr lang="en-GB" altLang="en-US" baseline="0" dirty="0" smtClean="0">
                <a:latin typeface="Arial" pitchFamily="34" charset="0"/>
              </a:rPr>
              <a:t> products'</a:t>
            </a:r>
          </a:p>
          <a:p>
            <a:pPr defTabSz="914297" eaLnBrk="1" fontAlgn="b" hangingPunct="1">
              <a:defRPr/>
            </a:pPr>
            <a:r>
              <a:rPr lang="fr-BE" altLang="en-US" baseline="0" dirty="0" smtClean="0">
                <a:latin typeface="Arial" pitchFamily="34" charset="0"/>
              </a:rPr>
              <a:t>Idem 2017: FV first </a:t>
            </a:r>
            <a:r>
              <a:rPr lang="fr-BE" altLang="en-US" baseline="0" dirty="0" err="1" smtClean="0">
                <a:latin typeface="Arial" pitchFamily="34" charset="0"/>
              </a:rPr>
              <a:t>beneficiary</a:t>
            </a:r>
            <a:r>
              <a:rPr lang="fr-BE" altLang="en-US" baseline="0" dirty="0" smtClean="0">
                <a:latin typeface="Arial" pitchFamily="34" charset="0"/>
              </a:rPr>
              <a:t> </a:t>
            </a:r>
            <a:r>
              <a:rPr lang="fr-BE" altLang="en-US" baseline="0" dirty="0" err="1" smtClean="0">
                <a:latin typeface="Arial" pitchFamily="34" charset="0"/>
              </a:rPr>
              <a:t>with</a:t>
            </a:r>
            <a:r>
              <a:rPr lang="fr-BE" altLang="en-US" baseline="0" dirty="0" smtClean="0">
                <a:latin typeface="Arial" pitchFamily="34" charset="0"/>
              </a:rPr>
              <a:t> </a:t>
            </a:r>
            <a:r>
              <a:rPr lang="fr-BE" altLang="en-US" baseline="0" dirty="0" err="1" smtClean="0">
                <a:latin typeface="Arial" pitchFamily="34" charset="0"/>
              </a:rPr>
              <a:t>dairy</a:t>
            </a:r>
            <a:endParaRPr lang="en-GB" altLang="en-US" baseline="0" dirty="0" smtClean="0">
              <a:latin typeface="Arial" pitchFamily="34" charset="0"/>
            </a:endParaRPr>
          </a:p>
          <a:p>
            <a:pPr defTabSz="914297" eaLnBrk="1" fontAlgn="b" hangingPunct="1">
              <a:defRPr/>
            </a:pPr>
            <a:endParaRPr lang="fr-BE" altLang="en-US" baseline="0" dirty="0" smtClean="0">
              <a:latin typeface="Arial" pitchFamily="34" charset="0"/>
            </a:endParaRPr>
          </a:p>
          <a:p>
            <a:pPr fontAlgn="base" hangingPunct="0"/>
            <a:endParaRPr lang="en-GB" dirty="0"/>
          </a:p>
          <a:p>
            <a:pPr fontAlgn="base" hangingPunct="0"/>
            <a:r>
              <a:rPr lang="en-GB" dirty="0"/>
              <a:t>The eligibility, exclusion and award criteria to select information provision and promotion measures concerning agricultural products implemented in the internal market and in third countries in accordance with Regulation (EU) No 1144/2014 are contained in the annual work programme for promotion</a:t>
            </a:r>
            <a:r>
              <a:rPr lang="en-GB" baseline="30000" dirty="0">
                <a:hlinkClick r:id="rId3" action="ppaction://hlinkfile"/>
              </a:rPr>
              <a:t>[1]</a:t>
            </a:r>
            <a:r>
              <a:rPr lang="en-GB" dirty="0"/>
              <a:t> and the calls for proposals to select the promotion programmes. These calls are published in the OJEU.</a:t>
            </a:r>
            <a:r>
              <a:rPr lang="en-GB" baseline="30000" dirty="0">
                <a:hlinkClick r:id="rId4" action="ppaction://hlinkfile"/>
              </a:rPr>
              <a:t>[2]</a:t>
            </a:r>
            <a:r>
              <a:rPr lang="en-GB" dirty="0"/>
              <a:t> </a:t>
            </a:r>
          </a:p>
          <a:p>
            <a:pPr fontAlgn="base" hangingPunct="0"/>
            <a:r>
              <a:rPr lang="en-GB" dirty="0"/>
              <a:t>The evaluation process follows the requirements of the Financial Regulation and its Rules of Application.</a:t>
            </a:r>
            <a:r>
              <a:rPr lang="en-GB" baseline="30000" dirty="0">
                <a:hlinkClick r:id="rId5" action="ppaction://hlinkfile"/>
              </a:rPr>
              <a:t>[3]</a:t>
            </a:r>
            <a:r>
              <a:rPr lang="en-GB" dirty="0"/>
              <a:t> The proposals are assessed against the award criteria, the proposals shall meet the eligibility, exclusion and selection criteria. </a:t>
            </a:r>
          </a:p>
          <a:p>
            <a:pPr fontAlgn="base" hangingPunct="0"/>
            <a:r>
              <a:rPr lang="en-GB" dirty="0"/>
              <a:t>Three independent experts examine each proposal against objective award criteria. A separate ranking list is established for each priority topic listed in the calls.</a:t>
            </a:r>
          </a:p>
          <a:p>
            <a:endParaRPr lang="en-GB" dirty="0" smtClean="0"/>
          </a:p>
          <a:p>
            <a:pPr defTabSz="914297" eaLnBrk="1" fontAlgn="b" hangingPunct="1">
              <a:defRPr/>
            </a:pPr>
            <a:endParaRPr lang="en-GB" altLang="en-US" baseline="0" dirty="0" smtClean="0">
              <a:latin typeface="Arial" pitchFamily="34" charset="0"/>
            </a:endParaRPr>
          </a:p>
        </p:txBody>
      </p:sp>
      <p:sp>
        <p:nvSpPr>
          <p:cNvPr id="7270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6135" indent="-286975" eaLnBrk="0" hangingPunct="0">
              <a:defRPr sz="7600" b="1">
                <a:solidFill>
                  <a:srgbClr val="FFD624"/>
                </a:solidFill>
                <a:latin typeface="Verdana" pitchFamily="34" charset="0"/>
              </a:defRPr>
            </a:lvl2pPr>
            <a:lvl3pPr marL="1147900" indent="-229580" eaLnBrk="0" hangingPunct="0">
              <a:defRPr sz="7600" b="1">
                <a:solidFill>
                  <a:srgbClr val="FFD624"/>
                </a:solidFill>
                <a:latin typeface="Verdana" pitchFamily="34" charset="0"/>
              </a:defRPr>
            </a:lvl3pPr>
            <a:lvl4pPr marL="1607060" indent="-229580" eaLnBrk="0" hangingPunct="0">
              <a:defRPr sz="7600" b="1">
                <a:solidFill>
                  <a:srgbClr val="FFD624"/>
                </a:solidFill>
                <a:latin typeface="Verdana" pitchFamily="34" charset="0"/>
              </a:defRPr>
            </a:lvl4pPr>
            <a:lvl5pPr marL="2066221" indent="-229580" eaLnBrk="0" hangingPunct="0">
              <a:defRPr sz="7600" b="1">
                <a:solidFill>
                  <a:srgbClr val="FFD624"/>
                </a:solidFill>
                <a:latin typeface="Verdana" pitchFamily="34" charset="0"/>
              </a:defRPr>
            </a:lvl5pPr>
            <a:lvl6pPr marL="2525380" indent="-229580" eaLnBrk="0" fontAlgn="base" hangingPunct="0">
              <a:spcBef>
                <a:spcPct val="0"/>
              </a:spcBef>
              <a:spcAft>
                <a:spcPct val="0"/>
              </a:spcAft>
              <a:defRPr sz="7600" b="1">
                <a:solidFill>
                  <a:srgbClr val="FFD624"/>
                </a:solidFill>
                <a:latin typeface="Verdana" pitchFamily="34" charset="0"/>
              </a:defRPr>
            </a:lvl6pPr>
            <a:lvl7pPr marL="2984540" indent="-229580" eaLnBrk="0" fontAlgn="base" hangingPunct="0">
              <a:spcBef>
                <a:spcPct val="0"/>
              </a:spcBef>
              <a:spcAft>
                <a:spcPct val="0"/>
              </a:spcAft>
              <a:defRPr sz="7600" b="1">
                <a:solidFill>
                  <a:srgbClr val="FFD624"/>
                </a:solidFill>
                <a:latin typeface="Verdana" pitchFamily="34" charset="0"/>
              </a:defRPr>
            </a:lvl7pPr>
            <a:lvl8pPr marL="3443701" indent="-229580" eaLnBrk="0" fontAlgn="base" hangingPunct="0">
              <a:spcBef>
                <a:spcPct val="0"/>
              </a:spcBef>
              <a:spcAft>
                <a:spcPct val="0"/>
              </a:spcAft>
              <a:defRPr sz="7600" b="1">
                <a:solidFill>
                  <a:srgbClr val="FFD624"/>
                </a:solidFill>
                <a:latin typeface="Verdana" pitchFamily="34" charset="0"/>
              </a:defRPr>
            </a:lvl8pPr>
            <a:lvl9pPr marL="3902860" indent="-229580" eaLnBrk="0" fontAlgn="base" hangingPunct="0">
              <a:spcBef>
                <a:spcPct val="0"/>
              </a:spcBef>
              <a:spcAft>
                <a:spcPct val="0"/>
              </a:spcAft>
              <a:defRPr sz="7600" b="1">
                <a:solidFill>
                  <a:srgbClr val="FFD624"/>
                </a:solidFill>
                <a:latin typeface="Verdana" pitchFamily="34" charset="0"/>
              </a:defRPr>
            </a:lvl9pPr>
          </a:lstStyle>
          <a:p>
            <a:pPr eaLnBrk="1" hangingPunct="1"/>
            <a:fld id="{9E2F0D0A-6855-459B-9A3B-B9D680A5B17D}" type="slidenum">
              <a:rPr lang="en-GB" altLang="en-US" sz="1200" b="0">
                <a:solidFill>
                  <a:schemeClr val="tx1"/>
                </a:solidFill>
                <a:latin typeface="Arial" pitchFamily="34" charset="0"/>
              </a:rPr>
              <a:pPr eaLnBrk="1" hangingPunct="1"/>
              <a:t>10</a:t>
            </a:fld>
            <a:endParaRPr lang="en-GB" altLang="en-US" sz="1200" b="0">
              <a:solidFill>
                <a:schemeClr val="tx1"/>
              </a:solidFill>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7" name="Rectangle 10"/>
          <p:cNvSpPr>
            <a:spLocks noChangeArrowheads="1"/>
          </p:cNvSpPr>
          <p:nvPr userDrawn="1"/>
        </p:nvSpPr>
        <p:spPr bwMode="auto">
          <a:xfrm>
            <a:off x="-10988" y="98606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6005094" y="4077072"/>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3B7816D3-D941-4E32-BFC2-C701ACF1D9CD}" type="slidenum">
              <a:rPr lang="en-GB"/>
              <a:pPr>
                <a:defRPr/>
              </a:pPr>
              <a:t>‹#›</a:t>
            </a:fld>
            <a:endParaRPr lang="en-GB" dirty="0"/>
          </a:p>
        </p:txBody>
      </p:sp>
    </p:spTree>
    <p:extLst>
      <p:ext uri="{BB962C8B-B14F-4D97-AF65-F5344CB8AC3E}">
        <p14:creationId xmlns:p14="http://schemas.microsoft.com/office/powerpoint/2010/main" val="39719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9CDF8B13-E21A-4FE8-9A7C-F4A1DE5AB1CF}" type="slidenum">
              <a:rPr lang="en-GB"/>
              <a:pPr>
                <a:defRPr/>
              </a:pPr>
              <a:t>‹#›</a:t>
            </a:fld>
            <a:endParaRPr lang="en-GB" dirty="0"/>
          </a:p>
        </p:txBody>
      </p:sp>
    </p:spTree>
    <p:extLst>
      <p:ext uri="{BB962C8B-B14F-4D97-AF65-F5344CB8AC3E}">
        <p14:creationId xmlns:p14="http://schemas.microsoft.com/office/powerpoint/2010/main" val="374291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E91D8F81-7660-4D9C-BF7D-E26EE185A41B}" type="slidenum">
              <a:rPr lang="en-GB"/>
              <a:pPr>
                <a:defRPr/>
              </a:pPr>
              <a:t>‹#›</a:t>
            </a:fld>
            <a:endParaRPr lang="en-GB" dirty="0"/>
          </a:p>
        </p:txBody>
      </p:sp>
    </p:spTree>
    <p:extLst>
      <p:ext uri="{BB962C8B-B14F-4D97-AF65-F5344CB8AC3E}">
        <p14:creationId xmlns:p14="http://schemas.microsoft.com/office/powerpoint/2010/main" val="84082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537BB2E-9F9E-4BAA-AE43-CD66653A998B}" type="slidenum">
              <a:rPr lang="en-GB"/>
              <a:pPr>
                <a:defRPr/>
              </a:pPr>
              <a:t>‹#›</a:t>
            </a:fld>
            <a:endParaRPr lang="en-GB" dirty="0"/>
          </a:p>
        </p:txBody>
      </p:sp>
    </p:spTree>
    <p:extLst>
      <p:ext uri="{BB962C8B-B14F-4D97-AF65-F5344CB8AC3E}">
        <p14:creationId xmlns:p14="http://schemas.microsoft.com/office/powerpoint/2010/main" val="4009844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443B67-D9BB-4342-A53D-F8F29C868233}" type="slidenum">
              <a:rPr lang="en-GB"/>
              <a:pPr>
                <a:defRPr/>
              </a:pPr>
              <a:t>‹#›</a:t>
            </a:fld>
            <a:endParaRPr lang="en-GB" dirty="0"/>
          </a:p>
        </p:txBody>
      </p:sp>
    </p:spTree>
    <p:extLst>
      <p:ext uri="{BB962C8B-B14F-4D97-AF65-F5344CB8AC3E}">
        <p14:creationId xmlns:p14="http://schemas.microsoft.com/office/powerpoint/2010/main" val="14854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A8B5FD-6EF8-4153-AB33-93FB0FC496A1}" type="slidenum">
              <a:rPr lang="en-GB"/>
              <a:pPr>
                <a:defRPr/>
              </a:pPr>
              <a:t>‹#›</a:t>
            </a:fld>
            <a:endParaRPr lang="en-GB" dirty="0"/>
          </a:p>
        </p:txBody>
      </p:sp>
    </p:spTree>
    <p:extLst>
      <p:ext uri="{BB962C8B-B14F-4D97-AF65-F5344CB8AC3E}">
        <p14:creationId xmlns:p14="http://schemas.microsoft.com/office/powerpoint/2010/main" val="337481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884154-7DC1-4C83-900B-E82C84F646E4}" type="slidenum">
              <a:rPr lang="en-GB"/>
              <a:pPr>
                <a:defRPr/>
              </a:pPr>
              <a:t>‹#›</a:t>
            </a:fld>
            <a:endParaRPr lang="en-GB" dirty="0"/>
          </a:p>
        </p:txBody>
      </p:sp>
    </p:spTree>
    <p:extLst>
      <p:ext uri="{BB962C8B-B14F-4D97-AF65-F5344CB8AC3E}">
        <p14:creationId xmlns:p14="http://schemas.microsoft.com/office/powerpoint/2010/main" val="2716242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7859D31-FFE7-4F2B-A330-7474E91694C2}" type="slidenum">
              <a:rPr lang="en-GB"/>
              <a:pPr>
                <a:defRPr/>
              </a:pPr>
              <a:t>‹#›</a:t>
            </a:fld>
            <a:endParaRPr lang="en-GB" dirty="0"/>
          </a:p>
        </p:txBody>
      </p:sp>
    </p:spTree>
    <p:extLst>
      <p:ext uri="{BB962C8B-B14F-4D97-AF65-F5344CB8AC3E}">
        <p14:creationId xmlns:p14="http://schemas.microsoft.com/office/powerpoint/2010/main" val="7778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FE7C5AB-1E28-48AE-B474-DA85D8A3C5DA}" type="slidenum">
              <a:rPr lang="en-GB"/>
              <a:pPr>
                <a:defRPr/>
              </a:pPr>
              <a:t>‹#›</a:t>
            </a:fld>
            <a:endParaRPr lang="en-GB" dirty="0"/>
          </a:p>
        </p:txBody>
      </p:sp>
    </p:spTree>
    <p:extLst>
      <p:ext uri="{BB962C8B-B14F-4D97-AF65-F5344CB8AC3E}">
        <p14:creationId xmlns:p14="http://schemas.microsoft.com/office/powerpoint/2010/main" val="324837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EEF0F-52AD-440A-9BDD-31EC7AADD51D}" type="slidenum">
              <a:rPr lang="en-GB"/>
              <a:pPr>
                <a:defRPr/>
              </a:pPr>
              <a:t>‹#›</a:t>
            </a:fld>
            <a:endParaRPr lang="en-GB" dirty="0"/>
          </a:p>
        </p:txBody>
      </p:sp>
    </p:spTree>
    <p:extLst>
      <p:ext uri="{BB962C8B-B14F-4D97-AF65-F5344CB8AC3E}">
        <p14:creationId xmlns:p14="http://schemas.microsoft.com/office/powerpoint/2010/main" val="3904231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3B31898-08BC-4274-A951-C44B133100C2}" type="slidenum">
              <a:rPr lang="en-GB"/>
              <a:pPr>
                <a:defRPr/>
              </a:pPr>
              <a:t>‹#›</a:t>
            </a:fld>
            <a:endParaRPr lang="en-GB" dirty="0"/>
          </a:p>
        </p:txBody>
      </p:sp>
    </p:spTree>
    <p:extLst>
      <p:ext uri="{BB962C8B-B14F-4D97-AF65-F5344CB8AC3E}">
        <p14:creationId xmlns:p14="http://schemas.microsoft.com/office/powerpoint/2010/main" val="2933838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4EB45-312E-4BDA-A409-C9BAB481DBDF}" type="slidenum">
              <a:rPr lang="en-GB"/>
              <a:pPr>
                <a:defRPr/>
              </a:pPr>
              <a:t>‹#›</a:t>
            </a:fld>
            <a:endParaRPr lang="en-GB" dirty="0"/>
          </a:p>
        </p:txBody>
      </p:sp>
    </p:spTree>
    <p:extLst>
      <p:ext uri="{BB962C8B-B14F-4D97-AF65-F5344CB8AC3E}">
        <p14:creationId xmlns:p14="http://schemas.microsoft.com/office/powerpoint/2010/main" val="209644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9D39C9-8389-47B9-A822-3DBDFB495259}" type="slidenum">
              <a:rPr lang="en-GB"/>
              <a:pPr>
                <a:defRPr/>
              </a:pPr>
              <a:t>‹#›</a:t>
            </a:fld>
            <a:endParaRPr lang="en-GB" dirty="0"/>
          </a:p>
        </p:txBody>
      </p:sp>
    </p:spTree>
    <p:extLst>
      <p:ext uri="{BB962C8B-B14F-4D97-AF65-F5344CB8AC3E}">
        <p14:creationId xmlns:p14="http://schemas.microsoft.com/office/powerpoint/2010/main" val="32496034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1125538"/>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sz="1800" b="0">
              <a:solidFill>
                <a:srgbClr val="FFFFFF"/>
              </a:solidFill>
              <a:cs typeface="Arial" charset="0"/>
            </a:endParaRPr>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500" y="6457950"/>
            <a:ext cx="6111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404813"/>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42A62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7" name="Rectangle 4"/>
          <p:cNvSpPr>
            <a:spLocks noGrp="1" noChangeArrowheads="1"/>
          </p:cNvSpPr>
          <p:nvPr>
            <p:ph type="dt" sz="half" idx="10"/>
          </p:nvPr>
        </p:nvSpPr>
        <p:spPr>
          <a:xfrm>
            <a:off x="457200" y="6092825"/>
            <a:ext cx="2133600" cy="476250"/>
          </a:xfr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124200" y="6092825"/>
            <a:ext cx="2895600" cy="476250"/>
          </a:xfrm>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6553200" y="6092825"/>
            <a:ext cx="2133600" cy="476250"/>
          </a:xfrm>
        </p:spPr>
        <p:txBody>
          <a:bodyPr/>
          <a:lstStyle>
            <a:lvl1pPr>
              <a:defRPr/>
            </a:lvl1pPr>
          </a:lstStyle>
          <a:p>
            <a:pPr>
              <a:defRPr/>
            </a:pPr>
            <a:fld id="{EBAC5CF6-AC8B-4051-8FDD-B6BE81F38479}" type="slidenum">
              <a:rPr lang="en-GB"/>
              <a:pPr>
                <a:defRPr/>
              </a:pPr>
              <a:t>‹#›</a:t>
            </a:fld>
            <a:endParaRPr lang="en-GB"/>
          </a:p>
        </p:txBody>
      </p:sp>
    </p:spTree>
    <p:extLst>
      <p:ext uri="{BB962C8B-B14F-4D97-AF65-F5344CB8AC3E}">
        <p14:creationId xmlns:p14="http://schemas.microsoft.com/office/powerpoint/2010/main" val="31281215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 id="2147485212" r:id="rId12"/>
    <p:sldLayoutId id="214748521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FCD1DF68-FBEE-49DC-90A8-E9B615548E01}" type="slidenum">
              <a:rPr lang="en-GB"/>
              <a:pPr>
                <a:defRPr/>
              </a:pPr>
              <a:t>‹#›</a:t>
            </a:fld>
            <a:endParaRPr lang="en-GB" dirty="0"/>
          </a:p>
        </p:txBody>
      </p:sp>
      <p:pic>
        <p:nvPicPr>
          <p:cNvPr id="2057" name="Picture 2"/>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 id="2147485222" r:id="rId12"/>
    <p:sldLayoutId id="2147485223" r:id="rId13"/>
    <p:sldLayoutId id="2147485230" r:id="rId14"/>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7.xml"/><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hyperlink" Target="http://www.aop-igp.eu/" TargetMode="External"/><Relationship Id="rId2" Type="http://schemas.openxmlformats.org/officeDocument/2006/relationships/notesSlide" Target="../notesSlides/notesSlide13.xml"/><Relationship Id="rId1" Type="http://schemas.openxmlformats.org/officeDocument/2006/relationships/slideLayout" Target="../slideLayouts/slideLayout17.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7.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hyperlink" Target="https://ec.europa.eu/chafea/agri/" TargetMode="External"/><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6tMlV9T_7VU" TargetMode="External"/><Relationship Id="rId2" Type="http://schemas.openxmlformats.org/officeDocument/2006/relationships/notesSlide" Target="../notesSlides/notesSlide17.xml"/><Relationship Id="rId1" Type="http://schemas.openxmlformats.org/officeDocument/2006/relationships/slideLayout" Target="../slideLayouts/slideLayout17.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2627784" y="2586244"/>
            <a:ext cx="6048672" cy="2665536"/>
          </a:xfrm>
        </p:spPr>
        <p:txBody>
          <a:bodyPr/>
          <a:lstStyle/>
          <a:p>
            <a:pPr algn="r"/>
            <a:r>
              <a:rPr lang="en-GB" sz="2800" dirty="0" smtClean="0">
                <a:solidFill>
                  <a:srgbClr val="FFFFFF"/>
                </a:solidFill>
              </a:rPr>
              <a:t>Promotion policy under Regulation 1144/2014</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fr-BE" dirty="0" smtClean="0">
                <a:solidFill>
                  <a:srgbClr val="FF0000"/>
                </a:solidFill>
              </a:rPr>
              <a:t/>
            </a:r>
            <a:br>
              <a:rPr lang="fr-BE" dirty="0" smtClean="0">
                <a:solidFill>
                  <a:srgbClr val="FF0000"/>
                </a:solidFill>
              </a:rPr>
            </a:br>
            <a:endParaRPr lang="en-GB" dirty="0" smtClean="0">
              <a:solidFill>
                <a:srgbClr val="FF0000"/>
              </a:solidFill>
            </a:endParaRPr>
          </a:p>
        </p:txBody>
      </p:sp>
      <p:sp>
        <p:nvSpPr>
          <p:cNvPr id="9219" name="Rectangle 5"/>
          <p:cNvSpPr>
            <a:spLocks noGrp="1" noChangeArrowheads="1"/>
          </p:cNvSpPr>
          <p:nvPr>
            <p:ph type="subTitle" idx="1"/>
          </p:nvPr>
        </p:nvSpPr>
        <p:spPr>
          <a:xfrm>
            <a:off x="3347864" y="4221088"/>
            <a:ext cx="5616749" cy="1656184"/>
          </a:xfrm>
        </p:spPr>
        <p:txBody>
          <a:bodyPr/>
          <a:lstStyle/>
          <a:p>
            <a:pPr marL="0" indent="0" eaLnBrk="1" hangingPunct="1">
              <a:buClr>
                <a:srgbClr val="FFFFFF"/>
              </a:buClr>
            </a:pPr>
            <a:endParaRPr lang="en-US" dirty="0">
              <a:solidFill>
                <a:srgbClr val="FFFFFF"/>
              </a:solidFill>
            </a:endParaRPr>
          </a:p>
          <a:p>
            <a:pPr marL="0" indent="0" eaLnBrk="1" hangingPunct="1">
              <a:buClr>
                <a:srgbClr val="FFFFFF"/>
              </a:buClr>
            </a:pPr>
            <a:endParaRPr lang="en-GB" dirty="0">
              <a:solidFill>
                <a:srgbClr val="FFFFFF"/>
              </a:solidFill>
            </a:endParaRPr>
          </a:p>
          <a:p>
            <a:pPr marL="0" indent="0" eaLnBrk="1" hangingPunct="1">
              <a:buClr>
                <a:srgbClr val="FFFFFF"/>
              </a:buClr>
            </a:pPr>
            <a:r>
              <a:rPr lang="en-GB" b="1" i="0" dirty="0" smtClean="0">
                <a:solidFill>
                  <a:srgbClr val="FFFFFF"/>
                </a:solidFill>
              </a:rPr>
              <a:t>Working Group on Apples and Pears</a:t>
            </a:r>
            <a:br>
              <a:rPr lang="en-GB" b="1" i="0" dirty="0" smtClean="0">
                <a:solidFill>
                  <a:srgbClr val="FFFFFF"/>
                </a:solidFill>
              </a:rPr>
            </a:br>
            <a:r>
              <a:rPr lang="en-GB" b="1" i="0" dirty="0" smtClean="0">
                <a:solidFill>
                  <a:srgbClr val="FFFFFF"/>
                </a:solidFill>
              </a:rPr>
              <a:t>(CDG on Horticulture, Olives and Spirits)</a:t>
            </a:r>
            <a:br>
              <a:rPr lang="en-GB" b="1" i="0" dirty="0" smtClean="0">
                <a:solidFill>
                  <a:srgbClr val="FFFFFF"/>
                </a:solidFill>
              </a:rPr>
            </a:br>
            <a:r>
              <a:rPr lang="en-GB" b="1" i="0" dirty="0" smtClean="0">
                <a:solidFill>
                  <a:srgbClr val="FFFFFF"/>
                </a:solidFill>
              </a:rPr>
              <a:t/>
            </a:r>
            <a:br>
              <a:rPr lang="en-GB" b="1" i="0" dirty="0" smtClean="0">
                <a:solidFill>
                  <a:srgbClr val="FFFFFF"/>
                </a:solidFill>
              </a:rPr>
            </a:br>
            <a:r>
              <a:rPr lang="en-GB" b="1" i="0" dirty="0" smtClean="0">
                <a:solidFill>
                  <a:srgbClr val="FFFFFF"/>
                </a:solidFill>
              </a:rPr>
              <a:t>3 May 2018</a:t>
            </a:r>
            <a:endParaRPr lang="en-GB" b="1" i="0" dirty="0">
              <a:solidFill>
                <a:srgbClr val="FFFFFF"/>
              </a:solidFill>
            </a:endParaRPr>
          </a:p>
        </p:txBody>
      </p:sp>
      <p:pic>
        <p:nvPicPr>
          <p:cNvPr id="1026" name="Picture 2" descr="C:\Users\THISSMA\AppData\Local\Microsoft\Windows\Temporary Internet Files\Content.Outlook\GPZ7LADV\ENJOY.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628800"/>
            <a:ext cx="2520280" cy="4580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36344469"/>
              </p:ext>
            </p:extLst>
          </p:nvPr>
        </p:nvGraphicFramePr>
        <p:xfrm>
          <a:off x="27657" y="551565"/>
          <a:ext cx="8936832" cy="6268276"/>
        </p:xfrm>
        <a:graphic>
          <a:graphicData uri="http://schemas.openxmlformats.org/drawingml/2006/table">
            <a:tbl>
              <a:tblPr firstRow="1" firstCol="1" bandRow="1">
                <a:tableStyleId>{2D5ABB26-0587-4C30-8999-92F81FD0307C}</a:tableStyleId>
              </a:tblPr>
              <a:tblGrid>
                <a:gridCol w="6600711">
                  <a:extLst>
                    <a:ext uri="{9D8B030D-6E8A-4147-A177-3AD203B41FA5}">
                      <a16:colId xmlns:a16="http://schemas.microsoft.com/office/drawing/2014/main" xmlns="" val="20000"/>
                    </a:ext>
                  </a:extLst>
                </a:gridCol>
                <a:gridCol w="564577">
                  <a:extLst>
                    <a:ext uri="{9D8B030D-6E8A-4147-A177-3AD203B41FA5}">
                      <a16:colId xmlns:a16="http://schemas.microsoft.com/office/drawing/2014/main" xmlns="" val="20001"/>
                    </a:ext>
                  </a:extLst>
                </a:gridCol>
                <a:gridCol w="1771544">
                  <a:extLst>
                    <a:ext uri="{9D8B030D-6E8A-4147-A177-3AD203B41FA5}">
                      <a16:colId xmlns:a16="http://schemas.microsoft.com/office/drawing/2014/main" xmlns="" val="20002"/>
                    </a:ext>
                  </a:extLst>
                </a:gridCol>
              </a:tblGrid>
              <a:tr h="749426">
                <a:tc>
                  <a:txBody>
                    <a:bodyPr/>
                    <a:lstStyle/>
                    <a:p>
                      <a:pPr>
                        <a:spcAft>
                          <a:spcPts val="0"/>
                        </a:spcAft>
                      </a:pPr>
                      <a:r>
                        <a:rPr lang="en-GB" sz="1100" dirty="0">
                          <a:effectLst/>
                        </a:rPr>
                        <a:t> </a:t>
                      </a:r>
                      <a:r>
                        <a:rPr lang="en-GB" sz="1100" b="1" kern="1200" dirty="0" smtClean="0">
                          <a:solidFill>
                            <a:schemeClr val="tx1"/>
                          </a:solidFill>
                          <a:effectLst/>
                          <a:latin typeface="+mn-lt"/>
                          <a:ea typeface="+mn-ea"/>
                          <a:cs typeface="+mn-cs"/>
                        </a:rPr>
                        <a:t>SIMPLE PROGRAMMES</a:t>
                      </a:r>
                      <a:endParaRPr lang="en-GB" sz="1100" b="1" kern="1200" dirty="0">
                        <a:solidFill>
                          <a:schemeClr val="tx1"/>
                        </a:solidFill>
                        <a:effectLst/>
                        <a:latin typeface="+mn-lt"/>
                        <a:ea typeface="+mn-ea"/>
                        <a:cs typeface="+mn-cs"/>
                      </a:endParaRPr>
                    </a:p>
                  </a:txBody>
                  <a:tcPr marL="74640" marR="74640" marT="0" marB="0" anchor="b">
                    <a:solidFill>
                      <a:schemeClr val="bg1">
                        <a:lumMod val="85000"/>
                      </a:schemeClr>
                    </a:solidFill>
                  </a:tcPr>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solidFill>
                      <a:schemeClr val="bg1">
                        <a:lumMod val="85000"/>
                      </a:schemeClr>
                    </a:solidFill>
                  </a:tcPr>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solidFill>
                      <a:schemeClr val="bg1">
                        <a:lumMod val="85000"/>
                      </a:schemeClr>
                    </a:solidFill>
                  </a:tcPr>
                </a:tc>
                <a:extLst>
                  <a:ext uri="{0D108BD9-81ED-4DB2-BD59-A6C34878D82A}">
                    <a16:rowId xmlns:a16="http://schemas.microsoft.com/office/drawing/2014/main" xmlns="" val="10000"/>
                  </a:ext>
                </a:extLst>
              </a:tr>
              <a:tr h="169884">
                <a:tc>
                  <a:txBody>
                    <a:bodyPr/>
                    <a:lstStyle/>
                    <a:p>
                      <a:pPr>
                        <a:spcAft>
                          <a:spcPts val="0"/>
                        </a:spcAft>
                      </a:pPr>
                      <a:r>
                        <a:rPr lang="en-GB" sz="1100" b="1" dirty="0">
                          <a:effectLst/>
                        </a:rPr>
                        <a:t>SIMPLE PROGRAMMES </a:t>
                      </a:r>
                      <a:r>
                        <a:rPr lang="en-GB" sz="1100" dirty="0">
                          <a:effectLst/>
                        </a:rPr>
                        <a:t>in Internal Market</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20%</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kern="1200" dirty="0" smtClean="0">
                          <a:solidFill>
                            <a:schemeClr val="tx1"/>
                          </a:solidFill>
                          <a:effectLst/>
                          <a:latin typeface="+mn-lt"/>
                          <a:ea typeface="+mn-ea"/>
                          <a:cs typeface="+mn-cs"/>
                        </a:rPr>
                        <a:t>20  </a:t>
                      </a:r>
                      <a:endParaRPr lang="en-GB" sz="1100" kern="1200" dirty="0">
                        <a:solidFill>
                          <a:srgbClr val="00B0F0"/>
                        </a:solidFill>
                        <a:effectLst/>
                        <a:latin typeface="+mn-lt"/>
                        <a:ea typeface="+mn-ea"/>
                        <a:cs typeface="+mn-cs"/>
                      </a:endParaRPr>
                    </a:p>
                  </a:txBody>
                  <a:tcPr marL="74640" marR="74640" marT="0" marB="0" anchor="b">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1"/>
                  </a:ext>
                </a:extLst>
              </a:tr>
              <a:tr h="162603">
                <a:tc>
                  <a:txBody>
                    <a:bodyPr/>
                    <a:lstStyle/>
                    <a:p>
                      <a:pPr>
                        <a:spcAft>
                          <a:spcPts val="0"/>
                        </a:spcAft>
                      </a:pPr>
                      <a:r>
                        <a:rPr lang="en-GB" sz="1100" dirty="0" smtClean="0">
                          <a:effectLst/>
                        </a:rPr>
                        <a:t>TOPIC</a:t>
                      </a:r>
                      <a:r>
                        <a:rPr lang="en-GB" sz="1100" baseline="0" dirty="0" smtClean="0">
                          <a:effectLst/>
                        </a:rPr>
                        <a:t> 1. Programmes on EU </a:t>
                      </a:r>
                      <a:r>
                        <a:rPr lang="en-GB" sz="1100" dirty="0" smtClean="0">
                          <a:effectLst/>
                        </a:rPr>
                        <a:t>Quality </a:t>
                      </a:r>
                      <a:r>
                        <a:rPr lang="en-GB" sz="1100" dirty="0">
                          <a:effectLst/>
                        </a:rPr>
                        <a:t>Schemes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11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2"/>
                  </a:ext>
                </a:extLst>
              </a:tr>
              <a:tr h="332364">
                <a:tc>
                  <a:txBody>
                    <a:bodyPr/>
                    <a:lstStyle/>
                    <a:p>
                      <a:pPr>
                        <a:spcAft>
                          <a:spcPts val="0"/>
                        </a:spcAft>
                      </a:pPr>
                      <a:r>
                        <a:rPr lang="en-GB" sz="1100" dirty="0" smtClean="0">
                          <a:effectLst/>
                        </a:rPr>
                        <a:t>TOPIC</a:t>
                      </a:r>
                      <a:r>
                        <a:rPr lang="en-GB" sz="1100" baseline="0" dirty="0" smtClean="0">
                          <a:effectLst/>
                        </a:rPr>
                        <a:t> 2</a:t>
                      </a:r>
                      <a:r>
                        <a:rPr lang="en-GB" sz="1100" dirty="0" smtClean="0">
                          <a:effectLst/>
                        </a:rPr>
                        <a:t>. Programmes highlighting the specific features of agricultural methods </a:t>
                      </a:r>
                      <a:br>
                        <a:rPr lang="en-GB" sz="1100" dirty="0" smtClean="0">
                          <a:effectLst/>
                        </a:rPr>
                      </a:br>
                      <a:r>
                        <a:rPr lang="en-GB" sz="1100" dirty="0" smtClean="0">
                          <a:effectLst/>
                        </a:rPr>
                        <a:t>in the Union and the characteristics of EU </a:t>
                      </a:r>
                      <a:r>
                        <a:rPr lang="en-GB" sz="1100" dirty="0" err="1" smtClean="0">
                          <a:effectLst/>
                        </a:rPr>
                        <a:t>agrifood</a:t>
                      </a:r>
                      <a:r>
                        <a:rPr lang="en-GB" sz="1100" dirty="0" smtClean="0">
                          <a:effectLst/>
                        </a:rPr>
                        <a:t> products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kern="1200" dirty="0" smtClean="0">
                          <a:solidFill>
                            <a:schemeClr val="tx1"/>
                          </a:solidFill>
                          <a:effectLst/>
                          <a:latin typeface="+mn-lt"/>
                          <a:ea typeface="+mn-ea"/>
                          <a:cs typeface="+mn-cs"/>
                        </a:rPr>
                        <a:t>7</a:t>
                      </a:r>
                      <a:r>
                        <a:rPr lang="fr-BE" sz="1100" kern="1200" dirty="0" smtClean="0">
                          <a:solidFill>
                            <a:srgbClr val="00B0F0"/>
                          </a:solidFill>
                          <a:effectLst/>
                          <a:latin typeface="+mn-lt"/>
                          <a:ea typeface="+mn-ea"/>
                          <a:cs typeface="+mn-cs"/>
                        </a:rPr>
                        <a:t>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3"/>
                  </a:ext>
                </a:extLst>
              </a:tr>
              <a:tr h="162603">
                <a:tc>
                  <a:txBody>
                    <a:bodyPr/>
                    <a:lstStyle/>
                    <a:p>
                      <a:pPr>
                        <a:spcAft>
                          <a:spcPts val="0"/>
                        </a:spcAft>
                      </a:pPr>
                      <a:r>
                        <a:rPr lang="fr-BE" sz="1100" dirty="0" smtClean="0">
                          <a:effectLst/>
                          <a:latin typeface="+mn-lt"/>
                          <a:ea typeface="Times New Roman"/>
                          <a:cs typeface="Century Gothic"/>
                        </a:rPr>
                        <a:t>TOPIC</a:t>
                      </a:r>
                      <a:r>
                        <a:rPr lang="fr-BE" sz="1100" baseline="0" dirty="0" smtClean="0">
                          <a:effectLst/>
                          <a:latin typeface="+mn-lt"/>
                          <a:ea typeface="Times New Roman"/>
                          <a:cs typeface="Century Gothic"/>
                        </a:rPr>
                        <a:t> 3. Programmes on </a:t>
                      </a:r>
                      <a:r>
                        <a:rPr lang="fr-BE" sz="1100" kern="1200" dirty="0" err="1" smtClean="0">
                          <a:solidFill>
                            <a:schemeClr val="tx1"/>
                          </a:solidFill>
                          <a:effectLst/>
                          <a:latin typeface="+mn-lt"/>
                          <a:ea typeface="+mn-ea"/>
                          <a:cs typeface="+mn-cs"/>
                        </a:rPr>
                        <a:t>sustainable</a:t>
                      </a:r>
                      <a:r>
                        <a:rPr lang="fr-BE" sz="1100" baseline="0" dirty="0" smtClean="0">
                          <a:effectLst/>
                          <a:latin typeface="+mn-lt"/>
                          <a:ea typeface="Times New Roman"/>
                          <a:cs typeface="Century Gothic"/>
                        </a:rPr>
                        <a:t> </a:t>
                      </a:r>
                      <a:r>
                        <a:rPr lang="fr-BE" sz="1100" baseline="0" dirty="0" err="1" smtClean="0">
                          <a:effectLst/>
                          <a:latin typeface="+mn-lt"/>
                          <a:ea typeface="Times New Roman"/>
                          <a:cs typeface="Century Gothic"/>
                        </a:rPr>
                        <a:t>sheep</a:t>
                      </a:r>
                      <a:r>
                        <a:rPr lang="fr-BE" sz="1100" baseline="0" dirty="0" smtClean="0">
                          <a:effectLst/>
                          <a:latin typeface="+mn-lt"/>
                          <a:ea typeface="Times New Roman"/>
                          <a:cs typeface="Century Gothic"/>
                        </a:rPr>
                        <a:t>/</a:t>
                      </a:r>
                      <a:r>
                        <a:rPr lang="fr-BE" sz="1100" baseline="0" dirty="0" err="1" smtClean="0">
                          <a:effectLst/>
                          <a:latin typeface="+mn-lt"/>
                          <a:ea typeface="Times New Roman"/>
                          <a:cs typeface="Century Gothic"/>
                        </a:rPr>
                        <a:t>goat</a:t>
                      </a:r>
                      <a:r>
                        <a:rPr lang="fr-BE" sz="1100" baseline="0" dirty="0" smtClean="0">
                          <a:effectLst/>
                          <a:latin typeface="+mn-lt"/>
                          <a:ea typeface="Times New Roman"/>
                          <a:cs typeface="Century Gothic"/>
                        </a:rPr>
                        <a:t> </a:t>
                      </a:r>
                      <a:r>
                        <a:rPr lang="fr-BE" sz="1100" baseline="0" dirty="0" err="1" smtClean="0">
                          <a:effectLst/>
                          <a:latin typeface="+mn-lt"/>
                          <a:ea typeface="Times New Roman"/>
                          <a:cs typeface="Century Gothic"/>
                        </a:rPr>
                        <a:t>meat</a:t>
                      </a:r>
                      <a:r>
                        <a:rPr lang="fr-BE" sz="1100" dirty="0" smtClean="0">
                          <a:effectLst/>
                          <a:latin typeface="Century Gothic"/>
                          <a:ea typeface="Times New Roman"/>
                          <a:cs typeface="Century Gothic"/>
                        </a:rPr>
                        <a:t>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10%</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2</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4"/>
                  </a:ext>
                </a:extLst>
              </a:tr>
              <a:tr h="293454">
                <a:tc>
                  <a:txBody>
                    <a:bodyPr/>
                    <a:lstStyle/>
                    <a:p>
                      <a:pPr>
                        <a:spcAft>
                          <a:spcPts val="0"/>
                        </a:spcAft>
                      </a:pPr>
                      <a:r>
                        <a:rPr lang="en-GB" sz="1100" b="1" dirty="0" smtClean="0">
                          <a:effectLst/>
                        </a:rPr>
                        <a:t>SIMPLE </a:t>
                      </a:r>
                      <a:r>
                        <a:rPr lang="en-GB" sz="1100" b="1" kern="1200" dirty="0">
                          <a:solidFill>
                            <a:schemeClr val="tx1"/>
                          </a:solidFill>
                          <a:effectLst/>
                          <a:latin typeface="+mn-lt"/>
                          <a:ea typeface="+mn-ea"/>
                          <a:cs typeface="+mn-cs"/>
                        </a:rPr>
                        <a:t>PROGRAMMES</a:t>
                      </a:r>
                      <a:r>
                        <a:rPr lang="en-GB" sz="1100" b="1" dirty="0">
                          <a:effectLst/>
                        </a:rPr>
                        <a:t> </a:t>
                      </a:r>
                      <a:r>
                        <a:rPr lang="en-GB" sz="1100" dirty="0">
                          <a:effectLst/>
                        </a:rPr>
                        <a:t>in Third Countries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75%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75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5"/>
                  </a:ext>
                </a:extLst>
              </a:tr>
              <a:tr h="162603">
                <a:tc>
                  <a:txBody>
                    <a:bodyPr/>
                    <a:lstStyle/>
                    <a:p>
                      <a:pPr>
                        <a:spcAft>
                          <a:spcPts val="0"/>
                        </a:spcAft>
                      </a:pPr>
                      <a:r>
                        <a:rPr lang="en-GB" sz="1100" dirty="0" smtClean="0">
                          <a:effectLst/>
                        </a:rPr>
                        <a:t>TOPIC</a:t>
                      </a:r>
                      <a:r>
                        <a:rPr lang="en-GB" sz="1100" baseline="0" dirty="0" smtClean="0">
                          <a:effectLst/>
                        </a:rPr>
                        <a:t> 4</a:t>
                      </a:r>
                      <a:r>
                        <a:rPr lang="en-GB" sz="1100" dirty="0" smtClean="0">
                          <a:effectLst/>
                        </a:rPr>
                        <a:t>. </a:t>
                      </a:r>
                      <a:r>
                        <a:rPr lang="en-GB" sz="1100" dirty="0">
                          <a:effectLst/>
                        </a:rPr>
                        <a:t>China, </a:t>
                      </a:r>
                      <a:r>
                        <a:rPr lang="en-GB" sz="1100" dirty="0" smtClean="0">
                          <a:effectLst/>
                        </a:rPr>
                        <a:t>Japan, South Korea, Taiwan, South East Asia, India</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26,25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6"/>
                  </a:ext>
                </a:extLst>
              </a:tr>
              <a:tr h="240247">
                <a:tc>
                  <a:txBody>
                    <a:bodyPr/>
                    <a:lstStyle/>
                    <a:p>
                      <a:pPr>
                        <a:spcAft>
                          <a:spcPts val="0"/>
                        </a:spcAft>
                      </a:pPr>
                      <a:r>
                        <a:rPr lang="en-GB" sz="1100" dirty="0" smtClean="0">
                          <a:effectLst/>
                        </a:rPr>
                        <a:t>TOPIC</a:t>
                      </a:r>
                      <a:r>
                        <a:rPr lang="en-GB" sz="1100" baseline="0" dirty="0" smtClean="0">
                          <a:effectLst/>
                        </a:rPr>
                        <a:t> 5.</a:t>
                      </a:r>
                      <a:r>
                        <a:rPr lang="en-GB" sz="1100" dirty="0" smtClean="0">
                          <a:effectLst/>
                        </a:rPr>
                        <a:t> Canada,</a:t>
                      </a:r>
                      <a:r>
                        <a:rPr lang="en-GB" sz="1100" baseline="0" dirty="0" smtClean="0">
                          <a:effectLst/>
                        </a:rPr>
                        <a:t> USA, </a:t>
                      </a:r>
                      <a:r>
                        <a:rPr lang="en-GB" sz="1100" dirty="0" smtClean="0">
                          <a:effectLst/>
                        </a:rPr>
                        <a:t>Mexico, Columbia</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30%</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en-GB" sz="1100" dirty="0" smtClean="0">
                          <a:effectLst/>
                        </a:rPr>
                        <a:t>22,5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7"/>
                  </a:ext>
                </a:extLst>
              </a:tr>
              <a:tr h="172742">
                <a:tc>
                  <a:txBody>
                    <a:bodyPr/>
                    <a:lstStyle/>
                    <a:p>
                      <a:pPr>
                        <a:spcAft>
                          <a:spcPts val="0"/>
                        </a:spcAft>
                      </a:pPr>
                      <a:r>
                        <a:rPr lang="en-GB" sz="1100" dirty="0" smtClean="0">
                          <a:effectLst/>
                        </a:rPr>
                        <a:t>TOPIC 6. </a:t>
                      </a:r>
                      <a:r>
                        <a:rPr lang="en-GB" sz="1100" dirty="0">
                          <a:effectLst/>
                        </a:rPr>
                        <a:t>Other </a:t>
                      </a:r>
                      <a:r>
                        <a:rPr lang="en-GB" sz="1100" dirty="0" smtClean="0">
                          <a:effectLst/>
                        </a:rPr>
                        <a:t>geographical areas</a:t>
                      </a: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dirty="0" smtClean="0">
                          <a:effectLst/>
                          <a:latin typeface="+mn-lt"/>
                          <a:ea typeface="+mn-ea"/>
                          <a:cs typeface="+mn-cs"/>
                        </a:rPr>
                        <a:t>26,25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8"/>
                  </a:ext>
                </a:extLst>
              </a:tr>
              <a:tr h="218781">
                <a:tc>
                  <a:txBody>
                    <a:bodyPr/>
                    <a:lstStyle/>
                    <a:p>
                      <a:pPr>
                        <a:spcAft>
                          <a:spcPts val="0"/>
                        </a:spcAft>
                      </a:pPr>
                      <a:r>
                        <a:rPr lang="en-GB" sz="1100" b="1" kern="1200" dirty="0">
                          <a:solidFill>
                            <a:schemeClr val="tx1"/>
                          </a:solidFill>
                          <a:effectLst/>
                          <a:latin typeface="+mn-lt"/>
                          <a:ea typeface="+mn-ea"/>
                          <a:cs typeface="+mn-cs"/>
                        </a:rPr>
                        <a:t>Market</a:t>
                      </a:r>
                      <a:r>
                        <a:rPr lang="en-GB" sz="1100" dirty="0">
                          <a:effectLst/>
                        </a:rPr>
                        <a:t> </a:t>
                      </a:r>
                      <a:r>
                        <a:rPr lang="en-GB" sz="1100" b="1" kern="1200" dirty="0">
                          <a:solidFill>
                            <a:schemeClr val="tx1"/>
                          </a:solidFill>
                          <a:effectLst/>
                          <a:latin typeface="+mn-lt"/>
                          <a:ea typeface="+mn-ea"/>
                          <a:cs typeface="+mn-cs"/>
                        </a:rPr>
                        <a:t>disturbance/additional</a:t>
                      </a:r>
                      <a:r>
                        <a:rPr lang="en-GB" sz="1100" dirty="0">
                          <a:effectLst/>
                        </a:rPr>
                        <a:t> </a:t>
                      </a:r>
                      <a:r>
                        <a:rPr lang="en-GB" sz="1100" b="1" kern="1200" dirty="0">
                          <a:solidFill>
                            <a:schemeClr val="tx1"/>
                          </a:solidFill>
                          <a:effectLst/>
                          <a:latin typeface="+mn-lt"/>
                          <a:ea typeface="+mn-ea"/>
                          <a:cs typeface="+mn-cs"/>
                        </a:rPr>
                        <a:t>call</a:t>
                      </a:r>
                      <a:r>
                        <a:rPr lang="en-GB" sz="1100" dirty="0">
                          <a:effectLst/>
                        </a:rPr>
                        <a:t> </a:t>
                      </a:r>
                      <a:r>
                        <a:rPr lang="en-GB" sz="1100" b="1" kern="1200" dirty="0">
                          <a:solidFill>
                            <a:schemeClr val="tx1"/>
                          </a:solidFill>
                          <a:effectLst/>
                          <a:latin typeface="+mn-lt"/>
                          <a:ea typeface="+mn-ea"/>
                          <a:cs typeface="+mn-cs"/>
                        </a:rPr>
                        <a:t>for</a:t>
                      </a:r>
                      <a:r>
                        <a:rPr lang="en-GB" sz="1100" dirty="0">
                          <a:effectLst/>
                        </a:rPr>
                        <a:t> </a:t>
                      </a:r>
                      <a:r>
                        <a:rPr lang="en-GB" sz="1100" b="1" kern="1200" dirty="0">
                          <a:solidFill>
                            <a:schemeClr val="tx1"/>
                          </a:solidFill>
                          <a:effectLst/>
                          <a:latin typeface="+mn-lt"/>
                          <a:ea typeface="+mn-ea"/>
                          <a:cs typeface="+mn-cs"/>
                        </a:rPr>
                        <a:t>proposals</a:t>
                      </a: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5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09"/>
                  </a:ext>
                </a:extLst>
              </a:tr>
              <a:tr h="325206">
                <a:tc>
                  <a:txBody>
                    <a:bodyPr/>
                    <a:lstStyle/>
                    <a:p>
                      <a:pPr>
                        <a:spcAft>
                          <a:spcPts val="0"/>
                        </a:spcAft>
                      </a:pPr>
                      <a:r>
                        <a:rPr lang="en-GB" sz="1100" b="1" dirty="0">
                          <a:effectLst/>
                        </a:rPr>
                        <a:t>Total SIMPLE</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r">
                        <a:spcAft>
                          <a:spcPts val="0"/>
                        </a:spcAft>
                      </a:pPr>
                      <a:r>
                        <a:rPr lang="en-GB" sz="1100" b="1" dirty="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b="1" dirty="0" smtClean="0">
                          <a:effectLst/>
                          <a:latin typeface="+mn-lt"/>
                          <a:ea typeface="+mn-ea"/>
                          <a:cs typeface="+mn-cs"/>
                        </a:rPr>
                        <a:t>100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10"/>
                  </a:ext>
                </a:extLst>
              </a:tr>
              <a:tr h="325206">
                <a:tc>
                  <a:txBody>
                    <a:bodyPr/>
                    <a:lstStyle/>
                    <a:p>
                      <a:pPr>
                        <a:spcAft>
                          <a:spcPts val="0"/>
                        </a:spcAft>
                      </a:pPr>
                      <a:endParaRPr lang="en-GB" sz="1100" dirty="0">
                        <a:effectLst/>
                      </a:endParaRPr>
                    </a:p>
                    <a:p>
                      <a:pPr>
                        <a:spcAft>
                          <a:spcPts val="0"/>
                        </a:spcAft>
                      </a:pPr>
                      <a:r>
                        <a:rPr lang="en-GB" sz="1100" b="1" dirty="0">
                          <a:effectLst/>
                        </a:rPr>
                        <a:t>MULTI PROGRAMMES</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11"/>
                  </a:ext>
                </a:extLst>
              </a:tr>
              <a:tr h="244148">
                <a:tc>
                  <a:txBody>
                    <a:bodyPr/>
                    <a:lstStyle/>
                    <a:p>
                      <a:pPr>
                        <a:spcAft>
                          <a:spcPts val="0"/>
                        </a:spcAft>
                      </a:pPr>
                      <a:r>
                        <a:rPr lang="en-GB" sz="1100" dirty="0" smtClean="0">
                          <a:effectLst/>
                        </a:rPr>
                        <a:t>TOPIC A.</a:t>
                      </a:r>
                      <a:r>
                        <a:rPr lang="en-GB" sz="1100" baseline="0" dirty="0" smtClean="0">
                          <a:effectLst/>
                        </a:rPr>
                        <a:t> </a:t>
                      </a:r>
                      <a:r>
                        <a:rPr lang="en-GB" sz="1100" dirty="0" smtClean="0">
                          <a:effectLst/>
                        </a:rPr>
                        <a:t>Programmes on sustainable sheep/goats meat in the IM </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5%</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12"/>
                  </a:ext>
                </a:extLst>
              </a:tr>
              <a:tr h="41906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dirty="0" smtClean="0">
                          <a:solidFill>
                            <a:schemeClr val="tx1"/>
                          </a:solidFill>
                          <a:effectLst/>
                          <a:latin typeface="+mn-lt"/>
                          <a:ea typeface="+mn-ea"/>
                          <a:cs typeface="+mn-cs"/>
                        </a:rPr>
                        <a:t>TOPIC B. Programmes to increase the consumption of fruits and vegetables in the IM</a:t>
                      </a:r>
                    </a:p>
                    <a:p>
                      <a:pPr marL="0" marR="0" indent="0" algn="l" defTabSz="914400" rtl="0" eaLnBrk="1" fontAlgn="auto" latinLnBrk="0" hangingPunct="1">
                        <a:lnSpc>
                          <a:spcPct val="100000"/>
                        </a:lnSpc>
                        <a:spcBef>
                          <a:spcPts val="0"/>
                        </a:spcBef>
                        <a:spcAft>
                          <a:spcPts val="0"/>
                        </a:spcAft>
                        <a:buClrTx/>
                        <a:buSzTx/>
                        <a:buFontTx/>
                        <a:buNone/>
                        <a:tabLst/>
                        <a:defRPr/>
                      </a:pPr>
                      <a:r>
                        <a:rPr lang="en-GB" sz="1100" kern="1200" dirty="0" smtClean="0">
                          <a:solidFill>
                            <a:schemeClr val="tx1"/>
                          </a:solidFill>
                          <a:effectLst/>
                          <a:latin typeface="+mn-lt"/>
                          <a:ea typeface="+mn-ea"/>
                          <a:cs typeface="+mn-cs"/>
                        </a:rPr>
                        <a:t> in the frame of proper dietary practices</a:t>
                      </a:r>
                      <a:endParaRPr lang="en-GB" sz="1100"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00"/>
                    </a:solidFill>
                  </a:tcPr>
                </a:tc>
                <a:tc>
                  <a:txBody>
                    <a:bodyPr/>
                    <a:lstStyle/>
                    <a:p>
                      <a:pPr algn="ctr">
                        <a:spcAft>
                          <a:spcPts val="0"/>
                        </a:spcAft>
                      </a:pPr>
                      <a:r>
                        <a:rPr lang="fr-BE" sz="1100" dirty="0" smtClean="0">
                          <a:effectLst/>
                          <a:latin typeface="+mj-lt"/>
                          <a:ea typeface="Times New Roman"/>
                          <a:cs typeface="Century Gothic"/>
                        </a:rPr>
                        <a:t>10%</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00"/>
                    </a:solidFill>
                  </a:tcPr>
                </a:tc>
                <a:tc>
                  <a:txBody>
                    <a:bodyPr/>
                    <a:lstStyle/>
                    <a:p>
                      <a:pPr algn="ctr">
                        <a:spcAft>
                          <a:spcPts val="0"/>
                        </a:spcAft>
                      </a:pPr>
                      <a:r>
                        <a:rPr lang="fr-BE" sz="1100" dirty="0" smtClean="0">
                          <a:effectLst/>
                          <a:latin typeface="Century Gothic"/>
                          <a:ea typeface="Times New Roman"/>
                          <a:cs typeface="Century Gothic"/>
                        </a:rPr>
                        <a:t>8</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00"/>
                    </a:solidFill>
                  </a:tcPr>
                </a:tc>
                <a:extLst>
                  <a:ext uri="{0D108BD9-81ED-4DB2-BD59-A6C34878D82A}">
                    <a16:rowId xmlns:a16="http://schemas.microsoft.com/office/drawing/2014/main" xmlns="" val="10013"/>
                  </a:ext>
                </a:extLst>
              </a:tr>
              <a:tr h="487809">
                <a:tc>
                  <a:txBody>
                    <a:bodyPr/>
                    <a:lstStyle/>
                    <a:p>
                      <a:pPr>
                        <a:spcAft>
                          <a:spcPts val="0"/>
                        </a:spcAft>
                      </a:pPr>
                      <a:r>
                        <a:rPr lang="en-GB" sz="1100" kern="1200" dirty="0" smtClean="0">
                          <a:solidFill>
                            <a:schemeClr val="tx1"/>
                          </a:solidFill>
                          <a:effectLst/>
                          <a:latin typeface="+mn-lt"/>
                          <a:ea typeface="+mn-ea"/>
                          <a:cs typeface="+mn-cs"/>
                        </a:rPr>
                        <a:t>TOPIC C. Programmes highlighting the specific features of agricultural methods </a:t>
                      </a:r>
                      <a:br>
                        <a:rPr lang="en-GB" sz="1100" kern="1200" dirty="0" smtClean="0">
                          <a:solidFill>
                            <a:schemeClr val="tx1"/>
                          </a:solidFill>
                          <a:effectLst/>
                          <a:latin typeface="+mn-lt"/>
                          <a:ea typeface="+mn-ea"/>
                          <a:cs typeface="+mn-cs"/>
                        </a:rPr>
                      </a:br>
                      <a:r>
                        <a:rPr lang="en-GB" sz="1100" kern="1200" dirty="0" smtClean="0">
                          <a:solidFill>
                            <a:schemeClr val="tx1"/>
                          </a:solidFill>
                          <a:effectLst/>
                          <a:latin typeface="+mn-lt"/>
                          <a:ea typeface="+mn-ea"/>
                          <a:cs typeface="+mn-cs"/>
                        </a:rPr>
                        <a:t>in the Union and the characteristics of EU </a:t>
                      </a:r>
                      <a:r>
                        <a:rPr lang="en-GB" sz="1100" kern="1200" dirty="0" err="1" smtClean="0">
                          <a:solidFill>
                            <a:schemeClr val="tx1"/>
                          </a:solidFill>
                          <a:effectLst/>
                          <a:latin typeface="+mn-lt"/>
                          <a:ea typeface="+mn-ea"/>
                          <a:cs typeface="+mn-cs"/>
                        </a:rPr>
                        <a:t>agrifood</a:t>
                      </a:r>
                      <a:r>
                        <a:rPr lang="en-GB" sz="1100" kern="1200" dirty="0" smtClean="0">
                          <a:solidFill>
                            <a:schemeClr val="tx1"/>
                          </a:solidFill>
                          <a:effectLst/>
                          <a:latin typeface="+mn-lt"/>
                          <a:ea typeface="+mn-ea"/>
                          <a:cs typeface="+mn-cs"/>
                        </a:rPr>
                        <a:t> products or on EU Quality Schemes in the IM </a:t>
                      </a:r>
                      <a:endParaRPr lang="en-GB" sz="1100"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38%</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n-lt"/>
                          <a:ea typeface="+mn-ea"/>
                          <a:cs typeface="+mn-cs"/>
                        </a:rPr>
                        <a:t>30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14"/>
                  </a:ext>
                </a:extLst>
              </a:tr>
              <a:tr h="487809">
                <a:tc>
                  <a:txBody>
                    <a:bodyPr/>
                    <a:lstStyle/>
                    <a:p>
                      <a:pPr marL="0" algn="l" defTabSz="914400" rtl="0" eaLnBrk="1" latinLnBrk="0" hangingPunct="1">
                        <a:spcAft>
                          <a:spcPts val="0"/>
                        </a:spcAft>
                      </a:pPr>
                      <a:r>
                        <a:rPr lang="en-GB" sz="1100" kern="1200" dirty="0" smtClean="0">
                          <a:solidFill>
                            <a:schemeClr val="tx1"/>
                          </a:solidFill>
                          <a:effectLst/>
                          <a:latin typeface="+mn-lt"/>
                          <a:ea typeface="+mn-ea"/>
                          <a:cs typeface="+mn-cs"/>
                        </a:rPr>
                        <a:t>TOPIC D. Programmes highlighting the specific highlighting the specific features of agricultural methods in the Union and the characteristics of EU </a:t>
                      </a:r>
                      <a:r>
                        <a:rPr lang="en-GB" sz="1100" kern="1200" dirty="0" err="1" smtClean="0">
                          <a:solidFill>
                            <a:schemeClr val="tx1"/>
                          </a:solidFill>
                          <a:effectLst/>
                          <a:latin typeface="+mn-lt"/>
                          <a:ea typeface="+mn-ea"/>
                          <a:cs typeface="+mn-cs"/>
                        </a:rPr>
                        <a:t>agrifood</a:t>
                      </a:r>
                      <a:r>
                        <a:rPr lang="en-GB" sz="1100" kern="1200" dirty="0" smtClean="0">
                          <a:solidFill>
                            <a:schemeClr val="tx1"/>
                          </a:solidFill>
                          <a:effectLst/>
                          <a:latin typeface="+mn-lt"/>
                          <a:ea typeface="+mn-ea"/>
                          <a:cs typeface="+mn-cs"/>
                        </a:rPr>
                        <a:t> products or on EU Quality Schemes  in TC</a:t>
                      </a:r>
                      <a:endParaRPr lang="en-GB" sz="1100"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41%</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marL="0" algn="ctr" defTabSz="914400" rtl="0" eaLnBrk="1" latinLnBrk="0" hangingPunct="1">
                        <a:spcAft>
                          <a:spcPts val="0"/>
                        </a:spcAft>
                      </a:pPr>
                      <a:r>
                        <a:rPr lang="fr-BE" sz="1100" dirty="0" smtClean="0">
                          <a:effectLst/>
                          <a:latin typeface="+mn-lt"/>
                          <a:ea typeface="+mn-ea"/>
                          <a:cs typeface="+mn-cs"/>
                        </a:rPr>
                        <a:t>32,1</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15"/>
                  </a:ext>
                </a:extLst>
              </a:tr>
              <a:tr h="2448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100" b="1" kern="1200" dirty="0" smtClean="0">
                          <a:solidFill>
                            <a:schemeClr val="tx1"/>
                          </a:solidFill>
                          <a:effectLst/>
                          <a:latin typeface="+mn-lt"/>
                          <a:ea typeface="+mn-ea"/>
                          <a:cs typeface="+mn-cs"/>
                        </a:rPr>
                        <a:t>Market disturbance/additional call for proposals</a:t>
                      </a:r>
                      <a:endParaRPr lang="en-GB" sz="1100" b="1" kern="1200" dirty="0">
                        <a:solidFill>
                          <a:schemeClr val="tx1"/>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mj-lt"/>
                          <a:ea typeface="Times New Roman"/>
                          <a:cs typeface="Century Gothic"/>
                        </a:rPr>
                        <a:t>6%</a:t>
                      </a:r>
                      <a:endParaRPr lang="en-GB" sz="1100" dirty="0">
                        <a:effectLst/>
                        <a:latin typeface="+mj-lt"/>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dirty="0" smtClean="0">
                          <a:effectLst/>
                          <a:latin typeface="Century Gothic"/>
                          <a:ea typeface="Times New Roman"/>
                          <a:cs typeface="Century Gothic"/>
                        </a:rPr>
                        <a:t>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16"/>
                  </a:ext>
                </a:extLst>
              </a:tr>
              <a:tr h="169572">
                <a:tc>
                  <a:txBody>
                    <a:bodyPr/>
                    <a:lstStyle/>
                    <a:p>
                      <a:pPr>
                        <a:spcAft>
                          <a:spcPts val="0"/>
                        </a:spcAft>
                      </a:pPr>
                      <a:r>
                        <a:rPr lang="en-GB" sz="1100" b="1" dirty="0">
                          <a:effectLst/>
                        </a:rPr>
                        <a:t>Total MULTI</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smtClean="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fr-BE" sz="1100" b="1" dirty="0" smtClean="0">
                          <a:effectLst/>
                          <a:latin typeface="+mn-lt"/>
                          <a:ea typeface="+mn-ea"/>
                          <a:cs typeface="+mn-cs"/>
                        </a:rPr>
                        <a:t>79 </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17"/>
                  </a:ext>
                </a:extLst>
              </a:tr>
              <a:tr h="325206">
                <a:tc>
                  <a:txBody>
                    <a:bodyPr/>
                    <a:lstStyle/>
                    <a:p>
                      <a:pPr>
                        <a:spcAft>
                          <a:spcPts val="0"/>
                        </a:spcAft>
                      </a:pPr>
                      <a:endParaRPr lang="en-GB" sz="1100" b="1" dirty="0">
                        <a:effectLst/>
                      </a:endParaRPr>
                    </a:p>
                    <a:p>
                      <a:pPr>
                        <a:spcAft>
                          <a:spcPts val="0"/>
                        </a:spcAft>
                      </a:pPr>
                      <a:r>
                        <a:rPr lang="en-GB" sz="1100" b="1" dirty="0">
                          <a:effectLst/>
                        </a:rPr>
                        <a:t>TOTAL SIMPLE and MULTI </a:t>
                      </a:r>
                      <a:r>
                        <a:rPr lang="en-GB" sz="1100" b="1" dirty="0" smtClean="0">
                          <a:effectLst/>
                        </a:rPr>
                        <a:t>PROGRAMMES</a:t>
                      </a:r>
                      <a:endParaRPr lang="en-GB" sz="1100" b="1"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00"/>
                    </a:solidFill>
                  </a:tcPr>
                </a:tc>
                <a:tc>
                  <a:txBody>
                    <a:bodyPr/>
                    <a:lstStyle/>
                    <a:p>
                      <a:pPr algn="ctr">
                        <a:spcAft>
                          <a:spcPts val="0"/>
                        </a:spcAft>
                      </a:pPr>
                      <a:r>
                        <a:rPr lang="en-GB" sz="1100" dirty="0">
                          <a:effectLst/>
                        </a:rPr>
                        <a:t> </a:t>
                      </a:r>
                      <a:endParaRPr lang="en-GB" sz="1100"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00"/>
                    </a:solidFill>
                  </a:tcPr>
                </a:tc>
                <a:tc>
                  <a:txBody>
                    <a:bodyPr/>
                    <a:lstStyle/>
                    <a:p>
                      <a:pPr marL="0" algn="ctr" defTabSz="914400" rtl="0" eaLnBrk="1" latinLnBrk="0" hangingPunct="1">
                        <a:spcAft>
                          <a:spcPts val="0"/>
                        </a:spcAft>
                      </a:pPr>
                      <a:r>
                        <a:rPr lang="en-GB" sz="1100" b="1" dirty="0" smtClean="0">
                          <a:effectLst/>
                        </a:rPr>
                        <a:t>179,1</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solidFill>
                      <a:srgbClr val="FFFF00"/>
                    </a:solidFill>
                  </a:tcPr>
                </a:tc>
                <a:extLst>
                  <a:ext uri="{0D108BD9-81ED-4DB2-BD59-A6C34878D82A}">
                    <a16:rowId xmlns:a16="http://schemas.microsoft.com/office/drawing/2014/main" xmlns="" val="10018"/>
                  </a:ext>
                </a:extLst>
              </a:tr>
              <a:tr h="169572">
                <a:tc>
                  <a:txBody>
                    <a:bodyPr/>
                    <a:lstStyle/>
                    <a:p>
                      <a:pPr>
                        <a:spcAft>
                          <a:spcPts val="0"/>
                        </a:spcAft>
                      </a:pPr>
                      <a:r>
                        <a:rPr lang="en-GB" sz="1100" dirty="0">
                          <a:solidFill>
                            <a:schemeClr val="tx1"/>
                          </a:solidFill>
                          <a:effectLst/>
                        </a:rPr>
                        <a:t>Commission own initiatives</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 </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smtClean="0">
                          <a:solidFill>
                            <a:schemeClr val="tx1"/>
                          </a:solidFill>
                          <a:effectLst/>
                        </a:rPr>
                        <a:t>9.5</a:t>
                      </a:r>
                      <a:r>
                        <a:rPr lang="en-GB" sz="1100" kern="1200" dirty="0">
                          <a:solidFill>
                            <a:srgbClr val="00B0F0"/>
                          </a:solidFill>
                          <a:effectLst/>
                          <a:latin typeface="+mn-lt"/>
                          <a:ea typeface="+mn-ea"/>
                          <a:cs typeface="+mn-cs"/>
                        </a:rPr>
                        <a:t> </a:t>
                      </a:r>
                      <a:endParaRPr lang="en-GB" sz="110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xmlns="" val="10019"/>
                  </a:ext>
                </a:extLst>
              </a:tr>
              <a:tr h="326672">
                <a:tc>
                  <a:txBody>
                    <a:bodyPr/>
                    <a:lstStyle/>
                    <a:p>
                      <a:pPr>
                        <a:spcAft>
                          <a:spcPts val="0"/>
                        </a:spcAft>
                      </a:pPr>
                      <a:r>
                        <a:rPr lang="en-GB" sz="1100" b="1" dirty="0" smtClean="0">
                          <a:effectLst/>
                        </a:rPr>
                        <a:t>TOTAL</a:t>
                      </a:r>
                      <a:r>
                        <a:rPr lang="en-GB" sz="1100" b="1" baseline="0" dirty="0" smtClean="0">
                          <a:effectLst/>
                        </a:rPr>
                        <a:t> PROMOTION</a:t>
                      </a:r>
                      <a:endParaRPr lang="en-GB" sz="1100" b="1" dirty="0">
                        <a:solidFill>
                          <a:srgbClr val="FF0000"/>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r>
                        <a:rPr lang="en-GB" sz="1100" b="1" dirty="0" smtClean="0">
                          <a:effectLst/>
                        </a:rPr>
                        <a:t>188,6</a:t>
                      </a:r>
                      <a:endParaRPr lang="en-GB" sz="1100" kern="1200" dirty="0">
                        <a:solidFill>
                          <a:srgbClr val="00B0F0"/>
                        </a:solidFill>
                        <a:effectLst/>
                        <a:latin typeface="+mn-lt"/>
                        <a:ea typeface="+mn-ea"/>
                        <a:cs typeface="+mn-cs"/>
                      </a:endParaRPr>
                    </a:p>
                  </a:txBody>
                  <a:tcPr marL="74640" marR="74640" marT="0" marB="0" anchor="b">
                    <a:lnT w="6350" cap="flat" cmpd="sng" algn="ctr">
                      <a:solidFill>
                        <a:srgbClr val="808080"/>
                      </a:solidFill>
                      <a:prstDash val="solid"/>
                      <a:round/>
                      <a:headEnd type="none" w="med" len="med"/>
                      <a:tailEnd type="none" w="med" len="med"/>
                    </a:lnT>
                  </a:tcPr>
                </a:tc>
                <a:extLst>
                  <a:ext uri="{0D108BD9-81ED-4DB2-BD59-A6C34878D82A}">
                    <a16:rowId xmlns:a16="http://schemas.microsoft.com/office/drawing/2014/main" xmlns="" val="10020"/>
                  </a:ext>
                </a:extLst>
              </a:tr>
            </a:tbl>
          </a:graphicData>
        </a:graphic>
      </p:graphicFrame>
      <p:sp>
        <p:nvSpPr>
          <p:cNvPr id="6" name="Title 1"/>
          <p:cNvSpPr txBox="1">
            <a:spLocks/>
          </p:cNvSpPr>
          <p:nvPr/>
        </p:nvSpPr>
        <p:spPr bwMode="auto">
          <a:xfrm>
            <a:off x="3412" y="-243408"/>
            <a:ext cx="9144000" cy="836712"/>
          </a:xfrm>
          <a:prstGeom prst="rect">
            <a:avLst/>
          </a:prstGeom>
          <a:solidFill>
            <a:schemeClr val="bg1"/>
          </a:solidFill>
          <a:ln w="9525">
            <a:noFill/>
            <a:miter lim="800000"/>
            <a:headEnd/>
            <a:tailEnd/>
          </a:ln>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defRPr/>
            </a:pPr>
            <a:r>
              <a:rPr lang="fr-BE" sz="1400" dirty="0" err="1" smtClean="0">
                <a:solidFill>
                  <a:schemeClr val="tx1"/>
                </a:solidFill>
              </a:rPr>
              <a:t>Priorities</a:t>
            </a:r>
            <a:r>
              <a:rPr lang="fr-BE" sz="1400" dirty="0" smtClean="0">
                <a:solidFill>
                  <a:schemeClr val="tx1"/>
                </a:solidFill>
              </a:rPr>
              <a:t>  for  AWP 2018</a:t>
            </a:r>
            <a:endParaRPr lang="en-GB" sz="1400" dirty="0">
              <a:solidFill>
                <a:srgbClr val="00B0F0"/>
              </a:solidFill>
            </a:endParaRPr>
          </a:p>
        </p:txBody>
      </p:sp>
      <p:sp>
        <p:nvSpPr>
          <p:cNvPr id="3592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8E7E744A-2F04-41CF-9C64-894ECAE12D56}" type="slidenum">
              <a:rPr lang="en-GB" altLang="en-US" sz="1000" smtClean="0">
                <a:solidFill>
                  <a:srgbClr val="FFFFFF"/>
                </a:solidFill>
              </a:rPr>
              <a:pPr eaLnBrk="1" hangingPunct="1"/>
              <a:t>10</a:t>
            </a:fld>
            <a:endParaRPr lang="en-GB" altLang="en-US" sz="1000" smtClean="0">
              <a:solidFill>
                <a:srgbClr val="FFFFFF"/>
              </a:solidFill>
            </a:endParaRPr>
          </a:p>
        </p:txBody>
      </p:sp>
    </p:spTree>
    <p:extLst>
      <p:ext uri="{BB962C8B-B14F-4D97-AF65-F5344CB8AC3E}">
        <p14:creationId xmlns:p14="http://schemas.microsoft.com/office/powerpoint/2010/main" val="729842639"/>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5" y="1412776"/>
            <a:ext cx="8585200" cy="504825"/>
          </a:xfrm>
        </p:spPr>
        <p:txBody>
          <a:bodyPr/>
          <a:lstStyle/>
          <a:p>
            <a:r>
              <a:rPr lang="en-AU" sz="2400" dirty="0" smtClean="0"/>
              <a:t>Calls for proposals 2018</a:t>
            </a:r>
            <a:endParaRPr lang="en-AU" sz="2400" dirty="0"/>
          </a:p>
        </p:txBody>
      </p:sp>
      <p:sp>
        <p:nvSpPr>
          <p:cNvPr id="3" name="Content Placeholder 2"/>
          <p:cNvSpPr>
            <a:spLocks noGrp="1"/>
          </p:cNvSpPr>
          <p:nvPr>
            <p:ph idx="1"/>
          </p:nvPr>
        </p:nvSpPr>
        <p:spPr>
          <a:xfrm>
            <a:off x="323528" y="2420888"/>
            <a:ext cx="8582025" cy="2088109"/>
          </a:xfrm>
        </p:spPr>
        <p:txBody>
          <a:bodyPr/>
          <a:lstStyle/>
          <a:p>
            <a:pPr marL="285750" indent="-285750">
              <a:spcBef>
                <a:spcPts val="1200"/>
              </a:spcBef>
              <a:buClr>
                <a:srgbClr val="42A62A"/>
              </a:buClr>
              <a:buFont typeface="Arial" panose="020B0604020202020204" pitchFamily="34" charset="0"/>
              <a:buChar char="•"/>
            </a:pPr>
            <a:r>
              <a:rPr lang="en-GB" sz="2400" dirty="0"/>
              <a:t>2 calls published </a:t>
            </a:r>
            <a:r>
              <a:rPr lang="en-GB" sz="2400" dirty="0" smtClean="0"/>
              <a:t>in </a:t>
            </a:r>
            <a:r>
              <a:rPr lang="en-GB" sz="2400" dirty="0"/>
              <a:t>OJEU: </a:t>
            </a:r>
            <a:endParaRPr lang="en-GB" sz="2400" dirty="0" smtClean="0"/>
          </a:p>
          <a:p>
            <a:pPr marL="685800" lvl="1">
              <a:spcBef>
                <a:spcPts val="1200"/>
              </a:spcBef>
              <a:buClr>
                <a:srgbClr val="42A62A"/>
              </a:buClr>
              <a:buFont typeface="Arial" panose="020B0604020202020204" pitchFamily="34" charset="0"/>
              <a:buChar char="•"/>
            </a:pPr>
            <a:r>
              <a:rPr lang="en-GB" sz="2200" dirty="0" smtClean="0"/>
              <a:t>simple </a:t>
            </a:r>
            <a:r>
              <a:rPr lang="en-GB" sz="2200" dirty="0"/>
              <a:t>and </a:t>
            </a:r>
            <a:endParaRPr lang="en-GB" sz="2200" dirty="0" smtClean="0"/>
          </a:p>
          <a:p>
            <a:pPr marL="685800" lvl="1">
              <a:spcBef>
                <a:spcPts val="1200"/>
              </a:spcBef>
              <a:buClr>
                <a:srgbClr val="42A62A"/>
              </a:buClr>
              <a:buFont typeface="Arial" panose="020B0604020202020204" pitchFamily="34" charset="0"/>
              <a:buChar char="•"/>
            </a:pPr>
            <a:r>
              <a:rPr lang="en-GB" sz="2200" dirty="0" smtClean="0"/>
              <a:t>multi </a:t>
            </a:r>
            <a:r>
              <a:rPr lang="en-GB" sz="2200" dirty="0"/>
              <a:t>programmes</a:t>
            </a:r>
          </a:p>
          <a:p>
            <a:pPr marL="285750" indent="-285750">
              <a:spcBef>
                <a:spcPts val="1200"/>
              </a:spcBef>
              <a:buClr>
                <a:srgbClr val="42A62A"/>
              </a:buClr>
              <a:buFont typeface="Arial" panose="020B0604020202020204" pitchFamily="34" charset="0"/>
              <a:buChar char="•"/>
            </a:pPr>
            <a:r>
              <a:rPr lang="en-GB" sz="2400" dirty="0"/>
              <a:t>Available in all EU official languages</a:t>
            </a:r>
          </a:p>
          <a:p>
            <a:pPr marL="285750" indent="-285750">
              <a:spcBef>
                <a:spcPts val="1200"/>
              </a:spcBef>
              <a:buClr>
                <a:srgbClr val="42A62A"/>
              </a:buClr>
              <a:buFont typeface="Arial" panose="020B0604020202020204" pitchFamily="34" charset="0"/>
              <a:buChar char="•"/>
            </a:pPr>
            <a:r>
              <a:rPr lang="en-GB" sz="2400" dirty="0" smtClean="0"/>
              <a:t>Online </a:t>
            </a:r>
            <a:r>
              <a:rPr lang="en-GB" sz="2400" dirty="0"/>
              <a:t>submission of proposals via the Participant Portal</a:t>
            </a:r>
          </a:p>
          <a:p>
            <a:pPr marL="285750" indent="-285750">
              <a:spcBef>
                <a:spcPts val="1200"/>
              </a:spcBef>
              <a:buClr>
                <a:srgbClr val="42A62A"/>
              </a:buClr>
              <a:buFont typeface="Arial" panose="020B0604020202020204" pitchFamily="34" charset="0"/>
              <a:buChar char="•"/>
            </a:pPr>
            <a:r>
              <a:rPr lang="en-GB" sz="2400" dirty="0" smtClean="0"/>
              <a:t>Submission deadline: 12 </a:t>
            </a:r>
            <a:r>
              <a:rPr lang="en-GB" sz="2400" dirty="0"/>
              <a:t>April </a:t>
            </a:r>
            <a:r>
              <a:rPr lang="en-GB" sz="2400" dirty="0" smtClean="0"/>
              <a:t>2018, </a:t>
            </a:r>
            <a:r>
              <a:rPr lang="en-GB" sz="2400" dirty="0"/>
              <a:t>17:00 </a:t>
            </a:r>
            <a:r>
              <a:rPr lang="en-GB" sz="2400" dirty="0" smtClean="0"/>
              <a:t>CET</a:t>
            </a:r>
          </a:p>
          <a:p>
            <a:pPr marL="285750" indent="-285750">
              <a:spcBef>
                <a:spcPts val="1200"/>
              </a:spcBef>
              <a:buClr>
                <a:srgbClr val="42A62A"/>
              </a:buClr>
              <a:buFont typeface="Arial" panose="020B0604020202020204" pitchFamily="34" charset="0"/>
              <a:buChar char="•"/>
            </a:pPr>
            <a:endParaRPr lang="en-GB" sz="2400" dirty="0"/>
          </a:p>
          <a:p>
            <a:pPr marL="285750" indent="-285750">
              <a:spcBef>
                <a:spcPts val="1200"/>
              </a:spcBef>
              <a:buClr>
                <a:srgbClr val="42A62A"/>
              </a:buClr>
              <a:buFont typeface="Arial" panose="020B0604020202020204" pitchFamily="34" charset="0"/>
              <a:buChar char="•"/>
            </a:pPr>
            <a:endParaRPr lang="en-GB" sz="2400" dirty="0"/>
          </a:p>
          <a:p>
            <a:pPr marL="285750" indent="-285750">
              <a:spcBef>
                <a:spcPts val="1200"/>
              </a:spcBef>
              <a:buClr>
                <a:srgbClr val="42A62A"/>
              </a:buClr>
              <a:buFont typeface="Arial" panose="020B0604020202020204" pitchFamily="34" charset="0"/>
              <a:buChar char="•"/>
            </a:pPr>
            <a:endParaRPr lang="en-GB" sz="2400" dirty="0">
              <a:solidFill>
                <a:srgbClr val="FF0000"/>
              </a:solidFill>
            </a:endParaRPr>
          </a:p>
        </p:txBody>
      </p:sp>
      <p:sp>
        <p:nvSpPr>
          <p:cNvPr id="4" name="Slide Number Placeholder 3"/>
          <p:cNvSpPr>
            <a:spLocks noGrp="1"/>
          </p:cNvSpPr>
          <p:nvPr>
            <p:ph type="sldNum" sz="quarter" idx="12"/>
          </p:nvPr>
        </p:nvSpPr>
        <p:spPr>
          <a:xfrm>
            <a:off x="4286250" y="7079307"/>
            <a:ext cx="628650" cy="238125"/>
          </a:xfrm>
        </p:spPr>
        <p:txBody>
          <a:bodyPr/>
          <a:lstStyle/>
          <a:p>
            <a:pPr>
              <a:defRPr/>
            </a:pPr>
            <a:fld id="{4537BB2E-9F9E-4BAA-AE43-CD66653A998B}" type="slidenum">
              <a:rPr lang="en-GB" smtClean="0"/>
              <a:pPr>
                <a:defRPr/>
              </a:pPr>
              <a:t>11</a:t>
            </a:fld>
            <a:endParaRPr lang="en-GB" dirty="0"/>
          </a:p>
        </p:txBody>
      </p:sp>
    </p:spTree>
    <p:extLst>
      <p:ext uri="{BB962C8B-B14F-4D97-AF65-F5344CB8AC3E}">
        <p14:creationId xmlns:p14="http://schemas.microsoft.com/office/powerpoint/2010/main" val="920916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8585200" cy="504825"/>
          </a:xfrm>
        </p:spPr>
        <p:txBody>
          <a:bodyPr/>
          <a:lstStyle/>
          <a:p>
            <a:r>
              <a:rPr lang="fr-BE" dirty="0" smtClean="0"/>
              <a:t/>
            </a:r>
            <a:br>
              <a:rPr lang="fr-BE" dirty="0" smtClean="0"/>
            </a:br>
            <a:r>
              <a:rPr lang="fr-BE" dirty="0"/>
              <a:t/>
            </a:r>
            <a:br>
              <a:rPr lang="fr-BE" dirty="0"/>
            </a:br>
            <a:r>
              <a:rPr lang="fr-BE" dirty="0" smtClean="0"/>
              <a:t>F&amp;V: one of the </a:t>
            </a:r>
            <a:r>
              <a:rPr lang="fr-BE" u="sng" dirty="0" smtClean="0"/>
              <a:t>main</a:t>
            </a:r>
            <a:r>
              <a:rPr lang="fr-BE" dirty="0" smtClean="0"/>
              <a:t> </a:t>
            </a:r>
            <a:r>
              <a:rPr lang="fr-BE" dirty="0" err="1" smtClean="0"/>
              <a:t>beneficiary</a:t>
            </a:r>
            <a:r>
              <a:rPr lang="fr-BE" dirty="0" smtClean="0"/>
              <a:t> of the promotion </a:t>
            </a:r>
            <a:r>
              <a:rPr lang="fr-BE" dirty="0" err="1" smtClean="0"/>
              <a:t>scheme</a:t>
            </a:r>
            <a:r>
              <a:rPr lang="fr-BE" dirty="0"/>
              <a:t/>
            </a:r>
            <a:br>
              <a:rPr lang="fr-BE" dirty="0"/>
            </a:br>
            <a:r>
              <a:rPr lang="en-GB" dirty="0"/>
              <a:t/>
            </a:r>
            <a:br>
              <a:rPr lang="en-GB" dirty="0"/>
            </a:br>
            <a:endParaRPr lang="en-GB" dirty="0"/>
          </a:p>
        </p:txBody>
      </p:sp>
      <p:sp>
        <p:nvSpPr>
          <p:cNvPr id="3" name="Content Placeholder 2"/>
          <p:cNvSpPr>
            <a:spLocks noGrp="1"/>
          </p:cNvSpPr>
          <p:nvPr>
            <p:ph idx="1"/>
          </p:nvPr>
        </p:nvSpPr>
        <p:spPr>
          <a:xfrm>
            <a:off x="323528" y="1772816"/>
            <a:ext cx="8582025" cy="4824413"/>
          </a:xfrm>
        </p:spPr>
        <p:txBody>
          <a:bodyPr/>
          <a:lstStyle/>
          <a:p>
            <a:pPr lvl="0">
              <a:spcBef>
                <a:spcPts val="600"/>
              </a:spcBef>
              <a:spcAft>
                <a:spcPts val="600"/>
              </a:spcAft>
              <a:buClr>
                <a:schemeClr val="accent6"/>
              </a:buClr>
              <a:buFont typeface="Arial" panose="020B0604020202020204" pitchFamily="34" charset="0"/>
              <a:buChar char="•"/>
            </a:pPr>
            <a:endParaRPr lang="en-GB" sz="2800" u="sng" dirty="0" smtClean="0"/>
          </a:p>
          <a:p>
            <a:pPr lvl="0">
              <a:spcBef>
                <a:spcPts val="600"/>
              </a:spcBef>
              <a:spcAft>
                <a:spcPts val="600"/>
              </a:spcAft>
              <a:buClr>
                <a:schemeClr val="accent6"/>
              </a:buClr>
              <a:buFont typeface="Arial" panose="020B0604020202020204" pitchFamily="34" charset="0"/>
              <a:buChar char="•"/>
            </a:pPr>
            <a:r>
              <a:rPr lang="en-GB" sz="2800" dirty="0"/>
              <a:t>8</a:t>
            </a:r>
            <a:r>
              <a:rPr lang="en-GB" sz="2800" dirty="0" smtClean="0"/>
              <a:t>0 promotion programmes on F&amp;V running!</a:t>
            </a:r>
          </a:p>
          <a:p>
            <a:pPr lvl="0">
              <a:spcBef>
                <a:spcPts val="600"/>
              </a:spcBef>
              <a:spcAft>
                <a:spcPts val="600"/>
              </a:spcAft>
              <a:buClr>
                <a:schemeClr val="accent6"/>
              </a:buClr>
              <a:buFont typeface="Arial" panose="020B0604020202020204" pitchFamily="34" charset="0"/>
              <a:buChar char="•"/>
            </a:pPr>
            <a:r>
              <a:rPr lang="en-GB" sz="2800" dirty="0" smtClean="0"/>
              <a:t>with a total budget of EU Aid of EUR 143,5 million</a:t>
            </a:r>
          </a:p>
          <a:p>
            <a:pPr lvl="0">
              <a:spcBef>
                <a:spcPts val="600"/>
              </a:spcBef>
              <a:spcAft>
                <a:spcPts val="600"/>
              </a:spcAft>
              <a:buClr>
                <a:schemeClr val="accent6"/>
              </a:buClr>
              <a:buFont typeface="Arial" panose="020B0604020202020204" pitchFamily="34" charset="0"/>
              <a:buChar char="•"/>
            </a:pPr>
            <a:endParaRPr lang="en-GB" dirty="0" smtClean="0"/>
          </a:p>
          <a:p>
            <a:pPr algn="ctr"/>
            <a:endParaRPr lang="fr-BE" dirty="0" smtClean="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12</a:t>
            </a:fld>
            <a:endParaRPr lang="en-GB" dirty="0"/>
          </a:p>
        </p:txBody>
      </p:sp>
    </p:spTree>
    <p:extLst>
      <p:ext uri="{BB962C8B-B14F-4D97-AF65-F5344CB8AC3E}">
        <p14:creationId xmlns:p14="http://schemas.microsoft.com/office/powerpoint/2010/main" val="4181616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323850" y="1289050"/>
            <a:ext cx="8585200" cy="504825"/>
          </a:xfrm>
        </p:spPr>
        <p:txBody>
          <a:bodyPr/>
          <a:lstStyle/>
          <a:p>
            <a:r>
              <a:rPr lang="en-GB" sz="2200" dirty="0" smtClean="0"/>
              <a:t>Example : 5xDay - Austria</a:t>
            </a:r>
          </a:p>
        </p:txBody>
      </p:sp>
      <p:sp>
        <p:nvSpPr>
          <p:cNvPr id="4" name="TextBox 3"/>
          <p:cNvSpPr txBox="1"/>
          <p:nvPr/>
        </p:nvSpPr>
        <p:spPr>
          <a:xfrm>
            <a:off x="78969" y="1916832"/>
            <a:ext cx="5040313" cy="3862596"/>
          </a:xfrm>
          <a:prstGeom prst="rect">
            <a:avLst/>
          </a:prstGeom>
          <a:noFill/>
        </p:spPr>
        <p:txBody>
          <a:bodyPr>
            <a:spAutoFit/>
          </a:bodyPr>
          <a:lstStyle/>
          <a:p>
            <a:pPr>
              <a:defRPr/>
            </a:pPr>
            <a:r>
              <a:rPr lang="en-US" sz="1600" dirty="0">
                <a:solidFill>
                  <a:srgbClr val="005392"/>
                </a:solidFill>
              </a:rPr>
              <a:t>Target groups: </a:t>
            </a:r>
            <a:r>
              <a:rPr lang="en-US" sz="1600" b="0" dirty="0">
                <a:solidFill>
                  <a:srgbClr val="005392"/>
                </a:solidFill>
              </a:rPr>
              <a:t>Young households, children and youth, teachers and journalists as multipliers</a:t>
            </a:r>
            <a:endParaRPr lang="en-GB" sz="1600" b="0" dirty="0">
              <a:solidFill>
                <a:srgbClr val="005392"/>
              </a:solidFill>
            </a:endParaRPr>
          </a:p>
          <a:p>
            <a:pPr>
              <a:defRPr/>
            </a:pPr>
            <a:endParaRPr lang="en-US" sz="1600" dirty="0">
              <a:solidFill>
                <a:srgbClr val="005392"/>
              </a:solidFill>
            </a:endParaRPr>
          </a:p>
          <a:p>
            <a:pPr marL="285750" indent="-285750">
              <a:spcBef>
                <a:spcPts val="600"/>
              </a:spcBef>
              <a:buFont typeface="Arial" panose="020B0604020202020204" pitchFamily="34" charset="0"/>
              <a:buChar char="•"/>
              <a:defRPr/>
            </a:pPr>
            <a:r>
              <a:rPr lang="en-US" sz="1400" b="0" dirty="0" smtClean="0">
                <a:solidFill>
                  <a:srgbClr val="005392"/>
                </a:solidFill>
              </a:rPr>
              <a:t>received </a:t>
            </a:r>
            <a:r>
              <a:rPr lang="en-US" sz="1400" dirty="0">
                <a:solidFill>
                  <a:srgbClr val="005392"/>
                </a:solidFill>
              </a:rPr>
              <a:t>"Transport Media Award" </a:t>
            </a:r>
            <a:r>
              <a:rPr lang="en-US" sz="1400" b="0" dirty="0">
                <a:solidFill>
                  <a:srgbClr val="005392"/>
                </a:solidFill>
              </a:rPr>
              <a:t>for most creative and original advertisement on public transport in </a:t>
            </a:r>
            <a:r>
              <a:rPr lang="en-US" sz="1400" dirty="0">
                <a:solidFill>
                  <a:srgbClr val="005392"/>
                </a:solidFill>
              </a:rPr>
              <a:t>2012 and </a:t>
            </a:r>
            <a:r>
              <a:rPr lang="en-US" sz="1400" dirty="0" smtClean="0">
                <a:solidFill>
                  <a:srgbClr val="005392"/>
                </a:solidFill>
              </a:rPr>
              <a:t>2013</a:t>
            </a:r>
          </a:p>
          <a:p>
            <a:pPr marL="285750" indent="-285750">
              <a:spcBef>
                <a:spcPts val="600"/>
              </a:spcBef>
              <a:buFont typeface="Arial" panose="020B0604020202020204" pitchFamily="34" charset="0"/>
              <a:buChar char="•"/>
              <a:defRPr/>
            </a:pPr>
            <a:endParaRPr lang="en-US" sz="1400" dirty="0">
              <a:solidFill>
                <a:srgbClr val="005392"/>
              </a:solidFill>
            </a:endParaRPr>
          </a:p>
          <a:p>
            <a:pPr marL="285750" indent="-285750">
              <a:spcBef>
                <a:spcPts val="600"/>
              </a:spcBef>
              <a:buFont typeface="Arial" panose="020B0604020202020204" pitchFamily="34" charset="0"/>
              <a:buChar char="•"/>
              <a:defRPr/>
            </a:pPr>
            <a:r>
              <a:rPr lang="en-GB" sz="1400" dirty="0">
                <a:solidFill>
                  <a:srgbClr val="005392"/>
                </a:solidFill>
              </a:rPr>
              <a:t>Thematic "suitcases" </a:t>
            </a:r>
            <a:r>
              <a:rPr lang="en-GB" sz="1400" b="0" dirty="0">
                <a:solidFill>
                  <a:srgbClr val="005392"/>
                </a:solidFill>
              </a:rPr>
              <a:t>to teach children about specific varieties of fruits and vegetables in an interactive way - very popular with schools and children </a:t>
            </a:r>
            <a:endParaRPr lang="en-GB" sz="1400" b="0" dirty="0" smtClean="0">
              <a:solidFill>
                <a:srgbClr val="005392"/>
              </a:solidFill>
            </a:endParaRPr>
          </a:p>
          <a:p>
            <a:pPr marL="285750" indent="-285750">
              <a:spcBef>
                <a:spcPts val="600"/>
              </a:spcBef>
              <a:buFont typeface="Arial" panose="020B0604020202020204" pitchFamily="34" charset="0"/>
              <a:buChar char="•"/>
              <a:defRPr/>
            </a:pPr>
            <a:endParaRPr lang="en-GB" sz="1400" b="0" dirty="0" smtClean="0">
              <a:solidFill>
                <a:srgbClr val="005392"/>
              </a:solidFill>
            </a:endParaRPr>
          </a:p>
          <a:p>
            <a:pPr marL="285750" indent="-285750">
              <a:spcBef>
                <a:spcPts val="600"/>
              </a:spcBef>
              <a:buFont typeface="Arial" panose="020B0604020202020204" pitchFamily="34" charset="0"/>
              <a:buChar char="•"/>
              <a:defRPr/>
            </a:pPr>
            <a:r>
              <a:rPr lang="en-GB" sz="1400" b="0" dirty="0" smtClean="0">
                <a:solidFill>
                  <a:srgbClr val="005392"/>
                </a:solidFill>
              </a:rPr>
              <a:t>Total budget : 3 Mio€</a:t>
            </a:r>
            <a:endParaRPr lang="en-GB" sz="1400" b="0" dirty="0">
              <a:solidFill>
                <a:srgbClr val="005392"/>
              </a:solidFill>
            </a:endParaRPr>
          </a:p>
          <a:p>
            <a:pPr>
              <a:defRPr/>
            </a:pPr>
            <a:endParaRPr lang="en-GB" sz="1600" b="0" dirty="0">
              <a:solidFill>
                <a:srgbClr val="005392"/>
              </a:solidFill>
            </a:endParaRPr>
          </a:p>
        </p:txBody>
      </p:sp>
      <p:pic>
        <p:nvPicPr>
          <p:cNvPr id="22532" name="Picture 2" descr="Gemuese_ULF_kle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19282" y="1758950"/>
            <a:ext cx="3937611" cy="262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3" descr="Obstkoffer_mit_Kind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0225" y="4014788"/>
            <a:ext cx="3533775" cy="28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descr="AMA_100_Gruende_24_Bg__2011_sRGB"/>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15816" y="5157192"/>
            <a:ext cx="3096000" cy="1457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80982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98" y="1340768"/>
            <a:ext cx="9144000" cy="792311"/>
          </a:xfrm>
        </p:spPr>
        <p:txBody>
          <a:bodyPr/>
          <a:lstStyle/>
          <a:p>
            <a:r>
              <a:rPr lang="fr-BE" sz="2200" b="0" dirty="0" err="1" smtClean="0"/>
              <a:t>Example</a:t>
            </a:r>
            <a:r>
              <a:rPr lang="fr-BE" sz="2200" dirty="0" smtClean="0"/>
              <a:t/>
            </a:r>
            <a:br>
              <a:rPr lang="fr-BE" sz="2200" dirty="0" smtClean="0"/>
            </a:br>
            <a:r>
              <a:rPr lang="fr-BE" sz="2200" dirty="0" smtClean="0"/>
              <a:t>"A </a:t>
            </a:r>
            <a:r>
              <a:rPr lang="fr-BE" sz="2200" dirty="0" err="1" smtClean="0"/>
              <a:t>showcase</a:t>
            </a:r>
            <a:r>
              <a:rPr lang="fr-BE" sz="2200" dirty="0" smtClean="0"/>
              <a:t> for </a:t>
            </a:r>
            <a:r>
              <a:rPr lang="fr-BE" sz="2200" dirty="0" err="1" smtClean="0"/>
              <a:t>Europe's</a:t>
            </a:r>
            <a:r>
              <a:rPr lang="fr-BE" sz="2200" dirty="0" smtClean="0"/>
              <a:t> </a:t>
            </a:r>
            <a:r>
              <a:rPr lang="fr-BE" sz="2200" dirty="0" err="1" smtClean="0"/>
              <a:t>finest</a:t>
            </a:r>
            <a:r>
              <a:rPr lang="fr-BE" sz="2200" dirty="0" smtClean="0"/>
              <a:t> </a:t>
            </a:r>
            <a:r>
              <a:rPr lang="fr-BE" sz="2200" dirty="0" err="1" smtClean="0"/>
              <a:t>regional</a:t>
            </a:r>
            <a:r>
              <a:rPr lang="fr-BE" sz="2200" dirty="0" smtClean="0"/>
              <a:t> </a:t>
            </a:r>
            <a:r>
              <a:rPr lang="fr-BE" sz="2200" dirty="0" err="1" smtClean="0"/>
              <a:t>products</a:t>
            </a:r>
            <a:r>
              <a:rPr lang="fr-BE" sz="2200" dirty="0" smtClean="0"/>
              <a:t>"</a:t>
            </a:r>
            <a:br>
              <a:rPr lang="fr-BE" sz="2200" dirty="0" smtClean="0"/>
            </a:br>
            <a:r>
              <a:rPr lang="fr-BE" sz="2200" dirty="0" smtClean="0"/>
              <a:t>"L'Europe signe les produits de ses terroirs" </a:t>
            </a:r>
            <a:br>
              <a:rPr lang="fr-BE" sz="2200" dirty="0" smtClean="0"/>
            </a:br>
            <a:endParaRPr lang="fr-BE" sz="2200" dirty="0"/>
          </a:p>
        </p:txBody>
      </p:sp>
      <p:sp>
        <p:nvSpPr>
          <p:cNvPr id="3" name="Content Placeholder 2"/>
          <p:cNvSpPr>
            <a:spLocks noGrp="1"/>
          </p:cNvSpPr>
          <p:nvPr>
            <p:ph idx="1"/>
          </p:nvPr>
        </p:nvSpPr>
        <p:spPr>
          <a:xfrm>
            <a:off x="179512" y="3645024"/>
            <a:ext cx="4104456" cy="4320332"/>
          </a:xfrm>
        </p:spPr>
        <p:txBody>
          <a:bodyPr/>
          <a:lstStyle/>
          <a:p>
            <a:pPr>
              <a:spcBef>
                <a:spcPts val="600"/>
              </a:spcBef>
              <a:spcAft>
                <a:spcPts val="600"/>
              </a:spcAft>
              <a:buClr>
                <a:schemeClr val="accent6"/>
              </a:buClr>
              <a:buFont typeface="Arial" panose="020B0604020202020204" pitchFamily="34" charset="0"/>
              <a:buChar char="•"/>
            </a:pPr>
            <a:r>
              <a:rPr lang="en-GB" dirty="0" smtClean="0"/>
              <a:t>Targeting internal market : France/ Germany/ Italy</a:t>
            </a:r>
          </a:p>
          <a:p>
            <a:pPr>
              <a:spcBef>
                <a:spcPts val="600"/>
              </a:spcBef>
              <a:spcAft>
                <a:spcPts val="600"/>
              </a:spcAft>
              <a:buClr>
                <a:schemeClr val="accent6"/>
              </a:buClr>
              <a:buFont typeface="Arial" panose="020B0604020202020204" pitchFamily="34" charset="0"/>
              <a:buChar char="•"/>
            </a:pPr>
            <a:r>
              <a:rPr lang="en-GB" dirty="0" smtClean="0"/>
              <a:t>Information programme on PDO/PGI</a:t>
            </a:r>
          </a:p>
          <a:p>
            <a:pPr lvl="0">
              <a:spcBef>
                <a:spcPts val="600"/>
              </a:spcBef>
              <a:spcAft>
                <a:spcPts val="600"/>
              </a:spcAft>
              <a:buClr>
                <a:schemeClr val="accent6"/>
              </a:buClr>
              <a:buFont typeface="Arial" panose="020B0604020202020204" pitchFamily="34" charset="0"/>
              <a:buChar char="•"/>
              <a:defRPr/>
            </a:pPr>
            <a:r>
              <a:rPr lang="en-GB" dirty="0" smtClean="0"/>
              <a:t>Budget : 3,9 </a:t>
            </a:r>
            <a:r>
              <a:rPr lang="en-US" dirty="0" smtClean="0"/>
              <a:t>million € of which 50% from the EU budget</a:t>
            </a:r>
          </a:p>
          <a:p>
            <a:pPr lvl="0">
              <a:spcBef>
                <a:spcPts val="600"/>
              </a:spcBef>
              <a:spcAft>
                <a:spcPts val="600"/>
              </a:spcAft>
              <a:buClr>
                <a:schemeClr val="accent6"/>
              </a:buClr>
              <a:buFont typeface="Arial" panose="020B0604020202020204" pitchFamily="34" charset="0"/>
              <a:buChar char="•"/>
              <a:defRPr/>
            </a:pPr>
            <a:r>
              <a:rPr lang="en-GB" dirty="0">
                <a:hlinkClick r:id="rId3"/>
              </a:rPr>
              <a:t>http://www.aop-igp.eu</a:t>
            </a:r>
            <a:r>
              <a:rPr lang="en-GB" dirty="0" smtClean="0">
                <a:hlinkClick r:id="rId3"/>
              </a:rPr>
              <a:t>/</a:t>
            </a:r>
            <a:endParaRPr lang="en-GB" dirty="0" smtClean="0"/>
          </a:p>
          <a:p>
            <a:pPr lvl="0">
              <a:spcBef>
                <a:spcPts val="600"/>
              </a:spcBef>
              <a:spcAft>
                <a:spcPts val="600"/>
              </a:spcAft>
              <a:buClr>
                <a:schemeClr val="accent6"/>
              </a:buClr>
              <a:buFont typeface="Arial" panose="020B0604020202020204" pitchFamily="34" charset="0"/>
              <a:buChar char="•"/>
              <a:defRPr/>
            </a:pP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14</a:t>
            </a:fld>
            <a:endParaRPr lang="en-GB" dirty="0"/>
          </a:p>
        </p:txBody>
      </p:sp>
      <p:sp>
        <p:nvSpPr>
          <p:cNvPr id="8" name="TextBox 7"/>
          <p:cNvSpPr txBox="1"/>
          <p:nvPr/>
        </p:nvSpPr>
        <p:spPr>
          <a:xfrm>
            <a:off x="467544" y="2744053"/>
            <a:ext cx="5256584" cy="646331"/>
          </a:xfrm>
          <a:prstGeom prst="rect">
            <a:avLst/>
          </a:prstGeom>
          <a:noFill/>
        </p:spPr>
        <p:txBody>
          <a:bodyPr wrap="square" rtlCol="0">
            <a:spAutoFit/>
          </a:bodyPr>
          <a:lstStyle/>
          <a:p>
            <a:pPr lvl="0" eaLnBrk="0" hangingPunct="0">
              <a:spcBef>
                <a:spcPts val="0"/>
              </a:spcBef>
              <a:buClr>
                <a:srgbClr val="FFFFFF"/>
              </a:buClr>
            </a:pPr>
            <a:r>
              <a:rPr lang="en-GB" sz="1800" kern="0" dirty="0">
                <a:solidFill>
                  <a:srgbClr val="0F5494"/>
                </a:solidFill>
                <a:latin typeface="Verdana"/>
              </a:rPr>
              <a:t>2014-2016 Multi country programme</a:t>
            </a:r>
          </a:p>
          <a:p>
            <a:pPr lvl="0" eaLnBrk="0" hangingPunct="0">
              <a:spcBef>
                <a:spcPts val="0"/>
              </a:spcBef>
              <a:buClr>
                <a:srgbClr val="FFFFFF"/>
              </a:buClr>
              <a:tabLst>
                <a:tab pos="4846638" algn="r"/>
              </a:tabLst>
            </a:pPr>
            <a:r>
              <a:rPr lang="en-GB" sz="1800" kern="0" dirty="0" smtClean="0">
                <a:solidFill>
                  <a:srgbClr val="0F5494"/>
                </a:solidFill>
                <a:latin typeface="Verdana"/>
              </a:rPr>
              <a:t>France/Italy/Spain</a:t>
            </a:r>
            <a:endParaRPr lang="en-GB" sz="1800" kern="0" dirty="0">
              <a:solidFill>
                <a:srgbClr val="0F5494"/>
              </a:solidFill>
              <a:latin typeface="Verdana"/>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5383" y="3573016"/>
            <a:ext cx="4515526" cy="2542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2482731"/>
            <a:ext cx="2756315" cy="922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14845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 THE EU RENDEZ-VOUS IN </a:t>
            </a:r>
            <a:r>
              <a:rPr lang="en-GB" dirty="0" smtClean="0"/>
              <a:t>BRAZIL,</a:t>
            </a:r>
            <a:r>
              <a:rPr lang="en-GB" dirty="0"/>
              <a:t/>
            </a:r>
            <a:br>
              <a:rPr lang="en-GB" dirty="0"/>
            </a:br>
            <a:r>
              <a:rPr lang="en-GB" dirty="0" smtClean="0"/>
              <a:t>COLOMBIA </a:t>
            </a:r>
            <a:r>
              <a:rPr lang="en-GB" dirty="0"/>
              <a:t>&amp; </a:t>
            </a:r>
            <a:r>
              <a:rPr lang="en-GB" dirty="0" smtClean="0"/>
              <a:t>RUSSIA </a:t>
            </a:r>
            <a:r>
              <a:rPr lang="en-GB" dirty="0"/>
              <a:t>- </a:t>
            </a:r>
            <a:r>
              <a:rPr lang="en-GB" dirty="0" smtClean="0"/>
              <a:t>France</a:t>
            </a:r>
            <a:endParaRPr lang="en-GB" dirty="0"/>
          </a:p>
        </p:txBody>
      </p:sp>
      <p:sp>
        <p:nvSpPr>
          <p:cNvPr id="3" name="Content Placeholder 2"/>
          <p:cNvSpPr>
            <a:spLocks noGrp="1"/>
          </p:cNvSpPr>
          <p:nvPr>
            <p:ph idx="1"/>
          </p:nvPr>
        </p:nvSpPr>
        <p:spPr/>
        <p:txBody>
          <a:bodyPr/>
          <a:lstStyle/>
          <a:p>
            <a:endParaRPr lang="en-US" dirty="0" smtClean="0"/>
          </a:p>
          <a:p>
            <a:endParaRPr lang="en-US" dirty="0"/>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15</a:t>
            </a:fld>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911" y="4735512"/>
            <a:ext cx="1885950" cy="201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425" y="1645948"/>
            <a:ext cx="6886575" cy="3038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5"/>
          <a:stretch>
            <a:fillRect/>
          </a:stretch>
        </p:blipFill>
        <p:spPr>
          <a:xfrm>
            <a:off x="5749678" y="4525176"/>
            <a:ext cx="3158427" cy="2376000"/>
          </a:xfrm>
          <a:prstGeom prst="rect">
            <a:avLst/>
          </a:prstGeom>
        </p:spPr>
      </p:pic>
    </p:spTree>
    <p:extLst>
      <p:ext uri="{BB962C8B-B14F-4D97-AF65-F5344CB8AC3E}">
        <p14:creationId xmlns:p14="http://schemas.microsoft.com/office/powerpoint/2010/main" val="32536807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8585200" cy="504825"/>
          </a:xfrm>
        </p:spPr>
        <p:txBody>
          <a:bodyPr/>
          <a:lstStyle/>
          <a:p>
            <a:r>
              <a:rPr lang="fr-BE" dirty="0" smtClean="0"/>
              <a:t/>
            </a:r>
            <a:br>
              <a:rPr lang="fr-BE" dirty="0" smtClean="0"/>
            </a:br>
            <a:r>
              <a:rPr lang="fr-BE" dirty="0"/>
              <a:t/>
            </a:r>
            <a:br>
              <a:rPr lang="fr-BE" dirty="0"/>
            </a:br>
            <a:r>
              <a:rPr lang="fr-BE" dirty="0" smtClean="0"/>
              <a:t/>
            </a:r>
            <a:br>
              <a:rPr lang="fr-BE" dirty="0" smtClean="0"/>
            </a:br>
            <a:r>
              <a:rPr lang="fr-BE" sz="2400" dirty="0" smtClean="0"/>
              <a:t>Messages to </a:t>
            </a:r>
            <a:r>
              <a:rPr lang="fr-BE" sz="2400" dirty="0" err="1" smtClean="0"/>
              <a:t>be</a:t>
            </a:r>
            <a:r>
              <a:rPr lang="fr-BE" sz="2400" dirty="0" smtClean="0"/>
              <a:t> </a:t>
            </a:r>
            <a:r>
              <a:rPr lang="fr-BE" sz="2400" dirty="0" err="1" smtClean="0"/>
              <a:t>conveyed</a:t>
            </a:r>
            <a:r>
              <a:rPr lang="fr-BE" sz="2400" dirty="0" smtClean="0"/>
              <a:t> to the </a:t>
            </a:r>
            <a:r>
              <a:rPr lang="fr-BE" sz="2400" dirty="0" err="1" smtClean="0"/>
              <a:t>sector</a:t>
            </a:r>
            <a:r>
              <a:rPr lang="fr-BE" sz="2400" dirty="0" smtClean="0"/>
              <a:t/>
            </a:r>
            <a:br>
              <a:rPr lang="fr-BE" sz="2400" dirty="0" smtClean="0"/>
            </a:br>
            <a:r>
              <a:rPr lang="fr-BE" dirty="0"/>
              <a:t/>
            </a:r>
            <a:br>
              <a:rPr lang="fr-BE" dirty="0"/>
            </a:br>
            <a:r>
              <a:rPr lang="en-GB" dirty="0"/>
              <a:t/>
            </a:r>
            <a:br>
              <a:rPr lang="en-GB" dirty="0"/>
            </a:br>
            <a:endParaRPr lang="en-GB" dirty="0"/>
          </a:p>
        </p:txBody>
      </p:sp>
      <p:sp>
        <p:nvSpPr>
          <p:cNvPr id="3" name="Content Placeholder 2"/>
          <p:cNvSpPr>
            <a:spLocks noGrp="1"/>
          </p:cNvSpPr>
          <p:nvPr>
            <p:ph idx="1"/>
          </p:nvPr>
        </p:nvSpPr>
        <p:spPr>
          <a:xfrm>
            <a:off x="323528" y="1772816"/>
            <a:ext cx="8582025" cy="4824413"/>
          </a:xfrm>
        </p:spPr>
        <p:txBody>
          <a:bodyPr/>
          <a:lstStyle/>
          <a:p>
            <a:pPr lvl="0">
              <a:spcBef>
                <a:spcPts val="600"/>
              </a:spcBef>
              <a:spcAft>
                <a:spcPts val="600"/>
              </a:spcAft>
              <a:buClr>
                <a:schemeClr val="accent6"/>
              </a:buClr>
              <a:buFont typeface="Arial" panose="020B0604020202020204" pitchFamily="34" charset="0"/>
              <a:buChar char="•"/>
            </a:pPr>
            <a:endParaRPr lang="fr-BE" dirty="0" smtClean="0"/>
          </a:p>
          <a:p>
            <a:pPr lvl="0">
              <a:spcBef>
                <a:spcPts val="600"/>
              </a:spcBef>
              <a:spcAft>
                <a:spcPts val="600"/>
              </a:spcAft>
              <a:buClr>
                <a:schemeClr val="accent6"/>
              </a:buClr>
              <a:buFont typeface="Arial" panose="020B0604020202020204" pitchFamily="34" charset="0"/>
              <a:buChar char="•"/>
            </a:pPr>
            <a:r>
              <a:rPr lang="fr-BE" dirty="0" smtClean="0"/>
              <a:t>Calls for </a:t>
            </a:r>
            <a:r>
              <a:rPr lang="fr-BE" dirty="0" err="1" smtClean="0"/>
              <a:t>proposals</a:t>
            </a:r>
            <a:r>
              <a:rPr lang="fr-BE" dirty="0" smtClean="0"/>
              <a:t> to </a:t>
            </a:r>
            <a:r>
              <a:rPr lang="fr-BE" dirty="0" err="1" smtClean="0"/>
              <a:t>be</a:t>
            </a:r>
            <a:r>
              <a:rPr lang="fr-BE" dirty="0" smtClean="0"/>
              <a:t> </a:t>
            </a:r>
            <a:r>
              <a:rPr lang="fr-BE" dirty="0" err="1" smtClean="0"/>
              <a:t>published</a:t>
            </a:r>
            <a:r>
              <a:rPr lang="fr-BE" dirty="0" smtClean="0"/>
              <a:t> in </a:t>
            </a:r>
            <a:r>
              <a:rPr lang="fr-BE" dirty="0" err="1" smtClean="0"/>
              <a:t>January</a:t>
            </a:r>
            <a:r>
              <a:rPr lang="fr-BE" dirty="0" smtClean="0"/>
              <a:t>: agricultural organisations are encourage to </a:t>
            </a:r>
            <a:r>
              <a:rPr lang="fr-BE" dirty="0" err="1" smtClean="0"/>
              <a:t>apply</a:t>
            </a:r>
            <a:r>
              <a:rPr lang="fr-BE" dirty="0" smtClean="0"/>
              <a:t>!!</a:t>
            </a:r>
          </a:p>
          <a:p>
            <a:pPr lvl="0">
              <a:spcBef>
                <a:spcPts val="600"/>
              </a:spcBef>
              <a:spcAft>
                <a:spcPts val="600"/>
              </a:spcAft>
              <a:buClr>
                <a:schemeClr val="accent6"/>
              </a:buClr>
              <a:buFont typeface="Arial" panose="020B0604020202020204" pitchFamily="34" charset="0"/>
              <a:buChar char="•"/>
            </a:pPr>
            <a:r>
              <a:rPr lang="fr-BE" dirty="0" smtClean="0"/>
              <a:t>Info </a:t>
            </a:r>
            <a:r>
              <a:rPr lang="fr-BE" dirty="0" err="1" smtClean="0"/>
              <a:t>days</a:t>
            </a:r>
            <a:r>
              <a:rPr lang="fr-BE" dirty="0" smtClean="0"/>
              <a:t> </a:t>
            </a:r>
          </a:p>
          <a:p>
            <a:pPr lvl="0">
              <a:spcBef>
                <a:spcPts val="600"/>
              </a:spcBef>
              <a:spcAft>
                <a:spcPts val="600"/>
              </a:spcAft>
              <a:buClr>
                <a:schemeClr val="accent6"/>
              </a:buClr>
              <a:buFont typeface="Arial" panose="020B0604020202020204" pitchFamily="34" charset="0"/>
              <a:buChar char="•"/>
            </a:pPr>
            <a:r>
              <a:rPr lang="fr-BE" dirty="0" smtClean="0"/>
              <a:t>All info (</a:t>
            </a:r>
            <a:r>
              <a:rPr lang="fr-BE" dirty="0" err="1" smtClean="0"/>
              <a:t>technical</a:t>
            </a:r>
            <a:r>
              <a:rPr lang="fr-BE" dirty="0"/>
              <a:t> </a:t>
            </a:r>
            <a:r>
              <a:rPr lang="fr-BE" dirty="0" smtClean="0"/>
              <a:t>portal, support for </a:t>
            </a:r>
            <a:r>
              <a:rPr lang="fr-BE" dirty="0" err="1" smtClean="0"/>
              <a:t>exporters</a:t>
            </a:r>
            <a:r>
              <a:rPr lang="fr-BE" dirty="0" smtClean="0"/>
              <a:t>, </a:t>
            </a:r>
            <a:r>
              <a:rPr lang="fr-BE" dirty="0" err="1" smtClean="0"/>
              <a:t>find</a:t>
            </a:r>
            <a:r>
              <a:rPr lang="fr-BE" dirty="0" smtClean="0"/>
              <a:t> </a:t>
            </a:r>
            <a:r>
              <a:rPr lang="fr-BE" dirty="0" err="1" smtClean="0"/>
              <a:t>partners</a:t>
            </a:r>
            <a:r>
              <a:rPr lang="fr-BE" dirty="0" smtClean="0"/>
              <a:t>, best practices) at: </a:t>
            </a:r>
            <a:r>
              <a:rPr lang="en-GB" dirty="0" smtClean="0">
                <a:hlinkClick r:id="rId3"/>
              </a:rPr>
              <a:t>https</a:t>
            </a:r>
            <a:r>
              <a:rPr lang="en-GB" dirty="0">
                <a:hlinkClick r:id="rId3"/>
              </a:rPr>
              <a:t>://ec.europa.eu/chafea/agri</a:t>
            </a:r>
            <a:r>
              <a:rPr lang="en-GB" dirty="0" smtClean="0">
                <a:hlinkClick r:id="rId3"/>
              </a:rPr>
              <a:t>/</a:t>
            </a:r>
            <a:endParaRPr lang="en-GB" dirty="0" smtClean="0"/>
          </a:p>
          <a:p>
            <a:pPr lvl="0">
              <a:spcBef>
                <a:spcPts val="600"/>
              </a:spcBef>
              <a:spcAft>
                <a:spcPts val="600"/>
              </a:spcAft>
              <a:buClr>
                <a:schemeClr val="accent6"/>
              </a:buClr>
              <a:buFont typeface="Arial" panose="020B0604020202020204" pitchFamily="34" charset="0"/>
              <a:buChar char="•"/>
            </a:pPr>
            <a:endParaRPr lang="en-GB" dirty="0" smtClean="0"/>
          </a:p>
          <a:p>
            <a:pPr lvl="0">
              <a:spcBef>
                <a:spcPts val="600"/>
              </a:spcBef>
              <a:spcAft>
                <a:spcPts val="600"/>
              </a:spcAft>
              <a:buClr>
                <a:schemeClr val="accent6"/>
              </a:buClr>
              <a:buFont typeface="Arial" panose="020B0604020202020204" pitchFamily="34" charset="0"/>
              <a:buChar char="•"/>
            </a:pPr>
            <a:endParaRPr lang="en-GB" dirty="0" smtClean="0"/>
          </a:p>
          <a:p>
            <a:pPr algn="ctr"/>
            <a:endParaRPr lang="fr-BE" dirty="0" smtClean="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16</a:t>
            </a:fld>
            <a:endParaRPr lang="en-GB" dirty="0"/>
          </a:p>
        </p:txBody>
      </p:sp>
    </p:spTree>
    <p:extLst>
      <p:ext uri="{BB962C8B-B14F-4D97-AF65-F5344CB8AC3E}">
        <p14:creationId xmlns:p14="http://schemas.microsoft.com/office/powerpoint/2010/main" val="1502127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r-FR" dirty="0"/>
              <a:t>https://ec.europa.eu/chafea/agri/</a:t>
            </a:r>
          </a:p>
        </p:txBody>
      </p:sp>
      <p:sp>
        <p:nvSpPr>
          <p:cNvPr id="3" name="Content Placeholder 2"/>
          <p:cNvSpPr>
            <a:spLocks noGrp="1"/>
          </p:cNvSpPr>
          <p:nvPr>
            <p:ph idx="1"/>
          </p:nvPr>
        </p:nvSpPr>
        <p:spPr>
          <a:xfrm>
            <a:off x="395536" y="1916832"/>
            <a:ext cx="9793088" cy="4824413"/>
          </a:xfrm>
        </p:spPr>
        <p:txBody>
          <a:bodyPr/>
          <a:lstStyle/>
          <a:p>
            <a:pPr marL="0" indent="0">
              <a:buClr>
                <a:srgbClr val="42A62A"/>
              </a:buClr>
            </a:pPr>
            <a:endParaRPr lang="en-GB" dirty="0" smtClean="0"/>
          </a:p>
          <a:p>
            <a:pPr>
              <a:buClr>
                <a:srgbClr val="42A62A"/>
              </a:buClr>
              <a:buFont typeface="Arial" panose="020B0604020202020204" pitchFamily="34" charset="0"/>
              <a:buChar char="•"/>
            </a:pPr>
            <a:endParaRPr lang="en-GB" dirty="0" smtClean="0"/>
          </a:p>
          <a:p>
            <a:pPr>
              <a:buClr>
                <a:srgbClr val="42A62A"/>
              </a:buClr>
              <a:buFont typeface="Arial" panose="020B0604020202020204" pitchFamily="34" charset="0"/>
              <a:buChar char="•"/>
            </a:pP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17</a:t>
            </a:fld>
            <a:endParaRPr lang="en-GB"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556792"/>
            <a:ext cx="8856984" cy="4982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063124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916832"/>
            <a:ext cx="8582025" cy="4824413"/>
          </a:xfrm>
        </p:spPr>
        <p:txBody>
          <a:bodyPr/>
          <a:lstStyle/>
          <a:p>
            <a:pPr marL="0" indent="0" algn="ctr">
              <a:buClrTx/>
            </a:pPr>
            <a:endParaRPr lang="fr-FR" b="1" dirty="0" smtClean="0">
              <a:solidFill>
                <a:srgbClr val="42A62A"/>
              </a:solidFill>
            </a:endParaRPr>
          </a:p>
          <a:p>
            <a:pPr marL="0" indent="0" algn="ctr">
              <a:buClrTx/>
            </a:pPr>
            <a:endParaRPr lang="fr-FR" b="1" dirty="0">
              <a:solidFill>
                <a:srgbClr val="42A62A"/>
              </a:solidFill>
            </a:endParaRPr>
          </a:p>
          <a:p>
            <a:pPr marL="0" indent="0" algn="ctr">
              <a:buClrTx/>
            </a:pPr>
            <a:endParaRPr lang="fr-FR" b="1" dirty="0" smtClean="0">
              <a:solidFill>
                <a:srgbClr val="42A62A"/>
              </a:solidFill>
            </a:endParaRPr>
          </a:p>
          <a:p>
            <a:pPr marL="0" indent="0" algn="ctr">
              <a:buClrTx/>
            </a:pPr>
            <a:endParaRPr lang="fr-FR" b="1" dirty="0">
              <a:solidFill>
                <a:srgbClr val="42A62A"/>
              </a:solidFill>
            </a:endParaRPr>
          </a:p>
          <a:p>
            <a:pPr marL="0" indent="0" algn="ctr">
              <a:buClrTx/>
            </a:pPr>
            <a:endParaRPr lang="fr-FR" b="1" dirty="0" smtClean="0">
              <a:solidFill>
                <a:srgbClr val="42A62A"/>
              </a:solidFill>
            </a:endParaRPr>
          </a:p>
          <a:p>
            <a:pPr marL="0" indent="0" algn="ctr">
              <a:buClrTx/>
            </a:pPr>
            <a:endParaRPr lang="fr-FR" b="1" dirty="0">
              <a:solidFill>
                <a:srgbClr val="42A62A"/>
              </a:solidFill>
            </a:endParaRPr>
          </a:p>
          <a:p>
            <a:pPr marL="0" indent="0" algn="ctr">
              <a:buClrTx/>
            </a:pPr>
            <a:endParaRPr lang="fr-FR" b="1" dirty="0" smtClean="0">
              <a:solidFill>
                <a:srgbClr val="42A62A"/>
              </a:solidFill>
            </a:endParaRPr>
          </a:p>
          <a:p>
            <a:pPr marL="0" indent="0" algn="ctr">
              <a:buClrTx/>
            </a:pPr>
            <a:endParaRPr lang="fr-FR" b="1" dirty="0">
              <a:solidFill>
                <a:srgbClr val="42A62A"/>
              </a:solidFill>
            </a:endParaRPr>
          </a:p>
          <a:p>
            <a:pPr marL="0" indent="0" algn="ctr">
              <a:buClrTx/>
            </a:pPr>
            <a:endParaRPr lang="fr-FR" b="1" dirty="0" smtClean="0">
              <a:solidFill>
                <a:srgbClr val="42A62A"/>
              </a:solidFill>
            </a:endParaRPr>
          </a:p>
          <a:p>
            <a:pPr marL="0" indent="0" algn="ctr">
              <a:buClrTx/>
            </a:pPr>
            <a:endParaRPr lang="fr-FR" b="1" dirty="0">
              <a:solidFill>
                <a:srgbClr val="42A62A"/>
              </a:solidFill>
            </a:endParaRPr>
          </a:p>
          <a:p>
            <a:pPr marL="0" indent="0" algn="ctr">
              <a:buClrTx/>
            </a:pPr>
            <a:endParaRPr lang="fr-FR" b="1" dirty="0" smtClean="0">
              <a:solidFill>
                <a:srgbClr val="42A62A"/>
              </a:solidFill>
            </a:endParaRPr>
          </a:p>
          <a:p>
            <a:pPr marL="0" indent="0" algn="ctr">
              <a:buClrTx/>
            </a:pPr>
            <a:r>
              <a:rPr lang="fr-FR" b="1" dirty="0" err="1" smtClean="0">
                <a:solidFill>
                  <a:srgbClr val="42A62A"/>
                </a:solidFill>
                <a:hlinkClick r:id="rId3"/>
              </a:rPr>
              <a:t>Thank</a:t>
            </a:r>
            <a:r>
              <a:rPr lang="fr-FR" b="1" dirty="0" smtClean="0">
                <a:solidFill>
                  <a:srgbClr val="42A62A"/>
                </a:solidFill>
                <a:hlinkClick r:id="rId3"/>
              </a:rPr>
              <a:t> </a:t>
            </a:r>
            <a:r>
              <a:rPr lang="fr-FR" b="1" dirty="0" err="1">
                <a:solidFill>
                  <a:srgbClr val="42A62A"/>
                </a:solidFill>
                <a:hlinkClick r:id="rId3"/>
              </a:rPr>
              <a:t>you</a:t>
            </a:r>
            <a:r>
              <a:rPr lang="fr-FR" b="1" dirty="0">
                <a:solidFill>
                  <a:srgbClr val="42A62A"/>
                </a:solidFill>
                <a:hlinkClick r:id="rId3"/>
              </a:rPr>
              <a:t> for </a:t>
            </a:r>
            <a:r>
              <a:rPr lang="fr-FR" b="1" dirty="0" err="1">
                <a:solidFill>
                  <a:srgbClr val="42A62A"/>
                </a:solidFill>
                <a:hlinkClick r:id="rId3"/>
              </a:rPr>
              <a:t>your</a:t>
            </a:r>
            <a:r>
              <a:rPr lang="fr-FR" b="1" dirty="0">
                <a:solidFill>
                  <a:srgbClr val="42A62A"/>
                </a:solidFill>
                <a:hlinkClick r:id="rId3"/>
              </a:rPr>
              <a:t> attention</a:t>
            </a:r>
            <a:r>
              <a:rPr lang="fr-FR" b="1" dirty="0">
                <a:solidFill>
                  <a:srgbClr val="42A62A"/>
                </a:solidFill>
              </a:rPr>
              <a:t>. </a:t>
            </a:r>
            <a:endParaRPr lang="en-GB" b="1" dirty="0">
              <a:solidFill>
                <a:srgbClr val="42A62A"/>
              </a:solidFill>
            </a:endParaRPr>
          </a:p>
          <a:p>
            <a:pPr marL="0" indent="0">
              <a:buClrTx/>
            </a:pPr>
            <a:endParaRPr lang="en-GB" b="1" dirty="0" smtClean="0"/>
          </a:p>
          <a:p>
            <a:pPr marL="0" indent="0">
              <a:buClrTx/>
            </a:pPr>
            <a:endParaRPr lang="en-GB" b="1" dirty="0"/>
          </a:p>
          <a:p>
            <a:pPr marL="0" indent="0">
              <a:buClrTx/>
            </a:pPr>
            <a:endParaRPr lang="en-GB" b="1" dirty="0" smtClean="0"/>
          </a:p>
          <a:p>
            <a:pPr marL="0" indent="0">
              <a:buClrTx/>
            </a:pPr>
            <a:endParaRPr lang="en-GB" b="1" dirty="0"/>
          </a:p>
          <a:p>
            <a:pPr marL="0" indent="0">
              <a:buClrTx/>
            </a:pPr>
            <a:endParaRPr lang="en-GB" b="1" dirty="0" smtClean="0"/>
          </a:p>
          <a:p>
            <a:pPr marL="0" indent="0">
              <a:buClrTx/>
            </a:pPr>
            <a:endParaRPr lang="en-GB" b="1"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18</a:t>
            </a:fld>
            <a:endParaRPr lang="en-GB" dirty="0"/>
          </a:p>
        </p:txBody>
      </p:sp>
      <p:sp>
        <p:nvSpPr>
          <p:cNvPr id="5" name="Title 1"/>
          <p:cNvSpPr>
            <a:spLocks noGrp="1"/>
          </p:cNvSpPr>
          <p:nvPr>
            <p:ph type="title"/>
          </p:nvPr>
        </p:nvSpPr>
        <p:spPr/>
        <p:txBody>
          <a:bodyPr/>
          <a:lstStyle/>
          <a:p>
            <a:r>
              <a:rPr lang="en-GB" dirty="0" smtClean="0"/>
              <a:t> </a:t>
            </a:r>
            <a:endParaRPr lang="en-GB" dirty="0"/>
          </a:p>
        </p:txBody>
      </p:sp>
      <p:pic>
        <p:nvPicPr>
          <p:cNvPr id="6" name="Picture 2" descr="C:\Users\THISSMA\AppData\Local\Microsoft\Windows\Temporary Internet Files\Content.Outlook\GPZ7LADV\ENJO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9952" y="2060848"/>
            <a:ext cx="1469136"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67528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400" dirty="0" smtClean="0"/>
              <a:t>Promotion </a:t>
            </a:r>
            <a:r>
              <a:rPr lang="fr-FR" sz="2400" dirty="0" err="1" smtClean="0"/>
              <a:t>policy</a:t>
            </a:r>
            <a:r>
              <a:rPr lang="fr-FR" sz="2400" dirty="0" smtClean="0"/>
              <a:t> – </a:t>
            </a:r>
            <a:r>
              <a:rPr lang="fr-FR" sz="2400" dirty="0" err="1" smtClean="0"/>
              <a:t>Legal</a:t>
            </a:r>
            <a:r>
              <a:rPr lang="fr-FR" sz="2400" dirty="0" smtClean="0"/>
              <a:t> basis</a:t>
            </a:r>
            <a:endParaRPr lang="fr-FR" sz="2400" dirty="0"/>
          </a:p>
        </p:txBody>
      </p:sp>
      <p:sp>
        <p:nvSpPr>
          <p:cNvPr id="3" name="Content Placeholder 2"/>
          <p:cNvSpPr>
            <a:spLocks noGrp="1"/>
          </p:cNvSpPr>
          <p:nvPr>
            <p:ph idx="1"/>
          </p:nvPr>
        </p:nvSpPr>
        <p:spPr>
          <a:xfrm>
            <a:off x="395536" y="1916832"/>
            <a:ext cx="9793088" cy="4824413"/>
          </a:xfrm>
        </p:spPr>
        <p:txBody>
          <a:bodyPr/>
          <a:lstStyle/>
          <a:p>
            <a:pPr marL="0" indent="0">
              <a:buClr>
                <a:srgbClr val="42A62A"/>
              </a:buClr>
            </a:pPr>
            <a:r>
              <a:rPr lang="en-GB" sz="2000" b="1" dirty="0" smtClean="0"/>
              <a:t>Basic act </a:t>
            </a:r>
          </a:p>
          <a:p>
            <a:pPr marL="0" indent="0">
              <a:buClr>
                <a:srgbClr val="42A62A"/>
              </a:buClr>
            </a:pPr>
            <a:r>
              <a:rPr lang="en-GB" sz="2000" dirty="0" smtClean="0"/>
              <a:t>Regulation (EU) No 1144/2014</a:t>
            </a:r>
          </a:p>
          <a:p>
            <a:pPr marL="0" indent="0">
              <a:buClr>
                <a:srgbClr val="42A62A"/>
              </a:buClr>
            </a:pPr>
            <a:endParaRPr lang="en-GB" sz="2000" dirty="0" smtClean="0"/>
          </a:p>
          <a:p>
            <a:pPr marL="0" indent="0">
              <a:buClr>
                <a:srgbClr val="42A62A"/>
              </a:buClr>
            </a:pPr>
            <a:r>
              <a:rPr lang="en-GB" sz="2000" b="1" dirty="0" smtClean="0"/>
              <a:t>Delegated </a:t>
            </a:r>
            <a:r>
              <a:rPr lang="en-GB" sz="2000" b="1" dirty="0"/>
              <a:t>and implementing </a:t>
            </a:r>
            <a:r>
              <a:rPr lang="en-GB" sz="2000" b="1" dirty="0" smtClean="0"/>
              <a:t>acts</a:t>
            </a:r>
          </a:p>
          <a:p>
            <a:pPr marL="0" indent="0">
              <a:buClr>
                <a:srgbClr val="42A62A"/>
              </a:buClr>
            </a:pPr>
            <a:r>
              <a:rPr lang="en-GB" sz="2000" dirty="0" smtClean="0"/>
              <a:t>Commission </a:t>
            </a:r>
            <a:r>
              <a:rPr lang="en-GB" sz="2000" dirty="0"/>
              <a:t>Delegated Regulation (EU) </a:t>
            </a:r>
            <a:r>
              <a:rPr lang="en-GB" sz="2000" dirty="0" smtClean="0"/>
              <a:t>1829/2015</a:t>
            </a:r>
            <a:endParaRPr lang="en-GB" sz="2000" dirty="0"/>
          </a:p>
          <a:p>
            <a:pPr marL="0" indent="0">
              <a:buClr>
                <a:srgbClr val="42A62A"/>
              </a:buClr>
            </a:pPr>
            <a:r>
              <a:rPr lang="fr-BE" sz="2000" dirty="0"/>
              <a:t>Commission </a:t>
            </a:r>
            <a:r>
              <a:rPr lang="fr-BE" sz="2000" dirty="0" err="1"/>
              <a:t>Implementing</a:t>
            </a:r>
            <a:r>
              <a:rPr lang="fr-BE" sz="2000" dirty="0"/>
              <a:t> </a:t>
            </a:r>
            <a:r>
              <a:rPr lang="fr-BE" sz="2000" dirty="0" err="1"/>
              <a:t>Regulation</a:t>
            </a:r>
            <a:r>
              <a:rPr lang="fr-BE" sz="2000" dirty="0"/>
              <a:t> (EU) </a:t>
            </a:r>
            <a:r>
              <a:rPr lang="fr-BE" sz="2000" dirty="0" smtClean="0"/>
              <a:t>1831/2015</a:t>
            </a:r>
            <a:endParaRPr lang="fr-BE" sz="2000" dirty="0"/>
          </a:p>
          <a:p>
            <a:pPr marL="0" indent="0">
              <a:buClr>
                <a:srgbClr val="42A62A"/>
              </a:buClr>
              <a:buFont typeface="Arial" panose="020B0604020202020204" pitchFamily="34" charset="0"/>
              <a:buChar char="•"/>
            </a:pPr>
            <a:endParaRPr lang="en-GB" sz="2000" dirty="0"/>
          </a:p>
          <a:p>
            <a:pPr marL="0" indent="0">
              <a:buClr>
                <a:srgbClr val="42A62A"/>
              </a:buClr>
            </a:pPr>
            <a:r>
              <a:rPr lang="en-GB" sz="2000" b="1" dirty="0" smtClean="0"/>
              <a:t>Annually:</a:t>
            </a:r>
          </a:p>
          <a:p>
            <a:pPr marL="285750" indent="-285750">
              <a:buClr>
                <a:srgbClr val="42A62A"/>
              </a:buClr>
              <a:buFont typeface="Arial" panose="020B0604020202020204" pitchFamily="34" charset="0"/>
              <a:buChar char="•"/>
            </a:pPr>
            <a:r>
              <a:rPr lang="en-GB" sz="2000" dirty="0" smtClean="0"/>
              <a:t>Annual work programme</a:t>
            </a:r>
          </a:p>
          <a:p>
            <a:pPr marL="285750" indent="-285750">
              <a:buClr>
                <a:srgbClr val="42A62A"/>
              </a:buClr>
              <a:buFont typeface="Arial" panose="020B0604020202020204" pitchFamily="34" charset="0"/>
              <a:buChar char="•"/>
            </a:pPr>
            <a:r>
              <a:rPr lang="en-GB" sz="2000" dirty="0" smtClean="0"/>
              <a:t>Calls for proposals</a:t>
            </a:r>
          </a:p>
          <a:p>
            <a:pPr>
              <a:buClr>
                <a:srgbClr val="42A62A"/>
              </a:buClr>
              <a:buFont typeface="Arial" panose="020B0604020202020204" pitchFamily="34" charset="0"/>
              <a:buChar char="•"/>
            </a:pPr>
            <a:endParaRPr lang="en-GB" dirty="0" smtClean="0"/>
          </a:p>
          <a:p>
            <a:pPr>
              <a:buClr>
                <a:srgbClr val="42A62A"/>
              </a:buClr>
              <a:buFont typeface="Arial" panose="020B0604020202020204" pitchFamily="34" charset="0"/>
              <a:buChar char="•"/>
            </a:pPr>
            <a:endParaRPr lang="en-GB" dirty="0" smtClean="0"/>
          </a:p>
          <a:p>
            <a:pPr>
              <a:buClr>
                <a:srgbClr val="42A62A"/>
              </a:buClr>
              <a:buFont typeface="Arial" panose="020B0604020202020204" pitchFamily="34" charset="0"/>
              <a:buChar char="•"/>
            </a:pP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2</a:t>
            </a:fld>
            <a:endParaRPr lang="en-GB" dirty="0"/>
          </a:p>
        </p:txBody>
      </p:sp>
    </p:spTree>
    <p:extLst>
      <p:ext uri="{BB962C8B-B14F-4D97-AF65-F5344CB8AC3E}">
        <p14:creationId xmlns:p14="http://schemas.microsoft.com/office/powerpoint/2010/main" val="306903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79512" y="1052513"/>
            <a:ext cx="8713663" cy="504825"/>
          </a:xfrm>
        </p:spPr>
        <p:txBody>
          <a:bodyPr/>
          <a:lstStyle/>
          <a:p>
            <a:pPr eaLnBrk="1" hangingPunct="1"/>
            <a:r>
              <a:rPr lang="en-GB" dirty="0" smtClean="0"/>
              <a:t>What's the content of the promotion policy?</a:t>
            </a:r>
          </a:p>
        </p:txBody>
      </p:sp>
      <p:sp>
        <p:nvSpPr>
          <p:cNvPr id="21507" name="Slide Number Placeholder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DC61E3D0-66FB-46E8-BCB4-2BDBE5C37A3C}" type="slidenum">
              <a:rPr lang="en-GB" sz="1000" smtClean="0">
                <a:solidFill>
                  <a:srgbClr val="FFFFFF"/>
                </a:solidFill>
              </a:rPr>
              <a:pPr eaLnBrk="1" hangingPunct="1"/>
              <a:t>3</a:t>
            </a:fld>
            <a:endParaRPr lang="en-GB" sz="1000" smtClean="0">
              <a:solidFill>
                <a:srgbClr val="FFFFFF"/>
              </a:solidFill>
            </a:endParaRPr>
          </a:p>
        </p:txBody>
      </p:sp>
      <p:sp>
        <p:nvSpPr>
          <p:cNvPr id="21511" name="Rectangle 14"/>
          <p:cNvSpPr>
            <a:spLocks noChangeArrowheads="1"/>
          </p:cNvSpPr>
          <p:nvPr/>
        </p:nvSpPr>
        <p:spPr bwMode="auto">
          <a:xfrm>
            <a:off x="3209553" y="2381250"/>
            <a:ext cx="2762994" cy="3739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80975" indent="-180975">
              <a:spcAft>
                <a:spcPts val="600"/>
              </a:spcAft>
              <a:buFontTx/>
              <a:buChar char="•"/>
            </a:pPr>
            <a:r>
              <a:rPr lang="en-GB" sz="1200" b="0" dirty="0" smtClean="0">
                <a:solidFill>
                  <a:srgbClr val="292929"/>
                </a:solidFill>
              </a:rPr>
              <a:t>Enlarge to </a:t>
            </a:r>
            <a:r>
              <a:rPr lang="en-GB" sz="1200" dirty="0" smtClean="0">
                <a:solidFill>
                  <a:srgbClr val="292929"/>
                </a:solidFill>
              </a:rPr>
              <a:t>new beneficiaries</a:t>
            </a:r>
          </a:p>
          <a:p>
            <a:pPr marL="180975" indent="-180975">
              <a:spcAft>
                <a:spcPts val="600"/>
              </a:spcAft>
              <a:buFontTx/>
              <a:buChar char="•"/>
            </a:pPr>
            <a:endParaRPr lang="en-GB" sz="1200" b="0" dirty="0">
              <a:solidFill>
                <a:srgbClr val="292929"/>
              </a:solidFill>
            </a:endParaRPr>
          </a:p>
          <a:p>
            <a:pPr marL="180975" indent="-180975">
              <a:spcAft>
                <a:spcPts val="600"/>
              </a:spcAft>
              <a:buFontTx/>
              <a:buChar char="•"/>
            </a:pPr>
            <a:r>
              <a:rPr lang="en-GB" sz="1200" dirty="0" smtClean="0">
                <a:solidFill>
                  <a:srgbClr val="292929"/>
                </a:solidFill>
              </a:rPr>
              <a:t>Wider</a:t>
            </a:r>
            <a:r>
              <a:rPr lang="en-GB" sz="1200" b="0" dirty="0" smtClean="0">
                <a:solidFill>
                  <a:srgbClr val="292929"/>
                </a:solidFill>
              </a:rPr>
              <a:t> list of eligible </a:t>
            </a:r>
            <a:r>
              <a:rPr lang="en-GB" sz="1200" dirty="0" smtClean="0">
                <a:solidFill>
                  <a:srgbClr val="292929"/>
                </a:solidFill>
              </a:rPr>
              <a:t>products</a:t>
            </a:r>
            <a:r>
              <a:rPr lang="en-GB" sz="1200" b="0" dirty="0" smtClean="0">
                <a:solidFill>
                  <a:srgbClr val="292929"/>
                </a:solidFill>
              </a:rPr>
              <a:t> including processed products</a:t>
            </a:r>
          </a:p>
          <a:p>
            <a:pPr marL="180975" indent="-180975">
              <a:spcAft>
                <a:spcPts val="600"/>
              </a:spcAft>
              <a:buFontTx/>
              <a:buChar char="•"/>
            </a:pPr>
            <a:endParaRPr lang="en-GB" sz="1200" b="0" dirty="0">
              <a:solidFill>
                <a:srgbClr val="292929"/>
              </a:solidFill>
            </a:endParaRPr>
          </a:p>
          <a:p>
            <a:pPr marL="180975" indent="-180975">
              <a:spcAft>
                <a:spcPts val="600"/>
              </a:spcAft>
              <a:buFontTx/>
              <a:buChar char="•"/>
            </a:pPr>
            <a:r>
              <a:rPr lang="en-GB" sz="1200" b="0" dirty="0" smtClean="0">
                <a:solidFill>
                  <a:srgbClr val="292929"/>
                </a:solidFill>
              </a:rPr>
              <a:t>Recognition of the strategic importance of </a:t>
            </a:r>
            <a:r>
              <a:rPr lang="en-GB" sz="1200" dirty="0" smtClean="0">
                <a:solidFill>
                  <a:srgbClr val="292929"/>
                </a:solidFill>
              </a:rPr>
              <a:t>brands</a:t>
            </a:r>
            <a:r>
              <a:rPr lang="en-GB" sz="1200" b="0" dirty="0" smtClean="0">
                <a:solidFill>
                  <a:srgbClr val="292929"/>
                </a:solidFill>
              </a:rPr>
              <a:t> and </a:t>
            </a:r>
            <a:r>
              <a:rPr lang="en-GB" sz="1200" dirty="0" smtClean="0">
                <a:solidFill>
                  <a:srgbClr val="292929"/>
                </a:solidFill>
              </a:rPr>
              <a:t>origin</a:t>
            </a:r>
          </a:p>
          <a:p>
            <a:pPr marL="180975" indent="-180975">
              <a:spcAft>
                <a:spcPts val="600"/>
              </a:spcAft>
              <a:buFontTx/>
              <a:buChar char="•"/>
            </a:pPr>
            <a:endParaRPr lang="en-GB" sz="1200" dirty="0">
              <a:solidFill>
                <a:srgbClr val="292929"/>
              </a:solidFill>
            </a:endParaRPr>
          </a:p>
          <a:p>
            <a:pPr marL="180975" indent="-180975">
              <a:spcAft>
                <a:spcPts val="600"/>
              </a:spcAft>
              <a:buFontTx/>
              <a:buChar char="•"/>
            </a:pPr>
            <a:r>
              <a:rPr lang="en-GB" sz="1200" b="0" dirty="0">
                <a:solidFill>
                  <a:srgbClr val="292929"/>
                </a:solidFill>
              </a:rPr>
              <a:t>Reactive in case of </a:t>
            </a:r>
            <a:r>
              <a:rPr lang="en-GB" sz="1200" dirty="0" smtClean="0">
                <a:solidFill>
                  <a:srgbClr val="292929"/>
                </a:solidFill>
              </a:rPr>
              <a:t>crisis</a:t>
            </a:r>
          </a:p>
          <a:p>
            <a:pPr marL="180975" indent="-180975">
              <a:spcAft>
                <a:spcPts val="600"/>
              </a:spcAft>
              <a:buFontTx/>
              <a:buChar char="•"/>
            </a:pPr>
            <a:endParaRPr lang="en-GB" sz="1200" b="0" dirty="0">
              <a:solidFill>
                <a:srgbClr val="292929"/>
              </a:solidFill>
            </a:endParaRPr>
          </a:p>
          <a:p>
            <a:pPr marL="180975" indent="-180975">
              <a:spcAft>
                <a:spcPts val="600"/>
              </a:spcAft>
              <a:buFontTx/>
              <a:buChar char="•"/>
            </a:pPr>
            <a:r>
              <a:rPr lang="en-GB" sz="1200" dirty="0" smtClean="0">
                <a:solidFill>
                  <a:srgbClr val="292929"/>
                </a:solidFill>
              </a:rPr>
              <a:t>Technical </a:t>
            </a:r>
            <a:r>
              <a:rPr lang="en-GB" sz="1200" dirty="0">
                <a:solidFill>
                  <a:srgbClr val="292929"/>
                </a:solidFill>
              </a:rPr>
              <a:t>support </a:t>
            </a:r>
            <a:r>
              <a:rPr lang="en-GB" sz="1200" b="0" dirty="0">
                <a:solidFill>
                  <a:srgbClr val="292929"/>
                </a:solidFill>
              </a:rPr>
              <a:t>services</a:t>
            </a:r>
          </a:p>
          <a:p>
            <a:pPr marL="180975" indent="-180975">
              <a:buFontTx/>
              <a:buChar char="•"/>
            </a:pPr>
            <a:endParaRPr lang="en-GB" sz="1200" dirty="0" smtClean="0">
              <a:solidFill>
                <a:srgbClr val="292929"/>
              </a:solidFill>
            </a:endParaRPr>
          </a:p>
          <a:p>
            <a:pPr marL="180975" indent="-180975">
              <a:buFontTx/>
              <a:buChar char="•"/>
            </a:pPr>
            <a:endParaRPr lang="en-GB" sz="1200" dirty="0" smtClean="0">
              <a:solidFill>
                <a:srgbClr val="292929"/>
              </a:solidFill>
            </a:endParaRPr>
          </a:p>
          <a:p>
            <a:pPr marL="180975" indent="-180975">
              <a:buFontTx/>
              <a:buChar char="•"/>
            </a:pPr>
            <a:endParaRPr lang="en-GB" sz="1200" dirty="0" smtClean="0">
              <a:solidFill>
                <a:srgbClr val="292929"/>
              </a:solidFill>
            </a:endParaRPr>
          </a:p>
          <a:p>
            <a:pPr marL="180975" indent="-180975">
              <a:buFontTx/>
              <a:buChar char="•"/>
            </a:pPr>
            <a:endParaRPr lang="en-GB" sz="1200" b="0" dirty="0">
              <a:solidFill>
                <a:srgbClr val="292929"/>
              </a:solidFill>
            </a:endParaRPr>
          </a:p>
        </p:txBody>
      </p:sp>
      <p:sp>
        <p:nvSpPr>
          <p:cNvPr id="21512" name="Rectangle 15"/>
          <p:cNvSpPr>
            <a:spLocks noChangeArrowheads="1"/>
          </p:cNvSpPr>
          <p:nvPr/>
        </p:nvSpPr>
        <p:spPr bwMode="auto">
          <a:xfrm>
            <a:off x="3275856" y="2351088"/>
            <a:ext cx="2638336" cy="3087687"/>
          </a:xfrm>
          <a:prstGeom prst="rect">
            <a:avLst/>
          </a:prstGeom>
          <a:noFill/>
          <a:ln w="9525">
            <a:solidFill>
              <a:srgbClr val="0F5494"/>
            </a:solidFill>
            <a:miter lim="800000"/>
            <a:headEnd/>
            <a:tailEnd/>
          </a:ln>
          <a:effectLst/>
          <a:extLst>
            <a:ext uri="{909E8E84-426E-40DD-AFC4-6F175D3DCCD1}">
              <a14:hiddenFill xmlns:a14="http://schemas.microsoft.com/office/drawing/2010/main">
                <a:solidFill>
                  <a:srgbClr val="009999"/>
                </a:solidFill>
              </a14:hiddenFill>
            </a:ext>
            <a:ext uri="{AF507438-7753-43E0-B8FC-AC1667EBCBE1}">
              <a14:hiddenEffects xmlns:a14="http://schemas.microsoft.com/office/drawing/2010/main">
                <a:effectLst>
                  <a:outerShdw dist="17961" dir="2700000" algn="ctr" rotWithShape="0">
                    <a:srgbClr val="005C5C"/>
                  </a:outerShdw>
                </a:effectLst>
              </a14:hiddenEffects>
            </a:ext>
          </a:extLst>
        </p:spPr>
        <p:txBody>
          <a:bodyPr wrap="none" anchor="ctr"/>
          <a:lstStyle/>
          <a:p>
            <a:endParaRPr lang="en-US"/>
          </a:p>
        </p:txBody>
      </p:sp>
      <p:grpSp>
        <p:nvGrpSpPr>
          <p:cNvPr id="3" name="Group 2"/>
          <p:cNvGrpSpPr/>
          <p:nvPr/>
        </p:nvGrpSpPr>
        <p:grpSpPr>
          <a:xfrm>
            <a:off x="431800" y="2351088"/>
            <a:ext cx="2699543" cy="3261816"/>
            <a:chOff x="431799" y="2351088"/>
            <a:chExt cx="2744464" cy="3261816"/>
          </a:xfrm>
        </p:grpSpPr>
        <p:sp>
          <p:nvSpPr>
            <p:cNvPr id="21513" name="Rectangle 16"/>
            <p:cNvSpPr>
              <a:spLocks noChangeArrowheads="1"/>
            </p:cNvSpPr>
            <p:nvPr/>
          </p:nvSpPr>
          <p:spPr bwMode="auto">
            <a:xfrm>
              <a:off x="431799" y="2381250"/>
              <a:ext cx="2744464"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80975" indent="-180975">
                <a:buFontTx/>
                <a:buChar char="•"/>
              </a:pPr>
              <a:r>
                <a:rPr lang="en-GB" sz="1200" dirty="0" smtClean="0">
                  <a:solidFill>
                    <a:srgbClr val="292929"/>
                  </a:solidFill>
                </a:rPr>
                <a:t>Clear </a:t>
              </a:r>
              <a:r>
                <a:rPr lang="en-GB" sz="1200" dirty="0">
                  <a:solidFill>
                    <a:srgbClr val="292929"/>
                  </a:solidFill>
                </a:rPr>
                <a:t>priorities </a:t>
              </a:r>
              <a:r>
                <a:rPr lang="en-GB" sz="1200" b="0" dirty="0">
                  <a:solidFill>
                    <a:srgbClr val="292929"/>
                  </a:solidFill>
                </a:rPr>
                <a:t>established</a:t>
              </a:r>
              <a:r>
                <a:rPr lang="en-GB" sz="1200" dirty="0">
                  <a:solidFill>
                    <a:srgbClr val="292929"/>
                  </a:solidFill>
                </a:rPr>
                <a:t> annually </a:t>
              </a:r>
              <a:r>
                <a:rPr lang="en-GB" sz="1200" b="0" dirty="0">
                  <a:solidFill>
                    <a:srgbClr val="292929"/>
                  </a:solidFill>
                </a:rPr>
                <a:t>- work </a:t>
              </a:r>
              <a:r>
                <a:rPr lang="en-GB" sz="1200" b="0" dirty="0" smtClean="0">
                  <a:solidFill>
                    <a:srgbClr val="292929"/>
                  </a:solidFill>
                </a:rPr>
                <a:t>programme</a:t>
              </a:r>
            </a:p>
            <a:p>
              <a:pPr marL="180975" indent="-180975">
                <a:buFontTx/>
                <a:buChar char="•"/>
              </a:pPr>
              <a:endParaRPr lang="en-GB" sz="1200" b="0" dirty="0">
                <a:solidFill>
                  <a:srgbClr val="292929"/>
                </a:solidFill>
              </a:endParaRPr>
            </a:p>
            <a:p>
              <a:pPr marL="180975" indent="-180975">
                <a:buFontTx/>
                <a:buChar char="•"/>
              </a:pPr>
              <a:r>
                <a:rPr lang="en-GB" sz="1200" b="0" dirty="0" smtClean="0">
                  <a:solidFill>
                    <a:srgbClr val="292929"/>
                  </a:solidFill>
                </a:rPr>
                <a:t>Increase the promotion campaigns in </a:t>
              </a:r>
              <a:r>
                <a:rPr lang="en-GB" sz="1200" dirty="0" smtClean="0">
                  <a:solidFill>
                    <a:srgbClr val="292929"/>
                  </a:solidFill>
                </a:rPr>
                <a:t>third-country</a:t>
              </a:r>
              <a:r>
                <a:rPr lang="en-GB" sz="1200" b="0" dirty="0" smtClean="0">
                  <a:solidFill>
                    <a:srgbClr val="292929"/>
                  </a:solidFill>
                </a:rPr>
                <a:t> </a:t>
              </a:r>
              <a:r>
                <a:rPr lang="en-GB" sz="1200" dirty="0" smtClean="0">
                  <a:solidFill>
                    <a:srgbClr val="292929"/>
                  </a:solidFill>
                </a:rPr>
                <a:t>market</a:t>
              </a:r>
              <a:endParaRPr lang="en-GB" sz="1200" b="0" dirty="0" smtClean="0">
                <a:solidFill>
                  <a:srgbClr val="292929"/>
                </a:solidFill>
              </a:endParaRPr>
            </a:p>
            <a:p>
              <a:pPr marL="180975" indent="-180975">
                <a:buFontTx/>
                <a:buChar char="•"/>
              </a:pPr>
              <a:endParaRPr lang="en-GB" sz="1200" b="0" dirty="0">
                <a:solidFill>
                  <a:srgbClr val="292929"/>
                </a:solidFill>
              </a:endParaRPr>
            </a:p>
            <a:p>
              <a:pPr marL="180975" indent="-180975">
                <a:buFontTx/>
                <a:buChar char="•"/>
              </a:pPr>
              <a:r>
                <a:rPr lang="en-GB" sz="1200" b="0" dirty="0">
                  <a:solidFill>
                    <a:srgbClr val="292929"/>
                  </a:solidFill>
                </a:rPr>
                <a:t>Enhance the </a:t>
              </a:r>
              <a:r>
                <a:rPr lang="en-GB" sz="1200" dirty="0">
                  <a:solidFill>
                    <a:srgbClr val="292929"/>
                  </a:solidFill>
                </a:rPr>
                <a:t>cooperation between </a:t>
              </a:r>
              <a:r>
                <a:rPr lang="en-GB" sz="1200" dirty="0" smtClean="0">
                  <a:solidFill>
                    <a:srgbClr val="292929"/>
                  </a:solidFill>
                </a:rPr>
                <a:t>operators </a:t>
              </a:r>
              <a:r>
                <a:rPr lang="en-GB" sz="1200" b="0" dirty="0" smtClean="0">
                  <a:solidFill>
                    <a:srgbClr val="292929"/>
                  </a:solidFill>
                </a:rPr>
                <a:t>from different MS </a:t>
              </a:r>
              <a:r>
                <a:rPr lang="en-GB" sz="1200" b="0" dirty="0">
                  <a:solidFill>
                    <a:srgbClr val="292929"/>
                  </a:solidFill>
                </a:rPr>
                <a:t>through </a:t>
              </a:r>
              <a:r>
                <a:rPr lang="en-GB" sz="1200" dirty="0">
                  <a:solidFill>
                    <a:srgbClr val="292929"/>
                  </a:solidFill>
                </a:rPr>
                <a:t>multi </a:t>
              </a:r>
              <a:r>
                <a:rPr lang="en-GB" sz="1200" dirty="0" smtClean="0">
                  <a:solidFill>
                    <a:srgbClr val="292929"/>
                  </a:solidFill>
                </a:rPr>
                <a:t>programmes </a:t>
              </a:r>
            </a:p>
            <a:p>
              <a:pPr marL="180975" indent="-180975">
                <a:buFontTx/>
                <a:buChar char="•"/>
              </a:pPr>
              <a:endParaRPr lang="en-GB" sz="1200" dirty="0" smtClean="0">
                <a:solidFill>
                  <a:srgbClr val="292929"/>
                </a:solidFill>
              </a:endParaRPr>
            </a:p>
            <a:p>
              <a:pPr marL="180975" indent="-180975">
                <a:buFontTx/>
                <a:buChar char="•"/>
              </a:pPr>
              <a:r>
                <a:rPr lang="en-GB" sz="1200" dirty="0">
                  <a:solidFill>
                    <a:srgbClr val="292929"/>
                  </a:solidFill>
                </a:rPr>
                <a:t>Incentive EU </a:t>
              </a:r>
              <a:r>
                <a:rPr lang="en-GB" sz="1200" dirty="0" err="1">
                  <a:solidFill>
                    <a:srgbClr val="292929"/>
                  </a:solidFill>
                </a:rPr>
                <a:t>cofinancing</a:t>
              </a:r>
              <a:r>
                <a:rPr lang="en-GB" sz="1200" dirty="0">
                  <a:solidFill>
                    <a:srgbClr val="292929"/>
                  </a:solidFill>
                </a:rPr>
                <a:t> </a:t>
              </a:r>
              <a:r>
                <a:rPr lang="en-GB" sz="1200" b="0" dirty="0">
                  <a:solidFill>
                    <a:srgbClr val="292929"/>
                  </a:solidFill>
                </a:rPr>
                <a:t>rates</a:t>
              </a:r>
            </a:p>
            <a:p>
              <a:pPr marL="180975" indent="-180975">
                <a:buFontTx/>
                <a:buChar char="•"/>
              </a:pPr>
              <a:endParaRPr lang="en-GB" sz="1200" dirty="0">
                <a:solidFill>
                  <a:srgbClr val="292929"/>
                </a:solidFill>
              </a:endParaRPr>
            </a:p>
            <a:p>
              <a:pPr marL="180975" indent="-180975">
                <a:buFontTx/>
                <a:buChar char="•"/>
              </a:pPr>
              <a:endParaRPr lang="en-GB" sz="1200" b="0" dirty="0" smtClean="0">
                <a:solidFill>
                  <a:srgbClr val="292929"/>
                </a:solidFill>
              </a:endParaRPr>
            </a:p>
            <a:p>
              <a:pPr marL="180975" indent="-180975">
                <a:buFontTx/>
                <a:buChar char="•"/>
              </a:pPr>
              <a:endParaRPr lang="en-GB" sz="1200" b="0" dirty="0">
                <a:solidFill>
                  <a:srgbClr val="292929"/>
                </a:solidFill>
              </a:endParaRPr>
            </a:p>
          </p:txBody>
        </p:sp>
        <p:sp>
          <p:nvSpPr>
            <p:cNvPr id="21514" name="Rectangle 17"/>
            <p:cNvSpPr>
              <a:spLocks noChangeArrowheads="1"/>
            </p:cNvSpPr>
            <p:nvPr/>
          </p:nvSpPr>
          <p:spPr bwMode="auto">
            <a:xfrm>
              <a:off x="439738" y="2351088"/>
              <a:ext cx="2663825" cy="3087687"/>
            </a:xfrm>
            <a:prstGeom prst="rect">
              <a:avLst/>
            </a:prstGeom>
            <a:noFill/>
            <a:ln w="9525">
              <a:solidFill>
                <a:srgbClr val="0F5494"/>
              </a:solidFill>
              <a:miter lim="800000"/>
              <a:headEnd/>
              <a:tailEnd/>
            </a:ln>
            <a:effectLst/>
            <a:extLst>
              <a:ext uri="{909E8E84-426E-40DD-AFC4-6F175D3DCCD1}">
                <a14:hiddenFill xmlns:a14="http://schemas.microsoft.com/office/drawing/2010/main">
                  <a:solidFill>
                    <a:srgbClr val="009999"/>
                  </a:solidFill>
                </a14:hiddenFill>
              </a:ext>
              <a:ext uri="{AF507438-7753-43E0-B8FC-AC1667EBCBE1}">
                <a14:hiddenEffects xmlns:a14="http://schemas.microsoft.com/office/drawing/2010/main">
                  <a:effectLst>
                    <a:outerShdw dist="17961" dir="2700000" algn="ctr" rotWithShape="0">
                      <a:srgbClr val="005C5C"/>
                    </a:outerShdw>
                  </a:effectLst>
                </a14:hiddenEffects>
              </a:ext>
            </a:extLst>
          </p:spPr>
          <p:txBody>
            <a:bodyPr wrap="none" anchor="ctr"/>
            <a:lstStyle/>
            <a:p>
              <a:endParaRPr lang="en-US"/>
            </a:p>
          </p:txBody>
        </p:sp>
      </p:grpSp>
      <p:grpSp>
        <p:nvGrpSpPr>
          <p:cNvPr id="5" name="Group 4"/>
          <p:cNvGrpSpPr/>
          <p:nvPr/>
        </p:nvGrpSpPr>
        <p:grpSpPr>
          <a:xfrm>
            <a:off x="6162099" y="2351088"/>
            <a:ext cx="2730381" cy="3323371"/>
            <a:chOff x="6156175" y="2351088"/>
            <a:chExt cx="2667756" cy="3323371"/>
          </a:xfrm>
        </p:grpSpPr>
        <p:sp>
          <p:nvSpPr>
            <p:cNvPr id="21515" name="Rectangle 18"/>
            <p:cNvSpPr>
              <a:spLocks noChangeArrowheads="1"/>
            </p:cNvSpPr>
            <p:nvPr/>
          </p:nvSpPr>
          <p:spPr bwMode="auto">
            <a:xfrm>
              <a:off x="6156176" y="2381250"/>
              <a:ext cx="2667755" cy="32932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180975" indent="-180975">
                <a:spcAft>
                  <a:spcPts val="1200"/>
                </a:spcAft>
                <a:buFontTx/>
                <a:buChar char="•"/>
              </a:pPr>
              <a:r>
                <a:rPr lang="en-GB" sz="1200" dirty="0" smtClean="0">
                  <a:solidFill>
                    <a:srgbClr val="292929"/>
                  </a:solidFill>
                </a:rPr>
                <a:t>New selection process </a:t>
              </a:r>
              <a:r>
                <a:rPr lang="en-GB" sz="1200" b="0" dirty="0" smtClean="0">
                  <a:solidFill>
                    <a:srgbClr val="292929"/>
                  </a:solidFill>
                </a:rPr>
                <a:t>with gain in time and evaluation exclusively at Commission level through external experts</a:t>
              </a:r>
            </a:p>
            <a:p>
              <a:pPr marL="180975" indent="-180975">
                <a:spcAft>
                  <a:spcPts val="1200"/>
                </a:spcAft>
                <a:buFontTx/>
                <a:buChar char="•"/>
              </a:pPr>
              <a:r>
                <a:rPr lang="en-GB" sz="1200" dirty="0" smtClean="0">
                  <a:solidFill>
                    <a:srgbClr val="292929"/>
                  </a:solidFill>
                </a:rPr>
                <a:t>End-up </a:t>
              </a:r>
              <a:r>
                <a:rPr lang="en-GB" sz="1200" b="0" dirty="0">
                  <a:solidFill>
                    <a:srgbClr val="292929"/>
                  </a:solidFill>
                </a:rPr>
                <a:t>of</a:t>
              </a:r>
              <a:r>
                <a:rPr lang="en-GB" sz="1200" dirty="0">
                  <a:solidFill>
                    <a:srgbClr val="292929"/>
                  </a:solidFill>
                </a:rPr>
                <a:t> national </a:t>
              </a:r>
              <a:r>
                <a:rPr lang="en-GB" sz="1200" dirty="0" err="1" smtClean="0">
                  <a:solidFill>
                    <a:srgbClr val="292929"/>
                  </a:solidFill>
                </a:rPr>
                <a:t>cofinancing</a:t>
              </a:r>
              <a:endParaRPr lang="en-GB" sz="1200" b="0" dirty="0">
                <a:solidFill>
                  <a:srgbClr val="292929"/>
                </a:solidFill>
              </a:endParaRPr>
            </a:p>
            <a:p>
              <a:pPr marL="180975" indent="-180975">
                <a:spcAft>
                  <a:spcPts val="1200"/>
                </a:spcAft>
                <a:buFontTx/>
                <a:buChar char="•"/>
              </a:pPr>
              <a:r>
                <a:rPr lang="en-GB" sz="1200" dirty="0" smtClean="0">
                  <a:solidFill>
                    <a:srgbClr val="292929"/>
                  </a:solidFill>
                </a:rPr>
                <a:t>Simplification </a:t>
              </a:r>
              <a:r>
                <a:rPr lang="en-GB" sz="1200" b="0" dirty="0" smtClean="0">
                  <a:solidFill>
                    <a:srgbClr val="292929"/>
                  </a:solidFill>
                </a:rPr>
                <a:t>of administrative procedure for </a:t>
              </a:r>
              <a:r>
                <a:rPr lang="en-GB" sz="1200" dirty="0" smtClean="0">
                  <a:solidFill>
                    <a:srgbClr val="292929"/>
                  </a:solidFill>
                </a:rPr>
                <a:t>Multi-</a:t>
              </a:r>
              <a:r>
                <a:rPr lang="en-GB" sz="1200" b="0" dirty="0" smtClean="0">
                  <a:solidFill>
                    <a:srgbClr val="292929"/>
                  </a:solidFill>
                </a:rPr>
                <a:t>programmes : </a:t>
              </a:r>
              <a:r>
                <a:rPr lang="en-GB" sz="1200" dirty="0" smtClean="0">
                  <a:solidFill>
                    <a:srgbClr val="292929"/>
                  </a:solidFill>
                </a:rPr>
                <a:t>directly managed </a:t>
              </a:r>
              <a:r>
                <a:rPr lang="en-GB" sz="1200" b="0" dirty="0" smtClean="0">
                  <a:solidFill>
                    <a:srgbClr val="292929"/>
                  </a:solidFill>
                </a:rPr>
                <a:t>by the Commission</a:t>
              </a:r>
            </a:p>
            <a:p>
              <a:pPr marL="180975" indent="-180975">
                <a:spcAft>
                  <a:spcPts val="1200"/>
                </a:spcAft>
                <a:buFontTx/>
                <a:buChar char="•"/>
              </a:pPr>
              <a:r>
                <a:rPr lang="en-GB" sz="1200" b="0" dirty="0" smtClean="0">
                  <a:solidFill>
                    <a:srgbClr val="292929"/>
                  </a:solidFill>
                </a:rPr>
                <a:t>Delegation to an </a:t>
              </a:r>
              <a:r>
                <a:rPr lang="en-GB" sz="1200" dirty="0" smtClean="0">
                  <a:solidFill>
                    <a:srgbClr val="292929"/>
                  </a:solidFill>
                </a:rPr>
                <a:t>executive agency </a:t>
              </a:r>
              <a:r>
                <a:rPr lang="en-GB" sz="1200" b="0" dirty="0" smtClean="0">
                  <a:solidFill>
                    <a:srgbClr val="292929"/>
                  </a:solidFill>
                </a:rPr>
                <a:t>foreseen</a:t>
              </a:r>
              <a:endParaRPr lang="en-GB" sz="1200" b="0" dirty="0">
                <a:solidFill>
                  <a:srgbClr val="292929"/>
                </a:solidFill>
              </a:endParaRPr>
            </a:p>
            <a:p>
              <a:pPr marL="180975" indent="-180975">
                <a:buFontTx/>
                <a:buChar char="•"/>
              </a:pPr>
              <a:endParaRPr lang="en-GB" sz="1200" b="0" dirty="0">
                <a:solidFill>
                  <a:srgbClr val="292929"/>
                </a:solidFill>
              </a:endParaRPr>
            </a:p>
            <a:p>
              <a:pPr marL="180975" indent="-180975">
                <a:buFontTx/>
                <a:buChar char="•"/>
              </a:pPr>
              <a:endParaRPr lang="en-GB" sz="1200" b="0" dirty="0">
                <a:solidFill>
                  <a:srgbClr val="292929"/>
                </a:solidFill>
              </a:endParaRPr>
            </a:p>
          </p:txBody>
        </p:sp>
        <p:sp>
          <p:nvSpPr>
            <p:cNvPr id="21516" name="Rectangle 19"/>
            <p:cNvSpPr>
              <a:spLocks noChangeArrowheads="1"/>
            </p:cNvSpPr>
            <p:nvPr/>
          </p:nvSpPr>
          <p:spPr bwMode="auto">
            <a:xfrm>
              <a:off x="6156175" y="2351088"/>
              <a:ext cx="2667755" cy="3087687"/>
            </a:xfrm>
            <a:prstGeom prst="rect">
              <a:avLst/>
            </a:prstGeom>
            <a:noFill/>
            <a:ln w="9525">
              <a:solidFill>
                <a:srgbClr val="0F5494"/>
              </a:solidFill>
              <a:miter lim="800000"/>
              <a:headEnd/>
              <a:tailEnd/>
            </a:ln>
            <a:effectLst/>
            <a:extLst>
              <a:ext uri="{909E8E84-426E-40DD-AFC4-6F175D3DCCD1}">
                <a14:hiddenFill xmlns:a14="http://schemas.microsoft.com/office/drawing/2010/main">
                  <a:solidFill>
                    <a:srgbClr val="009999"/>
                  </a:solidFill>
                </a14:hiddenFill>
              </a:ext>
              <a:ext uri="{AF507438-7753-43E0-B8FC-AC1667EBCBE1}">
                <a14:hiddenEffects xmlns:a14="http://schemas.microsoft.com/office/drawing/2010/main">
                  <a:effectLst>
                    <a:outerShdw dist="17961" dir="2700000" algn="ctr" rotWithShape="0">
                      <a:srgbClr val="005C5C"/>
                    </a:outerShdw>
                  </a:effectLst>
                </a14:hiddenEffects>
              </a:ext>
            </a:extLst>
          </p:spPr>
          <p:txBody>
            <a:bodyPr wrap="none" anchor="ctr"/>
            <a:lstStyle/>
            <a:p>
              <a:endParaRPr lang="en-US"/>
            </a:p>
          </p:txBody>
        </p:sp>
      </p:grpSp>
      <p:grpSp>
        <p:nvGrpSpPr>
          <p:cNvPr id="2" name="Group 1"/>
          <p:cNvGrpSpPr/>
          <p:nvPr/>
        </p:nvGrpSpPr>
        <p:grpSpPr>
          <a:xfrm>
            <a:off x="769938" y="1700213"/>
            <a:ext cx="7470775" cy="523875"/>
            <a:chOff x="769938" y="1700213"/>
            <a:chExt cx="7470775" cy="523875"/>
          </a:xfrm>
        </p:grpSpPr>
        <p:sp>
          <p:nvSpPr>
            <p:cNvPr id="21508" name="Text Box 4"/>
            <p:cNvSpPr txBox="1">
              <a:spLocks noChangeArrowheads="1"/>
            </p:cNvSpPr>
            <p:nvPr/>
          </p:nvSpPr>
          <p:spPr bwMode="auto">
            <a:xfrm>
              <a:off x="3538538" y="1700213"/>
              <a:ext cx="210502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ctr" eaLnBrk="1" hangingPunct="1"/>
              <a:r>
                <a:rPr lang="en-GB" sz="1400" dirty="0" smtClean="0">
                  <a:solidFill>
                    <a:srgbClr val="0F5494"/>
                  </a:solidFill>
                  <a:cs typeface="Arial" charset="0"/>
                </a:rPr>
                <a:t>Align with needs of the sector</a:t>
              </a:r>
              <a:endParaRPr lang="en-GB" sz="1400" dirty="0">
                <a:solidFill>
                  <a:srgbClr val="0F5494"/>
                </a:solidFill>
                <a:cs typeface="Arial" charset="0"/>
              </a:endParaRPr>
            </a:p>
          </p:txBody>
        </p:sp>
        <p:sp>
          <p:nvSpPr>
            <p:cNvPr id="21509" name="Text Box 4"/>
            <p:cNvSpPr txBox="1">
              <a:spLocks noChangeArrowheads="1"/>
            </p:cNvSpPr>
            <p:nvPr/>
          </p:nvSpPr>
          <p:spPr bwMode="auto">
            <a:xfrm>
              <a:off x="769938" y="1700213"/>
              <a:ext cx="202565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ctr" eaLnBrk="1" hangingPunct="1"/>
              <a:r>
                <a:rPr lang="en-GB" sz="1400" dirty="0" smtClean="0">
                  <a:solidFill>
                    <a:srgbClr val="0F5494"/>
                  </a:solidFill>
                  <a:cs typeface="Arial" charset="0"/>
                </a:rPr>
                <a:t>Targeted on EU added value</a:t>
              </a:r>
              <a:endParaRPr lang="en-GB" sz="1400" dirty="0">
                <a:solidFill>
                  <a:srgbClr val="0F5494"/>
                </a:solidFill>
                <a:cs typeface="Arial" charset="0"/>
              </a:endParaRPr>
            </a:p>
          </p:txBody>
        </p:sp>
        <p:sp>
          <p:nvSpPr>
            <p:cNvPr id="21510" name="Text Box 4"/>
            <p:cNvSpPr txBox="1">
              <a:spLocks noChangeArrowheads="1"/>
            </p:cNvSpPr>
            <p:nvPr/>
          </p:nvSpPr>
          <p:spPr bwMode="auto">
            <a:xfrm>
              <a:off x="6557963" y="1700213"/>
              <a:ext cx="1682750"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ctr" eaLnBrk="1" hangingPunct="1"/>
              <a:r>
                <a:rPr lang="en-GB" sz="1400" dirty="0">
                  <a:solidFill>
                    <a:srgbClr val="0F5494"/>
                  </a:solidFill>
                  <a:cs typeface="Arial" charset="0"/>
                </a:rPr>
                <a:t>Greater</a:t>
              </a:r>
            </a:p>
            <a:p>
              <a:pPr algn="ctr" eaLnBrk="1" hangingPunct="1"/>
              <a:r>
                <a:rPr lang="en-GB" sz="1400" dirty="0">
                  <a:solidFill>
                    <a:srgbClr val="0F5494"/>
                  </a:solidFill>
                  <a:cs typeface="Arial" charset="0"/>
                </a:rPr>
                <a:t>effectiveness</a:t>
              </a:r>
            </a:p>
          </p:txBody>
        </p:sp>
        <p:sp>
          <p:nvSpPr>
            <p:cNvPr id="21517" name="Line 25"/>
            <p:cNvSpPr>
              <a:spLocks noChangeShapeType="1"/>
            </p:cNvSpPr>
            <p:nvPr/>
          </p:nvSpPr>
          <p:spPr bwMode="auto">
            <a:xfrm>
              <a:off x="2843213" y="1920875"/>
              <a:ext cx="576262" cy="0"/>
            </a:xfrm>
            <a:prstGeom prst="line">
              <a:avLst/>
            </a:prstGeom>
            <a:noFill/>
            <a:ln w="12700">
              <a:solidFill>
                <a:srgbClr val="5887A8"/>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518" name="Line 26"/>
            <p:cNvSpPr>
              <a:spLocks noChangeShapeType="1"/>
            </p:cNvSpPr>
            <p:nvPr/>
          </p:nvSpPr>
          <p:spPr bwMode="auto">
            <a:xfrm>
              <a:off x="5796136" y="1920875"/>
              <a:ext cx="648072" cy="0"/>
            </a:xfrm>
            <a:prstGeom prst="line">
              <a:avLst/>
            </a:prstGeom>
            <a:noFill/>
            <a:ln w="12700">
              <a:solidFill>
                <a:srgbClr val="5887A8"/>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519" name="Line 27"/>
            <p:cNvSpPr>
              <a:spLocks noChangeShapeType="1"/>
            </p:cNvSpPr>
            <p:nvPr/>
          </p:nvSpPr>
          <p:spPr bwMode="auto">
            <a:xfrm flipH="1">
              <a:off x="2844800" y="2065338"/>
              <a:ext cx="574675" cy="0"/>
            </a:xfrm>
            <a:prstGeom prst="line">
              <a:avLst/>
            </a:prstGeom>
            <a:noFill/>
            <a:ln w="12700">
              <a:solidFill>
                <a:srgbClr val="5887A8"/>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21520" name="Line 28"/>
            <p:cNvSpPr>
              <a:spLocks noChangeShapeType="1"/>
            </p:cNvSpPr>
            <p:nvPr/>
          </p:nvSpPr>
          <p:spPr bwMode="auto">
            <a:xfrm flipH="1">
              <a:off x="5822950" y="2065338"/>
              <a:ext cx="576263" cy="0"/>
            </a:xfrm>
            <a:prstGeom prst="line">
              <a:avLst/>
            </a:prstGeom>
            <a:noFill/>
            <a:ln w="12700">
              <a:solidFill>
                <a:srgbClr val="5887A8"/>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cxnSp>
        <p:nvCxnSpPr>
          <p:cNvPr id="21523" name="Straight Arrow Connector 76"/>
          <p:cNvCxnSpPr>
            <a:cxnSpLocks noChangeShapeType="1"/>
          </p:cNvCxnSpPr>
          <p:nvPr/>
        </p:nvCxnSpPr>
        <p:spPr bwMode="auto">
          <a:xfrm>
            <a:off x="7425531" y="5438774"/>
            <a:ext cx="0" cy="334065"/>
          </a:xfrm>
          <a:prstGeom prst="straightConnector1">
            <a:avLst/>
          </a:prstGeom>
          <a:noFill/>
          <a:ln w="15875" algn="ctr">
            <a:solidFill>
              <a:srgbClr val="5887A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9"/>
          <p:cNvSpPr>
            <a:spLocks noChangeArrowheads="1"/>
          </p:cNvSpPr>
          <p:nvPr/>
        </p:nvSpPr>
        <p:spPr bwMode="auto">
          <a:xfrm>
            <a:off x="1029769" y="5772839"/>
            <a:ext cx="7246018" cy="779388"/>
          </a:xfrm>
          <a:prstGeom prst="rect">
            <a:avLst/>
          </a:prstGeom>
          <a:solidFill>
            <a:srgbClr val="0F5494"/>
          </a:solidFill>
          <a:ln w="9525">
            <a:solidFill>
              <a:srgbClr val="7397DF"/>
            </a:solidFill>
            <a:miter lim="800000"/>
            <a:headEnd/>
            <a:tailEnd/>
          </a:ln>
        </p:spPr>
        <p:txBody>
          <a:bodyPr wrap="none" anchor="ctr"/>
          <a:lstStyle/>
          <a:p>
            <a:pPr algn="ctr"/>
            <a:r>
              <a:rPr lang="en-GB" sz="2000" dirty="0" smtClean="0">
                <a:solidFill>
                  <a:srgbClr val="FFFFFF"/>
                </a:solidFill>
                <a:cs typeface="Arial" charset="0"/>
              </a:rPr>
              <a:t>Increased expenditure : up to 200M€/year</a:t>
            </a:r>
            <a:endParaRPr lang="en-GB" sz="2000" dirty="0">
              <a:solidFill>
                <a:srgbClr val="FFFFFF"/>
              </a:solidFill>
              <a:cs typeface="Arial" charset="0"/>
            </a:endParaRPr>
          </a:p>
        </p:txBody>
      </p:sp>
      <p:cxnSp>
        <p:nvCxnSpPr>
          <p:cNvPr id="27" name="Straight Arrow Connector 76"/>
          <p:cNvCxnSpPr>
            <a:cxnSpLocks noChangeShapeType="1"/>
          </p:cNvCxnSpPr>
          <p:nvPr/>
        </p:nvCxnSpPr>
        <p:spPr bwMode="auto">
          <a:xfrm>
            <a:off x="4499992" y="5438775"/>
            <a:ext cx="0" cy="334065"/>
          </a:xfrm>
          <a:prstGeom prst="straightConnector1">
            <a:avLst/>
          </a:prstGeom>
          <a:noFill/>
          <a:ln w="15875" algn="ctr">
            <a:solidFill>
              <a:srgbClr val="5887A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Straight Arrow Connector 76"/>
          <p:cNvCxnSpPr>
            <a:cxnSpLocks noChangeShapeType="1"/>
          </p:cNvCxnSpPr>
          <p:nvPr/>
        </p:nvCxnSpPr>
        <p:spPr bwMode="auto">
          <a:xfrm>
            <a:off x="1781571" y="5428238"/>
            <a:ext cx="0" cy="334065"/>
          </a:xfrm>
          <a:prstGeom prst="straightConnector1">
            <a:avLst/>
          </a:prstGeom>
          <a:noFill/>
          <a:ln w="15875" algn="ctr">
            <a:solidFill>
              <a:srgbClr val="5887A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95706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 Different types of actions</a:t>
            </a:r>
            <a:endParaRPr lang="en-GB" sz="2400" dirty="0"/>
          </a:p>
        </p:txBody>
      </p:sp>
      <p:sp>
        <p:nvSpPr>
          <p:cNvPr id="3" name="Content Placeholder 2"/>
          <p:cNvSpPr>
            <a:spLocks noGrp="1"/>
          </p:cNvSpPr>
          <p:nvPr>
            <p:ph idx="1"/>
          </p:nvPr>
        </p:nvSpPr>
        <p:spPr/>
        <p:txBody>
          <a:bodyPr/>
          <a:lstStyle/>
          <a:p>
            <a:pPr marL="285750" indent="-285750">
              <a:buFont typeface="Wingdings" panose="05000000000000000000" pitchFamily="2" charset="2"/>
              <a:buChar char="ü"/>
            </a:pPr>
            <a:endParaRPr lang="fr-BE" dirty="0" smtClean="0"/>
          </a:p>
          <a:p>
            <a:pPr>
              <a:buFont typeface="Arial" panose="020B0604020202020204" pitchFamily="34" charset="0"/>
              <a:buChar char="•"/>
            </a:pPr>
            <a:endParaRPr lang="fr-FR"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4</a:t>
            </a:fld>
            <a:endParaRPr lang="en-GB" dirty="0"/>
          </a:p>
        </p:txBody>
      </p:sp>
      <p:sp>
        <p:nvSpPr>
          <p:cNvPr id="5" name="Text Box 4"/>
          <p:cNvSpPr txBox="1">
            <a:spLocks noChangeArrowheads="1"/>
          </p:cNvSpPr>
          <p:nvPr/>
        </p:nvSpPr>
        <p:spPr bwMode="auto">
          <a:xfrm>
            <a:off x="539552" y="1916832"/>
            <a:ext cx="3960440" cy="3762568"/>
          </a:xfrm>
          <a:prstGeom prst="rect">
            <a:avLst/>
          </a:prstGeom>
          <a:noFill/>
          <a:ln w="9525" algn="ctr">
            <a:solidFill>
              <a:srgbClr val="42A62A"/>
            </a:solidFill>
            <a:miter lim="800000"/>
            <a:headEn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tabLst>
                <a:tab pos="182563" algn="l"/>
              </a:tabLst>
            </a:pPr>
            <a:r>
              <a:rPr lang="en-GB" sz="1600" i="1" dirty="0" smtClean="0">
                <a:solidFill>
                  <a:srgbClr val="0F5494"/>
                </a:solidFill>
              </a:rPr>
              <a:t>Information and promotion programmes :</a:t>
            </a:r>
          </a:p>
          <a:p>
            <a:pPr marL="285750" indent="-285750" eaLnBrk="1" hangingPunct="1">
              <a:buFont typeface="Wingdings" pitchFamily="2" charset="2"/>
              <a:buChar char="ü"/>
              <a:tabLst>
                <a:tab pos="182563" algn="l"/>
              </a:tabLst>
            </a:pPr>
            <a:endParaRPr lang="en-GB" sz="1600" dirty="0">
              <a:solidFill>
                <a:srgbClr val="0F5494"/>
              </a:solidFill>
            </a:endParaRPr>
          </a:p>
          <a:p>
            <a:pPr marL="285750" indent="-285750" eaLnBrk="1" hangingPunct="1">
              <a:buFont typeface="Wingdings" pitchFamily="2" charset="2"/>
              <a:buChar char="ü"/>
              <a:tabLst>
                <a:tab pos="182563" algn="l"/>
              </a:tabLst>
            </a:pPr>
            <a:r>
              <a:rPr lang="en-GB" sz="1600" b="0" dirty="0" smtClean="0">
                <a:solidFill>
                  <a:srgbClr val="0F5494"/>
                </a:solidFill>
              </a:rPr>
              <a:t>1 to 3 years</a:t>
            </a:r>
          </a:p>
          <a:p>
            <a:pPr marL="285750" indent="-285750" eaLnBrk="1" hangingPunct="1">
              <a:buFont typeface="Wingdings" pitchFamily="2" charset="2"/>
              <a:buChar char="ü"/>
              <a:tabLst>
                <a:tab pos="182563" algn="l"/>
              </a:tabLst>
            </a:pPr>
            <a:endParaRPr lang="en-GB" sz="1600" b="0" dirty="0" smtClean="0">
              <a:solidFill>
                <a:srgbClr val="0F5494"/>
              </a:solidFill>
            </a:endParaRPr>
          </a:p>
          <a:p>
            <a:pPr marL="285750" indent="-285750" eaLnBrk="1" hangingPunct="1">
              <a:buFont typeface="Wingdings" pitchFamily="2" charset="2"/>
              <a:buChar char="ü"/>
              <a:tabLst>
                <a:tab pos="182563" algn="l"/>
              </a:tabLst>
            </a:pPr>
            <a:r>
              <a:rPr lang="en-GB" sz="1600" b="0" dirty="0" smtClean="0">
                <a:solidFill>
                  <a:srgbClr val="0F5494"/>
                </a:solidFill>
              </a:rPr>
              <a:t>Submitted by proposing organisations (PO)</a:t>
            </a:r>
          </a:p>
          <a:p>
            <a:pPr marL="285750" indent="-285750" eaLnBrk="1" hangingPunct="1">
              <a:buFont typeface="Wingdings" pitchFamily="2" charset="2"/>
              <a:buChar char="ü"/>
              <a:tabLst>
                <a:tab pos="182563" algn="l"/>
              </a:tabLst>
            </a:pPr>
            <a:endParaRPr lang="en-GB" sz="1600" b="0" dirty="0" smtClean="0">
              <a:solidFill>
                <a:srgbClr val="0F5494"/>
              </a:solidFill>
            </a:endParaRPr>
          </a:p>
          <a:p>
            <a:pPr marL="285750" indent="-285750" eaLnBrk="1" hangingPunct="1">
              <a:buFont typeface="Wingdings" pitchFamily="2" charset="2"/>
              <a:buChar char="ü"/>
              <a:tabLst>
                <a:tab pos="182563" algn="l"/>
              </a:tabLst>
            </a:pPr>
            <a:r>
              <a:rPr lang="en-GB" sz="1600" dirty="0" smtClean="0">
                <a:solidFill>
                  <a:srgbClr val="0F5494"/>
                </a:solidFill>
              </a:rPr>
              <a:t>SIMPLE programmes </a:t>
            </a:r>
            <a:r>
              <a:rPr lang="en-GB" sz="1600" b="0" dirty="0" smtClean="0">
                <a:solidFill>
                  <a:srgbClr val="0F5494"/>
                </a:solidFill>
              </a:rPr>
              <a:t>: one or more PO from the same MS</a:t>
            </a:r>
          </a:p>
          <a:p>
            <a:pPr marL="285750" indent="-285750" eaLnBrk="1" hangingPunct="1">
              <a:buFont typeface="Wingdings" pitchFamily="2" charset="2"/>
              <a:buChar char="ü"/>
              <a:tabLst>
                <a:tab pos="182563" algn="l"/>
              </a:tabLst>
            </a:pPr>
            <a:endParaRPr lang="en-GB" sz="1600" b="0" dirty="0" smtClean="0">
              <a:solidFill>
                <a:srgbClr val="0F5494"/>
              </a:solidFill>
            </a:endParaRPr>
          </a:p>
          <a:p>
            <a:pPr marL="285750" indent="-285750" eaLnBrk="1" hangingPunct="1">
              <a:buFont typeface="Wingdings" pitchFamily="2" charset="2"/>
              <a:buChar char="ü"/>
              <a:tabLst>
                <a:tab pos="182563" algn="l"/>
              </a:tabLst>
            </a:pPr>
            <a:r>
              <a:rPr lang="en-GB" sz="1600" dirty="0" smtClean="0">
                <a:solidFill>
                  <a:srgbClr val="0F5494"/>
                </a:solidFill>
              </a:rPr>
              <a:t>MULTI programmes </a:t>
            </a:r>
            <a:r>
              <a:rPr lang="en-GB" sz="1600" b="0" dirty="0" smtClean="0">
                <a:solidFill>
                  <a:srgbClr val="0F5494"/>
                </a:solidFill>
              </a:rPr>
              <a:t>: several POs from several MS + EU organisations</a:t>
            </a:r>
            <a:endParaRPr lang="en-GB" sz="1600" dirty="0" smtClean="0">
              <a:solidFill>
                <a:srgbClr val="0F5494"/>
              </a:solidFill>
            </a:endParaRPr>
          </a:p>
          <a:p>
            <a:pPr marL="285750" indent="-285750" eaLnBrk="1" hangingPunct="1">
              <a:buFont typeface="Wingdings" pitchFamily="2" charset="2"/>
              <a:buChar char="ü"/>
              <a:tabLst>
                <a:tab pos="182563" algn="l"/>
              </a:tabLst>
            </a:pPr>
            <a:endParaRPr lang="en-GB" sz="1450" b="0" dirty="0" smtClean="0">
              <a:solidFill>
                <a:srgbClr val="0F5494"/>
              </a:solidFill>
              <a:ea typeface="Verdana" pitchFamily="34" charset="0"/>
              <a:cs typeface="Verdana" pitchFamily="34" charset="0"/>
            </a:endParaRPr>
          </a:p>
        </p:txBody>
      </p:sp>
      <p:sp>
        <p:nvSpPr>
          <p:cNvPr id="6" name="Text Box 4"/>
          <p:cNvSpPr txBox="1">
            <a:spLocks noChangeArrowheads="1"/>
          </p:cNvSpPr>
          <p:nvPr/>
        </p:nvSpPr>
        <p:spPr bwMode="auto">
          <a:xfrm>
            <a:off x="4860032" y="1923562"/>
            <a:ext cx="3960440" cy="2531462"/>
          </a:xfrm>
          <a:prstGeom prst="rect">
            <a:avLst/>
          </a:prstGeom>
          <a:noFill/>
          <a:ln w="9525" algn="ctr">
            <a:solidFill>
              <a:srgbClr val="42A62A"/>
            </a:solidFill>
            <a:miter lim="800000"/>
            <a:headEn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tabLst>
                <a:tab pos="182563" algn="l"/>
              </a:tabLst>
            </a:pPr>
            <a:r>
              <a:rPr lang="en-GB" sz="1600" i="1" dirty="0" smtClean="0">
                <a:solidFill>
                  <a:srgbClr val="0F5494"/>
                </a:solidFill>
              </a:rPr>
              <a:t>Commission initiatives :</a:t>
            </a:r>
          </a:p>
          <a:p>
            <a:pPr marL="285750" indent="-285750" eaLnBrk="1" hangingPunct="1">
              <a:buFont typeface="Wingdings" pitchFamily="2" charset="2"/>
              <a:buChar char="ü"/>
              <a:tabLst>
                <a:tab pos="182563" algn="l"/>
              </a:tabLst>
            </a:pPr>
            <a:endParaRPr lang="en-GB" sz="1600" dirty="0">
              <a:solidFill>
                <a:srgbClr val="0F5494"/>
              </a:solidFill>
            </a:endParaRPr>
          </a:p>
          <a:p>
            <a:pPr marL="285750" indent="-285750" eaLnBrk="1" hangingPunct="1">
              <a:buFont typeface="Wingdings" pitchFamily="2" charset="2"/>
              <a:buChar char="ü"/>
              <a:tabLst>
                <a:tab pos="182563" algn="l"/>
              </a:tabLst>
            </a:pPr>
            <a:r>
              <a:rPr lang="en-GB" sz="1600" b="0" dirty="0" smtClean="0">
                <a:solidFill>
                  <a:srgbClr val="0F5494"/>
                </a:solidFill>
              </a:rPr>
              <a:t>Information and promotion measures :</a:t>
            </a:r>
            <a:endParaRPr lang="en-GB" sz="1600" b="0" dirty="0">
              <a:solidFill>
                <a:srgbClr val="0F5494"/>
              </a:solidFill>
            </a:endParaRPr>
          </a:p>
          <a:p>
            <a:pPr marL="1028700" lvl="1" eaLnBrk="1" hangingPunct="1">
              <a:buFont typeface="Wingdings" panose="05000000000000000000" pitchFamily="2" charset="2"/>
              <a:buChar char="v"/>
              <a:tabLst>
                <a:tab pos="182563" algn="l"/>
              </a:tabLst>
            </a:pPr>
            <a:r>
              <a:rPr lang="en-GB" sz="1600" b="0" dirty="0" smtClean="0">
                <a:solidFill>
                  <a:srgbClr val="0F5494"/>
                </a:solidFill>
              </a:rPr>
              <a:t>High-level missions</a:t>
            </a:r>
          </a:p>
          <a:p>
            <a:pPr marL="1028700" lvl="1" eaLnBrk="1" hangingPunct="1">
              <a:buFont typeface="Wingdings" panose="05000000000000000000" pitchFamily="2" charset="2"/>
              <a:buChar char="v"/>
              <a:tabLst>
                <a:tab pos="182563" algn="l"/>
              </a:tabLst>
            </a:pPr>
            <a:r>
              <a:rPr lang="en-GB" sz="1600" b="0" dirty="0" smtClean="0">
                <a:solidFill>
                  <a:srgbClr val="0F5494"/>
                </a:solidFill>
              </a:rPr>
              <a:t>Participation in trade fairs</a:t>
            </a:r>
          </a:p>
          <a:p>
            <a:pPr marL="1028700" lvl="1" eaLnBrk="1" hangingPunct="1">
              <a:buFont typeface="Wingdings" panose="05000000000000000000" pitchFamily="2" charset="2"/>
              <a:buChar char="v"/>
              <a:tabLst>
                <a:tab pos="182563" algn="l"/>
              </a:tabLst>
            </a:pPr>
            <a:r>
              <a:rPr lang="en-GB" sz="1600" b="0" dirty="0" smtClean="0">
                <a:solidFill>
                  <a:srgbClr val="0F5494"/>
                </a:solidFill>
              </a:rPr>
              <a:t>Own campaigns</a:t>
            </a:r>
          </a:p>
          <a:p>
            <a:pPr marL="285750" indent="-285750" eaLnBrk="1" hangingPunct="1">
              <a:buFont typeface="Wingdings" pitchFamily="2" charset="2"/>
              <a:buChar char="ü"/>
              <a:tabLst>
                <a:tab pos="182563" algn="l"/>
              </a:tabLst>
            </a:pPr>
            <a:endParaRPr lang="en-GB" sz="1600" b="0" dirty="0">
              <a:solidFill>
                <a:srgbClr val="0F5494"/>
              </a:solidFill>
            </a:endParaRPr>
          </a:p>
          <a:p>
            <a:pPr marL="285750" indent="-285750" eaLnBrk="1" hangingPunct="1">
              <a:buFont typeface="Wingdings" pitchFamily="2" charset="2"/>
              <a:buChar char="ü"/>
              <a:tabLst>
                <a:tab pos="182563" algn="l"/>
              </a:tabLst>
            </a:pPr>
            <a:r>
              <a:rPr lang="en-GB" sz="1600" b="0" dirty="0" smtClean="0">
                <a:solidFill>
                  <a:srgbClr val="0F5494"/>
                </a:solidFill>
              </a:rPr>
              <a:t>Technical support services</a:t>
            </a:r>
          </a:p>
          <a:p>
            <a:pPr marL="285750" indent="-285750" eaLnBrk="1" hangingPunct="1">
              <a:buFont typeface="Wingdings" pitchFamily="2" charset="2"/>
              <a:buChar char="ü"/>
              <a:tabLst>
                <a:tab pos="182563" algn="l"/>
              </a:tabLst>
            </a:pPr>
            <a:endParaRPr lang="en-GB" sz="1450" b="0" dirty="0" smtClean="0">
              <a:solidFill>
                <a:srgbClr val="0F5494"/>
              </a:solidFill>
              <a:ea typeface="Verdana" pitchFamily="34" charset="0"/>
              <a:cs typeface="Verdana" pitchFamily="34" charset="0"/>
            </a:endParaRPr>
          </a:p>
        </p:txBody>
      </p:sp>
    </p:spTree>
    <p:extLst>
      <p:ext uri="{BB962C8B-B14F-4D97-AF65-F5344CB8AC3E}">
        <p14:creationId xmlns:p14="http://schemas.microsoft.com/office/powerpoint/2010/main" val="7162428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12" y="1124744"/>
            <a:ext cx="8585200" cy="504825"/>
          </a:xfrm>
        </p:spPr>
        <p:txBody>
          <a:bodyPr/>
          <a:lstStyle/>
          <a:p>
            <a:r>
              <a:rPr lang="en-GB" dirty="0" smtClean="0"/>
              <a:t>What </a:t>
            </a:r>
            <a:r>
              <a:rPr lang="en-GB" dirty="0"/>
              <a:t>is </a:t>
            </a:r>
            <a:r>
              <a:rPr lang="en-GB" dirty="0" smtClean="0"/>
              <a:t>'Annual work programme' </a:t>
            </a:r>
            <a:r>
              <a:rPr lang="en-GB" dirty="0"/>
              <a:t>? </a:t>
            </a:r>
            <a:endParaRPr lang="fr-FR" dirty="0"/>
          </a:p>
        </p:txBody>
      </p:sp>
      <p:graphicFrame>
        <p:nvGraphicFramePr>
          <p:cNvPr id="5" name="Content Placeholder 4"/>
          <p:cNvGraphicFramePr>
            <a:graphicFrameLocks noGrp="1"/>
          </p:cNvGraphicFramePr>
          <p:nvPr>
            <p:ph idx="1"/>
            <p:extLst/>
          </p:nvPr>
        </p:nvGraphicFramePr>
        <p:xfrm>
          <a:off x="395536" y="1628800"/>
          <a:ext cx="8582025" cy="48244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5</a:t>
            </a:fld>
            <a:endParaRPr lang="en-GB" dirty="0"/>
          </a:p>
        </p:txBody>
      </p:sp>
    </p:spTree>
    <p:extLst>
      <p:ext uri="{BB962C8B-B14F-4D97-AF65-F5344CB8AC3E}">
        <p14:creationId xmlns:p14="http://schemas.microsoft.com/office/powerpoint/2010/main" val="27966389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0"/>
            <a:ext cx="8585200" cy="504825"/>
          </a:xfrm>
        </p:spPr>
        <p:txBody>
          <a:bodyPr/>
          <a:lstStyle/>
          <a:p>
            <a:r>
              <a:rPr lang="fr-BE" dirty="0" smtClean="0"/>
              <a:t/>
            </a:r>
            <a:br>
              <a:rPr lang="fr-BE" dirty="0" smtClean="0"/>
            </a:br>
            <a:r>
              <a:rPr lang="fr-BE" dirty="0"/>
              <a:t/>
            </a:r>
            <a:br>
              <a:rPr lang="fr-BE" dirty="0"/>
            </a:br>
            <a:r>
              <a:rPr lang="fr-BE" sz="2400" dirty="0" smtClean="0"/>
              <a:t>How </a:t>
            </a:r>
            <a:r>
              <a:rPr lang="fr-BE" sz="2400" dirty="0" err="1" smtClean="0"/>
              <a:t>did</a:t>
            </a:r>
            <a:r>
              <a:rPr lang="fr-BE" sz="2400" dirty="0" smtClean="0"/>
              <a:t> </a:t>
            </a:r>
            <a:r>
              <a:rPr lang="fr-BE" sz="2400" dirty="0" err="1" smtClean="0"/>
              <a:t>we</a:t>
            </a:r>
            <a:r>
              <a:rPr lang="fr-BE" sz="2400" dirty="0" smtClean="0"/>
              <a:t> </a:t>
            </a:r>
            <a:r>
              <a:rPr lang="fr-BE" sz="2400" dirty="0" err="1" smtClean="0"/>
              <a:t>draft</a:t>
            </a:r>
            <a:r>
              <a:rPr lang="fr-BE" sz="2400" dirty="0" smtClean="0"/>
              <a:t> the AWP 2018? </a:t>
            </a:r>
            <a:r>
              <a:rPr lang="fr-BE" sz="2400" dirty="0"/>
              <a:t/>
            </a:r>
            <a:br>
              <a:rPr lang="fr-BE" sz="2400" dirty="0"/>
            </a:br>
            <a:r>
              <a:rPr lang="en-GB" sz="2400" dirty="0"/>
              <a:t/>
            </a:r>
            <a:br>
              <a:rPr lang="en-GB" sz="2400" dirty="0"/>
            </a:br>
            <a:endParaRPr lang="en-GB" sz="2400" dirty="0"/>
          </a:p>
        </p:txBody>
      </p:sp>
      <p:sp>
        <p:nvSpPr>
          <p:cNvPr id="3" name="Content Placeholder 2"/>
          <p:cNvSpPr>
            <a:spLocks noGrp="1"/>
          </p:cNvSpPr>
          <p:nvPr>
            <p:ph idx="1"/>
          </p:nvPr>
        </p:nvSpPr>
        <p:spPr>
          <a:xfrm>
            <a:off x="323528" y="1772816"/>
            <a:ext cx="8582025" cy="4824413"/>
          </a:xfrm>
        </p:spPr>
        <p:txBody>
          <a:bodyPr/>
          <a:lstStyle/>
          <a:p>
            <a:pPr lvl="0">
              <a:spcBef>
                <a:spcPts val="600"/>
              </a:spcBef>
              <a:spcAft>
                <a:spcPts val="600"/>
              </a:spcAft>
              <a:buClr>
                <a:schemeClr val="accent6"/>
              </a:buClr>
              <a:buFont typeface="Arial" panose="020B0604020202020204" pitchFamily="34" charset="0"/>
              <a:buChar char="•"/>
            </a:pPr>
            <a:r>
              <a:rPr lang="en-GB" u="sng" dirty="0" smtClean="0"/>
              <a:t>The </a:t>
            </a:r>
            <a:r>
              <a:rPr lang="en-GB" u="sng" dirty="0"/>
              <a:t>objectives of the Regulation itself</a:t>
            </a:r>
            <a:r>
              <a:rPr lang="en-GB" dirty="0"/>
              <a:t>: </a:t>
            </a:r>
            <a:r>
              <a:rPr lang="en-GB" dirty="0" smtClean="0"/>
              <a:t>(i) increase </a:t>
            </a:r>
            <a:r>
              <a:rPr lang="en-GB" dirty="0"/>
              <a:t>the number of </a:t>
            </a:r>
            <a:r>
              <a:rPr lang="en-GB" dirty="0" smtClean="0"/>
              <a:t>activities </a:t>
            </a:r>
            <a:r>
              <a:rPr lang="en-GB" dirty="0"/>
              <a:t>aimed at third countries where there is the highest potential of </a:t>
            </a:r>
            <a:r>
              <a:rPr lang="en-GB" dirty="0" smtClean="0"/>
              <a:t>growth and (ii) in </a:t>
            </a:r>
            <a:r>
              <a:rPr lang="en-GB" dirty="0"/>
              <a:t>the internal market, </a:t>
            </a:r>
            <a:r>
              <a:rPr lang="en-GB" dirty="0" smtClean="0"/>
              <a:t>inform </a:t>
            </a:r>
            <a:r>
              <a:rPr lang="en-GB" dirty="0"/>
              <a:t>consumers about the high standards of EU products, notably the EU quality </a:t>
            </a:r>
            <a:r>
              <a:rPr lang="en-GB" dirty="0" smtClean="0"/>
              <a:t>and organic logos</a:t>
            </a:r>
          </a:p>
          <a:p>
            <a:pPr lvl="0">
              <a:spcBef>
                <a:spcPts val="600"/>
              </a:spcBef>
              <a:spcAft>
                <a:spcPts val="600"/>
              </a:spcAft>
              <a:buClr>
                <a:schemeClr val="accent6"/>
              </a:buClr>
              <a:buFont typeface="Arial" panose="020B0604020202020204" pitchFamily="34" charset="0"/>
              <a:buChar char="•"/>
            </a:pPr>
            <a:r>
              <a:rPr lang="en-GB" u="sng" dirty="0" smtClean="0"/>
              <a:t>For </a:t>
            </a:r>
            <a:r>
              <a:rPr lang="en-GB" u="sng" dirty="0"/>
              <a:t>third countries, a macro-economic analysis </a:t>
            </a:r>
            <a:r>
              <a:rPr lang="en-GB" dirty="0"/>
              <a:t>on projected increase in </a:t>
            </a:r>
            <a:r>
              <a:rPr lang="en-GB" dirty="0" smtClean="0"/>
              <a:t>imports on </a:t>
            </a:r>
            <a:r>
              <a:rPr lang="en-GB" dirty="0"/>
              <a:t>existing or emerging markets, </a:t>
            </a:r>
            <a:r>
              <a:rPr lang="en-GB" dirty="0" smtClean="0"/>
              <a:t>as </a:t>
            </a:r>
            <a:r>
              <a:rPr lang="en-GB" dirty="0"/>
              <a:t>well as a policy evaluation on FTAs or expected removal of SPS </a:t>
            </a:r>
            <a:r>
              <a:rPr lang="en-GB" dirty="0" smtClean="0"/>
              <a:t>barriers</a:t>
            </a:r>
          </a:p>
          <a:p>
            <a:pPr>
              <a:spcBef>
                <a:spcPts val="600"/>
              </a:spcBef>
              <a:spcAft>
                <a:spcPts val="600"/>
              </a:spcAft>
              <a:buClr>
                <a:schemeClr val="accent6"/>
              </a:buClr>
              <a:buFont typeface="Arial" panose="020B0604020202020204" pitchFamily="34" charset="0"/>
              <a:buChar char="•"/>
            </a:pPr>
            <a:r>
              <a:rPr lang="en-GB" u="sng" dirty="0" smtClean="0"/>
              <a:t>Contributions </a:t>
            </a:r>
            <a:r>
              <a:rPr lang="en-GB" u="sng" dirty="0"/>
              <a:t>from stakeholders</a:t>
            </a:r>
            <a:r>
              <a:rPr lang="en-GB" dirty="0"/>
              <a:t>, consulted </a:t>
            </a:r>
            <a:r>
              <a:rPr lang="en-GB" dirty="0" smtClean="0"/>
              <a:t>in January through </a:t>
            </a:r>
            <a:r>
              <a:rPr lang="en-GB" dirty="0"/>
              <a:t>the Civil Dialogue Group on Quality and </a:t>
            </a:r>
            <a:r>
              <a:rPr lang="en-GB" dirty="0" smtClean="0"/>
              <a:t>Promotion (</a:t>
            </a:r>
            <a:r>
              <a:rPr lang="en-GB" dirty="0"/>
              <a:t>Food drink, Copa-</a:t>
            </a:r>
            <a:r>
              <a:rPr lang="en-GB" dirty="0" err="1"/>
              <a:t>Cogeca</a:t>
            </a:r>
            <a:r>
              <a:rPr lang="en-GB" dirty="0"/>
              <a:t>, AVEC, </a:t>
            </a:r>
            <a:r>
              <a:rPr lang="en-GB" dirty="0" err="1"/>
              <a:t>Interfel</a:t>
            </a:r>
            <a:r>
              <a:rPr lang="en-GB" dirty="0"/>
              <a:t>, </a:t>
            </a:r>
            <a:r>
              <a:rPr lang="en-GB" dirty="0" err="1"/>
              <a:t>Hortiespaña</a:t>
            </a:r>
            <a:r>
              <a:rPr lang="en-GB" dirty="0"/>
              <a:t>, CEEV, AREFLH, </a:t>
            </a:r>
            <a:r>
              <a:rPr lang="en-GB" dirty="0" err="1"/>
              <a:t>Freshfel</a:t>
            </a:r>
            <a:r>
              <a:rPr lang="en-GB" dirty="0"/>
              <a:t>, </a:t>
            </a:r>
            <a:r>
              <a:rPr lang="en-GB" dirty="0" err="1"/>
              <a:t>Europatat</a:t>
            </a:r>
            <a:r>
              <a:rPr lang="en-GB" dirty="0"/>
              <a:t>, Slow </a:t>
            </a:r>
            <a:r>
              <a:rPr lang="en-GB" dirty="0" smtClean="0"/>
              <a:t>food…) </a:t>
            </a:r>
            <a:endParaRPr lang="fr-BE" dirty="0" smtClean="0"/>
          </a:p>
          <a:p>
            <a:pPr>
              <a:spcBef>
                <a:spcPts val="600"/>
              </a:spcBef>
              <a:spcAft>
                <a:spcPts val="600"/>
              </a:spcAft>
              <a:buClr>
                <a:schemeClr val="accent6"/>
              </a:buClr>
              <a:buFont typeface="Arial" panose="020B0604020202020204" pitchFamily="34" charset="0"/>
              <a:buChar char="•"/>
            </a:pPr>
            <a:r>
              <a:rPr lang="fr-BE" u="sng" dirty="0" err="1"/>
              <a:t>Comments</a:t>
            </a:r>
            <a:r>
              <a:rPr lang="fr-BE" u="sng" dirty="0"/>
              <a:t> </a:t>
            </a:r>
            <a:r>
              <a:rPr lang="fr-BE" u="sng" dirty="0" err="1"/>
              <a:t>from</a:t>
            </a:r>
            <a:r>
              <a:rPr lang="fr-BE" u="sng" dirty="0"/>
              <a:t> </a:t>
            </a:r>
            <a:r>
              <a:rPr lang="fr-BE" u="sng" dirty="0" err="1"/>
              <a:t>Member</a:t>
            </a:r>
            <a:r>
              <a:rPr lang="fr-BE" u="sng" dirty="0"/>
              <a:t> States</a:t>
            </a:r>
          </a:p>
          <a:p>
            <a:pPr>
              <a:spcBef>
                <a:spcPts val="600"/>
              </a:spcBef>
              <a:spcAft>
                <a:spcPts val="600"/>
              </a:spcAft>
              <a:buClr>
                <a:schemeClr val="accent6"/>
              </a:buClr>
              <a:buFont typeface="Arial" panose="020B0604020202020204" pitchFamily="34" charset="0"/>
              <a:buChar char="•"/>
            </a:pPr>
            <a:r>
              <a:rPr lang="fr-BE" u="sng" dirty="0" err="1" smtClean="0"/>
              <a:t>Results</a:t>
            </a:r>
            <a:r>
              <a:rPr lang="fr-BE" dirty="0" smtClean="0"/>
              <a:t> of the 2017 calls and HLM</a:t>
            </a:r>
          </a:p>
          <a:p>
            <a:pPr marL="0" indent="0">
              <a:buClr>
                <a:schemeClr val="accent6"/>
              </a:buClr>
            </a:pPr>
            <a:endParaRPr lang="en-GB" dirty="0" smtClean="0"/>
          </a:p>
          <a:p>
            <a:pPr algn="ctr"/>
            <a:endParaRPr lang="fr-BE" dirty="0" smtClean="0"/>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537BB2E-9F9E-4BAA-AE43-CD66653A998B}" type="slidenum">
              <a:rPr kumimoji="0" lang="en-GB" sz="1000" b="1" i="0" u="none" strike="noStrike" kern="1200" cap="none" spc="0" normalizeH="0" baseline="0" noProof="0" smtClean="0">
                <a:ln>
                  <a:noFill/>
                </a:ln>
                <a:solidFill>
                  <a:srgbClr val="FFFFFF"/>
                </a:solidFill>
                <a:effectLst/>
                <a:uLnTx/>
                <a:uFillTx/>
                <a:latin typeface="Verdana" pitchFamily="34"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6</a:t>
            </a:fld>
            <a:endParaRPr kumimoji="0" lang="en-GB" sz="1000" b="1" i="0" u="none" strike="noStrike" kern="1200" cap="none" spc="0" normalizeH="0" baseline="0" noProof="0" dirty="0">
              <a:ln>
                <a:noFill/>
              </a:ln>
              <a:solidFill>
                <a:srgbClr val="FFFFFF"/>
              </a:solidFill>
              <a:effectLst/>
              <a:uLnTx/>
              <a:uFillTx/>
              <a:latin typeface="Verdana" pitchFamily="34" charset="0"/>
              <a:ea typeface="+mn-ea"/>
              <a:cs typeface="+mn-cs"/>
            </a:endParaRPr>
          </a:p>
        </p:txBody>
      </p:sp>
    </p:spTree>
    <p:extLst>
      <p:ext uri="{BB962C8B-B14F-4D97-AF65-F5344CB8AC3E}">
        <p14:creationId xmlns:p14="http://schemas.microsoft.com/office/powerpoint/2010/main" val="2382813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smtClean="0"/>
              <a:t/>
            </a:r>
            <a:br>
              <a:rPr lang="en-GB" dirty="0" smtClean="0"/>
            </a:br>
            <a:r>
              <a:rPr lang="en-GB" dirty="0" smtClean="0"/>
              <a:t/>
            </a:r>
            <a:br>
              <a:rPr lang="en-GB" dirty="0" smtClean="0"/>
            </a:br>
            <a:r>
              <a:rPr lang="en-GB" dirty="0"/>
              <a:t/>
            </a:r>
            <a:br>
              <a:rPr lang="en-GB" dirty="0"/>
            </a:br>
            <a:r>
              <a:rPr lang="en-GB" sz="2400" dirty="0" smtClean="0"/>
              <a:t>The Annual </a:t>
            </a:r>
            <a:r>
              <a:rPr lang="en-GB" sz="2400" dirty="0"/>
              <a:t>Work Programme for </a:t>
            </a:r>
            <a:r>
              <a:rPr lang="en-GB" sz="2400" dirty="0" smtClean="0"/>
              <a:t>2018</a:t>
            </a:r>
            <a:br>
              <a:rPr lang="en-GB" sz="2400" dirty="0" smtClean="0"/>
            </a:br>
            <a:r>
              <a:rPr lang="en-GB" sz="2400" dirty="0" smtClean="0"/>
              <a:t/>
            </a:r>
            <a:br>
              <a:rPr lang="en-GB" sz="2400" dirty="0" smtClean="0"/>
            </a:br>
            <a:r>
              <a:rPr lang="en-GB" i="1" dirty="0" smtClean="0"/>
              <a:t> Procedure</a:t>
            </a:r>
            <a:r>
              <a:rPr lang="en-GB" dirty="0" smtClean="0"/>
              <a:t/>
            </a:r>
            <a:br>
              <a:rPr lang="en-GB" dirty="0" smtClean="0"/>
            </a:br>
            <a:r>
              <a:rPr lang="en-GB" dirty="0"/>
              <a:t/>
            </a:r>
            <a:br>
              <a:rPr lang="en-GB" dirty="0"/>
            </a:br>
            <a:endParaRPr lang="en-GB" dirty="0"/>
          </a:p>
        </p:txBody>
      </p:sp>
      <p:sp>
        <p:nvSpPr>
          <p:cNvPr id="3" name="Content Placeholder 2"/>
          <p:cNvSpPr>
            <a:spLocks noGrp="1"/>
          </p:cNvSpPr>
          <p:nvPr>
            <p:ph idx="1"/>
          </p:nvPr>
        </p:nvSpPr>
        <p:spPr>
          <a:xfrm>
            <a:off x="395536" y="2420888"/>
            <a:ext cx="8582025" cy="4824413"/>
          </a:xfrm>
        </p:spPr>
        <p:txBody>
          <a:bodyPr/>
          <a:lstStyle/>
          <a:p>
            <a:pPr>
              <a:buClr>
                <a:schemeClr val="accent6"/>
              </a:buClr>
              <a:buFont typeface="Wingdings" panose="05000000000000000000" pitchFamily="2" charset="2"/>
              <a:buChar char="Ø"/>
            </a:pPr>
            <a:r>
              <a:rPr lang="fr-BE" b="1" dirty="0" smtClean="0"/>
              <a:t>31/03/2017: </a:t>
            </a:r>
            <a:r>
              <a:rPr lang="fr-BE" b="1" dirty="0" err="1" smtClean="0"/>
              <a:t>Comments</a:t>
            </a:r>
            <a:r>
              <a:rPr lang="fr-BE" b="1" dirty="0" smtClean="0"/>
              <a:t> </a:t>
            </a:r>
            <a:r>
              <a:rPr lang="fr-BE" b="1" dirty="0" err="1" smtClean="0"/>
              <a:t>received</a:t>
            </a:r>
            <a:r>
              <a:rPr lang="fr-BE" b="1" dirty="0" smtClean="0"/>
              <a:t> by </a:t>
            </a:r>
            <a:r>
              <a:rPr lang="fr-BE" b="1" dirty="0" err="1" smtClean="0"/>
              <a:t>stakeholders</a:t>
            </a:r>
            <a:endParaRPr lang="fr-BE" b="1" dirty="0" smtClean="0"/>
          </a:p>
          <a:p>
            <a:pPr>
              <a:buClr>
                <a:schemeClr val="accent6"/>
              </a:buClr>
              <a:buFont typeface="Wingdings" panose="05000000000000000000" pitchFamily="2" charset="2"/>
              <a:buChar char="Ø"/>
            </a:pPr>
            <a:r>
              <a:rPr lang="fr-BE" b="1" dirty="0" smtClean="0"/>
              <a:t>15 and 30/06/2017</a:t>
            </a:r>
            <a:r>
              <a:rPr lang="fr-BE" b="1" dirty="0"/>
              <a:t>: Discussion </a:t>
            </a:r>
            <a:r>
              <a:rPr lang="fr-BE" b="1" dirty="0" err="1"/>
              <a:t>with</a:t>
            </a:r>
            <a:r>
              <a:rPr lang="fr-BE" b="1" dirty="0"/>
              <a:t> </a:t>
            </a:r>
            <a:r>
              <a:rPr lang="fr-BE" b="1" dirty="0" smtClean="0"/>
              <a:t>MS and </a:t>
            </a:r>
            <a:r>
              <a:rPr lang="fr-BE" b="1" dirty="0" err="1" smtClean="0"/>
              <a:t>stakeholders</a:t>
            </a:r>
            <a:endParaRPr lang="fr-BE" b="1" dirty="0" smtClean="0"/>
          </a:p>
          <a:p>
            <a:pPr>
              <a:buClr>
                <a:schemeClr val="accent6"/>
              </a:buClr>
              <a:buFont typeface="Wingdings" panose="05000000000000000000" pitchFamily="2" charset="2"/>
              <a:buChar char="Ø"/>
            </a:pPr>
            <a:r>
              <a:rPr lang="fr-BE" b="1" dirty="0" smtClean="0"/>
              <a:t>14/07/2017 </a:t>
            </a:r>
            <a:r>
              <a:rPr lang="fr-BE" b="1" dirty="0"/>
              <a:t>: </a:t>
            </a:r>
            <a:r>
              <a:rPr lang="fr-BE" b="1" dirty="0" err="1" smtClean="0"/>
              <a:t>written</a:t>
            </a:r>
            <a:r>
              <a:rPr lang="fr-BE" b="1" dirty="0" smtClean="0"/>
              <a:t> </a:t>
            </a:r>
            <a:r>
              <a:rPr lang="fr-BE" b="1" dirty="0" err="1" smtClean="0"/>
              <a:t>comments</a:t>
            </a:r>
            <a:r>
              <a:rPr lang="fr-BE" b="1" dirty="0" smtClean="0"/>
              <a:t> by MS and </a:t>
            </a:r>
            <a:r>
              <a:rPr lang="fr-BE" b="1" dirty="0" err="1" smtClean="0"/>
              <a:t>stakeholders</a:t>
            </a:r>
            <a:endParaRPr lang="fr-BE" b="1" dirty="0" smtClean="0"/>
          </a:p>
          <a:p>
            <a:pPr>
              <a:buClr>
                <a:schemeClr val="accent6"/>
              </a:buClr>
              <a:buFont typeface="Wingdings" panose="05000000000000000000" pitchFamily="2" charset="2"/>
              <a:buChar char="Ø"/>
            </a:pPr>
            <a:r>
              <a:rPr lang="fr-BE" b="1" dirty="0" smtClean="0"/>
              <a:t>31 </a:t>
            </a:r>
            <a:r>
              <a:rPr lang="fr-BE" b="1" dirty="0" err="1" smtClean="0"/>
              <a:t>October</a:t>
            </a:r>
            <a:r>
              <a:rPr lang="fr-BE" b="1" dirty="0" smtClean="0"/>
              <a:t> 2017: Vote in the </a:t>
            </a:r>
            <a:r>
              <a:rPr lang="fr-BE" b="1" dirty="0" err="1" smtClean="0"/>
              <a:t>Committee</a:t>
            </a:r>
            <a:endParaRPr lang="fr-BE" b="1" dirty="0" smtClean="0"/>
          </a:p>
          <a:p>
            <a:pPr>
              <a:buClr>
                <a:schemeClr val="accent6"/>
              </a:buClr>
              <a:buFont typeface="Wingdings" panose="05000000000000000000" pitchFamily="2" charset="2"/>
              <a:buChar char="Ø"/>
            </a:pPr>
            <a:r>
              <a:rPr lang="fr-BE" b="1" dirty="0" smtClean="0"/>
              <a:t>15 </a:t>
            </a:r>
            <a:r>
              <a:rPr lang="fr-BE" b="1" dirty="0" err="1" smtClean="0"/>
              <a:t>November</a:t>
            </a:r>
            <a:r>
              <a:rPr lang="fr-BE" b="1" dirty="0" smtClean="0"/>
              <a:t> 2017: </a:t>
            </a:r>
            <a:r>
              <a:rPr lang="en-GB" b="1" dirty="0"/>
              <a:t>Adoption of the AWP by the </a:t>
            </a:r>
            <a:r>
              <a:rPr lang="en-GB" b="1" dirty="0" smtClean="0"/>
              <a:t>Commission</a:t>
            </a:r>
          </a:p>
          <a:p>
            <a:pPr>
              <a:buClr>
                <a:schemeClr val="accent6"/>
              </a:buClr>
              <a:buFont typeface="Wingdings" panose="05000000000000000000" pitchFamily="2" charset="2"/>
              <a:buChar char="Ø"/>
            </a:pPr>
            <a:r>
              <a:rPr lang="fr-BE" b="1" dirty="0" smtClean="0"/>
              <a:t>12 </a:t>
            </a:r>
            <a:r>
              <a:rPr lang="fr-BE" b="1" dirty="0" err="1" smtClean="0"/>
              <a:t>January</a:t>
            </a:r>
            <a:r>
              <a:rPr lang="fr-BE" b="1" dirty="0" smtClean="0"/>
              <a:t> 2018: Publication of calls for </a:t>
            </a:r>
            <a:r>
              <a:rPr lang="fr-BE" b="1" dirty="0" err="1" smtClean="0"/>
              <a:t>proposals</a:t>
            </a:r>
            <a:endParaRPr lang="en-GB" b="1" dirty="0"/>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537BB2E-9F9E-4BAA-AE43-CD66653A998B}" type="slidenum">
              <a:rPr kumimoji="0" lang="en-GB" sz="1000" b="1" i="0" u="none" strike="noStrike" kern="1200" cap="none" spc="0" normalizeH="0" baseline="0" noProof="0" smtClean="0">
                <a:ln>
                  <a:noFill/>
                </a:ln>
                <a:solidFill>
                  <a:srgbClr val="FFFFFF"/>
                </a:solidFill>
                <a:effectLst/>
                <a:uLnTx/>
                <a:uFillTx/>
                <a:latin typeface="Verdana" pitchFamily="34"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7</a:t>
            </a:fld>
            <a:endParaRPr kumimoji="0" lang="en-GB" sz="1000" b="1" i="0" u="none" strike="noStrike" kern="1200" cap="none" spc="0" normalizeH="0" baseline="0" noProof="0" dirty="0">
              <a:ln>
                <a:noFill/>
              </a:ln>
              <a:solidFill>
                <a:srgbClr val="FFFFFF"/>
              </a:solidFill>
              <a:effectLst/>
              <a:uLnTx/>
              <a:uFillTx/>
              <a:latin typeface="Verdana" pitchFamily="34" charset="0"/>
              <a:ea typeface="+mn-ea"/>
              <a:cs typeface="+mn-cs"/>
            </a:endParaRPr>
          </a:p>
        </p:txBody>
      </p:sp>
    </p:spTree>
    <p:extLst>
      <p:ext uri="{BB962C8B-B14F-4D97-AF65-F5344CB8AC3E}">
        <p14:creationId xmlns:p14="http://schemas.microsoft.com/office/powerpoint/2010/main" val="4336531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Structure of 2018 AWP</a:t>
            </a:r>
            <a:endParaRPr lang="en-GB" sz="2400" dirty="0"/>
          </a:p>
        </p:txBody>
      </p:sp>
      <p:sp>
        <p:nvSpPr>
          <p:cNvPr id="3" name="Content Placeholder 2"/>
          <p:cNvSpPr>
            <a:spLocks noGrp="1"/>
          </p:cNvSpPr>
          <p:nvPr>
            <p:ph idx="1"/>
          </p:nvPr>
        </p:nvSpPr>
        <p:spPr>
          <a:xfrm>
            <a:off x="251520" y="1628800"/>
            <a:ext cx="8892479" cy="4824388"/>
          </a:xfrm>
        </p:spPr>
        <p:txBody>
          <a:bodyPr/>
          <a:lstStyle/>
          <a:p>
            <a:pPr>
              <a:spcBef>
                <a:spcPts val="600"/>
              </a:spcBef>
              <a:spcAft>
                <a:spcPts val="600"/>
              </a:spcAft>
            </a:pPr>
            <a:r>
              <a:rPr lang="en-GB" b="1" dirty="0" smtClean="0"/>
              <a:t>Annex I</a:t>
            </a:r>
          </a:p>
          <a:p>
            <a:pPr>
              <a:spcBef>
                <a:spcPts val="600"/>
              </a:spcBef>
              <a:spcAft>
                <a:spcPts val="600"/>
              </a:spcAft>
            </a:pPr>
            <a:r>
              <a:rPr lang="en-GB" dirty="0" smtClean="0"/>
              <a:t>1- GRANTS – co-financing of programmes: 179 M€</a:t>
            </a:r>
          </a:p>
          <a:p>
            <a:pPr>
              <a:spcBef>
                <a:spcPts val="600"/>
              </a:spcBef>
              <a:spcAft>
                <a:spcPts val="600"/>
              </a:spcAft>
            </a:pPr>
            <a:r>
              <a:rPr lang="en-GB" dirty="0" smtClean="0"/>
              <a:t>2- PROCUREMENT – measures on the initiative of the Commission: 9,5 M€</a:t>
            </a:r>
          </a:p>
          <a:p>
            <a:pPr>
              <a:spcBef>
                <a:spcPts val="600"/>
              </a:spcBef>
              <a:spcAft>
                <a:spcPts val="600"/>
              </a:spcAft>
            </a:pPr>
            <a:endParaRPr lang="en-GB" dirty="0"/>
          </a:p>
          <a:p>
            <a:pPr>
              <a:spcBef>
                <a:spcPts val="600"/>
              </a:spcBef>
              <a:spcAft>
                <a:spcPts val="600"/>
              </a:spcAft>
            </a:pPr>
            <a:r>
              <a:rPr lang="en-GB" b="1" dirty="0"/>
              <a:t>Annex </a:t>
            </a:r>
            <a:r>
              <a:rPr lang="en-GB" b="1" dirty="0" smtClean="0"/>
              <a:t>II</a:t>
            </a:r>
          </a:p>
          <a:p>
            <a:pPr>
              <a:spcBef>
                <a:spcPts val="600"/>
              </a:spcBef>
              <a:spcAft>
                <a:spcPts val="600"/>
              </a:spcAft>
            </a:pPr>
            <a:r>
              <a:rPr lang="en-GB" dirty="0" smtClean="0"/>
              <a:t>Criteria (eligibility/exclusion/selection/award) for financial contribution to simple programmes</a:t>
            </a:r>
            <a:endParaRPr lang="en-GB" dirty="0"/>
          </a:p>
          <a:p>
            <a:pPr>
              <a:spcBef>
                <a:spcPts val="600"/>
              </a:spcBef>
              <a:spcAft>
                <a:spcPts val="600"/>
              </a:spcAft>
            </a:pPr>
            <a:endParaRPr lang="en-GB" dirty="0"/>
          </a:p>
          <a:p>
            <a:pPr>
              <a:spcBef>
                <a:spcPts val="600"/>
              </a:spcBef>
              <a:spcAft>
                <a:spcPts val="600"/>
              </a:spcAft>
            </a:pPr>
            <a:r>
              <a:rPr lang="en-GB" b="1" dirty="0"/>
              <a:t>Annex </a:t>
            </a:r>
            <a:r>
              <a:rPr lang="en-GB" b="1" dirty="0" smtClean="0"/>
              <a:t>III</a:t>
            </a:r>
          </a:p>
          <a:p>
            <a:pPr lvl="0">
              <a:spcBef>
                <a:spcPts val="600"/>
              </a:spcBef>
              <a:spcAft>
                <a:spcPts val="600"/>
              </a:spcAft>
              <a:buClr>
                <a:srgbClr val="FFFFFF"/>
              </a:buClr>
            </a:pPr>
            <a:r>
              <a:rPr lang="en-GB" dirty="0" smtClean="0"/>
              <a:t>Criteria </a:t>
            </a:r>
            <a:r>
              <a:rPr lang="en-GB" dirty="0"/>
              <a:t>(</a:t>
            </a:r>
            <a:r>
              <a:rPr lang="en-GB" dirty="0" smtClean="0"/>
              <a:t>eligibility/exclusion selection/award) for </a:t>
            </a:r>
            <a:r>
              <a:rPr lang="en-GB" dirty="0"/>
              <a:t>financial contribution to </a:t>
            </a:r>
            <a:r>
              <a:rPr lang="en-GB" dirty="0" smtClean="0"/>
              <a:t>multi </a:t>
            </a:r>
            <a:r>
              <a:rPr lang="en-GB" dirty="0"/>
              <a:t>programmes</a:t>
            </a:r>
          </a:p>
          <a:p>
            <a:endParaRPr lang="en-GB" b="1" u="sng" dirty="0"/>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537BB2E-9F9E-4BAA-AE43-CD66653A998B}" type="slidenum">
              <a:rPr kumimoji="0" lang="en-GB" sz="1000" b="1" i="0" u="none" strike="noStrike" kern="1200" cap="none" spc="0" normalizeH="0" baseline="0" noProof="0" smtClean="0">
                <a:ln>
                  <a:noFill/>
                </a:ln>
                <a:solidFill>
                  <a:srgbClr val="FFFFFF"/>
                </a:solidFill>
                <a:effectLst/>
                <a:uLnTx/>
                <a:uFillTx/>
                <a:latin typeface="Verdana" pitchFamily="34"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8</a:t>
            </a:fld>
            <a:endParaRPr kumimoji="0" lang="en-GB" sz="1000" b="1" i="0" u="none" strike="noStrike" kern="1200" cap="none" spc="0" normalizeH="0" baseline="0" noProof="0" dirty="0">
              <a:ln>
                <a:noFill/>
              </a:ln>
              <a:solidFill>
                <a:srgbClr val="FFFFFF"/>
              </a:solidFill>
              <a:effectLst/>
              <a:uLnTx/>
              <a:uFillTx/>
              <a:latin typeface="Verdana" pitchFamily="34" charset="0"/>
              <a:ea typeface="+mn-ea"/>
              <a:cs typeface="+mn-cs"/>
            </a:endParaRPr>
          </a:p>
        </p:txBody>
      </p:sp>
    </p:spTree>
    <p:extLst>
      <p:ext uri="{BB962C8B-B14F-4D97-AF65-F5344CB8AC3E}">
        <p14:creationId xmlns:p14="http://schemas.microsoft.com/office/powerpoint/2010/main" val="2633931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r>
            <a:br>
              <a:rPr lang="en-GB" dirty="0" smtClean="0"/>
            </a:br>
            <a:r>
              <a:rPr lang="en-GB" dirty="0" smtClean="0"/>
              <a:t/>
            </a:r>
            <a:br>
              <a:rPr lang="en-GB" dirty="0" smtClean="0"/>
            </a:br>
            <a:r>
              <a:rPr lang="en-GB" dirty="0" smtClean="0"/>
              <a:t>The priorities of the Annual </a:t>
            </a:r>
            <a:r>
              <a:rPr lang="en-GB" dirty="0"/>
              <a:t>Work Programme for </a:t>
            </a:r>
            <a:r>
              <a:rPr lang="en-GB" dirty="0" smtClean="0"/>
              <a:t>2018</a:t>
            </a:r>
            <a:r>
              <a:rPr lang="en-GB" dirty="0"/>
              <a:t/>
            </a:r>
            <a:br>
              <a:rPr lang="en-GB" dirty="0"/>
            </a:br>
            <a:r>
              <a:rPr lang="en-GB" dirty="0"/>
              <a:t/>
            </a:r>
            <a:br>
              <a:rPr lang="en-GB" dirty="0"/>
            </a:br>
            <a:endParaRPr lang="en-GB" dirty="0"/>
          </a:p>
        </p:txBody>
      </p:sp>
      <p:sp>
        <p:nvSpPr>
          <p:cNvPr id="3" name="Content Placeholder 2"/>
          <p:cNvSpPr>
            <a:spLocks noGrp="1"/>
          </p:cNvSpPr>
          <p:nvPr>
            <p:ph idx="1"/>
          </p:nvPr>
        </p:nvSpPr>
        <p:spPr/>
        <p:txBody>
          <a:bodyPr/>
          <a:lstStyle/>
          <a:p>
            <a:pPr>
              <a:buClrTx/>
              <a:buFont typeface="Arial" panose="020B0604020202020204" pitchFamily="34" charset="0"/>
              <a:buChar char="•"/>
            </a:pPr>
            <a:r>
              <a:rPr lang="fr-BE" b="1" dirty="0" err="1" smtClean="0"/>
              <a:t>Continuity</a:t>
            </a:r>
            <a:r>
              <a:rPr lang="fr-BE" b="1" dirty="0" smtClean="0"/>
              <a:t> </a:t>
            </a:r>
            <a:r>
              <a:rPr lang="fr-BE" b="1" dirty="0" err="1" smtClean="0"/>
              <a:t>with</a:t>
            </a:r>
            <a:r>
              <a:rPr lang="fr-BE" b="1" dirty="0" smtClean="0"/>
              <a:t> AWP 2017</a:t>
            </a:r>
          </a:p>
          <a:p>
            <a:pPr>
              <a:buClrTx/>
              <a:buFont typeface="Arial" panose="020B0604020202020204" pitchFamily="34" charset="0"/>
              <a:buChar char="•"/>
            </a:pPr>
            <a:endParaRPr lang="fr-BE" b="1" dirty="0"/>
          </a:p>
          <a:p>
            <a:pPr>
              <a:buClrTx/>
              <a:buFont typeface="Arial" panose="020B0604020202020204" pitchFamily="34" charset="0"/>
              <a:buChar char="•"/>
            </a:pPr>
            <a:r>
              <a:rPr lang="fr-BE" b="1" dirty="0" err="1" smtClean="0"/>
              <a:t>Novelties</a:t>
            </a:r>
            <a:r>
              <a:rPr lang="fr-BE" b="1" dirty="0" smtClean="0"/>
              <a:t>:</a:t>
            </a:r>
          </a:p>
          <a:p>
            <a:pPr>
              <a:buClrTx/>
              <a:buFont typeface="Arial" panose="020B0604020202020204" pitchFamily="34" charset="0"/>
              <a:buChar char="•"/>
            </a:pPr>
            <a:endParaRPr lang="fr-BE" dirty="0"/>
          </a:p>
          <a:p>
            <a:pPr lvl="1">
              <a:buClrTx/>
              <a:buFont typeface="Arial" panose="020B0604020202020204" pitchFamily="34" charset="0"/>
              <a:buChar char="•"/>
            </a:pPr>
            <a:r>
              <a:rPr lang="fr-BE" dirty="0" err="1" smtClean="0"/>
              <a:t>Increased</a:t>
            </a:r>
            <a:r>
              <a:rPr lang="fr-BE" dirty="0" smtClean="0"/>
              <a:t> budget!</a:t>
            </a:r>
          </a:p>
          <a:p>
            <a:pPr lvl="1">
              <a:buClrTx/>
              <a:buFont typeface="Arial" panose="020B0604020202020204" pitchFamily="34" charset="0"/>
              <a:buChar char="•"/>
            </a:pPr>
            <a:endParaRPr lang="fr-BE" dirty="0" smtClean="0"/>
          </a:p>
          <a:p>
            <a:pPr lvl="1">
              <a:buClrTx/>
              <a:buFont typeface="Arial" panose="020B0604020202020204" pitchFamily="34" charset="0"/>
              <a:buChar char="•"/>
            </a:pPr>
            <a:r>
              <a:rPr lang="fr-BE" dirty="0" err="1"/>
              <a:t>Earmarked</a:t>
            </a:r>
            <a:r>
              <a:rPr lang="fr-BE" dirty="0"/>
              <a:t> enveloppe </a:t>
            </a:r>
            <a:r>
              <a:rPr lang="en-GB" dirty="0"/>
              <a:t>to promote healthy eating and increase the consumption of fruits and vegetables in the internal </a:t>
            </a:r>
            <a:r>
              <a:rPr lang="en-GB" dirty="0" smtClean="0"/>
              <a:t>market</a:t>
            </a:r>
          </a:p>
          <a:p>
            <a:pPr lvl="1">
              <a:buClrTx/>
              <a:buFont typeface="Arial" panose="020B0604020202020204" pitchFamily="34" charset="0"/>
              <a:buChar char="•"/>
            </a:pPr>
            <a:endParaRPr lang="en-GB" dirty="0"/>
          </a:p>
          <a:p>
            <a:pPr lvl="1">
              <a:buClrTx/>
              <a:buFont typeface="Arial" panose="020B0604020202020204" pitchFamily="34" charset="0"/>
              <a:buChar char="•"/>
            </a:pPr>
            <a:r>
              <a:rPr lang="fr-BE" dirty="0" err="1" smtClean="0"/>
              <a:t>Earmarked</a:t>
            </a:r>
            <a:r>
              <a:rPr lang="fr-BE" dirty="0" smtClean="0"/>
              <a:t> enveloppes for </a:t>
            </a:r>
            <a:r>
              <a:rPr lang="fr-BE" dirty="0" err="1" smtClean="0"/>
              <a:t>sustainable</a:t>
            </a:r>
            <a:r>
              <a:rPr lang="fr-BE" dirty="0" smtClean="0"/>
              <a:t> </a:t>
            </a:r>
            <a:r>
              <a:rPr lang="fr-BE" dirty="0" err="1" smtClean="0"/>
              <a:t>sheep</a:t>
            </a:r>
            <a:r>
              <a:rPr lang="fr-BE" dirty="0" smtClean="0"/>
              <a:t>/</a:t>
            </a:r>
            <a:r>
              <a:rPr lang="fr-BE" dirty="0" err="1" smtClean="0"/>
              <a:t>goat</a:t>
            </a:r>
            <a:r>
              <a:rPr lang="fr-BE" dirty="0" smtClean="0"/>
              <a:t> </a:t>
            </a:r>
            <a:r>
              <a:rPr lang="fr-BE" dirty="0" err="1" smtClean="0"/>
              <a:t>meat</a:t>
            </a:r>
            <a:r>
              <a:rPr lang="fr-BE" dirty="0" smtClean="0"/>
              <a:t> </a:t>
            </a:r>
            <a:r>
              <a:rPr lang="en-GB" dirty="0"/>
              <a:t>in the internal </a:t>
            </a:r>
            <a:r>
              <a:rPr lang="en-GB" dirty="0" smtClean="0"/>
              <a:t>market</a:t>
            </a:r>
          </a:p>
          <a:p>
            <a:pPr lvl="1">
              <a:buClrTx/>
              <a:buFont typeface="Arial" panose="020B0604020202020204" pitchFamily="34" charset="0"/>
              <a:buChar char="•"/>
            </a:pPr>
            <a:endParaRPr lang="fr-BE" dirty="0" smtClean="0"/>
          </a:p>
          <a:p>
            <a:pPr lvl="1">
              <a:buClrTx/>
              <a:buFont typeface="Arial" panose="020B0604020202020204" pitchFamily="34" charset="0"/>
              <a:buChar char="•"/>
            </a:pPr>
            <a:r>
              <a:rPr lang="fr-BE" dirty="0" smtClean="0"/>
              <a:t>Multi programmes: </a:t>
            </a:r>
            <a:r>
              <a:rPr lang="fr-BE" dirty="0" err="1" smtClean="0"/>
              <a:t>emphasis</a:t>
            </a:r>
            <a:r>
              <a:rPr lang="fr-BE" dirty="0" smtClean="0"/>
              <a:t> on </a:t>
            </a:r>
            <a:r>
              <a:rPr lang="fr-BE" dirty="0" err="1" smtClean="0"/>
              <a:t>third</a:t>
            </a:r>
            <a:r>
              <a:rPr lang="fr-BE" dirty="0" smtClean="0"/>
              <a:t> countries</a:t>
            </a:r>
          </a:p>
          <a:p>
            <a:pPr lvl="1">
              <a:buClrTx/>
              <a:buFont typeface="Arial" panose="020B0604020202020204" pitchFamily="34" charset="0"/>
              <a:buChar char="•"/>
            </a:pPr>
            <a:endParaRPr lang="fr-BE" dirty="0"/>
          </a:p>
          <a:p>
            <a:pPr lvl="1">
              <a:buClrTx/>
              <a:buFont typeface="Arial" panose="020B0604020202020204" pitchFamily="34" charset="0"/>
              <a:buChar char="•"/>
            </a:pPr>
            <a:r>
              <a:rPr lang="fr-BE" dirty="0" err="1" smtClean="0"/>
              <a:t>Additional</a:t>
            </a:r>
            <a:r>
              <a:rPr lang="fr-BE" dirty="0" smtClean="0"/>
              <a:t> multi call in case of </a:t>
            </a:r>
            <a:r>
              <a:rPr lang="fr-BE" dirty="0" err="1" smtClean="0"/>
              <a:t>market</a:t>
            </a:r>
            <a:r>
              <a:rPr lang="fr-BE" dirty="0" smtClean="0"/>
              <a:t> </a:t>
            </a:r>
            <a:r>
              <a:rPr lang="fr-BE" dirty="0" err="1" smtClean="0"/>
              <a:t>disturbance</a:t>
            </a:r>
            <a:endParaRPr lang="fr-BE" dirty="0"/>
          </a:p>
          <a:p>
            <a:endParaRPr lang="en-GB" dirty="0"/>
          </a:p>
        </p:txBody>
      </p:sp>
      <p:sp>
        <p:nvSpPr>
          <p:cNvPr id="4" name="Slide Number Placeholder 3"/>
          <p:cNvSpPr>
            <a:spLocks noGrp="1"/>
          </p:cNvSpPr>
          <p:nvPr>
            <p:ph type="sldNum" sz="quarter" idx="12"/>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4537BB2E-9F9E-4BAA-AE43-CD66653A998B}" type="slidenum">
              <a:rPr kumimoji="0" lang="en-GB" sz="1000" b="1" i="0" u="none" strike="noStrike" kern="1200" cap="none" spc="0" normalizeH="0" baseline="0" noProof="0" smtClean="0">
                <a:ln>
                  <a:noFill/>
                </a:ln>
                <a:solidFill>
                  <a:srgbClr val="FFFFFF"/>
                </a:solidFill>
                <a:effectLst/>
                <a:uLnTx/>
                <a:uFillTx/>
                <a:latin typeface="Verdana" pitchFamily="34" charset="0"/>
                <a:ea typeface="+mn-ea"/>
                <a:cs typeface="+mn-cs"/>
              </a:rPr>
              <a:pPr marL="0" marR="0" lvl="0" indent="0" algn="ctr" defTabSz="914400" rtl="0" eaLnBrk="1" fontAlgn="base" latinLnBrk="0" hangingPunct="1">
                <a:lnSpc>
                  <a:spcPct val="100000"/>
                </a:lnSpc>
                <a:spcBef>
                  <a:spcPct val="0"/>
                </a:spcBef>
                <a:spcAft>
                  <a:spcPct val="0"/>
                </a:spcAft>
                <a:buClrTx/>
                <a:buSzTx/>
                <a:buFontTx/>
                <a:buNone/>
                <a:tabLst/>
                <a:defRPr/>
              </a:pPr>
              <a:t>9</a:t>
            </a:fld>
            <a:endParaRPr kumimoji="0" lang="en-GB" sz="1000" b="1" i="0" u="none" strike="noStrike" kern="1200" cap="none" spc="0" normalizeH="0" baseline="0" noProof="0" dirty="0">
              <a:ln>
                <a:noFill/>
              </a:ln>
              <a:solidFill>
                <a:srgbClr val="FFFFFF"/>
              </a:solidFill>
              <a:effectLst/>
              <a:uLnTx/>
              <a:uFillTx/>
              <a:latin typeface="Verdana" pitchFamily="34" charset="0"/>
              <a:ea typeface="+mn-ea"/>
              <a:cs typeface="+mn-cs"/>
            </a:endParaRPr>
          </a:p>
        </p:txBody>
      </p:sp>
    </p:spTree>
    <p:extLst>
      <p:ext uri="{BB962C8B-B14F-4D97-AF65-F5344CB8AC3E}">
        <p14:creationId xmlns:p14="http://schemas.microsoft.com/office/powerpoint/2010/main" val="169815902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91F1DE770A5C94184D93424090BDE10" ma:contentTypeVersion="2" ma:contentTypeDescription="Create a new document." ma:contentTypeScope="" ma:versionID="fe58cf79856bb35115223d8f413f3132">
  <xsd:schema xmlns:xsd="http://www.w3.org/2001/XMLSchema" xmlns:xs="http://www.w3.org/2001/XMLSchema" xmlns:p="http://schemas.microsoft.com/office/2006/metadata/properties" xmlns:ns1="http://schemas.microsoft.com/sharepoint/v3" xmlns:ns2="a3f0bd47-a814-41bf-ab48-bd3069cde275" targetNamespace="http://schemas.microsoft.com/office/2006/metadata/properties" ma:root="true" ma:fieldsID="00207d8aa973579a2bf262c5b437cc21"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f0bd47-a814-41bf-ab48-bd3069cde275" elementFormDefault="qualified">
    <xsd:import namespace="http://schemas.microsoft.com/office/2006/documentManagement/types"/>
    <xsd:import namespace="http://schemas.microsoft.com/office/infopath/2007/PartnerControl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B6830D-4394-424A-BB55-8B53EE294F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BDC1BB-82B9-4CF0-B3FE-5CEAB63E1F37}">
  <ds:schemaRefs>
    <ds:schemaRef ds:uri="http://purl.org/dc/dcmitype/"/>
    <ds:schemaRef ds:uri="http://schemas.microsoft.com/sharepoint/v3"/>
    <ds:schemaRef ds:uri="http://schemas.microsoft.com/office/2006/documentManagement/types"/>
    <ds:schemaRef ds:uri="http://schemas.microsoft.com/office/infopath/2007/PartnerControls"/>
    <ds:schemaRef ds:uri="http://purl.org/dc/terms/"/>
    <ds:schemaRef ds:uri="http://purl.org/dc/elements/1.1/"/>
    <ds:schemaRef ds:uri="http://www.w3.org/XML/1998/namespace"/>
    <ds:schemaRef ds:uri="http://schemas.openxmlformats.org/package/2006/metadata/core-properties"/>
    <ds:schemaRef ds:uri="a3f0bd47-a814-41bf-ab48-bd3069cde275"/>
    <ds:schemaRef ds:uri="http://schemas.microsoft.com/office/2006/metadata/properties"/>
  </ds:schemaRefs>
</ds:datastoreItem>
</file>

<file path=customXml/itemProps3.xml><?xml version="1.0" encoding="utf-8"?>
<ds:datastoreItem xmlns:ds="http://schemas.openxmlformats.org/officeDocument/2006/customXml" ds:itemID="{DE59B7A3-CD52-4428-BF39-6175D509F8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11442</TotalTime>
  <Words>2000</Words>
  <Application>Microsoft Office PowerPoint</Application>
  <PresentationFormat>On-screen Show (4:3)</PresentationFormat>
  <Paragraphs>300</Paragraphs>
  <Slides>18</Slides>
  <Notes>17</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2_Slide_Master</vt:lpstr>
      <vt:lpstr>1_Slide_Master</vt:lpstr>
      <vt:lpstr>Promotion policy under Regulation 1144/2014         </vt:lpstr>
      <vt:lpstr>Promotion policy – Legal basis</vt:lpstr>
      <vt:lpstr>What's the content of the promotion policy?</vt:lpstr>
      <vt:lpstr> Different types of actions</vt:lpstr>
      <vt:lpstr>What is 'Annual work programme' ? </vt:lpstr>
      <vt:lpstr>  How did we draft the AWP 2018?   </vt:lpstr>
      <vt:lpstr>    The Annual Work Programme for 2018   Procedure  </vt:lpstr>
      <vt:lpstr>Structure of 2018 AWP</vt:lpstr>
      <vt:lpstr>  The priorities of the Annual Work Programme for 2018  </vt:lpstr>
      <vt:lpstr>PowerPoint Presentation</vt:lpstr>
      <vt:lpstr>Calls for proposals 2018</vt:lpstr>
      <vt:lpstr>  F&amp;V: one of the main beneficiary of the promotion scheme  </vt:lpstr>
      <vt:lpstr>Example : 5xDay - Austria</vt:lpstr>
      <vt:lpstr>Example "A showcase for Europe's finest regional products" "L'Europe signe les produits de ses terroirs"  </vt:lpstr>
      <vt:lpstr>Example : THE EU RENDEZ-VOUS IN BRAZIL, COLOMBIA &amp; RUSSIA - France</vt:lpstr>
      <vt:lpstr>   Messages to be conveyed to the sector   </vt:lpstr>
      <vt:lpstr>https://ec.europa.eu/chafea/agri/</vt:lpstr>
      <vt:lpstr> </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CAP_2020_General_Presentation_Final_EN_131009_animTHFinal</dc:title>
  <dc:creator>turneem</dc:creator>
  <cp:lastModifiedBy>BUSANA Marc (AGRI)</cp:lastModifiedBy>
  <cp:revision>797</cp:revision>
  <cp:lastPrinted>2018-05-02T14:36:35Z</cp:lastPrinted>
  <dcterms:created xsi:type="dcterms:W3CDTF">2011-10-28T10:25:18Z</dcterms:created>
  <dcterms:modified xsi:type="dcterms:W3CDTF">2018-06-01T14:14:46Z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0x010100391F1DE770A5C94184D93424090BDE10</vt:lpwstr>
  </property>
</Properties>
</file>