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9" r:id="rId3"/>
    <p:sldId id="281" r:id="rId4"/>
    <p:sldId id="284" r:id="rId5"/>
    <p:sldId id="278" r:id="rId6"/>
    <p:sldId id="285" r:id="rId7"/>
    <p:sldId id="286" r:id="rId8"/>
    <p:sldId id="283" r:id="rId9"/>
    <p:sldId id="287" r:id="rId10"/>
    <p:sldId id="266" r:id="rId11"/>
  </p:sldIdLst>
  <p:sldSz cx="12192000" cy="6858000"/>
  <p:notesSz cx="6805613" cy="99441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69" autoAdjust="0"/>
    <p:restoredTop sz="94660"/>
  </p:normalViewPr>
  <p:slideViewPr>
    <p:cSldViewPr snapToGrid="0">
      <p:cViewPr varScale="1">
        <p:scale>
          <a:sx n="66" d="100"/>
          <a:sy n="66" d="100"/>
        </p:scale>
        <p:origin x="-632" y="-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\\DC01\common1\NEW%20SYSTEM\TOPICS\Research\Task%20Force\H2020%20F&amp;V%20January%202018%20(extended%20and%20analysed)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\\DC01\common1\NEW%20SYSTEM\TOPICS\Research\Task%20Force\H2020%20F&amp;V%20January%202018%20(extended%20and%20analysed)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\\DC01\common1\NEW%20SYSTEM\TOPICS\Research\Task%20Force\H2020%20F&amp;V%20January%202018%20(extended%20and%20analysed)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\\DC01\common1\NEW%20SYSTEM\TOPICS\Research\Task%20Force\H2020%20F&amp;V%20January%202018%20(extended%20and%20analysed)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\\DC01\common1\NEW%20SYSTEM\TOPICS\Research\Task%20Force\H2020%20F&amp;V%20January%202018%20(extended%20and%20analysed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/>
              <a:t>Ratio direct/indirect/processed - Amount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Analysis!$B$3</c:f>
              <c:strCache>
                <c:ptCount val="1"/>
                <c:pt idx="0">
                  <c:v>Horizon 2020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Analysis!$A$4:$A$6</c:f>
              <c:strCache>
                <c:ptCount val="3"/>
                <c:pt idx="0">
                  <c:v>Direct</c:v>
                </c:pt>
                <c:pt idx="1">
                  <c:v>Indirect</c:v>
                </c:pt>
                <c:pt idx="2">
                  <c:v>Processed</c:v>
                </c:pt>
              </c:strCache>
            </c:strRef>
          </c:cat>
          <c:val>
            <c:numRef>
              <c:f>Analysis!$B$4:$B$6</c:f>
              <c:numCache>
                <c:formatCode>General</c:formatCode>
                <c:ptCount val="3"/>
                <c:pt idx="0">
                  <c:v>47</c:v>
                </c:pt>
                <c:pt idx="1">
                  <c:v>48</c:v>
                </c:pt>
                <c:pt idx="2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882-4C37-9876-9893C7C35A1F}"/>
            </c:ext>
          </c:extLst>
        </c:ser>
        <c:ser>
          <c:idx val="1"/>
          <c:order val="1"/>
          <c:tx>
            <c:strRef>
              <c:f>Analysis!$C$3</c:f>
              <c:strCache>
                <c:ptCount val="1"/>
                <c:pt idx="0">
                  <c:v>FP7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Analysis!$A$4:$A$6</c:f>
              <c:strCache>
                <c:ptCount val="3"/>
                <c:pt idx="0">
                  <c:v>Direct</c:v>
                </c:pt>
                <c:pt idx="1">
                  <c:v>Indirect</c:v>
                </c:pt>
                <c:pt idx="2">
                  <c:v>Processed</c:v>
                </c:pt>
              </c:strCache>
            </c:strRef>
          </c:cat>
          <c:val>
            <c:numRef>
              <c:f>Analysis!$C$4:$C$6</c:f>
              <c:numCache>
                <c:formatCode>General</c:formatCode>
                <c:ptCount val="3"/>
                <c:pt idx="0">
                  <c:v>51</c:v>
                </c:pt>
                <c:pt idx="1">
                  <c:v>54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882-4C37-9876-9893C7C35A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341888"/>
        <c:axId val="64343424"/>
      </c:barChart>
      <c:catAx>
        <c:axId val="6434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43424"/>
        <c:crosses val="autoZero"/>
        <c:auto val="1"/>
        <c:lblAlgn val="ctr"/>
        <c:lblOffset val="100"/>
        <c:noMultiLvlLbl val="0"/>
      </c:catAx>
      <c:valAx>
        <c:axId val="64343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34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/>
              <a:t>Ratio direct/indirect/processed - €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Analysis!$F$3</c:f>
              <c:strCache>
                <c:ptCount val="1"/>
                <c:pt idx="0">
                  <c:v>Horizon 2020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Analysis!$E$4:$E$6</c:f>
              <c:strCache>
                <c:ptCount val="3"/>
                <c:pt idx="0">
                  <c:v>Direct</c:v>
                </c:pt>
                <c:pt idx="1">
                  <c:v>Indirect</c:v>
                </c:pt>
                <c:pt idx="2">
                  <c:v>Processed</c:v>
                </c:pt>
              </c:strCache>
            </c:strRef>
          </c:cat>
          <c:val>
            <c:numRef>
              <c:f>Analysis!$F$4:$F$6</c:f>
              <c:numCache>
                <c:formatCode>#,##0</c:formatCode>
                <c:ptCount val="3"/>
                <c:pt idx="0">
                  <c:v>50906000</c:v>
                </c:pt>
                <c:pt idx="1">
                  <c:v>88145000</c:v>
                </c:pt>
                <c:pt idx="2">
                  <c:v>2753000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A72-4212-B551-25FB60189A86}"/>
            </c:ext>
          </c:extLst>
        </c:ser>
        <c:ser>
          <c:idx val="1"/>
          <c:order val="1"/>
          <c:tx>
            <c:strRef>
              <c:f>Analysis!$G$3</c:f>
              <c:strCache>
                <c:ptCount val="1"/>
                <c:pt idx="0">
                  <c:v>FP7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Analysis!$E$4:$E$6</c:f>
              <c:strCache>
                <c:ptCount val="3"/>
                <c:pt idx="0">
                  <c:v>Direct</c:v>
                </c:pt>
                <c:pt idx="1">
                  <c:v>Indirect</c:v>
                </c:pt>
                <c:pt idx="2">
                  <c:v>Processed</c:v>
                </c:pt>
              </c:strCache>
            </c:strRef>
          </c:cat>
          <c:val>
            <c:numRef>
              <c:f>Analysis!$G$4:$G$6</c:f>
              <c:numCache>
                <c:formatCode>#,##0</c:formatCode>
                <c:ptCount val="3"/>
                <c:pt idx="0">
                  <c:v>83065000</c:v>
                </c:pt>
                <c:pt idx="1">
                  <c:v>94855000</c:v>
                </c:pt>
                <c:pt idx="2">
                  <c:v>3723000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A72-4212-B551-25FB60189A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5127552"/>
        <c:axId val="65129088"/>
      </c:barChart>
      <c:catAx>
        <c:axId val="65127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129088"/>
        <c:crosses val="autoZero"/>
        <c:auto val="1"/>
        <c:lblAlgn val="ctr"/>
        <c:lblOffset val="100"/>
        <c:noMultiLvlLbl val="0"/>
      </c:catAx>
      <c:valAx>
        <c:axId val="65129088"/>
        <c:scaling>
          <c:orientation val="minMax"/>
          <c:max val="1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127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 dirty="0"/>
              <a:t>Horizon</a:t>
            </a:r>
            <a:r>
              <a:rPr lang="nl-BE" baseline="0" dirty="0"/>
              <a:t> 2020</a:t>
            </a:r>
            <a:endParaRPr lang="nl-BE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372-4FE3-B808-4AAD7520E1E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372-4FE3-B808-4AAD7520E1E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372-4FE3-B808-4AAD7520E1E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372-4FE3-B808-4AAD7520E1E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5372-4FE3-B808-4AAD7520E1E6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5372-4FE3-B808-4AAD7520E1E6}"/>
              </c:ext>
            </c:extLst>
          </c:dPt>
          <c:dLbls>
            <c:dLbl>
              <c:idx val="0"/>
              <c:layout>
                <c:manualLayout>
                  <c:x val="-1.6666666666666666E-2"/>
                  <c:y val="-4.6296296296296294E-3"/>
                </c:manualLayout>
              </c:layout>
              <c:tx>
                <c:rich>
                  <a:bodyPr/>
                  <a:lstStyle/>
                  <a:p>
                    <a:fld id="{BD82F634-37EB-4B84-829E-EBCE7EC0AF13}" type="PERCENTAGE">
                      <a:rPr lang="en-US"/>
                      <a:pPr/>
                      <a:t>[PERCENTAGE]</a:t>
                    </a:fld>
                    <a:endParaRPr lang="en-GB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372-4FE3-B808-4AAD7520E1E6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CE5F157C-9E1B-4951-9003-9E20887B4DA6}" type="PERCENTAGE">
                      <a:rPr lang="en-US"/>
                      <a:pPr/>
                      <a:t>[PERCENTAGE]</a:t>
                    </a:fld>
                    <a:endParaRPr lang="en-GB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5372-4FE3-B808-4AAD7520E1E6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4D7D8714-CD10-4082-A267-092E39AB4CB5}" type="PERCENTAGE">
                      <a:rPr lang="en-US"/>
                      <a:pPr/>
                      <a:t>[PERCENTAGE]</a:t>
                    </a:fld>
                    <a:endParaRPr lang="en-GB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5372-4FE3-B808-4AAD7520E1E6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6F6DF90D-2C21-41DC-B321-137EAF69C942}" type="PERCENTAGE">
                      <a:rPr lang="en-US"/>
                      <a:pPr/>
                      <a:t>[PERCENTAGE]</a:t>
                    </a:fld>
                    <a:endParaRPr lang="en-GB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5372-4FE3-B808-4AAD7520E1E6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D75F337E-B322-4833-B210-9DE4FF3334CD}" type="PERCENTAGE">
                      <a:rPr lang="en-US"/>
                      <a:pPr/>
                      <a:t>[PERCENTAGE]</a:t>
                    </a:fld>
                    <a:endParaRPr lang="en-GB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5372-4FE3-B808-4AAD7520E1E6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fld id="{A9BCAF6F-1FB4-4991-8CC0-0C9B5A5D8B9B}" type="PERCENTAGE">
                      <a:rPr lang="en-US"/>
                      <a:pPr/>
                      <a:t>[PERCENTAGE]</a:t>
                    </a:fld>
                    <a:endParaRPr lang="en-GB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5372-4FE3-B808-4AAD7520E1E6}"/>
                </c:ex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Analysis!$A$9:$A$14</c:f>
              <c:strCache>
                <c:ptCount val="6"/>
                <c:pt idx="0">
                  <c:v>European Research Council</c:v>
                </c:pt>
                <c:pt idx="1">
                  <c:v>Marie-Sklodowska-Curie Actions</c:v>
                </c:pt>
                <c:pt idx="2">
                  <c:v>Societal Challenges - Food</c:v>
                </c:pt>
                <c:pt idx="3">
                  <c:v>SME-Instrument 1</c:v>
                </c:pt>
                <c:pt idx="4">
                  <c:v>SME-Instrument 2</c:v>
                </c:pt>
                <c:pt idx="5">
                  <c:v>Other</c:v>
                </c:pt>
              </c:strCache>
            </c:strRef>
          </c:cat>
          <c:val>
            <c:numRef>
              <c:f>Analysis!$C$9:$C$14</c:f>
              <c:numCache>
                <c:formatCode>0.00%</c:formatCode>
                <c:ptCount val="6"/>
                <c:pt idx="0">
                  <c:v>4.716981132075472E-2</c:v>
                </c:pt>
                <c:pt idx="1">
                  <c:v>0.22641509433962265</c:v>
                </c:pt>
                <c:pt idx="2">
                  <c:v>0.15094339622641509</c:v>
                </c:pt>
                <c:pt idx="3">
                  <c:v>0.35849056603773582</c:v>
                </c:pt>
                <c:pt idx="4">
                  <c:v>8.4905660377358486E-2</c:v>
                </c:pt>
                <c:pt idx="5">
                  <c:v>0.13207547169811321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5372-4FE3-B808-4AAD7520E1E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 dirty="0"/>
              <a:t>FP 7 </a:t>
            </a:r>
          </a:p>
        </c:rich>
      </c:tx>
      <c:layout>
        <c:manualLayout>
          <c:xMode val="edge"/>
          <c:yMode val="edge"/>
          <c:x val="0.45535035773681853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612614221708486"/>
          <c:y val="0.15685559216584186"/>
          <c:w val="0.81109686327944541"/>
          <c:h val="0.60263551277290606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4C9-4B3C-AF40-0684F0895F6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4C9-4B3C-AF40-0684F0895F6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4C9-4B3C-AF40-0684F0895F6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4C9-4B3C-AF40-0684F0895F6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4C9-4B3C-AF40-0684F0895F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Analysis!$A$17:$A$21</c:f>
              <c:strCache>
                <c:ptCount val="5"/>
                <c:pt idx="0">
                  <c:v>SME</c:v>
                </c:pt>
                <c:pt idx="1">
                  <c:v>People </c:v>
                </c:pt>
                <c:pt idx="2">
                  <c:v>Knowledge-Based Bio-economy</c:v>
                </c:pt>
                <c:pt idx="3">
                  <c:v>European Research Council</c:v>
                </c:pt>
                <c:pt idx="4">
                  <c:v>Other</c:v>
                </c:pt>
              </c:strCache>
            </c:strRef>
          </c:cat>
          <c:val>
            <c:numRef>
              <c:f>Analysis!$C$17:$C$21</c:f>
              <c:numCache>
                <c:formatCode>0.00%</c:formatCode>
                <c:ptCount val="5"/>
                <c:pt idx="0">
                  <c:v>0.25</c:v>
                </c:pt>
                <c:pt idx="1">
                  <c:v>0.30555555555555558</c:v>
                </c:pt>
                <c:pt idx="2">
                  <c:v>0.32407407407407407</c:v>
                </c:pt>
                <c:pt idx="3">
                  <c:v>4.6296296296296294E-2</c:v>
                </c:pt>
                <c:pt idx="4">
                  <c:v>7.407407407407407E-2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D4C9-4B3C-AF40-0684F0895F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3029567453833009E-2"/>
          <c:y val="0.79224491933366792"/>
          <c:w val="0.90327274715660555"/>
          <c:h val="0.20775517643627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/>
              <a:t>Horizon</a:t>
            </a:r>
            <a:r>
              <a:rPr lang="nl-BE" baseline="0"/>
              <a:t> 2020 breakdown: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nl-BE" baseline="0"/>
              <a:t>Fruit vs vegetable</a:t>
            </a:r>
            <a:endParaRPr lang="nl-BE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Analysis!$A$27</c:f>
              <c:strCache>
                <c:ptCount val="1"/>
                <c:pt idx="0">
                  <c:v>Funding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Analysis!$B$25:$D$25</c:f>
              <c:strCache>
                <c:ptCount val="3"/>
                <c:pt idx="0">
                  <c:v>Vegetable</c:v>
                </c:pt>
                <c:pt idx="1">
                  <c:v>Fruit</c:v>
                </c:pt>
                <c:pt idx="2">
                  <c:v>Fruit and Vegetable</c:v>
                </c:pt>
              </c:strCache>
            </c:strRef>
          </c:cat>
          <c:val>
            <c:numRef>
              <c:f>Analysis!$B$27:$D$27</c:f>
              <c:numCache>
                <c:formatCode>#,##0</c:formatCode>
                <c:ptCount val="3"/>
                <c:pt idx="0">
                  <c:v>33761000</c:v>
                </c:pt>
                <c:pt idx="1">
                  <c:v>27829000</c:v>
                </c:pt>
                <c:pt idx="2">
                  <c:v>74132000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02A-4920-95C4-719D56EA719C}"/>
            </c:ext>
          </c:extLst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101789056"/>
        <c:axId val="101800192"/>
      </c:barChart>
      <c:lineChart>
        <c:grouping val="standard"/>
        <c:varyColors val="0"/>
        <c:ser>
          <c:idx val="0"/>
          <c:order val="0"/>
          <c:tx>
            <c:strRef>
              <c:f>Analysis!$A$26</c:f>
              <c:strCache>
                <c:ptCount val="1"/>
                <c:pt idx="0">
                  <c:v>Number of projects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3.6111111111111108E-2"/>
                  <c:y val="-5.092592592592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102A-4920-95C4-719D56EA719C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8888888888888994E-2"/>
                  <c:y val="-5.55555555555556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102A-4920-95C4-719D56EA719C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6111111111111108E-2"/>
                  <c:y val="-5.09259259259259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102A-4920-95C4-719D56EA719C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Analysis!$B$25:$D$25</c:f>
              <c:strCache>
                <c:ptCount val="3"/>
                <c:pt idx="0">
                  <c:v>Vegetable</c:v>
                </c:pt>
                <c:pt idx="1">
                  <c:v>Fruit</c:v>
                </c:pt>
                <c:pt idx="2">
                  <c:v>Fruit and Vegetable</c:v>
                </c:pt>
              </c:strCache>
            </c:strRef>
          </c:cat>
          <c:val>
            <c:numRef>
              <c:f>Analysis!$B$26:$D$26</c:f>
              <c:numCache>
                <c:formatCode>General</c:formatCode>
                <c:ptCount val="3"/>
                <c:pt idx="0">
                  <c:v>29</c:v>
                </c:pt>
                <c:pt idx="1">
                  <c:v>32</c:v>
                </c:pt>
                <c:pt idx="2">
                  <c:v>46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102A-4920-95C4-719D56EA719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1828096"/>
        <c:axId val="101826560"/>
      </c:lineChart>
      <c:catAx>
        <c:axId val="101789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800192"/>
        <c:crosses val="autoZero"/>
        <c:auto val="1"/>
        <c:lblAlgn val="ctr"/>
        <c:lblOffset val="100"/>
        <c:noMultiLvlLbl val="0"/>
      </c:catAx>
      <c:valAx>
        <c:axId val="101800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789056"/>
        <c:crosses val="autoZero"/>
        <c:crossBetween val="between"/>
      </c:valAx>
      <c:valAx>
        <c:axId val="10182656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828096"/>
        <c:crosses val="max"/>
        <c:crossBetween val="between"/>
      </c:valAx>
      <c:catAx>
        <c:axId val="10182809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0182656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F1A25E-1339-4E2F-B9F4-F96B70C0291E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</dgm:pt>
    <dgm:pt modelId="{ABC8D0BC-0B82-4BBF-9EFB-891D87664454}">
      <dgm:prSet phldrT="[Text]"/>
      <dgm:spPr/>
      <dgm:t>
        <a:bodyPr/>
        <a:lstStyle/>
        <a:p>
          <a:r>
            <a:rPr lang="en-GB" dirty="0"/>
            <a:t>2014: Launch event on Task Force</a:t>
          </a:r>
          <a:endParaRPr lang="nl-BE" dirty="0"/>
        </a:p>
      </dgm:t>
    </dgm:pt>
    <dgm:pt modelId="{B33BB25C-EA16-4EC1-B983-91465C9921C1}" type="parTrans" cxnId="{69D7A2E2-9A5F-4FA8-AB4C-B79D780853E1}">
      <dgm:prSet/>
      <dgm:spPr/>
      <dgm:t>
        <a:bodyPr/>
        <a:lstStyle/>
        <a:p>
          <a:endParaRPr lang="nl-BE"/>
        </a:p>
      </dgm:t>
    </dgm:pt>
    <dgm:pt modelId="{F4312928-1B29-4D89-BFD9-7DF46F008C94}" type="sibTrans" cxnId="{69D7A2E2-9A5F-4FA8-AB4C-B79D780853E1}">
      <dgm:prSet/>
      <dgm:spPr/>
      <dgm:t>
        <a:bodyPr/>
        <a:lstStyle/>
        <a:p>
          <a:endParaRPr lang="nl-BE"/>
        </a:p>
      </dgm:t>
    </dgm:pt>
    <dgm:pt modelId="{B79622DD-573C-4A1B-A700-28D02FBF7053}">
      <dgm:prSet phldrT="[Text]"/>
      <dgm:spPr/>
      <dgm:t>
        <a:bodyPr/>
        <a:lstStyle/>
        <a:p>
          <a:r>
            <a:rPr lang="en-GB" dirty="0"/>
            <a:t>2015: Publication of a SIRA</a:t>
          </a:r>
          <a:endParaRPr lang="nl-BE" dirty="0"/>
        </a:p>
      </dgm:t>
    </dgm:pt>
    <dgm:pt modelId="{90C9733A-C5A0-45E0-B19A-58A872DE6795}" type="parTrans" cxnId="{E98CB5EC-D219-43DB-B871-A3529B784C91}">
      <dgm:prSet/>
      <dgm:spPr/>
      <dgm:t>
        <a:bodyPr/>
        <a:lstStyle/>
        <a:p>
          <a:endParaRPr lang="nl-BE"/>
        </a:p>
      </dgm:t>
    </dgm:pt>
    <dgm:pt modelId="{73FF29AA-2BAC-4340-8FD2-BEA8C6601CEF}" type="sibTrans" cxnId="{E98CB5EC-D219-43DB-B871-A3529B784C91}">
      <dgm:prSet/>
      <dgm:spPr/>
      <dgm:t>
        <a:bodyPr/>
        <a:lstStyle/>
        <a:p>
          <a:endParaRPr lang="nl-BE"/>
        </a:p>
      </dgm:t>
    </dgm:pt>
    <dgm:pt modelId="{F7E87AFE-759C-4774-961C-30E95228B3B6}">
      <dgm:prSet phldrT="[Text]"/>
      <dgm:spPr/>
      <dgm:t>
        <a:bodyPr/>
        <a:lstStyle/>
        <a:p>
          <a:r>
            <a:rPr lang="en-GB" dirty="0"/>
            <a:t>2016: Creation of EUVRIN</a:t>
          </a:r>
          <a:endParaRPr lang="nl-BE" dirty="0"/>
        </a:p>
      </dgm:t>
    </dgm:pt>
    <dgm:pt modelId="{8D6526E8-8D31-4E64-899B-66D6E0E1E075}" type="parTrans" cxnId="{5EE5CCEB-8BC4-49A2-BF33-C92F748507A4}">
      <dgm:prSet/>
      <dgm:spPr/>
      <dgm:t>
        <a:bodyPr/>
        <a:lstStyle/>
        <a:p>
          <a:endParaRPr lang="nl-BE"/>
        </a:p>
      </dgm:t>
    </dgm:pt>
    <dgm:pt modelId="{47B3BC6F-B058-4259-AF4C-9666A2C99A34}" type="sibTrans" cxnId="{5EE5CCEB-8BC4-49A2-BF33-C92F748507A4}">
      <dgm:prSet/>
      <dgm:spPr/>
      <dgm:t>
        <a:bodyPr/>
        <a:lstStyle/>
        <a:p>
          <a:endParaRPr lang="nl-BE"/>
        </a:p>
      </dgm:t>
    </dgm:pt>
    <dgm:pt modelId="{D0999A8F-5A02-4B60-B16B-3D0A248C2798}">
      <dgm:prSet phldrT="[Text]"/>
      <dgm:spPr/>
      <dgm:t>
        <a:bodyPr/>
        <a:lstStyle/>
        <a:p>
          <a:r>
            <a:rPr lang="en-GB" dirty="0"/>
            <a:t>2016: Update of SIRA</a:t>
          </a:r>
          <a:endParaRPr lang="nl-BE" dirty="0"/>
        </a:p>
      </dgm:t>
    </dgm:pt>
    <dgm:pt modelId="{48C971AB-F093-4F85-80E0-BC99FA290CDF}" type="parTrans" cxnId="{144361D9-8BE3-46F9-99AC-917806711753}">
      <dgm:prSet/>
      <dgm:spPr/>
      <dgm:t>
        <a:bodyPr/>
        <a:lstStyle/>
        <a:p>
          <a:endParaRPr lang="nl-BE"/>
        </a:p>
      </dgm:t>
    </dgm:pt>
    <dgm:pt modelId="{ACEA888B-B9D9-44A0-8369-BA3F7E4BA9FE}" type="sibTrans" cxnId="{144361D9-8BE3-46F9-99AC-917806711753}">
      <dgm:prSet/>
      <dgm:spPr/>
      <dgm:t>
        <a:bodyPr/>
        <a:lstStyle/>
        <a:p>
          <a:endParaRPr lang="nl-BE"/>
        </a:p>
      </dgm:t>
    </dgm:pt>
    <dgm:pt modelId="{38BEFC69-6555-40B3-8C97-6A81E8BDEBC2}">
      <dgm:prSet phldrT="[Text]"/>
      <dgm:spPr/>
      <dgm:t>
        <a:bodyPr/>
        <a:lstStyle/>
        <a:p>
          <a:r>
            <a:rPr lang="en-GB" dirty="0"/>
            <a:t>2017: Preparation of Research event</a:t>
          </a:r>
          <a:endParaRPr lang="nl-BE" dirty="0"/>
        </a:p>
      </dgm:t>
    </dgm:pt>
    <dgm:pt modelId="{5F810FE7-A3F6-404D-A3B9-DAB34CF57521}" type="parTrans" cxnId="{E97EACD9-95CE-400E-A24D-CBDFB794E00D}">
      <dgm:prSet/>
      <dgm:spPr/>
      <dgm:t>
        <a:bodyPr/>
        <a:lstStyle/>
        <a:p>
          <a:endParaRPr lang="nl-BE"/>
        </a:p>
      </dgm:t>
    </dgm:pt>
    <dgm:pt modelId="{1F03E8CC-2B5D-4EB6-A498-E050E2FC5952}" type="sibTrans" cxnId="{E97EACD9-95CE-400E-A24D-CBDFB794E00D}">
      <dgm:prSet/>
      <dgm:spPr/>
      <dgm:t>
        <a:bodyPr/>
        <a:lstStyle/>
        <a:p>
          <a:endParaRPr lang="nl-BE"/>
        </a:p>
      </dgm:t>
    </dgm:pt>
    <dgm:pt modelId="{63DEB745-3E79-4358-A5B2-7331CBA1FCE1}">
      <dgm:prSet phldrT="[Text]"/>
      <dgm:spPr/>
      <dgm:t>
        <a:bodyPr/>
        <a:lstStyle/>
        <a:p>
          <a:r>
            <a:rPr lang="en-GB" dirty="0"/>
            <a:t>2018: Conference on Research priorities for the fruit and vegetable sector</a:t>
          </a:r>
          <a:endParaRPr lang="nl-BE" dirty="0"/>
        </a:p>
      </dgm:t>
    </dgm:pt>
    <dgm:pt modelId="{C3BEC627-2512-4DA8-BC64-173DBE677B24}" type="parTrans" cxnId="{777BC9B0-C29B-4D0E-9C66-1EBEB74A7918}">
      <dgm:prSet/>
      <dgm:spPr/>
      <dgm:t>
        <a:bodyPr/>
        <a:lstStyle/>
        <a:p>
          <a:endParaRPr lang="nl-BE"/>
        </a:p>
      </dgm:t>
    </dgm:pt>
    <dgm:pt modelId="{D968D239-1D5E-481B-BF27-2C52ABD6D058}" type="sibTrans" cxnId="{777BC9B0-C29B-4D0E-9C66-1EBEB74A7918}">
      <dgm:prSet/>
      <dgm:spPr/>
      <dgm:t>
        <a:bodyPr/>
        <a:lstStyle/>
        <a:p>
          <a:endParaRPr lang="nl-BE"/>
        </a:p>
      </dgm:t>
    </dgm:pt>
    <dgm:pt modelId="{08699B5D-29C1-45C9-9CF5-A68641BAB0CD}">
      <dgm:prSet phldrT="[Text]"/>
      <dgm:spPr/>
      <dgm:t>
        <a:bodyPr/>
        <a:lstStyle/>
        <a:p>
          <a:r>
            <a:rPr lang="en-GB" dirty="0"/>
            <a:t>2018: Launch of FP9 discussions…</a:t>
          </a:r>
          <a:endParaRPr lang="nl-BE" dirty="0"/>
        </a:p>
      </dgm:t>
    </dgm:pt>
    <dgm:pt modelId="{93336834-E449-4FA8-9A14-88D60EDFFFF0}" type="parTrans" cxnId="{FF41958B-A688-4686-B2E8-D709E94076DE}">
      <dgm:prSet/>
      <dgm:spPr/>
      <dgm:t>
        <a:bodyPr/>
        <a:lstStyle/>
        <a:p>
          <a:endParaRPr lang="nl-BE"/>
        </a:p>
      </dgm:t>
    </dgm:pt>
    <dgm:pt modelId="{4C80EFF5-6A82-4BEA-BCF8-BAC2DA50DE56}" type="sibTrans" cxnId="{FF41958B-A688-4686-B2E8-D709E94076DE}">
      <dgm:prSet/>
      <dgm:spPr/>
      <dgm:t>
        <a:bodyPr/>
        <a:lstStyle/>
        <a:p>
          <a:endParaRPr lang="nl-BE"/>
        </a:p>
      </dgm:t>
    </dgm:pt>
    <dgm:pt modelId="{B3EB0ADF-FAB8-4A24-9531-0C78CB7D5C7B}" type="pres">
      <dgm:prSet presAssocID="{AAF1A25E-1339-4E2F-B9F4-F96B70C0291E}" presName="rootnode" presStyleCnt="0">
        <dgm:presLayoutVars>
          <dgm:chMax/>
          <dgm:chPref/>
          <dgm:dir/>
          <dgm:animLvl val="lvl"/>
        </dgm:presLayoutVars>
      </dgm:prSet>
      <dgm:spPr/>
    </dgm:pt>
    <dgm:pt modelId="{AA4396EE-13CE-41C5-B2D8-4514D16AE8B7}" type="pres">
      <dgm:prSet presAssocID="{ABC8D0BC-0B82-4BBF-9EFB-891D87664454}" presName="composite" presStyleCnt="0"/>
      <dgm:spPr/>
    </dgm:pt>
    <dgm:pt modelId="{0511B0EB-A981-4799-AB12-896605E71C9A}" type="pres">
      <dgm:prSet presAssocID="{ABC8D0BC-0B82-4BBF-9EFB-891D87664454}" presName="LShape" presStyleLbl="alignNode1" presStyleIdx="0" presStyleCnt="13"/>
      <dgm:spPr>
        <a:solidFill>
          <a:srgbClr val="FFC000"/>
        </a:solidFill>
        <a:ln>
          <a:noFill/>
        </a:ln>
      </dgm:spPr>
    </dgm:pt>
    <dgm:pt modelId="{B7A199F0-DF8A-47B5-A202-21FD24915EF4}" type="pres">
      <dgm:prSet presAssocID="{ABC8D0BC-0B82-4BBF-9EFB-891D87664454}" presName="ParentText" presStyleLbl="revTx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51361A3-1114-41E9-A98E-98D902E688E3}" type="pres">
      <dgm:prSet presAssocID="{ABC8D0BC-0B82-4BBF-9EFB-891D87664454}" presName="Triangle" presStyleLbl="alignNode1" presStyleIdx="1" presStyleCnt="13"/>
      <dgm:spPr/>
    </dgm:pt>
    <dgm:pt modelId="{F29D3377-2FE8-493F-AB55-AAAFF6E9FBC0}" type="pres">
      <dgm:prSet presAssocID="{F4312928-1B29-4D89-BFD9-7DF46F008C94}" presName="sibTrans" presStyleCnt="0"/>
      <dgm:spPr/>
    </dgm:pt>
    <dgm:pt modelId="{B8F44694-ECC8-4B9F-A4D0-74470E4397B5}" type="pres">
      <dgm:prSet presAssocID="{F4312928-1B29-4D89-BFD9-7DF46F008C94}" presName="space" presStyleCnt="0"/>
      <dgm:spPr/>
    </dgm:pt>
    <dgm:pt modelId="{6563289C-D00C-4025-99BA-92885781BD94}" type="pres">
      <dgm:prSet presAssocID="{B79622DD-573C-4A1B-A700-28D02FBF7053}" presName="composite" presStyleCnt="0"/>
      <dgm:spPr/>
    </dgm:pt>
    <dgm:pt modelId="{C151FA63-7689-4E32-8769-DCE75126DA4E}" type="pres">
      <dgm:prSet presAssocID="{B79622DD-573C-4A1B-A700-28D02FBF7053}" presName="LShape" presStyleLbl="alignNode1" presStyleIdx="2" presStyleCnt="13"/>
      <dgm:spPr>
        <a:solidFill>
          <a:schemeClr val="accent6">
            <a:lumMod val="75000"/>
          </a:schemeClr>
        </a:solidFill>
        <a:ln>
          <a:noFill/>
        </a:ln>
      </dgm:spPr>
    </dgm:pt>
    <dgm:pt modelId="{669D37F6-9651-409B-8858-5E86EE6026F2}" type="pres">
      <dgm:prSet presAssocID="{B79622DD-573C-4A1B-A700-28D02FBF7053}" presName="ParentText" presStyleLbl="revTx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4CAC699-D1F3-4519-8FD8-3AD1BDE2645F}" type="pres">
      <dgm:prSet presAssocID="{B79622DD-573C-4A1B-A700-28D02FBF7053}" presName="Triangle" presStyleLbl="alignNode1" presStyleIdx="3" presStyleCnt="13"/>
      <dgm:spPr/>
    </dgm:pt>
    <dgm:pt modelId="{EBDF86BF-9008-4B04-A947-747B8C895F4C}" type="pres">
      <dgm:prSet presAssocID="{73FF29AA-2BAC-4340-8FD2-BEA8C6601CEF}" presName="sibTrans" presStyleCnt="0"/>
      <dgm:spPr/>
    </dgm:pt>
    <dgm:pt modelId="{091EACE7-204D-4722-9E1A-9157DAF2270E}" type="pres">
      <dgm:prSet presAssocID="{73FF29AA-2BAC-4340-8FD2-BEA8C6601CEF}" presName="space" presStyleCnt="0"/>
      <dgm:spPr/>
    </dgm:pt>
    <dgm:pt modelId="{CE0631AF-0F76-4A46-9AE6-997B222F0A74}" type="pres">
      <dgm:prSet presAssocID="{F7E87AFE-759C-4774-961C-30E95228B3B6}" presName="composite" presStyleCnt="0"/>
      <dgm:spPr/>
    </dgm:pt>
    <dgm:pt modelId="{F0066D9D-5BFD-43D4-A49D-7E6ACC5C5535}" type="pres">
      <dgm:prSet presAssocID="{F7E87AFE-759C-4774-961C-30E95228B3B6}" presName="LShape" presStyleLbl="alignNode1" presStyleIdx="4" presStyleCnt="13"/>
      <dgm:spPr>
        <a:solidFill>
          <a:srgbClr val="C00000"/>
        </a:solidFill>
        <a:ln>
          <a:noFill/>
        </a:ln>
      </dgm:spPr>
    </dgm:pt>
    <dgm:pt modelId="{D8ECAB90-20DD-4CD1-B9C4-1023F21EB692}" type="pres">
      <dgm:prSet presAssocID="{F7E87AFE-759C-4774-961C-30E95228B3B6}" presName="ParentText" presStyleLbl="revTx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4DFF616-7756-40FC-9C32-2394B765D32A}" type="pres">
      <dgm:prSet presAssocID="{F7E87AFE-759C-4774-961C-30E95228B3B6}" presName="Triangle" presStyleLbl="alignNode1" presStyleIdx="5" presStyleCnt="13"/>
      <dgm:spPr/>
    </dgm:pt>
    <dgm:pt modelId="{3AE28FF3-182C-4733-802F-927D88D8CBC2}" type="pres">
      <dgm:prSet presAssocID="{47B3BC6F-B058-4259-AF4C-9666A2C99A34}" presName="sibTrans" presStyleCnt="0"/>
      <dgm:spPr/>
    </dgm:pt>
    <dgm:pt modelId="{68365AEB-2F98-4974-95C9-23A86900B2CB}" type="pres">
      <dgm:prSet presAssocID="{47B3BC6F-B058-4259-AF4C-9666A2C99A34}" presName="space" presStyleCnt="0"/>
      <dgm:spPr/>
    </dgm:pt>
    <dgm:pt modelId="{E505B7C1-E1B9-4836-948D-8926473188DC}" type="pres">
      <dgm:prSet presAssocID="{D0999A8F-5A02-4B60-B16B-3D0A248C2798}" presName="composite" presStyleCnt="0"/>
      <dgm:spPr/>
    </dgm:pt>
    <dgm:pt modelId="{2E675F89-5A5E-4229-9F05-A4FFBEBB1CA0}" type="pres">
      <dgm:prSet presAssocID="{D0999A8F-5A02-4B60-B16B-3D0A248C2798}" presName="LShape" presStyleLbl="alignNode1" presStyleIdx="6" presStyleCnt="13"/>
      <dgm:spPr>
        <a:solidFill>
          <a:schemeClr val="accent2">
            <a:lumMod val="75000"/>
          </a:schemeClr>
        </a:solidFill>
        <a:ln>
          <a:noFill/>
        </a:ln>
      </dgm:spPr>
    </dgm:pt>
    <dgm:pt modelId="{7D5E0B68-4C49-4047-9BD1-8B703804E028}" type="pres">
      <dgm:prSet presAssocID="{D0999A8F-5A02-4B60-B16B-3D0A248C2798}" presName="ParentText" presStyleLbl="revTx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852FDAE-8D5B-47F6-8395-51F1B2737AEB}" type="pres">
      <dgm:prSet presAssocID="{D0999A8F-5A02-4B60-B16B-3D0A248C2798}" presName="Triangle" presStyleLbl="alignNode1" presStyleIdx="7" presStyleCnt="13"/>
      <dgm:spPr/>
    </dgm:pt>
    <dgm:pt modelId="{3C4E2699-FDE0-4EA1-8390-52BACEB427DB}" type="pres">
      <dgm:prSet presAssocID="{ACEA888B-B9D9-44A0-8369-BA3F7E4BA9FE}" presName="sibTrans" presStyleCnt="0"/>
      <dgm:spPr/>
    </dgm:pt>
    <dgm:pt modelId="{31224410-887E-433B-A91E-D092E2DB8B8A}" type="pres">
      <dgm:prSet presAssocID="{ACEA888B-B9D9-44A0-8369-BA3F7E4BA9FE}" presName="space" presStyleCnt="0"/>
      <dgm:spPr/>
    </dgm:pt>
    <dgm:pt modelId="{8517491E-BB8F-48FB-8477-827D8D458087}" type="pres">
      <dgm:prSet presAssocID="{38BEFC69-6555-40B3-8C97-6A81E8BDEBC2}" presName="composite" presStyleCnt="0"/>
      <dgm:spPr/>
    </dgm:pt>
    <dgm:pt modelId="{2F249E58-8195-4087-B828-915CA2F2A330}" type="pres">
      <dgm:prSet presAssocID="{38BEFC69-6555-40B3-8C97-6A81E8BDEBC2}" presName="LShape" presStyleLbl="alignNode1" presStyleIdx="8" presStyleCnt="13"/>
      <dgm:spPr>
        <a:solidFill>
          <a:srgbClr val="92D050"/>
        </a:solidFill>
        <a:ln>
          <a:noFill/>
        </a:ln>
      </dgm:spPr>
    </dgm:pt>
    <dgm:pt modelId="{C31B69D2-37D1-4517-98C5-75D9CB65380A}" type="pres">
      <dgm:prSet presAssocID="{38BEFC69-6555-40B3-8C97-6A81E8BDEBC2}" presName="ParentText" presStyleLbl="revTx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86C8CE7-5B18-4DF2-B92E-A23B1DABD3D3}" type="pres">
      <dgm:prSet presAssocID="{38BEFC69-6555-40B3-8C97-6A81E8BDEBC2}" presName="Triangle" presStyleLbl="alignNode1" presStyleIdx="9" presStyleCnt="13"/>
      <dgm:spPr/>
    </dgm:pt>
    <dgm:pt modelId="{80F4C0AA-8A6D-4AAB-A856-782F06C47206}" type="pres">
      <dgm:prSet presAssocID="{1F03E8CC-2B5D-4EB6-A498-E050E2FC5952}" presName="sibTrans" presStyleCnt="0"/>
      <dgm:spPr/>
    </dgm:pt>
    <dgm:pt modelId="{69088B84-57D8-4DEF-A076-C5A839C6D572}" type="pres">
      <dgm:prSet presAssocID="{1F03E8CC-2B5D-4EB6-A498-E050E2FC5952}" presName="space" presStyleCnt="0"/>
      <dgm:spPr/>
    </dgm:pt>
    <dgm:pt modelId="{67081161-56BC-4F61-B679-07965F24FE74}" type="pres">
      <dgm:prSet presAssocID="{63DEB745-3E79-4358-A5B2-7331CBA1FCE1}" presName="composite" presStyleCnt="0"/>
      <dgm:spPr/>
    </dgm:pt>
    <dgm:pt modelId="{E954B224-FCFE-44E8-A710-0EB5FF86E461}" type="pres">
      <dgm:prSet presAssocID="{63DEB745-3E79-4358-A5B2-7331CBA1FCE1}" presName="LShape" presStyleLbl="alignNode1" presStyleIdx="10" presStyleCnt="13"/>
      <dgm:spPr>
        <a:solidFill>
          <a:schemeClr val="accent1">
            <a:lumMod val="60000"/>
            <a:lumOff val="40000"/>
          </a:schemeClr>
        </a:solidFill>
        <a:ln>
          <a:noFill/>
        </a:ln>
      </dgm:spPr>
    </dgm:pt>
    <dgm:pt modelId="{EB1D3D3D-1B8A-4BE1-BB16-E35096E16BA8}" type="pres">
      <dgm:prSet presAssocID="{63DEB745-3E79-4358-A5B2-7331CBA1FCE1}" presName="ParentText" presStyleLbl="revTx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5FCF9F3-DFCE-4045-BBDE-02BEFAD26109}" type="pres">
      <dgm:prSet presAssocID="{63DEB745-3E79-4358-A5B2-7331CBA1FCE1}" presName="Triangle" presStyleLbl="alignNode1" presStyleIdx="11" presStyleCnt="13"/>
      <dgm:spPr/>
    </dgm:pt>
    <dgm:pt modelId="{544B36A4-419D-4EBE-B25F-91D61C2F7A68}" type="pres">
      <dgm:prSet presAssocID="{D968D239-1D5E-481B-BF27-2C52ABD6D058}" presName="sibTrans" presStyleCnt="0"/>
      <dgm:spPr/>
    </dgm:pt>
    <dgm:pt modelId="{434ED6DA-8F69-4018-B3D4-F82D66DE8BFC}" type="pres">
      <dgm:prSet presAssocID="{D968D239-1D5E-481B-BF27-2C52ABD6D058}" presName="space" presStyleCnt="0"/>
      <dgm:spPr/>
    </dgm:pt>
    <dgm:pt modelId="{02E8355F-4A01-4D91-AD4F-15CFAD8AD21E}" type="pres">
      <dgm:prSet presAssocID="{08699B5D-29C1-45C9-9CF5-A68641BAB0CD}" presName="composite" presStyleCnt="0"/>
      <dgm:spPr/>
    </dgm:pt>
    <dgm:pt modelId="{23C4874F-9C2A-401E-B256-13BED7178716}" type="pres">
      <dgm:prSet presAssocID="{08699B5D-29C1-45C9-9CF5-A68641BAB0CD}" presName="LShape" presStyleLbl="alignNode1" presStyleIdx="12" presStyleCnt="13"/>
      <dgm:spPr>
        <a:solidFill>
          <a:schemeClr val="accent4">
            <a:lumMod val="75000"/>
          </a:schemeClr>
        </a:solidFill>
        <a:ln>
          <a:noFill/>
        </a:ln>
      </dgm:spPr>
    </dgm:pt>
    <dgm:pt modelId="{8CB6CFD1-7BE1-4698-9E3E-AD3D14C93F49}" type="pres">
      <dgm:prSet presAssocID="{08699B5D-29C1-45C9-9CF5-A68641BAB0CD}" presName="ParentText" presStyleLbl="revTx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899D001-8893-4F5E-81E0-F9BDFB262CD8}" type="presOf" srcId="{AAF1A25E-1339-4E2F-B9F4-F96B70C0291E}" destId="{B3EB0ADF-FAB8-4A24-9531-0C78CB7D5C7B}" srcOrd="0" destOrd="0" presId="urn:microsoft.com/office/officeart/2009/3/layout/StepUpProcess"/>
    <dgm:cxn modelId="{69D7A2E2-9A5F-4FA8-AB4C-B79D780853E1}" srcId="{AAF1A25E-1339-4E2F-B9F4-F96B70C0291E}" destId="{ABC8D0BC-0B82-4BBF-9EFB-891D87664454}" srcOrd="0" destOrd="0" parTransId="{B33BB25C-EA16-4EC1-B983-91465C9921C1}" sibTransId="{F4312928-1B29-4D89-BFD9-7DF46F008C94}"/>
    <dgm:cxn modelId="{FD848AA5-5C8A-4B2D-9A0C-6C96FC4E3DBB}" type="presOf" srcId="{63DEB745-3E79-4358-A5B2-7331CBA1FCE1}" destId="{EB1D3D3D-1B8A-4BE1-BB16-E35096E16BA8}" srcOrd="0" destOrd="0" presId="urn:microsoft.com/office/officeart/2009/3/layout/StepUpProcess"/>
    <dgm:cxn modelId="{E98CB5EC-D219-43DB-B871-A3529B784C91}" srcId="{AAF1A25E-1339-4E2F-B9F4-F96B70C0291E}" destId="{B79622DD-573C-4A1B-A700-28D02FBF7053}" srcOrd="1" destOrd="0" parTransId="{90C9733A-C5A0-45E0-B19A-58A872DE6795}" sibTransId="{73FF29AA-2BAC-4340-8FD2-BEA8C6601CEF}"/>
    <dgm:cxn modelId="{FF41958B-A688-4686-B2E8-D709E94076DE}" srcId="{AAF1A25E-1339-4E2F-B9F4-F96B70C0291E}" destId="{08699B5D-29C1-45C9-9CF5-A68641BAB0CD}" srcOrd="6" destOrd="0" parTransId="{93336834-E449-4FA8-9A14-88D60EDFFFF0}" sibTransId="{4C80EFF5-6A82-4BEA-BCF8-BAC2DA50DE56}"/>
    <dgm:cxn modelId="{5EE5CCEB-8BC4-49A2-BF33-C92F748507A4}" srcId="{AAF1A25E-1339-4E2F-B9F4-F96B70C0291E}" destId="{F7E87AFE-759C-4774-961C-30E95228B3B6}" srcOrd="2" destOrd="0" parTransId="{8D6526E8-8D31-4E64-899B-66D6E0E1E075}" sibTransId="{47B3BC6F-B058-4259-AF4C-9666A2C99A34}"/>
    <dgm:cxn modelId="{3A1334BD-A3E5-4D26-A3D4-32B38F62C3EB}" type="presOf" srcId="{D0999A8F-5A02-4B60-B16B-3D0A248C2798}" destId="{7D5E0B68-4C49-4047-9BD1-8B703804E028}" srcOrd="0" destOrd="0" presId="urn:microsoft.com/office/officeart/2009/3/layout/StepUpProcess"/>
    <dgm:cxn modelId="{7A687F1C-9F54-4D79-8967-833A44D2745F}" type="presOf" srcId="{B79622DD-573C-4A1B-A700-28D02FBF7053}" destId="{669D37F6-9651-409B-8858-5E86EE6026F2}" srcOrd="0" destOrd="0" presId="urn:microsoft.com/office/officeart/2009/3/layout/StepUpProcess"/>
    <dgm:cxn modelId="{8068905A-4AA8-4B90-9DCD-EE50B6876EE9}" type="presOf" srcId="{38BEFC69-6555-40B3-8C97-6A81E8BDEBC2}" destId="{C31B69D2-37D1-4517-98C5-75D9CB65380A}" srcOrd="0" destOrd="0" presId="urn:microsoft.com/office/officeart/2009/3/layout/StepUpProcess"/>
    <dgm:cxn modelId="{C436DFD6-62A4-4422-B04D-8719F0D62405}" type="presOf" srcId="{F7E87AFE-759C-4774-961C-30E95228B3B6}" destId="{D8ECAB90-20DD-4CD1-B9C4-1023F21EB692}" srcOrd="0" destOrd="0" presId="urn:microsoft.com/office/officeart/2009/3/layout/StepUpProcess"/>
    <dgm:cxn modelId="{118E1E66-A7C9-4B6B-9638-A65F8825F3F8}" type="presOf" srcId="{08699B5D-29C1-45C9-9CF5-A68641BAB0CD}" destId="{8CB6CFD1-7BE1-4698-9E3E-AD3D14C93F49}" srcOrd="0" destOrd="0" presId="urn:microsoft.com/office/officeart/2009/3/layout/StepUpProcess"/>
    <dgm:cxn modelId="{777BC9B0-C29B-4D0E-9C66-1EBEB74A7918}" srcId="{AAF1A25E-1339-4E2F-B9F4-F96B70C0291E}" destId="{63DEB745-3E79-4358-A5B2-7331CBA1FCE1}" srcOrd="5" destOrd="0" parTransId="{C3BEC627-2512-4DA8-BC64-173DBE677B24}" sibTransId="{D968D239-1D5E-481B-BF27-2C52ABD6D058}"/>
    <dgm:cxn modelId="{7F98DCEE-8CB9-40EA-83E5-7103DC020188}" type="presOf" srcId="{ABC8D0BC-0B82-4BBF-9EFB-891D87664454}" destId="{B7A199F0-DF8A-47B5-A202-21FD24915EF4}" srcOrd="0" destOrd="0" presId="urn:microsoft.com/office/officeart/2009/3/layout/StepUpProcess"/>
    <dgm:cxn modelId="{E97EACD9-95CE-400E-A24D-CBDFB794E00D}" srcId="{AAF1A25E-1339-4E2F-B9F4-F96B70C0291E}" destId="{38BEFC69-6555-40B3-8C97-6A81E8BDEBC2}" srcOrd="4" destOrd="0" parTransId="{5F810FE7-A3F6-404D-A3B9-DAB34CF57521}" sibTransId="{1F03E8CC-2B5D-4EB6-A498-E050E2FC5952}"/>
    <dgm:cxn modelId="{144361D9-8BE3-46F9-99AC-917806711753}" srcId="{AAF1A25E-1339-4E2F-B9F4-F96B70C0291E}" destId="{D0999A8F-5A02-4B60-B16B-3D0A248C2798}" srcOrd="3" destOrd="0" parTransId="{48C971AB-F093-4F85-80E0-BC99FA290CDF}" sibTransId="{ACEA888B-B9D9-44A0-8369-BA3F7E4BA9FE}"/>
    <dgm:cxn modelId="{A6C36E8F-DD80-4007-ABEA-DE770DCEF569}" type="presParOf" srcId="{B3EB0ADF-FAB8-4A24-9531-0C78CB7D5C7B}" destId="{AA4396EE-13CE-41C5-B2D8-4514D16AE8B7}" srcOrd="0" destOrd="0" presId="urn:microsoft.com/office/officeart/2009/3/layout/StepUpProcess"/>
    <dgm:cxn modelId="{C4E6C45E-F442-4842-B601-A9A2C000A52D}" type="presParOf" srcId="{AA4396EE-13CE-41C5-B2D8-4514D16AE8B7}" destId="{0511B0EB-A981-4799-AB12-896605E71C9A}" srcOrd="0" destOrd="0" presId="urn:microsoft.com/office/officeart/2009/3/layout/StepUpProcess"/>
    <dgm:cxn modelId="{D9FC1404-463C-4457-9512-BA36663ADD0E}" type="presParOf" srcId="{AA4396EE-13CE-41C5-B2D8-4514D16AE8B7}" destId="{B7A199F0-DF8A-47B5-A202-21FD24915EF4}" srcOrd="1" destOrd="0" presId="urn:microsoft.com/office/officeart/2009/3/layout/StepUpProcess"/>
    <dgm:cxn modelId="{2C2D4D5C-DD72-4576-B9EB-608705285FFC}" type="presParOf" srcId="{AA4396EE-13CE-41C5-B2D8-4514D16AE8B7}" destId="{251361A3-1114-41E9-A98E-98D902E688E3}" srcOrd="2" destOrd="0" presId="urn:microsoft.com/office/officeart/2009/3/layout/StepUpProcess"/>
    <dgm:cxn modelId="{6D90A596-C927-42F5-BA2A-C2F66068E65C}" type="presParOf" srcId="{B3EB0ADF-FAB8-4A24-9531-0C78CB7D5C7B}" destId="{F29D3377-2FE8-493F-AB55-AAAFF6E9FBC0}" srcOrd="1" destOrd="0" presId="urn:microsoft.com/office/officeart/2009/3/layout/StepUpProcess"/>
    <dgm:cxn modelId="{8393B6B7-AE9A-4FF4-8332-BBB45DDCECB4}" type="presParOf" srcId="{F29D3377-2FE8-493F-AB55-AAAFF6E9FBC0}" destId="{B8F44694-ECC8-4B9F-A4D0-74470E4397B5}" srcOrd="0" destOrd="0" presId="urn:microsoft.com/office/officeart/2009/3/layout/StepUpProcess"/>
    <dgm:cxn modelId="{DD073C92-3C37-48CF-B4FF-2F8289C5D289}" type="presParOf" srcId="{B3EB0ADF-FAB8-4A24-9531-0C78CB7D5C7B}" destId="{6563289C-D00C-4025-99BA-92885781BD94}" srcOrd="2" destOrd="0" presId="urn:microsoft.com/office/officeart/2009/3/layout/StepUpProcess"/>
    <dgm:cxn modelId="{BCD1DDC2-D94F-4237-8B1A-89E6E201CBD3}" type="presParOf" srcId="{6563289C-D00C-4025-99BA-92885781BD94}" destId="{C151FA63-7689-4E32-8769-DCE75126DA4E}" srcOrd="0" destOrd="0" presId="urn:microsoft.com/office/officeart/2009/3/layout/StepUpProcess"/>
    <dgm:cxn modelId="{F6A4431E-C68F-4EA2-9A44-2B5C32960ECC}" type="presParOf" srcId="{6563289C-D00C-4025-99BA-92885781BD94}" destId="{669D37F6-9651-409B-8858-5E86EE6026F2}" srcOrd="1" destOrd="0" presId="urn:microsoft.com/office/officeart/2009/3/layout/StepUpProcess"/>
    <dgm:cxn modelId="{15496B4E-0904-46C4-975C-FC4A93FF5949}" type="presParOf" srcId="{6563289C-D00C-4025-99BA-92885781BD94}" destId="{54CAC699-D1F3-4519-8FD8-3AD1BDE2645F}" srcOrd="2" destOrd="0" presId="urn:microsoft.com/office/officeart/2009/3/layout/StepUpProcess"/>
    <dgm:cxn modelId="{20B9F33B-8DA0-46AF-96EF-A0EC6887C312}" type="presParOf" srcId="{B3EB0ADF-FAB8-4A24-9531-0C78CB7D5C7B}" destId="{EBDF86BF-9008-4B04-A947-747B8C895F4C}" srcOrd="3" destOrd="0" presId="urn:microsoft.com/office/officeart/2009/3/layout/StepUpProcess"/>
    <dgm:cxn modelId="{212C0A3B-17A8-4572-BF14-EF3665322FE3}" type="presParOf" srcId="{EBDF86BF-9008-4B04-A947-747B8C895F4C}" destId="{091EACE7-204D-4722-9E1A-9157DAF2270E}" srcOrd="0" destOrd="0" presId="urn:microsoft.com/office/officeart/2009/3/layout/StepUpProcess"/>
    <dgm:cxn modelId="{048024CD-F1CC-44A6-9650-7CE591278B5C}" type="presParOf" srcId="{B3EB0ADF-FAB8-4A24-9531-0C78CB7D5C7B}" destId="{CE0631AF-0F76-4A46-9AE6-997B222F0A74}" srcOrd="4" destOrd="0" presId="urn:microsoft.com/office/officeart/2009/3/layout/StepUpProcess"/>
    <dgm:cxn modelId="{0FB3E378-370A-4432-A2CD-73C7694171AD}" type="presParOf" srcId="{CE0631AF-0F76-4A46-9AE6-997B222F0A74}" destId="{F0066D9D-5BFD-43D4-A49D-7E6ACC5C5535}" srcOrd="0" destOrd="0" presId="urn:microsoft.com/office/officeart/2009/3/layout/StepUpProcess"/>
    <dgm:cxn modelId="{80C3A36D-7758-45A0-9562-40377164C2D2}" type="presParOf" srcId="{CE0631AF-0F76-4A46-9AE6-997B222F0A74}" destId="{D8ECAB90-20DD-4CD1-B9C4-1023F21EB692}" srcOrd="1" destOrd="0" presId="urn:microsoft.com/office/officeart/2009/3/layout/StepUpProcess"/>
    <dgm:cxn modelId="{DDB5DB36-F212-4065-B8DF-6960E6C3187D}" type="presParOf" srcId="{CE0631AF-0F76-4A46-9AE6-997B222F0A74}" destId="{E4DFF616-7756-40FC-9C32-2394B765D32A}" srcOrd="2" destOrd="0" presId="urn:microsoft.com/office/officeart/2009/3/layout/StepUpProcess"/>
    <dgm:cxn modelId="{777444FC-26D0-4931-A9B6-5C5AEBB675B8}" type="presParOf" srcId="{B3EB0ADF-FAB8-4A24-9531-0C78CB7D5C7B}" destId="{3AE28FF3-182C-4733-802F-927D88D8CBC2}" srcOrd="5" destOrd="0" presId="urn:microsoft.com/office/officeart/2009/3/layout/StepUpProcess"/>
    <dgm:cxn modelId="{0DD2C840-1BCF-430A-82CC-0E4038DD01EE}" type="presParOf" srcId="{3AE28FF3-182C-4733-802F-927D88D8CBC2}" destId="{68365AEB-2F98-4974-95C9-23A86900B2CB}" srcOrd="0" destOrd="0" presId="urn:microsoft.com/office/officeart/2009/3/layout/StepUpProcess"/>
    <dgm:cxn modelId="{B95B7560-4074-4DC5-9FE8-83CC435CE98E}" type="presParOf" srcId="{B3EB0ADF-FAB8-4A24-9531-0C78CB7D5C7B}" destId="{E505B7C1-E1B9-4836-948D-8926473188DC}" srcOrd="6" destOrd="0" presId="urn:microsoft.com/office/officeart/2009/3/layout/StepUpProcess"/>
    <dgm:cxn modelId="{D1FE3784-D4B6-476C-9BD7-15B549D6B5E6}" type="presParOf" srcId="{E505B7C1-E1B9-4836-948D-8926473188DC}" destId="{2E675F89-5A5E-4229-9F05-A4FFBEBB1CA0}" srcOrd="0" destOrd="0" presId="urn:microsoft.com/office/officeart/2009/3/layout/StepUpProcess"/>
    <dgm:cxn modelId="{D7E2BBB1-8E75-4996-921C-8C96FB514E20}" type="presParOf" srcId="{E505B7C1-E1B9-4836-948D-8926473188DC}" destId="{7D5E0B68-4C49-4047-9BD1-8B703804E028}" srcOrd="1" destOrd="0" presId="urn:microsoft.com/office/officeart/2009/3/layout/StepUpProcess"/>
    <dgm:cxn modelId="{DC50E9EC-016C-4416-AA72-FDCD1D869F57}" type="presParOf" srcId="{E505B7C1-E1B9-4836-948D-8926473188DC}" destId="{3852FDAE-8D5B-47F6-8395-51F1B2737AEB}" srcOrd="2" destOrd="0" presId="urn:microsoft.com/office/officeart/2009/3/layout/StepUpProcess"/>
    <dgm:cxn modelId="{C4D30E51-EA17-4C45-AB55-FB95FBB534CD}" type="presParOf" srcId="{B3EB0ADF-FAB8-4A24-9531-0C78CB7D5C7B}" destId="{3C4E2699-FDE0-4EA1-8390-52BACEB427DB}" srcOrd="7" destOrd="0" presId="urn:microsoft.com/office/officeart/2009/3/layout/StepUpProcess"/>
    <dgm:cxn modelId="{1C8CB049-ABA0-468B-8266-5059FE08B334}" type="presParOf" srcId="{3C4E2699-FDE0-4EA1-8390-52BACEB427DB}" destId="{31224410-887E-433B-A91E-D092E2DB8B8A}" srcOrd="0" destOrd="0" presId="urn:microsoft.com/office/officeart/2009/3/layout/StepUpProcess"/>
    <dgm:cxn modelId="{7DF54BD3-5C9E-4BAD-BA0E-9B357FB33017}" type="presParOf" srcId="{B3EB0ADF-FAB8-4A24-9531-0C78CB7D5C7B}" destId="{8517491E-BB8F-48FB-8477-827D8D458087}" srcOrd="8" destOrd="0" presId="urn:microsoft.com/office/officeart/2009/3/layout/StepUpProcess"/>
    <dgm:cxn modelId="{398E37DE-CB50-4EE2-97C0-7B358524C419}" type="presParOf" srcId="{8517491E-BB8F-48FB-8477-827D8D458087}" destId="{2F249E58-8195-4087-B828-915CA2F2A330}" srcOrd="0" destOrd="0" presId="urn:microsoft.com/office/officeart/2009/3/layout/StepUpProcess"/>
    <dgm:cxn modelId="{90DF898B-E6FD-4325-9A88-9C44F0D20656}" type="presParOf" srcId="{8517491E-BB8F-48FB-8477-827D8D458087}" destId="{C31B69D2-37D1-4517-98C5-75D9CB65380A}" srcOrd="1" destOrd="0" presId="urn:microsoft.com/office/officeart/2009/3/layout/StepUpProcess"/>
    <dgm:cxn modelId="{526BC074-87A5-44FA-B98B-02D551E0B9CD}" type="presParOf" srcId="{8517491E-BB8F-48FB-8477-827D8D458087}" destId="{D86C8CE7-5B18-4DF2-B92E-A23B1DABD3D3}" srcOrd="2" destOrd="0" presId="urn:microsoft.com/office/officeart/2009/3/layout/StepUpProcess"/>
    <dgm:cxn modelId="{F7767FB5-0ABE-4FBF-9FFD-9ED2C265F401}" type="presParOf" srcId="{B3EB0ADF-FAB8-4A24-9531-0C78CB7D5C7B}" destId="{80F4C0AA-8A6D-4AAB-A856-782F06C47206}" srcOrd="9" destOrd="0" presId="urn:microsoft.com/office/officeart/2009/3/layout/StepUpProcess"/>
    <dgm:cxn modelId="{F465DD5B-D071-48C0-BCB1-1D5652AC6C7C}" type="presParOf" srcId="{80F4C0AA-8A6D-4AAB-A856-782F06C47206}" destId="{69088B84-57D8-4DEF-A076-C5A839C6D572}" srcOrd="0" destOrd="0" presId="urn:microsoft.com/office/officeart/2009/3/layout/StepUpProcess"/>
    <dgm:cxn modelId="{CE906F07-102E-4288-9315-0CD8A89E289B}" type="presParOf" srcId="{B3EB0ADF-FAB8-4A24-9531-0C78CB7D5C7B}" destId="{67081161-56BC-4F61-B679-07965F24FE74}" srcOrd="10" destOrd="0" presId="urn:microsoft.com/office/officeart/2009/3/layout/StepUpProcess"/>
    <dgm:cxn modelId="{03C1CC5B-B9D7-4BDD-8E92-CC4ACD9C7852}" type="presParOf" srcId="{67081161-56BC-4F61-B679-07965F24FE74}" destId="{E954B224-FCFE-44E8-A710-0EB5FF86E461}" srcOrd="0" destOrd="0" presId="urn:microsoft.com/office/officeart/2009/3/layout/StepUpProcess"/>
    <dgm:cxn modelId="{E688BBAB-2D38-473E-9E88-68E0943F6FFA}" type="presParOf" srcId="{67081161-56BC-4F61-B679-07965F24FE74}" destId="{EB1D3D3D-1B8A-4BE1-BB16-E35096E16BA8}" srcOrd="1" destOrd="0" presId="urn:microsoft.com/office/officeart/2009/3/layout/StepUpProcess"/>
    <dgm:cxn modelId="{A9B12DC4-96B7-49C9-BD72-7595BF518BAA}" type="presParOf" srcId="{67081161-56BC-4F61-B679-07965F24FE74}" destId="{15FCF9F3-DFCE-4045-BBDE-02BEFAD26109}" srcOrd="2" destOrd="0" presId="urn:microsoft.com/office/officeart/2009/3/layout/StepUpProcess"/>
    <dgm:cxn modelId="{5B4B615C-81BC-4799-87F3-4BA6F9EAEE8C}" type="presParOf" srcId="{B3EB0ADF-FAB8-4A24-9531-0C78CB7D5C7B}" destId="{544B36A4-419D-4EBE-B25F-91D61C2F7A68}" srcOrd="11" destOrd="0" presId="urn:microsoft.com/office/officeart/2009/3/layout/StepUpProcess"/>
    <dgm:cxn modelId="{576BB709-D6A0-4A3D-B9BE-8F6C144D39B2}" type="presParOf" srcId="{544B36A4-419D-4EBE-B25F-91D61C2F7A68}" destId="{434ED6DA-8F69-4018-B3D4-F82D66DE8BFC}" srcOrd="0" destOrd="0" presId="urn:microsoft.com/office/officeart/2009/3/layout/StepUpProcess"/>
    <dgm:cxn modelId="{F647F05E-3FA1-4E3D-B7CD-27FE8BAE085E}" type="presParOf" srcId="{B3EB0ADF-FAB8-4A24-9531-0C78CB7D5C7B}" destId="{02E8355F-4A01-4D91-AD4F-15CFAD8AD21E}" srcOrd="12" destOrd="0" presId="urn:microsoft.com/office/officeart/2009/3/layout/StepUpProcess"/>
    <dgm:cxn modelId="{74CEC2B0-5289-4D9F-8AEF-DD9925B52558}" type="presParOf" srcId="{02E8355F-4A01-4D91-AD4F-15CFAD8AD21E}" destId="{23C4874F-9C2A-401E-B256-13BED7178716}" srcOrd="0" destOrd="0" presId="urn:microsoft.com/office/officeart/2009/3/layout/StepUpProcess"/>
    <dgm:cxn modelId="{CD620DBC-739B-4484-9A7F-7CBA037FFAC2}" type="presParOf" srcId="{02E8355F-4A01-4D91-AD4F-15CFAD8AD21E}" destId="{8CB6CFD1-7BE1-4698-9E3E-AD3D14C93F49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11B0EB-A981-4799-AB12-896605E71C9A}">
      <dsp:nvSpPr>
        <dsp:cNvPr id="0" name=""/>
        <dsp:cNvSpPr/>
      </dsp:nvSpPr>
      <dsp:spPr>
        <a:xfrm rot="5400000">
          <a:off x="302966" y="3597294"/>
          <a:ext cx="904289" cy="1504717"/>
        </a:xfrm>
        <a:prstGeom prst="corner">
          <a:avLst>
            <a:gd name="adj1" fmla="val 16120"/>
            <a:gd name="adj2" fmla="val 16110"/>
          </a:avLst>
        </a:prstGeom>
        <a:solidFill>
          <a:srgbClr val="FFC0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A199F0-DF8A-47B5-A202-21FD24915EF4}">
      <dsp:nvSpPr>
        <dsp:cNvPr id="0" name=""/>
        <dsp:cNvSpPr/>
      </dsp:nvSpPr>
      <dsp:spPr>
        <a:xfrm>
          <a:off x="152018" y="4046880"/>
          <a:ext cx="1358467" cy="1190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/>
            <a:t>2014: Launch event on Task Force</a:t>
          </a:r>
          <a:endParaRPr lang="nl-BE" sz="1300" kern="1200" dirty="0"/>
        </a:p>
      </dsp:txBody>
      <dsp:txXfrm>
        <a:off x="152018" y="4046880"/>
        <a:ext cx="1358467" cy="1190776"/>
      </dsp:txXfrm>
    </dsp:sp>
    <dsp:sp modelId="{251361A3-1114-41E9-A98E-98D902E688E3}">
      <dsp:nvSpPr>
        <dsp:cNvPr id="0" name=""/>
        <dsp:cNvSpPr/>
      </dsp:nvSpPr>
      <dsp:spPr>
        <a:xfrm>
          <a:off x="1254170" y="3486515"/>
          <a:ext cx="256314" cy="25631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1FA63-7689-4E32-8769-DCE75126DA4E}">
      <dsp:nvSpPr>
        <dsp:cNvPr id="0" name=""/>
        <dsp:cNvSpPr/>
      </dsp:nvSpPr>
      <dsp:spPr>
        <a:xfrm rot="5400000">
          <a:off x="1965996" y="3185776"/>
          <a:ext cx="904289" cy="1504717"/>
        </a:xfrm>
        <a:prstGeom prst="corner">
          <a:avLst>
            <a:gd name="adj1" fmla="val 16120"/>
            <a:gd name="adj2" fmla="val 16110"/>
          </a:avLst>
        </a:prstGeom>
        <a:solidFill>
          <a:schemeClr val="accent6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9D37F6-9651-409B-8858-5E86EE6026F2}">
      <dsp:nvSpPr>
        <dsp:cNvPr id="0" name=""/>
        <dsp:cNvSpPr/>
      </dsp:nvSpPr>
      <dsp:spPr>
        <a:xfrm>
          <a:off x="1815047" y="3635362"/>
          <a:ext cx="1358467" cy="1190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/>
            <a:t>2015: Publication of a SIRA</a:t>
          </a:r>
          <a:endParaRPr lang="nl-BE" sz="1300" kern="1200" dirty="0"/>
        </a:p>
      </dsp:txBody>
      <dsp:txXfrm>
        <a:off x="1815047" y="3635362"/>
        <a:ext cx="1358467" cy="1190776"/>
      </dsp:txXfrm>
    </dsp:sp>
    <dsp:sp modelId="{54CAC699-D1F3-4519-8FD8-3AD1BDE2645F}">
      <dsp:nvSpPr>
        <dsp:cNvPr id="0" name=""/>
        <dsp:cNvSpPr/>
      </dsp:nvSpPr>
      <dsp:spPr>
        <a:xfrm>
          <a:off x="2917200" y="3074997"/>
          <a:ext cx="256314" cy="25631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066D9D-5BFD-43D4-A49D-7E6ACC5C5535}">
      <dsp:nvSpPr>
        <dsp:cNvPr id="0" name=""/>
        <dsp:cNvSpPr/>
      </dsp:nvSpPr>
      <dsp:spPr>
        <a:xfrm rot="5400000">
          <a:off x="3629025" y="2774257"/>
          <a:ext cx="904289" cy="1504717"/>
        </a:xfrm>
        <a:prstGeom prst="corner">
          <a:avLst>
            <a:gd name="adj1" fmla="val 16120"/>
            <a:gd name="adj2" fmla="val 16110"/>
          </a:avLst>
        </a:prstGeom>
        <a:solidFill>
          <a:srgbClr val="C000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ECAB90-20DD-4CD1-B9C4-1023F21EB692}">
      <dsp:nvSpPr>
        <dsp:cNvPr id="0" name=""/>
        <dsp:cNvSpPr/>
      </dsp:nvSpPr>
      <dsp:spPr>
        <a:xfrm>
          <a:off x="3478077" y="3223844"/>
          <a:ext cx="1358467" cy="1190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/>
            <a:t>2016: Creation of EUVRIN</a:t>
          </a:r>
          <a:endParaRPr lang="nl-BE" sz="1300" kern="1200" dirty="0"/>
        </a:p>
      </dsp:txBody>
      <dsp:txXfrm>
        <a:off x="3478077" y="3223844"/>
        <a:ext cx="1358467" cy="1190776"/>
      </dsp:txXfrm>
    </dsp:sp>
    <dsp:sp modelId="{E4DFF616-7756-40FC-9C32-2394B765D32A}">
      <dsp:nvSpPr>
        <dsp:cNvPr id="0" name=""/>
        <dsp:cNvSpPr/>
      </dsp:nvSpPr>
      <dsp:spPr>
        <a:xfrm>
          <a:off x="4580229" y="2663478"/>
          <a:ext cx="256314" cy="25631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675F89-5A5E-4229-9F05-A4FFBEBB1CA0}">
      <dsp:nvSpPr>
        <dsp:cNvPr id="0" name=""/>
        <dsp:cNvSpPr/>
      </dsp:nvSpPr>
      <dsp:spPr>
        <a:xfrm rot="5400000">
          <a:off x="5292054" y="2362739"/>
          <a:ext cx="904289" cy="1504717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5E0B68-4C49-4047-9BD1-8B703804E028}">
      <dsp:nvSpPr>
        <dsp:cNvPr id="0" name=""/>
        <dsp:cNvSpPr/>
      </dsp:nvSpPr>
      <dsp:spPr>
        <a:xfrm>
          <a:off x="5141106" y="2812326"/>
          <a:ext cx="1358467" cy="1190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/>
            <a:t>2016: Update of SIRA</a:t>
          </a:r>
          <a:endParaRPr lang="nl-BE" sz="1300" kern="1200" dirty="0"/>
        </a:p>
      </dsp:txBody>
      <dsp:txXfrm>
        <a:off x="5141106" y="2812326"/>
        <a:ext cx="1358467" cy="1190776"/>
      </dsp:txXfrm>
    </dsp:sp>
    <dsp:sp modelId="{3852FDAE-8D5B-47F6-8395-51F1B2737AEB}">
      <dsp:nvSpPr>
        <dsp:cNvPr id="0" name=""/>
        <dsp:cNvSpPr/>
      </dsp:nvSpPr>
      <dsp:spPr>
        <a:xfrm>
          <a:off x="6243259" y="2251960"/>
          <a:ext cx="256314" cy="25631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249E58-8195-4087-B828-915CA2F2A330}">
      <dsp:nvSpPr>
        <dsp:cNvPr id="0" name=""/>
        <dsp:cNvSpPr/>
      </dsp:nvSpPr>
      <dsp:spPr>
        <a:xfrm rot="5400000">
          <a:off x="6955084" y="1951221"/>
          <a:ext cx="904289" cy="1504717"/>
        </a:xfrm>
        <a:prstGeom prst="corner">
          <a:avLst>
            <a:gd name="adj1" fmla="val 16120"/>
            <a:gd name="adj2" fmla="val 16110"/>
          </a:avLst>
        </a:prstGeom>
        <a:solidFill>
          <a:srgbClr val="92D0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1B69D2-37D1-4517-98C5-75D9CB65380A}">
      <dsp:nvSpPr>
        <dsp:cNvPr id="0" name=""/>
        <dsp:cNvSpPr/>
      </dsp:nvSpPr>
      <dsp:spPr>
        <a:xfrm>
          <a:off x="6804136" y="2400807"/>
          <a:ext cx="1358467" cy="1190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/>
            <a:t>2017: Preparation of Research event</a:t>
          </a:r>
          <a:endParaRPr lang="nl-BE" sz="1300" kern="1200" dirty="0"/>
        </a:p>
      </dsp:txBody>
      <dsp:txXfrm>
        <a:off x="6804136" y="2400807"/>
        <a:ext cx="1358467" cy="1190776"/>
      </dsp:txXfrm>
    </dsp:sp>
    <dsp:sp modelId="{D86C8CE7-5B18-4DF2-B92E-A23B1DABD3D3}">
      <dsp:nvSpPr>
        <dsp:cNvPr id="0" name=""/>
        <dsp:cNvSpPr/>
      </dsp:nvSpPr>
      <dsp:spPr>
        <a:xfrm>
          <a:off x="7906288" y="1840442"/>
          <a:ext cx="256314" cy="25631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54B224-FCFE-44E8-A710-0EB5FF86E461}">
      <dsp:nvSpPr>
        <dsp:cNvPr id="0" name=""/>
        <dsp:cNvSpPr/>
      </dsp:nvSpPr>
      <dsp:spPr>
        <a:xfrm rot="5400000">
          <a:off x="8618113" y="1539703"/>
          <a:ext cx="904289" cy="150471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1D3D3D-1B8A-4BE1-BB16-E35096E16BA8}">
      <dsp:nvSpPr>
        <dsp:cNvPr id="0" name=""/>
        <dsp:cNvSpPr/>
      </dsp:nvSpPr>
      <dsp:spPr>
        <a:xfrm>
          <a:off x="8467165" y="1989289"/>
          <a:ext cx="1358467" cy="1190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/>
            <a:t>2018: Conference on Research priorities for the fruit and vegetable sector</a:t>
          </a:r>
          <a:endParaRPr lang="nl-BE" sz="1300" kern="1200" dirty="0"/>
        </a:p>
      </dsp:txBody>
      <dsp:txXfrm>
        <a:off x="8467165" y="1989289"/>
        <a:ext cx="1358467" cy="1190776"/>
      </dsp:txXfrm>
    </dsp:sp>
    <dsp:sp modelId="{15FCF9F3-DFCE-4045-BBDE-02BEFAD26109}">
      <dsp:nvSpPr>
        <dsp:cNvPr id="0" name=""/>
        <dsp:cNvSpPr/>
      </dsp:nvSpPr>
      <dsp:spPr>
        <a:xfrm>
          <a:off x="9569318" y="1428924"/>
          <a:ext cx="256314" cy="256314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C4874F-9C2A-401E-B256-13BED7178716}">
      <dsp:nvSpPr>
        <dsp:cNvPr id="0" name=""/>
        <dsp:cNvSpPr/>
      </dsp:nvSpPr>
      <dsp:spPr>
        <a:xfrm rot="5400000">
          <a:off x="10281143" y="1128184"/>
          <a:ext cx="904289" cy="1504717"/>
        </a:xfrm>
        <a:prstGeom prst="corner">
          <a:avLst>
            <a:gd name="adj1" fmla="val 16120"/>
            <a:gd name="adj2" fmla="val 16110"/>
          </a:avLst>
        </a:prstGeom>
        <a:solidFill>
          <a:schemeClr val="accent4">
            <a:lumMod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B6CFD1-7BE1-4698-9E3E-AD3D14C93F49}">
      <dsp:nvSpPr>
        <dsp:cNvPr id="0" name=""/>
        <dsp:cNvSpPr/>
      </dsp:nvSpPr>
      <dsp:spPr>
        <a:xfrm>
          <a:off x="10130194" y="1577771"/>
          <a:ext cx="1358467" cy="11907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/>
            <a:t>2018: Launch of FP9 discussions…</a:t>
          </a:r>
          <a:endParaRPr lang="nl-BE" sz="1300" kern="1200" dirty="0"/>
        </a:p>
      </dsp:txBody>
      <dsp:txXfrm>
        <a:off x="10130194" y="1577771"/>
        <a:ext cx="1358467" cy="1190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1E51D-8521-4B60-8B67-B6B6844D2E51}" type="datetimeFigureOut">
              <a:rPr lang="nl-BE" smtClean="0"/>
              <a:t>27/04/2018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505E6-A5C7-4781-B354-7174FFD67FE4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02049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B22578-AD68-475B-869F-96DC052C70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92D05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2DFD82A-E281-4FFF-9E8C-9D7B2FD3EE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70250"/>
            <a:ext cx="9144000" cy="1387549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FF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FA37EAE-80F1-40D2-B762-76B5E2290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B56F-CBC7-43A0-8111-AA03F42850A3}" type="datetimeFigureOut">
              <a:rPr lang="nl-BE" smtClean="0"/>
              <a:t>27/04/2018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F05393E-0657-4F69-AD58-2C569270B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EAB9CE1-0F79-4FA6-A11E-A644F2CFD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8B34-0B65-4577-B8A9-E272405B28A5}" type="slidenum">
              <a:rPr lang="nl-BE" smtClean="0"/>
              <a:t>‹#›</a:t>
            </a:fld>
            <a:endParaRPr lang="nl-B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BBA08F0-06B9-4CA9-8343-601DD42FBE20}"/>
              </a:ext>
            </a:extLst>
          </p:cNvPr>
          <p:cNvSpPr txBox="1"/>
          <p:nvPr userDrawn="1"/>
        </p:nvSpPr>
        <p:spPr>
          <a:xfrm>
            <a:off x="-6350" y="6488668"/>
            <a:ext cx="1223379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  <a:latin typeface="+mj-lt"/>
              </a:rPr>
              <a:t>Working Group</a:t>
            </a:r>
            <a:r>
              <a:rPr lang="en-GB" baseline="0" dirty="0" smtClean="0">
                <a:solidFill>
                  <a:srgbClr val="FF0000"/>
                </a:solidFill>
                <a:latin typeface="+mj-lt"/>
              </a:rPr>
              <a:t> on Apples and Pears – 3 May 2018</a:t>
            </a:r>
            <a:endParaRPr lang="nl-BE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58879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21A72D9-9F2C-412B-8F6B-62D3E98F5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C7308F0-464B-4047-ACEC-38F1687578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496F29C-C319-4FE2-B66A-A79E089EE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B56F-CBC7-43A0-8111-AA03F42850A3}" type="datetimeFigureOut">
              <a:rPr lang="nl-BE" smtClean="0"/>
              <a:t>27/04/2018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D2E3FF4-524E-4E07-960E-FCC8F3A3F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8D102E6-04D9-47C8-B616-DAEA87428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8B34-0B65-4577-B8A9-E272405B28A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8425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F83F0859-C82A-4758-A3A9-7237157729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FCA6AC2-8B42-446A-BEAC-6865926B50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102D2B0-BCD2-4EC7-87D7-7228D34FC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B56F-CBC7-43A0-8111-AA03F42850A3}" type="datetimeFigureOut">
              <a:rPr lang="nl-BE" smtClean="0"/>
              <a:t>27/04/2018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9A1F9F1-96D0-4D90-A90A-49A62F06C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8E23CA6-65AF-47A6-A4D3-1679B9276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8B34-0B65-4577-B8A9-E272405B28A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73325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0EA1C34-AC4C-4A16-93B1-C9F3C92EE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65FEB65F-9398-47E1-93CF-DA44FABEA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B56F-CBC7-43A0-8111-AA03F42850A3}" type="datetimeFigureOut">
              <a:rPr lang="nl-BE" smtClean="0"/>
              <a:t>27/04/2018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E379CEE-98FD-4C77-9A30-8E7E72AD7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87D0618A-B66C-42DB-9174-0E027BAB4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8B34-0B65-4577-B8A9-E272405B28A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96838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D31068E-155B-4B2D-9F4D-DF0FB84DA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E6308EC-9298-4DE3-87DB-AA46E37A60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CB976E3-A432-4D2E-8521-5BFAFE2F6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B56F-CBC7-43A0-8111-AA03F42850A3}" type="datetimeFigureOut">
              <a:rPr lang="nl-BE" smtClean="0"/>
              <a:t>27/04/2018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B89B4CA-8FCB-41B9-9F31-922FFD413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8F71E21-39E9-4CF1-A724-FC02496B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8B34-0B65-4577-B8A9-E272405B28A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23745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DBD7F53-1E4A-4A44-BA7D-69B9CA8C1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0604E59-3EF6-4101-9EEF-57FC405B7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00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7A4EF9F-B65A-48E8-BBD1-1503D105C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B56F-CBC7-43A0-8111-AA03F42850A3}" type="datetimeFigureOut">
              <a:rPr lang="nl-BE" smtClean="0"/>
              <a:t>27/04/2018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39C6DE8-805F-49E7-A5EB-235F746EC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325211B-8318-4321-969C-1A368DF99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8B34-0B65-4577-B8A9-E272405B28A5}" type="slidenum">
              <a:rPr lang="nl-BE" smtClean="0"/>
              <a:t>‹#›</a:t>
            </a:fld>
            <a:endParaRPr lang="nl-B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B1579A0-7516-475F-B8CA-4E18DABE5D5E}"/>
              </a:ext>
            </a:extLst>
          </p:cNvPr>
          <p:cNvSpPr txBox="1"/>
          <p:nvPr userDrawn="1"/>
        </p:nvSpPr>
        <p:spPr>
          <a:xfrm>
            <a:off x="-6350" y="6488668"/>
            <a:ext cx="1223379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+mj-lt"/>
              </a:rPr>
              <a:t>Research priorities for the fruit and vegetable sector – Brussels, 23 January 2018</a:t>
            </a:r>
            <a:endParaRPr lang="nl-BE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53378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6A25F6B-B3A8-42F2-88E3-F23F99AA8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DE15DBC-426A-4250-AD66-5DF5998A13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15CA5D9-A4CC-44FD-8DE4-1211575F17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FC1A8C45-ACF0-4DB6-955C-696811397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B56F-CBC7-43A0-8111-AA03F42850A3}" type="datetimeFigureOut">
              <a:rPr lang="nl-BE" smtClean="0"/>
              <a:t>27/04/2018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1C31FAF-70AC-499C-BEC3-3B4B853F7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3F3C6D3-07F6-405B-AFCA-6C9E4F106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8B34-0B65-4577-B8A9-E272405B28A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64053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0AC0F9E-9889-473D-82D0-351B742BC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0BBA51E-49BC-4A57-B1F5-4C085657CC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4BF418E-8D83-4D15-A3F1-1F9DB56C3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1D17C24-D169-4B66-A79A-38487B268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A9F1A33C-BF49-42AF-890F-6FF54C2555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07DA47BF-6D17-4E1C-A7C5-35A5B5E83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B56F-CBC7-43A0-8111-AA03F42850A3}" type="datetimeFigureOut">
              <a:rPr lang="nl-BE" smtClean="0"/>
              <a:t>27/04/2018</a:t>
            </a:fld>
            <a:endParaRPr lang="nl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0CE34E2-A856-4FDD-B951-4A3389D41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AC8309D-15A4-45B3-B0F9-C0B667981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8B34-0B65-4577-B8A9-E272405B28A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53280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7C3BFF-B62F-45E6-BCAB-C3E91B911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461B2EEC-3C47-44B9-8481-AEA94CB57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B56F-CBC7-43A0-8111-AA03F42850A3}" type="datetimeFigureOut">
              <a:rPr lang="nl-BE" smtClean="0"/>
              <a:t>27/04/2018</a:t>
            </a:fld>
            <a:endParaRPr lang="nl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855D2FA8-3079-49E6-8CC2-D8D2E2B66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98B2FE38-6DA8-4D67-8ACD-5EBC9563D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8B34-0B65-4577-B8A9-E272405B28A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4009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EE450C8F-8918-4DAD-831F-4B4A99429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B56F-CBC7-43A0-8111-AA03F42850A3}" type="datetimeFigureOut">
              <a:rPr lang="nl-BE" smtClean="0"/>
              <a:t>27/04/2018</a:t>
            </a:fld>
            <a:endParaRPr lang="nl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14113CF-C145-42C2-B8AB-53551CFA7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B276280-BC6E-407F-AFA6-BDBD869A9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8B34-0B65-4577-B8A9-E272405B28A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7354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55168DE-86C3-4B73-BD09-710871E9B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08187C3-0752-43BC-9C3E-BBAA94739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5B5CB606-E32F-4F13-9A7C-533E7116C1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FE16114-05F6-4EBD-97EE-07614FCDF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B56F-CBC7-43A0-8111-AA03F42850A3}" type="datetimeFigureOut">
              <a:rPr lang="nl-BE" smtClean="0"/>
              <a:t>27/04/2018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F91841B-50CB-44DF-B79E-62680C8D8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ADBDC7D-0EDA-4756-96C1-B70278A6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8B34-0B65-4577-B8A9-E272405B28A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0403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544BF7-CA6D-4567-A1FB-8F4C1FE29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AA5C3FF-FAAA-45BF-B2C1-C094BFC496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9FEF97D8-F2C4-4FA9-91ED-74ADCBF985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5FE77B4-825F-410D-8D11-C82519AEC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4B56F-CBC7-43A0-8111-AA03F42850A3}" type="datetimeFigureOut">
              <a:rPr lang="nl-BE" smtClean="0"/>
              <a:t>27/04/2018</a:t>
            </a:fld>
            <a:endParaRPr lang="nl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294FECF-5DA3-46EA-87B2-033B78F6E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606F77C-D9F6-414A-ABED-B4507FD40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E8B34-0B65-4577-B8A9-E272405B28A5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76099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EEF6E469-F80D-4AFD-823E-1419DB243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D8245F1-EAAB-4CC6-B1B1-F951D6953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BA960C7-A30C-4F56-A0B9-906AC09FAB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4B56F-CBC7-43A0-8111-AA03F42850A3}" type="datetimeFigureOut">
              <a:rPr lang="nl-BE" smtClean="0"/>
              <a:t>27/04/2018</a:t>
            </a:fld>
            <a:endParaRPr lang="nl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F6852D7-D4C4-45CB-868D-C7046B420B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C359912-8F31-446F-B09C-D1B6180950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E8B34-0B65-4577-B8A9-E272405B28A5}" type="slidenum">
              <a:rPr lang="nl-BE" smtClean="0"/>
              <a:t>‹#›</a:t>
            </a:fld>
            <a:endParaRPr lang="nl-BE"/>
          </a:p>
        </p:txBody>
      </p:sp>
      <p:pic>
        <p:nvPicPr>
          <p:cNvPr id="10" name="Picture 9" descr="new-freshfellogo.JPG">
            <a:extLst>
              <a:ext uri="{FF2B5EF4-FFF2-40B4-BE49-F238E27FC236}">
                <a16:creationId xmlns:a16="http://schemas.microsoft.com/office/drawing/2014/main" xmlns="" id="{339FCFC1-E54A-4E62-AA93-20D3490A02F1}"/>
              </a:ext>
            </a:extLst>
          </p:cNvPr>
          <p:cNvPicPr/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8610601" y="207608"/>
            <a:ext cx="3133060" cy="9088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DEC4BCF-EA00-4470-9381-81528E3C82A3}"/>
              </a:ext>
            </a:extLst>
          </p:cNvPr>
          <p:cNvSpPr txBox="1"/>
          <p:nvPr userDrawn="1"/>
        </p:nvSpPr>
        <p:spPr>
          <a:xfrm>
            <a:off x="-6350" y="6488668"/>
            <a:ext cx="1223379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  <a:latin typeface="+mj-lt"/>
              </a:rPr>
              <a:t>Working Group on Apples and Pears –</a:t>
            </a:r>
            <a:r>
              <a:rPr lang="en-GB" baseline="0" dirty="0" smtClean="0">
                <a:solidFill>
                  <a:srgbClr val="FF0000"/>
                </a:solidFill>
                <a:latin typeface="+mj-lt"/>
              </a:rPr>
              <a:t> 3 May 2018</a:t>
            </a:r>
            <a:endParaRPr lang="nl-BE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03767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92D05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kp.eufrin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348CD2F-B5D1-4A9D-94F2-4EB662B83D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2358" y="1893352"/>
            <a:ext cx="9367284" cy="2387600"/>
          </a:xfrm>
        </p:spPr>
        <p:txBody>
          <a:bodyPr>
            <a:noAutofit/>
          </a:bodyPr>
          <a:lstStyle/>
          <a:p>
            <a:r>
              <a:rPr lang="en-GB" sz="4800" dirty="0" smtClean="0"/>
              <a:t>Ongoing </a:t>
            </a:r>
            <a:r>
              <a:rPr lang="en-GB" sz="4800" dirty="0"/>
              <a:t>developments </a:t>
            </a:r>
            <a:r>
              <a:rPr lang="en-GB" sz="4800" dirty="0" smtClean="0"/>
              <a:t>in European platforms </a:t>
            </a:r>
            <a:r>
              <a:rPr lang="en-GB" sz="4800" dirty="0"/>
              <a:t>and networks for </a:t>
            </a:r>
            <a:r>
              <a:rPr lang="en-GB" sz="4800" dirty="0" smtClean="0"/>
              <a:t>R&amp;I in </a:t>
            </a:r>
            <a:r>
              <a:rPr lang="en-GB" sz="4800" dirty="0"/>
              <a:t>the </a:t>
            </a:r>
            <a:r>
              <a:rPr lang="en-GB" sz="4800" dirty="0" err="1" smtClean="0"/>
              <a:t>fruit&amp;veg</a:t>
            </a:r>
            <a:r>
              <a:rPr lang="en-GB" sz="4800" dirty="0" smtClean="0"/>
              <a:t> </a:t>
            </a:r>
            <a:r>
              <a:rPr lang="en-GB" sz="4800" dirty="0"/>
              <a:t>sector, apples and </a:t>
            </a:r>
            <a:r>
              <a:rPr lang="en-GB" sz="4800" dirty="0" smtClean="0"/>
              <a:t>pears</a:t>
            </a:r>
            <a:endParaRPr lang="nl-BE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4986934E-4F73-45EE-A75C-667940073D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321595"/>
            <a:ext cx="9144000" cy="1536405"/>
          </a:xfrm>
        </p:spPr>
        <p:txBody>
          <a:bodyPr/>
          <a:lstStyle/>
          <a:p>
            <a:r>
              <a:rPr lang="en-GB" dirty="0"/>
              <a:t>Ms. Helene Deruwe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948645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08D93EA-50B5-40A2-8A85-046454D08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  <a:endParaRPr lang="nl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C562125-E7B4-40DE-99D6-F3D37BBDD0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166042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8" descr="Image result for eufrin">
            <a:extLst>
              <a:ext uri="{FF2B5EF4-FFF2-40B4-BE49-F238E27FC236}">
                <a16:creationId xmlns:a16="http://schemas.microsoft.com/office/drawing/2014/main" xmlns="" id="{5BDD7175-8B19-4C98-B767-9D24E1845BD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B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3923C52A-A2E7-48B9-AFDA-277B63330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355" y="191944"/>
            <a:ext cx="8428810" cy="1676603"/>
          </a:xfrm>
        </p:spPr>
        <p:txBody>
          <a:bodyPr>
            <a:normAutofit/>
          </a:bodyPr>
          <a:lstStyle/>
          <a:p>
            <a:r>
              <a:rPr lang="en-GB" sz="3700" dirty="0" smtClean="0"/>
              <a:t>Organisation of the sector: overview</a:t>
            </a:r>
            <a:endParaRPr lang="nl-BE" sz="37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EDE0B84-EB7F-4F15-A64C-6A716E213C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5301" y="4329625"/>
            <a:ext cx="6908655" cy="1530014"/>
          </a:xfrm>
          <a:prstGeom prst="rect">
            <a:avLst/>
          </a:prstGeom>
        </p:spPr>
      </p:pic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xmlns="" id="{32CF0BD5-14DD-4E14-BFF0-C72005C228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44836927"/>
              </p:ext>
            </p:extLst>
          </p:nvPr>
        </p:nvGraphicFramePr>
        <p:xfrm>
          <a:off x="382137" y="191944"/>
          <a:ext cx="11491415" cy="6666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95451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B7F35F9-982E-40EE-A3AD-5FB2F21217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64" y="215000"/>
            <a:ext cx="10515600" cy="1325563"/>
          </a:xfrm>
        </p:spPr>
        <p:txBody>
          <a:bodyPr>
            <a:normAutofit/>
          </a:bodyPr>
          <a:lstStyle/>
          <a:p>
            <a:r>
              <a:rPr lang="en-GB" sz="3700" dirty="0" smtClean="0"/>
              <a:t>Strategic Innovation and Research Agenda</a:t>
            </a:r>
            <a:endParaRPr lang="nl-BE" sz="37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02153FE-8CF6-4769-BBF0-B079BCCBE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09263" cy="4351338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GB" sz="3200" dirty="0">
                <a:latin typeface="+mj-lt"/>
              </a:rPr>
              <a:t>Overview of the fruit and vegetable sector </a:t>
            </a:r>
            <a:r>
              <a:rPr lang="en-GB" sz="3200" dirty="0" smtClean="0">
                <a:latin typeface="+mj-lt"/>
              </a:rPr>
              <a:t>within </a:t>
            </a:r>
            <a:r>
              <a:rPr lang="en-GB" sz="3200" dirty="0">
                <a:latin typeface="+mj-lt"/>
              </a:rPr>
              <a:t>EU </a:t>
            </a:r>
            <a:r>
              <a:rPr lang="en-GB" sz="3200" dirty="0" smtClean="0">
                <a:latin typeface="+mj-lt"/>
              </a:rPr>
              <a:t>agriculture</a:t>
            </a:r>
          </a:p>
          <a:p>
            <a:pPr>
              <a:spcAft>
                <a:spcPts val="1200"/>
              </a:spcAft>
            </a:pPr>
            <a:r>
              <a:rPr lang="en-GB" sz="3200" dirty="0" smtClean="0">
                <a:latin typeface="+mj-lt"/>
              </a:rPr>
              <a:t>Research </a:t>
            </a:r>
            <a:r>
              <a:rPr lang="en-GB" sz="3200" dirty="0">
                <a:latin typeface="+mj-lt"/>
              </a:rPr>
              <a:t>needs for: </a:t>
            </a:r>
          </a:p>
          <a:p>
            <a:pPr lvl="1">
              <a:spcAft>
                <a:spcPts val="600"/>
              </a:spcAft>
            </a:pPr>
            <a:r>
              <a:rPr lang="en-GB" sz="2800" dirty="0" smtClean="0">
                <a:latin typeface="+mj-lt"/>
              </a:rPr>
              <a:t>Input </a:t>
            </a:r>
            <a:r>
              <a:rPr lang="en-GB" sz="2800" dirty="0">
                <a:latin typeface="+mj-lt"/>
              </a:rPr>
              <a:t>suppliers and production</a:t>
            </a:r>
          </a:p>
          <a:p>
            <a:pPr lvl="1">
              <a:spcAft>
                <a:spcPts val="600"/>
              </a:spcAft>
            </a:pPr>
            <a:r>
              <a:rPr lang="en-GB" sz="2800" dirty="0">
                <a:latin typeface="+mj-lt"/>
              </a:rPr>
              <a:t>Storage and handling</a:t>
            </a:r>
          </a:p>
          <a:p>
            <a:pPr lvl="1">
              <a:spcAft>
                <a:spcPts val="600"/>
              </a:spcAft>
            </a:pPr>
            <a:r>
              <a:rPr lang="en-GB" sz="2800" dirty="0">
                <a:latin typeface="+mj-lt"/>
              </a:rPr>
              <a:t>Distribution</a:t>
            </a:r>
          </a:p>
          <a:p>
            <a:pPr lvl="1">
              <a:spcAft>
                <a:spcPts val="600"/>
              </a:spcAft>
            </a:pPr>
            <a:r>
              <a:rPr lang="en-GB" sz="2800" dirty="0">
                <a:latin typeface="+mj-lt"/>
              </a:rPr>
              <a:t>Consumption</a:t>
            </a:r>
            <a:endParaRPr lang="nl-BE" sz="2800" dirty="0">
              <a:latin typeface="+mj-lt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xmlns="" id="{96114B9B-0E1C-4D32-B546-D45102A8E6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843" y="1243360"/>
            <a:ext cx="3741892" cy="524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831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Preliminary analysis on CORDIS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0C2B6B1-19B7-4B48-84D4-07F45B76EFB3}"/>
              </a:ext>
            </a:extLst>
          </p:cNvPr>
          <p:cNvSpPr txBox="1"/>
          <p:nvPr/>
        </p:nvSpPr>
        <p:spPr>
          <a:xfrm>
            <a:off x="8976497" y="2264974"/>
            <a:ext cx="3033533" cy="357020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u="sng" dirty="0"/>
              <a:t>Direct</a:t>
            </a:r>
            <a:r>
              <a:rPr lang="en-GB" dirty="0"/>
              <a:t>: projects that have (certain) fruit and/or vegetables as </a:t>
            </a:r>
            <a:r>
              <a:rPr lang="en-GB" b="1" dirty="0"/>
              <a:t>key focus</a:t>
            </a:r>
          </a:p>
          <a:p>
            <a:pPr>
              <a:spcAft>
                <a:spcPts val="600"/>
              </a:spcAft>
            </a:pPr>
            <a:r>
              <a:rPr lang="en-GB" u="sng" dirty="0"/>
              <a:t>Indirect</a:t>
            </a:r>
            <a:r>
              <a:rPr lang="en-GB" dirty="0"/>
              <a:t>: projects that concern fruit and/or vegetables </a:t>
            </a:r>
            <a:r>
              <a:rPr lang="en-GB" b="1" dirty="0"/>
              <a:t>among other products </a:t>
            </a:r>
            <a:r>
              <a:rPr lang="en-GB" dirty="0"/>
              <a:t>or use them as tool for a solution</a:t>
            </a:r>
          </a:p>
          <a:p>
            <a:r>
              <a:rPr lang="en-GB" u="sng" dirty="0"/>
              <a:t>Processed</a:t>
            </a:r>
            <a:r>
              <a:rPr lang="en-GB" dirty="0"/>
              <a:t>: projects that concern research and innovation in the </a:t>
            </a:r>
            <a:r>
              <a:rPr lang="en-GB" b="1" dirty="0"/>
              <a:t>processed</a:t>
            </a:r>
            <a:r>
              <a:rPr lang="en-GB" dirty="0"/>
              <a:t> fruit and/or vegetable category </a:t>
            </a:r>
            <a:endParaRPr lang="nl-B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0F74E7D-281D-4CFD-9D06-AFAD4FC0CA14}"/>
              </a:ext>
            </a:extLst>
          </p:cNvPr>
          <p:cNvSpPr txBox="1"/>
          <p:nvPr/>
        </p:nvSpPr>
        <p:spPr>
          <a:xfrm>
            <a:off x="5154169" y="2063387"/>
            <a:ext cx="3162049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u="sng" dirty="0"/>
              <a:t>Key words</a:t>
            </a:r>
            <a:r>
              <a:rPr lang="en-GB" dirty="0"/>
              <a:t>: fruit, vegetable, horticulture, tomato, pepper, strawberry, apple, banana, citrus</a:t>
            </a:r>
            <a:endParaRPr lang="nl-BE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xmlns="" id="{B4EE36D7-4A68-486B-984A-B48BE83D28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2425868"/>
              </p:ext>
            </p:extLst>
          </p:nvPr>
        </p:nvGraphicFramePr>
        <p:xfrm>
          <a:off x="159541" y="1469678"/>
          <a:ext cx="433434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xmlns="" id="{26C05157-86C1-4BD1-B4DF-14A2057BFD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1837602"/>
              </p:ext>
            </p:extLst>
          </p:nvPr>
        </p:nvGraphicFramePr>
        <p:xfrm>
          <a:off x="3981869" y="375517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710D077-443E-45D0-B560-565D88EE8954}"/>
              </a:ext>
            </a:extLst>
          </p:cNvPr>
          <p:cNvSpPr txBox="1"/>
          <p:nvPr/>
        </p:nvSpPr>
        <p:spPr>
          <a:xfrm>
            <a:off x="397192" y="4665106"/>
            <a:ext cx="3162049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u="sng" dirty="0"/>
              <a:t>Definition fruit and/or vegetables</a:t>
            </a:r>
            <a:r>
              <a:rPr lang="en-GB" dirty="0"/>
              <a:t>: according to CN Code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92854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90D1E5E-65FE-4726-8BF2-61A9AE6E3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analysis on CORDIS</a:t>
            </a:r>
            <a:endParaRPr lang="nl-B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1A524802-2593-4061-8F55-B85990540AD7}"/>
              </a:ext>
            </a:extLst>
          </p:cNvPr>
          <p:cNvSpPr txBox="1"/>
          <p:nvPr/>
        </p:nvSpPr>
        <p:spPr>
          <a:xfrm>
            <a:off x="6976535" y="1644703"/>
            <a:ext cx="4040371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/>
              <a:t>SMEs</a:t>
            </a:r>
            <a:r>
              <a:rPr lang="en-GB" dirty="0"/>
              <a:t> play a bigger role in </a:t>
            </a:r>
            <a:r>
              <a:rPr lang="en-GB" b="1" dirty="0"/>
              <a:t>Horizon 2020 </a:t>
            </a:r>
            <a:r>
              <a:rPr lang="en-GB" dirty="0"/>
              <a:t>for fruit and vegetables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1E0E921-BD24-4922-A72D-B90D3E6D73D3}"/>
              </a:ext>
            </a:extLst>
          </p:cNvPr>
          <p:cNvSpPr txBox="1"/>
          <p:nvPr/>
        </p:nvSpPr>
        <p:spPr>
          <a:xfrm>
            <a:off x="6976535" y="2425971"/>
            <a:ext cx="4040371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There were more </a:t>
            </a:r>
            <a:r>
              <a:rPr lang="en-GB" b="1" dirty="0"/>
              <a:t>individual actions </a:t>
            </a:r>
            <a:r>
              <a:rPr lang="en-GB" dirty="0"/>
              <a:t>funded for fruit and vegetables in </a:t>
            </a:r>
            <a:r>
              <a:rPr lang="en-GB" b="1" dirty="0"/>
              <a:t>FP 7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xmlns="" id="{F3FAABA3-45AE-4D18-B47B-1B17A47B64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5206234"/>
              </p:ext>
            </p:extLst>
          </p:nvPr>
        </p:nvGraphicFramePr>
        <p:xfrm>
          <a:off x="112888" y="1497261"/>
          <a:ext cx="4978400" cy="2436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ontent Placeholder 3">
            <a:extLst>
              <a:ext uri="{FF2B5EF4-FFF2-40B4-BE49-F238E27FC236}">
                <a16:creationId xmlns:a16="http://schemas.microsoft.com/office/drawing/2014/main" xmlns="" id="{80D4F2B5-BC08-4A90-9989-4E6985E6323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16004"/>
              </p:ext>
            </p:extLst>
          </p:nvPr>
        </p:nvGraphicFramePr>
        <p:xfrm>
          <a:off x="582788" y="4278490"/>
          <a:ext cx="4034367" cy="1849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xmlns="" id="{D0C5A1A9-6E40-4628-9804-C89F86DF30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895699"/>
              </p:ext>
            </p:extLst>
          </p:nvPr>
        </p:nvGraphicFramePr>
        <p:xfrm>
          <a:off x="5900123" y="3207239"/>
          <a:ext cx="2830113" cy="25958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53411">
                  <a:extLst>
                    <a:ext uri="{9D8B030D-6E8A-4147-A177-3AD203B41FA5}">
                      <a16:colId xmlns:a16="http://schemas.microsoft.com/office/drawing/2014/main" xmlns="" val="639226912"/>
                    </a:ext>
                  </a:extLst>
                </a:gridCol>
                <a:gridCol w="576702">
                  <a:extLst>
                    <a:ext uri="{9D8B030D-6E8A-4147-A177-3AD203B41FA5}">
                      <a16:colId xmlns:a16="http://schemas.microsoft.com/office/drawing/2014/main" xmlns="" val="312951503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FP 7 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6535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Knowledge-based Bio-economy</a:t>
                      </a:r>
                      <a:endParaRPr lang="nl-B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35</a:t>
                      </a:r>
                      <a:endParaRPr lang="nl-B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98495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People</a:t>
                      </a:r>
                      <a:endParaRPr lang="nl-B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33</a:t>
                      </a:r>
                      <a:endParaRPr lang="nl-B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39381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SME</a:t>
                      </a:r>
                      <a:endParaRPr lang="nl-B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27</a:t>
                      </a:r>
                      <a:endParaRPr lang="nl-B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24072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Other</a:t>
                      </a:r>
                      <a:endParaRPr lang="nl-B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8</a:t>
                      </a:r>
                      <a:endParaRPr lang="nl-B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91661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/>
                        <a:t>European Research Council</a:t>
                      </a:r>
                      <a:endParaRPr lang="nl-B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  <a:endParaRPr lang="nl-B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9128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b="1" dirty="0"/>
                        <a:t>Total</a:t>
                      </a:r>
                      <a:endParaRPr lang="nl-BE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108</a:t>
                      </a:r>
                      <a:endParaRPr lang="nl-BE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3479751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xmlns="" id="{FFDD1375-5A1F-454C-A8C9-ABAA5567F1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536126"/>
              </p:ext>
            </p:extLst>
          </p:nvPr>
        </p:nvGraphicFramePr>
        <p:xfrm>
          <a:off x="8910860" y="3207239"/>
          <a:ext cx="2830113" cy="295516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49408">
                  <a:extLst>
                    <a:ext uri="{9D8B030D-6E8A-4147-A177-3AD203B41FA5}">
                      <a16:colId xmlns:a16="http://schemas.microsoft.com/office/drawing/2014/main" xmlns="" val="3829865525"/>
                    </a:ext>
                  </a:extLst>
                </a:gridCol>
                <a:gridCol w="580705">
                  <a:extLst>
                    <a:ext uri="{9D8B030D-6E8A-4147-A177-3AD203B41FA5}">
                      <a16:colId xmlns:a16="http://schemas.microsoft.com/office/drawing/2014/main" xmlns="" val="2629850321"/>
                    </a:ext>
                  </a:extLst>
                </a:gridCol>
              </a:tblGrid>
              <a:tr h="367129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Horizon 2020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08897435"/>
                  </a:ext>
                </a:extLst>
              </a:tr>
              <a:tr h="367129">
                <a:tc>
                  <a:txBody>
                    <a:bodyPr/>
                    <a:lstStyle/>
                    <a:p>
                      <a:r>
                        <a:rPr lang="en-GB" sz="1100" dirty="0"/>
                        <a:t>SME-Instrument 1</a:t>
                      </a:r>
                      <a:endParaRPr lang="nl-B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38</a:t>
                      </a:r>
                      <a:endParaRPr lang="nl-B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84651343"/>
                  </a:ext>
                </a:extLst>
              </a:tr>
              <a:tr h="385261">
                <a:tc>
                  <a:txBody>
                    <a:bodyPr/>
                    <a:lstStyle/>
                    <a:p>
                      <a:r>
                        <a:rPr lang="en-GB" sz="1100" dirty="0"/>
                        <a:t>Marie-</a:t>
                      </a:r>
                      <a:r>
                        <a:rPr lang="en-GB" sz="1100" dirty="0" err="1"/>
                        <a:t>Sklodowska</a:t>
                      </a:r>
                      <a:r>
                        <a:rPr lang="en-GB" sz="1100" dirty="0"/>
                        <a:t>-Curie Actions</a:t>
                      </a:r>
                      <a:endParaRPr lang="nl-B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24</a:t>
                      </a:r>
                      <a:endParaRPr lang="nl-B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4810399"/>
                  </a:ext>
                </a:extLst>
              </a:tr>
              <a:tr h="367129">
                <a:tc>
                  <a:txBody>
                    <a:bodyPr/>
                    <a:lstStyle/>
                    <a:p>
                      <a:r>
                        <a:rPr lang="en-GB" sz="1100" dirty="0"/>
                        <a:t>Societal Challenges – Food</a:t>
                      </a:r>
                      <a:endParaRPr lang="nl-B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16</a:t>
                      </a:r>
                      <a:endParaRPr lang="nl-B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5967271"/>
                  </a:ext>
                </a:extLst>
              </a:tr>
              <a:tr h="367129">
                <a:tc>
                  <a:txBody>
                    <a:bodyPr/>
                    <a:lstStyle/>
                    <a:p>
                      <a:r>
                        <a:rPr lang="en-GB" sz="1100" dirty="0"/>
                        <a:t>Other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14</a:t>
                      </a:r>
                      <a:endParaRPr lang="nl-B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18662960"/>
                  </a:ext>
                </a:extLst>
              </a:tr>
              <a:tr h="367129">
                <a:tc>
                  <a:txBody>
                    <a:bodyPr/>
                    <a:lstStyle/>
                    <a:p>
                      <a:r>
                        <a:rPr lang="en-GB" sz="1100" dirty="0"/>
                        <a:t>SME-Instrument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9</a:t>
                      </a:r>
                      <a:endParaRPr lang="nl-B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3562377"/>
                  </a:ext>
                </a:extLst>
              </a:tr>
              <a:tr h="367129">
                <a:tc>
                  <a:txBody>
                    <a:bodyPr/>
                    <a:lstStyle/>
                    <a:p>
                      <a:r>
                        <a:rPr lang="en-GB" sz="1100" dirty="0"/>
                        <a:t>European Research Council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</a:t>
                      </a:r>
                      <a:endParaRPr lang="nl-BE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19789681"/>
                  </a:ext>
                </a:extLst>
              </a:tr>
              <a:tr h="367129">
                <a:tc>
                  <a:txBody>
                    <a:bodyPr/>
                    <a:lstStyle/>
                    <a:p>
                      <a:r>
                        <a:rPr lang="en-GB" sz="11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106</a:t>
                      </a:r>
                      <a:endParaRPr lang="nl-BE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54508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8389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Preliminary analysis on CORDIS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6710D077-443E-45D0-B560-565D88EE8954}"/>
              </a:ext>
            </a:extLst>
          </p:cNvPr>
          <p:cNvSpPr txBox="1"/>
          <p:nvPr/>
        </p:nvSpPr>
        <p:spPr>
          <a:xfrm>
            <a:off x="8006301" y="5227478"/>
            <a:ext cx="3821545" cy="10772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dirty="0"/>
              <a:t>Total budget allocated for SC-2 (2014-2020):</a:t>
            </a:r>
          </a:p>
          <a:p>
            <a:r>
              <a:rPr lang="en-GB" sz="1600" dirty="0"/>
              <a:t>3,851 </a:t>
            </a:r>
            <a:r>
              <a:rPr lang="en-GB" sz="1600" dirty="0" err="1"/>
              <a:t>bln</a:t>
            </a:r>
            <a:endParaRPr lang="en-GB" sz="1600" dirty="0"/>
          </a:p>
          <a:p>
            <a:r>
              <a:rPr lang="en-GB" sz="1600" dirty="0"/>
              <a:t>Total budget for 16 F&amp;V related projects:</a:t>
            </a:r>
          </a:p>
          <a:p>
            <a:r>
              <a:rPr lang="en-GB" sz="1600" dirty="0"/>
              <a:t>44.343 </a:t>
            </a:r>
            <a:r>
              <a:rPr lang="en-GB" sz="1600" dirty="0" err="1"/>
              <a:t>mln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5D57B92-2803-4F0D-A40B-A8E9F665686B}"/>
              </a:ext>
            </a:extLst>
          </p:cNvPr>
          <p:cNvSpPr txBox="1"/>
          <p:nvPr/>
        </p:nvSpPr>
        <p:spPr>
          <a:xfrm>
            <a:off x="7995624" y="1690688"/>
            <a:ext cx="3821545" cy="14773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Overall </a:t>
            </a:r>
            <a:r>
              <a:rPr lang="en-GB" b="1" dirty="0"/>
              <a:t>more</a:t>
            </a:r>
            <a:r>
              <a:rPr lang="en-GB" dirty="0"/>
              <a:t> projects concerning </a:t>
            </a:r>
            <a:r>
              <a:rPr lang="en-GB" b="1" dirty="0"/>
              <a:t>both fruit and vegetables</a:t>
            </a:r>
          </a:p>
          <a:p>
            <a:r>
              <a:rPr lang="en-GB" b="1" dirty="0"/>
              <a:t>Less vegetable </a:t>
            </a:r>
            <a:r>
              <a:rPr lang="en-GB" dirty="0"/>
              <a:t>related projects receiving </a:t>
            </a:r>
            <a:r>
              <a:rPr lang="en-GB" b="1" dirty="0"/>
              <a:t>more funding </a:t>
            </a:r>
            <a:r>
              <a:rPr lang="en-GB" dirty="0"/>
              <a:t>compared to fruit related projects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xmlns="" id="{6E7DAF41-F353-4F93-9468-5B6B52B010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6637101"/>
              </p:ext>
            </p:extLst>
          </p:nvPr>
        </p:nvGraphicFramePr>
        <p:xfrm>
          <a:off x="838200" y="1392072"/>
          <a:ext cx="5985681" cy="4912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CBFC4139-9230-4CA4-9CA0-29100B22FC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070206"/>
              </p:ext>
            </p:extLst>
          </p:nvPr>
        </p:nvGraphicFramePr>
        <p:xfrm>
          <a:off x="8006301" y="3712782"/>
          <a:ext cx="3810868" cy="139806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74655">
                  <a:extLst>
                    <a:ext uri="{9D8B030D-6E8A-4147-A177-3AD203B41FA5}">
                      <a16:colId xmlns:a16="http://schemas.microsoft.com/office/drawing/2014/main" xmlns="" val="690799598"/>
                    </a:ext>
                  </a:extLst>
                </a:gridCol>
                <a:gridCol w="1036213">
                  <a:extLst>
                    <a:ext uri="{9D8B030D-6E8A-4147-A177-3AD203B41FA5}">
                      <a16:colId xmlns:a16="http://schemas.microsoft.com/office/drawing/2014/main" xmlns="" val="2656264608"/>
                    </a:ext>
                  </a:extLst>
                </a:gridCol>
              </a:tblGrid>
              <a:tr h="344101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Societal Challenges 2</a:t>
                      </a:r>
                      <a:endParaRPr lang="nl-B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6700536"/>
                  </a:ext>
                </a:extLst>
              </a:tr>
              <a:tr h="344101">
                <a:tc>
                  <a:txBody>
                    <a:bodyPr/>
                    <a:lstStyle/>
                    <a:p>
                      <a:r>
                        <a:rPr lang="en-GB" sz="1600" dirty="0"/>
                        <a:t>Fruit and vegetable related</a:t>
                      </a:r>
                      <a:endParaRPr lang="nl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16</a:t>
                      </a:r>
                      <a:endParaRPr lang="nl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2986135"/>
                  </a:ext>
                </a:extLst>
              </a:tr>
              <a:tr h="344101">
                <a:tc>
                  <a:txBody>
                    <a:bodyPr/>
                    <a:lstStyle/>
                    <a:p>
                      <a:r>
                        <a:rPr lang="en-GB" sz="1600" dirty="0"/>
                        <a:t>Total categories</a:t>
                      </a:r>
                      <a:endParaRPr lang="nl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544</a:t>
                      </a:r>
                      <a:endParaRPr lang="nl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50864750"/>
                  </a:ext>
                </a:extLst>
              </a:tr>
              <a:tr h="344101">
                <a:tc>
                  <a:txBody>
                    <a:bodyPr/>
                    <a:lstStyle/>
                    <a:p>
                      <a:r>
                        <a:rPr lang="en-GB" sz="1600" dirty="0"/>
                        <a:t>Ratio</a:t>
                      </a:r>
                      <a:endParaRPr lang="nl-B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2,49%</a:t>
                      </a:r>
                      <a:endParaRPr lang="nl-B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152886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6389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Preliminary analysis on CORDIS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5272753"/>
            <a:ext cx="3774742" cy="92333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For pear: only one related project in each R&amp;I programme, both in the SME budget line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471700"/>
              </p:ext>
            </p:extLst>
          </p:nvPr>
        </p:nvGraphicFramePr>
        <p:xfrm>
          <a:off x="6223379" y="1444034"/>
          <a:ext cx="5388707" cy="47803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04471"/>
                <a:gridCol w="2041177"/>
                <a:gridCol w="1143059"/>
              </a:tblGrid>
              <a:tr h="434580">
                <a:tc gridSpan="3">
                  <a:txBody>
                    <a:bodyPr/>
                    <a:lstStyle/>
                    <a:p>
                      <a:r>
                        <a:rPr lang="en-GB" dirty="0" smtClean="0"/>
                        <a:t>FP7 -</a:t>
                      </a:r>
                      <a:r>
                        <a:rPr lang="en-GB" baseline="0" dirty="0" smtClean="0"/>
                        <a:t> APPLE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3458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Budget Line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Budget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Number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34580">
                <a:tc>
                  <a:txBody>
                    <a:bodyPr/>
                    <a:lstStyle/>
                    <a:p>
                      <a:r>
                        <a:rPr lang="en-GB" dirty="0" smtClean="0"/>
                        <a:t>ENV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2.631.000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434580">
                <a:tc>
                  <a:txBody>
                    <a:bodyPr/>
                    <a:lstStyle/>
                    <a:p>
                      <a:r>
                        <a:rPr lang="en-GB" dirty="0" smtClean="0"/>
                        <a:t>KBBE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14.240.758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434580">
                <a:tc>
                  <a:txBody>
                    <a:bodyPr/>
                    <a:lstStyle/>
                    <a:p>
                      <a:r>
                        <a:rPr lang="en-GB" dirty="0" smtClean="0"/>
                        <a:t>PEOPLE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879.936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434580">
                <a:tc>
                  <a:txBody>
                    <a:bodyPr/>
                    <a:lstStyle/>
                    <a:p>
                      <a:r>
                        <a:rPr lang="en-GB" dirty="0" smtClean="0"/>
                        <a:t>SME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1.648.729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43458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34580">
                <a:tc gridSpan="3"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Horizon</a:t>
                      </a:r>
                      <a:r>
                        <a:rPr lang="en-GB" b="1" baseline="0" dirty="0" smtClean="0">
                          <a:solidFill>
                            <a:schemeClr val="bg1"/>
                          </a:solidFill>
                        </a:rPr>
                        <a:t> 2020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34580"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Budget Line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Budget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Number</a:t>
                      </a:r>
                      <a:endParaRPr lang="en-GB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434580">
                <a:tc>
                  <a:txBody>
                    <a:bodyPr/>
                    <a:lstStyle/>
                    <a:p>
                      <a:r>
                        <a:rPr lang="en-GB" dirty="0" smtClean="0"/>
                        <a:t>MSCA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1.753.806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434580">
                <a:tc>
                  <a:txBody>
                    <a:bodyPr/>
                    <a:lstStyle/>
                    <a:p>
                      <a:r>
                        <a:rPr lang="en-GB" dirty="0" smtClean="0"/>
                        <a:t>SME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142.858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8199" y="1444034"/>
            <a:ext cx="3774743" cy="3693319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For apple: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FP7: 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O</a:t>
            </a:r>
            <a:r>
              <a:rPr lang="en-GB" dirty="0" smtClean="0"/>
              <a:t>verall 9 projects funded 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Total amount: 19.400.423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Biggest amount of projects under People, but biggest amount of budget under KBBE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Horizon 2020: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Overall 4 projects funded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Total amount: 1.896.664</a:t>
            </a:r>
          </a:p>
          <a:p>
            <a:pPr marL="742950" lvl="1" indent="-285750">
              <a:buFontTx/>
              <a:buChar char="-"/>
            </a:pPr>
            <a:r>
              <a:rPr lang="en-GB" dirty="0" smtClean="0"/>
              <a:t>MSCA has the biggest part of the budget assigned to apple related projects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8325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48FC140-01D7-49EF-982A-D9A7A6ADF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 smtClean="0"/>
              <a:t>A&amp;P in Research: </a:t>
            </a:r>
            <a:r>
              <a:rPr lang="en-GB" dirty="0"/>
              <a:t>EUFRUIT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50D815A-9642-4EC6-9C88-42477B2AA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92606" cy="4351338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+mj-lt"/>
              </a:rPr>
              <a:t>Fruit in general, but specific focus on pome </a:t>
            </a:r>
            <a:r>
              <a:rPr lang="en-GB" sz="2400" dirty="0" smtClean="0">
                <a:latin typeface="+mj-lt"/>
              </a:rPr>
              <a:t>fruit</a:t>
            </a:r>
          </a:p>
          <a:p>
            <a:r>
              <a:rPr lang="en-GB" sz="2400" dirty="0" smtClean="0">
                <a:latin typeface="+mj-lt"/>
              </a:rPr>
              <a:t>21 partners, 12 European countries</a:t>
            </a:r>
          </a:p>
          <a:p>
            <a:r>
              <a:rPr lang="en-GB" sz="2400" dirty="0" smtClean="0">
                <a:latin typeface="+mj-lt"/>
              </a:rPr>
              <a:t>To bridge the gap between research institutes and between research and sector</a:t>
            </a:r>
          </a:p>
          <a:p>
            <a:r>
              <a:rPr lang="en-GB" sz="2400" dirty="0" smtClean="0">
                <a:latin typeface="+mj-lt"/>
              </a:rPr>
              <a:t>Concrete result of Task Force and SIRA</a:t>
            </a:r>
            <a:endParaRPr lang="en-GB" sz="2400" dirty="0">
              <a:latin typeface="+mj-lt"/>
            </a:endParaRPr>
          </a:p>
        </p:txBody>
      </p:sp>
      <p:pic>
        <p:nvPicPr>
          <p:cNvPr id="7170" name="Picture 2" descr="Image result for eufruit">
            <a:extLst>
              <a:ext uri="{FF2B5EF4-FFF2-40B4-BE49-F238E27FC236}">
                <a16:creationId xmlns:a16="http://schemas.microsoft.com/office/drawing/2014/main" xmlns="" id="{EBF6A7F0-78AF-4B7E-AA6B-08BB8D46F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675" y="2201241"/>
            <a:ext cx="7673491" cy="2455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708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A&amp;P in Research: EUFRUIT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+mj-lt"/>
              </a:rPr>
              <a:t>4 Work Packages alongside different themes:</a:t>
            </a:r>
          </a:p>
          <a:p>
            <a:pPr lvl="1"/>
            <a:r>
              <a:rPr lang="en-GB" dirty="0">
                <a:latin typeface="+mj-lt"/>
              </a:rPr>
              <a:t>Performance of new fruit varieties</a:t>
            </a:r>
          </a:p>
          <a:p>
            <a:pPr lvl="1"/>
            <a:r>
              <a:rPr lang="en-GB" dirty="0">
                <a:latin typeface="+mj-lt"/>
              </a:rPr>
              <a:t>Reduction of pesticides</a:t>
            </a:r>
          </a:p>
          <a:p>
            <a:pPr lvl="1"/>
            <a:r>
              <a:rPr lang="en-GB" dirty="0">
                <a:latin typeface="+mj-lt"/>
              </a:rPr>
              <a:t>Improvement of fruit storage methods</a:t>
            </a:r>
          </a:p>
          <a:p>
            <a:pPr lvl="1"/>
            <a:r>
              <a:rPr lang="en-GB" dirty="0">
                <a:latin typeface="+mj-lt"/>
              </a:rPr>
              <a:t>Secure sustainable </a:t>
            </a:r>
            <a:r>
              <a:rPr lang="en-GB">
                <a:latin typeface="+mj-lt"/>
              </a:rPr>
              <a:t>fruit </a:t>
            </a:r>
            <a:r>
              <a:rPr lang="en-GB" smtClean="0">
                <a:latin typeface="+mj-lt"/>
              </a:rPr>
              <a:t>production</a:t>
            </a:r>
            <a:endParaRPr lang="en-GB" dirty="0" smtClean="0">
              <a:latin typeface="+mj-lt"/>
            </a:endParaRPr>
          </a:p>
          <a:p>
            <a:r>
              <a:rPr lang="en-GB" dirty="0">
                <a:latin typeface="+mj-lt"/>
              </a:rPr>
              <a:t>Knowledge Platform: </a:t>
            </a:r>
            <a:r>
              <a:rPr lang="en-GB" dirty="0">
                <a:latin typeface="+mj-lt"/>
                <a:hlinkClick r:id="rId2"/>
              </a:rPr>
              <a:t>http://kp.eufrin.org</a:t>
            </a:r>
            <a:r>
              <a:rPr lang="en-GB" dirty="0" smtClean="0">
                <a:latin typeface="+mj-lt"/>
                <a:hlinkClick r:id="rId2"/>
              </a:rPr>
              <a:t>/</a:t>
            </a:r>
            <a:r>
              <a:rPr lang="en-GB" dirty="0" smtClean="0">
                <a:latin typeface="+mj-lt"/>
              </a:rPr>
              <a:t> : </a:t>
            </a:r>
          </a:p>
          <a:p>
            <a:pPr lvl="1"/>
            <a:r>
              <a:rPr lang="en-GB" dirty="0" smtClean="0">
                <a:latin typeface="+mj-lt"/>
              </a:rPr>
              <a:t>An overview of all new knowledge from fruit research and best practices at European level, related to the 4 themes</a:t>
            </a:r>
          </a:p>
          <a:p>
            <a:pPr lvl="1"/>
            <a:r>
              <a:rPr lang="en-GB" dirty="0" smtClean="0">
                <a:latin typeface="+mj-lt"/>
              </a:rPr>
              <a:t>Easy search function, open to the public</a:t>
            </a:r>
          </a:p>
          <a:p>
            <a:r>
              <a:rPr lang="en-GB" dirty="0" smtClean="0">
                <a:latin typeface="+mj-lt"/>
              </a:rPr>
              <a:t>Final meeting at </a:t>
            </a:r>
            <a:r>
              <a:rPr lang="en-GB" dirty="0" err="1" smtClean="0">
                <a:latin typeface="+mj-lt"/>
              </a:rPr>
              <a:t>InterPoma</a:t>
            </a:r>
            <a:r>
              <a:rPr lang="en-GB" dirty="0" smtClean="0">
                <a:latin typeface="+mj-lt"/>
              </a:rPr>
              <a:t>, Bolzano</a:t>
            </a:r>
          </a:p>
          <a:p>
            <a:endParaRPr lang="en-GB" dirty="0">
              <a:latin typeface="+mj-lt"/>
            </a:endParaRPr>
          </a:p>
          <a:p>
            <a:pPr marL="0" indent="0">
              <a:buNone/>
            </a:pPr>
            <a:endParaRPr lang="en-GB" dirty="0" smtClean="0">
              <a:latin typeface="+mj-lt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343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1320</TotalTime>
  <Words>561</Words>
  <Application>Microsoft Office PowerPoint</Application>
  <PresentationFormat>Custom</PresentationFormat>
  <Paragraphs>137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Ongoing developments in European platforms and networks for R&amp;I in the fruit&amp;veg sector, apples and pears</vt:lpstr>
      <vt:lpstr>Organisation of the sector: overview</vt:lpstr>
      <vt:lpstr>Strategic Innovation and Research Agenda</vt:lpstr>
      <vt:lpstr>Preliminary analysis on CORDIS</vt:lpstr>
      <vt:lpstr>Preliminary analysis on CORDIS</vt:lpstr>
      <vt:lpstr>Preliminary analysis on CORDIS</vt:lpstr>
      <vt:lpstr>Preliminary analysis on CORDIS</vt:lpstr>
      <vt:lpstr>A&amp;P in Research: EUFRUIT</vt:lpstr>
      <vt:lpstr>A&amp;P in Research: EUFRUIT</vt:lpstr>
      <vt:lpstr>Thank you for your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Helene Deruwe</dc:creator>
  <cp:lastModifiedBy>BUSANA Marc (AGRI)</cp:lastModifiedBy>
  <cp:revision>65</cp:revision>
  <cp:lastPrinted>2018-04-27T08:50:21Z</cp:lastPrinted>
  <dcterms:created xsi:type="dcterms:W3CDTF">2018-01-18T11:26:25Z</dcterms:created>
  <dcterms:modified xsi:type="dcterms:W3CDTF">2018-04-27T08:52:27Z</dcterms:modified>
</cp:coreProperties>
</file>