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98" r:id="rId4"/>
    <p:sldMasterId id="2147483684" r:id="rId5"/>
  </p:sldMasterIdLst>
  <p:notesMasterIdLst>
    <p:notesMasterId r:id="rId14"/>
  </p:notesMasterIdLst>
  <p:handoutMasterIdLst>
    <p:handoutMasterId r:id="rId15"/>
  </p:handoutMasterIdLst>
  <p:sldIdLst>
    <p:sldId id="320" r:id="rId6"/>
    <p:sldId id="503" r:id="rId7"/>
    <p:sldId id="441" r:id="rId8"/>
    <p:sldId id="499" r:id="rId9"/>
    <p:sldId id="505" r:id="rId10"/>
    <p:sldId id="504" r:id="rId11"/>
    <p:sldId id="500" r:id="rId12"/>
    <p:sldId id="425" r:id="rId13"/>
  </p:sldIdLst>
  <p:sldSz cx="9144000" cy="6858000" type="screen4x3"/>
  <p:notesSz cx="6858000" cy="9926638"/>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RICIJO Mojmir (AGRI)" initials="JM"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A50021"/>
    <a:srgbClr val="0F5494"/>
    <a:srgbClr val="42A62A"/>
    <a:srgbClr val="D78C05"/>
    <a:srgbClr val="67909F"/>
    <a:srgbClr val="2C6E1C"/>
    <a:srgbClr val="3166CF"/>
    <a:srgbClr val="006666"/>
    <a:srgbClr val="467A39"/>
    <a:srgbClr val="3F85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94" autoAdjust="0"/>
    <p:restoredTop sz="86590" autoAdjust="0"/>
  </p:normalViewPr>
  <p:slideViewPr>
    <p:cSldViewPr showGuides="1">
      <p:cViewPr>
        <p:scale>
          <a:sx n="59" d="100"/>
          <a:sy n="59" d="100"/>
        </p:scale>
        <p:origin x="-1756" y="-80"/>
      </p:cViewPr>
      <p:guideLst>
        <p:guide orient="horz" pos="2160"/>
        <p:guide pos="2880"/>
      </p:guideLst>
    </p:cSldViewPr>
  </p:slideViewPr>
  <p:notesTextViewPr>
    <p:cViewPr>
      <p:scale>
        <a:sx n="100" d="100"/>
        <a:sy n="100" d="100"/>
      </p:scale>
      <p:origin x="0" y="0"/>
    </p:cViewPr>
  </p:notesTextViewPr>
  <p:sorterViewPr>
    <p:cViewPr>
      <p:scale>
        <a:sx n="67" d="100"/>
        <a:sy n="67" d="100"/>
      </p:scale>
      <p:origin x="0" y="0"/>
    </p:cViewPr>
  </p:sorterViewPr>
  <p:notesViewPr>
    <p:cSldViewPr>
      <p:cViewPr varScale="1">
        <p:scale>
          <a:sx n="79" d="100"/>
          <a:sy n="79" d="100"/>
        </p:scale>
        <p:origin x="-3930" y="-78"/>
      </p:cViewPr>
      <p:guideLst>
        <p:guide orient="horz" pos="3127"/>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848949-BE07-471B-92F5-383665A0E642}" type="doc">
      <dgm:prSet loTypeId="urn:microsoft.com/office/officeart/2009/3/layout/IncreasingArrowsProcess" loCatId="process" qsTypeId="urn:microsoft.com/office/officeart/2005/8/quickstyle/simple1" qsCatId="simple" csTypeId="urn:microsoft.com/office/officeart/2005/8/colors/accent2_4" csCatId="accent2" phldr="1"/>
      <dgm:spPr/>
      <dgm:t>
        <a:bodyPr/>
        <a:lstStyle/>
        <a:p>
          <a:endParaRPr lang="fr-FR"/>
        </a:p>
      </dgm:t>
    </dgm:pt>
    <dgm:pt modelId="{9E5C48C1-54A2-4130-8D66-3C8FAFC575E5}">
      <dgm:prSet custT="1"/>
      <dgm:spPr/>
      <dgm:t>
        <a:bodyPr/>
        <a:lstStyle/>
        <a:p>
          <a:pPr rtl="0"/>
          <a:r>
            <a:rPr lang="en-GB" sz="1600" dirty="0" smtClean="0"/>
            <a:t>The tool to define the promotion strategy</a:t>
          </a:r>
          <a:endParaRPr lang="fr-FR" sz="1600" dirty="0"/>
        </a:p>
      </dgm:t>
    </dgm:pt>
    <dgm:pt modelId="{5A99701E-088A-4370-BDD8-0FC9CE5DBD9D}" type="parTrans" cxnId="{2C2DAE06-03B6-4515-A1F4-EFF9C5F5532D}">
      <dgm:prSet/>
      <dgm:spPr/>
      <dgm:t>
        <a:bodyPr/>
        <a:lstStyle/>
        <a:p>
          <a:endParaRPr lang="fr-FR" sz="1600"/>
        </a:p>
      </dgm:t>
    </dgm:pt>
    <dgm:pt modelId="{A6A9526F-821D-4E7E-85AF-DCBCFC3AD81F}" type="sibTrans" cxnId="{2C2DAE06-03B6-4515-A1F4-EFF9C5F5532D}">
      <dgm:prSet/>
      <dgm:spPr/>
      <dgm:t>
        <a:bodyPr/>
        <a:lstStyle/>
        <a:p>
          <a:endParaRPr lang="fr-FR" sz="1600"/>
        </a:p>
      </dgm:t>
    </dgm:pt>
    <dgm:pt modelId="{927CB935-3631-40CE-8556-C808F3D7B014}">
      <dgm:prSet custT="1"/>
      <dgm:spPr/>
      <dgm:t>
        <a:bodyPr/>
        <a:lstStyle/>
        <a:p>
          <a:pPr rtl="0"/>
          <a:r>
            <a:rPr lang="en-GB" sz="1600" dirty="0" smtClean="0"/>
            <a:t>With the input of the sector</a:t>
          </a:r>
          <a:endParaRPr lang="fr-FR" sz="1600" dirty="0"/>
        </a:p>
      </dgm:t>
    </dgm:pt>
    <dgm:pt modelId="{509836F8-5E54-4A94-981F-DEEDE584E987}" type="parTrans" cxnId="{DF56422C-BF70-449D-B9CF-1E5B3B8D34F7}">
      <dgm:prSet/>
      <dgm:spPr/>
      <dgm:t>
        <a:bodyPr/>
        <a:lstStyle/>
        <a:p>
          <a:endParaRPr lang="fr-FR" sz="1600"/>
        </a:p>
      </dgm:t>
    </dgm:pt>
    <dgm:pt modelId="{0B9490DB-7E05-45C4-B80C-5E6D17B771B7}" type="sibTrans" cxnId="{DF56422C-BF70-449D-B9CF-1E5B3B8D34F7}">
      <dgm:prSet/>
      <dgm:spPr/>
      <dgm:t>
        <a:bodyPr/>
        <a:lstStyle/>
        <a:p>
          <a:endParaRPr lang="fr-FR" sz="1600"/>
        </a:p>
      </dgm:t>
    </dgm:pt>
    <dgm:pt modelId="{78CA202E-CD08-46AD-85EE-592F91694CD1}">
      <dgm:prSet custT="1"/>
      <dgm:spPr/>
      <dgm:t>
        <a:bodyPr/>
        <a:lstStyle/>
        <a:p>
          <a:pPr rtl="0"/>
          <a:r>
            <a:rPr lang="en-GB" sz="1600" dirty="0" smtClean="0"/>
            <a:t>Defines priorities with a dedicated budget</a:t>
          </a:r>
          <a:endParaRPr lang="fr-FR" sz="1600" dirty="0"/>
        </a:p>
      </dgm:t>
    </dgm:pt>
    <dgm:pt modelId="{21304AA6-28DB-4B9E-B2E8-74C3C1870268}" type="parTrans" cxnId="{1EB58336-4479-4FD3-B519-4C9A043C6867}">
      <dgm:prSet/>
      <dgm:spPr/>
      <dgm:t>
        <a:bodyPr/>
        <a:lstStyle/>
        <a:p>
          <a:endParaRPr lang="fr-FR" sz="1600"/>
        </a:p>
      </dgm:t>
    </dgm:pt>
    <dgm:pt modelId="{0D76588A-A67D-42ED-9D7C-DD587A593E0A}" type="sibTrans" cxnId="{1EB58336-4479-4FD3-B519-4C9A043C6867}">
      <dgm:prSet/>
      <dgm:spPr/>
      <dgm:t>
        <a:bodyPr/>
        <a:lstStyle/>
        <a:p>
          <a:endParaRPr lang="fr-FR" sz="1600"/>
        </a:p>
      </dgm:t>
    </dgm:pt>
    <dgm:pt modelId="{49880196-46C3-4D4B-B35F-32972F235056}">
      <dgm:prSet custT="1"/>
      <dgm:spPr/>
      <dgm:t>
        <a:bodyPr/>
        <a:lstStyle/>
        <a:p>
          <a:pPr rtl="0"/>
          <a:r>
            <a:rPr lang="en-GB" sz="1600" dirty="0" smtClean="0"/>
            <a:t>Adopted annually</a:t>
          </a:r>
          <a:endParaRPr lang="fr-FR" sz="1600" dirty="0"/>
        </a:p>
      </dgm:t>
    </dgm:pt>
    <dgm:pt modelId="{92036CB1-D285-4EE6-899E-4DAB848555B9}" type="parTrans" cxnId="{60147E1F-92CD-43F3-B2F0-2861EC384981}">
      <dgm:prSet/>
      <dgm:spPr/>
      <dgm:t>
        <a:bodyPr/>
        <a:lstStyle/>
        <a:p>
          <a:endParaRPr lang="fr-FR" sz="1600"/>
        </a:p>
      </dgm:t>
    </dgm:pt>
    <dgm:pt modelId="{F2BA5C07-3856-4F42-BDEB-5FF78E756C69}" type="sibTrans" cxnId="{60147E1F-92CD-43F3-B2F0-2861EC384981}">
      <dgm:prSet/>
      <dgm:spPr/>
      <dgm:t>
        <a:bodyPr/>
        <a:lstStyle/>
        <a:p>
          <a:endParaRPr lang="fr-FR" sz="1600"/>
        </a:p>
      </dgm:t>
    </dgm:pt>
    <dgm:pt modelId="{C3C964D6-FF29-4776-8E5A-31B922ED3986}">
      <dgm:prSet custT="1"/>
      <dgm:spPr/>
      <dgm:t>
        <a:bodyPr/>
        <a:lstStyle/>
        <a:p>
          <a:pPr rtl="0"/>
          <a:r>
            <a:rPr lang="en-GB" sz="1600" dirty="0" smtClean="0"/>
            <a:t>=&gt; A dynamic promotion policy </a:t>
          </a:r>
          <a:endParaRPr lang="fr-FR" sz="1600" dirty="0"/>
        </a:p>
      </dgm:t>
    </dgm:pt>
    <dgm:pt modelId="{ECE1FC69-C7E6-4748-996C-683DF8885EA0}" type="parTrans" cxnId="{99767C16-18EE-402D-89E4-59B401D3BBA9}">
      <dgm:prSet/>
      <dgm:spPr/>
      <dgm:t>
        <a:bodyPr/>
        <a:lstStyle/>
        <a:p>
          <a:endParaRPr lang="fr-FR" sz="1600"/>
        </a:p>
      </dgm:t>
    </dgm:pt>
    <dgm:pt modelId="{D7ECC55A-A24F-4052-8EE3-E770C0465D86}" type="sibTrans" cxnId="{99767C16-18EE-402D-89E4-59B401D3BBA9}">
      <dgm:prSet/>
      <dgm:spPr/>
      <dgm:t>
        <a:bodyPr/>
        <a:lstStyle/>
        <a:p>
          <a:endParaRPr lang="fr-FR" sz="1600"/>
        </a:p>
      </dgm:t>
    </dgm:pt>
    <dgm:pt modelId="{3FB606A0-C1E0-4543-8BAF-D96301F00705}">
      <dgm:prSet custT="1"/>
      <dgm:spPr/>
      <dgm:t>
        <a:bodyPr/>
        <a:lstStyle/>
        <a:p>
          <a:pPr rtl="0"/>
          <a:r>
            <a:rPr lang="en-GB" sz="1600" smtClean="0"/>
            <a:t>=&gt; </a:t>
          </a:r>
          <a:r>
            <a:rPr lang="en-GB" sz="1600" dirty="0" smtClean="0"/>
            <a:t>A policy aligned with the needs of the sector</a:t>
          </a:r>
          <a:endParaRPr lang="fr-FR" sz="1600" dirty="0"/>
        </a:p>
      </dgm:t>
    </dgm:pt>
    <dgm:pt modelId="{49A5D8E1-69CA-4EF2-BF1C-9AEAD6042EF1}" type="parTrans" cxnId="{46C5586E-297A-4E0E-B0AC-0A028574FDE7}">
      <dgm:prSet/>
      <dgm:spPr/>
      <dgm:t>
        <a:bodyPr/>
        <a:lstStyle/>
        <a:p>
          <a:endParaRPr lang="fr-FR" sz="1600"/>
        </a:p>
      </dgm:t>
    </dgm:pt>
    <dgm:pt modelId="{596CC398-5626-4925-A385-E0AD7F148BC1}" type="sibTrans" cxnId="{46C5586E-297A-4E0E-B0AC-0A028574FDE7}">
      <dgm:prSet/>
      <dgm:spPr/>
      <dgm:t>
        <a:bodyPr/>
        <a:lstStyle/>
        <a:p>
          <a:endParaRPr lang="fr-FR" sz="1600"/>
        </a:p>
      </dgm:t>
    </dgm:pt>
    <dgm:pt modelId="{A3737EA5-A672-4283-9FD9-D765798008F0}">
      <dgm:prSet custT="1"/>
      <dgm:spPr/>
      <dgm:t>
        <a:bodyPr/>
        <a:lstStyle/>
        <a:p>
          <a:pPr rtl="0"/>
          <a:r>
            <a:rPr lang="en-GB" sz="1600" smtClean="0"/>
            <a:t>=&gt; </a:t>
          </a:r>
          <a:r>
            <a:rPr lang="en-GB" sz="1600" dirty="0" smtClean="0"/>
            <a:t>Weighted priorities but with a certain flexibility</a:t>
          </a:r>
          <a:endParaRPr lang="fr-FR" sz="1600" dirty="0"/>
        </a:p>
      </dgm:t>
    </dgm:pt>
    <dgm:pt modelId="{4CA703A1-3446-4A2E-94C6-C2DD5C09D208}" type="parTrans" cxnId="{1B6469EB-E4F4-4662-B44D-3C52E2678BC9}">
      <dgm:prSet/>
      <dgm:spPr/>
      <dgm:t>
        <a:bodyPr/>
        <a:lstStyle/>
        <a:p>
          <a:endParaRPr lang="fr-FR" sz="1600"/>
        </a:p>
      </dgm:t>
    </dgm:pt>
    <dgm:pt modelId="{B91035B2-C98A-47A4-A33C-FC7435C717AB}" type="sibTrans" cxnId="{1B6469EB-E4F4-4662-B44D-3C52E2678BC9}">
      <dgm:prSet/>
      <dgm:spPr/>
      <dgm:t>
        <a:bodyPr/>
        <a:lstStyle/>
        <a:p>
          <a:endParaRPr lang="fr-FR" sz="1600"/>
        </a:p>
      </dgm:t>
    </dgm:pt>
    <dgm:pt modelId="{7612A245-D986-47BC-8990-41BC8BC8BE84}">
      <dgm:prSet custT="1"/>
      <dgm:spPr/>
      <dgm:t>
        <a:bodyPr/>
        <a:lstStyle/>
        <a:p>
          <a:pPr rtl="0"/>
          <a:r>
            <a:rPr lang="en-GB" sz="1600" smtClean="0"/>
            <a:t>=&gt; </a:t>
          </a:r>
          <a:r>
            <a:rPr lang="en-GB" sz="1600" dirty="0" smtClean="0"/>
            <a:t>Possibility to adjust it each year</a:t>
          </a:r>
          <a:endParaRPr lang="fr-FR" sz="1600" dirty="0"/>
        </a:p>
      </dgm:t>
    </dgm:pt>
    <dgm:pt modelId="{45389475-9F3C-49EC-8173-B973345DFF20}" type="parTrans" cxnId="{A61F5C9E-0EAE-40C3-A00E-48D084A86E3C}">
      <dgm:prSet/>
      <dgm:spPr/>
      <dgm:t>
        <a:bodyPr/>
        <a:lstStyle/>
        <a:p>
          <a:endParaRPr lang="fr-FR" sz="1600"/>
        </a:p>
      </dgm:t>
    </dgm:pt>
    <dgm:pt modelId="{72AB5611-A1E9-43F0-AB57-5ADD0A810570}" type="sibTrans" cxnId="{A61F5C9E-0EAE-40C3-A00E-48D084A86E3C}">
      <dgm:prSet/>
      <dgm:spPr/>
      <dgm:t>
        <a:bodyPr/>
        <a:lstStyle/>
        <a:p>
          <a:endParaRPr lang="fr-FR" sz="1600"/>
        </a:p>
      </dgm:t>
    </dgm:pt>
    <dgm:pt modelId="{640FC15B-BD66-4F1B-B8D4-D2E50A555EA9}" type="pres">
      <dgm:prSet presAssocID="{AD848949-BE07-471B-92F5-383665A0E642}" presName="Name0" presStyleCnt="0">
        <dgm:presLayoutVars>
          <dgm:chMax val="5"/>
          <dgm:chPref val="5"/>
          <dgm:dir/>
          <dgm:animLvl val="lvl"/>
        </dgm:presLayoutVars>
      </dgm:prSet>
      <dgm:spPr/>
      <dgm:t>
        <a:bodyPr/>
        <a:lstStyle/>
        <a:p>
          <a:endParaRPr lang="fr-FR"/>
        </a:p>
      </dgm:t>
    </dgm:pt>
    <dgm:pt modelId="{23836130-D95B-4604-91E1-1139FAFE04AB}" type="pres">
      <dgm:prSet presAssocID="{9E5C48C1-54A2-4130-8D66-3C8FAFC575E5}" presName="parentText1" presStyleLbl="node1" presStyleIdx="0" presStyleCnt="4">
        <dgm:presLayoutVars>
          <dgm:chMax/>
          <dgm:chPref val="3"/>
          <dgm:bulletEnabled val="1"/>
        </dgm:presLayoutVars>
      </dgm:prSet>
      <dgm:spPr/>
      <dgm:t>
        <a:bodyPr/>
        <a:lstStyle/>
        <a:p>
          <a:endParaRPr lang="fr-FR"/>
        </a:p>
      </dgm:t>
    </dgm:pt>
    <dgm:pt modelId="{BF41A2AE-5CDC-4ADB-A017-8F12FBA188DA}" type="pres">
      <dgm:prSet presAssocID="{9E5C48C1-54A2-4130-8D66-3C8FAFC575E5}" presName="childText1" presStyleLbl="solidAlignAcc1" presStyleIdx="0" presStyleCnt="4" custScaleX="101617" custScaleY="55078" custLinFactNeighborX="756" custLinFactNeighborY="-23362">
        <dgm:presLayoutVars>
          <dgm:chMax val="0"/>
          <dgm:chPref val="0"/>
          <dgm:bulletEnabled val="1"/>
        </dgm:presLayoutVars>
      </dgm:prSet>
      <dgm:spPr/>
      <dgm:t>
        <a:bodyPr/>
        <a:lstStyle/>
        <a:p>
          <a:endParaRPr lang="fr-FR"/>
        </a:p>
      </dgm:t>
    </dgm:pt>
    <dgm:pt modelId="{2B7E785B-81BA-4A16-AC92-5821197BF555}" type="pres">
      <dgm:prSet presAssocID="{927CB935-3631-40CE-8556-C808F3D7B014}" presName="parentText2" presStyleLbl="node1" presStyleIdx="1" presStyleCnt="4">
        <dgm:presLayoutVars>
          <dgm:chMax/>
          <dgm:chPref val="3"/>
          <dgm:bulletEnabled val="1"/>
        </dgm:presLayoutVars>
      </dgm:prSet>
      <dgm:spPr/>
      <dgm:t>
        <a:bodyPr/>
        <a:lstStyle/>
        <a:p>
          <a:endParaRPr lang="fr-FR"/>
        </a:p>
      </dgm:t>
    </dgm:pt>
    <dgm:pt modelId="{FCF82E48-C0C8-47B1-A164-4DB26B7D8344}" type="pres">
      <dgm:prSet presAssocID="{927CB935-3631-40CE-8556-C808F3D7B014}" presName="childText2" presStyleLbl="solidAlignAcc1" presStyleIdx="1" presStyleCnt="4" custScaleY="52326" custLinFactNeighborX="585" custLinFactNeighborY="-24490">
        <dgm:presLayoutVars>
          <dgm:chMax val="0"/>
          <dgm:chPref val="0"/>
          <dgm:bulletEnabled val="1"/>
        </dgm:presLayoutVars>
      </dgm:prSet>
      <dgm:spPr/>
      <dgm:t>
        <a:bodyPr/>
        <a:lstStyle/>
        <a:p>
          <a:endParaRPr lang="fr-FR"/>
        </a:p>
      </dgm:t>
    </dgm:pt>
    <dgm:pt modelId="{481906C7-8FA2-417D-AF04-23AA9D5EEB3A}" type="pres">
      <dgm:prSet presAssocID="{78CA202E-CD08-46AD-85EE-592F91694CD1}" presName="parentText3" presStyleLbl="node1" presStyleIdx="2" presStyleCnt="4">
        <dgm:presLayoutVars>
          <dgm:chMax/>
          <dgm:chPref val="3"/>
          <dgm:bulletEnabled val="1"/>
        </dgm:presLayoutVars>
      </dgm:prSet>
      <dgm:spPr/>
      <dgm:t>
        <a:bodyPr/>
        <a:lstStyle/>
        <a:p>
          <a:endParaRPr lang="fr-FR"/>
        </a:p>
      </dgm:t>
    </dgm:pt>
    <dgm:pt modelId="{0DE7D926-5220-4FCC-A155-C1E127F51AFD}" type="pres">
      <dgm:prSet presAssocID="{78CA202E-CD08-46AD-85EE-592F91694CD1}" presName="childText3" presStyleLbl="solidAlignAcc1" presStyleIdx="2" presStyleCnt="4" custScaleY="55181" custLinFactNeighborX="628" custLinFactNeighborY="-23308">
        <dgm:presLayoutVars>
          <dgm:chMax val="0"/>
          <dgm:chPref val="0"/>
          <dgm:bulletEnabled val="1"/>
        </dgm:presLayoutVars>
      </dgm:prSet>
      <dgm:spPr/>
      <dgm:t>
        <a:bodyPr/>
        <a:lstStyle/>
        <a:p>
          <a:endParaRPr lang="fr-FR"/>
        </a:p>
      </dgm:t>
    </dgm:pt>
    <dgm:pt modelId="{44D9AD09-322F-4EEA-B4D8-FC6EE2BCA146}" type="pres">
      <dgm:prSet presAssocID="{49880196-46C3-4D4B-B35F-32972F235056}" presName="parentText4" presStyleLbl="node1" presStyleIdx="3" presStyleCnt="4">
        <dgm:presLayoutVars>
          <dgm:chMax/>
          <dgm:chPref val="3"/>
          <dgm:bulletEnabled val="1"/>
        </dgm:presLayoutVars>
      </dgm:prSet>
      <dgm:spPr/>
      <dgm:t>
        <a:bodyPr/>
        <a:lstStyle/>
        <a:p>
          <a:endParaRPr lang="fr-FR"/>
        </a:p>
      </dgm:t>
    </dgm:pt>
    <dgm:pt modelId="{8700F854-069D-4D02-AA0D-118B246AA91D}" type="pres">
      <dgm:prSet presAssocID="{49880196-46C3-4D4B-B35F-32972F235056}" presName="childText4" presStyleLbl="solidAlignAcc1" presStyleIdx="3" presStyleCnt="4" custScaleY="47261" custLinFactNeighborX="265" custLinFactNeighborY="-26638">
        <dgm:presLayoutVars>
          <dgm:chMax val="0"/>
          <dgm:chPref val="0"/>
          <dgm:bulletEnabled val="1"/>
        </dgm:presLayoutVars>
      </dgm:prSet>
      <dgm:spPr/>
      <dgm:t>
        <a:bodyPr/>
        <a:lstStyle/>
        <a:p>
          <a:endParaRPr lang="fr-FR"/>
        </a:p>
      </dgm:t>
    </dgm:pt>
  </dgm:ptLst>
  <dgm:cxnLst>
    <dgm:cxn modelId="{49D56871-D0B0-4DFB-9F5E-F1BBE63AA754}" type="presOf" srcId="{49880196-46C3-4D4B-B35F-32972F235056}" destId="{44D9AD09-322F-4EEA-B4D8-FC6EE2BCA146}" srcOrd="0" destOrd="0" presId="urn:microsoft.com/office/officeart/2009/3/layout/IncreasingArrowsProcess"/>
    <dgm:cxn modelId="{2C2DAE06-03B6-4515-A1F4-EFF9C5F5532D}" srcId="{AD848949-BE07-471B-92F5-383665A0E642}" destId="{9E5C48C1-54A2-4130-8D66-3C8FAFC575E5}" srcOrd="0" destOrd="0" parTransId="{5A99701E-088A-4370-BDD8-0FC9CE5DBD9D}" sibTransId="{A6A9526F-821D-4E7E-85AF-DCBCFC3AD81F}"/>
    <dgm:cxn modelId="{706E1AAA-A35B-4AE2-AD0B-20FFD99DC558}" type="presOf" srcId="{78CA202E-CD08-46AD-85EE-592F91694CD1}" destId="{481906C7-8FA2-417D-AF04-23AA9D5EEB3A}" srcOrd="0" destOrd="0" presId="urn:microsoft.com/office/officeart/2009/3/layout/IncreasingArrowsProcess"/>
    <dgm:cxn modelId="{F27A9249-E956-42A7-9041-00E31CBF5A06}" type="presOf" srcId="{A3737EA5-A672-4283-9FD9-D765798008F0}" destId="{0DE7D926-5220-4FCC-A155-C1E127F51AFD}" srcOrd="0" destOrd="0" presId="urn:microsoft.com/office/officeart/2009/3/layout/IncreasingArrowsProcess"/>
    <dgm:cxn modelId="{99767C16-18EE-402D-89E4-59B401D3BBA9}" srcId="{9E5C48C1-54A2-4130-8D66-3C8FAFC575E5}" destId="{C3C964D6-FF29-4776-8E5A-31B922ED3986}" srcOrd="0" destOrd="0" parTransId="{ECE1FC69-C7E6-4748-996C-683DF8885EA0}" sibTransId="{D7ECC55A-A24F-4052-8EE3-E770C0465D86}"/>
    <dgm:cxn modelId="{8A89E37A-B2A8-4140-AC6E-ED598C4288BB}" type="presOf" srcId="{C3C964D6-FF29-4776-8E5A-31B922ED3986}" destId="{BF41A2AE-5CDC-4ADB-A017-8F12FBA188DA}" srcOrd="0" destOrd="0" presId="urn:microsoft.com/office/officeart/2009/3/layout/IncreasingArrowsProcess"/>
    <dgm:cxn modelId="{A61F5C9E-0EAE-40C3-A00E-48D084A86E3C}" srcId="{49880196-46C3-4D4B-B35F-32972F235056}" destId="{7612A245-D986-47BC-8990-41BC8BC8BE84}" srcOrd="0" destOrd="0" parTransId="{45389475-9F3C-49EC-8173-B973345DFF20}" sibTransId="{72AB5611-A1E9-43F0-AB57-5ADD0A810570}"/>
    <dgm:cxn modelId="{1EB58336-4479-4FD3-B519-4C9A043C6867}" srcId="{AD848949-BE07-471B-92F5-383665A0E642}" destId="{78CA202E-CD08-46AD-85EE-592F91694CD1}" srcOrd="2" destOrd="0" parTransId="{21304AA6-28DB-4B9E-B2E8-74C3C1870268}" sibTransId="{0D76588A-A67D-42ED-9D7C-DD587A593E0A}"/>
    <dgm:cxn modelId="{DF56422C-BF70-449D-B9CF-1E5B3B8D34F7}" srcId="{AD848949-BE07-471B-92F5-383665A0E642}" destId="{927CB935-3631-40CE-8556-C808F3D7B014}" srcOrd="1" destOrd="0" parTransId="{509836F8-5E54-4A94-981F-DEEDE584E987}" sibTransId="{0B9490DB-7E05-45C4-B80C-5E6D17B771B7}"/>
    <dgm:cxn modelId="{A3A0333F-4215-4350-AB1E-B94BB4D7D3DB}" type="presOf" srcId="{3FB606A0-C1E0-4543-8BAF-D96301F00705}" destId="{FCF82E48-C0C8-47B1-A164-4DB26B7D8344}" srcOrd="0" destOrd="0" presId="urn:microsoft.com/office/officeart/2009/3/layout/IncreasingArrowsProcess"/>
    <dgm:cxn modelId="{3AE80053-FACC-4ABF-ACD4-5F8FCCF083CC}" type="presOf" srcId="{927CB935-3631-40CE-8556-C808F3D7B014}" destId="{2B7E785B-81BA-4A16-AC92-5821197BF555}" srcOrd="0" destOrd="0" presId="urn:microsoft.com/office/officeart/2009/3/layout/IncreasingArrowsProcess"/>
    <dgm:cxn modelId="{46C5586E-297A-4E0E-B0AC-0A028574FDE7}" srcId="{927CB935-3631-40CE-8556-C808F3D7B014}" destId="{3FB606A0-C1E0-4543-8BAF-D96301F00705}" srcOrd="0" destOrd="0" parTransId="{49A5D8E1-69CA-4EF2-BF1C-9AEAD6042EF1}" sibTransId="{596CC398-5626-4925-A385-E0AD7F148BC1}"/>
    <dgm:cxn modelId="{6FAD4977-A064-4F51-A246-B10D84B6D701}" type="presOf" srcId="{7612A245-D986-47BC-8990-41BC8BC8BE84}" destId="{8700F854-069D-4D02-AA0D-118B246AA91D}" srcOrd="0" destOrd="0" presId="urn:microsoft.com/office/officeart/2009/3/layout/IncreasingArrowsProcess"/>
    <dgm:cxn modelId="{60147E1F-92CD-43F3-B2F0-2861EC384981}" srcId="{AD848949-BE07-471B-92F5-383665A0E642}" destId="{49880196-46C3-4D4B-B35F-32972F235056}" srcOrd="3" destOrd="0" parTransId="{92036CB1-D285-4EE6-899E-4DAB848555B9}" sibTransId="{F2BA5C07-3856-4F42-BDEB-5FF78E756C69}"/>
    <dgm:cxn modelId="{1B6469EB-E4F4-4662-B44D-3C52E2678BC9}" srcId="{78CA202E-CD08-46AD-85EE-592F91694CD1}" destId="{A3737EA5-A672-4283-9FD9-D765798008F0}" srcOrd="0" destOrd="0" parTransId="{4CA703A1-3446-4A2E-94C6-C2DD5C09D208}" sibTransId="{B91035B2-C98A-47A4-A33C-FC7435C717AB}"/>
    <dgm:cxn modelId="{C58FD636-1EAE-44A6-9076-8827A7C5F655}" type="presOf" srcId="{9E5C48C1-54A2-4130-8D66-3C8FAFC575E5}" destId="{23836130-D95B-4604-91E1-1139FAFE04AB}" srcOrd="0" destOrd="0" presId="urn:microsoft.com/office/officeart/2009/3/layout/IncreasingArrowsProcess"/>
    <dgm:cxn modelId="{0CDF54E6-E8B1-49A8-966E-7362E0E034E5}" type="presOf" srcId="{AD848949-BE07-471B-92F5-383665A0E642}" destId="{640FC15B-BD66-4F1B-B8D4-D2E50A555EA9}" srcOrd="0" destOrd="0" presId="urn:microsoft.com/office/officeart/2009/3/layout/IncreasingArrowsProcess"/>
    <dgm:cxn modelId="{851622DA-9B24-49ED-BF02-E5BCBB14087F}" type="presParOf" srcId="{640FC15B-BD66-4F1B-B8D4-D2E50A555EA9}" destId="{23836130-D95B-4604-91E1-1139FAFE04AB}" srcOrd="0" destOrd="0" presId="urn:microsoft.com/office/officeart/2009/3/layout/IncreasingArrowsProcess"/>
    <dgm:cxn modelId="{F99BFE9F-5BA5-4FF5-A273-84A5DF44B8EB}" type="presParOf" srcId="{640FC15B-BD66-4F1B-B8D4-D2E50A555EA9}" destId="{BF41A2AE-5CDC-4ADB-A017-8F12FBA188DA}" srcOrd="1" destOrd="0" presId="urn:microsoft.com/office/officeart/2009/3/layout/IncreasingArrowsProcess"/>
    <dgm:cxn modelId="{6D94B236-30B8-46B6-BF90-BF8E7167E2D8}" type="presParOf" srcId="{640FC15B-BD66-4F1B-B8D4-D2E50A555EA9}" destId="{2B7E785B-81BA-4A16-AC92-5821197BF555}" srcOrd="2" destOrd="0" presId="urn:microsoft.com/office/officeart/2009/3/layout/IncreasingArrowsProcess"/>
    <dgm:cxn modelId="{4BE35005-CB28-44A2-8286-0BB054ABDBE7}" type="presParOf" srcId="{640FC15B-BD66-4F1B-B8D4-D2E50A555EA9}" destId="{FCF82E48-C0C8-47B1-A164-4DB26B7D8344}" srcOrd="3" destOrd="0" presId="urn:microsoft.com/office/officeart/2009/3/layout/IncreasingArrowsProcess"/>
    <dgm:cxn modelId="{0CC1C409-FA24-40AF-9B81-E298CEDB2853}" type="presParOf" srcId="{640FC15B-BD66-4F1B-B8D4-D2E50A555EA9}" destId="{481906C7-8FA2-417D-AF04-23AA9D5EEB3A}" srcOrd="4" destOrd="0" presId="urn:microsoft.com/office/officeart/2009/3/layout/IncreasingArrowsProcess"/>
    <dgm:cxn modelId="{A8FBC1FE-B686-4C2A-95B8-98534A8A2EC1}" type="presParOf" srcId="{640FC15B-BD66-4F1B-B8D4-D2E50A555EA9}" destId="{0DE7D926-5220-4FCC-A155-C1E127F51AFD}" srcOrd="5" destOrd="0" presId="urn:microsoft.com/office/officeart/2009/3/layout/IncreasingArrowsProcess"/>
    <dgm:cxn modelId="{448AF384-B81F-44DC-8C21-793AE9CE16ED}" type="presParOf" srcId="{640FC15B-BD66-4F1B-B8D4-D2E50A555EA9}" destId="{44D9AD09-322F-4EEA-B4D8-FC6EE2BCA146}" srcOrd="6" destOrd="0" presId="urn:microsoft.com/office/officeart/2009/3/layout/IncreasingArrowsProcess"/>
    <dgm:cxn modelId="{7E34245A-8E89-4330-AE2F-CD50161F9FDE}" type="presParOf" srcId="{640FC15B-BD66-4F1B-B8D4-D2E50A555EA9}" destId="{8700F854-069D-4D02-AA0D-118B246AA91D}" srcOrd="7"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836130-D95B-4604-91E1-1139FAFE04AB}">
      <dsp:nvSpPr>
        <dsp:cNvPr id="0" name=""/>
        <dsp:cNvSpPr/>
      </dsp:nvSpPr>
      <dsp:spPr>
        <a:xfrm>
          <a:off x="83314" y="494828"/>
          <a:ext cx="8431108" cy="1227442"/>
        </a:xfrm>
        <a:prstGeom prst="rightArrow">
          <a:avLst>
            <a:gd name="adj1" fmla="val 50000"/>
            <a:gd name="adj2" fmla="val 50000"/>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94857" numCol="1" spcCol="1270" anchor="ctr" anchorCtr="0">
          <a:noAutofit/>
        </a:bodyPr>
        <a:lstStyle/>
        <a:p>
          <a:pPr lvl="0" algn="l" defTabSz="711200" rtl="0">
            <a:lnSpc>
              <a:spcPct val="90000"/>
            </a:lnSpc>
            <a:spcBef>
              <a:spcPct val="0"/>
            </a:spcBef>
            <a:spcAft>
              <a:spcPct val="35000"/>
            </a:spcAft>
          </a:pPr>
          <a:r>
            <a:rPr lang="en-GB" sz="1600" kern="1200" dirty="0" smtClean="0"/>
            <a:t>The tool to define the promotion strategy</a:t>
          </a:r>
          <a:endParaRPr lang="fr-FR" sz="1600" kern="1200" dirty="0"/>
        </a:p>
      </dsp:txBody>
      <dsp:txXfrm>
        <a:off x="83314" y="801689"/>
        <a:ext cx="8124248" cy="613721"/>
      </dsp:txXfrm>
    </dsp:sp>
    <dsp:sp modelId="{BF41A2AE-5CDC-4ADB-A017-8F12FBA188DA}">
      <dsp:nvSpPr>
        <dsp:cNvPr id="0" name=""/>
        <dsp:cNvSpPr/>
      </dsp:nvSpPr>
      <dsp:spPr>
        <a:xfrm>
          <a:off x="82294" y="1422909"/>
          <a:ext cx="1974794" cy="1250490"/>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n-GB" sz="1600" kern="1200" dirty="0" smtClean="0"/>
            <a:t>=&gt; A dynamic promotion policy </a:t>
          </a:r>
          <a:endParaRPr lang="fr-FR" sz="1600" kern="1200" dirty="0"/>
        </a:p>
      </dsp:txBody>
      <dsp:txXfrm>
        <a:off x="82294" y="1422909"/>
        <a:ext cx="1974794" cy="1250490"/>
      </dsp:txXfrm>
    </dsp:sp>
    <dsp:sp modelId="{2B7E785B-81BA-4A16-AC92-5821197BF555}">
      <dsp:nvSpPr>
        <dsp:cNvPr id="0" name=""/>
        <dsp:cNvSpPr/>
      </dsp:nvSpPr>
      <dsp:spPr>
        <a:xfrm>
          <a:off x="2026684" y="903830"/>
          <a:ext cx="6487737" cy="1227442"/>
        </a:xfrm>
        <a:prstGeom prst="rightArrow">
          <a:avLst>
            <a:gd name="adj1" fmla="val 50000"/>
            <a:gd name="adj2" fmla="val 50000"/>
          </a:avLst>
        </a:prstGeom>
        <a:solidFill>
          <a:schemeClr val="accent2">
            <a:shade val="50000"/>
            <a:hueOff val="0"/>
            <a:satOff val="-16266"/>
            <a:lumOff val="263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94857" numCol="1" spcCol="1270" anchor="ctr" anchorCtr="0">
          <a:noAutofit/>
        </a:bodyPr>
        <a:lstStyle/>
        <a:p>
          <a:pPr lvl="0" algn="l" defTabSz="711200" rtl="0">
            <a:lnSpc>
              <a:spcPct val="90000"/>
            </a:lnSpc>
            <a:spcBef>
              <a:spcPct val="0"/>
            </a:spcBef>
            <a:spcAft>
              <a:spcPct val="35000"/>
            </a:spcAft>
          </a:pPr>
          <a:r>
            <a:rPr lang="en-GB" sz="1600" kern="1200" dirty="0" smtClean="0"/>
            <a:t>With the input of the sector</a:t>
          </a:r>
          <a:endParaRPr lang="fr-FR" sz="1600" kern="1200" dirty="0"/>
        </a:p>
      </dsp:txBody>
      <dsp:txXfrm>
        <a:off x="2026684" y="1210691"/>
        <a:ext cx="6180877" cy="613721"/>
      </dsp:txXfrm>
    </dsp:sp>
    <dsp:sp modelId="{FCF82E48-C0C8-47B1-A164-4DB26B7D8344}">
      <dsp:nvSpPr>
        <dsp:cNvPr id="0" name=""/>
        <dsp:cNvSpPr/>
      </dsp:nvSpPr>
      <dsp:spPr>
        <a:xfrm>
          <a:off x="2038053" y="1837920"/>
          <a:ext cx="1943370" cy="1157728"/>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n-GB" sz="1600" kern="1200" smtClean="0"/>
            <a:t>=&gt; </a:t>
          </a:r>
          <a:r>
            <a:rPr lang="en-GB" sz="1600" kern="1200" dirty="0" smtClean="0"/>
            <a:t>A policy aligned with the needs of the sector</a:t>
          </a:r>
          <a:endParaRPr lang="fr-FR" sz="1600" kern="1200" dirty="0"/>
        </a:p>
      </dsp:txBody>
      <dsp:txXfrm>
        <a:off x="2038053" y="1837920"/>
        <a:ext cx="1943370" cy="1157728"/>
      </dsp:txXfrm>
    </dsp:sp>
    <dsp:sp modelId="{481906C7-8FA2-417D-AF04-23AA9D5EEB3A}">
      <dsp:nvSpPr>
        <dsp:cNvPr id="0" name=""/>
        <dsp:cNvSpPr/>
      </dsp:nvSpPr>
      <dsp:spPr>
        <a:xfrm>
          <a:off x="3970055" y="1312833"/>
          <a:ext cx="4544367" cy="1227442"/>
        </a:xfrm>
        <a:prstGeom prst="rightArrow">
          <a:avLst>
            <a:gd name="adj1" fmla="val 50000"/>
            <a:gd name="adj2" fmla="val 50000"/>
          </a:avLst>
        </a:prstGeom>
        <a:solidFill>
          <a:schemeClr val="accent2">
            <a:shade val="50000"/>
            <a:hueOff val="0"/>
            <a:satOff val="-32532"/>
            <a:lumOff val="527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94857" numCol="1" spcCol="1270" anchor="ctr" anchorCtr="0">
          <a:noAutofit/>
        </a:bodyPr>
        <a:lstStyle/>
        <a:p>
          <a:pPr lvl="0" algn="l" defTabSz="711200" rtl="0">
            <a:lnSpc>
              <a:spcPct val="90000"/>
            </a:lnSpc>
            <a:spcBef>
              <a:spcPct val="0"/>
            </a:spcBef>
            <a:spcAft>
              <a:spcPct val="35000"/>
            </a:spcAft>
          </a:pPr>
          <a:r>
            <a:rPr lang="en-GB" sz="1600" kern="1200" dirty="0" smtClean="0"/>
            <a:t>Defines priorities with a dedicated budget</a:t>
          </a:r>
          <a:endParaRPr lang="fr-FR" sz="1600" kern="1200" dirty="0"/>
        </a:p>
      </dsp:txBody>
      <dsp:txXfrm>
        <a:off x="3970055" y="1619694"/>
        <a:ext cx="4237507" cy="613721"/>
      </dsp:txXfrm>
    </dsp:sp>
    <dsp:sp modelId="{0DE7D926-5220-4FCC-A155-C1E127F51AFD}">
      <dsp:nvSpPr>
        <dsp:cNvPr id="0" name=""/>
        <dsp:cNvSpPr/>
      </dsp:nvSpPr>
      <dsp:spPr>
        <a:xfrm>
          <a:off x="3982259" y="2241358"/>
          <a:ext cx="1943370" cy="1229059"/>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n-GB" sz="1600" kern="1200" smtClean="0"/>
            <a:t>=&gt; </a:t>
          </a:r>
          <a:r>
            <a:rPr lang="en-GB" sz="1600" kern="1200" dirty="0" smtClean="0"/>
            <a:t>Weighted priorities but with a certain flexibility</a:t>
          </a:r>
          <a:endParaRPr lang="fr-FR" sz="1600" kern="1200" dirty="0"/>
        </a:p>
      </dsp:txBody>
      <dsp:txXfrm>
        <a:off x="3982259" y="2241358"/>
        <a:ext cx="1943370" cy="1229059"/>
      </dsp:txXfrm>
    </dsp:sp>
    <dsp:sp modelId="{44D9AD09-322F-4EEA-B4D8-FC6EE2BCA146}">
      <dsp:nvSpPr>
        <dsp:cNvPr id="0" name=""/>
        <dsp:cNvSpPr/>
      </dsp:nvSpPr>
      <dsp:spPr>
        <a:xfrm>
          <a:off x="5913425" y="1721835"/>
          <a:ext cx="2600996" cy="1227442"/>
        </a:xfrm>
        <a:prstGeom prst="rightArrow">
          <a:avLst>
            <a:gd name="adj1" fmla="val 50000"/>
            <a:gd name="adj2" fmla="val 50000"/>
          </a:avLst>
        </a:prstGeom>
        <a:solidFill>
          <a:schemeClr val="accent2">
            <a:shade val="50000"/>
            <a:hueOff val="0"/>
            <a:satOff val="-16266"/>
            <a:lumOff val="263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94857" numCol="1" spcCol="1270" anchor="ctr" anchorCtr="0">
          <a:noAutofit/>
        </a:bodyPr>
        <a:lstStyle/>
        <a:p>
          <a:pPr lvl="0" algn="l" defTabSz="711200" rtl="0">
            <a:lnSpc>
              <a:spcPct val="90000"/>
            </a:lnSpc>
            <a:spcBef>
              <a:spcPct val="0"/>
            </a:spcBef>
            <a:spcAft>
              <a:spcPct val="35000"/>
            </a:spcAft>
          </a:pPr>
          <a:r>
            <a:rPr lang="en-GB" sz="1600" kern="1200" dirty="0" smtClean="0"/>
            <a:t>Adopted annually</a:t>
          </a:r>
          <a:endParaRPr lang="fr-FR" sz="1600" kern="1200" dirty="0"/>
        </a:p>
      </dsp:txBody>
      <dsp:txXfrm>
        <a:off x="5913425" y="2028696"/>
        <a:ext cx="2294136" cy="613721"/>
      </dsp:txXfrm>
    </dsp:sp>
    <dsp:sp modelId="{8700F854-069D-4D02-AA0D-118B246AA91D}">
      <dsp:nvSpPr>
        <dsp:cNvPr id="0" name=""/>
        <dsp:cNvSpPr/>
      </dsp:nvSpPr>
      <dsp:spPr>
        <a:xfrm>
          <a:off x="5918622" y="2664322"/>
          <a:ext cx="1961075" cy="1064993"/>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n-GB" sz="1600" kern="1200" smtClean="0"/>
            <a:t>=&gt; </a:t>
          </a:r>
          <a:r>
            <a:rPr lang="en-GB" sz="1600" kern="1200" dirty="0" smtClean="0"/>
            <a:t>Possibility to adjust it each year</a:t>
          </a:r>
          <a:endParaRPr lang="fr-FR" sz="1600" kern="1200" dirty="0"/>
        </a:p>
      </dsp:txBody>
      <dsp:txXfrm>
        <a:off x="5918622" y="2664322"/>
        <a:ext cx="1961075" cy="1064993"/>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3" y="2"/>
            <a:ext cx="2972279" cy="4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93" tIns="45796" rIns="91593" bIns="45796"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84123" y="2"/>
            <a:ext cx="2972279" cy="4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93" tIns="45796" rIns="91593" bIns="45796"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3" y="9427456"/>
            <a:ext cx="2972279" cy="4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93" tIns="45796" rIns="91593" bIns="45796"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84123" y="9427456"/>
            <a:ext cx="2972279" cy="4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93" tIns="45796" rIns="91593" bIns="45796" numCol="1" anchor="b" anchorCtr="0" compatLnSpc="1">
            <a:prstTxWarp prst="textNoShape">
              <a:avLst/>
            </a:prstTxWarp>
          </a:bodyPr>
          <a:lstStyle>
            <a:lvl1pPr algn="r">
              <a:defRPr sz="1200" b="0">
                <a:solidFill>
                  <a:schemeClr val="tx1"/>
                </a:solidFill>
                <a:latin typeface="Arial" charset="0"/>
              </a:defRPr>
            </a:lvl1pPr>
          </a:lstStyle>
          <a:p>
            <a:pPr>
              <a:defRPr/>
            </a:pPr>
            <a:fld id="{F2857E09-ADEE-4BE4-BD99-0CE761370E6A}" type="slidenum">
              <a:rPr lang="en-GB"/>
              <a:pPr>
                <a:defRPr/>
              </a:pPr>
              <a:t>‹#›</a:t>
            </a:fld>
            <a:endParaRPr lang="en-GB"/>
          </a:p>
        </p:txBody>
      </p:sp>
    </p:spTree>
    <p:extLst>
      <p:ext uri="{BB962C8B-B14F-4D97-AF65-F5344CB8AC3E}">
        <p14:creationId xmlns:p14="http://schemas.microsoft.com/office/powerpoint/2010/main" val="3263663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3" y="2"/>
            <a:ext cx="2972279" cy="4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93" tIns="45796" rIns="91593" bIns="45796"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84123" y="2"/>
            <a:ext cx="2972279" cy="4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93" tIns="45796" rIns="91593" bIns="45796"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8916" name="Rectangle 4"/>
          <p:cNvSpPr>
            <a:spLocks noGrp="1" noRot="1" noChangeAspect="1" noChangeArrowheads="1" noTextEdit="1"/>
          </p:cNvSpPr>
          <p:nvPr>
            <p:ph type="sldImg" idx="2"/>
          </p:nvPr>
        </p:nvSpPr>
        <p:spPr bwMode="auto">
          <a:xfrm>
            <a:off x="946150" y="744538"/>
            <a:ext cx="4967288" cy="372427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86282" y="4714520"/>
            <a:ext cx="5485439" cy="4467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93" tIns="45796" rIns="91593" bIns="45796"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3" y="9427456"/>
            <a:ext cx="2972279" cy="4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93" tIns="45796" rIns="91593" bIns="45796"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84123" y="9427456"/>
            <a:ext cx="2972279" cy="49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93" tIns="45796" rIns="91593" bIns="45796" numCol="1" anchor="b" anchorCtr="0" compatLnSpc="1">
            <a:prstTxWarp prst="textNoShape">
              <a:avLst/>
            </a:prstTxWarp>
          </a:bodyPr>
          <a:lstStyle>
            <a:lvl1pPr algn="r">
              <a:defRPr sz="1200" b="0">
                <a:solidFill>
                  <a:schemeClr val="tx1"/>
                </a:solidFill>
                <a:latin typeface="Arial" charset="0"/>
              </a:defRPr>
            </a:lvl1pPr>
          </a:lstStyle>
          <a:p>
            <a:pPr>
              <a:defRPr/>
            </a:pPr>
            <a:fld id="{B17060C3-425A-40C8-96DE-44F040BD2858}" type="slidenum">
              <a:rPr lang="en-GB"/>
              <a:pPr>
                <a:defRPr/>
              </a:pPr>
              <a:t>‹#›</a:t>
            </a:fld>
            <a:endParaRPr lang="en-GB"/>
          </a:p>
        </p:txBody>
      </p:sp>
    </p:spTree>
    <p:extLst>
      <p:ext uri="{BB962C8B-B14F-4D97-AF65-F5344CB8AC3E}">
        <p14:creationId xmlns:p14="http://schemas.microsoft.com/office/powerpoint/2010/main" val="33291392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2</a:t>
            </a:fld>
            <a:endParaRPr lang="en-GB"/>
          </a:p>
        </p:txBody>
      </p:sp>
    </p:spTree>
    <p:extLst>
      <p:ext uri="{BB962C8B-B14F-4D97-AF65-F5344CB8AC3E}">
        <p14:creationId xmlns:p14="http://schemas.microsoft.com/office/powerpoint/2010/main" val="2695125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3</a:t>
            </a:fld>
            <a:endParaRPr lang="en-GB"/>
          </a:p>
        </p:txBody>
      </p:sp>
    </p:spTree>
    <p:extLst>
      <p:ext uri="{BB962C8B-B14F-4D97-AF65-F5344CB8AC3E}">
        <p14:creationId xmlns:p14="http://schemas.microsoft.com/office/powerpoint/2010/main" val="2714894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All the </a:t>
            </a:r>
            <a:r>
              <a:rPr lang="en-GB" dirty="0" smtClean="0"/>
              <a:t>Criteria for financial contributions (eligibility/exclusion selection/award criteria) are already contained in the AWP. </a:t>
            </a:r>
          </a:p>
          <a:p>
            <a:r>
              <a:rPr lang="fr-BE" dirty="0" smtClean="0"/>
              <a:t>You</a:t>
            </a:r>
            <a:r>
              <a:rPr lang="fr-BE" baseline="0" dirty="0" smtClean="0"/>
              <a:t> </a:t>
            </a:r>
            <a:r>
              <a:rPr lang="fr-BE" baseline="0" dirty="0" err="1" smtClean="0"/>
              <a:t>don't</a:t>
            </a:r>
            <a:r>
              <a:rPr lang="fr-BE" baseline="0" dirty="0" smtClean="0"/>
              <a:t> </a:t>
            </a:r>
            <a:r>
              <a:rPr lang="fr-BE" baseline="0" dirty="0" err="1" smtClean="0"/>
              <a:t>need</a:t>
            </a:r>
            <a:r>
              <a:rPr lang="fr-BE" baseline="0" dirty="0" smtClean="0"/>
              <a:t> to "</a:t>
            </a:r>
            <a:r>
              <a:rPr lang="fr-BE" baseline="0" dirty="0" err="1" smtClean="0"/>
              <a:t>wait</a:t>
            </a:r>
            <a:r>
              <a:rPr lang="fr-BE" baseline="0" dirty="0" smtClean="0"/>
              <a:t>" for the publication of the calls for </a:t>
            </a:r>
            <a:r>
              <a:rPr lang="fr-BE" baseline="0" dirty="0" err="1" smtClean="0"/>
              <a:t>proposals</a:t>
            </a:r>
            <a:r>
              <a:rPr lang="fr-BE" baseline="0" dirty="0" smtClean="0"/>
              <a:t>: </a:t>
            </a:r>
            <a:r>
              <a:rPr lang="fr-BE" baseline="0" dirty="0" err="1" smtClean="0"/>
              <a:t>you</a:t>
            </a:r>
            <a:r>
              <a:rPr lang="fr-BE" baseline="0" dirty="0" smtClean="0"/>
              <a:t> </a:t>
            </a:r>
            <a:r>
              <a:rPr lang="fr-BE" baseline="0" dirty="0" err="1" smtClean="0"/>
              <a:t>can</a:t>
            </a:r>
            <a:r>
              <a:rPr lang="fr-BE" baseline="0" dirty="0" smtClean="0"/>
              <a:t> </a:t>
            </a:r>
            <a:r>
              <a:rPr lang="fr-BE" baseline="0" dirty="0" err="1" smtClean="0"/>
              <a:t>already</a:t>
            </a:r>
            <a:r>
              <a:rPr lang="fr-BE" baseline="0" dirty="0" smtClean="0"/>
              <a:t> </a:t>
            </a:r>
            <a:r>
              <a:rPr lang="fr-BE" baseline="0" dirty="0" err="1" smtClean="0"/>
              <a:t>start</a:t>
            </a:r>
            <a:r>
              <a:rPr lang="fr-BE" baseline="0" dirty="0" smtClean="0"/>
              <a:t> </a:t>
            </a:r>
            <a:r>
              <a:rPr lang="fr-BE" baseline="0" dirty="0" err="1" smtClean="0"/>
              <a:t>preparing</a:t>
            </a:r>
            <a:r>
              <a:rPr lang="fr-BE" baseline="0" dirty="0" smtClean="0"/>
              <a:t> </a:t>
            </a:r>
            <a:r>
              <a:rPr lang="fr-BE" baseline="0" dirty="0" err="1" smtClean="0"/>
              <a:t>your</a:t>
            </a:r>
            <a:r>
              <a:rPr lang="fr-BE" baseline="0" dirty="0" smtClean="0"/>
              <a:t> programme </a:t>
            </a:r>
            <a:r>
              <a:rPr lang="fr-BE" baseline="0" dirty="0" err="1" smtClean="0"/>
              <a:t>proposal</a:t>
            </a:r>
            <a:r>
              <a:rPr lang="fr-BE" baseline="0" dirty="0" smtClean="0"/>
              <a:t>!!</a:t>
            </a:r>
          </a:p>
          <a:p>
            <a:endParaRPr lang="fr-BE" baseline="0" dirty="0" smtClean="0"/>
          </a:p>
          <a:p>
            <a:r>
              <a:rPr lang="fr-BE" baseline="0" dirty="0" err="1" smtClean="0"/>
              <a:t>Award</a:t>
            </a:r>
            <a:r>
              <a:rPr lang="fr-BE" baseline="0" dirty="0" smtClean="0"/>
              <a:t> </a:t>
            </a:r>
            <a:r>
              <a:rPr lang="fr-BE" baseline="0" dirty="0" err="1" smtClean="0"/>
              <a:t>criteria</a:t>
            </a:r>
            <a:r>
              <a:rPr lang="fr-BE" baseline="0" dirty="0" smtClean="0"/>
              <a:t>: </a:t>
            </a:r>
            <a:r>
              <a:rPr lang="fr-BE" baseline="0" dirty="0" err="1" smtClean="0"/>
              <a:t>please</a:t>
            </a:r>
            <a:r>
              <a:rPr lang="fr-BE" baseline="0" dirty="0" smtClean="0"/>
              <a:t> </a:t>
            </a:r>
            <a:r>
              <a:rPr lang="fr-BE" baseline="0" dirty="0" err="1" smtClean="0"/>
              <a:t>improve</a:t>
            </a:r>
            <a:r>
              <a:rPr lang="fr-BE" baseline="0" dirty="0" smtClean="0"/>
              <a:t> the </a:t>
            </a:r>
            <a:r>
              <a:rPr lang="fr-BE" baseline="0" dirty="0" err="1" smtClean="0"/>
              <a:t>European</a:t>
            </a:r>
            <a:r>
              <a:rPr lang="fr-BE" baseline="0" dirty="0" smtClean="0"/>
              <a:t> dimension of the programme (=</a:t>
            </a:r>
            <a:r>
              <a:rPr lang="fr-BE" baseline="0" dirty="0" err="1" smtClean="0"/>
              <a:t>European</a:t>
            </a:r>
            <a:r>
              <a:rPr lang="fr-BE" baseline="0" dirty="0" smtClean="0"/>
              <a:t> message)!</a:t>
            </a:r>
            <a:endParaRPr lang="en-GB" dirty="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5</a:t>
            </a:fld>
            <a:endParaRPr lang="en-GB"/>
          </a:p>
        </p:txBody>
      </p:sp>
    </p:spTree>
    <p:extLst>
      <p:ext uri="{BB962C8B-B14F-4D97-AF65-F5344CB8AC3E}">
        <p14:creationId xmlns:p14="http://schemas.microsoft.com/office/powerpoint/2010/main" val="3766344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ensure continuity, the 2018 AWP follows the broad lines of the previous annual work programmes and the major objectives of Regulation (EU) No 1144/2014 which are:</a:t>
            </a:r>
          </a:p>
          <a:p>
            <a:pPr lvl="0"/>
            <a:r>
              <a:rPr lang="en-GB" dirty="0"/>
              <a:t>to increase the number of activities aimed at third countries where there is the highest potential of growth, hence a significant share of the budget of simple programmes allocated to third countries;</a:t>
            </a:r>
          </a:p>
          <a:p>
            <a:pPr lvl="0"/>
            <a:r>
              <a:rPr lang="en-GB" dirty="0"/>
              <a:t>on the internal market, to focus on informing consumers about EU quality schemes.</a:t>
            </a:r>
          </a:p>
          <a:p>
            <a:r>
              <a:rPr lang="en-GB" dirty="0"/>
              <a:t>New elements for the 2018 AWP:</a:t>
            </a:r>
          </a:p>
          <a:p>
            <a:r>
              <a:rPr lang="fr-BE" dirty="0" err="1"/>
              <a:t>Increased</a:t>
            </a:r>
            <a:r>
              <a:rPr lang="fr-BE" dirty="0"/>
              <a:t> budget! (x2 for multi programmes!)</a:t>
            </a:r>
            <a:endParaRPr lang="en-GB" dirty="0"/>
          </a:p>
          <a:p>
            <a:pPr lvl="0"/>
            <a:r>
              <a:rPr lang="en-GB" dirty="0"/>
              <a:t>a reserved envelope to promote healthy eating and increase the consumption of fruits and vegetables in the internal market, since this sector is facing several difficulties.</a:t>
            </a:r>
          </a:p>
          <a:p>
            <a:pPr lvl="0"/>
            <a:r>
              <a:rPr lang="en-GB" dirty="0"/>
              <a:t>a budgetary envelope earmarked for sustainable sheep/goat meat to address the difficult situation of the sector following your commitment at the Council of 23.01.2017. The promotion programmes should focus on the sustainable aspect of sheep/goat production, which counts as the most extensive production system; </a:t>
            </a:r>
          </a:p>
          <a:p>
            <a:r>
              <a:rPr lang="en-GB" dirty="0"/>
              <a:t>Please note that in the previous years, the ring-fenced envelopes implied that the ring-fenced sectors could not apply under the other topics unless they were associated with other </a:t>
            </a:r>
            <a:r>
              <a:rPr lang="en-GB" dirty="0" err="1"/>
              <a:t>agri</a:t>
            </a:r>
            <a:r>
              <a:rPr lang="en-GB" dirty="0"/>
              <a:t>-food products. Nevertheless, we would propose this year to apply a different logic. Consequently, the sheep meat sector and fruit and vegetable sector would be able to apply also under the other topics, provided that the messages is different from "sustainable" sheep meat or "healthy eating" for fruits and vegetables (except if they are associated with other products). </a:t>
            </a:r>
          </a:p>
          <a:p>
            <a:r>
              <a:rPr lang="fr-BE" dirty="0"/>
              <a:t>For multi programmes, more </a:t>
            </a:r>
            <a:r>
              <a:rPr lang="fr-BE" dirty="0" err="1"/>
              <a:t>flexibility</a:t>
            </a:r>
            <a:r>
              <a:rPr lang="fr-BE" dirty="0"/>
              <a:t> </a:t>
            </a:r>
            <a:r>
              <a:rPr lang="fr-BE" dirty="0" err="1"/>
              <a:t>is</a:t>
            </a:r>
            <a:r>
              <a:rPr lang="fr-BE" dirty="0"/>
              <a:t> </a:t>
            </a:r>
            <a:r>
              <a:rPr lang="fr-BE" dirty="0" err="1"/>
              <a:t>offered</a:t>
            </a:r>
            <a:r>
              <a:rPr lang="fr-BE" dirty="0"/>
              <a:t> for the message of the </a:t>
            </a:r>
            <a:r>
              <a:rPr lang="fr-BE" dirty="0" err="1"/>
              <a:t>campaigns</a:t>
            </a:r>
            <a:r>
              <a:rPr lang="fr-BE" dirty="0"/>
              <a:t> (and a high </a:t>
            </a:r>
            <a:r>
              <a:rPr lang="fr-BE" dirty="0" err="1"/>
              <a:t>share</a:t>
            </a:r>
            <a:r>
              <a:rPr lang="fr-BE" dirty="0"/>
              <a:t> of budget </a:t>
            </a:r>
            <a:r>
              <a:rPr lang="fr-BE" dirty="0" err="1"/>
              <a:t>is</a:t>
            </a:r>
            <a:r>
              <a:rPr lang="fr-BE" dirty="0"/>
              <a:t> </a:t>
            </a:r>
            <a:r>
              <a:rPr lang="fr-BE" dirty="0" err="1"/>
              <a:t>reserved</a:t>
            </a:r>
            <a:r>
              <a:rPr lang="fr-BE" dirty="0"/>
              <a:t> for TC)</a:t>
            </a:r>
          </a:p>
          <a:p>
            <a:r>
              <a:rPr lang="fr-BE" dirty="0" err="1"/>
              <a:t>Additional</a:t>
            </a:r>
            <a:r>
              <a:rPr lang="fr-BE" dirty="0"/>
              <a:t> call for multi in case of </a:t>
            </a:r>
            <a:r>
              <a:rPr lang="fr-BE" dirty="0" err="1"/>
              <a:t>serious</a:t>
            </a:r>
            <a:r>
              <a:rPr lang="fr-BE" dirty="0"/>
              <a:t> </a:t>
            </a:r>
            <a:r>
              <a:rPr lang="fr-BE" dirty="0" err="1"/>
              <a:t>market</a:t>
            </a:r>
            <a:r>
              <a:rPr lang="fr-BE" dirty="0"/>
              <a:t> </a:t>
            </a:r>
            <a:r>
              <a:rPr lang="fr-BE" dirty="0" err="1"/>
              <a:t>disturbance</a:t>
            </a:r>
            <a:r>
              <a:rPr lang="fr-BE" dirty="0"/>
              <a:t>:</a:t>
            </a:r>
          </a:p>
          <a:p>
            <a:r>
              <a:rPr lang="en-GB" dirty="0"/>
              <a:t>The reason why we had only foreseen a crisis call for simple programmes in the previous years is because simple programmes are easier to build. Also, in the first years, the budget for multi was low and, as a consequence, we could not "extract" 5 M for a crisis call. </a:t>
            </a:r>
          </a:p>
          <a:p>
            <a:r>
              <a:rPr lang="en-GB" dirty="0"/>
              <a:t>Nevertheless, from this year on we now have an important budget for multi programmes. If it is required that the crisis should have a European dimension to trigger a call, it makes sense to allow multi programmes to address such a crisis. A Pan European association can easily build a multi in case of market disturbance with European dimension. Therefore we propose to have a reserve of 5 million for a crisis call for multi, to be reattributed to Topic on multi programmes in third countries if no crisis occurs during 2018. </a:t>
            </a:r>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6</a:t>
            </a:fld>
            <a:endParaRPr lang="en-GB"/>
          </a:p>
        </p:txBody>
      </p:sp>
    </p:spTree>
    <p:extLst>
      <p:ext uri="{BB962C8B-B14F-4D97-AF65-F5344CB8AC3E}">
        <p14:creationId xmlns:p14="http://schemas.microsoft.com/office/powerpoint/2010/main" val="7415242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p:spPr>
        <p:txBody>
          <a:bodyPr/>
          <a:lstStyle/>
          <a:p>
            <a:r>
              <a:rPr lang="en-US" altLang="en-US" dirty="0" smtClean="0">
                <a:latin typeface="Arial" pitchFamily="34" charset="0"/>
              </a:rPr>
              <a:t>Reference</a:t>
            </a:r>
            <a:r>
              <a:rPr lang="en-US" altLang="en-US" baseline="0" dirty="0" smtClean="0">
                <a:latin typeface="Arial" pitchFamily="34" charset="0"/>
              </a:rPr>
              <a:t> to section 1.2.1.2 of the AWP for economic perspectives in TC</a:t>
            </a:r>
            <a:endParaRPr lang="en-US" altLang="en-US" dirty="0" smtClean="0">
              <a:latin typeface="Arial" pitchFamily="34" charset="0"/>
            </a:endParaRPr>
          </a:p>
        </p:txBody>
      </p:sp>
      <p:sp>
        <p:nvSpPr>
          <p:cNvPr id="72708"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7686" indent="-287571" eaLnBrk="0" hangingPunct="0">
              <a:defRPr sz="7600" b="1">
                <a:solidFill>
                  <a:srgbClr val="FFD624"/>
                </a:solidFill>
                <a:latin typeface="Verdana" pitchFamily="34" charset="0"/>
              </a:defRPr>
            </a:lvl2pPr>
            <a:lvl3pPr marL="1150285" indent="-230057" eaLnBrk="0" hangingPunct="0">
              <a:defRPr sz="7600" b="1">
                <a:solidFill>
                  <a:srgbClr val="FFD624"/>
                </a:solidFill>
                <a:latin typeface="Verdana" pitchFamily="34" charset="0"/>
              </a:defRPr>
            </a:lvl3pPr>
            <a:lvl4pPr marL="1610400" indent="-230057" eaLnBrk="0" hangingPunct="0">
              <a:defRPr sz="7600" b="1">
                <a:solidFill>
                  <a:srgbClr val="FFD624"/>
                </a:solidFill>
                <a:latin typeface="Verdana" pitchFamily="34" charset="0"/>
              </a:defRPr>
            </a:lvl4pPr>
            <a:lvl5pPr marL="2070515" indent="-230057" eaLnBrk="0" hangingPunct="0">
              <a:defRPr sz="7600" b="1">
                <a:solidFill>
                  <a:srgbClr val="FFD624"/>
                </a:solidFill>
                <a:latin typeface="Verdana" pitchFamily="34" charset="0"/>
              </a:defRPr>
            </a:lvl5pPr>
            <a:lvl6pPr marL="2530628" indent="-230057" eaLnBrk="0" fontAlgn="base" hangingPunct="0">
              <a:spcBef>
                <a:spcPct val="0"/>
              </a:spcBef>
              <a:spcAft>
                <a:spcPct val="0"/>
              </a:spcAft>
              <a:defRPr sz="7600" b="1">
                <a:solidFill>
                  <a:srgbClr val="FFD624"/>
                </a:solidFill>
                <a:latin typeface="Verdana" pitchFamily="34" charset="0"/>
              </a:defRPr>
            </a:lvl6pPr>
            <a:lvl7pPr marL="2990742" indent="-230057" eaLnBrk="0" fontAlgn="base" hangingPunct="0">
              <a:spcBef>
                <a:spcPct val="0"/>
              </a:spcBef>
              <a:spcAft>
                <a:spcPct val="0"/>
              </a:spcAft>
              <a:defRPr sz="7600" b="1">
                <a:solidFill>
                  <a:srgbClr val="FFD624"/>
                </a:solidFill>
                <a:latin typeface="Verdana" pitchFamily="34" charset="0"/>
              </a:defRPr>
            </a:lvl7pPr>
            <a:lvl8pPr marL="3450857" indent="-230057" eaLnBrk="0" fontAlgn="base" hangingPunct="0">
              <a:spcBef>
                <a:spcPct val="0"/>
              </a:spcBef>
              <a:spcAft>
                <a:spcPct val="0"/>
              </a:spcAft>
              <a:defRPr sz="7600" b="1">
                <a:solidFill>
                  <a:srgbClr val="FFD624"/>
                </a:solidFill>
                <a:latin typeface="Verdana" pitchFamily="34" charset="0"/>
              </a:defRPr>
            </a:lvl8pPr>
            <a:lvl9pPr marL="3910970" indent="-230057" eaLnBrk="0" fontAlgn="base" hangingPunct="0">
              <a:spcBef>
                <a:spcPct val="0"/>
              </a:spcBef>
              <a:spcAft>
                <a:spcPct val="0"/>
              </a:spcAft>
              <a:defRPr sz="7600" b="1">
                <a:solidFill>
                  <a:srgbClr val="FFD624"/>
                </a:solidFill>
                <a:latin typeface="Verdana" pitchFamily="34" charset="0"/>
              </a:defRPr>
            </a:lvl9pPr>
          </a:lstStyle>
          <a:p>
            <a:pPr eaLnBrk="1" hangingPunct="1"/>
            <a:fld id="{9E2F0D0A-6855-459B-9A3B-B9D680A5B17D}" type="slidenum">
              <a:rPr lang="en-GB" altLang="en-US" sz="1200" b="0">
                <a:solidFill>
                  <a:schemeClr val="tx1"/>
                </a:solidFill>
                <a:latin typeface="Arial" pitchFamily="34" charset="0"/>
              </a:rPr>
              <a:pPr eaLnBrk="1" hangingPunct="1"/>
              <a:t>7</a:t>
            </a:fld>
            <a:endParaRPr lang="en-GB" altLang="en-US" sz="1200" b="0">
              <a:solidFill>
                <a:schemeClr val="tx1"/>
              </a:solidFill>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8</a:t>
            </a:fld>
            <a:endParaRPr lang="en-GB"/>
          </a:p>
        </p:txBody>
      </p:sp>
    </p:spTree>
    <p:extLst>
      <p:ext uri="{BB962C8B-B14F-4D97-AF65-F5344CB8AC3E}">
        <p14:creationId xmlns:p14="http://schemas.microsoft.com/office/powerpoint/2010/main" val="1381616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4127500" y="965200"/>
            <a:ext cx="5021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4716016" y="1700808"/>
            <a:ext cx="424847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4211960" y="4509120"/>
            <a:ext cx="4752528"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CF8F63A9-B7FA-47B5-AE80-7C728C41B7B4}" type="slidenum">
              <a:rPr lang="en-GB"/>
              <a:pPr>
                <a:defRPr/>
              </a:pPr>
              <a:t>‹#›</a:t>
            </a:fld>
            <a:endParaRPr lang="en-GB" dirty="0"/>
          </a:p>
        </p:txBody>
      </p:sp>
    </p:spTree>
    <p:extLst>
      <p:ext uri="{BB962C8B-B14F-4D97-AF65-F5344CB8AC3E}">
        <p14:creationId xmlns:p14="http://schemas.microsoft.com/office/powerpoint/2010/main" val="39281153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4E48121-A0E6-4840-AACC-CE69FDC6404B}" type="slidenum">
              <a:rPr lang="en-GB"/>
              <a:pPr>
                <a:defRPr/>
              </a:pPr>
              <a:t>‹#›</a:t>
            </a:fld>
            <a:endParaRPr lang="en-GB" dirty="0"/>
          </a:p>
        </p:txBody>
      </p:sp>
    </p:spTree>
    <p:extLst>
      <p:ext uri="{BB962C8B-B14F-4D97-AF65-F5344CB8AC3E}">
        <p14:creationId xmlns:p14="http://schemas.microsoft.com/office/powerpoint/2010/main" val="1109486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CF1D77B-DCA4-4E67-9843-2CD6DD309BD0}" type="slidenum">
              <a:rPr lang="en-GB"/>
              <a:pPr>
                <a:defRPr/>
              </a:pPr>
              <a:t>‹#›</a:t>
            </a:fld>
            <a:endParaRPr lang="en-GB" dirty="0"/>
          </a:p>
        </p:txBody>
      </p:sp>
    </p:spTree>
    <p:extLst>
      <p:ext uri="{BB962C8B-B14F-4D97-AF65-F5344CB8AC3E}">
        <p14:creationId xmlns:p14="http://schemas.microsoft.com/office/powerpoint/2010/main" val="4115654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D183354-61B9-4794-8E5A-8125D9C23581}" type="slidenum">
              <a:rPr lang="en-GB"/>
              <a:pPr>
                <a:defRPr/>
              </a:pPr>
              <a:t>‹#›</a:t>
            </a:fld>
            <a:endParaRPr lang="en-GB" dirty="0"/>
          </a:p>
        </p:txBody>
      </p:sp>
    </p:spTree>
    <p:extLst>
      <p:ext uri="{BB962C8B-B14F-4D97-AF65-F5344CB8AC3E}">
        <p14:creationId xmlns:p14="http://schemas.microsoft.com/office/powerpoint/2010/main" val="3206062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052513"/>
            <a:ext cx="2146300" cy="54006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7975" y="1052513"/>
            <a:ext cx="6286500"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264D7C5-EB8B-4F0C-92CE-C18A0553C523}" type="slidenum">
              <a:rPr lang="en-GB"/>
              <a:pPr>
                <a:defRPr/>
              </a:pPr>
              <a:t>‹#›</a:t>
            </a:fld>
            <a:endParaRPr lang="en-GB" dirty="0"/>
          </a:p>
        </p:txBody>
      </p:sp>
    </p:spTree>
    <p:extLst>
      <p:ext uri="{BB962C8B-B14F-4D97-AF65-F5344CB8AC3E}">
        <p14:creationId xmlns:p14="http://schemas.microsoft.com/office/powerpoint/2010/main" val="19722684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17" name="Rectangle 10"/>
          <p:cNvSpPr>
            <a:spLocks noChangeArrowheads="1"/>
          </p:cNvSpPr>
          <p:nvPr userDrawn="1"/>
        </p:nvSpPr>
        <p:spPr bwMode="auto">
          <a:xfrm>
            <a:off x="-10988" y="98606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sp>
        <p:nvSpPr>
          <p:cNvPr id="5" name="Rectangle 10"/>
          <p:cNvSpPr>
            <a:spLocks noChangeArrowheads="1"/>
          </p:cNvSpPr>
          <p:nvPr userDrawn="1"/>
        </p:nvSpPr>
        <p:spPr bwMode="auto">
          <a:xfrm>
            <a:off x="4127500" y="965200"/>
            <a:ext cx="5021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4716016" y="1700808"/>
            <a:ext cx="424847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6005094" y="4077072"/>
            <a:ext cx="4752528"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13" name="Rectangle 12"/>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14" name="Rectangle 13"/>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5" name="Rectangle 14"/>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3B7816D3-D941-4E32-BFC2-C701ACF1D9CD}" type="slidenum">
              <a:rPr lang="en-GB"/>
              <a:pPr>
                <a:defRPr/>
              </a:pPr>
              <a:t>‹#›</a:t>
            </a:fld>
            <a:endParaRPr lang="en-GB" dirty="0"/>
          </a:p>
        </p:txBody>
      </p:sp>
    </p:spTree>
    <p:extLst>
      <p:ext uri="{BB962C8B-B14F-4D97-AF65-F5344CB8AC3E}">
        <p14:creationId xmlns:p14="http://schemas.microsoft.com/office/powerpoint/2010/main" val="3971980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0" y="96520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07504" y="1700808"/>
            <a:ext cx="460851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107503" y="4509120"/>
            <a:ext cx="4705795" cy="1152525"/>
          </a:xfrm>
        </p:spPr>
        <p:txBody>
          <a:bodyPr/>
          <a:lstStyle>
            <a:lvl1pPr algn="l">
              <a:defRPr i="1">
                <a:solidFill>
                  <a:schemeClr val="bg1"/>
                </a:solidFill>
              </a:defRPr>
            </a:lvl1pPr>
          </a:lstStyle>
          <a:p>
            <a:pPr lvl="0"/>
            <a:r>
              <a:rPr lang="fr-BE" noProof="0" dirty="0" err="1" smtClean="0"/>
              <a:t>Subtitle</a:t>
            </a:r>
            <a:endParaRPr lang="en-GB" noProof="0" dirty="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9CDF8B13-E21A-4FE8-9A7C-F4A1DE5AB1CF}" type="slidenum">
              <a:rPr lang="en-GB"/>
              <a:pPr>
                <a:defRPr/>
              </a:pPr>
              <a:t>‹#›</a:t>
            </a:fld>
            <a:endParaRPr lang="en-GB" dirty="0"/>
          </a:p>
        </p:txBody>
      </p:sp>
    </p:spTree>
    <p:extLst>
      <p:ext uri="{BB962C8B-B14F-4D97-AF65-F5344CB8AC3E}">
        <p14:creationId xmlns:p14="http://schemas.microsoft.com/office/powerpoint/2010/main" val="37429122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2700" y="965200"/>
            <a:ext cx="91567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900113" y="2349500"/>
            <a:ext cx="7343775" cy="1439863"/>
          </a:xfrm>
        </p:spPr>
        <p:txBody>
          <a:bodyPr/>
          <a:lstStyle>
            <a:lvl1pPr marL="3175">
              <a:defRPr sz="3200">
                <a:solidFill>
                  <a:schemeClr val="bg1"/>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900113" y="4508500"/>
            <a:ext cx="7343775"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8" name="Rectangle 7"/>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9" name="Rectangle 8"/>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E91D8F81-7660-4D9C-BF7D-E26EE185A41B}" type="slidenum">
              <a:rPr lang="en-GB"/>
              <a:pPr>
                <a:defRPr/>
              </a:pPr>
              <a:t>‹#›</a:t>
            </a:fld>
            <a:endParaRPr lang="en-GB" dirty="0"/>
          </a:p>
        </p:txBody>
      </p:sp>
    </p:spTree>
    <p:extLst>
      <p:ext uri="{BB962C8B-B14F-4D97-AF65-F5344CB8AC3E}">
        <p14:creationId xmlns:p14="http://schemas.microsoft.com/office/powerpoint/2010/main" val="840824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537BB2E-9F9E-4BAA-AE43-CD66653A998B}" type="slidenum">
              <a:rPr lang="en-GB"/>
              <a:pPr>
                <a:defRPr/>
              </a:pPr>
              <a:t>‹#›</a:t>
            </a:fld>
            <a:endParaRPr lang="en-GB" dirty="0"/>
          </a:p>
        </p:txBody>
      </p:sp>
    </p:spTree>
    <p:extLst>
      <p:ext uri="{BB962C8B-B14F-4D97-AF65-F5344CB8AC3E}">
        <p14:creationId xmlns:p14="http://schemas.microsoft.com/office/powerpoint/2010/main" val="40098440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8443B67-D9BB-4342-A53D-F8F29C868233}" type="slidenum">
              <a:rPr lang="en-GB"/>
              <a:pPr>
                <a:defRPr/>
              </a:pPr>
              <a:t>‹#›</a:t>
            </a:fld>
            <a:endParaRPr lang="en-GB" dirty="0"/>
          </a:p>
        </p:txBody>
      </p:sp>
    </p:spTree>
    <p:extLst>
      <p:ext uri="{BB962C8B-B14F-4D97-AF65-F5344CB8AC3E}">
        <p14:creationId xmlns:p14="http://schemas.microsoft.com/office/powerpoint/2010/main" val="148546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9563" y="1628775"/>
            <a:ext cx="421481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6775" y="1628775"/>
            <a:ext cx="421481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EA8B5FD-6EF8-4153-AB33-93FB0FC496A1}" type="slidenum">
              <a:rPr lang="en-GB"/>
              <a:pPr>
                <a:defRPr/>
              </a:pPr>
              <a:t>‹#›</a:t>
            </a:fld>
            <a:endParaRPr lang="en-GB" dirty="0"/>
          </a:p>
        </p:txBody>
      </p:sp>
    </p:spTree>
    <p:extLst>
      <p:ext uri="{BB962C8B-B14F-4D97-AF65-F5344CB8AC3E}">
        <p14:creationId xmlns:p14="http://schemas.microsoft.com/office/powerpoint/2010/main" val="3374813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0" y="96520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07504" y="1700808"/>
            <a:ext cx="460851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107503" y="4509120"/>
            <a:ext cx="4705795" cy="1152525"/>
          </a:xfrm>
        </p:spPr>
        <p:txBody>
          <a:bodyPr/>
          <a:lstStyle>
            <a:lvl1pPr algn="l">
              <a:defRPr i="1">
                <a:solidFill>
                  <a:schemeClr val="bg1"/>
                </a:solidFill>
              </a:defRPr>
            </a:lvl1pPr>
          </a:lstStyle>
          <a:p>
            <a:pPr lvl="0"/>
            <a:r>
              <a:rPr lang="fr-BE" noProof="0" dirty="0" err="1" smtClean="0"/>
              <a:t>Subtitle</a:t>
            </a:r>
            <a:endParaRPr lang="en-GB" noProof="0" dirty="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F555D173-703E-4518-9267-845DEDA7D255}" type="slidenum">
              <a:rPr lang="en-GB"/>
              <a:pPr>
                <a:defRPr/>
              </a:pPr>
              <a:t>‹#›</a:t>
            </a:fld>
            <a:endParaRPr lang="en-GB" dirty="0"/>
          </a:p>
        </p:txBody>
      </p:sp>
    </p:spTree>
    <p:extLst>
      <p:ext uri="{BB962C8B-B14F-4D97-AF65-F5344CB8AC3E}">
        <p14:creationId xmlns:p14="http://schemas.microsoft.com/office/powerpoint/2010/main" val="36288248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A884154-7DC1-4C83-900B-E82C84F646E4}" type="slidenum">
              <a:rPr lang="en-GB"/>
              <a:pPr>
                <a:defRPr/>
              </a:pPr>
              <a:t>‹#›</a:t>
            </a:fld>
            <a:endParaRPr lang="en-GB" dirty="0"/>
          </a:p>
        </p:txBody>
      </p:sp>
    </p:spTree>
    <p:extLst>
      <p:ext uri="{BB962C8B-B14F-4D97-AF65-F5344CB8AC3E}">
        <p14:creationId xmlns:p14="http://schemas.microsoft.com/office/powerpoint/2010/main" val="27162427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07859D31-FFE7-4F2B-A330-7474E91694C2}" type="slidenum">
              <a:rPr lang="en-GB"/>
              <a:pPr>
                <a:defRPr/>
              </a:pPr>
              <a:t>‹#›</a:t>
            </a:fld>
            <a:endParaRPr lang="en-GB" dirty="0"/>
          </a:p>
        </p:txBody>
      </p:sp>
    </p:spTree>
    <p:extLst>
      <p:ext uri="{BB962C8B-B14F-4D97-AF65-F5344CB8AC3E}">
        <p14:creationId xmlns:p14="http://schemas.microsoft.com/office/powerpoint/2010/main" val="777806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6FE7C5AB-1E28-48AE-B474-DA85D8A3C5DA}" type="slidenum">
              <a:rPr lang="en-GB"/>
              <a:pPr>
                <a:defRPr/>
              </a:pPr>
              <a:t>‹#›</a:t>
            </a:fld>
            <a:endParaRPr lang="en-GB" dirty="0"/>
          </a:p>
        </p:txBody>
      </p:sp>
    </p:spTree>
    <p:extLst>
      <p:ext uri="{BB962C8B-B14F-4D97-AF65-F5344CB8AC3E}">
        <p14:creationId xmlns:p14="http://schemas.microsoft.com/office/powerpoint/2010/main" val="32483763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3BEEF0F-52AD-440A-9BDD-31EC7AADD51D}" type="slidenum">
              <a:rPr lang="en-GB"/>
              <a:pPr>
                <a:defRPr/>
              </a:pPr>
              <a:t>‹#›</a:t>
            </a:fld>
            <a:endParaRPr lang="en-GB" dirty="0"/>
          </a:p>
        </p:txBody>
      </p:sp>
    </p:spTree>
    <p:extLst>
      <p:ext uri="{BB962C8B-B14F-4D97-AF65-F5344CB8AC3E}">
        <p14:creationId xmlns:p14="http://schemas.microsoft.com/office/powerpoint/2010/main" val="39042316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3B31898-08BC-4274-A951-C44B133100C2}" type="slidenum">
              <a:rPr lang="en-GB"/>
              <a:pPr>
                <a:defRPr/>
              </a:pPr>
              <a:t>‹#›</a:t>
            </a:fld>
            <a:endParaRPr lang="en-GB" dirty="0"/>
          </a:p>
        </p:txBody>
      </p:sp>
    </p:spTree>
    <p:extLst>
      <p:ext uri="{BB962C8B-B14F-4D97-AF65-F5344CB8AC3E}">
        <p14:creationId xmlns:p14="http://schemas.microsoft.com/office/powerpoint/2010/main" val="29338380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C34EB45-312E-4BDA-A409-C9BAB481DBDF}" type="slidenum">
              <a:rPr lang="en-GB"/>
              <a:pPr>
                <a:defRPr/>
              </a:pPr>
              <a:t>‹#›</a:t>
            </a:fld>
            <a:endParaRPr lang="en-GB" dirty="0"/>
          </a:p>
        </p:txBody>
      </p:sp>
    </p:spTree>
    <p:extLst>
      <p:ext uri="{BB962C8B-B14F-4D97-AF65-F5344CB8AC3E}">
        <p14:creationId xmlns:p14="http://schemas.microsoft.com/office/powerpoint/2010/main" val="20964447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052513"/>
            <a:ext cx="2146300" cy="54006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7975" y="1052513"/>
            <a:ext cx="6286500"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F9D39C9-8389-47B9-A822-3DBDFB495259}" type="slidenum">
              <a:rPr lang="en-GB"/>
              <a:pPr>
                <a:defRPr/>
              </a:pPr>
              <a:t>‹#›</a:t>
            </a:fld>
            <a:endParaRPr lang="en-GB" dirty="0"/>
          </a:p>
        </p:txBody>
      </p:sp>
    </p:spTree>
    <p:extLst>
      <p:ext uri="{BB962C8B-B14F-4D97-AF65-F5344CB8AC3E}">
        <p14:creationId xmlns:p14="http://schemas.microsoft.com/office/powerpoint/2010/main" val="3249603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2700" y="965200"/>
            <a:ext cx="91567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900113" y="2349500"/>
            <a:ext cx="7343775" cy="1439863"/>
          </a:xfrm>
        </p:spPr>
        <p:txBody>
          <a:bodyPr/>
          <a:lstStyle>
            <a:lvl1pPr marL="3175">
              <a:defRPr sz="3200">
                <a:solidFill>
                  <a:schemeClr val="bg1"/>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900113" y="4508500"/>
            <a:ext cx="7343775"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8" name="Rectangle 7"/>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9" name="Rectangle 8"/>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0E8EA441-4F84-43F7-B323-EF7B46483805}" type="slidenum">
              <a:rPr lang="en-GB"/>
              <a:pPr>
                <a:defRPr/>
              </a:pPr>
              <a:t>‹#›</a:t>
            </a:fld>
            <a:endParaRPr lang="en-GB" dirty="0"/>
          </a:p>
        </p:txBody>
      </p:sp>
    </p:spTree>
    <p:extLst>
      <p:ext uri="{BB962C8B-B14F-4D97-AF65-F5344CB8AC3E}">
        <p14:creationId xmlns:p14="http://schemas.microsoft.com/office/powerpoint/2010/main" val="1206608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49CF585-D68D-421C-938A-FF2DCDCC0CD1}" type="slidenum">
              <a:rPr lang="en-GB"/>
              <a:pPr>
                <a:defRPr/>
              </a:pPr>
              <a:t>‹#›</a:t>
            </a:fld>
            <a:endParaRPr lang="en-GB" dirty="0"/>
          </a:p>
        </p:txBody>
      </p:sp>
    </p:spTree>
    <p:extLst>
      <p:ext uri="{BB962C8B-B14F-4D97-AF65-F5344CB8AC3E}">
        <p14:creationId xmlns:p14="http://schemas.microsoft.com/office/powerpoint/2010/main" val="2142345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07B12F4-2FFA-4895-A136-DC456468DCA7}" type="slidenum">
              <a:rPr lang="en-GB"/>
              <a:pPr>
                <a:defRPr/>
              </a:pPr>
              <a:t>‹#›</a:t>
            </a:fld>
            <a:endParaRPr lang="en-GB" dirty="0"/>
          </a:p>
        </p:txBody>
      </p:sp>
    </p:spTree>
    <p:extLst>
      <p:ext uri="{BB962C8B-B14F-4D97-AF65-F5344CB8AC3E}">
        <p14:creationId xmlns:p14="http://schemas.microsoft.com/office/powerpoint/2010/main" val="3162395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9563" y="1628775"/>
            <a:ext cx="421481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6775" y="1628775"/>
            <a:ext cx="421481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6F3EA52-8475-4E77-A020-3A0EE12282B5}" type="slidenum">
              <a:rPr lang="en-GB"/>
              <a:pPr>
                <a:defRPr/>
              </a:pPr>
              <a:t>‹#›</a:t>
            </a:fld>
            <a:endParaRPr lang="en-GB" dirty="0"/>
          </a:p>
        </p:txBody>
      </p:sp>
    </p:spTree>
    <p:extLst>
      <p:ext uri="{BB962C8B-B14F-4D97-AF65-F5344CB8AC3E}">
        <p14:creationId xmlns:p14="http://schemas.microsoft.com/office/powerpoint/2010/main" val="3181299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F040A49B-0D9F-458C-8D23-F17662C7E1C1}" type="slidenum">
              <a:rPr lang="en-GB"/>
              <a:pPr>
                <a:defRPr/>
              </a:pPr>
              <a:t>‹#›</a:t>
            </a:fld>
            <a:endParaRPr lang="en-GB" dirty="0"/>
          </a:p>
        </p:txBody>
      </p:sp>
    </p:spTree>
    <p:extLst>
      <p:ext uri="{BB962C8B-B14F-4D97-AF65-F5344CB8AC3E}">
        <p14:creationId xmlns:p14="http://schemas.microsoft.com/office/powerpoint/2010/main" val="1786694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9400" y="3176587"/>
            <a:ext cx="8585200" cy="504825"/>
          </a:xfrm>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CAA77E3-4503-4E0A-B49C-9F8B3FDCE6D2}" type="slidenum">
              <a:rPr lang="en-GB"/>
              <a:pPr>
                <a:defRPr/>
              </a:pPr>
              <a:t>‹#›</a:t>
            </a:fld>
            <a:endParaRPr lang="en-GB" dirty="0"/>
          </a:p>
        </p:txBody>
      </p:sp>
    </p:spTree>
    <p:extLst>
      <p:ext uri="{BB962C8B-B14F-4D97-AF65-F5344CB8AC3E}">
        <p14:creationId xmlns:p14="http://schemas.microsoft.com/office/powerpoint/2010/main" val="521367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7807E276-A5DE-4F1F-8226-6432F6E0771C}" type="slidenum">
              <a:rPr lang="en-GB"/>
              <a:pPr>
                <a:defRPr/>
              </a:pPr>
              <a:t>‹#›</a:t>
            </a:fld>
            <a:endParaRPr lang="en-GB" dirty="0"/>
          </a:p>
        </p:txBody>
      </p:sp>
    </p:spTree>
    <p:extLst>
      <p:ext uri="{BB962C8B-B14F-4D97-AF65-F5344CB8AC3E}">
        <p14:creationId xmlns:p14="http://schemas.microsoft.com/office/powerpoint/2010/main" val="2710157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7975" y="1052513"/>
            <a:ext cx="8585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309563" y="1628775"/>
            <a:ext cx="85820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Fourth level</a:t>
            </a:r>
          </a:p>
        </p:txBody>
      </p:sp>
      <p:sp>
        <p:nvSpPr>
          <p:cNvPr id="1028" name="Rectangle 4"/>
          <p:cNvSpPr>
            <a:spLocks noGrp="1" noChangeArrowheads="1"/>
          </p:cNvSpPr>
          <p:nvPr>
            <p:ph type="dt" sz="half" idx="2"/>
          </p:nvPr>
        </p:nvSpPr>
        <p:spPr bwMode="auto">
          <a:xfrm>
            <a:off x="457200" y="6524625"/>
            <a:ext cx="2133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b="0">
                <a:solidFill>
                  <a:srgbClr val="000000"/>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5853113" y="6524625"/>
            <a:ext cx="2895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pPr>
              <a:defRPr/>
            </a:pPr>
            <a:endParaRPr lang="en-GB"/>
          </a:p>
        </p:txBody>
      </p:sp>
      <p:sp>
        <p:nvSpPr>
          <p:cNvPr id="15" name="Rectangle 14"/>
          <p:cNvSpPr/>
          <p:nvPr/>
        </p:nvSpPr>
        <p:spPr>
          <a:xfrm>
            <a:off x="0" y="0"/>
            <a:ext cx="9144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4294188" y="6659563"/>
            <a:ext cx="6111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4286250" y="6635750"/>
            <a:ext cx="628650" cy="2381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pPr>
              <a:defRPr/>
            </a:pPr>
            <a:fld id="{8CF90D82-90DE-48E5-9AA2-17E2E9A6CB41}" type="slidenum">
              <a:rPr lang="en-GB"/>
              <a:pPr>
                <a:defRPr/>
              </a:pPr>
              <a:t>‹#›</a:t>
            </a:fld>
            <a:endParaRPr lang="en-GB" dirty="0"/>
          </a:p>
        </p:txBody>
      </p:sp>
      <p:pic>
        <p:nvPicPr>
          <p:cNvPr id="1033"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743325" y="19050"/>
            <a:ext cx="1620838"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224" r:id="rId1"/>
    <p:sldLayoutId id="2147485225" r:id="rId2"/>
    <p:sldLayoutId id="2147485226" r:id="rId3"/>
    <p:sldLayoutId id="2147485204" r:id="rId4"/>
    <p:sldLayoutId id="2147485205" r:id="rId5"/>
    <p:sldLayoutId id="2147485206" r:id="rId6"/>
    <p:sldLayoutId id="2147485207" r:id="rId7"/>
    <p:sldLayoutId id="2147485208" r:id="rId8"/>
    <p:sldLayoutId id="2147485209" r:id="rId9"/>
    <p:sldLayoutId id="2147485210" r:id="rId10"/>
    <p:sldLayoutId id="2147485211" r:id="rId11"/>
    <p:sldLayoutId id="2147485212" r:id="rId12"/>
    <p:sldLayoutId id="2147485213"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000" b="1">
          <a:solidFill>
            <a:srgbClr val="42A62A"/>
          </a:solidFill>
          <a:latin typeface="+mj-lt"/>
          <a:ea typeface="+mj-ea"/>
          <a:cs typeface="+mj-cs"/>
        </a:defRPr>
      </a:lvl1pPr>
      <a:lvl2pPr algn="ctr" rtl="0" eaLnBrk="0" fontAlgn="base" hangingPunct="0">
        <a:spcBef>
          <a:spcPct val="0"/>
        </a:spcBef>
        <a:spcAft>
          <a:spcPct val="0"/>
        </a:spcAft>
        <a:defRPr sz="2000" b="1">
          <a:solidFill>
            <a:srgbClr val="42A62A"/>
          </a:solidFill>
          <a:latin typeface="Verdana" pitchFamily="34" charset="0"/>
        </a:defRPr>
      </a:lvl2pPr>
      <a:lvl3pPr algn="ctr" rtl="0" eaLnBrk="0" fontAlgn="base" hangingPunct="0">
        <a:spcBef>
          <a:spcPct val="0"/>
        </a:spcBef>
        <a:spcAft>
          <a:spcPct val="0"/>
        </a:spcAft>
        <a:defRPr sz="2000" b="1">
          <a:solidFill>
            <a:srgbClr val="42A62A"/>
          </a:solidFill>
          <a:latin typeface="Verdana" pitchFamily="34" charset="0"/>
        </a:defRPr>
      </a:lvl3pPr>
      <a:lvl4pPr algn="ctr" rtl="0" eaLnBrk="0" fontAlgn="base" hangingPunct="0">
        <a:spcBef>
          <a:spcPct val="0"/>
        </a:spcBef>
        <a:spcAft>
          <a:spcPct val="0"/>
        </a:spcAft>
        <a:defRPr sz="2000" b="1">
          <a:solidFill>
            <a:srgbClr val="42A62A"/>
          </a:solidFill>
          <a:latin typeface="Verdana" pitchFamily="34" charset="0"/>
        </a:defRPr>
      </a:lvl4pPr>
      <a:lvl5pPr algn="ctr" rtl="0" eaLnBrk="0" fontAlgn="base" hangingPunct="0">
        <a:spcBef>
          <a:spcPct val="0"/>
        </a:spcBef>
        <a:spcAft>
          <a:spcPct val="0"/>
        </a:spcAft>
        <a:defRPr sz="2000" b="1">
          <a:solidFill>
            <a:srgbClr val="42A62A"/>
          </a:solidFill>
          <a:latin typeface="Verdana" pitchFamily="34" charset="0"/>
        </a:defRPr>
      </a:lvl5pPr>
      <a:lvl6pPr marL="457200" algn="ctr" rtl="0" fontAlgn="base">
        <a:spcBef>
          <a:spcPct val="0"/>
        </a:spcBef>
        <a:spcAft>
          <a:spcPct val="0"/>
        </a:spcAft>
        <a:defRPr sz="2000" b="1">
          <a:solidFill>
            <a:srgbClr val="009999"/>
          </a:solidFill>
          <a:latin typeface="Verdana" pitchFamily="34" charset="0"/>
        </a:defRPr>
      </a:lvl6pPr>
      <a:lvl7pPr marL="914400" algn="ctr" rtl="0" fontAlgn="base">
        <a:spcBef>
          <a:spcPct val="0"/>
        </a:spcBef>
        <a:spcAft>
          <a:spcPct val="0"/>
        </a:spcAft>
        <a:defRPr sz="2000" b="1">
          <a:solidFill>
            <a:srgbClr val="009999"/>
          </a:solidFill>
          <a:latin typeface="Verdana" pitchFamily="34" charset="0"/>
        </a:defRPr>
      </a:lvl7pPr>
      <a:lvl8pPr marL="1371600" algn="ctr" rtl="0" fontAlgn="base">
        <a:spcBef>
          <a:spcPct val="0"/>
        </a:spcBef>
        <a:spcAft>
          <a:spcPct val="0"/>
        </a:spcAft>
        <a:defRPr sz="2000" b="1">
          <a:solidFill>
            <a:srgbClr val="009999"/>
          </a:solidFill>
          <a:latin typeface="Verdana" pitchFamily="34" charset="0"/>
        </a:defRPr>
      </a:lvl8pPr>
      <a:lvl9pPr marL="1828800" algn="ctr" rtl="0" fontAlgn="base">
        <a:spcBef>
          <a:spcPct val="0"/>
        </a:spcBef>
        <a:spcAft>
          <a:spcPct val="0"/>
        </a:spcAft>
        <a:defRPr sz="2000" b="1">
          <a:solidFill>
            <a:srgbClr val="009999"/>
          </a:solidFill>
          <a:latin typeface="Verdana" pitchFamily="34" charset="0"/>
        </a:defRPr>
      </a:lvl9pPr>
    </p:titleStyle>
    <p:bodyStyle>
      <a:lvl1pPr marL="342900" indent="-342900" algn="l" rtl="0" eaLnBrk="0" fontAlgn="base" hangingPunct="0">
        <a:spcBef>
          <a:spcPct val="20000"/>
        </a:spcBef>
        <a:spcAft>
          <a:spcPct val="0"/>
        </a:spcAft>
        <a:buClr>
          <a:schemeClr val="bg1"/>
        </a:buClr>
        <a:defRPr>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1600">
          <a:solidFill>
            <a:schemeClr val="tx1"/>
          </a:solidFill>
          <a:latin typeface="+mn-lt"/>
        </a:defRPr>
      </a:lvl2pPr>
      <a:lvl3pPr marL="1143000" indent="-228600" algn="l" rtl="0" eaLnBrk="0" fontAlgn="base" hangingPunct="0">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07975" y="1052513"/>
            <a:ext cx="8585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2051" name="Rectangle 3"/>
          <p:cNvSpPr>
            <a:spLocks noGrp="1" noChangeArrowheads="1"/>
          </p:cNvSpPr>
          <p:nvPr>
            <p:ph type="body" idx="1"/>
          </p:nvPr>
        </p:nvSpPr>
        <p:spPr bwMode="auto">
          <a:xfrm>
            <a:off x="309563" y="1628775"/>
            <a:ext cx="85820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Fourth level</a:t>
            </a:r>
          </a:p>
        </p:txBody>
      </p:sp>
      <p:sp>
        <p:nvSpPr>
          <p:cNvPr id="1028" name="Rectangle 4"/>
          <p:cNvSpPr>
            <a:spLocks noGrp="1" noChangeArrowheads="1"/>
          </p:cNvSpPr>
          <p:nvPr>
            <p:ph type="dt" sz="half" idx="2"/>
          </p:nvPr>
        </p:nvSpPr>
        <p:spPr bwMode="auto">
          <a:xfrm>
            <a:off x="457200" y="6524625"/>
            <a:ext cx="2133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b="0">
                <a:solidFill>
                  <a:srgbClr val="000000"/>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5853113" y="6524625"/>
            <a:ext cx="2895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pPr>
              <a:defRPr/>
            </a:pPr>
            <a:endParaRPr lang="en-GB"/>
          </a:p>
        </p:txBody>
      </p:sp>
      <p:sp>
        <p:nvSpPr>
          <p:cNvPr id="15" name="Rectangle 14"/>
          <p:cNvSpPr/>
          <p:nvPr/>
        </p:nvSpPr>
        <p:spPr>
          <a:xfrm>
            <a:off x="0" y="0"/>
            <a:ext cx="9144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4294188" y="6659563"/>
            <a:ext cx="6111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4286250" y="6635750"/>
            <a:ext cx="628650" cy="2381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pPr>
              <a:defRPr/>
            </a:pPr>
            <a:fld id="{FCD1DF68-FBEE-49DC-90A8-E9B615548E01}" type="slidenum">
              <a:rPr lang="en-GB"/>
              <a:pPr>
                <a:defRPr/>
              </a:pPr>
              <a:t>‹#›</a:t>
            </a:fld>
            <a:endParaRPr lang="en-GB" dirty="0"/>
          </a:p>
        </p:txBody>
      </p:sp>
      <p:pic>
        <p:nvPicPr>
          <p:cNvPr id="2057"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743325" y="19050"/>
            <a:ext cx="1620838"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227" r:id="rId1"/>
    <p:sldLayoutId id="2147485228" r:id="rId2"/>
    <p:sldLayoutId id="2147485229" r:id="rId3"/>
    <p:sldLayoutId id="2147485214" r:id="rId4"/>
    <p:sldLayoutId id="2147485215" r:id="rId5"/>
    <p:sldLayoutId id="2147485216" r:id="rId6"/>
    <p:sldLayoutId id="2147485217" r:id="rId7"/>
    <p:sldLayoutId id="2147485218" r:id="rId8"/>
    <p:sldLayoutId id="2147485219" r:id="rId9"/>
    <p:sldLayoutId id="2147485220" r:id="rId10"/>
    <p:sldLayoutId id="2147485221" r:id="rId11"/>
    <p:sldLayoutId id="2147485222" r:id="rId12"/>
    <p:sldLayoutId id="2147485223"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000" b="1">
          <a:solidFill>
            <a:srgbClr val="42A62A"/>
          </a:solidFill>
          <a:latin typeface="+mj-lt"/>
          <a:ea typeface="+mj-ea"/>
          <a:cs typeface="+mj-cs"/>
        </a:defRPr>
      </a:lvl1pPr>
      <a:lvl2pPr algn="ctr" rtl="0" eaLnBrk="0" fontAlgn="base" hangingPunct="0">
        <a:spcBef>
          <a:spcPct val="0"/>
        </a:spcBef>
        <a:spcAft>
          <a:spcPct val="0"/>
        </a:spcAft>
        <a:defRPr sz="2000" b="1">
          <a:solidFill>
            <a:srgbClr val="42A62A"/>
          </a:solidFill>
          <a:latin typeface="Verdana" pitchFamily="34" charset="0"/>
        </a:defRPr>
      </a:lvl2pPr>
      <a:lvl3pPr algn="ctr" rtl="0" eaLnBrk="0" fontAlgn="base" hangingPunct="0">
        <a:spcBef>
          <a:spcPct val="0"/>
        </a:spcBef>
        <a:spcAft>
          <a:spcPct val="0"/>
        </a:spcAft>
        <a:defRPr sz="2000" b="1">
          <a:solidFill>
            <a:srgbClr val="42A62A"/>
          </a:solidFill>
          <a:latin typeface="Verdana" pitchFamily="34" charset="0"/>
        </a:defRPr>
      </a:lvl3pPr>
      <a:lvl4pPr algn="ctr" rtl="0" eaLnBrk="0" fontAlgn="base" hangingPunct="0">
        <a:spcBef>
          <a:spcPct val="0"/>
        </a:spcBef>
        <a:spcAft>
          <a:spcPct val="0"/>
        </a:spcAft>
        <a:defRPr sz="2000" b="1">
          <a:solidFill>
            <a:srgbClr val="42A62A"/>
          </a:solidFill>
          <a:latin typeface="Verdana" pitchFamily="34" charset="0"/>
        </a:defRPr>
      </a:lvl4pPr>
      <a:lvl5pPr algn="ctr" rtl="0" eaLnBrk="0" fontAlgn="base" hangingPunct="0">
        <a:spcBef>
          <a:spcPct val="0"/>
        </a:spcBef>
        <a:spcAft>
          <a:spcPct val="0"/>
        </a:spcAft>
        <a:defRPr sz="2000" b="1">
          <a:solidFill>
            <a:srgbClr val="42A62A"/>
          </a:solidFill>
          <a:latin typeface="Verdana" pitchFamily="34" charset="0"/>
        </a:defRPr>
      </a:lvl5pPr>
      <a:lvl6pPr marL="457200" algn="ctr" rtl="0" fontAlgn="base">
        <a:spcBef>
          <a:spcPct val="0"/>
        </a:spcBef>
        <a:spcAft>
          <a:spcPct val="0"/>
        </a:spcAft>
        <a:defRPr sz="2000" b="1">
          <a:solidFill>
            <a:srgbClr val="009999"/>
          </a:solidFill>
          <a:latin typeface="Verdana" pitchFamily="34" charset="0"/>
        </a:defRPr>
      </a:lvl6pPr>
      <a:lvl7pPr marL="914400" algn="ctr" rtl="0" fontAlgn="base">
        <a:spcBef>
          <a:spcPct val="0"/>
        </a:spcBef>
        <a:spcAft>
          <a:spcPct val="0"/>
        </a:spcAft>
        <a:defRPr sz="2000" b="1">
          <a:solidFill>
            <a:srgbClr val="009999"/>
          </a:solidFill>
          <a:latin typeface="Verdana" pitchFamily="34" charset="0"/>
        </a:defRPr>
      </a:lvl7pPr>
      <a:lvl8pPr marL="1371600" algn="ctr" rtl="0" fontAlgn="base">
        <a:spcBef>
          <a:spcPct val="0"/>
        </a:spcBef>
        <a:spcAft>
          <a:spcPct val="0"/>
        </a:spcAft>
        <a:defRPr sz="2000" b="1">
          <a:solidFill>
            <a:srgbClr val="009999"/>
          </a:solidFill>
          <a:latin typeface="Verdana" pitchFamily="34" charset="0"/>
        </a:defRPr>
      </a:lvl8pPr>
      <a:lvl9pPr marL="1828800" algn="ctr" rtl="0" fontAlgn="base">
        <a:spcBef>
          <a:spcPct val="0"/>
        </a:spcBef>
        <a:spcAft>
          <a:spcPct val="0"/>
        </a:spcAft>
        <a:defRPr sz="2000" b="1">
          <a:solidFill>
            <a:srgbClr val="009999"/>
          </a:solidFill>
          <a:latin typeface="Verdana" pitchFamily="34" charset="0"/>
        </a:defRPr>
      </a:lvl9pPr>
    </p:titleStyle>
    <p:bodyStyle>
      <a:lvl1pPr marL="342900" indent="-342900" algn="l" rtl="0" eaLnBrk="0" fontAlgn="base" hangingPunct="0">
        <a:spcBef>
          <a:spcPct val="20000"/>
        </a:spcBef>
        <a:spcAft>
          <a:spcPct val="0"/>
        </a:spcAft>
        <a:buClr>
          <a:schemeClr val="bg1"/>
        </a:buClr>
        <a:defRPr>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1600">
          <a:solidFill>
            <a:schemeClr val="tx1"/>
          </a:solidFill>
          <a:latin typeface="+mn-lt"/>
        </a:defRPr>
      </a:lvl2pPr>
      <a:lvl3pPr marL="1143000" indent="-228600" algn="l" rtl="0" eaLnBrk="0" fontAlgn="base" hangingPunct="0">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ctrTitle"/>
          </p:nvPr>
        </p:nvSpPr>
        <p:spPr>
          <a:xfrm>
            <a:off x="2627784" y="2586244"/>
            <a:ext cx="6048672" cy="2665536"/>
          </a:xfrm>
        </p:spPr>
        <p:txBody>
          <a:bodyPr/>
          <a:lstStyle/>
          <a:p>
            <a:pPr algn="r"/>
            <a:r>
              <a:rPr lang="en-GB" sz="2800" dirty="0" smtClean="0">
                <a:solidFill>
                  <a:srgbClr val="FFFFFF"/>
                </a:solidFill>
              </a:rPr>
              <a:t>Promotion policy</a:t>
            </a:r>
            <a:br>
              <a:rPr lang="en-GB" sz="2800" dirty="0" smtClean="0">
                <a:solidFill>
                  <a:srgbClr val="FFFFFF"/>
                </a:solidFill>
              </a:rPr>
            </a:br>
            <a:r>
              <a:rPr lang="en-GB" sz="2800" dirty="0" smtClean="0">
                <a:solidFill>
                  <a:srgbClr val="FFFFFF"/>
                </a:solidFill>
              </a:rPr>
              <a:t/>
            </a:r>
            <a:br>
              <a:rPr lang="en-GB" sz="2800" dirty="0" smtClean="0">
                <a:solidFill>
                  <a:srgbClr val="FFFFFF"/>
                </a:solidFill>
              </a:rPr>
            </a:br>
            <a:r>
              <a:rPr lang="en-GB" sz="2800" dirty="0" smtClean="0">
                <a:solidFill>
                  <a:srgbClr val="FFFFFF"/>
                </a:solidFill>
              </a:rPr>
              <a:t>Annual Work Programme</a:t>
            </a:r>
            <a:br>
              <a:rPr lang="en-GB" sz="2800" dirty="0" smtClean="0">
                <a:solidFill>
                  <a:srgbClr val="FFFFFF"/>
                </a:solidFill>
              </a:rPr>
            </a:br>
            <a:r>
              <a:rPr lang="en-GB" sz="2800" dirty="0" smtClean="0">
                <a:solidFill>
                  <a:srgbClr val="FFFFFF"/>
                </a:solidFill>
              </a:rPr>
              <a:t> 2018</a:t>
            </a:r>
            <a:br>
              <a:rPr lang="en-GB" sz="2800" dirty="0" smtClean="0">
                <a:solidFill>
                  <a:srgbClr val="FFFFFF"/>
                </a:solidFill>
              </a:rPr>
            </a:br>
            <a:r>
              <a:rPr lang="en-GB" sz="2800" dirty="0" smtClean="0">
                <a:solidFill>
                  <a:srgbClr val="FFFFFF"/>
                </a:solidFill>
              </a:rPr>
              <a:t/>
            </a:r>
            <a:br>
              <a:rPr lang="en-GB" sz="2800" dirty="0" smtClean="0">
                <a:solidFill>
                  <a:srgbClr val="FFFFFF"/>
                </a:solidFill>
              </a:rPr>
            </a:br>
            <a:r>
              <a:rPr lang="en-GB" sz="2000" dirty="0" smtClean="0">
                <a:solidFill>
                  <a:srgbClr val="FFFFFF"/>
                </a:solidFill>
              </a:rPr>
              <a:t/>
            </a:r>
            <a:br>
              <a:rPr lang="en-GB" sz="2000" dirty="0" smtClean="0">
                <a:solidFill>
                  <a:srgbClr val="FFFFFF"/>
                </a:solidFill>
              </a:rPr>
            </a:br>
            <a:r>
              <a:rPr lang="en-GB" sz="2000" dirty="0" smtClean="0">
                <a:solidFill>
                  <a:srgbClr val="FFFFFF"/>
                </a:solidFill>
              </a:rPr>
              <a:t/>
            </a:r>
            <a:br>
              <a:rPr lang="en-GB" sz="2000" dirty="0" smtClean="0">
                <a:solidFill>
                  <a:srgbClr val="FFFFFF"/>
                </a:solidFill>
              </a:rPr>
            </a:br>
            <a:r>
              <a:rPr lang="en-GB" sz="2000" dirty="0" smtClean="0">
                <a:solidFill>
                  <a:srgbClr val="FFFFFF"/>
                </a:solidFill>
              </a:rPr>
              <a:t/>
            </a:r>
            <a:br>
              <a:rPr lang="en-GB" sz="2000" dirty="0" smtClean="0">
                <a:solidFill>
                  <a:srgbClr val="FFFFFF"/>
                </a:solidFill>
              </a:rPr>
            </a:br>
            <a:r>
              <a:rPr lang="en-GB" sz="2000" dirty="0" smtClean="0">
                <a:solidFill>
                  <a:srgbClr val="FFFFFF"/>
                </a:solidFill>
              </a:rPr>
              <a:t/>
            </a:r>
            <a:br>
              <a:rPr lang="en-GB" sz="2000" dirty="0" smtClean="0">
                <a:solidFill>
                  <a:srgbClr val="FFFFFF"/>
                </a:solidFill>
              </a:rPr>
            </a:br>
            <a:r>
              <a:rPr lang="fr-BE" dirty="0" smtClean="0">
                <a:solidFill>
                  <a:srgbClr val="FF0000"/>
                </a:solidFill>
              </a:rPr>
              <a:t/>
            </a:r>
            <a:br>
              <a:rPr lang="fr-BE" dirty="0" smtClean="0">
                <a:solidFill>
                  <a:srgbClr val="FF0000"/>
                </a:solidFill>
              </a:rPr>
            </a:br>
            <a:endParaRPr lang="en-GB" dirty="0" smtClean="0">
              <a:solidFill>
                <a:srgbClr val="FF0000"/>
              </a:solidFill>
            </a:endParaRPr>
          </a:p>
        </p:txBody>
      </p:sp>
      <p:sp>
        <p:nvSpPr>
          <p:cNvPr id="9219" name="Rectangle 5"/>
          <p:cNvSpPr>
            <a:spLocks noGrp="1" noChangeArrowheads="1"/>
          </p:cNvSpPr>
          <p:nvPr>
            <p:ph type="subTitle" idx="1"/>
          </p:nvPr>
        </p:nvSpPr>
        <p:spPr>
          <a:xfrm>
            <a:off x="3347864" y="4221088"/>
            <a:ext cx="5616749" cy="1656184"/>
          </a:xfrm>
        </p:spPr>
        <p:txBody>
          <a:bodyPr/>
          <a:lstStyle/>
          <a:p>
            <a:pPr marL="0" indent="0" eaLnBrk="1" hangingPunct="1">
              <a:buClr>
                <a:srgbClr val="FFFFFF"/>
              </a:buClr>
            </a:pPr>
            <a:r>
              <a:rPr lang="en-US" dirty="0" smtClean="0">
                <a:solidFill>
                  <a:srgbClr val="FFFFFF"/>
                </a:solidFill>
              </a:rPr>
              <a:t>15 </a:t>
            </a:r>
            <a:r>
              <a:rPr lang="en-US" dirty="0">
                <a:solidFill>
                  <a:srgbClr val="FFFFFF"/>
                </a:solidFill>
              </a:rPr>
              <a:t>D</a:t>
            </a:r>
            <a:r>
              <a:rPr lang="en-US" dirty="0" smtClean="0">
                <a:solidFill>
                  <a:srgbClr val="FFFFFF"/>
                </a:solidFill>
              </a:rPr>
              <a:t>ecember 2017</a:t>
            </a:r>
          </a:p>
          <a:p>
            <a:pPr marL="0" indent="0" eaLnBrk="1" hangingPunct="1">
              <a:buClr>
                <a:srgbClr val="FFFFFF"/>
              </a:buClr>
            </a:pPr>
            <a:endParaRPr lang="en-US" dirty="0">
              <a:solidFill>
                <a:srgbClr val="FFFFFF"/>
              </a:solidFill>
            </a:endParaRPr>
          </a:p>
          <a:p>
            <a:pPr marL="0" indent="0" eaLnBrk="1" hangingPunct="1">
              <a:buClr>
                <a:srgbClr val="FFFFFF"/>
              </a:buClr>
            </a:pPr>
            <a:endParaRPr lang="en-GB" dirty="0">
              <a:solidFill>
                <a:srgbClr val="FFFFFF"/>
              </a:solidFill>
            </a:endParaRPr>
          </a:p>
          <a:p>
            <a:pPr marL="0" indent="0" eaLnBrk="1" hangingPunct="1">
              <a:buClr>
                <a:srgbClr val="FFFFFF"/>
              </a:buClr>
            </a:pPr>
            <a:r>
              <a:rPr lang="en-GB" dirty="0">
                <a:solidFill>
                  <a:srgbClr val="FFFFFF"/>
                </a:solidFill>
              </a:rPr>
              <a:t>DG Agriculture and Rural Development</a:t>
            </a:r>
          </a:p>
          <a:p>
            <a:pPr marL="0" indent="0" eaLnBrk="1" hangingPunct="1">
              <a:buClr>
                <a:srgbClr val="FFFFFF"/>
              </a:buClr>
            </a:pPr>
            <a:r>
              <a:rPr lang="en-GB" dirty="0">
                <a:solidFill>
                  <a:srgbClr val="FFFFFF"/>
                </a:solidFill>
              </a:rPr>
              <a:t>European </a:t>
            </a:r>
            <a:r>
              <a:rPr lang="en-GB" dirty="0" smtClean="0">
                <a:solidFill>
                  <a:srgbClr val="FFFFFF"/>
                </a:solidFill>
              </a:rPr>
              <a:t>Commission</a:t>
            </a:r>
            <a:endParaRPr lang="en-GB" dirty="0">
              <a:solidFill>
                <a:srgbClr val="FFFFFF"/>
              </a:solidFill>
            </a:endParaRPr>
          </a:p>
        </p:txBody>
      </p:sp>
      <p:pic>
        <p:nvPicPr>
          <p:cNvPr id="1026" name="Picture 2" descr="C:\Users\THISSMA\AppData\Local\Microsoft\Windows\Temporary Internet Files\Content.Outlook\GPZ7LADV\ENJO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628800"/>
            <a:ext cx="2520280" cy="4580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412" y="1124744"/>
            <a:ext cx="8585200" cy="504825"/>
          </a:xfrm>
        </p:spPr>
        <p:txBody>
          <a:bodyPr/>
          <a:lstStyle/>
          <a:p>
            <a:r>
              <a:rPr lang="en-GB" dirty="0" smtClean="0"/>
              <a:t>What </a:t>
            </a:r>
            <a:r>
              <a:rPr lang="en-GB" dirty="0"/>
              <a:t>is </a:t>
            </a:r>
            <a:r>
              <a:rPr lang="en-GB" dirty="0" smtClean="0"/>
              <a:t>'Annual work programme' </a:t>
            </a:r>
            <a:r>
              <a:rPr lang="en-GB" dirty="0"/>
              <a:t>? </a:t>
            </a:r>
            <a:endParaRPr lang="fr-FR"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100239100"/>
              </p:ext>
            </p:extLst>
          </p:nvPr>
        </p:nvGraphicFramePr>
        <p:xfrm>
          <a:off x="395536" y="1628800"/>
          <a:ext cx="8582025" cy="48244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2</a:t>
            </a:fld>
            <a:endParaRPr lang="en-GB" dirty="0"/>
          </a:p>
        </p:txBody>
      </p:sp>
    </p:spTree>
    <p:extLst>
      <p:ext uri="{BB962C8B-B14F-4D97-AF65-F5344CB8AC3E}">
        <p14:creationId xmlns:p14="http://schemas.microsoft.com/office/powerpoint/2010/main" val="3186284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268760"/>
            <a:ext cx="8585200" cy="504825"/>
          </a:xfrm>
        </p:spPr>
        <p:txBody>
          <a:bodyPr/>
          <a:lstStyle/>
          <a:p>
            <a:r>
              <a:rPr lang="fr-BE" dirty="0" smtClean="0"/>
              <a:t/>
            </a:r>
            <a:br>
              <a:rPr lang="fr-BE" dirty="0" smtClean="0"/>
            </a:br>
            <a:r>
              <a:rPr lang="fr-BE" dirty="0"/>
              <a:t/>
            </a:r>
            <a:br>
              <a:rPr lang="fr-BE" dirty="0"/>
            </a:br>
            <a:r>
              <a:rPr lang="fr-BE" dirty="0" smtClean="0"/>
              <a:t>How </a:t>
            </a:r>
            <a:r>
              <a:rPr lang="fr-BE" dirty="0" err="1" smtClean="0"/>
              <a:t>did</a:t>
            </a:r>
            <a:r>
              <a:rPr lang="fr-BE" dirty="0" smtClean="0"/>
              <a:t> </a:t>
            </a:r>
            <a:r>
              <a:rPr lang="fr-BE" dirty="0" err="1" smtClean="0"/>
              <a:t>we</a:t>
            </a:r>
            <a:r>
              <a:rPr lang="fr-BE" dirty="0" smtClean="0"/>
              <a:t> </a:t>
            </a:r>
            <a:r>
              <a:rPr lang="fr-BE" dirty="0" err="1" smtClean="0"/>
              <a:t>draft</a:t>
            </a:r>
            <a:r>
              <a:rPr lang="fr-BE" dirty="0" smtClean="0"/>
              <a:t> the AWP 2018? </a:t>
            </a:r>
            <a:r>
              <a:rPr lang="fr-BE" dirty="0"/>
              <a:t/>
            </a:r>
            <a:br>
              <a:rPr lang="fr-BE" dirty="0"/>
            </a:br>
            <a:r>
              <a:rPr lang="en-GB" dirty="0"/>
              <a:t/>
            </a:r>
            <a:br>
              <a:rPr lang="en-GB" dirty="0"/>
            </a:br>
            <a:endParaRPr lang="en-GB" dirty="0"/>
          </a:p>
        </p:txBody>
      </p:sp>
      <p:sp>
        <p:nvSpPr>
          <p:cNvPr id="3" name="Content Placeholder 2"/>
          <p:cNvSpPr>
            <a:spLocks noGrp="1"/>
          </p:cNvSpPr>
          <p:nvPr>
            <p:ph idx="1"/>
          </p:nvPr>
        </p:nvSpPr>
        <p:spPr>
          <a:xfrm>
            <a:off x="323528" y="1772816"/>
            <a:ext cx="8582025" cy="4824413"/>
          </a:xfrm>
        </p:spPr>
        <p:txBody>
          <a:bodyPr/>
          <a:lstStyle/>
          <a:p>
            <a:pPr lvl="0">
              <a:spcBef>
                <a:spcPts val="600"/>
              </a:spcBef>
              <a:spcAft>
                <a:spcPts val="600"/>
              </a:spcAft>
              <a:buClr>
                <a:schemeClr val="accent6"/>
              </a:buClr>
              <a:buFont typeface="Arial" panose="020B0604020202020204" pitchFamily="34" charset="0"/>
              <a:buChar char="•"/>
            </a:pPr>
            <a:r>
              <a:rPr lang="en-GB" u="sng" dirty="0" smtClean="0"/>
              <a:t>The </a:t>
            </a:r>
            <a:r>
              <a:rPr lang="en-GB" u="sng" dirty="0"/>
              <a:t>objectives of the Regulation itself</a:t>
            </a:r>
            <a:r>
              <a:rPr lang="en-GB" dirty="0"/>
              <a:t>: </a:t>
            </a:r>
            <a:r>
              <a:rPr lang="en-GB" dirty="0" smtClean="0"/>
              <a:t>(i) increase </a:t>
            </a:r>
            <a:r>
              <a:rPr lang="en-GB" dirty="0"/>
              <a:t>the number of </a:t>
            </a:r>
            <a:r>
              <a:rPr lang="en-GB" dirty="0" smtClean="0"/>
              <a:t>activities </a:t>
            </a:r>
            <a:r>
              <a:rPr lang="en-GB" dirty="0"/>
              <a:t>aimed at third countries where there is the highest potential of </a:t>
            </a:r>
            <a:r>
              <a:rPr lang="en-GB" dirty="0" smtClean="0"/>
              <a:t>growth and (ii) in </a:t>
            </a:r>
            <a:r>
              <a:rPr lang="en-GB" dirty="0"/>
              <a:t>the internal market, </a:t>
            </a:r>
            <a:r>
              <a:rPr lang="en-GB" dirty="0" smtClean="0"/>
              <a:t>inform </a:t>
            </a:r>
            <a:r>
              <a:rPr lang="en-GB" dirty="0"/>
              <a:t>consumers about the high standards of EU products, notably the EU quality </a:t>
            </a:r>
            <a:r>
              <a:rPr lang="en-GB" dirty="0" smtClean="0"/>
              <a:t>logos</a:t>
            </a:r>
          </a:p>
          <a:p>
            <a:pPr lvl="0">
              <a:spcBef>
                <a:spcPts val="600"/>
              </a:spcBef>
              <a:spcAft>
                <a:spcPts val="600"/>
              </a:spcAft>
              <a:buClr>
                <a:schemeClr val="accent6"/>
              </a:buClr>
              <a:buFont typeface="Arial" panose="020B0604020202020204" pitchFamily="34" charset="0"/>
              <a:buChar char="•"/>
            </a:pPr>
            <a:r>
              <a:rPr lang="en-GB" u="sng" dirty="0" smtClean="0"/>
              <a:t>For </a:t>
            </a:r>
            <a:r>
              <a:rPr lang="en-GB" u="sng" dirty="0"/>
              <a:t>third countries, a macro-economic analysis </a:t>
            </a:r>
            <a:r>
              <a:rPr lang="en-GB" dirty="0"/>
              <a:t>on projected increase in </a:t>
            </a:r>
            <a:r>
              <a:rPr lang="en-GB" dirty="0" smtClean="0"/>
              <a:t>imports on </a:t>
            </a:r>
            <a:r>
              <a:rPr lang="en-GB" dirty="0"/>
              <a:t>existing or emerging markets, </a:t>
            </a:r>
            <a:r>
              <a:rPr lang="en-GB" dirty="0" smtClean="0"/>
              <a:t>as </a:t>
            </a:r>
            <a:r>
              <a:rPr lang="en-GB" dirty="0"/>
              <a:t>well as a policy evaluation on FTAs or expected removal of SPS </a:t>
            </a:r>
            <a:r>
              <a:rPr lang="en-GB" dirty="0" smtClean="0"/>
              <a:t>barriers</a:t>
            </a:r>
          </a:p>
          <a:p>
            <a:pPr>
              <a:spcBef>
                <a:spcPts val="600"/>
              </a:spcBef>
              <a:spcAft>
                <a:spcPts val="600"/>
              </a:spcAft>
              <a:buClr>
                <a:schemeClr val="accent6"/>
              </a:buClr>
              <a:buFont typeface="Arial" panose="020B0604020202020204" pitchFamily="34" charset="0"/>
              <a:buChar char="•"/>
            </a:pPr>
            <a:r>
              <a:rPr lang="en-GB" u="sng" dirty="0" smtClean="0"/>
              <a:t>Contributions </a:t>
            </a:r>
            <a:r>
              <a:rPr lang="en-GB" u="sng" dirty="0"/>
              <a:t>from stakeholders</a:t>
            </a:r>
            <a:r>
              <a:rPr lang="en-GB" dirty="0"/>
              <a:t>, consulted </a:t>
            </a:r>
            <a:r>
              <a:rPr lang="en-GB" dirty="0" smtClean="0"/>
              <a:t>in January through </a:t>
            </a:r>
            <a:r>
              <a:rPr lang="en-GB" dirty="0"/>
              <a:t>the Civil Dialogue Group on Quality and </a:t>
            </a:r>
            <a:r>
              <a:rPr lang="en-GB" dirty="0" smtClean="0"/>
              <a:t>Promotion (</a:t>
            </a:r>
            <a:r>
              <a:rPr lang="en-GB" dirty="0"/>
              <a:t>Food drink, Copa-</a:t>
            </a:r>
            <a:r>
              <a:rPr lang="en-GB" dirty="0" err="1"/>
              <a:t>Cogeca</a:t>
            </a:r>
            <a:r>
              <a:rPr lang="en-GB" dirty="0"/>
              <a:t>, AVEC, </a:t>
            </a:r>
            <a:r>
              <a:rPr lang="en-GB" dirty="0" err="1"/>
              <a:t>Interfel</a:t>
            </a:r>
            <a:r>
              <a:rPr lang="en-GB" dirty="0"/>
              <a:t>, </a:t>
            </a:r>
            <a:r>
              <a:rPr lang="en-GB" dirty="0" err="1"/>
              <a:t>Hortiespaña</a:t>
            </a:r>
            <a:r>
              <a:rPr lang="en-GB" dirty="0"/>
              <a:t>, CEEV, AREFLH, </a:t>
            </a:r>
            <a:r>
              <a:rPr lang="en-GB" dirty="0" err="1"/>
              <a:t>Freshfel</a:t>
            </a:r>
            <a:r>
              <a:rPr lang="en-GB" dirty="0"/>
              <a:t>, </a:t>
            </a:r>
            <a:r>
              <a:rPr lang="en-GB" dirty="0" err="1"/>
              <a:t>Europatat</a:t>
            </a:r>
            <a:r>
              <a:rPr lang="en-GB" dirty="0"/>
              <a:t>, Slow </a:t>
            </a:r>
            <a:r>
              <a:rPr lang="en-GB" dirty="0" smtClean="0"/>
              <a:t>food…) </a:t>
            </a:r>
            <a:endParaRPr lang="fr-BE" dirty="0" smtClean="0"/>
          </a:p>
          <a:p>
            <a:pPr>
              <a:spcBef>
                <a:spcPts val="600"/>
              </a:spcBef>
              <a:spcAft>
                <a:spcPts val="600"/>
              </a:spcAft>
              <a:buClr>
                <a:schemeClr val="accent6"/>
              </a:buClr>
              <a:buFont typeface="Arial" panose="020B0604020202020204" pitchFamily="34" charset="0"/>
              <a:buChar char="•"/>
            </a:pPr>
            <a:r>
              <a:rPr lang="fr-BE" u="sng" dirty="0" err="1"/>
              <a:t>Comments</a:t>
            </a:r>
            <a:r>
              <a:rPr lang="fr-BE" u="sng" dirty="0"/>
              <a:t> </a:t>
            </a:r>
            <a:r>
              <a:rPr lang="fr-BE" u="sng" dirty="0" err="1"/>
              <a:t>from</a:t>
            </a:r>
            <a:r>
              <a:rPr lang="fr-BE" u="sng" dirty="0"/>
              <a:t> </a:t>
            </a:r>
            <a:r>
              <a:rPr lang="fr-BE" u="sng" dirty="0" err="1"/>
              <a:t>Member</a:t>
            </a:r>
            <a:r>
              <a:rPr lang="fr-BE" u="sng" dirty="0"/>
              <a:t> States</a:t>
            </a:r>
          </a:p>
          <a:p>
            <a:pPr>
              <a:spcBef>
                <a:spcPts val="600"/>
              </a:spcBef>
              <a:spcAft>
                <a:spcPts val="600"/>
              </a:spcAft>
              <a:buClr>
                <a:schemeClr val="accent6"/>
              </a:buClr>
              <a:buFont typeface="Arial" panose="020B0604020202020204" pitchFamily="34" charset="0"/>
              <a:buChar char="•"/>
            </a:pPr>
            <a:r>
              <a:rPr lang="fr-BE" u="sng" dirty="0" err="1" smtClean="0"/>
              <a:t>Results</a:t>
            </a:r>
            <a:r>
              <a:rPr lang="fr-BE" dirty="0" smtClean="0"/>
              <a:t> of the 2017 calls and HLM</a:t>
            </a:r>
          </a:p>
          <a:p>
            <a:pPr marL="0" indent="0">
              <a:buClr>
                <a:schemeClr val="accent6"/>
              </a:buClr>
            </a:pPr>
            <a:endParaRPr lang="en-GB" dirty="0" smtClean="0"/>
          </a:p>
          <a:p>
            <a:pPr algn="ctr"/>
            <a:endParaRPr lang="fr-BE" dirty="0" smtClean="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3</a:t>
            </a:fld>
            <a:endParaRPr lang="en-GB" dirty="0"/>
          </a:p>
        </p:txBody>
      </p:sp>
    </p:spTree>
    <p:extLst>
      <p:ext uri="{BB962C8B-B14F-4D97-AF65-F5344CB8AC3E}">
        <p14:creationId xmlns:p14="http://schemas.microsoft.com/office/powerpoint/2010/main" val="40844984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a:t/>
            </a:r>
            <a:br>
              <a:rPr lang="en-GB" dirty="0"/>
            </a:br>
            <a:r>
              <a:rPr lang="en-GB" dirty="0" smtClean="0"/>
              <a:t>The Annual </a:t>
            </a:r>
            <a:r>
              <a:rPr lang="en-GB" dirty="0"/>
              <a:t>Work Programme for </a:t>
            </a:r>
            <a:r>
              <a:rPr lang="en-GB" dirty="0" smtClean="0"/>
              <a:t>2018</a:t>
            </a:r>
            <a:br>
              <a:rPr lang="en-GB" dirty="0" smtClean="0"/>
            </a:br>
            <a:r>
              <a:rPr lang="en-GB" dirty="0" smtClean="0"/>
              <a:t/>
            </a:r>
            <a:br>
              <a:rPr lang="en-GB" dirty="0" smtClean="0"/>
            </a:br>
            <a:r>
              <a:rPr lang="en-GB" i="1" dirty="0" smtClean="0"/>
              <a:t> Procedure</a:t>
            </a:r>
            <a:r>
              <a:rPr lang="en-GB" dirty="0" smtClean="0"/>
              <a:t/>
            </a:r>
            <a:br>
              <a:rPr lang="en-GB" dirty="0" smtClean="0"/>
            </a:br>
            <a:r>
              <a:rPr lang="en-GB" dirty="0"/>
              <a:t/>
            </a:r>
            <a:br>
              <a:rPr lang="en-GB" dirty="0"/>
            </a:br>
            <a:endParaRPr lang="en-GB" dirty="0"/>
          </a:p>
        </p:txBody>
      </p:sp>
      <p:sp>
        <p:nvSpPr>
          <p:cNvPr id="3" name="Content Placeholder 2"/>
          <p:cNvSpPr>
            <a:spLocks noGrp="1"/>
          </p:cNvSpPr>
          <p:nvPr>
            <p:ph idx="1"/>
          </p:nvPr>
        </p:nvSpPr>
        <p:spPr>
          <a:xfrm>
            <a:off x="395536" y="2420888"/>
            <a:ext cx="8582025" cy="4824413"/>
          </a:xfrm>
        </p:spPr>
        <p:txBody>
          <a:bodyPr/>
          <a:lstStyle/>
          <a:p>
            <a:pPr>
              <a:buClr>
                <a:schemeClr val="accent6"/>
              </a:buClr>
              <a:buFont typeface="Wingdings" panose="05000000000000000000" pitchFamily="2" charset="2"/>
              <a:buChar char="Ø"/>
            </a:pPr>
            <a:r>
              <a:rPr lang="fr-BE" b="1" dirty="0" smtClean="0"/>
              <a:t>31/03/2017: </a:t>
            </a:r>
            <a:r>
              <a:rPr lang="fr-BE" b="1" dirty="0" err="1" smtClean="0"/>
              <a:t>Comments</a:t>
            </a:r>
            <a:r>
              <a:rPr lang="fr-BE" b="1" dirty="0" smtClean="0"/>
              <a:t> </a:t>
            </a:r>
            <a:r>
              <a:rPr lang="fr-BE" b="1" dirty="0" err="1" smtClean="0"/>
              <a:t>received</a:t>
            </a:r>
            <a:r>
              <a:rPr lang="fr-BE" b="1" dirty="0" smtClean="0"/>
              <a:t> by </a:t>
            </a:r>
            <a:r>
              <a:rPr lang="fr-BE" b="1" dirty="0" err="1" smtClean="0"/>
              <a:t>stakeholders</a:t>
            </a:r>
            <a:endParaRPr lang="fr-BE" b="1" dirty="0" smtClean="0"/>
          </a:p>
          <a:p>
            <a:pPr>
              <a:buClr>
                <a:schemeClr val="accent6"/>
              </a:buClr>
              <a:buFont typeface="Wingdings" panose="05000000000000000000" pitchFamily="2" charset="2"/>
              <a:buChar char="Ø"/>
            </a:pPr>
            <a:r>
              <a:rPr lang="fr-BE" b="1" dirty="0" smtClean="0"/>
              <a:t>15 and 30/06/2017</a:t>
            </a:r>
            <a:r>
              <a:rPr lang="fr-BE" b="1" dirty="0"/>
              <a:t>: Discussion </a:t>
            </a:r>
            <a:r>
              <a:rPr lang="fr-BE" b="1" dirty="0" err="1"/>
              <a:t>with</a:t>
            </a:r>
            <a:r>
              <a:rPr lang="fr-BE" b="1" dirty="0"/>
              <a:t> </a:t>
            </a:r>
            <a:r>
              <a:rPr lang="fr-BE" b="1" dirty="0" smtClean="0"/>
              <a:t>MS and </a:t>
            </a:r>
            <a:r>
              <a:rPr lang="fr-BE" b="1" dirty="0" err="1" smtClean="0"/>
              <a:t>stakeholders</a:t>
            </a:r>
            <a:endParaRPr lang="fr-BE" b="1" dirty="0" smtClean="0"/>
          </a:p>
          <a:p>
            <a:pPr>
              <a:buClr>
                <a:schemeClr val="accent6"/>
              </a:buClr>
              <a:buFont typeface="Wingdings" panose="05000000000000000000" pitchFamily="2" charset="2"/>
              <a:buChar char="Ø"/>
            </a:pPr>
            <a:r>
              <a:rPr lang="fr-BE" b="1" dirty="0" smtClean="0"/>
              <a:t>14/07/2017 </a:t>
            </a:r>
            <a:r>
              <a:rPr lang="fr-BE" b="1" dirty="0"/>
              <a:t>: </a:t>
            </a:r>
            <a:r>
              <a:rPr lang="fr-BE" b="1" dirty="0" err="1" smtClean="0"/>
              <a:t>written</a:t>
            </a:r>
            <a:r>
              <a:rPr lang="fr-BE" b="1" dirty="0" smtClean="0"/>
              <a:t> </a:t>
            </a:r>
            <a:r>
              <a:rPr lang="fr-BE" b="1" dirty="0" err="1" smtClean="0"/>
              <a:t>comments</a:t>
            </a:r>
            <a:r>
              <a:rPr lang="fr-BE" b="1" dirty="0" smtClean="0"/>
              <a:t> by MS and </a:t>
            </a:r>
            <a:r>
              <a:rPr lang="fr-BE" b="1" dirty="0" err="1" smtClean="0"/>
              <a:t>stakeholders</a:t>
            </a:r>
            <a:endParaRPr lang="fr-BE" b="1" dirty="0" smtClean="0"/>
          </a:p>
          <a:p>
            <a:pPr>
              <a:buClr>
                <a:schemeClr val="accent6"/>
              </a:buClr>
              <a:buFont typeface="Wingdings" panose="05000000000000000000" pitchFamily="2" charset="2"/>
              <a:buChar char="Ø"/>
            </a:pPr>
            <a:r>
              <a:rPr lang="fr-BE" b="1" dirty="0" smtClean="0"/>
              <a:t>31 </a:t>
            </a:r>
            <a:r>
              <a:rPr lang="fr-BE" b="1" dirty="0" err="1" smtClean="0"/>
              <a:t>October</a:t>
            </a:r>
            <a:r>
              <a:rPr lang="fr-BE" b="1" dirty="0" smtClean="0"/>
              <a:t> 2017: Vote in the </a:t>
            </a:r>
            <a:r>
              <a:rPr lang="fr-BE" b="1" dirty="0" err="1" smtClean="0"/>
              <a:t>Committee</a:t>
            </a:r>
            <a:endParaRPr lang="fr-BE" b="1" dirty="0" smtClean="0"/>
          </a:p>
          <a:p>
            <a:pPr>
              <a:buClr>
                <a:schemeClr val="accent6"/>
              </a:buClr>
              <a:buFont typeface="Wingdings" panose="05000000000000000000" pitchFamily="2" charset="2"/>
              <a:buChar char="Ø"/>
            </a:pPr>
            <a:r>
              <a:rPr lang="fr-BE" b="1" dirty="0" smtClean="0"/>
              <a:t>15 </a:t>
            </a:r>
            <a:r>
              <a:rPr lang="fr-BE" b="1" dirty="0" err="1" smtClean="0"/>
              <a:t>November</a:t>
            </a:r>
            <a:r>
              <a:rPr lang="fr-BE" b="1" dirty="0" smtClean="0"/>
              <a:t> 2017: </a:t>
            </a:r>
            <a:r>
              <a:rPr lang="en-GB" b="1" dirty="0"/>
              <a:t>Adoption of the AWP by the </a:t>
            </a:r>
            <a:r>
              <a:rPr lang="en-GB" b="1" dirty="0" smtClean="0"/>
              <a:t>Commission</a:t>
            </a:r>
          </a:p>
          <a:p>
            <a:pPr>
              <a:buClr>
                <a:schemeClr val="accent6"/>
              </a:buClr>
              <a:buFont typeface="Wingdings" panose="05000000000000000000" pitchFamily="2" charset="2"/>
              <a:buChar char="Ø"/>
            </a:pPr>
            <a:r>
              <a:rPr lang="fr-BE" b="1" dirty="0" err="1" smtClean="0"/>
              <a:t>January</a:t>
            </a:r>
            <a:r>
              <a:rPr lang="fr-BE" b="1" dirty="0" smtClean="0"/>
              <a:t> 2018: Publication of calls for </a:t>
            </a:r>
            <a:r>
              <a:rPr lang="fr-BE" b="1" dirty="0" err="1" smtClean="0"/>
              <a:t>proposals</a:t>
            </a:r>
            <a:endParaRPr lang="en-GB" b="1"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4</a:t>
            </a:fld>
            <a:endParaRPr lang="en-GB" dirty="0"/>
          </a:p>
        </p:txBody>
      </p:sp>
    </p:spTree>
    <p:extLst>
      <p:ext uri="{BB962C8B-B14F-4D97-AF65-F5344CB8AC3E}">
        <p14:creationId xmlns:p14="http://schemas.microsoft.com/office/powerpoint/2010/main" val="42191105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Structure of 2018 AWP</a:t>
            </a:r>
            <a:endParaRPr lang="en-GB" dirty="0"/>
          </a:p>
        </p:txBody>
      </p:sp>
      <p:sp>
        <p:nvSpPr>
          <p:cNvPr id="3" name="Content Placeholder 2"/>
          <p:cNvSpPr>
            <a:spLocks noGrp="1"/>
          </p:cNvSpPr>
          <p:nvPr>
            <p:ph idx="1"/>
          </p:nvPr>
        </p:nvSpPr>
        <p:spPr>
          <a:xfrm>
            <a:off x="251520" y="1628800"/>
            <a:ext cx="8892479" cy="4824388"/>
          </a:xfrm>
        </p:spPr>
        <p:txBody>
          <a:bodyPr/>
          <a:lstStyle/>
          <a:p>
            <a:pPr>
              <a:spcBef>
                <a:spcPts val="600"/>
              </a:spcBef>
              <a:spcAft>
                <a:spcPts val="600"/>
              </a:spcAft>
            </a:pPr>
            <a:r>
              <a:rPr lang="en-GB" b="1" dirty="0" smtClean="0"/>
              <a:t>Annex I</a:t>
            </a:r>
          </a:p>
          <a:p>
            <a:pPr>
              <a:spcBef>
                <a:spcPts val="600"/>
              </a:spcBef>
              <a:spcAft>
                <a:spcPts val="600"/>
              </a:spcAft>
            </a:pPr>
            <a:r>
              <a:rPr lang="en-GB" dirty="0" smtClean="0"/>
              <a:t>1- GRANTS – co-financing of programmes: 179 M€</a:t>
            </a:r>
          </a:p>
          <a:p>
            <a:pPr>
              <a:spcBef>
                <a:spcPts val="600"/>
              </a:spcBef>
              <a:spcAft>
                <a:spcPts val="600"/>
              </a:spcAft>
            </a:pPr>
            <a:r>
              <a:rPr lang="en-GB" dirty="0" smtClean="0"/>
              <a:t>2- PROCUREMENT – measures on the initiative of the Commission: 9,5 M€</a:t>
            </a:r>
          </a:p>
          <a:p>
            <a:pPr>
              <a:spcBef>
                <a:spcPts val="600"/>
              </a:spcBef>
              <a:spcAft>
                <a:spcPts val="600"/>
              </a:spcAft>
            </a:pPr>
            <a:endParaRPr lang="en-GB" dirty="0"/>
          </a:p>
          <a:p>
            <a:pPr>
              <a:spcBef>
                <a:spcPts val="600"/>
              </a:spcBef>
              <a:spcAft>
                <a:spcPts val="600"/>
              </a:spcAft>
            </a:pPr>
            <a:r>
              <a:rPr lang="en-GB" b="1" dirty="0"/>
              <a:t>Annex </a:t>
            </a:r>
            <a:r>
              <a:rPr lang="en-GB" b="1" dirty="0" smtClean="0"/>
              <a:t>II</a:t>
            </a:r>
          </a:p>
          <a:p>
            <a:pPr>
              <a:spcBef>
                <a:spcPts val="600"/>
              </a:spcBef>
              <a:spcAft>
                <a:spcPts val="600"/>
              </a:spcAft>
            </a:pPr>
            <a:r>
              <a:rPr lang="en-GB" dirty="0" smtClean="0"/>
              <a:t>Criteria (eligibility/exclusion/selection/award) for financial contribution to simple programmes</a:t>
            </a:r>
            <a:endParaRPr lang="en-GB" dirty="0"/>
          </a:p>
          <a:p>
            <a:pPr>
              <a:spcBef>
                <a:spcPts val="600"/>
              </a:spcBef>
              <a:spcAft>
                <a:spcPts val="600"/>
              </a:spcAft>
            </a:pPr>
            <a:endParaRPr lang="en-GB" dirty="0"/>
          </a:p>
          <a:p>
            <a:pPr>
              <a:spcBef>
                <a:spcPts val="600"/>
              </a:spcBef>
              <a:spcAft>
                <a:spcPts val="600"/>
              </a:spcAft>
            </a:pPr>
            <a:r>
              <a:rPr lang="en-GB" b="1" dirty="0"/>
              <a:t>Annex </a:t>
            </a:r>
            <a:r>
              <a:rPr lang="en-GB" b="1" dirty="0" smtClean="0"/>
              <a:t>III</a:t>
            </a:r>
          </a:p>
          <a:p>
            <a:pPr lvl="0">
              <a:spcBef>
                <a:spcPts val="600"/>
              </a:spcBef>
              <a:spcAft>
                <a:spcPts val="600"/>
              </a:spcAft>
              <a:buClr>
                <a:srgbClr val="FFFFFF"/>
              </a:buClr>
            </a:pPr>
            <a:r>
              <a:rPr lang="en-GB" dirty="0" smtClean="0"/>
              <a:t>Criteria </a:t>
            </a:r>
            <a:r>
              <a:rPr lang="en-GB" dirty="0"/>
              <a:t>(</a:t>
            </a:r>
            <a:r>
              <a:rPr lang="en-GB" dirty="0" smtClean="0"/>
              <a:t>eligibility/exclusion selection/award) for </a:t>
            </a:r>
            <a:r>
              <a:rPr lang="en-GB" dirty="0"/>
              <a:t>financial contribution to </a:t>
            </a:r>
            <a:r>
              <a:rPr lang="en-GB" dirty="0" smtClean="0"/>
              <a:t>multi </a:t>
            </a:r>
            <a:r>
              <a:rPr lang="en-GB" dirty="0"/>
              <a:t>programmes</a:t>
            </a:r>
          </a:p>
          <a:p>
            <a:endParaRPr lang="en-GB" b="1" u="sng"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5</a:t>
            </a:fld>
            <a:endParaRPr lang="en-GB" dirty="0"/>
          </a:p>
        </p:txBody>
      </p:sp>
    </p:spTree>
    <p:extLst>
      <p:ext uri="{BB962C8B-B14F-4D97-AF65-F5344CB8AC3E}">
        <p14:creationId xmlns:p14="http://schemas.microsoft.com/office/powerpoint/2010/main" val="15366206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r>
            <a:br>
              <a:rPr lang="en-GB" dirty="0" smtClean="0"/>
            </a:br>
            <a:r>
              <a:rPr lang="en-GB" dirty="0" smtClean="0"/>
              <a:t/>
            </a:r>
            <a:br>
              <a:rPr lang="en-GB" dirty="0" smtClean="0"/>
            </a:br>
            <a:r>
              <a:rPr lang="en-GB" dirty="0" smtClean="0"/>
              <a:t>The priorities of the Annual </a:t>
            </a:r>
            <a:r>
              <a:rPr lang="en-GB" dirty="0"/>
              <a:t>Work Programme for </a:t>
            </a:r>
            <a:r>
              <a:rPr lang="en-GB" dirty="0" smtClean="0"/>
              <a:t>2018</a:t>
            </a:r>
            <a:r>
              <a:rPr lang="en-GB" dirty="0"/>
              <a:t/>
            </a:r>
            <a:br>
              <a:rPr lang="en-GB" dirty="0"/>
            </a:br>
            <a:r>
              <a:rPr lang="en-GB" dirty="0"/>
              <a:t/>
            </a:r>
            <a:br>
              <a:rPr lang="en-GB" dirty="0"/>
            </a:br>
            <a:endParaRPr lang="en-GB" dirty="0"/>
          </a:p>
        </p:txBody>
      </p:sp>
      <p:sp>
        <p:nvSpPr>
          <p:cNvPr id="3" name="Content Placeholder 2"/>
          <p:cNvSpPr>
            <a:spLocks noGrp="1"/>
          </p:cNvSpPr>
          <p:nvPr>
            <p:ph idx="1"/>
          </p:nvPr>
        </p:nvSpPr>
        <p:spPr/>
        <p:txBody>
          <a:bodyPr/>
          <a:lstStyle/>
          <a:p>
            <a:pPr>
              <a:buClrTx/>
              <a:buFont typeface="Arial" panose="020B0604020202020204" pitchFamily="34" charset="0"/>
              <a:buChar char="•"/>
            </a:pPr>
            <a:r>
              <a:rPr lang="fr-BE" b="1" dirty="0" err="1" smtClean="0"/>
              <a:t>Continuity</a:t>
            </a:r>
            <a:r>
              <a:rPr lang="fr-BE" b="1" dirty="0" smtClean="0"/>
              <a:t> </a:t>
            </a:r>
            <a:r>
              <a:rPr lang="fr-BE" b="1" dirty="0" err="1" smtClean="0"/>
              <a:t>with</a:t>
            </a:r>
            <a:r>
              <a:rPr lang="fr-BE" b="1" dirty="0" smtClean="0"/>
              <a:t> AWP 2017</a:t>
            </a:r>
          </a:p>
          <a:p>
            <a:pPr>
              <a:buClrTx/>
              <a:buFont typeface="Arial" panose="020B0604020202020204" pitchFamily="34" charset="0"/>
              <a:buChar char="•"/>
            </a:pPr>
            <a:endParaRPr lang="fr-BE" b="1" dirty="0"/>
          </a:p>
          <a:p>
            <a:pPr>
              <a:buClrTx/>
              <a:buFont typeface="Arial" panose="020B0604020202020204" pitchFamily="34" charset="0"/>
              <a:buChar char="•"/>
            </a:pPr>
            <a:r>
              <a:rPr lang="fr-BE" b="1" dirty="0" err="1" smtClean="0"/>
              <a:t>Novelties</a:t>
            </a:r>
            <a:r>
              <a:rPr lang="fr-BE" b="1" dirty="0" smtClean="0"/>
              <a:t>:</a:t>
            </a:r>
          </a:p>
          <a:p>
            <a:pPr>
              <a:buClrTx/>
              <a:buFont typeface="Arial" panose="020B0604020202020204" pitchFamily="34" charset="0"/>
              <a:buChar char="•"/>
            </a:pPr>
            <a:endParaRPr lang="fr-BE" dirty="0"/>
          </a:p>
          <a:p>
            <a:pPr lvl="1">
              <a:buClrTx/>
              <a:buFont typeface="Arial" panose="020B0604020202020204" pitchFamily="34" charset="0"/>
              <a:buChar char="•"/>
            </a:pPr>
            <a:r>
              <a:rPr lang="fr-BE" dirty="0" err="1" smtClean="0"/>
              <a:t>Increased</a:t>
            </a:r>
            <a:r>
              <a:rPr lang="fr-BE" dirty="0" smtClean="0"/>
              <a:t> budget!</a:t>
            </a:r>
          </a:p>
          <a:p>
            <a:pPr lvl="1">
              <a:buClrTx/>
              <a:buFont typeface="Arial" panose="020B0604020202020204" pitchFamily="34" charset="0"/>
              <a:buChar char="•"/>
            </a:pPr>
            <a:endParaRPr lang="fr-BE" dirty="0" smtClean="0"/>
          </a:p>
          <a:p>
            <a:pPr lvl="1">
              <a:buClrTx/>
              <a:buFont typeface="Arial" panose="020B0604020202020204" pitchFamily="34" charset="0"/>
              <a:buChar char="•"/>
            </a:pPr>
            <a:r>
              <a:rPr lang="fr-BE" dirty="0" err="1" smtClean="0"/>
              <a:t>Earmarked</a:t>
            </a:r>
            <a:r>
              <a:rPr lang="fr-BE" dirty="0" smtClean="0"/>
              <a:t> enveloppes for </a:t>
            </a:r>
            <a:r>
              <a:rPr lang="fr-BE" dirty="0" err="1" smtClean="0"/>
              <a:t>sustainable</a:t>
            </a:r>
            <a:r>
              <a:rPr lang="fr-BE" dirty="0" smtClean="0"/>
              <a:t> </a:t>
            </a:r>
            <a:r>
              <a:rPr lang="fr-BE" dirty="0" err="1" smtClean="0"/>
              <a:t>sheep</a:t>
            </a:r>
            <a:r>
              <a:rPr lang="fr-BE" dirty="0" smtClean="0"/>
              <a:t>/</a:t>
            </a:r>
            <a:r>
              <a:rPr lang="fr-BE" dirty="0" err="1" smtClean="0"/>
              <a:t>goat</a:t>
            </a:r>
            <a:r>
              <a:rPr lang="fr-BE" dirty="0" smtClean="0"/>
              <a:t> </a:t>
            </a:r>
            <a:r>
              <a:rPr lang="fr-BE" dirty="0" err="1" smtClean="0"/>
              <a:t>meat</a:t>
            </a:r>
            <a:r>
              <a:rPr lang="fr-BE" dirty="0" smtClean="0"/>
              <a:t> </a:t>
            </a:r>
            <a:r>
              <a:rPr lang="en-GB" dirty="0"/>
              <a:t>in the internal </a:t>
            </a:r>
            <a:r>
              <a:rPr lang="en-GB" dirty="0" smtClean="0"/>
              <a:t>market</a:t>
            </a:r>
          </a:p>
          <a:p>
            <a:pPr lvl="1">
              <a:buClrTx/>
              <a:buFont typeface="Arial" panose="020B0604020202020204" pitchFamily="34" charset="0"/>
              <a:buChar char="•"/>
            </a:pPr>
            <a:endParaRPr lang="fr-BE" dirty="0" smtClean="0"/>
          </a:p>
          <a:p>
            <a:pPr lvl="1">
              <a:buClrTx/>
              <a:buFont typeface="Arial" panose="020B0604020202020204" pitchFamily="34" charset="0"/>
              <a:buChar char="•"/>
            </a:pPr>
            <a:r>
              <a:rPr lang="fr-BE" dirty="0" err="1" smtClean="0"/>
              <a:t>Earmarked</a:t>
            </a:r>
            <a:r>
              <a:rPr lang="fr-BE" dirty="0" smtClean="0"/>
              <a:t> enveloppe </a:t>
            </a:r>
            <a:r>
              <a:rPr lang="en-GB" dirty="0"/>
              <a:t>to promote healthy eating and increase the consumption of fruits and vegetables in the internal </a:t>
            </a:r>
            <a:r>
              <a:rPr lang="en-GB" dirty="0" smtClean="0"/>
              <a:t>market</a:t>
            </a:r>
          </a:p>
          <a:p>
            <a:pPr lvl="1">
              <a:buClrTx/>
              <a:buFont typeface="Arial" panose="020B0604020202020204" pitchFamily="34" charset="0"/>
              <a:buChar char="•"/>
            </a:pPr>
            <a:endParaRPr lang="en-GB" dirty="0" smtClean="0"/>
          </a:p>
          <a:p>
            <a:pPr lvl="1">
              <a:buClrTx/>
              <a:buFont typeface="Arial" panose="020B0604020202020204" pitchFamily="34" charset="0"/>
              <a:buChar char="•"/>
            </a:pPr>
            <a:r>
              <a:rPr lang="fr-BE" dirty="0" smtClean="0"/>
              <a:t>More </a:t>
            </a:r>
            <a:r>
              <a:rPr lang="fr-BE" dirty="0" err="1" smtClean="0"/>
              <a:t>flexibility</a:t>
            </a:r>
            <a:r>
              <a:rPr lang="fr-BE" dirty="0" smtClean="0"/>
              <a:t> for the content of the message for multi programmes</a:t>
            </a:r>
          </a:p>
          <a:p>
            <a:pPr lvl="1">
              <a:buClrTx/>
              <a:buFont typeface="Arial" panose="020B0604020202020204" pitchFamily="34" charset="0"/>
              <a:buChar char="•"/>
            </a:pPr>
            <a:endParaRPr lang="fr-BE" dirty="0" smtClean="0"/>
          </a:p>
          <a:p>
            <a:pPr lvl="1">
              <a:buClrTx/>
              <a:buFont typeface="Arial" panose="020B0604020202020204" pitchFamily="34" charset="0"/>
              <a:buChar char="•"/>
            </a:pPr>
            <a:r>
              <a:rPr lang="fr-BE" dirty="0" err="1" smtClean="0"/>
              <a:t>Additional</a:t>
            </a:r>
            <a:r>
              <a:rPr lang="fr-BE" dirty="0" smtClean="0"/>
              <a:t> multi call in case of </a:t>
            </a:r>
            <a:r>
              <a:rPr lang="fr-BE" dirty="0" err="1" smtClean="0"/>
              <a:t>market</a:t>
            </a:r>
            <a:r>
              <a:rPr lang="fr-BE" dirty="0" smtClean="0"/>
              <a:t> </a:t>
            </a:r>
            <a:r>
              <a:rPr lang="fr-BE" dirty="0" err="1" smtClean="0"/>
              <a:t>disturbance</a:t>
            </a:r>
            <a:endParaRPr lang="fr-BE" dirty="0"/>
          </a:p>
          <a:p>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6</a:t>
            </a:fld>
            <a:endParaRPr lang="en-GB" dirty="0"/>
          </a:p>
        </p:txBody>
      </p:sp>
    </p:spTree>
    <p:extLst>
      <p:ext uri="{BB962C8B-B14F-4D97-AF65-F5344CB8AC3E}">
        <p14:creationId xmlns:p14="http://schemas.microsoft.com/office/powerpoint/2010/main" val="36114403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4294967295"/>
            <p:extLst>
              <p:ext uri="{D42A27DB-BD31-4B8C-83A1-F6EECF244321}">
                <p14:modId xmlns:p14="http://schemas.microsoft.com/office/powerpoint/2010/main" val="1860221738"/>
              </p:ext>
            </p:extLst>
          </p:nvPr>
        </p:nvGraphicFramePr>
        <p:xfrm>
          <a:off x="18147" y="131476"/>
          <a:ext cx="8936832" cy="6726524"/>
        </p:xfrm>
        <a:graphic>
          <a:graphicData uri="http://schemas.openxmlformats.org/drawingml/2006/table">
            <a:tbl>
              <a:tblPr firstRow="1" firstCol="1" bandRow="1">
                <a:tableStyleId>{2D5ABB26-0587-4C30-8999-92F81FD0307C}</a:tableStyleId>
              </a:tblPr>
              <a:tblGrid>
                <a:gridCol w="6600711"/>
                <a:gridCol w="564577"/>
                <a:gridCol w="1771544"/>
              </a:tblGrid>
              <a:tr h="749426">
                <a:tc>
                  <a:txBody>
                    <a:bodyPr/>
                    <a:lstStyle/>
                    <a:p>
                      <a:pPr>
                        <a:spcAft>
                          <a:spcPts val="0"/>
                        </a:spcAft>
                      </a:pPr>
                      <a:r>
                        <a:rPr lang="en-GB" sz="1100" dirty="0">
                          <a:effectLst/>
                        </a:rPr>
                        <a:t> </a:t>
                      </a:r>
                      <a:r>
                        <a:rPr lang="en-GB" sz="1100" b="1" kern="1200" dirty="0" smtClean="0">
                          <a:solidFill>
                            <a:schemeClr val="tx1"/>
                          </a:solidFill>
                          <a:effectLst/>
                          <a:latin typeface="+mn-lt"/>
                          <a:ea typeface="+mn-ea"/>
                          <a:cs typeface="+mn-cs"/>
                        </a:rPr>
                        <a:t>SIMPLE PROGRAMMES</a:t>
                      </a:r>
                      <a:endParaRPr lang="en-GB" sz="1100" b="1" kern="1200" dirty="0">
                        <a:solidFill>
                          <a:schemeClr val="tx1"/>
                        </a:solidFill>
                        <a:effectLst/>
                        <a:latin typeface="+mn-lt"/>
                        <a:ea typeface="+mn-ea"/>
                        <a:cs typeface="+mn-cs"/>
                      </a:endParaRPr>
                    </a:p>
                  </a:txBody>
                  <a:tcPr marL="74640" marR="74640" marT="0" marB="0" anchor="b">
                    <a:solidFill>
                      <a:schemeClr val="bg1">
                        <a:lumMod val="85000"/>
                      </a:schemeClr>
                    </a:solidFill>
                  </a:tcPr>
                </a:tc>
                <a:tc>
                  <a:txBody>
                    <a:bodyPr/>
                    <a:lstStyle/>
                    <a:p>
                      <a:pPr algn="ctr">
                        <a:spcAft>
                          <a:spcPts val="0"/>
                        </a:spcAft>
                      </a:pPr>
                      <a:r>
                        <a:rPr lang="en-GB" sz="1100" b="1" dirty="0">
                          <a:effectLst/>
                        </a:rPr>
                        <a:t>%</a:t>
                      </a:r>
                      <a:endParaRPr lang="en-GB" sz="1100" b="1" dirty="0">
                        <a:effectLst/>
                        <a:latin typeface="Century Gothic"/>
                        <a:ea typeface="Times New Roman"/>
                        <a:cs typeface="Century Gothic"/>
                      </a:endParaRPr>
                    </a:p>
                  </a:txBody>
                  <a:tcPr marL="74640" marR="74640" marT="0" marB="0" anchor="b">
                    <a:solidFill>
                      <a:schemeClr val="bg1">
                        <a:lumMod val="85000"/>
                      </a:schemeClr>
                    </a:solidFill>
                  </a:tcPr>
                </a:tc>
                <a:tc>
                  <a:txBody>
                    <a:bodyPr/>
                    <a:lstStyle/>
                    <a:p>
                      <a:pPr algn="ctr">
                        <a:spcAft>
                          <a:spcPts val="0"/>
                        </a:spcAft>
                      </a:pPr>
                      <a:r>
                        <a:rPr lang="en-GB" sz="1100" b="1" dirty="0">
                          <a:effectLst/>
                        </a:rPr>
                        <a:t>Mio EUR</a:t>
                      </a:r>
                      <a:endParaRPr lang="en-GB" sz="1100" b="1" dirty="0">
                        <a:effectLst/>
                        <a:latin typeface="Century Gothic"/>
                        <a:ea typeface="Times New Roman"/>
                        <a:cs typeface="Century Gothic"/>
                      </a:endParaRPr>
                    </a:p>
                  </a:txBody>
                  <a:tcPr marL="74640" marR="74640" marT="0" marB="0" anchor="b">
                    <a:solidFill>
                      <a:schemeClr val="bg1">
                        <a:lumMod val="85000"/>
                      </a:schemeClr>
                    </a:solidFill>
                  </a:tcPr>
                </a:tc>
              </a:tr>
              <a:tr h="169884">
                <a:tc>
                  <a:txBody>
                    <a:bodyPr/>
                    <a:lstStyle/>
                    <a:p>
                      <a:pPr>
                        <a:spcAft>
                          <a:spcPts val="0"/>
                        </a:spcAft>
                      </a:pPr>
                      <a:r>
                        <a:rPr lang="en-GB" sz="1100" b="1" dirty="0">
                          <a:effectLst/>
                        </a:rPr>
                        <a:t>SIMPLE PROGRAMMES </a:t>
                      </a:r>
                      <a:r>
                        <a:rPr lang="en-GB" sz="1100" dirty="0">
                          <a:effectLst/>
                        </a:rPr>
                        <a:t>in Internal Market</a:t>
                      </a:r>
                      <a:endParaRPr lang="en-GB" sz="1100" dirty="0">
                        <a:effectLst/>
                        <a:latin typeface="Century Gothic"/>
                        <a:ea typeface="Times New Roman"/>
                        <a:cs typeface="Century Gothic"/>
                      </a:endParaRPr>
                    </a:p>
                  </a:txBody>
                  <a:tcPr marL="74640" marR="74640" marT="0" marB="0" anchor="b">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20%</a:t>
                      </a:r>
                      <a:endParaRPr lang="en-GB" sz="1100" dirty="0">
                        <a:effectLst/>
                        <a:latin typeface="Century Gothic"/>
                        <a:ea typeface="Times New Roman"/>
                        <a:cs typeface="Century Gothic"/>
                      </a:endParaRPr>
                    </a:p>
                  </a:txBody>
                  <a:tcPr marL="74640" marR="74640" marT="0" marB="0" anchor="b">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kern="1200" dirty="0" smtClean="0">
                          <a:solidFill>
                            <a:schemeClr val="tx1"/>
                          </a:solidFill>
                          <a:effectLst/>
                          <a:latin typeface="+mn-lt"/>
                          <a:ea typeface="+mn-ea"/>
                          <a:cs typeface="+mn-cs"/>
                        </a:rPr>
                        <a:t>20  </a:t>
                      </a:r>
                      <a:r>
                        <a:rPr lang="fr-BE" sz="1100" kern="1200" dirty="0" smtClean="0">
                          <a:solidFill>
                            <a:srgbClr val="00B0F0"/>
                          </a:solidFill>
                          <a:effectLst/>
                          <a:latin typeface="+mn-lt"/>
                          <a:ea typeface="+mn-ea"/>
                          <a:cs typeface="+mn-cs"/>
                        </a:rPr>
                        <a:t>(22,5)</a:t>
                      </a:r>
                      <a:endParaRPr lang="en-GB" sz="1100" kern="1200" dirty="0">
                        <a:solidFill>
                          <a:srgbClr val="00B0F0"/>
                        </a:solidFill>
                        <a:effectLst/>
                        <a:latin typeface="+mn-lt"/>
                        <a:ea typeface="+mn-ea"/>
                        <a:cs typeface="+mn-cs"/>
                      </a:endParaRPr>
                    </a:p>
                  </a:txBody>
                  <a:tcPr marL="74640" marR="74640" marT="0" marB="0" anchor="b">
                    <a:lnB w="6350" cap="flat" cmpd="sng" algn="ctr">
                      <a:solidFill>
                        <a:srgbClr val="808080"/>
                      </a:solidFill>
                      <a:prstDash val="solid"/>
                      <a:round/>
                      <a:headEnd type="none" w="med" len="med"/>
                      <a:tailEnd type="none" w="med" len="med"/>
                    </a:lnB>
                  </a:tcPr>
                </a:tc>
              </a:tr>
              <a:tr h="162603">
                <a:tc>
                  <a:txBody>
                    <a:bodyPr/>
                    <a:lstStyle/>
                    <a:p>
                      <a:pPr>
                        <a:spcAft>
                          <a:spcPts val="0"/>
                        </a:spcAft>
                      </a:pPr>
                      <a:r>
                        <a:rPr lang="en-GB" sz="1100" dirty="0" smtClean="0">
                          <a:effectLst/>
                        </a:rPr>
                        <a:t>TOPIC</a:t>
                      </a:r>
                      <a:r>
                        <a:rPr lang="en-GB" sz="1100" baseline="0" dirty="0" smtClean="0">
                          <a:effectLst/>
                        </a:rPr>
                        <a:t> 1. Programmes on EU </a:t>
                      </a:r>
                      <a:r>
                        <a:rPr lang="en-GB" sz="1100" dirty="0" smtClean="0">
                          <a:effectLst/>
                        </a:rPr>
                        <a:t>Quality </a:t>
                      </a:r>
                      <a:r>
                        <a:rPr lang="en-GB" sz="1100" dirty="0">
                          <a:effectLst/>
                        </a:rPr>
                        <a:t>Schemes</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55%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en-GB" sz="1100" dirty="0" smtClean="0">
                          <a:effectLst/>
                        </a:rPr>
                        <a:t>11 </a:t>
                      </a:r>
                      <a:r>
                        <a:rPr lang="en-GB" sz="1100" kern="1200" dirty="0" smtClean="0">
                          <a:solidFill>
                            <a:srgbClr val="00B0F0"/>
                          </a:solidFill>
                          <a:effectLst/>
                          <a:latin typeface="+mn-lt"/>
                          <a:ea typeface="+mn-ea"/>
                          <a:cs typeface="+mn-cs"/>
                        </a:rPr>
                        <a:t>(12,3)</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32364">
                <a:tc>
                  <a:txBody>
                    <a:bodyPr/>
                    <a:lstStyle/>
                    <a:p>
                      <a:pPr>
                        <a:spcAft>
                          <a:spcPts val="0"/>
                        </a:spcAft>
                      </a:pPr>
                      <a:r>
                        <a:rPr lang="en-GB" sz="1100" dirty="0" smtClean="0">
                          <a:effectLst/>
                        </a:rPr>
                        <a:t>TOPIC</a:t>
                      </a:r>
                      <a:r>
                        <a:rPr lang="en-GB" sz="1100" baseline="0" dirty="0" smtClean="0">
                          <a:effectLst/>
                        </a:rPr>
                        <a:t> 2</a:t>
                      </a:r>
                      <a:r>
                        <a:rPr lang="en-GB" sz="1100" dirty="0" smtClean="0">
                          <a:effectLst/>
                        </a:rPr>
                        <a:t>. Programmes highlighting the specific features of agricultural methods </a:t>
                      </a:r>
                      <a:br>
                        <a:rPr lang="en-GB" sz="1100" dirty="0" smtClean="0">
                          <a:effectLst/>
                        </a:rPr>
                      </a:br>
                      <a:r>
                        <a:rPr lang="en-GB" sz="1100" dirty="0" smtClean="0">
                          <a:effectLst/>
                        </a:rPr>
                        <a:t>in the Union and the characteristics of EU </a:t>
                      </a:r>
                      <a:r>
                        <a:rPr lang="en-GB" sz="1100" dirty="0" err="1" smtClean="0">
                          <a:effectLst/>
                        </a:rPr>
                        <a:t>agrifood</a:t>
                      </a:r>
                      <a:r>
                        <a:rPr lang="en-GB" sz="1100" dirty="0" smtClean="0">
                          <a:effectLst/>
                        </a:rPr>
                        <a:t> products </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35%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fr-BE" sz="1100" kern="1200" dirty="0" smtClean="0">
                          <a:solidFill>
                            <a:schemeClr val="tx1"/>
                          </a:solidFill>
                          <a:effectLst/>
                          <a:latin typeface="+mn-lt"/>
                          <a:ea typeface="+mn-ea"/>
                          <a:cs typeface="+mn-cs"/>
                        </a:rPr>
                        <a:t>7</a:t>
                      </a:r>
                      <a:r>
                        <a:rPr lang="fr-BE" sz="1100" kern="1200" dirty="0" smtClean="0">
                          <a:solidFill>
                            <a:srgbClr val="00B0F0"/>
                          </a:solidFill>
                          <a:effectLst/>
                          <a:latin typeface="+mn-lt"/>
                          <a:ea typeface="+mn-ea"/>
                          <a:cs typeface="+mn-cs"/>
                        </a:rPr>
                        <a:t> (10,1)</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62603">
                <a:tc>
                  <a:txBody>
                    <a:bodyPr/>
                    <a:lstStyle/>
                    <a:p>
                      <a:pPr>
                        <a:spcAft>
                          <a:spcPts val="0"/>
                        </a:spcAft>
                      </a:pPr>
                      <a:r>
                        <a:rPr lang="fr-BE" sz="1100" dirty="0" smtClean="0">
                          <a:effectLst/>
                          <a:latin typeface="+mn-lt"/>
                          <a:ea typeface="Times New Roman"/>
                          <a:cs typeface="Century Gothic"/>
                        </a:rPr>
                        <a:t>TOPIC</a:t>
                      </a:r>
                      <a:r>
                        <a:rPr lang="fr-BE" sz="1100" baseline="0" dirty="0" smtClean="0">
                          <a:effectLst/>
                          <a:latin typeface="+mn-lt"/>
                          <a:ea typeface="Times New Roman"/>
                          <a:cs typeface="Century Gothic"/>
                        </a:rPr>
                        <a:t> 3. Programmes on </a:t>
                      </a:r>
                      <a:r>
                        <a:rPr lang="fr-BE" sz="1100" kern="1200" dirty="0" err="1" smtClean="0">
                          <a:solidFill>
                            <a:schemeClr val="tx1"/>
                          </a:solidFill>
                          <a:effectLst/>
                          <a:latin typeface="+mn-lt"/>
                          <a:ea typeface="+mn-ea"/>
                          <a:cs typeface="+mn-cs"/>
                        </a:rPr>
                        <a:t>sustainable</a:t>
                      </a:r>
                      <a:r>
                        <a:rPr lang="fr-BE" sz="1100" baseline="0" dirty="0" smtClean="0">
                          <a:effectLst/>
                          <a:latin typeface="+mn-lt"/>
                          <a:ea typeface="Times New Roman"/>
                          <a:cs typeface="Century Gothic"/>
                        </a:rPr>
                        <a:t> </a:t>
                      </a:r>
                      <a:r>
                        <a:rPr lang="fr-BE" sz="1100" baseline="0" dirty="0" err="1" smtClean="0">
                          <a:effectLst/>
                          <a:latin typeface="+mn-lt"/>
                          <a:ea typeface="Times New Roman"/>
                          <a:cs typeface="Century Gothic"/>
                        </a:rPr>
                        <a:t>sheep</a:t>
                      </a:r>
                      <a:r>
                        <a:rPr lang="fr-BE" sz="1100" baseline="0" dirty="0" smtClean="0">
                          <a:effectLst/>
                          <a:latin typeface="+mn-lt"/>
                          <a:ea typeface="Times New Roman"/>
                          <a:cs typeface="Century Gothic"/>
                        </a:rPr>
                        <a:t>/</a:t>
                      </a:r>
                      <a:r>
                        <a:rPr lang="fr-BE" sz="1100" baseline="0" dirty="0" err="1" smtClean="0">
                          <a:effectLst/>
                          <a:latin typeface="+mn-lt"/>
                          <a:ea typeface="Times New Roman"/>
                          <a:cs typeface="Century Gothic"/>
                        </a:rPr>
                        <a:t>goat</a:t>
                      </a:r>
                      <a:r>
                        <a:rPr lang="fr-BE" sz="1100" baseline="0" dirty="0" smtClean="0">
                          <a:effectLst/>
                          <a:latin typeface="+mn-lt"/>
                          <a:ea typeface="Times New Roman"/>
                          <a:cs typeface="Century Gothic"/>
                        </a:rPr>
                        <a:t> </a:t>
                      </a:r>
                      <a:r>
                        <a:rPr lang="fr-BE" sz="1100" baseline="0" dirty="0" err="1" smtClean="0">
                          <a:effectLst/>
                          <a:latin typeface="+mn-lt"/>
                          <a:ea typeface="Times New Roman"/>
                          <a:cs typeface="Century Gothic"/>
                        </a:rPr>
                        <a:t>meat</a:t>
                      </a:r>
                      <a:r>
                        <a:rPr lang="fr-BE" sz="1100" dirty="0" smtClean="0">
                          <a:effectLst/>
                          <a:latin typeface="Century Gothic"/>
                          <a:ea typeface="Times New Roman"/>
                          <a:cs typeface="Century Gothic"/>
                        </a:rPr>
                        <a:t> </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j-lt"/>
                          <a:ea typeface="Times New Roman"/>
                          <a:cs typeface="Century Gothic"/>
                        </a:rPr>
                        <a:t>10%</a:t>
                      </a: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j-lt"/>
                          <a:ea typeface="Times New Roman"/>
                          <a:cs typeface="Century Gothic"/>
                        </a:rPr>
                        <a:t>2</a:t>
                      </a: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93454">
                <a:tc>
                  <a:txBody>
                    <a:bodyPr/>
                    <a:lstStyle/>
                    <a:p>
                      <a:pPr>
                        <a:spcAft>
                          <a:spcPts val="0"/>
                        </a:spcAft>
                      </a:pPr>
                      <a:r>
                        <a:rPr lang="en-GB" sz="1100" b="1" dirty="0" smtClean="0">
                          <a:effectLst/>
                        </a:rPr>
                        <a:t>SIMPLE </a:t>
                      </a:r>
                      <a:r>
                        <a:rPr lang="en-GB" sz="1100" b="1" kern="1200" dirty="0">
                          <a:solidFill>
                            <a:schemeClr val="tx1"/>
                          </a:solidFill>
                          <a:effectLst/>
                          <a:latin typeface="+mn-lt"/>
                          <a:ea typeface="+mn-ea"/>
                          <a:cs typeface="+mn-cs"/>
                        </a:rPr>
                        <a:t>PROGRAMMES</a:t>
                      </a:r>
                      <a:r>
                        <a:rPr lang="en-GB" sz="1100" b="1" dirty="0">
                          <a:effectLst/>
                        </a:rPr>
                        <a:t> </a:t>
                      </a:r>
                      <a:r>
                        <a:rPr lang="en-GB" sz="1100" dirty="0">
                          <a:effectLst/>
                        </a:rPr>
                        <a:t>in Third Countries</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75%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n-lt"/>
                          <a:ea typeface="+mn-ea"/>
                          <a:cs typeface="+mn-cs"/>
                        </a:rPr>
                        <a:t>75 </a:t>
                      </a:r>
                      <a:r>
                        <a:rPr lang="fr-BE" sz="1100" kern="1200" dirty="0" smtClean="0">
                          <a:solidFill>
                            <a:srgbClr val="00B0F0"/>
                          </a:solidFill>
                          <a:effectLst/>
                          <a:latin typeface="+mn-lt"/>
                          <a:ea typeface="+mn-ea"/>
                          <a:cs typeface="+mn-cs"/>
                        </a:rPr>
                        <a:t>(63)</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62603">
                <a:tc>
                  <a:txBody>
                    <a:bodyPr/>
                    <a:lstStyle/>
                    <a:p>
                      <a:pPr>
                        <a:spcAft>
                          <a:spcPts val="0"/>
                        </a:spcAft>
                      </a:pPr>
                      <a:r>
                        <a:rPr lang="en-GB" sz="1100" dirty="0" smtClean="0">
                          <a:effectLst/>
                        </a:rPr>
                        <a:t>TOPIC</a:t>
                      </a:r>
                      <a:r>
                        <a:rPr lang="en-GB" sz="1100" baseline="0" dirty="0" smtClean="0">
                          <a:effectLst/>
                        </a:rPr>
                        <a:t> 4</a:t>
                      </a:r>
                      <a:r>
                        <a:rPr lang="en-GB" sz="1100" dirty="0" smtClean="0">
                          <a:effectLst/>
                        </a:rPr>
                        <a:t>. </a:t>
                      </a:r>
                      <a:r>
                        <a:rPr lang="en-GB" sz="1100" dirty="0">
                          <a:effectLst/>
                        </a:rPr>
                        <a:t>China, </a:t>
                      </a:r>
                      <a:r>
                        <a:rPr lang="en-GB" sz="1100" dirty="0" smtClean="0">
                          <a:effectLst/>
                        </a:rPr>
                        <a:t>Japan, South Korea, Taiwan, South East Asia,</a:t>
                      </a:r>
                      <a:r>
                        <a:rPr lang="en-GB" sz="1100" baseline="0" dirty="0" smtClean="0">
                          <a:effectLst/>
                        </a:rPr>
                        <a:t> Southern Asia</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35%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en-GB" sz="1100" dirty="0" smtClean="0">
                          <a:effectLst/>
                        </a:rPr>
                        <a:t>26,25 </a:t>
                      </a:r>
                      <a:r>
                        <a:rPr lang="en-GB" sz="1100" kern="1200" dirty="0" smtClean="0">
                          <a:solidFill>
                            <a:srgbClr val="00B0F0"/>
                          </a:solidFill>
                          <a:effectLst/>
                          <a:latin typeface="+mn-lt"/>
                          <a:ea typeface="+mn-ea"/>
                          <a:cs typeface="+mn-cs"/>
                        </a:rPr>
                        <a:t>(14,7)</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40247">
                <a:tc>
                  <a:txBody>
                    <a:bodyPr/>
                    <a:lstStyle/>
                    <a:p>
                      <a:pPr>
                        <a:spcAft>
                          <a:spcPts val="0"/>
                        </a:spcAft>
                      </a:pPr>
                      <a:r>
                        <a:rPr lang="en-GB" sz="1100" dirty="0" smtClean="0">
                          <a:effectLst/>
                        </a:rPr>
                        <a:t>TOPIC</a:t>
                      </a:r>
                      <a:r>
                        <a:rPr lang="en-GB" sz="1100" baseline="0" dirty="0" smtClean="0">
                          <a:effectLst/>
                        </a:rPr>
                        <a:t> 5.</a:t>
                      </a:r>
                      <a:r>
                        <a:rPr lang="en-GB" sz="1100" dirty="0" smtClean="0">
                          <a:effectLst/>
                        </a:rPr>
                        <a:t> Canada,</a:t>
                      </a:r>
                      <a:r>
                        <a:rPr lang="en-GB" sz="1100" baseline="0" dirty="0" smtClean="0">
                          <a:effectLst/>
                        </a:rPr>
                        <a:t> USA, </a:t>
                      </a:r>
                      <a:r>
                        <a:rPr lang="en-GB" sz="1100" dirty="0" smtClean="0">
                          <a:effectLst/>
                        </a:rPr>
                        <a:t>Mexico, Columbia</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30%</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en-GB" sz="1100" dirty="0" smtClean="0">
                          <a:effectLst/>
                        </a:rPr>
                        <a:t>22,5 </a:t>
                      </a:r>
                      <a:r>
                        <a:rPr lang="en-GB" sz="1100" kern="1200" dirty="0" smtClean="0">
                          <a:solidFill>
                            <a:srgbClr val="00B0F0"/>
                          </a:solidFill>
                          <a:effectLst/>
                          <a:latin typeface="+mn-lt"/>
                          <a:ea typeface="+mn-ea"/>
                          <a:cs typeface="+mn-cs"/>
                        </a:rPr>
                        <a:t>(11,6)</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72742">
                <a:tc>
                  <a:txBody>
                    <a:bodyPr/>
                    <a:lstStyle/>
                    <a:p>
                      <a:pPr>
                        <a:spcAft>
                          <a:spcPts val="0"/>
                        </a:spcAft>
                      </a:pPr>
                      <a:r>
                        <a:rPr lang="en-GB" sz="1100" dirty="0" smtClean="0">
                          <a:effectLst/>
                        </a:rPr>
                        <a:t>TOPIC 6. </a:t>
                      </a:r>
                      <a:r>
                        <a:rPr lang="en-GB" sz="1100" dirty="0">
                          <a:effectLst/>
                        </a:rPr>
                        <a:t>Other </a:t>
                      </a:r>
                      <a:r>
                        <a:rPr lang="en-GB" sz="1100" dirty="0" smtClean="0">
                          <a:effectLst/>
                        </a:rPr>
                        <a:t>geographical areas</a:t>
                      </a: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35%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fr-BE" sz="1100" dirty="0" smtClean="0">
                          <a:effectLst/>
                          <a:latin typeface="+mn-lt"/>
                          <a:ea typeface="+mn-ea"/>
                          <a:cs typeface="+mn-cs"/>
                        </a:rPr>
                        <a:t>26,25 </a:t>
                      </a:r>
                      <a:r>
                        <a:rPr lang="fr-BE" sz="1100" kern="1200" dirty="0" smtClean="0">
                          <a:solidFill>
                            <a:srgbClr val="00B0F0"/>
                          </a:solidFill>
                          <a:effectLst/>
                          <a:latin typeface="+mn-lt"/>
                          <a:ea typeface="+mn-ea"/>
                          <a:cs typeface="+mn-cs"/>
                        </a:rPr>
                        <a:t>(20)</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18781">
                <a:tc>
                  <a:txBody>
                    <a:bodyPr/>
                    <a:lstStyle/>
                    <a:p>
                      <a:pPr>
                        <a:spcAft>
                          <a:spcPts val="0"/>
                        </a:spcAft>
                      </a:pPr>
                      <a:r>
                        <a:rPr lang="en-GB" sz="1100" b="1" kern="1200" dirty="0">
                          <a:solidFill>
                            <a:schemeClr val="tx1"/>
                          </a:solidFill>
                          <a:effectLst/>
                          <a:latin typeface="+mn-lt"/>
                          <a:ea typeface="+mn-ea"/>
                          <a:cs typeface="+mn-cs"/>
                        </a:rPr>
                        <a:t>Market</a:t>
                      </a:r>
                      <a:r>
                        <a:rPr lang="en-GB" sz="1100" dirty="0">
                          <a:effectLst/>
                        </a:rPr>
                        <a:t> </a:t>
                      </a:r>
                      <a:r>
                        <a:rPr lang="en-GB" sz="1100" b="1" kern="1200" dirty="0">
                          <a:solidFill>
                            <a:schemeClr val="tx1"/>
                          </a:solidFill>
                          <a:effectLst/>
                          <a:latin typeface="+mn-lt"/>
                          <a:ea typeface="+mn-ea"/>
                          <a:cs typeface="+mn-cs"/>
                        </a:rPr>
                        <a:t>disturbance/additional</a:t>
                      </a:r>
                      <a:r>
                        <a:rPr lang="en-GB" sz="1100" dirty="0">
                          <a:effectLst/>
                        </a:rPr>
                        <a:t> </a:t>
                      </a:r>
                      <a:r>
                        <a:rPr lang="en-GB" sz="1100" b="1" kern="1200" dirty="0">
                          <a:solidFill>
                            <a:schemeClr val="tx1"/>
                          </a:solidFill>
                          <a:effectLst/>
                          <a:latin typeface="+mn-lt"/>
                          <a:ea typeface="+mn-ea"/>
                          <a:cs typeface="+mn-cs"/>
                        </a:rPr>
                        <a:t>call</a:t>
                      </a:r>
                      <a:r>
                        <a:rPr lang="en-GB" sz="1100" dirty="0">
                          <a:effectLst/>
                        </a:rPr>
                        <a:t> </a:t>
                      </a:r>
                      <a:r>
                        <a:rPr lang="en-GB" sz="1100" b="1" kern="1200" dirty="0">
                          <a:solidFill>
                            <a:schemeClr val="tx1"/>
                          </a:solidFill>
                          <a:effectLst/>
                          <a:latin typeface="+mn-lt"/>
                          <a:ea typeface="+mn-ea"/>
                          <a:cs typeface="+mn-cs"/>
                        </a:rPr>
                        <a:t>for</a:t>
                      </a:r>
                      <a:r>
                        <a:rPr lang="en-GB" sz="1100" dirty="0">
                          <a:effectLst/>
                        </a:rPr>
                        <a:t> </a:t>
                      </a:r>
                      <a:r>
                        <a:rPr lang="en-GB" sz="1100" b="1" kern="1200" dirty="0">
                          <a:solidFill>
                            <a:schemeClr val="tx1"/>
                          </a:solidFill>
                          <a:effectLst/>
                          <a:latin typeface="+mn-lt"/>
                          <a:ea typeface="+mn-ea"/>
                          <a:cs typeface="+mn-cs"/>
                        </a:rPr>
                        <a:t>proposals</a:t>
                      </a: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n-lt"/>
                          <a:ea typeface="+mn-ea"/>
                          <a:cs typeface="+mn-cs"/>
                        </a:rPr>
                        <a:t>5 </a:t>
                      </a:r>
                      <a:r>
                        <a:rPr lang="fr-BE" sz="1100" kern="1200" dirty="0" smtClean="0">
                          <a:solidFill>
                            <a:srgbClr val="00B0F0"/>
                          </a:solidFill>
                          <a:effectLst/>
                          <a:latin typeface="+mn-lt"/>
                          <a:ea typeface="+mn-ea"/>
                          <a:cs typeface="+mn-cs"/>
                        </a:rPr>
                        <a:t>(4,5)</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25206">
                <a:tc>
                  <a:txBody>
                    <a:bodyPr/>
                    <a:lstStyle/>
                    <a:p>
                      <a:pPr>
                        <a:spcAft>
                          <a:spcPts val="0"/>
                        </a:spcAft>
                      </a:pPr>
                      <a:r>
                        <a:rPr lang="en-GB" sz="1100" b="1" dirty="0">
                          <a:effectLst/>
                        </a:rPr>
                        <a:t>Total SIMPLE</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a:spcAft>
                          <a:spcPts val="0"/>
                        </a:spcAft>
                      </a:pPr>
                      <a:r>
                        <a:rPr lang="en-GB" sz="1100" b="1" dirty="0">
                          <a:effectLst/>
                        </a:rPr>
                        <a:t>100%</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fr-BE" sz="1100" b="1" dirty="0" smtClean="0">
                          <a:effectLst/>
                          <a:latin typeface="+mn-lt"/>
                          <a:ea typeface="+mn-ea"/>
                          <a:cs typeface="+mn-cs"/>
                        </a:rPr>
                        <a:t>100 </a:t>
                      </a:r>
                      <a:r>
                        <a:rPr lang="fr-BE" sz="1100" kern="1200" dirty="0" smtClean="0">
                          <a:solidFill>
                            <a:srgbClr val="00B0F0"/>
                          </a:solidFill>
                          <a:effectLst/>
                          <a:latin typeface="+mn-lt"/>
                          <a:ea typeface="+mn-ea"/>
                          <a:cs typeface="+mn-cs"/>
                        </a:rPr>
                        <a:t>(90)</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25206">
                <a:tc>
                  <a:txBody>
                    <a:bodyPr/>
                    <a:lstStyle/>
                    <a:p>
                      <a:pPr>
                        <a:spcAft>
                          <a:spcPts val="0"/>
                        </a:spcAft>
                      </a:pPr>
                      <a:endParaRPr lang="en-GB" sz="1100" dirty="0">
                        <a:effectLst/>
                      </a:endParaRPr>
                    </a:p>
                    <a:p>
                      <a:pPr>
                        <a:spcAft>
                          <a:spcPts val="0"/>
                        </a:spcAft>
                      </a:pPr>
                      <a:r>
                        <a:rPr lang="en-GB" sz="1100" b="1" dirty="0">
                          <a:effectLst/>
                        </a:rPr>
                        <a:t>MULTI PROGRAMMES</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chemeClr val="bg1">
                        <a:lumMod val="85000"/>
                      </a:schemeClr>
                    </a:solidFill>
                  </a:tcPr>
                </a:tc>
                <a:tc>
                  <a:txBody>
                    <a:bodyPr/>
                    <a:lstStyle/>
                    <a:p>
                      <a:pPr algn="ctr">
                        <a:spcAft>
                          <a:spcPts val="0"/>
                        </a:spcAft>
                      </a:pPr>
                      <a:r>
                        <a:rPr lang="en-GB" sz="1100" b="1" dirty="0">
                          <a:effectLst/>
                        </a:rPr>
                        <a:t>%</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chemeClr val="bg1">
                        <a:lumMod val="85000"/>
                      </a:schemeClr>
                    </a:solidFill>
                  </a:tcPr>
                </a:tc>
                <a:tc>
                  <a:txBody>
                    <a:bodyPr/>
                    <a:lstStyle/>
                    <a:p>
                      <a:pPr algn="ctr">
                        <a:spcAft>
                          <a:spcPts val="0"/>
                        </a:spcAft>
                      </a:pPr>
                      <a:r>
                        <a:rPr lang="en-GB" sz="1100" b="1" dirty="0">
                          <a:effectLst/>
                        </a:rPr>
                        <a:t>Mio EUR</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chemeClr val="bg1">
                        <a:lumMod val="85000"/>
                      </a:schemeClr>
                    </a:solidFill>
                  </a:tcPr>
                </a:tc>
              </a:tr>
              <a:tr h="2441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1100" b="1" kern="1200" dirty="0" smtClean="0">
                          <a:solidFill>
                            <a:schemeClr val="tx1"/>
                          </a:solidFill>
                          <a:effectLst/>
                          <a:latin typeface="+mn-lt"/>
                          <a:ea typeface="+mn-ea"/>
                          <a:cs typeface="+mn-cs"/>
                        </a:rPr>
                        <a:t>MULTI PROGRAMMES </a:t>
                      </a:r>
                      <a:r>
                        <a:rPr lang="fr-BE" sz="1100" b="0" kern="1200" dirty="0" smtClean="0">
                          <a:solidFill>
                            <a:schemeClr val="tx1"/>
                          </a:solidFill>
                          <a:effectLst/>
                          <a:latin typeface="+mn-lt"/>
                          <a:ea typeface="+mn-ea"/>
                          <a:cs typeface="+mn-cs"/>
                        </a:rPr>
                        <a:t>in </a:t>
                      </a:r>
                      <a:r>
                        <a:rPr lang="fr-BE" sz="1100" b="0" kern="1200" dirty="0" err="1" smtClean="0">
                          <a:solidFill>
                            <a:schemeClr val="tx1"/>
                          </a:solidFill>
                          <a:effectLst/>
                          <a:latin typeface="+mn-lt"/>
                          <a:ea typeface="+mn-ea"/>
                          <a:cs typeface="+mn-cs"/>
                        </a:rPr>
                        <a:t>Internal</a:t>
                      </a:r>
                      <a:r>
                        <a:rPr lang="fr-BE" sz="1100" b="0" kern="1200" dirty="0" smtClean="0">
                          <a:solidFill>
                            <a:schemeClr val="tx1"/>
                          </a:solidFill>
                          <a:effectLst/>
                          <a:latin typeface="+mn-lt"/>
                          <a:ea typeface="+mn-ea"/>
                          <a:cs typeface="+mn-cs"/>
                        </a:rPr>
                        <a:t> </a:t>
                      </a:r>
                      <a:r>
                        <a:rPr lang="fr-BE" sz="1100" b="0" kern="1200" dirty="0" err="1" smtClean="0">
                          <a:solidFill>
                            <a:schemeClr val="tx1"/>
                          </a:solidFill>
                          <a:effectLst/>
                          <a:latin typeface="+mn-lt"/>
                          <a:ea typeface="+mn-ea"/>
                          <a:cs typeface="+mn-cs"/>
                        </a:rPr>
                        <a:t>Market</a:t>
                      </a:r>
                      <a:endParaRPr lang="en-GB" sz="1100" b="0" kern="1200" dirty="0" smtClean="0">
                        <a:solidFill>
                          <a:schemeClr val="tx1"/>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44148">
                <a:tc>
                  <a:txBody>
                    <a:bodyPr/>
                    <a:lstStyle/>
                    <a:p>
                      <a:pPr>
                        <a:spcAft>
                          <a:spcPts val="0"/>
                        </a:spcAft>
                      </a:pPr>
                      <a:r>
                        <a:rPr lang="en-GB" sz="1100" dirty="0" smtClean="0">
                          <a:effectLst/>
                        </a:rPr>
                        <a:t>TOPIC A.</a:t>
                      </a:r>
                      <a:r>
                        <a:rPr lang="en-GB" sz="1100" baseline="0" dirty="0" smtClean="0">
                          <a:effectLst/>
                        </a:rPr>
                        <a:t> </a:t>
                      </a:r>
                      <a:r>
                        <a:rPr lang="en-GB" sz="1100" dirty="0" smtClean="0">
                          <a:effectLst/>
                        </a:rPr>
                        <a:t>Programmes on sustainable sheep/goats meat in the IM </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j-lt"/>
                          <a:ea typeface="Times New Roman"/>
                          <a:cs typeface="Century Gothic"/>
                        </a:rPr>
                        <a:t>5%</a:t>
                      </a: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n-lt"/>
                          <a:ea typeface="+mn-ea"/>
                          <a:cs typeface="+mn-cs"/>
                        </a:rPr>
                        <a:t>4</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4190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smtClean="0">
                          <a:effectLst/>
                        </a:rPr>
                        <a:t>TOPIC B.</a:t>
                      </a:r>
                      <a:r>
                        <a:rPr lang="en-GB" sz="1100" baseline="0" dirty="0" smtClean="0">
                          <a:effectLst/>
                        </a:rPr>
                        <a:t> </a:t>
                      </a:r>
                      <a:r>
                        <a:rPr lang="en-GB" sz="1100" dirty="0" smtClean="0">
                          <a:effectLst/>
                        </a:rPr>
                        <a:t>Programmes </a:t>
                      </a:r>
                      <a:r>
                        <a:rPr lang="en-GB" sz="1100" baseline="0" dirty="0" smtClean="0">
                          <a:effectLst/>
                        </a:rPr>
                        <a:t>to increase the consumption of fruits and vegetables in the IM</a:t>
                      </a:r>
                      <a:endParaRPr lang="en-GB" sz="1100" kern="1200" dirty="0" smtClean="0">
                        <a:solidFill>
                          <a:schemeClr val="tx1"/>
                        </a:solidFill>
                        <a:effectLst/>
                        <a:latin typeface="+mn-lt"/>
                        <a:ea typeface="Times New Roman"/>
                        <a:cs typeface="Century Gothic"/>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smtClean="0">
                          <a:effectLst/>
                        </a:rPr>
                        <a:t> in</a:t>
                      </a:r>
                      <a:r>
                        <a:rPr lang="en-GB" sz="1100" baseline="0" dirty="0" smtClean="0">
                          <a:effectLst/>
                        </a:rPr>
                        <a:t> the frame of</a:t>
                      </a:r>
                      <a:r>
                        <a:rPr lang="en-GB" sz="1100" dirty="0" smtClean="0">
                          <a:effectLst/>
                        </a:rPr>
                        <a:t> proper</a:t>
                      </a:r>
                      <a:r>
                        <a:rPr lang="en-GB" sz="1100" baseline="0" dirty="0" smtClean="0">
                          <a:effectLst/>
                        </a:rPr>
                        <a:t> dietary practices</a:t>
                      </a: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j-lt"/>
                          <a:ea typeface="Times New Roman"/>
                          <a:cs typeface="Century Gothic"/>
                        </a:rPr>
                        <a:t>10%</a:t>
                      </a: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Century Gothic"/>
                          <a:ea typeface="Times New Roman"/>
                          <a:cs typeface="Century Gothic"/>
                        </a:rPr>
                        <a:t>8</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487809">
                <a:tc>
                  <a:txBody>
                    <a:bodyPr/>
                    <a:lstStyle/>
                    <a:p>
                      <a:pPr>
                        <a:spcAft>
                          <a:spcPts val="0"/>
                        </a:spcAft>
                      </a:pPr>
                      <a:r>
                        <a:rPr lang="en-GB" sz="1100" kern="1200" dirty="0" smtClean="0">
                          <a:solidFill>
                            <a:schemeClr val="tx1"/>
                          </a:solidFill>
                          <a:effectLst/>
                          <a:latin typeface="+mn-lt"/>
                          <a:ea typeface="+mn-ea"/>
                          <a:cs typeface="+mn-cs"/>
                        </a:rPr>
                        <a:t>TOPIC C. Programmes highlighting the specific features of agricultural methods </a:t>
                      </a:r>
                      <a:br>
                        <a:rPr lang="en-GB" sz="1100" kern="1200" dirty="0" smtClean="0">
                          <a:solidFill>
                            <a:schemeClr val="tx1"/>
                          </a:solidFill>
                          <a:effectLst/>
                          <a:latin typeface="+mn-lt"/>
                          <a:ea typeface="+mn-ea"/>
                          <a:cs typeface="+mn-cs"/>
                        </a:rPr>
                      </a:br>
                      <a:r>
                        <a:rPr lang="en-GB" sz="1100" kern="1200" dirty="0" smtClean="0">
                          <a:solidFill>
                            <a:schemeClr val="tx1"/>
                          </a:solidFill>
                          <a:effectLst/>
                          <a:latin typeface="+mn-lt"/>
                          <a:ea typeface="+mn-ea"/>
                          <a:cs typeface="+mn-cs"/>
                        </a:rPr>
                        <a:t>in the Union and the characteristics of EU </a:t>
                      </a:r>
                      <a:r>
                        <a:rPr lang="en-GB" sz="1100" kern="1200" dirty="0" err="1" smtClean="0">
                          <a:solidFill>
                            <a:schemeClr val="tx1"/>
                          </a:solidFill>
                          <a:effectLst/>
                          <a:latin typeface="+mn-lt"/>
                          <a:ea typeface="+mn-ea"/>
                          <a:cs typeface="+mn-cs"/>
                        </a:rPr>
                        <a:t>agrifood</a:t>
                      </a:r>
                      <a:r>
                        <a:rPr lang="en-GB" sz="1100" kern="1200" dirty="0" smtClean="0">
                          <a:solidFill>
                            <a:schemeClr val="tx1"/>
                          </a:solidFill>
                          <a:effectLst/>
                          <a:latin typeface="+mn-lt"/>
                          <a:ea typeface="+mn-ea"/>
                          <a:cs typeface="+mn-cs"/>
                        </a:rPr>
                        <a:t> products or on EU Quality Schemes in the IM </a:t>
                      </a:r>
                      <a:endParaRPr lang="en-GB" sz="1100" kern="1200" dirty="0">
                        <a:solidFill>
                          <a:schemeClr val="tx1"/>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j-lt"/>
                          <a:ea typeface="Times New Roman"/>
                          <a:cs typeface="Century Gothic"/>
                        </a:rPr>
                        <a:t>38%</a:t>
                      </a: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n-lt"/>
                          <a:ea typeface="+mn-ea"/>
                          <a:cs typeface="+mn-cs"/>
                        </a:rPr>
                        <a:t>30 </a:t>
                      </a:r>
                    </a:p>
                    <a:p>
                      <a:pPr algn="ctr">
                        <a:spcAft>
                          <a:spcPts val="0"/>
                        </a:spcAft>
                      </a:pPr>
                      <a:r>
                        <a:rPr lang="fr-BE" sz="1100" kern="1200" dirty="0" smtClean="0">
                          <a:solidFill>
                            <a:srgbClr val="00B0F0"/>
                          </a:solidFill>
                          <a:effectLst/>
                          <a:latin typeface="+mn-lt"/>
                          <a:ea typeface="+mn-ea"/>
                          <a:cs typeface="+mn-cs"/>
                        </a:rPr>
                        <a:t>(15,05 for EU logos in IM or TC)</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141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1100" b="1" kern="1200" dirty="0" smtClean="0">
                          <a:solidFill>
                            <a:schemeClr val="tx1"/>
                          </a:solidFill>
                          <a:effectLst/>
                          <a:latin typeface="+mn-lt"/>
                          <a:ea typeface="+mn-ea"/>
                          <a:cs typeface="+mn-cs"/>
                        </a:rPr>
                        <a:t>Multi programmes </a:t>
                      </a:r>
                      <a:r>
                        <a:rPr lang="fr-BE" sz="1100" b="0" kern="1200" dirty="0" smtClean="0">
                          <a:solidFill>
                            <a:schemeClr val="tx1"/>
                          </a:solidFill>
                          <a:effectLst/>
                          <a:latin typeface="+mn-lt"/>
                          <a:ea typeface="+mn-ea"/>
                          <a:cs typeface="+mn-cs"/>
                        </a:rPr>
                        <a:t>in </a:t>
                      </a:r>
                      <a:r>
                        <a:rPr lang="fr-BE" sz="1100" b="0" kern="1200" dirty="0" err="1" smtClean="0">
                          <a:solidFill>
                            <a:schemeClr val="tx1"/>
                          </a:solidFill>
                          <a:effectLst/>
                          <a:latin typeface="+mn-lt"/>
                          <a:ea typeface="+mn-ea"/>
                          <a:cs typeface="+mn-cs"/>
                        </a:rPr>
                        <a:t>Third</a:t>
                      </a:r>
                      <a:r>
                        <a:rPr lang="fr-BE" sz="1100" b="0" kern="1200" dirty="0" smtClean="0">
                          <a:solidFill>
                            <a:schemeClr val="tx1"/>
                          </a:solidFill>
                          <a:effectLst/>
                          <a:latin typeface="+mn-lt"/>
                          <a:ea typeface="+mn-ea"/>
                          <a:cs typeface="+mn-cs"/>
                        </a:rPr>
                        <a:t> countries</a:t>
                      </a:r>
                      <a:endParaRPr lang="en-GB" sz="1100" b="0" kern="1200" dirty="0">
                        <a:solidFill>
                          <a:schemeClr val="tx1"/>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487809">
                <a:tc>
                  <a:txBody>
                    <a:bodyPr/>
                    <a:lstStyle/>
                    <a:p>
                      <a:pPr marL="0" algn="l" defTabSz="914400" rtl="0" eaLnBrk="1" latinLnBrk="0" hangingPunct="1">
                        <a:spcAft>
                          <a:spcPts val="0"/>
                        </a:spcAft>
                      </a:pPr>
                      <a:r>
                        <a:rPr lang="en-GB" sz="1100" kern="1200" dirty="0" smtClean="0">
                          <a:solidFill>
                            <a:schemeClr val="tx1"/>
                          </a:solidFill>
                          <a:effectLst/>
                          <a:latin typeface="+mn-lt"/>
                          <a:ea typeface="+mn-ea"/>
                          <a:cs typeface="+mn-cs"/>
                        </a:rPr>
                        <a:t>TOPIC D. Programmes highlighting the specific highlighting the specific features of agricultural methods in the Union and the characteristics of EU </a:t>
                      </a:r>
                      <a:r>
                        <a:rPr lang="en-GB" sz="1100" kern="1200" dirty="0" err="1" smtClean="0">
                          <a:solidFill>
                            <a:schemeClr val="tx1"/>
                          </a:solidFill>
                          <a:effectLst/>
                          <a:latin typeface="+mn-lt"/>
                          <a:ea typeface="+mn-ea"/>
                          <a:cs typeface="+mn-cs"/>
                        </a:rPr>
                        <a:t>agrifood</a:t>
                      </a:r>
                      <a:r>
                        <a:rPr lang="en-GB" sz="1100" kern="1200" dirty="0" smtClean="0">
                          <a:solidFill>
                            <a:schemeClr val="tx1"/>
                          </a:solidFill>
                          <a:effectLst/>
                          <a:latin typeface="+mn-lt"/>
                          <a:ea typeface="+mn-ea"/>
                          <a:cs typeface="+mn-cs"/>
                        </a:rPr>
                        <a:t> products or on EU Quality Schemes  in TC</a:t>
                      </a:r>
                      <a:endParaRPr lang="en-GB" sz="1100" kern="1200" dirty="0">
                        <a:solidFill>
                          <a:schemeClr val="tx1"/>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j-lt"/>
                          <a:ea typeface="Times New Roman"/>
                          <a:cs typeface="Century Gothic"/>
                        </a:rPr>
                        <a:t>41%</a:t>
                      </a: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fr-BE" sz="1100" dirty="0" smtClean="0">
                          <a:effectLst/>
                          <a:latin typeface="+mn-lt"/>
                          <a:ea typeface="+mn-ea"/>
                          <a:cs typeface="+mn-cs"/>
                        </a:rPr>
                        <a:t>32,1 </a:t>
                      </a:r>
                    </a:p>
                    <a:p>
                      <a:pPr marL="0" algn="ctr" defTabSz="914400" rtl="0" eaLnBrk="1" latinLnBrk="0" hangingPunct="1">
                        <a:spcAft>
                          <a:spcPts val="0"/>
                        </a:spcAft>
                      </a:pPr>
                      <a:r>
                        <a:rPr lang="fr-BE" sz="1100" kern="1200" dirty="0" smtClean="0">
                          <a:solidFill>
                            <a:srgbClr val="00B0F0"/>
                          </a:solidFill>
                          <a:effectLst/>
                          <a:latin typeface="+mn-lt"/>
                          <a:ea typeface="+mn-ea"/>
                          <a:cs typeface="+mn-cs"/>
                        </a:rPr>
                        <a:t>(12,9 for </a:t>
                      </a:r>
                      <a:r>
                        <a:rPr lang="fr-BE" sz="1100" kern="1200" dirty="0" err="1" smtClean="0">
                          <a:solidFill>
                            <a:srgbClr val="00B0F0"/>
                          </a:solidFill>
                          <a:effectLst/>
                          <a:latin typeface="+mn-lt"/>
                          <a:ea typeface="+mn-ea"/>
                          <a:cs typeface="+mn-cs"/>
                        </a:rPr>
                        <a:t>generic</a:t>
                      </a:r>
                      <a:r>
                        <a:rPr lang="fr-BE" sz="1100" kern="1200" dirty="0" smtClean="0">
                          <a:solidFill>
                            <a:srgbClr val="00B0F0"/>
                          </a:solidFill>
                          <a:effectLst/>
                          <a:latin typeface="+mn-lt"/>
                          <a:ea typeface="+mn-ea"/>
                          <a:cs typeface="+mn-cs"/>
                        </a:rPr>
                        <a:t> in IM or TC)</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448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b="1" kern="1200" dirty="0" smtClean="0">
                          <a:solidFill>
                            <a:schemeClr val="tx1"/>
                          </a:solidFill>
                          <a:effectLst/>
                          <a:latin typeface="+mn-lt"/>
                          <a:ea typeface="+mn-ea"/>
                          <a:cs typeface="+mn-cs"/>
                        </a:rPr>
                        <a:t>Market disturbance/additional call for proposals</a:t>
                      </a:r>
                      <a:endParaRPr lang="en-GB" sz="1100" b="1" kern="1200" dirty="0">
                        <a:solidFill>
                          <a:schemeClr val="tx1"/>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j-lt"/>
                          <a:ea typeface="Times New Roman"/>
                          <a:cs typeface="Century Gothic"/>
                        </a:rPr>
                        <a:t>6%</a:t>
                      </a: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Century Gothic"/>
                          <a:ea typeface="Times New Roman"/>
                          <a:cs typeface="Century Gothic"/>
                        </a:rPr>
                        <a:t>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69572">
                <a:tc>
                  <a:txBody>
                    <a:bodyPr/>
                    <a:lstStyle/>
                    <a:p>
                      <a:pPr>
                        <a:spcAft>
                          <a:spcPts val="0"/>
                        </a:spcAft>
                      </a:pPr>
                      <a:r>
                        <a:rPr lang="en-GB" sz="1100" b="1" dirty="0">
                          <a:effectLst/>
                        </a:rPr>
                        <a:t>Total MULTI</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b="1" dirty="0" smtClean="0">
                          <a:effectLst/>
                        </a:rPr>
                        <a:t>100</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b="1" dirty="0" smtClean="0">
                          <a:effectLst/>
                          <a:latin typeface="+mn-lt"/>
                          <a:ea typeface="+mn-ea"/>
                          <a:cs typeface="+mn-cs"/>
                        </a:rPr>
                        <a:t>79 </a:t>
                      </a:r>
                      <a:r>
                        <a:rPr lang="fr-BE" sz="1100" kern="1200" dirty="0" smtClean="0">
                          <a:solidFill>
                            <a:srgbClr val="00B0F0"/>
                          </a:solidFill>
                          <a:effectLst/>
                          <a:latin typeface="+mn-lt"/>
                          <a:ea typeface="+mn-ea"/>
                          <a:cs typeface="+mn-cs"/>
                        </a:rPr>
                        <a:t>(43)</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25206">
                <a:tc>
                  <a:txBody>
                    <a:bodyPr/>
                    <a:lstStyle/>
                    <a:p>
                      <a:pPr>
                        <a:spcAft>
                          <a:spcPts val="0"/>
                        </a:spcAft>
                      </a:pPr>
                      <a:endParaRPr lang="en-GB" sz="1100" b="1" dirty="0">
                        <a:effectLst/>
                      </a:endParaRPr>
                    </a:p>
                    <a:p>
                      <a:pPr>
                        <a:spcAft>
                          <a:spcPts val="0"/>
                        </a:spcAft>
                      </a:pPr>
                      <a:r>
                        <a:rPr lang="en-GB" sz="1100" b="1" dirty="0">
                          <a:effectLst/>
                        </a:rPr>
                        <a:t>TOTAL SIMPLE and MULTI </a:t>
                      </a:r>
                      <a:r>
                        <a:rPr lang="en-GB" sz="1100" b="1" dirty="0" smtClean="0">
                          <a:effectLst/>
                        </a:rPr>
                        <a:t>PROGRAMMES</a:t>
                      </a:r>
                      <a:endParaRPr lang="en-GB" sz="1100" b="1" dirty="0">
                        <a:solidFill>
                          <a:srgbClr val="0066FF"/>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chemeClr val="bg1">
                        <a:lumMod val="85000"/>
                      </a:schemeClr>
                    </a:solidFill>
                  </a:tcPr>
                </a:tc>
                <a:tc>
                  <a:txBody>
                    <a:bodyPr/>
                    <a:lstStyle/>
                    <a:p>
                      <a:pPr algn="ctr">
                        <a:spcAft>
                          <a:spcPts val="0"/>
                        </a:spcAft>
                      </a:pPr>
                      <a:r>
                        <a:rPr lang="en-GB" sz="1100" dirty="0">
                          <a:effectLst/>
                        </a:rPr>
                        <a:t> </a:t>
                      </a:r>
                      <a:endParaRPr lang="en-GB" sz="1100" dirty="0">
                        <a:solidFill>
                          <a:srgbClr val="0066FF"/>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spcAft>
                          <a:spcPts val="0"/>
                        </a:spcAft>
                      </a:pPr>
                      <a:r>
                        <a:rPr lang="en-GB" sz="1100" b="1" dirty="0" smtClean="0">
                          <a:effectLst/>
                        </a:rPr>
                        <a:t>179 </a:t>
                      </a:r>
                      <a:r>
                        <a:rPr lang="en-GB" sz="1100" kern="1200" dirty="0" smtClean="0">
                          <a:solidFill>
                            <a:srgbClr val="00B0F0"/>
                          </a:solidFill>
                          <a:effectLst/>
                          <a:latin typeface="+mn-lt"/>
                          <a:ea typeface="+mn-ea"/>
                          <a:cs typeface="+mn-cs"/>
                        </a:rPr>
                        <a:t>(133)</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chemeClr val="bg1">
                        <a:lumMod val="85000"/>
                      </a:schemeClr>
                    </a:solidFill>
                  </a:tcPr>
                </a:tc>
              </a:tr>
              <a:tr h="169572">
                <a:tc>
                  <a:txBody>
                    <a:bodyPr/>
                    <a:lstStyle/>
                    <a:p>
                      <a:pPr>
                        <a:spcAft>
                          <a:spcPts val="0"/>
                        </a:spcAft>
                      </a:pPr>
                      <a:r>
                        <a:rPr lang="en-GB" sz="1100" dirty="0">
                          <a:solidFill>
                            <a:schemeClr val="tx1"/>
                          </a:solidFill>
                          <a:effectLst/>
                        </a:rPr>
                        <a:t>Commission own initiatives</a:t>
                      </a:r>
                      <a:endParaRPr lang="en-GB" sz="1100" b="0" dirty="0">
                        <a:solidFill>
                          <a:schemeClr val="tx1"/>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solidFill>
                            <a:schemeClr val="tx1"/>
                          </a:solidFill>
                          <a:effectLst/>
                        </a:rPr>
                        <a:t> </a:t>
                      </a:r>
                      <a:endParaRPr lang="en-GB" sz="1100" b="0" dirty="0">
                        <a:solidFill>
                          <a:schemeClr val="tx1"/>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solidFill>
                            <a:schemeClr val="tx1"/>
                          </a:solidFill>
                          <a:effectLst/>
                        </a:rPr>
                        <a:t>9.5</a:t>
                      </a:r>
                      <a:r>
                        <a:rPr lang="en-GB" sz="1100" kern="1200" dirty="0">
                          <a:solidFill>
                            <a:srgbClr val="00B0F0"/>
                          </a:solidFill>
                          <a:effectLst/>
                          <a:latin typeface="+mn-lt"/>
                          <a:ea typeface="+mn-ea"/>
                          <a:cs typeface="+mn-cs"/>
                        </a:rPr>
                        <a:t> </a:t>
                      </a:r>
                      <a:r>
                        <a:rPr lang="en-GB" sz="1100" kern="1200" dirty="0" smtClean="0">
                          <a:solidFill>
                            <a:srgbClr val="00B0F0"/>
                          </a:solidFill>
                          <a:effectLst/>
                          <a:latin typeface="+mn-lt"/>
                          <a:ea typeface="+mn-ea"/>
                          <a:cs typeface="+mn-cs"/>
                        </a:rPr>
                        <a:t>(9,5)</a:t>
                      </a:r>
                      <a:endParaRPr lang="en-GB" sz="1100" dirty="0">
                        <a:solidFill>
                          <a:schemeClr val="tx1"/>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26672">
                <a:tc>
                  <a:txBody>
                    <a:bodyPr/>
                    <a:lstStyle/>
                    <a:p>
                      <a:pPr>
                        <a:spcAft>
                          <a:spcPts val="0"/>
                        </a:spcAft>
                      </a:pPr>
                      <a:r>
                        <a:rPr lang="en-GB" sz="1100" b="1" dirty="0" smtClean="0">
                          <a:effectLst/>
                        </a:rPr>
                        <a:t>TOTAL</a:t>
                      </a:r>
                      <a:r>
                        <a:rPr lang="en-GB" sz="1100" b="1" baseline="0" dirty="0" smtClean="0">
                          <a:effectLst/>
                        </a:rPr>
                        <a:t> PROMOTION</a:t>
                      </a:r>
                      <a:endParaRPr lang="en-GB" sz="1100" b="1" dirty="0">
                        <a:solidFill>
                          <a:srgbClr val="FF0000"/>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tcPr>
                </a:tc>
                <a:tc>
                  <a:txBody>
                    <a:bodyPr/>
                    <a:lstStyle/>
                    <a:p>
                      <a:pPr algn="ctr">
                        <a:spcAft>
                          <a:spcPts val="0"/>
                        </a:spcAft>
                      </a:pP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tcPr>
                </a:tc>
                <a:tc>
                  <a:txBody>
                    <a:bodyPr/>
                    <a:lstStyle/>
                    <a:p>
                      <a:pPr algn="ctr">
                        <a:spcAft>
                          <a:spcPts val="0"/>
                        </a:spcAft>
                      </a:pPr>
                      <a:r>
                        <a:rPr lang="en-GB" sz="1100" b="1" dirty="0" smtClean="0">
                          <a:effectLst/>
                        </a:rPr>
                        <a:t>188,6</a:t>
                      </a:r>
                      <a:r>
                        <a:rPr lang="en-GB" sz="1100" b="1" baseline="0" dirty="0" smtClean="0">
                          <a:effectLst/>
                        </a:rPr>
                        <a:t> </a:t>
                      </a:r>
                      <a:r>
                        <a:rPr lang="en-GB" sz="1100" kern="1200" dirty="0" smtClean="0">
                          <a:solidFill>
                            <a:srgbClr val="00B0F0"/>
                          </a:solidFill>
                          <a:effectLst/>
                          <a:latin typeface="+mn-lt"/>
                          <a:ea typeface="+mn-ea"/>
                          <a:cs typeface="+mn-cs"/>
                        </a:rPr>
                        <a:t>(142,5)</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tcPr>
                </a:tc>
              </a:tr>
            </a:tbl>
          </a:graphicData>
        </a:graphic>
      </p:graphicFrame>
      <p:sp>
        <p:nvSpPr>
          <p:cNvPr id="35926"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8E7E744A-2F04-41CF-9C64-894ECAE12D56}" type="slidenum">
              <a:rPr lang="en-GB" altLang="en-US" sz="1000" smtClean="0">
                <a:solidFill>
                  <a:srgbClr val="FFFFFF"/>
                </a:solidFill>
              </a:rPr>
              <a:pPr eaLnBrk="1" hangingPunct="1"/>
              <a:t>7</a:t>
            </a:fld>
            <a:endParaRPr lang="en-GB" altLang="en-US" sz="1000" smtClean="0">
              <a:solidFill>
                <a:srgbClr val="FFFFFF"/>
              </a:solidFill>
            </a:endParaRPr>
          </a:p>
        </p:txBody>
      </p:sp>
      <p:sp>
        <p:nvSpPr>
          <p:cNvPr id="7" name="Title 1"/>
          <p:cNvSpPr txBox="1">
            <a:spLocks/>
          </p:cNvSpPr>
          <p:nvPr/>
        </p:nvSpPr>
        <p:spPr bwMode="auto">
          <a:xfrm>
            <a:off x="0" y="0"/>
            <a:ext cx="9144000" cy="504056"/>
          </a:xfrm>
          <a:prstGeom prst="rect">
            <a:avLst/>
          </a:prstGeom>
          <a:solidFill>
            <a:schemeClr val="bg1"/>
          </a:solidFill>
          <a:ln w="9525">
            <a:noFill/>
            <a:miter lim="800000"/>
            <a:headEnd/>
            <a:tailEnd/>
          </a:ln>
        </p:spPr>
        <p:txBody>
          <a:bodyPr anchor="ct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defRPr/>
            </a:pPr>
            <a:r>
              <a:rPr lang="fr-BE" sz="1400" dirty="0" err="1" smtClean="0">
                <a:solidFill>
                  <a:schemeClr val="tx1"/>
                </a:solidFill>
              </a:rPr>
              <a:t>Priorities</a:t>
            </a:r>
            <a:r>
              <a:rPr lang="fr-BE" sz="1400" dirty="0" smtClean="0">
                <a:solidFill>
                  <a:schemeClr val="tx1"/>
                </a:solidFill>
              </a:rPr>
              <a:t>  for  AWP 2018 </a:t>
            </a:r>
            <a:r>
              <a:rPr lang="fr-BE" sz="1400" dirty="0" smtClean="0">
                <a:solidFill>
                  <a:srgbClr val="00B0F0"/>
                </a:solidFill>
              </a:rPr>
              <a:t>(</a:t>
            </a:r>
            <a:r>
              <a:rPr lang="fr-BE" sz="1400" dirty="0" err="1" smtClean="0">
                <a:solidFill>
                  <a:srgbClr val="00B0F0"/>
                </a:solidFill>
              </a:rPr>
              <a:t>compared</a:t>
            </a:r>
            <a:r>
              <a:rPr lang="fr-BE" sz="1400" dirty="0" smtClean="0">
                <a:solidFill>
                  <a:srgbClr val="00B0F0"/>
                </a:solidFill>
              </a:rPr>
              <a:t> to AWP 2017)</a:t>
            </a:r>
            <a:endParaRPr lang="en-GB" sz="1400" dirty="0">
              <a:solidFill>
                <a:srgbClr val="00B0F0"/>
              </a:solidFill>
            </a:endParaRPr>
          </a:p>
        </p:txBody>
      </p:sp>
      <p:sp>
        <p:nvSpPr>
          <p:cNvPr id="3" name="TextBox 2"/>
          <p:cNvSpPr txBox="1"/>
          <p:nvPr/>
        </p:nvSpPr>
        <p:spPr>
          <a:xfrm>
            <a:off x="4067944" y="908720"/>
            <a:ext cx="864096" cy="144016"/>
          </a:xfrm>
          <a:prstGeom prst="rect">
            <a:avLst/>
          </a:prstGeom>
          <a:solidFill>
            <a:schemeClr val="bg1"/>
          </a:solidFill>
        </p:spPr>
        <p:txBody>
          <a:bodyPr wrap="square" rtlCol="0">
            <a:spAutoFit/>
          </a:bodyPr>
          <a:lstStyle/>
          <a:p>
            <a:endParaRPr lang="en-GB" dirty="0"/>
          </a:p>
        </p:txBody>
      </p:sp>
    </p:spTree>
    <p:extLst>
      <p:ext uri="{BB962C8B-B14F-4D97-AF65-F5344CB8AC3E}">
        <p14:creationId xmlns:p14="http://schemas.microsoft.com/office/powerpoint/2010/main" val="729842639"/>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5805264"/>
            <a:ext cx="8585200" cy="504825"/>
          </a:xfrm>
        </p:spPr>
        <p:txBody>
          <a:bodyPr/>
          <a:lstStyle/>
          <a:p>
            <a:r>
              <a:rPr lang="en-GB" sz="1800" b="0" dirty="0"/>
              <a:t>http://ec.europa.eu/agriculture/promotion_en</a:t>
            </a:r>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8</a:t>
            </a:fld>
            <a:endParaRPr lang="en-GB" dirty="0"/>
          </a:p>
        </p:txBody>
      </p:sp>
      <p:pic>
        <p:nvPicPr>
          <p:cNvPr id="6" name="Picture 2" descr="C:\Users\THISSMA\AppData\Local\Microsoft\Windows\Temporary Internet Files\Content.Outlook\GPZ7LADV\ENJOY.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491880" y="1700808"/>
            <a:ext cx="2146153" cy="3900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9110063"/>
      </p:ext>
    </p:extLst>
  </p:cSld>
  <p:clrMapOvr>
    <a:masterClrMapping/>
  </p:clrMapOvr>
  <p:timing>
    <p:tnLst>
      <p:par>
        <p:cTn id="1" dur="indefinite" restart="never" nodeType="tmRoot"/>
      </p:par>
    </p:tnLst>
  </p:timing>
</p:sld>
</file>

<file path=ppt/theme/theme1.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rgbClr val="003399"/>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nchor="ctr">
        <a:spAutoFit/>
      </a:bodyPr>
      <a:lstStyle>
        <a:defPPr fontAlgn="auto">
          <a:spcBef>
            <a:spcPts val="0"/>
          </a:spcBef>
          <a:spcAft>
            <a:spcPts val="0"/>
          </a:spcAft>
          <a:defRPr sz="900" b="0" i="1" kern="0" dirty="0">
            <a:solidFill>
              <a:sysClr val="windowText" lastClr="000000"/>
            </a:solidFill>
            <a:latin typeface="+mn-lt"/>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s_x0020_Document_x0020_Visible xmlns="a3f0bd47-a814-41bf-ab48-bd3069cde275">false</Is_x0020_Document_x0020_Visible>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91F1DE770A5C94184D93424090BDE10" ma:contentTypeVersion="2" ma:contentTypeDescription="Create a new document." ma:contentTypeScope="" ma:versionID="fe58cf79856bb35115223d8f413f3132">
  <xsd:schema xmlns:xsd="http://www.w3.org/2001/XMLSchema" xmlns:xs="http://www.w3.org/2001/XMLSchema" xmlns:p="http://schemas.microsoft.com/office/2006/metadata/properties" xmlns:ns1="http://schemas.microsoft.com/sharepoint/v3" xmlns:ns2="a3f0bd47-a814-41bf-ab48-bd3069cde275" targetNamespace="http://schemas.microsoft.com/office/2006/metadata/properties" ma:root="true" ma:fieldsID="00207d8aa973579a2bf262c5b437cc21" ns1:_="" ns2:_="">
    <xsd:import namespace="http://schemas.microsoft.com/sharepoint/v3"/>
    <xsd:import namespace="a3f0bd47-a814-41bf-ab48-bd3069cde275"/>
    <xsd:element name="properties">
      <xsd:complexType>
        <xsd:sequence>
          <xsd:element name="documentManagement">
            <xsd:complexType>
              <xsd:all>
                <xsd:element ref="ns1:PublishingStartDate" minOccurs="0"/>
                <xsd:element ref="ns1:PublishingExpirationDate" minOccurs="0"/>
                <xsd:element ref="ns2:Is_x0020_Document_x0020_Visibl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3f0bd47-a814-41bf-ab48-bd3069cde275" elementFormDefault="qualified">
    <xsd:import namespace="http://schemas.microsoft.com/office/2006/documentManagement/types"/>
    <xsd:import namespace="http://schemas.microsoft.com/office/infopath/2007/PartnerControls"/>
    <xsd:element name="Is_x0020_Document_x0020_Visible" ma:index="10" nillable="true" ma:displayName="Is Document Visible" ma:default="0" ma:internalName="Is_x0020_Document_x0020_Visibl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E59B7A3-CD52-4428-BF39-6175D509F872}">
  <ds:schemaRefs>
    <ds:schemaRef ds:uri="http://schemas.microsoft.com/sharepoint/v3/contenttype/forms"/>
  </ds:schemaRefs>
</ds:datastoreItem>
</file>

<file path=customXml/itemProps2.xml><?xml version="1.0" encoding="utf-8"?>
<ds:datastoreItem xmlns:ds="http://schemas.openxmlformats.org/officeDocument/2006/customXml" ds:itemID="{16BDC1BB-82B9-4CF0-B3FE-5CEAB63E1F37}">
  <ds:schemaRefs>
    <ds:schemaRef ds:uri="http://schemas.microsoft.com/office/2006/metadata/properties"/>
    <ds:schemaRef ds:uri="http://purl.org/dc/dcmitype/"/>
    <ds:schemaRef ds:uri="a3f0bd47-a814-41bf-ab48-bd3069cde275"/>
    <ds:schemaRef ds:uri="http://www.w3.org/XML/1998/namespace"/>
    <ds:schemaRef ds:uri="http://purl.org/dc/elements/1.1/"/>
    <ds:schemaRef ds:uri="http://schemas.openxmlformats.org/package/2006/metadata/core-properties"/>
    <ds:schemaRef ds:uri="http://purl.org/dc/terms/"/>
    <ds:schemaRef ds:uri="http://schemas.microsoft.com/office/2006/documentManagement/typ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7AB6830D-4394-424A-BB55-8B53EE294F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3f0bd47-a814-41bf-ab48-bd3069cde2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11009</TotalTime>
  <Words>1220</Words>
  <Application>Microsoft Office PowerPoint</Application>
  <PresentationFormat>On-screen Show (4:3)</PresentationFormat>
  <Paragraphs>153</Paragraphs>
  <Slides>8</Slides>
  <Notes>6</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2_Slide_Master</vt:lpstr>
      <vt:lpstr>1_Slide_Master</vt:lpstr>
      <vt:lpstr>Promotion policy  Annual Work Programme  2018       </vt:lpstr>
      <vt:lpstr>What is 'Annual work programme' ? </vt:lpstr>
      <vt:lpstr>  How did we draft the AWP 2018?   </vt:lpstr>
      <vt:lpstr>    The Annual Work Programme for 2018   Procedure  </vt:lpstr>
      <vt:lpstr>Structure of 2018 AWP</vt:lpstr>
      <vt:lpstr>  The priorities of the Annual Work Programme for 2018  </vt:lpstr>
      <vt:lpstr>PowerPoint Presentation</vt:lpstr>
      <vt:lpstr>http://ec.europa.eu/agriculture/promotion_en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CAP_2020_General_Presentation_Final_EN_131009_animTHFinal</dc:title>
  <dc:creator>turneem</dc:creator>
  <cp:lastModifiedBy>BUSANA Marc (AGRI)</cp:lastModifiedBy>
  <cp:revision>779</cp:revision>
  <cp:lastPrinted>2017-12-07T15:34:44Z</cp:lastPrinted>
  <dcterms:created xsi:type="dcterms:W3CDTF">2011-10-28T10:25:18Z</dcterms:created>
  <dcterms:modified xsi:type="dcterms:W3CDTF">2017-12-07T15:35:43Z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0x010100391F1DE770A5C94184D93424090BDE10</vt:lpwstr>
  </property>
</Properties>
</file>