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4"/>
    <p:sldMasterId id="2147483684" r:id="rId5"/>
  </p:sldMasterIdLst>
  <p:notesMasterIdLst>
    <p:notesMasterId r:id="rId17"/>
  </p:notesMasterIdLst>
  <p:handoutMasterIdLst>
    <p:handoutMasterId r:id="rId18"/>
  </p:handoutMasterIdLst>
  <p:sldIdLst>
    <p:sldId id="320" r:id="rId6"/>
    <p:sldId id="506" r:id="rId7"/>
    <p:sldId id="493" r:id="rId8"/>
    <p:sldId id="504" r:id="rId9"/>
    <p:sldId id="495" r:id="rId10"/>
    <p:sldId id="503" r:id="rId11"/>
    <p:sldId id="497" r:id="rId12"/>
    <p:sldId id="496" r:id="rId13"/>
    <p:sldId id="498" r:id="rId14"/>
    <p:sldId id="505" r:id="rId15"/>
    <p:sldId id="507" r:id="rId16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ERC Elodie (AGRI)" initials="CE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42A62A"/>
    <a:srgbClr val="A50021"/>
    <a:srgbClr val="00CCFF"/>
    <a:srgbClr val="D78C05"/>
    <a:srgbClr val="67909F"/>
    <a:srgbClr val="2C6E1C"/>
    <a:srgbClr val="3166CF"/>
    <a:srgbClr val="006666"/>
    <a:srgbClr val="467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76571" autoAdjust="0"/>
  </p:normalViewPr>
  <p:slideViewPr>
    <p:cSldViewPr showGuides="1">
      <p:cViewPr>
        <p:scale>
          <a:sx n="100" d="100"/>
          <a:sy n="100" d="100"/>
        </p:scale>
        <p:origin x="-464" y="3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" y="3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14" tIns="45006" rIns="90014" bIns="4500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6" y="3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14" tIns="45006" rIns="90014" bIns="4500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" y="9444042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14" tIns="45006" rIns="90014" bIns="4500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6" y="9444042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14" tIns="45006" rIns="90014" bIns="4500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2857E09-ADEE-4BE4-BD99-0CE761370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663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" y="3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14" tIns="45006" rIns="90014" bIns="4500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6" y="3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14" tIns="45006" rIns="90014" bIns="4500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79988" cy="3735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40" y="4722815"/>
            <a:ext cx="5443537" cy="447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14" tIns="45006" rIns="90014" bIns="450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" y="9444042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14" tIns="45006" rIns="90014" bIns="4500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6" y="9444042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14" tIns="45006" rIns="90014" bIns="4500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17060C3-425A-40C8-96DE-44F040BD28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139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lnSpc>
                <a:spcPct val="150000"/>
              </a:lnSpc>
              <a:buFont typeface="+mj-lt"/>
              <a:buNone/>
            </a:pPr>
            <a:r>
              <a:rPr lang="en-GB" sz="1800" dirty="0" smtClean="0"/>
              <a:t>Structure of the presentation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GB" sz="1800" dirty="0" smtClean="0">
                <a:solidFill>
                  <a:srgbClr val="0F5494"/>
                </a:solidFill>
              </a:rPr>
              <a:t>Submission statistics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GB" sz="1800" dirty="0" smtClean="0">
                <a:solidFill>
                  <a:srgbClr val="0F5494"/>
                </a:solidFill>
              </a:rPr>
              <a:t>Evaluation of the proposals for simple programmes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GB" sz="1800" dirty="0" smtClean="0">
                <a:solidFill>
                  <a:srgbClr val="0F5494"/>
                </a:solidFill>
              </a:rPr>
              <a:t>Evaluation statistics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GB" sz="1800" dirty="0" smtClean="0">
                <a:solidFill>
                  <a:srgbClr val="0F5494"/>
                </a:solidFill>
              </a:rPr>
              <a:t>draft Commission Implementing Decision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18079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Dairy products	10	20,828,058	23.7%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Basket of products	8	17,798,841	20.2%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Meat &amp; meat products	12	15,345,88	17,50%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Olive oil		3	14,806,959	16.8%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Fruit and vegetables	8	11,769,921	13.4%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noProof="0" dirty="0" smtClean="0"/>
              <a:t>Briefly – presented on the last committee</a:t>
            </a:r>
            <a:r>
              <a:rPr lang="en-GB" baseline="0" noProof="0" dirty="0" smtClean="0"/>
              <a:t> in June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noProof="0" dirty="0" smtClean="0"/>
              <a:t>FN: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* statistics do not take into account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1 incomplete proposal received after the submission deadline via an email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 they also do not take into account changes in requested grant and topics selected by the applicants which were confirmed during the evaluation</a:t>
            </a:r>
            <a:endParaRPr lang="en-GB" baseline="0" noProof="0" dirty="0" smtClean="0"/>
          </a:p>
          <a:p>
            <a:pPr marL="171450" indent="-171450">
              <a:buFontTx/>
              <a:buChar char="-"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189 applications were received for the simple call, corresponding to more than three times the available budget (Last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yr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: 199, also 3.2 x)</a:t>
            </a:r>
          </a:p>
          <a:p>
            <a:pPr marL="171450" indent="-171450">
              <a:buFontTx/>
              <a:buChar char="-"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The strongest interest was demonstrated for topic simple 2 (2016: 700%), followed by topic simple 1, both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IM</a:t>
            </a:r>
          </a:p>
          <a:p>
            <a:endParaRPr lang="en-GB" sz="1200" b="1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en-GB" sz="800" b="0" i="1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pm</a:t>
            </a:r>
          </a:p>
          <a:p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Simple-01-2017 	programmes aiming at increasing the awareness and recognition of Union quality schemes </a:t>
            </a:r>
          </a:p>
          <a:p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Simple-02-2017 	programmes aiming at highlighting the specific features of agricultural methods in the Union and the characteristics of European agricultural and food products, and quality schemes defined in Article 5(4)(d) </a:t>
            </a:r>
          </a:p>
          <a:p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Simple-03-2017 	programmes targeting one or more of the following countries: China (including Hong-Kong and Macao), Japan, South Korea, Taiwan, south-east Asian region or India</a:t>
            </a:r>
          </a:p>
          <a:p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Simple-04-2017 	programmes targeting one or more of the following countries: USA, Canada or Mexico 		</a:t>
            </a:r>
          </a:p>
          <a:p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Simple-05-2017 	programmes targeting one or more countries of Africa, Middle East (**), Iran or Turkey</a:t>
            </a:r>
          </a:p>
          <a:p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Simple-06-2017	promotion programmes targeting geographical areas </a:t>
            </a:r>
            <a:r>
              <a:rPr lang="en-GB" sz="800" b="0" i="0" u="sng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other</a:t>
            </a:r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than those included under Topics 3, 4 and 5.</a:t>
            </a:r>
          </a:p>
          <a:p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Simple-07-2017	programmes on </a:t>
            </a:r>
            <a:r>
              <a:rPr lang="en-GB" sz="800" b="0" i="0" u="sng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milk products, </a:t>
            </a:r>
            <a:r>
              <a:rPr lang="en-GB" sz="800" b="0" i="0" u="sng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pigmeat</a:t>
            </a:r>
            <a:r>
              <a:rPr lang="en-GB" sz="800" b="0" i="0" u="sng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products or a combination of those two targeting any third country</a:t>
            </a:r>
          </a:p>
          <a:p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Simple-08-2017	programmes on </a:t>
            </a:r>
            <a:r>
              <a:rPr lang="en-GB" sz="800" b="0" i="0" u="sng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beef products targeting any third country</a:t>
            </a:r>
            <a:r>
              <a:rPr lang="en-GB" sz="8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Italy, Greece and France submitted the highest number of proposals.</a:t>
            </a:r>
          </a:p>
          <a:p>
            <a:pPr marL="171450" indent="-171450">
              <a:buFontTx/>
              <a:buChar char="-"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No proposals received from 5 MS: Estonia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Finland, Luxembourg, Malta, Slovakia</a:t>
            </a: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meat and dairy sectors were strongly represented due to the two specific topics (42.1% of the total requested funding)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'mixed products' proposals were also numerous due to the required basket approach for wine (around 20% of the requested funding).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00" dirty="0" smtClean="0"/>
              <a:t>CHAFEA entrusted with the evaluation of proposals –</a:t>
            </a:r>
            <a:r>
              <a:rPr lang="en-GB" sz="1000" baseline="0" dirty="0" smtClean="0"/>
              <a:t> according to the criteria laid down in the call for proposals</a:t>
            </a:r>
            <a:endParaRPr lang="en-GB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Admissibility check</a:t>
            </a:r>
            <a:r>
              <a:rPr lang="en-GB" sz="1000" baseline="0" dirty="0" smtClean="0"/>
              <a:t> led to a rejection of </a:t>
            </a:r>
            <a:r>
              <a:rPr lang="en-GB" sz="1000" dirty="0" smtClean="0"/>
              <a:t>2 proposals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Eligibility check – 26 (14%) failed to meet one (or more) of the eligibility criteria and therefore had to be rejected (proposals or applicants). Annex 3 lists the ineligible proposals/applicants, together with the reasons of their ineligibility.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Operational and financial capacity checks have not led to the rejection of any of the applicants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Evaluation: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with the assistance of 46 external experts from 19 MS, gender balanced - 48% women, 52% male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Individual evaluation – at least 3 experts/proposal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For each proposal, the individual experts then formed a consensus group, in order to reach a common view and agree on comments and scores (in a consensus report).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Panel(s) were convened to examine and compare the consensus reports, to check on the consistency of their scores and comments and — in case of equal scores — to agree on a priority order.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000" dirty="0" smtClean="0"/>
              <a:t>Agency established call ranked lists (taken over in the annexes of the draft decision </a:t>
            </a:r>
            <a:r>
              <a:rPr lang="en-GB" sz="1000" b="1" u="sng" dirty="0" smtClean="0"/>
              <a:t>NB </a:t>
            </a:r>
            <a:r>
              <a:rPr lang="en-GB" sz="1000" u="sng" dirty="0" smtClean="0"/>
              <a:t>COM did not deviate</a:t>
            </a:r>
            <a:r>
              <a:rPr lang="en-GB" sz="1000" u="sng" baseline="0" dirty="0" smtClean="0"/>
              <a:t> from Agency call ranked lists which in tur did not deviate from the panel ranking list</a:t>
            </a:r>
            <a:r>
              <a:rPr lang="en-GB" sz="1000" dirty="0" smtClean="0"/>
              <a:t>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a list of proposals to be accepted (Annex I)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000" dirty="0" smtClean="0"/>
              <a:t>a reserve list of proposals (Annex II)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below-threshold proposals (with non-admissible and illegible</a:t>
            </a:r>
            <a:r>
              <a:rPr lang="en-GB" sz="1000" baseline="0" dirty="0" smtClean="0"/>
              <a:t> proposals are included in Annex III of the draft decision)</a:t>
            </a:r>
            <a:endParaRPr lang="en-GB" sz="10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COMMISSION IMPLEMENTING DECISION of 19.10.2017 on the selection of the simple programmes concerning promotion of agricultural products for 2017 under Regulation (EU) No 1144/2014 of the European Parliament and of the Council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Adopted 19/10, notified on 20/10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90</a:t>
            </a:r>
            <a:r>
              <a:rPr lang="en-GB" baseline="0" dirty="0" smtClean="0"/>
              <a:t> days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After the adoption/notification of the Commission Implementing Decision, each MS received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Template letters to inform the applicants NB Please use them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Evaluation Summary Reports (ESR)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Accepted proposals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Reasons for ineligible proposals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52 proposals are proposed for approval (60 last </a:t>
            </a:r>
            <a:r>
              <a:rPr lang="en-GB" dirty="0" err="1" smtClean="0"/>
              <a:t>yr</a:t>
            </a:r>
            <a:r>
              <a:rPr lang="en-GB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9 proposals are proposed to be put on the reserve list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budget foreseen for actions in case of serious market disturbance, loss of consumer confidence or other specific problems was allocated to topic 7 of the simple call, in line with the Annual Work Programme.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France is proposed to receive 17 grants out of the 52 proposals awarded in total (and out of 23 submitted) corresponding to 36% of the budget. </a:t>
            </a:r>
          </a:p>
          <a:p>
            <a:pPr marL="171450" indent="-171450">
              <a:buFontTx/>
              <a:buChar char="-"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Spain would receive 10 grants (16 applications) representing 29% of the budget. </a:t>
            </a:r>
          </a:p>
          <a:p>
            <a:pPr marL="171450" indent="-171450">
              <a:buFontTx/>
              <a:buChar char="-"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While Italy and Greece had submitted the highest number of proposals they are proposed (36 and 30) to receive 3 and 4 grants, respectively.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7060C3-425A-40C8-96DE-44F040BD2858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F8F63A9-B7FA-47B5-AE80-7C728C41B7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115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48121-A0E6-4840-AACC-CE69FDC640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48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1D77B-DCA4-4E67-9843-2CD6DD309B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654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83354-61B9-4794-8E5A-8125D9C235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06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4D7C5-EB8B-4F0C-92CE-C18A0553C5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268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/>
          <p:cNvSpPr>
            <a:spLocks noChangeArrowheads="1"/>
          </p:cNvSpPr>
          <p:nvPr userDrawn="1"/>
        </p:nvSpPr>
        <p:spPr bwMode="auto">
          <a:xfrm>
            <a:off x="-10988" y="98606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3B7816D3-D941-4E32-BFC2-C701ACF1D9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980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9CDF8B13-E21A-4FE8-9A7C-F4A1DE5AB1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912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E91D8F81-7660-4D9C-BF7D-E26EE185A4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82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7BB2E-9F9E-4BAA-AE43-CD66653A99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844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43B67-D9BB-4342-A53D-F8F29C86823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4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8B5FD-6EF8-4153-AB33-93FB0FC496A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81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555D173-703E-4518-9267-845DEDA7D25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8248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84154-7DC1-4C83-900B-E82C84F646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242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9D31-FFE7-4F2B-A330-7474E9169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80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7C5AB-1E28-48AE-B474-DA85D8A3C5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376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EEF0F-52AD-440A-9BDD-31EC7AADD5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4231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31898-08BC-4274-A951-C44B133100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8380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EB45-312E-4BDA-A409-C9BAB481DB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4447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D39C9-8389-47B9-A822-3DBDFB49525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60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E8EA441-4F84-43F7-B323-EF7B464838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60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CF585-D68D-421C-938A-FF2DCDCC0CD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34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B12F4-2FFA-4895-A136-DC456468DC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39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EA52-8475-4E77-A020-3A0EE12282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29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0A49B-0D9F-458C-8D23-F17662C7E1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69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77E3-4503-4E0A-B49C-9F8B3FDCE6D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36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7E276-A5DE-4F1F-8226-6432F6E0771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15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CF90D82-90DE-48E5-9AA2-17E2E9A6CB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24" r:id="rId1"/>
    <p:sldLayoutId id="2147485225" r:id="rId2"/>
    <p:sldLayoutId id="2147485226" r:id="rId3"/>
    <p:sldLayoutId id="2147485204" r:id="rId4"/>
    <p:sldLayoutId id="2147485205" r:id="rId5"/>
    <p:sldLayoutId id="2147485206" r:id="rId6"/>
    <p:sldLayoutId id="2147485207" r:id="rId7"/>
    <p:sldLayoutId id="2147485208" r:id="rId8"/>
    <p:sldLayoutId id="2147485209" r:id="rId9"/>
    <p:sldLayoutId id="2147485210" r:id="rId10"/>
    <p:sldLayoutId id="2147485211" r:id="rId11"/>
    <p:sldLayoutId id="2147485212" r:id="rId12"/>
    <p:sldLayoutId id="2147485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CD1DF68-FBEE-49DC-90A8-E9B615548E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27" r:id="rId1"/>
    <p:sldLayoutId id="2147485228" r:id="rId2"/>
    <p:sldLayoutId id="2147485229" r:id="rId3"/>
    <p:sldLayoutId id="2147485214" r:id="rId4"/>
    <p:sldLayoutId id="2147485215" r:id="rId5"/>
    <p:sldLayoutId id="2147485216" r:id="rId6"/>
    <p:sldLayoutId id="2147485217" r:id="rId7"/>
    <p:sldLayoutId id="2147485218" r:id="rId8"/>
    <p:sldLayoutId id="2147485219" r:id="rId9"/>
    <p:sldLayoutId id="2147485220" r:id="rId10"/>
    <p:sldLayoutId id="2147485221" r:id="rId11"/>
    <p:sldLayoutId id="2147485222" r:id="rId12"/>
    <p:sldLayoutId id="214748522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41178" y="2204864"/>
            <a:ext cx="6290643" cy="2880320"/>
          </a:xfrm>
        </p:spPr>
        <p:txBody>
          <a:bodyPr/>
          <a:lstStyle/>
          <a:p>
            <a:pPr marL="0" lvl="0" algn="l" eaLnBrk="1" hangingPunct="1">
              <a:spcBef>
                <a:spcPct val="20000"/>
              </a:spcBef>
            </a:pP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>
                <a:solidFill>
                  <a:srgbClr val="FFFFFF"/>
                </a:solidFill>
              </a:rPr>
              <a:t/>
            </a:r>
            <a:br>
              <a:rPr lang="en-GB" sz="2000" dirty="0">
                <a:solidFill>
                  <a:srgbClr val="FFFFFF"/>
                </a:solidFill>
              </a:rPr>
            </a:br>
            <a:r>
              <a:rPr lang="en-GB" sz="1800" b="0" i="1" dirty="0">
                <a:solidFill>
                  <a:srgbClr val="FFFFFF"/>
                </a:solidFill>
                <a:ea typeface="+mn-ea"/>
                <a:cs typeface="+mn-cs"/>
              </a:rPr>
              <a:t/>
            </a:r>
            <a:br>
              <a:rPr lang="en-GB" sz="1800" b="0" i="1" dirty="0">
                <a:solidFill>
                  <a:srgbClr val="FFFFFF"/>
                </a:solidFill>
                <a:ea typeface="+mn-ea"/>
                <a:cs typeface="+mn-cs"/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>
                <a:solidFill>
                  <a:srgbClr val="FFFFFF"/>
                </a:solidFill>
              </a:rPr>
              <a:t/>
            </a:r>
            <a:br>
              <a:rPr lang="en-GB" sz="2000" dirty="0">
                <a:solidFill>
                  <a:srgbClr val="FFFFFF"/>
                </a:solidFill>
              </a:rPr>
            </a:br>
            <a:r>
              <a:rPr lang="en-GB" sz="2000" dirty="0">
                <a:solidFill>
                  <a:srgbClr val="FFFFFF"/>
                </a:solidFill>
              </a:rPr>
              <a:t>2017 </a:t>
            </a:r>
            <a:r>
              <a:rPr lang="en-GB" sz="2000" dirty="0" smtClean="0">
                <a:solidFill>
                  <a:srgbClr val="FFFFFF"/>
                </a:solidFill>
              </a:rPr>
              <a:t>Call </a:t>
            </a:r>
            <a:r>
              <a:rPr lang="en-GB" sz="2000" dirty="0">
                <a:solidFill>
                  <a:srgbClr val="FFFFFF"/>
                </a:solidFill>
              </a:rPr>
              <a:t>for proposals </a:t>
            </a:r>
            <a:r>
              <a:rPr lang="en-GB" sz="2000" dirty="0" smtClean="0">
                <a:solidFill>
                  <a:srgbClr val="FFFFFF"/>
                </a:solidFill>
              </a:rPr>
              <a:t>– Simple programmes:</a:t>
            </a:r>
            <a:r>
              <a:rPr lang="en-GB" sz="2000" b="0" dirty="0" smtClean="0">
                <a:solidFill>
                  <a:srgbClr val="FFFFFF"/>
                </a:solidFill>
              </a:rPr>
              <a:t> </a:t>
            </a:r>
            <a:br>
              <a:rPr lang="en-GB" sz="2000" b="0" dirty="0" smtClean="0">
                <a:solidFill>
                  <a:srgbClr val="FFFFFF"/>
                </a:solidFill>
              </a:rPr>
            </a:br>
            <a:r>
              <a:rPr lang="en-GB" sz="2000" b="0" dirty="0" smtClean="0">
                <a:solidFill>
                  <a:srgbClr val="FFFFFF"/>
                </a:solidFill>
              </a:rPr>
              <a:t>Submission </a:t>
            </a:r>
            <a:r>
              <a:rPr lang="en-GB" sz="2000" b="0" dirty="0">
                <a:solidFill>
                  <a:srgbClr val="FFFFFF"/>
                </a:solidFill>
              </a:rPr>
              <a:t>statistics and evaluation outcome</a:t>
            </a:r>
            <a:br>
              <a:rPr lang="en-GB" sz="2000" b="0" dirty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>
                <a:solidFill>
                  <a:srgbClr val="FFFFFF"/>
                </a:solidFill>
              </a:rPr>
              <a:t/>
            </a:r>
            <a:br>
              <a:rPr lang="en-GB" sz="2000" dirty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>
                <a:solidFill>
                  <a:srgbClr val="FFFFFF"/>
                </a:solidFill>
              </a:rPr>
              <a:t/>
            </a:r>
            <a:br>
              <a:rPr lang="en-GB" sz="2000" dirty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>
                <a:solidFill>
                  <a:srgbClr val="FFFFFF"/>
                </a:solidFill>
              </a:rPr>
              <a:t/>
            </a:r>
            <a:br>
              <a:rPr lang="en-GB" sz="2000" dirty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fr-BE" dirty="0" smtClean="0">
                <a:solidFill>
                  <a:srgbClr val="FF0000"/>
                </a:solidFill>
              </a:rPr>
              <a:t/>
            </a:r>
            <a:br>
              <a:rPr lang="fr-BE" dirty="0" smtClean="0">
                <a:solidFill>
                  <a:srgbClr val="FF0000"/>
                </a:solidFill>
              </a:rPr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915816" y="4509120"/>
            <a:ext cx="6121127" cy="1656581"/>
          </a:xfrm>
        </p:spPr>
        <p:txBody>
          <a:bodyPr/>
          <a:lstStyle/>
          <a:p>
            <a:pPr marL="0" indent="0" algn="l" eaLnBrk="1" hangingPunct="1">
              <a:buClr>
                <a:srgbClr val="FFFFFF"/>
              </a:buClr>
            </a:pPr>
            <a:r>
              <a:rPr lang="en-GB" dirty="0">
                <a:solidFill>
                  <a:srgbClr val="FFFFFF"/>
                </a:solidFill>
              </a:rPr>
              <a:t>CDG QUALITY &amp; </a:t>
            </a:r>
            <a:r>
              <a:rPr lang="en-GB" dirty="0" smtClean="0">
                <a:solidFill>
                  <a:srgbClr val="FFFFFF"/>
                </a:solidFill>
              </a:rPr>
              <a:t>PROMOTION, 15.12.2017</a:t>
            </a:r>
          </a:p>
          <a:p>
            <a:pPr marL="0" indent="0" eaLnBrk="1" hangingPunct="1">
              <a:buClr>
                <a:srgbClr val="FFFFFF"/>
              </a:buClr>
            </a:pPr>
            <a:endParaRPr lang="en-GB" dirty="0" smtClean="0">
              <a:solidFill>
                <a:srgbClr val="FFFFFF"/>
              </a:solidFill>
            </a:endParaRPr>
          </a:p>
        </p:txBody>
      </p:sp>
      <p:pic>
        <p:nvPicPr>
          <p:cNvPr id="1026" name="Picture 2" descr="C:\Users\THISSMA\AppData\Local\Microsoft\Windows\Temporary Internet Files\Content.Outlook\GPZ7LADV\ENJO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1944216" cy="353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</a:t>
            </a:r>
            <a:r>
              <a:rPr lang="en-GB" dirty="0" smtClean="0"/>
              <a:t>statistics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582025" cy="4824413"/>
          </a:xfrm>
        </p:spPr>
        <p:txBody>
          <a:bodyPr/>
          <a:lstStyle/>
          <a:p>
            <a:pPr marL="457200" lvl="1" indent="0">
              <a:buNone/>
            </a:pPr>
            <a:r>
              <a:rPr lang="en-GB" sz="1800" dirty="0">
                <a:solidFill>
                  <a:srgbClr val="0F5494"/>
                </a:solidFill>
              </a:rPr>
              <a:t>Approved proposals by product </a:t>
            </a:r>
            <a:r>
              <a:rPr lang="en-GB" sz="1800" dirty="0" smtClean="0">
                <a:solidFill>
                  <a:srgbClr val="0F5494"/>
                </a:solidFill>
              </a:rPr>
              <a:t>sector</a:t>
            </a: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857250" lvl="2" indent="0">
              <a:buNone/>
            </a:pPr>
            <a:r>
              <a:rPr lang="en-GB" dirty="0">
                <a:solidFill>
                  <a:srgbClr val="0F5494"/>
                </a:solidFill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366654"/>
              </p:ext>
            </p:extLst>
          </p:nvPr>
        </p:nvGraphicFramePr>
        <p:xfrm>
          <a:off x="467544" y="1700808"/>
          <a:ext cx="8208912" cy="507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05455"/>
                <a:gridCol w="1100217"/>
                <a:gridCol w="1346148"/>
                <a:gridCol w="1957092"/>
              </a:tblGrid>
              <a:tr h="4167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Product sector</a:t>
                      </a:r>
                      <a:endParaRPr lang="en-GB" sz="105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N° of proposals</a:t>
                      </a:r>
                      <a:endParaRPr lang="en-GB" sz="105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Approved budget</a:t>
                      </a:r>
                      <a:endParaRPr lang="en-GB" sz="105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Share of total approved budget</a:t>
                      </a:r>
                      <a:endParaRPr lang="en-GB" sz="105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Dairy products</a:t>
                      </a:r>
                      <a:endParaRPr lang="en-GB" sz="105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10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20,828,058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23.7%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Basket of products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8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17,798,841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20.2%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Olive oil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14,806,959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16.8%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Fruit and vegetables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8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11,769,921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13.4%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138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Bovine meat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6,216,933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7.1%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138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Meat preparations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5,342,642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6.1%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Meat preparations; pork meat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2,121,320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2.4%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Spirits, liqueurs and vermouth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1,533,760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1.7%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138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Other eligible products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1,218,357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1.4%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Cereals; other eligible products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1,169,550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1.3%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138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Fruit juice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1,053,868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1.2%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Bovine meat; sheep and goat meat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1,022,810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1.2%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407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Bread, pastry, cakes, </a:t>
                      </a:r>
                      <a:r>
                        <a:rPr lang="en-US" sz="1400" b="0" dirty="0" smtClean="0">
                          <a:solidFill>
                            <a:srgbClr val="0070C0"/>
                          </a:solidFill>
                          <a:effectLst/>
                        </a:rPr>
                        <a:t>confectionery etc.</a:t>
                      </a:r>
                      <a:endParaRPr lang="en-GB" sz="105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1,012,747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1.2%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138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Sheep and goat meat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800,000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0.9%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Meat preparations; poultry meat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642,175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0.7%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262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Vegetable oils other than olive oils</a:t>
                      </a:r>
                      <a:endParaRPr lang="en-GB" sz="105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391,391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0.4%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138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Wine, cider and vinegar</a:t>
                      </a:r>
                      <a:endParaRPr lang="en-GB" sz="105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189,351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0.2%</a:t>
                      </a:r>
                      <a:endParaRPr lang="en-GB" sz="105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  <a:tr h="138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Total</a:t>
                      </a:r>
                      <a:endParaRPr lang="en-GB" sz="105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52</a:t>
                      </a:r>
                      <a:endParaRPr lang="en-GB" sz="105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 </a:t>
                      </a:r>
                      <a:endParaRPr lang="en-GB" sz="105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100%</a:t>
                      </a:r>
                      <a:endParaRPr lang="en-GB" sz="105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8978" marR="3897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94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spcBef>
                <a:spcPts val="600"/>
              </a:spcBef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spcBef>
                <a:spcPts val="600"/>
              </a:spcBef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spcBef>
                <a:spcPts val="600"/>
              </a:spcBef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spcBef>
                <a:spcPts val="600"/>
              </a:spcBef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spcBef>
                <a:spcPts val="600"/>
              </a:spcBef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 algn="ctr">
              <a:spcBef>
                <a:spcPts val="600"/>
              </a:spcBef>
              <a:buNone/>
            </a:pPr>
            <a:r>
              <a:rPr lang="en-GB" sz="1800" dirty="0" smtClean="0">
                <a:solidFill>
                  <a:srgbClr val="0F5494"/>
                </a:solidFill>
              </a:rPr>
              <a:t>Thank you for your attention.</a:t>
            </a:r>
          </a:p>
          <a:p>
            <a:pPr marL="457200" lvl="1" indent="0">
              <a:spcBef>
                <a:spcPts val="600"/>
              </a:spcBef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857250" lvl="2" indent="0">
              <a:buNone/>
            </a:pPr>
            <a:r>
              <a:rPr lang="en-GB" dirty="0">
                <a:solidFill>
                  <a:srgbClr val="0F5494"/>
                </a:solidFill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42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Submission statistics*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sz="1800" dirty="0">
                <a:solidFill>
                  <a:srgbClr val="0F5494"/>
                </a:solidFill>
              </a:rPr>
              <a:t>Number of proposals </a:t>
            </a:r>
            <a:r>
              <a:rPr lang="en-GB" sz="1800" dirty="0" smtClean="0">
                <a:solidFill>
                  <a:srgbClr val="0F5494"/>
                </a:solidFill>
              </a:rPr>
              <a:t>submitted by </a:t>
            </a:r>
            <a:r>
              <a:rPr lang="en-GB" sz="1800" dirty="0">
                <a:solidFill>
                  <a:srgbClr val="0F5494"/>
                </a:solidFill>
              </a:rPr>
              <a:t>topic, requested grant and comparison with the available </a:t>
            </a:r>
            <a:r>
              <a:rPr lang="en-GB" sz="1800" dirty="0" smtClean="0">
                <a:solidFill>
                  <a:srgbClr val="0F5494"/>
                </a:solidFill>
              </a:rPr>
              <a:t>budget</a:t>
            </a: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r>
              <a:rPr lang="en-US" sz="1200" dirty="0" smtClean="0"/>
              <a:t>* statistics </a:t>
            </a:r>
            <a:r>
              <a:rPr lang="en-US" sz="1200" dirty="0"/>
              <a:t>do not take into account 1 incomplete proposal received after the submission deadline via </a:t>
            </a:r>
            <a:r>
              <a:rPr lang="en-US" sz="1200" dirty="0" smtClean="0"/>
              <a:t>an email</a:t>
            </a:r>
            <a:r>
              <a:rPr lang="en-US" sz="1200" dirty="0"/>
              <a:t>; they also do not take into account changes in requested grant and topics selected by the applicants which were confirmed during the evaluation</a:t>
            </a:r>
            <a:endParaRPr lang="en-GB" sz="1200" dirty="0"/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800100" lvl="1" indent="-342900">
              <a:buFontTx/>
              <a:buAutoNum type="arabicParenR"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857250" lvl="2" indent="0">
              <a:buNone/>
            </a:pPr>
            <a:r>
              <a:rPr lang="en-GB" dirty="0">
                <a:solidFill>
                  <a:srgbClr val="0F5494"/>
                </a:solidFill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683134"/>
              </p:ext>
            </p:extLst>
          </p:nvPr>
        </p:nvGraphicFramePr>
        <p:xfrm>
          <a:off x="899593" y="2276872"/>
          <a:ext cx="7416823" cy="3712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4749"/>
                <a:gridCol w="1260418"/>
                <a:gridCol w="1489584"/>
                <a:gridCol w="1424108"/>
                <a:gridCol w="1257964"/>
              </a:tblGrid>
              <a:tr h="3403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  <a:effectLst/>
                        </a:rPr>
                        <a:t>Topic</a:t>
                      </a:r>
                      <a:endParaRPr lang="en-GB" sz="9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  <a:effectLst/>
                        </a:rPr>
                        <a:t>N° of proposals</a:t>
                      </a:r>
                      <a:endParaRPr lang="en-GB" sz="9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  <a:effectLst/>
                        </a:rPr>
                        <a:t>Requested grant </a:t>
                      </a:r>
                      <a:endParaRPr lang="en-GB" sz="9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  <a:effectLst/>
                        </a:rPr>
                        <a:t>Indicative budget</a:t>
                      </a:r>
                      <a:endParaRPr lang="en-GB" sz="9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  <a:effectLst/>
                        </a:rPr>
                        <a:t>Requested vs. available</a:t>
                      </a:r>
                      <a:endParaRPr lang="en-GB" sz="9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  <a:tr h="3062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  <a:effectLst/>
                        </a:rPr>
                        <a:t>SIMPLE-01-2017</a:t>
                      </a:r>
                      <a:endParaRPr lang="en-GB" sz="9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45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            64,907,025 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          12,375,000 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525%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  <a:tr h="3062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70C0"/>
                          </a:solidFill>
                          <a:effectLst/>
                        </a:rPr>
                        <a:t>SIMPLE-02-2017</a:t>
                      </a:r>
                      <a:endParaRPr lang="en-GB" sz="9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43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            80,636,570 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          10,125,000 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796%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  <a:tr h="3062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  <a:effectLst/>
                        </a:rPr>
                        <a:t>SIMPLE-03-2017</a:t>
                      </a:r>
                      <a:endParaRPr lang="en-GB" sz="9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26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  46,580,231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          14,750,000 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316%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  <a:tr h="3062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70C0"/>
                          </a:solidFill>
                          <a:effectLst/>
                        </a:rPr>
                        <a:t>SIMPLE-04-2017</a:t>
                      </a:r>
                      <a:endParaRPr lang="en-GB" sz="9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19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  30,627,547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          11,600,000 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264%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  <a:tr h="3062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70C0"/>
                          </a:solidFill>
                          <a:effectLst/>
                        </a:rPr>
                        <a:t>SIMPLE-05-2017</a:t>
                      </a:r>
                      <a:endParaRPr lang="en-GB" sz="9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16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  27,752,872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  8,450,000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328%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  <a:tr h="3062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70C0"/>
                          </a:solidFill>
                          <a:effectLst/>
                        </a:rPr>
                        <a:t>SIMPLE-06-2017</a:t>
                      </a:r>
                      <a:endParaRPr lang="en-GB" sz="9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11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  11,158,681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11,600,000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96%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  <a:tr h="3062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  <a:effectLst/>
                        </a:rPr>
                        <a:t>SIMPLE-07-2017</a:t>
                      </a:r>
                      <a:endParaRPr lang="en-GB" sz="9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24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  39,591,211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12,600,000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314%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  <a:tr h="3062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70C0"/>
                          </a:solidFill>
                          <a:effectLst/>
                        </a:rPr>
                        <a:t>SIMPLE-08-2017</a:t>
                      </a:r>
                      <a:endParaRPr lang="en-GB" sz="9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5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   5,179,988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  4,000,000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129%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  <a:tr h="3062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  <a:effectLst/>
                        </a:rPr>
                        <a:t>Total</a:t>
                      </a:r>
                      <a:endParaRPr lang="en-GB" sz="9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189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306,434,124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          85,500,000 </a:t>
                      </a:r>
                      <a:endParaRPr lang="en-GB" sz="9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358%</a:t>
                      </a:r>
                      <a:endParaRPr lang="en-GB" sz="9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1618" marR="4161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1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Submission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sz="1800" dirty="0">
                <a:solidFill>
                  <a:srgbClr val="0F5494"/>
                </a:solidFill>
              </a:rPr>
              <a:t>Number of </a:t>
            </a:r>
            <a:r>
              <a:rPr lang="en-GB" sz="1800" dirty="0" smtClean="0">
                <a:solidFill>
                  <a:srgbClr val="0F5494"/>
                </a:solidFill>
              </a:rPr>
              <a:t>proposals and requested grant </a:t>
            </a:r>
            <a:r>
              <a:rPr lang="en-GB" sz="1800" dirty="0">
                <a:solidFill>
                  <a:srgbClr val="0F5494"/>
                </a:solidFill>
              </a:rPr>
              <a:t>by Member State</a:t>
            </a: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857250" lvl="2" indent="0">
              <a:buNone/>
            </a:pPr>
            <a:r>
              <a:rPr lang="en-GB" dirty="0">
                <a:solidFill>
                  <a:srgbClr val="0F5494"/>
                </a:solidFill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655282"/>
              </p:ext>
            </p:extLst>
          </p:nvPr>
        </p:nvGraphicFramePr>
        <p:xfrm>
          <a:off x="827584" y="2060848"/>
          <a:ext cx="7488832" cy="4322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1577"/>
                <a:gridCol w="922599"/>
                <a:gridCol w="1251142"/>
                <a:gridCol w="756084"/>
                <a:gridCol w="661573"/>
                <a:gridCol w="931601"/>
                <a:gridCol w="1296144"/>
                <a:gridCol w="1008112"/>
              </a:tblGrid>
              <a:tr h="4169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N° of proposals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 Requested grant 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%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70C0"/>
                          </a:solidFill>
                          <a:effectLst/>
                        </a:rPr>
                        <a:t>MS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N° of proposals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 Requested grant 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%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AT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4,200,000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1.4%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4,149,037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1.4%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BE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12,513,855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4.1%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36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53,391,032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17.4%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BG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8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18,453,415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6.0%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LT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10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15,923,818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5.2%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CY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2,342,968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0.8%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LV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6,235,588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2.0%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CZ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3,917,021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1.3%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NL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8,300,969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2.7%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DE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7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7,296,788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2.4%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8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14,541,191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4.7%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DK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577,601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0.2%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8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5,825,043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1.9%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EL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64,763,709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21.1%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1,145,175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0.4%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ES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16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31,663,997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10.3%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1,407,560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0.5%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2741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FR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23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32,179,549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10.5%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391,391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0.1%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331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HR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3,454,490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1.1%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UK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7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13,352,329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4.4%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  <a:tr h="2473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HU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407,600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0.1%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189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306,434,124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100.0%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32370" marR="3237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Submission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sz="1800" dirty="0">
                <a:solidFill>
                  <a:srgbClr val="0F5494"/>
                </a:solidFill>
              </a:rPr>
              <a:t>Number of proposals </a:t>
            </a:r>
            <a:r>
              <a:rPr lang="en-GB" sz="1800" dirty="0" smtClean="0">
                <a:solidFill>
                  <a:srgbClr val="0F5494"/>
                </a:solidFill>
              </a:rPr>
              <a:t>by </a:t>
            </a:r>
            <a:r>
              <a:rPr lang="en-GB" sz="1800" dirty="0">
                <a:solidFill>
                  <a:srgbClr val="0F5494"/>
                </a:solidFill>
              </a:rPr>
              <a:t>product </a:t>
            </a:r>
            <a:r>
              <a:rPr lang="en-GB" sz="1800" dirty="0" smtClean="0">
                <a:solidFill>
                  <a:srgbClr val="0F5494"/>
                </a:solidFill>
              </a:rPr>
              <a:t>sector</a:t>
            </a: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857250" lvl="2" indent="0">
              <a:buNone/>
            </a:pPr>
            <a:r>
              <a:rPr lang="en-GB" dirty="0">
                <a:solidFill>
                  <a:srgbClr val="0F5494"/>
                </a:solidFill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193156"/>
              </p:ext>
            </p:extLst>
          </p:nvPr>
        </p:nvGraphicFramePr>
        <p:xfrm>
          <a:off x="539552" y="2060848"/>
          <a:ext cx="8208911" cy="464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13125"/>
                <a:gridCol w="1372849"/>
                <a:gridCol w="1622937"/>
              </a:tblGrid>
              <a:tr h="2160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Product group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N° of proposals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Request grant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160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Basket of products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62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107,213,864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160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Fresh or processed fruit and vegetables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35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55,778,806 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Dairy products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26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48,184,166 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Meat and meat preparations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27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40,150,875 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   - Bovine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6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6,689,811 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   - Pork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5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9,332,740 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   - Poultry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3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5,174,475 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   - Sheep and goat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2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984,025 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   - Meat preparations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5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8,840,002 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   - Baskets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6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9,129,822 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Olive oil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12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28,639,448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Wine, cider and vinegar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10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4,471,357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Other eligible products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4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4,732,970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Cereals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2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4,985,250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Spirits, liqueurs and vermouth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2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3,611,535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F5494"/>
                          </a:solidFill>
                          <a:effectLst/>
                        </a:rPr>
                        <a:t>Eggs</a:t>
                      </a:r>
                      <a:endParaRPr lang="en-GB" sz="1200" b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2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3,305,190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101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F5494"/>
                          </a:solidFill>
                          <a:effectLst/>
                        </a:rPr>
                        <a:t>Bread, pastry, cakes, confectionery, </a:t>
                      </a:r>
                      <a:r>
                        <a:rPr lang="en-US" sz="1200" b="0" dirty="0" smtClean="0">
                          <a:solidFill>
                            <a:srgbClr val="0F5494"/>
                          </a:solidFill>
                          <a:effectLst/>
                        </a:rPr>
                        <a:t>biscuits</a:t>
                      </a:r>
                      <a:endParaRPr lang="en-GB" sz="12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2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2,200,918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F5494"/>
                          </a:solidFill>
                          <a:effectLst/>
                        </a:rPr>
                        <a:t>Beer</a:t>
                      </a:r>
                      <a:endParaRPr lang="en-GB" sz="1200" b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2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1,245,056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2010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F5494"/>
                          </a:solidFill>
                          <a:effectLst/>
                        </a:rPr>
                        <a:t>Vegetable oils other than olive oils</a:t>
                      </a:r>
                      <a:endParaRPr lang="en-GB" sz="1200" b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2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435,071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1740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F5494"/>
                          </a:solidFill>
                          <a:effectLst/>
                        </a:rPr>
                        <a:t>Cut flowers and plants, bulbs roots and live plants</a:t>
                      </a:r>
                      <a:endParaRPr lang="en-GB" sz="1200" b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1,479,618 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  <a:tr h="1919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F5494"/>
                          </a:solidFill>
                          <a:effectLst/>
                        </a:rPr>
                        <a:t>Total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189</a:t>
                      </a:r>
                      <a:endParaRPr lang="en-GB" sz="12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306,434,124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56185" marR="5618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762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Evaluation of the proposals for simple programmes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spcBef>
                <a:spcPts val="600"/>
              </a:spcBef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spcBef>
                <a:spcPts val="600"/>
              </a:spcBef>
              <a:buNone/>
            </a:pPr>
            <a:r>
              <a:rPr lang="en-GB" sz="1800" dirty="0" smtClean="0">
                <a:solidFill>
                  <a:srgbClr val="0F5494"/>
                </a:solidFill>
              </a:rPr>
              <a:t>CHAFEA entrusted with the evaluation of proposals</a:t>
            </a:r>
          </a:p>
          <a:p>
            <a:pPr lvl="1">
              <a:spcBef>
                <a:spcPts val="600"/>
              </a:spcBef>
            </a:pPr>
            <a:endParaRPr lang="en-GB" sz="1800" dirty="0" smtClean="0">
              <a:solidFill>
                <a:srgbClr val="0F5494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F5494"/>
                </a:solidFill>
              </a:rPr>
              <a:t>Admissibility </a:t>
            </a:r>
            <a:r>
              <a:rPr lang="en-GB" sz="1800" dirty="0">
                <a:solidFill>
                  <a:srgbClr val="0F5494"/>
                </a:solidFill>
              </a:rPr>
              <a:t>check</a:t>
            </a:r>
            <a:endParaRPr lang="en-GB" sz="1800" dirty="0" smtClean="0">
              <a:solidFill>
                <a:srgbClr val="0F5494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F5494"/>
                </a:solidFill>
              </a:rPr>
              <a:t>Eligibility check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F5494"/>
                </a:solidFill>
              </a:rPr>
              <a:t>Operational and financial capacity checks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F5494"/>
                </a:solidFill>
              </a:rPr>
              <a:t>Evaluation 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F5494"/>
                </a:solidFill>
              </a:rPr>
              <a:t>Agency </a:t>
            </a:r>
            <a:r>
              <a:rPr lang="en-GB" sz="1800" dirty="0">
                <a:solidFill>
                  <a:srgbClr val="0F5494"/>
                </a:solidFill>
              </a:rPr>
              <a:t>call </a:t>
            </a:r>
            <a:r>
              <a:rPr lang="en-GB" sz="1800" dirty="0" smtClean="0">
                <a:solidFill>
                  <a:srgbClr val="0F5494"/>
                </a:solidFill>
              </a:rPr>
              <a:t>ranked lists</a:t>
            </a: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800100" lvl="1" indent="-342900">
              <a:buFontTx/>
              <a:buAutoNum type="arabicParenR"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857250" lvl="2" indent="0">
              <a:buNone/>
            </a:pPr>
            <a:r>
              <a:rPr lang="en-GB" dirty="0">
                <a:solidFill>
                  <a:srgbClr val="0F5494"/>
                </a:solidFill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84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Commission Implementing Decision C(2017</a:t>
            </a:r>
            <a:r>
              <a:rPr lang="en-GB" dirty="0"/>
              <a:t>) 6934 </a:t>
            </a:r>
            <a:r>
              <a:rPr lang="en-GB" dirty="0" smtClean="0"/>
              <a:t>final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spcBef>
                <a:spcPts val="600"/>
              </a:spcBef>
              <a:buNone/>
            </a:pPr>
            <a:r>
              <a:rPr lang="en-GB" dirty="0">
                <a:solidFill>
                  <a:srgbClr val="0F5494"/>
                </a:solidFill>
              </a:rPr>
              <a:t>Lists in the annexes as established by CHAFEA:</a:t>
            </a:r>
          </a:p>
          <a:p>
            <a:pPr lvl="1">
              <a:spcBef>
                <a:spcPts val="600"/>
              </a:spcBef>
            </a:pPr>
            <a:r>
              <a:rPr lang="en-GB" dirty="0">
                <a:solidFill>
                  <a:srgbClr val="0F5494"/>
                </a:solidFill>
              </a:rPr>
              <a:t>Annex I: selected programmes</a:t>
            </a:r>
          </a:p>
          <a:p>
            <a:pPr lvl="1"/>
            <a:r>
              <a:rPr lang="en-GB" dirty="0">
                <a:solidFill>
                  <a:srgbClr val="0F5494"/>
                </a:solidFill>
              </a:rPr>
              <a:t>Annex II – Art 2: Reserve list</a:t>
            </a:r>
          </a:p>
          <a:p>
            <a:pPr lvl="2"/>
            <a:r>
              <a:rPr lang="en-GB" dirty="0">
                <a:solidFill>
                  <a:srgbClr val="0F5494"/>
                </a:solidFill>
              </a:rPr>
              <a:t>if additional budget becomes available due to GA for selected programmes are not signed or no authorisation to sign them beyond 90 days deadline</a:t>
            </a:r>
          </a:p>
          <a:p>
            <a:pPr lvl="2"/>
            <a:r>
              <a:rPr lang="en-GB" dirty="0">
                <a:solidFill>
                  <a:srgbClr val="0F5494"/>
                </a:solidFill>
              </a:rPr>
              <a:t>following the Member States' notification the highest ranked proposals from the reserve list will be considered selected up to the budgetary amount available</a:t>
            </a:r>
          </a:p>
          <a:p>
            <a:pPr lvl="2"/>
            <a:r>
              <a:rPr lang="en-GB" dirty="0">
                <a:solidFill>
                  <a:srgbClr val="0F5494"/>
                </a:solidFill>
              </a:rPr>
              <a:t>The Commission to notify the Member States of the proposals selected from the reserve list</a:t>
            </a:r>
            <a:endParaRPr lang="en-GB" sz="1800" dirty="0">
              <a:solidFill>
                <a:srgbClr val="0F5494"/>
              </a:solidFill>
            </a:endParaRPr>
          </a:p>
          <a:p>
            <a:pPr lvl="1"/>
            <a:r>
              <a:rPr lang="en-GB" dirty="0">
                <a:solidFill>
                  <a:srgbClr val="0F5494"/>
                </a:solidFill>
              </a:rPr>
              <a:t>Annex III: rejected proposals (not meeting the thresholds and for not complying with the admissibility and/or eligibility criteria)</a:t>
            </a:r>
          </a:p>
          <a:p>
            <a:pPr lvl="1"/>
            <a:r>
              <a:rPr lang="en-GB" dirty="0">
                <a:solidFill>
                  <a:srgbClr val="0F5494"/>
                </a:solidFill>
              </a:rPr>
              <a:t>Annexes IV and V: adjustments to be made to the selected programmes and to the proposals selected from the reserve list according to Article 2</a:t>
            </a:r>
          </a:p>
          <a:p>
            <a:r>
              <a:rPr lang="en-GB" dirty="0"/>
              <a:t>	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81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</a:t>
            </a:r>
            <a:r>
              <a:rPr lang="en-GB" dirty="0" smtClean="0"/>
              <a:t>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857250" lvl="2" indent="0">
              <a:buNone/>
            </a:pPr>
            <a:r>
              <a:rPr lang="en-GB" dirty="0">
                <a:solidFill>
                  <a:srgbClr val="0F5494"/>
                </a:solidFill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447939"/>
              </p:ext>
            </p:extLst>
          </p:nvPr>
        </p:nvGraphicFramePr>
        <p:xfrm>
          <a:off x="1619672" y="1700808"/>
          <a:ext cx="5970631" cy="22216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98646"/>
                <a:gridCol w="1751319"/>
                <a:gridCol w="1520666"/>
              </a:tblGrid>
              <a:tr h="6347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rgbClr val="0F5494"/>
                          </a:solidFill>
                          <a:effectLst/>
                        </a:rPr>
                        <a:t>Status of proposal</a:t>
                      </a:r>
                      <a:endParaRPr lang="en-GB" sz="11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rgbClr val="0F5494"/>
                          </a:solidFill>
                          <a:effectLst/>
                        </a:rPr>
                        <a:t>n° of proposals</a:t>
                      </a:r>
                      <a:endParaRPr lang="en-GB" sz="11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rgbClr val="0F5494"/>
                          </a:solidFill>
                          <a:effectLst/>
                        </a:rPr>
                        <a:t>Share of all proposals</a:t>
                      </a:r>
                      <a:endParaRPr lang="en-GB" sz="11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173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F5494"/>
                          </a:solidFill>
                          <a:effectLst/>
                        </a:rPr>
                        <a:t>Accepted</a:t>
                      </a:r>
                      <a:endParaRPr lang="en-GB" sz="1100" b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28%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173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F5494"/>
                          </a:solidFill>
                          <a:effectLst/>
                        </a:rPr>
                        <a:t>Reserve list</a:t>
                      </a:r>
                      <a:endParaRPr lang="en-GB" sz="1100" b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9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173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F5494"/>
                          </a:solidFill>
                          <a:effectLst/>
                        </a:rPr>
                        <a:t>Rejected - below threshold</a:t>
                      </a:r>
                      <a:endParaRPr lang="en-GB" sz="1100" b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101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53%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173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F5494"/>
                          </a:solidFill>
                          <a:effectLst/>
                        </a:rPr>
                        <a:t>Ineligible/inadmissible</a:t>
                      </a:r>
                      <a:endParaRPr lang="en-GB" sz="11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27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14%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173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solidFill>
                            <a:srgbClr val="0F5494"/>
                          </a:solidFill>
                          <a:effectLst/>
                        </a:rPr>
                        <a:t>TOTAL</a:t>
                      </a:r>
                      <a:endParaRPr lang="en-GB" sz="1100" b="0" dirty="0">
                        <a:solidFill>
                          <a:srgbClr val="0F5494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effectLst/>
                        </a:rPr>
                        <a:t>189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dirty="0">
                          <a:effectLst/>
                        </a:rPr>
                        <a:t>100%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90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sz="1800" dirty="0" smtClean="0">
                <a:solidFill>
                  <a:srgbClr val="0F5494"/>
                </a:solidFill>
              </a:rPr>
              <a:t>Number of accepted proposals </a:t>
            </a:r>
            <a:r>
              <a:rPr lang="en-GB" sz="1800" dirty="0">
                <a:solidFill>
                  <a:srgbClr val="0F5494"/>
                </a:solidFill>
              </a:rPr>
              <a:t>by </a:t>
            </a:r>
            <a:r>
              <a:rPr lang="en-GB" sz="1800" dirty="0" smtClean="0">
                <a:solidFill>
                  <a:srgbClr val="0F5494"/>
                </a:solidFill>
              </a:rPr>
              <a:t>topic</a:t>
            </a:r>
            <a:r>
              <a:rPr lang="en-GB" sz="1800" dirty="0">
                <a:solidFill>
                  <a:srgbClr val="0F5494"/>
                </a:solidFill>
              </a:rPr>
              <a:t>, requested grant and consumption of indicative budget per </a:t>
            </a:r>
            <a:r>
              <a:rPr lang="en-GB" sz="1800" dirty="0" smtClean="0">
                <a:solidFill>
                  <a:srgbClr val="0F5494"/>
                </a:solidFill>
              </a:rPr>
              <a:t>topic</a:t>
            </a: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r>
              <a:rPr lang="en-US" sz="1200" i="1" dirty="0" smtClean="0"/>
              <a:t>* </a:t>
            </a:r>
            <a:r>
              <a:rPr lang="en-US" sz="1200" i="1" dirty="0"/>
              <a:t>- with addition of “crisis” budget of 4.500.000 EUR</a:t>
            </a:r>
            <a:endParaRPr lang="en-GB" sz="1200" dirty="0"/>
          </a:p>
          <a:p>
            <a:pPr marL="457200" lvl="1" indent="0">
              <a:buNone/>
            </a:pPr>
            <a:endParaRPr lang="en-GB" sz="1800" dirty="0" smtClean="0">
              <a:solidFill>
                <a:srgbClr val="0F5494"/>
              </a:solidFill>
            </a:endParaRPr>
          </a:p>
          <a:p>
            <a:pPr marL="800100" lvl="1" indent="-342900">
              <a:buFontTx/>
              <a:buAutoNum type="arabicParenR"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857250" lvl="2" indent="0">
              <a:buNone/>
            </a:pPr>
            <a:r>
              <a:rPr lang="en-GB" dirty="0">
                <a:solidFill>
                  <a:srgbClr val="0F5494"/>
                </a:solidFill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208002"/>
              </p:ext>
            </p:extLst>
          </p:nvPr>
        </p:nvGraphicFramePr>
        <p:xfrm>
          <a:off x="755576" y="2384543"/>
          <a:ext cx="7776863" cy="3924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171"/>
                <a:gridCol w="1290198"/>
                <a:gridCol w="1289372"/>
                <a:gridCol w="1289372"/>
                <a:gridCol w="1875750"/>
              </a:tblGrid>
              <a:tr h="7188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Topic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 err="1">
                          <a:solidFill>
                            <a:srgbClr val="0070C0"/>
                          </a:solidFill>
                          <a:effectLst/>
                        </a:rPr>
                        <a:t>Number</a:t>
                      </a: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 of </a:t>
                      </a:r>
                      <a:r>
                        <a:rPr lang="fr-BE" sz="1400" b="0" dirty="0" err="1">
                          <a:solidFill>
                            <a:srgbClr val="0070C0"/>
                          </a:solidFill>
                          <a:effectLst/>
                        </a:rPr>
                        <a:t>proposals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 err="1">
                          <a:solidFill>
                            <a:srgbClr val="0070C0"/>
                          </a:solidFill>
                          <a:effectLst/>
                        </a:rPr>
                        <a:t>Requested</a:t>
                      </a: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fr-BE" sz="1400" b="0" dirty="0" err="1">
                          <a:solidFill>
                            <a:srgbClr val="0070C0"/>
                          </a:solidFill>
                          <a:effectLst/>
                        </a:rPr>
                        <a:t>grant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Indicative budget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Share of indicative budget spent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56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SIMPLE-01-2017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14,646,893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12,375,000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118%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56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SIMPLE-02-2017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20,136,116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10,125,000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199%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56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SIMPLE-03-2017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3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9,415,941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14,750,000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64%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56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SIMPLE-04-2017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7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13,284,743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11,600,000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115%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56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SIMPLE-05-2017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5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5,228,960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8,450,000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62%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56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SIMPLE-06-2017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3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1,984,691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11,600,000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17%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56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SIMPLE-07-2017*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18,053,351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17,100,000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effectLst/>
                        </a:rPr>
                        <a:t>106%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56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solidFill>
                            <a:srgbClr val="0070C0"/>
                          </a:solidFill>
                          <a:effectLst/>
                        </a:rPr>
                        <a:t>SIMPLE-08-2017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4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5,167,988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4,000,000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>
                          <a:effectLst/>
                        </a:rPr>
                        <a:t>129%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  <a:tr h="3562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solidFill>
                            <a:srgbClr val="0070C0"/>
                          </a:solidFill>
                          <a:effectLst/>
                        </a:rPr>
                        <a:t>Total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effectLst/>
                        </a:rPr>
                        <a:t>52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effectLst/>
                        </a:rPr>
                        <a:t>87,918,683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effectLst/>
                        </a:rPr>
                        <a:t>90,000,000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BE" sz="1400" b="0" dirty="0">
                          <a:effectLst/>
                        </a:rPr>
                        <a:t>98%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93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</a:t>
            </a:r>
            <a:r>
              <a:rPr lang="en-GB" dirty="0" smtClean="0"/>
              <a:t>statistics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582025" cy="4824413"/>
          </a:xfrm>
        </p:spPr>
        <p:txBody>
          <a:bodyPr/>
          <a:lstStyle/>
          <a:p>
            <a:pPr marL="457200" lvl="1" indent="0">
              <a:buNone/>
            </a:pPr>
            <a:r>
              <a:rPr lang="en-GB" sz="1800" dirty="0">
                <a:solidFill>
                  <a:srgbClr val="0F5494"/>
                </a:solidFill>
              </a:rPr>
              <a:t>Approved proposals by Member State</a:t>
            </a: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F5494"/>
              </a:solidFill>
            </a:endParaRPr>
          </a:p>
          <a:p>
            <a:pPr marL="857250" lvl="2" indent="0">
              <a:buNone/>
            </a:pPr>
            <a:r>
              <a:rPr lang="en-GB" dirty="0">
                <a:solidFill>
                  <a:srgbClr val="0F5494"/>
                </a:solidFill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7BB2E-9F9E-4BAA-AE43-CD66653A998B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713118"/>
              </p:ext>
            </p:extLst>
          </p:nvPr>
        </p:nvGraphicFramePr>
        <p:xfrm>
          <a:off x="755576" y="1988840"/>
          <a:ext cx="8064894" cy="4454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6241"/>
                <a:gridCol w="1720078"/>
                <a:gridCol w="2176241"/>
                <a:gridCol w="1992334"/>
              </a:tblGrid>
              <a:tr h="5286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Member state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N° of approved proposals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Amount of co-financing (EUR)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Share of total </a:t>
                      </a:r>
                      <a:r>
                        <a:rPr lang="en-US" sz="1400" b="0" dirty="0" smtClean="0">
                          <a:solidFill>
                            <a:srgbClr val="0070C0"/>
                          </a:solidFill>
                          <a:effectLst/>
                        </a:rPr>
                        <a:t>co-financing (%)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Belgium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4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3,376,588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3.8%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Germany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2,102,813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2.4%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Greece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4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7,634,216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8.7%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Spain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25,536,966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29.0%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France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17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31,559,954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35.9%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Hungary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240,000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0.3%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Ireland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1,417,500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1.6%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Italy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3,042,979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3.5%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Lithuania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3,032,308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3.4%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Latvia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1,012,747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1.2%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Netherlands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3,065,418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3.5%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Poland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1,904,266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2.2%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Romania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1,145,175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1.3%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Slovenia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391,391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0.4%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70C0"/>
                          </a:solidFill>
                          <a:effectLst/>
                        </a:rPr>
                        <a:t>UK</a:t>
                      </a:r>
                      <a:endParaRPr lang="en-GB" sz="1100" b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2,456,362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2.8%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  <a:tr h="2054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70C0"/>
                          </a:solidFill>
                          <a:effectLst/>
                        </a:rPr>
                        <a:t>TOTAL</a:t>
                      </a:r>
                      <a:endParaRPr lang="en-GB" sz="1100" b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52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87,918,683</a:t>
                      </a:r>
                      <a:endParaRPr lang="en-GB" sz="1100" b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100%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Iskoola Pota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079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3399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anchor="ctr">
        <a:spAutoFit/>
      </a:bodyPr>
      <a:lstStyle>
        <a:defPPr fontAlgn="auto">
          <a:spcBef>
            <a:spcPts val="0"/>
          </a:spcBef>
          <a:spcAft>
            <a:spcPts val="0"/>
          </a:spcAft>
          <a:defRPr sz="900" b="0" i="1" kern="0" dirty="0">
            <a:solidFill>
              <a:sysClr val="windowText" lastClr="000000"/>
            </a:solidFill>
            <a:latin typeface="+mn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1F1DE770A5C94184D93424090BDE10" ma:contentTypeVersion="2" ma:contentTypeDescription="Create a new document." ma:contentTypeScope="" ma:versionID="fe58cf79856bb35115223d8f413f3132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00207d8aa973579a2bf262c5b437cc21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59B7A3-CD52-4428-BF39-6175D509F8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BDC1BB-82B9-4CF0-B3FE-5CEAB63E1F37}">
  <ds:schemaRefs>
    <ds:schemaRef ds:uri="http://schemas.microsoft.com/office/2006/metadata/properties"/>
    <ds:schemaRef ds:uri="a3f0bd47-a814-41bf-ab48-bd3069cde275"/>
    <ds:schemaRef ds:uri="http://schemas.microsoft.com/sharepoint/v3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AB6830D-4394-424A-BB55-8B53EE294F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12046</TotalTime>
  <Words>1706</Words>
  <Application>Microsoft Office PowerPoint</Application>
  <PresentationFormat>On-screen Show (4:3)</PresentationFormat>
  <Paragraphs>615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2_Slide_Master</vt:lpstr>
      <vt:lpstr>1_Slide_Master</vt:lpstr>
      <vt:lpstr>     2017 Call for proposals – Simple programmes:  Submission statistics and evaluation outcome          </vt:lpstr>
      <vt:lpstr>Submission statistics*</vt:lpstr>
      <vt:lpstr>Submission statistics</vt:lpstr>
      <vt:lpstr>Submission statistics</vt:lpstr>
      <vt:lpstr>Evaluation of the proposals for simple programmes</vt:lpstr>
      <vt:lpstr>Commission Implementing Decision C(2017) 6934 final</vt:lpstr>
      <vt:lpstr>Evaluation statistics</vt:lpstr>
      <vt:lpstr>Evaluation statistics</vt:lpstr>
      <vt:lpstr>Evaluation statistics </vt:lpstr>
      <vt:lpstr>Evaluation statistics 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CAP_2020_General_Presentation_Final_EN_131009_animTHFinal</dc:title>
  <dc:creator>turneem</dc:creator>
  <cp:lastModifiedBy>BUSANA Marc (AGRI)</cp:lastModifiedBy>
  <cp:revision>904</cp:revision>
  <cp:lastPrinted>2017-12-07T15:24:39Z</cp:lastPrinted>
  <dcterms:created xsi:type="dcterms:W3CDTF">2011-10-28T10:25:18Z</dcterms:created>
  <dcterms:modified xsi:type="dcterms:W3CDTF">2017-12-07T15:27:40Z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0x010100391F1DE770A5C94184D93424090BDE10</vt:lpwstr>
  </property>
</Properties>
</file>