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300" r:id="rId5"/>
    <p:sldId id="304" r:id="rId6"/>
    <p:sldId id="308" r:id="rId7"/>
    <p:sldId id="309" r:id="rId8"/>
    <p:sldId id="310" r:id="rId9"/>
    <p:sldId id="305" r:id="rId10"/>
    <p:sldId id="311" r:id="rId11"/>
    <p:sldId id="313" r:id="rId12"/>
    <p:sldId id="314" r:id="rId13"/>
    <p:sldId id="315" r:id="rId14"/>
    <p:sldId id="316" r:id="rId15"/>
    <p:sldId id="291" r:id="rId16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6A9A"/>
    <a:srgbClr val="6FA528"/>
    <a:srgbClr val="FF9900"/>
    <a:srgbClr val="E52E87"/>
    <a:srgbClr val="F47B22"/>
    <a:srgbClr val="C5E3FF"/>
    <a:srgbClr val="238BE9"/>
    <a:srgbClr val="00AFEC"/>
    <a:srgbClr val="FFD624"/>
    <a:srgbClr val="AFC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494" autoAdjust="0"/>
  </p:normalViewPr>
  <p:slideViewPr>
    <p:cSldViewPr>
      <p:cViewPr>
        <p:scale>
          <a:sx n="75" d="100"/>
          <a:sy n="75" d="100"/>
        </p:scale>
        <p:origin x="-748" y="1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838" y="-9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077C6DE-A789-4AAB-87BE-A924DDA2A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3A0A35F-4F92-49E4-9F04-766A330FD3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127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2A6A9A"/>
          </a:solidFill>
          <a:ln w="73025" algn="ctr">
            <a:solidFill>
              <a:srgbClr val="2A6A9A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10" descr="en-quadri_smal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3663" y="307975"/>
            <a:ext cx="159385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6F70598-3125-46DD-8EBD-8341ED9CC9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4229894" y="6453336"/>
            <a:ext cx="684212" cy="482601"/>
          </a:xfrm>
          <a:prstGeom prst="rect">
            <a:avLst/>
          </a:prstGeom>
          <a:solidFill>
            <a:srgbClr val="AFC65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/>
          <a:lstStyle/>
          <a:p>
            <a:pPr defTabSz="457200">
              <a:lnSpc>
                <a:spcPct val="100000"/>
              </a:lnSpc>
              <a:defRPr/>
            </a:pPr>
            <a:r>
              <a:rPr lang="fr-BE" sz="400" b="0" i="1" dirty="0" err="1" smtClean="0">
                <a:solidFill>
                  <a:schemeClr val="bg1"/>
                </a:solidFill>
                <a:latin typeface="+mj-lt"/>
              </a:rPr>
              <a:t>Consumers</a:t>
            </a:r>
            <a:r>
              <a:rPr lang="fr-BE" sz="400" b="0" i="1" dirty="0" smtClean="0">
                <a:solidFill>
                  <a:schemeClr val="bg1"/>
                </a:solidFill>
                <a:latin typeface="+mj-lt"/>
              </a:rPr>
              <a:t>,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Health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, Agriculture  and Food </a:t>
            </a:r>
          </a:p>
          <a:p>
            <a:pPr defTabSz="457200">
              <a:lnSpc>
                <a:spcPct val="100000"/>
              </a:lnSpc>
              <a:defRPr/>
            </a:pP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Executive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 Agency</a:t>
            </a:r>
            <a:endParaRPr lang="fr-BE" sz="400" b="0" i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A8D53-3CBC-44BC-A2EB-E0806E5440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DE88F-CC5E-4590-B0C7-21CE49A579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AFC6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6" name="Picture 13" descr="logo_ce_quadri_en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3663" y="215900"/>
            <a:ext cx="159067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33261-F426-4E3C-B2AF-F6E5B7E61F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2" name="Rectangle 6"/>
          <p:cNvSpPr>
            <a:spLocks noChangeArrowheads="1"/>
          </p:cNvSpPr>
          <p:nvPr userDrawn="1"/>
        </p:nvSpPr>
        <p:spPr bwMode="auto">
          <a:xfrm>
            <a:off x="4229894" y="6381328"/>
            <a:ext cx="684212" cy="482601"/>
          </a:xfrm>
          <a:prstGeom prst="rect">
            <a:avLst/>
          </a:prstGeom>
          <a:solidFill>
            <a:srgbClr val="AFC65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36000"/>
          <a:lstStyle/>
          <a:p>
            <a:pPr defTabSz="457200">
              <a:lnSpc>
                <a:spcPct val="100000"/>
              </a:lnSpc>
              <a:defRPr/>
            </a:pPr>
            <a:r>
              <a:rPr lang="fr-BE" sz="400" b="0" i="1" dirty="0" err="1" smtClean="0">
                <a:solidFill>
                  <a:schemeClr val="bg1"/>
                </a:solidFill>
                <a:latin typeface="+mj-lt"/>
              </a:rPr>
              <a:t>Consumers</a:t>
            </a:r>
            <a:r>
              <a:rPr lang="fr-BE" sz="400" b="0" i="1" dirty="0" smtClean="0">
                <a:solidFill>
                  <a:schemeClr val="bg1"/>
                </a:solidFill>
                <a:latin typeface="+mj-lt"/>
              </a:rPr>
              <a:t>,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Health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, Agriculture  and Food </a:t>
            </a:r>
          </a:p>
          <a:p>
            <a:pPr defTabSz="457200">
              <a:lnSpc>
                <a:spcPct val="100000"/>
              </a:lnSpc>
              <a:defRPr/>
            </a:pPr>
            <a:r>
              <a:rPr lang="fr-BE" sz="400" b="0" i="1" baseline="0" dirty="0" err="1" smtClean="0">
                <a:solidFill>
                  <a:schemeClr val="bg1"/>
                </a:solidFill>
                <a:latin typeface="+mj-lt"/>
              </a:rPr>
              <a:t>Executive</a:t>
            </a:r>
            <a:r>
              <a:rPr lang="fr-BE" sz="400" b="0" i="1" baseline="0" dirty="0" smtClean="0">
                <a:solidFill>
                  <a:schemeClr val="bg1"/>
                </a:solidFill>
                <a:latin typeface="+mj-lt"/>
              </a:rPr>
              <a:t>  Agency</a:t>
            </a:r>
            <a:endParaRPr lang="fr-BE" sz="400" b="0" i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6250480"/>
            <a:ext cx="3384376" cy="5206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44D1E-E0E5-495C-83A5-AEAFF5AACD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E249E-4640-44D7-A4DF-24E089207D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8B0BB-0545-4B80-8A0B-FFA9B84B3E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69634-AA82-44A8-8942-0FD81E426D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36B76-ED93-4C8D-91EF-8B8B968A6E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7D68A-ACE6-41E4-9FD4-77C420E864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dirty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BAE1C3D-F55A-4FDD-B7E1-B7C8C9B3DC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ec.europa.eu/chafea/agr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chafea/agri/content/most-common-mistak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chafea/agri/funding-opportunities/simple-and-multi-programmes/campaign-visual-creator" TargetMode="External"/><Relationship Id="rId2" Type="http://schemas.openxmlformats.org/officeDocument/2006/relationships/hyperlink" Target="https://ec.europa.eu/chafea/agri/funding-opportunities/eligibility/check-too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140200" y="1916832"/>
            <a:ext cx="4896296" cy="3659733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2017 calls for proposals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3000" b="0" i="1" dirty="0" smtClean="0">
                <a:solidFill>
                  <a:schemeClr val="bg1"/>
                </a:solidFill>
              </a:rPr>
              <a:t>Lessons learned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572000" y="5517232"/>
            <a:ext cx="35718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 smtClean="0">
                <a:solidFill>
                  <a:schemeClr val="bg1"/>
                </a:solidFill>
              </a:rPr>
              <a:t>Consumers, Health, Agriculture and Food Executive Agency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357938" y="6276975"/>
            <a:ext cx="28336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 smtClean="0">
                <a:solidFill>
                  <a:schemeClr val="bg1"/>
                </a:solidFill>
              </a:rPr>
              <a:t>Civil dialogue group meeting, 15 December 2017</a:t>
            </a:r>
            <a:endParaRPr lang="en-US" alt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C:\Users\THISSMA\AppData\Local\Microsoft\Windows\Temporary Internet Files\Content.Outlook\GPZ7LADV\ENJO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990123"/>
            <a:ext cx="2099320" cy="381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3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96231"/>
            <a:ext cx="8229600" cy="936625"/>
          </a:xfrm>
        </p:spPr>
        <p:txBody>
          <a:bodyPr/>
          <a:lstStyle/>
          <a:p>
            <a:r>
              <a:rPr lang="en-US" sz="2800" dirty="0" smtClean="0"/>
              <a:t>Info day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2204864"/>
            <a:ext cx="842493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endParaRPr lang="en-US" sz="240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en-US" sz="2400" b="0" dirty="0" smtClean="0">
                <a:solidFill>
                  <a:srgbClr val="0F5494"/>
                </a:solidFill>
              </a:rPr>
              <a:t>Info day in Brussels: 31/1/2018</a:t>
            </a:r>
          </a:p>
          <a:p>
            <a:pPr algn="just">
              <a:spcAft>
                <a:spcPts val="1200"/>
              </a:spcAft>
            </a:pPr>
            <a:r>
              <a:rPr lang="en-US" sz="2400" b="0" dirty="0" smtClean="0">
                <a:solidFill>
                  <a:srgbClr val="0F5494"/>
                </a:solidFill>
              </a:rPr>
              <a:t>Registrations open on </a:t>
            </a:r>
            <a:r>
              <a:rPr lang="en-US" sz="2400" b="0" dirty="0" err="1" smtClean="0">
                <a:solidFill>
                  <a:srgbClr val="0F5494"/>
                </a:solidFill>
              </a:rPr>
              <a:t>Chafea</a:t>
            </a:r>
            <a:r>
              <a:rPr lang="en-US" sz="2400" b="0" dirty="0" smtClean="0">
                <a:solidFill>
                  <a:srgbClr val="0F5494"/>
                </a:solidFill>
              </a:rPr>
              <a:t> website</a:t>
            </a:r>
          </a:p>
          <a:p>
            <a:pPr algn="just">
              <a:spcAft>
                <a:spcPts val="1200"/>
              </a:spcAft>
            </a:pPr>
            <a:r>
              <a:rPr lang="en-US" sz="2400" b="0" dirty="0" smtClean="0">
                <a:solidFill>
                  <a:srgbClr val="0F5494"/>
                </a:solidFill>
              </a:rPr>
              <a:t>Matchmaking session</a:t>
            </a:r>
          </a:p>
          <a:p>
            <a:pPr algn="just">
              <a:spcAft>
                <a:spcPts val="1200"/>
              </a:spcAft>
            </a:pPr>
            <a:r>
              <a:rPr lang="en-GB" sz="2400" b="0" dirty="0">
                <a:solidFill>
                  <a:srgbClr val="0F5494"/>
                </a:solidFill>
              </a:rPr>
              <a:t>P</a:t>
            </a:r>
            <a:r>
              <a:rPr lang="en-GB" sz="2400" b="0" dirty="0" smtClean="0">
                <a:solidFill>
                  <a:srgbClr val="0F5494"/>
                </a:solidFill>
              </a:rPr>
              <a:t>resentation </a:t>
            </a:r>
            <a:r>
              <a:rPr lang="en-GB" sz="2400" b="0" dirty="0">
                <a:solidFill>
                  <a:srgbClr val="0F5494"/>
                </a:solidFill>
              </a:rPr>
              <a:t>of trade </a:t>
            </a:r>
            <a:r>
              <a:rPr lang="en-GB" sz="2400" b="0" dirty="0" smtClean="0">
                <a:solidFill>
                  <a:srgbClr val="0F5494"/>
                </a:solidFill>
              </a:rPr>
              <a:t>opportunities in third countries, debriefing </a:t>
            </a:r>
            <a:r>
              <a:rPr lang="en-GB" sz="2400" b="0" dirty="0">
                <a:solidFill>
                  <a:srgbClr val="0F5494"/>
                </a:solidFill>
              </a:rPr>
              <a:t>on HLM</a:t>
            </a:r>
          </a:p>
          <a:p>
            <a:pPr algn="just">
              <a:spcAft>
                <a:spcPts val="1200"/>
              </a:spcAft>
            </a:pP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400" b="0" dirty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400" b="0" dirty="0">
              <a:solidFill>
                <a:srgbClr val="2A6A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6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96231"/>
            <a:ext cx="8229600" cy="936625"/>
          </a:xfrm>
        </p:spPr>
        <p:txBody>
          <a:bodyPr/>
          <a:lstStyle/>
          <a:p>
            <a:r>
              <a:rPr lang="en-US" sz="2800" dirty="0" smtClean="0"/>
              <a:t>E-mail campaign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2636912"/>
            <a:ext cx="842493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b="0" dirty="0" smtClean="0">
                <a:solidFill>
                  <a:srgbClr val="0F5494"/>
                </a:solidFill>
              </a:rPr>
              <a:t>Objective: inform on funding opportunities within the 2018 Annual work </a:t>
            </a:r>
            <a:r>
              <a:rPr lang="en-US" sz="2400" b="0" dirty="0" err="1" smtClean="0">
                <a:solidFill>
                  <a:srgbClr val="0F5494"/>
                </a:solidFill>
              </a:rPr>
              <a:t>programme</a:t>
            </a: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en-US" sz="2400" b="0" dirty="0" smtClean="0">
                <a:solidFill>
                  <a:srgbClr val="0F5494"/>
                </a:solidFill>
              </a:rPr>
              <a:t>Target group: potential applicants, multipliers (EU </a:t>
            </a:r>
            <a:r>
              <a:rPr lang="en-US" sz="2400" b="0" dirty="0">
                <a:solidFill>
                  <a:srgbClr val="0F5494"/>
                </a:solidFill>
              </a:rPr>
              <a:t>level </a:t>
            </a:r>
            <a:r>
              <a:rPr lang="en-US" sz="2400" b="0" dirty="0" smtClean="0">
                <a:solidFill>
                  <a:srgbClr val="0F5494"/>
                </a:solidFill>
              </a:rPr>
              <a:t>organizations, competent national authorities, media)</a:t>
            </a:r>
          </a:p>
          <a:p>
            <a:pPr algn="just">
              <a:spcAft>
                <a:spcPts val="1200"/>
              </a:spcAft>
            </a:pPr>
            <a:r>
              <a:rPr lang="en-US" sz="2400" b="0" dirty="0">
                <a:solidFill>
                  <a:srgbClr val="0F5494"/>
                </a:solidFill>
              </a:rPr>
              <a:t>2 mailings: December, beginning of January</a:t>
            </a:r>
          </a:p>
          <a:p>
            <a:pPr algn="just">
              <a:spcAft>
                <a:spcPts val="1200"/>
              </a:spcAft>
            </a:pP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F5494"/>
                </a:solidFill>
              </a:rPr>
              <a:t>P</a:t>
            </a:r>
            <a:r>
              <a:rPr lang="en-US" sz="2400" i="1" dirty="0" smtClean="0">
                <a:solidFill>
                  <a:srgbClr val="0F5494"/>
                </a:solidFill>
              </a:rPr>
              <a:t>lease </a:t>
            </a:r>
            <a:r>
              <a:rPr lang="en-US" sz="2400" i="1" dirty="0">
                <a:solidFill>
                  <a:srgbClr val="0F5494"/>
                </a:solidFill>
              </a:rPr>
              <a:t>forward the message to your members!</a:t>
            </a:r>
          </a:p>
        </p:txBody>
      </p:sp>
    </p:spTree>
    <p:extLst>
      <p:ext uri="{BB962C8B-B14F-4D97-AF65-F5344CB8AC3E}">
        <p14:creationId xmlns:p14="http://schemas.microsoft.com/office/powerpoint/2010/main" val="355590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1844824"/>
            <a:ext cx="9001001" cy="5832648"/>
          </a:xfrm>
          <a:noFill/>
        </p:spPr>
        <p:txBody>
          <a:bodyPr/>
          <a:lstStyle/>
          <a:p>
            <a:pPr marL="457200" lvl="1" indent="0" algn="ctr">
              <a:spcAft>
                <a:spcPts val="1000"/>
              </a:spcAft>
              <a:buClr>
                <a:srgbClr val="0070C0"/>
              </a:buClr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ec.europa.eu/chafea/agri</a:t>
            </a:r>
            <a:endParaRPr lang="en-US" sz="2800" dirty="0" smtClean="0"/>
          </a:p>
          <a:p>
            <a:pPr marL="457200" lvl="1" indent="0" algn="ctr">
              <a:spcAft>
                <a:spcPts val="1000"/>
              </a:spcAft>
              <a:buClr>
                <a:srgbClr val="0070C0"/>
              </a:buClr>
              <a:buNone/>
            </a:pPr>
            <a:r>
              <a:rPr lang="en-US" sz="2800" dirty="0"/>
              <a:t>Agripromotion.eu</a:t>
            </a:r>
          </a:p>
          <a:p>
            <a:pPr marL="457200" lvl="1" indent="0" algn="ctr">
              <a:spcAft>
                <a:spcPts val="1000"/>
              </a:spcAft>
              <a:buClr>
                <a:srgbClr val="0070C0"/>
              </a:buClr>
              <a:buNone/>
            </a:pPr>
            <a:endParaRPr lang="en-US" sz="2800" dirty="0" smtClean="0"/>
          </a:p>
          <a:p>
            <a:pPr marL="457200" lvl="1" indent="0" algn="ctr">
              <a:spcAft>
                <a:spcPts val="1000"/>
              </a:spcAft>
              <a:buClr>
                <a:srgbClr val="0070C0"/>
              </a:buClr>
              <a:buNone/>
            </a:pPr>
            <a:endParaRPr lang="en-US" sz="2800" dirty="0" smtClean="0"/>
          </a:p>
          <a:p>
            <a:pPr lvl="1">
              <a:spcAft>
                <a:spcPts val="10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US" sz="2000" i="1" dirty="0" smtClean="0"/>
          </a:p>
          <a:p>
            <a:pPr marL="914400" lvl="2" indent="0">
              <a:spcAft>
                <a:spcPts val="1000"/>
              </a:spcAft>
              <a:buClr>
                <a:srgbClr val="0070C0"/>
              </a:buClr>
            </a:pPr>
            <a:endParaRPr lang="en-US" sz="1000" dirty="0" smtClean="0"/>
          </a:p>
        </p:txBody>
      </p:sp>
      <p:pic>
        <p:nvPicPr>
          <p:cNvPr id="4" name="Content Placeholder 5" descr="C:\Users\THISSMA\AppData\Local\Microsoft\Windows\Temporary Internet Files\Content.Outlook\GPZ7LADV\ENJO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712" y="3390590"/>
            <a:ext cx="1605384" cy="291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14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r>
              <a:rPr lang="en-NZ" sz="2800" dirty="0" smtClean="0"/>
              <a:t>Lessons learned</a:t>
            </a:r>
            <a:endParaRPr lang="en-NZ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1964353"/>
            <a:ext cx="7848872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b="0" dirty="0" smtClean="0">
                <a:solidFill>
                  <a:srgbClr val="0F5494"/>
                </a:solidFill>
              </a:rPr>
              <a:t>Competition (and therefore probability of getting EU funding) depends on the topic chosen; for some topics, there is a 1:10 ratio of retained proposals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b="0" dirty="0" smtClean="0">
                <a:solidFill>
                  <a:srgbClr val="0F5494"/>
                </a:solidFill>
              </a:rPr>
              <a:t>The number of ineligible proposals has decreased in comparison to 2016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b="0" dirty="0" smtClean="0">
                <a:solidFill>
                  <a:srgbClr val="0F5494"/>
                </a:solidFill>
              </a:rPr>
              <a:t>Eligibility and representativeness conditions still seem difficult to grasp and should be given additional attention</a:t>
            </a:r>
          </a:p>
          <a:p>
            <a:pPr marL="342900" indent="-342900">
              <a:buFontTx/>
              <a:buChar char="-"/>
            </a:pPr>
            <a:endParaRPr lang="en-US" sz="2400" b="0" dirty="0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08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268239"/>
            <a:ext cx="8229600" cy="936625"/>
          </a:xfrm>
        </p:spPr>
        <p:txBody>
          <a:bodyPr/>
          <a:lstStyle/>
          <a:p>
            <a:r>
              <a:rPr lang="en-NZ" sz="2800" dirty="0" smtClean="0"/>
              <a:t>Reasons for rejection: eligibility and admissibility</a:t>
            </a:r>
            <a:endParaRPr lang="en-NZ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2379072"/>
            <a:ext cx="784887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0" dirty="0">
                <a:solidFill>
                  <a:srgbClr val="0F5494"/>
                </a:solidFill>
              </a:rPr>
              <a:t>Inadmissible: mandatory annexes and supporting documents not submitted, proposal sent by email after the deadline 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0" dirty="0">
                <a:solidFill>
                  <a:srgbClr val="0F5494"/>
                </a:solidFill>
              </a:rPr>
              <a:t>Out of scope: e.g. project not promoting an eligible product or scheme 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0" dirty="0">
                <a:solidFill>
                  <a:srgbClr val="0F5494"/>
                </a:solidFill>
              </a:rPr>
              <a:t>Ineligible applicants: applicant organization not eligible or not representative of the product/sector promoted, private companies acting as co-applicants, non-EU applicants </a:t>
            </a:r>
          </a:p>
        </p:txBody>
      </p:sp>
    </p:spTree>
    <p:extLst>
      <p:ext uri="{BB962C8B-B14F-4D97-AF65-F5344CB8AC3E}">
        <p14:creationId xmlns:p14="http://schemas.microsoft.com/office/powerpoint/2010/main" val="211146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412255"/>
            <a:ext cx="8229600" cy="936625"/>
          </a:xfrm>
        </p:spPr>
        <p:txBody>
          <a:bodyPr/>
          <a:lstStyle/>
          <a:p>
            <a:r>
              <a:rPr lang="en-NZ" sz="2800" dirty="0" smtClean="0"/>
              <a:t>Reasons for rejection: eligibility and admissibility</a:t>
            </a:r>
            <a:endParaRPr lang="en-NZ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2471405"/>
            <a:ext cx="784887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rgbClr val="0F5494"/>
                </a:solidFill>
              </a:rPr>
              <a:t>Ineligible </a:t>
            </a:r>
            <a:r>
              <a:rPr lang="en-GB" sz="2400" b="0" dirty="0">
                <a:solidFill>
                  <a:srgbClr val="0F5494"/>
                </a:solidFill>
              </a:rPr>
              <a:t>products or activities: wine in simple proposal not combined with another product, promotional activities targeting consumers for wine or spirits on the internal market 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0" dirty="0">
                <a:solidFill>
                  <a:srgbClr val="0F5494"/>
                </a:solidFill>
              </a:rPr>
              <a:t>No significant scale: simple </a:t>
            </a:r>
            <a:r>
              <a:rPr lang="en-GB" sz="2400" b="0" dirty="0" smtClean="0">
                <a:solidFill>
                  <a:srgbClr val="0F5494"/>
                </a:solidFill>
              </a:rPr>
              <a:t>proposals </a:t>
            </a:r>
            <a:r>
              <a:rPr lang="en-GB" sz="2400" b="0" dirty="0">
                <a:solidFill>
                  <a:srgbClr val="0F5494"/>
                </a:solidFill>
              </a:rPr>
              <a:t>which do not promote EU quality schemes or proper dietary </a:t>
            </a:r>
            <a:r>
              <a:rPr lang="en-GB" sz="2400" b="0" dirty="0" smtClean="0">
                <a:solidFill>
                  <a:srgbClr val="0F5494"/>
                </a:solidFill>
              </a:rPr>
              <a:t>practices are </a:t>
            </a:r>
            <a:r>
              <a:rPr lang="en-GB" sz="2400" b="0" dirty="0">
                <a:solidFill>
                  <a:srgbClr val="0F5494"/>
                </a:solidFill>
              </a:rPr>
              <a:t>implemented only in the </a:t>
            </a:r>
            <a:r>
              <a:rPr lang="en-GB" sz="2400" b="0" dirty="0" smtClean="0">
                <a:solidFill>
                  <a:srgbClr val="0F5494"/>
                </a:solidFill>
              </a:rPr>
              <a:t>Member State </a:t>
            </a:r>
            <a:r>
              <a:rPr lang="en-GB" sz="2400" b="0" dirty="0">
                <a:solidFill>
                  <a:srgbClr val="0F5494"/>
                </a:solidFill>
              </a:rPr>
              <a:t>of the applicant</a:t>
            </a:r>
          </a:p>
          <a:p>
            <a:pPr marL="342900" indent="-342900">
              <a:buFontTx/>
              <a:buChar char="-"/>
            </a:pPr>
            <a:endParaRPr lang="en-US" sz="1800" b="0" dirty="0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24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340247"/>
            <a:ext cx="8229600" cy="936625"/>
          </a:xfrm>
        </p:spPr>
        <p:txBody>
          <a:bodyPr/>
          <a:lstStyle/>
          <a:p>
            <a:r>
              <a:rPr lang="en-NZ" sz="2800" dirty="0"/>
              <a:t>Reasons for rejection – quality of proposals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60" y="2613660"/>
            <a:ext cx="7344856" cy="23995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606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96231"/>
            <a:ext cx="8229600" cy="936625"/>
          </a:xfrm>
        </p:spPr>
        <p:txBody>
          <a:bodyPr/>
          <a:lstStyle/>
          <a:p>
            <a:r>
              <a:rPr lang="en-NZ" sz="2800" dirty="0" smtClean="0"/>
              <a:t>Reasons for rejection: quality of proposals</a:t>
            </a:r>
            <a:endParaRPr lang="en-NZ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2204864"/>
            <a:ext cx="84249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200"/>
              </a:spcAft>
              <a:buFontTx/>
              <a:buChar char="-"/>
            </a:pPr>
            <a:r>
              <a:rPr lang="en-US" sz="2400" b="0" dirty="0" smtClean="0">
                <a:solidFill>
                  <a:srgbClr val="0F5494"/>
                </a:solidFill>
              </a:rPr>
              <a:t>Common mistakes: see list on </a:t>
            </a:r>
            <a:r>
              <a:rPr lang="en-US" sz="2400" b="0" dirty="0" err="1" smtClean="0">
                <a:solidFill>
                  <a:srgbClr val="0F5494"/>
                </a:solidFill>
                <a:hlinkClick r:id="rId2"/>
              </a:rPr>
              <a:t>Chafea</a:t>
            </a:r>
            <a:r>
              <a:rPr lang="en-US" sz="2400" b="0" dirty="0" smtClean="0">
                <a:solidFill>
                  <a:srgbClr val="0F5494"/>
                </a:solidFill>
                <a:hlinkClick r:id="rId2"/>
              </a:rPr>
              <a:t> website</a:t>
            </a:r>
            <a:endParaRPr lang="en-US" sz="2400" b="0" dirty="0" smtClean="0">
              <a:solidFill>
                <a:srgbClr val="0F5494"/>
              </a:solidFill>
            </a:endParaRPr>
          </a:p>
          <a:p>
            <a:pPr marL="342900" indent="-342900" algn="just">
              <a:spcAft>
                <a:spcPts val="1200"/>
              </a:spcAft>
              <a:buFontTx/>
              <a:buChar char="-"/>
            </a:pPr>
            <a:r>
              <a:rPr lang="en-US" sz="2400" b="0" dirty="0">
                <a:solidFill>
                  <a:srgbClr val="0F5494"/>
                </a:solidFill>
              </a:rPr>
              <a:t>Re submitted proposals do not take into account comments provided by evaluators in </a:t>
            </a:r>
            <a:r>
              <a:rPr lang="en-US" sz="2400" b="0" dirty="0" smtClean="0">
                <a:solidFill>
                  <a:srgbClr val="0F5494"/>
                </a:solidFill>
              </a:rPr>
              <a:t>2016</a:t>
            </a:r>
          </a:p>
          <a:p>
            <a:pPr algn="just">
              <a:spcAft>
                <a:spcPts val="1200"/>
              </a:spcAft>
            </a:pPr>
            <a:r>
              <a:rPr lang="en-US" sz="2400" b="0" dirty="0" smtClean="0">
                <a:solidFill>
                  <a:srgbClr val="0F5494"/>
                </a:solidFill>
              </a:rPr>
              <a:t>Additional issues:</a:t>
            </a:r>
            <a:endParaRPr lang="en-US" sz="2400" b="0" dirty="0">
              <a:solidFill>
                <a:srgbClr val="0F5494"/>
              </a:solidFill>
            </a:endParaRPr>
          </a:p>
          <a:p>
            <a:pPr marL="342900" indent="-342900" algn="just">
              <a:spcAft>
                <a:spcPts val="1200"/>
              </a:spcAft>
              <a:buFontTx/>
              <a:buChar char="-"/>
            </a:pPr>
            <a:r>
              <a:rPr lang="en-US" sz="2400" b="0" dirty="0" smtClean="0">
                <a:solidFill>
                  <a:srgbClr val="0F5494"/>
                </a:solidFill>
              </a:rPr>
              <a:t>Large amounts of product samples and large budgets dedicated to their purchase</a:t>
            </a:r>
          </a:p>
          <a:p>
            <a:pPr marL="342900" indent="-342900" algn="just">
              <a:spcAft>
                <a:spcPts val="1200"/>
              </a:spcAft>
              <a:buFontTx/>
              <a:buChar char="-"/>
            </a:pPr>
            <a:r>
              <a:rPr lang="en-GB" sz="2400" b="0" dirty="0">
                <a:solidFill>
                  <a:srgbClr val="0F5494"/>
                </a:solidFill>
              </a:rPr>
              <a:t>Several applicants have declared that their proposal was promoting a national quality </a:t>
            </a:r>
            <a:r>
              <a:rPr lang="en-GB" sz="2400" b="0" dirty="0" smtClean="0">
                <a:solidFill>
                  <a:srgbClr val="0F5494"/>
                </a:solidFill>
              </a:rPr>
              <a:t>scheme, but were in reality promoting </a:t>
            </a:r>
            <a:r>
              <a:rPr lang="en-GB" sz="2400" b="0" dirty="0">
                <a:solidFill>
                  <a:srgbClr val="0F5494"/>
                </a:solidFill>
              </a:rPr>
              <a:t>collective trademarks not registered as national quality </a:t>
            </a:r>
            <a:r>
              <a:rPr lang="en-GB" sz="2400" b="0" dirty="0" smtClean="0">
                <a:solidFill>
                  <a:srgbClr val="0F5494"/>
                </a:solidFill>
              </a:rPr>
              <a:t>schemes</a:t>
            </a:r>
          </a:p>
        </p:txBody>
      </p:sp>
    </p:spTree>
    <p:extLst>
      <p:ext uri="{BB962C8B-B14F-4D97-AF65-F5344CB8AC3E}">
        <p14:creationId xmlns:p14="http://schemas.microsoft.com/office/powerpoint/2010/main" val="88837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140200" y="1916832"/>
            <a:ext cx="4896296" cy="3659733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2017 calls for proposals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3000" b="0" i="1" dirty="0" smtClean="0">
                <a:solidFill>
                  <a:schemeClr val="bg1"/>
                </a:solidFill>
              </a:rPr>
              <a:t>Update on </a:t>
            </a:r>
            <a:r>
              <a:rPr lang="en-US" sz="3000" b="0" i="1" dirty="0" err="1" smtClean="0">
                <a:solidFill>
                  <a:schemeClr val="bg1"/>
                </a:solidFill>
              </a:rPr>
              <a:t>Chafea</a:t>
            </a:r>
            <a:r>
              <a:rPr lang="en-US" sz="3000" b="0" i="1" dirty="0" smtClean="0">
                <a:solidFill>
                  <a:schemeClr val="bg1"/>
                </a:solidFill>
              </a:rPr>
              <a:t> activities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572000" y="5517232"/>
            <a:ext cx="35718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dirty="0" smtClean="0">
                <a:solidFill>
                  <a:schemeClr val="bg1"/>
                </a:solidFill>
              </a:rPr>
              <a:t>Consumers, Health, Agriculture and Food Executive Agency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357938" y="6276975"/>
            <a:ext cx="28336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 smtClean="0">
                <a:solidFill>
                  <a:schemeClr val="bg1"/>
                </a:solidFill>
              </a:rPr>
              <a:t>Civil dialogue group meeting, 15 December 2017</a:t>
            </a:r>
            <a:endParaRPr lang="en-US" alt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C:\Users\THISSMA\AppData\Local\Microsoft\Windows\Temporary Internet Files\Content.Outlook\GPZ7LADV\ENJO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990123"/>
            <a:ext cx="2099320" cy="381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70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96231"/>
            <a:ext cx="8229600" cy="936625"/>
          </a:xfrm>
        </p:spPr>
        <p:txBody>
          <a:bodyPr/>
          <a:lstStyle/>
          <a:p>
            <a:r>
              <a:rPr lang="en-US" sz="2800" dirty="0" err="1" smtClean="0"/>
              <a:t>Chafea</a:t>
            </a:r>
            <a:r>
              <a:rPr lang="en-US" sz="2800" dirty="0" smtClean="0"/>
              <a:t> website – new content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2204864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F5494"/>
                </a:solidFill>
              </a:rPr>
              <a:t>Webinars</a:t>
            </a:r>
          </a:p>
          <a:p>
            <a:pPr algn="just">
              <a:spcAft>
                <a:spcPts val="1200"/>
              </a:spcAft>
            </a:pPr>
            <a:r>
              <a:rPr lang="en-US" sz="2400" b="0" dirty="0" smtClean="0">
                <a:solidFill>
                  <a:srgbClr val="0F5494"/>
                </a:solidFill>
              </a:rPr>
              <a:t>Objective: improve quality of submitted proposals</a:t>
            </a:r>
          </a:p>
          <a:p>
            <a:pPr algn="just">
              <a:spcAft>
                <a:spcPts val="1200"/>
              </a:spcAft>
            </a:pPr>
            <a:r>
              <a:rPr lang="en-US" sz="2400" b="0" u="sng" dirty="0" smtClean="0">
                <a:solidFill>
                  <a:srgbClr val="2A6A9A"/>
                </a:solidFill>
              </a:rPr>
              <a:t>Topics</a:t>
            </a:r>
            <a:r>
              <a:rPr lang="en-US" sz="2400" b="0" u="sng" dirty="0" smtClean="0">
                <a:solidFill>
                  <a:srgbClr val="0F5494"/>
                </a:solidFill>
              </a:rPr>
              <a:t>: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0F5494"/>
                </a:solidFill>
              </a:rPr>
              <a:t>Identifying your products' competitive advantage 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0F5494"/>
                </a:solidFill>
              </a:rPr>
              <a:t>How to set campaign objectives, impact indicators and measure results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0F5494"/>
                </a:solidFill>
              </a:rPr>
              <a:t>How to draft a communication strategy 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0F5494"/>
                </a:solidFill>
              </a:rPr>
              <a:t>Visuals in co-funded proposals </a:t>
            </a:r>
          </a:p>
        </p:txBody>
      </p:sp>
    </p:spTree>
    <p:extLst>
      <p:ext uri="{BB962C8B-B14F-4D97-AF65-F5344CB8AC3E}">
        <p14:creationId xmlns:p14="http://schemas.microsoft.com/office/powerpoint/2010/main" val="85208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1196231"/>
            <a:ext cx="8229600" cy="936625"/>
          </a:xfrm>
        </p:spPr>
        <p:txBody>
          <a:bodyPr/>
          <a:lstStyle/>
          <a:p>
            <a:r>
              <a:rPr lang="en-US" sz="2800" dirty="0" err="1" smtClean="0"/>
              <a:t>Chafea</a:t>
            </a:r>
            <a:r>
              <a:rPr lang="en-US" sz="2800" dirty="0" smtClean="0"/>
              <a:t> website – new content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2204864"/>
            <a:ext cx="842493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F5494"/>
                </a:solidFill>
              </a:rPr>
              <a:t>Other content useful for project submission:</a:t>
            </a:r>
          </a:p>
          <a:p>
            <a:pPr algn="just">
              <a:spcAft>
                <a:spcPts val="1200"/>
              </a:spcAft>
            </a:pPr>
            <a:r>
              <a:rPr lang="en-US" sz="2400" b="0" dirty="0" smtClean="0">
                <a:solidFill>
                  <a:srgbClr val="0F5494"/>
                </a:solidFill>
                <a:hlinkClick r:id="rId2"/>
              </a:rPr>
              <a:t>Eligibility checker</a:t>
            </a: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en-US" sz="2400" b="0" dirty="0" smtClean="0">
                <a:solidFill>
                  <a:srgbClr val="0F5494"/>
                </a:solidFill>
                <a:hlinkClick r:id="rId3"/>
              </a:rPr>
              <a:t>Campaign visual creator</a:t>
            </a: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en-US" sz="2400" b="0" dirty="0" smtClean="0">
                <a:solidFill>
                  <a:srgbClr val="0F5494"/>
                </a:solidFill>
              </a:rPr>
              <a:t>New market handbooks: Iran, Saudi Arabia</a:t>
            </a:r>
          </a:p>
          <a:p>
            <a:pPr algn="just">
              <a:spcAft>
                <a:spcPts val="1200"/>
              </a:spcAft>
            </a:pPr>
            <a:endParaRPr lang="en-US" sz="2400" b="0" dirty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en-US" sz="2400" b="0" dirty="0">
                <a:solidFill>
                  <a:srgbClr val="0F5494"/>
                </a:solidFill>
              </a:rPr>
              <a:t>Partner search tool</a:t>
            </a:r>
          </a:p>
          <a:p>
            <a:pPr algn="just">
              <a:spcAft>
                <a:spcPts val="1200"/>
              </a:spcAft>
            </a:pP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400" b="0" dirty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400" b="0" dirty="0" smtClean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400" b="0" dirty="0">
              <a:solidFill>
                <a:srgbClr val="0F5494"/>
              </a:solidFill>
            </a:endParaRPr>
          </a:p>
          <a:p>
            <a:pPr algn="just">
              <a:spcAft>
                <a:spcPts val="1200"/>
              </a:spcAft>
            </a:pPr>
            <a:endParaRPr lang="en-US" sz="2400" b="0" dirty="0">
              <a:solidFill>
                <a:srgbClr val="2A6A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00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1D29931885E4B830A1570EAFB918A" ma:contentTypeVersion="2" ma:contentTypeDescription="Create a new document." ma:contentTypeScope="" ma:versionID="740a6bdf7d2ba505ffd43f68e82963e9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58c033809eba6c005b0f7e67d21c05b1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DBB52C-7338-46A7-804F-94D3B0CC4C67}">
  <ds:schemaRefs>
    <ds:schemaRef ds:uri="http://schemas.microsoft.com/sharepoint/v3"/>
    <ds:schemaRef ds:uri="http://www.w3.org/XML/1998/namespace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51AA313-8C53-431A-8BC1-240314D7FC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CED134-6B24-4E31-AAEE-8AFAC7BD57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3566</TotalTime>
  <Words>446</Words>
  <Application>Microsoft Office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2017 calls for proposals  Lessons learned</vt:lpstr>
      <vt:lpstr>Lessons learned</vt:lpstr>
      <vt:lpstr>Reasons for rejection: eligibility and admissibility</vt:lpstr>
      <vt:lpstr>Reasons for rejection: eligibility and admissibility</vt:lpstr>
      <vt:lpstr>Reasons for rejection – quality of proposals</vt:lpstr>
      <vt:lpstr>Reasons for rejection: quality of proposals</vt:lpstr>
      <vt:lpstr>2017 calls for proposals  Update on Chafea activities</vt:lpstr>
      <vt:lpstr>Chafea website – new content</vt:lpstr>
      <vt:lpstr>Chafea website – new content</vt:lpstr>
      <vt:lpstr>Info day</vt:lpstr>
      <vt:lpstr>E-mail campaign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Template Green Banner - 2014</dc:title>
  <dc:creator>turneem</dc:creator>
  <cp:lastModifiedBy>BUSANA Marc (AGRI)</cp:lastModifiedBy>
  <cp:revision>444</cp:revision>
  <cp:lastPrinted>2017-12-07T15:28:05Z</cp:lastPrinted>
  <dcterms:created xsi:type="dcterms:W3CDTF">2011-10-28T10:25:18Z</dcterms:created>
  <dcterms:modified xsi:type="dcterms:W3CDTF">2017-12-07T15:29:34Z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0x0101000B51D29931885E4B830A1570EAFB918A</vt:lpwstr>
  </property>
</Properties>
</file>