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87" r:id="rId5"/>
    <p:sldId id="296" r:id="rId6"/>
    <p:sldId id="295" r:id="rId7"/>
    <p:sldId id="297" r:id="rId8"/>
    <p:sldId id="298" r:id="rId9"/>
    <p:sldId id="299" r:id="rId10"/>
    <p:sldId id="300" r:id="rId11"/>
    <p:sldId id="301" r:id="rId12"/>
    <p:sldId id="302" r:id="rId13"/>
    <p:sldId id="291" r:id="rId14"/>
  </p:sldIdLst>
  <p:sldSz cx="9144000" cy="6858000" type="screen4x3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528"/>
    <a:srgbClr val="FF9900"/>
    <a:srgbClr val="E52E87"/>
    <a:srgbClr val="F47B22"/>
    <a:srgbClr val="C5E3FF"/>
    <a:srgbClr val="238BE9"/>
    <a:srgbClr val="00AFEC"/>
    <a:srgbClr val="FFD624"/>
    <a:srgbClr val="AFC651"/>
    <a:srgbClr val="2A6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494" autoAdjust="0"/>
  </p:normalViewPr>
  <p:slideViewPr>
    <p:cSldViewPr>
      <p:cViewPr>
        <p:scale>
          <a:sx n="77" d="100"/>
          <a:sy n="77" d="100"/>
        </p:scale>
        <p:origin x="-68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2838" y="-96"/>
      </p:cViewPr>
      <p:guideLst>
        <p:guide orient="horz" pos="312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077C6DE-A789-4AAB-87BE-A924DDA2AD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14876"/>
            <a:ext cx="5487041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3A0A35F-4F92-49E4-9F04-766A330FD3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127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2A6A9A"/>
          </a:solidFill>
          <a:ln w="73025" algn="ctr">
            <a:solidFill>
              <a:srgbClr val="2A6A9A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10" descr="en-quadri_smal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3663" y="307975"/>
            <a:ext cx="1593850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6F70598-3125-46DD-8EBD-8341ED9CC9C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4229894" y="6453336"/>
            <a:ext cx="684212" cy="482601"/>
          </a:xfrm>
          <a:prstGeom prst="rect">
            <a:avLst/>
          </a:prstGeom>
          <a:solidFill>
            <a:srgbClr val="AFC65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36000"/>
          <a:lstStyle/>
          <a:p>
            <a:pPr defTabSz="457200">
              <a:lnSpc>
                <a:spcPct val="100000"/>
              </a:lnSpc>
              <a:defRPr/>
            </a:pPr>
            <a:r>
              <a:rPr lang="fr-BE" sz="400" b="0" i="1" dirty="0" err="1" smtClean="0">
                <a:solidFill>
                  <a:schemeClr val="bg1"/>
                </a:solidFill>
                <a:latin typeface="+mj-lt"/>
              </a:rPr>
              <a:t>Consumers</a:t>
            </a:r>
            <a:r>
              <a:rPr lang="fr-BE" sz="400" b="0" i="1" dirty="0" smtClean="0">
                <a:solidFill>
                  <a:schemeClr val="bg1"/>
                </a:solidFill>
                <a:latin typeface="+mj-lt"/>
              </a:rPr>
              <a:t>,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fr-BE" sz="400" b="0" i="1" baseline="0" dirty="0" err="1" smtClean="0">
                <a:solidFill>
                  <a:schemeClr val="bg1"/>
                </a:solidFill>
                <a:latin typeface="+mj-lt"/>
              </a:rPr>
              <a:t>Health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, Agriculture  and Food </a:t>
            </a:r>
          </a:p>
          <a:p>
            <a:pPr defTabSz="457200">
              <a:lnSpc>
                <a:spcPct val="100000"/>
              </a:lnSpc>
              <a:defRPr/>
            </a:pPr>
            <a:r>
              <a:rPr lang="fr-BE" sz="400" b="0" i="1" baseline="0" dirty="0" err="1" smtClean="0">
                <a:solidFill>
                  <a:schemeClr val="bg1"/>
                </a:solidFill>
                <a:latin typeface="+mj-lt"/>
              </a:rPr>
              <a:t>Executive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  Agency</a:t>
            </a:r>
            <a:endParaRPr lang="fr-BE" sz="400" b="0" i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A8D53-3CBC-44BC-A2EB-E0806E5440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DE88F-CC5E-4590-B0C7-21CE49A579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AFC6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6" name="Picture 13" descr="logo_ce_quadri_en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3663" y="215900"/>
            <a:ext cx="159067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33261-F426-4E3C-B2AF-F6E5B7E61F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4229894" y="6381328"/>
            <a:ext cx="684212" cy="482601"/>
          </a:xfrm>
          <a:prstGeom prst="rect">
            <a:avLst/>
          </a:prstGeom>
          <a:solidFill>
            <a:srgbClr val="AFC65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36000"/>
          <a:lstStyle/>
          <a:p>
            <a:pPr defTabSz="457200">
              <a:lnSpc>
                <a:spcPct val="100000"/>
              </a:lnSpc>
              <a:defRPr/>
            </a:pPr>
            <a:r>
              <a:rPr lang="fr-BE" sz="400" b="0" i="1" dirty="0" err="1" smtClean="0">
                <a:solidFill>
                  <a:schemeClr val="bg1"/>
                </a:solidFill>
                <a:latin typeface="+mj-lt"/>
              </a:rPr>
              <a:t>Consumers</a:t>
            </a:r>
            <a:r>
              <a:rPr lang="fr-BE" sz="400" b="0" i="1" dirty="0" smtClean="0">
                <a:solidFill>
                  <a:schemeClr val="bg1"/>
                </a:solidFill>
                <a:latin typeface="+mj-lt"/>
              </a:rPr>
              <a:t>,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fr-BE" sz="400" b="0" i="1" baseline="0" dirty="0" err="1" smtClean="0">
                <a:solidFill>
                  <a:schemeClr val="bg1"/>
                </a:solidFill>
                <a:latin typeface="+mj-lt"/>
              </a:rPr>
              <a:t>Health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, Agriculture  and Food </a:t>
            </a:r>
          </a:p>
          <a:p>
            <a:pPr defTabSz="457200">
              <a:lnSpc>
                <a:spcPct val="100000"/>
              </a:lnSpc>
              <a:defRPr/>
            </a:pPr>
            <a:r>
              <a:rPr lang="fr-BE" sz="400" b="0" i="1" baseline="0" dirty="0" err="1" smtClean="0">
                <a:solidFill>
                  <a:schemeClr val="bg1"/>
                </a:solidFill>
                <a:latin typeface="+mj-lt"/>
              </a:rPr>
              <a:t>Executive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  Agency</a:t>
            </a:r>
            <a:endParaRPr lang="fr-BE" sz="400" b="0" i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6250480"/>
            <a:ext cx="3384376" cy="5206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44D1E-E0E5-495C-83A5-AEAFF5AACD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E249E-4640-44D7-A4DF-24E089207D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8B0BB-0545-4B80-8A0B-FFA9B84B3E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69634-AA82-44A8-8942-0FD81E426D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36B76-ED93-4C8D-91EF-8B8B968A6E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7D68A-ACE6-41E4-9FD4-77C420E864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dirty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BAE1C3D-F55A-4FDD-B7E1-B7C8C9B3DC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140200" y="1916832"/>
            <a:ext cx="4896296" cy="3659733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2017 call for proposals for multi </a:t>
            </a:r>
            <a:r>
              <a:rPr lang="en-US" sz="2800" dirty="0" err="1" smtClean="0">
                <a:solidFill>
                  <a:srgbClr val="FFFF00"/>
                </a:solidFill>
              </a:rPr>
              <a:t>programmes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400" dirty="0" smtClean="0">
                <a:solidFill>
                  <a:schemeClr val="bg1"/>
                </a:solidFill>
              </a:rPr>
              <a:t>Submission statistics and evaluation outcome</a:t>
            </a:r>
            <a:endParaRPr lang="en-US" sz="2400" b="0" i="1" dirty="0" smtClean="0">
              <a:solidFill>
                <a:schemeClr val="bg1"/>
              </a:solidFill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572000" y="5517232"/>
            <a:ext cx="35718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 smtClean="0">
                <a:solidFill>
                  <a:schemeClr val="bg1"/>
                </a:solidFill>
              </a:rPr>
              <a:t>Consumers, Health, Agriculture and Food Executive Agency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7164288" y="6276975"/>
            <a:ext cx="202733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dirty="0" smtClean="0">
                <a:solidFill>
                  <a:schemeClr val="bg1"/>
                </a:solidFill>
              </a:rPr>
              <a:t>15 December 2017</a:t>
            </a:r>
            <a:endParaRPr lang="en-US" alt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C:\Users\THISSMA\AppData\Local\Microsoft\Windows\Temporary Internet Files\Content.Outlook\GPZ7LADV\ENJO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990123"/>
            <a:ext cx="2099320" cy="381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5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2086"/>
            <a:ext cx="9144000" cy="830997"/>
          </a:xfrm>
        </p:spPr>
        <p:txBody>
          <a:bodyPr>
            <a:spAutoFit/>
          </a:bodyPr>
          <a:lstStyle/>
          <a:p>
            <a:pPr algn="ctr"/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520" y="1844824"/>
            <a:ext cx="9001001" cy="5832648"/>
          </a:xfrm>
          <a:noFill/>
        </p:spPr>
        <p:txBody>
          <a:bodyPr/>
          <a:lstStyle/>
          <a:p>
            <a:pPr marL="457200" lvl="1" indent="0">
              <a:spcAft>
                <a:spcPts val="1000"/>
              </a:spcAft>
              <a:buClr>
                <a:srgbClr val="0070C0"/>
              </a:buCl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457200" lvl="1" indent="0" algn="ctr">
              <a:spcAft>
                <a:spcPts val="1000"/>
              </a:spcAft>
              <a:buClr>
                <a:srgbClr val="0070C0"/>
              </a:buClr>
              <a:buNone/>
            </a:pPr>
            <a:r>
              <a:rPr lang="en-US" sz="2800" dirty="0" smtClean="0"/>
              <a:t>Thank you very much for your attention!</a:t>
            </a:r>
          </a:p>
          <a:p>
            <a:pPr lvl="1">
              <a:spcAft>
                <a:spcPts val="10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US" sz="2000" i="1" dirty="0" smtClean="0"/>
          </a:p>
          <a:p>
            <a:pPr marL="914400" lvl="2" indent="0">
              <a:spcAft>
                <a:spcPts val="1000"/>
              </a:spcAft>
              <a:buClr>
                <a:srgbClr val="0070C0"/>
              </a:buClr>
            </a:pP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144114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340247"/>
            <a:ext cx="8229600" cy="936625"/>
          </a:xfrm>
        </p:spPr>
        <p:txBody>
          <a:bodyPr/>
          <a:lstStyle/>
          <a:p>
            <a:r>
              <a:rPr lang="en-NZ" dirty="0" smtClean="0"/>
              <a:t>Submission statistics (1)</a:t>
            </a:r>
            <a:endParaRPr lang="en-NZ" sz="2000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15049"/>
            <a:ext cx="10283397" cy="3507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48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dirty="0"/>
              <a:t>Submission statistics </a:t>
            </a:r>
            <a:r>
              <a:rPr lang="en-NZ" dirty="0" smtClean="0"/>
              <a:t>(2)</a:t>
            </a:r>
            <a:endParaRPr lang="en-NZ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39552" y="2104247"/>
            <a:ext cx="354295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Member State of the coordinator:</a:t>
            </a:r>
            <a:endParaRPr kumimoji="0" lang="en-GB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170" y="2636912"/>
            <a:ext cx="976173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632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dirty="0"/>
              <a:t>Submission statistics </a:t>
            </a:r>
            <a:r>
              <a:rPr lang="en-NZ" dirty="0" smtClean="0"/>
              <a:t>(3)</a:t>
            </a:r>
            <a:endParaRPr lang="en-NZ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96552" y="2398439"/>
            <a:ext cx="19191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Applicant profile:</a:t>
            </a:r>
            <a:endParaRPr kumimoji="0" lang="en-GB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12976"/>
            <a:ext cx="1202764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732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dirty="0"/>
              <a:t>Submission statistics </a:t>
            </a:r>
            <a:r>
              <a:rPr lang="en-NZ" dirty="0" smtClean="0"/>
              <a:t>(4)</a:t>
            </a:r>
            <a:endParaRPr lang="en-NZ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12576" y="2264187"/>
            <a:ext cx="27032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Target countries of proposals:</a:t>
            </a:r>
            <a:endParaRPr kumimoji="0" lang="en-GB" alt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128" y="3212976"/>
            <a:ext cx="1124280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732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dirty="0"/>
              <a:t>Submission statistics </a:t>
            </a:r>
            <a:r>
              <a:rPr lang="en-NZ" dirty="0" smtClean="0"/>
              <a:t>(5)</a:t>
            </a:r>
            <a:endParaRPr lang="en-NZ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827584" y="2264187"/>
            <a:ext cx="43534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Information on or promotion of quality schemes:</a:t>
            </a:r>
            <a:endParaRPr kumimoji="0" lang="fr-BE" alt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632" y="3284984"/>
            <a:ext cx="1010423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546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dirty="0"/>
              <a:t>Submission statistics </a:t>
            </a:r>
            <a:r>
              <a:rPr lang="en-NZ" dirty="0" smtClean="0"/>
              <a:t>(6)</a:t>
            </a:r>
            <a:endParaRPr lang="en-NZ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085838"/>
            <a:ext cx="7704856" cy="4182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836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dirty="0" smtClean="0"/>
              <a:t>Evaluation outcome</a:t>
            </a:r>
            <a:endParaRPr lang="en-N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178" y="2312060"/>
            <a:ext cx="9620622" cy="3205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126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936625"/>
          </a:xfrm>
        </p:spPr>
        <p:txBody>
          <a:bodyPr/>
          <a:lstStyle/>
          <a:p>
            <a:r>
              <a:rPr lang="en-NZ" dirty="0" smtClean="0"/>
              <a:t>Grant agreements in preparation</a:t>
            </a:r>
            <a:endParaRPr lang="en-NZ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73551"/>
            <a:ext cx="8136904" cy="5211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60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1D29931885E4B830A1570EAFB918A" ma:contentTypeVersion="2" ma:contentTypeDescription="Create a new document." ma:contentTypeScope="" ma:versionID="740a6bdf7d2ba505ffd43f68e82963e9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58c033809eba6c005b0f7e67d21c05b1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DBB52C-7338-46A7-804F-94D3B0CC4C67}">
  <ds:schemaRefs>
    <ds:schemaRef ds:uri="http://schemas.microsoft.com/sharepoint/v3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51AA313-8C53-431A-8BC1-240314D7FC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CED134-6B24-4E31-AAEE-8AFAC7BD57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3297</TotalTime>
  <Words>85</Words>
  <Application>Microsoft Office PowerPoint</Application>
  <PresentationFormat>On-screen Show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2017 call for proposals for multi programmes  Submission statistics and evaluation outcome</vt:lpstr>
      <vt:lpstr>Submission statistics (1)</vt:lpstr>
      <vt:lpstr>Submission statistics (2)</vt:lpstr>
      <vt:lpstr>Submission statistics (3)</vt:lpstr>
      <vt:lpstr>Submission statistics (4)</vt:lpstr>
      <vt:lpstr>Submission statistics (5)</vt:lpstr>
      <vt:lpstr>Submission statistics (6)</vt:lpstr>
      <vt:lpstr>Evaluation outcome</vt:lpstr>
      <vt:lpstr>Grant agreements in preparation</vt:lpstr>
      <vt:lpstr>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Template Green Banner - 2014</dc:title>
  <dc:creator>turneem</dc:creator>
  <cp:lastModifiedBy>BUSANA Marc (AGRI)</cp:lastModifiedBy>
  <cp:revision>394</cp:revision>
  <cp:lastPrinted>2017-12-07T15:30:43Z</cp:lastPrinted>
  <dcterms:created xsi:type="dcterms:W3CDTF">2011-10-28T10:25:18Z</dcterms:created>
  <dcterms:modified xsi:type="dcterms:W3CDTF">2017-12-07T15:33:57Z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0x0101000B51D29931885E4B830A1570EAFB918A</vt:lpwstr>
  </property>
</Properties>
</file>