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42A62A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76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15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43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43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43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1761" indent="-28529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1171" indent="-228234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7640" indent="-228234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4108" indent="-228234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0577" indent="-228234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67045" indent="-228234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3514" indent="-228234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79982" indent="-228234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94CCBCAA-67BF-4C5A-8A46-B5A48FD16E4B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8091" y="743231"/>
            <a:ext cx="4967836" cy="3724074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244" y="4716104"/>
            <a:ext cx="5438774" cy="4467305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193396" y="6425952"/>
            <a:ext cx="792088" cy="432048"/>
          </a:xfrm>
          <a:prstGeom prst="rect">
            <a:avLst/>
          </a:prstGeom>
          <a:solidFill>
            <a:srgbClr val="42A6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dirty="0" smtClean="0">
                <a:latin typeface="EC Square Sans Pro" panose="020B0506040000020004" pitchFamily="34" charset="0"/>
              </a:rPr>
              <a:t>Agriculture</a:t>
            </a:r>
          </a:p>
          <a:p>
            <a:pPr algn="l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0" i="1" baseline="0" dirty="0" smtClean="0">
                <a:latin typeface="EC Square Sans Pro" panose="020B0506040000020004" pitchFamily="34" charset="0"/>
              </a:rPr>
              <a:t>and Rural Development</a:t>
            </a:r>
            <a:endParaRPr lang="en-US" sz="800" b="0" i="1" dirty="0">
              <a:latin typeface="EC Square Sans Pro" panose="020B05060400000200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marL="0"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00" y="309600"/>
            <a:ext cx="1583550" cy="1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000" y="295200"/>
            <a:ext cx="1415751" cy="99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992888" cy="4824536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The scheme of authorisations: implementation (2016)</a:t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/>
            </a:r>
            <a:br>
              <a:rPr lang="en-GB" sz="36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rgbClr val="92D050"/>
                </a:solidFill>
              </a:rPr>
              <a:t>Daniel Vanderelst</a:t>
            </a:r>
            <a:r>
              <a:rPr lang="en-GB" sz="2000" b="0" dirty="0" smtClean="0">
                <a:solidFill>
                  <a:srgbClr val="92D050"/>
                </a:solidFill>
              </a:rPr>
              <a:t/>
            </a:r>
            <a:br>
              <a:rPr lang="en-GB" sz="2000" b="0" dirty="0" smtClean="0">
                <a:solidFill>
                  <a:srgbClr val="92D050"/>
                </a:solidFill>
              </a:rPr>
            </a:br>
            <a:r>
              <a:rPr lang="en-GB" sz="1600" b="0" dirty="0" smtClean="0">
                <a:solidFill>
                  <a:srgbClr val="92D050"/>
                </a:solidFill>
              </a:rPr>
              <a:t>DG Agriculture and Rural Development</a:t>
            </a:r>
            <a:endParaRPr lang="en-GB" sz="1600" b="0" dirty="0">
              <a:solidFill>
                <a:srgbClr val="92D050"/>
              </a:solidFill>
            </a:endParaRPr>
          </a:p>
        </p:txBody>
      </p:sp>
      <p:pic>
        <p:nvPicPr>
          <p:cNvPr id="5" name="Picture 6" descr="U:\9. Formation\9.4. Conférences de midi\Conférences de midi 2015\4 - 10.02.2015 - C2\win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10086"/>
            <a:ext cx="54991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4860449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0" dirty="0" smtClean="0">
                <a:solidFill>
                  <a:schemeClr val="bg1"/>
                </a:solidFill>
              </a:rPr>
              <a:t>Civil Dialogue </a:t>
            </a:r>
            <a:r>
              <a:rPr lang="en-GB" sz="1600" b="0" dirty="0" err="1" smtClean="0">
                <a:solidFill>
                  <a:schemeClr val="bg1"/>
                </a:solidFill>
              </a:rPr>
              <a:t>Goup</a:t>
            </a:r>
            <a:r>
              <a:rPr lang="en-GB" sz="1600" b="0" dirty="0" smtClean="0">
                <a:solidFill>
                  <a:schemeClr val="bg1"/>
                </a:solidFill>
              </a:rPr>
              <a:t> on wine</a:t>
            </a:r>
          </a:p>
          <a:p>
            <a:pPr algn="ctr"/>
            <a:r>
              <a:rPr lang="en-GB" sz="1600" b="0" dirty="0" smtClean="0">
                <a:solidFill>
                  <a:schemeClr val="bg1"/>
                </a:solidFill>
              </a:rPr>
              <a:t>19/10/2016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712968" cy="936625"/>
          </a:xfrm>
        </p:spPr>
        <p:txBody>
          <a:bodyPr/>
          <a:lstStyle/>
          <a:p>
            <a:pPr marL="180975" indent="-180975"/>
            <a:r>
              <a:rPr lang="en-GB" sz="2400" dirty="0" smtClean="0">
                <a:solidFill>
                  <a:srgbClr val="92D050"/>
                </a:solidFill>
              </a:rPr>
              <a:t>     The EU system of vine authorisations</a:t>
            </a:r>
            <a:endParaRPr lang="en-GB" sz="24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2204864"/>
            <a:ext cx="7128792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Council and PE </a:t>
            </a:r>
            <a:r>
              <a:rPr lang="fr-BE" sz="2000" dirty="0" err="1" smtClean="0"/>
              <a:t>Regulation</a:t>
            </a:r>
            <a:r>
              <a:rPr lang="fr-BE" sz="2000" dirty="0" smtClean="0"/>
              <a:t> (EU) 1308/2013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Commission </a:t>
            </a:r>
            <a:r>
              <a:rPr lang="fr-BE" sz="2000" dirty="0" err="1" smtClean="0"/>
              <a:t>delegated</a:t>
            </a:r>
            <a:r>
              <a:rPr lang="fr-BE" sz="2000" dirty="0" smtClean="0"/>
              <a:t> </a:t>
            </a:r>
            <a:r>
              <a:rPr lang="fr-BE" sz="2000" dirty="0" err="1" smtClean="0"/>
              <a:t>Regulation</a:t>
            </a:r>
            <a:r>
              <a:rPr lang="fr-BE" sz="2000" dirty="0" smtClean="0"/>
              <a:t> (EU) 2015/560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Commission </a:t>
            </a:r>
            <a:r>
              <a:rPr lang="fr-BE" sz="2000" dirty="0" err="1" smtClean="0"/>
              <a:t>implementing</a:t>
            </a:r>
            <a:r>
              <a:rPr lang="fr-BE" sz="2000" dirty="0" smtClean="0"/>
              <a:t> </a:t>
            </a:r>
            <a:r>
              <a:rPr lang="fr-BE" sz="2000" dirty="0" err="1" smtClean="0"/>
              <a:t>Regul</a:t>
            </a:r>
            <a:r>
              <a:rPr lang="fr-BE" sz="2000" dirty="0" smtClean="0"/>
              <a:t>. (EU) 2015/561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National/</a:t>
            </a:r>
            <a:r>
              <a:rPr lang="fr-BE" sz="2000" dirty="0" err="1"/>
              <a:t>R</a:t>
            </a:r>
            <a:r>
              <a:rPr lang="fr-BE" sz="2000" dirty="0" err="1" smtClean="0"/>
              <a:t>egional</a:t>
            </a:r>
            <a:r>
              <a:rPr lang="fr-BE" sz="2000" dirty="0" smtClean="0"/>
              <a:t> </a:t>
            </a:r>
            <a:r>
              <a:rPr lang="fr-BE" sz="2000" dirty="0" err="1" smtClean="0"/>
              <a:t>legislation</a:t>
            </a:r>
            <a:r>
              <a:rPr lang="fr-BE" sz="2000" dirty="0" smtClean="0"/>
              <a:t> to </a:t>
            </a:r>
            <a:r>
              <a:rPr lang="fr-BE" sz="2000" dirty="0" err="1" smtClean="0"/>
              <a:t>implement</a:t>
            </a:r>
            <a:r>
              <a:rPr lang="fr-BE" sz="2000" dirty="0" smtClean="0"/>
              <a:t> the system of vine </a:t>
            </a:r>
            <a:r>
              <a:rPr lang="fr-BE" sz="2000" dirty="0" err="1" smtClean="0"/>
              <a:t>authorisations</a:t>
            </a:r>
            <a:endParaRPr lang="fr-BE" sz="20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fr-BE" sz="2000" dirty="0" smtClean="0"/>
          </a:p>
        </p:txBody>
      </p:sp>
    </p:spTree>
    <p:extLst>
      <p:ext uri="{BB962C8B-B14F-4D97-AF65-F5344CB8AC3E}">
        <p14:creationId xmlns:p14="http://schemas.microsoft.com/office/powerpoint/2010/main" val="260822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712968" cy="936625"/>
          </a:xfrm>
        </p:spPr>
        <p:txBody>
          <a:bodyPr/>
          <a:lstStyle/>
          <a:p>
            <a:r>
              <a:rPr lang="en-GB" sz="2800" dirty="0" smtClean="0">
                <a:solidFill>
                  <a:srgbClr val="92D050"/>
                </a:solidFill>
              </a:rPr>
              <a:t>		Implementation by MS in 2016</a:t>
            </a:r>
            <a:endParaRPr lang="en-GB" sz="28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2204864"/>
            <a:ext cx="6563072" cy="4104456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Main </a:t>
            </a:r>
            <a:r>
              <a:rPr lang="fr-BE" sz="2000" dirty="0" err="1" smtClean="0"/>
              <a:t>steps</a:t>
            </a:r>
            <a:r>
              <a:rPr lang="fr-BE" sz="2000" dirty="0" smtClean="0"/>
              <a:t> for </a:t>
            </a:r>
            <a:r>
              <a:rPr lang="fr-BE" sz="2000" dirty="0" err="1" smtClean="0"/>
              <a:t>granting</a:t>
            </a:r>
            <a:r>
              <a:rPr lang="fr-BE" sz="2000" dirty="0" smtClean="0"/>
              <a:t> an </a:t>
            </a:r>
            <a:r>
              <a:rPr lang="fr-BE" sz="2000" dirty="0" err="1" smtClean="0"/>
              <a:t>authorisation</a:t>
            </a:r>
            <a:endParaRPr lang="fr-BE" sz="20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err="1" smtClean="0"/>
              <a:t>Percentage</a:t>
            </a:r>
            <a:r>
              <a:rPr lang="fr-BE" sz="2000" dirty="0" smtClean="0"/>
              <a:t> and allocation </a:t>
            </a:r>
            <a:r>
              <a:rPr lang="fr-BE" sz="2000" dirty="0" err="1" smtClean="0"/>
              <a:t>method</a:t>
            </a:r>
            <a:r>
              <a:rPr lang="fr-BE" sz="2000" dirty="0" smtClean="0"/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/>
              <a:t>Priority criteria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err="1" smtClean="0"/>
              <a:t>Eligibility</a:t>
            </a:r>
            <a:r>
              <a:rPr lang="fr-BE" sz="2000" dirty="0" smtClean="0"/>
              <a:t> </a:t>
            </a:r>
            <a:r>
              <a:rPr lang="fr-BE" sz="2000" dirty="0" err="1" smtClean="0"/>
              <a:t>criteria</a:t>
            </a:r>
            <a:endParaRPr lang="fr-BE" sz="20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BE" sz="2000" dirty="0" smtClean="0"/>
              <a:t>Area limitations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6881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8352928" cy="936625"/>
          </a:xfrm>
        </p:spPr>
        <p:txBody>
          <a:bodyPr/>
          <a:lstStyle/>
          <a:p>
            <a:r>
              <a:rPr lang="en-GB" sz="2800" dirty="0" smtClean="0">
                <a:solidFill>
                  <a:srgbClr val="92D050"/>
                </a:solidFill>
              </a:rPr>
              <a:t>       2.  Implementation by MS in 2016</a:t>
            </a:r>
            <a:endParaRPr lang="en-GB" sz="2800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16832"/>
            <a:ext cx="8280920" cy="432048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BE" dirty="0"/>
              <a:t>Main </a:t>
            </a:r>
            <a:r>
              <a:rPr lang="fr-BE" dirty="0" err="1"/>
              <a:t>steps</a:t>
            </a:r>
            <a:r>
              <a:rPr lang="fr-BE" dirty="0"/>
              <a:t> for </a:t>
            </a:r>
            <a:r>
              <a:rPr lang="fr-BE" dirty="0" err="1"/>
              <a:t>granting</a:t>
            </a:r>
            <a:r>
              <a:rPr lang="fr-BE" dirty="0"/>
              <a:t> </a:t>
            </a:r>
            <a:r>
              <a:rPr lang="fr-BE" dirty="0" err="1"/>
              <a:t>an</a:t>
            </a:r>
            <a:r>
              <a:rPr lang="fr-BE" dirty="0"/>
              <a:t> </a:t>
            </a:r>
            <a:r>
              <a:rPr lang="fr-BE" dirty="0" smtClean="0"/>
              <a:t>autorisation: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BE" sz="1800" dirty="0" smtClean="0"/>
              <a:t>By 1 March: MS </a:t>
            </a:r>
            <a:r>
              <a:rPr lang="fr-BE" sz="1800" dirty="0" err="1" smtClean="0"/>
              <a:t>will</a:t>
            </a:r>
            <a:r>
              <a:rPr lang="fr-BE" sz="1800" dirty="0" smtClean="0"/>
              <a:t> </a:t>
            </a:r>
            <a:r>
              <a:rPr lang="fr-BE" sz="1800" dirty="0" err="1" smtClean="0"/>
              <a:t>make</a:t>
            </a:r>
            <a:r>
              <a:rPr lang="fr-BE" sz="1800" dirty="0" smtClean="0"/>
              <a:t> public the </a:t>
            </a:r>
            <a:r>
              <a:rPr lang="fr-BE" sz="1800" dirty="0" err="1" smtClean="0"/>
              <a:t>percentage</a:t>
            </a:r>
            <a:r>
              <a:rPr lang="fr-BE" sz="1800" dirty="0" smtClean="0"/>
              <a:t> of area </a:t>
            </a:r>
            <a:r>
              <a:rPr lang="fr-BE" sz="1800" dirty="0" err="1" smtClean="0"/>
              <a:t>available</a:t>
            </a:r>
            <a:r>
              <a:rPr lang="fr-BE" sz="1800" dirty="0" smtClean="0"/>
              <a:t>, allocation </a:t>
            </a:r>
            <a:r>
              <a:rPr lang="fr-BE" sz="1800" dirty="0" err="1" smtClean="0"/>
              <a:t>method</a:t>
            </a:r>
            <a:r>
              <a:rPr lang="fr-BE" sz="1800" dirty="0" smtClean="0"/>
              <a:t>, </a:t>
            </a:r>
            <a:r>
              <a:rPr lang="fr-BE" sz="1800" dirty="0" err="1" smtClean="0"/>
              <a:t>eligibility</a:t>
            </a:r>
            <a:r>
              <a:rPr lang="fr-BE" sz="1800" dirty="0" smtClean="0"/>
              <a:t> and </a:t>
            </a:r>
            <a:r>
              <a:rPr lang="fr-BE" sz="1800" dirty="0" err="1" smtClean="0"/>
              <a:t>priority</a:t>
            </a:r>
            <a:r>
              <a:rPr lang="fr-BE" sz="1800" dirty="0"/>
              <a:t> </a:t>
            </a:r>
            <a:r>
              <a:rPr lang="fr-BE" sz="1800" dirty="0" err="1" smtClean="0"/>
              <a:t>criteria</a:t>
            </a:r>
            <a:r>
              <a:rPr lang="fr-BE" sz="1800" dirty="0" smtClean="0"/>
              <a:t>, area restrictions, …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BE" sz="1800" dirty="0" smtClean="0"/>
              <a:t>By 1 May: </a:t>
            </a:r>
            <a:r>
              <a:rPr lang="fr-BE" sz="1800" dirty="0" err="1" smtClean="0"/>
              <a:t>submission</a:t>
            </a:r>
            <a:r>
              <a:rPr lang="fr-BE" sz="1800" dirty="0" smtClean="0"/>
              <a:t> of applications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BE" sz="1800" dirty="0" smtClean="0"/>
              <a:t>By 1 August: </a:t>
            </a:r>
            <a:r>
              <a:rPr lang="fr-BE" sz="1800" dirty="0" err="1" smtClean="0"/>
              <a:t>granting</a:t>
            </a:r>
            <a:r>
              <a:rPr lang="fr-BE" sz="1800" dirty="0" smtClean="0"/>
              <a:t> the autorisation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BE" sz="1800" dirty="0" smtClean="0"/>
              <a:t>(By 1 </a:t>
            </a:r>
            <a:r>
              <a:rPr lang="fr-BE" sz="1800" dirty="0" err="1" smtClean="0"/>
              <a:t>November</a:t>
            </a:r>
            <a:r>
              <a:rPr lang="fr-BE" sz="1800" dirty="0" smtClean="0"/>
              <a:t>: </a:t>
            </a:r>
            <a:r>
              <a:rPr lang="fr-BE" sz="1800" dirty="0" err="1" smtClean="0"/>
              <a:t>notif</a:t>
            </a:r>
            <a:r>
              <a:rPr lang="fr-BE" sz="1800" dirty="0" smtClean="0"/>
              <a:t>. to the Commission of </a:t>
            </a:r>
            <a:r>
              <a:rPr lang="fr-BE" sz="1800" dirty="0" err="1" smtClean="0"/>
              <a:t>granted</a:t>
            </a:r>
            <a:r>
              <a:rPr lang="fr-BE" sz="1800" dirty="0" smtClean="0"/>
              <a:t> areas).</a:t>
            </a:r>
          </a:p>
          <a:p>
            <a:pPr marL="0" lv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fr-BE" dirty="0" err="1" smtClean="0"/>
              <a:t>Replantings</a:t>
            </a:r>
            <a:r>
              <a:rPr lang="fr-BE" dirty="0" smtClean="0"/>
              <a:t>: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BE" sz="1800" dirty="0" smtClean="0"/>
              <a:t>Applications </a:t>
            </a:r>
            <a:r>
              <a:rPr lang="fr-BE" sz="1800" dirty="0" err="1" smtClean="0"/>
              <a:t>at</a:t>
            </a:r>
            <a:r>
              <a:rPr lang="fr-BE" sz="1800" dirty="0" smtClean="0"/>
              <a:t> </a:t>
            </a:r>
            <a:r>
              <a:rPr lang="fr-BE" sz="1800" dirty="0" err="1" smtClean="0"/>
              <a:t>any</a:t>
            </a:r>
            <a:r>
              <a:rPr lang="fr-BE" sz="1800" dirty="0" smtClean="0"/>
              <a:t> time </a:t>
            </a:r>
            <a:r>
              <a:rPr lang="fr-BE" sz="1800" dirty="0" err="1" smtClean="0"/>
              <a:t>during</a:t>
            </a:r>
            <a:r>
              <a:rPr lang="fr-BE" sz="1800" dirty="0" smtClean="0"/>
              <a:t> the </a:t>
            </a:r>
            <a:r>
              <a:rPr lang="fr-BE" sz="1800" dirty="0" err="1" smtClean="0"/>
              <a:t>same</a:t>
            </a:r>
            <a:r>
              <a:rPr lang="fr-BE" sz="1800" dirty="0" smtClean="0"/>
              <a:t> </a:t>
            </a:r>
            <a:r>
              <a:rPr lang="fr-BE" sz="1800" dirty="0" err="1" smtClean="0"/>
              <a:t>wine</a:t>
            </a:r>
            <a:r>
              <a:rPr lang="fr-BE" sz="1800" dirty="0" smtClean="0"/>
              <a:t> </a:t>
            </a:r>
            <a:r>
              <a:rPr lang="fr-BE" sz="1800" dirty="0" err="1" smtClean="0"/>
              <a:t>year</a:t>
            </a:r>
            <a:r>
              <a:rPr lang="fr-BE" sz="1800" dirty="0" smtClean="0"/>
              <a:t> of </a:t>
            </a:r>
            <a:r>
              <a:rPr lang="fr-BE" sz="1800" dirty="0" err="1" smtClean="0"/>
              <a:t>grubbing</a:t>
            </a:r>
            <a:r>
              <a:rPr lang="fr-BE" sz="1800" dirty="0" smtClean="0"/>
              <a:t> up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fr-BE" sz="1800" dirty="0" err="1" smtClean="0"/>
              <a:t>Granting</a:t>
            </a:r>
            <a:r>
              <a:rPr lang="fr-BE" sz="1800" dirty="0" smtClean="0"/>
              <a:t> by MS </a:t>
            </a:r>
            <a:r>
              <a:rPr lang="fr-BE" sz="1800" dirty="0" err="1" smtClean="0"/>
              <a:t>automatically</a:t>
            </a:r>
            <a:r>
              <a:rPr lang="fr-BE" sz="1800" dirty="0" smtClean="0"/>
              <a:t> </a:t>
            </a:r>
            <a:r>
              <a:rPr lang="fr-BE" sz="1800" dirty="0" err="1" smtClean="0"/>
              <a:t>within</a:t>
            </a:r>
            <a:r>
              <a:rPr lang="fr-BE" sz="1800" dirty="0" smtClean="0"/>
              <a:t> 3 </a:t>
            </a:r>
            <a:r>
              <a:rPr lang="fr-BE" sz="1800" dirty="0" err="1" smtClean="0"/>
              <a:t>months</a:t>
            </a:r>
            <a:endParaRPr lang="fr-BE" sz="1800" dirty="0"/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r-BE" sz="1800" dirty="0" err="1" smtClean="0"/>
              <a:t>Possibility</a:t>
            </a:r>
            <a:r>
              <a:rPr lang="fr-BE" sz="1800" dirty="0" smtClean="0"/>
              <a:t> of area restrictions (PDO/PGI).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r-BE" sz="1800" dirty="0" smtClean="0"/>
          </a:p>
          <a:p>
            <a:pPr marL="0" lv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fr-BE" dirty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fr-BE" sz="1600" dirty="0" smtClean="0"/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fr-BE" sz="2000" dirty="0"/>
          </a:p>
        </p:txBody>
      </p:sp>
    </p:spTree>
    <p:extLst>
      <p:ext uri="{BB962C8B-B14F-4D97-AF65-F5344CB8AC3E}">
        <p14:creationId xmlns:p14="http://schemas.microsoft.com/office/powerpoint/2010/main" val="43361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1927225"/>
            <a:ext cx="9067800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1412776"/>
            <a:ext cx="8229600" cy="370954"/>
          </a:xfrm>
        </p:spPr>
        <p:txBody>
          <a:bodyPr/>
          <a:lstStyle/>
          <a:p>
            <a:r>
              <a:rPr lang="fr-BE" sz="1800" dirty="0" err="1" smtClean="0"/>
              <a:t>Percentage</a:t>
            </a:r>
            <a:r>
              <a:rPr lang="fr-BE" sz="1800" dirty="0" smtClean="0"/>
              <a:t> </a:t>
            </a:r>
            <a:r>
              <a:rPr lang="fr-BE" sz="1800" dirty="0"/>
              <a:t>and allocation </a:t>
            </a:r>
            <a:r>
              <a:rPr lang="fr-BE" sz="1800" dirty="0" err="1" smtClean="0"/>
              <a:t>method</a:t>
            </a:r>
            <a:r>
              <a:rPr lang="fr-BE" sz="1800" dirty="0" smtClean="0"/>
              <a:t> </a:t>
            </a:r>
            <a:r>
              <a:rPr lang="fr-BE" sz="1800" dirty="0" err="1" smtClean="0"/>
              <a:t>decided</a:t>
            </a:r>
            <a:r>
              <a:rPr lang="fr-BE" sz="1800" dirty="0" smtClean="0"/>
              <a:t> by the MS </a:t>
            </a:r>
            <a:r>
              <a:rPr lang="fr-BE" sz="1800" dirty="0" err="1" smtClean="0"/>
              <a:t>in</a:t>
            </a:r>
            <a:r>
              <a:rPr lang="fr-BE" sz="1800" dirty="0" smtClean="0"/>
              <a:t> 2016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19700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19325"/>
            <a:ext cx="90678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1315493"/>
            <a:ext cx="8229600" cy="745356"/>
          </a:xfrm>
        </p:spPr>
        <p:txBody>
          <a:bodyPr/>
          <a:lstStyle/>
          <a:p>
            <a:r>
              <a:rPr lang="fr-BE" sz="1600" dirty="0" err="1" smtClean="0"/>
              <a:t>Priority</a:t>
            </a:r>
            <a:r>
              <a:rPr lang="fr-BE" sz="1600" dirty="0" smtClean="0"/>
              <a:t> </a:t>
            </a:r>
            <a:r>
              <a:rPr lang="fr-BE" sz="1600" dirty="0" err="1" smtClean="0"/>
              <a:t>criteria</a:t>
            </a:r>
            <a:r>
              <a:rPr lang="fr-BE" sz="1600" dirty="0"/>
              <a:t> </a:t>
            </a:r>
            <a:r>
              <a:rPr lang="fr-BE" sz="1600" dirty="0" smtClean="0"/>
              <a:t>to </a:t>
            </a:r>
            <a:r>
              <a:rPr lang="fr-BE" sz="1600" dirty="0" err="1" smtClean="0"/>
              <a:t>be</a:t>
            </a:r>
            <a:r>
              <a:rPr lang="fr-BE" sz="1600" dirty="0" smtClean="0"/>
              <a:t> </a:t>
            </a:r>
            <a:r>
              <a:rPr lang="fr-BE" sz="1600" dirty="0" err="1" smtClean="0"/>
              <a:t>applied</a:t>
            </a:r>
            <a:r>
              <a:rPr lang="fr-BE" sz="1600" dirty="0" smtClean="0"/>
              <a:t> </a:t>
            </a:r>
            <a:r>
              <a:rPr lang="fr-BE" sz="1600" dirty="0" err="1" smtClean="0"/>
              <a:t>in</a:t>
            </a:r>
            <a:r>
              <a:rPr lang="fr-BE" sz="1600" dirty="0" smtClean="0"/>
              <a:t> 2016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7058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05038"/>
            <a:ext cx="8990013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131" y="1412777"/>
            <a:ext cx="8229600" cy="648072"/>
          </a:xfrm>
        </p:spPr>
        <p:txBody>
          <a:bodyPr/>
          <a:lstStyle/>
          <a:p>
            <a:r>
              <a:rPr lang="fr-BE" sz="1600" dirty="0" err="1" smtClean="0"/>
              <a:t>Eligibility</a:t>
            </a:r>
            <a:r>
              <a:rPr lang="fr-BE" sz="1600" dirty="0" smtClean="0"/>
              <a:t> </a:t>
            </a:r>
            <a:r>
              <a:rPr lang="fr-BE" sz="1600" dirty="0" err="1" smtClean="0"/>
              <a:t>criteria</a:t>
            </a:r>
            <a:r>
              <a:rPr lang="fr-BE" sz="1600" dirty="0" smtClean="0"/>
              <a:t> </a:t>
            </a:r>
            <a:r>
              <a:rPr lang="fr-BE" sz="1600" dirty="0" err="1" smtClean="0"/>
              <a:t>in</a:t>
            </a:r>
            <a:r>
              <a:rPr lang="fr-BE" sz="1600" dirty="0" smtClean="0"/>
              <a:t> 2016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5961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4979987" cy="4680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3"/>
            <a:ext cx="8302377" cy="720079"/>
          </a:xfrm>
        </p:spPr>
        <p:txBody>
          <a:bodyPr/>
          <a:lstStyle/>
          <a:p>
            <a:r>
              <a:rPr lang="fr-BE" sz="1600" dirty="0" smtClean="0"/>
              <a:t>Area/PDO/PGI limitations (</a:t>
            </a:r>
            <a:r>
              <a:rPr lang="fr-BE" sz="1600" dirty="0" err="1" smtClean="0"/>
              <a:t>in</a:t>
            </a:r>
            <a:r>
              <a:rPr lang="fr-BE" sz="1600" dirty="0" smtClean="0"/>
              <a:t> 2016)</a:t>
            </a:r>
            <a:endParaRPr lang="en-GB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755576" y="1916832"/>
            <a:ext cx="259228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sz="1400" dirty="0" smtClean="0"/>
              <a:t>Spain</a:t>
            </a:r>
          </a:p>
          <a:p>
            <a:endParaRPr lang="fr-BE" sz="1400" dirty="0" smtClean="0"/>
          </a:p>
          <a:p>
            <a:r>
              <a:rPr lang="fr-BE" sz="1400" dirty="0" smtClean="0"/>
              <a:t>Germany</a:t>
            </a:r>
          </a:p>
          <a:p>
            <a:endParaRPr lang="fr-BE" sz="1400" dirty="0" smtClean="0"/>
          </a:p>
          <a:p>
            <a:r>
              <a:rPr lang="fr-BE" sz="1400" dirty="0" smtClean="0"/>
              <a:t>Portugal</a:t>
            </a:r>
          </a:p>
          <a:p>
            <a:endParaRPr lang="fr-BE" sz="1400" dirty="0" smtClean="0"/>
          </a:p>
          <a:p>
            <a:r>
              <a:rPr lang="fr-BE" sz="1400" dirty="0" smtClean="0"/>
              <a:t>France: areas for </a:t>
            </a:r>
            <a:br>
              <a:rPr lang="fr-BE" sz="1400" dirty="0" smtClean="0"/>
            </a:br>
            <a:r>
              <a:rPr lang="fr-BE" sz="1400" dirty="0" smtClean="0"/>
              <a:t>151 PDO </a:t>
            </a:r>
            <a:r>
              <a:rPr lang="fr-BE" sz="1400" dirty="0" err="1" smtClean="0"/>
              <a:t>wines</a:t>
            </a:r>
            <a:r>
              <a:rPr lang="fr-BE" sz="1400" dirty="0" smtClean="0"/>
              <a:t> and 2 PGI </a:t>
            </a:r>
            <a:r>
              <a:rPr lang="fr-BE" sz="1400" dirty="0" err="1" smtClean="0"/>
              <a:t>wines</a:t>
            </a:r>
            <a:r>
              <a:rPr lang="fr-BE" sz="1400" dirty="0" smtClean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787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287338" y="2924175"/>
            <a:ext cx="8964612" cy="2154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175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4000" dirty="0">
                <a:solidFill>
                  <a:srgbClr val="EEC100"/>
                </a:solidFill>
              </a:rPr>
              <a:t>Thank you for your attention</a:t>
            </a:r>
            <a:r>
              <a:rPr lang="en-GB" sz="4000" dirty="0" smtClean="0">
                <a:solidFill>
                  <a:srgbClr val="EEC100"/>
                </a:solidFill>
              </a:rPr>
              <a:t>!</a:t>
            </a:r>
            <a:br>
              <a:rPr lang="en-GB" sz="4000" dirty="0" smtClean="0">
                <a:solidFill>
                  <a:srgbClr val="EEC100"/>
                </a:solidFill>
              </a:rPr>
            </a:br>
            <a:endParaRPr lang="en-GB" sz="4000" dirty="0" smtClean="0">
              <a:solidFill>
                <a:srgbClr val="EEC1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fr-BE" sz="3600" dirty="0" smtClean="0">
                <a:solidFill>
                  <a:srgbClr val="3E6FD2"/>
                </a:solidFill>
              </a:rPr>
              <a:t>     agri-c2-info@ec.europa.eu</a:t>
            </a:r>
            <a:endParaRPr lang="en-GB" sz="3600" dirty="0">
              <a:solidFill>
                <a:srgbClr val="3E6FD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60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2496</TotalTime>
  <Words>212</Words>
  <Application>Microsoft Office PowerPoint</Application>
  <PresentationFormat>On-screen Show (4:3)</PresentationFormat>
  <Paragraphs>44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The scheme of authorisations: implementation (2016)      Daniel Vanderelst DG Agriculture and Rural Development</vt:lpstr>
      <vt:lpstr>     The EU system of vine authorisations</vt:lpstr>
      <vt:lpstr>  Implementation by MS in 2016</vt:lpstr>
      <vt:lpstr>       2.  Implementation by MS in 2016</vt:lpstr>
      <vt:lpstr>Percentage and allocation method decided by the MS in 2016</vt:lpstr>
      <vt:lpstr>Priority criteria to be applied in 2016 </vt:lpstr>
      <vt:lpstr>Eligibility criteria in 2016</vt:lpstr>
      <vt:lpstr>Area/PDO/PGI limitations (in 2016)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BUTTINI-PROVENZANO Roberta (AGRI)</cp:lastModifiedBy>
  <cp:revision>167</cp:revision>
  <dcterms:created xsi:type="dcterms:W3CDTF">2011-10-28T10:25:18Z</dcterms:created>
  <dcterms:modified xsi:type="dcterms:W3CDTF">2016-10-18T13:33:42Z</dcterms:modified>
</cp:coreProperties>
</file>