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57" r:id="rId2"/>
    <p:sldId id="264" r:id="rId3"/>
    <p:sldId id="266" r:id="rId4"/>
    <p:sldId id="267" r:id="rId5"/>
  </p:sldIdLst>
  <p:sldSz cx="12192000" cy="6858000"/>
  <p:notesSz cx="9926638" cy="67976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élia GRANOZIO" initials="CG" lastIdx="9" clrIdx="0">
    <p:extLst>
      <p:ext uri="{19B8F6BF-5375-455C-9EA6-DF929625EA0E}">
        <p15:presenceInfo xmlns:p15="http://schemas.microsoft.com/office/powerpoint/2012/main" userId="Clélia GRANOZIO" providerId="None"/>
      </p:ext>
    </p:extLst>
  </p:cmAuthor>
  <p:cmAuthor id="2" name="Lea DE MARTINI" initials="LDM" lastIdx="20" clrIdx="1">
    <p:extLst>
      <p:ext uri="{19B8F6BF-5375-455C-9EA6-DF929625EA0E}">
        <p15:presenceInfo xmlns:p15="http://schemas.microsoft.com/office/powerpoint/2012/main" userId="Lea DE MARTINI" providerId="None"/>
      </p:ext>
    </p:extLst>
  </p:cmAuthor>
  <p:cmAuthor id="3" name="Nicolas CHEREL" initials="NC" lastIdx="7" clrIdx="2">
    <p:extLst>
      <p:ext uri="{19B8F6BF-5375-455C-9EA6-DF929625EA0E}">
        <p15:presenceInfo xmlns:p15="http://schemas.microsoft.com/office/powerpoint/2012/main" userId="Nicolas CHERE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DA74"/>
    <a:srgbClr val="005841"/>
    <a:srgbClr val="86C842"/>
    <a:srgbClr val="97BE0D"/>
    <a:srgbClr val="D0EBB3"/>
    <a:srgbClr val="BFBFBF"/>
    <a:srgbClr val="F8CBAD"/>
    <a:srgbClr val="FFF2CC"/>
    <a:srgbClr val="43695E"/>
    <a:srgbClr val="CCDE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41" autoAdjust="0"/>
    <p:restoredTop sz="96395" autoAdjust="0"/>
  </p:normalViewPr>
  <p:slideViewPr>
    <p:cSldViewPr snapToGrid="0">
      <p:cViewPr varScale="1">
        <p:scale>
          <a:sx n="110" d="100"/>
          <a:sy n="110" d="100"/>
        </p:scale>
        <p:origin x="9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9821A5-1A14-4B39-BB53-572BD6B30D83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645741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21696" y="645741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A35C8-E30D-4632-AC49-16ED0B81E7C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5375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622800" y="1"/>
            <a:ext cx="4301543" cy="3410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D588CC-A7F7-4FEA-9A56-5672133F7234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50900"/>
            <a:ext cx="4075112" cy="22923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92665" y="3271381"/>
            <a:ext cx="7941310" cy="267658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622800" y="6456612"/>
            <a:ext cx="4301543" cy="341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150DE8-01BE-4403-8E48-A9C0C70C2FD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34679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2712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50DE8-01BE-4403-8E48-A9C0C70C2FD4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22972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50DE8-01BE-4403-8E48-A9C0C70C2FD4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63480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50DE8-01BE-4403-8E48-A9C0C70C2FD4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9438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24/09/2024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960000" y="5226529"/>
            <a:ext cx="4320000" cy="1200000"/>
          </a:xfrm>
        </p:spPr>
        <p:txBody>
          <a:bodyPr anchor="b" anchorCtr="0"/>
          <a:lstStyle>
            <a:lvl1pPr>
              <a:defRPr sz="1533"/>
            </a:lvl1pPr>
          </a:lstStyle>
          <a:p>
            <a:r>
              <a:rPr lang="fr-FR"/>
              <a:t>Ministère de l'Agriculture, de la Souveraineté alimentaire et de la Forêt (FR)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661800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3D2A15E-D787-5B45-85C6-6526365235A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0000" y="240000"/>
            <a:ext cx="6864000" cy="4386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495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240000" cy="24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3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24/09/2024</a:t>
            </a:r>
            <a:endParaRPr lang="fr-FR" cap="all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Ministère de l'Agriculture, de la Souveraineté alimentaire et de la Forêt (FR)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80000" y="3128061"/>
            <a:ext cx="11232000" cy="27696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4333" b="1" cap="all" baseline="0"/>
            </a:lvl1pPr>
            <a:lvl2pPr marL="0" indent="0">
              <a:spcBef>
                <a:spcPts val="667"/>
              </a:spcBef>
              <a:spcAft>
                <a:spcPts val="0"/>
              </a:spcAft>
              <a:buNone/>
              <a:defRPr sz="2467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00FB9DC8-83C6-0F40-A868-9F863977E37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0000" y="240000"/>
            <a:ext cx="3743960" cy="2392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24/09/2024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Ministère de l'Agriculture, de la Souveraineté alimentaire et de la Forêt (FR)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79997" y="2522624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16000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351999" y="2524800"/>
            <a:ext cx="3360000" cy="3374400"/>
          </a:xfrm>
        </p:spPr>
        <p:txBody>
          <a:bodyPr/>
          <a:lstStyle>
            <a:lvl1pPr marL="191995" indent="-191995">
              <a:spcBef>
                <a:spcPts val="533"/>
              </a:spcBef>
              <a:spcAft>
                <a:spcPts val="1067"/>
              </a:spcAft>
              <a:buFont typeface="+mj-lt"/>
              <a:buAutoNum type="arabicPeriod"/>
              <a:defRPr b="1"/>
            </a:lvl1pPr>
            <a:lvl2pPr marL="431989" indent="-191995">
              <a:spcBef>
                <a:spcPts val="800"/>
              </a:spcBef>
              <a:spcAft>
                <a:spcPts val="1067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</p:spTree>
    <p:extLst>
      <p:ext uri="{BB962C8B-B14F-4D97-AF65-F5344CB8AC3E}">
        <p14:creationId xmlns:p14="http://schemas.microsoft.com/office/powerpoint/2010/main" val="2418825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4000"/>
            <a:ext cx="12192000" cy="58752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984000"/>
            <a:ext cx="11232000" cy="53952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527987" indent="-527987">
              <a:buFont typeface="+mj-lt"/>
              <a:buAutoNum type="arabicPeriod"/>
              <a:defRPr sz="4333"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24/09/2024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Ministère de l'Agriculture, de la Souveraineté alimentaire et de la Forêt (FR)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37674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479999" y="1200000"/>
            <a:ext cx="11232000" cy="9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pPr algn="r"/>
            <a:r>
              <a:rPr lang="fr-FR" cap="all"/>
              <a:t>24/09/2024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fr-FR"/>
              <a:t>Ministère de l'Agriculture, de la Souveraineté alimentaire et de la Forêt (FR)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16000" y="240000"/>
            <a:ext cx="7296000" cy="480000"/>
          </a:xfrm>
        </p:spPr>
        <p:txBody>
          <a:bodyPr/>
          <a:lstStyle>
            <a:lvl1pPr marL="143996" indent="-143996" algn="r">
              <a:spcAft>
                <a:spcPts val="0"/>
              </a:spcAft>
              <a:buFont typeface="+mj-lt"/>
              <a:buAutoNum type="arabicPeriod"/>
              <a:defRPr sz="1000" b="1"/>
            </a:lvl1pPr>
            <a:lvl2pPr marL="143996" indent="-143996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100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79999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16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8352000" y="2448000"/>
            <a:ext cx="3360000" cy="3432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518634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479999" y="1200000"/>
            <a:ext cx="11232000" cy="96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 dirty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479999" y="2448000"/>
            <a:ext cx="11232000" cy="3432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10152000" y="6378000"/>
            <a:ext cx="156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1000" b="1">
                <a:solidFill>
                  <a:schemeClr val="tx1"/>
                </a:solidFill>
              </a:defRPr>
            </a:lvl1pPr>
          </a:lstStyle>
          <a:p>
            <a:pPr algn="r"/>
            <a:r>
              <a:rPr lang="fr-FR" cap="all"/>
              <a:t>24/09/2024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480000" y="6378000"/>
            <a:ext cx="7872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fr-FR"/>
              <a:t>Ministère de l'Agriculture, de la Souveraineté alimentaire et de la Forêt (FR)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8352000" y="6378000"/>
            <a:ext cx="1800000" cy="48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480000" y="6379200"/>
            <a:ext cx="11232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746B5A3B-42C8-C646-ABC9-A062B83A1C9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84000" y="144000"/>
            <a:ext cx="1344149" cy="859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60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/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219170" rtl="0" eaLnBrk="1" latinLnBrk="0" hangingPunct="1">
        <a:lnSpc>
          <a:spcPct val="100000"/>
        </a:lnSpc>
        <a:spcBef>
          <a:spcPts val="0"/>
        </a:spcBef>
        <a:spcAft>
          <a:spcPts val="667"/>
        </a:spcAft>
        <a:buFont typeface="Arial" pitchFamily="34" charset="0"/>
        <a:buNone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35992" indent="-95998" algn="l" defTabSz="1219170" rtl="0" eaLnBrk="1" latinLnBrk="0" hangingPunct="1">
        <a:lnSpc>
          <a:spcPct val="100000"/>
        </a:lnSpc>
        <a:spcBef>
          <a:spcPts val="800"/>
        </a:spcBef>
        <a:spcAft>
          <a:spcPts val="800"/>
        </a:spcAft>
        <a:buFont typeface="Arial" pitchFamily="34" charset="0"/>
        <a:buChar char="•"/>
        <a:defRPr sz="1267" kern="1200">
          <a:solidFill>
            <a:schemeClr val="tx1"/>
          </a:solidFill>
          <a:latin typeface="+mn-lt"/>
          <a:ea typeface="+mn-ea"/>
          <a:cs typeface="+mn-cs"/>
        </a:defRPr>
      </a:lvl2pPr>
      <a:lvl3pPr marL="575986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133" kern="1200">
          <a:solidFill>
            <a:schemeClr val="tx1"/>
          </a:solidFill>
          <a:latin typeface="+mn-lt"/>
          <a:ea typeface="+mn-ea"/>
          <a:cs typeface="+mn-cs"/>
        </a:defRPr>
      </a:lvl3pPr>
      <a:lvl4pPr marL="815980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103972" indent="-95998" algn="l" defTabSz="1219170" rtl="0" eaLnBrk="1" latinLnBrk="0" hangingPunct="1">
        <a:lnSpc>
          <a:spcPct val="100000"/>
        </a:lnSpc>
        <a:spcBef>
          <a:spcPts val="133"/>
        </a:spcBef>
        <a:spcAft>
          <a:spcPts val="133"/>
        </a:spcAft>
        <a:buSzPct val="100000"/>
        <a:buFont typeface="Arial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agriculture.gouv.fr/une-ambition-reaffirmee-pour-lagriculture-biologique-avec-ladoption-du-programme-ambition-bio-2027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432375" y="3061386"/>
            <a:ext cx="11232000" cy="2769600"/>
          </a:xfrm>
        </p:spPr>
        <p:txBody>
          <a:bodyPr/>
          <a:lstStyle/>
          <a:p>
            <a:pPr algn="ctr"/>
            <a:r>
              <a:rPr lang="en-GB" cap="none" dirty="0"/>
              <a:t>EU Action Plan for organic production</a:t>
            </a:r>
          </a:p>
          <a:p>
            <a:pPr algn="ctr"/>
            <a:r>
              <a:rPr lang="en-GB" cap="none" dirty="0"/>
              <a:t>Mid Term Review – DEMAND</a:t>
            </a:r>
          </a:p>
          <a:p>
            <a:pPr algn="ctr"/>
            <a:r>
              <a:rPr lang="en-GB" sz="2800" b="0" dirty="0" err="1"/>
              <a:t>france</a:t>
            </a:r>
            <a:endParaRPr lang="en-GB" b="0" dirty="0"/>
          </a:p>
          <a:p>
            <a:endParaRPr lang="en-GB" sz="2400" b="0" cap="none" dirty="0"/>
          </a:p>
          <a:p>
            <a:pPr algn="ctr"/>
            <a:endParaRPr lang="en-GB" sz="2400" b="0" cap="non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24/09/2024</a:t>
            </a:r>
            <a:endParaRPr lang="fr-FR" cap="all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Ministère de l'Agriculture, de la Souveraineté alimentaire et de la Forêt (FR)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17645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61796" y="3586813"/>
            <a:ext cx="2005355" cy="279118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4261" y="299332"/>
            <a:ext cx="3891976" cy="638083"/>
          </a:xfrm>
        </p:spPr>
        <p:txBody>
          <a:bodyPr/>
          <a:lstStyle/>
          <a:p>
            <a:r>
              <a:rPr lang="fr-FR" dirty="0" err="1"/>
              <a:t>Context</a:t>
            </a:r>
            <a:r>
              <a:rPr lang="fr-FR" dirty="0"/>
              <a:t> 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24/09/2024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Ministère de l'Agriculture, de la Souveraineté alimentaire et de la Forêt (FR)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479999" y="1417415"/>
            <a:ext cx="77104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600" b="1" dirty="0"/>
              <a:t>French national organic plan was recently updated</a:t>
            </a:r>
          </a:p>
          <a:p>
            <a:pPr algn="just"/>
            <a:endParaRPr lang="en-US" sz="2000" dirty="0"/>
          </a:p>
          <a:p>
            <a:pPr algn="just"/>
            <a:r>
              <a:rPr lang="en-US" sz="2200" dirty="0"/>
              <a:t>The EU document is </a:t>
            </a:r>
            <a:r>
              <a:rPr lang="en-US" sz="2200" b="1" dirty="0"/>
              <a:t>highly relevant.</a:t>
            </a:r>
          </a:p>
          <a:p>
            <a:pPr algn="just"/>
            <a:endParaRPr lang="en-US" sz="2200" b="1" dirty="0"/>
          </a:p>
          <a:p>
            <a:pPr algn="just"/>
            <a:r>
              <a:rPr lang="en-US" sz="2200" b="1" dirty="0"/>
              <a:t>Adaptation of the EU Plan: </a:t>
            </a:r>
            <a:r>
              <a:rPr lang="en-US" sz="2200" dirty="0"/>
              <a:t>The European organic plan has been implemented in France, following the structure of the original EU document.</a:t>
            </a:r>
          </a:p>
          <a:p>
            <a:pPr algn="just"/>
            <a:endParaRPr lang="en-US" sz="2200" dirty="0"/>
          </a:p>
          <a:p>
            <a:pPr algn="just"/>
            <a:r>
              <a:rPr lang="en-US" sz="2200" b="1" dirty="0"/>
              <a:t>“</a:t>
            </a:r>
            <a:r>
              <a:rPr lang="en-US" sz="2200" b="1" dirty="0" err="1"/>
              <a:t>Programme</a:t>
            </a:r>
            <a:r>
              <a:rPr lang="en-US" sz="2200" b="1" dirty="0"/>
              <a:t> Ambition Bio 2027”:</a:t>
            </a:r>
            <a:r>
              <a:rPr lang="en-US" sz="2200" dirty="0"/>
              <a:t> Officially launched on April 24, 2024, by the Minister of Agriculture.</a:t>
            </a:r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29323" y="0"/>
            <a:ext cx="2135018" cy="2980295"/>
          </a:xfrm>
          <a:prstGeom prst="rect">
            <a:avLst/>
          </a:prstGeom>
        </p:spPr>
      </p:pic>
      <p:sp>
        <p:nvSpPr>
          <p:cNvPr id="14" name="Flèche vers le bas 13"/>
          <p:cNvSpPr/>
          <p:nvPr/>
        </p:nvSpPr>
        <p:spPr>
          <a:xfrm>
            <a:off x="10834294" y="2695606"/>
            <a:ext cx="411736" cy="737745"/>
          </a:xfrm>
          <a:prstGeom prst="downArrow">
            <a:avLst/>
          </a:prstGeom>
          <a:solidFill>
            <a:srgbClr val="86C84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 w="0">
                <a:noFill/>
              </a:ln>
              <a:solidFill>
                <a:srgbClr val="86C842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498444" y="5731669"/>
            <a:ext cx="4653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Link : </a:t>
            </a:r>
            <a:r>
              <a:rPr lang="en-US" sz="1200" dirty="0">
                <a:hlinkClick r:id="rId5"/>
              </a:rPr>
              <a:t>https://agriculture.gouv.fr/une-ambition-reaffirmee-pour-lagriculture-biologique-avec-ladoption-du-programme-ambition-bio-2027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506566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4901" y="0"/>
            <a:ext cx="2887099" cy="288709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86455" y="137493"/>
            <a:ext cx="3891976" cy="638083"/>
          </a:xfrm>
        </p:spPr>
        <p:txBody>
          <a:bodyPr/>
          <a:lstStyle/>
          <a:p>
            <a:r>
              <a:rPr lang="en-IN" dirty="0"/>
              <a:t>Assessment 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24/09/2024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Ministère de l'Agriculture, de la Souveraineté alimentaire et de la Forêt (FR)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0564213"/>
              </p:ext>
            </p:extLst>
          </p:nvPr>
        </p:nvGraphicFramePr>
        <p:xfrm>
          <a:off x="250691" y="1117816"/>
          <a:ext cx="9207633" cy="527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47028">
                  <a:extLst>
                    <a:ext uri="{9D8B030D-6E8A-4147-A177-3AD203B41FA5}">
                      <a16:colId xmlns:a16="http://schemas.microsoft.com/office/drawing/2014/main" val="4223137964"/>
                    </a:ext>
                  </a:extLst>
                </a:gridCol>
                <a:gridCol w="6060605">
                  <a:extLst>
                    <a:ext uri="{9D8B030D-6E8A-4147-A177-3AD203B41FA5}">
                      <a16:colId xmlns:a16="http://schemas.microsoft.com/office/drawing/2014/main" val="2171246902"/>
                    </a:ext>
                  </a:extLst>
                </a:gridCol>
              </a:tblGrid>
              <a:tr h="357641"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/>
                        <a:t>Objectives </a:t>
                      </a:r>
                    </a:p>
                  </a:txBody>
                  <a:tcPr>
                    <a:solidFill>
                      <a:srgbClr val="A9DA7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b="1" dirty="0" err="1"/>
                        <a:t>Examples</a:t>
                      </a:r>
                      <a:r>
                        <a:rPr lang="fr-FR" sz="1800" b="1" dirty="0"/>
                        <a:t> </a:t>
                      </a:r>
                    </a:p>
                  </a:txBody>
                  <a:tcPr>
                    <a:solidFill>
                      <a:srgbClr val="A9DA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658695"/>
                  </a:ext>
                </a:extLst>
              </a:tr>
              <a:tr h="1043119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Improve </a:t>
                      </a:r>
                      <a:r>
                        <a:rPr lang="en-US" sz="1600" b="1" dirty="0"/>
                        <a:t>knowledge</a:t>
                      </a:r>
                      <a:r>
                        <a:rPr lang="en-US" sz="1600" dirty="0"/>
                        <a:t> about organic</a:t>
                      </a:r>
                      <a:r>
                        <a:rPr lang="en-US" sz="1600" baseline="0" dirty="0"/>
                        <a:t> and c</a:t>
                      </a:r>
                      <a:r>
                        <a:rPr lang="en-US" sz="1600" dirty="0"/>
                        <a:t>onsumers</a:t>
                      </a:r>
                    </a:p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(to provide content for communication)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/>
                        <a:t>Studies on the </a:t>
                      </a:r>
                      <a:r>
                        <a:rPr lang="en-US" sz="1600" b="1" dirty="0"/>
                        <a:t>external benefits </a:t>
                      </a:r>
                      <a:r>
                        <a:rPr lang="en-US" sz="1600" dirty="0"/>
                        <a:t>of organics</a:t>
                      </a:r>
                      <a:r>
                        <a:rPr lang="en-US" sz="1600" baseline="0" dirty="0"/>
                        <a:t> </a:t>
                      </a:r>
                    </a:p>
                    <a:p>
                      <a:pPr marL="285750" marR="0" lvl="0" indent="-285750" algn="just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/>
                        <a:t>Studies on </a:t>
                      </a:r>
                      <a:r>
                        <a:rPr lang="en-US" sz="1600" b="1" dirty="0"/>
                        <a:t>consumer</a:t>
                      </a:r>
                      <a:r>
                        <a:rPr lang="en-US" sz="1600" dirty="0"/>
                        <a:t> behavior and the organic </a:t>
                      </a:r>
                      <a:r>
                        <a:rPr lang="en-US" sz="1600" b="1" dirty="0"/>
                        <a:t>market</a:t>
                      </a:r>
                      <a:endParaRPr lang="fr-FR" sz="1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1015508"/>
                  </a:ext>
                </a:extLst>
              </a:tr>
              <a:tr h="1758401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dirty="0"/>
                        <a:t>Promote organic products through </a:t>
                      </a:r>
                      <a:r>
                        <a:rPr lang="en-US" sz="1600" b="1" dirty="0"/>
                        <a:t>communication campaigns</a:t>
                      </a:r>
                      <a:r>
                        <a:rPr lang="en-US" sz="1600" b="0" baseline="0" dirty="0"/>
                        <a:t> (</a:t>
                      </a:r>
                      <a:r>
                        <a:rPr lang="en-US" sz="1600" dirty="0"/>
                        <a:t>with dedicated budgets until 2026)</a:t>
                      </a:r>
                    </a:p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/>
                        <a:t>EU Promotion budget:</a:t>
                      </a:r>
                      <a:r>
                        <a:rPr lang="en-US" sz="1600" dirty="0"/>
                        <a:t> financing one communication campaign (e.g. "</a:t>
                      </a:r>
                      <a:r>
                        <a:rPr lang="en-US" sz="1600" dirty="0" err="1"/>
                        <a:t>Cuisinons</a:t>
                      </a:r>
                      <a:r>
                        <a:rPr lang="en-US" sz="1600" dirty="0"/>
                        <a:t> Plus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/>
                        <a:t>Bio“</a:t>
                      </a:r>
                      <a:r>
                        <a:rPr lang="en-GB" sz="1600" dirty="0"/>
                        <a:t>https://cuisinonsplusbio.fr/</a:t>
                      </a:r>
                      <a:r>
                        <a:rPr lang="en-US" sz="1600" dirty="0"/>
                        <a:t>).</a:t>
                      </a:r>
                    </a:p>
                    <a:p>
                      <a:pPr marL="285750" indent="-285750" algn="just">
                        <a:buFont typeface="Arial" panose="020B0604020202020204" pitchFamily="34" charset="0"/>
                        <a:buChar char="•"/>
                      </a:pPr>
                      <a:r>
                        <a:rPr lang="en-US" sz="1600" b="1" dirty="0"/>
                        <a:t>Communication campaigns to promote organic products : </a:t>
                      </a:r>
                      <a:r>
                        <a:rPr lang="en-US" sz="1600" b="0" dirty="0" err="1"/>
                        <a:t>BIORéflexe</a:t>
                      </a:r>
                      <a:r>
                        <a:rPr lang="en-US" sz="1600" b="0" dirty="0"/>
                        <a:t>,</a:t>
                      </a:r>
                      <a:r>
                        <a:rPr lang="en-US" sz="1600" b="0" baseline="0" dirty="0"/>
                        <a:t> </a:t>
                      </a:r>
                      <a:r>
                        <a:rPr lang="en-US" sz="1600" b="0" dirty="0"/>
                        <a:t>targeting consumers.</a:t>
                      </a:r>
                      <a:endParaRPr lang="fr-FR" sz="1600" dirty="0"/>
                    </a:p>
                    <a:p>
                      <a:pPr marL="285750" marR="0" lvl="0" indent="-285750" algn="just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dirty="0"/>
                        <a:t>Organic Day:</a:t>
                      </a:r>
                      <a:r>
                        <a:rPr lang="en-US" sz="1600" dirty="0"/>
                        <a:t> September 23rd – with specific local promotional actions.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9008066"/>
                  </a:ext>
                </a:extLst>
              </a:tr>
              <a:tr h="1996828"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Stimulate demand </a:t>
                      </a:r>
                      <a:r>
                        <a:rPr lang="en-US" sz="1600" b="0" dirty="0"/>
                        <a:t>to</a:t>
                      </a:r>
                      <a:r>
                        <a:rPr lang="en-US" sz="1600" b="1" dirty="0"/>
                        <a:t> </a:t>
                      </a:r>
                      <a:r>
                        <a:rPr lang="en-US" sz="1600" dirty="0"/>
                        <a:t>meet the </a:t>
                      </a:r>
                      <a:r>
                        <a:rPr lang="en-US" sz="1600" b="1" dirty="0"/>
                        <a:t>objectives of achieving 20% </a:t>
                      </a:r>
                      <a:r>
                        <a:rPr lang="en-US" sz="1600" dirty="0"/>
                        <a:t>organic products in collective and commercial catering and </a:t>
                      </a:r>
                      <a:r>
                        <a:rPr lang="en-US" sz="1600" b="1" dirty="0"/>
                        <a:t>boosting the sales </a:t>
                      </a:r>
                      <a:r>
                        <a:rPr lang="en-US" sz="1600" dirty="0"/>
                        <a:t>of organic products in the distribution sector</a:t>
                      </a:r>
                      <a:endParaRPr lang="en-GB" sz="1600" dirty="0"/>
                    </a:p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dirty="0"/>
                        <a:t>Collective Catering Target: </a:t>
                      </a:r>
                      <a:r>
                        <a:rPr lang="en-US" sz="1600" b="0" dirty="0"/>
                        <a:t>20% organic products in public and private sectors.</a:t>
                      </a:r>
                    </a:p>
                    <a:p>
                      <a:pPr marL="285750" marR="0" lvl="0" indent="-285750" algn="just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dirty="0"/>
                        <a:t>With a</a:t>
                      </a:r>
                      <a:r>
                        <a:rPr lang="en-US" sz="1600" b="1" baseline="0" dirty="0"/>
                        <a:t> dedicated w</a:t>
                      </a:r>
                      <a:r>
                        <a:rPr lang="en-US" sz="1600" b="1" dirty="0"/>
                        <a:t>ebsite: </a:t>
                      </a:r>
                      <a:r>
                        <a:rPr lang="en-US" sz="1600" b="0" dirty="0"/>
                        <a:t>Assisting canteens to meet their organic objectives.</a:t>
                      </a:r>
                    </a:p>
                    <a:p>
                      <a:pPr marL="285750" marR="0" lvl="0" indent="-285750" algn="just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dirty="0"/>
                        <a:t>EU School Schemes</a:t>
                      </a:r>
                      <a:r>
                        <a:rPr lang="en-US" sz="1600" b="0" dirty="0"/>
                        <a:t>:</a:t>
                      </a:r>
                      <a:r>
                        <a:rPr lang="en-US" sz="1600" b="0" baseline="0" dirty="0"/>
                        <a:t> </a:t>
                      </a:r>
                      <a:r>
                        <a:rPr lang="en-US" sz="1600" b="0" dirty="0"/>
                        <a:t>tool to promote organic products in</a:t>
                      </a:r>
                      <a:r>
                        <a:rPr lang="en-US" sz="1600" b="0" baseline="0" dirty="0"/>
                        <a:t> school canteens</a:t>
                      </a:r>
                      <a:r>
                        <a:rPr lang="en-US" sz="1600" b="0" dirty="0"/>
                        <a:t>.</a:t>
                      </a:r>
                    </a:p>
                    <a:p>
                      <a:pPr marL="285750" marR="0" lvl="0" indent="-285750" algn="just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="1" dirty="0"/>
                        <a:t>Retail Campaigns</a:t>
                      </a:r>
                      <a:r>
                        <a:rPr lang="en-US" sz="1600" b="0" dirty="0"/>
                        <a:t>: following the implementation of </a:t>
                      </a:r>
                      <a:r>
                        <a:rPr lang="en-US" sz="1600" b="0" dirty="0" err="1"/>
                        <a:t>BIORéflexe</a:t>
                      </a:r>
                      <a:r>
                        <a:rPr lang="en-US" sz="1600" b="0" dirty="0"/>
                        <a:t> campaign</a:t>
                      </a:r>
                      <a:r>
                        <a:rPr lang="en-US" sz="1600" b="0" baseline="0" dirty="0"/>
                        <a:t> </a:t>
                      </a:r>
                      <a:r>
                        <a:rPr lang="en-US" sz="1600" b="0" dirty="0"/>
                        <a:t>in retail stores.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7440379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1686455" y="748484"/>
            <a:ext cx="7103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STIMULATE DEMAND AND ENSURE CONSUMER TRUST</a:t>
            </a: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3949" y="2926708"/>
            <a:ext cx="2366501" cy="334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01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99249" y="835195"/>
            <a:ext cx="4082476" cy="638083"/>
          </a:xfrm>
        </p:spPr>
        <p:txBody>
          <a:bodyPr/>
          <a:lstStyle/>
          <a:p>
            <a:r>
              <a:rPr lang="fr-FR" dirty="0" err="1"/>
              <a:t>Assessment</a:t>
            </a:r>
            <a:r>
              <a:rPr lang="fr-FR" dirty="0"/>
              <a:t> 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fr-FR" cap="all"/>
              <a:t>24/09/2024</a:t>
            </a:r>
            <a:endParaRPr lang="fr-FR" cap="all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Ministère de l'Agriculture, de la Souveraineté alimentaire et de la Forêt (FR)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480000" y="1638301"/>
            <a:ext cx="112319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A </a:t>
            </a:r>
            <a:r>
              <a:rPr lang="en-GB" b="1" dirty="0"/>
              <a:t>Guiding Document:</a:t>
            </a:r>
            <a:r>
              <a:rPr lang="en-GB" dirty="0"/>
              <a:t> Served as a key reference when developing our national action plan. It helped prioritise topics, adopt a cross-cutting approach to demand, and engage multiple stakeholders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EU-Centered Actions, National Adaptation: </a:t>
            </a:r>
            <a:r>
              <a:rPr lang="en-US" dirty="0"/>
              <a:t>Actions must be tailored to fit national market specifics for successful implementation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Overview of National Drivers :</a:t>
            </a:r>
            <a:r>
              <a:rPr lang="en-US" dirty="0"/>
              <a:t> There is a need to strengthen the understanding of consumer demand and market growth in each Member State, particularly during crises. This involves identifying drivers and barriers.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b="1" dirty="0"/>
              <a:t>Examples</a:t>
            </a:r>
            <a:r>
              <a:rPr lang="en-US" dirty="0"/>
              <a:t>: Examining and comparing factors such as role of distribution, national promotion campaigns (public and private), targeted messaging, and how to boost organic in public canteens, …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fr-FR" dirty="0"/>
              <a:t>"</a:t>
            </a:r>
            <a:r>
              <a:rPr lang="fr-FR" dirty="0" err="1"/>
              <a:t>Organic</a:t>
            </a:r>
            <a:r>
              <a:rPr lang="fr-FR" dirty="0"/>
              <a:t> </a:t>
            </a:r>
            <a:r>
              <a:rPr lang="fr-FR" dirty="0" err="1"/>
              <a:t>Ambassadors</a:t>
            </a:r>
            <a:r>
              <a:rPr lang="fr-FR" dirty="0"/>
              <a:t> "  : ex</a:t>
            </a:r>
            <a:r>
              <a:rPr lang="en-IE" dirty="0" err="1"/>
              <a:t>changin</a:t>
            </a:r>
            <a:r>
              <a:rPr lang="fr-FR" dirty="0"/>
              <a:t>g and sharing information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42589"/>
      </p:ext>
    </p:extLst>
  </p:cSld>
  <p:clrMapOvr>
    <a:masterClrMapping/>
  </p:clrMapOvr>
</p:sld>
</file>

<file path=ppt/theme/theme1.xml><?xml version="1.0" encoding="utf-8"?>
<a:theme xmlns:a="http://schemas.openxmlformats.org/drawingml/2006/main" name="MINISTÈR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GOUVERNEMENT PPT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21A80C86-B502-454D-9D85-26DC22072A7D}" vid="{F7297A3B-967B-0241-96F6-B5DDD796BCF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9664</TotalTime>
  <Words>465</Words>
  <Application>Microsoft Office PowerPoint</Application>
  <PresentationFormat>Widescreen</PresentationFormat>
  <Paragraphs>53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Marianne</vt:lpstr>
      <vt:lpstr>MINISTÈRIEL</vt:lpstr>
      <vt:lpstr>PowerPoint Presentation</vt:lpstr>
      <vt:lpstr>Context </vt:lpstr>
      <vt:lpstr>Assessment </vt:lpstr>
      <vt:lpstr>Assessment </vt:lpstr>
    </vt:vector>
  </TitlesOfParts>
  <Company>Ministère de l'Agriculture et de l'Alimentation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Maxence CLEMENT</dc:creator>
  <cp:lastModifiedBy>SOBIERAJ Marta (AGRI)</cp:lastModifiedBy>
  <cp:revision>832</cp:revision>
  <cp:lastPrinted>2024-09-19T13:55:03Z</cp:lastPrinted>
  <dcterms:created xsi:type="dcterms:W3CDTF">2022-08-09T08:45:28Z</dcterms:created>
  <dcterms:modified xsi:type="dcterms:W3CDTF">2024-09-23T15:11:41Z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6bd9ddd1-4d20-43f6-abfa-fc3c07406f94_Enabled">
    <vt:lpwstr>true</vt:lpwstr>
  </property>
  <property fmtid="{D5CDD505-2E9C-101B-9397-08002B2CF9AE}" pid="3" name="MSIP_Label_6bd9ddd1-4d20-43f6-abfa-fc3c07406f94_SetDate">
    <vt:lpwstr>2024-09-23T15:11:18Z</vt:lpwstr>
  </property>
  <property fmtid="{D5CDD505-2E9C-101B-9397-08002B2CF9AE}" pid="4" name="MSIP_Label_6bd9ddd1-4d20-43f6-abfa-fc3c07406f94_Method">
    <vt:lpwstr>Standard</vt:lpwstr>
  </property>
  <property fmtid="{D5CDD505-2E9C-101B-9397-08002B2CF9AE}" pid="5" name="MSIP_Label_6bd9ddd1-4d20-43f6-abfa-fc3c07406f94_Name">
    <vt:lpwstr>Commission Use</vt:lpwstr>
  </property>
  <property fmtid="{D5CDD505-2E9C-101B-9397-08002B2CF9AE}" pid="6" name="MSIP_Label_6bd9ddd1-4d20-43f6-abfa-fc3c07406f94_SiteId">
    <vt:lpwstr>b24c8b06-522c-46fe-9080-70926f8dddb1</vt:lpwstr>
  </property>
  <property fmtid="{D5CDD505-2E9C-101B-9397-08002B2CF9AE}" pid="7" name="MSIP_Label_6bd9ddd1-4d20-43f6-abfa-fc3c07406f94_ActionId">
    <vt:lpwstr>2f0ade85-195d-4889-b2a1-abb26a187086</vt:lpwstr>
  </property>
  <property fmtid="{D5CDD505-2E9C-101B-9397-08002B2CF9AE}" pid="8" name="MSIP_Label_6bd9ddd1-4d20-43f6-abfa-fc3c07406f94_ContentBits">
    <vt:lpwstr>0</vt:lpwstr>
  </property>
</Properties>
</file>