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2" r:id="rId1"/>
  </p:sldMasterIdLst>
  <p:notesMasterIdLst>
    <p:notesMasterId r:id="rId10"/>
  </p:notesMasterIdLst>
  <p:handoutMasterIdLst>
    <p:handoutMasterId r:id="rId11"/>
  </p:handoutMasterIdLst>
  <p:sldIdLst>
    <p:sldId id="333" r:id="rId2"/>
    <p:sldId id="336" r:id="rId3"/>
    <p:sldId id="337" r:id="rId4"/>
    <p:sldId id="340" r:id="rId5"/>
    <p:sldId id="341" r:id="rId6"/>
    <p:sldId id="338" r:id="rId7"/>
    <p:sldId id="339" r:id="rId8"/>
    <p:sldId id="332" r:id="rId9"/>
  </p:sldIdLst>
  <p:sldSz cx="9144000" cy="5143500" type="screen16x9"/>
  <p:notesSz cx="6858000" cy="9144000"/>
  <p:custShowLst>
    <p:custShow name="Office Design Farben" id="0">
      <p:sldLst/>
    </p:custShow>
    <p:custShow name="PowerPoint Folienlayout" id="1">
      <p:sldLst/>
    </p:custShow>
  </p:custShowLst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8743"/>
    <a:srgbClr val="595959"/>
    <a:srgbClr val="C0003C"/>
    <a:srgbClr val="5F306E"/>
    <a:srgbClr val="0077B6"/>
    <a:srgbClr val="17365D"/>
    <a:srgbClr val="E6F4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92" autoAdjust="0"/>
  </p:normalViewPr>
  <p:slideViewPr>
    <p:cSldViewPr>
      <p:cViewPr varScale="1">
        <p:scale>
          <a:sx n="146" d="100"/>
          <a:sy n="146" d="100"/>
        </p:scale>
        <p:origin x="55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7" d="100"/>
          <a:sy n="67" d="100"/>
        </p:scale>
        <p:origin x="2832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3B6784-EB40-411A-B563-7D5FD7046F9D}" type="datetimeFigureOut">
              <a:rPr lang="de-DE" smtClean="0"/>
              <a:t>23.09.2024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FA0B93-EC30-44C0-B181-ED9FE851BF37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94171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BAB78E-8AA5-408A-ACE1-A0C29651DE35}" type="datetimeFigureOut">
              <a:rPr lang="de-DE" smtClean="0"/>
              <a:t>23.09.2024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52FF7-1CA1-4092-9374-FB4149A2823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049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solidFill>
          <a:srgbClr val="1F87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1">
            <a:extLst>
              <a:ext uri="{FF2B5EF4-FFF2-40B4-BE49-F238E27FC236}">
                <a16:creationId xmlns:a16="http://schemas.microsoft.com/office/drawing/2014/main" id="{DBA3D50E-8EE7-4D3A-897C-3B683333F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gray">
          <a:xfrm>
            <a:off x="204788" y="145256"/>
            <a:ext cx="8729663" cy="13883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endParaRPr lang="de-DE" sz="1350" b="0" i="0" dirty="0">
              <a:solidFill>
                <a:srgbClr val="A5A5A5"/>
              </a:solidFill>
              <a:latin typeface="BundesSans Office" panose="020B0002030500000203" pitchFamily="34" charset="0"/>
              <a:ea typeface="ＭＳ Ｐゴシック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8062" y="1681200"/>
            <a:ext cx="7631937" cy="1215000"/>
          </a:xfrm>
        </p:spPr>
        <p:txBody>
          <a:bodyPr anchor="b" anchorCtr="0"/>
          <a:lstStyle>
            <a:lvl1pPr algn="l"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08062" y="3038400"/>
            <a:ext cx="7631938" cy="1081522"/>
          </a:xfrm>
        </p:spPr>
        <p:txBody>
          <a:bodyPr lIns="0"/>
          <a:lstStyle>
            <a:lvl1pPr marL="0" indent="0" algn="l">
              <a:lnSpc>
                <a:spcPts val="1800"/>
              </a:lnSpc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pic>
        <p:nvPicPr>
          <p:cNvPr id="10" name="Grafik 9" descr="Logo Bundesministerium für Ernährung und Landwirtschaft" title="Logo BMEL">
            <a:extLst>
              <a:ext uri="{FF2B5EF4-FFF2-40B4-BE49-F238E27FC236}">
                <a16:creationId xmlns:a16="http://schemas.microsoft.com/office/drawing/2014/main" id="{0CBA5DBD-8FFB-4503-86A5-3EF7DBE514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0" y="255008"/>
            <a:ext cx="1999661" cy="1232383"/>
          </a:xfrm>
          <a:prstGeom prst="rect">
            <a:avLst/>
          </a:prstGeom>
        </p:spPr>
      </p:pic>
      <p:pic>
        <p:nvPicPr>
          <p:cNvPr id="6" name="Grafik 5" descr="Informationskanäle des Bundesministeriums für Ernährung und Landwirtschaft:&#10;Webseite: www.bmel.de/social-media" title="Weitere Information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00" y="4284000"/>
            <a:ext cx="1166276" cy="29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00464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BMEL | Titel | TT.MM.JJJJ |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21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BMEL | Titel | TT.MM.JJJJ |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85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lder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0BD12337-488C-487E-A593-E9961127A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6F537D63-2C67-48D2-8F15-56C74D1C786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04000" y="1276350"/>
            <a:ext cx="2484437" cy="1528763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FEA4F28-DE48-44A3-B193-A66DA78ECFA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3999" y="3183818"/>
            <a:ext cx="2483676" cy="490871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 i="0">
                <a:latin typeface="+mn-lt"/>
              </a:defRPr>
            </a:lvl1pPr>
          </a:lstStyle>
          <a:p>
            <a:pPr lvl="0"/>
            <a:r>
              <a:rPr lang="de-DE" dirty="0"/>
              <a:t>Bildunterschrift hinzufügen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64466439-DFAC-4C5A-88EC-11EF813BCBF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347963" y="1276350"/>
            <a:ext cx="2448000" cy="1528763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8959B009-0A34-4B48-AA21-935FE85C2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8000" y="3183818"/>
            <a:ext cx="2448000" cy="49087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 i="0">
                <a:latin typeface="+mn-lt"/>
              </a:defRPr>
            </a:lvl1pPr>
          </a:lstStyle>
          <a:p>
            <a:pPr lvl="0"/>
            <a:r>
              <a:rPr lang="de-DE" dirty="0"/>
              <a:t>Bildunterschrift hinzufügen</a:t>
            </a:r>
          </a:p>
        </p:txBody>
      </p:sp>
      <p:sp>
        <p:nvSpPr>
          <p:cNvPr id="15" name="Bildplatzhalter 14">
            <a:extLst>
              <a:ext uri="{FF2B5EF4-FFF2-40B4-BE49-F238E27FC236}">
                <a16:creationId xmlns:a16="http://schemas.microsoft.com/office/drawing/2014/main" id="{4D78F6C0-78A8-44BF-A645-B957C947896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156763" y="1276350"/>
            <a:ext cx="2484000" cy="1528763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7" name="Textplatzhalter 16">
            <a:extLst>
              <a:ext uri="{FF2B5EF4-FFF2-40B4-BE49-F238E27FC236}">
                <a16:creationId xmlns:a16="http://schemas.microsoft.com/office/drawing/2014/main" id="{3EC5493C-7724-4D8C-AE5A-B39744C57E38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160355" y="3183818"/>
            <a:ext cx="2482851" cy="490869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 i="0">
                <a:latin typeface="+mn-lt"/>
              </a:defRPr>
            </a:lvl1pPr>
          </a:lstStyle>
          <a:p>
            <a:pPr lvl="0"/>
            <a:r>
              <a:rPr lang="de-DE" dirty="0"/>
              <a:t>Bildunterschrift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504000" y="3680812"/>
            <a:ext cx="8136763" cy="691138"/>
          </a:xfrm>
        </p:spPr>
        <p:txBody>
          <a:bodyPr lIns="0" anchor="b" anchorCtr="0"/>
          <a:lstStyle>
            <a:lvl1pPr marL="0" indent="0">
              <a:buNone/>
              <a:defRPr sz="18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BMEL | Titel | TT.MM.JJJJ |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437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0BD12337-488C-487E-A593-E9961127AD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236" y="1652588"/>
            <a:ext cx="5292727" cy="2287587"/>
          </a:xfrm>
        </p:spPr>
        <p:txBody>
          <a:bodyPr lIns="0">
            <a:noAutofit/>
          </a:bodyPr>
          <a:lstStyle>
            <a:lvl1pPr>
              <a:spcBef>
                <a:spcPts val="0"/>
              </a:spcBef>
              <a:defRPr sz="1800"/>
            </a:lvl1pPr>
            <a:lvl2pPr>
              <a:spcBef>
                <a:spcPts val="0"/>
              </a:spcBef>
              <a:defRPr sz="1800"/>
            </a:lvl2pPr>
            <a:lvl3pPr>
              <a:spcBef>
                <a:spcPts val="0"/>
              </a:spcBef>
              <a:defRPr sz="1800"/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3FEA4F28-DE48-44A3-B193-A66DA78ECFA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3238" y="4320000"/>
            <a:ext cx="2484438" cy="36000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 i="1">
                <a:latin typeface="+mj-lt"/>
              </a:defRPr>
            </a:lvl1pPr>
          </a:lstStyle>
          <a:p>
            <a:pPr lvl="0"/>
            <a:r>
              <a:rPr lang="de-DE" dirty="0"/>
              <a:t>Quelle hinzufügen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8959B009-0A34-4B48-AA21-935FE85C27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8038" y="4320000"/>
            <a:ext cx="2807564" cy="36000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/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Bildunterschrift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56000" y="1652588"/>
            <a:ext cx="2482849" cy="2287587"/>
          </a:xfrm>
        </p:spPr>
        <p:txBody>
          <a:bodyPr lIns="0">
            <a:no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BMEL | Titel | TT.MM.JJJJ |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796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248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69172625-FF52-49D8-AAA8-5914E55D7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03238" y="1652588"/>
            <a:ext cx="5292725" cy="2665412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40E3CCD-0055-487A-8774-C6FCE6CC85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56325" y="3996000"/>
            <a:ext cx="2501902" cy="36000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/>
            </a:lvl1pPr>
          </a:lstStyle>
          <a:p>
            <a:pPr marL="0" marR="0" lvl="0" indent="0" algn="l" defTabSz="685800" rtl="0" eaLnBrk="1" fontAlgn="auto" latinLnBrk="0" hangingPunct="1">
              <a:lnSpc>
                <a:spcPts val="108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de-DE" dirty="0"/>
              <a:t>Bildunterschrift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156325" y="1652400"/>
            <a:ext cx="2482850" cy="2329337"/>
          </a:xfrm>
        </p:spPr>
        <p:txBody>
          <a:bodyPr lIns="0">
            <a:noAutofit/>
          </a:bodyPr>
          <a:lstStyle>
            <a:lvl1pPr marL="0" indent="0">
              <a:buNone/>
              <a:defRPr sz="1800" baseline="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BMEL | Titel | TT.MM.JJJJ |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949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hochformatig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69172625-FF52-49D8-AAA8-5914E55D7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03237" y="1652588"/>
            <a:ext cx="2484438" cy="2665412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40E3CCD-0055-487A-8774-C6FCE6CC854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48000" y="3996000"/>
            <a:ext cx="5292763" cy="36000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 dirty="0"/>
              <a:t>Bildunterschrift hinzufügen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36807D1A-1D9B-45B3-94AA-26149712CF3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348000" y="1652400"/>
            <a:ext cx="5292763" cy="2337910"/>
          </a:xfrm>
        </p:spPr>
        <p:txBody>
          <a:bodyPr lIns="0"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BMEL | Titel | TT.MM.JJJJ |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70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e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503239" y="1652588"/>
            <a:ext cx="3888741" cy="1514475"/>
          </a:xfrm>
        </p:spPr>
        <p:txBody>
          <a:bodyPr lIns="0" numCol="1" anchor="t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  <a:defRPr/>
            </a:lvl1pPr>
            <a:lvl2pPr marL="0" indent="0">
              <a:lnSpc>
                <a:spcPts val="1440"/>
              </a:lnSpc>
              <a:spcBef>
                <a:spcPts val="0"/>
              </a:spcBef>
              <a:buNone/>
              <a:defRPr sz="1200"/>
            </a:lvl2pPr>
            <a:lvl3pPr marL="135731" indent="-135731">
              <a:lnSpc>
                <a:spcPts val="1440"/>
              </a:lnSpc>
              <a:tabLst>
                <a:tab pos="135731" algn="l"/>
              </a:tabLst>
              <a:defRPr sz="1200"/>
            </a:lvl3pPr>
            <a:lvl4pPr marL="270000" indent="-135000">
              <a:lnSpc>
                <a:spcPts val="1440"/>
              </a:lnSpc>
              <a:spcBef>
                <a:spcPts val="0"/>
              </a:spcBef>
              <a:defRPr sz="1200"/>
            </a:lvl4pPr>
            <a:lvl5pPr marL="407700" indent="-135000">
              <a:lnSpc>
                <a:spcPts val="144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de-DE" dirty="0"/>
              <a:t>Text hinzufügen</a:t>
            </a:r>
          </a:p>
          <a:p>
            <a:pPr lvl="1"/>
            <a:r>
              <a:rPr lang="de-DE" dirty="0"/>
              <a:t>Bundesministerium</a:t>
            </a:r>
          </a:p>
          <a:p>
            <a:pPr lvl="1"/>
            <a:r>
              <a:rPr lang="de-DE" dirty="0"/>
              <a:t>Referat</a:t>
            </a:r>
          </a:p>
          <a:p>
            <a:pPr lvl="1"/>
            <a:r>
              <a:rPr lang="de-DE" dirty="0"/>
              <a:t>Straße</a:t>
            </a:r>
          </a:p>
          <a:p>
            <a:pPr lvl="1"/>
            <a:r>
              <a:rPr lang="de-DE" dirty="0"/>
              <a:t>PLZ Ort</a:t>
            </a:r>
          </a:p>
          <a:p>
            <a:pPr lvl="1"/>
            <a:endParaRPr lang="de-DE" dirty="0"/>
          </a:p>
        </p:txBody>
      </p:sp>
      <p:pic>
        <p:nvPicPr>
          <p:cNvPr id="7" name="Bild 4" descr="Logo Bundesministerium für Ernährung und Landwirtschaft" title="Logo BMEL">
            <a:extLst>
              <a:ext uri="{FF2B5EF4-FFF2-40B4-BE49-F238E27FC236}">
                <a16:creationId xmlns:a16="http://schemas.microsoft.com/office/drawing/2014/main" id="{93F32532-C00C-4529-AA64-A1F19AC5CA0F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04126" y="3671197"/>
            <a:ext cx="1993900" cy="1228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BMEL | Titel | TT.MM.JJJJ |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984DF27-98BD-4B1B-9935-D7B8221CB15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51388" y="2043882"/>
            <a:ext cx="3889375" cy="2214563"/>
          </a:xfrm>
        </p:spPr>
        <p:txBody>
          <a:bodyPr/>
          <a:lstStyle>
            <a:lvl1pPr>
              <a:lnSpc>
                <a:spcPts val="1440"/>
              </a:lnSpc>
              <a:spcBef>
                <a:spcPts val="0"/>
              </a:spcBef>
              <a:defRPr sz="1200"/>
            </a:lvl1pPr>
            <a:lvl2pPr>
              <a:lnSpc>
                <a:spcPts val="1440"/>
              </a:lnSpc>
              <a:spcBef>
                <a:spcPts val="0"/>
              </a:spcBef>
              <a:defRPr sz="1200"/>
            </a:lvl2pPr>
            <a:lvl3pPr>
              <a:lnSpc>
                <a:spcPts val="1440"/>
              </a:lnSpc>
              <a:spcBef>
                <a:spcPts val="0"/>
              </a:spcBef>
              <a:defRPr sz="1200"/>
            </a:lvl3pPr>
            <a:lvl4pPr>
              <a:lnSpc>
                <a:spcPts val="1440"/>
              </a:lnSpc>
              <a:spcBef>
                <a:spcPts val="0"/>
              </a:spcBef>
              <a:defRPr sz="1200"/>
            </a:lvl4pPr>
            <a:lvl5pPr>
              <a:lnSpc>
                <a:spcPts val="1440"/>
              </a:lnSpc>
              <a:spcBef>
                <a:spcPts val="0"/>
              </a:spcBef>
              <a:defRPr sz="1200"/>
            </a:lvl5pPr>
          </a:lstStyle>
          <a:p>
            <a:pPr lvl="0"/>
            <a:r>
              <a:rPr lang="de-DE" dirty="0"/>
              <a:t>Ansprechpartner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245973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93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lternativ, 1-zeilig">
    <p:bg>
      <p:bgPr>
        <a:solidFill>
          <a:srgbClr val="1F87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1">
            <a:extLst>
              <a:ext uri="{FF2B5EF4-FFF2-40B4-BE49-F238E27FC236}">
                <a16:creationId xmlns:a16="http://schemas.microsoft.com/office/drawing/2014/main" id="{DBA3D50E-8EE7-4D3A-897C-3B683333F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gray">
          <a:xfrm>
            <a:off x="204788" y="145255"/>
            <a:ext cx="8729663" cy="2563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endParaRPr lang="de-DE" sz="1350" b="0" i="0" dirty="0">
              <a:solidFill>
                <a:srgbClr val="A5A5A5"/>
              </a:solidFill>
              <a:latin typeface="BundesSans Office" panose="020B0002030500000203" pitchFamily="34" charset="0"/>
              <a:ea typeface="ＭＳ Ｐゴシック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8000" y="1652587"/>
            <a:ext cx="7632000" cy="558253"/>
          </a:xfrm>
        </p:spPr>
        <p:txBody>
          <a:bodyPr lIns="0" anchor="t" anchorCtr="0">
            <a:noAutofit/>
          </a:bodyPr>
          <a:lstStyle>
            <a:lvl1pPr algn="l">
              <a:lnSpc>
                <a:spcPts val="3300"/>
              </a:lnSpc>
              <a:defRPr sz="3000">
                <a:latin typeface="+mj-lt"/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08000" y="2210841"/>
            <a:ext cx="7632000" cy="324000"/>
          </a:xfrm>
        </p:spPr>
        <p:txBody>
          <a:bodyPr lIns="0">
            <a:noAutofit/>
          </a:bodyPr>
          <a:lstStyle>
            <a:lvl1pPr marL="0" indent="0" algn="l">
              <a:lnSpc>
                <a:spcPts val="2200"/>
              </a:lnSpc>
              <a:spcBef>
                <a:spcPts val="0"/>
              </a:spcBef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pic>
        <p:nvPicPr>
          <p:cNvPr id="11" name="Grafik 10" descr="Logo Bundesministerium für Ernährung und Landwirtschaft" title="Logo BMEL">
            <a:extLst>
              <a:ext uri="{FF2B5EF4-FFF2-40B4-BE49-F238E27FC236}">
                <a16:creationId xmlns:a16="http://schemas.microsoft.com/office/drawing/2014/main" id="{6BD7599A-A2C7-44CB-B4DC-D2259417DA9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0" y="255008"/>
            <a:ext cx="1999661" cy="1232383"/>
          </a:xfrm>
          <a:prstGeom prst="rect">
            <a:avLst/>
          </a:prstGeom>
        </p:spPr>
      </p:pic>
      <p:pic>
        <p:nvPicPr>
          <p:cNvPr id="4" name="Grafik 3" descr="Informationskanäle des Bundesministeriums für Ernährung und Landwirtschaft:&#10;Webseite: www.bmel.de/social-media" title="Weitere Information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00" y="4284000"/>
            <a:ext cx="1166276" cy="29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1893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lternativ, 2-zeilig">
    <p:bg>
      <p:bgPr>
        <a:solidFill>
          <a:srgbClr val="1F87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1">
            <a:extLst>
              <a:ext uri="{FF2B5EF4-FFF2-40B4-BE49-F238E27FC236}">
                <a16:creationId xmlns:a16="http://schemas.microsoft.com/office/drawing/2014/main" id="{DBA3D50E-8EE7-4D3A-897C-3B683333F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gray">
          <a:xfrm>
            <a:off x="204788" y="145255"/>
            <a:ext cx="8729663" cy="30012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endParaRPr lang="de-DE" sz="1350" b="0" i="0" dirty="0">
              <a:solidFill>
                <a:srgbClr val="A5A5A5"/>
              </a:solidFill>
              <a:latin typeface="BundesSans Office" panose="020B0002030500000203" pitchFamily="34" charset="0"/>
              <a:ea typeface="ＭＳ Ｐゴシック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8000" y="1652797"/>
            <a:ext cx="7632000" cy="990997"/>
          </a:xfrm>
        </p:spPr>
        <p:txBody>
          <a:bodyPr anchor="t" anchorCtr="0">
            <a:noAutofit/>
          </a:bodyPr>
          <a:lstStyle>
            <a:lvl1pPr algn="l">
              <a:lnSpc>
                <a:spcPts val="3300"/>
              </a:lnSpc>
              <a:defRPr sz="30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08000" y="2643794"/>
            <a:ext cx="7632000" cy="324000"/>
          </a:xfrm>
        </p:spPr>
        <p:txBody>
          <a:bodyPr>
            <a:noAutofit/>
          </a:bodyPr>
          <a:lstStyle>
            <a:lvl1pPr marL="0" indent="0" algn="l">
              <a:lnSpc>
                <a:spcPts val="2200"/>
              </a:lnSpc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pic>
        <p:nvPicPr>
          <p:cNvPr id="10" name="Grafik 9" descr="Logo Bundesministerium für Ernährung und Landwirtschaft" title="Logo BMEL">
            <a:extLst>
              <a:ext uri="{FF2B5EF4-FFF2-40B4-BE49-F238E27FC236}">
                <a16:creationId xmlns:a16="http://schemas.microsoft.com/office/drawing/2014/main" id="{0CBA5DBD-8FFB-4503-86A5-3EF7DBE51430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0" y="255008"/>
            <a:ext cx="1999661" cy="1232383"/>
          </a:xfrm>
          <a:prstGeom prst="rect">
            <a:avLst/>
          </a:prstGeom>
        </p:spPr>
      </p:pic>
      <p:pic>
        <p:nvPicPr>
          <p:cNvPr id="4" name="Grafik 3" descr="Informationskanäle des Bundesministeriums für Ernährung und Landwirtschaft:&#10;Webseite: www.bmel.de/social-media" title="Weitere Information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00" y="4284000"/>
            <a:ext cx="1166276" cy="29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6750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alternativ, 3-zeilig">
    <p:bg>
      <p:bgPr>
        <a:solidFill>
          <a:srgbClr val="1F87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1">
            <a:extLst>
              <a:ext uri="{FF2B5EF4-FFF2-40B4-BE49-F238E27FC236}">
                <a16:creationId xmlns:a16="http://schemas.microsoft.com/office/drawing/2014/main" id="{DBA3D50E-8EE7-4D3A-897C-3B683333F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 bwMode="gray">
          <a:xfrm>
            <a:off x="205537" y="144000"/>
            <a:ext cx="8729663" cy="33929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defRPr/>
            </a:pPr>
            <a:endParaRPr lang="de-DE" sz="1350" b="0" i="0" dirty="0">
              <a:solidFill>
                <a:srgbClr val="A5A5A5"/>
              </a:solidFill>
              <a:latin typeface="BundesSans Office" panose="020B0002030500000203" pitchFamily="34" charset="0"/>
              <a:ea typeface="ＭＳ Ｐゴシック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08000" y="1652588"/>
            <a:ext cx="7632000" cy="1402505"/>
          </a:xfrm>
        </p:spPr>
        <p:txBody>
          <a:bodyPr anchor="t" anchorCtr="0">
            <a:noAutofit/>
          </a:bodyPr>
          <a:lstStyle>
            <a:lvl1pPr algn="l">
              <a:lnSpc>
                <a:spcPts val="3300"/>
              </a:lnSpc>
              <a:defRPr sz="3000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08000" y="3055093"/>
            <a:ext cx="7632000" cy="324000"/>
          </a:xfrm>
        </p:spPr>
        <p:txBody>
          <a:bodyPr>
            <a:noAutofit/>
          </a:bodyPr>
          <a:lstStyle>
            <a:lvl1pPr marL="0" indent="0" algn="l">
              <a:lnSpc>
                <a:spcPts val="2200"/>
              </a:lnSpc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pic>
        <p:nvPicPr>
          <p:cNvPr id="10" name="Grafik 9" descr="Logo Bundesministerium für Ernährung und Landwirtschaft" title="Logo BMEL">
            <a:extLst>
              <a:ext uri="{FF2B5EF4-FFF2-40B4-BE49-F238E27FC236}">
                <a16:creationId xmlns:a16="http://schemas.microsoft.com/office/drawing/2014/main" id="{0CBA5DBD-8FFB-4503-86A5-3EF7DBE514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00" y="255008"/>
            <a:ext cx="1999661" cy="1232383"/>
          </a:xfrm>
          <a:prstGeom prst="rect">
            <a:avLst/>
          </a:prstGeom>
        </p:spPr>
      </p:pic>
      <p:pic>
        <p:nvPicPr>
          <p:cNvPr id="4" name="Grafik 3" descr="Informationskanäle des Bundesministeriums für Ernährung und Landwirtschaft:&#10;Webseite: www.bmel.de/social-media&#10;" title="Weitere Information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00" y="4284000"/>
            <a:ext cx="1166276" cy="291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54412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 lIns="0"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BMEL | Titel | TT.MM.JJJJ |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170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Bildunt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237" y="1276350"/>
            <a:ext cx="8137525" cy="2701650"/>
          </a:xfrm>
        </p:spPr>
        <p:txBody>
          <a:bodyPr lIns="0" rIns="0" numCol="1" spcCol="324000">
            <a:no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EA9A9A-B827-443B-9DC0-30A2C7DE30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000" y="4320000"/>
            <a:ext cx="2483675" cy="360000"/>
          </a:xfrm>
        </p:spPr>
        <p:txBody>
          <a:bodyPr lIns="0" tIns="0" rIns="0" bIns="0">
            <a:noAutofit/>
          </a:bodyPr>
          <a:lstStyle>
            <a:lvl1pPr>
              <a:lnSpc>
                <a:spcPts val="1440"/>
              </a:lnSpc>
              <a:spcBef>
                <a:spcPts val="0"/>
              </a:spcBef>
              <a:defRPr sz="1200" i="1">
                <a:latin typeface="+mj-lt"/>
              </a:defRPr>
            </a:lvl1pPr>
          </a:lstStyle>
          <a:p>
            <a:pPr lvl="0"/>
            <a:r>
              <a:rPr lang="de-DE" dirty="0"/>
              <a:t>Quelle hinzufügen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9DD9A0F-EAA2-409B-BAAA-A7397CBC765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348000" y="4320000"/>
            <a:ext cx="5292763" cy="360000"/>
          </a:xfrm>
        </p:spPr>
        <p:txBody>
          <a:bodyPr lIns="0" tIns="0" rIns="0" bIns="0"/>
          <a:lstStyle>
            <a:lvl1pPr>
              <a:lnSpc>
                <a:spcPts val="1440"/>
              </a:lnSpc>
              <a:spcBef>
                <a:spcPts val="0"/>
              </a:spcBef>
              <a:defRPr sz="1200"/>
            </a:lvl1pPr>
          </a:lstStyle>
          <a:p>
            <a:pPr lvl="0"/>
            <a:r>
              <a:rPr lang="de-DE" dirty="0"/>
              <a:t>Bildunterschrift hinzufügen</a:t>
            </a:r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C1C5AD9F-A844-4187-BB5B-AA9EC92E505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r"/>
            <a:r>
              <a:rPr lang="en-US"/>
              <a:t>BMEL | Titel | TT.MM.JJJJ |</a:t>
            </a:r>
            <a:endParaRPr lang="en-US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BF87D139-E964-44F2-AFBB-35F13E55BCD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77997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rgbClr val="1F87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8063" y="484188"/>
            <a:ext cx="7632700" cy="1945812"/>
          </a:xfrm>
        </p:spPr>
        <p:txBody>
          <a:bodyPr lIns="0" anchor="b" anchorCtr="0">
            <a:noAutofit/>
          </a:bodyPr>
          <a:lstStyle>
            <a:lvl1pPr marL="342900" indent="-342900" algn="l">
              <a:lnSpc>
                <a:spcPts val="3300"/>
              </a:lnSpc>
              <a:buFont typeface="+mj-lt"/>
              <a:buAutoNum type="arabicPeriod"/>
              <a:defRPr sz="3000" b="0" cap="none" baseline="0">
                <a:solidFill>
                  <a:schemeClr val="bg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8063" y="2702700"/>
            <a:ext cx="5507486" cy="1775256"/>
          </a:xfrm>
        </p:spPr>
        <p:txBody>
          <a:bodyPr lIns="0" tIns="0" rIns="0" anchor="t" anchorCtr="0">
            <a:noAutofit/>
          </a:bodyPr>
          <a:lstStyle>
            <a:lvl1pPr marL="342900" indent="0">
              <a:lnSpc>
                <a:spcPts val="2200"/>
              </a:lnSpc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385266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635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3238" y="1652587"/>
            <a:ext cx="3889375" cy="2665413"/>
          </a:xfrm>
        </p:spPr>
        <p:txBody>
          <a:bodyPr lIns="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51387" y="1652587"/>
            <a:ext cx="3889375" cy="2665413"/>
          </a:xfrm>
        </p:spPr>
        <p:txBody>
          <a:bodyPr lIns="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BMEL | Titel | TT.MM.JJJJ |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9752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5ACBF0"/>
          </p15:clr>
        </p15:guide>
        <p15:guide id="2" pos="2993" userDrawn="1">
          <p15:clr>
            <a:srgbClr val="5ACBF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3238" y="1655966"/>
            <a:ext cx="3889376" cy="216000"/>
          </a:xfrm>
        </p:spPr>
        <p:txBody>
          <a:bodyPr lIns="0" anchor="b">
            <a:noAutofit/>
          </a:bodyPr>
          <a:lstStyle>
            <a:lvl1pPr marL="0" indent="0">
              <a:buNone/>
              <a:defRPr sz="1800" b="1"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3238" y="2048553"/>
            <a:ext cx="3887788" cy="2269447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752000" y="1655966"/>
            <a:ext cx="3888000" cy="216000"/>
          </a:xfrm>
        </p:spPr>
        <p:txBody>
          <a:bodyPr lIns="0" anchor="b">
            <a:noAutofit/>
          </a:bodyPr>
          <a:lstStyle>
            <a:lvl1pPr marL="0" indent="0">
              <a:buNone/>
              <a:defRPr sz="1800" b="1">
                <a:latin typeface="+mn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751389" y="2048554"/>
            <a:ext cx="3887788" cy="2269446"/>
          </a:xfrm>
        </p:spPr>
        <p:txBody>
          <a:bodyPr lIns="0">
            <a:no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BMEL | Titel | TT.MM.JJJJ |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0186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67" userDrawn="1">
          <p15:clr>
            <a:srgbClr val="5ACBF0"/>
          </p15:clr>
        </p15:guide>
        <p15:guide id="2" pos="2993" userDrawn="1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03238" y="484188"/>
            <a:ext cx="8137525" cy="79216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03238" y="1652588"/>
            <a:ext cx="8135381" cy="26654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71800" y="4846500"/>
            <a:ext cx="5544200" cy="116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/>
                </a:solidFill>
              </a:defRPr>
            </a:lvl1pPr>
          </a:lstStyle>
          <a:p>
            <a:pPr algn="r"/>
            <a:r>
              <a:rPr lang="en-US"/>
              <a:t>BMEL | Titel | TT.MM.JJJJ |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409600" y="4846500"/>
            <a:ext cx="432000" cy="1161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/>
                </a:solidFill>
              </a:defRPr>
            </a:lvl1pPr>
          </a:lstStyle>
          <a:p>
            <a:fld id="{DF28FB93-0A08-4E7D-8E63-9EFA29F1E09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388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84" r:id="rId2"/>
    <p:sldLayoutId id="2147483785" r:id="rId3"/>
    <p:sldLayoutId id="2147483786" r:id="rId4"/>
    <p:sldLayoutId id="2147483774" r:id="rId5"/>
    <p:sldLayoutId id="2147483793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91" r:id="rId12"/>
    <p:sldLayoutId id="2147483780" r:id="rId13"/>
    <p:sldLayoutId id="2147483781" r:id="rId14"/>
    <p:sldLayoutId id="2147483790" r:id="rId15"/>
    <p:sldLayoutId id="2147483792" r:id="rId16"/>
  </p:sldLayoutIdLst>
  <p:hf hdr="0" dt="0"/>
  <p:txStyles>
    <p:titleStyle>
      <a:lvl1pPr algn="l" defTabSz="685800" rtl="0" eaLnBrk="1" latinLnBrk="0" hangingPunct="1">
        <a:lnSpc>
          <a:spcPts val="3300"/>
        </a:lnSpc>
        <a:spcBef>
          <a:spcPct val="0"/>
        </a:spcBef>
        <a:buNone/>
        <a:defRPr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400"/>
        </a:spcBef>
        <a:buFont typeface="Arial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189000" indent="-189000" algn="l" defTabSz="685800" rtl="0" eaLnBrk="1" latinLnBrk="0" hangingPunct="1">
        <a:lnSpc>
          <a:spcPct val="100000"/>
        </a:lnSpc>
        <a:spcBef>
          <a:spcPts val="400"/>
        </a:spcBef>
        <a:buFont typeface="BundesSans Regular" panose="020B0002030500000203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378000" indent="-189000" algn="l" defTabSz="685800" rtl="0" eaLnBrk="1" latinLnBrk="0" hangingPunct="1">
        <a:lnSpc>
          <a:spcPct val="100000"/>
        </a:lnSpc>
        <a:spcBef>
          <a:spcPts val="400"/>
        </a:spcBef>
        <a:buFont typeface="BundesSans Regular" panose="020B0002030500000203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67000" indent="-189000" algn="l" defTabSz="685800" rtl="0" eaLnBrk="1" latinLnBrk="0" hangingPunct="1">
        <a:lnSpc>
          <a:spcPct val="100000"/>
        </a:lnSpc>
        <a:spcBef>
          <a:spcPts val="400"/>
        </a:spcBef>
        <a:buFont typeface="BundesSans Regular" panose="020B0002030500000203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756000" indent="-189000" algn="l" defTabSz="685800" rtl="0" eaLnBrk="1" latinLnBrk="0" hangingPunct="1">
        <a:lnSpc>
          <a:spcPct val="100000"/>
        </a:lnSpc>
        <a:spcBef>
          <a:spcPts val="400"/>
        </a:spcBef>
        <a:buFont typeface="BundesSans Regular" panose="020B0002030500000203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720" userDrawn="1">
          <p15:clr>
            <a:srgbClr val="F26B43"/>
          </p15:clr>
        </p15:guide>
        <p15:guide id="2" pos="317" userDrawn="1">
          <p15:clr>
            <a:srgbClr val="F26B43"/>
          </p15:clr>
        </p15:guide>
        <p15:guide id="4" orient="horz" pos="305" userDrawn="1">
          <p15:clr>
            <a:srgbClr val="F26B43"/>
          </p15:clr>
        </p15:guide>
        <p15:guide id="5" orient="horz" pos="1041" userDrawn="1">
          <p15:clr>
            <a:srgbClr val="F26B43"/>
          </p15:clr>
        </p15:guide>
        <p15:guide id="7" pos="5443" userDrawn="1">
          <p15:clr>
            <a:srgbClr val="F26B43"/>
          </p15:clr>
        </p15:guide>
        <p15:guide id="9" pos="3651" userDrawn="1">
          <p15:clr>
            <a:srgbClr val="F26B43"/>
          </p15:clr>
        </p15:guide>
        <p15:guide id="10" pos="3878" userDrawn="1">
          <p15:clr>
            <a:srgbClr val="F26B43"/>
          </p15:clr>
        </p15:guide>
        <p15:guide id="11" pos="1882" userDrawn="1">
          <p15:clr>
            <a:srgbClr val="F26B43"/>
          </p15:clr>
        </p15:guide>
        <p15:guide id="12" pos="2109" userDrawn="1">
          <p15:clr>
            <a:srgbClr val="F26B43"/>
          </p15:clr>
        </p15:guide>
        <p15:guide id="19" orient="horz" pos="2006" userDrawn="1">
          <p15:clr>
            <a:srgbClr val="F26B43"/>
          </p15:clr>
        </p15:guide>
        <p15:guide id="23" orient="horz" pos="1767" userDrawn="1">
          <p15:clr>
            <a:srgbClr val="F26B43"/>
          </p15:clr>
        </p15:guide>
        <p15:guide id="24" orient="horz" pos="80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mel.de/" TargetMode="Externa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>
          <a:xfrm>
            <a:off x="1008062" y="1681200"/>
            <a:ext cx="7631937" cy="1826654"/>
          </a:xfrm>
        </p:spPr>
        <p:txBody>
          <a:bodyPr/>
          <a:lstStyle/>
          <a:p>
            <a:r>
              <a:rPr lang="en-GB" dirty="0"/>
              <a:t>Implementing the EU action plan for the development of organic production in Germany - Demand</a:t>
            </a:r>
            <a:br>
              <a:rPr lang="de-DE" dirty="0"/>
            </a:br>
            <a:endParaRPr lang="de-DE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611560" y="3291830"/>
            <a:ext cx="7631938" cy="1081522"/>
          </a:xfrm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1449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Implementation of the EU Action Plan in Germany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238" y="1652588"/>
            <a:ext cx="5220889" cy="266541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national </a:t>
            </a:r>
            <a:r>
              <a:rPr lang="de-DE" dirty="0" err="1"/>
              <a:t>level</a:t>
            </a:r>
            <a:r>
              <a:rPr lang="de-DE" dirty="0"/>
              <a:t>: German </a:t>
            </a:r>
            <a:r>
              <a:rPr lang="de-DE" dirty="0" err="1"/>
              <a:t>organic</a:t>
            </a:r>
            <a:r>
              <a:rPr lang="de-DE" dirty="0"/>
              <a:t> </a:t>
            </a:r>
            <a:r>
              <a:rPr lang="de-DE" dirty="0" err="1"/>
              <a:t>strategy</a:t>
            </a:r>
            <a:r>
              <a:rPr lang="de-DE" dirty="0"/>
              <a:t> for 2030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launched</a:t>
            </a:r>
            <a:r>
              <a:rPr lang="de-DE" dirty="0"/>
              <a:t> in November 2023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de-DE" dirty="0" err="1"/>
              <a:t>production</a:t>
            </a:r>
            <a:endParaRPr lang="de-DE" dirty="0"/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de-DE" dirty="0" err="1"/>
              <a:t>demand</a:t>
            </a:r>
            <a:endParaRPr lang="de-DE" dirty="0"/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de-DE" dirty="0" err="1"/>
              <a:t>research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associated</a:t>
            </a:r>
            <a:r>
              <a:rPr lang="de-DE" dirty="0"/>
              <a:t>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campaign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BMEL | Organic | 2024.09 |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18560" y="987574"/>
            <a:ext cx="2397440" cy="342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2359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Activities in Germany to promote organic farming and the EU logo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03239" y="1652588"/>
            <a:ext cx="4644825" cy="307940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information campaign on: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dirty="0"/>
              <a:t>added value of organic food and agriculture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dirty="0"/>
              <a:t>meaning of the EU organic logo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campaign informs consumers: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dirty="0"/>
              <a:t>based on scientific evidence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dirty="0"/>
              <a:t>authentically with real protagonists from all over the country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dirty="0"/>
              <a:t>in simple language</a:t>
            </a:r>
          </a:p>
          <a:p>
            <a:pPr marL="474750" lvl="1" indent="-285750">
              <a:buFont typeface="Arial" panose="020B0604020202020204" pitchFamily="34" charset="0"/>
              <a:buChar char="•"/>
            </a:pPr>
            <a:r>
              <a:rPr lang="en-GB" dirty="0"/>
              <a:t>in an eye-catching manner. 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813121" y="4888771"/>
            <a:ext cx="5544200" cy="116100"/>
          </a:xfrm>
        </p:spPr>
        <p:txBody>
          <a:bodyPr/>
          <a:lstStyle/>
          <a:p>
            <a:r>
              <a:rPr lang="en-US" dirty="0"/>
              <a:t>BMEL | Organic | 2024.09. |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6508" y="1648351"/>
            <a:ext cx="1541820" cy="3083639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900" y="1666979"/>
            <a:ext cx="1532506" cy="3065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473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Activities</a:t>
            </a:r>
            <a:r>
              <a:rPr lang="de-DE" dirty="0"/>
              <a:t> in Germany </a:t>
            </a:r>
            <a:r>
              <a:rPr lang="de-DE" dirty="0" err="1"/>
              <a:t>promoting</a:t>
            </a:r>
            <a:r>
              <a:rPr lang="de-DE" dirty="0"/>
              <a:t> </a:t>
            </a:r>
            <a:r>
              <a:rPr lang="de-DE" dirty="0" err="1"/>
              <a:t>organic</a:t>
            </a:r>
            <a:r>
              <a:rPr lang="de-DE" dirty="0"/>
              <a:t> </a:t>
            </a:r>
            <a:r>
              <a:rPr lang="de-DE" dirty="0" err="1"/>
              <a:t>canteens</a:t>
            </a:r>
            <a:r>
              <a:rPr lang="de-DE" dirty="0"/>
              <a:t> &amp; </a:t>
            </a:r>
            <a:r>
              <a:rPr lang="de-DE" dirty="0" err="1"/>
              <a:t>green</a:t>
            </a:r>
            <a:r>
              <a:rPr lang="de-DE" dirty="0"/>
              <a:t> </a:t>
            </a:r>
            <a:r>
              <a:rPr lang="de-DE" dirty="0" err="1"/>
              <a:t>public</a:t>
            </a:r>
            <a:r>
              <a:rPr lang="de-DE" dirty="0"/>
              <a:t> </a:t>
            </a:r>
            <a:r>
              <a:rPr lang="de-DE" dirty="0" err="1"/>
              <a:t>procurement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national certification scheme for the labelling of organic ingredients and the share of organic in mass catering establishments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support programmes to help schools and restaurants to increase their share of organic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goal of 30% organic for federal canteens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essential to incorporate the regions and communes in the national organic strategy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BMEL | Organic | 2024.09 |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217" y="3565641"/>
            <a:ext cx="3217422" cy="1338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321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Contribution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private </a:t>
            </a:r>
            <a:r>
              <a:rPr lang="de-DE" dirty="0" err="1"/>
              <a:t>sector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institution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monitoring</a:t>
            </a:r>
            <a:r>
              <a:rPr lang="de-DE" dirty="0"/>
              <a:t> </a:t>
            </a:r>
            <a:r>
              <a:rPr lang="de-DE" dirty="0" err="1"/>
              <a:t>committee</a:t>
            </a:r>
            <a:endParaRPr lang="de-DE" dirty="0"/>
          </a:p>
          <a:p>
            <a:endParaRPr lang="de-DE" dirty="0"/>
          </a:p>
          <a:p>
            <a:pPr marL="474750" lvl="1" indent="-285750">
              <a:buFont typeface="Wingdings" panose="05000000000000000000" pitchFamily="2" charset="2"/>
              <a:buChar char="Ø"/>
            </a:pPr>
            <a:r>
              <a:rPr lang="de-DE" dirty="0" err="1"/>
              <a:t>advises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federal</a:t>
            </a:r>
            <a:r>
              <a:rPr lang="de-DE" dirty="0"/>
              <a:t> </a:t>
            </a:r>
            <a:r>
              <a:rPr lang="de-DE" dirty="0" err="1"/>
              <a:t>ministry</a:t>
            </a:r>
            <a:r>
              <a:rPr lang="de-DE" dirty="0"/>
              <a:t> on </a:t>
            </a:r>
            <a:r>
              <a:rPr lang="de-DE" dirty="0" err="1"/>
              <a:t>implementation</a:t>
            </a:r>
            <a:r>
              <a:rPr lang="de-DE" dirty="0"/>
              <a:t> and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organic</a:t>
            </a:r>
            <a:r>
              <a:rPr lang="de-DE" dirty="0"/>
              <a:t> </a:t>
            </a:r>
            <a:r>
              <a:rPr lang="de-DE" dirty="0" err="1"/>
              <a:t>strategy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organic</a:t>
            </a:r>
            <a:r>
              <a:rPr lang="de-DE" dirty="0"/>
              <a:t> </a:t>
            </a:r>
            <a:r>
              <a:rPr lang="de-DE" dirty="0" err="1"/>
              <a:t>sector</a:t>
            </a:r>
            <a:r>
              <a:rPr lang="de-DE" dirty="0"/>
              <a:t> </a:t>
            </a:r>
            <a:r>
              <a:rPr lang="de-DE" dirty="0" err="1"/>
              <a:t>overall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BMEL | Organic | 2024.09. |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532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Impact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conclusions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possible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coming</a:t>
            </a:r>
            <a:r>
              <a:rPr lang="de-DE" dirty="0"/>
              <a:t> </a:t>
            </a:r>
            <a:r>
              <a:rPr lang="de-DE" dirty="0" err="1"/>
              <a:t>years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trend</a:t>
            </a:r>
            <a:r>
              <a:rPr lang="de-DE" dirty="0"/>
              <a:t> </a:t>
            </a:r>
            <a:r>
              <a:rPr lang="de-DE" dirty="0" err="1"/>
              <a:t>continues</a:t>
            </a:r>
            <a:r>
              <a:rPr lang="de-DE" dirty="0"/>
              <a:t>, </a:t>
            </a:r>
            <a:r>
              <a:rPr lang="de-DE" dirty="0" err="1"/>
              <a:t>small</a:t>
            </a:r>
            <a:r>
              <a:rPr lang="de-DE" dirty="0"/>
              <a:t> </a:t>
            </a:r>
            <a:r>
              <a:rPr lang="de-DE" dirty="0" err="1"/>
              <a:t>growth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organically</a:t>
            </a:r>
            <a:r>
              <a:rPr lang="de-DE" dirty="0"/>
              <a:t> </a:t>
            </a:r>
            <a:r>
              <a:rPr lang="de-DE" dirty="0" err="1"/>
              <a:t>managed</a:t>
            </a:r>
            <a:r>
              <a:rPr lang="de-DE" dirty="0"/>
              <a:t> </a:t>
            </a:r>
            <a:r>
              <a:rPr lang="de-DE" dirty="0" err="1"/>
              <a:t>land</a:t>
            </a:r>
            <a:r>
              <a:rPr lang="de-DE" dirty="0"/>
              <a:t> in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organic</a:t>
            </a:r>
            <a:r>
              <a:rPr lang="de-DE" dirty="0"/>
              <a:t> </a:t>
            </a:r>
            <a:r>
              <a:rPr lang="de-DE" dirty="0" err="1"/>
              <a:t>processors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increased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BMEL | Organic | 2024.09 |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963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Way forward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continue</a:t>
            </a:r>
            <a:r>
              <a:rPr lang="de-DE" dirty="0"/>
              <a:t> </a:t>
            </a:r>
            <a:r>
              <a:rPr lang="de-DE" dirty="0" err="1"/>
              <a:t>stimulation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but also </a:t>
            </a:r>
            <a:r>
              <a:rPr lang="de-DE" dirty="0" err="1"/>
              <a:t>sales</a:t>
            </a:r>
            <a:r>
              <a:rPr lang="de-DE" dirty="0"/>
              <a:t> </a:t>
            </a:r>
            <a:r>
              <a:rPr lang="de-DE" dirty="0" err="1"/>
              <a:t>markets</a:t>
            </a:r>
            <a:r>
              <a:rPr lang="de-DE" dirty="0"/>
              <a:t> like out-</a:t>
            </a:r>
            <a:r>
              <a:rPr lang="de-DE" dirty="0" err="1"/>
              <a:t>of</a:t>
            </a:r>
            <a:r>
              <a:rPr lang="de-DE" dirty="0"/>
              <a:t>-</a:t>
            </a:r>
            <a:r>
              <a:rPr lang="de-DE" dirty="0" err="1"/>
              <a:t>home</a:t>
            </a:r>
            <a:r>
              <a:rPr lang="de-DE" dirty="0"/>
              <a:t> </a:t>
            </a:r>
            <a:r>
              <a:rPr lang="de-DE" dirty="0" err="1"/>
              <a:t>catering</a:t>
            </a:r>
            <a:r>
              <a:rPr lang="de-DE" dirty="0"/>
              <a:t> and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processing</a:t>
            </a:r>
            <a:r>
              <a:rPr lang="de-DE" dirty="0"/>
              <a:t> </a:t>
            </a:r>
            <a:r>
              <a:rPr lang="de-DE" dirty="0" err="1"/>
              <a:t>opportunities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big</a:t>
            </a:r>
            <a:r>
              <a:rPr lang="de-DE" dirty="0"/>
              <a:t> </a:t>
            </a:r>
            <a:r>
              <a:rPr lang="de-DE" dirty="0" err="1"/>
              <a:t>topic</a:t>
            </a:r>
            <a:r>
              <a:rPr lang="de-DE" dirty="0"/>
              <a:t> for </a:t>
            </a:r>
            <a:r>
              <a:rPr lang="de-DE" dirty="0" err="1"/>
              <a:t>operators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administrative </a:t>
            </a:r>
            <a:r>
              <a:rPr lang="de-DE" dirty="0" err="1"/>
              <a:t>burden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Fit-For-Future </a:t>
            </a:r>
            <a:r>
              <a:rPr lang="de-DE" dirty="0" err="1"/>
              <a:t>report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organic</a:t>
            </a:r>
            <a:r>
              <a:rPr lang="de-DE" dirty="0"/>
              <a:t> </a:t>
            </a:r>
            <a:r>
              <a:rPr lang="de-DE" dirty="0" err="1"/>
              <a:t>legislation</a:t>
            </a:r>
            <a:r>
              <a:rPr lang="de-DE" dirty="0"/>
              <a:t> </a:t>
            </a:r>
            <a:r>
              <a:rPr lang="de-DE" dirty="0" err="1"/>
              <a:t>might</a:t>
            </a:r>
            <a:r>
              <a:rPr lang="de-DE" dirty="0"/>
              <a:t> </a:t>
            </a:r>
            <a:r>
              <a:rPr lang="de-DE" dirty="0" err="1"/>
              <a:t>reveal</a:t>
            </a:r>
            <a:r>
              <a:rPr lang="de-DE" dirty="0"/>
              <a:t> </a:t>
            </a:r>
            <a:r>
              <a:rPr lang="de-DE" dirty="0" err="1"/>
              <a:t>ways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reduce</a:t>
            </a:r>
            <a:r>
              <a:rPr lang="de-DE" dirty="0"/>
              <a:t> administrative </a:t>
            </a:r>
            <a:r>
              <a:rPr lang="de-DE" dirty="0" err="1"/>
              <a:t>burdens</a:t>
            </a:r>
            <a:r>
              <a:rPr lang="de-DE" dirty="0"/>
              <a:t> at EU-level</a:t>
            </a: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BMEL | Organic | 2024.09 |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4027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42BC7A-DCAD-4ACC-8395-49599F7B31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3238" y="484188"/>
            <a:ext cx="8137525" cy="792162"/>
          </a:xfrm>
        </p:spPr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for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3ECFE4F-6CF2-48B2-BC7D-FD39DE197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239" y="1652588"/>
            <a:ext cx="3888741" cy="1514475"/>
          </a:xfrm>
        </p:spPr>
        <p:txBody>
          <a:bodyPr>
            <a:noAutofit/>
          </a:bodyPr>
          <a:lstStyle/>
          <a:p>
            <a:r>
              <a:rPr lang="de-DE" dirty="0" err="1"/>
              <a:t>Contact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Bundesministerium für Ernährung und Landwirtschaft </a:t>
            </a:r>
            <a:br>
              <a:rPr lang="de-DE" dirty="0"/>
            </a:br>
            <a:r>
              <a:rPr lang="de-DE" dirty="0"/>
              <a:t>Department 7</a:t>
            </a:r>
          </a:p>
          <a:p>
            <a:pPr lvl="1"/>
            <a:r>
              <a:rPr lang="de-DE" dirty="0"/>
              <a:t>Unit 712b</a:t>
            </a:r>
          </a:p>
          <a:p>
            <a:pPr lvl="1"/>
            <a:r>
              <a:rPr lang="de-DE" dirty="0" err="1"/>
              <a:t>Rochusstraße</a:t>
            </a:r>
            <a:r>
              <a:rPr lang="de-DE" dirty="0"/>
              <a:t> 1</a:t>
            </a:r>
          </a:p>
          <a:p>
            <a:pPr lvl="1"/>
            <a:r>
              <a:rPr lang="de-DE" dirty="0"/>
              <a:t>53123 Bonn</a:t>
            </a:r>
          </a:p>
          <a:p>
            <a:pPr lvl="1"/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96C5B94-F8BA-4D6E-B801-91FDBD888D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771800" y="4846500"/>
            <a:ext cx="5544200" cy="116100"/>
          </a:xfrm>
        </p:spPr>
        <p:txBody>
          <a:bodyPr/>
          <a:lstStyle/>
          <a:p>
            <a:r>
              <a:rPr lang="en-US" dirty="0"/>
              <a:t>BMEL | Organic | 2024.09 |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D2E05ED-F5AB-4974-8615-B5BCDF23A2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9600" y="4846500"/>
            <a:ext cx="432000" cy="116100"/>
          </a:xfrm>
        </p:spPr>
        <p:txBody>
          <a:bodyPr/>
          <a:lstStyle/>
          <a:p>
            <a:fld id="{DF28FB93-0A08-4E7D-8E63-9EFA29F1E09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8" name="Textplatzhalter 27">
            <a:extLst>
              <a:ext uri="{FF2B5EF4-FFF2-40B4-BE49-F238E27FC236}">
                <a16:creationId xmlns:a16="http://schemas.microsoft.com/office/drawing/2014/main" id="{32255DC7-9D75-486D-898E-CFA1231BD9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51388" y="2043882"/>
            <a:ext cx="3889375" cy="2214563"/>
          </a:xfrm>
        </p:spPr>
        <p:txBody>
          <a:bodyPr/>
          <a:lstStyle/>
          <a:p>
            <a:r>
              <a:rPr lang="de-DE">
                <a:hlinkClick r:id="rId2"/>
              </a:rPr>
              <a:t>www</a:t>
            </a:r>
            <a:r>
              <a:rPr lang="de-DE" dirty="0">
                <a:hlinkClick r:id="rId2"/>
              </a:rPr>
              <a:t>.bmel.de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4224318"/>
      </p:ext>
    </p:extLst>
  </p:cSld>
  <p:clrMapOvr>
    <a:masterClrMapping/>
  </p:clrMapOvr>
</p:sld>
</file>

<file path=ppt/theme/theme1.xml><?xml version="1.0" encoding="utf-8"?>
<a:theme xmlns:a="http://schemas.openxmlformats.org/drawingml/2006/main" name="Bundesregierung">
  <a:themeElements>
    <a:clrScheme name="Internationales">
      <a:dk1>
        <a:sysClr val="windowText" lastClr="000000"/>
      </a:dk1>
      <a:lt1>
        <a:sysClr val="window" lastClr="FFFFFF"/>
      </a:lt1>
      <a:dk2>
        <a:srgbClr val="576164"/>
      </a:dk2>
      <a:lt2>
        <a:srgbClr val="BEC5C9"/>
      </a:lt2>
      <a:accent1>
        <a:srgbClr val="004757"/>
      </a:accent1>
      <a:accent2>
        <a:srgbClr val="890D48"/>
      </a:accent2>
      <a:accent3>
        <a:srgbClr val="004F80"/>
      </a:accent3>
      <a:accent4>
        <a:srgbClr val="1F8743"/>
      </a:accent4>
      <a:accent5>
        <a:srgbClr val="FFFFFF"/>
      </a:accent5>
      <a:accent6>
        <a:srgbClr val="FFFFFF"/>
      </a:accent6>
      <a:hlink>
        <a:srgbClr val="0077B6"/>
      </a:hlink>
      <a:folHlink>
        <a:srgbClr val="5F316E"/>
      </a:folHlink>
    </a:clrScheme>
    <a:fontScheme name="BReg Font">
      <a:majorFont>
        <a:latin typeface="BundesSerif Office"/>
        <a:ea typeface=""/>
        <a:cs typeface=""/>
      </a:majorFont>
      <a:minorFont>
        <a:latin typeface="BundesSans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_16zu9_BMEL_mittelgrün_Landwirtschaft_DEU.potx" id="{81A4015C-8E37-454A-8BBA-3AA5D624693F}" vid="{EECBF0A3-D87C-4B63-98FB-C6EF9A0B4A7B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PPT_16zu9_BMEL_mittelgrün_Landwirtschaft_DEU</Template>
  <TotalTime>0</TotalTime>
  <Words>329</Words>
  <Application>Microsoft Office PowerPoint</Application>
  <PresentationFormat>On-screen Show (16:9)</PresentationFormat>
  <Paragraphs>56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  <vt:variant>
        <vt:lpstr>Custom Shows</vt:lpstr>
      </vt:variant>
      <vt:variant>
        <vt:i4>2</vt:i4>
      </vt:variant>
    </vt:vector>
  </HeadingPairs>
  <TitlesOfParts>
    <vt:vector size="17" baseType="lpstr">
      <vt:lpstr>Arial</vt:lpstr>
      <vt:lpstr>BundesSans Office</vt:lpstr>
      <vt:lpstr>BundesSans Regular</vt:lpstr>
      <vt:lpstr>BundesSerif Office</vt:lpstr>
      <vt:lpstr>Calibri</vt:lpstr>
      <vt:lpstr>Wingdings</vt:lpstr>
      <vt:lpstr>Bundesregierung</vt:lpstr>
      <vt:lpstr>Implementing the EU action plan for the development of organic production in Germany - Demand </vt:lpstr>
      <vt:lpstr>Implementation of the EU Action Plan in Germany </vt:lpstr>
      <vt:lpstr>Activities in Germany to promote organic farming and the EU logo </vt:lpstr>
      <vt:lpstr>Activities in Germany promoting organic canteens &amp; green public procurement</vt:lpstr>
      <vt:lpstr>Contribution of private sector</vt:lpstr>
      <vt:lpstr>Impact </vt:lpstr>
      <vt:lpstr>Way forward </vt:lpstr>
      <vt:lpstr>Thank you for your attention!</vt:lpstr>
      <vt:lpstr>Office Design Farben</vt:lpstr>
      <vt:lpstr>PowerPoint Folienlayout</vt:lpstr>
    </vt:vector>
  </TitlesOfParts>
  <Company>BMEL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Sommer, Martin</dc:creator>
  <cp:lastModifiedBy>SOBIERAJ Marta (AGRI)</cp:lastModifiedBy>
  <cp:revision>18</cp:revision>
  <dcterms:created xsi:type="dcterms:W3CDTF">2024-09-16T06:04:07Z</dcterms:created>
  <dcterms:modified xsi:type="dcterms:W3CDTF">2024-09-23T09:58:30Z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2024-09-23T08:16:54Z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b3b1a739-2e56-478b-a346-5bba905a1930</vt:lpwstr>
  </property>
  <property fmtid="{D5CDD505-2E9C-101B-9397-08002B2CF9AE}" pid="8" name="MSIP_Label_6bd9ddd1-4d20-43f6-abfa-fc3c07406f94_ContentBits">
    <vt:lpwstr>0</vt:lpwstr>
  </property>
</Properties>
</file>