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6" r:id="rId2"/>
  </p:sldMasterIdLst>
  <p:notesMasterIdLst>
    <p:notesMasterId r:id="rId20"/>
  </p:notesMasterIdLst>
  <p:handoutMasterIdLst>
    <p:handoutMasterId r:id="rId21"/>
  </p:handoutMasterIdLst>
  <p:sldIdLst>
    <p:sldId id="385" r:id="rId3"/>
    <p:sldId id="386" r:id="rId4"/>
    <p:sldId id="369" r:id="rId5"/>
    <p:sldId id="412" r:id="rId6"/>
    <p:sldId id="413" r:id="rId7"/>
    <p:sldId id="411" r:id="rId8"/>
    <p:sldId id="414" r:id="rId9"/>
    <p:sldId id="416" r:id="rId10"/>
    <p:sldId id="417" r:id="rId11"/>
    <p:sldId id="418" r:id="rId12"/>
    <p:sldId id="419" r:id="rId13"/>
    <p:sldId id="420" r:id="rId14"/>
    <p:sldId id="421" r:id="rId15"/>
    <p:sldId id="422" r:id="rId16"/>
    <p:sldId id="401" r:id="rId17"/>
    <p:sldId id="409" r:id="rId18"/>
    <p:sldId id="376" r:id="rId19"/>
  </p:sldIdLst>
  <p:sldSz cx="9144000" cy="6858000" type="screen4x3"/>
  <p:notesSz cx="6669088" cy="9753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66" userDrawn="1">
          <p15:clr>
            <a:srgbClr val="A4A3A4"/>
          </p15:clr>
        </p15:guide>
        <p15:guide id="2" pos="2098" userDrawn="1">
          <p15:clr>
            <a:srgbClr val="A4A3A4"/>
          </p15:clr>
        </p15:guide>
        <p15:guide id="3" orient="horz" pos="3073" userDrawn="1">
          <p15:clr>
            <a:srgbClr val="A4A3A4"/>
          </p15:clr>
        </p15:guide>
        <p15:guide id="4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624"/>
    <a:srgbClr val="0F5494"/>
    <a:srgbClr val="3166CF"/>
    <a:srgbClr val="2D5EC1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320" autoAdjust="0"/>
    <p:restoredTop sz="90581" autoAdjust="0"/>
  </p:normalViewPr>
  <p:slideViewPr>
    <p:cSldViewPr>
      <p:cViewPr varScale="1">
        <p:scale>
          <a:sx n="39" d="100"/>
          <a:sy n="39" d="100"/>
        </p:scale>
        <p:origin x="416" y="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3" d="100"/>
          <a:sy n="113" d="100"/>
        </p:scale>
        <p:origin x="-5190" y="-120"/>
      </p:cViewPr>
      <p:guideLst>
        <p:guide orient="horz" pos="3066"/>
        <p:guide pos="2098"/>
        <p:guide orient="horz" pos="3073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81B49-B56E-4DB6-AFF8-8A0ABFACAA2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AEE6EAA-903A-4500-BF5B-510F0294013F}">
      <dgm:prSet custT="1"/>
      <dgm:spPr>
        <a:noFill/>
        <a:ln w="12700">
          <a:solidFill>
            <a:schemeClr val="bg2"/>
          </a:solidFill>
        </a:ln>
      </dgm:spPr>
      <dgm:t>
        <a:bodyPr/>
        <a:lstStyle/>
        <a:p>
          <a:pPr algn="ctr" rtl="0"/>
          <a:r>
            <a:rPr lang="fr-BE" sz="1500" b="1" i="0" kern="1200" noProof="0" dirty="0" smtClean="0">
              <a:solidFill>
                <a:schemeClr val="bg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Possible entrée en vigueur</a:t>
          </a:r>
          <a:endParaRPr lang="fr-BE" sz="1500" b="1" i="0" kern="1200" noProof="0" dirty="0">
            <a:solidFill>
              <a:schemeClr val="bg2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65B8EF9B-3E30-4A54-A89C-1B05BE18696C}" type="parTrans" cxnId="{AAA34248-7D9A-4547-971A-71762B3CD10C}">
      <dgm:prSet/>
      <dgm:spPr/>
      <dgm:t>
        <a:bodyPr/>
        <a:lstStyle/>
        <a:p>
          <a:pPr algn="ctr"/>
          <a:endParaRPr lang="en-GB"/>
        </a:p>
      </dgm:t>
    </dgm:pt>
    <dgm:pt modelId="{9F3107C4-52FC-4AF2-9306-CE4A29007163}" type="sibTrans" cxnId="{AAA34248-7D9A-4547-971A-71762B3CD10C}">
      <dgm:prSet/>
      <dgm:spPr/>
      <dgm:t>
        <a:bodyPr/>
        <a:lstStyle/>
        <a:p>
          <a:pPr algn="ctr"/>
          <a:endParaRPr lang="en-GB"/>
        </a:p>
      </dgm:t>
    </dgm:pt>
    <dgm:pt modelId="{C830DA72-7253-4044-83A8-320DE80D0668}" type="pres">
      <dgm:prSet presAssocID="{89F81B49-B56E-4DB6-AFF8-8A0ABFACAA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3090249-8006-48A0-A347-7BBA11A66264}" type="pres">
      <dgm:prSet presAssocID="{3AEE6EAA-903A-4500-BF5B-510F0294013F}" presName="parentText" presStyleLbl="node1" presStyleIdx="0" presStyleCnt="1" custLinFactNeighborY="4005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93AAD11-6DC2-40D4-B783-7A5B83E7AEBD}" type="presOf" srcId="{3AEE6EAA-903A-4500-BF5B-510F0294013F}" destId="{E3090249-8006-48A0-A347-7BBA11A66264}" srcOrd="0" destOrd="0" presId="urn:microsoft.com/office/officeart/2005/8/layout/vList2"/>
    <dgm:cxn modelId="{AAA34248-7D9A-4547-971A-71762B3CD10C}" srcId="{89F81B49-B56E-4DB6-AFF8-8A0ABFACAA28}" destId="{3AEE6EAA-903A-4500-BF5B-510F0294013F}" srcOrd="0" destOrd="0" parTransId="{65B8EF9B-3E30-4A54-A89C-1B05BE18696C}" sibTransId="{9F3107C4-52FC-4AF2-9306-CE4A29007163}"/>
    <dgm:cxn modelId="{8AAD5C63-A83B-47F1-B1FD-3441A06F2431}" type="presOf" srcId="{89F81B49-B56E-4DB6-AFF8-8A0ABFACAA28}" destId="{C830DA72-7253-4044-83A8-320DE80D0668}" srcOrd="0" destOrd="0" presId="urn:microsoft.com/office/officeart/2005/8/layout/vList2"/>
    <dgm:cxn modelId="{E1636DF2-4377-4415-BFED-D7246E84AC00}" type="presParOf" srcId="{C830DA72-7253-4044-83A8-320DE80D0668}" destId="{E3090249-8006-48A0-A347-7BBA11A66264}" srcOrd="0" destOrd="0" presId="urn:microsoft.com/office/officeart/2005/8/layout/vList2"/>
  </dgm:cxnLst>
  <dgm:bg>
    <a:solidFill>
      <a:schemeClr val="accent2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F81B49-B56E-4DB6-AFF8-8A0ABFACAA2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AEE6EAA-903A-4500-BF5B-510F0294013F}">
      <dgm:prSet custT="1"/>
      <dgm:spPr>
        <a:noFill/>
        <a:ln w="12700">
          <a:solidFill>
            <a:schemeClr val="bg2"/>
          </a:solidFill>
        </a:ln>
      </dgm:spPr>
      <dgm:t>
        <a:bodyPr/>
        <a:lstStyle/>
        <a:p>
          <a:pPr algn="ctr" rtl="0"/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Elections au Parlement européen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gm:t>
    </dgm:pt>
    <dgm:pt modelId="{65B8EF9B-3E30-4A54-A89C-1B05BE18696C}" type="parTrans" cxnId="{AAA34248-7D9A-4547-971A-71762B3CD10C}">
      <dgm:prSet/>
      <dgm:spPr/>
      <dgm:t>
        <a:bodyPr/>
        <a:lstStyle/>
        <a:p>
          <a:endParaRPr lang="en-GB"/>
        </a:p>
      </dgm:t>
    </dgm:pt>
    <dgm:pt modelId="{9F3107C4-52FC-4AF2-9306-CE4A29007163}" type="sibTrans" cxnId="{AAA34248-7D9A-4547-971A-71762B3CD10C}">
      <dgm:prSet/>
      <dgm:spPr/>
      <dgm:t>
        <a:bodyPr/>
        <a:lstStyle/>
        <a:p>
          <a:endParaRPr lang="en-GB"/>
        </a:p>
      </dgm:t>
    </dgm:pt>
    <dgm:pt modelId="{C830DA72-7253-4044-83A8-320DE80D0668}" type="pres">
      <dgm:prSet presAssocID="{89F81B49-B56E-4DB6-AFF8-8A0ABFACAA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3090249-8006-48A0-A347-7BBA11A66264}" type="pres">
      <dgm:prSet presAssocID="{3AEE6EAA-903A-4500-BF5B-510F0294013F}" presName="parentText" presStyleLbl="node1" presStyleIdx="0" presStyleCnt="1" custLinFactNeighborY="2082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CE1F2E7-A71B-4D89-BB50-81FE09E456C6}" type="presOf" srcId="{3AEE6EAA-903A-4500-BF5B-510F0294013F}" destId="{E3090249-8006-48A0-A347-7BBA11A66264}" srcOrd="0" destOrd="0" presId="urn:microsoft.com/office/officeart/2005/8/layout/vList2"/>
    <dgm:cxn modelId="{2AB697E9-D194-497E-9384-552B1998511E}" type="presOf" srcId="{89F81B49-B56E-4DB6-AFF8-8A0ABFACAA28}" destId="{C830DA72-7253-4044-83A8-320DE80D0668}" srcOrd="0" destOrd="0" presId="urn:microsoft.com/office/officeart/2005/8/layout/vList2"/>
    <dgm:cxn modelId="{AAA34248-7D9A-4547-971A-71762B3CD10C}" srcId="{89F81B49-B56E-4DB6-AFF8-8A0ABFACAA28}" destId="{3AEE6EAA-903A-4500-BF5B-510F0294013F}" srcOrd="0" destOrd="0" parTransId="{65B8EF9B-3E30-4A54-A89C-1B05BE18696C}" sibTransId="{9F3107C4-52FC-4AF2-9306-CE4A29007163}"/>
    <dgm:cxn modelId="{82B85277-5AAE-4285-A6BE-1C4140811F93}" type="presParOf" srcId="{C830DA72-7253-4044-83A8-320DE80D0668}" destId="{E3090249-8006-48A0-A347-7BBA11A66264}" srcOrd="0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4701B2-3C14-4E3A-8E76-13EEEE6D04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B4AFB3F-63AA-434E-8116-E588AB1EA8D1}">
      <dgm:prSet custT="1"/>
      <dgm:spPr>
        <a:noFill/>
        <a:ln w="12700">
          <a:solidFill>
            <a:schemeClr val="bg2"/>
          </a:solidFill>
        </a:ln>
      </dgm:spPr>
      <dgm:t>
        <a:bodyPr/>
        <a:lstStyle/>
        <a:p>
          <a:pPr algn="ctr" rtl="0"/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Débat au Parlement européen et au Conseil des propositions PAC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gm:t>
    </dgm:pt>
    <dgm:pt modelId="{1AE74894-600E-4437-8B7C-2542F442BC48}" type="parTrans" cxnId="{7762A00D-DD2E-4CC5-922D-7F64BC22EAC5}">
      <dgm:prSet/>
      <dgm:spPr/>
      <dgm:t>
        <a:bodyPr/>
        <a:lstStyle/>
        <a:p>
          <a:endParaRPr lang="en-GB"/>
        </a:p>
      </dgm:t>
    </dgm:pt>
    <dgm:pt modelId="{5F4D4F80-C891-4230-9E00-7CF3017E1742}" type="sibTrans" cxnId="{7762A00D-DD2E-4CC5-922D-7F64BC22EAC5}">
      <dgm:prSet/>
      <dgm:spPr/>
      <dgm:t>
        <a:bodyPr/>
        <a:lstStyle/>
        <a:p>
          <a:endParaRPr lang="en-GB"/>
        </a:p>
      </dgm:t>
    </dgm:pt>
    <dgm:pt modelId="{98CC3B76-ADD3-47F5-9E3A-C07351DF2FF8}" type="pres">
      <dgm:prSet presAssocID="{834701B2-3C14-4E3A-8E76-13EEEE6D04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8D1F630-4FA9-4B68-AE17-1DACFC162ABF}" type="pres">
      <dgm:prSet presAssocID="{EB4AFB3F-63AA-434E-8116-E588AB1EA8D1}" presName="parentText" presStyleLbl="node1" presStyleIdx="0" presStyleCnt="1" custLinFactNeighborY="-1814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62A00D-DD2E-4CC5-922D-7F64BC22EAC5}" srcId="{834701B2-3C14-4E3A-8E76-13EEEE6D046B}" destId="{EB4AFB3F-63AA-434E-8116-E588AB1EA8D1}" srcOrd="0" destOrd="0" parTransId="{1AE74894-600E-4437-8B7C-2542F442BC48}" sibTransId="{5F4D4F80-C891-4230-9E00-7CF3017E1742}"/>
    <dgm:cxn modelId="{D3AA05FB-B6A8-4CD9-AE62-A61AAD1FD708}" type="presOf" srcId="{834701B2-3C14-4E3A-8E76-13EEEE6D046B}" destId="{98CC3B76-ADD3-47F5-9E3A-C07351DF2FF8}" srcOrd="0" destOrd="0" presId="urn:microsoft.com/office/officeart/2005/8/layout/vList2"/>
    <dgm:cxn modelId="{C261FAAB-505F-4425-A1EA-7B6F073880F0}" type="presOf" srcId="{EB4AFB3F-63AA-434E-8116-E588AB1EA8D1}" destId="{98D1F630-4FA9-4B68-AE17-1DACFC162ABF}" srcOrd="0" destOrd="0" presId="urn:microsoft.com/office/officeart/2005/8/layout/vList2"/>
    <dgm:cxn modelId="{0DCCB95B-29CF-4902-9A54-9412CF745D6D}" type="presParOf" srcId="{98CC3B76-ADD3-47F5-9E3A-C07351DF2FF8}" destId="{98D1F630-4FA9-4B68-AE17-1DACFC162ABF}" srcOrd="0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4701B2-3C14-4E3A-8E76-13EEEE6D04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B4AFB3F-63AA-434E-8116-E588AB1EA8D1}">
      <dgm:prSet custT="1"/>
      <dgm:spPr>
        <a:solidFill>
          <a:schemeClr val="accent2"/>
        </a:solidFill>
        <a:ln w="12700">
          <a:solidFill>
            <a:schemeClr val="bg2"/>
          </a:solidFill>
        </a:ln>
      </dgm:spPr>
      <dgm:t>
        <a:bodyPr/>
        <a:lstStyle/>
        <a:p>
          <a:pPr algn="ctr" rtl="0"/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Possible adoption de la PAC 2021-2017 par les co-législateurs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gm:t>
    </dgm:pt>
    <dgm:pt modelId="{1AE74894-600E-4437-8B7C-2542F442BC48}" type="parTrans" cxnId="{7762A00D-DD2E-4CC5-922D-7F64BC22EAC5}">
      <dgm:prSet/>
      <dgm:spPr/>
      <dgm:t>
        <a:bodyPr/>
        <a:lstStyle/>
        <a:p>
          <a:endParaRPr lang="en-GB"/>
        </a:p>
      </dgm:t>
    </dgm:pt>
    <dgm:pt modelId="{5F4D4F80-C891-4230-9E00-7CF3017E1742}" type="sibTrans" cxnId="{7762A00D-DD2E-4CC5-922D-7F64BC22EAC5}">
      <dgm:prSet/>
      <dgm:spPr/>
      <dgm:t>
        <a:bodyPr/>
        <a:lstStyle/>
        <a:p>
          <a:endParaRPr lang="en-GB"/>
        </a:p>
      </dgm:t>
    </dgm:pt>
    <dgm:pt modelId="{98CC3B76-ADD3-47F5-9E3A-C07351DF2FF8}" type="pres">
      <dgm:prSet presAssocID="{834701B2-3C14-4E3A-8E76-13EEEE6D04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8D1F630-4FA9-4B68-AE17-1DACFC162ABF}" type="pres">
      <dgm:prSet presAssocID="{EB4AFB3F-63AA-434E-8116-E588AB1EA8D1}" presName="parentText" presStyleLbl="node1" presStyleIdx="0" presStyleCnt="1" custLinFactNeighborY="4008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62A00D-DD2E-4CC5-922D-7F64BC22EAC5}" srcId="{834701B2-3C14-4E3A-8E76-13EEEE6D046B}" destId="{EB4AFB3F-63AA-434E-8116-E588AB1EA8D1}" srcOrd="0" destOrd="0" parTransId="{1AE74894-600E-4437-8B7C-2542F442BC48}" sibTransId="{5F4D4F80-C891-4230-9E00-7CF3017E1742}"/>
    <dgm:cxn modelId="{6381AE47-E447-4C7B-9996-1E8D849E0CA5}" type="presOf" srcId="{EB4AFB3F-63AA-434E-8116-E588AB1EA8D1}" destId="{98D1F630-4FA9-4B68-AE17-1DACFC162ABF}" srcOrd="0" destOrd="0" presId="urn:microsoft.com/office/officeart/2005/8/layout/vList2"/>
    <dgm:cxn modelId="{BC0C3B7D-65B2-44F8-8F9C-1A12D1F7F118}" type="presOf" srcId="{834701B2-3C14-4E3A-8E76-13EEEE6D046B}" destId="{98CC3B76-ADD3-47F5-9E3A-C07351DF2FF8}" srcOrd="0" destOrd="0" presId="urn:microsoft.com/office/officeart/2005/8/layout/vList2"/>
    <dgm:cxn modelId="{083A122B-029F-47AE-9143-756526168D89}" type="presParOf" srcId="{98CC3B76-ADD3-47F5-9E3A-C07351DF2FF8}" destId="{98D1F630-4FA9-4B68-AE17-1DACFC162ABF}" srcOrd="0" destOrd="0" presId="urn:microsoft.com/office/officeart/2005/8/layout/vList2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4701B2-3C14-4E3A-8E76-13EEEE6D04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B4AFB3F-63AA-434E-8116-E588AB1EA8D1}">
      <dgm:prSet custT="1"/>
      <dgm:spPr>
        <a:solidFill>
          <a:schemeClr val="accent1"/>
        </a:solidFill>
        <a:ln w="12700">
          <a:solidFill>
            <a:schemeClr val="bg2"/>
          </a:solidFill>
        </a:ln>
      </dgm:spPr>
      <dgm:t>
        <a:bodyPr/>
        <a:lstStyle/>
        <a:p>
          <a:pPr algn="ctr" rtl="0"/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Possible accord sur le prochain CFP 2021-2027 par les Chefs d’Etat et de gouvernements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gm:t>
    </dgm:pt>
    <dgm:pt modelId="{1AE74894-600E-4437-8B7C-2542F442BC48}" type="parTrans" cxnId="{7762A00D-DD2E-4CC5-922D-7F64BC22EAC5}">
      <dgm:prSet/>
      <dgm:spPr/>
      <dgm:t>
        <a:bodyPr/>
        <a:lstStyle/>
        <a:p>
          <a:endParaRPr lang="en-GB"/>
        </a:p>
      </dgm:t>
    </dgm:pt>
    <dgm:pt modelId="{5F4D4F80-C891-4230-9E00-7CF3017E1742}" type="sibTrans" cxnId="{7762A00D-DD2E-4CC5-922D-7F64BC22EAC5}">
      <dgm:prSet/>
      <dgm:spPr/>
      <dgm:t>
        <a:bodyPr/>
        <a:lstStyle/>
        <a:p>
          <a:endParaRPr lang="en-GB"/>
        </a:p>
      </dgm:t>
    </dgm:pt>
    <dgm:pt modelId="{98CC3B76-ADD3-47F5-9E3A-C07351DF2FF8}" type="pres">
      <dgm:prSet presAssocID="{834701B2-3C14-4E3A-8E76-13EEEE6D04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8D1F630-4FA9-4B68-AE17-1DACFC162ABF}" type="pres">
      <dgm:prSet presAssocID="{EB4AFB3F-63AA-434E-8116-E588AB1EA8D1}" presName="parentText" presStyleLbl="node1" presStyleIdx="0" presStyleCnt="1" custLinFactNeighborY="444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762A00D-DD2E-4CC5-922D-7F64BC22EAC5}" srcId="{834701B2-3C14-4E3A-8E76-13EEEE6D046B}" destId="{EB4AFB3F-63AA-434E-8116-E588AB1EA8D1}" srcOrd="0" destOrd="0" parTransId="{1AE74894-600E-4437-8B7C-2542F442BC48}" sibTransId="{5F4D4F80-C891-4230-9E00-7CF3017E1742}"/>
    <dgm:cxn modelId="{3E6D6F8C-2B4A-429E-A6C9-4F76ED8440FB}" type="presOf" srcId="{EB4AFB3F-63AA-434E-8116-E588AB1EA8D1}" destId="{98D1F630-4FA9-4B68-AE17-1DACFC162ABF}" srcOrd="0" destOrd="0" presId="urn:microsoft.com/office/officeart/2005/8/layout/vList2"/>
    <dgm:cxn modelId="{65B7CA36-3372-42BE-89B2-A0232F2AE8FB}" type="presOf" srcId="{834701B2-3C14-4E3A-8E76-13EEEE6D046B}" destId="{98CC3B76-ADD3-47F5-9E3A-C07351DF2FF8}" srcOrd="0" destOrd="0" presId="urn:microsoft.com/office/officeart/2005/8/layout/vList2"/>
    <dgm:cxn modelId="{3A9C8906-F2FE-40D0-9DC2-4AF8450F1DBA}" type="presParOf" srcId="{98CC3B76-ADD3-47F5-9E3A-C07351DF2FF8}" destId="{98D1F630-4FA9-4B68-AE17-1DACFC162A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F81B49-B56E-4DB6-AFF8-8A0ABFACAA2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AEE6EAA-903A-4500-BF5B-510F0294013F}">
      <dgm:prSet custT="1"/>
      <dgm:spPr>
        <a:noFill/>
        <a:ln w="12700">
          <a:solidFill>
            <a:schemeClr val="bg2"/>
          </a:solidFill>
        </a:ln>
      </dgm:spPr>
      <dgm:t>
        <a:bodyPr/>
        <a:lstStyle/>
        <a:p>
          <a:pPr algn="ctr" rtl="0"/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Préparation de la mise en œuvre de la PAC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gm:t>
    </dgm:pt>
    <dgm:pt modelId="{65B8EF9B-3E30-4A54-A89C-1B05BE18696C}" type="parTrans" cxnId="{AAA34248-7D9A-4547-971A-71762B3CD10C}">
      <dgm:prSet/>
      <dgm:spPr/>
      <dgm:t>
        <a:bodyPr/>
        <a:lstStyle/>
        <a:p>
          <a:endParaRPr lang="en-GB"/>
        </a:p>
      </dgm:t>
    </dgm:pt>
    <dgm:pt modelId="{9F3107C4-52FC-4AF2-9306-CE4A29007163}" type="sibTrans" cxnId="{AAA34248-7D9A-4547-971A-71762B3CD10C}">
      <dgm:prSet/>
      <dgm:spPr/>
      <dgm:t>
        <a:bodyPr/>
        <a:lstStyle/>
        <a:p>
          <a:endParaRPr lang="en-GB"/>
        </a:p>
      </dgm:t>
    </dgm:pt>
    <dgm:pt modelId="{C830DA72-7253-4044-83A8-320DE80D0668}" type="pres">
      <dgm:prSet presAssocID="{89F81B49-B56E-4DB6-AFF8-8A0ABFACAA2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3090249-8006-48A0-A347-7BBA11A66264}" type="pres">
      <dgm:prSet presAssocID="{3AEE6EAA-903A-4500-BF5B-510F0294013F}" presName="parentText" presStyleLbl="node1" presStyleIdx="0" presStyleCnt="1" custLinFactNeighborX="3750" custLinFactNeighborY="38069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7F47D98-296F-405D-BBEE-E8605C7D3E97}" type="presOf" srcId="{89F81B49-B56E-4DB6-AFF8-8A0ABFACAA28}" destId="{C830DA72-7253-4044-83A8-320DE80D0668}" srcOrd="0" destOrd="0" presId="urn:microsoft.com/office/officeart/2005/8/layout/vList2"/>
    <dgm:cxn modelId="{1ADDBB4C-C44F-471C-8543-FCC2BFFCEFEF}" type="presOf" srcId="{3AEE6EAA-903A-4500-BF5B-510F0294013F}" destId="{E3090249-8006-48A0-A347-7BBA11A66264}" srcOrd="0" destOrd="0" presId="urn:microsoft.com/office/officeart/2005/8/layout/vList2"/>
    <dgm:cxn modelId="{AAA34248-7D9A-4547-971A-71762B3CD10C}" srcId="{89F81B49-B56E-4DB6-AFF8-8A0ABFACAA28}" destId="{3AEE6EAA-903A-4500-BF5B-510F0294013F}" srcOrd="0" destOrd="0" parTransId="{65B8EF9B-3E30-4A54-A89C-1B05BE18696C}" sibTransId="{9F3107C4-52FC-4AF2-9306-CE4A29007163}"/>
    <dgm:cxn modelId="{3E55E664-0150-42A7-9D1A-D29395B46574}" type="presParOf" srcId="{C830DA72-7253-4044-83A8-320DE80D0668}" destId="{E3090249-8006-48A0-A347-7BBA11A66264}" srcOrd="0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90249-8006-48A0-A347-7BBA11A66264}">
      <dsp:nvSpPr>
        <dsp:cNvPr id="0" name=""/>
        <dsp:cNvSpPr/>
      </dsp:nvSpPr>
      <dsp:spPr>
        <a:xfrm>
          <a:off x="0" y="4619"/>
          <a:ext cx="5040448" cy="355680"/>
        </a:xfrm>
        <a:prstGeom prst="roundRect">
          <a:avLst/>
        </a:prstGeom>
        <a:noFill/>
        <a:ln w="127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1" i="0" kern="1200" noProof="0" dirty="0" smtClean="0">
              <a:solidFill>
                <a:schemeClr val="bg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Possible entrée en vigueur</a:t>
          </a:r>
          <a:endParaRPr lang="fr-BE" sz="1500" b="1" i="0" kern="1200" noProof="0" dirty="0">
            <a:solidFill>
              <a:schemeClr val="bg2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7363" y="21982"/>
        <a:ext cx="5005722" cy="3209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90249-8006-48A0-A347-7BBA11A66264}">
      <dsp:nvSpPr>
        <dsp:cNvPr id="0" name=""/>
        <dsp:cNvSpPr/>
      </dsp:nvSpPr>
      <dsp:spPr>
        <a:xfrm>
          <a:off x="0" y="4619"/>
          <a:ext cx="5040448" cy="355680"/>
        </a:xfrm>
        <a:prstGeom prst="roundRect">
          <a:avLst/>
        </a:prstGeom>
        <a:noFill/>
        <a:ln w="127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Elections au Parlement européen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sp:txBody>
      <dsp:txXfrm>
        <a:off x="17363" y="21982"/>
        <a:ext cx="5005722" cy="3209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1F630-4FA9-4B68-AE17-1DACFC162ABF}">
      <dsp:nvSpPr>
        <dsp:cNvPr id="0" name=""/>
        <dsp:cNvSpPr/>
      </dsp:nvSpPr>
      <dsp:spPr>
        <a:xfrm>
          <a:off x="0" y="0"/>
          <a:ext cx="5040448" cy="502197"/>
        </a:xfrm>
        <a:prstGeom prst="roundRect">
          <a:avLst/>
        </a:prstGeom>
        <a:noFill/>
        <a:ln w="127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Débat au Parlement européen et au Conseil des propositions PAC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sp:txBody>
      <dsp:txXfrm>
        <a:off x="24515" y="24515"/>
        <a:ext cx="4991418" cy="4531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1F630-4FA9-4B68-AE17-1DACFC162ABF}">
      <dsp:nvSpPr>
        <dsp:cNvPr id="0" name=""/>
        <dsp:cNvSpPr/>
      </dsp:nvSpPr>
      <dsp:spPr>
        <a:xfrm>
          <a:off x="0" y="106"/>
          <a:ext cx="5040448" cy="568821"/>
        </a:xfrm>
        <a:prstGeom prst="roundRect">
          <a:avLst/>
        </a:prstGeom>
        <a:solidFill>
          <a:schemeClr val="accent2"/>
        </a:solidFill>
        <a:ln w="127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Possible adoption de la PAC 2021-2017 par les co-législateurs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sp:txBody>
      <dsp:txXfrm>
        <a:off x="27768" y="27874"/>
        <a:ext cx="4984912" cy="5132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1F630-4FA9-4B68-AE17-1DACFC162ABF}">
      <dsp:nvSpPr>
        <dsp:cNvPr id="0" name=""/>
        <dsp:cNvSpPr/>
      </dsp:nvSpPr>
      <dsp:spPr>
        <a:xfrm>
          <a:off x="0" y="1"/>
          <a:ext cx="5040448" cy="498838"/>
        </a:xfrm>
        <a:prstGeom prst="roundRect">
          <a:avLst/>
        </a:prstGeom>
        <a:solidFill>
          <a:schemeClr val="accent1"/>
        </a:solidFill>
        <a:ln w="127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Possible accord sur le prochain CFP 2021-2027 par les Chefs d’Etat et de gouvernements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sp:txBody>
      <dsp:txXfrm>
        <a:off x="24351" y="24352"/>
        <a:ext cx="4991746" cy="45013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090249-8006-48A0-A347-7BBA11A66264}">
      <dsp:nvSpPr>
        <dsp:cNvPr id="0" name=""/>
        <dsp:cNvSpPr/>
      </dsp:nvSpPr>
      <dsp:spPr>
        <a:xfrm>
          <a:off x="0" y="17392"/>
          <a:ext cx="5040448" cy="486720"/>
        </a:xfrm>
        <a:prstGeom prst="roundRect">
          <a:avLst/>
        </a:prstGeom>
        <a:noFill/>
        <a:ln w="12700" cap="flat" cmpd="sng" algn="ctr">
          <a:solidFill>
            <a:schemeClr val="bg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500" b="0" kern="0" noProof="0" dirty="0" smtClean="0">
              <a:solidFill>
                <a:schemeClr val="bg2"/>
              </a:solidFill>
              <a:latin typeface="+mn-lt"/>
              <a:ea typeface="+mn-ea"/>
              <a:cs typeface="+mn-cs"/>
            </a:rPr>
            <a:t>Préparation de la mise en œuvre de la PAC</a:t>
          </a:r>
          <a:endParaRPr lang="fr-BE" sz="1500" b="0" kern="0" noProof="0" dirty="0">
            <a:solidFill>
              <a:schemeClr val="bg2"/>
            </a:solidFill>
            <a:latin typeface="+mn-lt"/>
            <a:ea typeface="+mn-ea"/>
            <a:cs typeface="+mn-cs"/>
          </a:endParaRPr>
        </a:p>
      </dsp:txBody>
      <dsp:txXfrm>
        <a:off x="23760" y="41152"/>
        <a:ext cx="4992928" cy="439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5" tIns="44884" rIns="89765" bIns="448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5" tIns="44884" rIns="89765" bIns="448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263817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5" tIns="44884" rIns="89765" bIns="448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263817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5" tIns="44884" rIns="89765" bIns="448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5" tIns="44884" rIns="89765" bIns="448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0"/>
            <a:ext cx="2890665" cy="4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5" tIns="44884" rIns="89765" bIns="448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1838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632690"/>
            <a:ext cx="5335893" cy="438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5" tIns="44884" rIns="89765" bIns="448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263817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5" tIns="44884" rIns="89765" bIns="448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263817"/>
            <a:ext cx="2890665" cy="48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5" tIns="44884" rIns="89765" bIns="448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07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803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TextShape 1"/>
          <p:cNvSpPr txBox="1"/>
          <p:nvPr/>
        </p:nvSpPr>
        <p:spPr>
          <a:xfrm>
            <a:off x="3777016" y="9263694"/>
            <a:ext cx="2890155" cy="487786"/>
          </a:xfrm>
          <a:prstGeom prst="rect">
            <a:avLst/>
          </a:prstGeom>
          <a:noFill/>
          <a:ln w="9360">
            <a:noFill/>
          </a:ln>
        </p:spPr>
        <p:txBody>
          <a:bodyPr lIns="89908" tIns="44954" rIns="89908" bIns="44954" anchor="b"/>
          <a:lstStyle/>
          <a:p>
            <a:pPr algn="r">
              <a:lnSpc>
                <a:spcPct val="100000"/>
              </a:lnSpc>
            </a:pPr>
            <a:fld id="{5D603880-D1A2-4010-A6E0-5F4C87149CE4}" type="slidenum">
              <a:rPr lang="en-US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</a:t>
            </a:fld>
            <a:endParaRPr/>
          </a:p>
        </p:txBody>
      </p:sp>
      <p:sp>
        <p:nvSpPr>
          <p:cNvPr id="921" name="PlaceHolder 2"/>
          <p:cNvSpPr>
            <a:spLocks noGrp="1"/>
          </p:cNvSpPr>
          <p:nvPr>
            <p:ph type="body"/>
          </p:nvPr>
        </p:nvSpPr>
        <p:spPr>
          <a:xfrm>
            <a:off x="666472" y="4632730"/>
            <a:ext cx="5335644" cy="4389015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To note: There are also new/enhanced</a:t>
            </a:r>
            <a:r>
              <a:rPr lang="en-GB" baseline="0" dirty="0" smtClean="0"/>
              <a:t> elements in the farm advisory services which are not indicated in bold as the focus is on the conditionality.</a:t>
            </a:r>
          </a:p>
          <a:p>
            <a:pPr>
              <a:spcAft>
                <a:spcPts val="1178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fr-BE" sz="2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Conditionnalité (conditionnalité et verdissement améliorés) :</a:t>
            </a:r>
          </a:p>
          <a:p>
            <a:pPr lvl="1">
              <a:spcAft>
                <a:spcPts val="589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fr-BE" sz="1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Nouvelles exigences (p.ex. protection des sols riches en carbone)</a:t>
            </a:r>
          </a:p>
          <a:p>
            <a:pPr lvl="1">
              <a:spcAft>
                <a:spcPts val="589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fr-BE" sz="1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Amélioration des exigences existantes (p.ex. rotation des cultures plutôt que diversification)</a:t>
            </a:r>
          </a:p>
          <a:p>
            <a:pPr lvl="1">
              <a:spcAft>
                <a:spcPts val="589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fr-BE" sz="16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décident des détails mais ont besoin de l’accord de la Commission pour le plan PAC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897823">
              <a:defRPr/>
            </a:pPr>
            <a:fld id="{36441B25-C4D1-47DB-817D-B9C4FC5392FB}" type="slidenum">
              <a:rPr lang="en-GB">
                <a:solidFill>
                  <a:srgbClr val="000000"/>
                </a:solidFill>
              </a:rPr>
              <a:pPr defTabSz="897823">
                <a:defRPr/>
              </a:pPr>
              <a:t>5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9629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07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07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073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4073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041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0" b="1701"/>
          <a:stretch/>
        </p:blipFill>
        <p:spPr>
          <a:xfrm>
            <a:off x="0" y="1104900"/>
            <a:ext cx="9144000" cy="5753100"/>
          </a:xfrm>
          <a:prstGeom prst="rect">
            <a:avLst/>
          </a:prstGeom>
        </p:spPr>
      </p:pic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6000" y="332656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306" y="2708920"/>
            <a:ext cx="3682646" cy="2880320"/>
          </a:xfrm>
          <a:prstGeom prst="rect">
            <a:avLst/>
          </a:prstGeom>
        </p:spPr>
        <p:txBody>
          <a:bodyPr anchor="t"/>
          <a:lstStyle>
            <a:lvl1pPr marL="0" indent="0">
              <a:defRPr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1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1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7842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7730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264041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1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1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0607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1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1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4774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1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06702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1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2188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1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1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995675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1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1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2079000" y="1604521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2079000" y="1604521"/>
            <a:ext cx="4984920" cy="3977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397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" y="0"/>
            <a:ext cx="9143183" cy="6857999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6021288"/>
            <a:ext cx="9143592" cy="83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4336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67"/>
          <a:stretch/>
        </p:blipFill>
        <p:spPr>
          <a:xfrm>
            <a:off x="3581400" y="0"/>
            <a:ext cx="55626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" y="6286501"/>
            <a:ext cx="9144000" cy="571499"/>
          </a:xfrm>
          <a:prstGeom prst="rect">
            <a:avLst/>
          </a:prstGeom>
        </p:spPr>
      </p:pic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04248" y="5592996"/>
            <a:ext cx="2015901" cy="52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036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24625"/>
            <a:ext cx="2133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853113" y="6524625"/>
            <a:ext cx="2895600" cy="1968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286250" y="6635750"/>
            <a:ext cx="628650" cy="238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F75E0-46C5-4EFF-B2A9-BEF261B68ED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1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457200" y="1604521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815765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01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1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50303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1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4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4" r:id="rId3"/>
    <p:sldLayoutId id="2147483755" r:id="rId4"/>
    <p:sldLayoutId id="2147483771" r:id="rId5"/>
    <p:sldLayoutId id="2147483772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chemeClr val="accent2">
              <a:lumMod val="50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chemeClr val="accent2">
              <a:lumMod val="50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/>
          <p:cNvPicPr/>
          <p:nvPr/>
        </p:nvPicPr>
        <p:blipFill>
          <a:blip r:embed="rId14"/>
          <a:srcRect t="14409" b="1700"/>
          <a:stretch/>
        </p:blipFill>
        <p:spPr>
          <a:xfrm>
            <a:off x="0" y="1104840"/>
            <a:ext cx="9143640" cy="5752800"/>
          </a:xfrm>
          <a:prstGeom prst="rect">
            <a:avLst/>
          </a:prstGeom>
          <a:ln>
            <a:noFill/>
          </a:ln>
        </p:spPr>
      </p:pic>
      <p:pic>
        <p:nvPicPr>
          <p:cNvPr id="6" name="Picture 6"/>
          <p:cNvPicPr/>
          <p:nvPr/>
        </p:nvPicPr>
        <p:blipFill>
          <a:blip r:embed="rId15"/>
          <a:stretch/>
        </p:blipFill>
        <p:spPr>
          <a:xfrm>
            <a:off x="3906000" y="332640"/>
            <a:ext cx="1584000" cy="1099800"/>
          </a:xfrm>
          <a:prstGeom prst="rect">
            <a:avLst/>
          </a:prstGeom>
          <a:ln w="9360">
            <a:noFill/>
          </a:ln>
        </p:spPr>
      </p:pic>
      <p:sp>
        <p:nvSpPr>
          <p:cNvPr id="2" name="CustomShape 1"/>
          <p:cNvSpPr/>
          <p:nvPr/>
        </p:nvSpPr>
        <p:spPr>
          <a:xfrm>
            <a:off x="4230000" y="6669360"/>
            <a:ext cx="684000" cy="215640"/>
          </a:xfrm>
          <a:prstGeom prst="rect">
            <a:avLst/>
          </a:prstGeom>
          <a:solidFill>
            <a:srgbClr val="133176"/>
          </a:solidFill>
          <a:ln w="12600">
            <a:solidFill>
              <a:srgbClr val="133176"/>
            </a:solidFill>
            <a:round/>
          </a:ln>
          <a:effectLst>
            <a:outerShdw dist="2304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" name="PlaceHolder 2"/>
          <p:cNvSpPr>
            <a:spLocks noGrp="1"/>
          </p:cNvSpPr>
          <p:nvPr>
            <p:ph type="title"/>
          </p:nvPr>
        </p:nvSpPr>
        <p:spPr>
          <a:xfrm>
            <a:off x="457200" y="2709000"/>
            <a:ext cx="3682440" cy="2880000"/>
          </a:xfrm>
          <a:prstGeom prst="rect">
            <a:avLst/>
          </a:prstGeom>
        </p:spPr>
        <p:txBody>
          <a:bodyPr lIns="91398" tIns="45699" rIns="91398" bIns="45699"/>
          <a:lstStyle/>
          <a:p>
            <a:pPr>
              <a:lnSpc>
                <a:spcPct val="100000"/>
              </a:lnSpc>
            </a:pPr>
            <a:r>
              <a:rPr lang="en-GB" sz="3000" b="1" strike="noStrike" spc="-1">
                <a:solidFill>
                  <a:srgbClr val="0E419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Cliquez pour modifier le style de titre de master</a:t>
            </a:r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457200" y="1604521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2400" i="1" spc="-1">
                <a:latin typeface="Arial"/>
              </a:rPr>
              <a:t>Click to edit the outline text format</a:t>
            </a:r>
            <a:endParaRPr/>
          </a:p>
          <a:p>
            <a:pPr marL="863587" lvl="1" indent="-323846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1400" spc="-1">
                <a:latin typeface="Arial"/>
              </a:rPr>
              <a:t>Second Outline Level</a:t>
            </a:r>
            <a:endParaRPr/>
          </a:p>
          <a:p>
            <a:pPr marL="1295377" lvl="2" indent="-28786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2000" spc="-1">
                <a:latin typeface="Arial"/>
              </a:rPr>
              <a:t>Third Outline Level</a:t>
            </a:r>
            <a:endParaRPr/>
          </a:p>
          <a:p>
            <a:pPr marL="1727172" lvl="3" indent="-215895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en-GB" sz="2000" spc="-1">
                <a:latin typeface="Arial"/>
              </a:rPr>
              <a:t>Fourth Outline Level</a:t>
            </a:r>
            <a:endParaRPr/>
          </a:p>
          <a:p>
            <a:pPr marL="2158964" lvl="4" indent="-215895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2000" spc="-1">
                <a:latin typeface="Arial"/>
              </a:rPr>
              <a:t>Fifth Outline Level</a:t>
            </a:r>
            <a:endParaRPr/>
          </a:p>
          <a:p>
            <a:pPr marL="2590757" lvl="5" indent="-215895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2000" spc="-1">
                <a:latin typeface="Arial"/>
              </a:rPr>
              <a:t>Sixth Outline Level</a:t>
            </a:r>
            <a:endParaRPr/>
          </a:p>
          <a:p>
            <a:pPr marL="3022551" lvl="6" indent="-215895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en-GB" sz="2000" spc="-1">
                <a:latin typeface="Arial"/>
              </a:rPr>
              <a:t>Seventh Outline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2940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/>
    <p:bodyStyle>
      <a:lvl1pPr marL="188222" indent="-141167">
        <a:buClr>
          <a:srgbClr val="FFFFFF"/>
        </a:buClr>
        <a:buSzPct val="45000"/>
        <a:buFont typeface="StarSymbol"/>
        <a:buChar char=""/>
        <a:defRPr/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32" Type="http://schemas.openxmlformats.org/officeDocument/2006/relationships/image" Target="../media/image25.png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budget/mff/index_en.cfm" TargetMode="External"/><Relationship Id="rId2" Type="http://schemas.openxmlformats.org/officeDocument/2006/relationships/hyperlink" Target="https://ec.europa.eu/commission/publications/factsheets-long-term-budget-proposals_en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ec.europa.eu/info/food-farming-fisheries/key-policies/common-agricultural-policy/future-common-agricultural-policy_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gif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Shape 1"/>
          <p:cNvSpPr txBox="1"/>
          <p:nvPr/>
        </p:nvSpPr>
        <p:spPr>
          <a:xfrm>
            <a:off x="179512" y="1556640"/>
            <a:ext cx="4680432" cy="4032000"/>
          </a:xfrm>
          <a:prstGeom prst="rect">
            <a:avLst/>
          </a:prstGeom>
          <a:noFill/>
          <a:ln>
            <a:noFill/>
          </a:ln>
        </p:spPr>
        <p:txBody>
          <a:bodyPr lIns="91398" tIns="45699" rIns="91398" bIns="45699"/>
          <a:lstStyle/>
          <a:p>
            <a:pPr marL="0" marR="0" lvl="0" indent="0" defTabSz="913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5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0E4194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</a:rPr>
              <a:t>La Politique Agricole </a:t>
            </a:r>
          </a:p>
          <a:p>
            <a:pPr defTabSz="913960" fontAlgn="auto">
              <a:spcBef>
                <a:spcPts val="0"/>
              </a:spcBef>
              <a:spcAft>
                <a:spcPts val="0"/>
              </a:spcAft>
            </a:pPr>
            <a:r>
              <a:rPr kumimoji="0" lang="fr-BE" sz="3500" b="1" i="0" u="none" strike="noStrike" kern="1200" cap="none" spc="-1" normalizeH="0" baseline="0" noProof="0" dirty="0" smtClean="0">
                <a:ln>
                  <a:noFill/>
                </a:ln>
                <a:solidFill>
                  <a:srgbClr val="0E4194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Arial"/>
              </a:rPr>
              <a:t>Commune </a:t>
            </a:r>
            <a:r>
              <a:rPr lang="fr-BE" sz="3500" spc="-1" dirty="0" smtClean="0">
                <a:solidFill>
                  <a:srgbClr val="0E4194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post-2020</a:t>
            </a:r>
          </a:p>
          <a:p>
            <a:pPr lvl="0" defTabSz="913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tx2"/>
                </a:solidFill>
              </a:rPr>
              <a:t/>
            </a:r>
            <a:br>
              <a:rPr lang="en-US" sz="3600" dirty="0">
                <a:solidFill>
                  <a:schemeClr val="tx2"/>
                </a:solidFill>
              </a:rPr>
            </a:br>
            <a:endParaRPr lang="en-US" sz="3600" dirty="0">
              <a:solidFill>
                <a:schemeClr val="tx2"/>
              </a:solidFill>
            </a:endParaRPr>
          </a:p>
          <a:p>
            <a:pPr lvl="0" defTabSz="913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2"/>
                </a:solidFill>
              </a:rPr>
              <a:t/>
            </a:r>
            <a:br>
              <a:rPr lang="en-US" sz="2400" dirty="0">
                <a:solidFill>
                  <a:schemeClr val="tx2"/>
                </a:solidFill>
              </a:rPr>
            </a:br>
            <a:r>
              <a:rPr lang="fr-BE" sz="2400" dirty="0" smtClean="0">
                <a:solidFill>
                  <a:schemeClr val="tx2"/>
                </a:solidFill>
              </a:rPr>
              <a:t>GDC Lait - 20.11.2018</a:t>
            </a:r>
            <a:br>
              <a:rPr lang="fr-BE" sz="2400" dirty="0" smtClean="0">
                <a:solidFill>
                  <a:schemeClr val="tx2"/>
                </a:solidFill>
              </a:rPr>
            </a:br>
            <a:endParaRPr lang="fr-BE" sz="2400" dirty="0" smtClean="0">
              <a:solidFill>
                <a:schemeClr val="tx2"/>
              </a:solidFill>
            </a:endParaRPr>
          </a:p>
          <a:p>
            <a:pPr lvl="0" defTabSz="913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000" dirty="0" smtClean="0">
                <a:solidFill>
                  <a:schemeClr val="tx2"/>
                </a:solidFill>
              </a:rPr>
              <a:t>Brigitte Misonne, </a:t>
            </a:r>
            <a:r>
              <a:rPr lang="fr-BE" sz="2000" dirty="0" err="1" smtClean="0">
                <a:solidFill>
                  <a:schemeClr val="tx2"/>
                </a:solidFill>
              </a:rPr>
              <a:t>CdUA</a:t>
            </a:r>
            <a:endParaRPr lang="fr-BE" sz="2000" dirty="0" smtClean="0">
              <a:solidFill>
                <a:schemeClr val="tx2"/>
              </a:solidFill>
            </a:endParaRPr>
          </a:p>
          <a:p>
            <a:pPr lvl="0" defTabSz="9139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000" dirty="0" smtClean="0">
                <a:solidFill>
                  <a:schemeClr val="tx2"/>
                </a:solidFill>
              </a:rPr>
              <a:t>AGRI G3</a:t>
            </a:r>
            <a:endParaRPr kumimoji="0" lang="fr-BE" sz="20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76" name="CustomShape 2"/>
          <p:cNvSpPr/>
          <p:nvPr/>
        </p:nvSpPr>
        <p:spPr>
          <a:xfrm>
            <a:off x="174240" y="5765040"/>
            <a:ext cx="2051280" cy="399600"/>
          </a:xfrm>
          <a:prstGeom prst="rect">
            <a:avLst/>
          </a:prstGeom>
          <a:solidFill>
            <a:srgbClr val="BBB831"/>
          </a:solidFill>
          <a:ln w="12600">
            <a:noFill/>
          </a:ln>
          <a:effectLst>
            <a:outerShdw dist="2304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CustomShape 3"/>
          <p:cNvSpPr/>
          <p:nvPr/>
        </p:nvSpPr>
        <p:spPr>
          <a:xfrm>
            <a:off x="251640" y="5703512"/>
            <a:ext cx="1896480" cy="53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35622" tIns="17633" rIns="35622" bIns="17633"/>
          <a:lstStyle/>
          <a:p>
            <a:pPr marL="0" marR="0" lvl="0" indent="0" algn="l" defTabSz="9139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EC Square Sans Cond Pro"/>
              </a:rPr>
              <a:t># </a:t>
            </a:r>
            <a:r>
              <a:rPr kumimoji="0" lang="en-US" sz="4000" b="0" i="0" u="none" strike="noStrike" kern="1200" cap="none" spc="-1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EC Square Sans Cond Pro"/>
              </a:rPr>
              <a:t>FutureofCAP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938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7"/>
            <a:ext cx="7412730" cy="432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fr-BE" sz="2800" kern="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Utilisation récente</a:t>
            </a:r>
            <a:endParaRPr lang="fr-BE" sz="2800" kern="0" cap="all" dirty="0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0164"/>
            <a:ext cx="7604082" cy="4632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75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 bwMode="auto">
          <a:xfrm>
            <a:off x="323528" y="1114924"/>
            <a:ext cx="8568952" cy="5122388"/>
          </a:xfrm>
          <a:prstGeom prst="roundRect">
            <a:avLst>
              <a:gd name="adj" fmla="val 3779"/>
            </a:avLst>
          </a:prstGeom>
          <a:solidFill>
            <a:srgbClr val="FFC000"/>
          </a:solidFill>
          <a:ln>
            <a:solidFill>
              <a:srgbClr val="82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270" anchor="t" anchorCtr="0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16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 Narrow" panose="020B0606020202030204" pitchFamily="34" charset="0"/>
              </a:rPr>
              <a:t>Mesures exceptionnelles</a:t>
            </a:r>
            <a:endParaRPr lang="fr-BE" sz="16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5624082" y="1603610"/>
            <a:ext cx="3196390" cy="4417678"/>
          </a:xfrm>
          <a:prstGeom prst="roundRect">
            <a:avLst>
              <a:gd name="adj" fmla="val 4159"/>
            </a:avLst>
          </a:prstGeom>
          <a:solidFill>
            <a:srgbClr val="92D050"/>
          </a:solidFill>
          <a:ln>
            <a:solidFill>
              <a:srgbClr val="82000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u="sng" dirty="0" smtClean="0">
                <a:latin typeface="Arial Narrow" panose="020B0606020202030204" pitchFamily="34" charset="0"/>
              </a:rPr>
              <a:t>Grave déséquilibre de marché (Art. 222)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Action concertée des agriculteurs (et leurs associations), OP, AOP, interprofessions reconnues:</a:t>
            </a:r>
          </a:p>
          <a:p>
            <a:pPr marL="266700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• retrait du marché/ libre distribution</a:t>
            </a:r>
          </a:p>
          <a:p>
            <a:pPr marL="266700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• transformation</a:t>
            </a:r>
          </a:p>
          <a:p>
            <a:pPr marL="266700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• stockage privé</a:t>
            </a:r>
          </a:p>
          <a:p>
            <a:pPr marL="266700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• promotion</a:t>
            </a:r>
          </a:p>
          <a:p>
            <a:pPr marL="266700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• critères de qualité</a:t>
            </a:r>
          </a:p>
          <a:p>
            <a:pPr marL="266700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• achat d'intrants</a:t>
            </a:r>
          </a:p>
          <a:p>
            <a:pPr marL="266700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• planification de la production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temporaire(6+6 mois max)</a:t>
            </a:r>
          </a:p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i="1" strike="sngStrike" dirty="0" smtClean="0">
                <a:latin typeface="Arial Narrow" panose="020B0606020202030204" pitchFamily="34" charset="0"/>
              </a:rPr>
              <a:t>Si l'intervention et des mesures exceptionnelles ont déjà été prises</a:t>
            </a:r>
            <a:endParaRPr lang="fr-BE" sz="1600" b="0" dirty="0">
              <a:latin typeface="Arial Narrow" panose="020B060602020203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755576" y="4805083"/>
            <a:ext cx="4799202" cy="1216205"/>
          </a:xfrm>
          <a:prstGeom prst="roundRect">
            <a:avLst>
              <a:gd name="adj" fmla="val 4159"/>
            </a:avLst>
          </a:prstGeom>
          <a:solidFill>
            <a:srgbClr val="92D050"/>
          </a:solidFill>
          <a:ln>
            <a:solidFill>
              <a:srgbClr val="82000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u="sng" dirty="0" smtClean="0">
                <a:latin typeface="Arial Narrow" panose="020B0606020202030204" pitchFamily="34" charset="0"/>
              </a:rPr>
              <a:t>Maladies animales, confiance du consommateur(Art. 220)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Restrictions aux échanges (dues aux mesures de lutte)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Ou perte de confiance du consommateur (santé publique, animale &amp; végétale)</a:t>
            </a:r>
          </a:p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i="1" dirty="0" smtClean="0">
                <a:latin typeface="Arial Narrow" panose="020B0606020202030204" pitchFamily="34" charset="0"/>
              </a:rPr>
              <a:t>Cofinancé, à la demande d'un EM</a:t>
            </a:r>
            <a:endParaRPr lang="fr-BE" sz="1600" b="0" dirty="0">
              <a:latin typeface="Arial Narrow" panose="020B060602020203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752872" y="1628800"/>
            <a:ext cx="4799202" cy="1684711"/>
          </a:xfrm>
          <a:prstGeom prst="roundRect">
            <a:avLst>
              <a:gd name="adj" fmla="val 4159"/>
            </a:avLst>
          </a:prstGeom>
          <a:solidFill>
            <a:srgbClr val="92D050"/>
          </a:solidFill>
          <a:ln>
            <a:solidFill>
              <a:srgbClr val="82000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u="sng" dirty="0" smtClean="0">
                <a:latin typeface="Arial Narrow" panose="020B0606020202030204" pitchFamily="34" charset="0"/>
              </a:rPr>
              <a:t>Perturbation de marché (Art. 219)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Y compris prévention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Fortes hausses/baisses de prix – autres perturbateurs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latin typeface="Arial Narrow" panose="020B0606020202030204" pitchFamily="34" charset="0"/>
              </a:rPr>
              <a:t>Susceptibles de perdurer ou de s'aggraver</a:t>
            </a:r>
          </a:p>
          <a:p>
            <a:pPr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i="1" dirty="0" smtClean="0">
                <a:latin typeface="Arial Narrow" panose="020B0606020202030204" pitchFamily="34" charset="0"/>
              </a:rPr>
              <a:t>Si d'autres mesures de l'OCM s'avèrent insuffisantes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6160" y="1124744"/>
            <a:ext cx="313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Action directe de la Commission</a:t>
            </a:r>
            <a:endParaRPr lang="en-GB" sz="16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1126649"/>
            <a:ext cx="3815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Responsabilisation des acteurs économiques</a:t>
            </a:r>
            <a:endParaRPr lang="fr-BE" sz="16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755576" y="3396081"/>
            <a:ext cx="4799202" cy="1257055"/>
          </a:xfrm>
          <a:prstGeom prst="roundRect">
            <a:avLst>
              <a:gd name="adj" fmla="val 4159"/>
            </a:avLst>
          </a:prstGeom>
          <a:solidFill>
            <a:srgbClr val="92D050"/>
          </a:solidFill>
          <a:ln>
            <a:solidFill>
              <a:srgbClr val="82000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lvl="0"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u="sng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Problème spécifique(Art. 221)</a:t>
            </a:r>
          </a:p>
          <a:p>
            <a:pPr lvl="0"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Maximum 12 mois (au-delà = permanent </a:t>
            </a:r>
            <a:r>
              <a:rPr lang="fr-BE" sz="1600" b="0" dirty="0" smtClean="0">
                <a:solidFill>
                  <a:srgbClr val="FFFFFF"/>
                </a:solidFill>
                <a:latin typeface="Arial Narrow" panose="020B0606020202030204" pitchFamily="34" charset="0"/>
                <a:sym typeface="Wingdings"/>
              </a:rPr>
              <a:t> acte délégué)</a:t>
            </a:r>
            <a:endParaRPr lang="fr-BE" sz="1600" b="0" dirty="0" smtClean="0">
              <a:solidFill>
                <a:srgbClr val="FFFFFF"/>
              </a:solidFill>
              <a:latin typeface="Arial Narrow" panose="020B0606020202030204" pitchFamily="34" charset="0"/>
            </a:endParaRPr>
          </a:p>
          <a:p>
            <a:pPr lvl="0" algn="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600" b="0" i="1" dirty="0" smtClean="0">
                <a:solidFill>
                  <a:srgbClr val="FFFFFF"/>
                </a:solidFill>
                <a:latin typeface="Arial Narrow" panose="020B0606020202030204" pitchFamily="34" charset="0"/>
              </a:rPr>
              <a:t>Si les Art. 219 &amp; 220 ne peuvent être utilisés</a:t>
            </a:r>
            <a:endParaRPr lang="fr-BE" sz="1600" b="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60" y="399569"/>
            <a:ext cx="4693368" cy="50915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fr-BE" sz="2800" kern="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Mesures exceptionnelles</a:t>
            </a:r>
            <a:endParaRPr lang="fr-BE" sz="2800" kern="0" cap="all" dirty="0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807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467544" y="980728"/>
            <a:ext cx="8321427" cy="1440159"/>
          </a:xfrm>
          <a:prstGeom prst="rect">
            <a:avLst/>
          </a:prstGeom>
          <a:solidFill>
            <a:srgbClr val="92D050"/>
          </a:solidFill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Aft>
                <a:spcPts val="0"/>
              </a:spcAft>
            </a:pPr>
            <a:r>
              <a:rPr lang="fr-BE" altLang="en-US" sz="1800" b="1" u="sng" kern="0" dirty="0" smtClean="0">
                <a:solidFill>
                  <a:schemeClr val="bg1"/>
                </a:solidFill>
              </a:rPr>
              <a:t>Mesures contre les perturbations de marché</a:t>
            </a:r>
            <a:r>
              <a:rPr lang="fr-BE" altLang="en-US" sz="1800" b="1" kern="0" dirty="0" smtClean="0">
                <a:solidFill>
                  <a:schemeClr val="bg1"/>
                </a:solidFill>
              </a:rPr>
              <a:t>(Art. 219 OCM)</a:t>
            </a:r>
          </a:p>
          <a:p>
            <a:pPr>
              <a:buClr>
                <a:srgbClr val="1478BB"/>
              </a:buClr>
              <a:buFont typeface="Wingdings" panose="05000000000000000000" pitchFamily="2" charset="2"/>
              <a:buChar char="ü"/>
            </a:pPr>
            <a:r>
              <a:rPr lang="fr-BE" altLang="en-US" sz="1800" kern="0" dirty="0" smtClean="0">
                <a:solidFill>
                  <a:schemeClr val="bg1"/>
                </a:solidFill>
              </a:rPr>
              <a:t>Stockage privé pour certains fromages (non-limité aux AOP/IGP)</a:t>
            </a:r>
          </a:p>
          <a:p>
            <a:pPr>
              <a:buClr>
                <a:srgbClr val="1478BB"/>
              </a:buClr>
              <a:buFont typeface="Wingdings" panose="05000000000000000000" pitchFamily="2" charset="2"/>
              <a:buChar char="ü"/>
            </a:pPr>
            <a:r>
              <a:rPr lang="fr-BE" altLang="en-US" sz="1800" kern="0" dirty="0" smtClean="0">
                <a:solidFill>
                  <a:schemeClr val="bg1"/>
                </a:solidFill>
              </a:rPr>
              <a:t>Aide exceptionnelle temporaire aux éleveurs</a:t>
            </a:r>
          </a:p>
          <a:p>
            <a:pPr>
              <a:buClr>
                <a:srgbClr val="1478BB"/>
              </a:buClr>
              <a:buFont typeface="Wingdings" panose="05000000000000000000" pitchFamily="2" charset="2"/>
              <a:buChar char="ü"/>
            </a:pPr>
            <a:r>
              <a:rPr lang="fr-BE" altLang="en-US" sz="1800" kern="0" dirty="0" smtClean="0">
                <a:solidFill>
                  <a:schemeClr val="bg1"/>
                </a:solidFill>
              </a:rPr>
              <a:t>Aide à la réduction de la production laitière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65430" y="4029067"/>
            <a:ext cx="8323540" cy="1056117"/>
          </a:xfrm>
          <a:prstGeom prst="rect">
            <a:avLst/>
          </a:prstGeom>
          <a:solidFill>
            <a:srgbClr val="92D050"/>
          </a:solidFill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Aft>
                <a:spcPts val="0"/>
              </a:spcAft>
            </a:pPr>
            <a:r>
              <a:rPr lang="fr-BE" altLang="en-US" sz="1800" b="1" u="sng" kern="0" dirty="0" smtClean="0">
                <a:solidFill>
                  <a:schemeClr val="bg1"/>
                </a:solidFill>
              </a:rPr>
              <a:t>Mesures concernant les maladies animales</a:t>
            </a:r>
            <a:r>
              <a:rPr lang="fr-BE" altLang="en-US" sz="1800" b="1" kern="0" dirty="0" smtClean="0">
                <a:solidFill>
                  <a:schemeClr val="bg1"/>
                </a:solidFill>
              </a:rPr>
              <a:t> (Art. 220 OCM)</a:t>
            </a:r>
          </a:p>
          <a:p>
            <a:pPr>
              <a:buClr>
                <a:srgbClr val="1478BB"/>
              </a:buClr>
              <a:buFont typeface="Wingdings" panose="05000000000000000000" pitchFamily="2" charset="2"/>
              <a:buChar char="ü"/>
            </a:pPr>
            <a:r>
              <a:rPr lang="fr-BE" altLang="en-US" sz="1800" kern="0" dirty="0" smtClean="0">
                <a:solidFill>
                  <a:schemeClr val="bg1"/>
                </a:solidFill>
              </a:rPr>
              <a:t>Mesures exceptionnelles pour la viande porcine (PPA)</a:t>
            </a:r>
          </a:p>
          <a:p>
            <a:pPr>
              <a:buClr>
                <a:srgbClr val="1478BB"/>
              </a:buClr>
              <a:buFont typeface="Wingdings" panose="05000000000000000000" pitchFamily="2" charset="2"/>
              <a:buChar char="ü"/>
            </a:pPr>
            <a:r>
              <a:rPr lang="fr-BE" altLang="en-US" sz="1800" kern="0" dirty="0" smtClean="0">
                <a:solidFill>
                  <a:schemeClr val="bg1"/>
                </a:solidFill>
              </a:rPr>
              <a:t>Mesures exceptionnelles pour les œufs et la volaille (Influenza aviaire)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33324" y="5357679"/>
            <a:ext cx="8357760" cy="663609"/>
          </a:xfrm>
          <a:prstGeom prst="rect">
            <a:avLst/>
          </a:prstGeom>
          <a:solidFill>
            <a:srgbClr val="92D050"/>
          </a:solidFill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Aft>
                <a:spcPts val="0"/>
              </a:spcAft>
            </a:pPr>
            <a:r>
              <a:rPr lang="fr-BE" altLang="en-US" sz="1800" b="1" u="sng" kern="0" dirty="0" smtClean="0">
                <a:solidFill>
                  <a:schemeClr val="bg1"/>
                </a:solidFill>
              </a:rPr>
              <a:t>Dérogation par rapport </a:t>
            </a:r>
            <a:r>
              <a:rPr lang="fr-BE" altLang="en-US" sz="1800" u="sng" kern="0" dirty="0" smtClean="0">
                <a:solidFill>
                  <a:schemeClr val="bg1"/>
                </a:solidFill>
              </a:rPr>
              <a:t>aux règles de concurrence </a:t>
            </a:r>
            <a:r>
              <a:rPr lang="fr-BE" altLang="en-US" sz="1800" b="1" kern="0" dirty="0" smtClean="0">
                <a:solidFill>
                  <a:schemeClr val="bg1"/>
                </a:solidFill>
              </a:rPr>
              <a:t>(Art. 222 OCM)</a:t>
            </a:r>
          </a:p>
          <a:p>
            <a:pPr>
              <a:buClr>
                <a:srgbClr val="1478BB"/>
              </a:buClr>
              <a:buFont typeface="Wingdings" panose="05000000000000000000" pitchFamily="2" charset="2"/>
              <a:buChar char="ü"/>
            </a:pPr>
            <a:r>
              <a:rPr lang="fr-BE" altLang="en-US" sz="1800" kern="0" dirty="0" smtClean="0">
                <a:solidFill>
                  <a:schemeClr val="bg1"/>
                </a:solidFill>
              </a:rPr>
              <a:t>Autorisation d'accords pour la planification de la production laitière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332657"/>
            <a:ext cx="8348834" cy="432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fr-BE" sz="2800" kern="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Exemples d'Utilisation récente</a:t>
            </a:r>
            <a:endParaRPr lang="fr-BE" sz="2800" kern="0" cap="all" dirty="0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544" y="2708920"/>
            <a:ext cx="8323540" cy="1056117"/>
          </a:xfrm>
          <a:prstGeom prst="rect">
            <a:avLst/>
          </a:prstGeom>
          <a:solidFill>
            <a:srgbClr val="FFC000"/>
          </a:solidFill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defRPr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spcAft>
                <a:spcPts val="0"/>
              </a:spcAft>
            </a:pPr>
            <a:r>
              <a:rPr lang="fr-BE" altLang="en-US" sz="1800" b="1" u="sng" kern="0" dirty="0" smtClean="0"/>
              <a:t>Problèmes spécifiques </a:t>
            </a:r>
            <a:r>
              <a:rPr lang="fr-BE" altLang="en-US" sz="1800" b="1" kern="0" dirty="0" smtClean="0"/>
              <a:t>(Art. 221 OCM)</a:t>
            </a:r>
          </a:p>
          <a:p>
            <a:pPr>
              <a:buClr>
                <a:srgbClr val="1478BB"/>
              </a:buClr>
              <a:buFont typeface="Wingdings" panose="05000000000000000000" pitchFamily="2" charset="2"/>
              <a:buChar char="ü"/>
            </a:pPr>
            <a:r>
              <a:rPr lang="fr-BE" altLang="en-US" sz="1800" kern="0" dirty="0" smtClean="0"/>
              <a:t>Hausse de la biosécurité dans les exploitations porcines de PL (PPA)</a:t>
            </a:r>
          </a:p>
          <a:p>
            <a:pPr>
              <a:buClr>
                <a:srgbClr val="1478BB"/>
              </a:buClr>
              <a:buFont typeface="Wingdings" panose="05000000000000000000" pitchFamily="2" charset="2"/>
              <a:buChar char="ü"/>
            </a:pPr>
            <a:r>
              <a:rPr lang="fr-BE" altLang="en-US" sz="1800" kern="0" dirty="0" smtClean="0"/>
              <a:t>Inondations dans les Pays Baltes et la FI</a:t>
            </a:r>
          </a:p>
        </p:txBody>
      </p:sp>
    </p:spTree>
    <p:extLst>
      <p:ext uri="{BB962C8B-B14F-4D97-AF65-F5344CB8AC3E}">
        <p14:creationId xmlns:p14="http://schemas.microsoft.com/office/powerpoint/2010/main" val="923967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259632" y="332655"/>
            <a:ext cx="7344816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/>
            <a:r>
              <a:rPr lang="fr-BE" kern="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7 de la proposition de </a:t>
            </a:r>
            <a:r>
              <a:rPr lang="fr-BE" kern="0" dirty="0" err="1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règl</a:t>
            </a:r>
            <a:r>
              <a:rPr lang="fr-BE" kern="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sur les plans stratégiques: autres secteurs</a:t>
            </a:r>
            <a:endParaRPr lang="fr-BE" kern="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49" y="260648"/>
            <a:ext cx="1098699" cy="9764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7544" y="1486815"/>
            <a:ext cx="1440160" cy="17927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700" dirty="0" smtClean="0">
                <a:solidFill>
                  <a:schemeClr val="bg2"/>
                </a:solidFill>
              </a:rPr>
              <a:t>Option pour l'EM</a:t>
            </a:r>
            <a:br>
              <a:rPr lang="fr-BE" sz="1700" dirty="0" smtClean="0">
                <a:solidFill>
                  <a:schemeClr val="bg2"/>
                </a:solidFill>
              </a:rPr>
            </a:br>
            <a:r>
              <a:rPr lang="fr-BE" sz="1700" dirty="0" smtClean="0">
                <a:solidFill>
                  <a:schemeClr val="bg2"/>
                </a:solidFill>
              </a:rPr>
              <a:t>(non-obligatoire)</a:t>
            </a:r>
            <a:endParaRPr lang="fr-BE" sz="170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12549" y="1486813"/>
            <a:ext cx="6807756" cy="17927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</a:t>
            </a:r>
          </a:p>
          <a:p>
            <a:pPr marL="285750" indent="-285750">
              <a:spcBef>
                <a:spcPts val="300"/>
              </a:spcBef>
              <a:buClr>
                <a:srgbClr val="BBB831"/>
              </a:buClr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ou plusieurs parmi: (a) planification de la production, (b) concentration de l'offre, (c) R&amp;D, (d) pratiques agricoles favorables à l'environnement, (e) mitigation du changement climatique, (f) amélioration de la qualité, (g) promotion, (h) prévention des crises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8399" y="3431029"/>
            <a:ext cx="1439305" cy="29392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700" dirty="0" smtClean="0">
                <a:solidFill>
                  <a:schemeClr val="bg2"/>
                </a:solidFill>
              </a:rPr>
              <a:t>Autres secteurs que </a:t>
            </a:r>
            <a:r>
              <a:rPr lang="fr-BE" sz="1700" dirty="0" err="1" smtClean="0">
                <a:solidFill>
                  <a:schemeClr val="bg2"/>
                </a:solidFill>
              </a:rPr>
              <a:t>f&amp;l</a:t>
            </a:r>
            <a:r>
              <a:rPr lang="fr-BE" sz="1700" dirty="0" smtClean="0">
                <a:solidFill>
                  <a:schemeClr val="bg2"/>
                </a:solidFill>
              </a:rPr>
              <a:t>, apiculture, vin, tabac &amp; alcool</a:t>
            </a:r>
            <a:endParaRPr lang="fr-BE" sz="1700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12548" y="3431029"/>
            <a:ext cx="6810369" cy="293926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Interventions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ou plusieurs parmi: (a) investissements, (b) conseil et assistance technique, (c) formation, (d) production biologique, (e) transport/stockage durable, (f) promotion, (g) qualité, (h) traçabilité/certification </a:t>
            </a:r>
          </a:p>
          <a:p>
            <a:pPr marL="285750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pour la prévention des crises, une ou plusieurs parmi: (a) </a:t>
            </a: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Fonds de mutualisation par les </a:t>
            </a:r>
            <a:r>
              <a:rPr lang="fr-FR" sz="1800" b="0" dirty="0" err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OPs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(b) investissements, (c) stockage collectif, (d) replantation </a:t>
            </a: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vergers, (e) retrait </a:t>
            </a: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marché, (f) récolte </a:t>
            </a: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"en vert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(g) non-récolte, (h) assurance-récolte</a:t>
            </a:r>
            <a:endParaRPr lang="fr-FR" sz="1800" b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8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475656" y="476671"/>
            <a:ext cx="7128792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/>
            <a:r>
              <a:rPr lang="fr-BE" kern="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 7: autres secteurs (suite)</a:t>
            </a:r>
            <a:endParaRPr lang="fr-BE" kern="0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49" y="260648"/>
            <a:ext cx="1098699" cy="97644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8294" y="3544123"/>
            <a:ext cx="1541782" cy="5847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500" dirty="0" smtClean="0">
                <a:solidFill>
                  <a:schemeClr val="bg2"/>
                </a:solidFill>
              </a:rPr>
              <a:t>Assistance financière UE</a:t>
            </a:r>
            <a:endParaRPr lang="fr-BE" sz="1500" dirty="0">
              <a:solidFill>
                <a:schemeClr val="bg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1599910"/>
            <a:ext cx="1541782" cy="10772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500" dirty="0" smtClean="0">
                <a:solidFill>
                  <a:schemeClr val="bg2"/>
                </a:solidFill>
              </a:rPr>
              <a:t>Programmes opérationnels</a:t>
            </a:r>
            <a:endParaRPr lang="fr-BE" sz="150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14939" y="1599907"/>
            <a:ext cx="6849549" cy="107721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Clr>
                <a:srgbClr val="BBB831"/>
              </a:buClr>
              <a:buFont typeface="Arial" panose="020B0604020202020204" pitchFamily="34" charset="0"/>
              <a:buChar char="•"/>
            </a:pP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 &amp; interventions mis en œuvre au travers de programmes opérationnels présentés par des </a:t>
            </a:r>
            <a:r>
              <a:rPr lang="fr-BE" sz="1600" b="0" dirty="0" err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OPs</a:t>
            </a: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fr-BE" sz="1600" b="0" dirty="0" err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AOPs</a:t>
            </a: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reconnues – min 3, max 7 ans – liés aux interventions choisies par les EM – à approuver par les EM – max 1/3 pour la prévention des crises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8294" y="2824044"/>
            <a:ext cx="1541782" cy="5847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500" dirty="0" smtClean="0">
                <a:solidFill>
                  <a:schemeClr val="bg2"/>
                </a:solidFill>
              </a:rPr>
              <a:t>Fonds opérationnels</a:t>
            </a:r>
            <a:endParaRPr lang="fr-BE" sz="1500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12495" y="2824043"/>
            <a:ext cx="6849548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sz="1600" b="0" dirty="0" err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OPs</a:t>
            </a: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fr-BE" sz="1600" b="0" dirty="0" err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AOPs</a:t>
            </a: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peuvent établir un fond opérationnel financé en partie par l'Union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112495" y="3544123"/>
            <a:ext cx="6849548" cy="58477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50% des dépenses &amp; 5% de la valeur de la production commercialisée par l'OO/AOP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7544" y="4264203"/>
            <a:ext cx="1541782" cy="19312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500" dirty="0" smtClean="0">
                <a:solidFill>
                  <a:schemeClr val="bg2"/>
                </a:solidFill>
              </a:rPr>
              <a:t>Allocations financières</a:t>
            </a:r>
            <a:endParaRPr lang="fr-BE" sz="1500" dirty="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85325" y="4264203"/>
            <a:ext cx="6849549" cy="193129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Clr>
                <a:srgbClr val="BBB831"/>
              </a:buClr>
              <a:buFont typeface="Arial" panose="020B0604020202020204" pitchFamily="34" charset="0"/>
              <a:buChar char="•"/>
            </a:pP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Enveloppes existantes réduites de by 3,9%, comme les aides directes</a:t>
            </a:r>
          </a:p>
          <a:p>
            <a:pPr marL="285750" indent="-28575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EM peuvent décider d'utiliser jusqu'à 3% de leurs aides directes pour des interventions "autres secteurs"</a:t>
            </a:r>
          </a:p>
          <a:p>
            <a:pPr marL="285750" indent="-28575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EM peuvent revoir leur décision en 2023</a:t>
            </a:r>
          </a:p>
          <a:p>
            <a:pPr marL="285750" indent="-28575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BE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EM peuvent transférer jusqu'à 15% entre les aides directes (AD) et le développement rural (DR) + 15% de AD vers DR pour le climat et l'environnement ou + 2% pour les jeunes agriculteurs</a:t>
            </a:r>
          </a:p>
        </p:txBody>
      </p:sp>
    </p:spTree>
    <p:extLst>
      <p:ext uri="{BB962C8B-B14F-4D97-AF65-F5344CB8AC3E}">
        <p14:creationId xmlns:p14="http://schemas.microsoft.com/office/powerpoint/2010/main" val="221849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4322" y="257082"/>
            <a:ext cx="6396740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fr-BE" dirty="0" smtClean="0"/>
              <a:t>ACCENT SUR LA PERFORMANCE</a:t>
            </a:r>
            <a:endParaRPr lang="fr-BE" kern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70" y="83928"/>
            <a:ext cx="981910" cy="981910"/>
          </a:xfrm>
          <a:prstGeom prst="rect">
            <a:avLst/>
          </a:prstGeom>
        </p:spPr>
      </p:pic>
      <p:grpSp>
        <p:nvGrpSpPr>
          <p:cNvPr id="11" name="Gruppieren 3"/>
          <p:cNvGrpSpPr/>
          <p:nvPr/>
        </p:nvGrpSpPr>
        <p:grpSpPr>
          <a:xfrm>
            <a:off x="1906143" y="2492899"/>
            <a:ext cx="6907047" cy="800219"/>
            <a:chOff x="-275098" y="2877503"/>
            <a:chExt cx="7215717" cy="553065"/>
          </a:xfrm>
        </p:grpSpPr>
        <p:sp>
          <p:nvSpPr>
            <p:cNvPr id="12" name="TextBox 8"/>
            <p:cNvSpPr txBox="1"/>
            <p:nvPr/>
          </p:nvSpPr>
          <p:spPr>
            <a:xfrm>
              <a:off x="4248416" y="2886997"/>
              <a:ext cx="2692203" cy="4060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108000" tIns="108000" rIns="108000" bIns="10800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BE" sz="1200" kern="0" dirty="0" smtClean="0">
                  <a:solidFill>
                    <a:schemeClr val="bg2"/>
                  </a:solidFill>
                </a:rPr>
                <a:t>Indicateurs de </a:t>
              </a:r>
              <a:r>
                <a:rPr lang="fr-BE" sz="1200" u="sng" kern="0" dirty="0" smtClean="0">
                  <a:solidFill>
                    <a:schemeClr val="bg2"/>
                  </a:solidFill>
                </a:rPr>
                <a:t>réalisation</a:t>
              </a:r>
              <a:r>
                <a:rPr lang="fr-BE" sz="1200" kern="0" dirty="0" smtClean="0">
                  <a:solidFill>
                    <a:schemeClr val="bg2"/>
                  </a:solidFill>
                </a:rPr>
                <a:t> communs</a:t>
              </a:r>
              <a:endParaRPr lang="fr-BE" sz="1000" kern="0" dirty="0">
                <a:solidFill>
                  <a:schemeClr val="bg2"/>
                </a:solidFill>
              </a:endParaRPr>
            </a:p>
          </p:txBody>
        </p:sp>
        <p:sp>
          <p:nvSpPr>
            <p:cNvPr id="16" name="Down Arrow 2"/>
            <p:cNvSpPr/>
            <p:nvPr/>
          </p:nvSpPr>
          <p:spPr bwMode="auto">
            <a:xfrm rot="16200000">
              <a:off x="3590373" y="2780170"/>
              <a:ext cx="442592" cy="637259"/>
            </a:xfrm>
            <a:prstGeom prst="downArrow">
              <a:avLst/>
            </a:prstGeom>
            <a:solidFill>
              <a:sysClr val="window" lastClr="FFFFFF"/>
            </a:solidFill>
            <a:ln w="15875" cap="flat" cmpd="sng" algn="ctr">
              <a:solidFill>
                <a:srgbClr val="4584D3">
                  <a:shade val="75000"/>
                  <a:lumMod val="80000"/>
                </a:srgbClr>
              </a:solidFill>
              <a:prstDash val="soli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2666" fontAlgn="auto">
                <a:spcBef>
                  <a:spcPts val="0"/>
                </a:spcBef>
                <a:spcAft>
                  <a:spcPts val="0"/>
                </a:spcAft>
              </a:pPr>
              <a:endParaRPr lang="fr-BE" sz="1000" b="0" kern="0" dirty="0">
                <a:solidFill>
                  <a:schemeClr val="bg2"/>
                </a:solidFill>
                <a:latin typeface="Candara"/>
              </a:endParaRPr>
            </a:p>
          </p:txBody>
        </p:sp>
        <p:sp>
          <p:nvSpPr>
            <p:cNvPr id="17" name="TextBox 6"/>
            <p:cNvSpPr txBox="1"/>
            <p:nvPr/>
          </p:nvSpPr>
          <p:spPr>
            <a:xfrm>
              <a:off x="-275098" y="2877503"/>
              <a:ext cx="3564893" cy="553065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BE" sz="1200" i="1" kern="0" dirty="0" smtClean="0">
                  <a:solidFill>
                    <a:schemeClr val="tx1"/>
                  </a:solidFill>
                </a:rPr>
                <a:t>Apurement </a:t>
              </a:r>
              <a:r>
                <a:rPr lang="fr-BE" sz="1200" i="1" kern="0" smtClean="0">
                  <a:solidFill>
                    <a:schemeClr val="tx1"/>
                  </a:solidFill>
                </a:rPr>
                <a:t>annuel des performances</a:t>
              </a:r>
              <a:endParaRPr lang="fr-BE" sz="1200" i="1" kern="0" dirty="0" smtClean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BE" sz="1000" b="0" kern="0" dirty="0" smtClean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BE" sz="1200" kern="0" dirty="0" smtClean="0">
                  <a:solidFill>
                    <a:schemeClr val="tx1"/>
                  </a:solidFill>
                </a:rPr>
                <a:t>Lier la dépense à la réalisation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BE" sz="1200" kern="0" dirty="0">
                <a:solidFill>
                  <a:schemeClr val="bg2"/>
                </a:solidFill>
              </a:endParaRPr>
            </a:p>
          </p:txBody>
        </p:sp>
      </p:grpSp>
      <p:sp>
        <p:nvSpPr>
          <p:cNvPr id="18" name="TextBox 6"/>
          <p:cNvSpPr txBox="1"/>
          <p:nvPr/>
        </p:nvSpPr>
        <p:spPr>
          <a:xfrm>
            <a:off x="-1" y="2609507"/>
            <a:ext cx="187063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1800" kern="0" dirty="0" smtClean="0">
                <a:solidFill>
                  <a:schemeClr val="bg2"/>
                </a:solidFill>
              </a:rPr>
              <a:t>Assurance</a:t>
            </a:r>
            <a:endParaRPr lang="fr-BE" sz="1800" kern="0" dirty="0">
              <a:solidFill>
                <a:schemeClr val="bg2"/>
              </a:solidFill>
            </a:endParaRPr>
          </a:p>
        </p:txBody>
      </p:sp>
      <p:sp>
        <p:nvSpPr>
          <p:cNvPr id="19" name="TextBox 6"/>
          <p:cNvSpPr txBox="1"/>
          <p:nvPr/>
        </p:nvSpPr>
        <p:spPr>
          <a:xfrm>
            <a:off x="65393" y="3955914"/>
            <a:ext cx="18052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1800" kern="0" dirty="0" smtClean="0">
                <a:solidFill>
                  <a:schemeClr val="bg2"/>
                </a:solidFill>
              </a:rPr>
              <a:t>Suivi</a:t>
            </a:r>
            <a:endParaRPr lang="fr-BE" sz="1800" kern="0" dirty="0">
              <a:solidFill>
                <a:schemeClr val="bg2"/>
              </a:solidFill>
            </a:endParaRPr>
          </a:p>
        </p:txBody>
      </p:sp>
      <p:grpSp>
        <p:nvGrpSpPr>
          <p:cNvPr id="20" name="Gruppieren 3"/>
          <p:cNvGrpSpPr/>
          <p:nvPr/>
        </p:nvGrpSpPr>
        <p:grpSpPr>
          <a:xfrm>
            <a:off x="1877737" y="3617363"/>
            <a:ext cx="6944124" cy="1046440"/>
            <a:chOff x="-298160" y="2724922"/>
            <a:chExt cx="7254451" cy="723240"/>
          </a:xfrm>
        </p:grpSpPr>
        <p:sp>
          <p:nvSpPr>
            <p:cNvPr id="21" name="TextBox 8"/>
            <p:cNvSpPr txBox="1"/>
            <p:nvPr/>
          </p:nvSpPr>
          <p:spPr>
            <a:xfrm>
              <a:off x="4182028" y="2821663"/>
              <a:ext cx="2774263" cy="40600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108000" tIns="108000" rIns="108000" bIns="10800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BE" sz="1200" kern="0" dirty="0" smtClean="0">
                  <a:solidFill>
                    <a:schemeClr val="bg2"/>
                  </a:solidFill>
                </a:rPr>
                <a:t>Indicateurs de </a:t>
              </a:r>
              <a:r>
                <a:rPr lang="fr-BE" sz="1200" u="sng" kern="0" dirty="0" smtClean="0">
                  <a:solidFill>
                    <a:schemeClr val="bg2"/>
                  </a:solidFill>
                </a:rPr>
                <a:t>résultat</a:t>
              </a:r>
              <a:r>
                <a:rPr lang="fr-BE" sz="1200" kern="0" dirty="0" smtClean="0">
                  <a:solidFill>
                    <a:schemeClr val="bg2"/>
                  </a:solidFill>
                </a:rPr>
                <a:t> communs</a:t>
              </a:r>
              <a:endParaRPr lang="fr-BE" sz="1000" kern="0" dirty="0">
                <a:solidFill>
                  <a:schemeClr val="bg2"/>
                </a:solidFill>
              </a:endParaRPr>
            </a:p>
          </p:txBody>
        </p:sp>
        <p:sp>
          <p:nvSpPr>
            <p:cNvPr id="22" name="Down Arrow 2"/>
            <p:cNvSpPr/>
            <p:nvPr/>
          </p:nvSpPr>
          <p:spPr bwMode="auto">
            <a:xfrm rot="16200000">
              <a:off x="3590373" y="2698978"/>
              <a:ext cx="442592" cy="637259"/>
            </a:xfrm>
            <a:prstGeom prst="downArrow">
              <a:avLst/>
            </a:prstGeom>
            <a:solidFill>
              <a:sysClr val="window" lastClr="FFFFFF"/>
            </a:solidFill>
            <a:ln w="15875" cap="flat" cmpd="sng" algn="ctr">
              <a:solidFill>
                <a:srgbClr val="4584D3">
                  <a:shade val="75000"/>
                  <a:lumMod val="80000"/>
                </a:srgbClr>
              </a:solidFill>
              <a:prstDash val="soli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2666" fontAlgn="auto">
                <a:spcBef>
                  <a:spcPts val="0"/>
                </a:spcBef>
                <a:spcAft>
                  <a:spcPts val="0"/>
                </a:spcAft>
              </a:pPr>
              <a:endParaRPr lang="fr-BE" sz="1000" b="0" kern="0" dirty="0">
                <a:solidFill>
                  <a:schemeClr val="bg2"/>
                </a:solidFill>
                <a:latin typeface="Candara"/>
              </a:endParaRPr>
            </a:p>
          </p:txBody>
        </p:sp>
        <p:sp>
          <p:nvSpPr>
            <p:cNvPr id="23" name="TextBox 6"/>
            <p:cNvSpPr txBox="1"/>
            <p:nvPr/>
          </p:nvSpPr>
          <p:spPr>
            <a:xfrm>
              <a:off x="-298160" y="2724922"/>
              <a:ext cx="3594569" cy="723240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BE" sz="1400" i="1" kern="0" dirty="0" smtClean="0">
                  <a:solidFill>
                    <a:schemeClr val="tx1"/>
                  </a:solidFill>
                </a:rPr>
                <a:t>Examen annuel des performances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BE" sz="1000" b="0" kern="0" dirty="0" smtClean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BE" sz="1200" kern="0" dirty="0" smtClean="0">
                  <a:solidFill>
                    <a:schemeClr val="tx1"/>
                  </a:solidFill>
                </a:rPr>
                <a:t>Progrès vers les cibles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BE" sz="1200" kern="0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6"/>
          <p:cNvSpPr txBox="1"/>
          <p:nvPr/>
        </p:nvSpPr>
        <p:spPr>
          <a:xfrm>
            <a:off x="35496" y="5391040"/>
            <a:ext cx="186882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1800" kern="0" dirty="0" smtClean="0">
                <a:solidFill>
                  <a:schemeClr val="bg2"/>
                </a:solidFill>
              </a:rPr>
              <a:t>Performance de la politique</a:t>
            </a:r>
            <a:endParaRPr lang="fr-BE" sz="1800" kern="0" dirty="0">
              <a:solidFill>
                <a:schemeClr val="bg2"/>
              </a:solidFill>
            </a:endParaRPr>
          </a:p>
        </p:txBody>
      </p:sp>
      <p:grpSp>
        <p:nvGrpSpPr>
          <p:cNvPr id="25" name="Gruppieren 3"/>
          <p:cNvGrpSpPr/>
          <p:nvPr/>
        </p:nvGrpSpPr>
        <p:grpSpPr>
          <a:xfrm>
            <a:off x="1906143" y="5437208"/>
            <a:ext cx="6948262" cy="800219"/>
            <a:chOff x="-307488" y="2704105"/>
            <a:chExt cx="7258775" cy="553066"/>
          </a:xfrm>
        </p:grpSpPr>
        <p:sp>
          <p:nvSpPr>
            <p:cNvPr id="26" name="TextBox 8"/>
            <p:cNvSpPr txBox="1"/>
            <p:nvPr/>
          </p:nvSpPr>
          <p:spPr>
            <a:xfrm>
              <a:off x="4216026" y="2831047"/>
              <a:ext cx="2735261" cy="40600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108000" tIns="108000" rIns="108000" bIns="108000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BE" sz="1200" kern="0" dirty="0" smtClean="0">
                  <a:solidFill>
                    <a:schemeClr val="bg2"/>
                  </a:solidFill>
                </a:rPr>
                <a:t>Indicateurs </a:t>
              </a:r>
              <a:r>
                <a:rPr lang="fr-BE" sz="1200" u="sng" kern="0" dirty="0" smtClean="0">
                  <a:solidFill>
                    <a:schemeClr val="bg2"/>
                  </a:solidFill>
                </a:rPr>
                <a:t>d’impact</a:t>
              </a:r>
              <a:r>
                <a:rPr lang="fr-BE" sz="1200" kern="0" dirty="0" smtClean="0">
                  <a:solidFill>
                    <a:schemeClr val="bg2"/>
                  </a:solidFill>
                </a:rPr>
                <a:t> communs</a:t>
              </a:r>
              <a:endParaRPr lang="fr-BE" sz="1000" kern="0" dirty="0">
                <a:solidFill>
                  <a:schemeClr val="bg2"/>
                </a:solidFill>
              </a:endParaRPr>
            </a:p>
          </p:txBody>
        </p:sp>
        <p:sp>
          <p:nvSpPr>
            <p:cNvPr id="27" name="Down Arrow 2"/>
            <p:cNvSpPr/>
            <p:nvPr/>
          </p:nvSpPr>
          <p:spPr bwMode="auto">
            <a:xfrm rot="16200000">
              <a:off x="3576820" y="2672644"/>
              <a:ext cx="442592" cy="637259"/>
            </a:xfrm>
            <a:prstGeom prst="downArrow">
              <a:avLst/>
            </a:prstGeom>
            <a:solidFill>
              <a:sysClr val="window" lastClr="FFFFFF"/>
            </a:solidFill>
            <a:ln w="15875" cap="flat" cmpd="sng" algn="ctr">
              <a:solidFill>
                <a:srgbClr val="4584D3">
                  <a:shade val="75000"/>
                  <a:lumMod val="80000"/>
                </a:srgbClr>
              </a:solidFill>
              <a:prstDash val="soli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marL="2666" fontAlgn="auto">
                <a:spcBef>
                  <a:spcPts val="0"/>
                </a:spcBef>
                <a:spcAft>
                  <a:spcPts val="0"/>
                </a:spcAft>
              </a:pPr>
              <a:endParaRPr lang="fr-BE" sz="1000" b="0" kern="0" dirty="0">
                <a:solidFill>
                  <a:schemeClr val="bg2"/>
                </a:solidFill>
                <a:latin typeface="Candara"/>
              </a:endParaRPr>
            </a:p>
          </p:txBody>
        </p:sp>
        <p:sp>
          <p:nvSpPr>
            <p:cNvPr id="28" name="TextBox 6"/>
            <p:cNvSpPr txBox="1"/>
            <p:nvPr/>
          </p:nvSpPr>
          <p:spPr>
            <a:xfrm>
              <a:off x="-307488" y="2704105"/>
              <a:ext cx="3685427" cy="553066"/>
            </a:xfrm>
            <a:prstGeom prst="rect">
              <a:avLst/>
            </a:prstGeom>
            <a:solidFill>
              <a:schemeClr val="tx2"/>
            </a:solidFill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BE" sz="1200" i="1" kern="0" dirty="0" smtClean="0">
                  <a:solidFill>
                    <a:schemeClr val="tx1"/>
                  </a:solidFill>
                </a:rPr>
                <a:t>Evaluation intermédiaire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BE" sz="1000" b="0" kern="0" dirty="0" smtClean="0">
                <a:solidFill>
                  <a:schemeClr val="tx1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BE" sz="1200" kern="0" dirty="0" smtClean="0">
                  <a:solidFill>
                    <a:schemeClr val="tx1"/>
                  </a:solidFill>
                </a:rPr>
                <a:t>Evaluer l’avancement vers les objectifs</a:t>
              </a:r>
              <a:endParaRPr lang="fr-BE" sz="1200" kern="0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TextBox 14"/>
          <p:cNvSpPr txBox="1"/>
          <p:nvPr/>
        </p:nvSpPr>
        <p:spPr>
          <a:xfrm>
            <a:off x="787227" y="1124744"/>
            <a:ext cx="7488832" cy="954089"/>
          </a:xfrm>
          <a:prstGeom prst="rect">
            <a:avLst/>
          </a:prstGeom>
          <a:solidFill>
            <a:schemeClr val="tx2"/>
          </a:solidFill>
        </p:spPr>
        <p:txBody>
          <a:bodyPr wrap="square" lIns="91422" tIns="45711" rIns="91422" bIns="45711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fr-BE" sz="1400" i="1" kern="0" dirty="0" smtClean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1400" i="1" kern="0" dirty="0" smtClean="0">
                <a:solidFill>
                  <a:schemeClr val="tx1"/>
                </a:solidFill>
              </a:rPr>
              <a:t>Approche multiannuelle pour l’ensemble de la PAC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1400" i="1" kern="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BE" sz="1400" i="1" kern="0" dirty="0" smtClean="0">
                <a:solidFill>
                  <a:schemeClr val="tx1"/>
                </a:solidFill>
              </a:rPr>
              <a:t>OBJECTIFS COMMUNS        INDICATEURS          TYPES D’INTERVENTION</a:t>
            </a:r>
            <a:endParaRPr lang="fr-BE" sz="1000" b="0" kern="0" dirty="0">
              <a:solidFill>
                <a:schemeClr val="tx1"/>
              </a:solidFill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4888151" y="3212976"/>
            <a:ext cx="4178618" cy="371998"/>
          </a:xfrm>
          <a:prstGeom prst="rect">
            <a:avLst/>
          </a:prstGeom>
          <a:solidFill>
            <a:srgbClr val="BDDEFF"/>
          </a:solidFill>
          <a:ln>
            <a:solidFill>
              <a:srgbClr val="0F5494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1000" kern="0" dirty="0" smtClean="0">
                <a:solidFill>
                  <a:schemeClr val="bg2"/>
                </a:solidFill>
              </a:rPr>
              <a:t>Les dépenses sans réalisation ne sont pas éligibles</a:t>
            </a:r>
            <a:endParaRPr lang="fr-BE" sz="1000" kern="0" dirty="0">
              <a:solidFill>
                <a:schemeClr val="bg2"/>
              </a:solidFill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888151" y="4497727"/>
            <a:ext cx="4178618" cy="525886"/>
          </a:xfrm>
          <a:prstGeom prst="rect">
            <a:avLst/>
          </a:prstGeom>
          <a:solidFill>
            <a:srgbClr val="BDDEFF"/>
          </a:solidFill>
          <a:ln>
            <a:solidFill>
              <a:srgbClr val="0F5494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1000" kern="0" dirty="0" smtClean="0">
                <a:solidFill>
                  <a:schemeClr val="bg2"/>
                </a:solidFill>
              </a:rPr>
              <a:t>Actions à mettre en œuvre en cas d’absence de progrès suffisants</a:t>
            </a:r>
            <a:endParaRPr lang="fr-BE" sz="1000" kern="0" dirty="0">
              <a:solidFill>
                <a:schemeClr val="bg2"/>
              </a:solidFill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067944" y="4960594"/>
            <a:ext cx="4998825" cy="525886"/>
          </a:xfrm>
          <a:prstGeom prst="rect">
            <a:avLst/>
          </a:prstGeom>
          <a:solidFill>
            <a:srgbClr val="BDDEFF"/>
          </a:solidFill>
          <a:ln>
            <a:solidFill>
              <a:srgbClr val="0F5494"/>
            </a:solidFill>
          </a:ln>
        </p:spPr>
        <p:txBody>
          <a:bodyPr wrap="square" lIns="72000" tIns="108000" rIns="72000" bIns="108000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fr-BE" sz="1000" kern="0" dirty="0" smtClean="0">
                <a:solidFill>
                  <a:schemeClr val="bg2"/>
                </a:solidFill>
              </a:rPr>
              <a:t>Si les actions ne sont pas mises en place ou pas efficaces les paiements peuvent être suspendus</a:t>
            </a:r>
            <a:endParaRPr lang="fr-BE" sz="1000" kern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84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4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79513" y="1700807"/>
            <a:ext cx="7981949" cy="4095428"/>
            <a:chOff x="544513" y="1898649"/>
            <a:chExt cx="7982177" cy="4096228"/>
          </a:xfrm>
        </p:grpSpPr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544513" y="1941513"/>
              <a:ext cx="2171764" cy="338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895350" eaLnBrk="0" hangingPunct="0">
                <a:tabLst>
                  <a:tab pos="361950" algn="l"/>
                </a:tabLs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1pPr>
              <a:lvl2pPr marL="742950" indent="-285750" defTabSz="895350" eaLnBrk="0" hangingPunct="0">
                <a:tabLst>
                  <a:tab pos="361950" algn="l"/>
                </a:tabLs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2pPr>
              <a:lvl3pPr marL="1143000" indent="-228600" defTabSz="895350" eaLnBrk="0" hangingPunct="0">
                <a:tabLst>
                  <a:tab pos="361950" algn="l"/>
                </a:tabLs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3pPr>
              <a:lvl4pPr marL="1600200" indent="-228600" defTabSz="895350" eaLnBrk="0" hangingPunct="0">
                <a:tabLst>
                  <a:tab pos="361950" algn="l"/>
                </a:tabLs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4pPr>
              <a:lvl5pPr marL="2057400" indent="-228600" defTabSz="895350" eaLnBrk="0" hangingPunct="0">
                <a:tabLst>
                  <a:tab pos="361950" algn="l"/>
                </a:tabLs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61950" algn="l"/>
                </a:tabLs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fr-BE" sz="1600" b="0" dirty="0" smtClean="0">
                  <a:solidFill>
                    <a:schemeClr val="bg2"/>
                  </a:solidFill>
                  <a:latin typeface="+mn-lt"/>
                  <a:cs typeface="Arial" charset="0"/>
                </a:rPr>
                <a:t>2018 - 2019</a:t>
              </a:r>
              <a:endParaRPr lang="fr-BE" sz="1600" b="0" dirty="0">
                <a:solidFill>
                  <a:schemeClr val="bg2"/>
                </a:solidFill>
                <a:latin typeface="+mn-lt"/>
                <a:cs typeface="Arial" charset="0"/>
              </a:endParaRPr>
            </a:p>
          </p:txBody>
        </p:sp>
        <p:grpSp>
          <p:nvGrpSpPr>
            <p:cNvPr id="8" name="Group 1"/>
            <p:cNvGrpSpPr>
              <a:grpSpLocks/>
            </p:cNvGrpSpPr>
            <p:nvPr/>
          </p:nvGrpSpPr>
          <p:grpSpPr bwMode="auto">
            <a:xfrm>
              <a:off x="548480" y="1898649"/>
              <a:ext cx="7978210" cy="4096228"/>
              <a:chOff x="548480" y="1898649"/>
              <a:chExt cx="7978210" cy="4096228"/>
            </a:xfrm>
          </p:grpSpPr>
          <p:graphicFrame>
            <p:nvGraphicFramePr>
              <p:cNvPr id="9" name="Diagram 8"/>
              <p:cNvGraphicFramePr/>
              <p:nvPr>
                <p:extLst>
                  <p:ext uri="{D42A27DB-BD31-4B8C-83A1-F6EECF244321}">
                    <p14:modId xmlns:p14="http://schemas.microsoft.com/office/powerpoint/2010/main" val="2044994562"/>
                  </p:ext>
                </p:extLst>
              </p:nvPr>
            </p:nvGraphicFramePr>
            <p:xfrm>
              <a:off x="3486098" y="5499493"/>
              <a:ext cx="5040592" cy="36037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>
                <a:off x="550069" y="3367979"/>
                <a:ext cx="2149489" cy="338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9pPr>
              </a:lstStyle>
              <a:p>
                <a:pPr algn="r" eaLnBrk="1" hangingPunct="1">
                  <a:spcBef>
                    <a:spcPct val="50000"/>
                  </a:spcBef>
                </a:pPr>
                <a:r>
                  <a:rPr lang="fr-BE" sz="1600" b="0" dirty="0" smtClean="0">
                    <a:solidFill>
                      <a:schemeClr val="bg2"/>
                    </a:solidFill>
                    <a:latin typeface="+mn-lt"/>
                    <a:cs typeface="Arial" charset="0"/>
                  </a:rPr>
                  <a:t>Printemps 2019</a:t>
                </a:r>
                <a:endParaRPr lang="fr-BE" sz="1600" b="0" dirty="0">
                  <a:solidFill>
                    <a:schemeClr val="bg2"/>
                  </a:solidFill>
                  <a:latin typeface="+mn-lt"/>
                  <a:cs typeface="Arial" charset="0"/>
                </a:endParaRPr>
              </a:p>
            </p:txBody>
          </p:sp>
          <p:sp>
            <p:nvSpPr>
              <p:cNvPr id="11" name="Text Box 11"/>
              <p:cNvSpPr txBox="1">
                <a:spLocks noChangeArrowheads="1"/>
              </p:cNvSpPr>
              <p:nvPr/>
            </p:nvSpPr>
            <p:spPr bwMode="auto">
              <a:xfrm>
                <a:off x="550069" y="2640673"/>
                <a:ext cx="2159014" cy="338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9pPr>
              </a:lstStyle>
              <a:p>
                <a:pPr algn="r" eaLnBrk="1" hangingPunct="1">
                  <a:spcBef>
                    <a:spcPct val="50000"/>
                  </a:spcBef>
                </a:pPr>
                <a:r>
                  <a:rPr lang="fr-BE" sz="1600" b="0" dirty="0" smtClean="0">
                    <a:solidFill>
                      <a:schemeClr val="bg2"/>
                    </a:solidFill>
                    <a:latin typeface="+mn-lt"/>
                    <a:cs typeface="Arial" charset="0"/>
                  </a:rPr>
                  <a:t>Printemps 2019</a:t>
                </a:r>
                <a:endParaRPr lang="fr-BE" sz="1600" b="0" dirty="0">
                  <a:solidFill>
                    <a:schemeClr val="bg2"/>
                  </a:solidFill>
                  <a:latin typeface="+mn-lt"/>
                  <a:cs typeface="Arial" charset="0"/>
                </a:endParaRPr>
              </a:p>
            </p:txBody>
          </p:sp>
          <p:sp>
            <p:nvSpPr>
              <p:cNvPr id="12" name="Text Box 12"/>
              <p:cNvSpPr txBox="1">
                <a:spLocks noChangeArrowheads="1"/>
              </p:cNvSpPr>
              <p:nvPr/>
            </p:nvSpPr>
            <p:spPr bwMode="auto">
              <a:xfrm>
                <a:off x="550068" y="4083506"/>
                <a:ext cx="2149490" cy="338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9pPr>
              </a:lstStyle>
              <a:p>
                <a:pPr algn="r" eaLnBrk="1" hangingPunct="1">
                  <a:spcBef>
                    <a:spcPct val="50000"/>
                  </a:spcBef>
                </a:pPr>
                <a:r>
                  <a:rPr lang="fr-BE" sz="1600" b="0" dirty="0" smtClean="0">
                    <a:solidFill>
                      <a:schemeClr val="bg2"/>
                    </a:solidFill>
                    <a:latin typeface="+mn-lt"/>
                    <a:cs typeface="Arial" charset="0"/>
                  </a:rPr>
                  <a:t>Mai 2019</a:t>
                </a:r>
                <a:endParaRPr lang="fr-BE" sz="1600" b="0" dirty="0">
                  <a:solidFill>
                    <a:schemeClr val="bg2"/>
                  </a:solidFill>
                  <a:latin typeface="+mn-lt"/>
                  <a:cs typeface="Arial" charset="0"/>
                </a:endParaRPr>
              </a:p>
            </p:txBody>
          </p:sp>
          <p:sp>
            <p:nvSpPr>
              <p:cNvPr id="13" name="Text Box 13"/>
              <p:cNvSpPr txBox="1">
                <a:spLocks noChangeArrowheads="1"/>
              </p:cNvSpPr>
              <p:nvPr/>
            </p:nvSpPr>
            <p:spPr bwMode="auto">
              <a:xfrm>
                <a:off x="548480" y="4797398"/>
                <a:ext cx="2160603" cy="2778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9pPr>
              </a:lstStyle>
              <a:p>
                <a:pPr algn="r" eaLnBrk="1" hangingPunct="1">
                  <a:spcBef>
                    <a:spcPct val="50000"/>
                  </a:spcBef>
                </a:pPr>
                <a:endParaRPr lang="fr-BE" sz="1200" b="0" dirty="0">
                  <a:solidFill>
                    <a:schemeClr val="bg2"/>
                  </a:solidFill>
                  <a:latin typeface="+mn-lt"/>
                  <a:cs typeface="Arial" charset="0"/>
                </a:endParaRPr>
              </a:p>
            </p:txBody>
          </p:sp>
          <p:graphicFrame>
            <p:nvGraphicFramePr>
              <p:cNvPr id="14" name="Diagram 13"/>
              <p:cNvGraphicFramePr/>
              <p:nvPr>
                <p:extLst>
                  <p:ext uri="{D42A27DB-BD31-4B8C-83A1-F6EECF244321}">
                    <p14:modId xmlns:p14="http://schemas.microsoft.com/office/powerpoint/2010/main" val="1894568106"/>
                  </p:ext>
                </p:extLst>
              </p:nvPr>
            </p:nvGraphicFramePr>
            <p:xfrm>
              <a:off x="3476346" y="4059052"/>
              <a:ext cx="5040592" cy="36037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  <p:graphicFrame>
            <p:nvGraphicFramePr>
              <p:cNvPr id="15" name="Diagram 14"/>
              <p:cNvGraphicFramePr/>
              <p:nvPr>
                <p:extLst>
                  <p:ext uri="{D42A27DB-BD31-4B8C-83A1-F6EECF244321}">
                    <p14:modId xmlns:p14="http://schemas.microsoft.com/office/powerpoint/2010/main" val="2132841681"/>
                  </p:ext>
                </p:extLst>
              </p:nvPr>
            </p:nvGraphicFramePr>
            <p:xfrm>
              <a:off x="3465233" y="1898649"/>
              <a:ext cx="5040592" cy="50255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  <p:graphicFrame>
            <p:nvGraphicFramePr>
              <p:cNvPr id="16" name="Diagram 15"/>
              <p:cNvGraphicFramePr/>
              <p:nvPr>
                <p:extLst>
                  <p:ext uri="{D42A27DB-BD31-4B8C-83A1-F6EECF244321}">
                    <p14:modId xmlns:p14="http://schemas.microsoft.com/office/powerpoint/2010/main" val="700146907"/>
                  </p:ext>
                </p:extLst>
              </p:nvPr>
            </p:nvGraphicFramePr>
            <p:xfrm>
              <a:off x="3476346" y="3274207"/>
              <a:ext cx="5040592" cy="56903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7" r:lo="rId18" r:qs="rId19" r:cs="rId20"/>
              </a:graphicData>
            </a:graphic>
          </p:graphicFrame>
          <p:graphicFrame>
            <p:nvGraphicFramePr>
              <p:cNvPr id="17" name="Diagram 16"/>
              <p:cNvGraphicFramePr/>
              <p:nvPr>
                <p:extLst>
                  <p:ext uri="{D42A27DB-BD31-4B8C-83A1-F6EECF244321}">
                    <p14:modId xmlns:p14="http://schemas.microsoft.com/office/powerpoint/2010/main" val="3189565328"/>
                  </p:ext>
                </p:extLst>
              </p:nvPr>
            </p:nvGraphicFramePr>
            <p:xfrm>
              <a:off x="3476346" y="2609773"/>
              <a:ext cx="5040592" cy="49893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2" r:lo="rId23" r:qs="rId24" r:cs="rId25"/>
              </a:graphicData>
            </a:graphic>
          </p:graphicFrame>
          <p:graphicFrame>
            <p:nvGraphicFramePr>
              <p:cNvPr id="18" name="Diagram 17"/>
              <p:cNvGraphicFramePr/>
              <p:nvPr>
                <p:extLst>
                  <p:ext uri="{D42A27DB-BD31-4B8C-83A1-F6EECF244321}">
                    <p14:modId xmlns:p14="http://schemas.microsoft.com/office/powerpoint/2010/main" val="955946599"/>
                  </p:ext>
                </p:extLst>
              </p:nvPr>
            </p:nvGraphicFramePr>
            <p:xfrm>
              <a:off x="3476346" y="4635432"/>
              <a:ext cx="5040592" cy="50421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7" r:lo="rId28" r:qs="rId29" r:cs="rId30"/>
              </a:graphicData>
            </a:graphic>
          </p:graphicFrame>
          <p:sp>
            <p:nvSpPr>
              <p:cNvPr id="19" name="Text Box 13"/>
              <p:cNvSpPr txBox="1">
                <a:spLocks noChangeArrowheads="1"/>
              </p:cNvSpPr>
              <p:nvPr/>
            </p:nvSpPr>
            <p:spPr bwMode="auto">
              <a:xfrm>
                <a:off x="1408633" y="5656257"/>
                <a:ext cx="1152461" cy="338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1pPr>
                <a:lvl2pPr marL="742950" indent="-28575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2pPr>
                <a:lvl3pPr marL="11430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3pPr>
                <a:lvl4pPr marL="16002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4pPr>
                <a:lvl5pPr marL="2057400" indent="-228600" eaLnBrk="0" hangingPunct="0"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7600" b="1">
                    <a:solidFill>
                      <a:srgbClr val="FFD624"/>
                    </a:solidFill>
                    <a:latin typeface="Verdana" pitchFamily="34" charset="0"/>
                  </a:defRPr>
                </a:lvl9pPr>
              </a:lstStyle>
              <a:p>
                <a:pPr algn="r" eaLnBrk="1" hangingPunct="1">
                  <a:spcBef>
                    <a:spcPct val="50000"/>
                  </a:spcBef>
                </a:pPr>
                <a:r>
                  <a:rPr lang="fr-BE" sz="1600" b="0" dirty="0" smtClean="0">
                    <a:solidFill>
                      <a:schemeClr val="bg2"/>
                    </a:solidFill>
                    <a:latin typeface="+mn-lt"/>
                    <a:cs typeface="Arial" charset="0"/>
                  </a:rPr>
                  <a:t>2021</a:t>
                </a:r>
                <a:endParaRPr lang="fr-BE" sz="1600" b="0" dirty="0">
                  <a:solidFill>
                    <a:schemeClr val="bg2"/>
                  </a:solidFill>
                  <a:latin typeface="+mn-lt"/>
                  <a:cs typeface="Arial" charset="0"/>
                </a:endParaRPr>
              </a:p>
            </p:txBody>
          </p:sp>
        </p:grp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6" y="401103"/>
            <a:ext cx="1100726" cy="1100726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1187623" y="620688"/>
            <a:ext cx="7956377" cy="936625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BE" dirty="0" smtClean="0">
                <a:latin typeface="Arial" panose="020B0604020202020204" pitchFamily="34" charset="0"/>
                <a:cs typeface="Arial" panose="020B0604020202020204" pitchFamily="34" charset="0"/>
              </a:rPr>
              <a:t>CALENDRIER PREVISIONNEL</a:t>
            </a:r>
            <a:endParaRPr lang="fr-BE" kern="0" dirty="0"/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1835696" y="4293096"/>
            <a:ext cx="0" cy="116458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59737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25594"/>
            <a:ext cx="6876256" cy="646331"/>
          </a:xfrm>
          <a:prstGeom prst="rect">
            <a:avLst/>
          </a:prstGeom>
          <a:solidFill>
            <a:schemeClr val="tx1"/>
          </a:solidFill>
        </p:spPr>
        <p:txBody>
          <a:bodyPr wrap="square" lIns="0" rtlCol="0" anchor="ctr" anchorCtr="0">
            <a:spAutoFit/>
          </a:bodyPr>
          <a:lstStyle/>
          <a:p>
            <a:pPr lvl="1" algn="ctr"/>
            <a:r>
              <a:rPr lang="en-US" sz="3600" dirty="0" smtClean="0">
                <a:solidFill>
                  <a:schemeClr val="bg1"/>
                </a:solidFill>
                <a:latin typeface="+mj-lt"/>
              </a:rPr>
              <a:t>Merci!</a:t>
            </a:r>
            <a:endParaRPr lang="en-GB" sz="3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539552" y="3212976"/>
            <a:ext cx="8229600" cy="161756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chemeClr val="accent2">
                    <a:lumMod val="50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chemeClr val="accent2">
                    <a:lumMod val="50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fr-BE" sz="1600" b="0" i="0" kern="0" dirty="0" smtClean="0">
                <a:solidFill>
                  <a:schemeClr val="bg2"/>
                </a:solidFill>
              </a:rPr>
              <a:t>Pour plus d'informations</a:t>
            </a:r>
            <a:r>
              <a:rPr lang="en-GB" sz="1600" b="0" i="0" kern="0" dirty="0" smtClean="0">
                <a:solidFill>
                  <a:schemeClr val="bg2"/>
                </a:solidFill>
              </a:rPr>
              <a:t>:</a:t>
            </a:r>
            <a:endParaRPr lang="en-GB" sz="1600" b="0" i="0" kern="0" dirty="0">
              <a:solidFill>
                <a:schemeClr val="bg2"/>
              </a:solidFill>
            </a:endParaRPr>
          </a:p>
          <a:p>
            <a:pPr marL="447675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</a:pPr>
            <a:r>
              <a:rPr lang="en-GB" sz="1600" b="0" u="sng" dirty="0" smtClean="0">
                <a:solidFill>
                  <a:schemeClr val="bg2"/>
                </a:solidFill>
                <a:hlinkClick r:id="rId2"/>
              </a:rPr>
              <a:t>https</a:t>
            </a:r>
            <a:r>
              <a:rPr lang="en-GB" sz="1600" b="0" u="sng" dirty="0">
                <a:solidFill>
                  <a:schemeClr val="bg2"/>
                </a:solidFill>
                <a:hlinkClick r:id="rId2"/>
              </a:rPr>
              <a:t>://ec.europa.eu/commission/publications/factsheets-long-term-budget-proposals_en</a:t>
            </a:r>
            <a:endParaRPr lang="en-GB" sz="1600" b="0" dirty="0">
              <a:solidFill>
                <a:schemeClr val="bg2"/>
              </a:solidFill>
            </a:endParaRPr>
          </a:p>
          <a:p>
            <a:pPr marL="447675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</a:pPr>
            <a:r>
              <a:rPr lang="nn-NO" sz="1600" b="0" u="sng" dirty="0">
                <a:solidFill>
                  <a:schemeClr val="bg2"/>
                </a:solidFill>
                <a:hlinkClick r:id="rId3"/>
              </a:rPr>
              <a:t>http://ec.europa.eu/budget/mff/index_en.cfm</a:t>
            </a:r>
            <a:endParaRPr lang="en-GB" sz="1600" b="0" dirty="0">
              <a:solidFill>
                <a:schemeClr val="bg2"/>
              </a:solidFill>
            </a:endParaRPr>
          </a:p>
          <a:p>
            <a:pPr marL="447675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</a:pPr>
            <a:r>
              <a:rPr lang="en-GB" sz="1600" b="0" u="sng" dirty="0">
                <a:solidFill>
                  <a:schemeClr val="bg2"/>
                </a:solidFill>
                <a:hlinkClick r:id="rId4"/>
              </a:rPr>
              <a:t>https://ec.europa.eu/info/food-farming-fisheries/key-policies/common-agricultural-policy/future-common-agricultural-policy_en</a:t>
            </a:r>
            <a:endParaRPr lang="en-GB" sz="1600" b="0" dirty="0">
              <a:solidFill>
                <a:schemeClr val="bg2"/>
              </a:solidFill>
            </a:endParaRPr>
          </a:p>
          <a:p>
            <a:pPr marL="628650" indent="-257175" algn="just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fr-BE" sz="1400" b="0" i="0" kern="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99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949" y="1484785"/>
            <a:ext cx="1503688" cy="4465656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fr-BE" sz="1800" dirty="0" smtClean="0">
                <a:solidFill>
                  <a:schemeClr val="tx1"/>
                </a:solidFill>
              </a:rPr>
              <a:t>La proposition de la PAC en 5 points &amp;</a:t>
            </a:r>
            <a:br>
              <a:rPr lang="fr-BE" sz="1800" dirty="0" smtClean="0">
                <a:solidFill>
                  <a:schemeClr val="tx1"/>
                </a:solidFill>
              </a:rPr>
            </a:br>
            <a:r>
              <a:rPr lang="fr-BE" sz="1800" dirty="0" smtClean="0">
                <a:solidFill>
                  <a:schemeClr val="tx1"/>
                </a:solidFill>
              </a:rPr>
              <a:t>3 textes</a:t>
            </a:r>
            <a:endParaRPr lang="fr-BE" sz="1800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43572" y="1484784"/>
            <a:ext cx="6373672" cy="236988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Nouvel équilibre de responsabilités entre l'Union et les Etats membres (</a:t>
            </a: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subsidiarité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accrue)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Soutien plus ciblé, axé sur les résultats et la </a:t>
            </a: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  <a:endParaRPr lang="fr-BE" sz="1800" b="0" dirty="0" smtClean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Répartition des aides directes </a:t>
            </a: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 équitable</a:t>
            </a:r>
            <a:endParaRPr lang="fr-BE" sz="1800" b="0" dirty="0" smtClean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Ambition </a:t>
            </a: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environnementale et climatique 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renforcée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Simplification et modernisation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politique</a:t>
            </a:r>
            <a:endParaRPr lang="fr-BE" sz="1800" b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475656" y="476671"/>
            <a:ext cx="7128792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/>
            <a:r>
              <a:rPr lang="fr-BE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Réforme de la PAC – éléments-clés</a:t>
            </a:r>
            <a:endParaRPr lang="fr-BE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49" y="260648"/>
            <a:ext cx="1098699" cy="9764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4011448"/>
            <a:ext cx="6373672" cy="193899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ensemble de 3 propositions législatives: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Règlement sur le Plan Stratégique PAC 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(aides directes, interventions sectorielles et développement rural)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Règlement modifiant 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notamment l'OCM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Règlement horizontal 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(notamment sur le financement)</a:t>
            </a:r>
            <a:endParaRPr lang="fr-BE" sz="1800" b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40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152500" y="188640"/>
            <a:ext cx="7991499" cy="713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fr-FR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OBJECTIFS</a:t>
            </a:r>
            <a:endParaRPr lang="fr-FR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-3247190" y="1285276"/>
            <a:ext cx="0" cy="708864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972989" cy="972989"/>
          </a:xfrm>
          <a:prstGeom prst="rect">
            <a:avLst/>
          </a:prstGeom>
        </p:spPr>
      </p:pic>
      <p:grpSp>
        <p:nvGrpSpPr>
          <p:cNvPr id="52" name="Group 51"/>
          <p:cNvGrpSpPr/>
          <p:nvPr/>
        </p:nvGrpSpPr>
        <p:grpSpPr>
          <a:xfrm>
            <a:off x="251520" y="1605230"/>
            <a:ext cx="8699870" cy="4635087"/>
            <a:chOff x="128675" y="1078678"/>
            <a:chExt cx="8907821" cy="3321938"/>
          </a:xfrm>
        </p:grpSpPr>
        <p:grpSp>
          <p:nvGrpSpPr>
            <p:cNvPr id="53" name="Group 52"/>
            <p:cNvGrpSpPr/>
            <p:nvPr/>
          </p:nvGrpSpPr>
          <p:grpSpPr>
            <a:xfrm>
              <a:off x="128676" y="3654074"/>
              <a:ext cx="8907820" cy="746542"/>
              <a:chOff x="128676" y="3654074"/>
              <a:chExt cx="8907820" cy="746542"/>
            </a:xfrm>
          </p:grpSpPr>
          <p:sp>
            <p:nvSpPr>
              <p:cNvPr id="83" name="Title 3"/>
              <p:cNvSpPr txBox="1">
                <a:spLocks/>
              </p:cNvSpPr>
              <p:nvPr/>
            </p:nvSpPr>
            <p:spPr>
              <a:xfrm>
                <a:off x="128676" y="3654074"/>
                <a:ext cx="1517801" cy="72902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bg2"/>
                </a:solidFill>
              </a:ln>
              <a:effectLst>
                <a:outerShdw sx="1000" sy="1000" algn="tl" rotWithShape="0">
                  <a:srgbClr val="4F81BD"/>
                </a:outerShdw>
              </a:effectLst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1" i="1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n-lt"/>
                  <a:ea typeface="+mj-ea"/>
                  <a:cs typeface="+mj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2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  <a:ea typeface="+mj-ea"/>
                    <a:cs typeface="+mj-cs"/>
                  </a:rPr>
                  <a:t>Objectifs transversaux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200" b="0" i="1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n-lt"/>
                  <a:ea typeface="+mj-ea"/>
                  <a:cs typeface="+mj-cs"/>
                </a:endParaRPr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1646476" y="3659757"/>
                <a:ext cx="7390020" cy="740859"/>
                <a:chOff x="1621701" y="3718107"/>
                <a:chExt cx="7390020" cy="740859"/>
              </a:xfrm>
            </p:grpSpPr>
            <p:sp>
              <p:nvSpPr>
                <p:cNvPr id="85" name="Title 3"/>
                <p:cNvSpPr txBox="1">
                  <a:spLocks/>
                </p:cNvSpPr>
                <p:nvPr/>
              </p:nvSpPr>
              <p:spPr>
                <a:xfrm>
                  <a:off x="1621701" y="3718107"/>
                  <a:ext cx="7378805" cy="729025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chemeClr val="bg2"/>
                  </a:solidFill>
                </a:ln>
                <a:effectLst>
                  <a:outerShdw sx="1000" sy="1000" algn="tl" rotWithShape="0">
                    <a:srgbClr val="4F81BD"/>
                  </a:outerShdw>
                </a:effectLst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  <a:ea typeface="+mj-ea"/>
                    <a:cs typeface="+mj-cs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1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  <a:ea typeface="+mj-ea"/>
                    <a:cs typeface="+mj-cs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3062367" y="3758619"/>
                  <a:ext cx="5949354" cy="7003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1450" indent="-171450" fontAlgn="auto">
                    <a:lnSpc>
                      <a:spcPts val="1300"/>
                    </a:lnSpc>
                    <a:spcBef>
                      <a:spcPts val="0"/>
                    </a:spcBef>
                    <a:spcAft>
                      <a:spcPts val="200"/>
                    </a:spcAft>
                    <a:buClr>
                      <a:schemeClr val="tx1"/>
                    </a:buClr>
                    <a:buFont typeface="Wingdings" panose="05000000000000000000" pitchFamily="2" charset="2"/>
                    <a:buChar char="§"/>
                  </a:pPr>
                  <a:r>
                    <a:rPr lang="fr-FR" sz="1200" b="0" kern="0" dirty="0" smtClean="0">
                      <a:solidFill>
                        <a:schemeClr val="bg2"/>
                      </a:solidFill>
                      <a:latin typeface="+mn-lt"/>
                    </a:rPr>
                    <a:t>Améliorer le développement durable de l'agriculture, l'alimentation et les zones rurales</a:t>
                  </a:r>
                </a:p>
                <a:p>
                  <a:pPr marL="171450" indent="-171450" fontAlgn="auto">
                    <a:lnSpc>
                      <a:spcPts val="1300"/>
                    </a:lnSpc>
                    <a:spcBef>
                      <a:spcPts val="0"/>
                    </a:spcBef>
                    <a:spcAft>
                      <a:spcPts val="200"/>
                    </a:spcAft>
                    <a:buClr>
                      <a:schemeClr val="tx1"/>
                    </a:buClr>
                    <a:buFont typeface="Wingdings" panose="05000000000000000000" pitchFamily="2" charset="2"/>
                    <a:buChar char="§"/>
                  </a:pPr>
                  <a:r>
                    <a:rPr lang="fr-FR" sz="1200" b="0" kern="0" dirty="0" smtClean="0">
                      <a:solidFill>
                        <a:schemeClr val="bg2"/>
                      </a:solidFill>
                      <a:latin typeface="+mn-lt"/>
                    </a:rPr>
                    <a:t>Assurer la simplification et la performance du soutien de la PAC</a:t>
                  </a:r>
                </a:p>
                <a:p>
                  <a:pPr marL="171450" indent="-171450" fontAlgn="auto">
                    <a:lnSpc>
                      <a:spcPts val="1300"/>
                    </a:lnSpc>
                    <a:spcBef>
                      <a:spcPts val="0"/>
                    </a:spcBef>
                    <a:spcAft>
                      <a:spcPts val="200"/>
                    </a:spcAft>
                    <a:buClr>
                      <a:schemeClr val="tx1"/>
                    </a:buClr>
                    <a:buFont typeface="Wingdings" panose="05000000000000000000" pitchFamily="2" charset="2"/>
                    <a:buChar char="§"/>
                  </a:pPr>
                  <a:r>
                    <a:rPr lang="fr-FR" sz="1200" b="0" kern="0" dirty="0" smtClean="0">
                      <a:solidFill>
                        <a:schemeClr val="bg2"/>
                      </a:solidFill>
                      <a:latin typeface="+mn-lt"/>
                    </a:rPr>
                    <a:t>Promouvoir et partager les connaissances, l'innovation, la numérisation dans l'agriculture et les zones rurales, et encourager leur utilisation</a:t>
                  </a:r>
                  <a:endParaRPr lang="fr-FR" sz="1200" b="0" kern="0" dirty="0">
                    <a:solidFill>
                      <a:schemeClr val="bg2"/>
                    </a:solidFill>
                    <a:latin typeface="+mn-lt"/>
                  </a:endParaRPr>
                </a:p>
              </p:txBody>
            </p:sp>
            <p:grpSp>
              <p:nvGrpSpPr>
                <p:cNvPr id="87" name="Group 86"/>
                <p:cNvGrpSpPr/>
                <p:nvPr/>
              </p:nvGrpSpPr>
              <p:grpSpPr>
                <a:xfrm>
                  <a:off x="1691290" y="3790437"/>
                  <a:ext cx="1411533" cy="644496"/>
                  <a:chOff x="-1129977" y="-856656"/>
                  <a:chExt cx="1411533" cy="644496"/>
                </a:xfrm>
              </p:grpSpPr>
              <p:grpSp>
                <p:nvGrpSpPr>
                  <p:cNvPr id="88" name="Group 87"/>
                  <p:cNvGrpSpPr/>
                  <p:nvPr/>
                </p:nvGrpSpPr>
                <p:grpSpPr>
                  <a:xfrm>
                    <a:off x="-1129977" y="-856656"/>
                    <a:ext cx="1411532" cy="180026"/>
                    <a:chOff x="95332" y="323216"/>
                    <a:chExt cx="2195790" cy="724161"/>
                  </a:xfrm>
                  <a:scene3d>
                    <a:camera prst="orthographicFront"/>
                    <a:lightRig rig="threePt" dir="t"/>
                  </a:scene3d>
                </p:grpSpPr>
                <p:sp>
                  <p:nvSpPr>
                    <p:cNvPr id="95" name="Chevron 94"/>
                    <p:cNvSpPr/>
                    <p:nvPr/>
                  </p:nvSpPr>
                  <p:spPr>
                    <a:xfrm>
                      <a:off x="95332" y="323216"/>
                      <a:ext cx="2195790" cy="724161"/>
                    </a:xfrm>
                    <a:prstGeom prst="chevron">
                      <a:avLst/>
                    </a:prstGeom>
                    <a:solidFill>
                      <a:schemeClr val="bg1">
                        <a:lumMod val="50000"/>
                        <a:alpha val="90000"/>
                      </a:schemeClr>
                    </a:solidFill>
                    <a:ln w="25400" cap="flat" cmpd="sng" algn="ctr">
                      <a:noFill/>
                      <a:prstDash val="solid"/>
                    </a:ln>
                    <a:effectLst/>
                    <a:sp3d extrusionH="12700">
                      <a:bevelT w="120650" h="88900"/>
                      <a:bevelB w="88900" h="31750"/>
                      <a:extrusionClr>
                        <a:sysClr val="window" lastClr="FFFFFF"/>
                      </a:extrusionClr>
                    </a:sp3d>
                  </p:spPr>
                </p:sp>
                <p:sp>
                  <p:nvSpPr>
                    <p:cNvPr id="96" name="Chevron 4"/>
                    <p:cNvSpPr/>
                    <p:nvPr/>
                  </p:nvSpPr>
                  <p:spPr>
                    <a:xfrm>
                      <a:off x="159893" y="323311"/>
                      <a:ext cx="2080797" cy="724063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sp3d/>
                  </p:spPr>
                  <p:txBody>
                    <a:bodyPr spcFirstLastPara="0" vert="horz" wrap="square" lIns="17780" tIns="8890" rIns="0" bIns="8890" numCol="1" spcCol="1270" anchor="ctr" anchorCtr="0">
                      <a:noAutofit/>
                    </a:bodyPr>
                    <a:lstStyle/>
                    <a:p>
                      <a:pPr marL="0" marR="0" lvl="0" indent="0" algn="ctr" defTabSz="6223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3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Durabilité</a:t>
                      </a:r>
                    </a:p>
                  </p:txBody>
                </p:sp>
              </p:grpSp>
              <p:grpSp>
                <p:nvGrpSpPr>
                  <p:cNvPr id="89" name="Group 88"/>
                  <p:cNvGrpSpPr/>
                  <p:nvPr/>
                </p:nvGrpSpPr>
                <p:grpSpPr>
                  <a:xfrm>
                    <a:off x="-1129689" y="-625024"/>
                    <a:ext cx="1411244" cy="180001"/>
                    <a:chOff x="95781" y="1160280"/>
                    <a:chExt cx="2195340" cy="724066"/>
                  </a:xfrm>
                  <a:scene3d>
                    <a:camera prst="orthographicFront"/>
                    <a:lightRig rig="threePt" dir="t"/>
                  </a:scene3d>
                </p:grpSpPr>
                <p:sp>
                  <p:nvSpPr>
                    <p:cNvPr id="93" name="Chevron 92"/>
                    <p:cNvSpPr/>
                    <p:nvPr/>
                  </p:nvSpPr>
                  <p:spPr>
                    <a:xfrm>
                      <a:off x="95781" y="1160283"/>
                      <a:ext cx="2195340" cy="724063"/>
                    </a:xfrm>
                    <a:prstGeom prst="chevron">
                      <a:avLst/>
                    </a:prstGeom>
                    <a:solidFill>
                      <a:schemeClr val="accent3">
                        <a:lumMod val="75000"/>
                        <a:alpha val="90000"/>
                      </a:schemeClr>
                    </a:solidFill>
                    <a:ln w="25400" cap="flat" cmpd="sng" algn="ctr">
                      <a:noFill/>
                      <a:prstDash val="solid"/>
                    </a:ln>
                    <a:effectLst/>
                    <a:sp3d extrusionH="12700">
                      <a:bevelT w="120650" h="88900"/>
                      <a:bevelB w="88900" h="31750"/>
                    </a:sp3d>
                  </p:spPr>
                </p:sp>
                <p:sp>
                  <p:nvSpPr>
                    <p:cNvPr id="94" name="Chevron 6"/>
                    <p:cNvSpPr/>
                    <p:nvPr/>
                  </p:nvSpPr>
                  <p:spPr>
                    <a:xfrm>
                      <a:off x="147391" y="1160280"/>
                      <a:ext cx="2080798" cy="7240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sp3d/>
                  </p:spPr>
                  <p:txBody>
                    <a:bodyPr spcFirstLastPara="0" vert="horz" wrap="square" lIns="17780" tIns="8890" rIns="0" bIns="8890" numCol="1" spcCol="1270" anchor="ctr" anchorCtr="0">
                      <a:noAutofit/>
                    </a:bodyPr>
                    <a:lstStyle/>
                    <a:p>
                      <a:pPr marL="0" marR="0" lvl="0" indent="0" algn="ctr" defTabSz="6223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3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Simplification</a:t>
                      </a:r>
                    </a:p>
                  </p:txBody>
                </p:sp>
              </p:grpSp>
              <p:grpSp>
                <p:nvGrpSpPr>
                  <p:cNvPr id="90" name="Group 89"/>
                  <p:cNvGrpSpPr/>
                  <p:nvPr/>
                </p:nvGrpSpPr>
                <p:grpSpPr>
                  <a:xfrm>
                    <a:off x="-1129977" y="-392161"/>
                    <a:ext cx="1411533" cy="180001"/>
                    <a:chOff x="95322" y="2008963"/>
                    <a:chExt cx="2195556" cy="724065"/>
                  </a:xfrm>
                  <a:scene3d>
                    <a:camera prst="orthographicFront"/>
                    <a:lightRig rig="threePt" dir="t"/>
                  </a:scene3d>
                </p:grpSpPr>
                <p:sp>
                  <p:nvSpPr>
                    <p:cNvPr id="91" name="Chevron 90"/>
                    <p:cNvSpPr/>
                    <p:nvPr/>
                  </p:nvSpPr>
                  <p:spPr>
                    <a:xfrm>
                      <a:off x="95322" y="2008964"/>
                      <a:ext cx="2195556" cy="724064"/>
                    </a:xfrm>
                    <a:prstGeom prst="chevron">
                      <a:avLst/>
                    </a:prstGeom>
                    <a:solidFill>
                      <a:schemeClr val="accent1">
                        <a:lumMod val="60000"/>
                        <a:lumOff val="40000"/>
                      </a:schemeClr>
                    </a:solidFill>
                    <a:ln w="25400" cap="flat" cmpd="sng" algn="ctr">
                      <a:noFill/>
                      <a:prstDash val="solid"/>
                    </a:ln>
                    <a:effectLst/>
                    <a:sp3d extrusionH="12700">
                      <a:bevelT w="120650" h="88900"/>
                      <a:bevelB w="88900" h="31750"/>
                    </a:sp3d>
                  </p:spPr>
                </p:sp>
                <p:sp>
                  <p:nvSpPr>
                    <p:cNvPr id="92" name="Chevron 8"/>
                    <p:cNvSpPr/>
                    <p:nvPr/>
                  </p:nvSpPr>
                  <p:spPr>
                    <a:xfrm>
                      <a:off x="210304" y="2008963"/>
                      <a:ext cx="2080574" cy="7240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sp3d/>
                  </p:spPr>
                  <p:txBody>
                    <a:bodyPr spcFirstLastPara="0" vert="horz" wrap="square" lIns="17780" tIns="8890" rIns="0" bIns="8890" numCol="1" spcCol="1270" anchor="ctr" anchorCtr="0">
                      <a:noAutofit/>
                    </a:bodyPr>
                    <a:lstStyle/>
                    <a:p>
                      <a:pPr marL="0" marR="0" lvl="0" indent="0" algn="ctr" defTabSz="62230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ct val="3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Modernisation</a:t>
                      </a:r>
                    </a:p>
                  </p:txBody>
                </p:sp>
              </p:grpSp>
            </p:grpSp>
          </p:grpSp>
        </p:grpSp>
        <p:grpSp>
          <p:nvGrpSpPr>
            <p:cNvPr id="54" name="Group 53"/>
            <p:cNvGrpSpPr/>
            <p:nvPr/>
          </p:nvGrpSpPr>
          <p:grpSpPr>
            <a:xfrm>
              <a:off x="128675" y="1078678"/>
              <a:ext cx="8907821" cy="751643"/>
              <a:chOff x="63406" y="1078179"/>
              <a:chExt cx="8907821" cy="751643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1581207" y="1078179"/>
                <a:ext cx="7390020" cy="751643"/>
                <a:chOff x="1581207" y="1078179"/>
                <a:chExt cx="7390020" cy="751643"/>
              </a:xfrm>
            </p:grpSpPr>
            <p:sp>
              <p:nvSpPr>
                <p:cNvPr id="81" name="Title 3"/>
                <p:cNvSpPr txBox="1">
                  <a:spLocks/>
                </p:cNvSpPr>
                <p:nvPr/>
              </p:nvSpPr>
              <p:spPr>
                <a:xfrm>
                  <a:off x="1581207" y="1078179"/>
                  <a:ext cx="7378805" cy="585226"/>
                </a:xfrm>
                <a:prstGeom prst="rect">
                  <a:avLst/>
                </a:prstGeom>
                <a:solidFill>
                  <a:sysClr val="window" lastClr="FFFFFF"/>
                </a:solidFill>
                <a:ln>
                  <a:solidFill>
                    <a:schemeClr val="bg2"/>
                  </a:solidFill>
                </a:ln>
                <a:effectLst>
                  <a:outerShdw sx="1000" sy="1000" algn="tl" rotWithShape="0">
                    <a:srgbClr val="4F81BD"/>
                  </a:outerShdw>
                </a:effectLst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  <a:ea typeface="+mj-ea"/>
                    <a:cs typeface="+mj-cs"/>
                  </a:endParaRPr>
                </a:p>
                <a:p>
                  <a:pPr marL="0" marR="0" lvl="0" indent="0" algn="l" defTabSz="9144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1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  <a:ea typeface="+mj-ea"/>
                    <a:cs typeface="+mj-cs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1581207" y="1101902"/>
                  <a:ext cx="7390020" cy="72792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263525" marR="0" lvl="0" indent="-263525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tx1"/>
                    </a:buClr>
                    <a:buSzTx/>
                    <a:buFont typeface="Wingdings" panose="05000000000000000000" pitchFamily="2" charset="2"/>
                    <a:buChar char="§"/>
                    <a:tabLst/>
                    <a:defRPr/>
                  </a:pPr>
                  <a:r>
                    <a:rPr lang="fr-FR" sz="1200" b="0" dirty="0" smtClean="0">
                      <a:solidFill>
                        <a:schemeClr val="bg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Favoriser une agriculture intelligente, résiliente et diversifiée, garantissant la sécurité alimentaire;</a:t>
                  </a:r>
                </a:p>
                <a:p>
                  <a:pPr marL="263525" marR="0" lvl="0" indent="-263525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tx1"/>
                    </a:buClr>
                    <a:buSzTx/>
                    <a:buFont typeface="Wingdings" panose="05000000000000000000" pitchFamily="2" charset="2"/>
                    <a:buChar char="§"/>
                    <a:tabLst/>
                    <a:defRPr/>
                  </a:pPr>
                  <a:r>
                    <a:rPr lang="fr-FR" sz="1200" b="0" dirty="0" smtClean="0">
                      <a:solidFill>
                        <a:schemeClr val="bg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Renforcer la protection de l'environnement et l'action pour le climat, contribuant aux objectifs de l'Union en la matière;</a:t>
                  </a:r>
                </a:p>
                <a:p>
                  <a:pPr marL="263525" marR="0" lvl="0" indent="-263525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tx1"/>
                    </a:buClr>
                    <a:buSzTx/>
                    <a:buFont typeface="Wingdings" panose="05000000000000000000" pitchFamily="2" charset="2"/>
                    <a:buChar char="§"/>
                    <a:tabLst/>
                    <a:defRPr/>
                  </a:pPr>
                  <a:r>
                    <a:rPr lang="fr-FR" sz="1200" b="0" dirty="0" smtClean="0">
                      <a:solidFill>
                        <a:schemeClr val="bg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Consolider le tissu socioéconomique des zones rurales</a:t>
                  </a:r>
                </a:p>
                <a:p>
                  <a:pPr marL="263525" marR="0" lvl="0" indent="-263525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tx1"/>
                    </a:buClr>
                    <a:buSzTx/>
                    <a:buFont typeface="Wingdings" panose="05000000000000000000" pitchFamily="2" charset="2"/>
                    <a:buChar char="§"/>
                    <a:tabLst/>
                    <a:defRPr/>
                  </a:pPr>
                  <a:endParaRPr lang="fr-FR" sz="1200" b="0" dirty="0">
                    <a:solidFill>
                      <a:schemeClr val="bg2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Title 3"/>
              <p:cNvSpPr txBox="1">
                <a:spLocks/>
              </p:cNvSpPr>
              <p:nvPr/>
            </p:nvSpPr>
            <p:spPr>
              <a:xfrm>
                <a:off x="63406" y="1078179"/>
                <a:ext cx="1507536" cy="585226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bg2"/>
                </a:solidFill>
              </a:ln>
              <a:effectLst>
                <a:outerShdw sx="1000" sy="1000" algn="tl" rotWithShape="0">
                  <a:srgbClr val="4F81BD"/>
                </a:outerShdw>
              </a:effectLst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200" b="1" i="1" u="none" strike="noStrike" kern="0" cap="none" spc="0" normalizeH="0" baseline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  <a:ea typeface="+mj-ea"/>
                    <a:cs typeface="+mj-cs"/>
                  </a:rPr>
                  <a:t>Objectifs généraux </a:t>
                </a: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28676" y="1707264"/>
              <a:ext cx="8896604" cy="1968692"/>
              <a:chOff x="128676" y="1707264"/>
              <a:chExt cx="8896604" cy="1968692"/>
            </a:xfrm>
          </p:grpSpPr>
          <p:grpSp>
            <p:nvGrpSpPr>
              <p:cNvPr id="56" name="Group 55"/>
              <p:cNvGrpSpPr/>
              <p:nvPr/>
            </p:nvGrpSpPr>
            <p:grpSpPr>
              <a:xfrm>
                <a:off x="128676" y="1707264"/>
                <a:ext cx="8896604" cy="1968692"/>
                <a:chOff x="128676" y="1707264"/>
                <a:chExt cx="8896604" cy="1968692"/>
              </a:xfrm>
            </p:grpSpPr>
            <p:sp>
              <p:nvSpPr>
                <p:cNvPr id="66" name="Title 3"/>
                <p:cNvSpPr txBox="1">
                  <a:spLocks/>
                </p:cNvSpPr>
                <p:nvPr/>
              </p:nvSpPr>
              <p:spPr>
                <a:xfrm>
                  <a:off x="128676" y="1707264"/>
                  <a:ext cx="1497581" cy="1926659"/>
                </a:xfrm>
                <a:prstGeom prst="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bg2"/>
                  </a:solidFill>
                </a:ln>
                <a:effectLst>
                  <a:outerShdw sx="1000" sy="1000" algn="tl" rotWithShape="0">
                    <a:srgbClr val="4F81BD"/>
                  </a:outerShdw>
                </a:effectLst>
              </p:spPr>
              <p:txBody>
                <a:bodyPr vert="horz" lIns="91440" tIns="45720" rIns="91440" bIns="45720" rtlCol="0" anchor="ctr">
                  <a:noAutofit/>
                </a:bodyPr>
                <a:lstStyle>
                  <a:lvl1pPr algn="l" defTabSz="914400" rtl="0" eaLnBrk="1" latinLnBrk="0" hangingPunct="1">
                    <a:lnSpc>
                      <a:spcPct val="90000"/>
                    </a:lnSpc>
                    <a:spcBef>
                      <a:spcPct val="0"/>
                    </a:spcBef>
                    <a:buNone/>
                    <a:defRPr sz="4400" kern="1200">
                      <a:solidFill>
                        <a:schemeClr val="tx1"/>
                      </a:solidFill>
                      <a:latin typeface="+mj-lt"/>
                      <a:ea typeface="+mj-ea"/>
                      <a:cs typeface="+mj-cs"/>
                    </a:defRPr>
                  </a:lvl1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  <a:ea typeface="+mj-ea"/>
                    <a:cs typeface="+mj-cs"/>
                  </a:endParaRP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200" b="1" i="1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bg2"/>
                      </a:solidFill>
                      <a:effectLst/>
                      <a:uLnTx/>
                      <a:uFillTx/>
                      <a:latin typeface="+mn-lt"/>
                      <a:ea typeface="+mj-ea"/>
                      <a:cs typeface="+mj-cs"/>
                    </a:rPr>
                    <a:t>Objectifs spécifiques 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200" b="0" i="1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  <a:ea typeface="+mj-ea"/>
                    <a:cs typeface="+mj-cs"/>
                  </a:endParaRPr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1626255" y="1707265"/>
                  <a:ext cx="7399025" cy="1968691"/>
                  <a:chOff x="1527522" y="1866183"/>
                  <a:chExt cx="7399025" cy="1968691"/>
                </a:xfrm>
              </p:grpSpPr>
              <p:grpSp>
                <p:nvGrpSpPr>
                  <p:cNvPr id="68" name="Group 67"/>
                  <p:cNvGrpSpPr/>
                  <p:nvPr/>
                </p:nvGrpSpPr>
                <p:grpSpPr>
                  <a:xfrm>
                    <a:off x="1527522" y="1866183"/>
                    <a:ext cx="7399025" cy="1968691"/>
                    <a:chOff x="1496398" y="2015516"/>
                    <a:chExt cx="7399025" cy="1823032"/>
                  </a:xfrm>
                </p:grpSpPr>
                <p:sp>
                  <p:nvSpPr>
                    <p:cNvPr id="78" name="TextBox 77"/>
                    <p:cNvSpPr txBox="1"/>
                    <p:nvPr/>
                  </p:nvSpPr>
                  <p:spPr>
                    <a:xfrm>
                      <a:off x="1496398" y="2022552"/>
                      <a:ext cx="2400439" cy="1777074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2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marL="180975" marR="0" lvl="0" indent="-180975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pPr marL="180975" marR="0" lvl="0" indent="-180975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pPr marL="180975" marR="0" lvl="0" indent="-180975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050" b="0" dirty="0" smtClean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Soutenir des revenus agricoles viables et la résilience dans toute l'Union pour améliorer la sécurité alimentaire</a:t>
                      </a: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050" b="0" dirty="0" smtClean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Renforcer l'orientation vers le marché et accroître la compétitivité, notamment par plus de recherche, technologie et numérisation</a:t>
                      </a: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050" b="0" dirty="0" smtClean="0">
                          <a:solidFill>
                            <a:schemeClr val="bg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Améliorer la position des agriculteurs dans la chaîne alimentaire</a:t>
                      </a:r>
                    </a:p>
                  </p:txBody>
                </p:sp>
                <p:sp>
                  <p:nvSpPr>
                    <p:cNvPr id="76" name="TextBox 75"/>
                    <p:cNvSpPr txBox="1"/>
                    <p:nvPr/>
                  </p:nvSpPr>
                  <p:spPr>
                    <a:xfrm>
                      <a:off x="3896837" y="2022552"/>
                      <a:ext cx="2400435" cy="1715795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2"/>
                      </a:solidFill>
                    </a:ln>
                    <a:effectLst>
                      <a:outerShdw blurRad="50800" dist="50800" dir="5400000" algn="ctr" rotWithShape="0">
                        <a:sysClr val="window" lastClr="FFFFFF"/>
                      </a:outerShdw>
                    </a:effectLst>
                  </p:spPr>
                  <p:txBody>
                    <a:bodyPr wrap="square" rtlCol="0">
                      <a:spAutoFit/>
                    </a:bodyPr>
                    <a:lstStyle/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050" b="0" kern="0" dirty="0" smtClean="0">
                          <a:solidFill>
                            <a:schemeClr val="bg2"/>
                          </a:solidFill>
                          <a:latin typeface="+mn-lt"/>
                        </a:rPr>
                        <a:t>Contribuer à l'atténuation du (et l'adaptation au) changement climatique et aux énergies renouvelables</a:t>
                      </a: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050" b="0" kern="0" dirty="0" smtClean="0">
                          <a:solidFill>
                            <a:schemeClr val="bg2"/>
                          </a:solidFill>
                          <a:latin typeface="+mn-lt"/>
                        </a:rPr>
                        <a:t>Favoriser le développement durable et la gestion efficace des ressources naturelles, telles que l'eau, les sols et l'air</a:t>
                      </a: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050" b="0" kern="0" dirty="0" smtClean="0">
                          <a:solidFill>
                            <a:schemeClr val="bg2"/>
                          </a:solidFill>
                          <a:latin typeface="+mn-lt"/>
                        </a:rPr>
                        <a:t>Contribuer à la protection de la biodiversité, améliorer les services écosystémiques et préserver habitats et paysages</a:t>
                      </a:r>
                      <a:endParaRPr lang="fr-FR" sz="1050" b="0" kern="0" dirty="0">
                        <a:solidFill>
                          <a:schemeClr val="bg2"/>
                        </a:solidFill>
                        <a:latin typeface="+mn-lt"/>
                      </a:endParaRPr>
                    </a:p>
                  </p:txBody>
                </p:sp>
                <p:sp>
                  <p:nvSpPr>
                    <p:cNvPr id="74" name="TextBox 73"/>
                    <p:cNvSpPr txBox="1"/>
                    <p:nvPr/>
                  </p:nvSpPr>
                  <p:spPr>
                    <a:xfrm>
                      <a:off x="6297273" y="2015516"/>
                      <a:ext cx="2598150" cy="1823032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bg2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fr-FR" sz="12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050" b="0" kern="0" dirty="0" smtClean="0">
                          <a:solidFill>
                            <a:schemeClr val="bg2"/>
                          </a:solidFill>
                          <a:latin typeface="+mn-lt"/>
                        </a:rPr>
                        <a:t>Attirer les jeunes agriculteurs et faciliter le développement des entreprises dans les zones rurales</a:t>
                      </a: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050" b="0" kern="0" dirty="0" smtClean="0">
                          <a:solidFill>
                            <a:schemeClr val="bg2"/>
                          </a:solidFill>
                          <a:latin typeface="+mn-lt"/>
                        </a:rPr>
                        <a:t>Promouvoir emploi, croissance, inclusion sociale et développement local, y compris la bio-économie et la sylviculture durable</a:t>
                      </a:r>
                    </a:p>
                    <a:p>
                      <a:pPr marL="171450" marR="0" lvl="0" indent="-17145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fr-FR" sz="1050" b="0" kern="0" dirty="0" smtClean="0">
                          <a:solidFill>
                            <a:schemeClr val="bg2"/>
                          </a:solidFill>
                          <a:latin typeface="+mn-lt"/>
                        </a:rPr>
                        <a:t>Améliorer la réponse de l'agriculture aux exigences sociétales d'alimentation et de santé, y compris une alimentation sûre, nutritive et durable, la gestion des déchets et le bien-être des animaux</a:t>
                      </a:r>
                    </a:p>
                  </p:txBody>
                </p:sp>
              </p:grpSp>
              <p:sp>
                <p:nvSpPr>
                  <p:cNvPr id="69" name="Chevron 8"/>
                  <p:cNvSpPr/>
                  <p:nvPr/>
                </p:nvSpPr>
                <p:spPr>
                  <a:xfrm>
                    <a:off x="7068192" y="1916395"/>
                    <a:ext cx="970159" cy="1800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scene3d>
                    <a:camera prst="orthographicFront"/>
                    <a:lightRig rig="threePt" dir="t"/>
                  </a:scene3d>
                  <a:sp3d/>
                </p:spPr>
                <p:txBody>
                  <a:bodyPr spcFirstLastPara="0" vert="horz" wrap="square" lIns="22860" tIns="11430" rIns="0" bIns="11430" numCol="1" spcCol="1270" anchor="ctr" anchorCtr="0">
                    <a:noAutofit/>
                  </a:bodyPr>
                  <a:lstStyle/>
                  <a:p>
                    <a:pPr marL="0" marR="0" lvl="0" indent="0" algn="ctr" defTabSz="800100" eaLnBrk="1" fontAlgn="auto" latinLnBrk="0" hangingPunct="1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fr-FR" sz="12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rPr>
                      <a:t>Social</a:t>
                    </a:r>
                  </a:p>
                </p:txBody>
              </p:sp>
            </p:grpSp>
          </p:grpSp>
          <p:grpSp>
            <p:nvGrpSpPr>
              <p:cNvPr id="57" name="Group 56"/>
              <p:cNvGrpSpPr/>
              <p:nvPr/>
            </p:nvGrpSpPr>
            <p:grpSpPr>
              <a:xfrm>
                <a:off x="2045634" y="1715718"/>
                <a:ext cx="1479145" cy="388164"/>
                <a:chOff x="2786745" y="2494471"/>
                <a:chExt cx="2137362" cy="780710"/>
              </a:xfrm>
              <a:scene3d>
                <a:camera prst="orthographicFront"/>
                <a:lightRig rig="threePt" dir="t"/>
              </a:scene3d>
            </p:grpSpPr>
            <p:sp>
              <p:nvSpPr>
                <p:cNvPr id="64" name="Chevron 63"/>
                <p:cNvSpPr/>
                <p:nvPr/>
              </p:nvSpPr>
              <p:spPr>
                <a:xfrm>
                  <a:off x="2786745" y="2518238"/>
                  <a:ext cx="2080796" cy="756943"/>
                </a:xfrm>
                <a:prstGeom prst="chevron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  <a:sp3d extrusionH="12700">
                  <a:bevelT w="120650" h="88900"/>
                  <a:bevelB w="88900" h="31750"/>
                  <a:extrusionClr>
                    <a:sysClr val="window" lastClr="FFFFFF"/>
                  </a:extrusionClr>
                </a:sp3d>
              </p:spPr>
            </p:sp>
            <p:sp>
              <p:nvSpPr>
                <p:cNvPr id="65" name="Chevron 4"/>
                <p:cNvSpPr/>
                <p:nvPr/>
              </p:nvSpPr>
              <p:spPr>
                <a:xfrm>
                  <a:off x="2843311" y="2494471"/>
                  <a:ext cx="2080796" cy="7569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sp3d/>
              </p:spPr>
              <p:txBody>
                <a:bodyPr spcFirstLastPara="0" vert="horz" wrap="square" lIns="22860" tIns="11430" rIns="0" bIns="11430" numCol="1" spcCol="1270" anchor="ctr" anchorCtr="0">
                  <a:noAutofit/>
                </a:bodyPr>
                <a:lstStyle/>
                <a:p>
                  <a:pPr marL="0" marR="0" lvl="0" indent="0" algn="ctr" defTabSz="8001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bg2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Économique</a:t>
                  </a:r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4356843" y="1727532"/>
                <a:ext cx="1817624" cy="380412"/>
                <a:chOff x="6013451" y="3733153"/>
                <a:chExt cx="2626461" cy="765113"/>
              </a:xfrm>
              <a:scene3d>
                <a:camera prst="orthographicFront"/>
                <a:lightRig rig="threePt" dir="t"/>
              </a:scene3d>
            </p:grpSpPr>
            <p:sp>
              <p:nvSpPr>
                <p:cNvPr id="62" name="Chevron 61"/>
                <p:cNvSpPr/>
                <p:nvPr/>
              </p:nvSpPr>
              <p:spPr>
                <a:xfrm>
                  <a:off x="6013451" y="3733153"/>
                  <a:ext cx="2626461" cy="761121"/>
                </a:xfrm>
                <a:prstGeom prst="chevron">
                  <a:avLst/>
                </a:prstGeom>
                <a:solidFill>
                  <a:schemeClr val="accent2"/>
                </a:solidFill>
                <a:ln w="25400" cap="flat" cmpd="sng" algn="ctr">
                  <a:noFill/>
                  <a:prstDash val="solid"/>
                </a:ln>
                <a:effectLst/>
                <a:sp3d extrusionH="12700">
                  <a:bevelT w="120650" h="88900"/>
                  <a:bevelB w="88900" h="31750"/>
                </a:sp3d>
              </p:spPr>
            </p:sp>
            <p:sp>
              <p:nvSpPr>
                <p:cNvPr id="63" name="Chevron 6"/>
                <p:cNvSpPr/>
                <p:nvPr/>
              </p:nvSpPr>
              <p:spPr>
                <a:xfrm>
                  <a:off x="6029500" y="3774207"/>
                  <a:ext cx="2584083" cy="7240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sp3d/>
              </p:spPr>
              <p:txBody>
                <a:bodyPr spcFirstLastPara="0" vert="horz" wrap="square" lIns="20320" tIns="10160" rIns="0" bIns="10160" numCol="1" spcCol="1270" anchor="ctr" anchorCtr="0">
                  <a:noAutofit/>
                </a:bodyPr>
                <a:lstStyle/>
                <a:p>
                  <a:pPr marL="0" marR="0" lvl="0" indent="0" algn="ctr" defTabSz="7112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bg2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Environnent </a:t>
                  </a:r>
                </a:p>
                <a:p>
                  <a:pPr marL="0" marR="0" lvl="0" indent="0" algn="ctr" defTabSz="7112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200" b="1" i="0" u="none" strike="noStrike" kern="0" cap="none" spc="0" normalizeH="0" baseline="0" noProof="0" smtClean="0">
                      <a:ln>
                        <a:noFill/>
                      </a:ln>
                      <a:solidFill>
                        <a:schemeClr val="bg2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&amp; Climat</a:t>
                  </a:r>
                  <a:endParaRPr kumimoji="0" lang="fr-FR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6961709" y="1714863"/>
                <a:ext cx="1467057" cy="360002"/>
                <a:chOff x="-1153" y="1944002"/>
                <a:chExt cx="2119669" cy="724063"/>
              </a:xfrm>
              <a:scene3d>
                <a:camera prst="orthographicFront"/>
                <a:lightRig rig="threePt" dir="t"/>
              </a:scene3d>
            </p:grpSpPr>
            <p:sp>
              <p:nvSpPr>
                <p:cNvPr id="60" name="Chevron 59"/>
                <p:cNvSpPr/>
                <p:nvPr/>
              </p:nvSpPr>
              <p:spPr>
                <a:xfrm>
                  <a:off x="-1153" y="1944002"/>
                  <a:ext cx="2119669" cy="724060"/>
                </a:xfrm>
                <a:prstGeom prst="chevron">
                  <a:avLst/>
                </a:prstGeom>
                <a:solidFill>
                  <a:schemeClr val="accent1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  <a:sp3d extrusionH="12700">
                  <a:bevelT w="120650" h="88900"/>
                  <a:bevelB w="88900" h="31750"/>
                </a:sp3d>
              </p:spPr>
            </p:sp>
            <p:sp>
              <p:nvSpPr>
                <p:cNvPr id="61" name="Chevron 8"/>
                <p:cNvSpPr/>
                <p:nvPr/>
              </p:nvSpPr>
              <p:spPr>
                <a:xfrm>
                  <a:off x="316715" y="1944005"/>
                  <a:ext cx="1356512" cy="72406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sp3d/>
              </p:spPr>
              <p:txBody>
                <a:bodyPr spcFirstLastPara="0" vert="horz" wrap="square" lIns="22860" tIns="11430" rIns="0" bIns="11430" numCol="1" spcCol="1270" anchor="ctr" anchorCtr="0">
                  <a:noAutofit/>
                </a:bodyPr>
                <a:lstStyle/>
                <a:p>
                  <a:pPr marL="0" marR="0" lvl="0" indent="0" algn="ctr" defTabSz="800100" eaLnBrk="1" fontAlgn="auto" latinLnBrk="0" hangingPunct="1">
                    <a:lnSpc>
                      <a:spcPct val="90000"/>
                    </a:lnSpc>
                    <a:spcBef>
                      <a:spcPts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chemeClr val="bg2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Social</a:t>
                  </a:r>
                </a:p>
              </p:txBody>
            </p:sp>
          </p:grpSp>
        </p:grpSp>
      </p:grpSp>
      <p:sp>
        <p:nvSpPr>
          <p:cNvPr id="107" name="Title 3"/>
          <p:cNvSpPr txBox="1">
            <a:spLocks/>
          </p:cNvSpPr>
          <p:nvPr/>
        </p:nvSpPr>
        <p:spPr>
          <a:xfrm>
            <a:off x="251519" y="1168490"/>
            <a:ext cx="8688917" cy="35776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2"/>
            </a:solidFill>
          </a:ln>
          <a:effectLst>
            <a:outerShdw sx="1000" sy="1000" algn="tl" rotWithShape="0">
              <a:srgbClr val="4F81BD"/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0" dirty="0" smtClean="0">
                <a:solidFill>
                  <a:schemeClr val="bg2"/>
                </a:solidFill>
                <a:latin typeface="+mn-lt"/>
                <a:ea typeface="+mn-ea"/>
                <a:cs typeface="+mn-cs"/>
              </a:rPr>
              <a:t>Art. 39 TFUE</a:t>
            </a:r>
            <a:endParaRPr lang="fr-FR" sz="1200" kern="0" dirty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5436096" y="620688"/>
            <a:ext cx="3569570" cy="924772"/>
          </a:xfrm>
          <a:prstGeom prst="roundRect">
            <a:avLst/>
          </a:prstGeom>
          <a:solidFill>
            <a:schemeClr val="tx1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Priorités de la Commission</a:t>
            </a:r>
          </a:p>
          <a:p>
            <a:pPr algn="ctr"/>
            <a:r>
              <a:rPr lang="fr-FR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 de développement durable</a:t>
            </a:r>
          </a:p>
          <a:p>
            <a:pPr algn="ctr"/>
            <a:r>
              <a:rPr lang="fr-FR" sz="16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 de Paris sur le climat</a:t>
            </a:r>
            <a:endParaRPr lang="fr-FR" sz="1600" b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99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TextShape 1"/>
          <p:cNvSpPr txBox="1"/>
          <p:nvPr/>
        </p:nvSpPr>
        <p:spPr>
          <a:xfrm>
            <a:off x="935100" y="116640"/>
            <a:ext cx="8208900" cy="504360"/>
          </a:xfrm>
          <a:prstGeom prst="rect">
            <a:avLst/>
          </a:prstGeom>
          <a:noFill/>
          <a:ln>
            <a:noFill/>
          </a:ln>
        </p:spPr>
        <p:txBody>
          <a:bodyPr lIns="91398" tIns="45699" rIns="91398" bIns="45699"/>
          <a:lstStyle/>
          <a:p>
            <a:pPr marL="358748" indent="-358390"/>
            <a:r>
              <a:rPr lang="en-GB" sz="3000" b="1" spc="-1" dirty="0" smtClean="0">
                <a:solidFill>
                  <a:srgbClr val="BBB831"/>
                </a:solidFill>
                <a:uFill>
                  <a:solidFill>
                    <a:srgbClr val="FFFFFF"/>
                  </a:solidFill>
                </a:uFill>
                <a:latin typeface="+mj-lt"/>
              </a:rPr>
              <a:t>PAIEMENTS DIRECTS EN UN COUP D’OEIL</a:t>
            </a:r>
            <a:endParaRPr dirty="0">
              <a:latin typeface="+mj-lt"/>
            </a:endParaRPr>
          </a:p>
        </p:txBody>
      </p:sp>
      <p:sp>
        <p:nvSpPr>
          <p:cNvPr id="549" name="TextShape 2"/>
          <p:cNvSpPr txBox="1"/>
          <p:nvPr/>
        </p:nvSpPr>
        <p:spPr>
          <a:xfrm>
            <a:off x="4286160" y="6635880"/>
            <a:ext cx="628200" cy="237600"/>
          </a:xfrm>
          <a:prstGeom prst="rect">
            <a:avLst/>
          </a:prstGeom>
          <a:noFill/>
          <a:ln>
            <a:noFill/>
          </a:ln>
        </p:spPr>
        <p:txBody>
          <a:bodyPr lIns="91398" tIns="45699" rIns="91398" bIns="45699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550" name="CustomShape 3"/>
          <p:cNvSpPr/>
          <p:nvPr/>
        </p:nvSpPr>
        <p:spPr>
          <a:xfrm rot="16200000">
            <a:off x="-1794780" y="3609180"/>
            <a:ext cx="4535280" cy="575640"/>
          </a:xfrm>
          <a:prstGeom prst="rect">
            <a:avLst/>
          </a:prstGeom>
          <a:noFill/>
          <a:ln w="9360">
            <a:solidFill>
              <a:srgbClr val="33333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algn="ctr">
              <a:lnSpc>
                <a:spcPct val="90000"/>
              </a:lnSpc>
            </a:pPr>
            <a:r>
              <a:rPr lang="fr-BE" sz="1200" b="1" spc="-1" dirty="0" smtClean="0">
                <a:solidFill>
                  <a:schemeClr val="bg2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Règles de conditionnalité</a:t>
            </a:r>
            <a:endParaRPr lang="fr-BE" sz="1200" dirty="0" smtClean="0">
              <a:solidFill>
                <a:schemeClr val="bg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15895" indent="-215895" algn="ctr">
              <a:lnSpc>
                <a:spcPct val="90000"/>
              </a:lnSpc>
              <a:buClr>
                <a:srgbClr val="467A39"/>
              </a:buClr>
              <a:buSzPct val="80000"/>
              <a:buFont typeface="StarSymbol"/>
              <a:buChar char=""/>
            </a:pPr>
            <a:r>
              <a:rPr lang="fr-BE" sz="1200" b="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Renforcée en ce qui concerne l’environnement et la lutte contre le changement climatique</a:t>
            </a:r>
            <a:endParaRPr lang="fr-BE" b="0" dirty="0"/>
          </a:p>
        </p:txBody>
      </p:sp>
      <p:sp>
        <p:nvSpPr>
          <p:cNvPr id="551" name="Line 4"/>
          <p:cNvSpPr/>
          <p:nvPr/>
        </p:nvSpPr>
        <p:spPr>
          <a:xfrm flipV="1">
            <a:off x="7236000" y="1907640"/>
            <a:ext cx="0" cy="4176720"/>
          </a:xfrm>
          <a:prstGeom prst="line">
            <a:avLst/>
          </a:prstGeom>
          <a:ln w="57240">
            <a:solidFill>
              <a:srgbClr val="0E4194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2" name="CustomShape 5"/>
          <p:cNvSpPr/>
          <p:nvPr/>
        </p:nvSpPr>
        <p:spPr>
          <a:xfrm>
            <a:off x="776160" y="5187960"/>
            <a:ext cx="5632200" cy="113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3" name="CustomShape 6"/>
          <p:cNvSpPr/>
          <p:nvPr/>
        </p:nvSpPr>
        <p:spPr>
          <a:xfrm>
            <a:off x="755640" y="4847401"/>
            <a:ext cx="6264360" cy="252000"/>
          </a:xfrm>
          <a:prstGeom prst="rect">
            <a:avLst/>
          </a:prstGeom>
          <a:solidFill>
            <a:srgbClr val="0E41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398" tIns="45699" rIns="91398" bIns="45699" anchor="ctr"/>
          <a:lstStyle/>
          <a:p>
            <a:pPr algn="ctr">
              <a:lnSpc>
                <a:spcPct val="110000"/>
              </a:lnSpc>
            </a:pPr>
            <a:r>
              <a:rPr lang="fr-BE" sz="1200" b="1" spc="-1" dirty="0" smtClean="0">
                <a:solidFill>
                  <a:srgbClr val="BBB831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Soutien au revenu de base en faveur de la durabilité</a:t>
            </a:r>
            <a:endParaRPr lang="fr-BE" dirty="0"/>
          </a:p>
        </p:txBody>
      </p:sp>
      <p:sp>
        <p:nvSpPr>
          <p:cNvPr id="554" name="CustomShape 7"/>
          <p:cNvSpPr/>
          <p:nvPr/>
        </p:nvSpPr>
        <p:spPr>
          <a:xfrm>
            <a:off x="3996000" y="5114161"/>
            <a:ext cx="3107880" cy="1095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Si droits à paiement (DPB): — poursuivre la convergence interne (DPB valeur &lt; 75 % en moyenne d’ici 2026 au plus tard) </a:t>
            </a:r>
            <a:b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</a:b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+ valeur maximale du DPB
</a:t>
            </a:r>
            <a:r>
              <a:rPr lang="fr-BE" sz="110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
</a:t>
            </a:r>
            <a:r>
              <a:rPr lang="fr-BE" sz="1100" spc="-1" dirty="0" smtClean="0">
                <a:latin typeface="Verdana"/>
              </a:rPr>
              <a:t> </a:t>
            </a:r>
            <a:endParaRPr lang="fr-BE" dirty="0"/>
          </a:p>
        </p:txBody>
      </p:sp>
      <p:sp>
        <p:nvSpPr>
          <p:cNvPr id="555" name="CustomShape 8"/>
          <p:cNvSpPr/>
          <p:nvPr/>
        </p:nvSpPr>
        <p:spPr>
          <a:xfrm>
            <a:off x="755640" y="5099760"/>
            <a:ext cx="3530520" cy="1217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Taux uniforme national par ha admissible</a:t>
            </a:r>
            <a:endParaRPr lang="fr-BE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 différencié par groupes de territoires selon leurs conditions agronomiques ou socio-économiques</a:t>
            </a:r>
            <a:endParaRPr lang="fr-BE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Exigences minimales (min. taille d'exploitation)</a:t>
            </a:r>
            <a:endParaRPr lang="fr-BE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fr-BE" dirty="0"/>
          </a:p>
        </p:txBody>
      </p:sp>
      <p:sp>
        <p:nvSpPr>
          <p:cNvPr id="556" name="CustomShape 9"/>
          <p:cNvSpPr/>
          <p:nvPr/>
        </p:nvSpPr>
        <p:spPr>
          <a:xfrm>
            <a:off x="776160" y="4238641"/>
            <a:ext cx="5632200" cy="599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57" name="CustomShape 10"/>
          <p:cNvSpPr/>
          <p:nvPr/>
        </p:nvSpPr>
        <p:spPr>
          <a:xfrm>
            <a:off x="826920" y="4048920"/>
            <a:ext cx="3079980" cy="126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Montant supplémentaire à l’hectare</a:t>
            </a:r>
            <a:endParaRPr lang="fr-BE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n’excédant pas la moyenne nationale</a:t>
            </a:r>
            <a:endParaRPr lang="fr-BE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grandes vers les petites et moyennes exploitations agricoles</a:t>
            </a:r>
            <a:endParaRPr lang="fr-BE" sz="11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58" name="CustomShape 11"/>
          <p:cNvSpPr/>
          <p:nvPr/>
        </p:nvSpPr>
        <p:spPr>
          <a:xfrm>
            <a:off x="3996000" y="4048920"/>
            <a:ext cx="2952000" cy="59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Montant (s) à l’hectare, tranches à fixer par les États membres</a:t>
            </a:r>
            <a:endParaRPr lang="fr-BE" b="0" dirty="0"/>
          </a:p>
        </p:txBody>
      </p:sp>
      <p:sp>
        <p:nvSpPr>
          <p:cNvPr id="559" name="CustomShape 12"/>
          <p:cNvSpPr/>
          <p:nvPr/>
        </p:nvSpPr>
        <p:spPr>
          <a:xfrm>
            <a:off x="779400" y="3498840"/>
            <a:ext cx="5625720" cy="75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0" name="CustomShape 13"/>
          <p:cNvSpPr/>
          <p:nvPr/>
        </p:nvSpPr>
        <p:spPr>
          <a:xfrm>
            <a:off x="786960" y="2443321"/>
            <a:ext cx="3096900" cy="410760"/>
          </a:xfrm>
          <a:prstGeom prst="rect">
            <a:avLst/>
          </a:prstGeom>
          <a:pattFill prst="ltDnDiag">
            <a:fgClr>
              <a:srgbClr val="BBB831"/>
            </a:fgClr>
            <a:bgClr>
              <a:srgbClr val="FFFFFF"/>
            </a:bgClr>
          </a:patt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 anchor="ctr"/>
          <a:lstStyle/>
          <a:p>
            <a:pPr algn="ctr">
              <a:lnSpc>
                <a:spcPct val="110000"/>
              </a:lnSpc>
            </a:pPr>
            <a:r>
              <a:rPr lang="fr-BE" sz="1200" b="1" spc="-1" dirty="0" smtClean="0">
                <a:solidFill>
                  <a:schemeClr val="bg2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Complément d’aide au revenu en faveur des jeunes agriculteurs</a:t>
            </a:r>
            <a:endParaRPr lang="fr-BE" dirty="0">
              <a:solidFill>
                <a:schemeClr val="bg2"/>
              </a:solidFill>
            </a:endParaRPr>
          </a:p>
        </p:txBody>
      </p:sp>
      <p:sp>
        <p:nvSpPr>
          <p:cNvPr id="561" name="CustomShape 14"/>
          <p:cNvSpPr/>
          <p:nvPr/>
        </p:nvSpPr>
        <p:spPr>
          <a:xfrm>
            <a:off x="790920" y="2881440"/>
            <a:ext cx="2988720" cy="76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Paiement supplémentaire à l’hectare</a:t>
            </a:r>
            <a:endParaRPr lang="fr-BE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Pour les nouveaux agriculteurs</a:t>
            </a:r>
            <a:endParaRPr lang="fr-BE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fr-BE" b="0" dirty="0"/>
          </a:p>
        </p:txBody>
      </p:sp>
      <p:sp>
        <p:nvSpPr>
          <p:cNvPr id="562" name="CustomShape 15"/>
          <p:cNvSpPr/>
          <p:nvPr/>
        </p:nvSpPr>
        <p:spPr>
          <a:xfrm>
            <a:off x="3884040" y="2881440"/>
            <a:ext cx="3144600" cy="92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faveur de pratiques bénéfiques pour l’environnement et le climat</a:t>
            </a:r>
            <a:endParaRPr lang="fr-BE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Exigences et le montant à l’hectare déterminés par l'EM</a:t>
            </a:r>
            <a:endParaRPr lang="fr-BE" sz="11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63" name="CustomShape 16"/>
          <p:cNvSpPr/>
          <p:nvPr/>
        </p:nvSpPr>
        <p:spPr>
          <a:xfrm>
            <a:off x="7380360" y="2973240"/>
            <a:ext cx="1582200" cy="3191400"/>
          </a:xfrm>
          <a:prstGeom prst="rect">
            <a:avLst/>
          </a:prstGeom>
          <a:noFill/>
          <a:ln w="9360">
            <a:solidFill>
              <a:srgbClr val="33333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4" name="CustomShape 17"/>
          <p:cNvSpPr/>
          <p:nvPr/>
        </p:nvSpPr>
        <p:spPr>
          <a:xfrm>
            <a:off x="7380360" y="2351521"/>
            <a:ext cx="1582200" cy="1486440"/>
          </a:xfrm>
          <a:prstGeom prst="rect">
            <a:avLst/>
          </a:prstGeom>
          <a:solidFill>
            <a:srgbClr val="BBB831"/>
          </a:solidFill>
          <a:ln w="9360">
            <a:solidFill>
              <a:srgbClr val="33333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 anchor="ctr"/>
          <a:lstStyle/>
          <a:p>
            <a:pPr algn="ctr">
              <a:lnSpc>
                <a:spcPct val="110000"/>
              </a:lnSpc>
            </a:pPr>
            <a:r>
              <a:rPr lang="fr-BE" sz="1200" b="1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Paiement en faveur des petits exploitants agricoles Somme forfaitaire</a:t>
            </a:r>
            <a:endParaRPr lang="fr-BE" dirty="0"/>
          </a:p>
        </p:txBody>
      </p:sp>
      <p:sp>
        <p:nvSpPr>
          <p:cNvPr id="565" name="CustomShape 18"/>
          <p:cNvSpPr/>
          <p:nvPr/>
        </p:nvSpPr>
        <p:spPr>
          <a:xfrm>
            <a:off x="7391520" y="3949200"/>
            <a:ext cx="1560240" cy="2281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2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Somme forfaitaire à déterminer par les États membres</a:t>
            </a:r>
            <a:endParaRPr lang="fr-BE" sz="12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2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Remplacer tous les PD</a:t>
            </a:r>
            <a:endParaRPr lang="fr-BE" sz="12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2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Facultatif pour les agriculteurs</a:t>
            </a:r>
            <a:endParaRPr lang="fr-BE" sz="12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00000"/>
              </a:lnSpc>
            </a:pPr>
            <a:endParaRPr lang="fr-BE" dirty="0"/>
          </a:p>
        </p:txBody>
      </p:sp>
      <p:sp>
        <p:nvSpPr>
          <p:cNvPr id="566" name="CustomShape 19"/>
          <p:cNvSpPr/>
          <p:nvPr/>
        </p:nvSpPr>
        <p:spPr>
          <a:xfrm>
            <a:off x="793800" y="1755000"/>
            <a:ext cx="6226200" cy="665640"/>
          </a:xfrm>
          <a:prstGeom prst="rect">
            <a:avLst/>
          </a:prstGeom>
          <a:noFill/>
          <a:ln w="9360" cap="rnd">
            <a:solidFill>
              <a:srgbClr val="333333"/>
            </a:solidFill>
            <a:custDash>
              <a:ds d="500000" sp="400000"/>
            </a:custDash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8" name="CustomShape 21"/>
          <p:cNvSpPr/>
          <p:nvPr/>
        </p:nvSpPr>
        <p:spPr>
          <a:xfrm>
            <a:off x="785160" y="1757520"/>
            <a:ext cx="6243480" cy="59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Secteurs en difficulté; liste actuelle + nouveau: produits non alimentaires susceptibles de remplacer les matières fossiles</a:t>
            </a:r>
            <a:endParaRPr lang="fr-BE" sz="1100" b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r>
              <a:rPr lang="fr-BE" sz="1100" b="0" spc="-1" dirty="0" smtClean="0">
                <a:solidFill>
                  <a:srgbClr val="292929"/>
                </a:solidFill>
                <a:uFill>
                  <a:solidFill>
                    <a:srgbClr val="FFFFFF"/>
                  </a:solidFill>
                </a:u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Jusqu’à 10 % (+ 2 % pour les protéagineux) de l’enveloppe PD à décider par EM</a:t>
            </a:r>
          </a:p>
          <a:p>
            <a:pPr marL="180995" indent="-180634">
              <a:buClr>
                <a:srgbClr val="BBB831"/>
              </a:buClr>
              <a:buSzPct val="80000"/>
              <a:buFont typeface="StarSymbol"/>
              <a:buChar char=""/>
            </a:pPr>
            <a:endParaRPr lang="fr-BE" sz="10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69" name="CustomShape 22"/>
          <p:cNvSpPr/>
          <p:nvPr/>
        </p:nvSpPr>
        <p:spPr>
          <a:xfrm>
            <a:off x="3780000" y="2443321"/>
            <a:ext cx="3240000" cy="410760"/>
          </a:xfrm>
          <a:prstGeom prst="rect">
            <a:avLst/>
          </a:prstGeom>
          <a:solidFill>
            <a:srgbClr val="0E4194"/>
          </a:solidFill>
          <a:ln w="9360">
            <a:solidFill>
              <a:srgbClr val="67909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398" tIns="45699" rIns="91398" bIns="45699" anchor="ctr"/>
          <a:lstStyle/>
          <a:p>
            <a:pPr algn="ctr">
              <a:lnSpc>
                <a:spcPct val="110000"/>
              </a:lnSpc>
            </a:pPr>
            <a:r>
              <a:rPr lang="en-US" sz="1200" b="1" spc="-1">
                <a:solidFill>
                  <a:srgbClr val="BBB831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Eco-schemes</a:t>
            </a:r>
            <a:endParaRPr/>
          </a:p>
        </p:txBody>
      </p:sp>
      <p:sp>
        <p:nvSpPr>
          <p:cNvPr id="570" name="CustomShape 23"/>
          <p:cNvSpPr/>
          <p:nvPr/>
        </p:nvSpPr>
        <p:spPr>
          <a:xfrm>
            <a:off x="539640" y="706500"/>
            <a:ext cx="3746520" cy="100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algn="ctr">
              <a:lnSpc>
                <a:spcPct val="90000"/>
              </a:lnSpc>
            </a:pPr>
            <a:r>
              <a:rPr lang="fr-BE" sz="1200" b="1" spc="-1" dirty="0" smtClean="0">
                <a:solidFill>
                  <a:srgbClr val="0E4194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Réduction de tous les paiements directs</a:t>
            </a:r>
            <a:endParaRPr lang="fr-BE" dirty="0" smtClean="0"/>
          </a:p>
          <a:p>
            <a:pPr algn="ctr">
              <a:lnSpc>
                <a:spcPct val="90000"/>
              </a:lnSpc>
            </a:pPr>
            <a:r>
              <a:rPr lang="fr-BE" sz="1200" b="0" spc="-1" dirty="0" smtClean="0">
                <a:solidFill>
                  <a:srgbClr val="0E4194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Supérieurs à 60 000 EUR et le plafonnement à 100 000 EUR (coût de la main d'œuvre pris en compte</a:t>
            </a:r>
            <a:endParaRPr lang="fr-BE" b="0" dirty="0"/>
          </a:p>
        </p:txBody>
      </p:sp>
      <p:sp>
        <p:nvSpPr>
          <p:cNvPr id="571" name="CustomShape 24"/>
          <p:cNvSpPr/>
          <p:nvPr/>
        </p:nvSpPr>
        <p:spPr>
          <a:xfrm>
            <a:off x="755640" y="3996000"/>
            <a:ext cx="6264360" cy="2168640"/>
          </a:xfrm>
          <a:prstGeom prst="rect">
            <a:avLst/>
          </a:prstGeom>
          <a:noFill/>
          <a:ln w="9360">
            <a:solidFill>
              <a:srgbClr val="333333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2" name="CustomShape 25"/>
          <p:cNvSpPr/>
          <p:nvPr/>
        </p:nvSpPr>
        <p:spPr>
          <a:xfrm>
            <a:off x="747720" y="3677400"/>
            <a:ext cx="6272280" cy="318240"/>
          </a:xfrm>
          <a:prstGeom prst="rect">
            <a:avLst/>
          </a:prstGeom>
          <a:solidFill>
            <a:srgbClr val="0E41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398" tIns="45699" rIns="91398" bIns="45699" anchor="ctr"/>
          <a:lstStyle/>
          <a:p>
            <a:pPr algn="ctr">
              <a:lnSpc>
                <a:spcPct val="110000"/>
              </a:lnSpc>
            </a:pPr>
            <a:r>
              <a:rPr lang="fr-BE" sz="1200" b="1" spc="-1" dirty="0" smtClean="0">
                <a:solidFill>
                  <a:srgbClr val="BBB831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Soutien au revenu </a:t>
            </a:r>
            <a:r>
              <a:rPr lang="fr-BE" sz="1200" b="1" spc="-1" dirty="0" err="1" smtClean="0">
                <a:solidFill>
                  <a:srgbClr val="BBB831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redistributif</a:t>
            </a:r>
            <a:endParaRPr lang="fr-BE" dirty="0"/>
          </a:p>
        </p:txBody>
      </p:sp>
      <p:sp>
        <p:nvSpPr>
          <p:cNvPr id="573" name="CustomShape 26"/>
          <p:cNvSpPr/>
          <p:nvPr/>
        </p:nvSpPr>
        <p:spPr>
          <a:xfrm>
            <a:off x="609480" y="621000"/>
            <a:ext cx="3676680" cy="919800"/>
          </a:xfrm>
          <a:prstGeom prst="roundRect">
            <a:avLst>
              <a:gd name="adj" fmla="val 16667"/>
            </a:avLst>
          </a:prstGeom>
          <a:noFill/>
          <a:ln w="9360">
            <a:solidFill>
              <a:srgbClr val="0F549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4" name="CustomShape 27"/>
          <p:cNvSpPr/>
          <p:nvPr/>
        </p:nvSpPr>
        <p:spPr>
          <a:xfrm>
            <a:off x="4318380" y="914400"/>
            <a:ext cx="431280" cy="333000"/>
          </a:xfrm>
          <a:prstGeom prst="chevron">
            <a:avLst>
              <a:gd name="adj" fmla="val 49873"/>
            </a:avLst>
          </a:prstGeom>
          <a:solidFill>
            <a:srgbClr val="0E419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5" name="CustomShape 28"/>
          <p:cNvSpPr/>
          <p:nvPr/>
        </p:nvSpPr>
        <p:spPr>
          <a:xfrm>
            <a:off x="4749700" y="809561"/>
            <a:ext cx="4247640" cy="76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>
              <a:lnSpc>
                <a:spcPct val="100000"/>
              </a:lnSpc>
            </a:pPr>
            <a:r>
              <a:rPr lang="fr-BE" sz="1100" b="1" spc="-1" dirty="0" smtClean="0">
                <a:solidFill>
                  <a:srgbClr val="0E4194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Vers DP (principalement à des fins de redistribution des revenus en faveur de la durabilité) et/ou vers le développement rural</a:t>
            </a:r>
            <a:endParaRPr lang="fr-BE" dirty="0" smtClean="0"/>
          </a:p>
          <a:p>
            <a:pPr>
              <a:lnSpc>
                <a:spcPct val="100000"/>
              </a:lnSpc>
            </a:pPr>
            <a:endParaRPr lang="fr-BE" dirty="0"/>
          </a:p>
        </p:txBody>
      </p:sp>
      <p:sp>
        <p:nvSpPr>
          <p:cNvPr id="576" name="CustomShape 29"/>
          <p:cNvSpPr/>
          <p:nvPr/>
        </p:nvSpPr>
        <p:spPr>
          <a:xfrm>
            <a:off x="3780000" y="2874960"/>
            <a:ext cx="3240000" cy="802080"/>
          </a:xfrm>
          <a:prstGeom prst="rect">
            <a:avLst/>
          </a:prstGeom>
          <a:noFill/>
          <a:ln w="9360" cap="rnd">
            <a:solidFill>
              <a:srgbClr val="333333"/>
            </a:solidFill>
            <a:custDash>
              <a:ds d="500000" sp="4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7" name="CustomShape 30"/>
          <p:cNvSpPr/>
          <p:nvPr/>
        </p:nvSpPr>
        <p:spPr>
          <a:xfrm>
            <a:off x="771480" y="2876401"/>
            <a:ext cx="3008160" cy="800640"/>
          </a:xfrm>
          <a:prstGeom prst="rect">
            <a:avLst/>
          </a:prstGeom>
          <a:noFill/>
          <a:ln w="9360" cap="rnd">
            <a:solidFill>
              <a:srgbClr val="333333"/>
            </a:solidFill>
            <a:custDash>
              <a:ds d="500000" sp="400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8" name="CustomShape 31"/>
          <p:cNvSpPr/>
          <p:nvPr/>
        </p:nvSpPr>
        <p:spPr>
          <a:xfrm>
            <a:off x="36900" y="6237312"/>
            <a:ext cx="9107100" cy="73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>
              <a:lnSpc>
                <a:spcPct val="100000"/>
              </a:lnSpc>
            </a:pPr>
            <a:r>
              <a:rPr lang="fr-BE" sz="1200" b="1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Définitions (par État membre</a:t>
            </a:r>
            <a:r>
              <a:rPr lang="fr-BE" sz="1200" b="0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): véritables agriculteurs, jeunes agriculteurs, activité agricole, surface admissible au bénéfice de l’aide, surfaces agricoles (terres arables, cultures permanentes, prairies permanentes)</a:t>
            </a:r>
            <a:endParaRPr lang="fr-BE" sz="1600" b="0" dirty="0"/>
          </a:p>
        </p:txBody>
      </p:sp>
      <p:pic>
        <p:nvPicPr>
          <p:cNvPr id="33" name="Picture 12"/>
          <p:cNvPicPr/>
          <p:nvPr/>
        </p:nvPicPr>
        <p:blipFill>
          <a:blip r:embed="rId3"/>
          <a:stretch/>
        </p:blipFill>
        <p:spPr>
          <a:xfrm>
            <a:off x="36900" y="116640"/>
            <a:ext cx="898200" cy="898200"/>
          </a:xfrm>
          <a:prstGeom prst="rect">
            <a:avLst/>
          </a:prstGeom>
          <a:ln>
            <a:noFill/>
          </a:ln>
        </p:spPr>
      </p:pic>
      <p:sp>
        <p:nvSpPr>
          <p:cNvPr id="567" name="CustomShape 20"/>
          <p:cNvSpPr/>
          <p:nvPr/>
        </p:nvSpPr>
        <p:spPr>
          <a:xfrm>
            <a:off x="826920" y="1502641"/>
            <a:ext cx="2690280" cy="252000"/>
          </a:xfrm>
          <a:prstGeom prst="rect">
            <a:avLst/>
          </a:prstGeom>
          <a:solidFill>
            <a:srgbClr val="BBB831"/>
          </a:solidFill>
          <a:ln w="9360">
            <a:solidFill>
              <a:srgbClr val="333333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1398" tIns="45699" rIns="91398" bIns="45699" anchor="ctr"/>
          <a:lstStyle/>
          <a:p>
            <a:pPr algn="ctr">
              <a:lnSpc>
                <a:spcPct val="110000"/>
              </a:lnSpc>
            </a:pPr>
            <a:r>
              <a:rPr lang="fr-BE" sz="1200" b="1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Verdana"/>
              </a:rPr>
              <a:t>Soutien couplé au revenu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9413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39552" y="1772816"/>
            <a:ext cx="8170879" cy="2952672"/>
            <a:chOff x="619592" y="1896953"/>
            <a:chExt cx="8170879" cy="2952672"/>
          </a:xfrm>
        </p:grpSpPr>
        <p:sp>
          <p:nvSpPr>
            <p:cNvPr id="4" name="Freeform 3"/>
            <p:cNvSpPr/>
            <p:nvPr/>
          </p:nvSpPr>
          <p:spPr>
            <a:xfrm>
              <a:off x="619592" y="1896953"/>
              <a:ext cx="2189780" cy="955984"/>
            </a:xfrm>
            <a:custGeom>
              <a:avLst/>
              <a:gdLst>
                <a:gd name="connsiteX0" fmla="*/ 0 w 2189780"/>
                <a:gd name="connsiteY0" fmla="*/ 95598 h 955984"/>
                <a:gd name="connsiteX1" fmla="*/ 95598 w 2189780"/>
                <a:gd name="connsiteY1" fmla="*/ 0 h 955984"/>
                <a:gd name="connsiteX2" fmla="*/ 2094182 w 2189780"/>
                <a:gd name="connsiteY2" fmla="*/ 0 h 955984"/>
                <a:gd name="connsiteX3" fmla="*/ 2189780 w 2189780"/>
                <a:gd name="connsiteY3" fmla="*/ 95598 h 955984"/>
                <a:gd name="connsiteX4" fmla="*/ 2189780 w 2189780"/>
                <a:gd name="connsiteY4" fmla="*/ 860386 h 955984"/>
                <a:gd name="connsiteX5" fmla="*/ 2094182 w 2189780"/>
                <a:gd name="connsiteY5" fmla="*/ 955984 h 955984"/>
                <a:gd name="connsiteX6" fmla="*/ 95598 w 2189780"/>
                <a:gd name="connsiteY6" fmla="*/ 955984 h 955984"/>
                <a:gd name="connsiteX7" fmla="*/ 0 w 2189780"/>
                <a:gd name="connsiteY7" fmla="*/ 860386 h 955984"/>
                <a:gd name="connsiteX8" fmla="*/ 0 w 2189780"/>
                <a:gd name="connsiteY8" fmla="*/ 95598 h 955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9780" h="955984">
                  <a:moveTo>
                    <a:pt x="0" y="95598"/>
                  </a:moveTo>
                  <a:cubicBezTo>
                    <a:pt x="0" y="42801"/>
                    <a:pt x="42801" y="0"/>
                    <a:pt x="95598" y="0"/>
                  </a:cubicBezTo>
                  <a:lnTo>
                    <a:pt x="2094182" y="0"/>
                  </a:lnTo>
                  <a:cubicBezTo>
                    <a:pt x="2146979" y="0"/>
                    <a:pt x="2189780" y="42801"/>
                    <a:pt x="2189780" y="95598"/>
                  </a:cubicBezTo>
                  <a:lnTo>
                    <a:pt x="2189780" y="860386"/>
                  </a:lnTo>
                  <a:cubicBezTo>
                    <a:pt x="2189780" y="913183"/>
                    <a:pt x="2146979" y="955984"/>
                    <a:pt x="2094182" y="955984"/>
                  </a:cubicBezTo>
                  <a:lnTo>
                    <a:pt x="95598" y="955984"/>
                  </a:lnTo>
                  <a:cubicBezTo>
                    <a:pt x="42801" y="955984"/>
                    <a:pt x="0" y="913183"/>
                    <a:pt x="0" y="860386"/>
                  </a:cubicBezTo>
                  <a:lnTo>
                    <a:pt x="0" y="955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3250" tIns="123250" rIns="123250" bIns="123250" numCol="1" spcCol="1270" anchor="ctr" anchorCtr="0">
              <a:noAutofit/>
            </a:bodyPr>
            <a:lstStyle/>
            <a:p>
              <a:pPr marL="0" marR="0" lvl="0" indent="0" algn="ctr" defTabSz="11112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2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BBB83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Climat et environnement</a:t>
              </a:r>
              <a:endParaRPr kumimoji="0" lang="fr-BE" sz="2100" b="1" i="0" u="none" strike="noStrike" kern="1200" cap="none" spc="0" normalizeH="0" baseline="0" noProof="0" dirty="0">
                <a:ln>
                  <a:noFill/>
                </a:ln>
                <a:solidFill>
                  <a:srgbClr val="BBB83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19592" y="2931287"/>
              <a:ext cx="1072370" cy="1918338"/>
            </a:xfrm>
            <a:custGeom>
              <a:avLst/>
              <a:gdLst>
                <a:gd name="connsiteX0" fmla="*/ 0 w 1072370"/>
                <a:gd name="connsiteY0" fmla="*/ 107237 h 1918338"/>
                <a:gd name="connsiteX1" fmla="*/ 107237 w 1072370"/>
                <a:gd name="connsiteY1" fmla="*/ 0 h 1918338"/>
                <a:gd name="connsiteX2" fmla="*/ 965133 w 1072370"/>
                <a:gd name="connsiteY2" fmla="*/ 0 h 1918338"/>
                <a:gd name="connsiteX3" fmla="*/ 1072370 w 1072370"/>
                <a:gd name="connsiteY3" fmla="*/ 107237 h 1918338"/>
                <a:gd name="connsiteX4" fmla="*/ 1072370 w 1072370"/>
                <a:gd name="connsiteY4" fmla="*/ 1811101 h 1918338"/>
                <a:gd name="connsiteX5" fmla="*/ 965133 w 1072370"/>
                <a:gd name="connsiteY5" fmla="*/ 1918338 h 1918338"/>
                <a:gd name="connsiteX6" fmla="*/ 107237 w 1072370"/>
                <a:gd name="connsiteY6" fmla="*/ 1918338 h 1918338"/>
                <a:gd name="connsiteX7" fmla="*/ 0 w 1072370"/>
                <a:gd name="connsiteY7" fmla="*/ 1811101 h 1918338"/>
                <a:gd name="connsiteX8" fmla="*/ 0 w 1072370"/>
                <a:gd name="connsiteY8" fmla="*/ 107237 h 191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2370" h="1918338">
                  <a:moveTo>
                    <a:pt x="0" y="107237"/>
                  </a:moveTo>
                  <a:cubicBezTo>
                    <a:pt x="0" y="48012"/>
                    <a:pt x="48012" y="0"/>
                    <a:pt x="107237" y="0"/>
                  </a:cubicBezTo>
                  <a:lnTo>
                    <a:pt x="965133" y="0"/>
                  </a:lnTo>
                  <a:cubicBezTo>
                    <a:pt x="1024358" y="0"/>
                    <a:pt x="1072370" y="48012"/>
                    <a:pt x="1072370" y="107237"/>
                  </a:cubicBezTo>
                  <a:lnTo>
                    <a:pt x="1072370" y="1811101"/>
                  </a:lnTo>
                  <a:cubicBezTo>
                    <a:pt x="1072370" y="1870326"/>
                    <a:pt x="1024358" y="1918338"/>
                    <a:pt x="965133" y="1918338"/>
                  </a:cubicBezTo>
                  <a:lnTo>
                    <a:pt x="107237" y="1918338"/>
                  </a:lnTo>
                  <a:cubicBezTo>
                    <a:pt x="48012" y="1918338"/>
                    <a:pt x="0" y="1870326"/>
                    <a:pt x="0" y="1811101"/>
                  </a:cubicBezTo>
                  <a:lnTo>
                    <a:pt x="0" y="107237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6659" tIns="126659" rIns="126659" bIns="126659" numCol="1" spcCol="1270" anchor="ctr" anchorCtr="1">
              <a:noAutofit/>
            </a:bodyPr>
            <a:lstStyle/>
            <a:p>
              <a:pPr marL="0" marR="0" lvl="0" indent="0" algn="l" defTabSz="11112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1737002" y="2931287"/>
              <a:ext cx="1072370" cy="1918338"/>
            </a:xfrm>
            <a:custGeom>
              <a:avLst/>
              <a:gdLst>
                <a:gd name="connsiteX0" fmla="*/ 0 w 1072370"/>
                <a:gd name="connsiteY0" fmla="*/ 107237 h 1918338"/>
                <a:gd name="connsiteX1" fmla="*/ 107237 w 1072370"/>
                <a:gd name="connsiteY1" fmla="*/ 0 h 1918338"/>
                <a:gd name="connsiteX2" fmla="*/ 965133 w 1072370"/>
                <a:gd name="connsiteY2" fmla="*/ 0 h 1918338"/>
                <a:gd name="connsiteX3" fmla="*/ 1072370 w 1072370"/>
                <a:gd name="connsiteY3" fmla="*/ 107237 h 1918338"/>
                <a:gd name="connsiteX4" fmla="*/ 1072370 w 1072370"/>
                <a:gd name="connsiteY4" fmla="*/ 1811101 h 1918338"/>
                <a:gd name="connsiteX5" fmla="*/ 965133 w 1072370"/>
                <a:gd name="connsiteY5" fmla="*/ 1918338 h 1918338"/>
                <a:gd name="connsiteX6" fmla="*/ 107237 w 1072370"/>
                <a:gd name="connsiteY6" fmla="*/ 1918338 h 1918338"/>
                <a:gd name="connsiteX7" fmla="*/ 0 w 1072370"/>
                <a:gd name="connsiteY7" fmla="*/ 1811101 h 1918338"/>
                <a:gd name="connsiteX8" fmla="*/ 0 w 1072370"/>
                <a:gd name="connsiteY8" fmla="*/ 107237 h 191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2370" h="1918338">
                  <a:moveTo>
                    <a:pt x="0" y="107237"/>
                  </a:moveTo>
                  <a:cubicBezTo>
                    <a:pt x="0" y="48012"/>
                    <a:pt x="48012" y="0"/>
                    <a:pt x="107237" y="0"/>
                  </a:cubicBezTo>
                  <a:lnTo>
                    <a:pt x="965133" y="0"/>
                  </a:lnTo>
                  <a:cubicBezTo>
                    <a:pt x="1024358" y="0"/>
                    <a:pt x="1072370" y="48012"/>
                    <a:pt x="1072370" y="107237"/>
                  </a:cubicBezTo>
                  <a:lnTo>
                    <a:pt x="1072370" y="1811101"/>
                  </a:lnTo>
                  <a:cubicBezTo>
                    <a:pt x="1072370" y="1870326"/>
                    <a:pt x="1024358" y="1918338"/>
                    <a:pt x="965133" y="1918338"/>
                  </a:cubicBezTo>
                  <a:lnTo>
                    <a:pt x="107237" y="1918338"/>
                  </a:lnTo>
                  <a:cubicBezTo>
                    <a:pt x="48012" y="1918338"/>
                    <a:pt x="0" y="1870326"/>
                    <a:pt x="0" y="1811101"/>
                  </a:cubicBezTo>
                  <a:lnTo>
                    <a:pt x="0" y="107237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6659" tIns="126659" rIns="126659" bIns="126659" numCol="1" spcCol="1270" anchor="ctr" anchorCtr="0">
              <a:noAutofit/>
            </a:bodyPr>
            <a:lstStyle/>
            <a:p>
              <a:pPr marL="0" marR="0" lvl="0" indent="0" algn="ctr" defTabSz="11112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899452" y="1910630"/>
              <a:ext cx="2598175" cy="942306"/>
            </a:xfrm>
            <a:custGeom>
              <a:avLst/>
              <a:gdLst>
                <a:gd name="connsiteX0" fmla="*/ 0 w 2598175"/>
                <a:gd name="connsiteY0" fmla="*/ 94231 h 942306"/>
                <a:gd name="connsiteX1" fmla="*/ 94231 w 2598175"/>
                <a:gd name="connsiteY1" fmla="*/ 0 h 942306"/>
                <a:gd name="connsiteX2" fmla="*/ 2503944 w 2598175"/>
                <a:gd name="connsiteY2" fmla="*/ 0 h 942306"/>
                <a:gd name="connsiteX3" fmla="*/ 2598175 w 2598175"/>
                <a:gd name="connsiteY3" fmla="*/ 94231 h 942306"/>
                <a:gd name="connsiteX4" fmla="*/ 2598175 w 2598175"/>
                <a:gd name="connsiteY4" fmla="*/ 848075 h 942306"/>
                <a:gd name="connsiteX5" fmla="*/ 2503944 w 2598175"/>
                <a:gd name="connsiteY5" fmla="*/ 942306 h 942306"/>
                <a:gd name="connsiteX6" fmla="*/ 94231 w 2598175"/>
                <a:gd name="connsiteY6" fmla="*/ 942306 h 942306"/>
                <a:gd name="connsiteX7" fmla="*/ 0 w 2598175"/>
                <a:gd name="connsiteY7" fmla="*/ 848075 h 942306"/>
                <a:gd name="connsiteX8" fmla="*/ 0 w 2598175"/>
                <a:gd name="connsiteY8" fmla="*/ 94231 h 942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98175" h="942306">
                  <a:moveTo>
                    <a:pt x="0" y="94231"/>
                  </a:moveTo>
                  <a:cubicBezTo>
                    <a:pt x="0" y="42189"/>
                    <a:pt x="42189" y="0"/>
                    <a:pt x="94231" y="0"/>
                  </a:cubicBezTo>
                  <a:lnTo>
                    <a:pt x="2503944" y="0"/>
                  </a:lnTo>
                  <a:cubicBezTo>
                    <a:pt x="2555986" y="0"/>
                    <a:pt x="2598175" y="42189"/>
                    <a:pt x="2598175" y="94231"/>
                  </a:cubicBezTo>
                  <a:lnTo>
                    <a:pt x="2598175" y="848075"/>
                  </a:lnTo>
                  <a:cubicBezTo>
                    <a:pt x="2598175" y="900117"/>
                    <a:pt x="2555986" y="942306"/>
                    <a:pt x="2503944" y="942306"/>
                  </a:cubicBezTo>
                  <a:lnTo>
                    <a:pt x="94231" y="942306"/>
                  </a:lnTo>
                  <a:cubicBezTo>
                    <a:pt x="42189" y="942306"/>
                    <a:pt x="0" y="900117"/>
                    <a:pt x="0" y="848075"/>
                  </a:cubicBezTo>
                  <a:lnTo>
                    <a:pt x="0" y="9423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2849" tIns="122849" rIns="122849" bIns="122849" numCol="1" spcCol="1270" anchor="ctr" anchorCtr="0">
              <a:noAutofit/>
            </a:bodyPr>
            <a:lstStyle/>
            <a:p>
              <a:pPr marL="0" marR="0" lvl="0" indent="0" algn="ctr" defTabSz="11112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2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BBB83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Santé publique, animale et végétale</a:t>
              </a:r>
              <a:endParaRPr kumimoji="0" lang="fr-BE" sz="2100" b="1" i="0" u="none" strike="noStrike" kern="1200" cap="none" spc="0" normalizeH="0" baseline="0" noProof="0" dirty="0">
                <a:ln>
                  <a:noFill/>
                </a:ln>
                <a:solidFill>
                  <a:srgbClr val="BBB83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68284" y="2917609"/>
              <a:ext cx="2515263" cy="1918338"/>
            </a:xfrm>
            <a:custGeom>
              <a:avLst/>
              <a:gdLst>
                <a:gd name="connsiteX0" fmla="*/ 0 w 1584910"/>
                <a:gd name="connsiteY0" fmla="*/ 158491 h 1918338"/>
                <a:gd name="connsiteX1" fmla="*/ 158491 w 1584910"/>
                <a:gd name="connsiteY1" fmla="*/ 0 h 1918338"/>
                <a:gd name="connsiteX2" fmla="*/ 1426419 w 1584910"/>
                <a:gd name="connsiteY2" fmla="*/ 0 h 1918338"/>
                <a:gd name="connsiteX3" fmla="*/ 1584910 w 1584910"/>
                <a:gd name="connsiteY3" fmla="*/ 158491 h 1918338"/>
                <a:gd name="connsiteX4" fmla="*/ 1584910 w 1584910"/>
                <a:gd name="connsiteY4" fmla="*/ 1759847 h 1918338"/>
                <a:gd name="connsiteX5" fmla="*/ 1426419 w 1584910"/>
                <a:gd name="connsiteY5" fmla="*/ 1918338 h 1918338"/>
                <a:gd name="connsiteX6" fmla="*/ 158491 w 1584910"/>
                <a:gd name="connsiteY6" fmla="*/ 1918338 h 1918338"/>
                <a:gd name="connsiteX7" fmla="*/ 0 w 1584910"/>
                <a:gd name="connsiteY7" fmla="*/ 1759847 h 1918338"/>
                <a:gd name="connsiteX8" fmla="*/ 0 w 1584910"/>
                <a:gd name="connsiteY8" fmla="*/ 158491 h 191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4910" h="1918338">
                  <a:moveTo>
                    <a:pt x="0" y="158491"/>
                  </a:moveTo>
                  <a:cubicBezTo>
                    <a:pt x="0" y="70959"/>
                    <a:pt x="70959" y="0"/>
                    <a:pt x="158491" y="0"/>
                  </a:cubicBezTo>
                  <a:lnTo>
                    <a:pt x="1426419" y="0"/>
                  </a:lnTo>
                  <a:cubicBezTo>
                    <a:pt x="1513951" y="0"/>
                    <a:pt x="1584910" y="70959"/>
                    <a:pt x="1584910" y="158491"/>
                  </a:cubicBezTo>
                  <a:lnTo>
                    <a:pt x="1584910" y="1759847"/>
                  </a:lnTo>
                  <a:cubicBezTo>
                    <a:pt x="1584910" y="1847379"/>
                    <a:pt x="1513951" y="1918338"/>
                    <a:pt x="1426419" y="1918338"/>
                  </a:cubicBezTo>
                  <a:lnTo>
                    <a:pt x="158491" y="1918338"/>
                  </a:lnTo>
                  <a:cubicBezTo>
                    <a:pt x="70959" y="1918338"/>
                    <a:pt x="0" y="1847379"/>
                    <a:pt x="0" y="1759847"/>
                  </a:cubicBezTo>
                  <a:lnTo>
                    <a:pt x="0" y="158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1670" tIns="141670" rIns="141670" bIns="141670" numCol="1" spcCol="1270" anchor="ctr" anchorCtr="0">
              <a:noAutofit/>
            </a:bodyPr>
            <a:lstStyle/>
            <a:p>
              <a:pPr marL="0" marR="0" lvl="0" indent="0" algn="ctr" defTabSz="11112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25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5587706" y="1916832"/>
              <a:ext cx="1787277" cy="915948"/>
            </a:xfrm>
            <a:custGeom>
              <a:avLst/>
              <a:gdLst>
                <a:gd name="connsiteX0" fmla="*/ 0 w 1787277"/>
                <a:gd name="connsiteY0" fmla="*/ 91595 h 915948"/>
                <a:gd name="connsiteX1" fmla="*/ 91595 w 1787277"/>
                <a:gd name="connsiteY1" fmla="*/ 0 h 915948"/>
                <a:gd name="connsiteX2" fmla="*/ 1695682 w 1787277"/>
                <a:gd name="connsiteY2" fmla="*/ 0 h 915948"/>
                <a:gd name="connsiteX3" fmla="*/ 1787277 w 1787277"/>
                <a:gd name="connsiteY3" fmla="*/ 91595 h 915948"/>
                <a:gd name="connsiteX4" fmla="*/ 1787277 w 1787277"/>
                <a:gd name="connsiteY4" fmla="*/ 824353 h 915948"/>
                <a:gd name="connsiteX5" fmla="*/ 1695682 w 1787277"/>
                <a:gd name="connsiteY5" fmla="*/ 915948 h 915948"/>
                <a:gd name="connsiteX6" fmla="*/ 91595 w 1787277"/>
                <a:gd name="connsiteY6" fmla="*/ 915948 h 915948"/>
                <a:gd name="connsiteX7" fmla="*/ 0 w 1787277"/>
                <a:gd name="connsiteY7" fmla="*/ 824353 h 915948"/>
                <a:gd name="connsiteX8" fmla="*/ 0 w 1787277"/>
                <a:gd name="connsiteY8" fmla="*/ 91595 h 915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87277" h="915948">
                  <a:moveTo>
                    <a:pt x="0" y="91595"/>
                  </a:moveTo>
                  <a:cubicBezTo>
                    <a:pt x="0" y="41008"/>
                    <a:pt x="41008" y="0"/>
                    <a:pt x="91595" y="0"/>
                  </a:cubicBezTo>
                  <a:lnTo>
                    <a:pt x="1695682" y="0"/>
                  </a:lnTo>
                  <a:cubicBezTo>
                    <a:pt x="1746269" y="0"/>
                    <a:pt x="1787277" y="41008"/>
                    <a:pt x="1787277" y="91595"/>
                  </a:cubicBezTo>
                  <a:lnTo>
                    <a:pt x="1787277" y="824353"/>
                  </a:lnTo>
                  <a:cubicBezTo>
                    <a:pt x="1787277" y="874940"/>
                    <a:pt x="1746269" y="915948"/>
                    <a:pt x="1695682" y="915948"/>
                  </a:cubicBezTo>
                  <a:lnTo>
                    <a:pt x="91595" y="915948"/>
                  </a:lnTo>
                  <a:cubicBezTo>
                    <a:pt x="41008" y="915948"/>
                    <a:pt x="0" y="874940"/>
                    <a:pt x="0" y="824353"/>
                  </a:cubicBezTo>
                  <a:lnTo>
                    <a:pt x="0" y="9159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122077" tIns="122077" rIns="122077" bIns="122077" numCol="1" spcCol="1270" anchor="ctr" anchorCtr="0">
              <a:noAutofit/>
            </a:bodyPr>
            <a:lstStyle/>
            <a:p>
              <a:pPr marL="0" marR="0" lvl="0" indent="0" algn="ctr" defTabSz="11112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2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BBB831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Bien-être animal</a:t>
              </a:r>
              <a:endParaRPr kumimoji="0" lang="fr-BE" sz="2100" b="1" i="0" u="none" strike="noStrike" kern="1200" cap="none" spc="0" normalizeH="0" baseline="0" noProof="0" dirty="0">
                <a:ln>
                  <a:noFill/>
                </a:ln>
                <a:solidFill>
                  <a:srgbClr val="BBB83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5642459" y="2891251"/>
              <a:ext cx="1732523" cy="1918338"/>
            </a:xfrm>
            <a:custGeom>
              <a:avLst/>
              <a:gdLst>
                <a:gd name="connsiteX0" fmla="*/ 0 w 1072370"/>
                <a:gd name="connsiteY0" fmla="*/ 107237 h 1918338"/>
                <a:gd name="connsiteX1" fmla="*/ 107237 w 1072370"/>
                <a:gd name="connsiteY1" fmla="*/ 0 h 1918338"/>
                <a:gd name="connsiteX2" fmla="*/ 965133 w 1072370"/>
                <a:gd name="connsiteY2" fmla="*/ 0 h 1918338"/>
                <a:gd name="connsiteX3" fmla="*/ 1072370 w 1072370"/>
                <a:gd name="connsiteY3" fmla="*/ 107237 h 1918338"/>
                <a:gd name="connsiteX4" fmla="*/ 1072370 w 1072370"/>
                <a:gd name="connsiteY4" fmla="*/ 1811101 h 1918338"/>
                <a:gd name="connsiteX5" fmla="*/ 965133 w 1072370"/>
                <a:gd name="connsiteY5" fmla="*/ 1918338 h 1918338"/>
                <a:gd name="connsiteX6" fmla="*/ 107237 w 1072370"/>
                <a:gd name="connsiteY6" fmla="*/ 1918338 h 1918338"/>
                <a:gd name="connsiteX7" fmla="*/ 0 w 1072370"/>
                <a:gd name="connsiteY7" fmla="*/ 1811101 h 1918338"/>
                <a:gd name="connsiteX8" fmla="*/ 0 w 1072370"/>
                <a:gd name="connsiteY8" fmla="*/ 107237 h 1918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72370" h="1918338">
                  <a:moveTo>
                    <a:pt x="0" y="107237"/>
                  </a:moveTo>
                  <a:cubicBezTo>
                    <a:pt x="0" y="48012"/>
                    <a:pt x="48012" y="0"/>
                    <a:pt x="107237" y="0"/>
                  </a:cubicBezTo>
                  <a:lnTo>
                    <a:pt x="965133" y="0"/>
                  </a:lnTo>
                  <a:cubicBezTo>
                    <a:pt x="1024358" y="0"/>
                    <a:pt x="1072370" y="48012"/>
                    <a:pt x="1072370" y="107237"/>
                  </a:cubicBezTo>
                  <a:lnTo>
                    <a:pt x="1072370" y="1811101"/>
                  </a:lnTo>
                  <a:cubicBezTo>
                    <a:pt x="1072370" y="1870326"/>
                    <a:pt x="1024358" y="1918338"/>
                    <a:pt x="965133" y="1918338"/>
                  </a:cubicBezTo>
                  <a:lnTo>
                    <a:pt x="107237" y="1918338"/>
                  </a:lnTo>
                  <a:cubicBezTo>
                    <a:pt x="48012" y="1918338"/>
                    <a:pt x="0" y="1870326"/>
                    <a:pt x="0" y="1811101"/>
                  </a:cubicBezTo>
                  <a:lnTo>
                    <a:pt x="0" y="107237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509" tIns="69509" rIns="69509" bIns="69509" numCol="1" spcCol="1270" anchor="ctr" anchorCtr="0">
              <a:noAutofit/>
            </a:bodyPr>
            <a:lstStyle/>
            <a:p>
              <a:pPr marL="0" marR="0" lvl="0" indent="0" algn="ctr" defTabSz="4445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7561925" y="1910629"/>
              <a:ext cx="1228546" cy="2925783"/>
            </a:xfrm>
            <a:custGeom>
              <a:avLst/>
              <a:gdLst>
                <a:gd name="connsiteX0" fmla="*/ 0 w 1228546"/>
                <a:gd name="connsiteY0" fmla="*/ 122855 h 3944525"/>
                <a:gd name="connsiteX1" fmla="*/ 122855 w 1228546"/>
                <a:gd name="connsiteY1" fmla="*/ 0 h 3944525"/>
                <a:gd name="connsiteX2" fmla="*/ 1105691 w 1228546"/>
                <a:gd name="connsiteY2" fmla="*/ 0 h 3944525"/>
                <a:gd name="connsiteX3" fmla="*/ 1228546 w 1228546"/>
                <a:gd name="connsiteY3" fmla="*/ 122855 h 3944525"/>
                <a:gd name="connsiteX4" fmla="*/ 1228546 w 1228546"/>
                <a:gd name="connsiteY4" fmla="*/ 3821670 h 3944525"/>
                <a:gd name="connsiteX5" fmla="*/ 1105691 w 1228546"/>
                <a:gd name="connsiteY5" fmla="*/ 3944525 h 3944525"/>
                <a:gd name="connsiteX6" fmla="*/ 122855 w 1228546"/>
                <a:gd name="connsiteY6" fmla="*/ 3944525 h 3944525"/>
                <a:gd name="connsiteX7" fmla="*/ 0 w 1228546"/>
                <a:gd name="connsiteY7" fmla="*/ 3821670 h 3944525"/>
                <a:gd name="connsiteX8" fmla="*/ 0 w 1228546"/>
                <a:gd name="connsiteY8" fmla="*/ 122855 h 394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28546" h="3944525">
                  <a:moveTo>
                    <a:pt x="0" y="122855"/>
                  </a:moveTo>
                  <a:cubicBezTo>
                    <a:pt x="0" y="55004"/>
                    <a:pt x="55004" y="0"/>
                    <a:pt x="122855" y="0"/>
                  </a:cubicBezTo>
                  <a:lnTo>
                    <a:pt x="1105691" y="0"/>
                  </a:lnTo>
                  <a:cubicBezTo>
                    <a:pt x="1173542" y="0"/>
                    <a:pt x="1228546" y="55004"/>
                    <a:pt x="1228546" y="122855"/>
                  </a:cubicBezTo>
                  <a:lnTo>
                    <a:pt x="1228546" y="3821670"/>
                  </a:lnTo>
                  <a:cubicBezTo>
                    <a:pt x="1228546" y="3889521"/>
                    <a:pt x="1173542" y="3944525"/>
                    <a:pt x="1105691" y="3944525"/>
                  </a:cubicBezTo>
                  <a:lnTo>
                    <a:pt x="122855" y="3944525"/>
                  </a:lnTo>
                  <a:cubicBezTo>
                    <a:pt x="55004" y="3944525"/>
                    <a:pt x="0" y="3889521"/>
                    <a:pt x="0" y="3821670"/>
                  </a:cubicBezTo>
                  <a:lnTo>
                    <a:pt x="0" y="122855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alpha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6">
                <a:alpha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563" tIns="104563" rIns="104563" bIns="104563" numCol="1" spcCol="1270" anchor="ctr" anchorCtr="0">
              <a:noAutofit/>
            </a:bodyPr>
            <a:lstStyle/>
            <a:p>
              <a:pPr marL="0" marR="0" lvl="0" indent="0" algn="ctr" defTabSz="8001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Services de conseil agricole</a:t>
              </a:r>
            </a:p>
            <a:p>
              <a:pPr marL="0" marR="0" lvl="0" indent="0" algn="ctr" defTabSz="8001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fr-BE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8001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05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Conditionnalité</a:t>
              </a:r>
            </a:p>
            <a:p>
              <a:pPr marL="0" marR="0" lvl="0" indent="0" algn="ctr" defTabSz="8001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05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Législation UE sur la biodiversité, l’eau, l’air et l’usage des pesticides</a:t>
              </a:r>
            </a:p>
            <a:p>
              <a:pPr marL="0" marR="0" lvl="0" indent="0" algn="ctr" defTabSz="8001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05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Résistance antimicrobienne</a:t>
              </a:r>
            </a:p>
            <a:p>
              <a:pPr marL="0" marR="0" lvl="0" indent="0" algn="ctr" defTabSz="8001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05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Gestion des risques</a:t>
              </a:r>
            </a:p>
            <a:p>
              <a:pPr marL="0" marR="0" lvl="0" indent="0" algn="ctr" defTabSz="8001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05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Soutien à l’innovation</a:t>
              </a:r>
              <a:endParaRPr kumimoji="0" lang="fr-BE" sz="105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39552" y="3050651"/>
            <a:ext cx="105605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lr>
                <a:schemeClr val="bg1"/>
              </a:buClr>
              <a:defRPr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Directives Oiseaux et Habitats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Directive cadre sur l’eau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Directive nitrates</a:t>
            </a:r>
            <a:endParaRPr kumimoji="0" lang="fr-BE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8606" y="3050651"/>
            <a:ext cx="118745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Standards MAEC sur :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Changement climatique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Eau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Sols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Biodiversité et paysages</a:t>
            </a:r>
            <a:endParaRPr kumimoji="0" lang="fr-B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81560" y="2974519"/>
            <a:ext cx="2501692" cy="178510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marL="171450" indent="-171450">
              <a:spcBef>
                <a:spcPct val="20000"/>
              </a:spcBef>
              <a:buClr>
                <a:schemeClr val="bg1"/>
              </a:buClr>
              <a:defRPr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F5494"/>
              </a:buClr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0F5494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Identification et enregistrement des animaux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Règlement sur l’autorisation des pesticides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alt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Directive sur l’usage durable des pesticides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Directive sur l’interdiction des hormones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Législation alimentaire générale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alt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Notification des maladies</a:t>
            </a:r>
            <a:endParaRPr kumimoji="0" lang="fr-BE" altLang="en-US" sz="11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1030" y="3071148"/>
            <a:ext cx="1642821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Directives sur la protection 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 veaux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 porcs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 animaux détenus en vue de l’élevage</a:t>
            </a:r>
            <a:endParaRPr kumimoji="0" lang="fr-BE" sz="11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Striped Right Arrow 10"/>
          <p:cNvSpPr/>
          <p:nvPr/>
        </p:nvSpPr>
        <p:spPr bwMode="auto">
          <a:xfrm rot="5400000">
            <a:off x="3823593" y="4724422"/>
            <a:ext cx="409077" cy="431800"/>
          </a:xfrm>
          <a:prstGeom prst="stripedRightArrow">
            <a:avLst>
              <a:gd name="adj1" fmla="val 58727"/>
              <a:gd name="adj2" fmla="val 50000"/>
            </a:avLst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BE" sz="7600" b="1" i="0" u="none" strike="noStrike" kern="1200" cap="none" spc="0" normalizeH="0" baseline="0" noProof="0" dirty="0">
              <a:ln w="38100">
                <a:solidFill>
                  <a:sysClr val="windowText" lastClr="000000"/>
                </a:solidFill>
              </a:ln>
              <a:solidFill>
                <a:srgbClr val="333333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1836961" y="420681"/>
            <a:ext cx="6264696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-3587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BB83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NOUVELLE CONDITIONNALITE RENFORCEE</a:t>
            </a:r>
            <a:endParaRPr kumimoji="0" lang="fr-BE" sz="3000" b="1" i="0" u="none" strike="noStrike" kern="0" cap="none" spc="0" normalizeH="0" baseline="0" noProof="0" dirty="0">
              <a:ln>
                <a:noFill/>
              </a:ln>
              <a:solidFill>
                <a:srgbClr val="BBB831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8904"/>
            <a:ext cx="1115616" cy="111561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39552" y="5160033"/>
            <a:ext cx="3240360" cy="139268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Tx/>
              <a:buNone/>
              <a:tabLst/>
              <a:defRPr/>
            </a:pPr>
            <a:r>
              <a:rPr kumimoji="0" lang="fr-BE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PAIEMENTS DIRECTS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Soutien au revenu de base pour la durabilité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Paiement redistributif complémentaire pour la durabilité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Paiement redistributif pour les jeunes agriculteurs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 volontaire pour le climat et l’environnement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Soutien couplé</a:t>
            </a:r>
            <a:endParaRPr kumimoji="0" lang="fr-BE" sz="11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83967" y="5157192"/>
            <a:ext cx="3456385" cy="90024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Tx/>
              <a:buNone/>
              <a:tabLst/>
              <a:defRPr/>
            </a:pPr>
            <a:r>
              <a:rPr kumimoji="0" lang="fr-BE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DEVELOPPEMENT RURAL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Paiements pour l’environnement le climat et d’autres engagements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Paiements pour les contraintes naturelles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BBB831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BE" sz="105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Paiements pour les zones à contraintes spécifiques</a:t>
            </a:r>
            <a:endParaRPr kumimoji="0" lang="fr-BE" sz="105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012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/>
          <p:cNvPicPr/>
          <p:nvPr/>
        </p:nvPicPr>
        <p:blipFill>
          <a:blip r:embed="rId2"/>
          <a:stretch/>
        </p:blipFill>
        <p:spPr>
          <a:xfrm>
            <a:off x="148680" y="232920"/>
            <a:ext cx="1084680" cy="1084680"/>
          </a:xfrm>
          <a:prstGeom prst="rect">
            <a:avLst/>
          </a:prstGeom>
          <a:ln>
            <a:noFill/>
          </a:ln>
        </p:spPr>
      </p:pic>
      <p:sp>
        <p:nvSpPr>
          <p:cNvPr id="13" name="CustomShape 10"/>
          <p:cNvSpPr/>
          <p:nvPr/>
        </p:nvSpPr>
        <p:spPr>
          <a:xfrm>
            <a:off x="1371240" y="415440"/>
            <a:ext cx="814680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358748" indent="-358390"/>
            <a:r>
              <a:rPr lang="en-US" sz="3000" b="1" spc="-1" dirty="0" smtClean="0">
                <a:solidFill>
                  <a:srgbClr val="BBB831"/>
                </a:solidFill>
                <a:uFill>
                  <a:solidFill>
                    <a:srgbClr val="FFFFFF"/>
                  </a:solidFill>
                </a:u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	AJUSTEMENT DES OUTILS DE DEVELOPPEMENT  </a:t>
            </a:r>
            <a:r>
              <a:rPr lang="en-US" sz="3000" b="1" spc="-1" dirty="0">
                <a:solidFill>
                  <a:srgbClr val="BBB831"/>
                </a:solidFill>
                <a:uFill>
                  <a:solidFill>
                    <a:srgbClr val="FFFFFF"/>
                  </a:solidFill>
                </a:u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RURAL</a:t>
            </a:r>
            <a:endParaRPr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ustomShape 11"/>
          <p:cNvSpPr/>
          <p:nvPr/>
        </p:nvSpPr>
        <p:spPr>
          <a:xfrm>
            <a:off x="5359680" y="3915721"/>
            <a:ext cx="1825200" cy="1566720"/>
          </a:xfrm>
          <a:prstGeom prst="rect">
            <a:avLst/>
          </a:prstGeom>
          <a:noFill/>
          <a:ln w="44280">
            <a:solidFill>
              <a:srgbClr val="FFD6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algn="ctr">
              <a:lnSpc>
                <a:spcPct val="100000"/>
              </a:lnSpc>
            </a:pPr>
            <a:r>
              <a:rPr lang="fr-BE" sz="1200" b="1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Programme obligatoire pour les outils de gestion des risques</a:t>
            </a:r>
            <a:r>
              <a:rPr lang="fr-BE" sz="800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endParaRPr lang="fr-BE" dirty="0" smtClean="0"/>
          </a:p>
          <a:p>
            <a:pPr algn="ctr">
              <a:lnSpc>
                <a:spcPct val="100000"/>
              </a:lnSpc>
            </a:pPr>
            <a:r>
              <a:rPr lang="fr-BE" sz="1200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(pas de budget minimum à prévoir)</a:t>
            </a:r>
            <a:endParaRPr lang="fr-BE" dirty="0"/>
          </a:p>
        </p:txBody>
      </p:sp>
      <p:sp>
        <p:nvSpPr>
          <p:cNvPr id="15" name="CustomShape 12"/>
          <p:cNvSpPr/>
          <p:nvPr/>
        </p:nvSpPr>
        <p:spPr>
          <a:xfrm>
            <a:off x="5355720" y="1577860"/>
            <a:ext cx="1818360" cy="2337860"/>
          </a:xfrm>
          <a:prstGeom prst="rect">
            <a:avLst/>
          </a:prstGeom>
          <a:noFill/>
          <a:ln w="44280">
            <a:solidFill>
              <a:srgbClr val="BBB83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>
              <a:lnSpc>
                <a:spcPct val="100000"/>
              </a:lnSpc>
            </a:pPr>
            <a:r>
              <a:rPr lang="fr-BE" sz="1200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Budget minimal en isolant de la participation totale du FEADER:</a:t>
            </a:r>
            <a:endParaRPr lang="fr-BE" dirty="0" smtClean="0"/>
          </a:p>
          <a:p>
            <a:pPr marL="171276" indent="-170916">
              <a:buClr>
                <a:srgbClr val="BBB831"/>
              </a:buClr>
              <a:buFont typeface="Arial"/>
              <a:buChar char="•"/>
            </a:pPr>
            <a:r>
              <a:rPr lang="fr-BE" sz="1200" b="1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30 % pour les interventions concernant les trois objectifs environnementaux/climatiques définis</a:t>
            </a:r>
            <a:r>
              <a:rPr lang="fr-BE" sz="1200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
</a:t>
            </a:r>
            <a:r>
              <a:rPr lang="fr-BE" sz="1200" spc="-1" dirty="0" smtClean="0">
                <a:latin typeface="Arial"/>
              </a:rPr>
              <a:t> </a:t>
            </a:r>
            <a:r>
              <a:rPr lang="fr-BE" sz="1200" b="1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5 % pour Leader</a:t>
            </a:r>
            <a:endParaRPr lang="fr-BE" dirty="0"/>
          </a:p>
        </p:txBody>
      </p:sp>
      <p:sp>
        <p:nvSpPr>
          <p:cNvPr id="16" name="CustomShape 13"/>
          <p:cNvSpPr/>
          <p:nvPr/>
        </p:nvSpPr>
        <p:spPr>
          <a:xfrm>
            <a:off x="5360040" y="5482441"/>
            <a:ext cx="1850040" cy="821160"/>
          </a:xfrm>
          <a:prstGeom prst="rect">
            <a:avLst/>
          </a:prstGeom>
          <a:noFill/>
          <a:ln w="44280">
            <a:solidFill>
              <a:srgbClr val="BBB83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algn="ctr">
              <a:lnSpc>
                <a:spcPct val="100000"/>
              </a:lnSpc>
            </a:pPr>
            <a:r>
              <a:rPr lang="fr-BE" sz="1200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Possibilité de transferts budgétaires en faveur de LIFE et Erasmus</a:t>
            </a:r>
            <a:endParaRPr lang="fr-BE" dirty="0"/>
          </a:p>
        </p:txBody>
      </p:sp>
      <p:sp>
        <p:nvSpPr>
          <p:cNvPr id="17" name="CustomShape 14"/>
          <p:cNvSpPr/>
          <p:nvPr/>
        </p:nvSpPr>
        <p:spPr>
          <a:xfrm>
            <a:off x="7214888" y="2204864"/>
            <a:ext cx="1749600" cy="985380"/>
          </a:xfrm>
          <a:prstGeom prst="rect">
            <a:avLst/>
          </a:prstGeom>
          <a:noFill/>
          <a:ln w="44280">
            <a:solidFill>
              <a:srgbClr val="FFD6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algn="ctr">
              <a:lnSpc>
                <a:spcPct val="100000"/>
              </a:lnSpc>
            </a:pPr>
            <a:r>
              <a:rPr lang="fr-BE" sz="1200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FEADER plus couverts par le règlement portant dispositions communes</a:t>
            </a:r>
            <a:endParaRPr lang="fr-BE" dirty="0"/>
          </a:p>
        </p:txBody>
      </p:sp>
      <p:sp>
        <p:nvSpPr>
          <p:cNvPr id="18" name="CustomShape 15"/>
          <p:cNvSpPr/>
          <p:nvPr/>
        </p:nvSpPr>
        <p:spPr>
          <a:xfrm>
            <a:off x="7210080" y="3269436"/>
            <a:ext cx="1753920" cy="1599724"/>
          </a:xfrm>
          <a:prstGeom prst="rect">
            <a:avLst/>
          </a:prstGeom>
          <a:noFill/>
          <a:ln w="44280">
            <a:solidFill>
              <a:srgbClr val="BBB83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algn="ctr">
              <a:lnSpc>
                <a:spcPct val="100000"/>
              </a:lnSpc>
            </a:pPr>
            <a:r>
              <a:rPr lang="fr-BE" sz="1200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Possibilité d’utiliser des instruments financiers (y compris le fonds de roulement), également en combinaison avec des subventions</a:t>
            </a:r>
            <a:endParaRPr lang="fr-BE" dirty="0"/>
          </a:p>
        </p:txBody>
      </p:sp>
      <p:sp>
        <p:nvSpPr>
          <p:cNvPr id="19" name="CustomShape 16"/>
          <p:cNvSpPr/>
          <p:nvPr/>
        </p:nvSpPr>
        <p:spPr>
          <a:xfrm>
            <a:off x="7214400" y="4935100"/>
            <a:ext cx="1753920" cy="1368720"/>
          </a:xfrm>
          <a:prstGeom prst="rect">
            <a:avLst/>
          </a:prstGeom>
          <a:noFill/>
          <a:ln w="44280">
            <a:solidFill>
              <a:srgbClr val="FFD6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algn="ctr">
              <a:lnSpc>
                <a:spcPct val="100000"/>
              </a:lnSpc>
            </a:pPr>
            <a:r>
              <a:rPr lang="fr-BE" sz="1200" spc="-1" dirty="0" smtClean="0">
                <a:solidFill>
                  <a:srgbClr val="33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Augmentation du montant maximal d’aide à l’installation de jeunes agriculteurs (jusqu’à 100,000 EUR).
</a:t>
            </a:r>
            <a:endParaRPr lang="fr-BE" dirty="0"/>
          </a:p>
        </p:txBody>
      </p:sp>
      <p:sp>
        <p:nvSpPr>
          <p:cNvPr id="20" name="CustomShape 17"/>
          <p:cNvSpPr/>
          <p:nvPr/>
        </p:nvSpPr>
        <p:spPr>
          <a:xfrm>
            <a:off x="7174080" y="1412776"/>
            <a:ext cx="1793880" cy="43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1398" tIns="45699" rIns="91398" bIns="45699"/>
          <a:lstStyle/>
          <a:p>
            <a:pPr marL="358748" indent="-358390" algn="ctr"/>
            <a:r>
              <a:rPr lang="fr-BE" sz="2400" b="1" spc="-1" dirty="0" smtClean="0">
                <a:solidFill>
                  <a:srgbClr val="BBB83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CE QUI VA </a:t>
            </a:r>
          </a:p>
          <a:p>
            <a:pPr marL="358748" indent="-358390" algn="ctr"/>
            <a:r>
              <a:rPr lang="fr-BE" sz="2400" b="1" spc="-1" dirty="0" smtClean="0">
                <a:solidFill>
                  <a:srgbClr val="BBB831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CHANGER</a:t>
            </a:r>
            <a:endParaRPr lang="fr-BE" sz="2400" dirty="0"/>
          </a:p>
        </p:txBody>
      </p:sp>
      <p:pic>
        <p:nvPicPr>
          <p:cNvPr id="22" name="Picture 3"/>
          <p:cNvPicPr/>
          <p:nvPr/>
        </p:nvPicPr>
        <p:blipFill>
          <a:blip r:embed="rId3"/>
          <a:stretch/>
        </p:blipFill>
        <p:spPr>
          <a:xfrm>
            <a:off x="0" y="6777181"/>
            <a:ext cx="9142200" cy="161640"/>
          </a:xfrm>
          <a:prstGeom prst="rect">
            <a:avLst/>
          </a:prstGeom>
          <a:ln>
            <a:noFill/>
          </a:ln>
        </p:spPr>
      </p:pic>
      <p:grpSp>
        <p:nvGrpSpPr>
          <p:cNvPr id="23" name="Group 22"/>
          <p:cNvGrpSpPr/>
          <p:nvPr/>
        </p:nvGrpSpPr>
        <p:grpSpPr>
          <a:xfrm>
            <a:off x="1258643" y="2666090"/>
            <a:ext cx="2764744" cy="2764744"/>
            <a:chOff x="1721627" y="1109791"/>
            <a:chExt cx="2764744" cy="2764744"/>
          </a:xfrm>
        </p:grpSpPr>
        <p:sp>
          <p:nvSpPr>
            <p:cNvPr id="48" name="Oval 47"/>
            <p:cNvSpPr/>
            <p:nvPr/>
          </p:nvSpPr>
          <p:spPr>
            <a:xfrm>
              <a:off x="1721627" y="1109791"/>
              <a:ext cx="2764744" cy="2764744"/>
            </a:xfrm>
            <a:prstGeom prst="ellipse">
              <a:avLst/>
            </a:prstGeom>
            <a:solidFill>
              <a:schemeClr val="tx2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sp>
        <p:sp>
          <p:nvSpPr>
            <p:cNvPr id="49" name="Oval 4"/>
            <p:cNvSpPr/>
            <p:nvPr/>
          </p:nvSpPr>
          <p:spPr>
            <a:xfrm>
              <a:off x="2126514" y="1514678"/>
              <a:ext cx="1954970" cy="19549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300" kern="1200" spc="-1" dirty="0" smtClean="0">
                  <a:solidFill>
                    <a:srgbClr val="BBB831"/>
                  </a:solidFill>
                  <a:uFill>
                    <a:solidFill>
                      <a:srgbClr val="FFFFFF"/>
                    </a:solidFill>
                  </a:uFill>
                  <a:latin typeface="Verdana"/>
                </a:rPr>
                <a:t>8 grandes interventions UE adaptées et définies par les États membres</a:t>
              </a:r>
              <a:endParaRPr lang="fr-BE" sz="1300" kern="1200" dirty="0" smtClean="0">
                <a:solidFill>
                  <a:prstClr val="black"/>
                </a:solidFill>
                <a:latin typeface="Arial"/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300" b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949829" y="1556792"/>
            <a:ext cx="1382372" cy="1382372"/>
            <a:chOff x="2412813" y="493"/>
            <a:chExt cx="1382372" cy="1382372"/>
          </a:xfrm>
        </p:grpSpPr>
        <p:sp>
          <p:nvSpPr>
            <p:cNvPr id="46" name="Oval 45"/>
            <p:cNvSpPr/>
            <p:nvPr/>
          </p:nvSpPr>
          <p:spPr>
            <a:xfrm>
              <a:off x="2412813" y="493"/>
              <a:ext cx="1382372" cy="1382372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7" name="Oval 6"/>
            <p:cNvSpPr/>
            <p:nvPr/>
          </p:nvSpPr>
          <p:spPr>
            <a:xfrm>
              <a:off x="2615257" y="202937"/>
              <a:ext cx="977484" cy="9774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050" b="1" kern="1200" spc="-1" dirty="0" smtClean="0">
                  <a:solidFill>
                    <a:srgbClr val="333333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Désavantages résultant de certaines exigences règlementaires</a:t>
              </a:r>
              <a:endParaRPr lang="en-US" sz="1050" b="1" kern="12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22964" y="2084142"/>
            <a:ext cx="1382372" cy="1382372"/>
            <a:chOff x="3685948" y="527843"/>
            <a:chExt cx="1382372" cy="1382372"/>
          </a:xfrm>
        </p:grpSpPr>
        <p:sp>
          <p:nvSpPr>
            <p:cNvPr id="44" name="Oval 43"/>
            <p:cNvSpPr/>
            <p:nvPr/>
          </p:nvSpPr>
          <p:spPr>
            <a:xfrm>
              <a:off x="3685948" y="527843"/>
              <a:ext cx="1382372" cy="1382372"/>
            </a:xfrm>
            <a:prstGeom prst="ellipse">
              <a:avLst/>
            </a:prstGeom>
            <a:solidFill>
              <a:srgbClr val="BBB831">
                <a:alpha val="49804"/>
              </a:srgb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5" name="Oval 8"/>
            <p:cNvSpPr/>
            <p:nvPr/>
          </p:nvSpPr>
          <p:spPr>
            <a:xfrm>
              <a:off x="3888392" y="730287"/>
              <a:ext cx="977484" cy="9774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050" b="1" kern="1200" spc="-1" dirty="0" smtClean="0">
                  <a:solidFill>
                    <a:srgbClr val="333333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Zones à contraintes naturelles ou spécifiques</a:t>
              </a:r>
              <a:endParaRPr lang="en-US" sz="1050" b="1" kern="12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662927" y="3357276"/>
            <a:ext cx="1557145" cy="1382372"/>
            <a:chOff x="4125911" y="1800977"/>
            <a:chExt cx="1557145" cy="1382372"/>
          </a:xfrm>
        </p:grpSpPr>
        <p:sp>
          <p:nvSpPr>
            <p:cNvPr id="42" name="Oval 41"/>
            <p:cNvSpPr/>
            <p:nvPr/>
          </p:nvSpPr>
          <p:spPr>
            <a:xfrm>
              <a:off x="4125911" y="1800977"/>
              <a:ext cx="1557145" cy="1382372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3" name="Oval 10"/>
            <p:cNvSpPr/>
            <p:nvPr/>
          </p:nvSpPr>
          <p:spPr>
            <a:xfrm>
              <a:off x="4353950" y="2003421"/>
              <a:ext cx="1101067" cy="9774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050" b="1" kern="1200" spc="-1" dirty="0" smtClean="0">
                  <a:solidFill>
                    <a:srgbClr val="333333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Contrats de gestion de</a:t>
              </a:r>
              <a:endParaRPr lang="fr-BE" sz="1050" kern="1200" dirty="0" smtClean="0">
                <a:solidFill>
                  <a:prstClr val="black"/>
                </a:solidFill>
                <a:latin typeface="Arial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050" b="1" kern="1200" spc="-1" dirty="0" smtClean="0">
                  <a:solidFill>
                    <a:srgbClr val="333333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l’environnement, du climat et d'autres</a:t>
              </a:r>
              <a:endParaRPr lang="en-US" sz="1050" b="1" i="0" kern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119707" y="4630411"/>
            <a:ext cx="1588884" cy="1382372"/>
            <a:chOff x="3582691" y="3074112"/>
            <a:chExt cx="1588884" cy="1382372"/>
          </a:xfrm>
        </p:grpSpPr>
        <p:sp>
          <p:nvSpPr>
            <p:cNvPr id="40" name="Oval 39"/>
            <p:cNvSpPr/>
            <p:nvPr/>
          </p:nvSpPr>
          <p:spPr>
            <a:xfrm>
              <a:off x="3582691" y="3074112"/>
              <a:ext cx="1588884" cy="1382372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1" name="Oval 12"/>
            <p:cNvSpPr/>
            <p:nvPr/>
          </p:nvSpPr>
          <p:spPr>
            <a:xfrm>
              <a:off x="3815378" y="3276556"/>
              <a:ext cx="1123510" cy="9774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050" b="1" kern="1200" spc="-1" dirty="0" smtClean="0">
                  <a:solidFill>
                    <a:srgbClr val="333333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Investissements</a:t>
              </a:r>
              <a:endParaRPr lang="en-US" sz="1050" b="1" i="0" kern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949829" y="5157761"/>
            <a:ext cx="1382372" cy="1382372"/>
            <a:chOff x="2412813" y="3601462"/>
            <a:chExt cx="1382372" cy="1382372"/>
          </a:xfrm>
        </p:grpSpPr>
        <p:sp>
          <p:nvSpPr>
            <p:cNvPr id="38" name="Oval 37"/>
            <p:cNvSpPr/>
            <p:nvPr/>
          </p:nvSpPr>
          <p:spPr>
            <a:xfrm>
              <a:off x="2412813" y="3601462"/>
              <a:ext cx="1382372" cy="1382372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9" name="Oval 14"/>
            <p:cNvSpPr/>
            <p:nvPr/>
          </p:nvSpPr>
          <p:spPr>
            <a:xfrm>
              <a:off x="2615257" y="3803906"/>
              <a:ext cx="977484" cy="9774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050" b="1" kern="1200" spc="-1" dirty="0" smtClean="0">
                  <a:solidFill>
                    <a:srgbClr val="333333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Coopération</a:t>
              </a:r>
              <a:endParaRPr lang="en-US" sz="1050" b="1" i="0" kern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76694" y="4630411"/>
            <a:ext cx="1382372" cy="1382372"/>
            <a:chOff x="1139678" y="3074112"/>
            <a:chExt cx="1382372" cy="1382372"/>
          </a:xfrm>
        </p:grpSpPr>
        <p:sp>
          <p:nvSpPr>
            <p:cNvPr id="36" name="Oval 35"/>
            <p:cNvSpPr/>
            <p:nvPr/>
          </p:nvSpPr>
          <p:spPr>
            <a:xfrm>
              <a:off x="1139678" y="3074112"/>
              <a:ext cx="1382372" cy="1382372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7" name="Oval 16"/>
            <p:cNvSpPr/>
            <p:nvPr/>
          </p:nvSpPr>
          <p:spPr>
            <a:xfrm>
              <a:off x="1342122" y="3276556"/>
              <a:ext cx="977484" cy="9774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050" b="1" kern="1200" spc="-1" dirty="0" smtClean="0">
                  <a:solidFill>
                    <a:srgbClr val="333333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Outils de gestion des risques</a:t>
              </a:r>
              <a:endParaRPr lang="en-US" sz="1050" b="1" i="0" kern="12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49345" y="3357276"/>
            <a:ext cx="1382372" cy="1382372"/>
            <a:chOff x="612329" y="1800977"/>
            <a:chExt cx="1382372" cy="1382372"/>
          </a:xfrm>
        </p:grpSpPr>
        <p:sp>
          <p:nvSpPr>
            <p:cNvPr id="34" name="Oval 33"/>
            <p:cNvSpPr/>
            <p:nvPr/>
          </p:nvSpPr>
          <p:spPr>
            <a:xfrm>
              <a:off x="612329" y="1800977"/>
              <a:ext cx="1382372" cy="1382372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5" name="Oval 18"/>
            <p:cNvSpPr/>
            <p:nvPr/>
          </p:nvSpPr>
          <p:spPr>
            <a:xfrm>
              <a:off x="814773" y="2003421"/>
              <a:ext cx="977484" cy="9774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050" b="1" kern="1200" spc="-1" dirty="0" smtClean="0">
                  <a:solidFill>
                    <a:srgbClr val="333333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Installation jeunes agriculteurs et aide au démarrage de l’activité économique en milieu rural</a:t>
              </a:r>
              <a:endParaRPr lang="en-US" sz="1050" b="1" kern="12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04134" y="2084142"/>
            <a:ext cx="1527493" cy="1382372"/>
            <a:chOff x="1067118" y="527843"/>
            <a:chExt cx="1527493" cy="1382372"/>
          </a:xfrm>
        </p:grpSpPr>
        <p:sp>
          <p:nvSpPr>
            <p:cNvPr id="32" name="Oval 31"/>
            <p:cNvSpPr/>
            <p:nvPr/>
          </p:nvSpPr>
          <p:spPr>
            <a:xfrm>
              <a:off x="1067118" y="527843"/>
              <a:ext cx="1527493" cy="1382372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33" name="Oval 20"/>
            <p:cNvSpPr/>
            <p:nvPr/>
          </p:nvSpPr>
          <p:spPr>
            <a:xfrm>
              <a:off x="1290814" y="730287"/>
              <a:ext cx="1080101" cy="9774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1050" b="1" kern="1200" spc="-1" dirty="0" smtClean="0">
                  <a:solidFill>
                    <a:srgbClr val="333333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Echange de connaissances et d’informations</a:t>
              </a:r>
              <a:endParaRPr lang="en-US" sz="1050" b="1" kern="12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702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319189" y="1668118"/>
            <a:ext cx="6630879" cy="3945496"/>
            <a:chOff x="2319189" y="1668118"/>
            <a:chExt cx="6630879" cy="3945496"/>
          </a:xfrm>
        </p:grpSpPr>
        <p:sp>
          <p:nvSpPr>
            <p:cNvPr id="3" name="Freeform 2"/>
            <p:cNvSpPr/>
            <p:nvPr/>
          </p:nvSpPr>
          <p:spPr>
            <a:xfrm>
              <a:off x="2319189" y="1668118"/>
              <a:ext cx="914603" cy="457301"/>
            </a:xfrm>
            <a:custGeom>
              <a:avLst/>
              <a:gdLst>
                <a:gd name="connsiteX0" fmla="*/ 0 w 914603"/>
                <a:gd name="connsiteY0" fmla="*/ 45730 h 457301"/>
                <a:gd name="connsiteX1" fmla="*/ 45730 w 914603"/>
                <a:gd name="connsiteY1" fmla="*/ 0 h 457301"/>
                <a:gd name="connsiteX2" fmla="*/ 868873 w 914603"/>
                <a:gd name="connsiteY2" fmla="*/ 0 h 457301"/>
                <a:gd name="connsiteX3" fmla="*/ 914603 w 914603"/>
                <a:gd name="connsiteY3" fmla="*/ 45730 h 457301"/>
                <a:gd name="connsiteX4" fmla="*/ 914603 w 914603"/>
                <a:gd name="connsiteY4" fmla="*/ 411571 h 457301"/>
                <a:gd name="connsiteX5" fmla="*/ 868873 w 914603"/>
                <a:gd name="connsiteY5" fmla="*/ 457301 h 457301"/>
                <a:gd name="connsiteX6" fmla="*/ 45730 w 914603"/>
                <a:gd name="connsiteY6" fmla="*/ 457301 h 457301"/>
                <a:gd name="connsiteX7" fmla="*/ 0 w 914603"/>
                <a:gd name="connsiteY7" fmla="*/ 411571 h 457301"/>
                <a:gd name="connsiteX8" fmla="*/ 0 w 91460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60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868873" y="0"/>
                  </a:lnTo>
                  <a:cubicBezTo>
                    <a:pt x="894129" y="0"/>
                    <a:pt x="914603" y="20474"/>
                    <a:pt x="914603" y="45730"/>
                  </a:cubicBezTo>
                  <a:lnTo>
                    <a:pt x="914603" y="411571"/>
                  </a:lnTo>
                  <a:cubicBezTo>
                    <a:pt x="914603" y="436827"/>
                    <a:pt x="894129" y="457301"/>
                    <a:pt x="86887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2444" tIns="26094" rIns="32444" bIns="26094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800" kern="1200" dirty="0" smtClean="0">
                  <a:solidFill>
                    <a:schemeClr val="tx1"/>
                  </a:solidFill>
                  <a:latin typeface="Verdana"/>
                  <a:ea typeface="+mn-ea"/>
                  <a:cs typeface="+mn-cs"/>
                </a:rPr>
                <a:t>Interventions sectorielles</a:t>
              </a:r>
              <a:endParaRPr lang="fr-FR" sz="800" kern="1200" dirty="0">
                <a:solidFill>
                  <a:schemeClr val="tx1"/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2410650" y="2125420"/>
              <a:ext cx="127532" cy="95754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57546"/>
                  </a:lnTo>
                  <a:lnTo>
                    <a:pt x="127532" y="957546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Freeform 4"/>
            <p:cNvSpPr/>
            <p:nvPr/>
          </p:nvSpPr>
          <p:spPr>
            <a:xfrm>
              <a:off x="2538182" y="2841253"/>
              <a:ext cx="731683" cy="483427"/>
            </a:xfrm>
            <a:custGeom>
              <a:avLst/>
              <a:gdLst>
                <a:gd name="connsiteX0" fmla="*/ 0 w 731683"/>
                <a:gd name="connsiteY0" fmla="*/ 48343 h 483427"/>
                <a:gd name="connsiteX1" fmla="*/ 48343 w 731683"/>
                <a:gd name="connsiteY1" fmla="*/ 0 h 483427"/>
                <a:gd name="connsiteX2" fmla="*/ 683340 w 731683"/>
                <a:gd name="connsiteY2" fmla="*/ 0 h 483427"/>
                <a:gd name="connsiteX3" fmla="*/ 731683 w 731683"/>
                <a:gd name="connsiteY3" fmla="*/ 48343 h 483427"/>
                <a:gd name="connsiteX4" fmla="*/ 731683 w 731683"/>
                <a:gd name="connsiteY4" fmla="*/ 435084 h 483427"/>
                <a:gd name="connsiteX5" fmla="*/ 683340 w 731683"/>
                <a:gd name="connsiteY5" fmla="*/ 483427 h 483427"/>
                <a:gd name="connsiteX6" fmla="*/ 48343 w 731683"/>
                <a:gd name="connsiteY6" fmla="*/ 483427 h 483427"/>
                <a:gd name="connsiteX7" fmla="*/ 0 w 731683"/>
                <a:gd name="connsiteY7" fmla="*/ 435084 h 483427"/>
                <a:gd name="connsiteX8" fmla="*/ 0 w 731683"/>
                <a:gd name="connsiteY8" fmla="*/ 48343 h 48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83427">
                  <a:moveTo>
                    <a:pt x="0" y="48343"/>
                  </a:moveTo>
                  <a:cubicBezTo>
                    <a:pt x="0" y="21644"/>
                    <a:pt x="21644" y="0"/>
                    <a:pt x="48343" y="0"/>
                  </a:cubicBezTo>
                  <a:lnTo>
                    <a:pt x="683340" y="0"/>
                  </a:lnTo>
                  <a:cubicBezTo>
                    <a:pt x="710039" y="0"/>
                    <a:pt x="731683" y="21644"/>
                    <a:pt x="731683" y="48343"/>
                  </a:cubicBezTo>
                  <a:lnTo>
                    <a:pt x="731683" y="435084"/>
                  </a:lnTo>
                  <a:cubicBezTo>
                    <a:pt x="731683" y="461783"/>
                    <a:pt x="710039" y="483427"/>
                    <a:pt x="683340" y="483427"/>
                  </a:cubicBezTo>
                  <a:lnTo>
                    <a:pt x="48343" y="483427"/>
                  </a:lnTo>
                  <a:cubicBezTo>
                    <a:pt x="21644" y="483427"/>
                    <a:pt x="0" y="461783"/>
                    <a:pt x="0" y="435084"/>
                  </a:cubicBezTo>
                  <a:lnTo>
                    <a:pt x="0" y="48343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494" tIns="23049" rIns="27494" bIns="23049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Vin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2410650" y="2125420"/>
              <a:ext cx="127532" cy="39014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90144"/>
                  </a:lnTo>
                  <a:lnTo>
                    <a:pt x="127532" y="390144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Freeform 6"/>
            <p:cNvSpPr/>
            <p:nvPr/>
          </p:nvSpPr>
          <p:spPr>
            <a:xfrm>
              <a:off x="2538182" y="2273851"/>
              <a:ext cx="731683" cy="483427"/>
            </a:xfrm>
            <a:custGeom>
              <a:avLst/>
              <a:gdLst>
                <a:gd name="connsiteX0" fmla="*/ 0 w 731683"/>
                <a:gd name="connsiteY0" fmla="*/ 48343 h 483427"/>
                <a:gd name="connsiteX1" fmla="*/ 48343 w 731683"/>
                <a:gd name="connsiteY1" fmla="*/ 0 h 483427"/>
                <a:gd name="connsiteX2" fmla="*/ 683340 w 731683"/>
                <a:gd name="connsiteY2" fmla="*/ 0 h 483427"/>
                <a:gd name="connsiteX3" fmla="*/ 731683 w 731683"/>
                <a:gd name="connsiteY3" fmla="*/ 48343 h 483427"/>
                <a:gd name="connsiteX4" fmla="*/ 731683 w 731683"/>
                <a:gd name="connsiteY4" fmla="*/ 435084 h 483427"/>
                <a:gd name="connsiteX5" fmla="*/ 683340 w 731683"/>
                <a:gd name="connsiteY5" fmla="*/ 483427 h 483427"/>
                <a:gd name="connsiteX6" fmla="*/ 48343 w 731683"/>
                <a:gd name="connsiteY6" fmla="*/ 483427 h 483427"/>
                <a:gd name="connsiteX7" fmla="*/ 0 w 731683"/>
                <a:gd name="connsiteY7" fmla="*/ 435084 h 483427"/>
                <a:gd name="connsiteX8" fmla="*/ 0 w 731683"/>
                <a:gd name="connsiteY8" fmla="*/ 48343 h 48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83427">
                  <a:moveTo>
                    <a:pt x="0" y="48343"/>
                  </a:moveTo>
                  <a:cubicBezTo>
                    <a:pt x="0" y="21644"/>
                    <a:pt x="21644" y="0"/>
                    <a:pt x="48343" y="0"/>
                  </a:cubicBezTo>
                  <a:lnTo>
                    <a:pt x="683340" y="0"/>
                  </a:lnTo>
                  <a:cubicBezTo>
                    <a:pt x="710039" y="0"/>
                    <a:pt x="731683" y="21644"/>
                    <a:pt x="731683" y="48343"/>
                  </a:cubicBezTo>
                  <a:lnTo>
                    <a:pt x="731683" y="435084"/>
                  </a:lnTo>
                  <a:cubicBezTo>
                    <a:pt x="731683" y="461783"/>
                    <a:pt x="710039" y="483427"/>
                    <a:pt x="683340" y="483427"/>
                  </a:cubicBezTo>
                  <a:lnTo>
                    <a:pt x="48343" y="483427"/>
                  </a:lnTo>
                  <a:cubicBezTo>
                    <a:pt x="21644" y="483427"/>
                    <a:pt x="0" y="461783"/>
                    <a:pt x="0" y="435084"/>
                  </a:cubicBezTo>
                  <a:lnTo>
                    <a:pt x="0" y="48343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494" tIns="23049" rIns="27494" bIns="23049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Fruits &amp; légumes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410650" y="2125420"/>
              <a:ext cx="116286" cy="153640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536404"/>
                  </a:lnTo>
                  <a:lnTo>
                    <a:pt x="116286" y="1536404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Freeform 8"/>
            <p:cNvSpPr/>
            <p:nvPr/>
          </p:nvSpPr>
          <p:spPr>
            <a:xfrm>
              <a:off x="2526936" y="3420111"/>
              <a:ext cx="731683" cy="483427"/>
            </a:xfrm>
            <a:custGeom>
              <a:avLst/>
              <a:gdLst>
                <a:gd name="connsiteX0" fmla="*/ 0 w 731683"/>
                <a:gd name="connsiteY0" fmla="*/ 48343 h 483427"/>
                <a:gd name="connsiteX1" fmla="*/ 48343 w 731683"/>
                <a:gd name="connsiteY1" fmla="*/ 0 h 483427"/>
                <a:gd name="connsiteX2" fmla="*/ 683340 w 731683"/>
                <a:gd name="connsiteY2" fmla="*/ 0 h 483427"/>
                <a:gd name="connsiteX3" fmla="*/ 731683 w 731683"/>
                <a:gd name="connsiteY3" fmla="*/ 48343 h 483427"/>
                <a:gd name="connsiteX4" fmla="*/ 731683 w 731683"/>
                <a:gd name="connsiteY4" fmla="*/ 435084 h 483427"/>
                <a:gd name="connsiteX5" fmla="*/ 683340 w 731683"/>
                <a:gd name="connsiteY5" fmla="*/ 483427 h 483427"/>
                <a:gd name="connsiteX6" fmla="*/ 48343 w 731683"/>
                <a:gd name="connsiteY6" fmla="*/ 483427 h 483427"/>
                <a:gd name="connsiteX7" fmla="*/ 0 w 731683"/>
                <a:gd name="connsiteY7" fmla="*/ 435084 h 483427"/>
                <a:gd name="connsiteX8" fmla="*/ 0 w 731683"/>
                <a:gd name="connsiteY8" fmla="*/ 48343 h 48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83427">
                  <a:moveTo>
                    <a:pt x="0" y="48343"/>
                  </a:moveTo>
                  <a:cubicBezTo>
                    <a:pt x="0" y="21644"/>
                    <a:pt x="21644" y="0"/>
                    <a:pt x="48343" y="0"/>
                  </a:cubicBezTo>
                  <a:lnTo>
                    <a:pt x="683340" y="0"/>
                  </a:lnTo>
                  <a:cubicBezTo>
                    <a:pt x="710039" y="0"/>
                    <a:pt x="731683" y="21644"/>
                    <a:pt x="731683" y="48343"/>
                  </a:cubicBezTo>
                  <a:lnTo>
                    <a:pt x="731683" y="435084"/>
                  </a:lnTo>
                  <a:cubicBezTo>
                    <a:pt x="731683" y="461783"/>
                    <a:pt x="710039" y="483427"/>
                    <a:pt x="683340" y="483427"/>
                  </a:cubicBezTo>
                  <a:lnTo>
                    <a:pt x="48343" y="483427"/>
                  </a:lnTo>
                  <a:cubicBezTo>
                    <a:pt x="21644" y="483427"/>
                    <a:pt x="0" y="461783"/>
                    <a:pt x="0" y="435084"/>
                  </a:cubicBezTo>
                  <a:lnTo>
                    <a:pt x="0" y="48343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494" tIns="23049" rIns="27494" bIns="23049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Olives &amp; huile d'olive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2410650" y="2125420"/>
              <a:ext cx="116286" cy="207635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76354"/>
                  </a:lnTo>
                  <a:lnTo>
                    <a:pt x="116286" y="2076354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2526936" y="3960061"/>
              <a:ext cx="731683" cy="483427"/>
            </a:xfrm>
            <a:custGeom>
              <a:avLst/>
              <a:gdLst>
                <a:gd name="connsiteX0" fmla="*/ 0 w 731683"/>
                <a:gd name="connsiteY0" fmla="*/ 48343 h 483427"/>
                <a:gd name="connsiteX1" fmla="*/ 48343 w 731683"/>
                <a:gd name="connsiteY1" fmla="*/ 0 h 483427"/>
                <a:gd name="connsiteX2" fmla="*/ 683340 w 731683"/>
                <a:gd name="connsiteY2" fmla="*/ 0 h 483427"/>
                <a:gd name="connsiteX3" fmla="*/ 731683 w 731683"/>
                <a:gd name="connsiteY3" fmla="*/ 48343 h 483427"/>
                <a:gd name="connsiteX4" fmla="*/ 731683 w 731683"/>
                <a:gd name="connsiteY4" fmla="*/ 435084 h 483427"/>
                <a:gd name="connsiteX5" fmla="*/ 683340 w 731683"/>
                <a:gd name="connsiteY5" fmla="*/ 483427 h 483427"/>
                <a:gd name="connsiteX6" fmla="*/ 48343 w 731683"/>
                <a:gd name="connsiteY6" fmla="*/ 483427 h 483427"/>
                <a:gd name="connsiteX7" fmla="*/ 0 w 731683"/>
                <a:gd name="connsiteY7" fmla="*/ 435084 h 483427"/>
                <a:gd name="connsiteX8" fmla="*/ 0 w 731683"/>
                <a:gd name="connsiteY8" fmla="*/ 48343 h 48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83427">
                  <a:moveTo>
                    <a:pt x="0" y="48343"/>
                  </a:moveTo>
                  <a:cubicBezTo>
                    <a:pt x="0" y="21644"/>
                    <a:pt x="21644" y="0"/>
                    <a:pt x="48343" y="0"/>
                  </a:cubicBezTo>
                  <a:lnTo>
                    <a:pt x="683340" y="0"/>
                  </a:lnTo>
                  <a:cubicBezTo>
                    <a:pt x="710039" y="0"/>
                    <a:pt x="731683" y="21644"/>
                    <a:pt x="731683" y="48343"/>
                  </a:cubicBezTo>
                  <a:lnTo>
                    <a:pt x="731683" y="435084"/>
                  </a:lnTo>
                  <a:cubicBezTo>
                    <a:pt x="731683" y="461783"/>
                    <a:pt x="710039" y="483427"/>
                    <a:pt x="683340" y="483427"/>
                  </a:cubicBezTo>
                  <a:lnTo>
                    <a:pt x="48343" y="483427"/>
                  </a:lnTo>
                  <a:cubicBezTo>
                    <a:pt x="21644" y="483427"/>
                    <a:pt x="0" y="461783"/>
                    <a:pt x="0" y="435084"/>
                  </a:cubicBezTo>
                  <a:lnTo>
                    <a:pt x="0" y="48343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494" tIns="23049" rIns="27494" bIns="23049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Apiculture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2410650" y="2125420"/>
              <a:ext cx="107513" cy="265937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59377"/>
                  </a:lnTo>
                  <a:lnTo>
                    <a:pt x="107513" y="2659377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2518163" y="4543084"/>
              <a:ext cx="731683" cy="483427"/>
            </a:xfrm>
            <a:custGeom>
              <a:avLst/>
              <a:gdLst>
                <a:gd name="connsiteX0" fmla="*/ 0 w 731683"/>
                <a:gd name="connsiteY0" fmla="*/ 48343 h 483427"/>
                <a:gd name="connsiteX1" fmla="*/ 48343 w 731683"/>
                <a:gd name="connsiteY1" fmla="*/ 0 h 483427"/>
                <a:gd name="connsiteX2" fmla="*/ 683340 w 731683"/>
                <a:gd name="connsiteY2" fmla="*/ 0 h 483427"/>
                <a:gd name="connsiteX3" fmla="*/ 731683 w 731683"/>
                <a:gd name="connsiteY3" fmla="*/ 48343 h 483427"/>
                <a:gd name="connsiteX4" fmla="*/ 731683 w 731683"/>
                <a:gd name="connsiteY4" fmla="*/ 435084 h 483427"/>
                <a:gd name="connsiteX5" fmla="*/ 683340 w 731683"/>
                <a:gd name="connsiteY5" fmla="*/ 483427 h 483427"/>
                <a:gd name="connsiteX6" fmla="*/ 48343 w 731683"/>
                <a:gd name="connsiteY6" fmla="*/ 483427 h 483427"/>
                <a:gd name="connsiteX7" fmla="*/ 0 w 731683"/>
                <a:gd name="connsiteY7" fmla="*/ 435084 h 483427"/>
                <a:gd name="connsiteX8" fmla="*/ 0 w 731683"/>
                <a:gd name="connsiteY8" fmla="*/ 48343 h 48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83427">
                  <a:moveTo>
                    <a:pt x="0" y="48343"/>
                  </a:moveTo>
                  <a:cubicBezTo>
                    <a:pt x="0" y="21644"/>
                    <a:pt x="21644" y="0"/>
                    <a:pt x="48343" y="0"/>
                  </a:cubicBezTo>
                  <a:lnTo>
                    <a:pt x="683340" y="0"/>
                  </a:lnTo>
                  <a:cubicBezTo>
                    <a:pt x="710039" y="0"/>
                    <a:pt x="731683" y="21644"/>
                    <a:pt x="731683" y="48343"/>
                  </a:cubicBezTo>
                  <a:lnTo>
                    <a:pt x="731683" y="435084"/>
                  </a:lnTo>
                  <a:cubicBezTo>
                    <a:pt x="731683" y="461783"/>
                    <a:pt x="710039" y="483427"/>
                    <a:pt x="683340" y="483427"/>
                  </a:cubicBezTo>
                  <a:lnTo>
                    <a:pt x="48343" y="483427"/>
                  </a:lnTo>
                  <a:cubicBezTo>
                    <a:pt x="21644" y="483427"/>
                    <a:pt x="0" y="461783"/>
                    <a:pt x="0" y="435084"/>
                  </a:cubicBezTo>
                  <a:lnTo>
                    <a:pt x="0" y="48343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494" tIns="23049" rIns="27494" bIns="23049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Houblon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2410650" y="2125420"/>
              <a:ext cx="127890" cy="324648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246480"/>
                  </a:lnTo>
                  <a:lnTo>
                    <a:pt x="127890" y="3246480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2538541" y="5130187"/>
              <a:ext cx="731683" cy="483427"/>
            </a:xfrm>
            <a:custGeom>
              <a:avLst/>
              <a:gdLst>
                <a:gd name="connsiteX0" fmla="*/ 0 w 731683"/>
                <a:gd name="connsiteY0" fmla="*/ 48343 h 483427"/>
                <a:gd name="connsiteX1" fmla="*/ 48343 w 731683"/>
                <a:gd name="connsiteY1" fmla="*/ 0 h 483427"/>
                <a:gd name="connsiteX2" fmla="*/ 683340 w 731683"/>
                <a:gd name="connsiteY2" fmla="*/ 0 h 483427"/>
                <a:gd name="connsiteX3" fmla="*/ 731683 w 731683"/>
                <a:gd name="connsiteY3" fmla="*/ 48343 h 483427"/>
                <a:gd name="connsiteX4" fmla="*/ 731683 w 731683"/>
                <a:gd name="connsiteY4" fmla="*/ 435084 h 483427"/>
                <a:gd name="connsiteX5" fmla="*/ 683340 w 731683"/>
                <a:gd name="connsiteY5" fmla="*/ 483427 h 483427"/>
                <a:gd name="connsiteX6" fmla="*/ 48343 w 731683"/>
                <a:gd name="connsiteY6" fmla="*/ 483427 h 483427"/>
                <a:gd name="connsiteX7" fmla="*/ 0 w 731683"/>
                <a:gd name="connsiteY7" fmla="*/ 435084 h 483427"/>
                <a:gd name="connsiteX8" fmla="*/ 0 w 731683"/>
                <a:gd name="connsiteY8" fmla="*/ 48343 h 48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83427">
                  <a:moveTo>
                    <a:pt x="0" y="48343"/>
                  </a:moveTo>
                  <a:cubicBezTo>
                    <a:pt x="0" y="21644"/>
                    <a:pt x="21644" y="0"/>
                    <a:pt x="48343" y="0"/>
                  </a:cubicBezTo>
                  <a:lnTo>
                    <a:pt x="683340" y="0"/>
                  </a:lnTo>
                  <a:cubicBezTo>
                    <a:pt x="710039" y="0"/>
                    <a:pt x="731683" y="21644"/>
                    <a:pt x="731683" y="48343"/>
                  </a:cubicBezTo>
                  <a:lnTo>
                    <a:pt x="731683" y="435084"/>
                  </a:lnTo>
                  <a:cubicBezTo>
                    <a:pt x="731683" y="461783"/>
                    <a:pt x="710039" y="483427"/>
                    <a:pt x="683340" y="483427"/>
                  </a:cubicBezTo>
                  <a:lnTo>
                    <a:pt x="48343" y="483427"/>
                  </a:lnTo>
                  <a:cubicBezTo>
                    <a:pt x="21644" y="483427"/>
                    <a:pt x="0" y="461783"/>
                    <a:pt x="0" y="435084"/>
                  </a:cubicBezTo>
                  <a:lnTo>
                    <a:pt x="0" y="48343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7494" tIns="23049" rIns="27494" bIns="23049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Autres secteurs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3462444" y="1668118"/>
              <a:ext cx="914603" cy="457301"/>
            </a:xfrm>
            <a:custGeom>
              <a:avLst/>
              <a:gdLst>
                <a:gd name="connsiteX0" fmla="*/ 0 w 914603"/>
                <a:gd name="connsiteY0" fmla="*/ 45730 h 457301"/>
                <a:gd name="connsiteX1" fmla="*/ 45730 w 914603"/>
                <a:gd name="connsiteY1" fmla="*/ 0 h 457301"/>
                <a:gd name="connsiteX2" fmla="*/ 868873 w 914603"/>
                <a:gd name="connsiteY2" fmla="*/ 0 h 457301"/>
                <a:gd name="connsiteX3" fmla="*/ 914603 w 914603"/>
                <a:gd name="connsiteY3" fmla="*/ 45730 h 457301"/>
                <a:gd name="connsiteX4" fmla="*/ 914603 w 914603"/>
                <a:gd name="connsiteY4" fmla="*/ 411571 h 457301"/>
                <a:gd name="connsiteX5" fmla="*/ 868873 w 914603"/>
                <a:gd name="connsiteY5" fmla="*/ 457301 h 457301"/>
                <a:gd name="connsiteX6" fmla="*/ 45730 w 914603"/>
                <a:gd name="connsiteY6" fmla="*/ 457301 h 457301"/>
                <a:gd name="connsiteX7" fmla="*/ 0 w 914603"/>
                <a:gd name="connsiteY7" fmla="*/ 411571 h 457301"/>
                <a:gd name="connsiteX8" fmla="*/ 0 w 91460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60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868873" y="0"/>
                  </a:lnTo>
                  <a:cubicBezTo>
                    <a:pt x="894129" y="0"/>
                    <a:pt x="914603" y="20474"/>
                    <a:pt x="914603" y="45730"/>
                  </a:cubicBezTo>
                  <a:lnTo>
                    <a:pt x="914603" y="411571"/>
                  </a:lnTo>
                  <a:cubicBezTo>
                    <a:pt x="914603" y="436827"/>
                    <a:pt x="894129" y="457301"/>
                    <a:pt x="86887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2444" tIns="26094" rIns="32444" bIns="26094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dirty="0" smtClean="0">
                  <a:solidFill>
                    <a:schemeClr val="tx1"/>
                  </a:solidFill>
                  <a:latin typeface="Verdana"/>
                </a:rPr>
                <a:t>Marché intérieur</a:t>
              </a:r>
              <a:endParaRPr lang="fr-FR" sz="1000" kern="1200" dirty="0">
                <a:solidFill>
                  <a:schemeClr val="tx1"/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3553905" y="2125420"/>
              <a:ext cx="91460" cy="34297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42976"/>
                  </a:lnTo>
                  <a:lnTo>
                    <a:pt x="91460" y="342976"/>
                  </a:lnTo>
                </a:path>
              </a:pathLst>
            </a:custGeom>
            <a:noFill/>
            <a:ln w="25400" cap="flat" cmpd="sng" algn="ctr">
              <a:solidFill>
                <a:srgbClr val="BBE0E3">
                  <a:shade val="6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3645365" y="2239746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strike="noStrike" kern="1200" baseline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Règles sur le</a:t>
              </a:r>
              <a:r>
                <a:rPr lang="fr-FR" sz="700" strike="noStrike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 vin</a:t>
              </a:r>
              <a:endParaRPr lang="fr-FR" sz="700" strike="noStrike" kern="1200" baseline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3508185" y="2125420"/>
              <a:ext cx="91440" cy="94744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5720" y="0"/>
                  </a:moveTo>
                  <a:lnTo>
                    <a:pt x="45720" y="947447"/>
                  </a:lnTo>
                  <a:lnTo>
                    <a:pt x="135431" y="947447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3643616" y="2844216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Normes de </a:t>
              </a:r>
              <a:r>
                <a:rPr lang="fr-FR" sz="700" kern="1200" dirty="0" err="1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commerciali-sation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1" name="Freeform 20"/>
            <p:cNvSpPr/>
            <p:nvPr/>
          </p:nvSpPr>
          <p:spPr>
            <a:xfrm>
              <a:off x="3553905" y="2125420"/>
              <a:ext cx="103518" cy="152425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524256"/>
                  </a:lnTo>
                  <a:lnTo>
                    <a:pt x="103518" y="1524256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3657423" y="3421025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Organisations de producteurs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3553905" y="2125420"/>
              <a:ext cx="91460" cy="205785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57858"/>
                  </a:lnTo>
                  <a:lnTo>
                    <a:pt x="91460" y="2057858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Freeform 45"/>
            <p:cNvSpPr/>
            <p:nvPr/>
          </p:nvSpPr>
          <p:spPr>
            <a:xfrm>
              <a:off x="3645365" y="3954628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700" strike="sngStrike" kern="1200" baseline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Régimes de quotas</a:t>
              </a:r>
            </a:p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3553905" y="2125420"/>
              <a:ext cx="127715" cy="2616787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616787"/>
                  </a:lnTo>
                  <a:lnTo>
                    <a:pt x="127715" y="2616787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Freeform 48"/>
            <p:cNvSpPr/>
            <p:nvPr/>
          </p:nvSpPr>
          <p:spPr>
            <a:xfrm>
              <a:off x="3657424" y="4513556"/>
              <a:ext cx="726320" cy="457301"/>
            </a:xfrm>
            <a:custGeom>
              <a:avLst/>
              <a:gdLst>
                <a:gd name="connsiteX0" fmla="*/ 0 w 702123"/>
                <a:gd name="connsiteY0" fmla="*/ 45730 h 457301"/>
                <a:gd name="connsiteX1" fmla="*/ 45730 w 702123"/>
                <a:gd name="connsiteY1" fmla="*/ 0 h 457301"/>
                <a:gd name="connsiteX2" fmla="*/ 656393 w 702123"/>
                <a:gd name="connsiteY2" fmla="*/ 0 h 457301"/>
                <a:gd name="connsiteX3" fmla="*/ 702123 w 702123"/>
                <a:gd name="connsiteY3" fmla="*/ 45730 h 457301"/>
                <a:gd name="connsiteX4" fmla="*/ 702123 w 702123"/>
                <a:gd name="connsiteY4" fmla="*/ 411571 h 457301"/>
                <a:gd name="connsiteX5" fmla="*/ 656393 w 702123"/>
                <a:gd name="connsiteY5" fmla="*/ 457301 h 457301"/>
                <a:gd name="connsiteX6" fmla="*/ 45730 w 702123"/>
                <a:gd name="connsiteY6" fmla="*/ 457301 h 457301"/>
                <a:gd name="connsiteX7" fmla="*/ 0 w 702123"/>
                <a:gd name="connsiteY7" fmla="*/ 411571 h 457301"/>
                <a:gd name="connsiteX8" fmla="*/ 0 w 70212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212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56393" y="0"/>
                  </a:lnTo>
                  <a:cubicBezTo>
                    <a:pt x="681649" y="0"/>
                    <a:pt x="702123" y="20474"/>
                    <a:pt x="702123" y="45730"/>
                  </a:cubicBezTo>
                  <a:lnTo>
                    <a:pt x="702123" y="411571"/>
                  </a:lnTo>
                  <a:cubicBezTo>
                    <a:pt x="702123" y="436827"/>
                    <a:pt x="681649" y="457301"/>
                    <a:pt x="65639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  <a:alpha val="9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600" strike="noStrike" kern="1200" baseline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Indications géographiques</a:t>
              </a:r>
              <a:endParaRPr lang="fr-FR" sz="6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0" name="Freeform 49"/>
            <p:cNvSpPr/>
            <p:nvPr/>
          </p:nvSpPr>
          <p:spPr>
            <a:xfrm>
              <a:off x="4605699" y="1668118"/>
              <a:ext cx="914603" cy="457301"/>
            </a:xfrm>
            <a:custGeom>
              <a:avLst/>
              <a:gdLst>
                <a:gd name="connsiteX0" fmla="*/ 0 w 914603"/>
                <a:gd name="connsiteY0" fmla="*/ 45730 h 457301"/>
                <a:gd name="connsiteX1" fmla="*/ 45730 w 914603"/>
                <a:gd name="connsiteY1" fmla="*/ 0 h 457301"/>
                <a:gd name="connsiteX2" fmla="*/ 868873 w 914603"/>
                <a:gd name="connsiteY2" fmla="*/ 0 h 457301"/>
                <a:gd name="connsiteX3" fmla="*/ 914603 w 914603"/>
                <a:gd name="connsiteY3" fmla="*/ 45730 h 457301"/>
                <a:gd name="connsiteX4" fmla="*/ 914603 w 914603"/>
                <a:gd name="connsiteY4" fmla="*/ 411571 h 457301"/>
                <a:gd name="connsiteX5" fmla="*/ 868873 w 914603"/>
                <a:gd name="connsiteY5" fmla="*/ 457301 h 457301"/>
                <a:gd name="connsiteX6" fmla="*/ 45730 w 914603"/>
                <a:gd name="connsiteY6" fmla="*/ 457301 h 457301"/>
                <a:gd name="connsiteX7" fmla="*/ 0 w 914603"/>
                <a:gd name="connsiteY7" fmla="*/ 411571 h 457301"/>
                <a:gd name="connsiteX8" fmla="*/ 0 w 91460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60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868873" y="0"/>
                  </a:lnTo>
                  <a:cubicBezTo>
                    <a:pt x="894129" y="0"/>
                    <a:pt x="914603" y="20474"/>
                    <a:pt x="914603" y="45730"/>
                  </a:cubicBezTo>
                  <a:lnTo>
                    <a:pt x="914603" y="411571"/>
                  </a:lnTo>
                  <a:cubicBezTo>
                    <a:pt x="914603" y="436827"/>
                    <a:pt x="894129" y="457301"/>
                    <a:pt x="86887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2444" tIns="26094" rIns="32444" bIns="26094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 smtClean="0">
                  <a:solidFill>
                    <a:schemeClr val="tx1"/>
                  </a:solidFill>
                  <a:latin typeface="Verdana"/>
                  <a:ea typeface="+mn-ea"/>
                  <a:cs typeface="+mn-cs"/>
                </a:rPr>
                <a:t>Commerce</a:t>
              </a:r>
              <a:endParaRPr lang="fr-FR" sz="1000" kern="1200" dirty="0">
                <a:solidFill>
                  <a:schemeClr val="tx1"/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4697159" y="2125420"/>
              <a:ext cx="91460" cy="34297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42976"/>
                  </a:lnTo>
                  <a:lnTo>
                    <a:pt x="91460" y="342976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2" name="Freeform 51"/>
            <p:cNvSpPr/>
            <p:nvPr/>
          </p:nvSpPr>
          <p:spPr>
            <a:xfrm>
              <a:off x="4788620" y="2239746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Certificats (import/ export)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3" name="Freeform 52"/>
            <p:cNvSpPr/>
            <p:nvPr/>
          </p:nvSpPr>
          <p:spPr>
            <a:xfrm>
              <a:off x="4697159" y="2125420"/>
              <a:ext cx="91460" cy="91460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14603"/>
                  </a:lnTo>
                  <a:lnTo>
                    <a:pt x="91460" y="914603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Freeform 53"/>
            <p:cNvSpPr/>
            <p:nvPr/>
          </p:nvSpPr>
          <p:spPr>
            <a:xfrm>
              <a:off x="4788620" y="2811373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Contingents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>
              <a:off x="4697159" y="2125420"/>
              <a:ext cx="91460" cy="148623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86231"/>
                  </a:lnTo>
                  <a:lnTo>
                    <a:pt x="91460" y="1486231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6" name="Freeform 55"/>
            <p:cNvSpPr/>
            <p:nvPr/>
          </p:nvSpPr>
          <p:spPr>
            <a:xfrm>
              <a:off x="4788620" y="3383001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strike="sngStrike" kern="1200" baseline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Restitutions à l'exportation</a:t>
              </a:r>
              <a:endParaRPr lang="fr-FR" sz="700" strike="sngStrike" kern="1200" baseline="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7" name="Freeform 56"/>
            <p:cNvSpPr/>
            <p:nvPr/>
          </p:nvSpPr>
          <p:spPr>
            <a:xfrm>
              <a:off x="4697159" y="2125420"/>
              <a:ext cx="91460" cy="205785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057858"/>
                  </a:lnTo>
                  <a:lnTo>
                    <a:pt x="91460" y="2057858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8" name="Freeform 57"/>
            <p:cNvSpPr/>
            <p:nvPr/>
          </p:nvSpPr>
          <p:spPr>
            <a:xfrm>
              <a:off x="4788620" y="3954628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Droits à l'importation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5748954" y="1668118"/>
              <a:ext cx="914603" cy="457301"/>
            </a:xfrm>
            <a:custGeom>
              <a:avLst/>
              <a:gdLst>
                <a:gd name="connsiteX0" fmla="*/ 0 w 914603"/>
                <a:gd name="connsiteY0" fmla="*/ 45730 h 457301"/>
                <a:gd name="connsiteX1" fmla="*/ 45730 w 914603"/>
                <a:gd name="connsiteY1" fmla="*/ 0 h 457301"/>
                <a:gd name="connsiteX2" fmla="*/ 868873 w 914603"/>
                <a:gd name="connsiteY2" fmla="*/ 0 h 457301"/>
                <a:gd name="connsiteX3" fmla="*/ 914603 w 914603"/>
                <a:gd name="connsiteY3" fmla="*/ 45730 h 457301"/>
                <a:gd name="connsiteX4" fmla="*/ 914603 w 914603"/>
                <a:gd name="connsiteY4" fmla="*/ 411571 h 457301"/>
                <a:gd name="connsiteX5" fmla="*/ 868873 w 914603"/>
                <a:gd name="connsiteY5" fmla="*/ 457301 h 457301"/>
                <a:gd name="connsiteX6" fmla="*/ 45730 w 914603"/>
                <a:gd name="connsiteY6" fmla="*/ 457301 h 457301"/>
                <a:gd name="connsiteX7" fmla="*/ 0 w 914603"/>
                <a:gd name="connsiteY7" fmla="*/ 411571 h 457301"/>
                <a:gd name="connsiteX8" fmla="*/ 0 w 91460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60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868873" y="0"/>
                  </a:lnTo>
                  <a:cubicBezTo>
                    <a:pt x="894129" y="0"/>
                    <a:pt x="914603" y="20474"/>
                    <a:pt x="914603" y="45730"/>
                  </a:cubicBezTo>
                  <a:lnTo>
                    <a:pt x="914603" y="411571"/>
                  </a:lnTo>
                  <a:cubicBezTo>
                    <a:pt x="914603" y="436827"/>
                    <a:pt x="894129" y="457301"/>
                    <a:pt x="86887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2444" tIns="26094" rIns="32444" bIns="26094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kern="1200" dirty="0" smtClean="0">
                  <a:solidFill>
                    <a:schemeClr val="tx1"/>
                  </a:solidFill>
                  <a:latin typeface="Verdana"/>
                  <a:ea typeface="+mn-ea"/>
                  <a:cs typeface="+mn-cs"/>
                </a:rPr>
                <a:t>Filet de sécurité</a:t>
              </a:r>
              <a:endParaRPr lang="fr-FR" sz="1000" kern="1200" dirty="0">
                <a:solidFill>
                  <a:schemeClr val="tx1"/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0" name="Freeform 59"/>
            <p:cNvSpPr/>
            <p:nvPr/>
          </p:nvSpPr>
          <p:spPr>
            <a:xfrm>
              <a:off x="5840414" y="2125420"/>
              <a:ext cx="91460" cy="34297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42976"/>
                  </a:lnTo>
                  <a:lnTo>
                    <a:pt x="91460" y="342976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1" name="Freeform 60"/>
            <p:cNvSpPr/>
            <p:nvPr/>
          </p:nvSpPr>
          <p:spPr>
            <a:xfrm>
              <a:off x="5931875" y="2239746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Intervention publique</a:t>
              </a:r>
            </a:p>
          </p:txBody>
        </p:sp>
        <p:sp>
          <p:nvSpPr>
            <p:cNvPr id="62" name="Freeform 61"/>
            <p:cNvSpPr/>
            <p:nvPr/>
          </p:nvSpPr>
          <p:spPr>
            <a:xfrm>
              <a:off x="5840414" y="2125420"/>
              <a:ext cx="91460" cy="91460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14603"/>
                  </a:lnTo>
                  <a:lnTo>
                    <a:pt x="91460" y="914603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Freeform 62"/>
            <p:cNvSpPr/>
            <p:nvPr/>
          </p:nvSpPr>
          <p:spPr>
            <a:xfrm>
              <a:off x="5931875" y="2811373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Aide au stockage privé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4" name="Freeform 63"/>
            <p:cNvSpPr/>
            <p:nvPr/>
          </p:nvSpPr>
          <p:spPr>
            <a:xfrm>
              <a:off x="5840414" y="2125420"/>
              <a:ext cx="91460" cy="148623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86231"/>
                  </a:lnTo>
                  <a:lnTo>
                    <a:pt x="91460" y="1486231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5" name="Freeform 64"/>
            <p:cNvSpPr/>
            <p:nvPr/>
          </p:nvSpPr>
          <p:spPr>
            <a:xfrm>
              <a:off x="5931875" y="3383001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Mesures </a:t>
              </a:r>
              <a:r>
                <a:rPr lang="fr-FR" sz="700" kern="1200" dirty="0" err="1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exception-nelles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6" name="Freeform 65"/>
            <p:cNvSpPr/>
            <p:nvPr/>
          </p:nvSpPr>
          <p:spPr>
            <a:xfrm>
              <a:off x="6892209" y="1668118"/>
              <a:ext cx="914604" cy="457301"/>
            </a:xfrm>
            <a:custGeom>
              <a:avLst/>
              <a:gdLst>
                <a:gd name="connsiteX0" fmla="*/ 0 w 914603"/>
                <a:gd name="connsiteY0" fmla="*/ 45730 h 457301"/>
                <a:gd name="connsiteX1" fmla="*/ 45730 w 914603"/>
                <a:gd name="connsiteY1" fmla="*/ 0 h 457301"/>
                <a:gd name="connsiteX2" fmla="*/ 868873 w 914603"/>
                <a:gd name="connsiteY2" fmla="*/ 0 h 457301"/>
                <a:gd name="connsiteX3" fmla="*/ 914603 w 914603"/>
                <a:gd name="connsiteY3" fmla="*/ 45730 h 457301"/>
                <a:gd name="connsiteX4" fmla="*/ 914603 w 914603"/>
                <a:gd name="connsiteY4" fmla="*/ 411571 h 457301"/>
                <a:gd name="connsiteX5" fmla="*/ 868873 w 914603"/>
                <a:gd name="connsiteY5" fmla="*/ 457301 h 457301"/>
                <a:gd name="connsiteX6" fmla="*/ 45730 w 914603"/>
                <a:gd name="connsiteY6" fmla="*/ 457301 h 457301"/>
                <a:gd name="connsiteX7" fmla="*/ 0 w 914603"/>
                <a:gd name="connsiteY7" fmla="*/ 411571 h 457301"/>
                <a:gd name="connsiteX8" fmla="*/ 0 w 91460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60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868873" y="0"/>
                  </a:lnTo>
                  <a:cubicBezTo>
                    <a:pt x="894129" y="0"/>
                    <a:pt x="914603" y="20474"/>
                    <a:pt x="914603" y="45730"/>
                  </a:cubicBezTo>
                  <a:lnTo>
                    <a:pt x="914603" y="411571"/>
                  </a:lnTo>
                  <a:cubicBezTo>
                    <a:pt x="914603" y="436827"/>
                    <a:pt x="894129" y="457301"/>
                    <a:pt x="86887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2444" tIns="26094" rIns="32444" bIns="26094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900" kern="1200" dirty="0" smtClean="0">
                  <a:solidFill>
                    <a:schemeClr val="tx1"/>
                  </a:solidFill>
                  <a:latin typeface="Verdana"/>
                  <a:ea typeface="+mn-ea"/>
                  <a:cs typeface="+mn-cs"/>
                </a:rPr>
                <a:t>Concurrence</a:t>
              </a:r>
              <a:endParaRPr lang="fr-FR" sz="900" kern="1200" dirty="0">
                <a:solidFill>
                  <a:schemeClr val="tx1"/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7" name="Freeform 66"/>
            <p:cNvSpPr/>
            <p:nvPr/>
          </p:nvSpPr>
          <p:spPr>
            <a:xfrm>
              <a:off x="6983669" y="2125420"/>
              <a:ext cx="91460" cy="34297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42976"/>
                  </a:lnTo>
                  <a:lnTo>
                    <a:pt x="91460" y="342976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8" name="Freeform 67"/>
            <p:cNvSpPr/>
            <p:nvPr/>
          </p:nvSpPr>
          <p:spPr>
            <a:xfrm>
              <a:off x="7075130" y="2239746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Aides d'Etat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9" name="Freeform 68"/>
            <p:cNvSpPr/>
            <p:nvPr/>
          </p:nvSpPr>
          <p:spPr>
            <a:xfrm>
              <a:off x="6983669" y="2125420"/>
              <a:ext cx="91460" cy="91460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14603"/>
                  </a:lnTo>
                  <a:lnTo>
                    <a:pt x="91460" y="914603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0" name="Freeform 69"/>
            <p:cNvSpPr/>
            <p:nvPr/>
          </p:nvSpPr>
          <p:spPr>
            <a:xfrm>
              <a:off x="7075130" y="2811373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rgbClr val="FFFFFF">
                <a:lumMod val="75000"/>
                <a:alpha val="90000"/>
              </a:srgb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Antitrust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1" name="Freeform 70"/>
            <p:cNvSpPr/>
            <p:nvPr/>
          </p:nvSpPr>
          <p:spPr>
            <a:xfrm>
              <a:off x="8035464" y="1668118"/>
              <a:ext cx="914603" cy="457301"/>
            </a:xfrm>
            <a:custGeom>
              <a:avLst/>
              <a:gdLst>
                <a:gd name="connsiteX0" fmla="*/ 0 w 914603"/>
                <a:gd name="connsiteY0" fmla="*/ 45730 h 457301"/>
                <a:gd name="connsiteX1" fmla="*/ 45730 w 914603"/>
                <a:gd name="connsiteY1" fmla="*/ 0 h 457301"/>
                <a:gd name="connsiteX2" fmla="*/ 868873 w 914603"/>
                <a:gd name="connsiteY2" fmla="*/ 0 h 457301"/>
                <a:gd name="connsiteX3" fmla="*/ 914603 w 914603"/>
                <a:gd name="connsiteY3" fmla="*/ 45730 h 457301"/>
                <a:gd name="connsiteX4" fmla="*/ 914603 w 914603"/>
                <a:gd name="connsiteY4" fmla="*/ 411571 h 457301"/>
                <a:gd name="connsiteX5" fmla="*/ 868873 w 914603"/>
                <a:gd name="connsiteY5" fmla="*/ 457301 h 457301"/>
                <a:gd name="connsiteX6" fmla="*/ 45730 w 914603"/>
                <a:gd name="connsiteY6" fmla="*/ 457301 h 457301"/>
                <a:gd name="connsiteX7" fmla="*/ 0 w 914603"/>
                <a:gd name="connsiteY7" fmla="*/ 411571 h 457301"/>
                <a:gd name="connsiteX8" fmla="*/ 0 w 91460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60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868873" y="0"/>
                  </a:lnTo>
                  <a:cubicBezTo>
                    <a:pt x="894129" y="0"/>
                    <a:pt x="914603" y="20474"/>
                    <a:pt x="914603" y="45730"/>
                  </a:cubicBezTo>
                  <a:lnTo>
                    <a:pt x="914603" y="411571"/>
                  </a:lnTo>
                  <a:cubicBezTo>
                    <a:pt x="914603" y="436827"/>
                    <a:pt x="894129" y="457301"/>
                    <a:pt x="86887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rgbClr r="0" g="0" b="0"/>
            </a:lnRef>
            <a:fillRef idx="2">
              <a:scrgbClr r="0" g="0" b="0"/>
            </a:fillRef>
            <a:effectRef idx="1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32444" tIns="26094" rIns="32444" bIns="26094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900" kern="1200" dirty="0" smtClean="0">
                  <a:solidFill>
                    <a:schemeClr val="tx1"/>
                  </a:solidFill>
                  <a:latin typeface="Verdana"/>
                  <a:ea typeface="+mn-ea"/>
                  <a:cs typeface="+mn-cs"/>
                </a:rPr>
                <a:t>Autres programmes</a:t>
              </a:r>
              <a:endParaRPr lang="fr-FR" sz="900" kern="1200" dirty="0">
                <a:solidFill>
                  <a:schemeClr val="tx1"/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2" name="Freeform 71"/>
            <p:cNvSpPr/>
            <p:nvPr/>
          </p:nvSpPr>
          <p:spPr>
            <a:xfrm>
              <a:off x="8126924" y="2125420"/>
              <a:ext cx="91460" cy="342976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42976"/>
                  </a:lnTo>
                  <a:lnTo>
                    <a:pt x="91460" y="342976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Freeform 72"/>
            <p:cNvSpPr/>
            <p:nvPr/>
          </p:nvSpPr>
          <p:spPr>
            <a:xfrm>
              <a:off x="8218385" y="2239746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chemeClr val="bg1">
                <a:lumMod val="75000"/>
                <a:alpha val="9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Fruits &amp; lait à l'école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>
              <a:off x="8126924" y="2125420"/>
              <a:ext cx="91460" cy="91460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914603"/>
                  </a:lnTo>
                  <a:lnTo>
                    <a:pt x="91460" y="914603"/>
                  </a:lnTo>
                </a:path>
              </a:pathLst>
            </a:custGeom>
            <a:noFill/>
            <a:ln w="25400" cap="flat" cmpd="sng" algn="ctr">
              <a:solidFill>
                <a:schemeClr val="bg1">
                  <a:lumMod val="65000"/>
                </a:scheme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5" name="Freeform 74"/>
            <p:cNvSpPr/>
            <p:nvPr/>
          </p:nvSpPr>
          <p:spPr>
            <a:xfrm>
              <a:off x="8218385" y="2811373"/>
              <a:ext cx="731683" cy="457301"/>
            </a:xfrm>
            <a:custGeom>
              <a:avLst/>
              <a:gdLst>
                <a:gd name="connsiteX0" fmla="*/ 0 w 731683"/>
                <a:gd name="connsiteY0" fmla="*/ 45730 h 457301"/>
                <a:gd name="connsiteX1" fmla="*/ 45730 w 731683"/>
                <a:gd name="connsiteY1" fmla="*/ 0 h 457301"/>
                <a:gd name="connsiteX2" fmla="*/ 685953 w 731683"/>
                <a:gd name="connsiteY2" fmla="*/ 0 h 457301"/>
                <a:gd name="connsiteX3" fmla="*/ 731683 w 731683"/>
                <a:gd name="connsiteY3" fmla="*/ 45730 h 457301"/>
                <a:gd name="connsiteX4" fmla="*/ 731683 w 731683"/>
                <a:gd name="connsiteY4" fmla="*/ 411571 h 457301"/>
                <a:gd name="connsiteX5" fmla="*/ 685953 w 731683"/>
                <a:gd name="connsiteY5" fmla="*/ 457301 h 457301"/>
                <a:gd name="connsiteX6" fmla="*/ 45730 w 731683"/>
                <a:gd name="connsiteY6" fmla="*/ 457301 h 457301"/>
                <a:gd name="connsiteX7" fmla="*/ 0 w 731683"/>
                <a:gd name="connsiteY7" fmla="*/ 411571 h 457301"/>
                <a:gd name="connsiteX8" fmla="*/ 0 w 731683"/>
                <a:gd name="connsiteY8" fmla="*/ 45730 h 457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1683" h="457301">
                  <a:moveTo>
                    <a:pt x="0" y="45730"/>
                  </a:moveTo>
                  <a:cubicBezTo>
                    <a:pt x="0" y="20474"/>
                    <a:pt x="20474" y="0"/>
                    <a:pt x="45730" y="0"/>
                  </a:cubicBezTo>
                  <a:lnTo>
                    <a:pt x="685953" y="0"/>
                  </a:lnTo>
                  <a:cubicBezTo>
                    <a:pt x="711209" y="0"/>
                    <a:pt x="731683" y="20474"/>
                    <a:pt x="731683" y="45730"/>
                  </a:cubicBezTo>
                  <a:lnTo>
                    <a:pt x="731683" y="411571"/>
                  </a:lnTo>
                  <a:cubicBezTo>
                    <a:pt x="731683" y="436827"/>
                    <a:pt x="711209" y="457301"/>
                    <a:pt x="685953" y="457301"/>
                  </a:cubicBezTo>
                  <a:lnTo>
                    <a:pt x="45730" y="457301"/>
                  </a:lnTo>
                  <a:cubicBezTo>
                    <a:pt x="20474" y="457301"/>
                    <a:pt x="0" y="436827"/>
                    <a:pt x="0" y="411571"/>
                  </a:cubicBezTo>
                  <a:lnTo>
                    <a:pt x="0" y="45730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1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6729" tIns="22284" rIns="26729" bIns="22284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700" kern="120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Verdana"/>
                  <a:ea typeface="+mn-ea"/>
                  <a:cs typeface="+mn-cs"/>
                </a:rPr>
                <a:t>POSEI &amp; Iles de la Mer Egée</a:t>
              </a:r>
              <a:endParaRPr lang="fr-FR" sz="700" kern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25" name="Left Brace 24"/>
          <p:cNvSpPr/>
          <p:nvPr/>
        </p:nvSpPr>
        <p:spPr bwMode="auto">
          <a:xfrm>
            <a:off x="1800553" y="1827689"/>
            <a:ext cx="332941" cy="3572529"/>
          </a:xfrm>
          <a:prstGeom prst="leftBrace">
            <a:avLst>
              <a:gd name="adj1" fmla="val 183981"/>
              <a:gd name="adj2" fmla="val 50000"/>
            </a:avLst>
          </a:prstGeom>
          <a:noFill/>
          <a:ln w="57150">
            <a:solidFill>
              <a:schemeClr val="bg1">
                <a:lumMod val="65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939872" y="4815153"/>
            <a:ext cx="914400" cy="91440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334226" y="3665444"/>
            <a:ext cx="1072428" cy="49505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Règl</a:t>
            </a:r>
            <a:r>
              <a:rPr kumimoji="0" lang="fr-FR" sz="7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1151/2012 &amp; 251/2014</a:t>
            </a:r>
          </a:p>
        </p:txBody>
      </p:sp>
      <p:sp>
        <p:nvSpPr>
          <p:cNvPr id="28" name="Rounded Rectangle 27"/>
          <p:cNvSpPr/>
          <p:nvPr/>
        </p:nvSpPr>
        <p:spPr bwMode="auto">
          <a:xfrm>
            <a:off x="351458" y="3105932"/>
            <a:ext cx="1055196" cy="495055"/>
          </a:xfrm>
          <a:prstGeom prst="roundRect">
            <a:avLst/>
          </a:prstGeom>
          <a:solidFill>
            <a:srgbClr val="FFFFFF">
              <a:lumMod val="75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Règl</a:t>
            </a:r>
            <a:r>
              <a:rPr kumimoji="0" lang="fr-FR" sz="75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1308/2013 (OCM)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333110" y="4250509"/>
            <a:ext cx="1072727" cy="49505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Règl</a:t>
            </a:r>
            <a:r>
              <a:rPr kumimoji="0" lang="fr-FR" sz="75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228/2013 &amp; 229/2013</a:t>
            </a:r>
          </a:p>
        </p:txBody>
      </p:sp>
      <p:sp>
        <p:nvSpPr>
          <p:cNvPr id="38" name="Rounded Rectangle 37"/>
          <p:cNvSpPr/>
          <p:nvPr/>
        </p:nvSpPr>
        <p:spPr bwMode="auto">
          <a:xfrm>
            <a:off x="333110" y="2565872"/>
            <a:ext cx="1073544" cy="49505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75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Nouveau: </a:t>
            </a:r>
            <a:r>
              <a:rPr kumimoji="0" lang="fr-FR" sz="75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Règl</a:t>
            </a:r>
            <a:r>
              <a:rPr kumimoji="0" lang="fr-FR" sz="75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r>
              <a:rPr kumimoji="0" lang="fr-FR" sz="750" b="0" i="0" u="none" strike="noStrike" kern="0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Plan PAC</a:t>
            </a:r>
            <a:endParaRPr kumimoji="0" lang="fr-FR" sz="750" b="0" i="0" u="none" strike="noStrike" kern="0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1187623" y="620688"/>
            <a:ext cx="7956377" cy="936625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UN CADRE COMMUN POUR LES MARCHES</a:t>
            </a:r>
            <a:endParaRPr lang="en-GB" sz="2800" kern="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2" y="539331"/>
            <a:ext cx="1098699" cy="97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2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475656" y="476671"/>
            <a:ext cx="6941587" cy="720081"/>
          </a:xfrm>
          <a:prstGeom prst="rect">
            <a:avLst/>
          </a:prstGeom>
        </p:spPr>
        <p:txBody>
          <a:bodyPr/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/>
            <a:r>
              <a:rPr lang="fr-BE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L'OCM en un coup d'</a:t>
            </a:r>
            <a:r>
              <a:rPr lang="fr-BE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oeil</a:t>
            </a:r>
            <a:endParaRPr lang="fr-BE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43572" y="1412776"/>
            <a:ext cx="6373672" cy="203132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0"/>
              </a:spcBef>
            </a:pPr>
            <a:r>
              <a:rPr lang="fr-BE" sz="18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Instruments OCM largement </a:t>
            </a: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inchangés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algn="just">
              <a:spcBef>
                <a:spcPts val="0"/>
              </a:spcBef>
              <a:buClr>
                <a:srgbClr val="BBB831"/>
              </a:buClr>
              <a:buFont typeface="Arial" panose="020B0604020202020204" pitchFamily="34" charset="0"/>
              <a:buChar char="•"/>
            </a:pP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filet de sécurité 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(intervention </a:t>
            </a: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publique et 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stockage </a:t>
            </a: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privé 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 algn="just">
              <a:spcBef>
                <a:spcPts val="0"/>
              </a:spcBef>
              <a:buClr>
                <a:srgbClr val="BBB831"/>
              </a:buClr>
              <a:buFont typeface="Arial" panose="020B0604020202020204" pitchFamily="34" charset="0"/>
              <a:buChar char="•"/>
            </a:pP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mesures 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exceptionnelles</a:t>
            </a:r>
          </a:p>
          <a:p>
            <a:pPr marL="285750" indent="-285750" algn="just">
              <a:spcBef>
                <a:spcPts val="0"/>
              </a:spcBef>
              <a:buClr>
                <a:srgbClr val="BBB831"/>
              </a:buClr>
              <a:buFont typeface="Arial" panose="020B0604020202020204" pitchFamily="34" charset="0"/>
              <a:buChar char="•"/>
            </a:pP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normes </a:t>
            </a: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commercialisation</a:t>
            </a:r>
          </a:p>
          <a:p>
            <a:pPr marL="285750" indent="-285750" algn="just">
              <a:spcBef>
                <a:spcPts val="0"/>
              </a:spcBef>
              <a:buClr>
                <a:srgbClr val="BBB831"/>
              </a:buClr>
              <a:buFont typeface="Arial" panose="020B0604020202020204" pitchFamily="34" charset="0"/>
              <a:buChar char="•"/>
            </a:pP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coopération </a:t>
            </a: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 les 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agriculteurs</a:t>
            </a:r>
          </a:p>
          <a:p>
            <a:pPr marL="285750" indent="-285750" algn="just">
              <a:spcBef>
                <a:spcPts val="0"/>
              </a:spcBef>
              <a:buClr>
                <a:srgbClr val="BBB831"/>
              </a:buClr>
              <a:buFont typeface="Arial" panose="020B0604020202020204" pitchFamily="34" charset="0"/>
              <a:buChar char="•"/>
            </a:pPr>
            <a:r>
              <a:rPr lang="fr-FR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fr-FR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estion des contingents et droits à l'importation</a:t>
            </a:r>
            <a:endParaRPr lang="fr-BE" sz="1800" b="0" dirty="0" smtClean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0"/>
              </a:spcBef>
              <a:buClr>
                <a:srgbClr val="BBB831"/>
              </a:buClr>
              <a:buFont typeface="Arial" panose="020B0604020202020204" pitchFamily="34" charset="0"/>
              <a:buChar char="•"/>
            </a:pPr>
            <a:r>
              <a:rPr lang="fr-BE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ides d'Etat, etc.</a:t>
            </a:r>
            <a:endParaRPr lang="fr-BE" sz="1800" b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51720" y="3501008"/>
            <a:ext cx="6365523" cy="2585323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0" lvl="1" algn="just">
              <a:spcBef>
                <a:spcPts val="0"/>
              </a:spcBef>
              <a:buClr>
                <a:schemeClr val="tx1"/>
              </a:buClr>
            </a:pPr>
            <a:r>
              <a:rPr lang="fr-BE" sz="18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Modifications principalement limitées à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66700" lvl="1" indent="-266700" algn="just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autorisations de plantation (vin) &amp; extension des variétés</a:t>
            </a:r>
          </a:p>
          <a:p>
            <a:pPr marL="266700" lvl="1" indent="-266700" algn="just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fr-BE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ndications géographiques</a:t>
            </a:r>
          </a:p>
          <a:p>
            <a:pPr marL="266700" lvl="1" indent="-266700" algn="just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enveloppes budgétaires dans le contexte MFF</a:t>
            </a:r>
          </a:p>
          <a:p>
            <a:pPr marL="266700" lvl="1" indent="-266700" algn="just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fr-BE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uppression des dispositions obsolètes (quotas sucre, restitutions à l'exportation)</a:t>
            </a:r>
          </a:p>
          <a:p>
            <a:pPr marL="266700" lvl="1" indent="-266700" algn="just"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fr-BE" sz="1800" b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rogrammes d'aides transférés au </a:t>
            </a:r>
            <a:r>
              <a:rPr lang="fr-BE" sz="1800" b="0" dirty="0" err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Règl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sur le Plan Stratégique PAC (</a:t>
            </a:r>
            <a:r>
              <a:rPr lang="fr-BE" sz="1800" b="0" dirty="0" err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f&amp;l</a:t>
            </a:r>
            <a:r>
              <a:rPr lang="fr-BE" sz="1800" b="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vin, olives, houblon et apiculture) &amp; possibilité étendue aux autres secteurs agricoles</a:t>
            </a:r>
            <a:endParaRPr lang="fr-BE" sz="1800" b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49" y="260648"/>
            <a:ext cx="1098699" cy="97644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 bwMode="auto">
          <a:xfrm>
            <a:off x="324644" y="2708920"/>
            <a:ext cx="1438662" cy="108323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Règl</a:t>
            </a:r>
            <a:r>
              <a:rPr kumimoji="0" lang="fr-BE" sz="14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1151/2012, 251/2014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376666" y="1556792"/>
            <a:ext cx="1415547" cy="1083235"/>
          </a:xfrm>
          <a:prstGeom prst="roundRect">
            <a:avLst/>
          </a:prstGeom>
          <a:solidFill>
            <a:srgbClr val="FFFFFF">
              <a:lumMod val="75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Règl</a:t>
            </a:r>
            <a:r>
              <a:rPr kumimoji="0" lang="fr-BE" sz="14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1308/2013 (OCM)</a:t>
            </a:r>
          </a:p>
        </p:txBody>
      </p:sp>
      <p:sp>
        <p:nvSpPr>
          <p:cNvPr id="12" name="Rounded Rectangle 11"/>
          <p:cNvSpPr/>
          <p:nvPr/>
        </p:nvSpPr>
        <p:spPr bwMode="auto">
          <a:xfrm>
            <a:off x="323528" y="3861048"/>
            <a:ext cx="1439063" cy="108323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Règl</a:t>
            </a:r>
            <a:r>
              <a:rPr kumimoji="0" lang="fr-BE" sz="14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228/2013, 229/2013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323528" y="5013176"/>
            <a:ext cx="1440160" cy="1083235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400" b="0" i="0" u="none" strike="noStrike" kern="0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Règl</a:t>
            </a:r>
            <a:r>
              <a:rPr kumimoji="0" lang="fr-BE" sz="1400" b="0" i="0" u="none" strike="noStrike" kern="0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 Plan Stratégique PAC</a:t>
            </a:r>
          </a:p>
        </p:txBody>
      </p:sp>
    </p:spTree>
    <p:extLst>
      <p:ext uri="{BB962C8B-B14F-4D97-AF65-F5344CB8AC3E}">
        <p14:creationId xmlns:p14="http://schemas.microsoft.com/office/powerpoint/2010/main" val="204525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 bwMode="auto">
          <a:xfrm>
            <a:off x="5673192" y="1055080"/>
            <a:ext cx="3143186" cy="4894977"/>
          </a:xfrm>
          <a:prstGeom prst="roundRect">
            <a:avLst>
              <a:gd name="adj" fmla="val 3077"/>
            </a:avLst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082805" y="1055079"/>
            <a:ext cx="3057147" cy="5158232"/>
          </a:xfrm>
          <a:prstGeom prst="roundRect">
            <a:avLst>
              <a:gd name="adj" fmla="val 3077"/>
            </a:avLst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88784" y="1988870"/>
            <a:ext cx="1679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Viand bovine</a:t>
            </a:r>
          </a:p>
          <a:p>
            <a:r>
              <a:rPr lang="fr-BE" sz="1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Beurre</a:t>
            </a:r>
          </a:p>
          <a:p>
            <a:r>
              <a:rPr lang="fr-BE" sz="1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Lait écrémé en poudre (LEP)</a:t>
            </a:r>
            <a:endParaRPr lang="en-GB" sz="1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5" descr="http://www.racedepartment.com/images/rd_calext/calenda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285" y="3489369"/>
            <a:ext cx="1093334" cy="109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031286" y="4293096"/>
            <a:ext cx="3037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fr-BE" dirty="0" smtClean="0"/>
              <a:t>Achat automatique plafonné à prix fixe </a:t>
            </a:r>
            <a:r>
              <a:rPr lang="fr-BE" b="0" dirty="0" smtClean="0"/>
              <a:t>pour le blé, le beurre et le LEP</a:t>
            </a:r>
            <a:br>
              <a:rPr lang="fr-BE" b="0" dirty="0" smtClean="0"/>
            </a:br>
            <a:r>
              <a:rPr lang="fr-BE" b="0" i="1" dirty="0" smtClean="0">
                <a:solidFill>
                  <a:srgbClr val="0070C0"/>
                </a:solidFill>
              </a:rPr>
              <a:t>[au-delà du plafond: par adjudication]</a:t>
            </a:r>
            <a:endParaRPr lang="fr-BE" b="0" i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8984" y="2474893"/>
            <a:ext cx="16930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BE" b="0" dirty="0" smtClean="0"/>
              <a:t>Sucre</a:t>
            </a:r>
          </a:p>
          <a:p>
            <a:r>
              <a:rPr lang="fr-BE" b="0" dirty="0" smtClean="0"/>
              <a:t>Huile d'olive</a:t>
            </a:r>
          </a:p>
          <a:p>
            <a:r>
              <a:rPr lang="fr-BE" b="0" dirty="0" smtClean="0"/>
              <a:t>Fromage</a:t>
            </a:r>
          </a:p>
          <a:p>
            <a:r>
              <a:rPr lang="fr-BE" b="0" dirty="0" smtClean="0"/>
              <a:t>Beurre/LEP</a:t>
            </a:r>
            <a:endParaRPr lang="fr-BE" b="0" dirty="0"/>
          </a:p>
        </p:txBody>
      </p:sp>
      <p:sp>
        <p:nvSpPr>
          <p:cNvPr id="20" name="TextBox 19"/>
          <p:cNvSpPr txBox="1"/>
          <p:nvPr/>
        </p:nvSpPr>
        <p:spPr>
          <a:xfrm>
            <a:off x="1254268" y="1988870"/>
            <a:ext cx="10010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Blé</a:t>
            </a:r>
          </a:p>
          <a:p>
            <a:r>
              <a:rPr lang="fr-BE" sz="1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Orge</a:t>
            </a:r>
          </a:p>
          <a:p>
            <a:r>
              <a:rPr lang="fr-BE" sz="1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Maïs</a:t>
            </a:r>
          </a:p>
          <a:p>
            <a:r>
              <a:rPr lang="fr-BE" sz="1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Riz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20273" y="2474893"/>
            <a:ext cx="17418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BE" b="0" dirty="0" smtClean="0"/>
              <a:t>Fibres de lin</a:t>
            </a:r>
          </a:p>
          <a:p>
            <a:r>
              <a:rPr lang="fr-BE" b="0" dirty="0" smtClean="0"/>
              <a:t>Viande bovine</a:t>
            </a:r>
          </a:p>
          <a:p>
            <a:r>
              <a:rPr lang="fr-BE" b="0" dirty="0" smtClean="0"/>
              <a:t>Viande porcine</a:t>
            </a:r>
          </a:p>
          <a:p>
            <a:r>
              <a:rPr lang="fr-BE" b="0" dirty="0" smtClean="0"/>
              <a:t>Viande ovine/caprine</a:t>
            </a:r>
            <a:endParaRPr lang="fr-BE" b="0" dirty="0"/>
          </a:p>
        </p:txBody>
      </p:sp>
      <p:grpSp>
        <p:nvGrpSpPr>
          <p:cNvPr id="22" name="Group 21"/>
          <p:cNvGrpSpPr/>
          <p:nvPr/>
        </p:nvGrpSpPr>
        <p:grpSpPr>
          <a:xfrm>
            <a:off x="4087884" y="1375371"/>
            <a:ext cx="1564236" cy="1357167"/>
            <a:chOff x="3717408" y="1375371"/>
            <a:chExt cx="1564236" cy="1357166"/>
          </a:xfrm>
        </p:grpSpPr>
        <p:pic>
          <p:nvPicPr>
            <p:cNvPr id="23" name="Picture 8" descr="http://images.clipartpanda.com/stick-of-butter-clipart-black-and-white-butter-stick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7408" y="1447071"/>
              <a:ext cx="1312879" cy="95515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10" descr="http://chicagohacksbig.com/images/meat-clipart-3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8547" y="1850066"/>
              <a:ext cx="1143097" cy="8824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http://img.clipartall.com/wheat3-wheat-clip-art-800_776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44539" y="1375371"/>
              <a:ext cx="1058615" cy="10268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9" name="Picture 27" descr="http://images.clipartpanda.com/money-clipart-cash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776" y="4968232"/>
            <a:ext cx="1114989" cy="1114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025237" y="5138028"/>
            <a:ext cx="231710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fr-BE" b="0" i="1" dirty="0" smtClean="0">
                <a:solidFill>
                  <a:srgbClr val="0070C0"/>
                </a:solidFill>
              </a:rPr>
              <a:t>[Aide fixée par adjudication ou à l'avance]</a:t>
            </a:r>
          </a:p>
        </p:txBody>
      </p:sp>
      <p:sp>
        <p:nvSpPr>
          <p:cNvPr id="34" name="Rectangle 33"/>
          <p:cNvSpPr/>
          <p:nvPr/>
        </p:nvSpPr>
        <p:spPr>
          <a:xfrm>
            <a:off x="1077695" y="5445224"/>
            <a:ext cx="2906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Adjudication</a:t>
            </a:r>
            <a:r>
              <a:rPr lang="fr-BE" sz="1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pour le blé dur, l'orge, le maïs, le riz, la viande bovine</a:t>
            </a:r>
            <a:endParaRPr lang="fr-BE" sz="1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43608" y="404665"/>
            <a:ext cx="7776864" cy="43204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BE" sz="2800" kern="0" cap="al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EC Square Sans Pro" panose="020B0506040000020004" pitchFamily="34" charset="0"/>
              </a:rPr>
              <a:t>Filet de sécurité actuel pour les marchés</a:t>
            </a:r>
            <a:endParaRPr lang="fr-BE" sz="2800" kern="0" cap="all" dirty="0">
              <a:solidFill>
                <a:schemeClr val="tx1">
                  <a:lumMod val="95000"/>
                  <a:lumOff val="5000"/>
                </a:schemeClr>
              </a:solidFill>
              <a:latin typeface="EC Square Sans Pro" panose="020B0506040000020004" pitchFamily="34" charset="0"/>
            </a:endParaRPr>
          </a:p>
        </p:txBody>
      </p:sp>
      <p:pic>
        <p:nvPicPr>
          <p:cNvPr id="36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901295"/>
            <a:ext cx="1656184" cy="10458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808" y="1271784"/>
            <a:ext cx="3026144" cy="44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01008"/>
            <a:ext cx="2808312" cy="620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786" y="1106545"/>
            <a:ext cx="2669654" cy="1085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158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34" grpId="0"/>
    </p:bldLst>
  </p:timing>
</p:sld>
</file>

<file path=ppt/theme/theme1.xml><?xml version="1.0" encoding="utf-8"?>
<a:theme xmlns:a="http://schemas.openxmlformats.org/drawingml/2006/main" name="Blank">
  <a:themeElements>
    <a:clrScheme name="MFF Colour Scheme - Sector 5">
      <a:dk1>
        <a:srgbClr val="BBB831"/>
      </a:dk1>
      <a:lt1>
        <a:srgbClr val="FFFFFF"/>
      </a:lt1>
      <a:dk2>
        <a:srgbClr val="0E4194"/>
      </a:dk2>
      <a:lt2>
        <a:srgbClr val="333333"/>
      </a:lt2>
      <a:accent1>
        <a:srgbClr val="F5AB26"/>
      </a:accent1>
      <a:accent2>
        <a:srgbClr val="66B142"/>
      </a:accent2>
      <a:accent3>
        <a:srgbClr val="D0D962"/>
      </a:accent3>
      <a:accent4>
        <a:srgbClr val="4E4956"/>
      </a:accent4>
      <a:accent5>
        <a:srgbClr val="73625D"/>
      </a:accent5>
      <a:accent6>
        <a:srgbClr val="BAA60B"/>
      </a:accent6>
      <a:hlink>
        <a:srgbClr val="0E4194"/>
      </a:hlink>
      <a:folHlink>
        <a:srgbClr val="BBB831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3406</TotalTime>
  <Words>2167</Words>
  <Application>Microsoft Office PowerPoint</Application>
  <PresentationFormat>On-screen Show (4:3)</PresentationFormat>
  <Paragraphs>335</Paragraphs>
  <Slides>17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Arial Narrow</vt:lpstr>
      <vt:lpstr>Candara</vt:lpstr>
      <vt:lpstr>DejaVu Sans</vt:lpstr>
      <vt:lpstr>EC Square Sans Cond Pro</vt:lpstr>
      <vt:lpstr>EC Square Sans Pro</vt:lpstr>
      <vt:lpstr>StarSymbol</vt:lpstr>
      <vt:lpstr>Times New Roman</vt:lpstr>
      <vt:lpstr>Verdana</vt:lpstr>
      <vt:lpstr>Wingdings</vt:lpstr>
      <vt:lpstr>Blank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Brigitte.MISONNE@ec.europa.eu</dc:creator>
  <cp:lastModifiedBy>BUSANA Marc (AGRI)</cp:lastModifiedBy>
  <cp:revision>238</cp:revision>
  <cp:lastPrinted>2019-02-05T14:27:44Z</cp:lastPrinted>
  <dcterms:created xsi:type="dcterms:W3CDTF">2018-03-19T13:44:15Z</dcterms:created>
  <dcterms:modified xsi:type="dcterms:W3CDTF">2019-02-05T14:29:52Z</dcterms:modified>
</cp:coreProperties>
</file>