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22"/>
  </p:notesMasterIdLst>
  <p:handoutMasterIdLst>
    <p:handoutMasterId r:id="rId23"/>
  </p:handoutMasterIdLst>
  <p:sldIdLst>
    <p:sldId id="328" r:id="rId2"/>
    <p:sldId id="294" r:id="rId3"/>
    <p:sldId id="295" r:id="rId4"/>
    <p:sldId id="333" r:id="rId5"/>
    <p:sldId id="335" r:id="rId6"/>
    <p:sldId id="299" r:id="rId7"/>
    <p:sldId id="300" r:id="rId8"/>
    <p:sldId id="301" r:id="rId9"/>
    <p:sldId id="334" r:id="rId10"/>
    <p:sldId id="303" r:id="rId11"/>
    <p:sldId id="304" r:id="rId12"/>
    <p:sldId id="305" r:id="rId13"/>
    <p:sldId id="306" r:id="rId14"/>
    <p:sldId id="329" r:id="rId15"/>
    <p:sldId id="330" r:id="rId16"/>
    <p:sldId id="308" r:id="rId17"/>
    <p:sldId id="331" r:id="rId18"/>
    <p:sldId id="332" r:id="rId19"/>
    <p:sldId id="323" r:id="rId20"/>
    <p:sldId id="326" r:id="rId21"/>
  </p:sldIdLst>
  <p:sldSz cx="9144000" cy="6858000" type="screen4x3"/>
  <p:notesSz cx="6805613" cy="9944100"/>
  <p:defaultTextStyle>
    <a:defPPr>
      <a:defRPr lang="da-D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4417"/>
    <a:srgbClr val="0F5494"/>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173" autoAdjust="0"/>
    <p:restoredTop sz="70971" autoAdjust="0"/>
  </p:normalViewPr>
  <p:slideViewPr>
    <p:cSldViewPr>
      <p:cViewPr>
        <p:scale>
          <a:sx n="75" d="100"/>
          <a:sy n="75" d="100"/>
        </p:scale>
        <p:origin x="-846"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net1.cec.eu.int\ENV\F\1\Unit%20files\RE\Ind%20&amp;%20targ\SWD%20justifying%20target%202014\scenarios%20diagram.xls"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3014605813162243E-2"/>
          <c:y val="1.919622168381865E-2"/>
          <c:w val="0.93365206254975797"/>
          <c:h val="0.91914676461293376"/>
        </c:manualLayout>
      </c:layout>
      <c:scatterChart>
        <c:scatterStyle val="smoothMarker"/>
        <c:varyColors val="0"/>
        <c:ser>
          <c:idx val="1"/>
          <c:order val="0"/>
          <c:tx>
            <c:strRef>
              <c:f>'RP EU28'!$C$1</c:f>
              <c:strCache>
                <c:ptCount val="1"/>
                <c:pt idx="0">
                  <c:v>RP +30% (2014-2030)</c:v>
                </c:pt>
              </c:strCache>
            </c:strRef>
          </c:tx>
          <c:spPr>
            <a:ln w="41275">
              <a:solidFill>
                <a:srgbClr val="FF0000"/>
              </a:solidFill>
            </a:ln>
          </c:spPr>
          <c:marker>
            <c:symbol val="none"/>
          </c:marker>
          <c:xVal>
            <c:numRef>
              <c:f>'RP EU28'!$A$2:$A$31</c:f>
              <c:numCache>
                <c:formatCode>General</c:formatCode>
                <c:ptCount val="30"/>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pt idx="20">
                  <c:v>2021</c:v>
                </c:pt>
                <c:pt idx="21">
                  <c:v>2022</c:v>
                </c:pt>
                <c:pt idx="22">
                  <c:v>2023</c:v>
                </c:pt>
                <c:pt idx="23">
                  <c:v>2024</c:v>
                </c:pt>
                <c:pt idx="24">
                  <c:v>2025</c:v>
                </c:pt>
                <c:pt idx="25">
                  <c:v>2026</c:v>
                </c:pt>
                <c:pt idx="26">
                  <c:v>2027</c:v>
                </c:pt>
                <c:pt idx="27">
                  <c:v>2028</c:v>
                </c:pt>
                <c:pt idx="28">
                  <c:v>2029</c:v>
                </c:pt>
                <c:pt idx="29">
                  <c:v>2030</c:v>
                </c:pt>
              </c:numCache>
            </c:numRef>
          </c:xVal>
          <c:yVal>
            <c:numRef>
              <c:f>'RP EU28'!$C$2:$C$31</c:f>
              <c:numCache>
                <c:formatCode>General</c:formatCode>
                <c:ptCount val="30"/>
                <c:pt idx="13" formatCode="#,##0.00">
                  <c:v>1.53</c:v>
                </c:pt>
                <c:pt idx="14" formatCode="0.00">
                  <c:v>1.5637617324349049</c:v>
                </c:pt>
                <c:pt idx="15" formatCode="0.00">
                  <c:v>1.5930822649180594</c:v>
                </c:pt>
                <c:pt idx="16" formatCode="0.00">
                  <c:v>1.622952557385273</c:v>
                </c:pt>
                <c:pt idx="17" formatCode="0.00">
                  <c:v>1.6533829178362469</c:v>
                </c:pt>
                <c:pt idx="18" formatCode="0.00">
                  <c:v>1.6843838475456767</c:v>
                </c:pt>
                <c:pt idx="19" formatCode="0.00">
                  <c:v>1.7159660446871583</c:v>
                </c:pt>
                <c:pt idx="20" formatCode="0.00">
                  <c:v>1.7481404080250427</c:v>
                </c:pt>
                <c:pt idx="21" formatCode="0.00">
                  <c:v>1.7809180406755123</c:v>
                </c:pt>
                <c:pt idx="22" formatCode="0.00">
                  <c:v>1.8143102539381781</c:v>
                </c:pt>
                <c:pt idx="23" formatCode="0.00">
                  <c:v>1.848328571199519</c:v>
                </c:pt>
                <c:pt idx="24" formatCode="0.00">
                  <c:v>1.8829847319095101</c:v>
                </c:pt>
                <c:pt idx="25" formatCode="0.00">
                  <c:v>1.9182906956328134</c:v>
                </c:pt>
                <c:pt idx="26" formatCode="0.00">
                  <c:v>1.9542586461759288</c:v>
                </c:pt>
                <c:pt idx="27" formatCode="0.00">
                  <c:v>1.9909009957917276</c:v>
                </c:pt>
                <c:pt idx="28" formatCode="0.00">
                  <c:v>2.0282303894628226</c:v>
                </c:pt>
                <c:pt idx="29" formatCode="0.00">
                  <c:v>2.0662597092652506</c:v>
                </c:pt>
              </c:numCache>
            </c:numRef>
          </c:yVal>
          <c:smooth val="1"/>
        </c:ser>
        <c:ser>
          <c:idx val="2"/>
          <c:order val="1"/>
          <c:tx>
            <c:strRef>
              <c:f>'RP EU28'!$D$1</c:f>
              <c:strCache>
                <c:ptCount val="1"/>
                <c:pt idx="0">
                  <c:v>RP Baseline</c:v>
                </c:pt>
              </c:strCache>
            </c:strRef>
          </c:tx>
          <c:spPr>
            <a:ln>
              <a:solidFill>
                <a:schemeClr val="tx2"/>
              </a:solidFill>
            </a:ln>
          </c:spPr>
          <c:marker>
            <c:symbol val="none"/>
          </c:marker>
          <c:xVal>
            <c:numRef>
              <c:f>'RP EU28'!$A$2:$A$31</c:f>
              <c:numCache>
                <c:formatCode>General</c:formatCode>
                <c:ptCount val="30"/>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pt idx="20">
                  <c:v>2021</c:v>
                </c:pt>
                <c:pt idx="21">
                  <c:v>2022</c:v>
                </c:pt>
                <c:pt idx="22">
                  <c:v>2023</c:v>
                </c:pt>
                <c:pt idx="23">
                  <c:v>2024</c:v>
                </c:pt>
                <c:pt idx="24">
                  <c:v>2025</c:v>
                </c:pt>
                <c:pt idx="25">
                  <c:v>2026</c:v>
                </c:pt>
                <c:pt idx="26">
                  <c:v>2027</c:v>
                </c:pt>
                <c:pt idx="27">
                  <c:v>2028</c:v>
                </c:pt>
                <c:pt idx="28">
                  <c:v>2029</c:v>
                </c:pt>
                <c:pt idx="29">
                  <c:v>2030</c:v>
                </c:pt>
              </c:numCache>
            </c:numRef>
          </c:xVal>
          <c:yVal>
            <c:numRef>
              <c:f>'RP EU28'!$D$2:$D$31</c:f>
              <c:numCache>
                <c:formatCode>#,##0.00</c:formatCode>
                <c:ptCount val="30"/>
                <c:pt idx="0">
                  <c:v>1.27</c:v>
                </c:pt>
                <c:pt idx="1">
                  <c:v>1.29</c:v>
                </c:pt>
                <c:pt idx="2">
                  <c:v>1.31</c:v>
                </c:pt>
                <c:pt idx="3">
                  <c:v>1.32</c:v>
                </c:pt>
                <c:pt idx="4">
                  <c:v>1.33</c:v>
                </c:pt>
                <c:pt idx="5">
                  <c:v>1.34</c:v>
                </c:pt>
                <c:pt idx="6">
                  <c:v>1.36</c:v>
                </c:pt>
                <c:pt idx="7">
                  <c:v>1.38</c:v>
                </c:pt>
                <c:pt idx="8">
                  <c:v>1.47</c:v>
                </c:pt>
                <c:pt idx="9">
                  <c:v>1.55</c:v>
                </c:pt>
                <c:pt idx="10">
                  <c:v>1.52</c:v>
                </c:pt>
                <c:pt idx="11" formatCode="General">
                  <c:v>1.53</c:v>
                </c:pt>
                <c:pt idx="12" formatCode="General">
                  <c:v>1.53</c:v>
                </c:pt>
                <c:pt idx="13" formatCode="General">
                  <c:v>1.53</c:v>
                </c:pt>
                <c:pt idx="14" formatCode="General">
                  <c:v>1.55</c:v>
                </c:pt>
                <c:pt idx="15" formatCode="General">
                  <c:v>1.56</c:v>
                </c:pt>
                <c:pt idx="16" formatCode="General">
                  <c:v>1.58</c:v>
                </c:pt>
                <c:pt idx="17" formatCode="General">
                  <c:v>1.6</c:v>
                </c:pt>
                <c:pt idx="18" formatCode="General">
                  <c:v>1.61</c:v>
                </c:pt>
                <c:pt idx="19" formatCode="General">
                  <c:v>1.64</c:v>
                </c:pt>
                <c:pt idx="20" formatCode="General">
                  <c:v>1.64</c:v>
                </c:pt>
                <c:pt idx="21" formatCode="General">
                  <c:v>1.65</c:v>
                </c:pt>
                <c:pt idx="22" formatCode="General">
                  <c:v>1.67</c:v>
                </c:pt>
                <c:pt idx="23" formatCode="General">
                  <c:v>1.68</c:v>
                </c:pt>
                <c:pt idx="24" formatCode="General">
                  <c:v>1.69</c:v>
                </c:pt>
                <c:pt idx="25" formatCode="General">
                  <c:v>1.7</c:v>
                </c:pt>
                <c:pt idx="26" formatCode="General">
                  <c:v>1.72</c:v>
                </c:pt>
                <c:pt idx="27" formatCode="General">
                  <c:v>1.73</c:v>
                </c:pt>
                <c:pt idx="28" formatCode="General">
                  <c:v>1.74</c:v>
                </c:pt>
                <c:pt idx="29" formatCode="General">
                  <c:v>1.76</c:v>
                </c:pt>
              </c:numCache>
            </c:numRef>
          </c:yVal>
          <c:smooth val="1"/>
        </c:ser>
        <c:dLbls>
          <c:showLegendKey val="0"/>
          <c:showVal val="0"/>
          <c:showCatName val="0"/>
          <c:showSerName val="0"/>
          <c:showPercent val="0"/>
          <c:showBubbleSize val="0"/>
        </c:dLbls>
        <c:axId val="141343360"/>
        <c:axId val="141357824"/>
      </c:scatterChart>
      <c:valAx>
        <c:axId val="141343360"/>
        <c:scaling>
          <c:orientation val="minMax"/>
          <c:max val="2030"/>
          <c:min val="2000"/>
        </c:scaling>
        <c:delete val="0"/>
        <c:axPos val="b"/>
        <c:title>
          <c:tx>
            <c:rich>
              <a:bodyPr/>
              <a:lstStyle/>
              <a:p>
                <a:pPr>
                  <a:defRPr sz="1000" b="1" i="0" u="none" strike="noStrike" baseline="0">
                    <a:solidFill>
                      <a:srgbClr val="000000"/>
                    </a:solidFill>
                    <a:latin typeface="Calibri"/>
                    <a:ea typeface="Calibri"/>
                    <a:cs typeface="Calibri"/>
                  </a:defRPr>
                </a:pPr>
                <a:r>
                  <a:rPr lang="en-GB"/>
                  <a:t>Years</a:t>
                </a:r>
              </a:p>
            </c:rich>
          </c:tx>
          <c:layout/>
          <c:overlay val="0"/>
        </c:title>
        <c:numFmt formatCode="General" sourceLinked="1"/>
        <c:majorTickMark val="out"/>
        <c:minorTickMark val="none"/>
        <c:tickLblPos val="nextTo"/>
        <c:txPr>
          <a:bodyPr rot="0" vert="horz"/>
          <a:lstStyle/>
          <a:p>
            <a:pPr>
              <a:defRPr sz="900" b="0" i="0" u="none" strike="noStrike" baseline="0">
                <a:solidFill>
                  <a:srgbClr val="000000"/>
                </a:solidFill>
                <a:latin typeface="Calibri"/>
                <a:ea typeface="Calibri"/>
                <a:cs typeface="Calibri"/>
              </a:defRPr>
            </a:pPr>
            <a:endParaRPr lang="en-US"/>
          </a:p>
        </c:txPr>
        <c:crossAx val="141357824"/>
        <c:crosses val="autoZero"/>
        <c:crossBetween val="midCat"/>
      </c:valAx>
      <c:valAx>
        <c:axId val="141357824"/>
        <c:scaling>
          <c:orientation val="minMax"/>
          <c:min val="1"/>
        </c:scaling>
        <c:delete val="0"/>
        <c:axPos val="l"/>
        <c:majorGridlines/>
        <c:numFmt formatCode="#,##0.0" sourceLinked="0"/>
        <c:majorTickMark val="out"/>
        <c:minorTickMark val="none"/>
        <c:tickLblPos val="nextTo"/>
        <c:txPr>
          <a:bodyPr rot="0" vert="horz"/>
          <a:lstStyle/>
          <a:p>
            <a:pPr>
              <a:defRPr sz="900" b="0" i="0" u="none" strike="noStrike" baseline="0">
                <a:solidFill>
                  <a:srgbClr val="000000"/>
                </a:solidFill>
                <a:latin typeface="Calibri"/>
                <a:ea typeface="Calibri"/>
                <a:cs typeface="Calibri"/>
              </a:defRPr>
            </a:pPr>
            <a:endParaRPr lang="en-US"/>
          </a:p>
        </c:txPr>
        <c:crossAx val="141343360"/>
        <c:crosses val="autoZero"/>
        <c:crossBetween val="midCat"/>
      </c:valAx>
    </c:plotArea>
    <c:legend>
      <c:legendPos val="r"/>
      <c:legendEntry>
        <c:idx val="0"/>
        <c:txPr>
          <a:bodyPr/>
          <a:lstStyle/>
          <a:p>
            <a:pPr>
              <a:defRPr sz="1600" b="1" i="0" u="none" strike="noStrike" baseline="0">
                <a:solidFill>
                  <a:srgbClr val="000000"/>
                </a:solidFill>
                <a:latin typeface="Calibri"/>
                <a:ea typeface="Calibri"/>
                <a:cs typeface="Calibri"/>
              </a:defRPr>
            </a:pPr>
            <a:endParaRPr lang="en-US"/>
          </a:p>
        </c:txPr>
      </c:legendEntry>
      <c:legendEntry>
        <c:idx val="1"/>
        <c:txPr>
          <a:bodyPr/>
          <a:lstStyle/>
          <a:p>
            <a:pPr>
              <a:defRPr sz="1800" b="1" i="0" u="none" strike="noStrike" baseline="0">
                <a:solidFill>
                  <a:srgbClr val="000000"/>
                </a:solidFill>
                <a:latin typeface="Calibri"/>
                <a:ea typeface="Calibri"/>
                <a:cs typeface="Calibri"/>
              </a:defRPr>
            </a:pPr>
            <a:endParaRPr lang="en-US"/>
          </a:p>
        </c:txPr>
      </c:legendEntry>
      <c:layout>
        <c:manualLayout>
          <c:xMode val="edge"/>
          <c:yMode val="edge"/>
          <c:x val="0.20720196337496452"/>
          <c:y val="0.16848966222356862"/>
          <c:w val="0.28172165269395805"/>
          <c:h val="0.30751382156922147"/>
        </c:manualLayout>
      </c:layout>
      <c:overlay val="0"/>
      <c:txPr>
        <a:bodyPr/>
        <a:lstStyle/>
        <a:p>
          <a:pPr>
            <a:defRPr sz="9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841" cy="497762"/>
          </a:xfrm>
          <a:prstGeom prst="rect">
            <a:avLst/>
          </a:prstGeom>
        </p:spPr>
        <p:txBody>
          <a:bodyPr vert="horz" lIns="91577" tIns="45789" rIns="91577" bIns="45789" rtlCol="0"/>
          <a:lstStyle>
            <a:lvl1pPr algn="l">
              <a:defRPr sz="1200"/>
            </a:lvl1pPr>
          </a:lstStyle>
          <a:p>
            <a:endParaRPr lang="en-GB"/>
          </a:p>
        </p:txBody>
      </p:sp>
      <p:sp>
        <p:nvSpPr>
          <p:cNvPr id="3" name="Date Placeholder 2"/>
          <p:cNvSpPr>
            <a:spLocks noGrp="1"/>
          </p:cNvSpPr>
          <p:nvPr>
            <p:ph type="dt" sz="quarter" idx="1"/>
          </p:nvPr>
        </p:nvSpPr>
        <p:spPr>
          <a:xfrm>
            <a:off x="3854183" y="0"/>
            <a:ext cx="2949841" cy="497762"/>
          </a:xfrm>
          <a:prstGeom prst="rect">
            <a:avLst/>
          </a:prstGeom>
        </p:spPr>
        <p:txBody>
          <a:bodyPr vert="horz" lIns="91577" tIns="45789" rIns="91577" bIns="45789" rtlCol="0"/>
          <a:lstStyle>
            <a:lvl1pPr algn="r">
              <a:defRPr sz="1200"/>
            </a:lvl1pPr>
          </a:lstStyle>
          <a:p>
            <a:fld id="{1940A307-1BC5-4EB6-8A53-29617B6AD0BC}" type="datetimeFigureOut">
              <a:rPr lang="en-GB" smtClean="0"/>
              <a:t>08/12/2014</a:t>
            </a:fld>
            <a:endParaRPr lang="en-GB"/>
          </a:p>
        </p:txBody>
      </p:sp>
      <p:sp>
        <p:nvSpPr>
          <p:cNvPr id="4" name="Footer Placeholder 3"/>
          <p:cNvSpPr>
            <a:spLocks noGrp="1"/>
          </p:cNvSpPr>
          <p:nvPr>
            <p:ph type="ftr" sz="quarter" idx="2"/>
          </p:nvPr>
        </p:nvSpPr>
        <p:spPr>
          <a:xfrm>
            <a:off x="0" y="9444749"/>
            <a:ext cx="2949841" cy="497761"/>
          </a:xfrm>
          <a:prstGeom prst="rect">
            <a:avLst/>
          </a:prstGeom>
        </p:spPr>
        <p:txBody>
          <a:bodyPr vert="horz" lIns="91577" tIns="45789" rIns="91577" bIns="45789" rtlCol="0" anchor="b"/>
          <a:lstStyle>
            <a:lvl1pPr algn="l">
              <a:defRPr sz="1200"/>
            </a:lvl1pPr>
          </a:lstStyle>
          <a:p>
            <a:endParaRPr lang="en-GB"/>
          </a:p>
        </p:txBody>
      </p:sp>
      <p:sp>
        <p:nvSpPr>
          <p:cNvPr id="5" name="Slide Number Placeholder 4"/>
          <p:cNvSpPr>
            <a:spLocks noGrp="1"/>
          </p:cNvSpPr>
          <p:nvPr>
            <p:ph type="sldNum" sz="quarter" idx="3"/>
          </p:nvPr>
        </p:nvSpPr>
        <p:spPr>
          <a:xfrm>
            <a:off x="3854183" y="9444749"/>
            <a:ext cx="2949841" cy="497761"/>
          </a:xfrm>
          <a:prstGeom prst="rect">
            <a:avLst/>
          </a:prstGeom>
        </p:spPr>
        <p:txBody>
          <a:bodyPr vert="horz" lIns="91577" tIns="45789" rIns="91577" bIns="45789" rtlCol="0" anchor="b"/>
          <a:lstStyle>
            <a:lvl1pPr algn="r">
              <a:defRPr sz="1200"/>
            </a:lvl1pPr>
          </a:lstStyle>
          <a:p>
            <a:fld id="{79396157-F959-4127-89E4-D5F27DBF2482}" type="slidenum">
              <a:rPr lang="en-GB" smtClean="0"/>
              <a:t>‹#›</a:t>
            </a:fld>
            <a:endParaRPr lang="en-GB"/>
          </a:p>
        </p:txBody>
      </p:sp>
    </p:spTree>
    <p:extLst>
      <p:ext uri="{BB962C8B-B14F-4D97-AF65-F5344CB8AC3E}">
        <p14:creationId xmlns:p14="http://schemas.microsoft.com/office/powerpoint/2010/main" val="3662198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577" tIns="45789" rIns="91577" bIns="45789"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577" tIns="45789" rIns="91577" bIns="45789" rtlCol="0"/>
          <a:lstStyle>
            <a:lvl1pPr algn="r">
              <a:defRPr sz="1200"/>
            </a:lvl1pPr>
          </a:lstStyle>
          <a:p>
            <a:fld id="{B134DE40-29AB-4C9F-95F1-6B66D266CAAA}" type="datetimeFigureOut">
              <a:rPr lang="en-GB" smtClean="0"/>
              <a:t>08/12/2014</a:t>
            </a:fld>
            <a:endParaRPr lang="en-GB"/>
          </a:p>
        </p:txBody>
      </p:sp>
      <p:sp>
        <p:nvSpPr>
          <p:cNvPr id="4" name="Slide Image Placeholder 3"/>
          <p:cNvSpPr>
            <a:spLocks noGrp="1" noRot="1" noChangeAspect="1"/>
          </p:cNvSpPr>
          <p:nvPr>
            <p:ph type="sldImg" idx="2"/>
          </p:nvPr>
        </p:nvSpPr>
        <p:spPr>
          <a:xfrm>
            <a:off x="917575" y="746125"/>
            <a:ext cx="4970463" cy="3729038"/>
          </a:xfrm>
          <a:prstGeom prst="rect">
            <a:avLst/>
          </a:prstGeom>
          <a:noFill/>
          <a:ln w="12700">
            <a:solidFill>
              <a:prstClr val="black"/>
            </a:solidFill>
          </a:ln>
        </p:spPr>
        <p:txBody>
          <a:bodyPr vert="horz" lIns="91577" tIns="45789" rIns="91577" bIns="45789"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577" tIns="45789" rIns="91577" bIns="457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169"/>
            <a:ext cx="2949099" cy="497205"/>
          </a:xfrm>
          <a:prstGeom prst="rect">
            <a:avLst/>
          </a:prstGeom>
        </p:spPr>
        <p:txBody>
          <a:bodyPr vert="horz" lIns="91577" tIns="45789" rIns="91577" bIns="45789"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69"/>
            <a:ext cx="2949099" cy="497205"/>
          </a:xfrm>
          <a:prstGeom prst="rect">
            <a:avLst/>
          </a:prstGeom>
        </p:spPr>
        <p:txBody>
          <a:bodyPr vert="horz" lIns="91577" tIns="45789" rIns="91577" bIns="45789" rtlCol="0" anchor="b"/>
          <a:lstStyle>
            <a:lvl1pPr algn="r">
              <a:defRPr sz="1200"/>
            </a:lvl1pPr>
          </a:lstStyle>
          <a:p>
            <a:fld id="{3BAD6348-42AC-4B5D-83D7-20CDC61424F5}" type="slidenum">
              <a:rPr lang="en-GB" smtClean="0"/>
              <a:t>‹#›</a:t>
            </a:fld>
            <a:endParaRPr lang="en-GB"/>
          </a:p>
        </p:txBody>
      </p:sp>
    </p:spTree>
    <p:extLst>
      <p:ext uri="{BB962C8B-B14F-4D97-AF65-F5344CB8AC3E}">
        <p14:creationId xmlns:p14="http://schemas.microsoft.com/office/powerpoint/2010/main" val="3130041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16DE8A74-2B37-4C32-AC99-D9AEEA7B2E03}" type="slidenum">
              <a:rPr lang="en-GB" smtClean="0">
                <a:solidFill>
                  <a:srgbClr val="000000"/>
                </a:solidFill>
                <a:latin typeface="Times New Roman" pitchFamily="18" charset="0"/>
                <a:ea typeface="Lucida Sans Unicode" pitchFamily="34" charset="0"/>
              </a:rPr>
              <a:pPr defTabSz="449937" eaLnBrk="1" hangingPunct="1"/>
              <a:t>1</a:t>
            </a:fld>
            <a:endParaRPr lang="en-GB" smtClean="0">
              <a:solidFill>
                <a:srgbClr val="000000"/>
              </a:solidFill>
              <a:latin typeface="Times New Roman" pitchFamily="18" charset="0"/>
              <a:ea typeface="Lucida Sans Unicode" pitchFamily="34" charset="0"/>
            </a:endParaRPr>
          </a:p>
        </p:txBody>
      </p:sp>
      <p:sp>
        <p:nvSpPr>
          <p:cNvPr id="54275" name="Rectangle 1"/>
          <p:cNvSpPr>
            <a:spLocks noGrp="1" noRot="1" noChangeAspect="1" noChangeArrowheads="1" noTextEdit="1"/>
          </p:cNvSpPr>
          <p:nvPr>
            <p:ph type="sldImg"/>
          </p:nvPr>
        </p:nvSpPr>
        <p:spPr>
          <a:xfrm>
            <a:off x="919163" y="746125"/>
            <a:ext cx="4970462" cy="3729038"/>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6" name="Rectangle 2"/>
          <p:cNvSpPr>
            <a:spLocks noGrp="1" noChangeArrowheads="1"/>
          </p:cNvSpPr>
          <p:nvPr>
            <p:ph type="body" idx="1"/>
          </p:nvPr>
        </p:nvSpPr>
        <p:spPr>
          <a:xfrm>
            <a:off x="680244" y="4723170"/>
            <a:ext cx="5446716" cy="447508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85" tIns="45793" rIns="91585" bIns="45793" anchor="ctr"/>
          <a:lstStyle/>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50190A32-364B-4F81-B9DE-04E9F4CC5D28}" type="slidenum">
              <a:rPr lang="en-US" smtClean="0">
                <a:solidFill>
                  <a:srgbClr val="000000"/>
                </a:solidFill>
                <a:latin typeface="Times New Roman" pitchFamily="18" charset="0"/>
                <a:ea typeface="Lucida Sans Unicode" pitchFamily="34" charset="0"/>
              </a:rPr>
              <a:pPr defTabSz="449937" eaLnBrk="1" hangingPunct="1"/>
              <a:t>10</a:t>
            </a:fld>
            <a:endParaRPr lang="en-US" smtClean="0">
              <a:solidFill>
                <a:srgbClr val="000000"/>
              </a:solidFill>
              <a:latin typeface="Times New Roman" pitchFamily="18" charset="0"/>
              <a:ea typeface="Lucida Sans Unicode" pitchFamily="34" charset="0"/>
            </a:endParaRPr>
          </a:p>
        </p:txBody>
      </p:sp>
      <p:sp>
        <p:nvSpPr>
          <p:cNvPr id="64515" name="Rectangle 2"/>
          <p:cNvSpPr>
            <a:spLocks noGrp="1" noRot="1" noChangeAspect="1" noChangeArrowheads="1" noTextEdit="1"/>
          </p:cNvSpPr>
          <p:nvPr>
            <p:ph type="sldImg"/>
          </p:nvPr>
        </p:nvSpPr>
        <p:spPr>
          <a:xfrm>
            <a:off x="917575" y="746125"/>
            <a:ext cx="4970463" cy="3729038"/>
          </a:xfrm>
          <a:ln/>
        </p:spPr>
      </p:sp>
      <p:sp>
        <p:nvSpPr>
          <p:cNvPr id="64516" name="Rectangle 3"/>
          <p:cNvSpPr>
            <a:spLocks noGrp="1" noChangeArrowheads="1"/>
          </p:cNvSpPr>
          <p:nvPr>
            <p:ph type="body" idx="1"/>
          </p:nvPr>
        </p:nvSpPr>
        <p:spPr>
          <a:xfrm>
            <a:off x="680244" y="4468722"/>
            <a:ext cx="5445126" cy="4473494"/>
          </a:xfrm>
          <a:noFill/>
        </p:spPr>
        <p:txBody>
          <a:bodyPr/>
          <a:lstStyle/>
          <a:p>
            <a:pPr>
              <a:lnSpc>
                <a:spcPct val="80000"/>
              </a:lnSpc>
            </a:pPr>
            <a:r>
              <a:rPr lang="en-GB" sz="1400" dirty="0"/>
              <a:t>The essential requirements limit the requirements in directives to general key provisions. As a result, there is for instance no clear cut division line between </a:t>
            </a:r>
            <a:r>
              <a:rPr lang="en-GB" sz="1400" i="1" dirty="0"/>
              <a:t>acceptable</a:t>
            </a:r>
            <a:r>
              <a:rPr lang="en-GB" sz="1400" dirty="0"/>
              <a:t> and </a:t>
            </a:r>
            <a:r>
              <a:rPr lang="en-GB" sz="1400" i="1" dirty="0"/>
              <a:t>excessive</a:t>
            </a:r>
            <a:r>
              <a:rPr lang="en-GB" sz="1400" dirty="0"/>
              <a:t> packaging for a given product.</a:t>
            </a:r>
          </a:p>
          <a:p>
            <a:pPr>
              <a:lnSpc>
                <a:spcPct val="80000"/>
              </a:lnSpc>
            </a:pPr>
            <a:endParaRPr lang="en-GB" sz="1400" dirty="0"/>
          </a:p>
          <a:p>
            <a:pPr>
              <a:lnSpc>
                <a:spcPct val="80000"/>
              </a:lnSpc>
            </a:pPr>
            <a:r>
              <a:rPr lang="fr-BE" sz="1400" b="1" u="sng" dirty="0" err="1"/>
              <a:t>Producers</a:t>
            </a:r>
            <a:r>
              <a:rPr lang="fr-BE" sz="1400" b="1" u="sng" dirty="0"/>
              <a:t> to </a:t>
            </a:r>
            <a:r>
              <a:rPr lang="fr-BE" sz="1400" b="1" u="sng" dirty="0" err="1"/>
              <a:t>demonstrate</a:t>
            </a:r>
            <a:r>
              <a:rPr lang="fr-BE" sz="1400" b="1" u="sng" dirty="0"/>
              <a:t> </a:t>
            </a:r>
            <a:r>
              <a:rPr lang="fr-BE" sz="1400" b="1" u="sng" dirty="0" err="1"/>
              <a:t>compliance</a:t>
            </a:r>
            <a:endParaRPr lang="en-GB" sz="1400" b="1" u="sng" dirty="0"/>
          </a:p>
          <a:p>
            <a:pPr>
              <a:lnSpc>
                <a:spcPct val="80000"/>
              </a:lnSpc>
            </a:pPr>
            <a:r>
              <a:rPr lang="en-GB" sz="1400" dirty="0"/>
              <a:t>According to the Directive, it is </a:t>
            </a:r>
            <a:r>
              <a:rPr lang="en-GB" sz="1400" b="1" dirty="0"/>
              <a:t>up to producers to be able to demonstrate compliance</a:t>
            </a:r>
            <a:r>
              <a:rPr lang="en-GB" sz="1400" dirty="0"/>
              <a:t> with the essential requirements. </a:t>
            </a:r>
            <a:r>
              <a:rPr lang="en-GB" sz="1400" b="1" dirty="0"/>
              <a:t>One of the ways to do so is by using the harmonised standards which should give an automatic presumption of conformity.</a:t>
            </a:r>
            <a:r>
              <a:rPr lang="en-GB" sz="1400" dirty="0"/>
              <a:t> </a:t>
            </a:r>
          </a:p>
          <a:p>
            <a:pPr>
              <a:lnSpc>
                <a:spcPct val="80000"/>
              </a:lnSpc>
            </a:pPr>
            <a:endParaRPr lang="en-GB" sz="1400" dirty="0"/>
          </a:p>
          <a:p>
            <a:pPr>
              <a:lnSpc>
                <a:spcPct val="80000"/>
              </a:lnSpc>
            </a:pPr>
            <a:r>
              <a:rPr lang="fr-BE" sz="1400" b="1" u="sng" dirty="0" err="1"/>
              <a:t>Lack</a:t>
            </a:r>
            <a:r>
              <a:rPr lang="fr-BE" sz="1400" b="1" u="sng" dirty="0"/>
              <a:t> </a:t>
            </a:r>
            <a:r>
              <a:rPr lang="fr-BE" sz="1400" b="1" u="sng" dirty="0" err="1"/>
              <a:t>enforcement</a:t>
            </a:r>
            <a:r>
              <a:rPr lang="fr-BE" sz="1400" b="1" u="sng" dirty="0"/>
              <a:t> </a:t>
            </a:r>
            <a:r>
              <a:rPr lang="fr-BE" sz="1400" b="1" u="sng" dirty="0" err="1"/>
              <a:t>mechanisms</a:t>
            </a:r>
            <a:r>
              <a:rPr lang="fr-BE" sz="1400" b="1" u="sng" dirty="0"/>
              <a:t>:</a:t>
            </a:r>
            <a:endParaRPr lang="en-GB" sz="1400" b="1" u="sng" dirty="0"/>
          </a:p>
          <a:p>
            <a:pPr>
              <a:lnSpc>
                <a:spcPct val="80000"/>
              </a:lnSpc>
            </a:pPr>
            <a:r>
              <a:rPr lang="en-GB" sz="1400" dirty="0"/>
              <a:t>However, since the Packaging Directive is one of the very few New Approach directives </a:t>
            </a:r>
            <a:r>
              <a:rPr lang="en-GB" sz="1400" b="1" dirty="0"/>
              <a:t>without a conformity assessment procedure</a:t>
            </a:r>
            <a:r>
              <a:rPr lang="en-GB" sz="1400" dirty="0"/>
              <a:t>, Member States are not obliged to set up systems which would force producers to demonstrate compliance with the essential requirements. </a:t>
            </a:r>
            <a:r>
              <a:rPr lang="en-GB" sz="1400" b="1" dirty="0"/>
              <a:t>Market surveillance</a:t>
            </a:r>
            <a:r>
              <a:rPr lang="en-GB" sz="1400" dirty="0"/>
              <a:t>, one of the methods to enforce compliance with the essential requirements, is used by only several Member States nowadays (e.g. UK, France and the Czech Republic). Most Member States have refrained so far from setting up an enforcement system. Stricter interpretation of essential requirements could, however, increase the risk of their different interpretations within the Internal Market. </a:t>
            </a:r>
          </a:p>
          <a:p>
            <a:pPr>
              <a:lnSpc>
                <a:spcPct val="80000"/>
              </a:lnSpc>
            </a:pPr>
            <a:endParaRPr lang="en-GB" sz="1400" dirty="0"/>
          </a:p>
          <a:p>
            <a:pPr>
              <a:lnSpc>
                <a:spcPct val="80000"/>
              </a:lnSpc>
            </a:pPr>
            <a:r>
              <a:rPr lang="fr-BE" sz="1400" b="1" u="sng" dirty="0" err="1"/>
              <a:t>Other</a:t>
            </a:r>
            <a:r>
              <a:rPr lang="fr-BE" sz="1400" b="1" u="sng" dirty="0"/>
              <a:t> </a:t>
            </a:r>
            <a:r>
              <a:rPr lang="fr-BE" sz="1400" b="1" u="sng" dirty="0" err="1"/>
              <a:t>ways</a:t>
            </a:r>
            <a:r>
              <a:rPr lang="fr-BE" sz="1400" b="1" u="sng" dirty="0"/>
              <a:t> to encourage </a:t>
            </a:r>
            <a:r>
              <a:rPr lang="fr-BE" sz="1400" b="1" u="sng" dirty="0" err="1"/>
              <a:t>prevention</a:t>
            </a:r>
            <a:r>
              <a:rPr lang="fr-BE" sz="1400" b="1" u="sng" dirty="0"/>
              <a:t>?</a:t>
            </a:r>
          </a:p>
          <a:p>
            <a:pPr>
              <a:lnSpc>
                <a:spcPct val="80000"/>
              </a:lnSpc>
            </a:pPr>
            <a:r>
              <a:rPr lang="en-GB" sz="1400" dirty="0"/>
              <a:t>We consider essential requirements as a good start for packaging prevention; </a:t>
            </a:r>
            <a:r>
              <a:rPr lang="en-GB" sz="1400" u="sng" dirty="0"/>
              <a:t>other methods</a:t>
            </a:r>
            <a:r>
              <a:rPr lang="en-GB" sz="1400" dirty="0"/>
              <a:t>, however, </a:t>
            </a:r>
            <a:r>
              <a:rPr lang="en-GB" sz="1400" u="sng" dirty="0"/>
              <a:t>could also be developed</a:t>
            </a:r>
            <a:r>
              <a:rPr lang="en-GB" sz="1400" dirty="0"/>
              <a:t> in order to achieve the same objective. Such methods could be, for instance, the </a:t>
            </a:r>
            <a:r>
              <a:rPr lang="en-GB" sz="1400" i="1" dirty="0"/>
              <a:t>packaging prevention plans</a:t>
            </a:r>
            <a:r>
              <a:rPr lang="en-GB" sz="1400" dirty="0"/>
              <a:t> (not required by the Packaging Directive, but required by national legislation in some MS), awareness raising programmes. Such plans are documents that companies with sales of packed goods above a certain threshold are obliged to draw up in order to prove that they have undertaken measures to prevent packaging at source. </a:t>
            </a:r>
          </a:p>
          <a:p>
            <a:pPr>
              <a:lnSpc>
                <a:spcPct val="80000"/>
              </a:lnSpc>
            </a:pPr>
            <a:endParaRPr lang="en-GB" sz="1400" dirty="0"/>
          </a:p>
          <a:p>
            <a:pPr>
              <a:lnSpc>
                <a:spcPct val="80000"/>
              </a:lnSpc>
            </a:pPr>
            <a:endParaRPr lang="en-GB" sz="14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FA863ACB-6381-46CC-9FE8-765B406BCDA8}" type="slidenum">
              <a:rPr lang="en-US" smtClean="0">
                <a:solidFill>
                  <a:srgbClr val="000000"/>
                </a:solidFill>
                <a:latin typeface="Times New Roman" pitchFamily="18" charset="0"/>
                <a:ea typeface="Lucida Sans Unicode" pitchFamily="34" charset="0"/>
              </a:rPr>
              <a:pPr defTabSz="449937" eaLnBrk="1" hangingPunct="1"/>
              <a:t>11</a:t>
            </a:fld>
            <a:endParaRPr lang="en-US" smtClean="0">
              <a:solidFill>
                <a:srgbClr val="000000"/>
              </a:solidFill>
              <a:latin typeface="Times New Roman" pitchFamily="18" charset="0"/>
              <a:ea typeface="Lucida Sans Unicode" pitchFamily="34" charset="0"/>
            </a:endParaRPr>
          </a:p>
        </p:txBody>
      </p:sp>
      <p:sp>
        <p:nvSpPr>
          <p:cNvPr id="65539"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65540"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r>
              <a:rPr lang="en-GB" sz="1400" dirty="0"/>
              <a:t>The harmonised standards have been </a:t>
            </a:r>
            <a:r>
              <a:rPr lang="en-GB" sz="1400" b="1" dirty="0"/>
              <a:t>adopted by the national standardisation bodies</a:t>
            </a:r>
            <a:r>
              <a:rPr lang="en-GB" sz="1400" dirty="0"/>
              <a:t> in the 27 EU MS, </a:t>
            </a:r>
            <a:r>
              <a:rPr lang="en-GB" sz="1400" b="1" dirty="0"/>
              <a:t>plus Iceland, Norway and Lichtenstein</a:t>
            </a:r>
            <a:r>
              <a:rPr lang="en-GB" sz="1400" dirty="0"/>
              <a:t>.</a:t>
            </a:r>
          </a:p>
          <a:p>
            <a:r>
              <a:rPr lang="en-GB" sz="1400" dirty="0"/>
              <a:t>Use of standards is </a:t>
            </a:r>
            <a:r>
              <a:rPr lang="en-GB" sz="1400" b="1" u="sng" dirty="0"/>
              <a:t>voluntary</a:t>
            </a:r>
            <a:r>
              <a:rPr lang="en-GB" sz="1400" dirty="0"/>
              <a:t>, but the PPWD provides that there is an </a:t>
            </a:r>
            <a:r>
              <a:rPr lang="en-GB" sz="1400" b="1" dirty="0"/>
              <a:t>automatic presumption of conformity</a:t>
            </a:r>
            <a:r>
              <a:rPr lang="en-GB" sz="1400" dirty="0"/>
              <a:t> with the ER when packaging has been produced in accordance with harmonized standards. </a:t>
            </a:r>
          </a:p>
          <a:p>
            <a:r>
              <a:rPr lang="en-GB" sz="1400" dirty="0"/>
              <a:t>This means that if packaging complies with the standards, </a:t>
            </a:r>
            <a:r>
              <a:rPr lang="en-GB" sz="1400" b="1" dirty="0"/>
              <a:t>the burden of proof is reversed</a:t>
            </a:r>
            <a:r>
              <a:rPr lang="en-GB" sz="1400" dirty="0"/>
              <a:t>. The packaging cannot be denied access to any country of the EEA on grounds of non-conformity with the PPWD, unless the enforcement authorities can prove that the packaging has NOT been produced in conformity with the relevant standards. In other words, if standards are not being used, the burden of proof falls on the producer to prove that his packaging is in conformity with the ER. </a:t>
            </a:r>
          </a:p>
          <a:p>
            <a:endParaRPr lang="en-GB" sz="1400" dirty="0"/>
          </a:p>
          <a:p>
            <a:r>
              <a:rPr lang="en-GB" sz="1400" dirty="0"/>
              <a:t>The use of the CEN standards will </a:t>
            </a:r>
            <a:r>
              <a:rPr lang="en-GB" sz="1400" b="1" dirty="0"/>
              <a:t>always</a:t>
            </a:r>
            <a:r>
              <a:rPr lang="en-GB" sz="1400" dirty="0"/>
              <a:t> be </a:t>
            </a:r>
            <a:r>
              <a:rPr lang="en-GB" sz="1400" b="1" dirty="0"/>
              <a:t>voluntary</a:t>
            </a:r>
            <a:r>
              <a:rPr lang="en-GB" sz="1400" dirty="0"/>
              <a:t>, however, and companies are </a:t>
            </a:r>
            <a:r>
              <a:rPr lang="en-GB" sz="1400" b="1" dirty="0"/>
              <a:t>free to find alternative ways</a:t>
            </a:r>
            <a:r>
              <a:rPr lang="en-GB" sz="1400" dirty="0"/>
              <a:t> of satisfying the enforcement authorities that their packaging complies with the ER, e.g.:</a:t>
            </a:r>
          </a:p>
          <a:p>
            <a:pPr>
              <a:buFontTx/>
              <a:buChar char="•"/>
            </a:pPr>
            <a:r>
              <a:rPr lang="en-GB" sz="1400" dirty="0"/>
              <a:t>By adapting the procedures in the CEN standards to make them fit better with the company’s existing management system;</a:t>
            </a:r>
          </a:p>
          <a:p>
            <a:pPr>
              <a:buFontTx/>
              <a:buChar char="•"/>
            </a:pPr>
            <a:r>
              <a:rPr lang="en-GB" sz="1400" dirty="0"/>
              <a:t>By finding a completely different way of demonstrating conformity with the ER.</a:t>
            </a:r>
          </a:p>
          <a:p>
            <a:endParaRPr lang="en-GB" sz="14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B2F39B28-DC93-47F5-B300-C6F6FE06A092}" type="slidenum">
              <a:rPr lang="en-US" smtClean="0">
                <a:solidFill>
                  <a:srgbClr val="000000"/>
                </a:solidFill>
                <a:latin typeface="Times New Roman" pitchFamily="18" charset="0"/>
                <a:ea typeface="Lucida Sans Unicode" pitchFamily="34" charset="0"/>
              </a:rPr>
              <a:pPr defTabSz="449937" eaLnBrk="1" hangingPunct="1"/>
              <a:t>12</a:t>
            </a:fld>
            <a:endParaRPr lang="en-US" smtClean="0">
              <a:solidFill>
                <a:srgbClr val="000000"/>
              </a:solidFill>
              <a:latin typeface="Times New Roman" pitchFamily="18" charset="0"/>
              <a:ea typeface="Lucida Sans Unicode" pitchFamily="34" charset="0"/>
            </a:endParaRPr>
          </a:p>
        </p:txBody>
      </p:sp>
      <p:sp>
        <p:nvSpPr>
          <p:cNvPr id="66563"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66564"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pPr marL="227354" indent="-227354"/>
            <a:r>
              <a:rPr lang="en-GB" sz="1400" dirty="0"/>
              <a:t>The return, collection and recovery of packaging should be organised on the national level. To this end, Art 7 of the PPWD provides for </a:t>
            </a:r>
            <a:r>
              <a:rPr lang="en-GB" sz="1400" dirty="0" err="1"/>
              <a:t>t he</a:t>
            </a:r>
            <a:r>
              <a:rPr lang="en-GB" sz="1400" dirty="0"/>
              <a:t> MS obligation to set up systems for an effective return and collection of used packaging. </a:t>
            </a:r>
          </a:p>
          <a:p>
            <a:pPr marL="227354" indent="-227354"/>
            <a:endParaRPr lang="en-GB" sz="1400" dirty="0"/>
          </a:p>
          <a:p>
            <a:pPr marL="227354" indent="-227354"/>
            <a:r>
              <a:rPr lang="en-GB" sz="1400" dirty="0"/>
              <a:t>Such systems shall be characterised by four elements:</a:t>
            </a:r>
          </a:p>
          <a:p>
            <a:pPr marL="227354" indent="-227354">
              <a:spcBef>
                <a:spcPct val="0"/>
              </a:spcBef>
              <a:buFontTx/>
              <a:buAutoNum type="arabicPeriod"/>
            </a:pPr>
            <a:r>
              <a:rPr lang="en-US" sz="1400" i="1" dirty="0">
                <a:solidFill>
                  <a:srgbClr val="000099"/>
                </a:solidFill>
              </a:rPr>
              <a:t>Open to participation of economic operators</a:t>
            </a:r>
          </a:p>
          <a:p>
            <a:pPr marL="227354" indent="-227354">
              <a:spcBef>
                <a:spcPct val="0"/>
              </a:spcBef>
              <a:buFontTx/>
              <a:buAutoNum type="arabicPeriod"/>
            </a:pPr>
            <a:r>
              <a:rPr lang="en-US" sz="1400" i="1" dirty="0">
                <a:solidFill>
                  <a:srgbClr val="000099"/>
                </a:solidFill>
              </a:rPr>
              <a:t>Open to participation of the competent authorities</a:t>
            </a:r>
          </a:p>
          <a:p>
            <a:pPr marL="227354" indent="-227354">
              <a:spcBef>
                <a:spcPct val="0"/>
              </a:spcBef>
              <a:buFontTx/>
              <a:buAutoNum type="arabicPeriod"/>
            </a:pPr>
            <a:r>
              <a:rPr lang="en-US" sz="1400" i="1" dirty="0">
                <a:solidFill>
                  <a:srgbClr val="000099"/>
                </a:solidFill>
              </a:rPr>
              <a:t>Non-discriminatory to imported products</a:t>
            </a:r>
          </a:p>
          <a:p>
            <a:pPr marL="227354" indent="-227354">
              <a:spcBef>
                <a:spcPct val="0"/>
              </a:spcBef>
              <a:buFontTx/>
              <a:buAutoNum type="arabicPeriod"/>
            </a:pPr>
            <a:r>
              <a:rPr lang="en-US" sz="1400" i="1" dirty="0">
                <a:solidFill>
                  <a:srgbClr val="000099"/>
                </a:solidFill>
              </a:rPr>
              <a:t>Avoid barriers to trade or distortions of competition</a:t>
            </a:r>
          </a:p>
          <a:p>
            <a:pPr marL="227354" indent="-227354"/>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C07EF149-202F-4CD0-86C3-BDE0B762E7E3}" type="slidenum">
              <a:rPr lang="en-US" smtClean="0">
                <a:solidFill>
                  <a:srgbClr val="000000"/>
                </a:solidFill>
                <a:latin typeface="Times New Roman" pitchFamily="18" charset="0"/>
                <a:ea typeface="Lucida Sans Unicode" pitchFamily="34" charset="0"/>
              </a:rPr>
              <a:pPr defTabSz="449937" eaLnBrk="1" hangingPunct="1"/>
              <a:t>13</a:t>
            </a:fld>
            <a:endParaRPr lang="en-US" smtClean="0">
              <a:solidFill>
                <a:srgbClr val="000000"/>
              </a:solidFill>
              <a:latin typeface="Times New Roman" pitchFamily="18" charset="0"/>
              <a:ea typeface="Lucida Sans Unicode" pitchFamily="34" charset="0"/>
            </a:endParaRPr>
          </a:p>
        </p:txBody>
      </p:sp>
      <p:sp>
        <p:nvSpPr>
          <p:cNvPr id="67587"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r>
              <a:rPr lang="en-GB" dirty="0"/>
              <a:t>Marking and identification of packaging are currently </a:t>
            </a:r>
            <a:r>
              <a:rPr lang="en-GB" b="1" dirty="0"/>
              <a:t>voluntary</a:t>
            </a:r>
            <a:r>
              <a:rPr lang="en-GB" dirty="0"/>
              <a:t> in the European Community. </a:t>
            </a:r>
          </a:p>
          <a:p>
            <a:endParaRPr lang="fr-BE" dirty="0"/>
          </a:p>
          <a:p>
            <a:r>
              <a:rPr lang="en-GB" dirty="0"/>
              <a:t>PPWD requires setting up a marking system for packaging. Decision 97/129/EC implementing this provision establishes rules for the identification of packaging materials by means of voluntary marking. Therefore, producers who chose to mark their products should use the system provided in Decision 97/129/EC</a:t>
            </a:r>
          </a:p>
          <a:p>
            <a:r>
              <a:rPr lang="en-GB" dirty="0"/>
              <a:t>By introducing a voluntary system, this Decision does not fully harmonise the subject matter.  </a:t>
            </a:r>
          </a:p>
          <a:p>
            <a:endParaRPr lang="en-GB" dirty="0"/>
          </a:p>
          <a:p>
            <a:pPr>
              <a:buFontTx/>
              <a:buChar char="•"/>
            </a:pPr>
            <a:r>
              <a:rPr lang="en-GB" b="1" dirty="0"/>
              <a:t>The </a:t>
            </a:r>
            <a:r>
              <a:rPr lang="en-GB" b="1" dirty="0" err="1"/>
              <a:t>Moebius</a:t>
            </a:r>
            <a:r>
              <a:rPr lang="en-GB" b="1" dirty="0"/>
              <a:t> Loop </a:t>
            </a:r>
            <a:r>
              <a:rPr lang="en-GB" dirty="0"/>
              <a:t>is an international recycling symbol established by an ISO standard (ISO 7000-1135). In accordance to ISO 14021 standards, the </a:t>
            </a:r>
            <a:r>
              <a:rPr lang="en-GB" dirty="0" err="1"/>
              <a:t>Moebius</a:t>
            </a:r>
            <a:r>
              <a:rPr lang="en-GB" dirty="0"/>
              <a:t> loop shall be used to indicate a recyclable product, provided that collection facilities for the purpose of recycling are conveniently available at a reasonable proportion of the purchasers. </a:t>
            </a:r>
            <a:r>
              <a:rPr lang="en-GB" b="1" dirty="0"/>
              <a:t>EU legislation on waste does not require that this symbol be used on packaging</a:t>
            </a:r>
            <a:r>
              <a:rPr lang="en-GB" dirty="0"/>
              <a:t>. It can be used by economic operators on a voluntary basis, however.  </a:t>
            </a:r>
          </a:p>
          <a:p>
            <a:endParaRPr lang="en-GB" dirty="0"/>
          </a:p>
          <a:p>
            <a:pPr>
              <a:buFontTx/>
              <a:buChar char="•"/>
            </a:pPr>
            <a:r>
              <a:rPr lang="en-GB" dirty="0"/>
              <a:t>As regards </a:t>
            </a:r>
            <a:r>
              <a:rPr lang="en-GB" b="1" dirty="0"/>
              <a:t>the Green Dot symbol</a:t>
            </a:r>
            <a:r>
              <a:rPr lang="en-GB" dirty="0"/>
              <a:t>, this symbol means that a company pays a contribution to a recycling scheme. It is a trademark symbol whose original holder was a German DSD system (German for "Dual System Germany Ltd</a:t>
            </a:r>
            <a:r>
              <a:rPr lang="en-GB"/>
              <a:t>“). </a:t>
            </a:r>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0E5985FE-6F7E-4893-9C4B-EA304D964974}" type="slidenum">
              <a:rPr lang="en-US" smtClean="0">
                <a:solidFill>
                  <a:srgbClr val="000000"/>
                </a:solidFill>
                <a:latin typeface="Times New Roman" pitchFamily="18" charset="0"/>
                <a:ea typeface="Lucida Sans Unicode" pitchFamily="34" charset="0"/>
              </a:rPr>
              <a:pPr defTabSz="449937" eaLnBrk="1" hangingPunct="1"/>
              <a:t>14</a:t>
            </a:fld>
            <a:endParaRPr lang="en-US" smtClean="0">
              <a:solidFill>
                <a:srgbClr val="000000"/>
              </a:solidFill>
              <a:latin typeface="Times New Roman" pitchFamily="18" charset="0"/>
              <a:ea typeface="Lucida Sans Unicode" pitchFamily="34" charset="0"/>
            </a:endParaRPr>
          </a:p>
        </p:txBody>
      </p:sp>
      <p:sp>
        <p:nvSpPr>
          <p:cNvPr id="83971"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83972"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pPr defTabSz="915772">
              <a:buFontTx/>
              <a:buChar char="•"/>
              <a:defRPr/>
            </a:pPr>
            <a:r>
              <a:rPr lang="en-GB" sz="1400" dirty="0"/>
              <a:t>Waste Framework Directive 75/442/EEC requires MS in its Art 17 to establish national waste management plans. Such plans also need to contain a specific chapter on the </a:t>
            </a:r>
            <a:r>
              <a:rPr lang="en-GB" sz="1400" b="1" dirty="0"/>
              <a:t>management of packaging and packaging waste</a:t>
            </a:r>
            <a:r>
              <a:rPr lang="en-GB" sz="1400" dirty="0"/>
              <a:t>.</a:t>
            </a:r>
          </a:p>
          <a:p>
            <a:pPr>
              <a:buFontTx/>
              <a:buChar char="•"/>
            </a:pPr>
            <a:endParaRPr lang="en-US" sz="1400" dirty="0">
              <a:solidFill>
                <a:srgbClr val="000099"/>
              </a:solidFill>
            </a:endParaRPr>
          </a:p>
          <a:p>
            <a:pPr>
              <a:buFontTx/>
              <a:buChar char="•"/>
            </a:pPr>
            <a:r>
              <a:rPr lang="en-US" sz="1400" dirty="0">
                <a:solidFill>
                  <a:srgbClr val="000099"/>
                </a:solidFill>
              </a:rPr>
              <a:t>Annual reporting on recovery and recycling figures (within 18 months after each calendar year)</a:t>
            </a:r>
            <a:endParaRPr lang="fr-BE" sz="1400" dirty="0"/>
          </a:p>
          <a:p>
            <a:endParaRPr lang="fr-BE" sz="1400" dirty="0"/>
          </a:p>
          <a:p>
            <a:pPr>
              <a:buFontTx/>
              <a:buChar char="•"/>
            </a:pPr>
            <a:r>
              <a:rPr lang="fr-BE" sz="1400" dirty="0"/>
              <a:t>MS </a:t>
            </a:r>
            <a:r>
              <a:rPr lang="fr-BE" sz="1400" dirty="0" err="1"/>
              <a:t>shall</a:t>
            </a:r>
            <a:r>
              <a:rPr lang="fr-BE" sz="1400" dirty="0"/>
              <a:t> </a:t>
            </a:r>
            <a:r>
              <a:rPr lang="fr-BE" sz="1400" b="1" dirty="0"/>
              <a:t>repor</a:t>
            </a:r>
            <a:r>
              <a:rPr lang="fr-BE" sz="1400" dirty="0"/>
              <a:t>t to COM on the </a:t>
            </a:r>
            <a:r>
              <a:rPr lang="fr-BE" sz="1400" b="1" dirty="0"/>
              <a:t>application of the directive</a:t>
            </a:r>
            <a:r>
              <a:rPr lang="fr-BE" sz="1400" dirty="0"/>
              <a:t> </a:t>
            </a:r>
            <a:r>
              <a:rPr lang="fr-BE" sz="1400" dirty="0" err="1"/>
              <a:t>within</a:t>
            </a:r>
            <a:r>
              <a:rPr lang="fr-BE" sz="1400" dirty="0"/>
              <a:t> 9 </a:t>
            </a:r>
            <a:r>
              <a:rPr lang="fr-BE" sz="1400" dirty="0" err="1"/>
              <a:t>months</a:t>
            </a:r>
            <a:r>
              <a:rPr lang="fr-BE" sz="1400" dirty="0"/>
              <a:t> </a:t>
            </a:r>
            <a:r>
              <a:rPr lang="fr-BE" sz="1400" dirty="0" err="1"/>
              <a:t>after</a:t>
            </a:r>
            <a:r>
              <a:rPr lang="fr-BE" sz="1400" dirty="0"/>
              <a:t> a </a:t>
            </a:r>
            <a:r>
              <a:rPr lang="fr-BE" sz="1400" dirty="0" err="1"/>
              <a:t>three</a:t>
            </a:r>
            <a:r>
              <a:rPr lang="fr-BE" sz="1400" dirty="0"/>
              <a:t> </a:t>
            </a:r>
            <a:r>
              <a:rPr lang="fr-BE" sz="1400" dirty="0" err="1"/>
              <a:t>year</a:t>
            </a:r>
            <a:r>
              <a:rPr lang="fr-BE" sz="1400" dirty="0"/>
              <a:t> </a:t>
            </a:r>
            <a:r>
              <a:rPr lang="fr-BE" sz="1400" dirty="0" err="1"/>
              <a:t>period</a:t>
            </a:r>
            <a:r>
              <a:rPr lang="fr-BE" sz="1400" dirty="0"/>
              <a:t>. (art 17)</a:t>
            </a:r>
          </a:p>
          <a:p>
            <a:pPr defTabSz="915772">
              <a:buFontTx/>
              <a:buChar char="•"/>
              <a:defRPr/>
            </a:pPr>
            <a:r>
              <a:rPr lang="en-US" sz="1400" b="1" dirty="0"/>
              <a:t>Last Implementation report</a:t>
            </a:r>
            <a:r>
              <a:rPr lang="en-US" sz="1400" dirty="0"/>
              <a:t> (published this month January 2013).  MS submitted their national tri-annual reports on implementation this year and the Commission is submitting the new report from the Commission to the E.P. and Council</a:t>
            </a:r>
            <a:endParaRPr lang="en-US" sz="1400" b="1" dirty="0"/>
          </a:p>
          <a:p>
            <a:pPr>
              <a:buFontTx/>
              <a:buChar char="•"/>
            </a:pPr>
            <a:endParaRPr lang="fr-BE" dirty="0" smtClean="0"/>
          </a:p>
          <a:p>
            <a:endParaRPr lang="fr-BE" dirty="0" smtClean="0"/>
          </a:p>
          <a:p>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AA0242C7-23CB-4655-8A43-81B79F853902}" type="slidenum">
              <a:rPr lang="en-US" smtClean="0">
                <a:solidFill>
                  <a:srgbClr val="000000"/>
                </a:solidFill>
                <a:latin typeface="Times New Roman" pitchFamily="18" charset="0"/>
                <a:ea typeface="Lucida Sans Unicode" pitchFamily="34" charset="0"/>
              </a:rPr>
              <a:pPr defTabSz="449937" eaLnBrk="1" hangingPunct="1"/>
              <a:t>15</a:t>
            </a:fld>
            <a:endParaRPr lang="en-US" smtClean="0">
              <a:solidFill>
                <a:srgbClr val="000000"/>
              </a:solidFill>
              <a:latin typeface="Times New Roman" pitchFamily="18" charset="0"/>
              <a:ea typeface="Lucida Sans Unicode" pitchFamily="34" charset="0"/>
            </a:endParaRPr>
          </a:p>
        </p:txBody>
      </p:sp>
      <p:sp>
        <p:nvSpPr>
          <p:cNvPr id="86019"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86020"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pPr algn="just">
              <a:lnSpc>
                <a:spcPct val="90000"/>
              </a:lnSpc>
            </a:pPr>
            <a:r>
              <a:rPr lang="fr-BE" altLang="zh-CN" sz="1400" dirty="0"/>
              <a:t>WE WILL FOCUS ON IMPLEMENTATION</a:t>
            </a:r>
          </a:p>
          <a:p>
            <a:pPr algn="just">
              <a:lnSpc>
                <a:spcPct val="90000"/>
              </a:lnSpc>
            </a:pPr>
            <a:endParaRPr lang="fr-BE" altLang="zh-CN" sz="1400" dirty="0"/>
          </a:p>
          <a:p>
            <a:pPr algn="just">
              <a:lnSpc>
                <a:spcPct val="90000"/>
              </a:lnSpc>
              <a:buFontTx/>
              <a:buChar char="•"/>
            </a:pPr>
            <a:r>
              <a:rPr lang="en-GB" sz="1400" dirty="0">
                <a:latin typeface="Tahoma" pitchFamily="34" charset="0"/>
              </a:rPr>
              <a:t>Conformity studies (on paper check of conformity national legislations with the Directive)</a:t>
            </a:r>
          </a:p>
          <a:p>
            <a:pPr algn="just">
              <a:lnSpc>
                <a:spcPct val="90000"/>
              </a:lnSpc>
            </a:pPr>
            <a:endParaRPr lang="fr-BE" altLang="zh-CN" sz="1400" dirty="0"/>
          </a:p>
          <a:p>
            <a:pPr algn="just">
              <a:lnSpc>
                <a:spcPct val="90000"/>
              </a:lnSpc>
            </a:pPr>
            <a:r>
              <a:rPr lang="en-GB" sz="1400" b="1" dirty="0">
                <a:latin typeface="Tahoma" pitchFamily="34" charset="0"/>
              </a:rPr>
              <a:t>Actual implementation and enforcement</a:t>
            </a:r>
          </a:p>
          <a:p>
            <a:pPr algn="just">
              <a:lnSpc>
                <a:spcPct val="90000"/>
              </a:lnSpc>
            </a:pPr>
            <a:endParaRPr lang="fr-BE" sz="1400" b="1" dirty="0">
              <a:latin typeface="Tahoma" pitchFamily="34" charset="0"/>
            </a:endParaRPr>
          </a:p>
          <a:p>
            <a:pPr algn="just">
              <a:lnSpc>
                <a:spcPct val="90000"/>
              </a:lnSpc>
              <a:buFontTx/>
              <a:buChar char="•"/>
            </a:pPr>
            <a:r>
              <a:rPr lang="en-GB" sz="1400" dirty="0">
                <a:latin typeface="Tahoma" pitchFamily="34" charset="0"/>
              </a:rPr>
              <a:t>“ad hoc checks” (complaints, letters from citizens, EP interventions) – COM asks MS for clarifications</a:t>
            </a:r>
          </a:p>
          <a:p>
            <a:pPr algn="just">
              <a:lnSpc>
                <a:spcPct val="90000"/>
              </a:lnSpc>
              <a:buFontTx/>
              <a:buChar char="•"/>
            </a:pPr>
            <a:r>
              <a:rPr lang="en-GB" sz="1400" dirty="0">
                <a:latin typeface="Tahoma" pitchFamily="34" charset="0"/>
              </a:rPr>
              <a:t>Follow-up on the targets</a:t>
            </a:r>
          </a:p>
          <a:p>
            <a:pPr>
              <a:lnSpc>
                <a:spcPct val="90000"/>
              </a:lnSpc>
            </a:pPr>
            <a:r>
              <a:rPr lang="fr-BE" sz="1400" dirty="0"/>
              <a:t>		-	</a:t>
            </a:r>
            <a:r>
              <a:rPr lang="fr-BE" sz="1400" dirty="0" err="1"/>
              <a:t>Send</a:t>
            </a:r>
            <a:r>
              <a:rPr lang="fr-BE" sz="1400" dirty="0"/>
              <a:t> MS </a:t>
            </a:r>
            <a:r>
              <a:rPr lang="fr-BE" sz="1400" dirty="0" err="1"/>
              <a:t>letters</a:t>
            </a:r>
            <a:r>
              <a:rPr lang="fr-BE" sz="1400" dirty="0"/>
              <a:t> </a:t>
            </a:r>
            <a:r>
              <a:rPr lang="fr-BE" sz="1400" dirty="0" err="1"/>
              <a:t>asking</a:t>
            </a:r>
            <a:r>
              <a:rPr lang="fr-BE" sz="1400" dirty="0"/>
              <a:t> for clarifications</a:t>
            </a:r>
          </a:p>
          <a:p>
            <a:pPr>
              <a:lnSpc>
                <a:spcPct val="90000"/>
              </a:lnSpc>
            </a:pPr>
            <a:r>
              <a:rPr lang="fr-BE" sz="1400" dirty="0"/>
              <a:t>		-	Analyse the MS replies/ </a:t>
            </a:r>
            <a:r>
              <a:rPr lang="fr-BE" sz="1400" dirty="0" err="1"/>
              <a:t>explanations</a:t>
            </a:r>
            <a:endParaRPr lang="fr-BE" sz="1400" dirty="0"/>
          </a:p>
          <a:p>
            <a:pPr>
              <a:lnSpc>
                <a:spcPct val="90000"/>
              </a:lnSpc>
            </a:pPr>
            <a:r>
              <a:rPr lang="fr-BE" sz="1400" dirty="0"/>
              <a:t>		-	</a:t>
            </a:r>
            <a:r>
              <a:rPr lang="fr-BE" sz="1400" dirty="0" err="1"/>
              <a:t>Decide</a:t>
            </a:r>
            <a:r>
              <a:rPr lang="fr-BE" sz="1400" dirty="0"/>
              <a:t> on </a:t>
            </a:r>
            <a:r>
              <a:rPr lang="fr-BE" sz="1400" dirty="0" err="1"/>
              <a:t>start</a:t>
            </a:r>
            <a:r>
              <a:rPr lang="fr-BE" sz="1400" dirty="0"/>
              <a:t> of </a:t>
            </a:r>
            <a:r>
              <a:rPr lang="fr-BE" sz="1400" dirty="0" err="1"/>
              <a:t>infringement</a:t>
            </a:r>
            <a:r>
              <a:rPr lang="fr-BE" sz="1400" dirty="0"/>
              <a:t> </a:t>
            </a:r>
            <a:r>
              <a:rPr lang="fr-BE" sz="1400" dirty="0" err="1"/>
              <a:t>procedure</a:t>
            </a:r>
            <a:r>
              <a:rPr lang="fr-BE" sz="1400" dirty="0"/>
              <a:t> </a:t>
            </a:r>
            <a:r>
              <a:rPr lang="fr-BE" sz="1400" dirty="0" err="1"/>
              <a:t>against</a:t>
            </a:r>
            <a:r>
              <a:rPr lang="fr-BE" sz="1400" dirty="0"/>
              <a:t> MS </a:t>
            </a:r>
            <a:r>
              <a:rPr lang="fr-BE" sz="1400" dirty="0" err="1"/>
              <a:t>that</a:t>
            </a:r>
            <a:r>
              <a:rPr lang="fr-BE" sz="1400" dirty="0"/>
              <a:t> </a:t>
            </a:r>
            <a:r>
              <a:rPr lang="fr-BE" sz="1400" dirty="0" err="1"/>
              <a:t>does</a:t>
            </a:r>
            <a:r>
              <a:rPr lang="fr-BE" sz="1400" dirty="0"/>
              <a:t> not show </a:t>
            </a:r>
            <a:r>
              <a:rPr lang="fr-BE" sz="1400" dirty="0" err="1"/>
              <a:t>improvement</a:t>
            </a:r>
            <a:r>
              <a:rPr lang="fr-BE" sz="1400" dirty="0"/>
              <a:t> or </a:t>
            </a:r>
            <a:r>
              <a:rPr lang="fr-BE" sz="1400" dirty="0" err="1"/>
              <a:t>sound</a:t>
            </a:r>
            <a:r>
              <a:rPr lang="fr-BE" sz="1400" dirty="0"/>
              <a:t> </a:t>
            </a:r>
            <a:r>
              <a:rPr lang="fr-BE" sz="1400" dirty="0" err="1"/>
              <a:t>reasons</a:t>
            </a:r>
            <a:r>
              <a:rPr lang="fr-BE" sz="1400" dirty="0"/>
              <a:t> for non-</a:t>
            </a:r>
            <a:r>
              <a:rPr lang="fr-BE" sz="1400" dirty="0" err="1"/>
              <a:t>compliance</a:t>
            </a:r>
            <a:r>
              <a:rPr lang="fr-BE" sz="1400" dirty="0"/>
              <a:t>.</a:t>
            </a:r>
          </a:p>
          <a:p>
            <a:pPr algn="just">
              <a:lnSpc>
                <a:spcPct val="90000"/>
              </a:lnSpc>
              <a:buFontTx/>
              <a:buChar char="•"/>
            </a:pPr>
            <a:endParaRPr lang="en-GB" altLang="zh-CN" sz="1400" dirty="0"/>
          </a:p>
          <a:p>
            <a:pPr algn="just">
              <a:lnSpc>
                <a:spcPct val="90000"/>
              </a:lnSpc>
            </a:pPr>
            <a:endParaRPr lang="en-GB" altLang="zh-CN" sz="1400" dirty="0"/>
          </a:p>
          <a:p>
            <a:pPr algn="just">
              <a:lnSpc>
                <a:spcPct val="90000"/>
              </a:lnSpc>
              <a:buFontTx/>
              <a:buChar char="•"/>
            </a:pPr>
            <a:endParaRPr lang="fr-BE" altLang="zh-CN" sz="1400" dirty="0"/>
          </a:p>
          <a:p>
            <a:pPr algn="just">
              <a:lnSpc>
                <a:spcPct val="90000"/>
              </a:lnSpc>
            </a:pPr>
            <a:r>
              <a:rPr lang="fr-BE" altLang="zh-CN" sz="1400" dirty="0"/>
              <a:t>WE WILL FOCUS ON IMPLEMENTATION</a:t>
            </a:r>
            <a:endParaRPr lang="en-GB" sz="1400" dirty="0">
              <a:ea typeface="宋体"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1B42A6CB-A1D3-4404-81B6-144509095FBA}" type="slidenum">
              <a:rPr lang="en-US" smtClean="0">
                <a:solidFill>
                  <a:srgbClr val="000000"/>
                </a:solidFill>
                <a:latin typeface="Times New Roman" pitchFamily="18" charset="0"/>
                <a:ea typeface="Lucida Sans Unicode" pitchFamily="34" charset="0"/>
              </a:rPr>
              <a:pPr defTabSz="449937" eaLnBrk="1" hangingPunct="1"/>
              <a:t>16</a:t>
            </a:fld>
            <a:endParaRPr lang="en-US" smtClean="0">
              <a:solidFill>
                <a:srgbClr val="000000"/>
              </a:solidFill>
              <a:latin typeface="Times New Roman" pitchFamily="18" charset="0"/>
              <a:ea typeface="Lucida Sans Unicode" pitchFamily="34" charset="0"/>
            </a:endParaRPr>
          </a:p>
        </p:txBody>
      </p:sp>
      <p:sp>
        <p:nvSpPr>
          <p:cNvPr id="69635" name="Rectangle 2"/>
          <p:cNvSpPr>
            <a:spLocks noGrp="1" noRot="1" noChangeAspect="1" noChangeArrowheads="1" noTextEdit="1"/>
          </p:cNvSpPr>
          <p:nvPr>
            <p:ph type="sldImg"/>
          </p:nvPr>
        </p:nvSpPr>
        <p:spPr>
          <a:xfrm>
            <a:off x="917575" y="746125"/>
            <a:ext cx="4970463" cy="3729038"/>
          </a:xfrm>
          <a:ln/>
        </p:spPr>
      </p:sp>
      <p:sp>
        <p:nvSpPr>
          <p:cNvPr id="67588" name="Rectangle 3"/>
          <p:cNvSpPr>
            <a:spLocks noGrp="1" noChangeArrowheads="1"/>
          </p:cNvSpPr>
          <p:nvPr>
            <p:ph type="body" idx="1"/>
          </p:nvPr>
        </p:nvSpPr>
        <p:spPr/>
        <p:txBody>
          <a:bodyPr/>
          <a:lstStyle/>
          <a:p>
            <a:pPr marL="621176" lvl="1" indent="-267804">
              <a:spcBef>
                <a:spcPct val="0"/>
              </a:spcBef>
              <a:buClr>
                <a:schemeClr val="folHlink"/>
              </a:buClr>
              <a:defRPr/>
            </a:pPr>
            <a:r>
              <a:rPr lang="en-US" sz="1400" dirty="0">
                <a:solidFill>
                  <a:srgbClr val="000099"/>
                </a:solidFill>
              </a:rPr>
              <a:t>MS must take the necessary action to ensure that the following targets are attained </a:t>
            </a:r>
          </a:p>
          <a:p>
            <a:pPr marL="621176" lvl="1" indent="-267804">
              <a:spcBef>
                <a:spcPct val="0"/>
              </a:spcBef>
              <a:buClr>
                <a:schemeClr val="folHlink"/>
              </a:buClr>
              <a:defRPr/>
            </a:pPr>
            <a:endParaRPr lang="en-US" sz="1400" dirty="0">
              <a:solidFill>
                <a:srgbClr val="000099"/>
              </a:solidFill>
            </a:endParaRPr>
          </a:p>
          <a:p>
            <a:pPr marL="621176" lvl="1" indent="-267804">
              <a:spcBef>
                <a:spcPct val="0"/>
              </a:spcBef>
              <a:buClr>
                <a:schemeClr val="folHlink"/>
              </a:buClr>
              <a:defRPr/>
            </a:pPr>
            <a:r>
              <a:rPr lang="en-GB" sz="1400" dirty="0"/>
              <a:t>MS must ensure that the following targets are met by 31 December 2008. Packaging waste exported outside the EU can count towards the achievement of these targets only if there is sound evidence that recovery / recycling has taken place under conditions broadly equivalent to those prescribed by the relevant EU legislation. </a:t>
            </a:r>
          </a:p>
          <a:p>
            <a:pPr marL="621176" lvl="1" indent="-267804">
              <a:spcBef>
                <a:spcPct val="0"/>
              </a:spcBef>
              <a:buClr>
                <a:schemeClr val="folHlink"/>
              </a:buClr>
              <a:defRPr/>
            </a:pPr>
            <a:endParaRPr lang="en-GB" sz="1400" dirty="0"/>
          </a:p>
          <a:p>
            <a:pPr marL="621176" lvl="1" indent="-267804">
              <a:spcBef>
                <a:spcPct val="0"/>
              </a:spcBef>
              <a:buClr>
                <a:schemeClr val="folHlink"/>
              </a:buClr>
              <a:defRPr/>
            </a:pPr>
            <a:r>
              <a:rPr lang="en-GB" sz="1400" dirty="0"/>
              <a:t>MS may encourage energy recovery where it is preferable to material recycling for environmental and cost-benefit reasons. </a:t>
            </a:r>
          </a:p>
          <a:p>
            <a:pPr marL="621176" lvl="1" indent="-267804">
              <a:spcBef>
                <a:spcPct val="0"/>
              </a:spcBef>
              <a:buClr>
                <a:schemeClr val="folHlink"/>
              </a:buClr>
              <a:defRPr/>
            </a:pPr>
            <a:endParaRPr lang="en-GB" sz="1400" dirty="0"/>
          </a:p>
          <a:p>
            <a:pPr marL="621176" lvl="1" indent="-267804">
              <a:spcBef>
                <a:spcPct val="0"/>
              </a:spcBef>
              <a:buClr>
                <a:schemeClr val="folHlink"/>
              </a:buClr>
              <a:defRPr/>
            </a:pPr>
            <a:r>
              <a:rPr lang="en-GB" sz="1400" dirty="0"/>
              <a:t>MS shall encourage the use of materials obtained from recycled packaging waste for the manufacturing of packaging and other products by improving market conditions for such products or national regulations regulating the use of such materials. </a:t>
            </a:r>
          </a:p>
          <a:p>
            <a:pPr lvl="1">
              <a:spcBef>
                <a:spcPct val="0"/>
              </a:spcBef>
              <a:buClr>
                <a:schemeClr val="folHlink"/>
              </a:buClr>
              <a:buFont typeface="Monotype Sorts" pitchFamily="2" charset="2"/>
              <a:buNone/>
              <a:defRPr/>
            </a:pPr>
            <a:endParaRPr lang="en-US" i="1" dirty="0" smtClean="0">
              <a:solidFill>
                <a:srgbClr val="000099"/>
              </a:solidFill>
            </a:endParaRPr>
          </a:p>
          <a:p>
            <a:pPr lvl="1">
              <a:spcBef>
                <a:spcPct val="0"/>
              </a:spcBef>
              <a:buClr>
                <a:schemeClr val="folHlink"/>
              </a:buClr>
              <a:buFont typeface="Monotype Sorts" pitchFamily="2" charset="2"/>
              <a:buNone/>
              <a:defRPr/>
            </a:pPr>
            <a:endParaRPr lang="en-US" i="1" dirty="0" smtClean="0">
              <a:solidFill>
                <a:srgbClr val="000099"/>
              </a:solidFill>
            </a:endParaRPr>
          </a:p>
          <a:p>
            <a:pPr lvl="2">
              <a:spcBef>
                <a:spcPct val="0"/>
              </a:spcBef>
              <a:buClr>
                <a:schemeClr val="folHlink"/>
              </a:buClr>
              <a:buFont typeface="Wingdings" pitchFamily="2" charset="2"/>
              <a:buNone/>
              <a:defRPr/>
            </a:pPr>
            <a:endParaRPr lang="en-US" sz="1000" dirty="0">
              <a:solidFill>
                <a:srgbClr val="000099"/>
              </a:solidFill>
            </a:endParaRPr>
          </a:p>
          <a:p>
            <a:pPr>
              <a:defRPr/>
            </a:pP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AD6348-42AC-4B5D-83D7-20CDC61424F5}" type="slidenum">
              <a:rPr lang="en-GB" smtClean="0"/>
              <a:t>17</a:t>
            </a:fld>
            <a:endParaRPr lang="en-GB"/>
          </a:p>
        </p:txBody>
      </p:sp>
    </p:spTree>
    <p:extLst>
      <p:ext uri="{BB962C8B-B14F-4D97-AF65-F5344CB8AC3E}">
        <p14:creationId xmlns:p14="http://schemas.microsoft.com/office/powerpoint/2010/main" val="2291908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AD6348-42AC-4B5D-83D7-20CDC61424F5}" type="slidenum">
              <a:rPr lang="en-GB" smtClean="0"/>
              <a:t>18</a:t>
            </a:fld>
            <a:endParaRPr lang="en-GB"/>
          </a:p>
        </p:txBody>
      </p:sp>
    </p:spTree>
    <p:extLst>
      <p:ext uri="{BB962C8B-B14F-4D97-AF65-F5344CB8AC3E}">
        <p14:creationId xmlns:p14="http://schemas.microsoft.com/office/powerpoint/2010/main" val="2182950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8E38727C-4EB2-4F14-A5DF-A282A37146E1}" type="slidenum">
              <a:rPr lang="en-US" smtClean="0">
                <a:solidFill>
                  <a:srgbClr val="000000"/>
                </a:solidFill>
                <a:latin typeface="Times New Roman" pitchFamily="18" charset="0"/>
                <a:ea typeface="Lucida Sans Unicode" pitchFamily="34" charset="0"/>
              </a:rPr>
              <a:pPr defTabSz="449937" eaLnBrk="1" hangingPunct="1"/>
              <a:t>19</a:t>
            </a:fld>
            <a:endParaRPr lang="en-US" smtClean="0">
              <a:solidFill>
                <a:srgbClr val="000000"/>
              </a:solidFill>
              <a:latin typeface="Times New Roman" pitchFamily="18" charset="0"/>
              <a:ea typeface="Lucida Sans Unicode" pitchFamily="34" charset="0"/>
            </a:endParaRPr>
          </a:p>
        </p:txBody>
      </p:sp>
      <p:sp>
        <p:nvSpPr>
          <p:cNvPr id="84995" name="Rectangle 2"/>
          <p:cNvSpPr>
            <a:spLocks noGrp="1" noRot="1" noChangeAspect="1" noChangeArrowheads="1" noTextEdit="1"/>
          </p:cNvSpPr>
          <p:nvPr>
            <p:ph type="sldImg"/>
          </p:nvPr>
        </p:nvSpPr>
        <p:spPr>
          <a:xfrm>
            <a:off x="925513" y="752475"/>
            <a:ext cx="4954587" cy="3716338"/>
          </a:xfrm>
          <a:noFill/>
          <a:ln w="12700" cap="flat">
            <a:solidFill>
              <a:schemeClr val="tx1"/>
            </a:solidFill>
          </a:ln>
          <a:extLst>
            <a:ext uri="{909E8E84-426E-40DD-AFC4-6F175D3DCCD1}">
              <a14:hiddenFill xmlns:a14="http://schemas.microsoft.com/office/drawing/2010/main">
                <a:solidFill>
                  <a:srgbClr val="FFFFFF"/>
                </a:solidFill>
              </a14:hiddenFill>
            </a:ext>
          </a:extLst>
        </p:spPr>
      </p:sp>
      <p:sp>
        <p:nvSpPr>
          <p:cNvPr id="84996" name="Rectangle 3"/>
          <p:cNvSpPr>
            <a:spLocks noGrp="1" noChangeArrowheads="1"/>
          </p:cNvSpPr>
          <p:nvPr>
            <p:ph type="body" idx="1"/>
          </p:nvPr>
        </p:nvSpPr>
        <p:spPr>
          <a:xfrm>
            <a:off x="907522" y="4726349"/>
            <a:ext cx="4990571" cy="4187241"/>
          </a:xfrm>
          <a:noFill/>
          <a:extLst>
            <a:ext uri="{91240B29-F687-4F45-9708-019B960494DF}">
              <a14:hiddenLine xmlns:a14="http://schemas.microsoft.com/office/drawing/2010/main" w="12700">
                <a:solidFill>
                  <a:schemeClr val="tx1"/>
                </a:solidFill>
                <a:miter lim="800000"/>
                <a:headEnd/>
                <a:tailEnd/>
              </a14:hiddenLine>
            </a:ext>
          </a:extLst>
        </p:spPr>
        <p:txBody>
          <a:bodyPr lIns="90614" tIns="44512" rIns="90614" bIns="44512"/>
          <a:lstStyle/>
          <a:p>
            <a:pPr>
              <a:lnSpc>
                <a:spcPct val="90000"/>
              </a:lnSpc>
            </a:pPr>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62FDB8F1-3285-4164-930E-2434E188BED1}" type="slidenum">
              <a:rPr lang="en-US" smtClean="0">
                <a:solidFill>
                  <a:srgbClr val="000000"/>
                </a:solidFill>
                <a:latin typeface="Times New Roman" pitchFamily="18" charset="0"/>
                <a:ea typeface="Lucida Sans Unicode" pitchFamily="34" charset="0"/>
              </a:rPr>
              <a:pPr defTabSz="449937" eaLnBrk="1" hangingPunct="1"/>
              <a:t>2</a:t>
            </a:fld>
            <a:endParaRPr lang="en-US" smtClean="0">
              <a:solidFill>
                <a:srgbClr val="000000"/>
              </a:solidFill>
              <a:latin typeface="Times New Roman" pitchFamily="18" charset="0"/>
              <a:ea typeface="Lucida Sans Unicode" pitchFamily="34" charset="0"/>
            </a:endParaRPr>
          </a:p>
        </p:txBody>
      </p:sp>
      <p:sp>
        <p:nvSpPr>
          <p:cNvPr id="55299" name="Rectangle 2"/>
          <p:cNvSpPr>
            <a:spLocks noGrp="1" noRot="1" noChangeAspect="1" noChangeArrowheads="1" noTextEdit="1"/>
          </p:cNvSpPr>
          <p:nvPr>
            <p:ph type="sldImg"/>
          </p:nvPr>
        </p:nvSpPr>
        <p:spPr>
          <a:xfrm>
            <a:off x="917575" y="746125"/>
            <a:ext cx="4970463" cy="3729038"/>
          </a:xfrm>
          <a:ln/>
        </p:spPr>
      </p:sp>
      <p:sp>
        <p:nvSpPr>
          <p:cNvPr id="55300" name="Rectangle 3"/>
          <p:cNvSpPr>
            <a:spLocks noGrp="1" noChangeArrowheads="1"/>
          </p:cNvSpPr>
          <p:nvPr>
            <p:ph type="body" idx="1"/>
          </p:nvPr>
        </p:nvSpPr>
        <p:spPr>
          <a:noFill/>
        </p:spPr>
        <p:txBody>
          <a:bodyPr/>
          <a:lstStyle/>
          <a:p>
            <a:r>
              <a:rPr lang="en-US" sz="1400" b="1" dirty="0">
                <a:latin typeface="Calibri" panose="020F0502020204030204" pitchFamily="34" charset="0"/>
                <a:cs typeface="Calibri" panose="020F0502020204030204" pitchFamily="34" charset="0"/>
              </a:rPr>
              <a:t>Packaging Directive</a:t>
            </a:r>
            <a:endParaRPr lang="en-US" sz="1400" dirty="0">
              <a:latin typeface="Calibri" panose="020F0502020204030204" pitchFamily="34" charset="0"/>
              <a:cs typeface="Calibri" panose="020F0502020204030204" pitchFamily="34" charset="0"/>
            </a:endParaRPr>
          </a:p>
          <a:p>
            <a:endParaRPr lang="en-US" sz="1400" b="1" dirty="0">
              <a:latin typeface="Calibri" panose="020F0502020204030204" pitchFamily="34" charset="0"/>
              <a:cs typeface="Calibri" panose="020F0502020204030204" pitchFamily="34" charset="0"/>
            </a:endParaRPr>
          </a:p>
          <a:p>
            <a:r>
              <a:rPr lang="en-GB" sz="1400" dirty="0">
                <a:latin typeface="Calibri" panose="020F0502020204030204" pitchFamily="34" charset="0"/>
                <a:cs typeface="Calibri" panose="020F0502020204030204" pitchFamily="34" charset="0"/>
              </a:rPr>
              <a:t>Packaging and packaging waste can have a number of impacts on the environment. Some of these impacts can be associated with the extraction of the raw materials used for manufacturing the packaging itself, impacts associated with the manufacturing processes, the collection of packaging waste and its subsequent treatment or disposal. In addition packaging may contain some unsafe substances e.g., heavy metals which may pose a risk to the environment.</a:t>
            </a:r>
          </a:p>
          <a:p>
            <a:endParaRPr lang="en-US" sz="10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4C59D5AD-76F6-4864-A47B-C74620E47844}" type="slidenum">
              <a:rPr lang="en-GB" smtClean="0">
                <a:solidFill>
                  <a:srgbClr val="000000"/>
                </a:solidFill>
                <a:latin typeface="Times New Roman" pitchFamily="18" charset="0"/>
                <a:ea typeface="Lucida Sans Unicode" pitchFamily="34" charset="0"/>
              </a:rPr>
              <a:pPr defTabSz="449937" eaLnBrk="1" hangingPunct="1"/>
              <a:t>20</a:t>
            </a:fld>
            <a:endParaRPr lang="en-GB" smtClean="0">
              <a:solidFill>
                <a:srgbClr val="000000"/>
              </a:solidFill>
              <a:latin typeface="Times New Roman" pitchFamily="18" charset="0"/>
              <a:ea typeface="Lucida Sans Unicode" pitchFamily="34" charset="0"/>
            </a:endParaRPr>
          </a:p>
        </p:txBody>
      </p:sp>
      <p:sp>
        <p:nvSpPr>
          <p:cNvPr id="88067" name="Rectangle 1"/>
          <p:cNvSpPr>
            <a:spLocks noGrp="1" noRot="1" noChangeAspect="1" noChangeArrowheads="1" noTextEdit="1"/>
          </p:cNvSpPr>
          <p:nvPr>
            <p:ph type="sldImg"/>
          </p:nvPr>
        </p:nvSpPr>
        <p:spPr>
          <a:xfrm>
            <a:off x="919163" y="746125"/>
            <a:ext cx="4970462" cy="3729038"/>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8068" name="Rectangle 2"/>
          <p:cNvSpPr>
            <a:spLocks noGrp="1" noChangeArrowheads="1"/>
          </p:cNvSpPr>
          <p:nvPr>
            <p:ph type="body" idx="1"/>
          </p:nvPr>
        </p:nvSpPr>
        <p:spPr>
          <a:xfrm>
            <a:off x="680244" y="4723170"/>
            <a:ext cx="5446716" cy="447508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85" tIns="45793" rIns="91585" bIns="45793" anchor="ct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B8BAF3AB-C028-42AB-B25E-A02F3BBC9CAF}" type="slidenum">
              <a:rPr lang="en-US" smtClean="0">
                <a:solidFill>
                  <a:srgbClr val="000000"/>
                </a:solidFill>
                <a:latin typeface="Times New Roman" pitchFamily="18" charset="0"/>
                <a:ea typeface="Lucida Sans Unicode" pitchFamily="34" charset="0"/>
              </a:rPr>
              <a:pPr defTabSz="449937" eaLnBrk="1" hangingPunct="1"/>
              <a:t>3</a:t>
            </a:fld>
            <a:endParaRPr lang="en-US" smtClean="0">
              <a:solidFill>
                <a:srgbClr val="000000"/>
              </a:solidFill>
              <a:latin typeface="Times New Roman" pitchFamily="18" charset="0"/>
              <a:ea typeface="Lucida Sans Unicode" pitchFamily="34" charset="0"/>
            </a:endParaRPr>
          </a:p>
        </p:txBody>
      </p:sp>
      <p:sp>
        <p:nvSpPr>
          <p:cNvPr id="56323" name="Rectangle 2"/>
          <p:cNvSpPr>
            <a:spLocks noGrp="1" noRot="1" noChangeAspect="1" noChangeArrowheads="1" noTextEdit="1"/>
          </p:cNvSpPr>
          <p:nvPr>
            <p:ph type="sldImg"/>
          </p:nvPr>
        </p:nvSpPr>
        <p:spPr>
          <a:xfrm>
            <a:off x="920750" y="746125"/>
            <a:ext cx="4972050" cy="3729038"/>
          </a:xfrm>
          <a:ln/>
        </p:spPr>
      </p:sp>
      <p:sp>
        <p:nvSpPr>
          <p:cNvPr id="56324" name="Rectangle 3"/>
          <p:cNvSpPr>
            <a:spLocks noGrp="1" noChangeArrowheads="1"/>
          </p:cNvSpPr>
          <p:nvPr>
            <p:ph type="body" idx="1"/>
          </p:nvPr>
        </p:nvSpPr>
        <p:spPr>
          <a:xfrm>
            <a:off x="905932" y="4723170"/>
            <a:ext cx="4993750" cy="4475083"/>
          </a:xfrm>
          <a:noFill/>
        </p:spPr>
        <p:txBody>
          <a:bodyPr/>
          <a:lstStyle/>
          <a:p>
            <a:r>
              <a:rPr lang="en-GB" sz="1400" dirty="0"/>
              <a:t>EU waste policy is built around a number of key objectives. These should move us closer to the overarching objective of building a European recycling society.</a:t>
            </a:r>
          </a:p>
          <a:p>
            <a:endParaRPr lang="en-GB" sz="1400" dirty="0"/>
          </a:p>
          <a:p>
            <a:pPr>
              <a:buFontTx/>
              <a:buChar char="•"/>
            </a:pPr>
            <a:r>
              <a:rPr lang="en-GB" sz="1400" b="1" dirty="0"/>
              <a:t>Decoupling</a:t>
            </a:r>
            <a:r>
              <a:rPr lang="en-GB" sz="1400" dirty="0"/>
              <a:t>: environmental impacts related to resource use, including waste generation, should not result from economic growth. At the same time, economic growth should not be hindered by environmental policies.</a:t>
            </a:r>
          </a:p>
          <a:p>
            <a:pPr>
              <a:buFontTx/>
              <a:buChar char="•"/>
            </a:pPr>
            <a:r>
              <a:rPr lang="en-GB" sz="1400" dirty="0"/>
              <a:t>Waste and resources policies should be </a:t>
            </a:r>
            <a:r>
              <a:rPr lang="en-GB" sz="1400" b="1" dirty="0"/>
              <a:t>holistic and have a life-cycle perspective</a:t>
            </a:r>
            <a:r>
              <a:rPr lang="en-GB" sz="1400" dirty="0"/>
              <a:t> – they should address the most significant environmental impacts as a matter of priority (e.g. hazardousness versus volume).</a:t>
            </a:r>
          </a:p>
          <a:p>
            <a:pPr>
              <a:buFontTx/>
              <a:buChar char="•"/>
            </a:pPr>
            <a:r>
              <a:rPr lang="en-GB" sz="1400" b="1" dirty="0"/>
              <a:t>Waste is a valuable resource</a:t>
            </a:r>
            <a:r>
              <a:rPr lang="en-GB" sz="1400" dirty="0"/>
              <a:t> and should be treated as such – we cannot afford to waste it.</a:t>
            </a:r>
          </a:p>
          <a:p>
            <a:pPr>
              <a:buFontTx/>
              <a:buChar char="•"/>
            </a:pPr>
            <a:r>
              <a:rPr lang="en-GB" sz="1400" dirty="0"/>
              <a:t>The </a:t>
            </a:r>
            <a:r>
              <a:rPr lang="en-GB" sz="1400" b="1" dirty="0"/>
              <a:t>waste hierarchy</a:t>
            </a:r>
            <a:r>
              <a:rPr lang="en-GB" sz="1400" dirty="0"/>
              <a:t>, topped by prevention, is a principle which governs waste management (more later in the presentation).</a:t>
            </a:r>
          </a:p>
          <a:p>
            <a:pPr>
              <a:buFontTx/>
              <a:buChar char="•"/>
            </a:pPr>
            <a:r>
              <a:rPr lang="en-GB" sz="1400" b="1" dirty="0"/>
              <a:t>Better regulation and implementation</a:t>
            </a:r>
            <a:r>
              <a:rPr lang="en-GB" sz="1400" dirty="0"/>
              <a:t> of current legislation are key objectives – without implementing the law we will not be able to achieve our objectives.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400" dirty="0" err="1">
                <a:latin typeface="Calibri" panose="020F0502020204030204" pitchFamily="34" charset="0"/>
                <a:cs typeface="Calibri" panose="020F0502020204030204" pitchFamily="34" charset="0"/>
              </a:rPr>
              <a:t>We</a:t>
            </a:r>
            <a:r>
              <a:rPr lang="fr-BE" sz="1400" dirty="0">
                <a:latin typeface="Calibri" panose="020F0502020204030204" pitchFamily="34" charset="0"/>
                <a:cs typeface="Calibri" panose="020F0502020204030204" pitchFamily="34" charset="0"/>
              </a:rPr>
              <a:t> </a:t>
            </a:r>
            <a:r>
              <a:rPr lang="fr-BE" sz="1400" dirty="0" err="1">
                <a:latin typeface="Calibri" panose="020F0502020204030204" pitchFamily="34" charset="0"/>
                <a:cs typeface="Calibri" panose="020F0502020204030204" pitchFamily="34" charset="0"/>
              </a:rPr>
              <a:t>want</a:t>
            </a:r>
            <a:r>
              <a:rPr lang="fr-BE" sz="1400" dirty="0">
                <a:latin typeface="Calibri" panose="020F0502020204030204" pitchFamily="34" charset="0"/>
                <a:cs typeface="Calibri" panose="020F0502020204030204" pitchFamily="34" charset="0"/>
              </a:rPr>
              <a:t> to </a:t>
            </a:r>
            <a:r>
              <a:rPr lang="fr-BE" sz="1400" dirty="0" err="1">
                <a:latin typeface="Calibri" panose="020F0502020204030204" pitchFamily="34" charset="0"/>
                <a:cs typeface="Calibri" panose="020F0502020204030204" pitchFamily="34" charset="0"/>
              </a:rPr>
              <a:t>minimize</a:t>
            </a:r>
            <a:r>
              <a:rPr lang="fr-BE" sz="1400" dirty="0">
                <a:latin typeface="Calibri" panose="020F0502020204030204" pitchFamily="34" charset="0"/>
                <a:cs typeface="Calibri" panose="020F0502020204030204" pitchFamily="34" charset="0"/>
              </a:rPr>
              <a:t> the </a:t>
            </a:r>
            <a:r>
              <a:rPr lang="fr-BE" sz="1400" dirty="0" err="1">
                <a:latin typeface="Calibri" panose="020F0502020204030204" pitchFamily="34" charset="0"/>
                <a:cs typeface="Calibri" panose="020F0502020204030204" pitchFamily="34" charset="0"/>
              </a:rPr>
              <a:t>disposal</a:t>
            </a:r>
            <a:r>
              <a:rPr lang="fr-BE" sz="1400" dirty="0">
                <a:latin typeface="Calibri" panose="020F0502020204030204" pitchFamily="34" charset="0"/>
                <a:cs typeface="Calibri" panose="020F0502020204030204" pitchFamily="34" charset="0"/>
              </a:rPr>
              <a:t> (</a:t>
            </a:r>
            <a:r>
              <a:rPr lang="fr-BE" sz="1400" dirty="0" err="1">
                <a:latin typeface="Calibri" panose="020F0502020204030204" pitchFamily="34" charset="0"/>
                <a:cs typeface="Calibri" panose="020F0502020204030204" pitchFamily="34" charset="0"/>
              </a:rPr>
              <a:t>purple</a:t>
            </a:r>
            <a:r>
              <a:rPr lang="fr-BE" sz="1400" dirty="0">
                <a:latin typeface="Calibri" panose="020F0502020204030204" pitchFamily="34" charset="0"/>
                <a:cs typeface="Calibri" panose="020F0502020204030204" pitchFamily="34" charset="0"/>
              </a:rPr>
              <a:t>).</a:t>
            </a:r>
          </a:p>
          <a:p>
            <a:r>
              <a:rPr lang="fr-BE" sz="1400" dirty="0" err="1">
                <a:latin typeface="Calibri" panose="020F0502020204030204" pitchFamily="34" charset="0"/>
                <a:cs typeface="Calibri" panose="020F0502020204030204" pitchFamily="34" charset="0"/>
              </a:rPr>
              <a:t>In</a:t>
            </a:r>
            <a:r>
              <a:rPr lang="fr-BE" sz="1400" dirty="0">
                <a:latin typeface="Calibri" panose="020F0502020204030204" pitchFamily="34" charset="0"/>
                <a:cs typeface="Calibri" panose="020F0502020204030204" pitchFamily="34" charset="0"/>
              </a:rPr>
              <a:t> 2010 </a:t>
            </a:r>
            <a:r>
              <a:rPr lang="fr-BE" sz="1400" dirty="0" err="1">
                <a:latin typeface="Calibri" panose="020F0502020204030204" pitchFamily="34" charset="0"/>
                <a:cs typeface="Calibri" panose="020F0502020204030204" pitchFamily="34" charset="0"/>
              </a:rPr>
              <a:t>we</a:t>
            </a:r>
            <a:r>
              <a:rPr lang="fr-BE" sz="1400" dirty="0">
                <a:latin typeface="Calibri" panose="020F0502020204030204" pitchFamily="34" charset="0"/>
                <a:cs typeface="Calibri" panose="020F0502020204030204" pitchFamily="34" charset="0"/>
              </a:rPr>
              <a:t> </a:t>
            </a:r>
            <a:r>
              <a:rPr lang="fr-BE" sz="1400" dirty="0" err="1">
                <a:latin typeface="Calibri" panose="020F0502020204030204" pitchFamily="34" charset="0"/>
                <a:cs typeface="Calibri" panose="020F0502020204030204" pitchFamily="34" charset="0"/>
              </a:rPr>
              <a:t>achieved</a:t>
            </a:r>
            <a:r>
              <a:rPr lang="fr-BE" sz="1400" dirty="0">
                <a:latin typeface="Calibri" panose="020F0502020204030204" pitchFamily="34" charset="0"/>
                <a:cs typeface="Calibri" panose="020F0502020204030204" pitchFamily="34" charset="0"/>
              </a:rPr>
              <a:t> a </a:t>
            </a:r>
            <a:r>
              <a:rPr lang="fr-BE" sz="1400" dirty="0" err="1">
                <a:latin typeface="Calibri" panose="020F0502020204030204" pitchFamily="34" charset="0"/>
                <a:cs typeface="Calibri" panose="020F0502020204030204" pitchFamily="34" charset="0"/>
              </a:rPr>
              <a:t>recycling</a:t>
            </a:r>
            <a:r>
              <a:rPr lang="fr-BE" sz="1400" dirty="0">
                <a:latin typeface="Calibri" panose="020F0502020204030204" pitchFamily="34" charset="0"/>
                <a:cs typeface="Calibri" panose="020F0502020204030204" pitchFamily="34" charset="0"/>
              </a:rPr>
              <a:t> quota of 63,3%, an </a:t>
            </a:r>
            <a:r>
              <a:rPr lang="fr-BE" sz="1400" dirty="0" err="1">
                <a:latin typeface="Calibri" panose="020F0502020204030204" pitchFamily="34" charset="0"/>
                <a:cs typeface="Calibri" panose="020F0502020204030204" pitchFamily="34" charset="0"/>
              </a:rPr>
              <a:t>improvement</a:t>
            </a:r>
            <a:r>
              <a:rPr lang="fr-BE" sz="1400" dirty="0">
                <a:latin typeface="Calibri" panose="020F0502020204030204" pitchFamily="34" charset="0"/>
                <a:cs typeface="Calibri" panose="020F0502020204030204" pitchFamily="34" charset="0"/>
              </a:rPr>
              <a:t> of 0,8% </a:t>
            </a:r>
            <a:r>
              <a:rPr lang="fr-BE" sz="1400" dirty="0" err="1">
                <a:latin typeface="Calibri" panose="020F0502020204030204" pitchFamily="34" charset="0"/>
                <a:cs typeface="Calibri" panose="020F0502020204030204" pitchFamily="34" charset="0"/>
              </a:rPr>
              <a:t>compared</a:t>
            </a:r>
            <a:r>
              <a:rPr lang="fr-BE" sz="1400" dirty="0">
                <a:latin typeface="Calibri" panose="020F0502020204030204" pitchFamily="34" charset="0"/>
                <a:cs typeface="Calibri" panose="020F0502020204030204" pitchFamily="34" charset="0"/>
              </a:rPr>
              <a:t> </a:t>
            </a:r>
            <a:r>
              <a:rPr lang="fr-BE" sz="1400" dirty="0" err="1">
                <a:latin typeface="Calibri" panose="020F0502020204030204" pitchFamily="34" charset="0"/>
                <a:cs typeface="Calibri" panose="020F0502020204030204" pitchFamily="34" charset="0"/>
              </a:rPr>
              <a:t>with</a:t>
            </a:r>
            <a:r>
              <a:rPr lang="fr-BE" sz="1400" dirty="0">
                <a:latin typeface="Calibri" panose="020F0502020204030204" pitchFamily="34" charset="0"/>
                <a:cs typeface="Calibri" panose="020F0502020204030204" pitchFamily="34" charset="0"/>
              </a:rPr>
              <a:t> 2009</a:t>
            </a:r>
          </a:p>
          <a:p>
            <a:endParaRPr lang="fr-BE" sz="1400" dirty="0">
              <a:latin typeface="Calibri" panose="020F0502020204030204" pitchFamily="34" charset="0"/>
              <a:cs typeface="Calibri" panose="020F0502020204030204" pitchFamily="34" charset="0"/>
            </a:endParaRPr>
          </a:p>
          <a:p>
            <a:pPr>
              <a:buFont typeface="Arial" pitchFamily="34" charset="0"/>
              <a:buChar char="•"/>
              <a:defRPr/>
            </a:pPr>
            <a:r>
              <a:rPr lang="en-GB" sz="1400" dirty="0">
                <a:solidFill>
                  <a:schemeClr val="accent5">
                    <a:lumMod val="50000"/>
                  </a:schemeClr>
                </a:solidFill>
                <a:latin typeface="Calibri" panose="020F0502020204030204" pitchFamily="34" charset="0"/>
                <a:cs typeface="Calibri" panose="020F0502020204030204" pitchFamily="34" charset="0"/>
              </a:rPr>
              <a:t>Despite its maturity (30 years of waste framework Directive) waste legislation is not implemented sufficiently well by all Member States and economic players:</a:t>
            </a:r>
          </a:p>
          <a:p>
            <a:pPr lvl="1">
              <a:defRPr/>
            </a:pPr>
            <a:r>
              <a:rPr lang="en-GB" sz="1400" dirty="0">
                <a:solidFill>
                  <a:schemeClr val="accent6">
                    <a:lumMod val="75000"/>
                  </a:schemeClr>
                </a:solidFill>
                <a:latin typeface="Calibri" panose="020F0502020204030204" pitchFamily="34" charset="0"/>
                <a:cs typeface="Calibri" panose="020F0502020204030204" pitchFamily="34" charset="0"/>
              </a:rPr>
              <a:t>Thousands of illegal landfills</a:t>
            </a:r>
          </a:p>
          <a:p>
            <a:pPr lvl="1">
              <a:defRPr/>
            </a:pPr>
            <a:r>
              <a:rPr lang="en-GB" sz="1400" dirty="0">
                <a:solidFill>
                  <a:schemeClr val="accent6">
                    <a:lumMod val="75000"/>
                  </a:schemeClr>
                </a:solidFill>
                <a:latin typeface="Calibri" panose="020F0502020204030204" pitchFamily="34" charset="0"/>
                <a:cs typeface="Calibri" panose="020F0502020204030204" pitchFamily="34" charset="0"/>
              </a:rPr>
              <a:t>More than 1 on 4 shipments of waste found to be illegal</a:t>
            </a:r>
          </a:p>
          <a:p>
            <a:pPr lvl="1">
              <a:defRPr/>
            </a:pPr>
            <a:r>
              <a:rPr lang="en-GB" sz="1400" dirty="0">
                <a:solidFill>
                  <a:schemeClr val="accent6">
                    <a:lumMod val="75000"/>
                  </a:schemeClr>
                </a:solidFill>
                <a:latin typeface="Calibri" panose="020F0502020204030204" pitchFamily="34" charset="0"/>
                <a:cs typeface="Calibri" panose="020F0502020204030204" pitchFamily="34" charset="0"/>
              </a:rPr>
              <a:t>Frequent infringement cases </a:t>
            </a:r>
          </a:p>
          <a:p>
            <a:pPr lvl="1">
              <a:defRPr/>
            </a:pPr>
            <a:r>
              <a:rPr lang="en-GB" sz="1400" dirty="0">
                <a:solidFill>
                  <a:schemeClr val="accent6">
                    <a:lumMod val="75000"/>
                  </a:schemeClr>
                </a:solidFill>
                <a:latin typeface="Calibri" panose="020F0502020204030204" pitchFamily="34" charset="0"/>
                <a:cs typeface="Calibri" panose="020F0502020204030204" pitchFamily="34" charset="0"/>
              </a:rPr>
              <a:t>Still high risk of damage to health and safety</a:t>
            </a:r>
          </a:p>
          <a:p>
            <a:pPr lvl="1">
              <a:defRPr/>
            </a:pPr>
            <a:endParaRPr lang="en-GB" sz="1400" i="1" dirty="0">
              <a:solidFill>
                <a:schemeClr val="accent5">
                  <a:lumMod val="50000"/>
                </a:schemeClr>
              </a:solidFill>
              <a:latin typeface="Calibri" panose="020F0502020204030204" pitchFamily="34" charset="0"/>
              <a:cs typeface="Calibri" panose="020F0502020204030204" pitchFamily="34" charset="0"/>
            </a:endParaRPr>
          </a:p>
          <a:p>
            <a:pPr>
              <a:buFont typeface="Wingdings" pitchFamily="2" charset="2"/>
              <a:buNone/>
              <a:defRPr/>
            </a:pPr>
            <a:r>
              <a:rPr lang="en-GB" sz="1400" dirty="0">
                <a:solidFill>
                  <a:schemeClr val="accent5">
                    <a:lumMod val="50000"/>
                  </a:schemeClr>
                </a:solidFill>
                <a:latin typeface="Calibri" panose="020F0502020204030204" pitchFamily="34" charset="0"/>
                <a:cs typeface="Calibri" panose="020F0502020204030204" pitchFamily="34" charset="0"/>
              </a:rPr>
              <a:t>Good implementation of existing legislation is as important as the development of new legislation.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3BAD6348-42AC-4B5D-83D7-20CDC61424F5}" type="slidenum">
              <a:rPr lang="en-GB" smtClean="0"/>
              <a:t>4</a:t>
            </a:fld>
            <a:endParaRPr lang="en-GB"/>
          </a:p>
        </p:txBody>
      </p:sp>
    </p:spTree>
    <p:extLst>
      <p:ext uri="{BB962C8B-B14F-4D97-AF65-F5344CB8AC3E}">
        <p14:creationId xmlns:p14="http://schemas.microsoft.com/office/powerpoint/2010/main" val="1433500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p:spPr>
        <p:txBody>
          <a:bodyPr/>
          <a:lstStyle/>
          <a:p>
            <a:endParaRPr lang="en-US" altLang="en-US" smtClean="0">
              <a:latin typeface="Arial" charset="0"/>
            </a:endParaRPr>
          </a:p>
        </p:txBody>
      </p:sp>
      <p:sp>
        <p:nvSpPr>
          <p:cNvPr id="65540"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FF2742B-41FE-43D6-A0F2-6C48739DAF2D}" type="slidenum">
              <a:rPr lang="en-GB" altLang="en-US" smtClean="0">
                <a:solidFill>
                  <a:srgbClr val="000000"/>
                </a:solidFill>
                <a:latin typeface="Arial" charset="0"/>
              </a:rPr>
              <a:pPr eaLnBrk="1" hangingPunct="1"/>
              <a:t>5</a:t>
            </a:fld>
            <a:endParaRPr lang="en-GB" altLang="en-US" smtClean="0">
              <a:solidFill>
                <a:srgbClr val="000000"/>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87A30B59-A931-485F-AC2A-93FF02A537D4}" type="slidenum">
              <a:rPr lang="en-US" smtClean="0">
                <a:solidFill>
                  <a:srgbClr val="000000"/>
                </a:solidFill>
                <a:latin typeface="Times New Roman" pitchFamily="18" charset="0"/>
                <a:ea typeface="Lucida Sans Unicode" pitchFamily="34" charset="0"/>
              </a:rPr>
              <a:pPr defTabSz="449937" eaLnBrk="1" hangingPunct="1"/>
              <a:t>6</a:t>
            </a:fld>
            <a:endParaRPr lang="en-US" smtClean="0">
              <a:solidFill>
                <a:srgbClr val="000000"/>
              </a:solidFill>
              <a:latin typeface="Times New Roman" pitchFamily="18" charset="0"/>
              <a:ea typeface="Lucida Sans Unicode" pitchFamily="34" charset="0"/>
            </a:endParaRPr>
          </a:p>
        </p:txBody>
      </p:sp>
      <p:sp>
        <p:nvSpPr>
          <p:cNvPr id="60419" name="Rectangle 2"/>
          <p:cNvSpPr>
            <a:spLocks noGrp="1" noRot="1" noChangeAspect="1" noChangeArrowheads="1" noTextEdit="1"/>
          </p:cNvSpPr>
          <p:nvPr>
            <p:ph type="sldImg"/>
          </p:nvPr>
        </p:nvSpPr>
        <p:spPr>
          <a:xfrm>
            <a:off x="917575" y="746125"/>
            <a:ext cx="4970463" cy="3729038"/>
          </a:xfrm>
          <a:ln/>
        </p:spPr>
      </p:sp>
      <p:sp>
        <p:nvSpPr>
          <p:cNvPr id="60420" name="Rectangle 3"/>
          <p:cNvSpPr>
            <a:spLocks noGrp="1" noChangeArrowheads="1"/>
          </p:cNvSpPr>
          <p:nvPr>
            <p:ph type="body" idx="1"/>
          </p:nvPr>
        </p:nvSpPr>
        <p:spPr>
          <a:noFill/>
        </p:spPr>
        <p:txBody>
          <a:bodyPr/>
          <a:lstStyle/>
          <a:p>
            <a:pPr>
              <a:lnSpc>
                <a:spcPct val="90000"/>
              </a:lnSpc>
            </a:pPr>
            <a:r>
              <a:rPr lang="en-US" sz="1400" b="1" dirty="0"/>
              <a:t>Packaging Directive</a:t>
            </a:r>
            <a:r>
              <a:rPr lang="en-GB" sz="1400" dirty="0"/>
              <a:t> was adopted on 20 December 1994. It has been reviewed in 2004. The revision concerned the recycling and recovery targets and the definitions contained in the Directive. In 2005, the directive was revised again to allow new Member States transitional periods for attaining the recovery and recycling targets. </a:t>
            </a:r>
          </a:p>
          <a:p>
            <a:pPr>
              <a:lnSpc>
                <a:spcPct val="90000"/>
              </a:lnSpc>
            </a:pPr>
            <a:endParaRPr lang="en-US" sz="1400" dirty="0"/>
          </a:p>
          <a:p>
            <a:pPr>
              <a:lnSpc>
                <a:spcPct val="90000"/>
              </a:lnSpc>
            </a:pPr>
            <a:r>
              <a:rPr lang="en-US" sz="1400" dirty="0"/>
              <a:t>Directive accompanied by a series of COM Decisions setting up </a:t>
            </a:r>
            <a:r>
              <a:rPr lang="en-US" sz="1400" b="1" dirty="0"/>
              <a:t>implementing measures</a:t>
            </a:r>
            <a:r>
              <a:rPr lang="en-US" sz="1400" dirty="0"/>
              <a:t> for certain provisions (</a:t>
            </a:r>
            <a:r>
              <a:rPr lang="fr-BE" sz="1400" dirty="0" err="1"/>
              <a:t>Decision</a:t>
            </a:r>
            <a:r>
              <a:rPr lang="fr-BE" sz="1400" dirty="0"/>
              <a:t> 97/129/EC on the identification system for packaging </a:t>
            </a:r>
            <a:r>
              <a:rPr lang="fr-BE" sz="1400" dirty="0" err="1"/>
              <a:t>materials</a:t>
            </a:r>
            <a:r>
              <a:rPr lang="fr-BE" sz="1400" dirty="0"/>
              <a:t>, Commission </a:t>
            </a:r>
            <a:r>
              <a:rPr lang="fr-BE" sz="1400" dirty="0" err="1"/>
              <a:t>Decision</a:t>
            </a:r>
            <a:r>
              <a:rPr lang="fr-BE" sz="1400" dirty="0"/>
              <a:t> 97/622/EC and </a:t>
            </a:r>
            <a:r>
              <a:rPr lang="fr-BE" sz="1400" dirty="0" err="1"/>
              <a:t>Decision</a:t>
            </a:r>
            <a:r>
              <a:rPr lang="fr-BE" sz="1400" dirty="0"/>
              <a:t> 2005/270 </a:t>
            </a:r>
            <a:r>
              <a:rPr lang="fr-BE" sz="1400" dirty="0" err="1"/>
              <a:t>related</a:t>
            </a:r>
            <a:r>
              <a:rPr lang="fr-BE" sz="1400" dirty="0"/>
              <a:t> to data and </a:t>
            </a:r>
            <a:r>
              <a:rPr lang="fr-BE" sz="1400" dirty="0" err="1"/>
              <a:t>reporting</a:t>
            </a:r>
            <a:r>
              <a:rPr lang="fr-BE" sz="1400" dirty="0"/>
              <a:t>) and </a:t>
            </a:r>
            <a:r>
              <a:rPr lang="fr-BE" sz="1400" b="1" dirty="0" err="1"/>
              <a:t>derogations</a:t>
            </a:r>
            <a:r>
              <a:rPr lang="fr-BE" sz="1400" b="1" dirty="0"/>
              <a:t> </a:t>
            </a:r>
            <a:r>
              <a:rPr lang="en-GB" sz="1400" dirty="0"/>
              <a:t>in relation to the heavy metal concentration levels established by the directive </a:t>
            </a:r>
            <a:r>
              <a:rPr lang="fr-BE" sz="1400" b="1" dirty="0"/>
              <a:t>:</a:t>
            </a:r>
            <a:endParaRPr lang="fr-BE" sz="1400" dirty="0"/>
          </a:p>
          <a:p>
            <a:pPr>
              <a:lnSpc>
                <a:spcPct val="90000"/>
              </a:lnSpc>
            </a:pPr>
            <a:endParaRPr lang="fr-BE" sz="1400" dirty="0"/>
          </a:p>
          <a:p>
            <a:pPr>
              <a:lnSpc>
                <a:spcPct val="90000"/>
              </a:lnSpc>
            </a:pPr>
            <a:r>
              <a:rPr lang="fr-BE" sz="1400" dirty="0"/>
              <a:t>Commission </a:t>
            </a:r>
            <a:r>
              <a:rPr lang="fr-BE" sz="1400" dirty="0" err="1"/>
              <a:t>Decision</a:t>
            </a:r>
            <a:r>
              <a:rPr lang="fr-BE" sz="1400" dirty="0"/>
              <a:t> </a:t>
            </a:r>
            <a:r>
              <a:rPr lang="en-GB" sz="1400" dirty="0"/>
              <a:t>2009/292/EC </a:t>
            </a:r>
            <a:r>
              <a:rPr lang="fr-BE" sz="1400" dirty="0"/>
              <a:t>on use of </a:t>
            </a:r>
            <a:r>
              <a:rPr lang="fr-BE" sz="1400" dirty="0" err="1"/>
              <a:t>heavy</a:t>
            </a:r>
            <a:r>
              <a:rPr lang="fr-BE" sz="1400" dirty="0"/>
              <a:t> </a:t>
            </a:r>
            <a:r>
              <a:rPr lang="fr-BE" sz="1400" dirty="0" err="1"/>
              <a:t>metals</a:t>
            </a:r>
            <a:r>
              <a:rPr lang="fr-BE" sz="1400" dirty="0"/>
              <a:t> in plastic </a:t>
            </a:r>
            <a:r>
              <a:rPr lang="fr-BE" sz="1400" dirty="0" err="1"/>
              <a:t>crates</a:t>
            </a:r>
            <a:r>
              <a:rPr lang="fr-BE" sz="1400" dirty="0"/>
              <a:t> and </a:t>
            </a:r>
            <a:r>
              <a:rPr lang="fr-BE" sz="1400" dirty="0" err="1"/>
              <a:t>pallets</a:t>
            </a:r>
            <a:r>
              <a:rPr lang="fr-BE" sz="1400" dirty="0"/>
              <a:t> </a:t>
            </a:r>
          </a:p>
          <a:p>
            <a:pPr>
              <a:lnSpc>
                <a:spcPct val="90000"/>
              </a:lnSpc>
            </a:pPr>
            <a:r>
              <a:rPr lang="fr-BE" sz="1400" dirty="0"/>
              <a:t>Commission </a:t>
            </a:r>
            <a:r>
              <a:rPr lang="fr-BE" sz="1400" dirty="0" err="1"/>
              <a:t>Decision</a:t>
            </a:r>
            <a:r>
              <a:rPr lang="fr-BE" sz="1400" dirty="0"/>
              <a:t> 2006/340/EC on use of </a:t>
            </a:r>
            <a:r>
              <a:rPr lang="fr-BE" sz="1400" dirty="0" err="1"/>
              <a:t>heavy</a:t>
            </a:r>
            <a:r>
              <a:rPr lang="fr-BE" sz="1400" dirty="0"/>
              <a:t> </a:t>
            </a:r>
            <a:r>
              <a:rPr lang="fr-BE" sz="1400" dirty="0" err="1"/>
              <a:t>metals</a:t>
            </a:r>
            <a:r>
              <a:rPr lang="fr-BE" sz="1400" dirty="0"/>
              <a:t> in glass packaging</a:t>
            </a:r>
          </a:p>
          <a:p>
            <a:pPr>
              <a:lnSpc>
                <a:spcPct val="90000"/>
              </a:lnSpc>
            </a:pPr>
            <a:endParaRPr lang="fr-BE" sz="1400" dirty="0"/>
          </a:p>
          <a:p>
            <a:pPr>
              <a:lnSpc>
                <a:spcPct val="90000"/>
              </a:lnSpc>
            </a:pPr>
            <a:r>
              <a:rPr lang="fr-BE" sz="1400" dirty="0"/>
              <a:t>Commission </a:t>
            </a:r>
            <a:r>
              <a:rPr lang="fr-BE" sz="1400" dirty="0" err="1"/>
              <a:t>Decision</a:t>
            </a:r>
            <a:r>
              <a:rPr lang="fr-BE" sz="1400" dirty="0"/>
              <a:t> 2001/524/EC </a:t>
            </a:r>
            <a:r>
              <a:rPr lang="fr-BE" sz="1400" dirty="0" err="1"/>
              <a:t>establishes</a:t>
            </a:r>
            <a:r>
              <a:rPr lang="fr-BE" sz="1400" dirty="0"/>
              <a:t> </a:t>
            </a:r>
            <a:r>
              <a:rPr lang="fr-BE" sz="1400" dirty="0" err="1"/>
              <a:t>some</a:t>
            </a:r>
            <a:r>
              <a:rPr lang="fr-BE" sz="1400" dirty="0"/>
              <a:t> standards for plastics in </a:t>
            </a:r>
            <a:r>
              <a:rPr lang="fr-BE" sz="1400" dirty="0" err="1"/>
              <a:t>connection</a:t>
            </a:r>
            <a:r>
              <a:rPr lang="fr-BE" sz="1400" dirty="0"/>
              <a:t> to the Packaging Directive</a:t>
            </a:r>
          </a:p>
          <a:p>
            <a:pPr>
              <a:lnSpc>
                <a:spcPct val="90000"/>
              </a:lnSpc>
            </a:pPr>
            <a:endParaRPr lang="fr-BE"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AB5B3A74-4FB9-4FAE-A89C-FDC4683F0C6B}" type="slidenum">
              <a:rPr lang="en-US" smtClean="0">
                <a:solidFill>
                  <a:srgbClr val="000000"/>
                </a:solidFill>
                <a:latin typeface="Times New Roman" pitchFamily="18" charset="0"/>
                <a:ea typeface="Lucida Sans Unicode" pitchFamily="34" charset="0"/>
              </a:rPr>
              <a:pPr defTabSz="449937" eaLnBrk="1" hangingPunct="1"/>
              <a:t>7</a:t>
            </a:fld>
            <a:endParaRPr lang="en-US" smtClean="0">
              <a:solidFill>
                <a:srgbClr val="000000"/>
              </a:solidFill>
              <a:latin typeface="Times New Roman" pitchFamily="18" charset="0"/>
              <a:ea typeface="Lucida Sans Unicode" pitchFamily="34" charset="0"/>
            </a:endParaRPr>
          </a:p>
        </p:txBody>
      </p:sp>
      <p:sp>
        <p:nvSpPr>
          <p:cNvPr id="61443" name="Rectangle 2"/>
          <p:cNvSpPr>
            <a:spLocks noGrp="1" noRot="1" noChangeAspect="1" noChangeArrowheads="1" noTextEdit="1"/>
          </p:cNvSpPr>
          <p:nvPr>
            <p:ph type="sldImg"/>
          </p:nvPr>
        </p:nvSpPr>
        <p:spPr>
          <a:xfrm>
            <a:off x="917575" y="746125"/>
            <a:ext cx="4970463" cy="3729038"/>
          </a:xfrm>
          <a:ln/>
        </p:spPr>
      </p:sp>
      <p:sp>
        <p:nvSpPr>
          <p:cNvPr id="61444" name="Rectangle 3"/>
          <p:cNvSpPr>
            <a:spLocks noGrp="1" noChangeArrowheads="1"/>
          </p:cNvSpPr>
          <p:nvPr>
            <p:ph type="body" idx="1"/>
          </p:nvPr>
        </p:nvSpPr>
        <p:spPr>
          <a:noFill/>
        </p:spPr>
        <p:txBody>
          <a:bodyPr/>
          <a:lstStyle/>
          <a:p>
            <a:pPr marL="227354" indent="-227354"/>
            <a:r>
              <a:rPr lang="en-GB" sz="1400" dirty="0"/>
              <a:t>PPWD aims to harmonise national measures concerning the management of packaging and packaging waste for two reasons. </a:t>
            </a:r>
          </a:p>
          <a:p>
            <a:pPr marL="227354" indent="-227354"/>
            <a:r>
              <a:rPr lang="en-GB" sz="1400" dirty="0"/>
              <a:t>It has two main objectives:</a:t>
            </a:r>
          </a:p>
          <a:p>
            <a:pPr marL="227354" indent="-227354">
              <a:buFontTx/>
              <a:buAutoNum type="arabicPeriod"/>
            </a:pPr>
            <a:r>
              <a:rPr lang="en-GB" sz="1400" dirty="0"/>
              <a:t>To prevent any impact of packaging waste on the environment of MS and of third countries (or to reduce such impact);</a:t>
            </a:r>
          </a:p>
          <a:p>
            <a:pPr marL="227354" indent="-227354"/>
            <a:r>
              <a:rPr lang="en-GB" sz="1400" dirty="0"/>
              <a:t>To this end:</a:t>
            </a:r>
          </a:p>
          <a:p>
            <a:pPr marL="227354" indent="-227354">
              <a:buFontTx/>
              <a:buChar char="•"/>
            </a:pPr>
            <a:r>
              <a:rPr lang="en-GB" sz="1400" dirty="0"/>
              <a:t>First priority = to prevent the production of packaging waste;</a:t>
            </a:r>
          </a:p>
          <a:p>
            <a:pPr marL="227354" indent="-227354">
              <a:buFontTx/>
              <a:buChar char="•"/>
            </a:pPr>
            <a:r>
              <a:rPr lang="en-GB" sz="1400" dirty="0"/>
              <a:t>Additionally = reuse packaging, recycle it or recover in other forms of recovery in order to reduce final disposal.</a:t>
            </a:r>
          </a:p>
          <a:p>
            <a:pPr marL="227354" indent="-227354"/>
            <a:endParaRPr lang="en-GB" sz="1400" dirty="0"/>
          </a:p>
          <a:p>
            <a:pPr marL="227354" indent="-227354">
              <a:buFontTx/>
              <a:buChar char="•"/>
            </a:pPr>
            <a:r>
              <a:rPr lang="en-GB" sz="1400" dirty="0"/>
              <a:t>To ensure the functioning of the Internal Market (avoid obstacles to trade and distortion of competition within the EC);</a:t>
            </a:r>
          </a:p>
          <a:p>
            <a:pPr marL="227354" indent="-227354"/>
            <a:endParaRPr lang="en-GB" sz="1400" dirty="0"/>
          </a:p>
          <a:p>
            <a:pPr marL="227354" indent="-227354"/>
            <a:r>
              <a:rPr lang="fr-BE" sz="1400" u="sng" dirty="0"/>
              <a:t>Scope</a:t>
            </a:r>
          </a:p>
          <a:p>
            <a:pPr marL="227354" indent="-227354"/>
            <a:r>
              <a:rPr lang="en-GB" sz="1400" dirty="0"/>
              <a:t>All packaging and packaging waste, whether it is used or released at industrial, commercial, office, shop, service, household or any other level, regardless of material used.</a:t>
            </a:r>
          </a:p>
          <a:p>
            <a:pPr marL="227354" indent="-227354"/>
            <a:endParaRPr lang="en-GB" sz="1400" dirty="0"/>
          </a:p>
          <a:p>
            <a:pPr marL="227354" indent="-227354"/>
            <a:r>
              <a:rPr lang="en-GB" sz="1400" dirty="0"/>
              <a:t>For a society to be sustainable it must </a:t>
            </a:r>
            <a:r>
              <a:rPr lang="en-GB" sz="1400" b="1" dirty="0"/>
              <a:t>decouple growth from environmental damage</a:t>
            </a:r>
            <a:r>
              <a:rPr lang="en-GB" sz="1400" dirty="0"/>
              <a:t>. The current economic crisis can be an opportunity for moving towards a greener economy. We must not continue "business as usual" but learn to ‘do more with less’, aiming to decouple economic growth from environmental degradation.</a:t>
            </a:r>
          </a:p>
          <a:p>
            <a:pPr marL="227354" indent="-227354"/>
            <a:endParaRPr lang="en-GB" dirty="0" smtClean="0"/>
          </a:p>
          <a:p>
            <a:pPr marL="227354" indent="-227354"/>
            <a:endParaRPr lang="en-GB" dirty="0" smtClean="0"/>
          </a:p>
          <a:p>
            <a:pPr marL="227354" indent="-227354"/>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p:nvPr>
        </p:nvSpPr>
        <p:spPr>
          <a:noFill/>
        </p:spPr>
        <p:txBody>
          <a:bodyPr/>
          <a:lstStyle>
            <a:lvl1pPr eaLnBrk="0" hangingPunct="0">
              <a:tabLst>
                <a:tab pos="724986" algn="l"/>
                <a:tab pos="1448382" algn="l"/>
                <a:tab pos="2174958" algn="l"/>
                <a:tab pos="2898354" algn="l"/>
              </a:tabLst>
              <a:defRPr>
                <a:solidFill>
                  <a:schemeClr val="bg1"/>
                </a:solidFill>
                <a:latin typeface="Arial" charset="0"/>
              </a:defRPr>
            </a:lvl1pPr>
            <a:lvl2pPr eaLnBrk="0" hangingPunct="0">
              <a:tabLst>
                <a:tab pos="724986" algn="l"/>
                <a:tab pos="1448382" algn="l"/>
                <a:tab pos="2174958" algn="l"/>
                <a:tab pos="2898354" algn="l"/>
              </a:tabLst>
              <a:defRPr>
                <a:solidFill>
                  <a:schemeClr val="bg1"/>
                </a:solidFill>
                <a:latin typeface="Arial" charset="0"/>
              </a:defRPr>
            </a:lvl2pPr>
            <a:lvl3pPr eaLnBrk="0" hangingPunct="0">
              <a:tabLst>
                <a:tab pos="724986" algn="l"/>
                <a:tab pos="1448382" algn="l"/>
                <a:tab pos="2174958" algn="l"/>
                <a:tab pos="2898354" algn="l"/>
              </a:tabLst>
              <a:defRPr>
                <a:solidFill>
                  <a:schemeClr val="bg1"/>
                </a:solidFill>
                <a:latin typeface="Arial" charset="0"/>
              </a:defRPr>
            </a:lvl3pPr>
            <a:lvl4pPr eaLnBrk="0" hangingPunct="0">
              <a:tabLst>
                <a:tab pos="724986" algn="l"/>
                <a:tab pos="1448382" algn="l"/>
                <a:tab pos="2174958" algn="l"/>
                <a:tab pos="2898354" algn="l"/>
              </a:tabLst>
              <a:defRPr>
                <a:solidFill>
                  <a:schemeClr val="bg1"/>
                </a:solidFill>
                <a:latin typeface="Arial" charset="0"/>
              </a:defRPr>
            </a:lvl4pPr>
            <a:lvl5pPr eaLnBrk="0" hangingPunct="0">
              <a:tabLst>
                <a:tab pos="724986" algn="l"/>
                <a:tab pos="1448382" algn="l"/>
                <a:tab pos="2174958" algn="l"/>
                <a:tab pos="2898354" algn="l"/>
              </a:tabLst>
              <a:defRPr>
                <a:solidFill>
                  <a:schemeClr val="bg1"/>
                </a:solidFill>
                <a:latin typeface="Arial" charset="0"/>
              </a:defRPr>
            </a:lvl5pPr>
            <a:lvl6pPr marL="2518372"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6pPr>
            <a:lvl7pPr marL="2976258"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7pPr>
            <a:lvl8pPr marL="3434144"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8pPr>
            <a:lvl9pPr marL="3892029" indent="-228943" defTabSz="449937" eaLnBrk="0" fontAlgn="base" hangingPunct="0">
              <a:spcBef>
                <a:spcPct val="0"/>
              </a:spcBef>
              <a:spcAft>
                <a:spcPct val="0"/>
              </a:spcAft>
              <a:buClr>
                <a:srgbClr val="000000"/>
              </a:buClr>
              <a:buSzPct val="100000"/>
              <a:buFont typeface="Times New Roman" pitchFamily="18" charset="0"/>
              <a:tabLst>
                <a:tab pos="724986" algn="l"/>
                <a:tab pos="1448382" algn="l"/>
                <a:tab pos="2174958" algn="l"/>
                <a:tab pos="2898354" algn="l"/>
              </a:tabLst>
              <a:defRPr>
                <a:solidFill>
                  <a:schemeClr val="bg1"/>
                </a:solidFill>
                <a:latin typeface="Arial" charset="0"/>
              </a:defRPr>
            </a:lvl9pPr>
          </a:lstStyle>
          <a:p>
            <a:pPr defTabSz="449937" eaLnBrk="1" hangingPunct="1"/>
            <a:fld id="{DF3896AB-3987-4E41-8B8B-03AD9E718850}" type="slidenum">
              <a:rPr lang="en-US" smtClean="0">
                <a:solidFill>
                  <a:srgbClr val="000000"/>
                </a:solidFill>
                <a:latin typeface="Times New Roman" pitchFamily="18" charset="0"/>
                <a:ea typeface="Lucida Sans Unicode" pitchFamily="34" charset="0"/>
              </a:rPr>
              <a:pPr defTabSz="449937" eaLnBrk="1" hangingPunct="1"/>
              <a:t>8</a:t>
            </a:fld>
            <a:endParaRPr lang="en-US" smtClean="0">
              <a:solidFill>
                <a:srgbClr val="000000"/>
              </a:solidFill>
              <a:latin typeface="Times New Roman" pitchFamily="18" charset="0"/>
              <a:ea typeface="Lucida Sans Unicode" pitchFamily="34" charset="0"/>
            </a:endParaRPr>
          </a:p>
        </p:txBody>
      </p:sp>
      <p:sp>
        <p:nvSpPr>
          <p:cNvPr id="62467" name="Rectangle 2"/>
          <p:cNvSpPr>
            <a:spLocks noGrp="1" noRot="1" noChangeAspect="1" noChangeArrowheads="1" noTextEdit="1"/>
          </p:cNvSpPr>
          <p:nvPr>
            <p:ph type="sldImg"/>
          </p:nvPr>
        </p:nvSpPr>
        <p:spPr>
          <a:xfrm>
            <a:off x="917575" y="746125"/>
            <a:ext cx="4970463" cy="3729038"/>
          </a:xfrm>
          <a:ln/>
        </p:spPr>
      </p:sp>
      <p:sp>
        <p:nvSpPr>
          <p:cNvPr id="62468" name="Rectangle 3"/>
          <p:cNvSpPr>
            <a:spLocks noGrp="1" noChangeArrowheads="1"/>
          </p:cNvSpPr>
          <p:nvPr>
            <p:ph type="body" idx="1"/>
          </p:nvPr>
        </p:nvSpPr>
        <p:spPr>
          <a:noFill/>
        </p:spPr>
        <p:txBody>
          <a:bodyPr/>
          <a:lstStyle/>
          <a:p>
            <a:r>
              <a:rPr lang="fr-BE" sz="1400" dirty="0" err="1"/>
              <a:t>Definition</a:t>
            </a:r>
            <a:r>
              <a:rPr lang="fr-BE" sz="1400" dirty="0"/>
              <a:t>: </a:t>
            </a:r>
            <a:r>
              <a:rPr lang="fr-BE" sz="1400" dirty="0" err="1"/>
              <a:t>Prevention</a:t>
            </a:r>
            <a:r>
              <a:rPr lang="fr-BE" sz="1400" dirty="0"/>
              <a:t> </a:t>
            </a:r>
            <a:r>
              <a:rPr lang="fr-BE" sz="1400" dirty="0" err="1"/>
              <a:t>includes</a:t>
            </a:r>
            <a:r>
              <a:rPr lang="fr-BE" sz="1400" dirty="0"/>
              <a:t> 2 aspects: minimisation of packaging </a:t>
            </a:r>
            <a:r>
              <a:rPr lang="fr-BE" sz="1400" dirty="0" err="1"/>
              <a:t>waste</a:t>
            </a:r>
            <a:r>
              <a:rPr lang="fr-BE" sz="1400" dirty="0"/>
              <a:t> </a:t>
            </a:r>
            <a:r>
              <a:rPr lang="fr-BE" sz="1400" dirty="0" err="1"/>
              <a:t>generation</a:t>
            </a:r>
            <a:r>
              <a:rPr lang="fr-BE" sz="1400" dirty="0"/>
              <a:t> and limitation of </a:t>
            </a:r>
            <a:r>
              <a:rPr lang="fr-BE" sz="1400" dirty="0" err="1"/>
              <a:t>harmful</a:t>
            </a:r>
            <a:r>
              <a:rPr lang="fr-BE" sz="1400" dirty="0"/>
              <a:t> </a:t>
            </a:r>
            <a:r>
              <a:rPr lang="fr-BE" sz="1400" dirty="0" err="1"/>
              <a:t>materials</a:t>
            </a:r>
            <a:r>
              <a:rPr lang="fr-BE" sz="1400" dirty="0"/>
              <a:t> and substances in packaging and packaging </a:t>
            </a:r>
            <a:r>
              <a:rPr lang="fr-BE" sz="1400" dirty="0" err="1"/>
              <a:t>waste</a:t>
            </a:r>
            <a:endParaRPr lang="fr-BE" sz="1400" dirty="0"/>
          </a:p>
          <a:p>
            <a:endParaRPr lang="fr-BE" sz="1400" dirty="0"/>
          </a:p>
          <a:p>
            <a:endParaRPr lang="en-GB" sz="1400" b="1" u="sng" dirty="0"/>
          </a:p>
          <a:p>
            <a:r>
              <a:rPr lang="en-GB" sz="1400" b="1" u="sng" dirty="0"/>
              <a:t>Essential requirements:</a:t>
            </a:r>
          </a:p>
          <a:p>
            <a:r>
              <a:rPr lang="en-GB" sz="1400" dirty="0"/>
              <a:t>MS must ensure that packaging complies with the Essential Requirements contained in Annex II to the Packaging directive.</a:t>
            </a:r>
          </a:p>
          <a:p>
            <a:endParaRPr lang="en-GB" sz="1400" dirty="0"/>
          </a:p>
          <a:p>
            <a:r>
              <a:rPr lang="en-GB" sz="1400" dirty="0"/>
              <a:t> ER provide quantitative and qualitative prevention:</a:t>
            </a:r>
          </a:p>
          <a:p>
            <a:endParaRPr lang="en-GB" sz="1400" dirty="0"/>
          </a:p>
          <a:p>
            <a:r>
              <a:rPr lang="en-GB" sz="1400" b="1" dirty="0"/>
              <a:t>Quantitative</a:t>
            </a:r>
            <a:r>
              <a:rPr lang="en-GB" sz="1400" dirty="0"/>
              <a:t>: minimisation of </a:t>
            </a:r>
            <a:r>
              <a:rPr lang="en-GB" sz="1400" b="1" dirty="0"/>
              <a:t>packaging weight and volume</a:t>
            </a:r>
            <a:r>
              <a:rPr lang="en-GB" sz="1400" dirty="0"/>
              <a:t> to the amount needed for safety, hygiene and consumer acceptance of the packaged product,</a:t>
            </a:r>
          </a:p>
          <a:p>
            <a:r>
              <a:rPr lang="en-GB" sz="1400" b="1" dirty="0"/>
              <a:t>Qualitative</a:t>
            </a:r>
            <a:r>
              <a:rPr lang="en-GB" sz="1400" dirty="0"/>
              <a:t>: minimisation of noxious or hazardous substances present in packaging,</a:t>
            </a:r>
          </a:p>
          <a:p>
            <a:pPr>
              <a:buFontTx/>
              <a:buChar char="•"/>
            </a:pPr>
            <a:r>
              <a:rPr lang="en-GB" sz="1400" dirty="0"/>
              <a:t>suitability for reuse, material recycling, energy recovery or composting.</a:t>
            </a:r>
          </a:p>
          <a:p>
            <a:endParaRPr lang="en-GB" dirty="0" smtClean="0"/>
          </a:p>
          <a:p>
            <a:endParaRPr lang="en-GB" sz="1000" dirty="0"/>
          </a:p>
          <a:p>
            <a:endParaRPr lang="en-GB" sz="10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The generation of packaging waste per capita in the EU followed a growing trend until 2006. </a:t>
            </a:r>
          </a:p>
          <a:p>
            <a:endParaRPr lang="en-GB" sz="1400" dirty="0"/>
          </a:p>
          <a:p>
            <a:r>
              <a:rPr lang="en-GB" sz="1400" dirty="0"/>
              <a:t>Between 2006 and 2009, it stabilised, while in 2009 effects of the economic downturn were reflected by a decreased level of packaging waste. </a:t>
            </a:r>
          </a:p>
          <a:p>
            <a:endParaRPr lang="en-GB" sz="1400" dirty="0"/>
          </a:p>
          <a:p>
            <a:r>
              <a:rPr lang="en-GB" sz="1400" dirty="0"/>
              <a:t>In 2010, 157 kg/capita packaging waste was being generated, following a slight increase in the trend after the economic downturn. This is a clear indication that, neither decoupling waste generation from economic growth nor the EU policy objective of waste prevention has as yet been accomplished for this waste stream.</a:t>
            </a:r>
          </a:p>
        </p:txBody>
      </p:sp>
      <p:sp>
        <p:nvSpPr>
          <p:cNvPr id="4" name="Slide Number Placeholder 3"/>
          <p:cNvSpPr>
            <a:spLocks noGrp="1"/>
          </p:cNvSpPr>
          <p:nvPr>
            <p:ph type="sldNum" sz="quarter" idx="10"/>
          </p:nvPr>
        </p:nvSpPr>
        <p:spPr/>
        <p:txBody>
          <a:bodyPr/>
          <a:lstStyle/>
          <a:p>
            <a:fld id="{3BAD6348-42AC-4B5D-83D7-20CDC61424F5}" type="slidenum">
              <a:rPr lang="en-GB" smtClean="0"/>
              <a:t>9</a:t>
            </a:fld>
            <a:endParaRPr lang="en-GB"/>
          </a:p>
        </p:txBody>
      </p:sp>
    </p:spTree>
    <p:extLst>
      <p:ext uri="{BB962C8B-B14F-4D97-AF65-F5344CB8AC3E}">
        <p14:creationId xmlns:p14="http://schemas.microsoft.com/office/powerpoint/2010/main" val="395773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solidFill>
              <a:srgbClr val="0F5494"/>
            </a:solidFill>
            <a:miter lim="800000"/>
            <a:headEnd/>
            <a:tailEnd/>
          </a:ln>
          <a:effectLst>
            <a:outerShdw blurRad="63500" dist="23000" dir="5400000" rotWithShape="0">
              <a:srgbClr val="000000">
                <a:alpha val="34998"/>
              </a:srgbClr>
            </a:outerShdw>
          </a:effectLst>
        </p:spPr>
        <p:txBody>
          <a:bodyPr anchor="ctr"/>
          <a:lstStyle/>
          <a:p>
            <a:pPr defTabSz="457200">
              <a:defRPr/>
            </a:pPr>
            <a:endParaRPr lang="en-US">
              <a:solidFill>
                <a:srgbClr val="FFFFFF"/>
              </a:solidFill>
              <a:latin typeface="Verdana" charset="0"/>
              <a:ea typeface="ＭＳ Ｐゴシック" charset="0"/>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30688" y="6669088"/>
            <a:ext cx="684212" cy="215900"/>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defTabSz="457200" fontAlgn="auto">
              <a:spcBef>
                <a:spcPts val="0"/>
              </a:spcBef>
              <a:spcAft>
                <a:spcPts val="0"/>
              </a:spcAft>
              <a:defRPr/>
            </a:pPr>
            <a:endParaRPr lang="en-US">
              <a:solidFill>
                <a:schemeClr val="lt1"/>
              </a:solidFill>
              <a:latin typeface="+mn-lt"/>
            </a:endParaRPr>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6BE99904-051A-444C-AF45-84675511A032}" type="slidenum">
              <a:rPr lang="en-GB"/>
              <a:pPr>
                <a:defRPr/>
              </a:pPr>
              <a:t>‹#›</a:t>
            </a:fld>
            <a:endParaRPr lang="en-GB"/>
          </a:p>
        </p:txBody>
      </p:sp>
    </p:spTree>
    <p:extLst>
      <p:ext uri="{BB962C8B-B14F-4D97-AF65-F5344CB8AC3E}">
        <p14:creationId xmlns:p14="http://schemas.microsoft.com/office/powerpoint/2010/main" val="3460973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defTabSz="457200" fontAlgn="auto">
              <a:spcBef>
                <a:spcPts val="0"/>
              </a:spcBef>
              <a:spcAft>
                <a:spcPts val="0"/>
              </a:spcAft>
              <a:defRPr/>
            </a:pPr>
            <a:endParaRPr lang="en-US"/>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2438" y="6669088"/>
            <a:ext cx="596900" cy="198437"/>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defTabSz="457200" fontAlgn="auto">
              <a:spcBef>
                <a:spcPts val="0"/>
              </a:spcBef>
              <a:spcAft>
                <a:spcPts val="0"/>
              </a:spcAft>
              <a:defRPr/>
            </a:pPr>
            <a:endParaRPr lang="en-US" dirty="0">
              <a:solidFill>
                <a:schemeClr val="lt1"/>
              </a:solidFill>
              <a:latin typeface="+mn-lt"/>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p:cNvSpPr>
            <a:spLocks noGrp="1" noChangeArrowheads="1"/>
          </p:cNvSpPr>
          <p:nvPr>
            <p:ph type="sldNum" sz="quarter" idx="12"/>
          </p:nvPr>
        </p:nvSpPr>
        <p:spPr/>
        <p:txBody>
          <a:bodyPr/>
          <a:lstStyle>
            <a:lvl1pPr>
              <a:defRPr/>
            </a:lvl1pPr>
          </a:lstStyle>
          <a:p>
            <a:pPr>
              <a:defRPr/>
            </a:pPr>
            <a:fld id="{B3989409-8F24-459D-BDEC-D6D9EA7921B4}" type="slidenum">
              <a:rPr lang="en-GB"/>
              <a:pPr>
                <a:defRPr/>
              </a:pPr>
              <a:t>‹#›</a:t>
            </a:fld>
            <a:endParaRPr lang="en-GB"/>
          </a:p>
        </p:txBody>
      </p:sp>
    </p:spTree>
    <p:extLst>
      <p:ext uri="{BB962C8B-B14F-4D97-AF65-F5344CB8AC3E}">
        <p14:creationId xmlns:p14="http://schemas.microsoft.com/office/powerpoint/2010/main" val="2287814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a:p>
        </p:txBody>
      </p:sp>
      <p:sp>
        <p:nvSpPr>
          <p:cNvPr id="7" name="Rectangle 6"/>
          <p:cNvSpPr>
            <a:spLocks noGrp="1" noChangeArrowheads="1"/>
          </p:cNvSpPr>
          <p:nvPr>
            <p:ph type="sldNum" sz="quarter" idx="12"/>
          </p:nvPr>
        </p:nvSpPr>
        <p:spPr/>
        <p:txBody>
          <a:bodyPr/>
          <a:lstStyle>
            <a:lvl1pPr>
              <a:defRPr/>
            </a:lvl1pPr>
          </a:lstStyle>
          <a:p>
            <a:pPr>
              <a:defRPr/>
            </a:pPr>
            <a:fld id="{F2809890-317E-45EF-A436-D641DF4313E1}" type="slidenum">
              <a:rPr lang="en-GB"/>
              <a:pPr>
                <a:defRPr/>
              </a:pPr>
              <a:t>‹#›</a:t>
            </a:fld>
            <a:endParaRPr lang="en-GB"/>
          </a:p>
        </p:txBody>
      </p:sp>
    </p:spTree>
    <p:extLst>
      <p:ext uri="{BB962C8B-B14F-4D97-AF65-F5344CB8AC3E}">
        <p14:creationId xmlns:p14="http://schemas.microsoft.com/office/powerpoint/2010/main" val="3858028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27088" y="115888"/>
            <a:ext cx="793115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827088" y="1484313"/>
            <a:ext cx="7848600" cy="1831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827088" y="3468688"/>
            <a:ext cx="7848600" cy="1831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61433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27088" y="115888"/>
            <a:ext cx="7931150" cy="5184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1206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endParaRPr lang="nl-BE"/>
          </a:p>
        </p:txBody>
      </p:sp>
      <p:sp>
        <p:nvSpPr>
          <p:cNvPr id="5" name="Rectangle 5"/>
          <p:cNvSpPr>
            <a:spLocks noGrp="1" noChangeArrowheads="1"/>
          </p:cNvSpPr>
          <p:nvPr>
            <p:ph type="ftr" idx="11"/>
          </p:nvPr>
        </p:nvSpPr>
        <p:spPr>
          <a:ln/>
        </p:spPr>
        <p:txBody>
          <a:bodyPr/>
          <a:lstStyle>
            <a:lvl1pPr>
              <a:defRPr/>
            </a:lvl1pPr>
          </a:lstStyle>
          <a:p>
            <a:pPr>
              <a:defRPr/>
            </a:pPr>
            <a:endParaRPr lang="nl-BE"/>
          </a:p>
        </p:txBody>
      </p:sp>
      <p:sp>
        <p:nvSpPr>
          <p:cNvPr id="6" name="Rectangle 6"/>
          <p:cNvSpPr>
            <a:spLocks noGrp="1" noChangeArrowheads="1"/>
          </p:cNvSpPr>
          <p:nvPr>
            <p:ph type="sldNum" idx="12"/>
          </p:nvPr>
        </p:nvSpPr>
        <p:spPr>
          <a:ln/>
        </p:spPr>
        <p:txBody>
          <a:bodyPr/>
          <a:lstStyle>
            <a:lvl1pPr>
              <a:defRPr/>
            </a:lvl1pPr>
          </a:lstStyle>
          <a:p>
            <a:pPr>
              <a:defRPr/>
            </a:pPr>
            <a:fld id="{01985192-B7B7-4C73-BEBB-D3F8A6D06E82}" type="slidenum">
              <a:rPr lang="nl-BE"/>
              <a:pPr>
                <a:defRPr/>
              </a:pPr>
              <a:t>‹#›</a:t>
            </a:fld>
            <a:endParaRPr lang="nl-BE"/>
          </a:p>
        </p:txBody>
      </p:sp>
    </p:spTree>
    <p:extLst>
      <p:ext uri="{BB962C8B-B14F-4D97-AF65-F5344CB8AC3E}">
        <p14:creationId xmlns:p14="http://schemas.microsoft.com/office/powerpoint/2010/main" val="2419780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995738" y="2457450"/>
            <a:ext cx="5038725" cy="1006475"/>
          </a:xfrm>
        </p:spPr>
        <p:txBody>
          <a:bodyPr/>
          <a:lstStyle/>
          <a:p>
            <a:r>
              <a:rPr lang="en-US" smtClean="0"/>
              <a:t>Click to edit Master title style</a:t>
            </a:r>
            <a:endParaRPr lang="en-GB"/>
          </a:p>
        </p:txBody>
      </p:sp>
      <p:sp>
        <p:nvSpPr>
          <p:cNvPr id="3" name="Rectangle 4"/>
          <p:cNvSpPr>
            <a:spLocks noGrp="1" noChangeArrowheads="1"/>
          </p:cNvSpPr>
          <p:nvPr>
            <p:ph type="dt" idx="10"/>
          </p:nvPr>
        </p:nvSpPr>
        <p:spPr>
          <a:ln/>
        </p:spPr>
        <p:txBody>
          <a:bodyPr/>
          <a:lstStyle>
            <a:lvl1pPr>
              <a:defRPr/>
            </a:lvl1pPr>
          </a:lstStyle>
          <a:p>
            <a:pPr>
              <a:defRPr/>
            </a:pPr>
            <a:endParaRPr lang="nl-BE"/>
          </a:p>
        </p:txBody>
      </p:sp>
      <p:sp>
        <p:nvSpPr>
          <p:cNvPr id="4" name="Rectangle 5"/>
          <p:cNvSpPr>
            <a:spLocks noGrp="1" noChangeArrowheads="1"/>
          </p:cNvSpPr>
          <p:nvPr>
            <p:ph type="ftr" idx="11"/>
          </p:nvPr>
        </p:nvSpPr>
        <p:spPr>
          <a:ln/>
        </p:spPr>
        <p:txBody>
          <a:bodyPr/>
          <a:lstStyle>
            <a:lvl1pPr>
              <a:defRPr/>
            </a:lvl1pPr>
          </a:lstStyle>
          <a:p>
            <a:pPr>
              <a:defRPr/>
            </a:pPr>
            <a:endParaRPr lang="nl-BE"/>
          </a:p>
        </p:txBody>
      </p:sp>
      <p:sp>
        <p:nvSpPr>
          <p:cNvPr id="5" name="Rectangle 6"/>
          <p:cNvSpPr>
            <a:spLocks noGrp="1" noChangeArrowheads="1"/>
          </p:cNvSpPr>
          <p:nvPr>
            <p:ph type="sldNum" idx="12"/>
          </p:nvPr>
        </p:nvSpPr>
        <p:spPr>
          <a:ln/>
        </p:spPr>
        <p:txBody>
          <a:bodyPr/>
          <a:lstStyle>
            <a:lvl1pPr>
              <a:defRPr/>
            </a:lvl1pPr>
          </a:lstStyle>
          <a:p>
            <a:pPr>
              <a:defRPr/>
            </a:pPr>
            <a:fld id="{DC38BE7B-E016-49B0-8854-E31E4304422D}" type="slidenum">
              <a:rPr lang="nl-BE"/>
              <a:pPr>
                <a:defRPr/>
              </a:pPr>
              <a:t>‹#›</a:t>
            </a:fld>
            <a:endParaRPr lang="nl-BE"/>
          </a:p>
        </p:txBody>
      </p:sp>
    </p:spTree>
    <p:extLst>
      <p:ext uri="{BB962C8B-B14F-4D97-AF65-F5344CB8AC3E}">
        <p14:creationId xmlns:p14="http://schemas.microsoft.com/office/powerpoint/2010/main" val="2729466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a-DK" smtClean="0"/>
              <a:t>Klik for at redigere titeltypografi i masteren</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a-DK" smtClean="0"/>
              <a:t>Klik for at redigere teksttypografierne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7" name="Date Placeholder 6"/>
          <p:cNvSpPr>
            <a:spLocks noGrp="1" noChangeArrowheads="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8" name="Footer Placeholder 7"/>
          <p:cNvSpPr>
            <a:spLocks noGrp="1" noChangeArrowheads="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a:p>
        </p:txBody>
      </p:sp>
      <p:sp>
        <p:nvSpPr>
          <p:cNvPr id="9" name="Slide Number Placeholder 8"/>
          <p:cNvSpPr>
            <a:spLocks noGrp="1" noChangeArrowheads="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7D59EFD3-49B7-4B48-9E59-82A5D35A957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1" r:id="rId6"/>
    <p:sldLayoutId id="2147483742" r:id="rId7"/>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hyperlink" Target="http://ec.europa.eu/environment/waste/packaging/index_en.htm"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ec.europa.eu/environment/consultations/sustainable.htm" TargetMode="External"/><Relationship Id="rId4" Type="http://schemas.openxmlformats.org/officeDocument/2006/relationships/hyperlink" Target="http://ec.europa.eu/environment/resource_efficiency/index_en.ht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idx="1"/>
          </p:nvPr>
        </p:nvSpPr>
        <p:spPr>
          <a:xfrm>
            <a:off x="467544" y="4725144"/>
            <a:ext cx="3744416" cy="1440160"/>
          </a:xfrm>
        </p:spPr>
        <p:txBody>
          <a:bodyPr lIns="90000" tIns="46800" rIns="90000" bIns="46800"/>
          <a:lstStyle/>
          <a:p>
            <a:pPr marL="0" indent="0" algn="ctr" eaLnBrk="1" hangingPunct="1">
              <a:lnSpc>
                <a:spcPct val="150000"/>
              </a:lnSpc>
              <a:spcBef>
                <a:spcPts val="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0" i="0" dirty="0" smtClean="0">
                <a:solidFill>
                  <a:srgbClr val="FFFFFF"/>
                </a:solidFill>
                <a:latin typeface="Tahoma" pitchFamily="34" charset="0"/>
              </a:rPr>
              <a:t>Brussels 8 </a:t>
            </a:r>
            <a:r>
              <a:rPr lang="en-GB" sz="1200" b="0" i="0" dirty="0" err="1" smtClean="0">
                <a:solidFill>
                  <a:srgbClr val="FFFFFF"/>
                </a:solidFill>
                <a:latin typeface="Tahoma" pitchFamily="34" charset="0"/>
              </a:rPr>
              <a:t>Decvember</a:t>
            </a:r>
            <a:r>
              <a:rPr lang="en-GB" sz="1200" b="0" i="0" dirty="0" smtClean="0">
                <a:solidFill>
                  <a:srgbClr val="FFFFFF"/>
                </a:solidFill>
                <a:latin typeface="Tahoma" pitchFamily="34" charset="0"/>
              </a:rPr>
              <a:t> 2014</a:t>
            </a:r>
          </a:p>
          <a:p>
            <a:pPr marL="0" indent="0" algn="ctr" eaLnBrk="1" hangingPunct="1">
              <a:lnSpc>
                <a:spcPct val="150000"/>
              </a:lnSpc>
              <a:spcBef>
                <a:spcPts val="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i="0" dirty="0" smtClean="0">
                <a:solidFill>
                  <a:srgbClr val="FFFFFF"/>
                </a:solidFill>
                <a:latin typeface="Tahoma" pitchFamily="34" charset="0"/>
              </a:rPr>
              <a:t>Marianne Muller</a:t>
            </a:r>
          </a:p>
          <a:p>
            <a:pPr marL="0" indent="0" algn="ctr" eaLnBrk="1" hangingPunct="1">
              <a:lnSpc>
                <a:spcPct val="150000"/>
              </a:lnSpc>
              <a:spcBef>
                <a:spcPts val="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0" i="0" dirty="0" smtClean="0">
                <a:solidFill>
                  <a:srgbClr val="FFFFFF"/>
                </a:solidFill>
                <a:latin typeface="Tahoma" pitchFamily="34" charset="0"/>
              </a:rPr>
              <a:t>DG Environment</a:t>
            </a:r>
          </a:p>
          <a:p>
            <a:pPr marL="0" algn="ctr" eaLnBrk="1" hangingPunct="1">
              <a:lnSpc>
                <a:spcPct val="1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0" dirty="0">
                <a:solidFill>
                  <a:srgbClr val="FFFFFF"/>
                </a:solidFill>
                <a:latin typeface="Tahoma" pitchFamily="34" charset="0"/>
              </a:rPr>
              <a:t>European </a:t>
            </a:r>
            <a:r>
              <a:rPr lang="en-GB" sz="1200" b="0" dirty="0" smtClean="0">
                <a:solidFill>
                  <a:srgbClr val="FFFFFF"/>
                </a:solidFill>
                <a:latin typeface="Tahoma" pitchFamily="34" charset="0"/>
              </a:rPr>
              <a:t>Commission</a:t>
            </a:r>
          </a:p>
        </p:txBody>
      </p:sp>
      <p:sp>
        <p:nvSpPr>
          <p:cNvPr id="17412" name="Rectangle 1"/>
          <p:cNvSpPr txBox="1">
            <a:spLocks noChangeArrowheads="1"/>
          </p:cNvSpPr>
          <p:nvPr/>
        </p:nvSpPr>
        <p:spPr bwMode="auto">
          <a:xfrm>
            <a:off x="1090562" y="1484784"/>
            <a:ext cx="7081838" cy="2232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marL="3175" eaLnBrk="0" hangingPunc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1pPr>
            <a:lvl2pPr eaLnBrk="0" hangingPunc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2pPr>
            <a:lvl3pPr eaLnBrk="0" hangingPunc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3pPr>
            <a:lvl4pPr eaLnBrk="0" hangingPunc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4pPr>
            <a:lvl5pPr eaLnBrk="0" hangingPunc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3175"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charset="0"/>
              </a:defRPr>
            </a:lvl9pPr>
          </a:lstStyle>
          <a:p>
            <a:pPr algn="ctr" eaLnBrk="1" hangingPunct="1">
              <a:buClrTx/>
              <a:buFontTx/>
              <a:buNone/>
            </a:pPr>
            <a:r>
              <a:rPr lang="en-GB" sz="2800" b="1" dirty="0">
                <a:solidFill>
                  <a:srgbClr val="FFFF00"/>
                </a:solidFill>
                <a:latin typeface="Tahoma" pitchFamily="34" charset="0"/>
              </a:rPr>
              <a:t>The EU Packaging </a:t>
            </a:r>
            <a:r>
              <a:rPr lang="en-GB" sz="2800" b="1" dirty="0" smtClean="0">
                <a:solidFill>
                  <a:srgbClr val="FFFF00"/>
                </a:solidFill>
                <a:latin typeface="Tahoma" pitchFamily="34" charset="0"/>
              </a:rPr>
              <a:t>Policy</a:t>
            </a:r>
          </a:p>
          <a:p>
            <a:pPr algn="ctr" eaLnBrk="1" hangingPunct="1">
              <a:buClrTx/>
              <a:buFontTx/>
              <a:buNone/>
            </a:pPr>
            <a:endParaRPr lang="en-GB" sz="2800" b="1" dirty="0" smtClean="0">
              <a:solidFill>
                <a:srgbClr val="FFFFFF"/>
              </a:solidFill>
              <a:latin typeface="Tahoma" pitchFamily="34" charset="0"/>
            </a:endParaRPr>
          </a:p>
          <a:p>
            <a:pPr algn="ctr" eaLnBrk="1" hangingPunct="1">
              <a:buClrTx/>
              <a:buFontTx/>
              <a:buNone/>
            </a:pPr>
            <a:r>
              <a:rPr lang="en-GB" sz="2800" dirty="0">
                <a:solidFill>
                  <a:srgbClr val="FFFFFF"/>
                </a:solidFill>
                <a:latin typeface="Tahoma" pitchFamily="34" charset="0"/>
              </a:rPr>
              <a:t>Directive 94/62/EC on packaging and packaging waste</a:t>
            </a:r>
            <a:endParaRPr lang="nl-BE" sz="2800" b="1" dirty="0">
              <a:solidFill>
                <a:srgbClr val="FFFFFF"/>
              </a:solidFill>
              <a:latin typeface="Tahoma" pitchFamily="34" charset="0"/>
            </a:endParaRPr>
          </a:p>
        </p:txBody>
      </p:sp>
      <p:pic>
        <p:nvPicPr>
          <p:cNvPr id="17413" name="Picture 11" descr="Packaging waste 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4031704"/>
            <a:ext cx="399573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84218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68313" y="1340768"/>
            <a:ext cx="8229600" cy="936625"/>
          </a:xfrm>
        </p:spPr>
        <p:txBody>
          <a:bodyPr/>
          <a:lstStyle/>
          <a:p>
            <a:pPr algn="ctr">
              <a:defRPr/>
            </a:pPr>
            <a:r>
              <a:rPr lang="en-GB" sz="3200" dirty="0">
                <a:solidFill>
                  <a:srgbClr val="C00000"/>
                </a:solidFill>
              </a:rPr>
              <a:t>The role of the essential requirements</a:t>
            </a:r>
          </a:p>
        </p:txBody>
      </p:sp>
      <p:sp>
        <p:nvSpPr>
          <p:cNvPr id="54275" name="Rectangle 3"/>
          <p:cNvSpPr>
            <a:spLocks noGrp="1" noChangeArrowheads="1"/>
          </p:cNvSpPr>
          <p:nvPr>
            <p:ph idx="1"/>
          </p:nvPr>
        </p:nvSpPr>
        <p:spPr/>
        <p:txBody>
          <a:bodyPr/>
          <a:lstStyle/>
          <a:p>
            <a:pPr>
              <a:defRPr/>
            </a:pPr>
            <a:r>
              <a:rPr lang="en-GB" sz="2800" dirty="0" smtClean="0">
                <a:solidFill>
                  <a:srgbClr val="0070C0"/>
                </a:solidFill>
                <a:latin typeface="Tahoma" pitchFamily="34" charset="0"/>
              </a:rPr>
              <a:t>Producers </a:t>
            </a:r>
            <a:r>
              <a:rPr lang="en-GB" sz="2800" dirty="0">
                <a:solidFill>
                  <a:srgbClr val="0070C0"/>
                </a:solidFill>
                <a:latin typeface="Tahoma" pitchFamily="34" charset="0"/>
              </a:rPr>
              <a:t>to demonstrate </a:t>
            </a:r>
            <a:r>
              <a:rPr lang="en-GB" sz="2800" dirty="0" smtClean="0">
                <a:solidFill>
                  <a:srgbClr val="0070C0"/>
                </a:solidFill>
                <a:latin typeface="Tahoma" pitchFamily="34" charset="0"/>
              </a:rPr>
              <a:t>compliance  with Harmonised Standards</a:t>
            </a:r>
            <a:endParaRPr lang="en-GB" sz="2800" dirty="0">
              <a:solidFill>
                <a:srgbClr val="0070C0"/>
              </a:solidFill>
              <a:latin typeface="Tahoma" pitchFamily="34" charset="0"/>
            </a:endParaRPr>
          </a:p>
          <a:p>
            <a:pPr>
              <a:lnSpc>
                <a:spcPct val="150000"/>
              </a:lnSpc>
              <a:defRPr/>
            </a:pPr>
            <a:r>
              <a:rPr lang="en-GB" sz="2800" dirty="0" smtClean="0">
                <a:solidFill>
                  <a:srgbClr val="0070C0"/>
                </a:solidFill>
                <a:latin typeface="Tahoma" pitchFamily="34" charset="0"/>
              </a:rPr>
              <a:t>But… </a:t>
            </a:r>
          </a:p>
          <a:p>
            <a:pPr marL="0" indent="0">
              <a:lnSpc>
                <a:spcPct val="150000"/>
              </a:lnSpc>
              <a:buNone/>
              <a:defRPr/>
            </a:pPr>
            <a:r>
              <a:rPr lang="en-GB" sz="2800" dirty="0">
                <a:solidFill>
                  <a:srgbClr val="0070C0"/>
                </a:solidFill>
                <a:latin typeface="Tahoma" pitchFamily="34" charset="0"/>
              </a:rPr>
              <a:t>	</a:t>
            </a:r>
            <a:r>
              <a:rPr lang="en-GB" sz="2800" dirty="0" smtClean="0">
                <a:solidFill>
                  <a:srgbClr val="0070C0"/>
                </a:solidFill>
                <a:latin typeface="Tahoma" pitchFamily="34" charset="0"/>
              </a:rPr>
              <a:t>lack </a:t>
            </a:r>
            <a:r>
              <a:rPr lang="en-GB" sz="2800" dirty="0">
                <a:solidFill>
                  <a:srgbClr val="0070C0"/>
                </a:solidFill>
                <a:latin typeface="Tahoma" pitchFamily="34" charset="0"/>
              </a:rPr>
              <a:t>of enforcement mechanisms to </a:t>
            </a:r>
            <a:r>
              <a:rPr lang="en-GB" sz="2800" dirty="0" smtClean="0">
                <a:solidFill>
                  <a:srgbClr val="0070C0"/>
                </a:solidFill>
                <a:latin typeface="Tahoma" pitchFamily="34" charset="0"/>
              </a:rPr>
              <a:t>	ensure compliance</a:t>
            </a:r>
          </a:p>
          <a:p>
            <a:pPr marL="0" indent="0">
              <a:lnSpc>
                <a:spcPct val="150000"/>
              </a:lnSpc>
              <a:buNone/>
              <a:defRPr/>
            </a:pPr>
            <a:r>
              <a:rPr lang="fr-BE" sz="2800" dirty="0">
                <a:solidFill>
                  <a:srgbClr val="0070C0"/>
                </a:solidFill>
                <a:latin typeface="Tahoma" pitchFamily="34" charset="0"/>
              </a:rPr>
              <a:t>	</a:t>
            </a:r>
            <a:r>
              <a:rPr lang="fr-BE" sz="2800" dirty="0" err="1" smtClean="0">
                <a:solidFill>
                  <a:srgbClr val="0070C0"/>
                </a:solidFill>
                <a:latin typeface="Tahoma" pitchFamily="34" charset="0"/>
              </a:rPr>
              <a:t>What</a:t>
            </a:r>
            <a:r>
              <a:rPr lang="fr-BE" sz="2800" dirty="0" smtClean="0">
                <a:solidFill>
                  <a:srgbClr val="0070C0"/>
                </a:solidFill>
                <a:latin typeface="Tahoma" pitchFamily="34" charset="0"/>
              </a:rPr>
              <a:t> </a:t>
            </a:r>
            <a:r>
              <a:rPr lang="fr-BE" sz="2800" dirty="0" err="1" smtClean="0">
                <a:solidFill>
                  <a:srgbClr val="0070C0"/>
                </a:solidFill>
                <a:latin typeface="Tahoma" pitchFamily="34" charset="0"/>
              </a:rPr>
              <a:t>else</a:t>
            </a:r>
            <a:r>
              <a:rPr lang="fr-BE" sz="2800" dirty="0" smtClean="0">
                <a:solidFill>
                  <a:srgbClr val="0070C0"/>
                </a:solidFill>
                <a:latin typeface="Tahoma" pitchFamily="34" charset="0"/>
              </a:rPr>
              <a:t> </a:t>
            </a:r>
            <a:r>
              <a:rPr lang="fr-BE" sz="2800" dirty="0" err="1" smtClean="0">
                <a:solidFill>
                  <a:srgbClr val="0070C0"/>
                </a:solidFill>
                <a:latin typeface="Tahoma" pitchFamily="34" charset="0"/>
              </a:rPr>
              <a:t>can</a:t>
            </a:r>
            <a:r>
              <a:rPr lang="fr-BE" sz="2800" dirty="0" smtClean="0">
                <a:solidFill>
                  <a:srgbClr val="0070C0"/>
                </a:solidFill>
                <a:latin typeface="Tahoma" pitchFamily="34" charset="0"/>
              </a:rPr>
              <a:t> </a:t>
            </a:r>
            <a:r>
              <a:rPr lang="fr-BE" sz="2800" dirty="0" err="1" smtClean="0">
                <a:solidFill>
                  <a:srgbClr val="0070C0"/>
                </a:solidFill>
                <a:latin typeface="Tahoma" pitchFamily="34" charset="0"/>
              </a:rPr>
              <a:t>be</a:t>
            </a:r>
            <a:r>
              <a:rPr lang="fr-BE" sz="2800" dirty="0" smtClean="0">
                <a:solidFill>
                  <a:srgbClr val="0070C0"/>
                </a:solidFill>
                <a:latin typeface="Tahoma" pitchFamily="34" charset="0"/>
              </a:rPr>
              <a:t> </a:t>
            </a:r>
            <a:r>
              <a:rPr lang="fr-BE" sz="2800" dirty="0" err="1" smtClean="0">
                <a:solidFill>
                  <a:srgbClr val="0070C0"/>
                </a:solidFill>
                <a:latin typeface="Tahoma" pitchFamily="34" charset="0"/>
              </a:rPr>
              <a:t>done</a:t>
            </a:r>
            <a:r>
              <a:rPr lang="fr-BE" sz="2800" dirty="0" smtClean="0">
                <a:solidFill>
                  <a:srgbClr val="0070C0"/>
                </a:solidFill>
                <a:latin typeface="Tahoma" pitchFamily="34" charset="0"/>
              </a:rPr>
              <a:t>?</a:t>
            </a:r>
            <a:endParaRPr lang="en-GB" sz="2800" dirty="0">
              <a:solidFill>
                <a:srgbClr val="0070C0"/>
              </a:solidFill>
              <a:latin typeface="Tahoma" pitchFamily="34" charset="0"/>
            </a:endParaRPr>
          </a:p>
          <a:p>
            <a:pPr lvl="1">
              <a:lnSpc>
                <a:spcPct val="150000"/>
              </a:lnSpc>
              <a:buClr>
                <a:srgbClr val="000099"/>
              </a:buClr>
              <a:buFontTx/>
              <a:buChar char="•"/>
              <a:defRPr/>
            </a:pPr>
            <a:endParaRPr lang="en-GB" dirty="0">
              <a:solidFill>
                <a:schemeClr val="accent5">
                  <a:lumMod val="60000"/>
                  <a:lumOff val="40000"/>
                </a:schemeClr>
              </a:solidFill>
              <a:latin typeface="Tahoma" pitchFamily="34" charset="0"/>
            </a:endParaRPr>
          </a:p>
          <a:p>
            <a:pPr lvl="1">
              <a:lnSpc>
                <a:spcPct val="150000"/>
              </a:lnSpc>
              <a:buClr>
                <a:srgbClr val="000099"/>
              </a:buClr>
              <a:buFontTx/>
              <a:buChar char="•"/>
              <a:defRPr/>
            </a:pPr>
            <a:endParaRPr lang="en-GB" sz="2200" dirty="0">
              <a:solidFill>
                <a:schemeClr val="accent5">
                  <a:lumMod val="60000"/>
                  <a:lumOff val="40000"/>
                </a:schemeClr>
              </a:solidFill>
              <a:latin typeface="Tahoma" pitchFamily="34" charset="0"/>
            </a:endParaRPr>
          </a:p>
          <a:p>
            <a:pPr>
              <a:defRPr/>
            </a:pPr>
            <a:endParaRPr lang="en-GB" dirty="0">
              <a:solidFill>
                <a:schemeClr val="accent5">
                  <a:lumMod val="60000"/>
                  <a:lumOff val="40000"/>
                </a:schemeClr>
              </a:solidFill>
            </a:endParaRPr>
          </a:p>
        </p:txBody>
      </p:sp>
      <p:sp>
        <p:nvSpPr>
          <p:cNvPr id="4" name="Rectangle 3"/>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3344832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0" name="Rectangle 4"/>
          <p:cNvSpPr>
            <a:spLocks noChangeArrowheads="1"/>
          </p:cNvSpPr>
          <p:nvPr/>
        </p:nvSpPr>
        <p:spPr bwMode="auto">
          <a:xfrm>
            <a:off x="468313" y="1458913"/>
            <a:ext cx="8229600" cy="4418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58775">
              <a:spcAft>
                <a:spcPct val="20000"/>
              </a:spcAft>
              <a:buClr>
                <a:srgbClr val="9F7136"/>
              </a:buClr>
              <a:buFont typeface="Wingdings" pitchFamily="2" charset="2"/>
              <a:buNone/>
              <a:tabLst>
                <a:tab pos="358775" algn="l"/>
              </a:tabLst>
              <a:defRPr/>
            </a:pPr>
            <a:r>
              <a:rPr lang="en-US" sz="3200" b="1" dirty="0">
                <a:solidFill>
                  <a:srgbClr val="C00000"/>
                </a:solidFill>
              </a:rPr>
              <a:t>Harmonized standards</a:t>
            </a:r>
          </a:p>
          <a:p>
            <a:pPr marL="358775" indent="-358775">
              <a:spcAft>
                <a:spcPct val="20000"/>
              </a:spcAft>
              <a:buClr>
                <a:srgbClr val="9F7136"/>
              </a:buClr>
              <a:buFont typeface="Wingdings" pitchFamily="2" charset="2"/>
              <a:buChar char="n"/>
              <a:tabLst>
                <a:tab pos="358775" algn="l"/>
              </a:tabLst>
              <a:defRPr/>
            </a:pPr>
            <a:endParaRPr lang="en-US" sz="3200" b="1" i="1" dirty="0">
              <a:solidFill>
                <a:schemeClr val="accent2"/>
              </a:solidFill>
            </a:endParaRPr>
          </a:p>
          <a:p>
            <a:pPr marL="457200" indent="-457200">
              <a:spcAft>
                <a:spcPts val="1200"/>
              </a:spcAft>
              <a:buClr>
                <a:schemeClr val="accent1">
                  <a:lumMod val="25000"/>
                </a:schemeClr>
              </a:buClr>
              <a:buFont typeface="Arial" pitchFamily="34" charset="0"/>
              <a:buChar char="•"/>
              <a:tabLst>
                <a:tab pos="358775" algn="l"/>
              </a:tabLst>
              <a:defRPr/>
            </a:pPr>
            <a:r>
              <a:rPr lang="en-US" sz="2800" dirty="0">
                <a:solidFill>
                  <a:srgbClr val="0070C0"/>
                </a:solidFill>
                <a:latin typeface="Tahoma" pitchFamily="34" charset="0"/>
              </a:rPr>
              <a:t>Compliance with the standards gives an automatic presumption of conformity with the essential requirements</a:t>
            </a:r>
            <a:r>
              <a:rPr lang="en-US" sz="2800" b="1" dirty="0">
                <a:solidFill>
                  <a:srgbClr val="0070C0"/>
                </a:solidFill>
              </a:rPr>
              <a:t>. </a:t>
            </a:r>
          </a:p>
          <a:p>
            <a:pPr marL="457200" indent="-457200">
              <a:spcAft>
                <a:spcPts val="1200"/>
              </a:spcAft>
              <a:buClr>
                <a:schemeClr val="accent1">
                  <a:lumMod val="25000"/>
                </a:schemeClr>
              </a:buClr>
              <a:buFont typeface="Arial" pitchFamily="34" charset="0"/>
              <a:buChar char="•"/>
              <a:tabLst>
                <a:tab pos="358775" algn="l"/>
              </a:tabLst>
              <a:defRPr/>
            </a:pPr>
            <a:r>
              <a:rPr lang="en-US" sz="2800" dirty="0" smtClean="0">
                <a:solidFill>
                  <a:srgbClr val="0070C0"/>
                </a:solidFill>
                <a:latin typeface="Tahoma" pitchFamily="34" charset="0"/>
              </a:rPr>
              <a:t>Harmonized </a:t>
            </a:r>
            <a:r>
              <a:rPr lang="en-US" sz="2800" dirty="0">
                <a:solidFill>
                  <a:srgbClr val="0070C0"/>
                </a:solidFill>
                <a:latin typeface="Tahoma" pitchFamily="34" charset="0"/>
              </a:rPr>
              <a:t>standards adopted by the European Committee for Standardization (CEN) and published in the Official Journal in 2004</a:t>
            </a:r>
            <a:r>
              <a:rPr lang="en-US" sz="2800" dirty="0" smtClean="0">
                <a:solidFill>
                  <a:srgbClr val="0070C0"/>
                </a:solidFill>
                <a:latin typeface="Tahoma" pitchFamily="34" charset="0"/>
              </a:rPr>
              <a:t>.</a:t>
            </a:r>
            <a:endParaRPr lang="en-US" sz="2800" dirty="0">
              <a:solidFill>
                <a:srgbClr val="0070C0"/>
              </a:solidFill>
              <a:latin typeface="Tahoma" pitchFamily="34" charset="0"/>
            </a:endParaRPr>
          </a:p>
        </p:txBody>
      </p:sp>
      <p:sp>
        <p:nvSpPr>
          <p:cNvPr id="3" name="Rectangle 2"/>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396263727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407876" y="2534940"/>
            <a:ext cx="8435280"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175">
              <a:spcAft>
                <a:spcPts val="1800"/>
              </a:spcAft>
              <a:buClr>
                <a:srgbClr val="9F7136"/>
              </a:buClr>
              <a:buFont typeface="Wingdings" pitchFamily="2" charset="2"/>
              <a:buNone/>
              <a:tabLst>
                <a:tab pos="358775" algn="l"/>
              </a:tabLst>
            </a:pPr>
            <a:r>
              <a:rPr lang="en-US" sz="2800" dirty="0" smtClean="0">
                <a:solidFill>
                  <a:srgbClr val="0070C0"/>
                </a:solidFill>
              </a:rPr>
              <a:t>Member </a:t>
            </a:r>
            <a:r>
              <a:rPr lang="en-US" sz="2800" dirty="0">
                <a:solidFill>
                  <a:srgbClr val="0070C0"/>
                </a:solidFill>
              </a:rPr>
              <a:t>States must ensure that systems are set up for the return </a:t>
            </a:r>
            <a:r>
              <a:rPr lang="en-US" sz="2800" dirty="0" smtClean="0">
                <a:solidFill>
                  <a:srgbClr val="0070C0"/>
                </a:solidFill>
              </a:rPr>
              <a:t>and/or </a:t>
            </a:r>
            <a:r>
              <a:rPr lang="en-US" sz="2800" dirty="0">
                <a:solidFill>
                  <a:srgbClr val="0070C0"/>
                </a:solidFill>
              </a:rPr>
              <a:t>collection of used packaging so that it is effectively reused, recovered or </a:t>
            </a:r>
            <a:r>
              <a:rPr lang="en-US" sz="2800" dirty="0" smtClean="0">
                <a:solidFill>
                  <a:srgbClr val="0070C0"/>
                </a:solidFill>
              </a:rPr>
              <a:t>recycled, and that is: </a:t>
            </a:r>
            <a:endParaRPr lang="en-US" sz="2800" i="1" u="sng" dirty="0">
              <a:solidFill>
                <a:srgbClr val="0070C0"/>
              </a:solidFill>
            </a:endParaRPr>
          </a:p>
          <a:p>
            <a:pPr marL="1346200" indent="-177800">
              <a:spcAft>
                <a:spcPct val="20000"/>
              </a:spcAft>
              <a:buClr>
                <a:schemeClr val="accent1">
                  <a:lumMod val="25000"/>
                </a:schemeClr>
              </a:buClr>
              <a:buFont typeface="Arial" pitchFamily="34" charset="0"/>
              <a:buChar char="•"/>
              <a:tabLst>
                <a:tab pos="1346200" algn="l"/>
              </a:tabLst>
            </a:pPr>
            <a:r>
              <a:rPr lang="en-US" sz="2400" i="1" dirty="0">
                <a:solidFill>
                  <a:srgbClr val="0070C0"/>
                </a:solidFill>
              </a:rPr>
              <a:t>Open to </a:t>
            </a:r>
            <a:r>
              <a:rPr lang="en-US" sz="2400" i="1" dirty="0" smtClean="0">
                <a:solidFill>
                  <a:srgbClr val="0070C0"/>
                </a:solidFill>
              </a:rPr>
              <a:t>the participation of all </a:t>
            </a:r>
            <a:r>
              <a:rPr lang="en-US" sz="2400" i="1" dirty="0">
                <a:solidFill>
                  <a:srgbClr val="0070C0"/>
                </a:solidFill>
              </a:rPr>
              <a:t>economic </a:t>
            </a:r>
            <a:r>
              <a:rPr lang="en-US" sz="2400" i="1" dirty="0" smtClean="0">
                <a:solidFill>
                  <a:srgbClr val="0070C0"/>
                </a:solidFill>
              </a:rPr>
              <a:t>operators                including public authorities</a:t>
            </a:r>
            <a:endParaRPr lang="en-US" sz="2400" i="1" dirty="0">
              <a:solidFill>
                <a:srgbClr val="0070C0"/>
              </a:solidFill>
            </a:endParaRPr>
          </a:p>
          <a:p>
            <a:pPr marL="1346200" indent="-177800">
              <a:spcAft>
                <a:spcPct val="20000"/>
              </a:spcAft>
              <a:buClr>
                <a:schemeClr val="accent1">
                  <a:lumMod val="25000"/>
                </a:schemeClr>
              </a:buClr>
              <a:buFont typeface="Arial" pitchFamily="34" charset="0"/>
              <a:buChar char="•"/>
              <a:tabLst>
                <a:tab pos="1346200" algn="l"/>
              </a:tabLst>
            </a:pPr>
            <a:r>
              <a:rPr lang="en-US" sz="2400" i="1" dirty="0" smtClean="0">
                <a:solidFill>
                  <a:srgbClr val="0070C0"/>
                </a:solidFill>
              </a:rPr>
              <a:t>Non-discrimination </a:t>
            </a:r>
            <a:r>
              <a:rPr lang="en-US" sz="2400" i="1" dirty="0">
                <a:solidFill>
                  <a:srgbClr val="0070C0"/>
                </a:solidFill>
              </a:rPr>
              <a:t>to imported products</a:t>
            </a:r>
          </a:p>
          <a:p>
            <a:pPr marL="1346200" indent="-177800">
              <a:spcAft>
                <a:spcPct val="20000"/>
              </a:spcAft>
              <a:buClr>
                <a:schemeClr val="accent1">
                  <a:lumMod val="25000"/>
                </a:schemeClr>
              </a:buClr>
              <a:buFont typeface="Arial" pitchFamily="34" charset="0"/>
              <a:buChar char="•"/>
              <a:tabLst>
                <a:tab pos="1346200" algn="l"/>
              </a:tabLst>
            </a:pPr>
            <a:r>
              <a:rPr lang="en-US" sz="2400" i="1" dirty="0">
                <a:solidFill>
                  <a:srgbClr val="0070C0"/>
                </a:solidFill>
              </a:rPr>
              <a:t>Avoid barriers to trade or distortions of competition</a:t>
            </a:r>
          </a:p>
          <a:p>
            <a:pPr marL="358775" indent="-358775">
              <a:spcAft>
                <a:spcPct val="20000"/>
              </a:spcAft>
              <a:buClr>
                <a:schemeClr val="accent1">
                  <a:lumMod val="25000"/>
                </a:schemeClr>
              </a:buClr>
              <a:buFont typeface="Arial" pitchFamily="34" charset="0"/>
              <a:buChar char="•"/>
              <a:tabLst>
                <a:tab pos="358775" algn="l"/>
              </a:tabLst>
            </a:pPr>
            <a:endParaRPr lang="en-US" sz="1600" b="1" i="1" dirty="0">
              <a:solidFill>
                <a:srgbClr val="000099"/>
              </a:solidFill>
            </a:endParaRPr>
          </a:p>
          <a:p>
            <a:pPr marL="358775" indent="-358775">
              <a:spcAft>
                <a:spcPct val="20000"/>
              </a:spcAft>
              <a:buClr>
                <a:srgbClr val="9F7136"/>
              </a:buClr>
              <a:buFont typeface="Wingdings" pitchFamily="2" charset="2"/>
              <a:buNone/>
              <a:tabLst>
                <a:tab pos="358775" algn="l"/>
              </a:tabLst>
            </a:pPr>
            <a:endParaRPr lang="en-US" sz="1600" b="1" dirty="0">
              <a:solidFill>
                <a:srgbClr val="000099"/>
              </a:solidFill>
            </a:endParaRPr>
          </a:p>
        </p:txBody>
      </p:sp>
      <p:sp>
        <p:nvSpPr>
          <p:cNvPr id="4" name="TextBox 3"/>
          <p:cNvSpPr txBox="1"/>
          <p:nvPr/>
        </p:nvSpPr>
        <p:spPr>
          <a:xfrm>
            <a:off x="107504" y="1415678"/>
            <a:ext cx="8496944" cy="584775"/>
          </a:xfrm>
          <a:prstGeom prst="rect">
            <a:avLst/>
          </a:prstGeom>
          <a:noFill/>
        </p:spPr>
        <p:txBody>
          <a:bodyPr wrap="square" rtlCol="0">
            <a:spAutoFit/>
          </a:bodyPr>
          <a:lstStyle/>
          <a:p>
            <a:pPr marL="358775" indent="-3175">
              <a:spcAft>
                <a:spcPct val="20000"/>
              </a:spcAft>
              <a:buClr>
                <a:srgbClr val="9F7136"/>
              </a:buClr>
              <a:buFont typeface="Wingdings" pitchFamily="2" charset="2"/>
              <a:buNone/>
              <a:tabLst>
                <a:tab pos="358775" algn="l"/>
              </a:tabLst>
            </a:pPr>
            <a:r>
              <a:rPr lang="en-US" sz="3200" b="1" dirty="0">
                <a:solidFill>
                  <a:srgbClr val="C00000"/>
                </a:solidFill>
              </a:rPr>
              <a:t>Return, </a:t>
            </a:r>
            <a:r>
              <a:rPr lang="en-US" sz="3200" b="1" dirty="0" smtClean="0">
                <a:solidFill>
                  <a:srgbClr val="C00000"/>
                </a:solidFill>
              </a:rPr>
              <a:t>collection and recovery </a:t>
            </a:r>
            <a:r>
              <a:rPr lang="en-US" sz="3200" b="1" dirty="0">
                <a:solidFill>
                  <a:srgbClr val="C00000"/>
                </a:solidFill>
              </a:rPr>
              <a:t>systems</a:t>
            </a:r>
          </a:p>
        </p:txBody>
      </p:sp>
      <p:sp>
        <p:nvSpPr>
          <p:cNvPr id="6" name="Rectangle 5"/>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42190960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sz="half" idx="4294967295"/>
          </p:nvPr>
        </p:nvSpPr>
        <p:spPr>
          <a:xfrm>
            <a:off x="251520" y="2204616"/>
            <a:ext cx="6264696" cy="244852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0" indent="0" algn="ctr">
              <a:spcBef>
                <a:spcPct val="0"/>
              </a:spcBef>
              <a:buFont typeface="Wingdings" pitchFamily="2" charset="2"/>
              <a:buNone/>
            </a:pPr>
            <a:endParaRPr lang="en-US" sz="2400" dirty="0" smtClean="0">
              <a:solidFill>
                <a:schemeClr val="accent5">
                  <a:lumMod val="50000"/>
                </a:schemeClr>
              </a:solidFill>
            </a:endParaRPr>
          </a:p>
          <a:p>
            <a:pPr marL="0" indent="0">
              <a:spcBef>
                <a:spcPct val="0"/>
              </a:spcBef>
              <a:buFont typeface="Wingdings" pitchFamily="2" charset="2"/>
              <a:buNone/>
            </a:pPr>
            <a:endParaRPr lang="en-US" sz="2400" dirty="0" smtClean="0">
              <a:solidFill>
                <a:schemeClr val="accent5">
                  <a:lumMod val="50000"/>
                </a:schemeClr>
              </a:solidFill>
            </a:endParaRPr>
          </a:p>
        </p:txBody>
      </p:sp>
      <p:sp>
        <p:nvSpPr>
          <p:cNvPr id="30725" name="Rectangle 7"/>
          <p:cNvSpPr>
            <a:spLocks noGrp="1" noChangeArrowheads="1"/>
          </p:cNvSpPr>
          <p:nvPr>
            <p:ph type="title"/>
          </p:nvPr>
        </p:nvSpPr>
        <p:spPr>
          <a:xfrm>
            <a:off x="2267744" y="5741119"/>
            <a:ext cx="1938263" cy="640209"/>
          </a:xfrm>
        </p:spPr>
        <p:txBody>
          <a:bodyPr/>
          <a:lstStyle/>
          <a:p>
            <a:r>
              <a:rPr lang="en-GB" sz="1600" dirty="0" err="1" smtClean="0">
                <a:solidFill>
                  <a:schemeClr val="bg2"/>
                </a:solidFill>
              </a:rPr>
              <a:t>Moebius</a:t>
            </a:r>
            <a:r>
              <a:rPr lang="en-GB" sz="1600" dirty="0" smtClean="0">
                <a:solidFill>
                  <a:schemeClr val="bg2"/>
                </a:solidFill>
              </a:rPr>
              <a:t> loop</a:t>
            </a:r>
          </a:p>
        </p:txBody>
      </p:sp>
      <p:pic>
        <p:nvPicPr>
          <p:cNvPr id="30724" name="Picture 6" descr="9911d64c"/>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411760" y="4581128"/>
            <a:ext cx="1261212" cy="10081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23" name="Picture 5" descr="dsd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4581128"/>
            <a:ext cx="86518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8"/>
          <p:cNvSpPr>
            <a:spLocks noChangeArrowheads="1"/>
          </p:cNvSpPr>
          <p:nvPr/>
        </p:nvSpPr>
        <p:spPr bwMode="auto">
          <a:xfrm>
            <a:off x="251520" y="4725590"/>
            <a:ext cx="2016224"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GB" sz="1600" b="1" dirty="0">
                <a:solidFill>
                  <a:schemeClr val="bg2"/>
                </a:solidFill>
              </a:rPr>
              <a:t>Voluntary symbols:</a:t>
            </a:r>
          </a:p>
        </p:txBody>
      </p:sp>
      <p:sp>
        <p:nvSpPr>
          <p:cNvPr id="7" name="Rectangle 4"/>
          <p:cNvSpPr>
            <a:spLocks noChangeArrowheads="1"/>
          </p:cNvSpPr>
          <p:nvPr/>
        </p:nvSpPr>
        <p:spPr bwMode="auto">
          <a:xfrm>
            <a:off x="468313" y="1458913"/>
            <a:ext cx="8229600" cy="81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US" sz="3200" dirty="0">
              <a:solidFill>
                <a:schemeClr val="accent2">
                  <a:lumMod val="75000"/>
                </a:schemeClr>
              </a:solidFill>
              <a:latin typeface="Tahoma" pitchFamily="34" charset="0"/>
            </a:endParaRPr>
          </a:p>
        </p:txBody>
      </p:sp>
      <p:sp>
        <p:nvSpPr>
          <p:cNvPr id="8" name="Rectangle 4"/>
          <p:cNvSpPr>
            <a:spLocks noChangeArrowheads="1"/>
          </p:cNvSpPr>
          <p:nvPr/>
        </p:nvSpPr>
        <p:spPr bwMode="auto">
          <a:xfrm>
            <a:off x="395536" y="1460748"/>
            <a:ext cx="8229600" cy="4418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58775">
              <a:spcAft>
                <a:spcPct val="20000"/>
              </a:spcAft>
              <a:buClr>
                <a:srgbClr val="9F7136"/>
              </a:buClr>
              <a:tabLst>
                <a:tab pos="358775" algn="l"/>
              </a:tabLst>
              <a:defRPr/>
            </a:pPr>
            <a:r>
              <a:rPr lang="en-US" sz="3200" b="1" dirty="0">
                <a:solidFill>
                  <a:srgbClr val="C00000"/>
                </a:solidFill>
              </a:rPr>
              <a:t>Marking and identification system </a:t>
            </a:r>
          </a:p>
          <a:p>
            <a:pPr>
              <a:spcAft>
                <a:spcPct val="20000"/>
              </a:spcAft>
              <a:buClr>
                <a:srgbClr val="9F7136"/>
              </a:buClr>
              <a:tabLst>
                <a:tab pos="358775" algn="l"/>
              </a:tabLst>
              <a:defRPr/>
            </a:pPr>
            <a:endParaRPr lang="en-US" sz="3200" b="1" i="1" dirty="0">
              <a:solidFill>
                <a:schemeClr val="accent2"/>
              </a:solidFill>
            </a:endParaRPr>
          </a:p>
          <a:p>
            <a:pPr marL="457200" indent="-457200">
              <a:spcAft>
                <a:spcPts val="1200"/>
              </a:spcAft>
              <a:buClr>
                <a:schemeClr val="accent1">
                  <a:lumMod val="25000"/>
                </a:schemeClr>
              </a:buClr>
              <a:buFont typeface="Arial" pitchFamily="34" charset="0"/>
              <a:buChar char="•"/>
              <a:tabLst>
                <a:tab pos="358775" algn="l"/>
              </a:tabLst>
              <a:defRPr/>
            </a:pPr>
            <a:r>
              <a:rPr lang="en-US" sz="2800" dirty="0">
                <a:solidFill>
                  <a:srgbClr val="0070C0"/>
                </a:solidFill>
                <a:latin typeface="Tahoma" pitchFamily="34" charset="0"/>
              </a:rPr>
              <a:t>Currently no obligatory Community marking system </a:t>
            </a:r>
          </a:p>
          <a:p>
            <a:pPr marL="457200" indent="-457200">
              <a:spcAft>
                <a:spcPts val="1200"/>
              </a:spcAft>
              <a:buClr>
                <a:schemeClr val="accent1">
                  <a:lumMod val="25000"/>
                </a:schemeClr>
              </a:buClr>
              <a:buFont typeface="Arial" pitchFamily="34" charset="0"/>
              <a:buChar char="•"/>
              <a:tabLst>
                <a:tab pos="358775" algn="l"/>
              </a:tabLst>
              <a:defRPr/>
            </a:pPr>
            <a:r>
              <a:rPr lang="en-US" sz="2800" dirty="0" smtClean="0">
                <a:solidFill>
                  <a:srgbClr val="0070C0"/>
                </a:solidFill>
                <a:latin typeface="Tahoma" pitchFamily="34" charset="0"/>
              </a:rPr>
              <a:t>Identification </a:t>
            </a:r>
            <a:r>
              <a:rPr lang="en-US" sz="2800" dirty="0">
                <a:solidFill>
                  <a:srgbClr val="0070C0"/>
                </a:solidFill>
                <a:latin typeface="Tahoma" pitchFamily="34" charset="0"/>
              </a:rPr>
              <a:t>system (Decision 97/129/EC)</a:t>
            </a:r>
          </a:p>
          <a:p>
            <a:pPr marL="457200" indent="-457200">
              <a:spcAft>
                <a:spcPts val="1200"/>
              </a:spcAft>
              <a:buClr>
                <a:schemeClr val="accent1">
                  <a:lumMod val="25000"/>
                </a:schemeClr>
              </a:buClr>
              <a:buFont typeface="Arial" pitchFamily="34" charset="0"/>
              <a:buChar char="•"/>
              <a:tabLst>
                <a:tab pos="358775" algn="l"/>
              </a:tabLst>
              <a:defRPr/>
            </a:pPr>
            <a:endParaRPr lang="en-US" sz="2800" dirty="0">
              <a:solidFill>
                <a:schemeClr val="accent5">
                  <a:lumMod val="50000"/>
                </a:schemeClr>
              </a:solidFill>
              <a:latin typeface="Tahoma" pitchFamily="34" charset="0"/>
            </a:endParaRPr>
          </a:p>
        </p:txBody>
      </p:sp>
      <p:sp>
        <p:nvSpPr>
          <p:cNvPr id="9" name="Rectangle 7"/>
          <p:cNvSpPr txBox="1">
            <a:spLocks noChangeArrowheads="1"/>
          </p:cNvSpPr>
          <p:nvPr/>
        </p:nvSpPr>
        <p:spPr bwMode="auto">
          <a:xfrm>
            <a:off x="6127453" y="5741119"/>
            <a:ext cx="1612899" cy="640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sz="1600" dirty="0" smtClean="0">
                <a:solidFill>
                  <a:schemeClr val="bg2"/>
                </a:solidFill>
              </a:rPr>
              <a:t>Green Dot</a:t>
            </a:r>
          </a:p>
        </p:txBody>
      </p:sp>
      <p:sp>
        <p:nvSpPr>
          <p:cNvPr id="10" name="Rectangle 9"/>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187674595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8" name="Rectangle 4"/>
          <p:cNvSpPr>
            <a:spLocks noChangeArrowheads="1"/>
          </p:cNvSpPr>
          <p:nvPr/>
        </p:nvSpPr>
        <p:spPr bwMode="auto">
          <a:xfrm>
            <a:off x="457200" y="1674813"/>
            <a:ext cx="8229600" cy="4562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58775">
              <a:spcAft>
                <a:spcPct val="20000"/>
              </a:spcAft>
              <a:buClr>
                <a:srgbClr val="9F7136"/>
              </a:buClr>
              <a:buFont typeface="Wingdings" pitchFamily="2" charset="2"/>
              <a:buNone/>
              <a:tabLst>
                <a:tab pos="358775" algn="l"/>
              </a:tabLst>
              <a:defRPr/>
            </a:pPr>
            <a:r>
              <a:rPr lang="en-US" sz="3200" b="1" dirty="0" smtClean="0">
                <a:solidFill>
                  <a:schemeClr val="accent5">
                    <a:lumMod val="75000"/>
                  </a:schemeClr>
                </a:solidFill>
              </a:rPr>
              <a:t> </a:t>
            </a:r>
            <a:endParaRPr lang="en-US" sz="3200" b="1" dirty="0">
              <a:solidFill>
                <a:schemeClr val="accent5">
                  <a:lumMod val="75000"/>
                </a:schemeClr>
              </a:solidFill>
            </a:endParaRPr>
          </a:p>
          <a:p>
            <a:pPr marL="358775" indent="-358775">
              <a:spcAft>
                <a:spcPct val="20000"/>
              </a:spcAft>
              <a:buClr>
                <a:srgbClr val="9F7136"/>
              </a:buClr>
              <a:buFont typeface="Wingdings" pitchFamily="2" charset="2"/>
              <a:buNone/>
              <a:tabLst>
                <a:tab pos="358775" algn="l"/>
              </a:tabLst>
              <a:defRPr/>
            </a:pPr>
            <a:endParaRPr lang="en-US" sz="3200" b="1" i="1" dirty="0">
              <a:solidFill>
                <a:srgbClr val="000099"/>
              </a:solidFill>
            </a:endParaRPr>
          </a:p>
          <a:p>
            <a:pPr marL="1406525" lvl="2">
              <a:spcAft>
                <a:spcPct val="10000"/>
              </a:spcAft>
              <a:buClr>
                <a:schemeClr val="folHlink"/>
              </a:buClr>
              <a:buFont typeface="Wingdings" pitchFamily="2" charset="2"/>
              <a:buChar char=""/>
              <a:tabLst>
                <a:tab pos="358775" algn="l"/>
              </a:tabLst>
              <a:defRPr/>
            </a:pPr>
            <a:endParaRPr lang="en-US" sz="2000"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i="1" u="sng"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i="1" u="sng"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dirty="0">
              <a:solidFill>
                <a:srgbClr val="000099"/>
              </a:solidFill>
            </a:endParaRPr>
          </a:p>
        </p:txBody>
      </p:sp>
      <p:sp>
        <p:nvSpPr>
          <p:cNvPr id="5" name="Rectangle 4"/>
          <p:cNvSpPr>
            <a:spLocks noChangeArrowheads="1"/>
          </p:cNvSpPr>
          <p:nvPr/>
        </p:nvSpPr>
        <p:spPr bwMode="auto">
          <a:xfrm>
            <a:off x="539552" y="1340768"/>
            <a:ext cx="835292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58775">
              <a:spcAft>
                <a:spcPct val="20000"/>
              </a:spcAft>
              <a:buClr>
                <a:srgbClr val="9F7136"/>
              </a:buClr>
              <a:tabLst>
                <a:tab pos="358775" algn="l"/>
              </a:tabLst>
              <a:defRPr/>
            </a:pPr>
            <a:r>
              <a:rPr lang="en-US" sz="3200" b="1" dirty="0">
                <a:solidFill>
                  <a:srgbClr val="C00000"/>
                </a:solidFill>
              </a:rPr>
              <a:t>General obligations </a:t>
            </a:r>
            <a:r>
              <a:rPr lang="en-US" sz="3200" b="1" dirty="0" smtClean="0">
                <a:solidFill>
                  <a:srgbClr val="C00000"/>
                </a:solidFill>
              </a:rPr>
              <a:t>for Member States</a:t>
            </a:r>
            <a:endParaRPr lang="en-US" sz="3200" b="1" i="1" dirty="0">
              <a:solidFill>
                <a:srgbClr val="C00000"/>
              </a:solidFill>
            </a:endParaRPr>
          </a:p>
          <a:p>
            <a:pPr marL="457200" indent="-457200">
              <a:spcAft>
                <a:spcPts val="1200"/>
              </a:spcAft>
              <a:buClr>
                <a:schemeClr val="accent1">
                  <a:lumMod val="25000"/>
                </a:schemeClr>
              </a:buClr>
              <a:buFont typeface="Arial" pitchFamily="34" charset="0"/>
              <a:buChar char="•"/>
              <a:tabLst>
                <a:tab pos="358775" algn="l"/>
              </a:tabLst>
              <a:defRPr/>
            </a:pPr>
            <a:endParaRPr lang="en-US" sz="2800" dirty="0" smtClean="0">
              <a:solidFill>
                <a:schemeClr val="accent5">
                  <a:lumMod val="50000"/>
                </a:schemeClr>
              </a:solidFill>
              <a:latin typeface="Tahoma" pitchFamily="34" charset="0"/>
            </a:endParaRPr>
          </a:p>
          <a:p>
            <a:pPr marL="457200" indent="-457200">
              <a:spcAft>
                <a:spcPts val="1200"/>
              </a:spcAft>
              <a:buClr>
                <a:schemeClr val="accent1">
                  <a:lumMod val="25000"/>
                </a:schemeClr>
              </a:buClr>
              <a:buFont typeface="Arial" pitchFamily="34" charset="0"/>
              <a:buChar char="•"/>
              <a:tabLst>
                <a:tab pos="358775" algn="l"/>
              </a:tabLst>
              <a:defRPr/>
            </a:pPr>
            <a:r>
              <a:rPr lang="en-US" sz="2800" dirty="0">
                <a:solidFill>
                  <a:srgbClr val="0070C0"/>
                </a:solidFill>
                <a:latin typeface="Tahoma" pitchFamily="34" charset="0"/>
              </a:rPr>
              <a:t>Waste Management plans </a:t>
            </a:r>
          </a:p>
          <a:p>
            <a:pPr marL="457200" indent="-457200">
              <a:spcAft>
                <a:spcPts val="1200"/>
              </a:spcAft>
              <a:buClr>
                <a:schemeClr val="accent1">
                  <a:lumMod val="25000"/>
                </a:schemeClr>
              </a:buClr>
              <a:buFont typeface="Arial" pitchFamily="34" charset="0"/>
              <a:buChar char="•"/>
              <a:tabLst>
                <a:tab pos="358775" algn="l"/>
              </a:tabLst>
              <a:defRPr/>
            </a:pPr>
            <a:r>
              <a:rPr lang="en-US" sz="2800" dirty="0" smtClean="0">
                <a:solidFill>
                  <a:srgbClr val="0070C0"/>
                </a:solidFill>
                <a:latin typeface="Tahoma" pitchFamily="34" charset="0"/>
              </a:rPr>
              <a:t>Reports </a:t>
            </a:r>
            <a:r>
              <a:rPr lang="en-US" sz="2800" dirty="0">
                <a:solidFill>
                  <a:srgbClr val="0070C0"/>
                </a:solidFill>
                <a:latin typeface="Tahoma" pitchFamily="34" charset="0"/>
              </a:rPr>
              <a:t>on the implementation of the Directive on a three year period</a:t>
            </a:r>
            <a:r>
              <a:rPr lang="en-US" sz="2800" dirty="0" smtClean="0">
                <a:solidFill>
                  <a:srgbClr val="0070C0"/>
                </a:solidFill>
                <a:latin typeface="Tahoma" pitchFamily="34" charset="0"/>
              </a:rPr>
              <a:t>.</a:t>
            </a:r>
          </a:p>
          <a:p>
            <a:pPr marL="457200" indent="-457200">
              <a:spcAft>
                <a:spcPts val="1200"/>
              </a:spcAft>
              <a:buClr>
                <a:schemeClr val="accent1">
                  <a:lumMod val="25000"/>
                </a:schemeClr>
              </a:buClr>
              <a:buFont typeface="Arial" pitchFamily="34" charset="0"/>
              <a:buChar char="•"/>
              <a:tabLst>
                <a:tab pos="358775" algn="l"/>
              </a:tabLst>
              <a:defRPr/>
            </a:pPr>
            <a:r>
              <a:rPr lang="en-US" sz="2800" dirty="0" smtClean="0">
                <a:solidFill>
                  <a:srgbClr val="0070C0"/>
                </a:solidFill>
                <a:latin typeface="Tahoma" pitchFamily="34" charset="0"/>
              </a:rPr>
              <a:t>Annual </a:t>
            </a:r>
            <a:r>
              <a:rPr lang="en-US" sz="2800" dirty="0">
                <a:solidFill>
                  <a:srgbClr val="0070C0"/>
                </a:solidFill>
                <a:latin typeface="Tahoma" pitchFamily="34" charset="0"/>
              </a:rPr>
              <a:t>reporting on recovery and recycling figures</a:t>
            </a:r>
          </a:p>
          <a:p>
            <a:pPr marL="457200" indent="-457200">
              <a:spcAft>
                <a:spcPts val="1200"/>
              </a:spcAft>
              <a:buClr>
                <a:schemeClr val="accent1">
                  <a:lumMod val="25000"/>
                </a:schemeClr>
              </a:buClr>
              <a:buFont typeface="Arial" pitchFamily="34" charset="0"/>
              <a:buChar char="•"/>
              <a:tabLst>
                <a:tab pos="358775" algn="l"/>
              </a:tabLst>
              <a:defRPr/>
            </a:pPr>
            <a:endParaRPr lang="en-US" sz="2800" dirty="0">
              <a:solidFill>
                <a:schemeClr val="accent5">
                  <a:lumMod val="50000"/>
                </a:schemeClr>
              </a:solidFill>
              <a:latin typeface="Tahoma" pitchFamily="34" charset="0"/>
            </a:endParaRPr>
          </a:p>
        </p:txBody>
      </p:sp>
      <p:sp>
        <p:nvSpPr>
          <p:cNvPr id="4" name="Rectangle 3"/>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34943994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302840" y="1340768"/>
            <a:ext cx="8229600" cy="4418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58775" indent="-358775">
              <a:spcAft>
                <a:spcPts val="1800"/>
              </a:spcAft>
              <a:buClr>
                <a:srgbClr val="9F7136"/>
              </a:buClr>
              <a:tabLst>
                <a:tab pos="358775" algn="l"/>
              </a:tabLst>
              <a:defRPr/>
            </a:pPr>
            <a:r>
              <a:rPr lang="en-US" sz="3200" b="1" dirty="0" smtClean="0">
                <a:solidFill>
                  <a:srgbClr val="C00000"/>
                </a:solidFill>
              </a:rPr>
              <a:t>Focus </a:t>
            </a:r>
            <a:r>
              <a:rPr lang="en-US" sz="3200" b="1" dirty="0">
                <a:solidFill>
                  <a:srgbClr val="C00000"/>
                </a:solidFill>
              </a:rPr>
              <a:t>on </a:t>
            </a:r>
            <a:r>
              <a:rPr lang="en-US" sz="3200" b="1" dirty="0" smtClean="0">
                <a:solidFill>
                  <a:srgbClr val="C00000"/>
                </a:solidFill>
              </a:rPr>
              <a:t>implementation</a:t>
            </a:r>
          </a:p>
          <a:p>
            <a:pPr marL="457200" indent="-457200">
              <a:spcAft>
                <a:spcPts val="1200"/>
              </a:spcAft>
              <a:buClr>
                <a:schemeClr val="accent1">
                  <a:lumMod val="25000"/>
                </a:schemeClr>
              </a:buClr>
              <a:buFont typeface="Arial" pitchFamily="34" charset="0"/>
              <a:buChar char="•"/>
              <a:tabLst>
                <a:tab pos="358775" algn="l"/>
              </a:tabLst>
              <a:defRPr/>
            </a:pPr>
            <a:r>
              <a:rPr lang="en-US" sz="2800" dirty="0" smtClean="0">
                <a:solidFill>
                  <a:srgbClr val="0070C0"/>
                </a:solidFill>
                <a:latin typeface="Tahoma" pitchFamily="34" charset="0"/>
              </a:rPr>
              <a:t>Several levels of implementation:</a:t>
            </a:r>
          </a:p>
          <a:p>
            <a:pPr marL="998538" lvl="1" indent="-374650">
              <a:spcAft>
                <a:spcPct val="20000"/>
              </a:spcAft>
              <a:buClr>
                <a:srgbClr val="4F8851"/>
              </a:buClr>
              <a:buSzPct val="80000"/>
              <a:buFont typeface="Wingdings" pitchFamily="2" charset="2"/>
              <a:buAutoNum type="arabicPeriod"/>
              <a:tabLst>
                <a:tab pos="358775" algn="l"/>
              </a:tabLst>
              <a:defRPr/>
            </a:pPr>
            <a:r>
              <a:rPr lang="en-US" sz="2400" dirty="0" smtClean="0">
                <a:solidFill>
                  <a:srgbClr val="0070C0"/>
                </a:solidFill>
              </a:rPr>
              <a:t>General conformity of national law with EC law</a:t>
            </a:r>
          </a:p>
          <a:p>
            <a:pPr marL="1444625" lvl="2" indent="-266700">
              <a:spcAft>
                <a:spcPct val="10000"/>
              </a:spcAft>
              <a:buClr>
                <a:srgbClr val="006C9A"/>
              </a:buClr>
              <a:buFont typeface="Wingdings" pitchFamily="2" charset="2"/>
              <a:buChar char=""/>
              <a:tabLst>
                <a:tab pos="358775" algn="l"/>
              </a:tabLst>
              <a:defRPr/>
            </a:pPr>
            <a:r>
              <a:rPr lang="en-US" sz="2400" dirty="0" smtClean="0">
                <a:solidFill>
                  <a:srgbClr val="0070C0"/>
                </a:solidFill>
              </a:rPr>
              <a:t>Conformity studies</a:t>
            </a:r>
          </a:p>
          <a:p>
            <a:pPr marL="998538" lvl="1" indent="-374650">
              <a:spcAft>
                <a:spcPct val="20000"/>
              </a:spcAft>
              <a:buClr>
                <a:srgbClr val="4F8851"/>
              </a:buClr>
              <a:buSzPct val="80000"/>
              <a:buFont typeface="Wingdings" pitchFamily="2" charset="2"/>
              <a:buAutoNum type="arabicPeriod"/>
              <a:tabLst>
                <a:tab pos="358775" algn="l"/>
              </a:tabLst>
              <a:defRPr/>
            </a:pPr>
            <a:r>
              <a:rPr lang="en-US" sz="2400" dirty="0" smtClean="0">
                <a:solidFill>
                  <a:srgbClr val="0070C0"/>
                </a:solidFill>
              </a:rPr>
              <a:t>Actual implementation and enforcement</a:t>
            </a:r>
          </a:p>
          <a:p>
            <a:pPr marL="1444625" lvl="2" indent="-266700">
              <a:spcAft>
                <a:spcPct val="10000"/>
              </a:spcAft>
              <a:buClr>
                <a:srgbClr val="006C9A"/>
              </a:buClr>
              <a:buFont typeface="Wingdings" pitchFamily="2" charset="2"/>
              <a:buChar char=""/>
              <a:tabLst>
                <a:tab pos="358775" algn="l"/>
              </a:tabLst>
              <a:defRPr/>
            </a:pPr>
            <a:r>
              <a:rPr lang="en-US" sz="2400" dirty="0" smtClean="0">
                <a:solidFill>
                  <a:srgbClr val="0070C0"/>
                </a:solidFill>
              </a:rPr>
              <a:t>“ad hoc checks” (complaints, letters from citizens, EP interventions)</a:t>
            </a:r>
          </a:p>
          <a:p>
            <a:pPr marL="1444625" lvl="2" indent="-266700">
              <a:spcAft>
                <a:spcPct val="10000"/>
              </a:spcAft>
              <a:buClr>
                <a:srgbClr val="006C9A"/>
              </a:buClr>
              <a:buFont typeface="Wingdings" pitchFamily="2" charset="2"/>
              <a:buChar char=""/>
              <a:tabLst>
                <a:tab pos="358775" algn="l"/>
              </a:tabLst>
              <a:defRPr/>
            </a:pPr>
            <a:r>
              <a:rPr lang="en-US" sz="2400" dirty="0" smtClean="0">
                <a:solidFill>
                  <a:srgbClr val="0070C0"/>
                </a:solidFill>
              </a:rPr>
              <a:t>Follow-up on the targets</a:t>
            </a:r>
          </a:p>
          <a:p>
            <a:pPr marL="1444625" lvl="2" indent="-266700">
              <a:spcAft>
                <a:spcPct val="10000"/>
              </a:spcAft>
              <a:buClr>
                <a:srgbClr val="006C9A"/>
              </a:buClr>
              <a:buFont typeface="Wingdings" pitchFamily="2" charset="2"/>
              <a:buChar char=""/>
              <a:tabLst>
                <a:tab pos="358775" algn="l"/>
              </a:tabLst>
              <a:defRPr/>
            </a:pPr>
            <a:r>
              <a:rPr lang="en-US" sz="2400" dirty="0" smtClean="0">
                <a:solidFill>
                  <a:srgbClr val="0070C0"/>
                </a:solidFill>
              </a:rPr>
              <a:t>Infringement cases</a:t>
            </a:r>
          </a:p>
        </p:txBody>
      </p:sp>
      <p:sp>
        <p:nvSpPr>
          <p:cNvPr id="4" name="Rectangle 3"/>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379032198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57559" name="Group 215"/>
          <p:cNvGraphicFramePr>
            <a:graphicFrameLocks noGrp="1"/>
          </p:cNvGraphicFramePr>
          <p:nvPr>
            <p:ph idx="1"/>
            <p:extLst>
              <p:ext uri="{D42A27DB-BD31-4B8C-83A1-F6EECF244321}">
                <p14:modId xmlns:p14="http://schemas.microsoft.com/office/powerpoint/2010/main" val="3797598754"/>
              </p:ext>
            </p:extLst>
          </p:nvPr>
        </p:nvGraphicFramePr>
        <p:xfrm>
          <a:off x="395536" y="1412776"/>
          <a:ext cx="8373616" cy="5040561"/>
        </p:xfrm>
        <a:graphic>
          <a:graphicData uri="http://schemas.openxmlformats.org/drawingml/2006/table">
            <a:tbl>
              <a:tblPr/>
              <a:tblGrid>
                <a:gridCol w="4696464"/>
                <a:gridCol w="3677152"/>
              </a:tblGrid>
              <a:tr h="647472">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TARGETS</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Directive 2004/12/EC</a:t>
                      </a:r>
                    </a:p>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By 31 December 2008</a:t>
                      </a: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72048">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0" i="0" u="none" strike="noStrike" cap="none" normalizeH="0" baseline="0" dirty="0" smtClean="0">
                          <a:ln>
                            <a:noFill/>
                          </a:ln>
                          <a:solidFill>
                            <a:schemeClr val="tx1"/>
                          </a:solidFill>
                          <a:effectLst/>
                          <a:latin typeface="Tahoma" pitchFamily="34" charset="0"/>
                          <a:cs typeface="Times New Roman" pitchFamily="18" charset="0"/>
                        </a:rPr>
                        <a:t>Overall </a:t>
                      </a: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recovery</a:t>
                      </a:r>
                      <a:r>
                        <a:rPr kumimoji="0" lang="en-GB" sz="1500" b="0" i="0" u="none" strike="noStrike" cap="none" normalizeH="0" baseline="0" dirty="0" smtClean="0">
                          <a:ln>
                            <a:noFill/>
                          </a:ln>
                          <a:solidFill>
                            <a:schemeClr val="tx1"/>
                          </a:solidFill>
                          <a:effectLst/>
                          <a:latin typeface="Tahoma" pitchFamily="34" charset="0"/>
                          <a:cs typeface="Times New Roman" pitchFamily="18" charset="0"/>
                        </a:rPr>
                        <a:t> target</a:t>
                      </a:r>
                      <a:endParaRPr kumimoji="0" lang="en-GB" sz="1500" b="0"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0" i="0" u="none" strike="noStrike" cap="none" normalizeH="0" baseline="0" smtClean="0">
                          <a:ln>
                            <a:noFill/>
                          </a:ln>
                          <a:solidFill>
                            <a:schemeClr val="tx1"/>
                          </a:solidFill>
                          <a:effectLst/>
                          <a:latin typeface="Tahoma" pitchFamily="34" charset="0"/>
                          <a:cs typeface="Times New Roman" pitchFamily="18" charset="0"/>
                        </a:rPr>
                        <a:t>minimum 60%</a:t>
                      </a:r>
                      <a:endParaRPr kumimoji="0" lang="en-GB" sz="1500" b="0"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95872">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0" i="0" u="none" strike="noStrike" cap="none" normalizeH="0" baseline="0" dirty="0" smtClean="0">
                          <a:ln>
                            <a:noFill/>
                          </a:ln>
                          <a:solidFill>
                            <a:schemeClr val="tx1"/>
                          </a:solidFill>
                          <a:effectLst/>
                          <a:latin typeface="Tahoma" pitchFamily="34" charset="0"/>
                          <a:cs typeface="Times New Roman" pitchFamily="18" charset="0"/>
                        </a:rPr>
                        <a:t>Overall</a:t>
                      </a: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 recycling </a:t>
                      </a:r>
                      <a:r>
                        <a:rPr kumimoji="0" lang="en-GB" sz="1500" b="0" i="0" u="none" strike="noStrike" cap="none" normalizeH="0" baseline="0" dirty="0" smtClean="0">
                          <a:ln>
                            <a:noFill/>
                          </a:ln>
                          <a:solidFill>
                            <a:schemeClr val="tx1"/>
                          </a:solidFill>
                          <a:effectLst/>
                          <a:latin typeface="Tahoma" pitchFamily="34" charset="0"/>
                          <a:cs typeface="Times New Roman" pitchFamily="18" charset="0"/>
                        </a:rPr>
                        <a:t>target</a:t>
                      </a:r>
                      <a:endParaRPr kumimoji="0" lang="en-GB" sz="1500" b="0"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0" i="0" u="none" strike="noStrike" cap="none" normalizeH="0" baseline="0" dirty="0" smtClean="0">
                          <a:ln>
                            <a:noFill/>
                          </a:ln>
                          <a:solidFill>
                            <a:schemeClr val="tx1"/>
                          </a:solidFill>
                          <a:effectLst/>
                          <a:latin typeface="Tahoma" pitchFamily="34" charset="0"/>
                          <a:cs typeface="Times New Roman" pitchFamily="18" charset="0"/>
                        </a:rPr>
                        <a:t>55%-80%</a:t>
                      </a:r>
                      <a:endParaRPr kumimoji="0" lang="en-GB" sz="1500" b="0"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5552">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Glass recycling target</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minimum 60%</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75713">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Paper recycling target</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minimum 60%</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7386">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Metals recycling target</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minimum 50%</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5552">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Plastics recycling target</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minimum 22.5%</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66548">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Wood recycling target</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r>
                        <a:rPr kumimoji="0" lang="fr-BE" sz="1500" b="1" i="0" u="none" strike="noStrike" cap="none" normalizeH="0" baseline="0" dirty="0" smtClean="0">
                          <a:ln>
                            <a:noFill/>
                          </a:ln>
                          <a:solidFill>
                            <a:schemeClr val="tx1"/>
                          </a:solidFill>
                          <a:effectLst/>
                          <a:latin typeface="Tahoma" pitchFamily="34" charset="0"/>
                        </a:rPr>
                        <a:t>minimum 15%</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86708">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0" i="0" u="none" strike="noStrike" cap="none" normalizeH="0" baseline="0" smtClean="0">
                          <a:ln>
                            <a:noFill/>
                          </a:ln>
                          <a:solidFill>
                            <a:schemeClr val="tx1"/>
                          </a:solidFill>
                          <a:effectLst/>
                          <a:latin typeface="Tahoma" pitchFamily="34" charset="0"/>
                          <a:cs typeface="Times New Roman" pitchFamily="18" charset="0"/>
                        </a:rPr>
                        <a:t>DEADLINES</a:t>
                      </a:r>
                      <a:endParaRPr kumimoji="0" lang="en-GB" sz="1500" b="0"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rgbClr val="9F7136"/>
                        </a:buClr>
                        <a:buSzTx/>
                        <a:buFont typeface="Wingdings" pitchFamily="2" charset="2"/>
                        <a:buNone/>
                        <a:tabLst>
                          <a:tab pos="358775" algn="l"/>
                        </a:tabLst>
                      </a:pP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7386">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EU-12</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end 2008</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7386">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smtClean="0">
                          <a:ln>
                            <a:noFill/>
                          </a:ln>
                          <a:solidFill>
                            <a:schemeClr val="tx1"/>
                          </a:solidFill>
                          <a:effectLst/>
                          <a:latin typeface="Tahoma" pitchFamily="34" charset="0"/>
                          <a:cs typeface="Times New Roman" pitchFamily="18" charset="0"/>
                        </a:rPr>
                        <a:t>Greece, Ireland, Portugal</a:t>
                      </a:r>
                      <a:endParaRPr kumimoji="0" lang="en-GB" sz="1500" b="1" i="0" u="none" strike="noStrike" cap="none" normalizeH="0" baseline="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end 2011</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5552">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10 new Member States</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end 2012-end 2015</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r h="357386">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RO and BU</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
                          <a:srgbClr val="9F7136"/>
                        </a:buClr>
                        <a:buSzTx/>
                        <a:buFont typeface="Wingdings" pitchFamily="2" charset="2"/>
                        <a:buNone/>
                        <a:tabLst>
                          <a:tab pos="358775" algn="l"/>
                        </a:tabLst>
                      </a:pPr>
                      <a:r>
                        <a:rPr kumimoji="0" lang="en-GB" sz="1500" b="1" i="0" u="none" strike="noStrike" cap="none" normalizeH="0" baseline="0" dirty="0" smtClean="0">
                          <a:ln>
                            <a:noFill/>
                          </a:ln>
                          <a:solidFill>
                            <a:schemeClr val="tx1"/>
                          </a:solidFill>
                          <a:effectLst/>
                          <a:latin typeface="Tahoma" pitchFamily="34" charset="0"/>
                          <a:cs typeface="Times New Roman" pitchFamily="18" charset="0"/>
                        </a:rPr>
                        <a:t>end 2013-end 2014</a:t>
                      </a:r>
                      <a:endParaRPr kumimoji="0" lang="en-GB" sz="1500" b="1" i="0" u="none" strike="noStrike" cap="none" normalizeH="0" baseline="0" dirty="0" smtClean="0">
                        <a:ln>
                          <a:noFill/>
                        </a:ln>
                        <a:solidFill>
                          <a:schemeClr val="tx1"/>
                        </a:solidFill>
                        <a:effectLst/>
                        <a:latin typeface="Tahoma" pitchFamily="34" charset="0"/>
                      </a:endParaRPr>
                    </a:p>
                  </a:txBody>
                  <a:tcPr marL="134819" marR="134819" marT="45732" marB="4573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r>
            </a:tbl>
          </a:graphicData>
        </a:graphic>
      </p:graphicFrame>
    </p:spTree>
    <p:extLst>
      <p:ext uri="{BB962C8B-B14F-4D97-AF65-F5344CB8AC3E}">
        <p14:creationId xmlns:p14="http://schemas.microsoft.com/office/powerpoint/2010/main" val="19280733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84540"/>
            <a:ext cx="8347298" cy="552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data</a:t>
            </a:r>
            <a:endParaRPr lang="en-GB" sz="3200" i="1" dirty="0">
              <a:solidFill>
                <a:srgbClr val="FFFF00"/>
              </a:solidFill>
            </a:endParaRPr>
          </a:p>
        </p:txBody>
      </p:sp>
    </p:spTree>
    <p:extLst>
      <p:ext uri="{BB962C8B-B14F-4D97-AF65-F5344CB8AC3E}">
        <p14:creationId xmlns:p14="http://schemas.microsoft.com/office/powerpoint/2010/main" val="586231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81070"/>
            <a:ext cx="8491314" cy="5674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data</a:t>
            </a:r>
            <a:endParaRPr lang="en-GB" sz="3200" i="1" dirty="0">
              <a:solidFill>
                <a:srgbClr val="FFFF00"/>
              </a:solidFill>
            </a:endParaRPr>
          </a:p>
        </p:txBody>
      </p:sp>
    </p:spTree>
    <p:extLst>
      <p:ext uri="{BB962C8B-B14F-4D97-AF65-F5344CB8AC3E}">
        <p14:creationId xmlns:p14="http://schemas.microsoft.com/office/powerpoint/2010/main" val="3295565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ChangeArrowheads="1"/>
          </p:cNvSpPr>
          <p:nvPr/>
        </p:nvSpPr>
        <p:spPr bwMode="auto">
          <a:xfrm>
            <a:off x="457200" y="1530350"/>
            <a:ext cx="8229600" cy="5067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998538" lvl="1" indent="-374650">
              <a:spcAft>
                <a:spcPct val="20000"/>
              </a:spcAft>
              <a:buClr>
                <a:srgbClr val="4F8851"/>
              </a:buClr>
              <a:buSzPct val="80000"/>
              <a:buFont typeface="Wingdings" pitchFamily="2" charset="2"/>
              <a:buChar char="è"/>
              <a:tabLst>
                <a:tab pos="358775" algn="l"/>
              </a:tabLst>
              <a:defRPr/>
            </a:pPr>
            <a:endParaRPr lang="en-US" dirty="0"/>
          </a:p>
          <a:p>
            <a:pPr marL="1444625" lvl="2" indent="-266700">
              <a:spcAft>
                <a:spcPct val="10000"/>
              </a:spcAft>
              <a:buClr>
                <a:schemeClr val="folHlink"/>
              </a:buClr>
              <a:buFont typeface="Wingdings" pitchFamily="2" charset="2"/>
              <a:buChar char=""/>
              <a:tabLst>
                <a:tab pos="358775" algn="l"/>
              </a:tabLst>
              <a:defRPr/>
            </a:pPr>
            <a:endParaRPr lang="en-US" sz="2000"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i="1" u="sng"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i="1" u="sng" dirty="0">
              <a:solidFill>
                <a:srgbClr val="000099"/>
              </a:solidFill>
            </a:endParaRPr>
          </a:p>
          <a:p>
            <a:pPr marL="358775" indent="-358775">
              <a:spcAft>
                <a:spcPct val="20000"/>
              </a:spcAft>
              <a:buClr>
                <a:srgbClr val="9F7136"/>
              </a:buClr>
              <a:buFont typeface="Wingdings" pitchFamily="2" charset="2"/>
              <a:buNone/>
              <a:tabLst>
                <a:tab pos="358775" algn="l"/>
              </a:tabLst>
              <a:defRPr/>
            </a:pPr>
            <a:endParaRPr lang="en-US" sz="1600" b="1" dirty="0">
              <a:solidFill>
                <a:srgbClr val="000099"/>
              </a:solidFill>
            </a:endParaRPr>
          </a:p>
        </p:txBody>
      </p:sp>
      <p:sp>
        <p:nvSpPr>
          <p:cNvPr id="5" name="Rectangle 4"/>
          <p:cNvSpPr>
            <a:spLocks noChangeArrowheads="1"/>
          </p:cNvSpPr>
          <p:nvPr/>
        </p:nvSpPr>
        <p:spPr bwMode="auto">
          <a:xfrm>
            <a:off x="323528" y="1412776"/>
            <a:ext cx="8640960"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spcAft>
                <a:spcPts val="1200"/>
              </a:spcAft>
              <a:buClr>
                <a:schemeClr val="accent1">
                  <a:lumMod val="25000"/>
                </a:schemeClr>
              </a:buClr>
              <a:tabLst>
                <a:tab pos="358775" algn="l"/>
              </a:tabLst>
              <a:defRPr/>
            </a:pPr>
            <a:endParaRPr lang="en-US" sz="2800" dirty="0" smtClean="0">
              <a:solidFill>
                <a:schemeClr val="accent5">
                  <a:lumMod val="50000"/>
                </a:schemeClr>
              </a:solidFill>
              <a:latin typeface="Tahoma" pitchFamily="34" charset="0"/>
            </a:endParaRPr>
          </a:p>
          <a:p>
            <a:pPr marL="355600" indent="-355600">
              <a:spcAft>
                <a:spcPts val="1200"/>
              </a:spcAft>
              <a:buClr>
                <a:schemeClr val="accent1">
                  <a:lumMod val="25000"/>
                </a:schemeClr>
              </a:buClr>
              <a:buFont typeface="Arial" panose="020B0604020202020204" pitchFamily="34" charset="0"/>
              <a:buChar char="•"/>
              <a:defRPr/>
            </a:pPr>
            <a:r>
              <a:rPr lang="en-US" sz="2400" dirty="0" smtClean="0">
                <a:solidFill>
                  <a:srgbClr val="0070C0"/>
                </a:solidFill>
                <a:latin typeface="Tahoma" pitchFamily="34" charset="0"/>
              </a:rPr>
              <a:t>Modification to reduce the use of lightweight plastic carrier bags (Commission proposal adopted 4/11/2013, currently in first reading of the ordinary legislative process)</a:t>
            </a:r>
          </a:p>
          <a:p>
            <a:pPr marL="355600" indent="-355600">
              <a:spcAft>
                <a:spcPts val="1200"/>
              </a:spcAft>
              <a:buClr>
                <a:schemeClr val="accent1">
                  <a:lumMod val="25000"/>
                </a:schemeClr>
              </a:buClr>
              <a:buFont typeface="Arial" panose="020B0604020202020204" pitchFamily="34" charset="0"/>
              <a:buChar char="•"/>
              <a:defRPr/>
            </a:pPr>
            <a:r>
              <a:rPr lang="en-US" sz="2400" dirty="0" smtClean="0">
                <a:solidFill>
                  <a:srgbClr val="0070C0"/>
                </a:solidFill>
                <a:latin typeface="Tahoma" pitchFamily="34" charset="0"/>
              </a:rPr>
              <a:t>two major reviews:</a:t>
            </a:r>
          </a:p>
          <a:p>
            <a:pPr marL="812800" lvl="1" indent="-355600">
              <a:spcAft>
                <a:spcPts val="1200"/>
              </a:spcAft>
              <a:buClr>
                <a:schemeClr val="accent1">
                  <a:lumMod val="25000"/>
                </a:schemeClr>
              </a:buClr>
              <a:buFont typeface="Arial" panose="020B0604020202020204" pitchFamily="34" charset="0"/>
              <a:buChar char="•"/>
              <a:defRPr/>
            </a:pPr>
            <a:r>
              <a:rPr lang="en-US" sz="2400" dirty="0" smtClean="0">
                <a:solidFill>
                  <a:srgbClr val="0070C0"/>
                </a:solidFill>
                <a:latin typeface="Tahoma" pitchFamily="34" charset="0"/>
              </a:rPr>
              <a:t>Review of recycling and other waste-related targets (Commission proposal adopted 2/07/2014</a:t>
            </a:r>
            <a:r>
              <a:rPr lang="en-US" sz="2400" dirty="0">
                <a:solidFill>
                  <a:srgbClr val="0070C0"/>
                </a:solidFill>
                <a:latin typeface="Tahoma" pitchFamily="34" charset="0"/>
              </a:rPr>
              <a:t>, currently in first reading of the ordinary legislative </a:t>
            </a:r>
            <a:r>
              <a:rPr lang="en-US" sz="2400" dirty="0" smtClean="0">
                <a:solidFill>
                  <a:srgbClr val="0070C0"/>
                </a:solidFill>
                <a:latin typeface="Tahoma" pitchFamily="34" charset="0"/>
              </a:rPr>
              <a:t>process)</a:t>
            </a:r>
          </a:p>
          <a:p>
            <a:pPr marL="812800" lvl="1" indent="-355600">
              <a:spcAft>
                <a:spcPts val="1200"/>
              </a:spcAft>
              <a:buClr>
                <a:schemeClr val="accent1">
                  <a:lumMod val="25000"/>
                </a:schemeClr>
              </a:buClr>
              <a:buFont typeface="Arial" panose="020B0604020202020204" pitchFamily="34" charset="0"/>
              <a:buChar char="•"/>
              <a:defRPr/>
            </a:pPr>
            <a:r>
              <a:rPr lang="en-US" sz="2400" dirty="0" smtClean="0">
                <a:solidFill>
                  <a:srgbClr val="0070C0"/>
                </a:solidFill>
                <a:latin typeface="Tahoma" pitchFamily="34" charset="0"/>
              </a:rPr>
              <a:t>Ex-post evaluation (alongside other directives)</a:t>
            </a:r>
          </a:p>
          <a:p>
            <a:pPr marL="355600" indent="-355600">
              <a:spcAft>
                <a:spcPts val="1200"/>
              </a:spcAft>
              <a:buClr>
                <a:schemeClr val="accent1">
                  <a:lumMod val="25000"/>
                </a:schemeClr>
              </a:buClr>
              <a:buFont typeface="Arial" panose="020B0604020202020204" pitchFamily="34" charset="0"/>
              <a:buChar char="•"/>
              <a:defRPr/>
            </a:pPr>
            <a:r>
              <a:rPr lang="en-US" sz="2400" dirty="0" smtClean="0">
                <a:solidFill>
                  <a:srgbClr val="0070C0"/>
                </a:solidFill>
                <a:latin typeface="Tahoma" pitchFamily="34" charset="0"/>
              </a:rPr>
              <a:t>Recommendations on EPR </a:t>
            </a:r>
            <a:r>
              <a:rPr lang="en-US" sz="2000" dirty="0" smtClean="0">
                <a:solidFill>
                  <a:srgbClr val="0070C0"/>
                </a:solidFill>
                <a:latin typeface="Tahoma" pitchFamily="34" charset="0"/>
              </a:rPr>
              <a:t>(included partly in 2/07/2014 proposal)</a:t>
            </a:r>
          </a:p>
          <a:p>
            <a:pPr marL="800100" lvl="1" indent="-342900">
              <a:spcAft>
                <a:spcPts val="1200"/>
              </a:spcAft>
              <a:buClr>
                <a:schemeClr val="accent1">
                  <a:lumMod val="25000"/>
                </a:schemeClr>
              </a:buClr>
              <a:buFont typeface="Arial" pitchFamily="34" charset="0"/>
              <a:buChar char="•"/>
              <a:tabLst>
                <a:tab pos="358775" algn="l"/>
              </a:tabLst>
              <a:defRPr/>
            </a:pPr>
            <a:endParaRPr lang="en-US" sz="2000" dirty="0" smtClean="0">
              <a:solidFill>
                <a:srgbClr val="0070C0"/>
              </a:solidFill>
              <a:latin typeface="Tahoma" pitchFamily="34" charset="0"/>
            </a:endParaRPr>
          </a:p>
        </p:txBody>
      </p:sp>
      <p:sp>
        <p:nvSpPr>
          <p:cNvPr id="8" name="Rectangle 7"/>
          <p:cNvSpPr/>
          <p:nvPr/>
        </p:nvSpPr>
        <p:spPr>
          <a:xfrm>
            <a:off x="0" y="260648"/>
            <a:ext cx="4031873" cy="584775"/>
          </a:xfrm>
          <a:prstGeom prst="rect">
            <a:avLst/>
          </a:prstGeom>
        </p:spPr>
        <p:txBody>
          <a:bodyPr wrap="none">
            <a:spAutoFit/>
          </a:bodyPr>
          <a:lstStyle/>
          <a:p>
            <a:r>
              <a:rPr lang="en-US" sz="3200" i="1" dirty="0">
                <a:solidFill>
                  <a:srgbClr val="FFFF00"/>
                </a:solidFill>
              </a:rPr>
              <a:t>Future developments</a:t>
            </a:r>
            <a:endParaRPr lang="en-GB" sz="3200" dirty="0"/>
          </a:p>
        </p:txBody>
      </p:sp>
    </p:spTree>
    <p:extLst>
      <p:ext uri="{BB962C8B-B14F-4D97-AF65-F5344CB8AC3E}">
        <p14:creationId xmlns:p14="http://schemas.microsoft.com/office/powerpoint/2010/main" val="76244101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7164288" y="260648"/>
            <a:ext cx="1979712" cy="404663"/>
          </a:xfrm>
        </p:spPr>
        <p:txBody>
          <a:bodyPr/>
          <a:lstStyle/>
          <a:p>
            <a:pPr algn="l">
              <a:defRPr/>
            </a:pPr>
            <a:r>
              <a:rPr lang="en-US" sz="3200" dirty="0" smtClean="0">
                <a:solidFill>
                  <a:srgbClr val="FFFF00"/>
                </a:solidFill>
              </a:rPr>
              <a:t>Contents</a:t>
            </a:r>
            <a:endParaRPr lang="en-US" sz="3200" dirty="0">
              <a:solidFill>
                <a:srgbClr val="FFFF00"/>
              </a:solidFill>
            </a:endParaRPr>
          </a:p>
        </p:txBody>
      </p:sp>
      <p:sp>
        <p:nvSpPr>
          <p:cNvPr id="122883" name="Rectangle 3"/>
          <p:cNvSpPr>
            <a:spLocks noGrp="1" noChangeArrowheads="1"/>
          </p:cNvSpPr>
          <p:nvPr>
            <p:ph idx="1"/>
          </p:nvPr>
        </p:nvSpPr>
        <p:spPr>
          <a:xfrm>
            <a:off x="539552" y="1268760"/>
            <a:ext cx="8229600" cy="4968552"/>
          </a:xfrm>
        </p:spPr>
        <p:txBody>
          <a:bodyPr/>
          <a:lstStyle/>
          <a:p>
            <a:pPr>
              <a:lnSpc>
                <a:spcPct val="105000"/>
              </a:lnSpc>
              <a:spcBef>
                <a:spcPct val="0"/>
              </a:spcBef>
              <a:buFont typeface="Wingdings" pitchFamily="2" charset="2"/>
              <a:buNone/>
              <a:defRPr/>
            </a:pPr>
            <a:endParaRPr lang="en-US" sz="2800" dirty="0">
              <a:solidFill>
                <a:srgbClr val="0070C0"/>
              </a:solidFill>
              <a:latin typeface="Tahoma" pitchFamily="34" charset="0"/>
            </a:endParaRPr>
          </a:p>
          <a:p>
            <a:pPr>
              <a:lnSpc>
                <a:spcPct val="105000"/>
              </a:lnSpc>
              <a:spcBef>
                <a:spcPct val="0"/>
              </a:spcBef>
              <a:defRPr/>
            </a:pPr>
            <a:r>
              <a:rPr lang="en-US" sz="2800" dirty="0">
                <a:solidFill>
                  <a:srgbClr val="0070C0"/>
                </a:solidFill>
                <a:latin typeface="Tahoma" pitchFamily="34" charset="0"/>
              </a:rPr>
              <a:t>Waste </a:t>
            </a:r>
            <a:r>
              <a:rPr lang="en-US" sz="2800" dirty="0" smtClean="0">
                <a:solidFill>
                  <a:srgbClr val="0070C0"/>
                </a:solidFill>
                <a:latin typeface="Tahoma" pitchFamily="34" charset="0"/>
              </a:rPr>
              <a:t>in </a:t>
            </a:r>
            <a:r>
              <a:rPr lang="en-US" sz="2800" dirty="0">
                <a:solidFill>
                  <a:srgbClr val="0070C0"/>
                </a:solidFill>
                <a:latin typeface="Tahoma" pitchFamily="34" charset="0"/>
              </a:rPr>
              <a:t>the </a:t>
            </a:r>
            <a:r>
              <a:rPr lang="en-US" sz="2800" dirty="0" smtClean="0">
                <a:solidFill>
                  <a:srgbClr val="0070C0"/>
                </a:solidFill>
                <a:latin typeface="Tahoma" pitchFamily="34" charset="0"/>
              </a:rPr>
              <a:t>EU</a:t>
            </a:r>
          </a:p>
          <a:p>
            <a:pPr marL="800100" lvl="2" indent="0">
              <a:lnSpc>
                <a:spcPct val="105000"/>
              </a:lnSpc>
              <a:spcBef>
                <a:spcPct val="0"/>
              </a:spcBef>
              <a:buNone/>
              <a:defRPr/>
            </a:pPr>
            <a:r>
              <a:rPr lang="en-US" sz="2000" dirty="0" smtClean="0">
                <a:solidFill>
                  <a:srgbClr val="0070C0"/>
                </a:solidFill>
                <a:latin typeface="Tahoma" pitchFamily="34" charset="0"/>
              </a:rPr>
              <a:t>short general introduction on EU policy</a:t>
            </a:r>
          </a:p>
          <a:p>
            <a:pPr marL="0" indent="0">
              <a:lnSpc>
                <a:spcPct val="105000"/>
              </a:lnSpc>
              <a:spcBef>
                <a:spcPct val="0"/>
              </a:spcBef>
              <a:buNone/>
              <a:defRPr/>
            </a:pPr>
            <a:endParaRPr lang="en-US" sz="2800" dirty="0">
              <a:solidFill>
                <a:srgbClr val="0070C0"/>
              </a:solidFill>
              <a:latin typeface="Tahoma" pitchFamily="34" charset="0"/>
            </a:endParaRPr>
          </a:p>
          <a:p>
            <a:pPr>
              <a:lnSpc>
                <a:spcPct val="105000"/>
              </a:lnSpc>
              <a:spcBef>
                <a:spcPct val="0"/>
              </a:spcBef>
              <a:defRPr/>
            </a:pPr>
            <a:r>
              <a:rPr lang="en-US" sz="2800" dirty="0" smtClean="0">
                <a:solidFill>
                  <a:srgbClr val="0070C0"/>
                </a:solidFill>
                <a:latin typeface="Tahoma" pitchFamily="34" charset="0"/>
              </a:rPr>
              <a:t>EU </a:t>
            </a:r>
            <a:r>
              <a:rPr lang="en-US" sz="2800" dirty="0">
                <a:solidFill>
                  <a:srgbClr val="0070C0"/>
                </a:solidFill>
                <a:latin typeface="Tahoma" pitchFamily="34" charset="0"/>
              </a:rPr>
              <a:t>legislation on packaging </a:t>
            </a:r>
            <a:r>
              <a:rPr lang="en-US" sz="2800" dirty="0" smtClean="0">
                <a:solidFill>
                  <a:srgbClr val="0070C0"/>
                </a:solidFill>
                <a:latin typeface="Tahoma" pitchFamily="34" charset="0"/>
              </a:rPr>
              <a:t>and packaging waste</a:t>
            </a:r>
          </a:p>
          <a:p>
            <a:pPr marL="0" indent="0">
              <a:lnSpc>
                <a:spcPct val="105000"/>
              </a:lnSpc>
              <a:spcBef>
                <a:spcPct val="0"/>
              </a:spcBef>
              <a:buNone/>
              <a:defRPr/>
            </a:pPr>
            <a:endParaRPr lang="en-US" sz="2800" dirty="0">
              <a:solidFill>
                <a:srgbClr val="0070C0"/>
              </a:solidFill>
              <a:latin typeface="Tahoma" pitchFamily="34" charset="0"/>
            </a:endParaRPr>
          </a:p>
          <a:p>
            <a:pPr>
              <a:lnSpc>
                <a:spcPct val="105000"/>
              </a:lnSpc>
              <a:spcBef>
                <a:spcPct val="0"/>
              </a:spcBef>
              <a:defRPr/>
            </a:pPr>
            <a:r>
              <a:rPr lang="en-US" sz="2800" dirty="0" smtClean="0">
                <a:solidFill>
                  <a:srgbClr val="0070C0"/>
                </a:solidFill>
                <a:latin typeface="Tahoma" pitchFamily="34" charset="0"/>
              </a:rPr>
              <a:t>Some statistics</a:t>
            </a:r>
          </a:p>
          <a:p>
            <a:pPr marL="0" indent="0">
              <a:lnSpc>
                <a:spcPct val="105000"/>
              </a:lnSpc>
              <a:spcBef>
                <a:spcPct val="0"/>
              </a:spcBef>
              <a:buNone/>
              <a:defRPr/>
            </a:pPr>
            <a:endParaRPr lang="en-US" sz="2800" dirty="0">
              <a:solidFill>
                <a:srgbClr val="0070C0"/>
              </a:solidFill>
              <a:latin typeface="Tahoma" pitchFamily="34" charset="0"/>
            </a:endParaRPr>
          </a:p>
          <a:p>
            <a:pPr>
              <a:lnSpc>
                <a:spcPct val="105000"/>
              </a:lnSpc>
              <a:spcBef>
                <a:spcPct val="0"/>
              </a:spcBef>
              <a:defRPr/>
            </a:pPr>
            <a:r>
              <a:rPr lang="en-US" sz="2800" dirty="0" smtClean="0">
                <a:solidFill>
                  <a:srgbClr val="0070C0"/>
                </a:solidFill>
                <a:latin typeface="Tahoma" pitchFamily="34" charset="0"/>
              </a:rPr>
              <a:t>Outlook </a:t>
            </a:r>
            <a:r>
              <a:rPr lang="en-US" sz="2800" dirty="0">
                <a:solidFill>
                  <a:srgbClr val="0070C0"/>
                </a:solidFill>
                <a:latin typeface="Tahoma" pitchFamily="34" charset="0"/>
              </a:rPr>
              <a:t>for the future</a:t>
            </a:r>
          </a:p>
          <a:p>
            <a:pPr>
              <a:lnSpc>
                <a:spcPct val="0"/>
              </a:lnSpc>
              <a:spcBef>
                <a:spcPct val="0"/>
              </a:spcBef>
              <a:buFont typeface="Wingdings" pitchFamily="2" charset="2"/>
              <a:buNone/>
              <a:defRPr/>
            </a:pPr>
            <a:endParaRPr lang="en-GB" sz="2800" dirty="0">
              <a:solidFill>
                <a:srgbClr val="0070C0"/>
              </a:solidFill>
              <a:latin typeface="Tahoma" pitchFamily="34" charset="0"/>
              <a:cs typeface="Arial" charset="0"/>
            </a:endParaRPr>
          </a:p>
        </p:txBody>
      </p:sp>
    </p:spTree>
    <p:extLst>
      <p:ext uri="{BB962C8B-B14F-4D97-AF65-F5344CB8AC3E}">
        <p14:creationId xmlns:p14="http://schemas.microsoft.com/office/powerpoint/2010/main" val="35503926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457200" y="3284985"/>
            <a:ext cx="4978896" cy="2880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1pPr>
            <a:lvl2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defRPr>
            </a:lvl9pPr>
          </a:lstStyle>
          <a:p>
            <a:pPr eaLnBrk="1" hangingPunct="1">
              <a:spcBef>
                <a:spcPts val="250"/>
              </a:spcBef>
              <a:buClr>
                <a:srgbClr val="FFFFFF"/>
              </a:buClr>
              <a:buFont typeface="Tahoma" pitchFamily="34" charset="0"/>
              <a:buChar char="•"/>
              <a:defRPr/>
            </a:pPr>
            <a:r>
              <a:rPr lang="en-GB" i="1" dirty="0" smtClean="0">
                <a:solidFill>
                  <a:schemeClr val="accent5">
                    <a:lumMod val="75000"/>
                  </a:schemeClr>
                </a:solidFill>
                <a:latin typeface="Tahoma" pitchFamily="34" charset="0"/>
              </a:rPr>
              <a:t>For more information: </a:t>
            </a:r>
          </a:p>
          <a:p>
            <a:pPr eaLnBrk="1" hangingPunct="1">
              <a:spcBef>
                <a:spcPts val="250"/>
              </a:spcBef>
              <a:buClr>
                <a:srgbClr val="FFFFFF"/>
              </a:buClr>
              <a:buFont typeface="Tahoma" pitchFamily="34" charset="0"/>
              <a:buChar char="•"/>
              <a:defRPr/>
            </a:pPr>
            <a:r>
              <a:rPr lang="en-GB" i="1" dirty="0" smtClean="0">
                <a:solidFill>
                  <a:schemeClr val="accent5">
                    <a:lumMod val="75000"/>
                  </a:schemeClr>
                </a:solidFill>
                <a:latin typeface="Tahoma" pitchFamily="34" charset="0"/>
              </a:rPr>
              <a:t>Packaging Waste Directive: </a:t>
            </a:r>
            <a:r>
              <a:rPr lang="en-GB" i="1" dirty="0" smtClean="0">
                <a:solidFill>
                  <a:schemeClr val="accent1">
                    <a:lumMod val="75000"/>
                  </a:schemeClr>
                </a:solidFill>
                <a:latin typeface="Tahoma" pitchFamily="34" charset="0"/>
                <a:hlinkClick r:id="rId3"/>
              </a:rPr>
              <a:t>http://ec.europa.eu/environment/waste/packaging/index_en.htm </a:t>
            </a:r>
          </a:p>
          <a:p>
            <a:pPr eaLnBrk="1" hangingPunct="1">
              <a:spcBef>
                <a:spcPts val="250"/>
              </a:spcBef>
              <a:buClr>
                <a:srgbClr val="FFFFFF"/>
              </a:buClr>
              <a:buFont typeface="Tahoma" pitchFamily="34" charset="0"/>
              <a:buChar char="•"/>
              <a:defRPr/>
            </a:pPr>
            <a:r>
              <a:rPr lang="en-GB" i="1" dirty="0" smtClean="0">
                <a:solidFill>
                  <a:srgbClr val="000000"/>
                </a:solidFill>
                <a:latin typeface="Tahoma" pitchFamily="34" charset="0"/>
              </a:rPr>
              <a:t> </a:t>
            </a:r>
            <a:r>
              <a:rPr lang="en-GB" i="1" dirty="0" smtClean="0">
                <a:solidFill>
                  <a:schemeClr val="accent5">
                    <a:lumMod val="75000"/>
                  </a:schemeClr>
                </a:solidFill>
                <a:latin typeface="Tahoma" pitchFamily="34" charset="0"/>
              </a:rPr>
              <a:t>Resource Efficiency Roadmap: </a:t>
            </a:r>
          </a:p>
          <a:p>
            <a:pPr eaLnBrk="1" hangingPunct="1">
              <a:spcBef>
                <a:spcPts val="250"/>
              </a:spcBef>
              <a:buClr>
                <a:srgbClr val="FFFFFF"/>
              </a:buClr>
              <a:buFont typeface="Verdana" pitchFamily="34" charset="0"/>
              <a:buChar char="•"/>
              <a:defRPr/>
            </a:pPr>
            <a:r>
              <a:rPr lang="en-GB" i="1" dirty="0" smtClean="0">
                <a:solidFill>
                  <a:srgbClr val="009999"/>
                </a:solidFill>
                <a:latin typeface="Verdana" pitchFamily="34" charset="0"/>
                <a:hlinkClick r:id="rId4"/>
              </a:rPr>
              <a:t>http://ec.europa.eu/environment/resource_efficiency/index_en.htm</a:t>
            </a:r>
          </a:p>
          <a:p>
            <a:pPr eaLnBrk="1" hangingPunct="1">
              <a:spcBef>
                <a:spcPts val="250"/>
              </a:spcBef>
              <a:buClr>
                <a:srgbClr val="FFFFFF"/>
              </a:buClr>
              <a:buFont typeface="Tahoma" pitchFamily="34" charset="0"/>
              <a:buChar char="•"/>
              <a:defRPr/>
            </a:pPr>
            <a:r>
              <a:rPr lang="en-GB" i="1" dirty="0" smtClean="0">
                <a:solidFill>
                  <a:schemeClr val="accent5">
                    <a:lumMod val="75000"/>
                  </a:schemeClr>
                </a:solidFill>
                <a:latin typeface="Tahoma" pitchFamily="34" charset="0"/>
              </a:rPr>
              <a:t>Consultation on Delivering more Sustainable Consumption and Production:</a:t>
            </a:r>
          </a:p>
          <a:p>
            <a:pPr eaLnBrk="1" hangingPunct="1">
              <a:spcBef>
                <a:spcPts val="250"/>
              </a:spcBef>
              <a:buClr>
                <a:srgbClr val="FFFFFF"/>
              </a:buClr>
              <a:buFont typeface="Verdana" pitchFamily="34" charset="0"/>
              <a:buChar char="•"/>
              <a:defRPr/>
            </a:pPr>
            <a:r>
              <a:rPr lang="en-GB" i="1" dirty="0" smtClean="0">
                <a:solidFill>
                  <a:srgbClr val="009999"/>
                </a:solidFill>
                <a:latin typeface="Verdana" pitchFamily="34" charset="0"/>
                <a:hlinkClick r:id="rId5"/>
              </a:rPr>
              <a:t>http://ec.europa.eu/environment/consultations/sustainable.htm</a:t>
            </a:r>
          </a:p>
          <a:p>
            <a:pPr eaLnBrk="1" hangingPunct="1">
              <a:spcBef>
                <a:spcPts val="250"/>
              </a:spcBef>
              <a:buClr>
                <a:srgbClr val="FFFFFF"/>
              </a:buClr>
              <a:buFont typeface="Verdana" pitchFamily="34" charset="0"/>
              <a:buNone/>
              <a:defRPr/>
            </a:pPr>
            <a:endParaRPr lang="en-GB" sz="1100" i="1" dirty="0" smtClean="0">
              <a:solidFill>
                <a:srgbClr val="000000"/>
              </a:solidFill>
              <a:latin typeface="Verdana" pitchFamily="34" charset="0"/>
            </a:endParaRPr>
          </a:p>
        </p:txBody>
      </p:sp>
      <p:grpSp>
        <p:nvGrpSpPr>
          <p:cNvPr id="51204" name="Group 4"/>
          <p:cNvGrpSpPr>
            <a:grpSpLocks/>
          </p:cNvGrpSpPr>
          <p:nvPr/>
        </p:nvGrpSpPr>
        <p:grpSpPr bwMode="auto">
          <a:xfrm>
            <a:off x="5644480" y="2636912"/>
            <a:ext cx="3130253" cy="2808585"/>
            <a:chOff x="2755" y="1298"/>
            <a:chExt cx="3004" cy="2630"/>
          </a:xfrm>
        </p:grpSpPr>
        <p:pic>
          <p:nvPicPr>
            <p:cNvPr id="5120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55" y="1298"/>
              <a:ext cx="3004" cy="26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06" name="Text Box 6"/>
            <p:cNvSpPr txBox="1">
              <a:spLocks noChangeArrowheads="1"/>
            </p:cNvSpPr>
            <p:nvPr/>
          </p:nvSpPr>
          <p:spPr bwMode="auto">
            <a:xfrm>
              <a:off x="2755" y="1298"/>
              <a:ext cx="3004" cy="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
        <p:nvSpPr>
          <p:cNvPr id="7" name="Rectangle 7"/>
          <p:cNvSpPr>
            <a:spLocks noGrp="1" noChangeArrowheads="1"/>
          </p:cNvSpPr>
          <p:nvPr>
            <p:ph type="title"/>
          </p:nvPr>
        </p:nvSpPr>
        <p:spPr>
          <a:xfrm>
            <a:off x="395288" y="1641600"/>
            <a:ext cx="5256212" cy="1355600"/>
          </a:xfrm>
        </p:spPr>
        <p:txBody>
          <a:bodyPr/>
          <a:lstStyle/>
          <a:p>
            <a:pPr>
              <a:defRPr/>
            </a:pPr>
            <a:r>
              <a:rPr lang="en-US" sz="4000" dirty="0">
                <a:solidFill>
                  <a:schemeClr val="accent5">
                    <a:lumMod val="75000"/>
                  </a:schemeClr>
                </a:solidFill>
              </a:rPr>
              <a:t>Thank you for your attention!</a:t>
            </a:r>
            <a:r>
              <a:rPr lang="en-US" sz="4000" dirty="0">
                <a:solidFill>
                  <a:srgbClr val="000099"/>
                </a:solidFill>
              </a:rPr>
              <a:t/>
            </a:r>
            <a:br>
              <a:rPr lang="en-US" sz="4000" dirty="0">
                <a:solidFill>
                  <a:srgbClr val="000099"/>
                </a:solidFill>
              </a:rPr>
            </a:br>
            <a:endParaRPr lang="nl-NL" sz="3900" dirty="0">
              <a:solidFill>
                <a:srgbClr val="000099"/>
              </a:solidFill>
            </a:endParaRPr>
          </a:p>
        </p:txBody>
      </p:sp>
    </p:spTree>
    <p:extLst>
      <p:ext uri="{BB962C8B-B14F-4D97-AF65-F5344CB8AC3E}">
        <p14:creationId xmlns:p14="http://schemas.microsoft.com/office/powerpoint/2010/main" val="20907695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67544" y="1412776"/>
            <a:ext cx="8229600" cy="936625"/>
          </a:xfrm>
        </p:spPr>
        <p:txBody>
          <a:bodyPr anchorCtr="1"/>
          <a:lstStyle/>
          <a:p>
            <a:pPr algn="ctr">
              <a:defRPr/>
            </a:pPr>
            <a:r>
              <a:rPr lang="en-GB" sz="3200" dirty="0" smtClean="0">
                <a:solidFill>
                  <a:srgbClr val="C00000"/>
                </a:solidFill>
              </a:rPr>
              <a:t>moving </a:t>
            </a:r>
            <a:r>
              <a:rPr lang="en-GB" sz="3200" dirty="0">
                <a:solidFill>
                  <a:srgbClr val="C00000"/>
                </a:solidFill>
              </a:rPr>
              <a:t>towards a recycling </a:t>
            </a:r>
            <a:r>
              <a:rPr lang="en-GB" sz="3200" dirty="0" smtClean="0">
                <a:solidFill>
                  <a:srgbClr val="C00000"/>
                </a:solidFill>
              </a:rPr>
              <a:t>society by:</a:t>
            </a:r>
            <a:endParaRPr lang="en-GB" sz="3200" dirty="0">
              <a:solidFill>
                <a:srgbClr val="C00000"/>
              </a:solidFill>
            </a:endParaRPr>
          </a:p>
        </p:txBody>
      </p:sp>
      <p:sp>
        <p:nvSpPr>
          <p:cNvPr id="133123" name="Rectangle 3"/>
          <p:cNvSpPr>
            <a:spLocks noGrp="1" noChangeArrowheads="1"/>
          </p:cNvSpPr>
          <p:nvPr>
            <p:ph idx="1"/>
          </p:nvPr>
        </p:nvSpPr>
        <p:spPr>
          <a:xfrm>
            <a:off x="467544" y="2420888"/>
            <a:ext cx="8363272" cy="3960440"/>
          </a:xfrm>
        </p:spPr>
        <p:txBody>
          <a:bodyPr/>
          <a:lstStyle/>
          <a:p>
            <a:pPr>
              <a:lnSpc>
                <a:spcPct val="90000"/>
              </a:lnSpc>
              <a:spcBef>
                <a:spcPts val="0"/>
              </a:spcBef>
              <a:spcAft>
                <a:spcPts val="1200"/>
              </a:spcAft>
              <a:buFont typeface="Arial" pitchFamily="34" charset="0"/>
              <a:buChar char="•"/>
              <a:defRPr/>
            </a:pPr>
            <a:r>
              <a:rPr lang="en-GB" sz="2400" i="0" dirty="0" smtClean="0">
                <a:solidFill>
                  <a:srgbClr val="0070C0"/>
                </a:solidFill>
                <a:latin typeface="Tahoma" pitchFamily="34" charset="0"/>
              </a:rPr>
              <a:t>decoupling </a:t>
            </a:r>
            <a:r>
              <a:rPr lang="en-GB" sz="2400" i="0" dirty="0">
                <a:solidFill>
                  <a:srgbClr val="0070C0"/>
                </a:solidFill>
                <a:latin typeface="Tahoma" pitchFamily="34" charset="0"/>
              </a:rPr>
              <a:t>economic growth from environmental impacts related to waste </a:t>
            </a:r>
            <a:r>
              <a:rPr lang="en-GB" sz="2400" i="0" dirty="0" smtClean="0">
                <a:solidFill>
                  <a:srgbClr val="0070C0"/>
                </a:solidFill>
                <a:latin typeface="Tahoma" pitchFamily="34" charset="0"/>
              </a:rPr>
              <a:t>generation</a:t>
            </a:r>
            <a:endParaRPr lang="en-GB" sz="2400" i="0" dirty="0">
              <a:solidFill>
                <a:srgbClr val="0070C0"/>
              </a:solidFill>
              <a:latin typeface="Tahoma" pitchFamily="34" charset="0"/>
            </a:endParaRPr>
          </a:p>
          <a:p>
            <a:pPr>
              <a:lnSpc>
                <a:spcPct val="90000"/>
              </a:lnSpc>
              <a:spcBef>
                <a:spcPts val="0"/>
              </a:spcBef>
              <a:spcAft>
                <a:spcPts val="1200"/>
              </a:spcAft>
              <a:buFont typeface="Arial" pitchFamily="34" charset="0"/>
              <a:buChar char="•"/>
              <a:defRPr/>
            </a:pPr>
            <a:r>
              <a:rPr lang="en-GB" sz="2400" i="0" dirty="0">
                <a:solidFill>
                  <a:srgbClr val="0070C0"/>
                </a:solidFill>
                <a:latin typeface="Tahoma" pitchFamily="34" charset="0"/>
              </a:rPr>
              <a:t>life-cycle thinking: minimise negative environmental impacts</a:t>
            </a:r>
          </a:p>
          <a:p>
            <a:pPr>
              <a:lnSpc>
                <a:spcPct val="90000"/>
              </a:lnSpc>
              <a:spcBef>
                <a:spcPts val="0"/>
              </a:spcBef>
              <a:spcAft>
                <a:spcPts val="1200"/>
              </a:spcAft>
              <a:buFont typeface="Arial" pitchFamily="34" charset="0"/>
              <a:buChar char="•"/>
              <a:defRPr/>
            </a:pPr>
            <a:r>
              <a:rPr lang="en-GB" sz="2400" i="0" dirty="0" smtClean="0">
                <a:solidFill>
                  <a:srgbClr val="0070C0"/>
                </a:solidFill>
                <a:latin typeface="Tahoma" pitchFamily="34" charset="0"/>
              </a:rPr>
              <a:t>waste </a:t>
            </a:r>
            <a:r>
              <a:rPr lang="en-GB" sz="2400" i="0" dirty="0">
                <a:solidFill>
                  <a:srgbClr val="0070C0"/>
                </a:solidFill>
                <a:latin typeface="Tahoma" pitchFamily="34" charset="0"/>
              </a:rPr>
              <a:t>as a valuable resource</a:t>
            </a:r>
          </a:p>
          <a:p>
            <a:pPr>
              <a:lnSpc>
                <a:spcPct val="90000"/>
              </a:lnSpc>
              <a:spcBef>
                <a:spcPts val="0"/>
              </a:spcBef>
              <a:spcAft>
                <a:spcPts val="1200"/>
              </a:spcAft>
              <a:buFont typeface="Arial" pitchFamily="34" charset="0"/>
              <a:buChar char="•"/>
              <a:defRPr/>
            </a:pPr>
            <a:r>
              <a:rPr lang="en-GB" sz="2400" i="0" dirty="0" smtClean="0">
                <a:solidFill>
                  <a:srgbClr val="0070C0"/>
                </a:solidFill>
                <a:latin typeface="Tahoma" pitchFamily="34" charset="0"/>
              </a:rPr>
              <a:t>the </a:t>
            </a:r>
            <a:r>
              <a:rPr lang="en-GB" sz="2400" i="0" dirty="0">
                <a:solidFill>
                  <a:srgbClr val="0070C0"/>
                </a:solidFill>
                <a:latin typeface="Tahoma" pitchFamily="34" charset="0"/>
              </a:rPr>
              <a:t>waste hierarchy and the prevention of waste</a:t>
            </a:r>
          </a:p>
          <a:p>
            <a:pPr>
              <a:lnSpc>
                <a:spcPct val="90000"/>
              </a:lnSpc>
              <a:spcBef>
                <a:spcPts val="0"/>
              </a:spcBef>
              <a:spcAft>
                <a:spcPts val="1200"/>
              </a:spcAft>
              <a:buFont typeface="Arial" pitchFamily="34" charset="0"/>
              <a:buChar char="•"/>
              <a:defRPr/>
            </a:pPr>
            <a:r>
              <a:rPr lang="en-GB" sz="2400" i="0" dirty="0" smtClean="0">
                <a:solidFill>
                  <a:srgbClr val="0070C0"/>
                </a:solidFill>
                <a:latin typeface="Tahoma" pitchFamily="34" charset="0"/>
              </a:rPr>
              <a:t>better </a:t>
            </a:r>
            <a:r>
              <a:rPr lang="en-GB" sz="2400" i="0" dirty="0">
                <a:solidFill>
                  <a:srgbClr val="0070C0"/>
                </a:solidFill>
                <a:latin typeface="Tahoma" pitchFamily="34" charset="0"/>
              </a:rPr>
              <a:t>regulation and better implementation of waste legislation</a:t>
            </a:r>
          </a:p>
        </p:txBody>
      </p:sp>
      <p:sp>
        <p:nvSpPr>
          <p:cNvPr id="2" name="TextBox 1"/>
          <p:cNvSpPr txBox="1"/>
          <p:nvPr/>
        </p:nvSpPr>
        <p:spPr>
          <a:xfrm>
            <a:off x="6876256" y="220484"/>
            <a:ext cx="2098651" cy="584775"/>
          </a:xfrm>
          <a:prstGeom prst="rect">
            <a:avLst/>
          </a:prstGeom>
          <a:noFill/>
        </p:spPr>
        <p:txBody>
          <a:bodyPr wrap="none" rtlCol="0">
            <a:spAutoFit/>
          </a:bodyPr>
          <a:lstStyle/>
          <a:p>
            <a:r>
              <a:rPr lang="en-GB" sz="3200" dirty="0">
                <a:solidFill>
                  <a:srgbClr val="FFFF00"/>
                </a:solidFill>
              </a:rPr>
              <a:t>Objectives</a:t>
            </a:r>
          </a:p>
        </p:txBody>
      </p:sp>
      <p:sp>
        <p:nvSpPr>
          <p:cNvPr id="5" name="TextBox 4"/>
          <p:cNvSpPr txBox="1"/>
          <p:nvPr/>
        </p:nvSpPr>
        <p:spPr>
          <a:xfrm>
            <a:off x="251520" y="186968"/>
            <a:ext cx="1233030" cy="584775"/>
          </a:xfrm>
          <a:prstGeom prst="rect">
            <a:avLst/>
          </a:prstGeom>
          <a:noFill/>
        </p:spPr>
        <p:txBody>
          <a:bodyPr wrap="none" rtlCol="0">
            <a:spAutoFit/>
          </a:bodyPr>
          <a:lstStyle/>
          <a:p>
            <a:r>
              <a:rPr lang="en-GB" sz="3200" i="1" dirty="0" smtClean="0">
                <a:solidFill>
                  <a:srgbClr val="FFFF00"/>
                </a:solidFill>
              </a:rPr>
              <a:t>policy</a:t>
            </a:r>
            <a:endParaRPr lang="en-GB" sz="3200" i="1" dirty="0">
              <a:solidFill>
                <a:srgbClr val="FFFF00"/>
              </a:solidFill>
            </a:endParaRPr>
          </a:p>
        </p:txBody>
      </p:sp>
    </p:spTree>
    <p:extLst>
      <p:ext uri="{BB962C8B-B14F-4D97-AF65-F5344CB8AC3E}">
        <p14:creationId xmlns:p14="http://schemas.microsoft.com/office/powerpoint/2010/main" val="38739234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PWtreatmentEU27.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02" y="1708714"/>
            <a:ext cx="8738170" cy="44565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667045" y="246221"/>
            <a:ext cx="3153427" cy="492443"/>
          </a:xfrm>
          <a:prstGeom prst="rect">
            <a:avLst/>
          </a:prstGeom>
        </p:spPr>
        <p:txBody>
          <a:bodyPr wrap="none">
            <a:spAutoFit/>
          </a:bodyPr>
          <a:lstStyle/>
          <a:p>
            <a:r>
              <a:rPr lang="en-GB" sz="2600" dirty="0">
                <a:solidFill>
                  <a:srgbClr val="FFFF00"/>
                </a:solidFill>
              </a:rPr>
              <a:t>Where are we now?</a:t>
            </a:r>
            <a:endParaRPr lang="en-GB" sz="2600" dirty="0"/>
          </a:p>
        </p:txBody>
      </p:sp>
      <p:sp>
        <p:nvSpPr>
          <p:cNvPr id="6" name="TextBox 5"/>
          <p:cNvSpPr txBox="1"/>
          <p:nvPr/>
        </p:nvSpPr>
        <p:spPr>
          <a:xfrm>
            <a:off x="19100" y="200054"/>
            <a:ext cx="1233030" cy="584775"/>
          </a:xfrm>
          <a:prstGeom prst="rect">
            <a:avLst/>
          </a:prstGeom>
          <a:noFill/>
        </p:spPr>
        <p:txBody>
          <a:bodyPr wrap="none" rtlCol="0">
            <a:spAutoFit/>
          </a:bodyPr>
          <a:lstStyle/>
          <a:p>
            <a:r>
              <a:rPr lang="en-GB" sz="3200" i="1" dirty="0" smtClean="0">
                <a:solidFill>
                  <a:srgbClr val="FFFF00"/>
                </a:solidFill>
              </a:rPr>
              <a:t>policy</a:t>
            </a:r>
            <a:endParaRPr lang="en-GB" sz="3200" i="1" dirty="0">
              <a:solidFill>
                <a:srgbClr val="FFFF00"/>
              </a:solidFill>
            </a:endParaRPr>
          </a:p>
        </p:txBody>
      </p:sp>
    </p:spTree>
    <p:extLst>
      <p:ext uri="{BB962C8B-B14F-4D97-AF65-F5344CB8AC3E}">
        <p14:creationId xmlns:p14="http://schemas.microsoft.com/office/powerpoint/2010/main" val="591494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12776"/>
          <a:ext cx="8229600" cy="3633788"/>
        </p:xfrm>
        <a:graphic>
          <a:graphicData uri="http://schemas.openxmlformats.org/drawingml/2006/chart">
            <c:chart xmlns:c="http://schemas.openxmlformats.org/drawingml/2006/chart" xmlns:r="http://schemas.openxmlformats.org/officeDocument/2006/relationships" r:id="rId3"/>
          </a:graphicData>
        </a:graphic>
      </p:graphicFrame>
      <p:sp>
        <p:nvSpPr>
          <p:cNvPr id="34819" name="Text Box 4"/>
          <p:cNvSpPr txBox="1">
            <a:spLocks noChangeArrowheads="1"/>
          </p:cNvSpPr>
          <p:nvPr/>
        </p:nvSpPr>
        <p:spPr bwMode="auto">
          <a:xfrm>
            <a:off x="-14287" y="22225"/>
            <a:ext cx="3650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wrap="squar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a:spcBef>
                <a:spcPts val="0"/>
              </a:spcBef>
              <a:defRPr/>
            </a:pPr>
            <a:r>
              <a:rPr lang="fr-BE" altLang="en-US" sz="2400" i="1" spc="50" dirty="0" err="1" smtClean="0">
                <a:solidFill>
                  <a:srgbClr val="FFFF00"/>
                </a:solidFill>
                <a:latin typeface="Tahoma" pitchFamily="34" charset="0"/>
                <a:ea typeface="MS PGothic" pitchFamily="34" charset="-128"/>
              </a:rPr>
              <a:t>Increasing</a:t>
            </a:r>
            <a:r>
              <a:rPr lang="fr-BE" altLang="en-US" sz="2400" i="1" spc="50" dirty="0" smtClean="0">
                <a:solidFill>
                  <a:srgbClr val="FFFF00"/>
                </a:solidFill>
                <a:latin typeface="Tahoma" pitchFamily="34" charset="0"/>
                <a:ea typeface="MS PGothic" pitchFamily="34" charset="-128"/>
              </a:rPr>
              <a:t> </a:t>
            </a:r>
            <a:r>
              <a:rPr lang="fr-BE" altLang="en-US" sz="2400" i="1" spc="50" dirty="0" err="1" smtClean="0">
                <a:solidFill>
                  <a:srgbClr val="FFFF00"/>
                </a:solidFill>
                <a:latin typeface="Tahoma" pitchFamily="34" charset="0"/>
                <a:ea typeface="MS PGothic" pitchFamily="34" charset="-128"/>
              </a:rPr>
              <a:t>resource</a:t>
            </a:r>
            <a:endParaRPr lang="fr-BE" altLang="en-US" sz="2400" i="1" spc="50" dirty="0">
              <a:solidFill>
                <a:srgbClr val="FFFF00"/>
              </a:solidFill>
              <a:latin typeface="Tahoma" pitchFamily="34" charset="0"/>
              <a:ea typeface="MS PGothic" pitchFamily="34" charset="-128"/>
            </a:endParaRPr>
          </a:p>
          <a:p>
            <a:pPr>
              <a:spcBef>
                <a:spcPts val="0"/>
              </a:spcBef>
              <a:defRPr/>
            </a:pPr>
            <a:r>
              <a:rPr lang="fr-BE" altLang="en-US" sz="2400" i="1" spc="50" dirty="0" err="1" smtClean="0">
                <a:solidFill>
                  <a:srgbClr val="FFFF00"/>
                </a:solidFill>
                <a:latin typeface="Tahoma" pitchFamily="34" charset="0"/>
                <a:ea typeface="MS PGothic" pitchFamily="34" charset="-128"/>
              </a:rPr>
              <a:t>productivity</a:t>
            </a:r>
            <a:endParaRPr lang="pl-PL" altLang="en-US" sz="2400" i="1" spc="50" dirty="0" smtClean="0">
              <a:solidFill>
                <a:srgbClr val="FFFF00"/>
              </a:solidFill>
              <a:latin typeface="Tahoma" pitchFamily="34" charset="0"/>
              <a:ea typeface="MS PGothic" pitchFamily="34" charset="-128"/>
            </a:endParaRPr>
          </a:p>
        </p:txBody>
      </p:sp>
      <p:sp>
        <p:nvSpPr>
          <p:cNvPr id="34820" name="Rectangle 2"/>
          <p:cNvSpPr>
            <a:spLocks noChangeArrowheads="1"/>
          </p:cNvSpPr>
          <p:nvPr/>
        </p:nvSpPr>
        <p:spPr bwMode="auto">
          <a:xfrm>
            <a:off x="395288" y="5157788"/>
            <a:ext cx="84248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buFont typeface="Arial" charset="0"/>
              <a:buChar char="•"/>
            </a:pPr>
            <a:r>
              <a:rPr lang="fr-BE" altLang="en-US" sz="2200" dirty="0" err="1">
                <a:solidFill>
                  <a:srgbClr val="0070C0"/>
                </a:solidFill>
                <a:latin typeface="Calibri" pitchFamily="34" charset="0"/>
              </a:rPr>
              <a:t>Going</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from</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today's</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level</a:t>
            </a:r>
            <a:r>
              <a:rPr lang="fr-BE" altLang="en-US" sz="2200" dirty="0">
                <a:solidFill>
                  <a:srgbClr val="0070C0"/>
                </a:solidFill>
                <a:latin typeface="Calibri" pitchFamily="34" charset="0"/>
              </a:rPr>
              <a:t> to 15% BAU </a:t>
            </a:r>
            <a:r>
              <a:rPr lang="fr-BE" altLang="en-US" sz="2200" dirty="0" err="1">
                <a:solidFill>
                  <a:srgbClr val="0070C0"/>
                </a:solidFill>
                <a:latin typeface="Calibri" pitchFamily="34" charset="0"/>
              </a:rPr>
              <a:t>will</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boost</a:t>
            </a:r>
            <a:r>
              <a:rPr lang="fr-BE" altLang="en-US" sz="2200" dirty="0">
                <a:solidFill>
                  <a:srgbClr val="0070C0"/>
                </a:solidFill>
                <a:latin typeface="Calibri" pitchFamily="34" charset="0"/>
              </a:rPr>
              <a:t> GDP by </a:t>
            </a:r>
            <a:r>
              <a:rPr lang="fr-BE" altLang="en-US" sz="2200" dirty="0" err="1">
                <a:solidFill>
                  <a:srgbClr val="0070C0"/>
                </a:solidFill>
                <a:latin typeface="Calibri" pitchFamily="34" charset="0"/>
              </a:rPr>
              <a:t>around</a:t>
            </a:r>
            <a:r>
              <a:rPr lang="fr-BE" altLang="en-US" sz="2200" dirty="0">
                <a:solidFill>
                  <a:srgbClr val="0070C0"/>
                </a:solidFill>
                <a:latin typeface="Calibri" pitchFamily="34" charset="0"/>
              </a:rPr>
              <a:t> 2%. </a:t>
            </a:r>
          </a:p>
          <a:p>
            <a:pPr marL="342900" indent="-342900">
              <a:buFont typeface="Arial" charset="0"/>
              <a:buChar char="•"/>
            </a:pPr>
            <a:r>
              <a:rPr lang="fr-BE" altLang="en-US" sz="2200" dirty="0" err="1">
                <a:solidFill>
                  <a:srgbClr val="0070C0"/>
                </a:solidFill>
                <a:latin typeface="Calibri" pitchFamily="34" charset="0"/>
              </a:rPr>
              <a:t>Going</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from</a:t>
            </a:r>
            <a:r>
              <a:rPr lang="fr-BE" altLang="en-US" sz="2200" dirty="0">
                <a:solidFill>
                  <a:srgbClr val="0070C0"/>
                </a:solidFill>
                <a:latin typeface="Calibri" pitchFamily="34" charset="0"/>
              </a:rPr>
              <a:t> 15% to 30% </a:t>
            </a:r>
            <a:r>
              <a:rPr lang="fr-BE" altLang="en-US" sz="2200" dirty="0" err="1">
                <a:solidFill>
                  <a:srgbClr val="0070C0"/>
                </a:solidFill>
                <a:latin typeface="Calibri" pitchFamily="34" charset="0"/>
              </a:rPr>
              <a:t>would</a:t>
            </a:r>
            <a:r>
              <a:rPr lang="fr-BE" altLang="en-US" sz="2200" dirty="0">
                <a:solidFill>
                  <a:srgbClr val="0070C0"/>
                </a:solidFill>
                <a:latin typeface="Calibri" pitchFamily="34" charset="0"/>
              </a:rPr>
              <a:t> </a:t>
            </a:r>
            <a:r>
              <a:rPr lang="fr-BE" altLang="en-US" sz="2200" dirty="0" err="1">
                <a:solidFill>
                  <a:srgbClr val="0070C0"/>
                </a:solidFill>
                <a:latin typeface="Calibri" pitchFamily="34" charset="0"/>
              </a:rPr>
              <a:t>boost</a:t>
            </a:r>
            <a:r>
              <a:rPr lang="fr-BE" altLang="en-US" sz="2200" dirty="0">
                <a:solidFill>
                  <a:srgbClr val="0070C0"/>
                </a:solidFill>
                <a:latin typeface="Calibri" pitchFamily="34" charset="0"/>
              </a:rPr>
              <a:t> GDP by </a:t>
            </a:r>
            <a:r>
              <a:rPr lang="fr-BE" altLang="en-US" sz="2200" dirty="0" err="1">
                <a:solidFill>
                  <a:srgbClr val="0070C0"/>
                </a:solidFill>
                <a:latin typeface="Calibri" pitchFamily="34" charset="0"/>
              </a:rPr>
              <a:t>another</a:t>
            </a:r>
            <a:r>
              <a:rPr lang="fr-BE" altLang="en-US" sz="2200" dirty="0">
                <a:solidFill>
                  <a:srgbClr val="0070C0"/>
                </a:solidFill>
                <a:latin typeface="Calibri" pitchFamily="34" charset="0"/>
              </a:rPr>
              <a:t> 1% and 2 million more jobs.</a:t>
            </a:r>
          </a:p>
        </p:txBody>
      </p:sp>
      <p:sp>
        <p:nvSpPr>
          <p:cNvPr id="5" name="Rectangle 4"/>
          <p:cNvSpPr/>
          <p:nvPr/>
        </p:nvSpPr>
        <p:spPr>
          <a:xfrm>
            <a:off x="5147898" y="0"/>
            <a:ext cx="3972562" cy="492443"/>
          </a:xfrm>
          <a:prstGeom prst="rect">
            <a:avLst/>
          </a:prstGeom>
        </p:spPr>
        <p:txBody>
          <a:bodyPr wrap="none">
            <a:spAutoFit/>
          </a:bodyPr>
          <a:lstStyle/>
          <a:p>
            <a:r>
              <a:rPr lang="en-GB" sz="2600" dirty="0">
                <a:solidFill>
                  <a:srgbClr val="FFFF00"/>
                </a:solidFill>
              </a:rPr>
              <a:t>Where </a:t>
            </a:r>
            <a:r>
              <a:rPr lang="en-GB" sz="2600" dirty="0" smtClean="0">
                <a:solidFill>
                  <a:srgbClr val="FFFF00"/>
                </a:solidFill>
              </a:rPr>
              <a:t>do we want to go?</a:t>
            </a:r>
            <a:endParaRPr lang="en-GB" sz="2600" dirty="0"/>
          </a:p>
        </p:txBody>
      </p:sp>
    </p:spTree>
    <p:extLst>
      <p:ext uri="{BB962C8B-B14F-4D97-AF65-F5344CB8AC3E}">
        <p14:creationId xmlns:p14="http://schemas.microsoft.com/office/powerpoint/2010/main" val="1955078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6"/>
          <p:cNvSpPr>
            <a:spLocks noGrp="1" noChangeArrowheads="1"/>
          </p:cNvSpPr>
          <p:nvPr>
            <p:ph idx="1"/>
          </p:nvPr>
        </p:nvSpPr>
        <p:spPr>
          <a:xfrm>
            <a:off x="467544" y="1556792"/>
            <a:ext cx="8229600" cy="3633788"/>
          </a:xfrm>
        </p:spPr>
        <p:txBody>
          <a:bodyPr/>
          <a:lstStyle/>
          <a:p>
            <a:pPr>
              <a:lnSpc>
                <a:spcPct val="105000"/>
              </a:lnSpc>
              <a:spcBef>
                <a:spcPct val="0"/>
              </a:spcBef>
              <a:buFont typeface="Wingdings" pitchFamily="2" charset="2"/>
              <a:buNone/>
              <a:defRPr/>
            </a:pPr>
            <a:endParaRPr lang="en-US" sz="1600" dirty="0">
              <a:solidFill>
                <a:srgbClr val="0070C0"/>
              </a:solidFill>
              <a:latin typeface="Tahoma" pitchFamily="34" charset="0"/>
            </a:endParaRPr>
          </a:p>
          <a:p>
            <a:pPr>
              <a:lnSpc>
                <a:spcPct val="105000"/>
              </a:lnSpc>
              <a:spcBef>
                <a:spcPct val="0"/>
              </a:spcBef>
              <a:buFont typeface="Wingdings" pitchFamily="2" charset="2"/>
              <a:buNone/>
              <a:defRPr/>
            </a:pPr>
            <a:endParaRPr lang="en-US" sz="1600" dirty="0">
              <a:solidFill>
                <a:srgbClr val="0070C0"/>
              </a:solidFill>
              <a:latin typeface="Tahoma" pitchFamily="34" charset="0"/>
            </a:endParaRPr>
          </a:p>
          <a:p>
            <a:pPr>
              <a:lnSpc>
                <a:spcPct val="105000"/>
              </a:lnSpc>
              <a:spcBef>
                <a:spcPct val="0"/>
              </a:spcBef>
              <a:defRPr/>
            </a:pPr>
            <a:r>
              <a:rPr lang="en-US" dirty="0">
                <a:solidFill>
                  <a:srgbClr val="0070C0"/>
                </a:solidFill>
                <a:latin typeface="Tahoma" pitchFamily="34" charset="0"/>
              </a:rPr>
              <a:t>Directive 94/62/EC on packaging and packaging waste</a:t>
            </a:r>
          </a:p>
          <a:p>
            <a:pPr>
              <a:lnSpc>
                <a:spcPct val="105000"/>
              </a:lnSpc>
              <a:spcBef>
                <a:spcPct val="0"/>
              </a:spcBef>
              <a:buFont typeface="Wingdings" pitchFamily="2" charset="2"/>
              <a:buNone/>
              <a:defRPr/>
            </a:pPr>
            <a:endParaRPr lang="en-US" dirty="0">
              <a:solidFill>
                <a:srgbClr val="0070C0"/>
              </a:solidFill>
              <a:latin typeface="Tahoma" pitchFamily="34" charset="0"/>
            </a:endParaRPr>
          </a:p>
          <a:p>
            <a:pPr lvl="1">
              <a:lnSpc>
                <a:spcPct val="105000"/>
              </a:lnSpc>
              <a:spcBef>
                <a:spcPct val="0"/>
              </a:spcBef>
              <a:defRPr/>
            </a:pPr>
            <a:r>
              <a:rPr lang="en-US" dirty="0">
                <a:solidFill>
                  <a:srgbClr val="0070C0"/>
                </a:solidFill>
                <a:latin typeface="Tahoma" pitchFamily="34" charset="0"/>
              </a:rPr>
              <a:t>Revised in </a:t>
            </a:r>
            <a:r>
              <a:rPr lang="en-US" dirty="0" smtClean="0">
                <a:solidFill>
                  <a:srgbClr val="0070C0"/>
                </a:solidFill>
                <a:latin typeface="Tahoma" pitchFamily="34" charset="0"/>
              </a:rPr>
              <a:t>2004, 2005 and 2013</a:t>
            </a:r>
            <a:endParaRPr lang="en-US" dirty="0">
              <a:solidFill>
                <a:srgbClr val="0070C0"/>
              </a:solidFill>
              <a:latin typeface="Tahoma" pitchFamily="34" charset="0"/>
            </a:endParaRPr>
          </a:p>
          <a:p>
            <a:pPr lvl="1">
              <a:lnSpc>
                <a:spcPct val="105000"/>
              </a:lnSpc>
              <a:spcBef>
                <a:spcPct val="0"/>
              </a:spcBef>
              <a:defRPr/>
            </a:pPr>
            <a:endParaRPr lang="en-US" dirty="0">
              <a:solidFill>
                <a:srgbClr val="0070C0"/>
              </a:solidFill>
              <a:latin typeface="Tahoma" pitchFamily="34" charset="0"/>
            </a:endParaRPr>
          </a:p>
          <a:p>
            <a:pPr lvl="1">
              <a:lnSpc>
                <a:spcPct val="105000"/>
              </a:lnSpc>
              <a:spcBef>
                <a:spcPct val="0"/>
              </a:spcBef>
              <a:defRPr/>
            </a:pPr>
            <a:r>
              <a:rPr lang="en-US" dirty="0">
                <a:solidFill>
                  <a:srgbClr val="0070C0"/>
                </a:solidFill>
                <a:latin typeface="Tahoma" pitchFamily="34" charset="0"/>
              </a:rPr>
              <a:t>Implementing measures and </a:t>
            </a:r>
            <a:r>
              <a:rPr lang="en-US" dirty="0" smtClean="0">
                <a:solidFill>
                  <a:srgbClr val="0070C0"/>
                </a:solidFill>
                <a:latin typeface="Tahoma" pitchFamily="34" charset="0"/>
              </a:rPr>
              <a:t>derogations</a:t>
            </a:r>
          </a:p>
          <a:p>
            <a:pPr>
              <a:lnSpc>
                <a:spcPct val="105000"/>
              </a:lnSpc>
              <a:spcBef>
                <a:spcPct val="0"/>
              </a:spcBef>
              <a:defRPr/>
            </a:pPr>
            <a:endParaRPr lang="en-US" dirty="0">
              <a:solidFill>
                <a:srgbClr val="0070C0"/>
              </a:solidFill>
              <a:latin typeface="Tahoma" pitchFamily="34" charset="0"/>
            </a:endParaRPr>
          </a:p>
          <a:p>
            <a:pPr>
              <a:lnSpc>
                <a:spcPct val="105000"/>
              </a:lnSpc>
              <a:spcBef>
                <a:spcPct val="0"/>
              </a:spcBef>
              <a:defRPr/>
            </a:pPr>
            <a:endParaRPr lang="en-US" dirty="0">
              <a:solidFill>
                <a:srgbClr val="0070C0"/>
              </a:solidFill>
              <a:latin typeface="Tahoma" pitchFamily="34" charset="0"/>
            </a:endParaRPr>
          </a:p>
          <a:p>
            <a:pPr>
              <a:lnSpc>
                <a:spcPct val="105000"/>
              </a:lnSpc>
              <a:spcBef>
                <a:spcPct val="0"/>
              </a:spcBef>
              <a:defRPr/>
            </a:pPr>
            <a:endParaRPr lang="en-US" dirty="0">
              <a:solidFill>
                <a:srgbClr val="0070C0"/>
              </a:solidFill>
              <a:latin typeface="Tahoma" pitchFamily="34" charset="0"/>
            </a:endParaRPr>
          </a:p>
          <a:p>
            <a:pPr>
              <a:lnSpc>
                <a:spcPct val="105000"/>
              </a:lnSpc>
              <a:spcBef>
                <a:spcPct val="0"/>
              </a:spcBef>
              <a:defRPr/>
            </a:pPr>
            <a:endParaRPr lang="en-US" dirty="0">
              <a:solidFill>
                <a:srgbClr val="0070C0"/>
              </a:solidFill>
              <a:latin typeface="Tahoma" pitchFamily="34" charset="0"/>
            </a:endParaRPr>
          </a:p>
          <a:p>
            <a:pPr>
              <a:lnSpc>
                <a:spcPct val="105000"/>
              </a:lnSpc>
              <a:spcBef>
                <a:spcPct val="0"/>
              </a:spcBef>
              <a:buFont typeface="Wingdings" pitchFamily="2" charset="2"/>
              <a:buNone/>
              <a:defRPr/>
            </a:pPr>
            <a:endParaRPr lang="en-US" dirty="0">
              <a:solidFill>
                <a:srgbClr val="0070C0"/>
              </a:solidFill>
              <a:latin typeface="Tahoma" pitchFamily="34" charset="0"/>
            </a:endParaRPr>
          </a:p>
          <a:p>
            <a:pPr>
              <a:lnSpc>
                <a:spcPct val="105000"/>
              </a:lnSpc>
              <a:spcBef>
                <a:spcPct val="0"/>
              </a:spcBef>
              <a:defRPr/>
            </a:pPr>
            <a:endParaRPr lang="en-GB" sz="2800" dirty="0">
              <a:solidFill>
                <a:srgbClr val="0070C0"/>
              </a:solidFill>
              <a:latin typeface="Tahoma" pitchFamily="34" charset="0"/>
              <a:cs typeface="Arial" charset="0"/>
            </a:endParaRPr>
          </a:p>
        </p:txBody>
      </p:sp>
      <p:sp>
        <p:nvSpPr>
          <p:cNvPr id="2" name="Rectangle 1"/>
          <p:cNvSpPr/>
          <p:nvPr/>
        </p:nvSpPr>
        <p:spPr>
          <a:xfrm>
            <a:off x="0" y="0"/>
            <a:ext cx="2376264" cy="584775"/>
          </a:xfrm>
          <a:prstGeom prst="rect">
            <a:avLst/>
          </a:prstGeom>
        </p:spPr>
        <p:txBody>
          <a:bodyPr wrap="square">
            <a:spAutoFit/>
          </a:bodyPr>
          <a:lstStyle/>
          <a:p>
            <a:r>
              <a:rPr lang="en-US" sz="3200" i="1" dirty="0">
                <a:solidFill>
                  <a:srgbClr val="FFFF00"/>
                </a:solidFill>
              </a:rPr>
              <a:t>l</a:t>
            </a:r>
            <a:r>
              <a:rPr lang="en-US" sz="3200" i="1" dirty="0" smtClean="0">
                <a:solidFill>
                  <a:srgbClr val="FFFF00"/>
                </a:solidFill>
              </a:rPr>
              <a:t>egislation</a:t>
            </a:r>
            <a:endParaRPr lang="en-GB" sz="3200" i="1" dirty="0">
              <a:solidFill>
                <a:srgbClr val="FFFF00"/>
              </a:solidFill>
            </a:endParaRPr>
          </a:p>
        </p:txBody>
      </p:sp>
    </p:spTree>
    <p:extLst>
      <p:ext uri="{BB962C8B-B14F-4D97-AF65-F5344CB8AC3E}">
        <p14:creationId xmlns:p14="http://schemas.microsoft.com/office/powerpoint/2010/main" val="13822033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971600" y="1556792"/>
            <a:ext cx="7715200" cy="5040560"/>
          </a:xfrm>
        </p:spPr>
        <p:txBody>
          <a:bodyPr/>
          <a:lstStyle/>
          <a:p>
            <a:pPr marL="0" indent="0">
              <a:lnSpc>
                <a:spcPct val="150000"/>
              </a:lnSpc>
              <a:spcBef>
                <a:spcPct val="0"/>
              </a:spcBef>
              <a:buClr>
                <a:srgbClr val="00B050"/>
              </a:buClr>
              <a:buNone/>
              <a:defRPr/>
            </a:pPr>
            <a:r>
              <a:rPr lang="en-US" sz="3200" b="0" dirty="0" smtClean="0">
                <a:solidFill>
                  <a:srgbClr val="C00000"/>
                </a:solidFill>
                <a:latin typeface="Tahoma" pitchFamily="34" charset="0"/>
              </a:rPr>
              <a:t>Scope:</a:t>
            </a:r>
          </a:p>
          <a:p>
            <a:pPr>
              <a:lnSpc>
                <a:spcPct val="150000"/>
              </a:lnSpc>
              <a:spcBef>
                <a:spcPct val="0"/>
              </a:spcBef>
              <a:buClr>
                <a:srgbClr val="00B050"/>
              </a:buClr>
              <a:defRPr/>
            </a:pPr>
            <a:r>
              <a:rPr lang="en-US" sz="2400" b="0" dirty="0" smtClean="0">
                <a:solidFill>
                  <a:srgbClr val="0070C0"/>
                </a:solidFill>
                <a:latin typeface="Tahoma" pitchFamily="34" charset="0"/>
              </a:rPr>
              <a:t>All </a:t>
            </a:r>
            <a:r>
              <a:rPr lang="en-US" sz="2400" b="0" dirty="0">
                <a:solidFill>
                  <a:srgbClr val="0070C0"/>
                </a:solidFill>
                <a:latin typeface="Tahoma" pitchFamily="34" charset="0"/>
              </a:rPr>
              <a:t>packaging placed on the market of the </a:t>
            </a:r>
            <a:r>
              <a:rPr lang="en-US" sz="2400" b="0" dirty="0" smtClean="0">
                <a:solidFill>
                  <a:srgbClr val="0070C0"/>
                </a:solidFill>
                <a:latin typeface="Tahoma" pitchFamily="34" charset="0"/>
              </a:rPr>
              <a:t>European Union </a:t>
            </a:r>
            <a:r>
              <a:rPr lang="en-US" sz="2400" b="0" dirty="0">
                <a:solidFill>
                  <a:srgbClr val="0070C0"/>
                </a:solidFill>
                <a:latin typeface="Tahoma" pitchFamily="34" charset="0"/>
              </a:rPr>
              <a:t>and all packaging waste.</a:t>
            </a:r>
          </a:p>
          <a:p>
            <a:pPr marL="381000" indent="-381000" algn="ctr">
              <a:lnSpc>
                <a:spcPct val="150000"/>
              </a:lnSpc>
              <a:spcBef>
                <a:spcPct val="0"/>
              </a:spcBef>
              <a:buClr>
                <a:srgbClr val="00B050"/>
              </a:buClr>
              <a:buFont typeface="Wingdings" pitchFamily="2" charset="2"/>
              <a:buNone/>
              <a:defRPr/>
            </a:pPr>
            <a:endParaRPr lang="en-US" sz="3200" dirty="0" smtClean="0">
              <a:solidFill>
                <a:srgbClr val="0070C0"/>
              </a:solidFill>
              <a:latin typeface="Tahoma" pitchFamily="34" charset="0"/>
            </a:endParaRPr>
          </a:p>
          <a:p>
            <a:pPr marL="0" indent="0">
              <a:lnSpc>
                <a:spcPct val="150000"/>
              </a:lnSpc>
              <a:spcBef>
                <a:spcPct val="0"/>
              </a:spcBef>
              <a:buClr>
                <a:srgbClr val="00B050"/>
              </a:buClr>
              <a:buNone/>
              <a:defRPr/>
            </a:pPr>
            <a:r>
              <a:rPr lang="en-US" dirty="0" smtClean="0">
                <a:solidFill>
                  <a:srgbClr val="C00000"/>
                </a:solidFill>
                <a:latin typeface="Tahoma" pitchFamily="34" charset="0"/>
              </a:rPr>
              <a:t>Objectives:</a:t>
            </a:r>
            <a:endParaRPr lang="en-US" dirty="0">
              <a:solidFill>
                <a:srgbClr val="C00000"/>
              </a:solidFill>
              <a:latin typeface="Tahoma" pitchFamily="34" charset="0"/>
            </a:endParaRPr>
          </a:p>
          <a:p>
            <a:pPr>
              <a:lnSpc>
                <a:spcPct val="150000"/>
              </a:lnSpc>
              <a:spcBef>
                <a:spcPct val="0"/>
              </a:spcBef>
              <a:buClr>
                <a:srgbClr val="00B050"/>
              </a:buClr>
              <a:defRPr/>
            </a:pPr>
            <a:r>
              <a:rPr lang="en-US" sz="2400" b="0" dirty="0" smtClean="0">
                <a:solidFill>
                  <a:srgbClr val="0070C0"/>
                </a:solidFill>
                <a:latin typeface="Tahoma" pitchFamily="34" charset="0"/>
              </a:rPr>
              <a:t>High </a:t>
            </a:r>
            <a:r>
              <a:rPr lang="en-US" sz="2400" b="0" dirty="0">
                <a:solidFill>
                  <a:srgbClr val="0070C0"/>
                </a:solidFill>
                <a:latin typeface="Tahoma" pitchFamily="34" charset="0"/>
              </a:rPr>
              <a:t>level of environmental </a:t>
            </a:r>
            <a:r>
              <a:rPr lang="en-US" sz="2400" b="0" dirty="0" smtClean="0">
                <a:solidFill>
                  <a:srgbClr val="0070C0"/>
                </a:solidFill>
                <a:latin typeface="Tahoma" pitchFamily="34" charset="0"/>
              </a:rPr>
              <a:t>protection</a:t>
            </a:r>
            <a:endParaRPr lang="en-US" sz="2400" b="0" dirty="0">
              <a:solidFill>
                <a:srgbClr val="0070C0"/>
              </a:solidFill>
              <a:latin typeface="Tahoma" pitchFamily="34" charset="0"/>
            </a:endParaRPr>
          </a:p>
          <a:p>
            <a:pPr>
              <a:lnSpc>
                <a:spcPct val="150000"/>
              </a:lnSpc>
              <a:spcBef>
                <a:spcPct val="0"/>
              </a:spcBef>
              <a:buClr>
                <a:srgbClr val="00B050"/>
              </a:buClr>
              <a:defRPr/>
            </a:pPr>
            <a:r>
              <a:rPr lang="en-US" sz="2400" b="0" dirty="0">
                <a:solidFill>
                  <a:srgbClr val="0070C0"/>
                </a:solidFill>
                <a:latin typeface="Tahoma" pitchFamily="34" charset="0"/>
              </a:rPr>
              <a:t>Functioning of the internal market</a:t>
            </a:r>
          </a:p>
          <a:p>
            <a:pPr marL="381000" indent="-381000">
              <a:defRPr/>
            </a:pPr>
            <a:endParaRPr lang="en-GB" dirty="0">
              <a:solidFill>
                <a:srgbClr val="0070C0"/>
              </a:solidFill>
              <a:latin typeface="Tahoma" pitchFamily="34" charset="0"/>
            </a:endParaRPr>
          </a:p>
        </p:txBody>
      </p:sp>
      <p:sp>
        <p:nvSpPr>
          <p:cNvPr id="2" name="Rectangle 1"/>
          <p:cNvSpPr/>
          <p:nvPr/>
        </p:nvSpPr>
        <p:spPr>
          <a:xfrm>
            <a:off x="5148064" y="0"/>
            <a:ext cx="3995936" cy="584775"/>
          </a:xfrm>
          <a:prstGeom prst="rect">
            <a:avLst/>
          </a:prstGeom>
        </p:spPr>
        <p:txBody>
          <a:bodyPr wrap="square">
            <a:spAutoFit/>
          </a:bodyPr>
          <a:lstStyle/>
          <a:p>
            <a:pPr lvl="0" eaLnBrk="0" hangingPunct="0">
              <a:spcBef>
                <a:spcPct val="50000"/>
              </a:spcBef>
              <a:buClr>
                <a:srgbClr val="0F5494"/>
              </a:buClr>
              <a:defRPr/>
            </a:pPr>
            <a:r>
              <a:rPr lang="en-US" sz="3200" kern="0" dirty="0" smtClean="0">
                <a:solidFill>
                  <a:srgbClr val="FFFF00"/>
                </a:solidFill>
                <a:latin typeface="Tahoma" pitchFamily="34" charset="0"/>
              </a:rPr>
              <a:t>Scope and objectives</a:t>
            </a:r>
            <a:endParaRPr lang="en-US" sz="3200" kern="0" dirty="0">
              <a:solidFill>
                <a:srgbClr val="FFFF00"/>
              </a:solidFill>
              <a:latin typeface="Tahoma" pitchFamily="34" charset="0"/>
            </a:endParaRPr>
          </a:p>
        </p:txBody>
      </p:sp>
      <p:sp>
        <p:nvSpPr>
          <p:cNvPr id="4" name="Rectangle 3"/>
          <p:cNvSpPr/>
          <p:nvPr/>
        </p:nvSpPr>
        <p:spPr>
          <a:xfrm>
            <a:off x="0" y="0"/>
            <a:ext cx="2376264" cy="584775"/>
          </a:xfrm>
          <a:prstGeom prst="rect">
            <a:avLst/>
          </a:prstGeom>
        </p:spPr>
        <p:txBody>
          <a:bodyPr wrap="square">
            <a:spAutoFit/>
          </a:bodyPr>
          <a:lstStyle/>
          <a:p>
            <a:r>
              <a:rPr lang="en-US" sz="3200" i="1" dirty="0">
                <a:solidFill>
                  <a:srgbClr val="FFFF00"/>
                </a:solidFill>
              </a:rPr>
              <a:t>l</a:t>
            </a:r>
            <a:r>
              <a:rPr lang="en-US" sz="3200" i="1" dirty="0" smtClean="0">
                <a:solidFill>
                  <a:srgbClr val="FFFF00"/>
                </a:solidFill>
              </a:rPr>
              <a:t>egislation</a:t>
            </a:r>
            <a:endParaRPr lang="en-GB" sz="3200" i="1" dirty="0">
              <a:solidFill>
                <a:srgbClr val="FFFF00"/>
              </a:solidFill>
            </a:endParaRPr>
          </a:p>
        </p:txBody>
      </p:sp>
    </p:spTree>
    <p:extLst>
      <p:ext uri="{BB962C8B-B14F-4D97-AF65-F5344CB8AC3E}">
        <p14:creationId xmlns:p14="http://schemas.microsoft.com/office/powerpoint/2010/main" val="1772518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r>
              <a:rPr lang="en-US" sz="2200" b="0" u="sng" smtClean="0">
                <a:solidFill>
                  <a:srgbClr val="000099"/>
                </a:solidFill>
              </a:rPr>
              <a:t/>
            </a:r>
            <a:br>
              <a:rPr lang="en-US" sz="2200" b="0" u="sng" smtClean="0">
                <a:solidFill>
                  <a:srgbClr val="000099"/>
                </a:solidFill>
              </a:rPr>
            </a:br>
            <a:endParaRPr lang="en-GB" sz="3200" b="0" smtClean="0">
              <a:solidFill>
                <a:schemeClr val="accent2"/>
              </a:solidFill>
            </a:endParaRPr>
          </a:p>
        </p:txBody>
      </p:sp>
      <p:sp>
        <p:nvSpPr>
          <p:cNvPr id="53251" name="Rectangle 3"/>
          <p:cNvSpPr>
            <a:spLocks noGrp="1" noChangeArrowheads="1"/>
          </p:cNvSpPr>
          <p:nvPr>
            <p:ph idx="1"/>
          </p:nvPr>
        </p:nvSpPr>
        <p:spPr>
          <a:xfrm>
            <a:off x="467544" y="1340768"/>
            <a:ext cx="8229600" cy="4968552"/>
          </a:xfrm>
        </p:spPr>
        <p:txBody>
          <a:bodyPr/>
          <a:lstStyle/>
          <a:p>
            <a:pPr>
              <a:lnSpc>
                <a:spcPct val="50000"/>
              </a:lnSpc>
              <a:spcBef>
                <a:spcPct val="0"/>
              </a:spcBef>
              <a:buFont typeface="Wingdings" pitchFamily="2" charset="2"/>
              <a:buNone/>
              <a:defRPr/>
            </a:pPr>
            <a:endParaRPr lang="en-US" sz="1800" dirty="0">
              <a:solidFill>
                <a:srgbClr val="0070C0"/>
              </a:solidFill>
              <a:latin typeface="Tahoma" pitchFamily="34" charset="0"/>
            </a:endParaRPr>
          </a:p>
          <a:p>
            <a:pPr marL="457200" lvl="1" indent="0">
              <a:lnSpc>
                <a:spcPct val="90000"/>
              </a:lnSpc>
              <a:spcBef>
                <a:spcPct val="0"/>
              </a:spcBef>
              <a:buNone/>
              <a:defRPr/>
            </a:pPr>
            <a:r>
              <a:rPr lang="en-US" sz="3600" b="1" dirty="0" smtClean="0">
                <a:solidFill>
                  <a:srgbClr val="C00000"/>
                </a:solidFill>
              </a:rPr>
              <a:t>Prevention</a:t>
            </a:r>
            <a:endParaRPr lang="en-US" sz="3600" dirty="0">
              <a:solidFill>
                <a:srgbClr val="C00000"/>
              </a:solidFill>
            </a:endParaRPr>
          </a:p>
          <a:p>
            <a:pPr marL="457200" lvl="1" indent="0">
              <a:lnSpc>
                <a:spcPct val="90000"/>
              </a:lnSpc>
              <a:spcBef>
                <a:spcPct val="0"/>
              </a:spcBef>
              <a:buNone/>
              <a:defRPr/>
            </a:pPr>
            <a:endParaRPr lang="en-US" dirty="0" smtClean="0">
              <a:solidFill>
                <a:srgbClr val="0070C0"/>
              </a:solidFill>
              <a:latin typeface="Tahoma" pitchFamily="34" charset="0"/>
            </a:endParaRPr>
          </a:p>
          <a:p>
            <a:pPr marL="698500" lvl="1" indent="-457200">
              <a:lnSpc>
                <a:spcPct val="90000"/>
              </a:lnSpc>
              <a:spcBef>
                <a:spcPct val="0"/>
              </a:spcBef>
              <a:buFont typeface="Arial" pitchFamily="34" charset="0"/>
              <a:buChar char="•"/>
              <a:defRPr/>
            </a:pPr>
            <a:r>
              <a:rPr lang="en-US" dirty="0" smtClean="0">
                <a:solidFill>
                  <a:srgbClr val="0070C0"/>
                </a:solidFill>
                <a:latin typeface="Tahoma" pitchFamily="34" charset="0"/>
              </a:rPr>
              <a:t>All </a:t>
            </a:r>
            <a:r>
              <a:rPr lang="en-US" dirty="0">
                <a:solidFill>
                  <a:srgbClr val="0070C0"/>
                </a:solidFill>
                <a:latin typeface="Tahoma" pitchFamily="34" charset="0"/>
              </a:rPr>
              <a:t>packaging put on the market must comply with the </a:t>
            </a:r>
            <a:r>
              <a:rPr lang="en-US" b="1" dirty="0">
                <a:solidFill>
                  <a:srgbClr val="0070C0"/>
                </a:solidFill>
                <a:latin typeface="Tahoma" pitchFamily="34" charset="0"/>
              </a:rPr>
              <a:t>essential requirements </a:t>
            </a:r>
            <a:r>
              <a:rPr lang="en-US" dirty="0">
                <a:solidFill>
                  <a:srgbClr val="0070C0"/>
                </a:solidFill>
                <a:latin typeface="Tahoma" pitchFamily="34" charset="0"/>
              </a:rPr>
              <a:t>of Annex II:</a:t>
            </a:r>
          </a:p>
          <a:p>
            <a:pPr lvl="2">
              <a:lnSpc>
                <a:spcPct val="90000"/>
              </a:lnSpc>
              <a:spcBef>
                <a:spcPct val="0"/>
              </a:spcBef>
              <a:buFont typeface="Arial" pitchFamily="34" charset="0"/>
              <a:buChar char="•"/>
              <a:defRPr/>
            </a:pPr>
            <a:endParaRPr lang="en-US" sz="2000" dirty="0">
              <a:solidFill>
                <a:srgbClr val="0070C0"/>
              </a:solidFill>
              <a:latin typeface="Tahoma" pitchFamily="34" charset="0"/>
            </a:endParaRPr>
          </a:p>
          <a:p>
            <a:pPr lvl="2">
              <a:lnSpc>
                <a:spcPct val="90000"/>
              </a:lnSpc>
              <a:spcBef>
                <a:spcPct val="0"/>
              </a:spcBef>
              <a:buFont typeface="Arial" pitchFamily="34" charset="0"/>
              <a:buChar char="•"/>
              <a:defRPr/>
            </a:pPr>
            <a:r>
              <a:rPr lang="en-US" sz="2000" dirty="0" err="1">
                <a:solidFill>
                  <a:srgbClr val="0070C0"/>
                </a:solidFill>
                <a:latin typeface="Tahoma" pitchFamily="34" charset="0"/>
              </a:rPr>
              <a:t>minimisation</a:t>
            </a:r>
            <a:r>
              <a:rPr lang="en-US" sz="2000" dirty="0">
                <a:solidFill>
                  <a:srgbClr val="0070C0"/>
                </a:solidFill>
                <a:latin typeface="Tahoma" pitchFamily="34" charset="0"/>
              </a:rPr>
              <a:t> </a:t>
            </a:r>
            <a:r>
              <a:rPr lang="en-US" sz="2000" dirty="0" smtClean="0">
                <a:solidFill>
                  <a:srgbClr val="0070C0"/>
                </a:solidFill>
                <a:latin typeface="Tahoma" pitchFamily="34" charset="0"/>
              </a:rPr>
              <a:t>of packaging </a:t>
            </a:r>
            <a:r>
              <a:rPr lang="en-US" sz="2000" dirty="0">
                <a:solidFill>
                  <a:srgbClr val="0070C0"/>
                </a:solidFill>
                <a:latin typeface="Tahoma" pitchFamily="34" charset="0"/>
              </a:rPr>
              <a:t>weight and volume to </a:t>
            </a:r>
            <a:r>
              <a:rPr lang="en-US" sz="2000" dirty="0" smtClean="0">
                <a:solidFill>
                  <a:srgbClr val="0070C0"/>
                </a:solidFill>
                <a:latin typeface="Tahoma" pitchFamily="34" charset="0"/>
              </a:rPr>
              <a:t>what is  </a:t>
            </a:r>
            <a:r>
              <a:rPr lang="en-US" sz="2000" dirty="0">
                <a:solidFill>
                  <a:srgbClr val="0070C0"/>
                </a:solidFill>
                <a:latin typeface="Tahoma" pitchFamily="34" charset="0"/>
              </a:rPr>
              <a:t>needed for safety, hygiene and consumer acceptance</a:t>
            </a:r>
          </a:p>
          <a:p>
            <a:pPr lvl="2">
              <a:lnSpc>
                <a:spcPct val="90000"/>
              </a:lnSpc>
              <a:spcBef>
                <a:spcPct val="0"/>
              </a:spcBef>
              <a:buFont typeface="Arial" pitchFamily="34" charset="0"/>
              <a:buChar char="•"/>
              <a:defRPr/>
            </a:pPr>
            <a:endParaRPr lang="en-US" sz="2000" dirty="0">
              <a:solidFill>
                <a:srgbClr val="0070C0"/>
              </a:solidFill>
              <a:latin typeface="Tahoma" pitchFamily="34" charset="0"/>
            </a:endParaRPr>
          </a:p>
          <a:p>
            <a:pPr lvl="2">
              <a:lnSpc>
                <a:spcPct val="90000"/>
              </a:lnSpc>
              <a:spcBef>
                <a:spcPct val="0"/>
              </a:spcBef>
              <a:buFont typeface="Arial" pitchFamily="34" charset="0"/>
              <a:buChar char="•"/>
              <a:defRPr/>
            </a:pPr>
            <a:r>
              <a:rPr lang="en-US" sz="2000" dirty="0" err="1" smtClean="0">
                <a:solidFill>
                  <a:srgbClr val="0070C0"/>
                </a:solidFill>
                <a:latin typeface="Tahoma" pitchFamily="34" charset="0"/>
              </a:rPr>
              <a:t>minimisation</a:t>
            </a:r>
            <a:r>
              <a:rPr lang="en-US" sz="2000" dirty="0" smtClean="0">
                <a:solidFill>
                  <a:srgbClr val="0070C0"/>
                </a:solidFill>
                <a:latin typeface="Tahoma" pitchFamily="34" charset="0"/>
              </a:rPr>
              <a:t> of </a:t>
            </a:r>
            <a:r>
              <a:rPr lang="en-US" sz="2000" dirty="0">
                <a:solidFill>
                  <a:srgbClr val="0070C0"/>
                </a:solidFill>
                <a:latin typeface="Tahoma" pitchFamily="34" charset="0"/>
              </a:rPr>
              <a:t>hazardous substances in packaging</a:t>
            </a:r>
          </a:p>
          <a:p>
            <a:pPr lvl="2">
              <a:lnSpc>
                <a:spcPct val="90000"/>
              </a:lnSpc>
              <a:spcBef>
                <a:spcPct val="0"/>
              </a:spcBef>
              <a:buFont typeface="Arial" pitchFamily="34" charset="0"/>
              <a:buChar char="•"/>
              <a:defRPr/>
            </a:pPr>
            <a:endParaRPr lang="en-US" sz="2000" dirty="0">
              <a:solidFill>
                <a:srgbClr val="0070C0"/>
              </a:solidFill>
              <a:latin typeface="Tahoma" pitchFamily="34" charset="0"/>
            </a:endParaRPr>
          </a:p>
          <a:p>
            <a:pPr lvl="2">
              <a:lnSpc>
                <a:spcPct val="90000"/>
              </a:lnSpc>
              <a:spcBef>
                <a:spcPct val="0"/>
              </a:spcBef>
              <a:buFont typeface="Arial" pitchFamily="34" charset="0"/>
              <a:buChar char="•"/>
              <a:defRPr/>
            </a:pPr>
            <a:r>
              <a:rPr lang="en-US" sz="2000" dirty="0" smtClean="0">
                <a:solidFill>
                  <a:srgbClr val="0070C0"/>
                </a:solidFill>
                <a:latin typeface="Tahoma" pitchFamily="34" charset="0"/>
              </a:rPr>
              <a:t>Allows for its reuse and/or recoverability (including recycling)</a:t>
            </a:r>
            <a:endParaRPr lang="en-US" sz="2000" dirty="0">
              <a:solidFill>
                <a:srgbClr val="0070C0"/>
              </a:solidFill>
              <a:latin typeface="Tahoma" pitchFamily="34" charset="0"/>
            </a:endParaRPr>
          </a:p>
          <a:p>
            <a:pPr lvl="2">
              <a:lnSpc>
                <a:spcPct val="90000"/>
              </a:lnSpc>
              <a:spcBef>
                <a:spcPct val="0"/>
              </a:spcBef>
              <a:buFont typeface="Arial" pitchFamily="34" charset="0"/>
              <a:buChar char="•"/>
              <a:defRPr/>
            </a:pPr>
            <a:endParaRPr lang="en-US" sz="2000" dirty="0">
              <a:solidFill>
                <a:srgbClr val="0070C0"/>
              </a:solidFill>
              <a:latin typeface="Tahoma" pitchFamily="34" charset="0"/>
            </a:endParaRPr>
          </a:p>
          <a:p>
            <a:pPr>
              <a:lnSpc>
                <a:spcPct val="90000"/>
              </a:lnSpc>
              <a:defRPr/>
            </a:pPr>
            <a:endParaRPr lang="en-GB" sz="1800" dirty="0">
              <a:solidFill>
                <a:srgbClr val="0070C0"/>
              </a:solidFill>
              <a:latin typeface="Tahoma" pitchFamily="34" charset="0"/>
            </a:endParaRPr>
          </a:p>
          <a:p>
            <a:pPr>
              <a:lnSpc>
                <a:spcPct val="90000"/>
              </a:lnSpc>
              <a:defRPr/>
            </a:pPr>
            <a:endParaRPr lang="en-GB" sz="1400" dirty="0">
              <a:solidFill>
                <a:srgbClr val="0070C0"/>
              </a:solidFill>
              <a:latin typeface="Tahoma" pitchFamily="34" charset="0"/>
            </a:endParaRPr>
          </a:p>
        </p:txBody>
      </p:sp>
      <p:sp>
        <p:nvSpPr>
          <p:cNvPr id="6" name="Rectangle 5"/>
          <p:cNvSpPr/>
          <p:nvPr/>
        </p:nvSpPr>
        <p:spPr>
          <a:xfrm>
            <a:off x="251520" y="332655"/>
            <a:ext cx="2376264" cy="584775"/>
          </a:xfrm>
          <a:prstGeom prst="rect">
            <a:avLst/>
          </a:prstGeom>
        </p:spPr>
        <p:txBody>
          <a:bodyPr wrap="square">
            <a:spAutoFit/>
          </a:bodyPr>
          <a:lstStyle/>
          <a:p>
            <a:r>
              <a:rPr lang="en-US" sz="3200" i="1" dirty="0" smtClean="0">
                <a:solidFill>
                  <a:srgbClr val="FFFF00"/>
                </a:solidFill>
              </a:rPr>
              <a:t>Legislation</a:t>
            </a:r>
            <a:endParaRPr lang="en-GB" sz="3200" i="1" dirty="0">
              <a:solidFill>
                <a:srgbClr val="FFFF00"/>
              </a:solidFill>
            </a:endParaRPr>
          </a:p>
        </p:txBody>
      </p:sp>
    </p:spTree>
    <p:extLst>
      <p:ext uri="{BB962C8B-B14F-4D97-AF65-F5344CB8AC3E}">
        <p14:creationId xmlns:p14="http://schemas.microsoft.com/office/powerpoint/2010/main" val="377392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7" descr="PWgeneratioGDPeu15.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51520" y="1844824"/>
            <a:ext cx="8713278" cy="4354364"/>
          </a:xfrm>
        </p:spPr>
      </p:pic>
    </p:spTree>
    <p:extLst>
      <p:ext uri="{BB962C8B-B14F-4D97-AF65-F5344CB8AC3E}">
        <p14:creationId xmlns:p14="http://schemas.microsoft.com/office/powerpoint/2010/main" val="1969891562"/>
      </p:ext>
    </p:extLst>
  </p:cSld>
  <p:clrMapOvr>
    <a:masterClrMapping/>
  </p:clrMapOvr>
</p:sld>
</file>

<file path=ppt/theme/theme1.xml><?xml version="1.0" encoding="utf-8"?>
<a:theme xmlns:a="http://schemas.openxmlformats.org/drawingml/2006/main" name="4_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Standard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4025</TotalTime>
  <Words>2406</Words>
  <Application>Microsoft Office PowerPoint</Application>
  <PresentationFormat>On-screen Show (4:3)</PresentationFormat>
  <Paragraphs>298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4_Standarddesign</vt:lpstr>
      <vt:lpstr>PowerPoint Presentation</vt:lpstr>
      <vt:lpstr>Contents</vt:lpstr>
      <vt:lpstr>moving towards a recycling society by:</vt:lpstr>
      <vt:lpstr>PowerPoint Presentation</vt:lpstr>
      <vt:lpstr>PowerPoint Presentation</vt:lpstr>
      <vt:lpstr>PowerPoint Presentation</vt:lpstr>
      <vt:lpstr>PowerPoint Presentation</vt:lpstr>
      <vt:lpstr>            </vt:lpstr>
      <vt:lpstr>PowerPoint Presentation</vt:lpstr>
      <vt:lpstr>The role of the essential requirements</vt:lpstr>
      <vt:lpstr>PowerPoint Presentation</vt:lpstr>
      <vt:lpstr>PowerPoint Presentation</vt:lpstr>
      <vt:lpstr>Moebius loop</vt:lpstr>
      <vt:lpstr>PowerPoint Presentation</vt:lpstr>
      <vt:lpstr>PowerPoint Presentation</vt:lpstr>
      <vt:lpstr>PowerPoint Presentation</vt:lpstr>
      <vt:lpstr>PowerPoint Presentation</vt:lpstr>
      <vt:lpstr>PowerPoint Presentation</vt:lpstr>
      <vt:lpstr>PowerPoint Presentation</vt:lpstr>
      <vt:lpstr>Thank you for your attention! </vt:lpstr>
    </vt:vector>
  </TitlesOfParts>
  <Company>Miljøministeriet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tpe</dc:creator>
  <cp:lastModifiedBy>BUTTINI-PROVENZANO Roberta (AGRI)</cp:lastModifiedBy>
  <cp:revision>323</cp:revision>
  <cp:lastPrinted>2012-11-06T08:40:40Z</cp:lastPrinted>
  <dcterms:created xsi:type="dcterms:W3CDTF">2012-07-10T18:42:44Z</dcterms:created>
  <dcterms:modified xsi:type="dcterms:W3CDTF">2014-12-08T16:11:12Z</dcterms:modified>
</cp:coreProperties>
</file>