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58" r:id="rId5"/>
    <p:sldId id="277" r:id="rId6"/>
    <p:sldId id="285" r:id="rId7"/>
    <p:sldId id="286" r:id="rId8"/>
    <p:sldId id="287" r:id="rId9"/>
    <p:sldId id="28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56B1"/>
    <a:srgbClr val="024EA2"/>
    <a:srgbClr val="024B9C"/>
    <a:srgbClr val="035DC1"/>
    <a:srgbClr val="004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9" autoAdjust="0"/>
    <p:restoredTop sz="94660"/>
  </p:normalViewPr>
  <p:slideViewPr>
    <p:cSldViewPr snapToGrid="0">
      <p:cViewPr varScale="1">
        <p:scale>
          <a:sx n="72" d="100"/>
          <a:sy n="72" d="100"/>
        </p:scale>
        <p:origin x="840" y="60"/>
      </p:cViewPr>
      <p:guideLst>
        <p:guide orient="horz" pos="209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11/11/2022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11/11/2022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myintracomm.ec.europa.eu/corp/intellectual-property/Documents/2019_Reuse-guidelines%28CC-BY%29.pdf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Update/add/delete parts of the</a:t>
            </a:r>
            <a:r>
              <a:rPr lang="en-IE" baseline="0" dirty="0"/>
              <a:t> copy right notice where appropriate.</a:t>
            </a:r>
          </a:p>
          <a:p>
            <a:r>
              <a:rPr lang="en-IE" baseline="0" dirty="0"/>
              <a:t>More information: </a:t>
            </a:r>
            <a:r>
              <a:rPr lang="en-GB" dirty="0">
                <a:hlinkClick r:id="rId3"/>
              </a:rPr>
              <a:t>https://myintracomm.ec.europa.eu/corp/intellectual-property/Documents/2019_Reuse-guidelines%28CC-BY%29.pdf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8" r:id="rId18"/>
    <p:sldLayoutId id="2147483655" r:id="rId1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071351" y="3722255"/>
            <a:ext cx="10065224" cy="1593548"/>
          </a:xfrm>
        </p:spPr>
        <p:txBody>
          <a:bodyPr/>
          <a:lstStyle/>
          <a:p>
            <a:pPr algn="ctr"/>
            <a:r>
              <a:rPr lang="en-US" dirty="0"/>
              <a:t>Financial implementation of Rural Development </a:t>
            </a:r>
            <a:r>
              <a:rPr lang="en-US" dirty="0" err="1"/>
              <a:t>programmes</a:t>
            </a:r>
            <a:r>
              <a:rPr lang="en-US" dirty="0"/>
              <a:t> 2014-2022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16 November 2022</a:t>
            </a:r>
          </a:p>
        </p:txBody>
      </p:sp>
    </p:spTree>
    <p:extLst>
      <p:ext uri="{BB962C8B-B14F-4D97-AF65-F5344CB8AC3E}">
        <p14:creationId xmlns:p14="http://schemas.microsoft.com/office/powerpoint/2010/main" val="1121371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838198" y="1526341"/>
            <a:ext cx="5328000" cy="4205719"/>
          </a:xfrm>
        </p:spPr>
        <p:txBody>
          <a:bodyPr/>
          <a:lstStyle/>
          <a:p>
            <a:pPr algn="just"/>
            <a:r>
              <a:rPr lang="en-US" dirty="0"/>
              <a:t>Expenditure is eligible for EAFRD contribution if incurred by a beneficiary and paid before            </a:t>
            </a:r>
            <a:r>
              <a:rPr lang="en-US" b="1" dirty="0"/>
              <a:t>31 December 2025 </a:t>
            </a:r>
            <a:r>
              <a:rPr lang="en-US" dirty="0"/>
              <a:t>(Article 65 of Regulation 1303 to apply together with the Transitional Regulation).</a:t>
            </a:r>
          </a:p>
          <a:p>
            <a:pPr algn="just"/>
            <a:r>
              <a:rPr lang="en-GB"/>
              <a:t>This applies </a:t>
            </a:r>
            <a:r>
              <a:rPr lang="en-GB" dirty="0"/>
              <a:t>to programmes that were extended by 2 years.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6234545" y="1526341"/>
            <a:ext cx="5495705" cy="4505004"/>
          </a:xfrm>
        </p:spPr>
        <p:txBody>
          <a:bodyPr/>
          <a:lstStyle/>
          <a:p>
            <a:r>
              <a:rPr lang="en-GB" b="1" dirty="0"/>
              <a:t>However</a:t>
            </a:r>
            <a:r>
              <a:rPr lang="en-GB" dirty="0"/>
              <a:t>, so called </a:t>
            </a:r>
            <a:r>
              <a:rPr lang="en-US" dirty="0"/>
              <a:t>N+3 rule applies: </a:t>
            </a:r>
          </a:p>
          <a:p>
            <a:pPr lvl="1" algn="just"/>
            <a:r>
              <a:rPr lang="en-US" dirty="0"/>
              <a:t>the Commission must automatically decommit funds that have not been used by 31 December of the third year following the budget commitment </a:t>
            </a:r>
          </a:p>
          <a:p>
            <a:pPr lvl="1" algn="just"/>
            <a:r>
              <a:rPr lang="en-US" dirty="0"/>
              <a:t>the amounts allocated to the </a:t>
            </a:r>
            <a:r>
              <a:rPr lang="en-US" dirty="0" err="1"/>
              <a:t>programme</a:t>
            </a:r>
            <a:r>
              <a:rPr lang="en-US" dirty="0"/>
              <a:t> for 2020 must be spent by the end of 2023</a:t>
            </a:r>
          </a:p>
          <a:p>
            <a:pPr lvl="1" algn="just"/>
            <a:r>
              <a:rPr lang="en-US" dirty="0"/>
              <a:t>the funds for 2021 by the end of 2024</a:t>
            </a:r>
          </a:p>
          <a:p>
            <a:pPr lvl="1" algn="just"/>
            <a:r>
              <a:rPr lang="en-US" dirty="0"/>
              <a:t>and the funds for 2022 by the end of 2025</a:t>
            </a:r>
            <a:r>
              <a:rPr lang="en-US" sz="2400" dirty="0"/>
              <a:t>.</a:t>
            </a:r>
            <a:endParaRPr lang="en-GB" sz="2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Rules of financial implementation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65F3639-8FB7-493D-BB16-90E073E025F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0750" y="4913184"/>
            <a:ext cx="982895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256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10648124" cy="3906435"/>
          </a:xfrm>
        </p:spPr>
        <p:txBody>
          <a:bodyPr/>
          <a:lstStyle/>
          <a:p>
            <a:pPr algn="just"/>
            <a:r>
              <a:rPr lang="en-US" dirty="0"/>
              <a:t>If the funds are not spent by the end of the 3rd year or by 31 December 2025 (at the latest), these funds are lost to the Member State</a:t>
            </a:r>
          </a:p>
          <a:p>
            <a:pPr algn="just"/>
            <a:r>
              <a:rPr lang="en-US" dirty="0"/>
              <a:t>It is not possible to transfer the unspent funds from the Rural Development </a:t>
            </a:r>
            <a:r>
              <a:rPr lang="en-US" dirty="0" err="1"/>
              <a:t>Programme</a:t>
            </a:r>
            <a:r>
              <a:rPr lang="en-US" dirty="0"/>
              <a:t> to the CAP plan</a:t>
            </a:r>
          </a:p>
          <a:p>
            <a:pPr algn="just"/>
            <a:r>
              <a:rPr lang="en-US" dirty="0"/>
              <a:t>However, Member States may respect the multi-annual contracts with beneficiaries and make payments to them under the CAP plan under certain conditions (this does not increase the budget of the CAP Plan)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What happens with unspent funds</a:t>
            </a:r>
          </a:p>
        </p:txBody>
      </p:sp>
    </p:spTree>
    <p:extLst>
      <p:ext uri="{BB962C8B-B14F-4D97-AF65-F5344CB8AC3E}">
        <p14:creationId xmlns:p14="http://schemas.microsoft.com/office/powerpoint/2010/main" val="23153125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838197" y="1440873"/>
            <a:ext cx="10762675" cy="4291187"/>
          </a:xfrm>
        </p:spPr>
        <p:txBody>
          <a:bodyPr/>
          <a:lstStyle/>
          <a:p>
            <a:r>
              <a:rPr lang="en-US" dirty="0"/>
              <a:t>Overall implementation is </a:t>
            </a:r>
            <a:r>
              <a:rPr lang="en-US" b="1" dirty="0"/>
              <a:t>67.8%</a:t>
            </a:r>
            <a:r>
              <a:rPr lang="en-US" dirty="0"/>
              <a:t> (last year the rate was 56.7%).</a:t>
            </a:r>
          </a:p>
          <a:p>
            <a:r>
              <a:rPr lang="en-US" dirty="0"/>
              <a:t>The implementation varies from one Member State to another: </a:t>
            </a:r>
          </a:p>
          <a:p>
            <a:pPr lvl="1"/>
            <a:r>
              <a:rPr lang="en-US" dirty="0"/>
              <a:t>5 Member States have an implementation rate of </a:t>
            </a:r>
            <a:r>
              <a:rPr lang="en-US" b="1" dirty="0"/>
              <a:t>over 80% </a:t>
            </a:r>
          </a:p>
          <a:p>
            <a:pPr lvl="1"/>
            <a:r>
              <a:rPr lang="en-US" dirty="0"/>
              <a:t>while 6 Member States have an implementation rate </a:t>
            </a:r>
            <a:r>
              <a:rPr lang="en-US" b="1" dirty="0"/>
              <a:t>below 60%</a:t>
            </a:r>
          </a:p>
          <a:p>
            <a:r>
              <a:rPr lang="en-US" dirty="0"/>
              <a:t>Comparison with the previous period is difficult as the </a:t>
            </a:r>
            <a:r>
              <a:rPr lang="en-US" dirty="0" err="1"/>
              <a:t>programmes</a:t>
            </a:r>
            <a:r>
              <a:rPr lang="en-US" dirty="0"/>
              <a:t> (except for the UK) have been extended by 2 years and additional funding has been allocated to EAFRD and EURI for 2021 and 2022:</a:t>
            </a:r>
          </a:p>
          <a:p>
            <a:pPr lvl="2" algn="just"/>
            <a:r>
              <a:rPr lang="en-US" sz="2000" dirty="0"/>
              <a:t>EUR 28 billion for EAFRD and EUR 8 billion for EURI in addition to the EUR 100 billion for 2014-2022 - </a:t>
            </a:r>
            <a:r>
              <a:rPr lang="en-US" sz="2000" b="1" dirty="0"/>
              <a:t>36% increase </a:t>
            </a:r>
            <a:r>
              <a:rPr lang="en-US" sz="2000" dirty="0"/>
              <a:t>in the budget</a:t>
            </a:r>
            <a:endParaRPr lang="en-GB" sz="20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How the implementation is ongoing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04C72A-2F2B-43D4-AC43-15FFEE205B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3811" y="1763602"/>
            <a:ext cx="1429992" cy="157126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9A2E91E-A544-46C9-9277-A3923C2C04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135" y="4877360"/>
            <a:ext cx="982895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830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8617774" cy="3906435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en-US" dirty="0"/>
              <a:t>For CAP plans, the rule is N+2. This is to encourage member states to spend the funds faster</a:t>
            </a:r>
          </a:p>
          <a:p>
            <a:pPr algn="just">
              <a:lnSpc>
                <a:spcPct val="90000"/>
              </a:lnSpc>
            </a:pPr>
            <a:r>
              <a:rPr lang="en-US" dirty="0"/>
              <a:t>If the funds are not spent by the end of the 2nd year, these funds are lost for the Member State</a:t>
            </a:r>
          </a:p>
          <a:p>
            <a:pPr algn="just">
              <a:lnSpc>
                <a:spcPct val="90000"/>
              </a:lnSpc>
            </a:pPr>
            <a:r>
              <a:rPr lang="en-US" dirty="0"/>
              <a:t>Member States plan their expenditure taking this rule into account</a:t>
            </a:r>
          </a:p>
          <a:p>
            <a:pPr>
              <a:lnSpc>
                <a:spcPct val="90000"/>
              </a:lnSpc>
            </a:pP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E6B0E6A-1EC0-4052-B055-F7E9C733F9F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3142" y="2390182"/>
            <a:ext cx="1450660" cy="1590147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</p:spPr>
        <p:txBody>
          <a:bodyPr anchor="b">
            <a:normAutofit/>
          </a:bodyPr>
          <a:lstStyle/>
          <a:p>
            <a:r>
              <a:rPr lang="en-GB" dirty="0"/>
              <a:t>Forecast for the next period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3497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/>
              <a:t>Thank you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9575" y="4646435"/>
            <a:ext cx="8941016" cy="1853519"/>
          </a:xfrm>
        </p:spPr>
        <p:txBody>
          <a:bodyPr wrap="square" anchor="b" anchorCtr="0"/>
          <a:lstStyle/>
          <a:p>
            <a:r>
              <a:rPr lang="en-US" sz="1050" b="1" dirty="0"/>
              <a:t>© European Union 2020</a:t>
            </a:r>
          </a:p>
          <a:p>
            <a:r>
              <a:rPr lang="en-US" sz="1050" dirty="0"/>
              <a:t>Unless otherwise noted the reuse of this presentation is </a:t>
            </a:r>
            <a:r>
              <a:rPr lang="en-US" sz="1050" dirty="0" err="1"/>
              <a:t>authorised</a:t>
            </a:r>
            <a:r>
              <a:rPr lang="en-US" sz="1050" dirty="0"/>
              <a:t> under the </a:t>
            </a:r>
            <a:r>
              <a:rPr lang="en-US" sz="1050" dirty="0">
                <a:hlinkClick r:id="rId3"/>
              </a:rPr>
              <a:t>CC BY 4.0 </a:t>
            </a:r>
            <a:r>
              <a:rPr lang="en-US" sz="1050" dirty="0"/>
              <a:t>license. For any use or reproduction of elements that are not owned by the EU, permission may need to be sought directly from the respective right holders.</a:t>
            </a:r>
          </a:p>
          <a:p>
            <a:r>
              <a:rPr lang="en-US" sz="1050" dirty="0"/>
              <a:t>Slide </a:t>
            </a:r>
            <a:r>
              <a:rPr lang="en-US" sz="1050" dirty="0">
                <a:solidFill>
                  <a:schemeClr val="accent6"/>
                </a:solidFill>
              </a:rPr>
              <a:t>xx</a:t>
            </a:r>
            <a:r>
              <a:rPr lang="en-US" sz="1050" dirty="0"/>
              <a:t>: </a:t>
            </a:r>
            <a:r>
              <a:rPr lang="en-US" sz="1050" dirty="0">
                <a:solidFill>
                  <a:schemeClr val="accent6"/>
                </a:solidFill>
              </a:rPr>
              <a:t>element concerned</a:t>
            </a:r>
            <a:r>
              <a:rPr lang="en-US" sz="1050" dirty="0"/>
              <a:t>, source</a:t>
            </a:r>
            <a:r>
              <a:rPr lang="en-US" sz="1050" dirty="0">
                <a:solidFill>
                  <a:schemeClr val="accent6"/>
                </a:solidFill>
              </a:rPr>
              <a:t>: e.g. Fotolia.com</a:t>
            </a:r>
            <a:r>
              <a:rPr lang="en-US" sz="1050" dirty="0"/>
              <a:t>; Slide </a:t>
            </a:r>
            <a:r>
              <a:rPr lang="en-US" sz="1050" dirty="0">
                <a:solidFill>
                  <a:schemeClr val="accent6"/>
                </a:solidFill>
              </a:rPr>
              <a:t>xx</a:t>
            </a:r>
            <a:r>
              <a:rPr lang="en-US" sz="1050" dirty="0"/>
              <a:t>: </a:t>
            </a:r>
            <a:r>
              <a:rPr lang="en-US" sz="1050" dirty="0">
                <a:solidFill>
                  <a:schemeClr val="accent6"/>
                </a:solidFill>
              </a:rPr>
              <a:t>element concerned</a:t>
            </a:r>
            <a:r>
              <a:rPr lang="en-US" sz="1050" dirty="0"/>
              <a:t>, source: </a:t>
            </a:r>
            <a:r>
              <a:rPr lang="en-US" sz="1050" dirty="0">
                <a:solidFill>
                  <a:schemeClr val="accent6"/>
                </a:solidFill>
              </a:rPr>
              <a:t>e.g. iStock.com</a:t>
            </a:r>
            <a:endParaRPr lang="en-GB" sz="1050" dirty="0">
              <a:solidFill>
                <a:schemeClr val="accent6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24" y="4858246"/>
            <a:ext cx="1023496" cy="35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619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098AE41A192E4C85C747A9850AEF9A" ma:contentTypeVersion="1" ma:contentTypeDescription="Create a new document." ma:contentTypeScope="" ma:versionID="adbd7371df41171ae2b3407eb3a92607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ded79842d4747cc85621c7c303666abe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B1CAF70-02D1-4551-A536-63581F6A809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FF87431-2774-4E17-BE38-8A579357848D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4604AC4F-0D77-4401-B0B1-73827E1FEB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1344</TotalTime>
  <Words>511</Words>
  <Application>Microsoft Office PowerPoint</Application>
  <PresentationFormat>Widescreen</PresentationFormat>
  <Paragraphs>32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PowerPoint Presentation</vt:lpstr>
      <vt:lpstr>Rules of financial implementation</vt:lpstr>
      <vt:lpstr>What happens with unspent funds</vt:lpstr>
      <vt:lpstr>How the implementation is ongoing</vt:lpstr>
      <vt:lpstr>Forecast for the next period</vt:lpstr>
      <vt:lpstr>Thank you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Yvonne (COMM)</dc:creator>
  <cp:lastModifiedBy>PETRAITIS Ernestas (AGRI)</cp:lastModifiedBy>
  <cp:revision>125</cp:revision>
  <dcterms:created xsi:type="dcterms:W3CDTF">2019-08-09T12:06:42Z</dcterms:created>
  <dcterms:modified xsi:type="dcterms:W3CDTF">2022-11-11T13:50:55Z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0x010100AF098AE41A192E4C85C747A9850AEF9A</vt:lpwstr>
  </property>
  <property fmtid="{D5CDD505-2E9C-101B-9397-08002B2CF9AE}" pid="3" name="MSIP_Label_6bd9ddd1-4d20-43f6-abfa-fc3c07406f94_Enabled">
    <vt:lpwstr>true</vt:lpwstr>
  </property>
  <property fmtid="{D5CDD505-2E9C-101B-9397-08002B2CF9AE}" pid="4" name="MSIP_Label_6bd9ddd1-4d20-43f6-abfa-fc3c07406f94_SetDate">
    <vt:lpwstr>2022-11-09T08:47:04Z</vt:lpwstr>
  </property>
  <property fmtid="{D5CDD505-2E9C-101B-9397-08002B2CF9AE}" pid="5" name="MSIP_Label_6bd9ddd1-4d20-43f6-abfa-fc3c07406f94_Method">
    <vt:lpwstr>Standard</vt:lpwstr>
  </property>
  <property fmtid="{D5CDD505-2E9C-101B-9397-08002B2CF9AE}" pid="6" name="MSIP_Label_6bd9ddd1-4d20-43f6-abfa-fc3c07406f94_Name">
    <vt:lpwstr>Commission Use</vt:lpwstr>
  </property>
  <property fmtid="{D5CDD505-2E9C-101B-9397-08002B2CF9AE}" pid="7" name="MSIP_Label_6bd9ddd1-4d20-43f6-abfa-fc3c07406f94_SiteId">
    <vt:lpwstr>b24c8b06-522c-46fe-9080-70926f8dddb1</vt:lpwstr>
  </property>
  <property fmtid="{D5CDD505-2E9C-101B-9397-08002B2CF9AE}" pid="8" name="MSIP_Label_6bd9ddd1-4d20-43f6-abfa-fc3c07406f94_ActionId">
    <vt:lpwstr>cb56f05f-3b83-4c64-8e40-f754730e40d1</vt:lpwstr>
  </property>
  <property fmtid="{D5CDD505-2E9C-101B-9397-08002B2CF9AE}" pid="9" name="MSIP_Label_6bd9ddd1-4d20-43f6-abfa-fc3c07406f94_ContentBits">
    <vt:lpwstr>0</vt:lpwstr>
  </property>
</Properties>
</file>