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87" r:id="rId3"/>
    <p:sldId id="266" r:id="rId4"/>
    <p:sldId id="288" r:id="rId5"/>
    <p:sldId id="290" r:id="rId6"/>
    <p:sldId id="291" r:id="rId7"/>
    <p:sldId id="289" r:id="rId8"/>
    <p:sldId id="29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55" d="100"/>
          <a:sy n="55" d="100"/>
        </p:scale>
        <p:origin x="634" y="45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Age structure of </a:t>
            </a:r>
            <a:r>
              <a:rPr lang="en-US" baseline="0"/>
              <a:t>farm managers (2016, Eurostat)</a:t>
            </a:r>
            <a:r>
              <a:rPr lang="en-US"/>
              <a:t>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4"/>
          <c:order val="4"/>
          <c:tx>
            <c:strRef>
              <c:f>'2016 (2)'!$F$13</c:f>
              <c:strCache>
                <c:ptCount val="1"/>
                <c:pt idx="0">
                  <c:v>Less than 40 years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'2016 (2)'!$A$14:$A$40</c:f>
              <c:strCache>
                <c:ptCount val="27"/>
                <c:pt idx="0">
                  <c:v>Belgium</c:v>
                </c:pt>
                <c:pt idx="1">
                  <c:v>Bulgaria</c:v>
                </c:pt>
                <c:pt idx="2">
                  <c:v>Czechia</c:v>
                </c:pt>
                <c:pt idx="3">
                  <c:v>Denmark</c:v>
                </c:pt>
                <c:pt idx="4">
                  <c:v>Germany </c:v>
                </c:pt>
                <c:pt idx="5">
                  <c:v>Estonia</c:v>
                </c:pt>
                <c:pt idx="6">
                  <c:v>Ireland</c:v>
                </c:pt>
                <c:pt idx="7">
                  <c:v>Greece</c:v>
                </c:pt>
                <c:pt idx="8">
                  <c:v>Spain</c:v>
                </c:pt>
                <c:pt idx="9">
                  <c:v>France</c:v>
                </c:pt>
                <c:pt idx="10">
                  <c:v>Croatia</c:v>
                </c:pt>
                <c:pt idx="11">
                  <c:v>Italy</c:v>
                </c:pt>
                <c:pt idx="12">
                  <c:v>Cyprus</c:v>
                </c:pt>
                <c:pt idx="13">
                  <c:v>Latvia</c:v>
                </c:pt>
                <c:pt idx="14">
                  <c:v>Lithuania</c:v>
                </c:pt>
                <c:pt idx="15">
                  <c:v>Luxembourg</c:v>
                </c:pt>
                <c:pt idx="16">
                  <c:v>Hungary</c:v>
                </c:pt>
                <c:pt idx="17">
                  <c:v>Malta</c:v>
                </c:pt>
                <c:pt idx="18">
                  <c:v>Netherlands</c:v>
                </c:pt>
                <c:pt idx="19">
                  <c:v>Austria</c:v>
                </c:pt>
                <c:pt idx="20">
                  <c:v>Poland</c:v>
                </c:pt>
                <c:pt idx="21">
                  <c:v>Portugal</c:v>
                </c:pt>
                <c:pt idx="22">
                  <c:v>Romania</c:v>
                </c:pt>
                <c:pt idx="23">
                  <c:v>Slovenia</c:v>
                </c:pt>
                <c:pt idx="24">
                  <c:v>Slovakia</c:v>
                </c:pt>
                <c:pt idx="25">
                  <c:v>Finland</c:v>
                </c:pt>
                <c:pt idx="26">
                  <c:v>Sweden</c:v>
                </c:pt>
              </c:strCache>
            </c:strRef>
          </c:cat>
          <c:val>
            <c:numRef>
              <c:f>'2016 (2)'!$F$14:$F$40</c:f>
              <c:numCache>
                <c:formatCode>#,##0</c:formatCode>
                <c:ptCount val="27"/>
                <c:pt idx="0">
                  <c:v>3750</c:v>
                </c:pt>
                <c:pt idx="1">
                  <c:v>28470</c:v>
                </c:pt>
                <c:pt idx="2">
                  <c:v>2710</c:v>
                </c:pt>
                <c:pt idx="3">
                  <c:v>2310</c:v>
                </c:pt>
                <c:pt idx="4">
                  <c:v>40560</c:v>
                </c:pt>
                <c:pt idx="5">
                  <c:v>2590</c:v>
                </c:pt>
                <c:pt idx="6">
                  <c:v>11720</c:v>
                </c:pt>
                <c:pt idx="7">
                  <c:v>57040</c:v>
                </c:pt>
                <c:pt idx="8">
                  <c:v>81100</c:v>
                </c:pt>
                <c:pt idx="9">
                  <c:v>71220</c:v>
                </c:pt>
                <c:pt idx="10">
                  <c:v>14160</c:v>
                </c:pt>
                <c:pt idx="11">
                  <c:v>91000</c:v>
                </c:pt>
                <c:pt idx="12">
                  <c:v>1140</c:v>
                </c:pt>
                <c:pt idx="13">
                  <c:v>6660</c:v>
                </c:pt>
                <c:pt idx="14">
                  <c:v>18470</c:v>
                </c:pt>
                <c:pt idx="15">
                  <c:v>300</c:v>
                </c:pt>
                <c:pt idx="16">
                  <c:v>54310</c:v>
                </c:pt>
                <c:pt idx="17">
                  <c:v>660</c:v>
                </c:pt>
                <c:pt idx="18">
                  <c:v>4840</c:v>
                </c:pt>
                <c:pt idx="19">
                  <c:v>29420</c:v>
                </c:pt>
                <c:pt idx="20">
                  <c:v>286560</c:v>
                </c:pt>
                <c:pt idx="21">
                  <c:v>10890</c:v>
                </c:pt>
                <c:pt idx="22">
                  <c:v>254910</c:v>
                </c:pt>
                <c:pt idx="23">
                  <c:v>6390</c:v>
                </c:pt>
                <c:pt idx="24">
                  <c:v>4870</c:v>
                </c:pt>
                <c:pt idx="25">
                  <c:v>4380</c:v>
                </c:pt>
                <c:pt idx="26">
                  <c:v>6360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A6-4606-B312-98ABBF5B8463}"/>
            </c:ext>
          </c:extLst>
        </c:ser>
        <c:ser>
          <c:idx val="8"/>
          <c:order val="8"/>
          <c:tx>
            <c:strRef>
              <c:f>'2016 (2)'!$J$13</c:f>
              <c:strCache>
                <c:ptCount val="1"/>
                <c:pt idx="0">
                  <c:v>40-64 years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'2016 (2)'!$A$14:$A$40</c:f>
              <c:strCache>
                <c:ptCount val="27"/>
                <c:pt idx="0">
                  <c:v>Belgium</c:v>
                </c:pt>
                <c:pt idx="1">
                  <c:v>Bulgaria</c:v>
                </c:pt>
                <c:pt idx="2">
                  <c:v>Czechia</c:v>
                </c:pt>
                <c:pt idx="3">
                  <c:v>Denmark</c:v>
                </c:pt>
                <c:pt idx="4">
                  <c:v>Germany </c:v>
                </c:pt>
                <c:pt idx="5">
                  <c:v>Estonia</c:v>
                </c:pt>
                <c:pt idx="6">
                  <c:v>Ireland</c:v>
                </c:pt>
                <c:pt idx="7">
                  <c:v>Greece</c:v>
                </c:pt>
                <c:pt idx="8">
                  <c:v>Spain</c:v>
                </c:pt>
                <c:pt idx="9">
                  <c:v>France</c:v>
                </c:pt>
                <c:pt idx="10">
                  <c:v>Croatia</c:v>
                </c:pt>
                <c:pt idx="11">
                  <c:v>Italy</c:v>
                </c:pt>
                <c:pt idx="12">
                  <c:v>Cyprus</c:v>
                </c:pt>
                <c:pt idx="13">
                  <c:v>Latvia</c:v>
                </c:pt>
                <c:pt idx="14">
                  <c:v>Lithuania</c:v>
                </c:pt>
                <c:pt idx="15">
                  <c:v>Luxembourg</c:v>
                </c:pt>
                <c:pt idx="16">
                  <c:v>Hungary</c:v>
                </c:pt>
                <c:pt idx="17">
                  <c:v>Malta</c:v>
                </c:pt>
                <c:pt idx="18">
                  <c:v>Netherlands</c:v>
                </c:pt>
                <c:pt idx="19">
                  <c:v>Austria</c:v>
                </c:pt>
                <c:pt idx="20">
                  <c:v>Poland</c:v>
                </c:pt>
                <c:pt idx="21">
                  <c:v>Portugal</c:v>
                </c:pt>
                <c:pt idx="22">
                  <c:v>Romania</c:v>
                </c:pt>
                <c:pt idx="23">
                  <c:v>Slovenia</c:v>
                </c:pt>
                <c:pt idx="24">
                  <c:v>Slovakia</c:v>
                </c:pt>
                <c:pt idx="25">
                  <c:v>Finland</c:v>
                </c:pt>
                <c:pt idx="26">
                  <c:v>Sweden</c:v>
                </c:pt>
              </c:strCache>
            </c:strRef>
          </c:cat>
          <c:val>
            <c:numRef>
              <c:f>'2016 (2)'!$J$14:$J$40</c:f>
              <c:numCache>
                <c:formatCode>#,##0</c:formatCode>
                <c:ptCount val="27"/>
                <c:pt idx="0">
                  <c:v>24440</c:v>
                </c:pt>
                <c:pt idx="1">
                  <c:v>100280</c:v>
                </c:pt>
                <c:pt idx="2">
                  <c:v>16710</c:v>
                </c:pt>
                <c:pt idx="3">
                  <c:v>22170</c:v>
                </c:pt>
                <c:pt idx="4">
                  <c:v>212900</c:v>
                </c:pt>
                <c:pt idx="5">
                  <c:v>9510</c:v>
                </c:pt>
                <c:pt idx="6">
                  <c:v>85760</c:v>
                </c:pt>
                <c:pt idx="7">
                  <c:v>398630</c:v>
                </c:pt>
                <c:pt idx="8">
                  <c:v>566100</c:v>
                </c:pt>
                <c:pt idx="9">
                  <c:v>315540</c:v>
                </c:pt>
                <c:pt idx="10">
                  <c:v>76300</c:v>
                </c:pt>
                <c:pt idx="11">
                  <c:v>585860</c:v>
                </c:pt>
                <c:pt idx="12">
                  <c:v>18240</c:v>
                </c:pt>
                <c:pt idx="13">
                  <c:v>42160</c:v>
                </c:pt>
                <c:pt idx="14">
                  <c:v>85580</c:v>
                </c:pt>
                <c:pt idx="15">
                  <c:v>1360</c:v>
                </c:pt>
                <c:pt idx="16">
                  <c:v>243950</c:v>
                </c:pt>
                <c:pt idx="17">
                  <c:v>5700</c:v>
                </c:pt>
                <c:pt idx="18">
                  <c:v>40430</c:v>
                </c:pt>
                <c:pt idx="19">
                  <c:v>90980</c:v>
                </c:pt>
                <c:pt idx="20">
                  <c:v>959200</c:v>
                </c:pt>
                <c:pt idx="21">
                  <c:v>113110</c:v>
                </c:pt>
                <c:pt idx="22">
                  <c:v>1648760</c:v>
                </c:pt>
                <c:pt idx="23">
                  <c:v>43570</c:v>
                </c:pt>
                <c:pt idx="24">
                  <c:v>15560</c:v>
                </c:pt>
                <c:pt idx="25">
                  <c:v>40540</c:v>
                </c:pt>
                <c:pt idx="26">
                  <c:v>36010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A6-4606-B312-98ABBF5B8463}"/>
            </c:ext>
          </c:extLst>
        </c:ser>
        <c:ser>
          <c:idx val="9"/>
          <c:order val="9"/>
          <c:tx>
            <c:strRef>
              <c:f>'2016 (2)'!$K$13</c:f>
              <c:strCache>
                <c:ptCount val="1"/>
                <c:pt idx="0">
                  <c:v>65 years or over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'2016 (2)'!$A$14:$A$40</c:f>
              <c:strCache>
                <c:ptCount val="27"/>
                <c:pt idx="0">
                  <c:v>Belgium</c:v>
                </c:pt>
                <c:pt idx="1">
                  <c:v>Bulgaria</c:v>
                </c:pt>
                <c:pt idx="2">
                  <c:v>Czechia</c:v>
                </c:pt>
                <c:pt idx="3">
                  <c:v>Denmark</c:v>
                </c:pt>
                <c:pt idx="4">
                  <c:v>Germany </c:v>
                </c:pt>
                <c:pt idx="5">
                  <c:v>Estonia</c:v>
                </c:pt>
                <c:pt idx="6">
                  <c:v>Ireland</c:v>
                </c:pt>
                <c:pt idx="7">
                  <c:v>Greece</c:v>
                </c:pt>
                <c:pt idx="8">
                  <c:v>Spain</c:v>
                </c:pt>
                <c:pt idx="9">
                  <c:v>France</c:v>
                </c:pt>
                <c:pt idx="10">
                  <c:v>Croatia</c:v>
                </c:pt>
                <c:pt idx="11">
                  <c:v>Italy</c:v>
                </c:pt>
                <c:pt idx="12">
                  <c:v>Cyprus</c:v>
                </c:pt>
                <c:pt idx="13">
                  <c:v>Latvia</c:v>
                </c:pt>
                <c:pt idx="14">
                  <c:v>Lithuania</c:v>
                </c:pt>
                <c:pt idx="15">
                  <c:v>Luxembourg</c:v>
                </c:pt>
                <c:pt idx="16">
                  <c:v>Hungary</c:v>
                </c:pt>
                <c:pt idx="17">
                  <c:v>Malta</c:v>
                </c:pt>
                <c:pt idx="18">
                  <c:v>Netherlands</c:v>
                </c:pt>
                <c:pt idx="19">
                  <c:v>Austria</c:v>
                </c:pt>
                <c:pt idx="20">
                  <c:v>Poland</c:v>
                </c:pt>
                <c:pt idx="21">
                  <c:v>Portugal</c:v>
                </c:pt>
                <c:pt idx="22">
                  <c:v>Romania</c:v>
                </c:pt>
                <c:pt idx="23">
                  <c:v>Slovenia</c:v>
                </c:pt>
                <c:pt idx="24">
                  <c:v>Slovakia</c:v>
                </c:pt>
                <c:pt idx="25">
                  <c:v>Finland</c:v>
                </c:pt>
                <c:pt idx="26">
                  <c:v>Sweden</c:v>
                </c:pt>
              </c:strCache>
            </c:strRef>
          </c:cat>
          <c:val>
            <c:numRef>
              <c:f>'2016 (2)'!$K$14:$K$40</c:f>
              <c:numCache>
                <c:formatCode>#,##0</c:formatCode>
                <c:ptCount val="27"/>
                <c:pt idx="0">
                  <c:v>7490</c:v>
                </c:pt>
                <c:pt idx="1">
                  <c:v>73710</c:v>
                </c:pt>
                <c:pt idx="2">
                  <c:v>7100</c:v>
                </c:pt>
                <c:pt idx="3">
                  <c:v>8740</c:v>
                </c:pt>
                <c:pt idx="4">
                  <c:v>22670</c:v>
                </c:pt>
                <c:pt idx="5">
                  <c:v>4600</c:v>
                </c:pt>
                <c:pt idx="6">
                  <c:v>40080</c:v>
                </c:pt>
                <c:pt idx="7">
                  <c:v>229230</c:v>
                </c:pt>
                <c:pt idx="8">
                  <c:v>294460</c:v>
                </c:pt>
                <c:pt idx="9">
                  <c:v>68630</c:v>
                </c:pt>
                <c:pt idx="10">
                  <c:v>43980</c:v>
                </c:pt>
                <c:pt idx="11">
                  <c:v>468850</c:v>
                </c:pt>
                <c:pt idx="12">
                  <c:v>15570</c:v>
                </c:pt>
                <c:pt idx="13">
                  <c:v>21110</c:v>
                </c:pt>
                <c:pt idx="14">
                  <c:v>46270</c:v>
                </c:pt>
                <c:pt idx="15">
                  <c:v>310</c:v>
                </c:pt>
                <c:pt idx="16">
                  <c:v>131740</c:v>
                </c:pt>
                <c:pt idx="17">
                  <c:v>2960</c:v>
                </c:pt>
                <c:pt idx="18">
                  <c:v>10410</c:v>
                </c:pt>
                <c:pt idx="19">
                  <c:v>9650</c:v>
                </c:pt>
                <c:pt idx="20">
                  <c:v>164910</c:v>
                </c:pt>
                <c:pt idx="21">
                  <c:v>134370</c:v>
                </c:pt>
                <c:pt idx="22">
                  <c:v>1515570</c:v>
                </c:pt>
                <c:pt idx="23">
                  <c:v>19930</c:v>
                </c:pt>
                <c:pt idx="24">
                  <c:v>5220</c:v>
                </c:pt>
                <c:pt idx="25">
                  <c:v>4800</c:v>
                </c:pt>
                <c:pt idx="26">
                  <c:v>20560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A6-4606-B312-98ABBF5B84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9541480"/>
        <c:axId val="73953557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'2016 (2)'!$B$13</c15:sqref>
                        </c15:formulaRef>
                      </c:ext>
                    </c:extLst>
                    <c:strCache>
                      <c:ptCount val="1"/>
                      <c:pt idx="0">
                        <c:v>Total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'2016 (2)'!$A$14:$A$40</c15:sqref>
                        </c15:formulaRef>
                      </c:ext>
                    </c:extLst>
                    <c:strCache>
                      <c:ptCount val="27"/>
                      <c:pt idx="0">
                        <c:v>Belgium</c:v>
                      </c:pt>
                      <c:pt idx="1">
                        <c:v>Bulgaria</c:v>
                      </c:pt>
                      <c:pt idx="2">
                        <c:v>Czechia</c:v>
                      </c:pt>
                      <c:pt idx="3">
                        <c:v>Denmark</c:v>
                      </c:pt>
                      <c:pt idx="4">
                        <c:v>Germany </c:v>
                      </c:pt>
                      <c:pt idx="5">
                        <c:v>Estonia</c:v>
                      </c:pt>
                      <c:pt idx="6">
                        <c:v>Ireland</c:v>
                      </c:pt>
                      <c:pt idx="7">
                        <c:v>Greece</c:v>
                      </c:pt>
                      <c:pt idx="8">
                        <c:v>Spain</c:v>
                      </c:pt>
                      <c:pt idx="9">
                        <c:v>France</c:v>
                      </c:pt>
                      <c:pt idx="10">
                        <c:v>Croatia</c:v>
                      </c:pt>
                      <c:pt idx="11">
                        <c:v>Italy</c:v>
                      </c:pt>
                      <c:pt idx="12">
                        <c:v>Cyprus</c:v>
                      </c:pt>
                      <c:pt idx="13">
                        <c:v>Latvia</c:v>
                      </c:pt>
                      <c:pt idx="14">
                        <c:v>Lithuania</c:v>
                      </c:pt>
                      <c:pt idx="15">
                        <c:v>Luxembourg</c:v>
                      </c:pt>
                      <c:pt idx="16">
                        <c:v>Hungary</c:v>
                      </c:pt>
                      <c:pt idx="17">
                        <c:v>Malta</c:v>
                      </c:pt>
                      <c:pt idx="18">
                        <c:v>Netherlands</c:v>
                      </c:pt>
                      <c:pt idx="19">
                        <c:v>Austria</c:v>
                      </c:pt>
                      <c:pt idx="20">
                        <c:v>Poland</c:v>
                      </c:pt>
                      <c:pt idx="21">
                        <c:v>Portugal</c:v>
                      </c:pt>
                      <c:pt idx="22">
                        <c:v>Romania</c:v>
                      </c:pt>
                      <c:pt idx="23">
                        <c:v>Slovenia</c:v>
                      </c:pt>
                      <c:pt idx="24">
                        <c:v>Slovakia</c:v>
                      </c:pt>
                      <c:pt idx="25">
                        <c:v>Finland</c:v>
                      </c:pt>
                      <c:pt idx="26">
                        <c:v>Sweden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'2016 (2)'!$B$14:$B$40</c15:sqref>
                        </c15:formulaRef>
                      </c:ext>
                    </c:extLst>
                    <c:numCache>
                      <c:formatCode>#,##0</c:formatCode>
                      <c:ptCount val="27"/>
                      <c:pt idx="0">
                        <c:v>36890</c:v>
                      </c:pt>
                      <c:pt idx="1">
                        <c:v>202720</c:v>
                      </c:pt>
                      <c:pt idx="2">
                        <c:v>26520</c:v>
                      </c:pt>
                      <c:pt idx="3">
                        <c:v>35050</c:v>
                      </c:pt>
                      <c:pt idx="4">
                        <c:v>276120</c:v>
                      </c:pt>
                      <c:pt idx="5">
                        <c:v>16700</c:v>
                      </c:pt>
                      <c:pt idx="6">
                        <c:v>137560</c:v>
                      </c:pt>
                      <c:pt idx="7">
                        <c:v>684950</c:v>
                      </c:pt>
                      <c:pt idx="8">
                        <c:v>945020</c:v>
                      </c:pt>
                      <c:pt idx="9">
                        <c:v>456520</c:v>
                      </c:pt>
                      <c:pt idx="10">
                        <c:v>134460</c:v>
                      </c:pt>
                      <c:pt idx="11">
                        <c:v>1145710</c:v>
                      </c:pt>
                      <c:pt idx="12">
                        <c:v>34940</c:v>
                      </c:pt>
                      <c:pt idx="13">
                        <c:v>69930</c:v>
                      </c:pt>
                      <c:pt idx="14">
                        <c:v>150320</c:v>
                      </c:pt>
                      <c:pt idx="15">
                        <c:v>1970</c:v>
                      </c:pt>
                      <c:pt idx="16">
                        <c:v>430000</c:v>
                      </c:pt>
                      <c:pt idx="17">
                        <c:v>9310</c:v>
                      </c:pt>
                      <c:pt idx="18">
                        <c:v>55680</c:v>
                      </c:pt>
                      <c:pt idx="19">
                        <c:v>132500</c:v>
                      </c:pt>
                      <c:pt idx="20">
                        <c:v>1410700</c:v>
                      </c:pt>
                      <c:pt idx="21">
                        <c:v>258980</c:v>
                      </c:pt>
                      <c:pt idx="22">
                        <c:v>3422030</c:v>
                      </c:pt>
                      <c:pt idx="23">
                        <c:v>69900</c:v>
                      </c:pt>
                      <c:pt idx="24">
                        <c:v>25660</c:v>
                      </c:pt>
                      <c:pt idx="25">
                        <c:v>49710</c:v>
                      </c:pt>
                      <c:pt idx="26">
                        <c:v>62940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3-F1A6-4606-B312-98ABBF5B8463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(2)'!$C$13</c15:sqref>
                        </c15:formulaRef>
                      </c:ext>
                    </c:extLst>
                    <c:strCache>
                      <c:ptCount val="1"/>
                      <c:pt idx="0">
                        <c:v>Less than 25 years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(2)'!$A$14:$A$40</c15:sqref>
                        </c15:formulaRef>
                      </c:ext>
                    </c:extLst>
                    <c:strCache>
                      <c:ptCount val="27"/>
                      <c:pt idx="0">
                        <c:v>Belgium</c:v>
                      </c:pt>
                      <c:pt idx="1">
                        <c:v>Bulgaria</c:v>
                      </c:pt>
                      <c:pt idx="2">
                        <c:v>Czechia</c:v>
                      </c:pt>
                      <c:pt idx="3">
                        <c:v>Denmark</c:v>
                      </c:pt>
                      <c:pt idx="4">
                        <c:v>Germany </c:v>
                      </c:pt>
                      <c:pt idx="5">
                        <c:v>Estonia</c:v>
                      </c:pt>
                      <c:pt idx="6">
                        <c:v>Ireland</c:v>
                      </c:pt>
                      <c:pt idx="7">
                        <c:v>Greece</c:v>
                      </c:pt>
                      <c:pt idx="8">
                        <c:v>Spain</c:v>
                      </c:pt>
                      <c:pt idx="9">
                        <c:v>France</c:v>
                      </c:pt>
                      <c:pt idx="10">
                        <c:v>Croatia</c:v>
                      </c:pt>
                      <c:pt idx="11">
                        <c:v>Italy</c:v>
                      </c:pt>
                      <c:pt idx="12">
                        <c:v>Cyprus</c:v>
                      </c:pt>
                      <c:pt idx="13">
                        <c:v>Latvia</c:v>
                      </c:pt>
                      <c:pt idx="14">
                        <c:v>Lithuania</c:v>
                      </c:pt>
                      <c:pt idx="15">
                        <c:v>Luxembourg</c:v>
                      </c:pt>
                      <c:pt idx="16">
                        <c:v>Hungary</c:v>
                      </c:pt>
                      <c:pt idx="17">
                        <c:v>Malta</c:v>
                      </c:pt>
                      <c:pt idx="18">
                        <c:v>Netherlands</c:v>
                      </c:pt>
                      <c:pt idx="19">
                        <c:v>Austria</c:v>
                      </c:pt>
                      <c:pt idx="20">
                        <c:v>Poland</c:v>
                      </c:pt>
                      <c:pt idx="21">
                        <c:v>Portugal</c:v>
                      </c:pt>
                      <c:pt idx="22">
                        <c:v>Romania</c:v>
                      </c:pt>
                      <c:pt idx="23">
                        <c:v>Slovenia</c:v>
                      </c:pt>
                      <c:pt idx="24">
                        <c:v>Slovakia</c:v>
                      </c:pt>
                      <c:pt idx="25">
                        <c:v>Finland</c:v>
                      </c:pt>
                      <c:pt idx="26">
                        <c:v>Sweden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(2)'!$C$14:$C$40</c15:sqref>
                        </c15:formulaRef>
                      </c:ext>
                    </c:extLst>
                    <c:numCache>
                      <c:formatCode>#,##0</c:formatCode>
                      <c:ptCount val="27"/>
                      <c:pt idx="0">
                        <c:v>130</c:v>
                      </c:pt>
                      <c:pt idx="1">
                        <c:v>2420</c:v>
                      </c:pt>
                      <c:pt idx="2">
                        <c:v>100</c:v>
                      </c:pt>
                      <c:pt idx="3">
                        <c:v>40</c:v>
                      </c:pt>
                      <c:pt idx="4">
                        <c:v>1710</c:v>
                      </c:pt>
                      <c:pt idx="5">
                        <c:v>170</c:v>
                      </c:pt>
                      <c:pt idx="6">
                        <c:v>1580</c:v>
                      </c:pt>
                      <c:pt idx="7">
                        <c:v>2710</c:v>
                      </c:pt>
                      <c:pt idx="8">
                        <c:v>2220</c:v>
                      </c:pt>
                      <c:pt idx="9">
                        <c:v>3320</c:v>
                      </c:pt>
                      <c:pt idx="10">
                        <c:v>980</c:v>
                      </c:pt>
                      <c:pt idx="11">
                        <c:v>5040</c:v>
                      </c:pt>
                      <c:pt idx="12">
                        <c:v>30</c:v>
                      </c:pt>
                      <c:pt idx="13">
                        <c:v>400</c:v>
                      </c:pt>
                      <c:pt idx="14">
                        <c:v>1440</c:v>
                      </c:pt>
                      <c:pt idx="15">
                        <c:v>10</c:v>
                      </c:pt>
                      <c:pt idx="16">
                        <c:v>2570</c:v>
                      </c:pt>
                      <c:pt idx="17">
                        <c:v>10</c:v>
                      </c:pt>
                      <c:pt idx="18">
                        <c:v>210</c:v>
                      </c:pt>
                      <c:pt idx="19">
                        <c:v>2390</c:v>
                      </c:pt>
                      <c:pt idx="20">
                        <c:v>10570</c:v>
                      </c:pt>
                      <c:pt idx="21">
                        <c:v>380</c:v>
                      </c:pt>
                      <c:pt idx="22">
                        <c:v>7280</c:v>
                      </c:pt>
                      <c:pt idx="23">
                        <c:v>380</c:v>
                      </c:pt>
                      <c:pt idx="24">
                        <c:v>510</c:v>
                      </c:pt>
                      <c:pt idx="25">
                        <c:v>550</c:v>
                      </c:pt>
                      <c:pt idx="26">
                        <c:v>280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F1A6-4606-B312-98ABBF5B8463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(2)'!$D$13</c15:sqref>
                        </c15:formulaRef>
                      </c:ext>
                    </c:extLst>
                    <c:strCache>
                      <c:ptCount val="1"/>
                      <c:pt idx="0">
                        <c:v>From 25 to 34 years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(2)'!$A$14:$A$40</c15:sqref>
                        </c15:formulaRef>
                      </c:ext>
                    </c:extLst>
                    <c:strCache>
                      <c:ptCount val="27"/>
                      <c:pt idx="0">
                        <c:v>Belgium</c:v>
                      </c:pt>
                      <c:pt idx="1">
                        <c:v>Bulgaria</c:v>
                      </c:pt>
                      <c:pt idx="2">
                        <c:v>Czechia</c:v>
                      </c:pt>
                      <c:pt idx="3">
                        <c:v>Denmark</c:v>
                      </c:pt>
                      <c:pt idx="4">
                        <c:v>Germany </c:v>
                      </c:pt>
                      <c:pt idx="5">
                        <c:v>Estonia</c:v>
                      </c:pt>
                      <c:pt idx="6">
                        <c:v>Ireland</c:v>
                      </c:pt>
                      <c:pt idx="7">
                        <c:v>Greece</c:v>
                      </c:pt>
                      <c:pt idx="8">
                        <c:v>Spain</c:v>
                      </c:pt>
                      <c:pt idx="9">
                        <c:v>France</c:v>
                      </c:pt>
                      <c:pt idx="10">
                        <c:v>Croatia</c:v>
                      </c:pt>
                      <c:pt idx="11">
                        <c:v>Italy</c:v>
                      </c:pt>
                      <c:pt idx="12">
                        <c:v>Cyprus</c:v>
                      </c:pt>
                      <c:pt idx="13">
                        <c:v>Latvia</c:v>
                      </c:pt>
                      <c:pt idx="14">
                        <c:v>Lithuania</c:v>
                      </c:pt>
                      <c:pt idx="15">
                        <c:v>Luxembourg</c:v>
                      </c:pt>
                      <c:pt idx="16">
                        <c:v>Hungary</c:v>
                      </c:pt>
                      <c:pt idx="17">
                        <c:v>Malta</c:v>
                      </c:pt>
                      <c:pt idx="18">
                        <c:v>Netherlands</c:v>
                      </c:pt>
                      <c:pt idx="19">
                        <c:v>Austria</c:v>
                      </c:pt>
                      <c:pt idx="20">
                        <c:v>Poland</c:v>
                      </c:pt>
                      <c:pt idx="21">
                        <c:v>Portugal</c:v>
                      </c:pt>
                      <c:pt idx="22">
                        <c:v>Romania</c:v>
                      </c:pt>
                      <c:pt idx="23">
                        <c:v>Slovenia</c:v>
                      </c:pt>
                      <c:pt idx="24">
                        <c:v>Slovakia</c:v>
                      </c:pt>
                      <c:pt idx="25">
                        <c:v>Finland</c:v>
                      </c:pt>
                      <c:pt idx="26">
                        <c:v>Sweden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(2)'!$D$14:$D$40</c15:sqref>
                        </c15:formulaRef>
                      </c:ext>
                    </c:extLst>
                    <c:numCache>
                      <c:formatCode>#,##0</c:formatCode>
                      <c:ptCount val="27"/>
                      <c:pt idx="0">
                        <c:v>2070</c:v>
                      </c:pt>
                      <c:pt idx="1">
                        <c:v>12550</c:v>
                      </c:pt>
                      <c:pt idx="2">
                        <c:v>1080</c:v>
                      </c:pt>
                      <c:pt idx="3">
                        <c:v>870</c:v>
                      </c:pt>
                      <c:pt idx="4">
                        <c:v>18840</c:v>
                      </c:pt>
                      <c:pt idx="5">
                        <c:v>1280</c:v>
                      </c:pt>
                      <c:pt idx="6">
                        <c:v>6680</c:v>
                      </c:pt>
                      <c:pt idx="7">
                        <c:v>22410</c:v>
                      </c:pt>
                      <c:pt idx="8">
                        <c:v>33740</c:v>
                      </c:pt>
                      <c:pt idx="9">
                        <c:v>34590</c:v>
                      </c:pt>
                      <c:pt idx="10">
                        <c:v>5910</c:v>
                      </c:pt>
                      <c:pt idx="11">
                        <c:v>41470</c:v>
                      </c:pt>
                      <c:pt idx="12">
                        <c:v>430</c:v>
                      </c:pt>
                      <c:pt idx="13">
                        <c:v>2960</c:v>
                      </c:pt>
                      <c:pt idx="14">
                        <c:v>9530</c:v>
                      </c:pt>
                      <c:pt idx="15">
                        <c:v>150</c:v>
                      </c:pt>
                      <c:pt idx="16">
                        <c:v>23200</c:v>
                      </c:pt>
                      <c:pt idx="17">
                        <c:v>340</c:v>
                      </c:pt>
                      <c:pt idx="18">
                        <c:v>2080</c:v>
                      </c:pt>
                      <c:pt idx="19">
                        <c:v>13740</c:v>
                      </c:pt>
                      <c:pt idx="20">
                        <c:v>133890</c:v>
                      </c:pt>
                      <c:pt idx="21">
                        <c:v>4540</c:v>
                      </c:pt>
                      <c:pt idx="22">
                        <c:v>98310</c:v>
                      </c:pt>
                      <c:pt idx="23">
                        <c:v>2850</c:v>
                      </c:pt>
                      <c:pt idx="24">
                        <c:v>2330</c:v>
                      </c:pt>
                      <c:pt idx="25">
                        <c:v>1360</c:v>
                      </c:pt>
                      <c:pt idx="26">
                        <c:v>3060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1A6-4606-B312-98ABBF5B8463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(2)'!$E$13</c15:sqref>
                        </c15:formulaRef>
                      </c:ext>
                    </c:extLst>
                    <c:strCache>
                      <c:ptCount val="1"/>
                      <c:pt idx="0">
                        <c:v>From 35 to 39 years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(2)'!$A$14:$A$40</c15:sqref>
                        </c15:formulaRef>
                      </c:ext>
                    </c:extLst>
                    <c:strCache>
                      <c:ptCount val="27"/>
                      <c:pt idx="0">
                        <c:v>Belgium</c:v>
                      </c:pt>
                      <c:pt idx="1">
                        <c:v>Bulgaria</c:v>
                      </c:pt>
                      <c:pt idx="2">
                        <c:v>Czechia</c:v>
                      </c:pt>
                      <c:pt idx="3">
                        <c:v>Denmark</c:v>
                      </c:pt>
                      <c:pt idx="4">
                        <c:v>Germany </c:v>
                      </c:pt>
                      <c:pt idx="5">
                        <c:v>Estonia</c:v>
                      </c:pt>
                      <c:pt idx="6">
                        <c:v>Ireland</c:v>
                      </c:pt>
                      <c:pt idx="7">
                        <c:v>Greece</c:v>
                      </c:pt>
                      <c:pt idx="8">
                        <c:v>Spain</c:v>
                      </c:pt>
                      <c:pt idx="9">
                        <c:v>France</c:v>
                      </c:pt>
                      <c:pt idx="10">
                        <c:v>Croatia</c:v>
                      </c:pt>
                      <c:pt idx="11">
                        <c:v>Italy</c:v>
                      </c:pt>
                      <c:pt idx="12">
                        <c:v>Cyprus</c:v>
                      </c:pt>
                      <c:pt idx="13">
                        <c:v>Latvia</c:v>
                      </c:pt>
                      <c:pt idx="14">
                        <c:v>Lithuania</c:v>
                      </c:pt>
                      <c:pt idx="15">
                        <c:v>Luxembourg</c:v>
                      </c:pt>
                      <c:pt idx="16">
                        <c:v>Hungary</c:v>
                      </c:pt>
                      <c:pt idx="17">
                        <c:v>Malta</c:v>
                      </c:pt>
                      <c:pt idx="18">
                        <c:v>Netherlands</c:v>
                      </c:pt>
                      <c:pt idx="19">
                        <c:v>Austria</c:v>
                      </c:pt>
                      <c:pt idx="20">
                        <c:v>Poland</c:v>
                      </c:pt>
                      <c:pt idx="21">
                        <c:v>Portugal</c:v>
                      </c:pt>
                      <c:pt idx="22">
                        <c:v>Romania</c:v>
                      </c:pt>
                      <c:pt idx="23">
                        <c:v>Slovenia</c:v>
                      </c:pt>
                      <c:pt idx="24">
                        <c:v>Slovakia</c:v>
                      </c:pt>
                      <c:pt idx="25">
                        <c:v>Finland</c:v>
                      </c:pt>
                      <c:pt idx="26">
                        <c:v>Sweden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(2)'!$E$14:$E$40</c15:sqref>
                        </c15:formulaRef>
                      </c:ext>
                    </c:extLst>
                    <c:numCache>
                      <c:formatCode>#,##0</c:formatCode>
                      <c:ptCount val="27"/>
                      <c:pt idx="0">
                        <c:v>1550</c:v>
                      </c:pt>
                      <c:pt idx="1">
                        <c:v>13500</c:v>
                      </c:pt>
                      <c:pt idx="2">
                        <c:v>1530</c:v>
                      </c:pt>
                      <c:pt idx="3">
                        <c:v>1400</c:v>
                      </c:pt>
                      <c:pt idx="4">
                        <c:v>20010</c:v>
                      </c:pt>
                      <c:pt idx="5">
                        <c:v>1140</c:v>
                      </c:pt>
                      <c:pt idx="6">
                        <c:v>3460</c:v>
                      </c:pt>
                      <c:pt idx="7">
                        <c:v>31920</c:v>
                      </c:pt>
                      <c:pt idx="8">
                        <c:v>45140</c:v>
                      </c:pt>
                      <c:pt idx="9">
                        <c:v>33310</c:v>
                      </c:pt>
                      <c:pt idx="10">
                        <c:v>7270</c:v>
                      </c:pt>
                      <c:pt idx="11">
                        <c:v>44490</c:v>
                      </c:pt>
                      <c:pt idx="12">
                        <c:v>680</c:v>
                      </c:pt>
                      <c:pt idx="13">
                        <c:v>3300</c:v>
                      </c:pt>
                      <c:pt idx="14">
                        <c:v>7500</c:v>
                      </c:pt>
                      <c:pt idx="15">
                        <c:v>140</c:v>
                      </c:pt>
                      <c:pt idx="16">
                        <c:v>28540</c:v>
                      </c:pt>
                      <c:pt idx="17">
                        <c:v>310</c:v>
                      </c:pt>
                      <c:pt idx="18">
                        <c:v>2550</c:v>
                      </c:pt>
                      <c:pt idx="19">
                        <c:v>13290</c:v>
                      </c:pt>
                      <c:pt idx="20">
                        <c:v>142100</c:v>
                      </c:pt>
                      <c:pt idx="21">
                        <c:v>5970</c:v>
                      </c:pt>
                      <c:pt idx="22">
                        <c:v>149320</c:v>
                      </c:pt>
                      <c:pt idx="23">
                        <c:v>3160</c:v>
                      </c:pt>
                      <c:pt idx="24">
                        <c:v>2030</c:v>
                      </c:pt>
                      <c:pt idx="25">
                        <c:v>2470</c:v>
                      </c:pt>
                      <c:pt idx="26">
                        <c:v>3020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1A6-4606-B312-98ABBF5B8463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(2)'!$G$13</c15:sqref>
                        </c15:formulaRef>
                      </c:ext>
                    </c:extLst>
                    <c:strCache>
                      <c:ptCount val="1"/>
                      <c:pt idx="0">
                        <c:v>From 40 to 44 years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(2)'!$A$14:$A$40</c15:sqref>
                        </c15:formulaRef>
                      </c:ext>
                    </c:extLst>
                    <c:strCache>
                      <c:ptCount val="27"/>
                      <c:pt idx="0">
                        <c:v>Belgium</c:v>
                      </c:pt>
                      <c:pt idx="1">
                        <c:v>Bulgaria</c:v>
                      </c:pt>
                      <c:pt idx="2">
                        <c:v>Czechia</c:v>
                      </c:pt>
                      <c:pt idx="3">
                        <c:v>Denmark</c:v>
                      </c:pt>
                      <c:pt idx="4">
                        <c:v>Germany </c:v>
                      </c:pt>
                      <c:pt idx="5">
                        <c:v>Estonia</c:v>
                      </c:pt>
                      <c:pt idx="6">
                        <c:v>Ireland</c:v>
                      </c:pt>
                      <c:pt idx="7">
                        <c:v>Greece</c:v>
                      </c:pt>
                      <c:pt idx="8">
                        <c:v>Spain</c:v>
                      </c:pt>
                      <c:pt idx="9">
                        <c:v>France</c:v>
                      </c:pt>
                      <c:pt idx="10">
                        <c:v>Croatia</c:v>
                      </c:pt>
                      <c:pt idx="11">
                        <c:v>Italy</c:v>
                      </c:pt>
                      <c:pt idx="12">
                        <c:v>Cyprus</c:v>
                      </c:pt>
                      <c:pt idx="13">
                        <c:v>Latvia</c:v>
                      </c:pt>
                      <c:pt idx="14">
                        <c:v>Lithuania</c:v>
                      </c:pt>
                      <c:pt idx="15">
                        <c:v>Luxembourg</c:v>
                      </c:pt>
                      <c:pt idx="16">
                        <c:v>Hungary</c:v>
                      </c:pt>
                      <c:pt idx="17">
                        <c:v>Malta</c:v>
                      </c:pt>
                      <c:pt idx="18">
                        <c:v>Netherlands</c:v>
                      </c:pt>
                      <c:pt idx="19">
                        <c:v>Austria</c:v>
                      </c:pt>
                      <c:pt idx="20">
                        <c:v>Poland</c:v>
                      </c:pt>
                      <c:pt idx="21">
                        <c:v>Portugal</c:v>
                      </c:pt>
                      <c:pt idx="22">
                        <c:v>Romania</c:v>
                      </c:pt>
                      <c:pt idx="23">
                        <c:v>Slovenia</c:v>
                      </c:pt>
                      <c:pt idx="24">
                        <c:v>Slovakia</c:v>
                      </c:pt>
                      <c:pt idx="25">
                        <c:v>Finland</c:v>
                      </c:pt>
                      <c:pt idx="26">
                        <c:v>Sweden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(2)'!$G$14:$G$40</c15:sqref>
                        </c15:formulaRef>
                      </c:ext>
                    </c:extLst>
                    <c:numCache>
                      <c:formatCode>#,##0</c:formatCode>
                      <c:ptCount val="27"/>
                      <c:pt idx="0">
                        <c:v>2570</c:v>
                      </c:pt>
                      <c:pt idx="1">
                        <c:v>12630</c:v>
                      </c:pt>
                      <c:pt idx="2">
                        <c:v>2360</c:v>
                      </c:pt>
                      <c:pt idx="3">
                        <c:v>2490</c:v>
                      </c:pt>
                      <c:pt idx="4">
                        <c:v>27720</c:v>
                      </c:pt>
                      <c:pt idx="5">
                        <c:v>1780</c:v>
                      </c:pt>
                      <c:pt idx="6">
                        <c:v>18460</c:v>
                      </c:pt>
                      <c:pt idx="7">
                        <c:v>51210</c:v>
                      </c:pt>
                      <c:pt idx="8">
                        <c:v>80720</c:v>
                      </c:pt>
                      <c:pt idx="9">
                        <c:v>45580</c:v>
                      </c:pt>
                      <c:pt idx="10">
                        <c:v>9610</c:v>
                      </c:pt>
                      <c:pt idx="11">
                        <c:v>69190</c:v>
                      </c:pt>
                      <c:pt idx="12">
                        <c:v>1150</c:v>
                      </c:pt>
                      <c:pt idx="13">
                        <c:v>5610</c:v>
                      </c:pt>
                      <c:pt idx="14">
                        <c:v>11330</c:v>
                      </c:pt>
                      <c:pt idx="15">
                        <c:v>160</c:v>
                      </c:pt>
                      <c:pt idx="16">
                        <c:v>38430</c:v>
                      </c:pt>
                      <c:pt idx="17">
                        <c:v>520</c:v>
                      </c:pt>
                      <c:pt idx="18">
                        <c:v>5240</c:v>
                      </c:pt>
                      <c:pt idx="19">
                        <c:v>16110</c:v>
                      </c:pt>
                      <c:pt idx="20">
                        <c:v>182770</c:v>
                      </c:pt>
                      <c:pt idx="21">
                        <c:v>10520</c:v>
                      </c:pt>
                      <c:pt idx="22">
                        <c:v>250530</c:v>
                      </c:pt>
                      <c:pt idx="23">
                        <c:v>5350</c:v>
                      </c:pt>
                      <c:pt idx="24">
                        <c:v>2780</c:v>
                      </c:pt>
                      <c:pt idx="25">
                        <c:v>15670</c:v>
                      </c:pt>
                      <c:pt idx="26">
                        <c:v>4380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1A6-4606-B312-98ABBF5B8463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(2)'!$H$13</c15:sqref>
                        </c15:formulaRef>
                      </c:ext>
                    </c:extLst>
                    <c:strCache>
                      <c:ptCount val="1"/>
                      <c:pt idx="0">
                        <c:v>From 45 to 54 years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(2)'!$A$14:$A$40</c15:sqref>
                        </c15:formulaRef>
                      </c:ext>
                    </c:extLst>
                    <c:strCache>
                      <c:ptCount val="27"/>
                      <c:pt idx="0">
                        <c:v>Belgium</c:v>
                      </c:pt>
                      <c:pt idx="1">
                        <c:v>Bulgaria</c:v>
                      </c:pt>
                      <c:pt idx="2">
                        <c:v>Czechia</c:v>
                      </c:pt>
                      <c:pt idx="3">
                        <c:v>Denmark</c:v>
                      </c:pt>
                      <c:pt idx="4">
                        <c:v>Germany </c:v>
                      </c:pt>
                      <c:pt idx="5">
                        <c:v>Estonia</c:v>
                      </c:pt>
                      <c:pt idx="6">
                        <c:v>Ireland</c:v>
                      </c:pt>
                      <c:pt idx="7">
                        <c:v>Greece</c:v>
                      </c:pt>
                      <c:pt idx="8">
                        <c:v>Spain</c:v>
                      </c:pt>
                      <c:pt idx="9">
                        <c:v>France</c:v>
                      </c:pt>
                      <c:pt idx="10">
                        <c:v>Croatia</c:v>
                      </c:pt>
                      <c:pt idx="11">
                        <c:v>Italy</c:v>
                      </c:pt>
                      <c:pt idx="12">
                        <c:v>Cyprus</c:v>
                      </c:pt>
                      <c:pt idx="13">
                        <c:v>Latvia</c:v>
                      </c:pt>
                      <c:pt idx="14">
                        <c:v>Lithuania</c:v>
                      </c:pt>
                      <c:pt idx="15">
                        <c:v>Luxembourg</c:v>
                      </c:pt>
                      <c:pt idx="16">
                        <c:v>Hungary</c:v>
                      </c:pt>
                      <c:pt idx="17">
                        <c:v>Malta</c:v>
                      </c:pt>
                      <c:pt idx="18">
                        <c:v>Netherlands</c:v>
                      </c:pt>
                      <c:pt idx="19">
                        <c:v>Austria</c:v>
                      </c:pt>
                      <c:pt idx="20">
                        <c:v>Poland</c:v>
                      </c:pt>
                      <c:pt idx="21">
                        <c:v>Portugal</c:v>
                      </c:pt>
                      <c:pt idx="22">
                        <c:v>Romania</c:v>
                      </c:pt>
                      <c:pt idx="23">
                        <c:v>Slovenia</c:v>
                      </c:pt>
                      <c:pt idx="24">
                        <c:v>Slovakia</c:v>
                      </c:pt>
                      <c:pt idx="25">
                        <c:v>Finland</c:v>
                      </c:pt>
                      <c:pt idx="26">
                        <c:v>Sweden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(2)'!$H$14:$H$40</c15:sqref>
                        </c15:formulaRef>
                      </c:ext>
                    </c:extLst>
                    <c:numCache>
                      <c:formatCode>#,##0</c:formatCode>
                      <c:ptCount val="27"/>
                      <c:pt idx="0">
                        <c:v>11360</c:v>
                      </c:pt>
                      <c:pt idx="1">
                        <c:v>39180</c:v>
                      </c:pt>
                      <c:pt idx="2">
                        <c:v>5860</c:v>
                      </c:pt>
                      <c:pt idx="3">
                        <c:v>9430</c:v>
                      </c:pt>
                      <c:pt idx="4">
                        <c:v>98800</c:v>
                      </c:pt>
                      <c:pt idx="5">
                        <c:v>4000</c:v>
                      </c:pt>
                      <c:pt idx="6">
                        <c:v>32830</c:v>
                      </c:pt>
                      <c:pt idx="7">
                        <c:v>159630</c:v>
                      </c:pt>
                      <c:pt idx="8">
                        <c:v>245550</c:v>
                      </c:pt>
                      <c:pt idx="9">
                        <c:v>136490</c:v>
                      </c:pt>
                      <c:pt idx="10">
                        <c:v>29280</c:v>
                      </c:pt>
                      <c:pt idx="11">
                        <c:v>241280</c:v>
                      </c:pt>
                      <c:pt idx="12">
                        <c:v>5990</c:v>
                      </c:pt>
                      <c:pt idx="13">
                        <c:v>17880</c:v>
                      </c:pt>
                      <c:pt idx="14">
                        <c:v>38480</c:v>
                      </c:pt>
                      <c:pt idx="15">
                        <c:v>600</c:v>
                      </c:pt>
                      <c:pt idx="16">
                        <c:v>87550</c:v>
                      </c:pt>
                      <c:pt idx="17">
                        <c:v>2010</c:v>
                      </c:pt>
                      <c:pt idx="18">
                        <c:v>19040</c:v>
                      </c:pt>
                      <c:pt idx="19">
                        <c:v>45940</c:v>
                      </c:pt>
                      <c:pt idx="20">
                        <c:v>399150</c:v>
                      </c:pt>
                      <c:pt idx="21">
                        <c:v>40220</c:v>
                      </c:pt>
                      <c:pt idx="22">
                        <c:v>632780</c:v>
                      </c:pt>
                      <c:pt idx="23">
                        <c:v>18080</c:v>
                      </c:pt>
                      <c:pt idx="24">
                        <c:v>6020</c:v>
                      </c:pt>
                      <c:pt idx="25">
                        <c:v>13080</c:v>
                      </c:pt>
                      <c:pt idx="26">
                        <c:v>14240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1A6-4606-B312-98ABBF5B8463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(2)'!$I$13</c15:sqref>
                        </c15:formulaRef>
                      </c:ext>
                    </c:extLst>
                    <c:strCache>
                      <c:ptCount val="1"/>
                      <c:pt idx="0">
                        <c:v>From 55 to 64 years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(2)'!$A$14:$A$40</c15:sqref>
                        </c15:formulaRef>
                      </c:ext>
                    </c:extLst>
                    <c:strCache>
                      <c:ptCount val="27"/>
                      <c:pt idx="0">
                        <c:v>Belgium</c:v>
                      </c:pt>
                      <c:pt idx="1">
                        <c:v>Bulgaria</c:v>
                      </c:pt>
                      <c:pt idx="2">
                        <c:v>Czechia</c:v>
                      </c:pt>
                      <c:pt idx="3">
                        <c:v>Denmark</c:v>
                      </c:pt>
                      <c:pt idx="4">
                        <c:v>Germany </c:v>
                      </c:pt>
                      <c:pt idx="5">
                        <c:v>Estonia</c:v>
                      </c:pt>
                      <c:pt idx="6">
                        <c:v>Ireland</c:v>
                      </c:pt>
                      <c:pt idx="7">
                        <c:v>Greece</c:v>
                      </c:pt>
                      <c:pt idx="8">
                        <c:v>Spain</c:v>
                      </c:pt>
                      <c:pt idx="9">
                        <c:v>France</c:v>
                      </c:pt>
                      <c:pt idx="10">
                        <c:v>Croatia</c:v>
                      </c:pt>
                      <c:pt idx="11">
                        <c:v>Italy</c:v>
                      </c:pt>
                      <c:pt idx="12">
                        <c:v>Cyprus</c:v>
                      </c:pt>
                      <c:pt idx="13">
                        <c:v>Latvia</c:v>
                      </c:pt>
                      <c:pt idx="14">
                        <c:v>Lithuania</c:v>
                      </c:pt>
                      <c:pt idx="15">
                        <c:v>Luxembourg</c:v>
                      </c:pt>
                      <c:pt idx="16">
                        <c:v>Hungary</c:v>
                      </c:pt>
                      <c:pt idx="17">
                        <c:v>Malta</c:v>
                      </c:pt>
                      <c:pt idx="18">
                        <c:v>Netherlands</c:v>
                      </c:pt>
                      <c:pt idx="19">
                        <c:v>Austria</c:v>
                      </c:pt>
                      <c:pt idx="20">
                        <c:v>Poland</c:v>
                      </c:pt>
                      <c:pt idx="21">
                        <c:v>Portugal</c:v>
                      </c:pt>
                      <c:pt idx="22">
                        <c:v>Romania</c:v>
                      </c:pt>
                      <c:pt idx="23">
                        <c:v>Slovenia</c:v>
                      </c:pt>
                      <c:pt idx="24">
                        <c:v>Slovakia</c:v>
                      </c:pt>
                      <c:pt idx="25">
                        <c:v>Finland</c:v>
                      </c:pt>
                      <c:pt idx="26">
                        <c:v>Sweden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'2016 (2)'!$I$14:$I$40</c15:sqref>
                        </c15:formulaRef>
                      </c:ext>
                    </c:extLst>
                    <c:numCache>
                      <c:formatCode>#,##0</c:formatCode>
                      <c:ptCount val="27"/>
                      <c:pt idx="0">
                        <c:v>10510</c:v>
                      </c:pt>
                      <c:pt idx="1">
                        <c:v>48470</c:v>
                      </c:pt>
                      <c:pt idx="2">
                        <c:v>8490</c:v>
                      </c:pt>
                      <c:pt idx="3">
                        <c:v>10250</c:v>
                      </c:pt>
                      <c:pt idx="4">
                        <c:v>86380</c:v>
                      </c:pt>
                      <c:pt idx="5">
                        <c:v>3730</c:v>
                      </c:pt>
                      <c:pt idx="6">
                        <c:v>34470</c:v>
                      </c:pt>
                      <c:pt idx="7">
                        <c:v>187790</c:v>
                      </c:pt>
                      <c:pt idx="8">
                        <c:v>239830</c:v>
                      </c:pt>
                      <c:pt idx="9">
                        <c:v>133470</c:v>
                      </c:pt>
                      <c:pt idx="10">
                        <c:v>37410</c:v>
                      </c:pt>
                      <c:pt idx="11">
                        <c:v>275390</c:v>
                      </c:pt>
                      <c:pt idx="12">
                        <c:v>11100</c:v>
                      </c:pt>
                      <c:pt idx="13">
                        <c:v>18670</c:v>
                      </c:pt>
                      <c:pt idx="14">
                        <c:v>35770</c:v>
                      </c:pt>
                      <c:pt idx="15">
                        <c:v>600</c:v>
                      </c:pt>
                      <c:pt idx="16">
                        <c:v>117970</c:v>
                      </c:pt>
                      <c:pt idx="17">
                        <c:v>3170</c:v>
                      </c:pt>
                      <c:pt idx="18">
                        <c:v>16150</c:v>
                      </c:pt>
                      <c:pt idx="19">
                        <c:v>28930</c:v>
                      </c:pt>
                      <c:pt idx="20">
                        <c:v>377280</c:v>
                      </c:pt>
                      <c:pt idx="21">
                        <c:v>62370</c:v>
                      </c:pt>
                      <c:pt idx="22">
                        <c:v>765450</c:v>
                      </c:pt>
                      <c:pt idx="23">
                        <c:v>20140</c:v>
                      </c:pt>
                      <c:pt idx="24">
                        <c:v>6760</c:v>
                      </c:pt>
                      <c:pt idx="25">
                        <c:v>11790</c:v>
                      </c:pt>
                      <c:pt idx="26">
                        <c:v>17390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F1A6-4606-B312-98ABBF5B8463}"/>
                  </c:ext>
                </c:extLst>
              </c15:ser>
            </c15:filteredBarSeries>
          </c:ext>
        </c:extLst>
      </c:barChart>
      <c:catAx>
        <c:axId val="739541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9535576"/>
        <c:crosses val="autoZero"/>
        <c:auto val="1"/>
        <c:lblAlgn val="ctr"/>
        <c:lblOffset val="100"/>
        <c:noMultiLvlLbl val="0"/>
      </c:catAx>
      <c:valAx>
        <c:axId val="739535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954148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80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griculture.ec.europa.eu/common-agricultural-policy/income-support/young-farmers_en" TargetMode="External"/><Relationship Id="rId2" Type="http://schemas.openxmlformats.org/officeDocument/2006/relationships/hyperlink" Target="https://agriculture.ec.europa.eu/cap-my-country/cap-strategic-plans_en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agriculture.ec.europa.eu/system/files/2019-11/cap-briefs-7-structural-change_en_0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YOUNG FARMERS IN THE NEW CAP</a:t>
            </a:r>
            <a:endParaRPr lang="en-GB" sz="4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Beata </a:t>
            </a:r>
            <a:r>
              <a:rPr lang="en-US" dirty="0" err="1" smtClean="0"/>
              <a:t>Dziechciarz</a:t>
            </a:r>
            <a:r>
              <a:rPr lang="en-US" dirty="0" smtClean="0"/>
              <a:t>, AGRI.B.3 – Social sustainability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</a:p>
          <a:p>
            <a:r>
              <a:rPr lang="en-US" dirty="0" smtClean="0"/>
              <a:t>Complex issue</a:t>
            </a:r>
          </a:p>
          <a:p>
            <a:r>
              <a:rPr lang="en-US" dirty="0" smtClean="0"/>
              <a:t>CAP Specific Objective 7</a:t>
            </a:r>
          </a:p>
          <a:p>
            <a:pPr marL="0" indent="0">
              <a:buNone/>
            </a:pPr>
            <a:r>
              <a:rPr lang="en-US" dirty="0" smtClean="0"/>
              <a:t>“to </a:t>
            </a:r>
            <a:r>
              <a:rPr lang="en-US" dirty="0"/>
              <a:t>attract and sustain young farmers and new farmers and facilitate sustainable business development in rural areas</a:t>
            </a:r>
            <a:r>
              <a:rPr lang="en-US" dirty="0" smtClean="0"/>
              <a:t>” (Article 6(1)(g) Regulation 2021/2115)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Generational renewal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6402388" y="1825625"/>
          <a:ext cx="5327650" cy="3906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085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89043"/>
            <a:ext cx="10905699" cy="4253948"/>
          </a:xfrm>
        </p:spPr>
        <p:txBody>
          <a:bodyPr/>
          <a:lstStyle/>
          <a:p>
            <a:r>
              <a:rPr lang="en-US" dirty="0" smtClean="0"/>
              <a:t>Member </a:t>
            </a:r>
            <a:r>
              <a:rPr lang="en-US" dirty="0"/>
              <a:t>States must dedicate a certain </a:t>
            </a:r>
            <a:r>
              <a:rPr lang="en-US" b="1" dirty="0"/>
              <a:t>minimum amount</a:t>
            </a:r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/>
              <a:t>interventions for young </a:t>
            </a:r>
            <a:r>
              <a:rPr lang="en-US" dirty="0" smtClean="0"/>
              <a:t>farmers (Article </a:t>
            </a:r>
            <a:r>
              <a:rPr lang="en-US" dirty="0"/>
              <a:t>95 and Annex XII of Regulation </a:t>
            </a:r>
            <a:r>
              <a:rPr lang="en-US" dirty="0" smtClean="0"/>
              <a:t>2021/2115).</a:t>
            </a:r>
            <a:endParaRPr lang="en-GB" dirty="0" smtClean="0"/>
          </a:p>
          <a:p>
            <a:r>
              <a:rPr lang="en-US" dirty="0" smtClean="0"/>
              <a:t>This </a:t>
            </a:r>
            <a:r>
              <a:rPr lang="en-US" dirty="0"/>
              <a:t>minimum amount </a:t>
            </a:r>
            <a:r>
              <a:rPr lang="en-US" dirty="0" smtClean="0"/>
              <a:t>per Member State (MS) corresponds </a:t>
            </a:r>
            <a:r>
              <a:rPr lang="en-US" dirty="0"/>
              <a:t>to 3% of </a:t>
            </a:r>
            <a:r>
              <a:rPr lang="en-US" dirty="0" smtClean="0"/>
              <a:t>MS </a:t>
            </a:r>
            <a:r>
              <a:rPr lang="en-US" dirty="0"/>
              <a:t>annual direct payments envelope. </a:t>
            </a:r>
            <a:endParaRPr lang="en-GB" dirty="0"/>
          </a:p>
          <a:p>
            <a:r>
              <a:rPr lang="en-US" b="1" dirty="0" smtClean="0"/>
              <a:t>23 MS</a:t>
            </a:r>
            <a:r>
              <a:rPr lang="en-US" dirty="0" smtClean="0"/>
              <a:t> reserved </a:t>
            </a:r>
            <a:r>
              <a:rPr lang="en-US" dirty="0"/>
              <a:t>funding beyond the required minimum </a:t>
            </a:r>
            <a:r>
              <a:rPr lang="en-US" dirty="0" smtClean="0"/>
              <a:t>amount.</a:t>
            </a:r>
          </a:p>
          <a:p>
            <a:r>
              <a:rPr lang="en-US" b="1" dirty="0"/>
              <a:t>25 MS</a:t>
            </a:r>
            <a:r>
              <a:rPr lang="en-US" dirty="0"/>
              <a:t> </a:t>
            </a:r>
            <a:r>
              <a:rPr lang="en-US" dirty="0" smtClean="0"/>
              <a:t>reserved funding for the </a:t>
            </a:r>
            <a:r>
              <a:rPr lang="en-US" dirty="0"/>
              <a:t>complementary income support for </a:t>
            </a:r>
            <a:r>
              <a:rPr lang="en-US"/>
              <a:t>young </a:t>
            </a:r>
            <a:r>
              <a:rPr lang="en-US" smtClean="0"/>
              <a:t>farmers. </a:t>
            </a:r>
            <a:endParaRPr lang="en-US" dirty="0" smtClean="0"/>
          </a:p>
          <a:p>
            <a:r>
              <a:rPr lang="en-US" b="1" dirty="0" smtClean="0"/>
              <a:t>26 MS </a:t>
            </a:r>
            <a:r>
              <a:rPr lang="en-US" dirty="0"/>
              <a:t>reserved funding for the </a:t>
            </a:r>
            <a:r>
              <a:rPr lang="en-US" dirty="0" smtClean="0"/>
              <a:t>start-up </a:t>
            </a:r>
            <a:r>
              <a:rPr lang="en-US" dirty="0"/>
              <a:t>support </a:t>
            </a:r>
            <a:r>
              <a:rPr lang="en-US" dirty="0" smtClean="0"/>
              <a:t>for young farmers.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Adequate financing for generational renewal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89043"/>
            <a:ext cx="10905699" cy="4253948"/>
          </a:xfrm>
        </p:spPr>
        <p:txBody>
          <a:bodyPr/>
          <a:lstStyle/>
          <a:p>
            <a:r>
              <a:rPr lang="en-US" dirty="0" smtClean="0"/>
              <a:t>One common definition of ‘young farmer’ under Pillar I and Pillar II</a:t>
            </a:r>
          </a:p>
          <a:p>
            <a:r>
              <a:rPr lang="en-US" dirty="0" smtClean="0"/>
              <a:t>Framework definition (Article 4(6) Regulation 2021/2115)</a:t>
            </a:r>
          </a:p>
          <a:p>
            <a:r>
              <a:rPr lang="en-US" dirty="0" smtClean="0"/>
              <a:t>Essential elements to be included in the definition:</a:t>
            </a:r>
            <a:endParaRPr lang="en-GB" dirty="0" smtClean="0"/>
          </a:p>
          <a:p>
            <a:pPr lvl="1"/>
            <a:r>
              <a:rPr lang="en-US" dirty="0" smtClean="0"/>
              <a:t>young </a:t>
            </a:r>
            <a:r>
              <a:rPr lang="en-US" dirty="0"/>
              <a:t>farmer </a:t>
            </a:r>
            <a:r>
              <a:rPr lang="en-US" dirty="0" smtClean="0"/>
              <a:t>can be max. </a:t>
            </a:r>
            <a:r>
              <a:rPr lang="en-US" dirty="0"/>
              <a:t>35-40 years old; </a:t>
            </a:r>
          </a:p>
          <a:p>
            <a:pPr lvl="1"/>
            <a:r>
              <a:rPr lang="en-US" dirty="0" smtClean="0"/>
              <a:t>young </a:t>
            </a:r>
            <a:r>
              <a:rPr lang="en-US" dirty="0"/>
              <a:t>farmer must be a 'head of the holding', </a:t>
            </a:r>
            <a:r>
              <a:rPr lang="en-US" dirty="0" smtClean="0"/>
              <a:t>and </a:t>
            </a:r>
            <a:endParaRPr lang="en-US" dirty="0"/>
          </a:p>
          <a:p>
            <a:pPr lvl="1"/>
            <a:r>
              <a:rPr lang="en-US" dirty="0" smtClean="0"/>
              <a:t>young </a:t>
            </a:r>
            <a:r>
              <a:rPr lang="en-US" dirty="0"/>
              <a:t>farmer must have appropriate training and/or </a:t>
            </a:r>
            <a:r>
              <a:rPr lang="en-US" dirty="0" smtClean="0"/>
              <a:t>skills.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‘Young farmer’ in the new CAP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64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89043"/>
            <a:ext cx="10905699" cy="4253948"/>
          </a:xfrm>
        </p:spPr>
        <p:txBody>
          <a:bodyPr/>
          <a:lstStyle/>
          <a:p>
            <a:r>
              <a:rPr lang="en-US" dirty="0" smtClean="0"/>
              <a:t>Intervention </a:t>
            </a:r>
            <a:r>
              <a:rPr lang="en-US" dirty="0"/>
              <a:t>strategy for generational </a:t>
            </a:r>
            <a:r>
              <a:rPr lang="en-US" dirty="0" smtClean="0"/>
              <a:t>renewal</a:t>
            </a:r>
            <a:r>
              <a:rPr lang="en-US" dirty="0"/>
              <a:t> </a:t>
            </a:r>
            <a:r>
              <a:rPr lang="en-US" dirty="0" smtClean="0"/>
              <a:t>in each CAP Strategic Plan</a:t>
            </a:r>
          </a:p>
          <a:p>
            <a:r>
              <a:rPr lang="en-US" dirty="0" smtClean="0"/>
              <a:t>SWOT -&gt; Needs -&gt; Interventions</a:t>
            </a:r>
          </a:p>
          <a:p>
            <a:r>
              <a:rPr lang="en-US" dirty="0" smtClean="0"/>
              <a:t>CAP interventions</a:t>
            </a:r>
          </a:p>
          <a:p>
            <a:r>
              <a:rPr lang="en-US" dirty="0"/>
              <a:t>National instruments</a:t>
            </a:r>
          </a:p>
          <a:p>
            <a:r>
              <a:rPr lang="en-US" dirty="0" smtClean="0"/>
              <a:t>Interplay/consistency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Strategic approach for generation renewal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8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21904"/>
            <a:ext cx="10905699" cy="4780722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omplementary income support for young farmers: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rovides, </a:t>
            </a:r>
            <a:r>
              <a:rPr lang="en-US" dirty="0"/>
              <a:t>during the first </a:t>
            </a:r>
            <a:r>
              <a:rPr lang="en-US" dirty="0" smtClean="0"/>
              <a:t>years </a:t>
            </a:r>
            <a:r>
              <a:rPr lang="en-US" dirty="0"/>
              <a:t>of </a:t>
            </a:r>
            <a:r>
              <a:rPr lang="en-US" dirty="0" smtClean="0"/>
              <a:t>operation, an income boost to young </a:t>
            </a:r>
            <a:r>
              <a:rPr lang="en-US" dirty="0"/>
              <a:t>farmers who are newly set up for the first time </a:t>
            </a:r>
            <a:r>
              <a:rPr lang="en-US" dirty="0" smtClean="0"/>
              <a:t>(annual </a:t>
            </a:r>
            <a:r>
              <a:rPr lang="en-US" dirty="0"/>
              <a:t>payment per eligible hectare or annual lump </a:t>
            </a:r>
            <a:r>
              <a:rPr lang="en-US" dirty="0" smtClean="0"/>
              <a:t>sum)</a:t>
            </a:r>
          </a:p>
          <a:p>
            <a:r>
              <a:rPr lang="en-US" dirty="0" smtClean="0"/>
              <a:t>Start-up aid for young-farmers: </a:t>
            </a:r>
          </a:p>
          <a:p>
            <a:pPr lvl="1"/>
            <a:r>
              <a:rPr lang="en-US" dirty="0" smtClean="0"/>
              <a:t>facilitates </a:t>
            </a:r>
            <a:r>
              <a:rPr lang="en-US" dirty="0"/>
              <a:t>the start of their agricultural activities; </a:t>
            </a:r>
            <a:r>
              <a:rPr lang="en-US" dirty="0" smtClean="0"/>
              <a:t>up </a:t>
            </a:r>
            <a:r>
              <a:rPr lang="en-US" dirty="0"/>
              <a:t>to EUR 100 </a:t>
            </a:r>
            <a:r>
              <a:rPr lang="en-US" dirty="0" smtClean="0"/>
              <a:t>000 (through lump sum or financial instruments or combinations of both; support conditional </a:t>
            </a:r>
            <a:r>
              <a:rPr lang="en-US" dirty="0"/>
              <a:t>on a submission of a business </a:t>
            </a:r>
            <a:r>
              <a:rPr lang="en-US" dirty="0" smtClean="0"/>
              <a:t>plan</a:t>
            </a:r>
          </a:p>
          <a:p>
            <a:r>
              <a:rPr lang="en-US" dirty="0" smtClean="0"/>
              <a:t>Investment support - higher </a:t>
            </a:r>
            <a:r>
              <a:rPr lang="en-US" dirty="0" smtClean="0"/>
              <a:t>support </a:t>
            </a:r>
            <a:r>
              <a:rPr lang="en-US" dirty="0" smtClean="0"/>
              <a:t>rate for young farmers (up to 80%)</a:t>
            </a:r>
          </a:p>
          <a:p>
            <a:r>
              <a:rPr lang="en-US" dirty="0" smtClean="0"/>
              <a:t>Training</a:t>
            </a:r>
            <a:r>
              <a:rPr lang="en-US" dirty="0"/>
              <a:t>, advice, </a:t>
            </a:r>
            <a:r>
              <a:rPr lang="en-US" dirty="0" smtClean="0"/>
              <a:t>innovation, cooperation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327992"/>
            <a:ext cx="10515600" cy="685799"/>
          </a:xfrm>
        </p:spPr>
        <p:txBody>
          <a:bodyPr/>
          <a:lstStyle/>
          <a:p>
            <a:pPr algn="ctr"/>
            <a:r>
              <a:rPr lang="en-US" dirty="0" smtClean="0"/>
              <a:t>CAP interventions for </a:t>
            </a:r>
            <a:r>
              <a:rPr lang="en-US" dirty="0" smtClean="0"/>
              <a:t>young </a:t>
            </a:r>
            <a:r>
              <a:rPr lang="en-US" dirty="0"/>
              <a:t>f</a:t>
            </a:r>
            <a:r>
              <a:rPr lang="en-US" dirty="0" smtClean="0"/>
              <a:t>armers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36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89043"/>
            <a:ext cx="10905699" cy="4253948"/>
          </a:xfrm>
        </p:spPr>
        <p:txBody>
          <a:bodyPr/>
          <a:lstStyle/>
          <a:p>
            <a:r>
              <a:rPr lang="en-GB" dirty="0" smtClean="0">
                <a:hlinkClick r:id="rId2"/>
              </a:rPr>
              <a:t>CAP </a:t>
            </a:r>
            <a:r>
              <a:rPr lang="en-GB" dirty="0">
                <a:hlinkClick r:id="rId2"/>
              </a:rPr>
              <a:t>strategic plans (europa.eu</a:t>
            </a:r>
            <a:r>
              <a:rPr lang="en-GB" dirty="0" smtClean="0">
                <a:hlinkClick r:id="rId2"/>
              </a:rPr>
              <a:t>)</a:t>
            </a:r>
            <a:endParaRPr lang="en-GB" dirty="0" smtClean="0"/>
          </a:p>
          <a:p>
            <a:r>
              <a:rPr lang="en-GB" dirty="0">
                <a:hlinkClick r:id="rId3"/>
              </a:rPr>
              <a:t>Young farmers (europa.eu</a:t>
            </a:r>
            <a:r>
              <a:rPr lang="en-GB" dirty="0" smtClean="0">
                <a:hlinkClick r:id="rId3"/>
              </a:rPr>
              <a:t>)</a:t>
            </a:r>
            <a:endParaRPr lang="en-GB" dirty="0" smtClean="0"/>
          </a:p>
          <a:p>
            <a:r>
              <a:rPr lang="en-GB" dirty="0">
                <a:hlinkClick r:id="rId4"/>
              </a:rPr>
              <a:t>cap-briefs-7-structural-change_en_0.pdf (europa.eu)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Useful l</a:t>
            </a:r>
            <a:r>
              <a:rPr lang="en-US" dirty="0" smtClean="0"/>
              <a:t>inks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21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8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1337</TotalTime>
  <Words>432</Words>
  <Application>Microsoft Office PowerPoint</Application>
  <PresentationFormat>Widescreen</PresentationFormat>
  <Paragraphs>45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YOUNG FARMERS IN THE NEW CAP</vt:lpstr>
      <vt:lpstr>Generational renewal</vt:lpstr>
      <vt:lpstr>Adequate financing for generational renewal</vt:lpstr>
      <vt:lpstr>‘Young farmer’ in the new CAP</vt:lpstr>
      <vt:lpstr>Strategic approach for generation renewal</vt:lpstr>
      <vt:lpstr>CAP interventions for young farmers</vt:lpstr>
      <vt:lpstr>Useful links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YOUNG FARMERS IN THE NEW CAP</dc:title>
  <dc:creator>DZIECHCIARZ Beata (COMP)</dc:creator>
  <cp:lastModifiedBy>DZIECHCIARZ Beata (COMP)</cp:lastModifiedBy>
  <cp:revision>37</cp:revision>
  <dcterms:created xsi:type="dcterms:W3CDTF">2022-11-09T14:43:43Z</dcterms:created>
  <dcterms:modified xsi:type="dcterms:W3CDTF">2022-11-15T09:08:33Z</dcterms:modified>
</cp:coreProperties>
</file>