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8" r:id="rId5"/>
    <p:sldId id="285" r:id="rId6"/>
    <p:sldId id="286" r:id="rId7"/>
    <p:sldId id="287" r:id="rId8"/>
    <p:sldId id="288" r:id="rId9"/>
    <p:sldId id="28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9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50" y="114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CF2995-AB43-4B7C-B8CD-9DC7C3692A9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9684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71351" y="3722255"/>
            <a:ext cx="10065224" cy="1593548"/>
          </a:xfrm>
        </p:spPr>
        <p:txBody>
          <a:bodyPr/>
          <a:lstStyle/>
          <a:p>
            <a:pPr algn="ctr"/>
            <a:r>
              <a:rPr lang="en-US" sz="4400" dirty="0" err="1" smtClean="0"/>
              <a:t>REPowerEU</a:t>
            </a:r>
            <a:r>
              <a:rPr lang="en-US" sz="4400" dirty="0" smtClean="0"/>
              <a:t> </a:t>
            </a:r>
            <a:r>
              <a:rPr lang="en-US" sz="4400" dirty="0"/>
              <a:t>- State of Play</a:t>
            </a:r>
            <a:endParaRPr lang="en-GB" sz="44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16 November 2022</a:t>
            </a:r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718929" y="2342460"/>
            <a:ext cx="10648124" cy="3084305"/>
          </a:xfrm>
        </p:spPr>
        <p:txBody>
          <a:bodyPr/>
          <a:lstStyle/>
          <a:p>
            <a:pPr algn="just"/>
            <a:r>
              <a:rPr lang="en-IE" dirty="0" smtClean="0"/>
              <a:t>Decrease the dependence on fossil fuels, in particular Russian imports, as soon as possible, for example by:</a:t>
            </a:r>
          </a:p>
          <a:p>
            <a:pPr lvl="1" algn="just"/>
            <a:r>
              <a:rPr lang="en-US" dirty="0" smtClean="0"/>
              <a:t>increasing </a:t>
            </a:r>
            <a:r>
              <a:rPr lang="en-US" dirty="0"/>
              <a:t>the production of sustainable </a:t>
            </a:r>
            <a:r>
              <a:rPr lang="en-US" dirty="0" err="1" smtClean="0"/>
              <a:t>biomethane</a:t>
            </a:r>
            <a:endParaRPr lang="en-US" dirty="0" smtClean="0"/>
          </a:p>
          <a:p>
            <a:pPr lvl="1" algn="just"/>
            <a:r>
              <a:rPr lang="en-US" dirty="0" smtClean="0"/>
              <a:t>increasing </a:t>
            </a:r>
            <a:r>
              <a:rPr lang="en-US" dirty="0"/>
              <a:t>the production of renewable </a:t>
            </a:r>
            <a:r>
              <a:rPr lang="en-US" dirty="0" smtClean="0"/>
              <a:t>energy</a:t>
            </a:r>
          </a:p>
          <a:p>
            <a:pPr lvl="1" algn="just"/>
            <a:r>
              <a:rPr lang="en-US" dirty="0" smtClean="0"/>
              <a:t>decreasing </a:t>
            </a:r>
            <a:r>
              <a:rPr lang="en-US" dirty="0"/>
              <a:t>its reliance on artificial </a:t>
            </a:r>
            <a:r>
              <a:rPr lang="en-US" dirty="0" err="1"/>
              <a:t>fertilisers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 smtClean="0"/>
              <a:t>REPowerEU</a:t>
            </a:r>
            <a:r>
              <a:rPr lang="en-GB" dirty="0" smtClean="0"/>
              <a:t> - context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5312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58296"/>
            <a:ext cx="10905699" cy="473423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248" y="523874"/>
            <a:ext cx="10515600" cy="1209676"/>
          </a:xfrm>
        </p:spPr>
        <p:txBody>
          <a:bodyPr/>
          <a:lstStyle/>
          <a:p>
            <a:pPr algn="ctr"/>
            <a:r>
              <a:rPr lang="en-GB" dirty="0"/>
              <a:t/>
            </a:r>
            <a:br>
              <a:rPr lang="en-GB" dirty="0"/>
            </a:b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950259" y="482860"/>
            <a:ext cx="10793639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600" b="0" i="0" u="none" strike="noStrike" kern="1200" cap="none" spc="0" normalizeH="0" baseline="0" noProof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How will REPowerEU be financed? 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824816" y="1264534"/>
            <a:ext cx="4930446" cy="392780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vert="horz" lIns="180000" tIns="180000" rIns="180000" bIns="18000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34EA2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Commission proposes to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allow transferring to the RRF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 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 </a:t>
            </a:r>
            <a:r>
              <a:rPr kumimoji="0" lang="en-GB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increased (up to 12,5%)</a:t>
            </a:r>
            <a:r>
              <a:rPr kumimoji="0" lang="en-GB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part of the allocation from funds governed by </a:t>
            </a:r>
            <a:r>
              <a:rPr kumimoji="0" lang="en-GB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Common Provision Regulation</a:t>
            </a:r>
            <a:r>
              <a:rPr kumimoji="0" lang="en-GB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;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Up to 12,5% of the 2023-2027 allocation under</a:t>
            </a:r>
            <a:r>
              <a:rPr kumimoji="0" lang="en-GB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lt"/>
                <a:cs typeface="Arial"/>
              </a:rPr>
              <a:t> the </a:t>
            </a:r>
            <a:r>
              <a:rPr kumimoji="0" lang="en-IE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lt"/>
                <a:cs typeface="Arial"/>
              </a:rPr>
              <a:t> European Agricultural Fund for Rural Development;</a:t>
            </a:r>
            <a:endParaRPr kumimoji="0" lang="en-GB" sz="17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EUR 20 billions of the revenues from auctioning </a:t>
            </a:r>
            <a:r>
              <a:rPr kumimoji="0" lang="en-GB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Emission Trading System allowances </a:t>
            </a:r>
            <a:r>
              <a:rPr kumimoji="0" lang="en-GB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held in the Market Stability Reserve. </a:t>
            </a:r>
            <a:endParaRPr kumimoji="0" lang="en-GB" sz="1700" b="0" i="0" u="none" strike="noStrike" kern="120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Oval 6"/>
          <p:cNvSpPr/>
          <p:nvPr/>
        </p:nvSpPr>
        <p:spPr>
          <a:xfrm>
            <a:off x="1034510" y="1574864"/>
            <a:ext cx="2553125" cy="248962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3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EUR </a:t>
            </a:r>
            <a:r>
              <a:rPr kumimoji="0" lang="en-IE" sz="3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71,5</a:t>
            </a:r>
            <a:r>
              <a:rPr kumimoji="0" lang="en-IE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</a:t>
            </a:r>
            <a:endParaRPr kumimoji="0" lang="en-IE" sz="3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billion</a:t>
            </a:r>
            <a:endParaRPr kumimoji="0" lang="en-IE" sz="3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Additional grant possibilities under the RRF</a:t>
            </a: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Oval 7"/>
          <p:cNvSpPr/>
          <p:nvPr/>
        </p:nvSpPr>
        <p:spPr>
          <a:xfrm>
            <a:off x="3204125" y="2203239"/>
            <a:ext cx="2851271" cy="29056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EUR 225</a:t>
            </a:r>
            <a:endParaRPr kumimoji="0" lang="en-IE" sz="3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3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billion</a:t>
            </a:r>
            <a:endParaRPr kumimoji="0" lang="en-IE" sz="3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Available under the RRF loan envelope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 flipH="1">
            <a:off x="4570796" y="4967531"/>
            <a:ext cx="1" cy="55715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680034" y="5523984"/>
            <a:ext cx="437949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F0ACDFC-2E42-50A6-CE43-777538CBDE83}"/>
              </a:ext>
            </a:extLst>
          </p:cNvPr>
          <p:cNvCxnSpPr>
            <a:cxnSpLocks/>
          </p:cNvCxnSpPr>
          <p:nvPr/>
        </p:nvCxnSpPr>
        <p:spPr>
          <a:xfrm flipV="1">
            <a:off x="3201578" y="2062709"/>
            <a:ext cx="3583778" cy="2439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864532B-E0B9-DEF2-945A-176AE792ABD8}"/>
              </a:ext>
            </a:extLst>
          </p:cNvPr>
          <p:cNvCxnSpPr>
            <a:cxnSpLocks/>
          </p:cNvCxnSpPr>
          <p:nvPr/>
        </p:nvCxnSpPr>
        <p:spPr>
          <a:xfrm flipH="1">
            <a:off x="6790721" y="1619073"/>
            <a:ext cx="2" cy="3428663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7D908C8-FE6F-C6A3-C367-A90336AEDC2B}"/>
              </a:ext>
            </a:extLst>
          </p:cNvPr>
          <p:cNvSpPr txBox="1"/>
          <p:nvPr/>
        </p:nvSpPr>
        <p:spPr>
          <a:xfrm>
            <a:off x="1751340" y="5578147"/>
            <a:ext cx="4493417" cy="8771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Member States shall </a:t>
            </a:r>
            <a:r>
              <a:rPr kumimoji="0" lang="en-US" sz="1700" b="0" i="0" u="sng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communicate their intention to take up loans t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 allow for a distribution of the remaining funds.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79F5D4-7211-FABE-8A81-C7AECA243385}"/>
              </a:ext>
            </a:extLst>
          </p:cNvPr>
          <p:cNvSpPr/>
          <p:nvPr/>
        </p:nvSpPr>
        <p:spPr>
          <a:xfrm>
            <a:off x="6764875" y="5378310"/>
            <a:ext cx="5277970" cy="110938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Commission proposes to</a:t>
            </a: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amend not only the RRF Regulation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but also</a:t>
            </a: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 legal acts 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corresponding to these</a:t>
            </a: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new financing sources.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190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10648124" cy="3906435"/>
          </a:xfrm>
        </p:spPr>
        <p:txBody>
          <a:bodyPr/>
          <a:lstStyle/>
          <a:p>
            <a:pPr algn="just"/>
            <a:r>
              <a:rPr lang="en-US" dirty="0" smtClean="0"/>
              <a:t>Create better </a:t>
            </a:r>
            <a:r>
              <a:rPr lang="en-US" dirty="0"/>
              <a:t>synergies with other </a:t>
            </a:r>
            <a:r>
              <a:rPr lang="en-US" dirty="0" err="1"/>
              <a:t>programmes</a:t>
            </a:r>
            <a:r>
              <a:rPr lang="en-US" dirty="0"/>
              <a:t> and </a:t>
            </a:r>
            <a:r>
              <a:rPr lang="en-US" dirty="0" smtClean="0"/>
              <a:t>funds;</a:t>
            </a:r>
          </a:p>
          <a:p>
            <a:pPr algn="just"/>
            <a:r>
              <a:rPr lang="en-GB" dirty="0" smtClean="0"/>
              <a:t>RRF </a:t>
            </a:r>
            <a:r>
              <a:rPr lang="en-GB" dirty="0" smtClean="0"/>
              <a:t>as a performance-based instrument;</a:t>
            </a:r>
          </a:p>
          <a:p>
            <a:pPr algn="just"/>
            <a:r>
              <a:rPr lang="en-GB" dirty="0" smtClean="0"/>
              <a:t>EAFRD funds allocated to RRF </a:t>
            </a:r>
            <a:endParaRPr lang="en-GB" dirty="0" smtClean="0"/>
          </a:p>
          <a:p>
            <a:pPr lvl="1" algn="just"/>
            <a:r>
              <a:rPr lang="en-GB" dirty="0" smtClean="0"/>
              <a:t>to </a:t>
            </a:r>
            <a:r>
              <a:rPr lang="en-GB" dirty="0" smtClean="0"/>
              <a:t>be used exclusively for farm investments for the </a:t>
            </a:r>
            <a:r>
              <a:rPr lang="en-US" dirty="0" smtClean="0"/>
              <a:t>benefit </a:t>
            </a:r>
            <a:r>
              <a:rPr lang="en-US" dirty="0"/>
              <a:t>of farmers or groups of </a:t>
            </a:r>
            <a:r>
              <a:rPr lang="en-US" dirty="0" smtClean="0"/>
              <a:t>farmers;</a:t>
            </a:r>
          </a:p>
          <a:p>
            <a:pPr lvl="1" algn="just"/>
            <a:r>
              <a:rPr lang="en-US" dirty="0" smtClean="0"/>
              <a:t>compatibility </a:t>
            </a:r>
            <a:r>
              <a:rPr lang="en-US" dirty="0" smtClean="0"/>
              <a:t>with </a:t>
            </a:r>
            <a:r>
              <a:rPr lang="en-US" dirty="0"/>
              <a:t>the CAP Strategic </a:t>
            </a:r>
            <a:r>
              <a:rPr lang="en-US" dirty="0" smtClean="0"/>
              <a:t>Plans’ </a:t>
            </a:r>
            <a:r>
              <a:rPr lang="en-US" dirty="0" smtClean="0"/>
              <a:t>objectives. Focus </a:t>
            </a:r>
            <a:r>
              <a:rPr lang="en-US" dirty="0"/>
              <a:t>to the energy question in the agricultural </a:t>
            </a:r>
            <a:r>
              <a:rPr lang="en-US" dirty="0" smtClean="0"/>
              <a:t>sector</a:t>
            </a:r>
            <a:r>
              <a:rPr lang="en-US" dirty="0"/>
              <a:t>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 smtClean="0"/>
              <a:t>REPowerEU</a:t>
            </a:r>
            <a:r>
              <a:rPr lang="en-GB" dirty="0" smtClean="0"/>
              <a:t> - rationale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7748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10648124" cy="3906435"/>
          </a:xfrm>
        </p:spPr>
        <p:txBody>
          <a:bodyPr/>
          <a:lstStyle/>
          <a:p>
            <a:pPr lvl="0"/>
            <a:r>
              <a:rPr lang="en-GB" dirty="0" smtClean="0"/>
              <a:t>4 October 2022: Council </a:t>
            </a:r>
            <a:r>
              <a:rPr lang="en-GB" dirty="0"/>
              <a:t>reached a General </a:t>
            </a:r>
            <a:r>
              <a:rPr lang="en-GB" dirty="0" smtClean="0"/>
              <a:t>Approach</a:t>
            </a:r>
            <a:r>
              <a:rPr lang="en-IE" dirty="0" smtClean="0"/>
              <a:t>;</a:t>
            </a:r>
            <a:endParaRPr lang="en-US" dirty="0"/>
          </a:p>
          <a:p>
            <a:pPr lvl="0"/>
            <a:r>
              <a:rPr lang="en-GB" dirty="0"/>
              <a:t>10 November 2022: </a:t>
            </a:r>
            <a:r>
              <a:rPr lang="en-GB" dirty="0" smtClean="0"/>
              <a:t>The Plenary of the European Parliament </a:t>
            </a:r>
            <a:r>
              <a:rPr lang="en-GB" dirty="0"/>
              <a:t>voted on </a:t>
            </a:r>
            <a:r>
              <a:rPr lang="en-GB" dirty="0" smtClean="0"/>
              <a:t>471 </a:t>
            </a:r>
            <a:r>
              <a:rPr lang="en-GB" dirty="0"/>
              <a:t>for, 90 against and 53 </a:t>
            </a:r>
            <a:r>
              <a:rPr lang="en-GB" dirty="0" smtClean="0"/>
              <a:t>abstentions</a:t>
            </a:r>
          </a:p>
          <a:p>
            <a:pPr lvl="1"/>
            <a:r>
              <a:rPr lang="en-GB" dirty="0" smtClean="0"/>
              <a:t>relevant </a:t>
            </a:r>
            <a:r>
              <a:rPr lang="en-GB" dirty="0"/>
              <a:t>parliamentary committees having convened in advance.</a:t>
            </a:r>
            <a:endParaRPr lang="en-US" dirty="0"/>
          </a:p>
          <a:p>
            <a:pPr lvl="0"/>
            <a:r>
              <a:rPr lang="en-GB" dirty="0" smtClean="0"/>
              <a:t>16 November 2022: </a:t>
            </a:r>
            <a:r>
              <a:rPr lang="en-GB" dirty="0" err="1" smtClean="0"/>
              <a:t>trilogues</a:t>
            </a:r>
            <a:r>
              <a:rPr lang="en-GB" dirty="0" smtClean="0"/>
              <a:t> </a:t>
            </a:r>
            <a:r>
              <a:rPr lang="en-GB" dirty="0"/>
              <a:t>are expected to </a:t>
            </a:r>
            <a:r>
              <a:rPr lang="en-GB" dirty="0" smtClean="0"/>
              <a:t>start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Current state of play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9248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/>
              <a:t>Unless otherwise noted the reuse of this presentation is </a:t>
            </a:r>
            <a:r>
              <a:rPr lang="en-US" sz="1050" dirty="0" err="1"/>
              <a:t>authorised</a:t>
            </a:r>
            <a:r>
              <a:rPr lang="en-US" sz="1050" dirty="0"/>
              <a:t> under the </a:t>
            </a:r>
            <a:r>
              <a:rPr lang="en-US" sz="1050" dirty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US" sz="1050" dirty="0"/>
              <a:t>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</a:t>
            </a:r>
            <a:r>
              <a:rPr lang="en-US" sz="1050" dirty="0">
                <a:solidFill>
                  <a:schemeClr val="accent6"/>
                </a:solidFill>
              </a:rPr>
              <a:t>: e.g. Fotolia.com</a:t>
            </a:r>
            <a:r>
              <a:rPr lang="en-US" sz="1050" dirty="0"/>
              <a:t>; 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source: </a:t>
            </a:r>
            <a:r>
              <a:rPr lang="en-US" sz="1050" dirty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98AE41A192E4C85C747A9850AEF9A" ma:contentTypeVersion="1" ma:contentTypeDescription="Create a new document." ma:contentTypeScope="" ma:versionID="adbd7371df41171ae2b3407eb3a9260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ded79842d4747cc85621c7c303666ab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1CAF70-02D1-4551-A536-63581F6A80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F87431-2774-4E17-BE38-8A579357848D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604AC4F-0D77-4401-B0B1-73827E1FEB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1492</TotalTime>
  <Words>404</Words>
  <Application>Microsoft Office PowerPoint</Application>
  <PresentationFormat>Widescreen</PresentationFormat>
  <Paragraphs>43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REPowerEU - context</vt:lpstr>
      <vt:lpstr> </vt:lpstr>
      <vt:lpstr>REPowerEU - rationale</vt:lpstr>
      <vt:lpstr>Current state of play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BARTOVIC Alexander (AGRI)</cp:lastModifiedBy>
  <cp:revision>130</cp:revision>
  <dcterms:created xsi:type="dcterms:W3CDTF">2019-08-09T12:06:42Z</dcterms:created>
  <dcterms:modified xsi:type="dcterms:W3CDTF">2022-11-15T15:19:57Z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0x010100AF098AE41A192E4C85C747A9850AEF9A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2022-11-09T08:47:04Z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cb56f05f-3b83-4c64-8e40-f754730e40d1</vt:lpwstr>
  </property>
  <property fmtid="{D5CDD505-2E9C-101B-9397-08002B2CF9AE}" pid="9" name="MSIP_Label_6bd9ddd1-4d20-43f6-abfa-fc3c07406f94_ContentBits">
    <vt:lpwstr>0</vt:lpwstr>
  </property>
</Properties>
</file>