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286" r:id="rId3"/>
    <p:sldId id="288" r:id="rId4"/>
    <p:sldId id="291" r:id="rId5"/>
    <p:sldId id="292" r:id="rId6"/>
    <p:sldId id="293" r:id="rId7"/>
    <p:sldId id="295" r:id="rId8"/>
    <p:sldId id="28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77488" autoAdjust="0"/>
  </p:normalViewPr>
  <p:slideViewPr>
    <p:cSldViewPr snapToGrid="0">
      <p:cViewPr varScale="1">
        <p:scale>
          <a:sx n="79" d="100"/>
          <a:sy n="79" d="100"/>
        </p:scale>
        <p:origin x="1282" y="87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408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868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88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89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782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213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053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eu-cap-network.ec.europa.eu/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216056" y="1228841"/>
            <a:ext cx="10065224" cy="1338146"/>
          </a:xfrm>
        </p:spPr>
        <p:txBody>
          <a:bodyPr>
            <a:noAutofit/>
          </a:bodyPr>
          <a:lstStyle/>
          <a:p>
            <a:pPr algn="ctr"/>
            <a:r>
              <a:rPr lang="en-IE" sz="4000" dirty="0" smtClean="0"/>
              <a:t/>
            </a:r>
            <a:br>
              <a:rPr lang="en-IE" sz="4000" dirty="0" smtClean="0"/>
            </a:br>
            <a:r>
              <a:rPr lang="en-IE" sz="4000" b="1" dirty="0" smtClean="0"/>
              <a:t>EUROPEAN CAP NETWORK</a:t>
            </a:r>
            <a:endParaRPr lang="en-GB" sz="4000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19246" y="4638907"/>
            <a:ext cx="10401047" cy="691376"/>
          </a:xfrm>
        </p:spPr>
        <p:txBody>
          <a:bodyPr/>
          <a:lstStyle/>
          <a:p>
            <a:pPr algn="just"/>
            <a:r>
              <a:rPr lang="en-US" b="1" i="0" dirty="0"/>
              <a:t>Civil dialogue group on </a:t>
            </a:r>
            <a:r>
              <a:rPr lang="en-US" b="1" i="0" dirty="0" smtClean="0"/>
              <a:t>rural development, 16 November </a:t>
            </a:r>
            <a:r>
              <a:rPr lang="en-US" b="1" i="0" dirty="0" smtClean="0"/>
              <a:t>2022</a:t>
            </a:r>
            <a:endParaRPr lang="en-GB" b="1" i="0" dirty="0"/>
          </a:p>
        </p:txBody>
      </p:sp>
      <p:sp>
        <p:nvSpPr>
          <p:cNvPr id="2" name="TextBox 1"/>
          <p:cNvSpPr txBox="1"/>
          <p:nvPr/>
        </p:nvSpPr>
        <p:spPr>
          <a:xfrm>
            <a:off x="1419246" y="5330283"/>
            <a:ext cx="55310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200" dirty="0" smtClean="0">
                <a:solidFill>
                  <a:schemeClr val="bg1"/>
                </a:solidFill>
              </a:rPr>
              <a:t>Tatjana Borbas, DG AGRI, D.1</a:t>
            </a:r>
            <a:endParaRPr lang="en-GB" sz="2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0987" y="2566987"/>
            <a:ext cx="401002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433" y="474909"/>
            <a:ext cx="10515600" cy="782357"/>
          </a:xfrm>
        </p:spPr>
        <p:txBody>
          <a:bodyPr/>
          <a:lstStyle/>
          <a:p>
            <a:pPr algn="ctr"/>
            <a:r>
              <a:rPr lang="en-IE" sz="3600" b="1" dirty="0" smtClean="0">
                <a:solidFill>
                  <a:schemeClr val="tx1"/>
                </a:solidFill>
              </a:rPr>
              <a:t>Legal basis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6913" y="1391460"/>
            <a:ext cx="1024064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Tx/>
              <a:buChar char="-"/>
            </a:pPr>
            <a:r>
              <a:rPr lang="en-GB" sz="2600" dirty="0" smtClean="0">
                <a:solidFill>
                  <a:srgbClr val="4D4D4D"/>
                </a:solidFill>
              </a:rPr>
              <a:t>Regulation (EU) 2021/2115 of the European Parliament and of the Council of 2 December 2021 establishing rules on support for strategic plans to be drawn up by Member States under the common agricultural policy (CAP Strategic Plans) </a:t>
            </a:r>
          </a:p>
          <a:p>
            <a:pPr lvl="0" algn="just"/>
            <a:endParaRPr lang="en-GB" sz="2600" b="1" dirty="0" smtClean="0">
              <a:solidFill>
                <a:srgbClr val="4D4D4D"/>
              </a:solidFill>
            </a:endParaRPr>
          </a:p>
          <a:p>
            <a:pPr lvl="0" algn="just"/>
            <a:r>
              <a:rPr lang="en-GB" sz="2600" b="1" dirty="0" smtClean="0">
                <a:solidFill>
                  <a:srgbClr val="4D4D4D"/>
                </a:solidFill>
              </a:rPr>
              <a:t>Article 126</a:t>
            </a:r>
          </a:p>
          <a:p>
            <a:pPr marL="457200" lvl="0" indent="-457200" algn="just">
              <a:buFontTx/>
              <a:buChar char="-"/>
            </a:pPr>
            <a:r>
              <a:rPr lang="en-GB" sz="2600" b="1" i="1" dirty="0" smtClean="0">
                <a:solidFill>
                  <a:srgbClr val="4D4D4D"/>
                </a:solidFill>
              </a:rPr>
              <a:t>The Commission shall establish a European network for the common agricultural policy (‘European CAP network’) for the networking of national networks, organisations, and administrations in the field of agriculture and rural development at Union level.</a:t>
            </a:r>
          </a:p>
          <a:p>
            <a:pPr marL="914400" lvl="1" indent="-457200" algn="just">
              <a:buFontTx/>
              <a:buChar char="-"/>
            </a:pPr>
            <a:endParaRPr lang="en-GB" sz="2600" dirty="0" smtClean="0">
              <a:solidFill>
                <a:srgbClr val="4D4D4D"/>
              </a:solidFill>
            </a:endParaRP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endParaRPr lang="en-GB" sz="2600" dirty="0">
              <a:solidFill>
                <a:srgbClr val="4D4D4D"/>
              </a:solidFill>
            </a:endParaRPr>
          </a:p>
        </p:txBody>
      </p:sp>
      <p:sp>
        <p:nvSpPr>
          <p:cNvPr id="4" name="AutoShape 2" descr="data:image/png;base64,%20iVBORw0KGgoAAAANSUhEUgAAAIkAAAA2CAYAAADzuLppAAAAAXNSR0IArs4c6QAAAARnQU1BAACxjwv8YQUAAAAJcEhZcwAADsMAAA7DAcdvqGQAABKoSURBVHhe7dwLmF1VdQfwfSczmcwkGcAQEpOgPK1QeQo+KKVofYCWVNS2tlTUVizYorWCVmutpbVabFqwgrRS8VWsUJUqRbGtWBR8QFVEqYbYxqRREgjvhElm5h7X7yY7PTk5d3Inkwkh3/1/3/+b3HPvPWc/1l7rv9beN6mLLnYFpgX7N/2ziy62BeN4dfAvgjNc6KKLMhjIOcG1wf8Jnh/sCXbRxRb8RnB98JnB5wb/L/icYBddbMGtwfdt+meaHnxX8OvBbtjpooUnBx8JHtx6tQlHBFcEj2+96mKPgcwEeoM/Fzw1eGRwnyAjWBesA7F6YvDNwcKFwOzgUcGVwe+5sBOwKMgQfzF4QvC4zbwt2AzWoS84uPkvD5dJQ20M7gocsJljQSF5stCXgaB+QLu+Twkam//O7J2WLl241/Qz587qTQ9vLJZ//67hb8T8fz7e++fgQ61P/T/OC749OCc44kLg8cE3BuN76SoXJoGjg2EYfScefvDYwpn9zeObYYoPrp+efrhyJDWbxcx4v27wjwn+dnBuMPctw+tbgn8T1Oa9gi8P5pBZBeM8I/iR4HIXOgB9dnqQQe8X/GGQQV8WbHePw4IvDH40uNqFCp4UfE1w/6A+DAf/N3hT8EvBKTf8PJCDc2dOW/Lak/Y9+wWHD6W165vp1hWPpI/dsnb90jUbPhzvvzO4qvXJTfiVoOtWbMbPBD8R9NmrXdgB8GyvCp510rGNpz376dPSM5/STPvMbqZGtPQbSxem899zV1o/POa5PF0VZwf/KmjAZV1VCIcfDI4GrfRvBXnNOvxy8JrgycH/dGE7eFnwTcE7gozDaueheb5ZQV764WAZrv9J0KL7zeA/Bqv49eCVwQuDjNucWZAM8m+DlwZ3CQZnzuj9wFtO3b8oLjmqGL34qGLkoiOLT7/moOLQuTOEExNv5WXwICw4ZzMa/pIgQ3qiCzuAxwUvPmBBWnPRean43tWNovhWKorbgv7enoor3z27GJzR0B6utw6M5L+C81qvxscTgj/a9M9avCD4QFBYHQ/SfovGqn59UNgtg0f5vWBdm3m+24M8wxXBHE7K+LVg1WsKP2pTvne4C1OJXNcYXTfcXHbjsodT0ehP6zeMpQ2jRTr1sNnpgtMWpEP36/+d+Ey5MVbpp4LvDVrVMho1k08HDTzX+KfBTwY/E3xDMHutOuj0KxbMTa9b8oY09/WRXB9+SJFGY92MhHMdYY7x77vveUioaX2hDbzJG1UnairBIzEOOuziYDU0rwkKaVXPZ+yfEWQAwvSCIO/QDmUj41H+PvjtIA8+pchGEg9tXnfHqgfXfPCm1Wn2QE8ai+EeHWumFx81lJ48b4DnEJ/LrlnxjBj8QPCvgybn3UHw+V8NPiXIxYr9NwdPClaNxeuTF81vvPm9b+pJL3pWqL2QewyjKNtDfGrdcH9q9DSujVcEYTtw8xs2/XOX4JAgb/EPrVedY37w+UEh+rNBE//sYKcwBj8Ojrf4dgqykZiOO+9bP3bFkhvWphtXNNLQjEZrkqaFd198xFB6wuP6D4rPlK1ZFvPioGxI+ntWUEEN7goKPUTv7wbPDHLdHw9WQ8FevT3p/JOPLead/tyi9cxmnXYPc/zUF0fSho3Ff8QrmqIOBm5hkEHTNkQsCkNDwakAXWGyCNSJwAIydoyegXwxSMTyTHWoGj6vY9Gpdk8pspEA1bxk6ep1l5z1kaXp4i/dm0Zisqb1NdKCod7U11P8bLxf1iVgYEwaL7HMhc3gYr8TlBLDd4O8CZcsfS7H3vnz5qRnnfPSaEyEkjoD6YtPf+YLKS1d0fT+v8SlOjMCxs6QDwweGuSKUV1HSJsKGENjN553q0J2Jq03bkQuMBKZjImvA0M3dr8VfFtQuPlKcGeVGyYE6ePbZ/X3rF64d19xypH7FYuPW1QMDfTxBCy/DAP/58F3tF5tjQgcLWGlUxm8yn1BIhXCPzTedcxh04vREKgbv74tx25NxYrrGsXRTwq51GjpHBlDO9BODJIgZNB7l1heELCzhOvioMWyb+tVZyDueVvhpoy/Cyo7yF4yCFf1KsoMGSQtIpOaKu+4FaoDB3cH3/fwhua1q+4fSdfffvfnPv/tn3zioeERA5aLb2WIiXVx8cYgYSt1U3RjUNJPKy4/t2fOUDH3laeNpGll/bEZbtrT25veecVg+s6yaXdGKKJ/2oWaDO8/GNTe+0us8z7aZFXXQYs6ifcm22dPab3aPvLGKN0m66FHULr9tCAPWA052kH7KC4ybgtQvUc/pxx1RsJd/2Hw2ODxRVGcvnF07OMxQQa97vPtwBgYiQGhV+4NCkO8SHbNMzaOpjMG+mOMS0aiJtIb5rgyPn3m2/rSh68ZvrPZHFO3yJpnZ0AbZGWKX3UQKrlybR4PPiP9zUW8OpQXl2zwRcHPBe11fXMzeSMiVrsU16p7YApt2oK8MR3zqIDF6oDJKKdjCj4ayY2XYSWqoQgD48EgqaMwPimfdE/YmDd7MBWXvjUVI7ekYv3NqVh3U/z9WiquvyQVhx+URqJB34/PEcadQLhRdxAWCcoqy8Jb238/SPi5v/dc89dKpRXEfit/e5D1yW7oMNVWhuA+vJQJt0B4DlBTMb4WnPGuUtb41WAuOSjSSZ/LbX9UIfOgtv+p9WoTCD+lduq6TpN0YiRlELpfC14UfH9fXyqe94xUnP+KVJx3ZipefXrv2AEL+qTNajHu2y4c1MGA+q621pE4LK9Qk3lBkJckAhmxMMmNd2ogGYxQKUBoo3XcRx+ses8wVhaGIpgyfTvQIzwLYQs8qJD2qO2us9wyrPC3BAkjcVLa+2dBpWWiidDyXoaOE610AG/TCRidZxgEHka9wEozuXQDg5QqK4Ub8ImAWJUdKOblkJZh5TreoCJb1ScmRvbFhWuTvv8guCNQM3ne5r/ux8Pkiqk28FrKA/e40AaKbDwZfQgyy/8Otsvqdil0zH4AT6JSqiP2QgygAX5qsIwd8SRlcKFWuH2LLnZTVIUoN6sA9u9BYcfmls0nbpNBVMGyeZEdtXBGwptx+13spqgaiRycm788qFij5gBiqf2QqqI2yVKzHU3FxHFGNl69ootHGVVN0g7Od/xrUJ3DJp4QYYKlj2ogrwveEJTI0gI8C8MqGyEDc1211XPpAN+nc2Q+m7fxWppgvIJZHYRF4k5xiS5RJq9qkgznRGQ0OekmCNUltLW6aMA1GZZ7E/Z5zHxfe3M/Xac9bFdYUPpJU1TrOtLkrDUyfNZ3fL+6EaguYquBPtQn2sSRB4K4Ch7Z/c1Nbmf+ThlZC5qPn7hQgraoWDv/Yp47NhLIeyDyeTudKow/HzRB/xbkVYQkA+5BdwY9xAAaKHUHjcvClxgzYYSkTksjXTPIKrWdZBYmyuQZmEuCnv/KoMykOjDgfeHUnlM2IqmmSufSII9YNRTf+eOgKqk9IUbhudqn/bwg0a3PxOaHgsbF5z8WJMozTLQUV+2oDGPzS0FbDtl7e+5pQQU34d6xUAvJYSPPdo5ERlaG2pYdZcbLiMwvI1P+Fx1yIqBWZXEzyrKe1HcLXpXZcy28CRkJ2JTiAQwSK2QE7mE1umagNNRgClsEsM5qtKzDYAtjRLEOM568EjWcgFVVlEpur4gFnqnkrvYgI2D9vxDk8WRb1eIbg3JfaXU2EgPy5aC2GcyqkeifydA3wt37nmsxMC6D7fCSfpgEi8iE/0EwbxNkMA6Tq95UzhJtgDp9Zm+G12IEtKA6jrFy0o8hgnFSqleOsOvuQFKGrMpnJRv6ou32g5YELSIGCubQ9yx22wrgs7ZNJCLKE+8J5mdOCVjndcHqhqD6gEFqZ5xWpuqlQZsIGKLyv8njEaxuk1cFl24iebQMRuLaRH8OwiX7HuOsQnjgVUxmGTyu1ZmPVIAQYVyc5tMPUNAUBv6o9WpbGD/34IXLGac+8FzVIwcvDaoF5VqLUHN9kFfN4DksIEZiQWxBddXsLHiYnVeTXoYaiHjZLpuxunkog+NsqcNK7rM98FQGTcfpEfsafgvkTEs7gyzDZ7YamA6Qw2Hd99RBrGQTqL8ZDFKfypMoVDIOG3tZkwntjKZsTGVYDH7C4jmORJSRPXoZjMFcM+wysl56bVCIfn9Q4Y+X34LJGAnBya3a2FJfKUNHTXYVGs+a201cduU8EJGopM0t2tjbXuVVDDbQtJJi2BeC3KfwtT14ZvVE2WShqiys5HI8t66SKgGgg/IxT4tAgVFJH+iTpwf1JYfEOtBP7kWrVHegGVsZFiujLh+01mfGKWlQ3OTN/jLYEqtlTMZIxDkHd+kOJWhHFfPeznirV+PawfesPB7BEQPHAsVSA+m4ZLsNNHBfW+r5/vSCLIa+qRpxGVaTZzJEE1tmXSjpFMZD5TfvuTgI7Z7aR6Da8QVi3aRmoa3qLVTVnZwvw31kSRaBMkRGThJ4MfpMBmmHWf/KIloWpQ5mnPRfbSxXhrfCZIyEcLM6kMgyEQpwGqUxnbj5KqwOg8MrcKV2WJW1aRTeiaAabw9Df6w+zxaDhS0GRhu4Vmeg7mv1OP3v82XK0HYUtAe3TVRDPqroWfrlFDzvyKsQzlkkaiPvM14/y9Cv8li7D03IEzFUi4yYJcyrYBwSCVqJqK09QD4ZIzEZrJEXYRwmgqoWc7n5HVHGUj0pnp1UqVuGlJiwEtrqzsm2A33ie7IEoauuv+5l9dl2sPlYpvZMBn7aIfsSEngIO9S8hlDIeL2nnzKiDNkNw92eRhIqZJu+K7vKIM5tVNJkPLGJl2mWvQjwcDY8HRrzGyoZDy2UxfMWTMZI1DO4swwT4lQ4qxRTtxI/JVgpWTBVQcdwe1ZRTs0yDJ7Vbqd3IsU2RizzIfQMYJ1Wgm0GZyeAoclU1GWsWGOi/8aKpzGZ+kJbZFgQwhLjHu+0G+OyQ+xMikp5BgOzOSnFtlFKjFq8VVgcFrIQY2xJB6fdtvmZ7mSMhEZw0zKsEqpcFlPnLk0QEcW1qSMoLlWhczpmFVRTORqD+57IhJoUIcvAyZjaZVZ1oWiysMp5XFkWr5SfQTvpC91FV5Qn2RjZeafvbKya9CqseuNsoutO6edF5F7G2jjXlQTKHtmY0y1CelnjTMpIdETHxdnyfUyGGJgFWxU6baIU3Kh98bPcWIPKTRN3/iqKqcb6nsHdkRXPc/mvMngS9ykbhOcpstEIVL7YnaltPEGn+qAK97aY6DeTkL0Y7SUEeL98difDyuZJpaY+JxwooglZzqM41aZN2syjjweSQJGS16ru4pfByxH55k0RsN1imjBU+Lgrk+nmLBhpAKfnVV/LcIzRzyDFYpNlIKwiA1g2FPCaBiHyPMPn1F94q3YGaNCUxduly8KgKmx5dapIahPXKw2uUsFKcawKE0+LWdXjgUeQXTDQMvx8grCs1i7K4AF4XFsfDAuFKR6oboG7F29ZDRnmRFsZHRg/nvodrVdbQzpukZc14aRBEPIehJFqnZWv2qocXTUSexomIzeAIXDFMhmD1g5EmAxKeOM+p0I/dDEFMFEs/bKBWT3Lh+b0FvvMC87vKwaHWmff/YK/aiTw5SBxmotM3Ki6iKyoi90QVRffKbjfxWEMl85Z0JdOfMne6ZBjBtOcRdPS9Bk96YYr70tXX7iGmxbb/C2DcOVpeB+1CJ6F+lZ4ygWmLnYj7IhwFfeu2ndR36WLz903vfFD+6enPn9WmjWnkYbXNdOGR5ppdKSlCwmhujRYNVGIsslElJ0bZCDVcw1d7CaYqJEQnJfPP7D/hJdfMD8dd8rslmEwimKzbm/ELRubdKFqZbsTZ0Qtr2F7XIZjQ46y7mI3xESN5NwFBw+e8LK37pcef1B/Gt24dWmhEXdb/0CR7lMq2pSaUePjwe6kgzn5dHwXuyEmYiSLpg/0vOq0s+fNWHjojNr/J6S3r5FW/2g4ffcr9zMOp8262AMwESM554mHzZo3/1CVqIgtFRvhRcZGUlp+22i6e9WYzKZcau7iMYxOjURx6uSjnzNzcMasnm3+ewi/3e2JOy375nD66mfvvT+lEVVYtY8u9gB0aiR+dTZn3oE9aXp/WETZizCQaY208o6RdO1la9OalcNKxuVjcV08xtGpkcwZ7J850NPo3UqL9E5PrbrI8ttH0ieXrEk/vvMRRTGl3rrj/l08RtGpkTRn7zVUDM7uTf2DjTQQIQd/cPNYuuaitemqC+9Kq5YN2z20N+Agchd7EDqtuL5w5sDA5cectHD+WM/GdNeqe1JzrJkeWNNMDz8w8tFIhaWxzjU4DdbFHoZOjeSI+OAZ/dMH9hsZG2uOjW30PQdj/D8aqiLVU09d7EHo1EhsNTttXQ5Pzim0O2HWRRdddNFFF1uQ0k8BrXrgsh6y4lUAAAAASUVORK5CYII="/>
          <p:cNvSpPr>
            <a:spLocks noChangeAspect="1" noChangeArrowheads="1"/>
          </p:cNvSpPr>
          <p:nvPr/>
        </p:nvSpPr>
        <p:spPr bwMode="auto">
          <a:xfrm>
            <a:off x="747033" y="95246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png;base64,%20iVBORw0KGgoAAAANSUhEUgAAAIkAAAA2CAYAAADzuLppAAAAAXNSR0IArs4c6QAAAARnQU1BAACxjwv8YQUAAAAJcEhZcwAADsMAAA7DAcdvqGQAABKoSURBVHhe7dwLmF1VdQfwfSczmcwkGcAQEpOgPK1QeQo+KKVofYCWVNS2tlTUVizYorWCVmutpbVabFqwgrRS8VWsUJUqRbGtWBR8QFVEqYbYxqRREgjvhElm5h7X7yY7PTk5d3Inkwkh3/1/3/+b3HPvPWc/1l7rv9beN6mLLnYFpgX7N/2ziy62BeN4dfAvgjNc6KKLMhjIOcG1wf8Jnh/sCXbRxRb8RnB98JnB5wb/L/icYBddbMGtwfdt+meaHnxX8OvBbtjpooUnBx8JHtx6tQlHBFcEj2+96mKPgcwEeoM/Fzw1eGRwnyAjWBesA7F6YvDNwcKFwOzgUcGVwe+5sBOwKMgQfzF4QvC4zbwt2AzWoS84uPkvD5dJQ20M7gocsJljQSF5stCXgaB+QLu+Twkam//O7J2WLl241/Qz587qTQ9vLJZ//67hb8T8fz7e++fgQ61P/T/OC749OCc44kLg8cE3BuN76SoXJoGjg2EYfScefvDYwpn9zeObYYoPrp+efrhyJDWbxcx4v27wjwn+dnBuMPctw+tbgn8T1Oa9gi8P5pBZBeM8I/iR4HIXOgB9dnqQQe8X/GGQQV8WbHePw4IvDH40uNqFCp4UfE1w/6A+DAf/N3hT8EvBKTf8PJCDc2dOW/Lak/Y9+wWHD6W165vp1hWPpI/dsnb90jUbPhzvvzO4qvXJTfiVoOtWbMbPBD8R9NmrXdgB8GyvCp510rGNpz376dPSM5/STPvMbqZGtPQbSxem899zV1o/POa5PF0VZwf/KmjAZV1VCIcfDI4GrfRvBXnNOvxy8JrgycH/dGE7eFnwTcE7gozDaueheb5ZQV764WAZrv9J0KL7zeA/Bqv49eCVwQuDjNucWZAM8m+DlwZ3CQZnzuj9wFtO3b8oLjmqGL34qGLkoiOLT7/moOLQuTOEExNv5WXwICw4ZzMa/pIgQ3qiCzuAxwUvPmBBWnPRean43tWNovhWKorbgv7enoor3z27GJzR0B6utw6M5L+C81qvxscTgj/a9M9avCD4QFBYHQ/SfovGqn59UNgtg0f5vWBdm3m+24M8wxXBHE7K+LVg1WsKP2pTvne4C1OJXNcYXTfcXHbjsodT0ehP6zeMpQ2jRTr1sNnpgtMWpEP36/+d+Ey5MVbpp4LvDVrVMho1k08HDTzX+KfBTwY/E3xDMHutOuj0KxbMTa9b8oY09/WRXB9+SJFGY92MhHMdYY7x77vveUioaX2hDbzJG1UnairBIzEOOuziYDU0rwkKaVXPZ+yfEWQAwvSCIO/QDmUj41H+PvjtIA8+pchGEg9tXnfHqgfXfPCm1Wn2QE8ai+EeHWumFx81lJ48b4DnEJ/LrlnxjBj8QPCvgybn3UHw+V8NPiXIxYr9NwdPClaNxeuTF81vvPm9b+pJL3pWqL2QewyjKNtDfGrdcH9q9DSujVcEYTtw8xs2/XOX4JAgb/EPrVedY37w+UEh+rNBE//sYKcwBj8Ojrf4dgqykZiOO+9bP3bFkhvWphtXNNLQjEZrkqaFd198xFB6wuP6D4rPlK1ZFvPioGxI+ntWUEEN7goKPUTv7wbPDHLdHw9WQ8FevT3p/JOPLead/tyi9cxmnXYPc/zUF0fSho3Ff8QrmqIOBm5hkEHTNkQsCkNDwakAXWGyCNSJwAIydoyegXwxSMTyTHWoGj6vY9Gpdk8pspEA1bxk6ep1l5z1kaXp4i/dm0Zisqb1NdKCod7U11P8bLxf1iVgYEwaL7HMhc3gYr8TlBLDd4O8CZcsfS7H3vnz5qRnnfPSaEyEkjoD6YtPf+YLKS1d0fT+v8SlOjMCxs6QDwweGuSKUV1HSJsKGENjN553q0J2Jq03bkQuMBKZjImvA0M3dr8VfFtQuPlKcGeVGyYE6ePbZ/X3rF64d19xypH7FYuPW1QMDfTxBCy/DAP/58F3tF5tjQgcLWGlUxm8yn1BIhXCPzTedcxh04vREKgbv74tx25NxYrrGsXRTwq51GjpHBlDO9BODJIgZNB7l1heELCzhOvioMWyb+tVZyDueVvhpoy/Cyo7yF4yCFf1KsoMGSQtIpOaKu+4FaoDB3cH3/fwhua1q+4fSdfffvfnPv/tn3zioeERA5aLb2WIiXVx8cYgYSt1U3RjUNJPKy4/t2fOUDH3laeNpGll/bEZbtrT25veecVg+s6yaXdGKKJ/2oWaDO8/GNTe+0us8z7aZFXXQYs6ifcm22dPab3aPvLGKN0m66FHULr9tCAPWA052kH7KC4ybgtQvUc/pxx1RsJd/2Hw2ODxRVGcvnF07OMxQQa97vPtwBgYiQGhV+4NCkO8SHbNMzaOpjMG+mOMS0aiJtIb5rgyPn3m2/rSh68ZvrPZHFO3yJpnZ0AbZGWKX3UQKrlybR4PPiP9zUW8OpQXl2zwRcHPBe11fXMzeSMiVrsU16p7YApt2oK8MR3zqIDF6oDJKKdjCj4ayY2XYSWqoQgD48EgqaMwPimfdE/YmDd7MBWXvjUVI7ekYv3NqVh3U/z9WiquvyQVhx+URqJB34/PEcadQLhRdxAWCcoqy8Jb238/SPi5v/dc89dKpRXEfit/e5D1yW7oMNVWhuA+vJQJt0B4DlBTMb4WnPGuUtb41WAuOSjSSZ/LbX9UIfOgtv+p9WoTCD+lduq6TpN0YiRlELpfC14UfH9fXyqe94xUnP+KVJx3ZipefXrv2AEL+qTNajHu2y4c1MGA+q621pE4LK9Qk3lBkJckAhmxMMmNd2ogGYxQKUBoo3XcRx+ses8wVhaGIpgyfTvQIzwLYQs8qJD2qO2us9wyrPC3BAkjcVLa+2dBpWWiidDyXoaOE610AG/TCRidZxgEHka9wEozuXQDg5QqK4Ub8ImAWJUdKOblkJZh5TreoCJb1ScmRvbFhWuTvv8guCNQM3ne5r/ux8Pkiqk28FrKA/e40AaKbDwZfQgyy/8Otsvqdil0zH4AT6JSqiP2QgygAX5qsIwd8SRlcKFWuH2LLnZTVIUoN6sA9u9BYcfmls0nbpNBVMGyeZEdtXBGwptx+13spqgaiRycm788qFij5gBiqf2QqqI2yVKzHU3FxHFGNl69ootHGVVN0g7Od/xrUJ3DJp4QYYKlj2ogrwveEJTI0gI8C8MqGyEDc1211XPpAN+nc2Q+m7fxWppgvIJZHYRF4k5xiS5RJq9qkgznRGQ0OekmCNUltLW6aMA1GZZ7E/Z5zHxfe3M/Xac9bFdYUPpJU1TrOtLkrDUyfNZ3fL+6EaguYquBPtQn2sSRB4K4Ch7Z/c1Nbmf+ThlZC5qPn7hQgraoWDv/Yp47NhLIeyDyeTudKow/HzRB/xbkVYQkA+5BdwY9xAAaKHUHjcvClxgzYYSkTksjXTPIKrWdZBYmyuQZmEuCnv/KoMykOjDgfeHUnlM2IqmmSufSII9YNRTf+eOgKqk9IUbhudqn/bwg0a3PxOaHgsbF5z8WJMozTLQUV+2oDGPzS0FbDtl7e+5pQQU34d6xUAvJYSPPdo5ERlaG2pYdZcbLiMwvI1P+Fx1yIqBWZXEzyrKe1HcLXpXZcy28CRkJ2JTiAQwSK2QE7mE1umagNNRgClsEsM5qtKzDYAtjRLEOM568EjWcgFVVlEpur4gFnqnkrvYgI2D9vxDk8WRb1eIbg3JfaXU2EgPy5aC2GcyqkeifydA3wt37nmsxMC6D7fCSfpgEi8iE/0EwbxNkMA6Tq95UzhJtgDp9Zm+G12IEtKA6jrFy0o8hgnFSqleOsOvuQFKGrMpnJRv6ou32g5YELSIGCubQ9yx22wrgs7ZNJCLKE+8J5mdOCVjndcHqhqD6gEFqZ5xWpuqlQZsIGKLyv8njEaxuk1cFl24iebQMRuLaRH8OwiX7HuOsQnjgVUxmGTyu1ZmPVIAQYVyc5tMPUNAUBv6o9WpbGD/34IXLGac+8FzVIwcvDaoF5VqLUHN9kFfN4DksIEZiQWxBddXsLHiYnVeTXoYaiHjZLpuxunkog+NsqcNK7rM98FQGTcfpEfsafgvkTEs7gyzDZ7YamA6Qw2Hd99RBrGQTqL8ZDFKfypMoVDIOG3tZkwntjKZsTGVYDH7C4jmORJSRPXoZjMFcM+wysl56bVCIfn9Q4Y+X34LJGAnBya3a2FJfKUNHTXYVGs+a201cduU8EJGopM0t2tjbXuVVDDbQtJJi2BeC3KfwtT14ZvVE2WShqiys5HI8t66SKgGgg/IxT4tAgVFJH+iTpwf1JYfEOtBP7kWrVHegGVsZFiujLh+01mfGKWlQ3OTN/jLYEqtlTMZIxDkHd+kOJWhHFfPeznirV+PawfesPB7BEQPHAsVSA+m4ZLsNNHBfW+r5/vSCLIa+qRpxGVaTZzJEE1tmXSjpFMZD5TfvuTgI7Z7aR6Da8QVi3aRmoa3qLVTVnZwvw31kSRaBMkRGThJ4MfpMBmmHWf/KIloWpQ5mnPRfbSxXhrfCZIyEcLM6kMgyEQpwGqUxnbj5KqwOg8MrcKV2WJW1aRTeiaAabw9Df6w+zxaDhS0GRhu4Vmeg7mv1OP3v82XK0HYUtAe3TVRDPqroWfrlFDzvyKsQzlkkaiPvM14/y9Cv8li7D03IEzFUi4yYJcyrYBwSCVqJqK09QD4ZIzEZrJEXYRwmgqoWc7n5HVHGUj0pnp1UqVuGlJiwEtrqzsm2A33ie7IEoauuv+5l9dl2sPlYpvZMBn7aIfsSEngIO9S8hlDIeL2nnzKiDNkNw92eRhIqZJu+K7vKIM5tVNJkPLGJl2mWvQjwcDY8HRrzGyoZDy2UxfMWTMZI1DO4swwT4lQ4qxRTtxI/JVgpWTBVQcdwe1ZRTs0yDJ7Vbqd3IsU2RizzIfQMYJ1Wgm0GZyeAoclU1GWsWGOi/8aKpzGZ+kJbZFgQwhLjHu+0G+OyQ+xMikp5BgOzOSnFtlFKjFq8VVgcFrIQY2xJB6fdtvmZ7mSMhEZw0zKsEqpcFlPnLk0QEcW1qSMoLlWhczpmFVRTORqD+57IhJoUIcvAyZjaZVZ1oWiysMp5XFkWr5SfQTvpC91FV5Qn2RjZeafvbKya9CqseuNsoutO6edF5F7G2jjXlQTKHtmY0y1CelnjTMpIdETHxdnyfUyGGJgFWxU6baIU3Kh98bPcWIPKTRN3/iqKqcb6nsHdkRXPc/mvMngS9ykbhOcpstEIVL7YnaltPEGn+qAK97aY6DeTkL0Y7SUEeL98difDyuZJpaY+JxwooglZzqM41aZN2syjjweSQJGS16ru4pfByxH55k0RsN1imjBU+Lgrk+nmLBhpAKfnVV/LcIzRzyDFYpNlIKwiA1g2FPCaBiHyPMPn1F94q3YGaNCUxduly8KgKmx5dapIahPXKw2uUsFKcawKE0+LWdXjgUeQXTDQMvx8grCs1i7K4AF4XFsfDAuFKR6oboG7F29ZDRnmRFsZHRg/nvodrVdbQzpukZc14aRBEPIehJFqnZWv2qocXTUSexomIzeAIXDFMhmD1g5EmAxKeOM+p0I/dDEFMFEs/bKBWT3Lh+b0FvvMC87vKwaHWmff/YK/aiTw5SBxmotM3Ki6iKyoi90QVRffKbjfxWEMl85Z0JdOfMne6ZBjBtOcRdPS9Bk96YYr70tXX7iGmxbb/C2DcOVpeB+1CJ6F+lZ4ygWmLnYj7IhwFfeu2ndR36WLz903vfFD+6enPn9WmjWnkYbXNdOGR5ppdKSlCwmhujRYNVGIsslElJ0bZCDVcw1d7CaYqJEQnJfPP7D/hJdfMD8dd8rslmEwimKzbm/ELRubdKFqZbsTZ0Qtr2F7XIZjQ46y7mI3xESN5NwFBw+e8LK37pcef1B/Gt24dWmhEXdb/0CR7lMq2pSaUePjwe6kgzn5dHwXuyEmYiSLpg/0vOq0s+fNWHjojNr/J6S3r5FW/2g4ffcr9zMOp8262AMwESM554mHzZo3/1CVqIgtFRvhRcZGUlp+22i6e9WYzKZcau7iMYxOjURx6uSjnzNzcMasnm3+ewi/3e2JOy375nD66mfvvT+lEVVYtY8u9gB0aiR+dTZn3oE9aXp/WETZizCQaY208o6RdO1la9OalcNKxuVjcV08xtGpkcwZ7J850NPo3UqL9E5PrbrI8ttH0ieXrEk/vvMRRTGl3rrj/l08RtGpkTRn7zVUDM7uTf2DjTQQIQd/cPNYuuaitemqC+9Kq5YN2z20N+Agchd7EDqtuL5w5sDA5cectHD+WM/GdNeqe1JzrJkeWNNMDz8w8tFIhaWxzjU4DdbFHoZOjeSI+OAZ/dMH9hsZG2uOjW30PQdj/D8aqiLVU09d7EHo1EhsNTttXQ5Pzim0O2HWRRdddNFFF1uQ0k8BrXrgsh6y4lUAAAAASUVORK5CYII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37"/>
            <a:ext cx="2352907" cy="101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9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199" y="2839059"/>
            <a:ext cx="3965560" cy="1008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b="1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70393" y="3847983"/>
            <a:ext cx="4010025" cy="17240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338" y="767440"/>
            <a:ext cx="3566915" cy="1596619"/>
          </a:xfrm>
          <a:prstGeom prst="rect">
            <a:avLst/>
          </a:prstGeom>
        </p:spPr>
      </p:pic>
      <p:pic>
        <p:nvPicPr>
          <p:cNvPr id="2050" name="Picture 2" descr="EIP-AGR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015" y="422748"/>
            <a:ext cx="17526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301" y="742168"/>
            <a:ext cx="3362208" cy="162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6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199" y="2839059"/>
            <a:ext cx="3965560" cy="1008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b="1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7946" y="605872"/>
            <a:ext cx="10859430" cy="5903785"/>
          </a:xfrm>
        </p:spPr>
        <p:txBody>
          <a:bodyPr/>
          <a:lstStyle/>
          <a:p>
            <a:pPr marL="0" indent="0" algn="ctr">
              <a:buNone/>
            </a:pPr>
            <a:r>
              <a:rPr lang="fr-BE" sz="2100" dirty="0" err="1" smtClean="0"/>
              <a:t>Tasks</a:t>
            </a:r>
            <a:r>
              <a:rPr lang="fr-BE" sz="2100" dirty="0" smtClean="0"/>
              <a:t>:</a:t>
            </a:r>
            <a:endParaRPr lang="en-GB" sz="2100" dirty="0" smtClean="0"/>
          </a:p>
          <a:p>
            <a:r>
              <a:rPr lang="en-GB" sz="2100" dirty="0" smtClean="0"/>
              <a:t>increase </a:t>
            </a:r>
            <a:r>
              <a:rPr lang="en-GB" sz="2100" dirty="0"/>
              <a:t>the involvement of all relevant stakeholders in the implementation of CAP Strategic Plans and, where relevant, in their design;</a:t>
            </a:r>
          </a:p>
          <a:p>
            <a:r>
              <a:rPr lang="en-GB" sz="2100" dirty="0" smtClean="0"/>
              <a:t>accompany </a:t>
            </a:r>
            <a:r>
              <a:rPr lang="en-GB" sz="2100" dirty="0"/>
              <a:t>the Member States' administrations in the implementation of CAP Strategic Plans and the transition to a performance-based delivery model;</a:t>
            </a:r>
          </a:p>
          <a:p>
            <a:r>
              <a:rPr lang="en-GB" sz="2100" dirty="0" smtClean="0"/>
              <a:t>contribute </a:t>
            </a:r>
            <a:r>
              <a:rPr lang="en-GB" sz="2100" dirty="0"/>
              <a:t>to improving the quality of implementation of CAP Strategic Plans;</a:t>
            </a:r>
          </a:p>
          <a:p>
            <a:r>
              <a:rPr lang="en-GB" sz="2100" dirty="0" smtClean="0"/>
              <a:t>contribute </a:t>
            </a:r>
            <a:r>
              <a:rPr lang="en-GB" sz="2100" dirty="0"/>
              <a:t>to the information of the public and potential beneficiaries on the CAP and funding </a:t>
            </a:r>
            <a:r>
              <a:rPr lang="en-GB" sz="2100" dirty="0" smtClean="0"/>
              <a:t>opportunities;</a:t>
            </a:r>
            <a:endParaRPr lang="en-GB" sz="2100" dirty="0"/>
          </a:p>
          <a:p>
            <a:r>
              <a:rPr lang="en-GB" sz="2100" dirty="0" smtClean="0"/>
              <a:t>foster </a:t>
            </a:r>
            <a:r>
              <a:rPr lang="en-GB" sz="2100" dirty="0"/>
              <a:t>innovation in agriculture and rural development and support peer-to-peer learning and the inclusion of, and the interaction between, all stakeholders in the knowledge-exchange and knowledge building process;</a:t>
            </a:r>
          </a:p>
          <a:p>
            <a:r>
              <a:rPr lang="en-GB" sz="2100" dirty="0" smtClean="0"/>
              <a:t>contribute </a:t>
            </a:r>
            <a:r>
              <a:rPr lang="en-GB" sz="2100" dirty="0"/>
              <a:t>to monitoring and evaluation capacity and activities;</a:t>
            </a:r>
          </a:p>
          <a:p>
            <a:r>
              <a:rPr lang="en-GB" sz="2100" dirty="0" smtClean="0"/>
              <a:t>contribute </a:t>
            </a:r>
            <a:r>
              <a:rPr lang="en-GB" sz="2100" dirty="0"/>
              <a:t>to the dissemination of CAP Strategic Plans results.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58914" cy="105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20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199" y="2839059"/>
            <a:ext cx="3965560" cy="1008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b="1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199" y="342653"/>
            <a:ext cx="6953326" cy="5437661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Thematic work: </a:t>
            </a:r>
          </a:p>
          <a:p>
            <a:pPr>
              <a:buFontTx/>
              <a:buChar char="-"/>
            </a:pPr>
            <a:r>
              <a:rPr lang="en-GB" dirty="0" smtClean="0"/>
              <a:t>CAP SP implementation (</a:t>
            </a:r>
            <a:r>
              <a:rPr lang="en-US" dirty="0" smtClean="0"/>
              <a:t>supports </a:t>
            </a:r>
            <a:r>
              <a:rPr lang="en-US" dirty="0"/>
              <a:t>and coordinates networking activities relating to the design and implementation of the CAP’s strategic </a:t>
            </a:r>
            <a:r>
              <a:rPr lang="en-US" dirty="0" smtClean="0"/>
              <a:t>plans)</a:t>
            </a: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Innovation and knowledge exchange </a:t>
            </a:r>
            <a:r>
              <a:rPr lang="en-GB" dirty="0"/>
              <a:t>(including </a:t>
            </a:r>
            <a:r>
              <a:rPr lang="en-GB" dirty="0" smtClean="0"/>
              <a:t>EIP-AGRI, connects </a:t>
            </a:r>
            <a:r>
              <a:rPr lang="en-GB" dirty="0"/>
              <a:t>research and </a:t>
            </a:r>
            <a:r>
              <a:rPr lang="en-GB" dirty="0" smtClean="0"/>
              <a:t>practice)</a:t>
            </a:r>
          </a:p>
          <a:p>
            <a:pPr>
              <a:buFontTx/>
              <a:buChar char="-"/>
            </a:pPr>
            <a:r>
              <a:rPr lang="en-GB" dirty="0" smtClean="0"/>
              <a:t>Evaluation (</a:t>
            </a:r>
            <a:r>
              <a:rPr lang="en-US" dirty="0"/>
              <a:t>tailored support to </a:t>
            </a:r>
            <a:r>
              <a:rPr lang="en-US" dirty="0" smtClean="0"/>
              <a:t>MS </a:t>
            </a:r>
            <a:r>
              <a:rPr lang="en-US" dirty="0"/>
              <a:t>and the European Commission in their evaluations of </a:t>
            </a:r>
            <a:r>
              <a:rPr lang="en-US" dirty="0" smtClean="0"/>
              <a:t>CAP)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Communication &amp; logistics</a:t>
            </a:r>
            <a:endParaRPr lang="fr-BE" dirty="0"/>
          </a:p>
        </p:txBody>
      </p:sp>
      <p:pic>
        <p:nvPicPr>
          <p:cNvPr id="3080" name="Picture 8" descr="Stakeholders of the EU CAP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158" y="489857"/>
            <a:ext cx="4288972" cy="428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86" y="5821874"/>
            <a:ext cx="1892790" cy="81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8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199" y="2839059"/>
            <a:ext cx="3965560" cy="1008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38198" y="481374"/>
            <a:ext cx="95903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200" b="1" dirty="0" smtClean="0"/>
              <a:t>Events</a:t>
            </a:r>
            <a:r>
              <a:rPr lang="fr-BE" sz="2200" dirty="0" smtClean="0"/>
              <a:t> (workshops, </a:t>
            </a:r>
            <a:r>
              <a:rPr lang="fr-BE" sz="2200" dirty="0" err="1" smtClean="0"/>
              <a:t>seminars</a:t>
            </a:r>
            <a:r>
              <a:rPr lang="fr-BE" sz="2200" dirty="0" smtClean="0"/>
              <a:t>, </a:t>
            </a:r>
            <a:r>
              <a:rPr lang="fr-BE" sz="2200" dirty="0" err="1" smtClean="0"/>
              <a:t>conferences</a:t>
            </a:r>
            <a:r>
              <a:rPr lang="fr-BE" sz="2200" dirty="0" smtClean="0"/>
              <a:t>)</a:t>
            </a:r>
          </a:p>
          <a:p>
            <a:endParaRPr lang="fr-BE" sz="2200" dirty="0"/>
          </a:p>
          <a:p>
            <a:r>
              <a:rPr lang="fr-BE" sz="2200" b="1" dirty="0" err="1" smtClean="0"/>
              <a:t>Thematic</a:t>
            </a:r>
            <a:r>
              <a:rPr lang="fr-BE" sz="2200" b="1" dirty="0" smtClean="0"/>
              <a:t> </a:t>
            </a:r>
            <a:r>
              <a:rPr lang="fr-BE" sz="2200" b="1" dirty="0" err="1" smtClean="0"/>
              <a:t>working</a:t>
            </a:r>
            <a:r>
              <a:rPr lang="fr-BE" sz="2200" b="1" dirty="0" smtClean="0"/>
              <a:t> groups &amp; focus groups</a:t>
            </a:r>
          </a:p>
          <a:p>
            <a:endParaRPr lang="fr-BE" sz="2200" dirty="0"/>
          </a:p>
          <a:p>
            <a:r>
              <a:rPr lang="fr-BE" sz="2200" b="1" dirty="0" smtClean="0"/>
              <a:t>Good practices </a:t>
            </a:r>
          </a:p>
          <a:p>
            <a:endParaRPr lang="fr-BE" sz="2200" dirty="0"/>
          </a:p>
          <a:p>
            <a:r>
              <a:rPr lang="fr-BE" sz="2200" b="1" dirty="0" smtClean="0"/>
              <a:t>Newsletters, publications </a:t>
            </a:r>
            <a:r>
              <a:rPr lang="fr-BE" sz="2200" dirty="0" smtClean="0"/>
              <a:t>(magazine, </a:t>
            </a:r>
            <a:r>
              <a:rPr lang="fr-BE" sz="2200" dirty="0" err="1" smtClean="0"/>
              <a:t>projects</a:t>
            </a:r>
            <a:r>
              <a:rPr lang="fr-BE" sz="2200" dirty="0" smtClean="0"/>
              <a:t> brochures, </a:t>
            </a:r>
            <a:r>
              <a:rPr lang="fr-BE" sz="2200" dirty="0" err="1" smtClean="0"/>
              <a:t>factsheets</a:t>
            </a:r>
            <a:r>
              <a:rPr lang="fr-BE" sz="2200" dirty="0" smtClean="0"/>
              <a:t>…)</a:t>
            </a:r>
          </a:p>
          <a:p>
            <a:endParaRPr lang="fr-BE" sz="2200" dirty="0"/>
          </a:p>
          <a:p>
            <a:endParaRPr lang="en-GB" sz="2200" dirty="0"/>
          </a:p>
        </p:txBody>
      </p:sp>
      <p:pic>
        <p:nvPicPr>
          <p:cNvPr id="8" name="Picture 4" descr="field round bord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38197" y="3080826"/>
            <a:ext cx="4876801" cy="274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5486" y="208561"/>
            <a:ext cx="1892790" cy="8137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42028" y="3436029"/>
            <a:ext cx="394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eu-cap-network.ec.europa.eu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043881" y="4069021"/>
            <a:ext cx="192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36471"/>
                </a:solidFill>
                <a:latin typeface="TwitterChirp"/>
              </a:rPr>
              <a:t>@</a:t>
            </a:r>
            <a:r>
              <a:rPr lang="en-GB" dirty="0" err="1">
                <a:solidFill>
                  <a:srgbClr val="536471"/>
                </a:solidFill>
                <a:latin typeface="TwitterChirp"/>
              </a:rPr>
              <a:t>eucapnetwork</a:t>
            </a:r>
            <a:endParaRPr lang="en-GB" dirty="0">
              <a:solidFill>
                <a:srgbClr val="536471"/>
              </a:solidFill>
              <a:latin typeface="TwitterChirp"/>
            </a:endParaRPr>
          </a:p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1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433" y="474909"/>
            <a:ext cx="10515600" cy="782357"/>
          </a:xfrm>
        </p:spPr>
        <p:txBody>
          <a:bodyPr/>
          <a:lstStyle/>
          <a:p>
            <a:pPr algn="ctr"/>
            <a:r>
              <a:rPr lang="en-IE" sz="3600" b="1" dirty="0" smtClean="0">
                <a:solidFill>
                  <a:schemeClr val="tx1"/>
                </a:solidFill>
              </a:rPr>
              <a:t>Governance structure of the network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18074" y="1592863"/>
            <a:ext cx="4482353" cy="9159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 smtClean="0">
                <a:solidFill>
                  <a:schemeClr val="tx1"/>
                </a:solidFill>
              </a:rPr>
              <a:t>ASSEMBLY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39990" y="1592863"/>
            <a:ext cx="4482353" cy="9159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 smtClean="0">
                <a:solidFill>
                  <a:schemeClr val="tx1"/>
                </a:solidFill>
              </a:rPr>
              <a:t>STEERING GROUP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7581" y="2923456"/>
            <a:ext cx="4482353" cy="91598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 smtClean="0">
                <a:solidFill>
                  <a:schemeClr val="tx1"/>
                </a:solidFill>
              </a:rPr>
              <a:t>PERMANENT SUBGROUPS</a:t>
            </a:r>
          </a:p>
        </p:txBody>
      </p:sp>
      <p:sp>
        <p:nvSpPr>
          <p:cNvPr id="3" name="Rectangle 2"/>
          <p:cNvSpPr/>
          <p:nvPr/>
        </p:nvSpPr>
        <p:spPr>
          <a:xfrm>
            <a:off x="899433" y="4767805"/>
            <a:ext cx="109326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200" dirty="0">
                <a:solidFill>
                  <a:srgbClr val="4D4D4D"/>
                </a:solidFill>
              </a:rPr>
              <a:t>Commission Implementing Decision (EU) 2022/1864 of 5 October 2022 setting out the </a:t>
            </a:r>
            <a:r>
              <a:rPr lang="en-US" sz="2200" dirty="0" err="1">
                <a:solidFill>
                  <a:srgbClr val="4D4D4D"/>
                </a:solidFill>
              </a:rPr>
              <a:t>organisational</a:t>
            </a:r>
            <a:r>
              <a:rPr lang="en-US" sz="2200" dirty="0">
                <a:solidFill>
                  <a:srgbClr val="4D4D4D"/>
                </a:solidFill>
              </a:rPr>
              <a:t> structure and operation of the European CAP network and repealing Implementing Decision 2014/825/EU</a:t>
            </a:r>
          </a:p>
        </p:txBody>
      </p:sp>
    </p:spTree>
    <p:extLst>
      <p:ext uri="{BB962C8B-B14F-4D97-AF65-F5344CB8AC3E}">
        <p14:creationId xmlns:p14="http://schemas.microsoft.com/office/powerpoint/2010/main" val="350716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4681</TotalTime>
  <Words>434</Words>
  <Application>Microsoft Office PowerPoint</Application>
  <PresentationFormat>Widescreen</PresentationFormat>
  <Paragraphs>49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TwitterChirp</vt:lpstr>
      <vt:lpstr>Wingdings</vt:lpstr>
      <vt:lpstr>Office Theme</vt:lpstr>
      <vt:lpstr> EUROPEAN CAP NETWORK</vt:lpstr>
      <vt:lpstr>Legal basis</vt:lpstr>
      <vt:lpstr>PowerPoint Presentation</vt:lpstr>
      <vt:lpstr>PowerPoint Presentation</vt:lpstr>
      <vt:lpstr>PowerPoint Presentation</vt:lpstr>
      <vt:lpstr>PowerPoint Presentation</vt:lpstr>
      <vt:lpstr>Governance structure of the network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 Direct Payments Committee  and Rural Development Committee</dc:title>
  <dc:creator>LOMARTIRE Filomena (AGRI)</dc:creator>
  <cp:lastModifiedBy>BORBAS Tatjana (AGRI)</cp:lastModifiedBy>
  <cp:revision>131</cp:revision>
  <dcterms:created xsi:type="dcterms:W3CDTF">2021-06-18T15:55:26Z</dcterms:created>
  <dcterms:modified xsi:type="dcterms:W3CDTF">2022-11-14T13:18:21Z</dcterms:modified>
</cp:coreProperties>
</file>