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1"/>
  </p:notesMasterIdLst>
  <p:handoutMasterIdLst>
    <p:handoutMasterId r:id="rId22"/>
  </p:handoutMasterIdLst>
  <p:sldIdLst>
    <p:sldId id="273" r:id="rId6"/>
    <p:sldId id="420" r:id="rId7"/>
    <p:sldId id="421" r:id="rId8"/>
    <p:sldId id="374" r:id="rId9"/>
    <p:sldId id="405" r:id="rId10"/>
    <p:sldId id="417" r:id="rId11"/>
    <p:sldId id="431" r:id="rId12"/>
    <p:sldId id="424" r:id="rId13"/>
    <p:sldId id="427" r:id="rId14"/>
    <p:sldId id="428" r:id="rId15"/>
    <p:sldId id="429" r:id="rId16"/>
    <p:sldId id="430" r:id="rId17"/>
    <p:sldId id="425" r:id="rId18"/>
    <p:sldId id="419" r:id="rId19"/>
    <p:sldId id="36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OVICSOVA Alexandra (AGRI)" initials="BA(" lastIdx="5" clrIdx="0">
    <p:extLst>
      <p:ext uri="{19B8F6BF-5375-455C-9EA6-DF929625EA0E}">
        <p15:presenceInfo xmlns:p15="http://schemas.microsoft.com/office/powerpoint/2012/main" userId="S-1-5-21-1606980848-2025429265-839522115-1422744" providerId="AD"/>
      </p:ext>
    </p:extLst>
  </p:cmAuthor>
  <p:cmAuthor id="2" name="DYJA Katarzyna (AGRI)" initials="DK(" lastIdx="4" clrIdx="1">
    <p:extLst>
      <p:ext uri="{19B8F6BF-5375-455C-9EA6-DF929625EA0E}">
        <p15:presenceInfo xmlns:p15="http://schemas.microsoft.com/office/powerpoint/2012/main" userId="S-1-5-21-1606980848-2025429265-839522115-21393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6B1"/>
    <a:srgbClr val="024B9C"/>
    <a:srgbClr val="004494"/>
    <a:srgbClr val="024EA2"/>
    <a:srgbClr val="339966"/>
    <a:srgbClr val="669900"/>
    <a:srgbClr val="009900"/>
    <a:srgbClr val="F8D1AC"/>
    <a:srgbClr val="035D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295" autoAdjust="0"/>
    <p:restoredTop sz="55628" autoAdjust="0"/>
  </p:normalViewPr>
  <p:slideViewPr>
    <p:cSldViewPr snapToGrid="0">
      <p:cViewPr varScale="1">
        <p:scale>
          <a:sx n="48" d="100"/>
          <a:sy n="48" d="100"/>
        </p:scale>
        <p:origin x="854" y="58"/>
      </p:cViewPr>
      <p:guideLst>
        <p:guide orient="horz" pos="2092"/>
        <p:guide pos="3840"/>
      </p:guideLst>
    </p:cSldViewPr>
  </p:slideViewPr>
  <p:outlineViewPr>
    <p:cViewPr>
      <p:scale>
        <a:sx n="33" d="100"/>
        <a:sy n="33" d="100"/>
      </p:scale>
      <p:origin x="0" y="-268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74" d="100"/>
          <a:sy n="74" d="100"/>
        </p:scale>
        <p:origin x="2200" y="-10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State of Play CAP Strategic Plans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AF5-4DC3-820A-6AF2152102BD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8AF5-4DC3-820A-6AF2152102BD}"/>
              </c:ext>
            </c:extLst>
          </c:dPt>
          <c:dPt>
            <c:idx val="2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AF5-4DC3-820A-6AF2152102BD}"/>
              </c:ext>
            </c:extLst>
          </c:dPt>
          <c:dLbls>
            <c:dLbl>
              <c:idx val="0"/>
              <c:layout>
                <c:manualLayout>
                  <c:x val="-0.11320008417826298"/>
                  <c:y val="4.66525334840645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8AF5-4DC3-820A-6AF2152102BD}"/>
                </c:ext>
              </c:extLst>
            </c:dLbl>
            <c:dLbl>
              <c:idx val="1"/>
              <c:layout>
                <c:manualLayout>
                  <c:x val="0.13029795169181824"/>
                  <c:y val="-5.44022855765916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8AF5-4DC3-820A-6AF2152102BD}"/>
                </c:ext>
              </c:extLst>
            </c:dLbl>
            <c:dLbl>
              <c:idx val="2"/>
              <c:layout>
                <c:manualLayout>
                  <c:x val="8.9243496617533724E-3"/>
                  <c:y val="7.73597352121750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AF5-4DC3-820A-6AF2152102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2"/>
                <c:pt idx="0">
                  <c:v>CAP Plans approved (AT, DK, ES, EE, HR, HU, FI, FR, IE, LU, LV, PL, PT, SE and SI)</c:v>
                </c:pt>
                <c:pt idx="1">
                  <c:v>CAP Plans resubmitted, approval ongoing (BE Flanders, BE Wallonia, BG, CY, CZ, DE, EL, IT, LT, MT, NL, RO and SK)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15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F5-4DC3-820A-6AF2152102B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300-4D60-8A5C-EDADBBEF1C4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300-4D60-8A5C-EDADBBEF1C4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300-4D60-8A5C-EDADBBEF1C4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300-4D60-8A5C-EDADBBEF1C45}"/>
              </c:ext>
            </c:extLst>
          </c:dPt>
          <c:cat>
            <c:strRef>
              <c:f>Sheet1!$A$2:$A$4</c:f>
              <c:strCache>
                <c:ptCount val="2"/>
                <c:pt idx="0">
                  <c:v>CAP Plans approved (AT, DK, ES, EE, HR, HU, FI, FR, IE, LU, LV, PL, PT, SE and SI)</c:v>
                </c:pt>
                <c:pt idx="1">
                  <c:v>CAP Plans resubmitted, approval ongoing (BE Flanders, BE Wallonia, BG, CY, CZ, DE, EL, IT, LT, MT, NL, RO and SK)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8AF5-4DC3-820A-6AF2152102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CAP Plan approval in terms of budget</c:v>
                </c:pt>
              </c:strCache>
            </c:strRef>
          </c:tx>
          <c:spPr>
            <a:solidFill>
              <a:srgbClr val="92D050"/>
            </a:solidFill>
          </c:spPr>
          <c:dPt>
            <c:idx val="0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921E-49B0-AF44-BFCA3B42F457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1E-49B0-AF44-BFCA3B42F457}"/>
              </c:ext>
            </c:extLst>
          </c:dPt>
          <c:dPt>
            <c:idx val="2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921E-49B0-AF44-BFCA3B42F457}"/>
              </c:ext>
            </c:extLst>
          </c:dPt>
          <c:dPt>
            <c:idx val="3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5CF-4F6B-8061-414AA745ACCF}"/>
              </c:ext>
            </c:extLst>
          </c:dPt>
          <c:dLbls>
            <c:dLbl>
              <c:idx val="0"/>
              <c:layout>
                <c:manualLayout>
                  <c:x val="-0.18275506086173088"/>
                  <c:y val="-4.704341464887973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921E-49B0-AF44-BFCA3B42F457}"/>
                </c:ext>
              </c:extLst>
            </c:dLbl>
            <c:dLbl>
              <c:idx val="1"/>
              <c:layout>
                <c:manualLayout>
                  <c:x val="0.10488676996424315"/>
                  <c:y val="5.14636132852194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21E-49B0-AF44-BFCA3B42F457}"/>
                </c:ext>
              </c:extLst>
            </c:dLbl>
            <c:dLbl>
              <c:idx val="2"/>
              <c:layout>
                <c:manualLayout>
                  <c:x val="1.2143440353626789E-2"/>
                  <c:y val="0.11820966213597797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21E-49B0-AF44-BFCA3B42F4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2"/>
                <c:pt idx="0">
                  <c:v>Budget of CAP Plans approved</c:v>
                </c:pt>
                <c:pt idx="1">
                  <c:v>Budget of CAP Plans resubmitted, approval ongoing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147.68</c:v>
                </c:pt>
                <c:pt idx="1">
                  <c:v>110.55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1E-49B0-AF44-BFCA3B42F457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521261719519862"/>
          <c:y val="0.32329546298054845"/>
          <c:w val="0.34048464144604096"/>
          <c:h val="0.445761508411661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350867545717263E-2"/>
          <c:y val="0.13446855970199192"/>
          <c:w val="0.94550550279927459"/>
          <c:h val="0.69454707679953609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8EC09A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D3B-4948-90CE-A2F32E41F5E4}"/>
              </c:ext>
            </c:extLst>
          </c:dPt>
          <c:dPt>
            <c:idx val="1"/>
            <c:bubble3D val="0"/>
            <c:spPr>
              <a:solidFill>
                <a:srgbClr val="C4DEC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D3B-4948-90CE-A2F32E41F5E4}"/>
              </c:ext>
            </c:extLst>
          </c:dPt>
          <c:dPt>
            <c:idx val="2"/>
            <c:bubble3D val="0"/>
            <c:spPr>
              <a:solidFill>
                <a:srgbClr val="508E5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D3B-4948-90CE-A2F32E41F5E4}"/>
              </c:ext>
            </c:extLst>
          </c:dPt>
          <c:dLbls>
            <c:dLbl>
              <c:idx val="0"/>
              <c:layout>
                <c:manualLayout>
                  <c:x val="-0.1898821187524927"/>
                  <c:y val="0.12569538458982898"/>
                </c:manualLayout>
              </c:layout>
              <c:tx>
                <c:rich>
                  <a:bodyPr/>
                  <a:lstStyle/>
                  <a:p>
                    <a:fld id="{805A06E8-E4AA-4E09-BC81-17AF05EB208D}" type="CATEGORYNAME">
                      <a:rPr lang="en-US"/>
                      <a:pPr/>
                      <a:t>[CATEGORY NAME]</a:t>
                    </a:fld>
                    <a:endParaRPr lang="en-US" baseline="0" dirty="0"/>
                  </a:p>
                  <a:p>
                    <a:fld id="{B597EDF7-10E8-427A-9F32-F964AFF96820}" type="VALUE">
                      <a:rPr lang="en-US" sz="1800" b="1" baseline="0"/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60113649192361"/>
                      <c:h val="0.2490790497310376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6D3B-4948-90CE-A2F32E41F5E4}"/>
                </c:ext>
              </c:extLst>
            </c:dLbl>
            <c:dLbl>
              <c:idx val="1"/>
              <c:layout>
                <c:manualLayout>
                  <c:x val="0.1904756796010682"/>
                  <c:y val="-9.5533316925727613E-3"/>
                </c:manualLayout>
              </c:layout>
              <c:tx>
                <c:rich>
                  <a:bodyPr/>
                  <a:lstStyle/>
                  <a:p>
                    <a:fld id="{45E04BAD-B9C0-4FEA-AAF5-CCB584C9CF71}" type="CATEGORYNAME">
                      <a:rPr lang="en-US" sz="1600" smtClean="0"/>
                      <a:pPr/>
                      <a:t>[CATEGORY NAME]</a:t>
                    </a:fld>
                    <a:r>
                      <a:rPr lang="en-US" sz="1600" dirty="0" smtClean="0"/>
                      <a:t> *</a:t>
                    </a:r>
                    <a:endParaRPr lang="en-US" sz="1600" baseline="0" dirty="0"/>
                  </a:p>
                  <a:p>
                    <a:r>
                      <a:rPr lang="en-US" sz="1100" b="1" baseline="0" dirty="0"/>
                      <a:t> </a:t>
                    </a:r>
                    <a:fld id="{8AEDBC95-5EAE-4B54-A17A-9FE4553B16D2}" type="VALUE">
                      <a:rPr lang="en-US" sz="1800" b="1" baseline="0"/>
                      <a:pPr/>
                      <a:t>[VALUE]</a:t>
                    </a:fld>
                    <a:endParaRPr lang="en-US" sz="1100" b="1" baseline="0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504940933712734"/>
                      <c:h val="0.3799892825726889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6D3B-4948-90CE-A2F32E41F5E4}"/>
                </c:ext>
              </c:extLst>
            </c:dLbl>
            <c:dLbl>
              <c:idx val="2"/>
              <c:layout>
                <c:manualLayout>
                  <c:x val="0.15988431309184786"/>
                  <c:y val="0.16783143503096465"/>
                </c:manualLayout>
              </c:layout>
              <c:tx>
                <c:rich>
                  <a:bodyPr/>
                  <a:lstStyle/>
                  <a:p>
                    <a:fld id="{66CAE107-8028-4865-B3D0-62A3C79BE2E6}" type="CATEGORYNAME">
                      <a:rPr lang="en-US"/>
                      <a:pPr/>
                      <a:t>[CATEGORY NAME]</a:t>
                    </a:fld>
                    <a:endParaRPr lang="en-US" baseline="0" dirty="0"/>
                  </a:p>
                  <a:p>
                    <a:r>
                      <a:rPr lang="en-US" baseline="0" dirty="0"/>
                      <a:t> </a:t>
                    </a:r>
                    <a:fld id="{89130792-E5AE-4793-B264-3BE00684DA3B}" type="VALUE">
                      <a:rPr lang="en-US" sz="1600" b="1" baseline="0"/>
                      <a:pPr/>
                      <a:t>[VALUE]</a:t>
                    </a:fld>
                    <a:endParaRPr lang="en-US" baseline="0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009926134404376"/>
                      <c:h val="0.2402754129949086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6D3B-4948-90CE-A2F32E41F5E4}"/>
                </c:ext>
              </c:extLst>
            </c:dLbl>
            <c:spPr>
              <a:solidFill>
                <a:sysClr val="window" lastClr="FFFFFF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borderCallout1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'A1 EAGF &amp; EAFRD distribution'!$D$35:$F$35</c:f>
              <c:strCache>
                <c:ptCount val="3"/>
                <c:pt idx="0">
                  <c:v>EAGF/Direct Payments</c:v>
                </c:pt>
                <c:pt idx="1">
                  <c:v>EAGF/Sectoral support (apiculture, wine, olive oil and table olives, hops)</c:v>
                </c:pt>
                <c:pt idx="2">
                  <c:v>EAFRD/Rural Development</c:v>
                </c:pt>
              </c:strCache>
            </c:strRef>
          </c:cat>
          <c:val>
            <c:numRef>
              <c:f>'A1 EAGF &amp; EAFRD distribution'!$D$64:$F$64</c:f>
              <c:numCache>
                <c:formatCode>0.0%</c:formatCode>
                <c:ptCount val="3"/>
                <c:pt idx="0">
                  <c:v>0.72572599332009502</c:v>
                </c:pt>
                <c:pt idx="1">
                  <c:v>2.291413636785046E-2</c:v>
                </c:pt>
                <c:pt idx="2">
                  <c:v>0.25135987031205448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D3B-4948-90CE-A2F32E41F5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8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'A1 graphs'!$F$5</c:f>
              <c:strCache>
                <c:ptCount val="1"/>
                <c:pt idx="0">
                  <c:v>No of CSPs</c:v>
                </c:pt>
              </c:strCache>
            </c:strRef>
          </c:tx>
          <c:spPr>
            <a:solidFill>
              <a:srgbClr val="76B286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fld id="{B7DACFE7-2491-4577-88E9-0B1CC1C29D3B}" type="VALUE">
                      <a:rPr lang="en-US" sz="1100" b="1"/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B708-4B98-92B3-2F6723779985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2504253B-3411-4CB0-837B-BCC74DFD42EA}" type="VALUE">
                      <a:rPr lang="en-US" sz="1100" b="1"/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708-4B98-92B3-2F6723779985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A1D1F94F-3A07-4F50-9761-3EAD12FF05F7}" type="VALUE">
                      <a:rPr lang="en-US" sz="1100" b="1"/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708-4B98-92B3-2F6723779985}"/>
                </c:ext>
              </c:extLst>
            </c:dLbl>
            <c:dLbl>
              <c:idx val="3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51AFB64-5980-4B38-B74B-F0A6AD96A2FF}" type="VALUE">
                      <a:rPr lang="en-US" sz="1100" b="1"/>
                      <a:pPr>
                        <a:defRPr sz="10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708-4B98-92B3-2F6723779985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28AF40ED-62DC-44D3-97FD-448245EE8D84}" type="VALUE">
                      <a:rPr lang="en-US" sz="1100" b="1"/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B708-4B98-92B3-2F672377998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'A1 graphs'!$D$6:$E$10</c:f>
              <c:multiLvlStrCache>
                <c:ptCount val="5"/>
                <c:lvl>
                  <c:pt idx="0">
                    <c:v>BG, PL</c:v>
                  </c:pt>
                  <c:pt idx="1">
                    <c:v>DE, EE, EL, ES, FR, HR, IT, LT, NL, RO</c:v>
                  </c:pt>
                  <c:pt idx="2">
                    <c:v>BE-FL, CY, CZ, MT, PT, SI, SK</c:v>
                  </c:pt>
                  <c:pt idx="3">
                    <c:v>AT, BE-WA, FI, LV, SE</c:v>
                  </c:pt>
                  <c:pt idx="4">
                    <c:v>DK, HU, IE, LU</c:v>
                  </c:pt>
                </c:lvl>
                <c:lvl>
                  <c:pt idx="0">
                    <c:v>&lt;35%</c:v>
                  </c:pt>
                  <c:pt idx="1">
                    <c:v>35-45%</c:v>
                  </c:pt>
                  <c:pt idx="2">
                    <c:v>46-55%</c:v>
                  </c:pt>
                  <c:pt idx="3">
                    <c:v>56-65%</c:v>
                  </c:pt>
                  <c:pt idx="4">
                    <c:v>&gt;65%</c:v>
                  </c:pt>
                </c:lvl>
              </c:multiLvlStrCache>
            </c:multiLvlStrRef>
          </c:cat>
          <c:val>
            <c:numRef>
              <c:f>'A1 graphs'!$F$6:$F$10</c:f>
              <c:numCache>
                <c:formatCode>General</c:formatCode>
                <c:ptCount val="5"/>
                <c:pt idx="0">
                  <c:v>2</c:v>
                </c:pt>
                <c:pt idx="1">
                  <c:v>10</c:v>
                </c:pt>
                <c:pt idx="2">
                  <c:v>7</c:v>
                </c:pt>
                <c:pt idx="3">
                  <c:v>5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708-4B98-92B3-2F67237799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7"/>
        <c:overlap val="-27"/>
        <c:axId val="569659720"/>
        <c:axId val="569663000"/>
      </c:barChart>
      <c:catAx>
        <c:axId val="569659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663000"/>
        <c:crosses val="autoZero"/>
        <c:auto val="1"/>
        <c:lblAlgn val="ctr"/>
        <c:lblOffset val="100"/>
        <c:noMultiLvlLbl val="0"/>
      </c:catAx>
      <c:valAx>
        <c:axId val="569663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659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76B28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'A1 35% ringfencing breakdown'!$I$5:$L$5</c:f>
              <c:strCache>
                <c:ptCount val="4"/>
                <c:pt idx="0">
                  <c:v>Agri-environment-climate committments</c:v>
                </c:pt>
                <c:pt idx="1">
                  <c:v>Areas Facing Natural Constraints</c:v>
                </c:pt>
                <c:pt idx="2">
                  <c:v>Natura 2000, Water Framework Directive payments</c:v>
                </c:pt>
                <c:pt idx="3">
                  <c:v>Green Investments</c:v>
                </c:pt>
              </c:strCache>
            </c:strRef>
          </c:cat>
          <c:val>
            <c:numRef>
              <c:f>'A1 35% ringfencing breakdown'!$I$37:$L$37</c:f>
              <c:numCache>
                <c:formatCode>0%</c:formatCode>
                <c:ptCount val="4"/>
                <c:pt idx="0">
                  <c:v>0.62745469928060782</c:v>
                </c:pt>
                <c:pt idx="1">
                  <c:v>0.17797005883987232</c:v>
                </c:pt>
                <c:pt idx="2">
                  <c:v>1.723954084684835E-2</c:v>
                </c:pt>
                <c:pt idx="3">
                  <c:v>0.17733570103267143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C1-4F61-BFC6-4E06C5234F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9"/>
        <c:overlap val="-27"/>
        <c:axId val="598833720"/>
        <c:axId val="598836016"/>
      </c:barChart>
      <c:catAx>
        <c:axId val="59883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8836016"/>
        <c:crosses val="autoZero"/>
        <c:auto val="1"/>
        <c:lblAlgn val="ctr"/>
        <c:lblOffset val="100"/>
        <c:noMultiLvlLbl val="0"/>
      </c:catAx>
      <c:valAx>
        <c:axId val="598836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8833720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5438279163217686E-2"/>
          <c:y val="3.5991815404496995E-2"/>
          <c:w val="0.91144203644548771"/>
          <c:h val="0.8250143374697728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76B286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7D08DE2-6888-41AF-9F48-853F4620949B}" type="VALUE">
                      <a:rPr lang="en-US" sz="1800" b="1"/>
                      <a:pPr>
                        <a:defRPr sz="1800"/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F4D6-4A67-8661-D8ABBFDCBB7F}"/>
                </c:ext>
              </c:extLst>
            </c:dLbl>
            <c:dLbl>
              <c:idx val="1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47E37E7-4E63-405D-8306-630C7658C281}" type="VALUE">
                      <a:rPr lang="en-US" sz="1800" b="1"/>
                      <a:pPr>
                        <a:defRPr sz="1800"/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4D6-4A67-8661-D8ABBFDCBB7F}"/>
                </c:ext>
              </c:extLst>
            </c:dLbl>
            <c:dLbl>
              <c:idx val="2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73C0B3E-2ABF-419C-AAB4-91A4F596BB2A}" type="VALUE">
                      <a:rPr lang="en-US" sz="1800" b="1"/>
                      <a:pPr>
                        <a:defRPr sz="1800"/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F4D6-4A67-8661-D8ABBFDCBB7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'[Graphs Overview doc Social sustainable CAP 31 03 2022.xlsx]Leader'!$B$21:$E$21</c:f>
              <c:strCache>
                <c:ptCount val="3"/>
                <c:pt idx="0">
                  <c:v>&lt;5%</c:v>
                </c:pt>
                <c:pt idx="1">
                  <c:v>5%</c:v>
                </c:pt>
                <c:pt idx="2">
                  <c:v>&gt;5% </c:v>
                </c:pt>
              </c:strCache>
            </c:strRef>
          </c:cat>
          <c:val>
            <c:numRef>
              <c:f>'[Graphs Overview doc Social sustainable CAP 31 03 2022.xlsx]Leader'!$B$22:$E$22</c:f>
              <c:numCache>
                <c:formatCode>General</c:formatCode>
                <c:ptCount val="4"/>
                <c:pt idx="0">
                  <c:v>4</c:v>
                </c:pt>
                <c:pt idx="1">
                  <c:v>4</c:v>
                </c:pt>
                <c:pt idx="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4D6-4A67-8661-D8ABBFDCBB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757887024"/>
        <c:axId val="763964344"/>
      </c:barChart>
      <c:catAx>
        <c:axId val="7578870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/>
                  <a:t>Percentage of the total EAFRD</a:t>
                </a:r>
                <a:r>
                  <a:rPr lang="en-GB" sz="1600" baseline="0"/>
                  <a:t> reserved for LEADER</a:t>
                </a:r>
                <a:endParaRPr lang="en-GB" sz="16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3964344"/>
        <c:crossesAt val="0"/>
        <c:auto val="1"/>
        <c:lblAlgn val="ctr"/>
        <c:lblOffset val="100"/>
        <c:noMultiLvlLbl val="0"/>
      </c:catAx>
      <c:valAx>
        <c:axId val="763964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7887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29131847024868"/>
          <c:y val="0.16270494286634585"/>
          <c:w val="0.8335688123730296"/>
          <c:h val="0.75393397817982355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67A97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D8D-4643-A6AE-8049D1FD486E}"/>
              </c:ext>
            </c:extLst>
          </c:dPt>
          <c:dPt>
            <c:idx val="1"/>
            <c:bubble3D val="0"/>
            <c:spPr>
              <a:solidFill>
                <a:srgbClr val="508E5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D8D-4643-A6AE-8049D1FD486E}"/>
              </c:ext>
            </c:extLst>
          </c:dPt>
          <c:dPt>
            <c:idx val="2"/>
            <c:bubble3D val="0"/>
            <c:spPr>
              <a:solidFill>
                <a:srgbClr val="DFEDE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D8D-4643-A6AE-8049D1FD486E}"/>
              </c:ext>
            </c:extLst>
          </c:dPt>
          <c:dPt>
            <c:idx val="3"/>
            <c:bubble3D val="0"/>
            <c:spPr>
              <a:solidFill>
                <a:srgbClr val="8EC09A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D8D-4643-A6AE-8049D1FD486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D8D-4643-A6AE-8049D1FD486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D8D-4643-A6AE-8049D1FD486E}"/>
              </c:ext>
            </c:extLst>
          </c:dPt>
          <c:dPt>
            <c:idx val="6"/>
            <c:bubble3D val="0"/>
            <c:spPr>
              <a:solidFill>
                <a:srgbClr val="335B3D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3D8D-4643-A6AE-8049D1FD486E}"/>
              </c:ext>
            </c:extLst>
          </c:dPt>
          <c:dPt>
            <c:idx val="7"/>
            <c:bubble3D val="0"/>
            <c:spPr>
              <a:solidFill>
                <a:srgbClr val="DFEDE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3D8D-4643-A6AE-8049D1FD486E}"/>
              </c:ext>
            </c:extLst>
          </c:dPt>
          <c:dPt>
            <c:idx val="8"/>
            <c:bubble3D val="0"/>
            <c:spPr>
              <a:solidFill>
                <a:srgbClr val="C4DEC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3D8D-4643-A6AE-8049D1FD486E}"/>
              </c:ext>
            </c:extLst>
          </c:dPt>
          <c:dLbls>
            <c:dLbl>
              <c:idx val="0"/>
              <c:layout>
                <c:manualLayout>
                  <c:x val="0.14543809598844287"/>
                  <c:y val="-1.702599486470350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946D04E-9A20-400D-BB0A-C51A489CC8C0}" type="CATEGORYNAME">
                      <a:rPr lang="fr-FR" sz="1400"/>
                      <a:pPr>
                        <a:defRPr sz="1400"/>
                      </a:pPr>
                      <a:t>[CATEGORY NAME]</a:t>
                    </a:fld>
                    <a:endParaRPr lang="fr-FR" sz="1400" baseline="0"/>
                  </a:p>
                  <a:p>
                    <a:pPr>
                      <a:defRPr sz="1400"/>
                    </a:pPr>
                    <a:r>
                      <a:rPr lang="fr-FR" sz="1400" b="1" baseline="0"/>
                      <a:t> </a:t>
                    </a:r>
                    <a:fld id="{BEC9ED35-C4F3-4D34-8D5C-FB421A6CED04}" type="VALUE">
                      <a:rPr lang="fr-FR" sz="1400" b="1" baseline="0"/>
                      <a:pPr>
                        <a:defRPr sz="1400"/>
                      </a:pPr>
                      <a:t>[VALUE]</a:t>
                    </a:fld>
                    <a:endParaRPr lang="fr-FR" sz="1400" b="1" baseline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100626839770673"/>
                      <c:h val="0.1800978122676133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3D8D-4643-A6AE-8049D1FD486E}"/>
                </c:ext>
              </c:extLst>
            </c:dLbl>
            <c:dLbl>
              <c:idx val="1"/>
              <c:layout>
                <c:manualLayout>
                  <c:x val="0.1432410890751874"/>
                  <c:y val="2.857967718151580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D88E7D6-35E9-4C6F-BFED-CDB35EDA0F09}" type="CATEGORYNAME">
                      <a:rPr lang="en-US" sz="1400"/>
                      <a:pPr>
                        <a:defRPr sz="1400"/>
                      </a:pPr>
                      <a:t>[CATEGORY NAME]</a:t>
                    </a:fld>
                    <a:endParaRPr lang="en-US" sz="1400" baseline="0"/>
                  </a:p>
                  <a:p>
                    <a:pPr>
                      <a:defRPr sz="1400"/>
                    </a:pPr>
                    <a:fld id="{011AE9BA-F558-4235-A01B-EA048B6DA216}" type="VALUE">
                      <a:rPr lang="en-US" sz="1400" b="1" baseline="0"/>
                      <a:pPr>
                        <a:defRPr sz="1400"/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352686785252487"/>
                      <c:h val="0.1606736393919377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3D8D-4643-A6AE-8049D1FD486E}"/>
                </c:ext>
              </c:extLst>
            </c:dLbl>
            <c:dLbl>
              <c:idx val="2"/>
              <c:layout>
                <c:manualLayout>
                  <c:x val="-1.7445283294274107E-2"/>
                  <c:y val="0.1348521421546285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34E2060-CC5B-4AB4-9E02-B8DB6275A823}" type="CATEGORYNAME">
                      <a:rPr lang="en-US" sz="1400"/>
                      <a:pPr>
                        <a:defRPr sz="1400"/>
                      </a:pPr>
                      <a:t>[CATEGORY NAME]</a:t>
                    </a:fld>
                    <a:r>
                      <a:rPr lang="en-US" sz="1400" b="1" baseline="0"/>
                      <a:t> </a:t>
                    </a:r>
                    <a:fld id="{BD263574-5681-4B48-A851-1AAF4E3D1664}" type="VALUE">
                      <a:rPr lang="en-US" sz="1400" b="1" baseline="0"/>
                      <a:pPr>
                        <a:defRPr sz="1400"/>
                      </a:pPr>
                      <a:t>[VALUE]</a:t>
                    </a:fld>
                    <a:endParaRPr lang="en-US" sz="1400" b="1" baseline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77933585799200433"/>
                      <c:h val="6.8868891980713401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3D8D-4643-A6AE-8049D1FD486E}"/>
                </c:ext>
              </c:extLst>
            </c:dLbl>
            <c:dLbl>
              <c:idx val="3"/>
              <c:layout>
                <c:manualLayout>
                  <c:x val="-0.17064123606091322"/>
                  <c:y val="2.870032012443827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62F4758-5AA9-40F9-AFFC-C347D38ADB16}" type="CATEGORYNAME">
                      <a:rPr lang="en-US" sz="1400"/>
                      <a:pPr>
                        <a:defRPr sz="1400"/>
                      </a:pPr>
                      <a:t>[CATEGORY NAME]</a:t>
                    </a:fld>
                    <a:r>
                      <a:rPr lang="en-US" sz="1400" baseline="0"/>
                      <a:t> </a:t>
                    </a:r>
                    <a:fld id="{EA39F7A3-BEB6-4CEF-83BE-52AEF50F4829}" type="VALUE">
                      <a:rPr lang="en-US" sz="1400" b="1" baseline="0"/>
                      <a:pPr>
                        <a:defRPr sz="1400"/>
                      </a:pPr>
                      <a:t>[VALUE]</a:t>
                    </a:fld>
                    <a:endParaRPr lang="en-US" sz="1400" baseline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680416787218842"/>
                      <c:h val="9.513730819857535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3D8D-4643-A6AE-8049D1FD486E}"/>
                </c:ext>
              </c:extLst>
            </c:dLbl>
            <c:dLbl>
              <c:idx val="4"/>
              <c:layout>
                <c:manualLayout>
                  <c:x val="-0.17023644557673376"/>
                  <c:y val="9.058888007134284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CDB7E75-610F-425D-B8E1-3E03665CC1DA}" type="CATEGORYNAME">
                      <a:rPr lang="en-US" sz="1400"/>
                      <a:pPr>
                        <a:defRPr sz="1400"/>
                      </a:pPr>
                      <a:t>[CATEGORY NAME]</a:t>
                    </a:fld>
                    <a:endParaRPr lang="en-US" sz="1400" baseline="0"/>
                  </a:p>
                  <a:p>
                    <a:pPr>
                      <a:defRPr sz="1400"/>
                    </a:pPr>
                    <a:fld id="{DAC863B1-1829-4B1B-AEF1-C248B7E211B9}" type="VALUE">
                      <a:rPr lang="en-US" sz="1400" b="1" baseline="0"/>
                      <a:pPr>
                        <a:defRPr sz="1400"/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920713633573907"/>
                      <c:h val="0.1190359201478813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3D8D-4643-A6AE-8049D1FD486E}"/>
                </c:ext>
              </c:extLst>
            </c:dLbl>
            <c:dLbl>
              <c:idx val="5"/>
              <c:layout>
                <c:manualLayout>
                  <c:x val="-0.17314029095391917"/>
                  <c:y val="-1.561735229686512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FA93DC2-E3E4-4F28-8CA3-73A34EF55E61}" type="CATEGORYNAME">
                      <a:rPr lang="en-US" sz="1400"/>
                      <a:pPr>
                        <a:defRPr sz="1400"/>
                      </a:pPr>
                      <a:t>[CATEGORY NAME]</a:t>
                    </a:fld>
                    <a:endParaRPr lang="en-US" sz="1400" b="1" baseline="0"/>
                  </a:p>
                  <a:p>
                    <a:pPr>
                      <a:defRPr sz="1400"/>
                    </a:pPr>
                    <a:fld id="{73F8A64A-86AD-4F92-9592-B555B2AC9010}" type="VALUE">
                      <a:rPr lang="en-US" sz="1400" b="1" baseline="0"/>
                      <a:pPr>
                        <a:defRPr sz="1400"/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630678007509213"/>
                      <c:h val="0.1601990759000628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3D8D-4643-A6AE-8049D1FD486E}"/>
                </c:ext>
              </c:extLst>
            </c:dLbl>
            <c:dLbl>
              <c:idx val="6"/>
              <c:layout>
                <c:manualLayout>
                  <c:x val="-0.19069816096413492"/>
                  <c:y val="-5.527159889564196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A44A105-4047-42DF-B6E9-8FEC4364FF7E}" type="CATEGORYNAME">
                      <a:rPr lang="en-US" sz="1400"/>
                      <a:pPr>
                        <a:defRPr sz="1400"/>
                      </a:pPr>
                      <a:t>[CATEGORY NAME]</a:t>
                    </a:fld>
                    <a:endParaRPr lang="en-US" sz="1400" baseline="0"/>
                  </a:p>
                  <a:p>
                    <a:pPr>
                      <a:defRPr sz="1400"/>
                    </a:pPr>
                    <a:fld id="{480B5CAC-8B8B-4ED8-8DED-CEFD36F572E3}" type="VALUE">
                      <a:rPr lang="en-US" sz="1400" b="1" baseline="0"/>
                      <a:pPr>
                        <a:defRPr sz="1400"/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163182074283094"/>
                      <c:h val="0.11305857437705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3D8D-4643-A6AE-8049D1FD486E}"/>
                </c:ext>
              </c:extLst>
            </c:dLbl>
            <c:dLbl>
              <c:idx val="7"/>
              <c:layout>
                <c:manualLayout>
                  <c:x val="-0.16828690998675194"/>
                  <c:y val="-0.1017485668847821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C734698-F74C-46F0-A1BA-50FBF26A9F69}" type="CATEGORYNAME">
                      <a:rPr lang="en-US" sz="1400"/>
                      <a:pPr>
                        <a:defRPr sz="1400"/>
                      </a:pPr>
                      <a:t>[CATEGORY NAME]</a:t>
                    </a:fld>
                    <a:endParaRPr lang="en-US" sz="1400" baseline="0"/>
                  </a:p>
                  <a:p>
                    <a:pPr>
                      <a:defRPr sz="1400"/>
                    </a:pPr>
                    <a:r>
                      <a:rPr lang="en-US" sz="1400" baseline="0"/>
                      <a:t> </a:t>
                    </a:r>
                    <a:fld id="{0862F7C2-5109-4E03-8EAC-B7B1B6093466}" type="VALUE">
                      <a:rPr lang="en-US" sz="1400" b="1" baseline="0"/>
                      <a:pPr>
                        <a:defRPr sz="1400"/>
                      </a:pPr>
                      <a:t>[VALUE]</a:t>
                    </a:fld>
                    <a:endParaRPr lang="en-US" sz="1400" baseline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006506176133515"/>
                      <c:h val="0.1619459003955223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F-3D8D-4643-A6AE-8049D1FD486E}"/>
                </c:ext>
              </c:extLst>
            </c:dLbl>
            <c:dLbl>
              <c:idx val="8"/>
              <c:layout>
                <c:manualLayout>
                  <c:x val="2.9196026776817084E-3"/>
                  <c:y val="-0.1539028728831949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CC34A32-5937-4CC5-B20A-B9FB0FED5D9D}" type="CATEGORYNAME">
                      <a:rPr lang="en-US" sz="1400"/>
                      <a:pPr>
                        <a:defRPr sz="1400"/>
                      </a:pPr>
                      <a:t>[CATEGORY NAME]</a:t>
                    </a:fld>
                    <a:r>
                      <a:rPr lang="en-US" sz="1400" baseline="0"/>
                      <a:t> </a:t>
                    </a:r>
                    <a:fld id="{76217C76-5F34-418A-94D1-5090B28AA0E7}" type="VALUE">
                      <a:rPr lang="en-US" sz="1400" b="1" baseline="0"/>
                      <a:pPr>
                        <a:defRPr sz="1400"/>
                      </a:pPr>
                      <a:t>[VALUE]</a:t>
                    </a:fld>
                    <a:endParaRPr lang="en-US" sz="1400" baseline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216268287241024"/>
                      <c:h val="7.1998377993939641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1-3D8D-4643-A6AE-8049D1FD486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'A1 Public expenditure RD'!$B$7:$B$15</c:f>
              <c:strCache>
                <c:ptCount val="9"/>
                <c:pt idx="0">
                  <c:v>Agri-environment-climate committments (Article 70)</c:v>
                </c:pt>
                <c:pt idx="1">
                  <c:v>Areas facing natural constraints (Article 71)</c:v>
                </c:pt>
                <c:pt idx="2">
                  <c:v>Natura 2000, Water Framework Directive Payments (Article 72)</c:v>
                </c:pt>
                <c:pt idx="3">
                  <c:v>Investments (Article 73)</c:v>
                </c:pt>
                <c:pt idx="4">
                  <c:v>Investments in irrigation (Article 74)</c:v>
                </c:pt>
                <c:pt idx="5">
                  <c:v>Young farmers, new farmers, rural business start-ups (Article 75)</c:v>
                </c:pt>
                <c:pt idx="6">
                  <c:v>Risk management tools (Article 76)</c:v>
                </c:pt>
                <c:pt idx="7">
                  <c:v>Cooperation (Article 77)</c:v>
                </c:pt>
                <c:pt idx="8">
                  <c:v>Knowledge exchange (Article 78)</c:v>
                </c:pt>
              </c:strCache>
            </c:strRef>
          </c:cat>
          <c:val>
            <c:numRef>
              <c:f>'A1 Public expenditure RD'!$D$7:$D$15</c:f>
              <c:numCache>
                <c:formatCode>0%</c:formatCode>
                <c:ptCount val="9"/>
                <c:pt idx="0">
                  <c:v>0.29466191951913523</c:v>
                </c:pt>
                <c:pt idx="1">
                  <c:v>0.17761074485150602</c:v>
                </c:pt>
                <c:pt idx="2">
                  <c:v>8.2152751479698787E-3</c:v>
                </c:pt>
                <c:pt idx="3">
                  <c:v>0.2962097413986064</c:v>
                </c:pt>
                <c:pt idx="4" formatCode="0.0%">
                  <c:v>7.9515340418576596E-4</c:v>
                </c:pt>
                <c:pt idx="5">
                  <c:v>4.9915479607295379E-2</c:v>
                </c:pt>
                <c:pt idx="6">
                  <c:v>4.6047207982093989E-2</c:v>
                </c:pt>
                <c:pt idx="7">
                  <c:v>0.10657167767673954</c:v>
                </c:pt>
                <c:pt idx="8">
                  <c:v>1.9972800412467739E-2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3D8D-4643-A6AE-8049D1FD48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9330889618399872"/>
          <c:y val="0.12372873298283993"/>
          <c:w val="0.5165902581505043"/>
          <c:h val="0.3403115718413709"/>
        </c:manualLayout>
      </c:layout>
      <c:barChart>
        <c:barDir val="col"/>
        <c:grouping val="percentStacked"/>
        <c:varyColors val="0"/>
        <c:ser>
          <c:idx val="4"/>
          <c:order val="0"/>
          <c:tx>
            <c:strRef>
              <c:f>Graphs!$E$5</c:f>
              <c:strCache>
                <c:ptCount val="1"/>
                <c:pt idx="0">
                  <c:v>CIS-YF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Graphs!$A$77:$A$85</c:f>
              <c:strCache>
                <c:ptCount val="9"/>
                <c:pt idx="0">
                  <c:v>DK</c:v>
                </c:pt>
                <c:pt idx="1">
                  <c:v>IE</c:v>
                </c:pt>
                <c:pt idx="2">
                  <c:v>ES</c:v>
                </c:pt>
                <c:pt idx="3">
                  <c:v>FR</c:v>
                </c:pt>
                <c:pt idx="4">
                  <c:v>LU</c:v>
                </c:pt>
                <c:pt idx="5">
                  <c:v>AT</c:v>
                </c:pt>
                <c:pt idx="6">
                  <c:v>PL</c:v>
                </c:pt>
                <c:pt idx="7">
                  <c:v>PT</c:v>
                </c:pt>
                <c:pt idx="8">
                  <c:v>FI</c:v>
                </c:pt>
              </c:strCache>
            </c:strRef>
          </c:cat>
          <c:val>
            <c:numRef>
              <c:f>Graphs!$E$6:$E$14</c:f>
              <c:numCache>
                <c:formatCode>_-* #,##0_-;\-* #,##0_-;_-* "-"??_-;_-@_-</c:formatCode>
                <c:ptCount val="9"/>
                <c:pt idx="1">
                  <c:v>177942300</c:v>
                </c:pt>
                <c:pt idx="2">
                  <c:v>482832840.12</c:v>
                </c:pt>
                <c:pt idx="3">
                  <c:v>590858325.00999999</c:v>
                </c:pt>
                <c:pt idx="4">
                  <c:v>3663000</c:v>
                </c:pt>
                <c:pt idx="5">
                  <c:v>71146095</c:v>
                </c:pt>
                <c:pt idx="6">
                  <c:v>185311281</c:v>
                </c:pt>
                <c:pt idx="8">
                  <c:v>65500000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6D-401F-AC54-E32B189CBC98}"/>
            </c:ext>
          </c:extLst>
        </c:ser>
        <c:ser>
          <c:idx val="0"/>
          <c:order val="1"/>
          <c:tx>
            <c:strRef>
              <c:f>Graphs!$Q$5</c:f>
              <c:strCache>
                <c:ptCount val="1"/>
                <c:pt idx="0">
                  <c:v> Investments, including investments in irrigation - 50% (Art 73-74) - total public expenditure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Graphs!$A$77:$A$85</c:f>
              <c:strCache>
                <c:ptCount val="9"/>
                <c:pt idx="0">
                  <c:v>DK</c:v>
                </c:pt>
                <c:pt idx="1">
                  <c:v>IE</c:v>
                </c:pt>
                <c:pt idx="2">
                  <c:v>ES</c:v>
                </c:pt>
                <c:pt idx="3">
                  <c:v>FR</c:v>
                </c:pt>
                <c:pt idx="4">
                  <c:v>LU</c:v>
                </c:pt>
                <c:pt idx="5">
                  <c:v>AT</c:v>
                </c:pt>
                <c:pt idx="6">
                  <c:v>PL</c:v>
                </c:pt>
                <c:pt idx="7">
                  <c:v>PT</c:v>
                </c:pt>
                <c:pt idx="8">
                  <c:v>FI</c:v>
                </c:pt>
              </c:strCache>
            </c:strRef>
          </c:cat>
          <c:val>
            <c:numRef>
              <c:f>Graphs!$Q$6:$Q$14</c:f>
              <c:numCache>
                <c:formatCode>General</c:formatCode>
                <c:ptCount val="9"/>
                <c:pt idx="3" formatCode="#,##0">
                  <c:v>21913676.16</c:v>
                </c:pt>
                <c:pt idx="7" formatCode="#,##0">
                  <c:v>76592500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E6D-401F-AC54-E32B189CBC98}"/>
            </c:ext>
          </c:extLst>
        </c:ser>
        <c:ser>
          <c:idx val="1"/>
          <c:order val="2"/>
          <c:tx>
            <c:strRef>
              <c:f>Graphs!$R$5</c:f>
              <c:strCache>
                <c:ptCount val="1"/>
                <c:pt idx="0">
                  <c:v>Setting up of young farmers and new farmers and rural business start-up (Art 75) - total public expenditure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Graphs!$A$77:$A$85</c:f>
              <c:strCache>
                <c:ptCount val="9"/>
                <c:pt idx="0">
                  <c:v>DK</c:v>
                </c:pt>
                <c:pt idx="1">
                  <c:v>IE</c:v>
                </c:pt>
                <c:pt idx="2">
                  <c:v>ES</c:v>
                </c:pt>
                <c:pt idx="3">
                  <c:v>FR</c:v>
                </c:pt>
                <c:pt idx="4">
                  <c:v>LU</c:v>
                </c:pt>
                <c:pt idx="5">
                  <c:v>AT</c:v>
                </c:pt>
                <c:pt idx="6">
                  <c:v>PL</c:v>
                </c:pt>
                <c:pt idx="7">
                  <c:v>PT</c:v>
                </c:pt>
                <c:pt idx="8">
                  <c:v>FI</c:v>
                </c:pt>
              </c:strCache>
            </c:strRef>
          </c:cat>
          <c:val>
            <c:numRef>
              <c:f>Graphs!$R$6:$R$14</c:f>
              <c:numCache>
                <c:formatCode>General</c:formatCode>
                <c:ptCount val="9"/>
                <c:pt idx="0" formatCode="#,##0">
                  <c:v>129360000</c:v>
                </c:pt>
                <c:pt idx="2" formatCode="#,##0">
                  <c:v>643630187.01999998</c:v>
                </c:pt>
                <c:pt idx="3" formatCode="#,##0">
                  <c:v>850704216.60000002</c:v>
                </c:pt>
                <c:pt idx="4" formatCode="#,##0">
                  <c:v>8000000</c:v>
                </c:pt>
                <c:pt idx="5" formatCode="#,##0">
                  <c:v>73500000</c:v>
                </c:pt>
                <c:pt idx="6" formatCode="#,##0">
                  <c:v>572932909</c:v>
                </c:pt>
                <c:pt idx="7" formatCode="#,##0">
                  <c:v>81575000</c:v>
                </c:pt>
                <c:pt idx="8" formatCode="#,##0">
                  <c:v>54000000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E6D-401F-AC54-E32B189CBC98}"/>
            </c:ext>
          </c:extLst>
        </c:ser>
        <c:ser>
          <c:idx val="2"/>
          <c:order val="3"/>
          <c:tx>
            <c:strRef>
              <c:f>Graphs!$B$76</c:f>
              <c:strCache>
                <c:ptCount val="1"/>
                <c:pt idx="0">
                  <c:v>Remaining public funding under CAP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cat>
            <c:strRef>
              <c:f>Graphs!$A$77:$A$85</c:f>
              <c:strCache>
                <c:ptCount val="9"/>
                <c:pt idx="0">
                  <c:v>DK</c:v>
                </c:pt>
                <c:pt idx="1">
                  <c:v>IE</c:v>
                </c:pt>
                <c:pt idx="2">
                  <c:v>ES</c:v>
                </c:pt>
                <c:pt idx="3">
                  <c:v>FR</c:v>
                </c:pt>
                <c:pt idx="4">
                  <c:v>LU</c:v>
                </c:pt>
                <c:pt idx="5">
                  <c:v>AT</c:v>
                </c:pt>
                <c:pt idx="6">
                  <c:v>PL</c:v>
                </c:pt>
                <c:pt idx="7">
                  <c:v>PT</c:v>
                </c:pt>
                <c:pt idx="8">
                  <c:v>FI</c:v>
                </c:pt>
              </c:strCache>
            </c:strRef>
          </c:cat>
          <c:val>
            <c:numRef>
              <c:f>Graphs!$B$77:$B$85</c:f>
              <c:numCache>
                <c:formatCode>#,##0</c:formatCode>
                <c:ptCount val="9"/>
                <c:pt idx="0">
                  <c:v>4725952777</c:v>
                </c:pt>
                <c:pt idx="1">
                  <c:v>9611771512.7000008</c:v>
                </c:pt>
                <c:pt idx="2">
                  <c:v>32148749577.75</c:v>
                </c:pt>
                <c:pt idx="3">
                  <c:v>48024752512.229996</c:v>
                </c:pt>
                <c:pt idx="4">
                  <c:v>453640727.39999998</c:v>
                </c:pt>
                <c:pt idx="5">
                  <c:v>8547226921</c:v>
                </c:pt>
                <c:pt idx="6">
                  <c:v>24386498405</c:v>
                </c:pt>
                <c:pt idx="7">
                  <c:v>6441649756.6399994</c:v>
                </c:pt>
                <c:pt idx="8">
                  <c:v>6559456770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E6D-401F-AC54-E32B189CBC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1157440"/>
        <c:axId val="331156456"/>
      </c:barChart>
      <c:catAx>
        <c:axId val="331157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1156456"/>
        <c:crosses val="autoZero"/>
        <c:auto val="1"/>
        <c:lblAlgn val="ctr"/>
        <c:lblOffset val="100"/>
        <c:noMultiLvlLbl val="0"/>
      </c:catAx>
      <c:valAx>
        <c:axId val="331156456"/>
        <c:scaling>
          <c:orientation val="minMax"/>
          <c:max val="5.000000000000001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1157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33045557891266036"/>
          <c:y val="0.59991592298959906"/>
          <c:w val="0.65453829221415794"/>
          <c:h val="0.36823372718792874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33B51D-C693-4B34-AA43-6E61F432CB95}" type="doc">
      <dgm:prSet loTypeId="urn:microsoft.com/office/officeart/2005/8/layout/hProcess9" loCatId="process" qsTypeId="urn:microsoft.com/office/officeart/2005/8/quickstyle/simple1" qsCatId="simple" csTypeId="urn:microsoft.com/office/officeart/2005/8/colors/accent0_3" csCatId="mainScheme" phldr="1"/>
      <dgm:spPr/>
    </dgm:pt>
    <dgm:pt modelId="{E90227E0-5054-4A01-AA9D-7696387E2FA6}">
      <dgm:prSet phldrT="[Text]"/>
      <dgm:spPr/>
      <dgm:t>
        <a:bodyPr/>
        <a:lstStyle/>
        <a:p>
          <a:r>
            <a:rPr lang="en-IE" dirty="0" smtClean="0"/>
            <a:t>Initial submission of the CAP Plan by MS</a:t>
          </a:r>
          <a:endParaRPr lang="en-US" dirty="0"/>
        </a:p>
      </dgm:t>
    </dgm:pt>
    <dgm:pt modelId="{105A3E35-77D1-4F15-9E32-A9FC5CCF2524}" type="parTrans" cxnId="{2A1B10A2-6910-497A-8D7A-86EAAB0E98C5}">
      <dgm:prSet/>
      <dgm:spPr/>
      <dgm:t>
        <a:bodyPr/>
        <a:lstStyle/>
        <a:p>
          <a:endParaRPr lang="en-US"/>
        </a:p>
      </dgm:t>
    </dgm:pt>
    <dgm:pt modelId="{C7F083F7-C396-4C09-B6BB-99B1335CC795}" type="sibTrans" cxnId="{2A1B10A2-6910-497A-8D7A-86EAAB0E98C5}">
      <dgm:prSet/>
      <dgm:spPr/>
      <dgm:t>
        <a:bodyPr/>
        <a:lstStyle/>
        <a:p>
          <a:endParaRPr lang="en-US"/>
        </a:p>
      </dgm:t>
    </dgm:pt>
    <dgm:pt modelId="{03108239-9725-412E-A3F2-F8A5382907B8}">
      <dgm:prSet phldrT="[Text]"/>
      <dgm:spPr/>
      <dgm:t>
        <a:bodyPr/>
        <a:lstStyle/>
        <a:p>
          <a:r>
            <a:rPr lang="en-IE" dirty="0" smtClean="0"/>
            <a:t>Observation letters of the Commission on the CAP Plans (3 month after initial submission)</a:t>
          </a:r>
          <a:endParaRPr lang="en-US" dirty="0"/>
        </a:p>
      </dgm:t>
    </dgm:pt>
    <dgm:pt modelId="{12C3B3E6-CE0B-4687-AEA5-8B4961D744C1}" type="parTrans" cxnId="{76A6E329-A2F9-466A-B367-48F2AAEB6967}">
      <dgm:prSet/>
      <dgm:spPr/>
      <dgm:t>
        <a:bodyPr/>
        <a:lstStyle/>
        <a:p>
          <a:endParaRPr lang="en-US"/>
        </a:p>
      </dgm:t>
    </dgm:pt>
    <dgm:pt modelId="{6B6FE888-E9D2-4346-8E46-327BF71984B4}" type="sibTrans" cxnId="{76A6E329-A2F9-466A-B367-48F2AAEB6967}">
      <dgm:prSet/>
      <dgm:spPr/>
      <dgm:t>
        <a:bodyPr/>
        <a:lstStyle/>
        <a:p>
          <a:endParaRPr lang="en-US"/>
        </a:p>
      </dgm:t>
    </dgm:pt>
    <dgm:pt modelId="{ADB1256D-9DE5-486B-B4B4-64674DA81438}">
      <dgm:prSet phldrT="[Text]"/>
      <dgm:spPr/>
      <dgm:t>
        <a:bodyPr/>
        <a:lstStyle/>
        <a:p>
          <a:r>
            <a:rPr lang="en-IE" dirty="0" smtClean="0"/>
            <a:t>Initial response of the MS to the observations and restarting of the structured dialogue</a:t>
          </a:r>
          <a:endParaRPr lang="en-US" dirty="0"/>
        </a:p>
      </dgm:t>
    </dgm:pt>
    <dgm:pt modelId="{7AECB284-7518-45ED-A387-553E49B23EAC}" type="parTrans" cxnId="{D2B4F74A-88A4-41BB-A881-25A031076DAC}">
      <dgm:prSet/>
      <dgm:spPr/>
      <dgm:t>
        <a:bodyPr/>
        <a:lstStyle/>
        <a:p>
          <a:endParaRPr lang="en-US"/>
        </a:p>
      </dgm:t>
    </dgm:pt>
    <dgm:pt modelId="{68B2F699-FAE4-48E7-8C5C-98FFDE0DECAC}" type="sibTrans" cxnId="{D2B4F74A-88A4-41BB-A881-25A031076DAC}">
      <dgm:prSet/>
      <dgm:spPr/>
      <dgm:t>
        <a:bodyPr/>
        <a:lstStyle/>
        <a:p>
          <a:endParaRPr lang="en-US"/>
        </a:p>
      </dgm:t>
    </dgm:pt>
    <dgm:pt modelId="{8BEB11F5-4F41-4A36-8AE8-93AC00845E4B}">
      <dgm:prSet phldrT="[Text]"/>
      <dgm:spPr/>
      <dgm:t>
        <a:bodyPr/>
        <a:lstStyle/>
        <a:p>
          <a:r>
            <a:rPr lang="en-IE" dirty="0" smtClean="0"/>
            <a:t>Resubmission of the CAP Plan after  mutual agreement</a:t>
          </a:r>
          <a:endParaRPr lang="en-US" dirty="0"/>
        </a:p>
      </dgm:t>
    </dgm:pt>
    <dgm:pt modelId="{06FD63D6-155F-423F-9066-F1BA0916448E}" type="parTrans" cxnId="{6F72EEDC-BF80-4C08-AD9D-77C1AF6678E3}">
      <dgm:prSet/>
      <dgm:spPr/>
      <dgm:t>
        <a:bodyPr/>
        <a:lstStyle/>
        <a:p>
          <a:endParaRPr lang="en-US"/>
        </a:p>
      </dgm:t>
    </dgm:pt>
    <dgm:pt modelId="{515E4C2F-35C5-4681-9185-FFC072F92EDF}" type="sibTrans" cxnId="{6F72EEDC-BF80-4C08-AD9D-77C1AF6678E3}">
      <dgm:prSet/>
      <dgm:spPr/>
      <dgm:t>
        <a:bodyPr/>
        <a:lstStyle/>
        <a:p>
          <a:endParaRPr lang="en-US"/>
        </a:p>
      </dgm:t>
    </dgm:pt>
    <dgm:pt modelId="{0C6A2042-1ACB-4711-B39B-2152B1DD0FBC}">
      <dgm:prSet phldrT="[Text]"/>
      <dgm:spPr/>
      <dgm:t>
        <a:bodyPr/>
        <a:lstStyle/>
        <a:p>
          <a:r>
            <a:rPr lang="en-IE" dirty="0" smtClean="0"/>
            <a:t>Approval process within the Commission (takes between 6 to 8 weeks)</a:t>
          </a:r>
          <a:endParaRPr lang="en-US" dirty="0"/>
        </a:p>
      </dgm:t>
    </dgm:pt>
    <dgm:pt modelId="{7176BCAE-10B0-4E3C-BE61-2395605379D0}" type="parTrans" cxnId="{07CD1170-61DE-4DB8-A2A0-32F650088C64}">
      <dgm:prSet/>
      <dgm:spPr/>
      <dgm:t>
        <a:bodyPr/>
        <a:lstStyle/>
        <a:p>
          <a:endParaRPr lang="en-US"/>
        </a:p>
      </dgm:t>
    </dgm:pt>
    <dgm:pt modelId="{C320FAB7-94F2-414B-8ECE-1C5F43D264AE}" type="sibTrans" cxnId="{07CD1170-61DE-4DB8-A2A0-32F650088C64}">
      <dgm:prSet/>
      <dgm:spPr/>
      <dgm:t>
        <a:bodyPr/>
        <a:lstStyle/>
        <a:p>
          <a:endParaRPr lang="en-US"/>
        </a:p>
      </dgm:t>
    </dgm:pt>
    <dgm:pt modelId="{343464FB-4DB7-433E-92B6-1E2208DDA7E2}">
      <dgm:prSet phldrT="[Text]"/>
      <dgm:spPr/>
      <dgm:t>
        <a:bodyPr/>
        <a:lstStyle/>
        <a:p>
          <a:r>
            <a:rPr lang="en-IE" dirty="0" smtClean="0"/>
            <a:t>Approval by Commission Implementing Decision</a:t>
          </a:r>
          <a:endParaRPr lang="en-US" dirty="0"/>
        </a:p>
      </dgm:t>
    </dgm:pt>
    <dgm:pt modelId="{1A3F6C23-544B-453D-8CC9-8ED4598BBF11}" type="parTrans" cxnId="{8DCE94F4-B4EE-4212-B2C8-300809B87D7A}">
      <dgm:prSet/>
      <dgm:spPr/>
      <dgm:t>
        <a:bodyPr/>
        <a:lstStyle/>
        <a:p>
          <a:endParaRPr lang="en-US"/>
        </a:p>
      </dgm:t>
    </dgm:pt>
    <dgm:pt modelId="{AC48244F-B639-4F86-B596-80A0871578AA}" type="sibTrans" cxnId="{8DCE94F4-B4EE-4212-B2C8-300809B87D7A}">
      <dgm:prSet/>
      <dgm:spPr/>
      <dgm:t>
        <a:bodyPr/>
        <a:lstStyle/>
        <a:p>
          <a:endParaRPr lang="en-US"/>
        </a:p>
      </dgm:t>
    </dgm:pt>
    <dgm:pt modelId="{B4760FE5-44A5-4A96-B3D1-F508BA3566C7}" type="pres">
      <dgm:prSet presAssocID="{7C33B51D-C693-4B34-AA43-6E61F432CB95}" presName="CompostProcess" presStyleCnt="0">
        <dgm:presLayoutVars>
          <dgm:dir/>
          <dgm:resizeHandles val="exact"/>
        </dgm:presLayoutVars>
      </dgm:prSet>
      <dgm:spPr/>
    </dgm:pt>
    <dgm:pt modelId="{A1121102-90EA-4B3F-A4B0-E7A93552E43A}" type="pres">
      <dgm:prSet presAssocID="{7C33B51D-C693-4B34-AA43-6E61F432CB95}" presName="arrow" presStyleLbl="bgShp" presStyleIdx="0" presStyleCnt="1" custLinFactNeighborX="0" custLinFactNeighborY="-6696"/>
      <dgm:spPr/>
    </dgm:pt>
    <dgm:pt modelId="{395DE378-6A31-4E4E-8168-DEBEE77C7059}" type="pres">
      <dgm:prSet presAssocID="{7C33B51D-C693-4B34-AA43-6E61F432CB95}" presName="linearProcess" presStyleCnt="0"/>
      <dgm:spPr/>
    </dgm:pt>
    <dgm:pt modelId="{22B05813-ADEF-47F8-8EA3-A9ED8D0C2097}" type="pres">
      <dgm:prSet presAssocID="{E90227E0-5054-4A01-AA9D-7696387E2FA6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BB2C1A-D661-416A-B1AC-ECB77C4405E0}" type="pres">
      <dgm:prSet presAssocID="{C7F083F7-C396-4C09-B6BB-99B1335CC795}" presName="sibTrans" presStyleCnt="0"/>
      <dgm:spPr/>
    </dgm:pt>
    <dgm:pt modelId="{8F024641-4220-420E-B7C0-0370452034A8}" type="pres">
      <dgm:prSet presAssocID="{03108239-9725-412E-A3F2-F8A5382907B8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113A16-4AA4-4602-B346-A388BF21A2A9}" type="pres">
      <dgm:prSet presAssocID="{6B6FE888-E9D2-4346-8E46-327BF71984B4}" presName="sibTrans" presStyleCnt="0"/>
      <dgm:spPr/>
    </dgm:pt>
    <dgm:pt modelId="{D04D3AD3-8E5E-4D54-9825-0889D0B1D9BC}" type="pres">
      <dgm:prSet presAssocID="{ADB1256D-9DE5-486B-B4B4-64674DA81438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7BA8DC-7769-4ED1-9FCF-E99701E0B12E}" type="pres">
      <dgm:prSet presAssocID="{68B2F699-FAE4-48E7-8C5C-98FFDE0DECAC}" presName="sibTrans" presStyleCnt="0"/>
      <dgm:spPr/>
    </dgm:pt>
    <dgm:pt modelId="{3B3A7386-84B7-4D9E-8195-C0050BA5F19E}" type="pres">
      <dgm:prSet presAssocID="{8BEB11F5-4F41-4A36-8AE8-93AC00845E4B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E5DF5E-9ACA-4579-BCB3-665C637D54E8}" type="pres">
      <dgm:prSet presAssocID="{515E4C2F-35C5-4681-9185-FFC072F92EDF}" presName="sibTrans" presStyleCnt="0"/>
      <dgm:spPr/>
    </dgm:pt>
    <dgm:pt modelId="{9BCB61D5-B063-4C06-AEB5-43E63FE33EB5}" type="pres">
      <dgm:prSet presAssocID="{0C6A2042-1ACB-4711-B39B-2152B1DD0FBC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ABDF15-4223-4311-B9AE-D5259717FCFE}" type="pres">
      <dgm:prSet presAssocID="{C320FAB7-94F2-414B-8ECE-1C5F43D264AE}" presName="sibTrans" presStyleCnt="0"/>
      <dgm:spPr/>
    </dgm:pt>
    <dgm:pt modelId="{9CEE43E1-23D7-4B26-9023-52ECF19FFE80}" type="pres">
      <dgm:prSet presAssocID="{343464FB-4DB7-433E-92B6-1E2208DDA7E2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72EEDC-BF80-4C08-AD9D-77C1AF6678E3}" srcId="{7C33B51D-C693-4B34-AA43-6E61F432CB95}" destId="{8BEB11F5-4F41-4A36-8AE8-93AC00845E4B}" srcOrd="3" destOrd="0" parTransId="{06FD63D6-155F-423F-9066-F1BA0916448E}" sibTransId="{515E4C2F-35C5-4681-9185-FFC072F92EDF}"/>
    <dgm:cxn modelId="{C5EF4D85-F1E5-4C21-9FF5-0633285ACC5C}" type="presOf" srcId="{03108239-9725-412E-A3F2-F8A5382907B8}" destId="{8F024641-4220-420E-B7C0-0370452034A8}" srcOrd="0" destOrd="0" presId="urn:microsoft.com/office/officeart/2005/8/layout/hProcess9"/>
    <dgm:cxn modelId="{4646DE2A-F4AD-4841-9AFF-A7A41BA56BBD}" type="presOf" srcId="{7C33B51D-C693-4B34-AA43-6E61F432CB95}" destId="{B4760FE5-44A5-4A96-B3D1-F508BA3566C7}" srcOrd="0" destOrd="0" presId="urn:microsoft.com/office/officeart/2005/8/layout/hProcess9"/>
    <dgm:cxn modelId="{2F7B2B99-210C-42D6-805B-71A5D75752C8}" type="presOf" srcId="{343464FB-4DB7-433E-92B6-1E2208DDA7E2}" destId="{9CEE43E1-23D7-4B26-9023-52ECF19FFE80}" srcOrd="0" destOrd="0" presId="urn:microsoft.com/office/officeart/2005/8/layout/hProcess9"/>
    <dgm:cxn modelId="{1BE12D6F-201F-4033-8B01-F4B6F81AA3C0}" type="presOf" srcId="{E90227E0-5054-4A01-AA9D-7696387E2FA6}" destId="{22B05813-ADEF-47F8-8EA3-A9ED8D0C2097}" srcOrd="0" destOrd="0" presId="urn:microsoft.com/office/officeart/2005/8/layout/hProcess9"/>
    <dgm:cxn modelId="{07CD1170-61DE-4DB8-A2A0-32F650088C64}" srcId="{7C33B51D-C693-4B34-AA43-6E61F432CB95}" destId="{0C6A2042-1ACB-4711-B39B-2152B1DD0FBC}" srcOrd="4" destOrd="0" parTransId="{7176BCAE-10B0-4E3C-BE61-2395605379D0}" sibTransId="{C320FAB7-94F2-414B-8ECE-1C5F43D264AE}"/>
    <dgm:cxn modelId="{D8CEDB4E-ED10-4B59-9C51-93C94971836B}" type="presOf" srcId="{ADB1256D-9DE5-486B-B4B4-64674DA81438}" destId="{D04D3AD3-8E5E-4D54-9825-0889D0B1D9BC}" srcOrd="0" destOrd="0" presId="urn:microsoft.com/office/officeart/2005/8/layout/hProcess9"/>
    <dgm:cxn modelId="{B097B74E-ED38-4905-AD6D-72509CC02F7A}" type="presOf" srcId="{0C6A2042-1ACB-4711-B39B-2152B1DD0FBC}" destId="{9BCB61D5-B063-4C06-AEB5-43E63FE33EB5}" srcOrd="0" destOrd="0" presId="urn:microsoft.com/office/officeart/2005/8/layout/hProcess9"/>
    <dgm:cxn modelId="{36E1F02A-4B65-48C3-A266-D2473BCBF144}" type="presOf" srcId="{8BEB11F5-4F41-4A36-8AE8-93AC00845E4B}" destId="{3B3A7386-84B7-4D9E-8195-C0050BA5F19E}" srcOrd="0" destOrd="0" presId="urn:microsoft.com/office/officeart/2005/8/layout/hProcess9"/>
    <dgm:cxn modelId="{2A1B10A2-6910-497A-8D7A-86EAAB0E98C5}" srcId="{7C33B51D-C693-4B34-AA43-6E61F432CB95}" destId="{E90227E0-5054-4A01-AA9D-7696387E2FA6}" srcOrd="0" destOrd="0" parTransId="{105A3E35-77D1-4F15-9E32-A9FC5CCF2524}" sibTransId="{C7F083F7-C396-4C09-B6BB-99B1335CC795}"/>
    <dgm:cxn modelId="{8DCE94F4-B4EE-4212-B2C8-300809B87D7A}" srcId="{7C33B51D-C693-4B34-AA43-6E61F432CB95}" destId="{343464FB-4DB7-433E-92B6-1E2208DDA7E2}" srcOrd="5" destOrd="0" parTransId="{1A3F6C23-544B-453D-8CC9-8ED4598BBF11}" sibTransId="{AC48244F-B639-4F86-B596-80A0871578AA}"/>
    <dgm:cxn modelId="{76A6E329-A2F9-466A-B367-48F2AAEB6967}" srcId="{7C33B51D-C693-4B34-AA43-6E61F432CB95}" destId="{03108239-9725-412E-A3F2-F8A5382907B8}" srcOrd="1" destOrd="0" parTransId="{12C3B3E6-CE0B-4687-AEA5-8B4961D744C1}" sibTransId="{6B6FE888-E9D2-4346-8E46-327BF71984B4}"/>
    <dgm:cxn modelId="{D2B4F74A-88A4-41BB-A881-25A031076DAC}" srcId="{7C33B51D-C693-4B34-AA43-6E61F432CB95}" destId="{ADB1256D-9DE5-486B-B4B4-64674DA81438}" srcOrd="2" destOrd="0" parTransId="{7AECB284-7518-45ED-A387-553E49B23EAC}" sibTransId="{68B2F699-FAE4-48E7-8C5C-98FFDE0DECAC}"/>
    <dgm:cxn modelId="{D57B54BF-6E4B-4F8B-A8A9-B4AAFE827D85}" type="presParOf" srcId="{B4760FE5-44A5-4A96-B3D1-F508BA3566C7}" destId="{A1121102-90EA-4B3F-A4B0-E7A93552E43A}" srcOrd="0" destOrd="0" presId="urn:microsoft.com/office/officeart/2005/8/layout/hProcess9"/>
    <dgm:cxn modelId="{02AE74A1-E265-44A3-B82A-5F04208F70E8}" type="presParOf" srcId="{B4760FE5-44A5-4A96-B3D1-F508BA3566C7}" destId="{395DE378-6A31-4E4E-8168-DEBEE77C7059}" srcOrd="1" destOrd="0" presId="urn:microsoft.com/office/officeart/2005/8/layout/hProcess9"/>
    <dgm:cxn modelId="{D0AFC0DC-17EC-4736-B1B3-BC7E98F563C8}" type="presParOf" srcId="{395DE378-6A31-4E4E-8168-DEBEE77C7059}" destId="{22B05813-ADEF-47F8-8EA3-A9ED8D0C2097}" srcOrd="0" destOrd="0" presId="urn:microsoft.com/office/officeart/2005/8/layout/hProcess9"/>
    <dgm:cxn modelId="{EAC3413A-0598-4C6E-BF63-65E4853F6E24}" type="presParOf" srcId="{395DE378-6A31-4E4E-8168-DEBEE77C7059}" destId="{43BB2C1A-D661-416A-B1AC-ECB77C4405E0}" srcOrd="1" destOrd="0" presId="urn:microsoft.com/office/officeart/2005/8/layout/hProcess9"/>
    <dgm:cxn modelId="{A8D8E859-8021-4F59-B431-82BA6C3A0F8B}" type="presParOf" srcId="{395DE378-6A31-4E4E-8168-DEBEE77C7059}" destId="{8F024641-4220-420E-B7C0-0370452034A8}" srcOrd="2" destOrd="0" presId="urn:microsoft.com/office/officeart/2005/8/layout/hProcess9"/>
    <dgm:cxn modelId="{30DA0DCA-0529-4CCC-B3B6-0A69B6CAFA90}" type="presParOf" srcId="{395DE378-6A31-4E4E-8168-DEBEE77C7059}" destId="{6B113A16-4AA4-4602-B346-A388BF21A2A9}" srcOrd="3" destOrd="0" presId="urn:microsoft.com/office/officeart/2005/8/layout/hProcess9"/>
    <dgm:cxn modelId="{2E63E3B9-F630-4111-BAE8-0B878FC5D414}" type="presParOf" srcId="{395DE378-6A31-4E4E-8168-DEBEE77C7059}" destId="{D04D3AD3-8E5E-4D54-9825-0889D0B1D9BC}" srcOrd="4" destOrd="0" presId="urn:microsoft.com/office/officeart/2005/8/layout/hProcess9"/>
    <dgm:cxn modelId="{FA359D93-EC79-4DAA-A398-D18B3381DEBE}" type="presParOf" srcId="{395DE378-6A31-4E4E-8168-DEBEE77C7059}" destId="{1C7BA8DC-7769-4ED1-9FCF-E99701E0B12E}" srcOrd="5" destOrd="0" presId="urn:microsoft.com/office/officeart/2005/8/layout/hProcess9"/>
    <dgm:cxn modelId="{B53ED1ED-C5D0-4500-9A6B-9E9F7EC8ADBE}" type="presParOf" srcId="{395DE378-6A31-4E4E-8168-DEBEE77C7059}" destId="{3B3A7386-84B7-4D9E-8195-C0050BA5F19E}" srcOrd="6" destOrd="0" presId="urn:microsoft.com/office/officeart/2005/8/layout/hProcess9"/>
    <dgm:cxn modelId="{4CAA00F9-C3AF-4C91-90BC-BAE3455DB6E4}" type="presParOf" srcId="{395DE378-6A31-4E4E-8168-DEBEE77C7059}" destId="{E9E5DF5E-9ACA-4579-BCB3-665C637D54E8}" srcOrd="7" destOrd="0" presId="urn:microsoft.com/office/officeart/2005/8/layout/hProcess9"/>
    <dgm:cxn modelId="{1D991DD5-8E58-4766-B806-2932B5223DA9}" type="presParOf" srcId="{395DE378-6A31-4E4E-8168-DEBEE77C7059}" destId="{9BCB61D5-B063-4C06-AEB5-43E63FE33EB5}" srcOrd="8" destOrd="0" presId="urn:microsoft.com/office/officeart/2005/8/layout/hProcess9"/>
    <dgm:cxn modelId="{1A352D44-7CD4-4736-82A8-8844D1C25683}" type="presParOf" srcId="{395DE378-6A31-4E4E-8168-DEBEE77C7059}" destId="{B3ABDF15-4223-4311-B9AE-D5259717FCFE}" srcOrd="9" destOrd="0" presId="urn:microsoft.com/office/officeart/2005/8/layout/hProcess9"/>
    <dgm:cxn modelId="{B3C15A75-C621-4160-A7EF-3BCE94A89E2C}" type="presParOf" srcId="{395DE378-6A31-4E4E-8168-DEBEE77C7059}" destId="{9CEE43E1-23D7-4B26-9023-52ECF19FFE80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121102-90EA-4B3F-A4B0-E7A93552E43A}">
      <dsp:nvSpPr>
        <dsp:cNvPr id="0" name=""/>
        <dsp:cNvSpPr/>
      </dsp:nvSpPr>
      <dsp:spPr>
        <a:xfrm>
          <a:off x="806948" y="0"/>
          <a:ext cx="9145418" cy="3906838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B05813-ADEF-47F8-8EA3-A9ED8D0C2097}">
      <dsp:nvSpPr>
        <dsp:cNvPr id="0" name=""/>
        <dsp:cNvSpPr/>
      </dsp:nvSpPr>
      <dsp:spPr>
        <a:xfrm>
          <a:off x="2955" y="1172051"/>
          <a:ext cx="1720544" cy="156273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400" kern="1200" dirty="0" smtClean="0"/>
            <a:t>Initial submission of the CAP Plan by MS</a:t>
          </a:r>
          <a:endParaRPr lang="en-US" sz="1400" kern="1200" dirty="0"/>
        </a:p>
      </dsp:txBody>
      <dsp:txXfrm>
        <a:off x="79241" y="1248337"/>
        <a:ext cx="1567972" cy="1410163"/>
      </dsp:txXfrm>
    </dsp:sp>
    <dsp:sp modelId="{8F024641-4220-420E-B7C0-0370452034A8}">
      <dsp:nvSpPr>
        <dsp:cNvPr id="0" name=""/>
        <dsp:cNvSpPr/>
      </dsp:nvSpPr>
      <dsp:spPr>
        <a:xfrm>
          <a:off x="1809527" y="1172051"/>
          <a:ext cx="1720544" cy="156273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400" kern="1200" dirty="0" smtClean="0"/>
            <a:t>Observation letters of the Commission on the CAP Plans (3 month after initial submission)</a:t>
          </a:r>
          <a:endParaRPr lang="en-US" sz="1400" kern="1200" dirty="0"/>
        </a:p>
      </dsp:txBody>
      <dsp:txXfrm>
        <a:off x="1885813" y="1248337"/>
        <a:ext cx="1567972" cy="1410163"/>
      </dsp:txXfrm>
    </dsp:sp>
    <dsp:sp modelId="{D04D3AD3-8E5E-4D54-9825-0889D0B1D9BC}">
      <dsp:nvSpPr>
        <dsp:cNvPr id="0" name=""/>
        <dsp:cNvSpPr/>
      </dsp:nvSpPr>
      <dsp:spPr>
        <a:xfrm>
          <a:off x="3616099" y="1172051"/>
          <a:ext cx="1720544" cy="156273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400" kern="1200" dirty="0" smtClean="0"/>
            <a:t>Initial response of the MS to the observations and restarting of the structured dialogue</a:t>
          </a:r>
          <a:endParaRPr lang="en-US" sz="1400" kern="1200" dirty="0"/>
        </a:p>
      </dsp:txBody>
      <dsp:txXfrm>
        <a:off x="3692385" y="1248337"/>
        <a:ext cx="1567972" cy="1410163"/>
      </dsp:txXfrm>
    </dsp:sp>
    <dsp:sp modelId="{3B3A7386-84B7-4D9E-8195-C0050BA5F19E}">
      <dsp:nvSpPr>
        <dsp:cNvPr id="0" name=""/>
        <dsp:cNvSpPr/>
      </dsp:nvSpPr>
      <dsp:spPr>
        <a:xfrm>
          <a:off x="5422671" y="1172051"/>
          <a:ext cx="1720544" cy="156273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400" kern="1200" dirty="0" smtClean="0"/>
            <a:t>Resubmission of the CAP Plan after  mutual agreement</a:t>
          </a:r>
          <a:endParaRPr lang="en-US" sz="1400" kern="1200" dirty="0"/>
        </a:p>
      </dsp:txBody>
      <dsp:txXfrm>
        <a:off x="5498957" y="1248337"/>
        <a:ext cx="1567972" cy="1410163"/>
      </dsp:txXfrm>
    </dsp:sp>
    <dsp:sp modelId="{9BCB61D5-B063-4C06-AEB5-43E63FE33EB5}">
      <dsp:nvSpPr>
        <dsp:cNvPr id="0" name=""/>
        <dsp:cNvSpPr/>
      </dsp:nvSpPr>
      <dsp:spPr>
        <a:xfrm>
          <a:off x="7229243" y="1172051"/>
          <a:ext cx="1720544" cy="156273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400" kern="1200" dirty="0" smtClean="0"/>
            <a:t>Approval process within the Commission (takes between 6 to 8 weeks)</a:t>
          </a:r>
          <a:endParaRPr lang="en-US" sz="1400" kern="1200" dirty="0"/>
        </a:p>
      </dsp:txBody>
      <dsp:txXfrm>
        <a:off x="7305529" y="1248337"/>
        <a:ext cx="1567972" cy="1410163"/>
      </dsp:txXfrm>
    </dsp:sp>
    <dsp:sp modelId="{9CEE43E1-23D7-4B26-9023-52ECF19FFE80}">
      <dsp:nvSpPr>
        <dsp:cNvPr id="0" name=""/>
        <dsp:cNvSpPr/>
      </dsp:nvSpPr>
      <dsp:spPr>
        <a:xfrm>
          <a:off x="9035815" y="1172051"/>
          <a:ext cx="1720544" cy="156273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400" kern="1200" dirty="0" smtClean="0"/>
            <a:t>Approval by Commission Implementing Decision</a:t>
          </a:r>
          <a:endParaRPr lang="en-US" sz="1400" kern="1200" dirty="0"/>
        </a:p>
      </dsp:txBody>
      <dsp:txXfrm>
        <a:off x="9112101" y="1248337"/>
        <a:ext cx="1567972" cy="1410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0.20474</cdr:x>
      <cdr:y>0</cdr:y>
    </cdr:from>
    <cdr:to>
      <cdr:x>0.86622</cdr:x>
      <cdr:y>0.07498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49831" y="0"/>
          <a:ext cx="5007336" cy="3369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0.17165</cdr:x>
      <cdr:y>0</cdr:y>
    </cdr:from>
    <cdr:to>
      <cdr:x>0.94818</cdr:x>
      <cdr:y>0.07966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99367" y="-1"/>
          <a:ext cx="5878286" cy="3810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IE" sz="1400" b="1" dirty="0" smtClean="0">
              <a:solidFill>
                <a:schemeClr val="bg1">
                  <a:lumMod val="50000"/>
                </a:schemeClr>
              </a:solidFill>
            </a:rPr>
            <a:t>% of allocation based on total CAP EU funding </a:t>
          </a:r>
          <a:endParaRPr lang="en-US" sz="1400" b="1" dirty="0">
            <a:solidFill>
              <a:schemeClr val="bg1">
                <a:lumMod val="50000"/>
              </a:schemeClr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2322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833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977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241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5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49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740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982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https://agriculture.ec.europa.eu/cap-my-country/cap-strategic-plans_en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726385"/>
          </a:xfrm>
        </p:spPr>
        <p:txBody>
          <a:bodyPr>
            <a:normAutofit fontScale="90000"/>
          </a:bodyPr>
          <a:lstStyle/>
          <a:p>
            <a:pPr algn="ctr"/>
            <a:r>
              <a:rPr lang="fi-FI" sz="4000" b="1" dirty="0"/>
              <a:t>CAP Strategic </a:t>
            </a:r>
            <a:r>
              <a:rPr lang="en-IE" sz="4000" b="1" dirty="0"/>
              <a:t>Plans</a:t>
            </a:r>
            <a:r>
              <a:rPr lang="en-IE" sz="4000" dirty="0"/>
              <a:t> (2023-2027)</a:t>
            </a:r>
            <a:br>
              <a:rPr lang="en-IE" sz="4000" dirty="0"/>
            </a:br>
            <a:r>
              <a:rPr lang="en-IE" sz="4000" dirty="0"/>
              <a:t/>
            </a:r>
            <a:br>
              <a:rPr lang="en-IE" sz="4000" dirty="0"/>
            </a:br>
            <a:r>
              <a:rPr lang="en-IE" sz="4000" dirty="0"/>
              <a:t> State of </a:t>
            </a:r>
            <a:r>
              <a:rPr lang="en-IE" sz="4000" smtClean="0"/>
              <a:t>play </a:t>
            </a:r>
            <a:r>
              <a:rPr lang="en-IE" sz="4000" dirty="0" smtClean="0"/>
              <a:t/>
            </a:r>
            <a:br>
              <a:rPr lang="en-IE" sz="4000" dirty="0" smtClean="0"/>
            </a:br>
            <a:r>
              <a:rPr lang="en-IE" sz="4000" dirty="0" smtClean="0"/>
              <a:t>Information on selected aspects relevant for </a:t>
            </a:r>
            <a:br>
              <a:rPr lang="en-IE" sz="4000" dirty="0" smtClean="0"/>
            </a:br>
            <a:r>
              <a:rPr lang="en-IE" sz="4000" dirty="0" smtClean="0"/>
              <a:t>Rural development</a:t>
            </a:r>
            <a:r>
              <a:rPr lang="en-IE" sz="4000" dirty="0"/>
              <a:t/>
            </a:r>
            <a:br>
              <a:rPr lang="en-IE" sz="4000" dirty="0"/>
            </a:br>
            <a:r>
              <a:rPr lang="en-IE" sz="4000" dirty="0"/>
              <a:t/>
            </a:r>
            <a:br>
              <a:rPr lang="en-IE" sz="4000" dirty="0"/>
            </a:br>
            <a:endParaRPr lang="en-IE" sz="3100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CDG- Rural Development</a:t>
            </a:r>
            <a:endParaRPr lang="en-US" dirty="0"/>
          </a:p>
          <a:p>
            <a:r>
              <a:rPr lang="en-IE" dirty="0" smtClean="0"/>
              <a:t>16.11.2022</a:t>
            </a:r>
            <a:r>
              <a:rPr lang="en-IE" dirty="0"/>
              <a:t>, Brussels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906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13164"/>
            <a:ext cx="10905699" cy="4294365"/>
          </a:xfrm>
        </p:spPr>
        <p:txBody>
          <a:bodyPr/>
          <a:lstStyle/>
          <a:p>
            <a:pPr marL="0" indent="0" algn="ctr">
              <a:buNone/>
            </a:pPr>
            <a:r>
              <a:rPr lang="en-GB" sz="1800" dirty="0"/>
              <a:t>Approximate distribution of planned rural development spending on the environment, climate and animal welfare within the required minimum allocation</a:t>
            </a: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800" dirty="0" smtClean="0"/>
              <a:t>Green expenditure: RD interventions (based on draft plans)</a:t>
            </a:r>
            <a:endParaRPr lang="en-GB" sz="2800" dirty="0"/>
          </a:p>
        </p:txBody>
      </p:sp>
      <p:graphicFrame>
        <p:nvGraphicFramePr>
          <p:cNvPr id="6" name="Chart 5"/>
          <p:cNvGraphicFramePr/>
          <p:nvPr>
            <p:extLst/>
          </p:nvPr>
        </p:nvGraphicFramePr>
        <p:xfrm>
          <a:off x="838199" y="2161309"/>
          <a:ext cx="9857509" cy="3749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231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800" dirty="0"/>
              <a:t>Number of CSPs according to the minimum financial allocation for LEADER</a:t>
            </a:r>
            <a:r>
              <a:rPr lang="en-GB" sz="2800" b="1" dirty="0"/>
              <a:t> </a:t>
            </a:r>
            <a:r>
              <a:rPr lang="en-GB" sz="2800" b="1" dirty="0" smtClean="0"/>
              <a:t>(based on draft plans)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970722" y="1429384"/>
          <a:ext cx="10648122" cy="4016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85181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200" i="1" dirty="0" smtClean="0"/>
              <a:t/>
            </a:r>
            <a:br>
              <a:rPr lang="en-GB" sz="3200" i="1" dirty="0" smtClean="0"/>
            </a:br>
            <a:r>
              <a:rPr lang="en-GB" sz="2800" dirty="0" smtClean="0"/>
              <a:t>Indicative </a:t>
            </a:r>
            <a:r>
              <a:rPr lang="en-GB" sz="2800" dirty="0"/>
              <a:t>and approximate cumulative distribution of the public expenditure for rural development proposed by Member States in their draft CAP Strategic </a:t>
            </a:r>
            <a:r>
              <a:rPr lang="en-GB" sz="2800" dirty="0" smtClean="0"/>
              <a:t>Plans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534160"/>
          <a:ext cx="10906125" cy="4172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8721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04175738"/>
              </p:ext>
            </p:extLst>
          </p:nvPr>
        </p:nvGraphicFramePr>
        <p:xfrm>
          <a:off x="838200" y="1825625"/>
          <a:ext cx="5327650" cy="3906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IE" dirty="0" smtClean="0"/>
              <a:t>Combination of tools</a:t>
            </a:r>
          </a:p>
          <a:p>
            <a:r>
              <a:rPr lang="en-IE" dirty="0" smtClean="0"/>
              <a:t>Complementarity with national instruments</a:t>
            </a:r>
          </a:p>
          <a:p>
            <a:r>
              <a:rPr lang="en-IE" dirty="0" smtClean="0"/>
              <a:t>Strategies and choices differ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Information on approved 9 CSPs in relation to use of tools to support Young farmers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1473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199" y="1825624"/>
            <a:ext cx="10905699" cy="4252447"/>
          </a:xfrm>
        </p:spPr>
        <p:txBody>
          <a:bodyPr/>
          <a:lstStyle/>
          <a:p>
            <a:r>
              <a:rPr lang="en-IE" sz="2000" dirty="0"/>
              <a:t>Strategic approach, choice, combination and consistency of instruments for each specific objective differ</a:t>
            </a:r>
          </a:p>
          <a:p>
            <a:r>
              <a:rPr lang="en-IE" sz="2000" b="1" dirty="0"/>
              <a:t>Level of </a:t>
            </a:r>
            <a:r>
              <a:rPr lang="en-IE" sz="2000" b="1" dirty="0" smtClean="0"/>
              <a:t>targets  </a:t>
            </a:r>
            <a:r>
              <a:rPr lang="en-IE" sz="2000" dirty="0" smtClean="0"/>
              <a:t>differ. </a:t>
            </a:r>
            <a:r>
              <a:rPr lang="en-IE" sz="2000" dirty="0"/>
              <a:t>The orientation </a:t>
            </a:r>
            <a:r>
              <a:rPr lang="en-IE" sz="2000" dirty="0" smtClean="0"/>
              <a:t>towards </a:t>
            </a:r>
            <a:r>
              <a:rPr lang="en-IE" sz="2000" dirty="0"/>
              <a:t>specific targets is strengthened </a:t>
            </a:r>
          </a:p>
          <a:p>
            <a:r>
              <a:rPr lang="en-IE" sz="2000" b="1" dirty="0"/>
              <a:t>Evolution</a:t>
            </a:r>
            <a:r>
              <a:rPr lang="en-IE" sz="2000" dirty="0"/>
              <a:t> and not revolution - rules previously used on EU level tend to be continued in the general case in the plans</a:t>
            </a:r>
          </a:p>
          <a:p>
            <a:r>
              <a:rPr lang="en-IE" sz="2000" b="1" dirty="0"/>
              <a:t>Diversity</a:t>
            </a:r>
            <a:r>
              <a:rPr lang="en-IE" sz="2000" dirty="0"/>
              <a:t> more in relation to choice of instrument, requirements for voluntary </a:t>
            </a:r>
            <a:r>
              <a:rPr lang="en-IE" sz="2000" dirty="0" smtClean="0"/>
              <a:t>measures, </a:t>
            </a:r>
            <a:r>
              <a:rPr lang="en-IE" sz="2000" dirty="0"/>
              <a:t>eligibility, level  and type of support, innovation from previous period, territorial and sectoral approaches</a:t>
            </a:r>
          </a:p>
          <a:p>
            <a:r>
              <a:rPr lang="en-IE" sz="2000" dirty="0" smtClean="0"/>
              <a:t>Complementarity and targeting will be key on an ongoing basis</a:t>
            </a:r>
          </a:p>
          <a:p>
            <a:r>
              <a:rPr lang="en-IE" sz="2000" b="1" dirty="0" smtClean="0"/>
              <a:t>Interested in your views</a:t>
            </a:r>
            <a:endParaRPr lang="en-IE" sz="20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199" y="1347643"/>
            <a:ext cx="10515600" cy="955964"/>
          </a:xfrm>
        </p:spPr>
        <p:txBody>
          <a:bodyPr/>
          <a:lstStyle/>
          <a:p>
            <a:r>
              <a:rPr lang="en-IE" dirty="0"/>
              <a:t/>
            </a:r>
            <a:br>
              <a:rPr lang="en-IE" dirty="0"/>
            </a:br>
            <a:r>
              <a:rPr lang="en-IE" dirty="0"/>
              <a:t/>
            </a:r>
            <a:br>
              <a:rPr lang="en-IE" dirty="0"/>
            </a:br>
            <a:r>
              <a:rPr lang="en-IE" dirty="0"/>
              <a:t/>
            </a:r>
            <a:br>
              <a:rPr lang="en-IE" dirty="0"/>
            </a:br>
            <a:r>
              <a:rPr lang="en-IE" dirty="0"/>
              <a:t>Reflections - what changes is the new delivery model bringing/not bringing in relation to diversity? </a:t>
            </a:r>
            <a:br>
              <a:rPr lang="en-IE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8543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IE" dirty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415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970722" y="1825625"/>
          <a:ext cx="10759316" cy="3906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3600" dirty="0" smtClean="0"/>
              <a:t>CAP Strategic Plan approval process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281315" y="5197255"/>
            <a:ext cx="1864610" cy="738664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By 18 March all MS submitted their CAP Plans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7113253" y="5089533"/>
            <a:ext cx="3160300" cy="116955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IE" sz="1400" dirty="0" smtClean="0"/>
              <a:t>The approval of each CAP Plan is also accompanied by an ‘At a glance’ document giving a flavour of the Plan. Both are published on the Europa website, follow the above link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584433" y="1752282"/>
            <a:ext cx="1920776" cy="738664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By 25 May 2022 every MS received an observation letter</a:t>
            </a:r>
            <a:endParaRPr lang="en-GB" sz="1400" dirty="0"/>
          </a:p>
        </p:txBody>
      </p:sp>
      <p:sp>
        <p:nvSpPr>
          <p:cNvPr id="10" name="Freeform 9"/>
          <p:cNvSpPr/>
          <p:nvPr/>
        </p:nvSpPr>
        <p:spPr>
          <a:xfrm rot="4044264" flipV="1">
            <a:off x="1337435" y="4603626"/>
            <a:ext cx="402194" cy="536468"/>
          </a:xfrm>
          <a:custGeom>
            <a:avLst/>
            <a:gdLst>
              <a:gd name="connsiteX0" fmla="*/ 0 w 434340"/>
              <a:gd name="connsiteY0" fmla="*/ 472440 h 472440"/>
              <a:gd name="connsiteX1" fmla="*/ 358140 w 434340"/>
              <a:gd name="connsiteY1" fmla="*/ 243840 h 472440"/>
              <a:gd name="connsiteX2" fmla="*/ 434340 w 434340"/>
              <a:gd name="connsiteY2" fmla="*/ 0 h 472440"/>
              <a:gd name="connsiteX3" fmla="*/ 434340 w 434340"/>
              <a:gd name="connsiteY3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340" h="472440">
                <a:moveTo>
                  <a:pt x="0" y="472440"/>
                </a:moveTo>
                <a:cubicBezTo>
                  <a:pt x="142875" y="397510"/>
                  <a:pt x="285750" y="322580"/>
                  <a:pt x="358140" y="243840"/>
                </a:cubicBezTo>
                <a:cubicBezTo>
                  <a:pt x="430530" y="165100"/>
                  <a:pt x="434340" y="0"/>
                  <a:pt x="434340" y="0"/>
                </a:cubicBezTo>
                <a:lnTo>
                  <a:pt x="434340" y="0"/>
                </a:lnTo>
              </a:path>
            </a:pathLst>
          </a:custGeom>
          <a:noFill/>
          <a:ln w="28575">
            <a:solidFill>
              <a:srgbClr val="FFC000"/>
            </a:solidFill>
            <a:tailEnd type="arrow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11" name="Freeform 10"/>
          <p:cNvSpPr/>
          <p:nvPr/>
        </p:nvSpPr>
        <p:spPr>
          <a:xfrm rot="11675428" flipV="1">
            <a:off x="3106116" y="2591493"/>
            <a:ext cx="402194" cy="341364"/>
          </a:xfrm>
          <a:custGeom>
            <a:avLst/>
            <a:gdLst>
              <a:gd name="connsiteX0" fmla="*/ 0 w 434340"/>
              <a:gd name="connsiteY0" fmla="*/ 472440 h 472440"/>
              <a:gd name="connsiteX1" fmla="*/ 358140 w 434340"/>
              <a:gd name="connsiteY1" fmla="*/ 243840 h 472440"/>
              <a:gd name="connsiteX2" fmla="*/ 434340 w 434340"/>
              <a:gd name="connsiteY2" fmla="*/ 0 h 472440"/>
              <a:gd name="connsiteX3" fmla="*/ 434340 w 434340"/>
              <a:gd name="connsiteY3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340" h="472440">
                <a:moveTo>
                  <a:pt x="0" y="472440"/>
                </a:moveTo>
                <a:cubicBezTo>
                  <a:pt x="142875" y="397510"/>
                  <a:pt x="285750" y="322580"/>
                  <a:pt x="358140" y="243840"/>
                </a:cubicBezTo>
                <a:cubicBezTo>
                  <a:pt x="430530" y="165100"/>
                  <a:pt x="434340" y="0"/>
                  <a:pt x="434340" y="0"/>
                </a:cubicBezTo>
                <a:lnTo>
                  <a:pt x="434340" y="0"/>
                </a:lnTo>
              </a:path>
            </a:pathLst>
          </a:custGeom>
          <a:noFill/>
          <a:ln w="28575">
            <a:solidFill>
              <a:srgbClr val="FFC000"/>
            </a:solidFill>
            <a:tailEnd type="arrow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12" name="Freeform 11"/>
          <p:cNvSpPr/>
          <p:nvPr/>
        </p:nvSpPr>
        <p:spPr>
          <a:xfrm rot="10442828">
            <a:off x="9865988" y="4648701"/>
            <a:ext cx="569369" cy="346947"/>
          </a:xfrm>
          <a:custGeom>
            <a:avLst/>
            <a:gdLst>
              <a:gd name="connsiteX0" fmla="*/ 0 w 434340"/>
              <a:gd name="connsiteY0" fmla="*/ 472440 h 472440"/>
              <a:gd name="connsiteX1" fmla="*/ 358140 w 434340"/>
              <a:gd name="connsiteY1" fmla="*/ 243840 h 472440"/>
              <a:gd name="connsiteX2" fmla="*/ 434340 w 434340"/>
              <a:gd name="connsiteY2" fmla="*/ 0 h 472440"/>
              <a:gd name="connsiteX3" fmla="*/ 434340 w 434340"/>
              <a:gd name="connsiteY3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340" h="472440">
                <a:moveTo>
                  <a:pt x="0" y="472440"/>
                </a:moveTo>
                <a:cubicBezTo>
                  <a:pt x="142875" y="397510"/>
                  <a:pt x="285750" y="322580"/>
                  <a:pt x="358140" y="243840"/>
                </a:cubicBezTo>
                <a:cubicBezTo>
                  <a:pt x="430530" y="165100"/>
                  <a:pt x="434340" y="0"/>
                  <a:pt x="434340" y="0"/>
                </a:cubicBezTo>
                <a:lnTo>
                  <a:pt x="434340" y="0"/>
                </a:lnTo>
              </a:path>
            </a:pathLst>
          </a:custGeom>
          <a:noFill/>
          <a:ln w="28575">
            <a:solidFill>
              <a:srgbClr val="FFC000"/>
            </a:solidFill>
            <a:tailEnd type="arrow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403976" y="582731"/>
            <a:ext cx="2512651" cy="116955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More information can be found here</a:t>
            </a:r>
            <a:r>
              <a:rPr lang="en-US" sz="1400" dirty="0"/>
              <a:t>: </a:t>
            </a:r>
            <a:r>
              <a:rPr lang="en-US" sz="1400" dirty="0">
                <a:hlinkClick r:id="rId7"/>
              </a:rPr>
              <a:t>https://</a:t>
            </a:r>
            <a:r>
              <a:rPr lang="en-US" sz="1400" dirty="0" smtClean="0">
                <a:hlinkClick r:id="rId7"/>
              </a:rPr>
              <a:t>agriculture.ec.europa.eu/cap-my-country/cap-strategic-plans_en</a:t>
            </a:r>
            <a:endParaRPr lang="en-US" sz="1400" dirty="0" smtClean="0"/>
          </a:p>
        </p:txBody>
      </p:sp>
      <p:sp>
        <p:nvSpPr>
          <p:cNvPr id="16" name="Freeform 15"/>
          <p:cNvSpPr/>
          <p:nvPr/>
        </p:nvSpPr>
        <p:spPr>
          <a:xfrm rot="2838879">
            <a:off x="8688986" y="993012"/>
            <a:ext cx="569369" cy="560786"/>
          </a:xfrm>
          <a:custGeom>
            <a:avLst/>
            <a:gdLst>
              <a:gd name="connsiteX0" fmla="*/ 0 w 434340"/>
              <a:gd name="connsiteY0" fmla="*/ 472440 h 472440"/>
              <a:gd name="connsiteX1" fmla="*/ 358140 w 434340"/>
              <a:gd name="connsiteY1" fmla="*/ 243840 h 472440"/>
              <a:gd name="connsiteX2" fmla="*/ 434340 w 434340"/>
              <a:gd name="connsiteY2" fmla="*/ 0 h 472440"/>
              <a:gd name="connsiteX3" fmla="*/ 434340 w 434340"/>
              <a:gd name="connsiteY3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340" h="472440">
                <a:moveTo>
                  <a:pt x="0" y="472440"/>
                </a:moveTo>
                <a:cubicBezTo>
                  <a:pt x="142875" y="397510"/>
                  <a:pt x="285750" y="322580"/>
                  <a:pt x="358140" y="243840"/>
                </a:cubicBezTo>
                <a:cubicBezTo>
                  <a:pt x="430530" y="165100"/>
                  <a:pt x="434340" y="0"/>
                  <a:pt x="434340" y="0"/>
                </a:cubicBezTo>
                <a:lnTo>
                  <a:pt x="434340" y="0"/>
                </a:lnTo>
              </a:path>
            </a:pathLst>
          </a:custGeom>
          <a:noFill/>
          <a:ln w="28575">
            <a:solidFill>
              <a:srgbClr val="FFC000"/>
            </a:solidFill>
            <a:tailEnd type="arrow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819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552734" y="1644555"/>
          <a:ext cx="5640411" cy="4681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6402388" y="1825625"/>
          <a:ext cx="5327650" cy="3906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0722" y="482861"/>
            <a:ext cx="10459278" cy="452012"/>
          </a:xfrm>
        </p:spPr>
        <p:txBody>
          <a:bodyPr/>
          <a:lstStyle/>
          <a:p>
            <a:r>
              <a:rPr lang="en-IE" sz="3200" dirty="0" smtClean="0"/>
              <a:t>CAP Strategic Plan approval – state of play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81437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99478" y="2060777"/>
            <a:ext cx="10905699" cy="3881904"/>
          </a:xfrm>
        </p:spPr>
        <p:txBody>
          <a:bodyPr/>
          <a:lstStyle/>
          <a:p>
            <a:r>
              <a:rPr lang="en-IE" dirty="0"/>
              <a:t>Learning curve for all - capacity, resources and time demanding</a:t>
            </a:r>
          </a:p>
          <a:p>
            <a:r>
              <a:rPr lang="en-IE" dirty="0"/>
              <a:t>Support in design to MS through networking. Input with Commission ‘recommendations’</a:t>
            </a:r>
          </a:p>
          <a:p>
            <a:r>
              <a:rPr lang="en-IE" dirty="0"/>
              <a:t>Breaking through the silos – a good start</a:t>
            </a:r>
          </a:p>
          <a:p>
            <a:r>
              <a:rPr lang="en-IE" dirty="0"/>
              <a:t>The observations letters - less prescriptive and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/>
              <a:t>more policy and quality driven approach</a:t>
            </a:r>
          </a:p>
          <a:p>
            <a:r>
              <a:rPr lang="en-IE" dirty="0"/>
              <a:t>Increased level of transparency both at EU and national levels</a:t>
            </a:r>
          </a:p>
          <a:p>
            <a:r>
              <a:rPr lang="en-IE" dirty="0"/>
              <a:t> Assessment and approval in the changed geopolitical context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23248" y="1054345"/>
            <a:ext cx="7875974" cy="782357"/>
          </a:xfrm>
        </p:spPr>
        <p:txBody>
          <a:bodyPr/>
          <a:lstStyle/>
          <a:p>
            <a:r>
              <a:rPr lang="en-IE" dirty="0"/>
              <a:t>Key features of the </a:t>
            </a:r>
            <a:r>
              <a:rPr lang="en-IE" dirty="0">
                <a:solidFill>
                  <a:srgbClr val="024B9C"/>
                </a:solidFill>
              </a:rPr>
              <a:t>preparatory, </a:t>
            </a:r>
            <a:r>
              <a:rPr lang="en-IE" dirty="0"/>
              <a:t>assessment and approval process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" t="9036" r="3118" b="5514"/>
          <a:stretch/>
        </p:blipFill>
        <p:spPr>
          <a:xfrm>
            <a:off x="9780303" y="407341"/>
            <a:ext cx="2292421" cy="207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144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75672" y="1449107"/>
            <a:ext cx="10905699" cy="3881904"/>
          </a:xfrm>
        </p:spPr>
        <p:txBody>
          <a:bodyPr/>
          <a:lstStyle/>
          <a:p>
            <a:r>
              <a:rPr lang="en-IE" sz="2000" b="1" dirty="0"/>
              <a:t>Strategic approach </a:t>
            </a:r>
            <a:r>
              <a:rPr lang="en-IE" sz="2000" dirty="0"/>
              <a:t>and </a:t>
            </a:r>
            <a:r>
              <a:rPr lang="en-IE" sz="2000" b="1" dirty="0"/>
              <a:t>increasing ambition </a:t>
            </a:r>
            <a:r>
              <a:rPr lang="en-IE" sz="2000" dirty="0"/>
              <a:t>in selected areas </a:t>
            </a:r>
          </a:p>
          <a:p>
            <a:r>
              <a:rPr lang="en-IE" sz="2000" dirty="0"/>
              <a:t>Ensuring result indicator </a:t>
            </a:r>
            <a:r>
              <a:rPr lang="en-IE" sz="2000" b="1" dirty="0"/>
              <a:t>targets are </a:t>
            </a:r>
            <a:r>
              <a:rPr lang="en-IE" sz="2000" b="1" dirty="0" smtClean="0"/>
              <a:t>reliable and ambitious</a:t>
            </a:r>
            <a:endParaRPr lang="en-US" sz="2000" b="1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</a:pPr>
            <a:r>
              <a:rPr lang="en-IE" sz="2000" b="1" dirty="0" smtClean="0"/>
              <a:t>Justifications</a:t>
            </a:r>
            <a:r>
              <a:rPr lang="en-IE" sz="2000" dirty="0" smtClean="0"/>
              <a:t> </a:t>
            </a:r>
            <a:r>
              <a:rPr lang="en-IE" sz="2000" dirty="0"/>
              <a:t>regarding </a:t>
            </a:r>
            <a:r>
              <a:rPr lang="en-IE" sz="2000" b="1" dirty="0"/>
              <a:t>possible exemptions and reinforcing of conditionality</a:t>
            </a:r>
            <a:r>
              <a:rPr lang="en-IE" sz="2000" dirty="0"/>
              <a:t>: mostly related to crop rotation, minimum soil cover, justification on the width of buffer strips below 3 meters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</a:pPr>
            <a:r>
              <a:rPr lang="en-IE" sz="2000" dirty="0"/>
              <a:t>The green architecture - </a:t>
            </a:r>
            <a:r>
              <a:rPr lang="en-IE" sz="2000" b="1" dirty="0"/>
              <a:t>the interplay between baseline and the requirements </a:t>
            </a:r>
            <a:r>
              <a:rPr lang="en-IE" sz="2000" dirty="0"/>
              <a:t>of the interventions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</a:pPr>
            <a:r>
              <a:rPr lang="en-IE" sz="2000" dirty="0"/>
              <a:t>Ensuring </a:t>
            </a:r>
            <a:r>
              <a:rPr lang="en-IE" sz="2000" b="1" dirty="0"/>
              <a:t>requirements</a:t>
            </a:r>
            <a:r>
              <a:rPr lang="en-IE" sz="2000" dirty="0"/>
              <a:t> for area based interventions </a:t>
            </a:r>
            <a:r>
              <a:rPr lang="en-IE" sz="2000" b="1" dirty="0"/>
              <a:t>are effective </a:t>
            </a:r>
            <a:r>
              <a:rPr lang="en-IE" sz="2000" dirty="0"/>
              <a:t>in view of the environmental-climate targets</a:t>
            </a:r>
          </a:p>
          <a:p>
            <a:endParaRPr lang="en-IE" dirty="0"/>
          </a:p>
          <a:p>
            <a:pPr marL="0" indent="0">
              <a:buNone/>
            </a:pPr>
            <a:endParaRPr lang="en-IE" dirty="0"/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Some </a:t>
            </a:r>
            <a:r>
              <a:rPr lang="en-IE" dirty="0" smtClean="0"/>
              <a:t>of the</a:t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>Some key </a:t>
            </a:r>
            <a:r>
              <a:rPr lang="en-IE" dirty="0"/>
              <a:t>areas in </a:t>
            </a:r>
            <a:br>
              <a:rPr lang="en-IE" dirty="0"/>
            </a:br>
            <a:r>
              <a:rPr lang="en-IE" dirty="0"/>
              <a:t>negotiations on CAP Plans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0685" y="93050"/>
            <a:ext cx="2071315" cy="1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882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direction of plans kept</a:t>
            </a:r>
          </a:p>
          <a:p>
            <a:r>
              <a:rPr lang="en-US" dirty="0" smtClean="0"/>
              <a:t>Increased production of protein crops</a:t>
            </a:r>
          </a:p>
          <a:p>
            <a:r>
              <a:rPr lang="en-US" dirty="0" smtClean="0"/>
              <a:t>Support for efficiency and reduction of use of fertilizers through precision farming </a:t>
            </a:r>
          </a:p>
          <a:p>
            <a:r>
              <a:rPr lang="en-IE" dirty="0" smtClean="0"/>
              <a:t>Investments in energy production or efficiency</a:t>
            </a:r>
          </a:p>
          <a:p>
            <a:r>
              <a:rPr lang="en-US" dirty="0"/>
              <a:t>A</a:t>
            </a:r>
            <a:r>
              <a:rPr lang="en-US" dirty="0" smtClean="0"/>
              <a:t>dvisory </a:t>
            </a:r>
            <a:r>
              <a:rPr lang="en-US" dirty="0"/>
              <a:t>services </a:t>
            </a:r>
            <a:r>
              <a:rPr lang="en-US" dirty="0" smtClean="0"/>
              <a:t>promoting </a:t>
            </a:r>
            <a:r>
              <a:rPr lang="en-US" dirty="0"/>
              <a:t>issues related to security of supply.</a:t>
            </a:r>
            <a:endParaRPr lang="en-US" dirty="0" smtClean="0"/>
          </a:p>
          <a:p>
            <a:r>
              <a:rPr lang="en-US" dirty="0" smtClean="0"/>
              <a:t>Inclusion of additional result </a:t>
            </a:r>
            <a:r>
              <a:rPr lang="en-US" dirty="0"/>
              <a:t>indicator on </a:t>
            </a:r>
            <a:r>
              <a:rPr lang="en-US"/>
              <a:t>Renewable </a:t>
            </a:r>
            <a:r>
              <a:rPr lang="en-US" smtClean="0"/>
              <a:t>Energy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3600" dirty="0" smtClean="0"/>
              <a:t>Are plans changing in view of the context?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4375" y="93050"/>
            <a:ext cx="2071315" cy="1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843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 smtClean="0"/>
              <a:t>Some selected financial aspects from draft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616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800" dirty="0"/>
              <a:t>A</a:t>
            </a:r>
            <a:r>
              <a:rPr lang="en-GB" sz="2800" dirty="0" smtClean="0"/>
              <a:t>pproximate </a:t>
            </a:r>
            <a:r>
              <a:rPr lang="en-GB" sz="2800" dirty="0"/>
              <a:t>cumulative </a:t>
            </a:r>
            <a:r>
              <a:rPr lang="en-GB" sz="2800" dirty="0" smtClean="0"/>
              <a:t>allocation </a:t>
            </a:r>
            <a:r>
              <a:rPr lang="en-GB" sz="2800" dirty="0"/>
              <a:t>of the CAP </a:t>
            </a:r>
            <a:r>
              <a:rPr lang="en-GB" sz="2800" dirty="0" smtClean="0"/>
              <a:t>EU funds </a:t>
            </a:r>
            <a:r>
              <a:rPr lang="en-GB" sz="2800" b="1" dirty="0" smtClean="0"/>
              <a:t>in the 28 draft </a:t>
            </a:r>
            <a:r>
              <a:rPr lang="en-GB" sz="3200" b="1" dirty="0"/>
              <a:t>CAP</a:t>
            </a:r>
            <a:r>
              <a:rPr lang="en-GB" sz="2800" b="1" dirty="0"/>
              <a:t> Strategic </a:t>
            </a:r>
            <a:r>
              <a:rPr lang="en-GB" sz="2800" b="1" dirty="0" smtClean="0"/>
              <a:t>Plans (whole period)</a:t>
            </a:r>
            <a:endParaRPr lang="en-US" sz="2800" dirty="0"/>
          </a:p>
        </p:txBody>
      </p:sp>
      <p:graphicFrame>
        <p:nvGraphicFramePr>
          <p:cNvPr id="4" name="Chart 3"/>
          <p:cNvGraphicFramePr/>
          <p:nvPr>
            <p:extLst/>
          </p:nvPr>
        </p:nvGraphicFramePr>
        <p:xfrm>
          <a:off x="1289784" y="1600200"/>
          <a:ext cx="9314535" cy="4107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1"/>
          <p:cNvSpPr txBox="1"/>
          <p:nvPr/>
        </p:nvSpPr>
        <p:spPr>
          <a:xfrm>
            <a:off x="5012512" y="6042512"/>
            <a:ext cx="44278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GB" sz="12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 </a:t>
            </a:r>
            <a:r>
              <a:rPr lang="en-US" sz="1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support 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fruit &amp; vegetables and “other” sectors not included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31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03927"/>
            <a:ext cx="10905699" cy="4303602"/>
          </a:xfrm>
        </p:spPr>
        <p:txBody>
          <a:bodyPr/>
          <a:lstStyle/>
          <a:p>
            <a:pPr marL="0" indent="0" algn="ctr">
              <a:buNone/>
            </a:pPr>
            <a:r>
              <a:rPr lang="en-GB" sz="1800" dirty="0"/>
              <a:t>Share of total EU rural development funding allocated by Member States to the environment, climate and animal welfare (no. of Member States by class)</a:t>
            </a:r>
            <a:endParaRPr lang="en-US" sz="1800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200" dirty="0" smtClean="0"/>
              <a:t>EAFRD green ring-fencing (based on draft plans)</a:t>
            </a:r>
            <a:endParaRPr lang="en-GB" sz="3200" dirty="0"/>
          </a:p>
        </p:txBody>
      </p:sp>
      <p:graphicFrame>
        <p:nvGraphicFramePr>
          <p:cNvPr id="4" name="Chart 3"/>
          <p:cNvGraphicFramePr/>
          <p:nvPr>
            <p:extLst/>
          </p:nvPr>
        </p:nvGraphicFramePr>
        <p:xfrm>
          <a:off x="970722" y="2050473"/>
          <a:ext cx="9845061" cy="3980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3088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Id xmlns="0b55029b-5b16-416b-99bf-3f3b6110a335">591990</DocumentId>
    <LeadDG xmlns="0b55029b-5b16-416b-99bf-3f3b6110a335">AGRI</LeadDG>
    <DocumentTitle xmlns="0b55029b-5b16-416b-99bf-3f3b6110a335">Speaking points</DocumentTitle>
    <_Status xmlns="http://schemas.microsoft.com/sharepoint/v3/fields">Not Started</_Status>
    <EC_Collab_DocumentLanguage xmlns="0b55029b-5b16-416b-99bf-3f3b6110a335">EN</EC_Collab_DocumentLanguage>
    <FileTitle xmlns="0b55029b-5b16-416b-99bf-3f3b6110a335">presentation</FileTitle>
    <AuthorName xmlns="0b55029b-5b16-416b-99bf-3f3b6110a335" xsi:nil="true"/>
    <RequestID xmlns="0b55029b-5b16-416b-99bf-3f3b6110a335">AGRI/2000</RequestID>
    <EC_Collab_Status xmlns="0b55029b-5b16-416b-99bf-3f3b6110a335">Not Started</EC_Collab_Status>
    <EC_Collab_Reference xmlns="0b55029b-5b16-416b-99bf-3f3b6110a335" xsi:nil="true"/>
    <FileType xmlns="0b55029b-5b16-416b-99bf-3f3b6110a335">Key messages</FileType>
    <AuthorId xmlns="0b55029b-5b16-416b-99bf-3f3b6110a335" xsi:nil="true"/>
    <FileId xmlns="0b55029b-5b16-416b-99bf-3f3b6110a335">1192715</FileId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EC Document" ma:contentTypeID="0x010100258AA79CEB83498886A3A08681123250007CE4EE98B097364BA1CE10C743F55FCB" ma:contentTypeVersion="16" ma:contentTypeDescription="Create a new document in this library." ma:contentTypeScope="" ma:versionID="639d4678511f5fcff9e9a87fb2b52ef7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3/fields" xmlns:ns3="0b55029b-5b16-416b-99bf-3f3b6110a335" xmlns:ns4="65bc8209-69a8-4ab3-a137-482f5403cf31" targetNamespace="http://schemas.microsoft.com/office/2006/metadata/properties" ma:root="true" ma:fieldsID="bf44ba5b4b4b662b901c858f79a266c1" ns1:_="" ns2:_="" ns3:_="" ns4:_="">
    <xsd:import namespace="http://schemas.microsoft.com/sharepoint/v3"/>
    <xsd:import namespace="http://schemas.microsoft.com/sharepoint/v3/fields"/>
    <xsd:import namespace="0b55029b-5b16-416b-99bf-3f3b6110a335"/>
    <xsd:import namespace="65bc8209-69a8-4ab3-a137-482f5403cf31"/>
    <xsd:element name="properties">
      <xsd:complexType>
        <xsd:sequence>
          <xsd:element name="documentManagement">
            <xsd:complexType>
              <xsd:all>
                <xsd:element ref="ns3:EC_Collab_Reference" minOccurs="0"/>
                <xsd:element ref="ns2:_Status" minOccurs="0"/>
                <xsd:element ref="ns3:EC_Collab_DocumentLanguage"/>
                <xsd:element ref="ns3:EC_Collab_Status"/>
                <xsd:element ref="ns3:AuthorId" minOccurs="0"/>
                <xsd:element ref="ns3:AuthorName" minOccurs="0"/>
                <xsd:element ref="ns3:DocumentId" minOccurs="0"/>
                <xsd:element ref="ns3:DocumentTitle" minOccurs="0"/>
                <xsd:element ref="ns3:FileId" minOccurs="0"/>
                <xsd:element ref="ns3:FileTitle" minOccurs="0"/>
                <xsd:element ref="ns3:FileType" minOccurs="0"/>
                <xsd:element ref="ns3:LeadDG" minOccurs="0"/>
                <xsd:element ref="ns3:RequestID" minOccurs="0"/>
                <xsd:element ref="ns1:_dlc_Exempt" minOccurs="0"/>
                <xsd:element ref="ns4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25" nillable="true" ma:displayName="Exempt from Policy" ma:hidden="true" ma:internalName="_dlc_Exempt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13" nillable="true" ma:displayName="Status" ma:default="Not Started" ma:hidden="true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55029b-5b16-416b-99bf-3f3b6110a335" elementFormDefault="qualified">
    <xsd:import namespace="http://schemas.microsoft.com/office/2006/documentManagement/types"/>
    <xsd:import namespace="http://schemas.microsoft.com/office/infopath/2007/PartnerControls"/>
    <xsd:element name="EC_Collab_Reference" ma:index="12" nillable="true" ma:displayName="Reference" ma:internalName="EC_Collab_Reference">
      <xsd:simpleType>
        <xsd:restriction base="dms:Text"/>
      </xsd:simpleType>
    </xsd:element>
    <xsd:element name="EC_Collab_DocumentLanguage" ma:index="14" ma:displayName="Language" ma:default="EN" ma:internalName="EC_Collab_DocumentLanguage">
      <xsd:simpleType>
        <xsd:restriction base="dms:Choice">
          <xsd:enumeration value="BG"/>
          <xsd:enumeration value="ES"/>
          <xsd:enumeration value="CS"/>
          <xsd:enumeration value="DA"/>
          <xsd:enumeration value="DE"/>
          <xsd:enumeration value="ET"/>
          <xsd:enumeration value="EL"/>
          <xsd:enumeration value="EN"/>
          <xsd:enumeration value="FR"/>
          <xsd:enumeration value="GA"/>
          <xsd:enumeration value="IT"/>
          <xsd:enumeration value="LT"/>
          <xsd:enumeration value="LV"/>
          <xsd:enumeration value="HU"/>
          <xsd:enumeration value="MT"/>
          <xsd:enumeration value="NL"/>
          <xsd:enumeration value="PL"/>
          <xsd:enumeration value="PT"/>
          <xsd:enumeration value="RO"/>
          <xsd:enumeration value="SK"/>
          <xsd:enumeration value="SL"/>
          <xsd:enumeration value="FI"/>
          <xsd:enumeration value="SV"/>
          <xsd:enumeration value="HR"/>
          <xsd:enumeration value="MK"/>
          <xsd:enumeration value="TR"/>
          <xsd:enumeration value="EU"/>
          <xsd:enumeration value="CA"/>
          <xsd:enumeration value="GL"/>
          <xsd:enumeration value="AB"/>
          <xsd:enumeration value="AA"/>
          <xsd:enumeration value="AF"/>
          <xsd:enumeration value="AK"/>
          <xsd:enumeration value="SQ"/>
          <xsd:enumeration value="AM"/>
          <xsd:enumeration value="AR"/>
          <xsd:enumeration value="AN"/>
          <xsd:enumeration value="HY"/>
          <xsd:enumeration value="AS"/>
          <xsd:enumeration value="AV"/>
          <xsd:enumeration value="AE"/>
          <xsd:enumeration value="AY"/>
          <xsd:enumeration value="AZ"/>
          <xsd:enumeration value="BM"/>
          <xsd:enumeration value="BA"/>
          <xsd:enumeration value="BE"/>
          <xsd:enumeration value="BN"/>
          <xsd:enumeration value="BH"/>
          <xsd:enumeration value="BI"/>
          <xsd:enumeration value="NB"/>
          <xsd:enumeration value="BS"/>
          <xsd:enumeration value="BR"/>
          <xsd:enumeration value="MY"/>
          <xsd:enumeration value="KM"/>
          <xsd:enumeration value="CH"/>
          <xsd:enumeration value="CE"/>
          <xsd:enumeration value="NY"/>
          <xsd:enumeration value="ZH"/>
          <xsd:enumeration value="CU"/>
          <xsd:enumeration value="CV"/>
          <xsd:enumeration value="KW"/>
          <xsd:enumeration value="CO"/>
          <xsd:enumeration value="CR"/>
          <xsd:enumeration value="DV"/>
          <xsd:enumeration value="DZ"/>
          <xsd:enumeration value="EO"/>
          <xsd:enumeration value="EE"/>
          <xsd:enumeration value="FO"/>
          <xsd:enumeration value="FJ"/>
          <xsd:enumeration value="FF"/>
          <xsd:enumeration value="GD"/>
          <xsd:enumeration value="LG"/>
          <xsd:enumeration value="KA"/>
          <xsd:enumeration value="GN"/>
          <xsd:enumeration value="GU"/>
          <xsd:enumeration value="HT"/>
          <xsd:enumeration value="HA"/>
          <xsd:enumeration value="HE"/>
          <xsd:enumeration value="HZ"/>
          <xsd:enumeration value="HI"/>
          <xsd:enumeration value="HO"/>
          <xsd:enumeration value="IS"/>
          <xsd:enumeration value="IO"/>
          <xsd:enumeration value="IG"/>
          <xsd:enumeration value="ID"/>
          <xsd:enumeration value="IA"/>
          <xsd:enumeration value="IE"/>
          <xsd:enumeration value="IU"/>
          <xsd:enumeration value="IK"/>
          <xsd:enumeration value="JA"/>
          <xsd:enumeration value="JV"/>
          <xsd:enumeration value="KL"/>
          <xsd:enumeration value="KN"/>
          <xsd:enumeration value="KR"/>
          <xsd:enumeration value="KS"/>
          <xsd:enumeration value="KK"/>
          <xsd:enumeration value="KI"/>
          <xsd:enumeration value="RW"/>
          <xsd:enumeration value="KY"/>
          <xsd:enumeration value="KV"/>
          <xsd:enumeration value="KG"/>
          <xsd:enumeration value="KO"/>
          <xsd:enumeration value="KJ"/>
          <xsd:enumeration value="KU"/>
          <xsd:enumeration value="LO"/>
          <xsd:enumeration value="LA"/>
          <xsd:enumeration value="LI"/>
          <xsd:enumeration value="LN"/>
          <xsd:enumeration value="LU"/>
          <xsd:enumeration value="LB"/>
          <xsd:enumeration value="MG"/>
          <xsd:enumeration value="MS"/>
          <xsd:enumeration value="ML"/>
          <xsd:enumeration value="GV"/>
          <xsd:enumeration value="MI"/>
          <xsd:enumeration value="MR"/>
          <xsd:enumeration value="MH"/>
          <xsd:enumeration value="MN"/>
          <xsd:enumeration value="NA"/>
          <xsd:enumeration value="NV"/>
          <xsd:enumeration value="ND"/>
          <xsd:enumeration value="NR"/>
          <xsd:enumeration value="NG"/>
          <xsd:enumeration value="NE"/>
          <xsd:enumeration value="SE"/>
          <xsd:enumeration value="NO"/>
          <xsd:enumeration value="NN"/>
          <xsd:enumeration value="OC"/>
          <xsd:enumeration value="OJ"/>
          <xsd:enumeration value="OR"/>
          <xsd:enumeration value="OM"/>
          <xsd:enumeration value="OS"/>
          <xsd:enumeration value="PI"/>
          <xsd:enumeration value="PA"/>
          <xsd:enumeration value="FA"/>
          <xsd:enumeration value="PS"/>
          <xsd:enumeration value="QU"/>
          <xsd:enumeration value="RM"/>
          <xsd:enumeration value="RN"/>
          <xsd:enumeration value="RU"/>
          <xsd:enumeration value="SM"/>
          <xsd:enumeration value="SG"/>
          <xsd:enumeration value="SA"/>
          <xsd:enumeration value="SC"/>
          <xsd:enumeration value="SR"/>
          <xsd:enumeration value="SN"/>
          <xsd:enumeration value="II"/>
          <xsd:enumeration value="SD"/>
          <xsd:enumeration value="SI"/>
          <xsd:enumeration value="SO"/>
          <xsd:enumeration value="ST"/>
          <xsd:enumeration value="SU"/>
          <xsd:enumeration value="SW"/>
          <xsd:enumeration value="SS"/>
          <xsd:enumeration value="TL"/>
          <xsd:enumeration value="TY"/>
          <xsd:enumeration value="TG"/>
          <xsd:enumeration value="TA"/>
          <xsd:enumeration value="TT"/>
          <xsd:enumeration value="TE"/>
          <xsd:enumeration value="TH"/>
          <xsd:enumeration value="BO"/>
          <xsd:enumeration value="TI"/>
          <xsd:enumeration value="TO"/>
          <xsd:enumeration value="TS"/>
          <xsd:enumeration value="TN"/>
          <xsd:enumeration value="TK"/>
          <xsd:enumeration value="TW"/>
          <xsd:enumeration value="UG"/>
          <xsd:enumeration value="UK"/>
          <xsd:enumeration value="UR"/>
          <xsd:enumeration value="UZ"/>
          <xsd:enumeration value="VE"/>
          <xsd:enumeration value="VI"/>
          <xsd:enumeration value="VO"/>
          <xsd:enumeration value="WA"/>
          <xsd:enumeration value="CY"/>
          <xsd:enumeration value="FY"/>
          <xsd:enumeration value="WO"/>
          <xsd:enumeration value="XH"/>
          <xsd:enumeration value="YI"/>
          <xsd:enumeration value="YO"/>
          <xsd:enumeration value="ZA"/>
          <xsd:enumeration value="ZU"/>
        </xsd:restriction>
      </xsd:simpleType>
    </xsd:element>
    <xsd:element name="EC_Collab_Status" ma:index="15" ma:displayName="EC Status" ma:default="Not Started" ma:internalName="EC_Collab_Status">
      <xsd:simpleType>
        <xsd:restriction base="dms:Choice">
          <xsd:enumeration value="Not Started"/>
          <xsd:enumeration value="Draft"/>
          <xsd:enumeration value="Reviewed"/>
          <xsd:enumeration value="Scheduled"/>
          <xsd:enumeration value="Published"/>
          <xsd:enumeration value="Final"/>
          <xsd:enumeration value="Expired"/>
        </xsd:restriction>
      </xsd:simpleType>
    </xsd:element>
    <xsd:element name="AuthorId" ma:index="16" nillable="true" ma:displayName="AuthorId" ma:internalName="AuthorId">
      <xsd:simpleType>
        <xsd:restriction base="dms:Number"/>
      </xsd:simpleType>
    </xsd:element>
    <xsd:element name="AuthorName" ma:index="17" nillable="true" ma:displayName="AuthorName" ma:internalName="AuthorName">
      <xsd:simpleType>
        <xsd:restriction base="dms:Text">
          <xsd:maxLength value="255"/>
        </xsd:restriction>
      </xsd:simpleType>
    </xsd:element>
    <xsd:element name="DocumentId" ma:index="18" nillable="true" ma:displayName="DocumentId" ma:internalName="DocumentId">
      <xsd:simpleType>
        <xsd:restriction base="dms:Text">
          <xsd:maxLength value="255"/>
        </xsd:restriction>
      </xsd:simpleType>
    </xsd:element>
    <xsd:element name="DocumentTitle" ma:index="19" nillable="true" ma:displayName="DocumentTitle" ma:internalName="DocumentTitle">
      <xsd:simpleType>
        <xsd:restriction base="dms:Text">
          <xsd:maxLength value="255"/>
        </xsd:restriction>
      </xsd:simpleType>
    </xsd:element>
    <xsd:element name="FileId" ma:index="20" nillable="true" ma:displayName="FileId" ma:internalName="FileId">
      <xsd:simpleType>
        <xsd:restriction base="dms:Text">
          <xsd:maxLength value="255"/>
        </xsd:restriction>
      </xsd:simpleType>
    </xsd:element>
    <xsd:element name="FileTitle" ma:index="21" nillable="true" ma:displayName="FileTitle" ma:internalName="FileTitle">
      <xsd:simpleType>
        <xsd:restriction base="dms:Text">
          <xsd:maxLength value="255"/>
        </xsd:restriction>
      </xsd:simpleType>
    </xsd:element>
    <xsd:element name="FileType" ma:index="22" nillable="true" ma:displayName="FileType" ma:internalName="FileType">
      <xsd:simpleType>
        <xsd:restriction base="dms:Text">
          <xsd:maxLength value="255"/>
        </xsd:restriction>
      </xsd:simpleType>
    </xsd:element>
    <xsd:element name="LeadDG" ma:index="23" nillable="true" ma:displayName="LeadDG" ma:internalName="LeadDG">
      <xsd:simpleType>
        <xsd:restriction base="dms:Text">
          <xsd:maxLength value="255"/>
        </xsd:restriction>
      </xsd:simpleType>
    </xsd:element>
    <xsd:element name="RequestID" ma:index="24" nillable="true" ma:displayName="RequestID" ma:internalName="RequestID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bc8209-69a8-4ab3-a137-482f5403cf31" elementFormDefault="qualified">
    <xsd:import namespace="http://schemas.microsoft.com/office/2006/documentManagement/types"/>
    <xsd:import namespace="http://schemas.microsoft.com/office/infopath/2007/PartnerControls"/>
    <xsd:element name="SharedWithUsers" ma:index="2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9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 ma:index="8" ma:displayName="Subject"/>
        <xsd:element ref="dc:description" minOccurs="0" maxOccurs="1" ma:index="11" ma:displayName="Comments"/>
        <xsd:element name="keywords" minOccurs="0" maxOccurs="1" type="xsd:string" ma:index="1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p:Policy xmlns:p="office.server.policy" id="" local="true">
  <p:Name>EC Document</p:Name>
  <p:Description/>
  <p:Statement/>
  <p:PolicyItems>
    <p:PolicyItem featureId="Microsoft.Office.RecordsManagement.PolicyFeatures.PolicyAudit" staticId="0x010100258AA79CEB83498886A3A08681123250007CE4EE98B097364BA1CE10C743F55FCB|937198175" UniqueId="3d7ed18d-c2b3-4b3a-94ca-aba3ee56beb7">
      <p:Name>Auditing</p:Name>
      <p:Description>Audits user actions on documents and list items to the Audit Log.</p:Description>
      <p:CustomData>
        <Audit>
          <View/>
        </Audit>
      </p:CustomData>
    </p:PolicyItem>
  </p:PolicyItems>
</p:Policy>
</file>

<file path=customXml/itemProps1.xml><?xml version="1.0" encoding="utf-8"?>
<ds:datastoreItem xmlns:ds="http://schemas.openxmlformats.org/officeDocument/2006/customXml" ds:itemID="{D9DD36DC-CF60-4A73-B5BE-F4F396C459B2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0b55029b-5b16-416b-99bf-3f3b6110a335"/>
    <ds:schemaRef ds:uri="http://schemas.microsoft.com/sharepoint/v3"/>
    <ds:schemaRef ds:uri="http://purl.org/dc/terms/"/>
    <ds:schemaRef ds:uri="http://schemas.openxmlformats.org/package/2006/metadata/core-properties"/>
    <ds:schemaRef ds:uri="65bc8209-69a8-4ab3-a137-482f5403cf31"/>
    <ds:schemaRef ds:uri="http://schemas.microsoft.com/office/2006/documentManagement/types"/>
    <ds:schemaRef ds:uri="http://schemas.microsoft.com/sharepoint/v3/field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B0FF82B-A80C-4440-8FB5-1645981FE4F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92D1E9A-03AD-42CC-93CC-4F084540FA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sharepoint/v3/fields"/>
    <ds:schemaRef ds:uri="0b55029b-5b16-416b-99bf-3f3b6110a335"/>
    <ds:schemaRef ds:uri="65bc8209-69a8-4ab3-a137-482f5403cf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D0D55EF4-E7BD-4EE1-959F-A0ED21FF575B}">
  <ds:schemaRefs>
    <ds:schemaRef ds:uri="office.server.polic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9562</TotalTime>
  <Words>762</Words>
  <Application>Microsoft Office PowerPoint</Application>
  <PresentationFormat>Widescreen</PresentationFormat>
  <Paragraphs>101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Verdana</vt:lpstr>
      <vt:lpstr>Office Theme</vt:lpstr>
      <vt:lpstr>CAP Strategic Plans (2023-2027)   State of play  Information on selected aspects relevant for  Rural development  </vt:lpstr>
      <vt:lpstr>CAP Strategic Plan approval process</vt:lpstr>
      <vt:lpstr>CAP Strategic Plan approval – state of play</vt:lpstr>
      <vt:lpstr>Key features of the preparatory, assessment and approval process</vt:lpstr>
      <vt:lpstr>Some of the  Some key areas in  negotiations on CAP Plans</vt:lpstr>
      <vt:lpstr>Are plans changing in view of the context?</vt:lpstr>
      <vt:lpstr>Some selected financial aspects from draft plans</vt:lpstr>
      <vt:lpstr>Approximate cumulative allocation of the CAP EU funds in the 28 draft CAP Strategic Plans (whole period)</vt:lpstr>
      <vt:lpstr>EAFRD green ring-fencing (based on draft plans)</vt:lpstr>
      <vt:lpstr>Green expenditure: RD interventions (based on draft plans)</vt:lpstr>
      <vt:lpstr>Number of CSPs according to the minimum financial allocation for LEADER (based on draft plans)</vt:lpstr>
      <vt:lpstr> Indicative and approximate cumulative distribution of the public expenditure for rural development proposed by Member States in their draft CAP Strategic Plans</vt:lpstr>
      <vt:lpstr>Information on approved 9 CSPs in relation to use of tools to support Young farmers </vt:lpstr>
      <vt:lpstr>   Reflections - what changes is the new delivery model bringing/not bringing in relation to diversity?  </vt:lpstr>
      <vt:lpstr>Thank you!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Broad outline of steps towards adopotion</dc:title>
  <dc:creator>BARTOVIC Alexander (AGRI)</dc:creator>
  <cp:lastModifiedBy>RENFTLE Daniel (AGRI)</cp:lastModifiedBy>
  <cp:revision>265</cp:revision>
  <dcterms:created xsi:type="dcterms:W3CDTF">2022-03-24T07:00:27Z</dcterms:created>
  <dcterms:modified xsi:type="dcterms:W3CDTF">2022-11-16T10:30:36Z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0x010100258AA79CEB83498886A3A08681123250007CE4EE98B097364BA1CE10C743F55FCB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2022-10-21T23:59:18Z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cc3a4650-734e-4cd0-af68-b115889832f1</vt:lpwstr>
  </property>
  <property fmtid="{D5CDD505-2E9C-101B-9397-08002B2CF9AE}" pid="9" name="MSIP_Label_6bd9ddd1-4d20-43f6-abfa-fc3c07406f94_ContentBits">
    <vt:lpwstr>0</vt:lpwstr>
  </property>
</Properties>
</file>