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xlsx" ContentType="application/vnd.openxmlformats-officedocument.spreadsheetml.sheet"/>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5.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6.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notesSlides/notesSlide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4"/>
    <p:sldMasterId id="2147483698" r:id="rId5"/>
    <p:sldMasterId id="2147483713" r:id="rId6"/>
  </p:sldMasterIdLst>
  <p:notesMasterIdLst>
    <p:notesMasterId r:id="rId31"/>
  </p:notesMasterIdLst>
  <p:handoutMasterIdLst>
    <p:handoutMasterId r:id="rId32"/>
  </p:handoutMasterIdLst>
  <p:sldIdLst>
    <p:sldId id="382" r:id="rId7"/>
    <p:sldId id="391" r:id="rId8"/>
    <p:sldId id="392" r:id="rId9"/>
    <p:sldId id="363" r:id="rId10"/>
    <p:sldId id="388" r:id="rId11"/>
    <p:sldId id="342" r:id="rId12"/>
    <p:sldId id="343" r:id="rId13"/>
    <p:sldId id="410" r:id="rId14"/>
    <p:sldId id="373" r:id="rId15"/>
    <p:sldId id="412" r:id="rId16"/>
    <p:sldId id="403" r:id="rId17"/>
    <p:sldId id="379" r:id="rId18"/>
    <p:sldId id="414" r:id="rId19"/>
    <p:sldId id="394" r:id="rId20"/>
    <p:sldId id="418" r:id="rId21"/>
    <p:sldId id="419" r:id="rId22"/>
    <p:sldId id="420" r:id="rId23"/>
    <p:sldId id="401" r:id="rId24"/>
    <p:sldId id="377" r:id="rId25"/>
    <p:sldId id="422" r:id="rId26"/>
    <p:sldId id="424" r:id="rId27"/>
    <p:sldId id="423" r:id="rId28"/>
    <p:sldId id="416" r:id="rId29"/>
    <p:sldId id="384" r:id="rId30"/>
  </p:sldIdLst>
  <p:sldSz cx="12192000" cy="6858000"/>
  <p:notesSz cx="6669088"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FCA0B"/>
    <a:srgbClr val="366C62"/>
    <a:srgbClr val="69B975"/>
    <a:srgbClr val="70C5EF"/>
    <a:srgbClr val="B5CBE7"/>
    <a:srgbClr val="D8B70D"/>
    <a:srgbClr val="66CAFF"/>
    <a:srgbClr val="4B935C"/>
    <a:srgbClr val="15291A"/>
    <a:srgbClr val="264A2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C89FE82-A6A3-4120-9E19-CB9E67BC3B69}" v="103" dt="2020-11-17T17:59:15.587"/>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588" autoAdjust="0"/>
    <p:restoredTop sz="96781" autoAdjust="0"/>
  </p:normalViewPr>
  <p:slideViewPr>
    <p:cSldViewPr snapToGrid="0">
      <p:cViewPr varScale="1">
        <p:scale>
          <a:sx n="92" d="100"/>
          <a:sy n="92" d="100"/>
        </p:scale>
        <p:origin x="150" y="46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viewProps" Target="viewProps.xml"/><Relationship Id="rId42"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handoutMaster" Target="handoutMasters/handoutMaster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tableStyles" Target="tableStyles.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slide" Target="slides/slide24.xml"/><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RTIN Alexandre (AGRI)" userId="S::alexandre.martin@ec.europa.eu::96f7f43f-193f-47ae-8f2f-72cdf833be78" providerId="AD" clId="Web-{7C89FE82-A6A3-4120-9E19-CB9E67BC3B69}"/>
    <pc:docChg chg="modSld">
      <pc:chgData name="MARTIN Alexandre (AGRI)" userId="S::alexandre.martin@ec.europa.eu::96f7f43f-193f-47ae-8f2f-72cdf833be78" providerId="AD" clId="Web-{7C89FE82-A6A3-4120-9E19-CB9E67BC3B69}" dt="2020-11-17T17:59:15.587" v="100" actId="20577"/>
      <pc:docMkLst>
        <pc:docMk/>
      </pc:docMkLst>
      <pc:sldChg chg="modSp">
        <pc:chgData name="MARTIN Alexandre (AGRI)" userId="S::alexandre.martin@ec.europa.eu::96f7f43f-193f-47ae-8f2f-72cdf833be78" providerId="AD" clId="Web-{7C89FE82-A6A3-4120-9E19-CB9E67BC3B69}" dt="2020-11-17T17:58:28.305" v="20" actId="20577"/>
        <pc:sldMkLst>
          <pc:docMk/>
          <pc:sldMk cId="143106178" sldId="261"/>
        </pc:sldMkLst>
        <pc:spChg chg="mod">
          <ac:chgData name="MARTIN Alexandre (AGRI)" userId="S::alexandre.martin@ec.europa.eu::96f7f43f-193f-47ae-8f2f-72cdf833be78" providerId="AD" clId="Web-{7C89FE82-A6A3-4120-9E19-CB9E67BC3B69}" dt="2020-11-17T17:58:28.305" v="20" actId="20577"/>
          <ac:spMkLst>
            <pc:docMk/>
            <pc:sldMk cId="143106178" sldId="261"/>
            <ac:spMk id="2" creationId="{00000000-0000-0000-0000-000000000000}"/>
          </ac:spMkLst>
        </pc:spChg>
      </pc:sldChg>
      <pc:sldChg chg="modSp">
        <pc:chgData name="MARTIN Alexandre (AGRI)" userId="S::alexandre.martin@ec.europa.eu::96f7f43f-193f-47ae-8f2f-72cdf833be78" providerId="AD" clId="Web-{7C89FE82-A6A3-4120-9E19-CB9E67BC3B69}" dt="2020-11-17T17:58:37.539" v="32" actId="20577"/>
        <pc:sldMkLst>
          <pc:docMk/>
          <pc:sldMk cId="2805983056" sldId="265"/>
        </pc:sldMkLst>
        <pc:spChg chg="mod">
          <ac:chgData name="MARTIN Alexandre (AGRI)" userId="S::alexandre.martin@ec.europa.eu::96f7f43f-193f-47ae-8f2f-72cdf833be78" providerId="AD" clId="Web-{7C89FE82-A6A3-4120-9E19-CB9E67BC3B69}" dt="2020-11-17T17:58:37.539" v="32" actId="20577"/>
          <ac:spMkLst>
            <pc:docMk/>
            <pc:sldMk cId="2805983056" sldId="265"/>
            <ac:spMk id="5" creationId="{00000000-0000-0000-0000-000000000000}"/>
          </ac:spMkLst>
        </pc:spChg>
      </pc:sldChg>
      <pc:sldChg chg="modSp">
        <pc:chgData name="MARTIN Alexandre (AGRI)" userId="S::alexandre.martin@ec.europa.eu::96f7f43f-193f-47ae-8f2f-72cdf833be78" providerId="AD" clId="Web-{7C89FE82-A6A3-4120-9E19-CB9E67BC3B69}" dt="2020-11-17T17:59:15.587" v="99" actId="20577"/>
        <pc:sldMkLst>
          <pc:docMk/>
          <pc:sldMk cId="2514202008" sldId="269"/>
        </pc:sldMkLst>
        <pc:spChg chg="mod">
          <ac:chgData name="MARTIN Alexandre (AGRI)" userId="S::alexandre.martin@ec.europa.eu::96f7f43f-193f-47ae-8f2f-72cdf833be78" providerId="AD" clId="Web-{7C89FE82-A6A3-4120-9E19-CB9E67BC3B69}" dt="2020-11-17T17:59:15.587" v="99" actId="20577"/>
          <ac:spMkLst>
            <pc:docMk/>
            <pc:sldMk cId="2514202008" sldId="269"/>
            <ac:spMk id="18" creationId="{00000000-0000-0000-0000-000000000000}"/>
          </ac:spMkLst>
        </pc:spChg>
      </pc:sldChg>
    </pc:docChg>
  </pc:docChgLst>
</pc:chgInfo>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_Worksheet2.xlsx"/><Relationship Id="rId2" Type="http://schemas.microsoft.com/office/2011/relationships/chartColorStyle" Target="colors3.xml"/><Relationship Id="rId1" Type="http://schemas.microsoft.com/office/2011/relationships/chartStyle" Target="style3.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I commit as an:</c:v>
                </c:pt>
              </c:strCache>
            </c:strRef>
          </c:tx>
          <c:dPt>
            <c:idx val="0"/>
            <c:bubble3D val="0"/>
            <c:spPr>
              <a:solidFill>
                <a:srgbClr val="D3473D"/>
              </a:solidFill>
              <a:ln w="19050">
                <a:solidFill>
                  <a:schemeClr val="lt1"/>
                </a:solidFill>
              </a:ln>
              <a:effectLst/>
            </c:spPr>
            <c:extLst>
              <c:ext xmlns:c16="http://schemas.microsoft.com/office/drawing/2014/chart" uri="{C3380CC4-5D6E-409C-BE32-E72D297353CC}">
                <c16:uniqueId val="{00000002-1EAE-4813-BC57-99C5F5C3AA18}"/>
              </c:ext>
            </c:extLst>
          </c:dPt>
          <c:dPt>
            <c:idx val="1"/>
            <c:bubble3D val="0"/>
            <c:spPr>
              <a:solidFill>
                <a:srgbClr val="FFC000"/>
              </a:solidFill>
              <a:ln w="19050">
                <a:solidFill>
                  <a:schemeClr val="lt1"/>
                </a:solidFill>
              </a:ln>
              <a:effectLst/>
            </c:spPr>
            <c:extLst>
              <c:ext xmlns:c16="http://schemas.microsoft.com/office/drawing/2014/chart" uri="{C3380CC4-5D6E-409C-BE32-E72D297353CC}">
                <c16:uniqueId val="{00000001-1EAE-4813-BC57-99C5F5C3AA18}"/>
              </c:ext>
            </c:extLst>
          </c:dPt>
          <c:dLbls>
            <c:dLbl>
              <c:idx val="0"/>
              <c:layout>
                <c:manualLayout>
                  <c:x val="-5.676652762764945E-2"/>
                  <c:y val="-9.2506607042929692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1EAE-4813-BC57-99C5F5C3AA18}"/>
                </c:ext>
              </c:extLst>
            </c:dLbl>
            <c:dLbl>
              <c:idx val="1"/>
              <c:layout>
                <c:manualLayout>
                  <c:x val="3.2584432941513815E-2"/>
                  <c:y val="6.9647467017238632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1EAE-4813-BC57-99C5F5C3AA1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Individual</c:v>
                </c:pt>
                <c:pt idx="1">
                  <c:v>Organisation</c:v>
                </c:pt>
              </c:strCache>
            </c:strRef>
          </c:cat>
          <c:val>
            <c:numRef>
              <c:f>Sheet1!$B$2:$B$3</c:f>
              <c:numCache>
                <c:formatCode>General</c:formatCode>
                <c:ptCount val="2"/>
                <c:pt idx="0">
                  <c:v>25</c:v>
                </c:pt>
                <c:pt idx="1">
                  <c:v>52</c:v>
                </c:pt>
              </c:numCache>
            </c:numRef>
          </c:val>
          <c:extLst>
            <c:ext xmlns:c16="http://schemas.microsoft.com/office/drawing/2014/chart" uri="{C3380CC4-5D6E-409C-BE32-E72D297353CC}">
              <c16:uniqueId val="{00000000-1EAE-4813-BC57-99C5F5C3AA1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pieChart>
        <c:varyColors val="1"/>
        <c:ser>
          <c:idx val="0"/>
          <c:order val="0"/>
          <c:tx>
            <c:strRef>
              <c:f>Sheet1!$B$1</c:f>
              <c:strCache>
                <c:ptCount val="1"/>
                <c:pt idx="0">
                  <c:v>My commitment is:</c:v>
                </c:pt>
              </c:strCache>
            </c:strRef>
          </c:tx>
          <c:dPt>
            <c:idx val="0"/>
            <c:bubble3D val="0"/>
            <c:spPr>
              <a:solidFill>
                <a:srgbClr val="00B0F0"/>
              </a:solidFill>
              <a:ln w="19050">
                <a:solidFill>
                  <a:schemeClr val="lt1"/>
                </a:solidFill>
              </a:ln>
              <a:effectLst/>
            </c:spPr>
            <c:extLst>
              <c:ext xmlns:c16="http://schemas.microsoft.com/office/drawing/2014/chart" uri="{C3380CC4-5D6E-409C-BE32-E72D297353CC}">
                <c16:uniqueId val="{00000002-5AA0-4F5F-8E4F-628A9F82A4B8}"/>
              </c:ext>
            </c:extLst>
          </c:dPt>
          <c:dPt>
            <c:idx val="1"/>
            <c:bubble3D val="0"/>
            <c:spPr>
              <a:solidFill>
                <a:srgbClr val="62AE74"/>
              </a:solidFill>
              <a:ln w="19050">
                <a:solidFill>
                  <a:schemeClr val="lt1"/>
                </a:solidFill>
              </a:ln>
              <a:effectLst/>
            </c:spPr>
            <c:extLst>
              <c:ext xmlns:c16="http://schemas.microsoft.com/office/drawing/2014/chart" uri="{C3380CC4-5D6E-409C-BE32-E72D297353CC}">
                <c16:uniqueId val="{00000001-5AA0-4F5F-8E4F-628A9F82A4B8}"/>
              </c:ext>
            </c:extLst>
          </c:dPt>
          <c:dLbls>
            <c:dLbl>
              <c:idx val="0"/>
              <c:layout>
                <c:manualLayout>
                  <c:x val="-2.4647455998351969E-2"/>
                  <c:y val="-0.23628152455933127"/>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5AA0-4F5F-8E4F-628A9F82A4B8}"/>
                </c:ext>
              </c:extLst>
            </c:dLbl>
            <c:dLbl>
              <c:idx val="1"/>
              <c:layout>
                <c:manualLayout>
                  <c:x val="4.4508016177232532E-2"/>
                  <c:y val="0.30763348185808931"/>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5AA0-4F5F-8E4F-628A9F82A4B8}"/>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Sheet1!$A$2:$A$3</c:f>
              <c:strCache>
                <c:ptCount val="2"/>
                <c:pt idx="0">
                  <c:v>Formal</c:v>
                </c:pt>
                <c:pt idx="1">
                  <c:v>An idea</c:v>
                </c:pt>
              </c:strCache>
            </c:strRef>
          </c:cat>
          <c:val>
            <c:numRef>
              <c:f>Sheet1!$B$2:$B$3</c:f>
              <c:numCache>
                <c:formatCode>General</c:formatCode>
                <c:ptCount val="2"/>
                <c:pt idx="0">
                  <c:v>40</c:v>
                </c:pt>
                <c:pt idx="1">
                  <c:v>37</c:v>
                </c:pt>
              </c:numCache>
            </c:numRef>
          </c:val>
          <c:extLst>
            <c:ext xmlns:c16="http://schemas.microsoft.com/office/drawing/2014/chart" uri="{C3380CC4-5D6E-409C-BE32-E72D297353CC}">
              <c16:uniqueId val="{00000000-5AA0-4F5F-8E4F-628A9F82A4B8}"/>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pieChart>
        <c:varyColors val="1"/>
        <c:ser>
          <c:idx val="0"/>
          <c:order val="0"/>
          <c:tx>
            <c:strRef>
              <c:f>Sheet1!$B$1</c:f>
              <c:strCache>
                <c:ptCount val="1"/>
                <c:pt idx="0">
                  <c:v>Column1</c:v>
                </c:pt>
              </c:strCache>
            </c:strRef>
          </c:tx>
          <c:dPt>
            <c:idx val="0"/>
            <c:bubble3D val="0"/>
            <c:spPr>
              <a:solidFill>
                <a:schemeClr val="accent1"/>
              </a:solidFill>
              <a:ln w="19050">
                <a:solidFill>
                  <a:schemeClr val="lt1"/>
                </a:solidFill>
              </a:ln>
              <a:effectLst/>
            </c:spPr>
            <c:extLst>
              <c:ext xmlns:c16="http://schemas.microsoft.com/office/drawing/2014/chart" uri="{C3380CC4-5D6E-409C-BE32-E72D297353CC}">
                <c16:uniqueId val="{00000001-7770-457D-9F82-5BDDD68AE7C5}"/>
              </c:ext>
            </c:extLst>
          </c:dPt>
          <c:dPt>
            <c:idx val="1"/>
            <c:bubble3D val="0"/>
            <c:spPr>
              <a:solidFill>
                <a:schemeClr val="accent2"/>
              </a:solidFill>
              <a:ln w="19050">
                <a:solidFill>
                  <a:schemeClr val="lt1"/>
                </a:solidFill>
              </a:ln>
              <a:effectLst/>
            </c:spPr>
            <c:extLst>
              <c:ext xmlns:c16="http://schemas.microsoft.com/office/drawing/2014/chart" uri="{C3380CC4-5D6E-409C-BE32-E72D297353CC}">
                <c16:uniqueId val="{00000002-E7EA-4B68-A39C-55A6C0A04952}"/>
              </c:ext>
            </c:extLst>
          </c:dPt>
          <c:dPt>
            <c:idx val="2"/>
            <c:bubble3D val="0"/>
            <c:spPr>
              <a:solidFill>
                <a:schemeClr val="accent3"/>
              </a:solidFill>
              <a:ln w="19050">
                <a:solidFill>
                  <a:schemeClr val="lt1"/>
                </a:solidFill>
              </a:ln>
              <a:effectLst/>
            </c:spPr>
            <c:extLst>
              <c:ext xmlns:c16="http://schemas.microsoft.com/office/drawing/2014/chart" uri="{C3380CC4-5D6E-409C-BE32-E72D297353CC}">
                <c16:uniqueId val="{00000003-E7EA-4B68-A39C-55A6C0A04952}"/>
              </c:ext>
            </c:extLst>
          </c:dPt>
          <c:dPt>
            <c:idx val="3"/>
            <c:bubble3D val="0"/>
            <c:spPr>
              <a:solidFill>
                <a:schemeClr val="accent4"/>
              </a:solidFill>
              <a:ln w="19050">
                <a:solidFill>
                  <a:schemeClr val="lt1"/>
                </a:solidFill>
              </a:ln>
              <a:effectLst/>
            </c:spPr>
            <c:extLst>
              <c:ext xmlns:c16="http://schemas.microsoft.com/office/drawing/2014/chart" uri="{C3380CC4-5D6E-409C-BE32-E72D297353CC}">
                <c16:uniqueId val="{00000004-E7EA-4B68-A39C-55A6C0A04952}"/>
              </c:ext>
            </c:extLst>
          </c:dPt>
          <c:dPt>
            <c:idx val="4"/>
            <c:bubble3D val="0"/>
            <c:spPr>
              <a:solidFill>
                <a:schemeClr val="accent5"/>
              </a:solidFill>
              <a:ln w="19050">
                <a:solidFill>
                  <a:schemeClr val="lt1"/>
                </a:solidFill>
              </a:ln>
              <a:effectLst/>
            </c:spPr>
            <c:extLst>
              <c:ext xmlns:c16="http://schemas.microsoft.com/office/drawing/2014/chart" uri="{C3380CC4-5D6E-409C-BE32-E72D297353CC}">
                <c16:uniqueId val="{00000009-7770-457D-9F82-5BDDD68AE7C5}"/>
              </c:ext>
            </c:extLst>
          </c:dPt>
          <c:dPt>
            <c:idx val="5"/>
            <c:bubble3D val="0"/>
            <c:spPr>
              <a:solidFill>
                <a:schemeClr val="accent6"/>
              </a:solidFill>
              <a:ln w="19050">
                <a:solidFill>
                  <a:schemeClr val="lt1"/>
                </a:solidFill>
              </a:ln>
              <a:effectLst/>
            </c:spPr>
            <c:extLst>
              <c:ext xmlns:c16="http://schemas.microsoft.com/office/drawing/2014/chart" uri="{C3380CC4-5D6E-409C-BE32-E72D297353CC}">
                <c16:uniqueId val="{0000000B-7770-457D-9F82-5BDDD68AE7C5}"/>
              </c:ext>
            </c:extLst>
          </c:dPt>
          <c:dPt>
            <c:idx val="6"/>
            <c:bubble3D val="0"/>
            <c:spPr>
              <a:solidFill>
                <a:schemeClr val="accent1">
                  <a:lumMod val="60000"/>
                </a:schemeClr>
              </a:solidFill>
              <a:ln w="19050">
                <a:solidFill>
                  <a:schemeClr val="lt1"/>
                </a:solidFill>
              </a:ln>
              <a:effectLst/>
            </c:spPr>
            <c:extLst>
              <c:ext xmlns:c16="http://schemas.microsoft.com/office/drawing/2014/chart" uri="{C3380CC4-5D6E-409C-BE32-E72D297353CC}">
                <c16:uniqueId val="{0000000D-7770-457D-9F82-5BDDD68AE7C5}"/>
              </c:ext>
            </c:extLst>
          </c:dPt>
          <c:dPt>
            <c:idx val="7"/>
            <c:bubble3D val="0"/>
            <c:spPr>
              <a:solidFill>
                <a:schemeClr val="accent2">
                  <a:lumMod val="60000"/>
                </a:schemeClr>
              </a:solidFill>
              <a:ln w="19050">
                <a:solidFill>
                  <a:schemeClr val="lt1"/>
                </a:solidFill>
              </a:ln>
              <a:effectLst/>
            </c:spPr>
            <c:extLst>
              <c:ext xmlns:c16="http://schemas.microsoft.com/office/drawing/2014/chart" uri="{C3380CC4-5D6E-409C-BE32-E72D297353CC}">
                <c16:uniqueId val="{0000000F-7770-457D-9F82-5BDDD68AE7C5}"/>
              </c:ext>
            </c:extLst>
          </c:dPt>
          <c:dPt>
            <c:idx val="8"/>
            <c:bubble3D val="0"/>
            <c:spPr>
              <a:solidFill>
                <a:schemeClr val="accent3">
                  <a:lumMod val="60000"/>
                </a:schemeClr>
              </a:solidFill>
              <a:ln w="19050">
                <a:solidFill>
                  <a:schemeClr val="lt1"/>
                </a:solidFill>
              </a:ln>
              <a:effectLst/>
            </c:spPr>
            <c:extLst>
              <c:ext xmlns:c16="http://schemas.microsoft.com/office/drawing/2014/chart" uri="{C3380CC4-5D6E-409C-BE32-E72D297353CC}">
                <c16:uniqueId val="{00000011-7770-457D-9F82-5BDDD68AE7C5}"/>
              </c:ext>
            </c:extLst>
          </c:dPt>
          <c:dPt>
            <c:idx val="9"/>
            <c:bubble3D val="0"/>
            <c:spPr>
              <a:solidFill>
                <a:schemeClr val="accent4">
                  <a:lumMod val="60000"/>
                </a:schemeClr>
              </a:solidFill>
              <a:ln w="19050">
                <a:solidFill>
                  <a:schemeClr val="lt1"/>
                </a:solidFill>
              </a:ln>
              <a:effectLst/>
            </c:spPr>
            <c:extLst>
              <c:ext xmlns:c16="http://schemas.microsoft.com/office/drawing/2014/chart" uri="{C3380CC4-5D6E-409C-BE32-E72D297353CC}">
                <c16:uniqueId val="{00000005-E7EA-4B68-A39C-55A6C0A04952}"/>
              </c:ext>
            </c:extLst>
          </c:dPt>
          <c:dPt>
            <c:idx val="10"/>
            <c:bubble3D val="0"/>
            <c:spPr>
              <a:solidFill>
                <a:schemeClr val="accent5">
                  <a:lumMod val="60000"/>
                </a:schemeClr>
              </a:solidFill>
              <a:ln w="19050">
                <a:solidFill>
                  <a:schemeClr val="lt1"/>
                </a:solidFill>
              </a:ln>
              <a:effectLst/>
            </c:spPr>
            <c:extLst>
              <c:ext xmlns:c16="http://schemas.microsoft.com/office/drawing/2014/chart" uri="{C3380CC4-5D6E-409C-BE32-E72D297353CC}">
                <c16:uniqueId val="{00000006-E7EA-4B68-A39C-55A6C0A04952}"/>
              </c:ext>
            </c:extLst>
          </c:dPt>
          <c:dPt>
            <c:idx val="11"/>
            <c:bubble3D val="0"/>
            <c:spPr>
              <a:solidFill>
                <a:schemeClr val="accent6">
                  <a:lumMod val="60000"/>
                </a:schemeClr>
              </a:solidFill>
              <a:ln w="19050">
                <a:solidFill>
                  <a:schemeClr val="lt1"/>
                </a:solidFill>
              </a:ln>
              <a:effectLst/>
            </c:spPr>
            <c:extLst>
              <c:ext xmlns:c16="http://schemas.microsoft.com/office/drawing/2014/chart" uri="{C3380CC4-5D6E-409C-BE32-E72D297353CC}">
                <c16:uniqueId val="{00000017-7770-457D-9F82-5BDDD68AE7C5}"/>
              </c:ext>
            </c:extLst>
          </c:dPt>
          <c:dPt>
            <c:idx val="12"/>
            <c:bubble3D val="0"/>
            <c:spPr>
              <a:solidFill>
                <a:schemeClr val="accent1">
                  <a:lumMod val="80000"/>
                  <a:lumOff val="20000"/>
                </a:schemeClr>
              </a:solidFill>
              <a:ln w="19050">
                <a:solidFill>
                  <a:schemeClr val="lt1"/>
                </a:solidFill>
              </a:ln>
              <a:effectLst/>
            </c:spPr>
            <c:extLst>
              <c:ext xmlns:c16="http://schemas.microsoft.com/office/drawing/2014/chart" uri="{C3380CC4-5D6E-409C-BE32-E72D297353CC}">
                <c16:uniqueId val="{00000019-7770-457D-9F82-5BDDD68AE7C5}"/>
              </c:ext>
            </c:extLst>
          </c:dPt>
          <c:dPt>
            <c:idx val="13"/>
            <c:bubble3D val="0"/>
            <c:spPr>
              <a:solidFill>
                <a:schemeClr val="accent2">
                  <a:lumMod val="80000"/>
                  <a:lumOff val="20000"/>
                </a:schemeClr>
              </a:solidFill>
              <a:ln w="19050">
                <a:solidFill>
                  <a:schemeClr val="lt1"/>
                </a:solidFill>
              </a:ln>
              <a:effectLst/>
            </c:spPr>
            <c:extLst>
              <c:ext xmlns:c16="http://schemas.microsoft.com/office/drawing/2014/chart" uri="{C3380CC4-5D6E-409C-BE32-E72D297353CC}">
                <c16:uniqueId val="{00000001-E7EA-4B68-A39C-55A6C0A04952}"/>
              </c:ext>
            </c:extLst>
          </c:dPt>
          <c:dPt>
            <c:idx val="14"/>
            <c:bubble3D val="0"/>
            <c:spPr>
              <a:solidFill>
                <a:schemeClr val="accent3">
                  <a:lumMod val="80000"/>
                  <a:lumOff val="20000"/>
                </a:schemeClr>
              </a:solidFill>
              <a:ln w="19050">
                <a:solidFill>
                  <a:schemeClr val="lt1"/>
                </a:solidFill>
              </a:ln>
              <a:effectLst/>
            </c:spPr>
            <c:extLst>
              <c:ext xmlns:c16="http://schemas.microsoft.com/office/drawing/2014/chart" uri="{C3380CC4-5D6E-409C-BE32-E72D297353CC}">
                <c16:uniqueId val="{0000001D-7770-457D-9F82-5BDDD68AE7C5}"/>
              </c:ext>
            </c:extLst>
          </c:dPt>
          <c:dLbls>
            <c:dLbl>
              <c:idx val="1"/>
              <c:layout>
                <c:manualLayout>
                  <c:x val="-2.0285937578580875E-2"/>
                  <c:y val="1.6196673397443226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2-E7EA-4B68-A39C-55A6C0A04952}"/>
                </c:ext>
              </c:extLst>
            </c:dLbl>
            <c:dLbl>
              <c:idx val="2"/>
              <c:layout>
                <c:manualLayout>
                  <c:x val="-1.0853673679474153E-2"/>
                  <c:y val="6.5950797083838318E-3"/>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3-E7EA-4B68-A39C-55A6C0A04952}"/>
                </c:ext>
              </c:extLst>
            </c:dLbl>
            <c:dLbl>
              <c:idx val="3"/>
              <c:layout>
                <c:manualLayout>
                  <c:x val="-1.4288311527627755E-2"/>
                  <c:y val="-1.4538264650872653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4-E7EA-4B68-A39C-55A6C0A04952}"/>
                </c:ext>
              </c:extLst>
            </c:dLbl>
            <c:dLbl>
              <c:idx val="9"/>
              <c:layout>
                <c:manualLayout>
                  <c:x val="2.3534429159606907E-2"/>
                  <c:y val="-3.1050825428615036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5-E7EA-4B68-A39C-55A6C0A04952}"/>
                </c:ext>
              </c:extLst>
            </c:dLbl>
            <c:dLbl>
              <c:idx val="10"/>
              <c:layout>
                <c:manualLayout>
                  <c:x val="2.6848233268310097E-4"/>
                  <c:y val="1.2519297581334353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6-E7EA-4B68-A39C-55A6C0A04952}"/>
                </c:ext>
              </c:extLst>
            </c:dLbl>
            <c:dLbl>
              <c:idx val="13"/>
              <c:layout>
                <c:manualLayout>
                  <c:x val="4.8447653622408583E-2"/>
                  <c:y val="1.1975535213731847E-2"/>
                </c:manualLayout>
              </c:layout>
              <c:showLegendKey val="0"/>
              <c:showVal val="1"/>
              <c:showCatName val="1"/>
              <c:showSerName val="0"/>
              <c:showPercent val="0"/>
              <c:showBubbleSize val="0"/>
              <c:extLst>
                <c:ext xmlns:c15="http://schemas.microsoft.com/office/drawing/2012/chart" uri="{CE6537A1-D6FC-4f65-9D91-7224C49458BB}">
                  <c15:layout/>
                </c:ext>
                <c:ext xmlns:c16="http://schemas.microsoft.com/office/drawing/2014/chart" uri="{C3380CC4-5D6E-409C-BE32-E72D297353CC}">
                  <c16:uniqueId val="{00000001-E7EA-4B68-A39C-55A6C0A04952}"/>
                </c:ext>
              </c:extLst>
            </c:dLbl>
            <c:spPr>
              <a:noFill/>
              <a:ln>
                <a:noFill/>
              </a:ln>
              <a:effectLst/>
            </c:spPr>
            <c:txPr>
              <a:bodyPr rot="0" spcFirstLastPara="1" vertOverflow="ellipsis" vert="horz" wrap="square" lIns="38100" tIns="19050" rIns="38100" bIns="19050" anchor="ctr" anchorCtr="1">
                <a:spAutoFit/>
              </a:bodyPr>
              <a:lstStyle/>
              <a:p>
                <a:pPr>
                  <a:defRPr sz="1197" b="0" i="0" u="none" strike="noStrike" kern="1200" baseline="0">
                    <a:solidFill>
                      <a:schemeClr val="tx1">
                        <a:lumMod val="75000"/>
                        <a:lumOff val="25000"/>
                      </a:schemeClr>
                    </a:solidFill>
                    <a:latin typeface="+mn-lt"/>
                    <a:ea typeface="+mn-ea"/>
                    <a:cs typeface="+mn-cs"/>
                  </a:defRPr>
                </a:pPr>
                <a:endParaRPr lang="en-US"/>
              </a:p>
            </c:txPr>
            <c:showLegendKey val="0"/>
            <c:showVal val="1"/>
            <c:showCatName val="1"/>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15:layout/>
              </c:ext>
            </c:extLst>
          </c:dLbls>
          <c:cat>
            <c:strRef>
              <c:f>Sheet1!$A$2:$A$16</c:f>
              <c:strCache>
                <c:ptCount val="15"/>
                <c:pt idx="0">
                  <c:v>Austria</c:v>
                </c:pt>
                <c:pt idx="1">
                  <c:v>Belgium</c:v>
                </c:pt>
                <c:pt idx="2">
                  <c:v>Croatia</c:v>
                </c:pt>
                <c:pt idx="3">
                  <c:v>Finland</c:v>
                </c:pt>
                <c:pt idx="4">
                  <c:v>France</c:v>
                </c:pt>
                <c:pt idx="5">
                  <c:v>Germany</c:v>
                </c:pt>
                <c:pt idx="6">
                  <c:v>Ireland</c:v>
                </c:pt>
                <c:pt idx="7">
                  <c:v>Italy</c:v>
                </c:pt>
                <c:pt idx="8">
                  <c:v>Lithuania</c:v>
                </c:pt>
                <c:pt idx="9">
                  <c:v>The Netherlands</c:v>
                </c:pt>
                <c:pt idx="10">
                  <c:v>Portugal</c:v>
                </c:pt>
                <c:pt idx="11">
                  <c:v>Romania</c:v>
                </c:pt>
                <c:pt idx="12">
                  <c:v>Slovak Republic</c:v>
                </c:pt>
                <c:pt idx="13">
                  <c:v>Spain</c:v>
                </c:pt>
                <c:pt idx="14">
                  <c:v>Sweden</c:v>
                </c:pt>
              </c:strCache>
            </c:strRef>
          </c:cat>
          <c:val>
            <c:numRef>
              <c:f>Sheet1!$B$2:$B$16</c:f>
              <c:numCache>
                <c:formatCode>General</c:formatCode>
                <c:ptCount val="15"/>
                <c:pt idx="0">
                  <c:v>1</c:v>
                </c:pt>
                <c:pt idx="1">
                  <c:v>3</c:v>
                </c:pt>
                <c:pt idx="2">
                  <c:v>2</c:v>
                </c:pt>
                <c:pt idx="3">
                  <c:v>1</c:v>
                </c:pt>
                <c:pt idx="4">
                  <c:v>1</c:v>
                </c:pt>
                <c:pt idx="5">
                  <c:v>2</c:v>
                </c:pt>
                <c:pt idx="6">
                  <c:v>1</c:v>
                </c:pt>
                <c:pt idx="7">
                  <c:v>1</c:v>
                </c:pt>
                <c:pt idx="8">
                  <c:v>2</c:v>
                </c:pt>
                <c:pt idx="9">
                  <c:v>3</c:v>
                </c:pt>
                <c:pt idx="10">
                  <c:v>2</c:v>
                </c:pt>
                <c:pt idx="11">
                  <c:v>1</c:v>
                </c:pt>
                <c:pt idx="12">
                  <c:v>1</c:v>
                </c:pt>
                <c:pt idx="13">
                  <c:v>3</c:v>
                </c:pt>
                <c:pt idx="14">
                  <c:v>1</c:v>
                </c:pt>
              </c:numCache>
            </c:numRef>
          </c:val>
          <c:extLst>
            <c:ext xmlns:c16="http://schemas.microsoft.com/office/drawing/2014/chart" uri="{C3380CC4-5D6E-409C-BE32-E72D297353CC}">
              <c16:uniqueId val="{00000000-E7EA-4B68-A39C-55A6C0A04952}"/>
            </c:ext>
          </c:extLst>
        </c:ser>
        <c:dLbls>
          <c:showLegendKey val="0"/>
          <c:showVal val="0"/>
          <c:showCatName val="0"/>
          <c:showSerName val="0"/>
          <c:showPercent val="0"/>
          <c:showBubbleSize val="0"/>
          <c:showLeaderLines val="1"/>
        </c:dLbls>
        <c:firstSliceAng val="0"/>
      </c:pieChart>
      <c:spPr>
        <a:noFill/>
        <a:ln>
          <a:noFill/>
        </a:ln>
        <a:effectLst/>
      </c:spPr>
    </c:plotArea>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4">
  <dgm:title val=""/>
  <dgm:desc val=""/>
  <dgm:catLst>
    <dgm:cat type="colorful" pri="10400"/>
  </dgm:catLst>
  <dgm:styleLbl name="node0">
    <dgm:fillClrLst meth="repeat">
      <a:schemeClr val="accent3"/>
    </dgm:fillClrLst>
    <dgm:linClrLst meth="repeat">
      <a:schemeClr val="lt1"/>
    </dgm:linClrLst>
    <dgm:effectClrLst/>
    <dgm:txLinClrLst/>
    <dgm:txFillClrLst/>
    <dgm:txEffectClrLst/>
  </dgm:styleLbl>
  <dgm:styleLbl name="node1">
    <dgm:fillClrLst>
      <a:schemeClr val="accent4"/>
      <a:schemeClr val="accent5"/>
    </dgm:fillClrLst>
    <dgm:linClrLst meth="repeat">
      <a:schemeClr val="lt1"/>
    </dgm:linClrLst>
    <dgm:effectClrLst/>
    <dgm:txLinClrLst/>
    <dgm:txFillClrLst/>
    <dgm:txEffectClrLst/>
  </dgm:styleLbl>
  <dgm:styleLbl name="alignNode1">
    <dgm:fillClrLst>
      <a:schemeClr val="accent4"/>
      <a:schemeClr val="accent5"/>
    </dgm:fillClrLst>
    <dgm:linClrLst>
      <a:schemeClr val="accent4"/>
      <a:schemeClr val="accent5"/>
    </dgm:linClrLst>
    <dgm:effectClrLst/>
    <dgm:txLinClrLst/>
    <dgm:txFillClrLst/>
    <dgm:txEffectClrLst/>
  </dgm:styleLbl>
  <dgm:styleLbl name="lnNode1">
    <dgm:fillClrLst>
      <a:schemeClr val="accent4"/>
      <a:schemeClr val="accent5"/>
    </dgm:fillClrLst>
    <dgm:linClrLst meth="repeat">
      <a:schemeClr val="lt1"/>
    </dgm:linClrLst>
    <dgm:effectClrLst/>
    <dgm:txLinClrLst/>
    <dgm:txFillClrLst/>
    <dgm:txEffectClrLst/>
  </dgm:styleLbl>
  <dgm:styleLbl name="vennNode1">
    <dgm:fillClrLst>
      <a:schemeClr val="accent4">
        <a:alpha val="50000"/>
      </a:schemeClr>
      <a:schemeClr val="accent5">
        <a:alpha val="50000"/>
      </a:schemeClr>
    </dgm:fillClrLst>
    <dgm:linClrLst meth="repeat">
      <a:schemeClr val="lt1"/>
    </dgm:linClrLst>
    <dgm:effectClrLst/>
    <dgm:txLinClrLst/>
    <dgm:txFillClrLst/>
    <dgm:txEffectClrLst/>
  </dgm:styleLbl>
  <dgm:styleLbl name="node2">
    <dgm:fillClrLst>
      <a:schemeClr val="accent5"/>
    </dgm:fillClrLst>
    <dgm:linClrLst meth="repeat">
      <a:schemeClr val="lt1"/>
    </dgm:linClrLst>
    <dgm:effectClrLst/>
    <dgm:txLinClrLst/>
    <dgm:txFillClrLst/>
    <dgm:txEffectClrLst/>
  </dgm:styleLbl>
  <dgm:styleLbl name="node3">
    <dgm:fillClrLst>
      <a:schemeClr val="accent6"/>
    </dgm:fillClrLst>
    <dgm:linClrLst meth="repeat">
      <a:schemeClr val="lt1"/>
    </dgm:linClrLst>
    <dgm:effectClrLst/>
    <dgm:txLinClrLst/>
    <dgm:txFillClrLst/>
    <dgm:txEffectClrLst/>
  </dgm:styleLbl>
  <dgm:styleLbl name="node4">
    <dgm:fillClrLst>
      <a:schemeClr val="accent1"/>
    </dgm:fillClrLst>
    <dgm:linClrLst meth="repeat">
      <a:schemeClr val="lt1"/>
    </dgm:linClrLst>
    <dgm:effectClrLst/>
    <dgm:txLinClrLst/>
    <dgm:txFillClrLst/>
    <dgm:txEffectClrLst/>
  </dgm:styleLbl>
  <dgm:styleLbl name="fgImgPlace1">
    <dgm:fillClrLst>
      <a:schemeClr val="accent4">
        <a:tint val="50000"/>
      </a:schemeClr>
      <a:schemeClr val="accent5">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4">
        <a:tint val="50000"/>
      </a:schemeClr>
      <a:schemeClr val="accent5">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4"/>
      <a:schemeClr val="accent5"/>
    </dgm:fillClrLst>
    <dgm:linClrLst meth="repeat">
      <a:schemeClr val="lt1"/>
    </dgm:linClrLst>
    <dgm:effectClrLst/>
    <dgm:txLinClrLst/>
    <dgm:txFillClrLst/>
    <dgm:txEffectClrLst/>
  </dgm:styleLbl>
  <dgm:styleLbl name="fgSibTrans2D1">
    <dgm:fillClrLst>
      <a:schemeClr val="accent4"/>
      <a:schemeClr val="accent5"/>
    </dgm:fillClrLst>
    <dgm:linClrLst meth="repeat">
      <a:schemeClr val="lt1"/>
    </dgm:linClrLst>
    <dgm:effectClrLst/>
    <dgm:txLinClrLst/>
    <dgm:txFillClrLst meth="repeat">
      <a:schemeClr val="lt1"/>
    </dgm:txFillClrLst>
    <dgm:txEffectClrLst/>
  </dgm:styleLbl>
  <dgm:styleLbl name="bgSibTrans2D1">
    <dgm:fillClrLst>
      <a:schemeClr val="accent4"/>
      <a:schemeClr val="accent5"/>
    </dgm:fillClrLst>
    <dgm:linClrLst meth="repeat">
      <a:schemeClr val="lt1"/>
    </dgm:linClrLst>
    <dgm:effectClrLst/>
    <dgm:txLinClrLst/>
    <dgm:txFillClrLst meth="repeat">
      <a:schemeClr val="lt1"/>
    </dgm:txFillClrLst>
    <dgm:txEffectClrLst/>
  </dgm:styleLbl>
  <dgm:styleLbl name="sibTrans1D1">
    <dgm:fillClrLst/>
    <dgm:linClrLst>
      <a:schemeClr val="accent4"/>
      <a:schemeClr val="accent5"/>
    </dgm:linClrLst>
    <dgm:effectClrLst/>
    <dgm:txLinClrLst/>
    <dgm:txFillClrLst meth="repeat">
      <a:schemeClr val="tx1"/>
    </dgm:txFillClrLst>
    <dgm:txEffectClrLst/>
  </dgm:styleLbl>
  <dgm:styleLbl name="callout">
    <dgm:fillClrLst meth="repeat">
      <a:schemeClr val="accent4"/>
    </dgm:fillClrLst>
    <dgm:linClrLst meth="repeat">
      <a:schemeClr val="accent4">
        <a:tint val="50000"/>
      </a:schemeClr>
    </dgm:linClrLst>
    <dgm:effectClrLst/>
    <dgm:txLinClrLst/>
    <dgm:txFillClrLst meth="repeat">
      <a:schemeClr val="tx1"/>
    </dgm:txFillClrLst>
    <dgm:txEffectClrLst/>
  </dgm:styleLbl>
  <dgm:styleLbl name="asst0">
    <dgm:fillClrLst meth="repeat">
      <a:schemeClr val="accent4"/>
    </dgm:fillClrLst>
    <dgm:linClrLst meth="repeat">
      <a:schemeClr val="lt1">
        <a:shade val="80000"/>
      </a:schemeClr>
    </dgm:linClrLst>
    <dgm:effectClrLst/>
    <dgm:txLinClrLst/>
    <dgm:txFillClrLst/>
    <dgm:txEffectClrLst/>
  </dgm:styleLbl>
  <dgm:styleLbl name="asst1">
    <dgm:fillClrLst meth="repeat">
      <a:schemeClr val="accent5"/>
    </dgm:fillClrLst>
    <dgm:linClrLst meth="repeat">
      <a:schemeClr val="lt1">
        <a:shade val="80000"/>
      </a:schemeClr>
    </dgm:linClrLst>
    <dgm:effectClrLst/>
    <dgm:txLinClrLst/>
    <dgm:txFillClrLst/>
    <dgm:txEffectClrLst/>
  </dgm:styleLbl>
  <dgm:styleLbl name="asst2">
    <dgm:fillClrLst>
      <a:schemeClr val="accent6"/>
    </dgm:fillClrLst>
    <dgm:linClrLst meth="repeat">
      <a:schemeClr val="lt1"/>
    </dgm:linClrLst>
    <dgm:effectClrLst/>
    <dgm:txLinClrLst/>
    <dgm:txFillClrLst/>
    <dgm:txEffectClrLst/>
  </dgm:styleLbl>
  <dgm:styleLbl name="asst3">
    <dgm:fillClrLst>
      <a:schemeClr val="accent1"/>
    </dgm:fillClrLst>
    <dgm:linClrLst meth="repeat">
      <a:schemeClr val="lt1"/>
    </dgm:linClrLst>
    <dgm:effectClrLst/>
    <dgm:txLinClrLst/>
    <dgm:txFillClrLst/>
    <dgm:txEffectClrLst/>
  </dgm:styleLbl>
  <dgm:styleLbl name="asst4">
    <dgm:fillClrLst>
      <a:schemeClr val="accent2"/>
    </dgm:fillClrLst>
    <dgm:linClrLst meth="repeat">
      <a:schemeClr val="lt1"/>
    </dgm:linClrLst>
    <dgm:effectClrLst/>
    <dgm:txLinClrLst/>
    <dgm:txFillClrLst/>
    <dgm:txEffectClrLst/>
  </dgm:styleLbl>
  <dgm:styleLbl name="parChTrans2D1">
    <dgm:fillClrLst meth="repeat">
      <a:schemeClr val="accent4"/>
    </dgm:fillClrLst>
    <dgm:linClrLst meth="repeat">
      <a:schemeClr val="lt1"/>
    </dgm:linClrLst>
    <dgm:effectClrLst/>
    <dgm:txLinClrLst/>
    <dgm:txFillClrLst meth="repeat">
      <a:schemeClr val="lt1"/>
    </dgm:txFillClrLst>
    <dgm:txEffectClrLst/>
  </dgm:styleLbl>
  <dgm:styleLbl name="parChTrans2D2">
    <dgm:fillClrLst meth="repeat">
      <a:schemeClr val="accent5"/>
    </dgm:fillClrLst>
    <dgm:linClrLst meth="repeat">
      <a:schemeClr val="lt1"/>
    </dgm:linClrLst>
    <dgm:effectClrLst/>
    <dgm:txLinClrLst/>
    <dgm:txFillClrLst/>
    <dgm:txEffectClrLst/>
  </dgm:styleLbl>
  <dgm:styleLbl name="parChTrans2D3">
    <dgm:fillClrLst meth="repeat">
      <a:schemeClr val="accent5"/>
    </dgm:fillClrLst>
    <dgm:linClrLst meth="repeat">
      <a:schemeClr val="lt1"/>
    </dgm:linClrLst>
    <dgm:effectClrLst/>
    <dgm:txLinClrLst/>
    <dgm:txFillClrLst/>
    <dgm:txEffectClrLst/>
  </dgm:styleLbl>
  <dgm:styleLbl name="parChTrans2D4">
    <dgm:fillClrLst meth="repeat">
      <a:schemeClr val="accent6"/>
    </dgm:fillClrLst>
    <dgm:linClrLst meth="repeat">
      <a:schemeClr val="lt1"/>
    </dgm:linClrLst>
    <dgm:effectClrLst/>
    <dgm:txLinClrLst/>
    <dgm:txFillClrLst meth="repeat">
      <a:schemeClr val="lt1"/>
    </dgm:txFillClrLst>
    <dgm:txEffectClrLst/>
  </dgm:styleLbl>
  <dgm:styleLbl name="parChTrans1D1">
    <dgm:fillClrLst meth="repeat">
      <a:schemeClr val="accent4"/>
    </dgm:fillClrLst>
    <dgm:linClrLst meth="repeat">
      <a:schemeClr val="accent4"/>
    </dgm:linClrLst>
    <dgm:effectClrLst/>
    <dgm:txLinClrLst/>
    <dgm:txFillClrLst meth="repeat">
      <a:schemeClr val="tx1"/>
    </dgm:txFillClrLst>
    <dgm:txEffectClrLst/>
  </dgm:styleLbl>
  <dgm:styleLbl name="parChTrans1D2">
    <dgm:fillClrLst meth="repeat">
      <a:schemeClr val="accent4">
        <a:tint val="90000"/>
      </a:schemeClr>
    </dgm:fillClrLst>
    <dgm:linClrLst meth="repeat">
      <a:schemeClr val="accent5"/>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6"/>
    </dgm:linClrLst>
    <dgm:effectClrLst/>
    <dgm:txLinClrLst/>
    <dgm:txFillClrLst meth="repeat">
      <a:schemeClr val="tx1"/>
    </dgm:txFillClrLst>
    <dgm:txEffectClrLst/>
  </dgm:styleLbl>
  <dgm:styleLbl name="parChTrans1D4">
    <dgm:fillClrLst meth="repeat">
      <a:schemeClr val="accent4">
        <a:tint val="50000"/>
      </a:schemeClr>
    </dgm:fillClrLst>
    <dgm:linClrLst meth="repeat">
      <a:schemeClr val="accent1"/>
    </dgm:linClrLst>
    <dgm:effectClrLst/>
    <dgm:txLinClrLst/>
    <dgm:txFillClrLst meth="repeat">
      <a:schemeClr val="tx1"/>
    </dgm:txFillClrLst>
    <dgm:txEffectClrLst/>
  </dgm:styleLbl>
  <dgm:styleLbl name="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conF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align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4"/>
    </dgm:linClrLst>
    <dgm:effectClrLst/>
    <dgm:txLinClrLst/>
    <dgm:txFillClrLst meth="repeat">
      <a:schemeClr val="dk1"/>
    </dgm:txFillClrLst>
    <dgm:txEffectClrLst/>
  </dgm:styleLbl>
  <dgm:styleLbl name="bgAcc1">
    <dgm:fillClrLst meth="repeat">
      <a:schemeClr val="lt1">
        <a:alpha val="90000"/>
      </a:schemeClr>
    </dgm:fillClrLst>
    <dgm:linClrLst>
      <a:schemeClr val="accent4"/>
      <a:schemeClr val="accent5"/>
    </dgm:linClrLst>
    <dgm:effectClrLst/>
    <dgm:txLinClrLst/>
    <dgm:txFillClrLst meth="repeat">
      <a:schemeClr val="dk1"/>
    </dgm:txFillClrLst>
    <dgm:txEffectClrLst/>
  </dgm:styleLbl>
  <dgm:styleLbl name="solidFgAcc1">
    <dgm:fillClrLst meth="repeat">
      <a:schemeClr val="lt1"/>
    </dgm:fillClrLst>
    <dgm:linClrLst>
      <a:schemeClr val="accent4"/>
      <a:schemeClr val="accent5"/>
    </dgm:linClrLst>
    <dgm:effectClrLst/>
    <dgm:txLinClrLst/>
    <dgm:txFillClrLst meth="repeat">
      <a:schemeClr val="dk1"/>
    </dgm:txFillClrLst>
    <dgm:txEffectClrLst/>
  </dgm:styleLbl>
  <dgm:styleLbl name="solidAlignAcc1">
    <dgm:fillClrLst meth="repeat">
      <a:schemeClr val="lt1"/>
    </dgm:fillClrLst>
    <dgm:linClrLst>
      <a:schemeClr val="accent4"/>
      <a:schemeClr val="accent5"/>
    </dgm:linClrLst>
    <dgm:effectClrLst/>
    <dgm:txLinClrLst/>
    <dgm:txFillClrLst meth="repeat">
      <a:schemeClr val="dk1"/>
    </dgm:txFillClrLst>
    <dgm:txEffectClrLst/>
  </dgm:styleLbl>
  <dgm:styleLbl name="solidBgAcc1">
    <dgm:fillClrLst meth="repeat">
      <a:schemeClr val="lt1"/>
    </dgm:fillClrLst>
    <dgm:linClrLst>
      <a:schemeClr val="accent4"/>
      <a:schemeClr val="accent5"/>
    </dgm:linClrLst>
    <dgm:effectClrLst/>
    <dgm:txLinClrLst/>
    <dgm:txFillClrLst meth="repeat">
      <a:schemeClr val="dk1"/>
    </dgm:txFillClrLst>
    <dgm:txEffectClrLst/>
  </dgm:styleLbl>
  <dgm:styleLbl name="f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bgAccFollowNode1">
    <dgm:fillClrLst>
      <a:schemeClr val="accent4">
        <a:tint val="40000"/>
        <a:alpha val="90000"/>
      </a:schemeClr>
      <a:schemeClr val="accent5">
        <a:tint val="40000"/>
        <a:alpha val="90000"/>
      </a:schemeClr>
    </dgm:fillClrLst>
    <dgm:linClrLst>
      <a:schemeClr val="accent4">
        <a:tint val="40000"/>
        <a:alpha val="90000"/>
      </a:schemeClr>
      <a:schemeClr val="accent5">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3"/>
    </dgm:linClrLst>
    <dgm:effectClrLst/>
    <dgm:txLinClrLst/>
    <dgm:txFillClrLst meth="repeat">
      <a:schemeClr val="dk1"/>
    </dgm:txFillClrLst>
    <dgm:txEffectClrLst/>
  </dgm:styleLbl>
  <dgm:styleLbl name="fgAcc2">
    <dgm:fillClrLst meth="repeat">
      <a:schemeClr val="lt1">
        <a:alpha val="90000"/>
      </a:schemeClr>
    </dgm:fillClrLst>
    <dgm:linClrLst>
      <a:schemeClr val="accent5"/>
    </dgm:linClrLst>
    <dgm:effectClrLst/>
    <dgm:txLinClrLst/>
    <dgm:txFillClrLst meth="repeat">
      <a:schemeClr val="dk1"/>
    </dgm:txFillClrLst>
    <dgm:txEffectClrLst/>
  </dgm:styleLbl>
  <dgm:styleLbl name="fgAcc3">
    <dgm:fillClrLst meth="repeat">
      <a:schemeClr val="lt1">
        <a:alpha val="90000"/>
      </a:schemeClr>
    </dgm:fillClrLst>
    <dgm:linClrLst>
      <a:schemeClr val="accent6"/>
    </dgm:linClrLst>
    <dgm:effectClrLst/>
    <dgm:txLinClrLst/>
    <dgm:txFillClrLst meth="repeat">
      <a:schemeClr val="dk1"/>
    </dgm:txFillClrLst>
    <dgm:txEffectClrLst/>
  </dgm:styleLbl>
  <dgm:styleLbl name="fgAcc4">
    <dgm:fillClrLst meth="repeat">
      <a:schemeClr val="lt1">
        <a:alpha val="90000"/>
      </a:schemeClr>
    </dgm:fillClrLst>
    <dgm:linClrLst>
      <a:schemeClr val="accent1"/>
    </dgm:linClrLst>
    <dgm:effectClrLst/>
    <dgm:txLinClrLst/>
    <dgm:txFillClrLst meth="repeat">
      <a:schemeClr val="dk1"/>
    </dgm:txFillClrLst>
    <dgm:txEffectClrLst/>
  </dgm:styleLbl>
  <dgm:styleLbl name="bgShp">
    <dgm:fillClrLst meth="repeat">
      <a:schemeClr val="accent4">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4">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4">
        <a:tint val="50000"/>
        <a:alpha val="40000"/>
      </a:schemeClr>
    </dgm:fillClrLst>
    <dgm:linClrLst meth="repeat">
      <a:schemeClr val="accent4"/>
    </dgm:linClrLst>
    <dgm:effectClrLst/>
    <dgm:txLinClrLst/>
    <dgm:txFillClrLst meth="repeat">
      <a:schemeClr val="lt1"/>
    </dgm:txFillClrLst>
    <dgm:txEffectClrLst/>
  </dgm:styleLbl>
  <dgm:styleLbl name="fgShp">
    <dgm:fillClrLst meth="repeat">
      <a:schemeClr val="accent4">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7D927B6-3B1D-49F3-9D2E-96D6BF91E3BC}" type="doc">
      <dgm:prSet loTypeId="urn:microsoft.com/office/officeart/2005/8/layout/arrow2" loCatId="process" qsTypeId="urn:microsoft.com/office/officeart/2005/8/quickstyle/simple1" qsCatId="simple" csTypeId="urn:microsoft.com/office/officeart/2005/8/colors/accent1_2" csCatId="accent1" phldr="1"/>
      <dgm:spPr/>
    </dgm:pt>
    <dgm:pt modelId="{EC05E997-60BA-466E-9576-D3F9C307A5CC}">
      <dgm:prSet phldrT="[Text]" custT="1"/>
      <dgm:spPr/>
      <dgm:t>
        <a:bodyPr/>
        <a:lstStyle/>
        <a:p>
          <a:endParaRPr lang="en-US" sz="3200" dirty="0"/>
        </a:p>
      </dgm:t>
    </dgm:pt>
    <dgm:pt modelId="{2ECA0A37-403E-4A8B-8DEA-B02863F898F5}" type="sibTrans" cxnId="{85C4AC78-F640-45FB-A0E5-2A9A07D06DD0}">
      <dgm:prSet/>
      <dgm:spPr/>
      <dgm:t>
        <a:bodyPr/>
        <a:lstStyle/>
        <a:p>
          <a:endParaRPr lang="en-US"/>
        </a:p>
      </dgm:t>
    </dgm:pt>
    <dgm:pt modelId="{1172749F-9FBB-40D9-9D81-47E8102B8B80}" type="parTrans" cxnId="{85C4AC78-F640-45FB-A0E5-2A9A07D06DD0}">
      <dgm:prSet/>
      <dgm:spPr/>
      <dgm:t>
        <a:bodyPr/>
        <a:lstStyle/>
        <a:p>
          <a:endParaRPr lang="en-US"/>
        </a:p>
      </dgm:t>
    </dgm:pt>
    <dgm:pt modelId="{91829EC9-99B0-4892-991C-6DA0458D7390}" type="pres">
      <dgm:prSet presAssocID="{D7D927B6-3B1D-49F3-9D2E-96D6BF91E3BC}" presName="arrowDiagram" presStyleCnt="0">
        <dgm:presLayoutVars>
          <dgm:chMax val="5"/>
          <dgm:dir/>
          <dgm:resizeHandles val="exact"/>
        </dgm:presLayoutVars>
      </dgm:prSet>
      <dgm:spPr/>
    </dgm:pt>
    <dgm:pt modelId="{66AA142B-50C5-4860-AB7E-67A2EABFA4AC}" type="pres">
      <dgm:prSet presAssocID="{D7D927B6-3B1D-49F3-9D2E-96D6BF91E3BC}" presName="arrow" presStyleLbl="bgShp" presStyleIdx="0" presStyleCnt="1" custLinFactNeighborX="31138" custLinFactNeighborY="-30067"/>
      <dgm:spPr/>
    </dgm:pt>
    <dgm:pt modelId="{6998DEA1-8EB3-46CE-A26D-C4585A11BA88}" type="pres">
      <dgm:prSet presAssocID="{D7D927B6-3B1D-49F3-9D2E-96D6BF91E3BC}" presName="arrowDiagram1" presStyleCnt="0">
        <dgm:presLayoutVars>
          <dgm:bulletEnabled val="1"/>
        </dgm:presLayoutVars>
      </dgm:prSet>
      <dgm:spPr/>
    </dgm:pt>
    <dgm:pt modelId="{D4D1B9CA-1D1E-4157-B8AD-9090250A2014}" type="pres">
      <dgm:prSet presAssocID="{EC05E997-60BA-466E-9576-D3F9C307A5CC}" presName="bullet1" presStyleLbl="node1" presStyleIdx="0" presStyleCnt="1"/>
      <dgm:spPr/>
    </dgm:pt>
    <dgm:pt modelId="{485413A1-AB76-4797-A6D1-4FFBCD4DFD44}" type="pres">
      <dgm:prSet presAssocID="{EC05E997-60BA-466E-9576-D3F9C307A5CC}" presName="textBox1" presStyleLbl="revTx" presStyleIdx="0" presStyleCnt="1">
        <dgm:presLayoutVars>
          <dgm:bulletEnabled val="1"/>
        </dgm:presLayoutVars>
      </dgm:prSet>
      <dgm:spPr/>
      <dgm:t>
        <a:bodyPr/>
        <a:lstStyle/>
        <a:p>
          <a:endParaRPr lang="en-US"/>
        </a:p>
      </dgm:t>
    </dgm:pt>
  </dgm:ptLst>
  <dgm:cxnLst>
    <dgm:cxn modelId="{85C4AC78-F640-45FB-A0E5-2A9A07D06DD0}" srcId="{D7D927B6-3B1D-49F3-9D2E-96D6BF91E3BC}" destId="{EC05E997-60BA-466E-9576-D3F9C307A5CC}" srcOrd="0" destOrd="0" parTransId="{1172749F-9FBB-40D9-9D81-47E8102B8B80}" sibTransId="{2ECA0A37-403E-4A8B-8DEA-B02863F898F5}"/>
    <dgm:cxn modelId="{3FE54BB7-E32C-4296-926D-18ED23BE40B9}" type="presOf" srcId="{EC05E997-60BA-466E-9576-D3F9C307A5CC}" destId="{485413A1-AB76-4797-A6D1-4FFBCD4DFD44}" srcOrd="0" destOrd="0" presId="urn:microsoft.com/office/officeart/2005/8/layout/arrow2"/>
    <dgm:cxn modelId="{620461F7-43B4-4B14-9F0B-E91CCF7F9419}" type="presOf" srcId="{D7D927B6-3B1D-49F3-9D2E-96D6BF91E3BC}" destId="{91829EC9-99B0-4892-991C-6DA0458D7390}" srcOrd="0" destOrd="0" presId="urn:microsoft.com/office/officeart/2005/8/layout/arrow2"/>
    <dgm:cxn modelId="{C5F2D50D-4C14-4940-B4BD-E027D848DA58}" type="presParOf" srcId="{91829EC9-99B0-4892-991C-6DA0458D7390}" destId="{66AA142B-50C5-4860-AB7E-67A2EABFA4AC}" srcOrd="0" destOrd="0" presId="urn:microsoft.com/office/officeart/2005/8/layout/arrow2"/>
    <dgm:cxn modelId="{4559C174-B348-4A10-9827-06B64804755C}" type="presParOf" srcId="{91829EC9-99B0-4892-991C-6DA0458D7390}" destId="{6998DEA1-8EB3-46CE-A26D-C4585A11BA88}" srcOrd="1" destOrd="0" presId="urn:microsoft.com/office/officeart/2005/8/layout/arrow2"/>
    <dgm:cxn modelId="{18832004-1596-44AA-99EA-B35D49C6899D}" type="presParOf" srcId="{6998DEA1-8EB3-46CE-A26D-C4585A11BA88}" destId="{D4D1B9CA-1D1E-4157-B8AD-9090250A2014}" srcOrd="0" destOrd="0" presId="urn:microsoft.com/office/officeart/2005/8/layout/arrow2"/>
    <dgm:cxn modelId="{1AE2743E-6B7F-4C69-B361-D44123027D77}" type="presParOf" srcId="{6998DEA1-8EB3-46CE-A26D-C4585A11BA88}" destId="{485413A1-AB76-4797-A6D1-4FFBCD4DFD44}" srcOrd="1" destOrd="0" presId="urn:microsoft.com/office/officeart/2005/8/layout/arrow2"/>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D041B77-7685-45B6-8912-AD4CAF5E4B36}"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IE"/>
        </a:p>
      </dgm:t>
    </dgm:pt>
    <dgm:pt modelId="{9D0C0D21-979D-45C1-991B-5C7CEB48412E}">
      <dgm:prSet phldrT="[Text]"/>
      <dgm:spPr>
        <a:solidFill>
          <a:srgbClr val="366C62"/>
        </a:solidFill>
      </dgm:spPr>
      <dgm:t>
        <a:bodyPr/>
        <a:lstStyle/>
        <a:p>
          <a:r>
            <a:rPr lang="fr-BE" b="1" dirty="0">
              <a:latin typeface="+mn-lt"/>
              <a:ea typeface="Segoe UI Black" panose="020B0A02040204020203" pitchFamily="34" charset="0"/>
            </a:rPr>
            <a:t>Rural Pact objectives</a:t>
          </a:r>
          <a:endParaRPr lang="en-IE" b="1" dirty="0">
            <a:latin typeface="+mn-lt"/>
            <a:ea typeface="Segoe UI Black" panose="020B0A02040204020203" pitchFamily="34" charset="0"/>
          </a:endParaRPr>
        </a:p>
      </dgm:t>
    </dgm:pt>
    <dgm:pt modelId="{939421DF-4F6D-4646-8674-5681D74FD0A9}" type="parTrans" cxnId="{CFB72993-8709-4547-ABA9-3BC756F504B8}">
      <dgm:prSet/>
      <dgm:spPr/>
      <dgm:t>
        <a:bodyPr/>
        <a:lstStyle/>
        <a:p>
          <a:endParaRPr lang="en-IE">
            <a:latin typeface="+mn-lt"/>
          </a:endParaRPr>
        </a:p>
      </dgm:t>
    </dgm:pt>
    <dgm:pt modelId="{405367D7-E57C-4A04-ADCD-7A48D193728C}" type="sibTrans" cxnId="{CFB72993-8709-4547-ABA9-3BC756F504B8}">
      <dgm:prSet/>
      <dgm:spPr/>
      <dgm:t>
        <a:bodyPr/>
        <a:lstStyle/>
        <a:p>
          <a:endParaRPr lang="en-IE">
            <a:latin typeface="+mn-lt"/>
          </a:endParaRPr>
        </a:p>
      </dgm:t>
    </dgm:pt>
    <dgm:pt modelId="{1A1FBE7D-9C3C-48B5-801A-DADCE3A12F5E}">
      <dgm:prSet phldrT="[Text]" custT="1"/>
      <dgm:spPr>
        <a:noFill/>
        <a:ln w="38100">
          <a:noFill/>
        </a:ln>
      </dgm:spPr>
      <dgm:t>
        <a:bodyPr anchor="t" anchorCtr="0"/>
        <a:lstStyle/>
        <a:p>
          <a:r>
            <a:rPr lang="fr-BE" sz="3600" dirty="0" err="1">
              <a:solidFill>
                <a:srgbClr val="366C62"/>
              </a:solidFill>
              <a:latin typeface="+mn-lt"/>
            </a:rPr>
            <a:t>Amplifying</a:t>
          </a:r>
          <a:r>
            <a:rPr lang="fr-BE" sz="3600" dirty="0">
              <a:solidFill>
                <a:srgbClr val="366C62"/>
              </a:solidFill>
              <a:latin typeface="+mn-lt"/>
            </a:rPr>
            <a:t> </a:t>
          </a:r>
        </a:p>
        <a:p>
          <a:r>
            <a:rPr lang="fr-BE" sz="3600" dirty="0">
              <a:solidFill>
                <a:srgbClr val="366C62"/>
              </a:solidFill>
              <a:latin typeface="+mn-lt"/>
            </a:rPr>
            <a:t>rural </a:t>
          </a:r>
          <a:r>
            <a:rPr lang="fr-BE" sz="3600" b="1" dirty="0" err="1">
              <a:solidFill>
                <a:srgbClr val="366C62"/>
              </a:solidFill>
              <a:latin typeface="+mn-lt"/>
            </a:rPr>
            <a:t>voices</a:t>
          </a:r>
          <a:endParaRPr lang="en-IE" sz="3600" b="1" dirty="0">
            <a:solidFill>
              <a:srgbClr val="366C62"/>
            </a:solidFill>
            <a:latin typeface="+mn-lt"/>
          </a:endParaRPr>
        </a:p>
      </dgm:t>
    </dgm:pt>
    <dgm:pt modelId="{EBFED876-407F-40B0-9F23-BD8EFC61A1EA}" type="parTrans" cxnId="{88052E9F-FCB5-493A-AC29-B8398CD97159}">
      <dgm:prSet/>
      <dgm:spPr/>
      <dgm:t>
        <a:bodyPr/>
        <a:lstStyle/>
        <a:p>
          <a:endParaRPr lang="en-IE">
            <a:latin typeface="+mn-lt"/>
          </a:endParaRPr>
        </a:p>
      </dgm:t>
    </dgm:pt>
    <dgm:pt modelId="{B97517DF-2A69-436B-9635-B7926C8C110E}" type="sibTrans" cxnId="{88052E9F-FCB5-493A-AC29-B8398CD97159}">
      <dgm:prSet/>
      <dgm:spPr/>
      <dgm:t>
        <a:bodyPr/>
        <a:lstStyle/>
        <a:p>
          <a:endParaRPr lang="en-IE">
            <a:latin typeface="+mn-lt"/>
          </a:endParaRPr>
        </a:p>
      </dgm:t>
    </dgm:pt>
    <dgm:pt modelId="{2613E6E3-44F8-49E4-96FF-3E708D8DC807}">
      <dgm:prSet phldrT="[Text]" custT="1"/>
      <dgm:spPr>
        <a:noFill/>
        <a:ln w="38100">
          <a:noFill/>
        </a:ln>
      </dgm:spPr>
      <dgm:t>
        <a:bodyPr anchor="t" anchorCtr="0"/>
        <a:lstStyle/>
        <a:p>
          <a:r>
            <a:rPr lang="fr-BE" sz="3600" b="1" dirty="0">
              <a:solidFill>
                <a:srgbClr val="366C62"/>
              </a:solidFill>
              <a:latin typeface="+mn-lt"/>
            </a:rPr>
            <a:t>Networking</a:t>
          </a:r>
          <a:r>
            <a:rPr lang="fr-BE" sz="3600" dirty="0">
              <a:solidFill>
                <a:srgbClr val="366C62"/>
              </a:solidFill>
              <a:latin typeface="+mn-lt"/>
            </a:rPr>
            <a:t>, collaboration &amp; </a:t>
          </a:r>
          <a:r>
            <a:rPr lang="fr-BE" sz="3600" dirty="0" err="1">
              <a:solidFill>
                <a:srgbClr val="366C62"/>
              </a:solidFill>
              <a:latin typeface="+mn-lt"/>
            </a:rPr>
            <a:t>mutual</a:t>
          </a:r>
          <a:r>
            <a:rPr lang="fr-BE" sz="3600" dirty="0">
              <a:solidFill>
                <a:srgbClr val="366C62"/>
              </a:solidFill>
              <a:latin typeface="+mn-lt"/>
            </a:rPr>
            <a:t> </a:t>
          </a:r>
          <a:r>
            <a:rPr lang="fr-BE" sz="3600" dirty="0" err="1">
              <a:solidFill>
                <a:srgbClr val="366C62"/>
              </a:solidFill>
              <a:latin typeface="+mn-lt"/>
            </a:rPr>
            <a:t>learning</a:t>
          </a:r>
          <a:endParaRPr lang="en-IE" sz="3600" dirty="0">
            <a:solidFill>
              <a:srgbClr val="366C62"/>
            </a:solidFill>
            <a:latin typeface="+mn-lt"/>
          </a:endParaRPr>
        </a:p>
      </dgm:t>
    </dgm:pt>
    <dgm:pt modelId="{AE38A1E8-107C-4299-A09C-34DF95F73692}" type="parTrans" cxnId="{0AB6DBC2-D0AA-4B1E-9B4E-6F6ADEE5B778}">
      <dgm:prSet/>
      <dgm:spPr/>
      <dgm:t>
        <a:bodyPr/>
        <a:lstStyle/>
        <a:p>
          <a:endParaRPr lang="en-IE">
            <a:latin typeface="+mn-lt"/>
          </a:endParaRPr>
        </a:p>
      </dgm:t>
    </dgm:pt>
    <dgm:pt modelId="{9C0C7554-69EA-4BDA-8266-96726E6D2C52}" type="sibTrans" cxnId="{0AB6DBC2-D0AA-4B1E-9B4E-6F6ADEE5B778}">
      <dgm:prSet/>
      <dgm:spPr/>
      <dgm:t>
        <a:bodyPr/>
        <a:lstStyle/>
        <a:p>
          <a:endParaRPr lang="en-IE">
            <a:latin typeface="+mn-lt"/>
          </a:endParaRPr>
        </a:p>
      </dgm:t>
    </dgm:pt>
    <dgm:pt modelId="{BE4E750E-8405-4556-B123-F912C9738F45}">
      <dgm:prSet phldrT="[Text]" custT="1"/>
      <dgm:spPr>
        <a:noFill/>
        <a:ln w="38100">
          <a:noFill/>
        </a:ln>
      </dgm:spPr>
      <dgm:t>
        <a:bodyPr anchor="t" anchorCtr="0"/>
        <a:lstStyle/>
        <a:p>
          <a:r>
            <a:rPr lang="fr-BE" sz="3600" dirty="0" err="1">
              <a:solidFill>
                <a:srgbClr val="366C62"/>
              </a:solidFill>
              <a:latin typeface="+mn-lt"/>
            </a:rPr>
            <a:t>Encouraging</a:t>
          </a:r>
          <a:r>
            <a:rPr lang="fr-BE" sz="3600" dirty="0">
              <a:solidFill>
                <a:srgbClr val="366C62"/>
              </a:solidFill>
              <a:latin typeface="+mn-lt"/>
            </a:rPr>
            <a:t> and monitoring </a:t>
          </a:r>
          <a:r>
            <a:rPr lang="fr-BE" sz="3600" b="1" dirty="0">
              <a:solidFill>
                <a:srgbClr val="366C62"/>
              </a:solidFill>
              <a:latin typeface="+mn-lt"/>
            </a:rPr>
            <a:t>action</a:t>
          </a:r>
          <a:endParaRPr lang="en-IE" sz="3600" b="1" dirty="0">
            <a:solidFill>
              <a:srgbClr val="366C62"/>
            </a:solidFill>
            <a:latin typeface="+mn-lt"/>
          </a:endParaRPr>
        </a:p>
      </dgm:t>
    </dgm:pt>
    <dgm:pt modelId="{39A12580-4C8C-4B3B-AD79-2A6C5854F614}" type="parTrans" cxnId="{AE2BDF2B-2A47-4404-B99C-85F043EF1F04}">
      <dgm:prSet/>
      <dgm:spPr/>
      <dgm:t>
        <a:bodyPr/>
        <a:lstStyle/>
        <a:p>
          <a:endParaRPr lang="en-IE">
            <a:latin typeface="+mn-lt"/>
          </a:endParaRPr>
        </a:p>
      </dgm:t>
    </dgm:pt>
    <dgm:pt modelId="{494DF06C-18FA-4A52-86E7-B926EBE90D2E}" type="sibTrans" cxnId="{AE2BDF2B-2A47-4404-B99C-85F043EF1F04}">
      <dgm:prSet/>
      <dgm:spPr/>
      <dgm:t>
        <a:bodyPr/>
        <a:lstStyle/>
        <a:p>
          <a:endParaRPr lang="en-IE">
            <a:latin typeface="+mn-lt"/>
          </a:endParaRPr>
        </a:p>
      </dgm:t>
    </dgm:pt>
    <dgm:pt modelId="{CB56F853-6D57-40B7-BF50-75B57208027A}" type="pres">
      <dgm:prSet presAssocID="{5D041B77-7685-45B6-8912-AD4CAF5E4B36}" presName="Name0" presStyleCnt="0">
        <dgm:presLayoutVars>
          <dgm:chPref val="1"/>
          <dgm:dir/>
          <dgm:animOne val="branch"/>
          <dgm:animLvl val="lvl"/>
          <dgm:resizeHandles/>
        </dgm:presLayoutVars>
      </dgm:prSet>
      <dgm:spPr/>
      <dgm:t>
        <a:bodyPr/>
        <a:lstStyle/>
        <a:p>
          <a:endParaRPr lang="en-US"/>
        </a:p>
      </dgm:t>
    </dgm:pt>
    <dgm:pt modelId="{80F0A9A8-BB54-42D6-9E6F-90459DA5236D}" type="pres">
      <dgm:prSet presAssocID="{9D0C0D21-979D-45C1-991B-5C7CEB48412E}" presName="vertOne" presStyleCnt="0"/>
      <dgm:spPr/>
    </dgm:pt>
    <dgm:pt modelId="{E0584D76-FC36-411C-9E3F-AB6E3EB668D5}" type="pres">
      <dgm:prSet presAssocID="{9D0C0D21-979D-45C1-991B-5C7CEB48412E}" presName="txOne" presStyleLbl="node0" presStyleIdx="0" presStyleCnt="1" custScaleY="29461">
        <dgm:presLayoutVars>
          <dgm:chPref val="3"/>
        </dgm:presLayoutVars>
      </dgm:prSet>
      <dgm:spPr/>
      <dgm:t>
        <a:bodyPr/>
        <a:lstStyle/>
        <a:p>
          <a:endParaRPr lang="en-US"/>
        </a:p>
      </dgm:t>
    </dgm:pt>
    <dgm:pt modelId="{1DC75E0B-B8D7-466B-9B51-CA19C7D992CF}" type="pres">
      <dgm:prSet presAssocID="{9D0C0D21-979D-45C1-991B-5C7CEB48412E}" presName="parTransOne" presStyleCnt="0"/>
      <dgm:spPr/>
    </dgm:pt>
    <dgm:pt modelId="{2F51DF5F-A82E-4C67-8697-4C1CB63B64ED}" type="pres">
      <dgm:prSet presAssocID="{9D0C0D21-979D-45C1-991B-5C7CEB48412E}" presName="horzOne" presStyleCnt="0"/>
      <dgm:spPr/>
    </dgm:pt>
    <dgm:pt modelId="{FF082BBF-3ABB-435C-A3C1-46F5E8549399}" type="pres">
      <dgm:prSet presAssocID="{1A1FBE7D-9C3C-48B5-801A-DADCE3A12F5E}" presName="vertTwo" presStyleCnt="0"/>
      <dgm:spPr/>
    </dgm:pt>
    <dgm:pt modelId="{369A52DC-7A83-4F70-9BE7-AFBF09FBD7CB}" type="pres">
      <dgm:prSet presAssocID="{1A1FBE7D-9C3C-48B5-801A-DADCE3A12F5E}" presName="txTwo" presStyleLbl="node2" presStyleIdx="0" presStyleCnt="3" custScaleY="120226">
        <dgm:presLayoutVars>
          <dgm:chPref val="3"/>
        </dgm:presLayoutVars>
      </dgm:prSet>
      <dgm:spPr/>
      <dgm:t>
        <a:bodyPr/>
        <a:lstStyle/>
        <a:p>
          <a:endParaRPr lang="en-US"/>
        </a:p>
      </dgm:t>
    </dgm:pt>
    <dgm:pt modelId="{29E594DF-8554-43E2-85A9-BB8216399EF0}" type="pres">
      <dgm:prSet presAssocID="{1A1FBE7D-9C3C-48B5-801A-DADCE3A12F5E}" presName="horzTwo" presStyleCnt="0"/>
      <dgm:spPr/>
    </dgm:pt>
    <dgm:pt modelId="{487498F5-0298-4AE4-9BED-EF2AFC5853FA}" type="pres">
      <dgm:prSet presAssocID="{B97517DF-2A69-436B-9635-B7926C8C110E}" presName="sibSpaceTwo" presStyleCnt="0"/>
      <dgm:spPr/>
    </dgm:pt>
    <dgm:pt modelId="{295AA38E-FE77-4FD6-A312-1CED78FA6F80}" type="pres">
      <dgm:prSet presAssocID="{2613E6E3-44F8-49E4-96FF-3E708D8DC807}" presName="vertTwo" presStyleCnt="0"/>
      <dgm:spPr/>
    </dgm:pt>
    <dgm:pt modelId="{3D257429-216F-411F-B033-BED81539A1C7}" type="pres">
      <dgm:prSet presAssocID="{2613E6E3-44F8-49E4-96FF-3E708D8DC807}" presName="txTwo" presStyleLbl="node2" presStyleIdx="1" presStyleCnt="3" custScaleX="116145" custScaleY="120226">
        <dgm:presLayoutVars>
          <dgm:chPref val="3"/>
        </dgm:presLayoutVars>
      </dgm:prSet>
      <dgm:spPr/>
      <dgm:t>
        <a:bodyPr/>
        <a:lstStyle/>
        <a:p>
          <a:endParaRPr lang="en-US"/>
        </a:p>
      </dgm:t>
    </dgm:pt>
    <dgm:pt modelId="{875BFB0C-CBE2-4AFD-AD6B-050BFE9C5D81}" type="pres">
      <dgm:prSet presAssocID="{2613E6E3-44F8-49E4-96FF-3E708D8DC807}" presName="horzTwo" presStyleCnt="0"/>
      <dgm:spPr/>
    </dgm:pt>
    <dgm:pt modelId="{0C6641F3-1108-4367-BE1C-9D7F4072FBD3}" type="pres">
      <dgm:prSet presAssocID="{9C0C7554-69EA-4BDA-8266-96726E6D2C52}" presName="sibSpaceTwo" presStyleCnt="0"/>
      <dgm:spPr/>
    </dgm:pt>
    <dgm:pt modelId="{F598E3C9-F5EF-4628-BEC3-BDC15B924904}" type="pres">
      <dgm:prSet presAssocID="{BE4E750E-8405-4556-B123-F912C9738F45}" presName="vertTwo" presStyleCnt="0"/>
      <dgm:spPr/>
    </dgm:pt>
    <dgm:pt modelId="{168B2E94-E521-47AD-B858-B6FEBDE83B68}" type="pres">
      <dgm:prSet presAssocID="{BE4E750E-8405-4556-B123-F912C9738F45}" presName="txTwo" presStyleLbl="node2" presStyleIdx="2" presStyleCnt="3" custScaleY="120226">
        <dgm:presLayoutVars>
          <dgm:chPref val="3"/>
        </dgm:presLayoutVars>
      </dgm:prSet>
      <dgm:spPr/>
      <dgm:t>
        <a:bodyPr/>
        <a:lstStyle/>
        <a:p>
          <a:endParaRPr lang="en-US"/>
        </a:p>
      </dgm:t>
    </dgm:pt>
    <dgm:pt modelId="{D18B4198-8590-4637-B8BC-9FB2A2B0DB3C}" type="pres">
      <dgm:prSet presAssocID="{BE4E750E-8405-4556-B123-F912C9738F45}" presName="horzTwo" presStyleCnt="0"/>
      <dgm:spPr/>
    </dgm:pt>
  </dgm:ptLst>
  <dgm:cxnLst>
    <dgm:cxn modelId="{C941C91E-3921-4B99-9249-888A822A2248}" type="presOf" srcId="{1A1FBE7D-9C3C-48B5-801A-DADCE3A12F5E}" destId="{369A52DC-7A83-4F70-9BE7-AFBF09FBD7CB}" srcOrd="0" destOrd="0" presId="urn:microsoft.com/office/officeart/2005/8/layout/hierarchy4"/>
    <dgm:cxn modelId="{08CACC34-71BB-4C11-8FAC-63F45DC25ECE}" type="presOf" srcId="{BE4E750E-8405-4556-B123-F912C9738F45}" destId="{168B2E94-E521-47AD-B858-B6FEBDE83B68}" srcOrd="0" destOrd="0" presId="urn:microsoft.com/office/officeart/2005/8/layout/hierarchy4"/>
    <dgm:cxn modelId="{CFB72993-8709-4547-ABA9-3BC756F504B8}" srcId="{5D041B77-7685-45B6-8912-AD4CAF5E4B36}" destId="{9D0C0D21-979D-45C1-991B-5C7CEB48412E}" srcOrd="0" destOrd="0" parTransId="{939421DF-4F6D-4646-8674-5681D74FD0A9}" sibTransId="{405367D7-E57C-4A04-ADCD-7A48D193728C}"/>
    <dgm:cxn modelId="{D92DB649-8338-4097-8348-D3040A75FD6D}" type="presOf" srcId="{5D041B77-7685-45B6-8912-AD4CAF5E4B36}" destId="{CB56F853-6D57-40B7-BF50-75B57208027A}" srcOrd="0" destOrd="0" presId="urn:microsoft.com/office/officeart/2005/8/layout/hierarchy4"/>
    <dgm:cxn modelId="{AE2BDF2B-2A47-4404-B99C-85F043EF1F04}" srcId="{9D0C0D21-979D-45C1-991B-5C7CEB48412E}" destId="{BE4E750E-8405-4556-B123-F912C9738F45}" srcOrd="2" destOrd="0" parTransId="{39A12580-4C8C-4B3B-AD79-2A6C5854F614}" sibTransId="{494DF06C-18FA-4A52-86E7-B926EBE90D2E}"/>
    <dgm:cxn modelId="{324E3E60-D910-4942-848F-07F973C82626}" type="presOf" srcId="{9D0C0D21-979D-45C1-991B-5C7CEB48412E}" destId="{E0584D76-FC36-411C-9E3F-AB6E3EB668D5}" srcOrd="0" destOrd="0" presId="urn:microsoft.com/office/officeart/2005/8/layout/hierarchy4"/>
    <dgm:cxn modelId="{84828FC0-5709-4633-B8AC-1A49C0C881B6}" type="presOf" srcId="{2613E6E3-44F8-49E4-96FF-3E708D8DC807}" destId="{3D257429-216F-411F-B033-BED81539A1C7}" srcOrd="0" destOrd="0" presId="urn:microsoft.com/office/officeart/2005/8/layout/hierarchy4"/>
    <dgm:cxn modelId="{0AB6DBC2-D0AA-4B1E-9B4E-6F6ADEE5B778}" srcId="{9D0C0D21-979D-45C1-991B-5C7CEB48412E}" destId="{2613E6E3-44F8-49E4-96FF-3E708D8DC807}" srcOrd="1" destOrd="0" parTransId="{AE38A1E8-107C-4299-A09C-34DF95F73692}" sibTransId="{9C0C7554-69EA-4BDA-8266-96726E6D2C52}"/>
    <dgm:cxn modelId="{88052E9F-FCB5-493A-AC29-B8398CD97159}" srcId="{9D0C0D21-979D-45C1-991B-5C7CEB48412E}" destId="{1A1FBE7D-9C3C-48B5-801A-DADCE3A12F5E}" srcOrd="0" destOrd="0" parTransId="{EBFED876-407F-40B0-9F23-BD8EFC61A1EA}" sibTransId="{B97517DF-2A69-436B-9635-B7926C8C110E}"/>
    <dgm:cxn modelId="{48133AC2-2D19-48D6-8592-CC404DAFB7AE}" type="presParOf" srcId="{CB56F853-6D57-40B7-BF50-75B57208027A}" destId="{80F0A9A8-BB54-42D6-9E6F-90459DA5236D}" srcOrd="0" destOrd="0" presId="urn:microsoft.com/office/officeart/2005/8/layout/hierarchy4"/>
    <dgm:cxn modelId="{21B7BFF5-CB14-4D81-A936-B556DFA4FBA5}" type="presParOf" srcId="{80F0A9A8-BB54-42D6-9E6F-90459DA5236D}" destId="{E0584D76-FC36-411C-9E3F-AB6E3EB668D5}" srcOrd="0" destOrd="0" presId="urn:microsoft.com/office/officeart/2005/8/layout/hierarchy4"/>
    <dgm:cxn modelId="{B6AE1B4E-1A9D-40BC-A010-195F51F5FED8}" type="presParOf" srcId="{80F0A9A8-BB54-42D6-9E6F-90459DA5236D}" destId="{1DC75E0B-B8D7-466B-9B51-CA19C7D992CF}" srcOrd="1" destOrd="0" presId="urn:microsoft.com/office/officeart/2005/8/layout/hierarchy4"/>
    <dgm:cxn modelId="{F906781F-D012-4069-86C0-BB3C878E66C3}" type="presParOf" srcId="{80F0A9A8-BB54-42D6-9E6F-90459DA5236D}" destId="{2F51DF5F-A82E-4C67-8697-4C1CB63B64ED}" srcOrd="2" destOrd="0" presId="urn:microsoft.com/office/officeart/2005/8/layout/hierarchy4"/>
    <dgm:cxn modelId="{EE8217D5-9080-48DC-97D5-810AEE9C154E}" type="presParOf" srcId="{2F51DF5F-A82E-4C67-8697-4C1CB63B64ED}" destId="{FF082BBF-3ABB-435C-A3C1-46F5E8549399}" srcOrd="0" destOrd="0" presId="urn:microsoft.com/office/officeart/2005/8/layout/hierarchy4"/>
    <dgm:cxn modelId="{AE9B461F-95D6-4184-A820-4F4BE496D75A}" type="presParOf" srcId="{FF082BBF-3ABB-435C-A3C1-46F5E8549399}" destId="{369A52DC-7A83-4F70-9BE7-AFBF09FBD7CB}" srcOrd="0" destOrd="0" presId="urn:microsoft.com/office/officeart/2005/8/layout/hierarchy4"/>
    <dgm:cxn modelId="{02B521DA-40FD-434D-98D4-2CFB26FAA6C1}" type="presParOf" srcId="{FF082BBF-3ABB-435C-A3C1-46F5E8549399}" destId="{29E594DF-8554-43E2-85A9-BB8216399EF0}" srcOrd="1" destOrd="0" presId="urn:microsoft.com/office/officeart/2005/8/layout/hierarchy4"/>
    <dgm:cxn modelId="{8B9C49ED-B392-4D0C-A7E6-928D955A64D7}" type="presParOf" srcId="{2F51DF5F-A82E-4C67-8697-4C1CB63B64ED}" destId="{487498F5-0298-4AE4-9BED-EF2AFC5853FA}" srcOrd="1" destOrd="0" presId="urn:microsoft.com/office/officeart/2005/8/layout/hierarchy4"/>
    <dgm:cxn modelId="{1CDCD15B-FCD1-4611-8219-AD3AC965D0FF}" type="presParOf" srcId="{2F51DF5F-A82E-4C67-8697-4C1CB63B64ED}" destId="{295AA38E-FE77-4FD6-A312-1CED78FA6F80}" srcOrd="2" destOrd="0" presId="urn:microsoft.com/office/officeart/2005/8/layout/hierarchy4"/>
    <dgm:cxn modelId="{38564B45-08E4-4A54-886F-7787CD969004}" type="presParOf" srcId="{295AA38E-FE77-4FD6-A312-1CED78FA6F80}" destId="{3D257429-216F-411F-B033-BED81539A1C7}" srcOrd="0" destOrd="0" presId="urn:microsoft.com/office/officeart/2005/8/layout/hierarchy4"/>
    <dgm:cxn modelId="{B5087C4A-03FE-4037-9ED1-C3134549FB64}" type="presParOf" srcId="{295AA38E-FE77-4FD6-A312-1CED78FA6F80}" destId="{875BFB0C-CBE2-4AFD-AD6B-050BFE9C5D81}" srcOrd="1" destOrd="0" presId="urn:microsoft.com/office/officeart/2005/8/layout/hierarchy4"/>
    <dgm:cxn modelId="{FC71D12B-99A6-43A1-8EC9-0AADF9DE90AB}" type="presParOf" srcId="{2F51DF5F-A82E-4C67-8697-4C1CB63B64ED}" destId="{0C6641F3-1108-4367-BE1C-9D7F4072FBD3}" srcOrd="3" destOrd="0" presId="urn:microsoft.com/office/officeart/2005/8/layout/hierarchy4"/>
    <dgm:cxn modelId="{9CA20198-5584-418A-BD05-4BAA698D5761}" type="presParOf" srcId="{2F51DF5F-A82E-4C67-8697-4C1CB63B64ED}" destId="{F598E3C9-F5EF-4628-BEC3-BDC15B924904}" srcOrd="4" destOrd="0" presId="urn:microsoft.com/office/officeart/2005/8/layout/hierarchy4"/>
    <dgm:cxn modelId="{C3C7BBC7-4256-4B71-B8FA-C3EAD0172A5E}" type="presParOf" srcId="{F598E3C9-F5EF-4628-BEC3-BDC15B924904}" destId="{168B2E94-E521-47AD-B858-B6FEBDE83B68}" srcOrd="0" destOrd="0" presId="urn:microsoft.com/office/officeart/2005/8/layout/hierarchy4"/>
    <dgm:cxn modelId="{5F92E2F8-6078-43D0-9F69-139A0C31F59D}" type="presParOf" srcId="{F598E3C9-F5EF-4628-BEC3-BDC15B924904}" destId="{D18B4198-8590-4637-B8BC-9FB2A2B0DB3C}"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3.xml><?xml version="1.0" encoding="utf-8"?>
<dgm:dataModel xmlns:dgm="http://schemas.openxmlformats.org/drawingml/2006/diagram" xmlns:a="http://schemas.openxmlformats.org/drawingml/2006/main">
  <dgm:ptLst>
    <dgm:pt modelId="{5D041B77-7685-45B6-8912-AD4CAF5E4B36}" type="doc">
      <dgm:prSet loTypeId="urn:microsoft.com/office/officeart/2005/8/layout/hierarchy4" loCatId="hierarchy" qsTypeId="urn:microsoft.com/office/officeart/2005/8/quickstyle/simple1" qsCatId="simple" csTypeId="urn:microsoft.com/office/officeart/2005/8/colors/accent1_2" csCatId="accent1" phldr="1"/>
      <dgm:spPr/>
      <dgm:t>
        <a:bodyPr/>
        <a:lstStyle/>
        <a:p>
          <a:endParaRPr lang="en-IE"/>
        </a:p>
      </dgm:t>
    </dgm:pt>
    <dgm:pt modelId="{9D0C0D21-979D-45C1-991B-5C7CEB48412E}">
      <dgm:prSet phldrT="[Text]"/>
      <dgm:spPr>
        <a:solidFill>
          <a:srgbClr val="366C62"/>
        </a:solidFill>
      </dgm:spPr>
      <dgm:t>
        <a:bodyPr/>
        <a:lstStyle/>
        <a:p>
          <a:r>
            <a:rPr lang="fr-BE" dirty="0">
              <a:latin typeface="+mn-lt"/>
              <a:ea typeface="Segoe UI Black" panose="020B0A02040204020203" pitchFamily="34" charset="0"/>
            </a:rPr>
            <a:t>Rural Pact participants</a:t>
          </a:r>
          <a:endParaRPr lang="en-IE" dirty="0">
            <a:latin typeface="+mn-lt"/>
            <a:ea typeface="Segoe UI Black" panose="020B0A02040204020203" pitchFamily="34" charset="0"/>
          </a:endParaRPr>
        </a:p>
      </dgm:t>
    </dgm:pt>
    <dgm:pt modelId="{939421DF-4F6D-4646-8674-5681D74FD0A9}" type="parTrans" cxnId="{CFB72993-8709-4547-ABA9-3BC756F504B8}">
      <dgm:prSet/>
      <dgm:spPr/>
      <dgm:t>
        <a:bodyPr/>
        <a:lstStyle/>
        <a:p>
          <a:endParaRPr lang="en-IE">
            <a:latin typeface="+mn-lt"/>
          </a:endParaRPr>
        </a:p>
      </dgm:t>
    </dgm:pt>
    <dgm:pt modelId="{405367D7-E57C-4A04-ADCD-7A48D193728C}" type="sibTrans" cxnId="{CFB72993-8709-4547-ABA9-3BC756F504B8}">
      <dgm:prSet/>
      <dgm:spPr/>
      <dgm:t>
        <a:bodyPr/>
        <a:lstStyle/>
        <a:p>
          <a:endParaRPr lang="en-IE">
            <a:latin typeface="+mn-lt"/>
          </a:endParaRPr>
        </a:p>
      </dgm:t>
    </dgm:pt>
    <dgm:pt modelId="{1A1FBE7D-9C3C-48B5-801A-DADCE3A12F5E}">
      <dgm:prSet phldrT="[Text]"/>
      <dgm:spPr>
        <a:noFill/>
        <a:ln w="28575">
          <a:solidFill>
            <a:srgbClr val="366C62"/>
          </a:solidFill>
        </a:ln>
      </dgm:spPr>
      <dgm:t>
        <a:bodyPr/>
        <a:lstStyle/>
        <a:p>
          <a:r>
            <a:rPr lang="fr-BE" b="0" dirty="0">
              <a:solidFill>
                <a:srgbClr val="366C62"/>
              </a:solidFill>
              <a:latin typeface="+mn-lt"/>
            </a:rPr>
            <a:t>Public </a:t>
          </a:r>
          <a:r>
            <a:rPr lang="fr-BE" b="0" dirty="0" err="1">
              <a:solidFill>
                <a:srgbClr val="366C62"/>
              </a:solidFill>
              <a:latin typeface="+mn-lt"/>
            </a:rPr>
            <a:t>authorities</a:t>
          </a:r>
          <a:endParaRPr lang="en-IE" b="0" dirty="0">
            <a:solidFill>
              <a:srgbClr val="366C62"/>
            </a:solidFill>
            <a:latin typeface="+mn-lt"/>
          </a:endParaRPr>
        </a:p>
      </dgm:t>
    </dgm:pt>
    <dgm:pt modelId="{EBFED876-407F-40B0-9F23-BD8EFC61A1EA}" type="parTrans" cxnId="{88052E9F-FCB5-493A-AC29-B8398CD97159}">
      <dgm:prSet/>
      <dgm:spPr/>
      <dgm:t>
        <a:bodyPr/>
        <a:lstStyle/>
        <a:p>
          <a:endParaRPr lang="en-IE">
            <a:latin typeface="+mn-lt"/>
          </a:endParaRPr>
        </a:p>
      </dgm:t>
    </dgm:pt>
    <dgm:pt modelId="{B97517DF-2A69-436B-9635-B7926C8C110E}" type="sibTrans" cxnId="{88052E9F-FCB5-493A-AC29-B8398CD97159}">
      <dgm:prSet/>
      <dgm:spPr/>
      <dgm:t>
        <a:bodyPr/>
        <a:lstStyle/>
        <a:p>
          <a:endParaRPr lang="en-IE">
            <a:latin typeface="+mn-lt"/>
          </a:endParaRPr>
        </a:p>
      </dgm:t>
    </dgm:pt>
    <dgm:pt modelId="{2613E6E3-44F8-49E4-96FF-3E708D8DC807}">
      <dgm:prSet phldrT="[Text]"/>
      <dgm:spPr>
        <a:noFill/>
        <a:ln w="28575">
          <a:solidFill>
            <a:srgbClr val="366C62"/>
          </a:solidFill>
        </a:ln>
      </dgm:spPr>
      <dgm:t>
        <a:bodyPr/>
        <a:lstStyle/>
        <a:p>
          <a:r>
            <a:rPr lang="fr-BE" b="0" dirty="0">
              <a:solidFill>
                <a:srgbClr val="366C62"/>
              </a:solidFill>
              <a:latin typeface="+mn-lt"/>
            </a:rPr>
            <a:t>Civil society</a:t>
          </a:r>
          <a:endParaRPr lang="en-IE" b="0" dirty="0">
            <a:solidFill>
              <a:srgbClr val="366C62"/>
            </a:solidFill>
            <a:latin typeface="+mn-lt"/>
          </a:endParaRPr>
        </a:p>
      </dgm:t>
    </dgm:pt>
    <dgm:pt modelId="{AE38A1E8-107C-4299-A09C-34DF95F73692}" type="parTrans" cxnId="{0AB6DBC2-D0AA-4B1E-9B4E-6F6ADEE5B778}">
      <dgm:prSet/>
      <dgm:spPr/>
      <dgm:t>
        <a:bodyPr/>
        <a:lstStyle/>
        <a:p>
          <a:endParaRPr lang="en-IE">
            <a:latin typeface="+mn-lt"/>
          </a:endParaRPr>
        </a:p>
      </dgm:t>
    </dgm:pt>
    <dgm:pt modelId="{9C0C7554-69EA-4BDA-8266-96726E6D2C52}" type="sibTrans" cxnId="{0AB6DBC2-D0AA-4B1E-9B4E-6F6ADEE5B778}">
      <dgm:prSet/>
      <dgm:spPr/>
      <dgm:t>
        <a:bodyPr/>
        <a:lstStyle/>
        <a:p>
          <a:endParaRPr lang="en-IE">
            <a:latin typeface="+mn-lt"/>
          </a:endParaRPr>
        </a:p>
      </dgm:t>
    </dgm:pt>
    <dgm:pt modelId="{BE4E750E-8405-4556-B123-F912C9738F45}">
      <dgm:prSet phldrT="[Text]"/>
      <dgm:spPr>
        <a:noFill/>
        <a:ln w="28575">
          <a:solidFill>
            <a:srgbClr val="366C62"/>
          </a:solidFill>
        </a:ln>
      </dgm:spPr>
      <dgm:t>
        <a:bodyPr/>
        <a:lstStyle/>
        <a:p>
          <a:r>
            <a:rPr lang="fr-BE" b="0" dirty="0">
              <a:solidFill>
                <a:srgbClr val="366C62"/>
              </a:solidFill>
              <a:latin typeface="+mn-lt"/>
            </a:rPr>
            <a:t>Businesses</a:t>
          </a:r>
          <a:endParaRPr lang="en-IE" b="0" dirty="0">
            <a:solidFill>
              <a:srgbClr val="366C62"/>
            </a:solidFill>
            <a:latin typeface="+mn-lt"/>
          </a:endParaRPr>
        </a:p>
      </dgm:t>
    </dgm:pt>
    <dgm:pt modelId="{39A12580-4C8C-4B3B-AD79-2A6C5854F614}" type="parTrans" cxnId="{AE2BDF2B-2A47-4404-B99C-85F043EF1F04}">
      <dgm:prSet/>
      <dgm:spPr/>
      <dgm:t>
        <a:bodyPr/>
        <a:lstStyle/>
        <a:p>
          <a:endParaRPr lang="en-IE">
            <a:latin typeface="+mn-lt"/>
          </a:endParaRPr>
        </a:p>
      </dgm:t>
    </dgm:pt>
    <dgm:pt modelId="{494DF06C-18FA-4A52-86E7-B926EBE90D2E}" type="sibTrans" cxnId="{AE2BDF2B-2A47-4404-B99C-85F043EF1F04}">
      <dgm:prSet/>
      <dgm:spPr/>
      <dgm:t>
        <a:bodyPr/>
        <a:lstStyle/>
        <a:p>
          <a:endParaRPr lang="en-IE">
            <a:latin typeface="+mn-lt"/>
          </a:endParaRPr>
        </a:p>
      </dgm:t>
    </dgm:pt>
    <dgm:pt modelId="{88982FA8-4AA1-472E-BA80-5A9BF86742B5}">
      <dgm:prSet phldrT="[Text]"/>
      <dgm:spPr>
        <a:noFill/>
        <a:ln w="28575">
          <a:solidFill>
            <a:srgbClr val="366C62"/>
          </a:solidFill>
        </a:ln>
      </dgm:spPr>
      <dgm:t>
        <a:bodyPr/>
        <a:lstStyle/>
        <a:p>
          <a:r>
            <a:rPr lang="fr-BE" b="0" dirty="0">
              <a:solidFill>
                <a:srgbClr val="366C62"/>
              </a:solidFill>
              <a:latin typeface="+mn-lt"/>
            </a:rPr>
            <a:t>Individuals</a:t>
          </a:r>
          <a:endParaRPr lang="en-IE" b="0" dirty="0">
            <a:solidFill>
              <a:srgbClr val="366C62"/>
            </a:solidFill>
            <a:latin typeface="+mn-lt"/>
          </a:endParaRPr>
        </a:p>
      </dgm:t>
    </dgm:pt>
    <dgm:pt modelId="{A0F819C0-D8AA-4A6D-AF9D-213EECAC9988}" type="parTrans" cxnId="{39314427-1A11-4207-A275-43711D44F47C}">
      <dgm:prSet/>
      <dgm:spPr/>
      <dgm:t>
        <a:bodyPr/>
        <a:lstStyle/>
        <a:p>
          <a:endParaRPr lang="en-IE">
            <a:latin typeface="+mn-lt"/>
          </a:endParaRPr>
        </a:p>
      </dgm:t>
    </dgm:pt>
    <dgm:pt modelId="{9C0FBBC0-B0CA-4E96-A28B-E777FEE5BDA1}" type="sibTrans" cxnId="{39314427-1A11-4207-A275-43711D44F47C}">
      <dgm:prSet/>
      <dgm:spPr/>
      <dgm:t>
        <a:bodyPr/>
        <a:lstStyle/>
        <a:p>
          <a:endParaRPr lang="en-IE">
            <a:latin typeface="+mn-lt"/>
          </a:endParaRPr>
        </a:p>
      </dgm:t>
    </dgm:pt>
    <dgm:pt modelId="{7E2F7E17-B94E-426C-A88E-2BA5738141BA}">
      <dgm:prSet phldrT="[Text]"/>
      <dgm:spPr>
        <a:noFill/>
        <a:ln w="28575">
          <a:solidFill>
            <a:srgbClr val="366C62"/>
          </a:solidFill>
        </a:ln>
      </dgm:spPr>
      <dgm:t>
        <a:bodyPr/>
        <a:lstStyle/>
        <a:p>
          <a:r>
            <a:rPr lang="fr-BE" b="0" dirty="0">
              <a:solidFill>
                <a:srgbClr val="366C62"/>
              </a:solidFill>
              <a:latin typeface="+mn-lt"/>
            </a:rPr>
            <a:t>Academic and R&amp;I bodies</a:t>
          </a:r>
          <a:endParaRPr lang="en-IE" b="0" dirty="0">
            <a:solidFill>
              <a:srgbClr val="366C62"/>
            </a:solidFill>
            <a:latin typeface="+mn-lt"/>
          </a:endParaRPr>
        </a:p>
      </dgm:t>
    </dgm:pt>
    <dgm:pt modelId="{9C024911-824D-4D3F-AF22-9DE44636FC94}" type="parTrans" cxnId="{570FC275-8A64-4CFC-9034-CF8D3F767179}">
      <dgm:prSet/>
      <dgm:spPr/>
      <dgm:t>
        <a:bodyPr/>
        <a:lstStyle/>
        <a:p>
          <a:endParaRPr lang="en-IE">
            <a:latin typeface="+mn-lt"/>
          </a:endParaRPr>
        </a:p>
      </dgm:t>
    </dgm:pt>
    <dgm:pt modelId="{BF949C95-A294-4C3C-B353-FACD394FC7AF}" type="sibTrans" cxnId="{570FC275-8A64-4CFC-9034-CF8D3F767179}">
      <dgm:prSet/>
      <dgm:spPr/>
      <dgm:t>
        <a:bodyPr/>
        <a:lstStyle/>
        <a:p>
          <a:endParaRPr lang="en-IE">
            <a:latin typeface="+mn-lt"/>
          </a:endParaRPr>
        </a:p>
      </dgm:t>
    </dgm:pt>
    <dgm:pt modelId="{9FEBE5A8-E6A9-48C2-ABE0-1C8D4D6A5D49}" type="pres">
      <dgm:prSet presAssocID="{5D041B77-7685-45B6-8912-AD4CAF5E4B36}" presName="Name0" presStyleCnt="0">
        <dgm:presLayoutVars>
          <dgm:chPref val="1"/>
          <dgm:dir/>
          <dgm:animOne val="branch"/>
          <dgm:animLvl val="lvl"/>
          <dgm:resizeHandles/>
        </dgm:presLayoutVars>
      </dgm:prSet>
      <dgm:spPr/>
      <dgm:t>
        <a:bodyPr/>
        <a:lstStyle/>
        <a:p>
          <a:endParaRPr lang="en-US"/>
        </a:p>
      </dgm:t>
    </dgm:pt>
    <dgm:pt modelId="{EF35572C-5931-438C-A820-49C34F9F0D32}" type="pres">
      <dgm:prSet presAssocID="{9D0C0D21-979D-45C1-991B-5C7CEB48412E}" presName="vertOne" presStyleCnt="0"/>
      <dgm:spPr/>
    </dgm:pt>
    <dgm:pt modelId="{76015B92-869E-489C-ACD5-46D4488D94DD}" type="pres">
      <dgm:prSet presAssocID="{9D0C0D21-979D-45C1-991B-5C7CEB48412E}" presName="txOne" presStyleLbl="node0" presStyleIdx="0" presStyleCnt="1">
        <dgm:presLayoutVars>
          <dgm:chPref val="3"/>
        </dgm:presLayoutVars>
      </dgm:prSet>
      <dgm:spPr/>
      <dgm:t>
        <a:bodyPr/>
        <a:lstStyle/>
        <a:p>
          <a:endParaRPr lang="en-US"/>
        </a:p>
      </dgm:t>
    </dgm:pt>
    <dgm:pt modelId="{F7E5A027-833F-4084-9EE5-3924CFBB6790}" type="pres">
      <dgm:prSet presAssocID="{9D0C0D21-979D-45C1-991B-5C7CEB48412E}" presName="parTransOne" presStyleCnt="0"/>
      <dgm:spPr/>
    </dgm:pt>
    <dgm:pt modelId="{E743152D-C7A9-4CE1-B85B-DC85442688E6}" type="pres">
      <dgm:prSet presAssocID="{9D0C0D21-979D-45C1-991B-5C7CEB48412E}" presName="horzOne" presStyleCnt="0"/>
      <dgm:spPr/>
    </dgm:pt>
    <dgm:pt modelId="{D2C556B2-ACEB-453C-AEAB-F124593527C6}" type="pres">
      <dgm:prSet presAssocID="{1A1FBE7D-9C3C-48B5-801A-DADCE3A12F5E}" presName="vertTwo" presStyleCnt="0"/>
      <dgm:spPr/>
    </dgm:pt>
    <dgm:pt modelId="{C1125490-7C2B-4619-9072-CC76A78E5397}" type="pres">
      <dgm:prSet presAssocID="{1A1FBE7D-9C3C-48B5-801A-DADCE3A12F5E}" presName="txTwo" presStyleLbl="node2" presStyleIdx="0" presStyleCnt="5">
        <dgm:presLayoutVars>
          <dgm:chPref val="3"/>
        </dgm:presLayoutVars>
      </dgm:prSet>
      <dgm:spPr/>
      <dgm:t>
        <a:bodyPr/>
        <a:lstStyle/>
        <a:p>
          <a:endParaRPr lang="en-US"/>
        </a:p>
      </dgm:t>
    </dgm:pt>
    <dgm:pt modelId="{2C23D2DD-5A93-4ED4-8F93-81E688839E31}" type="pres">
      <dgm:prSet presAssocID="{1A1FBE7D-9C3C-48B5-801A-DADCE3A12F5E}" presName="horzTwo" presStyleCnt="0"/>
      <dgm:spPr/>
    </dgm:pt>
    <dgm:pt modelId="{9498B2B9-5FD8-4A1B-B1F0-C609A4FB5E18}" type="pres">
      <dgm:prSet presAssocID="{B97517DF-2A69-436B-9635-B7926C8C110E}" presName="sibSpaceTwo" presStyleCnt="0"/>
      <dgm:spPr/>
    </dgm:pt>
    <dgm:pt modelId="{967ED43B-2DA5-44A1-A898-1B0BC1FFE324}" type="pres">
      <dgm:prSet presAssocID="{2613E6E3-44F8-49E4-96FF-3E708D8DC807}" presName="vertTwo" presStyleCnt="0"/>
      <dgm:spPr/>
    </dgm:pt>
    <dgm:pt modelId="{EDA2826C-B767-4C7D-B107-8E182E190217}" type="pres">
      <dgm:prSet presAssocID="{2613E6E3-44F8-49E4-96FF-3E708D8DC807}" presName="txTwo" presStyleLbl="node2" presStyleIdx="1" presStyleCnt="5">
        <dgm:presLayoutVars>
          <dgm:chPref val="3"/>
        </dgm:presLayoutVars>
      </dgm:prSet>
      <dgm:spPr/>
      <dgm:t>
        <a:bodyPr/>
        <a:lstStyle/>
        <a:p>
          <a:endParaRPr lang="en-US"/>
        </a:p>
      </dgm:t>
    </dgm:pt>
    <dgm:pt modelId="{22F8A5B6-1314-413A-89C9-C81A326EB139}" type="pres">
      <dgm:prSet presAssocID="{2613E6E3-44F8-49E4-96FF-3E708D8DC807}" presName="horzTwo" presStyleCnt="0"/>
      <dgm:spPr/>
    </dgm:pt>
    <dgm:pt modelId="{5DD26351-0A4B-4DF3-B4AE-F3223C685ACC}" type="pres">
      <dgm:prSet presAssocID="{9C0C7554-69EA-4BDA-8266-96726E6D2C52}" presName="sibSpaceTwo" presStyleCnt="0"/>
      <dgm:spPr/>
    </dgm:pt>
    <dgm:pt modelId="{2AA2E892-B667-45D3-9CC3-5A8C536B7929}" type="pres">
      <dgm:prSet presAssocID="{BE4E750E-8405-4556-B123-F912C9738F45}" presName="vertTwo" presStyleCnt="0"/>
      <dgm:spPr/>
    </dgm:pt>
    <dgm:pt modelId="{7C677CF1-F643-40BC-B310-25020AA54807}" type="pres">
      <dgm:prSet presAssocID="{BE4E750E-8405-4556-B123-F912C9738F45}" presName="txTwo" presStyleLbl="node2" presStyleIdx="2" presStyleCnt="5">
        <dgm:presLayoutVars>
          <dgm:chPref val="3"/>
        </dgm:presLayoutVars>
      </dgm:prSet>
      <dgm:spPr/>
      <dgm:t>
        <a:bodyPr/>
        <a:lstStyle/>
        <a:p>
          <a:endParaRPr lang="en-US"/>
        </a:p>
      </dgm:t>
    </dgm:pt>
    <dgm:pt modelId="{A87BF831-8561-4CDD-9DB4-8FC94F19ED9D}" type="pres">
      <dgm:prSet presAssocID="{BE4E750E-8405-4556-B123-F912C9738F45}" presName="horzTwo" presStyleCnt="0"/>
      <dgm:spPr/>
    </dgm:pt>
    <dgm:pt modelId="{32F24DDE-93B2-4641-8B19-48EB9E58F1AC}" type="pres">
      <dgm:prSet presAssocID="{494DF06C-18FA-4A52-86E7-B926EBE90D2E}" presName="sibSpaceTwo" presStyleCnt="0"/>
      <dgm:spPr/>
    </dgm:pt>
    <dgm:pt modelId="{E7ED26E7-A81F-4A34-97CA-9D322A207CC6}" type="pres">
      <dgm:prSet presAssocID="{88982FA8-4AA1-472E-BA80-5A9BF86742B5}" presName="vertTwo" presStyleCnt="0"/>
      <dgm:spPr/>
    </dgm:pt>
    <dgm:pt modelId="{CB3E2F83-2EAE-4153-83A7-4FC1120D7426}" type="pres">
      <dgm:prSet presAssocID="{88982FA8-4AA1-472E-BA80-5A9BF86742B5}" presName="txTwo" presStyleLbl="node2" presStyleIdx="3" presStyleCnt="5">
        <dgm:presLayoutVars>
          <dgm:chPref val="3"/>
        </dgm:presLayoutVars>
      </dgm:prSet>
      <dgm:spPr/>
      <dgm:t>
        <a:bodyPr/>
        <a:lstStyle/>
        <a:p>
          <a:endParaRPr lang="en-US"/>
        </a:p>
      </dgm:t>
    </dgm:pt>
    <dgm:pt modelId="{113ACC6F-7ABF-43FB-9E8B-2BE43A369E72}" type="pres">
      <dgm:prSet presAssocID="{88982FA8-4AA1-472E-BA80-5A9BF86742B5}" presName="horzTwo" presStyleCnt="0"/>
      <dgm:spPr/>
    </dgm:pt>
    <dgm:pt modelId="{1F6ABE46-AB42-4822-8DA7-EB139F8764F1}" type="pres">
      <dgm:prSet presAssocID="{9C0FBBC0-B0CA-4E96-A28B-E777FEE5BDA1}" presName="sibSpaceTwo" presStyleCnt="0"/>
      <dgm:spPr/>
    </dgm:pt>
    <dgm:pt modelId="{7FF1B203-FFF5-42EB-909A-EAF9FE5CF3D7}" type="pres">
      <dgm:prSet presAssocID="{7E2F7E17-B94E-426C-A88E-2BA5738141BA}" presName="vertTwo" presStyleCnt="0"/>
      <dgm:spPr/>
    </dgm:pt>
    <dgm:pt modelId="{1D8E1DD5-DE89-4AFA-849D-DC703BD08914}" type="pres">
      <dgm:prSet presAssocID="{7E2F7E17-B94E-426C-A88E-2BA5738141BA}" presName="txTwo" presStyleLbl="node2" presStyleIdx="4" presStyleCnt="5">
        <dgm:presLayoutVars>
          <dgm:chPref val="3"/>
        </dgm:presLayoutVars>
      </dgm:prSet>
      <dgm:spPr/>
      <dgm:t>
        <a:bodyPr/>
        <a:lstStyle/>
        <a:p>
          <a:endParaRPr lang="en-US"/>
        </a:p>
      </dgm:t>
    </dgm:pt>
    <dgm:pt modelId="{51E33415-E8C7-466D-92FA-ABFD8A540898}" type="pres">
      <dgm:prSet presAssocID="{7E2F7E17-B94E-426C-A88E-2BA5738141BA}" presName="horzTwo" presStyleCnt="0"/>
      <dgm:spPr/>
    </dgm:pt>
  </dgm:ptLst>
  <dgm:cxnLst>
    <dgm:cxn modelId="{CFB72993-8709-4547-ABA9-3BC756F504B8}" srcId="{5D041B77-7685-45B6-8912-AD4CAF5E4B36}" destId="{9D0C0D21-979D-45C1-991B-5C7CEB48412E}" srcOrd="0" destOrd="0" parTransId="{939421DF-4F6D-4646-8674-5681D74FD0A9}" sibTransId="{405367D7-E57C-4A04-ADCD-7A48D193728C}"/>
    <dgm:cxn modelId="{1C39A193-8865-4835-959B-677CE38829E9}" type="presOf" srcId="{BE4E750E-8405-4556-B123-F912C9738F45}" destId="{7C677CF1-F643-40BC-B310-25020AA54807}" srcOrd="0" destOrd="0" presId="urn:microsoft.com/office/officeart/2005/8/layout/hierarchy4"/>
    <dgm:cxn modelId="{0886F060-241B-4D03-9221-4F2A5BF4D6DA}" type="presOf" srcId="{2613E6E3-44F8-49E4-96FF-3E708D8DC807}" destId="{EDA2826C-B767-4C7D-B107-8E182E190217}" srcOrd="0" destOrd="0" presId="urn:microsoft.com/office/officeart/2005/8/layout/hierarchy4"/>
    <dgm:cxn modelId="{76858D09-81FF-4909-809D-51E0B274BF7A}" type="presOf" srcId="{9D0C0D21-979D-45C1-991B-5C7CEB48412E}" destId="{76015B92-869E-489C-ACD5-46D4488D94DD}" srcOrd="0" destOrd="0" presId="urn:microsoft.com/office/officeart/2005/8/layout/hierarchy4"/>
    <dgm:cxn modelId="{75F31FF8-4224-4E0E-9D9D-B99C064727CF}" type="presOf" srcId="{7E2F7E17-B94E-426C-A88E-2BA5738141BA}" destId="{1D8E1DD5-DE89-4AFA-849D-DC703BD08914}" srcOrd="0" destOrd="0" presId="urn:microsoft.com/office/officeart/2005/8/layout/hierarchy4"/>
    <dgm:cxn modelId="{AE2BDF2B-2A47-4404-B99C-85F043EF1F04}" srcId="{9D0C0D21-979D-45C1-991B-5C7CEB48412E}" destId="{BE4E750E-8405-4556-B123-F912C9738F45}" srcOrd="2" destOrd="0" parTransId="{39A12580-4C8C-4B3B-AD79-2A6C5854F614}" sibTransId="{494DF06C-18FA-4A52-86E7-B926EBE90D2E}"/>
    <dgm:cxn modelId="{0AB6DBC2-D0AA-4B1E-9B4E-6F6ADEE5B778}" srcId="{9D0C0D21-979D-45C1-991B-5C7CEB48412E}" destId="{2613E6E3-44F8-49E4-96FF-3E708D8DC807}" srcOrd="1" destOrd="0" parTransId="{AE38A1E8-107C-4299-A09C-34DF95F73692}" sibTransId="{9C0C7554-69EA-4BDA-8266-96726E6D2C52}"/>
    <dgm:cxn modelId="{39314427-1A11-4207-A275-43711D44F47C}" srcId="{9D0C0D21-979D-45C1-991B-5C7CEB48412E}" destId="{88982FA8-4AA1-472E-BA80-5A9BF86742B5}" srcOrd="3" destOrd="0" parTransId="{A0F819C0-D8AA-4A6D-AF9D-213EECAC9988}" sibTransId="{9C0FBBC0-B0CA-4E96-A28B-E777FEE5BDA1}"/>
    <dgm:cxn modelId="{88052E9F-FCB5-493A-AC29-B8398CD97159}" srcId="{9D0C0D21-979D-45C1-991B-5C7CEB48412E}" destId="{1A1FBE7D-9C3C-48B5-801A-DADCE3A12F5E}" srcOrd="0" destOrd="0" parTransId="{EBFED876-407F-40B0-9F23-BD8EFC61A1EA}" sibTransId="{B97517DF-2A69-436B-9635-B7926C8C110E}"/>
    <dgm:cxn modelId="{48C53CCA-C6DE-4E61-A868-328346DAAF62}" type="presOf" srcId="{88982FA8-4AA1-472E-BA80-5A9BF86742B5}" destId="{CB3E2F83-2EAE-4153-83A7-4FC1120D7426}" srcOrd="0" destOrd="0" presId="urn:microsoft.com/office/officeart/2005/8/layout/hierarchy4"/>
    <dgm:cxn modelId="{7039BD60-6AD5-41F3-8739-099098511088}" type="presOf" srcId="{5D041B77-7685-45B6-8912-AD4CAF5E4B36}" destId="{9FEBE5A8-E6A9-48C2-ABE0-1C8D4D6A5D49}" srcOrd="0" destOrd="0" presId="urn:microsoft.com/office/officeart/2005/8/layout/hierarchy4"/>
    <dgm:cxn modelId="{A675078B-1E7B-4403-973F-584490156038}" type="presOf" srcId="{1A1FBE7D-9C3C-48B5-801A-DADCE3A12F5E}" destId="{C1125490-7C2B-4619-9072-CC76A78E5397}" srcOrd="0" destOrd="0" presId="urn:microsoft.com/office/officeart/2005/8/layout/hierarchy4"/>
    <dgm:cxn modelId="{570FC275-8A64-4CFC-9034-CF8D3F767179}" srcId="{9D0C0D21-979D-45C1-991B-5C7CEB48412E}" destId="{7E2F7E17-B94E-426C-A88E-2BA5738141BA}" srcOrd="4" destOrd="0" parTransId="{9C024911-824D-4D3F-AF22-9DE44636FC94}" sibTransId="{BF949C95-A294-4C3C-B353-FACD394FC7AF}"/>
    <dgm:cxn modelId="{85C34B31-CEE5-41DB-92E0-DA51F6839317}" type="presParOf" srcId="{9FEBE5A8-E6A9-48C2-ABE0-1C8D4D6A5D49}" destId="{EF35572C-5931-438C-A820-49C34F9F0D32}" srcOrd="0" destOrd="0" presId="urn:microsoft.com/office/officeart/2005/8/layout/hierarchy4"/>
    <dgm:cxn modelId="{B965F729-8877-46E2-B8B5-BB12CC3AFE57}" type="presParOf" srcId="{EF35572C-5931-438C-A820-49C34F9F0D32}" destId="{76015B92-869E-489C-ACD5-46D4488D94DD}" srcOrd="0" destOrd="0" presId="urn:microsoft.com/office/officeart/2005/8/layout/hierarchy4"/>
    <dgm:cxn modelId="{0877013D-7179-4738-BDEE-CFF5B3FE33F0}" type="presParOf" srcId="{EF35572C-5931-438C-A820-49C34F9F0D32}" destId="{F7E5A027-833F-4084-9EE5-3924CFBB6790}" srcOrd="1" destOrd="0" presId="urn:microsoft.com/office/officeart/2005/8/layout/hierarchy4"/>
    <dgm:cxn modelId="{DC76F9BF-E269-4D41-A58F-096E49630D8C}" type="presParOf" srcId="{EF35572C-5931-438C-A820-49C34F9F0D32}" destId="{E743152D-C7A9-4CE1-B85B-DC85442688E6}" srcOrd="2" destOrd="0" presId="urn:microsoft.com/office/officeart/2005/8/layout/hierarchy4"/>
    <dgm:cxn modelId="{F1F79BF0-FF23-4DB7-84F0-07D964257434}" type="presParOf" srcId="{E743152D-C7A9-4CE1-B85B-DC85442688E6}" destId="{D2C556B2-ACEB-453C-AEAB-F124593527C6}" srcOrd="0" destOrd="0" presId="urn:microsoft.com/office/officeart/2005/8/layout/hierarchy4"/>
    <dgm:cxn modelId="{24E666B1-3678-4DA0-9642-C7A4E63D3A56}" type="presParOf" srcId="{D2C556B2-ACEB-453C-AEAB-F124593527C6}" destId="{C1125490-7C2B-4619-9072-CC76A78E5397}" srcOrd="0" destOrd="0" presId="urn:microsoft.com/office/officeart/2005/8/layout/hierarchy4"/>
    <dgm:cxn modelId="{F78927F6-9FCD-490A-9183-32ACF3E9F22B}" type="presParOf" srcId="{D2C556B2-ACEB-453C-AEAB-F124593527C6}" destId="{2C23D2DD-5A93-4ED4-8F93-81E688839E31}" srcOrd="1" destOrd="0" presId="urn:microsoft.com/office/officeart/2005/8/layout/hierarchy4"/>
    <dgm:cxn modelId="{62B2CA25-81E0-47C4-831E-E751D58F5776}" type="presParOf" srcId="{E743152D-C7A9-4CE1-B85B-DC85442688E6}" destId="{9498B2B9-5FD8-4A1B-B1F0-C609A4FB5E18}" srcOrd="1" destOrd="0" presId="urn:microsoft.com/office/officeart/2005/8/layout/hierarchy4"/>
    <dgm:cxn modelId="{D9409BFA-F910-4143-A950-40135DC53569}" type="presParOf" srcId="{E743152D-C7A9-4CE1-B85B-DC85442688E6}" destId="{967ED43B-2DA5-44A1-A898-1B0BC1FFE324}" srcOrd="2" destOrd="0" presId="urn:microsoft.com/office/officeart/2005/8/layout/hierarchy4"/>
    <dgm:cxn modelId="{A2E71457-93A1-4D9B-99ED-3934F8C7A1DF}" type="presParOf" srcId="{967ED43B-2DA5-44A1-A898-1B0BC1FFE324}" destId="{EDA2826C-B767-4C7D-B107-8E182E190217}" srcOrd="0" destOrd="0" presId="urn:microsoft.com/office/officeart/2005/8/layout/hierarchy4"/>
    <dgm:cxn modelId="{DB3D84E1-D088-48F3-BFA9-B65214CA31C1}" type="presParOf" srcId="{967ED43B-2DA5-44A1-A898-1B0BC1FFE324}" destId="{22F8A5B6-1314-413A-89C9-C81A326EB139}" srcOrd="1" destOrd="0" presId="urn:microsoft.com/office/officeart/2005/8/layout/hierarchy4"/>
    <dgm:cxn modelId="{AB20E136-FB59-41C1-90B1-6934848549D5}" type="presParOf" srcId="{E743152D-C7A9-4CE1-B85B-DC85442688E6}" destId="{5DD26351-0A4B-4DF3-B4AE-F3223C685ACC}" srcOrd="3" destOrd="0" presId="urn:microsoft.com/office/officeart/2005/8/layout/hierarchy4"/>
    <dgm:cxn modelId="{4CFDBC95-FCE6-4CF4-9040-3A76118D7E19}" type="presParOf" srcId="{E743152D-C7A9-4CE1-B85B-DC85442688E6}" destId="{2AA2E892-B667-45D3-9CC3-5A8C536B7929}" srcOrd="4" destOrd="0" presId="urn:microsoft.com/office/officeart/2005/8/layout/hierarchy4"/>
    <dgm:cxn modelId="{E3A02658-C6BA-48B2-9F3D-6B8F3FF6690F}" type="presParOf" srcId="{2AA2E892-B667-45D3-9CC3-5A8C536B7929}" destId="{7C677CF1-F643-40BC-B310-25020AA54807}" srcOrd="0" destOrd="0" presId="urn:microsoft.com/office/officeart/2005/8/layout/hierarchy4"/>
    <dgm:cxn modelId="{315B6A86-6585-4F58-BC81-16024404FA1F}" type="presParOf" srcId="{2AA2E892-B667-45D3-9CC3-5A8C536B7929}" destId="{A87BF831-8561-4CDD-9DB4-8FC94F19ED9D}" srcOrd="1" destOrd="0" presId="urn:microsoft.com/office/officeart/2005/8/layout/hierarchy4"/>
    <dgm:cxn modelId="{16159195-64ED-47CA-AF20-DDCBCC8D4E4F}" type="presParOf" srcId="{E743152D-C7A9-4CE1-B85B-DC85442688E6}" destId="{32F24DDE-93B2-4641-8B19-48EB9E58F1AC}" srcOrd="5" destOrd="0" presId="urn:microsoft.com/office/officeart/2005/8/layout/hierarchy4"/>
    <dgm:cxn modelId="{959F3124-2ECE-4F0C-80D6-73D1A49396A5}" type="presParOf" srcId="{E743152D-C7A9-4CE1-B85B-DC85442688E6}" destId="{E7ED26E7-A81F-4A34-97CA-9D322A207CC6}" srcOrd="6" destOrd="0" presId="urn:microsoft.com/office/officeart/2005/8/layout/hierarchy4"/>
    <dgm:cxn modelId="{42310F98-F8C0-4814-B4F5-D76D7810F9BA}" type="presParOf" srcId="{E7ED26E7-A81F-4A34-97CA-9D322A207CC6}" destId="{CB3E2F83-2EAE-4153-83A7-4FC1120D7426}" srcOrd="0" destOrd="0" presId="urn:microsoft.com/office/officeart/2005/8/layout/hierarchy4"/>
    <dgm:cxn modelId="{7F8742B8-3E64-413A-B042-F3562EB0B8EB}" type="presParOf" srcId="{E7ED26E7-A81F-4A34-97CA-9D322A207CC6}" destId="{113ACC6F-7ABF-43FB-9E8B-2BE43A369E72}" srcOrd="1" destOrd="0" presId="urn:microsoft.com/office/officeart/2005/8/layout/hierarchy4"/>
    <dgm:cxn modelId="{7CB089D2-C862-4E49-9E59-6C847843BA00}" type="presParOf" srcId="{E743152D-C7A9-4CE1-B85B-DC85442688E6}" destId="{1F6ABE46-AB42-4822-8DA7-EB139F8764F1}" srcOrd="7" destOrd="0" presId="urn:microsoft.com/office/officeart/2005/8/layout/hierarchy4"/>
    <dgm:cxn modelId="{D5DBFF3F-E3B9-48EF-936F-1E6615575C1D}" type="presParOf" srcId="{E743152D-C7A9-4CE1-B85B-DC85442688E6}" destId="{7FF1B203-FFF5-42EB-909A-EAF9FE5CF3D7}" srcOrd="8" destOrd="0" presId="urn:microsoft.com/office/officeart/2005/8/layout/hierarchy4"/>
    <dgm:cxn modelId="{E3BA7912-06C4-4F5F-9DD8-BF109595307E}" type="presParOf" srcId="{7FF1B203-FFF5-42EB-909A-EAF9FE5CF3D7}" destId="{1D8E1DD5-DE89-4AFA-849D-DC703BD08914}" srcOrd="0" destOrd="0" presId="urn:microsoft.com/office/officeart/2005/8/layout/hierarchy4"/>
    <dgm:cxn modelId="{5627EADF-5D5B-426B-B0B7-898B8F267805}" type="presParOf" srcId="{7FF1B203-FFF5-42EB-909A-EAF9FE5CF3D7}" destId="{51E33415-E8C7-466D-92FA-ABFD8A540898}" srcOrd="1" destOrd="0" presId="urn:microsoft.com/office/officeart/2005/8/layout/hierarchy4"/>
  </dgm:cxnLst>
  <dgm:bg/>
  <dgm:whole/>
  <dgm:extLst>
    <a:ext uri="http://schemas.microsoft.com/office/drawing/2008/diagram">
      <dsp:dataModelExt xmlns:dsp="http://schemas.microsoft.com/office/drawing/2008/diagram" relId="rId8" minVer="http://schemas.openxmlformats.org/drawingml/2006/diagram"/>
    </a:ext>
    <a:ext uri="{C62137D5-CB1D-491B-B009-E17868A290BF}">
      <dgm14:recolorImg xmlns:dgm14="http://schemas.microsoft.com/office/drawing/2010/diagram" val="1"/>
    </a:ext>
  </dgm:extLst>
</dgm:dataModel>
</file>

<file path=ppt/diagrams/data4.xml><?xml version="1.0" encoding="utf-8"?>
<dgm:dataModel xmlns:dgm="http://schemas.openxmlformats.org/drawingml/2006/diagram" xmlns:a="http://schemas.openxmlformats.org/drawingml/2006/main">
  <dgm:ptLst>
    <dgm:pt modelId="{00BBA4E1-892F-49B6-9DBE-F60AD3D34760}" type="doc">
      <dgm:prSet loTypeId="urn:microsoft.com/office/officeart/2008/layout/VerticalCurvedList" loCatId="list" qsTypeId="urn:microsoft.com/office/officeart/2005/8/quickstyle/simple1" qsCatId="simple" csTypeId="urn:microsoft.com/office/officeart/2005/8/colors/colorful4" csCatId="colorful" phldr="1"/>
      <dgm:spPr/>
      <dgm:t>
        <a:bodyPr/>
        <a:lstStyle/>
        <a:p>
          <a:endParaRPr lang="en-US"/>
        </a:p>
      </dgm:t>
    </dgm:pt>
    <dgm:pt modelId="{D5B36BD8-E57C-4CDB-8625-00AB4363F16A}">
      <dgm:prSet phldrT="[Text]"/>
      <dgm:spPr>
        <a:solidFill>
          <a:srgbClr val="7BBB8A"/>
        </a:solidFill>
        <a:ln>
          <a:solidFill>
            <a:srgbClr val="61AE74"/>
          </a:solidFill>
        </a:ln>
      </dgm:spPr>
      <dgm:t>
        <a:bodyPr/>
        <a:lstStyle/>
        <a:p>
          <a:r>
            <a:rPr lang="en-US" dirty="0"/>
            <a:t>Define </a:t>
          </a:r>
          <a:r>
            <a:rPr lang="en-US" b="1" dirty="0"/>
            <a:t>governance structures</a:t>
          </a:r>
          <a:r>
            <a:rPr lang="en-US" dirty="0"/>
            <a:t>, Coordination </a:t>
          </a:r>
          <a:r>
            <a:rPr lang="en-US" dirty="0" smtClean="0"/>
            <a:t>group (status tbc)</a:t>
          </a:r>
          <a:endParaRPr lang="en-US" dirty="0"/>
        </a:p>
      </dgm:t>
    </dgm:pt>
    <dgm:pt modelId="{30AA00F0-18A0-4B21-8F7F-A68A4603BA81}" type="parTrans" cxnId="{00B5A36B-A83B-4C9D-9553-4371A481F9D7}">
      <dgm:prSet/>
      <dgm:spPr/>
      <dgm:t>
        <a:bodyPr/>
        <a:lstStyle/>
        <a:p>
          <a:endParaRPr lang="en-US"/>
        </a:p>
      </dgm:t>
    </dgm:pt>
    <dgm:pt modelId="{30B61716-4960-4547-9830-EBF577347F4F}" type="sibTrans" cxnId="{00B5A36B-A83B-4C9D-9553-4371A481F9D7}">
      <dgm:prSet/>
      <dgm:spPr/>
      <dgm:t>
        <a:bodyPr/>
        <a:lstStyle/>
        <a:p>
          <a:endParaRPr lang="en-US"/>
        </a:p>
      </dgm:t>
    </dgm:pt>
    <dgm:pt modelId="{1B8B4432-7A3E-4C6D-8D35-7FB2C976E872}">
      <dgm:prSet phldrT="[Text]"/>
      <dgm:spPr>
        <a:solidFill>
          <a:srgbClr val="4B935C"/>
        </a:solidFill>
        <a:ln>
          <a:solidFill>
            <a:srgbClr val="61AE74"/>
          </a:solidFill>
        </a:ln>
      </dgm:spPr>
      <dgm:t>
        <a:bodyPr/>
        <a:lstStyle/>
        <a:p>
          <a:r>
            <a:rPr lang="en-US" dirty="0"/>
            <a:t>Create </a:t>
          </a:r>
          <a:r>
            <a:rPr lang="en-US" b="1" dirty="0"/>
            <a:t>collaboration platform </a:t>
          </a:r>
          <a:r>
            <a:rPr lang="en-US" dirty="0"/>
            <a:t>(website)</a:t>
          </a:r>
        </a:p>
      </dgm:t>
    </dgm:pt>
    <dgm:pt modelId="{2F6DD159-7733-45A8-A509-6515D531513E}" type="parTrans" cxnId="{E1B5AD4A-4E76-40DE-8BB7-0F6C8762EA9F}">
      <dgm:prSet/>
      <dgm:spPr/>
      <dgm:t>
        <a:bodyPr/>
        <a:lstStyle/>
        <a:p>
          <a:endParaRPr lang="en-US"/>
        </a:p>
      </dgm:t>
    </dgm:pt>
    <dgm:pt modelId="{75B010D2-2FB7-47EC-8AC1-73861CAC9695}" type="sibTrans" cxnId="{E1B5AD4A-4E76-40DE-8BB7-0F6C8762EA9F}">
      <dgm:prSet/>
      <dgm:spPr/>
      <dgm:t>
        <a:bodyPr/>
        <a:lstStyle/>
        <a:p>
          <a:endParaRPr lang="en-US"/>
        </a:p>
      </dgm:t>
    </dgm:pt>
    <dgm:pt modelId="{6CE180EE-2210-4D92-8C90-3839670623DF}">
      <dgm:prSet phldrT="[Text]"/>
      <dgm:spPr>
        <a:solidFill>
          <a:srgbClr val="3A7247"/>
        </a:solidFill>
      </dgm:spPr>
      <dgm:t>
        <a:bodyPr/>
        <a:lstStyle/>
        <a:p>
          <a:r>
            <a:rPr lang="en-US" dirty="0"/>
            <a:t>Set-up </a:t>
          </a:r>
          <a:r>
            <a:rPr lang="en-US" b="1" dirty="0"/>
            <a:t>Rural Pact support office (early 2023)</a:t>
          </a:r>
        </a:p>
      </dgm:t>
    </dgm:pt>
    <dgm:pt modelId="{D557732D-6826-4D7E-991E-B2268C39F637}" type="parTrans" cxnId="{925BC8B7-7E5E-4581-96C8-9AD225D3ABFA}">
      <dgm:prSet/>
      <dgm:spPr/>
      <dgm:t>
        <a:bodyPr/>
        <a:lstStyle/>
        <a:p>
          <a:endParaRPr lang="en-US"/>
        </a:p>
      </dgm:t>
    </dgm:pt>
    <dgm:pt modelId="{246534F0-8E19-43DB-B164-B0518A5BFD79}" type="sibTrans" cxnId="{925BC8B7-7E5E-4581-96C8-9AD225D3ABFA}">
      <dgm:prSet/>
      <dgm:spPr/>
      <dgm:t>
        <a:bodyPr/>
        <a:lstStyle/>
        <a:p>
          <a:endParaRPr lang="en-US"/>
        </a:p>
      </dgm:t>
    </dgm:pt>
    <dgm:pt modelId="{77046724-B7E5-46E4-BD13-569902E4EEC6}">
      <dgm:prSet phldrT="[Text]"/>
      <dgm:spPr>
        <a:solidFill>
          <a:srgbClr val="264A2F"/>
        </a:solidFill>
      </dgm:spPr>
      <dgm:t>
        <a:bodyPr/>
        <a:lstStyle/>
        <a:p>
          <a:r>
            <a:rPr lang="en-US" dirty="0"/>
            <a:t>Networking </a:t>
          </a:r>
          <a:r>
            <a:rPr lang="en-US" b="1" dirty="0"/>
            <a:t>events (2023 &gt;&gt;)</a:t>
          </a:r>
        </a:p>
      </dgm:t>
    </dgm:pt>
    <dgm:pt modelId="{1C77DBB3-70C6-41C1-9ED9-13E8A02D9F20}" type="parTrans" cxnId="{CFDE4202-882E-4807-AB26-2DFE3567197A}">
      <dgm:prSet/>
      <dgm:spPr/>
      <dgm:t>
        <a:bodyPr/>
        <a:lstStyle/>
        <a:p>
          <a:endParaRPr lang="en-US"/>
        </a:p>
      </dgm:t>
    </dgm:pt>
    <dgm:pt modelId="{27D52180-4FA6-46B6-865A-E1F26FA5BC31}" type="sibTrans" cxnId="{CFDE4202-882E-4807-AB26-2DFE3567197A}">
      <dgm:prSet/>
      <dgm:spPr/>
      <dgm:t>
        <a:bodyPr/>
        <a:lstStyle/>
        <a:p>
          <a:endParaRPr lang="en-US"/>
        </a:p>
      </dgm:t>
    </dgm:pt>
    <dgm:pt modelId="{DB6599B0-75C9-4BF8-880A-9F8DA991310B}">
      <dgm:prSet phldrT="[Text]"/>
      <dgm:spPr>
        <a:solidFill>
          <a:srgbClr val="8DC59A"/>
        </a:solidFill>
      </dgm:spPr>
      <dgm:t>
        <a:bodyPr/>
        <a:lstStyle/>
        <a:p>
          <a:r>
            <a:rPr lang="en-US" dirty="0"/>
            <a:t>Keep up the </a:t>
          </a:r>
          <a:r>
            <a:rPr lang="en-US" b="1" dirty="0"/>
            <a:t>discussion with the community</a:t>
          </a:r>
        </a:p>
      </dgm:t>
    </dgm:pt>
    <dgm:pt modelId="{D6AEDDC3-EAA7-4927-BE8F-AF22A5CF8093}" type="parTrans" cxnId="{D23490F5-826F-4263-BBDB-E6ECF5A6E0C3}">
      <dgm:prSet/>
      <dgm:spPr/>
      <dgm:t>
        <a:bodyPr/>
        <a:lstStyle/>
        <a:p>
          <a:endParaRPr lang="en-US"/>
        </a:p>
      </dgm:t>
    </dgm:pt>
    <dgm:pt modelId="{D81DB1AE-5FCF-46E8-8B73-8D3395CAB00B}" type="sibTrans" cxnId="{D23490F5-826F-4263-BBDB-E6ECF5A6E0C3}">
      <dgm:prSet/>
      <dgm:spPr>
        <a:ln>
          <a:solidFill>
            <a:srgbClr val="366C62"/>
          </a:solidFill>
        </a:ln>
      </dgm:spPr>
      <dgm:t>
        <a:bodyPr/>
        <a:lstStyle/>
        <a:p>
          <a:endParaRPr lang="en-US"/>
        </a:p>
      </dgm:t>
    </dgm:pt>
    <dgm:pt modelId="{8EB99029-A049-4771-A90C-D1EC4A661D8B}">
      <dgm:prSet phldrT="[Text]"/>
      <dgm:spPr>
        <a:solidFill>
          <a:srgbClr val="15291A"/>
        </a:solidFill>
      </dgm:spPr>
      <dgm:t>
        <a:bodyPr/>
        <a:lstStyle/>
        <a:p>
          <a:r>
            <a:rPr lang="en-US" b="0" dirty="0"/>
            <a:t>Dialogue with institutions and Member States</a:t>
          </a:r>
        </a:p>
      </dgm:t>
    </dgm:pt>
    <dgm:pt modelId="{14B88DFE-9F3E-418C-BE83-B9A4EEFF5CF1}" type="parTrans" cxnId="{95D7A4E0-C915-4A7F-8D0A-748B785E1498}">
      <dgm:prSet/>
      <dgm:spPr/>
      <dgm:t>
        <a:bodyPr/>
        <a:lstStyle/>
        <a:p>
          <a:endParaRPr lang="en-US"/>
        </a:p>
      </dgm:t>
    </dgm:pt>
    <dgm:pt modelId="{E593576E-5B05-4EAD-AE12-A58A627082AC}" type="sibTrans" cxnId="{95D7A4E0-C915-4A7F-8D0A-748B785E1498}">
      <dgm:prSet/>
      <dgm:spPr/>
      <dgm:t>
        <a:bodyPr/>
        <a:lstStyle/>
        <a:p>
          <a:endParaRPr lang="en-US"/>
        </a:p>
      </dgm:t>
    </dgm:pt>
    <dgm:pt modelId="{834787CB-C535-4E1F-82F3-54A4E2F17CDF}" type="pres">
      <dgm:prSet presAssocID="{00BBA4E1-892F-49B6-9DBE-F60AD3D34760}" presName="Name0" presStyleCnt="0">
        <dgm:presLayoutVars>
          <dgm:chMax val="7"/>
          <dgm:chPref val="7"/>
          <dgm:dir/>
        </dgm:presLayoutVars>
      </dgm:prSet>
      <dgm:spPr/>
      <dgm:t>
        <a:bodyPr/>
        <a:lstStyle/>
        <a:p>
          <a:endParaRPr lang="en-US"/>
        </a:p>
      </dgm:t>
    </dgm:pt>
    <dgm:pt modelId="{ED62A5BB-15D5-4D7F-82F1-3FAC892A2179}" type="pres">
      <dgm:prSet presAssocID="{00BBA4E1-892F-49B6-9DBE-F60AD3D34760}" presName="Name1" presStyleCnt="0"/>
      <dgm:spPr/>
    </dgm:pt>
    <dgm:pt modelId="{0A124FF5-67A0-4462-A0EC-805C60DB8DC3}" type="pres">
      <dgm:prSet presAssocID="{00BBA4E1-892F-49B6-9DBE-F60AD3D34760}" presName="cycle" presStyleCnt="0"/>
      <dgm:spPr/>
    </dgm:pt>
    <dgm:pt modelId="{BE6E2B88-CBB1-4B17-A09C-5639DAE7C09D}" type="pres">
      <dgm:prSet presAssocID="{00BBA4E1-892F-49B6-9DBE-F60AD3D34760}" presName="srcNode" presStyleLbl="node1" presStyleIdx="0" presStyleCnt="6"/>
      <dgm:spPr/>
    </dgm:pt>
    <dgm:pt modelId="{76D16725-9537-44DC-B2FC-6EEFA3213328}" type="pres">
      <dgm:prSet presAssocID="{00BBA4E1-892F-49B6-9DBE-F60AD3D34760}" presName="conn" presStyleLbl="parChTrans1D2" presStyleIdx="0" presStyleCnt="1"/>
      <dgm:spPr/>
      <dgm:t>
        <a:bodyPr/>
        <a:lstStyle/>
        <a:p>
          <a:endParaRPr lang="en-US"/>
        </a:p>
      </dgm:t>
    </dgm:pt>
    <dgm:pt modelId="{ED36F72F-31E5-4098-A244-61EED67AAF41}" type="pres">
      <dgm:prSet presAssocID="{00BBA4E1-892F-49B6-9DBE-F60AD3D34760}" presName="extraNode" presStyleLbl="node1" presStyleIdx="0" presStyleCnt="6"/>
      <dgm:spPr/>
    </dgm:pt>
    <dgm:pt modelId="{755ED21D-54F4-49EE-A94E-2908735BC0D4}" type="pres">
      <dgm:prSet presAssocID="{00BBA4E1-892F-49B6-9DBE-F60AD3D34760}" presName="dstNode" presStyleLbl="node1" presStyleIdx="0" presStyleCnt="6"/>
      <dgm:spPr/>
    </dgm:pt>
    <dgm:pt modelId="{4F782B05-1A76-4D22-801D-20CAC90FB8C9}" type="pres">
      <dgm:prSet presAssocID="{DB6599B0-75C9-4BF8-880A-9F8DA991310B}" presName="text_1" presStyleLbl="node1" presStyleIdx="0" presStyleCnt="6">
        <dgm:presLayoutVars>
          <dgm:bulletEnabled val="1"/>
        </dgm:presLayoutVars>
      </dgm:prSet>
      <dgm:spPr/>
      <dgm:t>
        <a:bodyPr/>
        <a:lstStyle/>
        <a:p>
          <a:endParaRPr lang="en-US"/>
        </a:p>
      </dgm:t>
    </dgm:pt>
    <dgm:pt modelId="{523184A9-4683-4EEF-AEDE-E8B6AFA6CDE9}" type="pres">
      <dgm:prSet presAssocID="{DB6599B0-75C9-4BF8-880A-9F8DA991310B}" presName="accent_1" presStyleCnt="0"/>
      <dgm:spPr/>
    </dgm:pt>
    <dgm:pt modelId="{9D379281-BEC1-4C2B-ABD2-37D5D86439D6}" type="pres">
      <dgm:prSet presAssocID="{DB6599B0-75C9-4BF8-880A-9F8DA991310B}" presName="accentRepeatNode" presStyleLbl="solidFgAcc1" presStyleIdx="0" presStyleCnt="6"/>
      <dgm:spPr>
        <a:ln>
          <a:solidFill>
            <a:srgbClr val="61AE74"/>
          </a:solidFill>
        </a:ln>
      </dgm:spPr>
    </dgm:pt>
    <dgm:pt modelId="{FE0CB560-2CD3-41DD-A31D-D88298505644}" type="pres">
      <dgm:prSet presAssocID="{D5B36BD8-E57C-4CDB-8625-00AB4363F16A}" presName="text_2" presStyleLbl="node1" presStyleIdx="1" presStyleCnt="6">
        <dgm:presLayoutVars>
          <dgm:bulletEnabled val="1"/>
        </dgm:presLayoutVars>
      </dgm:prSet>
      <dgm:spPr/>
      <dgm:t>
        <a:bodyPr/>
        <a:lstStyle/>
        <a:p>
          <a:endParaRPr lang="en-US"/>
        </a:p>
      </dgm:t>
    </dgm:pt>
    <dgm:pt modelId="{FD927A18-0458-4740-A38D-2AAF6E85EFA1}" type="pres">
      <dgm:prSet presAssocID="{D5B36BD8-E57C-4CDB-8625-00AB4363F16A}" presName="accent_2" presStyleCnt="0"/>
      <dgm:spPr/>
    </dgm:pt>
    <dgm:pt modelId="{EA1AC479-289C-4DC1-B17D-B8E2D93E84FF}" type="pres">
      <dgm:prSet presAssocID="{D5B36BD8-E57C-4CDB-8625-00AB4363F16A}" presName="accentRepeatNode" presStyleLbl="solidFgAcc1" presStyleIdx="1" presStyleCnt="6"/>
      <dgm:spPr>
        <a:ln>
          <a:solidFill>
            <a:srgbClr val="61AE74"/>
          </a:solidFill>
        </a:ln>
      </dgm:spPr>
    </dgm:pt>
    <dgm:pt modelId="{A3879698-8F8F-4204-881F-2F1D9938E379}" type="pres">
      <dgm:prSet presAssocID="{1B8B4432-7A3E-4C6D-8D35-7FB2C976E872}" presName="text_3" presStyleLbl="node1" presStyleIdx="2" presStyleCnt="6">
        <dgm:presLayoutVars>
          <dgm:bulletEnabled val="1"/>
        </dgm:presLayoutVars>
      </dgm:prSet>
      <dgm:spPr/>
      <dgm:t>
        <a:bodyPr/>
        <a:lstStyle/>
        <a:p>
          <a:endParaRPr lang="en-US"/>
        </a:p>
      </dgm:t>
    </dgm:pt>
    <dgm:pt modelId="{562CB239-E4A1-4C1C-93B6-329781643B2D}" type="pres">
      <dgm:prSet presAssocID="{1B8B4432-7A3E-4C6D-8D35-7FB2C976E872}" presName="accent_3" presStyleCnt="0"/>
      <dgm:spPr/>
    </dgm:pt>
    <dgm:pt modelId="{731170EE-F285-4A79-A3A9-153B2A6CB866}" type="pres">
      <dgm:prSet presAssocID="{1B8B4432-7A3E-4C6D-8D35-7FB2C976E872}" presName="accentRepeatNode" presStyleLbl="solidFgAcc1" presStyleIdx="2" presStyleCnt="6"/>
      <dgm:spPr>
        <a:ln>
          <a:solidFill>
            <a:srgbClr val="61AE74"/>
          </a:solidFill>
        </a:ln>
      </dgm:spPr>
    </dgm:pt>
    <dgm:pt modelId="{DD828CD2-EF70-4522-A6B3-8160010F70A4}" type="pres">
      <dgm:prSet presAssocID="{6CE180EE-2210-4D92-8C90-3839670623DF}" presName="text_4" presStyleLbl="node1" presStyleIdx="3" presStyleCnt="6">
        <dgm:presLayoutVars>
          <dgm:bulletEnabled val="1"/>
        </dgm:presLayoutVars>
      </dgm:prSet>
      <dgm:spPr/>
      <dgm:t>
        <a:bodyPr/>
        <a:lstStyle/>
        <a:p>
          <a:endParaRPr lang="en-US"/>
        </a:p>
      </dgm:t>
    </dgm:pt>
    <dgm:pt modelId="{F43C4763-526B-46F7-9C1F-E4DDD11BE814}" type="pres">
      <dgm:prSet presAssocID="{6CE180EE-2210-4D92-8C90-3839670623DF}" presName="accent_4" presStyleCnt="0"/>
      <dgm:spPr/>
    </dgm:pt>
    <dgm:pt modelId="{50EB8316-F47B-43A0-9D5E-FAB5726A1188}" type="pres">
      <dgm:prSet presAssocID="{6CE180EE-2210-4D92-8C90-3839670623DF}" presName="accentRepeatNode" presStyleLbl="solidFgAcc1" presStyleIdx="3" presStyleCnt="6"/>
      <dgm:spPr>
        <a:ln>
          <a:solidFill>
            <a:srgbClr val="61AE74"/>
          </a:solidFill>
        </a:ln>
      </dgm:spPr>
    </dgm:pt>
    <dgm:pt modelId="{B8F9866A-C67C-40B3-B6B7-2D66A24D5F69}" type="pres">
      <dgm:prSet presAssocID="{77046724-B7E5-46E4-BD13-569902E4EEC6}" presName="text_5" presStyleLbl="node1" presStyleIdx="4" presStyleCnt="6">
        <dgm:presLayoutVars>
          <dgm:bulletEnabled val="1"/>
        </dgm:presLayoutVars>
      </dgm:prSet>
      <dgm:spPr/>
      <dgm:t>
        <a:bodyPr/>
        <a:lstStyle/>
        <a:p>
          <a:endParaRPr lang="en-US"/>
        </a:p>
      </dgm:t>
    </dgm:pt>
    <dgm:pt modelId="{EF8BB968-920E-49DD-995E-4BCB1CDBB139}" type="pres">
      <dgm:prSet presAssocID="{77046724-B7E5-46E4-BD13-569902E4EEC6}" presName="accent_5" presStyleCnt="0"/>
      <dgm:spPr/>
    </dgm:pt>
    <dgm:pt modelId="{AB4FF725-B185-4002-BA94-AAD57FC11E0D}" type="pres">
      <dgm:prSet presAssocID="{77046724-B7E5-46E4-BD13-569902E4EEC6}" presName="accentRepeatNode" presStyleLbl="solidFgAcc1" presStyleIdx="4" presStyleCnt="6"/>
      <dgm:spPr>
        <a:ln>
          <a:solidFill>
            <a:srgbClr val="61AE74"/>
          </a:solidFill>
        </a:ln>
      </dgm:spPr>
    </dgm:pt>
    <dgm:pt modelId="{F658BE5B-CF18-4482-9C2D-F2B7404FDF43}" type="pres">
      <dgm:prSet presAssocID="{8EB99029-A049-4771-A90C-D1EC4A661D8B}" presName="text_6" presStyleLbl="node1" presStyleIdx="5" presStyleCnt="6">
        <dgm:presLayoutVars>
          <dgm:bulletEnabled val="1"/>
        </dgm:presLayoutVars>
      </dgm:prSet>
      <dgm:spPr/>
      <dgm:t>
        <a:bodyPr/>
        <a:lstStyle/>
        <a:p>
          <a:endParaRPr lang="en-US"/>
        </a:p>
      </dgm:t>
    </dgm:pt>
    <dgm:pt modelId="{B81FD451-7381-4D42-AFF0-0AF50AB70E0F}" type="pres">
      <dgm:prSet presAssocID="{8EB99029-A049-4771-A90C-D1EC4A661D8B}" presName="accent_6" presStyleCnt="0"/>
      <dgm:spPr/>
    </dgm:pt>
    <dgm:pt modelId="{9108636B-2F4B-449F-9C9B-458B0B69044B}" type="pres">
      <dgm:prSet presAssocID="{8EB99029-A049-4771-A90C-D1EC4A661D8B}" presName="accentRepeatNode" presStyleLbl="solidFgAcc1" presStyleIdx="5" presStyleCnt="6"/>
      <dgm:spPr>
        <a:ln>
          <a:solidFill>
            <a:srgbClr val="61AE74"/>
          </a:solidFill>
        </a:ln>
      </dgm:spPr>
    </dgm:pt>
  </dgm:ptLst>
  <dgm:cxnLst>
    <dgm:cxn modelId="{CFDE4202-882E-4807-AB26-2DFE3567197A}" srcId="{00BBA4E1-892F-49B6-9DBE-F60AD3D34760}" destId="{77046724-B7E5-46E4-BD13-569902E4EEC6}" srcOrd="4" destOrd="0" parTransId="{1C77DBB3-70C6-41C1-9ED9-13E8A02D9F20}" sibTransId="{27D52180-4FA6-46B6-865A-E1F26FA5BC31}"/>
    <dgm:cxn modelId="{75D7DCDF-6B4A-4669-83B9-D49CC99AA06E}" type="presOf" srcId="{8EB99029-A049-4771-A90C-D1EC4A661D8B}" destId="{F658BE5B-CF18-4482-9C2D-F2B7404FDF43}" srcOrd="0" destOrd="0" presId="urn:microsoft.com/office/officeart/2008/layout/VerticalCurvedList"/>
    <dgm:cxn modelId="{0FA710E0-68D9-4E0D-80A5-815E4AF51602}" type="presOf" srcId="{D81DB1AE-5FCF-46E8-8B73-8D3395CAB00B}" destId="{76D16725-9537-44DC-B2FC-6EEFA3213328}" srcOrd="0" destOrd="0" presId="urn:microsoft.com/office/officeart/2008/layout/VerticalCurvedList"/>
    <dgm:cxn modelId="{925BC8B7-7E5E-4581-96C8-9AD225D3ABFA}" srcId="{00BBA4E1-892F-49B6-9DBE-F60AD3D34760}" destId="{6CE180EE-2210-4D92-8C90-3839670623DF}" srcOrd="3" destOrd="0" parTransId="{D557732D-6826-4D7E-991E-B2268C39F637}" sibTransId="{246534F0-8E19-43DB-B164-B0518A5BFD79}"/>
    <dgm:cxn modelId="{EC2CB574-1407-438F-B263-32B845D73BFD}" type="presOf" srcId="{77046724-B7E5-46E4-BD13-569902E4EEC6}" destId="{B8F9866A-C67C-40B3-B6B7-2D66A24D5F69}" srcOrd="0" destOrd="0" presId="urn:microsoft.com/office/officeart/2008/layout/VerticalCurvedList"/>
    <dgm:cxn modelId="{43B1FB06-4025-43E1-9986-533F8C6346D0}" type="presOf" srcId="{D5B36BD8-E57C-4CDB-8625-00AB4363F16A}" destId="{FE0CB560-2CD3-41DD-A31D-D88298505644}" srcOrd="0" destOrd="0" presId="urn:microsoft.com/office/officeart/2008/layout/VerticalCurvedList"/>
    <dgm:cxn modelId="{3E04C981-2312-4B75-8AD4-5E802C1C4F88}" type="presOf" srcId="{1B8B4432-7A3E-4C6D-8D35-7FB2C976E872}" destId="{A3879698-8F8F-4204-881F-2F1D9938E379}" srcOrd="0" destOrd="0" presId="urn:microsoft.com/office/officeart/2008/layout/VerticalCurvedList"/>
    <dgm:cxn modelId="{E1B5AD4A-4E76-40DE-8BB7-0F6C8762EA9F}" srcId="{00BBA4E1-892F-49B6-9DBE-F60AD3D34760}" destId="{1B8B4432-7A3E-4C6D-8D35-7FB2C976E872}" srcOrd="2" destOrd="0" parTransId="{2F6DD159-7733-45A8-A509-6515D531513E}" sibTransId="{75B010D2-2FB7-47EC-8AC1-73861CAC9695}"/>
    <dgm:cxn modelId="{81ACD71E-A983-4CA3-B215-44599C8E3C12}" type="presOf" srcId="{DB6599B0-75C9-4BF8-880A-9F8DA991310B}" destId="{4F782B05-1A76-4D22-801D-20CAC90FB8C9}" srcOrd="0" destOrd="0" presId="urn:microsoft.com/office/officeart/2008/layout/VerticalCurvedList"/>
    <dgm:cxn modelId="{00B5A36B-A83B-4C9D-9553-4371A481F9D7}" srcId="{00BBA4E1-892F-49B6-9DBE-F60AD3D34760}" destId="{D5B36BD8-E57C-4CDB-8625-00AB4363F16A}" srcOrd="1" destOrd="0" parTransId="{30AA00F0-18A0-4B21-8F7F-A68A4603BA81}" sibTransId="{30B61716-4960-4547-9830-EBF577347F4F}"/>
    <dgm:cxn modelId="{D23490F5-826F-4263-BBDB-E6ECF5A6E0C3}" srcId="{00BBA4E1-892F-49B6-9DBE-F60AD3D34760}" destId="{DB6599B0-75C9-4BF8-880A-9F8DA991310B}" srcOrd="0" destOrd="0" parTransId="{D6AEDDC3-EAA7-4927-BE8F-AF22A5CF8093}" sibTransId="{D81DB1AE-5FCF-46E8-8B73-8D3395CAB00B}"/>
    <dgm:cxn modelId="{91B020D5-E49E-4C41-82DC-41FAFACBFB06}" type="presOf" srcId="{6CE180EE-2210-4D92-8C90-3839670623DF}" destId="{DD828CD2-EF70-4522-A6B3-8160010F70A4}" srcOrd="0" destOrd="0" presId="urn:microsoft.com/office/officeart/2008/layout/VerticalCurvedList"/>
    <dgm:cxn modelId="{95D7A4E0-C915-4A7F-8D0A-748B785E1498}" srcId="{00BBA4E1-892F-49B6-9DBE-F60AD3D34760}" destId="{8EB99029-A049-4771-A90C-D1EC4A661D8B}" srcOrd="5" destOrd="0" parTransId="{14B88DFE-9F3E-418C-BE83-B9A4EEFF5CF1}" sibTransId="{E593576E-5B05-4EAD-AE12-A58A627082AC}"/>
    <dgm:cxn modelId="{1FCB15A4-4C48-4E62-A5B7-B5C2781118D5}" type="presOf" srcId="{00BBA4E1-892F-49B6-9DBE-F60AD3D34760}" destId="{834787CB-C535-4E1F-82F3-54A4E2F17CDF}" srcOrd="0" destOrd="0" presId="urn:microsoft.com/office/officeart/2008/layout/VerticalCurvedList"/>
    <dgm:cxn modelId="{14A4CB34-26D0-4413-B497-275B5B40F4E0}" type="presParOf" srcId="{834787CB-C535-4E1F-82F3-54A4E2F17CDF}" destId="{ED62A5BB-15D5-4D7F-82F1-3FAC892A2179}" srcOrd="0" destOrd="0" presId="urn:microsoft.com/office/officeart/2008/layout/VerticalCurvedList"/>
    <dgm:cxn modelId="{4922AF15-6F2C-43AF-B534-99B064EE43DC}" type="presParOf" srcId="{ED62A5BB-15D5-4D7F-82F1-3FAC892A2179}" destId="{0A124FF5-67A0-4462-A0EC-805C60DB8DC3}" srcOrd="0" destOrd="0" presId="urn:microsoft.com/office/officeart/2008/layout/VerticalCurvedList"/>
    <dgm:cxn modelId="{E84015F9-0D11-4EC7-971C-BDE9A0FA2993}" type="presParOf" srcId="{0A124FF5-67A0-4462-A0EC-805C60DB8DC3}" destId="{BE6E2B88-CBB1-4B17-A09C-5639DAE7C09D}" srcOrd="0" destOrd="0" presId="urn:microsoft.com/office/officeart/2008/layout/VerticalCurvedList"/>
    <dgm:cxn modelId="{C23CA361-B05E-4966-9BAB-8C89EFD8BE86}" type="presParOf" srcId="{0A124FF5-67A0-4462-A0EC-805C60DB8DC3}" destId="{76D16725-9537-44DC-B2FC-6EEFA3213328}" srcOrd="1" destOrd="0" presId="urn:microsoft.com/office/officeart/2008/layout/VerticalCurvedList"/>
    <dgm:cxn modelId="{42617C89-61F3-4A19-A853-0D3C528D4FB8}" type="presParOf" srcId="{0A124FF5-67A0-4462-A0EC-805C60DB8DC3}" destId="{ED36F72F-31E5-4098-A244-61EED67AAF41}" srcOrd="2" destOrd="0" presId="urn:microsoft.com/office/officeart/2008/layout/VerticalCurvedList"/>
    <dgm:cxn modelId="{946593F9-6B91-412D-8154-A044485A7DE3}" type="presParOf" srcId="{0A124FF5-67A0-4462-A0EC-805C60DB8DC3}" destId="{755ED21D-54F4-49EE-A94E-2908735BC0D4}" srcOrd="3" destOrd="0" presId="urn:microsoft.com/office/officeart/2008/layout/VerticalCurvedList"/>
    <dgm:cxn modelId="{8E4F8B17-CFBC-4914-9F2C-A20E02B7C855}" type="presParOf" srcId="{ED62A5BB-15D5-4D7F-82F1-3FAC892A2179}" destId="{4F782B05-1A76-4D22-801D-20CAC90FB8C9}" srcOrd="1" destOrd="0" presId="urn:microsoft.com/office/officeart/2008/layout/VerticalCurvedList"/>
    <dgm:cxn modelId="{9DB8751E-F724-49F4-813A-B29A25EDA6CE}" type="presParOf" srcId="{ED62A5BB-15D5-4D7F-82F1-3FAC892A2179}" destId="{523184A9-4683-4EEF-AEDE-E8B6AFA6CDE9}" srcOrd="2" destOrd="0" presId="urn:microsoft.com/office/officeart/2008/layout/VerticalCurvedList"/>
    <dgm:cxn modelId="{080FCD8B-7F11-47F7-B763-593EE5FC229B}" type="presParOf" srcId="{523184A9-4683-4EEF-AEDE-E8B6AFA6CDE9}" destId="{9D379281-BEC1-4C2B-ABD2-37D5D86439D6}" srcOrd="0" destOrd="0" presId="urn:microsoft.com/office/officeart/2008/layout/VerticalCurvedList"/>
    <dgm:cxn modelId="{56E87BF6-1BFF-4936-ABAD-DCEC05D3406C}" type="presParOf" srcId="{ED62A5BB-15D5-4D7F-82F1-3FAC892A2179}" destId="{FE0CB560-2CD3-41DD-A31D-D88298505644}" srcOrd="3" destOrd="0" presId="urn:microsoft.com/office/officeart/2008/layout/VerticalCurvedList"/>
    <dgm:cxn modelId="{F054D0F3-4CB4-4FF9-AB4B-141DEFC95B0B}" type="presParOf" srcId="{ED62A5BB-15D5-4D7F-82F1-3FAC892A2179}" destId="{FD927A18-0458-4740-A38D-2AAF6E85EFA1}" srcOrd="4" destOrd="0" presId="urn:microsoft.com/office/officeart/2008/layout/VerticalCurvedList"/>
    <dgm:cxn modelId="{1ABE126B-7DA4-4A3A-9EF0-14FBF66600F1}" type="presParOf" srcId="{FD927A18-0458-4740-A38D-2AAF6E85EFA1}" destId="{EA1AC479-289C-4DC1-B17D-B8E2D93E84FF}" srcOrd="0" destOrd="0" presId="urn:microsoft.com/office/officeart/2008/layout/VerticalCurvedList"/>
    <dgm:cxn modelId="{06BBC371-BFB3-4972-8D1F-BE42F2039D7B}" type="presParOf" srcId="{ED62A5BB-15D5-4D7F-82F1-3FAC892A2179}" destId="{A3879698-8F8F-4204-881F-2F1D9938E379}" srcOrd="5" destOrd="0" presId="urn:microsoft.com/office/officeart/2008/layout/VerticalCurvedList"/>
    <dgm:cxn modelId="{D903C5D6-4EBE-413E-A70A-491D2D4A174B}" type="presParOf" srcId="{ED62A5BB-15D5-4D7F-82F1-3FAC892A2179}" destId="{562CB239-E4A1-4C1C-93B6-329781643B2D}" srcOrd="6" destOrd="0" presId="urn:microsoft.com/office/officeart/2008/layout/VerticalCurvedList"/>
    <dgm:cxn modelId="{A348CF2C-615C-43B3-9BDF-C94EEEABFFFA}" type="presParOf" srcId="{562CB239-E4A1-4C1C-93B6-329781643B2D}" destId="{731170EE-F285-4A79-A3A9-153B2A6CB866}" srcOrd="0" destOrd="0" presId="urn:microsoft.com/office/officeart/2008/layout/VerticalCurvedList"/>
    <dgm:cxn modelId="{B58FE72E-7D79-44E9-AC29-35C29F5F6AAF}" type="presParOf" srcId="{ED62A5BB-15D5-4D7F-82F1-3FAC892A2179}" destId="{DD828CD2-EF70-4522-A6B3-8160010F70A4}" srcOrd="7" destOrd="0" presId="urn:microsoft.com/office/officeart/2008/layout/VerticalCurvedList"/>
    <dgm:cxn modelId="{B9BC4E73-5C72-41B2-A457-810FBB012DDD}" type="presParOf" srcId="{ED62A5BB-15D5-4D7F-82F1-3FAC892A2179}" destId="{F43C4763-526B-46F7-9C1F-E4DDD11BE814}" srcOrd="8" destOrd="0" presId="urn:microsoft.com/office/officeart/2008/layout/VerticalCurvedList"/>
    <dgm:cxn modelId="{74C0DDEC-CDE2-443F-8043-4548AC7C598F}" type="presParOf" srcId="{F43C4763-526B-46F7-9C1F-E4DDD11BE814}" destId="{50EB8316-F47B-43A0-9D5E-FAB5726A1188}" srcOrd="0" destOrd="0" presId="urn:microsoft.com/office/officeart/2008/layout/VerticalCurvedList"/>
    <dgm:cxn modelId="{F91E09C7-A0FF-4772-82E2-2336D8C17E7B}" type="presParOf" srcId="{ED62A5BB-15D5-4D7F-82F1-3FAC892A2179}" destId="{B8F9866A-C67C-40B3-B6B7-2D66A24D5F69}" srcOrd="9" destOrd="0" presId="urn:microsoft.com/office/officeart/2008/layout/VerticalCurvedList"/>
    <dgm:cxn modelId="{673A7E8B-CBFF-4159-8420-D195A74A9919}" type="presParOf" srcId="{ED62A5BB-15D5-4D7F-82F1-3FAC892A2179}" destId="{EF8BB968-920E-49DD-995E-4BCB1CDBB139}" srcOrd="10" destOrd="0" presId="urn:microsoft.com/office/officeart/2008/layout/VerticalCurvedList"/>
    <dgm:cxn modelId="{27955FA5-12B1-43C5-9B9C-438BAB89FE95}" type="presParOf" srcId="{EF8BB968-920E-49DD-995E-4BCB1CDBB139}" destId="{AB4FF725-B185-4002-BA94-AAD57FC11E0D}" srcOrd="0" destOrd="0" presId="urn:microsoft.com/office/officeart/2008/layout/VerticalCurvedList"/>
    <dgm:cxn modelId="{FD9D50D1-F477-4F7D-A016-C8A8DD1A1E94}" type="presParOf" srcId="{ED62A5BB-15D5-4D7F-82F1-3FAC892A2179}" destId="{F658BE5B-CF18-4482-9C2D-F2B7404FDF43}" srcOrd="11" destOrd="0" presId="urn:microsoft.com/office/officeart/2008/layout/VerticalCurvedList"/>
    <dgm:cxn modelId="{E54AC545-62F5-4F97-8601-69E3C3DF0920}" type="presParOf" srcId="{ED62A5BB-15D5-4D7F-82F1-3FAC892A2179}" destId="{B81FD451-7381-4D42-AFF0-0AF50AB70E0F}" srcOrd="12" destOrd="0" presId="urn:microsoft.com/office/officeart/2008/layout/VerticalCurvedList"/>
    <dgm:cxn modelId="{1C5B8A18-F269-4685-8CB8-5C23CA99DE32}" type="presParOf" srcId="{B81FD451-7381-4D42-AFF0-0AF50AB70E0F}" destId="{9108636B-2F4B-449F-9C9B-458B0B69044B}" srcOrd="0" destOrd="0" presId="urn:microsoft.com/office/officeart/2008/layout/VerticalCurvedList"/>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9EF1F14-B47F-4DDC-AB85-7183F6F52474}" type="doc">
      <dgm:prSet loTypeId="urn:microsoft.com/office/officeart/2005/8/layout/hList1" loCatId="list" qsTypeId="urn:microsoft.com/office/officeart/2005/8/quickstyle/simple1" qsCatId="simple" csTypeId="urn:microsoft.com/office/officeart/2005/8/colors/colorful5" csCatId="colorful" phldr="1"/>
      <dgm:spPr/>
      <dgm:t>
        <a:bodyPr/>
        <a:lstStyle/>
        <a:p>
          <a:endParaRPr lang="en-US"/>
        </a:p>
      </dgm:t>
    </dgm:pt>
    <dgm:pt modelId="{E4D049B9-3815-4348-AB55-0CD0FDFD3759}">
      <dgm:prSet phldrT="[Text]" custT="1"/>
      <dgm:spPr/>
      <dgm:t>
        <a:bodyPr/>
        <a:lstStyle/>
        <a:p>
          <a:r>
            <a:rPr lang="en-US" sz="2800" b="1" dirty="0"/>
            <a:t>Rural observatory</a:t>
          </a:r>
        </a:p>
      </dgm:t>
    </dgm:pt>
    <dgm:pt modelId="{AF52E336-0814-4B5D-979B-123F307E799B}" type="parTrans" cxnId="{923B025B-7BBE-4E91-A4FA-2AE542003AE3}">
      <dgm:prSet/>
      <dgm:spPr/>
      <dgm:t>
        <a:bodyPr/>
        <a:lstStyle/>
        <a:p>
          <a:endParaRPr lang="en-US" sz="2000"/>
        </a:p>
      </dgm:t>
    </dgm:pt>
    <dgm:pt modelId="{D6BDD0E5-5FF5-4D0E-BC99-AA11B6FF4DFC}" type="sibTrans" cxnId="{923B025B-7BBE-4E91-A4FA-2AE542003AE3}">
      <dgm:prSet/>
      <dgm:spPr/>
      <dgm:t>
        <a:bodyPr/>
        <a:lstStyle/>
        <a:p>
          <a:endParaRPr lang="en-US" sz="2000"/>
        </a:p>
      </dgm:t>
    </dgm:pt>
    <dgm:pt modelId="{A11D186C-8A13-48EF-927B-62BE14E94932}">
      <dgm:prSet phldrT="[Text]" custT="1"/>
      <dgm:spPr/>
      <dgm:t>
        <a:bodyPr/>
        <a:lstStyle/>
        <a:p>
          <a:pPr>
            <a:spcAft>
              <a:spcPts val="0"/>
            </a:spcAft>
          </a:pPr>
          <a:r>
            <a:rPr lang="en-US" sz="2000" b="1" dirty="0"/>
            <a:t>Collecting and making rural data available </a:t>
          </a:r>
        </a:p>
      </dgm:t>
    </dgm:pt>
    <dgm:pt modelId="{9366787F-9C69-4D18-85C9-B3F1F305906C}" type="parTrans" cxnId="{4448C217-47C7-439C-A4D8-3727E11BF79A}">
      <dgm:prSet/>
      <dgm:spPr/>
      <dgm:t>
        <a:bodyPr/>
        <a:lstStyle/>
        <a:p>
          <a:endParaRPr lang="en-US" sz="2000"/>
        </a:p>
      </dgm:t>
    </dgm:pt>
    <dgm:pt modelId="{DF907807-C3FF-43BC-A2BE-708E4D8F08C6}" type="sibTrans" cxnId="{4448C217-47C7-439C-A4D8-3727E11BF79A}">
      <dgm:prSet/>
      <dgm:spPr/>
      <dgm:t>
        <a:bodyPr/>
        <a:lstStyle/>
        <a:p>
          <a:endParaRPr lang="en-US" sz="2000"/>
        </a:p>
      </dgm:t>
    </dgm:pt>
    <dgm:pt modelId="{46893796-B754-41E0-8A84-E9E13B26540D}">
      <dgm:prSet phldrT="[Text]" custT="1"/>
      <dgm:spPr/>
      <dgm:t>
        <a:bodyPr/>
        <a:lstStyle/>
        <a:p>
          <a:r>
            <a:rPr lang="en-US" sz="2800" b="1" dirty="0"/>
            <a:t>Improving statistics</a:t>
          </a:r>
        </a:p>
      </dgm:t>
    </dgm:pt>
    <dgm:pt modelId="{EB9A7CE9-6E9C-40A0-92BF-88FDD68469FA}" type="parTrans" cxnId="{B4AC4DA1-5908-4A12-B99B-30EE830C76DA}">
      <dgm:prSet/>
      <dgm:spPr/>
      <dgm:t>
        <a:bodyPr/>
        <a:lstStyle/>
        <a:p>
          <a:endParaRPr lang="en-US" sz="2000"/>
        </a:p>
      </dgm:t>
    </dgm:pt>
    <dgm:pt modelId="{F214C89B-62E6-42C9-960C-7E416431B291}" type="sibTrans" cxnId="{B4AC4DA1-5908-4A12-B99B-30EE830C76DA}">
      <dgm:prSet/>
      <dgm:spPr/>
      <dgm:t>
        <a:bodyPr/>
        <a:lstStyle/>
        <a:p>
          <a:endParaRPr lang="en-US" sz="2000"/>
        </a:p>
      </dgm:t>
    </dgm:pt>
    <dgm:pt modelId="{54765477-8E0D-4C33-88E9-C63CB0CBFE73}">
      <dgm:prSet phldrT="[Text]" custT="1"/>
      <dgm:spPr/>
      <dgm:t>
        <a:bodyPr/>
        <a:lstStyle/>
        <a:p>
          <a:r>
            <a:rPr lang="en-US" sz="1600" dirty="0"/>
            <a:t>Transmission of </a:t>
          </a:r>
          <a:r>
            <a:rPr lang="en-US" sz="1600" b="1" dirty="0"/>
            <a:t>georeferenced data </a:t>
          </a:r>
          <a:r>
            <a:rPr lang="en-US" sz="1600" dirty="0"/>
            <a:t>by MS</a:t>
          </a:r>
        </a:p>
      </dgm:t>
    </dgm:pt>
    <dgm:pt modelId="{91D4CC42-E358-4440-B4E5-7910DFE32CD3}" type="parTrans" cxnId="{8159E014-171B-4E78-BAC0-47B8B8E0E953}">
      <dgm:prSet/>
      <dgm:spPr/>
      <dgm:t>
        <a:bodyPr/>
        <a:lstStyle/>
        <a:p>
          <a:endParaRPr lang="en-US" sz="2000"/>
        </a:p>
      </dgm:t>
    </dgm:pt>
    <dgm:pt modelId="{FE9615D8-5272-4EBD-8A95-1F5F823BDA13}" type="sibTrans" cxnId="{8159E014-171B-4E78-BAC0-47B8B8E0E953}">
      <dgm:prSet/>
      <dgm:spPr/>
      <dgm:t>
        <a:bodyPr/>
        <a:lstStyle/>
        <a:p>
          <a:endParaRPr lang="en-US" sz="2000"/>
        </a:p>
      </dgm:t>
    </dgm:pt>
    <dgm:pt modelId="{DAECDD9E-136D-4CC0-8D84-AACFAF444852}">
      <dgm:prSet phldrT="[Text]" custT="1"/>
      <dgm:spPr/>
      <dgm:t>
        <a:bodyPr/>
        <a:lstStyle/>
        <a:p>
          <a:pPr>
            <a:spcAft>
              <a:spcPts val="0"/>
            </a:spcAft>
          </a:pPr>
          <a:r>
            <a:rPr lang="en-US" sz="1600" dirty="0"/>
            <a:t>Rural data platform with 3 functions: </a:t>
          </a:r>
          <a:endParaRPr lang="en-US" sz="1600" b="1" dirty="0"/>
        </a:p>
      </dgm:t>
    </dgm:pt>
    <dgm:pt modelId="{15BFC75C-B0D3-4C5C-AA91-54B6960DCC87}" type="parTrans" cxnId="{DB9D2486-F8C9-48CC-B1C7-9017BB010F08}">
      <dgm:prSet/>
      <dgm:spPr/>
      <dgm:t>
        <a:bodyPr/>
        <a:lstStyle/>
        <a:p>
          <a:endParaRPr lang="en-US" sz="2000"/>
        </a:p>
      </dgm:t>
    </dgm:pt>
    <dgm:pt modelId="{F4C19C7C-E58C-4C22-B271-CA898123BD4B}" type="sibTrans" cxnId="{DB9D2486-F8C9-48CC-B1C7-9017BB010F08}">
      <dgm:prSet/>
      <dgm:spPr/>
      <dgm:t>
        <a:bodyPr/>
        <a:lstStyle/>
        <a:p>
          <a:endParaRPr lang="en-US" sz="2000"/>
        </a:p>
      </dgm:t>
    </dgm:pt>
    <dgm:pt modelId="{689AF7B3-6D03-4A25-9116-46AF86769905}">
      <dgm:prSet phldrT="[Text]" custT="1"/>
      <dgm:spPr/>
      <dgm:t>
        <a:bodyPr/>
        <a:lstStyle/>
        <a:p>
          <a:r>
            <a:rPr lang="en-US" sz="2800" b="1" dirty="0"/>
            <a:t>Functional rural areas</a:t>
          </a:r>
        </a:p>
      </dgm:t>
    </dgm:pt>
    <dgm:pt modelId="{3DEE4E39-076C-4371-BE68-75B1C2033B29}" type="parTrans" cxnId="{6EBC8ECB-0747-4A8C-B146-F3133D5301CC}">
      <dgm:prSet/>
      <dgm:spPr/>
      <dgm:t>
        <a:bodyPr/>
        <a:lstStyle/>
        <a:p>
          <a:endParaRPr lang="en-US" sz="2000"/>
        </a:p>
      </dgm:t>
    </dgm:pt>
    <dgm:pt modelId="{F0A59303-E036-4B87-A117-C8CEF864E239}" type="sibTrans" cxnId="{6EBC8ECB-0747-4A8C-B146-F3133D5301CC}">
      <dgm:prSet/>
      <dgm:spPr/>
      <dgm:t>
        <a:bodyPr/>
        <a:lstStyle/>
        <a:p>
          <a:endParaRPr lang="en-US" sz="2000"/>
        </a:p>
      </dgm:t>
    </dgm:pt>
    <dgm:pt modelId="{003B7220-4008-4112-BA3C-29107064050C}">
      <dgm:prSet phldrT="[Text]" custT="1"/>
      <dgm:spPr/>
      <dgm:t>
        <a:bodyPr/>
        <a:lstStyle/>
        <a:p>
          <a:r>
            <a:rPr lang="en-US" sz="1600" b="1" dirty="0"/>
            <a:t>First methodology </a:t>
          </a:r>
          <a:r>
            <a:rPr lang="en-US" sz="1600" dirty="0"/>
            <a:t>developed by JRC and REGIO</a:t>
          </a:r>
        </a:p>
      </dgm:t>
    </dgm:pt>
    <dgm:pt modelId="{D0D29958-7C74-448C-B2DF-D3EFF3E1C551}" type="parTrans" cxnId="{FA56DE80-41BA-45DF-91C3-B60441C11F9E}">
      <dgm:prSet/>
      <dgm:spPr/>
      <dgm:t>
        <a:bodyPr/>
        <a:lstStyle/>
        <a:p>
          <a:endParaRPr lang="en-US" sz="2000"/>
        </a:p>
      </dgm:t>
    </dgm:pt>
    <dgm:pt modelId="{06C2FBCF-4A68-4A5A-9183-78C7EDD63E0D}" type="sibTrans" cxnId="{FA56DE80-41BA-45DF-91C3-B60441C11F9E}">
      <dgm:prSet/>
      <dgm:spPr/>
      <dgm:t>
        <a:bodyPr/>
        <a:lstStyle/>
        <a:p>
          <a:endParaRPr lang="en-US" sz="2000"/>
        </a:p>
      </dgm:t>
    </dgm:pt>
    <dgm:pt modelId="{45C3AD74-814C-41B3-8494-709BD98C54E9}">
      <dgm:prSet phldrT="[Text]" custT="1"/>
      <dgm:spPr/>
      <dgm:t>
        <a:bodyPr/>
        <a:lstStyle/>
        <a:p>
          <a:pPr>
            <a:spcAft>
              <a:spcPts val="0"/>
            </a:spcAft>
          </a:pPr>
          <a:r>
            <a:rPr lang="en-US" sz="1600" dirty="0"/>
            <a:t>Kick-off meeting </a:t>
          </a:r>
          <a:r>
            <a:rPr lang="en-US" sz="1600" b="1" dirty="0"/>
            <a:t>23 June</a:t>
          </a:r>
        </a:p>
      </dgm:t>
    </dgm:pt>
    <dgm:pt modelId="{2B49B661-940A-4E95-9EDD-9B34D5C6E1BD}" type="parTrans" cxnId="{24665FB3-3AB0-4A0A-B261-2638C9722411}">
      <dgm:prSet/>
      <dgm:spPr/>
      <dgm:t>
        <a:bodyPr/>
        <a:lstStyle/>
        <a:p>
          <a:endParaRPr lang="en-US" sz="2000"/>
        </a:p>
      </dgm:t>
    </dgm:pt>
    <dgm:pt modelId="{8B300306-11CE-4C9C-9BD2-0504D0C3BB80}" type="sibTrans" cxnId="{24665FB3-3AB0-4A0A-B261-2638C9722411}">
      <dgm:prSet/>
      <dgm:spPr/>
      <dgm:t>
        <a:bodyPr/>
        <a:lstStyle/>
        <a:p>
          <a:endParaRPr lang="en-US" sz="2000"/>
        </a:p>
      </dgm:t>
    </dgm:pt>
    <dgm:pt modelId="{F3F70AC5-632D-4C6D-8C9F-76C52F804F3D}">
      <dgm:prSet phldrT="[Text]" custT="1"/>
      <dgm:spPr/>
      <dgm:t>
        <a:bodyPr/>
        <a:lstStyle/>
        <a:p>
          <a:pPr>
            <a:spcAft>
              <a:spcPts val="0"/>
            </a:spcAft>
          </a:pPr>
          <a:endParaRPr lang="en-US" sz="1600" b="1" dirty="0"/>
        </a:p>
      </dgm:t>
    </dgm:pt>
    <dgm:pt modelId="{5ED69D50-F064-4C7D-8222-4F7C14E5CD7D}" type="parTrans" cxnId="{97DE33C5-E59C-404D-8E0F-3F3A6808E720}">
      <dgm:prSet/>
      <dgm:spPr/>
      <dgm:t>
        <a:bodyPr/>
        <a:lstStyle/>
        <a:p>
          <a:endParaRPr lang="en-US" sz="2000"/>
        </a:p>
      </dgm:t>
    </dgm:pt>
    <dgm:pt modelId="{581AD756-010D-4A63-A115-F903ECC0C275}" type="sibTrans" cxnId="{97DE33C5-E59C-404D-8E0F-3F3A6808E720}">
      <dgm:prSet/>
      <dgm:spPr/>
      <dgm:t>
        <a:bodyPr/>
        <a:lstStyle/>
        <a:p>
          <a:endParaRPr lang="en-US" sz="2000"/>
        </a:p>
      </dgm:t>
    </dgm:pt>
    <dgm:pt modelId="{91E0C76E-E975-45FF-84BA-B1E91188B1DE}">
      <dgm:prSet phldrT="[Text]" custT="1"/>
      <dgm:spPr/>
      <dgm:t>
        <a:bodyPr/>
        <a:lstStyle/>
        <a:p>
          <a:r>
            <a:rPr lang="en-US" sz="2000" b="1" dirty="0"/>
            <a:t>Improving the statistics we have on rural areas</a:t>
          </a:r>
        </a:p>
      </dgm:t>
    </dgm:pt>
    <dgm:pt modelId="{7755CCA0-5467-40B6-BCCB-17E915AEF481}" type="parTrans" cxnId="{5869A0A0-81C6-49BE-80F1-32B46179A78E}">
      <dgm:prSet/>
      <dgm:spPr/>
      <dgm:t>
        <a:bodyPr/>
        <a:lstStyle/>
        <a:p>
          <a:endParaRPr lang="en-US"/>
        </a:p>
      </dgm:t>
    </dgm:pt>
    <dgm:pt modelId="{A800DECF-D827-4E4A-A1F8-387842E62E23}" type="sibTrans" cxnId="{5869A0A0-81C6-49BE-80F1-32B46179A78E}">
      <dgm:prSet/>
      <dgm:spPr/>
      <dgm:t>
        <a:bodyPr/>
        <a:lstStyle/>
        <a:p>
          <a:endParaRPr lang="en-US"/>
        </a:p>
      </dgm:t>
    </dgm:pt>
    <dgm:pt modelId="{A7CDC64B-1899-43ED-AE7F-74D7AFE30228}">
      <dgm:prSet phldrT="[Text]" custT="1"/>
      <dgm:spPr/>
      <dgm:t>
        <a:bodyPr/>
        <a:lstStyle/>
        <a:p>
          <a:endParaRPr lang="en-US" sz="1600" dirty="0"/>
        </a:p>
      </dgm:t>
    </dgm:pt>
    <dgm:pt modelId="{BE8B98F3-7CBF-487F-BA30-D3C5E44B37C3}" type="parTrans" cxnId="{EA5774B8-FE10-4DE8-986F-70660F8E8C24}">
      <dgm:prSet/>
      <dgm:spPr/>
      <dgm:t>
        <a:bodyPr/>
        <a:lstStyle/>
        <a:p>
          <a:endParaRPr lang="en-US"/>
        </a:p>
      </dgm:t>
    </dgm:pt>
    <dgm:pt modelId="{CCFE8A02-1900-401B-9EBD-CE79EFE9E2B6}" type="sibTrans" cxnId="{EA5774B8-FE10-4DE8-986F-70660F8E8C24}">
      <dgm:prSet/>
      <dgm:spPr/>
      <dgm:t>
        <a:bodyPr/>
        <a:lstStyle/>
        <a:p>
          <a:endParaRPr lang="en-US"/>
        </a:p>
      </dgm:t>
    </dgm:pt>
    <dgm:pt modelId="{553F5E1F-6089-4679-8F51-873EF955AAC5}">
      <dgm:prSet phldrT="[Text]" custT="1"/>
      <dgm:spPr/>
      <dgm:t>
        <a:bodyPr/>
        <a:lstStyle/>
        <a:p>
          <a:r>
            <a:rPr lang="en-US" sz="1600" b="1" dirty="0"/>
            <a:t>Statistics on population</a:t>
          </a:r>
          <a:r>
            <a:rPr lang="en-US" sz="1600" dirty="0"/>
            <a:t>: new regulation in </a:t>
          </a:r>
          <a:r>
            <a:rPr lang="en-US" sz="1600" dirty="0" smtClean="0"/>
            <a:t>discussion</a:t>
          </a:r>
          <a:endParaRPr lang="en-US" sz="1600" dirty="0"/>
        </a:p>
      </dgm:t>
    </dgm:pt>
    <dgm:pt modelId="{98E92C97-9942-4BDE-A2D8-811698F5058C}" type="parTrans" cxnId="{656A5502-5B99-424F-B43B-CA0B20684AB8}">
      <dgm:prSet/>
      <dgm:spPr/>
      <dgm:t>
        <a:bodyPr/>
        <a:lstStyle/>
        <a:p>
          <a:endParaRPr lang="en-US"/>
        </a:p>
      </dgm:t>
    </dgm:pt>
    <dgm:pt modelId="{7743D142-946B-40AC-9342-DEE051691A78}" type="sibTrans" cxnId="{656A5502-5B99-424F-B43B-CA0B20684AB8}">
      <dgm:prSet/>
      <dgm:spPr/>
      <dgm:t>
        <a:bodyPr/>
        <a:lstStyle/>
        <a:p>
          <a:endParaRPr lang="en-US"/>
        </a:p>
      </dgm:t>
    </dgm:pt>
    <dgm:pt modelId="{C203ED4D-B56F-492E-8AAF-4F46AE7E0937}">
      <dgm:prSet phldrT="[Text]" custT="1"/>
      <dgm:spPr/>
      <dgm:t>
        <a:bodyPr/>
        <a:lstStyle/>
        <a:p>
          <a:r>
            <a:rPr lang="en-US" sz="2000" b="1" dirty="0"/>
            <a:t>Applying the concept of functional areas to rural</a:t>
          </a:r>
        </a:p>
      </dgm:t>
    </dgm:pt>
    <dgm:pt modelId="{F8568D82-DD6D-4F8C-9545-7C36CA2C8BA6}" type="parTrans" cxnId="{A2ABA95E-047D-4394-ACC0-82954B1CD2CB}">
      <dgm:prSet/>
      <dgm:spPr/>
      <dgm:t>
        <a:bodyPr/>
        <a:lstStyle/>
        <a:p>
          <a:endParaRPr lang="en-US"/>
        </a:p>
      </dgm:t>
    </dgm:pt>
    <dgm:pt modelId="{5149BF62-4E85-4D29-8D62-6E382BCA805E}" type="sibTrans" cxnId="{A2ABA95E-047D-4394-ACC0-82954B1CD2CB}">
      <dgm:prSet/>
      <dgm:spPr/>
      <dgm:t>
        <a:bodyPr/>
        <a:lstStyle/>
        <a:p>
          <a:endParaRPr lang="en-US"/>
        </a:p>
      </dgm:t>
    </dgm:pt>
    <dgm:pt modelId="{04611C62-1805-4D68-A425-E63ECB0BC28A}">
      <dgm:prSet phldrT="[Text]" custT="1"/>
      <dgm:spPr/>
      <dgm:t>
        <a:bodyPr/>
        <a:lstStyle/>
        <a:p>
          <a:endParaRPr lang="en-US" sz="1600" dirty="0"/>
        </a:p>
      </dgm:t>
    </dgm:pt>
    <dgm:pt modelId="{2AD62350-77DA-423B-B486-7C0BE762AA6E}" type="parTrans" cxnId="{89F8AA85-87C1-4B5E-A031-A9B70B55D3A3}">
      <dgm:prSet/>
      <dgm:spPr/>
      <dgm:t>
        <a:bodyPr/>
        <a:lstStyle/>
        <a:p>
          <a:endParaRPr lang="en-US"/>
        </a:p>
      </dgm:t>
    </dgm:pt>
    <dgm:pt modelId="{67FA0433-5F75-4078-8DCA-475F1CEFB68D}" type="sibTrans" cxnId="{89F8AA85-87C1-4B5E-A031-A9B70B55D3A3}">
      <dgm:prSet/>
      <dgm:spPr/>
      <dgm:t>
        <a:bodyPr/>
        <a:lstStyle/>
        <a:p>
          <a:endParaRPr lang="en-US"/>
        </a:p>
      </dgm:t>
    </dgm:pt>
    <dgm:pt modelId="{D9BE4703-C393-4C2F-8FBE-14C8F1CE68E9}">
      <dgm:prSet phldrT="[Text]" custT="1"/>
      <dgm:spPr/>
      <dgm:t>
        <a:bodyPr/>
        <a:lstStyle/>
        <a:p>
          <a:pPr>
            <a:spcAft>
              <a:spcPts val="0"/>
            </a:spcAft>
          </a:pPr>
          <a:r>
            <a:rPr lang="en-US" sz="1600" b="1" dirty="0"/>
            <a:t>My place (local data)</a:t>
          </a:r>
        </a:p>
      </dgm:t>
    </dgm:pt>
    <dgm:pt modelId="{2D1F10A7-92BA-4438-A5BC-F61386D01108}" type="parTrans" cxnId="{99D41307-9441-4172-8AF2-78CF28179A60}">
      <dgm:prSet/>
      <dgm:spPr/>
      <dgm:t>
        <a:bodyPr/>
        <a:lstStyle/>
        <a:p>
          <a:endParaRPr lang="en-US"/>
        </a:p>
      </dgm:t>
    </dgm:pt>
    <dgm:pt modelId="{742EC413-7A59-4185-AB72-C28B3F182C63}" type="sibTrans" cxnId="{99D41307-9441-4172-8AF2-78CF28179A60}">
      <dgm:prSet/>
      <dgm:spPr/>
      <dgm:t>
        <a:bodyPr/>
        <a:lstStyle/>
        <a:p>
          <a:endParaRPr lang="en-US"/>
        </a:p>
      </dgm:t>
    </dgm:pt>
    <dgm:pt modelId="{07AE9272-F745-4157-A191-BBCCC09637C0}">
      <dgm:prSet phldrT="[Text]" custT="1"/>
      <dgm:spPr/>
      <dgm:t>
        <a:bodyPr/>
        <a:lstStyle/>
        <a:p>
          <a:pPr>
            <a:spcAft>
              <a:spcPts val="0"/>
            </a:spcAft>
          </a:pPr>
          <a:r>
            <a:rPr lang="en-US" sz="1600" b="1" dirty="0"/>
            <a:t>Trends (mapped indicators)</a:t>
          </a:r>
        </a:p>
      </dgm:t>
    </dgm:pt>
    <dgm:pt modelId="{4264FB70-8290-4918-98B2-03FB1ECF974C}" type="parTrans" cxnId="{CA7A8DB9-62FA-4FA2-8EBF-6A6CBF74085A}">
      <dgm:prSet/>
      <dgm:spPr/>
      <dgm:t>
        <a:bodyPr/>
        <a:lstStyle/>
        <a:p>
          <a:endParaRPr lang="en-US"/>
        </a:p>
      </dgm:t>
    </dgm:pt>
    <dgm:pt modelId="{681EF17A-7C13-4629-AE5F-2C494565105A}" type="sibTrans" cxnId="{CA7A8DB9-62FA-4FA2-8EBF-6A6CBF74085A}">
      <dgm:prSet/>
      <dgm:spPr/>
      <dgm:t>
        <a:bodyPr/>
        <a:lstStyle/>
        <a:p>
          <a:endParaRPr lang="en-US"/>
        </a:p>
      </dgm:t>
    </dgm:pt>
    <dgm:pt modelId="{325DA226-640E-4050-B44C-167D4E1E882B}">
      <dgm:prSet phldrT="[Text]" custT="1"/>
      <dgm:spPr/>
      <dgm:t>
        <a:bodyPr/>
        <a:lstStyle/>
        <a:p>
          <a:pPr>
            <a:spcAft>
              <a:spcPts val="0"/>
            </a:spcAft>
          </a:pPr>
          <a:r>
            <a:rPr lang="en-US" sz="1600" b="1" dirty="0"/>
            <a:t>Rural focus (indicators by degree of </a:t>
          </a:r>
          <a:r>
            <a:rPr lang="en-US" sz="1600" b="1" dirty="0" err="1"/>
            <a:t>urbanisation</a:t>
          </a:r>
          <a:r>
            <a:rPr lang="en-US" sz="1600" b="1" dirty="0"/>
            <a:t>)</a:t>
          </a:r>
        </a:p>
      </dgm:t>
    </dgm:pt>
    <dgm:pt modelId="{1AFE7585-A706-439A-987E-A5E8D4F0EFD0}" type="parTrans" cxnId="{6C564139-DA6B-43DA-9403-1C8B389293CE}">
      <dgm:prSet/>
      <dgm:spPr/>
      <dgm:t>
        <a:bodyPr/>
        <a:lstStyle/>
        <a:p>
          <a:endParaRPr lang="en-US"/>
        </a:p>
      </dgm:t>
    </dgm:pt>
    <dgm:pt modelId="{3395E6C0-FB6E-4AD9-A9F4-8DDA0429C45F}" type="sibTrans" cxnId="{6C564139-DA6B-43DA-9403-1C8B389293CE}">
      <dgm:prSet/>
      <dgm:spPr/>
      <dgm:t>
        <a:bodyPr/>
        <a:lstStyle/>
        <a:p>
          <a:endParaRPr lang="en-US"/>
        </a:p>
      </dgm:t>
    </dgm:pt>
    <dgm:pt modelId="{C88B61B5-A9A1-450D-AFBD-4A9A10671518}">
      <dgm:prSet phldrT="[Text]" custT="1"/>
      <dgm:spPr/>
      <dgm:t>
        <a:bodyPr/>
        <a:lstStyle/>
        <a:p>
          <a:pPr>
            <a:spcAft>
              <a:spcPts val="0"/>
            </a:spcAft>
          </a:pPr>
          <a:r>
            <a:rPr lang="en-US" sz="1600" b="1" dirty="0"/>
            <a:t>Analytical papers: remote areas, demography, functional rural areas, Energy</a:t>
          </a:r>
        </a:p>
      </dgm:t>
    </dgm:pt>
    <dgm:pt modelId="{1FD58212-9E9C-48C0-B8D8-A25C91C2F118}" type="parTrans" cxnId="{E48CFBBB-6F83-41FA-B4A3-379808A333B2}">
      <dgm:prSet/>
      <dgm:spPr/>
      <dgm:t>
        <a:bodyPr/>
        <a:lstStyle/>
        <a:p>
          <a:endParaRPr lang="en-US"/>
        </a:p>
      </dgm:t>
    </dgm:pt>
    <dgm:pt modelId="{56A8E0BA-620A-48FA-A2DE-66DFF5D219B9}" type="sibTrans" cxnId="{E48CFBBB-6F83-41FA-B4A3-379808A333B2}">
      <dgm:prSet/>
      <dgm:spPr/>
      <dgm:t>
        <a:bodyPr/>
        <a:lstStyle/>
        <a:p>
          <a:endParaRPr lang="en-US"/>
        </a:p>
      </dgm:t>
    </dgm:pt>
    <dgm:pt modelId="{9BFC8E90-166C-4A37-87E3-CCFAB07C4250}">
      <dgm:prSet phldrT="[Text]" custT="1"/>
      <dgm:spPr/>
      <dgm:t>
        <a:bodyPr/>
        <a:lstStyle/>
        <a:p>
          <a:pPr>
            <a:spcAft>
              <a:spcPts val="0"/>
            </a:spcAft>
          </a:pPr>
          <a:endParaRPr lang="en-US" sz="1600" b="1" dirty="0"/>
        </a:p>
      </dgm:t>
    </dgm:pt>
    <dgm:pt modelId="{C4A833F9-D245-42CC-A8D2-81310EAC1218}" type="parTrans" cxnId="{73D293E8-5228-4F46-9074-4B3917BD5D86}">
      <dgm:prSet/>
      <dgm:spPr/>
      <dgm:t>
        <a:bodyPr/>
        <a:lstStyle/>
        <a:p>
          <a:endParaRPr lang="en-US"/>
        </a:p>
      </dgm:t>
    </dgm:pt>
    <dgm:pt modelId="{426EFFAA-6DED-44D3-97E7-3FC437EA726B}" type="sibTrans" cxnId="{73D293E8-5228-4F46-9074-4B3917BD5D86}">
      <dgm:prSet/>
      <dgm:spPr/>
      <dgm:t>
        <a:bodyPr/>
        <a:lstStyle/>
        <a:p>
          <a:endParaRPr lang="en-US"/>
        </a:p>
      </dgm:t>
    </dgm:pt>
    <dgm:pt modelId="{B60AE99E-3F43-4FBF-BA75-2E3590E8BEBB}">
      <dgm:prSet phldrT="[Text]" custT="1"/>
      <dgm:spPr/>
      <dgm:t>
        <a:bodyPr/>
        <a:lstStyle/>
        <a:p>
          <a:r>
            <a:rPr lang="en-US" sz="1600" dirty="0"/>
            <a:t>Upcoming article “Statistics explained” on Rural Europe</a:t>
          </a:r>
        </a:p>
      </dgm:t>
    </dgm:pt>
    <dgm:pt modelId="{917218F9-458E-4DAF-B601-13583BEAEDE4}" type="parTrans" cxnId="{05446FF6-5FAA-413C-952F-14A76216AD60}">
      <dgm:prSet/>
      <dgm:spPr/>
      <dgm:t>
        <a:bodyPr/>
        <a:lstStyle/>
        <a:p>
          <a:endParaRPr lang="en-US"/>
        </a:p>
      </dgm:t>
    </dgm:pt>
    <dgm:pt modelId="{65789D42-A290-4AD6-9767-BE28E19D78A0}" type="sibTrans" cxnId="{05446FF6-5FAA-413C-952F-14A76216AD60}">
      <dgm:prSet/>
      <dgm:spPr/>
      <dgm:t>
        <a:bodyPr/>
        <a:lstStyle/>
        <a:p>
          <a:endParaRPr lang="en-US"/>
        </a:p>
      </dgm:t>
    </dgm:pt>
    <dgm:pt modelId="{028E268B-ECED-4D7F-B6BD-D6014FBFF6AB}">
      <dgm:prSet phldrT="[Text]" custT="1"/>
      <dgm:spPr/>
      <dgm:t>
        <a:bodyPr/>
        <a:lstStyle/>
        <a:p>
          <a:r>
            <a:rPr lang="en-US" sz="1600" dirty="0" smtClean="0"/>
            <a:t>Experimental datasets on </a:t>
          </a:r>
          <a:r>
            <a:rPr lang="en-US" sz="1600" b="1" dirty="0" smtClean="0"/>
            <a:t>healthcare</a:t>
          </a:r>
          <a:r>
            <a:rPr lang="en-US" sz="1600" dirty="0" smtClean="0"/>
            <a:t> and </a:t>
          </a:r>
          <a:r>
            <a:rPr lang="en-US" sz="1600" b="1" dirty="0" smtClean="0"/>
            <a:t>education facilities </a:t>
          </a:r>
          <a:r>
            <a:rPr lang="en-US" sz="1600" dirty="0" smtClean="0"/>
            <a:t>published</a:t>
          </a:r>
          <a:endParaRPr lang="en-US" sz="1600" dirty="0"/>
        </a:p>
      </dgm:t>
    </dgm:pt>
    <dgm:pt modelId="{779A9177-BB2F-4C32-9A94-933AE48A1A65}" type="parTrans" cxnId="{0F5BE98D-1EDB-4829-BF5D-C2DA413AC9EA}">
      <dgm:prSet/>
      <dgm:spPr/>
      <dgm:t>
        <a:bodyPr/>
        <a:lstStyle/>
        <a:p>
          <a:endParaRPr lang="en-US"/>
        </a:p>
      </dgm:t>
    </dgm:pt>
    <dgm:pt modelId="{A37039BC-6AA8-4D6C-B911-81738BAF48DF}" type="sibTrans" cxnId="{0F5BE98D-1EDB-4829-BF5D-C2DA413AC9EA}">
      <dgm:prSet/>
      <dgm:spPr/>
      <dgm:t>
        <a:bodyPr/>
        <a:lstStyle/>
        <a:p>
          <a:endParaRPr lang="en-US"/>
        </a:p>
      </dgm:t>
    </dgm:pt>
    <dgm:pt modelId="{25CDFACC-19C9-4DA4-B2AF-88EB315EDC10}">
      <dgm:prSet phldrT="[Text]" custT="1"/>
      <dgm:spPr/>
      <dgm:t>
        <a:bodyPr/>
        <a:lstStyle/>
        <a:p>
          <a:r>
            <a:rPr lang="en-US" sz="1600" dirty="0" smtClean="0"/>
            <a:t>Interest from OECD (Roadmap </a:t>
          </a:r>
          <a:r>
            <a:rPr lang="en-US" sz="1600" dirty="0" err="1" smtClean="0"/>
            <a:t>Cavan</a:t>
          </a:r>
          <a:r>
            <a:rPr lang="en-US" sz="1600" dirty="0" smtClean="0"/>
            <a:t> 2022)</a:t>
          </a:r>
          <a:endParaRPr lang="en-US" sz="1600" dirty="0"/>
        </a:p>
      </dgm:t>
    </dgm:pt>
    <dgm:pt modelId="{6BBD22AA-2740-48B1-8793-89923DF1726F}" type="parTrans" cxnId="{C5108D77-082F-4B15-B5DB-84C916DAAE8B}">
      <dgm:prSet/>
      <dgm:spPr/>
      <dgm:t>
        <a:bodyPr/>
        <a:lstStyle/>
        <a:p>
          <a:endParaRPr lang="en-US"/>
        </a:p>
      </dgm:t>
    </dgm:pt>
    <dgm:pt modelId="{F1C82F20-F52B-4A3C-B1A9-885CA06A66F3}" type="sibTrans" cxnId="{C5108D77-082F-4B15-B5DB-84C916DAAE8B}">
      <dgm:prSet/>
      <dgm:spPr/>
      <dgm:t>
        <a:bodyPr/>
        <a:lstStyle/>
        <a:p>
          <a:endParaRPr lang="en-US"/>
        </a:p>
      </dgm:t>
    </dgm:pt>
    <dgm:pt modelId="{289225F7-D807-48FD-B3A0-B469494BD251}" type="pres">
      <dgm:prSet presAssocID="{39EF1F14-B47F-4DDC-AB85-7183F6F52474}" presName="Name0" presStyleCnt="0">
        <dgm:presLayoutVars>
          <dgm:dir/>
          <dgm:animLvl val="lvl"/>
          <dgm:resizeHandles val="exact"/>
        </dgm:presLayoutVars>
      </dgm:prSet>
      <dgm:spPr/>
      <dgm:t>
        <a:bodyPr/>
        <a:lstStyle/>
        <a:p>
          <a:endParaRPr lang="en-US"/>
        </a:p>
      </dgm:t>
    </dgm:pt>
    <dgm:pt modelId="{E66BB999-5C01-4CDC-893B-5B6886007215}" type="pres">
      <dgm:prSet presAssocID="{E4D049B9-3815-4348-AB55-0CD0FDFD3759}" presName="composite" presStyleCnt="0"/>
      <dgm:spPr/>
    </dgm:pt>
    <dgm:pt modelId="{D30A3C89-06C2-42B7-B1BF-2F8967363D8F}" type="pres">
      <dgm:prSet presAssocID="{E4D049B9-3815-4348-AB55-0CD0FDFD3759}" presName="parTx" presStyleLbl="alignNode1" presStyleIdx="0" presStyleCnt="3">
        <dgm:presLayoutVars>
          <dgm:chMax val="0"/>
          <dgm:chPref val="0"/>
          <dgm:bulletEnabled val="1"/>
        </dgm:presLayoutVars>
      </dgm:prSet>
      <dgm:spPr/>
      <dgm:t>
        <a:bodyPr/>
        <a:lstStyle/>
        <a:p>
          <a:endParaRPr lang="en-US"/>
        </a:p>
      </dgm:t>
    </dgm:pt>
    <dgm:pt modelId="{66C48C67-6DFF-4318-AEAC-440FBAAFE6F1}" type="pres">
      <dgm:prSet presAssocID="{E4D049B9-3815-4348-AB55-0CD0FDFD3759}" presName="desTx" presStyleLbl="alignAccFollowNode1" presStyleIdx="0" presStyleCnt="3">
        <dgm:presLayoutVars>
          <dgm:bulletEnabled val="1"/>
        </dgm:presLayoutVars>
      </dgm:prSet>
      <dgm:spPr/>
      <dgm:t>
        <a:bodyPr/>
        <a:lstStyle/>
        <a:p>
          <a:endParaRPr lang="en-US"/>
        </a:p>
      </dgm:t>
    </dgm:pt>
    <dgm:pt modelId="{EE40A75E-3566-4EA3-9346-01499415D25E}" type="pres">
      <dgm:prSet presAssocID="{D6BDD0E5-5FF5-4D0E-BC99-AA11B6FF4DFC}" presName="space" presStyleCnt="0"/>
      <dgm:spPr/>
    </dgm:pt>
    <dgm:pt modelId="{9334D791-C2FF-4318-BAC2-593C774B3F94}" type="pres">
      <dgm:prSet presAssocID="{46893796-B754-41E0-8A84-E9E13B26540D}" presName="composite" presStyleCnt="0"/>
      <dgm:spPr/>
    </dgm:pt>
    <dgm:pt modelId="{CAC3C2F4-36F2-4C3D-9442-4FECEBE33324}" type="pres">
      <dgm:prSet presAssocID="{46893796-B754-41E0-8A84-E9E13B26540D}" presName="parTx" presStyleLbl="alignNode1" presStyleIdx="1" presStyleCnt="3" custScaleY="100000">
        <dgm:presLayoutVars>
          <dgm:chMax val="0"/>
          <dgm:chPref val="0"/>
          <dgm:bulletEnabled val="1"/>
        </dgm:presLayoutVars>
      </dgm:prSet>
      <dgm:spPr/>
      <dgm:t>
        <a:bodyPr/>
        <a:lstStyle/>
        <a:p>
          <a:endParaRPr lang="en-US"/>
        </a:p>
      </dgm:t>
    </dgm:pt>
    <dgm:pt modelId="{53DDB64B-6CD3-4A30-87B4-017456EF7016}" type="pres">
      <dgm:prSet presAssocID="{46893796-B754-41E0-8A84-E9E13B26540D}" presName="desTx" presStyleLbl="alignAccFollowNode1" presStyleIdx="1" presStyleCnt="3">
        <dgm:presLayoutVars>
          <dgm:bulletEnabled val="1"/>
        </dgm:presLayoutVars>
      </dgm:prSet>
      <dgm:spPr/>
      <dgm:t>
        <a:bodyPr/>
        <a:lstStyle/>
        <a:p>
          <a:endParaRPr lang="en-US"/>
        </a:p>
      </dgm:t>
    </dgm:pt>
    <dgm:pt modelId="{B32B5180-B24A-43DA-ABEF-2A52E44E8F79}" type="pres">
      <dgm:prSet presAssocID="{F214C89B-62E6-42C9-960C-7E416431B291}" presName="space" presStyleCnt="0"/>
      <dgm:spPr/>
    </dgm:pt>
    <dgm:pt modelId="{E65975E0-84CD-413C-8936-9DEB1328E29E}" type="pres">
      <dgm:prSet presAssocID="{689AF7B3-6D03-4A25-9116-46AF86769905}" presName="composite" presStyleCnt="0"/>
      <dgm:spPr/>
    </dgm:pt>
    <dgm:pt modelId="{59D67C1F-B7F9-4108-9ED8-552C1CB52904}" type="pres">
      <dgm:prSet presAssocID="{689AF7B3-6D03-4A25-9116-46AF86769905}" presName="parTx" presStyleLbl="alignNode1" presStyleIdx="2" presStyleCnt="3">
        <dgm:presLayoutVars>
          <dgm:chMax val="0"/>
          <dgm:chPref val="0"/>
          <dgm:bulletEnabled val="1"/>
        </dgm:presLayoutVars>
      </dgm:prSet>
      <dgm:spPr/>
      <dgm:t>
        <a:bodyPr/>
        <a:lstStyle/>
        <a:p>
          <a:endParaRPr lang="en-US"/>
        </a:p>
      </dgm:t>
    </dgm:pt>
    <dgm:pt modelId="{D1C0EEAC-804E-422D-BAC0-E415A0A2F066}" type="pres">
      <dgm:prSet presAssocID="{689AF7B3-6D03-4A25-9116-46AF86769905}" presName="desTx" presStyleLbl="alignAccFollowNode1" presStyleIdx="2" presStyleCnt="3">
        <dgm:presLayoutVars>
          <dgm:bulletEnabled val="1"/>
        </dgm:presLayoutVars>
      </dgm:prSet>
      <dgm:spPr/>
      <dgm:t>
        <a:bodyPr/>
        <a:lstStyle/>
        <a:p>
          <a:endParaRPr lang="en-US"/>
        </a:p>
      </dgm:t>
    </dgm:pt>
  </dgm:ptLst>
  <dgm:cxnLst>
    <dgm:cxn modelId="{0F5BE98D-1EDB-4829-BF5D-C2DA413AC9EA}" srcId="{46893796-B754-41E0-8A84-E9E13B26540D}" destId="{028E268B-ECED-4D7F-B6BD-D6014FBFF6AB}" srcOrd="4" destOrd="0" parTransId="{779A9177-BB2F-4C32-9A94-933AE48A1A65}" sibTransId="{A37039BC-6AA8-4D6C-B911-81738BAF48DF}"/>
    <dgm:cxn modelId="{8776721A-2380-43EB-A405-80B306B4F572}" type="presOf" srcId="{39EF1F14-B47F-4DDC-AB85-7183F6F52474}" destId="{289225F7-D807-48FD-B3A0-B469494BD251}" srcOrd="0" destOrd="0" presId="urn:microsoft.com/office/officeart/2005/8/layout/hList1"/>
    <dgm:cxn modelId="{4E2048BA-90FF-4F4D-9A66-C04D6693BB06}" type="presOf" srcId="{07AE9272-F745-4157-A191-BBCCC09637C0}" destId="{66C48C67-6DFF-4318-AEAC-440FBAAFE6F1}" srcOrd="0" destOrd="5" presId="urn:microsoft.com/office/officeart/2005/8/layout/hList1"/>
    <dgm:cxn modelId="{E48CFBBB-6F83-41FA-B4A3-379808A333B2}" srcId="{DAECDD9E-136D-4CC0-8D84-AACFAF444852}" destId="{C88B61B5-A9A1-450D-AFBD-4A9A10671518}" srcOrd="4" destOrd="0" parTransId="{1FD58212-9E9C-48C0-B8D8-A25C91C2F118}" sibTransId="{56A8E0BA-620A-48FA-A2DE-66DFF5D219B9}"/>
    <dgm:cxn modelId="{4C96F510-EAA5-44B9-B936-23CE0A017A9B}" type="presOf" srcId="{9BFC8E90-166C-4A37-87E3-CCFAB07C4250}" destId="{66C48C67-6DFF-4318-AEAC-440FBAAFE6F1}" srcOrd="0" destOrd="7" presId="urn:microsoft.com/office/officeart/2005/8/layout/hList1"/>
    <dgm:cxn modelId="{9ADE4C35-7402-4AC9-B33E-E0FBE5A87AE4}" type="presOf" srcId="{325DA226-640E-4050-B44C-167D4E1E882B}" destId="{66C48C67-6DFF-4318-AEAC-440FBAAFE6F1}" srcOrd="0" destOrd="6" presId="urn:microsoft.com/office/officeart/2005/8/layout/hList1"/>
    <dgm:cxn modelId="{084B044A-4F10-437F-BE89-C3C93C200E1C}" type="presOf" srcId="{B60AE99E-3F43-4FBF-BA75-2E3590E8BEBB}" destId="{53DDB64B-6CD3-4A30-87B4-017456EF7016}" srcOrd="0" destOrd="5" presId="urn:microsoft.com/office/officeart/2005/8/layout/hList1"/>
    <dgm:cxn modelId="{6C564139-DA6B-43DA-9403-1C8B389293CE}" srcId="{DAECDD9E-136D-4CC0-8D84-AACFAF444852}" destId="{325DA226-640E-4050-B44C-167D4E1E882B}" srcOrd="2" destOrd="0" parTransId="{1AFE7585-A706-439A-987E-A5E8D4F0EFD0}" sibTransId="{3395E6C0-FB6E-4AD9-A9F4-8DDA0429C45F}"/>
    <dgm:cxn modelId="{5D1F8F32-B48C-4BB0-B881-963566D9ED08}" type="presOf" srcId="{E4D049B9-3815-4348-AB55-0CD0FDFD3759}" destId="{D30A3C89-06C2-42B7-B1BF-2F8967363D8F}" srcOrd="0" destOrd="0" presId="urn:microsoft.com/office/officeart/2005/8/layout/hList1"/>
    <dgm:cxn modelId="{68874DB3-F4E5-4F55-A436-9569ECC00E2A}" type="presOf" srcId="{45C3AD74-814C-41B3-8494-709BD98C54E9}" destId="{66C48C67-6DFF-4318-AEAC-440FBAAFE6F1}" srcOrd="0" destOrd="2" presId="urn:microsoft.com/office/officeart/2005/8/layout/hList1"/>
    <dgm:cxn modelId="{99D41307-9441-4172-8AF2-78CF28179A60}" srcId="{DAECDD9E-136D-4CC0-8D84-AACFAF444852}" destId="{D9BE4703-C393-4C2F-8FBE-14C8F1CE68E9}" srcOrd="0" destOrd="0" parTransId="{2D1F10A7-92BA-4438-A5BC-F61386D01108}" sibTransId="{742EC413-7A59-4185-AB72-C28B3F182C63}"/>
    <dgm:cxn modelId="{6EBC8ECB-0747-4A8C-B146-F3133D5301CC}" srcId="{39EF1F14-B47F-4DDC-AB85-7183F6F52474}" destId="{689AF7B3-6D03-4A25-9116-46AF86769905}" srcOrd="2" destOrd="0" parTransId="{3DEE4E39-076C-4371-BE68-75B1C2033B29}" sibTransId="{F0A59303-E036-4B87-A117-C8CEF864E239}"/>
    <dgm:cxn modelId="{EA5774B8-FE10-4DE8-986F-70660F8E8C24}" srcId="{46893796-B754-41E0-8A84-E9E13B26540D}" destId="{A7CDC64B-1899-43ED-AE7F-74D7AFE30228}" srcOrd="1" destOrd="0" parTransId="{BE8B98F3-7CBF-487F-BA30-D3C5E44B37C3}" sibTransId="{CCFE8A02-1900-401B-9EBD-CE79EFE9E2B6}"/>
    <dgm:cxn modelId="{4B9BAB61-37CD-4FBD-B5D5-0C4372403869}" type="presOf" srcId="{C88B61B5-A9A1-450D-AFBD-4A9A10671518}" destId="{66C48C67-6DFF-4318-AEAC-440FBAAFE6F1}" srcOrd="0" destOrd="8" presId="urn:microsoft.com/office/officeart/2005/8/layout/hList1"/>
    <dgm:cxn modelId="{A4337600-BE72-466C-83B5-102023703544}" type="presOf" srcId="{04611C62-1805-4D68-A425-E63ECB0BC28A}" destId="{D1C0EEAC-804E-422D-BAC0-E415A0A2F066}" srcOrd="0" destOrd="1" presId="urn:microsoft.com/office/officeart/2005/8/layout/hList1"/>
    <dgm:cxn modelId="{923B025B-7BBE-4E91-A4FA-2AE542003AE3}" srcId="{39EF1F14-B47F-4DDC-AB85-7183F6F52474}" destId="{E4D049B9-3815-4348-AB55-0CD0FDFD3759}" srcOrd="0" destOrd="0" parTransId="{AF52E336-0814-4B5D-979B-123F307E799B}" sibTransId="{D6BDD0E5-5FF5-4D0E-BC99-AA11B6FF4DFC}"/>
    <dgm:cxn modelId="{D79A60D6-F903-47B6-B46E-BD39068BB484}" type="presOf" srcId="{553F5E1F-6089-4679-8F51-873EF955AAC5}" destId="{53DDB64B-6CD3-4A30-87B4-017456EF7016}" srcOrd="0" destOrd="3" presId="urn:microsoft.com/office/officeart/2005/8/layout/hList1"/>
    <dgm:cxn modelId="{41733A27-B5F7-4C3B-BA69-B708459FD6A8}" type="presOf" srcId="{DAECDD9E-136D-4CC0-8D84-AACFAF444852}" destId="{66C48C67-6DFF-4318-AEAC-440FBAAFE6F1}" srcOrd="0" destOrd="3" presId="urn:microsoft.com/office/officeart/2005/8/layout/hList1"/>
    <dgm:cxn modelId="{424B0EA1-8730-404D-B83F-512CA294012C}" type="presOf" srcId="{689AF7B3-6D03-4A25-9116-46AF86769905}" destId="{59D67C1F-B7F9-4108-9ED8-552C1CB52904}" srcOrd="0" destOrd="0" presId="urn:microsoft.com/office/officeart/2005/8/layout/hList1"/>
    <dgm:cxn modelId="{97DE33C5-E59C-404D-8E0F-3F3A6808E720}" srcId="{E4D049B9-3815-4348-AB55-0CD0FDFD3759}" destId="{F3F70AC5-632D-4C6D-8C9F-76C52F804F3D}" srcOrd="1" destOrd="0" parTransId="{5ED69D50-F064-4C7D-8222-4F7C14E5CD7D}" sibTransId="{581AD756-010D-4A63-A115-F903ECC0C275}"/>
    <dgm:cxn modelId="{C20D08C6-758D-4C1D-AFBA-FD92B4B5C063}" type="presOf" srcId="{46893796-B754-41E0-8A84-E9E13B26540D}" destId="{CAC3C2F4-36F2-4C3D-9442-4FECEBE33324}" srcOrd="0" destOrd="0" presId="urn:microsoft.com/office/officeart/2005/8/layout/hList1"/>
    <dgm:cxn modelId="{CE7813F1-45D0-4742-8BE4-44F5E7BE31A7}" type="presOf" srcId="{003B7220-4008-4112-BA3C-29107064050C}" destId="{D1C0EEAC-804E-422D-BAC0-E415A0A2F066}" srcOrd="0" destOrd="2" presId="urn:microsoft.com/office/officeart/2005/8/layout/hList1"/>
    <dgm:cxn modelId="{C27D298D-2F3C-4142-9FBF-18165F85CA25}" type="presOf" srcId="{54765477-8E0D-4C33-88E9-C63CB0CBFE73}" destId="{53DDB64B-6CD3-4A30-87B4-017456EF7016}" srcOrd="0" destOrd="2" presId="urn:microsoft.com/office/officeart/2005/8/layout/hList1"/>
    <dgm:cxn modelId="{A2ABA95E-047D-4394-ACC0-82954B1CD2CB}" srcId="{689AF7B3-6D03-4A25-9116-46AF86769905}" destId="{C203ED4D-B56F-492E-8AAF-4F46AE7E0937}" srcOrd="0" destOrd="0" parTransId="{F8568D82-DD6D-4F8C-9545-7C36CA2C8BA6}" sibTransId="{5149BF62-4E85-4D29-8D62-6E382BCA805E}"/>
    <dgm:cxn modelId="{73D293E8-5228-4F46-9074-4B3917BD5D86}" srcId="{DAECDD9E-136D-4CC0-8D84-AACFAF444852}" destId="{9BFC8E90-166C-4A37-87E3-CCFAB07C4250}" srcOrd="3" destOrd="0" parTransId="{C4A833F9-D245-42CC-A8D2-81310EAC1218}" sibTransId="{426EFFAA-6DED-44D3-97E7-3FC437EA726B}"/>
    <dgm:cxn modelId="{89F8AA85-87C1-4B5E-A031-A9B70B55D3A3}" srcId="{689AF7B3-6D03-4A25-9116-46AF86769905}" destId="{04611C62-1805-4D68-A425-E63ECB0BC28A}" srcOrd="1" destOrd="0" parTransId="{2AD62350-77DA-423B-B486-7C0BE762AA6E}" sibTransId="{67FA0433-5F75-4078-8DCA-475F1CEFB68D}"/>
    <dgm:cxn modelId="{3DFD26A7-0B80-4AF0-8297-BFE0ED2D4FB3}" type="presOf" srcId="{A11D186C-8A13-48EF-927B-62BE14E94932}" destId="{66C48C67-6DFF-4318-AEAC-440FBAAFE6F1}" srcOrd="0" destOrd="0" presId="urn:microsoft.com/office/officeart/2005/8/layout/hList1"/>
    <dgm:cxn modelId="{46DD81A7-AAE5-4F1E-A212-C5EF70E29ABE}" type="presOf" srcId="{D9BE4703-C393-4C2F-8FBE-14C8F1CE68E9}" destId="{66C48C67-6DFF-4318-AEAC-440FBAAFE6F1}" srcOrd="0" destOrd="4" presId="urn:microsoft.com/office/officeart/2005/8/layout/hList1"/>
    <dgm:cxn modelId="{C5108D77-082F-4B15-B5DB-84C916DAAE8B}" srcId="{689AF7B3-6D03-4A25-9116-46AF86769905}" destId="{25CDFACC-19C9-4DA4-B2AF-88EB315EDC10}" srcOrd="3" destOrd="0" parTransId="{6BBD22AA-2740-48B1-8793-89923DF1726F}" sibTransId="{F1C82F20-F52B-4A3C-B1A9-885CA06A66F3}"/>
    <dgm:cxn modelId="{B4AC4DA1-5908-4A12-B99B-30EE830C76DA}" srcId="{39EF1F14-B47F-4DDC-AB85-7183F6F52474}" destId="{46893796-B754-41E0-8A84-E9E13B26540D}" srcOrd="1" destOrd="0" parTransId="{EB9A7CE9-6E9C-40A0-92BF-88FDD68469FA}" sibTransId="{F214C89B-62E6-42C9-960C-7E416431B291}"/>
    <dgm:cxn modelId="{8E536965-D0D4-40DB-8324-01647125CEAC}" type="presOf" srcId="{A7CDC64B-1899-43ED-AE7F-74D7AFE30228}" destId="{53DDB64B-6CD3-4A30-87B4-017456EF7016}" srcOrd="0" destOrd="1" presId="urn:microsoft.com/office/officeart/2005/8/layout/hList1"/>
    <dgm:cxn modelId="{FB3A81F2-F88E-4A3C-BB01-C3865D2F3A6D}" type="presOf" srcId="{028E268B-ECED-4D7F-B6BD-D6014FBFF6AB}" destId="{53DDB64B-6CD3-4A30-87B4-017456EF7016}" srcOrd="0" destOrd="4" presId="urn:microsoft.com/office/officeart/2005/8/layout/hList1"/>
    <dgm:cxn modelId="{05446FF6-5FAA-413C-952F-14A76216AD60}" srcId="{46893796-B754-41E0-8A84-E9E13B26540D}" destId="{B60AE99E-3F43-4FBF-BA75-2E3590E8BEBB}" srcOrd="5" destOrd="0" parTransId="{917218F9-458E-4DAF-B601-13583BEAEDE4}" sibTransId="{65789D42-A290-4AD6-9767-BE28E19D78A0}"/>
    <dgm:cxn modelId="{FA56DE80-41BA-45DF-91C3-B60441C11F9E}" srcId="{689AF7B3-6D03-4A25-9116-46AF86769905}" destId="{003B7220-4008-4112-BA3C-29107064050C}" srcOrd="2" destOrd="0" parTransId="{D0D29958-7C74-448C-B2DF-D3EFF3E1C551}" sibTransId="{06C2FBCF-4A68-4A5A-9183-78C7EDD63E0D}"/>
    <dgm:cxn modelId="{C6ECF2AC-1707-4DCE-9A6E-A580E9912588}" type="presOf" srcId="{91E0C76E-E975-45FF-84BA-B1E91188B1DE}" destId="{53DDB64B-6CD3-4A30-87B4-017456EF7016}" srcOrd="0" destOrd="0" presId="urn:microsoft.com/office/officeart/2005/8/layout/hList1"/>
    <dgm:cxn modelId="{5869A0A0-81C6-49BE-80F1-32B46179A78E}" srcId="{46893796-B754-41E0-8A84-E9E13B26540D}" destId="{91E0C76E-E975-45FF-84BA-B1E91188B1DE}" srcOrd="0" destOrd="0" parTransId="{7755CCA0-5467-40B6-BCCB-17E915AEF481}" sibTransId="{A800DECF-D827-4E4A-A1F8-387842E62E23}"/>
    <dgm:cxn modelId="{FD5B1B17-0438-48AD-B6BD-C541C3A3A8AC}" type="presOf" srcId="{C203ED4D-B56F-492E-8AAF-4F46AE7E0937}" destId="{D1C0EEAC-804E-422D-BAC0-E415A0A2F066}" srcOrd="0" destOrd="0" presId="urn:microsoft.com/office/officeart/2005/8/layout/hList1"/>
    <dgm:cxn modelId="{09609AD6-AAC5-4476-AF0B-048FD3143B48}" type="presOf" srcId="{F3F70AC5-632D-4C6D-8C9F-76C52F804F3D}" destId="{66C48C67-6DFF-4318-AEAC-440FBAAFE6F1}" srcOrd="0" destOrd="1" presId="urn:microsoft.com/office/officeart/2005/8/layout/hList1"/>
    <dgm:cxn modelId="{24665FB3-3AB0-4A0A-B261-2638C9722411}" srcId="{E4D049B9-3815-4348-AB55-0CD0FDFD3759}" destId="{45C3AD74-814C-41B3-8494-709BD98C54E9}" srcOrd="2" destOrd="0" parTransId="{2B49B661-940A-4E95-9EDD-9B34D5C6E1BD}" sibTransId="{8B300306-11CE-4C9C-9BD2-0504D0C3BB80}"/>
    <dgm:cxn modelId="{4448C217-47C7-439C-A4D8-3727E11BF79A}" srcId="{E4D049B9-3815-4348-AB55-0CD0FDFD3759}" destId="{A11D186C-8A13-48EF-927B-62BE14E94932}" srcOrd="0" destOrd="0" parTransId="{9366787F-9C69-4D18-85C9-B3F1F305906C}" sibTransId="{DF907807-C3FF-43BC-A2BE-708E4D8F08C6}"/>
    <dgm:cxn modelId="{656A5502-5B99-424F-B43B-CA0B20684AB8}" srcId="{46893796-B754-41E0-8A84-E9E13B26540D}" destId="{553F5E1F-6089-4679-8F51-873EF955AAC5}" srcOrd="3" destOrd="0" parTransId="{98E92C97-9942-4BDE-A2D8-811698F5058C}" sibTransId="{7743D142-946B-40AC-9342-DEE051691A78}"/>
    <dgm:cxn modelId="{CA7A8DB9-62FA-4FA2-8EBF-6A6CBF74085A}" srcId="{DAECDD9E-136D-4CC0-8D84-AACFAF444852}" destId="{07AE9272-F745-4157-A191-BBCCC09637C0}" srcOrd="1" destOrd="0" parTransId="{4264FB70-8290-4918-98B2-03FB1ECF974C}" sibTransId="{681EF17A-7C13-4629-AE5F-2C494565105A}"/>
    <dgm:cxn modelId="{8159E014-171B-4E78-BAC0-47B8B8E0E953}" srcId="{46893796-B754-41E0-8A84-E9E13B26540D}" destId="{54765477-8E0D-4C33-88E9-C63CB0CBFE73}" srcOrd="2" destOrd="0" parTransId="{91D4CC42-E358-4440-B4E5-7910DFE32CD3}" sibTransId="{FE9615D8-5272-4EBD-8A95-1F5F823BDA13}"/>
    <dgm:cxn modelId="{DB9D2486-F8C9-48CC-B1C7-9017BB010F08}" srcId="{E4D049B9-3815-4348-AB55-0CD0FDFD3759}" destId="{DAECDD9E-136D-4CC0-8D84-AACFAF444852}" srcOrd="3" destOrd="0" parTransId="{15BFC75C-B0D3-4C5C-AA91-54B6960DCC87}" sibTransId="{F4C19C7C-E58C-4C22-B271-CA898123BD4B}"/>
    <dgm:cxn modelId="{984B1245-3605-4B81-A167-6D945A0F3251}" type="presOf" srcId="{25CDFACC-19C9-4DA4-B2AF-88EB315EDC10}" destId="{D1C0EEAC-804E-422D-BAC0-E415A0A2F066}" srcOrd="0" destOrd="3" presId="urn:microsoft.com/office/officeart/2005/8/layout/hList1"/>
    <dgm:cxn modelId="{E58422FA-3A9A-4D66-9502-8969B2AD2AE0}" type="presParOf" srcId="{289225F7-D807-48FD-B3A0-B469494BD251}" destId="{E66BB999-5C01-4CDC-893B-5B6886007215}" srcOrd="0" destOrd="0" presId="urn:microsoft.com/office/officeart/2005/8/layout/hList1"/>
    <dgm:cxn modelId="{7E4BC9DB-CE81-4ACD-A1A8-8B059D4177C0}" type="presParOf" srcId="{E66BB999-5C01-4CDC-893B-5B6886007215}" destId="{D30A3C89-06C2-42B7-B1BF-2F8967363D8F}" srcOrd="0" destOrd="0" presId="urn:microsoft.com/office/officeart/2005/8/layout/hList1"/>
    <dgm:cxn modelId="{334E7BC8-C242-470C-AB8A-1D60D037121F}" type="presParOf" srcId="{E66BB999-5C01-4CDC-893B-5B6886007215}" destId="{66C48C67-6DFF-4318-AEAC-440FBAAFE6F1}" srcOrd="1" destOrd="0" presId="urn:microsoft.com/office/officeart/2005/8/layout/hList1"/>
    <dgm:cxn modelId="{90E12732-FAA0-4F4D-B373-650E9D0B2BB3}" type="presParOf" srcId="{289225F7-D807-48FD-B3A0-B469494BD251}" destId="{EE40A75E-3566-4EA3-9346-01499415D25E}" srcOrd="1" destOrd="0" presId="urn:microsoft.com/office/officeart/2005/8/layout/hList1"/>
    <dgm:cxn modelId="{DEB1A596-48E8-4F2F-8A59-05E318F28577}" type="presParOf" srcId="{289225F7-D807-48FD-B3A0-B469494BD251}" destId="{9334D791-C2FF-4318-BAC2-593C774B3F94}" srcOrd="2" destOrd="0" presId="urn:microsoft.com/office/officeart/2005/8/layout/hList1"/>
    <dgm:cxn modelId="{596F44E3-9E29-4B2F-82DE-B532DAD19D16}" type="presParOf" srcId="{9334D791-C2FF-4318-BAC2-593C774B3F94}" destId="{CAC3C2F4-36F2-4C3D-9442-4FECEBE33324}" srcOrd="0" destOrd="0" presId="urn:microsoft.com/office/officeart/2005/8/layout/hList1"/>
    <dgm:cxn modelId="{78FDEDEF-80B5-4A34-8064-902D6D5A7586}" type="presParOf" srcId="{9334D791-C2FF-4318-BAC2-593C774B3F94}" destId="{53DDB64B-6CD3-4A30-87B4-017456EF7016}" srcOrd="1" destOrd="0" presId="urn:microsoft.com/office/officeart/2005/8/layout/hList1"/>
    <dgm:cxn modelId="{0B285654-ADBD-4A44-B5FB-4C28D2447070}" type="presParOf" srcId="{289225F7-D807-48FD-B3A0-B469494BD251}" destId="{B32B5180-B24A-43DA-ABEF-2A52E44E8F79}" srcOrd="3" destOrd="0" presId="urn:microsoft.com/office/officeart/2005/8/layout/hList1"/>
    <dgm:cxn modelId="{9942F5D1-57BC-4865-A4B7-1E4CA9AC80AD}" type="presParOf" srcId="{289225F7-D807-48FD-B3A0-B469494BD251}" destId="{E65975E0-84CD-413C-8936-9DEB1328E29E}" srcOrd="4" destOrd="0" presId="urn:microsoft.com/office/officeart/2005/8/layout/hList1"/>
    <dgm:cxn modelId="{08ECF18F-225E-4F1B-B76D-5CD2DD7B2A90}" type="presParOf" srcId="{E65975E0-84CD-413C-8936-9DEB1328E29E}" destId="{59D67C1F-B7F9-4108-9ED8-552C1CB52904}" srcOrd="0" destOrd="0" presId="urn:microsoft.com/office/officeart/2005/8/layout/hList1"/>
    <dgm:cxn modelId="{38F9C085-397B-4BE7-B71E-1B1B42D7F8B7}" type="presParOf" srcId="{E65975E0-84CD-413C-8936-9DEB1328E29E}" destId="{D1C0EEAC-804E-422D-BAC0-E415A0A2F066}" srcOrd="1" destOrd="0" presId="urn:microsoft.com/office/officeart/2005/8/layout/h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9660D9BC-AE87-49C8-9E1D-EA524C0C02D5}" type="doc">
      <dgm:prSet loTypeId="urn:microsoft.com/office/officeart/2005/8/layout/radial5" loCatId="relationship" qsTypeId="urn:microsoft.com/office/officeart/2005/8/quickstyle/simple1" qsCatId="simple" csTypeId="urn:microsoft.com/office/officeart/2005/8/colors/accent1_2" csCatId="accent1" phldr="1"/>
      <dgm:spPr/>
      <dgm:t>
        <a:bodyPr/>
        <a:lstStyle/>
        <a:p>
          <a:endParaRPr lang="en-US"/>
        </a:p>
      </dgm:t>
    </dgm:pt>
    <dgm:pt modelId="{F5B523D1-9BB9-4A4A-A92D-9E2C15F1AF5F}">
      <dgm:prSet phldrT="[Text]"/>
      <dgm:spPr>
        <a:solidFill>
          <a:srgbClr val="366C62"/>
        </a:solidFill>
      </dgm:spPr>
      <dgm:t>
        <a:bodyPr/>
        <a:lstStyle/>
        <a:p>
          <a:r>
            <a:rPr lang="en-US" b="1" dirty="0" smtClean="0"/>
            <a:t>Rural-vision.europa.eu</a:t>
          </a:r>
          <a:endParaRPr lang="en-US" b="1" dirty="0"/>
        </a:p>
      </dgm:t>
    </dgm:pt>
    <dgm:pt modelId="{939DB2CC-A359-438B-9144-8BE221F03477}" type="parTrans" cxnId="{4EB647E7-9D98-4DBE-94E4-04572BD441CA}">
      <dgm:prSet/>
      <dgm:spPr/>
      <dgm:t>
        <a:bodyPr/>
        <a:lstStyle/>
        <a:p>
          <a:endParaRPr lang="en-US"/>
        </a:p>
      </dgm:t>
    </dgm:pt>
    <dgm:pt modelId="{094CAA44-6ACD-4C7D-AE5C-1FAA58C00951}" type="sibTrans" cxnId="{4EB647E7-9D98-4DBE-94E4-04572BD441CA}">
      <dgm:prSet/>
      <dgm:spPr/>
      <dgm:t>
        <a:bodyPr/>
        <a:lstStyle/>
        <a:p>
          <a:endParaRPr lang="en-US"/>
        </a:p>
      </dgm:t>
    </dgm:pt>
    <dgm:pt modelId="{8AF337A7-5484-4F08-A948-0320A57CAAB6}">
      <dgm:prSet phldrT="[Text]" custT="1"/>
      <dgm:spPr>
        <a:solidFill>
          <a:srgbClr val="70C5EF"/>
        </a:solidFill>
      </dgm:spPr>
      <dgm:t>
        <a:bodyPr/>
        <a:lstStyle/>
        <a:p>
          <a:r>
            <a:rPr lang="en-US" sz="1800" b="1" dirty="0" smtClean="0"/>
            <a:t>Observatory</a:t>
          </a:r>
          <a:r>
            <a:rPr lang="en-US" sz="1800" dirty="0" smtClean="0"/>
            <a:t> (Data platform)</a:t>
          </a:r>
          <a:endParaRPr lang="en-US" sz="1800" dirty="0"/>
        </a:p>
      </dgm:t>
    </dgm:pt>
    <dgm:pt modelId="{B8D13FEF-80DF-487E-BC11-3E51EE72DA93}" type="parTrans" cxnId="{7EC21839-5EE6-4CC9-9111-271E7B864783}">
      <dgm:prSet/>
      <dgm:spPr/>
      <dgm:t>
        <a:bodyPr/>
        <a:lstStyle/>
        <a:p>
          <a:endParaRPr lang="en-US"/>
        </a:p>
      </dgm:t>
    </dgm:pt>
    <dgm:pt modelId="{C29468BD-A40A-4743-8504-D55AC7A1F51A}" type="sibTrans" cxnId="{7EC21839-5EE6-4CC9-9111-271E7B864783}">
      <dgm:prSet/>
      <dgm:spPr/>
      <dgm:t>
        <a:bodyPr/>
        <a:lstStyle/>
        <a:p>
          <a:endParaRPr lang="en-US"/>
        </a:p>
      </dgm:t>
    </dgm:pt>
    <dgm:pt modelId="{BEFC3A65-2DC0-4875-908F-CDF7F68B700A}">
      <dgm:prSet phldrT="[Text]" custT="1"/>
      <dgm:spPr>
        <a:solidFill>
          <a:srgbClr val="70C5EF"/>
        </a:solidFill>
      </dgm:spPr>
      <dgm:t>
        <a:bodyPr/>
        <a:lstStyle/>
        <a:p>
          <a:r>
            <a:rPr lang="en-US" sz="2000" b="1" dirty="0" smtClean="0"/>
            <a:t>Funding</a:t>
          </a:r>
          <a:r>
            <a:rPr lang="en-US" sz="2000" dirty="0" smtClean="0"/>
            <a:t> (toolkit)</a:t>
          </a:r>
          <a:endParaRPr lang="en-US" sz="2000" dirty="0"/>
        </a:p>
      </dgm:t>
    </dgm:pt>
    <dgm:pt modelId="{CDB730F3-3220-48C2-9179-94D0997DD68E}" type="parTrans" cxnId="{7EB36090-7FB3-4908-BF18-B0F8E3533B1D}">
      <dgm:prSet/>
      <dgm:spPr/>
      <dgm:t>
        <a:bodyPr/>
        <a:lstStyle/>
        <a:p>
          <a:endParaRPr lang="en-US"/>
        </a:p>
      </dgm:t>
    </dgm:pt>
    <dgm:pt modelId="{A0E870C6-3B81-41EE-8812-B117B63066C6}" type="sibTrans" cxnId="{7EB36090-7FB3-4908-BF18-B0F8E3533B1D}">
      <dgm:prSet/>
      <dgm:spPr/>
      <dgm:t>
        <a:bodyPr/>
        <a:lstStyle/>
        <a:p>
          <a:endParaRPr lang="en-US"/>
        </a:p>
      </dgm:t>
    </dgm:pt>
    <dgm:pt modelId="{C73CC139-C347-4B4A-BF1D-56D6B94DFE06}">
      <dgm:prSet phldrT="[Text]" custT="1"/>
      <dgm:spPr>
        <a:solidFill>
          <a:schemeClr val="accent4"/>
        </a:solidFill>
      </dgm:spPr>
      <dgm:t>
        <a:bodyPr/>
        <a:lstStyle/>
        <a:p>
          <a:r>
            <a:rPr lang="en-US" sz="1600" b="1" dirty="0" err="1" smtClean="0"/>
            <a:t>Revitalisation</a:t>
          </a:r>
          <a:r>
            <a:rPr lang="en-US" sz="1600" dirty="0" smtClean="0"/>
            <a:t> platform (collaboration)</a:t>
          </a:r>
          <a:endParaRPr lang="en-US" sz="1600" dirty="0"/>
        </a:p>
      </dgm:t>
    </dgm:pt>
    <dgm:pt modelId="{5D55E1D5-22A9-41CC-877D-63331965FA27}" type="parTrans" cxnId="{C08EAA85-7615-4568-B402-0E39B6745063}">
      <dgm:prSet/>
      <dgm:spPr/>
      <dgm:t>
        <a:bodyPr/>
        <a:lstStyle/>
        <a:p>
          <a:endParaRPr lang="en-US"/>
        </a:p>
      </dgm:t>
    </dgm:pt>
    <dgm:pt modelId="{24110F91-A11A-4C21-8E33-BC3CFD5ADFA4}" type="sibTrans" cxnId="{C08EAA85-7615-4568-B402-0E39B6745063}">
      <dgm:prSet/>
      <dgm:spPr/>
      <dgm:t>
        <a:bodyPr/>
        <a:lstStyle/>
        <a:p>
          <a:endParaRPr lang="en-US"/>
        </a:p>
      </dgm:t>
    </dgm:pt>
    <dgm:pt modelId="{8EDF9950-9163-4AF7-8D24-41D3BE6BF5F7}">
      <dgm:prSet phldrT="[Text]" custT="1"/>
      <dgm:spPr>
        <a:solidFill>
          <a:schemeClr val="accent4"/>
        </a:solidFill>
      </dgm:spPr>
      <dgm:t>
        <a:bodyPr/>
        <a:lstStyle/>
        <a:p>
          <a:r>
            <a:rPr lang="en-US" sz="1600" b="1" dirty="0" smtClean="0"/>
            <a:t>Rural pact </a:t>
          </a:r>
          <a:r>
            <a:rPr lang="en-US" sz="1600" dirty="0" smtClean="0"/>
            <a:t>(collaboration)</a:t>
          </a:r>
          <a:endParaRPr lang="en-US" sz="1600" dirty="0"/>
        </a:p>
      </dgm:t>
    </dgm:pt>
    <dgm:pt modelId="{CFA4AD43-4B3A-4D12-9C6E-A4F8B0B99B88}" type="parTrans" cxnId="{FD5F49B7-3C77-4CE2-A28F-BD0D218B1A86}">
      <dgm:prSet/>
      <dgm:spPr/>
      <dgm:t>
        <a:bodyPr/>
        <a:lstStyle/>
        <a:p>
          <a:endParaRPr lang="en-US"/>
        </a:p>
      </dgm:t>
    </dgm:pt>
    <dgm:pt modelId="{75920D4B-14C2-4D04-9845-B2D5E1C07764}" type="sibTrans" cxnId="{FD5F49B7-3C77-4CE2-A28F-BD0D218B1A86}">
      <dgm:prSet/>
      <dgm:spPr/>
      <dgm:t>
        <a:bodyPr/>
        <a:lstStyle/>
        <a:p>
          <a:endParaRPr lang="en-US"/>
        </a:p>
      </dgm:t>
    </dgm:pt>
    <dgm:pt modelId="{F81BCCA6-64A1-4A10-A9DF-CFC495888303}" type="pres">
      <dgm:prSet presAssocID="{9660D9BC-AE87-49C8-9E1D-EA524C0C02D5}" presName="Name0" presStyleCnt="0">
        <dgm:presLayoutVars>
          <dgm:chMax val="1"/>
          <dgm:dir/>
          <dgm:animLvl val="ctr"/>
          <dgm:resizeHandles val="exact"/>
        </dgm:presLayoutVars>
      </dgm:prSet>
      <dgm:spPr/>
    </dgm:pt>
    <dgm:pt modelId="{58030C08-B5B9-4C73-9F09-661DE547DBC6}" type="pres">
      <dgm:prSet presAssocID="{F5B523D1-9BB9-4A4A-A92D-9E2C15F1AF5F}" presName="centerShape" presStyleLbl="node0" presStyleIdx="0" presStyleCnt="1"/>
      <dgm:spPr/>
    </dgm:pt>
    <dgm:pt modelId="{DAB57A47-24AD-4D69-B003-52A46A292B72}" type="pres">
      <dgm:prSet presAssocID="{B8D13FEF-80DF-487E-BC11-3E51EE72DA93}" presName="parTrans" presStyleLbl="sibTrans2D1" presStyleIdx="0" presStyleCnt="4"/>
      <dgm:spPr/>
    </dgm:pt>
    <dgm:pt modelId="{E80127E8-32CB-466B-AACB-3DDD6A3A778A}" type="pres">
      <dgm:prSet presAssocID="{B8D13FEF-80DF-487E-BC11-3E51EE72DA93}" presName="connectorText" presStyleLbl="sibTrans2D1" presStyleIdx="0" presStyleCnt="4"/>
      <dgm:spPr/>
    </dgm:pt>
    <dgm:pt modelId="{8F6BFF87-A467-41F6-9BC2-2CDD86D48165}" type="pres">
      <dgm:prSet presAssocID="{8AF337A7-5484-4F08-A948-0320A57CAAB6}" presName="node" presStyleLbl="node1" presStyleIdx="0" presStyleCnt="4">
        <dgm:presLayoutVars>
          <dgm:bulletEnabled val="1"/>
        </dgm:presLayoutVars>
      </dgm:prSet>
      <dgm:spPr/>
      <dgm:t>
        <a:bodyPr/>
        <a:lstStyle/>
        <a:p>
          <a:endParaRPr lang="en-US"/>
        </a:p>
      </dgm:t>
    </dgm:pt>
    <dgm:pt modelId="{F8ACFDE0-DFDB-4ACC-9AB3-CC0043D65E7C}" type="pres">
      <dgm:prSet presAssocID="{CDB730F3-3220-48C2-9179-94D0997DD68E}" presName="parTrans" presStyleLbl="sibTrans2D1" presStyleIdx="1" presStyleCnt="4"/>
      <dgm:spPr/>
    </dgm:pt>
    <dgm:pt modelId="{0E8C4F91-8A30-43C3-ACA8-D533ABDEFB74}" type="pres">
      <dgm:prSet presAssocID="{CDB730F3-3220-48C2-9179-94D0997DD68E}" presName="connectorText" presStyleLbl="sibTrans2D1" presStyleIdx="1" presStyleCnt="4"/>
      <dgm:spPr/>
    </dgm:pt>
    <dgm:pt modelId="{18AEC381-A81C-4279-94F6-D367CE806C70}" type="pres">
      <dgm:prSet presAssocID="{BEFC3A65-2DC0-4875-908F-CDF7F68B700A}" presName="node" presStyleLbl="node1" presStyleIdx="1" presStyleCnt="4">
        <dgm:presLayoutVars>
          <dgm:bulletEnabled val="1"/>
        </dgm:presLayoutVars>
      </dgm:prSet>
      <dgm:spPr/>
    </dgm:pt>
    <dgm:pt modelId="{78AB5E39-8837-4F9A-8031-737E23A376B2}" type="pres">
      <dgm:prSet presAssocID="{5D55E1D5-22A9-41CC-877D-63331965FA27}" presName="parTrans" presStyleLbl="sibTrans2D1" presStyleIdx="2" presStyleCnt="4"/>
      <dgm:spPr/>
    </dgm:pt>
    <dgm:pt modelId="{53F32AEE-6DBD-4EC7-9D90-6098AC0C314F}" type="pres">
      <dgm:prSet presAssocID="{5D55E1D5-22A9-41CC-877D-63331965FA27}" presName="connectorText" presStyleLbl="sibTrans2D1" presStyleIdx="2" presStyleCnt="4"/>
      <dgm:spPr/>
    </dgm:pt>
    <dgm:pt modelId="{25667D05-125E-4CAA-9AC7-EA8542FE8119}" type="pres">
      <dgm:prSet presAssocID="{C73CC139-C347-4B4A-BF1D-56D6B94DFE06}" presName="node" presStyleLbl="node1" presStyleIdx="2" presStyleCnt="4">
        <dgm:presLayoutVars>
          <dgm:bulletEnabled val="1"/>
        </dgm:presLayoutVars>
      </dgm:prSet>
      <dgm:spPr/>
      <dgm:t>
        <a:bodyPr/>
        <a:lstStyle/>
        <a:p>
          <a:endParaRPr lang="en-US"/>
        </a:p>
      </dgm:t>
    </dgm:pt>
    <dgm:pt modelId="{AE210763-525A-4546-BB76-6ED74EA84252}" type="pres">
      <dgm:prSet presAssocID="{CFA4AD43-4B3A-4D12-9C6E-A4F8B0B99B88}" presName="parTrans" presStyleLbl="sibTrans2D1" presStyleIdx="3" presStyleCnt="4"/>
      <dgm:spPr/>
    </dgm:pt>
    <dgm:pt modelId="{5EEA6E79-1F4F-443F-B905-4C34275AF30A}" type="pres">
      <dgm:prSet presAssocID="{CFA4AD43-4B3A-4D12-9C6E-A4F8B0B99B88}" presName="connectorText" presStyleLbl="sibTrans2D1" presStyleIdx="3" presStyleCnt="4"/>
      <dgm:spPr/>
    </dgm:pt>
    <dgm:pt modelId="{48C0BA7C-C078-4B60-8416-06E6296D0866}" type="pres">
      <dgm:prSet presAssocID="{8EDF9950-9163-4AF7-8D24-41D3BE6BF5F7}" presName="node" presStyleLbl="node1" presStyleIdx="3" presStyleCnt="4">
        <dgm:presLayoutVars>
          <dgm:bulletEnabled val="1"/>
        </dgm:presLayoutVars>
      </dgm:prSet>
      <dgm:spPr/>
    </dgm:pt>
  </dgm:ptLst>
  <dgm:cxnLst>
    <dgm:cxn modelId="{5BEE3A44-DDF1-4D7F-8AAD-99EA8D18DE52}" type="presOf" srcId="{B8D13FEF-80DF-487E-BC11-3E51EE72DA93}" destId="{E80127E8-32CB-466B-AACB-3DDD6A3A778A}" srcOrd="1" destOrd="0" presId="urn:microsoft.com/office/officeart/2005/8/layout/radial5"/>
    <dgm:cxn modelId="{E10E5CD4-1901-4632-9DAE-DA46251E264C}" type="presOf" srcId="{BEFC3A65-2DC0-4875-908F-CDF7F68B700A}" destId="{18AEC381-A81C-4279-94F6-D367CE806C70}" srcOrd="0" destOrd="0" presId="urn:microsoft.com/office/officeart/2005/8/layout/radial5"/>
    <dgm:cxn modelId="{7EB36090-7FB3-4908-BF18-B0F8E3533B1D}" srcId="{F5B523D1-9BB9-4A4A-A92D-9E2C15F1AF5F}" destId="{BEFC3A65-2DC0-4875-908F-CDF7F68B700A}" srcOrd="1" destOrd="0" parTransId="{CDB730F3-3220-48C2-9179-94D0997DD68E}" sibTransId="{A0E870C6-3B81-41EE-8812-B117B63066C6}"/>
    <dgm:cxn modelId="{CEF093D6-56CC-45C2-896B-8DBBBFAB1585}" type="presOf" srcId="{F5B523D1-9BB9-4A4A-A92D-9E2C15F1AF5F}" destId="{58030C08-B5B9-4C73-9F09-661DE547DBC6}" srcOrd="0" destOrd="0" presId="urn:microsoft.com/office/officeart/2005/8/layout/radial5"/>
    <dgm:cxn modelId="{C03F2CAE-AF30-4164-B75A-3D11C96324FF}" type="presOf" srcId="{CFA4AD43-4B3A-4D12-9C6E-A4F8B0B99B88}" destId="{5EEA6E79-1F4F-443F-B905-4C34275AF30A}" srcOrd="1" destOrd="0" presId="urn:microsoft.com/office/officeart/2005/8/layout/radial5"/>
    <dgm:cxn modelId="{C886A217-8A2D-458C-BF29-9BA9A6CD49A3}" type="presOf" srcId="{5D55E1D5-22A9-41CC-877D-63331965FA27}" destId="{53F32AEE-6DBD-4EC7-9D90-6098AC0C314F}" srcOrd="1" destOrd="0" presId="urn:microsoft.com/office/officeart/2005/8/layout/radial5"/>
    <dgm:cxn modelId="{04268A81-FAEE-4533-A4B5-7317E35DE2A3}" type="presOf" srcId="{CFA4AD43-4B3A-4D12-9C6E-A4F8B0B99B88}" destId="{AE210763-525A-4546-BB76-6ED74EA84252}" srcOrd="0" destOrd="0" presId="urn:microsoft.com/office/officeart/2005/8/layout/radial5"/>
    <dgm:cxn modelId="{4EB647E7-9D98-4DBE-94E4-04572BD441CA}" srcId="{9660D9BC-AE87-49C8-9E1D-EA524C0C02D5}" destId="{F5B523D1-9BB9-4A4A-A92D-9E2C15F1AF5F}" srcOrd="0" destOrd="0" parTransId="{939DB2CC-A359-438B-9144-8BE221F03477}" sibTransId="{094CAA44-6ACD-4C7D-AE5C-1FAA58C00951}"/>
    <dgm:cxn modelId="{3CAC07D6-37E1-43C4-AD5D-08A09505DA8A}" type="presOf" srcId="{C73CC139-C347-4B4A-BF1D-56D6B94DFE06}" destId="{25667D05-125E-4CAA-9AC7-EA8542FE8119}" srcOrd="0" destOrd="0" presId="urn:microsoft.com/office/officeart/2005/8/layout/radial5"/>
    <dgm:cxn modelId="{3E76D657-27CE-44DE-B61C-119EA148D88B}" type="presOf" srcId="{5D55E1D5-22A9-41CC-877D-63331965FA27}" destId="{78AB5E39-8837-4F9A-8031-737E23A376B2}" srcOrd="0" destOrd="0" presId="urn:microsoft.com/office/officeart/2005/8/layout/radial5"/>
    <dgm:cxn modelId="{8F2EAEAD-07AE-4EC5-9132-33B97BD4F0AB}" type="presOf" srcId="{B8D13FEF-80DF-487E-BC11-3E51EE72DA93}" destId="{DAB57A47-24AD-4D69-B003-52A46A292B72}" srcOrd="0" destOrd="0" presId="urn:microsoft.com/office/officeart/2005/8/layout/radial5"/>
    <dgm:cxn modelId="{FD5F49B7-3C77-4CE2-A28F-BD0D218B1A86}" srcId="{F5B523D1-9BB9-4A4A-A92D-9E2C15F1AF5F}" destId="{8EDF9950-9163-4AF7-8D24-41D3BE6BF5F7}" srcOrd="3" destOrd="0" parTransId="{CFA4AD43-4B3A-4D12-9C6E-A4F8B0B99B88}" sibTransId="{75920D4B-14C2-4D04-9845-B2D5E1C07764}"/>
    <dgm:cxn modelId="{724C84A9-2B59-48C3-A2F5-922680F95BE6}" type="presOf" srcId="{8EDF9950-9163-4AF7-8D24-41D3BE6BF5F7}" destId="{48C0BA7C-C078-4B60-8416-06E6296D0866}" srcOrd="0" destOrd="0" presId="urn:microsoft.com/office/officeart/2005/8/layout/radial5"/>
    <dgm:cxn modelId="{C08EAA85-7615-4568-B402-0E39B6745063}" srcId="{F5B523D1-9BB9-4A4A-A92D-9E2C15F1AF5F}" destId="{C73CC139-C347-4B4A-BF1D-56D6B94DFE06}" srcOrd="2" destOrd="0" parTransId="{5D55E1D5-22A9-41CC-877D-63331965FA27}" sibTransId="{24110F91-A11A-4C21-8E33-BC3CFD5ADFA4}"/>
    <dgm:cxn modelId="{8C47F3C1-E61D-4CB1-82AC-437D69E6CBBE}" type="presOf" srcId="{CDB730F3-3220-48C2-9179-94D0997DD68E}" destId="{0E8C4F91-8A30-43C3-ACA8-D533ABDEFB74}" srcOrd="1" destOrd="0" presId="urn:microsoft.com/office/officeart/2005/8/layout/radial5"/>
    <dgm:cxn modelId="{3657AE4E-8793-4838-AC7A-21C73E93B15F}" type="presOf" srcId="{CDB730F3-3220-48C2-9179-94D0997DD68E}" destId="{F8ACFDE0-DFDB-4ACC-9AB3-CC0043D65E7C}" srcOrd="0" destOrd="0" presId="urn:microsoft.com/office/officeart/2005/8/layout/radial5"/>
    <dgm:cxn modelId="{7EC21839-5EE6-4CC9-9111-271E7B864783}" srcId="{F5B523D1-9BB9-4A4A-A92D-9E2C15F1AF5F}" destId="{8AF337A7-5484-4F08-A948-0320A57CAAB6}" srcOrd="0" destOrd="0" parTransId="{B8D13FEF-80DF-487E-BC11-3E51EE72DA93}" sibTransId="{C29468BD-A40A-4743-8504-D55AC7A1F51A}"/>
    <dgm:cxn modelId="{4C7BCE32-387F-4284-BCC3-A38A4A13149D}" type="presOf" srcId="{8AF337A7-5484-4F08-A948-0320A57CAAB6}" destId="{8F6BFF87-A467-41F6-9BC2-2CDD86D48165}" srcOrd="0" destOrd="0" presId="urn:microsoft.com/office/officeart/2005/8/layout/radial5"/>
    <dgm:cxn modelId="{3641CFF0-608F-495E-BEC6-CE238D352BAA}" type="presOf" srcId="{9660D9BC-AE87-49C8-9E1D-EA524C0C02D5}" destId="{F81BCCA6-64A1-4A10-A9DF-CFC495888303}" srcOrd="0" destOrd="0" presId="urn:microsoft.com/office/officeart/2005/8/layout/radial5"/>
    <dgm:cxn modelId="{CCE9CA82-01EB-412B-A021-E244DF7C1F99}" type="presParOf" srcId="{F81BCCA6-64A1-4A10-A9DF-CFC495888303}" destId="{58030C08-B5B9-4C73-9F09-661DE547DBC6}" srcOrd="0" destOrd="0" presId="urn:microsoft.com/office/officeart/2005/8/layout/radial5"/>
    <dgm:cxn modelId="{43BF9819-71B4-43B9-8E2F-4E724B9FAC32}" type="presParOf" srcId="{F81BCCA6-64A1-4A10-A9DF-CFC495888303}" destId="{DAB57A47-24AD-4D69-B003-52A46A292B72}" srcOrd="1" destOrd="0" presId="urn:microsoft.com/office/officeart/2005/8/layout/radial5"/>
    <dgm:cxn modelId="{F0180B35-FA57-4D08-8CD6-73F4293999FC}" type="presParOf" srcId="{DAB57A47-24AD-4D69-B003-52A46A292B72}" destId="{E80127E8-32CB-466B-AACB-3DDD6A3A778A}" srcOrd="0" destOrd="0" presId="urn:microsoft.com/office/officeart/2005/8/layout/radial5"/>
    <dgm:cxn modelId="{E4C1E1A5-B729-4DE3-9F20-B463810AF8A5}" type="presParOf" srcId="{F81BCCA6-64A1-4A10-A9DF-CFC495888303}" destId="{8F6BFF87-A467-41F6-9BC2-2CDD86D48165}" srcOrd="2" destOrd="0" presId="urn:microsoft.com/office/officeart/2005/8/layout/radial5"/>
    <dgm:cxn modelId="{BD5E8846-0485-43B8-902D-10F7A28D2094}" type="presParOf" srcId="{F81BCCA6-64A1-4A10-A9DF-CFC495888303}" destId="{F8ACFDE0-DFDB-4ACC-9AB3-CC0043D65E7C}" srcOrd="3" destOrd="0" presId="urn:microsoft.com/office/officeart/2005/8/layout/radial5"/>
    <dgm:cxn modelId="{3A5A3C9A-D1CB-4AA3-AC1C-98F281329A7A}" type="presParOf" srcId="{F8ACFDE0-DFDB-4ACC-9AB3-CC0043D65E7C}" destId="{0E8C4F91-8A30-43C3-ACA8-D533ABDEFB74}" srcOrd="0" destOrd="0" presId="urn:microsoft.com/office/officeart/2005/8/layout/radial5"/>
    <dgm:cxn modelId="{696E017F-7061-4A4A-BFB8-DCA0E8AEC103}" type="presParOf" srcId="{F81BCCA6-64A1-4A10-A9DF-CFC495888303}" destId="{18AEC381-A81C-4279-94F6-D367CE806C70}" srcOrd="4" destOrd="0" presId="urn:microsoft.com/office/officeart/2005/8/layout/radial5"/>
    <dgm:cxn modelId="{9A4500A4-79B6-4ABC-989C-18FA6F84CB7C}" type="presParOf" srcId="{F81BCCA6-64A1-4A10-A9DF-CFC495888303}" destId="{78AB5E39-8837-4F9A-8031-737E23A376B2}" srcOrd="5" destOrd="0" presId="urn:microsoft.com/office/officeart/2005/8/layout/radial5"/>
    <dgm:cxn modelId="{B143EB8A-56EE-4743-9C40-DB9B07A9F140}" type="presParOf" srcId="{78AB5E39-8837-4F9A-8031-737E23A376B2}" destId="{53F32AEE-6DBD-4EC7-9D90-6098AC0C314F}" srcOrd="0" destOrd="0" presId="urn:microsoft.com/office/officeart/2005/8/layout/radial5"/>
    <dgm:cxn modelId="{27A9C854-6CED-49B4-BE3B-4F6AA82C8E01}" type="presParOf" srcId="{F81BCCA6-64A1-4A10-A9DF-CFC495888303}" destId="{25667D05-125E-4CAA-9AC7-EA8542FE8119}" srcOrd="6" destOrd="0" presId="urn:microsoft.com/office/officeart/2005/8/layout/radial5"/>
    <dgm:cxn modelId="{FB721349-7DE8-4F32-8F5F-4D10A28576D3}" type="presParOf" srcId="{F81BCCA6-64A1-4A10-A9DF-CFC495888303}" destId="{AE210763-525A-4546-BB76-6ED74EA84252}" srcOrd="7" destOrd="0" presId="urn:microsoft.com/office/officeart/2005/8/layout/radial5"/>
    <dgm:cxn modelId="{0B217A6D-FF7A-4A2D-BA8E-DAC8F61BFD8D}" type="presParOf" srcId="{AE210763-525A-4546-BB76-6ED74EA84252}" destId="{5EEA6E79-1F4F-443F-B905-4C34275AF30A}" srcOrd="0" destOrd="0" presId="urn:microsoft.com/office/officeart/2005/8/layout/radial5"/>
    <dgm:cxn modelId="{4CCB35A1-A1BC-4DDA-8D84-4DD7E8341EEF}" type="presParOf" srcId="{F81BCCA6-64A1-4A10-A9DF-CFC495888303}" destId="{48C0BA7C-C078-4B60-8416-06E6296D0866}" srcOrd="8" destOrd="0" presId="urn:microsoft.com/office/officeart/2005/8/layout/radial5"/>
  </dgm:cxnLst>
  <dgm:bg/>
  <dgm:whole/>
  <dgm:extLst>
    <a:ext uri="http://schemas.microsoft.com/office/drawing/2008/diagram">
      <dsp:dataModelExt xmlns:dsp="http://schemas.microsoft.com/office/drawing/2008/diagram" relId="rId8"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6AA142B-50C5-4860-AB7E-67A2EABFA4AC}">
      <dsp:nvSpPr>
        <dsp:cNvPr id="0" name=""/>
        <dsp:cNvSpPr/>
      </dsp:nvSpPr>
      <dsp:spPr>
        <a:xfrm>
          <a:off x="0" y="0"/>
          <a:ext cx="4871890" cy="3044931"/>
        </a:xfrm>
        <a:prstGeom prst="swooshArrow">
          <a:avLst>
            <a:gd name="adj1" fmla="val 25000"/>
            <a:gd name="adj2" fmla="val 25000"/>
          </a:avLst>
        </a:prstGeom>
        <a:solidFill>
          <a:schemeClr val="accent1">
            <a:tint val="40000"/>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D4D1B9CA-1D1E-4157-B8AD-9090250A2014}">
      <dsp:nvSpPr>
        <dsp:cNvPr id="0" name=""/>
        <dsp:cNvSpPr/>
      </dsp:nvSpPr>
      <dsp:spPr>
        <a:xfrm>
          <a:off x="3717252" y="1281972"/>
          <a:ext cx="360519" cy="360519"/>
        </a:xfrm>
        <a:prstGeom prst="ellipse">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85413A1-AB76-4797-A6D1-4FFBCD4DFD44}">
      <dsp:nvSpPr>
        <dsp:cNvPr id="0" name=""/>
        <dsp:cNvSpPr/>
      </dsp:nvSpPr>
      <dsp:spPr>
        <a:xfrm>
          <a:off x="1948756" y="1462232"/>
          <a:ext cx="1948756" cy="2247159"/>
        </a:xfrm>
        <a:prstGeom prst="round2Diag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191032" bIns="0" numCol="1" spcCol="1270" anchor="t" anchorCtr="0">
          <a:noAutofit/>
        </a:bodyPr>
        <a:lstStyle/>
        <a:p>
          <a:pPr lvl="0" algn="r" defTabSz="1422400">
            <a:lnSpc>
              <a:spcPct val="90000"/>
            </a:lnSpc>
            <a:spcBef>
              <a:spcPct val="0"/>
            </a:spcBef>
            <a:spcAft>
              <a:spcPct val="35000"/>
            </a:spcAft>
          </a:pPr>
          <a:endParaRPr lang="en-US" sz="3200" kern="1200" dirty="0"/>
        </a:p>
      </dsp:txBody>
      <dsp:txXfrm>
        <a:off x="2043886" y="1557362"/>
        <a:ext cx="1758496" cy="20568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0584D76-FC36-411C-9E3F-AB6E3EB668D5}">
      <dsp:nvSpPr>
        <dsp:cNvPr id="0" name=""/>
        <dsp:cNvSpPr/>
      </dsp:nvSpPr>
      <dsp:spPr>
        <a:xfrm>
          <a:off x="1024" y="2473"/>
          <a:ext cx="10808494" cy="991510"/>
        </a:xfrm>
        <a:prstGeom prst="roundRect">
          <a:avLst>
            <a:gd name="adj" fmla="val 10000"/>
          </a:avLst>
        </a:prstGeom>
        <a:solidFill>
          <a:srgbClr val="366C6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3830" tIns="163830" rIns="163830" bIns="163830" numCol="1" spcCol="1270" anchor="ctr" anchorCtr="0">
          <a:noAutofit/>
        </a:bodyPr>
        <a:lstStyle/>
        <a:p>
          <a:pPr lvl="0" algn="ctr" defTabSz="1911350">
            <a:lnSpc>
              <a:spcPct val="90000"/>
            </a:lnSpc>
            <a:spcBef>
              <a:spcPct val="0"/>
            </a:spcBef>
            <a:spcAft>
              <a:spcPct val="35000"/>
            </a:spcAft>
          </a:pPr>
          <a:r>
            <a:rPr lang="fr-BE" sz="4300" b="1" kern="1200" dirty="0">
              <a:latin typeface="+mn-lt"/>
              <a:ea typeface="Segoe UI Black" panose="020B0A02040204020203" pitchFamily="34" charset="0"/>
            </a:rPr>
            <a:t>Rural Pact objectives</a:t>
          </a:r>
          <a:endParaRPr lang="en-IE" sz="4300" b="1" kern="1200" dirty="0">
            <a:latin typeface="+mn-lt"/>
            <a:ea typeface="Segoe UI Black" panose="020B0A02040204020203" pitchFamily="34" charset="0"/>
          </a:endParaRPr>
        </a:p>
      </dsp:txBody>
      <dsp:txXfrm>
        <a:off x="30064" y="31513"/>
        <a:ext cx="10750414" cy="933430"/>
      </dsp:txXfrm>
    </dsp:sp>
    <dsp:sp modelId="{369A52DC-7A83-4F70-9BE7-AFBF09FBD7CB}">
      <dsp:nvSpPr>
        <dsp:cNvPr id="0" name=""/>
        <dsp:cNvSpPr/>
      </dsp:nvSpPr>
      <dsp:spPr>
        <a:xfrm>
          <a:off x="11574" y="1369987"/>
          <a:ext cx="3239992" cy="4046206"/>
        </a:xfrm>
        <a:prstGeom prst="roundRect">
          <a:avLst>
            <a:gd name="adj" fmla="val 10000"/>
          </a:avLst>
        </a:prstGeom>
        <a:noFill/>
        <a:ln w="381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ctr" defTabSz="1600200">
            <a:lnSpc>
              <a:spcPct val="90000"/>
            </a:lnSpc>
            <a:spcBef>
              <a:spcPct val="0"/>
            </a:spcBef>
            <a:spcAft>
              <a:spcPct val="35000"/>
            </a:spcAft>
          </a:pPr>
          <a:r>
            <a:rPr lang="fr-BE" sz="3600" kern="1200" dirty="0" err="1">
              <a:solidFill>
                <a:srgbClr val="366C62"/>
              </a:solidFill>
              <a:latin typeface="+mn-lt"/>
            </a:rPr>
            <a:t>Amplifying</a:t>
          </a:r>
          <a:r>
            <a:rPr lang="fr-BE" sz="3600" kern="1200" dirty="0">
              <a:solidFill>
                <a:srgbClr val="366C62"/>
              </a:solidFill>
              <a:latin typeface="+mn-lt"/>
            </a:rPr>
            <a:t> </a:t>
          </a:r>
        </a:p>
        <a:p>
          <a:pPr lvl="0" algn="ctr" defTabSz="1600200">
            <a:lnSpc>
              <a:spcPct val="90000"/>
            </a:lnSpc>
            <a:spcBef>
              <a:spcPct val="0"/>
            </a:spcBef>
            <a:spcAft>
              <a:spcPct val="35000"/>
            </a:spcAft>
          </a:pPr>
          <a:r>
            <a:rPr lang="fr-BE" sz="3600" kern="1200" dirty="0">
              <a:solidFill>
                <a:srgbClr val="366C62"/>
              </a:solidFill>
              <a:latin typeface="+mn-lt"/>
            </a:rPr>
            <a:t>rural </a:t>
          </a:r>
          <a:r>
            <a:rPr lang="fr-BE" sz="3600" b="1" kern="1200" dirty="0" err="1">
              <a:solidFill>
                <a:srgbClr val="366C62"/>
              </a:solidFill>
              <a:latin typeface="+mn-lt"/>
            </a:rPr>
            <a:t>voices</a:t>
          </a:r>
          <a:endParaRPr lang="en-IE" sz="3600" b="1" kern="1200" dirty="0">
            <a:solidFill>
              <a:srgbClr val="366C62"/>
            </a:solidFill>
            <a:latin typeface="+mn-lt"/>
          </a:endParaRPr>
        </a:p>
      </dsp:txBody>
      <dsp:txXfrm>
        <a:off x="106470" y="1464883"/>
        <a:ext cx="3050200" cy="3856414"/>
      </dsp:txXfrm>
    </dsp:sp>
    <dsp:sp modelId="{3D257429-216F-411F-B033-BED81539A1C7}">
      <dsp:nvSpPr>
        <dsp:cNvPr id="0" name=""/>
        <dsp:cNvSpPr/>
      </dsp:nvSpPr>
      <dsp:spPr>
        <a:xfrm>
          <a:off x="3523727" y="1369987"/>
          <a:ext cx="3763089" cy="4046206"/>
        </a:xfrm>
        <a:prstGeom prst="roundRect">
          <a:avLst>
            <a:gd name="adj" fmla="val 10000"/>
          </a:avLst>
        </a:prstGeom>
        <a:noFill/>
        <a:ln w="381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ctr" defTabSz="1600200">
            <a:lnSpc>
              <a:spcPct val="90000"/>
            </a:lnSpc>
            <a:spcBef>
              <a:spcPct val="0"/>
            </a:spcBef>
            <a:spcAft>
              <a:spcPct val="35000"/>
            </a:spcAft>
          </a:pPr>
          <a:r>
            <a:rPr lang="fr-BE" sz="3600" b="1" kern="1200" dirty="0">
              <a:solidFill>
                <a:srgbClr val="366C62"/>
              </a:solidFill>
              <a:latin typeface="+mn-lt"/>
            </a:rPr>
            <a:t>Networking</a:t>
          </a:r>
          <a:r>
            <a:rPr lang="fr-BE" sz="3600" kern="1200" dirty="0">
              <a:solidFill>
                <a:srgbClr val="366C62"/>
              </a:solidFill>
              <a:latin typeface="+mn-lt"/>
            </a:rPr>
            <a:t>, collaboration &amp; </a:t>
          </a:r>
          <a:r>
            <a:rPr lang="fr-BE" sz="3600" kern="1200" dirty="0" err="1">
              <a:solidFill>
                <a:srgbClr val="366C62"/>
              </a:solidFill>
              <a:latin typeface="+mn-lt"/>
            </a:rPr>
            <a:t>mutual</a:t>
          </a:r>
          <a:r>
            <a:rPr lang="fr-BE" sz="3600" kern="1200" dirty="0">
              <a:solidFill>
                <a:srgbClr val="366C62"/>
              </a:solidFill>
              <a:latin typeface="+mn-lt"/>
            </a:rPr>
            <a:t> </a:t>
          </a:r>
          <a:r>
            <a:rPr lang="fr-BE" sz="3600" kern="1200" dirty="0" err="1">
              <a:solidFill>
                <a:srgbClr val="366C62"/>
              </a:solidFill>
              <a:latin typeface="+mn-lt"/>
            </a:rPr>
            <a:t>learning</a:t>
          </a:r>
          <a:endParaRPr lang="en-IE" sz="3600" kern="1200" dirty="0">
            <a:solidFill>
              <a:srgbClr val="366C62"/>
            </a:solidFill>
            <a:latin typeface="+mn-lt"/>
          </a:endParaRPr>
        </a:p>
      </dsp:txBody>
      <dsp:txXfrm>
        <a:off x="3633944" y="1480204"/>
        <a:ext cx="3542655" cy="3825772"/>
      </dsp:txXfrm>
    </dsp:sp>
    <dsp:sp modelId="{168B2E94-E521-47AD-B858-B6FEBDE83B68}">
      <dsp:nvSpPr>
        <dsp:cNvPr id="0" name=""/>
        <dsp:cNvSpPr/>
      </dsp:nvSpPr>
      <dsp:spPr>
        <a:xfrm>
          <a:off x="7558976" y="1369987"/>
          <a:ext cx="3239992" cy="4046206"/>
        </a:xfrm>
        <a:prstGeom prst="roundRect">
          <a:avLst>
            <a:gd name="adj" fmla="val 10000"/>
          </a:avLst>
        </a:prstGeom>
        <a:noFill/>
        <a:ln w="3810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t" anchorCtr="0">
          <a:noAutofit/>
        </a:bodyPr>
        <a:lstStyle/>
        <a:p>
          <a:pPr lvl="0" algn="ctr" defTabSz="1600200">
            <a:lnSpc>
              <a:spcPct val="90000"/>
            </a:lnSpc>
            <a:spcBef>
              <a:spcPct val="0"/>
            </a:spcBef>
            <a:spcAft>
              <a:spcPct val="35000"/>
            </a:spcAft>
          </a:pPr>
          <a:r>
            <a:rPr lang="fr-BE" sz="3600" kern="1200" dirty="0" err="1">
              <a:solidFill>
                <a:srgbClr val="366C62"/>
              </a:solidFill>
              <a:latin typeface="+mn-lt"/>
            </a:rPr>
            <a:t>Encouraging</a:t>
          </a:r>
          <a:r>
            <a:rPr lang="fr-BE" sz="3600" kern="1200" dirty="0">
              <a:solidFill>
                <a:srgbClr val="366C62"/>
              </a:solidFill>
              <a:latin typeface="+mn-lt"/>
            </a:rPr>
            <a:t> and monitoring </a:t>
          </a:r>
          <a:r>
            <a:rPr lang="fr-BE" sz="3600" b="1" kern="1200" dirty="0">
              <a:solidFill>
                <a:srgbClr val="366C62"/>
              </a:solidFill>
              <a:latin typeface="+mn-lt"/>
            </a:rPr>
            <a:t>action</a:t>
          </a:r>
          <a:endParaRPr lang="en-IE" sz="3600" b="1" kern="1200" dirty="0">
            <a:solidFill>
              <a:srgbClr val="366C62"/>
            </a:solidFill>
            <a:latin typeface="+mn-lt"/>
          </a:endParaRPr>
        </a:p>
      </dsp:txBody>
      <dsp:txXfrm>
        <a:off x="7653872" y="1464883"/>
        <a:ext cx="3050200" cy="3856414"/>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15B92-869E-489C-ACD5-46D4488D94DD}">
      <dsp:nvSpPr>
        <dsp:cNvPr id="0" name=""/>
        <dsp:cNvSpPr/>
      </dsp:nvSpPr>
      <dsp:spPr>
        <a:xfrm>
          <a:off x="4338" y="379"/>
          <a:ext cx="10801866" cy="2060745"/>
        </a:xfrm>
        <a:prstGeom prst="roundRect">
          <a:avLst>
            <a:gd name="adj" fmla="val 10000"/>
          </a:avLst>
        </a:prstGeom>
        <a:solidFill>
          <a:srgbClr val="366C6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a:lnSpc>
              <a:spcPct val="90000"/>
            </a:lnSpc>
            <a:spcBef>
              <a:spcPct val="0"/>
            </a:spcBef>
            <a:spcAft>
              <a:spcPct val="35000"/>
            </a:spcAft>
          </a:pPr>
          <a:r>
            <a:rPr lang="fr-BE" sz="6500" kern="1200" dirty="0">
              <a:latin typeface="+mn-lt"/>
              <a:ea typeface="Segoe UI Black" panose="020B0A02040204020203" pitchFamily="34" charset="0"/>
            </a:rPr>
            <a:t>Rural Pact participants</a:t>
          </a:r>
          <a:endParaRPr lang="en-IE" sz="6500" kern="1200" dirty="0">
            <a:latin typeface="+mn-lt"/>
            <a:ea typeface="Segoe UI Black" panose="020B0A02040204020203" pitchFamily="34" charset="0"/>
          </a:endParaRPr>
        </a:p>
      </dsp:txBody>
      <dsp:txXfrm>
        <a:off x="64695" y="60736"/>
        <a:ext cx="10681152" cy="1940031"/>
      </dsp:txXfrm>
    </dsp:sp>
    <dsp:sp modelId="{C1125490-7C2B-4619-9072-CC76A78E5397}">
      <dsp:nvSpPr>
        <dsp:cNvPr id="0" name=""/>
        <dsp:cNvSpPr/>
      </dsp:nvSpPr>
      <dsp:spPr>
        <a:xfrm>
          <a:off x="4338" y="2344310"/>
          <a:ext cx="2024337" cy="2060745"/>
        </a:xfrm>
        <a:prstGeom prst="roundRect">
          <a:avLst>
            <a:gd name="adj" fmla="val 10000"/>
          </a:avLst>
        </a:prstGeom>
        <a:noFill/>
        <a:ln w="28575" cap="flat" cmpd="sng" algn="ctr">
          <a:solidFill>
            <a:srgbClr val="366C6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r-BE" sz="2900" b="0" kern="1200" dirty="0">
              <a:solidFill>
                <a:srgbClr val="366C62"/>
              </a:solidFill>
              <a:latin typeface="+mn-lt"/>
            </a:rPr>
            <a:t>Public </a:t>
          </a:r>
          <a:r>
            <a:rPr lang="fr-BE" sz="2900" b="0" kern="1200" dirty="0" err="1">
              <a:solidFill>
                <a:srgbClr val="366C62"/>
              </a:solidFill>
              <a:latin typeface="+mn-lt"/>
            </a:rPr>
            <a:t>authorities</a:t>
          </a:r>
          <a:endParaRPr lang="en-IE" sz="2900" b="0" kern="1200" dirty="0">
            <a:solidFill>
              <a:srgbClr val="366C62"/>
            </a:solidFill>
            <a:latin typeface="+mn-lt"/>
          </a:endParaRPr>
        </a:p>
      </dsp:txBody>
      <dsp:txXfrm>
        <a:off x="63629" y="2403601"/>
        <a:ext cx="1905755" cy="1942163"/>
      </dsp:txXfrm>
    </dsp:sp>
    <dsp:sp modelId="{EDA2826C-B767-4C7D-B107-8E182E190217}">
      <dsp:nvSpPr>
        <dsp:cNvPr id="0" name=""/>
        <dsp:cNvSpPr/>
      </dsp:nvSpPr>
      <dsp:spPr>
        <a:xfrm>
          <a:off x="2198721" y="2344310"/>
          <a:ext cx="2024337" cy="2060745"/>
        </a:xfrm>
        <a:prstGeom prst="roundRect">
          <a:avLst>
            <a:gd name="adj" fmla="val 10000"/>
          </a:avLst>
        </a:prstGeom>
        <a:noFill/>
        <a:ln w="28575" cap="flat" cmpd="sng" algn="ctr">
          <a:solidFill>
            <a:srgbClr val="366C6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r-BE" sz="2900" b="0" kern="1200" dirty="0">
              <a:solidFill>
                <a:srgbClr val="366C62"/>
              </a:solidFill>
              <a:latin typeface="+mn-lt"/>
            </a:rPr>
            <a:t>Civil society</a:t>
          </a:r>
          <a:endParaRPr lang="en-IE" sz="2900" b="0" kern="1200" dirty="0">
            <a:solidFill>
              <a:srgbClr val="366C62"/>
            </a:solidFill>
            <a:latin typeface="+mn-lt"/>
          </a:endParaRPr>
        </a:p>
      </dsp:txBody>
      <dsp:txXfrm>
        <a:off x="2258012" y="2403601"/>
        <a:ext cx="1905755" cy="1942163"/>
      </dsp:txXfrm>
    </dsp:sp>
    <dsp:sp modelId="{7C677CF1-F643-40BC-B310-25020AA54807}">
      <dsp:nvSpPr>
        <dsp:cNvPr id="0" name=""/>
        <dsp:cNvSpPr/>
      </dsp:nvSpPr>
      <dsp:spPr>
        <a:xfrm>
          <a:off x="4393103" y="2344310"/>
          <a:ext cx="2024337" cy="2060745"/>
        </a:xfrm>
        <a:prstGeom prst="roundRect">
          <a:avLst>
            <a:gd name="adj" fmla="val 10000"/>
          </a:avLst>
        </a:prstGeom>
        <a:noFill/>
        <a:ln w="28575" cap="flat" cmpd="sng" algn="ctr">
          <a:solidFill>
            <a:srgbClr val="366C6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r-BE" sz="2900" b="0" kern="1200" dirty="0">
              <a:solidFill>
                <a:srgbClr val="366C62"/>
              </a:solidFill>
              <a:latin typeface="+mn-lt"/>
            </a:rPr>
            <a:t>Businesses</a:t>
          </a:r>
          <a:endParaRPr lang="en-IE" sz="2900" b="0" kern="1200" dirty="0">
            <a:solidFill>
              <a:srgbClr val="366C62"/>
            </a:solidFill>
            <a:latin typeface="+mn-lt"/>
          </a:endParaRPr>
        </a:p>
      </dsp:txBody>
      <dsp:txXfrm>
        <a:off x="4452394" y="2403601"/>
        <a:ext cx="1905755" cy="1942163"/>
      </dsp:txXfrm>
    </dsp:sp>
    <dsp:sp modelId="{CB3E2F83-2EAE-4153-83A7-4FC1120D7426}">
      <dsp:nvSpPr>
        <dsp:cNvPr id="0" name=""/>
        <dsp:cNvSpPr/>
      </dsp:nvSpPr>
      <dsp:spPr>
        <a:xfrm>
          <a:off x="6587485" y="2344310"/>
          <a:ext cx="2024337" cy="2060745"/>
        </a:xfrm>
        <a:prstGeom prst="roundRect">
          <a:avLst>
            <a:gd name="adj" fmla="val 10000"/>
          </a:avLst>
        </a:prstGeom>
        <a:noFill/>
        <a:ln w="28575" cap="flat" cmpd="sng" algn="ctr">
          <a:solidFill>
            <a:srgbClr val="366C6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r-BE" sz="2900" b="0" kern="1200" dirty="0">
              <a:solidFill>
                <a:srgbClr val="366C62"/>
              </a:solidFill>
              <a:latin typeface="+mn-lt"/>
            </a:rPr>
            <a:t>Individuals</a:t>
          </a:r>
          <a:endParaRPr lang="en-IE" sz="2900" b="0" kern="1200" dirty="0">
            <a:solidFill>
              <a:srgbClr val="366C62"/>
            </a:solidFill>
            <a:latin typeface="+mn-lt"/>
          </a:endParaRPr>
        </a:p>
      </dsp:txBody>
      <dsp:txXfrm>
        <a:off x="6646776" y="2403601"/>
        <a:ext cx="1905755" cy="1942163"/>
      </dsp:txXfrm>
    </dsp:sp>
    <dsp:sp modelId="{1D8E1DD5-DE89-4AFA-849D-DC703BD08914}">
      <dsp:nvSpPr>
        <dsp:cNvPr id="0" name=""/>
        <dsp:cNvSpPr/>
      </dsp:nvSpPr>
      <dsp:spPr>
        <a:xfrm>
          <a:off x="8781867" y="2344310"/>
          <a:ext cx="2024337" cy="2060745"/>
        </a:xfrm>
        <a:prstGeom prst="roundRect">
          <a:avLst>
            <a:gd name="adj" fmla="val 10000"/>
          </a:avLst>
        </a:prstGeom>
        <a:noFill/>
        <a:ln w="28575" cap="flat" cmpd="sng" algn="ctr">
          <a:solidFill>
            <a:srgbClr val="366C62"/>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10490" tIns="110490" rIns="110490" bIns="110490" numCol="1" spcCol="1270" anchor="ctr" anchorCtr="0">
          <a:noAutofit/>
        </a:bodyPr>
        <a:lstStyle/>
        <a:p>
          <a:pPr lvl="0" algn="ctr" defTabSz="1289050">
            <a:lnSpc>
              <a:spcPct val="90000"/>
            </a:lnSpc>
            <a:spcBef>
              <a:spcPct val="0"/>
            </a:spcBef>
            <a:spcAft>
              <a:spcPct val="35000"/>
            </a:spcAft>
          </a:pPr>
          <a:r>
            <a:rPr lang="fr-BE" sz="2900" b="0" kern="1200" dirty="0">
              <a:solidFill>
                <a:srgbClr val="366C62"/>
              </a:solidFill>
              <a:latin typeface="+mn-lt"/>
            </a:rPr>
            <a:t>Academic and R&amp;I bodies</a:t>
          </a:r>
          <a:endParaRPr lang="en-IE" sz="2900" b="0" kern="1200" dirty="0">
            <a:solidFill>
              <a:srgbClr val="366C62"/>
            </a:solidFill>
            <a:latin typeface="+mn-lt"/>
          </a:endParaRPr>
        </a:p>
      </dsp:txBody>
      <dsp:txXfrm>
        <a:off x="8841158" y="2403601"/>
        <a:ext cx="1905755" cy="1942163"/>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D16725-9537-44DC-B2FC-6EEFA3213328}">
      <dsp:nvSpPr>
        <dsp:cNvPr id="0" name=""/>
        <dsp:cNvSpPr/>
      </dsp:nvSpPr>
      <dsp:spPr>
        <a:xfrm>
          <a:off x="-5699264" y="-872386"/>
          <a:ext cx="6785391" cy="6785391"/>
        </a:xfrm>
        <a:prstGeom prst="blockArc">
          <a:avLst>
            <a:gd name="adj1" fmla="val 18900000"/>
            <a:gd name="adj2" fmla="val 2700000"/>
            <a:gd name="adj3" fmla="val 318"/>
          </a:avLst>
        </a:prstGeom>
        <a:noFill/>
        <a:ln w="12700" cap="flat" cmpd="sng" algn="ctr">
          <a:solidFill>
            <a:srgbClr val="366C62"/>
          </a:solidFill>
          <a:prstDash val="solid"/>
          <a:miter lim="800000"/>
        </a:ln>
        <a:effectLst/>
      </dsp:spPr>
      <dsp:style>
        <a:lnRef idx="2">
          <a:scrgbClr r="0" g="0" b="0"/>
        </a:lnRef>
        <a:fillRef idx="0">
          <a:scrgbClr r="0" g="0" b="0"/>
        </a:fillRef>
        <a:effectRef idx="0">
          <a:scrgbClr r="0" g="0" b="0"/>
        </a:effectRef>
        <a:fontRef idx="minor"/>
      </dsp:style>
    </dsp:sp>
    <dsp:sp modelId="{4F782B05-1A76-4D22-801D-20CAC90FB8C9}">
      <dsp:nvSpPr>
        <dsp:cNvPr id="0" name=""/>
        <dsp:cNvSpPr/>
      </dsp:nvSpPr>
      <dsp:spPr>
        <a:xfrm>
          <a:off x="404719" y="265438"/>
          <a:ext cx="10273311" cy="530676"/>
        </a:xfrm>
        <a:prstGeom prst="rect">
          <a:avLst/>
        </a:prstGeom>
        <a:solidFill>
          <a:srgbClr val="8DC59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kern="1200" dirty="0"/>
            <a:t>Keep up the </a:t>
          </a:r>
          <a:r>
            <a:rPr lang="en-US" sz="2700" b="1" kern="1200" dirty="0"/>
            <a:t>discussion with the community</a:t>
          </a:r>
        </a:p>
      </dsp:txBody>
      <dsp:txXfrm>
        <a:off x="404719" y="265438"/>
        <a:ext cx="10273311" cy="530676"/>
      </dsp:txXfrm>
    </dsp:sp>
    <dsp:sp modelId="{9D379281-BEC1-4C2B-ABD2-37D5D86439D6}">
      <dsp:nvSpPr>
        <dsp:cNvPr id="0" name=""/>
        <dsp:cNvSpPr/>
      </dsp:nvSpPr>
      <dsp:spPr>
        <a:xfrm>
          <a:off x="73046" y="199104"/>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 modelId="{FE0CB560-2CD3-41DD-A31D-D88298505644}">
      <dsp:nvSpPr>
        <dsp:cNvPr id="0" name=""/>
        <dsp:cNvSpPr/>
      </dsp:nvSpPr>
      <dsp:spPr>
        <a:xfrm>
          <a:off x="841236" y="1061352"/>
          <a:ext cx="9836794" cy="530676"/>
        </a:xfrm>
        <a:prstGeom prst="rect">
          <a:avLst/>
        </a:prstGeom>
        <a:solidFill>
          <a:srgbClr val="7BBB8A"/>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kern="1200" dirty="0"/>
            <a:t>Define </a:t>
          </a:r>
          <a:r>
            <a:rPr lang="en-US" sz="2700" b="1" kern="1200" dirty="0"/>
            <a:t>governance structures</a:t>
          </a:r>
          <a:r>
            <a:rPr lang="en-US" sz="2700" kern="1200" dirty="0"/>
            <a:t>, Coordination </a:t>
          </a:r>
          <a:r>
            <a:rPr lang="en-US" sz="2700" kern="1200" dirty="0" smtClean="0"/>
            <a:t>group (status tbc)</a:t>
          </a:r>
          <a:endParaRPr lang="en-US" sz="2700" kern="1200" dirty="0"/>
        </a:p>
      </dsp:txBody>
      <dsp:txXfrm>
        <a:off x="841236" y="1061352"/>
        <a:ext cx="9836794" cy="530676"/>
      </dsp:txXfrm>
    </dsp:sp>
    <dsp:sp modelId="{EA1AC479-289C-4DC1-B17D-B8E2D93E84FF}">
      <dsp:nvSpPr>
        <dsp:cNvPr id="0" name=""/>
        <dsp:cNvSpPr/>
      </dsp:nvSpPr>
      <dsp:spPr>
        <a:xfrm>
          <a:off x="509564" y="995018"/>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 modelId="{A3879698-8F8F-4204-881F-2F1D9938E379}">
      <dsp:nvSpPr>
        <dsp:cNvPr id="0" name=""/>
        <dsp:cNvSpPr/>
      </dsp:nvSpPr>
      <dsp:spPr>
        <a:xfrm>
          <a:off x="1040845" y="1857266"/>
          <a:ext cx="9637185" cy="530676"/>
        </a:xfrm>
        <a:prstGeom prst="rect">
          <a:avLst/>
        </a:prstGeom>
        <a:solidFill>
          <a:srgbClr val="4B935C"/>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kern="1200" dirty="0"/>
            <a:t>Create </a:t>
          </a:r>
          <a:r>
            <a:rPr lang="en-US" sz="2700" b="1" kern="1200" dirty="0"/>
            <a:t>collaboration platform </a:t>
          </a:r>
          <a:r>
            <a:rPr lang="en-US" sz="2700" kern="1200" dirty="0"/>
            <a:t>(website)</a:t>
          </a:r>
        </a:p>
      </dsp:txBody>
      <dsp:txXfrm>
        <a:off x="1040845" y="1857266"/>
        <a:ext cx="9637185" cy="530676"/>
      </dsp:txXfrm>
    </dsp:sp>
    <dsp:sp modelId="{731170EE-F285-4A79-A3A9-153B2A6CB866}">
      <dsp:nvSpPr>
        <dsp:cNvPr id="0" name=""/>
        <dsp:cNvSpPr/>
      </dsp:nvSpPr>
      <dsp:spPr>
        <a:xfrm>
          <a:off x="709172" y="1790931"/>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 modelId="{DD828CD2-EF70-4522-A6B3-8160010F70A4}">
      <dsp:nvSpPr>
        <dsp:cNvPr id="0" name=""/>
        <dsp:cNvSpPr/>
      </dsp:nvSpPr>
      <dsp:spPr>
        <a:xfrm>
          <a:off x="1040845" y="2652676"/>
          <a:ext cx="9637185" cy="530676"/>
        </a:xfrm>
        <a:prstGeom prst="rect">
          <a:avLst/>
        </a:prstGeom>
        <a:solidFill>
          <a:srgbClr val="3A7247"/>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kern="1200" dirty="0"/>
            <a:t>Set-up </a:t>
          </a:r>
          <a:r>
            <a:rPr lang="en-US" sz="2700" b="1" kern="1200" dirty="0"/>
            <a:t>Rural Pact support office (early 2023)</a:t>
          </a:r>
        </a:p>
      </dsp:txBody>
      <dsp:txXfrm>
        <a:off x="1040845" y="2652676"/>
        <a:ext cx="9637185" cy="530676"/>
      </dsp:txXfrm>
    </dsp:sp>
    <dsp:sp modelId="{50EB8316-F47B-43A0-9D5E-FAB5726A1188}">
      <dsp:nvSpPr>
        <dsp:cNvPr id="0" name=""/>
        <dsp:cNvSpPr/>
      </dsp:nvSpPr>
      <dsp:spPr>
        <a:xfrm>
          <a:off x="709172" y="2586341"/>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 modelId="{B8F9866A-C67C-40B3-B6B7-2D66A24D5F69}">
      <dsp:nvSpPr>
        <dsp:cNvPr id="0" name=""/>
        <dsp:cNvSpPr/>
      </dsp:nvSpPr>
      <dsp:spPr>
        <a:xfrm>
          <a:off x="841236" y="3448589"/>
          <a:ext cx="9836794" cy="530676"/>
        </a:xfrm>
        <a:prstGeom prst="rect">
          <a:avLst/>
        </a:prstGeom>
        <a:solidFill>
          <a:srgbClr val="264A2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kern="1200" dirty="0"/>
            <a:t>Networking </a:t>
          </a:r>
          <a:r>
            <a:rPr lang="en-US" sz="2700" b="1" kern="1200" dirty="0"/>
            <a:t>events (2023 &gt;&gt;)</a:t>
          </a:r>
        </a:p>
      </dsp:txBody>
      <dsp:txXfrm>
        <a:off x="841236" y="3448589"/>
        <a:ext cx="9836794" cy="530676"/>
      </dsp:txXfrm>
    </dsp:sp>
    <dsp:sp modelId="{AB4FF725-B185-4002-BA94-AAD57FC11E0D}">
      <dsp:nvSpPr>
        <dsp:cNvPr id="0" name=""/>
        <dsp:cNvSpPr/>
      </dsp:nvSpPr>
      <dsp:spPr>
        <a:xfrm>
          <a:off x="509564" y="3382255"/>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 modelId="{F658BE5B-CF18-4482-9C2D-F2B7404FDF43}">
      <dsp:nvSpPr>
        <dsp:cNvPr id="0" name=""/>
        <dsp:cNvSpPr/>
      </dsp:nvSpPr>
      <dsp:spPr>
        <a:xfrm>
          <a:off x="404719" y="4244503"/>
          <a:ext cx="10273311" cy="530676"/>
        </a:xfrm>
        <a:prstGeom prst="rect">
          <a:avLst/>
        </a:prstGeom>
        <a:solidFill>
          <a:srgbClr val="15291A"/>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421224" tIns="68580" rIns="68580" bIns="68580" numCol="1" spcCol="1270" anchor="ctr" anchorCtr="0">
          <a:noAutofit/>
        </a:bodyPr>
        <a:lstStyle/>
        <a:p>
          <a:pPr lvl="0" algn="l" defTabSz="1200150">
            <a:lnSpc>
              <a:spcPct val="90000"/>
            </a:lnSpc>
            <a:spcBef>
              <a:spcPct val="0"/>
            </a:spcBef>
            <a:spcAft>
              <a:spcPct val="35000"/>
            </a:spcAft>
          </a:pPr>
          <a:r>
            <a:rPr lang="en-US" sz="2700" b="0" kern="1200" dirty="0"/>
            <a:t>Dialogue with institutions and Member States</a:t>
          </a:r>
        </a:p>
      </dsp:txBody>
      <dsp:txXfrm>
        <a:off x="404719" y="4244503"/>
        <a:ext cx="10273311" cy="530676"/>
      </dsp:txXfrm>
    </dsp:sp>
    <dsp:sp modelId="{9108636B-2F4B-449F-9C9B-458B0B69044B}">
      <dsp:nvSpPr>
        <dsp:cNvPr id="0" name=""/>
        <dsp:cNvSpPr/>
      </dsp:nvSpPr>
      <dsp:spPr>
        <a:xfrm>
          <a:off x="73046" y="4178169"/>
          <a:ext cx="663345" cy="663345"/>
        </a:xfrm>
        <a:prstGeom prst="ellipse">
          <a:avLst/>
        </a:prstGeom>
        <a:solidFill>
          <a:schemeClr val="lt1">
            <a:hueOff val="0"/>
            <a:satOff val="0"/>
            <a:lumOff val="0"/>
            <a:alphaOff val="0"/>
          </a:schemeClr>
        </a:solidFill>
        <a:ln w="12700" cap="flat" cmpd="sng" algn="ctr">
          <a:solidFill>
            <a:srgbClr val="61AE74"/>
          </a:solidFill>
          <a:prstDash val="solid"/>
          <a:miter lim="800000"/>
        </a:ln>
        <a:effectLst/>
      </dsp:spPr>
      <dsp:style>
        <a:lnRef idx="2">
          <a:scrgbClr r="0" g="0" b="0"/>
        </a:lnRef>
        <a:fillRef idx="1">
          <a:scrgbClr r="0" g="0" b="0"/>
        </a:fillRef>
        <a:effectRef idx="0">
          <a:scrgbClr r="0" g="0" b="0"/>
        </a:effectRef>
        <a:fontRef idx="minor"/>
      </dsp:style>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0A3C89-06C2-42B7-B1BF-2F8967363D8F}">
      <dsp:nvSpPr>
        <dsp:cNvPr id="0" name=""/>
        <dsp:cNvSpPr/>
      </dsp:nvSpPr>
      <dsp:spPr>
        <a:xfrm>
          <a:off x="3756" y="395599"/>
          <a:ext cx="3663040" cy="1465216"/>
        </a:xfrm>
        <a:prstGeom prst="rect">
          <a:avLst/>
        </a:prstGeom>
        <a:solidFill>
          <a:schemeClr val="accent5">
            <a:hueOff val="0"/>
            <a:satOff val="0"/>
            <a:lumOff val="0"/>
            <a:alphaOff val="0"/>
          </a:schemeClr>
        </a:solidFill>
        <a:ln w="12700" cap="flat" cmpd="sng" algn="ctr">
          <a:solidFill>
            <a:schemeClr val="accent5">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t>Rural observatory</a:t>
          </a:r>
        </a:p>
      </dsp:txBody>
      <dsp:txXfrm>
        <a:off x="3756" y="395599"/>
        <a:ext cx="3663040" cy="1465216"/>
      </dsp:txXfrm>
    </dsp:sp>
    <dsp:sp modelId="{66C48C67-6DFF-4318-AEAC-440FBAAFE6F1}">
      <dsp:nvSpPr>
        <dsp:cNvPr id="0" name=""/>
        <dsp:cNvSpPr/>
      </dsp:nvSpPr>
      <dsp:spPr>
        <a:xfrm>
          <a:off x="3756" y="1860815"/>
          <a:ext cx="3663040" cy="3300862"/>
        </a:xfrm>
        <a:prstGeom prst="rect">
          <a:avLst/>
        </a:prstGeom>
        <a:solidFill>
          <a:schemeClr val="accent5">
            <a:tint val="40000"/>
            <a:alpha val="90000"/>
            <a:hueOff val="0"/>
            <a:satOff val="0"/>
            <a:lumOff val="0"/>
            <a:alphaOff val="0"/>
          </a:schemeClr>
        </a:solidFill>
        <a:ln w="12700" cap="flat" cmpd="sng" algn="ctr">
          <a:solidFill>
            <a:schemeClr val="accent5">
              <a:tint val="40000"/>
              <a:alpha val="9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ts val="0"/>
            </a:spcAft>
            <a:buChar char="••"/>
          </a:pPr>
          <a:r>
            <a:rPr lang="en-US" sz="2000" b="1" kern="1200" dirty="0"/>
            <a:t>Collecting and making rural data available </a:t>
          </a:r>
        </a:p>
        <a:p>
          <a:pPr marL="171450" lvl="1" indent="-171450" algn="l" defTabSz="711200">
            <a:lnSpc>
              <a:spcPct val="90000"/>
            </a:lnSpc>
            <a:spcBef>
              <a:spcPct val="0"/>
            </a:spcBef>
            <a:spcAft>
              <a:spcPts val="0"/>
            </a:spcAft>
            <a:buChar char="••"/>
          </a:pPr>
          <a:endParaRPr lang="en-US" sz="1600" b="1" kern="1200" dirty="0"/>
        </a:p>
        <a:p>
          <a:pPr marL="171450" lvl="1" indent="-171450" algn="l" defTabSz="711200">
            <a:lnSpc>
              <a:spcPct val="90000"/>
            </a:lnSpc>
            <a:spcBef>
              <a:spcPct val="0"/>
            </a:spcBef>
            <a:spcAft>
              <a:spcPts val="0"/>
            </a:spcAft>
            <a:buChar char="••"/>
          </a:pPr>
          <a:r>
            <a:rPr lang="en-US" sz="1600" kern="1200" dirty="0"/>
            <a:t>Kick-off meeting </a:t>
          </a:r>
          <a:r>
            <a:rPr lang="en-US" sz="1600" b="1" kern="1200" dirty="0"/>
            <a:t>23 June</a:t>
          </a:r>
        </a:p>
        <a:p>
          <a:pPr marL="171450" lvl="1" indent="-171450" algn="l" defTabSz="711200">
            <a:lnSpc>
              <a:spcPct val="90000"/>
            </a:lnSpc>
            <a:spcBef>
              <a:spcPct val="0"/>
            </a:spcBef>
            <a:spcAft>
              <a:spcPts val="0"/>
            </a:spcAft>
            <a:buChar char="••"/>
          </a:pPr>
          <a:r>
            <a:rPr lang="en-US" sz="1600" kern="1200" dirty="0"/>
            <a:t>Rural data platform with 3 functions: </a:t>
          </a:r>
          <a:endParaRPr lang="en-US" sz="1600" b="1" kern="1200" dirty="0"/>
        </a:p>
        <a:p>
          <a:pPr marL="342900" lvl="2" indent="-171450" algn="l" defTabSz="711200">
            <a:lnSpc>
              <a:spcPct val="90000"/>
            </a:lnSpc>
            <a:spcBef>
              <a:spcPct val="0"/>
            </a:spcBef>
            <a:spcAft>
              <a:spcPts val="0"/>
            </a:spcAft>
            <a:buChar char="••"/>
          </a:pPr>
          <a:r>
            <a:rPr lang="en-US" sz="1600" b="1" kern="1200" dirty="0"/>
            <a:t>My place (local data)</a:t>
          </a:r>
        </a:p>
        <a:p>
          <a:pPr marL="342900" lvl="2" indent="-171450" algn="l" defTabSz="711200">
            <a:lnSpc>
              <a:spcPct val="90000"/>
            </a:lnSpc>
            <a:spcBef>
              <a:spcPct val="0"/>
            </a:spcBef>
            <a:spcAft>
              <a:spcPts val="0"/>
            </a:spcAft>
            <a:buChar char="••"/>
          </a:pPr>
          <a:r>
            <a:rPr lang="en-US" sz="1600" b="1" kern="1200" dirty="0"/>
            <a:t>Trends (mapped indicators)</a:t>
          </a:r>
        </a:p>
        <a:p>
          <a:pPr marL="342900" lvl="2" indent="-171450" algn="l" defTabSz="711200">
            <a:lnSpc>
              <a:spcPct val="90000"/>
            </a:lnSpc>
            <a:spcBef>
              <a:spcPct val="0"/>
            </a:spcBef>
            <a:spcAft>
              <a:spcPts val="0"/>
            </a:spcAft>
            <a:buChar char="••"/>
          </a:pPr>
          <a:r>
            <a:rPr lang="en-US" sz="1600" b="1" kern="1200" dirty="0"/>
            <a:t>Rural focus (indicators by degree of </a:t>
          </a:r>
          <a:r>
            <a:rPr lang="en-US" sz="1600" b="1" kern="1200" dirty="0" err="1"/>
            <a:t>urbanisation</a:t>
          </a:r>
          <a:r>
            <a:rPr lang="en-US" sz="1600" b="1" kern="1200" dirty="0"/>
            <a:t>)</a:t>
          </a:r>
        </a:p>
        <a:p>
          <a:pPr marL="342900" lvl="2" indent="-171450" algn="l" defTabSz="711200">
            <a:lnSpc>
              <a:spcPct val="90000"/>
            </a:lnSpc>
            <a:spcBef>
              <a:spcPct val="0"/>
            </a:spcBef>
            <a:spcAft>
              <a:spcPts val="0"/>
            </a:spcAft>
            <a:buChar char="••"/>
          </a:pPr>
          <a:endParaRPr lang="en-US" sz="1600" b="1" kern="1200" dirty="0"/>
        </a:p>
        <a:p>
          <a:pPr marL="342900" lvl="2" indent="-171450" algn="l" defTabSz="711200">
            <a:lnSpc>
              <a:spcPct val="90000"/>
            </a:lnSpc>
            <a:spcBef>
              <a:spcPct val="0"/>
            </a:spcBef>
            <a:spcAft>
              <a:spcPts val="0"/>
            </a:spcAft>
            <a:buChar char="••"/>
          </a:pPr>
          <a:r>
            <a:rPr lang="en-US" sz="1600" b="1" kern="1200" dirty="0"/>
            <a:t>Analytical papers: remote areas, demography, functional rural areas, Energy</a:t>
          </a:r>
        </a:p>
      </dsp:txBody>
      <dsp:txXfrm>
        <a:off x="3756" y="1860815"/>
        <a:ext cx="3663040" cy="3300862"/>
      </dsp:txXfrm>
    </dsp:sp>
    <dsp:sp modelId="{CAC3C2F4-36F2-4C3D-9442-4FECEBE33324}">
      <dsp:nvSpPr>
        <dsp:cNvPr id="0" name=""/>
        <dsp:cNvSpPr/>
      </dsp:nvSpPr>
      <dsp:spPr>
        <a:xfrm>
          <a:off x="4179622" y="395599"/>
          <a:ext cx="3663040" cy="1465216"/>
        </a:xfrm>
        <a:prstGeom prst="rect">
          <a:avLst/>
        </a:prstGeom>
        <a:solidFill>
          <a:schemeClr val="accent5">
            <a:hueOff val="-3676672"/>
            <a:satOff val="-5114"/>
            <a:lumOff val="-1961"/>
            <a:alphaOff val="0"/>
          </a:schemeClr>
        </a:solidFill>
        <a:ln w="12700" cap="flat" cmpd="sng" algn="ctr">
          <a:solidFill>
            <a:schemeClr val="accent5">
              <a:hueOff val="-3676672"/>
              <a:satOff val="-5114"/>
              <a:lumOff val="-1961"/>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t>Improving statistics</a:t>
          </a:r>
        </a:p>
      </dsp:txBody>
      <dsp:txXfrm>
        <a:off x="4179622" y="395599"/>
        <a:ext cx="3663040" cy="1465216"/>
      </dsp:txXfrm>
    </dsp:sp>
    <dsp:sp modelId="{53DDB64B-6CD3-4A30-87B4-017456EF7016}">
      <dsp:nvSpPr>
        <dsp:cNvPr id="0" name=""/>
        <dsp:cNvSpPr/>
      </dsp:nvSpPr>
      <dsp:spPr>
        <a:xfrm>
          <a:off x="4179622" y="1860815"/>
          <a:ext cx="3663040" cy="3300862"/>
        </a:xfrm>
        <a:prstGeom prst="rect">
          <a:avLst/>
        </a:prstGeom>
        <a:solidFill>
          <a:schemeClr val="accent5">
            <a:tint val="40000"/>
            <a:alpha val="90000"/>
            <a:hueOff val="-3695877"/>
            <a:satOff val="-6408"/>
            <a:lumOff val="-644"/>
            <a:alphaOff val="0"/>
          </a:schemeClr>
        </a:solidFill>
        <a:ln w="12700" cap="flat" cmpd="sng" algn="ctr">
          <a:solidFill>
            <a:schemeClr val="accent5">
              <a:tint val="40000"/>
              <a:alpha val="90000"/>
              <a:hueOff val="-3695877"/>
              <a:satOff val="-6408"/>
              <a:lumOff val="-644"/>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b="1" kern="1200" dirty="0"/>
            <a:t>Improving the statistics we have on rural areas</a:t>
          </a:r>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kern="1200" dirty="0"/>
            <a:t>Transmission of </a:t>
          </a:r>
          <a:r>
            <a:rPr lang="en-US" sz="1600" b="1" kern="1200" dirty="0"/>
            <a:t>georeferenced data </a:t>
          </a:r>
          <a:r>
            <a:rPr lang="en-US" sz="1600" kern="1200" dirty="0"/>
            <a:t>by MS</a:t>
          </a:r>
        </a:p>
        <a:p>
          <a:pPr marL="171450" lvl="1" indent="-171450" algn="l" defTabSz="711200">
            <a:lnSpc>
              <a:spcPct val="90000"/>
            </a:lnSpc>
            <a:spcBef>
              <a:spcPct val="0"/>
            </a:spcBef>
            <a:spcAft>
              <a:spcPct val="15000"/>
            </a:spcAft>
            <a:buChar char="••"/>
          </a:pPr>
          <a:r>
            <a:rPr lang="en-US" sz="1600" b="1" kern="1200" dirty="0"/>
            <a:t>Statistics on population</a:t>
          </a:r>
          <a:r>
            <a:rPr lang="en-US" sz="1600" kern="1200" dirty="0"/>
            <a:t>: new regulation in </a:t>
          </a:r>
          <a:r>
            <a:rPr lang="en-US" sz="1600" kern="1200" dirty="0" smtClean="0"/>
            <a:t>discussion</a:t>
          </a:r>
          <a:endParaRPr lang="en-US" sz="1600" kern="1200" dirty="0"/>
        </a:p>
        <a:p>
          <a:pPr marL="171450" lvl="1" indent="-171450" algn="l" defTabSz="711200">
            <a:lnSpc>
              <a:spcPct val="90000"/>
            </a:lnSpc>
            <a:spcBef>
              <a:spcPct val="0"/>
            </a:spcBef>
            <a:spcAft>
              <a:spcPct val="15000"/>
            </a:spcAft>
            <a:buChar char="••"/>
          </a:pPr>
          <a:r>
            <a:rPr lang="en-US" sz="1600" kern="1200" dirty="0" smtClean="0"/>
            <a:t>Experimental datasets on </a:t>
          </a:r>
          <a:r>
            <a:rPr lang="en-US" sz="1600" b="1" kern="1200" dirty="0" smtClean="0"/>
            <a:t>healthcare</a:t>
          </a:r>
          <a:r>
            <a:rPr lang="en-US" sz="1600" kern="1200" dirty="0" smtClean="0"/>
            <a:t> and </a:t>
          </a:r>
          <a:r>
            <a:rPr lang="en-US" sz="1600" b="1" kern="1200" dirty="0" smtClean="0"/>
            <a:t>education facilities </a:t>
          </a:r>
          <a:r>
            <a:rPr lang="en-US" sz="1600" kern="1200" dirty="0" smtClean="0"/>
            <a:t>published</a:t>
          </a:r>
          <a:endParaRPr lang="en-US" sz="1600" kern="1200" dirty="0"/>
        </a:p>
        <a:p>
          <a:pPr marL="171450" lvl="1" indent="-171450" algn="l" defTabSz="711200">
            <a:lnSpc>
              <a:spcPct val="90000"/>
            </a:lnSpc>
            <a:spcBef>
              <a:spcPct val="0"/>
            </a:spcBef>
            <a:spcAft>
              <a:spcPct val="15000"/>
            </a:spcAft>
            <a:buChar char="••"/>
          </a:pPr>
          <a:r>
            <a:rPr lang="en-US" sz="1600" kern="1200" dirty="0"/>
            <a:t>Upcoming article “Statistics explained” on Rural Europe</a:t>
          </a:r>
        </a:p>
      </dsp:txBody>
      <dsp:txXfrm>
        <a:off x="4179622" y="1860815"/>
        <a:ext cx="3663040" cy="3300862"/>
      </dsp:txXfrm>
    </dsp:sp>
    <dsp:sp modelId="{59D67C1F-B7F9-4108-9ED8-552C1CB52904}">
      <dsp:nvSpPr>
        <dsp:cNvPr id="0" name=""/>
        <dsp:cNvSpPr/>
      </dsp:nvSpPr>
      <dsp:spPr>
        <a:xfrm>
          <a:off x="8355488" y="395599"/>
          <a:ext cx="3663040" cy="1465216"/>
        </a:xfrm>
        <a:prstGeom prst="rect">
          <a:avLst/>
        </a:prstGeom>
        <a:solidFill>
          <a:schemeClr val="accent5">
            <a:hueOff val="-7353344"/>
            <a:satOff val="-10228"/>
            <a:lumOff val="-3922"/>
            <a:alphaOff val="0"/>
          </a:schemeClr>
        </a:solidFill>
        <a:ln w="12700" cap="flat" cmpd="sng" algn="ctr">
          <a:solidFill>
            <a:schemeClr val="accent5">
              <a:hueOff val="-7353344"/>
              <a:satOff val="-10228"/>
              <a:lumOff val="-3922"/>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99136" tIns="113792" rIns="199136" bIns="113792" numCol="1" spcCol="1270" anchor="ctr" anchorCtr="0">
          <a:noAutofit/>
        </a:bodyPr>
        <a:lstStyle/>
        <a:p>
          <a:pPr lvl="0" algn="ctr" defTabSz="1244600">
            <a:lnSpc>
              <a:spcPct val="90000"/>
            </a:lnSpc>
            <a:spcBef>
              <a:spcPct val="0"/>
            </a:spcBef>
            <a:spcAft>
              <a:spcPct val="35000"/>
            </a:spcAft>
          </a:pPr>
          <a:r>
            <a:rPr lang="en-US" sz="2800" b="1" kern="1200" dirty="0"/>
            <a:t>Functional rural areas</a:t>
          </a:r>
        </a:p>
      </dsp:txBody>
      <dsp:txXfrm>
        <a:off x="8355488" y="395599"/>
        <a:ext cx="3663040" cy="1465216"/>
      </dsp:txXfrm>
    </dsp:sp>
    <dsp:sp modelId="{D1C0EEAC-804E-422D-BAC0-E415A0A2F066}">
      <dsp:nvSpPr>
        <dsp:cNvPr id="0" name=""/>
        <dsp:cNvSpPr/>
      </dsp:nvSpPr>
      <dsp:spPr>
        <a:xfrm>
          <a:off x="8355488" y="1860815"/>
          <a:ext cx="3663040" cy="3300862"/>
        </a:xfrm>
        <a:prstGeom prst="rect">
          <a:avLst/>
        </a:prstGeom>
        <a:solidFill>
          <a:schemeClr val="accent5">
            <a:tint val="40000"/>
            <a:alpha val="90000"/>
            <a:hueOff val="-7391755"/>
            <a:satOff val="-12816"/>
            <a:lumOff val="-1289"/>
            <a:alphaOff val="0"/>
          </a:schemeClr>
        </a:solidFill>
        <a:ln w="12700" cap="flat" cmpd="sng" algn="ctr">
          <a:solidFill>
            <a:schemeClr val="accent5">
              <a:tint val="40000"/>
              <a:alpha val="90000"/>
              <a:hueOff val="-7391755"/>
              <a:satOff val="-12816"/>
              <a:lumOff val="-128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b="1" kern="1200" dirty="0"/>
            <a:t>Applying the concept of functional areas to rural</a:t>
          </a:r>
        </a:p>
        <a:p>
          <a:pPr marL="171450" lvl="1" indent="-171450" algn="l" defTabSz="711200">
            <a:lnSpc>
              <a:spcPct val="90000"/>
            </a:lnSpc>
            <a:spcBef>
              <a:spcPct val="0"/>
            </a:spcBef>
            <a:spcAft>
              <a:spcPct val="15000"/>
            </a:spcAft>
            <a:buChar char="••"/>
          </a:pPr>
          <a:endParaRPr lang="en-US" sz="1600" kern="1200" dirty="0"/>
        </a:p>
        <a:p>
          <a:pPr marL="171450" lvl="1" indent="-171450" algn="l" defTabSz="711200">
            <a:lnSpc>
              <a:spcPct val="90000"/>
            </a:lnSpc>
            <a:spcBef>
              <a:spcPct val="0"/>
            </a:spcBef>
            <a:spcAft>
              <a:spcPct val="15000"/>
            </a:spcAft>
            <a:buChar char="••"/>
          </a:pPr>
          <a:r>
            <a:rPr lang="en-US" sz="1600" b="1" kern="1200" dirty="0"/>
            <a:t>First methodology </a:t>
          </a:r>
          <a:r>
            <a:rPr lang="en-US" sz="1600" kern="1200" dirty="0"/>
            <a:t>developed by JRC and REGIO</a:t>
          </a:r>
        </a:p>
        <a:p>
          <a:pPr marL="171450" lvl="1" indent="-171450" algn="l" defTabSz="711200">
            <a:lnSpc>
              <a:spcPct val="90000"/>
            </a:lnSpc>
            <a:spcBef>
              <a:spcPct val="0"/>
            </a:spcBef>
            <a:spcAft>
              <a:spcPct val="15000"/>
            </a:spcAft>
            <a:buChar char="••"/>
          </a:pPr>
          <a:r>
            <a:rPr lang="en-US" sz="1600" kern="1200" dirty="0" smtClean="0"/>
            <a:t>Interest from OECD (Roadmap </a:t>
          </a:r>
          <a:r>
            <a:rPr lang="en-US" sz="1600" kern="1200" dirty="0" err="1" smtClean="0"/>
            <a:t>Cavan</a:t>
          </a:r>
          <a:r>
            <a:rPr lang="en-US" sz="1600" kern="1200" dirty="0" smtClean="0"/>
            <a:t> 2022)</a:t>
          </a:r>
          <a:endParaRPr lang="en-US" sz="1600" kern="1200" dirty="0"/>
        </a:p>
      </dsp:txBody>
      <dsp:txXfrm>
        <a:off x="8355488" y="1860815"/>
        <a:ext cx="3663040" cy="3300862"/>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8030C08-B5B9-4C73-9F09-661DE547DBC6}">
      <dsp:nvSpPr>
        <dsp:cNvPr id="0" name=""/>
        <dsp:cNvSpPr/>
      </dsp:nvSpPr>
      <dsp:spPr>
        <a:xfrm>
          <a:off x="3873615" y="2501951"/>
          <a:ext cx="1784958" cy="1784958"/>
        </a:xfrm>
        <a:prstGeom prst="ellipse">
          <a:avLst/>
        </a:prstGeom>
        <a:solidFill>
          <a:srgbClr val="366C62"/>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510" tIns="16510" rIns="16510" bIns="16510" numCol="1" spcCol="1270" anchor="ctr" anchorCtr="0">
          <a:noAutofit/>
        </a:bodyPr>
        <a:lstStyle/>
        <a:p>
          <a:pPr lvl="0" algn="ctr" defTabSz="577850">
            <a:lnSpc>
              <a:spcPct val="90000"/>
            </a:lnSpc>
            <a:spcBef>
              <a:spcPct val="0"/>
            </a:spcBef>
            <a:spcAft>
              <a:spcPct val="35000"/>
            </a:spcAft>
          </a:pPr>
          <a:r>
            <a:rPr lang="en-US" sz="1300" b="1" kern="1200" dirty="0" smtClean="0"/>
            <a:t>Rural-vision.europa.eu</a:t>
          </a:r>
          <a:endParaRPr lang="en-US" sz="1300" b="1" kern="1200" dirty="0"/>
        </a:p>
      </dsp:txBody>
      <dsp:txXfrm>
        <a:off x="4135016" y="2763352"/>
        <a:ext cx="1262156" cy="1262156"/>
      </dsp:txXfrm>
    </dsp:sp>
    <dsp:sp modelId="{DAB57A47-24AD-4D69-B003-52A46A292B72}">
      <dsp:nvSpPr>
        <dsp:cNvPr id="0" name=""/>
        <dsp:cNvSpPr/>
      </dsp:nvSpPr>
      <dsp:spPr>
        <a:xfrm rot="16200000">
          <a:off x="4577156" y="1852716"/>
          <a:ext cx="377875" cy="6068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633837" y="2030774"/>
        <a:ext cx="264513" cy="364131"/>
      </dsp:txXfrm>
    </dsp:sp>
    <dsp:sp modelId="{8F6BFF87-A467-41F6-9BC2-2CDD86D48165}">
      <dsp:nvSpPr>
        <dsp:cNvPr id="0" name=""/>
        <dsp:cNvSpPr/>
      </dsp:nvSpPr>
      <dsp:spPr>
        <a:xfrm>
          <a:off x="3873615" y="4020"/>
          <a:ext cx="1784958" cy="1784958"/>
        </a:xfrm>
        <a:prstGeom prst="ellipse">
          <a:avLst/>
        </a:prstGeom>
        <a:solidFill>
          <a:srgbClr val="70C5E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2860" tIns="22860" rIns="22860" bIns="22860" numCol="1" spcCol="1270" anchor="ctr" anchorCtr="0">
          <a:noAutofit/>
        </a:bodyPr>
        <a:lstStyle/>
        <a:p>
          <a:pPr lvl="0" algn="ctr" defTabSz="800100">
            <a:lnSpc>
              <a:spcPct val="90000"/>
            </a:lnSpc>
            <a:spcBef>
              <a:spcPct val="0"/>
            </a:spcBef>
            <a:spcAft>
              <a:spcPct val="35000"/>
            </a:spcAft>
          </a:pPr>
          <a:r>
            <a:rPr lang="en-US" sz="1800" b="1" kern="1200" dirty="0" smtClean="0"/>
            <a:t>Observatory</a:t>
          </a:r>
          <a:r>
            <a:rPr lang="en-US" sz="1800" kern="1200" dirty="0" smtClean="0"/>
            <a:t> (Data platform)</a:t>
          </a:r>
          <a:endParaRPr lang="en-US" sz="1800" kern="1200" dirty="0"/>
        </a:p>
      </dsp:txBody>
      <dsp:txXfrm>
        <a:off x="4135016" y="265421"/>
        <a:ext cx="1262156" cy="1262156"/>
      </dsp:txXfrm>
    </dsp:sp>
    <dsp:sp modelId="{F8ACFDE0-DFDB-4ACC-9AB3-CC0043D65E7C}">
      <dsp:nvSpPr>
        <dsp:cNvPr id="0" name=""/>
        <dsp:cNvSpPr/>
      </dsp:nvSpPr>
      <dsp:spPr>
        <a:xfrm>
          <a:off x="5815427" y="3090988"/>
          <a:ext cx="377875" cy="6068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5815427" y="3212365"/>
        <a:ext cx="264513" cy="364131"/>
      </dsp:txXfrm>
    </dsp:sp>
    <dsp:sp modelId="{18AEC381-A81C-4279-94F6-D367CE806C70}">
      <dsp:nvSpPr>
        <dsp:cNvPr id="0" name=""/>
        <dsp:cNvSpPr/>
      </dsp:nvSpPr>
      <dsp:spPr>
        <a:xfrm>
          <a:off x="6371547" y="2501951"/>
          <a:ext cx="1784958" cy="1784958"/>
        </a:xfrm>
        <a:prstGeom prst="ellipse">
          <a:avLst/>
        </a:prstGeom>
        <a:solidFill>
          <a:srgbClr val="70C5EF"/>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en-US" sz="2000" b="1" kern="1200" dirty="0" smtClean="0"/>
            <a:t>Funding</a:t>
          </a:r>
          <a:r>
            <a:rPr lang="en-US" sz="2000" kern="1200" dirty="0" smtClean="0"/>
            <a:t> (toolkit)</a:t>
          </a:r>
          <a:endParaRPr lang="en-US" sz="2000" kern="1200" dirty="0"/>
        </a:p>
      </dsp:txBody>
      <dsp:txXfrm>
        <a:off x="6632948" y="2763352"/>
        <a:ext cx="1262156" cy="1262156"/>
      </dsp:txXfrm>
    </dsp:sp>
    <dsp:sp modelId="{78AB5E39-8837-4F9A-8031-737E23A376B2}">
      <dsp:nvSpPr>
        <dsp:cNvPr id="0" name=""/>
        <dsp:cNvSpPr/>
      </dsp:nvSpPr>
      <dsp:spPr>
        <a:xfrm rot="5400000">
          <a:off x="4577156" y="4329259"/>
          <a:ext cx="377875" cy="6068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a:off x="4633837" y="4393955"/>
        <a:ext cx="264513" cy="364131"/>
      </dsp:txXfrm>
    </dsp:sp>
    <dsp:sp modelId="{25667D05-125E-4CAA-9AC7-EA8542FE8119}">
      <dsp:nvSpPr>
        <dsp:cNvPr id="0" name=""/>
        <dsp:cNvSpPr/>
      </dsp:nvSpPr>
      <dsp:spPr>
        <a:xfrm>
          <a:off x="3873615" y="4999883"/>
          <a:ext cx="1784958" cy="1784958"/>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err="1" smtClean="0"/>
            <a:t>Revitalisation</a:t>
          </a:r>
          <a:r>
            <a:rPr lang="en-US" sz="1600" kern="1200" dirty="0" smtClean="0"/>
            <a:t> platform (collaboration)</a:t>
          </a:r>
          <a:endParaRPr lang="en-US" sz="1600" kern="1200" dirty="0"/>
        </a:p>
      </dsp:txBody>
      <dsp:txXfrm>
        <a:off x="4135016" y="5261284"/>
        <a:ext cx="1262156" cy="1262156"/>
      </dsp:txXfrm>
    </dsp:sp>
    <dsp:sp modelId="{AE210763-525A-4546-BB76-6ED74EA84252}">
      <dsp:nvSpPr>
        <dsp:cNvPr id="0" name=""/>
        <dsp:cNvSpPr/>
      </dsp:nvSpPr>
      <dsp:spPr>
        <a:xfrm rot="10800000">
          <a:off x="3338885" y="3090988"/>
          <a:ext cx="377875" cy="606885"/>
        </a:xfrm>
        <a:prstGeom prst="rightArrow">
          <a:avLst>
            <a:gd name="adj1" fmla="val 60000"/>
            <a:gd name="adj2" fmla="val 50000"/>
          </a:avLst>
        </a:prstGeom>
        <a:solidFill>
          <a:schemeClr val="accent1">
            <a:tint val="60000"/>
            <a:hueOff val="0"/>
            <a:satOff val="0"/>
            <a:lumOff val="0"/>
            <a:alphaOff val="0"/>
          </a:schemeClr>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488950">
            <a:lnSpc>
              <a:spcPct val="90000"/>
            </a:lnSpc>
            <a:spcBef>
              <a:spcPct val="0"/>
            </a:spcBef>
            <a:spcAft>
              <a:spcPct val="35000"/>
            </a:spcAft>
          </a:pPr>
          <a:endParaRPr lang="en-US" sz="1100" kern="1200"/>
        </a:p>
      </dsp:txBody>
      <dsp:txXfrm rot="10800000">
        <a:off x="3452247" y="3212365"/>
        <a:ext cx="264513" cy="364131"/>
      </dsp:txXfrm>
    </dsp:sp>
    <dsp:sp modelId="{48C0BA7C-C078-4B60-8416-06E6296D0866}">
      <dsp:nvSpPr>
        <dsp:cNvPr id="0" name=""/>
        <dsp:cNvSpPr/>
      </dsp:nvSpPr>
      <dsp:spPr>
        <a:xfrm>
          <a:off x="1375683" y="2501951"/>
          <a:ext cx="1784958" cy="1784958"/>
        </a:xfrm>
        <a:prstGeom prst="ellipse">
          <a:avLst/>
        </a:prstGeom>
        <a:solidFill>
          <a:schemeClr val="accent4"/>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0320" tIns="20320" rIns="20320" bIns="20320" numCol="1" spcCol="1270" anchor="ctr" anchorCtr="0">
          <a:noAutofit/>
        </a:bodyPr>
        <a:lstStyle/>
        <a:p>
          <a:pPr lvl="0" algn="ctr" defTabSz="711200">
            <a:lnSpc>
              <a:spcPct val="90000"/>
            </a:lnSpc>
            <a:spcBef>
              <a:spcPct val="0"/>
            </a:spcBef>
            <a:spcAft>
              <a:spcPct val="35000"/>
            </a:spcAft>
          </a:pPr>
          <a:r>
            <a:rPr lang="en-US" sz="1600" b="1" kern="1200" dirty="0" smtClean="0"/>
            <a:t>Rural pact </a:t>
          </a:r>
          <a:r>
            <a:rPr lang="en-US" sz="1600" kern="1200" dirty="0" smtClean="0"/>
            <a:t>(collaboration)</a:t>
          </a:r>
          <a:endParaRPr lang="en-US" sz="1600" kern="1200" dirty="0"/>
        </a:p>
      </dsp:txBody>
      <dsp:txXfrm>
        <a:off x="1637084" y="2763352"/>
        <a:ext cx="1262156" cy="1262156"/>
      </dsp:txXfrm>
    </dsp:sp>
  </dsp:spTree>
</dsp:drawing>
</file>

<file path=ppt/diagrams/layout1.xml><?xml version="1.0" encoding="utf-8"?>
<dgm:layoutDef xmlns:dgm="http://schemas.openxmlformats.org/drawingml/2006/diagram" xmlns:a="http://schemas.openxmlformats.org/drawingml/2006/main" uniqueId="urn:microsoft.com/office/officeart/2005/8/layout/arrow2">
  <dgm:title val=""/>
  <dgm:desc val=""/>
  <dgm:catLst>
    <dgm:cat type="process" pri="23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arrowDiagram">
    <dgm:varLst>
      <dgm:chMax val="5"/>
      <dgm:dir/>
      <dgm:resizeHandles val="exact"/>
    </dgm:varLst>
    <dgm:alg type="composite">
      <dgm:param type="ar" val="1.6"/>
    </dgm:alg>
    <dgm:shape xmlns:r="http://schemas.openxmlformats.org/officeDocument/2006/relationships" r:blip="">
      <dgm:adjLst/>
    </dgm:shape>
    <dgm:presOf/>
    <dgm:constrLst>
      <dgm:constr type="l" for="ch" forName="arrow"/>
      <dgm:constr type="t" for="ch" forName="arrow"/>
      <dgm:constr type="w" for="ch" forName="arrow" refType="w"/>
      <dgm:constr type="h" for="ch" forName="arrow" refType="h"/>
      <dgm:constr type="ctrX" for="ch" forName="arrowDiagram1" refType="w" fact="0.5"/>
      <dgm:constr type="ctrY" for="ch" forName="arrowDiagram1" refType="h" fact="0.5"/>
      <dgm:constr type="w" for="ch" forName="arrowDiagram1" refType="w"/>
      <dgm:constr type="h" for="ch" forName="arrowDiagram1" refType="h"/>
      <dgm:constr type="ctrX" for="ch" forName="arrowDiagram2" refType="w" fact="0.5"/>
      <dgm:constr type="ctrY" for="ch" forName="arrowDiagram2" refType="h" fact="0.5"/>
      <dgm:constr type="w" for="ch" forName="arrowDiagram2" refType="w"/>
      <dgm:constr type="h" for="ch" forName="arrowDiagram2" refType="h"/>
      <dgm:constr type="ctrX" for="ch" forName="arrowDiagram3" refType="w" fact="0.5"/>
      <dgm:constr type="ctrY" for="ch" forName="arrowDiagram3" refType="h" fact="0.5"/>
      <dgm:constr type="w" for="ch" forName="arrowDiagram3" refType="w"/>
      <dgm:constr type="h" for="ch" forName="arrowDiagram3" refType="h"/>
      <dgm:constr type="ctrX" for="ch" forName="arrowDiagram4" refType="w" fact="0.5"/>
      <dgm:constr type="ctrY" for="ch" forName="arrowDiagram4" refType="h" fact="0.5"/>
      <dgm:constr type="w" for="ch" forName="arrowDiagram4" refType="w"/>
      <dgm:constr type="h" for="ch" forName="arrowDiagram4" refType="h"/>
      <dgm:constr type="ctrX" for="ch" forName="arrowDiagram5" refType="w" fact="0.5"/>
      <dgm:constr type="ctrY" for="ch" forName="arrowDiagram5" refType="h" fact="0.5"/>
      <dgm:constr type="w" for="ch" forName="arrowDiagram5" refType="w"/>
      <dgm:constr type="h" for="ch" forName="arrowDiagram5" refType="h"/>
    </dgm:constrLst>
    <dgm:ruleLst/>
    <dgm:choose name="Name0">
      <dgm:if name="Name1" axis="ch" ptType="node" func="cnt" op="gte" val="1">
        <dgm:layoutNode name="arrow" styleLbl="bgShp">
          <dgm:alg type="sp"/>
          <dgm:shape xmlns:r="http://schemas.openxmlformats.org/officeDocument/2006/relationships" type="swooshArrow" r:blip="">
            <dgm:adjLst>
              <dgm:adj idx="2" val="0.25"/>
            </dgm:adjLst>
          </dgm:shape>
          <dgm:presOf/>
          <dgm:constrLst/>
          <dgm:ruleLst/>
        </dgm:layoutNode>
        <dgm:choose name="Name2">
          <dgm:if name="Name3" axis="ch" ptType="node" func="cnt" op="lt" val="1"/>
          <dgm:if name="Name4" axis="ch" ptType="node" func="cnt" op="equ" val="1">
            <dgm:layoutNode name="arrowDiagram1">
              <dgm:varLst>
                <dgm:bulletEnabled val="1"/>
              </dgm:varLst>
              <dgm:alg type="composite">
                <dgm:param type="vertAlign" val="none"/>
                <dgm:param type="horzAlign" val="none"/>
              </dgm:alg>
              <dgm:shape xmlns:r="http://schemas.openxmlformats.org/officeDocument/2006/relationships" r:blip="">
                <dgm:adjLst/>
              </dgm:shape>
              <dgm:presOf/>
              <dgm:constrLst>
                <dgm:constr type="ctrX" for="ch" forName="bullet1" refType="w" fact="0.8"/>
                <dgm:constr type="ctrY" for="ch" forName="bullet1" refType="h" fact="0.262"/>
                <dgm:constr type="w" for="ch" forName="bullet1" refType="w" fact="0.074"/>
                <dgm:constr type="h" for="ch" forName="bullet1" refType="w" refFor="ch" refForName="bullet1"/>
                <dgm:constr type="r" for="ch" forName="textBox1" refType="ctrX" refFor="ch" refForName="bullet1"/>
                <dgm:constr type="t" for="ch" forName="textBox1" refType="ctrY" refFor="ch" refForName="bullet1"/>
                <dgm:constr type="w" for="ch" forName="textBox1" refType="w" fact="0.4"/>
                <dgm:constr type="h" for="ch" forName="textBox1" refType="h" fact="0.738"/>
                <dgm:constr type="userA" refType="h" refFor="ch" refForName="bullet1" fact="0.53"/>
                <dgm:constr type="rMarg" for="ch" forName="textBox1" refType="userA" fact="2.834"/>
                <dgm:constr type="primFontSz" for="ch" ptType="node" op="equ" val="65"/>
              </dgm:constrLst>
              <dgm:ruleLst/>
              <dgm:forEach name="Name5" axis="ch" ptType="node" cnt="1">
                <dgm:layoutNode name="bullet1" styleLbl="node1">
                  <dgm:alg type="sp"/>
                  <dgm:shape xmlns:r="http://schemas.openxmlformats.org/officeDocument/2006/relationships" type="ellipse" r:blip="">
                    <dgm:adjLst/>
                  </dgm:shape>
                  <dgm:presOf/>
                  <dgm:constrLst/>
                  <dgm:ruleLst/>
                </dgm:layoutNode>
                <dgm:layoutNode name="textBox1" styleLbl="revTx">
                  <dgm:varLst>
                    <dgm:bulletEnabled val="1"/>
                  </dgm:varLst>
                  <dgm:alg type="tx">
                    <dgm:param type="txAnchorVert" val="t"/>
                    <dgm:param type="parTxLTRAlign" val="r"/>
                    <dgm:param type="parTxRTLAlign" val="r"/>
                  </dgm:alg>
                  <dgm:shape xmlns:r="http://schemas.openxmlformats.org/officeDocument/2006/relationships" type="round2DiagRect" r:blip="">
                    <dgm:adjLst/>
                  </dgm:shape>
                  <dgm:presOf axis="desOrSelf" ptType="node"/>
                  <dgm:constrLst>
                    <dgm:constr type="lMarg"/>
                    <dgm:constr type="tMarg"/>
                    <dgm:constr type="bMarg"/>
                  </dgm:constrLst>
                  <dgm:ruleLst>
                    <dgm:rule type="primFontSz" val="5" fact="NaN" max="NaN"/>
                  </dgm:ruleLst>
                </dgm:layoutNode>
              </dgm:forEach>
            </dgm:layoutNode>
          </dgm:if>
          <dgm:if name="Name6" axis="ch" ptType="node" func="cnt" op="equ" val="2">
            <dgm:layoutNode name="arrowDiagram2">
              <dgm:alg type="composite">
                <dgm:param type="vertAlign" val="none"/>
                <dgm:param type="horzAlign" val="none"/>
              </dgm:alg>
              <dgm:shape xmlns:r="http://schemas.openxmlformats.org/officeDocument/2006/relationships" r:blip="">
                <dgm:adjLst/>
              </dgm:shape>
              <dgm:presOf/>
              <dgm:choose name="Name7">
                <dgm:if name="Name8" func="var" arg="dir" op="equ" val="norm">
                  <dgm:constrLst>
                    <dgm:constr type="ctrX" for="ch" forName="bullet2a" refType="w" fact="0.25"/>
                    <dgm:constr type="ctrY" for="ch" forName="bullet2a" refType="h" fact="0.573"/>
                    <dgm:constr type="w" for="ch" forName="bullet2a" refType="w" fact="0.035"/>
                    <dgm:constr type="h" for="ch" forName="bullet2a" refType="w" refFor="ch" refForName="bullet2a"/>
                    <dgm:constr type="l" for="ch" forName="textBox2a" refType="ctrX" refFor="ch" refForName="bullet2a"/>
                    <dgm:constr type="t" for="ch" forName="textBox2a" refType="ctrY" refFor="ch" refForName="bullet2a"/>
                    <dgm:constr type="w" for="ch" forName="textBox2a" refType="w" fact="0.325"/>
                    <dgm:constr type="h" for="ch" forName="textBox2a" refType="h" fact="0.427"/>
                    <dgm:constr type="userA" refType="h" refFor="ch" refForName="bullet2a" fact="0.53"/>
                    <dgm:constr type="l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l" for="ch" forName="textBox2b" refType="ctrX" refFor="ch" refForName="bullet2b"/>
                    <dgm:constr type="t" for="ch" forName="textBox2b" refType="ctrY" refFor="ch" refForName="bullet2b"/>
                    <dgm:constr type="w" for="ch" forName="textBox2b" refType="w" fact="0.325"/>
                    <dgm:constr type="h" for="ch" forName="textBox2b" refType="h" fact="0.662"/>
                    <dgm:constr type="userB" refType="h" refFor="ch" refForName="bullet2b" fact="0.53"/>
                    <dgm:constr type="lMarg" for="ch" forName="textBox2b" refType="userB" fact="2.834"/>
                    <dgm:constr type="primFontSz" for="ch" ptType="node" op="equ" val="65"/>
                  </dgm:constrLst>
                </dgm:if>
                <dgm:else name="Name9">
                  <dgm:constrLst>
                    <dgm:constr type="ctrX" for="ch" forName="bullet2a" refType="w" fact="0.25"/>
                    <dgm:constr type="ctrY" for="ch" forName="bullet2a" refType="h" fact="0.573"/>
                    <dgm:constr type="w" for="ch" forName="bullet2a" refType="w" fact="0.035"/>
                    <dgm:constr type="h" for="ch" forName="bullet2a" refType="w" refFor="ch" refForName="bullet2a"/>
                    <dgm:constr type="r" for="ch" forName="textBox2a" refType="ctrX" refFor="ch" refForName="bullet2a"/>
                    <dgm:constr type="b" for="ch" forName="textBox2a" refType="ctrY" refFor="ch" refForName="bullet2a"/>
                    <dgm:constr type="w" for="ch" forName="textBox2a" refType="w" fact="0.25"/>
                    <dgm:constr type="h" for="ch" forName="textBox2a" refType="h" fact="0.573"/>
                    <dgm:constr type="userA" refType="h" refFor="ch" refForName="bullet2a" fact="0.53"/>
                    <dgm:constr type="rMarg" for="ch" forName="textBox2a" refType="userA" fact="2.834"/>
                    <dgm:constr type="ctrX" for="ch" forName="bullet2b" refType="w" fact="0.585"/>
                    <dgm:constr type="ctrY" for="ch" forName="bullet2b" refType="h" fact="0.338"/>
                    <dgm:constr type="w" for="ch" forName="bullet2b" refType="w" fact="0.06"/>
                    <dgm:constr type="h" for="ch" forName="bullet2b" refType="w" refFor="ch" refForName="bullet2b"/>
                    <dgm:constr type="r" for="ch" forName="textBox2b" refType="ctrX" refFor="ch" refForName="bullet2b"/>
                    <dgm:constr type="b" for="ch" forName="textBox2b" refType="ctrY" refFor="ch" refForName="bullet2b"/>
                    <dgm:constr type="w" for="ch" forName="textBox2b" refType="w" fact="0.28"/>
                    <dgm:constr type="h" for="ch" forName="textBox2b" refType="h" fact="0.338"/>
                    <dgm:constr type="userB" refType="h" refFor="ch" refForName="bullet2b" fact="0.53"/>
                    <dgm:constr type="rMarg" for="ch" forName="textBox2b" refType="userB" fact="2.834"/>
                    <dgm:constr type="primFontSz" for="ch" ptType="node" op="equ" val="65"/>
                  </dgm:constrLst>
                </dgm:else>
              </dgm:choose>
              <dgm:ruleLst/>
              <dgm:forEach name="Name10" axis="ch" ptType="node" cnt="1">
                <dgm:layoutNode name="bullet2a" styleLbl="node1">
                  <dgm:alg type="sp"/>
                  <dgm:shape xmlns:r="http://schemas.openxmlformats.org/officeDocument/2006/relationships" type="ellipse" r:blip="">
                    <dgm:adjLst/>
                  </dgm:shape>
                  <dgm:presOf/>
                  <dgm:constrLst/>
                  <dgm:ruleLst/>
                </dgm:layoutNode>
                <dgm:layoutNode name="textBox2a" styleLbl="revTx">
                  <dgm:varLst>
                    <dgm:bulletEnabled val="1"/>
                  </dgm:varLst>
                  <dgm:choose name="Name11">
                    <dgm:if name="Name12" func="var" arg="dir" op="equ" val="norm">
                      <dgm:choose name="Name13">
                        <dgm:if name="Name14" axis="root des" ptType="all node" func="maxDepth" op="gt" val="1">
                          <dgm:alg type="tx">
                            <dgm:param type="txAnchorVert" val="t"/>
                            <dgm:param type="parTxLTRAlign" val="l"/>
                            <dgm:param type="parTxRTLAlign" val="r"/>
                          </dgm:alg>
                        </dgm:if>
                        <dgm:else name="Name15">
                          <dgm:alg type="tx">
                            <dgm:param type="txAnchorVert" val="t"/>
                            <dgm:param type="parTxLTRAlign" val="l"/>
                            <dgm:param type="parTxRTLAlign" val="l"/>
                          </dgm:alg>
                        </dgm:else>
                      </dgm:choose>
                    </dgm:if>
                    <dgm:else name="Name16">
                      <dgm:choose name="Name17">
                        <dgm:if name="Name18" axis="root des" ptType="all node" func="maxDepth" op="gt" val="1">
                          <dgm:alg type="tx">
                            <dgm:param type="txAnchorVert" val="b"/>
                            <dgm:param type="txAnchorVertCh" val="b"/>
                            <dgm:param type="parTxLTRAlign" val="l"/>
                            <dgm:param type="parTxRTLAlign" val="r"/>
                          </dgm:alg>
                        </dgm:if>
                        <dgm:else name="Name1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
                    <dgm:if name="Name21" func="var" arg="dir" op="equ" val="norm">
                      <dgm:constrLst>
                        <dgm:constr type="rMarg"/>
                        <dgm:constr type="tMarg"/>
                        <dgm:constr type="bMarg"/>
                      </dgm:constrLst>
                    </dgm:if>
                    <dgm:else name="Name22">
                      <dgm:constrLst>
                        <dgm:constr type="lMarg"/>
                        <dgm:constr type="tMarg"/>
                        <dgm:constr type="bMarg"/>
                      </dgm:constrLst>
                    </dgm:else>
                  </dgm:choose>
                  <dgm:ruleLst>
                    <dgm:rule type="primFontSz" val="5" fact="NaN" max="NaN"/>
                  </dgm:ruleLst>
                </dgm:layoutNode>
              </dgm:forEach>
              <dgm:forEach name="Name23" axis="ch" ptType="node" st="2" cnt="1">
                <dgm:layoutNode name="bullet2b" styleLbl="node1">
                  <dgm:alg type="sp"/>
                  <dgm:shape xmlns:r="http://schemas.openxmlformats.org/officeDocument/2006/relationships" type="ellipse" r:blip="">
                    <dgm:adjLst/>
                  </dgm:shape>
                  <dgm:presOf/>
                  <dgm:constrLst/>
                  <dgm:ruleLst/>
                </dgm:layoutNode>
                <dgm:layoutNode name="textBox2b" styleLbl="revTx">
                  <dgm:varLst>
                    <dgm:bulletEnabled val="1"/>
                  </dgm:varLst>
                  <dgm:choose name="Name24">
                    <dgm:if name="Name25" func="var" arg="dir" op="equ" val="norm">
                      <dgm:choose name="Name26">
                        <dgm:if name="Name27" axis="root des" ptType="all node" func="maxDepth" op="gt" val="1">
                          <dgm:alg type="tx">
                            <dgm:param type="txAnchorVert" val="t"/>
                            <dgm:param type="parTxLTRAlign" val="l"/>
                            <dgm:param type="parTxRTLAlign" val="r"/>
                          </dgm:alg>
                        </dgm:if>
                        <dgm:else name="Name28">
                          <dgm:alg type="tx">
                            <dgm:param type="txAnchorVert" val="t"/>
                            <dgm:param type="parTxLTRAlign" val="l"/>
                            <dgm:param type="parTxRTLAlign" val="l"/>
                          </dgm:alg>
                        </dgm:else>
                      </dgm:choose>
                    </dgm:if>
                    <dgm:else name="Name29">
                      <dgm:choose name="Name30">
                        <dgm:if name="Name31" axis="root des" ptType="all node" func="maxDepth" op="gt" val="1">
                          <dgm:alg type="tx">
                            <dgm:param type="txAnchorVert" val="b"/>
                            <dgm:param type="txAnchorVertCh" val="b"/>
                            <dgm:param type="parTxLTRAlign" val="l"/>
                            <dgm:param type="parTxRTLAlign" val="r"/>
                          </dgm:alg>
                        </dgm:if>
                        <dgm:else name="Name3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33">
                    <dgm:if name="Name34" func="var" arg="dir" op="equ" val="norm">
                      <dgm:constrLst>
                        <dgm:constr type="rMarg"/>
                        <dgm:constr type="tMarg"/>
                        <dgm:constr type="bMarg"/>
                      </dgm:constrLst>
                    </dgm:if>
                    <dgm:else name="Name35">
                      <dgm:constrLst>
                        <dgm:constr type="lMarg"/>
                        <dgm:constr type="tMarg"/>
                        <dgm:constr type="bMarg"/>
                      </dgm:constrLst>
                    </dgm:else>
                  </dgm:choose>
                  <dgm:ruleLst>
                    <dgm:rule type="primFontSz" val="5" fact="NaN" max="NaN"/>
                  </dgm:ruleLst>
                </dgm:layoutNode>
              </dgm:forEach>
            </dgm:layoutNode>
          </dgm:if>
          <dgm:if name="Name36" axis="ch" ptType="node" func="cnt" op="equ" val="3">
            <dgm:layoutNode name="arrowDiagram3">
              <dgm:alg type="composite">
                <dgm:param type="vertAlign" val="none"/>
                <dgm:param type="horzAlign" val="none"/>
              </dgm:alg>
              <dgm:shape xmlns:r="http://schemas.openxmlformats.org/officeDocument/2006/relationships" r:blip="">
                <dgm:adjLst/>
              </dgm:shape>
              <dgm:presOf/>
              <dgm:choose name="Name37">
                <dgm:if name="Name38" func="var" arg="dir" op="equ" val="norm">
                  <dgm:constrLst>
                    <dgm:constr type="ctrX" for="ch" forName="bullet3a" refType="w" fact="0.14"/>
                    <dgm:constr type="ctrY" for="ch" forName="bullet3a" refType="h" fact="0.711"/>
                    <dgm:constr type="w" for="ch" forName="bullet3a" refType="w" fact="0.026"/>
                    <dgm:constr type="h" for="ch" forName="bullet3a" refType="w" refFor="ch" refForName="bullet3a"/>
                    <dgm:constr type="l" for="ch" forName="textBox3a" refType="ctrX" refFor="ch" refForName="bullet3a"/>
                    <dgm:constr type="t" for="ch" forName="textBox3a" refType="ctrY" refFor="ch" refForName="bullet3a"/>
                    <dgm:constr type="w" for="ch" forName="textBox3a" refType="w" fact="0.233"/>
                    <dgm:constr type="h" for="ch" forName="textBox3a" refType="h" fact="0.289"/>
                    <dgm:constr type="userA" refType="h" refFor="ch" refForName="bullet3a" fact="0.53"/>
                    <dgm:constr type="l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l" for="ch" forName="textBox3b" refType="ctrX" refFor="ch" refForName="bullet3b"/>
                    <dgm:constr type="t" for="ch" forName="textBox3b" refType="ctrY" refFor="ch" refForName="bullet3b"/>
                    <dgm:constr type="w" for="ch" forName="textBox3b" refType="w" fact="0.24"/>
                    <dgm:constr type="h" for="ch" forName="textBox3b" refType="h" fact="0.544"/>
                    <dgm:constr type="userB" refType="h" refFor="ch" refForName="bullet3b" fact="0.53"/>
                    <dgm:constr type="l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l" for="ch" forName="textBox3c" refType="ctrX" refFor="ch" refForName="bullet3c"/>
                    <dgm:constr type="t" for="ch" forName="textBox3c" refType="ctrY" refFor="ch" refForName="bullet3c"/>
                    <dgm:constr type="w" for="ch" forName="textBox3c" refType="w" fact="0.24"/>
                    <dgm:constr type="h" for="ch" forName="textBox3c" refType="h" fact="0.695"/>
                    <dgm:constr type="userC" refType="h" refFor="ch" refForName="bullet3c" fact="0.53"/>
                    <dgm:constr type="lMarg" for="ch" forName="textBox3c" refType="userC" fact="2.834"/>
                    <dgm:constr type="primFontSz" for="ch" ptType="node" op="equ" val="65"/>
                  </dgm:constrLst>
                </dgm:if>
                <dgm:else name="Name39">
                  <dgm:constrLst>
                    <dgm:constr type="ctrX" for="ch" forName="bullet3a" refType="w" fact="0.14"/>
                    <dgm:constr type="ctrY" for="ch" forName="bullet3a" refType="h" fact="0.711"/>
                    <dgm:constr type="w" for="ch" forName="bullet3a" refType="w" fact="0.026"/>
                    <dgm:constr type="h" for="ch" forName="bullet3a" refType="w" refFor="ch" refForName="bullet3a"/>
                    <dgm:constr type="r" for="ch" forName="textBox3a" refType="ctrX" refFor="ch" refForName="bullet3a"/>
                    <dgm:constr type="b" for="ch" forName="textBox3a" refType="ctrY" refFor="ch" refForName="bullet3a"/>
                    <dgm:constr type="w" for="ch" forName="textBox3a" refType="w" fact="0.14"/>
                    <dgm:constr type="h" for="ch" forName="textBox3a" refType="h" fact="0.711"/>
                    <dgm:constr type="userA" refType="h" refFor="ch" refForName="bullet3a" fact="0.53"/>
                    <dgm:constr type="rMarg" for="ch" forName="textBox3a" refType="userA" fact="2.834"/>
                    <dgm:constr type="ctrX" for="ch" forName="bullet3b" refType="w" fact="0.38"/>
                    <dgm:constr type="ctrY" for="ch" forName="bullet3b" refType="h" fact="0.456"/>
                    <dgm:constr type="w" for="ch" forName="bullet3b" refType="w" fact="0.047"/>
                    <dgm:constr type="h" for="ch" forName="bullet3b" refType="w" refFor="ch" refForName="bullet3b"/>
                    <dgm:constr type="r" for="ch" forName="textBox3b" refType="ctrX" refFor="ch" refForName="bullet3b"/>
                    <dgm:constr type="b" for="ch" forName="textBox3b" refType="ctrY" refFor="ch" refForName="bullet3b"/>
                    <dgm:constr type="w" for="ch" forName="textBox3b" refType="w" fact="0.24"/>
                    <dgm:constr type="h" for="ch" forName="textBox3b" refType="h" fact="0.456"/>
                    <dgm:constr type="userB" refType="h" refFor="ch" refForName="bullet3b" fact="0.53"/>
                    <dgm:constr type="rMarg" for="ch" forName="textBox3b" refType="userB" fact="2.834"/>
                    <dgm:constr type="ctrX" for="ch" forName="bullet3c" refType="w" fact="0.665"/>
                    <dgm:constr type="ctrY" for="ch" forName="bullet3c" refType="h" fact="0.305"/>
                    <dgm:constr type="w" for="ch" forName="bullet3c" refType="w" fact="0.065"/>
                    <dgm:constr type="h" for="ch" forName="bullet3c" refType="w" refFor="ch" refForName="bullet3c"/>
                    <dgm:constr type="r" for="ch" forName="textBox3c" refType="ctrX" refFor="ch" refForName="bullet3c"/>
                    <dgm:constr type="b" for="ch" forName="textBox3c" refType="ctrY" refFor="ch" refForName="bullet3c"/>
                    <dgm:constr type="w" for="ch" forName="textBox3c" refType="w" fact="0.24"/>
                    <dgm:constr type="h" for="ch" forName="textBox3c" refType="h" fact="0.305"/>
                    <dgm:constr type="userC" refType="h" refFor="ch" refForName="bullet3c" fact="0.53"/>
                    <dgm:constr type="rMarg" for="ch" forName="textBox3c" refType="userC" fact="2.834"/>
                    <dgm:constr type="primFontSz" for="ch" ptType="node" op="equ" val="65"/>
                  </dgm:constrLst>
                </dgm:else>
              </dgm:choose>
              <dgm:ruleLst/>
              <dgm:forEach name="Name40" axis="ch" ptType="node" cnt="1">
                <dgm:layoutNode name="bullet3a" styleLbl="node1">
                  <dgm:alg type="sp"/>
                  <dgm:shape xmlns:r="http://schemas.openxmlformats.org/officeDocument/2006/relationships" type="ellipse" r:blip="">
                    <dgm:adjLst/>
                  </dgm:shape>
                  <dgm:presOf/>
                  <dgm:constrLst/>
                  <dgm:ruleLst/>
                </dgm:layoutNode>
                <dgm:layoutNode name="textBox3a" styleLbl="revTx">
                  <dgm:varLst>
                    <dgm:bulletEnabled val="1"/>
                  </dgm:varLst>
                  <dgm:choose name="Name41">
                    <dgm:if name="Name42" func="var" arg="dir" op="equ" val="norm">
                      <dgm:choose name="Name43">
                        <dgm:if name="Name44" axis="root des" ptType="all node" func="maxDepth" op="gt" val="1">
                          <dgm:alg type="tx">
                            <dgm:param type="txAnchorVert" val="t"/>
                            <dgm:param type="parTxLTRAlign" val="l"/>
                            <dgm:param type="parTxRTLAlign" val="r"/>
                          </dgm:alg>
                        </dgm:if>
                        <dgm:else name="Name45">
                          <dgm:alg type="tx">
                            <dgm:param type="txAnchorVert" val="t"/>
                            <dgm:param type="parTxLTRAlign" val="l"/>
                            <dgm:param type="parTxRTLAlign" val="l"/>
                          </dgm:alg>
                        </dgm:else>
                      </dgm:choose>
                    </dgm:if>
                    <dgm:else name="Name46">
                      <dgm:choose name="Name47">
                        <dgm:if name="Name48" axis="root des" ptType="all node" func="maxDepth" op="gt" val="1">
                          <dgm:alg type="tx">
                            <dgm:param type="txAnchorVert" val="b"/>
                            <dgm:param type="txAnchorVertCh" val="b"/>
                            <dgm:param type="parTxLTRAlign" val="l"/>
                            <dgm:param type="parTxRTLAlign" val="r"/>
                          </dgm:alg>
                        </dgm:if>
                        <dgm:else name="Name49">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50">
                    <dgm:if name="Name51" func="var" arg="dir" op="equ" val="norm">
                      <dgm:constrLst>
                        <dgm:constr type="rMarg"/>
                        <dgm:constr type="tMarg"/>
                        <dgm:constr type="bMarg"/>
                      </dgm:constrLst>
                    </dgm:if>
                    <dgm:else name="Name52">
                      <dgm:constrLst>
                        <dgm:constr type="lMarg"/>
                        <dgm:constr type="tMarg"/>
                        <dgm:constr type="bMarg"/>
                      </dgm:constrLst>
                    </dgm:else>
                  </dgm:choose>
                  <dgm:ruleLst>
                    <dgm:rule type="primFontSz" val="5" fact="NaN" max="NaN"/>
                  </dgm:ruleLst>
                </dgm:layoutNode>
              </dgm:forEach>
              <dgm:forEach name="Name53" axis="ch" ptType="node" st="2" cnt="1">
                <dgm:layoutNode name="bullet3b" styleLbl="node1">
                  <dgm:alg type="sp"/>
                  <dgm:shape xmlns:r="http://schemas.openxmlformats.org/officeDocument/2006/relationships" type="ellipse" r:blip="">
                    <dgm:adjLst/>
                  </dgm:shape>
                  <dgm:presOf/>
                  <dgm:constrLst/>
                  <dgm:ruleLst/>
                </dgm:layoutNode>
                <dgm:layoutNode name="textBox3b" styleLbl="revTx">
                  <dgm:varLst>
                    <dgm:bulletEnabled val="1"/>
                  </dgm:varLst>
                  <dgm:choose name="Name54">
                    <dgm:if name="Name55" func="var" arg="dir" op="equ" val="norm">
                      <dgm:choose name="Name56">
                        <dgm:if name="Name57" axis="root des" ptType="all node" func="maxDepth" op="gt" val="1">
                          <dgm:alg type="tx">
                            <dgm:param type="txAnchorVert" val="t"/>
                            <dgm:param type="parTxLTRAlign" val="l"/>
                            <dgm:param type="parTxRTLAlign" val="r"/>
                          </dgm:alg>
                        </dgm:if>
                        <dgm:else name="Name58">
                          <dgm:alg type="tx">
                            <dgm:param type="txAnchorVert" val="t"/>
                            <dgm:param type="parTxLTRAlign" val="l"/>
                            <dgm:param type="parTxRTLAlign" val="l"/>
                          </dgm:alg>
                        </dgm:else>
                      </dgm:choose>
                    </dgm:if>
                    <dgm:else name="Name59">
                      <dgm:choose name="Name60">
                        <dgm:if name="Name61" axis="root des" ptType="all node" func="maxDepth" op="gt" val="1">
                          <dgm:alg type="tx">
                            <dgm:param type="txAnchorVert" val="b"/>
                            <dgm:param type="txAnchorVertCh" val="b"/>
                            <dgm:param type="parTxLTRAlign" val="l"/>
                            <dgm:param type="parTxRTLAlign" val="r"/>
                          </dgm:alg>
                        </dgm:if>
                        <dgm:else name="Name6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63">
                    <dgm:if name="Name64" func="var" arg="dir" op="equ" val="norm">
                      <dgm:constrLst>
                        <dgm:constr type="rMarg"/>
                        <dgm:constr type="tMarg"/>
                        <dgm:constr type="bMarg"/>
                      </dgm:constrLst>
                    </dgm:if>
                    <dgm:else name="Name65">
                      <dgm:constrLst>
                        <dgm:constr type="lMarg"/>
                        <dgm:constr type="tMarg"/>
                        <dgm:constr type="bMarg"/>
                      </dgm:constrLst>
                    </dgm:else>
                  </dgm:choose>
                  <dgm:ruleLst>
                    <dgm:rule type="primFontSz" val="5" fact="NaN" max="NaN"/>
                  </dgm:ruleLst>
                </dgm:layoutNode>
              </dgm:forEach>
              <dgm:forEach name="Name66" axis="ch" ptType="node" st="3" cnt="1">
                <dgm:layoutNode name="bullet3c" styleLbl="node1">
                  <dgm:alg type="sp"/>
                  <dgm:shape xmlns:r="http://schemas.openxmlformats.org/officeDocument/2006/relationships" type="ellipse" r:blip="">
                    <dgm:adjLst/>
                  </dgm:shape>
                  <dgm:presOf/>
                  <dgm:constrLst/>
                  <dgm:ruleLst/>
                </dgm:layoutNode>
                <dgm:layoutNode name="textBox3c" styleLbl="revTx">
                  <dgm:varLst>
                    <dgm:bulletEnabled val="1"/>
                  </dgm:varLst>
                  <dgm:choose name="Name67">
                    <dgm:if name="Name68" func="var" arg="dir" op="equ" val="norm">
                      <dgm:choose name="Name69">
                        <dgm:if name="Name70" axis="root des" ptType="all node" func="maxDepth" op="gt" val="1">
                          <dgm:alg type="tx">
                            <dgm:param type="txAnchorVert" val="t"/>
                            <dgm:param type="parTxLTRAlign" val="l"/>
                            <dgm:param type="parTxRTLAlign" val="r"/>
                          </dgm:alg>
                        </dgm:if>
                        <dgm:else name="Name71">
                          <dgm:alg type="tx">
                            <dgm:param type="txAnchorVert" val="t"/>
                            <dgm:param type="parTxLTRAlign" val="l"/>
                            <dgm:param type="parTxRTLAlign" val="l"/>
                          </dgm:alg>
                        </dgm:else>
                      </dgm:choose>
                    </dgm:if>
                    <dgm:else name="Name72">
                      <dgm:choose name="Name73">
                        <dgm:if name="Name74" axis="root des" ptType="all node" func="maxDepth" op="gt" val="1">
                          <dgm:alg type="tx">
                            <dgm:param type="txAnchorVert" val="b"/>
                            <dgm:param type="txAnchorVertCh" val="b"/>
                            <dgm:param type="parTxLTRAlign" val="l"/>
                            <dgm:param type="parTxRTLAlign" val="r"/>
                          </dgm:alg>
                        </dgm:if>
                        <dgm:else name="Name7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76">
                    <dgm:if name="Name77" func="var" arg="dir" op="equ" val="norm">
                      <dgm:constrLst>
                        <dgm:constr type="rMarg"/>
                        <dgm:constr type="tMarg"/>
                        <dgm:constr type="bMarg"/>
                      </dgm:constrLst>
                    </dgm:if>
                    <dgm:else name="Name78">
                      <dgm:constrLst>
                        <dgm:constr type="lMarg"/>
                        <dgm:constr type="tMarg"/>
                        <dgm:constr type="bMarg"/>
                      </dgm:constrLst>
                    </dgm:else>
                  </dgm:choose>
                  <dgm:ruleLst>
                    <dgm:rule type="primFontSz" val="5" fact="NaN" max="NaN"/>
                  </dgm:ruleLst>
                </dgm:layoutNode>
              </dgm:forEach>
            </dgm:layoutNode>
          </dgm:if>
          <dgm:if name="Name79" axis="ch" ptType="node" func="cnt" op="equ" val="4">
            <dgm:layoutNode name="arrowDiagram4">
              <dgm:alg type="composite">
                <dgm:param type="vertAlign" val="none"/>
                <dgm:param type="horzAlign" val="none"/>
              </dgm:alg>
              <dgm:shape xmlns:r="http://schemas.openxmlformats.org/officeDocument/2006/relationships" r:blip="">
                <dgm:adjLst/>
              </dgm:shape>
              <dgm:presOf/>
              <dgm:choose name="Name80">
                <dgm:if name="Name81" func="var" arg="dir" op="equ" val="norm">
                  <dgm:constrLst>
                    <dgm:constr type="ctrX" for="ch" forName="bullet4a" refType="w" fact="0.11"/>
                    <dgm:constr type="ctrY" for="ch" forName="bullet4a" refType="h" fact="0.762"/>
                    <dgm:constr type="w" for="ch" forName="bullet4a" refType="w" fact="0.023"/>
                    <dgm:constr type="h" for="ch" forName="bullet4a" refType="w" refFor="ch" refForName="bullet4a"/>
                    <dgm:constr type="l" for="ch" forName="textBox4a" refType="ctrX" refFor="ch" refForName="bullet4a"/>
                    <dgm:constr type="t" for="ch" forName="textBox4a" refType="ctrY" refFor="ch" refForName="bullet4a"/>
                    <dgm:constr type="w" for="ch" forName="textBox4a" refType="w" fact="0.171"/>
                    <dgm:constr type="h" for="ch" forName="textBox4a" refType="h" fact="0.238"/>
                    <dgm:constr type="userA" refType="h" refFor="ch" refForName="bullet4a" fact="0.53"/>
                    <dgm:constr type="l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l" for="ch" forName="textBox4b" refType="ctrX" refFor="ch" refForName="bullet4b"/>
                    <dgm:constr type="t" for="ch" forName="textBox4b" refType="ctrY" refFor="ch" refForName="bullet4b"/>
                    <dgm:constr type="w" for="ch" forName="textBox4b" refType="w" fact="0.21"/>
                    <dgm:constr type="h" for="ch" forName="textBox4b" refType="h" fact="0.457"/>
                    <dgm:constr type="userB" refType="h" refFor="ch" refForName="bullet4b" fact="0.53"/>
                    <dgm:constr type="l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l" for="ch" forName="textBox4c" refType="ctrX" refFor="ch" refForName="bullet4c"/>
                    <dgm:constr type="t" for="ch" forName="textBox4c" refType="ctrY" refFor="ch" refForName="bullet4c"/>
                    <dgm:constr type="w" for="ch" forName="textBox4c" refType="w" fact="0.21"/>
                    <dgm:constr type="h" for="ch" forName="textBox4c" refType="h" fact="0.618"/>
                    <dgm:constr type="userC" refType="h" refFor="ch" refForName="bullet4c" fact="0.53"/>
                    <dgm:constr type="l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l" for="ch" forName="textBox4d" refType="ctrX" refFor="ch" refForName="bullet4d"/>
                    <dgm:constr type="t" for="ch" forName="textBox4d" refType="ctrY" refFor="ch" refForName="bullet4d"/>
                    <dgm:constr type="w" for="ch" forName="textBox4d" refType="w" fact="0.21"/>
                    <dgm:constr type="h" for="ch" forName="textBox4d" refType="h" fact="0.717"/>
                    <dgm:constr type="userD" refType="h" refFor="ch" refForName="bullet4d" fact="0.53"/>
                    <dgm:constr type="lMarg" for="ch" forName="textBox4d" refType="userD" fact="2.834"/>
                    <dgm:constr type="primFontSz" for="ch" ptType="node" op="equ" val="65"/>
                  </dgm:constrLst>
                </dgm:if>
                <dgm:else name="Name82">
                  <dgm:constrLst>
                    <dgm:constr type="ctrX" for="ch" forName="bullet4a" refType="w" fact="0.11"/>
                    <dgm:constr type="ctrY" for="ch" forName="bullet4a" refType="h" fact="0.762"/>
                    <dgm:constr type="w" for="ch" forName="bullet4a" refType="w" fact="0.023"/>
                    <dgm:constr type="h" for="ch" forName="bullet4a" refType="w" refFor="ch" refForName="bullet4a"/>
                    <dgm:constr type="r" for="ch" forName="textBox4a" refType="ctrX" refFor="ch" refForName="bullet4a"/>
                    <dgm:constr type="b" for="ch" forName="textBox4a" refType="ctrY" refFor="ch" refForName="bullet4a"/>
                    <dgm:constr type="w" for="ch" forName="textBox4a" refType="w" fact="0.11"/>
                    <dgm:constr type="h" for="ch" forName="textBox4a" refType="h" fact="0.762"/>
                    <dgm:constr type="userA" refType="h" refFor="ch" refForName="bullet4a" fact="0.53"/>
                    <dgm:constr type="rMarg" for="ch" forName="textBox4a" refType="userA" fact="2.834"/>
                    <dgm:constr type="ctrX" for="ch" forName="bullet4b" refType="w" fact="0.281"/>
                    <dgm:constr type="ctrY" for="ch" forName="bullet4b" refType="h" fact="0.543"/>
                    <dgm:constr type="w" for="ch" forName="bullet4b" refType="w" fact="0.04"/>
                    <dgm:constr type="h" for="ch" forName="bullet4b" refType="w" refFor="ch" refForName="bullet4b"/>
                    <dgm:constr type="r" for="ch" forName="textBox4b" refType="ctrX" refFor="ch" refForName="bullet4b"/>
                    <dgm:constr type="b" for="ch" forName="textBox4b" refType="ctrY" refFor="ch" refForName="bullet4b"/>
                    <dgm:constr type="w" for="ch" forName="textBox4b" refType="w" fact="0.171"/>
                    <dgm:constr type="h" for="ch" forName="textBox4b" refType="h" fact="0.543"/>
                    <dgm:constr type="userB" refType="h" refFor="ch" refForName="bullet4b" fact="0.53"/>
                    <dgm:constr type="rMarg" for="ch" forName="textBox4b" refType="userB" fact="2.834"/>
                    <dgm:constr type="ctrX" for="ch" forName="bullet4c" refType="w" fact="0.495"/>
                    <dgm:constr type="ctrY" for="ch" forName="bullet4c" refType="h" fact="0.382"/>
                    <dgm:constr type="w" for="ch" forName="bullet4c" refType="w" fact="0.053"/>
                    <dgm:constr type="h" for="ch" forName="bullet4c" refType="w" refFor="ch" refForName="bullet4c"/>
                    <dgm:constr type="r" for="ch" forName="textBox4c" refType="ctrX" refFor="ch" refForName="bullet4c"/>
                    <dgm:constr type="b" for="ch" forName="textBox4c" refType="ctrY" refFor="ch" refForName="bullet4c"/>
                    <dgm:constr type="w" for="ch" forName="textBox4c" refType="w" fact="0.21"/>
                    <dgm:constr type="h" for="ch" forName="textBox4c" refType="h" fact="0.382"/>
                    <dgm:constr type="userC" refType="h" refFor="ch" refForName="bullet4c" fact="0.53"/>
                    <dgm:constr type="rMarg" for="ch" forName="textBox4c" refType="userC" fact="2.834"/>
                    <dgm:constr type="ctrX" for="ch" forName="bullet4d" refType="w" fact="0.73"/>
                    <dgm:constr type="ctrY" for="ch" forName="bullet4d" refType="h" fact="0.283"/>
                    <dgm:constr type="w" for="ch" forName="bullet4d" refType="w" fact="0.071"/>
                    <dgm:constr type="h" for="ch" forName="bullet4d" refType="w" refFor="ch" refForName="bullet4d"/>
                    <dgm:constr type="r" for="ch" forName="textBox4d" refType="ctrX" refFor="ch" refForName="bullet4d"/>
                    <dgm:constr type="b" for="ch" forName="textBox4d" refType="ctrY" refFor="ch" refForName="bullet4d"/>
                    <dgm:constr type="w" for="ch" forName="textBox4d" refType="w" fact="0.21"/>
                    <dgm:constr type="h" for="ch" forName="textBox4d" refType="h" fact="0.283"/>
                    <dgm:constr type="userD" refType="h" refFor="ch" refForName="bullet4d" fact="0.53"/>
                    <dgm:constr type="rMarg" for="ch" forName="textBox4d" refType="userD" fact="2.834"/>
                    <dgm:constr type="primFontSz" for="ch" ptType="node" op="equ" val="65"/>
                  </dgm:constrLst>
                </dgm:else>
              </dgm:choose>
              <dgm:ruleLst/>
              <dgm:forEach name="Name83" axis="ch" ptType="node" cnt="1">
                <dgm:layoutNode name="bullet4a" styleLbl="node1">
                  <dgm:alg type="sp"/>
                  <dgm:shape xmlns:r="http://schemas.openxmlformats.org/officeDocument/2006/relationships" type="ellipse" r:blip="">
                    <dgm:adjLst/>
                  </dgm:shape>
                  <dgm:presOf/>
                  <dgm:constrLst/>
                  <dgm:ruleLst/>
                </dgm:layoutNode>
                <dgm:layoutNode name="textBox4a" styleLbl="revTx">
                  <dgm:varLst>
                    <dgm:bulletEnabled val="1"/>
                  </dgm:varLst>
                  <dgm:choose name="Name84">
                    <dgm:if name="Name85" func="var" arg="dir" op="equ" val="norm">
                      <dgm:choose name="Name86">
                        <dgm:if name="Name87" axis="root des" ptType="all node" func="maxDepth" op="gt" val="1">
                          <dgm:alg type="tx">
                            <dgm:param type="txAnchorVert" val="t"/>
                            <dgm:param type="parTxLTRAlign" val="l"/>
                            <dgm:param type="parTxRTLAlign" val="r"/>
                          </dgm:alg>
                        </dgm:if>
                        <dgm:else name="Name88">
                          <dgm:alg type="tx">
                            <dgm:param type="txAnchorVert" val="t"/>
                            <dgm:param type="parTxLTRAlign" val="l"/>
                            <dgm:param type="parTxRTLAlign" val="l"/>
                          </dgm:alg>
                        </dgm:else>
                      </dgm:choose>
                    </dgm:if>
                    <dgm:else name="Name89">
                      <dgm:choose name="Name90">
                        <dgm:if name="Name91" axis="root des" ptType="all node" func="maxDepth" op="gt" val="1">
                          <dgm:alg type="tx">
                            <dgm:param type="txAnchorVert" val="b"/>
                            <dgm:param type="txAnchorVertCh" val="b"/>
                            <dgm:param type="parTxLTRAlign" val="l"/>
                            <dgm:param type="parTxRTLAlign" val="r"/>
                          </dgm:alg>
                        </dgm:if>
                        <dgm:else name="Name92">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93">
                    <dgm:if name="Name94" func="var" arg="dir" op="equ" val="norm">
                      <dgm:constrLst>
                        <dgm:constr type="rMarg"/>
                        <dgm:constr type="tMarg"/>
                        <dgm:constr type="bMarg"/>
                      </dgm:constrLst>
                    </dgm:if>
                    <dgm:else name="Name95">
                      <dgm:constrLst>
                        <dgm:constr type="lMarg"/>
                        <dgm:constr type="tMarg"/>
                        <dgm:constr type="bMarg"/>
                      </dgm:constrLst>
                    </dgm:else>
                  </dgm:choose>
                  <dgm:ruleLst>
                    <dgm:rule type="primFontSz" val="5" fact="NaN" max="NaN"/>
                  </dgm:ruleLst>
                </dgm:layoutNode>
              </dgm:forEach>
              <dgm:forEach name="Name96" axis="ch" ptType="node" st="2" cnt="1">
                <dgm:layoutNode name="bullet4b" styleLbl="node1">
                  <dgm:alg type="sp"/>
                  <dgm:shape xmlns:r="http://schemas.openxmlformats.org/officeDocument/2006/relationships" type="ellipse" r:blip="">
                    <dgm:adjLst/>
                  </dgm:shape>
                  <dgm:presOf/>
                  <dgm:constrLst/>
                  <dgm:ruleLst/>
                </dgm:layoutNode>
                <dgm:layoutNode name="textBox4b" styleLbl="revTx">
                  <dgm:varLst>
                    <dgm:bulletEnabled val="1"/>
                  </dgm:varLst>
                  <dgm:choose name="Name97">
                    <dgm:if name="Name98" func="var" arg="dir" op="equ" val="norm">
                      <dgm:choose name="Name99">
                        <dgm:if name="Name100" axis="root des" ptType="all node" func="maxDepth" op="gt" val="1">
                          <dgm:alg type="tx">
                            <dgm:param type="txAnchorVert" val="t"/>
                            <dgm:param type="parTxLTRAlign" val="l"/>
                            <dgm:param type="parTxRTLAlign" val="r"/>
                          </dgm:alg>
                        </dgm:if>
                        <dgm:else name="Name101">
                          <dgm:alg type="tx">
                            <dgm:param type="txAnchorVert" val="t"/>
                            <dgm:param type="parTxLTRAlign" val="l"/>
                            <dgm:param type="parTxRTLAlign" val="l"/>
                          </dgm:alg>
                        </dgm:else>
                      </dgm:choose>
                    </dgm:if>
                    <dgm:else name="Name102">
                      <dgm:choose name="Name103">
                        <dgm:if name="Name104" axis="root des" ptType="all node" func="maxDepth" op="gt" val="1">
                          <dgm:alg type="tx">
                            <dgm:param type="txAnchorVert" val="b"/>
                            <dgm:param type="txAnchorVertCh" val="b"/>
                            <dgm:param type="parTxLTRAlign" val="l"/>
                            <dgm:param type="parTxRTLAlign" val="r"/>
                          </dgm:alg>
                        </dgm:if>
                        <dgm:else name="Name105">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06">
                    <dgm:if name="Name107" func="var" arg="dir" op="equ" val="norm">
                      <dgm:constrLst>
                        <dgm:constr type="rMarg"/>
                        <dgm:constr type="tMarg"/>
                        <dgm:constr type="bMarg"/>
                      </dgm:constrLst>
                    </dgm:if>
                    <dgm:else name="Name108">
                      <dgm:constrLst>
                        <dgm:constr type="lMarg"/>
                        <dgm:constr type="tMarg"/>
                        <dgm:constr type="bMarg"/>
                      </dgm:constrLst>
                    </dgm:else>
                  </dgm:choose>
                  <dgm:ruleLst>
                    <dgm:rule type="primFontSz" val="5" fact="NaN" max="NaN"/>
                  </dgm:ruleLst>
                </dgm:layoutNode>
              </dgm:forEach>
              <dgm:forEach name="Name109" axis="ch" ptType="node" st="3" cnt="1">
                <dgm:layoutNode name="bullet4c" styleLbl="node1">
                  <dgm:alg type="sp"/>
                  <dgm:shape xmlns:r="http://schemas.openxmlformats.org/officeDocument/2006/relationships" type="ellipse" r:blip="">
                    <dgm:adjLst/>
                  </dgm:shape>
                  <dgm:presOf/>
                  <dgm:constrLst/>
                  <dgm:ruleLst/>
                </dgm:layoutNode>
                <dgm:layoutNode name="textBox4c" styleLbl="revTx">
                  <dgm:varLst>
                    <dgm:bulletEnabled val="1"/>
                  </dgm:varLst>
                  <dgm:choose name="Name110">
                    <dgm:if name="Name111" func="var" arg="dir" op="equ" val="norm">
                      <dgm:choose name="Name112">
                        <dgm:if name="Name113" axis="root des" ptType="all node" func="maxDepth" op="gt" val="1">
                          <dgm:alg type="tx">
                            <dgm:param type="txAnchorVert" val="t"/>
                            <dgm:param type="parTxLTRAlign" val="l"/>
                            <dgm:param type="parTxRTLAlign" val="r"/>
                          </dgm:alg>
                        </dgm:if>
                        <dgm:else name="Name114">
                          <dgm:alg type="tx">
                            <dgm:param type="txAnchorVert" val="t"/>
                            <dgm:param type="parTxLTRAlign" val="l"/>
                            <dgm:param type="parTxRTLAlign" val="l"/>
                          </dgm:alg>
                        </dgm:else>
                      </dgm:choose>
                    </dgm:if>
                    <dgm:else name="Name115">
                      <dgm:choose name="Name116">
                        <dgm:if name="Name117" axis="root des" ptType="all node" func="maxDepth" op="gt" val="1">
                          <dgm:alg type="tx">
                            <dgm:param type="txAnchorVert" val="b"/>
                            <dgm:param type="txAnchorVertCh" val="b"/>
                            <dgm:param type="parTxLTRAlign" val="l"/>
                            <dgm:param type="parTxRTLAlign" val="r"/>
                          </dgm:alg>
                        </dgm:if>
                        <dgm:else name="Name11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19">
                    <dgm:if name="Name120" func="var" arg="dir" op="equ" val="norm">
                      <dgm:constrLst>
                        <dgm:constr type="rMarg"/>
                        <dgm:constr type="tMarg"/>
                        <dgm:constr type="bMarg"/>
                      </dgm:constrLst>
                    </dgm:if>
                    <dgm:else name="Name121">
                      <dgm:constrLst>
                        <dgm:constr type="lMarg"/>
                        <dgm:constr type="tMarg"/>
                        <dgm:constr type="bMarg"/>
                      </dgm:constrLst>
                    </dgm:else>
                  </dgm:choose>
                  <dgm:ruleLst>
                    <dgm:rule type="primFontSz" val="5" fact="NaN" max="NaN"/>
                  </dgm:ruleLst>
                </dgm:layoutNode>
              </dgm:forEach>
              <dgm:forEach name="Name122" axis="ch" ptType="node" st="4" cnt="1">
                <dgm:layoutNode name="bullet4d" styleLbl="node1">
                  <dgm:alg type="sp"/>
                  <dgm:shape xmlns:r="http://schemas.openxmlformats.org/officeDocument/2006/relationships" type="ellipse" r:blip="">
                    <dgm:adjLst/>
                  </dgm:shape>
                  <dgm:presOf/>
                  <dgm:constrLst/>
                  <dgm:ruleLst/>
                </dgm:layoutNode>
                <dgm:layoutNode name="textBox4d" styleLbl="revTx">
                  <dgm:varLst>
                    <dgm:bulletEnabled val="1"/>
                  </dgm:varLst>
                  <dgm:choose name="Name123">
                    <dgm:if name="Name124" func="var" arg="dir" op="equ" val="norm">
                      <dgm:choose name="Name125">
                        <dgm:if name="Name126" axis="root des" ptType="all node" func="maxDepth" op="gt" val="1">
                          <dgm:alg type="tx">
                            <dgm:param type="txAnchorVert" val="t"/>
                            <dgm:param type="parTxLTRAlign" val="l"/>
                            <dgm:param type="parTxRTLAlign" val="r"/>
                          </dgm:alg>
                        </dgm:if>
                        <dgm:else name="Name127">
                          <dgm:alg type="tx">
                            <dgm:param type="txAnchorVert" val="t"/>
                            <dgm:param type="parTxLTRAlign" val="l"/>
                            <dgm:param type="parTxRTLAlign" val="l"/>
                          </dgm:alg>
                        </dgm:else>
                      </dgm:choose>
                    </dgm:if>
                    <dgm:else name="Name128">
                      <dgm:choose name="Name129">
                        <dgm:if name="Name130" axis="root des" ptType="all node" func="maxDepth" op="gt" val="1">
                          <dgm:alg type="tx">
                            <dgm:param type="txAnchorVert" val="b"/>
                            <dgm:param type="txAnchorVertCh" val="b"/>
                            <dgm:param type="parTxLTRAlign" val="l"/>
                            <dgm:param type="parTxRTLAlign" val="r"/>
                          </dgm:alg>
                        </dgm:if>
                        <dgm:else name="Name13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32">
                    <dgm:if name="Name133" func="var" arg="dir" op="equ" val="norm">
                      <dgm:constrLst>
                        <dgm:constr type="rMarg"/>
                        <dgm:constr type="tMarg"/>
                        <dgm:constr type="bMarg"/>
                      </dgm:constrLst>
                    </dgm:if>
                    <dgm:else name="Name134">
                      <dgm:constrLst>
                        <dgm:constr type="lMarg"/>
                        <dgm:constr type="tMarg"/>
                        <dgm:constr type="bMarg"/>
                      </dgm:constrLst>
                    </dgm:else>
                  </dgm:choose>
                  <dgm:ruleLst>
                    <dgm:rule type="primFontSz" val="5" fact="NaN" max="NaN"/>
                  </dgm:ruleLst>
                </dgm:layoutNode>
              </dgm:forEach>
            </dgm:layoutNode>
          </dgm:if>
          <dgm:else name="Name135">
            <dgm:layoutNode name="arrowDiagram5">
              <dgm:alg type="composite">
                <dgm:param type="vertAlign" val="none"/>
                <dgm:param type="horzAlign" val="none"/>
              </dgm:alg>
              <dgm:shape xmlns:r="http://schemas.openxmlformats.org/officeDocument/2006/relationships" r:blip="">
                <dgm:adjLst/>
              </dgm:shape>
              <dgm:presOf/>
              <dgm:choose name="Name136">
                <dgm:if name="Name137" func="var" arg="dir" op="equ" val="norm">
                  <dgm:constrLst>
                    <dgm:constr type="ctrX" for="ch" forName="bullet5a" refType="w" fact="0.11"/>
                    <dgm:constr type="ctrY" for="ch" forName="bullet5a" refType="h" fact="0.762"/>
                    <dgm:constr type="w" for="ch" forName="bullet5a" refType="w" fact="0.023"/>
                    <dgm:constr type="h" for="ch" forName="bullet5a" refType="w" refFor="ch" refForName="bullet5a"/>
                    <dgm:constr type="l" for="ch" forName="textBox5a" refType="ctrX" refFor="ch" refForName="bullet5a"/>
                    <dgm:constr type="t" for="ch" forName="textBox5a" refType="ctrY" refFor="ch" refForName="bullet5a"/>
                    <dgm:constr type="w" for="ch" forName="textBox5a" refType="w" fact="0.131"/>
                    <dgm:constr type="h" for="ch" forName="textBox5a" refType="h" fact="0.238"/>
                    <dgm:constr type="userA" refType="h" refFor="ch" refForName="bullet5a" fact="0.53"/>
                    <dgm:constr type="l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l" for="ch" forName="textBox5b" refType="ctrX" refFor="ch" refForName="bullet5b"/>
                    <dgm:constr type="t" for="ch" forName="textBox5b" refType="ctrY" refFor="ch" refForName="bullet5b"/>
                    <dgm:constr type="w" for="ch" forName="textBox5b" refType="w" fact="0.166"/>
                    <dgm:constr type="h" for="ch" forName="textBox5b" refType="h" fact="0.419"/>
                    <dgm:constr type="userB" refType="h" refFor="ch" refForName="bullet5b" fact="0.53"/>
                    <dgm:constr type="l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l" for="ch" forName="textBox5c" refType="ctrX" refFor="ch" refForName="bullet5c"/>
                    <dgm:constr type="t" for="ch" forName="textBox5c" refType="ctrY" refFor="ch" refForName="bullet5c"/>
                    <dgm:constr type="w" for="ch" forName="textBox5c" refType="w" fact="0.193"/>
                    <dgm:constr type="h" for="ch" forName="textBox5c" refType="h" fact="0.562"/>
                    <dgm:constr type="userC" refType="h" refFor="ch" refForName="bullet5c" fact="0.53"/>
                    <dgm:constr type="l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l" for="ch" forName="textBox5d" refType="ctrX" refFor="ch" refForName="bullet5d"/>
                    <dgm:constr type="t" for="ch" forName="textBox5d" refType="ctrY" refFor="ch" refForName="bullet5d"/>
                    <dgm:constr type="w" for="ch" forName="textBox5d" refType="w" fact="0.2"/>
                    <dgm:constr type="h" for="ch" forName="textBox5d" refType="h" fact="0.67"/>
                    <dgm:constr type="userD" refType="h" refFor="ch" refForName="bullet5d" fact="0.53"/>
                    <dgm:constr type="l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l" for="ch" forName="textBox5e" refType="ctrX" refFor="ch" refForName="bullet5e"/>
                    <dgm:constr type="t" for="ch" forName="textBox5e" refType="ctrY" refFor="ch" refForName="bullet5e"/>
                    <dgm:constr type="w" for="ch" forName="textBox5e" refType="w" fact="0.2"/>
                    <dgm:constr type="h" for="ch" forName="textBox5e" refType="h" fact="0.736"/>
                    <dgm:constr type="userE" refType="h" refFor="ch" refForName="bullet5e" fact="0.53"/>
                    <dgm:constr type="lMarg" for="ch" forName="textBox5e" refType="userE" fact="2.834"/>
                    <dgm:constr type="primFontSz" for="ch" ptType="node" op="equ" val="65"/>
                  </dgm:constrLst>
                </dgm:if>
                <dgm:else name="Name138">
                  <dgm:constrLst>
                    <dgm:constr type="ctrX" for="ch" forName="bullet5a" refType="w" fact="0.11"/>
                    <dgm:constr type="ctrY" for="ch" forName="bullet5a" refType="h" fact="0.762"/>
                    <dgm:constr type="w" for="ch" forName="bullet5a" refType="w" fact="0.023"/>
                    <dgm:constr type="h" for="ch" forName="bullet5a" refType="w" refFor="ch" refForName="bullet5a"/>
                    <dgm:constr type="r" for="ch" forName="textBox5a" refType="ctrX" refFor="ch" refForName="bullet5a"/>
                    <dgm:constr type="b" for="ch" forName="textBox5a" refType="ctrY" refFor="ch" refForName="bullet5a"/>
                    <dgm:constr type="w" for="ch" forName="textBox5a" refType="w" fact="0.11"/>
                    <dgm:constr type="h" for="ch" forName="textBox5a" refType="h" fact="0.762"/>
                    <dgm:constr type="userA" refType="h" refFor="ch" refForName="bullet5a" fact="0.53"/>
                    <dgm:constr type="rMarg" for="ch" forName="textBox5a" refType="userA" fact="2.834"/>
                    <dgm:constr type="ctrX" for="ch" forName="bullet5b" refType="w" fact="0.241"/>
                    <dgm:constr type="ctrY" for="ch" forName="bullet5b" refType="h" fact="0.581"/>
                    <dgm:constr type="w" for="ch" forName="bullet5b" refType="w" fact="0.036"/>
                    <dgm:constr type="h" for="ch" forName="bullet5b" refType="w" refFor="ch" refForName="bullet5b"/>
                    <dgm:constr type="r" for="ch" forName="textBox5b" refType="ctrX" refFor="ch" refForName="bullet5b"/>
                    <dgm:constr type="b" for="ch" forName="textBox5b" refType="ctrY" refFor="ch" refForName="bullet5b"/>
                    <dgm:constr type="w" for="ch" forName="textBox5b" refType="w" fact="0.131"/>
                    <dgm:constr type="h" for="ch" forName="textBox5b" refType="h" fact="0.581"/>
                    <dgm:constr type="userB" refType="h" refFor="ch" refForName="bullet5b" fact="0.53"/>
                    <dgm:constr type="rMarg" for="ch" forName="textBox5b" refType="userB" fact="2.834"/>
                    <dgm:constr type="ctrX" for="ch" forName="bullet5c" refType="w" fact="0.407"/>
                    <dgm:constr type="ctrY" for="ch" forName="bullet5c" refType="h" fact="0.438"/>
                    <dgm:constr type="w" for="ch" forName="bullet5c" refType="w" fact="0.048"/>
                    <dgm:constr type="h" for="ch" forName="bullet5c" refType="w" refFor="ch" refForName="bullet5c"/>
                    <dgm:constr type="r" for="ch" forName="textBox5c" refType="ctrX" refFor="ch" refForName="bullet5c"/>
                    <dgm:constr type="b" for="ch" forName="textBox5c" refType="ctrY" refFor="ch" refForName="bullet5c"/>
                    <dgm:constr type="w" for="ch" forName="textBox5c" refType="w" fact="0.166"/>
                    <dgm:constr type="h" for="ch" forName="textBox5c" refType="h" fact="0.438"/>
                    <dgm:constr type="userC" refType="h" refFor="ch" refForName="bullet5c" fact="0.53"/>
                    <dgm:constr type="rMarg" for="ch" forName="textBox5c" refType="userC" fact="2.834"/>
                    <dgm:constr type="ctrX" for="ch" forName="bullet5d" refType="w" fact="0.6"/>
                    <dgm:constr type="ctrY" for="ch" forName="bullet5d" refType="h" fact="0.33"/>
                    <dgm:constr type="w" for="ch" forName="bullet5d" refType="w" fact="0.062"/>
                    <dgm:constr type="h" for="ch" forName="bullet5d" refType="w" refFor="ch" refForName="bullet5d"/>
                    <dgm:constr type="r" for="ch" forName="textBox5d" refType="ctrX" refFor="ch" refForName="bullet5d"/>
                    <dgm:constr type="b" for="ch" forName="textBox5d" refType="ctrY" refFor="ch" refForName="bullet5d"/>
                    <dgm:constr type="w" for="ch" forName="textBox5d" refType="w" fact="0.193"/>
                    <dgm:constr type="h" for="ch" forName="textBox5d" refType="h" fact="0.33"/>
                    <dgm:constr type="userD" refType="h" refFor="ch" refForName="bullet5d" fact="0.53"/>
                    <dgm:constr type="rMarg" for="ch" forName="textBox5d" refType="userD" fact="2.834"/>
                    <dgm:constr type="ctrX" for="ch" forName="bullet5e" refType="w" fact="0.8"/>
                    <dgm:constr type="ctrY" for="ch" forName="bullet5e" refType="h" fact="0.264"/>
                    <dgm:constr type="w" for="ch" forName="bullet5e" refType="w" fact="0.079"/>
                    <dgm:constr type="h" for="ch" forName="bullet5e" refType="w" refFor="ch" refForName="bullet5e"/>
                    <dgm:constr type="r" for="ch" forName="textBox5e" refType="ctrX" refFor="ch" refForName="bullet5e"/>
                    <dgm:constr type="b" for="ch" forName="textBox5e" refType="ctrY" refFor="ch" refForName="bullet5e"/>
                    <dgm:constr type="w" for="ch" forName="textBox5e" refType="w" fact="0.2"/>
                    <dgm:constr type="h" for="ch" forName="textBox5e" refType="h" fact="0.264"/>
                    <dgm:constr type="userE" refType="h" refFor="ch" refForName="bullet5e" fact="0.53"/>
                    <dgm:constr type="rMarg" for="ch" forName="textBox5e" refType="userE" fact="2.834"/>
                    <dgm:constr type="primFontSz" for="ch" ptType="node" op="equ" val="65"/>
                  </dgm:constrLst>
                </dgm:else>
              </dgm:choose>
              <dgm:ruleLst/>
              <dgm:forEach name="Name139" axis="ch" ptType="node" cnt="1">
                <dgm:layoutNode name="bullet5a" styleLbl="node1">
                  <dgm:alg type="sp"/>
                  <dgm:shape xmlns:r="http://schemas.openxmlformats.org/officeDocument/2006/relationships" type="ellipse" r:blip="">
                    <dgm:adjLst/>
                  </dgm:shape>
                  <dgm:presOf/>
                  <dgm:constrLst/>
                  <dgm:ruleLst/>
                </dgm:layoutNode>
                <dgm:layoutNode name="textBox5a" styleLbl="revTx">
                  <dgm:varLst>
                    <dgm:bulletEnabled val="1"/>
                  </dgm:varLst>
                  <dgm:choose name="Name140">
                    <dgm:if name="Name141" func="var" arg="dir" op="equ" val="norm">
                      <dgm:choose name="Name142">
                        <dgm:if name="Name143" axis="root des" ptType="all node" func="maxDepth" op="gt" val="1">
                          <dgm:alg type="tx">
                            <dgm:param type="txAnchorVert" val="t"/>
                            <dgm:param type="parTxLTRAlign" val="l"/>
                            <dgm:param type="parTxRTLAlign" val="r"/>
                          </dgm:alg>
                        </dgm:if>
                        <dgm:else name="Name144">
                          <dgm:alg type="tx">
                            <dgm:param type="txAnchorVert" val="t"/>
                            <dgm:param type="parTxLTRAlign" val="l"/>
                            <dgm:param type="parTxRTLAlign" val="l"/>
                          </dgm:alg>
                        </dgm:else>
                      </dgm:choose>
                    </dgm:if>
                    <dgm:else name="Name145">
                      <dgm:choose name="Name146">
                        <dgm:if name="Name147" axis="root des" ptType="all node" func="maxDepth" op="gt" val="1">
                          <dgm:alg type="tx">
                            <dgm:param type="txAnchorVert" val="b"/>
                            <dgm:param type="txAnchorVertCh" val="b"/>
                            <dgm:param type="parTxLTRAlign" val="l"/>
                            <dgm:param type="parTxRTLAlign" val="r"/>
                          </dgm:alg>
                        </dgm:if>
                        <dgm:else name="Name148">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49">
                    <dgm:if name="Name150" func="var" arg="dir" op="equ" val="norm">
                      <dgm:constrLst>
                        <dgm:constr type="rMarg"/>
                        <dgm:constr type="tMarg"/>
                        <dgm:constr type="bMarg"/>
                      </dgm:constrLst>
                    </dgm:if>
                    <dgm:else name="Name151">
                      <dgm:constrLst>
                        <dgm:constr type="lMarg"/>
                        <dgm:constr type="tMarg"/>
                        <dgm:constr type="bMarg"/>
                      </dgm:constrLst>
                    </dgm:else>
                  </dgm:choose>
                  <dgm:ruleLst>
                    <dgm:rule type="primFontSz" val="5" fact="NaN" max="NaN"/>
                  </dgm:ruleLst>
                </dgm:layoutNode>
              </dgm:forEach>
              <dgm:forEach name="Name152" axis="ch" ptType="node" st="2" cnt="1">
                <dgm:layoutNode name="bullet5b" styleLbl="node1">
                  <dgm:alg type="sp"/>
                  <dgm:shape xmlns:r="http://schemas.openxmlformats.org/officeDocument/2006/relationships" type="ellipse" r:blip="">
                    <dgm:adjLst/>
                  </dgm:shape>
                  <dgm:presOf/>
                  <dgm:constrLst/>
                  <dgm:ruleLst/>
                </dgm:layoutNode>
                <dgm:layoutNode name="textBox5b" styleLbl="revTx">
                  <dgm:varLst>
                    <dgm:bulletEnabled val="1"/>
                  </dgm:varLst>
                  <dgm:choose name="Name153">
                    <dgm:if name="Name154" func="var" arg="dir" op="equ" val="norm">
                      <dgm:choose name="Name155">
                        <dgm:if name="Name156" axis="root des" ptType="all node" func="maxDepth" op="gt" val="1">
                          <dgm:alg type="tx">
                            <dgm:param type="txAnchorVert" val="t"/>
                            <dgm:param type="parTxLTRAlign" val="l"/>
                            <dgm:param type="parTxRTLAlign" val="r"/>
                          </dgm:alg>
                        </dgm:if>
                        <dgm:else name="Name157">
                          <dgm:alg type="tx">
                            <dgm:param type="txAnchorVert" val="t"/>
                            <dgm:param type="parTxLTRAlign" val="l"/>
                            <dgm:param type="parTxRTLAlign" val="l"/>
                          </dgm:alg>
                        </dgm:else>
                      </dgm:choose>
                    </dgm:if>
                    <dgm:else name="Name158">
                      <dgm:choose name="Name159">
                        <dgm:if name="Name160" axis="root des" ptType="all node" func="maxDepth" op="gt" val="1">
                          <dgm:alg type="tx">
                            <dgm:param type="txAnchorVert" val="b"/>
                            <dgm:param type="txAnchorVertCh" val="b"/>
                            <dgm:param type="parTxLTRAlign" val="l"/>
                            <dgm:param type="parTxRTLAlign" val="r"/>
                          </dgm:alg>
                        </dgm:if>
                        <dgm:else name="Name161">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62">
                    <dgm:if name="Name163" func="var" arg="dir" op="equ" val="norm">
                      <dgm:constrLst>
                        <dgm:constr type="rMarg"/>
                        <dgm:constr type="tMarg"/>
                        <dgm:constr type="bMarg"/>
                      </dgm:constrLst>
                    </dgm:if>
                    <dgm:else name="Name164">
                      <dgm:constrLst>
                        <dgm:constr type="lMarg"/>
                        <dgm:constr type="tMarg"/>
                        <dgm:constr type="bMarg"/>
                      </dgm:constrLst>
                    </dgm:else>
                  </dgm:choose>
                  <dgm:ruleLst>
                    <dgm:rule type="primFontSz" val="5" fact="NaN" max="NaN"/>
                  </dgm:ruleLst>
                </dgm:layoutNode>
              </dgm:forEach>
              <dgm:forEach name="Name165" axis="ch" ptType="node" st="3" cnt="1">
                <dgm:layoutNode name="bullet5c" styleLbl="node1">
                  <dgm:alg type="sp"/>
                  <dgm:shape xmlns:r="http://schemas.openxmlformats.org/officeDocument/2006/relationships" type="ellipse" r:blip="">
                    <dgm:adjLst/>
                  </dgm:shape>
                  <dgm:presOf/>
                  <dgm:constrLst/>
                  <dgm:ruleLst/>
                </dgm:layoutNode>
                <dgm:layoutNode name="textBox5c" styleLbl="revTx">
                  <dgm:varLst>
                    <dgm:bulletEnabled val="1"/>
                  </dgm:varLst>
                  <dgm:choose name="Name166">
                    <dgm:if name="Name167" func="var" arg="dir" op="equ" val="norm">
                      <dgm:choose name="Name168">
                        <dgm:if name="Name169" axis="root des" ptType="all node" func="maxDepth" op="gt" val="1">
                          <dgm:alg type="tx">
                            <dgm:param type="txAnchorVert" val="t"/>
                            <dgm:param type="parTxLTRAlign" val="l"/>
                            <dgm:param type="parTxRTLAlign" val="r"/>
                          </dgm:alg>
                        </dgm:if>
                        <dgm:else name="Name170">
                          <dgm:alg type="tx">
                            <dgm:param type="txAnchorVert" val="t"/>
                            <dgm:param type="parTxLTRAlign" val="l"/>
                            <dgm:param type="parTxRTLAlign" val="l"/>
                          </dgm:alg>
                        </dgm:else>
                      </dgm:choose>
                    </dgm:if>
                    <dgm:else name="Name171">
                      <dgm:choose name="Name172">
                        <dgm:if name="Name173" axis="root des" ptType="all node" func="maxDepth" op="gt" val="1">
                          <dgm:alg type="tx">
                            <dgm:param type="txAnchorVert" val="b"/>
                            <dgm:param type="txAnchorVertCh" val="b"/>
                            <dgm:param type="parTxLTRAlign" val="l"/>
                            <dgm:param type="parTxRTLAlign" val="r"/>
                          </dgm:alg>
                        </dgm:if>
                        <dgm:else name="Name174">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75">
                    <dgm:if name="Name176" func="var" arg="dir" op="equ" val="norm">
                      <dgm:constrLst>
                        <dgm:constr type="rMarg"/>
                        <dgm:constr type="tMarg"/>
                        <dgm:constr type="bMarg"/>
                      </dgm:constrLst>
                    </dgm:if>
                    <dgm:else name="Name177">
                      <dgm:constrLst>
                        <dgm:constr type="lMarg"/>
                        <dgm:constr type="tMarg"/>
                        <dgm:constr type="bMarg"/>
                      </dgm:constrLst>
                    </dgm:else>
                  </dgm:choose>
                  <dgm:ruleLst>
                    <dgm:rule type="primFontSz" val="5" fact="NaN" max="NaN"/>
                  </dgm:ruleLst>
                </dgm:layoutNode>
              </dgm:forEach>
              <dgm:forEach name="Name178" axis="ch" ptType="node" st="4" cnt="1">
                <dgm:layoutNode name="bullet5d" styleLbl="node1">
                  <dgm:alg type="sp"/>
                  <dgm:shape xmlns:r="http://schemas.openxmlformats.org/officeDocument/2006/relationships" type="ellipse" r:blip="">
                    <dgm:adjLst/>
                  </dgm:shape>
                  <dgm:presOf/>
                  <dgm:constrLst/>
                  <dgm:ruleLst/>
                </dgm:layoutNode>
                <dgm:layoutNode name="textBox5d" styleLbl="revTx">
                  <dgm:varLst>
                    <dgm:bulletEnabled val="1"/>
                  </dgm:varLst>
                  <dgm:choose name="Name179">
                    <dgm:if name="Name180" func="var" arg="dir" op="equ" val="norm">
                      <dgm:choose name="Name181">
                        <dgm:if name="Name182" axis="root des" ptType="all node" func="maxDepth" op="gt" val="1">
                          <dgm:alg type="tx">
                            <dgm:param type="txAnchorVert" val="t"/>
                            <dgm:param type="parTxLTRAlign" val="l"/>
                            <dgm:param type="parTxRTLAlign" val="r"/>
                          </dgm:alg>
                        </dgm:if>
                        <dgm:else name="Name183">
                          <dgm:alg type="tx">
                            <dgm:param type="txAnchorVert" val="t"/>
                            <dgm:param type="parTxLTRAlign" val="l"/>
                            <dgm:param type="parTxRTLAlign" val="l"/>
                          </dgm:alg>
                        </dgm:else>
                      </dgm:choose>
                    </dgm:if>
                    <dgm:else name="Name184">
                      <dgm:choose name="Name185">
                        <dgm:if name="Name186" axis="root des" ptType="all node" func="maxDepth" op="gt" val="1">
                          <dgm:alg type="tx">
                            <dgm:param type="txAnchorVert" val="b"/>
                            <dgm:param type="txAnchorVertCh" val="b"/>
                            <dgm:param type="parTxLTRAlign" val="l"/>
                            <dgm:param type="parTxRTLAlign" val="r"/>
                          </dgm:alg>
                        </dgm:if>
                        <dgm:else name="Name187">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188">
                    <dgm:if name="Name189" func="var" arg="dir" op="equ" val="norm">
                      <dgm:constrLst>
                        <dgm:constr type="rMarg"/>
                        <dgm:constr type="tMarg"/>
                        <dgm:constr type="bMarg"/>
                      </dgm:constrLst>
                    </dgm:if>
                    <dgm:else name="Name190">
                      <dgm:constrLst>
                        <dgm:constr type="lMarg"/>
                        <dgm:constr type="tMarg"/>
                        <dgm:constr type="bMarg"/>
                      </dgm:constrLst>
                    </dgm:else>
                  </dgm:choose>
                  <dgm:ruleLst>
                    <dgm:rule type="primFontSz" val="5" fact="NaN" max="NaN"/>
                  </dgm:ruleLst>
                </dgm:layoutNode>
              </dgm:forEach>
              <dgm:forEach name="Name191" axis="ch" ptType="node" st="5" cnt="1">
                <dgm:layoutNode name="bullet5e" styleLbl="node1">
                  <dgm:alg type="sp"/>
                  <dgm:shape xmlns:r="http://schemas.openxmlformats.org/officeDocument/2006/relationships" type="ellipse" r:blip="">
                    <dgm:adjLst/>
                  </dgm:shape>
                  <dgm:presOf/>
                  <dgm:constrLst/>
                  <dgm:ruleLst/>
                </dgm:layoutNode>
                <dgm:layoutNode name="textBox5e" styleLbl="revTx">
                  <dgm:varLst>
                    <dgm:bulletEnabled val="1"/>
                  </dgm:varLst>
                  <dgm:choose name="Name192">
                    <dgm:if name="Name193" func="var" arg="dir" op="equ" val="norm">
                      <dgm:choose name="Name194">
                        <dgm:if name="Name195" axis="root des" ptType="all node" func="maxDepth" op="gt" val="1">
                          <dgm:alg type="tx">
                            <dgm:param type="txAnchorVert" val="t"/>
                            <dgm:param type="parTxLTRAlign" val="l"/>
                            <dgm:param type="parTxRTLAlign" val="r"/>
                          </dgm:alg>
                        </dgm:if>
                        <dgm:else name="Name196">
                          <dgm:alg type="tx">
                            <dgm:param type="txAnchorVert" val="t"/>
                            <dgm:param type="parTxLTRAlign" val="l"/>
                            <dgm:param type="parTxRTLAlign" val="l"/>
                          </dgm:alg>
                        </dgm:else>
                      </dgm:choose>
                    </dgm:if>
                    <dgm:else name="Name197">
                      <dgm:choose name="Name198">
                        <dgm:if name="Name199" axis="root des" ptType="all node" func="maxDepth" op="gt" val="1">
                          <dgm:alg type="tx">
                            <dgm:param type="txAnchorVert" val="b"/>
                            <dgm:param type="txAnchorVertCh" val="b"/>
                            <dgm:param type="parTxLTRAlign" val="l"/>
                            <dgm:param type="parTxRTLAlign" val="r"/>
                          </dgm:alg>
                        </dgm:if>
                        <dgm:else name="Name200">
                          <dgm:alg type="tx">
                            <dgm:param type="txAnchorVert" val="b"/>
                            <dgm:param type="parTxLTRAlign" val="r"/>
                            <dgm:param type="parTxRTLAlign" val="r"/>
                          </dgm:alg>
                        </dgm:else>
                      </dgm:choose>
                    </dgm:else>
                  </dgm:choose>
                  <dgm:shape xmlns:r="http://schemas.openxmlformats.org/officeDocument/2006/relationships" type="rect" r:blip="">
                    <dgm:adjLst/>
                  </dgm:shape>
                  <dgm:presOf axis="desOrSelf" ptType="node"/>
                  <dgm:choose name="Name201">
                    <dgm:if name="Name202" func="var" arg="dir" op="equ" val="norm">
                      <dgm:constrLst>
                        <dgm:constr type="rMarg"/>
                        <dgm:constr type="tMarg"/>
                        <dgm:constr type="bMarg"/>
                      </dgm:constrLst>
                    </dgm:if>
                    <dgm:else name="Name203">
                      <dgm:constrLst>
                        <dgm:constr type="lMarg"/>
                        <dgm:constr type="tMarg"/>
                        <dgm:constr type="bMarg"/>
                      </dgm:constrLst>
                    </dgm:else>
                  </dgm:choose>
                  <dgm:ruleLst>
                    <dgm:rule type="primFontSz" val="5" fact="NaN" max="NaN"/>
                  </dgm:ruleLst>
                </dgm:layoutNode>
              </dgm:forEach>
            </dgm:layoutNode>
          </dgm:else>
        </dgm:choose>
      </dgm:if>
      <dgm:else name="Name204"/>
    </dgm:choose>
  </dgm:layoutNode>
</dgm:layoutDef>
</file>

<file path=ppt/diagrams/layout2.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hierarchy4">
  <dgm:title val=""/>
  <dgm:desc val=""/>
  <dgm:catLst>
    <dgm:cat type="hierarchy" pri="4000"/>
    <dgm:cat type="list" pri="24000"/>
    <dgm:cat type="relationship" pri="10000"/>
  </dgm:catLst>
  <dgm:sampData>
    <dgm:dataModel>
      <dgm:ptLst>
        <dgm:pt modelId="0" type="doc"/>
        <dgm:pt modelId="1">
          <dgm:prSet phldr="1"/>
        </dgm:pt>
        <dgm:pt modelId="2">
          <dgm:prSet phldr="1"/>
        </dgm:pt>
        <dgm:pt modelId="21">
          <dgm:prSet phldr="1"/>
        </dgm:pt>
        <dgm:pt modelId="22">
          <dgm:prSet phldr="1"/>
        </dgm:pt>
        <dgm:pt modelId="3">
          <dgm:prSet phldr="1"/>
        </dgm:pt>
        <dgm:pt modelId="31">
          <dgm:prSet phldr="1"/>
        </dgm:pt>
      </dgm:ptLst>
      <dgm:cxnLst>
        <dgm:cxn modelId="4" srcId="0" destId="1" srcOrd="0" destOrd="0"/>
        <dgm:cxn modelId="5" srcId="1" destId="2" srcOrd="0" destOrd="0"/>
        <dgm:cxn modelId="6" srcId="1" destId="3" srcOrd="1" destOrd="0"/>
        <dgm:cxn modelId="23" srcId="2" destId="21" srcOrd="0" destOrd="0"/>
        <dgm:cxn modelId="24" srcId="2" destId="22" srcOrd="1" destOrd="0"/>
        <dgm:cxn modelId="33" srcId="3" destId="31" srcOrd="0" destOrd="0"/>
      </dgm:cxnLst>
      <dgm:bg/>
      <dgm:whole/>
    </dgm:dataModel>
  </dgm:sampData>
  <dgm:styleData>
    <dgm:dataModel>
      <dgm:ptLst>
        <dgm:pt modelId="0" type="doc"/>
        <dgm:pt modelId="1"/>
        <dgm:pt modelId="11"/>
        <dgm:pt modelId="12"/>
      </dgm:ptLst>
      <dgm:cxnLst>
        <dgm:cxn modelId="2" srcId="0" destId="1" srcOrd="0" destOrd="0"/>
        <dgm:cxn modelId="13" srcId="1" destId="11" srcOrd="0" destOrd="0"/>
        <dgm:cxn modelId="14" srcId="1" destId="12" srcOrd="1" destOrd="0"/>
      </dgm:cxnLst>
      <dgm:bg/>
      <dgm:whole/>
    </dgm:dataModel>
  </dgm:styleData>
  <dgm:clrData>
    <dgm:dataModel>
      <dgm:ptLst>
        <dgm:pt modelId="0" type="doc"/>
        <dgm:pt modelId="1"/>
        <dgm:pt modelId="2"/>
        <dgm:pt modelId="21"/>
        <dgm:pt modelId="211"/>
        <dgm:pt modelId="3"/>
        <dgm:pt modelId="31"/>
        <dgm:pt modelId="311"/>
      </dgm:ptLst>
      <dgm:cxnLst>
        <dgm:cxn modelId="4" srcId="0" destId="1" srcOrd="0" destOrd="0"/>
        <dgm:cxn modelId="5" srcId="1" destId="2" srcOrd="0" destOrd="0"/>
        <dgm:cxn modelId="6" srcId="1" destId="3" srcOrd="1" destOrd="0"/>
        <dgm:cxn modelId="23" srcId="2" destId="21" srcOrd="0" destOrd="0"/>
        <dgm:cxn modelId="24" srcId="21" destId="211" srcOrd="0" destOrd="0"/>
        <dgm:cxn modelId="33" srcId="3" destId="31" srcOrd="0" destOrd="0"/>
        <dgm:cxn modelId="34" srcId="31" destId="311" srcOrd="0" destOrd="0"/>
      </dgm:cxnLst>
      <dgm:bg/>
      <dgm:whole/>
    </dgm:dataModel>
  </dgm:clrData>
  <dgm:layoutNode name="Name0">
    <dgm:varLst>
      <dgm:chPref val="1"/>
      <dgm:dir/>
      <dgm:animOne val="branch"/>
      <dgm:animLvl val="lvl"/>
      <dgm:resizeHandles/>
    </dgm:varLst>
    <dgm:choose name="Name1">
      <dgm:if name="Name2" func="var" arg="dir" op="equ" val="norm">
        <dgm:alg type="lin">
          <dgm:param type="linDir" val="fromL"/>
          <dgm:param type="nodeVertAlign" val="t"/>
        </dgm:alg>
      </dgm:if>
      <dgm:else name="Name3">
        <dgm:alg type="lin">
          <dgm:param type="linDir" val="fromR"/>
          <dgm:param type="nodeVertAlign" val="t"/>
        </dgm:alg>
      </dgm:else>
    </dgm:choose>
    <dgm:shape xmlns:r="http://schemas.openxmlformats.org/officeDocument/2006/relationships" r:blip="">
      <dgm:adjLst/>
    </dgm:shape>
    <dgm:presOf/>
    <dgm:constrLst>
      <dgm:constr type="w" for="ch" forName="vertOne" refType="w"/>
      <dgm:constr type="w" for="des" forName="horzOne" refType="w"/>
      <dgm:constr type="w" for="des" forName="txOne" refType="w"/>
      <dgm:constr type="w" for="des" forName="vertTwo" refType="w"/>
      <dgm:constr type="w" for="des" forName="horzTwo" refType="w"/>
      <dgm:constr type="w" for="des" forName="txTwo" refType="w"/>
      <dgm:constr type="w" for="des" forName="vertThree" refType="w"/>
      <dgm:constr type="w" for="des" forName="horzThree" refType="w"/>
      <dgm:constr type="w" for="des" forName="txThree" refType="w"/>
      <dgm:constr type="w" for="des" forName="vertFour" refType="w"/>
      <dgm:constr type="w" for="des" forName="horzFour" refType="w"/>
      <dgm:constr type="w" for="des" forName="txFour" refType="w"/>
      <dgm:constr type="h" for="des" ptType="node" op="equ"/>
      <dgm:constr type="h" for="des" forName="txOne" refType="h"/>
      <dgm:constr type="userH" for="des" ptType="node" refType="h" refFor="des" refForName="txOne"/>
      <dgm:constr type="primFontSz" for="des" forName="txOne" val="65"/>
      <dgm:constr type="primFontSz" for="des" forName="txTwo" val="65"/>
      <dgm:constr type="primFontSz" for="des" forName="txTwo" refType="primFontSz" refFor="des" refForName="txOne" op="lte"/>
      <dgm:constr type="primFontSz" for="des" forName="txThree" val="65"/>
      <dgm:constr type="primFontSz" for="des" forName="txThree" refType="primFontSz" refFor="des" refForName="txOne" op="lte"/>
      <dgm:constr type="primFontSz" for="des" forName="txThree" refType="primFontSz" refFor="des" refForName="txTwo" op="lte"/>
      <dgm:constr type="primFontSz" for="des" forName="txFour" val="65"/>
      <dgm:constr type="primFontSz" for="des" forName="txFour" refType="primFontSz" refFor="des" refForName="txOne" op="lte"/>
      <dgm:constr type="primFontSz" for="des" forName="txFour" refType="primFontSz" refFor="des" refForName="txTwo" op="lte"/>
      <dgm:constr type="primFontSz" for="des" forName="txFour" refType="primFontSz" refFor="des" refForName="txThree" op="lte"/>
      <dgm:constr type="w" for="des" forName="sibSpaceOne" refType="w" fact="0.168"/>
      <dgm:constr type="w" for="des" forName="sibSpaceTwo" refType="w" refFor="des" refForName="sibSpaceOne" op="equ" fact="0.5"/>
      <dgm:constr type="w" for="des" forName="sibSpaceThree" refType="w" refFor="des" refForName="sibSpaceTwo" op="equ" fact="0.5"/>
      <dgm:constr type="w" for="des" forName="sibSpaceFour" refType="w" refFor="des" refForName="sibSpaceThree" op="equ" fact="0.5"/>
      <dgm:constr type="h" for="des" forName="parTransOne" refType="w" fact="0.056"/>
      <dgm:constr type="h" for="des" forName="parTransTwo" refType="h" refFor="des" refForName="parTransOne" op="equ"/>
      <dgm:constr type="h" for="des" forName="parTransThree" refType="h" refFor="des" refForName="parTransTwo" op="equ"/>
      <dgm:constr type="h" for="des" forName="parTransFour" refType="h" refFor="des" refForName="parTransThree" op="equ"/>
    </dgm:constrLst>
    <dgm:ruleLst/>
    <dgm:forEach name="Name4" axis="ch" ptType="node">
      <dgm:layoutNode name="vertOne">
        <dgm:alg type="lin">
          <dgm:param type="linDir" val="fromT"/>
        </dgm:alg>
        <dgm:shape xmlns:r="http://schemas.openxmlformats.org/officeDocument/2006/relationships" r:blip="">
          <dgm:adjLst/>
        </dgm:shape>
        <dgm:presOf/>
        <dgm:constrLst>
          <dgm:constr type="w" for="ch" forName="txOne" refType="w" refFor="ch" refForName="horzOne" op="gte"/>
        </dgm:constrLst>
        <dgm:ruleLst/>
        <dgm:layoutNode name="txOne" styleLbl="node0">
          <dgm:varLst>
            <dgm:chPref val="3"/>
          </dgm:varLst>
          <dgm:alg type="tx"/>
          <dgm:shape xmlns:r="http://schemas.openxmlformats.org/officeDocument/2006/relationships" type="roundRect" r:blip="">
            <dgm:adjLst>
              <dgm:adj idx="1" val="0.1"/>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5">
          <dgm:if name="Name6" axis="des" ptType="node" func="cnt" op="gt" val="0">
            <dgm:layoutNode name="parTransOne">
              <dgm:alg type="sp"/>
              <dgm:shape xmlns:r="http://schemas.openxmlformats.org/officeDocument/2006/relationships" r:blip="">
                <dgm:adjLst/>
              </dgm:shape>
              <dgm:presOf/>
              <dgm:constrLst/>
              <dgm:ruleLst/>
            </dgm:layoutNode>
          </dgm:if>
          <dgm:else name="Name7"/>
        </dgm:choose>
        <dgm:layoutNode name="horzOne">
          <dgm:choose name="Name8">
            <dgm:if name="Name9" func="var" arg="dir" op="equ" val="norm">
              <dgm:alg type="lin">
                <dgm:param type="linDir" val="fromL"/>
                <dgm:param type="nodeVertAlign" val="t"/>
              </dgm:alg>
            </dgm:if>
            <dgm:else name="Name1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1" axis="ch" ptType="node">
            <dgm:layoutNode name="vertTwo">
              <dgm:alg type="lin">
                <dgm:param type="linDir" val="fromT"/>
              </dgm:alg>
              <dgm:shape xmlns:r="http://schemas.openxmlformats.org/officeDocument/2006/relationships" r:blip="">
                <dgm:adjLst/>
              </dgm:shape>
              <dgm:presOf/>
              <dgm:constrLst>
                <dgm:constr type="w" for="ch" forName="txTwo" refType="w" refFor="ch" refForName="horzTwo" op="gte"/>
              </dgm:constrLst>
              <dgm:ruleLst/>
              <dgm:layoutNode name="txTwo">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2">
                <dgm:if name="Name13" axis="des" ptType="node" func="cnt" op="gt" val="0">
                  <dgm:layoutNode name="parTransTwo">
                    <dgm:alg type="sp"/>
                    <dgm:shape xmlns:r="http://schemas.openxmlformats.org/officeDocument/2006/relationships" r:blip="">
                      <dgm:adjLst/>
                    </dgm:shape>
                    <dgm:presOf/>
                    <dgm:constrLst/>
                    <dgm:ruleLst/>
                  </dgm:layoutNode>
                </dgm:if>
                <dgm:else name="Name14"/>
              </dgm:choose>
              <dgm:layoutNode name="horzTwo">
                <dgm:choose name="Name15">
                  <dgm:if name="Name16" func="var" arg="dir" op="equ" val="norm">
                    <dgm:alg type="lin">
                      <dgm:param type="linDir" val="fromL"/>
                      <dgm:param type="nodeVertAlign" val="t"/>
                    </dgm:alg>
                  </dgm:if>
                  <dgm:else name="Name17">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18" axis="ch" ptType="node">
                  <dgm:layoutNode name="vertThree">
                    <dgm:alg type="lin">
                      <dgm:param type="linDir" val="fromT"/>
                    </dgm:alg>
                    <dgm:shape xmlns:r="http://schemas.openxmlformats.org/officeDocument/2006/relationships" r:blip="">
                      <dgm:adjLst/>
                    </dgm:shape>
                    <dgm:presOf/>
                    <dgm:constrLst>
                      <dgm:constr type="w" for="ch" forName="txThree" refType="w" refFor="ch" refForName="horzThree" op="gte"/>
                    </dgm:constrLst>
                    <dgm:ruleLst/>
                    <dgm:layoutNode name="txThree">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19">
                      <dgm:if name="Name20" axis="des" ptType="node" func="cnt" op="gt" val="0">
                        <dgm:layoutNode name="parTransThree">
                          <dgm:alg type="sp"/>
                          <dgm:shape xmlns:r="http://schemas.openxmlformats.org/officeDocument/2006/relationships" r:blip="">
                            <dgm:adjLst/>
                          </dgm:shape>
                          <dgm:presOf/>
                          <dgm:constrLst/>
                          <dgm:ruleLst/>
                        </dgm:layoutNode>
                      </dgm:if>
                      <dgm:else name="Name21"/>
                    </dgm:choose>
                    <dgm:layoutNode name="horzThree">
                      <dgm:choose name="Name22">
                        <dgm:if name="Name23" func="var" arg="dir" op="equ" val="norm">
                          <dgm:alg type="lin">
                            <dgm:param type="linDir" val="fromL"/>
                            <dgm:param type="nodeVertAlign" val="t"/>
                          </dgm:alg>
                        </dgm:if>
                        <dgm:else name="Name24">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repeat" axis="ch" ptType="node">
                        <dgm:layoutNode name="vertFour">
                          <dgm:varLst>
                            <dgm:chPref val="3"/>
                          </dgm:varLst>
                          <dgm:alg type="lin">
                            <dgm:param type="linDir" val="fromT"/>
                          </dgm:alg>
                          <dgm:shape xmlns:r="http://schemas.openxmlformats.org/officeDocument/2006/relationships" r:blip="">
                            <dgm:adjLst/>
                          </dgm:shape>
                          <dgm:presOf/>
                          <dgm:constrLst>
                            <dgm:constr type="w" for="ch" forName="txFour" refType="w" refFor="ch" refForName="horzFour" op="gte"/>
                          </dgm:constrLst>
                          <dgm:ruleLst/>
                          <dgm:layoutNode name="txFour">
                            <dgm:varLst>
                              <dgm:chPref val="3"/>
                            </dgm:varLst>
                            <dgm:alg type="tx"/>
                            <dgm:shape xmlns:r="http://schemas.openxmlformats.org/officeDocument/2006/relationships" type="roundRect" r:blip="">
                              <dgm:adjLst>
                                <dgm:adj idx="1" val="0.1"/>
                              </dgm:adjLst>
                            </dgm:shape>
                            <dgm:presOf axis="self"/>
                            <dgm:constrLst>
                              <dgm:constr type="userH"/>
                              <dgm:constr type="h" refType="userH"/>
                              <dgm:constr type="tMarg" refType="primFontSz" fact="0.3"/>
                              <dgm:constr type="bMarg" refType="primFontSz" fact="0.3"/>
                              <dgm:constr type="lMarg" refType="primFontSz" fact="0.3"/>
                              <dgm:constr type="rMarg" refType="primFontSz" fact="0.3"/>
                            </dgm:constrLst>
                            <dgm:ruleLst>
                              <dgm:rule type="primFontSz" val="5" fact="NaN" max="NaN"/>
                            </dgm:ruleLst>
                          </dgm:layoutNode>
                          <dgm:choose name="Name25">
                            <dgm:if name="Name26" axis="des" ptType="node" func="cnt" op="gt" val="0">
                              <dgm:layoutNode name="parTransFour">
                                <dgm:alg type="sp"/>
                                <dgm:shape xmlns:r="http://schemas.openxmlformats.org/officeDocument/2006/relationships" r:blip="">
                                  <dgm:adjLst/>
                                </dgm:shape>
                                <dgm:presOf/>
                                <dgm:constrLst/>
                                <dgm:ruleLst/>
                              </dgm:layoutNode>
                            </dgm:if>
                            <dgm:else name="Name27"/>
                          </dgm:choose>
                          <dgm:layoutNode name="horzFour">
                            <dgm:choose name="Name28">
                              <dgm:if name="Name29" func="var" arg="dir" op="equ" val="norm">
                                <dgm:alg type="lin">
                                  <dgm:param type="linDir" val="fromL"/>
                                  <dgm:param type="nodeVertAlign" val="t"/>
                                </dgm:alg>
                              </dgm:if>
                              <dgm:else name="Name30">
                                <dgm:alg type="lin">
                                  <dgm:param type="linDir" val="fromR"/>
                                  <dgm:param type="nodeVertAlign" val="t"/>
                                </dgm:alg>
                              </dgm:else>
                            </dgm:choose>
                            <dgm:shape xmlns:r="http://schemas.openxmlformats.org/officeDocument/2006/relationships" r:blip="">
                              <dgm:adjLst/>
                            </dgm:shape>
                            <dgm:presOf/>
                            <dgm:constrLst/>
                            <dgm:ruleLst>
                              <dgm:rule type="w" val="INF" fact="NaN" max="NaN"/>
                            </dgm:ruleLst>
                            <dgm:forEach name="Name31" ref="repeat"/>
                          </dgm:layoutNode>
                        </dgm:layoutNode>
                        <dgm:choose name="Name32">
                          <dgm:if name="Name33" axis="self" ptType="node" func="revPos" op="gte" val="2">
                            <dgm:forEach name="Name34" axis="followSib" ptType="sibTrans" cnt="1">
                              <dgm:layoutNode name="sibSpaceFour">
                                <dgm:alg type="sp"/>
                                <dgm:shape xmlns:r="http://schemas.openxmlformats.org/officeDocument/2006/relationships" r:blip="">
                                  <dgm:adjLst/>
                                </dgm:shape>
                                <dgm:presOf/>
                                <dgm:constrLst/>
                                <dgm:ruleLst/>
                              </dgm:layoutNode>
                            </dgm:forEach>
                          </dgm:if>
                          <dgm:else name="Name35"/>
                        </dgm:choose>
                      </dgm:forEach>
                    </dgm:layoutNode>
                  </dgm:layoutNode>
                  <dgm:choose name="Name36">
                    <dgm:if name="Name37" axis="self" ptType="node" func="revPos" op="gte" val="2">
                      <dgm:forEach name="Name38" axis="followSib" ptType="sibTrans" cnt="1">
                        <dgm:layoutNode name="sibSpaceThree">
                          <dgm:alg type="sp"/>
                          <dgm:shape xmlns:r="http://schemas.openxmlformats.org/officeDocument/2006/relationships" r:blip="">
                            <dgm:adjLst/>
                          </dgm:shape>
                          <dgm:presOf/>
                          <dgm:constrLst/>
                          <dgm:ruleLst/>
                        </dgm:layoutNode>
                      </dgm:forEach>
                    </dgm:if>
                    <dgm:else name="Name39"/>
                  </dgm:choose>
                </dgm:forEach>
              </dgm:layoutNode>
            </dgm:layoutNode>
            <dgm:choose name="Name40">
              <dgm:if name="Name41" axis="self" ptType="node" func="revPos" op="gte" val="2">
                <dgm:forEach name="Name42" axis="followSib" ptType="sibTrans" cnt="1">
                  <dgm:layoutNode name="sibSpaceTwo">
                    <dgm:alg type="sp"/>
                    <dgm:shape xmlns:r="http://schemas.openxmlformats.org/officeDocument/2006/relationships" r:blip="">
                      <dgm:adjLst/>
                    </dgm:shape>
                    <dgm:presOf/>
                    <dgm:constrLst/>
                    <dgm:ruleLst/>
                  </dgm:layoutNode>
                </dgm:forEach>
              </dgm:if>
              <dgm:else name="Name43"/>
            </dgm:choose>
          </dgm:forEach>
        </dgm:layoutNode>
      </dgm:layoutNode>
      <dgm:choose name="Name44">
        <dgm:if name="Name45" axis="self" ptType="node" func="revPos" op="gte" val="2">
          <dgm:forEach name="Name46" axis="followSib" ptType="sibTrans" cnt="1">
            <dgm:layoutNode name="sibSpaceOne">
              <dgm:alg type="sp"/>
              <dgm:shape xmlns:r="http://schemas.openxmlformats.org/officeDocument/2006/relationships" r:blip="">
                <dgm:adjLst/>
              </dgm:shape>
              <dgm:presOf/>
              <dgm:constrLst/>
              <dgm:ruleLst/>
            </dgm:layoutNode>
          </dgm:forEach>
        </dgm:if>
        <dgm:else name="Name47"/>
      </dgm:choose>
    </dgm:forEach>
  </dgm:layoutNode>
</dgm:layoutDef>
</file>

<file path=ppt/diagrams/layout4.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5.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radial5">
  <dgm:title val=""/>
  <dgm:desc val=""/>
  <dgm:catLst>
    <dgm:cat type="relationship" pri="23000"/>
    <dgm:cat type="cycle" pri="11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Name0">
    <dgm:varLst>
      <dgm:chMax val="1"/>
      <dgm:dir/>
      <dgm:animLvl val="ctr"/>
      <dgm:resizeHandles val="exact"/>
    </dgm:varLst>
    <dgm:choose name="Name1">
      <dgm:if name="Name2" func="var" arg="dir" op="equ" val="norm">
        <dgm:alg type="cycle">
          <dgm:param type="stAng" val="0"/>
          <dgm:param type="spanAng" val="360"/>
          <dgm:param type="ctrShpMap" val="fNode"/>
        </dgm:alg>
      </dgm:if>
      <dgm:else name="Name3">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parTrans" refType="w" refFor="ch" refForName="centerShape" fact="0.4"/>
      <dgm:constr type="w" for="ch" forName="node" refType="w" refFor="ch" refForName="centerShape" op="equ" fact="1.25"/>
      <dgm:constr type="sp" refType="w" refFor="ch" refForName="centerShape" op="equ" fact="0.4"/>
      <dgm:constr type="sibSp" refType="w" refFor="ch" refForName="node" fact="0.3"/>
      <dgm:constr type="primFontSz" for="ch" forName="centerShape" val="65"/>
      <dgm:constr type="primFontSz" for="des" forName="node" op="equ" val="65"/>
      <dgm:constr type="primFontSz" for="des" forName="node" refType="primFontSz" refFor="ch" refForName="centerShape" op="lte"/>
      <dgm:constr type="primFontSz" for="des" forName="connectorText" op="equ" val="55"/>
      <dgm:constr type="primFontSz" for="des" forName="connectorText" refType="primFontSz" refFor="ch" refForName="centerShape" op="lte" fact="0.8"/>
      <dgm:constr type="primFontSz" for="des" forName="connectorText" refType="primFontSz" refFor="des" refForName="node" op="lte"/>
    </dgm:constrLst>
    <dgm:choose name="Name4">
      <dgm:if name="Name5" axis="ch ch" ptType="node node" st="1 1" cnt="1 0" func="cnt" op="lte" val="6">
        <dgm:ruleLst>
          <dgm:rule type="w" for="ch" forName="node" val="NaN" fact="1" max="NaN"/>
        </dgm:ruleLst>
      </dgm:if>
      <dgm:if name="Name6" axis="ch ch" ptType="node node" st="1 1" cnt="1 0" func="cnt" op="lte" val="8">
        <dgm:ruleLst>
          <dgm:rule type="w" for="ch" forName="node" val="NaN" fact="0.9" max="NaN"/>
        </dgm:ruleLst>
      </dgm:if>
      <dgm:if name="Name7" axis="ch ch" ptType="node node" st="1 1" cnt="1 0" func="cnt" op="lte" val="10">
        <dgm:ruleLst>
          <dgm:rule type="w" for="ch" forName="node" val="NaN" fact="0.8" max="NaN"/>
        </dgm:ruleLst>
      </dgm:if>
      <dgm:if name="Name8" axis="ch ch" ptType="node node" st="1 1" cnt="1 0" func="cnt" op="lte" val="12">
        <dgm:ruleLst>
          <dgm:rule type="w" for="ch" forName="node" val="NaN" fact="0.7" max="NaN"/>
        </dgm:ruleLst>
      </dgm:if>
      <dgm:if name="Name9" axis="ch ch" ptType="node node" st="1 1" cnt="1 0" func="cnt" op="lte" val="14">
        <dgm:ruleLst>
          <dgm:rule type="w" for="ch" forName="node" val="NaN" fact="0.6" max="NaN"/>
        </dgm:ruleLst>
      </dgm:if>
      <dgm:else name="Name10">
        <dgm:ruleLst>
          <dgm:rule type="w" for="ch" forName="node" val="NaN" fact="0.5" max="NaN"/>
        </dgm:ruleLst>
      </dgm:else>
    </dgm:choose>
    <dgm:forEach name="Name11"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forEach name="Name12" axis="ch">
        <dgm:forEach name="Name13" axis="self" ptType="parTrans">
          <dgm:layoutNode name="parTrans" styleLbl="sibTrans2D1">
            <dgm:alg type="conn">
              <dgm:param type="begPts" val="auto"/>
              <dgm:param type="endPts" val="auto"/>
            </dgm:alg>
            <dgm:shape xmlns:r="http://schemas.openxmlformats.org/officeDocument/2006/relationships" type="conn" r:blip="">
              <dgm:adjLst/>
            </dgm:shape>
            <dgm:presOf axis="self"/>
            <dgm:constrLst>
              <dgm:constr type="h" refType="w" fact="0.85"/>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forEach name="Name14"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w" val="INF" fact="NaN" max="NaN"/>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25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778250" y="0"/>
            <a:ext cx="2889250" cy="496888"/>
          </a:xfrm>
          <a:prstGeom prst="rect">
            <a:avLst/>
          </a:prstGeom>
        </p:spPr>
        <p:txBody>
          <a:bodyPr vert="horz" lIns="91440" tIns="45720" rIns="91440" bIns="45720" rtlCol="0"/>
          <a:lstStyle>
            <a:lvl1pPr algn="r">
              <a:defRPr sz="1200"/>
            </a:lvl1pPr>
          </a:lstStyle>
          <a:p>
            <a:fld id="{7BBB9BEE-687C-41DE-A163-5EE1B505EA58}" type="datetimeFigureOut">
              <a:rPr lang="en-GB" smtClean="0"/>
              <a:t>15/11/2022</a:t>
            </a:fld>
            <a:endParaRPr lang="en-GB"/>
          </a:p>
        </p:txBody>
      </p:sp>
      <p:sp>
        <p:nvSpPr>
          <p:cNvPr id="4" name="Footer Placeholder 3"/>
          <p:cNvSpPr>
            <a:spLocks noGrp="1"/>
          </p:cNvSpPr>
          <p:nvPr>
            <p:ph type="ftr" sz="quarter" idx="2"/>
          </p:nvPr>
        </p:nvSpPr>
        <p:spPr>
          <a:xfrm>
            <a:off x="0" y="9429750"/>
            <a:ext cx="2889250" cy="496888"/>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778250" y="9429750"/>
            <a:ext cx="2889250" cy="496888"/>
          </a:xfrm>
          <a:prstGeom prst="rect">
            <a:avLst/>
          </a:prstGeom>
        </p:spPr>
        <p:txBody>
          <a:bodyPr vert="horz" lIns="91440" tIns="45720" rIns="91440" bIns="45720" rtlCol="0" anchor="b"/>
          <a:lstStyle>
            <a:lvl1pPr algn="r">
              <a:defRPr sz="1200"/>
            </a:lvl1pPr>
          </a:lstStyle>
          <a:p>
            <a:fld id="{FE7994C2-7C8E-4629-9595-757F902CEB27}" type="slidenum">
              <a:rPr lang="en-GB" smtClean="0"/>
              <a:t>‹#›</a:t>
            </a:fld>
            <a:endParaRPr lang="en-GB"/>
          </a:p>
        </p:txBody>
      </p:sp>
    </p:spTree>
    <p:extLst>
      <p:ext uri="{BB962C8B-B14F-4D97-AF65-F5344CB8AC3E}">
        <p14:creationId xmlns:p14="http://schemas.microsoft.com/office/powerpoint/2010/main" val="239464386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889938" cy="498056"/>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777607" y="0"/>
            <a:ext cx="2889938" cy="498056"/>
          </a:xfrm>
          <a:prstGeom prst="rect">
            <a:avLst/>
          </a:prstGeom>
        </p:spPr>
        <p:txBody>
          <a:bodyPr vert="horz" lIns="91440" tIns="45720" rIns="91440" bIns="45720" rtlCol="0"/>
          <a:lstStyle>
            <a:lvl1pPr algn="r">
              <a:defRPr sz="1200"/>
            </a:lvl1pPr>
          </a:lstStyle>
          <a:p>
            <a:fld id="{E3D6041E-AAE4-4488-8056-EB8D970B09B9}" type="datetimeFigureOut">
              <a:rPr lang="en-GB" smtClean="0"/>
              <a:t>15/11/2022</a:t>
            </a:fld>
            <a:endParaRPr lang="en-GB"/>
          </a:p>
        </p:txBody>
      </p:sp>
      <p:sp>
        <p:nvSpPr>
          <p:cNvPr id="4" name="Slide Image Placeholder 3"/>
          <p:cNvSpPr>
            <a:spLocks noGrp="1" noRot="1" noChangeAspect="1"/>
          </p:cNvSpPr>
          <p:nvPr>
            <p:ph type="sldImg" idx="2"/>
          </p:nvPr>
        </p:nvSpPr>
        <p:spPr>
          <a:xfrm>
            <a:off x="357188" y="1241425"/>
            <a:ext cx="5954712"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66909" y="4777194"/>
            <a:ext cx="5335270" cy="3908614"/>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889938" cy="49805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777607" y="9428584"/>
            <a:ext cx="2889938" cy="498055"/>
          </a:xfrm>
          <a:prstGeom prst="rect">
            <a:avLst/>
          </a:prstGeom>
        </p:spPr>
        <p:txBody>
          <a:bodyPr vert="horz" lIns="91440" tIns="45720" rIns="91440" bIns="45720" rtlCol="0" anchor="b"/>
          <a:lstStyle>
            <a:lvl1pPr algn="r">
              <a:defRPr sz="1200"/>
            </a:lvl1pPr>
          </a:lstStyle>
          <a:p>
            <a:fld id="{86132798-053D-4AA3-9E86-E9FF8756D8BC}" type="slidenum">
              <a:rPr lang="en-GB" smtClean="0"/>
              <a:t>‹#›</a:t>
            </a:fld>
            <a:endParaRPr lang="en-GB"/>
          </a:p>
        </p:txBody>
      </p:sp>
    </p:spTree>
    <p:extLst>
      <p:ext uri="{BB962C8B-B14F-4D97-AF65-F5344CB8AC3E}">
        <p14:creationId xmlns:p14="http://schemas.microsoft.com/office/powerpoint/2010/main" val="193928377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132798-053D-4AA3-9E86-E9FF8756D8B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5902665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GB" dirty="0"/>
              <a:t>The</a:t>
            </a:r>
            <a:r>
              <a:rPr lang="en-GB" baseline="0" dirty="0"/>
              <a:t> rural Observatory – the first demos </a:t>
            </a:r>
          </a:p>
          <a:p>
            <a:pPr marL="171450" indent="-171450">
              <a:buFont typeface="Arial" panose="020B0604020202020204" pitchFamily="34" charset="0"/>
              <a:buChar char="•"/>
            </a:pPr>
            <a:r>
              <a:rPr lang="en-GB" baseline="0" dirty="0"/>
              <a:t>Will be online with the rest of the LTVRA site – 8</a:t>
            </a:r>
            <a:r>
              <a:rPr lang="en-GB" baseline="30000" dirty="0"/>
              <a:t>th</a:t>
            </a:r>
            <a:r>
              <a:rPr lang="en-GB" baseline="0" dirty="0"/>
              <a:t> December </a:t>
            </a:r>
          </a:p>
          <a:p>
            <a:pPr marL="171450" indent="-171450">
              <a:buFont typeface="Arial" panose="020B0604020202020204" pitchFamily="34" charset="0"/>
              <a:buChar char="•"/>
            </a:pPr>
            <a:r>
              <a:rPr lang="en-GB" baseline="0" dirty="0"/>
              <a:t>The main three functionalities </a:t>
            </a:r>
          </a:p>
          <a:p>
            <a:pPr marL="171450" indent="-171450">
              <a:buFont typeface="Arial" panose="020B0604020202020204" pitchFamily="34" charset="0"/>
              <a:buChar char="•"/>
            </a:pPr>
            <a:r>
              <a:rPr lang="en-GB" baseline="0" dirty="0"/>
              <a:t>1. My place – allows you to go to the Country/Department/Region (and for some cases smaller administrative units) – snapshot of the situation with a visualisation of different indicators </a:t>
            </a:r>
          </a:p>
          <a:p>
            <a:pPr marL="171450" indent="-171450">
              <a:buFont typeface="Arial" panose="020B0604020202020204" pitchFamily="34" charset="0"/>
              <a:buChar char="•"/>
            </a:pPr>
            <a:r>
              <a:rPr lang="en-GB" baseline="0" dirty="0"/>
              <a:t>2. Trends: you can pick the indicator and play with in constructing the graph you can (you can pick the level of granularity and the units you want to pick – comparer countries- compare regions- when data is available you can go until the municipality) </a:t>
            </a:r>
          </a:p>
          <a:p>
            <a:pPr marL="171450" indent="-171450">
              <a:buFont typeface="Arial" panose="020B0604020202020204" pitchFamily="34" charset="0"/>
              <a:buChar char="•"/>
            </a:pPr>
            <a:r>
              <a:rPr lang="en-GB" baseline="0" dirty="0"/>
              <a:t>3. Rural focus – this functionality allows you to create different kind of visualisations of an indicator analysis the evolution or the situation of different MS) – we have included different average. </a:t>
            </a:r>
          </a:p>
          <a:p>
            <a:pPr marL="0" indent="0">
              <a:buFont typeface="Arial" panose="020B0604020202020204" pitchFamily="34" charset="0"/>
              <a:buNone/>
            </a:pPr>
            <a:r>
              <a:rPr lang="en-GB" baseline="0" dirty="0"/>
              <a:t>+ JRC will also publish at least 3 papers a year about RA situation (FRA/demography/energy) – we are trying to link the research with topics that could be useful on the rural proofing exercise. </a:t>
            </a:r>
            <a:endParaRPr lang="en-GB" dirty="0"/>
          </a:p>
        </p:txBody>
      </p:sp>
      <p:sp>
        <p:nvSpPr>
          <p:cNvPr id="4" name="Slide Number Placeholder 3"/>
          <p:cNvSpPr>
            <a:spLocks noGrp="1"/>
          </p:cNvSpPr>
          <p:nvPr>
            <p:ph type="sldNum" sz="quarter" idx="10"/>
          </p:nvPr>
        </p:nvSpPr>
        <p:spPr/>
        <p:txBody>
          <a:bodyPr/>
          <a:lstStyle/>
          <a:p>
            <a:fld id="{86132798-053D-4AA3-9E86-E9FF8756D8BC}" type="slidenum">
              <a:rPr lang="en-GB" smtClean="0"/>
              <a:t>13</a:t>
            </a:fld>
            <a:endParaRPr lang="en-GB"/>
          </a:p>
        </p:txBody>
      </p:sp>
    </p:spTree>
    <p:extLst>
      <p:ext uri="{BB962C8B-B14F-4D97-AF65-F5344CB8AC3E}">
        <p14:creationId xmlns:p14="http://schemas.microsoft.com/office/powerpoint/2010/main" val="6635299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86132798-053D-4AA3-9E86-E9FF8756D8BC}" type="slidenum">
              <a:rPr lang="en-GB" smtClean="0"/>
              <a:t>14</a:t>
            </a:fld>
            <a:endParaRPr lang="en-GB"/>
          </a:p>
        </p:txBody>
      </p:sp>
    </p:spTree>
    <p:extLst>
      <p:ext uri="{BB962C8B-B14F-4D97-AF65-F5344CB8AC3E}">
        <p14:creationId xmlns:p14="http://schemas.microsoft.com/office/powerpoint/2010/main" val="14171376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an image of what we have done more concretely in the past 14 months.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 quote some of these: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run a thematic group on rural revitalisation with the European network for rural development that has produced specifications for the future platform. And we are now working on IT development hoping to launch the platform in early 2023.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research</a:t>
            </a:r>
            <a:r>
              <a:rPr lang="en-GB" sz="1200" kern="1200" dirty="0">
                <a:solidFill>
                  <a:schemeClr val="tx1"/>
                </a:solidFill>
                <a:effectLst/>
                <a:latin typeface="+mn-lt"/>
                <a:ea typeface="+mn-ea"/>
                <a:cs typeface="+mn-cs"/>
              </a:rPr>
              <a:t> have published </a:t>
            </a:r>
            <a:r>
              <a:rPr lang="en-GB" sz="1200" b="1" kern="1200" dirty="0">
                <a:solidFill>
                  <a:schemeClr val="tx1"/>
                </a:solidFill>
                <a:effectLst/>
                <a:latin typeface="+mn-lt"/>
                <a:ea typeface="+mn-ea"/>
                <a:cs typeface="+mn-cs"/>
              </a:rPr>
              <a:t>calls for rural dedicated research and innovation projects </a:t>
            </a:r>
            <a:r>
              <a:rPr lang="en-GB" sz="1200" kern="1200" dirty="0">
                <a:solidFill>
                  <a:schemeClr val="tx1"/>
                </a:solidFill>
                <a:effectLst/>
                <a:latin typeface="+mn-lt"/>
                <a:ea typeface="+mn-ea"/>
                <a:cs typeface="+mn-cs"/>
              </a:rPr>
              <a:t>for 67M€ in 2021-2022. They are now preparing the </a:t>
            </a:r>
            <a:r>
              <a:rPr lang="en-GB" sz="1200" b="1" kern="1200" dirty="0">
                <a:solidFill>
                  <a:schemeClr val="tx1"/>
                </a:solidFill>
                <a:effectLst/>
                <a:latin typeface="+mn-lt"/>
                <a:ea typeface="+mn-ea"/>
                <a:cs typeface="+mn-cs"/>
              </a:rPr>
              <a:t>next wave of calls that will come out end of this year, early 2023</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education and culture </a:t>
            </a:r>
            <a:r>
              <a:rPr lang="en-GB" sz="1200" kern="1200" dirty="0">
                <a:solidFill>
                  <a:schemeClr val="tx1"/>
                </a:solidFill>
                <a:effectLst/>
                <a:latin typeface="+mn-lt"/>
                <a:ea typeface="+mn-ea"/>
                <a:cs typeface="+mn-cs"/>
              </a:rPr>
              <a:t>have launched a </a:t>
            </a:r>
            <a:r>
              <a:rPr lang="en-GB" sz="1200" b="1" kern="1200" dirty="0">
                <a:solidFill>
                  <a:schemeClr val="tx1"/>
                </a:solidFill>
                <a:effectLst/>
                <a:latin typeface="+mn-lt"/>
                <a:ea typeface="+mn-ea"/>
                <a:cs typeface="+mn-cs"/>
              </a:rPr>
              <a:t>study on why rural young people are underrepresented in ERASMUS and European solidarity corps applications</a:t>
            </a:r>
            <a:r>
              <a:rPr lang="en-GB" sz="1200" kern="1200" dirty="0">
                <a:solidFill>
                  <a:schemeClr val="tx1"/>
                </a:solidFill>
                <a:effectLst/>
                <a:latin typeface="+mn-lt"/>
                <a:ea typeface="+mn-ea"/>
                <a:cs typeface="+mn-cs"/>
              </a:rPr>
              <a:t>, so they can decide on actions to improve the situation.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mobility have launched a </a:t>
            </a:r>
            <a:r>
              <a:rPr lang="en-GB" sz="1200" b="1" kern="1200" dirty="0">
                <a:solidFill>
                  <a:schemeClr val="tx1"/>
                </a:solidFill>
                <a:effectLst/>
                <a:latin typeface="+mn-lt"/>
                <a:ea typeface="+mn-ea"/>
                <a:cs typeface="+mn-cs"/>
              </a:rPr>
              <a:t>SMARTA 3 initiative</a:t>
            </a:r>
            <a:r>
              <a:rPr lang="en-GB" sz="1200" kern="1200" dirty="0">
                <a:solidFill>
                  <a:schemeClr val="tx1"/>
                </a:solidFill>
                <a:effectLst/>
                <a:latin typeface="+mn-lt"/>
                <a:ea typeface="+mn-ea"/>
                <a:cs typeface="+mn-cs"/>
              </a:rPr>
              <a:t>, that will continue the SMARTA 1 and 2 and create </a:t>
            </a:r>
            <a:r>
              <a:rPr lang="en-GB" sz="1200" b="1" kern="1200" dirty="0">
                <a:solidFill>
                  <a:schemeClr val="tx1"/>
                </a:solidFill>
                <a:effectLst/>
                <a:latin typeface="+mn-lt"/>
                <a:ea typeface="+mn-ea"/>
                <a:cs typeface="+mn-cs"/>
              </a:rPr>
              <a:t>networking opportunities </a:t>
            </a:r>
            <a:r>
              <a:rPr lang="en-GB" sz="1200" kern="1200" dirty="0">
                <a:solidFill>
                  <a:schemeClr val="tx1"/>
                </a:solidFill>
                <a:effectLst/>
                <a:latin typeface="+mn-lt"/>
                <a:ea typeface="+mn-ea"/>
                <a:cs typeface="+mn-cs"/>
              </a:rPr>
              <a:t>for municipalities who want to improve rural mobility. </a:t>
            </a:r>
            <a:r>
              <a:rPr lang="fr-BE" sz="1200" kern="1200" dirty="0">
                <a:solidFill>
                  <a:schemeClr val="tx1"/>
                </a:solidFill>
                <a:effectLst/>
                <a:latin typeface="+mn-lt"/>
                <a:ea typeface="+mn-ea"/>
                <a:cs typeface="+mn-cs"/>
              </a:rPr>
              <a:t>The new </a:t>
            </a:r>
            <a:r>
              <a:rPr lang="fr-BE" sz="1200" kern="1200" dirty="0" err="1">
                <a:solidFill>
                  <a:schemeClr val="tx1"/>
                </a:solidFill>
                <a:effectLst/>
                <a:latin typeface="+mn-lt"/>
                <a:ea typeface="+mn-ea"/>
                <a:cs typeface="+mn-cs"/>
              </a:rPr>
              <a:t>contractor</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should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be</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designated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soon</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energy have launched the </a:t>
            </a:r>
            <a:r>
              <a:rPr lang="en-GB" sz="1200" b="1" kern="1200" dirty="0">
                <a:solidFill>
                  <a:schemeClr val="tx1"/>
                </a:solidFill>
                <a:effectLst/>
                <a:latin typeface="+mn-lt"/>
                <a:ea typeface="+mn-ea"/>
                <a:cs typeface="+mn-cs"/>
              </a:rPr>
              <a:t>Rural energy communities advisory hub</a:t>
            </a:r>
            <a:r>
              <a:rPr lang="en-GB" sz="1200" kern="1200" dirty="0">
                <a:solidFill>
                  <a:schemeClr val="tx1"/>
                </a:solidFill>
                <a:effectLst/>
                <a:latin typeface="+mn-lt"/>
                <a:ea typeface="+mn-ea"/>
                <a:cs typeface="+mn-cs"/>
              </a:rPr>
              <a:t>, which is there to support those of you who want to build such an energy community.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digital policy have just published a « </a:t>
            </a:r>
            <a:r>
              <a:rPr lang="en-GB" sz="1200" b="1" kern="1200" dirty="0">
                <a:solidFill>
                  <a:schemeClr val="tx1"/>
                </a:solidFill>
                <a:effectLst/>
                <a:latin typeface="+mn-lt"/>
                <a:ea typeface="+mn-ea"/>
                <a:cs typeface="+mn-cs"/>
              </a:rPr>
              <a:t>rural digital index </a:t>
            </a:r>
            <a:r>
              <a:rPr lang="en-GB" sz="1200" kern="1200" dirty="0">
                <a:solidFill>
                  <a:schemeClr val="tx1"/>
                </a:solidFill>
                <a:effectLst/>
                <a:latin typeface="+mn-lt"/>
                <a:ea typeface="+mn-ea"/>
                <a:cs typeface="+mn-cs"/>
              </a:rPr>
              <a:t>» where you can see all </a:t>
            </a:r>
            <a:r>
              <a:rPr lang="en-GB" sz="1200" b="1" kern="1200" dirty="0">
                <a:solidFill>
                  <a:schemeClr val="tx1"/>
                </a:solidFill>
                <a:effectLst/>
                <a:latin typeface="+mn-lt"/>
                <a:ea typeface="+mn-ea"/>
                <a:cs typeface="+mn-cs"/>
              </a:rPr>
              <a:t>indicators available for rural areas on advancing towards official targets on digital policy</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employment have prepared the </a:t>
            </a:r>
            <a:r>
              <a:rPr lang="en-GB" sz="1200" b="1" kern="1200" dirty="0">
                <a:solidFill>
                  <a:schemeClr val="tx1"/>
                </a:solidFill>
                <a:effectLst/>
                <a:latin typeface="+mn-lt"/>
                <a:ea typeface="+mn-ea"/>
                <a:cs typeface="+mn-cs"/>
              </a:rPr>
              <a:t>European care strategy</a:t>
            </a:r>
            <a:r>
              <a:rPr lang="en-GB" sz="1200" kern="1200" dirty="0">
                <a:solidFill>
                  <a:schemeClr val="tx1"/>
                </a:solidFill>
                <a:effectLst/>
                <a:latin typeface="+mn-lt"/>
                <a:ea typeface="+mn-ea"/>
                <a:cs typeface="+mn-cs"/>
              </a:rPr>
              <a:t>, which calls on the Member States to improve </a:t>
            </a:r>
            <a:r>
              <a:rPr lang="en-GB" sz="1200" b="1" kern="1200" dirty="0">
                <a:solidFill>
                  <a:schemeClr val="tx1"/>
                </a:solidFill>
                <a:effectLst/>
                <a:latin typeface="+mn-lt"/>
                <a:ea typeface="+mn-ea"/>
                <a:cs typeface="+mn-cs"/>
              </a:rPr>
              <a:t>care and education in rural areas</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132798-053D-4AA3-9E86-E9FF8756D8BC}" type="slidenum">
              <a:rPr lang="en-GB" smtClean="0"/>
              <a:t>19</a:t>
            </a:fld>
            <a:endParaRPr lang="en-GB"/>
          </a:p>
        </p:txBody>
      </p:sp>
    </p:spTree>
    <p:extLst>
      <p:ext uri="{BB962C8B-B14F-4D97-AF65-F5344CB8AC3E}">
        <p14:creationId xmlns:p14="http://schemas.microsoft.com/office/powerpoint/2010/main" val="168273544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an image of what we have done more concretely in the past 14 months.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 quote some of these: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run a thematic group on rural revitalisation with the European network for rural development that has produced specifications for the future platform. And we are now working on IT development hoping to launch the platform in early 2023.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research</a:t>
            </a:r>
            <a:r>
              <a:rPr lang="en-GB" sz="1200" kern="1200" dirty="0">
                <a:solidFill>
                  <a:schemeClr val="tx1"/>
                </a:solidFill>
                <a:effectLst/>
                <a:latin typeface="+mn-lt"/>
                <a:ea typeface="+mn-ea"/>
                <a:cs typeface="+mn-cs"/>
              </a:rPr>
              <a:t> have published </a:t>
            </a:r>
            <a:r>
              <a:rPr lang="en-GB" sz="1200" b="1" kern="1200" dirty="0">
                <a:solidFill>
                  <a:schemeClr val="tx1"/>
                </a:solidFill>
                <a:effectLst/>
                <a:latin typeface="+mn-lt"/>
                <a:ea typeface="+mn-ea"/>
                <a:cs typeface="+mn-cs"/>
              </a:rPr>
              <a:t>calls for rural dedicated research and innovation projects </a:t>
            </a:r>
            <a:r>
              <a:rPr lang="en-GB" sz="1200" kern="1200" dirty="0">
                <a:solidFill>
                  <a:schemeClr val="tx1"/>
                </a:solidFill>
                <a:effectLst/>
                <a:latin typeface="+mn-lt"/>
                <a:ea typeface="+mn-ea"/>
                <a:cs typeface="+mn-cs"/>
              </a:rPr>
              <a:t>for 67M€ in 2021-2022. They are now preparing the </a:t>
            </a:r>
            <a:r>
              <a:rPr lang="en-GB" sz="1200" b="1" kern="1200" dirty="0">
                <a:solidFill>
                  <a:schemeClr val="tx1"/>
                </a:solidFill>
                <a:effectLst/>
                <a:latin typeface="+mn-lt"/>
                <a:ea typeface="+mn-ea"/>
                <a:cs typeface="+mn-cs"/>
              </a:rPr>
              <a:t>next wave of calls that will come out end of this year, early 2023</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education and culture </a:t>
            </a:r>
            <a:r>
              <a:rPr lang="en-GB" sz="1200" kern="1200" dirty="0">
                <a:solidFill>
                  <a:schemeClr val="tx1"/>
                </a:solidFill>
                <a:effectLst/>
                <a:latin typeface="+mn-lt"/>
                <a:ea typeface="+mn-ea"/>
                <a:cs typeface="+mn-cs"/>
              </a:rPr>
              <a:t>have launched a </a:t>
            </a:r>
            <a:r>
              <a:rPr lang="en-GB" sz="1200" b="1" kern="1200" dirty="0">
                <a:solidFill>
                  <a:schemeClr val="tx1"/>
                </a:solidFill>
                <a:effectLst/>
                <a:latin typeface="+mn-lt"/>
                <a:ea typeface="+mn-ea"/>
                <a:cs typeface="+mn-cs"/>
              </a:rPr>
              <a:t>study on why rural young people are underrepresented in ERASMUS and European solidarity corps applications</a:t>
            </a:r>
            <a:r>
              <a:rPr lang="en-GB" sz="1200" kern="1200" dirty="0">
                <a:solidFill>
                  <a:schemeClr val="tx1"/>
                </a:solidFill>
                <a:effectLst/>
                <a:latin typeface="+mn-lt"/>
                <a:ea typeface="+mn-ea"/>
                <a:cs typeface="+mn-cs"/>
              </a:rPr>
              <a:t>, so they can decide on actions to improve the situation.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mobility have launched a </a:t>
            </a:r>
            <a:r>
              <a:rPr lang="en-GB" sz="1200" b="1" kern="1200" dirty="0">
                <a:solidFill>
                  <a:schemeClr val="tx1"/>
                </a:solidFill>
                <a:effectLst/>
                <a:latin typeface="+mn-lt"/>
                <a:ea typeface="+mn-ea"/>
                <a:cs typeface="+mn-cs"/>
              </a:rPr>
              <a:t>SMARTA 3 initiative</a:t>
            </a:r>
            <a:r>
              <a:rPr lang="en-GB" sz="1200" kern="1200" dirty="0">
                <a:solidFill>
                  <a:schemeClr val="tx1"/>
                </a:solidFill>
                <a:effectLst/>
                <a:latin typeface="+mn-lt"/>
                <a:ea typeface="+mn-ea"/>
                <a:cs typeface="+mn-cs"/>
              </a:rPr>
              <a:t>, that will continue the SMARTA 1 and 2 and create </a:t>
            </a:r>
            <a:r>
              <a:rPr lang="en-GB" sz="1200" b="1" kern="1200" dirty="0">
                <a:solidFill>
                  <a:schemeClr val="tx1"/>
                </a:solidFill>
                <a:effectLst/>
                <a:latin typeface="+mn-lt"/>
                <a:ea typeface="+mn-ea"/>
                <a:cs typeface="+mn-cs"/>
              </a:rPr>
              <a:t>networking opportunities </a:t>
            </a:r>
            <a:r>
              <a:rPr lang="en-GB" sz="1200" kern="1200" dirty="0">
                <a:solidFill>
                  <a:schemeClr val="tx1"/>
                </a:solidFill>
                <a:effectLst/>
                <a:latin typeface="+mn-lt"/>
                <a:ea typeface="+mn-ea"/>
                <a:cs typeface="+mn-cs"/>
              </a:rPr>
              <a:t>for municipalities who want to improve rural mobility. </a:t>
            </a:r>
            <a:r>
              <a:rPr lang="fr-BE" sz="1200" kern="1200" dirty="0">
                <a:solidFill>
                  <a:schemeClr val="tx1"/>
                </a:solidFill>
                <a:effectLst/>
                <a:latin typeface="+mn-lt"/>
                <a:ea typeface="+mn-ea"/>
                <a:cs typeface="+mn-cs"/>
              </a:rPr>
              <a:t>The new </a:t>
            </a:r>
            <a:r>
              <a:rPr lang="fr-BE" sz="1200" kern="1200" dirty="0" err="1">
                <a:solidFill>
                  <a:schemeClr val="tx1"/>
                </a:solidFill>
                <a:effectLst/>
                <a:latin typeface="+mn-lt"/>
                <a:ea typeface="+mn-ea"/>
                <a:cs typeface="+mn-cs"/>
              </a:rPr>
              <a:t>contractor</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should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be</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designated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soon</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energy have launched the </a:t>
            </a:r>
            <a:r>
              <a:rPr lang="en-GB" sz="1200" b="1" kern="1200" dirty="0">
                <a:solidFill>
                  <a:schemeClr val="tx1"/>
                </a:solidFill>
                <a:effectLst/>
                <a:latin typeface="+mn-lt"/>
                <a:ea typeface="+mn-ea"/>
                <a:cs typeface="+mn-cs"/>
              </a:rPr>
              <a:t>Rural energy communities advisory hub</a:t>
            </a:r>
            <a:r>
              <a:rPr lang="en-GB" sz="1200" kern="1200" dirty="0">
                <a:solidFill>
                  <a:schemeClr val="tx1"/>
                </a:solidFill>
                <a:effectLst/>
                <a:latin typeface="+mn-lt"/>
                <a:ea typeface="+mn-ea"/>
                <a:cs typeface="+mn-cs"/>
              </a:rPr>
              <a:t>, which is there to support those of you who want to build such an energy community.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digital policy have just published a « </a:t>
            </a:r>
            <a:r>
              <a:rPr lang="en-GB" sz="1200" b="1" kern="1200" dirty="0">
                <a:solidFill>
                  <a:schemeClr val="tx1"/>
                </a:solidFill>
                <a:effectLst/>
                <a:latin typeface="+mn-lt"/>
                <a:ea typeface="+mn-ea"/>
                <a:cs typeface="+mn-cs"/>
              </a:rPr>
              <a:t>rural digital index </a:t>
            </a:r>
            <a:r>
              <a:rPr lang="en-GB" sz="1200" kern="1200" dirty="0">
                <a:solidFill>
                  <a:schemeClr val="tx1"/>
                </a:solidFill>
                <a:effectLst/>
                <a:latin typeface="+mn-lt"/>
                <a:ea typeface="+mn-ea"/>
                <a:cs typeface="+mn-cs"/>
              </a:rPr>
              <a:t>» where you can see all </a:t>
            </a:r>
            <a:r>
              <a:rPr lang="en-GB" sz="1200" b="1" kern="1200" dirty="0">
                <a:solidFill>
                  <a:schemeClr val="tx1"/>
                </a:solidFill>
                <a:effectLst/>
                <a:latin typeface="+mn-lt"/>
                <a:ea typeface="+mn-ea"/>
                <a:cs typeface="+mn-cs"/>
              </a:rPr>
              <a:t>indicators available for rural areas on advancing towards official targets on digital policy</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employment have prepared the </a:t>
            </a:r>
            <a:r>
              <a:rPr lang="en-GB" sz="1200" b="1" kern="1200" dirty="0">
                <a:solidFill>
                  <a:schemeClr val="tx1"/>
                </a:solidFill>
                <a:effectLst/>
                <a:latin typeface="+mn-lt"/>
                <a:ea typeface="+mn-ea"/>
                <a:cs typeface="+mn-cs"/>
              </a:rPr>
              <a:t>European care strategy</a:t>
            </a:r>
            <a:r>
              <a:rPr lang="en-GB" sz="1200" kern="1200" dirty="0">
                <a:solidFill>
                  <a:schemeClr val="tx1"/>
                </a:solidFill>
                <a:effectLst/>
                <a:latin typeface="+mn-lt"/>
                <a:ea typeface="+mn-ea"/>
                <a:cs typeface="+mn-cs"/>
              </a:rPr>
              <a:t>, which calls on the Member States to improve </a:t>
            </a:r>
            <a:r>
              <a:rPr lang="en-GB" sz="1200" b="1" kern="1200" dirty="0">
                <a:solidFill>
                  <a:schemeClr val="tx1"/>
                </a:solidFill>
                <a:effectLst/>
                <a:latin typeface="+mn-lt"/>
                <a:ea typeface="+mn-ea"/>
                <a:cs typeface="+mn-cs"/>
              </a:rPr>
              <a:t>care and education in rural areas</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132798-053D-4AA3-9E86-E9FF8756D8BC}" type="slidenum">
              <a:rPr lang="en-GB" smtClean="0"/>
              <a:t>20</a:t>
            </a:fld>
            <a:endParaRPr lang="en-GB"/>
          </a:p>
        </p:txBody>
      </p:sp>
    </p:spTree>
    <p:extLst>
      <p:ext uri="{BB962C8B-B14F-4D97-AF65-F5344CB8AC3E}">
        <p14:creationId xmlns:p14="http://schemas.microsoft.com/office/powerpoint/2010/main" val="2422882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an image of what we have done more concretely in the past 14 months.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 quote some of these: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run a thematic group on rural revitalisation with the European network for rural development that has produced specifications for the future platform. And we are now working on IT development hoping to launch the platform in early 2023.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research</a:t>
            </a:r>
            <a:r>
              <a:rPr lang="en-GB" sz="1200" kern="1200" dirty="0">
                <a:solidFill>
                  <a:schemeClr val="tx1"/>
                </a:solidFill>
                <a:effectLst/>
                <a:latin typeface="+mn-lt"/>
                <a:ea typeface="+mn-ea"/>
                <a:cs typeface="+mn-cs"/>
              </a:rPr>
              <a:t> have published </a:t>
            </a:r>
            <a:r>
              <a:rPr lang="en-GB" sz="1200" b="1" kern="1200" dirty="0">
                <a:solidFill>
                  <a:schemeClr val="tx1"/>
                </a:solidFill>
                <a:effectLst/>
                <a:latin typeface="+mn-lt"/>
                <a:ea typeface="+mn-ea"/>
                <a:cs typeface="+mn-cs"/>
              </a:rPr>
              <a:t>calls for rural dedicated research and innovation projects </a:t>
            </a:r>
            <a:r>
              <a:rPr lang="en-GB" sz="1200" kern="1200" dirty="0">
                <a:solidFill>
                  <a:schemeClr val="tx1"/>
                </a:solidFill>
                <a:effectLst/>
                <a:latin typeface="+mn-lt"/>
                <a:ea typeface="+mn-ea"/>
                <a:cs typeface="+mn-cs"/>
              </a:rPr>
              <a:t>for 67M€ in 2021-2022. They are now preparing the </a:t>
            </a:r>
            <a:r>
              <a:rPr lang="en-GB" sz="1200" b="1" kern="1200" dirty="0">
                <a:solidFill>
                  <a:schemeClr val="tx1"/>
                </a:solidFill>
                <a:effectLst/>
                <a:latin typeface="+mn-lt"/>
                <a:ea typeface="+mn-ea"/>
                <a:cs typeface="+mn-cs"/>
              </a:rPr>
              <a:t>next wave of calls that will come out end of this year, early 2023</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education and culture </a:t>
            </a:r>
            <a:r>
              <a:rPr lang="en-GB" sz="1200" kern="1200" dirty="0">
                <a:solidFill>
                  <a:schemeClr val="tx1"/>
                </a:solidFill>
                <a:effectLst/>
                <a:latin typeface="+mn-lt"/>
                <a:ea typeface="+mn-ea"/>
                <a:cs typeface="+mn-cs"/>
              </a:rPr>
              <a:t>have launched a </a:t>
            </a:r>
            <a:r>
              <a:rPr lang="en-GB" sz="1200" b="1" kern="1200" dirty="0">
                <a:solidFill>
                  <a:schemeClr val="tx1"/>
                </a:solidFill>
                <a:effectLst/>
                <a:latin typeface="+mn-lt"/>
                <a:ea typeface="+mn-ea"/>
                <a:cs typeface="+mn-cs"/>
              </a:rPr>
              <a:t>study on why rural young people are underrepresented in ERASMUS and European solidarity corps applications</a:t>
            </a:r>
            <a:r>
              <a:rPr lang="en-GB" sz="1200" kern="1200" dirty="0">
                <a:solidFill>
                  <a:schemeClr val="tx1"/>
                </a:solidFill>
                <a:effectLst/>
                <a:latin typeface="+mn-lt"/>
                <a:ea typeface="+mn-ea"/>
                <a:cs typeface="+mn-cs"/>
              </a:rPr>
              <a:t>, so they can decide on actions to improve the situation.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mobility have launched a </a:t>
            </a:r>
            <a:r>
              <a:rPr lang="en-GB" sz="1200" b="1" kern="1200" dirty="0">
                <a:solidFill>
                  <a:schemeClr val="tx1"/>
                </a:solidFill>
                <a:effectLst/>
                <a:latin typeface="+mn-lt"/>
                <a:ea typeface="+mn-ea"/>
                <a:cs typeface="+mn-cs"/>
              </a:rPr>
              <a:t>SMARTA 3 initiative</a:t>
            </a:r>
            <a:r>
              <a:rPr lang="en-GB" sz="1200" kern="1200" dirty="0">
                <a:solidFill>
                  <a:schemeClr val="tx1"/>
                </a:solidFill>
                <a:effectLst/>
                <a:latin typeface="+mn-lt"/>
                <a:ea typeface="+mn-ea"/>
                <a:cs typeface="+mn-cs"/>
              </a:rPr>
              <a:t>, that will continue the SMARTA 1 and 2 and create </a:t>
            </a:r>
            <a:r>
              <a:rPr lang="en-GB" sz="1200" b="1" kern="1200" dirty="0">
                <a:solidFill>
                  <a:schemeClr val="tx1"/>
                </a:solidFill>
                <a:effectLst/>
                <a:latin typeface="+mn-lt"/>
                <a:ea typeface="+mn-ea"/>
                <a:cs typeface="+mn-cs"/>
              </a:rPr>
              <a:t>networking opportunities </a:t>
            </a:r>
            <a:r>
              <a:rPr lang="en-GB" sz="1200" kern="1200" dirty="0">
                <a:solidFill>
                  <a:schemeClr val="tx1"/>
                </a:solidFill>
                <a:effectLst/>
                <a:latin typeface="+mn-lt"/>
                <a:ea typeface="+mn-ea"/>
                <a:cs typeface="+mn-cs"/>
              </a:rPr>
              <a:t>for municipalities who want to improve rural mobility. </a:t>
            </a:r>
            <a:r>
              <a:rPr lang="fr-BE" sz="1200" kern="1200" dirty="0">
                <a:solidFill>
                  <a:schemeClr val="tx1"/>
                </a:solidFill>
                <a:effectLst/>
                <a:latin typeface="+mn-lt"/>
                <a:ea typeface="+mn-ea"/>
                <a:cs typeface="+mn-cs"/>
              </a:rPr>
              <a:t>The new </a:t>
            </a:r>
            <a:r>
              <a:rPr lang="fr-BE" sz="1200" kern="1200" dirty="0" err="1">
                <a:solidFill>
                  <a:schemeClr val="tx1"/>
                </a:solidFill>
                <a:effectLst/>
                <a:latin typeface="+mn-lt"/>
                <a:ea typeface="+mn-ea"/>
                <a:cs typeface="+mn-cs"/>
              </a:rPr>
              <a:t>contractor</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should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be</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designated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soon</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energy have launched the </a:t>
            </a:r>
            <a:r>
              <a:rPr lang="en-GB" sz="1200" b="1" kern="1200" dirty="0">
                <a:solidFill>
                  <a:schemeClr val="tx1"/>
                </a:solidFill>
                <a:effectLst/>
                <a:latin typeface="+mn-lt"/>
                <a:ea typeface="+mn-ea"/>
                <a:cs typeface="+mn-cs"/>
              </a:rPr>
              <a:t>Rural energy communities advisory hub</a:t>
            </a:r>
            <a:r>
              <a:rPr lang="en-GB" sz="1200" kern="1200" dirty="0">
                <a:solidFill>
                  <a:schemeClr val="tx1"/>
                </a:solidFill>
                <a:effectLst/>
                <a:latin typeface="+mn-lt"/>
                <a:ea typeface="+mn-ea"/>
                <a:cs typeface="+mn-cs"/>
              </a:rPr>
              <a:t>, which is there to support those of you who want to build such an energy community.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digital policy have just published a « </a:t>
            </a:r>
            <a:r>
              <a:rPr lang="en-GB" sz="1200" b="1" kern="1200" dirty="0">
                <a:solidFill>
                  <a:schemeClr val="tx1"/>
                </a:solidFill>
                <a:effectLst/>
                <a:latin typeface="+mn-lt"/>
                <a:ea typeface="+mn-ea"/>
                <a:cs typeface="+mn-cs"/>
              </a:rPr>
              <a:t>rural digital index </a:t>
            </a:r>
            <a:r>
              <a:rPr lang="en-GB" sz="1200" kern="1200" dirty="0">
                <a:solidFill>
                  <a:schemeClr val="tx1"/>
                </a:solidFill>
                <a:effectLst/>
                <a:latin typeface="+mn-lt"/>
                <a:ea typeface="+mn-ea"/>
                <a:cs typeface="+mn-cs"/>
              </a:rPr>
              <a:t>» where you can see all </a:t>
            </a:r>
            <a:r>
              <a:rPr lang="en-GB" sz="1200" b="1" kern="1200" dirty="0">
                <a:solidFill>
                  <a:schemeClr val="tx1"/>
                </a:solidFill>
                <a:effectLst/>
                <a:latin typeface="+mn-lt"/>
                <a:ea typeface="+mn-ea"/>
                <a:cs typeface="+mn-cs"/>
              </a:rPr>
              <a:t>indicators available for rural areas on advancing towards official targets on digital policy</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employment have prepared the </a:t>
            </a:r>
            <a:r>
              <a:rPr lang="en-GB" sz="1200" b="1" kern="1200" dirty="0">
                <a:solidFill>
                  <a:schemeClr val="tx1"/>
                </a:solidFill>
                <a:effectLst/>
                <a:latin typeface="+mn-lt"/>
                <a:ea typeface="+mn-ea"/>
                <a:cs typeface="+mn-cs"/>
              </a:rPr>
              <a:t>European care strategy</a:t>
            </a:r>
            <a:r>
              <a:rPr lang="en-GB" sz="1200" kern="1200" dirty="0">
                <a:solidFill>
                  <a:schemeClr val="tx1"/>
                </a:solidFill>
                <a:effectLst/>
                <a:latin typeface="+mn-lt"/>
                <a:ea typeface="+mn-ea"/>
                <a:cs typeface="+mn-cs"/>
              </a:rPr>
              <a:t>, which calls on the Member States to improve </a:t>
            </a:r>
            <a:r>
              <a:rPr lang="en-GB" sz="1200" b="1" kern="1200" dirty="0">
                <a:solidFill>
                  <a:schemeClr val="tx1"/>
                </a:solidFill>
                <a:effectLst/>
                <a:latin typeface="+mn-lt"/>
                <a:ea typeface="+mn-ea"/>
                <a:cs typeface="+mn-cs"/>
              </a:rPr>
              <a:t>care and education in rural areas</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132798-053D-4AA3-9E86-E9FF8756D8BC}" type="slidenum">
              <a:rPr lang="en-GB" smtClean="0"/>
              <a:t>21</a:t>
            </a:fld>
            <a:endParaRPr lang="en-GB"/>
          </a:p>
        </p:txBody>
      </p:sp>
    </p:spTree>
    <p:extLst>
      <p:ext uri="{BB962C8B-B14F-4D97-AF65-F5344CB8AC3E}">
        <p14:creationId xmlns:p14="http://schemas.microsoft.com/office/powerpoint/2010/main" val="6027318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an image of what we have done more concretely in the past 14 months.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 quote some of these: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run a thematic group on rural revitalisation with the European network for rural development that has produced specifications for the future platform. And we are now working on IT development hoping to launch the platform in early 2023.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research</a:t>
            </a:r>
            <a:r>
              <a:rPr lang="en-GB" sz="1200" kern="1200" dirty="0">
                <a:solidFill>
                  <a:schemeClr val="tx1"/>
                </a:solidFill>
                <a:effectLst/>
                <a:latin typeface="+mn-lt"/>
                <a:ea typeface="+mn-ea"/>
                <a:cs typeface="+mn-cs"/>
              </a:rPr>
              <a:t> have published </a:t>
            </a:r>
            <a:r>
              <a:rPr lang="en-GB" sz="1200" b="1" kern="1200" dirty="0">
                <a:solidFill>
                  <a:schemeClr val="tx1"/>
                </a:solidFill>
                <a:effectLst/>
                <a:latin typeface="+mn-lt"/>
                <a:ea typeface="+mn-ea"/>
                <a:cs typeface="+mn-cs"/>
              </a:rPr>
              <a:t>calls for rural dedicated research and innovation projects </a:t>
            </a:r>
            <a:r>
              <a:rPr lang="en-GB" sz="1200" kern="1200" dirty="0">
                <a:solidFill>
                  <a:schemeClr val="tx1"/>
                </a:solidFill>
                <a:effectLst/>
                <a:latin typeface="+mn-lt"/>
                <a:ea typeface="+mn-ea"/>
                <a:cs typeface="+mn-cs"/>
              </a:rPr>
              <a:t>for 67M€ in 2021-2022. They are now preparing the </a:t>
            </a:r>
            <a:r>
              <a:rPr lang="en-GB" sz="1200" b="1" kern="1200" dirty="0">
                <a:solidFill>
                  <a:schemeClr val="tx1"/>
                </a:solidFill>
                <a:effectLst/>
                <a:latin typeface="+mn-lt"/>
                <a:ea typeface="+mn-ea"/>
                <a:cs typeface="+mn-cs"/>
              </a:rPr>
              <a:t>next wave of calls that will come out end of this year, early 2023</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education and culture </a:t>
            </a:r>
            <a:r>
              <a:rPr lang="en-GB" sz="1200" kern="1200" dirty="0">
                <a:solidFill>
                  <a:schemeClr val="tx1"/>
                </a:solidFill>
                <a:effectLst/>
                <a:latin typeface="+mn-lt"/>
                <a:ea typeface="+mn-ea"/>
                <a:cs typeface="+mn-cs"/>
              </a:rPr>
              <a:t>have launched a </a:t>
            </a:r>
            <a:r>
              <a:rPr lang="en-GB" sz="1200" b="1" kern="1200" dirty="0">
                <a:solidFill>
                  <a:schemeClr val="tx1"/>
                </a:solidFill>
                <a:effectLst/>
                <a:latin typeface="+mn-lt"/>
                <a:ea typeface="+mn-ea"/>
                <a:cs typeface="+mn-cs"/>
              </a:rPr>
              <a:t>study on why rural young people are underrepresented in ERASMUS and European solidarity corps applications</a:t>
            </a:r>
            <a:r>
              <a:rPr lang="en-GB" sz="1200" kern="1200" dirty="0">
                <a:solidFill>
                  <a:schemeClr val="tx1"/>
                </a:solidFill>
                <a:effectLst/>
                <a:latin typeface="+mn-lt"/>
                <a:ea typeface="+mn-ea"/>
                <a:cs typeface="+mn-cs"/>
              </a:rPr>
              <a:t>, so they can decide on actions to improve the situation.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mobility have launched a </a:t>
            </a:r>
            <a:r>
              <a:rPr lang="en-GB" sz="1200" b="1" kern="1200" dirty="0">
                <a:solidFill>
                  <a:schemeClr val="tx1"/>
                </a:solidFill>
                <a:effectLst/>
                <a:latin typeface="+mn-lt"/>
                <a:ea typeface="+mn-ea"/>
                <a:cs typeface="+mn-cs"/>
              </a:rPr>
              <a:t>SMARTA 3 initiative</a:t>
            </a:r>
            <a:r>
              <a:rPr lang="en-GB" sz="1200" kern="1200" dirty="0">
                <a:solidFill>
                  <a:schemeClr val="tx1"/>
                </a:solidFill>
                <a:effectLst/>
                <a:latin typeface="+mn-lt"/>
                <a:ea typeface="+mn-ea"/>
                <a:cs typeface="+mn-cs"/>
              </a:rPr>
              <a:t>, that will continue the SMARTA 1 and 2 and create </a:t>
            </a:r>
            <a:r>
              <a:rPr lang="en-GB" sz="1200" b="1" kern="1200" dirty="0">
                <a:solidFill>
                  <a:schemeClr val="tx1"/>
                </a:solidFill>
                <a:effectLst/>
                <a:latin typeface="+mn-lt"/>
                <a:ea typeface="+mn-ea"/>
                <a:cs typeface="+mn-cs"/>
              </a:rPr>
              <a:t>networking opportunities </a:t>
            </a:r>
            <a:r>
              <a:rPr lang="en-GB" sz="1200" kern="1200" dirty="0">
                <a:solidFill>
                  <a:schemeClr val="tx1"/>
                </a:solidFill>
                <a:effectLst/>
                <a:latin typeface="+mn-lt"/>
                <a:ea typeface="+mn-ea"/>
                <a:cs typeface="+mn-cs"/>
              </a:rPr>
              <a:t>for municipalities who want to improve rural mobility. </a:t>
            </a:r>
            <a:r>
              <a:rPr lang="fr-BE" sz="1200" kern="1200" dirty="0">
                <a:solidFill>
                  <a:schemeClr val="tx1"/>
                </a:solidFill>
                <a:effectLst/>
                <a:latin typeface="+mn-lt"/>
                <a:ea typeface="+mn-ea"/>
                <a:cs typeface="+mn-cs"/>
              </a:rPr>
              <a:t>The new </a:t>
            </a:r>
            <a:r>
              <a:rPr lang="fr-BE" sz="1200" kern="1200" dirty="0" err="1">
                <a:solidFill>
                  <a:schemeClr val="tx1"/>
                </a:solidFill>
                <a:effectLst/>
                <a:latin typeface="+mn-lt"/>
                <a:ea typeface="+mn-ea"/>
                <a:cs typeface="+mn-cs"/>
              </a:rPr>
              <a:t>contractor</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should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be</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designated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soon</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energy have launched the </a:t>
            </a:r>
            <a:r>
              <a:rPr lang="en-GB" sz="1200" b="1" kern="1200" dirty="0">
                <a:solidFill>
                  <a:schemeClr val="tx1"/>
                </a:solidFill>
                <a:effectLst/>
                <a:latin typeface="+mn-lt"/>
                <a:ea typeface="+mn-ea"/>
                <a:cs typeface="+mn-cs"/>
              </a:rPr>
              <a:t>Rural energy communities advisory hub</a:t>
            </a:r>
            <a:r>
              <a:rPr lang="en-GB" sz="1200" kern="1200" dirty="0">
                <a:solidFill>
                  <a:schemeClr val="tx1"/>
                </a:solidFill>
                <a:effectLst/>
                <a:latin typeface="+mn-lt"/>
                <a:ea typeface="+mn-ea"/>
                <a:cs typeface="+mn-cs"/>
              </a:rPr>
              <a:t>, which is there to support those of you who want to build such an energy community.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digital policy have just published a « </a:t>
            </a:r>
            <a:r>
              <a:rPr lang="en-GB" sz="1200" b="1" kern="1200" dirty="0">
                <a:solidFill>
                  <a:schemeClr val="tx1"/>
                </a:solidFill>
                <a:effectLst/>
                <a:latin typeface="+mn-lt"/>
                <a:ea typeface="+mn-ea"/>
                <a:cs typeface="+mn-cs"/>
              </a:rPr>
              <a:t>rural digital index </a:t>
            </a:r>
            <a:r>
              <a:rPr lang="en-GB" sz="1200" kern="1200" dirty="0">
                <a:solidFill>
                  <a:schemeClr val="tx1"/>
                </a:solidFill>
                <a:effectLst/>
                <a:latin typeface="+mn-lt"/>
                <a:ea typeface="+mn-ea"/>
                <a:cs typeface="+mn-cs"/>
              </a:rPr>
              <a:t>» where you can see all </a:t>
            </a:r>
            <a:r>
              <a:rPr lang="en-GB" sz="1200" b="1" kern="1200" dirty="0">
                <a:solidFill>
                  <a:schemeClr val="tx1"/>
                </a:solidFill>
                <a:effectLst/>
                <a:latin typeface="+mn-lt"/>
                <a:ea typeface="+mn-ea"/>
                <a:cs typeface="+mn-cs"/>
              </a:rPr>
              <a:t>indicators available for rural areas on advancing towards official targets on digital policy</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employment have prepared the </a:t>
            </a:r>
            <a:r>
              <a:rPr lang="en-GB" sz="1200" b="1" kern="1200" dirty="0">
                <a:solidFill>
                  <a:schemeClr val="tx1"/>
                </a:solidFill>
                <a:effectLst/>
                <a:latin typeface="+mn-lt"/>
                <a:ea typeface="+mn-ea"/>
                <a:cs typeface="+mn-cs"/>
              </a:rPr>
              <a:t>European care strategy</a:t>
            </a:r>
            <a:r>
              <a:rPr lang="en-GB" sz="1200" kern="1200" dirty="0">
                <a:solidFill>
                  <a:schemeClr val="tx1"/>
                </a:solidFill>
                <a:effectLst/>
                <a:latin typeface="+mn-lt"/>
                <a:ea typeface="+mn-ea"/>
                <a:cs typeface="+mn-cs"/>
              </a:rPr>
              <a:t>, which calls on the Member States to improve </a:t>
            </a:r>
            <a:r>
              <a:rPr lang="en-GB" sz="1200" b="1" kern="1200" dirty="0">
                <a:solidFill>
                  <a:schemeClr val="tx1"/>
                </a:solidFill>
                <a:effectLst/>
                <a:latin typeface="+mn-lt"/>
                <a:ea typeface="+mn-ea"/>
                <a:cs typeface="+mn-cs"/>
              </a:rPr>
              <a:t>care and education in rural areas</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132798-053D-4AA3-9E86-E9FF8756D8BC}" type="slidenum">
              <a:rPr lang="en-GB" smtClean="0"/>
              <a:t>22</a:t>
            </a:fld>
            <a:endParaRPr lang="en-GB"/>
          </a:p>
        </p:txBody>
      </p:sp>
    </p:spTree>
    <p:extLst>
      <p:ext uri="{BB962C8B-B14F-4D97-AF65-F5344CB8AC3E}">
        <p14:creationId xmlns:p14="http://schemas.microsoft.com/office/powerpoint/2010/main" val="324221407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kern="1200" dirty="0">
                <a:solidFill>
                  <a:schemeClr val="tx1"/>
                </a:solidFill>
                <a:effectLst/>
                <a:latin typeface="+mn-lt"/>
                <a:ea typeface="+mn-ea"/>
                <a:cs typeface="+mn-cs"/>
              </a:rPr>
              <a:t>This is an image of what we have done more concretely in the past 14 months.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To quote some of these: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run a thematic group on rural revitalisation with the European network for rural development that has produced specifications for the future platform. And we are now working on IT development hoping to launch the platform in early 2023.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research</a:t>
            </a:r>
            <a:r>
              <a:rPr lang="en-GB" sz="1200" kern="1200" dirty="0">
                <a:solidFill>
                  <a:schemeClr val="tx1"/>
                </a:solidFill>
                <a:effectLst/>
                <a:latin typeface="+mn-lt"/>
                <a:ea typeface="+mn-ea"/>
                <a:cs typeface="+mn-cs"/>
              </a:rPr>
              <a:t> have published </a:t>
            </a:r>
            <a:r>
              <a:rPr lang="en-GB" sz="1200" b="1" kern="1200" dirty="0">
                <a:solidFill>
                  <a:schemeClr val="tx1"/>
                </a:solidFill>
                <a:effectLst/>
                <a:latin typeface="+mn-lt"/>
                <a:ea typeface="+mn-ea"/>
                <a:cs typeface="+mn-cs"/>
              </a:rPr>
              <a:t>calls for rural dedicated research and innovation projects </a:t>
            </a:r>
            <a:r>
              <a:rPr lang="en-GB" sz="1200" kern="1200" dirty="0">
                <a:solidFill>
                  <a:schemeClr val="tx1"/>
                </a:solidFill>
                <a:effectLst/>
                <a:latin typeface="+mn-lt"/>
                <a:ea typeface="+mn-ea"/>
                <a:cs typeface="+mn-cs"/>
              </a:rPr>
              <a:t>for 67M€ in 2021-2022. They are now preparing the </a:t>
            </a:r>
            <a:r>
              <a:rPr lang="en-GB" sz="1200" b="1" kern="1200" dirty="0">
                <a:solidFill>
                  <a:schemeClr val="tx1"/>
                </a:solidFill>
                <a:effectLst/>
                <a:latin typeface="+mn-lt"/>
                <a:ea typeface="+mn-ea"/>
                <a:cs typeface="+mn-cs"/>
              </a:rPr>
              <a:t>next wave of calls that will come out end of this year, early 2023</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a:t>
            </a:r>
            <a:r>
              <a:rPr lang="en-GB" sz="1200" b="1" kern="1200" dirty="0">
                <a:solidFill>
                  <a:schemeClr val="tx1"/>
                </a:solidFill>
                <a:effectLst/>
                <a:latin typeface="+mn-lt"/>
                <a:ea typeface="+mn-ea"/>
                <a:cs typeface="+mn-cs"/>
              </a:rPr>
              <a:t>education and culture </a:t>
            </a:r>
            <a:r>
              <a:rPr lang="en-GB" sz="1200" kern="1200" dirty="0">
                <a:solidFill>
                  <a:schemeClr val="tx1"/>
                </a:solidFill>
                <a:effectLst/>
                <a:latin typeface="+mn-lt"/>
                <a:ea typeface="+mn-ea"/>
                <a:cs typeface="+mn-cs"/>
              </a:rPr>
              <a:t>have launched a </a:t>
            </a:r>
            <a:r>
              <a:rPr lang="en-GB" sz="1200" b="1" kern="1200" dirty="0">
                <a:solidFill>
                  <a:schemeClr val="tx1"/>
                </a:solidFill>
                <a:effectLst/>
                <a:latin typeface="+mn-lt"/>
                <a:ea typeface="+mn-ea"/>
                <a:cs typeface="+mn-cs"/>
              </a:rPr>
              <a:t>study on why rural young people are underrepresented in ERASMUS and European solidarity corps applications</a:t>
            </a:r>
            <a:r>
              <a:rPr lang="en-GB" sz="1200" kern="1200" dirty="0">
                <a:solidFill>
                  <a:schemeClr val="tx1"/>
                </a:solidFill>
                <a:effectLst/>
                <a:latin typeface="+mn-lt"/>
                <a:ea typeface="+mn-ea"/>
                <a:cs typeface="+mn-cs"/>
              </a:rPr>
              <a:t>, so they can decide on actions to improve the situation.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mobility have launched a </a:t>
            </a:r>
            <a:r>
              <a:rPr lang="en-GB" sz="1200" b="1" kern="1200" dirty="0">
                <a:solidFill>
                  <a:schemeClr val="tx1"/>
                </a:solidFill>
                <a:effectLst/>
                <a:latin typeface="+mn-lt"/>
                <a:ea typeface="+mn-ea"/>
                <a:cs typeface="+mn-cs"/>
              </a:rPr>
              <a:t>SMARTA 3 initiative</a:t>
            </a:r>
            <a:r>
              <a:rPr lang="en-GB" sz="1200" kern="1200" dirty="0">
                <a:solidFill>
                  <a:schemeClr val="tx1"/>
                </a:solidFill>
                <a:effectLst/>
                <a:latin typeface="+mn-lt"/>
                <a:ea typeface="+mn-ea"/>
                <a:cs typeface="+mn-cs"/>
              </a:rPr>
              <a:t>, that will continue the SMARTA 1 and 2 and create </a:t>
            </a:r>
            <a:r>
              <a:rPr lang="en-GB" sz="1200" b="1" kern="1200" dirty="0">
                <a:solidFill>
                  <a:schemeClr val="tx1"/>
                </a:solidFill>
                <a:effectLst/>
                <a:latin typeface="+mn-lt"/>
                <a:ea typeface="+mn-ea"/>
                <a:cs typeface="+mn-cs"/>
              </a:rPr>
              <a:t>networking opportunities </a:t>
            </a:r>
            <a:r>
              <a:rPr lang="en-GB" sz="1200" kern="1200" dirty="0">
                <a:solidFill>
                  <a:schemeClr val="tx1"/>
                </a:solidFill>
                <a:effectLst/>
                <a:latin typeface="+mn-lt"/>
                <a:ea typeface="+mn-ea"/>
                <a:cs typeface="+mn-cs"/>
              </a:rPr>
              <a:t>for municipalities who want to improve rural mobility. </a:t>
            </a:r>
            <a:r>
              <a:rPr lang="fr-BE" sz="1200" kern="1200" dirty="0">
                <a:solidFill>
                  <a:schemeClr val="tx1"/>
                </a:solidFill>
                <a:effectLst/>
                <a:latin typeface="+mn-lt"/>
                <a:ea typeface="+mn-ea"/>
                <a:cs typeface="+mn-cs"/>
              </a:rPr>
              <a:t>The new </a:t>
            </a:r>
            <a:r>
              <a:rPr lang="fr-BE" sz="1200" kern="1200" dirty="0" err="1">
                <a:solidFill>
                  <a:schemeClr val="tx1"/>
                </a:solidFill>
                <a:effectLst/>
                <a:latin typeface="+mn-lt"/>
                <a:ea typeface="+mn-ea"/>
                <a:cs typeface="+mn-cs"/>
              </a:rPr>
              <a:t>contractor</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should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be</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designated</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soon</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energy have launched the </a:t>
            </a:r>
            <a:r>
              <a:rPr lang="en-GB" sz="1200" b="1" kern="1200" dirty="0">
                <a:solidFill>
                  <a:schemeClr val="tx1"/>
                </a:solidFill>
                <a:effectLst/>
                <a:latin typeface="+mn-lt"/>
                <a:ea typeface="+mn-ea"/>
                <a:cs typeface="+mn-cs"/>
              </a:rPr>
              <a:t>Rural energy communities advisory hub</a:t>
            </a:r>
            <a:r>
              <a:rPr lang="en-GB" sz="1200" kern="1200" dirty="0">
                <a:solidFill>
                  <a:schemeClr val="tx1"/>
                </a:solidFill>
                <a:effectLst/>
                <a:latin typeface="+mn-lt"/>
                <a:ea typeface="+mn-ea"/>
                <a:cs typeface="+mn-cs"/>
              </a:rPr>
              <a:t>, which is there to support those of you who want to build such an energy community.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digital policy have just published a « </a:t>
            </a:r>
            <a:r>
              <a:rPr lang="en-GB" sz="1200" b="1" kern="1200" dirty="0">
                <a:solidFill>
                  <a:schemeClr val="tx1"/>
                </a:solidFill>
                <a:effectLst/>
                <a:latin typeface="+mn-lt"/>
                <a:ea typeface="+mn-ea"/>
                <a:cs typeface="+mn-cs"/>
              </a:rPr>
              <a:t>rural digital index </a:t>
            </a:r>
            <a:r>
              <a:rPr lang="en-GB" sz="1200" kern="1200" dirty="0">
                <a:solidFill>
                  <a:schemeClr val="tx1"/>
                </a:solidFill>
                <a:effectLst/>
                <a:latin typeface="+mn-lt"/>
                <a:ea typeface="+mn-ea"/>
                <a:cs typeface="+mn-cs"/>
              </a:rPr>
              <a:t>» where you can see all </a:t>
            </a:r>
            <a:r>
              <a:rPr lang="en-GB" sz="1200" b="1" kern="1200" dirty="0">
                <a:solidFill>
                  <a:schemeClr val="tx1"/>
                </a:solidFill>
                <a:effectLst/>
                <a:latin typeface="+mn-lt"/>
                <a:ea typeface="+mn-ea"/>
                <a:cs typeface="+mn-cs"/>
              </a:rPr>
              <a:t>indicators available for rural areas on advancing towards official targets on digital policy</a:t>
            </a:r>
            <a:r>
              <a:rPr lang="en-GB" sz="1200" kern="1200" dirty="0">
                <a:solidFill>
                  <a:schemeClr val="tx1"/>
                </a:solidFill>
                <a:effectLst/>
                <a:latin typeface="+mn-lt"/>
                <a:ea typeface="+mn-ea"/>
                <a:cs typeface="+mn-cs"/>
              </a:rPr>
              <a:t>.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Colleagues in charge of employment have prepared the </a:t>
            </a:r>
            <a:r>
              <a:rPr lang="en-GB" sz="1200" b="1" kern="1200" dirty="0">
                <a:solidFill>
                  <a:schemeClr val="tx1"/>
                </a:solidFill>
                <a:effectLst/>
                <a:latin typeface="+mn-lt"/>
                <a:ea typeface="+mn-ea"/>
                <a:cs typeface="+mn-cs"/>
              </a:rPr>
              <a:t>European care strategy</a:t>
            </a:r>
            <a:r>
              <a:rPr lang="en-GB" sz="1200" kern="1200" dirty="0">
                <a:solidFill>
                  <a:schemeClr val="tx1"/>
                </a:solidFill>
                <a:effectLst/>
                <a:latin typeface="+mn-lt"/>
                <a:ea typeface="+mn-ea"/>
                <a:cs typeface="+mn-cs"/>
              </a:rPr>
              <a:t>, which calls on the Member States to improve </a:t>
            </a:r>
            <a:r>
              <a:rPr lang="en-GB" sz="1200" b="1" kern="1200" dirty="0">
                <a:solidFill>
                  <a:schemeClr val="tx1"/>
                </a:solidFill>
                <a:effectLst/>
                <a:latin typeface="+mn-lt"/>
                <a:ea typeface="+mn-ea"/>
                <a:cs typeface="+mn-cs"/>
              </a:rPr>
              <a:t>care and education in rural areas</a:t>
            </a:r>
            <a:r>
              <a:rPr lang="en-GB" sz="120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86132798-053D-4AA3-9E86-E9FF8756D8BC}" type="slidenum">
              <a:rPr lang="en-GB" smtClean="0"/>
              <a:t>23</a:t>
            </a:fld>
            <a:endParaRPr lang="en-GB"/>
          </a:p>
        </p:txBody>
      </p:sp>
    </p:spTree>
    <p:extLst>
      <p:ext uri="{BB962C8B-B14F-4D97-AF65-F5344CB8AC3E}">
        <p14:creationId xmlns:p14="http://schemas.microsoft.com/office/powerpoint/2010/main" val="182644798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86132798-053D-4AA3-9E86-E9FF8756D8BC}" type="slidenum">
              <a:rPr lang="en-GB" smtClean="0"/>
              <a:t>24</a:t>
            </a:fld>
            <a:endParaRPr lang="en-GB"/>
          </a:p>
        </p:txBody>
      </p:sp>
    </p:spTree>
    <p:extLst>
      <p:ext uri="{BB962C8B-B14F-4D97-AF65-F5344CB8AC3E}">
        <p14:creationId xmlns:p14="http://schemas.microsoft.com/office/powerpoint/2010/main" val="5224451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horizontal actions </a:t>
            </a:r>
            <a:r>
              <a:rPr lang="en-GB" sz="1200" kern="1200" dirty="0">
                <a:solidFill>
                  <a:schemeClr val="tx1"/>
                </a:solidFill>
                <a:effectLst/>
                <a:latin typeface="+mn-lt"/>
                <a:ea typeface="+mn-ea"/>
                <a:cs typeface="+mn-cs"/>
              </a:rPr>
              <a:t>are also very important. We run them in constant collaboration between DG AGRI and DG REGIO.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Three of them are about </a:t>
            </a:r>
            <a:r>
              <a:rPr lang="en-GB" sz="1200" b="1" kern="1200" dirty="0">
                <a:solidFill>
                  <a:schemeClr val="tx1"/>
                </a:solidFill>
                <a:effectLst/>
                <a:latin typeface="+mn-lt"/>
                <a:ea typeface="+mn-ea"/>
                <a:cs typeface="+mn-cs"/>
              </a:rPr>
              <a:t>improving knowledge and data on rural areas </a:t>
            </a:r>
            <a:r>
              <a:rPr lang="en-GB" sz="1200" kern="1200" dirty="0">
                <a:solidFill>
                  <a:schemeClr val="tx1"/>
                </a:solidFill>
                <a:effectLst/>
                <a:latin typeface="+mn-lt"/>
                <a:ea typeface="+mn-ea"/>
                <a:cs typeface="+mn-cs"/>
              </a:rPr>
              <a:t>and making them available.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kicked-off the </a:t>
            </a:r>
            <a:r>
              <a:rPr lang="en-GB" sz="1200" b="1" kern="1200" dirty="0">
                <a:solidFill>
                  <a:schemeClr val="tx1"/>
                </a:solidFill>
                <a:effectLst/>
                <a:latin typeface="+mn-lt"/>
                <a:ea typeface="+mn-ea"/>
                <a:cs typeface="+mn-cs"/>
              </a:rPr>
              <a:t>rural observatory</a:t>
            </a:r>
            <a:r>
              <a:rPr lang="en-GB" sz="1200" kern="1200" dirty="0">
                <a:solidFill>
                  <a:schemeClr val="tx1"/>
                </a:solidFill>
                <a:effectLst/>
                <a:latin typeface="+mn-lt"/>
                <a:ea typeface="+mn-ea"/>
                <a:cs typeface="+mn-cs"/>
              </a:rPr>
              <a:t> in June and we hope to be able to show on-line end of this year the first dashboards, that will give everyone access to data on around 100 indicators.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are working with the </a:t>
            </a:r>
            <a:r>
              <a:rPr lang="en-GB" sz="1200" b="1" kern="1200" dirty="0">
                <a:solidFill>
                  <a:schemeClr val="tx1"/>
                </a:solidFill>
                <a:effectLst/>
                <a:latin typeface="+mn-lt"/>
                <a:ea typeface="+mn-ea"/>
                <a:cs typeface="+mn-cs"/>
              </a:rPr>
              <a:t>statistics departments to improve statistics</a:t>
            </a:r>
            <a:r>
              <a:rPr lang="en-GB" sz="1200" kern="1200" dirty="0">
                <a:solidFill>
                  <a:schemeClr val="tx1"/>
                </a:solidFill>
                <a:effectLst/>
                <a:latin typeface="+mn-lt"/>
                <a:ea typeface="+mn-ea"/>
                <a:cs typeface="+mn-cs"/>
              </a:rPr>
              <a:t>, which means getting the agreement of Member States to collect more data.</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 fourth action is </a:t>
            </a:r>
            <a:r>
              <a:rPr lang="en-GB" sz="1200" b="1" kern="1200" dirty="0">
                <a:solidFill>
                  <a:schemeClr val="tx1"/>
                </a:solidFill>
                <a:effectLst/>
                <a:latin typeface="+mn-lt"/>
                <a:ea typeface="+mn-ea"/>
                <a:cs typeface="+mn-cs"/>
              </a:rPr>
              <a:t>rural proofing</a:t>
            </a:r>
            <a:r>
              <a:rPr lang="en-GB" sz="1200" kern="1200" dirty="0">
                <a:solidFill>
                  <a:schemeClr val="tx1"/>
                </a:solidFill>
                <a:effectLst/>
                <a:latin typeface="+mn-lt"/>
                <a:ea typeface="+mn-ea"/>
                <a:cs typeface="+mn-cs"/>
              </a:rPr>
              <a:t>. Rural proofing is about taking a rural lens to new policy making. We have updated in November 2022 the guidelines that all European Commission services use to build new legislation. And these say that services should explore whether their initiatives will have differential impacts on territories and if yes make sure they include mitigation measures. This year, we have started to apply this in a pilot phase. It takes time and capacity building. We have also run a thematic group on rural proofing at national and regional levels, as we would like to invite Member States to rural proof their national legislation too.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are also working on a tool kit on how to use and combine EU funds to support rural projects. This is planned for end 2023 as all plans must be adopted before. And it will be done with the support of the JRC.</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And finally, a last action is to propose the </a:t>
            </a:r>
            <a:r>
              <a:rPr lang="en-GB" sz="1200" b="1" kern="1200" dirty="0">
                <a:solidFill>
                  <a:schemeClr val="tx1"/>
                </a:solidFill>
                <a:effectLst/>
                <a:latin typeface="+mn-lt"/>
                <a:ea typeface="+mn-ea"/>
                <a:cs typeface="+mn-cs"/>
              </a:rPr>
              <a:t>rural pact and facilitate the rural Pact, that we have launched in December 2021</a:t>
            </a:r>
            <a:r>
              <a:rPr lang="en-GB" sz="1200" kern="1200" dirty="0">
                <a:solidFill>
                  <a:schemeClr val="tx1"/>
                </a:solidFill>
                <a:effectLst/>
                <a:latin typeface="+mn-lt"/>
                <a:ea typeface="+mn-ea"/>
                <a:cs typeface="+mn-cs"/>
              </a:rPr>
              <a: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86132798-053D-4AA3-9E86-E9FF8756D8BC}"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568250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long-term vision has been prepared using a lot of </a:t>
            </a:r>
            <a:r>
              <a:rPr lang="en-GB" sz="1200" b="1" kern="1200" dirty="0">
                <a:solidFill>
                  <a:schemeClr val="tx1"/>
                </a:solidFill>
                <a:effectLst/>
                <a:latin typeface="+mn-lt"/>
                <a:ea typeface="+mn-ea"/>
                <a:cs typeface="+mn-cs"/>
              </a:rPr>
              <a:t>consultation, analysis and foresight </a:t>
            </a:r>
            <a:r>
              <a:rPr lang="en-GB" sz="1200" kern="1200" dirty="0">
                <a:solidFill>
                  <a:schemeClr val="tx1"/>
                </a:solidFill>
                <a:effectLst/>
                <a:latin typeface="+mn-lt"/>
                <a:ea typeface="+mn-ea"/>
                <a:cs typeface="+mn-cs"/>
              </a:rPr>
              <a:t>activities. </a:t>
            </a:r>
            <a:r>
              <a:rPr lang="fr-BE" sz="1200" kern="1200" dirty="0">
                <a:solidFill>
                  <a:schemeClr val="tx1"/>
                </a:solidFill>
                <a:effectLst/>
                <a:latin typeface="+mn-lt"/>
                <a:ea typeface="+mn-ea"/>
                <a:cs typeface="+mn-cs"/>
              </a:rPr>
              <a:t>Most of </a:t>
            </a:r>
            <a:r>
              <a:rPr lang="fr-BE" sz="1200" kern="1200" dirty="0" err="1">
                <a:solidFill>
                  <a:schemeClr val="tx1"/>
                </a:solidFill>
                <a:effectLst/>
                <a:latin typeface="+mn-lt"/>
                <a:ea typeface="+mn-ea"/>
                <a:cs typeface="+mn-cs"/>
              </a:rPr>
              <a:t>you</a:t>
            </a:r>
            <a:r>
              <a:rPr lang="fr-BE" sz="1200" kern="1200" dirty="0">
                <a:solidFill>
                  <a:schemeClr val="tx1"/>
                </a:solidFill>
                <a:effectLst/>
                <a:latin typeface="+mn-lt"/>
                <a:ea typeface="+mn-ea"/>
                <a:cs typeface="+mn-cs"/>
              </a:rPr>
              <a:t> know </a:t>
            </a:r>
            <a:r>
              <a:rPr lang="fr-BE" sz="1200" kern="1200" dirty="0" err="1">
                <a:solidFill>
                  <a:schemeClr val="tx1"/>
                </a:solidFill>
                <a:effectLst/>
                <a:latin typeface="+mn-lt"/>
                <a:ea typeface="+mn-ea"/>
                <a:cs typeface="+mn-cs"/>
              </a:rPr>
              <a:t>that</a:t>
            </a:r>
            <a:r>
              <a:rPr lang="fr-BE" sz="1200" kern="1200" dirty="0">
                <a:solidFill>
                  <a:schemeClr val="tx1"/>
                </a:solidFill>
                <a:effectLst/>
                <a:latin typeface="+mn-lt"/>
                <a:ea typeface="+mn-ea"/>
                <a:cs typeface="+mn-cs"/>
              </a:rPr>
              <a:t> </a:t>
            </a:r>
            <a:r>
              <a:rPr lang="fr-BE" sz="1200" kern="1200" dirty="0" err="1">
                <a:solidFill>
                  <a:schemeClr val="tx1"/>
                </a:solidFill>
                <a:effectLst/>
                <a:latin typeface="+mn-lt"/>
                <a:ea typeface="+mn-ea"/>
                <a:cs typeface="+mn-cs"/>
              </a:rPr>
              <a:t>already</a:t>
            </a:r>
            <a:r>
              <a:rPr lang="fr-BE" sz="1200" kern="1200" dirty="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It is a communication from the European Commission: this means it is </a:t>
            </a:r>
            <a:r>
              <a:rPr lang="en-GB" sz="1200" b="1" kern="1200" dirty="0">
                <a:solidFill>
                  <a:schemeClr val="tx1"/>
                </a:solidFill>
                <a:effectLst/>
                <a:latin typeface="+mn-lt"/>
                <a:ea typeface="+mn-ea"/>
                <a:cs typeface="+mn-cs"/>
              </a:rPr>
              <a:t>a policy initiative that takes stock on the needs and challenges and prepares the future</a:t>
            </a:r>
            <a:r>
              <a:rPr lang="en-GB" sz="1200" kern="1200" dirty="0">
                <a:solidFill>
                  <a:schemeClr val="tx1"/>
                </a:solidFill>
                <a:effectLst/>
                <a:latin typeface="+mn-lt"/>
                <a:ea typeface="+mn-ea"/>
                <a:cs typeface="+mn-cs"/>
              </a:rPr>
              <a:t>. It is not a new policy instrument, it is not a new fund, it does not come with additional funding. It </a:t>
            </a:r>
            <a:r>
              <a:rPr lang="en-GB" sz="1200" b="1" kern="1200" dirty="0">
                <a:solidFill>
                  <a:schemeClr val="tx1"/>
                </a:solidFill>
                <a:effectLst/>
                <a:latin typeface="+mn-lt"/>
                <a:ea typeface="+mn-ea"/>
                <a:cs typeface="+mn-cs"/>
              </a:rPr>
              <a:t>prepares the ground for future legislative action</a:t>
            </a:r>
            <a:r>
              <a:rPr lang="en-GB" sz="1200" kern="1200" dirty="0">
                <a:solidFill>
                  <a:schemeClr val="tx1"/>
                </a:solidFill>
                <a:effectLst/>
                <a:latin typeface="+mn-lt"/>
                <a:ea typeface="+mn-ea"/>
                <a:cs typeface="+mn-cs"/>
              </a:rPr>
              <a:t>. For now, we have to </a:t>
            </a:r>
            <a:r>
              <a:rPr lang="en-GB" sz="1200" b="1" kern="1200" dirty="0">
                <a:solidFill>
                  <a:schemeClr val="tx1"/>
                </a:solidFill>
                <a:effectLst/>
                <a:latin typeface="+mn-lt"/>
                <a:ea typeface="+mn-ea"/>
                <a:cs typeface="+mn-cs"/>
              </a:rPr>
              <a:t>use the policies and funds that we have</a:t>
            </a:r>
            <a:r>
              <a:rPr lang="en-GB" sz="1200" kern="1200" dirty="0">
                <a:solidFill>
                  <a:schemeClr val="tx1"/>
                </a:solidFill>
                <a:effectLst/>
                <a:latin typeface="+mn-lt"/>
                <a:ea typeface="+mn-ea"/>
                <a:cs typeface="+mn-cs"/>
              </a:rPr>
              <a:t>, as they have been </a:t>
            </a:r>
            <a:r>
              <a:rPr lang="en-GB" sz="1200" b="1" kern="1200" dirty="0">
                <a:solidFill>
                  <a:schemeClr val="tx1"/>
                </a:solidFill>
                <a:effectLst/>
                <a:latin typeface="+mn-lt"/>
                <a:ea typeface="+mn-ea"/>
                <a:cs typeface="+mn-cs"/>
              </a:rPr>
              <a:t>agreed by the European Parliament and the Member States</a:t>
            </a:r>
            <a:r>
              <a:rPr lang="en-GB" sz="1200" kern="1200" dirty="0">
                <a:solidFill>
                  <a:schemeClr val="tx1"/>
                </a:solidFill>
                <a:effectLst/>
                <a:latin typeface="+mn-lt"/>
                <a:ea typeface="+mn-ea"/>
                <a:cs typeface="+mn-cs"/>
              </a:rPr>
              <a:t> in the Council.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Rural areas are very diverse and there is no universal recipe. Yet there is common ground, the common challenge and opportunities that bring you together in this ERP.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This vision brought together the </a:t>
            </a:r>
            <a:r>
              <a:rPr lang="en-GB" sz="1200" b="1" kern="1200" dirty="0">
                <a:solidFill>
                  <a:schemeClr val="tx1"/>
                </a:solidFill>
                <a:effectLst/>
                <a:latin typeface="+mn-lt"/>
                <a:ea typeface="+mn-ea"/>
                <a:cs typeface="+mn-cs"/>
              </a:rPr>
              <a:t>common aspirations of Europeans on how they would like rural areas to be in the future</a:t>
            </a:r>
            <a:r>
              <a:rPr lang="en-GB"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GB" sz="1200" b="1" kern="1200" dirty="0">
                <a:solidFill>
                  <a:schemeClr val="tx1"/>
                </a:solidFill>
                <a:effectLst/>
                <a:latin typeface="+mn-lt"/>
                <a:ea typeface="+mn-ea"/>
                <a:cs typeface="+mn-cs"/>
              </a:rPr>
              <a:t>Stronger:</a:t>
            </a:r>
            <a:r>
              <a:rPr lang="en-GB" sz="1200" kern="1200" dirty="0">
                <a:solidFill>
                  <a:schemeClr val="tx1"/>
                </a:solidFill>
                <a:effectLst/>
                <a:latin typeface="+mn-lt"/>
                <a:ea typeface="+mn-ea"/>
                <a:cs typeface="+mn-cs"/>
              </a:rPr>
              <a:t> well </a:t>
            </a:r>
            <a:r>
              <a:rPr lang="en-GB" sz="1200" kern="1200" dirty="0" err="1">
                <a:solidFill>
                  <a:schemeClr val="tx1"/>
                </a:solidFill>
                <a:effectLst/>
                <a:latin typeface="+mn-lt"/>
                <a:ea typeface="+mn-ea"/>
                <a:cs typeface="+mn-cs"/>
              </a:rPr>
              <a:t>equiped</a:t>
            </a:r>
            <a:r>
              <a:rPr lang="en-GB" sz="1200" kern="1200" dirty="0">
                <a:solidFill>
                  <a:schemeClr val="tx1"/>
                </a:solidFill>
                <a:effectLst/>
                <a:latin typeface="+mn-lt"/>
                <a:ea typeface="+mn-ea"/>
                <a:cs typeface="+mn-cs"/>
              </a:rPr>
              <a:t> to have the power to address their challenges, with good services, access to technical and social innovation</a:t>
            </a:r>
          </a:p>
          <a:p>
            <a:pPr marL="628650" lvl="1" indent="-171450">
              <a:buFont typeface="Arial" panose="020B0604020202020204" pitchFamily="34" charset="0"/>
              <a:buChar char="•"/>
            </a:pPr>
            <a:r>
              <a:rPr lang="en-GB" sz="1200" b="1" kern="1200" dirty="0">
                <a:solidFill>
                  <a:schemeClr val="tx1"/>
                </a:solidFill>
                <a:effectLst/>
                <a:latin typeface="+mn-lt"/>
                <a:ea typeface="+mn-ea"/>
                <a:cs typeface="+mn-cs"/>
              </a:rPr>
              <a:t>Connected physically and virtually</a:t>
            </a:r>
            <a:r>
              <a:rPr lang="en-GB" sz="1200" kern="1200" dirty="0">
                <a:solidFill>
                  <a:schemeClr val="tx1"/>
                </a:solidFill>
                <a:effectLst/>
                <a:latin typeface="+mn-lt"/>
                <a:ea typeface="+mn-ea"/>
                <a:cs typeface="+mn-cs"/>
              </a:rPr>
              <a:t> with good internet and transport</a:t>
            </a:r>
          </a:p>
          <a:p>
            <a:pPr marL="628650" lvl="1" indent="-171450">
              <a:buFont typeface="Arial" panose="020B0604020202020204" pitchFamily="34" charset="0"/>
              <a:buChar char="•"/>
            </a:pPr>
            <a:r>
              <a:rPr lang="en-GB" sz="1200" kern="1200" dirty="0">
                <a:solidFill>
                  <a:schemeClr val="tx1"/>
                </a:solidFill>
                <a:effectLst/>
                <a:latin typeface="+mn-lt"/>
                <a:ea typeface="+mn-ea"/>
                <a:cs typeface="+mn-cs"/>
              </a:rPr>
              <a:t>Resilient to </a:t>
            </a:r>
            <a:r>
              <a:rPr lang="en-GB" sz="1200" b="1" kern="1200" dirty="0">
                <a:solidFill>
                  <a:schemeClr val="tx1"/>
                </a:solidFill>
                <a:effectLst/>
                <a:latin typeface="+mn-lt"/>
                <a:ea typeface="+mn-ea"/>
                <a:cs typeface="+mn-cs"/>
              </a:rPr>
              <a:t>environmental and climate shocks</a:t>
            </a:r>
            <a:r>
              <a:rPr lang="en-GB" sz="1200" kern="1200" dirty="0">
                <a:solidFill>
                  <a:schemeClr val="tx1"/>
                </a:solidFill>
                <a:effectLst/>
                <a:latin typeface="+mn-lt"/>
                <a:ea typeface="+mn-ea"/>
                <a:cs typeface="+mn-cs"/>
              </a:rPr>
              <a:t> but also to </a:t>
            </a:r>
            <a:r>
              <a:rPr lang="en-GB" sz="1200" b="1" kern="1200" dirty="0">
                <a:solidFill>
                  <a:schemeClr val="tx1"/>
                </a:solidFill>
                <a:effectLst/>
                <a:latin typeface="+mn-lt"/>
                <a:ea typeface="+mn-ea"/>
                <a:cs typeface="+mn-cs"/>
              </a:rPr>
              <a:t>social disruptions that could weaken communities</a:t>
            </a:r>
            <a:endParaRPr lang="en-GB" sz="1200" kern="1200" dirty="0">
              <a:solidFill>
                <a:schemeClr val="tx1"/>
              </a:solidFill>
              <a:effectLst/>
              <a:latin typeface="+mn-lt"/>
              <a:ea typeface="+mn-ea"/>
              <a:cs typeface="+mn-cs"/>
            </a:endParaRPr>
          </a:p>
          <a:p>
            <a:pPr marL="628650" lvl="1" indent="-171450">
              <a:buFont typeface="Arial" panose="020B0604020202020204" pitchFamily="34" charset="0"/>
              <a:buChar char="•"/>
            </a:pPr>
            <a:r>
              <a:rPr lang="en-GB" sz="1200" kern="1200" dirty="0">
                <a:solidFill>
                  <a:schemeClr val="tx1"/>
                </a:solidFill>
                <a:effectLst/>
                <a:latin typeface="+mn-lt"/>
                <a:ea typeface="+mn-ea"/>
                <a:cs typeface="+mn-cs"/>
              </a:rPr>
              <a:t>Prosperous, with a </a:t>
            </a:r>
            <a:r>
              <a:rPr lang="en-GB" sz="1200" b="1" kern="1200" dirty="0">
                <a:solidFill>
                  <a:schemeClr val="tx1"/>
                </a:solidFill>
                <a:effectLst/>
                <a:latin typeface="+mn-lt"/>
                <a:ea typeface="+mn-ea"/>
                <a:cs typeface="+mn-cs"/>
              </a:rPr>
              <a:t>diversified economy</a:t>
            </a:r>
            <a:r>
              <a:rPr lang="en-GB" sz="1200" kern="1200" dirty="0">
                <a:solidFill>
                  <a:schemeClr val="tx1"/>
                </a:solidFill>
                <a:effectLst/>
                <a:latin typeface="+mn-lt"/>
                <a:ea typeface="+mn-ea"/>
                <a:cs typeface="+mn-cs"/>
              </a:rPr>
              <a:t> and sustainable production patterns.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To implement this vision right now, the Communication proposes two avenues:</a:t>
            </a:r>
          </a:p>
          <a:p>
            <a:pPr marL="628650" lvl="1" indent="-171450">
              <a:buFont typeface="Arial" panose="020B0604020202020204" pitchFamily="34" charset="0"/>
              <a:buChar char="•"/>
            </a:pP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Rural action plan </a:t>
            </a:r>
            <a:r>
              <a:rPr lang="en-GB" sz="1200" kern="1200" dirty="0">
                <a:solidFill>
                  <a:schemeClr val="tx1"/>
                </a:solidFill>
                <a:effectLst/>
                <a:latin typeface="+mn-lt"/>
                <a:ea typeface="+mn-ea"/>
                <a:cs typeface="+mn-cs"/>
              </a:rPr>
              <a:t>– this is what the European Commission proposes to do, starting from 2021.</a:t>
            </a:r>
          </a:p>
          <a:p>
            <a:pPr marL="628650" lvl="1" indent="-171450">
              <a:buFont typeface="Arial" panose="020B0604020202020204" pitchFamily="34" charset="0"/>
              <a:buChar char="•"/>
            </a:pP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Rural Pact </a:t>
            </a:r>
            <a:r>
              <a:rPr lang="en-GB" sz="1200" kern="1200" dirty="0">
                <a:solidFill>
                  <a:schemeClr val="tx1"/>
                </a:solidFill>
                <a:effectLst/>
                <a:latin typeface="+mn-lt"/>
                <a:ea typeface="+mn-ea"/>
                <a:cs typeface="+mn-cs"/>
              </a:rPr>
              <a:t>– this is about joining forces with others: national, regional and local governments and stakeholders.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86132798-053D-4AA3-9E86-E9FF8756D8BC}" type="slidenum">
              <a:rPr lang="en-GB" smtClean="0"/>
              <a:t>4</a:t>
            </a:fld>
            <a:endParaRPr lang="en-GB"/>
          </a:p>
        </p:txBody>
      </p:sp>
    </p:spTree>
    <p:extLst>
      <p:ext uri="{BB962C8B-B14F-4D97-AF65-F5344CB8AC3E}">
        <p14:creationId xmlns:p14="http://schemas.microsoft.com/office/powerpoint/2010/main" val="52893034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fr-BE" sz="1200" b="1" kern="1200" dirty="0" err="1">
                <a:solidFill>
                  <a:schemeClr val="tx1"/>
                </a:solidFill>
                <a:effectLst/>
                <a:latin typeface="+mn-lt"/>
                <a:ea typeface="+mn-ea"/>
                <a:cs typeface="+mn-cs"/>
              </a:rPr>
              <a:t>What</a:t>
            </a:r>
            <a:r>
              <a:rPr lang="fr-BE" sz="1200" b="1" kern="1200" dirty="0">
                <a:solidFill>
                  <a:schemeClr val="tx1"/>
                </a:solidFill>
                <a:effectLst/>
                <a:latin typeface="+mn-lt"/>
                <a:ea typeface="+mn-ea"/>
                <a:cs typeface="+mn-cs"/>
              </a:rPr>
              <a:t> </a:t>
            </a:r>
            <a:r>
              <a:rPr lang="fr-BE" sz="1200" b="1" kern="1200" dirty="0" err="1">
                <a:solidFill>
                  <a:schemeClr val="tx1"/>
                </a:solidFill>
                <a:effectLst/>
                <a:latin typeface="+mn-lt"/>
                <a:ea typeface="+mn-ea"/>
                <a:cs typeface="+mn-cs"/>
              </a:rPr>
              <a:t>does</a:t>
            </a:r>
            <a:r>
              <a:rPr lang="fr-BE" sz="1200" b="1" kern="1200" dirty="0">
                <a:solidFill>
                  <a:schemeClr val="tx1"/>
                </a:solidFill>
                <a:effectLst/>
                <a:latin typeface="+mn-lt"/>
                <a:ea typeface="+mn-ea"/>
                <a:cs typeface="+mn-cs"/>
              </a:rPr>
              <a:t> </a:t>
            </a:r>
            <a:r>
              <a:rPr lang="fr-BE" sz="1200" b="1" kern="1200" dirty="0" err="1">
                <a:solidFill>
                  <a:schemeClr val="tx1"/>
                </a:solidFill>
                <a:effectLst/>
                <a:latin typeface="+mn-lt"/>
                <a:ea typeface="+mn-ea"/>
                <a:cs typeface="+mn-cs"/>
              </a:rPr>
              <a:t>this</a:t>
            </a:r>
            <a:r>
              <a:rPr lang="fr-BE" sz="1200" b="1" kern="1200" dirty="0">
                <a:solidFill>
                  <a:schemeClr val="tx1"/>
                </a:solidFill>
                <a:effectLst/>
                <a:latin typeface="+mn-lt"/>
                <a:ea typeface="+mn-ea"/>
                <a:cs typeface="+mn-cs"/>
              </a:rPr>
              <a:t> Rural</a:t>
            </a:r>
            <a:r>
              <a:rPr lang="fr-BE" sz="1200" b="1" kern="1200" baseline="0" dirty="0">
                <a:solidFill>
                  <a:schemeClr val="tx1"/>
                </a:solidFill>
                <a:effectLst/>
                <a:latin typeface="+mn-lt"/>
                <a:ea typeface="+mn-ea"/>
                <a:cs typeface="+mn-cs"/>
              </a:rPr>
              <a:t> </a:t>
            </a:r>
            <a:r>
              <a:rPr lang="fr-BE" sz="1200" b="1" kern="1200" baseline="0" dirty="0" err="1">
                <a:solidFill>
                  <a:schemeClr val="tx1"/>
                </a:solidFill>
                <a:effectLst/>
                <a:latin typeface="+mn-lt"/>
                <a:ea typeface="+mn-ea"/>
                <a:cs typeface="+mn-cs"/>
              </a:rPr>
              <a:t>pact</a:t>
            </a:r>
            <a:r>
              <a:rPr lang="fr-BE" sz="1200" b="1" kern="1200" baseline="0" dirty="0">
                <a:solidFill>
                  <a:schemeClr val="tx1"/>
                </a:solidFill>
                <a:effectLst/>
                <a:latin typeface="+mn-lt"/>
                <a:ea typeface="+mn-ea"/>
                <a:cs typeface="+mn-cs"/>
              </a:rPr>
              <a:t> </a:t>
            </a:r>
            <a:r>
              <a:rPr lang="fr-BE" sz="1200" b="1" kern="1200" baseline="0" dirty="0" err="1">
                <a:solidFill>
                  <a:schemeClr val="tx1"/>
                </a:solidFill>
                <a:effectLst/>
                <a:latin typeface="+mn-lt"/>
                <a:ea typeface="+mn-ea"/>
                <a:cs typeface="+mn-cs"/>
              </a:rPr>
              <a:t>paper</a:t>
            </a:r>
            <a:r>
              <a:rPr lang="fr-BE" sz="1200" b="1" kern="1200" baseline="0" dirty="0">
                <a:solidFill>
                  <a:schemeClr val="tx1"/>
                </a:solidFill>
                <a:effectLst/>
                <a:latin typeface="+mn-lt"/>
                <a:ea typeface="+mn-ea"/>
                <a:cs typeface="+mn-cs"/>
              </a:rPr>
              <a:t> </a:t>
            </a:r>
            <a:r>
              <a:rPr lang="fr-BE" sz="1200" b="1" kern="1200" baseline="0" dirty="0" err="1">
                <a:solidFill>
                  <a:schemeClr val="tx1"/>
                </a:solidFill>
                <a:effectLst/>
                <a:latin typeface="+mn-lt"/>
                <a:ea typeface="+mn-ea"/>
                <a:cs typeface="+mn-cs"/>
              </a:rPr>
              <a:t>say</a:t>
            </a:r>
            <a:r>
              <a:rPr lang="fr-BE" sz="1200" b="1" kern="1200" baseline="0" dirty="0">
                <a:solidFill>
                  <a:schemeClr val="tx1"/>
                </a:solidFill>
                <a:effectLst/>
                <a:latin typeface="+mn-lt"/>
                <a:ea typeface="+mn-ea"/>
                <a:cs typeface="+mn-cs"/>
              </a:rPr>
              <a:t>?</a:t>
            </a:r>
          </a:p>
          <a:p>
            <a:r>
              <a:rPr lang="fr-BE" sz="1200" kern="1200" dirty="0">
                <a:solidFill>
                  <a:schemeClr val="tx1"/>
                </a:solidFill>
                <a:effectLst/>
                <a:latin typeface="+mn-lt"/>
                <a:ea typeface="+mn-ea"/>
                <a:cs typeface="+mn-cs"/>
              </a:rPr>
              <a:t>There are </a:t>
            </a:r>
            <a:r>
              <a:rPr lang="fr-BE" sz="1200" kern="1200" dirty="0" err="1">
                <a:solidFill>
                  <a:schemeClr val="tx1"/>
                </a:solidFill>
                <a:effectLst/>
                <a:latin typeface="+mn-lt"/>
                <a:ea typeface="+mn-ea"/>
                <a:cs typeface="+mn-cs"/>
              </a:rPr>
              <a:t>three</a:t>
            </a:r>
            <a:r>
              <a:rPr lang="fr-BE" sz="1200" kern="1200" dirty="0">
                <a:solidFill>
                  <a:schemeClr val="tx1"/>
                </a:solidFill>
                <a:effectLst/>
                <a:latin typeface="+mn-lt"/>
                <a:ea typeface="+mn-ea"/>
                <a:cs typeface="+mn-cs"/>
              </a:rPr>
              <a:t> objectives </a:t>
            </a:r>
            <a:r>
              <a:rPr lang="fr-BE" sz="1200" i="1" kern="1200" dirty="0">
                <a:solidFill>
                  <a:schemeClr val="tx1"/>
                </a:solidFill>
                <a:effectLst/>
                <a:latin typeface="+mn-lt"/>
                <a:ea typeface="+mn-ea"/>
                <a:cs typeface="+mn-cs"/>
              </a:rPr>
              <a:t>(as on the slide).</a:t>
            </a:r>
            <a:r>
              <a:rPr lang="fr-BE" sz="1200" i="1" kern="1200" baseline="0" dirty="0">
                <a:solidFill>
                  <a:schemeClr val="tx1"/>
                </a:solidFill>
                <a:effectLst/>
                <a:latin typeface="+mn-lt"/>
                <a:ea typeface="+mn-ea"/>
                <a:cs typeface="+mn-cs"/>
              </a:rPr>
              <a:t> </a:t>
            </a:r>
            <a:endParaRPr lang="en-GB" sz="1200" i="1"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86132798-053D-4AA3-9E86-E9FF8756D8BC}" type="slidenum">
              <a:rPr lang="en-GB" smtClean="0"/>
              <a:t>6</a:t>
            </a:fld>
            <a:endParaRPr lang="en-GB"/>
          </a:p>
        </p:txBody>
      </p:sp>
    </p:spTree>
    <p:extLst>
      <p:ext uri="{BB962C8B-B14F-4D97-AF65-F5344CB8AC3E}">
        <p14:creationId xmlns:p14="http://schemas.microsoft.com/office/powerpoint/2010/main" val="28951444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BE" sz="1200" kern="1200" dirty="0">
                <a:solidFill>
                  <a:schemeClr val="tx1"/>
                </a:solidFill>
                <a:effectLst/>
                <a:latin typeface="+mn-lt"/>
                <a:ea typeface="+mn-ea"/>
                <a:cs typeface="+mn-cs"/>
              </a:rPr>
              <a:t>There are five type</a:t>
            </a:r>
            <a:r>
              <a:rPr lang="fr-BE" sz="1200" kern="1200" baseline="0" dirty="0">
                <a:solidFill>
                  <a:schemeClr val="tx1"/>
                </a:solidFill>
                <a:effectLst/>
                <a:latin typeface="+mn-lt"/>
                <a:ea typeface="+mn-ea"/>
                <a:cs typeface="+mn-cs"/>
              </a:rPr>
              <a:t>s of participants (as on the slide)</a:t>
            </a:r>
          </a:p>
          <a:p>
            <a:pPr marL="171450" indent="-171450">
              <a:buFont typeface="Arial" panose="020B0604020202020204" pitchFamily="34" charset="0"/>
              <a:buChar char="•"/>
            </a:pPr>
            <a:r>
              <a:rPr lang="fr-BE" sz="1200" kern="1200" baseline="0" dirty="0">
                <a:solidFill>
                  <a:schemeClr val="tx1"/>
                </a:solidFill>
                <a:effectLst/>
                <a:latin typeface="+mn-lt"/>
                <a:ea typeface="+mn-ea"/>
                <a:cs typeface="+mn-cs"/>
              </a:rPr>
              <a:t>And </a:t>
            </a:r>
            <a:r>
              <a:rPr lang="fr-BE" sz="1200" kern="1200" baseline="0" dirty="0" err="1">
                <a:solidFill>
                  <a:schemeClr val="tx1"/>
                </a:solidFill>
                <a:effectLst/>
                <a:latin typeface="+mn-lt"/>
                <a:ea typeface="+mn-ea"/>
                <a:cs typeface="+mn-cs"/>
              </a:rPr>
              <a:t>participating</a:t>
            </a:r>
            <a:r>
              <a:rPr lang="fr-BE" sz="1200" kern="1200" baseline="0" dirty="0">
                <a:solidFill>
                  <a:schemeClr val="tx1"/>
                </a:solidFill>
                <a:effectLst/>
                <a:latin typeface="+mn-lt"/>
                <a:ea typeface="+mn-ea"/>
                <a:cs typeface="+mn-cs"/>
              </a:rPr>
              <a:t> in the Pact </a:t>
            </a:r>
            <a:r>
              <a:rPr lang="fr-BE" sz="1200" kern="1200" baseline="0" dirty="0" err="1">
                <a:solidFill>
                  <a:schemeClr val="tx1"/>
                </a:solidFill>
                <a:effectLst/>
                <a:latin typeface="+mn-lt"/>
                <a:ea typeface="+mn-ea"/>
                <a:cs typeface="+mn-cs"/>
              </a:rPr>
              <a:t>means</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making</a:t>
            </a:r>
            <a:r>
              <a:rPr lang="fr-BE" sz="1200" kern="1200" baseline="0" dirty="0">
                <a:solidFill>
                  <a:schemeClr val="tx1"/>
                </a:solidFill>
                <a:effectLst/>
                <a:latin typeface="+mn-lt"/>
                <a:ea typeface="+mn-ea"/>
                <a:cs typeface="+mn-cs"/>
              </a:rPr>
              <a:t> a </a:t>
            </a:r>
            <a:r>
              <a:rPr lang="fr-BE" sz="1200" kern="1200" baseline="0" dirty="0" err="1">
                <a:solidFill>
                  <a:schemeClr val="tx1"/>
                </a:solidFill>
                <a:effectLst/>
                <a:latin typeface="+mn-lt"/>
                <a:ea typeface="+mn-ea"/>
                <a:cs typeface="+mn-cs"/>
              </a:rPr>
              <a:t>concrete</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commitment</a:t>
            </a:r>
            <a:r>
              <a:rPr lang="fr-BE" sz="1200" kern="1200" baseline="0" dirty="0">
                <a:solidFill>
                  <a:schemeClr val="tx1"/>
                </a:solidFill>
                <a:effectLst/>
                <a:latin typeface="+mn-lt"/>
                <a:ea typeface="+mn-ea"/>
                <a:cs typeface="+mn-cs"/>
              </a:rPr>
              <a:t> to one or more of the </a:t>
            </a:r>
            <a:r>
              <a:rPr lang="fr-BE" sz="1200" kern="1200" baseline="0" dirty="0" err="1">
                <a:solidFill>
                  <a:schemeClr val="tx1"/>
                </a:solidFill>
                <a:effectLst/>
                <a:latin typeface="+mn-lt"/>
                <a:ea typeface="+mn-ea"/>
                <a:cs typeface="+mn-cs"/>
              </a:rPr>
              <a:t>pact’s</a:t>
            </a:r>
            <a:r>
              <a:rPr lang="fr-BE" sz="1200" kern="1200" baseline="0" dirty="0">
                <a:solidFill>
                  <a:schemeClr val="tx1"/>
                </a:solidFill>
                <a:effectLst/>
                <a:latin typeface="+mn-lt"/>
                <a:ea typeface="+mn-ea"/>
                <a:cs typeface="+mn-cs"/>
              </a:rPr>
              <a:t> objectives. </a:t>
            </a:r>
            <a:r>
              <a:rPr lang="fr-BE" sz="1200" kern="1200" baseline="0" dirty="0" err="1">
                <a:solidFill>
                  <a:schemeClr val="tx1"/>
                </a:solidFill>
                <a:effectLst/>
                <a:latin typeface="+mn-lt"/>
                <a:ea typeface="+mn-ea"/>
                <a:cs typeface="+mn-cs"/>
              </a:rPr>
              <a:t>Ideally</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this</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is</a:t>
            </a:r>
            <a:r>
              <a:rPr lang="fr-BE" sz="1200" kern="1200" baseline="0" dirty="0">
                <a:solidFill>
                  <a:schemeClr val="tx1"/>
                </a:solidFill>
                <a:effectLst/>
                <a:latin typeface="+mn-lt"/>
                <a:ea typeface="+mn-ea"/>
                <a:cs typeface="+mn-cs"/>
              </a:rPr>
              <a:t> a </a:t>
            </a:r>
            <a:r>
              <a:rPr lang="fr-BE" sz="1200" kern="1200" baseline="0" dirty="0" err="1">
                <a:solidFill>
                  <a:schemeClr val="tx1"/>
                </a:solidFill>
                <a:effectLst/>
                <a:latin typeface="+mn-lt"/>
                <a:ea typeface="+mn-ea"/>
                <a:cs typeface="+mn-cs"/>
              </a:rPr>
              <a:t>specific</a:t>
            </a:r>
            <a:r>
              <a:rPr lang="fr-BE" sz="1200" kern="1200" baseline="0" dirty="0">
                <a:solidFill>
                  <a:schemeClr val="tx1"/>
                </a:solidFill>
                <a:effectLst/>
                <a:latin typeface="+mn-lt"/>
                <a:ea typeface="+mn-ea"/>
                <a:cs typeface="+mn-cs"/>
              </a:rPr>
              <a:t> and </a:t>
            </a:r>
            <a:r>
              <a:rPr lang="fr-BE" sz="1200" kern="1200" baseline="0" dirty="0" err="1">
                <a:solidFill>
                  <a:schemeClr val="tx1"/>
                </a:solidFill>
                <a:effectLst/>
                <a:latin typeface="+mn-lt"/>
                <a:ea typeface="+mn-ea"/>
                <a:cs typeface="+mn-cs"/>
              </a:rPr>
              <a:t>timed</a:t>
            </a:r>
            <a:r>
              <a:rPr lang="fr-BE" sz="1200" kern="1200" baseline="0" dirty="0">
                <a:solidFill>
                  <a:schemeClr val="tx1"/>
                </a:solidFill>
                <a:effectLst/>
                <a:latin typeface="+mn-lt"/>
                <a:ea typeface="+mn-ea"/>
                <a:cs typeface="+mn-cs"/>
              </a:rPr>
              <a:t> action </a:t>
            </a:r>
            <a:r>
              <a:rPr lang="fr-BE" sz="1200" kern="1200" baseline="0" dirty="0" err="1">
                <a:solidFill>
                  <a:schemeClr val="tx1"/>
                </a:solidFill>
                <a:effectLst/>
                <a:latin typeface="+mn-lt"/>
                <a:ea typeface="+mn-ea"/>
                <a:cs typeface="+mn-cs"/>
              </a:rPr>
              <a:t>that</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is</a:t>
            </a:r>
            <a:r>
              <a:rPr lang="fr-BE" sz="1200" kern="1200" baseline="0" dirty="0">
                <a:solidFill>
                  <a:schemeClr val="tx1"/>
                </a:solidFill>
                <a:effectLst/>
                <a:latin typeface="+mn-lt"/>
                <a:ea typeface="+mn-ea"/>
                <a:cs typeface="+mn-cs"/>
              </a:rPr>
              <a:t> </a:t>
            </a:r>
            <a:r>
              <a:rPr lang="fr-BE" sz="1200" kern="1200" baseline="0" dirty="0" err="1">
                <a:solidFill>
                  <a:schemeClr val="tx1"/>
                </a:solidFill>
                <a:effectLst/>
                <a:latin typeface="+mn-lt"/>
                <a:ea typeface="+mn-ea"/>
                <a:cs typeface="+mn-cs"/>
              </a:rPr>
              <a:t>proposed</a:t>
            </a:r>
            <a:r>
              <a:rPr lang="fr-BE" sz="1200" kern="1200" baseline="0" dirty="0">
                <a:solidFill>
                  <a:schemeClr val="tx1"/>
                </a:solidFill>
                <a:effectLst/>
                <a:latin typeface="+mn-lt"/>
                <a:ea typeface="+mn-ea"/>
                <a:cs typeface="+mn-cs"/>
              </a:rPr>
              <a:t>.</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113F67-51C8-4CFB-9E3C-6CC6536DE695}"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934980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BE" baseline="0" dirty="0" err="1"/>
              <a:t>We</a:t>
            </a:r>
            <a:r>
              <a:rPr lang="fr-BE" baseline="0" dirty="0"/>
              <a:t> have </a:t>
            </a:r>
            <a:r>
              <a:rPr lang="fr-BE" baseline="0" dirty="0" err="1"/>
              <a:t>received</a:t>
            </a:r>
            <a:r>
              <a:rPr lang="fr-BE" baseline="0" dirty="0"/>
              <a:t> </a:t>
            </a:r>
            <a:r>
              <a:rPr lang="fr-BE" baseline="0" dirty="0" err="1"/>
              <a:t>around</a:t>
            </a:r>
            <a:r>
              <a:rPr lang="fr-BE" baseline="0" dirty="0"/>
              <a:t> 80 </a:t>
            </a:r>
            <a:r>
              <a:rPr lang="fr-BE" baseline="0" dirty="0" err="1"/>
              <a:t>commitments</a:t>
            </a:r>
            <a:r>
              <a:rPr lang="fr-BE" baseline="0" dirty="0"/>
              <a:t> up to </a:t>
            </a:r>
            <a:r>
              <a:rPr lang="fr-BE" baseline="0" dirty="0" err="1"/>
              <a:t>now</a:t>
            </a:r>
            <a:r>
              <a:rPr lang="fr-BE" baseline="0" dirty="0"/>
              <a:t>. </a:t>
            </a:r>
          </a:p>
          <a:p>
            <a:pPr marL="171450" indent="-171450">
              <a:buFont typeface="Arial" panose="020B0604020202020204" pitchFamily="34" charset="0"/>
              <a:buChar char="•"/>
            </a:pPr>
            <a:r>
              <a:rPr lang="fr-BE" baseline="0" dirty="0" err="1"/>
              <a:t>Two-thirds</a:t>
            </a:r>
            <a:r>
              <a:rPr lang="fr-BE" baseline="0" dirty="0"/>
              <a:t> come </a:t>
            </a:r>
            <a:r>
              <a:rPr lang="fr-BE" baseline="0" dirty="0" err="1"/>
              <a:t>from</a:t>
            </a:r>
            <a:r>
              <a:rPr lang="fr-BE" baseline="0" dirty="0"/>
              <a:t> organisations and one </a:t>
            </a:r>
            <a:r>
              <a:rPr lang="fr-BE" baseline="0" dirty="0" err="1"/>
              <a:t>third</a:t>
            </a:r>
            <a:r>
              <a:rPr lang="fr-BE" baseline="0" dirty="0"/>
              <a:t> </a:t>
            </a:r>
            <a:r>
              <a:rPr lang="fr-BE" baseline="0" dirty="0" err="1"/>
              <a:t>from</a:t>
            </a:r>
            <a:r>
              <a:rPr lang="fr-BE" baseline="0" dirty="0"/>
              <a:t> </a:t>
            </a:r>
            <a:r>
              <a:rPr lang="fr-BE" baseline="0" dirty="0" err="1"/>
              <a:t>individuals</a:t>
            </a:r>
            <a:r>
              <a:rPr lang="fr-BE" baseline="0" dirty="0"/>
              <a:t>. </a:t>
            </a:r>
          </a:p>
          <a:p>
            <a:pPr marL="171450" indent="-171450">
              <a:buFont typeface="Arial" panose="020B0604020202020204" pitchFamily="34" charset="0"/>
              <a:buChar char="•"/>
            </a:pPr>
            <a:r>
              <a:rPr lang="fr-BE" baseline="0" dirty="0" err="1"/>
              <a:t>Regarding</a:t>
            </a:r>
            <a:r>
              <a:rPr lang="fr-BE" baseline="0" dirty="0"/>
              <a:t> the organisation </a:t>
            </a:r>
            <a:r>
              <a:rPr lang="fr-BE" baseline="0" dirty="0" err="1"/>
              <a:t>most</a:t>
            </a:r>
            <a:r>
              <a:rPr lang="fr-BE" baseline="0" dirty="0"/>
              <a:t> of </a:t>
            </a:r>
            <a:r>
              <a:rPr lang="fr-BE" baseline="0" dirty="0" err="1"/>
              <a:t>them</a:t>
            </a:r>
            <a:r>
              <a:rPr lang="fr-BE" baseline="0" dirty="0"/>
              <a:t> are non-</a:t>
            </a:r>
            <a:r>
              <a:rPr lang="fr-BE" baseline="0" dirty="0" err="1"/>
              <a:t>governmental</a:t>
            </a:r>
            <a:r>
              <a:rPr lang="fr-BE" baseline="0" dirty="0"/>
              <a:t> organisations or public </a:t>
            </a:r>
            <a:r>
              <a:rPr lang="fr-BE" baseline="0" dirty="0" err="1"/>
              <a:t>authorities</a:t>
            </a:r>
            <a:r>
              <a:rPr lang="fr-BE" baseline="0" dirty="0"/>
              <a:t>, and </a:t>
            </a:r>
            <a:r>
              <a:rPr lang="fr-BE" baseline="0" dirty="0" err="1"/>
              <a:t>we</a:t>
            </a:r>
            <a:r>
              <a:rPr lang="fr-BE" baseline="0" dirty="0"/>
              <a:t> </a:t>
            </a:r>
            <a:r>
              <a:rPr lang="fr-BE" baseline="0" dirty="0" err="1"/>
              <a:t>can</a:t>
            </a:r>
            <a:r>
              <a:rPr lang="fr-BE" baseline="0" dirty="0"/>
              <a:t> </a:t>
            </a:r>
            <a:r>
              <a:rPr lang="fr-BE" baseline="0" dirty="0" err="1"/>
              <a:t>also</a:t>
            </a:r>
            <a:r>
              <a:rPr lang="fr-BE" baseline="0" dirty="0"/>
              <a:t> </a:t>
            </a:r>
            <a:r>
              <a:rPr lang="fr-BE" baseline="0" dirty="0" err="1"/>
              <a:t>find</a:t>
            </a:r>
            <a:r>
              <a:rPr lang="fr-BE" baseline="0" dirty="0"/>
              <a:t> </a:t>
            </a:r>
            <a:r>
              <a:rPr lang="fr-BE" baseline="0" dirty="0" err="1"/>
              <a:t>academic</a:t>
            </a:r>
            <a:r>
              <a:rPr lang="fr-BE" baseline="0" dirty="0"/>
              <a:t> and </a:t>
            </a:r>
            <a:r>
              <a:rPr lang="fr-BE" baseline="0" dirty="0" err="1"/>
              <a:t>research</a:t>
            </a:r>
            <a:r>
              <a:rPr lang="fr-BE" baseline="0" dirty="0"/>
              <a:t> institutions </a:t>
            </a:r>
            <a:r>
              <a:rPr lang="fr-BE" baseline="0" dirty="0" err="1"/>
              <a:t>among</a:t>
            </a:r>
            <a:r>
              <a:rPr lang="fr-BE" baseline="0" dirty="0"/>
              <a:t> </a:t>
            </a:r>
            <a:r>
              <a:rPr lang="fr-BE" baseline="0" dirty="0" err="1"/>
              <a:t>them</a:t>
            </a:r>
            <a:r>
              <a:rPr lang="fr-BE" baseline="0" dirty="0"/>
              <a:t>.</a:t>
            </a:r>
          </a:p>
          <a:p>
            <a:pPr marL="171450" indent="-171450">
              <a:buFont typeface="Arial" panose="020B0604020202020204" pitchFamily="34" charset="0"/>
              <a:buChar char="•"/>
            </a:pPr>
            <a:r>
              <a:rPr lang="fr-BE" baseline="0" dirty="0"/>
              <a:t>A </a:t>
            </a:r>
            <a:r>
              <a:rPr lang="fr-BE" baseline="0" dirty="0" err="1"/>
              <a:t>little</a:t>
            </a:r>
            <a:r>
              <a:rPr lang="fr-BE" baseline="0" dirty="0"/>
              <a:t> bit more </a:t>
            </a:r>
            <a:r>
              <a:rPr lang="fr-BE" baseline="0" dirty="0" err="1"/>
              <a:t>than</a:t>
            </a:r>
            <a:r>
              <a:rPr lang="fr-BE" baseline="0" dirty="0"/>
              <a:t> </a:t>
            </a:r>
            <a:r>
              <a:rPr lang="fr-BE" baseline="0" dirty="0" err="1"/>
              <a:t>half</a:t>
            </a:r>
            <a:r>
              <a:rPr lang="fr-BE" baseline="0" dirty="0"/>
              <a:t> are </a:t>
            </a:r>
            <a:r>
              <a:rPr lang="fr-BE" baseline="0" dirty="0" err="1"/>
              <a:t>just</a:t>
            </a:r>
            <a:r>
              <a:rPr lang="fr-BE" baseline="0" dirty="0"/>
              <a:t> an </a:t>
            </a:r>
            <a:r>
              <a:rPr lang="fr-BE" baseline="0" dirty="0" err="1"/>
              <a:t>idea</a:t>
            </a:r>
            <a:r>
              <a:rPr lang="fr-BE" baseline="0" dirty="0"/>
              <a:t> and </a:t>
            </a:r>
            <a:r>
              <a:rPr lang="fr-BE" baseline="0" dirty="0" err="1"/>
              <a:t>half</a:t>
            </a:r>
            <a:r>
              <a:rPr lang="fr-BE" baseline="0" dirty="0"/>
              <a:t> are </a:t>
            </a:r>
            <a:r>
              <a:rPr lang="fr-BE" baseline="0" dirty="0" err="1"/>
              <a:t>formal</a:t>
            </a:r>
            <a:r>
              <a:rPr lang="fr-BE" baseline="0" dirty="0"/>
              <a:t> </a:t>
            </a:r>
            <a:r>
              <a:rPr lang="fr-BE" baseline="0" dirty="0" err="1"/>
              <a:t>commitments</a:t>
            </a:r>
            <a:r>
              <a:rPr lang="fr-BE" baseline="0" dirty="0"/>
              <a:t> </a:t>
            </a:r>
            <a:r>
              <a:rPr lang="fr-BE" baseline="0" dirty="0" err="1"/>
              <a:t>already</a:t>
            </a:r>
            <a:r>
              <a:rPr lang="fr-BE" baseline="0" dirty="0"/>
              <a:t> </a:t>
            </a:r>
            <a:r>
              <a:rPr lang="fr-BE" baseline="0" dirty="0" err="1"/>
              <a:t>which</a:t>
            </a:r>
            <a:r>
              <a:rPr lang="fr-BE" baseline="0" dirty="0"/>
              <a:t> are </a:t>
            </a:r>
            <a:r>
              <a:rPr lang="fr-BE" baseline="0" dirty="0" err="1"/>
              <a:t>coming</a:t>
            </a:r>
            <a:r>
              <a:rPr lang="fr-BE" baseline="0" dirty="0"/>
              <a:t> </a:t>
            </a:r>
            <a:r>
              <a:rPr lang="fr-BE" baseline="0" dirty="0" err="1"/>
              <a:t>from</a:t>
            </a:r>
            <a:r>
              <a:rPr lang="fr-BE" baseline="0" dirty="0"/>
              <a:t> a </a:t>
            </a:r>
            <a:r>
              <a:rPr lang="fr-BE" baseline="0" dirty="0" err="1"/>
              <a:t>dozen</a:t>
            </a:r>
            <a:r>
              <a:rPr lang="fr-BE" baseline="0" dirty="0"/>
              <a:t> countries </a:t>
            </a:r>
            <a:r>
              <a:rPr lang="fr-BE" baseline="0" dirty="0" err="1"/>
              <a:t>so</a:t>
            </a:r>
            <a:r>
              <a:rPr lang="fr-BE" baseline="0" dirty="0"/>
              <a:t> far. </a:t>
            </a:r>
          </a:p>
          <a:p>
            <a:pPr marL="171450" indent="-171450">
              <a:buFont typeface="Arial" panose="020B0604020202020204" pitchFamily="34" charset="0"/>
              <a:buChar char="•"/>
            </a:pPr>
            <a:r>
              <a:rPr lang="fr-BE" baseline="0" dirty="0" err="1"/>
              <a:t>We</a:t>
            </a:r>
            <a:r>
              <a:rPr lang="fr-BE" baseline="0" dirty="0"/>
              <a:t> are happy to </a:t>
            </a:r>
            <a:r>
              <a:rPr lang="fr-BE" baseline="0" dirty="0" err="1"/>
              <a:t>see</a:t>
            </a:r>
            <a:r>
              <a:rPr lang="fr-BE" baseline="0" dirty="0"/>
              <a:t> </a:t>
            </a:r>
            <a:r>
              <a:rPr lang="fr-BE" baseline="0" dirty="0" err="1"/>
              <a:t>that</a:t>
            </a:r>
            <a:r>
              <a:rPr lang="fr-BE" baseline="0" dirty="0"/>
              <a:t> the </a:t>
            </a:r>
            <a:r>
              <a:rPr lang="fr-BE" baseline="0" dirty="0" err="1"/>
              <a:t>ideas</a:t>
            </a:r>
            <a:r>
              <a:rPr lang="fr-BE" baseline="0" dirty="0"/>
              <a:t> and </a:t>
            </a:r>
            <a:r>
              <a:rPr lang="fr-BE" baseline="0" dirty="0" err="1"/>
              <a:t>commitments</a:t>
            </a:r>
            <a:r>
              <a:rPr lang="fr-BE" baseline="0" dirty="0"/>
              <a:t> </a:t>
            </a:r>
            <a:r>
              <a:rPr lang="fr-BE" baseline="0" dirty="0" err="1"/>
              <a:t>strongly</a:t>
            </a:r>
            <a:r>
              <a:rPr lang="fr-BE" baseline="0" dirty="0"/>
              <a:t> </a:t>
            </a:r>
            <a:r>
              <a:rPr lang="fr-BE" baseline="0" dirty="0" err="1"/>
              <a:t>connect</a:t>
            </a:r>
            <a:r>
              <a:rPr lang="fr-BE" baseline="0" dirty="0"/>
              <a:t> to the </a:t>
            </a:r>
            <a:r>
              <a:rPr lang="fr-BE" baseline="0" dirty="0" err="1"/>
              <a:t>different</a:t>
            </a:r>
            <a:r>
              <a:rPr lang="fr-BE" baseline="0" dirty="0"/>
              <a:t> objectives of the Rural </a:t>
            </a:r>
            <a:r>
              <a:rPr lang="fr-BE" baseline="0" dirty="0" err="1"/>
              <a:t>Pact</a:t>
            </a:r>
            <a:r>
              <a:rPr lang="fr-BE" baseline="0" dirty="0"/>
              <a:t>.</a:t>
            </a:r>
          </a:p>
          <a:p>
            <a:pPr marL="171450" indent="-171450">
              <a:buFont typeface="Arial" panose="020B0604020202020204" pitchFamily="34" charset="0"/>
              <a:buChar char="•"/>
            </a:pPr>
            <a:r>
              <a:rPr lang="fr-BE" baseline="0" dirty="0" err="1"/>
              <a:t>According</a:t>
            </a:r>
            <a:r>
              <a:rPr lang="fr-BE" baseline="0" dirty="0"/>
              <a:t> to the </a:t>
            </a:r>
            <a:r>
              <a:rPr lang="fr-BE" baseline="0" dirty="0" err="1"/>
              <a:t>survey</a:t>
            </a:r>
            <a:r>
              <a:rPr lang="fr-BE" baseline="0" dirty="0"/>
              <a:t> </a:t>
            </a:r>
            <a:r>
              <a:rPr lang="fr-BE" baseline="0" dirty="0" err="1"/>
              <a:t>we</a:t>
            </a:r>
            <a:r>
              <a:rPr lang="fr-BE" baseline="0" dirty="0"/>
              <a:t> </a:t>
            </a:r>
            <a:r>
              <a:rPr lang="fr-BE" baseline="0" dirty="0" err="1"/>
              <a:t>found</a:t>
            </a:r>
            <a:r>
              <a:rPr lang="fr-BE" baseline="0" dirty="0"/>
              <a:t> out </a:t>
            </a:r>
            <a:r>
              <a:rPr lang="fr-BE" baseline="0" dirty="0" err="1"/>
              <a:t>that</a:t>
            </a:r>
            <a:r>
              <a:rPr lang="fr-BE" baseline="0" dirty="0"/>
              <a:t> more </a:t>
            </a:r>
            <a:r>
              <a:rPr lang="fr-BE" baseline="0" dirty="0" err="1"/>
              <a:t>than</a:t>
            </a:r>
            <a:r>
              <a:rPr lang="fr-BE" baseline="0" dirty="0"/>
              <a:t> 70 % of the organisations or </a:t>
            </a:r>
            <a:r>
              <a:rPr lang="fr-BE" baseline="0" dirty="0" err="1"/>
              <a:t>individuals</a:t>
            </a:r>
            <a:r>
              <a:rPr lang="fr-BE" baseline="0" dirty="0"/>
              <a:t> are </a:t>
            </a:r>
            <a:r>
              <a:rPr lang="fr-BE" baseline="0" dirty="0" err="1"/>
              <a:t>already</a:t>
            </a:r>
            <a:r>
              <a:rPr lang="fr-BE" baseline="0" dirty="0"/>
              <a:t> part of the Rural </a:t>
            </a:r>
            <a:r>
              <a:rPr lang="fr-BE" baseline="0" dirty="0" err="1"/>
              <a:t>Pact</a:t>
            </a:r>
            <a:r>
              <a:rPr lang="fr-BE" baseline="0" dirty="0"/>
              <a:t> </a:t>
            </a:r>
            <a:r>
              <a:rPr lang="fr-BE" baseline="0" dirty="0" err="1"/>
              <a:t>community</a:t>
            </a:r>
            <a:r>
              <a:rPr lang="fr-BE" baseline="0" dirty="0"/>
              <a:t>.</a:t>
            </a:r>
          </a:p>
          <a:p>
            <a:pPr marL="171450" indent="-171450">
              <a:buFont typeface="Arial" panose="020B0604020202020204" pitchFamily="34" charset="0"/>
              <a:buChar char="•"/>
            </a:pPr>
            <a:r>
              <a:rPr lang="fr-BE" baseline="0" dirty="0"/>
              <a:t>In </a:t>
            </a:r>
            <a:r>
              <a:rPr lang="fr-BE" baseline="0" dirty="0" err="1"/>
              <a:t>nutshell</a:t>
            </a:r>
            <a:r>
              <a:rPr lang="fr-BE" baseline="0" dirty="0"/>
              <a:t>, to </a:t>
            </a:r>
            <a:r>
              <a:rPr lang="fr-BE" baseline="0" dirty="0" err="1"/>
              <a:t>highlight</a:t>
            </a:r>
            <a:r>
              <a:rPr lang="fr-BE" baseline="0" dirty="0"/>
              <a:t> </a:t>
            </a:r>
            <a:r>
              <a:rPr lang="fr-BE" baseline="0" dirty="0" err="1"/>
              <a:t>some</a:t>
            </a:r>
            <a:r>
              <a:rPr lang="fr-BE" baseline="0" dirty="0"/>
              <a:t> </a:t>
            </a:r>
            <a:r>
              <a:rPr lang="fr-BE" baseline="0" dirty="0" err="1"/>
              <a:t>commitments</a:t>
            </a:r>
            <a:r>
              <a:rPr lang="fr-BE" baseline="0" dirty="0"/>
              <a:t> </a:t>
            </a:r>
            <a:r>
              <a:rPr lang="fr-BE" baseline="0" dirty="0" err="1"/>
              <a:t>we</a:t>
            </a:r>
            <a:r>
              <a:rPr lang="fr-BE" baseline="0" dirty="0"/>
              <a:t> </a:t>
            </a:r>
            <a:r>
              <a:rPr lang="fr-BE" baseline="0" dirty="0" err="1"/>
              <a:t>can</a:t>
            </a:r>
            <a:r>
              <a:rPr lang="fr-BE" baseline="0" dirty="0"/>
              <a:t> </a:t>
            </a:r>
            <a:r>
              <a:rPr lang="fr-BE" baseline="0" dirty="0" err="1"/>
              <a:t>say</a:t>
            </a:r>
            <a:r>
              <a:rPr lang="fr-BE" baseline="0" dirty="0"/>
              <a:t> </a:t>
            </a:r>
            <a:r>
              <a:rPr lang="fr-BE" baseline="0" dirty="0" err="1"/>
              <a:t>that</a:t>
            </a:r>
            <a:r>
              <a:rPr lang="fr-BE" baseline="0" dirty="0"/>
              <a:t> the </a:t>
            </a:r>
            <a:r>
              <a:rPr lang="fr-BE" baseline="0" dirty="0" err="1"/>
              <a:t>development</a:t>
            </a:r>
            <a:r>
              <a:rPr lang="fr-BE" baseline="0" dirty="0"/>
              <a:t> of </a:t>
            </a:r>
            <a:r>
              <a:rPr lang="fr-BE" baseline="0" dirty="0" err="1"/>
              <a:t>educational</a:t>
            </a:r>
            <a:r>
              <a:rPr lang="fr-BE" baseline="0" dirty="0"/>
              <a:t> system in rural areas, </a:t>
            </a:r>
            <a:r>
              <a:rPr lang="fr-BE" baseline="0" dirty="0" err="1"/>
              <a:t>enhancing</a:t>
            </a:r>
            <a:r>
              <a:rPr lang="fr-BE" baseline="0" dirty="0"/>
              <a:t> infrastructure, </a:t>
            </a:r>
            <a:r>
              <a:rPr lang="fr-BE" baseline="0" dirty="0" err="1"/>
              <a:t>engaging</a:t>
            </a:r>
            <a:r>
              <a:rPr lang="fr-BE" baseline="0" dirty="0"/>
              <a:t> rural people </a:t>
            </a:r>
            <a:r>
              <a:rPr lang="fr-BE" baseline="0" dirty="0" err="1"/>
              <a:t>better</a:t>
            </a:r>
            <a:r>
              <a:rPr lang="fr-BE" baseline="0" dirty="0"/>
              <a:t> and </a:t>
            </a:r>
            <a:r>
              <a:rPr lang="fr-BE" baseline="0" dirty="0" err="1"/>
              <a:t>involving</a:t>
            </a:r>
            <a:r>
              <a:rPr lang="fr-BE" baseline="0" dirty="0"/>
              <a:t> the </a:t>
            </a:r>
            <a:r>
              <a:rPr lang="fr-BE" baseline="0" dirty="0" err="1"/>
              <a:t>youth</a:t>
            </a:r>
            <a:r>
              <a:rPr lang="fr-BE" baseline="0" dirty="0"/>
              <a:t> are essential for </a:t>
            </a:r>
            <a:r>
              <a:rPr lang="fr-BE" baseline="0" dirty="0" err="1"/>
              <a:t>for</a:t>
            </a:r>
            <a:r>
              <a:rPr lang="fr-BE" baseline="0" dirty="0"/>
              <a:t> future the rural </a:t>
            </a:r>
            <a:r>
              <a:rPr lang="fr-BE" baseline="0" dirty="0" err="1"/>
              <a:t>development</a:t>
            </a:r>
            <a:r>
              <a:rPr lang="fr-BE" baseline="0" dirty="0"/>
              <a:t>. </a:t>
            </a:r>
          </a:p>
          <a:p>
            <a:endParaRPr lang="en-GB" dirty="0"/>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113F67-51C8-4CFB-9E3C-6CC6536DE695}"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4927179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lvl="0" indent="0">
              <a:buFont typeface="Arial" panose="020B0604020202020204" pitchFamily="34" charset="0"/>
              <a:buNone/>
            </a:pPr>
            <a:r>
              <a:rPr lang="fr-BE" sz="1050" b="1" kern="1200" dirty="0" err="1">
                <a:solidFill>
                  <a:schemeClr val="tx1"/>
                </a:solidFill>
                <a:effectLst/>
                <a:latin typeface="+mn-lt"/>
                <a:ea typeface="+mn-ea"/>
                <a:cs typeface="+mn-cs"/>
              </a:rPr>
              <a:t>What</a:t>
            </a:r>
            <a:r>
              <a:rPr lang="fr-BE" sz="1050" b="1" kern="1200" baseline="0" dirty="0">
                <a:solidFill>
                  <a:schemeClr val="tx1"/>
                </a:solidFill>
                <a:effectLst/>
                <a:latin typeface="+mn-lt"/>
                <a:ea typeface="+mn-ea"/>
                <a:cs typeface="+mn-cs"/>
              </a:rPr>
              <a:t> are </a:t>
            </a:r>
            <a:r>
              <a:rPr lang="fr-BE" sz="1050" b="1" kern="1200" baseline="0" dirty="0" err="1">
                <a:solidFill>
                  <a:schemeClr val="tx1"/>
                </a:solidFill>
                <a:effectLst/>
                <a:latin typeface="+mn-lt"/>
                <a:ea typeface="+mn-ea"/>
                <a:cs typeface="+mn-cs"/>
              </a:rPr>
              <a:t>we</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doing</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now</a:t>
            </a:r>
            <a:r>
              <a:rPr lang="fr-BE" sz="1050" b="1" kern="1200" baseline="0" dirty="0">
                <a:solidFill>
                  <a:schemeClr val="tx1"/>
                </a:solidFill>
                <a:effectLst/>
                <a:latin typeface="+mn-lt"/>
                <a:ea typeface="+mn-ea"/>
                <a:cs typeface="+mn-cs"/>
              </a:rPr>
              <a:t>? As part of </a:t>
            </a:r>
            <a:r>
              <a:rPr lang="fr-BE" sz="1050" b="1" kern="1200" baseline="0" dirty="0" err="1">
                <a:solidFill>
                  <a:schemeClr val="tx1"/>
                </a:solidFill>
                <a:effectLst/>
                <a:latin typeface="+mn-lt"/>
                <a:ea typeface="+mn-ea"/>
                <a:cs typeface="+mn-cs"/>
              </a:rPr>
              <a:t>our</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commitment</a:t>
            </a:r>
            <a:r>
              <a:rPr lang="fr-BE" sz="1050" b="1" kern="1200" baseline="0" dirty="0">
                <a:solidFill>
                  <a:schemeClr val="tx1"/>
                </a:solidFill>
                <a:effectLst/>
                <a:latin typeface="+mn-lt"/>
                <a:ea typeface="+mn-ea"/>
                <a:cs typeface="+mn-cs"/>
              </a:rPr>
              <a:t> to </a:t>
            </a:r>
            <a:r>
              <a:rPr lang="fr-BE" sz="1050" b="1" kern="1200" baseline="0" dirty="0" err="1">
                <a:solidFill>
                  <a:schemeClr val="tx1"/>
                </a:solidFill>
                <a:effectLst/>
                <a:latin typeface="+mn-lt"/>
                <a:ea typeface="+mn-ea"/>
                <a:cs typeface="+mn-cs"/>
              </a:rPr>
              <a:t>facilitate</a:t>
            </a:r>
            <a:r>
              <a:rPr lang="fr-BE" sz="1050" b="1" kern="1200" baseline="0" dirty="0">
                <a:solidFill>
                  <a:schemeClr val="tx1"/>
                </a:solidFill>
                <a:effectLst/>
                <a:latin typeface="+mn-lt"/>
                <a:ea typeface="+mn-ea"/>
                <a:cs typeface="+mn-cs"/>
              </a:rPr>
              <a:t> the Pact </a:t>
            </a:r>
            <a:r>
              <a:rPr lang="fr-BE" sz="1050" b="1" kern="1200" baseline="0" dirty="0" err="1">
                <a:solidFill>
                  <a:schemeClr val="tx1"/>
                </a:solidFill>
                <a:effectLst/>
                <a:latin typeface="+mn-lt"/>
                <a:ea typeface="+mn-ea"/>
                <a:cs typeface="+mn-cs"/>
              </a:rPr>
              <a:t>we</a:t>
            </a:r>
            <a:r>
              <a:rPr lang="fr-BE" sz="1050" b="1" kern="1200" baseline="0" dirty="0">
                <a:solidFill>
                  <a:schemeClr val="tx1"/>
                </a:solidFill>
                <a:effectLst/>
                <a:latin typeface="+mn-lt"/>
                <a:ea typeface="+mn-ea"/>
                <a:cs typeface="+mn-cs"/>
              </a:rPr>
              <a:t>:</a:t>
            </a:r>
          </a:p>
          <a:p>
            <a:pPr marL="171450" lvl="0" indent="-171450">
              <a:buFont typeface="Arial" panose="020B0604020202020204" pitchFamily="34" charset="0"/>
              <a:buChar char="•"/>
            </a:pPr>
            <a:r>
              <a:rPr lang="fr-BE" sz="1050" kern="1200" baseline="0" dirty="0" err="1">
                <a:solidFill>
                  <a:schemeClr val="tx1"/>
                </a:solidFill>
                <a:effectLst/>
                <a:latin typeface="+mn-lt"/>
                <a:ea typeface="+mn-ea"/>
                <a:cs typeface="+mn-cs"/>
              </a:rPr>
              <a:t>Keep</a:t>
            </a:r>
            <a:r>
              <a:rPr lang="fr-BE" sz="1050" kern="1200" baseline="0" dirty="0">
                <a:solidFill>
                  <a:schemeClr val="tx1"/>
                </a:solidFill>
                <a:effectLst/>
                <a:latin typeface="+mn-lt"/>
                <a:ea typeface="+mn-ea"/>
                <a:cs typeface="+mn-cs"/>
              </a:rPr>
              <a:t> up the discussion </a:t>
            </a:r>
            <a:r>
              <a:rPr lang="fr-BE" sz="1050" kern="1200" baseline="0" dirty="0" err="1">
                <a:solidFill>
                  <a:schemeClr val="tx1"/>
                </a:solidFill>
                <a:effectLst/>
                <a:latin typeface="+mn-lt"/>
                <a:ea typeface="+mn-ea"/>
                <a:cs typeface="+mn-cs"/>
              </a:rPr>
              <a:t>with</a:t>
            </a:r>
            <a:r>
              <a:rPr lang="fr-BE" sz="1050" kern="1200" baseline="0" dirty="0">
                <a:solidFill>
                  <a:schemeClr val="tx1"/>
                </a:solidFill>
                <a:effectLst/>
                <a:latin typeface="+mn-lt"/>
                <a:ea typeface="+mn-ea"/>
                <a:cs typeface="+mn-cs"/>
              </a:rPr>
              <a:t> the </a:t>
            </a:r>
            <a:r>
              <a:rPr lang="fr-BE" sz="1050" kern="1200" baseline="0" dirty="0" err="1">
                <a:solidFill>
                  <a:schemeClr val="tx1"/>
                </a:solidFill>
                <a:effectLst/>
                <a:latin typeface="+mn-lt"/>
                <a:ea typeface="+mn-ea"/>
                <a:cs typeface="+mn-cs"/>
              </a:rPr>
              <a:t>Community</a:t>
            </a:r>
            <a:r>
              <a:rPr lang="fr-BE" sz="1050"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interacting</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with</a:t>
            </a:r>
            <a:r>
              <a:rPr lang="fr-BE" sz="1050" b="1" kern="1200" baseline="0" dirty="0">
                <a:solidFill>
                  <a:schemeClr val="tx1"/>
                </a:solidFill>
                <a:effectLst/>
                <a:latin typeface="+mn-lt"/>
                <a:ea typeface="+mn-ea"/>
                <a:cs typeface="+mn-cs"/>
              </a:rPr>
              <a:t> the people </a:t>
            </a:r>
            <a:r>
              <a:rPr lang="fr-BE" sz="1050" b="1" kern="1200" baseline="0" dirty="0" err="1">
                <a:solidFill>
                  <a:schemeClr val="tx1"/>
                </a:solidFill>
                <a:effectLst/>
                <a:latin typeface="+mn-lt"/>
                <a:ea typeface="+mn-ea"/>
                <a:cs typeface="+mn-cs"/>
              </a:rPr>
              <a:t>who</a:t>
            </a:r>
            <a:r>
              <a:rPr lang="fr-BE" sz="1050" b="1" kern="1200" baseline="0" dirty="0">
                <a:solidFill>
                  <a:schemeClr val="tx1"/>
                </a:solidFill>
                <a:effectLst/>
                <a:latin typeface="+mn-lt"/>
                <a:ea typeface="+mn-ea"/>
                <a:cs typeface="+mn-cs"/>
              </a:rPr>
              <a:t> made </a:t>
            </a:r>
            <a:r>
              <a:rPr lang="fr-BE" sz="1050" b="1" kern="1200" baseline="0" dirty="0" err="1">
                <a:solidFill>
                  <a:schemeClr val="tx1"/>
                </a:solidFill>
                <a:effectLst/>
                <a:latin typeface="+mn-lt"/>
                <a:ea typeface="+mn-ea"/>
                <a:cs typeface="+mn-cs"/>
              </a:rPr>
              <a:t>commitments</a:t>
            </a:r>
            <a:r>
              <a:rPr lang="fr-BE" sz="1050" b="1" kern="1200" baseline="0" dirty="0">
                <a:solidFill>
                  <a:schemeClr val="tx1"/>
                </a:solidFill>
                <a:effectLst/>
                <a:latin typeface="+mn-lt"/>
                <a:ea typeface="+mn-ea"/>
                <a:cs typeface="+mn-cs"/>
              </a:rPr>
              <a:t> </a:t>
            </a:r>
            <a:r>
              <a:rPr lang="fr-BE" sz="1050" kern="1200" baseline="0" dirty="0">
                <a:solidFill>
                  <a:schemeClr val="tx1"/>
                </a:solidFill>
                <a:effectLst/>
                <a:latin typeface="+mn-lt"/>
                <a:ea typeface="+mn-ea"/>
                <a:cs typeface="+mn-cs"/>
              </a:rPr>
              <a:t>to </a:t>
            </a:r>
            <a:r>
              <a:rPr lang="fr-BE" sz="1050" kern="1200" baseline="0" dirty="0" err="1">
                <a:solidFill>
                  <a:schemeClr val="tx1"/>
                </a:solidFill>
                <a:effectLst/>
                <a:latin typeface="+mn-lt"/>
                <a:ea typeface="+mn-ea"/>
                <a:cs typeface="+mn-cs"/>
              </a:rPr>
              <a:t>try</a:t>
            </a:r>
            <a:r>
              <a:rPr lang="fr-BE" sz="1050" kern="1200" baseline="0" dirty="0">
                <a:solidFill>
                  <a:schemeClr val="tx1"/>
                </a:solidFill>
                <a:effectLst/>
                <a:latin typeface="+mn-lt"/>
                <a:ea typeface="+mn-ea"/>
                <a:cs typeface="+mn-cs"/>
              </a:rPr>
              <a:t> to </a:t>
            </a:r>
            <a:r>
              <a:rPr lang="fr-BE" sz="1050" kern="1200" baseline="0" dirty="0" err="1">
                <a:solidFill>
                  <a:schemeClr val="tx1"/>
                </a:solidFill>
                <a:effectLst/>
                <a:latin typeface="+mn-lt"/>
                <a:ea typeface="+mn-ea"/>
                <a:cs typeface="+mn-cs"/>
              </a:rPr>
              <a:t>improve</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them</a:t>
            </a:r>
            <a:r>
              <a:rPr lang="fr-BE" sz="1050" kern="1200" baseline="0" dirty="0">
                <a:solidFill>
                  <a:schemeClr val="tx1"/>
                </a:solidFill>
                <a:effectLst/>
                <a:latin typeface="+mn-lt"/>
                <a:ea typeface="+mn-ea"/>
                <a:cs typeface="+mn-cs"/>
              </a:rPr>
              <a:t>.</a:t>
            </a:r>
          </a:p>
          <a:p>
            <a:pPr marL="171450" lvl="0" indent="-171450">
              <a:buFont typeface="Arial" panose="020B0604020202020204" pitchFamily="34" charset="0"/>
              <a:buChar char="•"/>
            </a:pPr>
            <a:r>
              <a:rPr lang="fr-BE" sz="1050" kern="1200" baseline="0" dirty="0" err="1">
                <a:solidFill>
                  <a:schemeClr val="tx1"/>
                </a:solidFill>
                <a:effectLst/>
                <a:latin typeface="+mn-lt"/>
                <a:ea typeface="+mn-ea"/>
                <a:cs typeface="+mn-cs"/>
              </a:rPr>
              <a:t>We</a:t>
            </a:r>
            <a:r>
              <a:rPr lang="fr-BE" sz="1050" kern="1200" baseline="0" dirty="0">
                <a:solidFill>
                  <a:schemeClr val="tx1"/>
                </a:solidFill>
                <a:effectLst/>
                <a:latin typeface="+mn-lt"/>
                <a:ea typeface="+mn-ea"/>
                <a:cs typeface="+mn-cs"/>
              </a:rPr>
              <a:t> are </a:t>
            </a:r>
            <a:r>
              <a:rPr lang="fr-BE" sz="1050" kern="1200" baseline="0" dirty="0" err="1">
                <a:solidFill>
                  <a:schemeClr val="tx1"/>
                </a:solidFill>
                <a:effectLst/>
                <a:latin typeface="+mn-lt"/>
                <a:ea typeface="+mn-ea"/>
                <a:cs typeface="+mn-cs"/>
              </a:rPr>
              <a:t>working</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with</a:t>
            </a:r>
            <a:r>
              <a:rPr lang="fr-BE" sz="1050" kern="1200" baseline="0" dirty="0">
                <a:solidFill>
                  <a:schemeClr val="tx1"/>
                </a:solidFill>
                <a:effectLst/>
                <a:latin typeface="+mn-lt"/>
                <a:ea typeface="+mn-ea"/>
                <a:cs typeface="+mn-cs"/>
              </a:rPr>
              <a:t> the </a:t>
            </a:r>
            <a:r>
              <a:rPr lang="fr-BE" sz="1050" kern="1200" baseline="0" dirty="0" err="1">
                <a:solidFill>
                  <a:schemeClr val="tx1"/>
                </a:solidFill>
                <a:effectLst/>
                <a:latin typeface="+mn-lt"/>
                <a:ea typeface="+mn-ea"/>
                <a:cs typeface="+mn-cs"/>
              </a:rPr>
              <a:t>community</a:t>
            </a:r>
            <a:r>
              <a:rPr lang="fr-BE" sz="1050" kern="1200" baseline="0" dirty="0">
                <a:solidFill>
                  <a:schemeClr val="tx1"/>
                </a:solidFill>
                <a:effectLst/>
                <a:latin typeface="+mn-lt"/>
                <a:ea typeface="+mn-ea"/>
                <a:cs typeface="+mn-cs"/>
              </a:rPr>
              <a:t> and the </a:t>
            </a:r>
            <a:r>
              <a:rPr lang="fr-BE" sz="1050" kern="1200" baseline="0" dirty="0" err="1">
                <a:solidFill>
                  <a:schemeClr val="tx1"/>
                </a:solidFill>
                <a:effectLst/>
                <a:latin typeface="+mn-lt"/>
                <a:ea typeface="+mn-ea"/>
                <a:cs typeface="+mn-cs"/>
              </a:rPr>
              <a:t>preparatory</a:t>
            </a:r>
            <a:r>
              <a:rPr lang="fr-BE" sz="1050" kern="1200" baseline="0" dirty="0">
                <a:solidFill>
                  <a:schemeClr val="tx1"/>
                </a:solidFill>
                <a:effectLst/>
                <a:latin typeface="+mn-lt"/>
                <a:ea typeface="+mn-ea"/>
                <a:cs typeface="+mn-cs"/>
              </a:rPr>
              <a:t> group to </a:t>
            </a:r>
            <a:r>
              <a:rPr lang="fr-BE" sz="1050" b="1" kern="1200" baseline="0" dirty="0" err="1">
                <a:solidFill>
                  <a:schemeClr val="tx1"/>
                </a:solidFill>
                <a:effectLst/>
                <a:latin typeface="+mn-lt"/>
                <a:ea typeface="+mn-ea"/>
                <a:cs typeface="+mn-cs"/>
              </a:rPr>
              <a:t>further</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define</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details</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that</a:t>
            </a:r>
            <a:r>
              <a:rPr lang="fr-BE" sz="1050" b="1" kern="1200" baseline="0" dirty="0">
                <a:solidFill>
                  <a:schemeClr val="tx1"/>
                </a:solidFill>
                <a:effectLst/>
                <a:latin typeface="+mn-lt"/>
                <a:ea typeface="+mn-ea"/>
                <a:cs typeface="+mn-cs"/>
              </a:rPr>
              <a:t> are not </a:t>
            </a:r>
            <a:r>
              <a:rPr lang="fr-BE" sz="1050" b="1" kern="1200" baseline="0" dirty="0" err="1">
                <a:solidFill>
                  <a:schemeClr val="tx1"/>
                </a:solidFill>
                <a:effectLst/>
                <a:latin typeface="+mn-lt"/>
                <a:ea typeface="+mn-ea"/>
                <a:cs typeface="+mn-cs"/>
              </a:rPr>
              <a:t>defined</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yet</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like</a:t>
            </a:r>
            <a:r>
              <a:rPr lang="fr-BE" sz="1050" b="1" kern="1200" baseline="0" dirty="0">
                <a:solidFill>
                  <a:schemeClr val="tx1"/>
                </a:solidFill>
                <a:effectLst/>
                <a:latin typeface="+mn-lt"/>
                <a:ea typeface="+mn-ea"/>
                <a:cs typeface="+mn-cs"/>
              </a:rPr>
              <a:t> the </a:t>
            </a:r>
            <a:r>
              <a:rPr lang="fr-BE" sz="1050" b="1" kern="1200" baseline="0" dirty="0" err="1">
                <a:solidFill>
                  <a:schemeClr val="tx1"/>
                </a:solidFill>
                <a:effectLst/>
                <a:latin typeface="+mn-lt"/>
                <a:ea typeface="+mn-ea"/>
                <a:cs typeface="+mn-cs"/>
              </a:rPr>
              <a:t>governance</a:t>
            </a:r>
            <a:r>
              <a:rPr lang="fr-BE" sz="1050" b="1" kern="1200" baseline="0" dirty="0">
                <a:solidFill>
                  <a:schemeClr val="tx1"/>
                </a:solidFill>
                <a:effectLst/>
                <a:latin typeface="+mn-lt"/>
                <a:ea typeface="+mn-ea"/>
                <a:cs typeface="+mn-cs"/>
              </a:rPr>
              <a:t> for the Pact and </a:t>
            </a:r>
            <a:r>
              <a:rPr lang="fr-BE" sz="1050" b="1" kern="1200" baseline="0" dirty="0" err="1">
                <a:solidFill>
                  <a:schemeClr val="tx1"/>
                </a:solidFill>
                <a:effectLst/>
                <a:latin typeface="+mn-lt"/>
                <a:ea typeface="+mn-ea"/>
                <a:cs typeface="+mn-cs"/>
              </a:rPr>
              <a:t>its</a:t>
            </a:r>
            <a:r>
              <a:rPr lang="fr-BE" sz="1050" b="1" kern="1200" baseline="0" dirty="0">
                <a:solidFill>
                  <a:schemeClr val="tx1"/>
                </a:solidFill>
                <a:effectLst/>
                <a:latin typeface="+mn-lt"/>
                <a:ea typeface="+mn-ea"/>
                <a:cs typeface="+mn-cs"/>
              </a:rPr>
              <a:t> « coordination group ».</a:t>
            </a:r>
          </a:p>
          <a:p>
            <a:pPr marL="171450" lvl="0" indent="-171450">
              <a:buFont typeface="Arial" panose="020B0604020202020204" pitchFamily="34" charset="0"/>
              <a:buChar char="•"/>
            </a:pPr>
            <a:r>
              <a:rPr lang="fr-BE" sz="1050" kern="1200" baseline="0" dirty="0" err="1">
                <a:solidFill>
                  <a:schemeClr val="tx1"/>
                </a:solidFill>
                <a:effectLst/>
                <a:latin typeface="+mn-lt"/>
                <a:ea typeface="+mn-ea"/>
                <a:cs typeface="+mn-cs"/>
              </a:rPr>
              <a:t>We</a:t>
            </a:r>
            <a:r>
              <a:rPr lang="fr-BE" sz="1050" kern="1200" baseline="0" dirty="0">
                <a:solidFill>
                  <a:schemeClr val="tx1"/>
                </a:solidFill>
                <a:effectLst/>
                <a:latin typeface="+mn-lt"/>
                <a:ea typeface="+mn-ea"/>
                <a:cs typeface="+mn-cs"/>
              </a:rPr>
              <a:t> are </a:t>
            </a:r>
            <a:r>
              <a:rPr lang="fr-BE" sz="1050" kern="1200" baseline="0" dirty="0" err="1">
                <a:solidFill>
                  <a:schemeClr val="tx1"/>
                </a:solidFill>
                <a:effectLst/>
                <a:latin typeface="+mn-lt"/>
                <a:ea typeface="+mn-ea"/>
                <a:cs typeface="+mn-cs"/>
              </a:rPr>
              <a:t>working</a:t>
            </a:r>
            <a:r>
              <a:rPr lang="fr-BE" sz="1050" kern="1200" baseline="0" dirty="0">
                <a:solidFill>
                  <a:schemeClr val="tx1"/>
                </a:solidFill>
                <a:effectLst/>
                <a:latin typeface="+mn-lt"/>
                <a:ea typeface="+mn-ea"/>
                <a:cs typeface="+mn-cs"/>
              </a:rPr>
              <a:t> on </a:t>
            </a:r>
            <a:r>
              <a:rPr lang="fr-BE" sz="1050" kern="1200" baseline="0" dirty="0" err="1">
                <a:solidFill>
                  <a:schemeClr val="tx1"/>
                </a:solidFill>
                <a:effectLst/>
                <a:latin typeface="+mn-lt"/>
                <a:ea typeface="+mn-ea"/>
                <a:cs typeface="+mn-cs"/>
              </a:rPr>
              <a:t>creating</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this</a:t>
            </a:r>
            <a:r>
              <a:rPr lang="fr-BE" sz="1050" kern="1200" baseline="0" dirty="0">
                <a:solidFill>
                  <a:schemeClr val="tx1"/>
                </a:solidFill>
                <a:effectLst/>
                <a:latin typeface="+mn-lt"/>
                <a:ea typeface="+mn-ea"/>
                <a:cs typeface="+mn-cs"/>
              </a:rPr>
              <a:t> single </a:t>
            </a:r>
            <a:r>
              <a:rPr lang="fr-BE" sz="1050" b="1" kern="1200" baseline="0" dirty="0">
                <a:solidFill>
                  <a:schemeClr val="tx1"/>
                </a:solidFill>
                <a:effectLst/>
                <a:latin typeface="+mn-lt"/>
                <a:ea typeface="+mn-ea"/>
                <a:cs typeface="+mn-cs"/>
              </a:rPr>
              <a:t>rural vision </a:t>
            </a:r>
            <a:r>
              <a:rPr lang="fr-BE" sz="1050" b="1" kern="1200" baseline="0" dirty="0" err="1">
                <a:solidFill>
                  <a:schemeClr val="tx1"/>
                </a:solidFill>
                <a:effectLst/>
                <a:latin typeface="+mn-lt"/>
                <a:ea typeface="+mn-ea"/>
                <a:cs typeface="+mn-cs"/>
              </a:rPr>
              <a:t>website</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including</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also</a:t>
            </a:r>
            <a:r>
              <a:rPr lang="fr-BE" sz="1050" kern="1200" baseline="0" dirty="0">
                <a:solidFill>
                  <a:schemeClr val="tx1"/>
                </a:solidFill>
                <a:effectLst/>
                <a:latin typeface="+mn-lt"/>
                <a:ea typeface="+mn-ea"/>
                <a:cs typeface="+mn-cs"/>
              </a:rPr>
              <a:t> collaboration </a:t>
            </a:r>
            <a:r>
              <a:rPr lang="fr-BE" sz="1050" kern="1200" baseline="0" dirty="0" err="1">
                <a:solidFill>
                  <a:schemeClr val="tx1"/>
                </a:solidFill>
                <a:effectLst/>
                <a:latin typeface="+mn-lt"/>
                <a:ea typeface="+mn-ea"/>
                <a:cs typeface="+mn-cs"/>
              </a:rPr>
              <a:t>tools</a:t>
            </a:r>
            <a:r>
              <a:rPr lang="fr-BE" sz="1050" kern="1200" baseline="0" dirty="0">
                <a:solidFill>
                  <a:schemeClr val="tx1"/>
                </a:solidFill>
                <a:effectLst/>
                <a:latin typeface="+mn-lt"/>
                <a:ea typeface="+mn-ea"/>
                <a:cs typeface="+mn-cs"/>
              </a:rPr>
              <a:t> for the Rural </a:t>
            </a:r>
            <a:r>
              <a:rPr lang="fr-BE" sz="1050" kern="1200" baseline="0" dirty="0" err="1">
                <a:solidFill>
                  <a:schemeClr val="tx1"/>
                </a:solidFill>
                <a:effectLst/>
                <a:latin typeface="+mn-lt"/>
                <a:ea typeface="+mn-ea"/>
                <a:cs typeface="+mn-cs"/>
              </a:rPr>
              <a:t>pact</a:t>
            </a:r>
            <a:r>
              <a:rPr lang="fr-BE" sz="1050" kern="1200" baseline="0" dirty="0">
                <a:solidFill>
                  <a:schemeClr val="tx1"/>
                </a:solidFill>
                <a:effectLst/>
                <a:latin typeface="+mn-lt"/>
                <a:ea typeface="+mn-ea"/>
                <a:cs typeface="+mn-cs"/>
              </a:rPr>
              <a:t> participants. </a:t>
            </a:r>
          </a:p>
          <a:p>
            <a:pPr marL="171450" lvl="0" indent="-171450">
              <a:buFont typeface="Arial" panose="020B0604020202020204" pitchFamily="34" charset="0"/>
              <a:buChar char="•"/>
            </a:pPr>
            <a:r>
              <a:rPr lang="fr-BE" sz="1050" kern="1200" baseline="0" dirty="0" err="1">
                <a:solidFill>
                  <a:schemeClr val="tx1"/>
                </a:solidFill>
                <a:effectLst/>
                <a:latin typeface="+mn-lt"/>
                <a:ea typeface="+mn-ea"/>
                <a:cs typeface="+mn-cs"/>
              </a:rPr>
              <a:t>We</a:t>
            </a:r>
            <a:r>
              <a:rPr lang="fr-BE" sz="1050" kern="1200" baseline="0" dirty="0">
                <a:solidFill>
                  <a:schemeClr val="tx1"/>
                </a:solidFill>
                <a:effectLst/>
                <a:latin typeface="+mn-lt"/>
                <a:ea typeface="+mn-ea"/>
                <a:cs typeface="+mn-cs"/>
              </a:rPr>
              <a:t> are setting-up a </a:t>
            </a:r>
            <a:r>
              <a:rPr lang="fr-BE" sz="1050" b="1" kern="1200" baseline="0" dirty="0">
                <a:solidFill>
                  <a:schemeClr val="tx1"/>
                </a:solidFill>
                <a:effectLst/>
                <a:latin typeface="+mn-lt"/>
                <a:ea typeface="+mn-ea"/>
                <a:cs typeface="+mn-cs"/>
              </a:rPr>
              <a:t>Rural Pact support office</a:t>
            </a:r>
            <a:r>
              <a:rPr lang="fr-BE" sz="1050" kern="1200" baseline="0" dirty="0">
                <a:solidFill>
                  <a:schemeClr val="tx1"/>
                </a:solidFill>
                <a:effectLst/>
                <a:latin typeface="+mn-lt"/>
                <a:ea typeface="+mn-ea"/>
                <a:cs typeface="+mn-cs"/>
              </a:rPr>
              <a:t>, an </a:t>
            </a:r>
            <a:r>
              <a:rPr lang="fr-BE" sz="1050" kern="1200" baseline="0" dirty="0" err="1">
                <a:solidFill>
                  <a:schemeClr val="tx1"/>
                </a:solidFill>
                <a:effectLst/>
                <a:latin typeface="+mn-lt"/>
                <a:ea typeface="+mn-ea"/>
                <a:cs typeface="+mn-cs"/>
              </a:rPr>
              <a:t>external</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contractor</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that</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will</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be</a:t>
            </a:r>
            <a:r>
              <a:rPr lang="fr-BE" sz="1050" kern="1200" baseline="0" dirty="0">
                <a:solidFill>
                  <a:schemeClr val="tx1"/>
                </a:solidFill>
                <a:effectLst/>
                <a:latin typeface="+mn-lt"/>
                <a:ea typeface="+mn-ea"/>
                <a:cs typeface="+mn-cs"/>
              </a:rPr>
              <a:t> able to </a:t>
            </a:r>
            <a:r>
              <a:rPr lang="fr-BE" sz="1050" kern="1200" baseline="0" dirty="0" err="1">
                <a:solidFill>
                  <a:schemeClr val="tx1"/>
                </a:solidFill>
                <a:effectLst/>
                <a:latin typeface="+mn-lt"/>
                <a:ea typeface="+mn-ea"/>
                <a:cs typeface="+mn-cs"/>
              </a:rPr>
              <a:t>animate</a:t>
            </a:r>
            <a:r>
              <a:rPr lang="fr-BE" sz="1050" kern="1200" baseline="0" dirty="0">
                <a:solidFill>
                  <a:schemeClr val="tx1"/>
                </a:solidFill>
                <a:effectLst/>
                <a:latin typeface="+mn-lt"/>
                <a:ea typeface="+mn-ea"/>
                <a:cs typeface="+mn-cs"/>
              </a:rPr>
              <a:t> the </a:t>
            </a:r>
            <a:r>
              <a:rPr lang="fr-BE" sz="1050" kern="1200" baseline="0" dirty="0" err="1">
                <a:solidFill>
                  <a:schemeClr val="tx1"/>
                </a:solidFill>
                <a:effectLst/>
                <a:latin typeface="+mn-lt"/>
                <a:ea typeface="+mn-ea"/>
                <a:cs typeface="+mn-cs"/>
              </a:rPr>
              <a:t>community</a:t>
            </a:r>
            <a:r>
              <a:rPr lang="fr-BE" sz="1050" kern="1200" baseline="0" dirty="0">
                <a:solidFill>
                  <a:schemeClr val="tx1"/>
                </a:solidFill>
                <a:effectLst/>
                <a:latin typeface="+mn-lt"/>
                <a:ea typeface="+mn-ea"/>
                <a:cs typeface="+mn-cs"/>
              </a:rPr>
              <a:t> and organise </a:t>
            </a:r>
            <a:r>
              <a:rPr lang="fr-BE" sz="1050" kern="1200" baseline="0" dirty="0" err="1">
                <a:solidFill>
                  <a:schemeClr val="tx1"/>
                </a:solidFill>
                <a:effectLst/>
                <a:latin typeface="+mn-lt"/>
                <a:ea typeface="+mn-ea"/>
                <a:cs typeface="+mn-cs"/>
              </a:rPr>
              <a:t>events</a:t>
            </a:r>
            <a:r>
              <a:rPr lang="fr-BE" sz="1050" kern="1200" baseline="0" dirty="0">
                <a:solidFill>
                  <a:schemeClr val="tx1"/>
                </a:solidFill>
                <a:effectLst/>
                <a:latin typeface="+mn-lt"/>
                <a:ea typeface="+mn-ea"/>
                <a:cs typeface="+mn-cs"/>
              </a:rPr>
              <a:t>.</a:t>
            </a:r>
          </a:p>
          <a:p>
            <a:pPr marL="171450" lvl="0" indent="-171450">
              <a:buFont typeface="Arial" panose="020B0604020202020204" pitchFamily="34" charset="0"/>
              <a:buChar char="•"/>
            </a:pPr>
            <a:r>
              <a:rPr lang="fr-BE" sz="1050" kern="1200" baseline="0" dirty="0">
                <a:solidFill>
                  <a:schemeClr val="tx1"/>
                </a:solidFill>
                <a:effectLst/>
                <a:latin typeface="+mn-lt"/>
                <a:ea typeface="+mn-ea"/>
                <a:cs typeface="+mn-cs"/>
              </a:rPr>
              <a:t>And as Commission, </a:t>
            </a:r>
            <a:r>
              <a:rPr lang="fr-BE" sz="1050" kern="1200" baseline="0" dirty="0" err="1">
                <a:solidFill>
                  <a:schemeClr val="tx1"/>
                </a:solidFill>
                <a:effectLst/>
                <a:latin typeface="+mn-lt"/>
                <a:ea typeface="+mn-ea"/>
                <a:cs typeface="+mn-cs"/>
              </a:rPr>
              <a:t>we</a:t>
            </a:r>
            <a:r>
              <a:rPr lang="fr-BE" sz="1050" kern="1200" baseline="0" dirty="0">
                <a:solidFill>
                  <a:schemeClr val="tx1"/>
                </a:solidFill>
                <a:effectLst/>
                <a:latin typeface="+mn-lt"/>
                <a:ea typeface="+mn-ea"/>
                <a:cs typeface="+mn-cs"/>
              </a:rPr>
              <a:t> are </a:t>
            </a:r>
            <a:r>
              <a:rPr lang="fr-BE" sz="1050" kern="1200" baseline="0" dirty="0" err="1">
                <a:solidFill>
                  <a:schemeClr val="tx1"/>
                </a:solidFill>
                <a:effectLst/>
                <a:latin typeface="+mn-lt"/>
                <a:ea typeface="+mn-ea"/>
                <a:cs typeface="+mn-cs"/>
              </a:rPr>
              <a:t>keeping</a:t>
            </a:r>
            <a:r>
              <a:rPr lang="fr-BE" sz="1050" kern="1200" baseline="0" dirty="0">
                <a:solidFill>
                  <a:schemeClr val="tx1"/>
                </a:solidFill>
                <a:effectLst/>
                <a:latin typeface="+mn-lt"/>
                <a:ea typeface="+mn-ea"/>
                <a:cs typeface="+mn-cs"/>
              </a:rPr>
              <a:t> up the dialogue </a:t>
            </a:r>
            <a:r>
              <a:rPr lang="fr-BE" sz="1050" kern="1200" baseline="0" dirty="0" err="1">
                <a:solidFill>
                  <a:schemeClr val="tx1"/>
                </a:solidFill>
                <a:effectLst/>
                <a:latin typeface="+mn-lt"/>
                <a:ea typeface="+mn-ea"/>
                <a:cs typeface="+mn-cs"/>
              </a:rPr>
              <a:t>with</a:t>
            </a:r>
            <a:r>
              <a:rPr lang="fr-BE" sz="1050" kern="1200" baseline="0" dirty="0">
                <a:solidFill>
                  <a:schemeClr val="tx1"/>
                </a:solidFill>
                <a:effectLst/>
                <a:latin typeface="+mn-lt"/>
                <a:ea typeface="+mn-ea"/>
                <a:cs typeface="+mn-cs"/>
              </a:rPr>
              <a:t> institutions and in </a:t>
            </a:r>
            <a:r>
              <a:rPr lang="fr-BE" sz="1050" b="1" kern="1200" baseline="0" dirty="0" err="1">
                <a:solidFill>
                  <a:schemeClr val="tx1"/>
                </a:solidFill>
                <a:effectLst/>
                <a:latin typeface="+mn-lt"/>
                <a:ea typeface="+mn-ea"/>
                <a:cs typeface="+mn-cs"/>
              </a:rPr>
              <a:t>particular</a:t>
            </a:r>
            <a:r>
              <a:rPr lang="fr-BE" sz="1050" b="1" kern="1200" baseline="0" dirty="0">
                <a:solidFill>
                  <a:schemeClr val="tx1"/>
                </a:solidFill>
                <a:effectLst/>
                <a:latin typeface="+mn-lt"/>
                <a:ea typeface="+mn-ea"/>
                <a:cs typeface="+mn-cs"/>
              </a:rPr>
              <a:t> </a:t>
            </a:r>
            <a:r>
              <a:rPr lang="fr-BE" sz="1050" b="1" kern="1200" baseline="0" dirty="0" err="1">
                <a:solidFill>
                  <a:schemeClr val="tx1"/>
                </a:solidFill>
                <a:effectLst/>
                <a:latin typeface="+mn-lt"/>
                <a:ea typeface="+mn-ea"/>
                <a:cs typeface="+mn-cs"/>
              </a:rPr>
              <a:t>with</a:t>
            </a:r>
            <a:r>
              <a:rPr lang="fr-BE" sz="1050" b="1" kern="1200" baseline="0" dirty="0">
                <a:solidFill>
                  <a:schemeClr val="tx1"/>
                </a:solidFill>
                <a:effectLst/>
                <a:latin typeface="+mn-lt"/>
                <a:ea typeface="+mn-ea"/>
                <a:cs typeface="+mn-cs"/>
              </a:rPr>
              <a:t> the </a:t>
            </a:r>
            <a:r>
              <a:rPr lang="fr-BE" sz="1050" b="1" kern="1200" baseline="0" dirty="0" err="1">
                <a:solidFill>
                  <a:schemeClr val="tx1"/>
                </a:solidFill>
                <a:effectLst/>
                <a:latin typeface="+mn-lt"/>
                <a:ea typeface="+mn-ea"/>
                <a:cs typeface="+mn-cs"/>
              </a:rPr>
              <a:t>Member</a:t>
            </a:r>
            <a:r>
              <a:rPr lang="fr-BE" sz="1050" b="1" kern="1200" baseline="0" dirty="0">
                <a:solidFill>
                  <a:schemeClr val="tx1"/>
                </a:solidFill>
                <a:effectLst/>
                <a:latin typeface="+mn-lt"/>
                <a:ea typeface="+mn-ea"/>
                <a:cs typeface="+mn-cs"/>
              </a:rPr>
              <a:t> States</a:t>
            </a:r>
            <a:r>
              <a:rPr lang="fr-BE" sz="1050" kern="1200" baseline="0" dirty="0">
                <a:solidFill>
                  <a:schemeClr val="tx1"/>
                </a:solidFill>
                <a:effectLst/>
                <a:latin typeface="+mn-lt"/>
                <a:ea typeface="+mn-ea"/>
                <a:cs typeface="+mn-cs"/>
              </a:rPr>
              <a:t>, as the participation to the national </a:t>
            </a:r>
            <a:r>
              <a:rPr lang="fr-BE" sz="1050" kern="1200" baseline="0" dirty="0" err="1">
                <a:solidFill>
                  <a:schemeClr val="tx1"/>
                </a:solidFill>
                <a:effectLst/>
                <a:latin typeface="+mn-lt"/>
                <a:ea typeface="+mn-ea"/>
                <a:cs typeface="+mn-cs"/>
              </a:rPr>
              <a:t>authorities</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is</a:t>
            </a:r>
            <a:r>
              <a:rPr lang="fr-BE" sz="1050" kern="1200" baseline="0" dirty="0">
                <a:solidFill>
                  <a:schemeClr val="tx1"/>
                </a:solidFill>
                <a:effectLst/>
                <a:latin typeface="+mn-lt"/>
                <a:ea typeface="+mn-ea"/>
                <a:cs typeface="+mn-cs"/>
              </a:rPr>
              <a:t> </a:t>
            </a:r>
            <a:r>
              <a:rPr lang="fr-BE" sz="1050" kern="1200" baseline="0" dirty="0" err="1">
                <a:solidFill>
                  <a:schemeClr val="tx1"/>
                </a:solidFill>
                <a:effectLst/>
                <a:latin typeface="+mn-lt"/>
                <a:ea typeface="+mn-ea"/>
                <a:cs typeface="+mn-cs"/>
              </a:rPr>
              <a:t>really</a:t>
            </a:r>
            <a:r>
              <a:rPr lang="fr-BE" sz="1050" kern="1200" baseline="0" dirty="0">
                <a:solidFill>
                  <a:schemeClr val="tx1"/>
                </a:solidFill>
                <a:effectLst/>
                <a:latin typeface="+mn-lt"/>
                <a:ea typeface="+mn-ea"/>
                <a:cs typeface="+mn-cs"/>
              </a:rPr>
              <a:t> a key </a:t>
            </a:r>
            <a:r>
              <a:rPr lang="fr-BE" sz="1050" kern="1200" baseline="0" dirty="0" err="1">
                <a:solidFill>
                  <a:schemeClr val="tx1"/>
                </a:solidFill>
                <a:effectLst/>
                <a:latin typeface="+mn-lt"/>
                <a:ea typeface="+mn-ea"/>
                <a:cs typeface="+mn-cs"/>
              </a:rPr>
              <a:t>success</a:t>
            </a:r>
            <a:r>
              <a:rPr lang="fr-BE" sz="1050" kern="1200" baseline="0" dirty="0">
                <a:solidFill>
                  <a:schemeClr val="tx1"/>
                </a:solidFill>
                <a:effectLst/>
                <a:latin typeface="+mn-lt"/>
                <a:ea typeface="+mn-ea"/>
                <a:cs typeface="+mn-cs"/>
              </a:rPr>
              <a:t> factor.</a:t>
            </a:r>
            <a:endParaRPr lang="en-GB" sz="105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113F67-51C8-4CFB-9E3C-6CC6536DE695}"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048998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0A113F67-51C8-4CFB-9E3C-6CC6536DE695}" type="slidenum">
              <a:rPr kumimoji="0" lang="fr-B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fr-B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023654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fr-BE" dirty="0"/>
              <a:t>[more </a:t>
            </a:r>
            <a:r>
              <a:rPr lang="fr-BE" dirty="0" err="1"/>
              <a:t>details</a:t>
            </a:r>
            <a:r>
              <a:rPr lang="fr-BE" baseline="0" dirty="0"/>
              <a:t> </a:t>
            </a:r>
            <a:r>
              <a:rPr lang="fr-BE" baseline="0" dirty="0" err="1"/>
              <a:t>than</a:t>
            </a:r>
            <a:r>
              <a:rPr lang="fr-BE" baseline="0" dirty="0"/>
              <a:t> </a:t>
            </a:r>
            <a:r>
              <a:rPr lang="fr-BE" baseline="0" dirty="0" err="1"/>
              <a:t>previous</a:t>
            </a:r>
            <a:r>
              <a:rPr lang="fr-BE" baseline="0" dirty="0"/>
              <a:t> slide</a:t>
            </a:r>
            <a:r>
              <a:rPr lang="fr-BE" dirty="0"/>
              <a:t>]</a:t>
            </a:r>
          </a:p>
          <a:p>
            <a:pPr marL="171450" indent="-171450">
              <a:buFont typeface="Arial" panose="020B0604020202020204" pitchFamily="34" charset="0"/>
              <a:buChar char="•"/>
            </a:pPr>
            <a:endParaRPr lang="fr-BE" dirty="0"/>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The </a:t>
            </a:r>
            <a:r>
              <a:rPr lang="en-GB" sz="1200" b="1" kern="1200" dirty="0">
                <a:solidFill>
                  <a:schemeClr val="tx1"/>
                </a:solidFill>
                <a:effectLst/>
                <a:latin typeface="+mn-lt"/>
                <a:ea typeface="+mn-ea"/>
                <a:cs typeface="+mn-cs"/>
              </a:rPr>
              <a:t>horizontal actions </a:t>
            </a:r>
            <a:r>
              <a:rPr lang="en-GB" sz="1200" kern="1200" dirty="0">
                <a:solidFill>
                  <a:schemeClr val="tx1"/>
                </a:solidFill>
                <a:effectLst/>
                <a:latin typeface="+mn-lt"/>
                <a:ea typeface="+mn-ea"/>
                <a:cs typeface="+mn-cs"/>
              </a:rPr>
              <a:t>are also very important. We run them in constant collaboration between DG AGRI and DG REGIO.</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Three of them are about </a:t>
            </a:r>
            <a:r>
              <a:rPr lang="en-GB" sz="1200" b="1" kern="1200" dirty="0">
                <a:solidFill>
                  <a:schemeClr val="tx1"/>
                </a:solidFill>
                <a:effectLst/>
                <a:latin typeface="+mn-lt"/>
                <a:ea typeface="+mn-ea"/>
                <a:cs typeface="+mn-cs"/>
              </a:rPr>
              <a:t>improving knowledge and data on rural areas </a:t>
            </a:r>
            <a:r>
              <a:rPr lang="en-GB" sz="1200" kern="1200" dirty="0">
                <a:solidFill>
                  <a:schemeClr val="tx1"/>
                </a:solidFill>
                <a:effectLst/>
                <a:latin typeface="+mn-lt"/>
                <a:ea typeface="+mn-ea"/>
                <a:cs typeface="+mn-cs"/>
              </a:rPr>
              <a:t>and making them available.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have kicked-off the </a:t>
            </a:r>
            <a:r>
              <a:rPr lang="en-GB" sz="1200" b="1" kern="1200" dirty="0">
                <a:solidFill>
                  <a:schemeClr val="tx1"/>
                </a:solidFill>
                <a:effectLst/>
                <a:latin typeface="+mn-lt"/>
                <a:ea typeface="+mn-ea"/>
                <a:cs typeface="+mn-cs"/>
              </a:rPr>
              <a:t>rural observatory</a:t>
            </a:r>
            <a:r>
              <a:rPr lang="en-GB" sz="1200" kern="1200" dirty="0">
                <a:solidFill>
                  <a:schemeClr val="tx1"/>
                </a:solidFill>
                <a:effectLst/>
                <a:latin typeface="+mn-lt"/>
                <a:ea typeface="+mn-ea"/>
                <a:cs typeface="+mn-cs"/>
              </a:rPr>
              <a:t> in June and we hope to be able to show on-line end of this year the first dashboards, that will give everyone access to data on around 100 indicators.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are working with the </a:t>
            </a:r>
            <a:r>
              <a:rPr lang="en-GB" sz="1200" b="1" kern="1200" dirty="0">
                <a:solidFill>
                  <a:schemeClr val="tx1"/>
                </a:solidFill>
                <a:effectLst/>
                <a:latin typeface="+mn-lt"/>
                <a:ea typeface="+mn-ea"/>
                <a:cs typeface="+mn-cs"/>
              </a:rPr>
              <a:t>statistics departments to improve statistics</a:t>
            </a:r>
            <a:r>
              <a:rPr lang="en-GB" sz="1200" kern="1200" dirty="0">
                <a:solidFill>
                  <a:schemeClr val="tx1"/>
                </a:solidFill>
                <a:effectLst/>
                <a:latin typeface="+mn-lt"/>
                <a:ea typeface="+mn-ea"/>
                <a:cs typeface="+mn-cs"/>
              </a:rPr>
              <a:t>, which means getting the agreement of Member States to collect more data.</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 fourth action is </a:t>
            </a:r>
            <a:r>
              <a:rPr lang="en-GB" sz="1200" b="1" kern="1200" dirty="0">
                <a:solidFill>
                  <a:schemeClr val="tx1"/>
                </a:solidFill>
                <a:effectLst/>
                <a:latin typeface="+mn-lt"/>
                <a:ea typeface="+mn-ea"/>
                <a:cs typeface="+mn-cs"/>
              </a:rPr>
              <a:t>rural proofing</a:t>
            </a:r>
            <a:r>
              <a:rPr lang="en-GB" sz="1200" kern="1200" dirty="0">
                <a:solidFill>
                  <a:schemeClr val="tx1"/>
                </a:solidFill>
                <a:effectLst/>
                <a:latin typeface="+mn-lt"/>
                <a:ea typeface="+mn-ea"/>
                <a:cs typeface="+mn-cs"/>
              </a:rPr>
              <a:t>. Rural proofing is about taking a rural lens to new policy making. We have updated in November 2022 the guidelines that all European Commission services use to build new legislation. And these say that services should explore whether their initiatives will have differential impacts on territories and if yes make sure they include mitigation measures. This year, we have started to apply this in a pilot phase. It takes time and capacity building. We have also run a thematic group on rural proofing at national and regional levels, as we would like to invite Member States to rural proof their national legislation too. </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We are also working on a tool kit on how to use and combine EU funds to support rural projects. This is planned for end 2023 as all plans must be adopted before. And it will be done with the support of the JRC.</a:t>
            </a:r>
          </a:p>
          <a:p>
            <a:pPr marL="171450" lvl="0" indent="-171450">
              <a:buFont typeface="Arial" panose="020B0604020202020204" pitchFamily="34" charset="0"/>
              <a:buChar char="•"/>
            </a:pPr>
            <a:r>
              <a:rPr lang="en-GB" sz="1200" kern="1200" dirty="0">
                <a:solidFill>
                  <a:schemeClr val="tx1"/>
                </a:solidFill>
                <a:effectLst/>
                <a:latin typeface="+mn-lt"/>
                <a:ea typeface="+mn-ea"/>
                <a:cs typeface="+mn-cs"/>
              </a:rPr>
              <a:t>And finally, a last action is to propose the </a:t>
            </a:r>
            <a:r>
              <a:rPr lang="en-GB" sz="1200" b="1" kern="1200" dirty="0">
                <a:solidFill>
                  <a:schemeClr val="tx1"/>
                </a:solidFill>
                <a:effectLst/>
                <a:latin typeface="+mn-lt"/>
                <a:ea typeface="+mn-ea"/>
                <a:cs typeface="+mn-cs"/>
              </a:rPr>
              <a:t>rural pact and facilitate the rural Pact, that we have launched in December 2021</a:t>
            </a:r>
            <a:r>
              <a:rPr lang="en-GB" sz="1200" kern="1200" dirty="0">
                <a:solidFill>
                  <a:schemeClr val="tx1"/>
                </a:solidFill>
                <a:effectLst/>
                <a:latin typeface="+mn-lt"/>
                <a:ea typeface="+mn-ea"/>
                <a:cs typeface="+mn-cs"/>
              </a:rPr>
              <a:t>.</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   </a:t>
            </a:r>
          </a:p>
          <a:p>
            <a:pPr marL="171450" indent="-171450">
              <a:buFont typeface="Arial" panose="020B0604020202020204" pitchFamily="34" charset="0"/>
              <a:buChar char="•"/>
            </a:pPr>
            <a:endParaRPr lang="en-GB" dirty="0"/>
          </a:p>
        </p:txBody>
      </p:sp>
      <p:sp>
        <p:nvSpPr>
          <p:cNvPr id="4" name="Slide Number Placeholder 3"/>
          <p:cNvSpPr>
            <a:spLocks noGrp="1"/>
          </p:cNvSpPr>
          <p:nvPr>
            <p:ph type="sldNum" sz="quarter" idx="10"/>
          </p:nvPr>
        </p:nvSpPr>
        <p:spPr/>
        <p:txBody>
          <a:bodyPr/>
          <a:lstStyle/>
          <a:p>
            <a:fld id="{86132798-053D-4AA3-9E86-E9FF8756D8BC}" type="slidenum">
              <a:rPr lang="en-GB" smtClean="0"/>
              <a:t>12</a:t>
            </a:fld>
            <a:endParaRPr lang="en-GB"/>
          </a:p>
        </p:txBody>
      </p:sp>
    </p:spTree>
    <p:extLst>
      <p:ext uri="{BB962C8B-B14F-4D97-AF65-F5344CB8AC3E}">
        <p14:creationId xmlns:p14="http://schemas.microsoft.com/office/powerpoint/2010/main" val="5987882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2.png"/><Relationship Id="rId1" Type="http://schemas.openxmlformats.org/officeDocument/2006/relationships/slideMaster" Target="../slideMasters/slideMaster3.xml"/><Relationship Id="rId5" Type="http://schemas.openxmlformats.org/officeDocument/2006/relationships/image" Target="../media/image7.png"/><Relationship Id="rId4" Type="http://schemas.openxmlformats.org/officeDocument/2006/relationships/image" Target="../media/image4.png"/></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8.png"/></Relationships>
</file>

<file path=ppt/slideLayouts/_rels/slideLayout2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10.png"/></Relationships>
</file>

<file path=ppt/slideLayouts/_rels/slideLayout2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7.png"/></Relationships>
</file>

<file path=ppt/slideLayouts/_rels/slideLayout3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6.png"/><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6.png"/><Relationship Id="rId1" Type="http://schemas.openxmlformats.org/officeDocument/2006/relationships/slideMaster" Target="../slideMasters/slideMaster3.xml"/><Relationship Id="rId4" Type="http://schemas.openxmlformats.org/officeDocument/2006/relationships/image" Target="../media/image14.png"/></Relationships>
</file>

<file path=ppt/slideLayouts/_rels/slideLayout3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3.xml"/><Relationship Id="rId4" Type="http://schemas.openxmlformats.org/officeDocument/2006/relationships/image" Target="../media/image3.png"/></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1647358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50121264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278916205"/>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0583992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1712727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614705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91591962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11/15/2022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68418087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11/15/2022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74035351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11/15/2022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1917921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4984576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396026579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11/15/2022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85974233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78460625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3258508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11_Title Slid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F7690DE4-3269-BD5A-6096-62AF64B1EC77}"/>
              </a:ext>
            </a:extLst>
          </p:cNvPr>
          <p:cNvPicPr>
            <a:picLocks noChangeAspect="1"/>
          </p:cNvPicPr>
          <p:nvPr userDrawn="1"/>
        </p:nvPicPr>
        <p:blipFill rotWithShape="1">
          <a:blip r:embed="rId2">
            <a:extLst>
              <a:ext uri="{28A0092B-C50C-407E-A947-70E740481C1C}">
                <a14:useLocalDpi xmlns:a14="http://schemas.microsoft.com/office/drawing/2010/main" val="0"/>
              </a:ext>
            </a:extLst>
          </a:blip>
          <a:srcRect r="16626"/>
          <a:stretch/>
        </p:blipFill>
        <p:spPr>
          <a:xfrm>
            <a:off x="0" y="0"/>
            <a:ext cx="12200709" cy="6858000"/>
          </a:xfrm>
          <a:prstGeom prst="rect">
            <a:avLst/>
          </a:prstGeom>
        </p:spPr>
      </p:pic>
      <p:pic>
        <p:nvPicPr>
          <p:cNvPr id="4" name="Picture 4">
            <a:extLst>
              <a:ext uri="{FF2B5EF4-FFF2-40B4-BE49-F238E27FC236}">
                <a16:creationId xmlns:a16="http://schemas.microsoft.com/office/drawing/2014/main" id="{8F2B9747-A35F-E2A9-7BF2-9B9390FFF8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315329" y="1892945"/>
            <a:ext cx="10211358" cy="7618773"/>
          </a:xfrm>
          <a:prstGeom prst="rect">
            <a:avLst/>
          </a:prstGeom>
        </p:spPr>
      </p:pic>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471967" y="5711610"/>
            <a:ext cx="1063183" cy="708788"/>
          </a:xfrm>
          <a:prstGeom prst="rect">
            <a:avLst/>
          </a:prstGeom>
          <a:ln w="12700">
            <a:solidFill>
              <a:schemeClr val="bg1"/>
            </a:solidFill>
          </a:ln>
        </p:spPr>
      </p:pic>
      <p:pic>
        <p:nvPicPr>
          <p:cNvPr id="5" name="Picture 5">
            <a:extLst>
              <a:ext uri="{FF2B5EF4-FFF2-40B4-BE49-F238E27FC236}">
                <a16:creationId xmlns:a16="http://schemas.microsoft.com/office/drawing/2014/main" id="{009CCA39-ECA5-9B9B-9B35-2AC59B75CC0D}"/>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597962" y="1274484"/>
            <a:ext cx="2384447" cy="523589"/>
          </a:xfrm>
          <a:prstGeom prst="rect">
            <a:avLst/>
          </a:prstGeom>
        </p:spPr>
      </p:pic>
      <p:pic>
        <p:nvPicPr>
          <p:cNvPr id="6" name="Picture 8">
            <a:extLst>
              <a:ext uri="{FF2B5EF4-FFF2-40B4-BE49-F238E27FC236}">
                <a16:creationId xmlns:a16="http://schemas.microsoft.com/office/drawing/2014/main" id="{FB66AA6D-3622-3338-024C-A79426569E89}"/>
              </a:ext>
            </a:extLst>
          </p:cNvPr>
          <p:cNvPicPr>
            <a:picLocks noChangeAspect="1"/>
          </p:cNvPicPr>
          <p:nvPr userDrawn="1"/>
        </p:nvPicPr>
        <p:blipFill rotWithShape="1">
          <a:blip r:embed="rId6">
            <a:extLst>
              <a:ext uri="{28A0092B-C50C-407E-A947-70E740481C1C}">
                <a14:useLocalDpi xmlns:a14="http://schemas.microsoft.com/office/drawing/2010/main" val="0"/>
              </a:ext>
            </a:extLst>
          </a:blip>
          <a:srcRect b="44594"/>
          <a:stretch/>
        </p:blipFill>
        <p:spPr>
          <a:xfrm>
            <a:off x="597962" y="657702"/>
            <a:ext cx="2384447" cy="488689"/>
          </a:xfrm>
          <a:prstGeom prst="rect">
            <a:avLst/>
          </a:prstGeom>
        </p:spPr>
      </p:pic>
    </p:spTree>
    <p:extLst>
      <p:ext uri="{BB962C8B-B14F-4D97-AF65-F5344CB8AC3E}">
        <p14:creationId xmlns:p14="http://schemas.microsoft.com/office/powerpoint/2010/main" val="182013306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38565" y="4340646"/>
            <a:ext cx="3375359" cy="2517354"/>
          </a:xfrm>
          <a:prstGeom prst="rect">
            <a:avLst/>
          </a:prstGeom>
        </p:spPr>
      </p:pic>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356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72056" y="6069767"/>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9" name="Image 18">
            <a:extLst>
              <a:ext uri="{FF2B5EF4-FFF2-40B4-BE49-F238E27FC236}">
                <a16:creationId xmlns:a16="http://schemas.microsoft.com/office/drawing/2014/main" id="{AC301B42-D051-E480-24EA-38CC8F46746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2204369" y="6120222"/>
            <a:ext cx="2466784" cy="541668"/>
          </a:xfrm>
          <a:prstGeom prst="rect">
            <a:avLst/>
          </a:prstGeom>
        </p:spPr>
      </p:pic>
      <p:pic>
        <p:nvPicPr>
          <p:cNvPr id="3" name="Image 2">
            <a:extLst>
              <a:ext uri="{FF2B5EF4-FFF2-40B4-BE49-F238E27FC236}">
                <a16:creationId xmlns:a16="http://schemas.microsoft.com/office/drawing/2014/main" id="{0BEBE8FC-0BED-EDFB-EB3C-DBD01B418F88}"/>
              </a:ext>
            </a:extLst>
          </p:cNvPr>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10906483" y="520784"/>
            <a:ext cx="928707" cy="707825"/>
          </a:xfrm>
          <a:prstGeom prst="rect">
            <a:avLst/>
          </a:prstGeom>
        </p:spPr>
      </p:pic>
    </p:spTree>
    <p:extLst>
      <p:ext uri="{BB962C8B-B14F-4D97-AF65-F5344CB8AC3E}">
        <p14:creationId xmlns:p14="http://schemas.microsoft.com/office/powerpoint/2010/main" val="1273678521"/>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356C6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72056" y="6069767"/>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9" name="Image 18">
            <a:extLst>
              <a:ext uri="{FF2B5EF4-FFF2-40B4-BE49-F238E27FC236}">
                <a16:creationId xmlns:a16="http://schemas.microsoft.com/office/drawing/2014/main" id="{AC301B42-D051-E480-24EA-38CC8F46746D}"/>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2204369" y="6120222"/>
            <a:ext cx="2466784" cy="541668"/>
          </a:xfrm>
          <a:prstGeom prst="rect">
            <a:avLst/>
          </a:prstGeom>
        </p:spPr>
      </p:pic>
    </p:spTree>
    <p:extLst>
      <p:ext uri="{BB962C8B-B14F-4D97-AF65-F5344CB8AC3E}">
        <p14:creationId xmlns:p14="http://schemas.microsoft.com/office/powerpoint/2010/main" val="409827984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D14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3731515" y="6131323"/>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078" y="5174525"/>
            <a:ext cx="3375359" cy="2517354"/>
          </a:xfrm>
          <a:prstGeom prst="rect">
            <a:avLst/>
          </a:prstGeom>
        </p:spPr>
      </p:pic>
      <p:pic>
        <p:nvPicPr>
          <p:cNvPr id="5" name="Image 4">
            <a:extLst>
              <a:ext uri="{FF2B5EF4-FFF2-40B4-BE49-F238E27FC236}">
                <a16:creationId xmlns:a16="http://schemas.microsoft.com/office/drawing/2014/main" id="{75B27F28-F3F0-7029-BC9C-729CA3A72C62}"/>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6483" y="520783"/>
            <a:ext cx="928707" cy="707825"/>
          </a:xfrm>
          <a:prstGeom prst="rect">
            <a:avLst/>
          </a:prstGeom>
        </p:spPr>
      </p:pic>
    </p:spTree>
    <p:extLst>
      <p:ext uri="{BB962C8B-B14F-4D97-AF65-F5344CB8AC3E}">
        <p14:creationId xmlns:p14="http://schemas.microsoft.com/office/powerpoint/2010/main" val="871901593"/>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3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0"/>
            <a:ext cx="12192000" cy="858019"/>
          </a:xfrm>
          <a:prstGeom prst="rect">
            <a:avLst/>
          </a:prstGeom>
          <a:solidFill>
            <a:srgbClr val="D1403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95100" y="127130"/>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127130"/>
            <a:ext cx="877163" cy="584775"/>
          </a:xfrm>
          <a:prstGeom prst="rect">
            <a:avLst/>
          </a:prstGeom>
          <a:ln w="12700">
            <a:solidFill>
              <a:schemeClr val="bg1"/>
            </a:solidFill>
          </a:ln>
        </p:spPr>
      </p:pic>
      <p:pic>
        <p:nvPicPr>
          <p:cNvPr id="6" name="Image 5">
            <a:extLst>
              <a:ext uri="{FF2B5EF4-FFF2-40B4-BE49-F238E27FC236}">
                <a16:creationId xmlns:a16="http://schemas.microsoft.com/office/drawing/2014/main" id="{B9E1EE17-5CEB-62A2-E7C8-EFFE3EB56585}"/>
              </a:ext>
            </a:extLst>
          </p:cNvPr>
          <p:cNvPicPr>
            <a:picLocks noChangeAspect="1"/>
          </p:cNvPicPr>
          <p:nvPr userDrawn="1"/>
        </p:nvPicPr>
        <p:blipFill>
          <a:blip r:embed="rId3">
            <a:alphaModFix amt="12000"/>
            <a:extLst>
              <a:ext uri="{28A0092B-C50C-407E-A947-70E740481C1C}">
                <a14:useLocalDpi xmlns:a14="http://schemas.microsoft.com/office/drawing/2010/main" val="0"/>
              </a:ext>
            </a:extLst>
          </a:blip>
          <a:stretch>
            <a:fillRect/>
          </a:stretch>
        </p:blipFill>
        <p:spPr>
          <a:xfrm>
            <a:off x="-1630497" y="985149"/>
            <a:ext cx="6541342" cy="6541342"/>
          </a:xfrm>
          <a:prstGeom prst="rect">
            <a:avLst/>
          </a:prstGeom>
        </p:spPr>
      </p:pic>
    </p:spTree>
    <p:extLst>
      <p:ext uri="{BB962C8B-B14F-4D97-AF65-F5344CB8AC3E}">
        <p14:creationId xmlns:p14="http://schemas.microsoft.com/office/powerpoint/2010/main" val="396345297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4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EFC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3731515" y="6131323"/>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078" y="5174525"/>
            <a:ext cx="3375359" cy="2517354"/>
          </a:xfrm>
          <a:prstGeom prst="rect">
            <a:avLst/>
          </a:prstGeom>
        </p:spPr>
      </p:pic>
      <p:pic>
        <p:nvPicPr>
          <p:cNvPr id="4" name="Image 3">
            <a:extLst>
              <a:ext uri="{FF2B5EF4-FFF2-40B4-BE49-F238E27FC236}">
                <a16:creationId xmlns:a16="http://schemas.microsoft.com/office/drawing/2014/main" id="{D26B1FE8-7E65-4ABA-4319-ECEB73B376ED}"/>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6482" y="520783"/>
            <a:ext cx="928708" cy="707826"/>
          </a:xfrm>
          <a:prstGeom prst="rect">
            <a:avLst/>
          </a:prstGeom>
        </p:spPr>
      </p:pic>
    </p:spTree>
    <p:extLst>
      <p:ext uri="{BB962C8B-B14F-4D97-AF65-F5344CB8AC3E}">
        <p14:creationId xmlns:p14="http://schemas.microsoft.com/office/powerpoint/2010/main" val="32785200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5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0"/>
            <a:ext cx="12192000" cy="858019"/>
          </a:xfrm>
          <a:prstGeom prst="rect">
            <a:avLst/>
          </a:prstGeom>
          <a:solidFill>
            <a:srgbClr val="EFC3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95100" y="127130"/>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127130"/>
            <a:ext cx="877163" cy="584775"/>
          </a:xfrm>
          <a:prstGeom prst="rect">
            <a:avLst/>
          </a:prstGeom>
          <a:ln w="12700">
            <a:solidFill>
              <a:schemeClr val="bg1"/>
            </a:solidFill>
          </a:ln>
        </p:spPr>
      </p:pic>
      <p:pic>
        <p:nvPicPr>
          <p:cNvPr id="3" name="Image 2">
            <a:extLst>
              <a:ext uri="{FF2B5EF4-FFF2-40B4-BE49-F238E27FC236}">
                <a16:creationId xmlns:a16="http://schemas.microsoft.com/office/drawing/2014/main" id="{71BEBDC5-3D5C-8885-6F79-F45A98FFC26E}"/>
              </a:ext>
            </a:extLst>
          </p:cNvPr>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804231" y="339609"/>
            <a:ext cx="6706595" cy="6706595"/>
          </a:xfrm>
          <a:prstGeom prst="rect">
            <a:avLst/>
          </a:prstGeom>
        </p:spPr>
      </p:pic>
    </p:spTree>
    <p:extLst>
      <p:ext uri="{BB962C8B-B14F-4D97-AF65-F5344CB8AC3E}">
        <p14:creationId xmlns:p14="http://schemas.microsoft.com/office/powerpoint/2010/main" val="378040733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4277870172"/>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6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7EC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3731515" y="6131323"/>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078" y="5174525"/>
            <a:ext cx="3375359" cy="2517354"/>
          </a:xfrm>
          <a:prstGeom prst="rect">
            <a:avLst/>
          </a:prstGeom>
        </p:spPr>
      </p:pic>
      <p:pic>
        <p:nvPicPr>
          <p:cNvPr id="5" name="Image 4">
            <a:extLst>
              <a:ext uri="{FF2B5EF4-FFF2-40B4-BE49-F238E27FC236}">
                <a16:creationId xmlns:a16="http://schemas.microsoft.com/office/drawing/2014/main" id="{4EA08AAA-C23E-613B-6223-8835FFEACCE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6482" y="520783"/>
            <a:ext cx="928708" cy="707826"/>
          </a:xfrm>
          <a:prstGeom prst="rect">
            <a:avLst/>
          </a:prstGeom>
        </p:spPr>
      </p:pic>
    </p:spTree>
    <p:extLst>
      <p:ext uri="{BB962C8B-B14F-4D97-AF65-F5344CB8AC3E}">
        <p14:creationId xmlns:p14="http://schemas.microsoft.com/office/powerpoint/2010/main" val="19078590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7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0"/>
            <a:ext cx="12192000" cy="858019"/>
          </a:xfrm>
          <a:prstGeom prst="rect">
            <a:avLst/>
          </a:prstGeom>
          <a:solidFill>
            <a:srgbClr val="7EC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95100" y="127130"/>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127130"/>
            <a:ext cx="877163" cy="584775"/>
          </a:xfrm>
          <a:prstGeom prst="rect">
            <a:avLst/>
          </a:prstGeom>
          <a:ln w="12700">
            <a:solidFill>
              <a:schemeClr val="bg1"/>
            </a:solidFill>
          </a:ln>
        </p:spPr>
      </p:pic>
      <p:pic>
        <p:nvPicPr>
          <p:cNvPr id="4" name="Image 3">
            <a:extLst>
              <a:ext uri="{FF2B5EF4-FFF2-40B4-BE49-F238E27FC236}">
                <a16:creationId xmlns:a16="http://schemas.microsoft.com/office/drawing/2014/main" id="{DCB84290-62D4-1E88-39DC-3E176F5D51AF}"/>
              </a:ext>
            </a:extLst>
          </p:cNvPr>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2060155" y="711905"/>
            <a:ext cx="6585409" cy="6585409"/>
          </a:xfrm>
          <a:prstGeom prst="rect">
            <a:avLst/>
          </a:prstGeom>
        </p:spPr>
      </p:pic>
    </p:spTree>
    <p:extLst>
      <p:ext uri="{BB962C8B-B14F-4D97-AF65-F5344CB8AC3E}">
        <p14:creationId xmlns:p14="http://schemas.microsoft.com/office/powerpoint/2010/main" val="30229198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10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7EC18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3731515" y="6131323"/>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078" y="5174525"/>
            <a:ext cx="3375359" cy="2517354"/>
          </a:xfrm>
          <a:prstGeom prst="rect">
            <a:avLst/>
          </a:prstGeom>
        </p:spPr>
      </p:pic>
      <p:pic>
        <p:nvPicPr>
          <p:cNvPr id="5" name="Image 4">
            <a:extLst>
              <a:ext uri="{FF2B5EF4-FFF2-40B4-BE49-F238E27FC236}">
                <a16:creationId xmlns:a16="http://schemas.microsoft.com/office/drawing/2014/main" id="{4EA08AAA-C23E-613B-6223-8835FFEACCE7}"/>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6482" y="520783"/>
            <a:ext cx="928708" cy="707826"/>
          </a:xfrm>
          <a:prstGeom prst="rect">
            <a:avLst/>
          </a:prstGeom>
        </p:spPr>
      </p:pic>
    </p:spTree>
    <p:extLst>
      <p:ext uri="{BB962C8B-B14F-4D97-AF65-F5344CB8AC3E}">
        <p14:creationId xmlns:p14="http://schemas.microsoft.com/office/powerpoint/2010/main" val="333914582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9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0"/>
            <a:ext cx="12192000" cy="858019"/>
          </a:xfrm>
          <a:prstGeom prst="rect">
            <a:avLst/>
          </a:prstGeom>
          <a:solidFill>
            <a:srgbClr val="82CD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195100" y="127130"/>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127130"/>
            <a:ext cx="877163" cy="584775"/>
          </a:xfrm>
          <a:prstGeom prst="rect">
            <a:avLst/>
          </a:prstGeom>
          <a:ln w="12700">
            <a:solidFill>
              <a:schemeClr val="bg1"/>
            </a:solidFill>
          </a:ln>
        </p:spPr>
      </p:pic>
      <p:pic>
        <p:nvPicPr>
          <p:cNvPr id="3" name="Image 2">
            <a:extLst>
              <a:ext uri="{FF2B5EF4-FFF2-40B4-BE49-F238E27FC236}">
                <a16:creationId xmlns:a16="http://schemas.microsoft.com/office/drawing/2014/main" id="{50758CD9-604D-C081-19F9-6326ACB316E5}"/>
              </a:ext>
            </a:extLst>
          </p:cNvPr>
          <p:cNvPicPr>
            <a:picLocks noChangeAspect="1"/>
          </p:cNvPicPr>
          <p:nvPr userDrawn="1"/>
        </p:nvPicPr>
        <p:blipFill>
          <a:blip r:embed="rId3">
            <a:alphaModFix amt="10000"/>
            <a:extLst>
              <a:ext uri="{28A0092B-C50C-407E-A947-70E740481C1C}">
                <a14:useLocalDpi xmlns:a14="http://schemas.microsoft.com/office/drawing/2010/main" val="0"/>
              </a:ext>
            </a:extLst>
          </a:blip>
          <a:stretch>
            <a:fillRect/>
          </a:stretch>
        </p:blipFill>
        <p:spPr>
          <a:xfrm>
            <a:off x="-2017082" y="1106201"/>
            <a:ext cx="5751799" cy="5751799"/>
          </a:xfrm>
          <a:prstGeom prst="rect">
            <a:avLst/>
          </a:prstGeom>
        </p:spPr>
      </p:pic>
    </p:spTree>
    <p:extLst>
      <p:ext uri="{BB962C8B-B14F-4D97-AF65-F5344CB8AC3E}">
        <p14:creationId xmlns:p14="http://schemas.microsoft.com/office/powerpoint/2010/main" val="2317361663"/>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8_Title Slide">
    <p:spTree>
      <p:nvGrpSpPr>
        <p:cNvPr id="1" name=""/>
        <p:cNvGrpSpPr/>
        <p:nvPr/>
      </p:nvGrpSpPr>
      <p:grpSpPr>
        <a:xfrm>
          <a:off x="0" y="0"/>
          <a:ext cx="0" cy="0"/>
          <a:chOff x="0" y="0"/>
          <a:chExt cx="0" cy="0"/>
        </a:xfrm>
      </p:grpSpPr>
      <p:sp>
        <p:nvSpPr>
          <p:cNvPr id="11" name="Rectangle 10">
            <a:extLst>
              <a:ext uri="{FF2B5EF4-FFF2-40B4-BE49-F238E27FC236}">
                <a16:creationId xmlns:a16="http://schemas.microsoft.com/office/drawing/2014/main" id="{7E530F4F-7579-3B6B-28F6-4DDEFC213D05}"/>
              </a:ext>
            </a:extLst>
          </p:cNvPr>
          <p:cNvSpPr/>
          <p:nvPr userDrawn="1"/>
        </p:nvSpPr>
        <p:spPr>
          <a:xfrm>
            <a:off x="0" y="6004193"/>
            <a:ext cx="12192000" cy="858019"/>
          </a:xfrm>
          <a:prstGeom prst="rect">
            <a:avLst/>
          </a:prstGeom>
          <a:solidFill>
            <a:srgbClr val="82CDF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10" name="ZoneTexte 9">
            <a:extLst>
              <a:ext uri="{FF2B5EF4-FFF2-40B4-BE49-F238E27FC236}">
                <a16:creationId xmlns:a16="http://schemas.microsoft.com/office/drawing/2014/main" id="{3E7E04D7-6FD4-A255-BB70-0DBE6DEA9C2A}"/>
              </a:ext>
            </a:extLst>
          </p:cNvPr>
          <p:cNvSpPr txBox="1"/>
          <p:nvPr userDrawn="1"/>
        </p:nvSpPr>
        <p:spPr>
          <a:xfrm>
            <a:off x="3731515" y="6131323"/>
            <a:ext cx="3381381" cy="646331"/>
          </a:xfrm>
          <a:prstGeom prst="rect">
            <a:avLst/>
          </a:prstGeom>
          <a:noFill/>
        </p:spPr>
        <p:txBody>
          <a:bodyPr wrap="square" rtlCol="0">
            <a:spAutoFit/>
          </a:bodyPr>
          <a:lstStyle/>
          <a:p>
            <a:r>
              <a:rPr lang="en-GB" sz="3600" b="0" i="0" dirty="0">
                <a:solidFill>
                  <a:schemeClr val="bg1"/>
                </a:solidFill>
                <a:latin typeface="EC Square Sans Cond Pro Medium" panose="020B0606000000020004" pitchFamily="34" charset="0"/>
              </a:rPr>
              <a:t>Rural Pact</a:t>
            </a:r>
          </a:p>
        </p:txBody>
      </p:sp>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10958027" y="6131323"/>
            <a:ext cx="877163" cy="584775"/>
          </a:xfrm>
          <a:prstGeom prst="rect">
            <a:avLst/>
          </a:prstGeom>
          <a:ln w="12700">
            <a:solidFill>
              <a:schemeClr val="bg1"/>
            </a:solidFill>
          </a:ln>
        </p:spPr>
      </p:pic>
      <p:pic>
        <p:nvPicPr>
          <p:cNvPr id="17" name="Image 16">
            <a:extLst>
              <a:ext uri="{FF2B5EF4-FFF2-40B4-BE49-F238E27FC236}">
                <a16:creationId xmlns:a16="http://schemas.microsoft.com/office/drawing/2014/main" id="{E56B6E1F-0FD9-6263-C07F-27A16333D2EA}"/>
              </a:ext>
            </a:extLst>
          </p:cNvPr>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78078" y="5174525"/>
            <a:ext cx="3375359" cy="2517354"/>
          </a:xfrm>
          <a:prstGeom prst="rect">
            <a:avLst/>
          </a:prstGeom>
        </p:spPr>
      </p:pic>
      <p:pic>
        <p:nvPicPr>
          <p:cNvPr id="4" name="Image 3">
            <a:extLst>
              <a:ext uri="{FF2B5EF4-FFF2-40B4-BE49-F238E27FC236}">
                <a16:creationId xmlns:a16="http://schemas.microsoft.com/office/drawing/2014/main" id="{76CFCFA2-9F5E-384A-A26A-213AD3E24189}"/>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06482" y="520783"/>
            <a:ext cx="939723" cy="716221"/>
          </a:xfrm>
          <a:prstGeom prst="rect">
            <a:avLst/>
          </a:prstGeom>
        </p:spPr>
      </p:pic>
    </p:spTree>
    <p:extLst>
      <p:ext uri="{BB962C8B-B14F-4D97-AF65-F5344CB8AC3E}">
        <p14:creationId xmlns:p14="http://schemas.microsoft.com/office/powerpoint/2010/main" val="311193162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12_Title Slid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F7690DE4-3269-BD5A-6096-62AF64B1EC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4633740" cy="6858000"/>
          </a:xfrm>
          <a:prstGeom prst="rect">
            <a:avLst/>
          </a:prstGeom>
        </p:spPr>
      </p:pic>
      <p:pic>
        <p:nvPicPr>
          <p:cNvPr id="4" name="Picture 4">
            <a:extLst>
              <a:ext uri="{FF2B5EF4-FFF2-40B4-BE49-F238E27FC236}">
                <a16:creationId xmlns:a16="http://schemas.microsoft.com/office/drawing/2014/main" id="{8F2B9747-A35F-E2A9-7BF2-9B9390FFF8F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79744" y="1926166"/>
            <a:ext cx="10211358" cy="7618773"/>
          </a:xfrm>
          <a:prstGeom prst="rect">
            <a:avLst/>
          </a:prstGeom>
        </p:spPr>
      </p:pic>
      <p:pic>
        <p:nvPicPr>
          <p:cNvPr id="13" name="Image 12">
            <a:extLst>
              <a:ext uri="{FF2B5EF4-FFF2-40B4-BE49-F238E27FC236}">
                <a16:creationId xmlns:a16="http://schemas.microsoft.com/office/drawing/2014/main" id="{4B9565BE-A855-CFF9-4E8E-FCF12F09C52F}"/>
              </a:ext>
            </a:extLst>
          </p:cNvPr>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0995095" y="5799745"/>
            <a:ext cx="1063183" cy="708788"/>
          </a:xfrm>
          <a:prstGeom prst="rect">
            <a:avLst/>
          </a:prstGeom>
          <a:ln w="12700">
            <a:solidFill>
              <a:schemeClr val="bg1"/>
            </a:solidFill>
          </a:ln>
        </p:spPr>
      </p:pic>
    </p:spTree>
    <p:extLst>
      <p:ext uri="{BB962C8B-B14F-4D97-AF65-F5344CB8AC3E}">
        <p14:creationId xmlns:p14="http://schemas.microsoft.com/office/powerpoint/2010/main" val="267305871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13_Title Slide">
    <p:spTree>
      <p:nvGrpSpPr>
        <p:cNvPr id="1" name=""/>
        <p:cNvGrpSpPr/>
        <p:nvPr/>
      </p:nvGrpSpPr>
      <p:grpSpPr>
        <a:xfrm>
          <a:off x="0" y="0"/>
          <a:ext cx="0" cy="0"/>
          <a:chOff x="0" y="0"/>
          <a:chExt cx="0" cy="0"/>
        </a:xfrm>
      </p:grpSpPr>
      <p:pic>
        <p:nvPicPr>
          <p:cNvPr id="2" name="Picture 7">
            <a:extLst>
              <a:ext uri="{FF2B5EF4-FFF2-40B4-BE49-F238E27FC236}">
                <a16:creationId xmlns:a16="http://schemas.microsoft.com/office/drawing/2014/main" id="{F7690DE4-3269-BD5A-6096-62AF64B1EC77}"/>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4633740" cy="6858000"/>
          </a:xfrm>
          <a:prstGeom prst="rect">
            <a:avLst/>
          </a:prstGeom>
        </p:spPr>
      </p:pic>
    </p:spTree>
    <p:extLst>
      <p:ext uri="{BB962C8B-B14F-4D97-AF65-F5344CB8AC3E}">
        <p14:creationId xmlns:p14="http://schemas.microsoft.com/office/powerpoint/2010/main" val="73060496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itle">
  <p:cSld name="14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92714F18-5F8D-498B-B124-FADE0289FDE3}" type="datetimeFigureOut">
              <a:rPr lang="fr-BE" smtClean="0"/>
              <a:t>15-11-2022</a:t>
            </a:fld>
            <a:endParaRPr lang="fr-BE"/>
          </a:p>
        </p:txBody>
      </p:sp>
      <p:sp>
        <p:nvSpPr>
          <p:cNvPr id="5" name="Footer Placeholder 4"/>
          <p:cNvSpPr>
            <a:spLocks noGrp="1"/>
          </p:cNvSpPr>
          <p:nvPr>
            <p:ph type="ftr" sz="quarter" idx="11"/>
          </p:nvPr>
        </p:nvSpPr>
        <p:spPr/>
        <p:txBody>
          <a:bodyPr/>
          <a:lstStyle/>
          <a:p>
            <a:endParaRPr lang="fr-BE"/>
          </a:p>
        </p:txBody>
      </p:sp>
      <p:sp>
        <p:nvSpPr>
          <p:cNvPr id="6" name="Slide Number Placeholder 5"/>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77762613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11/15/2022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9906487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92714F18-5F8D-498B-B124-FADE0289FDE3}" type="datetimeFigureOut">
              <a:rPr lang="fr-BE" smtClean="0"/>
              <a:t>15-11-2022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1979065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92714F18-5F8D-498B-B124-FADE0289FDE3}" type="datetimeFigureOut">
              <a:rPr lang="fr-BE" smtClean="0"/>
              <a:t>15-11-2022</a:t>
            </a:fld>
            <a:endParaRPr lang="fr-BE"/>
          </a:p>
        </p:txBody>
      </p:sp>
      <p:sp>
        <p:nvSpPr>
          <p:cNvPr id="8" name="Footer Placeholder 7"/>
          <p:cNvSpPr>
            <a:spLocks noGrp="1"/>
          </p:cNvSpPr>
          <p:nvPr>
            <p:ph type="ftr" sz="quarter" idx="11"/>
          </p:nvPr>
        </p:nvSpPr>
        <p:spPr/>
        <p:txBody>
          <a:bodyPr/>
          <a:lstStyle/>
          <a:p>
            <a:endParaRPr lang="fr-BE"/>
          </a:p>
        </p:txBody>
      </p:sp>
      <p:sp>
        <p:nvSpPr>
          <p:cNvPr id="9" name="Slide Number Placeholder 8"/>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123883406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92714F18-5F8D-498B-B124-FADE0289FDE3}" type="datetimeFigureOut">
              <a:rPr lang="fr-BE" smtClean="0"/>
              <a:t>15-11-2022</a:t>
            </a:fld>
            <a:endParaRPr lang="fr-BE"/>
          </a:p>
        </p:txBody>
      </p:sp>
      <p:sp>
        <p:nvSpPr>
          <p:cNvPr id="4" name="Footer Placeholder 3"/>
          <p:cNvSpPr>
            <a:spLocks noGrp="1"/>
          </p:cNvSpPr>
          <p:nvPr>
            <p:ph type="ftr" sz="quarter" idx="11"/>
          </p:nvPr>
        </p:nvSpPr>
        <p:spPr/>
        <p:txBody>
          <a:bodyPr/>
          <a:lstStyle/>
          <a:p>
            <a:endParaRPr lang="fr-BE"/>
          </a:p>
        </p:txBody>
      </p:sp>
      <p:sp>
        <p:nvSpPr>
          <p:cNvPr id="5" name="Slide Number Placeholder 4"/>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184112173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2714F18-5F8D-498B-B124-FADE0289FDE3}" type="datetimeFigureOut">
              <a:rPr lang="fr-BE" smtClean="0"/>
              <a:t>15-11-2022</a:t>
            </a:fld>
            <a:endParaRPr lang="fr-BE"/>
          </a:p>
        </p:txBody>
      </p:sp>
      <p:sp>
        <p:nvSpPr>
          <p:cNvPr id="3" name="Footer Placeholder 2"/>
          <p:cNvSpPr>
            <a:spLocks noGrp="1"/>
          </p:cNvSpPr>
          <p:nvPr>
            <p:ph type="ftr" sz="quarter" idx="11"/>
          </p:nvPr>
        </p:nvSpPr>
        <p:spPr/>
        <p:txBody>
          <a:bodyPr/>
          <a:lstStyle/>
          <a:p>
            <a:endParaRPr lang="fr-BE"/>
          </a:p>
        </p:txBody>
      </p:sp>
      <p:sp>
        <p:nvSpPr>
          <p:cNvPr id="4" name="Slide Number Placeholder 3"/>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96443658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15-11-2022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51995804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92714F18-5F8D-498B-B124-FADE0289FDE3}" type="datetimeFigureOut">
              <a:rPr lang="fr-BE" smtClean="0"/>
              <a:t>15-11-2022</a:t>
            </a:fld>
            <a:endParaRPr lang="fr-BE"/>
          </a:p>
        </p:txBody>
      </p:sp>
      <p:sp>
        <p:nvSpPr>
          <p:cNvPr id="6" name="Footer Placeholder 5"/>
          <p:cNvSpPr>
            <a:spLocks noGrp="1"/>
          </p:cNvSpPr>
          <p:nvPr>
            <p:ph type="ftr" sz="quarter" idx="11"/>
          </p:nvPr>
        </p:nvSpPr>
        <p:spPr/>
        <p:txBody>
          <a:bodyPr/>
          <a:lstStyle/>
          <a:p>
            <a:endParaRPr lang="fr-BE"/>
          </a:p>
        </p:txBody>
      </p:sp>
      <p:sp>
        <p:nvSpPr>
          <p:cNvPr id="7" name="Slide Number Placeholder 6"/>
          <p:cNvSpPr>
            <a:spLocks noGrp="1"/>
          </p:cNvSpPr>
          <p:nvPr>
            <p:ph type="sldNum" sz="quarter" idx="12"/>
          </p:nvPr>
        </p:nvSpPr>
        <p:spPr/>
        <p:txBody>
          <a:bodyPr/>
          <a:lstStyle/>
          <a:p>
            <a:fld id="{416C90DD-8CF0-4AD8-8C87-4D113EF0A4FE}" type="slidenum">
              <a:rPr lang="fr-BE" smtClean="0"/>
              <a:t>‹#›</a:t>
            </a:fld>
            <a:endParaRPr lang="fr-BE"/>
          </a:p>
        </p:txBody>
      </p:sp>
    </p:spTree>
    <p:extLst>
      <p:ext uri="{BB962C8B-B14F-4D97-AF65-F5344CB8AC3E}">
        <p14:creationId xmlns:p14="http://schemas.microsoft.com/office/powerpoint/2010/main" val="2948356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theme" Target="../theme/theme3.xml"/><Relationship Id="rId2" Type="http://schemas.openxmlformats.org/officeDocument/2006/relationships/slideLayout" Target="../slideLayouts/slideLayout24.xml"/><Relationship Id="rId16" Type="http://schemas.openxmlformats.org/officeDocument/2006/relationships/slideLayout" Target="../slideLayouts/slideLayout38.xml"/><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slideLayout" Target="../slideLayouts/slideLayout37.xml"/><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slideLayout" Target="../slideLayouts/slideLayout3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t>15-11-2022</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t>‹#›</a:t>
            </a:fld>
            <a:endParaRPr lang="fr-BE"/>
          </a:p>
        </p:txBody>
      </p:sp>
    </p:spTree>
    <p:extLst>
      <p:ext uri="{BB962C8B-B14F-4D97-AF65-F5344CB8AC3E}">
        <p14:creationId xmlns:p14="http://schemas.microsoft.com/office/powerpoint/2010/main" val="345902492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11/15/2022</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714221798"/>
      </p:ext>
    </p:extLst>
  </p:cSld>
  <p:clrMap bg1="lt1" tx1="dk1" bg2="lt2" tx2="dk2" accent1="accent1" accent2="accent2" accent3="accent3" accent4="accent4" accent5="accent5" accent6="accent6" hlink="hlink" folHlink="folHlink"/>
  <p:sldLayoutIdLst>
    <p:sldLayoutId id="2147483699" r:id="rId1"/>
    <p:sldLayoutId id="2147483700" r:id="rId2"/>
    <p:sldLayoutId id="2147483701" r:id="rId3"/>
    <p:sldLayoutId id="2147483702" r:id="rId4"/>
    <p:sldLayoutId id="2147483703" r:id="rId5"/>
    <p:sldLayoutId id="2147483704" r:id="rId6"/>
    <p:sldLayoutId id="2147483705" r:id="rId7"/>
    <p:sldLayoutId id="2147483706" r:id="rId8"/>
    <p:sldLayoutId id="2147483707" r:id="rId9"/>
    <p:sldLayoutId id="2147483708" r:id="rId10"/>
    <p:sldLayoutId id="214748370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2714F18-5F8D-498B-B124-FADE0289FDE3}" type="datetimeFigureOut">
              <a:rPr lang="fr-BE" smtClean="0"/>
              <a:t>15-11-2022</a:t>
            </a:fld>
            <a:endParaRPr lang="fr-BE"/>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BE"/>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16C90DD-8CF0-4AD8-8C87-4D113EF0A4FE}" type="slidenum">
              <a:rPr lang="fr-BE" smtClean="0"/>
              <a:t>‹#›</a:t>
            </a:fld>
            <a:endParaRPr lang="fr-BE"/>
          </a:p>
        </p:txBody>
      </p:sp>
    </p:spTree>
    <p:extLst>
      <p:ext uri="{BB962C8B-B14F-4D97-AF65-F5344CB8AC3E}">
        <p14:creationId xmlns:p14="http://schemas.microsoft.com/office/powerpoint/2010/main" val="4141649918"/>
      </p:ext>
    </p:extLst>
  </p:cSld>
  <p:clrMap bg1="lt1" tx1="dk1" bg2="lt2" tx2="dk2" accent1="accent1" accent2="accent2" accent3="accent3" accent4="accent4" accent5="accent5" accent6="accent6" hlink="hlink" folHlink="folHlink"/>
  <p:sldLayoutIdLst>
    <p:sldLayoutId id="2147483714" r:id="rId1"/>
    <p:sldLayoutId id="2147483715" r:id="rId2"/>
    <p:sldLayoutId id="2147483716" r:id="rId3"/>
    <p:sldLayoutId id="2147483717" r:id="rId4"/>
    <p:sldLayoutId id="2147483718" r:id="rId5"/>
    <p:sldLayoutId id="2147483719" r:id="rId6"/>
    <p:sldLayoutId id="2147483720" r:id="rId7"/>
    <p:sldLayoutId id="2147483721" r:id="rId8"/>
    <p:sldLayoutId id="2147483722" r:id="rId9"/>
    <p:sldLayoutId id="2147483723" r:id="rId10"/>
    <p:sldLayoutId id="2147483724" r:id="rId11"/>
    <p:sldLayoutId id="2147483725" r:id="rId12"/>
    <p:sldLayoutId id="2147483726" r:id="rId13"/>
    <p:sldLayoutId id="2147483727" r:id="rId14"/>
    <p:sldLayoutId id="2147483728" r:id="rId15"/>
    <p:sldLayoutId id="2147483729" r:id="rId1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xml"/><Relationship Id="rId1" Type="http://schemas.openxmlformats.org/officeDocument/2006/relationships/slideLayout" Target="../slideLayouts/slideLayout15.xml"/><Relationship Id="rId6" Type="http://schemas.openxmlformats.org/officeDocument/2006/relationships/image" Target="../media/image18.tiff"/><Relationship Id="rId5" Type="http://schemas.openxmlformats.org/officeDocument/2006/relationships/image" Target="../media/image17.tiff"/><Relationship Id="rId4" Type="http://schemas.openxmlformats.org/officeDocument/2006/relationships/image" Target="../media/image16.png"/></Relationships>
</file>

<file path=ppt/slides/_rels/slide10.xml.rels><?xml version="1.0" encoding="UTF-8" standalone="yes"?>
<Relationships xmlns="http://schemas.openxmlformats.org/package/2006/relationships"><Relationship Id="rId3" Type="http://schemas.openxmlformats.org/officeDocument/2006/relationships/image" Target="../media/image33.png"/><Relationship Id="rId7" Type="http://schemas.openxmlformats.org/officeDocument/2006/relationships/hyperlink" Target="mailto:EC-VISION-RURAL-AREAS@ec.europa.eu" TargetMode="External"/><Relationship Id="rId2" Type="http://schemas.openxmlformats.org/officeDocument/2006/relationships/notesSlide" Target="../notesSlides/notesSlide8.xml"/><Relationship Id="rId1" Type="http://schemas.openxmlformats.org/officeDocument/2006/relationships/slideLayout" Target="../slideLayouts/slideLayout29.xml"/><Relationship Id="rId6" Type="http://schemas.openxmlformats.org/officeDocument/2006/relationships/image" Target="../media/image36.png"/><Relationship Id="rId5" Type="http://schemas.openxmlformats.org/officeDocument/2006/relationships/image" Target="../media/image35.png"/><Relationship Id="rId4" Type="http://schemas.openxmlformats.org/officeDocument/2006/relationships/image" Target="../media/image34.png"/></Relationships>
</file>

<file path=ppt/slides/_rels/slide11.xml.rels><?xml version="1.0" encoding="UTF-8" standalone="yes"?>
<Relationships xmlns="http://schemas.openxmlformats.org/package/2006/relationships"><Relationship Id="rId3" Type="http://schemas.openxmlformats.org/officeDocument/2006/relationships/image" Target="../media/image38.tiff"/><Relationship Id="rId2" Type="http://schemas.openxmlformats.org/officeDocument/2006/relationships/image" Target="../media/image37.tiff"/><Relationship Id="rId1" Type="http://schemas.openxmlformats.org/officeDocument/2006/relationships/slideLayout" Target="../slideLayouts/slideLayout37.xml"/><Relationship Id="rId4" Type="http://schemas.openxmlformats.org/officeDocument/2006/relationships/image" Target="../media/image16.png"/></Relationships>
</file>

<file path=ppt/slides/_rels/slide12.xml.rels><?xml version="1.0" encoding="UTF-8" standalone="yes"?>
<Relationships xmlns="http://schemas.openxmlformats.org/package/2006/relationships"><Relationship Id="rId8" Type="http://schemas.openxmlformats.org/officeDocument/2006/relationships/image" Target="../media/image20.tiff"/><Relationship Id="rId13" Type="http://schemas.openxmlformats.org/officeDocument/2006/relationships/hyperlink" Target="https://webspace.tipik.eu/Rural%20Pact%202022/20220615%20-%20Orchard/RURALPACT-ORCHARD_What%20evidence%20for%20better%20rural%20policies.mp4" TargetMode="External"/><Relationship Id="rId3" Type="http://schemas.openxmlformats.org/officeDocument/2006/relationships/diagramData" Target="../diagrams/data5.xml"/><Relationship Id="rId7" Type="http://schemas.microsoft.com/office/2007/relationships/diagramDrawing" Target="../diagrams/drawing5.xml"/><Relationship Id="rId12"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5.xml"/><Relationship Id="rId11" Type="http://schemas.openxmlformats.org/officeDocument/2006/relationships/image" Target="../media/image39.png"/><Relationship Id="rId5" Type="http://schemas.openxmlformats.org/officeDocument/2006/relationships/diagramQuickStyle" Target="../diagrams/quickStyle5.xml"/><Relationship Id="rId10" Type="http://schemas.openxmlformats.org/officeDocument/2006/relationships/image" Target="../media/image16.png"/><Relationship Id="rId4" Type="http://schemas.openxmlformats.org/officeDocument/2006/relationships/diagramLayout" Target="../diagrams/layout5.xml"/><Relationship Id="rId9" Type="http://schemas.openxmlformats.org/officeDocument/2006/relationships/image" Target="../media/image21.tiff"/></Relationships>
</file>

<file path=ppt/slides/_rels/slide13.xml.rels><?xml version="1.0" encoding="UTF-8" standalone="yes"?>
<Relationships xmlns="http://schemas.openxmlformats.org/package/2006/relationships"><Relationship Id="rId8" Type="http://schemas.openxmlformats.org/officeDocument/2006/relationships/image" Target="../media/image43.png"/><Relationship Id="rId3" Type="http://schemas.openxmlformats.org/officeDocument/2006/relationships/image" Target="../media/image20.tiff"/><Relationship Id="rId7" Type="http://schemas.openxmlformats.org/officeDocument/2006/relationships/image" Target="../media/image42.png"/><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41.png"/><Relationship Id="rId5" Type="http://schemas.openxmlformats.org/officeDocument/2006/relationships/image" Target="../media/image16.png"/><Relationship Id="rId4" Type="http://schemas.openxmlformats.org/officeDocument/2006/relationships/image" Target="../media/image21.tiff"/></Relationships>
</file>

<file path=ppt/slides/_rels/slide14.xml.rels><?xml version="1.0" encoding="UTF-8" standalone="yes"?>
<Relationships xmlns="http://schemas.openxmlformats.org/package/2006/relationships"><Relationship Id="rId8" Type="http://schemas.openxmlformats.org/officeDocument/2006/relationships/hyperlink" Target="https://webcast.ec.europa.eu/handbook-of-territorial-and-local-development-strategies-launch-inspiring-experiences-and-future-opportunities-2022-11-18" TargetMode="External"/><Relationship Id="rId3" Type="http://schemas.openxmlformats.org/officeDocument/2006/relationships/image" Target="../media/image20.tiff"/><Relationship Id="rId7" Type="http://schemas.openxmlformats.org/officeDocument/2006/relationships/hyperlink" Target="https://urban.jrc.ec.europa.eu/strat-board/#/where"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6" Type="http://schemas.openxmlformats.org/officeDocument/2006/relationships/image" Target="../media/image44.png"/><Relationship Id="rId5" Type="http://schemas.openxmlformats.org/officeDocument/2006/relationships/image" Target="../media/image16.png"/><Relationship Id="rId4" Type="http://schemas.openxmlformats.org/officeDocument/2006/relationships/image" Target="../media/image21.tiff"/></Relationships>
</file>

<file path=ppt/slides/_rels/slide15.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46.png"/><Relationship Id="rId2" Type="http://schemas.openxmlformats.org/officeDocument/2006/relationships/image" Target="../media/image45.tiff"/><Relationship Id="rId1" Type="http://schemas.openxmlformats.org/officeDocument/2006/relationships/slideLayout" Target="../slideLayouts/slideLayout38.xml"/><Relationship Id="rId6" Type="http://schemas.openxmlformats.org/officeDocument/2006/relationships/hyperlink" Target="https://enrd.ec.europa.eu/sites/default/files/background_paper-rural_proofing-jane_atterton_220127.pdf" TargetMode="External"/><Relationship Id="rId5" Type="http://schemas.openxmlformats.org/officeDocument/2006/relationships/hyperlink" Target="https://enrd.ec.europa.eu/news-events/events/1st-meeting-enrd-thematic-group-rural-proofing_en" TargetMode="External"/><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21.tiff"/><Relationship Id="rId7" Type="http://schemas.openxmlformats.org/officeDocument/2006/relationships/image" Target="../media/image47.png"/><Relationship Id="rId2" Type="http://schemas.openxmlformats.org/officeDocument/2006/relationships/image" Target="../media/image45.tiff"/><Relationship Id="rId1" Type="http://schemas.openxmlformats.org/officeDocument/2006/relationships/slideLayout" Target="../slideLayouts/slideLayout38.xml"/><Relationship Id="rId6" Type="http://schemas.openxmlformats.org/officeDocument/2006/relationships/hyperlink" Target="https://enrd.ec.europa.eu/sites/default/files/enrd_publications/enrd_report_tg_rp_a_framework_of_rural_proofing_actions.pdf" TargetMode="External"/><Relationship Id="rId5" Type="http://schemas.openxmlformats.org/officeDocument/2006/relationships/hyperlink" Target="https://enrd.ec.europa.eu/news-events/events/1st-meeting-enrd-thematic-group-rural-proofing_en" TargetMode="External"/><Relationship Id="rId4" Type="http://schemas.openxmlformats.org/officeDocument/2006/relationships/image" Target="../media/image16.png"/></Relationships>
</file>

<file path=ppt/slides/_rels/slide17.xml.rels><?xml version="1.0" encoding="UTF-8" standalone="yes"?>
<Relationships xmlns="http://schemas.openxmlformats.org/package/2006/relationships"><Relationship Id="rId3" Type="http://schemas.openxmlformats.org/officeDocument/2006/relationships/image" Target="../media/image45.tiff"/><Relationship Id="rId7" Type="http://schemas.openxmlformats.org/officeDocument/2006/relationships/hyperlink" Target="https://www.who.int/news/item/13-07-2021-webinar-series-on-rural-health-equity" TargetMode="External"/><Relationship Id="rId2" Type="http://schemas.openxmlformats.org/officeDocument/2006/relationships/image" Target="../media/image48.png"/><Relationship Id="rId1" Type="http://schemas.openxmlformats.org/officeDocument/2006/relationships/slideLayout" Target="../slideLayouts/slideLayout38.xml"/><Relationship Id="rId6" Type="http://schemas.openxmlformats.org/officeDocument/2006/relationships/hyperlink" Target="https://www.who.int/news-room/events/detail/2022/09/28/default-calendar/rural-proofing-for-health--pre-conference-forum-at-the-13th-oecd-rural-development-conference" TargetMode="External"/><Relationship Id="rId5" Type="http://schemas.openxmlformats.org/officeDocument/2006/relationships/image" Target="../media/image16.png"/><Relationship Id="rId4" Type="http://schemas.openxmlformats.org/officeDocument/2006/relationships/image" Target="../media/image21.tiff"/></Relationships>
</file>

<file path=ppt/slides/_rels/slide18.xml.rels><?xml version="1.0" encoding="UTF-8" standalone="yes"?>
<Relationships xmlns="http://schemas.openxmlformats.org/package/2006/relationships"><Relationship Id="rId3" Type="http://schemas.openxmlformats.org/officeDocument/2006/relationships/image" Target="../media/image50.tiff"/><Relationship Id="rId2" Type="http://schemas.openxmlformats.org/officeDocument/2006/relationships/image" Target="../media/image49.tiff"/><Relationship Id="rId1" Type="http://schemas.openxmlformats.org/officeDocument/2006/relationships/slideLayout" Target="../slideLayouts/slideLayout37.xml"/><Relationship Id="rId4" Type="http://schemas.openxmlformats.org/officeDocument/2006/relationships/image" Target="../media/image16.png"/></Relationships>
</file>

<file path=ppt/slides/_rels/slide1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51.png"/><Relationship Id="rId5" Type="http://schemas.openxmlformats.org/officeDocument/2006/relationships/hyperlink" Target="https://ec.europa.eu/social/main.jsp?langId=en&amp;catId=89&amp;furtherNews=yes&amp;newsId=10382" TargetMode="External"/><Relationship Id="rId4" Type="http://schemas.openxmlformats.org/officeDocument/2006/relationships/hyperlink" Target="https://rural-energy-community-hub.ec.europa.eu/index_en"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9.jpeg"/><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52.png"/><Relationship Id="rId7" Type="http://schemas.openxmlformats.org/officeDocument/2006/relationships/image" Target="../media/image53.pn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hyperlink" Target="https://enrd.ec.europa.eu/sites/default/files/enrd_publications/enrd_report-enabling_factors_080622_final.pdf" TargetMode="External"/><Relationship Id="rId5" Type="http://schemas.openxmlformats.org/officeDocument/2006/relationships/image" Target="../media/image50.tiff"/><Relationship Id="rId4" Type="http://schemas.openxmlformats.org/officeDocument/2006/relationships/image" Target="../media/image20.tiff"/><Relationship Id="rId9" Type="http://schemas.openxmlformats.org/officeDocument/2006/relationships/hyperlink" Target="https://enrd.ec.europa.eu/sites/default/files/tg-rr_report_recommendations-revitalisation-platform.pdf" TargetMode="External"/></Relationships>
</file>

<file path=ppt/slides/_rels/slide21.xml.rels><?xml version="1.0" encoding="UTF-8" standalone="yes"?>
<Relationships xmlns="http://schemas.openxmlformats.org/package/2006/relationships"><Relationship Id="rId3" Type="http://schemas.openxmlformats.org/officeDocument/2006/relationships/image" Target="../media/image54.png"/><Relationship Id="rId7" Type="http://schemas.openxmlformats.org/officeDocument/2006/relationships/hyperlink" Target="https://digital-agenda-data.eu/charts/analyse-one-indicator-and-compare-countries#chart={%22indicator-group%22:%22rid%22,%22indicator%22:%22rid_score%22,%22breakdown%22:%22rid_score%22,%22unit-measure%22:%22egov_score%22,%22ref-area%22:[%22BE%22,%22BG%22,%22CZ%22,%22DK%22,%22DE%22,%22EE%22,%22IE%22,%22EL%22,%22ES%22,%22FR%22,%22HR%22,%22IT%22,%22CY%22,%22LV%22,%22LT%22,%22LU%22,%22HU%22,%22MT%22,%22NL%22,%22AT%22,%22PL%22,%22PT%22,%22RO%22,%22SI%22,%22SK%22,%22FI%22,%22SE%22,%22EU%22]}" TargetMode="External"/><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0.tiff"/><Relationship Id="rId4" Type="http://schemas.openxmlformats.org/officeDocument/2006/relationships/image" Target="../media/image20.tiff"/></Relationships>
</file>

<file path=ppt/slides/_rels/slide22.xml.rels><?xml version="1.0" encoding="UTF-8" standalone="yes"?>
<Relationships xmlns="http://schemas.openxmlformats.org/package/2006/relationships"><Relationship Id="rId3" Type="http://schemas.openxmlformats.org/officeDocument/2006/relationships/image" Target="../media/image55.png"/><Relationship Id="rId7" Type="http://schemas.openxmlformats.org/officeDocument/2006/relationships/hyperlink" Target="https://rural-energy-community-hub.ec.europa.eu/index_en" TargetMode="External"/><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50.tiff"/><Relationship Id="rId4" Type="http://schemas.openxmlformats.org/officeDocument/2006/relationships/image" Target="../media/image20.tiff"/></Relationships>
</file>

<file path=ppt/slides/_rels/slide23.xml.rels><?xml version="1.0" encoding="UTF-8" standalone="yes"?>
<Relationships xmlns="http://schemas.openxmlformats.org/package/2006/relationships"><Relationship Id="rId8" Type="http://schemas.microsoft.com/office/2007/relationships/diagramDrawing" Target="../diagrams/drawing6.xml"/><Relationship Id="rId3" Type="http://schemas.openxmlformats.org/officeDocument/2006/relationships/image" Target="../media/image20.tiff"/><Relationship Id="rId7" Type="http://schemas.openxmlformats.org/officeDocument/2006/relationships/diagramColors" Target="../diagrams/colors6.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QuickStyle" Target="../diagrams/quickStyle6.xml"/><Relationship Id="rId5" Type="http://schemas.openxmlformats.org/officeDocument/2006/relationships/diagramLayout" Target="../diagrams/layout6.xml"/><Relationship Id="rId10" Type="http://schemas.openxmlformats.org/officeDocument/2006/relationships/image" Target="../media/image16.png"/><Relationship Id="rId4" Type="http://schemas.openxmlformats.org/officeDocument/2006/relationships/diagramData" Target="../diagrams/data6.xml"/><Relationship Id="rId9" Type="http://schemas.openxmlformats.org/officeDocument/2006/relationships/image" Target="../media/image38.tiff"/></Relationships>
</file>

<file path=ppt/slides/_rels/slide24.xml.rels><?xml version="1.0" encoding="UTF-8" standalone="yes"?>
<Relationships xmlns="http://schemas.openxmlformats.org/package/2006/relationships"><Relationship Id="rId3" Type="http://schemas.openxmlformats.org/officeDocument/2006/relationships/image" Target="../media/image56.png"/><Relationship Id="rId7" Type="http://schemas.openxmlformats.org/officeDocument/2006/relationships/hyperlink" Target="https://ec.europa.eu/eusurvey/runner/TheRuralPactCommitmentCanvas"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hyperlink" Target="https://ec.europa.eu/eusurvey/runner/RuralPact" TargetMode="External"/><Relationship Id="rId5" Type="http://schemas.openxmlformats.org/officeDocument/2006/relationships/hyperlink" Target="https://ec.europa.eu/info/sites/default/files/food-farming-fisheries/events/documents/rural-pact-proposal_en.pdf" TargetMode="External"/><Relationship Id="rId4" Type="http://schemas.openxmlformats.org/officeDocument/2006/relationships/hyperlink" Target="mailto:EC-VISION-RURAL-AREAS@ec.europa.eu" TargetMode="External"/></Relationships>
</file>

<file path=ppt/slides/_rels/slide3.xml.rels><?xml version="1.0" encoding="UTF-8" standalone="yes"?>
<Relationships xmlns="http://schemas.openxmlformats.org/package/2006/relationships"><Relationship Id="rId8" Type="http://schemas.openxmlformats.org/officeDocument/2006/relationships/image" Target="../media/image24.png"/><Relationship Id="rId13" Type="http://schemas.openxmlformats.org/officeDocument/2006/relationships/hyperlink" Target="https://cor.europa.eu/en/our-work/Documents/NAT/Lednice%20Declaration%20-%20Together%20for%20a%20smart%20rural%20Europe.pdf" TargetMode="External"/><Relationship Id="rId3" Type="http://schemas.openxmlformats.org/officeDocument/2006/relationships/image" Target="../media/image20.tiff"/><Relationship Id="rId7" Type="http://schemas.openxmlformats.org/officeDocument/2006/relationships/image" Target="../media/image23.png"/><Relationship Id="rId12" Type="http://schemas.openxmlformats.org/officeDocument/2006/relationships/hyperlink" Target="https://data.consilium.europa.eu/doc/document/ST-9796-2022-INIT/en/pdf"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image" Target="../media/image22.png"/><Relationship Id="rId11" Type="http://schemas.openxmlformats.org/officeDocument/2006/relationships/hyperlink" Target="https://www.eesc.europa.eu/en/our-work/opinions-information-reports/opinions/eu-long-term-vision-rural-areas" TargetMode="External"/><Relationship Id="rId5" Type="http://schemas.openxmlformats.org/officeDocument/2006/relationships/image" Target="../media/image16.png"/><Relationship Id="rId15" Type="http://schemas.openxmlformats.org/officeDocument/2006/relationships/hyperlink" Target="oint%20Seminar%20between%20Czech%20EU%20Presidency,%20the%20CoR%20and%20our%20RUMRA%20&amp;%20Smart%20Villages%20Intergroup%20on%20Community-led%20Local%20Development%20and%20Smart%20Villages%20as%20Innovative%20Tools%20for%20Effective%20Development%20of%20the%20Rural%20Areas" TargetMode="External"/><Relationship Id="rId10" Type="http://schemas.openxmlformats.org/officeDocument/2006/relationships/hyperlink" Target="https://cor.europa.eu/EN/our-work/Pages/OpinionTimeline.aspx?opId=CDR-3533-2021&amp;_cldee=cHJlc2lkZW50QGVsYXJkLmV1&amp;recipientid=contact-c2a97a534780e8118113005056a043ea-8e5553e9812e49049d9a2bb06e44e621&amp;esid=2fc4fd39-ca7e-ec11-811c-005056a043ea" TargetMode="External"/><Relationship Id="rId4" Type="http://schemas.openxmlformats.org/officeDocument/2006/relationships/image" Target="../media/image21.tiff"/><Relationship Id="rId9" Type="http://schemas.openxmlformats.org/officeDocument/2006/relationships/image" Target="../media/image25.jpeg"/><Relationship Id="rId14" Type="http://schemas.openxmlformats.org/officeDocument/2006/relationships/hyperlink" Target="https://cor.europa.eu/nl/news/Pages/66-NAT-in-Lednice.aspx" TargetMode="External"/></Relationships>
</file>

<file path=ppt/slides/_rels/slide4.xml.rels><?xml version="1.0" encoding="UTF-8" standalone="yes"?>
<Relationships xmlns="http://schemas.openxmlformats.org/package/2006/relationships"><Relationship Id="rId8" Type="http://schemas.microsoft.com/office/2007/relationships/diagramDrawing" Target="../diagrams/drawing1.xml"/><Relationship Id="rId3" Type="http://schemas.openxmlformats.org/officeDocument/2006/relationships/image" Target="../media/image26.jpeg"/><Relationship Id="rId7" Type="http://schemas.openxmlformats.org/officeDocument/2006/relationships/diagramColors" Target="../diagrams/colors1.xm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diagramQuickStyle" Target="../diagrams/quickStyle1.xml"/><Relationship Id="rId5" Type="http://schemas.openxmlformats.org/officeDocument/2006/relationships/diagramLayout" Target="../diagrams/layout1.xml"/><Relationship Id="rId10" Type="http://schemas.openxmlformats.org/officeDocument/2006/relationships/image" Target="../media/image27.png"/><Relationship Id="rId4" Type="http://schemas.openxmlformats.org/officeDocument/2006/relationships/diagramData" Target="../diagrams/data1.xml"/><Relationship Id="rId9" Type="http://schemas.openxmlformats.org/officeDocument/2006/relationships/image" Target="../media/image20.tiff"/></Relationships>
</file>

<file path=ppt/slides/_rels/slide5.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8" Type="http://schemas.microsoft.com/office/2007/relationships/diagramDrawing" Target="../diagrams/drawing2.xml"/><Relationship Id="rId3" Type="http://schemas.openxmlformats.org/officeDocument/2006/relationships/image" Target="../media/image29.png"/><Relationship Id="rId7" Type="http://schemas.openxmlformats.org/officeDocument/2006/relationships/diagramColors" Target="../diagrams/colors2.xml"/><Relationship Id="rId2" Type="http://schemas.openxmlformats.org/officeDocument/2006/relationships/notesSlide" Target="../notesSlides/notesSlide4.xml"/><Relationship Id="rId1" Type="http://schemas.openxmlformats.org/officeDocument/2006/relationships/slideLayout" Target="../slideLayouts/slideLayout25.xml"/><Relationship Id="rId6" Type="http://schemas.openxmlformats.org/officeDocument/2006/relationships/diagramQuickStyle" Target="../diagrams/quickStyle2.xml"/><Relationship Id="rId11" Type="http://schemas.openxmlformats.org/officeDocument/2006/relationships/image" Target="../media/image32.png"/><Relationship Id="rId5" Type="http://schemas.openxmlformats.org/officeDocument/2006/relationships/diagramLayout" Target="../diagrams/layout2.xml"/><Relationship Id="rId10" Type="http://schemas.openxmlformats.org/officeDocument/2006/relationships/image" Target="../media/image31.png"/><Relationship Id="rId4" Type="http://schemas.openxmlformats.org/officeDocument/2006/relationships/diagramData" Target="../diagrams/data2.xml"/><Relationship Id="rId9" Type="http://schemas.openxmlformats.org/officeDocument/2006/relationships/image" Target="../media/image30.png"/></Relationships>
</file>

<file path=ppt/slides/_rels/slide7.xml.rels><?xml version="1.0" encoding="UTF-8" standalone="yes"?>
<Relationships xmlns="http://schemas.openxmlformats.org/package/2006/relationships"><Relationship Id="rId8" Type="http://schemas.microsoft.com/office/2007/relationships/diagramDrawing" Target="../diagrams/drawing3.xml"/><Relationship Id="rId3" Type="http://schemas.openxmlformats.org/officeDocument/2006/relationships/image" Target="../media/image29.png"/><Relationship Id="rId7" Type="http://schemas.openxmlformats.org/officeDocument/2006/relationships/diagramColors" Target="../diagrams/colors3.xml"/><Relationship Id="rId2" Type="http://schemas.openxmlformats.org/officeDocument/2006/relationships/notesSlide" Target="../notesSlides/notesSlide5.xml"/><Relationship Id="rId1" Type="http://schemas.openxmlformats.org/officeDocument/2006/relationships/slideLayout" Target="../slideLayouts/slideLayout25.xml"/><Relationship Id="rId6" Type="http://schemas.openxmlformats.org/officeDocument/2006/relationships/diagramQuickStyle" Target="../diagrams/quickStyle3.xml"/><Relationship Id="rId5" Type="http://schemas.openxmlformats.org/officeDocument/2006/relationships/diagramLayout" Target="../diagrams/layout3.xml"/><Relationship Id="rId4" Type="http://schemas.openxmlformats.org/officeDocument/2006/relationships/diagramData" Target="../diagrams/data3.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6.xml"/><Relationship Id="rId1" Type="http://schemas.openxmlformats.org/officeDocument/2006/relationships/slideLayout" Target="../slideLayouts/slideLayout25.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8" Type="http://schemas.microsoft.com/office/2007/relationships/diagramDrawing" Target="../diagrams/drawing4.xml"/><Relationship Id="rId3" Type="http://schemas.openxmlformats.org/officeDocument/2006/relationships/image" Target="../media/image29.png"/><Relationship Id="rId7" Type="http://schemas.openxmlformats.org/officeDocument/2006/relationships/diagramColors" Target="../diagrams/colors4.xml"/><Relationship Id="rId2" Type="http://schemas.openxmlformats.org/officeDocument/2006/relationships/notesSlide" Target="../notesSlides/notesSlide7.xml"/><Relationship Id="rId1" Type="http://schemas.openxmlformats.org/officeDocument/2006/relationships/slideLayout" Target="../slideLayouts/slideLayout25.xml"/><Relationship Id="rId6" Type="http://schemas.openxmlformats.org/officeDocument/2006/relationships/diagramQuickStyle" Target="../diagrams/quickStyle4.xml"/><Relationship Id="rId5" Type="http://schemas.openxmlformats.org/officeDocument/2006/relationships/diagramLayout" Target="../diagrams/layout4.xml"/><Relationship Id="rId4" Type="http://schemas.openxmlformats.org/officeDocument/2006/relationships/diagramData" Target="../diagrams/data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 2">
            <a:extLst>
              <a:ext uri="{FF2B5EF4-FFF2-40B4-BE49-F238E27FC236}">
                <a16:creationId xmlns:a16="http://schemas.microsoft.com/office/drawing/2014/main" id="{67085F52-9740-C94B-9F09-39917A10F26D}"/>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l="-99"/>
          <a:stretch/>
        </p:blipFill>
        <p:spPr>
          <a:xfrm>
            <a:off x="-1" y="5184"/>
            <a:ext cx="12192001" cy="6852816"/>
          </a:xfrm>
          <a:prstGeom prst="rect">
            <a:avLst/>
          </a:prstGeom>
        </p:spPr>
      </p:pic>
      <p:pic>
        <p:nvPicPr>
          <p:cNvPr id="18" name="Image 17">
            <a:extLst>
              <a:ext uri="{FF2B5EF4-FFF2-40B4-BE49-F238E27FC236}">
                <a16:creationId xmlns:a16="http://schemas.microsoft.com/office/drawing/2014/main" id="{BA2A18AA-E108-044F-B0A9-DC91CFFE8073}"/>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pic>
        <p:nvPicPr>
          <p:cNvPr id="2" name="Image 1">
            <a:extLst>
              <a:ext uri="{FF2B5EF4-FFF2-40B4-BE49-F238E27FC236}">
                <a16:creationId xmlns:a16="http://schemas.microsoft.com/office/drawing/2014/main" id="{ECB7F658-F8ED-2345-B85B-73D66CB4BFAF}"/>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3901604" y="1609845"/>
            <a:ext cx="4257658" cy="3438463"/>
          </a:xfrm>
          <a:prstGeom prst="rect">
            <a:avLst/>
          </a:prstGeom>
        </p:spPr>
      </p:pic>
      <p:sp>
        <p:nvSpPr>
          <p:cNvPr id="4" name="TextBox 3"/>
          <p:cNvSpPr txBox="1"/>
          <p:nvPr/>
        </p:nvSpPr>
        <p:spPr>
          <a:xfrm>
            <a:off x="139439" y="5983920"/>
            <a:ext cx="9199755" cy="830997"/>
          </a:xfrm>
          <a:prstGeom prst="rect">
            <a:avLst/>
          </a:prstGeom>
          <a:solidFill>
            <a:srgbClr val="EEC211"/>
          </a:solidFill>
          <a:effectLst>
            <a:softEdge rad="63500"/>
          </a:effectLst>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s-ES" sz="2400" b="1" i="0" u="none" strike="noStrike" kern="1200" cap="none" spc="0" normalizeH="0" baseline="0" noProof="0" dirty="0"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Civil dialogue </a:t>
            </a:r>
            <a:r>
              <a:rPr kumimoji="0" lang="es-ES" sz="2400" b="1" i="0" u="none" strike="noStrike" kern="1200" cap="none" spc="0" normalizeH="0" baseline="0" noProof="0" dirty="0" err="1"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group</a:t>
            </a:r>
            <a:r>
              <a:rPr kumimoji="0" lang="es-ES" sz="2400" b="1" i="0" u="none" strike="noStrike" kern="1200" cap="none" spc="0" normalizeH="0" baseline="0" noProof="0" dirty="0"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 </a:t>
            </a:r>
            <a:r>
              <a:rPr kumimoji="0" lang="es-ES" sz="2400" b="1" i="0" u="none" strike="noStrike" kern="1200" cap="none" spc="0" normalizeH="0" baseline="0" noProof="0" dirty="0" err="1"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on</a:t>
            </a:r>
            <a:r>
              <a:rPr kumimoji="0" lang="es-ES" sz="2400" b="1" i="0" u="none" strike="noStrike" kern="1200" cap="none" spc="0" normalizeH="0" baseline="0" noProof="0" dirty="0"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 rural </a:t>
            </a:r>
            <a:r>
              <a:rPr kumimoji="0" lang="es-ES" sz="2400" b="1" i="0" u="none" strike="noStrike" kern="1200" cap="none" spc="0" normalizeH="0" baseline="0" noProof="0" dirty="0" err="1"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development</a:t>
            </a:r>
            <a:endParaRPr kumimoji="0" lang="es-ES" sz="2400" b="1" i="0" u="none" strike="noStrike" kern="1200" cap="none" spc="0" normalizeH="0" baseline="0" noProof="0" dirty="0"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endParaRPr>
          </a:p>
          <a:p>
            <a:pPr marL="0" marR="0" lvl="0" indent="0" algn="ctr" defTabSz="914400" rtl="0" eaLnBrk="1" fontAlgn="auto" latinLnBrk="0" hangingPunct="1">
              <a:lnSpc>
                <a:spcPct val="100000"/>
              </a:lnSpc>
              <a:spcBef>
                <a:spcPts val="0"/>
              </a:spcBef>
              <a:spcAft>
                <a:spcPts val="0"/>
              </a:spcAft>
              <a:buClrTx/>
              <a:buSzTx/>
              <a:buFontTx/>
              <a:buNone/>
              <a:tabLst/>
              <a:defRPr/>
            </a:pPr>
            <a:r>
              <a:rPr lang="es-ES" sz="2400" b="1" dirty="0" smtClean="0">
                <a:solidFill>
                  <a:prstClr val="white"/>
                </a:solidFill>
                <a:effectLst>
                  <a:outerShdw blurRad="50800" dist="38100" dir="5400000" algn="t" rotWithShape="0">
                    <a:prstClr val="black">
                      <a:alpha val="40000"/>
                    </a:prstClr>
                  </a:outerShdw>
                </a:effectLst>
                <a:latin typeface="Verdana" panose="020B0604030504040204" pitchFamily="34" charset="0"/>
                <a:ea typeface="Verdana" panose="020B0604030504040204" pitchFamily="34" charset="0"/>
                <a:cs typeface="Segoe UI Light" panose="020B0502040204020203" pitchFamily="34" charset="0"/>
              </a:rPr>
              <a:t>Alexia Rouby - </a:t>
            </a:r>
            <a:r>
              <a:rPr kumimoji="0" lang="es-ES" sz="2400" b="1" i="0" u="none" strike="noStrike" kern="1200" cap="none" spc="0" normalizeH="0" baseline="0" noProof="0" dirty="0" smtClean="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16 </a:t>
            </a:r>
            <a:r>
              <a:rPr kumimoji="0" lang="es-ES" sz="24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Nov</a:t>
            </a:r>
            <a:r>
              <a:rPr kumimoji="0" lang="es-ES" sz="2400" b="1" i="0" u="none" strike="noStrike" kern="1200" cap="none" spc="0" normalizeH="0" noProof="0" dirty="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rPr>
              <a:t> 2022</a:t>
            </a:r>
            <a:endParaRPr kumimoji="0" lang="es-ES" sz="2400" b="1" i="0" u="none" strike="noStrike" kern="1200" cap="none" spc="0" normalizeH="0" baseline="0" noProof="0" dirty="0">
              <a:ln>
                <a:noFill/>
              </a:ln>
              <a:solidFill>
                <a:prstClr val="white"/>
              </a:solidFill>
              <a:effectLst>
                <a:outerShdw blurRad="50800" dist="38100" dir="5400000" algn="t" rotWithShape="0">
                  <a:prstClr val="black">
                    <a:alpha val="40000"/>
                  </a:prstClr>
                </a:outerShdw>
              </a:effectLst>
              <a:uLnTx/>
              <a:uFillTx/>
              <a:latin typeface="Verdana" panose="020B0604030504040204" pitchFamily="34" charset="0"/>
              <a:ea typeface="Verdana" panose="020B0604030504040204" pitchFamily="34" charset="0"/>
              <a:cs typeface="Segoe UI Light" panose="020B0502040204020203" pitchFamily="34" charset="0"/>
            </a:endParaRPr>
          </a:p>
        </p:txBody>
      </p:sp>
      <p:pic>
        <p:nvPicPr>
          <p:cNvPr id="19" name="Image 18">
            <a:extLst>
              <a:ext uri="{FF2B5EF4-FFF2-40B4-BE49-F238E27FC236}">
                <a16:creationId xmlns:a16="http://schemas.microsoft.com/office/drawing/2014/main" id="{1E2BB4D2-E2C2-EF41-8585-243B71F2CF4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1660628" y="377813"/>
            <a:ext cx="13872253" cy="2077495"/>
          </a:xfrm>
          <a:prstGeom prst="rect">
            <a:avLst/>
          </a:prstGeom>
        </p:spPr>
      </p:pic>
    </p:spTree>
    <p:extLst>
      <p:ext uri="{BB962C8B-B14F-4D97-AF65-F5344CB8AC3E}">
        <p14:creationId xmlns:p14="http://schemas.microsoft.com/office/powerpoint/2010/main" val="318629757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267644" y="1021431"/>
            <a:ext cx="9857507" cy="1323439"/>
          </a:xfrm>
          <a:prstGeom prst="rect">
            <a:avLst/>
          </a:prstGeom>
          <a:noFill/>
        </p:spPr>
        <p:txBody>
          <a:bodyPr wrap="none" rtlCol="0">
            <a:spAutoFit/>
          </a:bodyPr>
          <a:lstStyle/>
          <a:p>
            <a:r>
              <a:rPr lang="en-US" sz="4000" b="1" dirty="0">
                <a:solidFill>
                  <a:srgbClr val="366C62"/>
                </a:solidFill>
              </a:rPr>
              <a:t>Communication to the Rural Pact community </a:t>
            </a:r>
            <a:endParaRPr lang="fr-BE" sz="2400" b="1" dirty="0">
              <a:solidFill>
                <a:srgbClr val="366C62"/>
              </a:solidFill>
            </a:endParaRPr>
          </a:p>
          <a:p>
            <a:endParaRPr lang="en-GB" sz="4000" dirty="0">
              <a:solidFill>
                <a:srgbClr val="366C62"/>
              </a:solidFill>
            </a:endParaRPr>
          </a:p>
        </p:txBody>
      </p:sp>
      <p:pic>
        <p:nvPicPr>
          <p:cNvPr id="3" name="Picture 4" descr="Graphical user interface, website&#10;&#10;Description automatically generated">
            <a:extLst>
              <a:ext uri="{FF2B5EF4-FFF2-40B4-BE49-F238E27FC236}">
                <a16:creationId xmlns:a16="http://schemas.microsoft.com/office/drawing/2014/main" id="{6EDDDC14-40AD-FB4E-3726-DD91C6FFC3B9}"/>
              </a:ext>
            </a:extLst>
          </p:cNvPr>
          <p:cNvPicPr>
            <a:picLocks noChangeAspect="1"/>
          </p:cNvPicPr>
          <p:nvPr/>
        </p:nvPicPr>
        <p:blipFill>
          <a:blip r:embed="rId3"/>
          <a:stretch>
            <a:fillRect/>
          </a:stretch>
        </p:blipFill>
        <p:spPr>
          <a:xfrm>
            <a:off x="4924926" y="1923210"/>
            <a:ext cx="6874042" cy="3319051"/>
          </a:xfrm>
          <a:prstGeom prst="rect">
            <a:avLst/>
          </a:prstGeom>
        </p:spPr>
      </p:pic>
      <p:pic>
        <p:nvPicPr>
          <p:cNvPr id="5" name="Picture 5" descr="Graphical user interface, application&#10;&#10;Description automatically generated">
            <a:extLst>
              <a:ext uri="{FF2B5EF4-FFF2-40B4-BE49-F238E27FC236}">
                <a16:creationId xmlns:a16="http://schemas.microsoft.com/office/drawing/2014/main" id="{AFEFC81A-F000-997A-F000-177EB9B29E77}"/>
              </a:ext>
            </a:extLst>
          </p:cNvPr>
          <p:cNvPicPr>
            <a:picLocks noChangeAspect="1"/>
          </p:cNvPicPr>
          <p:nvPr/>
        </p:nvPicPr>
        <p:blipFill>
          <a:blip r:embed="rId4"/>
          <a:stretch>
            <a:fillRect/>
          </a:stretch>
        </p:blipFill>
        <p:spPr>
          <a:xfrm>
            <a:off x="499979" y="1775268"/>
            <a:ext cx="2288674" cy="1221991"/>
          </a:xfrm>
          <a:prstGeom prst="rect">
            <a:avLst/>
          </a:prstGeom>
        </p:spPr>
      </p:pic>
      <p:pic>
        <p:nvPicPr>
          <p:cNvPr id="6" name="Picture 6" descr="Graphical user interface&#10;&#10;Description automatically generated">
            <a:extLst>
              <a:ext uri="{FF2B5EF4-FFF2-40B4-BE49-F238E27FC236}">
                <a16:creationId xmlns:a16="http://schemas.microsoft.com/office/drawing/2014/main" id="{7E916BFE-EC6B-D92F-8462-F706AC1A1BBB}"/>
              </a:ext>
            </a:extLst>
          </p:cNvPr>
          <p:cNvPicPr>
            <a:picLocks noChangeAspect="1"/>
          </p:cNvPicPr>
          <p:nvPr/>
        </p:nvPicPr>
        <p:blipFill>
          <a:blip r:embed="rId5"/>
          <a:stretch>
            <a:fillRect/>
          </a:stretch>
        </p:blipFill>
        <p:spPr>
          <a:xfrm>
            <a:off x="659397" y="4032580"/>
            <a:ext cx="2743200" cy="1144324"/>
          </a:xfrm>
          <a:prstGeom prst="rect">
            <a:avLst/>
          </a:prstGeom>
        </p:spPr>
      </p:pic>
      <p:pic>
        <p:nvPicPr>
          <p:cNvPr id="7" name="Picture 7" descr="A picture containing chart&#10;&#10;Description automatically generated">
            <a:extLst>
              <a:ext uri="{FF2B5EF4-FFF2-40B4-BE49-F238E27FC236}">
                <a16:creationId xmlns:a16="http://schemas.microsoft.com/office/drawing/2014/main" id="{216FD879-5382-7236-DB86-C4434A976F91}"/>
              </a:ext>
            </a:extLst>
          </p:cNvPr>
          <p:cNvPicPr>
            <a:picLocks noChangeAspect="1"/>
          </p:cNvPicPr>
          <p:nvPr/>
        </p:nvPicPr>
        <p:blipFill>
          <a:blip r:embed="rId6"/>
          <a:stretch>
            <a:fillRect/>
          </a:stretch>
        </p:blipFill>
        <p:spPr>
          <a:xfrm>
            <a:off x="2318084" y="2718472"/>
            <a:ext cx="2743200" cy="1314108"/>
          </a:xfrm>
          <a:prstGeom prst="rect">
            <a:avLst/>
          </a:prstGeom>
        </p:spPr>
      </p:pic>
      <p:sp>
        <p:nvSpPr>
          <p:cNvPr id="9" name="TextBox 8">
            <a:extLst>
              <a:ext uri="{FF2B5EF4-FFF2-40B4-BE49-F238E27FC236}">
                <a16:creationId xmlns:a16="http://schemas.microsoft.com/office/drawing/2014/main" id="{6DD3237F-EDEA-31BB-6AB3-A4734F5D73CA}"/>
              </a:ext>
            </a:extLst>
          </p:cNvPr>
          <p:cNvSpPr txBox="1"/>
          <p:nvPr/>
        </p:nvSpPr>
        <p:spPr>
          <a:xfrm>
            <a:off x="4312227" y="5735925"/>
            <a:ext cx="7803573" cy="830997"/>
          </a:xfrm>
          <a:prstGeom prst="rect">
            <a:avLst/>
          </a:prstGeom>
          <a:no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342900" indent="-342900">
              <a:buFont typeface="Arial" panose="020B0604020202020204" pitchFamily="34" charset="0"/>
              <a:buChar char="•"/>
            </a:pPr>
            <a:r>
              <a:rPr lang="en-US" sz="2400" dirty="0">
                <a:cs typeface="Calibri"/>
              </a:rPr>
              <a:t>Ideas </a:t>
            </a:r>
            <a:r>
              <a:rPr lang="en-US" sz="2400" dirty="0" smtClean="0">
                <a:cs typeface="Calibri"/>
              </a:rPr>
              <a:t>welcome </a:t>
            </a:r>
            <a:r>
              <a:rPr lang="en-US" sz="2400" dirty="0" smtClean="0">
                <a:cs typeface="Calibri"/>
                <a:hlinkClick r:id="rId7"/>
              </a:rPr>
              <a:t>EC-VISION-RURAL-AREAS@ec.europa.eu</a:t>
            </a:r>
            <a:endParaRPr lang="en-US" sz="2400" dirty="0">
              <a:cs typeface="Calibri"/>
            </a:endParaRPr>
          </a:p>
          <a:p>
            <a:pPr marL="342900" indent="-342900">
              <a:buFont typeface="Arial" panose="020B0604020202020204" pitchFamily="34" charset="0"/>
              <a:buChar char="•"/>
            </a:pPr>
            <a:r>
              <a:rPr lang="en-US" sz="2400" dirty="0" smtClean="0">
                <a:cs typeface="Calibri"/>
              </a:rPr>
              <a:t>&gt;&gt; Rural </a:t>
            </a:r>
            <a:r>
              <a:rPr lang="en-US" sz="2400" dirty="0">
                <a:cs typeface="Calibri"/>
              </a:rPr>
              <a:t>Pact Support </a:t>
            </a:r>
            <a:r>
              <a:rPr lang="en-US" sz="2400" dirty="0" smtClean="0">
                <a:cs typeface="Calibri"/>
              </a:rPr>
              <a:t>Office from 2023 onwards</a:t>
            </a:r>
            <a:endParaRPr lang="en-US" sz="2400" dirty="0">
              <a:cs typeface="Calibri"/>
            </a:endParaRPr>
          </a:p>
        </p:txBody>
      </p:sp>
      <p:sp>
        <p:nvSpPr>
          <p:cNvPr id="10" name="TextBox 9">
            <a:extLst>
              <a:ext uri="{FF2B5EF4-FFF2-40B4-BE49-F238E27FC236}">
                <a16:creationId xmlns:a16="http://schemas.microsoft.com/office/drawing/2014/main" id="{62CC73BE-E2F2-4E64-BA17-A103390F1045}"/>
              </a:ext>
            </a:extLst>
          </p:cNvPr>
          <p:cNvSpPr txBox="1"/>
          <p:nvPr/>
        </p:nvSpPr>
        <p:spPr>
          <a:xfrm>
            <a:off x="1724526" y="5061118"/>
            <a:ext cx="5991225" cy="461665"/>
          </a:xfrm>
          <a:prstGeom prst="rect">
            <a:avLst/>
          </a:prstGeom>
          <a:noFill/>
        </p:spPr>
        <p:txBody>
          <a:bodyPr wrap="square" rtlCol="0">
            <a:spAutoFit/>
          </a:bodyPr>
          <a:lstStyle/>
          <a:p>
            <a:r>
              <a:rPr lang="fr-BE" sz="2400" dirty="0">
                <a:solidFill>
                  <a:schemeClr val="bg1"/>
                </a:solidFill>
                <a:highlight>
                  <a:srgbClr val="EFC518"/>
                </a:highlight>
              </a:rPr>
              <a:t>🔖 The Rural </a:t>
            </a:r>
            <a:r>
              <a:rPr lang="fr-BE" sz="2400" dirty="0" err="1">
                <a:solidFill>
                  <a:schemeClr val="bg1"/>
                </a:solidFill>
                <a:highlight>
                  <a:srgbClr val="EFC518"/>
                </a:highlight>
              </a:rPr>
              <a:t>Pact</a:t>
            </a:r>
            <a:r>
              <a:rPr lang="fr-BE" sz="2400" dirty="0">
                <a:solidFill>
                  <a:schemeClr val="bg1"/>
                </a:solidFill>
                <a:highlight>
                  <a:srgbClr val="EFC518"/>
                </a:highlight>
              </a:rPr>
              <a:t> Community newsletter</a:t>
            </a:r>
            <a:endParaRPr lang="en-IE" sz="2400" dirty="0">
              <a:solidFill>
                <a:schemeClr val="bg1"/>
              </a:solidFill>
              <a:highlight>
                <a:srgbClr val="EFC518"/>
              </a:highlight>
            </a:endParaRPr>
          </a:p>
        </p:txBody>
      </p:sp>
    </p:spTree>
    <p:extLst>
      <p:ext uri="{BB962C8B-B14F-4D97-AF65-F5344CB8AC3E}">
        <p14:creationId xmlns:p14="http://schemas.microsoft.com/office/powerpoint/2010/main" val="1360617087"/>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 name="Image 16">
            <a:extLst>
              <a:ext uri="{FF2B5EF4-FFF2-40B4-BE49-F238E27FC236}">
                <a16:creationId xmlns:a16="http://schemas.microsoft.com/office/drawing/2014/main" id="{211484A8-CF5C-C34E-A15C-7EF53672BDDB}"/>
              </a:ext>
            </a:extLst>
          </p:cNvPr>
          <p:cNvPicPr>
            <a:picLocks noChangeAspect="1"/>
          </p:cNvPicPr>
          <p:nvPr/>
        </p:nvPicPr>
        <p:blipFill>
          <a:blip r:embed="rId2"/>
          <a:stretch>
            <a:fillRect/>
          </a:stretch>
        </p:blipFill>
        <p:spPr>
          <a:xfrm>
            <a:off x="-22319" y="0"/>
            <a:ext cx="10093419" cy="4908443"/>
          </a:xfrm>
          <a:prstGeom prst="rect">
            <a:avLst/>
          </a:prstGeom>
        </p:spPr>
      </p:pic>
      <p:pic>
        <p:nvPicPr>
          <p:cNvPr id="13" name="Image 12">
            <a:extLst>
              <a:ext uri="{FF2B5EF4-FFF2-40B4-BE49-F238E27FC236}">
                <a16:creationId xmlns:a16="http://schemas.microsoft.com/office/drawing/2014/main" id="{583B149B-24C9-B140-A75B-3B12456373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7428751" y="4204276"/>
            <a:ext cx="4782874" cy="2653724"/>
          </a:xfrm>
          <a:prstGeom prst="rect">
            <a:avLst/>
          </a:prstGeom>
        </p:spPr>
      </p:pic>
      <p:pic>
        <p:nvPicPr>
          <p:cNvPr id="8" name="Image 7">
            <a:extLst>
              <a:ext uri="{FF2B5EF4-FFF2-40B4-BE49-F238E27FC236}">
                <a16:creationId xmlns:a16="http://schemas.microsoft.com/office/drawing/2014/main" id="{A8EF945D-926D-9546-BAE3-FA8E14F4E6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9" name="ZoneTexte 8">
            <a:extLst>
              <a:ext uri="{FF2B5EF4-FFF2-40B4-BE49-F238E27FC236}">
                <a16:creationId xmlns:a16="http://schemas.microsoft.com/office/drawing/2014/main" id="{7B5CD76D-447D-2848-8763-99AEF71699F8}"/>
              </a:ext>
            </a:extLst>
          </p:cNvPr>
          <p:cNvSpPr txBox="1"/>
          <p:nvPr/>
        </p:nvSpPr>
        <p:spPr>
          <a:xfrm>
            <a:off x="256178" y="6225854"/>
            <a:ext cx="2893061" cy="461665"/>
          </a:xfrm>
          <a:prstGeom prst="rect">
            <a:avLst/>
          </a:prstGeom>
          <a:noFill/>
        </p:spPr>
        <p:txBody>
          <a:bodyPr wrap="square" rtlCol="0">
            <a:spAutoFit/>
          </a:bodyPr>
          <a:lstStyle/>
          <a:p>
            <a:r>
              <a:rPr lang="fr-BE" sz="2400">
                <a:solidFill>
                  <a:srgbClr val="5CB679"/>
                </a:solidFill>
                <a:latin typeface="EC Square Sans Pro Medium" panose="020B0506040000020004" pitchFamily="34" charset="0"/>
              </a:rPr>
              <a:t>#</a:t>
            </a:r>
            <a:r>
              <a:rPr lang="fr-BE" sz="2400" err="1">
                <a:solidFill>
                  <a:srgbClr val="5CB679"/>
                </a:solidFill>
                <a:latin typeface="EC Square Sans Pro Medium" panose="020B0506040000020004" pitchFamily="34" charset="0"/>
              </a:rPr>
              <a:t>RuralVisionEU</a:t>
            </a:r>
            <a:r>
              <a:rPr lang="fr-BE" sz="2400">
                <a:solidFill>
                  <a:srgbClr val="5CB679"/>
                </a:solidFill>
                <a:latin typeface="EC Square Sans Pro Medium" panose="020B0506040000020004" pitchFamily="34" charset="0"/>
              </a:rPr>
              <a:t> </a:t>
            </a:r>
          </a:p>
        </p:txBody>
      </p:sp>
      <p:sp>
        <p:nvSpPr>
          <p:cNvPr id="2" name="TextBox 1"/>
          <p:cNvSpPr txBox="1"/>
          <p:nvPr/>
        </p:nvSpPr>
        <p:spPr>
          <a:xfrm>
            <a:off x="356063" y="315727"/>
            <a:ext cx="8103541" cy="1200329"/>
          </a:xfrm>
          <a:prstGeom prst="rect">
            <a:avLst/>
          </a:prstGeom>
          <a:noFill/>
        </p:spPr>
        <p:txBody>
          <a:bodyPr wrap="square" rtlCol="0">
            <a:spAutoFit/>
          </a:bodyPr>
          <a:lstStyle/>
          <a:p>
            <a:r>
              <a:rPr lang="fr-BE" sz="7200" b="1" dirty="0">
                <a:solidFill>
                  <a:schemeClr val="bg1"/>
                </a:solidFill>
                <a:latin typeface="Helvetica" pitchFamily="2" charset="0"/>
              </a:rPr>
              <a:t>Rural </a:t>
            </a:r>
            <a:r>
              <a:rPr lang="fr-BE" sz="7200" b="1" dirty="0" smtClean="0">
                <a:solidFill>
                  <a:schemeClr val="bg1"/>
                </a:solidFill>
                <a:latin typeface="Helvetica" pitchFamily="2" charset="0"/>
              </a:rPr>
              <a:t>action plan</a:t>
            </a:r>
          </a:p>
        </p:txBody>
      </p:sp>
    </p:spTree>
    <p:extLst>
      <p:ext uri="{BB962C8B-B14F-4D97-AF65-F5344CB8AC3E}">
        <p14:creationId xmlns:p14="http://schemas.microsoft.com/office/powerpoint/2010/main" val="351389897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ext uri="{D42A27DB-BD31-4B8C-83A1-F6EECF244321}">
                <p14:modId xmlns:p14="http://schemas.microsoft.com/office/powerpoint/2010/main" val="634517426"/>
              </p:ext>
            </p:extLst>
          </p:nvPr>
        </p:nvGraphicFramePr>
        <p:xfrm>
          <a:off x="84873" y="970845"/>
          <a:ext cx="12022286" cy="555727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29" name="Image 2">
            <a:extLst>
              <a:ext uri="{FF2B5EF4-FFF2-40B4-BE49-F238E27FC236}">
                <a16:creationId xmlns:a16="http://schemas.microsoft.com/office/drawing/2014/main" id="{7B922FD0-1436-F840-B1CF-C60FEF795FC8}"/>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8895" y="-343988"/>
            <a:ext cx="4817333" cy="1964209"/>
          </a:xfrm>
          <a:prstGeom prst="rect">
            <a:avLst/>
          </a:prstGeom>
        </p:spPr>
      </p:pic>
      <p:sp>
        <p:nvSpPr>
          <p:cNvPr id="34" name="TextBox 33"/>
          <p:cNvSpPr txBox="1"/>
          <p:nvPr/>
        </p:nvSpPr>
        <p:spPr>
          <a:xfrm>
            <a:off x="100584" y="173736"/>
            <a:ext cx="4681728" cy="1015663"/>
          </a:xfrm>
          <a:prstGeom prst="rect">
            <a:avLst/>
          </a:prstGeom>
          <a:noFill/>
        </p:spPr>
        <p:txBody>
          <a:bodyPr wrap="square" rtlCol="0">
            <a:spAutoFit/>
          </a:bodyPr>
          <a:lstStyle/>
          <a:p>
            <a:r>
              <a:rPr lang="fr-BE" sz="3600" b="1" dirty="0">
                <a:solidFill>
                  <a:schemeClr val="bg1"/>
                </a:solidFill>
                <a:effectLst>
                  <a:outerShdw blurRad="38100" dist="38100" dir="2700000" algn="tl">
                    <a:srgbClr val="000000">
                      <a:alpha val="43137"/>
                    </a:srgbClr>
                  </a:outerShdw>
                </a:effectLst>
              </a:rPr>
              <a:t>The Rural action plan</a:t>
            </a:r>
          </a:p>
          <a:p>
            <a:r>
              <a:rPr lang="fr-BE" sz="2400" b="1" dirty="0" smtClean="0">
                <a:solidFill>
                  <a:schemeClr val="bg1"/>
                </a:solidFill>
                <a:effectLst>
                  <a:outerShdw blurRad="38100" dist="38100" dir="2700000" algn="tl">
                    <a:srgbClr val="000000">
                      <a:alpha val="43137"/>
                    </a:srgbClr>
                  </a:outerShdw>
                </a:effectLst>
              </a:rPr>
              <a:t>Data and </a:t>
            </a:r>
            <a:r>
              <a:rPr lang="fr-BE" sz="2400" b="1" dirty="0" err="1" smtClean="0">
                <a:solidFill>
                  <a:schemeClr val="bg1"/>
                </a:solidFill>
                <a:effectLst>
                  <a:outerShdw blurRad="38100" dist="38100" dir="2700000" algn="tl">
                    <a:srgbClr val="000000">
                      <a:alpha val="43137"/>
                    </a:srgbClr>
                  </a:outerShdw>
                </a:effectLst>
              </a:rPr>
              <a:t>statistics</a:t>
            </a:r>
            <a:endParaRPr lang="fr-BE" sz="2400" b="1" dirty="0">
              <a:solidFill>
                <a:schemeClr val="bg1"/>
              </a:solidFill>
              <a:effectLst>
                <a:outerShdw blurRad="38100" dist="38100" dir="2700000" algn="tl">
                  <a:srgbClr val="000000">
                    <a:alpha val="43137"/>
                  </a:srgbClr>
                </a:outerShdw>
              </a:effectLst>
            </a:endParaRPr>
          </a:p>
        </p:txBody>
      </p:sp>
      <p:pic>
        <p:nvPicPr>
          <p:cNvPr id="36"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8444751" y="4217339"/>
            <a:ext cx="3747249" cy="2653724"/>
          </a:xfrm>
          <a:prstGeom prst="rect">
            <a:avLst/>
          </a:prstGeom>
        </p:spPr>
      </p:pic>
      <p:pic>
        <p:nvPicPr>
          <p:cNvPr id="37" name="Image 7">
            <a:extLst>
              <a:ext uri="{FF2B5EF4-FFF2-40B4-BE49-F238E27FC236}">
                <a16:creationId xmlns:a16="http://schemas.microsoft.com/office/drawing/2014/main" id="{A8EF945D-926D-9546-BAE3-FA8E14F4E65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pic>
        <p:nvPicPr>
          <p:cNvPr id="5" name="Picture 4"/>
          <p:cNvPicPr>
            <a:picLocks noChangeAspect="1"/>
          </p:cNvPicPr>
          <p:nvPr/>
        </p:nvPicPr>
        <p:blipFill rotWithShape="1">
          <a:blip r:embed="rId11" cstate="screen">
            <a:extLst>
              <a:ext uri="{28A0092B-C50C-407E-A947-70E740481C1C}">
                <a14:useLocalDpi xmlns:a14="http://schemas.microsoft.com/office/drawing/2010/main"/>
              </a:ext>
            </a:extLst>
          </a:blip>
          <a:srcRect/>
          <a:stretch/>
        </p:blipFill>
        <p:spPr>
          <a:xfrm rot="20991186">
            <a:off x="8262571" y="4879688"/>
            <a:ext cx="2214668" cy="1383248"/>
          </a:xfrm>
          <a:prstGeom prst="rect">
            <a:avLst/>
          </a:prstGeom>
          <a:ln>
            <a:noFill/>
          </a:ln>
          <a:effectLst>
            <a:outerShdw blurRad="292100" dist="139700" dir="2700000" algn="tl" rotWithShape="0">
              <a:srgbClr val="333333">
                <a:alpha val="65000"/>
              </a:srgbClr>
            </a:outerShdw>
          </a:effectLst>
        </p:spPr>
      </p:pic>
      <p:pic>
        <p:nvPicPr>
          <p:cNvPr id="4" name="Picture 3"/>
          <p:cNvPicPr>
            <a:picLocks noChangeAspect="1"/>
          </p:cNvPicPr>
          <p:nvPr/>
        </p:nvPicPr>
        <p:blipFill rotWithShape="1">
          <a:blip r:embed="rId12" cstate="screen">
            <a:extLst>
              <a:ext uri="{28A0092B-C50C-407E-A947-70E740481C1C}">
                <a14:useLocalDpi xmlns:a14="http://schemas.microsoft.com/office/drawing/2010/main"/>
              </a:ext>
            </a:extLst>
          </a:blip>
          <a:srcRect/>
          <a:stretch/>
        </p:blipFill>
        <p:spPr>
          <a:xfrm rot="428064">
            <a:off x="9792915" y="4619698"/>
            <a:ext cx="1756195" cy="1091961"/>
          </a:xfrm>
          <a:prstGeom prst="rect">
            <a:avLst/>
          </a:prstGeom>
          <a:ln>
            <a:noFill/>
          </a:ln>
          <a:effectLst>
            <a:outerShdw blurRad="292100" dist="139700" dir="2700000" algn="tl" rotWithShape="0">
              <a:srgbClr val="333333">
                <a:alpha val="65000"/>
              </a:srgbClr>
            </a:outerShdw>
          </a:effectLst>
        </p:spPr>
      </p:pic>
      <p:sp>
        <p:nvSpPr>
          <p:cNvPr id="3" name="TextBox 2"/>
          <p:cNvSpPr txBox="1"/>
          <p:nvPr/>
        </p:nvSpPr>
        <p:spPr>
          <a:xfrm>
            <a:off x="5460724" y="537792"/>
            <a:ext cx="6646435" cy="369332"/>
          </a:xfrm>
          <a:prstGeom prst="rect">
            <a:avLst/>
          </a:prstGeom>
          <a:noFill/>
        </p:spPr>
        <p:txBody>
          <a:bodyPr wrap="none" rtlCol="0">
            <a:spAutoFit/>
          </a:bodyPr>
          <a:lstStyle/>
          <a:p>
            <a:r>
              <a:rPr lang="fr-BE" b="1" dirty="0" smtClean="0">
                <a:hlinkClick r:id="rId13"/>
              </a:rPr>
              <a:t>Session on </a:t>
            </a:r>
            <a:r>
              <a:rPr lang="fr-BE" b="1" dirty="0" err="1" smtClean="0">
                <a:hlinkClick r:id="rId13"/>
              </a:rPr>
              <a:t>evidence</a:t>
            </a:r>
            <a:r>
              <a:rPr lang="fr-BE" b="1" dirty="0" smtClean="0">
                <a:hlinkClick r:id="rId13"/>
              </a:rPr>
              <a:t> for </a:t>
            </a:r>
            <a:r>
              <a:rPr lang="fr-BE" b="1" dirty="0" err="1" smtClean="0">
                <a:hlinkClick r:id="rId13"/>
              </a:rPr>
              <a:t>policy</a:t>
            </a:r>
            <a:r>
              <a:rPr lang="fr-BE" b="1" dirty="0" smtClean="0"/>
              <a:t> at Rural </a:t>
            </a:r>
            <a:r>
              <a:rPr lang="fr-BE" b="1" dirty="0" err="1" smtClean="0"/>
              <a:t>pact</a:t>
            </a:r>
            <a:r>
              <a:rPr lang="fr-BE" b="1" dirty="0" smtClean="0"/>
              <a:t> </a:t>
            </a:r>
            <a:r>
              <a:rPr lang="fr-BE" b="1" dirty="0" err="1" smtClean="0"/>
              <a:t>conference</a:t>
            </a:r>
            <a:r>
              <a:rPr lang="fr-BE" b="1" dirty="0" smtClean="0"/>
              <a:t> (15-16 </a:t>
            </a:r>
            <a:r>
              <a:rPr lang="fr-BE" b="1" dirty="0" err="1" smtClean="0"/>
              <a:t>June</a:t>
            </a:r>
            <a:r>
              <a:rPr lang="fr-BE" b="1" dirty="0" smtClean="0"/>
              <a:t>)</a:t>
            </a:r>
            <a:endParaRPr lang="en-GB" b="1" dirty="0"/>
          </a:p>
        </p:txBody>
      </p:sp>
    </p:spTree>
    <p:extLst>
      <p:ext uri="{BB962C8B-B14F-4D97-AF65-F5344CB8AC3E}">
        <p14:creationId xmlns:p14="http://schemas.microsoft.com/office/powerpoint/2010/main" val="412261080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 2">
            <a:extLst>
              <a:ext uri="{FF2B5EF4-FFF2-40B4-BE49-F238E27FC236}">
                <a16:creationId xmlns:a16="http://schemas.microsoft.com/office/drawing/2014/main" id="{7B922FD0-1436-F840-B1CF-C60FEF795F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6" y="-288206"/>
            <a:ext cx="7142077" cy="2282199"/>
          </a:xfrm>
          <a:prstGeom prst="rect">
            <a:avLst/>
          </a:prstGeom>
        </p:spPr>
      </p:pic>
      <p:sp>
        <p:nvSpPr>
          <p:cNvPr id="34" name="TextBox 33"/>
          <p:cNvSpPr txBox="1"/>
          <p:nvPr/>
        </p:nvSpPr>
        <p:spPr>
          <a:xfrm>
            <a:off x="100584" y="70220"/>
            <a:ext cx="4681728" cy="1015663"/>
          </a:xfrm>
          <a:prstGeom prst="rect">
            <a:avLst/>
          </a:prstGeom>
          <a:noFill/>
        </p:spPr>
        <p:txBody>
          <a:bodyPr wrap="square" rtlCol="0">
            <a:spAutoFit/>
          </a:bodyPr>
          <a:lstStyle/>
          <a:p>
            <a:r>
              <a:rPr lang="fr-BE" sz="3600" b="1" dirty="0">
                <a:solidFill>
                  <a:schemeClr val="bg1"/>
                </a:solidFill>
                <a:effectLst>
                  <a:outerShdw blurRad="38100" dist="38100" dir="2700000" algn="tl">
                    <a:srgbClr val="000000">
                      <a:alpha val="43137"/>
                    </a:srgbClr>
                  </a:outerShdw>
                </a:effectLst>
              </a:rPr>
              <a:t>The Rural action plan</a:t>
            </a:r>
          </a:p>
          <a:p>
            <a:r>
              <a:rPr lang="en-US" sz="2400" b="1" dirty="0">
                <a:solidFill>
                  <a:schemeClr val="bg1"/>
                </a:solidFill>
                <a:effectLst>
                  <a:outerShdw blurRad="38100" dist="38100" dir="2700000" algn="tl">
                    <a:srgbClr val="000000">
                      <a:alpha val="43137"/>
                    </a:srgbClr>
                  </a:outerShdw>
                </a:effectLst>
              </a:rPr>
              <a:t>Rural Observatory – </a:t>
            </a:r>
            <a:r>
              <a:rPr lang="en-US" sz="2400" b="1" dirty="0" smtClean="0">
                <a:solidFill>
                  <a:schemeClr val="bg1"/>
                </a:solidFill>
                <a:effectLst>
                  <a:outerShdw blurRad="38100" dist="38100" dir="2700000" algn="tl">
                    <a:srgbClr val="000000">
                      <a:alpha val="43137"/>
                    </a:srgbClr>
                  </a:outerShdw>
                </a:effectLst>
              </a:rPr>
              <a:t>functionalities</a:t>
            </a:r>
            <a:endParaRPr lang="en-US" sz="2400" b="1" dirty="0">
              <a:solidFill>
                <a:schemeClr val="bg1"/>
              </a:solidFill>
              <a:effectLst>
                <a:outerShdw blurRad="38100" dist="38100" dir="2700000" algn="tl">
                  <a:srgbClr val="000000">
                    <a:alpha val="43137"/>
                  </a:srgbClr>
                </a:outerShdw>
              </a:effectLst>
            </a:endParaRPr>
          </a:p>
        </p:txBody>
      </p:sp>
      <p:pic>
        <p:nvPicPr>
          <p:cNvPr id="36"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44751" y="4217339"/>
            <a:ext cx="3747249" cy="2653724"/>
          </a:xfrm>
          <a:prstGeom prst="rect">
            <a:avLst/>
          </a:prstGeom>
        </p:spPr>
      </p:pic>
      <p:pic>
        <p:nvPicPr>
          <p:cNvPr id="37" name="Image 7">
            <a:extLst>
              <a:ext uri="{FF2B5EF4-FFF2-40B4-BE49-F238E27FC236}">
                <a16:creationId xmlns:a16="http://schemas.microsoft.com/office/drawing/2014/main" id="{A8EF945D-926D-9546-BAE3-FA8E14F4E6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pic>
        <p:nvPicPr>
          <p:cNvPr id="3" name="Picture 2"/>
          <p:cNvPicPr>
            <a:picLocks noChangeAspect="1"/>
          </p:cNvPicPr>
          <p:nvPr/>
        </p:nvPicPr>
        <p:blipFill rotWithShape="1">
          <a:blip r:embed="rId6"/>
          <a:srcRect t="5486" r="23621" b="-280"/>
          <a:stretch/>
        </p:blipFill>
        <p:spPr>
          <a:xfrm>
            <a:off x="260666" y="3025639"/>
            <a:ext cx="5697390" cy="3563007"/>
          </a:xfrm>
          <a:prstGeom prst="rect">
            <a:avLst/>
          </a:prstGeom>
        </p:spPr>
      </p:pic>
      <p:sp>
        <p:nvSpPr>
          <p:cNvPr id="10" name="TextBox 9"/>
          <p:cNvSpPr txBox="1"/>
          <p:nvPr/>
        </p:nvSpPr>
        <p:spPr>
          <a:xfrm>
            <a:off x="260666" y="2504531"/>
            <a:ext cx="2030983" cy="461665"/>
          </a:xfrm>
          <a:prstGeom prst="rect">
            <a:avLst/>
          </a:prstGeom>
          <a:noFill/>
        </p:spPr>
        <p:txBody>
          <a:bodyPr wrap="square" lIns="91440" tIns="45720" rIns="91440" bIns="45720" rtlCol="0" anchor="t">
            <a:spAutoFit/>
          </a:bodyPr>
          <a:lstStyle/>
          <a:p>
            <a:pPr lvl="0"/>
            <a:r>
              <a:rPr lang="en-IE" sz="2400" b="1" dirty="0">
                <a:solidFill>
                  <a:srgbClr val="69B975"/>
                </a:solidFill>
              </a:rPr>
              <a:t>MY PLACE </a:t>
            </a:r>
            <a:endParaRPr lang="en-US" sz="2400" dirty="0">
              <a:solidFill>
                <a:srgbClr val="66CAFF"/>
              </a:solidFill>
            </a:endParaRPr>
          </a:p>
        </p:txBody>
      </p:sp>
      <p:pic>
        <p:nvPicPr>
          <p:cNvPr id="6" name="Picture 5"/>
          <p:cNvPicPr>
            <a:picLocks noChangeAspect="1"/>
          </p:cNvPicPr>
          <p:nvPr/>
        </p:nvPicPr>
        <p:blipFill>
          <a:blip r:embed="rId7"/>
          <a:stretch>
            <a:fillRect/>
          </a:stretch>
        </p:blipFill>
        <p:spPr>
          <a:xfrm>
            <a:off x="6298968" y="514078"/>
            <a:ext cx="5893032" cy="2972824"/>
          </a:xfrm>
          <a:prstGeom prst="rect">
            <a:avLst/>
          </a:prstGeom>
        </p:spPr>
      </p:pic>
      <p:sp>
        <p:nvSpPr>
          <p:cNvPr id="12" name="TextBox 11"/>
          <p:cNvSpPr txBox="1"/>
          <p:nvPr/>
        </p:nvSpPr>
        <p:spPr>
          <a:xfrm>
            <a:off x="6247520" y="124968"/>
            <a:ext cx="2030983" cy="461665"/>
          </a:xfrm>
          <a:prstGeom prst="rect">
            <a:avLst/>
          </a:prstGeom>
          <a:noFill/>
        </p:spPr>
        <p:txBody>
          <a:bodyPr wrap="square" lIns="91440" tIns="45720" rIns="91440" bIns="45720" rtlCol="0" anchor="t">
            <a:spAutoFit/>
          </a:bodyPr>
          <a:lstStyle/>
          <a:p>
            <a:pPr lvl="0"/>
            <a:r>
              <a:rPr lang="en-IE" sz="2400" b="1" dirty="0">
                <a:solidFill>
                  <a:srgbClr val="69B975"/>
                </a:solidFill>
              </a:rPr>
              <a:t>TRENDS </a:t>
            </a:r>
            <a:endParaRPr lang="en-US" sz="2400" dirty="0">
              <a:solidFill>
                <a:srgbClr val="66CAFF"/>
              </a:solidFill>
            </a:endParaRPr>
          </a:p>
        </p:txBody>
      </p:sp>
      <p:pic>
        <p:nvPicPr>
          <p:cNvPr id="7" name="Picture 6"/>
          <p:cNvPicPr>
            <a:picLocks noChangeAspect="1"/>
          </p:cNvPicPr>
          <p:nvPr/>
        </p:nvPicPr>
        <p:blipFill>
          <a:blip r:embed="rId8"/>
          <a:stretch>
            <a:fillRect/>
          </a:stretch>
        </p:blipFill>
        <p:spPr>
          <a:xfrm>
            <a:off x="6214031" y="4141964"/>
            <a:ext cx="5909440" cy="2606915"/>
          </a:xfrm>
          <a:prstGeom prst="rect">
            <a:avLst/>
          </a:prstGeom>
        </p:spPr>
      </p:pic>
      <p:sp>
        <p:nvSpPr>
          <p:cNvPr id="14" name="TextBox 13"/>
          <p:cNvSpPr txBox="1"/>
          <p:nvPr/>
        </p:nvSpPr>
        <p:spPr>
          <a:xfrm>
            <a:off x="6214031" y="3645179"/>
            <a:ext cx="2030983" cy="461665"/>
          </a:xfrm>
          <a:prstGeom prst="rect">
            <a:avLst/>
          </a:prstGeom>
          <a:noFill/>
        </p:spPr>
        <p:txBody>
          <a:bodyPr wrap="square" lIns="91440" tIns="45720" rIns="91440" bIns="45720" rtlCol="0" anchor="t">
            <a:spAutoFit/>
          </a:bodyPr>
          <a:lstStyle/>
          <a:p>
            <a:pPr lvl="0"/>
            <a:r>
              <a:rPr lang="en-IE" sz="2400" b="1" dirty="0">
                <a:solidFill>
                  <a:srgbClr val="69B975"/>
                </a:solidFill>
              </a:rPr>
              <a:t>RURAL FOCUS</a:t>
            </a:r>
            <a:endParaRPr lang="en-US" sz="2400" dirty="0">
              <a:solidFill>
                <a:srgbClr val="66CAFF"/>
              </a:solidFill>
            </a:endParaRPr>
          </a:p>
        </p:txBody>
      </p:sp>
    </p:spTree>
    <p:extLst>
      <p:ext uri="{BB962C8B-B14F-4D97-AF65-F5344CB8AC3E}">
        <p14:creationId xmlns:p14="http://schemas.microsoft.com/office/powerpoint/2010/main" val="78735613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 2">
            <a:extLst>
              <a:ext uri="{FF2B5EF4-FFF2-40B4-BE49-F238E27FC236}">
                <a16:creationId xmlns:a16="http://schemas.microsoft.com/office/drawing/2014/main" id="{7B922FD0-1436-F840-B1CF-C60FEF795F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895" y="-343988"/>
            <a:ext cx="4817333" cy="1964209"/>
          </a:xfrm>
          <a:prstGeom prst="rect">
            <a:avLst/>
          </a:prstGeom>
        </p:spPr>
      </p:pic>
      <p:sp>
        <p:nvSpPr>
          <p:cNvPr id="34" name="TextBox 33"/>
          <p:cNvSpPr txBox="1"/>
          <p:nvPr/>
        </p:nvSpPr>
        <p:spPr>
          <a:xfrm>
            <a:off x="100584" y="83424"/>
            <a:ext cx="4681728" cy="1015663"/>
          </a:xfrm>
          <a:prstGeom prst="rect">
            <a:avLst/>
          </a:prstGeom>
          <a:noFill/>
        </p:spPr>
        <p:txBody>
          <a:bodyPr wrap="square" rtlCol="0">
            <a:spAutoFit/>
          </a:bodyPr>
          <a:lstStyle/>
          <a:p>
            <a:r>
              <a:rPr lang="fr-BE" sz="3600" b="1" dirty="0">
                <a:solidFill>
                  <a:schemeClr val="bg1"/>
                </a:solidFill>
                <a:effectLst>
                  <a:outerShdw blurRad="38100" dist="38100" dir="2700000" algn="tl">
                    <a:srgbClr val="000000">
                      <a:alpha val="43137"/>
                    </a:srgbClr>
                  </a:outerShdw>
                </a:effectLst>
              </a:rPr>
              <a:t>The Rural action plan</a:t>
            </a:r>
          </a:p>
          <a:p>
            <a:r>
              <a:rPr lang="fr-BE" sz="2400" b="1" dirty="0" err="1">
                <a:solidFill>
                  <a:schemeClr val="bg1"/>
                </a:solidFill>
                <a:effectLst>
                  <a:outerShdw blurRad="38100" dist="38100" dir="2700000" algn="tl">
                    <a:srgbClr val="000000">
                      <a:alpha val="43137"/>
                    </a:srgbClr>
                  </a:outerShdw>
                </a:effectLst>
              </a:rPr>
              <a:t>Toolkit</a:t>
            </a:r>
            <a:r>
              <a:rPr lang="fr-BE" sz="2400" b="1" dirty="0">
                <a:solidFill>
                  <a:schemeClr val="bg1"/>
                </a:solidFill>
                <a:effectLst>
                  <a:outerShdw blurRad="38100" dist="38100" dir="2700000" algn="tl">
                    <a:srgbClr val="000000">
                      <a:alpha val="43137"/>
                    </a:srgbClr>
                  </a:outerShdw>
                </a:effectLst>
              </a:rPr>
              <a:t> on EU </a:t>
            </a:r>
            <a:r>
              <a:rPr lang="fr-BE" sz="2400" b="1" dirty="0" err="1">
                <a:solidFill>
                  <a:schemeClr val="bg1"/>
                </a:solidFill>
                <a:effectLst>
                  <a:outerShdw blurRad="38100" dist="38100" dir="2700000" algn="tl">
                    <a:srgbClr val="000000">
                      <a:alpha val="43137"/>
                    </a:srgbClr>
                  </a:outerShdw>
                </a:effectLst>
              </a:rPr>
              <a:t>funds</a:t>
            </a:r>
            <a:endParaRPr lang="fr-BE" sz="2400" b="1" dirty="0">
              <a:solidFill>
                <a:schemeClr val="bg1"/>
              </a:solidFill>
              <a:effectLst>
                <a:outerShdw blurRad="38100" dist="38100" dir="2700000" algn="tl">
                  <a:srgbClr val="000000">
                    <a:alpha val="43137"/>
                  </a:srgbClr>
                </a:outerShdw>
              </a:effectLst>
            </a:endParaRPr>
          </a:p>
        </p:txBody>
      </p:sp>
      <p:pic>
        <p:nvPicPr>
          <p:cNvPr id="36"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44751" y="4217339"/>
            <a:ext cx="3747249" cy="2653724"/>
          </a:xfrm>
          <a:prstGeom prst="rect">
            <a:avLst/>
          </a:prstGeom>
        </p:spPr>
      </p:pic>
      <p:pic>
        <p:nvPicPr>
          <p:cNvPr id="37" name="Image 7">
            <a:extLst>
              <a:ext uri="{FF2B5EF4-FFF2-40B4-BE49-F238E27FC236}">
                <a16:creationId xmlns:a16="http://schemas.microsoft.com/office/drawing/2014/main" id="{A8EF945D-926D-9546-BAE3-FA8E14F4E6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pic>
        <p:nvPicPr>
          <p:cNvPr id="3" name="Picture 2"/>
          <p:cNvPicPr>
            <a:picLocks noChangeAspect="1"/>
          </p:cNvPicPr>
          <p:nvPr/>
        </p:nvPicPr>
        <p:blipFill rotWithShape="1">
          <a:blip r:embed="rId6"/>
          <a:srcRect l="31091" t="10449" r="32364" b="7935"/>
          <a:stretch/>
        </p:blipFill>
        <p:spPr>
          <a:xfrm>
            <a:off x="6700057" y="107966"/>
            <a:ext cx="5338877" cy="6706797"/>
          </a:xfrm>
          <a:prstGeom prst="rect">
            <a:avLst/>
          </a:prstGeom>
        </p:spPr>
      </p:pic>
      <p:sp>
        <p:nvSpPr>
          <p:cNvPr id="12" name="TextBox 1">
            <a:extLst>
              <a:ext uri="{FF2B5EF4-FFF2-40B4-BE49-F238E27FC236}">
                <a16:creationId xmlns:a16="http://schemas.microsoft.com/office/drawing/2014/main" id="{8ACBFE95-10AF-8CD9-B30C-16FA8B4A368E}"/>
              </a:ext>
            </a:extLst>
          </p:cNvPr>
          <p:cNvSpPr txBox="1"/>
          <p:nvPr/>
        </p:nvSpPr>
        <p:spPr>
          <a:xfrm>
            <a:off x="343829" y="1757733"/>
            <a:ext cx="6033829" cy="5016758"/>
          </a:xfrm>
          <a:prstGeom prst="rect">
            <a:avLst/>
          </a:prstGeom>
          <a:noFill/>
        </p:spPr>
        <p:txBody>
          <a:bodyPr wrap="square" rtlCol="0">
            <a:spAutoFit/>
          </a:bodyPr>
          <a:lstStyle/>
          <a:p>
            <a:pPr marL="457200" indent="-457200">
              <a:spcBef>
                <a:spcPts val="600"/>
              </a:spcBef>
              <a:buClr>
                <a:srgbClr val="66CAFF"/>
              </a:buClr>
              <a:buFont typeface="Wingdings" panose="05000000000000000000" pitchFamily="2" charset="2"/>
              <a:buChar char="ü"/>
            </a:pPr>
            <a:r>
              <a:rPr lang="fr-BE" sz="2000" b="1" dirty="0" err="1"/>
              <a:t>What</a:t>
            </a:r>
            <a:r>
              <a:rPr lang="fr-BE" sz="2000" b="1" dirty="0"/>
              <a:t> </a:t>
            </a:r>
            <a:r>
              <a:rPr lang="fr-BE" sz="2000" b="1" dirty="0" err="1"/>
              <a:t>is</a:t>
            </a:r>
            <a:r>
              <a:rPr lang="fr-BE" sz="2000" b="1" dirty="0"/>
              <a:t> </a:t>
            </a:r>
            <a:r>
              <a:rPr lang="fr-BE" sz="2000" b="1" dirty="0" err="1"/>
              <a:t>it</a:t>
            </a:r>
            <a:r>
              <a:rPr lang="fr-BE" sz="2000" b="1" dirty="0"/>
              <a:t> ?</a:t>
            </a:r>
          </a:p>
          <a:p>
            <a:pPr marL="914400" lvl="1" indent="-457200">
              <a:spcBef>
                <a:spcPts val="600"/>
              </a:spcBef>
              <a:buClr>
                <a:srgbClr val="66CAFF"/>
              </a:buClr>
              <a:buFont typeface="Wingdings" panose="05000000000000000000" pitchFamily="2" charset="2"/>
              <a:buChar char="ü"/>
            </a:pPr>
            <a:r>
              <a:rPr lang="fr-BE" sz="2000" b="1" dirty="0" err="1"/>
              <a:t>Practitioner</a:t>
            </a:r>
            <a:r>
              <a:rPr lang="fr-BE" sz="2000" b="1" dirty="0"/>
              <a:t> </a:t>
            </a:r>
            <a:r>
              <a:rPr lang="fr-BE" sz="2000" b="1" dirty="0" err="1"/>
              <a:t>oriented</a:t>
            </a:r>
            <a:r>
              <a:rPr lang="fr-BE" sz="2000" b="1" dirty="0"/>
              <a:t> </a:t>
            </a:r>
            <a:r>
              <a:rPr lang="fr-BE" sz="2000" b="1" dirty="0" err="1"/>
              <a:t>tool</a:t>
            </a:r>
            <a:r>
              <a:rPr lang="fr-BE" sz="2000" b="1" dirty="0"/>
              <a:t> </a:t>
            </a:r>
            <a:r>
              <a:rPr lang="fr-BE" sz="2000" dirty="0"/>
              <a:t>on how to use and combine EU </a:t>
            </a:r>
            <a:r>
              <a:rPr lang="fr-BE" sz="2000" dirty="0" err="1"/>
              <a:t>funding</a:t>
            </a:r>
            <a:r>
              <a:rPr lang="fr-BE" sz="2000" dirty="0"/>
              <a:t> </a:t>
            </a:r>
            <a:r>
              <a:rPr lang="fr-BE" sz="2000" dirty="0" err="1"/>
              <a:t>opportunities</a:t>
            </a:r>
            <a:endParaRPr lang="fr-BE" sz="2000" dirty="0"/>
          </a:p>
          <a:p>
            <a:pPr marL="914400" lvl="1" indent="-457200">
              <a:spcBef>
                <a:spcPts val="600"/>
              </a:spcBef>
              <a:buClr>
                <a:srgbClr val="66CAFF"/>
              </a:buClr>
              <a:buFont typeface="Wingdings" panose="05000000000000000000" pitchFamily="2" charset="2"/>
              <a:buChar char="ü"/>
            </a:pPr>
            <a:r>
              <a:rPr lang="fr-BE" sz="2000" dirty="0"/>
              <a:t>On-line </a:t>
            </a:r>
            <a:r>
              <a:rPr lang="fr-BE" sz="2000" b="1" dirty="0" err="1"/>
              <a:t>dahsboard</a:t>
            </a:r>
            <a:r>
              <a:rPr lang="fr-BE" sz="2000" dirty="0"/>
              <a:t> </a:t>
            </a:r>
            <a:r>
              <a:rPr lang="fr-BE" sz="2000" dirty="0" err="1"/>
              <a:t>inspired</a:t>
            </a:r>
            <a:r>
              <a:rPr lang="fr-BE" sz="2000" dirty="0"/>
              <a:t> </a:t>
            </a:r>
            <a:r>
              <a:rPr lang="fr-BE" sz="2000" dirty="0" err="1"/>
              <a:t>from</a:t>
            </a:r>
            <a:r>
              <a:rPr lang="fr-BE" sz="2000" dirty="0"/>
              <a:t> « </a:t>
            </a:r>
            <a:r>
              <a:rPr lang="fr-BE" sz="2000" dirty="0">
                <a:hlinkClick r:id="rId7"/>
              </a:rPr>
              <a:t>STRAT-BOARD</a:t>
            </a:r>
            <a:r>
              <a:rPr lang="fr-BE" sz="2000" dirty="0"/>
              <a:t> » (interactive </a:t>
            </a:r>
            <a:r>
              <a:rPr lang="fr-BE" sz="2000" dirty="0" err="1"/>
              <a:t>tool</a:t>
            </a:r>
            <a:r>
              <a:rPr lang="fr-BE" sz="2000" dirty="0"/>
              <a:t> on-line)</a:t>
            </a:r>
          </a:p>
          <a:p>
            <a:pPr marL="457200" indent="-457200">
              <a:spcBef>
                <a:spcPts val="600"/>
              </a:spcBef>
              <a:buClr>
                <a:srgbClr val="66CAFF"/>
              </a:buClr>
              <a:buFont typeface="Wingdings" panose="05000000000000000000" pitchFamily="2" charset="2"/>
              <a:buChar char="ü"/>
            </a:pPr>
            <a:r>
              <a:rPr lang="fr-BE" sz="2000" b="1" dirty="0"/>
              <a:t>Delivery:</a:t>
            </a:r>
          </a:p>
          <a:p>
            <a:pPr marL="914400" lvl="1" indent="-457200">
              <a:spcBef>
                <a:spcPts val="600"/>
              </a:spcBef>
              <a:buClr>
                <a:srgbClr val="66CAFF"/>
              </a:buClr>
              <a:buFont typeface="Wingdings" panose="05000000000000000000" pitchFamily="2" charset="2"/>
              <a:buChar char="ü"/>
            </a:pPr>
            <a:r>
              <a:rPr lang="fr-BE" sz="2000" dirty="0" smtClean="0"/>
              <a:t>Joint </a:t>
            </a:r>
            <a:r>
              <a:rPr lang="fr-BE" sz="2000" dirty="0" err="1" smtClean="0"/>
              <a:t>Research</a:t>
            </a:r>
            <a:r>
              <a:rPr lang="fr-BE" sz="2000" dirty="0" smtClean="0"/>
              <a:t> Centre, </a:t>
            </a:r>
            <a:r>
              <a:rPr lang="fr-BE" sz="2000" dirty="0" err="1" smtClean="0"/>
              <a:t>working</a:t>
            </a:r>
            <a:r>
              <a:rPr lang="fr-BE" sz="2000" dirty="0" smtClean="0"/>
              <a:t> </a:t>
            </a:r>
            <a:r>
              <a:rPr lang="fr-BE" sz="2000" dirty="0" err="1" smtClean="0"/>
              <a:t>with</a:t>
            </a:r>
            <a:r>
              <a:rPr lang="fr-BE" sz="2000" dirty="0" smtClean="0"/>
              <a:t> all Commission </a:t>
            </a:r>
            <a:r>
              <a:rPr lang="fr-BE" sz="2000" dirty="0" err="1" smtClean="0"/>
              <a:t>departments</a:t>
            </a:r>
            <a:endParaRPr lang="fr-BE" sz="2000" dirty="0"/>
          </a:p>
          <a:p>
            <a:pPr marL="457200" indent="-457200">
              <a:spcBef>
                <a:spcPts val="600"/>
              </a:spcBef>
              <a:buClr>
                <a:srgbClr val="66CAFF"/>
              </a:buClr>
              <a:buFont typeface="Wingdings" panose="05000000000000000000" pitchFamily="2" charset="2"/>
              <a:buChar char="ü"/>
            </a:pPr>
            <a:r>
              <a:rPr lang="fr-BE" sz="2000" b="1" dirty="0" err="1"/>
              <a:t>Timeline</a:t>
            </a:r>
            <a:r>
              <a:rPr lang="fr-BE" sz="2000" dirty="0"/>
              <a:t>:</a:t>
            </a:r>
          </a:p>
          <a:p>
            <a:pPr marL="914400" lvl="1" indent="-457200">
              <a:spcBef>
                <a:spcPts val="600"/>
              </a:spcBef>
              <a:buClr>
                <a:srgbClr val="66CAFF"/>
              </a:buClr>
              <a:buFont typeface="Wingdings" panose="05000000000000000000" pitchFamily="2" charset="2"/>
              <a:buChar char="ü"/>
            </a:pPr>
            <a:r>
              <a:rPr lang="fr-BE" sz="2000" dirty="0" smtClean="0"/>
              <a:t>18 </a:t>
            </a:r>
            <a:r>
              <a:rPr lang="fr-BE" sz="2000" dirty="0" err="1" smtClean="0"/>
              <a:t>November</a:t>
            </a:r>
            <a:r>
              <a:rPr lang="fr-BE" sz="2000" dirty="0" smtClean="0"/>
              <a:t> – </a:t>
            </a:r>
            <a:r>
              <a:rPr lang="fr-BE" sz="2000" b="1" dirty="0" err="1" smtClean="0"/>
              <a:t>Launch</a:t>
            </a:r>
            <a:r>
              <a:rPr lang="fr-BE" sz="2000" b="1" dirty="0" smtClean="0"/>
              <a:t> of </a:t>
            </a:r>
            <a:r>
              <a:rPr lang="fr-BE" sz="2000" b="1" dirty="0" err="1" smtClean="0"/>
              <a:t>handbook</a:t>
            </a:r>
            <a:r>
              <a:rPr lang="fr-BE" sz="2000" b="1" dirty="0" smtClean="0"/>
              <a:t> on territorial and local </a:t>
            </a:r>
            <a:r>
              <a:rPr lang="fr-BE" sz="2000" b="1" dirty="0" err="1" smtClean="0"/>
              <a:t>development</a:t>
            </a:r>
            <a:r>
              <a:rPr lang="fr-BE" sz="2000" b="1" dirty="0" smtClean="0"/>
              <a:t> </a:t>
            </a:r>
            <a:r>
              <a:rPr lang="fr-BE" sz="2000" b="1" dirty="0" err="1" smtClean="0"/>
              <a:t>strategies</a:t>
            </a:r>
            <a:r>
              <a:rPr lang="fr-BE" sz="2000" b="1" dirty="0" smtClean="0"/>
              <a:t> (Sevilla: </a:t>
            </a:r>
            <a:r>
              <a:rPr lang="fr-BE" sz="2000" b="1" dirty="0" err="1" smtClean="0">
                <a:hlinkClick r:id="rId8"/>
              </a:rPr>
              <a:t>webstreamed</a:t>
            </a:r>
            <a:r>
              <a:rPr lang="fr-BE" sz="2000" b="1" dirty="0" smtClean="0">
                <a:hlinkClick r:id="rId8"/>
              </a:rPr>
              <a:t> 10:30-12:30</a:t>
            </a:r>
            <a:r>
              <a:rPr lang="fr-BE" sz="2000" b="1" dirty="0" smtClean="0"/>
              <a:t>)</a:t>
            </a:r>
            <a:endParaRPr lang="fr-BE" sz="2000" b="1" dirty="0" smtClean="0"/>
          </a:p>
          <a:p>
            <a:pPr marL="914400" lvl="1" indent="-457200">
              <a:spcBef>
                <a:spcPts val="600"/>
              </a:spcBef>
              <a:buClr>
                <a:srgbClr val="66CAFF"/>
              </a:buClr>
              <a:buFont typeface="Wingdings" panose="05000000000000000000" pitchFamily="2" charset="2"/>
              <a:buChar char="ü"/>
            </a:pPr>
            <a:r>
              <a:rPr lang="fr-BE" sz="2000" dirty="0" smtClean="0"/>
              <a:t>First </a:t>
            </a:r>
            <a:r>
              <a:rPr lang="fr-BE" sz="2000" dirty="0" err="1"/>
              <a:t>deliverables</a:t>
            </a:r>
            <a:r>
              <a:rPr lang="fr-BE" sz="2000" dirty="0"/>
              <a:t> July 2023</a:t>
            </a:r>
          </a:p>
          <a:p>
            <a:pPr marL="914400" lvl="1" indent="-457200">
              <a:spcBef>
                <a:spcPts val="600"/>
              </a:spcBef>
              <a:buClr>
                <a:srgbClr val="66CAFF"/>
              </a:buClr>
              <a:buFont typeface="Wingdings" panose="05000000000000000000" pitchFamily="2" charset="2"/>
              <a:buChar char="ü"/>
            </a:pPr>
            <a:r>
              <a:rPr lang="fr-BE" sz="2000" dirty="0"/>
              <a:t>Public </a:t>
            </a:r>
            <a:r>
              <a:rPr lang="fr-BE" sz="2000" dirty="0" err="1"/>
              <a:t>launch</a:t>
            </a:r>
            <a:r>
              <a:rPr lang="fr-BE" sz="2000" dirty="0"/>
              <a:t> </a:t>
            </a:r>
            <a:r>
              <a:rPr lang="fr-BE" sz="2000" dirty="0" err="1"/>
              <a:t>September</a:t>
            </a:r>
            <a:r>
              <a:rPr lang="fr-BE" sz="2000" dirty="0"/>
              <a:t> </a:t>
            </a:r>
            <a:r>
              <a:rPr lang="fr-BE" sz="2000" dirty="0" smtClean="0"/>
              <a:t>2023</a:t>
            </a:r>
            <a:r>
              <a:rPr lang="fr-BE" sz="2000" dirty="0" smtClean="0">
                <a:latin typeface="Helvetica Light" panose="020B0403020202020204" pitchFamily="34" charset="0"/>
              </a:rPr>
              <a:t> </a:t>
            </a:r>
            <a:endParaRPr lang="en-GB" sz="2000" dirty="0">
              <a:latin typeface="Helvetica Light" panose="020B0403020202020204" pitchFamily="34" charset="0"/>
            </a:endParaRPr>
          </a:p>
        </p:txBody>
      </p:sp>
    </p:spTree>
    <p:extLst>
      <p:ext uri="{BB962C8B-B14F-4D97-AF65-F5344CB8AC3E}">
        <p14:creationId xmlns:p14="http://schemas.microsoft.com/office/powerpoint/2010/main" val="21279456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11">
            <a:extLst>
              <a:ext uri="{FF2B5EF4-FFF2-40B4-BE49-F238E27FC236}">
                <a16:creationId xmlns:a16="http://schemas.microsoft.com/office/drawing/2014/main" id="{0856C26B-D7C8-AC40-A075-9B0EA0A2CD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0" y="-91016"/>
            <a:ext cx="3622431" cy="2135550"/>
          </a:xfrm>
          <a:prstGeom prst="rect">
            <a:avLst/>
          </a:prstGeom>
        </p:spPr>
      </p:pic>
      <p:sp>
        <p:nvSpPr>
          <p:cNvPr id="56" name="TextBox 55"/>
          <p:cNvSpPr txBox="1"/>
          <p:nvPr/>
        </p:nvSpPr>
        <p:spPr>
          <a:xfrm>
            <a:off x="169817" y="173736"/>
            <a:ext cx="3634087" cy="1508105"/>
          </a:xfrm>
          <a:prstGeom prst="rect">
            <a:avLst/>
          </a:prstGeom>
          <a:noFill/>
        </p:spPr>
        <p:txBody>
          <a:bodyPr wrap="square" rtlCol="0">
            <a:spAutoFit/>
          </a:bodyPr>
          <a:lstStyle/>
          <a:p>
            <a:r>
              <a:rPr lang="fr-BE" sz="3600" b="1" dirty="0" smtClean="0">
                <a:solidFill>
                  <a:schemeClr val="bg1"/>
                </a:solidFill>
                <a:effectLst>
                  <a:outerShdw blurRad="38100" dist="38100" dir="2700000" algn="tl">
                    <a:srgbClr val="000000">
                      <a:alpha val="43137"/>
                    </a:srgbClr>
                  </a:outerShdw>
                </a:effectLst>
              </a:rPr>
              <a:t>Rural </a:t>
            </a:r>
            <a:r>
              <a:rPr lang="fr-BE" sz="3600" b="1" dirty="0" err="1" smtClean="0">
                <a:solidFill>
                  <a:schemeClr val="bg1"/>
                </a:solidFill>
                <a:effectLst>
                  <a:outerShdw blurRad="38100" dist="38100" dir="2700000" algn="tl">
                    <a:srgbClr val="000000">
                      <a:alpha val="43137"/>
                    </a:srgbClr>
                  </a:outerShdw>
                </a:effectLst>
              </a:rPr>
              <a:t>proofing</a:t>
            </a:r>
            <a:r>
              <a:rPr lang="fr-BE" sz="3600" b="1" dirty="0" smtClean="0">
                <a:solidFill>
                  <a:schemeClr val="bg1"/>
                </a:solidFill>
                <a:effectLst>
                  <a:outerShdw blurRad="38100" dist="38100" dir="2700000" algn="tl">
                    <a:srgbClr val="000000">
                      <a:alpha val="43137"/>
                    </a:srgbClr>
                  </a:outerShdw>
                </a:effectLst>
              </a:rPr>
              <a:t> </a:t>
            </a:r>
            <a:r>
              <a:rPr lang="fr-BE" sz="2800" b="1" dirty="0" smtClean="0">
                <a:solidFill>
                  <a:schemeClr val="bg1"/>
                </a:solidFill>
                <a:effectLst>
                  <a:outerShdw blurRad="38100" dist="38100" dir="2700000" algn="tl">
                    <a:srgbClr val="000000">
                      <a:alpha val="43137"/>
                    </a:srgbClr>
                  </a:outerShdw>
                </a:effectLst>
              </a:rPr>
              <a:t>(national, </a:t>
            </a:r>
            <a:r>
              <a:rPr lang="fr-BE" sz="2800" b="1" dirty="0" err="1" smtClean="0">
                <a:solidFill>
                  <a:schemeClr val="bg1"/>
                </a:solidFill>
                <a:effectLst>
                  <a:outerShdw blurRad="38100" dist="38100" dir="2700000" algn="tl">
                    <a:srgbClr val="000000">
                      <a:alpha val="43137"/>
                    </a:srgbClr>
                  </a:outerShdw>
                </a:effectLst>
              </a:rPr>
              <a:t>regional</a:t>
            </a:r>
            <a:r>
              <a:rPr lang="fr-BE" sz="2800" b="1" dirty="0" smtClean="0">
                <a:solidFill>
                  <a:schemeClr val="bg1"/>
                </a:solidFill>
                <a:effectLst>
                  <a:outerShdw blurRad="38100" dist="38100" dir="2700000" algn="tl">
                    <a:srgbClr val="000000">
                      <a:alpha val="43137"/>
                    </a:srgbClr>
                  </a:outerShdw>
                </a:effectLst>
              </a:rPr>
              <a:t>, local)</a:t>
            </a:r>
            <a:endParaRPr lang="fr-BE" sz="2800" b="1" dirty="0" smtClean="0">
              <a:solidFill>
                <a:schemeClr val="bg1"/>
              </a:solidFill>
              <a:effectLst>
                <a:outerShdw blurRad="38100" dist="38100" dir="2700000" algn="tl">
                  <a:srgbClr val="000000">
                    <a:alpha val="43137"/>
                  </a:srgbClr>
                </a:outerShdw>
              </a:effectLst>
            </a:endParaRPr>
          </a:p>
        </p:txBody>
      </p:sp>
      <p:pic>
        <p:nvPicPr>
          <p:cNvPr id="49"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444751" y="4204276"/>
            <a:ext cx="3747249" cy="2653724"/>
          </a:xfrm>
          <a:prstGeom prst="rect">
            <a:avLst/>
          </a:prstGeom>
        </p:spPr>
      </p:pic>
      <p:pic>
        <p:nvPicPr>
          <p:cNvPr id="50" name="Image 7">
            <a:extLst>
              <a:ext uri="{FF2B5EF4-FFF2-40B4-BE49-F238E27FC236}">
                <a16:creationId xmlns:a16="http://schemas.microsoft.com/office/drawing/2014/main" id="{A8EF945D-926D-9546-BAE3-FA8E14F4E6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7" name="TextBox 6"/>
          <p:cNvSpPr txBox="1"/>
          <p:nvPr/>
        </p:nvSpPr>
        <p:spPr>
          <a:xfrm>
            <a:off x="4305514" y="173736"/>
            <a:ext cx="7886486" cy="1200329"/>
          </a:xfrm>
          <a:prstGeom prst="rect">
            <a:avLst/>
          </a:prstGeom>
          <a:noFill/>
        </p:spPr>
        <p:txBody>
          <a:bodyPr wrap="square" rtlCol="0">
            <a:spAutoFit/>
          </a:bodyPr>
          <a:lstStyle/>
          <a:p>
            <a:r>
              <a:rPr lang="fr-BE" sz="3600" b="1" dirty="0" smtClean="0">
                <a:solidFill>
                  <a:srgbClr val="6AB975"/>
                </a:solidFill>
              </a:rPr>
              <a:t>ENRD </a:t>
            </a:r>
            <a:r>
              <a:rPr lang="fr-BE" sz="3600" b="1" dirty="0" err="1" smtClean="0">
                <a:solidFill>
                  <a:srgbClr val="6AB975"/>
                </a:solidFill>
                <a:hlinkClick r:id="rId5"/>
              </a:rPr>
              <a:t>Thematic</a:t>
            </a:r>
            <a:r>
              <a:rPr lang="fr-BE" sz="3600" b="1" dirty="0" smtClean="0">
                <a:solidFill>
                  <a:srgbClr val="6AB975"/>
                </a:solidFill>
                <a:hlinkClick r:id="rId5"/>
              </a:rPr>
              <a:t> group </a:t>
            </a:r>
            <a:r>
              <a:rPr lang="fr-BE" sz="3600" b="1" dirty="0" smtClean="0">
                <a:solidFill>
                  <a:srgbClr val="6AB975"/>
                </a:solidFill>
              </a:rPr>
              <a:t>on rural </a:t>
            </a:r>
            <a:r>
              <a:rPr lang="fr-BE" sz="3600" b="1" dirty="0" err="1" smtClean="0">
                <a:solidFill>
                  <a:srgbClr val="6AB975"/>
                </a:solidFill>
              </a:rPr>
              <a:t>proofing</a:t>
            </a:r>
            <a:endParaRPr lang="fr-BE" sz="3600" b="1" dirty="0" smtClean="0">
              <a:solidFill>
                <a:srgbClr val="6AB975"/>
              </a:solidFill>
            </a:endParaRPr>
          </a:p>
          <a:p>
            <a:r>
              <a:rPr lang="fr-BE" sz="3600" i="1" dirty="0" err="1" smtClean="0">
                <a:solidFill>
                  <a:srgbClr val="6AB975"/>
                </a:solidFill>
              </a:rPr>
              <a:t>Highlights</a:t>
            </a:r>
            <a:endParaRPr lang="en-GB" sz="3600" i="1" dirty="0">
              <a:solidFill>
                <a:srgbClr val="6AB975"/>
              </a:solidFill>
            </a:endParaRPr>
          </a:p>
        </p:txBody>
      </p:sp>
      <p:sp>
        <p:nvSpPr>
          <p:cNvPr id="12" name="TextBox 11"/>
          <p:cNvSpPr txBox="1"/>
          <p:nvPr/>
        </p:nvSpPr>
        <p:spPr>
          <a:xfrm>
            <a:off x="638740" y="2158922"/>
            <a:ext cx="7128864" cy="4170372"/>
          </a:xfrm>
          <a:prstGeom prst="rect">
            <a:avLst/>
          </a:prstGeom>
          <a:noFill/>
        </p:spPr>
        <p:txBody>
          <a:bodyPr wrap="square" rtlCol="0">
            <a:spAutoFit/>
          </a:bodyPr>
          <a:lstStyle/>
          <a:p>
            <a:pPr marL="285750" indent="-285750">
              <a:spcBef>
                <a:spcPts val="600"/>
              </a:spcBef>
              <a:spcAft>
                <a:spcPts val="600"/>
              </a:spcAft>
              <a:buClr>
                <a:srgbClr val="6AB975"/>
              </a:buClr>
              <a:buFont typeface="Wingdings" panose="05000000000000000000" pitchFamily="2" charset="2"/>
              <a:buChar char="ü"/>
            </a:pPr>
            <a:r>
              <a:rPr lang="en-US" sz="2000" dirty="0" smtClean="0"/>
              <a:t>Rich </a:t>
            </a:r>
            <a:r>
              <a:rPr lang="en-US" sz="2000" dirty="0" smtClean="0">
                <a:hlinkClick r:id="rId6"/>
              </a:rPr>
              <a:t>examples</a:t>
            </a:r>
            <a:r>
              <a:rPr lang="en-US" sz="2000" dirty="0" smtClean="0"/>
              <a:t> from CA, USA, UK, FI, SE, ES, DE…</a:t>
            </a:r>
          </a:p>
          <a:p>
            <a:pPr marL="285750" indent="-285750">
              <a:spcBef>
                <a:spcPts val="600"/>
              </a:spcBef>
              <a:spcAft>
                <a:spcPts val="600"/>
              </a:spcAft>
              <a:buClr>
                <a:srgbClr val="6AB975"/>
              </a:buClr>
              <a:buFont typeface="Wingdings" panose="05000000000000000000" pitchFamily="2" charset="2"/>
              <a:buChar char="ü"/>
            </a:pPr>
            <a:r>
              <a:rPr lang="en-US" sz="2000" dirty="0" smtClean="0"/>
              <a:t>Key lessons from the examples: </a:t>
            </a:r>
          </a:p>
          <a:p>
            <a:pPr marL="742950" lvl="1" indent="-285750">
              <a:spcBef>
                <a:spcPts val="600"/>
              </a:spcBef>
              <a:spcAft>
                <a:spcPts val="600"/>
              </a:spcAft>
              <a:buClr>
                <a:srgbClr val="6AB975"/>
              </a:buClr>
              <a:buFont typeface="Wingdings" panose="05000000000000000000" pitchFamily="2" charset="2"/>
              <a:buChar char="ü"/>
            </a:pPr>
            <a:r>
              <a:rPr lang="en-US" sz="2000" dirty="0" smtClean="0"/>
              <a:t>Rural proofing has to be a </a:t>
            </a:r>
            <a:r>
              <a:rPr lang="en-US" sz="2000" b="1" dirty="0" smtClean="0"/>
              <a:t>positive process</a:t>
            </a:r>
            <a:r>
              <a:rPr lang="en-US" sz="2000" dirty="0" smtClean="0"/>
              <a:t>: not only about needs but about </a:t>
            </a:r>
            <a:r>
              <a:rPr lang="en-US" sz="2000" b="1" dirty="0" smtClean="0"/>
              <a:t>potential</a:t>
            </a:r>
            <a:r>
              <a:rPr lang="en-US" sz="2000" dirty="0" smtClean="0"/>
              <a:t>!</a:t>
            </a:r>
          </a:p>
          <a:p>
            <a:pPr marL="742950" lvl="1" indent="-285750">
              <a:spcBef>
                <a:spcPts val="600"/>
              </a:spcBef>
              <a:spcAft>
                <a:spcPts val="600"/>
              </a:spcAft>
              <a:buClr>
                <a:srgbClr val="6AB975"/>
              </a:buClr>
              <a:buFont typeface="Wingdings" panose="05000000000000000000" pitchFamily="2" charset="2"/>
              <a:buChar char="ü"/>
            </a:pPr>
            <a:r>
              <a:rPr lang="en-US" sz="2000" dirty="0" smtClean="0"/>
              <a:t>Vital role of </a:t>
            </a:r>
            <a:r>
              <a:rPr lang="en-US" sz="2000" b="1" dirty="0" smtClean="0"/>
              <a:t>coordination</a:t>
            </a:r>
            <a:r>
              <a:rPr lang="en-US" sz="2000" dirty="0" smtClean="0"/>
              <a:t> </a:t>
            </a:r>
            <a:r>
              <a:rPr lang="en-US" sz="2000" b="1" dirty="0" smtClean="0"/>
              <a:t>above the various departments</a:t>
            </a:r>
          </a:p>
          <a:p>
            <a:pPr marL="742950" lvl="1" indent="-285750">
              <a:spcBef>
                <a:spcPts val="600"/>
              </a:spcBef>
              <a:spcAft>
                <a:spcPts val="600"/>
              </a:spcAft>
              <a:buClr>
                <a:srgbClr val="6AB975"/>
              </a:buClr>
              <a:buFont typeface="Wingdings" panose="05000000000000000000" pitchFamily="2" charset="2"/>
              <a:buChar char="ü"/>
            </a:pPr>
            <a:r>
              <a:rPr lang="en-US" sz="2000" b="1" dirty="0" smtClean="0"/>
              <a:t>Timeliness</a:t>
            </a:r>
            <a:r>
              <a:rPr lang="en-US" sz="2000" dirty="0" smtClean="0"/>
              <a:t> (rural proofing often comes too late)</a:t>
            </a:r>
          </a:p>
          <a:p>
            <a:pPr marL="742950" lvl="1" indent="-285750">
              <a:spcBef>
                <a:spcPts val="600"/>
              </a:spcBef>
              <a:spcAft>
                <a:spcPts val="600"/>
              </a:spcAft>
              <a:buClr>
                <a:srgbClr val="6AB975"/>
              </a:buClr>
              <a:buFont typeface="Wingdings" panose="05000000000000000000" pitchFamily="2" charset="2"/>
              <a:buChar char="ü"/>
            </a:pPr>
            <a:r>
              <a:rPr lang="en-US" sz="2000" b="1" dirty="0" smtClean="0"/>
              <a:t>Lack of knowledge </a:t>
            </a:r>
            <a:r>
              <a:rPr lang="en-US" sz="2000" dirty="0" smtClean="0"/>
              <a:t>as a key challenge: need for training people to explore “</a:t>
            </a:r>
            <a:r>
              <a:rPr lang="en-US" sz="2000" b="1" i="1" dirty="0" smtClean="0"/>
              <a:t>How would that work in rural areas?</a:t>
            </a:r>
            <a:r>
              <a:rPr lang="en-US" sz="2000" dirty="0" smtClean="0"/>
              <a:t>”</a:t>
            </a:r>
          </a:p>
          <a:p>
            <a:pPr marL="742950" lvl="1" indent="-285750">
              <a:spcBef>
                <a:spcPts val="600"/>
              </a:spcBef>
              <a:spcAft>
                <a:spcPts val="600"/>
              </a:spcAft>
              <a:buClr>
                <a:srgbClr val="6AB975"/>
              </a:buClr>
              <a:buFont typeface="Wingdings" panose="05000000000000000000" pitchFamily="2" charset="2"/>
              <a:buChar char="ü"/>
            </a:pPr>
            <a:r>
              <a:rPr lang="en-US" sz="2000" dirty="0" smtClean="0"/>
              <a:t>Essential role of </a:t>
            </a:r>
            <a:r>
              <a:rPr lang="en-US" sz="2000" b="1" dirty="0" smtClean="0"/>
              <a:t>reporting and follow-up</a:t>
            </a:r>
          </a:p>
          <a:p>
            <a:pPr marL="285750" indent="-285750">
              <a:buFontTx/>
              <a:buChar char="-"/>
            </a:pPr>
            <a:endParaRPr lang="fr-BE" sz="2000" dirty="0"/>
          </a:p>
        </p:txBody>
      </p:sp>
      <p:pic>
        <p:nvPicPr>
          <p:cNvPr id="4" name="Picture 3">
            <a:hlinkClick r:id="rId6"/>
          </p:cNvPr>
          <p:cNvPicPr>
            <a:picLocks noChangeAspect="1"/>
          </p:cNvPicPr>
          <p:nvPr/>
        </p:nvPicPr>
        <p:blipFill rotWithShape="1">
          <a:blip r:embed="rId7"/>
          <a:srcRect l="34627" t="14718" r="35833" b="19333"/>
          <a:stretch/>
        </p:blipFill>
        <p:spPr>
          <a:xfrm>
            <a:off x="8083637" y="1069438"/>
            <a:ext cx="3803507" cy="47765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929763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Image 11">
            <a:extLst>
              <a:ext uri="{FF2B5EF4-FFF2-40B4-BE49-F238E27FC236}">
                <a16:creationId xmlns:a16="http://schemas.microsoft.com/office/drawing/2014/main" id="{0856C26B-D7C8-AC40-A075-9B0EA0A2CDB5}"/>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rot="10800000" flipH="1">
            <a:off x="0" y="-91016"/>
            <a:ext cx="3622431" cy="2135550"/>
          </a:xfrm>
          <a:prstGeom prst="rect">
            <a:avLst/>
          </a:prstGeom>
        </p:spPr>
      </p:pic>
      <p:sp>
        <p:nvSpPr>
          <p:cNvPr id="56" name="TextBox 55"/>
          <p:cNvSpPr txBox="1"/>
          <p:nvPr/>
        </p:nvSpPr>
        <p:spPr>
          <a:xfrm>
            <a:off x="169817" y="173736"/>
            <a:ext cx="3634087" cy="1508105"/>
          </a:xfrm>
          <a:prstGeom prst="rect">
            <a:avLst/>
          </a:prstGeom>
          <a:noFill/>
        </p:spPr>
        <p:txBody>
          <a:bodyPr wrap="square" rtlCol="0">
            <a:spAutoFit/>
          </a:bodyPr>
          <a:lstStyle/>
          <a:p>
            <a:r>
              <a:rPr lang="fr-BE" sz="3600" b="1" dirty="0" smtClean="0">
                <a:solidFill>
                  <a:schemeClr val="bg1"/>
                </a:solidFill>
                <a:effectLst>
                  <a:outerShdw blurRad="38100" dist="38100" dir="2700000" algn="tl">
                    <a:srgbClr val="000000">
                      <a:alpha val="43137"/>
                    </a:srgbClr>
                  </a:outerShdw>
                </a:effectLst>
              </a:rPr>
              <a:t>Rural </a:t>
            </a:r>
            <a:r>
              <a:rPr lang="fr-BE" sz="3600" b="1" dirty="0" err="1" smtClean="0">
                <a:solidFill>
                  <a:schemeClr val="bg1"/>
                </a:solidFill>
                <a:effectLst>
                  <a:outerShdw blurRad="38100" dist="38100" dir="2700000" algn="tl">
                    <a:srgbClr val="000000">
                      <a:alpha val="43137"/>
                    </a:srgbClr>
                  </a:outerShdw>
                </a:effectLst>
              </a:rPr>
              <a:t>proofing</a:t>
            </a:r>
            <a:r>
              <a:rPr lang="fr-BE" sz="3600" b="1" dirty="0" smtClean="0">
                <a:solidFill>
                  <a:schemeClr val="bg1"/>
                </a:solidFill>
                <a:effectLst>
                  <a:outerShdw blurRad="38100" dist="38100" dir="2700000" algn="tl">
                    <a:srgbClr val="000000">
                      <a:alpha val="43137"/>
                    </a:srgbClr>
                  </a:outerShdw>
                </a:effectLst>
              </a:rPr>
              <a:t> </a:t>
            </a:r>
            <a:r>
              <a:rPr lang="fr-BE" sz="2800" b="1" dirty="0" smtClean="0">
                <a:solidFill>
                  <a:schemeClr val="bg1"/>
                </a:solidFill>
                <a:effectLst>
                  <a:outerShdw blurRad="38100" dist="38100" dir="2700000" algn="tl">
                    <a:srgbClr val="000000">
                      <a:alpha val="43137"/>
                    </a:srgbClr>
                  </a:outerShdw>
                </a:effectLst>
              </a:rPr>
              <a:t>(national, </a:t>
            </a:r>
            <a:r>
              <a:rPr lang="fr-BE" sz="2800" b="1" dirty="0" err="1" smtClean="0">
                <a:solidFill>
                  <a:schemeClr val="bg1"/>
                </a:solidFill>
                <a:effectLst>
                  <a:outerShdw blurRad="38100" dist="38100" dir="2700000" algn="tl">
                    <a:srgbClr val="000000">
                      <a:alpha val="43137"/>
                    </a:srgbClr>
                  </a:outerShdw>
                </a:effectLst>
              </a:rPr>
              <a:t>regional</a:t>
            </a:r>
            <a:r>
              <a:rPr lang="fr-BE" sz="2800" b="1" dirty="0" smtClean="0">
                <a:solidFill>
                  <a:schemeClr val="bg1"/>
                </a:solidFill>
                <a:effectLst>
                  <a:outerShdw blurRad="38100" dist="38100" dir="2700000" algn="tl">
                    <a:srgbClr val="000000">
                      <a:alpha val="43137"/>
                    </a:srgbClr>
                  </a:outerShdw>
                </a:effectLst>
              </a:rPr>
              <a:t>, local)</a:t>
            </a:r>
            <a:endParaRPr lang="fr-BE" sz="2800" b="1" dirty="0" smtClean="0">
              <a:solidFill>
                <a:schemeClr val="bg1"/>
              </a:solidFill>
              <a:effectLst>
                <a:outerShdw blurRad="38100" dist="38100" dir="2700000" algn="tl">
                  <a:srgbClr val="000000">
                    <a:alpha val="43137"/>
                  </a:srgbClr>
                </a:outerShdw>
              </a:effectLst>
            </a:endParaRPr>
          </a:p>
        </p:txBody>
      </p:sp>
      <p:pic>
        <p:nvPicPr>
          <p:cNvPr id="49"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8444751" y="4204276"/>
            <a:ext cx="3747249" cy="2653724"/>
          </a:xfrm>
          <a:prstGeom prst="rect">
            <a:avLst/>
          </a:prstGeom>
        </p:spPr>
      </p:pic>
      <p:pic>
        <p:nvPicPr>
          <p:cNvPr id="50" name="Image 7">
            <a:extLst>
              <a:ext uri="{FF2B5EF4-FFF2-40B4-BE49-F238E27FC236}">
                <a16:creationId xmlns:a16="http://schemas.microsoft.com/office/drawing/2014/main" id="{A8EF945D-926D-9546-BAE3-FA8E14F4E6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7" name="TextBox 6"/>
          <p:cNvSpPr txBox="1"/>
          <p:nvPr/>
        </p:nvSpPr>
        <p:spPr>
          <a:xfrm>
            <a:off x="4305514" y="173736"/>
            <a:ext cx="7886486" cy="1200329"/>
          </a:xfrm>
          <a:prstGeom prst="rect">
            <a:avLst/>
          </a:prstGeom>
          <a:noFill/>
        </p:spPr>
        <p:txBody>
          <a:bodyPr wrap="square" rtlCol="0">
            <a:spAutoFit/>
          </a:bodyPr>
          <a:lstStyle/>
          <a:p>
            <a:r>
              <a:rPr lang="fr-BE" sz="3600" b="1" dirty="0" smtClean="0">
                <a:solidFill>
                  <a:srgbClr val="6AB975"/>
                </a:solidFill>
              </a:rPr>
              <a:t>ENRD </a:t>
            </a:r>
            <a:r>
              <a:rPr lang="fr-BE" sz="3600" b="1" dirty="0" err="1" smtClean="0">
                <a:solidFill>
                  <a:srgbClr val="6AB975"/>
                </a:solidFill>
                <a:hlinkClick r:id="rId5"/>
              </a:rPr>
              <a:t>Thematic</a:t>
            </a:r>
            <a:r>
              <a:rPr lang="fr-BE" sz="3600" b="1" dirty="0" smtClean="0">
                <a:solidFill>
                  <a:srgbClr val="6AB975"/>
                </a:solidFill>
                <a:hlinkClick r:id="rId5"/>
              </a:rPr>
              <a:t> group </a:t>
            </a:r>
            <a:r>
              <a:rPr lang="fr-BE" sz="3600" b="1" dirty="0" smtClean="0">
                <a:solidFill>
                  <a:srgbClr val="6AB975"/>
                </a:solidFill>
              </a:rPr>
              <a:t>on rural </a:t>
            </a:r>
            <a:r>
              <a:rPr lang="fr-BE" sz="3600" b="1" dirty="0" err="1" smtClean="0">
                <a:solidFill>
                  <a:srgbClr val="6AB975"/>
                </a:solidFill>
              </a:rPr>
              <a:t>proofing</a:t>
            </a:r>
            <a:endParaRPr lang="fr-BE" sz="3600" b="1" dirty="0" smtClean="0">
              <a:solidFill>
                <a:srgbClr val="6AB975"/>
              </a:solidFill>
            </a:endParaRPr>
          </a:p>
          <a:p>
            <a:r>
              <a:rPr lang="fr-BE" sz="3600" i="1" dirty="0" err="1" smtClean="0">
                <a:solidFill>
                  <a:srgbClr val="6AB975"/>
                </a:solidFill>
              </a:rPr>
              <a:t>Highlights</a:t>
            </a:r>
            <a:endParaRPr lang="en-GB" sz="3600" i="1" dirty="0">
              <a:solidFill>
                <a:srgbClr val="6AB975"/>
              </a:solidFill>
            </a:endParaRPr>
          </a:p>
        </p:txBody>
      </p:sp>
      <p:sp>
        <p:nvSpPr>
          <p:cNvPr id="12" name="TextBox 11"/>
          <p:cNvSpPr txBox="1"/>
          <p:nvPr/>
        </p:nvSpPr>
        <p:spPr>
          <a:xfrm>
            <a:off x="638740" y="2158922"/>
            <a:ext cx="7128864" cy="4231928"/>
          </a:xfrm>
          <a:prstGeom prst="rect">
            <a:avLst/>
          </a:prstGeom>
          <a:noFill/>
        </p:spPr>
        <p:txBody>
          <a:bodyPr wrap="square" rtlCol="0">
            <a:spAutoFit/>
          </a:bodyPr>
          <a:lstStyle/>
          <a:p>
            <a:pPr marL="285750" indent="-285750">
              <a:spcBef>
                <a:spcPts val="600"/>
              </a:spcBef>
              <a:spcAft>
                <a:spcPts val="600"/>
              </a:spcAft>
              <a:buClr>
                <a:srgbClr val="6AB975"/>
              </a:buClr>
              <a:buFont typeface="Wingdings" panose="05000000000000000000" pitchFamily="2" charset="2"/>
              <a:buChar char="ü"/>
            </a:pPr>
            <a:r>
              <a:rPr lang="en-US" sz="2000" b="1" dirty="0" smtClean="0"/>
              <a:t>Essential actions: </a:t>
            </a:r>
            <a:endParaRPr lang="en-US" sz="2000" b="1" dirty="0" smtClean="0"/>
          </a:p>
          <a:p>
            <a:pPr marL="742950" lvl="1" indent="-285750">
              <a:spcBef>
                <a:spcPts val="600"/>
              </a:spcBef>
              <a:spcAft>
                <a:spcPts val="600"/>
              </a:spcAft>
              <a:buClr>
                <a:srgbClr val="6AB975"/>
              </a:buClr>
              <a:buFont typeface="Wingdings" panose="05000000000000000000" pitchFamily="2" charset="2"/>
              <a:buChar char="ü"/>
            </a:pPr>
            <a:r>
              <a:rPr lang="en-US" b="1" dirty="0">
                <a:solidFill>
                  <a:srgbClr val="69B975"/>
                </a:solidFill>
              </a:rPr>
              <a:t>Action 1</a:t>
            </a:r>
            <a:r>
              <a:rPr lang="en-US" dirty="0">
                <a:solidFill>
                  <a:srgbClr val="69B975"/>
                </a:solidFill>
              </a:rPr>
              <a:t>: </a:t>
            </a:r>
            <a:r>
              <a:rPr lang="en-US" dirty="0"/>
              <a:t>Clear statement of strong and real </a:t>
            </a:r>
            <a:r>
              <a:rPr lang="en-US" b="1" dirty="0"/>
              <a:t>political will </a:t>
            </a:r>
            <a:r>
              <a:rPr lang="en-US" dirty="0"/>
              <a:t>and </a:t>
            </a:r>
            <a:r>
              <a:rPr lang="en-US" b="1" dirty="0" smtClean="0"/>
              <a:t>commitment</a:t>
            </a:r>
          </a:p>
          <a:p>
            <a:pPr marL="742950" lvl="1" indent="-285750">
              <a:spcBef>
                <a:spcPts val="600"/>
              </a:spcBef>
              <a:spcAft>
                <a:spcPts val="600"/>
              </a:spcAft>
              <a:buClr>
                <a:srgbClr val="6AB975"/>
              </a:buClr>
              <a:buFont typeface="Wingdings" panose="05000000000000000000" pitchFamily="2" charset="2"/>
              <a:buChar char="ü"/>
            </a:pPr>
            <a:r>
              <a:rPr lang="en-US" b="1" dirty="0">
                <a:solidFill>
                  <a:srgbClr val="69B975"/>
                </a:solidFill>
              </a:rPr>
              <a:t>Action 2</a:t>
            </a:r>
            <a:r>
              <a:rPr lang="en-US" dirty="0">
                <a:solidFill>
                  <a:srgbClr val="69B975"/>
                </a:solidFill>
              </a:rPr>
              <a:t>:</a:t>
            </a:r>
            <a:r>
              <a:rPr lang="en-US" dirty="0"/>
              <a:t> Establish a </a:t>
            </a:r>
            <a:r>
              <a:rPr lang="en-US" b="1" dirty="0"/>
              <a:t>positive, shared vision </a:t>
            </a:r>
            <a:r>
              <a:rPr lang="en-US" dirty="0"/>
              <a:t>of rural areas and clarity about the role of rural proofing </a:t>
            </a:r>
            <a:r>
              <a:rPr lang="en-US" dirty="0" smtClean="0"/>
              <a:t>in achieving this</a:t>
            </a:r>
          </a:p>
          <a:p>
            <a:pPr marL="742950" lvl="1" indent="-285750">
              <a:spcBef>
                <a:spcPts val="600"/>
              </a:spcBef>
              <a:spcAft>
                <a:spcPts val="600"/>
              </a:spcAft>
              <a:buClr>
                <a:srgbClr val="6AB975"/>
              </a:buClr>
              <a:buFont typeface="Wingdings" panose="05000000000000000000" pitchFamily="2" charset="2"/>
              <a:buChar char="ü"/>
            </a:pPr>
            <a:r>
              <a:rPr lang="en-US" b="1" dirty="0">
                <a:solidFill>
                  <a:srgbClr val="69B975"/>
                </a:solidFill>
              </a:rPr>
              <a:t>Action 3</a:t>
            </a:r>
            <a:r>
              <a:rPr lang="en-US" dirty="0">
                <a:solidFill>
                  <a:srgbClr val="69B975"/>
                </a:solidFill>
              </a:rPr>
              <a:t>:</a:t>
            </a:r>
            <a:r>
              <a:rPr lang="en-US" dirty="0"/>
              <a:t> Establish clear and coordinated </a:t>
            </a:r>
            <a:r>
              <a:rPr lang="en-US" b="1" dirty="0"/>
              <a:t>roles and </a:t>
            </a:r>
            <a:r>
              <a:rPr lang="en-US" b="1" dirty="0" smtClean="0"/>
              <a:t>responsibilities</a:t>
            </a:r>
          </a:p>
          <a:p>
            <a:pPr marL="742950" lvl="1" indent="-285750">
              <a:spcBef>
                <a:spcPts val="600"/>
              </a:spcBef>
              <a:spcAft>
                <a:spcPts val="600"/>
              </a:spcAft>
              <a:buClr>
                <a:srgbClr val="6AB975"/>
              </a:buClr>
              <a:buFont typeface="Wingdings" panose="05000000000000000000" pitchFamily="2" charset="2"/>
              <a:buChar char="ü"/>
            </a:pPr>
            <a:r>
              <a:rPr lang="en-US" b="1" dirty="0">
                <a:solidFill>
                  <a:srgbClr val="69B975"/>
                </a:solidFill>
              </a:rPr>
              <a:t>Action 4</a:t>
            </a:r>
            <a:r>
              <a:rPr lang="en-US" dirty="0">
                <a:solidFill>
                  <a:srgbClr val="69B975"/>
                </a:solidFill>
              </a:rPr>
              <a:t>:</a:t>
            </a:r>
            <a:r>
              <a:rPr lang="en-US" dirty="0"/>
              <a:t> Develop a </a:t>
            </a:r>
            <a:r>
              <a:rPr lang="en-US" b="1" dirty="0"/>
              <a:t>clear template and guidance </a:t>
            </a:r>
            <a:r>
              <a:rPr lang="en-US" dirty="0"/>
              <a:t>and robust accompanying </a:t>
            </a:r>
            <a:r>
              <a:rPr lang="en-US" b="1" dirty="0" smtClean="0"/>
              <a:t>evidence</a:t>
            </a:r>
          </a:p>
          <a:p>
            <a:pPr marL="742950" lvl="1" indent="-285750">
              <a:spcBef>
                <a:spcPts val="600"/>
              </a:spcBef>
              <a:spcAft>
                <a:spcPts val="600"/>
              </a:spcAft>
              <a:buClr>
                <a:srgbClr val="6AB975"/>
              </a:buClr>
              <a:buFont typeface="Wingdings" panose="05000000000000000000" pitchFamily="2" charset="2"/>
              <a:buChar char="ü"/>
            </a:pPr>
            <a:r>
              <a:rPr lang="en-US" b="1" dirty="0">
                <a:solidFill>
                  <a:srgbClr val="69B975"/>
                </a:solidFill>
              </a:rPr>
              <a:t>Action 5</a:t>
            </a:r>
            <a:r>
              <a:rPr lang="en-US" dirty="0">
                <a:solidFill>
                  <a:srgbClr val="69B975"/>
                </a:solidFill>
              </a:rPr>
              <a:t>:</a:t>
            </a:r>
            <a:r>
              <a:rPr lang="en-US" dirty="0"/>
              <a:t> Establish clear </a:t>
            </a:r>
            <a:r>
              <a:rPr lang="en-US" b="1" dirty="0"/>
              <a:t>monitoring and evaluation mechanisms</a:t>
            </a:r>
            <a:endParaRPr lang="en-US" b="1" dirty="0" smtClean="0"/>
          </a:p>
          <a:p>
            <a:pPr marL="742950" lvl="1" indent="-285750">
              <a:spcBef>
                <a:spcPts val="600"/>
              </a:spcBef>
              <a:spcAft>
                <a:spcPts val="600"/>
              </a:spcAft>
              <a:buClr>
                <a:srgbClr val="6AB975"/>
              </a:buClr>
              <a:buFont typeface="Wingdings" panose="05000000000000000000" pitchFamily="2" charset="2"/>
              <a:buChar char="ü"/>
            </a:pPr>
            <a:endParaRPr lang="en-US" sz="2000" b="1" dirty="0" smtClean="0"/>
          </a:p>
          <a:p>
            <a:pPr marL="285750" indent="-285750">
              <a:buFontTx/>
              <a:buChar char="-"/>
            </a:pPr>
            <a:endParaRPr lang="fr-BE" sz="2000" dirty="0"/>
          </a:p>
        </p:txBody>
      </p:sp>
      <p:pic>
        <p:nvPicPr>
          <p:cNvPr id="2" name="Picture 1">
            <a:hlinkClick r:id="rId6"/>
          </p:cNvPr>
          <p:cNvPicPr>
            <a:picLocks noChangeAspect="1"/>
          </p:cNvPicPr>
          <p:nvPr/>
        </p:nvPicPr>
        <p:blipFill rotWithShape="1">
          <a:blip r:embed="rId7"/>
          <a:srcRect l="33220" t="14710" r="34055" b="3791"/>
          <a:stretch/>
        </p:blipFill>
        <p:spPr>
          <a:xfrm>
            <a:off x="8269214" y="1053502"/>
            <a:ext cx="3409593" cy="47765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13755892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655281" y="968625"/>
            <a:ext cx="8691592" cy="4926341"/>
          </a:xfrm>
          <a:prstGeom prst="rect">
            <a:avLst/>
          </a:prstGeom>
        </p:spPr>
      </p:pic>
      <p:pic>
        <p:nvPicPr>
          <p:cNvPr id="21" name="Image 11">
            <a:extLst>
              <a:ext uri="{FF2B5EF4-FFF2-40B4-BE49-F238E27FC236}">
                <a16:creationId xmlns:a16="http://schemas.microsoft.com/office/drawing/2014/main" id="{0856C26B-D7C8-AC40-A075-9B0EA0A2CDB5}"/>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rot="10800000" flipH="1">
            <a:off x="0" y="-91016"/>
            <a:ext cx="3622431" cy="2135550"/>
          </a:xfrm>
          <a:prstGeom prst="rect">
            <a:avLst/>
          </a:prstGeom>
        </p:spPr>
      </p:pic>
      <p:sp>
        <p:nvSpPr>
          <p:cNvPr id="56" name="TextBox 55"/>
          <p:cNvSpPr txBox="1"/>
          <p:nvPr/>
        </p:nvSpPr>
        <p:spPr>
          <a:xfrm>
            <a:off x="169817" y="173736"/>
            <a:ext cx="3634087" cy="1077218"/>
          </a:xfrm>
          <a:prstGeom prst="rect">
            <a:avLst/>
          </a:prstGeom>
          <a:noFill/>
        </p:spPr>
        <p:txBody>
          <a:bodyPr wrap="square" rtlCol="0">
            <a:spAutoFit/>
          </a:bodyPr>
          <a:lstStyle/>
          <a:p>
            <a:r>
              <a:rPr lang="fr-BE" sz="3600" b="1" dirty="0" smtClean="0">
                <a:solidFill>
                  <a:schemeClr val="bg1"/>
                </a:solidFill>
                <a:effectLst>
                  <a:outerShdw blurRad="38100" dist="38100" dir="2700000" algn="tl">
                    <a:srgbClr val="000000">
                      <a:alpha val="43137"/>
                    </a:srgbClr>
                  </a:outerShdw>
                </a:effectLst>
              </a:rPr>
              <a:t>Rural </a:t>
            </a:r>
            <a:r>
              <a:rPr lang="fr-BE" sz="3600" b="1" dirty="0" err="1" smtClean="0">
                <a:solidFill>
                  <a:schemeClr val="bg1"/>
                </a:solidFill>
                <a:effectLst>
                  <a:outerShdw blurRad="38100" dist="38100" dir="2700000" algn="tl">
                    <a:srgbClr val="000000">
                      <a:alpha val="43137"/>
                    </a:srgbClr>
                  </a:outerShdw>
                </a:effectLst>
              </a:rPr>
              <a:t>proofing</a:t>
            </a:r>
            <a:r>
              <a:rPr lang="fr-BE" sz="3600" b="1" dirty="0" smtClean="0">
                <a:solidFill>
                  <a:schemeClr val="bg1"/>
                </a:solidFill>
                <a:effectLst>
                  <a:outerShdw blurRad="38100" dist="38100" dir="2700000" algn="tl">
                    <a:srgbClr val="000000">
                      <a:alpha val="43137"/>
                    </a:srgbClr>
                  </a:outerShdw>
                </a:effectLst>
              </a:rPr>
              <a:t> </a:t>
            </a:r>
            <a:r>
              <a:rPr lang="fr-BE" sz="2800" b="1" dirty="0" smtClean="0">
                <a:solidFill>
                  <a:schemeClr val="bg1"/>
                </a:solidFill>
                <a:effectLst>
                  <a:outerShdw blurRad="38100" dist="38100" dir="2700000" algn="tl">
                    <a:srgbClr val="000000">
                      <a:alpha val="43137"/>
                    </a:srgbClr>
                  </a:outerShdw>
                </a:effectLst>
              </a:rPr>
              <a:t>(International)</a:t>
            </a:r>
            <a:endParaRPr lang="fr-BE" sz="2800" b="1" dirty="0" smtClean="0">
              <a:solidFill>
                <a:schemeClr val="bg1"/>
              </a:solidFill>
              <a:effectLst>
                <a:outerShdw blurRad="38100" dist="38100" dir="2700000" algn="tl">
                  <a:srgbClr val="000000">
                    <a:alpha val="43137"/>
                  </a:srgbClr>
                </a:outerShdw>
              </a:effectLst>
            </a:endParaRPr>
          </a:p>
        </p:txBody>
      </p:sp>
      <p:pic>
        <p:nvPicPr>
          <p:cNvPr id="49"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44751" y="4204276"/>
            <a:ext cx="3747249" cy="2653724"/>
          </a:xfrm>
          <a:prstGeom prst="rect">
            <a:avLst/>
          </a:prstGeom>
        </p:spPr>
      </p:pic>
      <p:pic>
        <p:nvPicPr>
          <p:cNvPr id="50" name="Image 7">
            <a:extLst>
              <a:ext uri="{FF2B5EF4-FFF2-40B4-BE49-F238E27FC236}">
                <a16:creationId xmlns:a16="http://schemas.microsoft.com/office/drawing/2014/main" id="{A8EF945D-926D-9546-BAE3-FA8E14F4E6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7" name="TextBox 6"/>
          <p:cNvSpPr txBox="1"/>
          <p:nvPr/>
        </p:nvSpPr>
        <p:spPr>
          <a:xfrm>
            <a:off x="4094018" y="38653"/>
            <a:ext cx="8097982" cy="954107"/>
          </a:xfrm>
          <a:prstGeom prst="rect">
            <a:avLst/>
          </a:prstGeom>
          <a:noFill/>
        </p:spPr>
        <p:txBody>
          <a:bodyPr wrap="square" rtlCol="0">
            <a:spAutoFit/>
          </a:bodyPr>
          <a:lstStyle/>
          <a:p>
            <a:r>
              <a:rPr lang="fr-BE" sz="2800" b="1" dirty="0" smtClean="0">
                <a:solidFill>
                  <a:srgbClr val="6AB975"/>
                </a:solidFill>
              </a:rPr>
              <a:t>OECD-WHO workshop on rural </a:t>
            </a:r>
            <a:r>
              <a:rPr lang="fr-BE" sz="2800" b="1" dirty="0" err="1" smtClean="0">
                <a:solidFill>
                  <a:srgbClr val="6AB975"/>
                </a:solidFill>
              </a:rPr>
              <a:t>proofing</a:t>
            </a:r>
            <a:r>
              <a:rPr lang="fr-BE" sz="2800" b="1" dirty="0" smtClean="0">
                <a:solidFill>
                  <a:srgbClr val="6AB975"/>
                </a:solidFill>
              </a:rPr>
              <a:t> for </a:t>
            </a:r>
            <a:r>
              <a:rPr lang="fr-BE" sz="2800" b="1" dirty="0" err="1" smtClean="0">
                <a:solidFill>
                  <a:srgbClr val="6AB975"/>
                </a:solidFill>
              </a:rPr>
              <a:t>health</a:t>
            </a:r>
            <a:r>
              <a:rPr lang="fr-BE" sz="2800" b="1" dirty="0" smtClean="0">
                <a:solidFill>
                  <a:srgbClr val="6AB975"/>
                </a:solidFill>
              </a:rPr>
              <a:t> </a:t>
            </a:r>
            <a:r>
              <a:rPr lang="fr-BE" sz="2800" dirty="0" smtClean="0">
                <a:solidFill>
                  <a:srgbClr val="6AB975"/>
                </a:solidFill>
              </a:rPr>
              <a:t>(28 </a:t>
            </a:r>
            <a:r>
              <a:rPr lang="fr-BE" sz="2800" dirty="0" err="1" smtClean="0">
                <a:solidFill>
                  <a:srgbClr val="6AB975"/>
                </a:solidFill>
              </a:rPr>
              <a:t>September</a:t>
            </a:r>
            <a:r>
              <a:rPr lang="fr-BE" sz="2800" dirty="0" smtClean="0">
                <a:solidFill>
                  <a:srgbClr val="6AB975"/>
                </a:solidFill>
              </a:rPr>
              <a:t>, Cavan)</a:t>
            </a:r>
            <a:endParaRPr lang="en-GB" sz="2800" i="1" dirty="0">
              <a:solidFill>
                <a:srgbClr val="6AB975"/>
              </a:solidFill>
            </a:endParaRPr>
          </a:p>
        </p:txBody>
      </p:sp>
      <p:sp>
        <p:nvSpPr>
          <p:cNvPr id="4" name="TextBox 3"/>
          <p:cNvSpPr txBox="1"/>
          <p:nvPr/>
        </p:nvSpPr>
        <p:spPr>
          <a:xfrm>
            <a:off x="2655281" y="6047509"/>
            <a:ext cx="3669210" cy="646331"/>
          </a:xfrm>
          <a:prstGeom prst="rect">
            <a:avLst/>
          </a:prstGeom>
          <a:noFill/>
        </p:spPr>
        <p:txBody>
          <a:bodyPr wrap="none" rtlCol="0">
            <a:spAutoFit/>
          </a:bodyPr>
          <a:lstStyle/>
          <a:p>
            <a:r>
              <a:rPr lang="fr-BE" dirty="0" err="1" smtClean="0">
                <a:hlinkClick r:id="rId6"/>
              </a:rPr>
              <a:t>Presentations</a:t>
            </a:r>
            <a:endParaRPr lang="fr-BE" dirty="0" smtClean="0">
              <a:hlinkClick r:id="rId7"/>
            </a:endParaRPr>
          </a:p>
          <a:p>
            <a:r>
              <a:rPr lang="fr-BE" dirty="0" err="1" smtClean="0">
                <a:hlinkClick r:id="rId7"/>
              </a:rPr>
              <a:t>Webinar</a:t>
            </a:r>
            <a:r>
              <a:rPr lang="fr-BE" dirty="0" smtClean="0">
                <a:hlinkClick r:id="rId7"/>
              </a:rPr>
              <a:t> </a:t>
            </a:r>
            <a:r>
              <a:rPr lang="fr-BE" dirty="0" err="1" smtClean="0">
                <a:hlinkClick r:id="rId7"/>
              </a:rPr>
              <a:t>series</a:t>
            </a:r>
            <a:r>
              <a:rPr lang="fr-BE" dirty="0" smtClean="0">
                <a:hlinkClick r:id="rId7"/>
              </a:rPr>
              <a:t> on rural </a:t>
            </a:r>
            <a:r>
              <a:rPr lang="fr-BE" dirty="0" err="1" smtClean="0">
                <a:hlinkClick r:id="rId7"/>
              </a:rPr>
              <a:t>health</a:t>
            </a:r>
            <a:r>
              <a:rPr lang="fr-BE" dirty="0" smtClean="0">
                <a:hlinkClick r:id="rId7"/>
              </a:rPr>
              <a:t> </a:t>
            </a:r>
            <a:r>
              <a:rPr lang="fr-BE" dirty="0" err="1" smtClean="0">
                <a:hlinkClick r:id="rId7"/>
              </a:rPr>
              <a:t>equity</a:t>
            </a:r>
            <a:endParaRPr lang="en-GB" dirty="0"/>
          </a:p>
        </p:txBody>
      </p:sp>
    </p:spTree>
    <p:extLst>
      <p:ext uri="{BB962C8B-B14F-4D97-AF65-F5344CB8AC3E}">
        <p14:creationId xmlns:p14="http://schemas.microsoft.com/office/powerpoint/2010/main" val="3779396386"/>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CA26CE0A-EE1D-664F-84CD-80B26FCC36F2}"/>
              </a:ext>
            </a:extLst>
          </p:cNvPr>
          <p:cNvPicPr>
            <a:picLocks noChangeAspect="1"/>
          </p:cNvPicPr>
          <p:nvPr/>
        </p:nvPicPr>
        <p:blipFill>
          <a:blip r:embed="rId2"/>
          <a:stretch>
            <a:fillRect/>
          </a:stretch>
        </p:blipFill>
        <p:spPr>
          <a:xfrm rot="10800000" flipH="1">
            <a:off x="0" y="-74937"/>
            <a:ext cx="9356651" cy="1249850"/>
          </a:xfrm>
          <a:prstGeom prst="rect">
            <a:avLst/>
          </a:prstGeom>
        </p:spPr>
      </p:pic>
      <p:pic>
        <p:nvPicPr>
          <p:cNvPr id="13" name="Image 12">
            <a:extLst>
              <a:ext uri="{FF2B5EF4-FFF2-40B4-BE49-F238E27FC236}">
                <a16:creationId xmlns:a16="http://schemas.microsoft.com/office/drawing/2014/main" id="{583B149B-24C9-B140-A75B-3B124563736E}"/>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8625623" y="4377690"/>
            <a:ext cx="3566377" cy="2480309"/>
          </a:xfrm>
          <a:prstGeom prst="rect">
            <a:avLst/>
          </a:prstGeom>
        </p:spPr>
      </p:pic>
      <p:pic>
        <p:nvPicPr>
          <p:cNvPr id="8" name="Image 7">
            <a:extLst>
              <a:ext uri="{FF2B5EF4-FFF2-40B4-BE49-F238E27FC236}">
                <a16:creationId xmlns:a16="http://schemas.microsoft.com/office/drawing/2014/main" id="{A8EF945D-926D-9546-BAE3-FA8E14F4E654}"/>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2" name="TextBox 1"/>
          <p:cNvSpPr txBox="1"/>
          <p:nvPr/>
        </p:nvSpPr>
        <p:spPr>
          <a:xfrm>
            <a:off x="626299" y="102031"/>
            <a:ext cx="8104051" cy="707886"/>
          </a:xfrm>
          <a:prstGeom prst="rect">
            <a:avLst/>
          </a:prstGeom>
          <a:noFill/>
        </p:spPr>
        <p:txBody>
          <a:bodyPr wrap="square" rtlCol="0">
            <a:spAutoFit/>
          </a:bodyPr>
          <a:lstStyle/>
          <a:p>
            <a:r>
              <a:rPr lang="en-US" sz="4000" b="1" dirty="0" smtClean="0">
                <a:solidFill>
                  <a:schemeClr val="bg1"/>
                </a:solidFill>
                <a:latin typeface="Helvetica" pitchFamily="2" charset="0"/>
              </a:rPr>
              <a:t>Rural proofing (EU level)</a:t>
            </a:r>
            <a:endParaRPr lang="en-US" sz="4000" b="1" dirty="0">
              <a:solidFill>
                <a:schemeClr val="bg1"/>
              </a:solidFill>
              <a:latin typeface="Helvetica" pitchFamily="2" charset="0"/>
            </a:endParaRPr>
          </a:p>
        </p:txBody>
      </p:sp>
      <p:sp>
        <p:nvSpPr>
          <p:cNvPr id="11" name="TextBox 10"/>
          <p:cNvSpPr txBox="1"/>
          <p:nvPr/>
        </p:nvSpPr>
        <p:spPr>
          <a:xfrm>
            <a:off x="487061" y="1351883"/>
            <a:ext cx="11578325" cy="5016758"/>
          </a:xfrm>
          <a:prstGeom prst="rect">
            <a:avLst/>
          </a:prstGeom>
          <a:noFill/>
        </p:spPr>
        <p:txBody>
          <a:bodyPr wrap="square" rtlCol="0">
            <a:spAutoFit/>
          </a:bodyPr>
          <a:lstStyle/>
          <a:p>
            <a:pPr lvl="0"/>
            <a:r>
              <a:rPr lang="fr-BE" sz="2800" b="1" dirty="0" err="1" smtClean="0">
                <a:solidFill>
                  <a:srgbClr val="366C62"/>
                </a:solidFill>
              </a:rPr>
              <a:t>Take-aways</a:t>
            </a:r>
            <a:r>
              <a:rPr lang="fr-BE" sz="2800" b="1" dirty="0" smtClean="0">
                <a:solidFill>
                  <a:srgbClr val="366C62"/>
                </a:solidFill>
              </a:rPr>
              <a:t> </a:t>
            </a:r>
            <a:r>
              <a:rPr lang="fr-BE" sz="2800" b="1" dirty="0" err="1" smtClean="0">
                <a:solidFill>
                  <a:srgbClr val="366C62"/>
                </a:solidFill>
              </a:rPr>
              <a:t>from</a:t>
            </a:r>
            <a:r>
              <a:rPr lang="fr-BE" sz="2800" b="1" dirty="0" smtClean="0">
                <a:solidFill>
                  <a:srgbClr val="366C62"/>
                </a:solidFill>
              </a:rPr>
              <a:t> first « pilot » </a:t>
            </a:r>
            <a:r>
              <a:rPr lang="fr-BE" sz="2800" b="1" dirty="0" err="1" smtClean="0">
                <a:solidFill>
                  <a:srgbClr val="366C62"/>
                </a:solidFill>
              </a:rPr>
              <a:t>year</a:t>
            </a:r>
            <a:endParaRPr lang="fr-BE" sz="2800" b="1" dirty="0" smtClean="0">
              <a:solidFill>
                <a:srgbClr val="366C62"/>
              </a:solidFill>
            </a:endParaRPr>
          </a:p>
          <a:p>
            <a:pPr lvl="0"/>
            <a:endParaRPr lang="fr-BE" sz="2800" b="1" dirty="0" smtClean="0">
              <a:solidFill>
                <a:srgbClr val="366C62"/>
              </a:solidFill>
            </a:endParaRPr>
          </a:p>
          <a:p>
            <a:pPr marL="342900" lvl="0" indent="-342900">
              <a:buFont typeface="Wingdings" panose="05000000000000000000" pitchFamily="2" charset="2"/>
              <a:buChar char="ü"/>
            </a:pPr>
            <a:r>
              <a:rPr lang="fr-BE" sz="2400" b="1" dirty="0" smtClean="0">
                <a:solidFill>
                  <a:srgbClr val="69B975"/>
                </a:solidFill>
              </a:rPr>
              <a:t>Importance </a:t>
            </a:r>
            <a:r>
              <a:rPr lang="fr-BE" sz="2400" b="1" dirty="0">
                <a:solidFill>
                  <a:srgbClr val="69B975"/>
                </a:solidFill>
              </a:rPr>
              <a:t>of data &amp; </a:t>
            </a:r>
            <a:r>
              <a:rPr lang="fr-BE" sz="2400" b="1" dirty="0" err="1">
                <a:solidFill>
                  <a:srgbClr val="69B975"/>
                </a:solidFill>
              </a:rPr>
              <a:t>evidence</a:t>
            </a:r>
            <a:endParaRPr lang="fr-BE" sz="2400" b="1" dirty="0">
              <a:solidFill>
                <a:srgbClr val="69B975"/>
              </a:solidFill>
            </a:endParaRPr>
          </a:p>
          <a:p>
            <a:pPr marL="800100" lvl="1" indent="-342900">
              <a:buFont typeface="Wingdings" panose="05000000000000000000" pitchFamily="2" charset="2"/>
              <a:buChar char="ü"/>
            </a:pPr>
            <a:r>
              <a:rPr lang="fr-BE" sz="2400" dirty="0" err="1"/>
              <a:t>Lack</a:t>
            </a:r>
            <a:r>
              <a:rPr lang="fr-BE" sz="2400" dirty="0"/>
              <a:t> of data to </a:t>
            </a:r>
            <a:r>
              <a:rPr lang="fr-BE" sz="2400" dirty="0" err="1"/>
              <a:t>characterise</a:t>
            </a:r>
            <a:r>
              <a:rPr lang="fr-BE" sz="2400" dirty="0"/>
              <a:t> rural </a:t>
            </a:r>
            <a:r>
              <a:rPr lang="fr-BE" sz="2400" dirty="0" err="1"/>
              <a:t>specificities</a:t>
            </a:r>
            <a:endParaRPr lang="fr-BE" sz="2400" dirty="0"/>
          </a:p>
          <a:p>
            <a:pPr marL="342900" lvl="0" indent="-342900">
              <a:buFont typeface="Wingdings" panose="05000000000000000000" pitchFamily="2" charset="2"/>
              <a:buChar char="ü"/>
            </a:pPr>
            <a:r>
              <a:rPr lang="fr-BE" sz="2400" b="1" dirty="0">
                <a:solidFill>
                  <a:srgbClr val="69B975"/>
                </a:solidFill>
              </a:rPr>
              <a:t>Importance of </a:t>
            </a:r>
            <a:r>
              <a:rPr lang="fr-BE" sz="2400" b="1" dirty="0" err="1">
                <a:solidFill>
                  <a:srgbClr val="69B975"/>
                </a:solidFill>
              </a:rPr>
              <a:t>timeliness</a:t>
            </a:r>
            <a:endParaRPr lang="fr-BE" sz="2400" b="1" dirty="0">
              <a:solidFill>
                <a:srgbClr val="69B975"/>
              </a:solidFill>
            </a:endParaRPr>
          </a:p>
          <a:p>
            <a:pPr marL="800100" lvl="1" indent="-342900">
              <a:buFont typeface="Wingdings" panose="05000000000000000000" pitchFamily="2" charset="2"/>
              <a:buChar char="ü"/>
            </a:pPr>
            <a:r>
              <a:rPr lang="fr-BE" sz="2400" dirty="0"/>
              <a:t>Rural </a:t>
            </a:r>
            <a:r>
              <a:rPr lang="fr-BE" sz="2400" dirty="0" err="1"/>
              <a:t>proofing</a:t>
            </a:r>
            <a:r>
              <a:rPr lang="fr-BE" sz="2400" dirty="0"/>
              <a:t> </a:t>
            </a:r>
            <a:r>
              <a:rPr lang="fr-BE" sz="2400" dirty="0" err="1"/>
              <a:t>needs</a:t>
            </a:r>
            <a:r>
              <a:rPr lang="fr-BE" sz="2400" dirty="0"/>
              <a:t> to </a:t>
            </a:r>
            <a:r>
              <a:rPr lang="fr-BE" sz="2400" dirty="0" err="1"/>
              <a:t>start</a:t>
            </a:r>
            <a:r>
              <a:rPr lang="fr-BE" sz="2400" dirty="0"/>
              <a:t> </a:t>
            </a:r>
            <a:r>
              <a:rPr lang="fr-BE" sz="2400" b="1" dirty="0" err="1"/>
              <a:t>early</a:t>
            </a:r>
            <a:r>
              <a:rPr lang="fr-BE" sz="2400" b="1" dirty="0"/>
              <a:t> = </a:t>
            </a:r>
            <a:r>
              <a:rPr lang="fr-BE" sz="2400" dirty="0" err="1"/>
              <a:t>before</a:t>
            </a:r>
            <a:r>
              <a:rPr lang="fr-BE" sz="2400" dirty="0"/>
              <a:t> call for </a:t>
            </a:r>
            <a:r>
              <a:rPr lang="fr-BE" sz="2400" dirty="0" err="1"/>
              <a:t>evidence</a:t>
            </a:r>
            <a:r>
              <a:rPr lang="fr-BE" sz="2400" dirty="0"/>
              <a:t> and public </a:t>
            </a:r>
            <a:r>
              <a:rPr lang="fr-BE" sz="2400" dirty="0" smtClean="0"/>
              <a:t>consultation</a:t>
            </a:r>
            <a:endParaRPr lang="fr-BE" sz="2400" dirty="0"/>
          </a:p>
          <a:p>
            <a:pPr marL="342900" indent="-342900">
              <a:buFont typeface="Wingdings" panose="05000000000000000000" pitchFamily="2" charset="2"/>
              <a:buChar char="ü"/>
            </a:pPr>
            <a:r>
              <a:rPr lang="fr-BE" sz="2400" b="1" dirty="0">
                <a:solidFill>
                  <a:srgbClr val="69B975"/>
                </a:solidFill>
              </a:rPr>
              <a:t>Importance of </a:t>
            </a:r>
            <a:r>
              <a:rPr lang="fr-BE" sz="2400" b="1" dirty="0" err="1">
                <a:solidFill>
                  <a:srgbClr val="69B975"/>
                </a:solidFill>
              </a:rPr>
              <a:t>cooperation</a:t>
            </a:r>
            <a:endParaRPr lang="fr-BE" sz="2400" b="1" dirty="0">
              <a:solidFill>
                <a:srgbClr val="69B975"/>
              </a:solidFill>
            </a:endParaRPr>
          </a:p>
          <a:p>
            <a:pPr marL="800100" lvl="1" indent="-342900">
              <a:buFont typeface="Wingdings" panose="05000000000000000000" pitchFamily="2" charset="2"/>
              <a:buChar char="ü"/>
            </a:pPr>
            <a:r>
              <a:rPr lang="fr-BE" sz="2400" dirty="0" err="1"/>
              <a:t>Exploring</a:t>
            </a:r>
            <a:r>
              <a:rPr lang="fr-BE" sz="2400" dirty="0"/>
              <a:t> rural implications </a:t>
            </a:r>
            <a:r>
              <a:rPr lang="fr-BE" sz="2400" dirty="0" err="1"/>
              <a:t>can</a:t>
            </a:r>
            <a:r>
              <a:rPr lang="fr-BE" sz="2400" dirty="0"/>
              <a:t> </a:t>
            </a:r>
            <a:r>
              <a:rPr lang="fr-BE" sz="2400" dirty="0" err="1"/>
              <a:t>be</a:t>
            </a:r>
            <a:r>
              <a:rPr lang="fr-BE" sz="2400" dirty="0"/>
              <a:t> </a:t>
            </a:r>
            <a:r>
              <a:rPr lang="fr-BE" sz="2400" dirty="0" err="1"/>
              <a:t>challenging</a:t>
            </a:r>
            <a:r>
              <a:rPr lang="fr-BE" sz="2400" dirty="0"/>
              <a:t> for </a:t>
            </a:r>
            <a:r>
              <a:rPr lang="fr-BE" sz="2400" dirty="0" smtClean="0"/>
              <a:t>the </a:t>
            </a:r>
            <a:r>
              <a:rPr lang="fr-BE" sz="2400" dirty="0" err="1" smtClean="0"/>
              <a:t>various</a:t>
            </a:r>
            <a:r>
              <a:rPr lang="fr-BE" sz="2400" dirty="0" smtClean="0"/>
              <a:t> </a:t>
            </a:r>
            <a:r>
              <a:rPr lang="fr-BE" sz="2400" dirty="0" err="1" smtClean="0"/>
              <a:t>departments</a:t>
            </a:r>
            <a:r>
              <a:rPr lang="fr-BE" sz="2400" dirty="0" smtClean="0"/>
              <a:t>…</a:t>
            </a:r>
            <a:endParaRPr lang="fr-BE" sz="2400" dirty="0"/>
          </a:p>
          <a:p>
            <a:pPr marL="800100" lvl="1" indent="-342900">
              <a:buFont typeface="Wingdings" panose="05000000000000000000" pitchFamily="2" charset="2"/>
              <a:buChar char="ü"/>
            </a:pPr>
            <a:r>
              <a:rPr lang="fr-BE" sz="2400" dirty="0" smtClean="0"/>
              <a:t>… </a:t>
            </a:r>
            <a:r>
              <a:rPr lang="fr-BE" sz="2400" dirty="0" err="1" smtClean="0"/>
              <a:t>while</a:t>
            </a:r>
            <a:r>
              <a:rPr lang="fr-BE" sz="2400" dirty="0" smtClean="0"/>
              <a:t> </a:t>
            </a:r>
            <a:r>
              <a:rPr lang="fr-BE" sz="2400" dirty="0" err="1" smtClean="0"/>
              <a:t>specific</a:t>
            </a:r>
            <a:r>
              <a:rPr lang="fr-BE" sz="2400" dirty="0" smtClean="0"/>
              <a:t> initiatives </a:t>
            </a:r>
            <a:r>
              <a:rPr lang="fr-BE" sz="2400" dirty="0" err="1"/>
              <a:t>can</a:t>
            </a:r>
            <a:r>
              <a:rPr lang="fr-BE" sz="2400" dirty="0"/>
              <a:t> </a:t>
            </a:r>
            <a:r>
              <a:rPr lang="fr-BE" sz="2400" dirty="0" err="1" smtClean="0"/>
              <a:t>be</a:t>
            </a:r>
            <a:r>
              <a:rPr lang="fr-BE" sz="2400" dirty="0" smtClean="0"/>
              <a:t> </a:t>
            </a:r>
            <a:r>
              <a:rPr lang="fr-BE" sz="2400" dirty="0" err="1" smtClean="0"/>
              <a:t>very</a:t>
            </a:r>
            <a:r>
              <a:rPr lang="fr-BE" sz="2400" dirty="0" smtClean="0"/>
              <a:t> </a:t>
            </a:r>
            <a:r>
              <a:rPr lang="fr-BE" sz="2400" dirty="0" err="1"/>
              <a:t>technical</a:t>
            </a:r>
            <a:r>
              <a:rPr lang="fr-BE" sz="2400" dirty="0"/>
              <a:t> for rural </a:t>
            </a:r>
            <a:r>
              <a:rPr lang="fr-BE" sz="2400" dirty="0" smtClean="0"/>
              <a:t>services</a:t>
            </a:r>
            <a:endParaRPr lang="fr-BE" sz="2400" dirty="0"/>
          </a:p>
          <a:p>
            <a:pPr marL="342900" indent="-342900">
              <a:buFont typeface="Wingdings" panose="05000000000000000000" pitchFamily="2" charset="2"/>
              <a:buChar char="ü"/>
            </a:pPr>
            <a:r>
              <a:rPr lang="fr-BE" sz="2400" b="1" dirty="0" err="1">
                <a:solidFill>
                  <a:srgbClr val="69B975"/>
                </a:solidFill>
              </a:rPr>
              <a:t>Demonstrating</a:t>
            </a:r>
            <a:r>
              <a:rPr lang="fr-BE" sz="2400" b="1" dirty="0">
                <a:solidFill>
                  <a:srgbClr val="69B975"/>
                </a:solidFill>
              </a:rPr>
              <a:t> </a:t>
            </a:r>
            <a:r>
              <a:rPr lang="fr-BE" sz="2400" b="1" dirty="0" err="1">
                <a:solidFill>
                  <a:srgbClr val="69B975"/>
                </a:solidFill>
              </a:rPr>
              <a:t>outcomes</a:t>
            </a:r>
            <a:endParaRPr lang="fr-BE" sz="2400" b="1" dirty="0">
              <a:solidFill>
                <a:srgbClr val="69B975"/>
              </a:solidFill>
            </a:endParaRPr>
          </a:p>
          <a:p>
            <a:pPr marL="800100" lvl="1" indent="-342900">
              <a:buFont typeface="Wingdings" panose="05000000000000000000" pitchFamily="2" charset="2"/>
              <a:buChar char="ü"/>
            </a:pPr>
            <a:r>
              <a:rPr lang="fr-BE" sz="2400" dirty="0" err="1" smtClean="0"/>
              <a:t>Specificities</a:t>
            </a:r>
            <a:r>
              <a:rPr lang="fr-BE" sz="2400" dirty="0" smtClean="0"/>
              <a:t> </a:t>
            </a:r>
            <a:r>
              <a:rPr lang="fr-BE" sz="2400" dirty="0" err="1"/>
              <a:t>increasingly</a:t>
            </a:r>
            <a:r>
              <a:rPr lang="fr-BE" sz="2400" dirty="0"/>
              <a:t> </a:t>
            </a:r>
            <a:r>
              <a:rPr lang="fr-BE" sz="2400" dirty="0" err="1" smtClean="0"/>
              <a:t>recognised</a:t>
            </a:r>
            <a:endParaRPr lang="fr-BE" sz="2400" dirty="0" smtClean="0"/>
          </a:p>
          <a:p>
            <a:pPr marL="800100" lvl="1" indent="-342900">
              <a:buFont typeface="Wingdings" panose="05000000000000000000" pitchFamily="2" charset="2"/>
              <a:buChar char="ü"/>
            </a:pPr>
            <a:r>
              <a:rPr lang="fr-BE" sz="2400" dirty="0" err="1" smtClean="0"/>
              <a:t>Need</a:t>
            </a:r>
            <a:r>
              <a:rPr lang="fr-BE" sz="2400" dirty="0" smtClean="0"/>
              <a:t> for </a:t>
            </a:r>
            <a:r>
              <a:rPr lang="fr-BE" sz="2400" dirty="0" err="1" smtClean="0"/>
              <a:t>creative</a:t>
            </a:r>
            <a:r>
              <a:rPr lang="fr-BE" sz="2400" dirty="0" smtClean="0"/>
              <a:t> </a:t>
            </a:r>
            <a:r>
              <a:rPr lang="fr-BE" sz="2400" dirty="0" err="1" smtClean="0"/>
              <a:t>policy</a:t>
            </a:r>
            <a:r>
              <a:rPr lang="fr-BE" sz="2400" dirty="0" smtClean="0"/>
              <a:t> </a:t>
            </a:r>
            <a:r>
              <a:rPr lang="fr-BE" sz="2400" dirty="0" err="1" smtClean="0"/>
              <a:t>responses</a:t>
            </a:r>
            <a:endParaRPr lang="fr-BE" sz="2400" dirty="0"/>
          </a:p>
          <a:p>
            <a:pPr marL="800100" lvl="1" indent="-342900">
              <a:buFont typeface="Wingdings" panose="05000000000000000000" pitchFamily="2" charset="2"/>
              <a:buChar char="ü"/>
            </a:pPr>
            <a:endParaRPr lang="en-IE" sz="2400" dirty="0"/>
          </a:p>
        </p:txBody>
      </p:sp>
      <p:sp>
        <p:nvSpPr>
          <p:cNvPr id="3" name="Right Arrow 2"/>
          <p:cNvSpPr/>
          <p:nvPr/>
        </p:nvSpPr>
        <p:spPr>
          <a:xfrm>
            <a:off x="7038615" y="2652037"/>
            <a:ext cx="758537" cy="36368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TextBox 3"/>
          <p:cNvSpPr txBox="1"/>
          <p:nvPr/>
        </p:nvSpPr>
        <p:spPr>
          <a:xfrm>
            <a:off x="7863467" y="2603045"/>
            <a:ext cx="3331512" cy="461665"/>
          </a:xfrm>
          <a:prstGeom prst="rect">
            <a:avLst/>
          </a:prstGeom>
          <a:noFill/>
        </p:spPr>
        <p:txBody>
          <a:bodyPr wrap="square" rtlCol="0">
            <a:spAutoFit/>
          </a:bodyPr>
          <a:lstStyle/>
          <a:p>
            <a:r>
              <a:rPr lang="fr-BE" sz="2400" b="1" dirty="0" err="1" smtClean="0"/>
              <a:t>Observatory</a:t>
            </a:r>
            <a:r>
              <a:rPr lang="fr-BE" sz="2400" b="1" dirty="0" smtClean="0"/>
              <a:t>, </a:t>
            </a:r>
            <a:r>
              <a:rPr lang="fr-BE" sz="2400" b="1" dirty="0" err="1" smtClean="0"/>
              <a:t>Statistics</a:t>
            </a:r>
            <a:endParaRPr lang="en-GB" sz="2400" b="1" dirty="0"/>
          </a:p>
        </p:txBody>
      </p:sp>
    </p:spTree>
    <p:extLst>
      <p:ext uri="{BB962C8B-B14F-4D97-AF65-F5344CB8AC3E}">
        <p14:creationId xmlns:p14="http://schemas.microsoft.com/office/powerpoint/2010/main" val="246326696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Image 2">
            <a:extLst>
              <a:ext uri="{FF2B5EF4-FFF2-40B4-BE49-F238E27FC236}">
                <a16:creationId xmlns:a16="http://schemas.microsoft.com/office/drawing/2014/main" id="{7B922FD0-1436-F840-B1CF-C60FEF795F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021" y="-274320"/>
            <a:ext cx="4446120" cy="2008298"/>
          </a:xfrm>
          <a:prstGeom prst="rect">
            <a:avLst/>
          </a:prstGeom>
        </p:spPr>
      </p:pic>
      <p:grpSp>
        <p:nvGrpSpPr>
          <p:cNvPr id="11" name="Group 10"/>
          <p:cNvGrpSpPr/>
          <p:nvPr/>
        </p:nvGrpSpPr>
        <p:grpSpPr>
          <a:xfrm>
            <a:off x="251017" y="1619846"/>
            <a:ext cx="3111715" cy="1614844"/>
            <a:chOff x="7251192" y="685800"/>
            <a:chExt cx="3986784" cy="544317"/>
          </a:xfrm>
          <a:solidFill>
            <a:srgbClr val="EFC20E"/>
          </a:solidFill>
        </p:grpSpPr>
        <p:sp>
          <p:nvSpPr>
            <p:cNvPr id="9" name="Rounded Rectangle 8"/>
            <p:cNvSpPr/>
            <p:nvPr/>
          </p:nvSpPr>
          <p:spPr>
            <a:xfrm>
              <a:off x="7251192" y="685800"/>
              <a:ext cx="3986784" cy="544317"/>
            </a:xfrm>
            <a:prstGeom prst="roundRect">
              <a:avLst/>
            </a:prstGeom>
            <a:grp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0" name="TextBox 9"/>
            <p:cNvSpPr txBox="1"/>
            <p:nvPr/>
          </p:nvSpPr>
          <p:spPr>
            <a:xfrm>
              <a:off x="7344304" y="707227"/>
              <a:ext cx="3849625" cy="497964"/>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Rural revitalisation </a:t>
              </a:r>
              <a:r>
                <a:rPr kumimoji="0" lang="fr-BE" sz="1800" b="1" i="0" u="none" strike="noStrike" kern="1200" cap="none" spc="0" normalizeH="0" baseline="0" noProof="0" dirty="0" err="1">
                  <a:ln>
                    <a:noFill/>
                  </a:ln>
                  <a:solidFill>
                    <a:prstClr val="black"/>
                  </a:solidFill>
                  <a:effectLst/>
                  <a:uLnTx/>
                  <a:uFillTx/>
                  <a:latin typeface="Calibri" panose="020F0502020204030204"/>
                  <a:ea typeface="+mn-ea"/>
                  <a:cs typeface="+mn-cs"/>
                </a:rPr>
                <a:t>platform</a:t>
              </a:r>
              <a:endPar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i="0" u="none" strike="noStrike" kern="1200" cap="none" spc="0" normalizeH="0" baseline="0" noProof="0" dirty="0">
                  <a:ln>
                    <a:noFill/>
                  </a:ln>
                  <a:solidFill>
                    <a:prstClr val="black"/>
                  </a:solidFill>
                  <a:effectLst/>
                  <a:uLnTx/>
                  <a:uFillTx/>
                  <a:latin typeface="Calibri" panose="020F0502020204030204"/>
                  <a:ea typeface="+mn-ea"/>
                  <a:cs typeface="+mn-cs"/>
                </a:rPr>
                <a:t>ENRD </a:t>
              </a:r>
              <a:r>
                <a:rPr kumimoji="0" lang="fr-BE" sz="1800" i="0" u="none" strike="noStrike" kern="1200" cap="none" spc="0" normalizeH="0" baseline="0" noProof="0" dirty="0" err="1">
                  <a:ln>
                    <a:noFill/>
                  </a:ln>
                  <a:solidFill>
                    <a:prstClr val="black"/>
                  </a:solidFill>
                  <a:effectLst/>
                  <a:uLnTx/>
                  <a:uFillTx/>
                  <a:latin typeface="Calibri" panose="020F0502020204030204"/>
                  <a:ea typeface="+mn-ea"/>
                  <a:cs typeface="+mn-cs"/>
                </a:rPr>
                <a:t>Thematic</a:t>
              </a:r>
              <a:r>
                <a:rPr kumimoji="0" lang="fr-BE" sz="1800" i="0" u="none" strike="noStrike" kern="1200" cap="none" spc="0" normalizeH="0" baseline="0" noProof="0" dirty="0">
                  <a:ln>
                    <a:noFill/>
                  </a:ln>
                  <a:solidFill>
                    <a:prstClr val="black"/>
                  </a:solidFill>
                  <a:effectLst/>
                  <a:uLnTx/>
                  <a:uFillTx/>
                  <a:latin typeface="Calibri" panose="020F0502020204030204"/>
                  <a:ea typeface="+mn-ea"/>
                  <a:cs typeface="+mn-cs"/>
                </a:rPr>
                <a:t> group</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IT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development</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fr-BE" sz="1800" b="0" i="0" u="none" strike="noStrike" kern="1200" cap="none" spc="0" normalizeH="0" baseline="0" noProof="0" dirty="0" err="1" smtClean="0">
                  <a:ln>
                    <a:noFill/>
                  </a:ln>
                  <a:solidFill>
                    <a:prstClr val="black"/>
                  </a:solidFill>
                  <a:effectLst/>
                  <a:uLnTx/>
                  <a:uFillTx/>
                  <a:latin typeface="Calibri" panose="020F0502020204030204"/>
                  <a:ea typeface="+mn-ea"/>
                  <a:cs typeface="+mn-cs"/>
                </a:rPr>
                <a:t>starting</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1" name="Group 20"/>
          <p:cNvGrpSpPr/>
          <p:nvPr/>
        </p:nvGrpSpPr>
        <p:grpSpPr>
          <a:xfrm>
            <a:off x="270164" y="3299933"/>
            <a:ext cx="3111715" cy="2171586"/>
            <a:chOff x="7251192" y="685799"/>
            <a:chExt cx="3986784" cy="1861315"/>
          </a:xfrm>
        </p:grpSpPr>
        <p:sp>
          <p:nvSpPr>
            <p:cNvPr id="22" name="Rounded Rectangle 21"/>
            <p:cNvSpPr/>
            <p:nvPr/>
          </p:nvSpPr>
          <p:spPr>
            <a:xfrm>
              <a:off x="7251192" y="685799"/>
              <a:ext cx="3986784" cy="1861315"/>
            </a:xfrm>
            <a:prstGeom prst="roundRect">
              <a:avLst/>
            </a:prstGeom>
            <a:solidFill>
              <a:srgbClr val="EFC20E"/>
            </a:solid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23" name="TextBox 22"/>
            <p:cNvSpPr txBox="1"/>
            <p:nvPr/>
          </p:nvSpPr>
          <p:spPr>
            <a:xfrm>
              <a:off x="7319773" y="715821"/>
              <a:ext cx="3849622" cy="1741094"/>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err="1">
                  <a:ln>
                    <a:noFill/>
                  </a:ln>
                  <a:solidFill>
                    <a:prstClr val="black"/>
                  </a:solidFill>
                  <a:effectLst/>
                  <a:uLnTx/>
                  <a:uFillTx/>
                  <a:latin typeface="Calibri" panose="020F0502020204030204"/>
                  <a:ea typeface="+mn-ea"/>
                  <a:cs typeface="+mn-cs"/>
                </a:rPr>
                <a:t>Research</a:t>
              </a: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 and innovation </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for rural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communities</a:t>
              </a:r>
              <a:endPar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Horizon 2021-2022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launched</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(67M€)</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Startup village forum</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EIP-AGRI, RIS3</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Horizon 2023-2024</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26" name="Group 25"/>
          <p:cNvGrpSpPr/>
          <p:nvPr/>
        </p:nvGrpSpPr>
        <p:grpSpPr>
          <a:xfrm>
            <a:off x="3445359" y="730016"/>
            <a:ext cx="2765773" cy="1874020"/>
            <a:chOff x="7251192" y="685800"/>
            <a:chExt cx="3986784" cy="713842"/>
          </a:xfrm>
        </p:grpSpPr>
        <p:sp>
          <p:nvSpPr>
            <p:cNvPr id="27" name="Rounded Rectangle 26"/>
            <p:cNvSpPr/>
            <p:nvPr/>
          </p:nvSpPr>
          <p:spPr>
            <a:xfrm>
              <a:off x="7251192" y="685800"/>
              <a:ext cx="3986784" cy="713842"/>
            </a:xfrm>
            <a:prstGeom prst="roundRect">
              <a:avLst/>
            </a:prstGeom>
            <a:solidFill>
              <a:srgbClr val="70C7F1"/>
            </a:solid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0" name="TextBox 29"/>
            <p:cNvSpPr txBox="1"/>
            <p:nvPr/>
          </p:nvSpPr>
          <p:spPr>
            <a:xfrm>
              <a:off x="7293864" y="705945"/>
              <a:ext cx="3849624" cy="668249"/>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Sustainable multimodal </a:t>
              </a: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mobility</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best practices for rural areas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SMARTA 3</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Networking for municipalities</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1" name="Group 30"/>
          <p:cNvGrpSpPr/>
          <p:nvPr/>
        </p:nvGrpSpPr>
        <p:grpSpPr>
          <a:xfrm>
            <a:off x="6376760" y="4458877"/>
            <a:ext cx="2999994" cy="936927"/>
            <a:chOff x="7318701" y="667355"/>
            <a:chExt cx="3986784" cy="706199"/>
          </a:xfrm>
        </p:grpSpPr>
        <p:sp>
          <p:nvSpPr>
            <p:cNvPr id="32" name="Rounded Rectangle 31"/>
            <p:cNvSpPr/>
            <p:nvPr/>
          </p:nvSpPr>
          <p:spPr>
            <a:xfrm>
              <a:off x="7318701" y="667355"/>
              <a:ext cx="3986784" cy="676631"/>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3" name="TextBox 32"/>
            <p:cNvSpPr txBox="1"/>
            <p:nvPr/>
          </p:nvSpPr>
          <p:spPr>
            <a:xfrm>
              <a:off x="7329006" y="677604"/>
              <a:ext cx="3849624" cy="695950"/>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EU mission: </a:t>
              </a: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A </a:t>
              </a:r>
              <a:r>
                <a:rPr kumimoji="0" lang="fr-BE" sz="1800" b="1" i="0" u="none" strike="noStrike" kern="1200" cap="none" spc="0" normalizeH="0" baseline="0" noProof="0" dirty="0" err="1">
                  <a:ln>
                    <a:noFill/>
                  </a:ln>
                  <a:solidFill>
                    <a:prstClr val="black"/>
                  </a:solidFill>
                  <a:effectLst/>
                  <a:uLnTx/>
                  <a:uFillTx/>
                  <a:latin typeface="Calibri" panose="020F0502020204030204"/>
                  <a:ea typeface="+mn-ea"/>
                  <a:cs typeface="+mn-cs"/>
                </a:rPr>
                <a:t>soil</a:t>
              </a: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 deal for Europe</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smtClean="0">
                  <a:ln>
                    <a:noFill/>
                  </a:ln>
                  <a:solidFill>
                    <a:prstClr val="black"/>
                  </a:solidFill>
                  <a:effectLst/>
                  <a:uLnTx/>
                  <a:uFillTx/>
                  <a:latin typeface="Calibri" panose="020F0502020204030204"/>
                  <a:ea typeface="+mn-ea"/>
                  <a:cs typeface="+mn-cs"/>
                </a:rPr>
                <a:t>2 WP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published</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34" name="Group 33"/>
          <p:cNvGrpSpPr/>
          <p:nvPr/>
        </p:nvGrpSpPr>
        <p:grpSpPr>
          <a:xfrm>
            <a:off x="6376760" y="2098906"/>
            <a:ext cx="2970423" cy="2326316"/>
            <a:chOff x="7263826" y="584440"/>
            <a:chExt cx="1868324" cy="979605"/>
          </a:xfrm>
        </p:grpSpPr>
        <p:sp>
          <p:nvSpPr>
            <p:cNvPr id="35" name="Rounded Rectangle 34"/>
            <p:cNvSpPr/>
            <p:nvPr/>
          </p:nvSpPr>
          <p:spPr>
            <a:xfrm>
              <a:off x="7263826" y="584440"/>
              <a:ext cx="1868324" cy="95861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6" name="TextBox 35"/>
            <p:cNvSpPr txBox="1"/>
            <p:nvPr/>
          </p:nvSpPr>
          <p:spPr>
            <a:xfrm>
              <a:off x="7286662" y="592016"/>
              <a:ext cx="1804047" cy="972029"/>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Climate</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a:t>
              </a: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action</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in peatland /carbon farming </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err="1">
                  <a:ln>
                    <a:noFill/>
                  </a:ln>
                  <a:solidFill>
                    <a:prstClr val="black"/>
                  </a:solidFill>
                  <a:effectLst/>
                  <a:uLnTx/>
                  <a:uFillTx/>
                  <a:latin typeface="Calibri" panose="020F0502020204030204"/>
                  <a:ea typeface="+mn-ea"/>
                  <a:cs typeface="+mn-cs"/>
                </a:rPr>
                <a:t>Comm</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“Sustainable C cycles”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3 LIFE projects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Just transition fund</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CAP assessments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Certif. C removals</a:t>
              </a:r>
            </a:p>
          </p:txBody>
        </p:sp>
      </p:grpSp>
      <p:grpSp>
        <p:nvGrpSpPr>
          <p:cNvPr id="37" name="Group 36"/>
          <p:cNvGrpSpPr/>
          <p:nvPr/>
        </p:nvGrpSpPr>
        <p:grpSpPr>
          <a:xfrm>
            <a:off x="3477721" y="3228879"/>
            <a:ext cx="2776872" cy="3487370"/>
            <a:chOff x="7251192" y="784543"/>
            <a:chExt cx="3941582" cy="900610"/>
          </a:xfrm>
          <a:solidFill>
            <a:srgbClr val="70C7F1"/>
          </a:solidFill>
        </p:grpSpPr>
        <p:sp>
          <p:nvSpPr>
            <p:cNvPr id="38" name="Rounded Rectangle 37"/>
            <p:cNvSpPr/>
            <p:nvPr/>
          </p:nvSpPr>
          <p:spPr>
            <a:xfrm>
              <a:off x="7251192" y="784543"/>
              <a:ext cx="3941582" cy="897555"/>
            </a:xfrm>
            <a:prstGeom prst="roundRect">
              <a:avLst/>
            </a:prstGeom>
            <a:grpFill/>
          </p:spPr>
          <p:style>
            <a:lnRef idx="1">
              <a:schemeClr val="accent1"/>
            </a:lnRef>
            <a:fillRef idx="2">
              <a:schemeClr val="accent1"/>
            </a:fillRef>
            <a:effectRef idx="1">
              <a:schemeClr val="accent1"/>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39" name="TextBox 38"/>
            <p:cNvSpPr txBox="1"/>
            <p:nvPr/>
          </p:nvSpPr>
          <p:spPr>
            <a:xfrm>
              <a:off x="7251192" y="802892"/>
              <a:ext cx="3849624" cy="882261"/>
            </a:xfrm>
            <a:prstGeom prst="rect">
              <a:avLst/>
            </a:prstGeom>
            <a:noFill/>
            <a:ln>
              <a:noFill/>
            </a:ln>
          </p:spPr>
          <p:style>
            <a:lnRef idx="1">
              <a:schemeClr val="accent1"/>
            </a:lnRef>
            <a:fillRef idx="2">
              <a:schemeClr val="accent1"/>
            </a:fillRef>
            <a:effectRef idx="1">
              <a:schemeClr val="accent1"/>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Rural Digital Futures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Horizon + DEP WP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published</a:t>
              </a:r>
              <a:endPar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EDIH</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Digital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skills</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and jobs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platform</a:t>
              </a:r>
              <a:endPar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Pilots on digital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education</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for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children</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in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remote</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areas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5G for smart com.</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Rural digital index</a:t>
              </a:r>
              <a:endParaRPr kumimoji="0" lang="en-GB"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41" name="Rounded Rectangle 40"/>
          <p:cNvSpPr/>
          <p:nvPr/>
        </p:nvSpPr>
        <p:spPr>
          <a:xfrm>
            <a:off x="6369933" y="16867"/>
            <a:ext cx="2968688" cy="2011645"/>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2" name="TextBox 41"/>
          <p:cNvSpPr txBox="1"/>
          <p:nvPr/>
        </p:nvSpPr>
        <p:spPr>
          <a:xfrm>
            <a:off x="6423139" y="35845"/>
            <a:ext cx="2866555" cy="2031325"/>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Support rural municipalities in energy</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transition and fighting climate change</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hlinkClick r:id="rId4"/>
              </a:rPr>
              <a:t>Rural energy communities advisory</a:t>
            </a:r>
            <a:r>
              <a:rPr kumimoji="0" lang="en-IE" sz="1800" b="1" i="0" u="none" strike="noStrike" kern="1200" cap="none" spc="0" normalizeH="0" noProof="0" dirty="0">
                <a:ln>
                  <a:noFill/>
                </a:ln>
                <a:solidFill>
                  <a:prstClr val="black"/>
                </a:solidFill>
                <a:effectLst/>
                <a:uLnTx/>
                <a:uFillTx/>
                <a:latin typeface="Calibri" panose="020F0502020204030204"/>
                <a:ea typeface="+mn-ea"/>
                <a:cs typeface="+mn-cs"/>
                <a:hlinkClick r:id="rId4"/>
              </a:rPr>
              <a:t> hub</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nvGrpSpPr>
          <p:cNvPr id="43" name="Group 42"/>
          <p:cNvGrpSpPr/>
          <p:nvPr/>
        </p:nvGrpSpPr>
        <p:grpSpPr>
          <a:xfrm>
            <a:off x="6368199" y="5455249"/>
            <a:ext cx="2994439" cy="1223188"/>
            <a:chOff x="8798726" y="1073273"/>
            <a:chExt cx="3986784" cy="828082"/>
          </a:xfrm>
        </p:grpSpPr>
        <p:sp>
          <p:nvSpPr>
            <p:cNvPr id="44" name="Rounded Rectangle 43"/>
            <p:cNvSpPr/>
            <p:nvPr/>
          </p:nvSpPr>
          <p:spPr>
            <a:xfrm>
              <a:off x="8798726" y="1073273"/>
              <a:ext cx="3986784" cy="781852"/>
            </a:xfrm>
            <a:prstGeom prst="roundRect">
              <a:avLst/>
            </a:prstGeom>
          </p:spPr>
          <p:style>
            <a:lnRef idx="1">
              <a:schemeClr val="accent6"/>
            </a:lnRef>
            <a:fillRef idx="2">
              <a:schemeClr val="accent6"/>
            </a:fillRef>
            <a:effectRef idx="1">
              <a:schemeClr val="accent6"/>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5" name="TextBox 44"/>
            <p:cNvSpPr txBox="1"/>
            <p:nvPr/>
          </p:nvSpPr>
          <p:spPr>
            <a:xfrm>
              <a:off x="8903909" y="1088749"/>
              <a:ext cx="3849623" cy="812606"/>
            </a:xfrm>
            <a:prstGeom prst="rect">
              <a:avLst/>
            </a:prstGeom>
            <a:noFill/>
            <a:ln>
              <a:noFill/>
            </a:ln>
          </p:spPr>
          <p:style>
            <a:lnRef idx="1">
              <a:schemeClr val="accent6"/>
            </a:lnRef>
            <a:fillRef idx="2">
              <a:schemeClr val="accent6"/>
            </a:fillRef>
            <a:effectRef idx="1">
              <a:schemeClr val="accent6"/>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Social resilience </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and </a:t>
              </a: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Women</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in rural areas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hlinkClick r:id="rId5"/>
                </a:rPr>
                <a:t>European care strategy </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(2022)</a:t>
              </a:r>
              <a:endParaRPr kumimoji="0" lang="en-US"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grpSp>
        <p:nvGrpSpPr>
          <p:cNvPr id="46" name="Group 45"/>
          <p:cNvGrpSpPr/>
          <p:nvPr/>
        </p:nvGrpSpPr>
        <p:grpSpPr>
          <a:xfrm>
            <a:off x="9446906" y="1619846"/>
            <a:ext cx="2654889" cy="5225887"/>
            <a:chOff x="7303758" y="609930"/>
            <a:chExt cx="3986784" cy="1348473"/>
          </a:xfrm>
        </p:grpSpPr>
        <p:sp>
          <p:nvSpPr>
            <p:cNvPr id="47" name="Rounded Rectangle 46"/>
            <p:cNvSpPr/>
            <p:nvPr/>
          </p:nvSpPr>
          <p:spPr>
            <a:xfrm>
              <a:off x="7303758" y="609930"/>
              <a:ext cx="3986784" cy="1329629"/>
            </a:xfrm>
            <a:prstGeom prst="roundRect">
              <a:avLst/>
            </a:prstGeom>
            <a:solidFill>
              <a:srgbClr val="E63334"/>
            </a:solidFill>
          </p:spPr>
          <p:style>
            <a:lnRef idx="1">
              <a:schemeClr val="accent2"/>
            </a:lnRef>
            <a:fillRef idx="2">
              <a:schemeClr val="accent2"/>
            </a:fillRef>
            <a:effectRef idx="1">
              <a:schemeClr val="accent2"/>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48" name="TextBox 47"/>
            <p:cNvSpPr txBox="1"/>
            <p:nvPr/>
          </p:nvSpPr>
          <p:spPr>
            <a:xfrm>
              <a:off x="7413298" y="648010"/>
              <a:ext cx="3849622" cy="1310393"/>
            </a:xfrm>
            <a:prstGeom prst="rect">
              <a:avLst/>
            </a:prstGeom>
            <a:noFill/>
            <a:ln>
              <a:noFill/>
            </a:ln>
          </p:spPr>
          <p:style>
            <a:lnRef idx="1">
              <a:schemeClr val="accent2"/>
            </a:lnRef>
            <a:fillRef idx="2">
              <a:schemeClr val="accent2"/>
            </a:fillRef>
            <a:effectRef idx="1">
              <a:schemeClr val="accent2"/>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Entrepreneurship and social economy </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in rural areas.</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Clusters of social and ecologic innovation (rural focus) report published – study by RTD</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IE" sz="1800" b="0" i="0" u="none" strike="noStrike" kern="1200" cap="none" spc="0" normalizeH="0" baseline="0" noProof="0" dirty="0" err="1">
                  <a:ln>
                    <a:noFill/>
                  </a:ln>
                  <a:solidFill>
                    <a:prstClr val="black"/>
                  </a:solidFill>
                  <a:effectLst/>
                  <a:uLnTx/>
                  <a:uFillTx/>
                  <a:latin typeface="Calibri" panose="020F0502020204030204"/>
                  <a:ea typeface="+mn-ea"/>
                  <a:cs typeface="+mn-cs"/>
                </a:rPr>
                <a:t>Euroclusters</a:t>
              </a: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 call</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IE" sz="1800" b="0" i="0" u="none" strike="noStrike" kern="1200" cap="none" spc="0" normalizeH="0" baseline="0" noProof="0" dirty="0">
                  <a:ln>
                    <a:noFill/>
                  </a:ln>
                  <a:solidFill>
                    <a:prstClr val="black"/>
                  </a:solidFill>
                  <a:effectLst/>
                  <a:uLnTx/>
                  <a:uFillTx/>
                  <a:latin typeface="Calibri" panose="020F0502020204030204"/>
                  <a:ea typeface="+mn-ea"/>
                  <a:cs typeface="+mn-cs"/>
                </a:rPr>
                <a:t>European cluster collaboration platform</a:t>
              </a: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Ø"/>
                <a:tabLst/>
                <a:defRPr/>
              </a:pPr>
              <a:r>
                <a:rPr kumimoji="0" lang="en-IE" sz="1800" b="1" i="0" u="none" strike="noStrike" kern="1200" cap="none" spc="0" normalizeH="0" baseline="0" noProof="0" dirty="0">
                  <a:ln>
                    <a:noFill/>
                  </a:ln>
                  <a:solidFill>
                    <a:prstClr val="black"/>
                  </a:solidFill>
                  <a:effectLst/>
                  <a:uLnTx/>
                  <a:uFillTx/>
                  <a:latin typeface="Calibri" panose="020F0502020204030204"/>
                  <a:ea typeface="+mn-ea"/>
                  <a:cs typeface="+mn-cs"/>
                </a:rPr>
                <a:t>Transition pathway for proximity and social economy (Q4 2022)</a:t>
              </a:r>
              <a:endParaRPr kumimoji="0" lang="en-US" sz="1800" b="1"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
        <p:nvSpPr>
          <p:cNvPr id="56" name="TextBox 55"/>
          <p:cNvSpPr txBox="1"/>
          <p:nvPr/>
        </p:nvSpPr>
        <p:spPr>
          <a:xfrm>
            <a:off x="83778" y="69138"/>
            <a:ext cx="4681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 Rural action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24 </a:t>
            </a:r>
            <a:r>
              <a:rPr kumimoji="0" lang="fr-BE" sz="24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thematic</a:t>
            </a:r>
            <a:r>
              <a:rPr kumimoji="0" lang="fr-BE"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actions</a:t>
            </a:r>
            <a:endParaRPr kumimoji="0" lang="en-GB"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pic>
        <p:nvPicPr>
          <p:cNvPr id="13" name="Picture 12"/>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0332720" y="56101"/>
            <a:ext cx="1556681" cy="1495441"/>
          </a:xfrm>
          <a:prstGeom prst="rect">
            <a:avLst/>
          </a:prstGeom>
        </p:spPr>
      </p:pic>
      <p:sp>
        <p:nvSpPr>
          <p:cNvPr id="14" name="TextBox 13"/>
          <p:cNvSpPr txBox="1"/>
          <p:nvPr/>
        </p:nvSpPr>
        <p:spPr>
          <a:xfrm>
            <a:off x="3471017" y="2595214"/>
            <a:ext cx="2718791" cy="646331"/>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err="1">
                <a:ln>
                  <a:noFill/>
                </a:ln>
                <a:solidFill>
                  <a:srgbClr val="006666"/>
                </a:solidFill>
                <a:effectLst/>
                <a:uLnTx/>
                <a:uFillTx/>
                <a:latin typeface="Calibri" panose="020F0502020204030204"/>
                <a:ea typeface="+mn-ea"/>
                <a:cs typeface="+mn-cs"/>
              </a:rPr>
              <a:t>Urban</a:t>
            </a:r>
            <a:r>
              <a:rPr kumimoji="0" lang="fr-BE" sz="1800" b="1" i="0" u="none" strike="noStrike" kern="1200" cap="none" spc="0" normalizeH="0" baseline="0" noProof="0" dirty="0">
                <a:ln>
                  <a:noFill/>
                </a:ln>
                <a:solidFill>
                  <a:srgbClr val="006666"/>
                </a:solidFill>
                <a:effectLst/>
                <a:uLnTx/>
                <a:uFillTx/>
                <a:latin typeface="Calibri" panose="020F0502020204030204"/>
                <a:ea typeface="+mn-ea"/>
                <a:cs typeface="+mn-cs"/>
              </a:rPr>
              <a:t> </a:t>
            </a:r>
            <a:r>
              <a:rPr kumimoji="0" lang="fr-BE" sz="1800" b="1" i="0" u="none" strike="noStrike" kern="1200" cap="none" spc="0" normalizeH="0" baseline="0" noProof="0" dirty="0" err="1">
                <a:ln>
                  <a:noFill/>
                </a:ln>
                <a:solidFill>
                  <a:srgbClr val="006666"/>
                </a:solidFill>
                <a:effectLst/>
                <a:uLnTx/>
                <a:uFillTx/>
                <a:latin typeface="Calibri" panose="020F0502020204030204"/>
                <a:ea typeface="+mn-ea"/>
                <a:cs typeface="+mn-cs"/>
              </a:rPr>
              <a:t>mobility</a:t>
            </a:r>
            <a:r>
              <a:rPr kumimoji="0" lang="fr-BE" sz="1800" b="1" i="0" u="none" strike="noStrike" kern="1200" cap="none" spc="0" normalizeH="0" baseline="0" noProof="0" dirty="0">
                <a:ln>
                  <a:noFill/>
                </a:ln>
                <a:solidFill>
                  <a:srgbClr val="006666"/>
                </a:solidFill>
                <a:effectLst/>
                <a:uLnTx/>
                <a:uFillTx/>
                <a:latin typeface="Calibri" panose="020F0502020204030204"/>
                <a:ea typeface="+mn-ea"/>
                <a:cs typeface="+mn-cs"/>
              </a:rPr>
              <a:t> </a:t>
            </a:r>
            <a:r>
              <a:rPr kumimoji="0" lang="fr-BE" sz="1800" b="1" i="0" u="none" strike="noStrike" kern="1200" cap="none" spc="0" normalizeH="0" baseline="0" noProof="0" dirty="0" err="1">
                <a:ln>
                  <a:noFill/>
                </a:ln>
                <a:solidFill>
                  <a:srgbClr val="006666"/>
                </a:solidFill>
                <a:effectLst/>
                <a:uLnTx/>
                <a:uFillTx/>
                <a:latin typeface="Calibri" panose="020F0502020204030204"/>
                <a:ea typeface="+mn-ea"/>
                <a:cs typeface="+mn-cs"/>
              </a:rPr>
              <a:t>framework</a:t>
            </a:r>
            <a:r>
              <a:rPr kumimoji="0" lang="fr-BE" sz="1800" b="1" i="0" u="none" strike="noStrike" kern="1200" cap="none" spc="0" normalizeH="0" baseline="0" noProof="0" dirty="0">
                <a:ln>
                  <a:noFill/>
                </a:ln>
                <a:solidFill>
                  <a:srgbClr val="006666"/>
                </a:solidFill>
                <a:effectLst/>
                <a:uLnTx/>
                <a:uFillTx/>
                <a:latin typeface="Calibri" panose="020F0502020204030204"/>
                <a:ea typeface="+mn-ea"/>
                <a:cs typeface="+mn-cs"/>
              </a:rPr>
              <a:t> </a:t>
            </a:r>
            <a:r>
              <a:rPr kumimoji="0" lang="fr-BE" sz="1800" b="1" i="0" u="none" strike="noStrike" kern="1200" cap="none" spc="0" normalizeH="0" baseline="0" noProof="0" dirty="0" err="1">
                <a:ln>
                  <a:noFill/>
                </a:ln>
                <a:solidFill>
                  <a:srgbClr val="006666"/>
                </a:solidFill>
                <a:effectLst/>
                <a:uLnTx/>
                <a:uFillTx/>
                <a:latin typeface="Calibri" panose="020F0502020204030204"/>
                <a:ea typeface="+mn-ea"/>
                <a:cs typeface="+mn-cs"/>
              </a:rPr>
              <a:t>published</a:t>
            </a:r>
            <a:endParaRPr kumimoji="0" lang="en-GB" sz="1800" b="1" i="0" u="none" strike="noStrike" kern="1200" cap="none" spc="0" normalizeH="0" baseline="0" noProof="0" dirty="0">
              <a:ln>
                <a:noFill/>
              </a:ln>
              <a:solidFill>
                <a:srgbClr val="006666"/>
              </a:solidFill>
              <a:effectLst/>
              <a:uLnTx/>
              <a:uFillTx/>
              <a:latin typeface="Calibri" panose="020F0502020204030204"/>
              <a:ea typeface="+mn-ea"/>
              <a:cs typeface="+mn-cs"/>
            </a:endParaRPr>
          </a:p>
        </p:txBody>
      </p:sp>
      <p:grpSp>
        <p:nvGrpSpPr>
          <p:cNvPr id="40" name="Group 39"/>
          <p:cNvGrpSpPr/>
          <p:nvPr/>
        </p:nvGrpSpPr>
        <p:grpSpPr>
          <a:xfrm>
            <a:off x="260421" y="5549517"/>
            <a:ext cx="3120997" cy="1279640"/>
            <a:chOff x="7239300" y="1698162"/>
            <a:chExt cx="3998676" cy="848952"/>
          </a:xfrm>
        </p:grpSpPr>
        <p:sp>
          <p:nvSpPr>
            <p:cNvPr id="49" name="Rounded Rectangle 48"/>
            <p:cNvSpPr/>
            <p:nvPr/>
          </p:nvSpPr>
          <p:spPr>
            <a:xfrm>
              <a:off x="7251192" y="1698162"/>
              <a:ext cx="3986784" cy="848952"/>
            </a:xfrm>
            <a:prstGeom prst="roundRect">
              <a:avLst/>
            </a:prstGeom>
            <a:solidFill>
              <a:srgbClr val="EFC20E"/>
            </a:solidFill>
          </p:spPr>
          <p:style>
            <a:lnRef idx="1">
              <a:schemeClr val="accent4"/>
            </a:lnRef>
            <a:fillRef idx="2">
              <a:schemeClr val="accent4"/>
            </a:fillRef>
            <a:effectRef idx="1">
              <a:schemeClr val="accent4"/>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50" name="TextBox 49"/>
            <p:cNvSpPr txBox="1"/>
            <p:nvPr/>
          </p:nvSpPr>
          <p:spPr>
            <a:xfrm>
              <a:off x="7239300" y="1713328"/>
              <a:ext cx="3849625" cy="796334"/>
            </a:xfrm>
            <a:prstGeom prst="rect">
              <a:avLst/>
            </a:prstGeom>
            <a:noFill/>
            <a:ln>
              <a:noFill/>
            </a:ln>
          </p:spPr>
          <p:style>
            <a:lnRef idx="1">
              <a:schemeClr val="accent4"/>
            </a:lnRef>
            <a:fillRef idx="2">
              <a:schemeClr val="accent4"/>
            </a:fillRef>
            <a:effectRef idx="1">
              <a:schemeClr val="accent4"/>
            </a:effectRef>
            <a:fontRef idx="minor">
              <a:schemeClr val="dk1"/>
            </a:fontRef>
          </p:style>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1" i="0" u="none" strike="noStrike" kern="1200" cap="none" spc="0" normalizeH="0" baseline="0" noProof="0" dirty="0" err="1">
                  <a:ln>
                    <a:noFill/>
                  </a:ln>
                  <a:solidFill>
                    <a:prstClr val="black"/>
                  </a:solidFill>
                  <a:effectLst/>
                  <a:uLnTx/>
                  <a:uFillTx/>
                  <a:latin typeface="Calibri" panose="020F0502020204030204"/>
                  <a:ea typeface="+mn-ea"/>
                  <a:cs typeface="+mn-cs"/>
                </a:rPr>
                <a:t>Education</a:t>
              </a:r>
              <a:r>
                <a:rPr kumimoji="0" lang="fr-BE" sz="1800" b="1" i="0" u="none" strike="noStrike" kern="1200" cap="none" spc="0" normalizeH="0" baseline="0" noProof="0" dirty="0">
                  <a:ln>
                    <a:noFill/>
                  </a:ln>
                  <a:solidFill>
                    <a:prstClr val="black"/>
                  </a:solidFill>
                  <a:effectLst/>
                  <a:uLnTx/>
                  <a:uFillTx/>
                  <a:latin typeface="Calibri" panose="020F0502020204030204"/>
                  <a:ea typeface="+mn-ea"/>
                  <a:cs typeface="+mn-cs"/>
                </a:rPr>
                <a:t> and </a:t>
              </a:r>
              <a:r>
                <a:rPr kumimoji="0" lang="fr-BE" sz="1800" b="1" i="0" u="none" strike="noStrike" kern="1200" cap="none" spc="0" normalizeH="0" baseline="0" noProof="0" dirty="0" err="1">
                  <a:ln>
                    <a:noFill/>
                  </a:ln>
                  <a:solidFill>
                    <a:prstClr val="black"/>
                  </a:solidFill>
                  <a:effectLst/>
                  <a:uLnTx/>
                  <a:uFillTx/>
                  <a:latin typeface="Calibri" panose="020F0502020204030204"/>
                  <a:ea typeface="+mn-ea"/>
                  <a:cs typeface="+mn-cs"/>
                </a:rPr>
                <a:t>youth</a:t>
              </a:r>
              <a:endPar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endParaRPr>
            </a:p>
            <a:p>
              <a:pPr marL="742950" marR="0" lvl="1" indent="-285750" algn="l" defTabSz="914400" rtl="0" eaLnBrk="1" fontAlgn="auto" latinLnBrk="0" hangingPunct="1">
                <a:lnSpc>
                  <a:spcPct val="100000"/>
                </a:lnSpc>
                <a:spcBef>
                  <a:spcPts val="0"/>
                </a:spcBef>
                <a:spcAft>
                  <a:spcPts val="0"/>
                </a:spcAft>
                <a:buClrTx/>
                <a:buSzTx/>
                <a:buFont typeface="Wingdings" panose="05000000000000000000" pitchFamily="2" charset="2"/>
                <a:buChar char="ü"/>
                <a:tabLst/>
                <a:defRPr/>
              </a:pP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Study</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on rural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young</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people </a:t>
              </a:r>
              <a:r>
                <a:rPr kumimoji="0" lang="fr-BE" sz="1800" b="0" i="0" u="none" strike="noStrike" kern="1200" cap="none" spc="0" normalizeH="0" baseline="0" noProof="0" dirty="0" err="1">
                  <a:ln>
                    <a:noFill/>
                  </a:ln>
                  <a:solidFill>
                    <a:prstClr val="black"/>
                  </a:solidFill>
                  <a:effectLst/>
                  <a:uLnTx/>
                  <a:uFillTx/>
                  <a:latin typeface="Calibri" panose="020F0502020204030204"/>
                  <a:ea typeface="+mn-ea"/>
                  <a:cs typeface="+mn-cs"/>
                </a:rPr>
                <a:t>access</a:t>
              </a:r>
              <a:r>
                <a:rPr kumimoji="0" lang="fr-BE" sz="1800" b="0" i="0" u="none" strike="noStrike" kern="1200" cap="none" spc="0" normalizeH="0" baseline="0" noProof="0" dirty="0">
                  <a:ln>
                    <a:noFill/>
                  </a:ln>
                  <a:solidFill>
                    <a:prstClr val="black"/>
                  </a:solidFill>
                  <a:effectLst/>
                  <a:uLnTx/>
                  <a:uFillTx/>
                  <a:latin typeface="Calibri" panose="020F0502020204030204"/>
                  <a:ea typeface="+mn-ea"/>
                  <a:cs typeface="+mn-cs"/>
                </a:rPr>
                <a:t> to ERASMUS and ESCP</a:t>
              </a:r>
              <a:endParaRPr kumimoji="0" lang="en-GB" sz="18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418013988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age 8">
            <a:extLst>
              <a:ext uri="{FF2B5EF4-FFF2-40B4-BE49-F238E27FC236}">
                <a16:creationId xmlns:a16="http://schemas.microsoft.com/office/drawing/2014/main" id="{34276A7B-8498-8326-B33B-0BF0C844F5BF}"/>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 y="2490"/>
            <a:ext cx="12196431" cy="6855510"/>
          </a:xfrm>
          <a:prstGeom prst="rect">
            <a:avLst/>
          </a:prstGeom>
        </p:spPr>
      </p:pic>
      <p:pic>
        <p:nvPicPr>
          <p:cNvPr id="10" name="Image 9">
            <a:extLst>
              <a:ext uri="{FF2B5EF4-FFF2-40B4-BE49-F238E27FC236}">
                <a16:creationId xmlns:a16="http://schemas.microsoft.com/office/drawing/2014/main" id="{9F73D890-A8A5-7384-281A-15CA892477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11" name="TextBox 1">
            <a:extLst>
              <a:ext uri="{FF2B5EF4-FFF2-40B4-BE49-F238E27FC236}">
                <a16:creationId xmlns:a16="http://schemas.microsoft.com/office/drawing/2014/main" id="{8ACBFE95-10AF-8CD9-B30C-16FA8B4A368E}"/>
              </a:ext>
            </a:extLst>
          </p:cNvPr>
          <p:cNvSpPr txBox="1"/>
          <p:nvPr/>
        </p:nvSpPr>
        <p:spPr>
          <a:xfrm>
            <a:off x="7169536" y="2852757"/>
            <a:ext cx="5034491" cy="2554545"/>
          </a:xfrm>
          <a:prstGeom prst="rect">
            <a:avLst/>
          </a:prstGeom>
          <a:noFill/>
        </p:spPr>
        <p:txBody>
          <a:bodyPr wrap="square" rtlCol="0">
            <a:spAutoFit/>
          </a:bodyPr>
          <a:lstStyle/>
          <a:p>
            <a:r>
              <a:rPr lang="fr-BE" sz="2800" b="1" dirty="0" smtClean="0">
                <a:latin typeface="Helvetica Light" panose="020B0403020202020204" pitchFamily="34" charset="0"/>
              </a:rPr>
              <a:t>Contents</a:t>
            </a:r>
            <a:endParaRPr lang="fr-BE" sz="2800" b="1" dirty="0">
              <a:latin typeface="Helvetica Light" panose="020B0403020202020204" pitchFamily="34" charset="0"/>
            </a:endParaRPr>
          </a:p>
          <a:p>
            <a:pPr marL="457200" indent="-457200">
              <a:spcBef>
                <a:spcPts val="600"/>
              </a:spcBef>
              <a:buClr>
                <a:srgbClr val="7BBB8A"/>
              </a:buClr>
              <a:buFont typeface="Wingdings" panose="05000000000000000000" pitchFamily="2" charset="2"/>
              <a:buChar char="ü"/>
            </a:pPr>
            <a:r>
              <a:rPr lang="fr-BE" sz="2800" dirty="0" err="1" smtClean="0">
                <a:latin typeface="Helvetica Light" panose="020B0403020202020204" pitchFamily="34" charset="0"/>
              </a:rPr>
              <a:t>Interinstitutional</a:t>
            </a:r>
            <a:endParaRPr lang="fr-BE" sz="2800" dirty="0">
              <a:latin typeface="Helvetica Light" panose="020B0403020202020204" pitchFamily="34" charset="0"/>
            </a:endParaRPr>
          </a:p>
          <a:p>
            <a:pPr marL="457200" indent="-457200">
              <a:spcBef>
                <a:spcPts val="600"/>
              </a:spcBef>
              <a:buClr>
                <a:srgbClr val="7BBB8A"/>
              </a:buClr>
              <a:buFont typeface="Wingdings" panose="05000000000000000000" pitchFamily="2" charset="2"/>
              <a:buChar char="ü"/>
            </a:pPr>
            <a:r>
              <a:rPr lang="fr-BE" sz="2800" dirty="0" smtClean="0">
                <a:latin typeface="Helvetica Light" panose="020B0403020202020204" pitchFamily="34" charset="0"/>
              </a:rPr>
              <a:t>Rural Pact</a:t>
            </a:r>
            <a:endParaRPr lang="fr-BE" sz="2800" dirty="0">
              <a:latin typeface="Helvetica Light" panose="020B0403020202020204" pitchFamily="34" charset="0"/>
            </a:endParaRPr>
          </a:p>
          <a:p>
            <a:pPr marL="457200" indent="-457200">
              <a:spcBef>
                <a:spcPts val="600"/>
              </a:spcBef>
              <a:buClr>
                <a:srgbClr val="7BBB8A"/>
              </a:buClr>
              <a:buFont typeface="Wingdings" panose="05000000000000000000" pitchFamily="2" charset="2"/>
              <a:buChar char="ü"/>
            </a:pPr>
            <a:r>
              <a:rPr lang="fr-BE" sz="2800" dirty="0" smtClean="0">
                <a:latin typeface="Helvetica Light" panose="020B0403020202020204" pitchFamily="34" charset="0"/>
              </a:rPr>
              <a:t>Action plan</a:t>
            </a:r>
          </a:p>
          <a:p>
            <a:pPr marL="457200" indent="-457200">
              <a:spcBef>
                <a:spcPts val="600"/>
              </a:spcBef>
              <a:buClr>
                <a:srgbClr val="7BBB8A"/>
              </a:buClr>
              <a:buFont typeface="Wingdings" panose="05000000000000000000" pitchFamily="2" charset="2"/>
              <a:buChar char="ü"/>
            </a:pPr>
            <a:r>
              <a:rPr lang="fr-BE" sz="2800" dirty="0" err="1" smtClean="0">
                <a:latin typeface="Helvetica Light" panose="020B0403020202020204" pitchFamily="34" charset="0"/>
              </a:rPr>
              <a:t>Website</a:t>
            </a:r>
            <a:endParaRPr lang="en-GB" sz="2800" dirty="0">
              <a:latin typeface="Helvetica Light" panose="020B0403020202020204" pitchFamily="34" charset="0"/>
            </a:endParaRPr>
          </a:p>
        </p:txBody>
      </p:sp>
    </p:spTree>
    <p:extLst>
      <p:ext uri="{BB962C8B-B14F-4D97-AF65-F5344CB8AC3E}">
        <p14:creationId xmlns:p14="http://schemas.microsoft.com/office/powerpoint/2010/main" val="299676663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3"/>
          <a:srcRect l="24158" t="14675" r="26282" b="5751"/>
          <a:stretch/>
        </p:blipFill>
        <p:spPr>
          <a:xfrm>
            <a:off x="5174674" y="426028"/>
            <a:ext cx="6224154" cy="5621481"/>
          </a:xfrm>
          <a:prstGeom prst="rect">
            <a:avLst/>
          </a:prstGeom>
        </p:spPr>
      </p:pic>
      <p:pic>
        <p:nvPicPr>
          <p:cNvPr id="55" name="Image 2">
            <a:extLst>
              <a:ext uri="{FF2B5EF4-FFF2-40B4-BE49-F238E27FC236}">
                <a16:creationId xmlns:a16="http://schemas.microsoft.com/office/drawing/2014/main" id="{7B922FD0-1436-F840-B1CF-C60FEF795F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021" y="-274320"/>
            <a:ext cx="4446120" cy="2008298"/>
          </a:xfrm>
          <a:prstGeom prst="rect">
            <a:avLst/>
          </a:prstGeom>
        </p:spPr>
      </p:pic>
      <p:sp>
        <p:nvSpPr>
          <p:cNvPr id="56" name="TextBox 55"/>
          <p:cNvSpPr txBox="1"/>
          <p:nvPr/>
        </p:nvSpPr>
        <p:spPr>
          <a:xfrm>
            <a:off x="83778" y="69138"/>
            <a:ext cx="4681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 Rural action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Rural revitalisation</a:t>
            </a:r>
            <a:endParaRPr kumimoji="0" lang="en-GB"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pic>
        <p:nvPicPr>
          <p:cNvPr id="52" name="Image 12">
            <a:extLst>
              <a:ext uri="{FF2B5EF4-FFF2-40B4-BE49-F238E27FC236}">
                <a16:creationId xmlns:a16="http://schemas.microsoft.com/office/drawing/2014/main" id="{583B149B-24C9-B140-A75B-3B12456373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25623" y="4377690"/>
            <a:ext cx="3566377" cy="2480309"/>
          </a:xfrm>
          <a:prstGeom prst="rect">
            <a:avLst/>
          </a:prstGeom>
        </p:spPr>
      </p:pic>
      <p:pic>
        <p:nvPicPr>
          <p:cNvPr id="3" name="Picture 2">
            <a:hlinkClick r:id="rId6"/>
          </p:cNvPr>
          <p:cNvPicPr>
            <a:picLocks noChangeAspect="1"/>
          </p:cNvPicPr>
          <p:nvPr/>
        </p:nvPicPr>
        <p:blipFill rotWithShape="1">
          <a:blip r:embed="rId7"/>
          <a:srcRect l="35415" t="14486" r="36296" b="13480"/>
          <a:stretch/>
        </p:blipFill>
        <p:spPr>
          <a:xfrm>
            <a:off x="1262541" y="1340427"/>
            <a:ext cx="3148558" cy="450965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1" name="Image 7">
            <a:extLst>
              <a:ext uri="{FF2B5EF4-FFF2-40B4-BE49-F238E27FC236}">
                <a16:creationId xmlns:a16="http://schemas.microsoft.com/office/drawing/2014/main" id="{A8EF945D-926D-9546-BAE3-FA8E14F4E654}"/>
              </a:ext>
            </a:extLst>
          </p:cNvPr>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4" name="Right Arrow 3"/>
          <p:cNvSpPr/>
          <p:nvPr/>
        </p:nvSpPr>
        <p:spPr>
          <a:xfrm>
            <a:off x="1340427" y="6047509"/>
            <a:ext cx="675409" cy="342900"/>
          </a:xfrm>
          <a:prstGeom prst="rightArrow">
            <a:avLst/>
          </a:prstGeom>
          <a:solidFill>
            <a:srgbClr val="AFCA0B"/>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p:cNvSpPr txBox="1"/>
          <p:nvPr/>
        </p:nvSpPr>
        <p:spPr>
          <a:xfrm>
            <a:off x="2141294" y="6047509"/>
            <a:ext cx="5248424" cy="369332"/>
          </a:xfrm>
          <a:prstGeom prst="rect">
            <a:avLst/>
          </a:prstGeom>
          <a:noFill/>
        </p:spPr>
        <p:txBody>
          <a:bodyPr wrap="none" rtlCol="0">
            <a:spAutoFit/>
          </a:bodyPr>
          <a:lstStyle/>
          <a:p>
            <a:r>
              <a:rPr lang="fr-BE" dirty="0" err="1" smtClean="0">
                <a:hlinkClick r:id="rId9"/>
              </a:rPr>
              <a:t>Recommendations</a:t>
            </a:r>
            <a:r>
              <a:rPr lang="fr-BE" dirty="0" smtClean="0"/>
              <a:t> for the rural revitalisation </a:t>
            </a:r>
            <a:r>
              <a:rPr lang="fr-BE" dirty="0" err="1" smtClean="0"/>
              <a:t>platform</a:t>
            </a:r>
            <a:endParaRPr lang="en-GB" dirty="0"/>
          </a:p>
        </p:txBody>
      </p:sp>
    </p:spTree>
    <p:extLst>
      <p:ext uri="{BB962C8B-B14F-4D97-AF65-F5344CB8AC3E}">
        <p14:creationId xmlns:p14="http://schemas.microsoft.com/office/powerpoint/2010/main" val="186696002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a:srcRect l="19732" t="22359" r="20723" b="21682"/>
          <a:stretch/>
        </p:blipFill>
        <p:spPr>
          <a:xfrm>
            <a:off x="2424642" y="969505"/>
            <a:ext cx="9011909" cy="4763929"/>
          </a:xfrm>
          <a:prstGeom prst="rect">
            <a:avLst/>
          </a:prstGeom>
        </p:spPr>
      </p:pic>
      <p:pic>
        <p:nvPicPr>
          <p:cNvPr id="55" name="Image 2">
            <a:extLst>
              <a:ext uri="{FF2B5EF4-FFF2-40B4-BE49-F238E27FC236}">
                <a16:creationId xmlns:a16="http://schemas.microsoft.com/office/drawing/2014/main" id="{7B922FD0-1436-F840-B1CF-C60FEF795F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021" y="-274320"/>
            <a:ext cx="4446120" cy="2008298"/>
          </a:xfrm>
          <a:prstGeom prst="rect">
            <a:avLst/>
          </a:prstGeom>
        </p:spPr>
      </p:pic>
      <p:sp>
        <p:nvSpPr>
          <p:cNvPr id="56" name="TextBox 55"/>
          <p:cNvSpPr txBox="1"/>
          <p:nvPr/>
        </p:nvSpPr>
        <p:spPr>
          <a:xfrm>
            <a:off x="83778" y="69138"/>
            <a:ext cx="4681728" cy="1015663"/>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 Rural action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Rural in digital index</a:t>
            </a:r>
            <a:endParaRPr kumimoji="0" lang="en-GB"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pic>
        <p:nvPicPr>
          <p:cNvPr id="52" name="Image 12">
            <a:extLst>
              <a:ext uri="{FF2B5EF4-FFF2-40B4-BE49-F238E27FC236}">
                <a16:creationId xmlns:a16="http://schemas.microsoft.com/office/drawing/2014/main" id="{583B149B-24C9-B140-A75B-3B12456373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25623" y="4377690"/>
            <a:ext cx="3566377" cy="2480309"/>
          </a:xfrm>
          <a:prstGeom prst="rect">
            <a:avLst/>
          </a:prstGeom>
        </p:spPr>
      </p:pic>
      <p:pic>
        <p:nvPicPr>
          <p:cNvPr id="51" name="Image 7">
            <a:extLst>
              <a:ext uri="{FF2B5EF4-FFF2-40B4-BE49-F238E27FC236}">
                <a16:creationId xmlns:a16="http://schemas.microsoft.com/office/drawing/2014/main" id="{A8EF945D-926D-9546-BAE3-FA8E14F4E6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8" name="TextBox 7"/>
          <p:cNvSpPr txBox="1"/>
          <p:nvPr/>
        </p:nvSpPr>
        <p:spPr>
          <a:xfrm>
            <a:off x="384464" y="6109855"/>
            <a:ext cx="5685787" cy="369332"/>
          </a:xfrm>
          <a:prstGeom prst="rect">
            <a:avLst/>
          </a:prstGeom>
          <a:noFill/>
        </p:spPr>
        <p:txBody>
          <a:bodyPr wrap="none" rtlCol="0">
            <a:spAutoFit/>
          </a:bodyPr>
          <a:lstStyle/>
          <a:p>
            <a:r>
              <a:rPr lang="fr-BE" dirty="0" smtClean="0"/>
              <a:t>Part of the digital scoreboard – </a:t>
            </a:r>
            <a:r>
              <a:rPr lang="fr-BE" dirty="0" err="1">
                <a:hlinkClick r:id="rId7"/>
              </a:rPr>
              <a:t>S</a:t>
            </a:r>
            <a:r>
              <a:rPr lang="fr-BE" dirty="0" err="1" smtClean="0">
                <a:hlinkClick r:id="rId7"/>
              </a:rPr>
              <a:t>election</a:t>
            </a:r>
            <a:r>
              <a:rPr lang="fr-BE" dirty="0" smtClean="0">
                <a:hlinkClick r:id="rId7"/>
              </a:rPr>
              <a:t> of rural </a:t>
            </a:r>
            <a:r>
              <a:rPr lang="fr-BE" dirty="0" err="1" smtClean="0">
                <a:hlinkClick r:id="rId7"/>
              </a:rPr>
              <a:t>indicators</a:t>
            </a:r>
            <a:endParaRPr lang="en-GB" dirty="0"/>
          </a:p>
        </p:txBody>
      </p:sp>
    </p:spTree>
    <p:extLst>
      <p:ext uri="{BB962C8B-B14F-4D97-AF65-F5344CB8AC3E}">
        <p14:creationId xmlns:p14="http://schemas.microsoft.com/office/powerpoint/2010/main" val="927464826"/>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3"/>
          <a:srcRect l="20133" t="13435" r="20513" b="24139"/>
          <a:stretch/>
        </p:blipFill>
        <p:spPr>
          <a:xfrm>
            <a:off x="4057211" y="777284"/>
            <a:ext cx="7766495" cy="459481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pic>
        <p:nvPicPr>
          <p:cNvPr id="55" name="Image 2">
            <a:extLst>
              <a:ext uri="{FF2B5EF4-FFF2-40B4-BE49-F238E27FC236}">
                <a16:creationId xmlns:a16="http://schemas.microsoft.com/office/drawing/2014/main" id="{7B922FD0-1436-F840-B1CF-C60FEF795FC8}"/>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021" y="-274320"/>
            <a:ext cx="4446120" cy="2008298"/>
          </a:xfrm>
          <a:prstGeom prst="rect">
            <a:avLst/>
          </a:prstGeom>
        </p:spPr>
      </p:pic>
      <p:sp>
        <p:nvSpPr>
          <p:cNvPr id="56" name="TextBox 55"/>
          <p:cNvSpPr txBox="1"/>
          <p:nvPr/>
        </p:nvSpPr>
        <p:spPr>
          <a:xfrm>
            <a:off x="83778" y="69138"/>
            <a:ext cx="4681728" cy="1384995"/>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 Rural action plan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Rural </a:t>
            </a:r>
            <a:r>
              <a:rPr kumimoji="0" lang="fr-BE" sz="2400" b="1"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energy</a:t>
            </a: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a:t>
            </a:r>
            <a:r>
              <a:rPr kumimoji="0" lang="fr-BE" sz="2400" b="1"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community</a:t>
            </a: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2400" b="1"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advisory</a:t>
            </a:r>
            <a:r>
              <a:rPr kumimoji="0" lang="fr-BE" sz="24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hub</a:t>
            </a:r>
            <a:endParaRPr kumimoji="0" lang="en-GB"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pic>
        <p:nvPicPr>
          <p:cNvPr id="52" name="Image 12">
            <a:extLst>
              <a:ext uri="{FF2B5EF4-FFF2-40B4-BE49-F238E27FC236}">
                <a16:creationId xmlns:a16="http://schemas.microsoft.com/office/drawing/2014/main" id="{583B149B-24C9-B140-A75B-3B124563736E}"/>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8625623" y="4377690"/>
            <a:ext cx="3566377" cy="2480309"/>
          </a:xfrm>
          <a:prstGeom prst="rect">
            <a:avLst/>
          </a:prstGeom>
        </p:spPr>
      </p:pic>
      <p:pic>
        <p:nvPicPr>
          <p:cNvPr id="51" name="Image 7">
            <a:extLst>
              <a:ext uri="{FF2B5EF4-FFF2-40B4-BE49-F238E27FC236}">
                <a16:creationId xmlns:a16="http://schemas.microsoft.com/office/drawing/2014/main" id="{A8EF945D-926D-9546-BAE3-FA8E14F4E654}"/>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11" name="TextBox 10"/>
          <p:cNvSpPr txBox="1"/>
          <p:nvPr/>
        </p:nvSpPr>
        <p:spPr>
          <a:xfrm>
            <a:off x="403450" y="2414246"/>
            <a:ext cx="3653762" cy="3785652"/>
          </a:xfrm>
          <a:prstGeom prst="rect">
            <a:avLst/>
          </a:prstGeom>
          <a:noFill/>
        </p:spPr>
        <p:txBody>
          <a:bodyPr wrap="square" rtlCol="0">
            <a:spAutoFit/>
          </a:bodyPr>
          <a:lstStyle/>
          <a:p>
            <a:pPr marL="342900" lvl="0" indent="-342900">
              <a:buClr>
                <a:srgbClr val="70C5EF"/>
              </a:buClr>
              <a:buFont typeface="Wingdings" panose="05000000000000000000" pitchFamily="2" charset="2"/>
              <a:buChar char="ü"/>
            </a:pPr>
            <a:r>
              <a:rPr lang="fr-BE" sz="2400" b="1" dirty="0" smtClean="0"/>
              <a:t>Guidance</a:t>
            </a:r>
            <a:r>
              <a:rPr lang="fr-BE" sz="2400" dirty="0" smtClean="0"/>
              <a:t> documents</a:t>
            </a:r>
          </a:p>
          <a:p>
            <a:pPr marL="342900" lvl="0" indent="-342900">
              <a:buClr>
                <a:srgbClr val="70C5EF"/>
              </a:buClr>
              <a:buFont typeface="Wingdings" panose="05000000000000000000" pitchFamily="2" charset="2"/>
              <a:buChar char="ü"/>
            </a:pPr>
            <a:r>
              <a:rPr lang="fr-BE" sz="2400" b="1" dirty="0" err="1" smtClean="0"/>
              <a:t>Mapping</a:t>
            </a:r>
            <a:r>
              <a:rPr lang="fr-BE" sz="2400" dirty="0" smtClean="0"/>
              <a:t> of </a:t>
            </a:r>
            <a:r>
              <a:rPr lang="fr-BE" sz="2400" dirty="0" err="1" smtClean="0"/>
              <a:t>energy</a:t>
            </a:r>
            <a:r>
              <a:rPr lang="fr-BE" sz="2400" dirty="0" smtClean="0"/>
              <a:t> </a:t>
            </a:r>
            <a:r>
              <a:rPr lang="fr-BE" sz="2400" dirty="0" err="1" smtClean="0"/>
              <a:t>communities</a:t>
            </a:r>
            <a:endParaRPr lang="fr-BE" sz="2400" dirty="0" smtClean="0"/>
          </a:p>
          <a:p>
            <a:pPr marL="342900" lvl="0" indent="-342900">
              <a:buClr>
                <a:srgbClr val="70C5EF"/>
              </a:buClr>
              <a:buFont typeface="Wingdings" panose="05000000000000000000" pitchFamily="2" charset="2"/>
              <a:buChar char="ü"/>
            </a:pPr>
            <a:r>
              <a:rPr lang="fr-BE" sz="2400" b="1" dirty="0" smtClean="0"/>
              <a:t>Networking</a:t>
            </a:r>
            <a:r>
              <a:rPr lang="fr-BE" sz="2400" dirty="0" smtClean="0"/>
              <a:t> and </a:t>
            </a:r>
            <a:r>
              <a:rPr lang="fr-BE" sz="2400" dirty="0" err="1" smtClean="0"/>
              <a:t>events</a:t>
            </a:r>
            <a:endParaRPr lang="fr-BE" sz="2400" dirty="0" smtClean="0"/>
          </a:p>
          <a:p>
            <a:pPr marL="342900" lvl="0" indent="-342900">
              <a:buClr>
                <a:srgbClr val="70C5EF"/>
              </a:buClr>
              <a:buFont typeface="Wingdings" panose="05000000000000000000" pitchFamily="2" charset="2"/>
              <a:buChar char="ü"/>
            </a:pPr>
            <a:endParaRPr lang="fr-BE" sz="2400" dirty="0" smtClean="0"/>
          </a:p>
          <a:p>
            <a:pPr marL="342900" lvl="0" indent="-342900">
              <a:buClr>
                <a:srgbClr val="70C5EF"/>
              </a:buClr>
              <a:buFont typeface="Wingdings" panose="05000000000000000000" pitchFamily="2" charset="2"/>
              <a:buChar char="ü"/>
            </a:pPr>
            <a:r>
              <a:rPr lang="fr-BE" sz="2400" dirty="0" smtClean="0"/>
              <a:t>Application for </a:t>
            </a:r>
            <a:r>
              <a:rPr lang="fr-BE" sz="2400" b="1" dirty="0" err="1" smtClean="0"/>
              <a:t>technical</a:t>
            </a:r>
            <a:r>
              <a:rPr lang="fr-BE" sz="2400" b="1" dirty="0" smtClean="0"/>
              <a:t> assistance</a:t>
            </a:r>
            <a:r>
              <a:rPr lang="fr-BE" sz="2400" dirty="0" smtClean="0"/>
              <a:t> by 31 </a:t>
            </a:r>
            <a:r>
              <a:rPr lang="fr-BE" sz="2400" dirty="0" err="1" smtClean="0"/>
              <a:t>December</a:t>
            </a:r>
            <a:r>
              <a:rPr lang="fr-BE" sz="2400" dirty="0" smtClean="0"/>
              <a:t> 2022</a:t>
            </a:r>
          </a:p>
          <a:p>
            <a:pPr marL="342900" lvl="0" indent="-342900">
              <a:buClr>
                <a:srgbClr val="70C5EF"/>
              </a:buClr>
              <a:buFont typeface="Wingdings" panose="05000000000000000000" pitchFamily="2" charset="2"/>
              <a:buChar char="ü"/>
            </a:pPr>
            <a:endParaRPr lang="fr-BE" sz="2400" dirty="0"/>
          </a:p>
          <a:p>
            <a:pPr marL="342900" lvl="0" indent="-342900">
              <a:buClr>
                <a:srgbClr val="70C5EF"/>
              </a:buClr>
              <a:buFont typeface="Wingdings" panose="05000000000000000000" pitchFamily="2" charset="2"/>
              <a:buChar char="ü"/>
            </a:pPr>
            <a:endParaRPr lang="en-IE" sz="2400" dirty="0"/>
          </a:p>
        </p:txBody>
      </p:sp>
      <p:sp>
        <p:nvSpPr>
          <p:cNvPr id="7" name="TextBox 6"/>
          <p:cNvSpPr txBox="1"/>
          <p:nvPr/>
        </p:nvSpPr>
        <p:spPr>
          <a:xfrm>
            <a:off x="565499" y="5827247"/>
            <a:ext cx="5996706" cy="369332"/>
          </a:xfrm>
          <a:prstGeom prst="rect">
            <a:avLst/>
          </a:prstGeom>
          <a:noFill/>
        </p:spPr>
        <p:txBody>
          <a:bodyPr wrap="none" rtlCol="0">
            <a:spAutoFit/>
          </a:bodyPr>
          <a:lstStyle/>
          <a:p>
            <a:r>
              <a:rPr lang="en-GB" b="1" dirty="0">
                <a:hlinkClick r:id="rId7"/>
              </a:rPr>
              <a:t>https://</a:t>
            </a:r>
            <a:r>
              <a:rPr lang="en-GB" b="1" dirty="0" smtClean="0">
                <a:hlinkClick r:id="rId7"/>
              </a:rPr>
              <a:t>rural-energy-community-hub.ec.europa.eu/index_en</a:t>
            </a:r>
            <a:r>
              <a:rPr lang="en-GB" b="1" dirty="0" smtClean="0"/>
              <a:t> </a:t>
            </a:r>
            <a:endParaRPr lang="en-GB" b="1" dirty="0"/>
          </a:p>
        </p:txBody>
      </p:sp>
    </p:spTree>
    <p:extLst>
      <p:ext uri="{BB962C8B-B14F-4D97-AF65-F5344CB8AC3E}">
        <p14:creationId xmlns:p14="http://schemas.microsoft.com/office/powerpoint/2010/main" val="1827966875"/>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5" name="Image 2">
            <a:extLst>
              <a:ext uri="{FF2B5EF4-FFF2-40B4-BE49-F238E27FC236}">
                <a16:creationId xmlns:a16="http://schemas.microsoft.com/office/drawing/2014/main" id="{7B922FD0-1436-F840-B1CF-C60FEF795F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021" y="-274320"/>
            <a:ext cx="4446120" cy="2008298"/>
          </a:xfrm>
          <a:prstGeom prst="rect">
            <a:avLst/>
          </a:prstGeom>
        </p:spPr>
      </p:pic>
      <p:sp>
        <p:nvSpPr>
          <p:cNvPr id="56" name="TextBox 55"/>
          <p:cNvSpPr txBox="1"/>
          <p:nvPr/>
        </p:nvSpPr>
        <p:spPr>
          <a:xfrm>
            <a:off x="83778" y="69138"/>
            <a:ext cx="4681728"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Rural vision </a:t>
            </a:r>
            <a:r>
              <a:rPr kumimoji="0" lang="fr-BE" sz="3600" b="1" i="0" u="none" strike="noStrike" kern="1200" cap="none" spc="0" normalizeH="0" baseline="0" noProof="0" dirty="0" err="1" smtClean="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website</a:t>
            </a:r>
            <a:endParaRPr kumimoji="0" lang="en-GB" sz="24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aphicFrame>
        <p:nvGraphicFramePr>
          <p:cNvPr id="51" name="Diagram 50"/>
          <p:cNvGraphicFramePr/>
          <p:nvPr>
            <p:extLst>
              <p:ext uri="{D42A27DB-BD31-4B8C-83A1-F6EECF244321}">
                <p14:modId xmlns:p14="http://schemas.microsoft.com/office/powerpoint/2010/main" val="2246573221"/>
              </p:ext>
            </p:extLst>
          </p:nvPr>
        </p:nvGraphicFramePr>
        <p:xfrm>
          <a:off x="439949" y="34633"/>
          <a:ext cx="9532189" cy="6788862"/>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2" name="Oval 1"/>
          <p:cNvSpPr/>
          <p:nvPr/>
        </p:nvSpPr>
        <p:spPr>
          <a:xfrm>
            <a:off x="9092241" y="799022"/>
            <a:ext cx="500332" cy="45720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TextBox 2"/>
          <p:cNvSpPr txBox="1"/>
          <p:nvPr/>
        </p:nvSpPr>
        <p:spPr>
          <a:xfrm>
            <a:off x="9661584" y="842956"/>
            <a:ext cx="2012154" cy="369332"/>
          </a:xfrm>
          <a:prstGeom prst="rect">
            <a:avLst/>
          </a:prstGeom>
          <a:noFill/>
        </p:spPr>
        <p:txBody>
          <a:bodyPr wrap="none" rtlCol="0">
            <a:spAutoFit/>
          </a:bodyPr>
          <a:lstStyle/>
          <a:p>
            <a:r>
              <a:rPr lang="fr-BE" dirty="0" smtClean="0"/>
              <a:t>On-line </a:t>
            </a:r>
            <a:r>
              <a:rPr lang="fr-BE" dirty="0" err="1" smtClean="0"/>
              <a:t>dashboards</a:t>
            </a:r>
            <a:endParaRPr lang="en-GB" dirty="0"/>
          </a:p>
        </p:txBody>
      </p:sp>
      <p:sp>
        <p:nvSpPr>
          <p:cNvPr id="52" name="Oval 51"/>
          <p:cNvSpPr/>
          <p:nvPr/>
        </p:nvSpPr>
        <p:spPr>
          <a:xfrm>
            <a:off x="9092241" y="1295841"/>
            <a:ext cx="500332" cy="45720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TextBox 52"/>
          <p:cNvSpPr txBox="1"/>
          <p:nvPr/>
        </p:nvSpPr>
        <p:spPr>
          <a:xfrm>
            <a:off x="9661584" y="1339775"/>
            <a:ext cx="2125454" cy="369332"/>
          </a:xfrm>
          <a:prstGeom prst="rect">
            <a:avLst/>
          </a:prstGeom>
          <a:noFill/>
        </p:spPr>
        <p:txBody>
          <a:bodyPr wrap="none" rtlCol="0">
            <a:spAutoFit/>
          </a:bodyPr>
          <a:lstStyle/>
          <a:p>
            <a:r>
              <a:rPr lang="fr-BE" dirty="0" smtClean="0"/>
              <a:t>Collaboration </a:t>
            </a:r>
            <a:r>
              <a:rPr lang="fr-BE" dirty="0" err="1" smtClean="0"/>
              <a:t>spaces</a:t>
            </a:r>
            <a:endParaRPr lang="en-GB" dirty="0"/>
          </a:p>
        </p:txBody>
      </p:sp>
      <p:sp>
        <p:nvSpPr>
          <p:cNvPr id="4" name="Left-Right Arrow 3"/>
          <p:cNvSpPr/>
          <p:nvPr/>
        </p:nvSpPr>
        <p:spPr>
          <a:xfrm rot="2776072">
            <a:off x="3061818" y="4546117"/>
            <a:ext cx="1408302" cy="518251"/>
          </a:xfrm>
          <a:prstGeom prst="leftRightArrow">
            <a:avLst/>
          </a:prstGeom>
          <a:solidFill>
            <a:srgbClr val="B5CBE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Oval 53"/>
          <p:cNvSpPr/>
          <p:nvPr/>
        </p:nvSpPr>
        <p:spPr>
          <a:xfrm>
            <a:off x="9092241" y="302203"/>
            <a:ext cx="500332" cy="457200"/>
          </a:xfrm>
          <a:prstGeom prst="ellipse">
            <a:avLst/>
          </a:prstGeom>
          <a:solidFill>
            <a:srgbClr val="366C6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p:cNvSpPr txBox="1"/>
          <p:nvPr/>
        </p:nvSpPr>
        <p:spPr>
          <a:xfrm>
            <a:off x="9661584" y="346137"/>
            <a:ext cx="1894429" cy="369332"/>
          </a:xfrm>
          <a:prstGeom prst="rect">
            <a:avLst/>
          </a:prstGeom>
          <a:noFill/>
        </p:spPr>
        <p:txBody>
          <a:bodyPr wrap="none" rtlCol="0">
            <a:spAutoFit/>
          </a:bodyPr>
          <a:lstStyle/>
          <a:p>
            <a:r>
              <a:rPr lang="fr-BE" dirty="0" smtClean="0"/>
              <a:t>Information pages</a:t>
            </a:r>
            <a:endParaRPr lang="en-GB" dirty="0"/>
          </a:p>
        </p:txBody>
      </p:sp>
      <p:pic>
        <p:nvPicPr>
          <p:cNvPr id="58" name="Image 12">
            <a:extLst>
              <a:ext uri="{FF2B5EF4-FFF2-40B4-BE49-F238E27FC236}">
                <a16:creationId xmlns:a16="http://schemas.microsoft.com/office/drawing/2014/main" id="{583B149B-24C9-B140-A75B-3B124563736E}"/>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7428751" y="4204276"/>
            <a:ext cx="4782874" cy="2653724"/>
          </a:xfrm>
          <a:prstGeom prst="rect">
            <a:avLst/>
          </a:prstGeom>
        </p:spPr>
      </p:pic>
      <p:pic>
        <p:nvPicPr>
          <p:cNvPr id="59" name="Image 7">
            <a:extLst>
              <a:ext uri="{FF2B5EF4-FFF2-40B4-BE49-F238E27FC236}">
                <a16:creationId xmlns:a16="http://schemas.microsoft.com/office/drawing/2014/main" id="{A8EF945D-926D-9546-BAE3-FA8E14F4E654}"/>
              </a:ext>
            </a:extLst>
          </p:cNvPr>
          <p:cNvPicPr>
            <a:picLocks noChangeAspect="1"/>
          </p:cNvPicPr>
          <p:nvPr/>
        </p:nvPicPr>
        <p:blipFill>
          <a:blip r:embed="rId10"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sp>
        <p:nvSpPr>
          <p:cNvPr id="5" name="TextBox 4"/>
          <p:cNvSpPr txBox="1"/>
          <p:nvPr/>
        </p:nvSpPr>
        <p:spPr>
          <a:xfrm>
            <a:off x="9092241" y="1859708"/>
            <a:ext cx="2894295" cy="1200329"/>
          </a:xfrm>
          <a:prstGeom prst="rect">
            <a:avLst/>
          </a:prstGeom>
          <a:noFill/>
        </p:spPr>
        <p:txBody>
          <a:bodyPr wrap="square" rtlCol="0">
            <a:spAutoFit/>
          </a:bodyPr>
          <a:lstStyle/>
          <a:p>
            <a:r>
              <a:rPr lang="fr-BE" b="1" dirty="0" smtClean="0"/>
              <a:t>Cross-</a:t>
            </a:r>
            <a:r>
              <a:rPr lang="fr-BE" b="1" dirty="0" err="1" smtClean="0"/>
              <a:t>referencing</a:t>
            </a:r>
            <a:r>
              <a:rPr lang="fr-BE" b="1" dirty="0" smtClean="0"/>
              <a:t> content </a:t>
            </a:r>
            <a:r>
              <a:rPr lang="fr-BE" b="1" dirty="0" err="1" smtClean="0"/>
              <a:t>with</a:t>
            </a:r>
            <a:r>
              <a:rPr lang="fr-BE" b="1" dirty="0" smtClean="0"/>
              <a:t> </a:t>
            </a:r>
            <a:r>
              <a:rPr lang="fr-BE" b="1" dirty="0" err="1" smtClean="0"/>
              <a:t>other</a:t>
            </a:r>
            <a:r>
              <a:rPr lang="fr-BE" b="1" dirty="0" smtClean="0"/>
              <a:t> sites</a:t>
            </a:r>
          </a:p>
          <a:p>
            <a:r>
              <a:rPr lang="fr-BE" dirty="0" smtClean="0"/>
              <a:t>(EU CAP network, territorial agenda, smart villages, etc.)</a:t>
            </a:r>
          </a:p>
        </p:txBody>
      </p:sp>
    </p:spTree>
    <p:extLst>
      <p:ext uri="{BB962C8B-B14F-4D97-AF65-F5344CB8AC3E}">
        <p14:creationId xmlns:p14="http://schemas.microsoft.com/office/powerpoint/2010/main" val="227228541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5" name="Rectangle 23">
            <a:extLst>
              <a:ext uri="{FF2B5EF4-FFF2-40B4-BE49-F238E27FC236}">
                <a16:creationId xmlns:a16="http://schemas.microsoft.com/office/drawing/2014/main" id="{697DF18F-EBED-864A-BCE4-6F33F019D804}"/>
              </a:ext>
            </a:extLst>
          </p:cNvPr>
          <p:cNvSpPr>
            <a:spLocks noGrp="1" noChangeArrowheads="1"/>
          </p:cNvSpPr>
          <p:nvPr>
            <p:ph type="ctrTitle"/>
          </p:nvPr>
        </p:nvSpPr>
        <p:spPr>
          <a:xfrm>
            <a:off x="0" y="784505"/>
            <a:ext cx="12192000" cy="1470025"/>
          </a:xfrm>
        </p:spPr>
        <p:txBody>
          <a:bodyPr>
            <a:noAutofit/>
          </a:bodyPr>
          <a:lstStyle/>
          <a:p>
            <a:pPr algn="ctr" eaLnBrk="1" hangingPunct="1"/>
            <a:r>
              <a:rPr lang="en-GB" sz="15000" dirty="0">
                <a:solidFill>
                  <a:schemeClr val="bg1"/>
                </a:solidFill>
                <a:latin typeface="EC Square Sans Pro" panose="020B0506040000020004" pitchFamily="34" charset="0"/>
                <a:cs typeface="Circular Std Black Italic" panose="020B0A04020101010102" pitchFamily="34" charset="0"/>
              </a:rPr>
              <a:t>Thank you</a:t>
            </a:r>
          </a:p>
        </p:txBody>
      </p:sp>
      <p:sp>
        <p:nvSpPr>
          <p:cNvPr id="3" name="Title 1"/>
          <p:cNvSpPr txBox="1">
            <a:spLocks/>
          </p:cNvSpPr>
          <p:nvPr/>
        </p:nvSpPr>
        <p:spPr>
          <a:xfrm>
            <a:off x="2156011" y="2063283"/>
            <a:ext cx="7879977" cy="1812526"/>
          </a:xfrm>
          <a:prstGeom prst="rect">
            <a:avLst/>
          </a:prstGeom>
          <a:solidFill>
            <a:schemeClr val="bg1">
              <a:alpha val="60000"/>
            </a:schemeClr>
          </a:solidFill>
          <a:ln>
            <a:noFill/>
          </a:ln>
        </p:spPr>
        <p:txBody>
          <a:bodyPr vert="horz" lIns="91440" tIns="45720" rIns="91440" bIns="45720" rtlCol="0" anchor="ctr">
            <a:no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2400" b="1" i="0" u="none" strike="noStrike" kern="1200" cap="none" spc="0" normalizeH="0" baseline="0" noProof="0" dirty="0" smtClean="0">
                <a:ln>
                  <a:noFill/>
                </a:ln>
                <a:solidFill>
                  <a:prstClr val="white"/>
                </a:solidFill>
                <a:effectLst/>
                <a:uLnTx/>
                <a:uFillTx/>
                <a:latin typeface="Helvetica" pitchFamily="2" charset="0"/>
                <a:ea typeface="+mj-ea"/>
                <a:cs typeface="+mj-cs"/>
              </a:rPr>
              <a:t>Contact: </a:t>
            </a:r>
            <a:r>
              <a:rPr kumimoji="0" lang="en-IE" sz="2400" b="1" i="0" u="none" strike="noStrike" kern="1200" cap="none" spc="0" normalizeH="0" baseline="0" noProof="0" dirty="0" smtClean="0">
                <a:ln>
                  <a:noFill/>
                </a:ln>
                <a:solidFill>
                  <a:prstClr val="white"/>
                </a:solidFill>
                <a:effectLst/>
                <a:uLnTx/>
                <a:uFillTx/>
                <a:latin typeface="Helvetica" pitchFamily="2" charset="0"/>
                <a:ea typeface="+mj-ea"/>
                <a:cs typeface="+mj-cs"/>
                <a:hlinkClick r:id="rId4"/>
              </a:rPr>
              <a:t>EC-VISION-RURAL-AREAS@ec.europa.eu</a:t>
            </a:r>
            <a:r>
              <a:rPr kumimoji="0" lang="en-IE" sz="2400" b="1" i="0" u="none" strike="noStrike" kern="1200" cap="none" spc="0" normalizeH="0" noProof="0" dirty="0" smtClean="0">
                <a:ln>
                  <a:noFill/>
                </a:ln>
                <a:solidFill>
                  <a:prstClr val="white"/>
                </a:solidFill>
                <a:effectLst/>
                <a:uLnTx/>
                <a:uFillTx/>
                <a:latin typeface="Helvetica" pitchFamily="2" charset="0"/>
                <a:ea typeface="+mj-ea"/>
                <a:cs typeface="+mj-cs"/>
              </a:rPr>
              <a:t> </a:t>
            </a:r>
            <a:endParaRPr kumimoji="0" lang="en-IE" sz="2400" b="1" i="0" u="none" strike="noStrike" kern="1200" cap="none" spc="0" normalizeH="0" baseline="0" noProof="0" dirty="0" smtClean="0">
              <a:ln>
                <a:noFill/>
              </a:ln>
              <a:solidFill>
                <a:prstClr val="white"/>
              </a:solidFill>
              <a:effectLst/>
              <a:uLnTx/>
              <a:uFillTx/>
              <a:latin typeface="Helvetica" pitchFamily="2" charset="0"/>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2400" b="1" i="0" u="none" strike="noStrike" kern="1200" cap="none" spc="0" normalizeH="0" baseline="0" noProof="0" dirty="0" smtClean="0">
                <a:ln>
                  <a:noFill/>
                </a:ln>
                <a:solidFill>
                  <a:prstClr val="white"/>
                </a:solidFill>
                <a:effectLst/>
                <a:uLnTx/>
                <a:uFillTx/>
                <a:latin typeface="Helvetica" pitchFamily="2" charset="0"/>
                <a:ea typeface="+mj-ea"/>
                <a:cs typeface="+mj-cs"/>
              </a:rPr>
              <a:t>Read </a:t>
            </a: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rPr>
              <a:t>the </a:t>
            </a: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hlinkClick r:id="rId5"/>
              </a:rPr>
              <a:t>Rural Pact</a:t>
            </a:r>
            <a:endPar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endParaRPr>
          </a:p>
          <a:p>
            <a:pPr marL="0" marR="0" lvl="0" indent="0" algn="ctr" defTabSz="914400" rtl="0" eaLnBrk="1" fontAlgn="auto" latinLnBrk="0" hangingPunct="1">
              <a:lnSpc>
                <a:spcPct val="90000"/>
              </a:lnSpc>
              <a:spcBef>
                <a:spcPct val="0"/>
              </a:spcBef>
              <a:spcAft>
                <a:spcPts val="0"/>
              </a:spcAft>
              <a:buClrTx/>
              <a:buSzTx/>
              <a:buFontTx/>
              <a:buNone/>
              <a:tabLst/>
              <a:defRPr/>
            </a:pP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rPr>
              <a:t>Join the </a:t>
            </a:r>
            <a:r>
              <a:rPr kumimoji="0" lang="en-IE" sz="2400" b="1" i="0" u="none" strike="noStrike" kern="1200" cap="none" spc="0" normalizeH="0" baseline="0" noProof="0" dirty="0">
                <a:ln>
                  <a:noFill/>
                </a:ln>
                <a:solidFill>
                  <a:srgbClr val="5CB679"/>
                </a:solidFill>
                <a:effectLst/>
                <a:uLnTx/>
                <a:uFillTx/>
                <a:latin typeface="Helvetica" pitchFamily="2" charset="0"/>
                <a:ea typeface="+mj-ea"/>
                <a:cs typeface="+mj-cs"/>
                <a:hlinkClick r:id="rId6"/>
              </a:rPr>
              <a:t>Rural Pact community</a:t>
            </a:r>
            <a:r>
              <a:rPr kumimoji="0" lang="en-IE" sz="2400" b="1" i="0" u="none" strike="noStrike" kern="1200" cap="none" spc="0" normalizeH="0" baseline="0" noProof="0" dirty="0">
                <a:ln>
                  <a:noFill/>
                </a:ln>
                <a:solidFill>
                  <a:srgbClr val="5CB679"/>
                </a:solidFill>
                <a:effectLst/>
                <a:uLnTx/>
                <a:uFillTx/>
                <a:latin typeface="Helvetica" pitchFamily="2" charset="0"/>
                <a:ea typeface="+mj-ea"/>
                <a:cs typeface="+mj-cs"/>
              </a:rPr>
              <a:t> </a:t>
            </a: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rPr>
              <a:t>&amp;</a:t>
            </a:r>
            <a:r>
              <a:rPr kumimoji="0" lang="en-IE" sz="2400" b="1" i="0" u="none" strike="noStrike" kern="1200" cap="none" spc="0" normalizeH="0" baseline="0" noProof="0" dirty="0">
                <a:ln>
                  <a:noFill/>
                </a:ln>
                <a:solidFill>
                  <a:srgbClr val="5CB679"/>
                </a:solidFill>
                <a:effectLst/>
                <a:uLnTx/>
                <a:uFillTx/>
                <a:latin typeface="Helvetica" pitchFamily="2" charset="0"/>
                <a:ea typeface="+mj-ea"/>
                <a:cs typeface="+mj-cs"/>
              </a:rPr>
              <a:t/>
            </a:r>
            <a:br>
              <a:rPr kumimoji="0" lang="en-IE" sz="2400" b="1" i="0" u="none" strike="noStrike" kern="1200" cap="none" spc="0" normalizeH="0" baseline="0" noProof="0" dirty="0">
                <a:ln>
                  <a:noFill/>
                </a:ln>
                <a:solidFill>
                  <a:srgbClr val="5CB679"/>
                </a:solidFill>
                <a:effectLst/>
                <a:uLnTx/>
                <a:uFillTx/>
                <a:latin typeface="Helvetica" pitchFamily="2" charset="0"/>
                <a:ea typeface="+mj-ea"/>
                <a:cs typeface="+mj-cs"/>
              </a:rPr>
            </a:b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rPr>
              <a:t>Tell us how </a:t>
            </a:r>
            <a:r>
              <a:rPr kumimoji="0" lang="en-IE" sz="2400" b="1" i="0" u="none" strike="noStrike" kern="1200" cap="none" spc="0" normalizeH="0" baseline="0" noProof="0" dirty="0">
                <a:ln>
                  <a:noFill/>
                </a:ln>
                <a:solidFill>
                  <a:srgbClr val="5CB679"/>
                </a:solidFill>
                <a:effectLst/>
                <a:uLnTx/>
                <a:uFillTx/>
                <a:latin typeface="Helvetica" pitchFamily="2" charset="0"/>
                <a:ea typeface="+mj-ea"/>
                <a:cs typeface="+mj-cs"/>
                <a:hlinkClick r:id="rId7"/>
              </a:rPr>
              <a:t>you want to contribute</a:t>
            </a:r>
            <a:r>
              <a:rPr kumimoji="0" lang="en-IE" sz="2400" b="1" i="0" u="none" strike="noStrike" kern="1200" cap="none" spc="0" normalizeH="0" baseline="0" noProof="0" dirty="0">
                <a:ln>
                  <a:noFill/>
                </a:ln>
                <a:solidFill>
                  <a:prstClr val="white"/>
                </a:solidFill>
                <a:effectLst/>
                <a:uLnTx/>
                <a:uFillTx/>
                <a:latin typeface="Helvetica" pitchFamily="2" charset="0"/>
                <a:ea typeface="+mj-ea"/>
                <a:cs typeface="+mj-cs"/>
              </a:rPr>
              <a:t>!</a:t>
            </a:r>
            <a:endParaRPr kumimoji="0" lang="en-GB" sz="2400" b="1" i="0" u="none" strike="noStrike" kern="1200" cap="none" spc="0" normalizeH="0" baseline="0" noProof="0" dirty="0">
              <a:ln>
                <a:noFill/>
              </a:ln>
              <a:solidFill>
                <a:prstClr val="white"/>
              </a:solidFill>
              <a:effectLst/>
              <a:uLnTx/>
              <a:uFillTx/>
              <a:latin typeface="Helvetica" pitchFamily="2" charset="0"/>
              <a:ea typeface="+mj-ea"/>
              <a:cs typeface="+mj-cs"/>
            </a:endParaRPr>
          </a:p>
        </p:txBody>
      </p:sp>
    </p:spTree>
    <p:extLst>
      <p:ext uri="{BB962C8B-B14F-4D97-AF65-F5344CB8AC3E}">
        <p14:creationId xmlns:p14="http://schemas.microsoft.com/office/powerpoint/2010/main" val="231898993"/>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 name="Image 2">
            <a:extLst>
              <a:ext uri="{FF2B5EF4-FFF2-40B4-BE49-F238E27FC236}">
                <a16:creationId xmlns:a16="http://schemas.microsoft.com/office/drawing/2014/main" id="{7B922FD0-1436-F840-B1CF-C60FEF795FC8}"/>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5021" y="-304799"/>
            <a:ext cx="4817333" cy="1964209"/>
          </a:xfrm>
          <a:prstGeom prst="rect">
            <a:avLst/>
          </a:prstGeom>
        </p:spPr>
      </p:pic>
      <p:sp>
        <p:nvSpPr>
          <p:cNvPr id="34" name="TextBox 33"/>
          <p:cNvSpPr txBox="1"/>
          <p:nvPr/>
        </p:nvSpPr>
        <p:spPr>
          <a:xfrm>
            <a:off x="100584" y="38268"/>
            <a:ext cx="4681728" cy="120032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36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Interinstitutional</a:t>
            </a:r>
            <a:endPar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fr-BE" sz="3600" b="1" dirty="0">
                <a:solidFill>
                  <a:prstClr val="white"/>
                </a:solidFill>
                <a:effectLst>
                  <a:outerShdw blurRad="38100" dist="38100" dir="2700000" algn="tl">
                    <a:srgbClr val="000000">
                      <a:alpha val="43137"/>
                    </a:srgbClr>
                  </a:outerShdw>
                </a:effectLst>
                <a:latin typeface="Calibri" panose="020F0502020204030204"/>
              </a:rPr>
              <a:t>Relations</a:t>
            </a:r>
            <a:endParaRPr kumimoji="0" lang="fr-BE" sz="36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pic>
        <p:nvPicPr>
          <p:cNvPr id="36" name="Image 12">
            <a:extLst>
              <a:ext uri="{FF2B5EF4-FFF2-40B4-BE49-F238E27FC236}">
                <a16:creationId xmlns:a16="http://schemas.microsoft.com/office/drawing/2014/main" id="{583B149B-24C9-B140-A75B-3B124563736E}"/>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8444751" y="4204276"/>
            <a:ext cx="3747249" cy="2653724"/>
          </a:xfrm>
          <a:prstGeom prst="rect">
            <a:avLst/>
          </a:prstGeom>
        </p:spPr>
      </p:pic>
      <p:pic>
        <p:nvPicPr>
          <p:cNvPr id="37" name="Image 7">
            <a:extLst>
              <a:ext uri="{FF2B5EF4-FFF2-40B4-BE49-F238E27FC236}">
                <a16:creationId xmlns:a16="http://schemas.microsoft.com/office/drawing/2014/main" id="{A8EF945D-926D-9546-BAE3-FA8E14F4E654}"/>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9168751" y="5729288"/>
            <a:ext cx="3042874" cy="1217150"/>
          </a:xfrm>
          <a:prstGeom prst="rect">
            <a:avLst/>
          </a:prstGeom>
        </p:spPr>
      </p:pic>
      <p:pic>
        <p:nvPicPr>
          <p:cNvPr id="11" name="Picture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5407641" y="1744141"/>
            <a:ext cx="2133841" cy="1693753"/>
          </a:xfrm>
          <a:prstGeom prst="rect">
            <a:avLst/>
          </a:prstGeom>
        </p:spPr>
      </p:pic>
      <p:pic>
        <p:nvPicPr>
          <p:cNvPr id="12" name="Picture 11"/>
          <p:cNvPicPr>
            <a:picLocks noChangeAspect="1"/>
          </p:cNvPicPr>
          <p:nvPr/>
        </p:nvPicPr>
        <p:blipFill>
          <a:blip r:embed="rId7" cstate="email">
            <a:extLst>
              <a:ext uri="{28A0092B-C50C-407E-A947-70E740481C1C}">
                <a14:useLocalDpi xmlns:a14="http://schemas.microsoft.com/office/drawing/2010/main"/>
              </a:ext>
            </a:extLst>
          </a:blip>
          <a:stretch>
            <a:fillRect/>
          </a:stretch>
        </p:blipFill>
        <p:spPr>
          <a:xfrm>
            <a:off x="8579558" y="548211"/>
            <a:ext cx="2407154" cy="976036"/>
          </a:xfrm>
          <a:prstGeom prst="rect">
            <a:avLst/>
          </a:prstGeom>
        </p:spPr>
      </p:pic>
      <p:pic>
        <p:nvPicPr>
          <p:cNvPr id="13" name="Picture 12"/>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48222" y="2812127"/>
            <a:ext cx="2063578" cy="1783276"/>
          </a:xfrm>
          <a:prstGeom prst="rect">
            <a:avLst/>
          </a:prstGeom>
        </p:spPr>
      </p:pic>
      <p:pic>
        <p:nvPicPr>
          <p:cNvPr id="14" name="Picture 13"/>
          <p:cNvPicPr>
            <a:picLocks noChangeAspect="1"/>
          </p:cNvPicPr>
          <p:nvPr/>
        </p:nvPicPr>
        <p:blipFill rotWithShape="1">
          <a:blip r:embed="rId9" cstate="print">
            <a:extLst>
              <a:ext uri="{28A0092B-C50C-407E-A947-70E740481C1C}">
                <a14:useLocalDpi xmlns:a14="http://schemas.microsoft.com/office/drawing/2010/main" val="0"/>
              </a:ext>
            </a:extLst>
          </a:blip>
          <a:srcRect l="16124" r="17764"/>
          <a:stretch/>
        </p:blipFill>
        <p:spPr>
          <a:xfrm>
            <a:off x="3020751" y="2907045"/>
            <a:ext cx="1840090" cy="1578310"/>
          </a:xfrm>
          <a:prstGeom prst="rect">
            <a:avLst/>
          </a:prstGeom>
          <a:solidFill>
            <a:schemeClr val="accent1">
              <a:lumMod val="60000"/>
              <a:lumOff val="40000"/>
            </a:schemeClr>
          </a:solidFill>
        </p:spPr>
      </p:pic>
      <p:sp>
        <p:nvSpPr>
          <p:cNvPr id="15" name="TextBox 14"/>
          <p:cNvSpPr txBox="1"/>
          <p:nvPr/>
        </p:nvSpPr>
        <p:spPr>
          <a:xfrm>
            <a:off x="451556" y="4678181"/>
            <a:ext cx="2280356" cy="646331"/>
          </a:xfrm>
          <a:prstGeom prst="rect">
            <a:avLst/>
          </a:prstGeom>
          <a:noFill/>
        </p:spPr>
        <p:txBody>
          <a:bodyPr wrap="square" rtlCol="0">
            <a:spAutoFit/>
          </a:bodyPr>
          <a:lstStyle/>
          <a:p>
            <a:pPr algn="ctr"/>
            <a:r>
              <a:rPr lang="fr-BE" dirty="0">
                <a:hlinkClick r:id="rId10"/>
              </a:rPr>
              <a:t>Opinion</a:t>
            </a:r>
            <a:r>
              <a:rPr lang="fr-BE" dirty="0"/>
              <a:t> </a:t>
            </a:r>
          </a:p>
          <a:p>
            <a:pPr algn="ctr"/>
            <a:r>
              <a:rPr lang="fr-BE" dirty="0"/>
              <a:t>(26 Jan 2022</a:t>
            </a:r>
            <a:r>
              <a:rPr lang="fr-BE" dirty="0" smtClean="0"/>
              <a:t>)</a:t>
            </a:r>
            <a:endParaRPr lang="fr-BE" dirty="0"/>
          </a:p>
        </p:txBody>
      </p:sp>
      <p:sp>
        <p:nvSpPr>
          <p:cNvPr id="16" name="TextBox 15"/>
          <p:cNvSpPr txBox="1"/>
          <p:nvPr/>
        </p:nvSpPr>
        <p:spPr>
          <a:xfrm>
            <a:off x="3330221" y="4657656"/>
            <a:ext cx="1530620" cy="923330"/>
          </a:xfrm>
          <a:prstGeom prst="rect">
            <a:avLst/>
          </a:prstGeom>
          <a:noFill/>
        </p:spPr>
        <p:txBody>
          <a:bodyPr wrap="square" rtlCol="0">
            <a:spAutoFit/>
          </a:bodyPr>
          <a:lstStyle/>
          <a:p>
            <a:pPr algn="ctr"/>
            <a:r>
              <a:rPr lang="fr-BE" dirty="0">
                <a:hlinkClick r:id="rId11"/>
              </a:rPr>
              <a:t>Opinion</a:t>
            </a:r>
            <a:r>
              <a:rPr lang="fr-BE" dirty="0"/>
              <a:t> </a:t>
            </a:r>
          </a:p>
          <a:p>
            <a:pPr algn="ctr"/>
            <a:r>
              <a:rPr lang="fr-BE" dirty="0"/>
              <a:t>(23 Mar 2022)</a:t>
            </a:r>
          </a:p>
          <a:p>
            <a:pPr algn="ctr"/>
            <a:endParaRPr lang="en-GB" dirty="0"/>
          </a:p>
        </p:txBody>
      </p:sp>
      <p:sp>
        <p:nvSpPr>
          <p:cNvPr id="17" name="TextBox 16"/>
          <p:cNvSpPr txBox="1"/>
          <p:nvPr/>
        </p:nvSpPr>
        <p:spPr>
          <a:xfrm>
            <a:off x="5467384" y="3610195"/>
            <a:ext cx="1946623" cy="646331"/>
          </a:xfrm>
          <a:prstGeom prst="rect">
            <a:avLst/>
          </a:prstGeom>
          <a:noFill/>
        </p:spPr>
        <p:txBody>
          <a:bodyPr wrap="none" rtlCol="0">
            <a:spAutoFit/>
          </a:bodyPr>
          <a:lstStyle/>
          <a:p>
            <a:pPr algn="ctr"/>
            <a:r>
              <a:rPr lang="fr-BE" dirty="0"/>
              <a:t>Report (COMAGRI)</a:t>
            </a:r>
          </a:p>
          <a:p>
            <a:pPr algn="ctr"/>
            <a:r>
              <a:rPr lang="fr-BE" dirty="0" err="1"/>
              <a:t>Plenary</a:t>
            </a:r>
            <a:r>
              <a:rPr lang="fr-BE" dirty="0"/>
              <a:t> (</a:t>
            </a:r>
            <a:r>
              <a:rPr lang="fr-BE" dirty="0" err="1" smtClean="0"/>
              <a:t>Dec</a:t>
            </a:r>
            <a:r>
              <a:rPr lang="fr-BE" dirty="0" smtClean="0"/>
              <a:t> 2022)</a:t>
            </a:r>
            <a:endParaRPr lang="fr-BE" dirty="0"/>
          </a:p>
        </p:txBody>
      </p:sp>
      <p:sp>
        <p:nvSpPr>
          <p:cNvPr id="18" name="TextBox 17"/>
          <p:cNvSpPr txBox="1"/>
          <p:nvPr/>
        </p:nvSpPr>
        <p:spPr>
          <a:xfrm>
            <a:off x="7946431" y="2085888"/>
            <a:ext cx="3693607" cy="646331"/>
          </a:xfrm>
          <a:prstGeom prst="rect">
            <a:avLst/>
          </a:prstGeom>
          <a:noFill/>
        </p:spPr>
        <p:txBody>
          <a:bodyPr wrap="square" rtlCol="0">
            <a:spAutoFit/>
          </a:bodyPr>
          <a:lstStyle/>
          <a:p>
            <a:pPr algn="ctr"/>
            <a:r>
              <a:rPr lang="fr-BE" dirty="0" smtClean="0"/>
              <a:t>France </a:t>
            </a:r>
            <a:r>
              <a:rPr lang="fr-BE" dirty="0"/>
              <a:t>– </a:t>
            </a:r>
            <a:r>
              <a:rPr lang="fr-BE" dirty="0">
                <a:hlinkClick r:id="rId12"/>
              </a:rPr>
              <a:t>GAC </a:t>
            </a:r>
            <a:r>
              <a:rPr lang="fr-BE" dirty="0" err="1">
                <a:hlinkClick r:id="rId12"/>
              </a:rPr>
              <a:t>Cohesion</a:t>
            </a:r>
            <a:r>
              <a:rPr lang="fr-BE" dirty="0">
                <a:hlinkClick r:id="rId12"/>
              </a:rPr>
              <a:t> conclusions on </a:t>
            </a:r>
            <a:r>
              <a:rPr lang="fr-BE" dirty="0" err="1">
                <a:hlinkClick r:id="rId12"/>
              </a:rPr>
              <a:t>Cohesion</a:t>
            </a:r>
            <a:r>
              <a:rPr lang="fr-BE" dirty="0">
                <a:hlinkClick r:id="rId12"/>
              </a:rPr>
              <a:t> report</a:t>
            </a:r>
            <a:r>
              <a:rPr lang="fr-BE" dirty="0"/>
              <a:t> (2 </a:t>
            </a:r>
            <a:r>
              <a:rPr lang="fr-BE" dirty="0" err="1"/>
              <a:t>June</a:t>
            </a:r>
            <a:r>
              <a:rPr lang="fr-BE" dirty="0"/>
              <a:t> 2022)</a:t>
            </a:r>
          </a:p>
        </p:txBody>
      </p:sp>
      <p:sp>
        <p:nvSpPr>
          <p:cNvPr id="19" name="TextBox 18"/>
          <p:cNvSpPr txBox="1"/>
          <p:nvPr/>
        </p:nvSpPr>
        <p:spPr>
          <a:xfrm>
            <a:off x="7853042" y="2853532"/>
            <a:ext cx="3880384" cy="646331"/>
          </a:xfrm>
          <a:prstGeom prst="rect">
            <a:avLst/>
          </a:prstGeom>
          <a:noFill/>
        </p:spPr>
        <p:txBody>
          <a:bodyPr wrap="square" rtlCol="0">
            <a:spAutoFit/>
          </a:bodyPr>
          <a:lstStyle/>
          <a:p>
            <a:pPr algn="ctr"/>
            <a:r>
              <a:rPr lang="fr-BE" dirty="0" smtClean="0"/>
              <a:t>Czech </a:t>
            </a:r>
            <a:r>
              <a:rPr lang="fr-BE" dirty="0" err="1" smtClean="0"/>
              <a:t>Republic</a:t>
            </a:r>
            <a:r>
              <a:rPr lang="fr-BE" dirty="0" smtClean="0"/>
              <a:t> </a:t>
            </a:r>
            <a:r>
              <a:rPr lang="fr-BE" dirty="0"/>
              <a:t>–  </a:t>
            </a:r>
            <a:r>
              <a:rPr lang="fr-BE" dirty="0" err="1"/>
              <a:t>Lednice</a:t>
            </a:r>
            <a:r>
              <a:rPr lang="fr-BE" dirty="0"/>
              <a:t> </a:t>
            </a:r>
            <a:r>
              <a:rPr lang="fr-BE" dirty="0" err="1">
                <a:hlinkClick r:id="rId13"/>
              </a:rPr>
              <a:t>declaration</a:t>
            </a:r>
            <a:r>
              <a:rPr lang="fr-BE" dirty="0"/>
              <a:t> + </a:t>
            </a:r>
            <a:r>
              <a:rPr lang="fr-BE" dirty="0" err="1">
                <a:hlinkClick r:id="rId14"/>
              </a:rPr>
              <a:t>launch</a:t>
            </a:r>
            <a:r>
              <a:rPr lang="fr-BE" dirty="0">
                <a:hlinkClick r:id="rId14"/>
              </a:rPr>
              <a:t> of CZ Rural Pact</a:t>
            </a:r>
            <a:r>
              <a:rPr lang="fr-BE" dirty="0"/>
              <a:t> (28 </a:t>
            </a:r>
            <a:r>
              <a:rPr lang="fr-BE" dirty="0" err="1"/>
              <a:t>Oct</a:t>
            </a:r>
            <a:r>
              <a:rPr lang="fr-BE" dirty="0"/>
              <a:t> 2022)</a:t>
            </a:r>
          </a:p>
        </p:txBody>
      </p:sp>
      <p:sp>
        <p:nvSpPr>
          <p:cNvPr id="20" name="TextBox 19"/>
          <p:cNvSpPr txBox="1"/>
          <p:nvPr/>
        </p:nvSpPr>
        <p:spPr>
          <a:xfrm>
            <a:off x="7946431" y="3621176"/>
            <a:ext cx="3693607" cy="923330"/>
          </a:xfrm>
          <a:prstGeom prst="rect">
            <a:avLst/>
          </a:prstGeom>
          <a:noFill/>
        </p:spPr>
        <p:txBody>
          <a:bodyPr wrap="square" rtlCol="0">
            <a:spAutoFit/>
          </a:bodyPr>
          <a:lstStyle/>
          <a:p>
            <a:pPr algn="ctr"/>
            <a:r>
              <a:rPr lang="fr-BE" dirty="0" err="1" smtClean="0"/>
              <a:t>Sweden</a:t>
            </a:r>
            <a:r>
              <a:rPr lang="fr-BE" dirty="0" smtClean="0"/>
              <a:t> –  No </a:t>
            </a:r>
            <a:r>
              <a:rPr lang="fr-BE" dirty="0" err="1" smtClean="0"/>
              <a:t>presidency</a:t>
            </a:r>
            <a:r>
              <a:rPr lang="fr-BE" dirty="0" smtClean="0"/>
              <a:t> </a:t>
            </a:r>
            <a:r>
              <a:rPr lang="fr-BE" dirty="0" err="1" smtClean="0"/>
              <a:t>event</a:t>
            </a:r>
            <a:r>
              <a:rPr lang="fr-BE" dirty="0" smtClean="0"/>
              <a:t> but NRN + territorial agenda </a:t>
            </a:r>
            <a:r>
              <a:rPr lang="fr-BE" dirty="0" err="1" smtClean="0"/>
              <a:t>event</a:t>
            </a:r>
            <a:r>
              <a:rPr lang="fr-BE" dirty="0" smtClean="0"/>
              <a:t> on Rural Pact at national </a:t>
            </a:r>
            <a:r>
              <a:rPr lang="fr-BE" dirty="0" err="1" smtClean="0"/>
              <a:t>level</a:t>
            </a:r>
            <a:r>
              <a:rPr lang="fr-BE" dirty="0" smtClean="0"/>
              <a:t> (May)</a:t>
            </a:r>
            <a:endParaRPr lang="fr-BE" dirty="0"/>
          </a:p>
        </p:txBody>
      </p:sp>
      <p:sp>
        <p:nvSpPr>
          <p:cNvPr id="22" name="TextBox 21"/>
          <p:cNvSpPr txBox="1"/>
          <p:nvPr/>
        </p:nvSpPr>
        <p:spPr>
          <a:xfrm>
            <a:off x="7946431" y="4916768"/>
            <a:ext cx="3693607" cy="369332"/>
          </a:xfrm>
          <a:prstGeom prst="rect">
            <a:avLst/>
          </a:prstGeom>
          <a:noFill/>
        </p:spPr>
        <p:txBody>
          <a:bodyPr wrap="square" rtlCol="0">
            <a:spAutoFit/>
          </a:bodyPr>
          <a:lstStyle/>
          <a:p>
            <a:pPr algn="ctr"/>
            <a:r>
              <a:rPr lang="fr-BE" dirty="0" smtClean="0"/>
              <a:t>Spain</a:t>
            </a:r>
            <a:endParaRPr lang="fr-BE" dirty="0"/>
          </a:p>
        </p:txBody>
      </p:sp>
      <p:cxnSp>
        <p:nvCxnSpPr>
          <p:cNvPr id="23" name="Straight Arrow Connector 22"/>
          <p:cNvCxnSpPr>
            <a:stCxn id="18" idx="2"/>
            <a:endCxn id="19" idx="0"/>
          </p:cNvCxnSpPr>
          <p:nvPr/>
        </p:nvCxnSpPr>
        <p:spPr>
          <a:xfrm flipH="1">
            <a:off x="9793234" y="2732219"/>
            <a:ext cx="1" cy="1213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4" name="Straight Arrow Connector 23"/>
          <p:cNvCxnSpPr>
            <a:stCxn id="19" idx="2"/>
            <a:endCxn id="20" idx="0"/>
          </p:cNvCxnSpPr>
          <p:nvPr/>
        </p:nvCxnSpPr>
        <p:spPr>
          <a:xfrm>
            <a:off x="9793234" y="3499863"/>
            <a:ext cx="1" cy="12131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25" name="Straight Arrow Connector 24"/>
          <p:cNvCxnSpPr>
            <a:stCxn id="20" idx="2"/>
            <a:endCxn id="22" idx="0"/>
          </p:cNvCxnSpPr>
          <p:nvPr/>
        </p:nvCxnSpPr>
        <p:spPr>
          <a:xfrm>
            <a:off x="9793235" y="4544506"/>
            <a:ext cx="0" cy="372262"/>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6" name="TextBox 25"/>
          <p:cNvSpPr txBox="1"/>
          <p:nvPr/>
        </p:nvSpPr>
        <p:spPr>
          <a:xfrm>
            <a:off x="4375169" y="5729288"/>
            <a:ext cx="4288610" cy="923330"/>
          </a:xfrm>
          <a:prstGeom prst="rect">
            <a:avLst/>
          </a:prstGeom>
          <a:noFill/>
        </p:spPr>
        <p:txBody>
          <a:bodyPr wrap="none" rtlCol="0">
            <a:spAutoFit/>
          </a:bodyPr>
          <a:lstStyle/>
          <a:p>
            <a:pPr algn="ctr"/>
            <a:r>
              <a:rPr lang="fr-BE" b="1" dirty="0"/>
              <a:t>Joint COR-EP-CZ PCY </a:t>
            </a:r>
            <a:r>
              <a:rPr lang="fr-BE" b="1" dirty="0" err="1">
                <a:hlinkClick r:id="rId13"/>
              </a:rPr>
              <a:t>declaration</a:t>
            </a:r>
            <a:r>
              <a:rPr lang="fr-BE" b="1" dirty="0">
                <a:hlinkClick r:id="rId13"/>
              </a:rPr>
              <a:t> of </a:t>
            </a:r>
            <a:r>
              <a:rPr lang="fr-BE" b="1" dirty="0" err="1">
                <a:hlinkClick r:id="rId13"/>
              </a:rPr>
              <a:t>Lednice</a:t>
            </a:r>
            <a:endParaRPr lang="fr-BE" b="1" dirty="0"/>
          </a:p>
          <a:p>
            <a:pPr algn="ctr"/>
            <a:r>
              <a:rPr lang="fr-BE" dirty="0"/>
              <a:t>« </a:t>
            </a:r>
            <a:r>
              <a:rPr lang="fr-BE" dirty="0" err="1"/>
              <a:t>Towards</a:t>
            </a:r>
            <a:r>
              <a:rPr lang="fr-BE" dirty="0"/>
              <a:t> a </a:t>
            </a:r>
            <a:r>
              <a:rPr lang="fr-BE" dirty="0" err="1"/>
              <a:t>smarter</a:t>
            </a:r>
            <a:r>
              <a:rPr lang="fr-BE" dirty="0"/>
              <a:t> rural Europe »</a:t>
            </a:r>
          </a:p>
          <a:p>
            <a:pPr algn="ctr"/>
            <a:r>
              <a:rPr lang="fr-BE" dirty="0">
                <a:hlinkClick r:id="rId15" action="ppaction://hlinkfile"/>
              </a:rPr>
              <a:t>Joint </a:t>
            </a:r>
            <a:r>
              <a:rPr lang="fr-BE" dirty="0" err="1">
                <a:hlinkClick r:id="rId15" action="ppaction://hlinkfile"/>
              </a:rPr>
              <a:t>seminar</a:t>
            </a:r>
            <a:r>
              <a:rPr lang="fr-BE" dirty="0">
                <a:hlinkClick r:id="rId15" action="ppaction://hlinkfile"/>
              </a:rPr>
              <a:t> </a:t>
            </a:r>
            <a:r>
              <a:rPr lang="fr-BE" dirty="0"/>
              <a:t>(28 </a:t>
            </a:r>
            <a:r>
              <a:rPr lang="fr-BE" dirty="0" err="1"/>
              <a:t>Oct</a:t>
            </a:r>
            <a:r>
              <a:rPr lang="fr-BE" dirty="0"/>
              <a:t> 2022)</a:t>
            </a:r>
            <a:endParaRPr lang="en-GB" dirty="0"/>
          </a:p>
        </p:txBody>
      </p:sp>
      <p:sp>
        <p:nvSpPr>
          <p:cNvPr id="27" name="Down Arrow 26"/>
          <p:cNvSpPr/>
          <p:nvPr/>
        </p:nvSpPr>
        <p:spPr>
          <a:xfrm rot="17013579">
            <a:off x="3433348" y="5132290"/>
            <a:ext cx="362544" cy="158588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Down Arrow 34"/>
          <p:cNvSpPr/>
          <p:nvPr/>
        </p:nvSpPr>
        <p:spPr>
          <a:xfrm>
            <a:off x="6366933" y="4375449"/>
            <a:ext cx="314450" cy="129187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Down Arrow 37"/>
          <p:cNvSpPr/>
          <p:nvPr/>
        </p:nvSpPr>
        <p:spPr>
          <a:xfrm rot="887556">
            <a:off x="7631091" y="3473187"/>
            <a:ext cx="278836" cy="2310783"/>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5520020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Image 15"/>
          <p:cNvPicPr/>
          <p:nvPr/>
        </p:nvPicPr>
        <p:blipFill>
          <a:blip r:embed="rId3" cstate="print">
            <a:extLst>
              <a:ext uri="{28A0092B-C50C-407E-A947-70E740481C1C}">
                <a14:useLocalDpi xmlns:a14="http://schemas.microsoft.com/office/drawing/2010/main" val="0"/>
              </a:ext>
            </a:extLst>
          </a:blip>
          <a:stretch>
            <a:fillRect/>
          </a:stretch>
        </p:blipFill>
        <p:spPr>
          <a:xfrm>
            <a:off x="7282694" y="4346119"/>
            <a:ext cx="4901248" cy="2511881"/>
          </a:xfrm>
          <a:prstGeom prst="rect">
            <a:avLst/>
          </a:prstGeom>
        </p:spPr>
      </p:pic>
      <p:graphicFrame>
        <p:nvGraphicFramePr>
          <p:cNvPr id="13" name="Diagram 12"/>
          <p:cNvGraphicFramePr/>
          <p:nvPr/>
        </p:nvGraphicFramePr>
        <p:xfrm>
          <a:off x="4017587" y="641023"/>
          <a:ext cx="4871890" cy="4373853"/>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2" name="Image 2">
            <a:extLst>
              <a:ext uri="{FF2B5EF4-FFF2-40B4-BE49-F238E27FC236}">
                <a16:creationId xmlns:a16="http://schemas.microsoft.com/office/drawing/2014/main" id="{7B922FD0-1436-F840-B1CF-C60FEF795FC8}"/>
              </a:ext>
            </a:extLst>
          </p:cNvPr>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5022" y="-304799"/>
            <a:ext cx="5417727" cy="2209013"/>
          </a:xfrm>
          <a:prstGeom prst="rect">
            <a:avLst/>
          </a:prstGeom>
        </p:spPr>
      </p:pic>
      <p:sp>
        <p:nvSpPr>
          <p:cNvPr id="4" name="TextBox 3"/>
          <p:cNvSpPr txBox="1"/>
          <p:nvPr/>
        </p:nvSpPr>
        <p:spPr>
          <a:xfrm>
            <a:off x="170032" y="70048"/>
            <a:ext cx="3447288" cy="1323439"/>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The vision and </a:t>
            </a:r>
            <a:r>
              <a:rPr kumimoji="0" lang="fr-BE" sz="4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its</a:t>
            </a:r>
            <a:r>
              <a:rPr kumimoji="0" lang="fr-BE"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a:t>
            </a:r>
            <a:r>
              <a:rPr kumimoji="0" lang="fr-BE" sz="4000" b="1" i="0" u="none" strike="noStrike" kern="1200" cap="none" spc="0" normalizeH="0" baseline="0" noProof="0" dirty="0" err="1">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shared</a:t>
            </a:r>
            <a:r>
              <a:rPr kumimoji="0" lang="fr-BE"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rPr>
              <a:t> goals</a:t>
            </a:r>
            <a:endParaRPr kumimoji="0" lang="en-GB" sz="4000" b="1" i="0" u="none" strike="noStrike" kern="1200" cap="none" spc="0" normalizeH="0" baseline="0" noProof="0" dirty="0">
              <a:ln>
                <a:noFill/>
              </a:ln>
              <a:solidFill>
                <a:prstClr val="white"/>
              </a:solidFill>
              <a:effectLst>
                <a:outerShdw blurRad="38100" dist="38100" dir="2700000" algn="tl">
                  <a:srgbClr val="000000">
                    <a:alpha val="43137"/>
                  </a:srgbClr>
                </a:outerShdw>
              </a:effectLst>
              <a:uLnTx/>
              <a:uFillTx/>
              <a:latin typeface="Calibri" panose="020F0502020204030204"/>
              <a:ea typeface="+mn-ea"/>
              <a:cs typeface="+mn-cs"/>
            </a:endParaRPr>
          </a:p>
        </p:txBody>
      </p:sp>
      <p:grpSp>
        <p:nvGrpSpPr>
          <p:cNvPr id="11" name="Group 10"/>
          <p:cNvGrpSpPr/>
          <p:nvPr/>
        </p:nvGrpSpPr>
        <p:grpSpPr>
          <a:xfrm>
            <a:off x="262196" y="1975710"/>
            <a:ext cx="7694025" cy="4750618"/>
            <a:chOff x="3127945" y="1494734"/>
            <a:chExt cx="7694025" cy="4750618"/>
          </a:xfrm>
        </p:grpSpPr>
        <p:sp>
          <p:nvSpPr>
            <p:cNvPr id="9" name="Zone de texte 32"/>
            <p:cNvSpPr txBox="1"/>
            <p:nvPr/>
          </p:nvSpPr>
          <p:spPr>
            <a:xfrm>
              <a:off x="3127945" y="4808220"/>
              <a:ext cx="2769235" cy="1437132"/>
            </a:xfrm>
            <a:prstGeom prst="rect">
              <a:avLst/>
            </a:prstGeom>
            <a:noFill/>
            <a:ln w="25400" cap="rnd">
              <a:solidFill>
                <a:srgbClr val="E63335"/>
              </a:solidFill>
              <a:round/>
            </a:ln>
          </p:spPr>
          <p:txBody>
            <a:bodyPr rot="0" spcFirstLastPara="0" vert="horz" wrap="square" lIns="0" tIns="45720" rIns="0" bIns="45720" numCol="1" spcCol="0" rtlCol="0" fromWordArt="0" anchor="t" anchorCtr="0" forceAA="0" compatLnSpc="1">
              <a:prstTxWarp prst="textNoShape">
                <a:avLst/>
              </a:prstTxWarp>
              <a:noAutofit/>
            </a:bodyPr>
            <a:lstStyle/>
            <a:p>
              <a:pPr marL="9017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7F7F7F"/>
                  </a:solidFill>
                  <a:effectLst/>
                  <a:uLnTx/>
                  <a:uFillTx/>
                  <a:latin typeface="Franklin Gothic Medium" panose="020B0603020102020204" pitchFamily="34" charset="0"/>
                  <a:ea typeface="Times New Roman" panose="02020603050405020304" pitchFamily="18" charset="0"/>
                  <a:cs typeface="+mn-cs"/>
                </a:rPr>
                <a:t>Prosperous</a:t>
              </a:r>
              <a:endParaRPr kumimoji="0" lang="en-GB"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270510" marR="0" lvl="0" indent="-9017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Diversification of </a:t>
              </a:r>
              <a:b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b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economic activities</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270510" marR="0" lvl="0" indent="-90170"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Sustainable food production</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10" name="Zone de texte 33"/>
            <p:cNvSpPr txBox="1"/>
            <p:nvPr/>
          </p:nvSpPr>
          <p:spPr>
            <a:xfrm>
              <a:off x="8117137" y="4835652"/>
              <a:ext cx="2704833" cy="1409700"/>
            </a:xfrm>
            <a:prstGeom prst="rect">
              <a:avLst/>
            </a:prstGeom>
            <a:noFill/>
            <a:ln w="25400" cap="rnd">
              <a:solidFill>
                <a:srgbClr val="6AB974"/>
              </a:solidFill>
              <a:round/>
            </a:ln>
          </p:spPr>
          <p:txBody>
            <a:bodyPr rot="0" spcFirstLastPara="0" vert="horz" wrap="square" lIns="36000" tIns="45720" rIns="72000" bIns="45720" numCol="1" spcCol="0" rtlCol="0" fromWordArt="0" anchor="t" anchorCtr="0" forceAA="0" compatLnSpc="1">
              <a:prstTxWarp prst="textNoShape">
                <a:avLst/>
              </a:prstTxWarp>
              <a:noAutofit/>
            </a:bodyPr>
            <a:lstStyle/>
            <a:p>
              <a:pPr marL="0" marR="0" lvl="0" indent="0" algn="r" defTabSz="896938"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7F7F7F"/>
                  </a:solidFill>
                  <a:effectLst/>
                  <a:uLnTx/>
                  <a:uFillTx/>
                  <a:latin typeface="Franklin Gothic Medium" panose="020B0603020102020204" pitchFamily="34" charset="0"/>
                  <a:ea typeface="Times New Roman" panose="02020603050405020304" pitchFamily="18" charset="0"/>
                  <a:cs typeface="+mn-cs"/>
                </a:rPr>
                <a:t>Resilient</a:t>
              </a:r>
              <a:endParaRPr kumimoji="0" lang="en-GB"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0" marR="0" lvl="0" indent="0" algn="r" defTabSz="89693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Resilience to climate change </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r" defTabSz="89693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Environmental resilience  </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0" marR="0" lvl="0" indent="0" algn="r" defTabSz="896938"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Social resilience  </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pic>
          <p:nvPicPr>
            <p:cNvPr id="6" name="Image 28"/>
            <p:cNvPicPr/>
            <p:nvPr/>
          </p:nvPicPr>
          <p:blipFill>
            <a:blip r:embed="rId10" cstate="print">
              <a:extLst>
                <a:ext uri="{28A0092B-C50C-407E-A947-70E740481C1C}">
                  <a14:useLocalDpi xmlns:a14="http://schemas.microsoft.com/office/drawing/2010/main" val="0"/>
                </a:ext>
              </a:extLst>
            </a:blip>
            <a:stretch>
              <a:fillRect/>
            </a:stretch>
          </p:blipFill>
          <p:spPr>
            <a:xfrm>
              <a:off x="4604384" y="1973897"/>
              <a:ext cx="4557903" cy="3969703"/>
            </a:xfrm>
            <a:prstGeom prst="rect">
              <a:avLst/>
            </a:prstGeom>
          </p:spPr>
        </p:pic>
        <p:sp>
          <p:nvSpPr>
            <p:cNvPr id="7" name="Zone de texte 30"/>
            <p:cNvSpPr txBox="1"/>
            <p:nvPr/>
          </p:nvSpPr>
          <p:spPr>
            <a:xfrm>
              <a:off x="3127945" y="1494734"/>
              <a:ext cx="2769235" cy="1364579"/>
            </a:xfrm>
            <a:prstGeom prst="rect">
              <a:avLst/>
            </a:prstGeom>
            <a:noFill/>
            <a:ln w="25400" cap="rnd">
              <a:solidFill>
                <a:srgbClr val="EFC312"/>
              </a:solidFill>
              <a:round/>
            </a:ln>
          </p:spPr>
          <p:txBody>
            <a:bodyPr rot="0" spcFirstLastPara="0" vert="horz" wrap="square" lIns="0" tIns="45720" rIns="0" bIns="45720" numCol="1" spcCol="0" rtlCol="0" fromWordArt="0" anchor="t" anchorCtr="0" forceAA="0" compatLnSpc="1">
              <a:prstTxWarp prst="textNoShape">
                <a:avLst/>
              </a:prstTxWarp>
              <a:noAutofit/>
            </a:bodyPr>
            <a:lstStyle/>
            <a:p>
              <a:pPr marL="9017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7F7F7F"/>
                  </a:solidFill>
                  <a:effectLst/>
                  <a:uLnTx/>
                  <a:uFillTx/>
                  <a:latin typeface="Franklin Gothic Medium" panose="020B0603020102020204" pitchFamily="34" charset="0"/>
                  <a:ea typeface="Times New Roman" panose="02020603050405020304" pitchFamily="18" charset="0"/>
                  <a:cs typeface="+mn-cs"/>
                </a:rPr>
                <a:t>Stronger</a:t>
              </a:r>
              <a:endParaRPr kumimoji="0" lang="en-GB"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270510" marR="0" lvl="0" indent="-89535"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Empowered communities</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270510" marR="0" lvl="0" indent="-89535"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Access to services</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270510" marR="0" lvl="0" indent="-89535"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Social innovation</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sp>
          <p:nvSpPr>
            <p:cNvPr id="8" name="Zone de texte 31"/>
            <p:cNvSpPr txBox="1"/>
            <p:nvPr/>
          </p:nvSpPr>
          <p:spPr>
            <a:xfrm>
              <a:off x="8117138" y="1494734"/>
              <a:ext cx="2521588" cy="1364579"/>
            </a:xfrm>
            <a:prstGeom prst="rect">
              <a:avLst/>
            </a:prstGeom>
            <a:noFill/>
            <a:ln w="25400" cap="rnd">
              <a:solidFill>
                <a:srgbClr val="70C7F1"/>
              </a:solidFill>
              <a:round/>
            </a:ln>
          </p:spPr>
          <p:txBody>
            <a:bodyPr rot="0" spcFirstLastPara="0" vert="horz" wrap="square" lIns="0" tIns="45720" rIns="0" bIns="45720" numCol="1" spcCol="0" rtlCol="0" fromWordArt="0" anchor="t" anchorCtr="0" forceAA="0" compatLnSpc="1">
              <a:prstTxWarp prst="textNoShape">
                <a:avLst/>
              </a:prstTxWarp>
              <a:noAutofit/>
            </a:bodyPr>
            <a:lstStyle/>
            <a:p>
              <a:pPr marL="90170" marR="0" lvl="0" indent="0" algn="l" defTabSz="914400" rtl="0" eaLnBrk="1" fontAlgn="auto" latinLnBrk="0" hangingPunct="1">
                <a:lnSpc>
                  <a:spcPct val="100000"/>
                </a:lnSpc>
                <a:spcBef>
                  <a:spcPts val="0"/>
                </a:spcBef>
                <a:spcAft>
                  <a:spcPts val="600"/>
                </a:spcAft>
                <a:buClrTx/>
                <a:buSzTx/>
                <a:buFontTx/>
                <a:buNone/>
                <a:tabLst/>
                <a:defRPr/>
              </a:pPr>
              <a:r>
                <a:rPr kumimoji="0" lang="en-US" sz="2400" b="1" i="0" u="none" strike="noStrike" kern="1200" cap="none" spc="0" normalizeH="0" baseline="0" noProof="0" dirty="0">
                  <a:ln>
                    <a:noFill/>
                  </a:ln>
                  <a:solidFill>
                    <a:srgbClr val="7F7F7F"/>
                  </a:solidFill>
                  <a:effectLst/>
                  <a:uLnTx/>
                  <a:uFillTx/>
                  <a:latin typeface="Franklin Gothic Medium" panose="020B0603020102020204" pitchFamily="34" charset="0"/>
                  <a:ea typeface="Times New Roman" panose="02020603050405020304" pitchFamily="18" charset="0"/>
                  <a:cs typeface="+mn-cs"/>
                </a:rPr>
                <a:t>Connected</a:t>
              </a:r>
              <a:endParaRPr kumimoji="0" lang="en-GB" sz="1800" b="0" i="0" u="none" strike="noStrike" kern="1200" cap="none" spc="0" normalizeH="0" baseline="0" noProof="0" dirty="0">
                <a:ln>
                  <a:noFill/>
                </a:ln>
                <a:solidFill>
                  <a:prstClr val="black"/>
                </a:solidFill>
                <a:effectLst/>
                <a:uLnTx/>
                <a:uFillTx/>
                <a:latin typeface="Times New Roman" panose="02020603050405020304" pitchFamily="18" charset="0"/>
                <a:ea typeface="Times New Roman" panose="02020603050405020304" pitchFamily="18" charset="0"/>
                <a:cs typeface="+mn-cs"/>
              </a:endParaRPr>
            </a:p>
            <a:p>
              <a:pPr marL="270510" marR="0" lvl="0" indent="-89535"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Digital connectivity</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a:p>
              <a:pPr marL="270510" marR="0" lvl="0" indent="-89535" algn="l" defTabSz="914400" rtl="0" eaLnBrk="1" fontAlgn="auto" latinLnBrk="0" hangingPunct="1">
                <a:lnSpc>
                  <a:spcPct val="100000"/>
                </a:lnSpc>
                <a:spcBef>
                  <a:spcPts val="0"/>
                </a:spcBef>
                <a:spcAft>
                  <a:spcPts val="0"/>
                </a:spcAft>
                <a:buClrTx/>
                <a:buSzTx/>
                <a:buFontTx/>
                <a:buNone/>
                <a:tabLst/>
                <a:defRPr/>
              </a:pP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 Transport links and </a:t>
              </a:r>
              <a:b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br>
              <a:r>
                <a:rPr kumimoji="0" lang="en-US" sz="1600" b="0" i="0" u="none" strike="noStrike" kern="1200" cap="none" spc="0" normalizeH="0" baseline="0" noProof="0" dirty="0">
                  <a:ln>
                    <a:noFill/>
                  </a:ln>
                  <a:solidFill>
                    <a:srgbClr val="7F7F7F"/>
                  </a:solidFill>
                  <a:effectLst/>
                  <a:uLnTx/>
                  <a:uFillTx/>
                  <a:latin typeface="Franklin Gothic Medium" panose="020B0603020102020204" pitchFamily="34" charset="0"/>
                  <a:ea typeface="Calibri" panose="020F0502020204030204" pitchFamily="34" charset="0"/>
                  <a:cs typeface="+mn-cs"/>
                </a:rPr>
                <a:t> new </a:t>
              </a:r>
              <a:r>
                <a:rPr kumimoji="0" lang="en-US" sz="1600" b="0" i="0" u="none" strike="noStrike" kern="1200" cap="none" spc="0" normalizeH="0" baseline="0" noProof="0" dirty="0" err="1">
                  <a:ln>
                    <a:noFill/>
                  </a:ln>
                  <a:solidFill>
                    <a:srgbClr val="7F7F7F"/>
                  </a:solidFill>
                  <a:effectLst/>
                  <a:uLnTx/>
                  <a:uFillTx/>
                  <a:latin typeface="Franklin Gothic Medium" panose="020B0603020102020204" pitchFamily="34" charset="0"/>
                  <a:ea typeface="Calibri" panose="020F0502020204030204" pitchFamily="34" charset="0"/>
                  <a:cs typeface="+mn-cs"/>
                </a:rPr>
                <a:t>mobilities</a:t>
              </a:r>
              <a:endParaRPr kumimoji="0" lang="en-GB" sz="1600" b="0" i="0" u="none" strike="noStrike" kern="1200" cap="none" spc="0" normalizeH="0" baseline="0" noProof="0" dirty="0">
                <a:ln>
                  <a:noFill/>
                </a:ln>
                <a:solidFill>
                  <a:prstClr val="black"/>
                </a:solidFill>
                <a:effectLst/>
                <a:uLnTx/>
                <a:uFillTx/>
                <a:latin typeface="Calibri" panose="020F0502020204030204" pitchFamily="34" charset="0"/>
                <a:ea typeface="Calibri" panose="020F0502020204030204" pitchFamily="34" charset="0"/>
                <a:cs typeface="+mn-cs"/>
              </a:endParaRPr>
            </a:p>
          </p:txBody>
        </p:sp>
      </p:grpSp>
      <p:sp>
        <p:nvSpPr>
          <p:cNvPr id="15" name="TextBox 14"/>
          <p:cNvSpPr txBox="1"/>
          <p:nvPr/>
        </p:nvSpPr>
        <p:spPr>
          <a:xfrm>
            <a:off x="9006779" y="173736"/>
            <a:ext cx="3051871" cy="2123658"/>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4400" b="0" i="0" u="none" strike="noStrike" kern="1200" cap="none" spc="0" normalizeH="0" baseline="0" noProof="0" dirty="0" err="1">
                <a:ln>
                  <a:noFill/>
                </a:ln>
                <a:solidFill>
                  <a:prstClr val="black"/>
                </a:solidFill>
                <a:effectLst/>
                <a:uLnTx/>
                <a:uFillTx/>
                <a:latin typeface="Calibri" panose="020F0502020204030204"/>
                <a:ea typeface="+mn-ea"/>
                <a:cs typeface="+mn-cs"/>
              </a:rPr>
              <a:t>Shared</a:t>
            </a:r>
            <a:r>
              <a:rPr kumimoji="0" lang="fr-BE" sz="4400" b="0" i="0" u="none" strike="noStrike" kern="1200" cap="none" spc="0" normalizeH="0" baseline="0" noProof="0" dirty="0">
                <a:ln>
                  <a:noFill/>
                </a:ln>
                <a:solidFill>
                  <a:prstClr val="black"/>
                </a:solidFill>
                <a:effectLst/>
                <a:uLnTx/>
                <a:uFillTx/>
                <a:latin typeface="Calibri" panose="020F0502020204030204"/>
                <a:ea typeface="+mn-ea"/>
                <a:cs typeface="+mn-cs"/>
              </a:rPr>
              <a:t> goals for 2040</a:t>
            </a:r>
            <a:endParaRPr kumimoji="0" lang="en-GB" sz="44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
        <p:nvSpPr>
          <p:cNvPr id="14" name="TextBox 13"/>
          <p:cNvSpPr txBox="1"/>
          <p:nvPr/>
        </p:nvSpPr>
        <p:spPr>
          <a:xfrm>
            <a:off x="8125428" y="2951065"/>
            <a:ext cx="3933222" cy="1569660"/>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Rural action plan (EC)</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fr-BE"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Rural </a:t>
            </a:r>
            <a:r>
              <a:rPr kumimoji="0" lang="fr-BE" sz="3200" b="0" i="0" u="none"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Pact</a:t>
            </a:r>
            <a:r>
              <a:rPr kumimoji="0" lang="fr-BE"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 (</a:t>
            </a:r>
            <a:r>
              <a:rPr kumimoji="0" lang="fr-BE" sz="3200" b="1" i="0" u="sng" strike="noStrike" kern="1200" cap="none" spc="0" normalizeH="0" baseline="0" noProof="0" dirty="0" err="1">
                <a:ln>
                  <a:noFill/>
                </a:ln>
                <a:solidFill>
                  <a:prstClr val="black"/>
                </a:solidFill>
                <a:effectLst/>
                <a:uLnTx/>
                <a:uFillTx/>
                <a:latin typeface="Calibri" panose="020F0502020204030204" pitchFamily="34" charset="0"/>
                <a:cs typeface="Calibri" panose="020F0502020204030204" pitchFamily="34" charset="0"/>
              </a:rPr>
              <a:t>others</a:t>
            </a:r>
            <a:r>
              <a:rPr kumimoji="0" lang="fr-BE"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rPr>
              <a:t>)</a:t>
            </a:r>
            <a:endParaRPr kumimoji="0" lang="en-GB" sz="3200" b="0" i="0" u="none" strike="noStrike" kern="1200" cap="none" spc="0" normalizeH="0" baseline="0" noProof="0" dirty="0">
              <a:ln>
                <a:noFill/>
              </a:ln>
              <a:solidFill>
                <a:prstClr val="black"/>
              </a:solidFill>
              <a:effectLst/>
              <a:uLnTx/>
              <a:uFillTx/>
              <a:latin typeface="Calibri" panose="020F0502020204030204" pitchFamily="34" charset="0"/>
              <a:cs typeface="Calibri" panose="020F0502020204030204" pitchFamily="34" charset="0"/>
            </a:endParaRPr>
          </a:p>
        </p:txBody>
      </p:sp>
      <p:sp>
        <p:nvSpPr>
          <p:cNvPr id="17" name="Down Arrow 16"/>
          <p:cNvSpPr/>
          <p:nvPr/>
        </p:nvSpPr>
        <p:spPr>
          <a:xfrm>
            <a:off x="9804283" y="2245323"/>
            <a:ext cx="556108" cy="692990"/>
          </a:xfrm>
          <a:prstGeom prst="downArrow">
            <a:avLst/>
          </a:prstGeom>
          <a:solidFill>
            <a:srgbClr val="CFD5EA"/>
          </a:solidFill>
        </p:spPr>
        <p:style>
          <a:lnRef idx="0">
            <a:schemeClr val="accent1">
              <a:hueOff val="0"/>
              <a:satOff val="0"/>
              <a:lumOff val="0"/>
              <a:alphaOff val="0"/>
            </a:schemeClr>
          </a:lnRef>
          <a:fillRef idx="1">
            <a:schemeClr val="accent1">
              <a:tint val="40000"/>
              <a:hueOff val="0"/>
              <a:satOff val="0"/>
              <a:lumOff val="0"/>
              <a:alphaOff val="0"/>
            </a:schemeClr>
          </a:fillRef>
          <a:effectRef idx="0">
            <a:schemeClr val="accent1">
              <a:tint val="40000"/>
              <a:hueOff val="0"/>
              <a:satOff val="0"/>
              <a:lumOff val="0"/>
              <a:alphaOff val="0"/>
            </a:schemeClr>
          </a:effectRef>
          <a:fontRef idx="minor">
            <a:schemeClr val="dk1">
              <a:hueOff val="0"/>
              <a:satOff val="0"/>
              <a:lumOff val="0"/>
              <a:alphaOff val="0"/>
            </a:schemeClr>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black">
                  <a:hueOff val="0"/>
                  <a:satOff val="0"/>
                  <a:lumOff val="0"/>
                  <a:alphaOff val="0"/>
                </a:prstClr>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4935792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fill="hold"/>
                                        <p:tgtEl>
                                          <p:spTgt spid="14"/>
                                        </p:tgtEl>
                                        <p:attrNameLst>
                                          <p:attrName>ppt_x</p:attrName>
                                        </p:attrNameLst>
                                      </p:cBhvr>
                                      <p:tavLst>
                                        <p:tav tm="0">
                                          <p:val>
                                            <p:strVal val="#ppt_x"/>
                                          </p:val>
                                        </p:tav>
                                        <p:tav tm="100000">
                                          <p:val>
                                            <p:strVal val="#ppt_x"/>
                                          </p:val>
                                        </p:tav>
                                      </p:tavLst>
                                    </p:anim>
                                    <p:anim calcmode="lin" valueType="num">
                                      <p:cBhvr additive="base">
                                        <p:cTn id="12"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7"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2" name="Picture 1"/>
          <p:cNvPicPr>
            <a:picLocks noChangeAspect="1"/>
          </p:cNvPicPr>
          <p:nvPr/>
        </p:nvPicPr>
        <p:blipFill rotWithShape="1">
          <a:blip r:embed="rId2"/>
          <a:srcRect l="30832" t="15054" r="32391" b="4360"/>
          <a:stretch/>
        </p:blipFill>
        <p:spPr>
          <a:xfrm>
            <a:off x="8997352" y="238182"/>
            <a:ext cx="2315712" cy="28542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3" name="TextBox 2"/>
          <p:cNvSpPr txBox="1"/>
          <p:nvPr/>
        </p:nvSpPr>
        <p:spPr>
          <a:xfrm>
            <a:off x="3409244" y="711200"/>
            <a:ext cx="5393479" cy="954107"/>
          </a:xfrm>
          <a:prstGeom prst="rect">
            <a:avLst/>
          </a:prstGeom>
          <a:noFill/>
        </p:spPr>
        <p:txBody>
          <a:bodyPr wrap="square" rtlCol="0">
            <a:spAutoFit/>
          </a:bodyPr>
          <a:lstStyle/>
          <a:p>
            <a:r>
              <a:rPr lang="fr-BE" sz="2800" b="1" dirty="0" err="1">
                <a:solidFill>
                  <a:schemeClr val="bg1"/>
                </a:solidFill>
              </a:rPr>
              <a:t>Proposal</a:t>
            </a:r>
            <a:r>
              <a:rPr lang="fr-BE" sz="2800" b="1" dirty="0">
                <a:solidFill>
                  <a:schemeClr val="bg1"/>
                </a:solidFill>
              </a:rPr>
              <a:t> </a:t>
            </a:r>
            <a:r>
              <a:rPr lang="fr-BE" sz="2800" b="1" dirty="0" err="1">
                <a:solidFill>
                  <a:schemeClr val="bg1"/>
                </a:solidFill>
              </a:rPr>
              <a:t>endorsed</a:t>
            </a:r>
            <a:r>
              <a:rPr lang="fr-BE" sz="2800" b="1" dirty="0">
                <a:solidFill>
                  <a:schemeClr val="bg1"/>
                </a:solidFill>
              </a:rPr>
              <a:t> at the Rural </a:t>
            </a:r>
            <a:r>
              <a:rPr lang="fr-BE" sz="2800" b="1" dirty="0" err="1">
                <a:solidFill>
                  <a:schemeClr val="bg1"/>
                </a:solidFill>
              </a:rPr>
              <a:t>pact</a:t>
            </a:r>
            <a:r>
              <a:rPr lang="fr-BE" sz="2800" b="1" dirty="0">
                <a:solidFill>
                  <a:schemeClr val="bg1"/>
                </a:solidFill>
              </a:rPr>
              <a:t> </a:t>
            </a:r>
            <a:r>
              <a:rPr lang="fr-BE" sz="2800" b="1" dirty="0" err="1">
                <a:solidFill>
                  <a:schemeClr val="bg1"/>
                </a:solidFill>
              </a:rPr>
              <a:t>conference</a:t>
            </a:r>
            <a:r>
              <a:rPr lang="fr-BE" sz="2800" b="1" dirty="0">
                <a:solidFill>
                  <a:schemeClr val="bg1"/>
                </a:solidFill>
              </a:rPr>
              <a:t> &gt;</a:t>
            </a:r>
            <a:endParaRPr lang="en-GB" sz="2800" b="1" dirty="0">
              <a:solidFill>
                <a:schemeClr val="bg1"/>
              </a:solidFill>
            </a:endParaRPr>
          </a:p>
        </p:txBody>
      </p:sp>
    </p:spTree>
    <p:extLst>
      <p:ext uri="{BB962C8B-B14F-4D97-AF65-F5344CB8AC3E}">
        <p14:creationId xmlns:p14="http://schemas.microsoft.com/office/powerpoint/2010/main" val="2640987896"/>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4294967295" hasCustomPrompt="1"/>
          </p:nvPr>
        </p:nvSpPr>
        <p:spPr>
          <a:xfrm>
            <a:off x="0" y="-1123950"/>
            <a:ext cx="5175250" cy="1123950"/>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z="2000" dirty="0">
                <a:solidFill>
                  <a:schemeClr val="tx1"/>
                </a:solidFill>
                <a:latin typeface="EC Square Sans Pro" panose="020B0506040000020004" pitchFamily="34" charset="0"/>
              </a:rPr>
              <a:t>Click </a:t>
            </a:r>
            <a:r>
              <a:rPr lang="it-IT" sz="2000" dirty="0" err="1">
                <a:solidFill>
                  <a:schemeClr val="tx1"/>
                </a:solidFill>
                <a:latin typeface="EC Square Sans Pro" panose="020B0506040000020004" pitchFamily="34" charset="0"/>
              </a:rPr>
              <a:t>here</a:t>
            </a:r>
            <a:r>
              <a:rPr lang="it-IT" sz="2000" dirty="0">
                <a:solidFill>
                  <a:schemeClr val="tx1"/>
                </a:solidFill>
                <a:latin typeface="EC Square Sans Pro" panose="020B0506040000020004" pitchFamily="34" charset="0"/>
              </a:rPr>
              <a:t> to </a:t>
            </a:r>
            <a:r>
              <a:rPr lang="it-IT" sz="2000" dirty="0" err="1">
                <a:solidFill>
                  <a:schemeClr val="tx1"/>
                </a:solidFill>
                <a:latin typeface="EC Square Sans Pro" panose="020B0506040000020004" pitchFamily="34" charset="0"/>
              </a:rPr>
              <a:t>add</a:t>
            </a:r>
            <a:r>
              <a:rPr lang="it-IT" sz="2000" dirty="0">
                <a:solidFill>
                  <a:schemeClr val="tx1"/>
                </a:solidFill>
                <a:latin typeface="EC Square Sans Pro" panose="020B0506040000020004" pitchFamily="34" charset="0"/>
              </a:rPr>
              <a:t> body</a:t>
            </a:r>
            <a:endParaRPr lang="en-US" sz="2000" dirty="0">
              <a:solidFill>
                <a:schemeClr val="tx1"/>
              </a:solidFill>
              <a:latin typeface="EC Square Sans Pro" panose="020B0506040000020004" pitchFamily="34" charset="0"/>
            </a:endParaRPr>
          </a:p>
        </p:txBody>
      </p:sp>
      <p:graphicFrame>
        <p:nvGraphicFramePr>
          <p:cNvPr id="2" name="Diagram 1">
            <a:extLst>
              <a:ext uri="{FF2B5EF4-FFF2-40B4-BE49-F238E27FC236}">
                <a16:creationId xmlns:a16="http://schemas.microsoft.com/office/drawing/2014/main" id="{4E53BB08-0086-4F02-A65D-E7BE5B5056ED}"/>
              </a:ext>
            </a:extLst>
          </p:cNvPr>
          <p:cNvGraphicFramePr/>
          <p:nvPr>
            <p:extLst>
              <p:ext uri="{D42A27DB-BD31-4B8C-83A1-F6EECF244321}">
                <p14:modId xmlns:p14="http://schemas.microsoft.com/office/powerpoint/2010/main" val="1582172582"/>
              </p:ext>
            </p:extLst>
          </p:nvPr>
        </p:nvGraphicFramePr>
        <p:xfrm>
          <a:off x="690728" y="310234"/>
          <a:ext cx="10810544" cy="5418667"/>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pic>
        <p:nvPicPr>
          <p:cNvPr id="6" name="Picture 5"/>
          <p:cNvPicPr>
            <a:picLocks noChangeAspect="1"/>
          </p:cNvPicPr>
          <p:nvPr/>
        </p:nvPicPr>
        <p:blipFill>
          <a:blip r:embed="rId9" cstate="print">
            <a:extLst>
              <a:ext uri="{28A0092B-C50C-407E-A947-70E740481C1C}">
                <a14:useLocalDpi xmlns:a14="http://schemas.microsoft.com/office/drawing/2010/main" val="0"/>
              </a:ext>
            </a:extLst>
          </a:blip>
          <a:stretch>
            <a:fillRect/>
          </a:stretch>
        </p:blipFill>
        <p:spPr>
          <a:xfrm>
            <a:off x="5280996" y="3705728"/>
            <a:ext cx="1722386" cy="1722386"/>
          </a:xfrm>
          <a:prstGeom prst="rect">
            <a:avLst/>
          </a:prstGeom>
        </p:spPr>
      </p:pic>
      <p:pic>
        <p:nvPicPr>
          <p:cNvPr id="7" name="Picture 6"/>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495925" y="3732193"/>
            <a:ext cx="1812759" cy="1695921"/>
          </a:xfrm>
          <a:prstGeom prst="rect">
            <a:avLst/>
          </a:prstGeom>
        </p:spPr>
      </p:pic>
      <p:pic>
        <p:nvPicPr>
          <p:cNvPr id="8" name="Picture 7"/>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8626642" y="3457007"/>
            <a:ext cx="2416208" cy="2416208"/>
          </a:xfrm>
          <a:prstGeom prst="rect">
            <a:avLst/>
          </a:prstGeom>
        </p:spPr>
      </p:pic>
    </p:spTree>
    <p:extLst>
      <p:ext uri="{BB962C8B-B14F-4D97-AF65-F5344CB8AC3E}">
        <p14:creationId xmlns:p14="http://schemas.microsoft.com/office/powerpoint/2010/main" val="2799555994"/>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4294967295" hasCustomPrompt="1"/>
          </p:nvPr>
        </p:nvSpPr>
        <p:spPr>
          <a:xfrm>
            <a:off x="0" y="-1123950"/>
            <a:ext cx="5175250" cy="1123950"/>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z="2000" dirty="0">
                <a:solidFill>
                  <a:schemeClr val="tx1"/>
                </a:solidFill>
                <a:latin typeface="EC Square Sans Pro" panose="020B0506040000020004" pitchFamily="34" charset="0"/>
              </a:rPr>
              <a:t>Click </a:t>
            </a:r>
            <a:r>
              <a:rPr lang="it-IT" sz="2000" dirty="0" err="1">
                <a:solidFill>
                  <a:schemeClr val="tx1"/>
                </a:solidFill>
                <a:latin typeface="EC Square Sans Pro" panose="020B0506040000020004" pitchFamily="34" charset="0"/>
              </a:rPr>
              <a:t>here</a:t>
            </a:r>
            <a:r>
              <a:rPr lang="it-IT" sz="2000" dirty="0">
                <a:solidFill>
                  <a:schemeClr val="tx1"/>
                </a:solidFill>
                <a:latin typeface="EC Square Sans Pro" panose="020B0506040000020004" pitchFamily="34" charset="0"/>
              </a:rPr>
              <a:t> to </a:t>
            </a:r>
            <a:r>
              <a:rPr lang="it-IT" sz="2000" dirty="0" err="1">
                <a:solidFill>
                  <a:schemeClr val="tx1"/>
                </a:solidFill>
                <a:latin typeface="EC Square Sans Pro" panose="020B0506040000020004" pitchFamily="34" charset="0"/>
              </a:rPr>
              <a:t>add</a:t>
            </a:r>
            <a:r>
              <a:rPr lang="it-IT" sz="2000" dirty="0">
                <a:solidFill>
                  <a:schemeClr val="tx1"/>
                </a:solidFill>
                <a:latin typeface="EC Square Sans Pro" panose="020B0506040000020004" pitchFamily="34" charset="0"/>
              </a:rPr>
              <a:t> body</a:t>
            </a:r>
            <a:endParaRPr lang="en-US" sz="2000" dirty="0">
              <a:solidFill>
                <a:schemeClr val="tx1"/>
              </a:solidFill>
              <a:latin typeface="EC Square Sans Pro" panose="020B0506040000020004" pitchFamily="34" charset="0"/>
            </a:endParaRPr>
          </a:p>
        </p:txBody>
      </p:sp>
      <p:graphicFrame>
        <p:nvGraphicFramePr>
          <p:cNvPr id="2" name="Diagram 1">
            <a:extLst>
              <a:ext uri="{FF2B5EF4-FFF2-40B4-BE49-F238E27FC236}">
                <a16:creationId xmlns:a16="http://schemas.microsoft.com/office/drawing/2014/main" id="{4E53BB08-0086-4F02-A65D-E7BE5B5056ED}"/>
              </a:ext>
            </a:extLst>
          </p:cNvPr>
          <p:cNvGraphicFramePr/>
          <p:nvPr>
            <p:extLst>
              <p:ext uri="{D42A27DB-BD31-4B8C-83A1-F6EECF244321}">
                <p14:modId xmlns:p14="http://schemas.microsoft.com/office/powerpoint/2010/main" val="3158541281"/>
              </p:ext>
            </p:extLst>
          </p:nvPr>
        </p:nvGraphicFramePr>
        <p:xfrm>
          <a:off x="690728" y="323881"/>
          <a:ext cx="10810544" cy="4405435"/>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4" name="TextBox 3"/>
          <p:cNvSpPr txBox="1"/>
          <p:nvPr/>
        </p:nvSpPr>
        <p:spPr>
          <a:xfrm>
            <a:off x="441975" y="5052613"/>
            <a:ext cx="11573425" cy="523220"/>
          </a:xfrm>
          <a:prstGeom prst="rect">
            <a:avLst/>
          </a:prstGeom>
          <a:noFill/>
        </p:spPr>
        <p:txBody>
          <a:bodyPr wrap="none" rtlCol="0">
            <a:spAutoFit/>
          </a:bodyPr>
          <a:lstStyle/>
          <a:p>
            <a:r>
              <a:rPr lang="fr-BE" sz="2800" b="1" dirty="0" err="1">
                <a:solidFill>
                  <a:srgbClr val="366C62"/>
                </a:solidFill>
              </a:rPr>
              <a:t>Participating</a:t>
            </a:r>
            <a:r>
              <a:rPr lang="fr-BE" sz="2800" b="1" dirty="0">
                <a:solidFill>
                  <a:srgbClr val="366C62"/>
                </a:solidFill>
              </a:rPr>
              <a:t> in the </a:t>
            </a:r>
            <a:r>
              <a:rPr lang="fr-BE" sz="2800" b="1" dirty="0" err="1">
                <a:solidFill>
                  <a:srgbClr val="366C62"/>
                </a:solidFill>
              </a:rPr>
              <a:t>pact</a:t>
            </a:r>
            <a:r>
              <a:rPr lang="fr-BE" sz="2800" b="1" dirty="0">
                <a:solidFill>
                  <a:srgbClr val="366C62"/>
                </a:solidFill>
              </a:rPr>
              <a:t> = </a:t>
            </a:r>
            <a:r>
              <a:rPr lang="fr-BE" sz="2800" b="1" dirty="0" err="1">
                <a:solidFill>
                  <a:srgbClr val="366C62"/>
                </a:solidFill>
              </a:rPr>
              <a:t>committing</a:t>
            </a:r>
            <a:r>
              <a:rPr lang="fr-BE" sz="2800" b="1" dirty="0">
                <a:solidFill>
                  <a:srgbClr val="366C62"/>
                </a:solidFill>
              </a:rPr>
              <a:t> to </a:t>
            </a:r>
            <a:r>
              <a:rPr lang="fr-BE" sz="2800" b="1" dirty="0" err="1">
                <a:solidFill>
                  <a:srgbClr val="366C62"/>
                </a:solidFill>
              </a:rPr>
              <a:t>act</a:t>
            </a:r>
            <a:r>
              <a:rPr lang="fr-BE" sz="2800" b="1" dirty="0">
                <a:solidFill>
                  <a:srgbClr val="366C62"/>
                </a:solidFill>
              </a:rPr>
              <a:t> for </a:t>
            </a:r>
            <a:r>
              <a:rPr lang="fr-BE" sz="2800" b="1" u="sng" dirty="0">
                <a:solidFill>
                  <a:srgbClr val="366C62"/>
                </a:solidFill>
              </a:rPr>
              <a:t>one or more </a:t>
            </a:r>
            <a:r>
              <a:rPr lang="fr-BE" sz="2800" b="1" dirty="0">
                <a:solidFill>
                  <a:srgbClr val="366C62"/>
                </a:solidFill>
              </a:rPr>
              <a:t>of </a:t>
            </a:r>
            <a:r>
              <a:rPr lang="fr-BE" sz="2800" b="1" dirty="0" err="1">
                <a:solidFill>
                  <a:srgbClr val="366C62"/>
                </a:solidFill>
              </a:rPr>
              <a:t>its</a:t>
            </a:r>
            <a:r>
              <a:rPr lang="fr-BE" sz="2800" b="1" dirty="0">
                <a:solidFill>
                  <a:srgbClr val="366C62"/>
                </a:solidFill>
              </a:rPr>
              <a:t> objectives</a:t>
            </a:r>
            <a:endParaRPr lang="en-GB" sz="2800" b="1" dirty="0">
              <a:solidFill>
                <a:srgbClr val="366C62"/>
              </a:solidFill>
            </a:endParaRPr>
          </a:p>
        </p:txBody>
      </p:sp>
    </p:spTree>
    <p:extLst>
      <p:ext uri="{BB962C8B-B14F-4D97-AF65-F5344CB8AC3E}">
        <p14:creationId xmlns:p14="http://schemas.microsoft.com/office/powerpoint/2010/main" val="2842906786"/>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4294967295" hasCustomPrompt="1"/>
          </p:nvPr>
        </p:nvSpPr>
        <p:spPr>
          <a:xfrm>
            <a:off x="0" y="-1123950"/>
            <a:ext cx="5175250" cy="1123950"/>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z="2000" dirty="0">
                <a:solidFill>
                  <a:schemeClr val="tx1"/>
                </a:solidFill>
                <a:latin typeface="EC Square Sans Pro" panose="020B0506040000020004" pitchFamily="34" charset="0"/>
              </a:rPr>
              <a:t>Click </a:t>
            </a:r>
            <a:r>
              <a:rPr lang="it-IT" sz="2000" dirty="0" err="1">
                <a:solidFill>
                  <a:schemeClr val="tx1"/>
                </a:solidFill>
                <a:latin typeface="EC Square Sans Pro" panose="020B0506040000020004" pitchFamily="34" charset="0"/>
              </a:rPr>
              <a:t>here</a:t>
            </a:r>
            <a:r>
              <a:rPr lang="it-IT" sz="2000" dirty="0">
                <a:solidFill>
                  <a:schemeClr val="tx1"/>
                </a:solidFill>
                <a:latin typeface="EC Square Sans Pro" panose="020B0506040000020004" pitchFamily="34" charset="0"/>
              </a:rPr>
              <a:t> to </a:t>
            </a:r>
            <a:r>
              <a:rPr lang="it-IT" sz="2000" dirty="0" err="1">
                <a:solidFill>
                  <a:schemeClr val="tx1"/>
                </a:solidFill>
                <a:latin typeface="EC Square Sans Pro" panose="020B0506040000020004" pitchFamily="34" charset="0"/>
              </a:rPr>
              <a:t>add</a:t>
            </a:r>
            <a:r>
              <a:rPr lang="it-IT" sz="2000" dirty="0">
                <a:solidFill>
                  <a:schemeClr val="tx1"/>
                </a:solidFill>
                <a:latin typeface="EC Square Sans Pro" panose="020B0506040000020004" pitchFamily="34" charset="0"/>
              </a:rPr>
              <a:t> body</a:t>
            </a:r>
            <a:endParaRPr lang="en-US" sz="2000" dirty="0">
              <a:solidFill>
                <a:schemeClr val="tx1"/>
              </a:solidFill>
              <a:latin typeface="EC Square Sans Pro" panose="020B0506040000020004" pitchFamily="34" charset="0"/>
            </a:endParaRPr>
          </a:p>
        </p:txBody>
      </p:sp>
      <p:sp>
        <p:nvSpPr>
          <p:cNvPr id="2" name="TextBox 1"/>
          <p:cNvSpPr txBox="1"/>
          <p:nvPr/>
        </p:nvSpPr>
        <p:spPr>
          <a:xfrm>
            <a:off x="518108" y="277141"/>
            <a:ext cx="9000862" cy="707886"/>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4000" b="0" i="0" u="none" strike="noStrike" kern="1200" cap="none" spc="0" normalizeH="0" baseline="0" noProof="0" dirty="0" err="1">
                <a:ln>
                  <a:noFill/>
                </a:ln>
                <a:solidFill>
                  <a:srgbClr val="366C62"/>
                </a:solidFill>
                <a:effectLst/>
                <a:uLnTx/>
                <a:uFillTx/>
                <a:latin typeface="Calibri" panose="020F0502020204030204"/>
                <a:ea typeface="+mn-ea"/>
                <a:cs typeface="+mn-cs"/>
              </a:rPr>
              <a:t>Commitments</a:t>
            </a:r>
            <a:r>
              <a:rPr kumimoji="0" lang="fr-BE" sz="4000" b="0" i="0" u="none" strike="noStrike" kern="1200" cap="none" spc="0" normalizeH="0" baseline="0" noProof="0" dirty="0">
                <a:ln>
                  <a:noFill/>
                </a:ln>
                <a:solidFill>
                  <a:srgbClr val="366C62"/>
                </a:solidFill>
                <a:effectLst/>
                <a:uLnTx/>
                <a:uFillTx/>
                <a:latin typeface="Calibri" panose="020F0502020204030204"/>
                <a:ea typeface="+mn-ea"/>
                <a:cs typeface="+mn-cs"/>
              </a:rPr>
              <a:t> = </a:t>
            </a:r>
            <a:r>
              <a:rPr kumimoji="0" lang="fr-BE" sz="4000" b="0" i="0" u="none" strike="noStrike" kern="1200" cap="none" spc="0" normalizeH="0" baseline="0" noProof="0" dirty="0" err="1">
                <a:ln>
                  <a:noFill/>
                </a:ln>
                <a:solidFill>
                  <a:srgbClr val="366C62"/>
                </a:solidFill>
                <a:effectLst/>
                <a:uLnTx/>
                <a:uFillTx/>
                <a:latin typeface="Calibri" panose="020F0502020204030204"/>
                <a:ea typeface="+mn-ea"/>
                <a:cs typeface="+mn-cs"/>
              </a:rPr>
              <a:t>specific</a:t>
            </a:r>
            <a:r>
              <a:rPr kumimoji="0" lang="fr-BE" sz="4000" b="0" i="0" u="none" strike="noStrike" kern="1200" cap="none" spc="0" normalizeH="0" baseline="0" noProof="0" dirty="0">
                <a:ln>
                  <a:noFill/>
                </a:ln>
                <a:solidFill>
                  <a:srgbClr val="366C62"/>
                </a:solidFill>
                <a:effectLst/>
                <a:uLnTx/>
                <a:uFillTx/>
                <a:latin typeface="Calibri" panose="020F0502020204030204"/>
                <a:ea typeface="+mn-ea"/>
                <a:cs typeface="+mn-cs"/>
              </a:rPr>
              <a:t> actions (78 </a:t>
            </a:r>
            <a:r>
              <a:rPr kumimoji="0" lang="fr-BE" sz="4000" b="0" i="0" u="none" strike="noStrike" kern="1200" cap="none" spc="0" normalizeH="0" baseline="0" noProof="0" dirty="0" err="1">
                <a:ln>
                  <a:noFill/>
                </a:ln>
                <a:solidFill>
                  <a:srgbClr val="366C62"/>
                </a:solidFill>
                <a:effectLst/>
                <a:uLnTx/>
                <a:uFillTx/>
                <a:latin typeface="Calibri" panose="020F0502020204030204"/>
                <a:ea typeface="+mn-ea"/>
                <a:cs typeface="+mn-cs"/>
              </a:rPr>
              <a:t>so</a:t>
            </a:r>
            <a:r>
              <a:rPr kumimoji="0" lang="fr-BE" sz="4000" b="0" i="0" u="none" strike="noStrike" kern="1200" cap="none" spc="0" normalizeH="0" baseline="0" noProof="0" dirty="0">
                <a:ln>
                  <a:noFill/>
                </a:ln>
                <a:solidFill>
                  <a:srgbClr val="366C62"/>
                </a:solidFill>
                <a:effectLst/>
                <a:uLnTx/>
                <a:uFillTx/>
                <a:latin typeface="Calibri" panose="020F0502020204030204"/>
                <a:ea typeface="+mn-ea"/>
                <a:cs typeface="+mn-cs"/>
              </a:rPr>
              <a:t> far)</a:t>
            </a:r>
            <a:endParaRPr kumimoji="0" lang="en-GB" sz="4000" b="0" i="0" u="none" strike="noStrike" kern="1200" cap="none" spc="0" normalizeH="0" baseline="0" noProof="0" dirty="0">
              <a:ln>
                <a:noFill/>
              </a:ln>
              <a:solidFill>
                <a:srgbClr val="366C62"/>
              </a:solidFill>
              <a:effectLst/>
              <a:uLnTx/>
              <a:uFillTx/>
              <a:latin typeface="Calibri" panose="020F0502020204030204"/>
              <a:ea typeface="+mn-ea"/>
              <a:cs typeface="+mn-cs"/>
            </a:endParaRPr>
          </a:p>
        </p:txBody>
      </p:sp>
      <p:sp>
        <p:nvSpPr>
          <p:cNvPr id="6" name="TextBox 5"/>
          <p:cNvSpPr txBox="1"/>
          <p:nvPr/>
        </p:nvSpPr>
        <p:spPr>
          <a:xfrm>
            <a:off x="518108" y="1042524"/>
            <a:ext cx="11431644" cy="923330"/>
          </a:xfrm>
          <a:prstGeom prst="rect">
            <a:avLst/>
          </a:prstGeom>
          <a:noFill/>
        </p:spPr>
        <p:txBody>
          <a:bodyPr wrap="square" rtlCol="0">
            <a:sp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“Introducing car sharing with cars of the municipality and companies by the end of 2022.”</a:t>
            </a:r>
          </a:p>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1800" b="0" i="1" u="none" strike="noStrike" kern="1200" cap="none" spc="0" normalizeH="0" baseline="0" noProof="0" dirty="0">
                <a:ln>
                  <a:noFill/>
                </a:ln>
                <a:solidFill>
                  <a:prstClr val="black"/>
                </a:solidFill>
                <a:effectLst/>
                <a:uLnTx/>
                <a:uFillTx/>
                <a:latin typeface="Calibri" panose="020F0502020204030204"/>
                <a:ea typeface="+mn-ea"/>
                <a:cs typeface="+mn-cs"/>
              </a:rPr>
              <a:t>“I commit to engage in setting up an energy community in my 12 municipalities territory.”</a:t>
            </a:r>
            <a:endParaRPr kumimoji="0" lang="fr-BE" sz="1800" b="0" i="1" u="none" strike="noStrike" kern="1200" cap="none" spc="0" normalizeH="0" baseline="0" noProof="0" dirty="0">
              <a:ln>
                <a:noFill/>
              </a:ln>
              <a:solidFill>
                <a:prstClr val="black"/>
              </a:solidFill>
              <a:effectLst/>
              <a:uLnTx/>
              <a:uFillTx/>
              <a:latin typeface="Calibri" panose="020F0502020204030204"/>
              <a:ea typeface="+mn-ea"/>
              <a:cs typeface="+mn-cs"/>
            </a:endParaRPr>
          </a:p>
          <a:p>
            <a:pPr marL="0" marR="0" lvl="0" indent="0" algn="r" defTabSz="914400" rtl="0" eaLnBrk="1" fontAlgn="auto" latinLnBrk="0" hangingPunct="1">
              <a:lnSpc>
                <a:spcPct val="100000"/>
              </a:lnSpc>
              <a:spcBef>
                <a:spcPts val="0"/>
              </a:spcBef>
              <a:spcAft>
                <a:spcPts val="0"/>
              </a:spcAft>
              <a:buClrTx/>
              <a:buSzTx/>
              <a:buFontTx/>
              <a:buNone/>
              <a:tabLst/>
              <a:defRPr/>
            </a:pPr>
            <a:endParaRPr kumimoji="0" lang="en-GB" sz="1800" b="0" i="1" u="none" strike="noStrike" kern="1200" cap="none" spc="0" normalizeH="0" baseline="0" noProof="0" dirty="0">
              <a:ln>
                <a:noFill/>
              </a:ln>
              <a:solidFill>
                <a:prstClr val="black"/>
              </a:solidFill>
              <a:effectLst/>
              <a:uLnTx/>
              <a:uFillTx/>
              <a:latin typeface="Calibri" panose="020F0502020204030204"/>
              <a:ea typeface="+mn-ea"/>
              <a:cs typeface="+mn-cs"/>
            </a:endParaRPr>
          </a:p>
        </p:txBody>
      </p:sp>
      <p:graphicFrame>
        <p:nvGraphicFramePr>
          <p:cNvPr id="10" name="Chart 9"/>
          <p:cNvGraphicFramePr/>
          <p:nvPr/>
        </p:nvGraphicFramePr>
        <p:xfrm>
          <a:off x="-492992" y="2161308"/>
          <a:ext cx="5133571" cy="3622271"/>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3" name="Chart 12"/>
          <p:cNvGraphicFramePr/>
          <p:nvPr/>
        </p:nvGraphicFramePr>
        <p:xfrm>
          <a:off x="2532495" y="2173181"/>
          <a:ext cx="6108585" cy="3610397"/>
        </p:xfrm>
        <a:graphic>
          <a:graphicData uri="http://schemas.openxmlformats.org/drawingml/2006/chart">
            <c:chart xmlns:c="http://schemas.openxmlformats.org/drawingml/2006/chart" xmlns:r="http://schemas.openxmlformats.org/officeDocument/2006/relationships" r:id="rId4"/>
          </a:graphicData>
        </a:graphic>
      </p:graphicFrame>
      <p:sp>
        <p:nvSpPr>
          <p:cNvPr id="15" name="TextBox 14"/>
          <p:cNvSpPr txBox="1"/>
          <p:nvPr/>
        </p:nvSpPr>
        <p:spPr>
          <a:xfrm>
            <a:off x="8323118" y="2194865"/>
            <a:ext cx="1434175" cy="369332"/>
          </a:xfrm>
          <a:prstGeom prst="rect">
            <a:avLst/>
          </a:prstGeom>
          <a:noFill/>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fr-BE"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I come </a:t>
            </a:r>
            <a:r>
              <a:rPr kumimoji="0" lang="fr-BE" sz="1800" b="0" i="0" u="none" strike="noStrike" kern="1200" cap="none" spc="0" normalizeH="0" baseline="0" noProof="0" dirty="0" err="1">
                <a:ln>
                  <a:noFill/>
                </a:ln>
                <a:solidFill>
                  <a:prstClr val="black">
                    <a:lumMod val="65000"/>
                    <a:lumOff val="35000"/>
                  </a:prstClr>
                </a:solidFill>
                <a:effectLst/>
                <a:uLnTx/>
                <a:uFillTx/>
                <a:latin typeface="Calibri" panose="020F0502020204030204"/>
                <a:ea typeface="+mn-ea"/>
                <a:cs typeface="+mn-cs"/>
              </a:rPr>
              <a:t>from</a:t>
            </a:r>
            <a:r>
              <a:rPr kumimoji="0" lang="fr-BE"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rPr>
              <a:t>: </a:t>
            </a:r>
            <a:endParaRPr kumimoji="0" lang="en-GB" sz="1800" b="0" i="0" u="none" strike="noStrike" kern="1200" cap="none" spc="0" normalizeH="0" baseline="0" noProof="0" dirty="0">
              <a:ln>
                <a:noFill/>
              </a:ln>
              <a:solidFill>
                <a:prstClr val="black">
                  <a:lumMod val="65000"/>
                  <a:lumOff val="35000"/>
                </a:prstClr>
              </a:solidFill>
              <a:effectLst/>
              <a:uLnTx/>
              <a:uFillTx/>
              <a:latin typeface="Calibri" panose="020F0502020204030204"/>
              <a:ea typeface="+mn-ea"/>
              <a:cs typeface="+mn-cs"/>
            </a:endParaRPr>
          </a:p>
        </p:txBody>
      </p:sp>
      <p:graphicFrame>
        <p:nvGraphicFramePr>
          <p:cNvPr id="7" name="Chart 6"/>
          <p:cNvGraphicFramePr/>
          <p:nvPr/>
        </p:nvGraphicFramePr>
        <p:xfrm>
          <a:off x="7886700" y="2365964"/>
          <a:ext cx="4117482" cy="3417616"/>
        </p:xfrm>
        <a:graphic>
          <a:graphicData uri="http://schemas.openxmlformats.org/drawingml/2006/chart">
            <c:chart xmlns:c="http://schemas.openxmlformats.org/drawingml/2006/chart" xmlns:r="http://schemas.openxmlformats.org/officeDocument/2006/relationships" r:id="rId5"/>
          </a:graphicData>
        </a:graphic>
      </p:graphicFrame>
    </p:spTree>
    <p:extLst>
      <p:ext uri="{BB962C8B-B14F-4D97-AF65-F5344CB8AC3E}">
        <p14:creationId xmlns:p14="http://schemas.microsoft.com/office/powerpoint/2010/main" val="3309426913"/>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CC3DF9F8-94CF-D74E-8530-67E8CE2C1375}"/>
              </a:ext>
            </a:extLst>
          </p:cNvPr>
          <p:cNvSpPr>
            <a:spLocks noGrp="1"/>
          </p:cNvSpPr>
          <p:nvPr>
            <p:ph type="subTitle" idx="4294967295" hasCustomPrompt="1"/>
          </p:nvPr>
        </p:nvSpPr>
        <p:spPr>
          <a:xfrm>
            <a:off x="0" y="-1123950"/>
            <a:ext cx="5175250" cy="1123950"/>
          </a:xfrm>
          <a:prstGeom prst="rect">
            <a:avLst/>
          </a:prstGeom>
        </p:spPr>
        <p:txBody>
          <a:bodyPr>
            <a:noAutofit/>
          </a:bodyPr>
          <a:lstStyle>
            <a:lvl1pPr marL="0" indent="0" algn="l">
              <a:buNone/>
              <a:defRPr sz="1500" b="0" i="0">
                <a:solidFill>
                  <a:schemeClr val="bg1"/>
                </a:solidFill>
                <a:latin typeface="Open Sans" charset="0"/>
                <a:ea typeface="Open Sans" charset="0"/>
                <a:cs typeface="Open Sans" charset="0"/>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z="2000" dirty="0">
                <a:solidFill>
                  <a:schemeClr val="tx1"/>
                </a:solidFill>
                <a:latin typeface="EC Square Sans Pro" panose="020B0506040000020004" pitchFamily="34" charset="0"/>
              </a:rPr>
              <a:t>Click </a:t>
            </a:r>
            <a:r>
              <a:rPr lang="it-IT" sz="2000" dirty="0" err="1">
                <a:solidFill>
                  <a:schemeClr val="tx1"/>
                </a:solidFill>
                <a:latin typeface="EC Square Sans Pro" panose="020B0506040000020004" pitchFamily="34" charset="0"/>
              </a:rPr>
              <a:t>here</a:t>
            </a:r>
            <a:r>
              <a:rPr lang="it-IT" sz="2000" dirty="0">
                <a:solidFill>
                  <a:schemeClr val="tx1"/>
                </a:solidFill>
                <a:latin typeface="EC Square Sans Pro" panose="020B0506040000020004" pitchFamily="34" charset="0"/>
              </a:rPr>
              <a:t> to </a:t>
            </a:r>
            <a:r>
              <a:rPr lang="it-IT" sz="2000" dirty="0" err="1">
                <a:solidFill>
                  <a:schemeClr val="tx1"/>
                </a:solidFill>
                <a:latin typeface="EC Square Sans Pro" panose="020B0506040000020004" pitchFamily="34" charset="0"/>
              </a:rPr>
              <a:t>add</a:t>
            </a:r>
            <a:r>
              <a:rPr lang="it-IT" sz="2000" dirty="0">
                <a:solidFill>
                  <a:schemeClr val="tx1"/>
                </a:solidFill>
                <a:latin typeface="EC Square Sans Pro" panose="020B0506040000020004" pitchFamily="34" charset="0"/>
              </a:rPr>
              <a:t> body</a:t>
            </a:r>
            <a:endParaRPr lang="en-US" sz="2000" dirty="0">
              <a:solidFill>
                <a:schemeClr val="tx1"/>
              </a:solidFill>
              <a:latin typeface="EC Square Sans Pro" panose="020B0506040000020004" pitchFamily="34" charset="0"/>
            </a:endParaRPr>
          </a:p>
        </p:txBody>
      </p:sp>
      <p:sp>
        <p:nvSpPr>
          <p:cNvPr id="2" name="TextBox 1"/>
          <p:cNvSpPr txBox="1"/>
          <p:nvPr/>
        </p:nvSpPr>
        <p:spPr>
          <a:xfrm>
            <a:off x="440726" y="194914"/>
            <a:ext cx="9767610" cy="707886"/>
          </a:xfrm>
          <a:prstGeom prst="rect">
            <a:avLst/>
          </a:prstGeom>
          <a:noFill/>
        </p:spPr>
        <p:txBody>
          <a:bodyPr wrap="none" rtlCol="0">
            <a:spAutoFit/>
          </a:bodyPr>
          <a:lstStyle/>
          <a:p>
            <a:r>
              <a:rPr lang="fr-BE" sz="4000" b="1" dirty="0">
                <a:solidFill>
                  <a:srgbClr val="366C62"/>
                </a:solidFill>
              </a:rPr>
              <a:t>European Commission facilitation of the Pact</a:t>
            </a:r>
            <a:endParaRPr lang="en-GB" sz="4000" b="1" dirty="0">
              <a:solidFill>
                <a:srgbClr val="366C62"/>
              </a:solidFill>
            </a:endParaRPr>
          </a:p>
        </p:txBody>
      </p:sp>
      <p:graphicFrame>
        <p:nvGraphicFramePr>
          <p:cNvPr id="4" name="Diagram 3"/>
          <p:cNvGraphicFramePr/>
          <p:nvPr>
            <p:extLst>
              <p:ext uri="{D42A27DB-BD31-4B8C-83A1-F6EECF244321}">
                <p14:modId xmlns:p14="http://schemas.microsoft.com/office/powerpoint/2010/main" val="2798787550"/>
              </p:ext>
            </p:extLst>
          </p:nvPr>
        </p:nvGraphicFramePr>
        <p:xfrm>
          <a:off x="573074" y="902800"/>
          <a:ext cx="10748642" cy="5040619"/>
        </p:xfrm>
        <a:graphic>
          <a:graphicData uri="http://schemas.openxmlformats.org/drawingml/2006/diagram">
            <dgm:relIds xmlns:dgm="http://schemas.openxmlformats.org/drawingml/2006/diagram" xmlns:r="http://schemas.openxmlformats.org/officeDocument/2006/relationships" r:dm="rId4" r:lo="rId5" r:qs="rId6" r:cs="rId7"/>
          </a:graphicData>
        </a:graphic>
      </p:graphicFrame>
      <p:sp>
        <p:nvSpPr>
          <p:cNvPr id="6" name="Explosion 2 5"/>
          <p:cNvSpPr/>
          <p:nvPr/>
        </p:nvSpPr>
        <p:spPr>
          <a:xfrm>
            <a:off x="7786253" y="779318"/>
            <a:ext cx="3903519" cy="1163782"/>
          </a:xfrm>
          <a:prstGeom prst="irregularSeal2">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BE" b="1" dirty="0" smtClean="0"/>
              <a:t>New: Rural </a:t>
            </a:r>
            <a:r>
              <a:rPr lang="fr-BE" b="1" dirty="0"/>
              <a:t>P</a:t>
            </a:r>
            <a:r>
              <a:rPr lang="fr-BE" b="1" dirty="0" smtClean="0"/>
              <a:t>act newsletter</a:t>
            </a:r>
            <a:endParaRPr lang="en-GB" b="1" dirty="0"/>
          </a:p>
        </p:txBody>
      </p:sp>
    </p:spTree>
    <p:extLst>
      <p:ext uri="{BB962C8B-B14F-4D97-AF65-F5344CB8AC3E}">
        <p14:creationId xmlns:p14="http://schemas.microsoft.com/office/powerpoint/2010/main" val="2830262729"/>
      </p:ext>
    </p:extLst>
  </p:cSld>
  <p:clrMapOvr>
    <a:masterClrMapping/>
  </p:clrMapOvr>
  <mc:AlternateContent xmlns:mc="http://schemas.openxmlformats.org/markup-compatibility/2006" xmlns:p14="http://schemas.microsoft.com/office/powerpoint/2010/main">
    <mc:Choice Requires="p14">
      <p:transition spd="slow" p14:dur="2000" advTm="10000"/>
    </mc:Choice>
    <mc:Fallback xmlns="">
      <p:transition spd="slow" advTm="10000"/>
    </mc:Fallback>
  </mc:AlternateContent>
  <p:timing>
    <p:tnLst>
      <p:par>
        <p:cTn id="1" dur="indefinite" restart="never" nodeType="tmRoot"/>
      </p:par>
    </p:tnLst>
  </p:timing>
</p:sld>
</file>

<file path=ppt/theme/theme1.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3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3E4725310979F143B8A6C1B376995315" ma:contentTypeVersion="6" ma:contentTypeDescription="Create a new document." ma:contentTypeScope="" ma:versionID="97fac92bd13e0a7ff0227e9107534bae">
  <xsd:schema xmlns:xsd="http://www.w3.org/2001/XMLSchema" xmlns:xs="http://www.w3.org/2001/XMLSchema" xmlns:p="http://schemas.microsoft.com/office/2006/metadata/properties" xmlns:ns2="aef3052d-167d-4263-9824-4ba4bf874a33" xmlns:ns3="f825fc07-d581-4532-b186-578bee4dfa03" targetNamespace="http://schemas.microsoft.com/office/2006/metadata/properties" ma:root="true" ma:fieldsID="fc202264626d166ecc4ef4d9e870fe25" ns2:_="" ns3:_="">
    <xsd:import namespace="aef3052d-167d-4263-9824-4ba4bf874a33"/>
    <xsd:import namespace="f825fc07-d581-4532-b186-578bee4dfa03"/>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3:SharedWithUsers" minOccurs="0"/>
                <xsd:element ref="ns3:SharedWithDetail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ef3052d-167d-4263-9824-4ba4bf874a3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f825fc07-d581-4532-b186-578bee4dfa0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0FBC4496-266F-4EB1-A188-D28AAD0AA05E}">
  <ds:schemaRefs>
    <ds:schemaRef ds:uri="http://schemas.microsoft.com/office/2006/documentManagement/types"/>
    <ds:schemaRef ds:uri="http://purl.org/dc/terms/"/>
    <ds:schemaRef ds:uri="http://purl.org/dc/dcmitype/"/>
    <ds:schemaRef ds:uri="aef3052d-167d-4263-9824-4ba4bf874a33"/>
    <ds:schemaRef ds:uri="http://purl.org/dc/elements/1.1/"/>
    <ds:schemaRef ds:uri="http://schemas.microsoft.com/office/2006/metadata/properties"/>
    <ds:schemaRef ds:uri="http://schemas.microsoft.com/office/infopath/2007/PartnerControls"/>
    <ds:schemaRef ds:uri="f825fc07-d581-4532-b186-578bee4dfa03"/>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48D92316-6D92-406A-AE22-32D695C0C793}">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ef3052d-167d-4263-9824-4ba4bf874a33"/>
    <ds:schemaRef ds:uri="f825fc07-d581-4532-b186-578bee4dfa0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5D9EBB8A-7D14-4800-B585-CE4CBE844F42}">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9465</TotalTime>
  <Words>4099</Words>
  <Application>Microsoft Office PowerPoint</Application>
  <PresentationFormat>Widescreen</PresentationFormat>
  <Paragraphs>339</Paragraphs>
  <Slides>24</Slides>
  <Notes>17</Notes>
  <HiddenSlides>0</HiddenSlides>
  <MMClips>0</MMClips>
  <ScaleCrop>false</ScaleCrop>
  <HeadingPairs>
    <vt:vector size="6" baseType="variant">
      <vt:variant>
        <vt:lpstr>Fonts Used</vt:lpstr>
      </vt:variant>
      <vt:variant>
        <vt:i4>16</vt:i4>
      </vt:variant>
      <vt:variant>
        <vt:lpstr>Theme</vt:lpstr>
      </vt:variant>
      <vt:variant>
        <vt:i4>3</vt:i4>
      </vt:variant>
      <vt:variant>
        <vt:lpstr>Slide Titles</vt:lpstr>
      </vt:variant>
      <vt:variant>
        <vt:i4>24</vt:i4>
      </vt:variant>
    </vt:vector>
  </HeadingPairs>
  <TitlesOfParts>
    <vt:vector size="43" baseType="lpstr">
      <vt:lpstr>Arial</vt:lpstr>
      <vt:lpstr>Calibri</vt:lpstr>
      <vt:lpstr>Calibri Light</vt:lpstr>
      <vt:lpstr>Circular Std Black Italic</vt:lpstr>
      <vt:lpstr>EC Square Sans Cond Pro Medium</vt:lpstr>
      <vt:lpstr>EC Square Sans Pro</vt:lpstr>
      <vt:lpstr>EC Square Sans Pro Medium</vt:lpstr>
      <vt:lpstr>Franklin Gothic Medium</vt:lpstr>
      <vt:lpstr>Helvetica</vt:lpstr>
      <vt:lpstr>Helvetica Light</vt:lpstr>
      <vt:lpstr>Open Sans</vt:lpstr>
      <vt:lpstr>Segoe UI Black</vt:lpstr>
      <vt:lpstr>Segoe UI Light</vt:lpstr>
      <vt:lpstr>Times New Roman</vt:lpstr>
      <vt:lpstr>Verdana</vt:lpstr>
      <vt:lpstr>Wingdings</vt:lpstr>
      <vt:lpstr>1_Office Theme</vt:lpstr>
      <vt:lpstr>office theme</vt:lpstr>
      <vt:lpstr>3_Office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GAFO GOMEZ-ZAMALLOA Maria (AGRI)</dc:creator>
  <cp:lastModifiedBy>ROUBY Alexia (AGRI)</cp:lastModifiedBy>
  <cp:revision>266</cp:revision>
  <cp:lastPrinted>2022-11-14T11:42:17Z</cp:lastPrinted>
  <dcterms:created xsi:type="dcterms:W3CDTF">2020-11-13T10:45:37Z</dcterms:created>
  <dcterms:modified xsi:type="dcterms:W3CDTF">2022-11-15T11:48:57Z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0x0101003E4725310979F143B8A6C1B376995315</vt:lpwstr>
  </property>
  <property fmtid="{D5CDD505-2E9C-101B-9397-08002B2CF9AE}" pid="3" name="MSIP_Label_6bd9ddd1-4d20-43f6-abfa-fc3c07406f94_Enabled">
    <vt:lpwstr>true</vt:lpwstr>
  </property>
  <property fmtid="{D5CDD505-2E9C-101B-9397-08002B2CF9AE}" pid="4" name="MSIP_Label_6bd9ddd1-4d20-43f6-abfa-fc3c07406f94_SetDate">
    <vt:lpwstr>2022-11-14T11:08:35Z</vt:lpwstr>
  </property>
  <property fmtid="{D5CDD505-2E9C-101B-9397-08002B2CF9AE}" pid="5" name="MSIP_Label_6bd9ddd1-4d20-43f6-abfa-fc3c07406f94_Method">
    <vt:lpwstr>Standard</vt:lpwstr>
  </property>
  <property fmtid="{D5CDD505-2E9C-101B-9397-08002B2CF9AE}" pid="6" name="MSIP_Label_6bd9ddd1-4d20-43f6-abfa-fc3c07406f94_Name">
    <vt:lpwstr>Commission Use</vt:lpwstr>
  </property>
  <property fmtid="{D5CDD505-2E9C-101B-9397-08002B2CF9AE}" pid="7" name="MSIP_Label_6bd9ddd1-4d20-43f6-abfa-fc3c07406f94_SiteId">
    <vt:lpwstr>b24c8b06-522c-46fe-9080-70926f8dddb1</vt:lpwstr>
  </property>
  <property fmtid="{D5CDD505-2E9C-101B-9397-08002B2CF9AE}" pid="8" name="MSIP_Label_6bd9ddd1-4d20-43f6-abfa-fc3c07406f94_ActionId">
    <vt:lpwstr>8171f9b2-9f7a-4b90-8a58-0b7caac38bb5</vt:lpwstr>
  </property>
  <property fmtid="{D5CDD505-2E9C-101B-9397-08002B2CF9AE}" pid="9" name="MSIP_Label_6bd9ddd1-4d20-43f6-abfa-fc3c07406f94_ContentBits">
    <vt:lpwstr>0</vt:lpwstr>
  </property>
</Properties>
</file>