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3"/>
  </p:notesMasterIdLst>
  <p:handoutMasterIdLst>
    <p:handoutMasterId r:id="rId24"/>
  </p:handoutMasterIdLst>
  <p:sldIdLst>
    <p:sldId id="327" r:id="rId6"/>
    <p:sldId id="380" r:id="rId7"/>
    <p:sldId id="378" r:id="rId8"/>
    <p:sldId id="379" r:id="rId9"/>
    <p:sldId id="371" r:id="rId10"/>
    <p:sldId id="386" r:id="rId11"/>
    <p:sldId id="375" r:id="rId12"/>
    <p:sldId id="376" r:id="rId13"/>
    <p:sldId id="377" r:id="rId14"/>
    <p:sldId id="358" r:id="rId15"/>
    <p:sldId id="385" r:id="rId16"/>
    <p:sldId id="370" r:id="rId17"/>
    <p:sldId id="387" r:id="rId18"/>
    <p:sldId id="388" r:id="rId19"/>
    <p:sldId id="389" r:id="rId20"/>
    <p:sldId id="366" r:id="rId21"/>
    <p:sldId id="390" r:id="rId22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THOMEUF Leila Therese (AGRI)" initials="BLT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7E93"/>
    <a:srgbClr val="96A519"/>
    <a:srgbClr val="3996A5"/>
    <a:srgbClr val="42A62A"/>
    <a:srgbClr val="97BF0D"/>
    <a:srgbClr val="75195B"/>
    <a:srgbClr val="EE8032"/>
    <a:srgbClr val="EE7D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84" autoAdjust="0"/>
    <p:restoredTop sz="84471" autoAdjust="0"/>
  </p:normalViewPr>
  <p:slideViewPr>
    <p:cSldViewPr>
      <p:cViewPr>
        <p:scale>
          <a:sx n="101" d="100"/>
          <a:sy n="101" d="100"/>
        </p:scale>
        <p:origin x="-248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3948" y="-8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10-02T14:23:57.766" idx="1">
    <p:pos x="5214" y="1918"/>
    <p:text>is there a need to elaborate on implementation and meetings of the TDC?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10-02T14:23:57.766" idx="2">
    <p:pos x="5214" y="1918"/>
    <p:text>is there a need to elaborate on implementation and meetings of the TDC?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66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5" tIns="45547" rIns="91095" bIns="45547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1"/>
            <a:ext cx="294566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5" tIns="45547" rIns="91095" bIns="4554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4"/>
            <a:ext cx="294566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5" tIns="45547" rIns="91095" bIns="45547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164"/>
            <a:ext cx="294566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5" tIns="45547" rIns="91095" bIns="4554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4C01F74-63E5-4CF0-923B-B846FDFC70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968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66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5" tIns="45547" rIns="91095" bIns="45547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1"/>
            <a:ext cx="294566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5" tIns="45547" rIns="91095" bIns="4554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8195" y="4714876"/>
            <a:ext cx="5441287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5" tIns="45547" rIns="91095" bIns="455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4"/>
            <a:ext cx="294566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5" tIns="45547" rIns="91095" bIns="45547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164"/>
            <a:ext cx="294566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95" tIns="45547" rIns="91095" bIns="4554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94902AA-8C71-4C1A-B772-F44D186847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8505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0147" indent="-284671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38687" indent="-227737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594161" indent="-227737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49636" indent="-227737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05111" indent="-227737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60586" indent="-227737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16060" indent="-227737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71535" indent="-227737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FF3B3D5A-DD59-4774-ACF3-9114268072BC}" type="slidenum">
              <a:rPr lang="en-GB" sz="1200" b="0">
                <a:solidFill>
                  <a:schemeClr val="tx1"/>
                </a:solidFill>
                <a:latin typeface="Arial" charset="0"/>
              </a:rPr>
              <a:pPr eaLnBrk="1" hangingPunct="1">
                <a:defRPr/>
              </a:pPr>
              <a:t>1</a:t>
            </a:fld>
            <a:endParaRPr lang="en-GB" sz="12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4902AA-8C71-4C1A-B772-F44D18684746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838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4902AA-8C71-4C1A-B772-F44D18684746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367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C960FC5-FF10-4433-94AE-4824D23888C2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4902AA-8C71-4C1A-B772-F44D18684746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714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379466-FC8E-45CB-8307-63DD0FA7FB09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 smtClean="0">
              <a:solidFill>
                <a:srgbClr val="FFFF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663" y="323850"/>
            <a:ext cx="1814512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6437313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700808"/>
            <a:ext cx="4536504" cy="2088232"/>
          </a:xfrm>
        </p:spPr>
        <p:txBody>
          <a:bodyPr/>
          <a:lstStyle>
            <a:lvl1pPr>
              <a:defRPr sz="7600">
                <a:solidFill>
                  <a:srgbClr val="FFD6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F87490C-AD1F-4C77-8431-A9AFE2F2EA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088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72AB3-FBB4-416A-8C5D-987A4BBA29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03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82ED6-522E-45E3-A5B4-E2445CD0DF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277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6457950"/>
            <a:ext cx="611188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04813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42A62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258BC-979A-423C-BE3A-5A9072BD74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647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48009-ED88-4103-8E8A-66A8423A65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573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E97A2-E200-402E-BE8E-57E7D817CB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303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755B1-7E66-444A-AE2E-AF5F0A9EA9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199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53ACD-EAE5-4A8D-9264-57E50B1C72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070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EDEA6-BDA3-4AC1-BE22-886792163E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442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5CE69-0C0F-4B04-BD28-D0DDC7C942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840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E908F-39B3-437E-9C7A-85DC147A1C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246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Et dolor fragum</a:t>
            </a:r>
            <a:endParaRPr lang="en-GB" altLang="en-US" smtClean="0"/>
          </a:p>
          <a:p>
            <a:pPr lvl="1"/>
            <a:r>
              <a:rPr lang="en-GB" altLang="en-US" smtClean="0"/>
              <a:t>Et dolor fragum</a:t>
            </a:r>
          </a:p>
          <a:p>
            <a:pPr lvl="2"/>
            <a:r>
              <a:rPr lang="en-GB" altLang="en-US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9ED51B-B812-4DA8-923D-F305141510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64" r:id="rId1"/>
    <p:sldLayoutId id="2147484865" r:id="rId2"/>
    <p:sldLayoutId id="2147484855" r:id="rId3"/>
    <p:sldLayoutId id="2147484856" r:id="rId4"/>
    <p:sldLayoutId id="2147484857" r:id="rId5"/>
    <p:sldLayoutId id="2147484858" r:id="rId6"/>
    <p:sldLayoutId id="2147484859" r:id="rId7"/>
    <p:sldLayoutId id="2147484860" r:id="rId8"/>
    <p:sldLayoutId id="2147484861" r:id="rId9"/>
    <p:sldLayoutId id="2147484862" r:id="rId10"/>
    <p:sldLayoutId id="2147484863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42A62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ubtitle 2"/>
          <p:cNvSpPr txBox="1">
            <a:spLocks/>
          </p:cNvSpPr>
          <p:nvPr/>
        </p:nvSpPr>
        <p:spPr bwMode="auto">
          <a:xfrm>
            <a:off x="641524" y="4740577"/>
            <a:ext cx="8389937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0" hangingPunct="0">
              <a:spcBef>
                <a:spcPct val="20000"/>
              </a:spcBef>
              <a:buClr>
                <a:srgbClr val="0F5494"/>
              </a:buClr>
            </a:pPr>
            <a:endParaRPr lang="en-GB" altLang="en-US" sz="2000" i="0" dirty="0">
              <a:solidFill>
                <a:schemeClr val="bg1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0F5494"/>
              </a:buClr>
            </a:pPr>
            <a:r>
              <a:rPr lang="en-GB" altLang="en-US" sz="1800" i="0" dirty="0">
                <a:solidFill>
                  <a:schemeClr val="bg1"/>
                </a:solidFill>
              </a:rPr>
              <a:t>John </a:t>
            </a:r>
            <a:r>
              <a:rPr lang="et-EE" altLang="en-US" sz="1800" i="0" dirty="0">
                <a:solidFill>
                  <a:schemeClr val="bg1"/>
                </a:solidFill>
              </a:rPr>
              <a:t>A. </a:t>
            </a:r>
            <a:r>
              <a:rPr lang="en-GB" altLang="en-US" sz="1800" i="0" dirty="0">
                <a:solidFill>
                  <a:schemeClr val="bg1"/>
                </a:solidFill>
              </a:rPr>
              <a:t>Clarke 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F5494"/>
              </a:buClr>
            </a:pPr>
            <a:r>
              <a:rPr lang="en-US" altLang="en-US" sz="1600" b="0" i="0" dirty="0">
                <a:solidFill>
                  <a:schemeClr val="bg1"/>
                </a:solidFill>
              </a:rPr>
              <a:t>Director – International 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F5494"/>
              </a:buClr>
            </a:pPr>
            <a:r>
              <a:rPr lang="en-GB" altLang="en-US" sz="1600" b="0" i="0" dirty="0" smtClean="0">
                <a:solidFill>
                  <a:schemeClr val="bg1"/>
                </a:solidFill>
              </a:rPr>
              <a:t>European Commission 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F5494"/>
              </a:buClr>
            </a:pPr>
            <a:r>
              <a:rPr lang="en-US" altLang="en-US" sz="1600" b="0" i="0" dirty="0" smtClean="0">
                <a:solidFill>
                  <a:schemeClr val="bg1"/>
                </a:solidFill>
              </a:rPr>
              <a:t>DG </a:t>
            </a:r>
            <a:r>
              <a:rPr lang="en-US" altLang="en-US" sz="1600" b="0" i="0" dirty="0">
                <a:solidFill>
                  <a:schemeClr val="bg1"/>
                </a:solidFill>
              </a:rPr>
              <a:t>Agriculture and Rural </a:t>
            </a:r>
            <a:r>
              <a:rPr lang="en-US" altLang="en-US" sz="1600" b="0" i="0" dirty="0" smtClean="0">
                <a:solidFill>
                  <a:schemeClr val="bg1"/>
                </a:solidFill>
              </a:rPr>
              <a:t>Development</a:t>
            </a:r>
          </a:p>
        </p:txBody>
      </p:sp>
      <p:sp>
        <p:nvSpPr>
          <p:cNvPr id="4099" name="Title 1"/>
          <p:cNvSpPr txBox="1">
            <a:spLocks/>
          </p:cNvSpPr>
          <p:nvPr/>
        </p:nvSpPr>
        <p:spPr bwMode="auto">
          <a:xfrm>
            <a:off x="250825" y="2349500"/>
            <a:ext cx="878522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en-GB" altLang="en-US" sz="3200" i="0" dirty="0">
                <a:solidFill>
                  <a:srgbClr val="FFD624"/>
                </a:solidFill>
              </a:rPr>
              <a:t/>
            </a:r>
            <a:br>
              <a:rPr lang="en-GB" altLang="en-US" sz="3200" i="0" dirty="0">
                <a:solidFill>
                  <a:srgbClr val="FFD624"/>
                </a:solidFill>
              </a:rPr>
            </a:br>
            <a:r>
              <a:rPr lang="en-GB" altLang="en-US" sz="3200" i="0" dirty="0">
                <a:solidFill>
                  <a:srgbClr val="FFD624"/>
                </a:solidFill>
              </a:rPr>
              <a:t/>
            </a:r>
            <a:br>
              <a:rPr lang="en-GB" altLang="en-US" sz="3200" i="0" dirty="0">
                <a:solidFill>
                  <a:srgbClr val="FFD624"/>
                </a:solidFill>
              </a:rPr>
            </a:br>
            <a:r>
              <a:rPr lang="en-GB" altLang="en-US" sz="3200" i="0" dirty="0" err="1" smtClean="0">
                <a:solidFill>
                  <a:srgbClr val="FFD624"/>
                </a:solidFill>
              </a:rPr>
              <a:t>Agri</a:t>
            </a:r>
            <a:r>
              <a:rPr lang="en-GB" altLang="en-US" sz="3200" i="0" dirty="0" smtClean="0">
                <a:solidFill>
                  <a:srgbClr val="FFD624"/>
                </a:solidFill>
              </a:rPr>
              <a:t>-Trade Negotiations in 2017 </a:t>
            </a:r>
          </a:p>
          <a:p>
            <a:pPr eaLnBrk="0" hangingPunct="0"/>
            <a:r>
              <a:rPr lang="en-US" altLang="en-US" sz="3200" i="0" dirty="0">
                <a:solidFill>
                  <a:srgbClr val="FFD624"/>
                </a:solidFill>
              </a:rPr>
              <a:t>	</a:t>
            </a:r>
            <a:endParaRPr lang="en-GB" altLang="en-US" sz="3200" i="0" dirty="0">
              <a:solidFill>
                <a:srgbClr val="FFD624"/>
              </a:solidFill>
            </a:endParaRPr>
          </a:p>
          <a:p>
            <a:pPr eaLnBrk="0" hangingPunct="0"/>
            <a:r>
              <a:rPr lang="en-GB" altLang="en-US" sz="3200" i="0" dirty="0">
                <a:solidFill>
                  <a:srgbClr val="FFD624"/>
                </a:solidFill>
              </a:rPr>
              <a:t/>
            </a:r>
            <a:br>
              <a:rPr lang="en-GB" altLang="en-US" sz="3200" i="0" dirty="0">
                <a:solidFill>
                  <a:srgbClr val="FFD624"/>
                </a:solidFill>
              </a:rPr>
            </a:br>
            <a:r>
              <a:rPr lang="en-GB" altLang="en-US" sz="2000" b="0" i="0" dirty="0">
                <a:solidFill>
                  <a:schemeClr val="bg1"/>
                </a:solidFill>
              </a:rPr>
              <a:t>Civil Dialogue Group </a:t>
            </a:r>
            <a:br>
              <a:rPr lang="en-GB" altLang="en-US" sz="2000" b="0" i="0" dirty="0">
                <a:solidFill>
                  <a:schemeClr val="bg1"/>
                </a:solidFill>
              </a:rPr>
            </a:br>
            <a:r>
              <a:rPr lang="en-GB" altLang="en-US" sz="2000" b="0" i="0" dirty="0">
                <a:solidFill>
                  <a:schemeClr val="bg1"/>
                </a:solidFill>
              </a:rPr>
              <a:t>International Aspects of Agriculture  </a:t>
            </a:r>
            <a:br>
              <a:rPr lang="en-GB" altLang="en-US" sz="2000" b="0" i="0" dirty="0">
                <a:solidFill>
                  <a:schemeClr val="bg1"/>
                </a:solidFill>
              </a:rPr>
            </a:br>
            <a:r>
              <a:rPr lang="en-GB" altLang="en-US" sz="2000" b="0" i="0" dirty="0">
                <a:solidFill>
                  <a:schemeClr val="bg1"/>
                </a:solidFill>
              </a:rPr>
              <a:t>Brussels – </a:t>
            </a:r>
            <a:r>
              <a:rPr lang="et-EE" altLang="en-US" sz="2000" b="0" i="0" dirty="0" smtClean="0">
                <a:solidFill>
                  <a:schemeClr val="bg1"/>
                </a:solidFill>
              </a:rPr>
              <a:t>1</a:t>
            </a:r>
            <a:r>
              <a:rPr lang="en-GB" altLang="en-US" sz="2000" b="0" i="0" dirty="0" smtClean="0">
                <a:solidFill>
                  <a:schemeClr val="bg1"/>
                </a:solidFill>
              </a:rPr>
              <a:t>8</a:t>
            </a:r>
            <a:r>
              <a:rPr lang="et-EE" altLang="en-US" sz="2000" b="0" i="0" dirty="0" smtClean="0">
                <a:solidFill>
                  <a:schemeClr val="bg1"/>
                </a:solidFill>
              </a:rPr>
              <a:t> </a:t>
            </a:r>
            <a:r>
              <a:rPr lang="fr-BE" altLang="en-US" sz="2000" b="0" i="0" dirty="0" err="1" smtClean="0">
                <a:solidFill>
                  <a:schemeClr val="bg1"/>
                </a:solidFill>
              </a:rPr>
              <a:t>October</a:t>
            </a:r>
            <a:r>
              <a:rPr lang="et-EE" altLang="en-US" sz="2000" b="0" i="0" dirty="0" smtClean="0">
                <a:solidFill>
                  <a:schemeClr val="bg1"/>
                </a:solidFill>
              </a:rPr>
              <a:t> </a:t>
            </a:r>
            <a:r>
              <a:rPr lang="en-GB" altLang="en-US" sz="2000" b="0" i="0" dirty="0" smtClean="0">
                <a:solidFill>
                  <a:schemeClr val="bg1"/>
                </a:solidFill>
              </a:rPr>
              <a:t>201</a:t>
            </a:r>
            <a:r>
              <a:rPr lang="en-GB" altLang="en-US" sz="2000" b="0" i="0" dirty="0">
                <a:solidFill>
                  <a:schemeClr val="bg1"/>
                </a:solidFill>
              </a:rPr>
              <a:t>7</a:t>
            </a:r>
            <a:br>
              <a:rPr lang="en-GB" altLang="en-US" sz="2000" b="0" i="0" dirty="0">
                <a:solidFill>
                  <a:schemeClr val="bg1"/>
                </a:solidFill>
              </a:rPr>
            </a:br>
            <a:endParaRPr lang="en-GB" altLang="en-US" sz="2000" b="0" i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12776"/>
            <a:ext cx="8064128" cy="936625"/>
          </a:xfrm>
        </p:spPr>
        <p:txBody>
          <a:bodyPr/>
          <a:lstStyle/>
          <a:p>
            <a:pPr marL="0" indent="0"/>
            <a:r>
              <a:rPr lang="fr-BE" sz="2400" dirty="0" smtClean="0"/>
              <a:t>State of </a:t>
            </a:r>
            <a:r>
              <a:rPr lang="fr-BE" sz="2400" dirty="0" err="1" smtClean="0"/>
              <a:t>Economic</a:t>
            </a:r>
            <a:r>
              <a:rPr lang="fr-BE" sz="2400" dirty="0" smtClean="0"/>
              <a:t> </a:t>
            </a:r>
            <a:r>
              <a:rPr lang="fr-BE" sz="2400" dirty="0" err="1" smtClean="0"/>
              <a:t>Partnership</a:t>
            </a:r>
            <a:r>
              <a:rPr lang="fr-BE" sz="2400" dirty="0" smtClean="0"/>
              <a:t> </a:t>
            </a:r>
            <a:r>
              <a:rPr lang="fr-BE" sz="2400" dirty="0" err="1" smtClean="0"/>
              <a:t>Agreements</a:t>
            </a:r>
            <a:r>
              <a:rPr lang="fr-BE" sz="2400" dirty="0"/>
              <a:t> </a:t>
            </a:r>
            <a:r>
              <a:rPr lang="fr-BE" sz="2400" dirty="0" smtClean="0"/>
              <a:t>(EPA) </a:t>
            </a:r>
            <a:r>
              <a:rPr lang="fr-BE" sz="2400" dirty="0" err="1" smtClean="0"/>
              <a:t>with</a:t>
            </a:r>
            <a:r>
              <a:rPr lang="fr-BE" sz="2400" dirty="0" smtClean="0"/>
              <a:t> </a:t>
            </a:r>
            <a:r>
              <a:rPr lang="fr-BE" sz="2400" dirty="0" err="1" smtClean="0"/>
              <a:t>Africa</a:t>
            </a:r>
            <a:r>
              <a:rPr lang="fr-BE" sz="2400" dirty="0" smtClean="0"/>
              <a:t> – </a:t>
            </a:r>
            <a:r>
              <a:rPr lang="fr-BE" sz="2400" dirty="0" err="1" smtClean="0"/>
              <a:t>Cariforum</a:t>
            </a:r>
            <a:r>
              <a:rPr lang="fr-BE" sz="2400" dirty="0" smtClean="0"/>
              <a:t> - Pacific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800" y="2852936"/>
            <a:ext cx="8795320" cy="3384476"/>
          </a:xfrm>
        </p:spPr>
        <p:txBody>
          <a:bodyPr/>
          <a:lstStyle/>
          <a:p>
            <a:pPr marL="342900">
              <a:tabLst>
                <a:tab pos="361950" algn="l"/>
              </a:tabLst>
            </a:pPr>
            <a:r>
              <a:rPr lang="en-GB" b="1" dirty="0" smtClean="0"/>
              <a:t>SADC EPA </a:t>
            </a:r>
            <a:r>
              <a:rPr lang="en-GB" dirty="0" smtClean="0"/>
              <a:t>States: full EPA entered into force on 			10.10.2016. Mozambique ratified on 28.4.2017</a:t>
            </a:r>
          </a:p>
          <a:p>
            <a:pPr marL="0" lvl="2" indent="0">
              <a:buClr>
                <a:srgbClr val="0F5494"/>
              </a:buClr>
              <a:buSzPct val="120000"/>
              <a:buNone/>
              <a:tabLst>
                <a:tab pos="361950" algn="l"/>
              </a:tabLst>
            </a:pPr>
            <a:r>
              <a:rPr lang="en-GB" i="1" dirty="0" smtClean="0">
                <a:solidFill>
                  <a:srgbClr val="C00000"/>
                </a:solidFill>
              </a:rPr>
              <a:t>		(</a:t>
            </a:r>
            <a:r>
              <a:rPr lang="en-GB" i="1" dirty="0">
                <a:solidFill>
                  <a:srgbClr val="C00000"/>
                </a:solidFill>
              </a:rPr>
              <a:t>dedicated lunchtime roundtable)</a:t>
            </a:r>
          </a:p>
          <a:p>
            <a:pPr marL="342900">
              <a:tabLst>
                <a:tab pos="361950" algn="l"/>
              </a:tabLst>
            </a:pPr>
            <a:r>
              <a:rPr lang="en-GB" b="1" dirty="0" smtClean="0"/>
              <a:t>East African Community </a:t>
            </a:r>
            <a:r>
              <a:rPr lang="en-GB" dirty="0" smtClean="0"/>
              <a:t>(EAC): Kenya &amp; Rwanda 		have signed. Working to signature and ratification 		by all 5 countries of the full EPA. </a:t>
            </a:r>
            <a:endParaRPr lang="en-GB" dirty="0"/>
          </a:p>
          <a:p>
            <a:pPr marL="342900"/>
            <a:r>
              <a:rPr lang="en-GB" b="1" dirty="0" smtClean="0"/>
              <a:t>Cote d'Ivoire </a:t>
            </a:r>
            <a:r>
              <a:rPr lang="en-GB" dirty="0" smtClean="0"/>
              <a:t>and </a:t>
            </a:r>
            <a:r>
              <a:rPr lang="en-GB" b="1" dirty="0" smtClean="0"/>
              <a:t>Ghana</a:t>
            </a:r>
            <a:r>
              <a:rPr lang="en-GB" dirty="0" smtClean="0"/>
              <a:t>: interim EPAs entered into   	force </a:t>
            </a:r>
            <a:r>
              <a:rPr lang="en-GB" dirty="0"/>
              <a:t>on </a:t>
            </a:r>
            <a:r>
              <a:rPr lang="en-GB" dirty="0" smtClean="0"/>
              <a:t>3.9.2016 and 15.12.2016 respectively</a:t>
            </a:r>
          </a:p>
          <a:p>
            <a:pPr marL="342900"/>
            <a:r>
              <a:rPr lang="en-GB" b="1" dirty="0" smtClean="0"/>
              <a:t>Cameroon</a:t>
            </a:r>
            <a:r>
              <a:rPr lang="en-GB" dirty="0" smtClean="0"/>
              <a:t>: implementing interim EPA</a:t>
            </a:r>
          </a:p>
        </p:txBody>
      </p:sp>
      <p:pic>
        <p:nvPicPr>
          <p:cNvPr id="1026" name="Picture 2" descr="\\NET1.cec.eu.int\HOMES\110\BARTHLE\Desktop\Pic. agreements\header_ac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724" y="1124744"/>
            <a:ext cx="1623190" cy="108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05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412776"/>
            <a:ext cx="8064128" cy="936625"/>
          </a:xfrm>
        </p:spPr>
        <p:txBody>
          <a:bodyPr/>
          <a:lstStyle/>
          <a:p>
            <a:pPr marL="0" indent="0"/>
            <a:r>
              <a:rPr lang="fr-BE" sz="2400" dirty="0" smtClean="0"/>
              <a:t>State of </a:t>
            </a:r>
            <a:r>
              <a:rPr lang="fr-BE" sz="2400" dirty="0" err="1" smtClean="0"/>
              <a:t>Economic</a:t>
            </a:r>
            <a:r>
              <a:rPr lang="fr-BE" sz="2400" dirty="0" smtClean="0"/>
              <a:t> </a:t>
            </a:r>
            <a:r>
              <a:rPr lang="fr-BE" sz="2400" dirty="0" err="1" smtClean="0"/>
              <a:t>Partnership</a:t>
            </a:r>
            <a:r>
              <a:rPr lang="fr-BE" sz="2400" dirty="0" smtClean="0"/>
              <a:t> </a:t>
            </a:r>
            <a:r>
              <a:rPr lang="fr-BE" sz="2400" dirty="0" err="1" smtClean="0"/>
              <a:t>Agreements</a:t>
            </a:r>
            <a:r>
              <a:rPr lang="fr-BE" sz="2400" dirty="0"/>
              <a:t> </a:t>
            </a:r>
            <a:r>
              <a:rPr lang="fr-BE" sz="2400" dirty="0" smtClean="0"/>
              <a:t>(EPA) </a:t>
            </a:r>
            <a:r>
              <a:rPr lang="fr-BE" sz="2400" dirty="0" err="1" smtClean="0"/>
              <a:t>with</a:t>
            </a:r>
            <a:r>
              <a:rPr lang="fr-BE" sz="2400" dirty="0" smtClean="0"/>
              <a:t> </a:t>
            </a:r>
            <a:r>
              <a:rPr lang="fr-BE" sz="2400" dirty="0" err="1" smtClean="0"/>
              <a:t>Africa</a:t>
            </a:r>
            <a:r>
              <a:rPr lang="fr-BE" sz="2400" dirty="0" smtClean="0"/>
              <a:t> – </a:t>
            </a:r>
            <a:r>
              <a:rPr lang="fr-BE" sz="2400" dirty="0" err="1" smtClean="0"/>
              <a:t>Cariforum</a:t>
            </a:r>
            <a:r>
              <a:rPr lang="fr-BE" sz="2400" dirty="0" smtClean="0"/>
              <a:t> – Pacific (2)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420888"/>
            <a:ext cx="8795320" cy="3384476"/>
          </a:xfrm>
        </p:spPr>
        <p:txBody>
          <a:bodyPr/>
          <a:lstStyle/>
          <a:p>
            <a:pPr lvl="0"/>
            <a:endParaRPr lang="en-GB" dirty="0" smtClean="0"/>
          </a:p>
          <a:p>
            <a:pPr lvl="0"/>
            <a:r>
              <a:rPr lang="en-GB" dirty="0" smtClean="0"/>
              <a:t>IEPA </a:t>
            </a:r>
            <a:r>
              <a:rPr lang="en-GB" b="1" dirty="0" smtClean="0"/>
              <a:t>Papua New Guinea/Fiji</a:t>
            </a:r>
            <a:r>
              <a:rPr lang="en-GB" dirty="0" smtClean="0"/>
              <a:t>: </a:t>
            </a:r>
            <a:r>
              <a:rPr lang="en-GB" dirty="0"/>
              <a:t>Signed by both countries but only ratified by PNG. Mainly on MA. Next Trade Committee on 19 Oct. </a:t>
            </a:r>
            <a:r>
              <a:rPr lang="en-GB" dirty="0" smtClean="0"/>
              <a:t>2017</a:t>
            </a:r>
          </a:p>
          <a:p>
            <a:pPr lvl="0"/>
            <a:endParaRPr lang="en-GB" dirty="0"/>
          </a:p>
          <a:p>
            <a:pPr lvl="0"/>
            <a:r>
              <a:rPr lang="en-GB" b="1" dirty="0"/>
              <a:t>CARIFORUM</a:t>
            </a:r>
            <a:r>
              <a:rPr lang="en-GB" dirty="0"/>
              <a:t>-EU EPA: Fully fledged agreement, signed in 2008. Next TDC and JC on 15/17 Nov. 2017. Implementation process on progress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6020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484784"/>
            <a:ext cx="8229600" cy="936625"/>
          </a:xfrm>
          <a:noFill/>
        </p:spPr>
        <p:txBody>
          <a:bodyPr/>
          <a:lstStyle/>
          <a:p>
            <a:r>
              <a:rPr lang="en-GB" sz="2400" dirty="0" smtClean="0"/>
              <a:t>Neighbouring and enlargement countries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348880"/>
            <a:ext cx="9145016" cy="3672508"/>
          </a:xfrm>
        </p:spPr>
        <p:txBody>
          <a:bodyPr/>
          <a:lstStyle/>
          <a:p>
            <a:r>
              <a:rPr lang="en-GB" sz="2000" b="1" dirty="0" smtClean="0"/>
              <a:t>Turkey</a:t>
            </a:r>
            <a:r>
              <a:rPr lang="en-GB" sz="2000" dirty="0" smtClean="0"/>
              <a:t> : modernisation of the trade arrangement, incl. 		       agriculture. Mandate in the Council. EU offensive interests</a:t>
            </a:r>
          </a:p>
          <a:p>
            <a:r>
              <a:rPr lang="en-GB" sz="2000" b="1" dirty="0" smtClean="0"/>
              <a:t>Tunisia</a:t>
            </a:r>
            <a:r>
              <a:rPr lang="en-GB" sz="2000" dirty="0" smtClean="0"/>
              <a:t> : DCFTA talks ongoing; slow progress</a:t>
            </a:r>
          </a:p>
          <a:p>
            <a:r>
              <a:rPr lang="en-GB" sz="2000" b="1" dirty="0" smtClean="0"/>
              <a:t>Armenia</a:t>
            </a:r>
            <a:r>
              <a:rPr lang="en-GB" sz="2000" dirty="0" smtClean="0"/>
              <a:t> : conclusion of a Partnership Agreement, 				non-preferential but with protection of GIs </a:t>
            </a:r>
          </a:p>
          <a:p>
            <a:r>
              <a:rPr lang="en-GB" sz="2000" b="1" dirty="0" smtClean="0"/>
              <a:t>Azerbaijan</a:t>
            </a:r>
            <a:r>
              <a:rPr lang="en-GB" sz="2000" dirty="0" smtClean="0"/>
              <a:t>: negotiations for a Framework Agreement, 			non-preferential but with protection of GIs </a:t>
            </a:r>
          </a:p>
          <a:p>
            <a:r>
              <a:rPr lang="en-GB" sz="2000" b="1" dirty="0" smtClean="0"/>
              <a:t>Norway</a:t>
            </a:r>
            <a:r>
              <a:rPr lang="en-GB" sz="2000" dirty="0" smtClean="0"/>
              <a:t> : agreement on further liberalisation of trade in 		         agricultural products initialled</a:t>
            </a:r>
          </a:p>
          <a:p>
            <a:r>
              <a:rPr lang="en-GB" sz="2000" b="1" dirty="0" smtClean="0"/>
              <a:t>Ukraine: </a:t>
            </a:r>
            <a:r>
              <a:rPr lang="en-GB" sz="2000" dirty="0" smtClean="0"/>
              <a:t>Autonomous trade measures entered into force on 1/10-	        2017 – some quotas delayed until 1/1-2018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629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317848"/>
            <a:ext cx="8229600" cy="936625"/>
          </a:xfrm>
          <a:noFill/>
        </p:spPr>
        <p:txBody>
          <a:bodyPr/>
          <a:lstStyle/>
          <a:p>
            <a:pPr marL="0" indent="0"/>
            <a:r>
              <a:rPr lang="fr-BE" sz="3200" dirty="0" smtClean="0"/>
              <a:t>WTO </a:t>
            </a:r>
            <a:r>
              <a:rPr lang="fr-BE" sz="3200" dirty="0"/>
              <a:t>Agriculture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1" y="2279270"/>
            <a:ext cx="8604449" cy="4104456"/>
          </a:xfrm>
        </p:spPr>
        <p:txBody>
          <a:bodyPr/>
          <a:lstStyle/>
          <a:p>
            <a:pPr marL="361950" indent="-361950"/>
            <a:r>
              <a:rPr lang="en-GB" dirty="0" smtClean="0"/>
              <a:t>11</a:t>
            </a:r>
            <a:r>
              <a:rPr lang="en-GB" baseline="30000" dirty="0" smtClean="0"/>
              <a:t>th</a:t>
            </a:r>
            <a:r>
              <a:rPr lang="en-GB" dirty="0" smtClean="0"/>
              <a:t> WTO Trade Ministerial Conference – </a:t>
            </a:r>
            <a:r>
              <a:rPr lang="en-GB" sz="1800" dirty="0" smtClean="0"/>
              <a:t>Buenos Aires December 2017</a:t>
            </a:r>
          </a:p>
          <a:p>
            <a:pPr marL="361950" indent="-361950"/>
            <a:r>
              <a:rPr lang="fr-BE" dirty="0" smtClean="0"/>
              <a:t>No traction on Export </a:t>
            </a:r>
            <a:r>
              <a:rPr lang="fr-BE" dirty="0" err="1" smtClean="0"/>
              <a:t>Competition</a:t>
            </a:r>
            <a:r>
              <a:rPr lang="fr-BE" dirty="0" smtClean="0"/>
              <a:t> and </a:t>
            </a:r>
            <a:r>
              <a:rPr lang="fr-BE" dirty="0" err="1" smtClean="0"/>
              <a:t>Market</a:t>
            </a:r>
            <a:r>
              <a:rPr lang="fr-BE" dirty="0" smtClean="0"/>
              <a:t> Access</a:t>
            </a:r>
          </a:p>
          <a:p>
            <a:pPr marL="361950" indent="-361950"/>
            <a:r>
              <a:rPr lang="fr-BE" dirty="0" err="1" smtClean="0"/>
              <a:t>Domestic</a:t>
            </a:r>
            <a:r>
              <a:rPr lang="fr-BE" dirty="0" smtClean="0"/>
              <a:t> Support </a:t>
            </a:r>
            <a:r>
              <a:rPr lang="fr-BE" dirty="0" smtClean="0">
                <a:sym typeface="Wingdings"/>
              </a:rPr>
              <a:t> </a:t>
            </a:r>
            <a:r>
              <a:rPr lang="fr-BE" dirty="0" err="1" smtClean="0">
                <a:sym typeface="Wingdings"/>
              </a:rPr>
              <a:t>priority</a:t>
            </a:r>
            <a:r>
              <a:rPr lang="fr-BE" dirty="0" smtClean="0">
                <a:sym typeface="Wingdings"/>
              </a:rPr>
              <a:t> issue</a:t>
            </a:r>
            <a:endParaRPr lang="en-GB" dirty="0" smtClean="0"/>
          </a:p>
          <a:p>
            <a:pPr marL="361950" indent="-361950"/>
            <a:r>
              <a:rPr lang="en-GB" dirty="0" smtClean="0"/>
              <a:t>Public Stockholding </a:t>
            </a:r>
            <a:r>
              <a:rPr lang="en-GB" dirty="0" smtClean="0">
                <a:sym typeface="Wingdings"/>
              </a:rPr>
              <a:t> n</a:t>
            </a:r>
            <a:r>
              <a:rPr lang="en-GB" dirty="0" smtClean="0"/>
              <a:t>eed to find permanent solution by MC11</a:t>
            </a:r>
          </a:p>
          <a:p>
            <a:pPr marL="361950" indent="-361950"/>
            <a:r>
              <a:rPr lang="en-GB" dirty="0" smtClean="0"/>
              <a:t>Export </a:t>
            </a:r>
            <a:r>
              <a:rPr lang="en-GB" dirty="0"/>
              <a:t>restrictions </a:t>
            </a:r>
            <a:r>
              <a:rPr lang="en-GB" dirty="0" smtClean="0">
                <a:sym typeface="Wingdings"/>
              </a:rPr>
              <a:t> another potential candidate for MC11 outcome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7170" name="Picture 2" descr="\\NET1.cec.eu.int\HOMES\110\BARTHLE\Desktop\Pic. agreements\WT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96752"/>
            <a:ext cx="3633131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995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0769"/>
            <a:ext cx="8229600" cy="720080"/>
          </a:xfrm>
          <a:noFill/>
        </p:spPr>
        <p:txBody>
          <a:bodyPr/>
          <a:lstStyle/>
          <a:p>
            <a:pPr marL="0" indent="0"/>
            <a:r>
              <a:rPr lang="fr-BE" dirty="0" smtClean="0"/>
              <a:t>WTO Agriculture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15691"/>
            <a:ext cx="8229600" cy="4464496"/>
          </a:xfrm>
        </p:spPr>
        <p:txBody>
          <a:bodyPr/>
          <a:lstStyle/>
          <a:p>
            <a:pPr marL="361950" indent="-361950" algn="just"/>
            <a:r>
              <a:rPr lang="en-GB" sz="2000" dirty="0" smtClean="0"/>
              <a:t>EU-Brazil joint proposal on 17 July on DS, PSH and cotton. COL, Peru, Uruguay other co-sponsors.</a:t>
            </a:r>
          </a:p>
          <a:p>
            <a:pPr marL="361950" indent="-361950" algn="just"/>
            <a:r>
              <a:rPr lang="en-GB" sz="2000" dirty="0" smtClean="0"/>
              <a:t>Setting </a:t>
            </a:r>
            <a:r>
              <a:rPr lang="en-GB" sz="2000" dirty="0"/>
              <a:t>the </a:t>
            </a:r>
            <a:r>
              <a:rPr lang="en-GB" sz="2000" dirty="0" smtClean="0"/>
              <a:t>agenda for MC11 and avoid becoming a target of offensive requests by others. Setting </a:t>
            </a:r>
            <a:r>
              <a:rPr lang="en-GB" sz="2000" dirty="0"/>
              <a:t>an upper limit to trade distorting </a:t>
            </a:r>
            <a:r>
              <a:rPr lang="en-GB" sz="2000" dirty="0" smtClean="0"/>
              <a:t>support – all </a:t>
            </a:r>
            <a:r>
              <a:rPr lang="en-GB" sz="2000" dirty="0"/>
              <a:t>major players contribute "water" but not "</a:t>
            </a:r>
            <a:r>
              <a:rPr lang="en-GB" sz="2000" dirty="0" smtClean="0"/>
              <a:t>blood."</a:t>
            </a:r>
          </a:p>
          <a:p>
            <a:pPr marL="361950" indent="-361950" algn="just"/>
            <a:r>
              <a:rPr lang="en-GB" sz="2000" dirty="0" smtClean="0"/>
              <a:t>Green </a:t>
            </a:r>
            <a:r>
              <a:rPr lang="en-GB" sz="2000" dirty="0"/>
              <a:t>and Blue Box support and product-specific </a:t>
            </a:r>
            <a:r>
              <a:rPr lang="en-GB" sz="2000" dirty="0" smtClean="0"/>
              <a:t>limits </a:t>
            </a:r>
            <a:r>
              <a:rPr lang="en-GB" sz="2000" dirty="0"/>
              <a:t>safeguarded.</a:t>
            </a:r>
          </a:p>
          <a:p>
            <a:pPr marL="361950" indent="-361950" algn="just"/>
            <a:r>
              <a:rPr lang="en-GB" sz="2000" dirty="0"/>
              <a:t>Builds on the CAP reforms, leaves adequate policy space for the post-2020 CAP. </a:t>
            </a:r>
          </a:p>
          <a:p>
            <a:pPr marL="361950" indent="-361950" algn="just"/>
            <a:r>
              <a:rPr lang="en-GB" sz="2000" dirty="0" smtClean="0"/>
              <a:t>Geneva remains difficult. US and India particularly unconstructive. Progress still pending. </a:t>
            </a:r>
            <a:br>
              <a:rPr lang="en-GB" sz="2000" dirty="0" smtClean="0"/>
            </a:br>
            <a:r>
              <a:rPr lang="en-GB" sz="1800" dirty="0"/>
              <a:t/>
            </a:r>
            <a:br>
              <a:rPr lang="en-GB" sz="1800" dirty="0"/>
            </a:br>
            <a:r>
              <a:rPr lang="en-GB" sz="2000" dirty="0"/>
              <a:t/>
            </a:r>
            <a:br>
              <a:rPr lang="en-GB" sz="2000" dirty="0"/>
            </a:br>
            <a:endParaRPr lang="en-GB" dirty="0"/>
          </a:p>
        </p:txBody>
      </p:sp>
      <p:pic>
        <p:nvPicPr>
          <p:cNvPr id="8194" name="Picture 2" descr="\\NET1.cec.eu.int\HOMES\110\BARTHLE\Desktop\Pic. agreements\MC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79" y="1120781"/>
            <a:ext cx="1769114" cy="99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947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936625"/>
          </a:xfrm>
        </p:spPr>
        <p:txBody>
          <a:bodyPr/>
          <a:lstStyle/>
          <a:p>
            <a:r>
              <a:rPr lang="en-GB" dirty="0" smtClean="0"/>
              <a:t>Removing Trade Barriers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Non tariff</a:t>
            </a:r>
            <a:r>
              <a:rPr lang="en-GB" dirty="0" smtClean="0"/>
              <a:t> barriers</a:t>
            </a:r>
          </a:p>
          <a:p>
            <a:pPr lvl="1"/>
            <a:r>
              <a:rPr lang="en-GB" b="0" dirty="0" smtClean="0"/>
              <a:t>E.g.: wines and spirits taxes and other barriers</a:t>
            </a: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 smtClean="0"/>
              <a:t>Sanitary and phytosanitary Barriers </a:t>
            </a:r>
          </a:p>
          <a:p>
            <a:pPr lvl="1"/>
            <a:r>
              <a:rPr lang="en-GB" b="0" dirty="0" smtClean="0"/>
              <a:t>single entity, regionalisation, international standards, pre-listing…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3228308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936625"/>
          </a:xfrm>
          <a:noFill/>
        </p:spPr>
        <p:txBody>
          <a:bodyPr/>
          <a:lstStyle/>
          <a:p>
            <a:pPr marL="1617663" indent="-1617663"/>
            <a:r>
              <a:rPr lang="fr-BE" altLang="en-US" sz="2400" dirty="0" smtClean="0"/>
              <a:t>Business </a:t>
            </a:r>
            <a:r>
              <a:rPr lang="fr-BE" altLang="en-US" sz="2400" dirty="0" err="1" smtClean="0"/>
              <a:t>diplomacy</a:t>
            </a:r>
            <a:endParaRPr lang="en-GB" altLang="en-US" sz="2400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03781" y="1844824"/>
            <a:ext cx="8436435" cy="438597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  <a:buFontTx/>
              <a:buChar char="•"/>
              <a:defRPr/>
            </a:pPr>
            <a:r>
              <a:rPr lang="fr-BE" altLang="en-US" sz="2000" b="1" dirty="0" smtClean="0"/>
              <a:t>Commission - AGRI initiatives</a:t>
            </a:r>
            <a:r>
              <a:rPr lang="fr-BE" altLang="en-US" sz="1600" dirty="0" smtClean="0"/>
              <a:t>: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fr-BE" altLang="en-US" sz="1800" b="0" i="1" dirty="0" smtClean="0"/>
              <a:t>2 High </a:t>
            </a:r>
            <a:r>
              <a:rPr lang="fr-BE" altLang="en-US" sz="1800" b="0" i="1" dirty="0" err="1"/>
              <a:t>L</a:t>
            </a:r>
            <a:r>
              <a:rPr lang="fr-BE" altLang="en-US" sz="1800" b="0" i="1" dirty="0" err="1" smtClean="0"/>
              <a:t>evel</a:t>
            </a:r>
            <a:r>
              <a:rPr lang="fr-BE" altLang="en-US" sz="1800" b="0" i="1" dirty="0" smtClean="0"/>
              <a:t> Missions </a:t>
            </a:r>
            <a:r>
              <a:rPr lang="fr-BE" altLang="en-US" sz="1800" b="0" i="1" dirty="0" err="1" smtClean="0"/>
              <a:t>in</a:t>
            </a:r>
            <a:r>
              <a:rPr lang="fr-BE" altLang="en-US" sz="1800" b="0" i="1" dirty="0" smtClean="0"/>
              <a:t> </a:t>
            </a:r>
            <a:r>
              <a:rPr lang="fr-BE" altLang="en-US" sz="1800" i="1" dirty="0" smtClean="0"/>
              <a:t>2017</a:t>
            </a:r>
            <a:r>
              <a:rPr lang="fr-BE" altLang="en-US" sz="1600" dirty="0" smtClean="0"/>
              <a:t>: 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defRPr/>
            </a:pPr>
            <a:r>
              <a:rPr lang="en-GB" b="1" dirty="0" smtClean="0"/>
              <a:t>Canada – EU pavilion at SIAL </a:t>
            </a:r>
          </a:p>
          <a:p>
            <a:pPr lvl="4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400" dirty="0" smtClean="0">
                <a:solidFill>
                  <a:srgbClr val="000000"/>
                </a:solidFill>
              </a:rPr>
              <a:t>1 </a:t>
            </a:r>
            <a:r>
              <a:rPr lang="en-GB" sz="1400" dirty="0">
                <a:solidFill>
                  <a:srgbClr val="000000"/>
                </a:solidFill>
              </a:rPr>
              <a:t>– 3 May 2017</a:t>
            </a:r>
          </a:p>
          <a:p>
            <a:pPr lvl="4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400" dirty="0">
                <a:solidFill>
                  <a:srgbClr val="000000"/>
                </a:solidFill>
              </a:rPr>
              <a:t>60 business delegates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defRPr/>
            </a:pPr>
            <a:r>
              <a:rPr lang="en-GB" b="1" dirty="0" smtClean="0"/>
              <a:t>Saudi </a:t>
            </a:r>
            <a:r>
              <a:rPr lang="en-GB" b="1" dirty="0"/>
              <a:t>Arabia </a:t>
            </a:r>
            <a:r>
              <a:rPr lang="en-GB" dirty="0"/>
              <a:t>and</a:t>
            </a:r>
            <a:r>
              <a:rPr lang="en-GB" b="1" dirty="0"/>
              <a:t> </a:t>
            </a:r>
            <a:r>
              <a:rPr lang="en-GB" b="1" dirty="0" smtClean="0"/>
              <a:t>Iran </a:t>
            </a:r>
            <a:r>
              <a:rPr lang="en-GB" i="1" dirty="0" smtClean="0">
                <a:solidFill>
                  <a:srgbClr val="C00000"/>
                </a:solidFill>
              </a:rPr>
              <a:t>(dedicated lunchtime roundtable)</a:t>
            </a:r>
          </a:p>
          <a:p>
            <a:pPr lvl="4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400" dirty="0"/>
              <a:t>7-13 </a:t>
            </a:r>
            <a:r>
              <a:rPr lang="en-GB" sz="1400" dirty="0" smtClean="0"/>
              <a:t>November</a:t>
            </a:r>
          </a:p>
          <a:p>
            <a:pPr lvl="4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400" dirty="0"/>
              <a:t>56 business delegates per target country</a:t>
            </a:r>
            <a:endParaRPr lang="en-GB" sz="1400" b="1" dirty="0" smtClean="0"/>
          </a:p>
          <a:p>
            <a:pPr lvl="1">
              <a:spcBef>
                <a:spcPts val="0"/>
              </a:spcBef>
              <a:spcAft>
                <a:spcPts val="600"/>
              </a:spcAft>
              <a:defRPr/>
            </a:pPr>
            <a:r>
              <a:rPr lang="fr-BE" altLang="en-US" sz="1800" b="0" i="1" dirty="0" err="1" smtClean="0"/>
              <a:t>Own</a:t>
            </a:r>
            <a:r>
              <a:rPr lang="fr-BE" altLang="en-US" sz="1800" b="0" i="1" dirty="0" smtClean="0"/>
              <a:t> initiatives </a:t>
            </a:r>
            <a:r>
              <a:rPr lang="fr-BE" altLang="en-US" sz="1800" i="1" dirty="0" smtClean="0"/>
              <a:t>2018</a:t>
            </a:r>
            <a:r>
              <a:rPr lang="fr-BE" altLang="en-US" sz="1600" dirty="0" smtClean="0"/>
              <a:t>: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defRPr/>
            </a:pPr>
            <a:r>
              <a:rPr lang="en-GB" altLang="en-US" sz="1600" dirty="0"/>
              <a:t>High-level mission to </a:t>
            </a:r>
            <a:r>
              <a:rPr lang="en-GB" altLang="en-US" sz="1600" b="1" dirty="0"/>
              <a:t>China </a:t>
            </a:r>
            <a:r>
              <a:rPr lang="en-GB" altLang="en-US" sz="1600" dirty="0"/>
              <a:t>– still </a:t>
            </a:r>
            <a:r>
              <a:rPr lang="en-GB" altLang="en-US" sz="1600" dirty="0" smtClean="0"/>
              <a:t>TBC, </a:t>
            </a:r>
            <a:r>
              <a:rPr lang="en-GB" altLang="en-US" sz="1600" dirty="0"/>
              <a:t>probably in </a:t>
            </a:r>
            <a:r>
              <a:rPr lang="en-GB" altLang="en-US" sz="1600" dirty="0" smtClean="0"/>
              <a:t>May</a:t>
            </a:r>
            <a:endParaRPr lang="en-GB" altLang="en-US" sz="1600" dirty="0"/>
          </a:p>
          <a:p>
            <a:pPr lvl="2">
              <a:spcBef>
                <a:spcPts val="0"/>
              </a:spcBef>
              <a:spcAft>
                <a:spcPts val="600"/>
              </a:spcAft>
              <a:defRPr/>
            </a:pPr>
            <a:r>
              <a:rPr lang="en-GB" altLang="en-US" sz="1600" dirty="0"/>
              <a:t>Promotional seminar on SPS issues, organic and GIs in </a:t>
            </a:r>
            <a:r>
              <a:rPr lang="en-GB" altLang="en-US" sz="1600" b="1" dirty="0"/>
              <a:t>South Korea</a:t>
            </a:r>
            <a:r>
              <a:rPr lang="en-GB" altLang="en-US" sz="1600" dirty="0"/>
              <a:t> in </a:t>
            </a:r>
            <a:r>
              <a:rPr lang="en-GB" altLang="en-US" sz="1600" dirty="0" smtClean="0"/>
              <a:t>March</a:t>
            </a:r>
            <a:endParaRPr lang="en-GB" altLang="en-US" sz="1600" dirty="0"/>
          </a:p>
          <a:p>
            <a:pPr algn="just">
              <a:spcBef>
                <a:spcPts val="0"/>
              </a:spcBef>
              <a:spcAft>
                <a:spcPts val="600"/>
              </a:spcAft>
              <a:buFontTx/>
              <a:buChar char="•"/>
              <a:defRPr/>
            </a:pPr>
            <a:r>
              <a:rPr lang="en-GB" sz="1800" b="1" dirty="0" smtClean="0"/>
              <a:t>Guidance </a:t>
            </a:r>
            <a:r>
              <a:rPr lang="en-GB" sz="2000" dirty="0"/>
              <a:t>recently issued </a:t>
            </a:r>
            <a:r>
              <a:rPr lang="en-GB" sz="2000" b="1" dirty="0"/>
              <a:t>to EU delegations </a:t>
            </a:r>
            <a:r>
              <a:rPr lang="en-GB" sz="1600" dirty="0"/>
              <a:t>on economic diplomacy reflects and confirms </a:t>
            </a:r>
            <a:r>
              <a:rPr lang="en-GB" sz="1600" b="1" dirty="0"/>
              <a:t>good practices of DG </a:t>
            </a:r>
            <a:r>
              <a:rPr lang="en-GB" sz="1600" b="1" dirty="0" smtClean="0"/>
              <a:t>AGRI</a:t>
            </a:r>
            <a:r>
              <a:rPr lang="en-GB" sz="1600" b="1" dirty="0"/>
              <a:t> </a:t>
            </a:r>
            <a:r>
              <a:rPr lang="en-GB" sz="1600" dirty="0"/>
              <a:t>(in respect to HLM and more generally in working with delegations, MS in third countries and business organisation</a:t>
            </a:r>
            <a:r>
              <a:rPr lang="en-GB" sz="1600" dirty="0" smtClean="0"/>
              <a:t>)</a:t>
            </a:r>
            <a:endParaRPr lang="fr-BE" altLang="en-US" sz="1600" i="0" dirty="0" smtClean="0"/>
          </a:p>
        </p:txBody>
      </p:sp>
      <p:pic>
        <p:nvPicPr>
          <p:cNvPr id="2" name="Picture 2" descr="\\NET1.cec.eu.int\HOMES\110\BARTHLE\Desktop\Pic. agreements\P034291004302-9363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340768"/>
            <a:ext cx="3251859" cy="2164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623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Broader Economic Diplomacy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FAO, G7 and G20 Agriculture Ministerial Meetings</a:t>
            </a:r>
          </a:p>
          <a:p>
            <a:endParaRPr lang="en-GB" dirty="0" smtClean="0"/>
          </a:p>
          <a:p>
            <a:r>
              <a:rPr lang="en-GB" dirty="0" smtClean="0"/>
              <a:t>EU-African Union Relations</a:t>
            </a:r>
          </a:p>
          <a:p>
            <a:endParaRPr lang="en-GB" dirty="0" smtClean="0"/>
          </a:p>
          <a:p>
            <a:r>
              <a:rPr lang="en-GB" dirty="0" err="1" smtClean="0"/>
              <a:t>Agrifood</a:t>
            </a:r>
            <a:r>
              <a:rPr lang="en-GB" dirty="0" smtClean="0"/>
              <a:t> Investment, poverty reduction and migration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0585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NET1.cec.eu.int\HOMES\110\BARTHLE\Desktop\Pic. agreements\EU_Jap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9570" y="1052736"/>
            <a:ext cx="1864429" cy="111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67544" y="2636912"/>
            <a:ext cx="8229600" cy="3816000"/>
          </a:xfrm>
        </p:spPr>
        <p:txBody>
          <a:bodyPr/>
          <a:lstStyle/>
          <a:p>
            <a:pPr>
              <a:buFontTx/>
              <a:buChar char="•"/>
            </a:pPr>
            <a:r>
              <a:rPr lang="fr-BE" altLang="en-US" sz="1800" dirty="0" err="1" smtClean="0">
                <a:solidFill>
                  <a:srgbClr val="C00000"/>
                </a:solidFill>
              </a:rPr>
              <a:t>Dedicated</a:t>
            </a:r>
            <a:r>
              <a:rPr lang="fr-BE" altLang="en-US" sz="1800" dirty="0" smtClean="0">
                <a:solidFill>
                  <a:srgbClr val="C00000"/>
                </a:solidFill>
              </a:rPr>
              <a:t> </a:t>
            </a:r>
            <a:r>
              <a:rPr lang="fr-BE" altLang="en-US" sz="1800" dirty="0" err="1" smtClean="0">
                <a:solidFill>
                  <a:srgbClr val="C00000"/>
                </a:solidFill>
              </a:rPr>
              <a:t>presentation</a:t>
            </a:r>
            <a:r>
              <a:rPr lang="fr-BE" altLang="en-US" sz="1800" dirty="0" smtClean="0">
                <a:solidFill>
                  <a:srgbClr val="C00000"/>
                </a:solidFill>
              </a:rPr>
              <a:t> to </a:t>
            </a:r>
            <a:r>
              <a:rPr lang="fr-BE" altLang="en-US" sz="1800" dirty="0" err="1" smtClean="0">
                <a:solidFill>
                  <a:srgbClr val="C00000"/>
                </a:solidFill>
              </a:rPr>
              <a:t>follow</a:t>
            </a:r>
            <a:endParaRPr lang="en-GB" altLang="en-US" sz="1800" dirty="0" smtClean="0">
              <a:solidFill>
                <a:srgbClr val="C00000"/>
              </a:solidFill>
            </a:endParaRPr>
          </a:p>
          <a:p>
            <a:pPr>
              <a:buFontTx/>
              <a:buChar char="•"/>
            </a:pPr>
            <a:r>
              <a:rPr lang="en-GB" altLang="en-US" b="1" i="0" dirty="0" smtClean="0"/>
              <a:t>Process</a:t>
            </a:r>
            <a:r>
              <a:rPr lang="en-GB" altLang="en-US" sz="2000" b="1" i="0" dirty="0" smtClean="0"/>
              <a:t>:</a:t>
            </a:r>
          </a:p>
          <a:p>
            <a:pPr lvl="1"/>
            <a:r>
              <a:rPr lang="en-GB" altLang="en-US" b="0" dirty="0" smtClean="0"/>
              <a:t>Agreement in principle reached by President Juncker / PM Abe on 6</a:t>
            </a:r>
            <a:r>
              <a:rPr lang="en-GB" altLang="en-US" b="0" baseline="30000" dirty="0" smtClean="0"/>
              <a:t>th</a:t>
            </a:r>
            <a:r>
              <a:rPr lang="en-GB" altLang="en-US" b="0" dirty="0" smtClean="0"/>
              <a:t> July - all chapters incl. agricultural tariff and geographical indications</a:t>
            </a:r>
            <a:endParaRPr lang="en-GB" altLang="en-US" b="0" dirty="0"/>
          </a:p>
          <a:p>
            <a:pPr lvl="1"/>
            <a:r>
              <a:rPr lang="fr-BE" altLang="en-US" b="0" dirty="0" smtClean="0"/>
              <a:t>Objective </a:t>
            </a:r>
            <a:r>
              <a:rPr lang="fr-BE" altLang="en-US" b="0" dirty="0" err="1" smtClean="0"/>
              <a:t>now</a:t>
            </a:r>
            <a:r>
              <a:rPr lang="fr-BE" altLang="en-US" b="0" dirty="0" smtClean="0"/>
              <a:t> </a:t>
            </a:r>
            <a:r>
              <a:rPr lang="fr-BE" altLang="en-US" b="0" dirty="0" err="1" smtClean="0"/>
              <a:t>is</a:t>
            </a:r>
            <a:r>
              <a:rPr lang="fr-BE" altLang="en-US" b="0" dirty="0" smtClean="0"/>
              <a:t> finalisation of the </a:t>
            </a:r>
            <a:r>
              <a:rPr lang="fr-BE" altLang="en-US" b="0" dirty="0" err="1" smtClean="0"/>
              <a:t>texts</a:t>
            </a:r>
            <a:r>
              <a:rPr lang="fr-BE" altLang="en-US" b="0" dirty="0" smtClean="0"/>
              <a:t> </a:t>
            </a:r>
            <a:r>
              <a:rPr lang="fr-BE" altLang="en-US" b="0" dirty="0" err="1" smtClean="0"/>
              <a:t>before</a:t>
            </a:r>
            <a:r>
              <a:rPr lang="fr-BE" altLang="en-US" b="0" dirty="0" smtClean="0"/>
              <a:t> </a:t>
            </a:r>
            <a:r>
              <a:rPr lang="fr-BE" altLang="en-US" b="0" dirty="0" err="1" smtClean="0"/>
              <a:t>year</a:t>
            </a:r>
            <a:r>
              <a:rPr lang="fr-BE" altLang="en-US" b="0" dirty="0" smtClean="0"/>
              <a:t> end</a:t>
            </a:r>
          </a:p>
          <a:p>
            <a:pPr marL="0" lvl="1" indent="-342900">
              <a:buClr>
                <a:srgbClr val="0F5494"/>
              </a:buClr>
              <a:buSzPct val="120000"/>
            </a:pPr>
            <a:r>
              <a:rPr lang="en-GB" altLang="en-US" sz="2400" dirty="0" smtClean="0">
                <a:ea typeface="+mn-ea"/>
                <a:cs typeface="+mn-cs"/>
              </a:rPr>
              <a:t>Main elements:</a:t>
            </a:r>
          </a:p>
          <a:p>
            <a:pPr lvl="1"/>
            <a:r>
              <a:rPr lang="en-GB" altLang="en-US" b="0" dirty="0" smtClean="0"/>
              <a:t>Clear signal on EU capacity to deliver on international scene </a:t>
            </a:r>
          </a:p>
          <a:p>
            <a:pPr lvl="1"/>
            <a:r>
              <a:rPr lang="fr-BE" altLang="en-US" b="0" dirty="0" err="1" smtClean="0"/>
              <a:t>Very</a:t>
            </a:r>
            <a:r>
              <a:rPr lang="fr-BE" altLang="en-US" b="0" dirty="0" smtClean="0"/>
              <a:t> important agreement for EU </a:t>
            </a:r>
            <a:r>
              <a:rPr lang="fr-BE" altLang="en-US" b="0" dirty="0" err="1" smtClean="0"/>
              <a:t>farmers</a:t>
            </a:r>
            <a:r>
              <a:rPr lang="fr-BE" altLang="en-US" b="0" dirty="0" smtClean="0"/>
              <a:t> and </a:t>
            </a:r>
            <a:r>
              <a:rPr lang="fr-BE" altLang="en-US" b="0" dirty="0" err="1" smtClean="0"/>
              <a:t>exporters</a:t>
            </a:r>
            <a:endParaRPr lang="en-GB" altLang="en-US" b="0" dirty="0" smtClean="0"/>
          </a:p>
          <a:p>
            <a:pPr lvl="1"/>
            <a:endParaRPr lang="en-GB" altLang="en-US" b="0" dirty="0" smtClean="0"/>
          </a:p>
        </p:txBody>
      </p:sp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251520" y="1699192"/>
            <a:ext cx="8229600" cy="936625"/>
          </a:xfrm>
          <a:noFill/>
        </p:spPr>
        <p:txBody>
          <a:bodyPr/>
          <a:lstStyle/>
          <a:p>
            <a:r>
              <a:rPr lang="en-GB" altLang="en-US" dirty="0" smtClean="0"/>
              <a:t>2017 achievement: </a:t>
            </a:r>
            <a:br>
              <a:rPr lang="en-GB" altLang="en-US" dirty="0" smtClean="0"/>
            </a:br>
            <a:r>
              <a:rPr lang="en-GB" altLang="en-US" dirty="0"/>
              <a:t>	</a:t>
            </a:r>
            <a:r>
              <a:rPr lang="en-GB" altLang="en-US" dirty="0" smtClean="0"/>
              <a:t>EU-Japan agreement in principle</a:t>
            </a:r>
          </a:p>
        </p:txBody>
      </p:sp>
    </p:spTree>
    <p:extLst>
      <p:ext uri="{BB962C8B-B14F-4D97-AF65-F5344CB8AC3E}">
        <p14:creationId xmlns:p14="http://schemas.microsoft.com/office/powerpoint/2010/main" val="58782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936625"/>
          </a:xfrm>
          <a:noFill/>
        </p:spPr>
        <p:txBody>
          <a:bodyPr/>
          <a:lstStyle/>
          <a:p>
            <a:r>
              <a:rPr lang="en-GB" altLang="en-US" dirty="0" smtClean="0"/>
              <a:t>Asia: negotiations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92896"/>
            <a:ext cx="8291264" cy="3528492"/>
          </a:xfrm>
        </p:spPr>
        <p:txBody>
          <a:bodyPr/>
          <a:lstStyle/>
          <a:p>
            <a:pPr>
              <a:defRPr/>
            </a:pPr>
            <a:r>
              <a:rPr lang="en-GB" sz="2000" b="1" dirty="0" smtClean="0"/>
              <a:t>Singapore</a:t>
            </a:r>
            <a:r>
              <a:rPr lang="en-GB" sz="2000" dirty="0" smtClean="0"/>
              <a:t>: Concluded in September 2013. Adjustments 		 following ECJ's opinion</a:t>
            </a:r>
          </a:p>
          <a:p>
            <a:pPr>
              <a:defRPr/>
            </a:pPr>
            <a:r>
              <a:rPr lang="en-GB" sz="2000" b="1" dirty="0" smtClean="0"/>
              <a:t>Vietnam</a:t>
            </a:r>
            <a:r>
              <a:rPr lang="en-GB" sz="2000" dirty="0" smtClean="0"/>
              <a:t>: Concluded 2 Dec 2015. Following the ECJ opinion 		on the EU-SGP FTA, the text of the EU-Vietnam 	        Agreement is currently split into an FTA and a BIA </a:t>
            </a:r>
          </a:p>
          <a:p>
            <a:pPr>
              <a:defRPr/>
            </a:pPr>
            <a:r>
              <a:rPr lang="en-GB" sz="2000" b="1" dirty="0" smtClean="0"/>
              <a:t>Indonesia</a:t>
            </a:r>
            <a:r>
              <a:rPr lang="en-GB" sz="2000" dirty="0" smtClean="0"/>
              <a:t>: 3</a:t>
            </a:r>
            <a:r>
              <a:rPr lang="en-GB" sz="2000" baseline="30000" dirty="0" smtClean="0"/>
              <a:t>rd</a:t>
            </a:r>
            <a:r>
              <a:rPr lang="en-GB" sz="2000" dirty="0" smtClean="0"/>
              <a:t> round scheduled in February 2018.			 No offer exchanged yet</a:t>
            </a:r>
          </a:p>
          <a:p>
            <a:pPr>
              <a:defRPr/>
            </a:pPr>
            <a:r>
              <a:rPr lang="en-GB" sz="2000" b="1" dirty="0" smtClean="0"/>
              <a:t>Philippines</a:t>
            </a:r>
            <a:r>
              <a:rPr lang="en-GB" sz="2000" dirty="0" smtClean="0"/>
              <a:t>: date of next round not yet fixed. 				   No offer exchanged</a:t>
            </a:r>
          </a:p>
          <a:p>
            <a:pPr>
              <a:defRPr/>
            </a:pPr>
            <a:r>
              <a:rPr lang="en-GB" sz="2000" b="1" dirty="0" smtClean="0"/>
              <a:t>Malaysia</a:t>
            </a:r>
            <a:r>
              <a:rPr lang="en-GB" sz="2000" dirty="0" smtClean="0"/>
              <a:t>: resumption of talks expected in coming months 		(on hold since 2012)</a:t>
            </a:r>
          </a:p>
          <a:p>
            <a:pPr>
              <a:defRPr/>
            </a:pPr>
            <a:endParaRPr lang="fr-BE" sz="2000" dirty="0"/>
          </a:p>
          <a:p>
            <a:pPr indent="0">
              <a:buFont typeface="Arial" pitchFamily="34" charset="0"/>
              <a:buNone/>
              <a:defRPr/>
            </a:pP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4118795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936625"/>
          </a:xfrm>
          <a:noFill/>
        </p:spPr>
        <p:txBody>
          <a:bodyPr/>
          <a:lstStyle/>
          <a:p>
            <a:r>
              <a:rPr lang="en-GB" altLang="en-US" dirty="0" smtClean="0"/>
              <a:t>Australia and New Zealand: update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67544" y="2348880"/>
            <a:ext cx="8676456" cy="3456558"/>
          </a:xfrm>
        </p:spPr>
        <p:txBody>
          <a:bodyPr/>
          <a:lstStyle/>
          <a:p>
            <a:pPr algn="just">
              <a:buFontTx/>
              <a:buChar char="•"/>
            </a:pPr>
            <a:r>
              <a:rPr lang="en-GB" altLang="en-US" dirty="0" smtClean="0"/>
              <a:t>COM asked a mandate to the Council </a:t>
            </a:r>
          </a:p>
          <a:p>
            <a:pPr algn="just">
              <a:buFontTx/>
              <a:buChar char="•"/>
            </a:pPr>
            <a:r>
              <a:rPr lang="en-GB" altLang="en-US" dirty="0" smtClean="0"/>
              <a:t>Agricultural sensitivity confirmed in Impact Assessment.</a:t>
            </a:r>
          </a:p>
          <a:p>
            <a:pPr algn="just">
              <a:buFontTx/>
              <a:buChar char="•"/>
            </a:pPr>
            <a:r>
              <a:rPr lang="en-GB" altLang="en-US" dirty="0" smtClean="0"/>
              <a:t>Main sensitivities - AUS: beef, sheep and sugar 			     	   - NZ: dairy, sheep, apples and kiwi</a:t>
            </a:r>
          </a:p>
          <a:p>
            <a:pPr algn="just">
              <a:buFontTx/>
              <a:buChar char="•"/>
            </a:pPr>
            <a:r>
              <a:rPr lang="en-GB" altLang="en-US" dirty="0" smtClean="0"/>
              <a:t>In </a:t>
            </a:r>
            <a:r>
              <a:rPr lang="en-GB" altLang="en-US" dirty="0" err="1" smtClean="0"/>
              <a:t>agri</a:t>
            </a:r>
            <a:r>
              <a:rPr lang="en-GB" altLang="en-US" dirty="0" smtClean="0"/>
              <a:t>-field, EU has 2 offensives: protection of foodstuff GIs and SPS</a:t>
            </a:r>
          </a:p>
          <a:p>
            <a:pPr algn="just">
              <a:buFontTx/>
              <a:buChar char="•"/>
            </a:pPr>
            <a:r>
              <a:rPr lang="en-GB" altLang="en-US" dirty="0" smtClean="0"/>
              <a:t>COM ready to start negotiations end of this year and aims to finalise them before the end of the COM mandate.</a:t>
            </a:r>
          </a:p>
        </p:txBody>
      </p:sp>
    </p:spTree>
    <p:extLst>
      <p:ext uri="{BB962C8B-B14F-4D97-AF65-F5344CB8AC3E}">
        <p14:creationId xmlns:p14="http://schemas.microsoft.com/office/powerpoint/2010/main" val="2941128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-28920" y="1643003"/>
            <a:ext cx="8229600" cy="863600"/>
          </a:xfrm>
          <a:noFill/>
        </p:spPr>
        <p:txBody>
          <a:bodyPr/>
          <a:lstStyle/>
          <a:p>
            <a:r>
              <a:rPr lang="fr-BE" altLang="en-US" dirty="0" smtClean="0"/>
              <a:t>EU-Canada CETA: </a:t>
            </a:r>
            <a:br>
              <a:rPr lang="fr-BE" altLang="en-US" dirty="0" smtClean="0"/>
            </a:br>
            <a:r>
              <a:rPr lang="fr-BE" altLang="en-US" dirty="0"/>
              <a:t>	</a:t>
            </a:r>
            <a:r>
              <a:rPr lang="fr-BE" altLang="en-US" dirty="0" smtClean="0"/>
              <a:t>			</a:t>
            </a:r>
            <a:r>
              <a:rPr lang="fr-BE" altLang="en-US" dirty="0" err="1" smtClean="0"/>
              <a:t>implementation</a:t>
            </a:r>
            <a:endParaRPr lang="en-GB" altLang="en-US" dirty="0" smtClean="0"/>
          </a:p>
        </p:txBody>
      </p:sp>
      <p:sp>
        <p:nvSpPr>
          <p:cNvPr id="101379" name="Content Placeholder 2"/>
          <p:cNvSpPr>
            <a:spLocks noGrp="1"/>
          </p:cNvSpPr>
          <p:nvPr>
            <p:ph idx="1"/>
          </p:nvPr>
        </p:nvSpPr>
        <p:spPr>
          <a:xfrm>
            <a:off x="107504" y="2348880"/>
            <a:ext cx="8820150" cy="4032250"/>
          </a:xfrm>
        </p:spPr>
        <p:txBody>
          <a:bodyPr/>
          <a:lstStyle/>
          <a:p>
            <a:pPr marL="0" lvl="1" indent="0">
              <a:buClr>
                <a:srgbClr val="0F5494"/>
              </a:buClr>
              <a:buSzPct val="120000"/>
              <a:buNone/>
              <a:defRPr/>
            </a:pPr>
            <a:endParaRPr lang="en-GB" altLang="en-US" b="0" dirty="0" smtClean="0"/>
          </a:p>
          <a:p>
            <a:pPr marL="0" lvl="1" indent="0">
              <a:buClr>
                <a:srgbClr val="0F5494"/>
              </a:buClr>
              <a:buSzPct val="120000"/>
              <a:buNone/>
              <a:defRPr/>
            </a:pPr>
            <a:r>
              <a:rPr lang="en-GB" altLang="en-US" sz="2400" dirty="0" smtClean="0"/>
              <a:t>Process:</a:t>
            </a:r>
          </a:p>
          <a:p>
            <a:pPr marL="342900" lvl="1" indent="-342900">
              <a:buClr>
                <a:srgbClr val="0F5494"/>
              </a:buClr>
              <a:buSzPct val="120000"/>
              <a:defRPr/>
            </a:pPr>
            <a:r>
              <a:rPr lang="en-GB" altLang="en-US" b="0" i="1" dirty="0" smtClean="0"/>
              <a:t>6 years of negotiations (2009- 2014)</a:t>
            </a:r>
            <a:endParaRPr lang="fr-BE" altLang="en-US" b="0" i="1" dirty="0" smtClean="0"/>
          </a:p>
          <a:p>
            <a:pPr marL="342900" lvl="1" indent="-342900">
              <a:buClr>
                <a:srgbClr val="0F5494"/>
              </a:buClr>
              <a:buSzPct val="120000"/>
              <a:defRPr/>
            </a:pPr>
            <a:r>
              <a:rPr lang="fr-BE" altLang="en-US" b="0" i="1" dirty="0" smtClean="0"/>
              <a:t>Signature </a:t>
            </a:r>
            <a:r>
              <a:rPr lang="fr-BE" altLang="en-US" b="0" i="1" dirty="0" err="1" smtClean="0"/>
              <a:t>October</a:t>
            </a:r>
            <a:r>
              <a:rPr lang="fr-BE" altLang="en-US" b="0" i="1" dirty="0" smtClean="0"/>
              <a:t> 2016, consent by EP </a:t>
            </a:r>
            <a:r>
              <a:rPr lang="fr-BE" altLang="en-US" b="0" i="1" dirty="0" err="1" smtClean="0"/>
              <a:t>February</a:t>
            </a:r>
            <a:r>
              <a:rPr lang="fr-BE" altLang="en-US" b="0" i="1" dirty="0" smtClean="0"/>
              <a:t> 2017</a:t>
            </a:r>
          </a:p>
          <a:p>
            <a:pPr marL="342900" lvl="1" indent="-342900">
              <a:buClr>
                <a:srgbClr val="0F5494"/>
              </a:buClr>
              <a:buSzPct val="120000"/>
              <a:defRPr/>
            </a:pPr>
            <a:r>
              <a:rPr lang="fr-BE" altLang="en-US" b="0" i="1" dirty="0" err="1" smtClean="0"/>
              <a:t>Provisional</a:t>
            </a:r>
            <a:r>
              <a:rPr lang="fr-BE" altLang="en-US" b="0" i="1" dirty="0" smtClean="0"/>
              <a:t> application: 21 </a:t>
            </a:r>
            <a:r>
              <a:rPr lang="fr-BE" altLang="en-US" b="0" i="1" dirty="0" err="1" smtClean="0"/>
              <a:t>September</a:t>
            </a:r>
            <a:r>
              <a:rPr lang="fr-BE" altLang="en-US" b="0" i="1" dirty="0" smtClean="0"/>
              <a:t> 2017</a:t>
            </a:r>
          </a:p>
          <a:p>
            <a:pPr marL="342900" lvl="1" indent="-342900">
              <a:buClr>
                <a:srgbClr val="0F5494"/>
              </a:buClr>
              <a:buSzPct val="120000"/>
              <a:defRPr/>
            </a:pPr>
            <a:endParaRPr lang="fr-BE" altLang="en-US" b="0" dirty="0" smtClean="0"/>
          </a:p>
          <a:p>
            <a:pPr marL="0" lvl="1" indent="0">
              <a:buClr>
                <a:srgbClr val="0F5494"/>
              </a:buClr>
              <a:buSzPct val="120000"/>
              <a:buNone/>
              <a:defRPr/>
            </a:pPr>
            <a:r>
              <a:rPr lang="fr-BE" altLang="en-US" sz="2400" dirty="0" err="1" smtClean="0"/>
              <a:t>Now</a:t>
            </a:r>
            <a:r>
              <a:rPr lang="fr-BE" altLang="en-US" sz="2400" dirty="0" smtClean="0"/>
              <a:t>:</a:t>
            </a:r>
            <a:endParaRPr lang="fr-BE" altLang="en-US" sz="2400" dirty="0"/>
          </a:p>
          <a:p>
            <a:pPr marL="342900" lvl="1" indent="-342900">
              <a:buClr>
                <a:srgbClr val="0F5494"/>
              </a:buClr>
              <a:buSzPct val="120000"/>
              <a:defRPr/>
            </a:pPr>
            <a:r>
              <a:rPr lang="fr-BE" altLang="en-US" b="0" i="1" dirty="0" smtClean="0"/>
              <a:t>Monitoring correct </a:t>
            </a:r>
            <a:r>
              <a:rPr lang="fr-BE" altLang="en-US" b="0" i="1" dirty="0" err="1" smtClean="0"/>
              <a:t>implementation</a:t>
            </a:r>
            <a:r>
              <a:rPr lang="fr-BE" altLang="en-US" b="0" i="1" dirty="0" smtClean="0"/>
              <a:t> of the Agreement by Canada</a:t>
            </a:r>
          </a:p>
          <a:p>
            <a:pPr marL="342900" lvl="1" indent="-342900">
              <a:buClr>
                <a:srgbClr val="0F5494"/>
              </a:buClr>
              <a:buSzPct val="120000"/>
              <a:defRPr/>
            </a:pPr>
            <a:r>
              <a:rPr lang="fr-BE" altLang="en-US" b="0" i="1" dirty="0" smtClean="0"/>
              <a:t>Impact of </a:t>
            </a:r>
            <a:r>
              <a:rPr lang="fr-BE" altLang="en-US" b="0" i="1" dirty="0" err="1" smtClean="0"/>
              <a:t>cheese</a:t>
            </a:r>
            <a:r>
              <a:rPr lang="fr-BE" altLang="en-US" b="0" i="1" dirty="0" smtClean="0"/>
              <a:t> quota management system to </a:t>
            </a:r>
            <a:r>
              <a:rPr lang="fr-BE" altLang="en-US" b="0" i="1" dirty="0" err="1" smtClean="0"/>
              <a:t>assess</a:t>
            </a:r>
            <a:endParaRPr lang="fr-BE" altLang="en-US" b="0" i="1" dirty="0" smtClean="0"/>
          </a:p>
          <a:p>
            <a:pPr marL="342900" lvl="1" indent="-342900">
              <a:buClr>
                <a:srgbClr val="0F5494"/>
              </a:buClr>
              <a:buSzPct val="120000"/>
              <a:defRPr/>
            </a:pPr>
            <a:r>
              <a:rPr lang="fr-BE" altLang="en-US" b="0" i="1" dirty="0" smtClean="0"/>
              <a:t>Provincial </a:t>
            </a:r>
            <a:r>
              <a:rPr lang="fr-BE" altLang="en-US" b="0" i="1" dirty="0" err="1" smtClean="0"/>
              <a:t>level</a:t>
            </a:r>
            <a:r>
              <a:rPr lang="fr-BE" altLang="en-US" b="0" i="1" dirty="0" smtClean="0"/>
              <a:t> </a:t>
            </a:r>
            <a:r>
              <a:rPr lang="fr-BE" altLang="en-US" b="0" i="1" dirty="0" err="1" smtClean="0"/>
              <a:t>measures</a:t>
            </a:r>
            <a:r>
              <a:rPr lang="fr-BE" altLang="en-US" b="0" i="1" dirty="0" smtClean="0"/>
              <a:t> </a:t>
            </a:r>
            <a:r>
              <a:rPr lang="fr-BE" altLang="en-US" b="0" i="1" dirty="0" err="1" smtClean="0"/>
              <a:t>discriminating</a:t>
            </a:r>
            <a:r>
              <a:rPr lang="fr-BE" altLang="en-US" b="0" i="1" dirty="0" smtClean="0"/>
              <a:t> </a:t>
            </a:r>
            <a:r>
              <a:rPr lang="fr-BE" altLang="en-US" b="0" i="1" dirty="0" err="1" smtClean="0"/>
              <a:t>against</a:t>
            </a:r>
            <a:r>
              <a:rPr lang="fr-BE" altLang="en-US" b="0" i="1" dirty="0" smtClean="0"/>
              <a:t> </a:t>
            </a:r>
            <a:r>
              <a:rPr lang="fr-BE" altLang="en-US" b="0" i="1" dirty="0" err="1"/>
              <a:t>i</a:t>
            </a:r>
            <a:r>
              <a:rPr lang="fr-BE" altLang="en-US" b="0" i="1" dirty="0" err="1" smtClean="0"/>
              <a:t>mported</a:t>
            </a:r>
            <a:r>
              <a:rPr lang="fr-BE" altLang="en-US" b="0" i="1" dirty="0" smtClean="0"/>
              <a:t> </a:t>
            </a:r>
            <a:r>
              <a:rPr lang="fr-BE" altLang="en-US" b="0" i="1" dirty="0" err="1" smtClean="0"/>
              <a:t>alcoholic</a:t>
            </a:r>
            <a:r>
              <a:rPr lang="fr-BE" altLang="en-US" b="0" i="1" dirty="0" smtClean="0"/>
              <a:t> </a:t>
            </a:r>
            <a:r>
              <a:rPr lang="fr-BE" altLang="en-US" b="0" i="1" dirty="0" err="1" smtClean="0"/>
              <a:t>beverages</a:t>
            </a:r>
            <a:r>
              <a:rPr lang="fr-BE" altLang="en-US" b="0" i="1" dirty="0" smtClean="0"/>
              <a:t> to </a:t>
            </a:r>
            <a:r>
              <a:rPr lang="fr-BE" altLang="en-US" b="0" i="1" dirty="0" err="1" smtClean="0"/>
              <a:t>address</a:t>
            </a:r>
            <a:endParaRPr lang="fr-BE" altLang="en-US" b="0" i="1" dirty="0"/>
          </a:p>
          <a:p>
            <a:pPr marL="0" lvl="1" indent="0">
              <a:buClr>
                <a:srgbClr val="0F5494"/>
              </a:buClr>
              <a:buSzPct val="120000"/>
              <a:buNone/>
              <a:defRPr/>
            </a:pPr>
            <a:endParaRPr lang="fr-BE" altLang="en-US" b="0" dirty="0" smtClean="0"/>
          </a:p>
          <a:p>
            <a:pPr marL="342900" lvl="1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pPr>
            <a:endParaRPr lang="fr-BE" altLang="en-US" b="0" dirty="0"/>
          </a:p>
          <a:p>
            <a:pPr marL="342900">
              <a:defRPr/>
            </a:pPr>
            <a:endParaRPr lang="fr-BE" altLang="en-US" dirty="0" smtClean="0"/>
          </a:p>
          <a:p>
            <a:pPr lvl="1" algn="just">
              <a:defRPr/>
            </a:pPr>
            <a:endParaRPr lang="en-GB" altLang="en-US" b="0" dirty="0" smtClean="0"/>
          </a:p>
          <a:p>
            <a:pPr lvl="1" algn="just">
              <a:buFontTx/>
              <a:buNone/>
              <a:defRPr/>
            </a:pPr>
            <a:endParaRPr lang="fr-BE" altLang="en-US" b="0" dirty="0" smtClean="0"/>
          </a:p>
        </p:txBody>
      </p:sp>
      <p:pic>
        <p:nvPicPr>
          <p:cNvPr id="3074" name="Picture 2" descr="\\NET1.cec.eu.int\HOMES\110\BARTHLE\Desktop\Pic. agreements\header-home-ceta_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852" y="1124744"/>
            <a:ext cx="2031148" cy="1160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78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863600"/>
          </a:xfrm>
          <a:noFill/>
        </p:spPr>
        <p:txBody>
          <a:bodyPr/>
          <a:lstStyle/>
          <a:p>
            <a:r>
              <a:rPr lang="fr-BE" altLang="en-US" dirty="0" smtClean="0"/>
              <a:t>EU-US TTIP: on </a:t>
            </a:r>
            <a:r>
              <a:rPr lang="fr-BE" altLang="en-US" dirty="0" err="1" smtClean="0"/>
              <a:t>hold</a:t>
            </a:r>
            <a:endParaRPr lang="en-GB" altLang="en-US" dirty="0" smtClean="0"/>
          </a:p>
        </p:txBody>
      </p:sp>
      <p:sp>
        <p:nvSpPr>
          <p:cNvPr id="101379" name="Content Placeholder 2"/>
          <p:cNvSpPr>
            <a:spLocks noGrp="1"/>
          </p:cNvSpPr>
          <p:nvPr>
            <p:ph idx="1"/>
          </p:nvPr>
        </p:nvSpPr>
        <p:spPr>
          <a:xfrm>
            <a:off x="323850" y="2204864"/>
            <a:ext cx="8229600" cy="4248324"/>
          </a:xfrm>
        </p:spPr>
        <p:txBody>
          <a:bodyPr/>
          <a:lstStyle/>
          <a:p>
            <a:pPr marL="0" lvl="1" indent="0" algn="just">
              <a:buClr>
                <a:srgbClr val="0F5494"/>
              </a:buClr>
              <a:buSzPct val="120000"/>
              <a:buNone/>
              <a:defRPr/>
            </a:pPr>
            <a:r>
              <a:rPr lang="en-GB" sz="1600" dirty="0" smtClean="0"/>
              <a:t>Process: </a:t>
            </a:r>
          </a:p>
          <a:p>
            <a:pPr marL="285750" lvl="1" algn="just">
              <a:buClr>
                <a:srgbClr val="0F5494"/>
              </a:buClr>
              <a:buSzPct val="120000"/>
              <a:defRPr/>
            </a:pPr>
            <a:r>
              <a:rPr lang="en-GB" sz="1600" b="0" dirty="0" smtClean="0"/>
              <a:t>July 2013: TTIP negotiations launched</a:t>
            </a:r>
          </a:p>
          <a:p>
            <a:pPr marL="0" lvl="1" indent="0" algn="just">
              <a:buClr>
                <a:srgbClr val="0F5494"/>
              </a:buClr>
              <a:buSzPct val="120000"/>
              <a:buNone/>
              <a:defRPr/>
            </a:pPr>
            <a:endParaRPr lang="en-GB" sz="800" b="0" dirty="0" smtClean="0"/>
          </a:p>
          <a:p>
            <a:pPr marL="285750" lvl="1" algn="just">
              <a:buClr>
                <a:srgbClr val="0F5494"/>
              </a:buClr>
              <a:buSzPct val="120000"/>
              <a:defRPr/>
            </a:pPr>
            <a:r>
              <a:rPr lang="en-GB" sz="1600" b="0" dirty="0" smtClean="0"/>
              <a:t>15 </a:t>
            </a:r>
            <a:r>
              <a:rPr lang="en-GB" sz="1600" b="0" dirty="0"/>
              <a:t>Rounds took place, </a:t>
            </a:r>
            <a:r>
              <a:rPr lang="en-GB" sz="1600" b="0" dirty="0" smtClean="0"/>
              <a:t>latest in October 2016 </a:t>
            </a:r>
            <a:r>
              <a:rPr lang="en-GB" sz="1600" b="0" dirty="0"/>
              <a:t>in </a:t>
            </a:r>
            <a:r>
              <a:rPr lang="en-GB" sz="1600" b="0" dirty="0" smtClean="0"/>
              <a:t>New York</a:t>
            </a:r>
          </a:p>
          <a:p>
            <a:pPr marL="285750" lvl="1" algn="just">
              <a:buClr>
                <a:srgbClr val="0F5494"/>
              </a:buClr>
              <a:buSzPct val="120000"/>
              <a:defRPr/>
            </a:pPr>
            <a:endParaRPr lang="fr-BE" sz="1600" b="0" dirty="0" smtClean="0"/>
          </a:p>
          <a:p>
            <a:pPr marL="285750" lvl="1" algn="just">
              <a:buClr>
                <a:srgbClr val="0F5494"/>
              </a:buClr>
              <a:buSzPct val="120000"/>
              <a:defRPr/>
            </a:pPr>
            <a:r>
              <a:rPr lang="fr-BE" sz="1600" b="0" dirty="0" smtClean="0"/>
              <a:t>2 exchanges of </a:t>
            </a:r>
            <a:r>
              <a:rPr lang="fr-BE" sz="1600" b="0" dirty="0" err="1" smtClean="0"/>
              <a:t>tariff</a:t>
            </a:r>
            <a:r>
              <a:rPr lang="fr-BE" sz="1600" b="0" dirty="0" smtClean="0"/>
              <a:t> </a:t>
            </a:r>
            <a:r>
              <a:rPr lang="fr-BE" sz="1600" b="0" dirty="0" err="1" smtClean="0"/>
              <a:t>offers</a:t>
            </a:r>
            <a:endParaRPr lang="en-GB" sz="1600" b="0" dirty="0" smtClean="0"/>
          </a:p>
          <a:p>
            <a:pPr marL="285750" lvl="1" algn="just">
              <a:buClr>
                <a:srgbClr val="0F5494"/>
              </a:buClr>
              <a:buSzPct val="120000"/>
              <a:defRPr/>
            </a:pPr>
            <a:endParaRPr lang="en-GB" sz="1600" b="0" dirty="0"/>
          </a:p>
          <a:p>
            <a:pPr marL="285750" lvl="1" algn="just">
              <a:buClr>
                <a:srgbClr val="0F5494"/>
              </a:buClr>
              <a:buSzPct val="120000"/>
              <a:defRPr/>
            </a:pPr>
            <a:r>
              <a:rPr lang="fr-BE" sz="1600" b="0" dirty="0" smtClean="0"/>
              <a:t>EU/US Joint </a:t>
            </a:r>
            <a:r>
              <a:rPr lang="fr-BE" sz="1600" b="0" dirty="0"/>
              <a:t>R</a:t>
            </a:r>
            <a:r>
              <a:rPr lang="fr-BE" sz="1600" b="0" dirty="0" smtClean="0"/>
              <a:t>eport: </a:t>
            </a:r>
            <a:r>
              <a:rPr lang="fr-BE" sz="1600" b="0" dirty="0" err="1" smtClean="0"/>
              <a:t>takes</a:t>
            </a:r>
            <a:r>
              <a:rPr lang="fr-BE" sz="1600" b="0" dirty="0" smtClean="0"/>
              <a:t> stock of state of </a:t>
            </a:r>
            <a:r>
              <a:rPr lang="fr-BE" sz="1600" b="0" dirty="0" err="1" smtClean="0"/>
              <a:t>play</a:t>
            </a:r>
            <a:r>
              <a:rPr lang="fr-BE" sz="1600" b="0" dirty="0"/>
              <a:t> - </a:t>
            </a:r>
            <a:r>
              <a:rPr lang="fr-BE" sz="1600" b="0" dirty="0" err="1"/>
              <a:t>Negotiations</a:t>
            </a:r>
            <a:r>
              <a:rPr lang="fr-BE" sz="1600" b="0" dirty="0"/>
              <a:t> </a:t>
            </a:r>
            <a:r>
              <a:rPr lang="fr-BE" sz="1600" b="0" dirty="0" err="1" smtClean="0"/>
              <a:t>suspended</a:t>
            </a:r>
            <a:endParaRPr lang="fr-BE" sz="1600" b="0" dirty="0" smtClean="0"/>
          </a:p>
          <a:p>
            <a:pPr marL="285750" lvl="1" algn="just">
              <a:buClr>
                <a:srgbClr val="0F5494"/>
              </a:buClr>
              <a:buSzPct val="120000"/>
              <a:defRPr/>
            </a:pPr>
            <a:endParaRPr lang="fr-BE" sz="1600" b="0" dirty="0"/>
          </a:p>
          <a:p>
            <a:pPr marL="0" lvl="1" indent="0" algn="just">
              <a:buClr>
                <a:srgbClr val="0F5494"/>
              </a:buClr>
              <a:buSzPct val="120000"/>
              <a:buNone/>
              <a:defRPr/>
            </a:pPr>
            <a:r>
              <a:rPr lang="fr-BE" sz="1600" dirty="0" smtClean="0"/>
              <a:t>Substance:</a:t>
            </a:r>
            <a:endParaRPr lang="en-GB" sz="1600" b="0" dirty="0"/>
          </a:p>
          <a:p>
            <a:pPr marL="285750" lvl="1" algn="just">
              <a:buClr>
                <a:srgbClr val="0F5494"/>
              </a:buClr>
              <a:buSzPct val="120000"/>
              <a:defRPr/>
            </a:pPr>
            <a:r>
              <a:rPr lang="en-GB" sz="1600" b="0" dirty="0" smtClean="0"/>
              <a:t>EU position remains unchanged: European agricultural model and EU collective preferences (GMOs, hormones) not negotiable under TTIP</a:t>
            </a:r>
          </a:p>
          <a:p>
            <a:pPr marL="171450" lvl="1" indent="-171450" algn="just">
              <a:buClr>
                <a:srgbClr val="0F5494"/>
              </a:buClr>
              <a:buSzPct val="120000"/>
              <a:defRPr/>
            </a:pPr>
            <a:endParaRPr lang="en-GB" sz="800" b="0" dirty="0" smtClean="0"/>
          </a:p>
          <a:p>
            <a:pPr marL="285750" lvl="1" algn="just">
              <a:buClr>
                <a:srgbClr val="0F5494"/>
              </a:buClr>
              <a:buSzPct val="120000"/>
              <a:defRPr/>
            </a:pPr>
            <a:r>
              <a:rPr lang="en-GB" sz="1600" b="0" dirty="0" smtClean="0"/>
              <a:t>No complete </a:t>
            </a:r>
            <a:r>
              <a:rPr lang="en-GB" sz="1600" b="0" dirty="0"/>
              <a:t>liberalization of trade in </a:t>
            </a:r>
            <a:r>
              <a:rPr lang="en-GB" sz="1600" b="0" dirty="0" smtClean="0"/>
              <a:t>agriculture, not </a:t>
            </a:r>
            <a:r>
              <a:rPr lang="en-GB" sz="1600" b="0" dirty="0"/>
              <a:t>possible for </a:t>
            </a:r>
            <a:r>
              <a:rPr lang="en-GB" sz="1600" b="0" dirty="0" smtClean="0"/>
              <a:t>most </a:t>
            </a:r>
            <a:r>
              <a:rPr lang="en-GB" sz="1600" b="0" dirty="0"/>
              <a:t>sensitive agricultural </a:t>
            </a:r>
            <a:r>
              <a:rPr lang="en-GB" sz="1600" b="0" dirty="0" smtClean="0"/>
              <a:t>sectors (e.g. meats, rice, etc</a:t>
            </a:r>
            <a:r>
              <a:rPr lang="en-GB" sz="1600" b="0" dirty="0"/>
              <a:t>.</a:t>
            </a:r>
            <a:r>
              <a:rPr lang="en-GB" sz="1600" b="0" dirty="0" smtClean="0"/>
              <a:t>)</a:t>
            </a:r>
          </a:p>
          <a:p>
            <a:pPr marL="342900" lvl="1" indent="-342900" algn="just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pPr>
            <a:endParaRPr lang="en-GB" sz="800" b="0" dirty="0" smtClean="0"/>
          </a:p>
          <a:p>
            <a:pPr marL="342900" lvl="1" indent="-342900" algn="just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pPr>
            <a:endParaRPr lang="en-GB" sz="1800" b="0" dirty="0" smtClean="0"/>
          </a:p>
          <a:p>
            <a:pPr marL="342900" lvl="1" indent="-342900" algn="just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pPr>
            <a:endParaRPr lang="en-GB" sz="1800" b="0" dirty="0" smtClean="0"/>
          </a:p>
          <a:p>
            <a:pPr marL="342900" lvl="1" indent="-342900" algn="just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pPr>
            <a:endParaRPr lang="en-GB" sz="1800" b="0" dirty="0"/>
          </a:p>
          <a:p>
            <a:pPr marL="342900">
              <a:defRPr/>
            </a:pPr>
            <a:endParaRPr lang="fr-BE" altLang="en-US" dirty="0" smtClean="0"/>
          </a:p>
          <a:p>
            <a:pPr lvl="1" algn="just">
              <a:defRPr/>
            </a:pPr>
            <a:endParaRPr lang="en-GB" altLang="en-US" b="0" dirty="0" smtClean="0"/>
          </a:p>
          <a:p>
            <a:pPr lvl="1" algn="just">
              <a:buFontTx/>
              <a:buNone/>
              <a:defRPr/>
            </a:pPr>
            <a:endParaRPr lang="fr-BE" alt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70885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936625"/>
          </a:xfrm>
          <a:noFill/>
        </p:spPr>
        <p:txBody>
          <a:bodyPr/>
          <a:lstStyle/>
          <a:p>
            <a:pPr marL="0" indent="0" defTabSz="912813"/>
            <a:r>
              <a:rPr lang="en-GB" altLang="en-US" sz="2400" dirty="0" smtClean="0"/>
              <a:t>EU-Mercosur negotiations: update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251520" y="1930451"/>
            <a:ext cx="8445624" cy="4103687"/>
          </a:xfrm>
        </p:spPr>
        <p:txBody>
          <a:bodyPr/>
          <a:lstStyle/>
          <a:p>
            <a:pPr algn="just">
              <a:buFontTx/>
              <a:buChar char="•"/>
            </a:pPr>
            <a:r>
              <a:rPr lang="en-GB" altLang="en-US" sz="1600" b="1" i="0" dirty="0" smtClean="0"/>
              <a:t>Process</a:t>
            </a:r>
          </a:p>
          <a:p>
            <a:pPr lvl="1" algn="just"/>
            <a:r>
              <a:rPr lang="en-GB" altLang="en-US" sz="1400" b="0" i="1" dirty="0" smtClean="0"/>
              <a:t>1995: start of negotiations</a:t>
            </a:r>
          </a:p>
          <a:p>
            <a:pPr lvl="1" algn="just"/>
            <a:r>
              <a:rPr lang="en-GB" altLang="en-US" sz="1400" b="0" i="1" dirty="0" smtClean="0"/>
              <a:t>2004: exchange of tariff offers. Negotiations suspended thereafter </a:t>
            </a:r>
          </a:p>
          <a:p>
            <a:pPr lvl="1" algn="just"/>
            <a:r>
              <a:rPr lang="en-GB" altLang="en-US" sz="1400" b="0" i="1" dirty="0" smtClean="0"/>
              <a:t>2010: negotiations resume, without registering substantive progress</a:t>
            </a:r>
          </a:p>
          <a:p>
            <a:pPr lvl="1" algn="just"/>
            <a:r>
              <a:rPr lang="en-GB" altLang="en-US" sz="1400" b="0" i="1" dirty="0" smtClean="0"/>
              <a:t>November 2015: Foreign Affairs Trade Council on way forward</a:t>
            </a:r>
          </a:p>
          <a:p>
            <a:pPr lvl="1" algn="just"/>
            <a:r>
              <a:rPr lang="en-GB" altLang="en-US" sz="1400" b="0" i="1" dirty="0" smtClean="0"/>
              <a:t>May 2016: exchange of new tariff offers</a:t>
            </a:r>
          </a:p>
          <a:p>
            <a:pPr lvl="1" algn="just"/>
            <a:r>
              <a:rPr lang="en-GB" altLang="en-US" sz="1400" b="0" i="1" dirty="0" smtClean="0"/>
              <a:t>October 2017: EU quotas on beef and ethanol tabled</a:t>
            </a:r>
          </a:p>
          <a:p>
            <a:pPr lvl="1" algn="just"/>
            <a:r>
              <a:rPr lang="en-GB" altLang="en-US" sz="1400" b="0" i="1" dirty="0" smtClean="0"/>
              <a:t>Next: intersession early November 2017, round early December 2017</a:t>
            </a:r>
          </a:p>
          <a:p>
            <a:pPr lvl="1" algn="just"/>
            <a:r>
              <a:rPr lang="en-GB" altLang="en-US" sz="1400" b="0" i="1" dirty="0" smtClean="0"/>
              <a:t>Objective: political deal by end 2017</a:t>
            </a:r>
          </a:p>
          <a:p>
            <a:pPr lvl="1" algn="just"/>
            <a:endParaRPr lang="en-GB" altLang="en-US" sz="1200" dirty="0" smtClean="0"/>
          </a:p>
          <a:p>
            <a:pPr algn="just">
              <a:buFontTx/>
              <a:buChar char="•"/>
            </a:pPr>
            <a:r>
              <a:rPr lang="en-GB" altLang="en-US" sz="1600" b="1" i="0" dirty="0" smtClean="0"/>
              <a:t>Substance</a:t>
            </a:r>
          </a:p>
          <a:p>
            <a:pPr lvl="1" algn="just"/>
            <a:r>
              <a:rPr lang="en-GB" altLang="en-US" sz="1400" b="0" i="1" dirty="0" smtClean="0"/>
              <a:t>Challenging negotiation for EU agriculture, as Mercosur much more price-competitive on wide range of products, in particular in meats, sugar and ethanol</a:t>
            </a:r>
          </a:p>
          <a:p>
            <a:pPr lvl="1" algn="just"/>
            <a:r>
              <a:rPr lang="en-GB" altLang="en-US" sz="1400" b="0" i="1" dirty="0" smtClean="0"/>
              <a:t>18.5 billion € trade deficit without FTA</a:t>
            </a:r>
          </a:p>
          <a:p>
            <a:pPr lvl="1" algn="just"/>
            <a:r>
              <a:rPr lang="en-GB" altLang="en-US" sz="1400" b="0" i="1" dirty="0" smtClean="0"/>
              <a:t>EU offensive interests: processed products, dairy, SPS issues, geographical indications</a:t>
            </a:r>
          </a:p>
          <a:p>
            <a:pPr lvl="1" algn="just"/>
            <a:r>
              <a:rPr lang="en-GB" altLang="en-US" sz="1400" b="0" i="1" dirty="0" smtClean="0"/>
              <a:t>Mercosur's customs union is incomplete (with derogations from common external tariffs)</a:t>
            </a:r>
          </a:p>
          <a:p>
            <a:pPr algn="just">
              <a:buFontTx/>
              <a:buChar char="•"/>
            </a:pPr>
            <a:endParaRPr lang="en-GB" altLang="en-US" sz="1600" dirty="0" smtClean="0"/>
          </a:p>
          <a:p>
            <a:pPr algn="just">
              <a:buFontTx/>
              <a:buChar char="•"/>
            </a:pPr>
            <a:endParaRPr lang="en-GB" altLang="en-US" sz="1800" dirty="0" smtClean="0"/>
          </a:p>
        </p:txBody>
      </p:sp>
      <p:pic>
        <p:nvPicPr>
          <p:cNvPr id="2" name="Picture 2" descr="\\NET1.cec.eu.int\HOMES\110\BARTHLE\Desktop\Pic. agreements\header_mercosu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43000"/>
            <a:ext cx="2286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58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92" y="1556792"/>
            <a:ext cx="8229600" cy="936625"/>
          </a:xfrm>
          <a:noFill/>
        </p:spPr>
        <p:txBody>
          <a:bodyPr/>
          <a:lstStyle/>
          <a:p>
            <a:r>
              <a:rPr lang="en-GB" sz="2800" dirty="0" smtClean="0"/>
              <a:t>EU-Mexico FTA Modernisation: update 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72508"/>
          </a:xfrm>
        </p:spPr>
        <p:txBody>
          <a:bodyPr/>
          <a:lstStyle/>
          <a:p>
            <a:pPr marL="285750" indent="-285750"/>
            <a:r>
              <a:rPr lang="en-GB" sz="1400" dirty="0" smtClean="0"/>
              <a:t>Improving market access in goods, services and investments + modernization provisions dating back to 2000</a:t>
            </a:r>
          </a:p>
          <a:p>
            <a:pPr indent="0">
              <a:buNone/>
            </a:pPr>
            <a:endParaRPr lang="en-GB" sz="1400" b="1" i="0" dirty="0" smtClean="0"/>
          </a:p>
          <a:p>
            <a:pPr indent="0">
              <a:buNone/>
            </a:pPr>
            <a:r>
              <a:rPr lang="en-GB" sz="1400" b="1" i="0" dirty="0" smtClean="0"/>
              <a:t>Process</a:t>
            </a:r>
          </a:p>
          <a:p>
            <a:r>
              <a:rPr lang="en-GB" sz="1400" dirty="0" smtClean="0"/>
              <a:t>Started in June 2016 – round ongoing this week</a:t>
            </a:r>
          </a:p>
          <a:p>
            <a:r>
              <a:rPr lang="en-GB" sz="1400" dirty="0" smtClean="0"/>
              <a:t>Timing: two sides aim at conclusion end-2017</a:t>
            </a:r>
          </a:p>
          <a:p>
            <a:pPr indent="0">
              <a:buNone/>
            </a:pPr>
            <a:endParaRPr lang="en-GB" sz="1400" i="0" dirty="0" smtClean="0"/>
          </a:p>
          <a:p>
            <a:pPr indent="0">
              <a:buNone/>
            </a:pPr>
            <a:r>
              <a:rPr lang="en-GB" sz="1400" b="1" i="0" dirty="0" smtClean="0"/>
              <a:t>Substance</a:t>
            </a:r>
          </a:p>
          <a:p>
            <a:pPr marL="285750" indent="-285750"/>
            <a:r>
              <a:rPr lang="en-GB" sz="1400" dirty="0" smtClean="0"/>
              <a:t>EU </a:t>
            </a:r>
            <a:r>
              <a:rPr lang="en-GB" sz="1400" b="1" dirty="0" smtClean="0"/>
              <a:t>offensive interests </a:t>
            </a:r>
            <a:r>
              <a:rPr lang="en-GB" sz="1400" dirty="0" smtClean="0"/>
              <a:t>in pork, dairy and processed products – looking to parity of treatment with US and Canada in Mexico market</a:t>
            </a:r>
          </a:p>
          <a:p>
            <a:pPr marL="285750" indent="-285750"/>
            <a:endParaRPr lang="en-GB" sz="1400" dirty="0" smtClean="0"/>
          </a:p>
          <a:p>
            <a:pPr marL="285750" indent="-285750"/>
            <a:r>
              <a:rPr lang="en-GB" sz="1400" dirty="0" smtClean="0"/>
              <a:t>Better </a:t>
            </a:r>
            <a:r>
              <a:rPr lang="en-GB" sz="1400" b="1" dirty="0" smtClean="0"/>
              <a:t>SPS</a:t>
            </a:r>
            <a:r>
              <a:rPr lang="en-GB" sz="1400" dirty="0" smtClean="0"/>
              <a:t> rules for meats and fruit: success in improving authorizations to Member States for exporting pork meat and fruits to Mexico. SPS Chapter being negotiated</a:t>
            </a:r>
          </a:p>
          <a:p>
            <a:pPr indent="0">
              <a:buNone/>
            </a:pPr>
            <a:endParaRPr lang="en-GB" sz="1400" dirty="0" smtClean="0"/>
          </a:p>
          <a:p>
            <a:r>
              <a:rPr lang="en-GB" sz="1400" b="1" dirty="0" smtClean="0"/>
              <a:t>GIs protection </a:t>
            </a:r>
            <a:r>
              <a:rPr lang="en-GB" sz="1400" dirty="0" smtClean="0"/>
              <a:t>for food + wine (spirits already protected) </a:t>
            </a:r>
            <a:endParaRPr lang="en-GB" sz="1400" dirty="0"/>
          </a:p>
        </p:txBody>
      </p:sp>
      <p:pic>
        <p:nvPicPr>
          <p:cNvPr id="5122" name="Picture 2" descr="\\NET1.cec.eu.int\HOMES\110\BARTHLE\Desktop\Pic. agreements\header_mexic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4712" y="1294211"/>
            <a:ext cx="1449288" cy="96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1262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56792"/>
            <a:ext cx="8229600" cy="936625"/>
          </a:xfrm>
          <a:noFill/>
        </p:spPr>
        <p:txBody>
          <a:bodyPr/>
          <a:lstStyle/>
          <a:p>
            <a:r>
              <a:rPr lang="en-GB" dirty="0" smtClean="0"/>
              <a:t>EU-Chile FTA Modernisation: new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996952"/>
            <a:ext cx="8229600" cy="3384476"/>
          </a:xfrm>
        </p:spPr>
        <p:txBody>
          <a:bodyPr/>
          <a:lstStyle/>
          <a:p>
            <a:pPr marL="285750" indent="-285750" algn="just"/>
            <a:r>
              <a:rPr lang="en-GB" sz="1800" dirty="0"/>
              <a:t>Improving market access in goods, services and investments +  </a:t>
            </a:r>
            <a:r>
              <a:rPr lang="en-GB" sz="1800" dirty="0" smtClean="0"/>
              <a:t>modernization </a:t>
            </a:r>
            <a:r>
              <a:rPr lang="en-GB" sz="1800" dirty="0"/>
              <a:t>provisions dating back to </a:t>
            </a:r>
            <a:r>
              <a:rPr lang="en-GB" sz="1800" dirty="0" smtClean="0"/>
              <a:t>2002</a:t>
            </a:r>
            <a:endParaRPr lang="en-GB" sz="1800" dirty="0"/>
          </a:p>
          <a:p>
            <a:pPr lvl="0" indent="0">
              <a:buNone/>
            </a:pPr>
            <a:endParaRPr lang="en-GB" sz="1800" dirty="0"/>
          </a:p>
          <a:p>
            <a:pPr lvl="0"/>
            <a:r>
              <a:rPr lang="en-GB" sz="1800" dirty="0" smtClean="0"/>
              <a:t>Launch expected before the end of this year. </a:t>
            </a:r>
            <a:endParaRPr lang="en-GB" sz="1800" dirty="0"/>
          </a:p>
          <a:p>
            <a:pPr lvl="0" indent="0">
              <a:buNone/>
            </a:pPr>
            <a:endParaRPr lang="en-GB" sz="1800" dirty="0"/>
          </a:p>
          <a:p>
            <a:pPr lvl="0"/>
            <a:r>
              <a:rPr lang="en-GB" sz="1800" dirty="0"/>
              <a:t>EU </a:t>
            </a:r>
            <a:r>
              <a:rPr lang="en-GB" sz="1800" b="1" dirty="0"/>
              <a:t>offensive </a:t>
            </a:r>
            <a:r>
              <a:rPr lang="en-GB" sz="1800" b="1" dirty="0" smtClean="0"/>
              <a:t>interests </a:t>
            </a:r>
            <a:r>
              <a:rPr lang="en-GB" sz="1800" dirty="0" smtClean="0"/>
              <a:t>in dairy</a:t>
            </a:r>
            <a:endParaRPr lang="en-GB" sz="1400" dirty="0"/>
          </a:p>
          <a:p>
            <a:pPr lvl="0" indent="0">
              <a:buNone/>
            </a:pPr>
            <a:endParaRPr lang="en-GB" sz="1800" dirty="0"/>
          </a:p>
          <a:p>
            <a:pPr lvl="0"/>
            <a:r>
              <a:rPr lang="en-GB" sz="1800" b="1" dirty="0"/>
              <a:t>GIs protection </a:t>
            </a:r>
            <a:r>
              <a:rPr lang="en-GB" sz="1800" dirty="0"/>
              <a:t>for food </a:t>
            </a:r>
            <a:r>
              <a:rPr lang="en-GB" sz="1800" dirty="0" smtClean="0"/>
              <a:t>(wines &amp; spirits </a:t>
            </a:r>
            <a:r>
              <a:rPr lang="en-GB" sz="1800" dirty="0"/>
              <a:t>already </a:t>
            </a:r>
            <a:r>
              <a:rPr lang="en-GB" sz="1800" dirty="0" smtClean="0"/>
              <a:t>protected)</a:t>
            </a:r>
            <a:endParaRPr lang="en-GB" dirty="0"/>
          </a:p>
        </p:txBody>
      </p:sp>
      <p:pic>
        <p:nvPicPr>
          <p:cNvPr id="6146" name="Picture 2" descr="\\NET1.cec.eu.int\HOMES\110\BARTHLE\Desktop\Pic. agreements\header_chile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196752"/>
            <a:ext cx="1880368" cy="1253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34286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2DDB353BB58149B79E1C959DAFA6D2" ma:contentTypeVersion="2" ma:contentTypeDescription="Create a new document." ma:contentTypeScope="" ma:versionID="15c976a0f2b3efb0aa5a15150f7c24b8">
  <xsd:schema xmlns:xsd="http://www.w3.org/2001/XMLSchema" xmlns:p="http://schemas.microsoft.com/office/2006/metadata/properties" xmlns:ns1="http://schemas.microsoft.com/sharepoint/v3" xmlns:ns2="a3f0bd47-a814-41bf-ab48-bd3069cde275" targetNamespace="http://schemas.microsoft.com/office/2006/metadata/properties" ma:root="true" ma:fieldsID="43f6381838c9c8b4808dd10d33d175bc" ns1:_="" ns2:_="">
    <xsd:import namespace="http://schemas.microsoft.com/sharepoint/v3"/>
    <xsd:import namespace="a3f0bd47-a814-41bf-ab48-bd3069cde275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Is_x0020_Document_x0020_Visibl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a3f0bd47-a814-41bf-ab48-bd3069cde275" elementFormDefault="qualified">
    <xsd:import namespace="http://schemas.microsoft.com/office/2006/documentManagement/types"/>
    <xsd:element name="Is_x0020_Document_x0020_Visible" ma:index="10" nillable="true" ma:displayName="Is Document Visible" ma:default="0" ma:internalName="Is_x0020_Document_x0020_Visibl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s_x0020_Document_x0020_Visible xmlns="a3f0bd47-a814-41bf-ab48-bd3069cde275">false</Is_x0020_Document_x0020_Visible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B95B05E-90D5-412B-A0D7-DC9710C438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3f0bd47-a814-41bf-ab48-bd3069cde275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2B16C2C-2D66-4ABD-919E-6C09BABE1933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5AACBA7F-E7E8-408A-B42D-1BD2B7E42AEB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68E7D7DB-3B33-4B04-AC20-9797612CA6AF}">
  <ds:schemaRefs>
    <ds:schemaRef ds:uri="http://schemas.microsoft.com/sharepoint/v3"/>
    <ds:schemaRef ds:uri="http://schemas.microsoft.com/office/2006/documentManagement/types"/>
    <ds:schemaRef ds:uri="http://purl.org/dc/elements/1.1/"/>
    <ds:schemaRef ds:uri="http://purl.org/dc/terms/"/>
    <ds:schemaRef ds:uri="a3f0bd47-a814-41bf-ab48-bd3069cde275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7852</TotalTime>
  <Words>967</Words>
  <Application>Microsoft Office PowerPoint</Application>
  <PresentationFormat>On-screen Show (4:3)</PresentationFormat>
  <Paragraphs>159</Paragraphs>
  <Slides>17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PowerPoint Presentation</vt:lpstr>
      <vt:lpstr>2017 achievement:   EU-Japan agreement in principle</vt:lpstr>
      <vt:lpstr>Asia: negotiations update</vt:lpstr>
      <vt:lpstr>Australia and New Zealand: update</vt:lpstr>
      <vt:lpstr>EU-Canada CETA:      implementation</vt:lpstr>
      <vt:lpstr>EU-US TTIP: on hold</vt:lpstr>
      <vt:lpstr>EU-Mercosur negotiations: update</vt:lpstr>
      <vt:lpstr>EU-Mexico FTA Modernisation: update </vt:lpstr>
      <vt:lpstr>EU-Chile FTA Modernisation: new</vt:lpstr>
      <vt:lpstr>State of Economic Partnership Agreements (EPA) with Africa – Cariforum - Pacific</vt:lpstr>
      <vt:lpstr>State of Economic Partnership Agreements (EPA) with Africa – Cariforum – Pacific (2)</vt:lpstr>
      <vt:lpstr>Neighbouring and enlargement countries</vt:lpstr>
      <vt:lpstr>WTO Agriculture</vt:lpstr>
      <vt:lpstr>WTO Agriculture</vt:lpstr>
      <vt:lpstr>Removing Trade Barriers</vt:lpstr>
      <vt:lpstr>Business diplomacy</vt:lpstr>
      <vt:lpstr>Broader Economic Diplomacy</vt:lpstr>
    </vt:vector>
  </TitlesOfParts>
  <Company>European Commission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European Commission</dc:subject>
  <dc:creator>CORDONNIER Vincent (AGRI)</dc:creator>
  <cp:lastModifiedBy>ROBERT Francoise (AGRI)</cp:lastModifiedBy>
  <cp:revision>433</cp:revision>
  <cp:lastPrinted>2016-09-12T09:11:35Z</cp:lastPrinted>
  <dcterms:created xsi:type="dcterms:W3CDTF">2011-10-28T10:25:18Z</dcterms:created>
  <dcterms:modified xsi:type="dcterms:W3CDTF">2017-10-17T09:17:36Z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</Properties>
</file>