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12" r:id="rId2"/>
  </p:sldMasterIdLst>
  <p:notesMasterIdLst>
    <p:notesMasterId r:id="rId18"/>
  </p:notesMasterIdLst>
  <p:handoutMasterIdLst>
    <p:handoutMasterId r:id="rId19"/>
  </p:handoutMasterIdLst>
  <p:sldIdLst>
    <p:sldId id="258" r:id="rId3"/>
    <p:sldId id="259" r:id="rId4"/>
    <p:sldId id="295" r:id="rId5"/>
    <p:sldId id="299" r:id="rId6"/>
    <p:sldId id="304" r:id="rId7"/>
    <p:sldId id="302" r:id="rId8"/>
    <p:sldId id="306" r:id="rId9"/>
    <p:sldId id="307" r:id="rId10"/>
    <p:sldId id="296" r:id="rId11"/>
    <p:sldId id="297" r:id="rId12"/>
    <p:sldId id="305" r:id="rId13"/>
    <p:sldId id="298" r:id="rId14"/>
    <p:sldId id="303" r:id="rId15"/>
    <p:sldId id="294" r:id="rId16"/>
    <p:sldId id="293" r:id="rId17"/>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URKE Fintan (TRADE-EXT)" initials="BF" lastIdx="3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B4"/>
    <a:srgbClr val="0F5494"/>
    <a:srgbClr val="00CC00"/>
    <a:srgbClr val="3166CF"/>
    <a:srgbClr val="3E6FD2"/>
    <a:srgbClr val="2D5EC1"/>
    <a:srgbClr val="BDDEFF"/>
    <a:srgbClr val="99CC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62345" autoAdjust="0"/>
  </p:normalViewPr>
  <p:slideViewPr>
    <p:cSldViewPr>
      <p:cViewPr>
        <p:scale>
          <a:sx n="70" d="100"/>
          <a:sy n="70" d="100"/>
        </p:scale>
        <p:origin x="-872" y="-48"/>
      </p:cViewPr>
      <p:guideLst>
        <p:guide orient="horz" pos="2160"/>
        <p:guide pos="2880"/>
      </p:guideLst>
    </p:cSldViewPr>
  </p:slideViewPr>
  <p:outlineViewPr>
    <p:cViewPr>
      <p:scale>
        <a:sx n="33" d="100"/>
        <a:sy n="33" d="100"/>
      </p:scale>
      <p:origin x="0" y="72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60122324-C49F-4A31-8272-B975B5A29082}" type="slidenum">
              <a:rPr lang="en-GB" altLang="en-US"/>
              <a:pPr/>
              <a:t>‹#›</a:t>
            </a:fld>
            <a:endParaRPr lang="en-GB" altLang="en-US"/>
          </a:p>
        </p:txBody>
      </p:sp>
    </p:spTree>
    <p:extLst>
      <p:ext uri="{BB962C8B-B14F-4D97-AF65-F5344CB8AC3E}">
        <p14:creationId xmlns:p14="http://schemas.microsoft.com/office/powerpoint/2010/main" val="2995877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E95F18E3-A729-4743-B3CA-F75D3BEDE273}" type="slidenum">
              <a:rPr lang="en-GB" altLang="en-US"/>
              <a:pPr/>
              <a:t>‹#›</a:t>
            </a:fld>
            <a:endParaRPr lang="en-GB" altLang="en-US"/>
          </a:p>
        </p:txBody>
      </p:sp>
    </p:spTree>
    <p:extLst>
      <p:ext uri="{BB962C8B-B14F-4D97-AF65-F5344CB8AC3E}">
        <p14:creationId xmlns:p14="http://schemas.microsoft.com/office/powerpoint/2010/main" val="45545870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2993" indent="-172993">
              <a:buFont typeface="Arial" panose="020B0604020202020204" pitchFamily="34" charset="0"/>
              <a:buChar char="•"/>
            </a:pPr>
            <a:r>
              <a:rPr lang="en-GB" dirty="0" smtClean="0"/>
              <a:t>Introduction remarks</a:t>
            </a:r>
          </a:p>
          <a:p>
            <a:pPr marL="172993" indent="-172993">
              <a:buFont typeface="Arial" panose="020B0604020202020204" pitchFamily="34" charset="0"/>
              <a:buChar char="•"/>
            </a:pPr>
            <a:endParaRPr lang="fr-BE" dirty="0" smtClean="0"/>
          </a:p>
          <a:p>
            <a:pPr marL="172993" indent="-172993">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pPr>
              <a:defRPr/>
            </a:pPr>
            <a:fld id="{ADDD2D11-EF26-4A37-9F03-07E43BF9B150}" type="slidenum">
              <a:rPr lang="en-GB" smtClean="0"/>
              <a:pPr>
                <a:defRPr/>
              </a:pPr>
              <a:t>1</a:t>
            </a:fld>
            <a:endParaRPr lang="en-GB"/>
          </a:p>
        </p:txBody>
      </p:sp>
    </p:spTree>
    <p:extLst>
      <p:ext uri="{BB962C8B-B14F-4D97-AF65-F5344CB8AC3E}">
        <p14:creationId xmlns:p14="http://schemas.microsoft.com/office/powerpoint/2010/main" val="1046444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Modern</a:t>
            </a:r>
            <a:r>
              <a:rPr lang="en-GB" b="1" baseline="0" dirty="0" smtClean="0"/>
              <a:t> trade rules </a:t>
            </a:r>
            <a:r>
              <a:rPr lang="en-GB" baseline="0" dirty="0" smtClean="0"/>
              <a:t>– ensuring our policy is fit for the realities of 21</a:t>
            </a:r>
            <a:r>
              <a:rPr lang="en-GB" baseline="30000" dirty="0" smtClean="0"/>
              <a:t>st</a:t>
            </a:r>
            <a:r>
              <a:rPr lang="en-GB" baseline="0" dirty="0" smtClean="0"/>
              <a:t> century trade and production. </a:t>
            </a:r>
          </a:p>
          <a:p>
            <a:pPr marL="171450" indent="-171450">
              <a:buFont typeface="Arial" panose="020B0604020202020204" pitchFamily="34" charset="0"/>
              <a:buChar char="•"/>
            </a:pPr>
            <a:r>
              <a:rPr lang="en-GB" baseline="0" dirty="0" smtClean="0"/>
              <a:t>Services: pursuing new rules in </a:t>
            </a:r>
            <a:r>
              <a:rPr lang="en-GB" baseline="0" dirty="0" err="1" smtClean="0"/>
              <a:t>TiSA</a:t>
            </a:r>
            <a:r>
              <a:rPr lang="en-GB" baseline="0" dirty="0" smtClean="0"/>
              <a:t>, EGA. Services-enabled goods trade / "</a:t>
            </a:r>
            <a:r>
              <a:rPr lang="en-GB" baseline="0" dirty="0" err="1" smtClean="0"/>
              <a:t>servicification</a:t>
            </a:r>
            <a:r>
              <a:rPr lang="en-GB" baseline="0" dirty="0" smtClean="0"/>
              <a:t> of manufacturing" gaining in importance. Linked to enabling mobility of professionals – Japan, CETA. Intra-corporate transfers and recognition of professional qualifications on a case-by-case basis.</a:t>
            </a:r>
          </a:p>
          <a:p>
            <a:pPr marL="171450" indent="-171450">
              <a:buFont typeface="Arial" panose="020B0604020202020204" pitchFamily="34" charset="0"/>
              <a:buChar char="•"/>
            </a:pPr>
            <a:r>
              <a:rPr lang="en-GB" baseline="0" dirty="0" smtClean="0"/>
              <a:t>Digital &amp; e-commerce: a big challenge. Now have a dedicated chapter for future negotiations – proposed to Mexico, exploring in WTO.</a:t>
            </a:r>
          </a:p>
          <a:p>
            <a:pPr marL="171450" indent="-171450">
              <a:buFont typeface="Arial" panose="020B0604020202020204" pitchFamily="34" charset="0"/>
              <a:buChar char="•"/>
            </a:pPr>
            <a:r>
              <a:rPr lang="en-GB" baseline="0" dirty="0" smtClean="0"/>
              <a:t>ISDS reform: CETA / Vietnam have a new Investment Court System. Template for new agreements as well. Now proposing MIC to move settlement into a multilateral setting. Transparent, predictable system.</a:t>
            </a:r>
          </a:p>
          <a:p>
            <a:pPr marL="171450" indent="-171450">
              <a:buFont typeface="Arial" panose="020B0604020202020204" pitchFamily="34" charset="0"/>
              <a:buChar char="•"/>
            </a:pPr>
            <a:r>
              <a:rPr lang="en-GB" baseline="0" dirty="0" smtClean="0"/>
              <a:t>Regulatory cooperation: MRA with US on pharma good manufacturing practices. TTIP was the main vehicle – now frozen, but cooperation in CETA &amp; exploring how far we can go with Japan.</a:t>
            </a:r>
          </a:p>
          <a:p>
            <a:endParaRPr lang="en-GB" baseline="0" dirty="0" smtClean="0"/>
          </a:p>
          <a:p>
            <a:r>
              <a:rPr lang="en-GB" b="1" baseline="0" dirty="0" smtClean="0"/>
              <a:t>Implementation</a:t>
            </a:r>
            <a:r>
              <a:rPr lang="en-GB" baseline="0" dirty="0" smtClean="0"/>
              <a:t> – turning agreements on paper into concrete opportunities on the ground.</a:t>
            </a:r>
          </a:p>
          <a:p>
            <a:pPr marL="171450" indent="-171450">
              <a:buFont typeface="Arial" panose="020B0604020202020204" pitchFamily="34" charset="0"/>
              <a:buChar char="•"/>
            </a:pPr>
            <a:r>
              <a:rPr lang="en-GB" baseline="0" dirty="0" smtClean="0"/>
              <a:t>COM, MS, EP: enhanced partnership for implementation, working together on EED.</a:t>
            </a:r>
          </a:p>
          <a:p>
            <a:pPr marL="171450" indent="-171450">
              <a:buFont typeface="Arial" panose="020B0604020202020204" pitchFamily="34" charset="0"/>
              <a:buChar char="•"/>
            </a:pPr>
            <a:r>
              <a:rPr lang="en-GB" baseline="0" dirty="0" smtClean="0"/>
              <a:t>40% of EU exports now covered by concluded / implemented FTAs. See FTA Implementation Report (Nov 2017) for details.</a:t>
            </a:r>
          </a:p>
          <a:p>
            <a:pPr marL="171450" indent="-171450">
              <a:buFont typeface="Arial" panose="020B0604020202020204" pitchFamily="34" charset="0"/>
              <a:buChar char="•"/>
            </a:pPr>
            <a:r>
              <a:rPr lang="en-GB" baseline="0" dirty="0" smtClean="0"/>
              <a:t>Encouraging take-up: special provisions for SMEs (Japan chapter) and info tools (coming soon). Clear &amp; easy to use </a:t>
            </a:r>
            <a:r>
              <a:rPr lang="en-GB" baseline="0" dirty="0" err="1" smtClean="0"/>
              <a:t>RoO</a:t>
            </a:r>
            <a:r>
              <a:rPr lang="en-GB" baseline="0" dirty="0" smtClean="0"/>
              <a:t> as key trade facilitation measure and ensuring preference utilisation.</a:t>
            </a:r>
          </a:p>
          <a:p>
            <a:endParaRPr lang="en-GB" baseline="0" dirty="0" smtClean="0"/>
          </a:p>
          <a:p>
            <a:r>
              <a:rPr lang="en-GB" b="1" baseline="0" dirty="0" smtClean="0"/>
              <a:t>Enforcement </a:t>
            </a:r>
            <a:r>
              <a:rPr lang="en-GB" baseline="0" dirty="0" smtClean="0"/>
              <a:t>– the SOTEU theme of safeguarding essential EU interest is already in T4A. To be beneficial, trade has to be fair = everyone plays by the rules. </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Com using all available instruments to enforce commitments others have taken to ensure a level playing field: formal / informal discussions. Tackling discriminatory treatment, especially in </a:t>
            </a:r>
            <a:r>
              <a:rPr lang="en-GB" baseline="0" dirty="0" err="1" smtClean="0"/>
              <a:t>agri</a:t>
            </a:r>
            <a:r>
              <a:rPr lang="en-GB" baseline="0" dirty="0" smtClean="0"/>
              <a:t> / SPS. In 2016 alone: 20 cases affecting EUR 4.2bn of exports. Protecting IPR / GIs.</a:t>
            </a:r>
          </a:p>
          <a:p>
            <a:pPr marL="171450" indent="-171450">
              <a:buFont typeface="Arial" panose="020B0604020202020204" pitchFamily="34" charset="0"/>
              <a:buChar char="•"/>
            </a:pPr>
            <a:r>
              <a:rPr lang="en-GB" baseline="0" dirty="0" smtClean="0"/>
              <a:t>WTO DS: EU the 2</a:t>
            </a:r>
            <a:r>
              <a:rPr lang="en-GB" baseline="30000" dirty="0" smtClean="0"/>
              <a:t>nd</a:t>
            </a:r>
            <a:r>
              <a:rPr lang="en-GB" baseline="0" dirty="0" smtClean="0"/>
              <a:t> biggest user (after US) – 21 complaints relating to 10 trading partners (as of sept 2017). Successes from past 2 years: China raw materials access, fairer paper / refrigerator exports to Russia</a:t>
            </a:r>
          </a:p>
          <a:p>
            <a:pPr marL="171450" indent="-171450">
              <a:buFont typeface="Arial" panose="020B0604020202020204" pitchFamily="34" charset="0"/>
              <a:buChar char="•"/>
            </a:pPr>
            <a:r>
              <a:rPr lang="en-GB" baseline="0" dirty="0" smtClean="0"/>
              <a:t>TDI: ensuring EU enterprises face fair competition. now have a solution for new anti-dumping methodology to help deal with state intervention / massive subsidisation (Oct 2017). Still working on wholesale TDI modernisation to make the tools more effective. Broad public consultation on both proposals. </a:t>
            </a:r>
          </a:p>
          <a:p>
            <a:endParaRPr lang="en-GB" baseline="0" dirty="0" smtClean="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10</a:t>
            </a:fld>
            <a:endParaRPr lang="en-GB" altLang="en-US"/>
          </a:p>
        </p:txBody>
      </p:sp>
    </p:spTree>
    <p:extLst>
      <p:ext uri="{BB962C8B-B14F-4D97-AF65-F5344CB8AC3E}">
        <p14:creationId xmlns:p14="http://schemas.microsoft.com/office/powerpoint/2010/main" val="39096753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EU standards: </a:t>
            </a:r>
            <a:r>
              <a:rPr lang="en-GB" dirty="0" smtClean="0"/>
              <a:t>Environmental,</a:t>
            </a:r>
            <a:r>
              <a:rPr lang="en-GB" baseline="0" dirty="0" smtClean="0"/>
              <a:t> social, consumer and labour protection – level can only ever increase in FTA. #</a:t>
            </a:r>
          </a:p>
          <a:p>
            <a:pPr marL="171450" indent="-171450">
              <a:buFont typeface="Arial" panose="020B0604020202020204" pitchFamily="34" charset="0"/>
              <a:buChar char="•"/>
            </a:pPr>
            <a:r>
              <a:rPr lang="en-GB" baseline="0" dirty="0" smtClean="0"/>
              <a:t>No social dumping, no race to the bottom. </a:t>
            </a:r>
          </a:p>
          <a:p>
            <a:pPr marL="171450" indent="-171450">
              <a:buFont typeface="Arial" panose="020B0604020202020204" pitchFamily="34" charset="0"/>
              <a:buChar char="•"/>
            </a:pPr>
            <a:r>
              <a:rPr lang="en-GB" baseline="0" dirty="0" smtClean="0"/>
              <a:t>Promoting these standards abroad – FTAs bind international standards (e.g. ILO). Japan FTA the first ever international agreement to explicitly support Paris Climate Agreement Implementation.</a:t>
            </a:r>
          </a:p>
          <a:p>
            <a:endParaRPr lang="en-GB" baseline="0" dirty="0" smtClean="0"/>
          </a:p>
          <a:p>
            <a:r>
              <a:rPr lang="en-GB" b="1" baseline="0" dirty="0" smtClean="0"/>
              <a:t>Sustainable development</a:t>
            </a:r>
            <a:r>
              <a:rPr lang="en-GB" baseline="0" dirty="0" smtClean="0"/>
              <a:t>: binding TSD provisions now in every agreement. </a:t>
            </a:r>
          </a:p>
          <a:p>
            <a:pPr marL="171450" indent="-171450">
              <a:buFont typeface="Arial" panose="020B0604020202020204" pitchFamily="34" charset="0"/>
              <a:buChar char="•"/>
            </a:pPr>
            <a:r>
              <a:rPr lang="en-GB" baseline="0" dirty="0" smtClean="0"/>
              <a:t>Concrete examples include Vietnam, Canada labour, natural resource preservation etc. </a:t>
            </a:r>
          </a:p>
          <a:p>
            <a:pPr marL="171450" indent="-171450">
              <a:buFont typeface="Arial" panose="020B0604020202020204" pitchFamily="34" charset="0"/>
              <a:buChar char="•"/>
            </a:pPr>
            <a:r>
              <a:rPr lang="en-GB" baseline="0" dirty="0" smtClean="0"/>
              <a:t>Core of EBA, GSP, GSP+  </a:t>
            </a:r>
          </a:p>
          <a:p>
            <a:pPr marL="171450" indent="-171450">
              <a:buFont typeface="Arial" panose="020B0604020202020204" pitchFamily="34" charset="0"/>
              <a:buChar char="•"/>
            </a:pPr>
            <a:r>
              <a:rPr lang="en-GB" b="1" baseline="0" dirty="0" smtClean="0"/>
              <a:t>Monitoring and enforcement</a:t>
            </a:r>
            <a:r>
              <a:rPr lang="en-GB" baseline="0" dirty="0" smtClean="0"/>
              <a:t>: even in EBA countries – recent missions to Bangladesh, Cambodia. EU acts when there are concerns: FTA negotiations with Thailand suspended. Long-term engagement helped Cambodia advance on human rights and regain GSP+ status in May 2017. </a:t>
            </a:r>
          </a:p>
          <a:p>
            <a:pPr marL="171450" indent="-171450">
              <a:buFont typeface="Arial" panose="020B0604020202020204" pitchFamily="34" charset="0"/>
              <a:buChar char="•"/>
            </a:pPr>
            <a:r>
              <a:rPr lang="en-GB" baseline="0" dirty="0" smtClean="0"/>
              <a:t>Currently ongoing: MS / EP / public </a:t>
            </a:r>
            <a:r>
              <a:rPr lang="en-GB" b="1" baseline="0" dirty="0" smtClean="0"/>
              <a:t>debate on TSD enforcement </a:t>
            </a:r>
          </a:p>
          <a:p>
            <a:pPr marL="171450" indent="-171450">
              <a:buFont typeface="Arial" panose="020B0604020202020204" pitchFamily="34" charset="0"/>
              <a:buChar char="•"/>
            </a:pPr>
            <a:r>
              <a:rPr lang="en-GB" baseline="0" dirty="0" smtClean="0"/>
              <a:t>Aid for Trade strategy supports implementation of TSD objectives</a:t>
            </a:r>
          </a:p>
          <a:p>
            <a:pPr marL="171450" indent="-171450">
              <a:buFont typeface="Arial" panose="020B0604020202020204" pitchFamily="34" charset="0"/>
              <a:buChar char="•"/>
            </a:pPr>
            <a:endParaRPr lang="en-GB" baseline="0" dirty="0" smtClean="0"/>
          </a:p>
          <a:p>
            <a:pPr marL="0" indent="0">
              <a:buFont typeface="Arial" panose="020B0604020202020204" pitchFamily="34" charset="0"/>
              <a:buNone/>
            </a:pPr>
            <a:r>
              <a:rPr lang="en-GB" baseline="0" dirty="0" smtClean="0"/>
              <a:t>Concrete trade measures supporting SD:</a:t>
            </a:r>
          </a:p>
          <a:p>
            <a:pPr marL="171450" indent="-171450">
              <a:buFont typeface="Arial" panose="020B0604020202020204" pitchFamily="34" charset="0"/>
              <a:buChar char="•"/>
            </a:pPr>
            <a:r>
              <a:rPr lang="en-GB" b="1" baseline="0" dirty="0" smtClean="0"/>
              <a:t>Conflict Minerals Regulation:</a:t>
            </a:r>
            <a:r>
              <a:rPr lang="en-GB" baseline="0" dirty="0" smtClean="0"/>
              <a:t> adopted May 2017. Import of gold, tin, tungsten and tantalum from responsible sources only – obligation for all EU companies. Responsible supply chain management to support local development, </a:t>
            </a:r>
            <a:r>
              <a:rPr lang="en-GB" baseline="0" dirty="0" err="1" smtClean="0"/>
              <a:t>avpoiding</a:t>
            </a:r>
            <a:r>
              <a:rPr lang="en-GB" baseline="0" dirty="0" smtClean="0"/>
              <a:t> the possibility of money funding conflict or HR abuses.</a:t>
            </a:r>
          </a:p>
          <a:p>
            <a:pPr marL="171450" indent="-171450">
              <a:buFont typeface="Arial" panose="020B0604020202020204" pitchFamily="34" charset="0"/>
              <a:buChar char="•"/>
            </a:pPr>
            <a:r>
              <a:rPr lang="en-GB" baseline="0" dirty="0" smtClean="0"/>
              <a:t>EU supports corporate social responsibility (CSR) principles, works with OECD &amp; ILO. E.g. Bangladesh compact – decent working conditions in the garments sector.</a:t>
            </a:r>
          </a:p>
          <a:p>
            <a:pPr marL="171450" indent="-171450">
              <a:buFont typeface="Arial" panose="020B0604020202020204" pitchFamily="34" charset="0"/>
              <a:buChar char="•"/>
            </a:pPr>
            <a:r>
              <a:rPr lang="en-GB" b="1" baseline="0" dirty="0" smtClean="0"/>
              <a:t>Fair and Ethical trade</a:t>
            </a:r>
            <a:r>
              <a:rPr lang="en-GB" baseline="0" dirty="0" smtClean="0"/>
              <a:t>: assures sustainability of production, increases consumer confidence in the product they buy. Seminars, studies, awareness-raising, award due to be launched early 2018</a:t>
            </a:r>
          </a:p>
          <a:p>
            <a:pPr marL="171450" indent="-171450">
              <a:buFont typeface="Arial" panose="020B0604020202020204" pitchFamily="34" charset="0"/>
              <a:buChar char="•"/>
            </a:pPr>
            <a:endParaRPr lang="en-GB" baseline="0" dirty="0" smtClean="0"/>
          </a:p>
          <a:p>
            <a:pPr marL="0" marR="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GB" b="1" baseline="0" dirty="0" smtClean="0"/>
              <a:t>Promoting values: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aseline="0" dirty="0" smtClean="0"/>
              <a:t>FTAs support e.g. SDGs and other goals of global governance.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aseline="0" dirty="0" smtClean="0"/>
              <a:t>Updated Regulation end-2016 prevents the export of goods that could be used for capital punishment or torture. Launched </a:t>
            </a:r>
            <a:r>
              <a:rPr lang="en-GB" b="1" baseline="0" dirty="0" smtClean="0"/>
              <a:t>Global Alliance</a:t>
            </a:r>
            <a:r>
              <a:rPr lang="en-GB" baseline="0" dirty="0" smtClean="0"/>
              <a:t> in NY in Sept 2017 to convince other countries to join this cause.</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baseline="0" dirty="0" smtClean="0"/>
              <a:t>Up next: anti-corruption (T4A commitment) – draft chapter with Mexico. Now also adding gender in recognition that women's economic empowerment can help maximise gains from trade for everyone: draft chapter with Chile </a:t>
            </a:r>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11</a:t>
            </a:fld>
            <a:endParaRPr lang="en-GB" altLang="en-US"/>
          </a:p>
        </p:txBody>
      </p:sp>
    </p:spTree>
    <p:extLst>
      <p:ext uri="{BB962C8B-B14F-4D97-AF65-F5344CB8AC3E}">
        <p14:creationId xmlns:p14="http://schemas.microsoft.com/office/powerpoint/2010/main" val="2197327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Transparency a big feature of T4A and now SOTEU – this is an ongoing effort</a:t>
            </a:r>
            <a:r>
              <a:rPr lang="en-GB" baseline="0" dirty="0" smtClean="0"/>
              <a:t> for all institutions &amp; MS</a:t>
            </a:r>
            <a:endParaRPr lang="en-GB" dirty="0" smtClean="0"/>
          </a:p>
          <a:p>
            <a:endParaRPr lang="en-GB" dirty="0" smtClean="0"/>
          </a:p>
          <a:p>
            <a:r>
              <a:rPr lang="en-GB" dirty="0" smtClean="0"/>
              <a:t>COM committed to conducting trade negotiations in transparency:</a:t>
            </a:r>
          </a:p>
          <a:p>
            <a:pPr marL="171450" indent="-171450">
              <a:buFont typeface="Arial" panose="020B0604020202020204" pitchFamily="34" charset="0"/>
              <a:buChar char="•"/>
            </a:pPr>
            <a:r>
              <a:rPr lang="en-GB" dirty="0" smtClean="0"/>
              <a:t>All new negotiation texts now published</a:t>
            </a:r>
          </a:p>
          <a:p>
            <a:pPr marL="171450" indent="-171450">
              <a:buFont typeface="Arial" panose="020B0604020202020204" pitchFamily="34" charset="0"/>
              <a:buChar char="•"/>
            </a:pPr>
            <a:r>
              <a:rPr lang="en-GB" dirty="0" smtClean="0"/>
              <a:t>Also</a:t>
            </a:r>
            <a:r>
              <a:rPr lang="en-GB" baseline="0" dirty="0" smtClean="0"/>
              <a:t> round reports and explanatory materials e.g. factsheets, "CETA in your Town" and other examples of exporters. All centralised and available on a single website "Transparency in action"</a:t>
            </a:r>
          </a:p>
          <a:p>
            <a:pPr marL="171450" indent="-171450">
              <a:buFont typeface="Arial" panose="020B0604020202020204" pitchFamily="34" charset="0"/>
              <a:buChar char="•"/>
            </a:pPr>
            <a:r>
              <a:rPr lang="en-GB" baseline="0" dirty="0" smtClean="0"/>
              <a:t>TDI: "TRON" online platform gives parties to any new investigation direct access to the full open file. Detailed summaries of all cases publicly available.</a:t>
            </a:r>
          </a:p>
          <a:p>
            <a:pPr marL="171450" indent="-171450">
              <a:buFont typeface="Arial" panose="020B0604020202020204" pitchFamily="34" charset="0"/>
              <a:buChar char="•"/>
            </a:pPr>
            <a:r>
              <a:rPr lang="en-GB" baseline="0" dirty="0" smtClean="0"/>
              <a:t>Publication of draft negotiation mandates, systematically call on Council to also published finalised mandates (happened for TTIP, CETA, </a:t>
            </a:r>
            <a:r>
              <a:rPr lang="en-GB" baseline="0" dirty="0" err="1" smtClean="0"/>
              <a:t>TiSA</a:t>
            </a:r>
            <a:r>
              <a:rPr lang="en-GB" baseline="0" dirty="0" smtClean="0"/>
              <a:t>, Japan)</a:t>
            </a:r>
          </a:p>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baseline="0" dirty="0" smtClean="0"/>
              <a:t>Public consultation:</a:t>
            </a:r>
          </a:p>
          <a:p>
            <a:pPr marL="171450" indent="-171450">
              <a:buFont typeface="Arial" panose="020B0604020202020204" pitchFamily="34" charset="0"/>
              <a:buChar char="•"/>
            </a:pPr>
            <a:r>
              <a:rPr lang="en-GB" baseline="0" dirty="0" smtClean="0"/>
              <a:t>On every major initiative. It works, COM is receptive – look at reshaping of ISDS post- public consultation</a:t>
            </a:r>
          </a:p>
          <a:p>
            <a:pPr marL="171450" indent="-171450">
              <a:buFont typeface="Arial" panose="020B0604020202020204" pitchFamily="34" charset="0"/>
              <a:buChar char="•"/>
            </a:pPr>
            <a:r>
              <a:rPr lang="en-GB" baseline="0" dirty="0" smtClean="0"/>
              <a:t>Evaluations: Impact assessments (before), Sustainability Impact </a:t>
            </a:r>
            <a:r>
              <a:rPr lang="en-GB" baseline="0" dirty="0" err="1" smtClean="0"/>
              <a:t>Assesments</a:t>
            </a:r>
            <a:r>
              <a:rPr lang="en-GB" baseline="0" dirty="0" smtClean="0"/>
              <a:t> (during), ex post analysis (after)</a:t>
            </a:r>
          </a:p>
          <a:p>
            <a:pPr marL="171450" indent="-171450">
              <a:buFont typeface="Arial" panose="020B0604020202020204" pitchFamily="34" charset="0"/>
              <a:buChar char="•"/>
            </a:pPr>
            <a:r>
              <a:rPr lang="en-GB" baseline="0" dirty="0" smtClean="0"/>
              <a:t>New Expert Group</a:t>
            </a:r>
          </a:p>
          <a:p>
            <a:pPr marL="171450" indent="-171450">
              <a:buFont typeface="Arial" panose="020B0604020202020204" pitchFamily="34" charset="0"/>
              <a:buChar char="•"/>
            </a:pPr>
            <a:r>
              <a:rPr lang="en-GB" baseline="0" dirty="0" smtClean="0"/>
              <a:t>Civil Society Dialogue, visits to national parliaments, "town hall" meetings led by Commissioner or officials.</a:t>
            </a:r>
          </a:p>
          <a:p>
            <a:pPr marL="171450" indent="-171450">
              <a:buFont typeface="Arial" panose="020B0604020202020204" pitchFamily="34" charset="0"/>
              <a:buChar char="•"/>
            </a:pPr>
            <a:endParaRPr lang="en-GB" baseline="0" dirty="0" smtClean="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12</a:t>
            </a:fld>
            <a:endParaRPr lang="en-GB" altLang="en-US"/>
          </a:p>
        </p:txBody>
      </p:sp>
    </p:spTree>
    <p:extLst>
      <p:ext uri="{BB962C8B-B14F-4D97-AF65-F5344CB8AC3E}">
        <p14:creationId xmlns:p14="http://schemas.microsoft.com/office/powerpoint/2010/main" val="1749827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By way of conclusion: what are the priorities for the next</a:t>
            </a:r>
            <a:r>
              <a:rPr lang="en-GB" baseline="0" dirty="0" smtClean="0"/>
              <a:t> 2 years of the mandate of this COM?</a:t>
            </a:r>
          </a:p>
          <a:p>
            <a:endParaRPr lang="en-GB" dirty="0" smtClean="0"/>
          </a:p>
          <a:p>
            <a:r>
              <a:rPr lang="en-GB" dirty="0" smtClean="0"/>
              <a:t>Continue T4A implementation and push SOTEU package proposals to a successful conclusion. </a:t>
            </a:r>
          </a:p>
          <a:p>
            <a:endParaRPr lang="en-GB" dirty="0" smtClean="0"/>
          </a:p>
          <a:p>
            <a:r>
              <a:rPr lang="en-GB" dirty="0" smtClean="0"/>
              <a:t>Special focus on FTA implementation – must make sure concluded</a:t>
            </a:r>
            <a:r>
              <a:rPr lang="en-GB" baseline="0" dirty="0" smtClean="0"/>
              <a:t> agreements translate into concrete economic opportunities – </a:t>
            </a:r>
            <a:r>
              <a:rPr lang="en-GB" u="sng" baseline="0" dirty="0" smtClean="0"/>
              <a:t>otherwise cannot deliver our overarching objective of benefits of trade for all. </a:t>
            </a:r>
            <a:endParaRPr lang="en-GB" u="sng" dirty="0" smtClean="0"/>
          </a:p>
          <a:p>
            <a:endParaRPr lang="en-GB" dirty="0" smtClean="0"/>
          </a:p>
          <a:p>
            <a:r>
              <a:rPr lang="en-GB" dirty="0" smtClean="0"/>
              <a:t>Priority negotiations – build on Japan political conclusion of July 2017 to finish asap. Mexico, Mercosur. (have a comprehensive agenda besides that, but this is the current focus)</a:t>
            </a:r>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13</a:t>
            </a:fld>
            <a:endParaRPr lang="en-GB" altLang="en-US"/>
          </a:p>
        </p:txBody>
      </p:sp>
    </p:spTree>
    <p:extLst>
      <p:ext uri="{BB962C8B-B14F-4D97-AF65-F5344CB8AC3E}">
        <p14:creationId xmlns:p14="http://schemas.microsoft.com/office/powerpoint/2010/main" val="122215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GB" baseline="0" dirty="0" smtClean="0"/>
              <a:t>1. T4A (Oct 2015) is the basis of EU trade strategy – where are we 2 years into its implementation?</a:t>
            </a:r>
          </a:p>
          <a:p>
            <a:pPr marL="0" indent="0">
              <a:buFont typeface="+mj-lt"/>
              <a:buNone/>
            </a:pPr>
            <a:endParaRPr lang="en-GB" baseline="0" dirty="0" smtClean="0"/>
          </a:p>
          <a:p>
            <a:pPr marL="0" indent="0">
              <a:buFont typeface="+mj-lt"/>
              <a:buNone/>
            </a:pPr>
            <a:r>
              <a:rPr lang="en-GB" baseline="0" dirty="0" smtClean="0"/>
              <a:t>2. SOTEU trade package (Sept 2017) complements by giving the President's political direction and focus for the next couple of years.</a:t>
            </a:r>
          </a:p>
          <a:p>
            <a:pPr marL="0" indent="0">
              <a:buFont typeface="+mj-lt"/>
              <a:buNone/>
            </a:pPr>
            <a:endParaRPr lang="en-GB" baseline="0" dirty="0" smtClean="0"/>
          </a:p>
          <a:p>
            <a:pPr marL="0" indent="0">
              <a:buFont typeface="+mj-lt"/>
              <a:buNone/>
            </a:pPr>
            <a:r>
              <a:rPr lang="en-GB" baseline="0" dirty="0" smtClean="0"/>
              <a:t>3. So what next? Implementation, priorities for the rest of the mandate of current COM.</a:t>
            </a:r>
          </a:p>
        </p:txBody>
      </p:sp>
      <p:sp>
        <p:nvSpPr>
          <p:cNvPr id="4" name="Slide Number Placeholder 3"/>
          <p:cNvSpPr>
            <a:spLocks noGrp="1"/>
          </p:cNvSpPr>
          <p:nvPr>
            <p:ph type="sldNum" sz="quarter" idx="10"/>
          </p:nvPr>
        </p:nvSpPr>
        <p:spPr/>
        <p:txBody>
          <a:bodyPr/>
          <a:lstStyle/>
          <a:p>
            <a:pPr>
              <a:defRPr/>
            </a:pPr>
            <a:fld id="{ADDD2D11-EF26-4A37-9F03-07E43BF9B150}" type="slidenum">
              <a:rPr lang="en-GB" smtClean="0"/>
              <a:pPr>
                <a:defRPr/>
              </a:pPr>
              <a:t>2</a:t>
            </a:fld>
            <a:endParaRPr lang="en-GB"/>
          </a:p>
        </p:txBody>
      </p:sp>
    </p:spTree>
    <p:extLst>
      <p:ext uri="{BB962C8B-B14F-4D97-AF65-F5344CB8AC3E}">
        <p14:creationId xmlns:p14="http://schemas.microsoft.com/office/powerpoint/2010/main" val="341916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T4A</a:t>
            </a:r>
            <a:r>
              <a:rPr lang="en-GB" baseline="0" dirty="0" smtClean="0"/>
              <a:t> published in Oct 2015. Sept 2017: a vision for a trade policy that is transparent and responsible, benefits all citizens, provides jobs &amp; growth, and modern solutions for the realities of today's global trade.</a:t>
            </a:r>
          </a:p>
          <a:p>
            <a:endParaRPr lang="en-GB" baseline="0" dirty="0" smtClean="0"/>
          </a:p>
          <a:p>
            <a:r>
              <a:rPr lang="en-GB" baseline="0" dirty="0" smtClean="0"/>
              <a:t>Recall main principles of T4A: effective, responsible and transparent trade policy. Must ensure benefits created by trade are delivered to all: business, workers, consumers etc.</a:t>
            </a:r>
          </a:p>
          <a:p>
            <a:endParaRPr lang="en-GB"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dirty="0" smtClean="0"/>
              <a:t>Reporting after the first 2 years of implementation. Work in progress, strategic objectives with a long-term perspective – opportunity to see what has been done, and where there is still work left to do. </a:t>
            </a:r>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3</a:t>
            </a:fld>
            <a:endParaRPr lang="en-GB" altLang="en-US"/>
          </a:p>
        </p:txBody>
      </p:sp>
    </p:spTree>
    <p:extLst>
      <p:ext uri="{BB962C8B-B14F-4D97-AF65-F5344CB8AC3E}">
        <p14:creationId xmlns:p14="http://schemas.microsoft.com/office/powerpoint/2010/main" val="3424315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GB" baseline="0" dirty="0" smtClean="0"/>
              <a:t>SOTEU trade package (Sept 2017): integral part of T4A strategy &amp; implementation, and based on the same fundamental principles: open trade is the basis of our prosperity – combined with defence of EU standards </a:t>
            </a:r>
          </a:p>
          <a:p>
            <a:pPr marL="0" indent="0">
              <a:buFont typeface="+mj-lt"/>
              <a:buNone/>
            </a:pPr>
            <a:endParaRPr lang="en-GB" baseline="0" dirty="0" smtClean="0"/>
          </a:p>
          <a:p>
            <a:pPr marL="0" indent="0">
              <a:buFont typeface="+mj-lt"/>
              <a:buNone/>
            </a:pPr>
            <a:r>
              <a:rPr lang="en-GB" baseline="0" dirty="0" smtClean="0"/>
              <a:t>Fulfilling T4A objective of delivering modern trade rules for 21</a:t>
            </a:r>
            <a:r>
              <a:rPr lang="en-GB" baseline="30000" dirty="0" smtClean="0"/>
              <a:t>st</a:t>
            </a:r>
            <a:r>
              <a:rPr lang="en-GB" baseline="0" dirty="0" smtClean="0"/>
              <a:t> century realities: proposals tackle new global trade challenges. </a:t>
            </a:r>
          </a:p>
          <a:p>
            <a:pPr marL="0" indent="0">
              <a:buFont typeface="+mj-lt"/>
              <a:buNone/>
            </a:pPr>
            <a:endParaRPr lang="en-GB" baseline="0" dirty="0" smtClean="0"/>
          </a:p>
          <a:p>
            <a:pPr marL="0" indent="0">
              <a:buFont typeface="+mj-lt"/>
              <a:buNone/>
            </a:pPr>
            <a:r>
              <a:rPr lang="en-GB" baseline="0" dirty="0" smtClean="0"/>
              <a:t>What's new? Why add more? A lot has changed even just in the 2 years since T4A publication - SOTEU takes into account the latest developments around us to make sure EU trade policy helps EU face new challenges and reap new opportunities. (changes in the multilateral for and global leadership, new focus on need to harness globalisation, unprecedented EU public debate on trade policy legitimacy – CETA/TTIP)</a:t>
            </a:r>
          </a:p>
          <a:p>
            <a:pPr marL="0" indent="0">
              <a:buFont typeface="+mj-lt"/>
              <a:buNone/>
            </a:pPr>
            <a:endParaRPr lang="en-GB" baseline="0" dirty="0" smtClean="0"/>
          </a:p>
          <a:p>
            <a:pPr marL="0" indent="0">
              <a:buFont typeface="+mj-lt"/>
              <a:buNone/>
            </a:pPr>
            <a:r>
              <a:rPr lang="en-GB" baseline="0" dirty="0" smtClean="0"/>
              <a:t>T4A gives overall, comprehensive strategy. SOTEU complements by giving the President's political direction and focus for the next couple of years.</a:t>
            </a:r>
          </a:p>
          <a:p>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4</a:t>
            </a:fld>
            <a:endParaRPr lang="en-GB" altLang="en-US"/>
          </a:p>
        </p:txBody>
      </p:sp>
    </p:spTree>
    <p:extLst>
      <p:ext uri="{BB962C8B-B14F-4D97-AF65-F5344CB8AC3E}">
        <p14:creationId xmlns:p14="http://schemas.microsoft.com/office/powerpoint/2010/main" val="3055052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Past 2 years have seen a resurgence of debate on globalisation – in particular fears of effects on lower-skilled workers in advanced economies &amp; calls for protectionism to stop these effects.</a:t>
            </a:r>
          </a:p>
          <a:p>
            <a:endParaRPr lang="en-GB" dirty="0" smtClean="0"/>
          </a:p>
          <a:p>
            <a:r>
              <a:rPr lang="en-GB" dirty="0" smtClean="0"/>
              <a:t>How can trade policy contribute to make sure we harness</a:t>
            </a:r>
            <a:r>
              <a:rPr lang="en-GB" baseline="0" dirty="0" smtClean="0"/>
              <a:t> the opportunities created by globalisation? </a:t>
            </a:r>
          </a:p>
          <a:p>
            <a:pPr marL="171450" indent="-171450">
              <a:buFont typeface="Arial" panose="020B0604020202020204" pitchFamily="34" charset="0"/>
              <a:buChar char="•"/>
            </a:pPr>
            <a:r>
              <a:rPr lang="en-GB" baseline="0" dirty="0" smtClean="0"/>
              <a:t>G is not just about trade. Trade policy clearly has a role to play, but let's not overpromise: we need a complex response to this complex phenomenon. A mix of EU- and MS-level policies, focusing on education, employment, innovation, new technologies etc. </a:t>
            </a:r>
          </a:p>
          <a:p>
            <a:pPr marL="171450" indent="-171450">
              <a:buFont typeface="Arial" panose="020B0604020202020204" pitchFamily="34" charset="0"/>
              <a:buChar char="•"/>
            </a:pPr>
            <a:r>
              <a:rPr lang="en-GB" baseline="0" dirty="0" smtClean="0"/>
              <a:t>Recognition that internal policies must make an effort to spread the benefits of trade – "trade for </a:t>
            </a:r>
            <a:r>
              <a:rPr lang="en-GB" i="1" baseline="0" dirty="0" smtClean="0"/>
              <a:t>all</a:t>
            </a:r>
            <a:r>
              <a:rPr lang="en-GB" baseline="0" dirty="0" smtClean="0"/>
              <a:t>" does not happen automatically</a:t>
            </a:r>
            <a:endParaRPr lang="en-GB" dirty="0" smtClean="0"/>
          </a:p>
          <a:p>
            <a:r>
              <a:rPr lang="en-GB" dirty="0" smtClean="0"/>
              <a:t> </a:t>
            </a:r>
          </a:p>
          <a:p>
            <a:r>
              <a:rPr lang="en-GB" dirty="0" smtClean="0"/>
              <a:t>So what </a:t>
            </a:r>
            <a:r>
              <a:rPr lang="en-GB" i="1" dirty="0" smtClean="0"/>
              <a:t>can</a:t>
            </a:r>
            <a:r>
              <a:rPr lang="en-GB" dirty="0" smtClean="0"/>
              <a:t> trade and COM do?</a:t>
            </a:r>
          </a:p>
          <a:p>
            <a:endParaRPr lang="en-GB" dirty="0" smtClean="0"/>
          </a:p>
          <a:p>
            <a:pPr marL="171450" indent="-171450">
              <a:buFont typeface="Arial" panose="020B0604020202020204" pitchFamily="34" charset="0"/>
              <a:buChar char="•"/>
            </a:pPr>
            <a:r>
              <a:rPr lang="en-GB" dirty="0" smtClean="0"/>
              <a:t>Many ideas with trade angle discussed in the May 2017 Com Reflection</a:t>
            </a:r>
            <a:r>
              <a:rPr lang="en-GB" baseline="0" dirty="0" smtClean="0"/>
              <a:t> Paper on harnessing Globalisation</a:t>
            </a:r>
            <a:endParaRPr lang="en-GB" dirty="0" smtClean="0"/>
          </a:p>
          <a:p>
            <a:pPr marL="171450" indent="-171450">
              <a:buFont typeface="Arial" panose="020B0604020202020204" pitchFamily="34" charset="0"/>
              <a:buChar char="•"/>
            </a:pPr>
            <a:r>
              <a:rPr lang="en-GB" dirty="0" smtClean="0"/>
              <a:t>T4A recognises the need for assistance for workers to adjust to change. Trade overall a positive force for employment (EU: 1 in 7</a:t>
            </a:r>
            <a:r>
              <a:rPr lang="en-GB" baseline="0" dirty="0" smtClean="0"/>
              <a:t> jobs supported by exports). Assistance for specific sectors: making European Globalisation Fund (EGF) easier to use with faster response. European Structural and Investment Funds help with economic &amp; labour force resilience.</a:t>
            </a:r>
          </a:p>
          <a:p>
            <a:pPr marL="171450" indent="-171450">
              <a:buFont typeface="Arial" panose="020B0604020202020204" pitchFamily="34" charset="0"/>
              <a:buChar char="•"/>
            </a:pPr>
            <a:r>
              <a:rPr lang="en-GB" baseline="0" dirty="0" smtClean="0"/>
              <a:t>SOTEU: come up with new rules for new challenges e.g. FDI screening or emphasis on enforcement of our partners' commitments – make sure trade is fair and everyone plays by the rules. Must not be naïve, must not shy away from protecting EU's essential interests, but must not slide into protectionism: protectionism does not protect</a:t>
            </a:r>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5</a:t>
            </a:fld>
            <a:endParaRPr lang="en-GB" altLang="en-US"/>
          </a:p>
        </p:txBody>
      </p:sp>
    </p:spTree>
    <p:extLst>
      <p:ext uri="{BB962C8B-B14F-4D97-AF65-F5344CB8AC3E}">
        <p14:creationId xmlns:p14="http://schemas.microsoft.com/office/powerpoint/2010/main" val="1528715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Trade policy is not an end in itself – it</a:t>
            </a:r>
            <a:r>
              <a:rPr lang="en-GB" baseline="0" dirty="0" smtClean="0"/>
              <a:t> affects our economies and our daily lives. The increased public scrutiny is here to stay, and that is a good thing: to build public consensus about trade policy, it must be crafted in a transparent and inclusive manner.</a:t>
            </a:r>
          </a:p>
          <a:p>
            <a:endParaRPr lang="en-GB" baseline="0" dirty="0" smtClean="0"/>
          </a:p>
          <a:p>
            <a:r>
              <a:rPr lang="en-GB" baseline="0" dirty="0" smtClean="0"/>
              <a:t>Already a big theme in T4A, COM has done a lot over the past 2 years to fulfil these commitments: publishing negotiation texts, round reports, TDI transparency, regular civil society dialogues etc.</a:t>
            </a:r>
          </a:p>
          <a:p>
            <a:endParaRPr lang="en-GB" baseline="0" dirty="0" smtClean="0"/>
          </a:p>
          <a:p>
            <a:r>
              <a:rPr lang="en-GB" baseline="0" dirty="0" smtClean="0"/>
              <a:t>SOTEU builds on that by the unprecedented publication of draft negotiation mandates (AUS / NZ, MIC). Hope to involve national parliaments, general public in trade debate at earliest possible stage. </a:t>
            </a:r>
          </a:p>
          <a:p>
            <a:endParaRPr lang="en-GB" baseline="0" dirty="0" smtClean="0"/>
          </a:p>
          <a:p>
            <a:r>
              <a:rPr lang="en-GB" baseline="0" dirty="0" smtClean="0"/>
              <a:t>Next step in inclusive policy-making: move focus from information sharing to debate, discussion, explanation. Expert Group proposal - Widest possible stakeholder consultation. But do not forget the democratic processes for policy-making (EP, NPs, governments in council) – we cannot crowd-source policy, that would actually go against democratic legitimacy</a:t>
            </a:r>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6</a:t>
            </a:fld>
            <a:endParaRPr lang="en-GB" altLang="en-US"/>
          </a:p>
        </p:txBody>
      </p:sp>
    </p:spTree>
    <p:extLst>
      <p:ext uri="{BB962C8B-B14F-4D97-AF65-F5344CB8AC3E}">
        <p14:creationId xmlns:p14="http://schemas.microsoft.com/office/powerpoint/2010/main" val="1464589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smtClean="0">
                <a:solidFill>
                  <a:schemeClr val="tx1"/>
                </a:solidFill>
                <a:effectLst/>
                <a:latin typeface="Arial" charset="0"/>
                <a:ea typeface="+mn-ea"/>
                <a:cs typeface="+mn-cs"/>
              </a:rPr>
              <a:t>Publication of draft negotiation mandates / directives:</a:t>
            </a:r>
          </a:p>
          <a:p>
            <a:pPr lvl="0"/>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The Commission welcomes Member State actions ensuring </a:t>
            </a:r>
            <a:r>
              <a:rPr lang="en-GB" sz="1200" b="1" kern="1200" dirty="0" smtClean="0">
                <a:solidFill>
                  <a:schemeClr val="tx1"/>
                </a:solidFill>
                <a:effectLst/>
                <a:latin typeface="Arial" charset="0"/>
                <a:ea typeface="+mn-ea"/>
                <a:cs typeface="+mn-cs"/>
              </a:rPr>
              <a:t>the fullest involvement of national Parliaments in trade talks at the earliest possible stage.</a:t>
            </a:r>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 </a:t>
            </a: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This is one of the main reasons why, for the first time </a:t>
            </a:r>
            <a:r>
              <a:rPr lang="en-GB" sz="1200" b="1" kern="1200" dirty="0" smtClean="0">
                <a:solidFill>
                  <a:schemeClr val="tx1"/>
                </a:solidFill>
                <a:effectLst/>
                <a:latin typeface="Arial" charset="0"/>
                <a:ea typeface="+mn-ea"/>
                <a:cs typeface="+mn-cs"/>
              </a:rPr>
              <a:t>the Commission has published its recommendations for the Council Decision on negotiating directives</a:t>
            </a:r>
            <a:r>
              <a:rPr lang="en-GB" sz="1200" kern="1200" dirty="0" smtClean="0">
                <a:solidFill>
                  <a:schemeClr val="tx1"/>
                </a:solidFill>
                <a:effectLst/>
                <a:latin typeface="Arial" charset="0"/>
                <a:ea typeface="+mn-ea"/>
                <a:cs typeface="+mn-cs"/>
              </a:rPr>
              <a:t>. This means that national Parliaments received the draft Australia and New Zealand negotiating directives at the same time as the European Parliament and the Council. </a:t>
            </a:r>
          </a:p>
          <a:p>
            <a:pPr marL="0" lvl="0" indent="0">
              <a:buFont typeface="Arial" panose="020B0604020202020204" pitchFamily="34" charset="0"/>
              <a:buNone/>
            </a:pPr>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This step will </a:t>
            </a:r>
            <a:r>
              <a:rPr lang="en-GB" sz="1200" b="1" kern="1200" dirty="0" smtClean="0">
                <a:solidFill>
                  <a:schemeClr val="tx1"/>
                </a:solidFill>
                <a:effectLst/>
                <a:latin typeface="Arial" charset="0"/>
                <a:ea typeface="+mn-ea"/>
                <a:cs typeface="+mn-cs"/>
              </a:rPr>
              <a:t>enhance transparency</a:t>
            </a:r>
            <a:r>
              <a:rPr lang="en-GB" sz="1200" kern="1200" dirty="0" smtClean="0">
                <a:solidFill>
                  <a:schemeClr val="tx1"/>
                </a:solidFill>
                <a:effectLst/>
                <a:latin typeface="Arial" charset="0"/>
                <a:ea typeface="+mn-ea"/>
                <a:cs typeface="+mn-cs"/>
              </a:rPr>
              <a:t> and will allow for a much earlier involvement of the national Parliaments (and of course the general public) in discussions on the EU's trade policy. It will assist Member States in organising a more effective parliamentary involvement before and during the decision-making process in the Council. This is in line with the recently established practice of the EU-27 for the Brexit negotiations.</a:t>
            </a:r>
          </a:p>
          <a:p>
            <a:r>
              <a:rPr lang="en-GB" sz="1200" kern="1200" dirty="0" smtClean="0">
                <a:solidFill>
                  <a:schemeClr val="tx1"/>
                </a:solidFill>
                <a:effectLst/>
                <a:latin typeface="Arial" charset="0"/>
                <a:ea typeface="+mn-ea"/>
                <a:cs typeface="+mn-cs"/>
              </a:rPr>
              <a:t> </a:t>
            </a:r>
          </a:p>
          <a:p>
            <a:r>
              <a:rPr lang="en-GB" sz="1200" b="1" kern="1200" dirty="0" smtClean="0">
                <a:solidFill>
                  <a:schemeClr val="tx1"/>
                </a:solidFill>
                <a:effectLst/>
                <a:latin typeface="Arial" charset="0"/>
                <a:ea typeface="+mn-ea"/>
                <a:cs typeface="+mn-cs"/>
              </a:rPr>
              <a:t>Expert Group</a:t>
            </a:r>
          </a:p>
          <a:p>
            <a:endParaRPr lang="en-GB"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It will complement existing consultative processes and other existing structures – such as the Civil Dialogue – for engaging with civil society. Through this new group, the Commission will be able to intensify the canvassing of different perspectives and insights on trade from European stakeholders such as employers’ organisations, trade unions, representative associations, consumer associations and other civil society organisations.</a:t>
            </a:r>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7</a:t>
            </a:fld>
            <a:endParaRPr lang="en-GB" altLang="en-US"/>
          </a:p>
        </p:txBody>
      </p:sp>
    </p:spTree>
    <p:extLst>
      <p:ext uri="{BB962C8B-B14F-4D97-AF65-F5344CB8AC3E}">
        <p14:creationId xmlns:p14="http://schemas.microsoft.com/office/powerpoint/2010/main" val="1269086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1" kern="1200" dirty="0" smtClean="0">
                <a:solidFill>
                  <a:schemeClr val="tx1"/>
                </a:solidFill>
                <a:effectLst/>
                <a:latin typeface="Arial" charset="0"/>
                <a:ea typeface="+mn-ea"/>
                <a:cs typeface="+mn-cs"/>
              </a:rPr>
              <a:t>FDI screening:</a:t>
            </a:r>
          </a:p>
          <a:p>
            <a:pPr lvl="0"/>
            <a:endParaRPr lang="en-GB" sz="1200" b="1"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EU-level cooperation on foreign direct investment screening, in full respect of the EU’s international commitments. The focus is to </a:t>
            </a:r>
            <a:r>
              <a:rPr lang="en-GB" sz="1200" b="1" kern="1200" dirty="0" smtClean="0">
                <a:solidFill>
                  <a:schemeClr val="tx1"/>
                </a:solidFill>
                <a:effectLst/>
                <a:latin typeface="Arial" charset="0"/>
                <a:ea typeface="+mn-ea"/>
                <a:cs typeface="+mn-cs"/>
              </a:rPr>
              <a:t>prevent take-overs of strategic assets that could threaten security or public order, thus preserving Europe’s essential interests. </a:t>
            </a:r>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 </a:t>
            </a:r>
          </a:p>
          <a:p>
            <a:pPr marL="171450" lvl="0" indent="-171450">
              <a:buFont typeface="Arial" panose="020B0604020202020204" pitchFamily="34" charset="0"/>
              <a:buChar char="•"/>
            </a:pPr>
            <a:r>
              <a:rPr lang="en-GB" sz="1200" b="1" kern="1200" dirty="0" smtClean="0">
                <a:solidFill>
                  <a:schemeClr val="tx1"/>
                </a:solidFill>
                <a:effectLst/>
                <a:latin typeface="Arial" charset="0"/>
                <a:ea typeface="+mn-ea"/>
                <a:cs typeface="+mn-cs"/>
              </a:rPr>
              <a:t>The EU is and will remain one of the most open investment regimes in the world.</a:t>
            </a:r>
            <a:r>
              <a:rPr lang="en-GB" sz="1200" kern="1200" dirty="0" smtClean="0">
                <a:solidFill>
                  <a:schemeClr val="tx1"/>
                </a:solidFill>
                <a:effectLst/>
                <a:latin typeface="Arial" charset="0"/>
                <a:ea typeface="+mn-ea"/>
                <a:cs typeface="+mn-cs"/>
              </a:rPr>
              <a:t> However, like most of our trading partners, we cannot turn a blind eye to the fact that, in certain cases, foreign take-overs of EU companies can be detrimental to our interests. </a:t>
            </a:r>
          </a:p>
          <a:p>
            <a:r>
              <a:rPr lang="en-GB" sz="1200" kern="1200" dirty="0" smtClean="0">
                <a:solidFill>
                  <a:schemeClr val="tx1"/>
                </a:solidFill>
                <a:effectLst/>
                <a:latin typeface="Arial" charset="0"/>
                <a:ea typeface="+mn-ea"/>
                <a:cs typeface="+mn-cs"/>
              </a:rPr>
              <a:t> </a:t>
            </a: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We set up a </a:t>
            </a:r>
            <a:r>
              <a:rPr lang="en-GB" sz="1200" b="1" kern="1200" dirty="0" smtClean="0">
                <a:solidFill>
                  <a:schemeClr val="tx1"/>
                </a:solidFill>
                <a:effectLst/>
                <a:latin typeface="Arial" charset="0"/>
                <a:ea typeface="+mn-ea"/>
                <a:cs typeface="+mn-cs"/>
              </a:rPr>
              <a:t>cooperation mechanism</a:t>
            </a:r>
            <a:r>
              <a:rPr lang="en-GB" sz="1200" kern="1200" dirty="0" smtClean="0">
                <a:solidFill>
                  <a:schemeClr val="tx1"/>
                </a:solidFill>
                <a:effectLst/>
                <a:latin typeface="Arial" charset="0"/>
                <a:ea typeface="+mn-ea"/>
                <a:cs typeface="+mn-cs"/>
              </a:rPr>
              <a:t> between Member States and the Commission an enabling </a:t>
            </a:r>
            <a:r>
              <a:rPr lang="en-GB" sz="1200" b="1" kern="1200" dirty="0" smtClean="0">
                <a:solidFill>
                  <a:schemeClr val="tx1"/>
                </a:solidFill>
                <a:effectLst/>
                <a:latin typeface="Arial" charset="0"/>
                <a:ea typeface="+mn-ea"/>
                <a:cs typeface="+mn-cs"/>
              </a:rPr>
              <a:t>framework</a:t>
            </a:r>
            <a:r>
              <a:rPr lang="en-GB" sz="1200" kern="1200" dirty="0" smtClean="0">
                <a:solidFill>
                  <a:schemeClr val="tx1"/>
                </a:solidFill>
                <a:effectLst/>
                <a:latin typeface="Arial" charset="0"/>
                <a:ea typeface="+mn-ea"/>
                <a:cs typeface="+mn-cs"/>
              </a:rPr>
              <a:t> for the screening of FDI into the EU. This includes guidance on factors that Member States and the Commission may take into account when screening investment, and also lays down basic procedural elements to ensure non-discrimination between third countries and transparency.</a:t>
            </a:r>
          </a:p>
          <a:p>
            <a:r>
              <a:rPr lang="en-GB" sz="1200" kern="1200" dirty="0" smtClean="0">
                <a:solidFill>
                  <a:schemeClr val="tx1"/>
                </a:solidFill>
                <a:effectLst/>
                <a:latin typeface="Arial" charset="0"/>
                <a:ea typeface="+mn-ea"/>
                <a:cs typeface="+mn-cs"/>
              </a:rPr>
              <a:t> </a:t>
            </a: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It would also </a:t>
            </a:r>
            <a:r>
              <a:rPr lang="en-GB" sz="1200" b="1" kern="1200" dirty="0" smtClean="0">
                <a:solidFill>
                  <a:schemeClr val="tx1"/>
                </a:solidFill>
                <a:effectLst/>
                <a:latin typeface="Arial" charset="0"/>
                <a:ea typeface="+mn-ea"/>
                <a:cs typeface="+mn-cs"/>
              </a:rPr>
              <a:t>allow the Commission to review a foreign take-over</a:t>
            </a:r>
            <a:r>
              <a:rPr lang="en-GB" sz="1200" kern="1200" dirty="0" smtClean="0">
                <a:solidFill>
                  <a:schemeClr val="tx1"/>
                </a:solidFill>
                <a:effectLst/>
                <a:latin typeface="Arial" charset="0"/>
                <a:ea typeface="+mn-ea"/>
                <a:cs typeface="+mn-cs"/>
              </a:rPr>
              <a:t>, and issue an opinion when it considers that it is likely to affect security or public order in one or more Member States or that it is likely to affect programmes of Union interest (for example Horizon 2020 or Galileo).</a:t>
            </a:r>
          </a:p>
          <a:p>
            <a:pPr lvl="0"/>
            <a:endParaRPr lang="en-GB" sz="1200" b="1"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AUS / NZ mandates:</a:t>
            </a:r>
          </a:p>
          <a:p>
            <a:pPr lvl="0"/>
            <a:endParaRPr lang="en-GB" sz="1200" b="1"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To build on recent successful agreements with for example Canada, Singapore, Vietnam and most recently Japan, the Commission has made a recommendation to the Council to </a:t>
            </a:r>
            <a:r>
              <a:rPr lang="en-GB" sz="1200" b="1" kern="1200" dirty="0" smtClean="0">
                <a:solidFill>
                  <a:schemeClr val="tx1"/>
                </a:solidFill>
                <a:effectLst/>
                <a:latin typeface="Arial" charset="0"/>
                <a:ea typeface="+mn-ea"/>
                <a:cs typeface="+mn-cs"/>
              </a:rPr>
              <a:t>open trade negotiations with Australia and with New Zealand. </a:t>
            </a:r>
            <a:endParaRPr lang="en-GB"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 </a:t>
            </a: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These agreements would open new markets and strengthen the EU’s position in the Asia-Pacific value chains. They would also expand the </a:t>
            </a:r>
            <a:r>
              <a:rPr lang="en-GB" sz="1200" b="1" kern="1200" dirty="0" smtClean="0">
                <a:solidFill>
                  <a:schemeClr val="tx1"/>
                </a:solidFill>
                <a:effectLst/>
                <a:latin typeface="Arial" charset="0"/>
                <a:ea typeface="+mn-ea"/>
                <a:cs typeface="+mn-cs"/>
              </a:rPr>
              <a:t>alliance of partners committed to progressive rules for global trade</a:t>
            </a:r>
            <a:r>
              <a:rPr lang="en-GB" sz="1200" kern="1200" dirty="0" smtClean="0">
                <a:solidFill>
                  <a:schemeClr val="tx1"/>
                </a:solidFill>
                <a:effectLst/>
                <a:latin typeface="Arial" charset="0"/>
                <a:ea typeface="+mn-ea"/>
                <a:cs typeface="+mn-cs"/>
              </a:rPr>
              <a:t> which we are promoting through the ongoing FTA negotiations with Mexico, Chile and MERCOSUR. </a:t>
            </a:r>
          </a:p>
          <a:p>
            <a:pPr lvl="0"/>
            <a:endParaRPr lang="en-GB" sz="1200" b="1" kern="1200" dirty="0" smtClean="0">
              <a:solidFill>
                <a:schemeClr val="tx1"/>
              </a:solidFill>
              <a:effectLst/>
              <a:latin typeface="Arial" charset="0"/>
              <a:ea typeface="+mn-ea"/>
              <a:cs typeface="+mn-cs"/>
            </a:endParaRPr>
          </a:p>
          <a:p>
            <a:pPr lvl="0"/>
            <a:endParaRPr lang="en-GB" sz="1200" b="1" kern="1200" dirty="0" smtClean="0">
              <a:solidFill>
                <a:schemeClr val="tx1"/>
              </a:solidFill>
              <a:effectLst/>
              <a:latin typeface="Arial" charset="0"/>
              <a:ea typeface="+mn-ea"/>
              <a:cs typeface="+mn-cs"/>
            </a:endParaRPr>
          </a:p>
          <a:p>
            <a:pPr lvl="0"/>
            <a:r>
              <a:rPr lang="en-GB" sz="1200" b="1" kern="1200" dirty="0" smtClean="0">
                <a:solidFill>
                  <a:schemeClr val="tx1"/>
                </a:solidFill>
                <a:effectLst/>
                <a:latin typeface="Arial" charset="0"/>
                <a:ea typeface="+mn-ea"/>
                <a:cs typeface="+mn-cs"/>
              </a:rPr>
              <a:t>MIC:</a:t>
            </a:r>
            <a:r>
              <a:rPr lang="en-GB" sz="1200" kern="1200" dirty="0" smtClean="0">
                <a:solidFill>
                  <a:schemeClr val="tx1"/>
                </a:solidFill>
                <a:effectLst/>
                <a:latin typeface="Arial" charset="0"/>
                <a:ea typeface="+mn-ea"/>
                <a:cs typeface="+mn-cs"/>
              </a:rPr>
              <a:t> </a:t>
            </a:r>
          </a:p>
          <a:p>
            <a:pPr lvl="0"/>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recommendation to the Council to open </a:t>
            </a:r>
            <a:r>
              <a:rPr lang="en-GB" sz="1200" b="1" kern="1200" dirty="0" smtClean="0">
                <a:solidFill>
                  <a:schemeClr val="tx1"/>
                </a:solidFill>
                <a:effectLst/>
                <a:latin typeface="Arial" charset="0"/>
                <a:ea typeface="+mn-ea"/>
                <a:cs typeface="+mn-cs"/>
              </a:rPr>
              <a:t>multilateral negotiations to establish a multilateral court for the settlement of investment disputes</a:t>
            </a:r>
            <a:r>
              <a:rPr lang="en-GB" sz="1200" kern="1200" dirty="0" smtClean="0">
                <a:solidFill>
                  <a:schemeClr val="tx1"/>
                </a:solidFill>
                <a:effectLst/>
                <a:latin typeface="Arial" charset="0"/>
                <a:ea typeface="+mn-ea"/>
                <a:cs typeface="+mn-cs"/>
              </a:rPr>
              <a:t>.</a:t>
            </a:r>
          </a:p>
          <a:p>
            <a:pPr marL="171450" lvl="0" indent="-171450">
              <a:buFont typeface="Arial" panose="020B0604020202020204" pitchFamily="34" charset="0"/>
              <a:buChar char="•"/>
            </a:pPr>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aims at </a:t>
            </a:r>
            <a:r>
              <a:rPr lang="en-GB" sz="1200" b="0" kern="1200" dirty="0" smtClean="0">
                <a:solidFill>
                  <a:schemeClr val="tx1"/>
                </a:solidFill>
                <a:effectLst/>
                <a:latin typeface="Arial" charset="0"/>
                <a:ea typeface="+mn-ea"/>
                <a:cs typeface="+mn-cs"/>
              </a:rPr>
              <a:t>establishing a permanent court, consisting of professional judges</a:t>
            </a:r>
            <a:r>
              <a:rPr lang="en-GB" sz="1200" kern="1200" dirty="0" smtClean="0">
                <a:solidFill>
                  <a:schemeClr val="tx1"/>
                </a:solidFill>
                <a:effectLst/>
                <a:latin typeface="Arial" charset="0"/>
                <a:ea typeface="+mn-ea"/>
                <a:cs typeface="+mn-cs"/>
              </a:rPr>
              <a:t>, and subject to stringent procedural rules that would deal with disputes between investors and states in the context of bilateral investment agreements.  </a:t>
            </a:r>
          </a:p>
          <a:p>
            <a:pPr marL="0" lvl="0" indent="0">
              <a:buFont typeface="Arial" panose="020B0604020202020204" pitchFamily="34" charset="0"/>
              <a:buNone/>
            </a:pPr>
            <a:endParaRPr lang="en-GB"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In recent FTAs (such as with Canada or Vietnam), the EU has already replaced the much-criticised "investor-to-state-dispute settlement system" (ISDS) arbitration system by a permanent investment court. The proposal of a Multilateral Investment Court is </a:t>
            </a:r>
            <a:r>
              <a:rPr lang="en-GB" sz="1200" b="1" kern="1200" dirty="0" smtClean="0">
                <a:solidFill>
                  <a:schemeClr val="tx1"/>
                </a:solidFill>
                <a:effectLst/>
                <a:latin typeface="Arial" charset="0"/>
                <a:ea typeface="+mn-ea"/>
                <a:cs typeface="+mn-cs"/>
              </a:rPr>
              <a:t>the logical next step in our approach to set up a more transparent, coherent and fair approach to dealing with investor complaints</a:t>
            </a:r>
            <a:r>
              <a:rPr lang="en-GB" sz="1200" kern="1200" dirty="0" smtClean="0">
                <a:solidFill>
                  <a:schemeClr val="tx1"/>
                </a:solidFill>
                <a:effectLst/>
                <a:latin typeface="Arial" charset="0"/>
                <a:ea typeface="+mn-ea"/>
                <a:cs typeface="+mn-cs"/>
              </a:rPr>
              <a:t> under investment protection agreements. It would move the settlement of disputes from individual bilateral arrangements to a single multilateral setting. </a:t>
            </a:r>
          </a:p>
          <a:p>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8</a:t>
            </a:fld>
            <a:endParaRPr lang="en-GB" altLang="en-US"/>
          </a:p>
        </p:txBody>
      </p:sp>
    </p:spTree>
    <p:extLst>
      <p:ext uri="{BB962C8B-B14F-4D97-AF65-F5344CB8AC3E}">
        <p14:creationId xmlns:p14="http://schemas.microsoft.com/office/powerpoint/2010/main" val="2300884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Where are we 2 years on? Have published a comprehensive Report as part of the SOTEU</a:t>
            </a:r>
            <a:r>
              <a:rPr lang="en-GB" baseline="0" dirty="0" smtClean="0"/>
              <a:t> package (Sept 2017). Will be complemented by a self-standing (now to be annual) report specifically on FTA implementation (Nov 2017). </a:t>
            </a:r>
          </a:p>
          <a:p>
            <a:endParaRPr lang="en-GB" baseline="0" dirty="0" smtClean="0"/>
          </a:p>
          <a:p>
            <a:r>
              <a:rPr lang="en-GB" baseline="0" dirty="0" smtClean="0"/>
              <a:t>Clearly still have work to do – this is a long-term strategy. Still, lots has been done - a few T4A highlights / what has been achieved in the past 2 years:</a:t>
            </a:r>
            <a:endParaRPr lang="en-GB" dirty="0" smtClean="0"/>
          </a:p>
          <a:p>
            <a:endParaRPr lang="en-GB" dirty="0" smtClean="0"/>
          </a:p>
          <a:p>
            <a:pPr marL="171450" indent="-171450">
              <a:buFont typeface="Arial" panose="020B0604020202020204" pitchFamily="34" charset="0"/>
              <a:buChar char="•"/>
            </a:pPr>
            <a:r>
              <a:rPr lang="en-GB" dirty="0" smtClean="0"/>
              <a:t>Negotiations – </a:t>
            </a:r>
            <a:r>
              <a:rPr lang="en-GB" dirty="0" err="1" smtClean="0"/>
              <a:t>mutliateral</a:t>
            </a:r>
            <a:r>
              <a:rPr lang="en-GB" dirty="0" smtClean="0"/>
              <a:t>: WTO remains</a:t>
            </a:r>
            <a:r>
              <a:rPr lang="en-GB" baseline="0" dirty="0" smtClean="0"/>
              <a:t> the cornerstone of our engagement. </a:t>
            </a:r>
            <a:r>
              <a:rPr lang="en-GB" dirty="0" smtClean="0"/>
              <a:t>ITA concluded. TFA entry into force 2016. Combatting distortions in </a:t>
            </a:r>
            <a:r>
              <a:rPr lang="en-GB" dirty="0" err="1" smtClean="0"/>
              <a:t>agri</a:t>
            </a:r>
            <a:r>
              <a:rPr lang="en-GB" dirty="0" smtClean="0"/>
              <a:t> trade. LDC pharma waiver.</a:t>
            </a:r>
          </a:p>
          <a:p>
            <a:pPr marL="0" indent="0">
              <a:buFont typeface="Arial" panose="020B0604020202020204" pitchFamily="34" charset="0"/>
              <a:buNone/>
            </a:pPr>
            <a:endParaRPr lang="en-GB" dirty="0" smtClean="0"/>
          </a:p>
          <a:p>
            <a:pPr marL="171450" indent="-171450">
              <a:buFont typeface="Arial" panose="020B0604020202020204" pitchFamily="34" charset="0"/>
              <a:buChar char="•"/>
            </a:pPr>
            <a:r>
              <a:rPr lang="en-GB" dirty="0" smtClean="0"/>
              <a:t>Negotiations – bilateral: concluded – (provisionally) applied – preparations for more applications (see list on slide). Ambitious agenda of ongoing negotiations as well (see "What</a:t>
            </a:r>
            <a:r>
              <a:rPr lang="en-GB" baseline="0" dirty="0" smtClean="0"/>
              <a:t> next?")</a:t>
            </a:r>
            <a:r>
              <a:rPr lang="en-GB" dirty="0" smtClean="0"/>
              <a:t>.</a:t>
            </a:r>
            <a:endParaRPr lang="en-GB" dirty="0"/>
          </a:p>
        </p:txBody>
      </p:sp>
      <p:sp>
        <p:nvSpPr>
          <p:cNvPr id="4" name="Slide Number Placeholder 3"/>
          <p:cNvSpPr>
            <a:spLocks noGrp="1"/>
          </p:cNvSpPr>
          <p:nvPr>
            <p:ph type="sldNum" sz="quarter" idx="10"/>
          </p:nvPr>
        </p:nvSpPr>
        <p:spPr/>
        <p:txBody>
          <a:bodyPr/>
          <a:lstStyle/>
          <a:p>
            <a:fld id="{E95F18E3-A729-4743-B3CA-F75D3BEDE273}" type="slidenum">
              <a:rPr lang="en-GB" altLang="en-US" smtClean="0"/>
              <a:pPr/>
              <a:t>9</a:t>
            </a:fld>
            <a:endParaRPr lang="en-GB" altLang="en-US"/>
          </a:p>
        </p:txBody>
      </p:sp>
    </p:spTree>
    <p:extLst>
      <p:ext uri="{BB962C8B-B14F-4D97-AF65-F5344CB8AC3E}">
        <p14:creationId xmlns:p14="http://schemas.microsoft.com/office/powerpoint/2010/main" val="42090053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cs typeface="Arial" charset="0"/>
              </a:defRPr>
            </a:lvl1pPr>
            <a:lvl2pPr marL="742950" indent="-285750" defTabSz="457200" eaLnBrk="0" hangingPunct="0">
              <a:defRPr sz="7600" b="1">
                <a:solidFill>
                  <a:srgbClr val="FFD624"/>
                </a:solidFill>
                <a:latin typeface="Verdana" pitchFamily="34" charset="0"/>
                <a:cs typeface="Arial" charset="0"/>
              </a:defRPr>
            </a:lvl2pPr>
            <a:lvl3pPr marL="1143000" indent="-228600" defTabSz="457200" eaLnBrk="0" hangingPunct="0">
              <a:defRPr sz="7600" b="1">
                <a:solidFill>
                  <a:srgbClr val="FFD624"/>
                </a:solidFill>
                <a:latin typeface="Verdana" pitchFamily="34" charset="0"/>
                <a:cs typeface="Arial" charset="0"/>
              </a:defRPr>
            </a:lvl3pPr>
            <a:lvl4pPr marL="1600200" indent="-228600" defTabSz="457200" eaLnBrk="0" hangingPunct="0">
              <a:defRPr sz="7600" b="1">
                <a:solidFill>
                  <a:srgbClr val="FFD624"/>
                </a:solidFill>
                <a:latin typeface="Verdana" pitchFamily="34" charset="0"/>
                <a:cs typeface="Arial" charset="0"/>
              </a:defRPr>
            </a:lvl4pPr>
            <a:lvl5pPr marL="2057400" indent="-228600" defTabSz="457200" eaLnBrk="0" hangingPunct="0">
              <a:defRPr sz="7600" b="1">
                <a:solidFill>
                  <a:srgbClr val="FFD624"/>
                </a:solidFill>
                <a:latin typeface="Verdana" pitchFamily="34" charset="0"/>
                <a:cs typeface="Arial" charset="0"/>
              </a:defRPr>
            </a:lvl5pPr>
            <a:lvl6pPr marL="2514600" indent="-228600" defTabSz="4572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defTabSz="4572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defTabSz="4572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defTabSz="4572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defRPr/>
            </a:pPr>
            <a:endParaRPr lang="en-US" altLang="en-US" sz="1800" b="0" smtClean="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4C2F2233-A422-4887-96BA-A611F5158FEC}"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78363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F9B3826C-3DD3-48D7-9DA0-324D3759D3F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1777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5F7280E8-B923-4A17-BEF9-2934836C14E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3579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cs typeface="Arial" charset="0"/>
              </a:defRPr>
            </a:lvl1pPr>
            <a:lvl2pPr marL="742950" indent="-285750" defTabSz="457200" eaLnBrk="0" hangingPunct="0">
              <a:defRPr sz="7600" b="1">
                <a:solidFill>
                  <a:srgbClr val="FFD624"/>
                </a:solidFill>
                <a:latin typeface="Verdana" pitchFamily="34" charset="0"/>
                <a:cs typeface="Arial" charset="0"/>
              </a:defRPr>
            </a:lvl2pPr>
            <a:lvl3pPr marL="1143000" indent="-228600" defTabSz="457200" eaLnBrk="0" hangingPunct="0">
              <a:defRPr sz="7600" b="1">
                <a:solidFill>
                  <a:srgbClr val="FFD624"/>
                </a:solidFill>
                <a:latin typeface="Verdana" pitchFamily="34" charset="0"/>
                <a:cs typeface="Arial" charset="0"/>
              </a:defRPr>
            </a:lvl3pPr>
            <a:lvl4pPr marL="1600200" indent="-228600" defTabSz="457200" eaLnBrk="0" hangingPunct="0">
              <a:defRPr sz="7600" b="1">
                <a:solidFill>
                  <a:srgbClr val="FFD624"/>
                </a:solidFill>
                <a:latin typeface="Verdana" pitchFamily="34" charset="0"/>
                <a:cs typeface="Arial" charset="0"/>
              </a:defRPr>
            </a:lvl4pPr>
            <a:lvl5pPr marL="2057400" indent="-228600" defTabSz="457200" eaLnBrk="0" hangingPunct="0">
              <a:defRPr sz="7600" b="1">
                <a:solidFill>
                  <a:srgbClr val="FFD624"/>
                </a:solidFill>
                <a:latin typeface="Verdana" pitchFamily="34" charset="0"/>
                <a:cs typeface="Arial" charset="0"/>
              </a:defRPr>
            </a:lvl5pPr>
            <a:lvl6pPr marL="2514600" indent="-228600" defTabSz="4572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defTabSz="4572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defTabSz="4572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defTabSz="4572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defRPr/>
            </a:pPr>
            <a:endParaRPr lang="en-US" altLang="en-US" sz="1800" b="0" smtClean="0">
              <a:solidFill>
                <a:srgbClr val="FFFFFF"/>
              </a:solidFill>
            </a:endParaRPr>
          </a:p>
        </p:txBody>
      </p:sp>
      <p:pic>
        <p:nvPicPr>
          <p:cNvPr id="5" name="Picture 6" descr="LOGO CE-EN-quadri.eps"/>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05250" y="309563"/>
            <a:ext cx="15843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30688" y="6669088"/>
            <a:ext cx="684212"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2" name="Title 1"/>
          <p:cNvSpPr>
            <a:spLocks noGrp="1"/>
          </p:cNvSpPr>
          <p:nvPr>
            <p:ph type="title"/>
          </p:nvPr>
        </p:nvSpPr>
        <p:spPr>
          <a:xfrm>
            <a:off x="4139952" y="1641600"/>
            <a:ext cx="4536504" cy="2088232"/>
          </a:xfrm>
        </p:spPr>
        <p:txBody>
          <a:bodyPr/>
          <a:lstStyle>
            <a:lvl1pPr indent="0">
              <a:defRPr sz="4800">
                <a:solidFill>
                  <a:srgbClr val="FFD624"/>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smtClean="0"/>
              <a:t>Click to edit Master text styles</a:t>
            </a:r>
          </a:p>
        </p:txBody>
      </p:sp>
      <p:sp>
        <p:nvSpPr>
          <p:cNvPr id="7" name="Rectangle 4"/>
          <p:cNvSpPr>
            <a:spLocks noGrp="1" noChangeArrowheads="1"/>
          </p:cNvSpPr>
          <p:nvPr>
            <p:ph type="dt" sz="half" idx="10"/>
          </p:nvPr>
        </p:nvSpPr>
        <p:spPr/>
        <p:txBody>
          <a:bodyPr/>
          <a:lstStyle>
            <a:lvl1pPr>
              <a:defRPr>
                <a:solidFill>
                  <a:schemeClr val="bg1"/>
                </a:solidFill>
              </a:defRPr>
            </a:lvl1pPr>
          </a:lstStyle>
          <a:p>
            <a:pPr>
              <a:defRPr/>
            </a:pPr>
            <a:endParaRPr lang="en-GB">
              <a:solidFill>
                <a:srgbClr val="FFFFFF"/>
              </a:solidFill>
            </a:endParaRPr>
          </a:p>
        </p:txBody>
      </p:sp>
      <p:sp>
        <p:nvSpPr>
          <p:cNvPr id="8" name="Rectangle 5"/>
          <p:cNvSpPr>
            <a:spLocks noGrp="1" noChangeArrowheads="1"/>
          </p:cNvSpPr>
          <p:nvPr>
            <p:ph type="ftr" sz="quarter" idx="11"/>
          </p:nvPr>
        </p:nvSpPr>
        <p:spPr/>
        <p:txBody>
          <a:bodyPr/>
          <a:lstStyle>
            <a:lvl1pPr>
              <a:defRPr>
                <a:solidFill>
                  <a:schemeClr val="bg1"/>
                </a:solidFill>
              </a:defRPr>
            </a:lvl1pPr>
          </a:lstStyle>
          <a:p>
            <a:pPr>
              <a:defRPr/>
            </a:pPr>
            <a:endParaRPr>
              <a:solidFill>
                <a:srgbClr val="FFFFFF"/>
              </a:solidFill>
            </a:endParaRPr>
          </a:p>
        </p:txBody>
      </p:sp>
      <p:sp>
        <p:nvSpPr>
          <p:cNvPr id="9" name="Rectangle 6"/>
          <p:cNvSpPr>
            <a:spLocks noGrp="1" noChangeArrowheads="1"/>
          </p:cNvSpPr>
          <p:nvPr>
            <p:ph type="sldNum" sz="quarter" idx="12"/>
          </p:nvPr>
        </p:nvSpPr>
        <p:spPr/>
        <p:txBody>
          <a:bodyPr/>
          <a:lstStyle>
            <a:lvl1pPr>
              <a:defRPr>
                <a:solidFill>
                  <a:schemeClr val="bg1"/>
                </a:solidFill>
              </a:defRPr>
            </a:lvl1pPr>
          </a:lstStyle>
          <a:p>
            <a:pPr>
              <a:defRPr/>
            </a:pPr>
            <a:fld id="{4C2F2233-A422-4887-96BA-A611F5158FEC}"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03614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A7C91D6C-DFF8-4DE6-B44E-2D7F4FE8C6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4873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31A13883-7878-409F-A6E5-9B8057A288A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86558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498298DC-2725-486E-B6D9-DC8F4A698DD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0190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32878629-E634-414A-A8C1-9BC970848AF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16562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DC11901D-CFF7-4AD2-9AF0-BF78490C8B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47924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A8D2D6D9-30E4-4D62-ADBB-197DE2172E2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077957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418EEE1-5360-4984-B7F7-44C688E075C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0244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88"/>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solidFill>
                <a:srgbClr val="FFFFFF"/>
              </a:solidFill>
            </a:endParaRPr>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A7C91D6C-DFF8-4DE6-B44E-2D7F4FE8C6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840305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85F84E1D-21A1-456B-A861-9A4A6396E0B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873834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F9B3826C-3DD3-48D7-9DA0-324D3759D3F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32232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5F7280E8-B923-4A17-BEF9-2934836C14E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743882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6" name="Rectangle 6"/>
          <p:cNvSpPr>
            <a:spLocks noGrp="1" noChangeArrowheads="1"/>
          </p:cNvSpPr>
          <p:nvPr>
            <p:ph type="sldNum" sz="quarter" idx="12"/>
          </p:nvPr>
        </p:nvSpPr>
        <p:spPr/>
        <p:txBody>
          <a:bodyPr/>
          <a:lstStyle>
            <a:lvl1pPr>
              <a:defRPr/>
            </a:lvl1pPr>
          </a:lstStyle>
          <a:p>
            <a:pPr>
              <a:defRPr/>
            </a:pPr>
            <a:fld id="{31A13883-7878-409F-A6E5-9B8057A288A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0309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498298DC-2725-486E-B6D9-DC8F4A698DD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3184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9" name="Rectangle 6"/>
          <p:cNvSpPr>
            <a:spLocks noGrp="1" noChangeArrowheads="1"/>
          </p:cNvSpPr>
          <p:nvPr>
            <p:ph type="sldNum" sz="quarter" idx="12"/>
          </p:nvPr>
        </p:nvSpPr>
        <p:spPr/>
        <p:txBody>
          <a:bodyPr/>
          <a:lstStyle>
            <a:lvl1pPr>
              <a:defRPr/>
            </a:lvl1pPr>
          </a:lstStyle>
          <a:p>
            <a:pPr>
              <a:defRPr/>
            </a:pPr>
            <a:fld id="{32878629-E634-414A-A8C1-9BC970848AF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511888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5" name="Rectangle 6"/>
          <p:cNvSpPr>
            <a:spLocks noGrp="1" noChangeArrowheads="1"/>
          </p:cNvSpPr>
          <p:nvPr>
            <p:ph type="sldNum" sz="quarter" idx="12"/>
          </p:nvPr>
        </p:nvSpPr>
        <p:spPr/>
        <p:txBody>
          <a:bodyPr/>
          <a:lstStyle>
            <a:lvl1pPr>
              <a:defRPr/>
            </a:lvl1pPr>
          </a:lstStyle>
          <a:p>
            <a:pPr>
              <a:defRPr/>
            </a:pPr>
            <a:fld id="{DC11901D-CFF7-4AD2-9AF0-BF78490C8B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07972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4" name="Rectangle 6"/>
          <p:cNvSpPr>
            <a:spLocks noGrp="1" noChangeArrowheads="1"/>
          </p:cNvSpPr>
          <p:nvPr>
            <p:ph type="sldNum" sz="quarter" idx="12"/>
          </p:nvPr>
        </p:nvSpPr>
        <p:spPr/>
        <p:txBody>
          <a:bodyPr/>
          <a:lstStyle>
            <a:lvl1pPr>
              <a:defRPr/>
            </a:lvl1pPr>
          </a:lstStyle>
          <a:p>
            <a:pPr>
              <a:defRPr/>
            </a:pPr>
            <a:fld id="{A8D2D6D9-30E4-4D62-ADBB-197DE2172E2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922352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0418EEE1-5360-4984-B7F7-44C688E075C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17299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85F84E1D-21A1-456B-A861-9A4A6396E0B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07980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cs typeface="+mn-cs"/>
              </a:defRPr>
            </a:lvl1pPr>
          </a:lstStyle>
          <a:p>
            <a:pPr>
              <a:defRPr/>
            </a:pPr>
            <a:fld id="{6DF2AEBD-F983-4DA3-BA54-74D9AEB92DE5}"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037949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cs typeface="+mn-cs"/>
              </a:defRPr>
            </a:lvl1pPr>
          </a:lstStyle>
          <a:p>
            <a:pPr>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a:solidFill>
                  <a:schemeClr val="tx1"/>
                </a:solidFill>
                <a:latin typeface="+mj-lt"/>
                <a:ea typeface="+mn-ea"/>
                <a:cs typeface="+mn-cs"/>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cs typeface="+mn-cs"/>
              </a:defRPr>
            </a:lvl1pPr>
          </a:lstStyle>
          <a:p>
            <a:pPr>
              <a:defRPr/>
            </a:pPr>
            <a:fld id="{6DF2AEBD-F983-4DA3-BA54-74D9AEB92DE5}" type="slidenum">
              <a:rPr lang="en-GB">
                <a:solidFill>
                  <a:srgbClr val="000000"/>
                </a:solidFill>
              </a:rPr>
              <a:pPr>
                <a:defRPr/>
              </a:pPr>
              <a:t>‹#›</a:t>
            </a:fld>
            <a:endParaRPr lang="en-GB" dirty="0">
              <a:solidFill>
                <a:srgbClr val="000000"/>
              </a:solidFill>
            </a:endParaRPr>
          </a:p>
        </p:txBody>
      </p:sp>
    </p:spTree>
    <p:extLst>
      <p:ext uri="{BB962C8B-B14F-4D97-AF65-F5344CB8AC3E}">
        <p14:creationId xmlns:p14="http://schemas.microsoft.com/office/powerpoint/2010/main" val="362382079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exporthelp.europa.eu/" TargetMode="External"/><Relationship Id="rId3" Type="http://schemas.openxmlformats.org/officeDocument/2006/relationships/hyperlink" Target="https://twitter.com/Trade_EU" TargetMode="External"/><Relationship Id="rId7" Type="http://schemas.openxmlformats.org/officeDocument/2006/relationships/hyperlink" Target="http://madb.europa.eu/madb/indexPubli.htm" TargetMode="External"/><Relationship Id="rId2" Type="http://schemas.openxmlformats.org/officeDocument/2006/relationships/hyperlink" Target="http://ec.europa.eu/trade/" TargetMode="External"/><Relationship Id="rId1" Type="http://schemas.openxmlformats.org/officeDocument/2006/relationships/slideLayout" Target="../slideLayouts/slideLayout13.xml"/><Relationship Id="rId6" Type="http://schemas.openxmlformats.org/officeDocument/2006/relationships/hyperlink" Target="http://trade.ec.europa.eu/eutn/register.htm" TargetMode="External"/><Relationship Id="rId5" Type="http://schemas.openxmlformats.org/officeDocument/2006/relationships/hyperlink" Target="https://twitter.com/MalmstromEU" TargetMode="External"/><Relationship Id="rId4" Type="http://schemas.openxmlformats.org/officeDocument/2006/relationships/hyperlink" Target="http://ec.europa.eu/commission/2014-2019/malmstrom_e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58" y="1081389"/>
            <a:ext cx="4234604" cy="6020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7698" name="Title 1"/>
          <p:cNvSpPr>
            <a:spLocks noGrp="1"/>
          </p:cNvSpPr>
          <p:nvPr>
            <p:ph type="title"/>
          </p:nvPr>
        </p:nvSpPr>
        <p:spPr>
          <a:xfrm>
            <a:off x="4140200" y="1641475"/>
            <a:ext cx="4535488" cy="2089150"/>
          </a:xfrm>
        </p:spPr>
        <p:txBody>
          <a:bodyPr/>
          <a:lstStyle/>
          <a:p>
            <a:r>
              <a:rPr lang="en-US" altLang="en-US" sz="2400" dirty="0" smtClean="0"/>
              <a:t>The European Union's Trade Policy Strategy</a:t>
            </a:r>
          </a:p>
        </p:txBody>
      </p:sp>
      <p:sp>
        <p:nvSpPr>
          <p:cNvPr id="157700" name="Content Placeholder 2"/>
          <p:cNvSpPr>
            <a:spLocks noGrp="1"/>
          </p:cNvSpPr>
          <p:nvPr>
            <p:ph idx="1"/>
          </p:nvPr>
        </p:nvSpPr>
        <p:spPr>
          <a:xfrm>
            <a:off x="3851920" y="5229745"/>
            <a:ext cx="3743325" cy="1871663"/>
          </a:xfrm>
        </p:spPr>
        <p:txBody>
          <a:bodyPr/>
          <a:lstStyle/>
          <a:p>
            <a:r>
              <a:rPr lang="en-US" altLang="en-US" sz="1800" dirty="0" smtClean="0">
                <a:effectLst>
                  <a:outerShdw blurRad="38100" dist="38100" dir="2700000" algn="tl">
                    <a:srgbClr val="000000">
                      <a:alpha val="43137"/>
                    </a:srgbClr>
                  </a:outerShdw>
                </a:effectLst>
              </a:rPr>
              <a:t>European Commission </a:t>
            </a:r>
            <a:r>
              <a:rPr lang="en-US" altLang="en-US" sz="1400" dirty="0" smtClean="0">
                <a:effectLst>
                  <a:outerShdw blurRad="38100" dist="38100" dir="2700000" algn="tl">
                    <a:srgbClr val="000000">
                      <a:alpha val="43137"/>
                    </a:srgbClr>
                  </a:outerShdw>
                </a:effectLst>
              </a:rPr>
              <a:t>DG Trade – Unit G.1</a:t>
            </a:r>
          </a:p>
          <a:p>
            <a:r>
              <a:rPr lang="en-US" altLang="en-US" sz="1400" dirty="0" smtClean="0"/>
              <a:t>2017</a:t>
            </a:r>
          </a:p>
        </p:txBody>
      </p:sp>
    </p:spTree>
    <p:extLst>
      <p:ext uri="{BB962C8B-B14F-4D97-AF65-F5344CB8AC3E}">
        <p14:creationId xmlns:p14="http://schemas.microsoft.com/office/powerpoint/2010/main" val="24300972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T4A Implementation (II.)</a:t>
            </a:r>
            <a:endParaRPr lang="en-GB" dirty="0"/>
          </a:p>
        </p:txBody>
      </p:sp>
      <p:sp>
        <p:nvSpPr>
          <p:cNvPr id="3" name="Content Placeholder 2"/>
          <p:cNvSpPr>
            <a:spLocks noGrp="1"/>
          </p:cNvSpPr>
          <p:nvPr>
            <p:ph idx="1"/>
          </p:nvPr>
        </p:nvSpPr>
        <p:spPr>
          <a:xfrm>
            <a:off x="457200" y="2564904"/>
            <a:ext cx="8229600" cy="3816424"/>
          </a:xfrm>
        </p:spPr>
        <p:txBody>
          <a:bodyPr/>
          <a:lstStyle/>
          <a:p>
            <a:pPr algn="just"/>
            <a:r>
              <a:rPr lang="en-GB" b="1" dirty="0" smtClean="0">
                <a:solidFill>
                  <a:schemeClr val="tx1"/>
                </a:solidFill>
              </a:rPr>
              <a:t>Effectiveness:</a:t>
            </a:r>
          </a:p>
          <a:p>
            <a:pPr lvl="1" algn="just"/>
            <a:r>
              <a:rPr lang="en-GB" b="0" u="sng" dirty="0" smtClean="0">
                <a:solidFill>
                  <a:schemeClr val="tx1"/>
                </a:solidFill>
              </a:rPr>
              <a:t>Modern trade rules</a:t>
            </a:r>
            <a:r>
              <a:rPr lang="en-GB" b="0" dirty="0" smtClean="0">
                <a:solidFill>
                  <a:schemeClr val="tx1"/>
                </a:solidFill>
              </a:rPr>
              <a:t>: Services-enabled goods trade, digital &amp; e-commerce, investment dispute settlement, regulatory cooperation</a:t>
            </a:r>
          </a:p>
          <a:p>
            <a:pPr marL="457200" lvl="1" indent="0" algn="just">
              <a:buNone/>
            </a:pPr>
            <a:endParaRPr lang="en-GB" sz="1000" b="0" dirty="0" smtClean="0">
              <a:solidFill>
                <a:schemeClr val="tx1"/>
              </a:solidFill>
            </a:endParaRPr>
          </a:p>
          <a:p>
            <a:pPr lvl="1" algn="just"/>
            <a:r>
              <a:rPr lang="en-GB" b="0" u="sng" dirty="0" smtClean="0">
                <a:solidFill>
                  <a:schemeClr val="tx1"/>
                </a:solidFill>
              </a:rPr>
              <a:t>Implementation: </a:t>
            </a:r>
            <a:r>
              <a:rPr lang="en-GB" b="0" dirty="0" smtClean="0">
                <a:solidFill>
                  <a:schemeClr val="tx1"/>
                </a:solidFill>
              </a:rPr>
              <a:t>Making the most of EU trade agreements. Partnership for Implementation, European Economic Diplomacy. Facilities for SMEs, simplified Rules of Origin</a:t>
            </a:r>
          </a:p>
          <a:p>
            <a:pPr marL="457200" lvl="1" indent="0" algn="just">
              <a:buNone/>
            </a:pPr>
            <a:endParaRPr lang="en-GB" sz="1000" b="0" dirty="0" smtClean="0">
              <a:solidFill>
                <a:schemeClr val="tx1"/>
              </a:solidFill>
            </a:endParaRPr>
          </a:p>
          <a:p>
            <a:pPr lvl="1" algn="just"/>
            <a:r>
              <a:rPr lang="en-GB" b="0" u="sng" dirty="0">
                <a:solidFill>
                  <a:schemeClr val="tx1"/>
                </a:solidFill>
              </a:rPr>
              <a:t>E</a:t>
            </a:r>
            <a:r>
              <a:rPr lang="en-GB" b="0" u="sng" dirty="0" smtClean="0">
                <a:solidFill>
                  <a:schemeClr val="tx1"/>
                </a:solidFill>
              </a:rPr>
              <a:t>nforcement</a:t>
            </a:r>
            <a:r>
              <a:rPr lang="en-GB" b="0" dirty="0">
                <a:solidFill>
                  <a:schemeClr val="tx1"/>
                </a:solidFill>
              </a:rPr>
              <a:t>: </a:t>
            </a:r>
            <a:r>
              <a:rPr lang="en-GB" b="0" dirty="0" smtClean="0">
                <a:solidFill>
                  <a:schemeClr val="tx1"/>
                </a:solidFill>
              </a:rPr>
              <a:t>Ensuring </a:t>
            </a:r>
            <a:r>
              <a:rPr lang="en-GB" b="0" dirty="0">
                <a:solidFill>
                  <a:schemeClr val="tx1"/>
                </a:solidFill>
              </a:rPr>
              <a:t>a level playing </a:t>
            </a:r>
            <a:r>
              <a:rPr lang="en-GB" b="0" dirty="0" smtClean="0">
                <a:solidFill>
                  <a:schemeClr val="tx1"/>
                </a:solidFill>
              </a:rPr>
              <a:t>field. Market Access Partnership, dispute settlement, trade defence</a:t>
            </a:r>
            <a:endParaRPr lang="en-GB" b="0"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2881787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T4A Implementation (III.)</a:t>
            </a:r>
            <a:endParaRPr lang="en-GB" dirty="0"/>
          </a:p>
        </p:txBody>
      </p:sp>
      <p:sp>
        <p:nvSpPr>
          <p:cNvPr id="3" name="Content Placeholder 2"/>
          <p:cNvSpPr>
            <a:spLocks noGrp="1"/>
          </p:cNvSpPr>
          <p:nvPr>
            <p:ph idx="1"/>
          </p:nvPr>
        </p:nvSpPr>
        <p:spPr/>
        <p:txBody>
          <a:bodyPr/>
          <a:lstStyle/>
          <a:p>
            <a:r>
              <a:rPr lang="en-GB" b="1" dirty="0" smtClean="0">
                <a:solidFill>
                  <a:schemeClr val="tx1"/>
                </a:solidFill>
              </a:rPr>
              <a:t>Responsible policy based on values:</a:t>
            </a:r>
          </a:p>
          <a:p>
            <a:pPr lvl="1" algn="just"/>
            <a:r>
              <a:rPr lang="en-GB" b="0" u="sng" dirty="0" smtClean="0">
                <a:solidFill>
                  <a:schemeClr val="tx1"/>
                </a:solidFill>
              </a:rPr>
              <a:t>EU standards:</a:t>
            </a:r>
            <a:r>
              <a:rPr lang="en-GB" b="0" dirty="0" smtClean="0">
                <a:solidFill>
                  <a:schemeClr val="tx1"/>
                </a:solidFill>
              </a:rPr>
              <a:t> no lowering of standards in trade agreements</a:t>
            </a:r>
          </a:p>
          <a:p>
            <a:pPr lvl="1" algn="just"/>
            <a:r>
              <a:rPr lang="en-GB" b="0" u="sng" dirty="0" smtClean="0">
                <a:solidFill>
                  <a:schemeClr val="tx1"/>
                </a:solidFill>
              </a:rPr>
              <a:t>Sustainable development:</a:t>
            </a:r>
            <a:r>
              <a:rPr lang="en-GB" b="0" dirty="0" smtClean="0">
                <a:solidFill>
                  <a:schemeClr val="tx1"/>
                </a:solidFill>
              </a:rPr>
              <a:t> binding SD provisions in all new trade agreements. Committed to monitoring and enforcement</a:t>
            </a:r>
          </a:p>
          <a:p>
            <a:pPr lvl="1" algn="just"/>
            <a:r>
              <a:rPr lang="en-GB" b="0" dirty="0" smtClean="0">
                <a:solidFill>
                  <a:schemeClr val="tx1"/>
                </a:solidFill>
              </a:rPr>
              <a:t>Conflict Minerals Regulation, Fair and Ethical Trade</a:t>
            </a:r>
          </a:p>
          <a:p>
            <a:pPr lvl="1" algn="just"/>
            <a:r>
              <a:rPr lang="en-GB" b="0" u="sng" dirty="0" smtClean="0">
                <a:solidFill>
                  <a:schemeClr val="tx1"/>
                </a:solidFill>
              </a:rPr>
              <a:t>Promoting values:</a:t>
            </a:r>
            <a:r>
              <a:rPr lang="en-GB" b="0" dirty="0" smtClean="0">
                <a:solidFill>
                  <a:schemeClr val="tx1"/>
                </a:solidFill>
              </a:rPr>
              <a:t> </a:t>
            </a:r>
            <a:r>
              <a:rPr lang="en-GB" b="0" dirty="0">
                <a:solidFill>
                  <a:schemeClr val="tx1"/>
                </a:solidFill>
              </a:rPr>
              <a:t>Preventing export of goods used for </a:t>
            </a:r>
            <a:r>
              <a:rPr lang="en-GB" b="0" dirty="0" smtClean="0">
                <a:solidFill>
                  <a:schemeClr val="tx1"/>
                </a:solidFill>
              </a:rPr>
              <a:t>torture, anti-corruption, gender</a:t>
            </a:r>
            <a:endParaRPr lang="en-GB" b="0" dirty="0">
              <a:solidFill>
                <a:schemeClr val="tx1"/>
              </a:solidFill>
            </a:endParaRPr>
          </a:p>
          <a:p>
            <a:pPr lvl="1"/>
            <a:endParaRPr lang="en-GB" b="0" dirty="0" smtClean="0">
              <a:solidFill>
                <a:schemeClr val="tx1"/>
              </a:solidFill>
            </a:endParaRPr>
          </a:p>
          <a:p>
            <a:pPr lvl="1"/>
            <a:endParaRPr lang="en-GB" dirty="0" smtClean="0">
              <a:solidFill>
                <a:schemeClr val="tx1"/>
              </a:solidFill>
            </a:endParaRPr>
          </a:p>
          <a:p>
            <a:pPr marL="457200" lvl="1" indent="0">
              <a:buNone/>
            </a:pPr>
            <a:r>
              <a:rPr lang="en-GB" dirty="0" smtClean="0">
                <a:solidFill>
                  <a:schemeClr val="tx1"/>
                </a:solidFill>
              </a:rPr>
              <a:t> </a:t>
            </a:r>
            <a:endParaRPr lang="en-GB" b="1"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11</a:t>
            </a:fld>
            <a:endParaRPr lang="en-GB">
              <a:solidFill>
                <a:srgbClr val="000000"/>
              </a:solidFill>
            </a:endParaRPr>
          </a:p>
        </p:txBody>
      </p:sp>
    </p:spTree>
    <p:extLst>
      <p:ext uri="{BB962C8B-B14F-4D97-AF65-F5344CB8AC3E}">
        <p14:creationId xmlns:p14="http://schemas.microsoft.com/office/powerpoint/2010/main" val="2868775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T4A Implementation (IV.)</a:t>
            </a:r>
            <a:endParaRPr lang="en-GB" dirty="0"/>
          </a:p>
        </p:txBody>
      </p:sp>
      <p:sp>
        <p:nvSpPr>
          <p:cNvPr id="3" name="Content Placeholder 2"/>
          <p:cNvSpPr>
            <a:spLocks noGrp="1"/>
          </p:cNvSpPr>
          <p:nvPr>
            <p:ph idx="1"/>
          </p:nvPr>
        </p:nvSpPr>
        <p:spPr/>
        <p:txBody>
          <a:bodyPr/>
          <a:lstStyle/>
          <a:p>
            <a:r>
              <a:rPr lang="en-GB" b="1" dirty="0" smtClean="0">
                <a:solidFill>
                  <a:schemeClr val="tx1"/>
                </a:solidFill>
              </a:rPr>
              <a:t>Transparent and Inclusive Policy-Making:</a:t>
            </a:r>
          </a:p>
          <a:p>
            <a:pPr lvl="1"/>
            <a:r>
              <a:rPr lang="en-GB" sz="2400" b="0" u="sng" dirty="0" smtClean="0">
                <a:solidFill>
                  <a:schemeClr val="tx1"/>
                </a:solidFill>
              </a:rPr>
              <a:t>Conducting negotiations in transparency: </a:t>
            </a:r>
            <a:r>
              <a:rPr lang="en-GB" sz="2400" b="0" dirty="0" smtClean="0">
                <a:solidFill>
                  <a:schemeClr val="tx1"/>
                </a:solidFill>
              </a:rPr>
              <a:t>texts, reports, explanatory materials, negotiation directives</a:t>
            </a:r>
          </a:p>
          <a:p>
            <a:pPr lvl="1"/>
            <a:r>
              <a:rPr lang="en-GB" sz="2400" b="0" dirty="0" smtClean="0">
                <a:solidFill>
                  <a:schemeClr val="tx1"/>
                </a:solidFill>
              </a:rPr>
              <a:t>Transparency in </a:t>
            </a:r>
            <a:r>
              <a:rPr lang="en-GB" sz="2400" b="0" u="sng" dirty="0" smtClean="0">
                <a:solidFill>
                  <a:schemeClr val="tx1"/>
                </a:solidFill>
              </a:rPr>
              <a:t>trade defence</a:t>
            </a:r>
          </a:p>
          <a:p>
            <a:pPr lvl="1"/>
            <a:r>
              <a:rPr lang="en-GB" sz="2400" b="0" u="sng" dirty="0" smtClean="0">
                <a:solidFill>
                  <a:schemeClr val="tx1"/>
                </a:solidFill>
              </a:rPr>
              <a:t>Systematic public consultation</a:t>
            </a:r>
            <a:r>
              <a:rPr lang="en-GB" sz="2400" b="0" dirty="0" smtClean="0">
                <a:solidFill>
                  <a:schemeClr val="tx1"/>
                </a:solidFill>
              </a:rPr>
              <a:t>: evaluation, consultation, dialogue</a:t>
            </a:r>
            <a:endParaRPr lang="en-GB" sz="2400" b="0"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25217624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next?</a:t>
            </a:r>
            <a:endParaRPr lang="en-GB" dirty="0"/>
          </a:p>
        </p:txBody>
      </p:sp>
      <p:sp>
        <p:nvSpPr>
          <p:cNvPr id="3" name="Content Placeholder 2"/>
          <p:cNvSpPr>
            <a:spLocks noGrp="1"/>
          </p:cNvSpPr>
          <p:nvPr>
            <p:ph idx="1"/>
          </p:nvPr>
        </p:nvSpPr>
        <p:spPr/>
        <p:txBody>
          <a:bodyPr/>
          <a:lstStyle/>
          <a:p>
            <a:pPr algn="just"/>
            <a:r>
              <a:rPr lang="en-GB" dirty="0" smtClean="0">
                <a:solidFill>
                  <a:schemeClr val="tx1"/>
                </a:solidFill>
              </a:rPr>
              <a:t>Current negotiation priorities: conclude Japan, Mexico, </a:t>
            </a:r>
            <a:r>
              <a:rPr lang="en-GB" dirty="0">
                <a:solidFill>
                  <a:schemeClr val="tx1"/>
                </a:solidFill>
              </a:rPr>
              <a:t>M</a:t>
            </a:r>
            <a:r>
              <a:rPr lang="en-GB" dirty="0" smtClean="0">
                <a:solidFill>
                  <a:schemeClr val="tx1"/>
                </a:solidFill>
              </a:rPr>
              <a:t>ercosur.</a:t>
            </a:r>
          </a:p>
          <a:p>
            <a:pPr marL="0" indent="0" algn="just">
              <a:buNone/>
            </a:pPr>
            <a:endParaRPr lang="en-GB" dirty="0" smtClean="0">
              <a:solidFill>
                <a:schemeClr val="tx1"/>
              </a:solidFill>
            </a:endParaRPr>
          </a:p>
          <a:p>
            <a:pPr algn="just"/>
            <a:r>
              <a:rPr lang="en-GB" dirty="0" smtClean="0">
                <a:solidFill>
                  <a:schemeClr val="tx1"/>
                </a:solidFill>
              </a:rPr>
              <a:t>Continue T4A implementation. Act on SOTEU proposals. </a:t>
            </a:r>
          </a:p>
          <a:p>
            <a:pPr marL="0" indent="0" algn="just">
              <a:buNone/>
            </a:pPr>
            <a:endParaRPr lang="en-GB" dirty="0" smtClean="0">
              <a:solidFill>
                <a:schemeClr val="tx1"/>
              </a:solidFill>
            </a:endParaRPr>
          </a:p>
          <a:p>
            <a:pPr algn="just"/>
            <a:r>
              <a:rPr lang="en-GB" dirty="0" smtClean="0">
                <a:solidFill>
                  <a:schemeClr val="tx1"/>
                </a:solidFill>
              </a:rPr>
              <a:t>Special focus: FTA implementation: concrete trade benefits delivered to </a:t>
            </a:r>
            <a:r>
              <a:rPr lang="en-GB" i="1" dirty="0" smtClean="0">
                <a:solidFill>
                  <a:schemeClr val="tx1"/>
                </a:solidFill>
              </a:rPr>
              <a:t>all</a:t>
            </a:r>
            <a:r>
              <a:rPr lang="en-GB" dirty="0" smtClean="0">
                <a:solidFill>
                  <a:schemeClr val="tx1"/>
                </a:solidFill>
              </a:rPr>
              <a:t>.</a:t>
            </a:r>
          </a:p>
          <a:p>
            <a:pPr marL="0" indent="0">
              <a:buNone/>
            </a:pPr>
            <a:endParaRPr lang="en-GB" dirty="0"/>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13</a:t>
            </a:fld>
            <a:endParaRPr lang="en-GB">
              <a:solidFill>
                <a:srgbClr val="000000"/>
              </a:solidFill>
            </a:endParaRPr>
          </a:p>
        </p:txBody>
      </p:sp>
    </p:spTree>
    <p:extLst>
      <p:ext uri="{BB962C8B-B14F-4D97-AF65-F5344CB8AC3E}">
        <p14:creationId xmlns:p14="http://schemas.microsoft.com/office/powerpoint/2010/main" val="2366260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Title 1"/>
          <p:cNvSpPr>
            <a:spLocks noGrp="1"/>
          </p:cNvSpPr>
          <p:nvPr>
            <p:ph type="title"/>
          </p:nvPr>
        </p:nvSpPr>
        <p:spPr>
          <a:xfrm>
            <a:off x="395288" y="1125538"/>
            <a:ext cx="8229600" cy="936625"/>
          </a:xfrm>
        </p:spPr>
        <p:txBody>
          <a:bodyPr/>
          <a:lstStyle/>
          <a:p>
            <a:r>
              <a:rPr lang="en-GB" altLang="en-US" smtClean="0"/>
              <a:t>More</a:t>
            </a:r>
            <a:endParaRPr lang="en-US" altLang="en-US" smtClean="0"/>
          </a:p>
        </p:txBody>
      </p:sp>
      <p:sp>
        <p:nvSpPr>
          <p:cNvPr id="251907" name="Content Placeholder 2"/>
          <p:cNvSpPr>
            <a:spLocks noGrp="1"/>
          </p:cNvSpPr>
          <p:nvPr>
            <p:ph idx="1"/>
          </p:nvPr>
        </p:nvSpPr>
        <p:spPr>
          <a:xfrm>
            <a:off x="468313" y="2349500"/>
            <a:ext cx="8567737" cy="3382963"/>
          </a:xfrm>
        </p:spPr>
        <p:txBody>
          <a:bodyPr/>
          <a:lstStyle/>
          <a:p>
            <a:pPr>
              <a:buFontTx/>
              <a:buChar char="•"/>
            </a:pPr>
            <a:r>
              <a:rPr lang="fr-BE" altLang="en-US" sz="1800" dirty="0" smtClean="0">
                <a:solidFill>
                  <a:schemeClr val="tx1"/>
                </a:solidFill>
              </a:rPr>
              <a:t>EU Trade </a:t>
            </a:r>
            <a:r>
              <a:rPr lang="fr-BE" altLang="en-US" sz="1800" dirty="0" err="1" smtClean="0">
                <a:solidFill>
                  <a:schemeClr val="tx1"/>
                </a:solidFill>
              </a:rPr>
              <a:t>website</a:t>
            </a:r>
            <a:r>
              <a:rPr lang="fr-BE" altLang="en-US" sz="1800" dirty="0" smtClean="0">
                <a:solidFill>
                  <a:schemeClr val="tx1"/>
                </a:solidFill>
              </a:rPr>
              <a:t>: </a:t>
            </a:r>
            <a:r>
              <a:rPr lang="fr-BE" altLang="en-US" sz="1400" dirty="0" smtClean="0">
                <a:solidFill>
                  <a:schemeClr val="tx1"/>
                </a:solidFill>
                <a:hlinkClick r:id="rId2"/>
              </a:rPr>
              <a:t>http://ec.europa.eu/trade/</a:t>
            </a:r>
            <a:endParaRPr lang="fr-BE" altLang="en-US" sz="1400" dirty="0" smtClean="0">
              <a:solidFill>
                <a:schemeClr val="tx1"/>
              </a:solidFill>
            </a:endParaRPr>
          </a:p>
          <a:p>
            <a:pPr>
              <a:buFontTx/>
              <a:buChar char="•"/>
            </a:pPr>
            <a:endParaRPr lang="fr-BE" altLang="en-US" sz="800" dirty="0" smtClean="0">
              <a:solidFill>
                <a:schemeClr val="tx1"/>
              </a:solidFill>
            </a:endParaRPr>
          </a:p>
          <a:p>
            <a:pPr>
              <a:buFontTx/>
              <a:buChar char="•"/>
            </a:pPr>
            <a:r>
              <a:rPr lang="fr-BE" altLang="en-US" sz="1800" dirty="0" smtClean="0">
                <a:solidFill>
                  <a:schemeClr val="tx1"/>
                </a:solidFill>
              </a:rPr>
              <a:t>EU Trade on </a:t>
            </a:r>
            <a:r>
              <a:rPr lang="fr-BE" altLang="en-US" sz="1800" dirty="0" err="1" smtClean="0">
                <a:solidFill>
                  <a:schemeClr val="tx1"/>
                </a:solidFill>
              </a:rPr>
              <a:t>Twitter</a:t>
            </a:r>
            <a:r>
              <a:rPr lang="fr-BE" altLang="en-US" sz="1800" dirty="0" smtClean="0">
                <a:solidFill>
                  <a:schemeClr val="tx1"/>
                </a:solidFill>
              </a:rPr>
              <a:t>: </a:t>
            </a:r>
            <a:r>
              <a:rPr lang="fr-BE" altLang="en-US" sz="1400" dirty="0" smtClean="0">
                <a:solidFill>
                  <a:schemeClr val="tx1"/>
                </a:solidFill>
                <a:hlinkClick r:id="rId3"/>
              </a:rPr>
              <a:t>https://twitter.com/Trade_EU</a:t>
            </a:r>
            <a:r>
              <a:rPr lang="fr-BE" altLang="en-US" sz="1600" dirty="0" smtClean="0">
                <a:solidFill>
                  <a:schemeClr val="tx1"/>
                </a:solidFill>
              </a:rPr>
              <a:t> </a:t>
            </a:r>
          </a:p>
          <a:p>
            <a:pPr>
              <a:buFontTx/>
              <a:buChar char="•"/>
            </a:pPr>
            <a:endParaRPr lang="fr-BE" altLang="en-US" sz="800" dirty="0" smtClean="0">
              <a:solidFill>
                <a:schemeClr val="tx1"/>
              </a:solidFill>
            </a:endParaRPr>
          </a:p>
          <a:p>
            <a:pPr>
              <a:buFontTx/>
              <a:buChar char="•"/>
            </a:pPr>
            <a:r>
              <a:rPr lang="fr-BE" altLang="en-US" sz="1800" dirty="0" err="1" smtClean="0">
                <a:solidFill>
                  <a:schemeClr val="tx1"/>
                </a:solidFill>
              </a:rPr>
              <a:t>Commissioner</a:t>
            </a:r>
            <a:r>
              <a:rPr lang="fr-BE" altLang="en-US" sz="1800" dirty="0" smtClean="0">
                <a:solidFill>
                  <a:schemeClr val="tx1"/>
                </a:solidFill>
              </a:rPr>
              <a:t> </a:t>
            </a:r>
            <a:r>
              <a:rPr lang="fr-BE" altLang="en-US" sz="1800" dirty="0" err="1" smtClean="0">
                <a:solidFill>
                  <a:schemeClr val="tx1"/>
                </a:solidFill>
              </a:rPr>
              <a:t>website</a:t>
            </a:r>
            <a:r>
              <a:rPr lang="fr-BE" altLang="en-US" sz="1800" dirty="0" smtClean="0">
                <a:solidFill>
                  <a:schemeClr val="tx1"/>
                </a:solidFill>
              </a:rPr>
              <a:t>: </a:t>
            </a:r>
            <a:r>
              <a:rPr lang="fr-BE" altLang="en-US" sz="1300" dirty="0" smtClean="0">
                <a:solidFill>
                  <a:schemeClr val="tx1"/>
                </a:solidFill>
                <a:hlinkClick r:id="rId4"/>
              </a:rPr>
              <a:t>http://ec.europa.eu/commission/2014-2019/malmstrom_en</a:t>
            </a:r>
            <a:endParaRPr lang="fr-BE" altLang="en-US" sz="1300" dirty="0" smtClean="0">
              <a:solidFill>
                <a:schemeClr val="tx1"/>
              </a:solidFill>
            </a:endParaRPr>
          </a:p>
          <a:p>
            <a:pPr>
              <a:buFontTx/>
              <a:buChar char="•"/>
            </a:pPr>
            <a:endParaRPr lang="fr-BE" altLang="en-US" sz="1000" dirty="0" smtClean="0">
              <a:solidFill>
                <a:schemeClr val="tx1"/>
              </a:solidFill>
            </a:endParaRPr>
          </a:p>
          <a:p>
            <a:pPr>
              <a:buFontTx/>
              <a:buChar char="•"/>
            </a:pPr>
            <a:r>
              <a:rPr lang="fr-BE" altLang="en-US" sz="1800" dirty="0" err="1" smtClean="0">
                <a:solidFill>
                  <a:schemeClr val="tx1"/>
                </a:solidFill>
              </a:rPr>
              <a:t>Commissioner</a:t>
            </a:r>
            <a:r>
              <a:rPr lang="fr-BE" altLang="en-US" sz="1800" dirty="0" smtClean="0">
                <a:solidFill>
                  <a:schemeClr val="tx1"/>
                </a:solidFill>
              </a:rPr>
              <a:t> on </a:t>
            </a:r>
            <a:r>
              <a:rPr lang="fr-BE" altLang="en-US" sz="1800" dirty="0" err="1" smtClean="0">
                <a:solidFill>
                  <a:schemeClr val="tx1"/>
                </a:solidFill>
              </a:rPr>
              <a:t>Twitter</a:t>
            </a:r>
            <a:r>
              <a:rPr lang="fr-BE" altLang="en-US" sz="1800" dirty="0" smtClean="0">
                <a:solidFill>
                  <a:schemeClr val="tx1"/>
                </a:solidFill>
              </a:rPr>
              <a:t>: </a:t>
            </a:r>
            <a:r>
              <a:rPr lang="fr-BE" altLang="en-US" sz="1400" dirty="0" smtClean="0">
                <a:solidFill>
                  <a:schemeClr val="tx1"/>
                </a:solidFill>
                <a:hlinkClick r:id="rId5"/>
              </a:rPr>
              <a:t>https://twitter.com/MalmstromEU</a:t>
            </a:r>
            <a:endParaRPr lang="fr-BE" altLang="en-US" sz="1400" dirty="0" smtClean="0">
              <a:solidFill>
                <a:schemeClr val="tx1"/>
              </a:solidFill>
            </a:endParaRPr>
          </a:p>
          <a:p>
            <a:pPr>
              <a:buFontTx/>
              <a:buChar char="•"/>
            </a:pPr>
            <a:endParaRPr lang="fr-BE" altLang="en-US" sz="1000" dirty="0" smtClean="0">
              <a:solidFill>
                <a:schemeClr val="tx1"/>
              </a:solidFill>
            </a:endParaRPr>
          </a:p>
          <a:p>
            <a:pPr>
              <a:buFontTx/>
              <a:buChar char="•"/>
            </a:pPr>
            <a:r>
              <a:rPr lang="fr-BE" altLang="en-US" sz="1800" dirty="0" smtClean="0">
                <a:solidFill>
                  <a:schemeClr val="tx1"/>
                </a:solidFill>
              </a:rPr>
              <a:t>EU Trade Newsletter: </a:t>
            </a:r>
            <a:r>
              <a:rPr lang="fr-BE" altLang="en-US" sz="1400" dirty="0" smtClean="0">
                <a:solidFill>
                  <a:schemeClr val="tx1"/>
                </a:solidFill>
                <a:hlinkClick r:id="rId6"/>
              </a:rPr>
              <a:t>http://trade.ec.europa.eu/eutn/register.htm</a:t>
            </a:r>
            <a:endParaRPr lang="fr-BE" altLang="en-US" sz="1400" dirty="0" smtClean="0">
              <a:solidFill>
                <a:schemeClr val="tx1"/>
              </a:solidFill>
            </a:endParaRPr>
          </a:p>
          <a:p>
            <a:pPr>
              <a:buFontTx/>
              <a:buChar char="•"/>
            </a:pPr>
            <a:endParaRPr lang="fr-BE" altLang="en-US" sz="800" dirty="0" smtClean="0">
              <a:solidFill>
                <a:schemeClr val="tx1"/>
              </a:solidFill>
            </a:endParaRPr>
          </a:p>
          <a:p>
            <a:pPr>
              <a:buFontTx/>
              <a:buChar char="•"/>
            </a:pPr>
            <a:r>
              <a:rPr lang="en-GB" altLang="en-US" sz="1800" dirty="0" smtClean="0">
                <a:solidFill>
                  <a:schemeClr val="tx1"/>
                </a:solidFill>
              </a:rPr>
              <a:t>How to export from the EU</a:t>
            </a:r>
            <a:r>
              <a:rPr lang="fr-BE" altLang="en-US" sz="1800" dirty="0" smtClean="0">
                <a:solidFill>
                  <a:schemeClr val="tx1"/>
                </a:solidFill>
              </a:rPr>
              <a:t>: </a:t>
            </a:r>
            <a:r>
              <a:rPr lang="fr-BE" altLang="en-US" sz="1400" dirty="0" smtClean="0">
                <a:solidFill>
                  <a:schemeClr val="tx1"/>
                </a:solidFill>
                <a:hlinkClick r:id="rId7"/>
              </a:rPr>
              <a:t>http://madb.europa.eu/madb/indexPubli.htm</a:t>
            </a:r>
            <a:r>
              <a:rPr lang="fr-BE" altLang="en-US" sz="1800" dirty="0" smtClean="0">
                <a:solidFill>
                  <a:schemeClr val="tx1"/>
                </a:solidFill>
              </a:rPr>
              <a:t> </a:t>
            </a:r>
            <a:endParaRPr lang="en-GB" altLang="en-US" sz="1600" dirty="0" smtClean="0">
              <a:solidFill>
                <a:schemeClr val="tx1"/>
              </a:solidFill>
            </a:endParaRPr>
          </a:p>
          <a:p>
            <a:pPr>
              <a:buFontTx/>
              <a:buChar char="•"/>
            </a:pPr>
            <a:endParaRPr lang="en-GB" altLang="en-US" sz="800" dirty="0" smtClean="0">
              <a:solidFill>
                <a:schemeClr val="tx1"/>
              </a:solidFill>
            </a:endParaRPr>
          </a:p>
          <a:p>
            <a:pPr>
              <a:buFontTx/>
              <a:buChar char="•"/>
            </a:pPr>
            <a:r>
              <a:rPr lang="en-GB" altLang="en-US" sz="1800" dirty="0" smtClean="0">
                <a:solidFill>
                  <a:schemeClr val="tx1"/>
                </a:solidFill>
              </a:rPr>
              <a:t>How to </a:t>
            </a:r>
            <a:r>
              <a:rPr lang="fr-BE" altLang="en-US" sz="1800" dirty="0" smtClean="0">
                <a:solidFill>
                  <a:schemeClr val="tx1"/>
                </a:solidFill>
              </a:rPr>
              <a:t>export </a:t>
            </a:r>
            <a:r>
              <a:rPr lang="fr-BE" altLang="en-US" sz="1800" dirty="0" err="1" smtClean="0">
                <a:solidFill>
                  <a:schemeClr val="tx1"/>
                </a:solidFill>
              </a:rPr>
              <a:t>into</a:t>
            </a:r>
            <a:r>
              <a:rPr lang="fr-BE" altLang="en-US" sz="1800" dirty="0" smtClean="0">
                <a:solidFill>
                  <a:schemeClr val="tx1"/>
                </a:solidFill>
              </a:rPr>
              <a:t> the EU: </a:t>
            </a:r>
            <a:r>
              <a:rPr lang="en-GB" altLang="en-US" sz="1400" dirty="0" smtClean="0">
                <a:solidFill>
                  <a:schemeClr val="tx1"/>
                </a:solidFill>
                <a:hlinkClick r:id="rId8"/>
              </a:rPr>
              <a:t>www.exporthelp.europa.eu</a:t>
            </a:r>
            <a:endParaRPr lang="en-GB" altLang="en-US" sz="1400" dirty="0" smtClean="0">
              <a:solidFill>
                <a:schemeClr val="tx1"/>
              </a:solidFill>
            </a:endParaRPr>
          </a:p>
        </p:txBody>
      </p:sp>
      <p:sp>
        <p:nvSpPr>
          <p:cNvPr id="2" name="Slide Number Placeholder 1"/>
          <p:cNvSpPr>
            <a:spLocks noGrp="1"/>
          </p:cNvSpPr>
          <p:nvPr>
            <p:ph type="sldNum" sz="quarter" idx="12"/>
          </p:nvPr>
        </p:nvSpPr>
        <p:spPr/>
        <p:txBody>
          <a:bodyPr/>
          <a:lstStyle/>
          <a:p>
            <a:pPr>
              <a:defRPr/>
            </a:pPr>
            <a:fld id="{27626B07-0D27-4A09-BB10-41B5E9E47234}" type="slidenum">
              <a:rPr lang="en-GB" smtClean="0">
                <a:solidFill>
                  <a:srgbClr val="000000"/>
                </a:solidFill>
              </a:rPr>
              <a:pPr>
                <a:defRPr/>
              </a:pPr>
              <a:t>14</a:t>
            </a:fld>
            <a:endParaRPr lang="en-GB" dirty="0">
              <a:solidFill>
                <a:srgbClr val="000000"/>
              </a:solidFill>
            </a:endParaRPr>
          </a:p>
        </p:txBody>
      </p:sp>
    </p:spTree>
    <p:extLst>
      <p:ext uri="{BB962C8B-B14F-4D97-AF65-F5344CB8AC3E}">
        <p14:creationId xmlns:p14="http://schemas.microsoft.com/office/powerpoint/2010/main" val="326625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1" name="Content Placeholder 2"/>
          <p:cNvSpPr>
            <a:spLocks noGrp="1"/>
          </p:cNvSpPr>
          <p:nvPr>
            <p:ph idx="1"/>
          </p:nvPr>
        </p:nvSpPr>
        <p:spPr>
          <a:xfrm>
            <a:off x="457200" y="2565400"/>
            <a:ext cx="8229600" cy="3633788"/>
          </a:xfrm>
        </p:spPr>
        <p:txBody>
          <a:bodyPr/>
          <a:lstStyle/>
          <a:p>
            <a:pPr marL="0" indent="0" algn="ctr">
              <a:buFontTx/>
              <a:buNone/>
            </a:pPr>
            <a:endParaRPr lang="fr-BE" altLang="en-US" sz="4000" i="1" dirty="0" smtClean="0"/>
          </a:p>
          <a:p>
            <a:pPr marL="0" indent="0" algn="ctr">
              <a:buFontTx/>
              <a:buNone/>
            </a:pPr>
            <a:r>
              <a:rPr lang="en-GB" altLang="en-US" sz="4000" i="1" dirty="0" smtClean="0">
                <a:solidFill>
                  <a:schemeClr val="tx1"/>
                </a:solidFill>
              </a:rPr>
              <a:t>Thank you</a:t>
            </a:r>
          </a:p>
        </p:txBody>
      </p:sp>
      <p:sp>
        <p:nvSpPr>
          <p:cNvPr id="4" name="Slide Number Placeholder 3"/>
          <p:cNvSpPr>
            <a:spLocks noGrp="1"/>
          </p:cNvSpPr>
          <p:nvPr>
            <p:ph type="sldNum" sz="quarter" idx="12"/>
          </p:nvPr>
        </p:nvSpPr>
        <p:spPr/>
        <p:txBody>
          <a:bodyPr/>
          <a:lstStyle/>
          <a:p>
            <a:pPr>
              <a:defRPr/>
            </a:pPr>
            <a:fld id="{5236DCDF-5DB3-4F4F-B997-CB18523EF8E1}" type="slidenum">
              <a:rPr lang="en-GB" smtClean="0">
                <a:solidFill>
                  <a:srgbClr val="000000"/>
                </a:solidFill>
              </a:rPr>
              <a:pPr>
                <a:defRPr/>
              </a:pPr>
              <a:t>15</a:t>
            </a:fld>
            <a:endParaRPr lang="en-GB">
              <a:solidFill>
                <a:srgbClr val="000000"/>
              </a:solidFill>
            </a:endParaRPr>
          </a:p>
        </p:txBody>
      </p:sp>
    </p:spTree>
    <p:extLst>
      <p:ext uri="{BB962C8B-B14F-4D97-AF65-F5344CB8AC3E}">
        <p14:creationId xmlns:p14="http://schemas.microsoft.com/office/powerpoint/2010/main" val="3659874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itle 1"/>
          <p:cNvSpPr>
            <a:spLocks noGrp="1"/>
          </p:cNvSpPr>
          <p:nvPr>
            <p:ph type="title"/>
          </p:nvPr>
        </p:nvSpPr>
        <p:spPr>
          <a:xfrm>
            <a:off x="468313" y="1555750"/>
            <a:ext cx="8229600" cy="936625"/>
          </a:xfrm>
        </p:spPr>
        <p:txBody>
          <a:bodyPr/>
          <a:lstStyle/>
          <a:p>
            <a:pPr algn="ctr"/>
            <a:r>
              <a:rPr lang="en-US" altLang="en-US" sz="3200" dirty="0" smtClean="0"/>
              <a:t>Content</a:t>
            </a:r>
          </a:p>
        </p:txBody>
      </p:sp>
      <p:sp>
        <p:nvSpPr>
          <p:cNvPr id="157699" name="Content Placeholder 2"/>
          <p:cNvSpPr>
            <a:spLocks noGrp="1"/>
          </p:cNvSpPr>
          <p:nvPr>
            <p:ph idx="1"/>
          </p:nvPr>
        </p:nvSpPr>
        <p:spPr>
          <a:xfrm>
            <a:off x="1691680" y="2781300"/>
            <a:ext cx="5904656" cy="3959225"/>
          </a:xfrm>
        </p:spPr>
        <p:txBody>
          <a:bodyPr/>
          <a:lstStyle/>
          <a:p>
            <a:pPr marL="457200" indent="-457200">
              <a:spcBef>
                <a:spcPct val="50000"/>
              </a:spcBef>
              <a:buClrTx/>
              <a:buFont typeface="+mj-lt"/>
              <a:buAutoNum type="arabicPeriod"/>
              <a:defRPr/>
            </a:pPr>
            <a:r>
              <a:rPr lang="en-GB" dirty="0">
                <a:solidFill>
                  <a:schemeClr val="tx1"/>
                </a:solidFill>
              </a:rPr>
              <a:t>State of the Union Trade </a:t>
            </a:r>
            <a:r>
              <a:rPr lang="en-GB" dirty="0" smtClean="0">
                <a:solidFill>
                  <a:schemeClr val="tx1"/>
                </a:solidFill>
              </a:rPr>
              <a:t>Package</a:t>
            </a:r>
          </a:p>
          <a:p>
            <a:pPr marL="457200" indent="-457200">
              <a:spcBef>
                <a:spcPct val="50000"/>
              </a:spcBef>
              <a:buClrTx/>
              <a:buFont typeface="+mj-lt"/>
              <a:buAutoNum type="arabicPeriod"/>
              <a:defRPr/>
            </a:pPr>
            <a:endParaRPr lang="en-GB" dirty="0">
              <a:solidFill>
                <a:schemeClr val="tx1"/>
              </a:solidFill>
            </a:endParaRPr>
          </a:p>
          <a:p>
            <a:pPr marL="457200" indent="-457200">
              <a:spcBef>
                <a:spcPct val="50000"/>
              </a:spcBef>
              <a:buClrTx/>
              <a:buFont typeface="+mj-lt"/>
              <a:buAutoNum type="arabicPeriod"/>
              <a:defRPr/>
            </a:pPr>
            <a:r>
              <a:rPr lang="en-GB" i="1" dirty="0" smtClean="0">
                <a:solidFill>
                  <a:schemeClr val="tx1"/>
                </a:solidFill>
              </a:rPr>
              <a:t>Trade for All </a:t>
            </a:r>
            <a:r>
              <a:rPr lang="en-GB" dirty="0" smtClean="0">
                <a:solidFill>
                  <a:schemeClr val="tx1"/>
                </a:solidFill>
              </a:rPr>
              <a:t>two years later</a:t>
            </a:r>
          </a:p>
          <a:p>
            <a:pPr marL="457200" indent="-457200">
              <a:spcBef>
                <a:spcPct val="50000"/>
              </a:spcBef>
              <a:buClrTx/>
              <a:buFont typeface="+mj-lt"/>
              <a:buAutoNum type="arabicPeriod"/>
              <a:defRPr/>
            </a:pPr>
            <a:endParaRPr lang="en-GB" dirty="0" smtClean="0">
              <a:solidFill>
                <a:schemeClr val="tx1"/>
              </a:solidFill>
            </a:endParaRPr>
          </a:p>
          <a:p>
            <a:pPr marL="457200" indent="-457200">
              <a:spcBef>
                <a:spcPct val="50000"/>
              </a:spcBef>
              <a:buClrTx/>
              <a:buFont typeface="+mj-lt"/>
              <a:buAutoNum type="arabicPeriod"/>
              <a:defRPr/>
            </a:pPr>
            <a:r>
              <a:rPr lang="en-GB" dirty="0" smtClean="0">
                <a:solidFill>
                  <a:schemeClr val="tx1"/>
                </a:solidFill>
              </a:rPr>
              <a:t>What next?</a:t>
            </a:r>
          </a:p>
        </p:txBody>
      </p:sp>
      <p:sp>
        <p:nvSpPr>
          <p:cNvPr id="2" name="Slide Number Placeholder 1"/>
          <p:cNvSpPr>
            <a:spLocks noGrp="1"/>
          </p:cNvSpPr>
          <p:nvPr>
            <p:ph type="sldNum" sz="quarter" idx="12"/>
          </p:nvPr>
        </p:nvSpPr>
        <p:spPr/>
        <p:txBody>
          <a:bodyPr/>
          <a:lstStyle/>
          <a:p>
            <a:pPr>
              <a:defRPr/>
            </a:pPr>
            <a:fld id="{46A7118A-E562-4498-A8F6-A97D5509EB38}"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3336029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Framework: Trade for All</a:t>
            </a:r>
            <a:endParaRPr lang="en-GB" dirty="0"/>
          </a:p>
        </p:txBody>
      </p:sp>
      <p:sp>
        <p:nvSpPr>
          <p:cNvPr id="3" name="Content Placeholder 2"/>
          <p:cNvSpPr>
            <a:spLocks noGrp="1"/>
          </p:cNvSpPr>
          <p:nvPr>
            <p:ph idx="1"/>
          </p:nvPr>
        </p:nvSpPr>
        <p:spPr>
          <a:xfrm>
            <a:off x="457200" y="2564904"/>
            <a:ext cx="8229600" cy="3744416"/>
          </a:xfrm>
        </p:spPr>
        <p:txBody>
          <a:bodyPr/>
          <a:lstStyle/>
          <a:p>
            <a:pPr algn="just"/>
            <a:r>
              <a:rPr lang="en-GB" sz="2200" dirty="0" smtClean="0">
                <a:solidFill>
                  <a:schemeClr val="tx1"/>
                </a:solidFill>
              </a:rPr>
              <a:t>A comprehensive EU trade policy strategy published in October 2015</a:t>
            </a:r>
          </a:p>
          <a:p>
            <a:pPr marL="0" indent="0" algn="just">
              <a:buNone/>
            </a:pPr>
            <a:endParaRPr lang="en-GB" sz="1000" dirty="0" smtClean="0">
              <a:solidFill>
                <a:schemeClr val="tx1"/>
              </a:solidFill>
            </a:endParaRPr>
          </a:p>
          <a:p>
            <a:pPr lvl="1" algn="just"/>
            <a:r>
              <a:rPr lang="en-GB" sz="2200" b="0" i="1" u="sng" dirty="0">
                <a:solidFill>
                  <a:schemeClr val="tx1"/>
                </a:solidFill>
              </a:rPr>
              <a:t>Effective:</a:t>
            </a:r>
            <a:r>
              <a:rPr lang="en-GB" sz="2200" b="0" dirty="0">
                <a:solidFill>
                  <a:schemeClr val="tx1"/>
                </a:solidFill>
              </a:rPr>
              <a:t> results for today's economy</a:t>
            </a:r>
          </a:p>
          <a:p>
            <a:pPr lvl="1" algn="just"/>
            <a:r>
              <a:rPr lang="en-GB" sz="2200" b="0" i="1" u="sng" dirty="0">
                <a:solidFill>
                  <a:schemeClr val="tx1"/>
                </a:solidFill>
              </a:rPr>
              <a:t>Responsible</a:t>
            </a:r>
            <a:r>
              <a:rPr lang="en-GB" sz="2200" b="0" u="sng" dirty="0">
                <a:solidFill>
                  <a:schemeClr val="tx1"/>
                </a:solidFill>
              </a:rPr>
              <a:t>:</a:t>
            </a:r>
            <a:r>
              <a:rPr lang="en-GB" sz="2200" b="0" dirty="0">
                <a:solidFill>
                  <a:schemeClr val="tx1"/>
                </a:solidFill>
              </a:rPr>
              <a:t> based on values and sustainable development</a:t>
            </a:r>
          </a:p>
          <a:p>
            <a:pPr lvl="1" algn="just"/>
            <a:r>
              <a:rPr lang="en-GB" sz="2200" b="0" i="1" u="sng" dirty="0">
                <a:solidFill>
                  <a:schemeClr val="tx1"/>
                </a:solidFill>
              </a:rPr>
              <a:t>Transparent:</a:t>
            </a:r>
            <a:r>
              <a:rPr lang="en-GB" sz="2200" b="0" dirty="0">
                <a:solidFill>
                  <a:schemeClr val="tx1"/>
                </a:solidFill>
              </a:rPr>
              <a:t> inclusive </a:t>
            </a:r>
            <a:r>
              <a:rPr lang="en-GB" sz="2200" b="0" dirty="0" smtClean="0">
                <a:solidFill>
                  <a:schemeClr val="tx1"/>
                </a:solidFill>
              </a:rPr>
              <a:t>policy-making</a:t>
            </a:r>
          </a:p>
          <a:p>
            <a:pPr marL="457200" lvl="1" indent="0" algn="just">
              <a:buNone/>
            </a:pPr>
            <a:endParaRPr lang="en-GB" sz="1000" dirty="0" smtClean="0">
              <a:solidFill>
                <a:schemeClr val="tx1"/>
              </a:solidFill>
            </a:endParaRPr>
          </a:p>
          <a:p>
            <a:pPr algn="just"/>
            <a:r>
              <a:rPr lang="en-GB" sz="2200" dirty="0" smtClean="0">
                <a:solidFill>
                  <a:schemeClr val="tx1"/>
                </a:solidFill>
              </a:rPr>
              <a:t>Strives to deliver benefits of trade to </a:t>
            </a:r>
            <a:r>
              <a:rPr lang="en-GB" sz="2200" i="1" dirty="0" smtClean="0">
                <a:solidFill>
                  <a:schemeClr val="tx1"/>
                </a:solidFill>
              </a:rPr>
              <a:t>all</a:t>
            </a:r>
            <a:r>
              <a:rPr lang="en-GB" sz="2200" dirty="0" smtClean="0">
                <a:solidFill>
                  <a:schemeClr val="tx1"/>
                </a:solidFill>
              </a:rPr>
              <a:t> EU citizens: committed to a rules-based multilateral trading system that underpins our prosperity</a:t>
            </a: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3</a:t>
            </a:fld>
            <a:endParaRPr lang="en-GB">
              <a:solidFill>
                <a:srgbClr val="000000"/>
              </a:solidFill>
            </a:endParaRPr>
          </a:p>
        </p:txBody>
      </p:sp>
    </p:spTree>
    <p:extLst>
      <p:ext uri="{BB962C8B-B14F-4D97-AF65-F5344CB8AC3E}">
        <p14:creationId xmlns:p14="http://schemas.microsoft.com/office/powerpoint/2010/main" val="3400322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SOTEU Trade Package</a:t>
            </a:r>
            <a:endParaRPr lang="en-GB" dirty="0"/>
          </a:p>
        </p:txBody>
      </p:sp>
      <p:sp>
        <p:nvSpPr>
          <p:cNvPr id="3" name="Content Placeholder 2"/>
          <p:cNvSpPr>
            <a:spLocks noGrp="1"/>
          </p:cNvSpPr>
          <p:nvPr>
            <p:ph idx="1"/>
          </p:nvPr>
        </p:nvSpPr>
        <p:spPr/>
        <p:txBody>
          <a:bodyPr/>
          <a:lstStyle/>
          <a:p>
            <a:pPr algn="just"/>
            <a:r>
              <a:rPr lang="en-GB" dirty="0" smtClean="0">
                <a:solidFill>
                  <a:schemeClr val="tx1"/>
                </a:solidFill>
              </a:rPr>
              <a:t>Part of the overall </a:t>
            </a:r>
            <a:r>
              <a:rPr lang="en-GB" i="1" dirty="0" smtClean="0">
                <a:solidFill>
                  <a:schemeClr val="tx1"/>
                </a:solidFill>
              </a:rPr>
              <a:t>Trade for All </a:t>
            </a:r>
            <a:r>
              <a:rPr lang="en-GB" dirty="0" smtClean="0">
                <a:solidFill>
                  <a:schemeClr val="tx1"/>
                </a:solidFill>
              </a:rPr>
              <a:t>strategy: </a:t>
            </a:r>
            <a:r>
              <a:rPr lang="en-GB" dirty="0">
                <a:solidFill>
                  <a:schemeClr val="tx1"/>
                </a:solidFill>
              </a:rPr>
              <a:t>a package of priority proposals </a:t>
            </a:r>
            <a:r>
              <a:rPr lang="en-GB" dirty="0" smtClean="0">
                <a:solidFill>
                  <a:schemeClr val="tx1"/>
                </a:solidFill>
              </a:rPr>
              <a:t>ensuring </a:t>
            </a:r>
            <a:r>
              <a:rPr lang="en-GB" dirty="0">
                <a:solidFill>
                  <a:schemeClr val="tx1"/>
                </a:solidFill>
              </a:rPr>
              <a:t>EU trade policy helps EU face new challenges and reap new </a:t>
            </a:r>
            <a:r>
              <a:rPr lang="en-GB" dirty="0" smtClean="0">
                <a:solidFill>
                  <a:schemeClr val="tx1"/>
                </a:solidFill>
              </a:rPr>
              <a:t>opportunities</a:t>
            </a:r>
          </a:p>
          <a:p>
            <a:pPr marL="0" indent="0" algn="just">
              <a:buNone/>
            </a:pPr>
            <a:endParaRPr lang="en-GB" sz="1000" dirty="0" smtClean="0">
              <a:solidFill>
                <a:schemeClr val="tx1"/>
              </a:solidFill>
            </a:endParaRPr>
          </a:p>
          <a:p>
            <a:pPr algn="just"/>
            <a:r>
              <a:rPr lang="en-GB" dirty="0" smtClean="0">
                <a:solidFill>
                  <a:schemeClr val="tx1"/>
                </a:solidFill>
              </a:rPr>
              <a:t>Proactively shaping global trade to support open and fair system based on rules </a:t>
            </a:r>
          </a:p>
          <a:p>
            <a:pPr marL="0" indent="0" algn="just">
              <a:buNone/>
            </a:pPr>
            <a:endParaRPr lang="en-GB" sz="1000" dirty="0">
              <a:solidFill>
                <a:schemeClr val="tx1"/>
              </a:solidFill>
            </a:endParaRPr>
          </a:p>
          <a:p>
            <a:pPr algn="just"/>
            <a:r>
              <a:rPr lang="en-GB" dirty="0" smtClean="0">
                <a:solidFill>
                  <a:schemeClr val="tx1"/>
                </a:solidFill>
              </a:rPr>
              <a:t>Safeguarding essential European interests</a:t>
            </a: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36221591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Key theme: </a:t>
            </a:r>
            <a:r>
              <a:rPr lang="en-GB" dirty="0"/>
              <a:t>H</a:t>
            </a:r>
            <a:r>
              <a:rPr lang="en-GB" dirty="0" smtClean="0"/>
              <a:t>arnessing Globalisation</a:t>
            </a:r>
            <a:endParaRPr lang="en-GB" dirty="0"/>
          </a:p>
        </p:txBody>
      </p:sp>
      <p:sp>
        <p:nvSpPr>
          <p:cNvPr id="3" name="Content Placeholder 2"/>
          <p:cNvSpPr>
            <a:spLocks noGrp="1"/>
          </p:cNvSpPr>
          <p:nvPr>
            <p:ph idx="1"/>
          </p:nvPr>
        </p:nvSpPr>
        <p:spPr/>
        <p:txBody>
          <a:bodyPr/>
          <a:lstStyle/>
          <a:p>
            <a:pPr algn="just">
              <a:spcAft>
                <a:spcPts val="1200"/>
              </a:spcAft>
            </a:pPr>
            <a:r>
              <a:rPr lang="en-GB" sz="2200" dirty="0" smtClean="0">
                <a:solidFill>
                  <a:schemeClr val="tx1"/>
                </a:solidFill>
              </a:rPr>
              <a:t>Globalisation = a complex phenomenon, more than just trade. Trade policy must contribute to harnessing its opportunities.</a:t>
            </a:r>
          </a:p>
          <a:p>
            <a:pPr algn="just">
              <a:spcAft>
                <a:spcPts val="1200"/>
              </a:spcAft>
            </a:pPr>
            <a:r>
              <a:rPr lang="en-GB" sz="2200" dirty="0" smtClean="0">
                <a:solidFill>
                  <a:schemeClr val="tx1"/>
                </a:solidFill>
              </a:rPr>
              <a:t>SOTEU package as concrete follow-up to the </a:t>
            </a:r>
            <a:r>
              <a:rPr lang="en-GB" sz="2200" i="1" dirty="0" smtClean="0">
                <a:solidFill>
                  <a:schemeClr val="tx1"/>
                </a:solidFill>
              </a:rPr>
              <a:t>Reflection Paper on Harnessing Globalisation</a:t>
            </a:r>
          </a:p>
          <a:p>
            <a:pPr algn="just">
              <a:spcAft>
                <a:spcPts val="1200"/>
              </a:spcAft>
            </a:pPr>
            <a:r>
              <a:rPr lang="en-GB" sz="2200" dirty="0" smtClean="0">
                <a:solidFill>
                  <a:schemeClr val="tx1"/>
                </a:solidFill>
              </a:rPr>
              <a:t>Ensuring everyone plays by the rules: </a:t>
            </a:r>
            <a:r>
              <a:rPr lang="en-GB" sz="2200" dirty="0">
                <a:solidFill>
                  <a:schemeClr val="tx1"/>
                </a:solidFill>
              </a:rPr>
              <a:t>p</a:t>
            </a:r>
            <a:r>
              <a:rPr lang="en-GB" sz="2200" dirty="0" smtClean="0">
                <a:solidFill>
                  <a:schemeClr val="tx1"/>
                </a:solidFill>
              </a:rPr>
              <a:t>rotectionism does not protect</a:t>
            </a:r>
            <a:endParaRPr lang="en-GB" sz="2200"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40991085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Key theme: Transparency &amp; Inclusiveness</a:t>
            </a:r>
            <a:endParaRPr lang="en-GB" dirty="0"/>
          </a:p>
        </p:txBody>
      </p:sp>
      <p:sp>
        <p:nvSpPr>
          <p:cNvPr id="3" name="Content Placeholder 2"/>
          <p:cNvSpPr>
            <a:spLocks noGrp="1"/>
          </p:cNvSpPr>
          <p:nvPr>
            <p:ph idx="1"/>
          </p:nvPr>
        </p:nvSpPr>
        <p:spPr/>
        <p:txBody>
          <a:bodyPr/>
          <a:lstStyle/>
          <a:p>
            <a:pPr algn="just"/>
            <a:r>
              <a:rPr lang="en-GB" sz="2200" dirty="0" smtClean="0">
                <a:solidFill>
                  <a:schemeClr val="tx1"/>
                </a:solidFill>
              </a:rPr>
              <a:t>Crafting a public consensus on trade policy: a shared responsibility of Council, EP, Commission to consult and to inform</a:t>
            </a:r>
          </a:p>
          <a:p>
            <a:pPr marL="0" indent="0" algn="just">
              <a:buNone/>
            </a:pPr>
            <a:endParaRPr lang="en-GB" sz="2200" dirty="0" smtClean="0">
              <a:solidFill>
                <a:schemeClr val="tx1"/>
              </a:solidFill>
            </a:endParaRPr>
          </a:p>
          <a:p>
            <a:pPr algn="just"/>
            <a:r>
              <a:rPr lang="en-GB" sz="2200" dirty="0" smtClean="0">
                <a:solidFill>
                  <a:schemeClr val="tx1"/>
                </a:solidFill>
              </a:rPr>
              <a:t>SOTEU builds on </a:t>
            </a:r>
            <a:r>
              <a:rPr lang="en-GB" sz="2200" i="1" dirty="0" smtClean="0">
                <a:solidFill>
                  <a:schemeClr val="tx1"/>
                </a:solidFill>
              </a:rPr>
              <a:t>Trade for all </a:t>
            </a:r>
            <a:r>
              <a:rPr lang="en-GB" sz="2200" dirty="0" smtClean="0">
                <a:solidFill>
                  <a:schemeClr val="tx1"/>
                </a:solidFill>
              </a:rPr>
              <a:t>transparency agenda: Transparency in Action, Negotiating Directives, FTA Implementation report</a:t>
            </a:r>
          </a:p>
          <a:p>
            <a:pPr marL="0" indent="0" algn="just">
              <a:buNone/>
            </a:pPr>
            <a:endParaRPr lang="en-GB" sz="2200" dirty="0" smtClean="0">
              <a:solidFill>
                <a:schemeClr val="tx1"/>
              </a:solidFill>
            </a:endParaRPr>
          </a:p>
          <a:p>
            <a:pPr algn="just"/>
            <a:r>
              <a:rPr lang="en-GB" sz="2200" dirty="0" smtClean="0">
                <a:solidFill>
                  <a:schemeClr val="tx1"/>
                </a:solidFill>
              </a:rPr>
              <a:t>Inclusive policy making: impact assessments, evaluations, civil society dialogues, TSD monitoring</a:t>
            </a:r>
            <a:endParaRPr lang="en-GB" sz="2200"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29746886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SOTEU Contents</a:t>
            </a:r>
            <a:endParaRPr lang="en-GB" dirty="0"/>
          </a:p>
        </p:txBody>
      </p:sp>
      <p:sp>
        <p:nvSpPr>
          <p:cNvPr id="3" name="Content Placeholder 2"/>
          <p:cNvSpPr>
            <a:spLocks noGrp="1"/>
          </p:cNvSpPr>
          <p:nvPr>
            <p:ph idx="1"/>
          </p:nvPr>
        </p:nvSpPr>
        <p:spPr/>
        <p:txBody>
          <a:bodyPr/>
          <a:lstStyle/>
          <a:p>
            <a:pPr algn="just"/>
            <a:r>
              <a:rPr lang="en-GB" u="sng" dirty="0" smtClean="0">
                <a:solidFill>
                  <a:schemeClr val="tx1"/>
                </a:solidFill>
              </a:rPr>
              <a:t>Overall context: </a:t>
            </a:r>
            <a:r>
              <a:rPr lang="en-GB" dirty="0" smtClean="0">
                <a:solidFill>
                  <a:schemeClr val="tx1"/>
                </a:solidFill>
              </a:rPr>
              <a:t>Communication "</a:t>
            </a:r>
            <a:r>
              <a:rPr lang="en-GB" i="1" dirty="0" smtClean="0">
                <a:solidFill>
                  <a:schemeClr val="tx1"/>
                </a:solidFill>
              </a:rPr>
              <a:t>A Balanced and Progressive Trade Policy to Harness Globalisation</a:t>
            </a:r>
            <a:r>
              <a:rPr lang="en-GB" dirty="0" smtClean="0">
                <a:solidFill>
                  <a:schemeClr val="tx1"/>
                </a:solidFill>
              </a:rPr>
              <a:t>" and "</a:t>
            </a:r>
            <a:r>
              <a:rPr lang="en-GB" i="1" dirty="0" smtClean="0">
                <a:solidFill>
                  <a:schemeClr val="tx1"/>
                </a:solidFill>
              </a:rPr>
              <a:t>Report on the Implementation of the Trade Policy Strategy Trade for All</a:t>
            </a:r>
            <a:r>
              <a:rPr lang="en-GB" dirty="0" smtClean="0">
                <a:solidFill>
                  <a:schemeClr val="tx1"/>
                </a:solidFill>
              </a:rPr>
              <a:t>"</a:t>
            </a:r>
          </a:p>
          <a:p>
            <a:pPr marL="0" indent="0" algn="just">
              <a:buNone/>
            </a:pPr>
            <a:endParaRPr lang="en-GB" sz="1000" dirty="0" smtClean="0">
              <a:solidFill>
                <a:schemeClr val="tx1"/>
              </a:solidFill>
            </a:endParaRPr>
          </a:p>
          <a:p>
            <a:pPr algn="just"/>
            <a:r>
              <a:rPr lang="en-GB" u="sng" dirty="0" smtClean="0">
                <a:solidFill>
                  <a:schemeClr val="tx1"/>
                </a:solidFill>
              </a:rPr>
              <a:t>Transparency and Inclusiveness</a:t>
            </a:r>
            <a:r>
              <a:rPr lang="en-GB" dirty="0" smtClean="0">
                <a:solidFill>
                  <a:schemeClr val="tx1"/>
                </a:solidFill>
              </a:rPr>
              <a:t>: new Expert Group to advise on all aspects of trade agreements; the decision to publish draft negotiating mandates </a:t>
            </a: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305238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SOTEU contents (II.)</a:t>
            </a:r>
            <a:endParaRPr lang="en-GB" dirty="0"/>
          </a:p>
        </p:txBody>
      </p:sp>
      <p:sp>
        <p:nvSpPr>
          <p:cNvPr id="3" name="Content Placeholder 2"/>
          <p:cNvSpPr>
            <a:spLocks noGrp="1"/>
          </p:cNvSpPr>
          <p:nvPr>
            <p:ph idx="1"/>
          </p:nvPr>
        </p:nvSpPr>
        <p:spPr/>
        <p:txBody>
          <a:bodyPr/>
          <a:lstStyle/>
          <a:p>
            <a:pPr algn="just"/>
            <a:r>
              <a:rPr lang="en-GB" u="sng" dirty="0" smtClean="0">
                <a:solidFill>
                  <a:schemeClr val="tx1"/>
                </a:solidFill>
              </a:rPr>
              <a:t>Reacting to new global challenges</a:t>
            </a:r>
            <a:r>
              <a:rPr lang="en-GB" dirty="0" smtClean="0">
                <a:solidFill>
                  <a:schemeClr val="tx1"/>
                </a:solidFill>
              </a:rPr>
              <a:t>: Regulation and Communication on FDI Screening</a:t>
            </a:r>
          </a:p>
          <a:p>
            <a:pPr marL="0" indent="0" algn="just">
              <a:buNone/>
            </a:pPr>
            <a:endParaRPr lang="en-GB" sz="1000" dirty="0" smtClean="0">
              <a:solidFill>
                <a:schemeClr val="tx1"/>
              </a:solidFill>
            </a:endParaRPr>
          </a:p>
          <a:p>
            <a:pPr algn="just"/>
            <a:r>
              <a:rPr lang="en-GB" u="sng" dirty="0" smtClean="0">
                <a:solidFill>
                  <a:schemeClr val="tx1"/>
                </a:solidFill>
              </a:rPr>
              <a:t>Expanding the alliance of partners for progressive trade policy:</a:t>
            </a:r>
            <a:r>
              <a:rPr lang="en-GB" dirty="0" smtClean="0">
                <a:solidFill>
                  <a:schemeClr val="tx1"/>
                </a:solidFill>
              </a:rPr>
              <a:t> Free trade negotiations with Australia and with New Zealand</a:t>
            </a:r>
          </a:p>
          <a:p>
            <a:pPr algn="just"/>
            <a:endParaRPr lang="en-GB" sz="1000" dirty="0">
              <a:solidFill>
                <a:schemeClr val="tx1"/>
              </a:solidFill>
            </a:endParaRPr>
          </a:p>
          <a:p>
            <a:pPr algn="just"/>
            <a:r>
              <a:rPr lang="en-GB" u="sng" dirty="0">
                <a:solidFill>
                  <a:schemeClr val="tx1"/>
                </a:solidFill>
              </a:rPr>
              <a:t>Global Governance</a:t>
            </a:r>
            <a:r>
              <a:rPr lang="en-GB" dirty="0">
                <a:solidFill>
                  <a:schemeClr val="tx1"/>
                </a:solidFill>
              </a:rPr>
              <a:t>: Multilateral Investment Court</a:t>
            </a:r>
          </a:p>
          <a:p>
            <a:pPr algn="just"/>
            <a:endParaRPr lang="en-GB" dirty="0">
              <a:solidFill>
                <a:schemeClr val="tx1"/>
              </a:solidFill>
            </a:endParaRP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1540927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T4A Implementation</a:t>
            </a:r>
            <a:endParaRPr lang="en-GB" dirty="0"/>
          </a:p>
        </p:txBody>
      </p:sp>
      <p:sp>
        <p:nvSpPr>
          <p:cNvPr id="3" name="Content Placeholder 2"/>
          <p:cNvSpPr>
            <a:spLocks noGrp="1"/>
          </p:cNvSpPr>
          <p:nvPr>
            <p:ph idx="1"/>
          </p:nvPr>
        </p:nvSpPr>
        <p:spPr/>
        <p:txBody>
          <a:bodyPr/>
          <a:lstStyle/>
          <a:p>
            <a:pPr algn="just"/>
            <a:r>
              <a:rPr lang="en-GB" b="1" dirty="0" smtClean="0">
                <a:solidFill>
                  <a:schemeClr val="tx1"/>
                </a:solidFill>
              </a:rPr>
              <a:t>Negotiation agenda:</a:t>
            </a:r>
          </a:p>
          <a:p>
            <a:pPr marL="0" indent="0" algn="just">
              <a:buNone/>
            </a:pPr>
            <a:endParaRPr lang="en-GB" sz="1000" dirty="0" smtClean="0">
              <a:solidFill>
                <a:schemeClr val="tx1"/>
              </a:solidFill>
            </a:endParaRPr>
          </a:p>
          <a:p>
            <a:pPr lvl="1" algn="just"/>
            <a:r>
              <a:rPr lang="en-GB" sz="2400" b="0" u="sng" dirty="0" smtClean="0">
                <a:solidFill>
                  <a:schemeClr val="tx1"/>
                </a:solidFill>
              </a:rPr>
              <a:t>Multilateral:</a:t>
            </a:r>
            <a:r>
              <a:rPr lang="en-GB" sz="2400" b="0" dirty="0" smtClean="0">
                <a:solidFill>
                  <a:schemeClr val="tx1"/>
                </a:solidFill>
              </a:rPr>
              <a:t> Trade facilitation, information technology, access to medicines, agricultural trade</a:t>
            </a:r>
          </a:p>
          <a:p>
            <a:pPr marL="457200" lvl="1" indent="0" algn="just">
              <a:buNone/>
            </a:pPr>
            <a:endParaRPr lang="en-GB" sz="1000" b="0" dirty="0" smtClean="0">
              <a:solidFill>
                <a:schemeClr val="tx1"/>
              </a:solidFill>
            </a:endParaRPr>
          </a:p>
          <a:p>
            <a:pPr lvl="1" algn="just"/>
            <a:r>
              <a:rPr lang="en-GB" sz="2400" b="0" u="sng" dirty="0" smtClean="0">
                <a:solidFill>
                  <a:schemeClr val="tx1"/>
                </a:solidFill>
              </a:rPr>
              <a:t>Bilateral:</a:t>
            </a:r>
            <a:r>
              <a:rPr lang="en-GB" sz="2400" b="0" dirty="0" smtClean="0">
                <a:solidFill>
                  <a:schemeClr val="tx1"/>
                </a:solidFill>
              </a:rPr>
              <a:t> Applied CETA, Ukraine, Georgia, Moldova, Ecuador, Ghana, Ivory Coast, SADC. Singapore</a:t>
            </a:r>
            <a:r>
              <a:rPr lang="en-GB" sz="2400" b="0" dirty="0">
                <a:solidFill>
                  <a:schemeClr val="tx1"/>
                </a:solidFill>
              </a:rPr>
              <a:t>, Vietnam finished &amp; coming up. </a:t>
            </a:r>
          </a:p>
        </p:txBody>
      </p:sp>
      <p:sp>
        <p:nvSpPr>
          <p:cNvPr id="4" name="Slide Number Placeholder 3"/>
          <p:cNvSpPr>
            <a:spLocks noGrp="1"/>
          </p:cNvSpPr>
          <p:nvPr>
            <p:ph type="sldNum" sz="quarter" idx="12"/>
          </p:nvPr>
        </p:nvSpPr>
        <p:spPr/>
        <p:txBody>
          <a:bodyPr/>
          <a:lstStyle/>
          <a:p>
            <a:pPr>
              <a:defRPr/>
            </a:pPr>
            <a:fld id="{A7C91D6C-DFF8-4DE6-B44E-2D7F4FE8C688}" type="slidenum">
              <a:rPr lang="en-GB" smtClean="0">
                <a:solidFill>
                  <a:srgbClr val="000000"/>
                </a:solidFill>
              </a:rPr>
              <a:pPr>
                <a:defRPr/>
              </a:pPr>
              <a:t>9</a:t>
            </a:fld>
            <a:endParaRPr lang="en-GB">
              <a:solidFill>
                <a:srgbClr val="000000"/>
              </a:solidFill>
            </a:endParaRPr>
          </a:p>
        </p:txBody>
      </p:sp>
    </p:spTree>
    <p:extLst>
      <p:ext uri="{BB962C8B-B14F-4D97-AF65-F5344CB8AC3E}">
        <p14:creationId xmlns:p14="http://schemas.microsoft.com/office/powerpoint/2010/main" val="148150373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5705</TotalTime>
  <Words>2755</Words>
  <Application>Microsoft Office PowerPoint</Application>
  <PresentationFormat>On-screen Show (4:3)</PresentationFormat>
  <Paragraphs>253</Paragraphs>
  <Slides>15</Slides>
  <Notes>13</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Default Design</vt:lpstr>
      <vt:lpstr>1_Default Design</vt:lpstr>
      <vt:lpstr>The European Union's Trade Policy Strategy</vt:lpstr>
      <vt:lpstr>Content</vt:lpstr>
      <vt:lpstr>Framework: Trade for All</vt:lpstr>
      <vt:lpstr>SOTEU Trade Package</vt:lpstr>
      <vt:lpstr>Key theme: Harnessing Globalisation</vt:lpstr>
      <vt:lpstr>Key theme: Transparency &amp; Inclusiveness</vt:lpstr>
      <vt:lpstr>SOTEU Contents</vt:lpstr>
      <vt:lpstr>SOTEU contents (II.)</vt:lpstr>
      <vt:lpstr>T4A Implementation</vt:lpstr>
      <vt:lpstr>T4A Implementation (II.)</vt:lpstr>
      <vt:lpstr>T4A Implementation (III.)</vt:lpstr>
      <vt:lpstr>T4A Implementation (IV.)</vt:lpstr>
      <vt:lpstr>What next?</vt:lpstr>
      <vt:lpstr>More</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Marta.MIDDLEBRO@ec.europa.eu</dc:creator>
  <cp:lastModifiedBy>ROBERT Francoise (AGRI)</cp:lastModifiedBy>
  <cp:revision>301</cp:revision>
  <dcterms:created xsi:type="dcterms:W3CDTF">2016-08-04T15:21:29Z</dcterms:created>
  <dcterms:modified xsi:type="dcterms:W3CDTF">2017-10-20T13:12:46Z</dcterms:modified>
</cp:coreProperties>
</file>