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15"/>
  </p:notesMasterIdLst>
  <p:handoutMasterIdLst>
    <p:handoutMasterId r:id="rId16"/>
  </p:handoutMasterIdLst>
  <p:sldIdLst>
    <p:sldId id="327" r:id="rId6"/>
    <p:sldId id="386" r:id="rId7"/>
    <p:sldId id="387" r:id="rId8"/>
    <p:sldId id="364" r:id="rId9"/>
    <p:sldId id="365" r:id="rId10"/>
    <p:sldId id="391" r:id="rId11"/>
    <p:sldId id="388" r:id="rId12"/>
    <p:sldId id="366" r:id="rId13"/>
    <p:sldId id="389" r:id="rId14"/>
  </p:sldIdLst>
  <p:sldSz cx="9144000" cy="6858000" type="screen4x3"/>
  <p:notesSz cx="6797675" cy="9926638"/>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Arial" charset="0"/>
      </a:defRPr>
    </a:lvl1pPr>
    <a:lvl2pPr marL="457200" algn="l" rtl="0" fontAlgn="base">
      <a:spcBef>
        <a:spcPct val="0"/>
      </a:spcBef>
      <a:spcAft>
        <a:spcPct val="0"/>
      </a:spcAft>
      <a:defRPr sz="7600" b="1" kern="1200">
        <a:solidFill>
          <a:srgbClr val="FFD624"/>
        </a:solidFill>
        <a:latin typeface="Verdana" pitchFamily="34" charset="0"/>
        <a:ea typeface="+mn-ea"/>
        <a:cs typeface="Arial" charset="0"/>
      </a:defRPr>
    </a:lvl2pPr>
    <a:lvl3pPr marL="914400" algn="l" rtl="0" fontAlgn="base">
      <a:spcBef>
        <a:spcPct val="0"/>
      </a:spcBef>
      <a:spcAft>
        <a:spcPct val="0"/>
      </a:spcAft>
      <a:defRPr sz="7600" b="1" kern="1200">
        <a:solidFill>
          <a:srgbClr val="FFD624"/>
        </a:solidFill>
        <a:latin typeface="Verdana" pitchFamily="34" charset="0"/>
        <a:ea typeface="+mn-ea"/>
        <a:cs typeface="Arial" charset="0"/>
      </a:defRPr>
    </a:lvl3pPr>
    <a:lvl4pPr marL="1371600" algn="l" rtl="0" fontAlgn="base">
      <a:spcBef>
        <a:spcPct val="0"/>
      </a:spcBef>
      <a:spcAft>
        <a:spcPct val="0"/>
      </a:spcAft>
      <a:defRPr sz="7600" b="1" kern="1200">
        <a:solidFill>
          <a:srgbClr val="FFD624"/>
        </a:solidFill>
        <a:latin typeface="Verdana" pitchFamily="34" charset="0"/>
        <a:ea typeface="+mn-ea"/>
        <a:cs typeface="Arial" charset="0"/>
      </a:defRPr>
    </a:lvl4pPr>
    <a:lvl5pPr marL="1828800" algn="l" rtl="0" fontAlgn="base">
      <a:spcBef>
        <a:spcPct val="0"/>
      </a:spcBef>
      <a:spcAft>
        <a:spcPct val="0"/>
      </a:spcAft>
      <a:defRPr sz="7600" b="1" kern="1200">
        <a:solidFill>
          <a:srgbClr val="FFD624"/>
        </a:solidFill>
        <a:latin typeface="Verdana" pitchFamily="34" charset="0"/>
        <a:ea typeface="+mn-ea"/>
        <a:cs typeface="Arial" charset="0"/>
      </a:defRPr>
    </a:lvl5pPr>
    <a:lvl6pPr marL="2286000" algn="l" defTabSz="914400" rtl="0" eaLnBrk="1" latinLnBrk="0" hangingPunct="1">
      <a:defRPr sz="7600" b="1" kern="1200">
        <a:solidFill>
          <a:srgbClr val="FFD624"/>
        </a:solidFill>
        <a:latin typeface="Verdana" pitchFamily="34" charset="0"/>
        <a:ea typeface="+mn-ea"/>
        <a:cs typeface="Arial" charset="0"/>
      </a:defRPr>
    </a:lvl6pPr>
    <a:lvl7pPr marL="2743200" algn="l" defTabSz="914400" rtl="0" eaLnBrk="1" latinLnBrk="0" hangingPunct="1">
      <a:defRPr sz="7600" b="1" kern="1200">
        <a:solidFill>
          <a:srgbClr val="FFD624"/>
        </a:solidFill>
        <a:latin typeface="Verdana" pitchFamily="34" charset="0"/>
        <a:ea typeface="+mn-ea"/>
        <a:cs typeface="Arial" charset="0"/>
      </a:defRPr>
    </a:lvl7pPr>
    <a:lvl8pPr marL="3200400" algn="l" defTabSz="914400" rtl="0" eaLnBrk="1" latinLnBrk="0" hangingPunct="1">
      <a:defRPr sz="7600" b="1" kern="1200">
        <a:solidFill>
          <a:srgbClr val="FFD624"/>
        </a:solidFill>
        <a:latin typeface="Verdana" pitchFamily="34" charset="0"/>
        <a:ea typeface="+mn-ea"/>
        <a:cs typeface="Arial" charset="0"/>
      </a:defRPr>
    </a:lvl8pPr>
    <a:lvl9pPr marL="3657600" algn="l" defTabSz="914400" rtl="0" eaLnBrk="1" latinLnBrk="0" hangingPunct="1">
      <a:defRPr sz="7600" b="1" kern="1200">
        <a:solidFill>
          <a:srgbClr val="FFD624"/>
        </a:solidFill>
        <a:latin typeface="Verdana"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THOMEUF Leila Therese (AGRI)" initials="BLT"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7E93"/>
    <a:srgbClr val="96A519"/>
    <a:srgbClr val="3996A5"/>
    <a:srgbClr val="42A62A"/>
    <a:srgbClr val="97BF0D"/>
    <a:srgbClr val="75195B"/>
    <a:srgbClr val="EE8032"/>
    <a:srgbClr val="EE7D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84" autoAdjust="0"/>
    <p:restoredTop sz="84471" autoAdjust="0"/>
  </p:normalViewPr>
  <p:slideViewPr>
    <p:cSldViewPr>
      <p:cViewPr>
        <p:scale>
          <a:sx n="101" d="100"/>
          <a:sy n="101" d="100"/>
        </p:scale>
        <p:origin x="-248" y="25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0" d="100"/>
          <a:sy n="80" d="100"/>
        </p:scale>
        <p:origin x="-3948" y="-84"/>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5660" cy="496888"/>
          </a:xfrm>
          <a:prstGeom prst="rect">
            <a:avLst/>
          </a:prstGeom>
          <a:noFill/>
          <a:ln w="9525">
            <a:noFill/>
            <a:miter lim="800000"/>
            <a:headEnd/>
            <a:tailEnd/>
          </a:ln>
          <a:effectLst/>
        </p:spPr>
        <p:txBody>
          <a:bodyPr vert="horz" wrap="square" lIns="91095" tIns="45547" rIns="91095" bIns="45547" numCol="1" anchor="t" anchorCtr="0" compatLnSpc="1">
            <a:prstTxWarp prst="textNoShape">
              <a:avLst/>
            </a:prstTxWarp>
          </a:bodyPr>
          <a:lstStyle>
            <a:lvl1pPr>
              <a:defRPr sz="1200" b="0">
                <a:solidFill>
                  <a:schemeClr val="tx1"/>
                </a:solidFill>
                <a:latin typeface="Arial" charset="0"/>
                <a:cs typeface="+mn-cs"/>
              </a:defRPr>
            </a:lvl1pPr>
          </a:lstStyle>
          <a:p>
            <a:pPr>
              <a:defRPr/>
            </a:pPr>
            <a:endParaRPr lang="en-US"/>
          </a:p>
        </p:txBody>
      </p:sp>
      <p:sp>
        <p:nvSpPr>
          <p:cNvPr id="37891" name="Rectangle 3"/>
          <p:cNvSpPr>
            <a:spLocks noGrp="1" noChangeArrowheads="1"/>
          </p:cNvSpPr>
          <p:nvPr>
            <p:ph type="dt" sz="quarter" idx="1"/>
          </p:nvPr>
        </p:nvSpPr>
        <p:spPr bwMode="auto">
          <a:xfrm>
            <a:off x="3850443" y="1"/>
            <a:ext cx="2945660" cy="496888"/>
          </a:xfrm>
          <a:prstGeom prst="rect">
            <a:avLst/>
          </a:prstGeom>
          <a:noFill/>
          <a:ln w="9525">
            <a:noFill/>
            <a:miter lim="800000"/>
            <a:headEnd/>
            <a:tailEnd/>
          </a:ln>
          <a:effectLst/>
        </p:spPr>
        <p:txBody>
          <a:bodyPr vert="horz" wrap="square" lIns="91095" tIns="45547" rIns="91095" bIns="45547" numCol="1" anchor="t" anchorCtr="0" compatLnSpc="1">
            <a:prstTxWarp prst="textNoShape">
              <a:avLst/>
            </a:prstTxWarp>
          </a:bodyPr>
          <a:lstStyle>
            <a:lvl1pPr algn="r">
              <a:defRPr sz="1200" b="0">
                <a:solidFill>
                  <a:schemeClr val="tx1"/>
                </a:solidFill>
                <a:latin typeface="Arial" charset="0"/>
                <a:cs typeface="+mn-cs"/>
              </a:defRPr>
            </a:lvl1pPr>
          </a:lstStyle>
          <a:p>
            <a:pPr>
              <a:defRPr/>
            </a:pPr>
            <a:endParaRPr lang="en-US"/>
          </a:p>
        </p:txBody>
      </p:sp>
      <p:sp>
        <p:nvSpPr>
          <p:cNvPr id="37892" name="Rectangle 4"/>
          <p:cNvSpPr>
            <a:spLocks noGrp="1" noChangeArrowheads="1"/>
          </p:cNvSpPr>
          <p:nvPr>
            <p:ph type="ftr" sz="quarter" idx="2"/>
          </p:nvPr>
        </p:nvSpPr>
        <p:spPr bwMode="auto">
          <a:xfrm>
            <a:off x="0" y="9428164"/>
            <a:ext cx="2945660" cy="496887"/>
          </a:xfrm>
          <a:prstGeom prst="rect">
            <a:avLst/>
          </a:prstGeom>
          <a:noFill/>
          <a:ln w="9525">
            <a:noFill/>
            <a:miter lim="800000"/>
            <a:headEnd/>
            <a:tailEnd/>
          </a:ln>
          <a:effectLst/>
        </p:spPr>
        <p:txBody>
          <a:bodyPr vert="horz" wrap="square" lIns="91095" tIns="45547" rIns="91095" bIns="45547" numCol="1" anchor="b" anchorCtr="0" compatLnSpc="1">
            <a:prstTxWarp prst="textNoShape">
              <a:avLst/>
            </a:prstTxWarp>
          </a:bodyPr>
          <a:lstStyle>
            <a:lvl1pPr>
              <a:defRPr sz="1200" b="0">
                <a:solidFill>
                  <a:schemeClr val="tx1"/>
                </a:solidFill>
                <a:latin typeface="Arial" charset="0"/>
                <a:cs typeface="+mn-cs"/>
              </a:defRPr>
            </a:lvl1pPr>
          </a:lstStyle>
          <a:p>
            <a:pPr>
              <a:defRPr/>
            </a:pPr>
            <a:endParaRPr lang="en-US"/>
          </a:p>
        </p:txBody>
      </p:sp>
      <p:sp>
        <p:nvSpPr>
          <p:cNvPr id="37893" name="Rectangle 5"/>
          <p:cNvSpPr>
            <a:spLocks noGrp="1" noChangeArrowheads="1"/>
          </p:cNvSpPr>
          <p:nvPr>
            <p:ph type="sldNum" sz="quarter" idx="3"/>
          </p:nvPr>
        </p:nvSpPr>
        <p:spPr bwMode="auto">
          <a:xfrm>
            <a:off x="3850443" y="9428164"/>
            <a:ext cx="2945660" cy="496887"/>
          </a:xfrm>
          <a:prstGeom prst="rect">
            <a:avLst/>
          </a:prstGeom>
          <a:noFill/>
          <a:ln w="9525">
            <a:noFill/>
            <a:miter lim="800000"/>
            <a:headEnd/>
            <a:tailEnd/>
          </a:ln>
          <a:effectLst/>
        </p:spPr>
        <p:txBody>
          <a:bodyPr vert="horz" wrap="square" lIns="91095" tIns="45547" rIns="91095" bIns="45547" numCol="1" anchor="b" anchorCtr="0" compatLnSpc="1">
            <a:prstTxWarp prst="textNoShape">
              <a:avLst/>
            </a:prstTxWarp>
          </a:bodyPr>
          <a:lstStyle>
            <a:lvl1pPr algn="r">
              <a:defRPr sz="1200" b="0">
                <a:solidFill>
                  <a:schemeClr val="tx1"/>
                </a:solidFill>
                <a:latin typeface="Arial" charset="0"/>
                <a:cs typeface="+mn-cs"/>
              </a:defRPr>
            </a:lvl1pPr>
          </a:lstStyle>
          <a:p>
            <a:pPr>
              <a:defRPr/>
            </a:pPr>
            <a:fld id="{D4C01F74-63E5-4CF0-923B-B846FDFC7083}" type="slidenum">
              <a:rPr lang="en-GB"/>
              <a:pPr>
                <a:defRPr/>
              </a:pPr>
              <a:t>‹#›</a:t>
            </a:fld>
            <a:endParaRPr lang="en-GB"/>
          </a:p>
        </p:txBody>
      </p:sp>
    </p:spTree>
    <p:extLst>
      <p:ext uri="{BB962C8B-B14F-4D97-AF65-F5344CB8AC3E}">
        <p14:creationId xmlns:p14="http://schemas.microsoft.com/office/powerpoint/2010/main" val="11379686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5660" cy="496888"/>
          </a:xfrm>
          <a:prstGeom prst="rect">
            <a:avLst/>
          </a:prstGeom>
          <a:noFill/>
          <a:ln w="9525">
            <a:noFill/>
            <a:miter lim="800000"/>
            <a:headEnd/>
            <a:tailEnd/>
          </a:ln>
          <a:effectLst/>
        </p:spPr>
        <p:txBody>
          <a:bodyPr vert="horz" wrap="square" lIns="91095" tIns="45547" rIns="91095" bIns="45547" numCol="1" anchor="t" anchorCtr="0" compatLnSpc="1">
            <a:prstTxWarp prst="textNoShape">
              <a:avLst/>
            </a:prstTxWarp>
          </a:bodyPr>
          <a:lstStyle>
            <a:lvl1pPr>
              <a:defRPr sz="1200" b="0">
                <a:solidFill>
                  <a:schemeClr val="tx1"/>
                </a:solidFill>
                <a:latin typeface="Arial" charset="0"/>
                <a:cs typeface="+mn-cs"/>
              </a:defRPr>
            </a:lvl1pPr>
          </a:lstStyle>
          <a:p>
            <a:pPr>
              <a:defRPr/>
            </a:pPr>
            <a:endParaRPr lang="en-US"/>
          </a:p>
        </p:txBody>
      </p:sp>
      <p:sp>
        <p:nvSpPr>
          <p:cNvPr id="36867" name="Rectangle 3"/>
          <p:cNvSpPr>
            <a:spLocks noGrp="1" noChangeArrowheads="1"/>
          </p:cNvSpPr>
          <p:nvPr>
            <p:ph type="dt" idx="1"/>
          </p:nvPr>
        </p:nvSpPr>
        <p:spPr bwMode="auto">
          <a:xfrm>
            <a:off x="3850443" y="1"/>
            <a:ext cx="2945660" cy="496888"/>
          </a:xfrm>
          <a:prstGeom prst="rect">
            <a:avLst/>
          </a:prstGeom>
          <a:noFill/>
          <a:ln w="9525">
            <a:noFill/>
            <a:miter lim="800000"/>
            <a:headEnd/>
            <a:tailEnd/>
          </a:ln>
          <a:effectLst/>
        </p:spPr>
        <p:txBody>
          <a:bodyPr vert="horz" wrap="square" lIns="91095" tIns="45547" rIns="91095" bIns="45547" numCol="1" anchor="t" anchorCtr="0" compatLnSpc="1">
            <a:prstTxWarp prst="textNoShape">
              <a:avLst/>
            </a:prstTxWarp>
          </a:bodyPr>
          <a:lstStyle>
            <a:lvl1pPr algn="r">
              <a:defRPr sz="1200" b="0">
                <a:solidFill>
                  <a:schemeClr val="tx1"/>
                </a:solidFill>
                <a:latin typeface="Arial" charset="0"/>
                <a:cs typeface="+mn-cs"/>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78195" y="4714876"/>
            <a:ext cx="5441287" cy="4467225"/>
          </a:xfrm>
          <a:prstGeom prst="rect">
            <a:avLst/>
          </a:prstGeom>
          <a:noFill/>
          <a:ln w="9525">
            <a:noFill/>
            <a:miter lim="800000"/>
            <a:headEnd/>
            <a:tailEnd/>
          </a:ln>
          <a:effectLst/>
        </p:spPr>
        <p:txBody>
          <a:bodyPr vert="horz" wrap="square" lIns="91095" tIns="45547" rIns="91095" bIns="45547"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4"/>
            <a:ext cx="2945660" cy="496887"/>
          </a:xfrm>
          <a:prstGeom prst="rect">
            <a:avLst/>
          </a:prstGeom>
          <a:noFill/>
          <a:ln w="9525">
            <a:noFill/>
            <a:miter lim="800000"/>
            <a:headEnd/>
            <a:tailEnd/>
          </a:ln>
          <a:effectLst/>
        </p:spPr>
        <p:txBody>
          <a:bodyPr vert="horz" wrap="square" lIns="91095" tIns="45547" rIns="91095" bIns="45547" numCol="1" anchor="b" anchorCtr="0" compatLnSpc="1">
            <a:prstTxWarp prst="textNoShape">
              <a:avLst/>
            </a:prstTxWarp>
          </a:bodyPr>
          <a:lstStyle>
            <a:lvl1pPr>
              <a:defRPr sz="1200" b="0">
                <a:solidFill>
                  <a:schemeClr val="tx1"/>
                </a:solidFill>
                <a:latin typeface="Arial" charset="0"/>
                <a:cs typeface="+mn-cs"/>
              </a:defRPr>
            </a:lvl1pPr>
          </a:lstStyle>
          <a:p>
            <a:pPr>
              <a:defRPr/>
            </a:pPr>
            <a:endParaRPr lang="en-US"/>
          </a:p>
        </p:txBody>
      </p:sp>
      <p:sp>
        <p:nvSpPr>
          <p:cNvPr id="36871" name="Rectangle 7"/>
          <p:cNvSpPr>
            <a:spLocks noGrp="1" noChangeArrowheads="1"/>
          </p:cNvSpPr>
          <p:nvPr>
            <p:ph type="sldNum" sz="quarter" idx="5"/>
          </p:nvPr>
        </p:nvSpPr>
        <p:spPr bwMode="auto">
          <a:xfrm>
            <a:off x="3850443" y="9428164"/>
            <a:ext cx="2945660" cy="496887"/>
          </a:xfrm>
          <a:prstGeom prst="rect">
            <a:avLst/>
          </a:prstGeom>
          <a:noFill/>
          <a:ln w="9525">
            <a:noFill/>
            <a:miter lim="800000"/>
            <a:headEnd/>
            <a:tailEnd/>
          </a:ln>
          <a:effectLst/>
        </p:spPr>
        <p:txBody>
          <a:bodyPr vert="horz" wrap="square" lIns="91095" tIns="45547" rIns="91095" bIns="45547" numCol="1" anchor="b" anchorCtr="0" compatLnSpc="1">
            <a:prstTxWarp prst="textNoShape">
              <a:avLst/>
            </a:prstTxWarp>
          </a:bodyPr>
          <a:lstStyle>
            <a:lvl1pPr algn="r">
              <a:defRPr sz="1200" b="0">
                <a:solidFill>
                  <a:schemeClr val="tx1"/>
                </a:solidFill>
                <a:latin typeface="Arial" charset="0"/>
                <a:cs typeface="+mn-cs"/>
              </a:defRPr>
            </a:lvl1pPr>
          </a:lstStyle>
          <a:p>
            <a:pPr>
              <a:defRPr/>
            </a:pPr>
            <a:fld id="{794902AA-8C71-4C1A-B772-F44D18684746}" type="slidenum">
              <a:rPr lang="en-GB"/>
              <a:pPr>
                <a:defRPr/>
              </a:pPr>
              <a:t>‹#›</a:t>
            </a:fld>
            <a:endParaRPr lang="en-GB"/>
          </a:p>
        </p:txBody>
      </p:sp>
    </p:spTree>
    <p:extLst>
      <p:ext uri="{BB962C8B-B14F-4D97-AF65-F5344CB8AC3E}">
        <p14:creationId xmlns:p14="http://schemas.microsoft.com/office/powerpoint/2010/main" val="22578505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3994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0147" indent="-284671" eaLnBrk="0" hangingPunct="0">
              <a:defRPr sz="7600" b="1">
                <a:solidFill>
                  <a:srgbClr val="FFD624"/>
                </a:solidFill>
                <a:latin typeface="Verdana" pitchFamily="34" charset="0"/>
              </a:defRPr>
            </a:lvl2pPr>
            <a:lvl3pPr marL="1138687" indent="-227737" eaLnBrk="0" hangingPunct="0">
              <a:defRPr sz="7600" b="1">
                <a:solidFill>
                  <a:srgbClr val="FFD624"/>
                </a:solidFill>
                <a:latin typeface="Verdana" pitchFamily="34" charset="0"/>
              </a:defRPr>
            </a:lvl3pPr>
            <a:lvl4pPr marL="1594161" indent="-227737" eaLnBrk="0" hangingPunct="0">
              <a:defRPr sz="7600" b="1">
                <a:solidFill>
                  <a:srgbClr val="FFD624"/>
                </a:solidFill>
                <a:latin typeface="Verdana" pitchFamily="34" charset="0"/>
              </a:defRPr>
            </a:lvl4pPr>
            <a:lvl5pPr marL="2049636" indent="-227737" eaLnBrk="0" hangingPunct="0">
              <a:defRPr sz="7600" b="1">
                <a:solidFill>
                  <a:srgbClr val="FFD624"/>
                </a:solidFill>
                <a:latin typeface="Verdana" pitchFamily="34" charset="0"/>
              </a:defRPr>
            </a:lvl5pPr>
            <a:lvl6pPr marL="2505111" indent="-227737" eaLnBrk="0" fontAlgn="base" hangingPunct="0">
              <a:spcBef>
                <a:spcPct val="0"/>
              </a:spcBef>
              <a:spcAft>
                <a:spcPct val="0"/>
              </a:spcAft>
              <a:defRPr sz="7600" b="1">
                <a:solidFill>
                  <a:srgbClr val="FFD624"/>
                </a:solidFill>
                <a:latin typeface="Verdana" pitchFamily="34" charset="0"/>
              </a:defRPr>
            </a:lvl6pPr>
            <a:lvl7pPr marL="2960586" indent="-227737" eaLnBrk="0" fontAlgn="base" hangingPunct="0">
              <a:spcBef>
                <a:spcPct val="0"/>
              </a:spcBef>
              <a:spcAft>
                <a:spcPct val="0"/>
              </a:spcAft>
              <a:defRPr sz="7600" b="1">
                <a:solidFill>
                  <a:srgbClr val="FFD624"/>
                </a:solidFill>
                <a:latin typeface="Verdana" pitchFamily="34" charset="0"/>
              </a:defRPr>
            </a:lvl7pPr>
            <a:lvl8pPr marL="3416060" indent="-227737" eaLnBrk="0" fontAlgn="base" hangingPunct="0">
              <a:spcBef>
                <a:spcPct val="0"/>
              </a:spcBef>
              <a:spcAft>
                <a:spcPct val="0"/>
              </a:spcAft>
              <a:defRPr sz="7600" b="1">
                <a:solidFill>
                  <a:srgbClr val="FFD624"/>
                </a:solidFill>
                <a:latin typeface="Verdana" pitchFamily="34" charset="0"/>
              </a:defRPr>
            </a:lvl8pPr>
            <a:lvl9pPr marL="3871535" indent="-227737" eaLnBrk="0" fontAlgn="base" hangingPunct="0">
              <a:spcBef>
                <a:spcPct val="0"/>
              </a:spcBef>
              <a:spcAft>
                <a:spcPct val="0"/>
              </a:spcAft>
              <a:defRPr sz="7600" b="1">
                <a:solidFill>
                  <a:srgbClr val="FFD624"/>
                </a:solidFill>
                <a:latin typeface="Verdana" pitchFamily="34" charset="0"/>
              </a:defRPr>
            </a:lvl9pPr>
          </a:lstStyle>
          <a:p>
            <a:pPr eaLnBrk="1" hangingPunct="1">
              <a:defRPr/>
            </a:pPr>
            <a:fld id="{FF3B3D5A-DD59-4774-ACF3-9114268072BC}" type="slidenum">
              <a:rPr lang="en-GB" sz="1200" b="0">
                <a:solidFill>
                  <a:schemeClr val="tx1"/>
                </a:solidFill>
                <a:latin typeface="Arial" charset="0"/>
              </a:rPr>
              <a:pPr eaLnBrk="1" hangingPunct="1">
                <a:defRPr/>
              </a:pPr>
              <a:t>1</a:t>
            </a:fld>
            <a:endParaRPr lang="en-GB" sz="1200" b="0">
              <a:solidFill>
                <a:schemeClr val="tx1"/>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Saudi Arabia and Iran: business delegation counts</a:t>
            </a:r>
            <a:r>
              <a:rPr lang="en-US" baseline="0" dirty="0" smtClean="0"/>
              <a:t> 66 participants in total and is composed of companies from 21 Member states and 5 EU organizations.</a:t>
            </a:r>
          </a:p>
          <a:p>
            <a:endParaRPr lang="en-US" baseline="0" dirty="0" smtClean="0"/>
          </a:p>
          <a:p>
            <a:r>
              <a:rPr lang="en-US" baseline="0" dirty="0" smtClean="0"/>
              <a:t>Promotional Seminar in South Korea: objective = improve market access. event closely coordinated with DG Trade, </a:t>
            </a:r>
            <a:r>
              <a:rPr lang="en-US" baseline="0" dirty="0" err="1" smtClean="0"/>
              <a:t>Sante</a:t>
            </a:r>
            <a:r>
              <a:rPr lang="en-US" baseline="0" dirty="0" smtClean="0"/>
              <a:t> and </a:t>
            </a:r>
            <a:r>
              <a:rPr lang="en-US" baseline="0" dirty="0" err="1" smtClean="0"/>
              <a:t>EUDel</a:t>
            </a:r>
            <a:r>
              <a:rPr lang="en-US" baseline="0" dirty="0" smtClean="0"/>
              <a:t> in Seoul. </a:t>
            </a:r>
          </a:p>
          <a:p>
            <a:r>
              <a:rPr lang="en-GB" sz="1200" kern="1200" smtClean="0">
                <a:solidFill>
                  <a:schemeClr val="tx1"/>
                </a:solidFill>
                <a:effectLst/>
                <a:latin typeface="Arial" charset="0"/>
                <a:ea typeface="+mn-ea"/>
                <a:cs typeface="+mn-cs"/>
              </a:rPr>
              <a:t>more </a:t>
            </a:r>
            <a:r>
              <a:rPr lang="en-GB" sz="1200" kern="1200" dirty="0" smtClean="0">
                <a:solidFill>
                  <a:schemeClr val="tx1"/>
                </a:solidFill>
                <a:effectLst/>
                <a:latin typeface="Arial" charset="0"/>
                <a:ea typeface="+mn-ea"/>
                <a:cs typeface="+mn-cs"/>
              </a:rPr>
              <a:t>technical seminar, targeting the relevant local (Korean) authorities and business intermediaries on SPS, Organics and GIs.</a:t>
            </a:r>
          </a:p>
          <a:p>
            <a:r>
              <a:rPr lang="en-GB" sz="1200" kern="1200" dirty="0" smtClean="0">
                <a:solidFill>
                  <a:schemeClr val="tx1"/>
                </a:solidFill>
                <a:effectLst/>
                <a:latin typeface="Arial" charset="0"/>
                <a:ea typeface="+mn-ea"/>
                <a:cs typeface="+mn-cs"/>
              </a:rPr>
              <a:t>This event will be shaped to respond to multiple objectives, combining policy level and market access with the authorities and raising the profile of the business relations with VIP buyers, local trade groups etc. </a:t>
            </a:r>
          </a:p>
          <a:p>
            <a:r>
              <a:rPr lang="en-GB" sz="1200" kern="1200" dirty="0" smtClean="0">
                <a:solidFill>
                  <a:schemeClr val="tx1"/>
                </a:solidFill>
                <a:effectLst/>
                <a:latin typeface="Arial" charset="0"/>
                <a:ea typeface="+mn-ea"/>
                <a:cs typeface="+mn-cs"/>
              </a:rPr>
              <a:t>The message to our EU </a:t>
            </a:r>
            <a:r>
              <a:rPr lang="en-GB" sz="1200" kern="1200" dirty="0" err="1" smtClean="0">
                <a:solidFill>
                  <a:schemeClr val="tx1"/>
                </a:solidFill>
                <a:effectLst/>
                <a:latin typeface="Arial" charset="0"/>
                <a:ea typeface="+mn-ea"/>
                <a:cs typeface="+mn-cs"/>
              </a:rPr>
              <a:t>agri</a:t>
            </a:r>
            <a:r>
              <a:rPr lang="en-GB" sz="1200" kern="1200" dirty="0" smtClean="0">
                <a:solidFill>
                  <a:schemeClr val="tx1"/>
                </a:solidFill>
                <a:effectLst/>
                <a:latin typeface="Arial" charset="0"/>
                <a:ea typeface="+mn-ea"/>
                <a:cs typeface="+mn-cs"/>
              </a:rPr>
              <a:t>-food business is that we take seriously the market access barriers such as SPS issues and involve those also in other promotional events, different than the HLMs.  </a:t>
            </a:r>
          </a:p>
          <a:p>
            <a:r>
              <a:rPr lang="en-GB" sz="1200" kern="1200" dirty="0" smtClean="0">
                <a:solidFill>
                  <a:schemeClr val="tx1"/>
                </a:solidFill>
                <a:effectLst/>
                <a:latin typeface="Arial" charset="0"/>
                <a:ea typeface="+mn-ea"/>
                <a:cs typeface="+mn-cs"/>
              </a:rPr>
              <a:t>The Commissioner will not attend. Probably a high-ranking DG AGRI representative TBC</a:t>
            </a:r>
            <a:endParaRPr lang="en-US" baseline="0" dirty="0" smtClean="0"/>
          </a:p>
        </p:txBody>
      </p:sp>
      <p:sp>
        <p:nvSpPr>
          <p:cNvPr id="4" name="Slide Number Placeholder 3"/>
          <p:cNvSpPr>
            <a:spLocks noGrp="1"/>
          </p:cNvSpPr>
          <p:nvPr>
            <p:ph type="sldNum" sz="quarter" idx="5"/>
          </p:nvPr>
        </p:nvSpPr>
        <p:spPr/>
        <p:txBody>
          <a:bodyPr/>
          <a:lstStyle/>
          <a:p>
            <a:pPr>
              <a:defRPr/>
            </a:pPr>
            <a:fld id="{38379466-FC8E-45CB-8307-63DD0FA7FB09}" type="slidenum">
              <a:rPr lang="en-GB" smtClean="0"/>
              <a:pPr>
                <a:defRPr/>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635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cs typeface="Arial" charset="0"/>
              </a:defRPr>
            </a:lvl1pPr>
            <a:lvl2pPr marL="742950" indent="-285750" defTabSz="457200" eaLnBrk="0" hangingPunct="0">
              <a:defRPr sz="7600" b="1">
                <a:solidFill>
                  <a:srgbClr val="FFD624"/>
                </a:solidFill>
                <a:latin typeface="Verdana" pitchFamily="34" charset="0"/>
                <a:cs typeface="Arial" charset="0"/>
              </a:defRPr>
            </a:lvl2pPr>
            <a:lvl3pPr marL="1143000" indent="-228600" defTabSz="457200" eaLnBrk="0" hangingPunct="0">
              <a:defRPr sz="7600" b="1">
                <a:solidFill>
                  <a:srgbClr val="FFD624"/>
                </a:solidFill>
                <a:latin typeface="Verdana" pitchFamily="34" charset="0"/>
                <a:cs typeface="Arial" charset="0"/>
              </a:defRPr>
            </a:lvl3pPr>
            <a:lvl4pPr marL="1600200" indent="-228600" defTabSz="457200" eaLnBrk="0" hangingPunct="0">
              <a:defRPr sz="7600" b="1">
                <a:solidFill>
                  <a:srgbClr val="FFD624"/>
                </a:solidFill>
                <a:latin typeface="Verdana" pitchFamily="34" charset="0"/>
                <a:cs typeface="Arial" charset="0"/>
              </a:defRPr>
            </a:lvl4pPr>
            <a:lvl5pPr marL="2057400" indent="-228600" defTabSz="457200" eaLnBrk="0" hangingPunct="0">
              <a:defRPr sz="7600" b="1">
                <a:solidFill>
                  <a:srgbClr val="FFD624"/>
                </a:solidFill>
                <a:latin typeface="Verdana" pitchFamily="34" charset="0"/>
                <a:cs typeface="Arial" charset="0"/>
              </a:defRPr>
            </a:lvl5pPr>
            <a:lvl6pPr marL="2514600" indent="-228600" defTabSz="4572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defTabSz="4572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defTabSz="4572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defTabSz="4572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defRPr/>
            </a:pPr>
            <a:endParaRPr lang="en-US" altLang="en-US" sz="1800" b="0" smtClean="0">
              <a:solidFill>
                <a:srgbClr val="FFFFFF"/>
              </a:solidFill>
            </a:endParaRPr>
          </a:p>
        </p:txBody>
      </p:sp>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649663" y="323850"/>
            <a:ext cx="1814512" cy="1398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219575" y="6437313"/>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139952" y="1700808"/>
            <a:ext cx="4536504" cy="2088232"/>
          </a:xfrm>
        </p:spPr>
        <p:txBody>
          <a:bodyPr/>
          <a:lstStyle>
            <a:lvl1pPr>
              <a:defRPr sz="7600">
                <a:solidFill>
                  <a:srgbClr val="FFD624"/>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67544" y="3933056"/>
            <a:ext cx="3744416" cy="1872208"/>
          </a:xfrm>
        </p:spPr>
        <p:txBody>
          <a:bodyPr/>
          <a:lstStyle>
            <a:lvl1pPr>
              <a:buNone/>
              <a:defRPr sz="3000" b="1" i="0">
                <a:solidFill>
                  <a:schemeClr val="bg1"/>
                </a:solidFill>
              </a:defRPr>
            </a:lvl1pPr>
            <a:lvl3pPr marL="228600" indent="-228600" algn="l">
              <a:defRPr sz="3000" b="1">
                <a:solidFill>
                  <a:schemeClr val="bg1"/>
                </a:solidFill>
              </a:defRPr>
            </a:lvl3pPr>
          </a:lstStyle>
          <a:p>
            <a:pPr lvl="0"/>
            <a:r>
              <a:rPr lang="en-US" dirty="0" smtClean="0"/>
              <a:t>Click to edit Master text styles</a:t>
            </a:r>
          </a:p>
        </p:txBody>
      </p:sp>
      <p:sp>
        <p:nvSpPr>
          <p:cNvPr id="7" name="Rectangle 4"/>
          <p:cNvSpPr>
            <a:spLocks noGrp="1" noChangeArrowheads="1"/>
          </p:cNvSpPr>
          <p:nvPr>
            <p:ph type="dt" sz="half" idx="10"/>
          </p:nvPr>
        </p:nvSpPr>
        <p:spPr>
          <a:xfrm>
            <a:off x="457200" y="6092825"/>
            <a:ext cx="2133600" cy="476250"/>
          </a:xfrm>
        </p:spPr>
        <p:txBody>
          <a:bodyPr/>
          <a:lstStyle>
            <a:lvl1pPr>
              <a:defRPr>
                <a:solidFill>
                  <a:schemeClr val="bg1"/>
                </a:solidFill>
              </a:defRPr>
            </a:lvl1pPr>
          </a:lstStyle>
          <a:p>
            <a:pPr>
              <a:defRPr/>
            </a:pPr>
            <a:endParaRPr lang="en-US"/>
          </a:p>
        </p:txBody>
      </p:sp>
      <p:sp>
        <p:nvSpPr>
          <p:cNvPr id="8" name="Rectangle 5"/>
          <p:cNvSpPr>
            <a:spLocks noGrp="1" noChangeArrowheads="1"/>
          </p:cNvSpPr>
          <p:nvPr>
            <p:ph type="ftr" sz="quarter" idx="11"/>
          </p:nvPr>
        </p:nvSpPr>
        <p:spPr>
          <a:xfrm>
            <a:off x="3124200" y="6092825"/>
            <a:ext cx="2895600" cy="476250"/>
          </a:xfrm>
        </p:spPr>
        <p:txBody>
          <a:bodyPr/>
          <a:lstStyle>
            <a:lvl1pPr>
              <a:defRPr>
                <a:solidFill>
                  <a:schemeClr val="bg1"/>
                </a:solidFill>
              </a:defRPr>
            </a:lvl1pPr>
          </a:lstStyle>
          <a:p>
            <a:pPr>
              <a:defRPr/>
            </a:pPr>
            <a:endParaRPr lang="en-US"/>
          </a:p>
        </p:txBody>
      </p:sp>
      <p:sp>
        <p:nvSpPr>
          <p:cNvPr id="9" name="Rectangle 6"/>
          <p:cNvSpPr>
            <a:spLocks noGrp="1" noChangeArrowheads="1"/>
          </p:cNvSpPr>
          <p:nvPr>
            <p:ph type="sldNum" sz="quarter" idx="12"/>
          </p:nvPr>
        </p:nvSpPr>
        <p:spPr>
          <a:xfrm>
            <a:off x="6553200" y="6092825"/>
            <a:ext cx="2133600" cy="476250"/>
          </a:xfrm>
        </p:spPr>
        <p:txBody>
          <a:bodyPr/>
          <a:lstStyle>
            <a:lvl1pPr>
              <a:defRPr>
                <a:solidFill>
                  <a:schemeClr val="bg1"/>
                </a:solidFill>
              </a:defRPr>
            </a:lvl1pPr>
          </a:lstStyle>
          <a:p>
            <a:pPr>
              <a:defRPr/>
            </a:pPr>
            <a:fld id="{0F87490C-AD1F-4C77-8431-A9AFE2F2EA60}" type="slidenum">
              <a:rPr lang="en-GB"/>
              <a:pPr>
                <a:defRPr/>
              </a:pPr>
              <a:t>‹#›</a:t>
            </a:fld>
            <a:endParaRPr lang="en-GB"/>
          </a:p>
        </p:txBody>
      </p:sp>
    </p:spTree>
    <p:extLst>
      <p:ext uri="{BB962C8B-B14F-4D97-AF65-F5344CB8AC3E}">
        <p14:creationId xmlns:p14="http://schemas.microsoft.com/office/powerpoint/2010/main" val="4274088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A972AB3-FBB4-416A-8C5D-987A4BBA295D}" type="slidenum">
              <a:rPr lang="en-GB"/>
              <a:pPr>
                <a:defRPr/>
              </a:pPr>
              <a:t>‹#›</a:t>
            </a:fld>
            <a:endParaRPr lang="en-GB"/>
          </a:p>
        </p:txBody>
      </p:sp>
    </p:spTree>
    <p:extLst>
      <p:ext uri="{BB962C8B-B14F-4D97-AF65-F5344CB8AC3E}">
        <p14:creationId xmlns:p14="http://schemas.microsoft.com/office/powerpoint/2010/main" val="414203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F582ED6-522E-45E3-A5B4-E2445CD0DFCD}" type="slidenum">
              <a:rPr lang="en-GB"/>
              <a:pPr>
                <a:defRPr/>
              </a:pPr>
              <a:t>‹#›</a:t>
            </a:fld>
            <a:endParaRPr lang="en-GB"/>
          </a:p>
        </p:txBody>
      </p:sp>
    </p:spTree>
    <p:extLst>
      <p:ext uri="{BB962C8B-B14F-4D97-AF65-F5344CB8AC3E}">
        <p14:creationId xmlns:p14="http://schemas.microsoft.com/office/powerpoint/2010/main" val="4188277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1125538"/>
          </a:xfrm>
          <a:prstGeom prst="rect">
            <a:avLst/>
          </a:prstGeom>
          <a:solidFill>
            <a:srgbClr val="42A62A"/>
          </a:solidFill>
          <a:ln w="3175">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a:defRPr/>
            </a:pPr>
            <a:endParaRPr lang="en-US" sz="1800" b="0">
              <a:solidFill>
                <a:srgbClr val="FFFFFF"/>
              </a:solidFill>
            </a:endParaRPr>
          </a:p>
        </p:txBody>
      </p:sp>
      <p:pic>
        <p:nvPicPr>
          <p:cNvPr id="5"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54500" y="6457950"/>
            <a:ext cx="611188" cy="4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779838" y="404813"/>
            <a:ext cx="1620837" cy="1249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11" name="Content Placeholder 2"/>
          <p:cNvSpPr>
            <a:spLocks noGrp="1"/>
          </p:cNvSpPr>
          <p:nvPr>
            <p:ph idx="1"/>
          </p:nvPr>
        </p:nvSpPr>
        <p:spPr>
          <a:xfrm>
            <a:off x="457200" y="2636912"/>
            <a:ext cx="8229600" cy="3384476"/>
          </a:xfrm>
        </p:spPr>
        <p:txBody>
          <a:bodyPr/>
          <a:lstStyle>
            <a:lvl1pPr marL="0" indent="-342900">
              <a:buClr>
                <a:srgbClr val="0F5494"/>
              </a:buClr>
              <a:buSzPct val="120000"/>
              <a:buFont typeface="Arial" pitchFamily="34" charset="0"/>
              <a:buChar char="•"/>
              <a:defRPr/>
            </a:lvl1pPr>
            <a:lvl2pPr>
              <a:buClr>
                <a:srgbClr val="42A62A"/>
              </a:buClr>
              <a:defRPr/>
            </a:lvl2pPr>
            <a:lvl3pPr>
              <a:buFontTx/>
              <a:buChar char="-"/>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7" name="Rectangle 4"/>
          <p:cNvSpPr>
            <a:spLocks noGrp="1" noChangeArrowheads="1"/>
          </p:cNvSpPr>
          <p:nvPr>
            <p:ph type="dt" sz="half" idx="10"/>
          </p:nvPr>
        </p:nvSpPr>
        <p:spPr>
          <a:xfrm>
            <a:off x="457200" y="6092825"/>
            <a:ext cx="2133600" cy="476250"/>
          </a:xfrm>
        </p:spPr>
        <p:txBody>
          <a:bodyPr/>
          <a:lstStyle>
            <a:lvl1pPr>
              <a:defRPr/>
            </a:lvl1pPr>
          </a:lstStyle>
          <a:p>
            <a:pPr>
              <a:defRPr/>
            </a:pPr>
            <a:endParaRPr lang="en-US"/>
          </a:p>
        </p:txBody>
      </p:sp>
      <p:sp>
        <p:nvSpPr>
          <p:cNvPr id="8" name="Rectangle 5"/>
          <p:cNvSpPr>
            <a:spLocks noGrp="1" noChangeArrowheads="1"/>
          </p:cNvSpPr>
          <p:nvPr>
            <p:ph type="ftr" sz="quarter" idx="11"/>
          </p:nvPr>
        </p:nvSpPr>
        <p:spPr>
          <a:xfrm>
            <a:off x="3124200" y="6092825"/>
            <a:ext cx="2895600" cy="476250"/>
          </a:xfrm>
        </p:spPr>
        <p:txBody>
          <a:bodyPr/>
          <a:lstStyle>
            <a:lvl1pPr>
              <a:defRPr/>
            </a:lvl1pPr>
          </a:lstStyle>
          <a:p>
            <a:pPr>
              <a:defRPr/>
            </a:pPr>
            <a:endParaRPr lang="en-US"/>
          </a:p>
        </p:txBody>
      </p:sp>
      <p:sp>
        <p:nvSpPr>
          <p:cNvPr id="9" name="Rectangle 6"/>
          <p:cNvSpPr>
            <a:spLocks noGrp="1" noChangeArrowheads="1"/>
          </p:cNvSpPr>
          <p:nvPr>
            <p:ph type="sldNum" sz="quarter" idx="12"/>
          </p:nvPr>
        </p:nvSpPr>
        <p:spPr>
          <a:xfrm>
            <a:off x="6553200" y="6092825"/>
            <a:ext cx="2133600" cy="476250"/>
          </a:xfrm>
        </p:spPr>
        <p:txBody>
          <a:bodyPr/>
          <a:lstStyle>
            <a:lvl1pPr>
              <a:defRPr/>
            </a:lvl1pPr>
          </a:lstStyle>
          <a:p>
            <a:pPr>
              <a:defRPr/>
            </a:pPr>
            <a:fld id="{F9F258BC-979A-423C-BE3A-5A9072BD74FB}" type="slidenum">
              <a:rPr lang="en-GB"/>
              <a:pPr>
                <a:defRPr/>
              </a:pPr>
              <a:t>‹#›</a:t>
            </a:fld>
            <a:endParaRPr lang="en-GB"/>
          </a:p>
        </p:txBody>
      </p:sp>
    </p:spTree>
    <p:extLst>
      <p:ext uri="{BB962C8B-B14F-4D97-AF65-F5344CB8AC3E}">
        <p14:creationId xmlns:p14="http://schemas.microsoft.com/office/powerpoint/2010/main" val="39086477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848009-ED88-4103-8E8A-66A8423A65D3}" type="slidenum">
              <a:rPr lang="en-GB"/>
              <a:pPr>
                <a:defRPr/>
              </a:pPr>
              <a:t>‹#›</a:t>
            </a:fld>
            <a:endParaRPr lang="en-GB"/>
          </a:p>
        </p:txBody>
      </p:sp>
    </p:spTree>
    <p:extLst>
      <p:ext uri="{BB962C8B-B14F-4D97-AF65-F5344CB8AC3E}">
        <p14:creationId xmlns:p14="http://schemas.microsoft.com/office/powerpoint/2010/main" val="2692573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14E97A2-E200-402E-BE8E-57E7D817CBA1}" type="slidenum">
              <a:rPr lang="en-GB"/>
              <a:pPr>
                <a:defRPr/>
              </a:pPr>
              <a:t>‹#›</a:t>
            </a:fld>
            <a:endParaRPr lang="en-GB"/>
          </a:p>
        </p:txBody>
      </p:sp>
    </p:spTree>
    <p:extLst>
      <p:ext uri="{BB962C8B-B14F-4D97-AF65-F5344CB8AC3E}">
        <p14:creationId xmlns:p14="http://schemas.microsoft.com/office/powerpoint/2010/main" val="3634303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02755B1-7E66-444A-AE2E-AF5F0A9EA969}" type="slidenum">
              <a:rPr lang="en-GB"/>
              <a:pPr>
                <a:defRPr/>
              </a:pPr>
              <a:t>‹#›</a:t>
            </a:fld>
            <a:endParaRPr lang="en-GB"/>
          </a:p>
        </p:txBody>
      </p:sp>
    </p:spTree>
    <p:extLst>
      <p:ext uri="{BB962C8B-B14F-4D97-AF65-F5344CB8AC3E}">
        <p14:creationId xmlns:p14="http://schemas.microsoft.com/office/powerpoint/2010/main" val="13961993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E1853ACD-EAE5-4A8D-9264-57E50B1C72AC}" type="slidenum">
              <a:rPr lang="en-GB"/>
              <a:pPr>
                <a:defRPr/>
              </a:pPr>
              <a:t>‹#›</a:t>
            </a:fld>
            <a:endParaRPr lang="en-GB"/>
          </a:p>
        </p:txBody>
      </p:sp>
    </p:spTree>
    <p:extLst>
      <p:ext uri="{BB962C8B-B14F-4D97-AF65-F5344CB8AC3E}">
        <p14:creationId xmlns:p14="http://schemas.microsoft.com/office/powerpoint/2010/main" val="2627070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36EDEA6-BDA3-4AC1-BE22-886792163E06}" type="slidenum">
              <a:rPr lang="en-GB"/>
              <a:pPr>
                <a:defRPr/>
              </a:pPr>
              <a:t>‹#›</a:t>
            </a:fld>
            <a:endParaRPr lang="en-GB"/>
          </a:p>
        </p:txBody>
      </p:sp>
    </p:spTree>
    <p:extLst>
      <p:ext uri="{BB962C8B-B14F-4D97-AF65-F5344CB8AC3E}">
        <p14:creationId xmlns:p14="http://schemas.microsoft.com/office/powerpoint/2010/main" val="3793442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C5CE69-0C0F-4B04-BD28-D0DDC7C9422B}" type="slidenum">
              <a:rPr lang="en-GB"/>
              <a:pPr>
                <a:defRPr/>
              </a:pPr>
              <a:t>‹#›</a:t>
            </a:fld>
            <a:endParaRPr lang="en-GB"/>
          </a:p>
        </p:txBody>
      </p:sp>
    </p:spTree>
    <p:extLst>
      <p:ext uri="{BB962C8B-B14F-4D97-AF65-F5344CB8AC3E}">
        <p14:creationId xmlns:p14="http://schemas.microsoft.com/office/powerpoint/2010/main" val="2927840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13E908F-39B3-437E-9C7A-85DC147A1CC8}" type="slidenum">
              <a:rPr lang="en-GB"/>
              <a:pPr>
                <a:defRPr/>
              </a:pPr>
              <a:t>‹#›</a:t>
            </a:fld>
            <a:endParaRPr lang="en-GB"/>
          </a:p>
        </p:txBody>
      </p:sp>
    </p:spTree>
    <p:extLst>
      <p:ext uri="{BB962C8B-B14F-4D97-AF65-F5344CB8AC3E}">
        <p14:creationId xmlns:p14="http://schemas.microsoft.com/office/powerpoint/2010/main" val="3424246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en-US"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en-US" smtClean="0"/>
              <a:t>Et dolor fragum</a:t>
            </a:r>
            <a:endParaRPr lang="en-GB" altLang="en-US" smtClean="0"/>
          </a:p>
          <a:p>
            <a:pPr lvl="1"/>
            <a:r>
              <a:rPr lang="en-GB" altLang="en-US" smtClean="0"/>
              <a:t>Et dolor fragum</a:t>
            </a:r>
          </a:p>
          <a:p>
            <a:pPr lvl="2"/>
            <a:r>
              <a:rPr lang="en-GB" altLang="en-US" smtClean="0"/>
              <a:t>- Et dolor fragum</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chemeClr val="tx1"/>
                </a:solidFill>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cs typeface="+mn-cs"/>
              </a:defRPr>
            </a:lvl1pPr>
          </a:lstStyle>
          <a:p>
            <a:pPr>
              <a:defRPr/>
            </a:pPr>
            <a:fld id="{519ED51B-B812-4DA8-923D-F305141510C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4864" r:id="rId1"/>
    <p:sldLayoutId id="2147484865" r:id="rId2"/>
    <p:sldLayoutId id="2147484855" r:id="rId3"/>
    <p:sldLayoutId id="2147484856" r:id="rId4"/>
    <p:sldLayoutId id="2147484857" r:id="rId5"/>
    <p:sldLayoutId id="2147484858" r:id="rId6"/>
    <p:sldLayoutId id="2147484859" r:id="rId7"/>
    <p:sldLayoutId id="2147484860" r:id="rId8"/>
    <p:sldLayoutId id="2147484861" r:id="rId9"/>
    <p:sldLayoutId id="2147484862" r:id="rId10"/>
    <p:sldLayoutId id="2147484863"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rgbClr val="0F5494"/>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42A62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ubtitle 2"/>
          <p:cNvSpPr txBox="1">
            <a:spLocks/>
          </p:cNvSpPr>
          <p:nvPr/>
        </p:nvSpPr>
        <p:spPr bwMode="auto">
          <a:xfrm>
            <a:off x="641524" y="4740577"/>
            <a:ext cx="8389937"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i="1">
                <a:solidFill>
                  <a:srgbClr val="0F5494"/>
                </a:solidFill>
                <a:latin typeface="Verdana" pitchFamily="34" charset="0"/>
              </a:defRPr>
            </a:lvl1pPr>
            <a:lvl2pPr>
              <a:defRPr sz="2000" b="1">
                <a:solidFill>
                  <a:srgbClr val="0F5494"/>
                </a:solidFill>
                <a:latin typeface="Verdana" pitchFamily="34" charset="0"/>
              </a:defRPr>
            </a:lvl2pPr>
            <a:lvl3pPr>
              <a:defRPr sz="1400">
                <a:solidFill>
                  <a:srgbClr val="0F5494"/>
                </a:solidFill>
                <a:latin typeface="Verdana" pitchFamily="34"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pPr marL="342900" indent="-342900" eaLnBrk="0" hangingPunct="0">
              <a:spcBef>
                <a:spcPct val="20000"/>
              </a:spcBef>
              <a:buClr>
                <a:srgbClr val="0F5494"/>
              </a:buClr>
            </a:pPr>
            <a:endParaRPr lang="en-GB" altLang="en-US" sz="2000" i="0" dirty="0">
              <a:solidFill>
                <a:schemeClr val="bg1"/>
              </a:solidFill>
            </a:endParaRPr>
          </a:p>
          <a:p>
            <a:pPr marL="342900" indent="-342900" eaLnBrk="0" hangingPunct="0">
              <a:spcBef>
                <a:spcPct val="20000"/>
              </a:spcBef>
              <a:buClr>
                <a:srgbClr val="0F5494"/>
              </a:buClr>
            </a:pPr>
            <a:r>
              <a:rPr lang="en-GB" altLang="en-US" sz="1800" i="0" dirty="0">
                <a:solidFill>
                  <a:schemeClr val="bg1"/>
                </a:solidFill>
              </a:rPr>
              <a:t>John </a:t>
            </a:r>
            <a:r>
              <a:rPr lang="et-EE" altLang="en-US" sz="1800" i="0" dirty="0">
                <a:solidFill>
                  <a:schemeClr val="bg1"/>
                </a:solidFill>
              </a:rPr>
              <a:t>A. </a:t>
            </a:r>
            <a:r>
              <a:rPr lang="en-GB" altLang="en-US" sz="1800" i="0" dirty="0">
                <a:solidFill>
                  <a:schemeClr val="bg1"/>
                </a:solidFill>
              </a:rPr>
              <a:t>Clarke </a:t>
            </a:r>
          </a:p>
          <a:p>
            <a:pPr marL="342900" indent="-342900" eaLnBrk="0" hangingPunct="0">
              <a:spcBef>
                <a:spcPct val="20000"/>
              </a:spcBef>
              <a:buClr>
                <a:srgbClr val="0F5494"/>
              </a:buClr>
            </a:pPr>
            <a:r>
              <a:rPr lang="en-US" altLang="en-US" sz="1600" b="0" i="0" dirty="0">
                <a:solidFill>
                  <a:schemeClr val="bg1"/>
                </a:solidFill>
              </a:rPr>
              <a:t>Director – International </a:t>
            </a:r>
          </a:p>
          <a:p>
            <a:pPr marL="342900" indent="-342900" eaLnBrk="0" hangingPunct="0">
              <a:spcBef>
                <a:spcPct val="20000"/>
              </a:spcBef>
              <a:buClr>
                <a:srgbClr val="0F5494"/>
              </a:buClr>
            </a:pPr>
            <a:r>
              <a:rPr lang="en-GB" altLang="en-US" sz="1600" b="0" i="0" dirty="0" smtClean="0">
                <a:solidFill>
                  <a:schemeClr val="bg1"/>
                </a:solidFill>
              </a:rPr>
              <a:t>European Commission </a:t>
            </a:r>
          </a:p>
          <a:p>
            <a:pPr marL="342900" indent="-342900" eaLnBrk="0" hangingPunct="0">
              <a:spcBef>
                <a:spcPct val="20000"/>
              </a:spcBef>
              <a:buClr>
                <a:srgbClr val="0F5494"/>
              </a:buClr>
            </a:pPr>
            <a:r>
              <a:rPr lang="en-US" altLang="en-US" sz="1600" b="0" i="0" dirty="0" smtClean="0">
                <a:solidFill>
                  <a:schemeClr val="bg1"/>
                </a:solidFill>
              </a:rPr>
              <a:t>DG </a:t>
            </a:r>
            <a:r>
              <a:rPr lang="en-US" altLang="en-US" sz="1600" b="0" i="0" dirty="0">
                <a:solidFill>
                  <a:schemeClr val="bg1"/>
                </a:solidFill>
              </a:rPr>
              <a:t>Agriculture and Rural </a:t>
            </a:r>
            <a:r>
              <a:rPr lang="en-US" altLang="en-US" sz="1600" b="0" i="0" dirty="0" smtClean="0">
                <a:solidFill>
                  <a:schemeClr val="bg1"/>
                </a:solidFill>
              </a:rPr>
              <a:t>Development</a:t>
            </a:r>
          </a:p>
        </p:txBody>
      </p:sp>
      <p:sp>
        <p:nvSpPr>
          <p:cNvPr id="4099" name="Title 1"/>
          <p:cNvSpPr txBox="1">
            <a:spLocks/>
          </p:cNvSpPr>
          <p:nvPr/>
        </p:nvSpPr>
        <p:spPr bwMode="auto">
          <a:xfrm>
            <a:off x="250825" y="2349500"/>
            <a:ext cx="8785225"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defRPr sz="2400" i="1">
                <a:solidFill>
                  <a:srgbClr val="0F5494"/>
                </a:solidFill>
                <a:latin typeface="Verdana" pitchFamily="34" charset="0"/>
              </a:defRPr>
            </a:lvl1pPr>
            <a:lvl2pPr>
              <a:defRPr sz="2000" b="1">
                <a:solidFill>
                  <a:srgbClr val="0F5494"/>
                </a:solidFill>
                <a:latin typeface="Verdana" pitchFamily="34" charset="0"/>
              </a:defRPr>
            </a:lvl2pPr>
            <a:lvl3pPr>
              <a:defRPr sz="1400">
                <a:solidFill>
                  <a:srgbClr val="0F5494"/>
                </a:solidFill>
                <a:latin typeface="Verdana" pitchFamily="34" charset="0"/>
              </a:defRPr>
            </a:lvl3pPr>
            <a:lvl4pPr>
              <a:defRPr sz="2000">
                <a:solidFill>
                  <a:schemeClr val="tx1"/>
                </a:solidFill>
                <a:latin typeface="Arial" charset="0"/>
              </a:defRPr>
            </a:lvl4pPr>
            <a:lvl5pPr>
              <a:defRPr sz="2000">
                <a:solidFill>
                  <a:schemeClr val="tx1"/>
                </a:solidFill>
                <a:latin typeface="Arial" charset="0"/>
              </a:defRPr>
            </a:lvl5pPr>
            <a:lvl6pPr eaLnBrk="0" hangingPunct="0">
              <a:defRPr sz="2000">
                <a:solidFill>
                  <a:schemeClr val="tx1"/>
                </a:solidFill>
                <a:latin typeface="Arial" charset="0"/>
              </a:defRPr>
            </a:lvl6pPr>
            <a:lvl7pPr eaLnBrk="0" hangingPunct="0">
              <a:defRPr sz="2000">
                <a:solidFill>
                  <a:schemeClr val="tx1"/>
                </a:solidFill>
                <a:latin typeface="Arial" charset="0"/>
              </a:defRPr>
            </a:lvl7pPr>
            <a:lvl8pPr eaLnBrk="0" hangingPunct="0">
              <a:defRPr sz="2000">
                <a:solidFill>
                  <a:schemeClr val="tx1"/>
                </a:solidFill>
                <a:latin typeface="Arial" charset="0"/>
              </a:defRPr>
            </a:lvl8pPr>
            <a:lvl9pPr eaLnBrk="0" hangingPunct="0">
              <a:defRPr sz="2000">
                <a:solidFill>
                  <a:schemeClr val="tx1"/>
                </a:solidFill>
                <a:latin typeface="Arial" charset="0"/>
              </a:defRPr>
            </a:lvl9pPr>
          </a:lstStyle>
          <a:p>
            <a:pPr eaLnBrk="0" hangingPunct="0"/>
            <a:r>
              <a:rPr lang="en-GB" altLang="en-US" sz="3200" i="0" dirty="0">
                <a:solidFill>
                  <a:srgbClr val="FFD624"/>
                </a:solidFill>
              </a:rPr>
              <a:t/>
            </a:r>
            <a:br>
              <a:rPr lang="en-GB" altLang="en-US" sz="3200" i="0" dirty="0">
                <a:solidFill>
                  <a:srgbClr val="FFD624"/>
                </a:solidFill>
              </a:rPr>
            </a:br>
            <a:r>
              <a:rPr lang="en-GB" altLang="en-US" sz="3200" i="0" dirty="0">
                <a:solidFill>
                  <a:srgbClr val="FFD624"/>
                </a:solidFill>
              </a:rPr>
              <a:t/>
            </a:r>
            <a:br>
              <a:rPr lang="en-GB" altLang="en-US" sz="3200" i="0" dirty="0">
                <a:solidFill>
                  <a:srgbClr val="FFD624"/>
                </a:solidFill>
              </a:rPr>
            </a:br>
            <a:r>
              <a:rPr lang="en-GB" altLang="en-US" sz="3200" i="0" dirty="0" err="1" smtClean="0">
                <a:solidFill>
                  <a:srgbClr val="FFD624"/>
                </a:solidFill>
              </a:rPr>
              <a:t>Agri</a:t>
            </a:r>
            <a:r>
              <a:rPr lang="en-GB" altLang="en-US" sz="3200" i="0" dirty="0" smtClean="0">
                <a:solidFill>
                  <a:srgbClr val="FFD624"/>
                </a:solidFill>
              </a:rPr>
              <a:t>-Trade Negotiations in 2017 </a:t>
            </a:r>
          </a:p>
          <a:p>
            <a:pPr eaLnBrk="0" hangingPunct="0"/>
            <a:r>
              <a:rPr lang="en-US" altLang="en-US" sz="3200" i="0" dirty="0">
                <a:solidFill>
                  <a:srgbClr val="FFD624"/>
                </a:solidFill>
              </a:rPr>
              <a:t>	</a:t>
            </a:r>
            <a:endParaRPr lang="en-GB" altLang="en-US" sz="3200" i="0" dirty="0">
              <a:solidFill>
                <a:srgbClr val="FFD624"/>
              </a:solidFill>
            </a:endParaRPr>
          </a:p>
          <a:p>
            <a:pPr eaLnBrk="0" hangingPunct="0"/>
            <a:r>
              <a:rPr lang="en-GB" altLang="en-US" sz="3200" i="0" dirty="0">
                <a:solidFill>
                  <a:srgbClr val="FFD624"/>
                </a:solidFill>
              </a:rPr>
              <a:t/>
            </a:r>
            <a:br>
              <a:rPr lang="en-GB" altLang="en-US" sz="3200" i="0" dirty="0">
                <a:solidFill>
                  <a:srgbClr val="FFD624"/>
                </a:solidFill>
              </a:rPr>
            </a:br>
            <a:r>
              <a:rPr lang="en-GB" altLang="en-US" sz="2000" b="0" i="0" dirty="0">
                <a:solidFill>
                  <a:schemeClr val="bg1"/>
                </a:solidFill>
              </a:rPr>
              <a:t>Civil Dialogue Group </a:t>
            </a:r>
            <a:br>
              <a:rPr lang="en-GB" altLang="en-US" sz="2000" b="0" i="0" dirty="0">
                <a:solidFill>
                  <a:schemeClr val="bg1"/>
                </a:solidFill>
              </a:rPr>
            </a:br>
            <a:r>
              <a:rPr lang="en-GB" altLang="en-US" sz="2000" b="0" i="0" dirty="0">
                <a:solidFill>
                  <a:schemeClr val="bg1"/>
                </a:solidFill>
              </a:rPr>
              <a:t>International Aspects of Agriculture  </a:t>
            </a:r>
            <a:br>
              <a:rPr lang="en-GB" altLang="en-US" sz="2000" b="0" i="0" dirty="0">
                <a:solidFill>
                  <a:schemeClr val="bg1"/>
                </a:solidFill>
              </a:rPr>
            </a:br>
            <a:r>
              <a:rPr lang="en-GB" altLang="en-US" sz="2000" b="0" i="0" dirty="0">
                <a:solidFill>
                  <a:schemeClr val="bg1"/>
                </a:solidFill>
              </a:rPr>
              <a:t>Brussels – </a:t>
            </a:r>
            <a:r>
              <a:rPr lang="et-EE" altLang="en-US" sz="2000" b="0" i="0" dirty="0" smtClean="0">
                <a:solidFill>
                  <a:schemeClr val="bg1"/>
                </a:solidFill>
              </a:rPr>
              <a:t>1</a:t>
            </a:r>
            <a:r>
              <a:rPr lang="en-GB" altLang="en-US" sz="2000" b="0" i="0" dirty="0" smtClean="0">
                <a:solidFill>
                  <a:schemeClr val="bg1"/>
                </a:solidFill>
              </a:rPr>
              <a:t>8</a:t>
            </a:r>
            <a:r>
              <a:rPr lang="et-EE" altLang="en-US" sz="2000" b="0" i="0" dirty="0" smtClean="0">
                <a:solidFill>
                  <a:schemeClr val="bg1"/>
                </a:solidFill>
              </a:rPr>
              <a:t> </a:t>
            </a:r>
            <a:r>
              <a:rPr lang="fr-BE" altLang="en-US" sz="2000" b="0" i="0" dirty="0" err="1" smtClean="0">
                <a:solidFill>
                  <a:schemeClr val="bg1"/>
                </a:solidFill>
              </a:rPr>
              <a:t>October</a:t>
            </a:r>
            <a:r>
              <a:rPr lang="et-EE" altLang="en-US" sz="2000" b="0" i="0" dirty="0" smtClean="0">
                <a:solidFill>
                  <a:schemeClr val="bg1"/>
                </a:solidFill>
              </a:rPr>
              <a:t> </a:t>
            </a:r>
            <a:r>
              <a:rPr lang="en-GB" altLang="en-US" sz="2000" b="0" i="0" dirty="0" smtClean="0">
                <a:solidFill>
                  <a:schemeClr val="bg1"/>
                </a:solidFill>
              </a:rPr>
              <a:t>201</a:t>
            </a:r>
            <a:r>
              <a:rPr lang="en-GB" altLang="en-US" sz="2000" b="0" i="0" dirty="0">
                <a:solidFill>
                  <a:schemeClr val="bg1"/>
                </a:solidFill>
              </a:rPr>
              <a:t>7</a:t>
            </a:r>
            <a:br>
              <a:rPr lang="en-GB" altLang="en-US" sz="2000" b="0" i="0" dirty="0">
                <a:solidFill>
                  <a:schemeClr val="bg1"/>
                </a:solidFill>
              </a:rPr>
            </a:br>
            <a:endParaRPr lang="en-GB" altLang="en-US" sz="2000" b="0" i="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556792"/>
            <a:ext cx="8229600" cy="936625"/>
          </a:xfrm>
        </p:spPr>
        <p:txBody>
          <a:bodyPr/>
          <a:lstStyle/>
          <a:p>
            <a:r>
              <a:rPr lang="en-GB" dirty="0" smtClean="0"/>
              <a:t>EU </a:t>
            </a:r>
            <a:r>
              <a:rPr lang="en-GB" dirty="0" err="1" smtClean="0"/>
              <a:t>Agri</a:t>
            </a:r>
            <a:r>
              <a:rPr lang="en-GB" dirty="0" smtClean="0"/>
              <a:t> Trade Negotiations</a:t>
            </a:r>
            <a:endParaRPr lang="en-GB" dirty="0"/>
          </a:p>
        </p:txBody>
      </p:sp>
      <p:sp>
        <p:nvSpPr>
          <p:cNvPr id="3" name="Content Placeholder 2"/>
          <p:cNvSpPr>
            <a:spLocks noGrp="1"/>
          </p:cNvSpPr>
          <p:nvPr>
            <p:ph idx="1"/>
          </p:nvPr>
        </p:nvSpPr>
        <p:spPr/>
        <p:txBody>
          <a:bodyPr/>
          <a:lstStyle/>
          <a:p>
            <a:r>
              <a:rPr lang="en-GB" dirty="0" smtClean="0"/>
              <a:t>Free Trade Agreement (FTA) negotiations</a:t>
            </a:r>
          </a:p>
          <a:p>
            <a:endParaRPr lang="en-GB" dirty="0" smtClean="0"/>
          </a:p>
          <a:p>
            <a:r>
              <a:rPr lang="en-GB" dirty="0" smtClean="0"/>
              <a:t>WTO Doha Agenda</a:t>
            </a:r>
          </a:p>
          <a:p>
            <a:endParaRPr lang="en-GB" dirty="0" smtClean="0"/>
          </a:p>
          <a:p>
            <a:r>
              <a:rPr lang="en-GB" dirty="0" smtClean="0"/>
              <a:t>Removing Trade Barriers</a:t>
            </a:r>
          </a:p>
          <a:p>
            <a:endParaRPr lang="en-GB" dirty="0" smtClean="0"/>
          </a:p>
          <a:p>
            <a:r>
              <a:rPr lang="en-GB" dirty="0" smtClean="0"/>
              <a:t>Economic Diplomacy</a:t>
            </a:r>
            <a:endParaRPr lang="en-GB" dirty="0"/>
          </a:p>
        </p:txBody>
      </p:sp>
    </p:spTree>
    <p:extLst>
      <p:ext uri="{BB962C8B-B14F-4D97-AF65-F5344CB8AC3E}">
        <p14:creationId xmlns:p14="http://schemas.microsoft.com/office/powerpoint/2010/main" val="612068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936625"/>
          </a:xfrm>
        </p:spPr>
        <p:txBody>
          <a:bodyPr/>
          <a:lstStyle/>
          <a:p>
            <a:r>
              <a:rPr lang="fr-BE" dirty="0" smtClean="0"/>
              <a:t>The FTA Agenda</a:t>
            </a:r>
            <a:endParaRPr lang="en-GB" dirty="0"/>
          </a:p>
        </p:txBody>
      </p:sp>
      <p:sp>
        <p:nvSpPr>
          <p:cNvPr id="3" name="Content Placeholder 2"/>
          <p:cNvSpPr>
            <a:spLocks noGrp="1"/>
          </p:cNvSpPr>
          <p:nvPr>
            <p:ph idx="1"/>
          </p:nvPr>
        </p:nvSpPr>
        <p:spPr>
          <a:xfrm>
            <a:off x="467544" y="2708920"/>
            <a:ext cx="8219256" cy="3528492"/>
          </a:xfrm>
        </p:spPr>
        <p:txBody>
          <a:bodyPr/>
          <a:lstStyle/>
          <a:p>
            <a:pPr>
              <a:spcAft>
                <a:spcPts val="1200"/>
              </a:spcAft>
            </a:pPr>
            <a:r>
              <a:rPr lang="en-GB" dirty="0" smtClean="0"/>
              <a:t>CETA implementation</a:t>
            </a:r>
          </a:p>
          <a:p>
            <a:pPr>
              <a:spcAft>
                <a:spcPts val="1200"/>
              </a:spcAft>
            </a:pPr>
            <a:r>
              <a:rPr lang="en-GB" dirty="0" smtClean="0"/>
              <a:t>ASEAN region FTAs (Vietnam, Indonesia, Malaysia, Philippines)</a:t>
            </a:r>
          </a:p>
          <a:p>
            <a:pPr>
              <a:spcAft>
                <a:spcPts val="1200"/>
              </a:spcAft>
            </a:pPr>
            <a:r>
              <a:rPr lang="en-GB" dirty="0" smtClean="0"/>
              <a:t>Mexico and Mercosur</a:t>
            </a:r>
          </a:p>
          <a:p>
            <a:pPr>
              <a:spcAft>
                <a:spcPts val="1200"/>
              </a:spcAft>
            </a:pPr>
            <a:r>
              <a:rPr lang="en-GB" dirty="0" smtClean="0"/>
              <a:t>The European Neighbourhood (Norway, Turkey, Tunisia, Armenia, Azerbaijan, Ukraine)</a:t>
            </a:r>
          </a:p>
          <a:p>
            <a:r>
              <a:rPr lang="en-GB" dirty="0" smtClean="0"/>
              <a:t>New FTAs: Australia, New Zealand and Chile</a:t>
            </a:r>
          </a:p>
          <a:p>
            <a:endParaRPr lang="en-GB" dirty="0"/>
          </a:p>
        </p:txBody>
      </p:sp>
      <p:pic>
        <p:nvPicPr>
          <p:cNvPr id="2057"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124744"/>
            <a:ext cx="4283968" cy="2274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51960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1317848"/>
            <a:ext cx="8229600" cy="936625"/>
          </a:xfrm>
          <a:noFill/>
        </p:spPr>
        <p:txBody>
          <a:bodyPr/>
          <a:lstStyle/>
          <a:p>
            <a:pPr marL="0" indent="0"/>
            <a:r>
              <a:rPr lang="fr-BE" sz="3200" dirty="0" smtClean="0"/>
              <a:t>WTO </a:t>
            </a:r>
            <a:r>
              <a:rPr lang="fr-BE" sz="3200" dirty="0"/>
              <a:t>Agriculture</a:t>
            </a:r>
            <a:endParaRPr lang="en-GB" sz="2400" dirty="0">
              <a:solidFill>
                <a:srgbClr val="002060"/>
              </a:solidFill>
            </a:endParaRPr>
          </a:p>
        </p:txBody>
      </p:sp>
      <p:sp>
        <p:nvSpPr>
          <p:cNvPr id="3" name="Content Placeholder 2"/>
          <p:cNvSpPr>
            <a:spLocks noGrp="1"/>
          </p:cNvSpPr>
          <p:nvPr>
            <p:ph idx="1"/>
          </p:nvPr>
        </p:nvSpPr>
        <p:spPr>
          <a:xfrm>
            <a:off x="539551" y="2279270"/>
            <a:ext cx="8604449" cy="4104456"/>
          </a:xfrm>
        </p:spPr>
        <p:txBody>
          <a:bodyPr/>
          <a:lstStyle/>
          <a:p>
            <a:pPr marL="361950" indent="-361950">
              <a:spcAft>
                <a:spcPts val="600"/>
              </a:spcAft>
            </a:pPr>
            <a:r>
              <a:rPr lang="en-GB" dirty="0" smtClean="0"/>
              <a:t>11</a:t>
            </a:r>
            <a:r>
              <a:rPr lang="en-GB" baseline="30000" dirty="0" smtClean="0"/>
              <a:t>th</a:t>
            </a:r>
            <a:r>
              <a:rPr lang="en-GB" dirty="0" smtClean="0"/>
              <a:t> WTO Trade Ministerial Conference – </a:t>
            </a:r>
            <a:r>
              <a:rPr lang="en-GB" sz="1800" dirty="0" smtClean="0"/>
              <a:t>Buenos Aires December 2017</a:t>
            </a:r>
          </a:p>
          <a:p>
            <a:pPr marL="361950" indent="-361950">
              <a:spcAft>
                <a:spcPts val="600"/>
              </a:spcAft>
            </a:pPr>
            <a:r>
              <a:rPr lang="fr-BE" dirty="0" smtClean="0"/>
              <a:t>No traction on Export </a:t>
            </a:r>
            <a:r>
              <a:rPr lang="fr-BE" dirty="0" err="1" smtClean="0"/>
              <a:t>Competition</a:t>
            </a:r>
            <a:r>
              <a:rPr lang="fr-BE" dirty="0" smtClean="0"/>
              <a:t> and </a:t>
            </a:r>
            <a:r>
              <a:rPr lang="fr-BE" dirty="0" err="1" smtClean="0"/>
              <a:t>Market</a:t>
            </a:r>
            <a:r>
              <a:rPr lang="fr-BE" dirty="0" smtClean="0"/>
              <a:t> Access</a:t>
            </a:r>
          </a:p>
          <a:p>
            <a:pPr marL="361950" indent="-361950">
              <a:spcAft>
                <a:spcPts val="600"/>
              </a:spcAft>
            </a:pPr>
            <a:r>
              <a:rPr lang="fr-BE" dirty="0" err="1" smtClean="0"/>
              <a:t>Domestic</a:t>
            </a:r>
            <a:r>
              <a:rPr lang="fr-BE" dirty="0" smtClean="0"/>
              <a:t> Support </a:t>
            </a:r>
            <a:r>
              <a:rPr lang="fr-BE" dirty="0" smtClean="0">
                <a:sym typeface="Wingdings"/>
              </a:rPr>
              <a:t> </a:t>
            </a:r>
            <a:r>
              <a:rPr lang="fr-BE" dirty="0" err="1" smtClean="0">
                <a:sym typeface="Wingdings"/>
              </a:rPr>
              <a:t>priority</a:t>
            </a:r>
            <a:r>
              <a:rPr lang="fr-BE" dirty="0" smtClean="0">
                <a:sym typeface="Wingdings"/>
              </a:rPr>
              <a:t> issue</a:t>
            </a:r>
            <a:endParaRPr lang="en-GB" dirty="0" smtClean="0"/>
          </a:p>
          <a:p>
            <a:pPr marL="361950" indent="-361950">
              <a:spcAft>
                <a:spcPts val="600"/>
              </a:spcAft>
            </a:pPr>
            <a:r>
              <a:rPr lang="en-GB" dirty="0" smtClean="0"/>
              <a:t>Public Stockholding </a:t>
            </a:r>
            <a:r>
              <a:rPr lang="en-GB" dirty="0" smtClean="0">
                <a:sym typeface="Wingdings"/>
              </a:rPr>
              <a:t> n</a:t>
            </a:r>
            <a:r>
              <a:rPr lang="en-GB" dirty="0" smtClean="0"/>
              <a:t>eed to find permanent solution by MC11</a:t>
            </a:r>
          </a:p>
          <a:p>
            <a:pPr marL="361950" indent="-361950"/>
            <a:r>
              <a:rPr lang="en-GB" dirty="0" smtClean="0"/>
              <a:t>Export </a:t>
            </a:r>
            <a:r>
              <a:rPr lang="en-GB" dirty="0"/>
              <a:t>restrictions </a:t>
            </a:r>
            <a:r>
              <a:rPr lang="en-GB" dirty="0" smtClean="0">
                <a:sym typeface="Wingdings"/>
              </a:rPr>
              <a:t> another potential candidate for MC11 outcome</a:t>
            </a:r>
            <a:r>
              <a:rPr lang="en-GB" dirty="0"/>
              <a:t/>
            </a:r>
            <a:br>
              <a:rPr lang="en-GB" dirty="0"/>
            </a:br>
            <a:endParaRPr lang="en-GB" dirty="0"/>
          </a:p>
        </p:txBody>
      </p:sp>
      <p:pic>
        <p:nvPicPr>
          <p:cNvPr id="7170" name="Picture 2" descr="\\NET1.cec.eu.int\HOMES\110\BARTHLE\Desktop\Pic. agreements\WTO.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196752"/>
            <a:ext cx="3633131" cy="1080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439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340769"/>
            <a:ext cx="8229600" cy="720080"/>
          </a:xfrm>
          <a:noFill/>
        </p:spPr>
        <p:txBody>
          <a:bodyPr/>
          <a:lstStyle/>
          <a:p>
            <a:pPr marL="0" indent="0"/>
            <a:r>
              <a:rPr lang="fr-BE" dirty="0" smtClean="0"/>
              <a:t>WTO Agriculture</a:t>
            </a:r>
            <a:endParaRPr lang="en-GB" dirty="0"/>
          </a:p>
        </p:txBody>
      </p:sp>
      <p:sp>
        <p:nvSpPr>
          <p:cNvPr id="3" name="Content Placeholder 2"/>
          <p:cNvSpPr>
            <a:spLocks noGrp="1"/>
          </p:cNvSpPr>
          <p:nvPr>
            <p:ph idx="1"/>
          </p:nvPr>
        </p:nvSpPr>
        <p:spPr>
          <a:xfrm>
            <a:off x="467544" y="2115691"/>
            <a:ext cx="8229600" cy="4464496"/>
          </a:xfrm>
        </p:spPr>
        <p:txBody>
          <a:bodyPr/>
          <a:lstStyle/>
          <a:p>
            <a:pPr marL="361950" indent="-361950" algn="just">
              <a:spcAft>
                <a:spcPts val="600"/>
              </a:spcAft>
            </a:pPr>
            <a:r>
              <a:rPr lang="en-GB" sz="2000" dirty="0" smtClean="0"/>
              <a:t>EU-Brazil joint proposal on 17 July on DS, PSH and cotton. COL, Peru, Uruguay other co-sponsors.</a:t>
            </a:r>
          </a:p>
          <a:p>
            <a:pPr marL="361950" indent="-361950" algn="just">
              <a:spcAft>
                <a:spcPts val="600"/>
              </a:spcAft>
            </a:pPr>
            <a:r>
              <a:rPr lang="en-GB" sz="2000" dirty="0" smtClean="0"/>
              <a:t>Setting </a:t>
            </a:r>
            <a:r>
              <a:rPr lang="en-GB" sz="2000" dirty="0"/>
              <a:t>the </a:t>
            </a:r>
            <a:r>
              <a:rPr lang="en-GB" sz="2000" dirty="0" smtClean="0"/>
              <a:t>agenda for MC11 and avoid becoming a target of offensive requests by others. Setting </a:t>
            </a:r>
            <a:r>
              <a:rPr lang="en-GB" sz="2000" dirty="0"/>
              <a:t>an upper limit to trade distorting </a:t>
            </a:r>
            <a:r>
              <a:rPr lang="en-GB" sz="2000" dirty="0" smtClean="0"/>
              <a:t>support – all </a:t>
            </a:r>
            <a:r>
              <a:rPr lang="en-GB" sz="2000" dirty="0"/>
              <a:t>major players contribute "water" but not "</a:t>
            </a:r>
            <a:r>
              <a:rPr lang="en-GB" sz="2000" dirty="0" smtClean="0"/>
              <a:t>blood."</a:t>
            </a:r>
          </a:p>
          <a:p>
            <a:pPr marL="361950" indent="-361950" algn="just">
              <a:spcAft>
                <a:spcPts val="600"/>
              </a:spcAft>
            </a:pPr>
            <a:r>
              <a:rPr lang="en-GB" sz="2000" dirty="0" smtClean="0"/>
              <a:t>Green </a:t>
            </a:r>
            <a:r>
              <a:rPr lang="en-GB" sz="2000" dirty="0"/>
              <a:t>and Blue Box support and product-specific </a:t>
            </a:r>
            <a:r>
              <a:rPr lang="en-GB" sz="2000" dirty="0" smtClean="0"/>
              <a:t>limits </a:t>
            </a:r>
            <a:r>
              <a:rPr lang="en-GB" sz="2000" dirty="0"/>
              <a:t>safeguarded.</a:t>
            </a:r>
          </a:p>
          <a:p>
            <a:pPr marL="361950" indent="-361950" algn="just">
              <a:spcAft>
                <a:spcPts val="600"/>
              </a:spcAft>
            </a:pPr>
            <a:r>
              <a:rPr lang="en-GB" sz="2000" dirty="0"/>
              <a:t>Builds on the CAP reforms, leaves adequate policy space for the post-2020 CAP. </a:t>
            </a:r>
          </a:p>
          <a:p>
            <a:pPr marL="361950" indent="-361950" algn="just"/>
            <a:r>
              <a:rPr lang="en-GB" sz="2000" dirty="0" smtClean="0"/>
              <a:t>Geneva remains difficult. US and India particularly unconstructive. Progress still pending. </a:t>
            </a:r>
            <a:br>
              <a:rPr lang="en-GB" sz="2000" dirty="0" smtClean="0"/>
            </a:br>
            <a:r>
              <a:rPr lang="en-GB" sz="1800" dirty="0"/>
              <a:t/>
            </a:r>
            <a:br>
              <a:rPr lang="en-GB" sz="1800" dirty="0"/>
            </a:br>
            <a:r>
              <a:rPr lang="en-GB" sz="2000" dirty="0"/>
              <a:t/>
            </a:r>
            <a:br>
              <a:rPr lang="en-GB" sz="2000" dirty="0"/>
            </a:br>
            <a:endParaRPr lang="en-GB" dirty="0"/>
          </a:p>
        </p:txBody>
      </p:sp>
      <p:pic>
        <p:nvPicPr>
          <p:cNvPr id="8194" name="Picture 2" descr="\\NET1.cec.eu.int\HOMES\110\BARTHLE\Desktop\Pic. agreements\MC1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12079" y="1120781"/>
            <a:ext cx="1769114" cy="995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57949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96752"/>
            <a:ext cx="8229600" cy="936625"/>
          </a:xfrm>
        </p:spPr>
        <p:txBody>
          <a:bodyPr/>
          <a:lstStyle/>
          <a:p>
            <a:r>
              <a:rPr lang="fr-BE" sz="1800" dirty="0"/>
              <a:t>WTO </a:t>
            </a:r>
            <a:r>
              <a:rPr lang="fr-BE" sz="1800" dirty="0" err="1"/>
              <a:t>members</a:t>
            </a:r>
            <a:r>
              <a:rPr lang="fr-BE" sz="1800" dirty="0"/>
              <a:t>' </a:t>
            </a:r>
            <a:r>
              <a:rPr lang="fr-BE" sz="1800" dirty="0" err="1"/>
              <a:t>ceilings</a:t>
            </a:r>
            <a:r>
              <a:rPr lang="fr-BE" sz="1800" dirty="0"/>
              <a:t> and use of </a:t>
            </a:r>
            <a:r>
              <a:rPr lang="fr-BE" sz="1800" dirty="0" err="1"/>
              <a:t>amber</a:t>
            </a:r>
            <a:r>
              <a:rPr lang="fr-BE" sz="1800" dirty="0"/>
              <a:t> box support</a:t>
            </a:r>
            <a:endParaRPr lang="en-GB" sz="1800" dirty="0"/>
          </a:p>
        </p:txBody>
      </p:sp>
      <p:sp>
        <p:nvSpPr>
          <p:cNvPr id="3" name="Content Placeholder 2"/>
          <p:cNvSpPr>
            <a:spLocks noGrp="1"/>
          </p:cNvSpPr>
          <p:nvPr>
            <p:ph idx="1"/>
          </p:nvPr>
        </p:nvSpPr>
        <p:spPr/>
        <p:txBody>
          <a:bodyPr/>
          <a:lstStyle/>
          <a:p>
            <a:endParaRPr lang="en-GB"/>
          </a:p>
        </p:txBody>
      </p:sp>
      <p:pic>
        <p:nvPicPr>
          <p:cNvPr id="4" name="Content Placeholder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932600"/>
            <a:ext cx="7128792" cy="4936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9439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412776"/>
            <a:ext cx="8229600" cy="936625"/>
          </a:xfrm>
        </p:spPr>
        <p:txBody>
          <a:bodyPr/>
          <a:lstStyle/>
          <a:p>
            <a:r>
              <a:rPr lang="en-GB" dirty="0" smtClean="0"/>
              <a:t>Removing Trade Barriers</a:t>
            </a:r>
            <a:endParaRPr lang="en-GB" dirty="0"/>
          </a:p>
        </p:txBody>
      </p:sp>
      <p:sp>
        <p:nvSpPr>
          <p:cNvPr id="3" name="Content Placeholder 2"/>
          <p:cNvSpPr>
            <a:spLocks noGrp="1"/>
          </p:cNvSpPr>
          <p:nvPr>
            <p:ph idx="1"/>
          </p:nvPr>
        </p:nvSpPr>
        <p:spPr/>
        <p:txBody>
          <a:bodyPr/>
          <a:lstStyle/>
          <a:p>
            <a:r>
              <a:rPr lang="en-GB" dirty="0" err="1" smtClean="0"/>
              <a:t>Non tariff</a:t>
            </a:r>
            <a:r>
              <a:rPr lang="en-GB" dirty="0" smtClean="0"/>
              <a:t> barriers</a:t>
            </a:r>
          </a:p>
          <a:p>
            <a:pPr lvl="1"/>
            <a:r>
              <a:rPr lang="en-GB" b="0" dirty="0" smtClean="0"/>
              <a:t>E.g.: wines and spirits taxes and other barriers</a:t>
            </a:r>
          </a:p>
          <a:p>
            <a:pPr marL="457200" lvl="1" indent="0">
              <a:buNone/>
            </a:pPr>
            <a:endParaRPr lang="en-GB" dirty="0" smtClean="0"/>
          </a:p>
          <a:p>
            <a:r>
              <a:rPr lang="en-GB" dirty="0" smtClean="0"/>
              <a:t>Sanitary and phytosanitary Barriers </a:t>
            </a:r>
          </a:p>
          <a:p>
            <a:pPr lvl="1"/>
            <a:r>
              <a:rPr lang="en-GB" b="0" dirty="0" smtClean="0"/>
              <a:t>single entity, regionalisation, international standards, pre-listing…</a:t>
            </a:r>
            <a:endParaRPr lang="en-GB" b="0" dirty="0"/>
          </a:p>
        </p:txBody>
      </p:sp>
    </p:spTree>
    <p:extLst>
      <p:ext uri="{BB962C8B-B14F-4D97-AF65-F5344CB8AC3E}">
        <p14:creationId xmlns:p14="http://schemas.microsoft.com/office/powerpoint/2010/main" val="39112480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67544" y="1124744"/>
            <a:ext cx="8229600" cy="936625"/>
          </a:xfrm>
          <a:noFill/>
        </p:spPr>
        <p:txBody>
          <a:bodyPr/>
          <a:lstStyle/>
          <a:p>
            <a:pPr marL="1617663" indent="-1617663"/>
            <a:r>
              <a:rPr lang="fr-BE" altLang="en-US" dirty="0" smtClean="0"/>
              <a:t>Business</a:t>
            </a:r>
            <a:r>
              <a:rPr lang="fr-BE" altLang="en-US" sz="3200" dirty="0" smtClean="0"/>
              <a:t> </a:t>
            </a:r>
            <a:r>
              <a:rPr lang="fr-BE" altLang="en-US" sz="3200" dirty="0" err="1" smtClean="0"/>
              <a:t>diplomacy</a:t>
            </a:r>
            <a:endParaRPr lang="en-GB" altLang="en-US" sz="3200" dirty="0" smtClean="0"/>
          </a:p>
        </p:txBody>
      </p:sp>
      <p:sp>
        <p:nvSpPr>
          <p:cNvPr id="7171" name="Content Placeholder 2"/>
          <p:cNvSpPr>
            <a:spLocks noGrp="1"/>
          </p:cNvSpPr>
          <p:nvPr>
            <p:ph idx="1"/>
          </p:nvPr>
        </p:nvSpPr>
        <p:spPr>
          <a:xfrm>
            <a:off x="387291" y="1988840"/>
            <a:ext cx="8444680" cy="4097940"/>
          </a:xfrm>
        </p:spPr>
        <p:txBody>
          <a:bodyPr/>
          <a:lstStyle/>
          <a:p>
            <a:pPr>
              <a:spcBef>
                <a:spcPts val="0"/>
              </a:spcBef>
              <a:spcAft>
                <a:spcPts val="600"/>
              </a:spcAft>
              <a:buFontTx/>
              <a:buChar char="•"/>
              <a:defRPr/>
            </a:pPr>
            <a:r>
              <a:rPr lang="fr-BE" altLang="en-US" sz="1800" b="1" dirty="0" smtClean="0"/>
              <a:t>Commission - AGRI initiatives</a:t>
            </a:r>
            <a:r>
              <a:rPr lang="fr-BE" altLang="en-US" sz="1600" dirty="0" smtClean="0"/>
              <a:t>:</a:t>
            </a:r>
          </a:p>
          <a:p>
            <a:pPr lvl="1">
              <a:spcBef>
                <a:spcPts val="0"/>
              </a:spcBef>
              <a:spcAft>
                <a:spcPts val="600"/>
              </a:spcAft>
              <a:defRPr/>
            </a:pPr>
            <a:r>
              <a:rPr lang="fr-BE" altLang="en-US" sz="1800" b="0" i="1" dirty="0" smtClean="0"/>
              <a:t>2 High </a:t>
            </a:r>
            <a:r>
              <a:rPr lang="fr-BE" altLang="en-US" sz="1800" b="0" i="1" dirty="0" err="1"/>
              <a:t>L</a:t>
            </a:r>
            <a:r>
              <a:rPr lang="fr-BE" altLang="en-US" sz="1800" b="0" i="1" dirty="0" err="1" smtClean="0"/>
              <a:t>evel</a:t>
            </a:r>
            <a:r>
              <a:rPr lang="fr-BE" altLang="en-US" sz="1800" b="0" i="1" dirty="0" smtClean="0"/>
              <a:t> Missions </a:t>
            </a:r>
            <a:r>
              <a:rPr lang="fr-BE" altLang="en-US" sz="1800" b="0" i="1" dirty="0" err="1" smtClean="0"/>
              <a:t>in</a:t>
            </a:r>
            <a:r>
              <a:rPr lang="fr-BE" altLang="en-US" sz="1800" b="0" i="1" dirty="0" smtClean="0"/>
              <a:t> </a:t>
            </a:r>
            <a:r>
              <a:rPr lang="fr-BE" altLang="en-US" sz="1800" i="1" dirty="0" smtClean="0"/>
              <a:t>2017</a:t>
            </a:r>
            <a:r>
              <a:rPr lang="fr-BE" altLang="en-US" sz="1600" dirty="0" smtClean="0"/>
              <a:t>: </a:t>
            </a:r>
          </a:p>
          <a:p>
            <a:pPr lvl="2">
              <a:spcBef>
                <a:spcPts val="0"/>
              </a:spcBef>
              <a:spcAft>
                <a:spcPts val="600"/>
              </a:spcAft>
              <a:defRPr/>
            </a:pPr>
            <a:r>
              <a:rPr lang="en-GB" b="1" dirty="0" smtClean="0"/>
              <a:t>Canada – EU pavilion at SIAL </a:t>
            </a:r>
          </a:p>
          <a:p>
            <a:pPr lvl="4">
              <a:spcBef>
                <a:spcPts val="0"/>
              </a:spcBef>
              <a:spcAft>
                <a:spcPts val="600"/>
              </a:spcAft>
              <a:defRPr/>
            </a:pPr>
            <a:r>
              <a:rPr lang="en-GB" sz="1400" dirty="0" smtClean="0">
                <a:solidFill>
                  <a:srgbClr val="000000"/>
                </a:solidFill>
              </a:rPr>
              <a:t>1 </a:t>
            </a:r>
            <a:r>
              <a:rPr lang="en-GB" sz="1400" dirty="0">
                <a:solidFill>
                  <a:srgbClr val="000000"/>
                </a:solidFill>
              </a:rPr>
              <a:t>– 3 May 2017</a:t>
            </a:r>
          </a:p>
          <a:p>
            <a:pPr lvl="4">
              <a:spcBef>
                <a:spcPts val="0"/>
              </a:spcBef>
              <a:spcAft>
                <a:spcPts val="600"/>
              </a:spcAft>
              <a:defRPr/>
            </a:pPr>
            <a:r>
              <a:rPr lang="en-GB" sz="1400" dirty="0">
                <a:solidFill>
                  <a:srgbClr val="000000"/>
                </a:solidFill>
              </a:rPr>
              <a:t>60 business delegates</a:t>
            </a:r>
          </a:p>
          <a:p>
            <a:pPr lvl="2">
              <a:spcBef>
                <a:spcPts val="0"/>
              </a:spcBef>
              <a:spcAft>
                <a:spcPts val="600"/>
              </a:spcAft>
              <a:defRPr/>
            </a:pPr>
            <a:r>
              <a:rPr lang="en-GB" b="1" dirty="0" smtClean="0"/>
              <a:t>Saudi </a:t>
            </a:r>
            <a:r>
              <a:rPr lang="en-GB" b="1" dirty="0"/>
              <a:t>Arabia </a:t>
            </a:r>
            <a:r>
              <a:rPr lang="en-GB" dirty="0"/>
              <a:t>and</a:t>
            </a:r>
            <a:r>
              <a:rPr lang="en-GB" b="1" dirty="0"/>
              <a:t> </a:t>
            </a:r>
            <a:r>
              <a:rPr lang="en-GB" b="1" dirty="0" smtClean="0"/>
              <a:t>Iran </a:t>
            </a:r>
            <a:r>
              <a:rPr lang="en-GB" i="1" dirty="0" smtClean="0">
                <a:solidFill>
                  <a:srgbClr val="C00000"/>
                </a:solidFill>
              </a:rPr>
              <a:t>(dedicated lunchtime roundtable)</a:t>
            </a:r>
          </a:p>
          <a:p>
            <a:pPr lvl="4">
              <a:spcBef>
                <a:spcPts val="0"/>
              </a:spcBef>
              <a:spcAft>
                <a:spcPts val="600"/>
              </a:spcAft>
              <a:defRPr/>
            </a:pPr>
            <a:r>
              <a:rPr lang="en-GB" sz="1400" dirty="0"/>
              <a:t>7-13 </a:t>
            </a:r>
            <a:r>
              <a:rPr lang="en-GB" sz="1400" dirty="0" smtClean="0"/>
              <a:t>November</a:t>
            </a:r>
          </a:p>
          <a:p>
            <a:pPr lvl="4">
              <a:spcBef>
                <a:spcPts val="0"/>
              </a:spcBef>
              <a:spcAft>
                <a:spcPts val="600"/>
              </a:spcAft>
              <a:defRPr/>
            </a:pPr>
            <a:r>
              <a:rPr lang="en-GB" sz="1400" dirty="0"/>
              <a:t>56 business delegates per target country</a:t>
            </a:r>
            <a:endParaRPr lang="en-GB" sz="1400" b="1" dirty="0" smtClean="0"/>
          </a:p>
          <a:p>
            <a:pPr lvl="1">
              <a:spcBef>
                <a:spcPts val="0"/>
              </a:spcBef>
              <a:spcAft>
                <a:spcPts val="600"/>
              </a:spcAft>
              <a:defRPr/>
            </a:pPr>
            <a:r>
              <a:rPr lang="fr-BE" altLang="en-US" sz="1800" b="0" i="1" dirty="0" err="1" smtClean="0"/>
              <a:t>Own</a:t>
            </a:r>
            <a:r>
              <a:rPr lang="fr-BE" altLang="en-US" sz="1800" b="0" i="1" dirty="0" smtClean="0"/>
              <a:t> initiatives </a:t>
            </a:r>
            <a:r>
              <a:rPr lang="fr-BE" altLang="en-US" sz="1800" i="1" dirty="0" smtClean="0"/>
              <a:t>2018</a:t>
            </a:r>
            <a:r>
              <a:rPr lang="fr-BE" altLang="en-US" sz="1600" dirty="0" smtClean="0"/>
              <a:t>:</a:t>
            </a:r>
          </a:p>
          <a:p>
            <a:pPr lvl="2">
              <a:spcBef>
                <a:spcPts val="0"/>
              </a:spcBef>
              <a:spcAft>
                <a:spcPts val="600"/>
              </a:spcAft>
              <a:defRPr/>
            </a:pPr>
            <a:r>
              <a:rPr lang="en-GB" altLang="en-US" sz="1600" dirty="0"/>
              <a:t>High-level mission to </a:t>
            </a:r>
            <a:r>
              <a:rPr lang="en-GB" altLang="en-US" sz="1600" b="1" dirty="0"/>
              <a:t>China </a:t>
            </a:r>
            <a:r>
              <a:rPr lang="en-GB" altLang="en-US" sz="1600" dirty="0"/>
              <a:t>– still </a:t>
            </a:r>
            <a:r>
              <a:rPr lang="en-GB" altLang="en-US" sz="1600" dirty="0" smtClean="0"/>
              <a:t>TBC, </a:t>
            </a:r>
            <a:r>
              <a:rPr lang="en-GB" altLang="en-US" sz="1600" dirty="0"/>
              <a:t>probably in </a:t>
            </a:r>
            <a:r>
              <a:rPr lang="en-GB" altLang="en-US" sz="1600" dirty="0" smtClean="0"/>
              <a:t>May</a:t>
            </a:r>
            <a:endParaRPr lang="en-GB" altLang="en-US" sz="1600" dirty="0"/>
          </a:p>
          <a:p>
            <a:pPr lvl="2">
              <a:spcBef>
                <a:spcPts val="0"/>
              </a:spcBef>
              <a:spcAft>
                <a:spcPts val="600"/>
              </a:spcAft>
              <a:defRPr/>
            </a:pPr>
            <a:r>
              <a:rPr lang="en-GB" altLang="en-US" sz="1600" dirty="0"/>
              <a:t>Promotional seminar on SPS issues, organic and GIs in </a:t>
            </a:r>
            <a:r>
              <a:rPr lang="en-GB" altLang="en-US" sz="1600" b="1" dirty="0"/>
              <a:t>South Korea</a:t>
            </a:r>
            <a:r>
              <a:rPr lang="en-GB" altLang="en-US" sz="1600" dirty="0"/>
              <a:t> in </a:t>
            </a:r>
            <a:r>
              <a:rPr lang="en-GB" altLang="en-US" sz="1600" dirty="0" smtClean="0"/>
              <a:t>March</a:t>
            </a:r>
            <a:endParaRPr lang="en-GB" altLang="en-US" sz="1600" dirty="0"/>
          </a:p>
          <a:p>
            <a:pPr algn="just">
              <a:spcBef>
                <a:spcPts val="0"/>
              </a:spcBef>
              <a:spcAft>
                <a:spcPts val="600"/>
              </a:spcAft>
              <a:buFontTx/>
              <a:buChar char="•"/>
              <a:defRPr/>
            </a:pPr>
            <a:r>
              <a:rPr lang="en-GB" sz="1800" b="1" dirty="0" smtClean="0"/>
              <a:t>Guidance </a:t>
            </a:r>
            <a:r>
              <a:rPr lang="en-GB" sz="2000" dirty="0"/>
              <a:t>recently issued </a:t>
            </a:r>
            <a:r>
              <a:rPr lang="en-GB" sz="2000" b="1" dirty="0"/>
              <a:t>to EU delegations </a:t>
            </a:r>
            <a:r>
              <a:rPr lang="en-GB" sz="1600" dirty="0"/>
              <a:t>on economic diplomacy reflects and confirms </a:t>
            </a:r>
            <a:r>
              <a:rPr lang="en-GB" sz="1600" b="1" dirty="0"/>
              <a:t>good practices of DG </a:t>
            </a:r>
            <a:r>
              <a:rPr lang="en-GB" sz="1600" b="1" dirty="0" smtClean="0"/>
              <a:t>AGRI</a:t>
            </a:r>
            <a:r>
              <a:rPr lang="en-GB" sz="1600" b="1" dirty="0"/>
              <a:t> </a:t>
            </a:r>
            <a:r>
              <a:rPr lang="en-GB" sz="1600" dirty="0"/>
              <a:t>(in respect to HLM and more generally in working with delegations, MS in third countries and business organisation</a:t>
            </a:r>
            <a:r>
              <a:rPr lang="en-GB" sz="1600" dirty="0" smtClean="0"/>
              <a:t>)</a:t>
            </a:r>
            <a:endParaRPr lang="fr-BE" altLang="en-US" sz="1600" i="0" dirty="0" smtClean="0"/>
          </a:p>
        </p:txBody>
      </p:sp>
      <p:pic>
        <p:nvPicPr>
          <p:cNvPr id="2" name="Picture 2" descr="\\NET1.cec.eu.int\HOMES\110\BARTHLE\Desktop\Pic. agreements\P034291004302-93631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1340768"/>
            <a:ext cx="3251859" cy="21645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6235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Broader Economic Diplomacy</a:t>
            </a:r>
            <a:endParaRPr lang="en-GB" dirty="0"/>
          </a:p>
        </p:txBody>
      </p:sp>
      <p:sp>
        <p:nvSpPr>
          <p:cNvPr id="3" name="Content Placeholder 2"/>
          <p:cNvSpPr>
            <a:spLocks noGrp="1"/>
          </p:cNvSpPr>
          <p:nvPr>
            <p:ph idx="1"/>
          </p:nvPr>
        </p:nvSpPr>
        <p:spPr>
          <a:xfrm>
            <a:off x="467544" y="2413406"/>
            <a:ext cx="8229600" cy="3384476"/>
          </a:xfrm>
        </p:spPr>
        <p:txBody>
          <a:bodyPr/>
          <a:lstStyle/>
          <a:p>
            <a:r>
              <a:rPr lang="en-GB" dirty="0" smtClean="0"/>
              <a:t>FAO, G7 and G20 Agriculture Ministerial Meetings</a:t>
            </a:r>
          </a:p>
          <a:p>
            <a:endParaRPr lang="en-GB" dirty="0" smtClean="0"/>
          </a:p>
          <a:p>
            <a:r>
              <a:rPr lang="en-GB" dirty="0" smtClean="0"/>
              <a:t>EU-African Union Relations</a:t>
            </a:r>
          </a:p>
          <a:p>
            <a:endParaRPr lang="en-GB" dirty="0" smtClean="0"/>
          </a:p>
          <a:p>
            <a:r>
              <a:rPr lang="en-GB" dirty="0" err="1" smtClean="0"/>
              <a:t>Agrifood</a:t>
            </a:r>
            <a:r>
              <a:rPr lang="en-GB" dirty="0" smtClean="0"/>
              <a:t> Investment, poverty reduction and migration</a:t>
            </a:r>
            <a:endParaRPr lang="en-GB" dirty="0"/>
          </a:p>
        </p:txBody>
      </p:sp>
      <p:pic>
        <p:nvPicPr>
          <p:cNvPr id="1026" name="Picture 2" descr="U:\01 EU Trade and Dev Policy\15 EU Africa Cooperation\EU Africa Summit 2017\Ministerial July 2017\Conference photos\IMG_147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56176" y="4584910"/>
            <a:ext cx="2987824" cy="22408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091578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92DDB353BB58149B79E1C959DAFA6D2" ma:contentTypeVersion="2" ma:contentTypeDescription="Create a new document." ma:contentTypeScope="" ma:versionID="15c976a0f2b3efb0aa5a15150f7c24b8">
  <xsd:schema xmlns:xsd="http://www.w3.org/2001/XMLSchema" xmlns:p="http://schemas.microsoft.com/office/2006/metadata/properties" xmlns:ns1="http://schemas.microsoft.com/sharepoint/v3" xmlns:ns2="a3f0bd47-a814-41bf-ab48-bd3069cde275" targetNamespace="http://schemas.microsoft.com/office/2006/metadata/properties" ma:root="true" ma:fieldsID="43f6381838c9c8b4808dd10d33d175bc" ns1:_="" ns2:_="">
    <xsd:import namespace="http://schemas.microsoft.com/sharepoint/v3"/>
    <xsd:import namespace="a3f0bd47-a814-41bf-ab48-bd3069cde275"/>
    <xsd:element name="properties">
      <xsd:complexType>
        <xsd:sequence>
          <xsd:element name="documentManagement">
            <xsd:complexType>
              <xsd:all>
                <xsd:element ref="ns1:PublishingStartDate" minOccurs="0"/>
                <xsd:element ref="ns1:PublishingExpirationDate" minOccurs="0"/>
                <xsd:element ref="ns2:Is_x0020_Document_x0020_Visibl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dms="http://schemas.microsoft.com/office/2006/documentManagement/types" targetNamespace="a3f0bd47-a814-41bf-ab48-bd3069cde275" elementFormDefault="qualified">
    <xsd:import namespace="http://schemas.microsoft.com/office/2006/documentManagement/types"/>
    <xsd:element name="Is_x0020_Document_x0020_Visible" ma:index="10" nillable="true" ma:displayName="Is Document Visible" ma:default="0" ma:internalName="Is_x0020_Document_x0020_Visibl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LongProperties xmlns="http://schemas.microsoft.com/office/2006/metadata/long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Is_x0020_Document_x0020_Visible xmlns="a3f0bd47-a814-41bf-ab48-bd3069cde275">false</Is_x0020_Document_x0020_Visible>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FB95B05E-90D5-412B-A0D7-DC9710C438A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f0bd47-a814-41bf-ab48-bd3069cde275"/>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82B16C2C-2D66-4ABD-919E-6C09BABE1933}">
  <ds:schemaRefs>
    <ds:schemaRef ds:uri="http://schemas.microsoft.com/office/2006/metadata/longProperties"/>
  </ds:schemaRefs>
</ds:datastoreItem>
</file>

<file path=customXml/itemProps3.xml><?xml version="1.0" encoding="utf-8"?>
<ds:datastoreItem xmlns:ds="http://schemas.openxmlformats.org/officeDocument/2006/customXml" ds:itemID="{5AACBA7F-E7E8-408A-B42D-1BD2B7E42AEB}">
  <ds:schemaRefs>
    <ds:schemaRef ds:uri="http://schemas.microsoft.com/sharepoint/v3/contenttype/forms"/>
  </ds:schemaRefs>
</ds:datastoreItem>
</file>

<file path=customXml/itemProps4.xml><?xml version="1.0" encoding="utf-8"?>
<ds:datastoreItem xmlns:ds="http://schemas.openxmlformats.org/officeDocument/2006/customXml" ds:itemID="{68E7D7DB-3B33-4B04-AC20-9797612CA6AF}">
  <ds:schemaRefs>
    <ds:schemaRef ds:uri="a3f0bd47-a814-41bf-ab48-bd3069cde275"/>
    <ds:schemaRef ds:uri="http://purl.org/dc/elements/1.1/"/>
    <ds:schemaRef ds:uri="http://schemas.microsoft.com/sharepoint/v3"/>
    <ds:schemaRef ds:uri="http://schemas.microsoft.com/office/2006/documentManagement/types"/>
    <ds:schemaRef ds:uri="http://schemas.openxmlformats.org/package/2006/metadata/core-properties"/>
    <ds:schemaRef ds:uri="http://purl.org/dc/dcmitype/"/>
    <ds:schemaRef ds:uri="http://purl.org/dc/term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7882</TotalTime>
  <Words>539</Words>
  <Application>Microsoft Office PowerPoint</Application>
  <PresentationFormat>On-screen Show (4:3)</PresentationFormat>
  <Paragraphs>69</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PowerPoint Presentation</vt:lpstr>
      <vt:lpstr>EU Agri Trade Negotiations</vt:lpstr>
      <vt:lpstr>The FTA Agenda</vt:lpstr>
      <vt:lpstr>WTO Agriculture</vt:lpstr>
      <vt:lpstr>WTO Agriculture</vt:lpstr>
      <vt:lpstr>WTO members' ceilings and use of amber box support</vt:lpstr>
      <vt:lpstr>Removing Trade Barriers</vt:lpstr>
      <vt:lpstr>Business diplomacy</vt:lpstr>
      <vt:lpstr>Broader Economic Diplomacy</vt:lpstr>
    </vt:vector>
  </TitlesOfParts>
  <Company>European Commission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European Commission</dc:subject>
  <dc:creator>CORDONNIER Vincent (AGRI)</dc:creator>
  <cp:lastModifiedBy>ROBERT Francoise (AGRI)</cp:lastModifiedBy>
  <cp:revision>442</cp:revision>
  <cp:lastPrinted>2016-09-12T09:11:35Z</cp:lastPrinted>
  <dcterms:created xsi:type="dcterms:W3CDTF">2011-10-28T10:25:18Z</dcterms:created>
  <dcterms:modified xsi:type="dcterms:W3CDTF">2017-10-20T11:52:20Z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