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9" r:id="rId4"/>
    <p:sldId id="261" r:id="rId5"/>
    <p:sldId id="262" r:id="rId6"/>
    <p:sldId id="260" r:id="rId7"/>
    <p:sldId id="263" r:id="rId8"/>
    <p:sldId id="264" r:id="rId9"/>
    <p:sldId id="265" r:id="rId10"/>
    <p:sldId id="266" r:id="rId11"/>
    <p:sldId id="267" r:id="rId12"/>
    <p:sldId id="257" r:id="rId13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0400" autoAdjust="0"/>
  </p:normalViewPr>
  <p:slideViewPr>
    <p:cSldViewPr>
      <p:cViewPr>
        <p:scale>
          <a:sx n="75" d="100"/>
          <a:sy n="75" d="100"/>
        </p:scale>
        <p:origin x="-100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EE2B4015-F13F-4388-A0E8-33153DBD27D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791639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B000B4AA-988B-4742-92A8-BB9AC1E6F6F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51430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0B4AA-988B-4742-92A8-BB9AC1E6F6F4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109276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6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b="0" i="0" baseline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6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00B4AA-988B-4742-92A8-BB9AC1E6F6F4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468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6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6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707" indent="-171707">
              <a:buFont typeface="Arial" panose="020B0604020202020204" pitchFamily="34" charset="0"/>
              <a:buChar char="•"/>
            </a:pPr>
            <a:endParaRPr lang="en-GB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707" indent="-171707">
              <a:buFont typeface="Arial" panose="020B0604020202020204" pitchFamily="34" charset="0"/>
              <a:buChar char="•"/>
            </a:pPr>
            <a:endParaRPr lang="fr-BE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6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94902AA-8C71-4C1A-B772-F44D18684746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838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B1FD9FAB-1C02-456A-BED1-C40F630189BE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AD795-3C14-47CF-8998-27EB94262F6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8215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ECCA50-EB5E-4DD0-8B4E-E7FA3F99F39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93522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258BC-979A-423C-BE3A-5A9072BD74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070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5DF27-7EE5-42C1-97FD-0FF0E6790F2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51242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6C0F6-52BA-4502-82A2-9D506856C47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0737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29701-2986-4740-B698-787BBA529CE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7410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BFCAB-C240-4541-861F-FEFC4EEC409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1655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CFF37C-64B8-4180-A247-4E3BF68FB5C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7081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8D0EB-4426-4930-B833-89902C7CC9D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34893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FCCD2-5E9B-41CA-8F14-93CD16BA418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60114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D4F27-BC76-45CE-93E7-E6CB352C225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84723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7BAC68C2-D9A5-4C0A-BA85-19A996C03435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39552" y="1700808"/>
            <a:ext cx="8496498" cy="1655167"/>
          </a:xfrm>
        </p:spPr>
        <p:txBody>
          <a:bodyPr/>
          <a:lstStyle/>
          <a:p>
            <a:r>
              <a:rPr lang="fr-BE" altLang="en-US" sz="7000" dirty="0" smtClean="0"/>
              <a:t>EU-</a:t>
            </a:r>
            <a:r>
              <a:rPr lang="fr-BE" altLang="en-US" sz="7000" dirty="0" err="1" smtClean="0"/>
              <a:t>Japan</a:t>
            </a:r>
            <a:r>
              <a:rPr lang="fr-BE" altLang="en-US" sz="7000" dirty="0" smtClean="0"/>
              <a:t> FTA/EPA</a:t>
            </a:r>
            <a:endParaRPr lang="en-GB" altLang="en-US" sz="70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BE" altLang="en-US" dirty="0" smtClean="0"/>
              <a:t>CDG Trade, 18/10/2017</a:t>
            </a:r>
          </a:p>
          <a:p>
            <a:r>
              <a:rPr lang="fr-BE" altLang="en-US" dirty="0" smtClean="0"/>
              <a:t>Antonia </a:t>
            </a:r>
            <a:r>
              <a:rPr lang="fr-BE" altLang="en-US" dirty="0" err="1" smtClean="0"/>
              <a:t>Gamez</a:t>
            </a:r>
            <a:r>
              <a:rPr lang="fr-BE" altLang="en-US" dirty="0" smtClean="0"/>
              <a:t> Moreno, </a:t>
            </a:r>
            <a:r>
              <a:rPr lang="fr-BE" altLang="en-US" dirty="0" err="1" smtClean="0"/>
              <a:t>HoU</a:t>
            </a:r>
            <a:r>
              <a:rPr lang="fr-BE" altLang="en-US" dirty="0" smtClean="0"/>
              <a:t> Unit A4 Asia and </a:t>
            </a:r>
            <a:r>
              <a:rPr lang="fr-BE" altLang="en-US" dirty="0" err="1" smtClean="0"/>
              <a:t>Australasia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pPr algn="ctr"/>
            <a:r>
              <a:rPr lang="en-GB" altLang="en-US" sz="2400" dirty="0" smtClean="0"/>
              <a:t>EU-Japan EPA / Main </a:t>
            </a:r>
            <a:r>
              <a:rPr lang="en-GB" altLang="en-US" sz="2400" dirty="0"/>
              <a:t>o</a:t>
            </a:r>
            <a:r>
              <a:rPr lang="en-GB" altLang="en-US" sz="2400" dirty="0" smtClean="0"/>
              <a:t>utcome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16000"/>
          </a:xfrm>
        </p:spPr>
        <p:txBody>
          <a:bodyPr/>
          <a:lstStyle/>
          <a:p>
            <a:r>
              <a:rPr lang="en-GB" altLang="en-US" b="1" i="0" dirty="0" smtClean="0"/>
              <a:t>Processed agricultural products (PAPs)</a:t>
            </a:r>
          </a:p>
          <a:p>
            <a:pPr lvl="1"/>
            <a:endParaRPr lang="en-GB" b="0" dirty="0" smtClean="0"/>
          </a:p>
          <a:p>
            <a:pPr lvl="1"/>
            <a:r>
              <a:rPr lang="en-GB" b="0" dirty="0" smtClean="0"/>
              <a:t>Liberalisation </a:t>
            </a:r>
            <a:r>
              <a:rPr lang="en-GB" b="0" dirty="0"/>
              <a:t>(at EIF or with some </a:t>
            </a:r>
            <a:r>
              <a:rPr lang="en-GB" b="0" dirty="0" smtClean="0"/>
              <a:t>staging 5-10 years) </a:t>
            </a:r>
            <a:r>
              <a:rPr lang="en-GB" b="0" dirty="0"/>
              <a:t>of key </a:t>
            </a:r>
            <a:r>
              <a:rPr lang="en-GB" b="0" dirty="0" smtClean="0"/>
              <a:t>PAPs </a:t>
            </a:r>
            <a:r>
              <a:rPr lang="en-GB" b="0" dirty="0"/>
              <a:t>such as </a:t>
            </a:r>
            <a:r>
              <a:rPr lang="en-GB" b="0" dirty="0" smtClean="0"/>
              <a:t>pasta, chocolates, candies, confectionary, </a:t>
            </a:r>
            <a:r>
              <a:rPr lang="en-GB" b="0" dirty="0"/>
              <a:t>biscuits </a:t>
            </a:r>
            <a:r>
              <a:rPr lang="en-GB" b="0" dirty="0" smtClean="0"/>
              <a:t>, pure </a:t>
            </a:r>
            <a:r>
              <a:rPr lang="en-GB" b="0" dirty="0"/>
              <a:t>cocoa </a:t>
            </a:r>
            <a:r>
              <a:rPr lang="en-GB" b="0" dirty="0" smtClean="0"/>
              <a:t>powder, starch derivatives, </a:t>
            </a:r>
            <a:r>
              <a:rPr lang="en-GB" b="0" dirty="0"/>
              <a:t>egg </a:t>
            </a:r>
            <a:r>
              <a:rPr lang="en-GB" b="0" dirty="0" smtClean="0"/>
              <a:t>albumin, tomato sauce, etc</a:t>
            </a:r>
            <a:r>
              <a:rPr lang="en-GB" b="0" dirty="0"/>
              <a:t>. </a:t>
            </a:r>
            <a:endParaRPr lang="en-GB" b="0" dirty="0" smtClean="0"/>
          </a:p>
          <a:p>
            <a:pPr marL="457200" lvl="1" indent="0">
              <a:buNone/>
            </a:pPr>
            <a:endParaRPr lang="en-GB" b="0" dirty="0">
              <a:solidFill>
                <a:srgbClr val="FF0000"/>
              </a:solidFill>
            </a:endParaRPr>
          </a:p>
          <a:p>
            <a:pPr lvl="1"/>
            <a:r>
              <a:rPr lang="fr-BE" b="0" dirty="0" err="1" smtClean="0"/>
              <a:t>Sizable</a:t>
            </a:r>
            <a:r>
              <a:rPr lang="fr-BE" b="0" dirty="0" smtClean="0"/>
              <a:t> </a:t>
            </a:r>
            <a:r>
              <a:rPr lang="fr-BE" b="0" dirty="0" err="1" smtClean="0"/>
              <a:t>TRQs</a:t>
            </a:r>
            <a:r>
              <a:rPr lang="fr-BE" b="0" dirty="0" smtClean="0"/>
              <a:t> for </a:t>
            </a:r>
            <a:r>
              <a:rPr lang="fr-BE" b="0" dirty="0" err="1" smtClean="0"/>
              <a:t>other</a:t>
            </a:r>
            <a:r>
              <a:rPr lang="fr-BE" b="0" dirty="0" smtClean="0"/>
              <a:t> important </a:t>
            </a:r>
            <a:r>
              <a:rPr lang="fr-BE" b="0" dirty="0" err="1" smtClean="0"/>
              <a:t>PAPs</a:t>
            </a:r>
            <a:r>
              <a:rPr lang="fr-BE" b="0" dirty="0" smtClean="0"/>
              <a:t> (</a:t>
            </a:r>
            <a:r>
              <a:rPr lang="fr-BE" b="0" dirty="0" err="1" smtClean="0"/>
              <a:t>food</a:t>
            </a:r>
            <a:r>
              <a:rPr lang="fr-BE" b="0" dirty="0" smtClean="0"/>
              <a:t> </a:t>
            </a:r>
            <a:r>
              <a:rPr lang="fr-BE" b="0" dirty="0" err="1" smtClean="0"/>
              <a:t>preparations</a:t>
            </a:r>
            <a:r>
              <a:rPr lang="fr-BE" b="0" dirty="0" smtClean="0"/>
              <a:t>, etc.)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27449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pPr algn="ctr"/>
            <a:r>
              <a:rPr lang="en-GB" altLang="en-US" sz="2400" dirty="0" smtClean="0"/>
              <a:t>EU-Japan FTA / </a:t>
            </a:r>
            <a:r>
              <a:rPr lang="en-GB" altLang="en-US" sz="2400" dirty="0"/>
              <a:t>M</a:t>
            </a:r>
            <a:r>
              <a:rPr lang="en-GB" altLang="en-US" sz="2400" dirty="0" smtClean="0"/>
              <a:t>ain outcome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16000"/>
          </a:xfrm>
        </p:spPr>
        <p:txBody>
          <a:bodyPr/>
          <a:lstStyle/>
          <a:p>
            <a:r>
              <a:rPr lang="en-GB" altLang="en-US" b="1" i="0" dirty="0"/>
              <a:t>Malt, potato starch, etc. </a:t>
            </a:r>
          </a:p>
          <a:p>
            <a:pPr lvl="1"/>
            <a:r>
              <a:rPr lang="fr-BE" altLang="en-US" b="0" dirty="0" err="1"/>
              <a:t>Significant</a:t>
            </a:r>
            <a:r>
              <a:rPr lang="fr-BE" altLang="en-US" b="0" dirty="0"/>
              <a:t> </a:t>
            </a:r>
            <a:r>
              <a:rPr lang="fr-BE" altLang="en-US" b="0" dirty="0" err="1"/>
              <a:t>duty</a:t>
            </a:r>
            <a:r>
              <a:rPr lang="fr-BE" altLang="en-US" b="0" dirty="0"/>
              <a:t> free </a:t>
            </a:r>
            <a:r>
              <a:rPr lang="fr-BE" altLang="en-US" b="0" dirty="0" err="1"/>
              <a:t>TRQs</a:t>
            </a:r>
            <a:r>
              <a:rPr lang="fr-BE" altLang="en-US" b="0" dirty="0"/>
              <a:t> </a:t>
            </a:r>
            <a:endParaRPr lang="fr-BE" altLang="en-US" b="0" dirty="0" smtClean="0"/>
          </a:p>
          <a:p>
            <a:pPr lvl="1"/>
            <a:endParaRPr lang="fr-BE" altLang="en-US" b="0" dirty="0"/>
          </a:p>
          <a:p>
            <a:pPr marL="0" lvl="1" indent="-342900">
              <a:buClr>
                <a:srgbClr val="0F5494"/>
              </a:buClr>
              <a:buSzPct val="120000"/>
              <a:buFont typeface="Arial" pitchFamily="34" charset="0"/>
              <a:buChar char="•"/>
            </a:pPr>
            <a:r>
              <a:rPr lang="fr-BE" altLang="en-US" sz="2400" dirty="0" smtClean="0">
                <a:ea typeface="+mn-ea"/>
                <a:cs typeface="+mn-cs"/>
              </a:rPr>
              <a:t>Non </a:t>
            </a:r>
            <a:r>
              <a:rPr lang="fr-BE" altLang="en-US" sz="2400" dirty="0">
                <a:ea typeface="+mn-ea"/>
                <a:cs typeface="+mn-cs"/>
              </a:rPr>
              <a:t>sensitive </a:t>
            </a:r>
            <a:r>
              <a:rPr lang="fr-BE" altLang="en-US" sz="2400" dirty="0" err="1">
                <a:ea typeface="+mn-ea"/>
                <a:cs typeface="+mn-cs"/>
              </a:rPr>
              <a:t>products</a:t>
            </a:r>
            <a:r>
              <a:rPr lang="fr-BE" altLang="en-US" sz="2400" dirty="0">
                <a:ea typeface="+mn-ea"/>
                <a:cs typeface="+mn-cs"/>
              </a:rPr>
              <a:t>:</a:t>
            </a:r>
          </a:p>
          <a:p>
            <a:pPr lvl="1"/>
            <a:r>
              <a:rPr lang="fr-BE" altLang="en-US" b="0" dirty="0" err="1" smtClean="0"/>
              <a:t>E.g</a:t>
            </a:r>
            <a:r>
              <a:rPr lang="fr-BE" altLang="en-US" b="0" dirty="0" smtClean="0"/>
              <a:t>. </a:t>
            </a:r>
            <a:r>
              <a:rPr lang="fr-BE" altLang="en-US" b="0" dirty="0" err="1" smtClean="0"/>
              <a:t>sheepmeat</a:t>
            </a:r>
            <a:r>
              <a:rPr lang="fr-BE" altLang="en-US" b="0" dirty="0" smtClean="0"/>
              <a:t>, waters, </a:t>
            </a:r>
            <a:r>
              <a:rPr lang="fr-BE" altLang="en-US" b="0" dirty="0" err="1" smtClean="0"/>
              <a:t>jams</a:t>
            </a:r>
            <a:r>
              <a:rPr lang="fr-BE" altLang="en-US" b="0" dirty="0" smtClean="0"/>
              <a:t>, etc. </a:t>
            </a:r>
            <a:r>
              <a:rPr lang="fr-BE" altLang="en-US" b="0" dirty="0" smtClean="0">
                <a:sym typeface="Wingdings" panose="05000000000000000000" pitchFamily="2" charset="2"/>
              </a:rPr>
              <a:t> </a:t>
            </a:r>
            <a:r>
              <a:rPr lang="fr-BE" altLang="en-US" b="0" dirty="0" err="1" smtClean="0">
                <a:sym typeface="Wingdings" panose="05000000000000000000" pitchFamily="2" charset="2"/>
              </a:rPr>
              <a:t>l</a:t>
            </a:r>
            <a:r>
              <a:rPr lang="fr-BE" altLang="en-US" b="0" dirty="0" err="1" smtClean="0"/>
              <a:t>iberalisation</a:t>
            </a:r>
            <a:r>
              <a:rPr lang="fr-BE" altLang="en-US" b="0" dirty="0" smtClean="0"/>
              <a:t>, </a:t>
            </a:r>
            <a:r>
              <a:rPr lang="fr-BE" altLang="en-US" b="0" dirty="0" err="1" smtClean="0"/>
              <a:t>possibly</a:t>
            </a:r>
            <a:r>
              <a:rPr lang="fr-BE" altLang="en-US" b="0" dirty="0" smtClean="0"/>
              <a:t> </a:t>
            </a:r>
            <a:r>
              <a:rPr lang="fr-BE" altLang="en-US" b="0" dirty="0" err="1" smtClean="0"/>
              <a:t>with</a:t>
            </a:r>
            <a:r>
              <a:rPr lang="fr-BE" altLang="en-US" b="0" dirty="0" smtClean="0"/>
              <a:t> </a:t>
            </a:r>
            <a:r>
              <a:rPr lang="fr-BE" altLang="en-US" b="0" dirty="0" err="1" smtClean="0"/>
              <a:t>staging</a:t>
            </a:r>
            <a:endParaRPr lang="fr-BE" altLang="en-US" b="0" dirty="0" smtClean="0"/>
          </a:p>
          <a:p>
            <a:pPr marL="457200" lvl="1" indent="0">
              <a:buNone/>
            </a:pPr>
            <a:endParaRPr lang="fr-BE" altLang="en-US" b="0" dirty="0"/>
          </a:p>
          <a:p>
            <a:r>
              <a:rPr lang="en-GB" b="1" i="0" dirty="0" smtClean="0"/>
              <a:t>A </a:t>
            </a:r>
            <a:r>
              <a:rPr lang="en-GB" b="1" i="0" dirty="0"/>
              <a:t>Review clause </a:t>
            </a:r>
          </a:p>
          <a:p>
            <a:pPr lvl="1"/>
            <a:r>
              <a:rPr lang="en-GB" b="0" dirty="0" smtClean="0"/>
              <a:t>specific </a:t>
            </a:r>
            <a:r>
              <a:rPr lang="en-GB" b="0" dirty="0"/>
              <a:t>revision clause in case a better treatment is granted for the sensitive sectors beef, pork, dairy, potato starch and sugar to another third party, aiming at extending same preference within six months to the EU. </a:t>
            </a:r>
            <a:endParaRPr lang="fr-BE" altLang="en-US" b="0" dirty="0"/>
          </a:p>
          <a:p>
            <a:pPr marL="457200" lvl="1" indent="0">
              <a:buNone/>
            </a:pPr>
            <a:endParaRPr lang="en-GB" altLang="en-US" b="1" i="0" dirty="0" smtClean="0"/>
          </a:p>
        </p:txBody>
      </p:sp>
    </p:spTree>
    <p:extLst>
      <p:ext uri="{BB962C8B-B14F-4D97-AF65-F5344CB8AC3E}">
        <p14:creationId xmlns:p14="http://schemas.microsoft.com/office/powerpoint/2010/main" val="294582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Conclusion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What's next?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340768"/>
            <a:ext cx="8229600" cy="936625"/>
          </a:xfrm>
        </p:spPr>
        <p:txBody>
          <a:bodyPr/>
          <a:lstStyle/>
          <a:p>
            <a:pPr algn="ctr"/>
            <a:r>
              <a:rPr lang="en-GB" altLang="en-US" sz="2400" dirty="0" smtClean="0"/>
              <a:t>EU-Japan EPA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3816000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altLang="en-US" b="1" i="0" dirty="0" smtClean="0"/>
              <a:t>Process</a:t>
            </a:r>
            <a:r>
              <a:rPr lang="en-GB" altLang="en-US" sz="2000" b="1" i="0" dirty="0" smtClean="0"/>
              <a:t>:</a:t>
            </a:r>
          </a:p>
          <a:p>
            <a:pPr lvl="1"/>
            <a:r>
              <a:rPr lang="en-GB" altLang="en-US" b="0" dirty="0" smtClean="0"/>
              <a:t>Agreement in principle reached by President Juncker / PM Abe on 6</a:t>
            </a:r>
            <a:r>
              <a:rPr lang="en-GB" altLang="en-US" b="0" baseline="30000" dirty="0" smtClean="0"/>
              <a:t>th</a:t>
            </a:r>
            <a:r>
              <a:rPr lang="en-GB" altLang="en-US" b="0" dirty="0" smtClean="0"/>
              <a:t> July - all chapters incl. </a:t>
            </a:r>
            <a:r>
              <a:rPr lang="en-GB" altLang="en-US" dirty="0" smtClean="0"/>
              <a:t>agricultural tariffs </a:t>
            </a:r>
            <a:r>
              <a:rPr lang="en-GB" altLang="en-US" b="0" dirty="0" smtClean="0"/>
              <a:t>and </a:t>
            </a:r>
            <a:r>
              <a:rPr lang="en-GB" altLang="en-US" dirty="0" smtClean="0"/>
              <a:t>geographical indications</a:t>
            </a:r>
            <a:endParaRPr lang="en-GB" altLang="en-US" dirty="0"/>
          </a:p>
          <a:p>
            <a:pPr lvl="1"/>
            <a:r>
              <a:rPr lang="fr-BE" altLang="en-US" b="0" dirty="0" err="1" smtClean="0"/>
              <a:t>Current</a:t>
            </a:r>
            <a:r>
              <a:rPr lang="fr-BE" altLang="en-US" b="0" dirty="0" smtClean="0"/>
              <a:t> objective = finalisation of the </a:t>
            </a:r>
            <a:r>
              <a:rPr lang="fr-BE" altLang="en-US" b="0" dirty="0" err="1" smtClean="0"/>
              <a:t>texts</a:t>
            </a:r>
            <a:r>
              <a:rPr lang="fr-BE" altLang="en-US" b="0" dirty="0" smtClean="0"/>
              <a:t> by </a:t>
            </a:r>
            <a:r>
              <a:rPr lang="fr-BE" altLang="en-US" b="0" dirty="0" err="1" smtClean="0"/>
              <a:t>year</a:t>
            </a:r>
            <a:r>
              <a:rPr lang="fr-BE" altLang="en-US" b="0" dirty="0" smtClean="0"/>
              <a:t> end</a:t>
            </a:r>
          </a:p>
          <a:p>
            <a:pPr marL="0" lvl="1" indent="-342900">
              <a:buClr>
                <a:srgbClr val="0F5494"/>
              </a:buClr>
              <a:buSzPct val="120000"/>
            </a:pPr>
            <a:r>
              <a:rPr lang="en-GB" altLang="en-US" sz="2400" dirty="0" smtClean="0">
                <a:ea typeface="+mn-ea"/>
                <a:cs typeface="+mn-cs"/>
              </a:rPr>
              <a:t>Main elements:</a:t>
            </a:r>
          </a:p>
          <a:p>
            <a:pPr lvl="1"/>
            <a:r>
              <a:rPr lang="en-GB" altLang="en-US" b="0" dirty="0" smtClean="0"/>
              <a:t>Clear signal on EU capacity to deliver on international scene </a:t>
            </a:r>
          </a:p>
          <a:p>
            <a:pPr lvl="1"/>
            <a:r>
              <a:rPr lang="fr-BE" altLang="en-US" b="0" dirty="0" err="1" smtClean="0"/>
              <a:t>Very</a:t>
            </a:r>
            <a:r>
              <a:rPr lang="fr-BE" altLang="en-US" b="0" dirty="0" smtClean="0"/>
              <a:t> important agreement for EU </a:t>
            </a:r>
            <a:r>
              <a:rPr lang="fr-BE" altLang="en-US" b="0" dirty="0" err="1" smtClean="0"/>
              <a:t>farmers</a:t>
            </a:r>
            <a:r>
              <a:rPr lang="fr-BE" altLang="en-US" b="0" dirty="0" smtClean="0"/>
              <a:t> and </a:t>
            </a:r>
            <a:r>
              <a:rPr lang="fr-BE" altLang="en-US" b="0" dirty="0" err="1" smtClean="0"/>
              <a:t>exporters</a:t>
            </a:r>
            <a:r>
              <a:rPr lang="fr-BE" altLang="en-US" b="0" dirty="0" smtClean="0"/>
              <a:t>;  </a:t>
            </a:r>
            <a:r>
              <a:rPr lang="fr-BE" altLang="en-US" b="0" dirty="0" err="1" smtClean="0"/>
              <a:t>most</a:t>
            </a:r>
            <a:r>
              <a:rPr lang="fr-BE" altLang="en-US" b="0" dirty="0" smtClean="0"/>
              <a:t> </a:t>
            </a:r>
            <a:r>
              <a:rPr lang="fr-BE" altLang="en-US" b="0" dirty="0" err="1" smtClean="0"/>
              <a:t>successful</a:t>
            </a:r>
            <a:r>
              <a:rPr lang="fr-BE" altLang="en-US" b="0" dirty="0" smtClean="0"/>
              <a:t> agreement </a:t>
            </a:r>
            <a:r>
              <a:rPr lang="fr-BE" altLang="en-US" b="0" dirty="0" err="1" smtClean="0"/>
              <a:t>ever</a:t>
            </a:r>
            <a:r>
              <a:rPr lang="fr-BE" altLang="en-US" b="0" dirty="0" smtClean="0"/>
              <a:t> </a:t>
            </a:r>
            <a:r>
              <a:rPr lang="fr-BE" altLang="en-US" b="0" dirty="0" err="1" smtClean="0"/>
              <a:t>achieved</a:t>
            </a:r>
            <a:r>
              <a:rPr lang="fr-BE" altLang="en-US" b="0" dirty="0" smtClean="0"/>
              <a:t> in agriculture</a:t>
            </a:r>
            <a:endParaRPr lang="en-GB" altLang="en-US" b="0" dirty="0" smtClean="0"/>
          </a:p>
          <a:p>
            <a:pPr lvl="1"/>
            <a:endParaRPr lang="en-GB" alt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292144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pPr algn="ctr"/>
            <a:r>
              <a:rPr lang="en-GB" altLang="en-US" sz="2400" dirty="0" smtClean="0"/>
              <a:t>EU-Japan EPA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16000"/>
          </a:xfrm>
        </p:spPr>
        <p:txBody>
          <a:bodyPr/>
          <a:lstStyle/>
          <a:p>
            <a:r>
              <a:rPr lang="en-GB" altLang="en-US" b="1" i="0" dirty="0" smtClean="0"/>
              <a:t>EU </a:t>
            </a:r>
            <a:r>
              <a:rPr lang="en-GB" altLang="en-US" b="1" i="0" dirty="0" err="1" smtClean="0"/>
              <a:t>Agri</a:t>
            </a:r>
            <a:r>
              <a:rPr lang="en-GB" altLang="en-US" b="1" i="0" dirty="0" smtClean="0"/>
              <a:t> Trade to Japan</a:t>
            </a:r>
          </a:p>
          <a:p>
            <a:pPr indent="0">
              <a:buNone/>
            </a:pPr>
            <a:endParaRPr lang="en-GB" altLang="en-US" b="1" i="0" dirty="0"/>
          </a:p>
          <a:p>
            <a:pPr lvl="1"/>
            <a:r>
              <a:rPr lang="en-GB" altLang="en-US" b="0" dirty="0" err="1" smtClean="0"/>
              <a:t>Agri</a:t>
            </a:r>
            <a:r>
              <a:rPr lang="en-GB" altLang="en-US" b="0" dirty="0" smtClean="0"/>
              <a:t>-food exports to Japan worth 5,7 </a:t>
            </a:r>
            <a:r>
              <a:rPr lang="en-GB" altLang="en-US" b="0" dirty="0" err="1" smtClean="0"/>
              <a:t>bn</a:t>
            </a:r>
            <a:r>
              <a:rPr lang="en-GB" altLang="en-US" b="0" dirty="0" smtClean="0"/>
              <a:t> € / year - 4</a:t>
            </a:r>
            <a:r>
              <a:rPr lang="en-GB" altLang="en-US" b="0" baseline="30000" dirty="0" smtClean="0"/>
              <a:t>th</a:t>
            </a:r>
            <a:r>
              <a:rPr lang="en-GB" altLang="en-US" b="0" dirty="0" smtClean="0"/>
              <a:t> biggest market for EU in the world</a:t>
            </a:r>
          </a:p>
          <a:p>
            <a:pPr marL="457200" lvl="1" indent="0">
              <a:buNone/>
            </a:pPr>
            <a:endParaRPr lang="en-GB" altLang="en-US" b="0" u="sng" dirty="0"/>
          </a:p>
          <a:p>
            <a:pPr lvl="1"/>
            <a:r>
              <a:rPr lang="en-GB" altLang="en-US" b="0" dirty="0" smtClean="0"/>
              <a:t>FTA/EPA: Balance between EU </a:t>
            </a:r>
            <a:r>
              <a:rPr lang="en-GB" altLang="en-US" b="0" dirty="0"/>
              <a:t>offensive </a:t>
            </a:r>
            <a:r>
              <a:rPr lang="en-GB" altLang="en-US" b="0" dirty="0" smtClean="0"/>
              <a:t>interests </a:t>
            </a:r>
            <a:r>
              <a:rPr lang="en-GB" altLang="en-US" b="0" dirty="0"/>
              <a:t>vs. Japan sensitive </a:t>
            </a:r>
            <a:r>
              <a:rPr lang="en-GB" altLang="en-US" b="0" dirty="0" smtClean="0"/>
              <a:t>products </a:t>
            </a:r>
          </a:p>
          <a:p>
            <a:pPr marL="914400" lvl="2" indent="0">
              <a:buNone/>
            </a:pPr>
            <a:endParaRPr lang="en-GB" alt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3745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>
            <a:off x="523588" y="4431152"/>
            <a:ext cx="1355569" cy="1489104"/>
            <a:chOff x="38887" y="4486049"/>
            <a:chExt cx="1355569" cy="1489104"/>
          </a:xfrm>
        </p:grpSpPr>
        <p:sp>
          <p:nvSpPr>
            <p:cNvPr id="52" name="Rectangle 51"/>
            <p:cNvSpPr/>
            <p:nvPr/>
          </p:nvSpPr>
          <p:spPr bwMode="auto">
            <a:xfrm>
              <a:off x="314336" y="5651049"/>
              <a:ext cx="1080120" cy="324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r>
                <a:rPr lang="fr-BE" sz="1000" dirty="0" smtClean="0">
                  <a:ln>
                    <a:solidFill>
                      <a:schemeClr val="tx1"/>
                    </a:solidFill>
                  </a:ln>
                  <a:ea typeface="Verdana" panose="020B0604030504040204" pitchFamily="34" charset="0"/>
                  <a:cs typeface="Verdana" panose="020B0604030504040204" pitchFamily="34" charset="0"/>
                </a:rPr>
                <a:t>Malt</a:t>
              </a:r>
            </a:p>
          </p:txBody>
        </p:sp>
        <p:sp>
          <p:nvSpPr>
            <p:cNvPr id="53" name="Oval 52"/>
            <p:cNvSpPr/>
            <p:nvPr/>
          </p:nvSpPr>
          <p:spPr bwMode="auto">
            <a:xfrm>
              <a:off x="38887" y="4486049"/>
              <a:ext cx="1224000" cy="1224000"/>
            </a:xfrm>
            <a:prstGeom prst="ellipse">
              <a:avLst/>
            </a:prstGeom>
            <a:solidFill>
              <a:srgbClr val="CC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F5494"/>
                </a:solidFill>
                <a:effectLst/>
                <a:latin typeface="+mj-l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974940" y="4689256"/>
            <a:ext cx="1800000" cy="2252223"/>
            <a:chOff x="6948264" y="3998632"/>
            <a:chExt cx="1800000" cy="2252223"/>
          </a:xfrm>
        </p:grpSpPr>
        <p:sp>
          <p:nvSpPr>
            <p:cNvPr id="55" name="Rectangle 54"/>
            <p:cNvSpPr/>
            <p:nvPr/>
          </p:nvSpPr>
          <p:spPr bwMode="auto">
            <a:xfrm>
              <a:off x="7511541" y="5770451"/>
              <a:ext cx="732868" cy="480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r>
                <a:rPr lang="fr-BE" sz="1000" dirty="0" err="1">
                  <a:ln>
                    <a:solidFill>
                      <a:schemeClr val="tx1"/>
                    </a:solidFill>
                  </a:ln>
                  <a:latin typeface="+mj-lt"/>
                </a:rPr>
                <a:t>dairy</a:t>
              </a:r>
              <a:endParaRPr lang="en-GB" sz="1000" dirty="0">
                <a:ln>
                  <a:solidFill>
                    <a:schemeClr val="tx1"/>
                  </a:solidFill>
                </a:ln>
                <a:latin typeface="+mj-lt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6948264" y="3998632"/>
              <a:ext cx="1800000" cy="1812154"/>
              <a:chOff x="5293590" y="3998632"/>
              <a:chExt cx="1800000" cy="1812154"/>
            </a:xfrm>
          </p:grpSpPr>
          <p:sp>
            <p:nvSpPr>
              <p:cNvPr id="57" name="Oval 56"/>
              <p:cNvSpPr/>
              <p:nvPr/>
            </p:nvSpPr>
            <p:spPr bwMode="auto">
              <a:xfrm>
                <a:off x="5293590" y="3998632"/>
                <a:ext cx="1800000" cy="1800000"/>
              </a:xfrm>
              <a:prstGeom prst="ellipse">
                <a:avLst/>
              </a:prstGeom>
              <a:solidFill>
                <a:srgbClr val="BDDE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0" i="0" u="none" strike="noStrike" cap="none" normalizeH="0" baseline="0" smtClean="0">
                  <a:ln>
                    <a:solidFill>
                      <a:schemeClr val="tx1"/>
                    </a:solidFill>
                  </a:ln>
                  <a:solidFill>
                    <a:srgbClr val="0F5494"/>
                  </a:solidFill>
                  <a:effectLst/>
                  <a:latin typeface="+mj-lt"/>
                </a:endParaRPr>
              </a:p>
            </p:txBody>
          </p:sp>
          <p:sp>
            <p:nvSpPr>
              <p:cNvPr id="58" name="Oval 57"/>
              <p:cNvSpPr/>
              <p:nvPr/>
            </p:nvSpPr>
            <p:spPr bwMode="auto">
              <a:xfrm>
                <a:off x="5434528" y="4226786"/>
                <a:ext cx="1584000" cy="1584000"/>
              </a:xfrm>
              <a:prstGeom prst="ellipse">
                <a:avLst/>
              </a:prstGeom>
              <a:solidFill>
                <a:srgbClr val="2D5EC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0" i="0" u="none" strike="noStrike" cap="none" normalizeH="0" baseline="0" dirty="0" smtClean="0">
                  <a:ln>
                    <a:solidFill>
                      <a:schemeClr val="tx1"/>
                    </a:solidFill>
                  </a:ln>
                  <a:solidFill>
                    <a:srgbClr val="0F5494"/>
                  </a:solidFill>
                  <a:effectLst/>
                  <a:latin typeface="+mj-lt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5856866" y="4762810"/>
                <a:ext cx="656814" cy="5787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/>
                <a:r>
                  <a:rPr lang="fr-BE" sz="1000" dirty="0" smtClean="0">
                    <a:ln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cheese</a:t>
                </a:r>
                <a:endParaRPr lang="en-GB" sz="1000" dirty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65470" y="3077072"/>
            <a:ext cx="1885379" cy="1088998"/>
            <a:chOff x="998439" y="3358354"/>
            <a:chExt cx="1885379" cy="1088998"/>
          </a:xfrm>
        </p:grpSpPr>
        <p:sp>
          <p:nvSpPr>
            <p:cNvPr id="61" name="Oval 60"/>
            <p:cNvSpPr/>
            <p:nvPr/>
          </p:nvSpPr>
          <p:spPr bwMode="auto">
            <a:xfrm>
              <a:off x="1662275" y="3358354"/>
              <a:ext cx="864000" cy="864000"/>
            </a:xfrm>
            <a:prstGeom prst="ellipse">
              <a:avLst/>
            </a:prstGeom>
            <a:solidFill>
              <a:srgbClr val="00B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F5494"/>
                </a:solidFill>
                <a:effectLst/>
                <a:latin typeface="+mj-lt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1803698" y="4303336"/>
              <a:ext cx="1080120" cy="14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r>
                <a:rPr lang="fr-BE" sz="1000" dirty="0" err="1" smtClean="0">
                  <a:ln>
                    <a:solidFill>
                      <a:schemeClr val="tx1"/>
                    </a:solidFill>
                  </a:ln>
                  <a:ea typeface="Verdana" panose="020B0604030504040204" pitchFamily="34" charset="0"/>
                  <a:cs typeface="Verdana" panose="020B0604030504040204" pitchFamily="34" charset="0"/>
                </a:rPr>
                <a:t>starch</a:t>
              </a:r>
              <a:endParaRPr kumimoji="0" lang="en-GB" sz="10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 bwMode="auto">
            <a:xfrm>
              <a:off x="1687411" y="3412354"/>
              <a:ext cx="810000" cy="810000"/>
            </a:xfrm>
            <a:prstGeom prst="ellipse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F5494"/>
                </a:solidFill>
                <a:effectLst/>
                <a:latin typeface="+mj-lt"/>
              </a:endParaRPr>
            </a:p>
          </p:txBody>
        </p:sp>
        <p:sp>
          <p:nvSpPr>
            <p:cNvPr id="64" name="Rectangle 63"/>
            <p:cNvSpPr/>
            <p:nvPr/>
          </p:nvSpPr>
          <p:spPr bwMode="auto">
            <a:xfrm>
              <a:off x="998439" y="4020890"/>
              <a:ext cx="1421624" cy="14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r>
                <a:rPr lang="fr-BE" sz="1000" dirty="0" err="1" smtClean="0">
                  <a:ln>
                    <a:solidFill>
                      <a:schemeClr val="tx1"/>
                    </a:solidFill>
                  </a:ln>
                  <a:ea typeface="Verdana" panose="020B0604030504040204" pitchFamily="34" charset="0"/>
                  <a:cs typeface="Verdana" panose="020B0604030504040204" pitchFamily="34" charset="0"/>
                </a:rPr>
                <a:t>Starch</a:t>
              </a:r>
              <a:r>
                <a:rPr lang="fr-BE" sz="1000" dirty="0" smtClean="0">
                  <a:ln>
                    <a:solidFill>
                      <a:schemeClr val="tx1"/>
                    </a:solidFill>
                  </a:ln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fr-BE" sz="1000" dirty="0" err="1" smtClean="0">
                  <a:ln>
                    <a:solidFill>
                      <a:schemeClr val="tx1"/>
                    </a:solidFill>
                  </a:ln>
                  <a:ea typeface="Verdana" panose="020B0604030504040204" pitchFamily="34" charset="0"/>
                  <a:cs typeface="Verdana" panose="020B0604030504040204" pitchFamily="34" charset="0"/>
                </a:rPr>
                <a:t>derivatives</a:t>
              </a:r>
              <a:endParaRPr kumimoji="0" lang="en-GB" sz="100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564442" y="2259443"/>
            <a:ext cx="816192" cy="817629"/>
            <a:chOff x="3066981" y="3233004"/>
            <a:chExt cx="816192" cy="817629"/>
          </a:xfrm>
        </p:grpSpPr>
        <p:sp>
          <p:nvSpPr>
            <p:cNvPr id="66" name="Oval 65"/>
            <p:cNvSpPr/>
            <p:nvPr/>
          </p:nvSpPr>
          <p:spPr bwMode="auto">
            <a:xfrm>
              <a:off x="3066981" y="3233004"/>
              <a:ext cx="576000" cy="576000"/>
            </a:xfrm>
            <a:prstGeom prst="ellipse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F5494"/>
                </a:solidFill>
                <a:effectLst/>
                <a:latin typeface="+mj-lt"/>
              </a:endParaRPr>
            </a:p>
          </p:txBody>
        </p:sp>
        <p:sp>
          <p:nvSpPr>
            <p:cNvPr id="67" name="Rectangle 66"/>
            <p:cNvSpPr/>
            <p:nvPr/>
          </p:nvSpPr>
          <p:spPr bwMode="auto">
            <a:xfrm>
              <a:off x="3066981" y="3726529"/>
              <a:ext cx="816192" cy="324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r>
                <a:rPr lang="fr-BE" sz="1000" dirty="0" err="1" smtClean="0">
                  <a:ln>
                    <a:solidFill>
                      <a:schemeClr val="tx1"/>
                    </a:solidFill>
                  </a:ln>
                  <a:ea typeface="Verdana" panose="020B0604030504040204" pitchFamily="34" charset="0"/>
                  <a:cs typeface="Verdana" panose="020B0604030504040204" pitchFamily="34" charset="0"/>
                </a:rPr>
                <a:t>cereals</a:t>
              </a:r>
              <a:endParaRPr lang="en-GB" sz="1000" dirty="0">
                <a:ln>
                  <a:solidFill>
                    <a:schemeClr val="tx1"/>
                  </a:solidFill>
                </a:ln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2312258" y="2054460"/>
            <a:ext cx="1080120" cy="681741"/>
            <a:chOff x="2377006" y="2977521"/>
            <a:chExt cx="1080120" cy="681741"/>
          </a:xfrm>
        </p:grpSpPr>
        <p:sp>
          <p:nvSpPr>
            <p:cNvPr id="69" name="Rectangle 68"/>
            <p:cNvSpPr/>
            <p:nvPr/>
          </p:nvSpPr>
          <p:spPr bwMode="auto">
            <a:xfrm>
              <a:off x="2377006" y="3335158"/>
              <a:ext cx="1080120" cy="3241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r>
                <a:rPr lang="fr-BE" sz="1000" dirty="0" err="1">
                  <a:ln>
                    <a:solidFill>
                      <a:schemeClr val="tx1"/>
                    </a:solidFill>
                  </a:ln>
                  <a:ea typeface="Verdana" panose="020B0604030504040204" pitchFamily="34" charset="0"/>
                  <a:cs typeface="Verdana" panose="020B0604030504040204" pitchFamily="34" charset="0"/>
                </a:rPr>
                <a:t>s</a:t>
              </a:r>
              <a:r>
                <a:rPr lang="fr-BE" sz="1000" dirty="0" err="1" smtClean="0">
                  <a:ln>
                    <a:solidFill>
                      <a:schemeClr val="tx1"/>
                    </a:solidFill>
                  </a:ln>
                  <a:ea typeface="Verdana" panose="020B0604030504040204" pitchFamily="34" charset="0"/>
                  <a:cs typeface="Verdana" panose="020B0604030504040204" pitchFamily="34" charset="0"/>
                </a:rPr>
                <a:t>ugar</a:t>
              </a:r>
              <a:endParaRPr lang="fr-BE" sz="1000" dirty="0" smtClean="0">
                <a:ln>
                  <a:solidFill>
                    <a:schemeClr val="tx1"/>
                  </a:solidFill>
                </a:ln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70" name="Oval 69"/>
            <p:cNvSpPr/>
            <p:nvPr/>
          </p:nvSpPr>
          <p:spPr bwMode="auto">
            <a:xfrm>
              <a:off x="2543411" y="2977521"/>
              <a:ext cx="216000" cy="216000"/>
            </a:xfrm>
            <a:prstGeom prst="ellipse">
              <a:avLst/>
            </a:prstGeom>
            <a:solidFill>
              <a:srgbClr val="FFE2C5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F5494"/>
                </a:solidFill>
                <a:effectLst/>
                <a:latin typeface="+mj-lt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119168" y="360504"/>
            <a:ext cx="4236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600" b="1" dirty="0" smtClean="0">
                <a:latin typeface="+mj-lt"/>
              </a:rPr>
              <a:t>Importance of JPN sensitive </a:t>
            </a:r>
            <a:r>
              <a:rPr lang="fr-BE" sz="1600" b="1" dirty="0" err="1" smtClean="0">
                <a:latin typeface="+mj-lt"/>
              </a:rPr>
              <a:t>products</a:t>
            </a:r>
            <a:endParaRPr lang="fr-BE" sz="1600" b="1" dirty="0" smtClean="0">
              <a:latin typeface="+mj-lt"/>
            </a:endParaRPr>
          </a:p>
          <a:p>
            <a:endParaRPr lang="fr-BE" sz="1400" b="1" dirty="0">
              <a:latin typeface="+mj-lt"/>
            </a:endParaRPr>
          </a:p>
          <a:p>
            <a:r>
              <a:rPr lang="fr-BE" sz="1400" b="1" dirty="0" smtClean="0">
                <a:latin typeface="+mj-lt"/>
              </a:rPr>
              <a:t> </a:t>
            </a:r>
          </a:p>
          <a:p>
            <a:r>
              <a:rPr lang="fr-BE" sz="1400" dirty="0" smtClean="0">
                <a:latin typeface="+mj-lt"/>
              </a:rPr>
              <a:t>(Circle area </a:t>
            </a:r>
            <a:r>
              <a:rPr lang="fr-BE" sz="1400" dirty="0" err="1" smtClean="0">
                <a:latin typeface="+mj-lt"/>
              </a:rPr>
              <a:t>proportionate</a:t>
            </a:r>
            <a:r>
              <a:rPr lang="fr-BE" sz="1400" dirty="0" smtClean="0">
                <a:latin typeface="+mj-lt"/>
              </a:rPr>
              <a:t> to JPN imports </a:t>
            </a:r>
            <a:r>
              <a:rPr lang="fr-BE" sz="1400" dirty="0" err="1" smtClean="0">
                <a:latin typeface="+mj-lt"/>
              </a:rPr>
              <a:t>from</a:t>
            </a:r>
            <a:r>
              <a:rPr lang="fr-BE" sz="1400" dirty="0" smtClean="0">
                <a:latin typeface="+mj-lt"/>
              </a:rPr>
              <a:t> the EU, in value)</a:t>
            </a:r>
            <a:endParaRPr lang="en-GB" sz="1400" dirty="0">
              <a:latin typeface="+mj-lt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5305568" y="366432"/>
            <a:ext cx="3780000" cy="3780000"/>
            <a:chOff x="5305568" y="366432"/>
            <a:chExt cx="3780000" cy="3780000"/>
          </a:xfrm>
        </p:grpSpPr>
        <p:sp>
          <p:nvSpPr>
            <p:cNvPr id="73" name="Oval 72"/>
            <p:cNvSpPr/>
            <p:nvPr/>
          </p:nvSpPr>
          <p:spPr bwMode="auto">
            <a:xfrm>
              <a:off x="5305568" y="366432"/>
              <a:ext cx="3780000" cy="3780000"/>
            </a:xfrm>
            <a:prstGeom prst="ellipse">
              <a:avLst/>
            </a:prstGeom>
            <a:solidFill>
              <a:srgbClr val="FF66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 smtClean="0">
                <a:ln>
                  <a:solidFill>
                    <a:schemeClr val="tx1"/>
                  </a:solidFill>
                </a:ln>
                <a:solidFill>
                  <a:srgbClr val="0F5494"/>
                </a:solidFill>
                <a:effectLst/>
                <a:latin typeface="+mj-lt"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5800674" y="852417"/>
              <a:ext cx="1075582" cy="3227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r>
                <a:rPr lang="fr-BE" dirty="0" smtClean="0">
                  <a:ln>
                    <a:solidFill>
                      <a:schemeClr val="tx1"/>
                    </a:solidFill>
                  </a:ln>
                  <a:latin typeface="+mj-lt"/>
                </a:rPr>
                <a:t>pigmeat</a:t>
              </a:r>
              <a:endParaRPr lang="en-GB" dirty="0">
                <a:ln>
                  <a:solidFill>
                    <a:schemeClr val="tx1"/>
                  </a:solidFill>
                </a:ln>
                <a:latin typeface="+mj-lt"/>
              </a:endParaRP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5944526" y="870382"/>
              <a:ext cx="3032416" cy="3204000"/>
              <a:chOff x="5976463" y="3880788"/>
              <a:chExt cx="3204000" cy="3204000"/>
            </a:xfrm>
          </p:grpSpPr>
          <p:sp>
            <p:nvSpPr>
              <p:cNvPr id="76" name="Oval 75"/>
              <p:cNvSpPr/>
              <p:nvPr/>
            </p:nvSpPr>
            <p:spPr bwMode="auto">
              <a:xfrm>
                <a:off x="5976463" y="3880788"/>
                <a:ext cx="3204000" cy="3204000"/>
              </a:xfrm>
              <a:prstGeom prst="ellipse">
                <a:avLst/>
              </a:prstGeom>
              <a:noFill/>
              <a:ln w="22225" cap="flat" cmpd="sng" algn="ctr">
                <a:solidFill>
                  <a:srgbClr val="C00000"/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0" i="0" u="none" strike="noStrike" cap="none" normalizeH="0" baseline="0" smtClean="0">
                  <a:ln>
                    <a:solidFill>
                      <a:schemeClr val="tx1"/>
                    </a:solidFill>
                  </a:ln>
                  <a:solidFill>
                    <a:srgbClr val="0F5494"/>
                  </a:solidFill>
                  <a:effectLst/>
                  <a:latin typeface="+mj-lt"/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 bwMode="auto">
              <a:xfrm>
                <a:off x="7861616" y="4024194"/>
                <a:ext cx="710929" cy="322742"/>
              </a:xfrm>
              <a:prstGeom prst="rect">
                <a:avLst/>
              </a:prstGeom>
              <a:noFill/>
              <a:ln w="9525" cap="flat" cmpd="sng" algn="ctr">
                <a:noFill/>
                <a:prstDash val="lgDash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/>
                <a:r>
                  <a:rPr lang="fr-BE" sz="1000" dirty="0" err="1">
                    <a:ln>
                      <a:solidFill>
                        <a:schemeClr val="tx1"/>
                      </a:solidFill>
                    </a:ln>
                    <a:solidFill>
                      <a:srgbClr val="C00000"/>
                    </a:solidFill>
                    <a:latin typeface="+mj-lt"/>
                    <a:cs typeface="Times New Roman" panose="02020603050405020304" pitchFamily="18" charset="0"/>
                  </a:rPr>
                  <a:t>wine</a:t>
                </a:r>
                <a:endParaRPr lang="en-GB" sz="1000" dirty="0">
                  <a:ln>
                    <a:solidFill>
                      <a:schemeClr val="tx1"/>
                    </a:solidFill>
                  </a:ln>
                  <a:solidFill>
                    <a:srgbClr val="C00000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3050466" y="1469481"/>
            <a:ext cx="828000" cy="1213902"/>
            <a:chOff x="3066981" y="1736904"/>
            <a:chExt cx="828000" cy="1213902"/>
          </a:xfrm>
        </p:grpSpPr>
        <p:grpSp>
          <p:nvGrpSpPr>
            <p:cNvPr id="79" name="Group 78"/>
            <p:cNvGrpSpPr/>
            <p:nvPr/>
          </p:nvGrpSpPr>
          <p:grpSpPr>
            <a:xfrm>
              <a:off x="3153992" y="2076432"/>
              <a:ext cx="620948" cy="874374"/>
              <a:chOff x="2155633" y="1932432"/>
              <a:chExt cx="620948" cy="874374"/>
            </a:xfrm>
          </p:grpSpPr>
          <p:sp>
            <p:nvSpPr>
              <p:cNvPr id="84" name="Rectangle 83"/>
              <p:cNvSpPr/>
              <p:nvPr/>
            </p:nvSpPr>
            <p:spPr bwMode="auto">
              <a:xfrm>
                <a:off x="2155633" y="2482702"/>
                <a:ext cx="620948" cy="3241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/>
                <a:r>
                  <a:rPr lang="fr-BE" sz="1000" dirty="0" err="1">
                    <a:ln>
                      <a:solidFill>
                        <a:schemeClr val="tx1"/>
                      </a:solidFill>
                    </a:ln>
                    <a:ea typeface="Verdana" panose="020B0604030504040204" pitchFamily="34" charset="0"/>
                    <a:cs typeface="Verdana" panose="020B0604030504040204" pitchFamily="34" charset="0"/>
                  </a:rPr>
                  <a:t>b</a:t>
                </a:r>
                <a:r>
                  <a:rPr lang="fr-BE" sz="1000" dirty="0" err="1" smtClean="0">
                    <a:ln>
                      <a:solidFill>
                        <a:schemeClr val="tx1"/>
                      </a:solidFill>
                    </a:ln>
                    <a:ea typeface="Verdana" panose="020B0604030504040204" pitchFamily="34" charset="0"/>
                    <a:cs typeface="Verdana" panose="020B0604030504040204" pitchFamily="34" charset="0"/>
                  </a:rPr>
                  <a:t>eef</a:t>
                </a:r>
                <a:endParaRPr lang="en-GB" sz="1000" dirty="0">
                  <a:ln>
                    <a:solidFill>
                      <a:schemeClr val="tx1"/>
                    </a:solidFill>
                  </a:ln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85" name="Oval 84"/>
              <p:cNvSpPr/>
              <p:nvPr/>
            </p:nvSpPr>
            <p:spPr bwMode="auto">
              <a:xfrm>
                <a:off x="2398814" y="1932432"/>
                <a:ext cx="180000" cy="1800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0" i="0" u="none" strike="noStrike" cap="none" normalizeH="0" baseline="0" dirty="0" smtClean="0">
                  <a:ln>
                    <a:solidFill>
                      <a:schemeClr val="tx1"/>
                    </a:solidFill>
                  </a:ln>
                  <a:solidFill>
                    <a:srgbClr val="0F5494"/>
                  </a:solidFill>
                  <a:effectLst/>
                  <a:latin typeface="+mj-lt"/>
                </a:endParaRPr>
              </a:p>
            </p:txBody>
          </p:sp>
        </p:grpSp>
        <p:sp>
          <p:nvSpPr>
            <p:cNvPr id="80" name="Oval 79"/>
            <p:cNvSpPr/>
            <p:nvPr/>
          </p:nvSpPr>
          <p:spPr bwMode="auto">
            <a:xfrm>
              <a:off x="3066981" y="1736904"/>
              <a:ext cx="828000" cy="82800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F5494"/>
                </a:solidFill>
                <a:effectLst/>
                <a:latin typeface="+mj-lt"/>
              </a:endParaRPr>
            </a:p>
          </p:txBody>
        </p:sp>
        <p:cxnSp>
          <p:nvCxnSpPr>
            <p:cNvPr id="81" name="Straight Arrow Connector 80"/>
            <p:cNvCxnSpPr>
              <a:stCxn id="85" idx="6"/>
            </p:cNvCxnSpPr>
            <p:nvPr/>
          </p:nvCxnSpPr>
          <p:spPr bwMode="auto">
            <a:xfrm flipH="1">
              <a:off x="3066981" y="2166432"/>
              <a:ext cx="510192" cy="89999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2" name="Straight Arrow Connector 81"/>
            <p:cNvCxnSpPr>
              <a:stCxn id="85" idx="5"/>
              <a:endCxn id="80" idx="5"/>
            </p:cNvCxnSpPr>
            <p:nvPr/>
          </p:nvCxnSpPr>
          <p:spPr bwMode="auto">
            <a:xfrm>
              <a:off x="3550813" y="2230072"/>
              <a:ext cx="222910" cy="213574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Straight Arrow Connector 82"/>
            <p:cNvCxnSpPr>
              <a:stCxn id="85" idx="4"/>
            </p:cNvCxnSpPr>
            <p:nvPr/>
          </p:nvCxnSpPr>
          <p:spPr bwMode="auto">
            <a:xfrm flipV="1">
              <a:off x="3487173" y="1745234"/>
              <a:ext cx="96321" cy="511198"/>
            </a:xfrm>
            <a:prstGeom prst="straightConnector1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6" name="Group 85"/>
          <p:cNvGrpSpPr/>
          <p:nvPr/>
        </p:nvGrpSpPr>
        <p:grpSpPr>
          <a:xfrm>
            <a:off x="4171568" y="3717600"/>
            <a:ext cx="3439778" cy="2573574"/>
            <a:chOff x="4171568" y="3717600"/>
            <a:chExt cx="3439778" cy="2573574"/>
          </a:xfrm>
        </p:grpSpPr>
        <p:sp>
          <p:nvSpPr>
            <p:cNvPr id="87" name="Oval 86"/>
            <p:cNvSpPr/>
            <p:nvPr/>
          </p:nvSpPr>
          <p:spPr bwMode="auto">
            <a:xfrm>
              <a:off x="4171568" y="3717600"/>
              <a:ext cx="2268000" cy="2268000"/>
            </a:xfrm>
            <a:prstGeom prst="ellipse">
              <a:avLst/>
            </a:prstGeom>
            <a:solidFill>
              <a:srgbClr val="AC75D5"/>
            </a:solidFill>
            <a:ln>
              <a:solidFill>
                <a:schemeClr val="tx1"/>
              </a:solidFill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+mj-lt"/>
              </a:endParaRPr>
            </a:p>
          </p:txBody>
        </p:sp>
        <p:sp>
          <p:nvSpPr>
            <p:cNvPr id="88" name="Oval 87"/>
            <p:cNvSpPr/>
            <p:nvPr/>
          </p:nvSpPr>
          <p:spPr bwMode="auto">
            <a:xfrm>
              <a:off x="5143568" y="4205724"/>
              <a:ext cx="1296000" cy="1296000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000" b="0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rgbClr val="0F5494"/>
                </a:solidFill>
                <a:effectLst/>
                <a:latin typeface="+mj-lt"/>
              </a:endParaRPr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4173850" y="4211214"/>
              <a:ext cx="1368000" cy="1368000"/>
              <a:chOff x="1576175" y="4677177"/>
              <a:chExt cx="1368000" cy="1368000"/>
            </a:xfrm>
          </p:grpSpPr>
          <p:sp>
            <p:nvSpPr>
              <p:cNvPr id="92" name="Oval 91"/>
              <p:cNvSpPr/>
              <p:nvPr/>
            </p:nvSpPr>
            <p:spPr bwMode="auto">
              <a:xfrm>
                <a:off x="1576175" y="4677177"/>
                <a:ext cx="1368000" cy="1368000"/>
              </a:xfrm>
              <a:prstGeom prst="ellipse">
                <a:avLst/>
              </a:prstGeom>
              <a:solidFill>
                <a:srgbClr val="6633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000" b="0" i="0" u="none" strike="noStrike" cap="none" normalizeH="0" baseline="0" dirty="0" smtClean="0">
                  <a:ln>
                    <a:solidFill>
                      <a:schemeClr val="tx1"/>
                    </a:solidFill>
                  </a:ln>
                  <a:solidFill>
                    <a:srgbClr val="0F5494"/>
                  </a:solidFill>
                  <a:effectLst/>
                  <a:latin typeface="+mj-lt"/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 bwMode="auto">
              <a:xfrm>
                <a:off x="1602621" y="5317563"/>
                <a:ext cx="1080120" cy="3241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3175"/>
                <a:r>
                  <a:rPr lang="fr-BE" sz="1000" dirty="0" err="1" smtClean="0">
                    <a:ln>
                      <a:solidFill>
                        <a:schemeClr val="tx1"/>
                      </a:solidFill>
                    </a:ln>
                    <a:latin typeface="+mj-lt"/>
                  </a:rPr>
                  <a:t>Chocolate</a:t>
                </a:r>
                <a:endParaRPr lang="fr-BE" sz="1000" dirty="0" smtClean="0">
                  <a:ln>
                    <a:solidFill>
                      <a:schemeClr val="tx1"/>
                    </a:solidFill>
                  </a:ln>
                  <a:latin typeface="+mj-lt"/>
                </a:endParaRPr>
              </a:p>
            </p:txBody>
          </p:sp>
        </p:grpSp>
        <p:sp>
          <p:nvSpPr>
            <p:cNvPr id="90" name="Rectangle 89"/>
            <p:cNvSpPr/>
            <p:nvPr/>
          </p:nvSpPr>
          <p:spPr bwMode="auto">
            <a:xfrm>
              <a:off x="5541850" y="4618692"/>
              <a:ext cx="2069496" cy="141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/>
              <a:r>
                <a:rPr lang="fr-BE" sz="1000" dirty="0" err="1" smtClean="0">
                  <a:ln>
                    <a:solidFill>
                      <a:schemeClr val="tx1"/>
                    </a:solidFill>
                  </a:ln>
                  <a:latin typeface="+mj-lt"/>
                  <a:cs typeface="Times New Roman" panose="02020603050405020304" pitchFamily="18" charset="0"/>
                </a:rPr>
                <a:t>Cereals</a:t>
              </a:r>
              <a:r>
                <a:rPr lang="fr-BE" sz="1000" dirty="0" smtClean="0">
                  <a:ln>
                    <a:solidFill>
                      <a:schemeClr val="tx1"/>
                    </a:solidFill>
                  </a:ln>
                  <a:latin typeface="+mj-lt"/>
                  <a:cs typeface="Times New Roman" panose="02020603050405020304" pitchFamily="18" charset="0"/>
                </a:rPr>
                <a:t> </a:t>
              </a:r>
              <a:r>
                <a:rPr lang="fr-BE" sz="1000" dirty="0" err="1" smtClean="0">
                  <a:ln>
                    <a:solidFill>
                      <a:schemeClr val="tx1"/>
                    </a:solidFill>
                  </a:ln>
                  <a:latin typeface="+mj-lt"/>
                  <a:cs typeface="Times New Roman" panose="02020603050405020304" pitchFamily="18" charset="0"/>
                </a:rPr>
                <a:t>preparations</a:t>
              </a:r>
              <a:r>
                <a:rPr lang="fr-BE" sz="1000" dirty="0" smtClean="0">
                  <a:ln>
                    <a:solidFill>
                      <a:schemeClr val="tx1"/>
                    </a:solidFill>
                  </a:ln>
                  <a:latin typeface="+mj-lt"/>
                  <a:cs typeface="Times New Roman" panose="02020603050405020304" pitchFamily="18" charset="0"/>
                </a:rPr>
                <a:t> (</a:t>
              </a:r>
              <a:r>
                <a:rPr lang="fr-BE" sz="1000" dirty="0" err="1" smtClean="0">
                  <a:ln>
                    <a:solidFill>
                      <a:schemeClr val="tx1"/>
                    </a:solidFill>
                  </a:ln>
                  <a:latin typeface="+mj-lt"/>
                  <a:cs typeface="Times New Roman" panose="02020603050405020304" pitchFamily="18" charset="0"/>
                </a:rPr>
                <a:t>pasta</a:t>
              </a:r>
              <a:r>
                <a:rPr lang="fr-BE" sz="1000" dirty="0" smtClean="0">
                  <a:ln>
                    <a:solidFill>
                      <a:schemeClr val="tx1"/>
                    </a:solidFill>
                  </a:ln>
                  <a:latin typeface="+mj-lt"/>
                  <a:cs typeface="Times New Roman" panose="02020603050405020304" pitchFamily="18" charset="0"/>
                </a:rPr>
                <a:t>)</a:t>
              </a:r>
            </a:p>
            <a:p>
              <a:pPr marL="3175"/>
              <a:endParaRPr kumimoji="0" lang="en-GB" sz="100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+mj-lt"/>
                <a:cs typeface="Times New Roman" panose="02020603050405020304" pitchFamily="18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018127" y="6014175"/>
              <a:ext cx="1296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b="1" dirty="0" err="1" smtClean="0">
                  <a:solidFill>
                    <a:schemeClr val="tx1"/>
                  </a:solidFill>
                </a:rPr>
                <a:t>PAPs</a:t>
              </a:r>
              <a:endParaRPr lang="en-GB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4087691" y="1661410"/>
            <a:ext cx="734159" cy="388271"/>
            <a:chOff x="4087691" y="1661410"/>
            <a:chExt cx="734159" cy="388271"/>
          </a:xfrm>
        </p:grpSpPr>
        <p:sp>
          <p:nvSpPr>
            <p:cNvPr id="95" name="Oval 94"/>
            <p:cNvSpPr/>
            <p:nvPr/>
          </p:nvSpPr>
          <p:spPr bwMode="auto">
            <a:xfrm>
              <a:off x="4283968" y="1661410"/>
              <a:ext cx="72000" cy="72000"/>
            </a:xfrm>
            <a:prstGeom prst="ellips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087691" y="1803460"/>
              <a:ext cx="73415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000" b="1" dirty="0" err="1" smtClean="0">
                  <a:solidFill>
                    <a:schemeClr val="tx1"/>
                  </a:solidFill>
                </a:rPr>
                <a:t>rice</a:t>
              </a:r>
              <a:endParaRPr lang="en-GB" sz="10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317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pPr algn="ctr"/>
            <a:r>
              <a:rPr lang="en-GB" altLang="en-US" sz="2400" dirty="0" smtClean="0"/>
              <a:t>EU-Japan EPA / Main outcome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16000"/>
          </a:xfrm>
        </p:spPr>
        <p:txBody>
          <a:bodyPr/>
          <a:lstStyle/>
          <a:p>
            <a:r>
              <a:rPr lang="en-GB" altLang="en-US" b="1" i="0" dirty="0" smtClean="0"/>
              <a:t>Market access</a:t>
            </a:r>
          </a:p>
          <a:p>
            <a:pPr lvl="1"/>
            <a:r>
              <a:rPr lang="fr-BE" altLang="en-US" b="0" u="sng" dirty="0"/>
              <a:t>High </a:t>
            </a:r>
            <a:r>
              <a:rPr lang="fr-BE" altLang="en-US" b="0" u="sng" dirty="0" err="1"/>
              <a:t>level</a:t>
            </a:r>
            <a:r>
              <a:rPr lang="fr-BE" altLang="en-US" b="0" u="sng" dirty="0"/>
              <a:t> of </a:t>
            </a:r>
            <a:r>
              <a:rPr lang="fr-BE" altLang="en-US" b="0" u="sng" dirty="0" err="1"/>
              <a:t>liberalisation</a:t>
            </a:r>
            <a:r>
              <a:rPr lang="fr-BE" altLang="en-US" b="0" u="sng" dirty="0"/>
              <a:t> </a:t>
            </a:r>
            <a:r>
              <a:rPr lang="fr-BE" altLang="en-US" b="0" dirty="0" smtClean="0"/>
              <a:t>: </a:t>
            </a:r>
            <a:r>
              <a:rPr lang="en-GB" b="0" dirty="0" smtClean="0"/>
              <a:t>97</a:t>
            </a:r>
            <a:r>
              <a:rPr lang="en-GB" b="0" dirty="0"/>
              <a:t>% of all products (in tariff lines) exported to Japan are liberalised under the agreement. The 3% not liberalised receive substantial concession, e.g. duty free </a:t>
            </a:r>
            <a:r>
              <a:rPr lang="en-GB" b="0" dirty="0" smtClean="0"/>
              <a:t>TRQ, </a:t>
            </a:r>
            <a:r>
              <a:rPr lang="en-GB" b="0" dirty="0"/>
              <a:t>safeguards </a:t>
            </a:r>
            <a:r>
              <a:rPr lang="en-GB" b="0" dirty="0" smtClean="0"/>
              <a:t>or substantial </a:t>
            </a:r>
            <a:r>
              <a:rPr lang="en-GB" b="0" dirty="0"/>
              <a:t>tariff </a:t>
            </a:r>
            <a:r>
              <a:rPr lang="en-GB" b="0" dirty="0" smtClean="0"/>
              <a:t>reductions.		</a:t>
            </a:r>
          </a:p>
          <a:p>
            <a:pPr lvl="1"/>
            <a:r>
              <a:rPr lang="en-GB" dirty="0" smtClean="0"/>
              <a:t>87</a:t>
            </a:r>
            <a:r>
              <a:rPr lang="en-GB" dirty="0"/>
              <a:t>% of </a:t>
            </a:r>
            <a:r>
              <a:rPr lang="en-GB" dirty="0" err="1"/>
              <a:t>agri</a:t>
            </a:r>
            <a:r>
              <a:rPr lang="en-GB" dirty="0"/>
              <a:t> trade value will enter duty free in Japan over </a:t>
            </a:r>
            <a:r>
              <a:rPr lang="en-GB" dirty="0" smtClean="0"/>
              <a:t>time</a:t>
            </a:r>
          </a:p>
          <a:p>
            <a:pPr lvl="1"/>
            <a:endParaRPr lang="en-GB" altLang="en-US" dirty="0"/>
          </a:p>
          <a:p>
            <a:r>
              <a:rPr lang="fr-BE" altLang="en-US" b="1" i="0" dirty="0" err="1" smtClean="0"/>
              <a:t>Geographical</a:t>
            </a:r>
            <a:r>
              <a:rPr lang="fr-BE" altLang="en-US" b="1" i="0" dirty="0" smtClean="0"/>
              <a:t> indications:</a:t>
            </a:r>
          </a:p>
          <a:p>
            <a:pPr lvl="1"/>
            <a:r>
              <a:rPr lang="en-GB" altLang="en-US" b="0" u="sng" dirty="0"/>
              <a:t>H</a:t>
            </a:r>
            <a:r>
              <a:rPr lang="en-GB" altLang="en-US" b="0" u="sng" dirty="0" smtClean="0"/>
              <a:t>igh </a:t>
            </a:r>
            <a:r>
              <a:rPr lang="en-GB" altLang="en-US" b="0" u="sng" dirty="0"/>
              <a:t>level of protection </a:t>
            </a:r>
            <a:r>
              <a:rPr lang="en-GB" altLang="en-US" b="0" dirty="0"/>
              <a:t>through </a:t>
            </a:r>
            <a:r>
              <a:rPr lang="en-GB" altLang="en-US" b="0" dirty="0" smtClean="0"/>
              <a:t>EPA </a:t>
            </a:r>
            <a:r>
              <a:rPr lang="en-GB" altLang="en-US" b="0" dirty="0"/>
              <a:t>for more than 200 EU GIs – flagship for the EU </a:t>
            </a:r>
          </a:p>
          <a:p>
            <a:endParaRPr lang="en-GB" altLang="en-US" b="1" i="0" dirty="0"/>
          </a:p>
          <a:p>
            <a:pPr marL="457200" lvl="1" indent="0">
              <a:buNone/>
            </a:pPr>
            <a:endParaRPr lang="fr-BE" alt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417759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pPr algn="ctr"/>
            <a:r>
              <a:rPr lang="en-GB" altLang="en-US" sz="2400" dirty="0" smtClean="0"/>
              <a:t>EU-Japan EPA / Main outcome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16000"/>
          </a:xfrm>
        </p:spPr>
        <p:txBody>
          <a:bodyPr/>
          <a:lstStyle/>
          <a:p>
            <a:r>
              <a:rPr lang="en-GB" altLang="en-US" b="1" i="0" dirty="0" smtClean="0"/>
              <a:t>Wines and sparkling wines</a:t>
            </a:r>
          </a:p>
          <a:p>
            <a:pPr indent="0">
              <a:buNone/>
            </a:pPr>
            <a:endParaRPr lang="en-GB" altLang="en-US" b="1" i="0" dirty="0"/>
          </a:p>
          <a:p>
            <a:pPr lvl="1"/>
            <a:r>
              <a:rPr lang="en-GB" b="0" u="sng" dirty="0" smtClean="0"/>
              <a:t>Tariffs</a:t>
            </a:r>
            <a:r>
              <a:rPr lang="en-GB" b="0" dirty="0" smtClean="0"/>
              <a:t>: liberalisation at </a:t>
            </a:r>
            <a:r>
              <a:rPr lang="en-GB" b="0" dirty="0"/>
              <a:t>entry into force (EIF</a:t>
            </a:r>
            <a:r>
              <a:rPr lang="en-GB" b="0" dirty="0" smtClean="0"/>
              <a:t>)</a:t>
            </a:r>
          </a:p>
          <a:p>
            <a:pPr marL="457200" lvl="1" indent="0">
              <a:buNone/>
            </a:pPr>
            <a:endParaRPr lang="en-GB" b="0" dirty="0" smtClean="0"/>
          </a:p>
          <a:p>
            <a:pPr lvl="1"/>
            <a:r>
              <a:rPr lang="en-GB" b="0" u="sng" dirty="0" smtClean="0"/>
              <a:t>NTMs</a:t>
            </a:r>
            <a:r>
              <a:rPr lang="en-GB" b="0" dirty="0" smtClean="0"/>
              <a:t> : facilitation of the recognition </a:t>
            </a:r>
            <a:r>
              <a:rPr lang="en-GB" b="0" dirty="0"/>
              <a:t>of 28 EU additives used in wines and processing aids </a:t>
            </a:r>
            <a:r>
              <a:rPr lang="en-GB" b="0" dirty="0" smtClean="0"/>
              <a:t>from within 5 years after EIF </a:t>
            </a:r>
            <a:endParaRPr lang="fr-BE" alt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239475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pPr algn="ctr"/>
            <a:r>
              <a:rPr lang="en-GB" altLang="en-US" sz="2400" dirty="0" smtClean="0"/>
              <a:t>EU-Japan EPA / Main outcome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16000"/>
          </a:xfrm>
        </p:spPr>
        <p:txBody>
          <a:bodyPr/>
          <a:lstStyle/>
          <a:p>
            <a:r>
              <a:rPr lang="en-GB" altLang="en-US" b="1" i="0" dirty="0" err="1" smtClean="0"/>
              <a:t>Pigmeat</a:t>
            </a:r>
            <a:r>
              <a:rPr lang="en-GB" altLang="en-US" b="1" i="0" dirty="0" smtClean="0"/>
              <a:t> </a:t>
            </a:r>
          </a:p>
          <a:p>
            <a:pPr lvl="1"/>
            <a:r>
              <a:rPr lang="en-GB" b="0" dirty="0" smtClean="0"/>
              <a:t>the most important </a:t>
            </a:r>
            <a:r>
              <a:rPr lang="en-GB" b="0" dirty="0"/>
              <a:t>EU agricultural export to Japan in </a:t>
            </a:r>
            <a:r>
              <a:rPr lang="en-GB" b="0" dirty="0" smtClean="0"/>
              <a:t>value </a:t>
            </a:r>
          </a:p>
          <a:p>
            <a:pPr marL="457200" lvl="1" indent="0">
              <a:buNone/>
            </a:pPr>
            <a:endParaRPr lang="en-GB" b="0" dirty="0" smtClean="0"/>
          </a:p>
          <a:p>
            <a:pPr lvl="1"/>
            <a:r>
              <a:rPr lang="en-GB" b="0" dirty="0" smtClean="0"/>
              <a:t>EPA will </a:t>
            </a:r>
            <a:r>
              <a:rPr lang="en-GB" b="0" dirty="0"/>
              <a:t>result in </a:t>
            </a:r>
            <a:r>
              <a:rPr lang="en-GB" b="0" u="sng" dirty="0" smtClean="0"/>
              <a:t>almost free </a:t>
            </a:r>
            <a:r>
              <a:rPr lang="en-GB" b="0" u="sng" dirty="0"/>
              <a:t>trade over time </a:t>
            </a:r>
            <a:r>
              <a:rPr lang="en-GB" b="0" dirty="0"/>
              <a:t>for fresh, chilled and frozen </a:t>
            </a:r>
            <a:r>
              <a:rPr lang="en-GB" b="0" dirty="0" err="1"/>
              <a:t>pigmeat</a:t>
            </a:r>
            <a:r>
              <a:rPr lang="en-GB" b="0" dirty="0"/>
              <a:t> </a:t>
            </a:r>
            <a:r>
              <a:rPr lang="en-GB" b="0" dirty="0" smtClean="0"/>
              <a:t>(the </a:t>
            </a:r>
            <a:r>
              <a:rPr lang="en-GB" b="0" dirty="0"/>
              <a:t>accompanying </a:t>
            </a:r>
            <a:r>
              <a:rPr lang="en-GB" b="0" dirty="0" smtClean="0"/>
              <a:t>quantitative </a:t>
            </a:r>
            <a:r>
              <a:rPr lang="en-GB" b="0" dirty="0"/>
              <a:t>safeguard will disappear after 10 </a:t>
            </a:r>
            <a:r>
              <a:rPr lang="en-GB" b="0" dirty="0" smtClean="0"/>
              <a:t>years).</a:t>
            </a:r>
          </a:p>
          <a:p>
            <a:pPr marL="457200" lvl="1" indent="0">
              <a:buNone/>
            </a:pPr>
            <a:endParaRPr lang="en-GB" b="0" dirty="0" smtClean="0"/>
          </a:p>
          <a:p>
            <a:pPr lvl="1"/>
            <a:r>
              <a:rPr lang="en-GB" b="0" dirty="0" smtClean="0"/>
              <a:t>Additionally</a:t>
            </a:r>
            <a:r>
              <a:rPr lang="en-GB" b="0" dirty="0"/>
              <a:t>, there will be tariff elimination on processed pork (with some staging). </a:t>
            </a:r>
            <a:endParaRPr lang="en-GB" altLang="en-US" b="0" dirty="0"/>
          </a:p>
        </p:txBody>
      </p:sp>
    </p:spTree>
    <p:extLst>
      <p:ext uri="{BB962C8B-B14F-4D97-AF65-F5344CB8AC3E}">
        <p14:creationId xmlns:p14="http://schemas.microsoft.com/office/powerpoint/2010/main" val="215606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1124744"/>
            <a:ext cx="8229600" cy="936625"/>
          </a:xfrm>
        </p:spPr>
        <p:txBody>
          <a:bodyPr/>
          <a:lstStyle/>
          <a:p>
            <a:pPr algn="ctr"/>
            <a:r>
              <a:rPr lang="en-GB" altLang="en-US" sz="2400" dirty="0" smtClean="0"/>
              <a:t>EU-Japan EPA / Main outcome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16000"/>
          </a:xfrm>
        </p:spPr>
        <p:txBody>
          <a:bodyPr/>
          <a:lstStyle/>
          <a:p>
            <a:r>
              <a:rPr lang="en-GB" altLang="en-US" b="1" i="0" dirty="0" smtClean="0"/>
              <a:t>Beef</a:t>
            </a:r>
          </a:p>
          <a:p>
            <a:pPr indent="0">
              <a:buNone/>
            </a:pPr>
            <a:endParaRPr lang="en-GB" altLang="en-US" b="1" i="0" dirty="0" smtClean="0"/>
          </a:p>
          <a:p>
            <a:pPr lvl="1"/>
            <a:r>
              <a:rPr lang="en-GB" b="0" dirty="0" smtClean="0"/>
              <a:t>Important tariff reduction from </a:t>
            </a:r>
            <a:r>
              <a:rPr lang="en-GB" b="0" dirty="0"/>
              <a:t>currently 38,5% to 9% over 15 </a:t>
            </a:r>
            <a:r>
              <a:rPr lang="en-GB" b="0" dirty="0" smtClean="0"/>
              <a:t>years</a:t>
            </a:r>
          </a:p>
          <a:p>
            <a:pPr marL="457200" lvl="1" indent="0">
              <a:buNone/>
            </a:pPr>
            <a:endParaRPr lang="en-GB" b="0" dirty="0" smtClean="0"/>
          </a:p>
          <a:p>
            <a:pPr lvl="1"/>
            <a:r>
              <a:rPr lang="en-GB" b="0" dirty="0" smtClean="0"/>
              <a:t>Safeguard with a trigger </a:t>
            </a:r>
            <a:r>
              <a:rPr lang="en-GB" b="0" dirty="0"/>
              <a:t>level that </a:t>
            </a:r>
            <a:r>
              <a:rPr lang="en-GB" b="0" dirty="0" smtClean="0"/>
              <a:t>will </a:t>
            </a:r>
            <a:r>
              <a:rPr lang="en-GB" b="0" dirty="0"/>
              <a:t>enable major increase of exports: </a:t>
            </a:r>
            <a:r>
              <a:rPr lang="en-GB" b="0" dirty="0" smtClean="0"/>
              <a:t>43.500 </a:t>
            </a:r>
            <a:r>
              <a:rPr lang="en-GB" b="0" dirty="0"/>
              <a:t>t to 50.500 t within 15 years and unlimited growth </a:t>
            </a:r>
            <a:r>
              <a:rPr lang="en-GB" b="0" dirty="0" smtClean="0"/>
              <a:t>after;</a:t>
            </a:r>
          </a:p>
          <a:p>
            <a:pPr lvl="1"/>
            <a:endParaRPr lang="en-GB" b="0" dirty="0" smtClean="0"/>
          </a:p>
          <a:p>
            <a:pPr lvl="1"/>
            <a:r>
              <a:rPr lang="en-GB" b="0" dirty="0" smtClean="0"/>
              <a:t>Safeguard will </a:t>
            </a:r>
            <a:r>
              <a:rPr lang="en-GB" b="0" dirty="0"/>
              <a:t>disappear after 15 years if not used over four consecutive </a:t>
            </a:r>
            <a:r>
              <a:rPr lang="en-GB" b="0" dirty="0" smtClean="0"/>
              <a:t>years.</a:t>
            </a:r>
            <a:endParaRPr lang="en-GB" altLang="en-US" b="0" dirty="0"/>
          </a:p>
        </p:txBody>
      </p:sp>
    </p:spTree>
    <p:extLst>
      <p:ext uri="{BB962C8B-B14F-4D97-AF65-F5344CB8AC3E}">
        <p14:creationId xmlns:p14="http://schemas.microsoft.com/office/powerpoint/2010/main" val="429436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936625"/>
          </a:xfrm>
        </p:spPr>
        <p:txBody>
          <a:bodyPr/>
          <a:lstStyle/>
          <a:p>
            <a:pPr algn="ctr"/>
            <a:r>
              <a:rPr lang="en-GB" altLang="en-US" sz="2400" dirty="0" smtClean="0"/>
              <a:t>EU-Japan EPA / </a:t>
            </a:r>
            <a:r>
              <a:rPr lang="en-GB" altLang="en-US" sz="2400" dirty="0"/>
              <a:t>M</a:t>
            </a:r>
            <a:r>
              <a:rPr lang="en-GB" altLang="en-US" sz="2400" dirty="0" smtClean="0"/>
              <a:t>ain outcome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816000"/>
          </a:xfrm>
        </p:spPr>
        <p:txBody>
          <a:bodyPr/>
          <a:lstStyle/>
          <a:p>
            <a:r>
              <a:rPr lang="en-GB" altLang="en-US" b="1" i="0" dirty="0" smtClean="0"/>
              <a:t>Cheeses</a:t>
            </a:r>
          </a:p>
          <a:p>
            <a:pPr indent="0">
              <a:buNone/>
            </a:pPr>
            <a:endParaRPr lang="en-GB" altLang="en-US" b="1" i="0" dirty="0" smtClean="0"/>
          </a:p>
          <a:p>
            <a:pPr lvl="1"/>
            <a:r>
              <a:rPr lang="en-GB" b="0" u="sng" dirty="0" smtClean="0"/>
              <a:t>Liberalisation</a:t>
            </a:r>
            <a:r>
              <a:rPr lang="en-GB" b="0" dirty="0" smtClean="0"/>
              <a:t> </a:t>
            </a:r>
            <a:r>
              <a:rPr lang="en-GB" b="0" dirty="0"/>
              <a:t>of exports of key cheeses </a:t>
            </a:r>
            <a:r>
              <a:rPr lang="en-GB" b="0" dirty="0" smtClean="0"/>
              <a:t>in 15 years </a:t>
            </a:r>
            <a:r>
              <a:rPr lang="en-GB" sz="1600" b="0" dirty="0" smtClean="0"/>
              <a:t>(</a:t>
            </a:r>
            <a:r>
              <a:rPr lang="en-GB" sz="1600" b="0" dirty="0"/>
              <a:t>e.g. </a:t>
            </a:r>
            <a:r>
              <a:rPr lang="en-GB" sz="1600" b="0" dirty="0" smtClean="0"/>
              <a:t>Parmigiano </a:t>
            </a:r>
            <a:r>
              <a:rPr lang="en-GB" sz="1600" b="0" dirty="0" err="1" smtClean="0"/>
              <a:t>Reggiano</a:t>
            </a:r>
            <a:r>
              <a:rPr lang="en-GB" sz="1600" b="0" dirty="0" smtClean="0"/>
              <a:t>, Gouda, Fontina, Cheddar, </a:t>
            </a:r>
            <a:r>
              <a:rPr lang="en-GB" sz="1600" b="0" dirty="0" err="1" smtClean="0"/>
              <a:t>Comté</a:t>
            </a:r>
            <a:r>
              <a:rPr lang="en-GB" sz="1600" b="0" dirty="0" smtClean="0"/>
              <a:t>)</a:t>
            </a:r>
          </a:p>
          <a:p>
            <a:pPr marL="457200" lvl="1" indent="0">
              <a:buNone/>
            </a:pPr>
            <a:endParaRPr lang="en-GB" sz="1600" b="0" dirty="0" smtClean="0"/>
          </a:p>
          <a:p>
            <a:pPr lvl="1"/>
            <a:r>
              <a:rPr lang="en-GB" b="0" u="sng" dirty="0" smtClean="0"/>
              <a:t>Significant </a:t>
            </a:r>
            <a:r>
              <a:rPr lang="en-GB" b="0" u="sng" dirty="0"/>
              <a:t>duty free quota </a:t>
            </a:r>
            <a:r>
              <a:rPr lang="en-GB" b="0" dirty="0"/>
              <a:t>for other </a:t>
            </a:r>
            <a:r>
              <a:rPr lang="en-GB" b="0" dirty="0" smtClean="0"/>
              <a:t>cheeses </a:t>
            </a:r>
            <a:r>
              <a:rPr lang="en-GB" sz="1600" b="0" dirty="0" smtClean="0"/>
              <a:t>(</a:t>
            </a:r>
            <a:r>
              <a:rPr lang="en-GB" sz="1600" b="0" dirty="0"/>
              <a:t>like fresh and processed cheese including mozzarella, blue veined cheese and soft cheeses such as camembert, brie and feta)</a:t>
            </a:r>
            <a:r>
              <a:rPr lang="en-GB" sz="1600" b="0" dirty="0" smtClean="0"/>
              <a:t> </a:t>
            </a:r>
            <a:r>
              <a:rPr lang="en-GB" b="0" dirty="0"/>
              <a:t>with volume exceeding current trade and growth </a:t>
            </a:r>
            <a:r>
              <a:rPr lang="en-GB" b="0" dirty="0" smtClean="0"/>
              <a:t>factor (20.000 </a:t>
            </a:r>
            <a:r>
              <a:rPr lang="en-GB" b="0" dirty="0"/>
              <a:t>t to 31.000 t in 15 years with unlimited growth </a:t>
            </a:r>
            <a:r>
              <a:rPr lang="en-GB" b="0" dirty="0" smtClean="0"/>
              <a:t>afterwards)</a:t>
            </a:r>
            <a:endParaRPr lang="en-GB" altLang="en-US" b="0" dirty="0"/>
          </a:p>
          <a:p>
            <a:pPr lvl="1"/>
            <a:endParaRPr lang="en-GB" altLang="en-US" b="0" dirty="0"/>
          </a:p>
        </p:txBody>
      </p:sp>
    </p:spTree>
    <p:extLst>
      <p:ext uri="{BB962C8B-B14F-4D97-AF65-F5344CB8AC3E}">
        <p14:creationId xmlns:p14="http://schemas.microsoft.com/office/powerpoint/2010/main" val="429436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546</TotalTime>
  <Words>610</Words>
  <Application>Microsoft Office PowerPoint</Application>
  <PresentationFormat>On-screen Show (4:3)</PresentationFormat>
  <Paragraphs>97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EU-Japan FTA/EPA</vt:lpstr>
      <vt:lpstr>EU-Japan EPA</vt:lpstr>
      <vt:lpstr>EU-Japan EPA</vt:lpstr>
      <vt:lpstr>PowerPoint Presentation</vt:lpstr>
      <vt:lpstr>EU-Japan EPA / Main outcome</vt:lpstr>
      <vt:lpstr>EU-Japan EPA / Main outcome</vt:lpstr>
      <vt:lpstr>EU-Japan EPA / Main outcome</vt:lpstr>
      <vt:lpstr>EU-Japan EPA / Main outcome</vt:lpstr>
      <vt:lpstr>EU-Japan EPA / Main outcome</vt:lpstr>
      <vt:lpstr>EU-Japan EPA / Main outcome</vt:lpstr>
      <vt:lpstr>EU-Japan FTA / Main outcome</vt:lpstr>
      <vt:lpstr>Conclusion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NB</dc:creator>
  <cp:lastModifiedBy>ROBERT Francoise (AGRI)</cp:lastModifiedBy>
  <cp:revision>44</cp:revision>
  <cp:lastPrinted>2017-10-17T12:08:09Z</cp:lastPrinted>
  <dcterms:created xsi:type="dcterms:W3CDTF">2017-09-11T14:17:18Z</dcterms:created>
  <dcterms:modified xsi:type="dcterms:W3CDTF">2017-10-17T15:59:31Z</dcterms:modified>
</cp:coreProperties>
</file>