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17" r:id="rId2"/>
  </p:sldMasterIdLst>
  <p:notesMasterIdLst>
    <p:notesMasterId r:id="rId13"/>
  </p:notesMasterIdLst>
  <p:handoutMasterIdLst>
    <p:handoutMasterId r:id="rId14"/>
  </p:handoutMasterIdLst>
  <p:sldIdLst>
    <p:sldId id="256" r:id="rId3"/>
    <p:sldId id="257" r:id="rId4"/>
    <p:sldId id="277" r:id="rId5"/>
    <p:sldId id="264" r:id="rId6"/>
    <p:sldId id="260" r:id="rId7"/>
    <p:sldId id="278" r:id="rId8"/>
    <p:sldId id="279" r:id="rId9"/>
    <p:sldId id="280" r:id="rId10"/>
    <p:sldId id="282" r:id="rId11"/>
    <p:sldId id="268" r:id="rId12"/>
  </p:sldIdLst>
  <p:sldSz cx="9144000" cy="6858000" type="screen4x3"/>
  <p:notesSz cx="6794500" cy="9931400"/>
  <p:defaultTextStyle>
    <a:defPPr>
      <a:defRPr lang="de-DE"/>
    </a:defPPr>
    <a:lvl1pPr algn="l" rtl="0" eaLnBrk="0" fontAlgn="base" hangingPunct="0">
      <a:spcBef>
        <a:spcPct val="0"/>
      </a:spcBef>
      <a:spcAft>
        <a:spcPct val="0"/>
      </a:spcAft>
      <a:defRPr kern="1200">
        <a:solidFill>
          <a:schemeClr val="tx1"/>
        </a:solidFill>
        <a:latin typeface="Georgia" pitchFamily="18" charset="0"/>
        <a:ea typeface="+mn-ea"/>
        <a:cs typeface="+mn-cs"/>
      </a:defRPr>
    </a:lvl1pPr>
    <a:lvl2pPr marL="457200" algn="l" rtl="0" eaLnBrk="0" fontAlgn="base" hangingPunct="0">
      <a:spcBef>
        <a:spcPct val="0"/>
      </a:spcBef>
      <a:spcAft>
        <a:spcPct val="0"/>
      </a:spcAft>
      <a:defRPr kern="1200">
        <a:solidFill>
          <a:schemeClr val="tx1"/>
        </a:solidFill>
        <a:latin typeface="Georgia" pitchFamily="18" charset="0"/>
        <a:ea typeface="+mn-ea"/>
        <a:cs typeface="+mn-cs"/>
      </a:defRPr>
    </a:lvl2pPr>
    <a:lvl3pPr marL="914400" algn="l" rtl="0" eaLnBrk="0" fontAlgn="base" hangingPunct="0">
      <a:spcBef>
        <a:spcPct val="0"/>
      </a:spcBef>
      <a:spcAft>
        <a:spcPct val="0"/>
      </a:spcAft>
      <a:defRPr kern="1200">
        <a:solidFill>
          <a:schemeClr val="tx1"/>
        </a:solidFill>
        <a:latin typeface="Georgia" pitchFamily="18" charset="0"/>
        <a:ea typeface="+mn-ea"/>
        <a:cs typeface="+mn-cs"/>
      </a:defRPr>
    </a:lvl3pPr>
    <a:lvl4pPr marL="1371600" algn="l" rtl="0" eaLnBrk="0" fontAlgn="base" hangingPunct="0">
      <a:spcBef>
        <a:spcPct val="0"/>
      </a:spcBef>
      <a:spcAft>
        <a:spcPct val="0"/>
      </a:spcAft>
      <a:defRPr kern="1200">
        <a:solidFill>
          <a:schemeClr val="tx1"/>
        </a:solidFill>
        <a:latin typeface="Georgia" pitchFamily="18" charset="0"/>
        <a:ea typeface="+mn-ea"/>
        <a:cs typeface="+mn-cs"/>
      </a:defRPr>
    </a:lvl4pPr>
    <a:lvl5pPr marL="1828800" algn="l" rtl="0" eaLnBrk="0" fontAlgn="base" hangingPunct="0">
      <a:spcBef>
        <a:spcPct val="0"/>
      </a:spcBef>
      <a:spcAft>
        <a:spcPct val="0"/>
      </a:spcAft>
      <a:defRPr kern="1200">
        <a:solidFill>
          <a:schemeClr val="tx1"/>
        </a:solidFill>
        <a:latin typeface="Georgia" pitchFamily="18" charset="0"/>
        <a:ea typeface="+mn-ea"/>
        <a:cs typeface="+mn-cs"/>
      </a:defRPr>
    </a:lvl5pPr>
    <a:lvl6pPr marL="2286000" algn="l" defTabSz="914400" rtl="0" eaLnBrk="1" latinLnBrk="0" hangingPunct="1">
      <a:defRPr kern="1200">
        <a:solidFill>
          <a:schemeClr val="tx1"/>
        </a:solidFill>
        <a:latin typeface="Georgia" pitchFamily="18" charset="0"/>
        <a:ea typeface="+mn-ea"/>
        <a:cs typeface="+mn-cs"/>
      </a:defRPr>
    </a:lvl6pPr>
    <a:lvl7pPr marL="2743200" algn="l" defTabSz="914400" rtl="0" eaLnBrk="1" latinLnBrk="0" hangingPunct="1">
      <a:defRPr kern="1200">
        <a:solidFill>
          <a:schemeClr val="tx1"/>
        </a:solidFill>
        <a:latin typeface="Georgia" pitchFamily="18" charset="0"/>
        <a:ea typeface="+mn-ea"/>
        <a:cs typeface="+mn-cs"/>
      </a:defRPr>
    </a:lvl7pPr>
    <a:lvl8pPr marL="3200400" algn="l" defTabSz="914400" rtl="0" eaLnBrk="1" latinLnBrk="0" hangingPunct="1">
      <a:defRPr kern="1200">
        <a:solidFill>
          <a:schemeClr val="tx1"/>
        </a:solidFill>
        <a:latin typeface="Georgia" pitchFamily="18" charset="0"/>
        <a:ea typeface="+mn-ea"/>
        <a:cs typeface="+mn-cs"/>
      </a:defRPr>
    </a:lvl8pPr>
    <a:lvl9pPr marL="3657600" algn="l" defTabSz="914400" rtl="0" eaLnBrk="1" latinLnBrk="0" hangingPunct="1">
      <a:defRPr kern="1200">
        <a:solidFill>
          <a:schemeClr val="tx1"/>
        </a:solidFill>
        <a:latin typeface="Georgia" pitchFamily="18" charset="0"/>
        <a:ea typeface="+mn-ea"/>
        <a:cs typeface="+mn-cs"/>
      </a:defRPr>
    </a:lvl9pPr>
  </p:defaultTextStyle>
  <p:extLst>
    <p:ext uri="{EFAFB233-063F-42B5-8137-9DF3F51BA10A}">
      <p15:sldGuideLst xmlns:p15="http://schemas.microsoft.com/office/powerpoint/2012/main">
        <p15:guide id="1" orient="horz" pos="1071">
          <p15:clr>
            <a:srgbClr val="A4A3A4"/>
          </p15:clr>
        </p15:guide>
        <p15:guide id="2" orient="horz" pos="3974">
          <p15:clr>
            <a:srgbClr val="A4A3A4"/>
          </p15:clr>
        </p15:guide>
        <p15:guide id="3" orient="horz" pos="2024">
          <p15:clr>
            <a:srgbClr val="A4A3A4"/>
          </p15:clr>
        </p15:guide>
        <p15:guide id="4" orient="horz" pos="2069">
          <p15:clr>
            <a:srgbClr val="A4A3A4"/>
          </p15:clr>
        </p15:guide>
        <p15:guide id="5" pos="930">
          <p15:clr>
            <a:srgbClr val="A4A3A4"/>
          </p15:clr>
        </p15:guide>
        <p15:guide id="6" pos="5556">
          <p15:clr>
            <a:srgbClr val="A4A3A4"/>
          </p15:clr>
        </p15:guide>
        <p15:guide id="7" pos="1111">
          <p15:clr>
            <a:srgbClr val="A4A3A4"/>
          </p15:clr>
        </p15:guide>
        <p15:guide id="8" pos="3696">
          <p15:clr>
            <a:srgbClr val="A4A3A4"/>
          </p15:clr>
        </p15:guide>
        <p15:guide id="9" pos="3470">
          <p15:clr>
            <a:srgbClr val="A4A3A4"/>
          </p15:clr>
        </p15:guide>
        <p15:guide id="10"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213"/>
    <a:srgbClr val="DADCC3"/>
    <a:srgbClr val="B5B987"/>
    <a:srgbClr val="909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6433" autoAdjust="0"/>
  </p:normalViewPr>
  <p:slideViewPr>
    <p:cSldViewPr>
      <p:cViewPr varScale="1">
        <p:scale>
          <a:sx n="112" d="100"/>
          <a:sy n="112" d="100"/>
        </p:scale>
        <p:origin x="1482" y="84"/>
      </p:cViewPr>
      <p:guideLst>
        <p:guide orient="horz" pos="1071"/>
        <p:guide orient="horz" pos="3974"/>
        <p:guide orient="horz" pos="2024"/>
        <p:guide orient="horz" pos="2069"/>
        <p:guide pos="930"/>
        <p:guide pos="5556"/>
        <p:guide pos="1111"/>
        <p:guide pos="3696"/>
        <p:guide pos="3470"/>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eaLnBrk="1" hangingPunct="1">
              <a:defRPr sz="1200"/>
            </a:lvl1pPr>
          </a:lstStyle>
          <a:p>
            <a:pPr>
              <a:defRPr/>
            </a:pPr>
            <a:endParaRPr lang="fr-BE"/>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eaLnBrk="1" hangingPunct="1">
              <a:defRPr sz="1200"/>
            </a:lvl1pPr>
          </a:lstStyle>
          <a:p>
            <a:pPr>
              <a:defRPr/>
            </a:pPr>
            <a:fld id="{7A866013-5AF8-43BF-9515-DECC82862B7B}" type="datetimeFigureOut">
              <a:rPr lang="fr-BE"/>
              <a:pPr>
                <a:defRPr/>
              </a:pPr>
              <a:t>12-02-15</a:t>
            </a:fld>
            <a:endParaRPr lang="fr-BE"/>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eaLnBrk="1" hangingPunct="1">
              <a:defRPr sz="1200"/>
            </a:lvl1pPr>
          </a:lstStyle>
          <a:p>
            <a:pPr>
              <a:defRPr/>
            </a:pPr>
            <a:endParaRPr lang="fr-BE"/>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ED7E40E9-4D37-41DF-9D4B-40DC61E33F1A}" type="slidenum">
              <a:rPr lang="fr-BE" altLang="es-ES"/>
              <a:pPr/>
              <a:t>‹#›</a:t>
            </a:fld>
            <a:endParaRPr lang="fr-BE" altLang="es-ES"/>
          </a:p>
        </p:txBody>
      </p:sp>
    </p:spTree>
    <p:extLst>
      <p:ext uri="{BB962C8B-B14F-4D97-AF65-F5344CB8AC3E}">
        <p14:creationId xmlns:p14="http://schemas.microsoft.com/office/powerpoint/2010/main" val="3346042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5571" tIns="47786" rIns="95571" bIns="47786" numCol="1" anchor="t" anchorCtr="0" compatLnSpc="1">
            <a:prstTxWarp prst="textNoShape">
              <a:avLst/>
            </a:prstTxWarp>
          </a:bodyPr>
          <a:lstStyle>
            <a:lvl1pPr defTabSz="955830" eaLnBrk="1" hangingPunct="1">
              <a:defRPr sz="1300"/>
            </a:lvl1pPr>
          </a:lstStyle>
          <a:p>
            <a:pPr>
              <a:defRPr/>
            </a:pPr>
            <a:endParaRPr lang="de-DE"/>
          </a:p>
        </p:txBody>
      </p:sp>
      <p:sp>
        <p:nvSpPr>
          <p:cNvPr id="4099" name="Rectangle 3"/>
          <p:cNvSpPr>
            <a:spLocks noGrp="1" noChangeArrowheads="1"/>
          </p:cNvSpPr>
          <p:nvPr>
            <p:ph type="dt" idx="1"/>
          </p:nvPr>
        </p:nvSpPr>
        <p:spPr bwMode="auto">
          <a:xfrm>
            <a:off x="3848100" y="0"/>
            <a:ext cx="2944813" cy="495300"/>
          </a:xfrm>
          <a:prstGeom prst="rect">
            <a:avLst/>
          </a:prstGeom>
          <a:noFill/>
          <a:ln w="9525">
            <a:noFill/>
            <a:miter lim="800000"/>
            <a:headEnd/>
            <a:tailEnd/>
          </a:ln>
          <a:effectLst/>
        </p:spPr>
        <p:txBody>
          <a:bodyPr vert="horz" wrap="square" lIns="95571" tIns="47786" rIns="95571" bIns="47786" numCol="1" anchor="t" anchorCtr="0" compatLnSpc="1">
            <a:prstTxWarp prst="textNoShape">
              <a:avLst/>
            </a:prstTxWarp>
          </a:bodyPr>
          <a:lstStyle>
            <a:lvl1pPr algn="r" defTabSz="955830" eaLnBrk="1" hangingPunct="1">
              <a:defRPr sz="1300"/>
            </a:lvl1pPr>
          </a:lstStyle>
          <a:p>
            <a:pPr>
              <a:defRPr/>
            </a:pPr>
            <a:endParaRPr lang="de-DE"/>
          </a:p>
        </p:txBody>
      </p:sp>
      <p:sp>
        <p:nvSpPr>
          <p:cNvPr id="3076" name="Rectangle 4"/>
          <p:cNvSpPr>
            <a:spLocks noGrp="1" noRot="1" noChangeAspect="1" noChangeArrowheads="1" noTextEdit="1"/>
          </p:cNvSpPr>
          <p:nvPr>
            <p:ph type="sldImg" idx="2"/>
          </p:nvPr>
        </p:nvSpPr>
        <p:spPr bwMode="auto">
          <a:xfrm>
            <a:off x="915988" y="746125"/>
            <a:ext cx="4962525" cy="3722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450" y="4716463"/>
            <a:ext cx="5435600" cy="4468812"/>
          </a:xfrm>
          <a:prstGeom prst="rect">
            <a:avLst/>
          </a:prstGeom>
          <a:noFill/>
          <a:ln w="9525">
            <a:noFill/>
            <a:miter lim="800000"/>
            <a:headEnd/>
            <a:tailEnd/>
          </a:ln>
          <a:effectLst/>
        </p:spPr>
        <p:txBody>
          <a:bodyPr vert="horz" wrap="square" lIns="95571" tIns="47786" rIns="95571" bIns="47786"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0" y="9434513"/>
            <a:ext cx="2944813" cy="495300"/>
          </a:xfrm>
          <a:prstGeom prst="rect">
            <a:avLst/>
          </a:prstGeom>
          <a:noFill/>
          <a:ln w="9525">
            <a:noFill/>
            <a:miter lim="800000"/>
            <a:headEnd/>
            <a:tailEnd/>
          </a:ln>
          <a:effectLst/>
        </p:spPr>
        <p:txBody>
          <a:bodyPr vert="horz" wrap="square" lIns="95571" tIns="47786" rIns="95571" bIns="47786" numCol="1" anchor="b" anchorCtr="0" compatLnSpc="1">
            <a:prstTxWarp prst="textNoShape">
              <a:avLst/>
            </a:prstTxWarp>
          </a:bodyPr>
          <a:lstStyle>
            <a:lvl1pPr defTabSz="955830" eaLnBrk="1" hangingPunct="1">
              <a:defRPr sz="1300"/>
            </a:lvl1pPr>
          </a:lstStyle>
          <a:p>
            <a:pPr>
              <a:defRPr/>
            </a:pPr>
            <a:endParaRPr lang="de-DE"/>
          </a:p>
        </p:txBody>
      </p:sp>
      <p:sp>
        <p:nvSpPr>
          <p:cNvPr id="4103" name="Rectangle 7"/>
          <p:cNvSpPr>
            <a:spLocks noGrp="1" noChangeArrowheads="1"/>
          </p:cNvSpPr>
          <p:nvPr>
            <p:ph type="sldNum" sz="quarter" idx="5"/>
          </p:nvPr>
        </p:nvSpPr>
        <p:spPr bwMode="auto">
          <a:xfrm>
            <a:off x="3848100" y="9434513"/>
            <a:ext cx="2944813" cy="495300"/>
          </a:xfrm>
          <a:prstGeom prst="rect">
            <a:avLst/>
          </a:prstGeom>
          <a:noFill/>
          <a:ln w="9525">
            <a:noFill/>
            <a:miter lim="800000"/>
            <a:headEnd/>
            <a:tailEnd/>
          </a:ln>
          <a:effectLst/>
        </p:spPr>
        <p:txBody>
          <a:bodyPr vert="horz" wrap="square" lIns="95571" tIns="47786" rIns="95571" bIns="47786" numCol="1" anchor="b" anchorCtr="0" compatLnSpc="1">
            <a:prstTxWarp prst="textNoShape">
              <a:avLst/>
            </a:prstTxWarp>
          </a:bodyPr>
          <a:lstStyle>
            <a:lvl1pPr algn="r" defTabSz="955675" eaLnBrk="1" hangingPunct="1">
              <a:defRPr sz="1300"/>
            </a:lvl1pPr>
          </a:lstStyle>
          <a:p>
            <a:fld id="{2BD3C972-F6EE-4831-A6F9-635570901ED7}" type="slidenum">
              <a:rPr lang="de-DE" altLang="es-ES"/>
              <a:pPr/>
              <a:t>‹#›</a:t>
            </a:fld>
            <a:endParaRPr lang="de-DE" altLang="es-ES"/>
          </a:p>
        </p:txBody>
      </p:sp>
    </p:spTree>
    <p:extLst>
      <p:ext uri="{BB962C8B-B14F-4D97-AF65-F5344CB8AC3E}">
        <p14:creationId xmlns:p14="http://schemas.microsoft.com/office/powerpoint/2010/main" val="39259139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Georgia"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Georgia"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Georgia"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Georgia"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Georgi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285750" lvl="0" indent="-285750" algn="just">
              <a:buFont typeface="Arial" panose="020B0604020202020204" pitchFamily="34" charset="0"/>
              <a:buChar char="•"/>
            </a:pPr>
            <a:r>
              <a:rPr lang="en-US" sz="1200" dirty="0" smtClean="0"/>
              <a:t>Quality of agricultural products is a strategic stake for EU production and must create added-value for </a:t>
            </a:r>
            <a:r>
              <a:rPr lang="en-US" sz="1200" dirty="0" err="1" smtClean="0"/>
              <a:t>european</a:t>
            </a:r>
            <a:r>
              <a:rPr lang="en-US" sz="1200" dirty="0" smtClean="0"/>
              <a:t> farmers and their organizations.</a:t>
            </a:r>
          </a:p>
          <a:p>
            <a:pPr marL="285750" lvl="0" indent="-285750" algn="just">
              <a:buFont typeface="Arial" panose="020B0604020202020204" pitchFamily="34" charset="0"/>
              <a:buChar char="•"/>
            </a:pPr>
            <a:endParaRPr lang="en-US" sz="1200" dirty="0" smtClean="0"/>
          </a:p>
          <a:p>
            <a:pPr marL="285750" lvl="0" indent="-285750" algn="just">
              <a:buFont typeface="Arial" panose="020B0604020202020204" pitchFamily="34" charset="0"/>
              <a:buChar char="•"/>
            </a:pPr>
            <a:r>
              <a:rPr lang="en-US" sz="1200" dirty="0" smtClean="0"/>
              <a:t>This quality is first the consequence of the high level of </a:t>
            </a:r>
            <a:r>
              <a:rPr lang="en-US" sz="1200" dirty="0" err="1" smtClean="0"/>
              <a:t>european</a:t>
            </a:r>
            <a:r>
              <a:rPr lang="en-US" sz="1200" dirty="0" smtClean="0"/>
              <a:t> legislation relating to hygiene, traceability, animal welfare, environment... </a:t>
            </a:r>
          </a:p>
          <a:p>
            <a:pPr marL="285750" lvl="0" indent="-285750" algn="just">
              <a:buFont typeface="Arial" panose="020B0604020202020204" pitchFamily="34" charset="0"/>
              <a:buChar char="•"/>
            </a:pPr>
            <a:endParaRPr lang="en-US" sz="1200" b="0" i="1" dirty="0" smtClean="0"/>
          </a:p>
          <a:p>
            <a:pPr marL="285750" lvl="0" indent="-285750" algn="just">
              <a:buFont typeface="Arial" panose="020B0604020202020204" pitchFamily="34" charset="0"/>
              <a:buChar char="•"/>
            </a:pPr>
            <a:r>
              <a:rPr lang="en-US" sz="1200" b="0" i="1" dirty="0" smtClean="0"/>
              <a:t>There are benefits</a:t>
            </a:r>
            <a:r>
              <a:rPr lang="en-US" sz="1200" b="0" i="1" baseline="0" dirty="0" smtClean="0"/>
              <a:t> for both consumers and users on the use of quality tools to communicate the specific characteristics of different products when they try to differentiate on the market going beyond the “compulsory regulatory framework”</a:t>
            </a:r>
            <a:endParaRPr lang="en-GB" sz="1200" b="0" i="1" dirty="0" smtClean="0"/>
          </a:p>
          <a:p>
            <a:endParaRPr lang="en-US" dirty="0"/>
          </a:p>
        </p:txBody>
      </p:sp>
      <p:sp>
        <p:nvSpPr>
          <p:cNvPr id="4" name="3 Marcador de número de diapositiva"/>
          <p:cNvSpPr>
            <a:spLocks noGrp="1"/>
          </p:cNvSpPr>
          <p:nvPr>
            <p:ph type="sldNum" sz="quarter" idx="10"/>
          </p:nvPr>
        </p:nvSpPr>
        <p:spPr/>
        <p:txBody>
          <a:bodyPr/>
          <a:lstStyle/>
          <a:p>
            <a:fld id="{2BD3C972-F6EE-4831-A6F9-635570901ED7}" type="slidenum">
              <a:rPr lang="de-DE" altLang="es-ES" smtClean="0"/>
              <a:pPr/>
              <a:t>2</a:t>
            </a:fld>
            <a:endParaRPr lang="de-DE" altLang="es-ES"/>
          </a:p>
        </p:txBody>
      </p:sp>
    </p:spTree>
    <p:extLst>
      <p:ext uri="{BB962C8B-B14F-4D97-AF65-F5344CB8AC3E}">
        <p14:creationId xmlns:p14="http://schemas.microsoft.com/office/powerpoint/2010/main" val="973599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Around 30 % of the total sales value of European products with GI is produced by the foodstuffs sector – this means around 16 billion (2010)</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BE"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Most EU citizens check quality labels, but few do this consistently </a:t>
            </a:r>
          </a:p>
          <a:p>
            <a:endParaRPr lang="en-US" dirty="0"/>
          </a:p>
        </p:txBody>
      </p:sp>
      <p:sp>
        <p:nvSpPr>
          <p:cNvPr id="4" name="3 Marcador de número de diapositiva"/>
          <p:cNvSpPr>
            <a:spLocks noGrp="1"/>
          </p:cNvSpPr>
          <p:nvPr>
            <p:ph type="sldNum" sz="quarter" idx="10"/>
          </p:nvPr>
        </p:nvSpPr>
        <p:spPr/>
        <p:txBody>
          <a:bodyPr/>
          <a:lstStyle/>
          <a:p>
            <a:fld id="{2BD3C972-F6EE-4831-A6F9-635570901ED7}" type="slidenum">
              <a:rPr lang="de-DE" altLang="es-ES" smtClean="0"/>
              <a:pPr/>
              <a:t>6</a:t>
            </a:fld>
            <a:endParaRPr lang="de-DE" altLang="es-ES"/>
          </a:p>
        </p:txBody>
      </p:sp>
    </p:spTree>
    <p:extLst>
      <p:ext uri="{BB962C8B-B14F-4D97-AF65-F5344CB8AC3E}">
        <p14:creationId xmlns:p14="http://schemas.microsoft.com/office/powerpoint/2010/main" val="270051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smtClean="0"/>
              <a:t>PDOs</a:t>
            </a:r>
            <a:r>
              <a:rPr lang="en-US" baseline="0" dirty="0" smtClean="0"/>
              <a:t> are the only designations that guarantee that a product comes from a specific area. As such, PDOs help to tie agricultural production to the land and to maintain and develop economic </a:t>
            </a:r>
            <a:r>
              <a:rPr lang="en-US" baseline="0" dirty="0" err="1" smtClean="0"/>
              <a:t>acticity</a:t>
            </a:r>
            <a:r>
              <a:rPr lang="en-US" baseline="0" dirty="0" smtClean="0"/>
              <a:t>, particularly in less </a:t>
            </a:r>
            <a:r>
              <a:rPr lang="en-US" baseline="0" dirty="0" err="1" smtClean="0"/>
              <a:t>favoured</a:t>
            </a:r>
            <a:r>
              <a:rPr lang="en-US" baseline="0" dirty="0" smtClean="0"/>
              <a:t> rural areas</a:t>
            </a:r>
            <a:endParaRPr lang="en-US" dirty="0"/>
          </a:p>
        </p:txBody>
      </p:sp>
      <p:sp>
        <p:nvSpPr>
          <p:cNvPr id="4" name="3 Marcador de número de diapositiva"/>
          <p:cNvSpPr>
            <a:spLocks noGrp="1"/>
          </p:cNvSpPr>
          <p:nvPr>
            <p:ph type="sldNum" sz="quarter" idx="10"/>
          </p:nvPr>
        </p:nvSpPr>
        <p:spPr/>
        <p:txBody>
          <a:bodyPr/>
          <a:lstStyle/>
          <a:p>
            <a:fld id="{2BD3C972-F6EE-4831-A6F9-635570901ED7}" type="slidenum">
              <a:rPr lang="de-DE" altLang="es-ES" smtClean="0"/>
              <a:pPr/>
              <a:t>7</a:t>
            </a:fld>
            <a:endParaRPr lang="de-DE" altLang="es-ES"/>
          </a:p>
        </p:txBody>
      </p:sp>
    </p:spTree>
    <p:extLst>
      <p:ext uri="{BB962C8B-B14F-4D97-AF65-F5344CB8AC3E}">
        <p14:creationId xmlns:p14="http://schemas.microsoft.com/office/powerpoint/2010/main" val="2700512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userDrawn="1"/>
        </p:nvSpPr>
        <p:spPr bwMode="auto">
          <a:xfrm>
            <a:off x="2051050" y="3716338"/>
            <a:ext cx="6624638" cy="21605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endParaRPr lang="fr-BE" altLang="es-ES"/>
          </a:p>
        </p:txBody>
      </p:sp>
      <p:sp>
        <p:nvSpPr>
          <p:cNvPr id="5" name="Rectangle 8"/>
          <p:cNvSpPr>
            <a:spLocks noChangeArrowheads="1"/>
          </p:cNvSpPr>
          <p:nvPr userDrawn="1"/>
        </p:nvSpPr>
        <p:spPr bwMode="auto">
          <a:xfrm>
            <a:off x="468313" y="2133600"/>
            <a:ext cx="1584325" cy="15827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endParaRPr lang="fr-BE" altLang="es-ES"/>
          </a:p>
        </p:txBody>
      </p:sp>
      <p:pic>
        <p:nvPicPr>
          <p:cNvPr id="6" name="Picture 10" descr="CopaCogeca_4C_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84888" y="188913"/>
            <a:ext cx="23622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339975" y="4005263"/>
            <a:ext cx="5761038" cy="936625"/>
          </a:xfrm>
        </p:spPr>
        <p:txBody>
          <a:bodyPr/>
          <a:lstStyle>
            <a:lvl1pPr>
              <a:defRPr/>
            </a:lvl1pPr>
          </a:lstStyle>
          <a:p>
            <a:r>
              <a:rPr lang="en-US" smtClean="0"/>
              <a:t>Click to edit Master title style</a:t>
            </a:r>
            <a:endParaRPr lang="en-GB"/>
          </a:p>
        </p:txBody>
      </p:sp>
      <p:sp>
        <p:nvSpPr>
          <p:cNvPr id="3075" name="Rectangle 3"/>
          <p:cNvSpPr>
            <a:spLocks noGrp="1" noChangeArrowheads="1"/>
          </p:cNvSpPr>
          <p:nvPr>
            <p:ph type="subTitle" idx="1"/>
          </p:nvPr>
        </p:nvSpPr>
        <p:spPr>
          <a:xfrm>
            <a:off x="2339975" y="5157788"/>
            <a:ext cx="5761038" cy="431800"/>
          </a:xfrm>
        </p:spPr>
        <p:txBody>
          <a:bodyPr anchor="b"/>
          <a:lstStyle>
            <a:lvl1pPr>
              <a:defRPr b="0">
                <a:solidFill>
                  <a:schemeClr val="bg1"/>
                </a:solidFill>
              </a:defRPr>
            </a:lvl1pPr>
          </a:lstStyle>
          <a:p>
            <a:r>
              <a:rPr lang="en-US" smtClean="0"/>
              <a:t>Click to edit Master subtitle style</a:t>
            </a:r>
            <a:endParaRPr lang="en-GB"/>
          </a:p>
        </p:txBody>
      </p:sp>
    </p:spTree>
    <p:extLst>
      <p:ext uri="{BB962C8B-B14F-4D97-AF65-F5344CB8AC3E}">
        <p14:creationId xmlns:p14="http://schemas.microsoft.com/office/powerpoint/2010/main" val="3647646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4815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404813"/>
            <a:ext cx="1584325" cy="5545137"/>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1763713" y="404813"/>
            <a:ext cx="4600575" cy="5545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1985262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63713" y="404813"/>
            <a:ext cx="6337300" cy="792162"/>
          </a:xfrm>
        </p:spPr>
        <p:txBody>
          <a:bodyPr/>
          <a:lstStyle/>
          <a:p>
            <a:r>
              <a:rPr lang="en-US" smtClean="0"/>
              <a:t>Click to edit Master title style</a:t>
            </a:r>
            <a:endParaRPr lang="fr-BE"/>
          </a:p>
        </p:txBody>
      </p:sp>
      <p:sp>
        <p:nvSpPr>
          <p:cNvPr id="3" name="Table Placeholder 2"/>
          <p:cNvSpPr>
            <a:spLocks noGrp="1"/>
          </p:cNvSpPr>
          <p:nvPr>
            <p:ph type="tbl" idx="1"/>
          </p:nvPr>
        </p:nvSpPr>
        <p:spPr>
          <a:xfrm>
            <a:off x="1763713" y="1700213"/>
            <a:ext cx="6337300" cy="4249737"/>
          </a:xfrm>
        </p:spPr>
        <p:txBody>
          <a:bodyPr/>
          <a:lstStyle/>
          <a:p>
            <a:pPr lvl="0"/>
            <a:r>
              <a:rPr lang="en-US" noProof="0" smtClean="0"/>
              <a:t>Click icon to add table</a:t>
            </a:r>
            <a:endParaRPr lang="fr-BE" noProof="0" smtClean="0"/>
          </a:p>
        </p:txBody>
      </p:sp>
    </p:spTree>
    <p:extLst>
      <p:ext uri="{BB962C8B-B14F-4D97-AF65-F5344CB8AC3E}">
        <p14:creationId xmlns:p14="http://schemas.microsoft.com/office/powerpoint/2010/main" val="2082482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userDrawn="1"/>
        </p:nvSpPr>
        <p:spPr bwMode="auto">
          <a:xfrm>
            <a:off x="2051050" y="3716338"/>
            <a:ext cx="6624638" cy="21605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endParaRPr lang="fr-BE" altLang="es-ES" smtClean="0">
              <a:solidFill>
                <a:srgbClr val="000000"/>
              </a:solidFill>
            </a:endParaRPr>
          </a:p>
        </p:txBody>
      </p:sp>
      <p:sp>
        <p:nvSpPr>
          <p:cNvPr id="5" name="Rectangle 4"/>
          <p:cNvSpPr>
            <a:spLocks noChangeArrowheads="1"/>
          </p:cNvSpPr>
          <p:nvPr userDrawn="1"/>
        </p:nvSpPr>
        <p:spPr bwMode="auto">
          <a:xfrm>
            <a:off x="468313" y="2133600"/>
            <a:ext cx="1584325" cy="15827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endParaRPr lang="fr-BE" altLang="es-ES" smtClean="0">
              <a:solidFill>
                <a:srgbClr val="000000"/>
              </a:solidFill>
            </a:endParaRPr>
          </a:p>
        </p:txBody>
      </p:sp>
      <p:pic>
        <p:nvPicPr>
          <p:cNvPr id="6" name="Picture 10" descr="CopaCogeca_4C_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84888" y="188913"/>
            <a:ext cx="23622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339975" y="4005263"/>
            <a:ext cx="5761038" cy="936625"/>
          </a:xfrm>
        </p:spPr>
        <p:txBody>
          <a:bodyPr/>
          <a:lstStyle>
            <a:lvl1pPr>
              <a:defRPr/>
            </a:lvl1pPr>
          </a:lstStyle>
          <a:p>
            <a:r>
              <a:rPr lang="en-US" smtClean="0"/>
              <a:t>Click to edit Master title style</a:t>
            </a:r>
            <a:endParaRPr lang="en-GB"/>
          </a:p>
        </p:txBody>
      </p:sp>
      <p:sp>
        <p:nvSpPr>
          <p:cNvPr id="3075" name="Rectangle 3"/>
          <p:cNvSpPr>
            <a:spLocks noGrp="1" noChangeArrowheads="1"/>
          </p:cNvSpPr>
          <p:nvPr>
            <p:ph type="subTitle" idx="1"/>
          </p:nvPr>
        </p:nvSpPr>
        <p:spPr>
          <a:xfrm>
            <a:off x="2339975" y="5157788"/>
            <a:ext cx="5761038" cy="431800"/>
          </a:xfrm>
        </p:spPr>
        <p:txBody>
          <a:bodyPr anchor="b"/>
          <a:lstStyle>
            <a:lvl1pPr>
              <a:defRPr b="0">
                <a:solidFill>
                  <a:schemeClr val="bg1"/>
                </a:solidFill>
              </a:defRPr>
            </a:lvl1pPr>
          </a:lstStyle>
          <a:p>
            <a:r>
              <a:rPr lang="en-US" smtClean="0"/>
              <a:t>Click to edit Master subtitle style</a:t>
            </a:r>
            <a:endParaRPr lang="en-GB"/>
          </a:p>
        </p:txBody>
      </p:sp>
    </p:spTree>
    <p:extLst>
      <p:ext uri="{BB962C8B-B14F-4D97-AF65-F5344CB8AC3E}">
        <p14:creationId xmlns:p14="http://schemas.microsoft.com/office/powerpoint/2010/main" val="4011929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1171723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983438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1763713" y="1700213"/>
            <a:ext cx="3092450" cy="42497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5008563" y="1700213"/>
            <a:ext cx="3092450" cy="42497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175666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13694381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Tree>
    <p:extLst>
      <p:ext uri="{BB962C8B-B14F-4D97-AF65-F5344CB8AC3E}">
        <p14:creationId xmlns:p14="http://schemas.microsoft.com/office/powerpoint/2010/main" val="2068130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3900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31628046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5914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0580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2368991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404813"/>
            <a:ext cx="1584325" cy="5545137"/>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1763713" y="404813"/>
            <a:ext cx="4600575" cy="5545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1247611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63713" y="404813"/>
            <a:ext cx="6337300" cy="792162"/>
          </a:xfrm>
        </p:spPr>
        <p:txBody>
          <a:bodyPr/>
          <a:lstStyle/>
          <a:p>
            <a:r>
              <a:rPr lang="en-US" smtClean="0"/>
              <a:t>Click to edit Master title style</a:t>
            </a:r>
            <a:endParaRPr lang="fr-BE"/>
          </a:p>
        </p:txBody>
      </p:sp>
      <p:sp>
        <p:nvSpPr>
          <p:cNvPr id="3" name="Table Placeholder 2"/>
          <p:cNvSpPr>
            <a:spLocks noGrp="1"/>
          </p:cNvSpPr>
          <p:nvPr>
            <p:ph type="tbl" idx="1"/>
          </p:nvPr>
        </p:nvSpPr>
        <p:spPr>
          <a:xfrm>
            <a:off x="1763713" y="1700213"/>
            <a:ext cx="6337300" cy="4249737"/>
          </a:xfrm>
        </p:spPr>
        <p:txBody>
          <a:bodyPr/>
          <a:lstStyle/>
          <a:p>
            <a:pPr lvl="0"/>
            <a:r>
              <a:rPr lang="en-US" noProof="0" smtClean="0"/>
              <a:t>Click icon to add table</a:t>
            </a:r>
            <a:endParaRPr lang="fr-BE" noProof="0" smtClean="0"/>
          </a:p>
        </p:txBody>
      </p:sp>
    </p:spTree>
    <p:extLst>
      <p:ext uri="{BB962C8B-B14F-4D97-AF65-F5344CB8AC3E}">
        <p14:creationId xmlns:p14="http://schemas.microsoft.com/office/powerpoint/2010/main" val="919045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57546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1763713" y="1700213"/>
            <a:ext cx="3092450" cy="42497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5008563" y="1700213"/>
            <a:ext cx="3092450" cy="42497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4118465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Tree>
    <p:extLst>
      <p:ext uri="{BB962C8B-B14F-4D97-AF65-F5344CB8AC3E}">
        <p14:creationId xmlns:p14="http://schemas.microsoft.com/office/powerpoint/2010/main" val="3481664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Tree>
    <p:extLst>
      <p:ext uri="{BB962C8B-B14F-4D97-AF65-F5344CB8AC3E}">
        <p14:creationId xmlns:p14="http://schemas.microsoft.com/office/powerpoint/2010/main" val="178360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730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18523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69058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323850" y="1412875"/>
            <a:ext cx="1152525" cy="11509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endParaRPr lang="fr-BE" altLang="es-ES"/>
          </a:p>
        </p:txBody>
      </p:sp>
      <p:sp>
        <p:nvSpPr>
          <p:cNvPr id="1027" name="Rectangle 8"/>
          <p:cNvSpPr>
            <a:spLocks noChangeArrowheads="1"/>
          </p:cNvSpPr>
          <p:nvPr/>
        </p:nvSpPr>
        <p:spPr bwMode="auto">
          <a:xfrm>
            <a:off x="1476375" y="260350"/>
            <a:ext cx="7343775" cy="115093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endParaRPr lang="fr-BE" altLang="es-ES"/>
          </a:p>
        </p:txBody>
      </p:sp>
      <p:sp>
        <p:nvSpPr>
          <p:cNvPr id="1028" name="Rectangle 2"/>
          <p:cNvSpPr>
            <a:spLocks noGrp="1" noChangeArrowheads="1"/>
          </p:cNvSpPr>
          <p:nvPr>
            <p:ph type="title"/>
          </p:nvPr>
        </p:nvSpPr>
        <p:spPr bwMode="auto">
          <a:xfrm>
            <a:off x="1763713" y="404813"/>
            <a:ext cx="63373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s-ES" smtClean="0"/>
              <a:t>Titelmasterformat durch Klicken bearbeiten</a:t>
            </a:r>
          </a:p>
        </p:txBody>
      </p:sp>
      <p:sp>
        <p:nvSpPr>
          <p:cNvPr id="1029" name="Rectangle 3"/>
          <p:cNvSpPr>
            <a:spLocks noGrp="1" noChangeArrowheads="1"/>
          </p:cNvSpPr>
          <p:nvPr>
            <p:ph type="body" idx="1"/>
          </p:nvPr>
        </p:nvSpPr>
        <p:spPr bwMode="auto">
          <a:xfrm>
            <a:off x="1763713" y="1700213"/>
            <a:ext cx="6337300" cy="424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s-ES" smtClean="0"/>
              <a:t>Textmasterformate durch Klicken bearbeiten</a:t>
            </a:r>
          </a:p>
          <a:p>
            <a:pPr lvl="1"/>
            <a:r>
              <a:rPr lang="en-GB" altLang="es-ES" smtClean="0"/>
              <a:t>Zweite Ebene</a:t>
            </a:r>
          </a:p>
          <a:p>
            <a:pPr lvl="2"/>
            <a:r>
              <a:rPr lang="en-GB" altLang="es-ES" smtClean="0"/>
              <a:t>Dritte Ebene</a:t>
            </a:r>
          </a:p>
          <a:p>
            <a:pPr lvl="3"/>
            <a:r>
              <a:rPr lang="en-GB" altLang="es-ES" smtClean="0"/>
              <a:t>Vierte Ebene</a:t>
            </a:r>
          </a:p>
          <a:p>
            <a:pPr lvl="4"/>
            <a:r>
              <a:rPr lang="en-GB" altLang="es-ES" smtClean="0"/>
              <a:t>Fünfte Ebene</a:t>
            </a:r>
          </a:p>
        </p:txBody>
      </p:sp>
      <p:sp>
        <p:nvSpPr>
          <p:cNvPr id="1030" name="Line 10"/>
          <p:cNvSpPr>
            <a:spLocks noChangeShapeType="1"/>
          </p:cNvSpPr>
          <p:nvPr/>
        </p:nvSpPr>
        <p:spPr bwMode="auto">
          <a:xfrm>
            <a:off x="1763713" y="6165850"/>
            <a:ext cx="7056437" cy="0"/>
          </a:xfrm>
          <a:prstGeom prst="line">
            <a:avLst/>
          </a:prstGeom>
          <a:noFill/>
          <a:ln w="46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031" name="Picture 16" descr="CopaCogeca_4C_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56325" y="6267450"/>
            <a:ext cx="20335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6"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Georgia" pitchFamily="18" charset="0"/>
        </a:defRPr>
      </a:lvl2pPr>
      <a:lvl3pPr algn="l" rtl="0" eaLnBrk="0" fontAlgn="base" hangingPunct="0">
        <a:spcBef>
          <a:spcPct val="0"/>
        </a:spcBef>
        <a:spcAft>
          <a:spcPct val="0"/>
        </a:spcAft>
        <a:defRPr sz="2400">
          <a:solidFill>
            <a:schemeClr val="bg1"/>
          </a:solidFill>
          <a:latin typeface="Georgia" pitchFamily="18" charset="0"/>
        </a:defRPr>
      </a:lvl3pPr>
      <a:lvl4pPr algn="l" rtl="0" eaLnBrk="0" fontAlgn="base" hangingPunct="0">
        <a:spcBef>
          <a:spcPct val="0"/>
        </a:spcBef>
        <a:spcAft>
          <a:spcPct val="0"/>
        </a:spcAft>
        <a:defRPr sz="2400">
          <a:solidFill>
            <a:schemeClr val="bg1"/>
          </a:solidFill>
          <a:latin typeface="Georgia" pitchFamily="18" charset="0"/>
        </a:defRPr>
      </a:lvl4pPr>
      <a:lvl5pPr algn="l" rtl="0" eaLnBrk="0" fontAlgn="base" hangingPunct="0">
        <a:spcBef>
          <a:spcPct val="0"/>
        </a:spcBef>
        <a:spcAft>
          <a:spcPct val="0"/>
        </a:spcAft>
        <a:defRPr sz="2400">
          <a:solidFill>
            <a:schemeClr val="bg1"/>
          </a:solidFill>
          <a:latin typeface="Georgia" pitchFamily="18" charset="0"/>
        </a:defRPr>
      </a:lvl5pPr>
      <a:lvl6pPr marL="457200" algn="l" rtl="0" eaLnBrk="1" fontAlgn="base" hangingPunct="1">
        <a:spcBef>
          <a:spcPct val="0"/>
        </a:spcBef>
        <a:spcAft>
          <a:spcPct val="0"/>
        </a:spcAft>
        <a:defRPr sz="2400">
          <a:solidFill>
            <a:schemeClr val="bg1"/>
          </a:solidFill>
          <a:latin typeface="Georgia" pitchFamily="18" charset="0"/>
        </a:defRPr>
      </a:lvl6pPr>
      <a:lvl7pPr marL="914400" algn="l" rtl="0" eaLnBrk="1" fontAlgn="base" hangingPunct="1">
        <a:spcBef>
          <a:spcPct val="0"/>
        </a:spcBef>
        <a:spcAft>
          <a:spcPct val="0"/>
        </a:spcAft>
        <a:defRPr sz="2400">
          <a:solidFill>
            <a:schemeClr val="bg1"/>
          </a:solidFill>
          <a:latin typeface="Georgia" pitchFamily="18" charset="0"/>
        </a:defRPr>
      </a:lvl7pPr>
      <a:lvl8pPr marL="1371600" algn="l" rtl="0" eaLnBrk="1" fontAlgn="base" hangingPunct="1">
        <a:spcBef>
          <a:spcPct val="0"/>
        </a:spcBef>
        <a:spcAft>
          <a:spcPct val="0"/>
        </a:spcAft>
        <a:defRPr sz="2400">
          <a:solidFill>
            <a:schemeClr val="bg1"/>
          </a:solidFill>
          <a:latin typeface="Georgia" pitchFamily="18" charset="0"/>
        </a:defRPr>
      </a:lvl8pPr>
      <a:lvl9pPr marL="1828800" algn="l" rtl="0" eaLnBrk="1" fontAlgn="base" hangingPunct="1">
        <a:spcBef>
          <a:spcPct val="0"/>
        </a:spcBef>
        <a:spcAft>
          <a:spcPct val="0"/>
        </a:spcAft>
        <a:defRPr sz="2400">
          <a:solidFill>
            <a:schemeClr val="bg1"/>
          </a:solidFill>
          <a:latin typeface="Georgia" pitchFamily="18" charset="0"/>
        </a:defRPr>
      </a:lvl9pPr>
    </p:titleStyle>
    <p:bodyStyle>
      <a:lvl1pPr algn="l" rtl="0" eaLnBrk="0" fontAlgn="base" hangingPunct="0">
        <a:spcBef>
          <a:spcPct val="0"/>
        </a:spcBef>
        <a:spcAft>
          <a:spcPct val="0"/>
        </a:spcAft>
        <a:tabLst>
          <a:tab pos="223838" algn="l"/>
          <a:tab pos="447675" algn="l"/>
          <a:tab pos="669925" algn="l"/>
        </a:tabLst>
        <a:defRPr sz="1600" b="1">
          <a:solidFill>
            <a:schemeClr val="tx1"/>
          </a:solidFill>
          <a:latin typeface="+mn-lt"/>
          <a:ea typeface="+mn-ea"/>
          <a:cs typeface="+mn-cs"/>
        </a:defRPr>
      </a:lvl1pPr>
      <a:lvl2pPr marL="1588" algn="l" rtl="0" eaLnBrk="0" fontAlgn="base" hangingPunct="0">
        <a:spcBef>
          <a:spcPct val="0"/>
        </a:spcBef>
        <a:spcAft>
          <a:spcPct val="100000"/>
        </a:spcAft>
        <a:tabLst>
          <a:tab pos="223838" algn="l"/>
          <a:tab pos="447675" algn="l"/>
          <a:tab pos="669925" algn="l"/>
        </a:tabLst>
        <a:defRPr sz="1600">
          <a:solidFill>
            <a:schemeClr val="tx1"/>
          </a:solidFill>
          <a:latin typeface="+mn-lt"/>
        </a:defRPr>
      </a:lvl2pPr>
      <a:lvl3pPr marL="227013" indent="-223838" algn="l" rtl="0" eaLnBrk="0" fontAlgn="base" hangingPunct="0">
        <a:spcBef>
          <a:spcPct val="0"/>
        </a:spcBef>
        <a:spcAft>
          <a:spcPct val="100000"/>
        </a:spcAft>
        <a:buClr>
          <a:schemeClr val="bg2"/>
        </a:buClr>
        <a:buFont typeface="Wingdings" pitchFamily="2" charset="2"/>
        <a:buChar char="§"/>
        <a:tabLst>
          <a:tab pos="223838" algn="l"/>
          <a:tab pos="447675" algn="l"/>
          <a:tab pos="669925" algn="l"/>
        </a:tabLst>
        <a:defRPr sz="1600">
          <a:solidFill>
            <a:schemeClr val="tx1"/>
          </a:solidFill>
          <a:latin typeface="+mn-lt"/>
        </a:defRPr>
      </a:lvl3pPr>
      <a:lvl4pPr marL="447675" indent="-219075" algn="l" rtl="0" eaLnBrk="0" fontAlgn="base" hangingPunct="0">
        <a:spcBef>
          <a:spcPct val="0"/>
        </a:spcBef>
        <a:spcAft>
          <a:spcPct val="100000"/>
        </a:spcAft>
        <a:buClr>
          <a:schemeClr val="bg2"/>
        </a:buClr>
        <a:buFont typeface="Georgia" pitchFamily="18" charset="0"/>
        <a:buChar char="–"/>
        <a:tabLst>
          <a:tab pos="223838" algn="l"/>
          <a:tab pos="447675" algn="l"/>
          <a:tab pos="669925" algn="l"/>
        </a:tabLst>
        <a:defRPr sz="1600">
          <a:solidFill>
            <a:schemeClr val="tx1"/>
          </a:solidFill>
          <a:latin typeface="+mn-lt"/>
        </a:defRPr>
      </a:lvl4pPr>
      <a:lvl5pPr marL="671513" indent="-222250" algn="l" rtl="0" eaLnBrk="0" fontAlgn="base" hangingPunct="0">
        <a:spcBef>
          <a:spcPct val="0"/>
        </a:spcBef>
        <a:spcAft>
          <a:spcPct val="100000"/>
        </a:spcAft>
        <a:buClr>
          <a:schemeClr val="bg2"/>
        </a:buClr>
        <a:buChar char="•"/>
        <a:tabLst>
          <a:tab pos="223838" algn="l"/>
          <a:tab pos="447675" algn="l"/>
          <a:tab pos="669925" algn="l"/>
        </a:tabLst>
        <a:defRPr sz="1600">
          <a:solidFill>
            <a:schemeClr val="tx1"/>
          </a:solidFill>
          <a:latin typeface="+mn-lt"/>
        </a:defRPr>
      </a:lvl5pPr>
      <a:lvl6pPr marL="11287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6pPr>
      <a:lvl7pPr marL="15859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7pPr>
      <a:lvl8pPr marL="20431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8pPr>
      <a:lvl9pPr marL="25003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323850" y="1412875"/>
            <a:ext cx="1152525" cy="11509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endParaRPr lang="fr-BE" altLang="es-ES" smtClean="0">
              <a:solidFill>
                <a:srgbClr val="000000"/>
              </a:solidFill>
            </a:endParaRPr>
          </a:p>
        </p:txBody>
      </p:sp>
      <p:sp>
        <p:nvSpPr>
          <p:cNvPr id="1027" name="Rectangle 8"/>
          <p:cNvSpPr>
            <a:spLocks noChangeArrowheads="1"/>
          </p:cNvSpPr>
          <p:nvPr/>
        </p:nvSpPr>
        <p:spPr bwMode="auto">
          <a:xfrm>
            <a:off x="1476375" y="260350"/>
            <a:ext cx="7343775" cy="115093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endParaRPr lang="fr-BE" altLang="es-ES" smtClean="0">
              <a:solidFill>
                <a:srgbClr val="000000"/>
              </a:solidFill>
            </a:endParaRPr>
          </a:p>
        </p:txBody>
      </p:sp>
      <p:sp>
        <p:nvSpPr>
          <p:cNvPr id="1028" name="Rectangle 2"/>
          <p:cNvSpPr>
            <a:spLocks noGrp="1" noChangeArrowheads="1"/>
          </p:cNvSpPr>
          <p:nvPr>
            <p:ph type="title"/>
          </p:nvPr>
        </p:nvSpPr>
        <p:spPr bwMode="auto">
          <a:xfrm>
            <a:off x="1763713" y="404813"/>
            <a:ext cx="63373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s-ES" smtClean="0"/>
              <a:t>Titelmasterformat durch Klicken bearbeiten</a:t>
            </a:r>
          </a:p>
        </p:txBody>
      </p:sp>
      <p:sp>
        <p:nvSpPr>
          <p:cNvPr id="1029" name="Rectangle 3"/>
          <p:cNvSpPr>
            <a:spLocks noGrp="1" noChangeArrowheads="1"/>
          </p:cNvSpPr>
          <p:nvPr>
            <p:ph type="body" idx="1"/>
          </p:nvPr>
        </p:nvSpPr>
        <p:spPr bwMode="auto">
          <a:xfrm>
            <a:off x="1763713" y="1700213"/>
            <a:ext cx="6337300" cy="424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s-ES" smtClean="0"/>
              <a:t>Textmasterformate durch Klicken bearbeiten</a:t>
            </a:r>
          </a:p>
          <a:p>
            <a:pPr lvl="1"/>
            <a:r>
              <a:rPr lang="en-GB" altLang="es-ES" smtClean="0"/>
              <a:t>Zweite Ebene</a:t>
            </a:r>
          </a:p>
          <a:p>
            <a:pPr lvl="2"/>
            <a:r>
              <a:rPr lang="en-GB" altLang="es-ES" smtClean="0"/>
              <a:t>Dritte Ebene</a:t>
            </a:r>
          </a:p>
          <a:p>
            <a:pPr lvl="3"/>
            <a:r>
              <a:rPr lang="en-GB" altLang="es-ES" smtClean="0"/>
              <a:t>Vierte Ebene</a:t>
            </a:r>
          </a:p>
          <a:p>
            <a:pPr lvl="4"/>
            <a:r>
              <a:rPr lang="en-GB" altLang="es-ES" smtClean="0"/>
              <a:t>Fünfte Ebene</a:t>
            </a:r>
          </a:p>
        </p:txBody>
      </p:sp>
      <p:sp>
        <p:nvSpPr>
          <p:cNvPr id="1030" name="Line 10"/>
          <p:cNvSpPr>
            <a:spLocks noChangeShapeType="1"/>
          </p:cNvSpPr>
          <p:nvPr/>
        </p:nvSpPr>
        <p:spPr bwMode="auto">
          <a:xfrm>
            <a:off x="1763713" y="6165850"/>
            <a:ext cx="7056437" cy="0"/>
          </a:xfrm>
          <a:prstGeom prst="line">
            <a:avLst/>
          </a:prstGeom>
          <a:noFill/>
          <a:ln w="46800">
            <a:solidFill>
              <a:schemeClr val="accent1"/>
            </a:solidFill>
            <a:round/>
            <a:headEnd/>
            <a:tailEnd/>
          </a:ln>
          <a:extLst>
            <a:ext uri="{909E8E84-426E-40DD-AFC4-6F175D3DCCD1}">
              <a14:hiddenFill xmlns:a14="http://schemas.microsoft.com/office/drawing/2010/main">
                <a:noFill/>
              </a14:hiddenFill>
            </a:ext>
          </a:extLst>
        </p:spPr>
        <p:txBody>
          <a:bodyPr/>
          <a:lstStyle/>
          <a:p>
            <a:endParaRPr lang="fr-BE" smtClean="0">
              <a:solidFill>
                <a:srgbClr val="000000"/>
              </a:solidFill>
            </a:endParaRPr>
          </a:p>
        </p:txBody>
      </p:sp>
      <p:pic>
        <p:nvPicPr>
          <p:cNvPr id="1031" name="Picture 16" descr="CopaCogeca_4C_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56325" y="6267450"/>
            <a:ext cx="20335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8333722"/>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Georgia" pitchFamily="18" charset="0"/>
        </a:defRPr>
      </a:lvl2pPr>
      <a:lvl3pPr algn="l" rtl="0" eaLnBrk="0" fontAlgn="base" hangingPunct="0">
        <a:spcBef>
          <a:spcPct val="0"/>
        </a:spcBef>
        <a:spcAft>
          <a:spcPct val="0"/>
        </a:spcAft>
        <a:defRPr sz="2400">
          <a:solidFill>
            <a:schemeClr val="bg1"/>
          </a:solidFill>
          <a:latin typeface="Georgia" pitchFamily="18" charset="0"/>
        </a:defRPr>
      </a:lvl3pPr>
      <a:lvl4pPr algn="l" rtl="0" eaLnBrk="0" fontAlgn="base" hangingPunct="0">
        <a:spcBef>
          <a:spcPct val="0"/>
        </a:spcBef>
        <a:spcAft>
          <a:spcPct val="0"/>
        </a:spcAft>
        <a:defRPr sz="2400">
          <a:solidFill>
            <a:schemeClr val="bg1"/>
          </a:solidFill>
          <a:latin typeface="Georgia" pitchFamily="18" charset="0"/>
        </a:defRPr>
      </a:lvl4pPr>
      <a:lvl5pPr algn="l" rtl="0" eaLnBrk="0" fontAlgn="base" hangingPunct="0">
        <a:spcBef>
          <a:spcPct val="0"/>
        </a:spcBef>
        <a:spcAft>
          <a:spcPct val="0"/>
        </a:spcAft>
        <a:defRPr sz="2400">
          <a:solidFill>
            <a:schemeClr val="bg1"/>
          </a:solidFill>
          <a:latin typeface="Georgia" pitchFamily="18" charset="0"/>
        </a:defRPr>
      </a:lvl5pPr>
      <a:lvl6pPr marL="457200" algn="l" rtl="0" eaLnBrk="1" fontAlgn="base" hangingPunct="1">
        <a:spcBef>
          <a:spcPct val="0"/>
        </a:spcBef>
        <a:spcAft>
          <a:spcPct val="0"/>
        </a:spcAft>
        <a:defRPr sz="2400">
          <a:solidFill>
            <a:schemeClr val="bg1"/>
          </a:solidFill>
          <a:latin typeface="Georgia" pitchFamily="18" charset="0"/>
        </a:defRPr>
      </a:lvl6pPr>
      <a:lvl7pPr marL="914400" algn="l" rtl="0" eaLnBrk="1" fontAlgn="base" hangingPunct="1">
        <a:spcBef>
          <a:spcPct val="0"/>
        </a:spcBef>
        <a:spcAft>
          <a:spcPct val="0"/>
        </a:spcAft>
        <a:defRPr sz="2400">
          <a:solidFill>
            <a:schemeClr val="bg1"/>
          </a:solidFill>
          <a:latin typeface="Georgia" pitchFamily="18" charset="0"/>
        </a:defRPr>
      </a:lvl7pPr>
      <a:lvl8pPr marL="1371600" algn="l" rtl="0" eaLnBrk="1" fontAlgn="base" hangingPunct="1">
        <a:spcBef>
          <a:spcPct val="0"/>
        </a:spcBef>
        <a:spcAft>
          <a:spcPct val="0"/>
        </a:spcAft>
        <a:defRPr sz="2400">
          <a:solidFill>
            <a:schemeClr val="bg1"/>
          </a:solidFill>
          <a:latin typeface="Georgia" pitchFamily="18" charset="0"/>
        </a:defRPr>
      </a:lvl8pPr>
      <a:lvl9pPr marL="1828800" algn="l" rtl="0" eaLnBrk="1" fontAlgn="base" hangingPunct="1">
        <a:spcBef>
          <a:spcPct val="0"/>
        </a:spcBef>
        <a:spcAft>
          <a:spcPct val="0"/>
        </a:spcAft>
        <a:defRPr sz="2400">
          <a:solidFill>
            <a:schemeClr val="bg1"/>
          </a:solidFill>
          <a:latin typeface="Georgia" pitchFamily="18" charset="0"/>
        </a:defRPr>
      </a:lvl9pPr>
    </p:titleStyle>
    <p:bodyStyle>
      <a:lvl1pPr marL="342900" indent="-342900" algn="l" rtl="0" eaLnBrk="0" fontAlgn="base" hangingPunct="0">
        <a:spcBef>
          <a:spcPct val="0"/>
        </a:spcBef>
        <a:spcAft>
          <a:spcPct val="0"/>
        </a:spcAft>
        <a:tabLst>
          <a:tab pos="223838" algn="l"/>
          <a:tab pos="447675" algn="l"/>
          <a:tab pos="669925" algn="l"/>
        </a:tabLst>
        <a:defRPr sz="1600" b="1">
          <a:solidFill>
            <a:schemeClr val="tx1"/>
          </a:solidFill>
          <a:latin typeface="+mn-lt"/>
          <a:ea typeface="+mn-ea"/>
          <a:cs typeface="+mn-cs"/>
        </a:defRPr>
      </a:lvl1pPr>
      <a:lvl2pPr marL="1588" indent="455613" algn="l" rtl="0" eaLnBrk="0" fontAlgn="base" hangingPunct="0">
        <a:spcBef>
          <a:spcPct val="0"/>
        </a:spcBef>
        <a:spcAft>
          <a:spcPct val="100000"/>
        </a:spcAft>
        <a:tabLst>
          <a:tab pos="223838" algn="l"/>
          <a:tab pos="447675" algn="l"/>
          <a:tab pos="669925" algn="l"/>
        </a:tabLst>
        <a:defRPr sz="1600">
          <a:solidFill>
            <a:schemeClr val="tx1"/>
          </a:solidFill>
          <a:latin typeface="+mn-lt"/>
        </a:defRPr>
      </a:lvl2pPr>
      <a:lvl3pPr marL="227013" indent="-223838" algn="l" rtl="0" eaLnBrk="0" fontAlgn="base" hangingPunct="0">
        <a:spcBef>
          <a:spcPct val="0"/>
        </a:spcBef>
        <a:spcAft>
          <a:spcPct val="100000"/>
        </a:spcAft>
        <a:buClr>
          <a:schemeClr val="bg2"/>
        </a:buClr>
        <a:buFont typeface="Wingdings" panose="05000000000000000000" pitchFamily="2" charset="2"/>
        <a:buChar char="§"/>
        <a:tabLst>
          <a:tab pos="223838" algn="l"/>
          <a:tab pos="447675" algn="l"/>
          <a:tab pos="669925" algn="l"/>
        </a:tabLst>
        <a:defRPr sz="1600">
          <a:solidFill>
            <a:schemeClr val="tx1"/>
          </a:solidFill>
          <a:latin typeface="+mn-lt"/>
        </a:defRPr>
      </a:lvl3pPr>
      <a:lvl4pPr marL="447675" indent="-219075" algn="l" rtl="0" eaLnBrk="0" fontAlgn="base" hangingPunct="0">
        <a:spcBef>
          <a:spcPct val="0"/>
        </a:spcBef>
        <a:spcAft>
          <a:spcPct val="100000"/>
        </a:spcAft>
        <a:buClr>
          <a:schemeClr val="bg2"/>
        </a:buClr>
        <a:buFont typeface="Georgia" panose="02040502050405020303" pitchFamily="18" charset="0"/>
        <a:buChar char="–"/>
        <a:tabLst>
          <a:tab pos="223838" algn="l"/>
          <a:tab pos="447675" algn="l"/>
          <a:tab pos="669925" algn="l"/>
        </a:tabLst>
        <a:defRPr sz="1600">
          <a:solidFill>
            <a:schemeClr val="tx1"/>
          </a:solidFill>
          <a:latin typeface="+mn-lt"/>
        </a:defRPr>
      </a:lvl4pPr>
      <a:lvl5pPr marL="671513" indent="-222250" algn="l" rtl="0" eaLnBrk="0" fontAlgn="base" hangingPunct="0">
        <a:spcBef>
          <a:spcPct val="0"/>
        </a:spcBef>
        <a:spcAft>
          <a:spcPct val="100000"/>
        </a:spcAft>
        <a:buClr>
          <a:schemeClr val="bg2"/>
        </a:buClr>
        <a:buChar char="•"/>
        <a:tabLst>
          <a:tab pos="223838" algn="l"/>
          <a:tab pos="447675" algn="l"/>
          <a:tab pos="669925" algn="l"/>
        </a:tabLst>
        <a:defRPr sz="1600">
          <a:solidFill>
            <a:schemeClr val="tx1"/>
          </a:solidFill>
          <a:latin typeface="+mn-lt"/>
        </a:defRPr>
      </a:lvl5pPr>
      <a:lvl6pPr marL="11287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6pPr>
      <a:lvl7pPr marL="15859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7pPr>
      <a:lvl8pPr marL="20431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8pPr>
      <a:lvl9pPr marL="2500313" indent="-222250" algn="l" rtl="0" eaLnBrk="1" fontAlgn="base" hangingPunct="1">
        <a:spcBef>
          <a:spcPct val="0"/>
        </a:spcBef>
        <a:spcAft>
          <a:spcPct val="100000"/>
        </a:spcAft>
        <a:buClr>
          <a:schemeClr val="bg2"/>
        </a:buClr>
        <a:buChar char="•"/>
        <a:tabLst>
          <a:tab pos="223838" algn="l"/>
          <a:tab pos="447675" algn="l"/>
          <a:tab pos="669925" algn="l"/>
        </a:tabLst>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ChangeArrowheads="1"/>
          </p:cNvSpPr>
          <p:nvPr/>
        </p:nvSpPr>
        <p:spPr bwMode="auto">
          <a:xfrm>
            <a:off x="2051050" y="3716338"/>
            <a:ext cx="6624638" cy="21605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b="1">
                <a:solidFill>
                  <a:schemeClr val="tx1"/>
                </a:solidFill>
                <a:latin typeface="Georgia" pitchFamily="18" charset="0"/>
              </a:defRPr>
            </a:lvl1pPr>
            <a:lvl2pPr marL="742950" indent="-285750">
              <a:spcAft>
                <a:spcPct val="100000"/>
              </a:spcAft>
              <a:defRPr sz="1600">
                <a:solidFill>
                  <a:schemeClr val="tx1"/>
                </a:solidFill>
                <a:latin typeface="Georgia" pitchFamily="18" charset="0"/>
              </a:defRPr>
            </a:lvl2pPr>
            <a:lvl3pPr marL="1143000" indent="-228600">
              <a:spcAft>
                <a:spcPct val="100000"/>
              </a:spcAft>
              <a:buClr>
                <a:schemeClr val="bg2"/>
              </a:buClr>
              <a:buFont typeface="Wingdings" pitchFamily="2" charset="2"/>
              <a:buChar char="§"/>
              <a:defRPr sz="1600">
                <a:solidFill>
                  <a:schemeClr val="tx1"/>
                </a:solidFill>
                <a:latin typeface="Georgia" pitchFamily="18" charset="0"/>
              </a:defRPr>
            </a:lvl3pPr>
            <a:lvl4pPr marL="1600200" indent="-228600">
              <a:spcAft>
                <a:spcPct val="100000"/>
              </a:spcAft>
              <a:buClr>
                <a:schemeClr val="bg2"/>
              </a:buClr>
              <a:buFont typeface="Georgia" pitchFamily="18" charset="0"/>
              <a:buChar char="–"/>
              <a:defRPr sz="1600">
                <a:solidFill>
                  <a:schemeClr val="tx1"/>
                </a:solidFill>
                <a:latin typeface="Georgia" pitchFamily="18" charset="0"/>
              </a:defRPr>
            </a:lvl4pPr>
            <a:lvl5pPr marL="2057400" indent="-228600">
              <a:spcAft>
                <a:spcPct val="100000"/>
              </a:spcAft>
              <a:buClr>
                <a:schemeClr val="bg2"/>
              </a:buClr>
              <a:buChar char="•"/>
              <a:defRPr sz="1600">
                <a:solidFill>
                  <a:schemeClr val="tx1"/>
                </a:solidFill>
                <a:latin typeface="Georgia" pitchFamily="18" charset="0"/>
              </a:defRPr>
            </a:lvl5pPr>
            <a:lvl6pPr marL="2514600" indent="-228600" eaLnBrk="0" fontAlgn="base" hangingPunct="0">
              <a:spcBef>
                <a:spcPct val="0"/>
              </a:spcBef>
              <a:spcAft>
                <a:spcPct val="100000"/>
              </a:spcAft>
              <a:buClr>
                <a:schemeClr val="bg2"/>
              </a:buClr>
              <a:buChar char="•"/>
              <a:defRPr sz="1600">
                <a:solidFill>
                  <a:schemeClr val="tx1"/>
                </a:solidFill>
                <a:latin typeface="Georgia" pitchFamily="18" charset="0"/>
              </a:defRPr>
            </a:lvl6pPr>
            <a:lvl7pPr marL="2971800" indent="-228600" eaLnBrk="0" fontAlgn="base" hangingPunct="0">
              <a:spcBef>
                <a:spcPct val="0"/>
              </a:spcBef>
              <a:spcAft>
                <a:spcPct val="100000"/>
              </a:spcAft>
              <a:buClr>
                <a:schemeClr val="bg2"/>
              </a:buClr>
              <a:buChar char="•"/>
              <a:defRPr sz="1600">
                <a:solidFill>
                  <a:schemeClr val="tx1"/>
                </a:solidFill>
                <a:latin typeface="Georgia" pitchFamily="18" charset="0"/>
              </a:defRPr>
            </a:lvl7pPr>
            <a:lvl8pPr marL="3429000" indent="-228600" eaLnBrk="0" fontAlgn="base" hangingPunct="0">
              <a:spcBef>
                <a:spcPct val="0"/>
              </a:spcBef>
              <a:spcAft>
                <a:spcPct val="100000"/>
              </a:spcAft>
              <a:buClr>
                <a:schemeClr val="bg2"/>
              </a:buClr>
              <a:buChar char="•"/>
              <a:defRPr sz="1600">
                <a:solidFill>
                  <a:schemeClr val="tx1"/>
                </a:solidFill>
                <a:latin typeface="Georgia" pitchFamily="18" charset="0"/>
              </a:defRPr>
            </a:lvl8pPr>
            <a:lvl9pPr marL="3886200" indent="-228600" eaLnBrk="0" fontAlgn="base" hangingPunct="0">
              <a:spcBef>
                <a:spcPct val="0"/>
              </a:spcBef>
              <a:spcAft>
                <a:spcPct val="100000"/>
              </a:spcAft>
              <a:buClr>
                <a:schemeClr val="bg2"/>
              </a:buClr>
              <a:buChar char="•"/>
              <a:defRPr sz="1600">
                <a:solidFill>
                  <a:schemeClr val="tx1"/>
                </a:solidFill>
                <a:latin typeface="Georgia" pitchFamily="18" charset="0"/>
              </a:defRPr>
            </a:lvl9pPr>
          </a:lstStyle>
          <a:p>
            <a:pPr eaLnBrk="1" hangingPunct="1"/>
            <a:endParaRPr lang="fr-BE" altLang="es-ES" sz="1800" b="0"/>
          </a:p>
        </p:txBody>
      </p:sp>
      <p:sp>
        <p:nvSpPr>
          <p:cNvPr id="5123" name="Rectangle 8"/>
          <p:cNvSpPr>
            <a:spLocks noChangeArrowheads="1"/>
          </p:cNvSpPr>
          <p:nvPr/>
        </p:nvSpPr>
        <p:spPr bwMode="auto">
          <a:xfrm>
            <a:off x="468313" y="2133600"/>
            <a:ext cx="1584325" cy="158273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b="1">
                <a:solidFill>
                  <a:schemeClr val="tx1"/>
                </a:solidFill>
                <a:latin typeface="Georgia" pitchFamily="18" charset="0"/>
              </a:defRPr>
            </a:lvl1pPr>
            <a:lvl2pPr marL="742950" indent="-285750">
              <a:spcAft>
                <a:spcPct val="100000"/>
              </a:spcAft>
              <a:defRPr sz="1600">
                <a:solidFill>
                  <a:schemeClr val="tx1"/>
                </a:solidFill>
                <a:latin typeface="Georgia" pitchFamily="18" charset="0"/>
              </a:defRPr>
            </a:lvl2pPr>
            <a:lvl3pPr marL="1143000" indent="-228600">
              <a:spcAft>
                <a:spcPct val="100000"/>
              </a:spcAft>
              <a:buClr>
                <a:schemeClr val="bg2"/>
              </a:buClr>
              <a:buFont typeface="Wingdings" pitchFamily="2" charset="2"/>
              <a:buChar char="§"/>
              <a:defRPr sz="1600">
                <a:solidFill>
                  <a:schemeClr val="tx1"/>
                </a:solidFill>
                <a:latin typeface="Georgia" pitchFamily="18" charset="0"/>
              </a:defRPr>
            </a:lvl3pPr>
            <a:lvl4pPr marL="1600200" indent="-228600">
              <a:spcAft>
                <a:spcPct val="100000"/>
              </a:spcAft>
              <a:buClr>
                <a:schemeClr val="bg2"/>
              </a:buClr>
              <a:buFont typeface="Georgia" pitchFamily="18" charset="0"/>
              <a:buChar char="–"/>
              <a:defRPr sz="1600">
                <a:solidFill>
                  <a:schemeClr val="tx1"/>
                </a:solidFill>
                <a:latin typeface="Georgia" pitchFamily="18" charset="0"/>
              </a:defRPr>
            </a:lvl4pPr>
            <a:lvl5pPr marL="2057400" indent="-228600">
              <a:spcAft>
                <a:spcPct val="100000"/>
              </a:spcAft>
              <a:buClr>
                <a:schemeClr val="bg2"/>
              </a:buClr>
              <a:buChar char="•"/>
              <a:defRPr sz="1600">
                <a:solidFill>
                  <a:schemeClr val="tx1"/>
                </a:solidFill>
                <a:latin typeface="Georgia" pitchFamily="18" charset="0"/>
              </a:defRPr>
            </a:lvl5pPr>
            <a:lvl6pPr marL="2514600" indent="-228600" eaLnBrk="0" fontAlgn="base" hangingPunct="0">
              <a:spcBef>
                <a:spcPct val="0"/>
              </a:spcBef>
              <a:spcAft>
                <a:spcPct val="100000"/>
              </a:spcAft>
              <a:buClr>
                <a:schemeClr val="bg2"/>
              </a:buClr>
              <a:buChar char="•"/>
              <a:defRPr sz="1600">
                <a:solidFill>
                  <a:schemeClr val="tx1"/>
                </a:solidFill>
                <a:latin typeface="Georgia" pitchFamily="18" charset="0"/>
              </a:defRPr>
            </a:lvl6pPr>
            <a:lvl7pPr marL="2971800" indent="-228600" eaLnBrk="0" fontAlgn="base" hangingPunct="0">
              <a:spcBef>
                <a:spcPct val="0"/>
              </a:spcBef>
              <a:spcAft>
                <a:spcPct val="100000"/>
              </a:spcAft>
              <a:buClr>
                <a:schemeClr val="bg2"/>
              </a:buClr>
              <a:buChar char="•"/>
              <a:defRPr sz="1600">
                <a:solidFill>
                  <a:schemeClr val="tx1"/>
                </a:solidFill>
                <a:latin typeface="Georgia" pitchFamily="18" charset="0"/>
              </a:defRPr>
            </a:lvl7pPr>
            <a:lvl8pPr marL="3429000" indent="-228600" eaLnBrk="0" fontAlgn="base" hangingPunct="0">
              <a:spcBef>
                <a:spcPct val="0"/>
              </a:spcBef>
              <a:spcAft>
                <a:spcPct val="100000"/>
              </a:spcAft>
              <a:buClr>
                <a:schemeClr val="bg2"/>
              </a:buClr>
              <a:buChar char="•"/>
              <a:defRPr sz="1600">
                <a:solidFill>
                  <a:schemeClr val="tx1"/>
                </a:solidFill>
                <a:latin typeface="Georgia" pitchFamily="18" charset="0"/>
              </a:defRPr>
            </a:lvl8pPr>
            <a:lvl9pPr marL="3886200" indent="-228600" eaLnBrk="0" fontAlgn="base" hangingPunct="0">
              <a:spcBef>
                <a:spcPct val="0"/>
              </a:spcBef>
              <a:spcAft>
                <a:spcPct val="100000"/>
              </a:spcAft>
              <a:buClr>
                <a:schemeClr val="bg2"/>
              </a:buClr>
              <a:buChar char="•"/>
              <a:defRPr sz="1600">
                <a:solidFill>
                  <a:schemeClr val="tx1"/>
                </a:solidFill>
                <a:latin typeface="Georgia" pitchFamily="18" charset="0"/>
              </a:defRPr>
            </a:lvl9pPr>
          </a:lstStyle>
          <a:p>
            <a:pPr eaLnBrk="1" hangingPunct="1"/>
            <a:endParaRPr lang="fr-BE" altLang="es-ES" sz="1800" b="0"/>
          </a:p>
        </p:txBody>
      </p:sp>
      <p:sp>
        <p:nvSpPr>
          <p:cNvPr id="5124" name="Rectangle 2"/>
          <p:cNvSpPr>
            <a:spLocks noGrp="1" noChangeArrowheads="1"/>
          </p:cNvSpPr>
          <p:nvPr>
            <p:ph type="ctrTitle"/>
          </p:nvPr>
        </p:nvSpPr>
        <p:spPr>
          <a:xfrm>
            <a:off x="1475656" y="3933825"/>
            <a:ext cx="7056783" cy="936625"/>
          </a:xfrm>
        </p:spPr>
        <p:txBody>
          <a:bodyPr/>
          <a:lstStyle/>
          <a:p>
            <a:pPr algn="r" eaLnBrk="1" hangingPunct="1"/>
            <a:r>
              <a:rPr lang="en-GB" altLang="es-ES" sz="2000" b="1" i="1" dirty="0" smtClean="0"/>
              <a:t>Discussion to further simplify quality policy</a:t>
            </a:r>
            <a:r>
              <a:rPr lang="en-GB" altLang="es-ES" b="1" i="1" dirty="0" smtClean="0"/>
              <a:t/>
            </a:r>
            <a:br>
              <a:rPr lang="en-GB" altLang="es-ES" b="1" i="1" dirty="0" smtClean="0"/>
            </a:br>
            <a:r>
              <a:rPr lang="en-GB" altLang="es-ES" sz="2000" b="1" i="1" dirty="0" smtClean="0"/>
              <a:t/>
            </a:r>
            <a:br>
              <a:rPr lang="en-GB" altLang="es-ES" sz="2000" b="1" i="1" dirty="0" smtClean="0"/>
            </a:br>
            <a:r>
              <a:rPr lang="en-GB" altLang="es-ES" sz="2000" i="1" dirty="0" smtClean="0"/>
              <a:t>Mr Olivier de </a:t>
            </a:r>
            <a:r>
              <a:rPr lang="en-GB" altLang="es-ES" sz="2000" i="1" dirty="0" err="1" smtClean="0"/>
              <a:t>Carné</a:t>
            </a:r>
            <a:r>
              <a:rPr lang="en-GB" altLang="es-ES" sz="2000" i="1" dirty="0"/>
              <a:t/>
            </a:r>
            <a:br>
              <a:rPr lang="en-GB" altLang="es-ES" sz="2000" i="1" dirty="0"/>
            </a:br>
            <a:r>
              <a:rPr lang="en-GB" altLang="es-ES" sz="2000" i="1" dirty="0" smtClean="0"/>
              <a:t> </a:t>
            </a:r>
            <a:r>
              <a:rPr lang="en-GB" altLang="es-ES" sz="2000" i="1" dirty="0"/>
              <a:t>C</a:t>
            </a:r>
            <a:r>
              <a:rPr lang="en-GB" altLang="es-ES" sz="2000" i="1" dirty="0" smtClean="0"/>
              <a:t>hairman of the Copa and </a:t>
            </a:r>
            <a:r>
              <a:rPr lang="en-GB" altLang="es-ES" sz="2000" i="1" dirty="0" err="1" smtClean="0"/>
              <a:t>Cogeca</a:t>
            </a:r>
            <a:r>
              <a:rPr lang="en-GB" altLang="es-ES" sz="2000" i="1" dirty="0" smtClean="0"/>
              <a:t> WP “Quality</a:t>
            </a:r>
            <a:r>
              <a:rPr lang="en-GB" altLang="es-ES" i="1" dirty="0" smtClean="0"/>
              <a:t>”</a:t>
            </a:r>
            <a:br>
              <a:rPr lang="en-GB" altLang="es-ES" i="1" dirty="0" smtClean="0"/>
            </a:br>
            <a:r>
              <a:rPr lang="en-GB" altLang="es-ES" sz="2000" i="1" dirty="0" smtClean="0"/>
              <a:t>CDG “Quality &amp; Promotion”</a:t>
            </a:r>
          </a:p>
        </p:txBody>
      </p:sp>
      <p:sp>
        <p:nvSpPr>
          <p:cNvPr id="5125" name="Rectangle 3"/>
          <p:cNvSpPr>
            <a:spLocks noGrp="1" noChangeArrowheads="1"/>
          </p:cNvSpPr>
          <p:nvPr>
            <p:ph type="subTitle" idx="1"/>
          </p:nvPr>
        </p:nvSpPr>
        <p:spPr/>
        <p:txBody>
          <a:bodyPr/>
          <a:lstStyle/>
          <a:p>
            <a:pPr eaLnBrk="1" hangingPunct="1"/>
            <a:endParaRPr lang="fr-BE" altLang="es-ES" dirty="0" smtClean="0"/>
          </a:p>
        </p:txBody>
      </p:sp>
      <p:pic>
        <p:nvPicPr>
          <p:cNvPr id="2" name="Picture 1"/>
          <p:cNvPicPr>
            <a:picLocks noChangeAspect="1"/>
          </p:cNvPicPr>
          <p:nvPr/>
        </p:nvPicPr>
        <p:blipFill>
          <a:blip r:embed="rId2"/>
          <a:stretch>
            <a:fillRect/>
          </a:stretch>
        </p:blipFill>
        <p:spPr>
          <a:xfrm>
            <a:off x="5921185" y="1556792"/>
            <a:ext cx="2159529" cy="1760783"/>
          </a:xfrm>
          <a:prstGeom prst="rect">
            <a:avLst/>
          </a:prstGeom>
        </p:spPr>
      </p:pic>
      <p:pic>
        <p:nvPicPr>
          <p:cNvPr id="3" name="Picture 2"/>
          <p:cNvPicPr>
            <a:picLocks noChangeAspect="1"/>
          </p:cNvPicPr>
          <p:nvPr/>
        </p:nvPicPr>
        <p:blipFill>
          <a:blip r:embed="rId3"/>
          <a:stretch>
            <a:fillRect/>
          </a:stretch>
        </p:blipFill>
        <p:spPr>
          <a:xfrm>
            <a:off x="2915816" y="1556792"/>
            <a:ext cx="2124516" cy="176078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2913" y="4038600"/>
            <a:ext cx="3581400"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725" y="1820863"/>
            <a:ext cx="3538538"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4084638"/>
            <a:ext cx="3538538"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2913" y="1820863"/>
            <a:ext cx="358140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4 Título"/>
          <p:cNvSpPr>
            <a:spLocks noGrp="1"/>
          </p:cNvSpPr>
          <p:nvPr>
            <p:ph type="title"/>
          </p:nvPr>
        </p:nvSpPr>
        <p:spPr/>
        <p:txBody>
          <a:bodyPr/>
          <a:lstStyle/>
          <a:p>
            <a:endParaRPr lang="en-US" altLang="es-ES" smtClean="0"/>
          </a:p>
        </p:txBody>
      </p:sp>
      <p:sp>
        <p:nvSpPr>
          <p:cNvPr id="31751" name="5 Marcador de contenido"/>
          <p:cNvSpPr>
            <a:spLocks noGrp="1"/>
          </p:cNvSpPr>
          <p:nvPr>
            <p:ph idx="1"/>
          </p:nvPr>
        </p:nvSpPr>
        <p:spPr/>
        <p:txBody>
          <a:bodyPr/>
          <a:lstStyle/>
          <a:p>
            <a:pPr marL="0" indent="0"/>
            <a:endParaRPr lang="en-US" altLang="es-ES" smtClean="0"/>
          </a:p>
          <a:p>
            <a:pPr marL="0" indent="0"/>
            <a:endParaRPr lang="en-US" altLang="es-ES" smtClean="0"/>
          </a:p>
          <a:p>
            <a:pPr marL="0" indent="0"/>
            <a:endParaRPr lang="en-US" altLang="es-ES" smtClean="0"/>
          </a:p>
          <a:p>
            <a:pPr marL="0" indent="0"/>
            <a:endParaRPr lang="en-US" altLang="es-ES" smtClean="0"/>
          </a:p>
          <a:p>
            <a:pPr marL="0" indent="0"/>
            <a:endParaRPr lang="en-US" altLang="es-ES" smtClean="0"/>
          </a:p>
          <a:p>
            <a:pPr marL="0" indent="0"/>
            <a:endParaRPr lang="en-US" altLang="es-ES" smtClean="0"/>
          </a:p>
          <a:p>
            <a:pPr marL="0" indent="0" algn="ctr"/>
            <a:endParaRPr lang="en-US" altLang="es-ES" sz="4000" smtClean="0"/>
          </a:p>
          <a:p>
            <a:pPr marL="0" indent="0"/>
            <a:endParaRPr lang="en-US" altLang="es-ES" smtClean="0"/>
          </a:p>
          <a:p>
            <a:pPr marL="0" indent="0"/>
            <a:endParaRPr lang="en-US" altLang="es-ES" smtClean="0"/>
          </a:p>
          <a:p>
            <a:pPr marL="0" indent="0" algn="ctr"/>
            <a:r>
              <a:rPr lang="en-US" altLang="es-ES" sz="6600" smtClean="0"/>
              <a:t>                                                           </a:t>
            </a:r>
          </a:p>
        </p:txBody>
      </p:sp>
      <p:sp>
        <p:nvSpPr>
          <p:cNvPr id="2" name="TextBox 1"/>
          <p:cNvSpPr txBox="1"/>
          <p:nvPr/>
        </p:nvSpPr>
        <p:spPr>
          <a:xfrm>
            <a:off x="2195736" y="3487286"/>
            <a:ext cx="6768751" cy="646331"/>
          </a:xfrm>
          <a:prstGeom prst="rect">
            <a:avLst/>
          </a:prstGeom>
          <a:noFill/>
        </p:spPr>
        <p:txBody>
          <a:bodyPr wrap="square" rtlCol="0">
            <a:spAutoFit/>
          </a:bodyPr>
          <a:lstStyle/>
          <a:p>
            <a:r>
              <a:rPr lang="fr-BE" sz="3600" dirty="0" err="1" smtClean="0">
                <a:solidFill>
                  <a:schemeClr val="bg1"/>
                </a:solidFill>
              </a:rPr>
              <a:t>Thank</a:t>
            </a:r>
            <a:r>
              <a:rPr lang="fr-BE" sz="3600" dirty="0" smtClean="0">
                <a:solidFill>
                  <a:schemeClr val="bg1"/>
                </a:solidFill>
              </a:rPr>
              <a:t> </a:t>
            </a:r>
            <a:r>
              <a:rPr lang="fr-BE" sz="3600" dirty="0" err="1" smtClean="0">
                <a:solidFill>
                  <a:schemeClr val="bg1"/>
                </a:solidFill>
              </a:rPr>
              <a:t>you</a:t>
            </a:r>
            <a:r>
              <a:rPr lang="fr-BE" sz="3600" dirty="0" smtClean="0">
                <a:solidFill>
                  <a:schemeClr val="bg1"/>
                </a:solidFill>
              </a:rPr>
              <a:t> for </a:t>
            </a:r>
            <a:r>
              <a:rPr lang="fr-BE" sz="3600" dirty="0" err="1" smtClean="0">
                <a:solidFill>
                  <a:schemeClr val="bg1"/>
                </a:solidFill>
              </a:rPr>
              <a:t>your</a:t>
            </a:r>
            <a:r>
              <a:rPr lang="fr-BE" sz="3600" dirty="0" smtClean="0">
                <a:solidFill>
                  <a:schemeClr val="bg1"/>
                </a:solidFill>
              </a:rPr>
              <a:t> attention!!</a:t>
            </a:r>
            <a:endParaRPr lang="fr-BE" sz="3600" dirty="0">
              <a:solidFill>
                <a:schemeClr val="bg1"/>
              </a:solidFill>
            </a:endParaRPr>
          </a:p>
        </p:txBody>
      </p:sp>
    </p:spTree>
    <p:extLst>
      <p:ext uri="{BB962C8B-B14F-4D97-AF65-F5344CB8AC3E}">
        <p14:creationId xmlns:p14="http://schemas.microsoft.com/office/powerpoint/2010/main" val="668636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439453" y="23196"/>
            <a:ext cx="7416800" cy="792162"/>
          </a:xfrm>
        </p:spPr>
        <p:txBody>
          <a:bodyPr/>
          <a:lstStyle/>
          <a:p>
            <a:pPr algn="ctr"/>
            <a:r>
              <a:rPr lang="fr-BE" altLang="es-ES" dirty="0" smtClean="0"/>
              <a:t/>
            </a:r>
            <a:br>
              <a:rPr lang="fr-BE" altLang="es-ES" dirty="0" smtClean="0"/>
            </a:br>
            <a:r>
              <a:rPr lang="fr-BE" altLang="es-ES" dirty="0" err="1" smtClean="0"/>
              <a:t>Quality</a:t>
            </a:r>
            <a:r>
              <a:rPr lang="fr-BE" altLang="es-ES" dirty="0" smtClean="0"/>
              <a:t> </a:t>
            </a:r>
            <a:r>
              <a:rPr lang="fr-BE" altLang="es-ES" dirty="0" err="1" smtClean="0"/>
              <a:t>policy</a:t>
            </a:r>
            <a:r>
              <a:rPr lang="fr-BE" altLang="es-ES" dirty="0" smtClean="0"/>
              <a:t> </a:t>
            </a:r>
            <a:r>
              <a:rPr lang="fr-BE" altLang="es-ES" dirty="0" err="1" smtClean="0"/>
              <a:t>is</a:t>
            </a:r>
            <a:r>
              <a:rPr lang="fr-BE" altLang="es-ES" dirty="0" smtClean="0"/>
              <a:t> important </a:t>
            </a:r>
            <a:br>
              <a:rPr lang="fr-BE" altLang="es-ES" dirty="0" smtClean="0"/>
            </a:br>
            <a:r>
              <a:rPr lang="fr-BE" altLang="es-ES" dirty="0" err="1" smtClean="0"/>
              <a:t>Why</a:t>
            </a:r>
            <a:r>
              <a:rPr lang="fr-BE" altLang="es-ES" dirty="0" smtClean="0"/>
              <a:t>?</a:t>
            </a:r>
          </a:p>
        </p:txBody>
      </p:sp>
      <p:sp>
        <p:nvSpPr>
          <p:cNvPr id="4099" name="Content Placeholder 2"/>
          <p:cNvSpPr>
            <a:spLocks noGrp="1"/>
          </p:cNvSpPr>
          <p:nvPr>
            <p:ph idx="1"/>
          </p:nvPr>
        </p:nvSpPr>
        <p:spPr>
          <a:xfrm>
            <a:off x="1691681" y="1700808"/>
            <a:ext cx="7164572" cy="4249737"/>
          </a:xfrm>
        </p:spPr>
        <p:txBody>
          <a:bodyPr/>
          <a:lstStyle/>
          <a:p>
            <a:r>
              <a:rPr lang="en-GB" sz="1800" b="0" dirty="0"/>
              <a:t> </a:t>
            </a:r>
            <a:endParaRPr lang="fr-BE" sz="1800" b="0" dirty="0" smtClean="0"/>
          </a:p>
          <a:p>
            <a:pPr marL="285750" lvl="0" indent="-285750" algn="just">
              <a:buFont typeface="Arial" panose="020B0604020202020204" pitchFamily="34" charset="0"/>
              <a:buChar char="•"/>
            </a:pPr>
            <a:r>
              <a:rPr lang="en-GB" sz="1800" b="0" dirty="0" smtClean="0"/>
              <a:t>Assuring the quality of agricultural production is a </a:t>
            </a:r>
            <a:r>
              <a:rPr lang="en-GB" sz="1800" b="0" u="sng" dirty="0" smtClean="0"/>
              <a:t>priority</a:t>
            </a:r>
            <a:r>
              <a:rPr lang="en-GB" sz="1800" b="0" dirty="0" smtClean="0"/>
              <a:t> of European Farmers and </a:t>
            </a:r>
            <a:r>
              <a:rPr lang="en-GB" sz="1800" b="0" dirty="0" err="1" smtClean="0"/>
              <a:t>agri</a:t>
            </a:r>
            <a:r>
              <a:rPr lang="en-GB" sz="1800" b="0" dirty="0" smtClean="0"/>
              <a:t>-Cooperatives</a:t>
            </a:r>
          </a:p>
          <a:p>
            <a:pPr marL="285750" lvl="0" indent="-285750" algn="just">
              <a:buFont typeface="Arial" panose="020B0604020202020204" pitchFamily="34" charset="0"/>
              <a:buChar char="•"/>
            </a:pPr>
            <a:endParaRPr lang="fr-BE" sz="1800" b="0" dirty="0"/>
          </a:p>
          <a:p>
            <a:pPr marL="285750" lvl="0" indent="-285750" algn="just">
              <a:buFont typeface="Arial" panose="020B0604020202020204" pitchFamily="34" charset="0"/>
              <a:buChar char="•"/>
            </a:pPr>
            <a:r>
              <a:rPr lang="en-GB" sz="1800" b="0" dirty="0"/>
              <a:t>EU law lays down stringent requirements guaranteeing the standards of all European </a:t>
            </a:r>
            <a:r>
              <a:rPr lang="en-GB" sz="1800" b="0" dirty="0" smtClean="0"/>
              <a:t>products</a:t>
            </a:r>
          </a:p>
          <a:p>
            <a:pPr marL="285750" lvl="0" indent="-285750" algn="just">
              <a:buFont typeface="Arial" panose="020B0604020202020204" pitchFamily="34" charset="0"/>
              <a:buChar char="•"/>
            </a:pPr>
            <a:endParaRPr lang="en-GB" sz="1800" b="0" dirty="0"/>
          </a:p>
          <a:p>
            <a:pPr lvl="0" algn="just"/>
            <a:r>
              <a:rPr lang="en-GB" sz="1800" i="1" dirty="0" smtClean="0"/>
              <a:t>     Why the agricultural quality policy is important?</a:t>
            </a:r>
          </a:p>
          <a:p>
            <a:pPr marL="285750" lvl="0" indent="-285750" algn="just">
              <a:buFont typeface="Arial" panose="020B0604020202020204" pitchFamily="34" charset="0"/>
              <a:buChar char="•"/>
            </a:pPr>
            <a:endParaRPr lang="fr-BE" sz="1800" b="0" dirty="0"/>
          </a:p>
          <a:p>
            <a:pPr marL="285750" lvl="0" indent="-285750" algn="just">
              <a:buFont typeface="Arial" panose="020B0604020202020204" pitchFamily="34" charset="0"/>
              <a:buChar char="•"/>
            </a:pPr>
            <a:r>
              <a:rPr lang="en-GB" sz="1800" i="1" dirty="0" smtClean="0"/>
              <a:t>It is an essential </a:t>
            </a:r>
            <a:r>
              <a:rPr lang="en-GB" sz="1800" i="1" dirty="0"/>
              <a:t>tool </a:t>
            </a:r>
            <a:r>
              <a:rPr lang="en-GB" sz="1800" i="1" dirty="0" smtClean="0"/>
              <a:t>to </a:t>
            </a:r>
            <a:r>
              <a:rPr lang="en-GB" sz="1800" i="1" dirty="0"/>
              <a:t>communicate on the specific </a:t>
            </a:r>
            <a:r>
              <a:rPr lang="en-GB" sz="1800" i="1" dirty="0" smtClean="0"/>
              <a:t>characteristics </a:t>
            </a:r>
            <a:r>
              <a:rPr lang="en-GB" sz="1800" i="1" dirty="0"/>
              <a:t>of certain products when they try to </a:t>
            </a:r>
            <a:r>
              <a:rPr lang="en-GB" sz="1800" i="1" dirty="0" smtClean="0"/>
              <a:t>differentiate </a:t>
            </a:r>
            <a:r>
              <a:rPr lang="en-GB" sz="1800" i="1" dirty="0"/>
              <a:t>on the </a:t>
            </a:r>
            <a:r>
              <a:rPr lang="en-GB" sz="1800" i="1" dirty="0" smtClean="0"/>
              <a:t>market!</a:t>
            </a:r>
          </a:p>
          <a:p>
            <a:pPr lvl="0" algn="just"/>
            <a:endParaRPr lang="en-GB" sz="1800" b="0" i="1"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4797152"/>
            <a:ext cx="2232247" cy="131905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439453" y="116632"/>
            <a:ext cx="7416800" cy="792162"/>
          </a:xfrm>
        </p:spPr>
        <p:txBody>
          <a:bodyPr/>
          <a:lstStyle/>
          <a:p>
            <a:pPr algn="ctr"/>
            <a:r>
              <a:rPr lang="fr-BE" altLang="es-ES" dirty="0" smtClean="0"/>
              <a:t/>
            </a:r>
            <a:br>
              <a:rPr lang="fr-BE" altLang="es-ES" dirty="0" smtClean="0"/>
            </a:br>
            <a:r>
              <a:rPr lang="fr-BE" altLang="es-ES" dirty="0" err="1"/>
              <a:t>Quality</a:t>
            </a:r>
            <a:r>
              <a:rPr lang="fr-BE" altLang="es-ES" dirty="0"/>
              <a:t> </a:t>
            </a:r>
            <a:r>
              <a:rPr lang="fr-BE" altLang="es-ES" dirty="0" err="1"/>
              <a:t>policy</a:t>
            </a:r>
            <a:r>
              <a:rPr lang="fr-BE" altLang="es-ES" dirty="0"/>
              <a:t> </a:t>
            </a:r>
            <a:r>
              <a:rPr lang="fr-BE" altLang="es-ES" dirty="0" err="1"/>
              <a:t>is</a:t>
            </a:r>
            <a:r>
              <a:rPr lang="fr-BE" altLang="es-ES" dirty="0"/>
              <a:t> important </a:t>
            </a:r>
            <a:br>
              <a:rPr lang="fr-BE" altLang="es-ES" dirty="0"/>
            </a:br>
            <a:r>
              <a:rPr lang="fr-BE" altLang="es-ES" dirty="0" err="1"/>
              <a:t>Why</a:t>
            </a:r>
            <a:r>
              <a:rPr lang="fr-BE" altLang="es-ES" dirty="0"/>
              <a:t>?</a:t>
            </a:r>
            <a:endParaRPr lang="fr-BE" altLang="es-ES" dirty="0" smtClean="0"/>
          </a:p>
        </p:txBody>
      </p:sp>
      <p:sp>
        <p:nvSpPr>
          <p:cNvPr id="4099" name="Content Placeholder 2"/>
          <p:cNvSpPr>
            <a:spLocks noGrp="1"/>
          </p:cNvSpPr>
          <p:nvPr>
            <p:ph idx="1"/>
          </p:nvPr>
        </p:nvSpPr>
        <p:spPr>
          <a:xfrm>
            <a:off x="1619672" y="1340768"/>
            <a:ext cx="6768752" cy="4249737"/>
          </a:xfrm>
        </p:spPr>
        <p:txBody>
          <a:bodyPr/>
          <a:lstStyle/>
          <a:p>
            <a:pPr algn="just"/>
            <a:r>
              <a:rPr lang="en-GB" sz="1800" b="0" dirty="0"/>
              <a:t> </a:t>
            </a:r>
            <a:endParaRPr lang="en-GB" sz="1800" b="0" dirty="0" smtClean="0"/>
          </a:p>
          <a:p>
            <a:pPr marL="285750" indent="-285750" algn="just">
              <a:buFont typeface="Arial" panose="020B0604020202020204" pitchFamily="34" charset="0"/>
              <a:buChar char="•"/>
            </a:pPr>
            <a:r>
              <a:rPr lang="en-GB" sz="1800" b="0" dirty="0"/>
              <a:t>The EU needs a competitive agricultural sector </a:t>
            </a:r>
          </a:p>
          <a:p>
            <a:pPr lvl="0" algn="just"/>
            <a:endParaRPr lang="fr-BE" sz="1800" b="0" dirty="0"/>
          </a:p>
          <a:p>
            <a:pPr marL="285750" indent="-285750" algn="just">
              <a:buFont typeface="Arial" panose="020B0604020202020204" pitchFamily="34" charset="0"/>
              <a:buChar char="•"/>
            </a:pPr>
            <a:r>
              <a:rPr lang="en-GB" sz="1800" b="0" dirty="0"/>
              <a:t>Facing globalised markets or </a:t>
            </a:r>
            <a:r>
              <a:rPr lang="en-GB" sz="1800" b="0" dirty="0" smtClean="0"/>
              <a:t>new expectations </a:t>
            </a:r>
            <a:r>
              <a:rPr lang="en-GB" sz="1800" b="0" dirty="0"/>
              <a:t>from </a:t>
            </a:r>
            <a:r>
              <a:rPr lang="en-GB" sz="1800" b="0" dirty="0" smtClean="0"/>
              <a:t>society </a:t>
            </a:r>
            <a:r>
              <a:rPr lang="en-GB" sz="1800" b="0" dirty="0"/>
              <a:t>is essential to strength the </a:t>
            </a:r>
            <a:r>
              <a:rPr lang="en-GB" sz="1800" b="0" dirty="0" smtClean="0"/>
              <a:t>competitiveness</a:t>
            </a:r>
          </a:p>
          <a:p>
            <a:pPr marL="285750" indent="-285750" algn="just">
              <a:buFont typeface="Arial" panose="020B0604020202020204" pitchFamily="34" charset="0"/>
              <a:buChar char="•"/>
            </a:pPr>
            <a:endParaRPr lang="en-GB" sz="1800" b="0" dirty="0" smtClean="0"/>
          </a:p>
          <a:p>
            <a:pPr marL="285750" indent="-285750" algn="just">
              <a:buFont typeface="Arial" panose="020B0604020202020204" pitchFamily="34" charset="0"/>
              <a:buChar char="•"/>
            </a:pPr>
            <a:r>
              <a:rPr lang="en-GB" sz="1800" b="0" dirty="0"/>
              <a:t>T</a:t>
            </a:r>
            <a:r>
              <a:rPr lang="en-GB" sz="1800" b="0" dirty="0" smtClean="0"/>
              <a:t>he agricultural product quality policy</a:t>
            </a:r>
          </a:p>
          <a:p>
            <a:pPr algn="just"/>
            <a:r>
              <a:rPr lang="en-GB" sz="1800" b="0" dirty="0"/>
              <a:t> </a:t>
            </a:r>
            <a:r>
              <a:rPr lang="en-GB" sz="1800" b="0" dirty="0" smtClean="0"/>
              <a:t>    contributes towards achieving this goal</a:t>
            </a:r>
          </a:p>
          <a:p>
            <a:pPr marL="285750" indent="-285750" algn="just">
              <a:buFont typeface="Arial" panose="020B0604020202020204" pitchFamily="34" charset="0"/>
              <a:buChar char="•"/>
            </a:pPr>
            <a:endParaRPr lang="en-GB" sz="1800" b="0" dirty="0"/>
          </a:p>
          <a:p>
            <a:pPr marL="285750" indent="-285750" algn="just">
              <a:buFont typeface="Arial" panose="020B0604020202020204" pitchFamily="34" charset="0"/>
              <a:buChar char="•"/>
            </a:pPr>
            <a:r>
              <a:rPr lang="en-GB" sz="1800" b="0" dirty="0" smtClean="0"/>
              <a:t>Different </a:t>
            </a:r>
            <a:r>
              <a:rPr lang="en-GB" sz="1800" b="0" dirty="0"/>
              <a:t>aspects influence consumers’ </a:t>
            </a:r>
            <a:endParaRPr lang="en-GB" sz="1800" b="0" dirty="0" smtClean="0"/>
          </a:p>
          <a:p>
            <a:pPr algn="just"/>
            <a:r>
              <a:rPr lang="en-GB" sz="1800" b="0" dirty="0"/>
              <a:t> </a:t>
            </a:r>
            <a:r>
              <a:rPr lang="en-GB" sz="1800" b="0" dirty="0" smtClean="0"/>
              <a:t>    purchase </a:t>
            </a:r>
            <a:r>
              <a:rPr lang="en-GB" sz="1800" b="0" dirty="0"/>
              <a:t>decisions and the </a:t>
            </a:r>
            <a:r>
              <a:rPr lang="en-GB" sz="1800" b="0" dirty="0" smtClean="0"/>
              <a:t>agricultural quality policy informs     </a:t>
            </a:r>
          </a:p>
          <a:p>
            <a:pPr algn="just"/>
            <a:r>
              <a:rPr lang="en-GB" sz="1800" b="0" dirty="0"/>
              <a:t> </a:t>
            </a:r>
            <a:r>
              <a:rPr lang="en-GB" sz="1800" b="0" dirty="0" smtClean="0"/>
              <a:t>    about </a:t>
            </a:r>
            <a:r>
              <a:rPr lang="en-GB" sz="1800" dirty="0" smtClean="0"/>
              <a:t>product characteristics </a:t>
            </a:r>
            <a:r>
              <a:rPr lang="en-GB" sz="1800" b="0" dirty="0" smtClean="0"/>
              <a:t>and </a:t>
            </a:r>
            <a:r>
              <a:rPr lang="en-GB" sz="1800" dirty="0" smtClean="0"/>
              <a:t>farming attributes</a:t>
            </a:r>
          </a:p>
          <a:p>
            <a:pPr marL="285750" indent="-285750" algn="just">
              <a:buFont typeface="Arial" panose="020B0604020202020204" pitchFamily="34" charset="0"/>
              <a:buChar char="•"/>
            </a:pPr>
            <a:endParaRPr lang="en-GB" sz="1800" b="0" dirty="0"/>
          </a:p>
          <a:p>
            <a:pPr marL="285750" indent="-285750" algn="just">
              <a:buFont typeface="Arial" panose="020B0604020202020204" pitchFamily="34" charset="0"/>
              <a:buChar char="•"/>
            </a:pPr>
            <a:r>
              <a:rPr lang="en-GB" sz="1800" b="0" dirty="0" smtClean="0"/>
              <a:t>In definitive, the </a:t>
            </a:r>
            <a:r>
              <a:rPr lang="en-GB" sz="1800" dirty="0" smtClean="0"/>
              <a:t>quality policy has to be translated into added value for producers and consumers</a:t>
            </a:r>
            <a:r>
              <a:rPr lang="en-GB" sz="1800" b="0" dirty="0" smtClean="0"/>
              <a:t>!!</a:t>
            </a:r>
          </a:p>
          <a:p>
            <a:pPr marL="285750" lvl="0" indent="-285750">
              <a:buFont typeface="Arial" panose="020B0604020202020204" pitchFamily="34" charset="0"/>
              <a:buChar char="•"/>
            </a:pPr>
            <a:endParaRPr lang="en-GB" sz="1800" b="0" dirty="0"/>
          </a:p>
          <a:p>
            <a:pPr marL="285750" lvl="0" indent="-285750">
              <a:buFont typeface="Arial" panose="020B0604020202020204" pitchFamily="34" charset="0"/>
              <a:buChar char="•"/>
            </a:pPr>
            <a:endParaRPr lang="en-GB" sz="1800" b="0" dirty="0" smtClean="0"/>
          </a:p>
          <a:p>
            <a:pPr algn="just">
              <a:defRPr/>
            </a:pPr>
            <a:endParaRPr lang="fr-BE" sz="1500" b="0"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00" y="2564904"/>
            <a:ext cx="2337033" cy="1325481"/>
          </a:xfrm>
          <a:prstGeom prst="rect">
            <a:avLst/>
          </a:prstGeom>
        </p:spPr>
      </p:pic>
    </p:spTree>
    <p:extLst>
      <p:ext uri="{BB962C8B-B14F-4D97-AF65-F5344CB8AC3E}">
        <p14:creationId xmlns:p14="http://schemas.microsoft.com/office/powerpoint/2010/main" val="2711867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75656" y="548680"/>
            <a:ext cx="7416800" cy="792162"/>
          </a:xfrm>
        </p:spPr>
        <p:txBody>
          <a:bodyPr/>
          <a:lstStyle/>
          <a:p>
            <a:pPr algn="ctr"/>
            <a:r>
              <a:rPr lang="fr-BE" altLang="es-ES" dirty="0" smtClean="0"/>
              <a:t>How to </a:t>
            </a:r>
            <a:r>
              <a:rPr lang="fr-BE" altLang="es-ES" dirty="0" err="1" smtClean="0"/>
              <a:t>simplify</a:t>
            </a:r>
            <a:r>
              <a:rPr lang="fr-BE" altLang="es-ES" dirty="0" smtClean="0"/>
              <a:t> the </a:t>
            </a:r>
            <a:r>
              <a:rPr lang="fr-BE" altLang="es-ES" dirty="0" err="1" smtClean="0"/>
              <a:t>quality</a:t>
            </a:r>
            <a:r>
              <a:rPr lang="fr-BE" altLang="es-ES" dirty="0" smtClean="0"/>
              <a:t> </a:t>
            </a:r>
            <a:r>
              <a:rPr lang="fr-BE" altLang="es-ES" dirty="0" err="1" smtClean="0"/>
              <a:t>policy</a:t>
            </a:r>
            <a:r>
              <a:rPr lang="fr-BE" altLang="es-ES" dirty="0" smtClean="0"/>
              <a:t>? </a:t>
            </a:r>
          </a:p>
        </p:txBody>
      </p:sp>
      <p:sp>
        <p:nvSpPr>
          <p:cNvPr id="8195" name="Content Placeholder 2"/>
          <p:cNvSpPr>
            <a:spLocks noGrp="1"/>
          </p:cNvSpPr>
          <p:nvPr>
            <p:ph idx="1"/>
          </p:nvPr>
        </p:nvSpPr>
        <p:spPr>
          <a:xfrm>
            <a:off x="1619672" y="2601726"/>
            <a:ext cx="6840538" cy="4249737"/>
          </a:xfrm>
        </p:spPr>
        <p:txBody>
          <a:bodyPr/>
          <a:lstStyle/>
          <a:p>
            <a:pPr marL="285750" indent="-285750" algn="just">
              <a:buFontTx/>
              <a:buChar char="-"/>
            </a:pPr>
            <a:endParaRPr lang="en-GB" altLang="es-ES" u="sng" dirty="0" smtClean="0"/>
          </a:p>
          <a:p>
            <a:pPr marL="285750" indent="-285750" algn="just">
              <a:buFontTx/>
              <a:buChar char="-"/>
            </a:pPr>
            <a:endParaRPr lang="fr-BE" altLang="es-ES" u="sng" dirty="0" smtClean="0"/>
          </a:p>
          <a:p>
            <a:endParaRPr lang="en-US" altLang="es-ES" b="0" dirty="0" smtClean="0"/>
          </a:p>
          <a:p>
            <a:endParaRPr lang="en-US" altLang="es-ES" b="0" dirty="0" smtClean="0"/>
          </a:p>
        </p:txBody>
      </p:sp>
      <p:sp>
        <p:nvSpPr>
          <p:cNvPr id="2" name="TextBox 1"/>
          <p:cNvSpPr txBox="1"/>
          <p:nvPr/>
        </p:nvSpPr>
        <p:spPr>
          <a:xfrm>
            <a:off x="1589490" y="1196752"/>
            <a:ext cx="7302966" cy="5062924"/>
          </a:xfrm>
          <a:prstGeom prst="rect">
            <a:avLst/>
          </a:prstGeom>
          <a:noFill/>
        </p:spPr>
        <p:txBody>
          <a:bodyPr wrap="square" rtlCol="0">
            <a:spAutoFit/>
          </a:bodyPr>
          <a:lstStyle/>
          <a:p>
            <a:pPr marL="285750" lvl="0" indent="-285750">
              <a:buFont typeface="Arial" panose="020B0604020202020204" pitchFamily="34" charset="0"/>
              <a:buChar char="•"/>
            </a:pPr>
            <a:endParaRPr lang="en-GB" dirty="0" smtClean="0"/>
          </a:p>
          <a:p>
            <a:pPr marL="285750" lvl="0" indent="-285750">
              <a:buFont typeface="Arial" panose="020B0604020202020204" pitchFamily="34" charset="0"/>
              <a:buChar char="•"/>
            </a:pPr>
            <a:r>
              <a:rPr lang="en-GB" sz="1600" dirty="0" smtClean="0"/>
              <a:t>Copa and </a:t>
            </a:r>
            <a:r>
              <a:rPr lang="en-GB" sz="1600" dirty="0" err="1" smtClean="0"/>
              <a:t>Cogeca</a:t>
            </a:r>
            <a:r>
              <a:rPr lang="en-GB" sz="1600" dirty="0" smtClean="0"/>
              <a:t> welcome </a:t>
            </a:r>
            <a:r>
              <a:rPr lang="en-GB" sz="1600" dirty="0"/>
              <a:t>a certain amount of </a:t>
            </a:r>
            <a:r>
              <a:rPr lang="en-GB" sz="1600" dirty="0" smtClean="0"/>
              <a:t>simplification </a:t>
            </a:r>
          </a:p>
          <a:p>
            <a:pPr marL="285750" lvl="0" indent="-285750">
              <a:buFont typeface="Arial" panose="020B0604020202020204" pitchFamily="34" charset="0"/>
              <a:buChar char="•"/>
            </a:pPr>
            <a:endParaRPr lang="en-GB" sz="1600" dirty="0"/>
          </a:p>
          <a:p>
            <a:pPr marL="742950" lvl="1" indent="-285750">
              <a:buFont typeface="Wingdings" panose="05000000000000000000" pitchFamily="2" charset="2"/>
              <a:buChar char="§"/>
            </a:pPr>
            <a:r>
              <a:rPr lang="en-GB" sz="1600" i="1" dirty="0" smtClean="0"/>
              <a:t>If beneficial for producers</a:t>
            </a:r>
            <a:endParaRPr lang="en-GB" sz="1600" dirty="0"/>
          </a:p>
          <a:p>
            <a:pPr marL="742950" lvl="1" indent="-285750">
              <a:buSzPct val="84000"/>
              <a:buFont typeface="Wingdings" panose="05000000000000000000" pitchFamily="2" charset="2"/>
              <a:buChar char="§"/>
            </a:pPr>
            <a:r>
              <a:rPr lang="en-GB" sz="1600" i="1" dirty="0" smtClean="0"/>
              <a:t>in </a:t>
            </a:r>
            <a:r>
              <a:rPr lang="en-GB" sz="1600" i="1" dirty="0"/>
              <a:t>particular as regards administrative procedures at national and at EU </a:t>
            </a:r>
            <a:r>
              <a:rPr lang="en-GB" sz="1600" i="1" dirty="0" smtClean="0"/>
              <a:t>level</a:t>
            </a:r>
          </a:p>
          <a:p>
            <a:pPr marL="285750" lvl="0" indent="-285750">
              <a:buFont typeface="Arial" panose="020B0604020202020204" pitchFamily="34" charset="0"/>
              <a:buChar char="•"/>
            </a:pPr>
            <a:endParaRPr lang="fr-BE" sz="1600" dirty="0"/>
          </a:p>
          <a:p>
            <a:pPr marL="285750" lvl="0" indent="-285750">
              <a:buFont typeface="Arial" panose="020B0604020202020204" pitchFamily="34" charset="0"/>
              <a:buChar char="•"/>
            </a:pPr>
            <a:r>
              <a:rPr lang="en-GB" sz="1600" dirty="0" smtClean="0"/>
              <a:t>To preserve the specific characteristics of each sector is </a:t>
            </a:r>
            <a:r>
              <a:rPr lang="en-GB" sz="1600" dirty="0" smtClean="0"/>
              <a:t>very </a:t>
            </a:r>
            <a:r>
              <a:rPr lang="en-GB" sz="1600" b="1" dirty="0" smtClean="0"/>
              <a:t>important!! </a:t>
            </a:r>
            <a:endParaRPr lang="en-GB" sz="1600" b="1" dirty="0" smtClean="0"/>
          </a:p>
          <a:p>
            <a:endParaRPr lang="fr-BE" sz="1600" dirty="0"/>
          </a:p>
          <a:p>
            <a:pPr marL="285750" indent="-285750">
              <a:buFont typeface="Arial" panose="020B0604020202020204" pitchFamily="34" charset="0"/>
              <a:buChar char="•"/>
            </a:pPr>
            <a:r>
              <a:rPr lang="fr-BE" sz="1600" u="sng" dirty="0" err="1" smtClean="0"/>
              <a:t>Regarding</a:t>
            </a:r>
            <a:r>
              <a:rPr lang="fr-BE" sz="1600" u="sng" dirty="0" smtClean="0"/>
              <a:t> </a:t>
            </a:r>
            <a:r>
              <a:rPr lang="fr-BE" sz="1600" u="sng" dirty="0" err="1" smtClean="0"/>
              <a:t>Geographical</a:t>
            </a:r>
            <a:r>
              <a:rPr lang="fr-BE" sz="1600" u="sng" dirty="0" smtClean="0"/>
              <a:t> Indications:</a:t>
            </a:r>
          </a:p>
          <a:p>
            <a:endParaRPr lang="fr-BE" sz="1600" dirty="0"/>
          </a:p>
          <a:p>
            <a:pPr marL="742950" lvl="1" indent="-285750">
              <a:buSzPct val="84000"/>
              <a:buFont typeface="Wingdings" panose="05000000000000000000" pitchFamily="2" charset="2"/>
              <a:buChar char="§"/>
            </a:pPr>
            <a:r>
              <a:rPr lang="en-GB" sz="1600" dirty="0"/>
              <a:t>It is essential to protect the important economic value of products with GIs</a:t>
            </a:r>
          </a:p>
          <a:p>
            <a:pPr marL="742950" lvl="1" indent="-285750">
              <a:buFont typeface="Wingdings" panose="05000000000000000000" pitchFamily="2" charset="2"/>
              <a:buChar char="§"/>
            </a:pPr>
            <a:endParaRPr lang="en-GB" sz="1600" dirty="0"/>
          </a:p>
          <a:p>
            <a:pPr marL="742950" lvl="1" indent="-285750">
              <a:buSzPct val="84000"/>
              <a:buFont typeface="Wingdings" panose="05000000000000000000" pitchFamily="2" charset="2"/>
              <a:buChar char="§"/>
            </a:pPr>
            <a:r>
              <a:rPr lang="en-GB" sz="1600" dirty="0"/>
              <a:t>They are an important tool to export high quality products to third countries</a:t>
            </a:r>
          </a:p>
          <a:p>
            <a:pPr marL="742950" lvl="1" indent="-285750">
              <a:buFont typeface="Wingdings" panose="05000000000000000000" pitchFamily="2" charset="2"/>
              <a:buChar char="§"/>
            </a:pPr>
            <a:endParaRPr lang="en-GB" sz="1600" dirty="0"/>
          </a:p>
          <a:p>
            <a:pPr marL="742950" lvl="1" indent="-285750">
              <a:buSzPct val="84000"/>
              <a:buFont typeface="Wingdings" panose="05000000000000000000" pitchFamily="2" charset="2"/>
              <a:buChar char="§"/>
            </a:pPr>
            <a:r>
              <a:rPr lang="en-GB" sz="1600" dirty="0"/>
              <a:t>They contribute to the preservation and development of rural communities, linked to tradition, history and </a:t>
            </a:r>
            <a:r>
              <a:rPr lang="en-GB" sz="1600" dirty="0" smtClean="0"/>
              <a:t>taste!</a:t>
            </a:r>
            <a:endParaRPr lang="en-GB" sz="1600" dirty="0"/>
          </a:p>
          <a:p>
            <a:endParaRPr lang="fr-BE" sz="17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469" y="3573016"/>
            <a:ext cx="1295021" cy="243662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526600" y="476672"/>
            <a:ext cx="7416800" cy="792162"/>
          </a:xfrm>
        </p:spPr>
        <p:txBody>
          <a:bodyPr/>
          <a:lstStyle/>
          <a:p>
            <a:pPr algn="ctr"/>
            <a:r>
              <a:rPr lang="fr-BE" altLang="es-ES" dirty="0" err="1" smtClean="0"/>
              <a:t>Quality</a:t>
            </a:r>
            <a:r>
              <a:rPr lang="fr-BE" altLang="es-ES" dirty="0" smtClean="0"/>
              <a:t> </a:t>
            </a:r>
            <a:r>
              <a:rPr lang="fr-BE" altLang="es-ES" dirty="0" err="1" smtClean="0"/>
              <a:t>policy</a:t>
            </a:r>
            <a:r>
              <a:rPr lang="fr-BE" altLang="es-ES" dirty="0" smtClean="0"/>
              <a:t> in the </a:t>
            </a:r>
            <a:r>
              <a:rPr lang="fr-BE" altLang="es-ES" dirty="0" err="1" smtClean="0"/>
              <a:t>foodstuffs</a:t>
            </a:r>
            <a:r>
              <a:rPr lang="fr-BE" altLang="es-ES" dirty="0" smtClean="0"/>
              <a:t> </a:t>
            </a:r>
            <a:r>
              <a:rPr lang="fr-BE" altLang="es-ES" dirty="0" err="1" smtClean="0"/>
              <a:t>sector</a:t>
            </a:r>
            <a:endParaRPr lang="fr-BE" altLang="es-ES" dirty="0" smtClean="0"/>
          </a:p>
        </p:txBody>
      </p:sp>
      <p:sp>
        <p:nvSpPr>
          <p:cNvPr id="5123" name="Content Placeholder 2"/>
          <p:cNvSpPr>
            <a:spLocks noGrp="1"/>
          </p:cNvSpPr>
          <p:nvPr>
            <p:ph idx="1"/>
          </p:nvPr>
        </p:nvSpPr>
        <p:spPr>
          <a:xfrm>
            <a:off x="1619672" y="1340768"/>
            <a:ext cx="6911975" cy="4465761"/>
          </a:xfrm>
        </p:spPr>
        <p:txBody>
          <a:bodyPr/>
          <a:lstStyle/>
          <a:p>
            <a:pPr lvl="0"/>
            <a:endParaRPr lang="en-GB" dirty="0"/>
          </a:p>
          <a:p>
            <a:pPr marL="285750" lvl="0" indent="-285750">
              <a:buFont typeface="Arial" panose="020B0604020202020204" pitchFamily="34" charset="0"/>
              <a:buChar char="•"/>
            </a:pPr>
            <a:r>
              <a:rPr lang="en-GB" b="0" dirty="0" smtClean="0"/>
              <a:t>The </a:t>
            </a:r>
            <a:r>
              <a:rPr lang="en-GB" b="0" dirty="0"/>
              <a:t>quality of food is </a:t>
            </a:r>
            <a:r>
              <a:rPr lang="en-GB" u="sng" dirty="0"/>
              <a:t>one of the most important factors for EU </a:t>
            </a:r>
            <a:r>
              <a:rPr lang="en-GB" u="sng" dirty="0" smtClean="0"/>
              <a:t>citizens </a:t>
            </a:r>
            <a:r>
              <a:rPr lang="en-GB" b="0" dirty="0" smtClean="0"/>
              <a:t>- </a:t>
            </a:r>
            <a:r>
              <a:rPr lang="en-GB" b="0" i="1" dirty="0" smtClean="0"/>
              <a:t>different </a:t>
            </a:r>
            <a:r>
              <a:rPr lang="en-GB" b="0" i="1" dirty="0"/>
              <a:t>aspects influence consumers’ purchase decisions </a:t>
            </a:r>
            <a:r>
              <a:rPr lang="en-GB" b="0" i="1" dirty="0" smtClean="0"/>
              <a:t>–</a:t>
            </a:r>
          </a:p>
          <a:p>
            <a:pPr marL="285750" lvl="0" indent="-285750">
              <a:buFont typeface="Arial" panose="020B0604020202020204" pitchFamily="34" charset="0"/>
              <a:buChar char="•"/>
            </a:pPr>
            <a:endParaRPr lang="en-GB" u="sng" dirty="0" smtClean="0"/>
          </a:p>
          <a:p>
            <a:pPr marL="285750" lvl="0" indent="-285750">
              <a:buFont typeface="Arial" panose="020B0604020202020204" pitchFamily="34" charset="0"/>
              <a:buChar char="•"/>
            </a:pPr>
            <a:endParaRPr lang="en-GB" u="sng" dirty="0"/>
          </a:p>
          <a:p>
            <a:pPr marL="285750" lvl="0" indent="-285750">
              <a:buFont typeface="Arial" panose="020B0604020202020204" pitchFamily="34" charset="0"/>
              <a:buChar char="•"/>
            </a:pPr>
            <a:endParaRPr lang="en-GB" u="sng" dirty="0" smtClean="0"/>
          </a:p>
          <a:p>
            <a:pPr lvl="0"/>
            <a:r>
              <a:rPr lang="en-GB" b="0" dirty="0" smtClean="0"/>
              <a:t>                                                                                 differentiate on the market</a:t>
            </a:r>
            <a:endParaRPr lang="en-GB" b="0" dirty="0"/>
          </a:p>
          <a:p>
            <a:pPr marL="285750" lvl="0" indent="-285750">
              <a:buFont typeface="Arial" panose="020B0604020202020204" pitchFamily="34" charset="0"/>
              <a:buChar char="•"/>
            </a:pPr>
            <a:endParaRPr lang="en-GB" dirty="0" smtClean="0"/>
          </a:p>
          <a:p>
            <a:pPr marL="285750" lvl="0" indent="-285750">
              <a:buFont typeface="Arial" panose="020B0604020202020204" pitchFamily="34" charset="0"/>
              <a:buChar char="•"/>
            </a:pPr>
            <a:r>
              <a:rPr lang="en-GB" dirty="0" smtClean="0"/>
              <a:t>Different available options to</a:t>
            </a:r>
          </a:p>
          <a:p>
            <a:pPr marL="285750" lvl="0" indent="-285750">
              <a:buFont typeface="Arial" panose="020B0604020202020204" pitchFamily="34" charset="0"/>
              <a:buChar char="•"/>
            </a:pPr>
            <a:endParaRPr lang="en-GB" u="sng" dirty="0"/>
          </a:p>
          <a:p>
            <a:pPr lvl="8" indent="0">
              <a:buNone/>
            </a:pPr>
            <a:r>
              <a:rPr lang="en-GB" b="0" dirty="0" smtClean="0"/>
              <a:t>                               communicate the added value</a:t>
            </a:r>
            <a:endParaRPr lang="fr-BE" dirty="0" smtClean="0"/>
          </a:p>
          <a:p>
            <a:pPr marL="285750" lvl="0" indent="-285750">
              <a:buFont typeface="Arial" panose="020B0604020202020204" pitchFamily="34" charset="0"/>
              <a:buChar char="•"/>
            </a:pPr>
            <a:r>
              <a:rPr lang="fr-BE" dirty="0" err="1" smtClean="0"/>
              <a:t>Examples</a:t>
            </a:r>
            <a:r>
              <a:rPr lang="fr-BE" dirty="0" smtClean="0"/>
              <a:t>: </a:t>
            </a:r>
          </a:p>
          <a:p>
            <a:pPr marL="285750" lvl="0" indent="-285750">
              <a:buFont typeface="Arial" panose="020B0604020202020204" pitchFamily="34" charset="0"/>
              <a:buChar char="•"/>
            </a:pPr>
            <a:endParaRPr lang="fr-BE" dirty="0"/>
          </a:p>
          <a:p>
            <a:pPr marL="733425" lvl="3" indent="-285750">
              <a:buClrTx/>
              <a:buSzPct val="91000"/>
              <a:buFont typeface="Wingdings" panose="05000000000000000000" pitchFamily="2" charset="2"/>
              <a:buChar char="§"/>
            </a:pPr>
            <a:r>
              <a:rPr lang="fr-BE" dirty="0" smtClean="0"/>
              <a:t>EU agricultural </a:t>
            </a:r>
            <a:r>
              <a:rPr lang="fr-BE" dirty="0" err="1" smtClean="0"/>
              <a:t>product</a:t>
            </a:r>
            <a:r>
              <a:rPr lang="fr-BE" dirty="0" smtClean="0"/>
              <a:t> </a:t>
            </a:r>
            <a:r>
              <a:rPr lang="fr-BE" dirty="0" err="1" smtClean="0"/>
              <a:t>quality</a:t>
            </a:r>
            <a:r>
              <a:rPr lang="fr-BE" dirty="0" smtClean="0"/>
              <a:t> </a:t>
            </a:r>
            <a:r>
              <a:rPr lang="fr-BE" dirty="0" err="1" smtClean="0"/>
              <a:t>schemes</a:t>
            </a:r>
            <a:r>
              <a:rPr lang="fr-BE" dirty="0" smtClean="0"/>
              <a:t> – </a:t>
            </a:r>
            <a:r>
              <a:rPr lang="fr-BE" b="1" i="1" dirty="0" err="1" smtClean="0"/>
              <a:t>GIs</a:t>
            </a:r>
            <a:r>
              <a:rPr lang="fr-BE" b="0" i="1" dirty="0" smtClean="0"/>
              <a:t>, </a:t>
            </a:r>
            <a:r>
              <a:rPr lang="fr-BE" b="0" i="1" dirty="0" err="1" smtClean="0"/>
              <a:t>organic</a:t>
            </a:r>
            <a:r>
              <a:rPr lang="fr-BE" b="0" i="1" dirty="0" smtClean="0"/>
              <a:t> </a:t>
            </a:r>
            <a:r>
              <a:rPr lang="fr-BE" b="0" i="1" dirty="0" err="1" smtClean="0"/>
              <a:t>farming</a:t>
            </a:r>
            <a:r>
              <a:rPr lang="fr-BE" b="0" i="1" dirty="0" smtClean="0"/>
              <a:t> </a:t>
            </a:r>
            <a:r>
              <a:rPr lang="fr-BE" b="0" i="1" dirty="0" err="1" smtClean="0"/>
              <a:t>scheme</a:t>
            </a:r>
            <a:r>
              <a:rPr lang="fr-BE" b="0" i="1" dirty="0"/>
              <a:t> </a:t>
            </a:r>
            <a:r>
              <a:rPr lang="fr-BE" b="0" i="1" dirty="0" smtClean="0"/>
              <a:t>or </a:t>
            </a:r>
            <a:r>
              <a:rPr lang="fr-BE" b="0" i="1" dirty="0" err="1" smtClean="0"/>
              <a:t>products</a:t>
            </a:r>
            <a:r>
              <a:rPr lang="fr-BE" b="0" i="1" dirty="0" smtClean="0"/>
              <a:t> of the </a:t>
            </a:r>
            <a:r>
              <a:rPr lang="fr-BE" b="0" i="1" dirty="0" err="1" smtClean="0"/>
              <a:t>EU´s</a:t>
            </a:r>
            <a:r>
              <a:rPr lang="fr-BE" b="0" i="1" dirty="0" smtClean="0"/>
              <a:t> </a:t>
            </a:r>
            <a:r>
              <a:rPr lang="fr-BE" b="0" i="1" dirty="0" err="1" smtClean="0"/>
              <a:t>outermost</a:t>
            </a:r>
            <a:r>
              <a:rPr lang="fr-BE" b="0" i="1" dirty="0" smtClean="0"/>
              <a:t> </a:t>
            </a:r>
            <a:r>
              <a:rPr lang="fr-BE" b="0" i="1" dirty="0" err="1" smtClean="0"/>
              <a:t>regions</a:t>
            </a:r>
            <a:r>
              <a:rPr lang="fr-BE" b="0" i="1" dirty="0" smtClean="0"/>
              <a:t>, </a:t>
            </a:r>
            <a:r>
              <a:rPr lang="fr-BE" b="0" i="1" dirty="0" err="1" smtClean="0"/>
              <a:t>etc</a:t>
            </a:r>
            <a:endParaRPr lang="fr-BE" b="0" i="1" dirty="0"/>
          </a:p>
          <a:p>
            <a:pPr marL="733425" lvl="3" indent="-285750">
              <a:buClrTx/>
              <a:buSzPct val="91000"/>
              <a:buFont typeface="Wingdings" panose="05000000000000000000" pitchFamily="2" charset="2"/>
              <a:buChar char="§"/>
            </a:pPr>
            <a:r>
              <a:rPr lang="fr-BE" dirty="0" err="1" smtClean="0"/>
              <a:t>Private</a:t>
            </a:r>
            <a:r>
              <a:rPr lang="fr-BE" dirty="0" smtClean="0"/>
              <a:t> </a:t>
            </a:r>
            <a:r>
              <a:rPr lang="fr-BE" dirty="0" err="1" smtClean="0"/>
              <a:t>food</a:t>
            </a:r>
            <a:r>
              <a:rPr lang="fr-BE" dirty="0" smtClean="0"/>
              <a:t> </a:t>
            </a:r>
            <a:r>
              <a:rPr lang="fr-BE" dirty="0" err="1" smtClean="0"/>
              <a:t>quality</a:t>
            </a:r>
            <a:r>
              <a:rPr lang="fr-BE" dirty="0" smtClean="0"/>
              <a:t> certification </a:t>
            </a:r>
            <a:r>
              <a:rPr lang="fr-BE" dirty="0" err="1" smtClean="0"/>
              <a:t>schemes</a:t>
            </a:r>
            <a:endParaRPr lang="fr-BE" dirty="0" smtClean="0"/>
          </a:p>
          <a:p>
            <a:pPr marL="285750" lvl="0" indent="-285750">
              <a:buFont typeface="Arial" panose="020B0604020202020204" pitchFamily="34" charset="0"/>
              <a:buChar char="•"/>
            </a:pPr>
            <a:endParaRPr lang="fr-BE" b="0" i="1" dirty="0"/>
          </a:p>
          <a:p>
            <a:pPr marL="285750" lvl="0" indent="-285750">
              <a:buFont typeface="Arial" panose="020B0604020202020204" pitchFamily="34" charset="0"/>
              <a:buChar char="•"/>
            </a:pPr>
            <a:endParaRPr lang="fr-BE" dirty="0" smtClean="0"/>
          </a:p>
          <a:p>
            <a:pPr marL="285750" lvl="0" indent="-285750">
              <a:buFont typeface="Arial" panose="020B0604020202020204" pitchFamily="34" charset="0"/>
              <a:buChar char="•"/>
            </a:pPr>
            <a:endParaRPr lang="fr-BE" dirty="0"/>
          </a:p>
          <a:p>
            <a:pPr marL="285750" lvl="0" indent="-285750">
              <a:buFont typeface="Arial" panose="020B0604020202020204" pitchFamily="34" charset="0"/>
              <a:buChar char="•"/>
            </a:pPr>
            <a:endParaRPr lang="fr-BE" dirty="0"/>
          </a:p>
        </p:txBody>
      </p:sp>
      <p:cxnSp>
        <p:nvCxnSpPr>
          <p:cNvPr id="3" name="2 Conector recto de flecha"/>
          <p:cNvCxnSpPr/>
          <p:nvPr/>
        </p:nvCxnSpPr>
        <p:spPr bwMode="auto">
          <a:xfrm flipV="1">
            <a:off x="5148064" y="2996952"/>
            <a:ext cx="432048" cy="335307"/>
          </a:xfrm>
          <a:prstGeom prst="straightConnector1">
            <a:avLst/>
          </a:prstGeom>
          <a:solidFill>
            <a:schemeClr val="folHlink"/>
          </a:solidFill>
          <a:ln w="9525" cap="flat" cmpd="sng" algn="ctr">
            <a:solidFill>
              <a:schemeClr val="folHlink"/>
            </a:solidFill>
            <a:prstDash val="solid"/>
            <a:round/>
            <a:headEnd type="none" w="med" len="med"/>
            <a:tailEnd type="arrow"/>
          </a:ln>
          <a:effectLst/>
        </p:spPr>
      </p:cxnSp>
      <p:cxnSp>
        <p:nvCxnSpPr>
          <p:cNvPr id="5" name="4 Conector recto de flecha"/>
          <p:cNvCxnSpPr/>
          <p:nvPr/>
        </p:nvCxnSpPr>
        <p:spPr bwMode="auto">
          <a:xfrm>
            <a:off x="5148064" y="3537012"/>
            <a:ext cx="432048" cy="360040"/>
          </a:xfrm>
          <a:prstGeom prst="straightConnector1">
            <a:avLst/>
          </a:prstGeom>
          <a:solidFill>
            <a:schemeClr val="folHlink"/>
          </a:solidFill>
          <a:ln w="9525" cap="flat" cmpd="sng" algn="ctr">
            <a:solidFill>
              <a:schemeClr val="folHlink"/>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526600" y="476672"/>
            <a:ext cx="7416800" cy="792162"/>
          </a:xfrm>
        </p:spPr>
        <p:txBody>
          <a:bodyPr/>
          <a:lstStyle/>
          <a:p>
            <a:pPr algn="ctr"/>
            <a:r>
              <a:rPr lang="fr-BE" altLang="es-ES" dirty="0" err="1" smtClean="0"/>
              <a:t>Quality</a:t>
            </a:r>
            <a:r>
              <a:rPr lang="fr-BE" altLang="es-ES" dirty="0" smtClean="0"/>
              <a:t> </a:t>
            </a:r>
            <a:r>
              <a:rPr lang="fr-BE" altLang="es-ES" dirty="0" err="1" smtClean="0"/>
              <a:t>policy</a:t>
            </a:r>
            <a:r>
              <a:rPr lang="fr-BE" altLang="es-ES" dirty="0" smtClean="0"/>
              <a:t> in the </a:t>
            </a:r>
            <a:r>
              <a:rPr lang="fr-BE" altLang="es-ES" dirty="0" err="1" smtClean="0"/>
              <a:t>foodstuffs</a:t>
            </a:r>
            <a:r>
              <a:rPr lang="fr-BE" altLang="es-ES" dirty="0" smtClean="0"/>
              <a:t> </a:t>
            </a:r>
            <a:r>
              <a:rPr lang="fr-BE" altLang="es-ES" dirty="0" err="1" smtClean="0"/>
              <a:t>sector</a:t>
            </a:r>
            <a:r>
              <a:rPr lang="fr-BE" altLang="es-ES" dirty="0"/>
              <a:t/>
            </a:r>
            <a:br>
              <a:rPr lang="fr-BE" altLang="es-ES" dirty="0"/>
            </a:br>
            <a:r>
              <a:rPr lang="fr-BE" altLang="es-ES" sz="2000" i="1" dirty="0" err="1" smtClean="0"/>
              <a:t>Geographical</a:t>
            </a:r>
            <a:r>
              <a:rPr lang="fr-BE" altLang="es-ES" sz="2000" i="1" dirty="0" smtClean="0"/>
              <a:t> Indications and </a:t>
            </a:r>
            <a:r>
              <a:rPr lang="fr-BE" altLang="es-ES" sz="2000" i="1" dirty="0" err="1" smtClean="0"/>
              <a:t>TSGs</a:t>
            </a:r>
            <a:endParaRPr lang="fr-BE" altLang="es-ES" sz="2000" i="1" dirty="0" smtClean="0"/>
          </a:p>
        </p:txBody>
      </p:sp>
      <p:sp>
        <p:nvSpPr>
          <p:cNvPr id="5123" name="Content Placeholder 2"/>
          <p:cNvSpPr>
            <a:spLocks noGrp="1"/>
          </p:cNvSpPr>
          <p:nvPr>
            <p:ph idx="1"/>
          </p:nvPr>
        </p:nvSpPr>
        <p:spPr>
          <a:xfrm>
            <a:off x="1691680" y="1268760"/>
            <a:ext cx="6983983" cy="4249737"/>
          </a:xfrm>
        </p:spPr>
        <p:txBody>
          <a:bodyPr/>
          <a:lstStyle/>
          <a:p>
            <a:pPr lvl="0"/>
            <a:endParaRPr lang="en-GB" dirty="0"/>
          </a:p>
          <a:p>
            <a:pPr lvl="0"/>
            <a:endParaRPr lang="fr-BE" sz="1800" dirty="0" smtClean="0"/>
          </a:p>
          <a:p>
            <a:pPr marL="285750" lvl="0" indent="-285750">
              <a:buFont typeface="Arial" panose="020B0604020202020204" pitchFamily="34" charset="0"/>
              <a:buChar char="•"/>
            </a:pPr>
            <a:r>
              <a:rPr lang="fr-BE" sz="1700" dirty="0" err="1" smtClean="0"/>
              <a:t>Geographical</a:t>
            </a:r>
            <a:r>
              <a:rPr lang="fr-BE" sz="1700" dirty="0" smtClean="0"/>
              <a:t> Indications and TSG:</a:t>
            </a:r>
            <a:endParaRPr lang="fr-BE" sz="1700" dirty="0"/>
          </a:p>
          <a:p>
            <a:pPr marL="285750" lvl="0" indent="-285750">
              <a:buFont typeface="Arial" panose="020B0604020202020204" pitchFamily="34" charset="0"/>
              <a:buChar char="•"/>
            </a:pPr>
            <a:endParaRPr lang="fr-BE" sz="1700" dirty="0"/>
          </a:p>
          <a:p>
            <a:pPr marL="733425" lvl="3" indent="-285750">
              <a:buClrTx/>
              <a:buSzPct val="91000"/>
              <a:buFont typeface="Wingdings" panose="05000000000000000000" pitchFamily="2" charset="2"/>
              <a:buChar char="§"/>
            </a:pPr>
            <a:r>
              <a:rPr lang="en-GB" sz="1700" b="0" dirty="0" smtClean="0"/>
              <a:t>GIs have an important economic value with varying degree in the Member States</a:t>
            </a:r>
            <a:endParaRPr lang="en-GB" sz="1700" b="0" dirty="0"/>
          </a:p>
          <a:p>
            <a:pPr marL="733425" lvl="3" indent="-285750">
              <a:buClrTx/>
              <a:buSzPct val="91000"/>
              <a:buFont typeface="Wingdings" panose="05000000000000000000" pitchFamily="2" charset="2"/>
              <a:buChar char="§"/>
            </a:pPr>
            <a:r>
              <a:rPr lang="en-GB" sz="1700" dirty="0"/>
              <a:t>The scheme showcases and fosters the diversity, richness and uniqueness of the agricultural production in the EU</a:t>
            </a:r>
          </a:p>
          <a:p>
            <a:pPr marL="733425" lvl="3" indent="-285750">
              <a:buClrTx/>
              <a:buSzPct val="91000"/>
              <a:buFont typeface="Wingdings" panose="05000000000000000000" pitchFamily="2" charset="2"/>
              <a:buChar char="§"/>
            </a:pPr>
            <a:r>
              <a:rPr lang="en-GB" sz="1700" dirty="0"/>
              <a:t>Nevertheless, awareness of PDO/PGI logos is still low and recognition varies a lot between countries      </a:t>
            </a:r>
          </a:p>
          <a:p>
            <a:pPr marL="733425" lvl="3" indent="-285750">
              <a:buClrTx/>
              <a:buSzPct val="91000"/>
              <a:buFont typeface="Wingdings" panose="05000000000000000000" pitchFamily="2" charset="2"/>
              <a:buChar char="§"/>
            </a:pPr>
            <a:r>
              <a:rPr lang="en-GB" sz="1700" dirty="0"/>
              <a:t>Considering also that the vast majority of consumers do not recognise the differences that may exist between PDO and PGI</a:t>
            </a:r>
          </a:p>
          <a:p>
            <a:pPr marL="733425" lvl="3" indent="-285750">
              <a:buClrTx/>
              <a:buSzPct val="91000"/>
              <a:buFont typeface="Wingdings" panose="05000000000000000000" pitchFamily="2" charset="2"/>
              <a:buChar char="§"/>
            </a:pPr>
            <a:r>
              <a:rPr lang="en-GB" sz="1700" dirty="0" smtClean="0"/>
              <a:t>This is why… -&gt; It is important </a:t>
            </a:r>
            <a:r>
              <a:rPr lang="en-GB" sz="1700" dirty="0"/>
              <a:t>to improve the communication of this added value!!</a:t>
            </a:r>
          </a:p>
          <a:p>
            <a:pPr lvl="0"/>
            <a:endParaRPr lang="fr-BE" dirty="0"/>
          </a:p>
          <a:p>
            <a:pPr lvl="4">
              <a:spcAft>
                <a:spcPts val="600"/>
              </a:spcAft>
              <a:defRPr/>
            </a:pPr>
            <a:endParaRPr lang="en-US" dirty="0" smtClean="0"/>
          </a:p>
          <a:p>
            <a:pPr>
              <a:defRPr/>
            </a:pPr>
            <a:endParaRPr lang="en-US" b="0" dirty="0"/>
          </a:p>
          <a:p>
            <a:pPr>
              <a:defRPr/>
            </a:pPr>
            <a:endParaRPr lang="en-US" b="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0763" y="3393628"/>
            <a:ext cx="876300" cy="857250"/>
          </a:xfrm>
          <a:prstGeom prst="rect">
            <a:avLst/>
          </a:prstGeom>
        </p:spPr>
      </p:pic>
      <p:pic>
        <p:nvPicPr>
          <p:cNvPr id="5" name="Picture 4"/>
          <p:cNvPicPr>
            <a:picLocks noChangeAspect="1"/>
          </p:cNvPicPr>
          <p:nvPr/>
        </p:nvPicPr>
        <p:blipFill>
          <a:blip r:embed="rId4"/>
          <a:stretch>
            <a:fillRect/>
          </a:stretch>
        </p:blipFill>
        <p:spPr>
          <a:xfrm>
            <a:off x="984068" y="4581128"/>
            <a:ext cx="879750" cy="870567"/>
          </a:xfrm>
          <a:prstGeom prst="rect">
            <a:avLst/>
          </a:prstGeom>
        </p:spPr>
      </p:pic>
    </p:spTree>
    <p:extLst>
      <p:ext uri="{BB962C8B-B14F-4D97-AF65-F5344CB8AC3E}">
        <p14:creationId xmlns:p14="http://schemas.microsoft.com/office/powerpoint/2010/main" val="147368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526600" y="476672"/>
            <a:ext cx="7416800" cy="792162"/>
          </a:xfrm>
        </p:spPr>
        <p:txBody>
          <a:bodyPr/>
          <a:lstStyle/>
          <a:p>
            <a:pPr algn="ctr"/>
            <a:r>
              <a:rPr lang="fr-BE" altLang="es-ES" dirty="0" err="1" smtClean="0"/>
              <a:t>Quality</a:t>
            </a:r>
            <a:r>
              <a:rPr lang="fr-BE" altLang="es-ES" dirty="0" smtClean="0"/>
              <a:t> </a:t>
            </a:r>
            <a:r>
              <a:rPr lang="fr-BE" altLang="es-ES" dirty="0" err="1" smtClean="0"/>
              <a:t>policy</a:t>
            </a:r>
            <a:r>
              <a:rPr lang="fr-BE" altLang="es-ES" dirty="0" smtClean="0"/>
              <a:t> in the </a:t>
            </a:r>
            <a:r>
              <a:rPr lang="fr-BE" altLang="es-ES" dirty="0" err="1" smtClean="0"/>
              <a:t>foodstuffs</a:t>
            </a:r>
            <a:r>
              <a:rPr lang="fr-BE" altLang="es-ES" dirty="0" smtClean="0"/>
              <a:t> </a:t>
            </a:r>
            <a:r>
              <a:rPr lang="fr-BE" altLang="es-ES" dirty="0" err="1" smtClean="0"/>
              <a:t>sector</a:t>
            </a:r>
            <a:r>
              <a:rPr lang="fr-BE" altLang="es-ES" dirty="0"/>
              <a:t/>
            </a:r>
            <a:br>
              <a:rPr lang="fr-BE" altLang="es-ES" dirty="0"/>
            </a:br>
            <a:r>
              <a:rPr lang="fr-BE" altLang="es-ES" sz="2000" i="1" dirty="0" err="1" smtClean="0"/>
              <a:t>Geographical</a:t>
            </a:r>
            <a:r>
              <a:rPr lang="fr-BE" altLang="es-ES" sz="2000" i="1" dirty="0" smtClean="0"/>
              <a:t> Indications and </a:t>
            </a:r>
            <a:r>
              <a:rPr lang="fr-BE" altLang="es-ES" sz="2000" i="1" dirty="0" err="1" smtClean="0"/>
              <a:t>TSGs</a:t>
            </a:r>
            <a:endParaRPr lang="fr-BE" altLang="es-ES" sz="2000" i="1" dirty="0" smtClean="0"/>
          </a:p>
        </p:txBody>
      </p:sp>
      <p:sp>
        <p:nvSpPr>
          <p:cNvPr id="5123" name="Content Placeholder 2"/>
          <p:cNvSpPr>
            <a:spLocks noGrp="1"/>
          </p:cNvSpPr>
          <p:nvPr>
            <p:ph idx="1"/>
          </p:nvPr>
        </p:nvSpPr>
        <p:spPr>
          <a:xfrm>
            <a:off x="1619672" y="1268760"/>
            <a:ext cx="7055991" cy="4249737"/>
          </a:xfrm>
        </p:spPr>
        <p:txBody>
          <a:bodyPr/>
          <a:lstStyle/>
          <a:p>
            <a:pPr lvl="0"/>
            <a:endParaRPr lang="en-GB" dirty="0"/>
          </a:p>
          <a:p>
            <a:pPr marL="285750" lvl="0" indent="-285750">
              <a:buFont typeface="Wingdings" panose="05000000000000000000" pitchFamily="2" charset="2"/>
              <a:buChar char="Ø"/>
            </a:pPr>
            <a:endParaRPr lang="en-GB" dirty="0" smtClean="0"/>
          </a:p>
          <a:p>
            <a:pPr marL="285750" lvl="0" indent="-285750">
              <a:buFont typeface="Arial" panose="020B0604020202020204" pitchFamily="34" charset="0"/>
              <a:buChar char="•"/>
            </a:pPr>
            <a:endParaRPr lang="en-GB" sz="1700" dirty="0" smtClean="0"/>
          </a:p>
          <a:p>
            <a:pPr marL="285750" lvl="0" indent="-285750">
              <a:buFont typeface="Arial" panose="020B0604020202020204" pitchFamily="34" charset="0"/>
              <a:buChar char="•"/>
            </a:pPr>
            <a:endParaRPr lang="en-GB" sz="1700" dirty="0"/>
          </a:p>
          <a:p>
            <a:pPr marL="285750" lvl="0" indent="-285750">
              <a:buFont typeface="Arial" panose="020B0604020202020204" pitchFamily="34" charset="0"/>
              <a:buChar char="•"/>
            </a:pPr>
            <a:r>
              <a:rPr lang="en-GB" sz="1700" dirty="0" smtClean="0"/>
              <a:t>The </a:t>
            </a:r>
            <a:r>
              <a:rPr lang="en-GB" sz="1700" dirty="0" smtClean="0"/>
              <a:t>foodstuffs sector:</a:t>
            </a:r>
          </a:p>
          <a:p>
            <a:pPr marL="285750" lvl="0" indent="-285750">
              <a:buFont typeface="Wingdings" panose="05000000000000000000" pitchFamily="2" charset="2"/>
              <a:buChar char="Ø"/>
            </a:pPr>
            <a:endParaRPr lang="en-GB" sz="1700" dirty="0"/>
          </a:p>
          <a:p>
            <a:pPr marL="512763" lvl="2" indent="-285750">
              <a:buClrTx/>
              <a:buSzPct val="91000"/>
            </a:pPr>
            <a:r>
              <a:rPr lang="en-GB" sz="1700" b="0" dirty="0"/>
              <a:t>i</a:t>
            </a:r>
            <a:r>
              <a:rPr lang="en-GB" sz="1700" b="0" dirty="0" smtClean="0"/>
              <a:t>s </a:t>
            </a:r>
            <a:r>
              <a:rPr lang="en-GB" sz="1700" b="1" dirty="0" smtClean="0"/>
              <a:t>generally in favour </a:t>
            </a:r>
            <a:r>
              <a:rPr lang="en-GB" sz="1700" dirty="0" smtClean="0"/>
              <a:t>of a certain amount </a:t>
            </a:r>
            <a:r>
              <a:rPr lang="en-GB" sz="1700" b="1" dirty="0" smtClean="0"/>
              <a:t>of simplification </a:t>
            </a:r>
            <a:r>
              <a:rPr lang="en-GB" sz="1700" b="0" dirty="0" smtClean="0"/>
              <a:t>if </a:t>
            </a:r>
            <a:r>
              <a:rPr lang="en-GB" sz="1700" b="1" dirty="0" smtClean="0"/>
              <a:t>beneficial for producers</a:t>
            </a:r>
            <a:r>
              <a:rPr lang="en-GB" sz="1700" b="0" dirty="0" smtClean="0"/>
              <a:t>, </a:t>
            </a:r>
            <a:r>
              <a:rPr lang="en-GB" sz="1700" b="0" dirty="0" smtClean="0"/>
              <a:t>in particular as regards </a:t>
            </a:r>
            <a:r>
              <a:rPr lang="en-GB" sz="1700" b="1" dirty="0" smtClean="0"/>
              <a:t>administrative procedures</a:t>
            </a:r>
            <a:r>
              <a:rPr lang="en-GB" sz="1700" b="0" dirty="0" smtClean="0"/>
              <a:t> (both at EU and national level)</a:t>
            </a:r>
            <a:endParaRPr lang="en-GB" sz="1700" b="0" dirty="0"/>
          </a:p>
          <a:p>
            <a:pPr marL="512763" lvl="2" indent="-285750">
              <a:buClrTx/>
              <a:buSzPct val="91000"/>
            </a:pPr>
            <a:r>
              <a:rPr lang="en-GB" sz="1700" dirty="0" smtClean="0"/>
              <a:t>wants to preserve  the concept  of PDO and the concept of  PGI as well as specific definitions for the food sector </a:t>
            </a:r>
            <a:endParaRPr lang="en-GB" sz="1700" b="0" dirty="0" smtClean="0"/>
          </a:p>
          <a:p>
            <a:pPr marL="512763" lvl="2" indent="-285750">
              <a:buClrTx/>
              <a:buSzPct val="91000"/>
            </a:pPr>
            <a:r>
              <a:rPr lang="en-GB" sz="1700" dirty="0" smtClean="0"/>
              <a:t>also </a:t>
            </a:r>
            <a:r>
              <a:rPr lang="en-GB" sz="1700" dirty="0"/>
              <a:t>wants to preserve the Traditional specialities guaranteed” </a:t>
            </a:r>
            <a:r>
              <a:rPr lang="en-GB" sz="1700" dirty="0" smtClean="0"/>
              <a:t>system</a:t>
            </a:r>
          </a:p>
          <a:p>
            <a:pPr marL="512763" lvl="2" indent="-285750">
              <a:buClrTx/>
              <a:buSzPct val="91000"/>
            </a:pPr>
            <a:r>
              <a:rPr lang="en-GB" sz="1700" b="1" u="sng" kern="200" dirty="0">
                <a:ea typeface="Times New Roman" panose="02020603050405020304" pitchFamily="18" charset="0"/>
                <a:cs typeface="Times New Roman" panose="02020603050405020304" pitchFamily="18" charset="0"/>
              </a:rPr>
              <a:t>Improve the international protection </a:t>
            </a:r>
            <a:r>
              <a:rPr lang="en-GB" sz="1700" kern="200" dirty="0">
                <a:ea typeface="Times New Roman" panose="02020603050405020304" pitchFamily="18" charset="0"/>
                <a:cs typeface="Times New Roman" panose="02020603050405020304" pitchFamily="18" charset="0"/>
              </a:rPr>
              <a:t>of PDOs, PGIs and </a:t>
            </a:r>
            <a:r>
              <a:rPr lang="en-GB" sz="1700" kern="200" dirty="0" smtClean="0">
                <a:ea typeface="Times New Roman" panose="02020603050405020304" pitchFamily="18" charset="0"/>
                <a:cs typeface="Times New Roman" panose="02020603050405020304" pitchFamily="18" charset="0"/>
              </a:rPr>
              <a:t>TSGs</a:t>
            </a:r>
            <a:endParaRPr lang="en-GB" sz="1700" kern="200" dirty="0">
              <a:ea typeface="Times New Roman" panose="02020603050405020304" pitchFamily="18" charset="0"/>
              <a:cs typeface="Times New Roman" panose="02020603050405020304" pitchFamily="18" charset="0"/>
            </a:endParaRPr>
          </a:p>
          <a:p>
            <a:pPr marL="512763" lvl="2" indent="-285750">
              <a:buClrTx/>
              <a:buSzPct val="91000"/>
            </a:pPr>
            <a:endParaRPr lang="en-GB" sz="1700" b="0" dirty="0"/>
          </a:p>
          <a:p>
            <a:pPr lvl="3"/>
            <a:endParaRPr lang="en-GB" b="0" dirty="0"/>
          </a:p>
          <a:p>
            <a:pPr lvl="0"/>
            <a:endParaRPr lang="en-GB" b="0" dirty="0" smtClean="0"/>
          </a:p>
          <a:p>
            <a:pPr lvl="0"/>
            <a:endParaRPr lang="en-GB" b="0" dirty="0"/>
          </a:p>
          <a:p>
            <a:pPr lvl="0"/>
            <a:endParaRPr lang="en-GB" b="0" dirty="0" smtClean="0"/>
          </a:p>
          <a:p>
            <a:pPr lvl="0"/>
            <a:endParaRPr lang="en-GB" b="0" dirty="0"/>
          </a:p>
          <a:p>
            <a:pPr lvl="0"/>
            <a:endParaRPr lang="en-GB" b="0" dirty="0" smtClean="0"/>
          </a:p>
          <a:p>
            <a:pPr lvl="0"/>
            <a:endParaRPr lang="en-GB" dirty="0"/>
          </a:p>
          <a:p>
            <a:pPr lvl="0"/>
            <a:endParaRPr lang="en-GB" dirty="0" smtClean="0"/>
          </a:p>
          <a:p>
            <a:pPr marL="285750" lvl="0" indent="-285750">
              <a:buFont typeface="Wingdings" panose="05000000000000000000" pitchFamily="2" charset="2"/>
              <a:buChar char="Ø"/>
            </a:pPr>
            <a:endParaRPr lang="en-GB" dirty="0"/>
          </a:p>
          <a:p>
            <a:pPr marL="285750" lvl="0" indent="-285750">
              <a:buFont typeface="Wingdings" panose="05000000000000000000" pitchFamily="2" charset="2"/>
              <a:buChar char="Ø"/>
            </a:pPr>
            <a:endParaRPr lang="en-GB" dirty="0" smtClean="0"/>
          </a:p>
          <a:p>
            <a:pPr lvl="0"/>
            <a:endParaRPr lang="en-GB" dirty="0"/>
          </a:p>
          <a:p>
            <a:pPr lvl="0"/>
            <a:endParaRPr lang="fr-BE" dirty="0"/>
          </a:p>
          <a:p>
            <a:pPr lvl="4">
              <a:spcAft>
                <a:spcPts val="600"/>
              </a:spcAft>
              <a:defRPr/>
            </a:pPr>
            <a:endParaRPr lang="en-US" dirty="0" smtClean="0"/>
          </a:p>
          <a:p>
            <a:pPr>
              <a:defRPr/>
            </a:pPr>
            <a:endParaRPr lang="en-US" b="0" dirty="0"/>
          </a:p>
          <a:p>
            <a:pPr>
              <a:defRPr/>
            </a:pPr>
            <a:endParaRPr lang="en-US" b="0"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1417789"/>
            <a:ext cx="2176760" cy="1286266"/>
          </a:xfrm>
          <a:prstGeom prst="rect">
            <a:avLst/>
          </a:prstGeom>
        </p:spPr>
      </p:pic>
    </p:spTree>
    <p:extLst>
      <p:ext uri="{BB962C8B-B14F-4D97-AF65-F5344CB8AC3E}">
        <p14:creationId xmlns:p14="http://schemas.microsoft.com/office/powerpoint/2010/main" val="3282748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GB" dirty="0" smtClean="0"/>
              <a:t>Quality </a:t>
            </a:r>
            <a:r>
              <a:rPr lang="en-GB" dirty="0" smtClean="0"/>
              <a:t>policy in the </a:t>
            </a:r>
            <a:r>
              <a:rPr lang="en-GB" dirty="0" smtClean="0"/>
              <a:t>wine </a:t>
            </a:r>
            <a:r>
              <a:rPr lang="en-GB" dirty="0" smtClean="0"/>
              <a:t>sector</a:t>
            </a:r>
            <a:br>
              <a:rPr lang="en-GB" dirty="0" smtClean="0"/>
            </a:br>
            <a:r>
              <a:rPr lang="en-GB" i="1" dirty="0" smtClean="0"/>
              <a:t>Sectorial </a:t>
            </a:r>
            <a:r>
              <a:rPr lang="en-GB" i="1" dirty="0"/>
              <a:t>specificities</a:t>
            </a:r>
            <a:endParaRPr lang="en-GB" i="1" dirty="0" smtClean="0"/>
          </a:p>
        </p:txBody>
      </p:sp>
      <p:sp>
        <p:nvSpPr>
          <p:cNvPr id="11267" name="Rectangle 3"/>
          <p:cNvSpPr>
            <a:spLocks noGrp="1" noChangeArrowheads="1"/>
          </p:cNvSpPr>
          <p:nvPr>
            <p:ph type="body" idx="1"/>
          </p:nvPr>
        </p:nvSpPr>
        <p:spPr>
          <a:xfrm>
            <a:off x="1619672" y="1484784"/>
            <a:ext cx="4824536" cy="4448849"/>
          </a:xfrm>
        </p:spPr>
        <p:txBody>
          <a:bodyPr/>
          <a:lstStyle/>
          <a:p>
            <a:pPr marL="287338" lvl="1" indent="-285750" eaLnBrk="1" hangingPunct="1">
              <a:spcAft>
                <a:spcPts val="1200"/>
              </a:spcAft>
              <a:buFont typeface="Arial" panose="020B0604020202020204" pitchFamily="34" charset="0"/>
              <a:buChar char="•"/>
              <a:defRPr/>
            </a:pPr>
            <a:r>
              <a:rPr lang="en-GB" i="1" dirty="0" smtClean="0"/>
              <a:t>Economic role of wine quality policy:</a:t>
            </a:r>
            <a:r>
              <a:rPr lang="en-GB" dirty="0" smtClean="0"/>
              <a:t> </a:t>
            </a:r>
          </a:p>
          <a:p>
            <a:pPr marL="512763" lvl="2" indent="-285750" eaLnBrk="1" hangingPunct="1">
              <a:spcAft>
                <a:spcPts val="1200"/>
              </a:spcAft>
              <a:buClrTx/>
              <a:buSzPct val="91000"/>
              <a:defRPr/>
            </a:pPr>
            <a:r>
              <a:rPr lang="en-GB" kern="200" dirty="0" smtClean="0">
                <a:ea typeface="Times New Roman" panose="02020603050405020304" pitchFamily="18" charset="0"/>
                <a:cs typeface="Times New Roman" panose="02020603050405020304" pitchFamily="18" charset="0"/>
              </a:rPr>
              <a:t>The basis of the </a:t>
            </a:r>
            <a:r>
              <a:rPr lang="en-GB" b="1" u="sng" kern="200" dirty="0" smtClean="0">
                <a:ea typeface="Times New Roman" panose="02020603050405020304" pitchFamily="18" charset="0"/>
                <a:cs typeface="Times New Roman" panose="02020603050405020304" pitchFamily="18" charset="0"/>
              </a:rPr>
              <a:t>economic performance</a:t>
            </a:r>
            <a:r>
              <a:rPr lang="en-GB" kern="200" dirty="0" smtClean="0">
                <a:ea typeface="Times New Roman" panose="02020603050405020304" pitchFamily="18" charset="0"/>
                <a:cs typeface="Times New Roman" panose="02020603050405020304" pitchFamily="18" charset="0"/>
              </a:rPr>
              <a:t> of the European wine sector </a:t>
            </a:r>
          </a:p>
          <a:p>
            <a:pPr marL="512763" lvl="2" indent="-285750" eaLnBrk="1" hangingPunct="1">
              <a:spcAft>
                <a:spcPts val="1200"/>
              </a:spcAft>
              <a:buClrTx/>
              <a:buSzPct val="92000"/>
              <a:defRPr/>
            </a:pPr>
            <a:r>
              <a:rPr lang="en-GB" kern="200" dirty="0" smtClean="0">
                <a:ea typeface="Times New Roman" panose="02020603050405020304" pitchFamily="18" charset="0"/>
                <a:cs typeface="Times New Roman" panose="02020603050405020304" pitchFamily="18" charset="0"/>
              </a:rPr>
              <a:t>At least </a:t>
            </a:r>
            <a:r>
              <a:rPr lang="en-GB" b="1" u="sng" kern="200" dirty="0" smtClean="0">
                <a:ea typeface="Times New Roman" panose="02020603050405020304" pitchFamily="18" charset="0"/>
                <a:cs typeface="Times New Roman" panose="02020603050405020304" pitchFamily="18" charset="0"/>
              </a:rPr>
              <a:t>70% of EU wines </a:t>
            </a:r>
            <a:r>
              <a:rPr lang="en-GB" kern="200" dirty="0" smtClean="0">
                <a:ea typeface="Times New Roman" panose="02020603050405020304" pitchFamily="18" charset="0"/>
                <a:cs typeface="Times New Roman" panose="02020603050405020304" pitchFamily="18" charset="0"/>
              </a:rPr>
              <a:t>is sold with a GI</a:t>
            </a:r>
          </a:p>
          <a:p>
            <a:pPr marL="512763" lvl="2" indent="-285750" eaLnBrk="1" hangingPunct="1">
              <a:spcAft>
                <a:spcPts val="1200"/>
              </a:spcAft>
              <a:buClrTx/>
              <a:buSzPct val="91000"/>
              <a:defRPr/>
            </a:pPr>
            <a:r>
              <a:rPr lang="en-GB" kern="200" dirty="0" smtClean="0">
                <a:ea typeface="Times New Roman" panose="02020603050405020304" pitchFamily="18" charset="0"/>
                <a:cs typeface="Times New Roman" panose="02020603050405020304" pitchFamily="18" charset="0"/>
              </a:rPr>
              <a:t>Sales value of EU wines with GI: </a:t>
            </a:r>
            <a:r>
              <a:rPr lang="en-GB" b="1" u="sng" kern="200" dirty="0" smtClean="0">
                <a:ea typeface="Times New Roman" panose="02020603050405020304" pitchFamily="18" charset="0"/>
                <a:cs typeface="Times New Roman" panose="02020603050405020304" pitchFamily="18" charset="0"/>
              </a:rPr>
              <a:t>€ 30,4 billion</a:t>
            </a:r>
            <a:r>
              <a:rPr lang="en-GB" kern="200" dirty="0" smtClean="0">
                <a:ea typeface="Times New Roman" panose="02020603050405020304" pitchFamily="18" charset="0"/>
                <a:cs typeface="Times New Roman" panose="02020603050405020304" pitchFamily="18" charset="0"/>
              </a:rPr>
              <a:t> (2010)</a:t>
            </a:r>
          </a:p>
          <a:p>
            <a:pPr marL="512763" lvl="2" indent="-285750" eaLnBrk="1" hangingPunct="1">
              <a:spcAft>
                <a:spcPts val="1200"/>
              </a:spcAft>
              <a:buClrTx/>
              <a:buSzPct val="91000"/>
              <a:defRPr/>
            </a:pPr>
            <a:r>
              <a:rPr lang="en-GB" b="1" u="sng" kern="200" dirty="0" smtClean="0">
                <a:ea typeface="Times New Roman" panose="02020603050405020304" pitchFamily="18" charset="0"/>
                <a:cs typeface="Times New Roman" panose="02020603050405020304" pitchFamily="18" charset="0"/>
              </a:rPr>
              <a:t>56% </a:t>
            </a:r>
            <a:r>
              <a:rPr lang="en-GB" b="1" u="sng" kern="200" dirty="0" smtClean="0">
                <a:ea typeface="Times New Roman" panose="02020603050405020304" pitchFamily="18" charset="0"/>
                <a:cs typeface="Times New Roman" panose="02020603050405020304" pitchFamily="18" charset="0"/>
              </a:rPr>
              <a:t>of the total sales value </a:t>
            </a:r>
            <a:r>
              <a:rPr lang="en-GB" kern="200" dirty="0" smtClean="0">
                <a:ea typeface="Times New Roman" panose="02020603050405020304" pitchFamily="18" charset="0"/>
                <a:cs typeface="Times New Roman" panose="02020603050405020304" pitchFamily="18" charset="0"/>
              </a:rPr>
              <a:t>of European products with GI is produced by the wine sector (2010</a:t>
            </a:r>
            <a:r>
              <a:rPr lang="en-GB" kern="200" dirty="0" smtClean="0">
                <a:ea typeface="Times New Roman" panose="02020603050405020304" pitchFamily="18" charset="0"/>
                <a:cs typeface="Times New Roman" panose="02020603050405020304" pitchFamily="18" charset="0"/>
              </a:rPr>
              <a:t>)</a:t>
            </a:r>
          </a:p>
          <a:p>
            <a:pPr marL="512763" lvl="2" indent="-285750" eaLnBrk="1" hangingPunct="1">
              <a:spcAft>
                <a:spcPts val="1200"/>
              </a:spcAft>
              <a:buClrTx/>
              <a:buSzPct val="91000"/>
              <a:defRPr/>
            </a:pPr>
            <a:r>
              <a:rPr lang="en-GB" b="1" u="sng" kern="200" dirty="0" smtClean="0">
                <a:ea typeface="Times New Roman" panose="02020603050405020304" pitchFamily="18" charset="0"/>
                <a:cs typeface="Times New Roman" panose="02020603050405020304" pitchFamily="18" charset="0"/>
              </a:rPr>
              <a:t>The wine sector:</a:t>
            </a:r>
          </a:p>
          <a:p>
            <a:pPr marL="512763" lvl="2" indent="-285750">
              <a:buClrTx/>
              <a:buSzPct val="91000"/>
            </a:pPr>
            <a:r>
              <a:rPr lang="en-GB" dirty="0">
                <a:solidFill>
                  <a:srgbClr val="000000"/>
                </a:solidFill>
              </a:rPr>
              <a:t>is </a:t>
            </a:r>
            <a:r>
              <a:rPr lang="en-GB" b="1" dirty="0">
                <a:solidFill>
                  <a:srgbClr val="000000"/>
                </a:solidFill>
              </a:rPr>
              <a:t>generally </a:t>
            </a:r>
            <a:r>
              <a:rPr lang="en-GB" b="1" dirty="0" smtClean="0">
                <a:solidFill>
                  <a:srgbClr val="000000"/>
                </a:solidFill>
              </a:rPr>
              <a:t>in </a:t>
            </a:r>
            <a:r>
              <a:rPr lang="en-GB" b="1" dirty="0">
                <a:solidFill>
                  <a:srgbClr val="000000"/>
                </a:solidFill>
              </a:rPr>
              <a:t>favour </a:t>
            </a:r>
            <a:r>
              <a:rPr lang="en-GB" dirty="0">
                <a:solidFill>
                  <a:srgbClr val="000000"/>
                </a:solidFill>
              </a:rPr>
              <a:t>of a certain amount </a:t>
            </a:r>
            <a:r>
              <a:rPr lang="en-GB" b="1" dirty="0">
                <a:solidFill>
                  <a:srgbClr val="000000"/>
                </a:solidFill>
              </a:rPr>
              <a:t>of simplification </a:t>
            </a:r>
            <a:r>
              <a:rPr lang="en-GB" dirty="0">
                <a:solidFill>
                  <a:srgbClr val="000000"/>
                </a:solidFill>
              </a:rPr>
              <a:t>if </a:t>
            </a:r>
            <a:r>
              <a:rPr lang="en-GB" b="1" dirty="0">
                <a:solidFill>
                  <a:srgbClr val="000000"/>
                </a:solidFill>
              </a:rPr>
              <a:t>beneficial for producers</a:t>
            </a:r>
            <a:r>
              <a:rPr lang="en-GB" dirty="0">
                <a:solidFill>
                  <a:srgbClr val="000000"/>
                </a:solidFill>
              </a:rPr>
              <a:t>, in particular as regards </a:t>
            </a:r>
            <a:r>
              <a:rPr lang="en-GB" b="1" dirty="0">
                <a:solidFill>
                  <a:srgbClr val="000000"/>
                </a:solidFill>
              </a:rPr>
              <a:t>administrative procedures</a:t>
            </a:r>
            <a:r>
              <a:rPr lang="en-GB" dirty="0">
                <a:solidFill>
                  <a:srgbClr val="000000"/>
                </a:solidFill>
              </a:rPr>
              <a:t> (both at EU and national level)</a:t>
            </a:r>
          </a:p>
          <a:p>
            <a:pPr marL="512763" lvl="2" indent="-285750" eaLnBrk="1" hangingPunct="1">
              <a:spcAft>
                <a:spcPts val="1200"/>
              </a:spcAft>
              <a:buClrTx/>
              <a:buSzPct val="91000"/>
              <a:defRPr/>
            </a:pPr>
            <a:endParaRPr lang="en-GB" sz="1700" kern="200" dirty="0">
              <a:cs typeface="Times New Roman" panose="02020603050405020304" pitchFamily="18" charset="0"/>
            </a:endParaRPr>
          </a:p>
          <a:p>
            <a:pPr marL="512763" lvl="2" indent="-285750" eaLnBrk="1" hangingPunct="1">
              <a:spcAft>
                <a:spcPts val="1200"/>
              </a:spcAft>
              <a:buClrTx/>
              <a:buSzPct val="91000"/>
              <a:defRPr/>
            </a:pPr>
            <a:endParaRPr lang="en-GB" sz="1700" dirty="0" smtClean="0"/>
          </a:p>
        </p:txBody>
      </p:sp>
      <p:pic>
        <p:nvPicPr>
          <p:cNvPr id="4100"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2060848"/>
            <a:ext cx="2293420" cy="345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4629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en-GB" dirty="0" smtClean="0"/>
              <a:t>Sectorial specificities: wine sector</a:t>
            </a:r>
          </a:p>
        </p:txBody>
      </p:sp>
      <p:sp>
        <p:nvSpPr>
          <p:cNvPr id="11267" name="Rectangle 3"/>
          <p:cNvSpPr>
            <a:spLocks noGrp="1" noChangeArrowheads="1"/>
          </p:cNvSpPr>
          <p:nvPr>
            <p:ph type="body" idx="1"/>
          </p:nvPr>
        </p:nvSpPr>
        <p:spPr>
          <a:xfrm>
            <a:off x="1763713" y="1700213"/>
            <a:ext cx="4032250" cy="4249737"/>
          </a:xfrm>
        </p:spPr>
        <p:txBody>
          <a:bodyPr/>
          <a:lstStyle/>
          <a:p>
            <a:pPr marL="287338" lvl="1" indent="-285750" eaLnBrk="1" hangingPunct="1">
              <a:spcAft>
                <a:spcPts val="1200"/>
              </a:spcAft>
              <a:buFont typeface="Arial" panose="020B0604020202020204" pitchFamily="34" charset="0"/>
              <a:buChar char="•"/>
              <a:defRPr/>
            </a:pPr>
            <a:r>
              <a:rPr lang="en-GB" sz="1700" i="1" dirty="0"/>
              <a:t>To preserve the specific characteristics of </a:t>
            </a:r>
            <a:r>
              <a:rPr lang="en-GB" sz="1700" i="1" dirty="0" smtClean="0"/>
              <a:t>the wine sector </a:t>
            </a:r>
            <a:r>
              <a:rPr lang="en-GB" sz="1700" i="1" dirty="0"/>
              <a:t>is </a:t>
            </a:r>
            <a:r>
              <a:rPr lang="en-GB" sz="1700" b="1" i="1" dirty="0"/>
              <a:t>imperative</a:t>
            </a:r>
            <a:r>
              <a:rPr lang="en-GB" sz="1700" b="1" i="1" dirty="0" smtClean="0"/>
              <a:t>:</a:t>
            </a:r>
            <a:r>
              <a:rPr lang="en-GB" sz="1700" i="1" dirty="0" smtClean="0"/>
              <a:t> </a:t>
            </a:r>
          </a:p>
          <a:p>
            <a:pPr marL="512763" lvl="2" indent="-285750" eaLnBrk="1" hangingPunct="1">
              <a:spcAft>
                <a:spcPts val="1200"/>
              </a:spcAft>
              <a:buFont typeface="Arial" panose="020B0604020202020204" pitchFamily="34" charset="0"/>
              <a:buChar char="•"/>
              <a:defRPr/>
            </a:pPr>
            <a:r>
              <a:rPr lang="en-GB" sz="1700" b="1" u="sng" kern="200" dirty="0" smtClean="0">
                <a:ea typeface="Times New Roman" panose="02020603050405020304" pitchFamily="18" charset="0"/>
                <a:cs typeface="Times New Roman" panose="02020603050405020304" pitchFamily="18" charset="0"/>
              </a:rPr>
              <a:t>Preservation</a:t>
            </a:r>
            <a:r>
              <a:rPr lang="en-GB" sz="1700" kern="200" dirty="0" smtClean="0">
                <a:ea typeface="Times New Roman" panose="02020603050405020304" pitchFamily="18" charset="0"/>
                <a:cs typeface="Times New Roman" panose="02020603050405020304" pitchFamily="18" charset="0"/>
              </a:rPr>
              <a:t> </a:t>
            </a:r>
            <a:r>
              <a:rPr lang="en-GB" sz="1700" kern="200" dirty="0">
                <a:ea typeface="Times New Roman" panose="02020603050405020304" pitchFamily="18" charset="0"/>
                <a:cs typeface="Times New Roman" panose="02020603050405020304" pitchFamily="18" charset="0"/>
              </a:rPr>
              <a:t>of the wine quality policy in the CMO</a:t>
            </a:r>
          </a:p>
          <a:p>
            <a:pPr marL="512763" lvl="2" indent="-285750" eaLnBrk="1" hangingPunct="1">
              <a:spcAft>
                <a:spcPts val="1200"/>
              </a:spcAft>
              <a:buFont typeface="Arial" panose="020B0604020202020204" pitchFamily="34" charset="0"/>
              <a:buChar char="•"/>
              <a:defRPr/>
            </a:pPr>
            <a:r>
              <a:rPr lang="en-GB" sz="1700" b="1" u="sng" kern="200" dirty="0" smtClean="0">
                <a:ea typeface="Times New Roman" panose="02020603050405020304" pitchFamily="18" charset="0"/>
                <a:cs typeface="Times New Roman" panose="02020603050405020304" pitchFamily="18" charset="0"/>
              </a:rPr>
              <a:t>Preservation</a:t>
            </a:r>
            <a:r>
              <a:rPr lang="en-GB" sz="1700" kern="200" dirty="0" smtClean="0">
                <a:ea typeface="Times New Roman" panose="02020603050405020304" pitchFamily="18" charset="0"/>
                <a:cs typeface="Times New Roman" panose="02020603050405020304" pitchFamily="18" charset="0"/>
              </a:rPr>
              <a:t> </a:t>
            </a:r>
            <a:r>
              <a:rPr lang="en-GB" sz="1700" kern="200" dirty="0">
                <a:ea typeface="Times New Roman" panose="02020603050405020304" pitchFamily="18" charset="0"/>
                <a:cs typeface="Times New Roman" panose="02020603050405020304" pitchFamily="18" charset="0"/>
              </a:rPr>
              <a:t>of </a:t>
            </a:r>
            <a:r>
              <a:rPr lang="en-GB" sz="1700" kern="200" dirty="0" smtClean="0">
                <a:ea typeface="Times New Roman" panose="02020603050405020304" pitchFamily="18" charset="0"/>
                <a:cs typeface="Times New Roman" panose="02020603050405020304" pitchFamily="18" charset="0"/>
              </a:rPr>
              <a:t>the </a:t>
            </a:r>
            <a:r>
              <a:rPr lang="en-GB" sz="1700" b="1" u="sng" kern="200" dirty="0" smtClean="0">
                <a:ea typeface="Times New Roman" panose="02020603050405020304" pitchFamily="18" charset="0"/>
                <a:cs typeface="Times New Roman" panose="02020603050405020304" pitchFamily="18" charset="0"/>
              </a:rPr>
              <a:t>wine quality </a:t>
            </a:r>
            <a:r>
              <a:rPr lang="en-GB" sz="1700" b="1" u="sng" kern="200" dirty="0">
                <a:ea typeface="Times New Roman" panose="02020603050405020304" pitchFamily="18" charset="0"/>
                <a:cs typeface="Times New Roman" panose="02020603050405020304" pitchFamily="18" charset="0"/>
              </a:rPr>
              <a:t>system</a:t>
            </a:r>
            <a:r>
              <a:rPr lang="en-GB" sz="1700" kern="200" dirty="0" smtClean="0">
                <a:ea typeface="Times New Roman" panose="02020603050405020304" pitchFamily="18" charset="0"/>
                <a:cs typeface="Times New Roman" panose="02020603050405020304" pitchFamily="18" charset="0"/>
              </a:rPr>
              <a:t>:</a:t>
            </a:r>
            <a:endParaRPr lang="en-GB" sz="1700" kern="200" dirty="0">
              <a:ea typeface="Times New Roman" panose="02020603050405020304" pitchFamily="18" charset="0"/>
              <a:cs typeface="Times New Roman" panose="02020603050405020304" pitchFamily="18" charset="0"/>
            </a:endParaRPr>
          </a:p>
          <a:p>
            <a:pPr marL="957263" lvl="4" indent="-285750" eaLnBrk="1" hangingPunct="1">
              <a:spcAft>
                <a:spcPts val="1200"/>
              </a:spcAft>
              <a:buFont typeface="Arial" panose="020B0604020202020204" pitchFamily="34" charset="0"/>
              <a:buChar char="•"/>
              <a:defRPr/>
            </a:pPr>
            <a:r>
              <a:rPr lang="en-GB" sz="1700" b="1" u="sng" kern="200" dirty="0">
                <a:ea typeface="Times New Roman" panose="02020603050405020304" pitchFamily="18" charset="0"/>
                <a:cs typeface="Times New Roman" panose="02020603050405020304" pitchFamily="18" charset="0"/>
              </a:rPr>
              <a:t>Status quo</a:t>
            </a:r>
            <a:r>
              <a:rPr lang="en-GB" sz="1700" kern="200" dirty="0">
                <a:ea typeface="Times New Roman" panose="02020603050405020304" pitchFamily="18" charset="0"/>
                <a:cs typeface="Times New Roman" panose="02020603050405020304" pitchFamily="18" charset="0"/>
              </a:rPr>
              <a:t> on </a:t>
            </a:r>
            <a:r>
              <a:rPr lang="en-GB" sz="1700" b="1" u="sng" kern="200" dirty="0">
                <a:ea typeface="Times New Roman" panose="02020603050405020304" pitchFamily="18" charset="0"/>
                <a:cs typeface="Times New Roman" panose="02020603050405020304" pitchFamily="18" charset="0"/>
              </a:rPr>
              <a:t>the definition</a:t>
            </a:r>
            <a:r>
              <a:rPr lang="en-GB" sz="1700" kern="200" dirty="0">
                <a:ea typeface="Times New Roman" panose="02020603050405020304" pitchFamily="18" charset="0"/>
                <a:cs typeface="Times New Roman" panose="02020603050405020304" pitchFamily="18" charset="0"/>
              </a:rPr>
              <a:t> of </a:t>
            </a:r>
            <a:r>
              <a:rPr lang="en-GB" sz="1700" b="1" u="sng" kern="200" dirty="0">
                <a:ea typeface="Times New Roman" panose="02020603050405020304" pitchFamily="18" charset="0"/>
                <a:cs typeface="Times New Roman" panose="02020603050405020304" pitchFamily="18" charset="0"/>
              </a:rPr>
              <a:t>PDO, PGI</a:t>
            </a:r>
            <a:r>
              <a:rPr lang="en-GB" sz="1700" kern="200" dirty="0">
                <a:ea typeface="Times New Roman" panose="02020603050405020304" pitchFamily="18" charset="0"/>
                <a:cs typeface="Times New Roman" panose="02020603050405020304" pitchFamily="18" charset="0"/>
              </a:rPr>
              <a:t> </a:t>
            </a:r>
            <a:r>
              <a:rPr lang="en-GB" sz="1700" kern="200" dirty="0" smtClean="0">
                <a:ea typeface="Times New Roman" panose="02020603050405020304" pitchFamily="18" charset="0"/>
                <a:cs typeface="Times New Roman" panose="02020603050405020304" pitchFamily="18" charset="0"/>
              </a:rPr>
              <a:t>(product specification) and </a:t>
            </a:r>
            <a:r>
              <a:rPr lang="en-GB" sz="1700" b="1" u="sng" kern="200" dirty="0">
                <a:ea typeface="Times New Roman" panose="02020603050405020304" pitchFamily="18" charset="0"/>
                <a:cs typeface="Times New Roman" panose="02020603050405020304" pitchFamily="18" charset="0"/>
              </a:rPr>
              <a:t>traditional terms</a:t>
            </a:r>
            <a:r>
              <a:rPr lang="en-GB" sz="1700" kern="200" dirty="0">
                <a:ea typeface="Times New Roman" panose="02020603050405020304" pitchFamily="18" charset="0"/>
                <a:cs typeface="Times New Roman" panose="02020603050405020304" pitchFamily="18" charset="0"/>
              </a:rPr>
              <a:t> </a:t>
            </a:r>
          </a:p>
          <a:p>
            <a:pPr marL="512763" lvl="2" indent="-285750" eaLnBrk="1" hangingPunct="1">
              <a:spcAft>
                <a:spcPts val="1200"/>
              </a:spcAft>
              <a:buFont typeface="Arial" panose="020B0604020202020204" pitchFamily="34" charset="0"/>
              <a:buChar char="•"/>
              <a:defRPr/>
            </a:pPr>
            <a:r>
              <a:rPr lang="en-GB" sz="1700" b="1" u="sng" kern="200" dirty="0" smtClean="0">
                <a:ea typeface="Times New Roman" panose="02020603050405020304" pitchFamily="18" charset="0"/>
                <a:cs typeface="Times New Roman" panose="02020603050405020304" pitchFamily="18" charset="0"/>
              </a:rPr>
              <a:t>Improve the international </a:t>
            </a:r>
            <a:r>
              <a:rPr lang="en-GB" sz="1700" b="1" u="sng" kern="200" dirty="0">
                <a:ea typeface="Times New Roman" panose="02020603050405020304" pitchFamily="18" charset="0"/>
                <a:cs typeface="Times New Roman" panose="02020603050405020304" pitchFamily="18" charset="0"/>
              </a:rPr>
              <a:t>protection </a:t>
            </a:r>
            <a:r>
              <a:rPr lang="en-GB" sz="1700" kern="200" dirty="0">
                <a:ea typeface="Times New Roman" panose="02020603050405020304" pitchFamily="18" charset="0"/>
                <a:cs typeface="Times New Roman" panose="02020603050405020304" pitchFamily="18" charset="0"/>
              </a:rPr>
              <a:t>of PDOs, PGIs and traditional terms</a:t>
            </a:r>
          </a:p>
        </p:txBody>
      </p:sp>
      <p:pic>
        <p:nvPicPr>
          <p:cNvPr id="614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1557338"/>
            <a:ext cx="2897188"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541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_COPA_COGECA">
  <a:themeElements>
    <a:clrScheme name="Standarddesign 1">
      <a:dk1>
        <a:srgbClr val="000000"/>
      </a:dk1>
      <a:lt1>
        <a:srgbClr val="FFFFFF"/>
      </a:lt1>
      <a:dk2>
        <a:srgbClr val="000000"/>
      </a:dk2>
      <a:lt2>
        <a:srgbClr val="585858"/>
      </a:lt2>
      <a:accent1>
        <a:srgbClr val="6B7213"/>
      </a:accent1>
      <a:accent2>
        <a:srgbClr val="CA6D05"/>
      </a:accent2>
      <a:accent3>
        <a:srgbClr val="FFFFFF"/>
      </a:accent3>
      <a:accent4>
        <a:srgbClr val="000000"/>
      </a:accent4>
      <a:accent5>
        <a:srgbClr val="BABCAA"/>
      </a:accent5>
      <a:accent6>
        <a:srgbClr val="B76204"/>
      </a:accent6>
      <a:hlink>
        <a:srgbClr val="808080"/>
      </a:hlink>
      <a:folHlink>
        <a:srgbClr val="C0C0C0"/>
      </a:folHlink>
    </a:clrScheme>
    <a:fontScheme name="Standard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folHlink"/>
        </a:solidFill>
        <a:ln w="9525" cap="flat" cmpd="sng" algn="ctr">
          <a:solidFill>
            <a:schemeClr val="folHlink"/>
          </a:solid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Georgia" pitchFamily="18" charset="0"/>
          </a:defRPr>
        </a:defPPr>
      </a:lstStyle>
    </a:spDef>
    <a:lnDef>
      <a:spPr bwMode="auto">
        <a:xfrm>
          <a:off x="0" y="0"/>
          <a:ext cx="1" cy="1"/>
        </a:xfrm>
        <a:custGeom>
          <a:avLst/>
          <a:gdLst/>
          <a:ahLst/>
          <a:cxnLst/>
          <a:rect l="0" t="0" r="0" b="0"/>
          <a:pathLst/>
        </a:custGeom>
        <a:solidFill>
          <a:schemeClr val="folHlink"/>
        </a:solidFill>
        <a:ln w="9525" cap="flat" cmpd="sng" algn="ctr">
          <a:solidFill>
            <a:schemeClr val="folHlink"/>
          </a:solid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Georgia" pitchFamily="18" charset="0"/>
          </a:defRPr>
        </a:defPPr>
      </a:lstStyle>
    </a:lnDef>
  </a:objectDefaults>
  <a:extraClrSchemeLst>
    <a:extraClrScheme>
      <a:clrScheme name="Standarddesign 1">
        <a:dk1>
          <a:srgbClr val="000000"/>
        </a:dk1>
        <a:lt1>
          <a:srgbClr val="FFFFFF"/>
        </a:lt1>
        <a:dk2>
          <a:srgbClr val="000000"/>
        </a:dk2>
        <a:lt2>
          <a:srgbClr val="585858"/>
        </a:lt2>
        <a:accent1>
          <a:srgbClr val="6B7213"/>
        </a:accent1>
        <a:accent2>
          <a:srgbClr val="CA6D05"/>
        </a:accent2>
        <a:accent3>
          <a:srgbClr val="FFFFFF"/>
        </a:accent3>
        <a:accent4>
          <a:srgbClr val="000000"/>
        </a:accent4>
        <a:accent5>
          <a:srgbClr val="BABCAA"/>
        </a:accent5>
        <a:accent6>
          <a:srgbClr val="B76204"/>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PT_COPA_COGECA">
  <a:themeElements>
    <a:clrScheme name="Standarddesign 1">
      <a:dk1>
        <a:srgbClr val="000000"/>
      </a:dk1>
      <a:lt1>
        <a:srgbClr val="FFFFFF"/>
      </a:lt1>
      <a:dk2>
        <a:srgbClr val="000000"/>
      </a:dk2>
      <a:lt2>
        <a:srgbClr val="585858"/>
      </a:lt2>
      <a:accent1>
        <a:srgbClr val="6B7213"/>
      </a:accent1>
      <a:accent2>
        <a:srgbClr val="CA6D05"/>
      </a:accent2>
      <a:accent3>
        <a:srgbClr val="FFFFFF"/>
      </a:accent3>
      <a:accent4>
        <a:srgbClr val="000000"/>
      </a:accent4>
      <a:accent5>
        <a:srgbClr val="BABCAA"/>
      </a:accent5>
      <a:accent6>
        <a:srgbClr val="B76204"/>
      </a:accent6>
      <a:hlink>
        <a:srgbClr val="808080"/>
      </a:hlink>
      <a:folHlink>
        <a:srgbClr val="C0C0C0"/>
      </a:folHlink>
    </a:clrScheme>
    <a:fontScheme name="Standard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folHlink"/>
        </a:solidFill>
        <a:ln w="9525" cap="flat" cmpd="sng" algn="ctr">
          <a:solidFill>
            <a:schemeClr val="folHlink"/>
          </a:solid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Georgia" pitchFamily="18" charset="0"/>
          </a:defRPr>
        </a:defPPr>
      </a:lstStyle>
    </a:spDef>
    <a:lnDef>
      <a:spPr bwMode="auto">
        <a:xfrm>
          <a:off x="0" y="0"/>
          <a:ext cx="1" cy="1"/>
        </a:xfrm>
        <a:custGeom>
          <a:avLst/>
          <a:gdLst/>
          <a:ahLst/>
          <a:cxnLst/>
          <a:rect l="0" t="0" r="0" b="0"/>
          <a:pathLst/>
        </a:custGeom>
        <a:solidFill>
          <a:schemeClr val="folHlink"/>
        </a:solidFill>
        <a:ln w="9525" cap="flat" cmpd="sng" algn="ctr">
          <a:solidFill>
            <a:schemeClr val="folHlink"/>
          </a:solid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Georgia" pitchFamily="18" charset="0"/>
          </a:defRPr>
        </a:defPPr>
      </a:lstStyle>
    </a:lnDef>
  </a:objectDefaults>
  <a:extraClrSchemeLst>
    <a:extraClrScheme>
      <a:clrScheme name="Standarddesign 1">
        <a:dk1>
          <a:srgbClr val="000000"/>
        </a:dk1>
        <a:lt1>
          <a:srgbClr val="FFFFFF"/>
        </a:lt1>
        <a:dk2>
          <a:srgbClr val="000000"/>
        </a:dk2>
        <a:lt2>
          <a:srgbClr val="585858"/>
        </a:lt2>
        <a:accent1>
          <a:srgbClr val="6B7213"/>
        </a:accent1>
        <a:accent2>
          <a:srgbClr val="CA6D05"/>
        </a:accent2>
        <a:accent3>
          <a:srgbClr val="FFFFFF"/>
        </a:accent3>
        <a:accent4>
          <a:srgbClr val="000000"/>
        </a:accent4>
        <a:accent5>
          <a:srgbClr val="BABCAA"/>
        </a:accent5>
        <a:accent6>
          <a:srgbClr val="B76204"/>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PPT_COPA_COGECA</Template>
  <TotalTime>0</TotalTime>
  <Words>647</Words>
  <Application>Microsoft Office PowerPoint</Application>
  <PresentationFormat>On-screen Show (4:3)</PresentationFormat>
  <Paragraphs>134</Paragraphs>
  <Slides>10</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Georgia</vt:lpstr>
      <vt:lpstr>Times New Roman</vt:lpstr>
      <vt:lpstr>Wingdings</vt:lpstr>
      <vt:lpstr>PPT_COPA_COGECA</vt:lpstr>
      <vt:lpstr>1_PPT_COPA_COGECA</vt:lpstr>
      <vt:lpstr>Discussion to further simplify quality policy  Mr Olivier de Carné  Chairman of the Copa and Cogeca WP “Quality” CDG “Quality &amp; Promotion”</vt:lpstr>
      <vt:lpstr> Quality policy is important  Why?</vt:lpstr>
      <vt:lpstr> Quality policy is important  Why?</vt:lpstr>
      <vt:lpstr>How to simplify the quality policy? </vt:lpstr>
      <vt:lpstr>Quality policy in the foodstuffs sector</vt:lpstr>
      <vt:lpstr>Quality policy in the foodstuffs sector Geographical Indications and TSGs</vt:lpstr>
      <vt:lpstr>Quality policy in the foodstuffs sector Geographical Indications and TSGs</vt:lpstr>
      <vt:lpstr>Quality policy in the wine sector Sectorial specificities</vt:lpstr>
      <vt:lpstr>Sectorial specificities: wine sector</vt:lpstr>
      <vt:lpstr>PowerPoint Presentation</vt:lpstr>
    </vt:vector>
  </TitlesOfParts>
  <Company>Copa-Cogeca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of play on origin labelling of meat</dc:title>
  <dc:creator>valle</dc:creator>
  <dc:description>Template Presentation;_x000d_
Version 1.0;_x000d_
2008-10-15;</dc:description>
  <cp:lastModifiedBy>Javier Valle</cp:lastModifiedBy>
  <cp:revision>178</cp:revision>
  <cp:lastPrinted>2015-02-13T07:49:56Z</cp:lastPrinted>
  <dcterms:created xsi:type="dcterms:W3CDTF">2013-05-13T16:52:50Z</dcterms:created>
  <dcterms:modified xsi:type="dcterms:W3CDTF">2015-02-13T07:57:53Z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rstellt von">
    <vt:lpwstr>SpiekermannPartners</vt:lpwstr>
  </property>
  <property fmtid="{D5CDD505-2E9C-101B-9397-08002B2CF9AE}" pid="3" name="Erstellt am">
    <vt:lpwstr>09-10-2008</vt:lpwstr>
  </property>
  <property fmtid="{D5CDD505-2E9C-101B-9397-08002B2CF9AE}" pid="4" name="Bearbeiter">
    <vt:lpwstr>gadamovich | office implementation</vt:lpwstr>
  </property>
  <property fmtid="{D5CDD505-2E9C-101B-9397-08002B2CF9AE}" pid="5" name="Version">
    <vt:lpwstr>1.0</vt:lpwstr>
  </property>
  <property fmtid="{D5CDD505-2E9C-101B-9397-08002B2CF9AE}" pid="6" name="Version vom">
    <vt:lpwstr>15-10-2008</vt:lpwstr>
  </property>
</Properties>
</file>