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  <p:sldMasterId id="2147483708" r:id="rId2"/>
  </p:sldMasterIdLst>
  <p:notesMasterIdLst>
    <p:notesMasterId r:id="rId15"/>
  </p:notesMasterIdLst>
  <p:handoutMasterIdLst>
    <p:handoutMasterId r:id="rId16"/>
  </p:handoutMasterIdLst>
  <p:sldIdLst>
    <p:sldId id="256" r:id="rId3"/>
    <p:sldId id="331" r:id="rId4"/>
    <p:sldId id="330" r:id="rId5"/>
    <p:sldId id="334" r:id="rId6"/>
    <p:sldId id="335" r:id="rId7"/>
    <p:sldId id="337" r:id="rId8"/>
    <p:sldId id="338" r:id="rId9"/>
    <p:sldId id="336" r:id="rId10"/>
    <p:sldId id="341" r:id="rId11"/>
    <p:sldId id="342" r:id="rId12"/>
    <p:sldId id="343" r:id="rId13"/>
    <p:sldId id="301" r:id="rId14"/>
  </p:sldIdLst>
  <p:sldSz cx="9144000" cy="6858000" type="screen4x3"/>
  <p:notesSz cx="6858000" cy="9926638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CCFF"/>
    <a:srgbClr val="66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605" autoAdjust="0"/>
    <p:restoredTop sz="75479" autoAdjust="0"/>
  </p:normalViewPr>
  <p:slideViewPr>
    <p:cSldViewPr>
      <p:cViewPr>
        <p:scale>
          <a:sx n="97" d="100"/>
          <a:sy n="97" d="100"/>
        </p:scale>
        <p:origin x="-108" y="18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48" d="100"/>
          <a:sy n="48" d="100"/>
        </p:scale>
        <p:origin x="-2748" y="-84"/>
      </p:cViewPr>
      <p:guideLst>
        <p:guide orient="horz" pos="3127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8199234-66CB-47F3-AE13-41F0FB757EFD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fr-BE"/>
        </a:p>
      </dgm:t>
    </dgm:pt>
    <dgm:pt modelId="{B4E188A2-8125-4A9E-934B-0B702AF4CF8D}">
      <dgm:prSet>
        <dgm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dgm:style>
      </dgm:prSet>
      <dgm:spPr>
        <a:solidFill>
          <a:srgbClr val="00B0F0"/>
        </a:solidFill>
        <a:ln/>
      </dgm:spPr>
      <dgm:t>
        <a:bodyPr/>
        <a:lstStyle/>
        <a:p>
          <a:pPr rtl="0"/>
          <a:r>
            <a:rPr lang="en-GB" noProof="0" dirty="0" smtClean="0"/>
            <a:t>Geographical </a:t>
          </a:r>
          <a:r>
            <a:rPr lang="fr-BE" dirty="0" smtClean="0"/>
            <a:t>indication </a:t>
          </a:r>
          <a:r>
            <a:rPr lang="fr-BE" dirty="0" smtClean="0"/>
            <a:t>protection for non-agricultural products at EU level</a:t>
          </a:r>
          <a:endParaRPr lang="fr-BE" dirty="0"/>
        </a:p>
      </dgm:t>
    </dgm:pt>
    <dgm:pt modelId="{BD799E5A-EC0E-4AE3-AD65-CCE31B4DC50C}" type="parTrans" cxnId="{582B312A-FA17-492E-BD7E-929CE8BEA860}">
      <dgm:prSet/>
      <dgm:spPr/>
      <dgm:t>
        <a:bodyPr/>
        <a:lstStyle/>
        <a:p>
          <a:endParaRPr lang="fr-BE"/>
        </a:p>
      </dgm:t>
    </dgm:pt>
    <dgm:pt modelId="{DCB84C7F-5821-4E26-9CAC-67ABFA846C3C}" type="sibTrans" cxnId="{582B312A-FA17-492E-BD7E-929CE8BEA860}">
      <dgm:prSet/>
      <dgm:spPr/>
      <dgm:t>
        <a:bodyPr/>
        <a:lstStyle/>
        <a:p>
          <a:endParaRPr lang="fr-BE"/>
        </a:p>
      </dgm:t>
    </dgm:pt>
    <dgm:pt modelId="{08E15C3E-7898-4FF5-A96B-33D5B6E08E72}" type="pres">
      <dgm:prSet presAssocID="{B8199234-66CB-47F3-AE13-41F0FB757EFD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fr-BE"/>
        </a:p>
      </dgm:t>
    </dgm:pt>
    <dgm:pt modelId="{626E424D-AC51-4CA8-A346-DF3EFD56CC63}" type="pres">
      <dgm:prSet presAssocID="{B4E188A2-8125-4A9E-934B-0B702AF4CF8D}" presName="parentText" presStyleLbl="node1" presStyleIdx="0" presStyleCnt="1" custScaleY="161446" custLinFactNeighborX="-29" custLinFactNeighborY="-27151">
        <dgm:presLayoutVars>
          <dgm:chMax val="0"/>
          <dgm:bulletEnabled val="1"/>
        </dgm:presLayoutVars>
      </dgm:prSet>
      <dgm:spPr/>
      <dgm:t>
        <a:bodyPr/>
        <a:lstStyle/>
        <a:p>
          <a:endParaRPr lang="fr-BE"/>
        </a:p>
      </dgm:t>
    </dgm:pt>
  </dgm:ptLst>
  <dgm:cxnLst>
    <dgm:cxn modelId="{D500ACA4-E15F-4A8C-80E6-0230936DA01B}" type="presOf" srcId="{B8199234-66CB-47F3-AE13-41F0FB757EFD}" destId="{08E15C3E-7898-4FF5-A96B-33D5B6E08E72}" srcOrd="0" destOrd="0" presId="urn:microsoft.com/office/officeart/2005/8/layout/vList2"/>
    <dgm:cxn modelId="{EEDC8720-79E5-4FFB-924F-DBB4FB410FFD}" type="presOf" srcId="{B4E188A2-8125-4A9E-934B-0B702AF4CF8D}" destId="{626E424D-AC51-4CA8-A346-DF3EFD56CC63}" srcOrd="0" destOrd="0" presId="urn:microsoft.com/office/officeart/2005/8/layout/vList2"/>
    <dgm:cxn modelId="{582B312A-FA17-492E-BD7E-929CE8BEA860}" srcId="{B8199234-66CB-47F3-AE13-41F0FB757EFD}" destId="{B4E188A2-8125-4A9E-934B-0B702AF4CF8D}" srcOrd="0" destOrd="0" parTransId="{BD799E5A-EC0E-4AE3-AD65-CCE31B4DC50C}" sibTransId="{DCB84C7F-5821-4E26-9CAC-67ABFA846C3C}"/>
    <dgm:cxn modelId="{80EDD3BE-4F87-4974-8068-C88619981A5E}" type="presParOf" srcId="{08E15C3E-7898-4FF5-A96B-33D5B6E08E72}" destId="{626E424D-AC51-4CA8-A346-DF3EFD56CC63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26E424D-AC51-4CA8-A346-DF3EFD56CC63}">
      <dsp:nvSpPr>
        <dsp:cNvPr id="0" name=""/>
        <dsp:cNvSpPr/>
      </dsp:nvSpPr>
      <dsp:spPr>
        <a:xfrm>
          <a:off x="0" y="0"/>
          <a:ext cx="7772400" cy="2376259"/>
        </a:xfrm>
        <a:prstGeom prst="roundRect">
          <a:avLst/>
        </a:prstGeom>
        <a:solidFill>
          <a:srgbClr val="00B0F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5"/>
        </a:lnRef>
        <a:fillRef idx="3">
          <a:schemeClr val="accent5"/>
        </a:fillRef>
        <a:effectRef idx="3">
          <a:schemeClr val="accent5"/>
        </a:effectRef>
        <a:fontRef idx="minor">
          <a:schemeClr val="lt1"/>
        </a:fontRef>
      </dsp:style>
      <dsp:txBody>
        <a:bodyPr spcFirstLastPara="0" vert="horz" wrap="square" lIns="140970" tIns="140970" rIns="140970" bIns="140970" numCol="1" spcCol="1270" anchor="ctr" anchorCtr="0">
          <a:noAutofit/>
        </a:bodyPr>
        <a:lstStyle/>
        <a:p>
          <a:pPr lvl="0" algn="l" defTabSz="1644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3700" kern="1200" noProof="0" dirty="0" smtClean="0"/>
            <a:t>Geographical </a:t>
          </a:r>
          <a:r>
            <a:rPr lang="fr-BE" sz="3700" kern="1200" dirty="0" smtClean="0"/>
            <a:t>indication </a:t>
          </a:r>
          <a:r>
            <a:rPr lang="fr-BE" sz="3700" kern="1200" dirty="0" smtClean="0"/>
            <a:t>protection for non-agricultural products at EU level</a:t>
          </a:r>
          <a:endParaRPr lang="fr-BE" sz="3700" kern="1200" dirty="0"/>
        </a:p>
      </dsp:txBody>
      <dsp:txXfrm>
        <a:off x="115999" y="115999"/>
        <a:ext cx="7540402" cy="214426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71800" cy="496332"/>
          </a:xfrm>
          <a:prstGeom prst="rect">
            <a:avLst/>
          </a:prstGeom>
        </p:spPr>
        <p:txBody>
          <a:bodyPr vert="horz" lIns="91759" tIns="45879" rIns="91759" bIns="45879" rtlCol="0"/>
          <a:lstStyle>
            <a:lvl1pPr algn="l">
              <a:defRPr sz="1200"/>
            </a:lvl1pPr>
          </a:lstStyle>
          <a:p>
            <a:endParaRPr lang="fr-BE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4" y="0"/>
            <a:ext cx="2971800" cy="496332"/>
          </a:xfrm>
          <a:prstGeom prst="rect">
            <a:avLst/>
          </a:prstGeom>
        </p:spPr>
        <p:txBody>
          <a:bodyPr vert="horz" lIns="91759" tIns="45879" rIns="91759" bIns="45879" rtlCol="0"/>
          <a:lstStyle>
            <a:lvl1pPr algn="r">
              <a:defRPr sz="1200"/>
            </a:lvl1pPr>
          </a:lstStyle>
          <a:p>
            <a:fld id="{6DB8BDD4-D1FE-4F61-BAD9-65D9E64808B3}" type="datetimeFigureOut">
              <a:rPr lang="fr-BE" smtClean="0"/>
              <a:t>11/02/2015</a:t>
            </a:fld>
            <a:endParaRPr lang="fr-B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9428583"/>
            <a:ext cx="2971800" cy="496332"/>
          </a:xfrm>
          <a:prstGeom prst="rect">
            <a:avLst/>
          </a:prstGeom>
        </p:spPr>
        <p:txBody>
          <a:bodyPr vert="horz" lIns="91759" tIns="45879" rIns="91759" bIns="45879" rtlCol="0" anchor="b"/>
          <a:lstStyle>
            <a:lvl1pPr algn="l">
              <a:defRPr sz="1200"/>
            </a:lvl1pPr>
          </a:lstStyle>
          <a:p>
            <a:endParaRPr lang="fr-B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4" y="9428583"/>
            <a:ext cx="2971800" cy="496332"/>
          </a:xfrm>
          <a:prstGeom prst="rect">
            <a:avLst/>
          </a:prstGeom>
        </p:spPr>
        <p:txBody>
          <a:bodyPr vert="horz" lIns="91759" tIns="45879" rIns="91759" bIns="45879" rtlCol="0" anchor="b"/>
          <a:lstStyle>
            <a:lvl1pPr algn="r">
              <a:defRPr sz="1200"/>
            </a:lvl1pPr>
          </a:lstStyle>
          <a:p>
            <a:fld id="{8CD2A87D-77C2-44D6-A4AD-47082EB31787}" type="slidenum">
              <a:rPr lang="fr-BE" smtClean="0"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66295200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71800" cy="496332"/>
          </a:xfrm>
          <a:prstGeom prst="rect">
            <a:avLst/>
          </a:prstGeom>
        </p:spPr>
        <p:txBody>
          <a:bodyPr vert="horz" lIns="91759" tIns="45879" rIns="91759" bIns="45879" rtlCol="0"/>
          <a:lstStyle>
            <a:lvl1pPr algn="l">
              <a:defRPr sz="1200"/>
            </a:lvl1pPr>
          </a:lstStyle>
          <a:p>
            <a:endParaRPr lang="fr-B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4" y="0"/>
            <a:ext cx="2971800" cy="496332"/>
          </a:xfrm>
          <a:prstGeom prst="rect">
            <a:avLst/>
          </a:prstGeom>
        </p:spPr>
        <p:txBody>
          <a:bodyPr vert="horz" lIns="91759" tIns="45879" rIns="91759" bIns="45879" rtlCol="0"/>
          <a:lstStyle>
            <a:lvl1pPr algn="r">
              <a:defRPr sz="1200"/>
            </a:lvl1pPr>
          </a:lstStyle>
          <a:p>
            <a:fld id="{1727E8FA-B485-465C-8033-9F772BEB8C6C}" type="datetimeFigureOut">
              <a:rPr lang="fr-BE" smtClean="0"/>
              <a:t>11/02/2015</a:t>
            </a:fld>
            <a:endParaRPr lang="fr-B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47738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759" tIns="45879" rIns="91759" bIns="45879" rtlCol="0" anchor="ctr"/>
          <a:lstStyle/>
          <a:p>
            <a:endParaRPr lang="fr-B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715153"/>
            <a:ext cx="5486400" cy="4466987"/>
          </a:xfrm>
          <a:prstGeom prst="rect">
            <a:avLst/>
          </a:prstGeom>
        </p:spPr>
        <p:txBody>
          <a:bodyPr vert="horz" lIns="91759" tIns="45879" rIns="91759" bIns="4587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9428583"/>
            <a:ext cx="2971800" cy="496332"/>
          </a:xfrm>
          <a:prstGeom prst="rect">
            <a:avLst/>
          </a:prstGeom>
        </p:spPr>
        <p:txBody>
          <a:bodyPr vert="horz" lIns="91759" tIns="45879" rIns="91759" bIns="45879" rtlCol="0" anchor="b"/>
          <a:lstStyle>
            <a:lvl1pPr algn="l">
              <a:defRPr sz="1200"/>
            </a:lvl1pPr>
          </a:lstStyle>
          <a:p>
            <a:endParaRPr lang="fr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4" y="9428583"/>
            <a:ext cx="2971800" cy="496332"/>
          </a:xfrm>
          <a:prstGeom prst="rect">
            <a:avLst/>
          </a:prstGeom>
        </p:spPr>
        <p:txBody>
          <a:bodyPr vert="horz" lIns="91759" tIns="45879" rIns="91759" bIns="45879" rtlCol="0" anchor="b"/>
          <a:lstStyle>
            <a:lvl1pPr algn="r">
              <a:defRPr sz="1200"/>
            </a:lvl1pPr>
          </a:lstStyle>
          <a:p>
            <a:fld id="{B44E24CC-D57B-4F74-99B2-FEA94709BA3D}" type="slidenum">
              <a:rPr lang="fr-BE" smtClean="0"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9757996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B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4E24CC-D57B-4F74-99B2-FEA94709BA3D}" type="slidenum">
              <a:rPr lang="fr-BE" smtClean="0"/>
              <a:t>1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63509947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00050" indent="-342900">
              <a:buFontTx/>
              <a:buChar char="-"/>
            </a:pPr>
            <a:r>
              <a:rPr lang="en-GB" sz="1200" dirty="0" smtClean="0"/>
              <a:t>should GI producers be deprived of the possibility to delocalise their production in cases where the specific characteristics of the products come only from the know-how?</a:t>
            </a:r>
          </a:p>
          <a:p>
            <a:pPr marL="400050" indent="-342900">
              <a:buFontTx/>
              <a:buChar char="-"/>
            </a:pPr>
            <a:r>
              <a:rPr lang="en-GB" sz="1200" dirty="0" smtClean="0"/>
              <a:t>legal title that would be created should be meaningful and effective. It should not result, however, in the illegitimate exclusion of products which also deserve European recognition.</a:t>
            </a:r>
          </a:p>
          <a:p>
            <a:pPr marL="5930" lvl="0" indent="0">
              <a:lnSpc>
                <a:spcPct val="80000"/>
              </a:lnSpc>
              <a:buFontTx/>
              <a:buNone/>
              <a:defRPr/>
            </a:pPr>
            <a:endParaRPr lang="fr-CH" sz="1200" b="0" dirty="0"/>
          </a:p>
        </p:txBody>
      </p:sp>
      <p:sp>
        <p:nvSpPr>
          <p:cNvPr id="20484" name="Slide Number Placeholder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4938" indent="-286514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6058" indent="-229211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4481" indent="-229211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62904" indent="-229211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21328" indent="-229211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9750" indent="-229211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38174" indent="-229211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96596" indent="-229211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0ADD7FE-9C90-4F5F-8E16-7CD63702136D}" type="slidenum">
              <a:rPr lang="fr-BE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</a:t>
            </a:fld>
            <a:endParaRPr lang="fr-BE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5930" lvl="0" indent="0">
              <a:lnSpc>
                <a:spcPct val="80000"/>
              </a:lnSpc>
              <a:buFontTx/>
              <a:buNone/>
              <a:defRPr/>
            </a:pPr>
            <a:endParaRPr lang="fr-CH" sz="1200" b="0" dirty="0"/>
          </a:p>
        </p:txBody>
      </p:sp>
      <p:sp>
        <p:nvSpPr>
          <p:cNvPr id="20484" name="Slide Number Placeholder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4938" indent="-286514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6058" indent="-229211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4481" indent="-229211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62904" indent="-229211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21328" indent="-229211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9750" indent="-229211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38174" indent="-229211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96596" indent="-229211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0ADD7FE-9C90-4F5F-8E16-7CD63702136D}" type="slidenum">
              <a:rPr lang="fr-BE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11</a:t>
            </a:fld>
            <a:endParaRPr lang="fr-BE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4E24CC-D57B-4F74-99B2-FEA94709BA3D}" type="slidenum">
              <a:rPr lang="fr-BE" smtClean="0"/>
              <a:t>12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46284420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2400" i="1" dirty="0" smtClean="0"/>
              <a:t>Development of the file</a:t>
            </a:r>
            <a:endParaRPr lang="en-GB" sz="2400" dirty="0" smtClean="0"/>
          </a:p>
          <a:p>
            <a:r>
              <a:rPr lang="en-GB" sz="2400" dirty="0" smtClean="0"/>
              <a:t> </a:t>
            </a:r>
          </a:p>
          <a:p>
            <a:pPr lvl="0"/>
            <a:r>
              <a:rPr lang="en-GB" sz="2400" dirty="0" smtClean="0"/>
              <a:t>2011 – in its Communication "A single market for intellectual property rights", the Commission proposed a thorough analysis of the existing legal framework for GI protection of non-agricultural products in the Member States.</a:t>
            </a:r>
          </a:p>
          <a:p>
            <a:pPr lvl="0"/>
            <a:r>
              <a:rPr lang="en-GB" sz="2400" dirty="0" smtClean="0"/>
              <a:t>2012 – </a:t>
            </a:r>
            <a:r>
              <a:rPr lang="en-GB" sz="2400" i="1" dirty="0" smtClean="0"/>
              <a:t>the Study on geographical indications protection for non-agricultural products in the Internal Market</a:t>
            </a:r>
            <a:r>
              <a:rPr lang="en-GB" sz="2400" dirty="0" smtClean="0"/>
              <a:t> was commissioned.</a:t>
            </a:r>
          </a:p>
          <a:p>
            <a:pPr lvl="0"/>
            <a:r>
              <a:rPr lang="en-GB" sz="2400" dirty="0" smtClean="0"/>
              <a:t>March 2013 – publication of the results of the Study - which showed that the existing legal instruments available to producers at national and European level are insufficient.</a:t>
            </a:r>
          </a:p>
          <a:p>
            <a:pPr lvl="0"/>
            <a:r>
              <a:rPr lang="en-GB" sz="2400" dirty="0" smtClean="0"/>
              <a:t>22 April 2013 – a public hearing on the results of the Study. Strong support for the project was expressed by the stakeholders.</a:t>
            </a:r>
          </a:p>
          <a:p>
            <a:pPr lvl="0"/>
            <a:r>
              <a:rPr lang="en-GB" sz="2400" dirty="0" smtClean="0"/>
              <a:t>15.07.2014 to 28.10.2014 – public consultations (Green Paper) on the extension of GI protection at EU level to non-agricultural products.</a:t>
            </a:r>
          </a:p>
          <a:p>
            <a:pPr lvl="0"/>
            <a:r>
              <a:rPr lang="en-GB" sz="2400" dirty="0" smtClean="0"/>
              <a:t>19 January 2015 – the Conference on the results of the public consultations.</a:t>
            </a:r>
          </a:p>
          <a:p>
            <a:pPr marL="1380495" lvl="2" indent="-460165">
              <a:lnSpc>
                <a:spcPct val="80000"/>
              </a:lnSpc>
              <a:buFontTx/>
              <a:buChar char="-"/>
              <a:defRPr/>
            </a:pPr>
            <a:endParaRPr lang="fr-CH" dirty="0"/>
          </a:p>
        </p:txBody>
      </p:sp>
      <p:sp>
        <p:nvSpPr>
          <p:cNvPr id="20484" name="Slide Number Placeholder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4938" indent="-286514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6058" indent="-229211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4481" indent="-229211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62904" indent="-229211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21328" indent="-229211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9750" indent="-229211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38174" indent="-229211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96596" indent="-229211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0ADD7FE-9C90-4F5F-8E16-7CD63702136D}" type="slidenum">
              <a:rPr lang="fr-BE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</a:t>
            </a:fld>
            <a:endParaRPr lang="fr-BE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BE" dirty="0" smtClean="0">
              <a:latin typeface="+mn-lt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4E24CC-D57B-4F74-99B2-FEA94709BA3D}" type="slidenum">
              <a:rPr lang="fr-BE" smtClean="0"/>
              <a:t>3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63509947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5930" lvl="0" indent="0">
              <a:lnSpc>
                <a:spcPct val="80000"/>
              </a:lnSpc>
              <a:buFont typeface="Arial" panose="020B0604020202020204" pitchFamily="34" charset="0"/>
              <a:buNone/>
              <a:defRPr/>
            </a:pPr>
            <a:r>
              <a:rPr lang="fr-BE" sz="1200" b="0" dirty="0" smtClean="0">
                <a:solidFill>
                  <a:schemeClr val="bg1"/>
                </a:solidFill>
              </a:rPr>
              <a:t> </a:t>
            </a:r>
            <a:endParaRPr lang="fr-CH" sz="1200" b="0" dirty="0"/>
          </a:p>
        </p:txBody>
      </p:sp>
      <p:sp>
        <p:nvSpPr>
          <p:cNvPr id="20484" name="Slide Number Placeholder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4938" indent="-286514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6058" indent="-229211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4481" indent="-229211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62904" indent="-229211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21328" indent="-229211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9750" indent="-229211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38174" indent="-229211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96596" indent="-229211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0ADD7FE-9C90-4F5F-8E16-7CD63702136D}" type="slidenum">
              <a:rPr lang="fr-BE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</a:t>
            </a:fld>
            <a:endParaRPr lang="fr-BE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5930" lvl="0" indent="0">
              <a:lnSpc>
                <a:spcPct val="80000"/>
              </a:lnSpc>
              <a:buFontTx/>
              <a:buNone/>
              <a:defRPr/>
            </a:pPr>
            <a:endParaRPr lang="fr-CH" sz="1200" b="0" dirty="0"/>
          </a:p>
        </p:txBody>
      </p:sp>
      <p:sp>
        <p:nvSpPr>
          <p:cNvPr id="20484" name="Slide Number Placeholder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4938" indent="-286514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6058" indent="-229211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4481" indent="-229211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62904" indent="-229211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21328" indent="-229211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9750" indent="-229211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38174" indent="-229211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96596" indent="-229211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0ADD7FE-9C90-4F5F-8E16-7CD63702136D}" type="slidenum">
              <a:rPr lang="fr-BE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5</a:t>
            </a:fld>
            <a:endParaRPr lang="fr-BE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5930" lvl="0" indent="0">
              <a:lnSpc>
                <a:spcPct val="80000"/>
              </a:lnSpc>
              <a:buFont typeface="Arial" panose="020B0604020202020204" pitchFamily="34" charset="0"/>
              <a:buNone/>
              <a:defRPr/>
            </a:pPr>
            <a:r>
              <a:rPr lang="fr-BE" sz="1200" b="0" dirty="0" smtClean="0">
                <a:solidFill>
                  <a:schemeClr val="bg1"/>
                </a:solidFill>
              </a:rPr>
              <a:t> </a:t>
            </a:r>
          </a:p>
          <a:p>
            <a:pPr marL="5930" lvl="0" indent="0">
              <a:lnSpc>
                <a:spcPct val="80000"/>
              </a:lnSpc>
              <a:buFontTx/>
              <a:buNone/>
              <a:defRPr/>
            </a:pPr>
            <a:endParaRPr lang="fr-CH" sz="1200" b="0" dirty="0"/>
          </a:p>
        </p:txBody>
      </p:sp>
      <p:sp>
        <p:nvSpPr>
          <p:cNvPr id="20484" name="Slide Number Placeholder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4938" indent="-286514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6058" indent="-229211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4481" indent="-229211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62904" indent="-229211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21328" indent="-229211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9750" indent="-229211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38174" indent="-229211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96596" indent="-229211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0ADD7FE-9C90-4F5F-8E16-7CD63702136D}" type="slidenum">
              <a:rPr lang="fr-BE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6</a:t>
            </a:fld>
            <a:endParaRPr lang="fr-BE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5930" lvl="0" indent="0">
              <a:lnSpc>
                <a:spcPct val="80000"/>
              </a:lnSpc>
              <a:buFont typeface="Arial" panose="020B0604020202020204" pitchFamily="34" charset="0"/>
              <a:buNone/>
              <a:defRPr/>
            </a:pPr>
            <a:endParaRPr lang="fr-BE" sz="1200" b="0" dirty="0" smtClean="0">
              <a:solidFill>
                <a:schemeClr val="bg1"/>
              </a:solidFill>
            </a:endParaRPr>
          </a:p>
          <a:p>
            <a:pPr marL="5930" lvl="0" indent="0">
              <a:lnSpc>
                <a:spcPct val="80000"/>
              </a:lnSpc>
              <a:buFontTx/>
              <a:buNone/>
              <a:defRPr/>
            </a:pPr>
            <a:endParaRPr lang="fr-CH" sz="1200" b="0" dirty="0"/>
          </a:p>
        </p:txBody>
      </p:sp>
      <p:sp>
        <p:nvSpPr>
          <p:cNvPr id="20484" name="Slide Number Placeholder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4938" indent="-286514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6058" indent="-229211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4481" indent="-229211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62904" indent="-229211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21328" indent="-229211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9750" indent="-229211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38174" indent="-229211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96596" indent="-229211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0ADD7FE-9C90-4F5F-8E16-7CD63702136D}" type="slidenum">
              <a:rPr lang="fr-BE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7</a:t>
            </a:fld>
            <a:endParaRPr lang="fr-BE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5930" lvl="0" indent="0">
              <a:lnSpc>
                <a:spcPct val="80000"/>
              </a:lnSpc>
              <a:buFontTx/>
              <a:buNone/>
              <a:defRPr/>
            </a:pPr>
            <a:endParaRPr lang="fr-CH" sz="1200" b="0" dirty="0"/>
          </a:p>
        </p:txBody>
      </p:sp>
      <p:sp>
        <p:nvSpPr>
          <p:cNvPr id="20484" name="Slide Number Placeholder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4938" indent="-286514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6058" indent="-229211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4481" indent="-229211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62904" indent="-229211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21328" indent="-229211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9750" indent="-229211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38174" indent="-229211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96596" indent="-229211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0ADD7FE-9C90-4F5F-8E16-7CD63702136D}" type="slidenum">
              <a:rPr lang="fr-BE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8</a:t>
            </a:fld>
            <a:endParaRPr lang="fr-BE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5930" lvl="0" indent="0">
              <a:lnSpc>
                <a:spcPct val="80000"/>
              </a:lnSpc>
              <a:buFontTx/>
              <a:buNone/>
              <a:defRPr/>
            </a:pPr>
            <a:endParaRPr lang="fr-CH" sz="1200" b="0" dirty="0"/>
          </a:p>
        </p:txBody>
      </p:sp>
      <p:sp>
        <p:nvSpPr>
          <p:cNvPr id="20484" name="Slide Number Placeholder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4938" indent="-286514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6058" indent="-229211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4481" indent="-229211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62904" indent="-229211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21328" indent="-229211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9750" indent="-229211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38174" indent="-229211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96596" indent="-229211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0ADD7FE-9C90-4F5F-8E16-7CD63702136D}" type="slidenum">
              <a:rPr lang="fr-BE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9</a:t>
            </a:fld>
            <a:endParaRPr lang="fr-BE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B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fr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34FF0-9C58-4ADB-931A-E13D40481562}" type="datetimeFigureOut">
              <a:rPr lang="fr-BE" smtClean="0"/>
              <a:t>11/02/2015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C83D3F-3293-4E6F-941E-A01A46569448}" type="slidenum">
              <a:rPr lang="fr-BE" smtClean="0"/>
              <a:t>‹#›</a:t>
            </a:fld>
            <a:endParaRPr lang="fr-BE"/>
          </a:p>
        </p:txBody>
      </p:sp>
      <p:pic>
        <p:nvPicPr>
          <p:cNvPr id="10" name="Picture 4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16632"/>
            <a:ext cx="1458913" cy="1009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201847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B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34FF0-9C58-4ADB-931A-E13D40481562}" type="datetimeFigureOut">
              <a:rPr lang="fr-BE" smtClean="0"/>
              <a:t>11/02/2015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C83D3F-3293-4E6F-941E-A01A46569448}" type="slidenum">
              <a:rPr lang="fr-BE" smtClean="0"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902040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r-B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34FF0-9C58-4ADB-931A-E13D40481562}" type="datetimeFigureOut">
              <a:rPr lang="fr-BE" smtClean="0"/>
              <a:t>11/02/2015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C83D3F-3293-4E6F-941E-A01A46569448}" type="slidenum">
              <a:rPr lang="fr-BE" smtClean="0"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54865496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B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fr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AE7A5F-5710-4AB9-8683-CC1182FB5AEC}" type="datetimeFigureOut">
              <a:rPr lang="fr-BE" smtClean="0"/>
              <a:t>11/02/2015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2304AD-51AA-46F8-9987-0830D84A9DE7}" type="slidenum">
              <a:rPr lang="fr-BE" smtClean="0"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17686224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B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AE7A5F-5710-4AB9-8683-CC1182FB5AEC}" type="datetimeFigureOut">
              <a:rPr lang="fr-BE" smtClean="0"/>
              <a:t>11/02/2015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2304AD-51AA-46F8-9987-0830D84A9DE7}" type="slidenum">
              <a:rPr lang="fr-BE" smtClean="0"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46524195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r-B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AE7A5F-5710-4AB9-8683-CC1182FB5AEC}" type="datetimeFigureOut">
              <a:rPr lang="fr-BE" smtClean="0"/>
              <a:t>11/02/2015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2304AD-51AA-46F8-9987-0830D84A9DE7}" type="slidenum">
              <a:rPr lang="fr-BE" smtClean="0"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64788497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B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B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B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AE7A5F-5710-4AB9-8683-CC1182FB5AEC}" type="datetimeFigureOut">
              <a:rPr lang="fr-BE" smtClean="0"/>
              <a:t>11/02/2015</a:t>
            </a:fld>
            <a:endParaRPr lang="fr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2304AD-51AA-46F8-9987-0830D84A9DE7}" type="slidenum">
              <a:rPr lang="fr-BE" smtClean="0"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81482908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r-B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B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B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AE7A5F-5710-4AB9-8683-CC1182FB5AEC}" type="datetimeFigureOut">
              <a:rPr lang="fr-BE" smtClean="0"/>
              <a:t>11/02/2015</a:t>
            </a:fld>
            <a:endParaRPr lang="fr-B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2304AD-51AA-46F8-9987-0830D84A9DE7}" type="slidenum">
              <a:rPr lang="fr-BE" smtClean="0"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52250194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B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AE7A5F-5710-4AB9-8683-CC1182FB5AEC}" type="datetimeFigureOut">
              <a:rPr lang="fr-BE" smtClean="0"/>
              <a:t>11/02/2015</a:t>
            </a:fld>
            <a:endParaRPr lang="fr-B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2304AD-51AA-46F8-9987-0830D84A9DE7}" type="slidenum">
              <a:rPr lang="fr-BE" smtClean="0"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55335035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AE7A5F-5710-4AB9-8683-CC1182FB5AEC}" type="datetimeFigureOut">
              <a:rPr lang="fr-BE" smtClean="0"/>
              <a:t>11/02/2015</a:t>
            </a:fld>
            <a:endParaRPr lang="fr-B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2304AD-51AA-46F8-9987-0830D84A9DE7}" type="slidenum">
              <a:rPr lang="fr-BE" smtClean="0"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47537415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B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B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AE7A5F-5710-4AB9-8683-CC1182FB5AEC}" type="datetimeFigureOut">
              <a:rPr lang="fr-BE" smtClean="0"/>
              <a:t>11/02/2015</a:t>
            </a:fld>
            <a:endParaRPr lang="fr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2304AD-51AA-46F8-9987-0830D84A9DE7}" type="slidenum">
              <a:rPr lang="fr-BE" smtClean="0"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3583448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B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34FF0-9C58-4ADB-931A-E13D40481562}" type="datetimeFigureOut">
              <a:rPr lang="fr-BE" smtClean="0"/>
              <a:t>11/02/2015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C83D3F-3293-4E6F-941E-A01A46569448}" type="slidenum">
              <a:rPr lang="fr-BE" smtClean="0"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2318770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B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B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AE7A5F-5710-4AB9-8683-CC1182FB5AEC}" type="datetimeFigureOut">
              <a:rPr lang="fr-BE" smtClean="0"/>
              <a:t>11/02/2015</a:t>
            </a:fld>
            <a:endParaRPr lang="fr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2304AD-51AA-46F8-9987-0830D84A9DE7}" type="slidenum">
              <a:rPr lang="fr-BE" smtClean="0"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3376135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B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AE7A5F-5710-4AB9-8683-CC1182FB5AEC}" type="datetimeFigureOut">
              <a:rPr lang="fr-BE" smtClean="0"/>
              <a:t>11/02/2015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2304AD-51AA-46F8-9987-0830D84A9DE7}" type="slidenum">
              <a:rPr lang="fr-BE" smtClean="0"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08119336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r-B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AE7A5F-5710-4AB9-8683-CC1182FB5AEC}" type="datetimeFigureOut">
              <a:rPr lang="fr-BE" smtClean="0"/>
              <a:t>11/02/2015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2304AD-51AA-46F8-9987-0830D84A9DE7}" type="slidenum">
              <a:rPr lang="fr-BE" smtClean="0"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586317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r-B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34FF0-9C58-4ADB-931A-E13D40481562}" type="datetimeFigureOut">
              <a:rPr lang="fr-BE" smtClean="0"/>
              <a:t>11/02/2015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C83D3F-3293-4E6F-941E-A01A46569448}" type="slidenum">
              <a:rPr lang="fr-BE" smtClean="0"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0882812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B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B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B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34FF0-9C58-4ADB-931A-E13D40481562}" type="datetimeFigureOut">
              <a:rPr lang="fr-BE" smtClean="0"/>
              <a:t>11/02/2015</a:t>
            </a:fld>
            <a:endParaRPr lang="fr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C83D3F-3293-4E6F-941E-A01A46569448}" type="slidenum">
              <a:rPr lang="fr-BE" smtClean="0"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9316528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r-B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B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B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34FF0-9C58-4ADB-931A-E13D40481562}" type="datetimeFigureOut">
              <a:rPr lang="fr-BE" smtClean="0"/>
              <a:t>11/02/2015</a:t>
            </a:fld>
            <a:endParaRPr lang="fr-B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C83D3F-3293-4E6F-941E-A01A46569448}" type="slidenum">
              <a:rPr lang="fr-BE" smtClean="0"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1747430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B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34FF0-9C58-4ADB-931A-E13D40481562}" type="datetimeFigureOut">
              <a:rPr lang="fr-BE" smtClean="0"/>
              <a:t>11/02/2015</a:t>
            </a:fld>
            <a:endParaRPr lang="fr-B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C83D3F-3293-4E6F-941E-A01A46569448}" type="slidenum">
              <a:rPr lang="fr-BE" smtClean="0"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5391810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34FF0-9C58-4ADB-931A-E13D40481562}" type="datetimeFigureOut">
              <a:rPr lang="fr-BE" smtClean="0"/>
              <a:t>11/02/2015</a:t>
            </a:fld>
            <a:endParaRPr lang="fr-B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C83D3F-3293-4E6F-941E-A01A46569448}" type="slidenum">
              <a:rPr lang="fr-BE" smtClean="0"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40995345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B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B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34FF0-9C58-4ADB-931A-E13D40481562}" type="datetimeFigureOut">
              <a:rPr lang="fr-BE" smtClean="0"/>
              <a:t>11/02/2015</a:t>
            </a:fld>
            <a:endParaRPr lang="fr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C83D3F-3293-4E6F-941E-A01A46569448}" type="slidenum">
              <a:rPr lang="fr-BE" smtClean="0"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3361547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B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B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34FF0-9C58-4ADB-931A-E13D40481562}" type="datetimeFigureOut">
              <a:rPr lang="fr-BE" smtClean="0"/>
              <a:t>11/02/2015</a:t>
            </a:fld>
            <a:endParaRPr lang="fr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C83D3F-3293-4E6F-941E-A01A46569448}" type="slidenum">
              <a:rPr lang="fr-BE" smtClean="0"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5971905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70C0">
            <a:alpha val="95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r-B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634FF0-9C58-4ADB-931A-E13D40481562}" type="datetimeFigureOut">
              <a:rPr lang="fr-BE" smtClean="0"/>
              <a:t>11/02/2015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C83D3F-3293-4E6F-941E-A01A46569448}" type="slidenum">
              <a:rPr lang="fr-BE" smtClean="0"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9998698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r-B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AE7A5F-5710-4AB9-8683-CC1182FB5AEC}" type="datetimeFigureOut">
              <a:rPr lang="fr-BE" smtClean="0"/>
              <a:t>11/02/2015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2304AD-51AA-46F8-9987-0830D84A9DE7}" type="slidenum">
              <a:rPr lang="fr-BE" smtClean="0"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4191352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ec.europa.eu/growth/industry/intellectual-property/industrial-property/geo-indications/index_en.htm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2977370792"/>
              </p:ext>
            </p:extLst>
          </p:nvPr>
        </p:nvGraphicFramePr>
        <p:xfrm>
          <a:off x="685800" y="1484785"/>
          <a:ext cx="7772400" cy="23762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3568" y="3789040"/>
            <a:ext cx="7560840" cy="2304256"/>
          </a:xfrm>
        </p:spPr>
        <p:txBody>
          <a:bodyPr>
            <a:normAutofit fontScale="77500" lnSpcReduction="20000"/>
          </a:bodyPr>
          <a:lstStyle/>
          <a:p>
            <a:endParaRPr lang="fr-BE" dirty="0" smtClean="0">
              <a:solidFill>
                <a:schemeClr val="bg1"/>
              </a:solidFill>
            </a:endParaRPr>
          </a:p>
          <a:p>
            <a:r>
              <a:rPr lang="fr-BE" dirty="0" smtClean="0">
                <a:solidFill>
                  <a:schemeClr val="bg1"/>
                </a:solidFill>
              </a:rPr>
              <a:t>Agricultural Production </a:t>
            </a:r>
            <a:r>
              <a:rPr lang="fr-BE" dirty="0" err="1" smtClean="0">
                <a:solidFill>
                  <a:schemeClr val="bg1"/>
                </a:solidFill>
              </a:rPr>
              <a:t>Quality</a:t>
            </a:r>
            <a:r>
              <a:rPr lang="fr-BE" dirty="0" smtClean="0">
                <a:solidFill>
                  <a:schemeClr val="bg1"/>
                </a:solidFill>
              </a:rPr>
              <a:t> Group</a:t>
            </a:r>
            <a:endParaRPr lang="en-IE" dirty="0">
              <a:solidFill>
                <a:schemeClr val="bg1"/>
              </a:solidFill>
            </a:endParaRPr>
          </a:p>
          <a:p>
            <a:r>
              <a:rPr lang="en-IE" dirty="0" smtClean="0">
                <a:solidFill>
                  <a:schemeClr val="bg1"/>
                </a:solidFill>
              </a:rPr>
              <a:t>13 February 2015 </a:t>
            </a:r>
            <a:endParaRPr lang="fr-BE" dirty="0" smtClean="0">
              <a:solidFill>
                <a:schemeClr val="bg1"/>
              </a:solidFill>
            </a:endParaRPr>
          </a:p>
          <a:p>
            <a:endParaRPr lang="fr-BE" dirty="0" smtClean="0">
              <a:solidFill>
                <a:schemeClr val="bg1"/>
              </a:solidFill>
            </a:endParaRPr>
          </a:p>
          <a:p>
            <a:r>
              <a:rPr lang="fr-BE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Valérie Marie d’Avigneau</a:t>
            </a:r>
          </a:p>
          <a:p>
            <a:r>
              <a:rPr lang="fr-BE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European Commission, DG GROW, Unit J1</a:t>
            </a:r>
            <a:endParaRPr lang="fr-BE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16632"/>
            <a:ext cx="1458913" cy="1009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34337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195" name="Group 11"/>
          <p:cNvGrpSpPr>
            <a:grpSpLocks/>
          </p:cNvGrpSpPr>
          <p:nvPr/>
        </p:nvGrpSpPr>
        <p:grpSpPr bwMode="auto">
          <a:xfrm>
            <a:off x="1833563" y="115888"/>
            <a:ext cx="6626869" cy="547687"/>
            <a:chOff x="415513" y="-4041"/>
            <a:chExt cx="6477570" cy="1359127"/>
          </a:xfrm>
        </p:grpSpPr>
        <p:sp>
          <p:nvSpPr>
            <p:cNvPr id="13" name="Rectangle 12"/>
            <p:cNvSpPr/>
            <p:nvPr/>
          </p:nvSpPr>
          <p:spPr>
            <a:xfrm>
              <a:off x="532578" y="3838"/>
              <a:ext cx="6360505" cy="1067604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effectLst>
              <a:outerShdw blurRad="50800" dist="50800" dir="5400000" sx="39000" sy="39000" algn="ctr" rotWithShape="0">
                <a:srgbClr val="000000">
                  <a:alpha val="8000"/>
                </a:srgbClr>
              </a:outerShdw>
            </a:effectLst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4" name="Rectangle 13"/>
            <p:cNvSpPr/>
            <p:nvPr/>
          </p:nvSpPr>
          <p:spPr>
            <a:xfrm>
              <a:off x="415513" y="-4041"/>
              <a:ext cx="6477570" cy="1359127"/>
            </a:xfrm>
            <a:prstGeom prst="rect">
              <a:avLst/>
            </a:prstGeom>
            <a:solidFill>
              <a:schemeClr val="tx2">
                <a:lumMod val="40000"/>
                <a:lumOff val="60000"/>
              </a:schemeClr>
            </a:solidFill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tIns="91440" bIns="91440" spcCol="1270" anchor="ctr"/>
            <a:lstStyle/>
            <a:p>
              <a:pPr lvl="0" algn="ctr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r-BE" sz="2400" dirty="0">
                  <a:solidFill>
                    <a:schemeClr val="bg1"/>
                  </a:solidFill>
                </a:rPr>
                <a:t>GI protection for non-agri </a:t>
              </a:r>
              <a:r>
                <a:rPr lang="fr-BE" sz="2400" dirty="0" err="1">
                  <a:solidFill>
                    <a:schemeClr val="bg1"/>
                  </a:solidFill>
                </a:rPr>
                <a:t>products</a:t>
              </a:r>
              <a:r>
                <a:rPr lang="fr-BE" sz="2400" dirty="0">
                  <a:solidFill>
                    <a:schemeClr val="bg1"/>
                  </a:solidFill>
                </a:rPr>
                <a:t> </a:t>
              </a:r>
              <a:r>
                <a:rPr lang="fr-BE" sz="2400" dirty="0" err="1">
                  <a:solidFill>
                    <a:schemeClr val="bg1"/>
                  </a:solidFill>
                </a:rPr>
                <a:t>at</a:t>
              </a:r>
              <a:r>
                <a:rPr lang="fr-BE" sz="2400" dirty="0">
                  <a:solidFill>
                    <a:schemeClr val="bg1"/>
                  </a:solidFill>
                </a:rPr>
                <a:t> EU </a:t>
              </a:r>
              <a:r>
                <a:rPr lang="fr-BE" sz="2400" dirty="0" err="1">
                  <a:solidFill>
                    <a:schemeClr val="bg1"/>
                  </a:solidFill>
                </a:rPr>
                <a:t>level</a:t>
              </a:r>
              <a:endParaRPr lang="fr-BE" sz="2400" dirty="0">
                <a:solidFill>
                  <a:schemeClr val="bg1"/>
                </a:solidFill>
              </a:endParaRPr>
            </a:p>
          </p:txBody>
        </p:sp>
      </p:grp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68413"/>
            <a:ext cx="8229600" cy="4857750"/>
          </a:xfrm>
        </p:spPr>
        <p:txBody>
          <a:bodyPr rtlCol="0">
            <a:normAutofit/>
          </a:bodyPr>
          <a:lstStyle/>
          <a:p>
            <a:pPr lvl="1" eaLnBrk="1" fontAlgn="auto" hangingPunct="1">
              <a:lnSpc>
                <a:spcPct val="80000"/>
              </a:lnSpc>
              <a:spcAft>
                <a:spcPts val="0"/>
              </a:spcAft>
              <a:buFont typeface="Wingdings" pitchFamily="2" charset="2"/>
              <a:buChar char="ü"/>
              <a:defRPr/>
            </a:pPr>
            <a:endParaRPr lang="fr-BE" sz="2400" dirty="0" smtClean="0">
              <a:solidFill>
                <a:schemeClr val="bg1"/>
              </a:solidFill>
            </a:endParaRPr>
          </a:p>
          <a:p>
            <a:pPr marL="457200" lvl="1" indent="0"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endParaRPr lang="en-GB" sz="2400" dirty="0" smtClean="0">
              <a:solidFill>
                <a:schemeClr val="bg1"/>
              </a:solidFill>
            </a:endParaRPr>
          </a:p>
          <a:p>
            <a:pPr marL="0" indent="0"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endParaRPr lang="fr-BE" sz="2800" dirty="0" smtClean="0">
              <a:solidFill>
                <a:schemeClr val="bg1"/>
              </a:solidFill>
            </a:endParaRPr>
          </a:p>
        </p:txBody>
      </p:sp>
      <p:pic>
        <p:nvPicPr>
          <p:cNvPr id="8197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115888"/>
            <a:ext cx="1458912" cy="1009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198" name="TextBox 1"/>
          <p:cNvSpPr txBox="1">
            <a:spLocks noChangeArrowheads="1"/>
          </p:cNvSpPr>
          <p:nvPr/>
        </p:nvSpPr>
        <p:spPr bwMode="auto">
          <a:xfrm>
            <a:off x="468313" y="1844675"/>
            <a:ext cx="80645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636712" y="1681538"/>
            <a:ext cx="7803477" cy="3970318"/>
          </a:xfrm>
          <a:prstGeom prst="rect">
            <a:avLst/>
          </a:prstGeom>
          <a:solidFill>
            <a:srgbClr val="00B0F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fr-FR"/>
            </a:defPPr>
            <a:lvl1pPr marL="57150" indent="0">
              <a:lnSpc>
                <a:spcPct val="90000"/>
              </a:lnSpc>
              <a:buNone/>
              <a:defRPr sz="2800" b="1">
                <a:solidFill>
                  <a:schemeClr val="bg1"/>
                </a:solidFill>
              </a:defRPr>
            </a:lvl1pPr>
            <a:lvl2pPr lvl="1">
              <a:lnSpc>
                <a:spcPct val="80000"/>
              </a:lnSpc>
              <a:buFont typeface="Wingdings" pitchFamily="2" charset="2"/>
              <a:buChar char="ü"/>
              <a:defRPr sz="2400">
                <a:solidFill>
                  <a:schemeClr val="bg1"/>
                </a:solidFill>
              </a:defRPr>
            </a:lvl2pPr>
          </a:lstStyle>
          <a:p>
            <a:pPr marL="400050" indent="-342900">
              <a:buFont typeface="Wingdings" panose="05000000000000000000" pitchFamily="2" charset="2"/>
              <a:buChar char="ü"/>
            </a:pPr>
            <a:r>
              <a:rPr lang="en-GB" sz="2400" dirty="0" smtClean="0"/>
              <a:t>Panel 2 - </a:t>
            </a:r>
            <a:r>
              <a:rPr lang="en-GB" sz="2400" dirty="0" smtClean="0">
                <a:solidFill>
                  <a:srgbClr val="0070C0"/>
                </a:solidFill>
              </a:rPr>
              <a:t>‘what</a:t>
            </a:r>
            <a:r>
              <a:rPr lang="en-GB" sz="2400" dirty="0">
                <a:solidFill>
                  <a:srgbClr val="0070C0"/>
                </a:solidFill>
              </a:rPr>
              <a:t>?' – scope of protection, substantive </a:t>
            </a:r>
            <a:r>
              <a:rPr lang="en-GB" sz="2400" dirty="0" smtClean="0">
                <a:solidFill>
                  <a:srgbClr val="0070C0"/>
                </a:solidFill>
              </a:rPr>
              <a:t>requirements</a:t>
            </a:r>
          </a:p>
          <a:p>
            <a:r>
              <a:rPr lang="en-GB" sz="2400" dirty="0" smtClean="0"/>
              <a:t> </a:t>
            </a:r>
            <a:r>
              <a:rPr lang="en-GB" sz="2400" dirty="0"/>
              <a:t> </a:t>
            </a:r>
          </a:p>
          <a:p>
            <a:r>
              <a:rPr lang="en-GB" sz="2400" dirty="0" smtClean="0"/>
              <a:t>Broad consensus on: </a:t>
            </a:r>
          </a:p>
          <a:p>
            <a:pPr marL="400050" indent="-342900">
              <a:buFontTx/>
              <a:buChar char="-"/>
            </a:pPr>
            <a:r>
              <a:rPr lang="en-GB" sz="2400" dirty="0" smtClean="0">
                <a:solidFill>
                  <a:srgbClr val="0070C0"/>
                </a:solidFill>
              </a:rPr>
              <a:t>Clear eligibility </a:t>
            </a:r>
            <a:r>
              <a:rPr lang="en-GB" sz="2400" dirty="0">
                <a:solidFill>
                  <a:srgbClr val="0070C0"/>
                </a:solidFill>
              </a:rPr>
              <a:t>criteria </a:t>
            </a:r>
            <a:r>
              <a:rPr lang="en-GB" sz="2400" dirty="0"/>
              <a:t>for </a:t>
            </a:r>
            <a:r>
              <a:rPr lang="en-GB" sz="2400" dirty="0" smtClean="0"/>
              <a:t>protection in </a:t>
            </a:r>
            <a:r>
              <a:rPr lang="en-GB" sz="2400" dirty="0"/>
              <a:t>order to guarantee legal </a:t>
            </a:r>
            <a:r>
              <a:rPr lang="en-GB" sz="2400" dirty="0" smtClean="0"/>
              <a:t>certainty </a:t>
            </a:r>
          </a:p>
          <a:p>
            <a:pPr marL="400050" indent="-342900">
              <a:buFontTx/>
              <a:buChar char="-"/>
            </a:pPr>
            <a:r>
              <a:rPr lang="en-GB" sz="2400" dirty="0" smtClean="0"/>
              <a:t>applicable </a:t>
            </a:r>
            <a:r>
              <a:rPr lang="en-GB" sz="2400" dirty="0"/>
              <a:t>to </a:t>
            </a:r>
            <a:r>
              <a:rPr lang="en-GB" sz="2400" dirty="0">
                <a:solidFill>
                  <a:srgbClr val="0070C0"/>
                </a:solidFill>
              </a:rPr>
              <a:t>all </a:t>
            </a:r>
            <a:r>
              <a:rPr lang="en-GB" sz="2400" dirty="0" smtClean="0"/>
              <a:t>sectors</a:t>
            </a:r>
          </a:p>
          <a:p>
            <a:pPr marL="400050" indent="-342900">
              <a:buFontTx/>
              <a:buChar char="-"/>
            </a:pPr>
            <a:r>
              <a:rPr lang="en-GB" sz="2400" dirty="0" smtClean="0"/>
              <a:t>not </a:t>
            </a:r>
            <a:r>
              <a:rPr lang="en-GB" sz="2400" dirty="0"/>
              <a:t>hinder </a:t>
            </a:r>
            <a:r>
              <a:rPr lang="en-GB" sz="2400" dirty="0" smtClean="0"/>
              <a:t>innovation </a:t>
            </a:r>
          </a:p>
          <a:p>
            <a:pPr marL="400050" indent="-342900">
              <a:buFontTx/>
              <a:buChar char="-"/>
            </a:pPr>
            <a:r>
              <a:rPr lang="en-GB" sz="2400" dirty="0" smtClean="0"/>
              <a:t>discussion on </a:t>
            </a:r>
          </a:p>
          <a:p>
            <a:pPr marL="800100" lvl="1" indent="-342900">
              <a:buFontTx/>
              <a:buChar char="-"/>
            </a:pPr>
            <a:r>
              <a:rPr lang="en-GB" b="1" dirty="0" smtClean="0"/>
              <a:t>strength </a:t>
            </a:r>
            <a:r>
              <a:rPr lang="en-GB" b="1" dirty="0"/>
              <a:t>and character of the link between the product and its place of origin (PDO/PGI) </a:t>
            </a:r>
            <a:endParaRPr lang="en-GB" b="1" dirty="0" smtClean="0"/>
          </a:p>
          <a:p>
            <a:pPr marL="800100" lvl="1" indent="-342900">
              <a:buFontTx/>
              <a:buChar char="-"/>
            </a:pPr>
            <a:r>
              <a:rPr lang="en-GB" b="1" dirty="0" smtClean="0"/>
              <a:t>quality requirements </a:t>
            </a:r>
            <a:endParaRPr lang="en-GB" b="1" dirty="0"/>
          </a:p>
        </p:txBody>
      </p:sp>
      <p:grpSp>
        <p:nvGrpSpPr>
          <p:cNvPr id="12" name="Group 11"/>
          <p:cNvGrpSpPr/>
          <p:nvPr/>
        </p:nvGrpSpPr>
        <p:grpSpPr>
          <a:xfrm>
            <a:off x="1796533" y="586487"/>
            <a:ext cx="6334080" cy="474462"/>
            <a:chOff x="1552834" y="-2291267"/>
            <a:chExt cx="6683722" cy="474462"/>
          </a:xfrm>
        </p:grpSpPr>
        <p:sp>
          <p:nvSpPr>
            <p:cNvPr id="15" name="Pentagon 14"/>
            <p:cNvSpPr/>
            <p:nvPr userDrawn="1"/>
          </p:nvSpPr>
          <p:spPr>
            <a:xfrm>
              <a:off x="1616610" y="-2281133"/>
              <a:ext cx="6619946" cy="464328"/>
            </a:xfrm>
            <a:prstGeom prst="homePlate">
              <a:avLst/>
            </a:pr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6" name="Pentagon 4"/>
            <p:cNvSpPr/>
            <p:nvPr userDrawn="1"/>
          </p:nvSpPr>
          <p:spPr>
            <a:xfrm>
              <a:off x="1552834" y="-2291267"/>
              <a:ext cx="6360018" cy="46432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21920" tIns="121920" rIns="121920" bIns="121920" numCol="1" spcCol="1270" anchor="ctr" anchorCtr="0">
              <a:noAutofit/>
            </a:bodyPr>
            <a:lstStyle/>
            <a:p>
              <a:pPr algn="ctr" defTabSz="1422400">
                <a:lnSpc>
                  <a:spcPct val="90000"/>
                </a:lnSpc>
                <a:spcAft>
                  <a:spcPct val="35000"/>
                </a:spcAft>
                <a:defRPr/>
              </a:pPr>
              <a:endParaRPr lang="fr-BE" dirty="0" smtClean="0">
                <a:solidFill>
                  <a:schemeClr val="tx2">
                    <a:lumMod val="75000"/>
                  </a:schemeClr>
                </a:solidFill>
              </a:endParaRPr>
            </a:p>
            <a:p>
              <a:pPr algn="ctr" defTabSz="14224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fr-BE" dirty="0" smtClean="0">
                  <a:solidFill>
                    <a:schemeClr val="tx2">
                      <a:lumMod val="75000"/>
                    </a:schemeClr>
                  </a:solidFill>
                </a:rPr>
                <a:t>2</a:t>
              </a:r>
              <a:r>
                <a:rPr lang="fr-BE" dirty="0" smtClean="0">
                  <a:solidFill>
                    <a:srgbClr val="002060"/>
                  </a:solidFill>
                </a:rPr>
                <a:t>. </a:t>
              </a:r>
              <a:r>
                <a:rPr lang="es-ES" dirty="0" err="1" smtClean="0">
                  <a:solidFill>
                    <a:srgbClr val="002060"/>
                  </a:solidFill>
                </a:rPr>
                <a:t>Conference</a:t>
              </a:r>
              <a:endParaRPr lang="es-ES" dirty="0" smtClean="0">
                <a:solidFill>
                  <a:srgbClr val="002060"/>
                </a:solidFill>
              </a:endParaRPr>
            </a:p>
            <a:p>
              <a:pPr algn="ctr" defTabSz="142240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endParaRPr lang="fr-BE" dirty="0">
                <a:solidFill>
                  <a:srgbClr val="00206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96512502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195" name="Group 11"/>
          <p:cNvGrpSpPr>
            <a:grpSpLocks/>
          </p:cNvGrpSpPr>
          <p:nvPr/>
        </p:nvGrpSpPr>
        <p:grpSpPr bwMode="auto">
          <a:xfrm>
            <a:off x="1833563" y="115888"/>
            <a:ext cx="6626869" cy="547687"/>
            <a:chOff x="415513" y="-4041"/>
            <a:chExt cx="6477570" cy="1359127"/>
          </a:xfrm>
        </p:grpSpPr>
        <p:sp>
          <p:nvSpPr>
            <p:cNvPr id="13" name="Rectangle 12"/>
            <p:cNvSpPr/>
            <p:nvPr/>
          </p:nvSpPr>
          <p:spPr>
            <a:xfrm>
              <a:off x="532578" y="3838"/>
              <a:ext cx="6360505" cy="1067604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effectLst>
              <a:outerShdw blurRad="50800" dist="50800" dir="5400000" sx="39000" sy="39000" algn="ctr" rotWithShape="0">
                <a:srgbClr val="000000">
                  <a:alpha val="8000"/>
                </a:srgbClr>
              </a:outerShdw>
            </a:effectLst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4" name="Rectangle 13"/>
            <p:cNvSpPr/>
            <p:nvPr/>
          </p:nvSpPr>
          <p:spPr>
            <a:xfrm>
              <a:off x="415513" y="-4041"/>
              <a:ext cx="6477570" cy="1359127"/>
            </a:xfrm>
            <a:prstGeom prst="rect">
              <a:avLst/>
            </a:prstGeom>
            <a:solidFill>
              <a:schemeClr val="tx2">
                <a:lumMod val="40000"/>
                <a:lumOff val="60000"/>
              </a:schemeClr>
            </a:solidFill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tIns="91440" bIns="91440" spcCol="1270" anchor="ctr"/>
            <a:lstStyle/>
            <a:p>
              <a:pPr lvl="0" algn="ctr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r-BE" sz="2400" dirty="0">
                  <a:solidFill>
                    <a:schemeClr val="bg1"/>
                  </a:solidFill>
                </a:rPr>
                <a:t>GI protection for </a:t>
              </a:r>
              <a:r>
                <a:rPr lang="fr-BE" sz="2400" dirty="0" smtClean="0">
                  <a:solidFill>
                    <a:schemeClr val="bg1"/>
                  </a:solidFill>
                </a:rPr>
                <a:t>non-agri. </a:t>
              </a:r>
              <a:r>
                <a:rPr lang="fr-BE" sz="2400" dirty="0" err="1">
                  <a:solidFill>
                    <a:schemeClr val="bg1"/>
                  </a:solidFill>
                </a:rPr>
                <a:t>products</a:t>
              </a:r>
              <a:r>
                <a:rPr lang="fr-BE" sz="2400" dirty="0">
                  <a:solidFill>
                    <a:schemeClr val="bg1"/>
                  </a:solidFill>
                </a:rPr>
                <a:t> </a:t>
              </a:r>
              <a:r>
                <a:rPr lang="fr-BE" sz="2400" dirty="0" err="1">
                  <a:solidFill>
                    <a:schemeClr val="bg1"/>
                  </a:solidFill>
                </a:rPr>
                <a:t>at</a:t>
              </a:r>
              <a:r>
                <a:rPr lang="fr-BE" sz="2400" dirty="0">
                  <a:solidFill>
                    <a:schemeClr val="bg1"/>
                  </a:solidFill>
                </a:rPr>
                <a:t> EU </a:t>
              </a:r>
              <a:r>
                <a:rPr lang="fr-BE" sz="2400" dirty="0" err="1">
                  <a:solidFill>
                    <a:schemeClr val="bg1"/>
                  </a:solidFill>
                </a:rPr>
                <a:t>level</a:t>
              </a:r>
              <a:endParaRPr lang="fr-BE" sz="2400" dirty="0">
                <a:solidFill>
                  <a:schemeClr val="bg1"/>
                </a:solidFill>
              </a:endParaRPr>
            </a:p>
          </p:txBody>
        </p:sp>
      </p:grp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68413"/>
            <a:ext cx="8229600" cy="4857750"/>
          </a:xfrm>
        </p:spPr>
        <p:txBody>
          <a:bodyPr rtlCol="0">
            <a:normAutofit/>
          </a:bodyPr>
          <a:lstStyle/>
          <a:p>
            <a:pPr lvl="1" eaLnBrk="1" fontAlgn="auto" hangingPunct="1">
              <a:lnSpc>
                <a:spcPct val="80000"/>
              </a:lnSpc>
              <a:spcAft>
                <a:spcPts val="0"/>
              </a:spcAft>
              <a:buFont typeface="Wingdings" pitchFamily="2" charset="2"/>
              <a:buChar char="ü"/>
              <a:defRPr/>
            </a:pPr>
            <a:endParaRPr lang="fr-BE" sz="2400" dirty="0" smtClean="0">
              <a:solidFill>
                <a:schemeClr val="bg1"/>
              </a:solidFill>
            </a:endParaRPr>
          </a:p>
          <a:p>
            <a:pPr marL="457200" lvl="1" indent="0"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endParaRPr lang="en-GB" sz="2400" dirty="0" smtClean="0">
              <a:solidFill>
                <a:schemeClr val="bg1"/>
              </a:solidFill>
            </a:endParaRPr>
          </a:p>
          <a:p>
            <a:pPr marL="0" indent="0"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endParaRPr lang="fr-BE" sz="2800" dirty="0" smtClean="0">
              <a:solidFill>
                <a:schemeClr val="bg1"/>
              </a:solidFill>
            </a:endParaRPr>
          </a:p>
        </p:txBody>
      </p:sp>
      <p:pic>
        <p:nvPicPr>
          <p:cNvPr id="8197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115888"/>
            <a:ext cx="1458912" cy="1009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198" name="TextBox 1"/>
          <p:cNvSpPr txBox="1">
            <a:spLocks noChangeArrowheads="1"/>
          </p:cNvSpPr>
          <p:nvPr/>
        </p:nvSpPr>
        <p:spPr bwMode="auto">
          <a:xfrm>
            <a:off x="468313" y="1844675"/>
            <a:ext cx="80645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598824" y="1628800"/>
            <a:ext cx="7933989" cy="4893647"/>
          </a:xfrm>
          <a:prstGeom prst="rect">
            <a:avLst/>
          </a:prstGeom>
          <a:solidFill>
            <a:srgbClr val="00B0F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fr-FR"/>
            </a:defPPr>
            <a:lvl1pPr marL="57150" indent="0">
              <a:lnSpc>
                <a:spcPct val="90000"/>
              </a:lnSpc>
              <a:buNone/>
              <a:defRPr sz="2800" b="1">
                <a:solidFill>
                  <a:schemeClr val="bg1"/>
                </a:solidFill>
              </a:defRPr>
            </a:lvl1pPr>
            <a:lvl2pPr lvl="1">
              <a:lnSpc>
                <a:spcPct val="80000"/>
              </a:lnSpc>
              <a:buFont typeface="Wingdings" pitchFamily="2" charset="2"/>
              <a:buChar char="ü"/>
              <a:defRPr sz="2400">
                <a:solidFill>
                  <a:schemeClr val="bg1"/>
                </a:solidFill>
              </a:defRPr>
            </a:lvl2pPr>
          </a:lstStyle>
          <a:p>
            <a:pPr marL="400050" indent="-342900">
              <a:buFont typeface="Wingdings" panose="05000000000000000000" pitchFamily="2" charset="2"/>
              <a:buChar char="ü"/>
            </a:pPr>
            <a:r>
              <a:rPr lang="en-GB" sz="2400" dirty="0" smtClean="0"/>
              <a:t>Panel 3 - </a:t>
            </a:r>
            <a:r>
              <a:rPr lang="en-GB" sz="2400" dirty="0" smtClean="0">
                <a:solidFill>
                  <a:srgbClr val="0070C0"/>
                </a:solidFill>
              </a:rPr>
              <a:t>‘how?’ - procedural aspects and implementation</a:t>
            </a:r>
            <a:r>
              <a:rPr lang="en-GB" sz="2400" dirty="0" smtClean="0"/>
              <a:t> </a:t>
            </a:r>
          </a:p>
          <a:p>
            <a:pPr marL="400050" indent="-342900">
              <a:buFontTx/>
              <a:buChar char="-"/>
            </a:pPr>
            <a:r>
              <a:rPr lang="en-GB" sz="2400" dirty="0" smtClean="0"/>
              <a:t>strong support for a </a:t>
            </a:r>
            <a:r>
              <a:rPr lang="en-GB" sz="2400" dirty="0" smtClean="0">
                <a:solidFill>
                  <a:srgbClr val="0070C0"/>
                </a:solidFill>
              </a:rPr>
              <a:t>registration of the right </a:t>
            </a:r>
            <a:r>
              <a:rPr lang="en-GB" sz="2400" dirty="0" smtClean="0"/>
              <a:t>(credibility of the system)</a:t>
            </a:r>
          </a:p>
          <a:p>
            <a:pPr marL="400050" indent="-342900">
              <a:buFontTx/>
              <a:buChar char="-"/>
            </a:pPr>
            <a:r>
              <a:rPr lang="en-GB" sz="2400" dirty="0" smtClean="0">
                <a:solidFill>
                  <a:srgbClr val="0070C0"/>
                </a:solidFill>
              </a:rPr>
              <a:t>fast, simple process, affordable for all </a:t>
            </a:r>
            <a:r>
              <a:rPr lang="en-GB" sz="2400" dirty="0" smtClean="0"/>
              <a:t> </a:t>
            </a:r>
          </a:p>
          <a:p>
            <a:endParaRPr lang="en-GB" sz="2400" u="sng" dirty="0" smtClean="0"/>
          </a:p>
          <a:p>
            <a:r>
              <a:rPr lang="en-GB" sz="2400" u="sng" dirty="0" smtClean="0">
                <a:solidFill>
                  <a:srgbClr val="0070C0"/>
                </a:solidFill>
              </a:rPr>
              <a:t>Next </a:t>
            </a:r>
            <a:r>
              <a:rPr lang="en-GB" sz="2400" u="sng" dirty="0">
                <a:solidFill>
                  <a:srgbClr val="0070C0"/>
                </a:solidFill>
              </a:rPr>
              <a:t>steps:</a:t>
            </a:r>
            <a:endParaRPr lang="en-GB" sz="2400" dirty="0">
              <a:solidFill>
                <a:srgbClr val="0070C0"/>
              </a:solidFill>
            </a:endParaRPr>
          </a:p>
          <a:p>
            <a:pPr marL="400050" indent="-342900">
              <a:buFont typeface="Wingdings" panose="05000000000000000000" pitchFamily="2" charset="2"/>
              <a:buChar char="ü"/>
            </a:pPr>
            <a:r>
              <a:rPr lang="en-GB" sz="2400" dirty="0" smtClean="0"/>
              <a:t>Publication </a:t>
            </a:r>
            <a:r>
              <a:rPr lang="en-GB" sz="2400" dirty="0"/>
              <a:t>of a </a:t>
            </a:r>
            <a:r>
              <a:rPr lang="en-GB" sz="2400" dirty="0">
                <a:solidFill>
                  <a:srgbClr val="0070C0"/>
                </a:solidFill>
              </a:rPr>
              <a:t>summary report </a:t>
            </a:r>
            <a:r>
              <a:rPr lang="en-GB" sz="2400" dirty="0"/>
              <a:t>from the public consultations and the </a:t>
            </a:r>
            <a:r>
              <a:rPr lang="en-GB" sz="2400" dirty="0" smtClean="0"/>
              <a:t>conference</a:t>
            </a:r>
          </a:p>
          <a:p>
            <a:pPr marL="342900" indent="-342900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lang="en-GB" sz="2400" dirty="0" smtClean="0"/>
              <a:t>Decision of the European Commission on the </a:t>
            </a:r>
            <a:r>
              <a:rPr lang="en-GB" sz="2400" dirty="0"/>
              <a:t>way forward on this </a:t>
            </a:r>
            <a:r>
              <a:rPr lang="en-GB" sz="2400" dirty="0" smtClean="0"/>
              <a:t>file on the basis of</a:t>
            </a:r>
            <a:endParaRPr lang="es-ES" sz="2400" dirty="0">
              <a:solidFill>
                <a:prstClr val="white"/>
              </a:solidFill>
            </a:endParaRPr>
          </a:p>
          <a:p>
            <a:pPr marL="1257300" lvl="2" indent="-342900">
              <a:buFont typeface="Wingdings" panose="05000000000000000000" pitchFamily="2" charset="2"/>
              <a:buChar char="ü"/>
              <a:defRPr/>
            </a:pPr>
            <a:r>
              <a:rPr lang="en-GB" sz="2400" b="1" dirty="0" smtClean="0">
                <a:solidFill>
                  <a:prstClr val="white"/>
                </a:solidFill>
              </a:rPr>
              <a:t>Evidence (Study, Consultation, Conference) </a:t>
            </a:r>
          </a:p>
          <a:p>
            <a:pPr marL="1257300" lvl="2" indent="-342900">
              <a:lnSpc>
                <a:spcPct val="80000"/>
              </a:lnSpc>
              <a:buFont typeface="Wingdings" panose="05000000000000000000" pitchFamily="2" charset="2"/>
              <a:buChar char="ü"/>
              <a:defRPr/>
            </a:pPr>
            <a:r>
              <a:rPr lang="en-GB" sz="2400" b="1" dirty="0" smtClean="0">
                <a:solidFill>
                  <a:schemeClr val="bg1"/>
                </a:solidFill>
              </a:rPr>
              <a:t>Reaction from other </a:t>
            </a:r>
            <a:r>
              <a:rPr lang="en-GB" sz="2400" b="1" dirty="0" smtClean="0">
                <a:solidFill>
                  <a:srgbClr val="0070C0"/>
                </a:solidFill>
              </a:rPr>
              <a:t>EU bodies</a:t>
            </a:r>
          </a:p>
          <a:p>
            <a:pPr marL="1714500" lvl="3" indent="-342900">
              <a:lnSpc>
                <a:spcPct val="80000"/>
              </a:lnSpc>
              <a:buFontTx/>
              <a:buChar char="-"/>
              <a:defRPr/>
            </a:pPr>
            <a:r>
              <a:rPr lang="en-GB" sz="2400" b="1" dirty="0" smtClean="0">
                <a:solidFill>
                  <a:srgbClr val="0070C0"/>
                </a:solidFill>
              </a:rPr>
              <a:t>EP </a:t>
            </a:r>
          </a:p>
          <a:p>
            <a:pPr marL="1714500" lvl="3" indent="-342900">
              <a:lnSpc>
                <a:spcPct val="80000"/>
              </a:lnSpc>
              <a:buFontTx/>
              <a:buChar char="-"/>
              <a:defRPr/>
            </a:pPr>
            <a:r>
              <a:rPr lang="en-GB" sz="2400" b="1" dirty="0" err="1" smtClean="0">
                <a:solidFill>
                  <a:srgbClr val="0070C0"/>
                </a:solidFill>
              </a:rPr>
              <a:t>CoRs</a:t>
            </a:r>
            <a:endParaRPr lang="en-GB" sz="2400" b="1" dirty="0" smtClean="0">
              <a:solidFill>
                <a:srgbClr val="0070C0"/>
              </a:solidFill>
            </a:endParaRPr>
          </a:p>
          <a:p>
            <a:pPr marL="1714500" lvl="3" indent="-342900">
              <a:lnSpc>
                <a:spcPct val="80000"/>
              </a:lnSpc>
              <a:buFontTx/>
              <a:buChar char="-"/>
              <a:defRPr/>
            </a:pPr>
            <a:r>
              <a:rPr lang="en-GB" sz="2400" b="1" dirty="0" smtClean="0">
                <a:solidFill>
                  <a:srgbClr val="0070C0"/>
                </a:solidFill>
              </a:rPr>
              <a:t>EESC</a:t>
            </a:r>
            <a:endParaRPr lang="fr-CH" sz="3200" dirty="0"/>
          </a:p>
        </p:txBody>
      </p:sp>
      <p:grpSp>
        <p:nvGrpSpPr>
          <p:cNvPr id="12" name="Group 11"/>
          <p:cNvGrpSpPr/>
          <p:nvPr/>
        </p:nvGrpSpPr>
        <p:grpSpPr>
          <a:xfrm>
            <a:off x="1796533" y="586487"/>
            <a:ext cx="6273640" cy="498554"/>
            <a:chOff x="1552834" y="-2291267"/>
            <a:chExt cx="6619946" cy="498554"/>
          </a:xfrm>
        </p:grpSpPr>
        <p:sp>
          <p:nvSpPr>
            <p:cNvPr id="15" name="Pentagon 14"/>
            <p:cNvSpPr/>
            <p:nvPr userDrawn="1"/>
          </p:nvSpPr>
          <p:spPr>
            <a:xfrm>
              <a:off x="1552834" y="-2257041"/>
              <a:ext cx="6619946" cy="464328"/>
            </a:xfrm>
            <a:prstGeom prst="homePlate">
              <a:avLst/>
            </a:pr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6" name="Pentagon 4"/>
            <p:cNvSpPr/>
            <p:nvPr userDrawn="1"/>
          </p:nvSpPr>
          <p:spPr>
            <a:xfrm>
              <a:off x="1552834" y="-2291267"/>
              <a:ext cx="6360018" cy="46432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21920" tIns="121920" rIns="121920" bIns="121920" numCol="1" spcCol="1270" anchor="ctr" anchorCtr="0">
              <a:noAutofit/>
            </a:bodyPr>
            <a:lstStyle/>
            <a:p>
              <a:pPr algn="ctr" defTabSz="1422400">
                <a:lnSpc>
                  <a:spcPct val="90000"/>
                </a:lnSpc>
                <a:spcAft>
                  <a:spcPct val="35000"/>
                </a:spcAft>
                <a:defRPr/>
              </a:pPr>
              <a:endParaRPr lang="fr-BE" dirty="0" smtClean="0">
                <a:solidFill>
                  <a:schemeClr val="tx2">
                    <a:lumMod val="75000"/>
                  </a:schemeClr>
                </a:solidFill>
              </a:endParaRPr>
            </a:p>
            <a:p>
              <a:pPr algn="ctr" defTabSz="14224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fr-BE" dirty="0" smtClean="0">
                  <a:solidFill>
                    <a:schemeClr val="tx2">
                      <a:lumMod val="75000"/>
                    </a:schemeClr>
                  </a:solidFill>
                </a:rPr>
                <a:t>2</a:t>
              </a:r>
              <a:r>
                <a:rPr lang="fr-BE" dirty="0" smtClean="0">
                  <a:solidFill>
                    <a:srgbClr val="002060"/>
                  </a:solidFill>
                </a:rPr>
                <a:t>. </a:t>
              </a:r>
              <a:r>
                <a:rPr lang="es-ES" dirty="0" err="1" smtClean="0">
                  <a:solidFill>
                    <a:srgbClr val="002060"/>
                  </a:solidFill>
                </a:rPr>
                <a:t>Conference</a:t>
              </a:r>
              <a:endParaRPr lang="es-ES" dirty="0" smtClean="0">
                <a:solidFill>
                  <a:srgbClr val="002060"/>
                </a:solidFill>
              </a:endParaRPr>
            </a:p>
            <a:p>
              <a:pPr algn="ctr" defTabSz="142240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endParaRPr lang="fr-BE" dirty="0">
                <a:solidFill>
                  <a:srgbClr val="00206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57239558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1974988" y="119481"/>
            <a:ext cx="6919232" cy="429198"/>
            <a:chOff x="533065" y="5168"/>
            <a:chExt cx="6360018" cy="1066132"/>
          </a:xfrm>
        </p:grpSpPr>
        <p:sp>
          <p:nvSpPr>
            <p:cNvPr id="6" name="Rectangle 5"/>
            <p:cNvSpPr/>
            <p:nvPr userDrawn="1"/>
          </p:nvSpPr>
          <p:spPr>
            <a:xfrm>
              <a:off x="533065" y="5170"/>
              <a:ext cx="6360018" cy="1066130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effectLst>
              <a:outerShdw blurRad="50800" dist="50800" dir="5400000" sx="39000" sy="39000" algn="ctr" rotWithShape="0">
                <a:srgbClr val="000000">
                  <a:alpha val="8000"/>
                </a:srgbClr>
              </a:outerShdw>
            </a:effectLst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7" name="Rectangle 6"/>
            <p:cNvSpPr/>
            <p:nvPr userDrawn="1"/>
          </p:nvSpPr>
          <p:spPr>
            <a:xfrm>
              <a:off x="533065" y="5168"/>
              <a:ext cx="6360018" cy="106613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91440" tIns="91440" rIns="91440" bIns="91440" numCol="1" spcCol="1270" anchor="ctr" anchorCtr="0">
              <a:noAutofit/>
            </a:bodyPr>
            <a:lstStyle/>
            <a:p>
              <a:pPr lvl="0" algn="ctr" defTabSz="10668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r-BE" sz="2400" kern="1200" dirty="0" smtClean="0">
                  <a:solidFill>
                    <a:schemeClr val="bg1"/>
                  </a:solidFill>
                </a:rPr>
                <a:t>GI protection for non-agri products at EU level</a:t>
              </a:r>
              <a:endParaRPr lang="fr-BE" sz="2400" kern="1200" dirty="0">
                <a:solidFill>
                  <a:schemeClr val="bg1"/>
                </a:solidFill>
              </a:endParaRPr>
            </a:p>
          </p:txBody>
        </p:sp>
      </p:grpSp>
      <p:sp>
        <p:nvSpPr>
          <p:cNvPr id="8" name="Content Placeholder 4"/>
          <p:cNvSpPr txBox="1">
            <a:spLocks/>
          </p:cNvSpPr>
          <p:nvPr/>
        </p:nvSpPr>
        <p:spPr>
          <a:xfrm>
            <a:off x="683568" y="1602376"/>
            <a:ext cx="8144253" cy="4058871"/>
          </a:xfrm>
          <a:prstGeom prst="rect">
            <a:avLst/>
          </a:prstGeom>
          <a:solidFill>
            <a:srgbClr val="00B0F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anchor="ctr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14300" indent="0" algn="ctr">
              <a:buNone/>
            </a:pPr>
            <a:r>
              <a:rPr lang="fr-BE" sz="4800" b="1" dirty="0" err="1" smtClean="0">
                <a:solidFill>
                  <a:srgbClr val="0070C0"/>
                </a:solidFill>
              </a:rPr>
              <a:t>Thank</a:t>
            </a:r>
            <a:r>
              <a:rPr lang="fr-BE" sz="4800" b="1" dirty="0" smtClean="0">
                <a:solidFill>
                  <a:srgbClr val="0070C0"/>
                </a:solidFill>
              </a:rPr>
              <a:t> </a:t>
            </a:r>
            <a:r>
              <a:rPr lang="fr-BE" sz="4800" b="1" dirty="0" err="1" smtClean="0">
                <a:solidFill>
                  <a:srgbClr val="0070C0"/>
                </a:solidFill>
              </a:rPr>
              <a:t>y</a:t>
            </a:r>
            <a:r>
              <a:rPr lang="fr-BE" sz="4800" b="1" dirty="0" err="1" smtClean="0">
                <a:solidFill>
                  <a:srgbClr val="0070C0"/>
                </a:solidFill>
                <a:sym typeface="Wingdings"/>
              </a:rPr>
              <a:t></a:t>
            </a:r>
            <a:r>
              <a:rPr lang="fr-BE" sz="4800" b="1" dirty="0" err="1" smtClean="0">
                <a:solidFill>
                  <a:srgbClr val="0070C0"/>
                </a:solidFill>
              </a:rPr>
              <a:t>u</a:t>
            </a:r>
            <a:endParaRPr lang="fr-BE" sz="4800" b="1" dirty="0" smtClean="0">
              <a:solidFill>
                <a:srgbClr val="0070C0"/>
              </a:solidFill>
            </a:endParaRPr>
          </a:p>
          <a:p>
            <a:pPr marL="114300" indent="0" algn="ctr">
              <a:buNone/>
            </a:pPr>
            <a:endParaRPr lang="fr-BE" sz="1800" dirty="0" smtClean="0">
              <a:solidFill>
                <a:srgbClr val="0070C0"/>
              </a:solidFill>
            </a:endParaRPr>
          </a:p>
          <a:p>
            <a:pPr marL="114300" indent="0" algn="ctr">
              <a:buNone/>
            </a:pPr>
            <a:r>
              <a:rPr lang="fr-BE" sz="1800" dirty="0" smtClean="0">
                <a:solidFill>
                  <a:schemeClr val="bg1"/>
                </a:solidFill>
              </a:rPr>
              <a:t>More info </a:t>
            </a:r>
            <a:r>
              <a:rPr lang="fr-BE" sz="1800" dirty="0" err="1" smtClean="0">
                <a:solidFill>
                  <a:schemeClr val="bg1"/>
                </a:solidFill>
              </a:rPr>
              <a:t>under</a:t>
            </a:r>
            <a:r>
              <a:rPr lang="fr-BE" sz="1800" dirty="0" smtClean="0">
                <a:solidFill>
                  <a:schemeClr val="bg1"/>
                </a:solidFill>
              </a:rPr>
              <a:t>:</a:t>
            </a:r>
          </a:p>
          <a:p>
            <a:pPr marL="114300" indent="0" algn="ctr">
              <a:buNone/>
            </a:pPr>
            <a:r>
              <a:rPr lang="fr-BE" sz="1800" dirty="0" smtClean="0">
                <a:solidFill>
                  <a:schemeClr val="bg1"/>
                </a:solidFill>
              </a:rPr>
              <a:t> </a:t>
            </a:r>
            <a:r>
              <a:rPr lang="fr-BE" sz="1800" dirty="0" smtClean="0">
                <a:solidFill>
                  <a:schemeClr val="bg1"/>
                </a:solidFill>
                <a:hlinkClick r:id="rId3"/>
              </a:rPr>
              <a:t>http</a:t>
            </a:r>
            <a:r>
              <a:rPr lang="fr-BE" sz="1800" dirty="0">
                <a:solidFill>
                  <a:schemeClr val="bg1"/>
                </a:solidFill>
                <a:hlinkClick r:id="rId3"/>
              </a:rPr>
              <a:t>://</a:t>
            </a:r>
            <a:r>
              <a:rPr lang="fr-BE" sz="1800" dirty="0" smtClean="0">
                <a:solidFill>
                  <a:schemeClr val="bg1"/>
                </a:solidFill>
                <a:hlinkClick r:id="rId3"/>
              </a:rPr>
              <a:t>ec.europa.eu/growth/industry/intellectual-property/industrial-property/geo-indications/index_en.htm</a:t>
            </a:r>
            <a:r>
              <a:rPr lang="fr-BE" sz="1800" dirty="0" smtClean="0">
                <a:solidFill>
                  <a:schemeClr val="bg1"/>
                </a:solidFill>
              </a:rPr>
              <a:t>   </a:t>
            </a:r>
          </a:p>
          <a:p>
            <a:pPr marL="114300" indent="0" algn="ctr">
              <a:buNone/>
            </a:pPr>
            <a:endParaRPr lang="fr-BE" sz="4800" dirty="0" smtClean="0">
              <a:solidFill>
                <a:schemeClr val="bg1"/>
              </a:solidFill>
            </a:endParaRPr>
          </a:p>
        </p:txBody>
      </p:sp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187" y="116631"/>
            <a:ext cx="1458913" cy="1009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71791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195" name="Group 11"/>
          <p:cNvGrpSpPr>
            <a:grpSpLocks/>
          </p:cNvGrpSpPr>
          <p:nvPr/>
        </p:nvGrpSpPr>
        <p:grpSpPr bwMode="auto">
          <a:xfrm>
            <a:off x="1833563" y="115888"/>
            <a:ext cx="6851650" cy="547687"/>
            <a:chOff x="415513" y="-4041"/>
            <a:chExt cx="6477570" cy="1359127"/>
          </a:xfrm>
        </p:grpSpPr>
        <p:sp>
          <p:nvSpPr>
            <p:cNvPr id="13" name="Rectangle 12"/>
            <p:cNvSpPr/>
            <p:nvPr/>
          </p:nvSpPr>
          <p:spPr>
            <a:xfrm>
              <a:off x="532578" y="3838"/>
              <a:ext cx="6360505" cy="1067604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effectLst>
              <a:outerShdw blurRad="50800" dist="50800" dir="5400000" sx="39000" sy="39000" algn="ctr" rotWithShape="0">
                <a:srgbClr val="000000">
                  <a:alpha val="8000"/>
                </a:srgbClr>
              </a:outerShdw>
            </a:effectLst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4" name="Rectangle 13"/>
            <p:cNvSpPr/>
            <p:nvPr/>
          </p:nvSpPr>
          <p:spPr>
            <a:xfrm>
              <a:off x="415513" y="-4041"/>
              <a:ext cx="6477570" cy="1359127"/>
            </a:xfrm>
            <a:prstGeom prst="rect">
              <a:avLst/>
            </a:prstGeom>
            <a:solidFill>
              <a:schemeClr val="tx2">
                <a:lumMod val="40000"/>
                <a:lumOff val="60000"/>
              </a:schemeClr>
            </a:solidFill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tIns="91440" bIns="91440" spcCol="1270" anchor="ctr"/>
            <a:lstStyle/>
            <a:p>
              <a:pPr lvl="0" algn="ctr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r-BE" sz="2400" dirty="0">
                  <a:solidFill>
                    <a:schemeClr val="bg1"/>
                  </a:solidFill>
                </a:rPr>
                <a:t>GI protection for </a:t>
              </a:r>
              <a:r>
                <a:rPr lang="fr-BE" sz="2400" dirty="0" smtClean="0">
                  <a:solidFill>
                    <a:schemeClr val="bg1"/>
                  </a:solidFill>
                </a:rPr>
                <a:t>non-agri. </a:t>
              </a:r>
              <a:r>
                <a:rPr lang="fr-BE" sz="2400" dirty="0" err="1">
                  <a:solidFill>
                    <a:schemeClr val="bg1"/>
                  </a:solidFill>
                </a:rPr>
                <a:t>products</a:t>
              </a:r>
              <a:r>
                <a:rPr lang="fr-BE" sz="2400" dirty="0">
                  <a:solidFill>
                    <a:schemeClr val="bg1"/>
                  </a:solidFill>
                </a:rPr>
                <a:t> </a:t>
              </a:r>
              <a:r>
                <a:rPr lang="fr-BE" sz="2400" dirty="0" err="1">
                  <a:solidFill>
                    <a:schemeClr val="bg1"/>
                  </a:solidFill>
                </a:rPr>
                <a:t>at</a:t>
              </a:r>
              <a:r>
                <a:rPr lang="fr-BE" sz="2400" dirty="0">
                  <a:solidFill>
                    <a:schemeClr val="bg1"/>
                  </a:solidFill>
                </a:rPr>
                <a:t> EU </a:t>
              </a:r>
              <a:r>
                <a:rPr lang="fr-BE" sz="2400" dirty="0" err="1">
                  <a:solidFill>
                    <a:schemeClr val="bg1"/>
                  </a:solidFill>
                </a:rPr>
                <a:t>level</a:t>
              </a:r>
              <a:endParaRPr lang="fr-BE" sz="2400" dirty="0">
                <a:solidFill>
                  <a:schemeClr val="bg1"/>
                </a:solidFill>
              </a:endParaRPr>
            </a:p>
          </p:txBody>
        </p:sp>
      </p:grp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68413"/>
            <a:ext cx="8229600" cy="4857750"/>
          </a:xfrm>
        </p:spPr>
        <p:txBody>
          <a:bodyPr rtlCol="0">
            <a:normAutofit/>
          </a:bodyPr>
          <a:lstStyle/>
          <a:p>
            <a:pPr lvl="1" eaLnBrk="1" fontAlgn="auto" hangingPunct="1">
              <a:lnSpc>
                <a:spcPct val="80000"/>
              </a:lnSpc>
              <a:spcAft>
                <a:spcPts val="0"/>
              </a:spcAft>
              <a:buFont typeface="Wingdings" pitchFamily="2" charset="2"/>
              <a:buChar char="ü"/>
              <a:defRPr/>
            </a:pPr>
            <a:endParaRPr lang="fr-BE" sz="2400" dirty="0" smtClean="0">
              <a:solidFill>
                <a:schemeClr val="bg1"/>
              </a:solidFill>
            </a:endParaRPr>
          </a:p>
          <a:p>
            <a:pPr marL="457200" lvl="1" indent="0"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endParaRPr lang="en-GB" sz="2400" dirty="0" smtClean="0">
              <a:solidFill>
                <a:schemeClr val="bg1"/>
              </a:solidFill>
            </a:endParaRPr>
          </a:p>
          <a:p>
            <a:pPr marL="0" indent="0"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endParaRPr lang="fr-BE" sz="2800" dirty="0" smtClean="0">
              <a:solidFill>
                <a:schemeClr val="bg1"/>
              </a:solidFill>
            </a:endParaRPr>
          </a:p>
        </p:txBody>
      </p:sp>
      <p:pic>
        <p:nvPicPr>
          <p:cNvPr id="8197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115888"/>
            <a:ext cx="1458912" cy="1009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198" name="TextBox 1"/>
          <p:cNvSpPr txBox="1">
            <a:spLocks noChangeArrowheads="1"/>
          </p:cNvSpPr>
          <p:nvPr/>
        </p:nvSpPr>
        <p:spPr bwMode="auto">
          <a:xfrm>
            <a:off x="468313" y="1844675"/>
            <a:ext cx="80645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729336" y="1628800"/>
            <a:ext cx="7803477" cy="4653582"/>
          </a:xfrm>
          <a:prstGeom prst="rect">
            <a:avLst/>
          </a:prstGeom>
          <a:solidFill>
            <a:srgbClr val="00B0F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fr-FR"/>
            </a:defPPr>
            <a:lvl1pPr marL="57150" indent="0">
              <a:lnSpc>
                <a:spcPct val="90000"/>
              </a:lnSpc>
              <a:buNone/>
              <a:defRPr sz="2800" b="1">
                <a:solidFill>
                  <a:schemeClr val="bg1"/>
                </a:solidFill>
              </a:defRPr>
            </a:lvl1pPr>
            <a:lvl2pPr lvl="1">
              <a:lnSpc>
                <a:spcPct val="80000"/>
              </a:lnSpc>
              <a:buFont typeface="Wingdings" pitchFamily="2" charset="2"/>
              <a:buChar char="ü"/>
              <a:defRPr sz="2400">
                <a:solidFill>
                  <a:schemeClr val="bg1"/>
                </a:solidFill>
              </a:defRPr>
            </a:lvl2pPr>
          </a:lstStyle>
          <a:p>
            <a:pPr>
              <a:defRPr/>
            </a:pPr>
            <a:r>
              <a:rPr lang="en-GB" b="1" dirty="0" smtClean="0"/>
              <a:t>The European Commission analyses the feasibility of a EU Unitary protection for manufactured products: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None/>
              <a:defRPr/>
            </a:pPr>
            <a:endParaRPr lang="en-GB" sz="2800" b="1" dirty="0" smtClean="0">
              <a:solidFill>
                <a:srgbClr val="FFC000"/>
              </a:solidFill>
            </a:endParaRPr>
          </a:p>
          <a:p>
            <a:pPr lvl="1">
              <a:defRPr/>
            </a:pPr>
            <a:r>
              <a:rPr lang="en-GB" sz="2800" b="1" dirty="0" smtClean="0"/>
              <a:t>a </a:t>
            </a:r>
            <a:r>
              <a:rPr lang="en-GB" sz="2800" b="1" dirty="0" smtClean="0">
                <a:solidFill>
                  <a:srgbClr val="0070C0"/>
                </a:solidFill>
              </a:rPr>
              <a:t>Study</a:t>
            </a:r>
            <a:r>
              <a:rPr lang="en-GB" sz="2800" b="1" dirty="0" smtClean="0"/>
              <a:t> (2012) + </a:t>
            </a:r>
            <a:r>
              <a:rPr lang="en-GB" sz="2800" b="1" dirty="0" smtClean="0">
                <a:solidFill>
                  <a:srgbClr val="0070C0"/>
                </a:solidFill>
              </a:rPr>
              <a:t>Public hearing </a:t>
            </a:r>
            <a:r>
              <a:rPr lang="en-GB" sz="2800" b="1" dirty="0" smtClean="0"/>
              <a:t>(2013) </a:t>
            </a:r>
          </a:p>
          <a:p>
            <a:pPr lvl="1">
              <a:buNone/>
              <a:defRPr/>
            </a:pPr>
            <a:endParaRPr lang="en-GB" b="1" dirty="0" smtClean="0"/>
          </a:p>
          <a:p>
            <a:pPr lvl="1">
              <a:defRPr/>
            </a:pPr>
            <a:r>
              <a:rPr lang="en-GB" sz="2800" b="1" dirty="0" smtClean="0">
                <a:solidFill>
                  <a:schemeClr val="bg1"/>
                </a:solidFill>
              </a:rPr>
              <a:t>a</a:t>
            </a:r>
            <a:r>
              <a:rPr lang="en-GB" sz="2800" b="1" dirty="0" smtClean="0">
                <a:solidFill>
                  <a:srgbClr val="0070C0"/>
                </a:solidFill>
              </a:rPr>
              <a:t> Consultation</a:t>
            </a:r>
            <a:r>
              <a:rPr lang="en-GB" sz="2800" b="1" dirty="0" smtClean="0"/>
              <a:t> on a </a:t>
            </a:r>
            <a:r>
              <a:rPr lang="en-GB" sz="2800" b="1" dirty="0" smtClean="0">
                <a:solidFill>
                  <a:srgbClr val="0070C0"/>
                </a:solidFill>
              </a:rPr>
              <a:t>Green Paper </a:t>
            </a:r>
            <a:r>
              <a:rPr lang="en-GB" sz="2800" b="1" dirty="0" smtClean="0">
                <a:solidFill>
                  <a:schemeClr val="bg1"/>
                </a:solidFill>
              </a:rPr>
              <a:t>"</a:t>
            </a:r>
            <a:r>
              <a:rPr lang="en-GB" sz="2800" b="1" i="1" dirty="0" smtClean="0">
                <a:solidFill>
                  <a:schemeClr val="bg1"/>
                </a:solidFill>
              </a:rPr>
              <a:t>Making the most out of Europe's traditional know-how: a possible extension of geographical indication protection of the European Union to non-agricultural products</a:t>
            </a:r>
            <a:r>
              <a:rPr lang="en-GB" sz="2800" b="1" dirty="0" smtClean="0">
                <a:solidFill>
                  <a:schemeClr val="bg1"/>
                </a:solidFill>
              </a:rPr>
              <a:t>" (2014)</a:t>
            </a:r>
          </a:p>
          <a:p>
            <a:pPr lvl="1">
              <a:defRPr/>
            </a:pPr>
            <a:endParaRPr lang="en-GB" sz="2800" b="1" dirty="0" smtClean="0"/>
          </a:p>
          <a:p>
            <a:pPr lvl="1">
              <a:defRPr/>
            </a:pPr>
            <a:r>
              <a:rPr lang="en-GB" sz="2800" b="1" dirty="0" smtClean="0"/>
              <a:t> a</a:t>
            </a:r>
            <a:r>
              <a:rPr lang="en-GB" sz="2800" b="1" dirty="0" smtClean="0">
                <a:solidFill>
                  <a:srgbClr val="0070C0"/>
                </a:solidFill>
              </a:rPr>
              <a:t> Conference </a:t>
            </a:r>
            <a:r>
              <a:rPr lang="en-GB" sz="2800" b="1" dirty="0" smtClean="0"/>
              <a:t>on 19 January 2015 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3436373407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entagon 4"/>
          <p:cNvSpPr/>
          <p:nvPr userDrawn="1"/>
        </p:nvSpPr>
        <p:spPr>
          <a:xfrm>
            <a:off x="1766312" y="764704"/>
            <a:ext cx="6694120" cy="248304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21920" tIns="121920" rIns="121920" bIns="121920" numCol="1" spcCol="1270" anchor="ctr" anchorCtr="0">
            <a:noAutofit/>
          </a:bodyPr>
          <a:lstStyle/>
          <a:p>
            <a:pPr algn="ctr" defTabSz="1422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fr-BE" dirty="0">
              <a:solidFill>
                <a:srgbClr val="002060"/>
              </a:solidFill>
            </a:endParaRPr>
          </a:p>
        </p:txBody>
      </p:sp>
      <p:grpSp>
        <p:nvGrpSpPr>
          <p:cNvPr id="12" name="Group 11"/>
          <p:cNvGrpSpPr/>
          <p:nvPr/>
        </p:nvGrpSpPr>
        <p:grpSpPr>
          <a:xfrm>
            <a:off x="1766313" y="119482"/>
            <a:ext cx="6919232" cy="429198"/>
            <a:chOff x="533065" y="5168"/>
            <a:chExt cx="6360018" cy="1066132"/>
          </a:xfrm>
        </p:grpSpPr>
        <p:sp>
          <p:nvSpPr>
            <p:cNvPr id="13" name="Rectangle 12"/>
            <p:cNvSpPr/>
            <p:nvPr userDrawn="1"/>
          </p:nvSpPr>
          <p:spPr>
            <a:xfrm>
              <a:off x="533065" y="5170"/>
              <a:ext cx="6360018" cy="1066130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effectLst>
              <a:outerShdw blurRad="50800" dist="50800" dir="5400000" sx="39000" sy="39000" algn="ctr" rotWithShape="0">
                <a:srgbClr val="000000">
                  <a:alpha val="8000"/>
                </a:srgbClr>
              </a:outerShdw>
            </a:effectLst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4" name="Rectangle 13"/>
            <p:cNvSpPr/>
            <p:nvPr userDrawn="1"/>
          </p:nvSpPr>
          <p:spPr>
            <a:xfrm>
              <a:off x="533065" y="5168"/>
              <a:ext cx="6360018" cy="106613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91440" tIns="91440" rIns="91440" bIns="91440" numCol="1" spcCol="1270" anchor="ctr" anchorCtr="0">
              <a:noAutofit/>
            </a:bodyPr>
            <a:lstStyle/>
            <a:p>
              <a:pPr lvl="0" algn="ctr" defTabSz="10668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r-BE" sz="2400" kern="1200" dirty="0" smtClean="0">
                  <a:solidFill>
                    <a:schemeClr val="bg1"/>
                  </a:solidFill>
                </a:rPr>
                <a:t>GI protection for non-agri. products at EU level</a:t>
              </a:r>
              <a:endParaRPr lang="fr-BE" sz="2400" kern="1200" dirty="0">
                <a:solidFill>
                  <a:schemeClr val="bg1"/>
                </a:solidFill>
              </a:endParaRPr>
            </a:p>
          </p:txBody>
        </p:sp>
      </p:grp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857403"/>
          </a:xfrm>
        </p:spPr>
        <p:txBody>
          <a:bodyPr>
            <a:normAutofit/>
          </a:bodyPr>
          <a:lstStyle/>
          <a:p>
            <a:pPr lvl="1">
              <a:lnSpc>
                <a:spcPct val="80000"/>
              </a:lnSpc>
              <a:buFont typeface="Wingdings" pitchFamily="2" charset="2"/>
              <a:buChar char="ü"/>
            </a:pPr>
            <a:endParaRPr lang="fr-BE" sz="2400" dirty="0" smtClean="0">
              <a:solidFill>
                <a:schemeClr val="bg1"/>
              </a:solidFill>
            </a:endParaRPr>
          </a:p>
          <a:p>
            <a:pPr marL="457200" lvl="1" indent="0">
              <a:lnSpc>
                <a:spcPct val="80000"/>
              </a:lnSpc>
              <a:buNone/>
            </a:pPr>
            <a:endParaRPr lang="en-GB" sz="2400" dirty="0" smtClean="0">
              <a:solidFill>
                <a:schemeClr val="bg1"/>
              </a:solidFill>
            </a:endParaRPr>
          </a:p>
          <a:p>
            <a:pPr marL="0" indent="0">
              <a:lnSpc>
                <a:spcPct val="80000"/>
              </a:lnSpc>
              <a:buNone/>
            </a:pPr>
            <a:endParaRPr lang="fr-BE" sz="2800" dirty="0" smtClean="0">
              <a:solidFill>
                <a:schemeClr val="bg1"/>
              </a:solidFill>
            </a:endParaRPr>
          </a:p>
        </p:txBody>
      </p:sp>
      <p:pic>
        <p:nvPicPr>
          <p:cNvPr id="1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16632"/>
            <a:ext cx="1458913" cy="1009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67544" y="1844824"/>
            <a:ext cx="80648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467544" y="1556792"/>
            <a:ext cx="8136904" cy="4721292"/>
          </a:xfrm>
          <a:prstGeom prst="rect">
            <a:avLst/>
          </a:prstGeom>
          <a:solidFill>
            <a:srgbClr val="00B0F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342900" indent="-342900">
              <a:lnSpc>
                <a:spcPct val="80000"/>
              </a:lnSpc>
              <a:buFont typeface="Wingdings" panose="05000000000000000000" pitchFamily="2" charset="2"/>
              <a:buChar char="ü"/>
            </a:pPr>
            <a:r>
              <a:rPr lang="en-GB" sz="2800" b="1" dirty="0" smtClean="0">
                <a:solidFill>
                  <a:srgbClr val="0070C0"/>
                </a:solidFill>
              </a:rPr>
              <a:t>Figures</a:t>
            </a:r>
          </a:p>
          <a:p>
            <a:pPr lvl="1">
              <a:lnSpc>
                <a:spcPct val="80000"/>
              </a:lnSpc>
            </a:pPr>
            <a:endParaRPr lang="en-GB" sz="2800" b="1" dirty="0" smtClean="0">
              <a:solidFill>
                <a:srgbClr val="0070C0"/>
              </a:solidFill>
            </a:endParaRPr>
          </a:p>
          <a:p>
            <a:pPr marL="914400" lvl="1" indent="-457200">
              <a:buFont typeface="Wingdings" panose="05000000000000000000" pitchFamily="2" charset="2"/>
              <a:buChar char="ü"/>
              <a:defRPr/>
            </a:pPr>
            <a:r>
              <a:rPr lang="en-GB" sz="2400" b="1" dirty="0" smtClean="0">
                <a:solidFill>
                  <a:srgbClr val="0070C0"/>
                </a:solidFill>
              </a:rPr>
              <a:t>136 </a:t>
            </a:r>
            <a:r>
              <a:rPr lang="en-GB" sz="2400" b="1" dirty="0" smtClean="0">
                <a:solidFill>
                  <a:schemeClr val="bg1"/>
                </a:solidFill>
              </a:rPr>
              <a:t>responses, most of them </a:t>
            </a:r>
            <a:r>
              <a:rPr lang="en-GB" sz="2400" b="1" dirty="0" smtClean="0">
                <a:solidFill>
                  <a:srgbClr val="0070C0"/>
                </a:solidFill>
              </a:rPr>
              <a:t>supportive</a:t>
            </a:r>
          </a:p>
          <a:p>
            <a:pPr marL="914400" lvl="1" indent="-457200">
              <a:buFont typeface="Wingdings" panose="05000000000000000000" pitchFamily="2" charset="2"/>
              <a:buChar char="ü"/>
              <a:defRPr/>
            </a:pPr>
            <a:r>
              <a:rPr lang="en-GB" sz="2400" b="1" dirty="0" smtClean="0">
                <a:solidFill>
                  <a:srgbClr val="0070C0"/>
                </a:solidFill>
              </a:rPr>
              <a:t>±60% producers</a:t>
            </a:r>
            <a:r>
              <a:rPr lang="en-GB" sz="2400" b="1" dirty="0" smtClean="0"/>
              <a:t> (individual and associations or organisations representing them)</a:t>
            </a:r>
          </a:p>
          <a:p>
            <a:pPr marL="914400" lvl="1" indent="-457200">
              <a:buFont typeface="Wingdings" panose="05000000000000000000" pitchFamily="2" charset="2"/>
              <a:buChar char="ü"/>
              <a:defRPr/>
            </a:pPr>
            <a:r>
              <a:rPr lang="en-GB" sz="2400" b="1" dirty="0" smtClean="0">
                <a:solidFill>
                  <a:schemeClr val="bg1"/>
                </a:solidFill>
              </a:rPr>
              <a:t>18 MSs (or Authorities) &amp; 6 non-EU countries</a:t>
            </a:r>
          </a:p>
          <a:p>
            <a:pPr marL="914400" lvl="1" indent="-457200">
              <a:buFont typeface="Wingdings" panose="05000000000000000000" pitchFamily="2" charset="2"/>
              <a:buChar char="ü"/>
              <a:defRPr/>
            </a:pPr>
            <a:r>
              <a:rPr lang="en-GB" sz="2400" b="1" dirty="0" smtClean="0"/>
              <a:t>majority of contributions from </a:t>
            </a:r>
            <a:r>
              <a:rPr lang="en-GB" sz="2400" b="1" dirty="0" smtClean="0">
                <a:solidFill>
                  <a:srgbClr val="0070C0"/>
                </a:solidFill>
              </a:rPr>
              <a:t>UK(29)</a:t>
            </a:r>
            <a:r>
              <a:rPr lang="en-GB" sz="2400" b="1" dirty="0" smtClean="0"/>
              <a:t>, FR(28), IT(17), </a:t>
            </a:r>
            <a:r>
              <a:rPr lang="en-GB" sz="2400" b="1" dirty="0" smtClean="0">
                <a:solidFill>
                  <a:schemeClr val="bg1"/>
                </a:solidFill>
              </a:rPr>
              <a:t>ES(10)</a:t>
            </a:r>
          </a:p>
          <a:p>
            <a:pPr marL="1371600" lvl="2" indent="-457200">
              <a:buFont typeface="Wingdings" panose="05000000000000000000" pitchFamily="2" charset="2"/>
              <a:buChar char="ü"/>
              <a:defRPr/>
            </a:pPr>
            <a:endParaRPr lang="fr-BE" sz="2800" b="1" dirty="0">
              <a:solidFill>
                <a:schemeClr val="bg1"/>
              </a:solidFill>
            </a:endParaRPr>
          </a:p>
          <a:p>
            <a:pPr marL="457200" indent="-457200">
              <a:buFont typeface="Wingdings" panose="05000000000000000000" pitchFamily="2" charset="2"/>
              <a:buChar char="ü"/>
              <a:defRPr/>
            </a:pPr>
            <a:r>
              <a:rPr lang="fr-BE" sz="2800" b="1" dirty="0" smtClean="0">
                <a:solidFill>
                  <a:srgbClr val="0070C0"/>
                </a:solidFill>
              </a:rPr>
              <a:t>Content:</a:t>
            </a:r>
          </a:p>
          <a:p>
            <a:pPr marL="914400" lvl="1" indent="-457200">
              <a:buFont typeface="Wingdings" panose="05000000000000000000" pitchFamily="2" charset="2"/>
              <a:buChar char="ü"/>
              <a:defRPr/>
            </a:pPr>
            <a:r>
              <a:rPr lang="en-GB" sz="2800" b="1" dirty="0" smtClean="0">
                <a:solidFill>
                  <a:schemeClr val="bg1"/>
                </a:solidFill>
              </a:rPr>
              <a:t>Possible benefits</a:t>
            </a:r>
          </a:p>
          <a:p>
            <a:pPr marL="914400" lvl="1" indent="-457200">
              <a:buFont typeface="Wingdings" panose="05000000000000000000" pitchFamily="2" charset="2"/>
              <a:buChar char="ü"/>
              <a:defRPr/>
            </a:pPr>
            <a:r>
              <a:rPr lang="en-GB" sz="2800" b="1" dirty="0" smtClean="0">
                <a:solidFill>
                  <a:schemeClr val="bg1"/>
                </a:solidFill>
              </a:rPr>
              <a:t>Technical features of a future system </a:t>
            </a:r>
            <a:endParaRPr lang="en-GB" sz="2800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548680"/>
            <a:ext cx="6346825" cy="5000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666949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195" name="Group 11"/>
          <p:cNvGrpSpPr>
            <a:grpSpLocks/>
          </p:cNvGrpSpPr>
          <p:nvPr/>
        </p:nvGrpSpPr>
        <p:grpSpPr bwMode="auto">
          <a:xfrm>
            <a:off x="1833563" y="115888"/>
            <a:ext cx="6626869" cy="547687"/>
            <a:chOff x="415513" y="-4041"/>
            <a:chExt cx="6477570" cy="1359127"/>
          </a:xfrm>
        </p:grpSpPr>
        <p:sp>
          <p:nvSpPr>
            <p:cNvPr id="13" name="Rectangle 12"/>
            <p:cNvSpPr/>
            <p:nvPr/>
          </p:nvSpPr>
          <p:spPr>
            <a:xfrm>
              <a:off x="532578" y="3838"/>
              <a:ext cx="6360505" cy="1067604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effectLst>
              <a:outerShdw blurRad="50800" dist="50800" dir="5400000" sx="39000" sy="39000" algn="ctr" rotWithShape="0">
                <a:srgbClr val="000000">
                  <a:alpha val="8000"/>
                </a:srgbClr>
              </a:outerShdw>
            </a:effectLst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4" name="Rectangle 13"/>
            <p:cNvSpPr/>
            <p:nvPr/>
          </p:nvSpPr>
          <p:spPr>
            <a:xfrm>
              <a:off x="415513" y="-4041"/>
              <a:ext cx="6477570" cy="1359127"/>
            </a:xfrm>
            <a:prstGeom prst="rect">
              <a:avLst/>
            </a:prstGeom>
            <a:solidFill>
              <a:schemeClr val="tx2">
                <a:lumMod val="40000"/>
                <a:lumOff val="60000"/>
              </a:schemeClr>
            </a:solidFill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tIns="91440" bIns="91440" spcCol="1270" anchor="ctr"/>
            <a:lstStyle/>
            <a:p>
              <a:pPr lvl="0" algn="ctr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2400" dirty="0" smtClean="0">
                  <a:solidFill>
                    <a:schemeClr val="bg1"/>
                  </a:solidFill>
                </a:rPr>
                <a:t>GI protection for non-agri. products at EU level</a:t>
              </a:r>
              <a:endParaRPr lang="en-GB" sz="2400" dirty="0">
                <a:solidFill>
                  <a:schemeClr val="bg1"/>
                </a:solidFill>
              </a:endParaRPr>
            </a:p>
          </p:txBody>
        </p:sp>
      </p:grp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68413"/>
            <a:ext cx="8229600" cy="4857750"/>
          </a:xfrm>
        </p:spPr>
        <p:txBody>
          <a:bodyPr rtlCol="0">
            <a:normAutofit/>
          </a:bodyPr>
          <a:lstStyle/>
          <a:p>
            <a:pPr lvl="1" eaLnBrk="1" fontAlgn="auto" hangingPunct="1">
              <a:lnSpc>
                <a:spcPct val="80000"/>
              </a:lnSpc>
              <a:spcAft>
                <a:spcPts val="0"/>
              </a:spcAft>
              <a:buFont typeface="Wingdings" pitchFamily="2" charset="2"/>
              <a:buChar char="ü"/>
              <a:defRPr/>
            </a:pPr>
            <a:endParaRPr lang="fr-BE" sz="2400" dirty="0" smtClean="0">
              <a:solidFill>
                <a:schemeClr val="bg1"/>
              </a:solidFill>
            </a:endParaRPr>
          </a:p>
          <a:p>
            <a:pPr marL="457200" lvl="1" indent="0"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endParaRPr lang="en-GB" sz="2400" dirty="0" smtClean="0">
              <a:solidFill>
                <a:schemeClr val="bg1"/>
              </a:solidFill>
            </a:endParaRPr>
          </a:p>
          <a:p>
            <a:pPr marL="0" indent="0"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endParaRPr lang="fr-BE" sz="2800" dirty="0" smtClean="0">
              <a:solidFill>
                <a:schemeClr val="bg1"/>
              </a:solidFill>
            </a:endParaRPr>
          </a:p>
        </p:txBody>
      </p:sp>
      <p:pic>
        <p:nvPicPr>
          <p:cNvPr id="8197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115888"/>
            <a:ext cx="1458912" cy="1009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198" name="TextBox 1"/>
          <p:cNvSpPr txBox="1">
            <a:spLocks noChangeArrowheads="1"/>
          </p:cNvSpPr>
          <p:nvPr/>
        </p:nvSpPr>
        <p:spPr bwMode="auto">
          <a:xfrm>
            <a:off x="468313" y="1844675"/>
            <a:ext cx="80645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468312" y="1484784"/>
            <a:ext cx="8280151" cy="5010602"/>
          </a:xfrm>
          <a:prstGeom prst="rect">
            <a:avLst/>
          </a:prstGeom>
          <a:solidFill>
            <a:srgbClr val="00B0F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fr-FR"/>
            </a:defPPr>
            <a:lvl1pPr marL="57150" indent="0">
              <a:lnSpc>
                <a:spcPct val="90000"/>
              </a:lnSpc>
              <a:buNone/>
              <a:defRPr sz="2800" b="1">
                <a:solidFill>
                  <a:schemeClr val="bg1"/>
                </a:solidFill>
              </a:defRPr>
            </a:lvl1pPr>
            <a:lvl2pPr lvl="1">
              <a:lnSpc>
                <a:spcPct val="80000"/>
              </a:lnSpc>
              <a:buFont typeface="Wingdings" pitchFamily="2" charset="2"/>
              <a:buChar char="ü"/>
              <a:defRPr sz="2400">
                <a:solidFill>
                  <a:schemeClr val="bg1"/>
                </a:solidFill>
              </a:defRPr>
            </a:lvl2pPr>
          </a:lstStyle>
          <a:p>
            <a:pPr marL="514350" indent="-457200">
              <a:buFont typeface="+mj-lt"/>
              <a:buAutoNum type="arabicPeriod"/>
              <a:defRPr/>
            </a:pPr>
            <a:r>
              <a:rPr lang="en-GB" sz="2400" dirty="0" smtClean="0"/>
              <a:t>Possible benefits:</a:t>
            </a:r>
          </a:p>
          <a:p>
            <a:pPr>
              <a:defRPr/>
            </a:pPr>
            <a:r>
              <a:rPr lang="en-GB" sz="2400" dirty="0" smtClean="0"/>
              <a:t> </a:t>
            </a:r>
          </a:p>
          <a:p>
            <a:pPr>
              <a:defRPr/>
            </a:pPr>
            <a:r>
              <a:rPr lang="es-ES" sz="2400" dirty="0" smtClean="0"/>
              <a:t>1.1 </a:t>
            </a:r>
            <a:r>
              <a:rPr lang="en-GB" sz="2400" dirty="0" smtClean="0">
                <a:solidFill>
                  <a:srgbClr val="0070C0"/>
                </a:solidFill>
              </a:rPr>
              <a:t>Majority considers that</a:t>
            </a:r>
            <a:endParaRPr lang="en-GB" sz="2400" dirty="0" smtClean="0"/>
          </a:p>
          <a:p>
            <a:pPr marL="914400" lvl="1" indent="-457200">
              <a:defRPr/>
            </a:pPr>
            <a:r>
              <a:rPr lang="en-GB" b="1" dirty="0" smtClean="0">
                <a:solidFill>
                  <a:schemeClr val="bg1"/>
                </a:solidFill>
              </a:rPr>
              <a:t>Current protection is </a:t>
            </a:r>
            <a:r>
              <a:rPr lang="en-GB" b="1" dirty="0" smtClean="0">
                <a:solidFill>
                  <a:srgbClr val="0070C0"/>
                </a:solidFill>
              </a:rPr>
              <a:t>insufficient </a:t>
            </a:r>
            <a:r>
              <a:rPr lang="en-GB" b="1" dirty="0" smtClean="0"/>
              <a:t>(consumers misled, burdensome for producers)</a:t>
            </a:r>
          </a:p>
          <a:p>
            <a:pPr marL="914400" lvl="1" indent="-457200">
              <a:defRPr/>
            </a:pPr>
            <a:r>
              <a:rPr lang="en-GB" b="1" dirty="0" smtClean="0"/>
              <a:t>EU Unitary protection would be </a:t>
            </a:r>
            <a:r>
              <a:rPr lang="en-GB" b="1" dirty="0" smtClean="0">
                <a:solidFill>
                  <a:srgbClr val="0070C0"/>
                </a:solidFill>
              </a:rPr>
              <a:t>beneficial </a:t>
            </a:r>
            <a:r>
              <a:rPr lang="en-GB" b="1" dirty="0" smtClean="0"/>
              <a:t>(increase legal security, limit imitators)</a:t>
            </a:r>
          </a:p>
          <a:p>
            <a:pPr marL="914400" lvl="1" indent="-457200">
              <a:lnSpc>
                <a:spcPct val="100000"/>
              </a:lnSpc>
              <a:defRPr/>
            </a:pPr>
            <a:r>
              <a:rPr lang="en-GB" b="1" dirty="0" smtClean="0"/>
              <a:t>There is a need to act for</a:t>
            </a:r>
          </a:p>
          <a:p>
            <a:pPr marL="1200150" lvl="1" indent="-285750">
              <a:buFontTx/>
              <a:buChar char="-"/>
              <a:defRPr/>
            </a:pPr>
            <a:r>
              <a:rPr lang="en-GB" b="1" dirty="0" smtClean="0">
                <a:solidFill>
                  <a:srgbClr val="0070C0"/>
                </a:solidFill>
              </a:rPr>
              <a:t>Consumers</a:t>
            </a:r>
            <a:r>
              <a:rPr lang="en-GB" b="1" dirty="0" smtClean="0">
                <a:solidFill>
                  <a:schemeClr val="bg1"/>
                </a:solidFill>
              </a:rPr>
              <a:t> </a:t>
            </a:r>
            <a:r>
              <a:rPr lang="en-GB" sz="2000" b="1" dirty="0" smtClean="0">
                <a:solidFill>
                  <a:schemeClr val="bg1"/>
                </a:solidFill>
              </a:rPr>
              <a:t>(more information about products, EU more attractive to Third countries)</a:t>
            </a:r>
          </a:p>
          <a:p>
            <a:pPr marL="1200150" lvl="1" indent="-285750">
              <a:buFontTx/>
              <a:buChar char="-"/>
              <a:defRPr/>
            </a:pPr>
            <a:r>
              <a:rPr lang="en-GB" b="1" dirty="0" smtClean="0">
                <a:solidFill>
                  <a:srgbClr val="0070C0"/>
                </a:solidFill>
              </a:rPr>
              <a:t>Business</a:t>
            </a:r>
            <a:r>
              <a:rPr lang="en-GB" b="1" dirty="0" smtClean="0">
                <a:solidFill>
                  <a:schemeClr val="bg1"/>
                </a:solidFill>
              </a:rPr>
              <a:t> </a:t>
            </a:r>
            <a:r>
              <a:rPr lang="en-GB" sz="2000" b="1" dirty="0" smtClean="0">
                <a:solidFill>
                  <a:schemeClr val="bg1"/>
                </a:solidFill>
              </a:rPr>
              <a:t>(better enforceability of rights, decrease of losses stemming from counterfeiting, contributes towards providing the financial resources required for future investments, higher competitiveness, more consumers, and market share)</a:t>
            </a:r>
          </a:p>
          <a:p>
            <a:pPr marL="1200150" lvl="1" indent="-285750">
              <a:buFontTx/>
              <a:buChar char="-"/>
              <a:defRPr/>
            </a:pPr>
            <a:r>
              <a:rPr lang="en-GB" b="1" dirty="0" smtClean="0">
                <a:solidFill>
                  <a:srgbClr val="0070C0"/>
                </a:solidFill>
              </a:rPr>
              <a:t>Regions </a:t>
            </a:r>
            <a:r>
              <a:rPr lang="en-GB" sz="2000" b="1" dirty="0" smtClean="0"/>
              <a:t>(more tourism and cultural activities in the area, a way for cultural heritage to generate value ≠ benefits from public subsidies, sustain local knowledge and jobs</a:t>
            </a:r>
            <a:r>
              <a:rPr lang="es-ES" sz="2000" b="1" dirty="0" smtClean="0"/>
              <a:t>)</a:t>
            </a:r>
            <a:endParaRPr lang="es-ES" sz="2000" b="1" dirty="0">
              <a:solidFill>
                <a:schemeClr val="bg1"/>
              </a:solidFill>
            </a:endParaRPr>
          </a:p>
        </p:txBody>
      </p:sp>
      <p:grpSp>
        <p:nvGrpSpPr>
          <p:cNvPr id="12" name="Group 11"/>
          <p:cNvGrpSpPr/>
          <p:nvPr/>
        </p:nvGrpSpPr>
        <p:grpSpPr>
          <a:xfrm>
            <a:off x="1796533" y="586487"/>
            <a:ext cx="6334080" cy="474462"/>
            <a:chOff x="1552834" y="-2291267"/>
            <a:chExt cx="6683722" cy="474462"/>
          </a:xfrm>
        </p:grpSpPr>
        <p:sp>
          <p:nvSpPr>
            <p:cNvPr id="15" name="Pentagon 14"/>
            <p:cNvSpPr/>
            <p:nvPr userDrawn="1"/>
          </p:nvSpPr>
          <p:spPr>
            <a:xfrm>
              <a:off x="1616610" y="-2281133"/>
              <a:ext cx="6619946" cy="464328"/>
            </a:xfrm>
            <a:prstGeom prst="homePlate">
              <a:avLst/>
            </a:pr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6" name="Pentagon 4"/>
            <p:cNvSpPr/>
            <p:nvPr userDrawn="1"/>
          </p:nvSpPr>
          <p:spPr>
            <a:xfrm>
              <a:off x="1552834" y="-2291267"/>
              <a:ext cx="6360018" cy="46432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21920" tIns="121920" rIns="121920" bIns="121920" numCol="1" spcCol="1270" anchor="ctr" anchorCtr="0">
              <a:noAutofit/>
            </a:bodyPr>
            <a:lstStyle/>
            <a:p>
              <a:pPr algn="ctr" defTabSz="1422400">
                <a:lnSpc>
                  <a:spcPct val="90000"/>
                </a:lnSpc>
                <a:spcAft>
                  <a:spcPct val="35000"/>
                </a:spcAft>
                <a:defRPr/>
              </a:pPr>
              <a:endParaRPr lang="fr-BE" dirty="0" smtClean="0">
                <a:solidFill>
                  <a:schemeClr val="tx2">
                    <a:lumMod val="75000"/>
                  </a:schemeClr>
                </a:solidFill>
              </a:endParaRPr>
            </a:p>
            <a:p>
              <a:pPr algn="ctr" defTabSz="14224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n-GB" dirty="0" smtClean="0">
                  <a:solidFill>
                    <a:schemeClr val="tx2">
                      <a:lumMod val="75000"/>
                    </a:schemeClr>
                  </a:solidFill>
                </a:rPr>
                <a:t>1</a:t>
              </a:r>
              <a:r>
                <a:rPr lang="en-GB" dirty="0" smtClean="0">
                  <a:solidFill>
                    <a:srgbClr val="002060"/>
                  </a:solidFill>
                </a:rPr>
                <a:t>. </a:t>
              </a:r>
              <a:r>
                <a:rPr lang="en-GB" dirty="0" smtClean="0">
                  <a:solidFill>
                    <a:srgbClr val="002060"/>
                  </a:solidFill>
                </a:rPr>
                <a:t>Public </a:t>
              </a:r>
              <a:r>
                <a:rPr lang="en-GB" dirty="0" smtClean="0">
                  <a:solidFill>
                    <a:srgbClr val="002060"/>
                  </a:solidFill>
                </a:rPr>
                <a:t>Consultation</a:t>
              </a:r>
            </a:p>
            <a:p>
              <a:pPr algn="ctr" defTabSz="142240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endParaRPr lang="fr-BE" dirty="0">
                <a:solidFill>
                  <a:srgbClr val="00206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26238647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195" name="Group 11"/>
          <p:cNvGrpSpPr>
            <a:grpSpLocks/>
          </p:cNvGrpSpPr>
          <p:nvPr/>
        </p:nvGrpSpPr>
        <p:grpSpPr bwMode="auto">
          <a:xfrm>
            <a:off x="1833563" y="115888"/>
            <a:ext cx="6626869" cy="547687"/>
            <a:chOff x="415513" y="-4041"/>
            <a:chExt cx="6477570" cy="1359127"/>
          </a:xfrm>
        </p:grpSpPr>
        <p:sp>
          <p:nvSpPr>
            <p:cNvPr id="13" name="Rectangle 12"/>
            <p:cNvSpPr/>
            <p:nvPr/>
          </p:nvSpPr>
          <p:spPr>
            <a:xfrm>
              <a:off x="532578" y="3838"/>
              <a:ext cx="6360505" cy="1067604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effectLst>
              <a:outerShdw blurRad="50800" dist="50800" dir="5400000" sx="39000" sy="39000" algn="ctr" rotWithShape="0">
                <a:srgbClr val="000000">
                  <a:alpha val="8000"/>
                </a:srgbClr>
              </a:outerShdw>
            </a:effectLst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4" name="Rectangle 13"/>
            <p:cNvSpPr/>
            <p:nvPr/>
          </p:nvSpPr>
          <p:spPr>
            <a:xfrm>
              <a:off x="415513" y="-4041"/>
              <a:ext cx="6477570" cy="1359127"/>
            </a:xfrm>
            <a:prstGeom prst="rect">
              <a:avLst/>
            </a:prstGeom>
            <a:solidFill>
              <a:schemeClr val="tx2">
                <a:lumMod val="40000"/>
                <a:lumOff val="60000"/>
              </a:schemeClr>
            </a:solidFill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tIns="91440" bIns="91440" spcCol="1270" anchor="ctr"/>
            <a:lstStyle/>
            <a:p>
              <a:pPr lvl="0" algn="ctr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2400" dirty="0">
                  <a:solidFill>
                    <a:schemeClr val="bg1"/>
                  </a:solidFill>
                </a:rPr>
                <a:t>GI protection for </a:t>
              </a:r>
              <a:r>
                <a:rPr lang="en-GB" sz="2400" dirty="0" smtClean="0">
                  <a:solidFill>
                    <a:schemeClr val="bg1"/>
                  </a:solidFill>
                </a:rPr>
                <a:t>non-agri. </a:t>
              </a:r>
              <a:r>
                <a:rPr lang="en-GB" sz="2400" dirty="0">
                  <a:solidFill>
                    <a:schemeClr val="bg1"/>
                  </a:solidFill>
                </a:rPr>
                <a:t>products at EU level</a:t>
              </a:r>
            </a:p>
          </p:txBody>
        </p:sp>
      </p:grp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68413"/>
            <a:ext cx="8229600" cy="4857750"/>
          </a:xfrm>
        </p:spPr>
        <p:txBody>
          <a:bodyPr rtlCol="0">
            <a:normAutofit/>
          </a:bodyPr>
          <a:lstStyle/>
          <a:p>
            <a:pPr lvl="1" eaLnBrk="1" fontAlgn="auto" hangingPunct="1">
              <a:lnSpc>
                <a:spcPct val="80000"/>
              </a:lnSpc>
              <a:spcAft>
                <a:spcPts val="0"/>
              </a:spcAft>
              <a:buFont typeface="Wingdings" pitchFamily="2" charset="2"/>
              <a:buChar char="ü"/>
              <a:defRPr/>
            </a:pPr>
            <a:endParaRPr lang="fr-BE" sz="2400" dirty="0" smtClean="0">
              <a:solidFill>
                <a:schemeClr val="bg1"/>
              </a:solidFill>
            </a:endParaRPr>
          </a:p>
          <a:p>
            <a:pPr marL="457200" lvl="1" indent="0"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endParaRPr lang="en-GB" sz="2400" dirty="0" smtClean="0">
              <a:solidFill>
                <a:schemeClr val="bg1"/>
              </a:solidFill>
            </a:endParaRPr>
          </a:p>
          <a:p>
            <a:pPr marL="0" indent="0"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endParaRPr lang="fr-BE" sz="2800" dirty="0" smtClean="0">
              <a:solidFill>
                <a:schemeClr val="bg1"/>
              </a:solidFill>
            </a:endParaRPr>
          </a:p>
        </p:txBody>
      </p:sp>
      <p:pic>
        <p:nvPicPr>
          <p:cNvPr id="8197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115888"/>
            <a:ext cx="1458912" cy="1009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198" name="TextBox 1"/>
          <p:cNvSpPr txBox="1">
            <a:spLocks noChangeArrowheads="1"/>
          </p:cNvSpPr>
          <p:nvPr/>
        </p:nvSpPr>
        <p:spPr bwMode="auto">
          <a:xfrm>
            <a:off x="468313" y="1844675"/>
            <a:ext cx="80645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598824" y="1340768"/>
            <a:ext cx="7803477" cy="4937955"/>
          </a:xfrm>
          <a:prstGeom prst="rect">
            <a:avLst/>
          </a:prstGeom>
          <a:solidFill>
            <a:srgbClr val="00B0F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fr-FR"/>
            </a:defPPr>
            <a:lvl1pPr marL="57150" indent="0">
              <a:lnSpc>
                <a:spcPct val="90000"/>
              </a:lnSpc>
              <a:buNone/>
              <a:defRPr sz="2800" b="1">
                <a:solidFill>
                  <a:schemeClr val="bg1"/>
                </a:solidFill>
              </a:defRPr>
            </a:lvl1pPr>
            <a:lvl2pPr lvl="1">
              <a:lnSpc>
                <a:spcPct val="80000"/>
              </a:lnSpc>
              <a:buFont typeface="Wingdings" pitchFamily="2" charset="2"/>
              <a:buChar char="ü"/>
              <a:defRPr sz="2400">
                <a:solidFill>
                  <a:schemeClr val="bg1"/>
                </a:solidFill>
              </a:defRPr>
            </a:lvl2pPr>
          </a:lstStyle>
          <a:p>
            <a:pPr marL="514350" indent="-457200">
              <a:buFont typeface="+mj-lt"/>
              <a:buAutoNum type="arabicPeriod"/>
              <a:defRPr/>
            </a:pPr>
            <a:r>
              <a:rPr lang="es-ES" sz="2400" b="1" dirty="0" smtClean="0"/>
              <a:t> </a:t>
            </a:r>
            <a:r>
              <a:rPr lang="en-GB" sz="2400" b="1" dirty="0" smtClean="0"/>
              <a:t>Possible benefits</a:t>
            </a:r>
          </a:p>
          <a:p>
            <a:pPr>
              <a:defRPr/>
            </a:pPr>
            <a:r>
              <a:rPr lang="en-GB" sz="2400" b="1" dirty="0" smtClean="0"/>
              <a:t> </a:t>
            </a:r>
          </a:p>
          <a:p>
            <a:pPr>
              <a:defRPr/>
            </a:pPr>
            <a:r>
              <a:rPr lang="en-GB" sz="2400" dirty="0" smtClean="0"/>
              <a:t>1.2 </a:t>
            </a:r>
            <a:r>
              <a:rPr lang="en-GB" sz="2400" dirty="0" smtClean="0">
                <a:solidFill>
                  <a:srgbClr val="0070C0"/>
                </a:solidFill>
              </a:rPr>
              <a:t>Other views</a:t>
            </a:r>
            <a:r>
              <a:rPr lang="en-GB" sz="2400" dirty="0" smtClean="0"/>
              <a:t>: </a:t>
            </a:r>
          </a:p>
          <a:p>
            <a:pPr marL="800100" lvl="1" indent="-342900">
              <a:defRPr/>
            </a:pPr>
            <a:r>
              <a:rPr lang="en-GB" b="1" dirty="0" smtClean="0">
                <a:solidFill>
                  <a:srgbClr val="0070C0"/>
                </a:solidFill>
              </a:rPr>
              <a:t>Protection at national level sufficient</a:t>
            </a:r>
          </a:p>
          <a:p>
            <a:pPr marL="800100" lvl="1" indent="-342900">
              <a:defRPr/>
            </a:pPr>
            <a:r>
              <a:rPr lang="en-GB" b="1" dirty="0" smtClean="0"/>
              <a:t>TM system could be enhanced by introducing </a:t>
            </a:r>
            <a:r>
              <a:rPr lang="en-GB" b="1" dirty="0" smtClean="0">
                <a:solidFill>
                  <a:srgbClr val="0070C0"/>
                </a:solidFill>
              </a:rPr>
              <a:t>collective and certification marks</a:t>
            </a:r>
            <a:r>
              <a:rPr lang="en-GB" b="1" dirty="0" smtClean="0"/>
              <a:t> at EU level</a:t>
            </a:r>
          </a:p>
          <a:p>
            <a:pPr marL="800100" lvl="1" indent="-342900">
              <a:defRPr/>
            </a:pPr>
            <a:r>
              <a:rPr lang="en-GB" b="1" dirty="0" smtClean="0">
                <a:solidFill>
                  <a:srgbClr val="0070C0"/>
                </a:solidFill>
              </a:rPr>
              <a:t>No need to act at EU level since</a:t>
            </a:r>
            <a:r>
              <a:rPr lang="en-GB" b="1" dirty="0" smtClean="0"/>
              <a:t>:</a:t>
            </a:r>
          </a:p>
          <a:p>
            <a:pPr marL="1143000" lvl="1" indent="-342900">
              <a:buFontTx/>
              <a:buChar char="-"/>
              <a:defRPr/>
            </a:pPr>
            <a:r>
              <a:rPr lang="en-GB" b="1" dirty="0" smtClean="0">
                <a:solidFill>
                  <a:srgbClr val="0070C0"/>
                </a:solidFill>
              </a:rPr>
              <a:t>producers</a:t>
            </a:r>
            <a:r>
              <a:rPr lang="en-GB" dirty="0" smtClean="0"/>
              <a:t> </a:t>
            </a:r>
            <a:r>
              <a:rPr lang="en-GB" b="1" dirty="0" smtClean="0"/>
              <a:t>may feel compelled to apply for registration and prevented from moving their business; unlikely that SMEs (80%) will find the system worth investing (a GI does not create demand in itself); system might lead to higher costs for producers</a:t>
            </a:r>
          </a:p>
          <a:p>
            <a:pPr marL="1143000" lvl="1" indent="-342900">
              <a:buFontTx/>
              <a:buChar char="-"/>
              <a:defRPr/>
            </a:pPr>
            <a:r>
              <a:rPr lang="en-GB" b="1" dirty="0" smtClean="0"/>
              <a:t>An additional regulation/labelling may confuse </a:t>
            </a:r>
            <a:r>
              <a:rPr lang="en-GB" b="1" dirty="0" smtClean="0">
                <a:solidFill>
                  <a:srgbClr val="0070C0"/>
                </a:solidFill>
              </a:rPr>
              <a:t>consumers;</a:t>
            </a:r>
            <a:r>
              <a:rPr lang="en-GB" b="1" dirty="0" smtClean="0"/>
              <a:t> increase prices</a:t>
            </a:r>
          </a:p>
          <a:p>
            <a:pPr marL="1143000" lvl="1" indent="-342900">
              <a:buFontTx/>
              <a:buChar char="-"/>
              <a:defRPr/>
            </a:pPr>
            <a:r>
              <a:rPr lang="en-GB" b="1" dirty="0" smtClean="0">
                <a:solidFill>
                  <a:srgbClr val="0070C0"/>
                </a:solidFill>
              </a:rPr>
              <a:t>In general, </a:t>
            </a:r>
            <a:r>
              <a:rPr lang="en-GB" b="1" dirty="0" smtClean="0"/>
              <a:t>burdensome for MSs; protectionism</a:t>
            </a:r>
            <a:endParaRPr lang="en-GB" sz="2400" b="1" dirty="0"/>
          </a:p>
        </p:txBody>
      </p:sp>
      <p:grpSp>
        <p:nvGrpSpPr>
          <p:cNvPr id="12" name="Group 11"/>
          <p:cNvGrpSpPr/>
          <p:nvPr/>
        </p:nvGrpSpPr>
        <p:grpSpPr>
          <a:xfrm>
            <a:off x="1796533" y="586487"/>
            <a:ext cx="6334080" cy="474462"/>
            <a:chOff x="1552834" y="-2291267"/>
            <a:chExt cx="6683722" cy="474462"/>
          </a:xfrm>
        </p:grpSpPr>
        <p:sp>
          <p:nvSpPr>
            <p:cNvPr id="15" name="Pentagon 14"/>
            <p:cNvSpPr/>
            <p:nvPr userDrawn="1"/>
          </p:nvSpPr>
          <p:spPr>
            <a:xfrm>
              <a:off x="1616610" y="-2281133"/>
              <a:ext cx="6619946" cy="464328"/>
            </a:xfrm>
            <a:prstGeom prst="homePlate">
              <a:avLst/>
            </a:pr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6" name="Pentagon 4"/>
            <p:cNvSpPr/>
            <p:nvPr userDrawn="1"/>
          </p:nvSpPr>
          <p:spPr>
            <a:xfrm>
              <a:off x="1552834" y="-2291267"/>
              <a:ext cx="6360018" cy="46432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21920" tIns="121920" rIns="121920" bIns="121920" numCol="1" spcCol="1270" anchor="ctr" anchorCtr="0">
              <a:noAutofit/>
            </a:bodyPr>
            <a:lstStyle/>
            <a:p>
              <a:pPr algn="ctr" defTabSz="1422400">
                <a:lnSpc>
                  <a:spcPct val="90000"/>
                </a:lnSpc>
                <a:spcAft>
                  <a:spcPct val="35000"/>
                </a:spcAft>
                <a:defRPr/>
              </a:pPr>
              <a:endParaRPr lang="fr-BE" dirty="0" smtClean="0">
                <a:solidFill>
                  <a:schemeClr val="tx2">
                    <a:lumMod val="75000"/>
                  </a:schemeClr>
                </a:solidFill>
              </a:endParaRPr>
            </a:p>
            <a:p>
              <a:pPr algn="ctr" defTabSz="14224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n-GB" dirty="0" smtClean="0">
                  <a:solidFill>
                    <a:schemeClr val="tx2">
                      <a:lumMod val="75000"/>
                    </a:schemeClr>
                  </a:solidFill>
                </a:rPr>
                <a:t>1</a:t>
              </a:r>
              <a:r>
                <a:rPr lang="en-GB" dirty="0" smtClean="0">
                  <a:solidFill>
                    <a:srgbClr val="002060"/>
                  </a:solidFill>
                </a:rPr>
                <a:t>. </a:t>
              </a:r>
              <a:r>
                <a:rPr lang="en-GB" dirty="0" smtClean="0">
                  <a:solidFill>
                    <a:srgbClr val="002060"/>
                  </a:solidFill>
                </a:rPr>
                <a:t>Public </a:t>
              </a:r>
              <a:r>
                <a:rPr lang="en-GB" dirty="0" smtClean="0">
                  <a:solidFill>
                    <a:srgbClr val="002060"/>
                  </a:solidFill>
                </a:rPr>
                <a:t>Consultation</a:t>
              </a:r>
              <a:endParaRPr lang="en-GB" dirty="0">
                <a:solidFill>
                  <a:srgbClr val="002060"/>
                </a:solidFill>
              </a:endParaRPr>
            </a:p>
            <a:p>
              <a:pPr algn="ctr" defTabSz="142240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endParaRPr lang="fr-BE" dirty="0">
                <a:solidFill>
                  <a:srgbClr val="00206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39615777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195" name="Group 11"/>
          <p:cNvGrpSpPr>
            <a:grpSpLocks/>
          </p:cNvGrpSpPr>
          <p:nvPr/>
        </p:nvGrpSpPr>
        <p:grpSpPr bwMode="auto">
          <a:xfrm>
            <a:off x="1833563" y="115888"/>
            <a:ext cx="6626869" cy="547687"/>
            <a:chOff x="415513" y="-4041"/>
            <a:chExt cx="6477570" cy="1359127"/>
          </a:xfrm>
        </p:grpSpPr>
        <p:sp>
          <p:nvSpPr>
            <p:cNvPr id="13" name="Rectangle 12"/>
            <p:cNvSpPr/>
            <p:nvPr/>
          </p:nvSpPr>
          <p:spPr>
            <a:xfrm>
              <a:off x="532578" y="3838"/>
              <a:ext cx="6360505" cy="1067604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effectLst>
              <a:outerShdw blurRad="50800" dist="50800" dir="5400000" sx="39000" sy="39000" algn="ctr" rotWithShape="0">
                <a:srgbClr val="000000">
                  <a:alpha val="8000"/>
                </a:srgbClr>
              </a:outerShdw>
            </a:effectLst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4" name="Rectangle 13"/>
            <p:cNvSpPr/>
            <p:nvPr/>
          </p:nvSpPr>
          <p:spPr>
            <a:xfrm>
              <a:off x="415513" y="-4041"/>
              <a:ext cx="6477570" cy="1359127"/>
            </a:xfrm>
            <a:prstGeom prst="rect">
              <a:avLst/>
            </a:prstGeom>
            <a:solidFill>
              <a:schemeClr val="tx2">
                <a:lumMod val="40000"/>
                <a:lumOff val="60000"/>
              </a:schemeClr>
            </a:solidFill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tIns="91440" bIns="91440" spcCol="1270" anchor="ctr"/>
            <a:lstStyle/>
            <a:p>
              <a:pPr lvl="0" algn="ctr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2400" dirty="0" smtClean="0">
                  <a:solidFill>
                    <a:schemeClr val="bg1"/>
                  </a:solidFill>
                </a:rPr>
                <a:t>GI protection for non-agri. products at EU level</a:t>
              </a:r>
              <a:endParaRPr lang="en-GB" sz="2400" dirty="0">
                <a:solidFill>
                  <a:schemeClr val="bg1"/>
                </a:solidFill>
              </a:endParaRPr>
            </a:p>
          </p:txBody>
        </p:sp>
      </p:grp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68413"/>
            <a:ext cx="8229600" cy="4857750"/>
          </a:xfrm>
        </p:spPr>
        <p:txBody>
          <a:bodyPr rtlCol="0">
            <a:normAutofit/>
          </a:bodyPr>
          <a:lstStyle/>
          <a:p>
            <a:pPr lvl="1" eaLnBrk="1" fontAlgn="auto" hangingPunct="1">
              <a:lnSpc>
                <a:spcPct val="80000"/>
              </a:lnSpc>
              <a:spcAft>
                <a:spcPts val="0"/>
              </a:spcAft>
              <a:buFont typeface="Wingdings" pitchFamily="2" charset="2"/>
              <a:buChar char="ü"/>
              <a:defRPr/>
            </a:pPr>
            <a:endParaRPr lang="fr-BE" sz="2400" dirty="0" smtClean="0">
              <a:solidFill>
                <a:schemeClr val="bg1"/>
              </a:solidFill>
            </a:endParaRPr>
          </a:p>
          <a:p>
            <a:pPr marL="457200" lvl="1" indent="0"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endParaRPr lang="en-GB" sz="2400" dirty="0" smtClean="0">
              <a:solidFill>
                <a:schemeClr val="bg1"/>
              </a:solidFill>
            </a:endParaRPr>
          </a:p>
          <a:p>
            <a:pPr marL="0" indent="0"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endParaRPr lang="fr-BE" sz="2800" dirty="0" smtClean="0">
              <a:solidFill>
                <a:schemeClr val="bg1"/>
              </a:solidFill>
            </a:endParaRPr>
          </a:p>
        </p:txBody>
      </p:sp>
      <p:pic>
        <p:nvPicPr>
          <p:cNvPr id="8197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115888"/>
            <a:ext cx="1458912" cy="1009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198" name="TextBox 1"/>
          <p:cNvSpPr txBox="1">
            <a:spLocks noChangeArrowheads="1"/>
          </p:cNvSpPr>
          <p:nvPr/>
        </p:nvSpPr>
        <p:spPr bwMode="auto">
          <a:xfrm>
            <a:off x="468313" y="1556792"/>
            <a:ext cx="80645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656955" y="1741736"/>
            <a:ext cx="7803477" cy="4247317"/>
          </a:xfrm>
          <a:prstGeom prst="rect">
            <a:avLst/>
          </a:prstGeom>
          <a:solidFill>
            <a:srgbClr val="00B0F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fr-FR"/>
            </a:defPPr>
            <a:lvl1pPr marL="57150" indent="0">
              <a:lnSpc>
                <a:spcPct val="90000"/>
              </a:lnSpc>
              <a:buNone/>
              <a:defRPr sz="2800" b="1">
                <a:solidFill>
                  <a:schemeClr val="bg1"/>
                </a:solidFill>
              </a:defRPr>
            </a:lvl1pPr>
            <a:lvl2pPr lvl="1">
              <a:lnSpc>
                <a:spcPct val="80000"/>
              </a:lnSpc>
              <a:buFont typeface="Wingdings" pitchFamily="2" charset="2"/>
              <a:buChar char="ü"/>
              <a:defRPr sz="2400">
                <a:solidFill>
                  <a:schemeClr val="bg1"/>
                </a:solidFill>
              </a:defRPr>
            </a:lvl2pPr>
          </a:lstStyle>
          <a:p>
            <a:pPr marL="514350" lvl="2" indent="-457200">
              <a:lnSpc>
                <a:spcPct val="90000"/>
              </a:lnSpc>
              <a:buFont typeface="+mj-lt"/>
              <a:buAutoNum type="arabicPeriod" startAt="2"/>
              <a:defRPr/>
            </a:pPr>
            <a:r>
              <a:rPr lang="es-ES" sz="2400" b="1" dirty="0" smtClean="0"/>
              <a:t> </a:t>
            </a:r>
            <a:r>
              <a:rPr lang="en-GB" sz="2400" b="1" dirty="0" smtClean="0"/>
              <a:t>Technical aspects of a</a:t>
            </a:r>
            <a:r>
              <a:rPr lang="en-GB" sz="2400" b="1" dirty="0" smtClean="0">
                <a:solidFill>
                  <a:schemeClr val="bg1"/>
                </a:solidFill>
              </a:rPr>
              <a:t> </a:t>
            </a:r>
            <a:r>
              <a:rPr lang="en-GB" sz="2400" b="1" dirty="0" smtClean="0">
                <a:solidFill>
                  <a:srgbClr val="0070C0"/>
                </a:solidFill>
              </a:rPr>
              <a:t>future system</a:t>
            </a:r>
          </a:p>
          <a:p>
            <a:pPr marL="514350" lvl="2" indent="-457200">
              <a:lnSpc>
                <a:spcPct val="90000"/>
              </a:lnSpc>
              <a:buFont typeface="+mj-lt"/>
              <a:buAutoNum type="arabicPeriod" startAt="2"/>
              <a:defRPr/>
            </a:pPr>
            <a:endParaRPr lang="en-GB" sz="2000" b="1" dirty="0" smtClean="0"/>
          </a:p>
          <a:p>
            <a:pPr marL="400050" indent="-342900">
              <a:buFont typeface="Wingdings" panose="05000000000000000000" pitchFamily="2" charset="2"/>
              <a:buChar char="ü"/>
              <a:defRPr/>
            </a:pPr>
            <a:endParaRPr lang="en-GB" sz="2400" b="1" dirty="0" smtClean="0"/>
          </a:p>
          <a:p>
            <a:pPr marL="400050" indent="-342900">
              <a:buFont typeface="Wingdings" panose="05000000000000000000" pitchFamily="2" charset="2"/>
              <a:buChar char="ü"/>
              <a:defRPr/>
            </a:pPr>
            <a:r>
              <a:rPr lang="en-GB" sz="2400" b="1" dirty="0" smtClean="0"/>
              <a:t>60% for </a:t>
            </a:r>
            <a:r>
              <a:rPr lang="en-GB" sz="2400" b="1" dirty="0" smtClean="0">
                <a:solidFill>
                  <a:srgbClr val="0070C0"/>
                </a:solidFill>
              </a:rPr>
              <a:t>a unitary protection system </a:t>
            </a:r>
            <a:r>
              <a:rPr lang="en-GB" sz="2400" b="1" dirty="0" smtClean="0"/>
              <a:t>(open to third countries, copying the current EU agri. system</a:t>
            </a:r>
            <a:r>
              <a:rPr lang="en-GB" sz="2400" dirty="0" smtClean="0"/>
              <a:t>)</a:t>
            </a:r>
          </a:p>
          <a:p>
            <a:pPr>
              <a:defRPr/>
            </a:pPr>
            <a:endParaRPr lang="fr-BE" sz="2400" dirty="0" smtClean="0"/>
          </a:p>
          <a:p>
            <a:pPr>
              <a:defRPr/>
            </a:pPr>
            <a:endParaRPr lang="en-GB" sz="2400" dirty="0" smtClean="0"/>
          </a:p>
          <a:p>
            <a:pPr marL="400050" indent="-342900">
              <a:buFont typeface="Wingdings" panose="05000000000000000000" pitchFamily="2" charset="2"/>
              <a:buChar char="ü"/>
              <a:defRPr/>
            </a:pPr>
            <a:r>
              <a:rPr lang="en-GB" sz="2400" dirty="0" smtClean="0"/>
              <a:t>Some concerns about </a:t>
            </a:r>
            <a:r>
              <a:rPr lang="en-GB" sz="2400" dirty="0" smtClean="0">
                <a:solidFill>
                  <a:srgbClr val="0070C0"/>
                </a:solidFill>
              </a:rPr>
              <a:t>keeping national systems</a:t>
            </a:r>
            <a:r>
              <a:rPr lang="en-GB" sz="2400" dirty="0" smtClean="0"/>
              <a:t>:</a:t>
            </a:r>
            <a:endParaRPr lang="en-GB" sz="2400" dirty="0" smtClean="0">
              <a:solidFill>
                <a:srgbClr val="0070C0"/>
              </a:solidFill>
            </a:endParaRPr>
          </a:p>
          <a:p>
            <a:pPr>
              <a:defRPr/>
            </a:pPr>
            <a:endParaRPr lang="en-GB" sz="2400" dirty="0" smtClean="0">
              <a:solidFill>
                <a:srgbClr val="0070C0"/>
              </a:solidFill>
            </a:endParaRPr>
          </a:p>
          <a:p>
            <a:pPr marL="800100" lvl="1" indent="-342900">
              <a:defRPr/>
            </a:pPr>
            <a:r>
              <a:rPr lang="en-GB" b="1" dirty="0" smtClean="0"/>
              <a:t>Retain national systems for small producers?</a:t>
            </a:r>
          </a:p>
          <a:p>
            <a:pPr lvl="1">
              <a:buNone/>
              <a:defRPr/>
            </a:pPr>
            <a:endParaRPr lang="en-GB" b="1" dirty="0" smtClean="0"/>
          </a:p>
          <a:p>
            <a:pPr marL="800100" lvl="1" indent="-342900">
              <a:defRPr/>
            </a:pPr>
            <a:r>
              <a:rPr lang="en-GB" b="1" dirty="0" smtClean="0"/>
              <a:t>Necessity under the Lisbon System?</a:t>
            </a:r>
            <a:endParaRPr lang="en-GB" sz="2400" b="1" dirty="0" smtClean="0"/>
          </a:p>
          <a:p>
            <a:pPr marL="400050" indent="-342900">
              <a:buFont typeface="Wingdings" panose="05000000000000000000" pitchFamily="2" charset="2"/>
              <a:buChar char="ü"/>
              <a:defRPr/>
            </a:pPr>
            <a:endParaRPr lang="es-ES" sz="2400" b="1" dirty="0"/>
          </a:p>
        </p:txBody>
      </p:sp>
      <p:grpSp>
        <p:nvGrpSpPr>
          <p:cNvPr id="12" name="Group 11"/>
          <p:cNvGrpSpPr/>
          <p:nvPr/>
        </p:nvGrpSpPr>
        <p:grpSpPr>
          <a:xfrm>
            <a:off x="1796533" y="586487"/>
            <a:ext cx="6334080" cy="474462"/>
            <a:chOff x="1552834" y="-2291267"/>
            <a:chExt cx="6683722" cy="474462"/>
          </a:xfrm>
        </p:grpSpPr>
        <p:sp>
          <p:nvSpPr>
            <p:cNvPr id="15" name="Pentagon 14"/>
            <p:cNvSpPr/>
            <p:nvPr userDrawn="1"/>
          </p:nvSpPr>
          <p:spPr>
            <a:xfrm>
              <a:off x="1616610" y="-2281133"/>
              <a:ext cx="6619946" cy="464328"/>
            </a:xfrm>
            <a:prstGeom prst="homePlate">
              <a:avLst/>
            </a:pr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6" name="Pentagon 4"/>
            <p:cNvSpPr/>
            <p:nvPr userDrawn="1"/>
          </p:nvSpPr>
          <p:spPr>
            <a:xfrm>
              <a:off x="1552834" y="-2291267"/>
              <a:ext cx="6360018" cy="46432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21920" tIns="121920" rIns="121920" bIns="121920" numCol="1" spcCol="1270" anchor="ctr" anchorCtr="0">
              <a:noAutofit/>
            </a:bodyPr>
            <a:lstStyle/>
            <a:p>
              <a:pPr algn="ctr" defTabSz="1422400">
                <a:lnSpc>
                  <a:spcPct val="90000"/>
                </a:lnSpc>
                <a:spcAft>
                  <a:spcPct val="35000"/>
                </a:spcAft>
                <a:defRPr/>
              </a:pPr>
              <a:endParaRPr lang="fr-BE" dirty="0" smtClean="0">
                <a:solidFill>
                  <a:schemeClr val="tx2">
                    <a:lumMod val="75000"/>
                  </a:schemeClr>
                </a:solidFill>
              </a:endParaRPr>
            </a:p>
            <a:p>
              <a:pPr algn="ctr" defTabSz="14224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n-GB" dirty="0" smtClean="0">
                  <a:solidFill>
                    <a:schemeClr val="tx2">
                      <a:lumMod val="75000"/>
                    </a:schemeClr>
                  </a:solidFill>
                </a:rPr>
                <a:t>1</a:t>
              </a:r>
              <a:r>
                <a:rPr lang="en-GB" dirty="0" smtClean="0">
                  <a:solidFill>
                    <a:srgbClr val="002060"/>
                  </a:solidFill>
                </a:rPr>
                <a:t>. </a:t>
              </a:r>
              <a:r>
                <a:rPr lang="en-GB" dirty="0" smtClean="0">
                  <a:solidFill>
                    <a:srgbClr val="002060"/>
                  </a:solidFill>
                </a:rPr>
                <a:t>Public </a:t>
              </a:r>
              <a:r>
                <a:rPr lang="en-GB" dirty="0" smtClean="0">
                  <a:solidFill>
                    <a:srgbClr val="002060"/>
                  </a:solidFill>
                </a:rPr>
                <a:t>Consultation</a:t>
              </a:r>
            </a:p>
            <a:p>
              <a:pPr algn="ctr" defTabSz="142240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endParaRPr lang="fr-BE" dirty="0">
                <a:solidFill>
                  <a:srgbClr val="00206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52246792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195" name="Group 11"/>
          <p:cNvGrpSpPr>
            <a:grpSpLocks/>
          </p:cNvGrpSpPr>
          <p:nvPr/>
        </p:nvGrpSpPr>
        <p:grpSpPr bwMode="auto">
          <a:xfrm>
            <a:off x="1833563" y="115888"/>
            <a:ext cx="6626869" cy="547687"/>
            <a:chOff x="415513" y="-4041"/>
            <a:chExt cx="6477570" cy="1359127"/>
          </a:xfrm>
        </p:grpSpPr>
        <p:sp>
          <p:nvSpPr>
            <p:cNvPr id="13" name="Rectangle 12"/>
            <p:cNvSpPr/>
            <p:nvPr/>
          </p:nvSpPr>
          <p:spPr>
            <a:xfrm>
              <a:off x="532578" y="3838"/>
              <a:ext cx="6360505" cy="1067604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effectLst>
              <a:outerShdw blurRad="50800" dist="50800" dir="5400000" sx="39000" sy="39000" algn="ctr" rotWithShape="0">
                <a:srgbClr val="000000">
                  <a:alpha val="8000"/>
                </a:srgbClr>
              </a:outerShdw>
            </a:effectLst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4" name="Rectangle 13"/>
            <p:cNvSpPr/>
            <p:nvPr/>
          </p:nvSpPr>
          <p:spPr>
            <a:xfrm>
              <a:off x="415513" y="-4041"/>
              <a:ext cx="6477570" cy="1359127"/>
            </a:xfrm>
            <a:prstGeom prst="rect">
              <a:avLst/>
            </a:prstGeom>
            <a:solidFill>
              <a:schemeClr val="tx2">
                <a:lumMod val="40000"/>
                <a:lumOff val="60000"/>
              </a:schemeClr>
            </a:solidFill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tIns="91440" bIns="91440" spcCol="1270" anchor="ctr"/>
            <a:lstStyle/>
            <a:p>
              <a:pPr lvl="0" algn="ctr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2400" dirty="0">
                  <a:solidFill>
                    <a:schemeClr val="bg1"/>
                  </a:solidFill>
                </a:rPr>
                <a:t>GI protection for </a:t>
              </a:r>
              <a:r>
                <a:rPr lang="en-GB" sz="2400" dirty="0" smtClean="0">
                  <a:solidFill>
                    <a:schemeClr val="bg1"/>
                  </a:solidFill>
                </a:rPr>
                <a:t>non-agri. </a:t>
              </a:r>
              <a:r>
                <a:rPr lang="en-GB" sz="2400" dirty="0">
                  <a:solidFill>
                    <a:schemeClr val="bg1"/>
                  </a:solidFill>
                </a:rPr>
                <a:t>products at EU level</a:t>
              </a:r>
            </a:p>
          </p:txBody>
        </p:sp>
      </p:grp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68413"/>
            <a:ext cx="8229600" cy="4857750"/>
          </a:xfrm>
        </p:spPr>
        <p:txBody>
          <a:bodyPr rtlCol="0">
            <a:normAutofit/>
          </a:bodyPr>
          <a:lstStyle/>
          <a:p>
            <a:pPr lvl="1" eaLnBrk="1" fontAlgn="auto" hangingPunct="1">
              <a:lnSpc>
                <a:spcPct val="80000"/>
              </a:lnSpc>
              <a:spcAft>
                <a:spcPts val="0"/>
              </a:spcAft>
              <a:buFont typeface="Wingdings" pitchFamily="2" charset="2"/>
              <a:buChar char="ü"/>
              <a:defRPr/>
            </a:pPr>
            <a:endParaRPr lang="fr-BE" sz="2400" dirty="0" smtClean="0">
              <a:solidFill>
                <a:schemeClr val="bg1"/>
              </a:solidFill>
            </a:endParaRPr>
          </a:p>
          <a:p>
            <a:pPr marL="457200" lvl="1" indent="0"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endParaRPr lang="en-GB" sz="2400" dirty="0" smtClean="0">
              <a:solidFill>
                <a:schemeClr val="bg1"/>
              </a:solidFill>
            </a:endParaRPr>
          </a:p>
          <a:p>
            <a:pPr marL="0" indent="0"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endParaRPr lang="fr-BE" sz="2800" dirty="0" smtClean="0">
              <a:solidFill>
                <a:schemeClr val="bg1"/>
              </a:solidFill>
            </a:endParaRPr>
          </a:p>
        </p:txBody>
      </p:sp>
      <p:pic>
        <p:nvPicPr>
          <p:cNvPr id="8197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115888"/>
            <a:ext cx="1458912" cy="1009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198" name="TextBox 1"/>
          <p:cNvSpPr txBox="1">
            <a:spLocks noChangeArrowheads="1"/>
          </p:cNvSpPr>
          <p:nvPr/>
        </p:nvSpPr>
        <p:spPr bwMode="auto">
          <a:xfrm>
            <a:off x="468313" y="1844675"/>
            <a:ext cx="80645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395536" y="1125538"/>
            <a:ext cx="8460405" cy="5595378"/>
          </a:xfrm>
          <a:prstGeom prst="rect">
            <a:avLst/>
          </a:prstGeom>
          <a:solidFill>
            <a:srgbClr val="00B0F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fr-FR"/>
            </a:defPPr>
            <a:lvl1pPr marL="57150" indent="0">
              <a:lnSpc>
                <a:spcPct val="90000"/>
              </a:lnSpc>
              <a:buNone/>
              <a:defRPr sz="2800" b="1">
                <a:solidFill>
                  <a:schemeClr val="bg1"/>
                </a:solidFill>
              </a:defRPr>
            </a:lvl1pPr>
            <a:lvl2pPr lvl="1">
              <a:lnSpc>
                <a:spcPct val="80000"/>
              </a:lnSpc>
              <a:buFont typeface="Wingdings" pitchFamily="2" charset="2"/>
              <a:buChar char="ü"/>
              <a:defRPr sz="2400">
                <a:solidFill>
                  <a:schemeClr val="bg1"/>
                </a:solidFill>
              </a:defRPr>
            </a:lvl2pPr>
          </a:lstStyle>
          <a:p>
            <a:pPr marL="57150" lvl="2">
              <a:lnSpc>
                <a:spcPct val="90000"/>
              </a:lnSpc>
              <a:defRPr/>
            </a:pPr>
            <a:r>
              <a:rPr lang="es-ES" sz="2400" b="1" dirty="0" smtClean="0"/>
              <a:t>2. </a:t>
            </a:r>
            <a:r>
              <a:rPr lang="en-GB" sz="2400" b="1" dirty="0" smtClean="0"/>
              <a:t>Technical aspects of a</a:t>
            </a:r>
            <a:r>
              <a:rPr lang="en-GB" sz="2400" b="1" dirty="0" smtClean="0">
                <a:solidFill>
                  <a:schemeClr val="bg1"/>
                </a:solidFill>
              </a:rPr>
              <a:t> </a:t>
            </a:r>
            <a:r>
              <a:rPr lang="en-GB" sz="2400" b="1" dirty="0" smtClean="0">
                <a:solidFill>
                  <a:srgbClr val="0070C0"/>
                </a:solidFill>
              </a:rPr>
              <a:t>future system</a:t>
            </a:r>
          </a:p>
          <a:p>
            <a:pPr marL="57150" lvl="2">
              <a:lnSpc>
                <a:spcPct val="90000"/>
              </a:lnSpc>
              <a:defRPr/>
            </a:pPr>
            <a:endParaRPr lang="en-GB" sz="2400" b="1" dirty="0" smtClean="0"/>
          </a:p>
          <a:p>
            <a:pPr>
              <a:defRPr/>
            </a:pPr>
            <a:r>
              <a:rPr lang="en-GB" sz="2400" b="1" dirty="0" smtClean="0"/>
              <a:t>2.1 Protect what?</a:t>
            </a:r>
          </a:p>
          <a:p>
            <a:pPr>
              <a:defRPr/>
            </a:pPr>
            <a:endParaRPr lang="en-GB" sz="1000" b="1" dirty="0" smtClean="0"/>
          </a:p>
          <a:p>
            <a:pPr marL="400050" indent="-342900">
              <a:buFont typeface="Wingdings" panose="05000000000000000000" pitchFamily="2" charset="2"/>
              <a:buChar char="ü"/>
              <a:defRPr/>
            </a:pPr>
            <a:r>
              <a:rPr lang="en-GB" sz="2400" dirty="0" smtClean="0">
                <a:solidFill>
                  <a:srgbClr val="0070C0"/>
                </a:solidFill>
              </a:rPr>
              <a:t>A sign</a:t>
            </a:r>
            <a:r>
              <a:rPr lang="en-GB" sz="2400" dirty="0" smtClean="0"/>
              <a:t>: some support to </a:t>
            </a:r>
            <a:r>
              <a:rPr lang="en-GB" sz="2400" dirty="0" smtClean="0">
                <a:solidFill>
                  <a:srgbClr val="0070C0"/>
                </a:solidFill>
              </a:rPr>
              <a:t>non-geographical names </a:t>
            </a:r>
            <a:r>
              <a:rPr lang="en-GB" sz="2400" dirty="0" smtClean="0"/>
              <a:t>unambiguously associated with a given place (provided the rules are strictly and cautiously defined, </a:t>
            </a:r>
            <a:r>
              <a:rPr lang="en-GB" sz="2400" dirty="0" smtClean="0">
                <a:solidFill>
                  <a:srgbClr val="0070C0"/>
                </a:solidFill>
              </a:rPr>
              <a:t>unequivocal link </a:t>
            </a:r>
            <a:r>
              <a:rPr lang="en-GB" sz="2400" dirty="0" smtClean="0"/>
              <a:t>as for “Cava”)</a:t>
            </a:r>
          </a:p>
          <a:p>
            <a:pPr marL="400050" indent="-342900">
              <a:buFont typeface="Wingdings" panose="05000000000000000000" pitchFamily="2" charset="2"/>
              <a:buChar char="ü"/>
              <a:defRPr/>
            </a:pPr>
            <a:endParaRPr lang="en-GB" sz="2400" dirty="0" smtClean="0">
              <a:solidFill>
                <a:srgbClr val="FFFF00"/>
              </a:solidFill>
            </a:endParaRPr>
          </a:p>
          <a:p>
            <a:pPr marL="400050" indent="-342900">
              <a:buFont typeface="Wingdings" panose="05000000000000000000" pitchFamily="2" charset="2"/>
              <a:buChar char="ü"/>
              <a:defRPr/>
            </a:pPr>
            <a:r>
              <a:rPr lang="en-GB" sz="2400" dirty="0" smtClean="0">
                <a:solidFill>
                  <a:srgbClr val="0070C0"/>
                </a:solidFill>
              </a:rPr>
              <a:t>Products</a:t>
            </a:r>
            <a:r>
              <a:rPr lang="en-GB" sz="2400" dirty="0" smtClean="0"/>
              <a:t>: </a:t>
            </a:r>
            <a:r>
              <a:rPr lang="en-GB" sz="2400" b="1" dirty="0" smtClean="0">
                <a:solidFill>
                  <a:srgbClr val="0070C0"/>
                </a:solidFill>
              </a:rPr>
              <a:t>cross-cutting approach </a:t>
            </a:r>
            <a:r>
              <a:rPr lang="en-GB" sz="2400" b="1" dirty="0" smtClean="0"/>
              <a:t>preferred </a:t>
            </a:r>
            <a:r>
              <a:rPr lang="en-GB" sz="2400" dirty="0" smtClean="0"/>
              <a:t>(standard in third countries) +  quality requirement defined by producers</a:t>
            </a:r>
            <a:endParaRPr lang="en-GB" sz="2400" dirty="0" smtClean="0">
              <a:solidFill>
                <a:srgbClr val="0070C0"/>
              </a:solidFill>
            </a:endParaRPr>
          </a:p>
          <a:p>
            <a:pPr marL="400050" indent="-342900">
              <a:buFont typeface="Wingdings" panose="05000000000000000000" pitchFamily="2" charset="2"/>
              <a:buChar char="ü"/>
              <a:defRPr/>
            </a:pPr>
            <a:endParaRPr lang="en-GB" sz="2400" dirty="0" smtClean="0">
              <a:solidFill>
                <a:srgbClr val="0070C0"/>
              </a:solidFill>
            </a:endParaRPr>
          </a:p>
          <a:p>
            <a:pPr marL="400050" indent="-342900">
              <a:buFont typeface="Wingdings" panose="05000000000000000000" pitchFamily="2" charset="2"/>
              <a:buChar char="ü"/>
              <a:tabLst>
                <a:tab pos="717550" algn="l"/>
              </a:tabLst>
              <a:defRPr/>
            </a:pPr>
            <a:r>
              <a:rPr lang="en-GB" sz="2400" dirty="0" smtClean="0">
                <a:solidFill>
                  <a:srgbClr val="0070C0"/>
                </a:solidFill>
                <a:sym typeface="Wingdings"/>
              </a:rPr>
              <a:t>"Strong" link </a:t>
            </a:r>
            <a:r>
              <a:rPr lang="en-GB" sz="2400" dirty="0" smtClean="0">
                <a:sym typeface="Wingdings"/>
              </a:rPr>
              <a:t>with place of origin</a:t>
            </a:r>
          </a:p>
          <a:p>
            <a:pPr marL="800100" lvl="1" indent="-342900">
              <a:tabLst>
                <a:tab pos="717550" algn="l"/>
              </a:tabLst>
              <a:defRPr/>
            </a:pPr>
            <a:r>
              <a:rPr lang="en-GB" b="1" dirty="0" smtClean="0">
                <a:sym typeface="Wingdings"/>
              </a:rPr>
              <a:t>Many in favour of </a:t>
            </a:r>
            <a:r>
              <a:rPr lang="en-GB" b="1" dirty="0" smtClean="0">
                <a:solidFill>
                  <a:srgbClr val="0070C0"/>
                </a:solidFill>
              </a:rPr>
              <a:t>2 links: </a:t>
            </a:r>
            <a:r>
              <a:rPr lang="en-GB" b="1" dirty="0" smtClean="0"/>
              <a:t>PDO and PGI </a:t>
            </a:r>
          </a:p>
          <a:p>
            <a:pPr marL="800100" lvl="1" indent="-342900">
              <a:tabLst>
                <a:tab pos="717550" algn="l"/>
              </a:tabLst>
              <a:defRPr/>
            </a:pPr>
            <a:r>
              <a:rPr lang="en-GB" b="1" dirty="0" smtClean="0">
                <a:sym typeface="Wingdings"/>
              </a:rPr>
              <a:t>New idea</a:t>
            </a:r>
            <a:r>
              <a:rPr lang="en-GB" b="1" dirty="0" smtClean="0">
                <a:solidFill>
                  <a:srgbClr val="0070C0"/>
                </a:solidFill>
                <a:sym typeface="Wingdings"/>
              </a:rPr>
              <a:t>: loose link </a:t>
            </a:r>
            <a:r>
              <a:rPr lang="en-GB" b="1" dirty="0" smtClean="0">
                <a:sym typeface="Wingdings"/>
              </a:rPr>
              <a:t>ranging from products which raw materials come from the area to products with a link more focussed on a locally developed know-how</a:t>
            </a:r>
            <a:endParaRPr lang="en-GB" b="1" dirty="0"/>
          </a:p>
        </p:txBody>
      </p:sp>
      <p:grpSp>
        <p:nvGrpSpPr>
          <p:cNvPr id="12" name="Group 11"/>
          <p:cNvGrpSpPr/>
          <p:nvPr/>
        </p:nvGrpSpPr>
        <p:grpSpPr>
          <a:xfrm>
            <a:off x="1796533" y="586487"/>
            <a:ext cx="6334080" cy="474462"/>
            <a:chOff x="1552834" y="-2291267"/>
            <a:chExt cx="6683722" cy="474462"/>
          </a:xfrm>
        </p:grpSpPr>
        <p:sp>
          <p:nvSpPr>
            <p:cNvPr id="15" name="Pentagon 14"/>
            <p:cNvSpPr/>
            <p:nvPr userDrawn="1"/>
          </p:nvSpPr>
          <p:spPr>
            <a:xfrm>
              <a:off x="1616610" y="-2281133"/>
              <a:ext cx="6619946" cy="464328"/>
            </a:xfrm>
            <a:prstGeom prst="homePlate">
              <a:avLst/>
            </a:pr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6" name="Pentagon 4"/>
            <p:cNvSpPr/>
            <p:nvPr userDrawn="1"/>
          </p:nvSpPr>
          <p:spPr>
            <a:xfrm>
              <a:off x="1552834" y="-2291267"/>
              <a:ext cx="6360018" cy="46432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21920" tIns="121920" rIns="121920" bIns="121920" numCol="1" spcCol="1270" anchor="ctr" anchorCtr="0">
              <a:noAutofit/>
            </a:bodyPr>
            <a:lstStyle/>
            <a:p>
              <a:pPr algn="ctr" defTabSz="1422400">
                <a:lnSpc>
                  <a:spcPct val="90000"/>
                </a:lnSpc>
                <a:spcAft>
                  <a:spcPct val="35000"/>
                </a:spcAft>
                <a:defRPr/>
              </a:pPr>
              <a:endParaRPr lang="fr-BE" dirty="0" smtClean="0">
                <a:solidFill>
                  <a:schemeClr val="tx2">
                    <a:lumMod val="75000"/>
                  </a:schemeClr>
                </a:solidFill>
              </a:endParaRPr>
            </a:p>
            <a:p>
              <a:pPr algn="ctr" defTabSz="14224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n-GB" dirty="0">
                  <a:solidFill>
                    <a:schemeClr val="tx2">
                      <a:lumMod val="75000"/>
                    </a:schemeClr>
                  </a:solidFill>
                </a:rPr>
                <a:t>1</a:t>
              </a:r>
              <a:r>
                <a:rPr lang="en-GB" dirty="0">
                  <a:solidFill>
                    <a:srgbClr val="002060"/>
                  </a:solidFill>
                </a:rPr>
                <a:t>. </a:t>
              </a:r>
              <a:r>
                <a:rPr lang="en-GB" dirty="0" smtClean="0">
                  <a:solidFill>
                    <a:srgbClr val="002060"/>
                  </a:solidFill>
                </a:rPr>
                <a:t>Public </a:t>
              </a:r>
              <a:r>
                <a:rPr lang="en-GB" dirty="0">
                  <a:solidFill>
                    <a:srgbClr val="002060"/>
                  </a:solidFill>
                </a:rPr>
                <a:t>Consultation</a:t>
              </a:r>
            </a:p>
            <a:p>
              <a:pPr algn="ctr" defTabSz="142240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endParaRPr lang="fr-BE" dirty="0">
                <a:solidFill>
                  <a:srgbClr val="00206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27948136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195" name="Group 11"/>
          <p:cNvGrpSpPr>
            <a:grpSpLocks/>
          </p:cNvGrpSpPr>
          <p:nvPr/>
        </p:nvGrpSpPr>
        <p:grpSpPr bwMode="auto">
          <a:xfrm>
            <a:off x="1833563" y="115888"/>
            <a:ext cx="6626869" cy="547687"/>
            <a:chOff x="415513" y="-4041"/>
            <a:chExt cx="6477570" cy="1359127"/>
          </a:xfrm>
        </p:grpSpPr>
        <p:sp>
          <p:nvSpPr>
            <p:cNvPr id="13" name="Rectangle 12"/>
            <p:cNvSpPr/>
            <p:nvPr/>
          </p:nvSpPr>
          <p:spPr>
            <a:xfrm>
              <a:off x="532578" y="3838"/>
              <a:ext cx="6360505" cy="1067604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effectLst>
              <a:outerShdw blurRad="50800" dist="50800" dir="5400000" sx="39000" sy="39000" algn="ctr" rotWithShape="0">
                <a:srgbClr val="000000">
                  <a:alpha val="8000"/>
                </a:srgbClr>
              </a:outerShdw>
            </a:effectLst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4" name="Rectangle 13"/>
            <p:cNvSpPr/>
            <p:nvPr/>
          </p:nvSpPr>
          <p:spPr>
            <a:xfrm>
              <a:off x="415513" y="-4041"/>
              <a:ext cx="6477570" cy="1359127"/>
            </a:xfrm>
            <a:prstGeom prst="rect">
              <a:avLst/>
            </a:prstGeom>
            <a:solidFill>
              <a:schemeClr val="tx2">
                <a:lumMod val="40000"/>
                <a:lumOff val="60000"/>
              </a:schemeClr>
            </a:solidFill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tIns="91440" bIns="91440" spcCol="1270" anchor="ctr"/>
            <a:lstStyle/>
            <a:p>
              <a:pPr lvl="0" algn="ctr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r-BE" sz="2400" dirty="0">
                  <a:solidFill>
                    <a:schemeClr val="bg1"/>
                  </a:solidFill>
                </a:rPr>
                <a:t>GI protection for </a:t>
              </a:r>
              <a:r>
                <a:rPr lang="fr-BE" sz="2400" dirty="0" smtClean="0">
                  <a:solidFill>
                    <a:schemeClr val="bg1"/>
                  </a:solidFill>
                </a:rPr>
                <a:t>non-agri. </a:t>
              </a:r>
              <a:r>
                <a:rPr lang="fr-BE" sz="2400" dirty="0" err="1">
                  <a:solidFill>
                    <a:schemeClr val="bg1"/>
                  </a:solidFill>
                </a:rPr>
                <a:t>products</a:t>
              </a:r>
              <a:r>
                <a:rPr lang="fr-BE" sz="2400" dirty="0">
                  <a:solidFill>
                    <a:schemeClr val="bg1"/>
                  </a:solidFill>
                </a:rPr>
                <a:t> </a:t>
              </a:r>
              <a:r>
                <a:rPr lang="fr-BE" sz="2400" dirty="0" err="1">
                  <a:solidFill>
                    <a:schemeClr val="bg1"/>
                  </a:solidFill>
                </a:rPr>
                <a:t>at</a:t>
              </a:r>
              <a:r>
                <a:rPr lang="fr-BE" sz="2400" dirty="0">
                  <a:solidFill>
                    <a:schemeClr val="bg1"/>
                  </a:solidFill>
                </a:rPr>
                <a:t> EU </a:t>
              </a:r>
              <a:r>
                <a:rPr lang="fr-BE" sz="2400" dirty="0" err="1">
                  <a:solidFill>
                    <a:schemeClr val="bg1"/>
                  </a:solidFill>
                </a:rPr>
                <a:t>level</a:t>
              </a:r>
              <a:endParaRPr lang="fr-BE" sz="2400" dirty="0">
                <a:solidFill>
                  <a:schemeClr val="bg1"/>
                </a:solidFill>
              </a:endParaRPr>
            </a:p>
          </p:txBody>
        </p:sp>
      </p:grp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68413"/>
            <a:ext cx="8229600" cy="4857750"/>
          </a:xfrm>
        </p:spPr>
        <p:txBody>
          <a:bodyPr rtlCol="0">
            <a:normAutofit/>
          </a:bodyPr>
          <a:lstStyle/>
          <a:p>
            <a:pPr lvl="1" eaLnBrk="1" fontAlgn="auto" hangingPunct="1">
              <a:lnSpc>
                <a:spcPct val="80000"/>
              </a:lnSpc>
              <a:spcAft>
                <a:spcPts val="0"/>
              </a:spcAft>
              <a:buFont typeface="Wingdings" pitchFamily="2" charset="2"/>
              <a:buChar char="ü"/>
              <a:defRPr/>
            </a:pPr>
            <a:endParaRPr lang="fr-BE" sz="2400" dirty="0" smtClean="0">
              <a:solidFill>
                <a:schemeClr val="bg1"/>
              </a:solidFill>
            </a:endParaRPr>
          </a:p>
          <a:p>
            <a:pPr marL="457200" lvl="1" indent="0"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endParaRPr lang="en-GB" sz="2400" dirty="0" smtClean="0">
              <a:solidFill>
                <a:schemeClr val="bg1"/>
              </a:solidFill>
            </a:endParaRPr>
          </a:p>
          <a:p>
            <a:pPr marL="0" indent="0"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endParaRPr lang="fr-BE" sz="2800" dirty="0" smtClean="0">
              <a:solidFill>
                <a:schemeClr val="bg1"/>
              </a:solidFill>
            </a:endParaRPr>
          </a:p>
        </p:txBody>
      </p:sp>
      <p:pic>
        <p:nvPicPr>
          <p:cNvPr id="8197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115888"/>
            <a:ext cx="1458912" cy="1009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198" name="TextBox 1"/>
          <p:cNvSpPr txBox="1">
            <a:spLocks noChangeArrowheads="1"/>
          </p:cNvSpPr>
          <p:nvPr/>
        </p:nvSpPr>
        <p:spPr bwMode="auto">
          <a:xfrm>
            <a:off x="468313" y="1844675"/>
            <a:ext cx="80645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612295" y="1412776"/>
            <a:ext cx="7803477" cy="5262979"/>
          </a:xfrm>
          <a:prstGeom prst="rect">
            <a:avLst/>
          </a:prstGeom>
          <a:solidFill>
            <a:srgbClr val="00B0F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fr-FR"/>
            </a:defPPr>
            <a:lvl1pPr marL="57150" indent="0">
              <a:lnSpc>
                <a:spcPct val="90000"/>
              </a:lnSpc>
              <a:buNone/>
              <a:defRPr sz="2800" b="1">
                <a:solidFill>
                  <a:schemeClr val="bg1"/>
                </a:solidFill>
              </a:defRPr>
            </a:lvl1pPr>
            <a:lvl2pPr lvl="1">
              <a:lnSpc>
                <a:spcPct val="80000"/>
              </a:lnSpc>
              <a:buFont typeface="Wingdings" pitchFamily="2" charset="2"/>
              <a:buChar char="ü"/>
              <a:defRPr sz="2400">
                <a:solidFill>
                  <a:schemeClr val="bg1"/>
                </a:solidFill>
              </a:defRPr>
            </a:lvl2pPr>
          </a:lstStyle>
          <a:p>
            <a:pPr marL="514350" lvl="2" indent="-457200">
              <a:lnSpc>
                <a:spcPct val="90000"/>
              </a:lnSpc>
              <a:buFont typeface="+mj-lt"/>
              <a:buAutoNum type="arabicPeriod" startAt="2"/>
              <a:defRPr/>
            </a:pPr>
            <a:r>
              <a:rPr lang="es-ES" sz="2400" b="1" dirty="0" smtClean="0"/>
              <a:t> </a:t>
            </a:r>
            <a:r>
              <a:rPr lang="en-GB" sz="2400" b="1" dirty="0" smtClean="0"/>
              <a:t>Technical aspects of a</a:t>
            </a:r>
            <a:r>
              <a:rPr lang="en-GB" sz="2400" b="1" dirty="0" smtClean="0">
                <a:solidFill>
                  <a:schemeClr val="bg1"/>
                </a:solidFill>
              </a:rPr>
              <a:t> </a:t>
            </a:r>
            <a:r>
              <a:rPr lang="en-GB" sz="2400" b="1" dirty="0" smtClean="0">
                <a:solidFill>
                  <a:srgbClr val="0070C0"/>
                </a:solidFill>
              </a:rPr>
              <a:t>future system</a:t>
            </a:r>
          </a:p>
          <a:p>
            <a:pPr marL="57150" lvl="2">
              <a:lnSpc>
                <a:spcPct val="90000"/>
              </a:lnSpc>
              <a:defRPr/>
            </a:pPr>
            <a:endParaRPr lang="en-GB" sz="2400" b="1" dirty="0" smtClean="0">
              <a:solidFill>
                <a:srgbClr val="0070C0"/>
              </a:solidFill>
            </a:endParaRPr>
          </a:p>
          <a:p>
            <a:pPr>
              <a:defRPr/>
            </a:pPr>
            <a:r>
              <a:rPr lang="en-GB" sz="2400" dirty="0" smtClean="0"/>
              <a:t>2.2 </a:t>
            </a:r>
            <a:r>
              <a:rPr lang="en-GB" sz="2400" dirty="0" smtClean="0">
                <a:solidFill>
                  <a:srgbClr val="0070C0"/>
                </a:solidFill>
              </a:rPr>
              <a:t>How</a:t>
            </a:r>
            <a:r>
              <a:rPr lang="en-GB" sz="2400" dirty="0" smtClean="0"/>
              <a:t> to protect?</a:t>
            </a:r>
          </a:p>
          <a:p>
            <a:pPr marL="400050" indent="-342900">
              <a:buFontTx/>
              <a:buChar char="-"/>
              <a:defRPr/>
            </a:pPr>
            <a:r>
              <a:rPr lang="en-GB" sz="2400" dirty="0" smtClean="0"/>
              <a:t>Support in favour of </a:t>
            </a:r>
            <a:r>
              <a:rPr lang="en-GB" sz="2400" dirty="0" smtClean="0">
                <a:solidFill>
                  <a:srgbClr val="0070C0"/>
                </a:solidFill>
              </a:rPr>
              <a:t>registration</a:t>
            </a:r>
            <a:r>
              <a:rPr lang="en-GB" sz="2400" dirty="0" smtClean="0"/>
              <a:t> (legal certainty, publication crucial for third parties) with fees close to actual costs and affordable to SMEs</a:t>
            </a:r>
            <a:r>
              <a:rPr lang="en-GB" sz="2400" dirty="0" smtClean="0">
                <a:solidFill>
                  <a:srgbClr val="0070C0"/>
                </a:solidFill>
              </a:rPr>
              <a:t> </a:t>
            </a:r>
          </a:p>
          <a:p>
            <a:pPr marL="400050" indent="-342900">
              <a:buFontTx/>
              <a:buChar char="-"/>
              <a:defRPr/>
            </a:pPr>
            <a:r>
              <a:rPr lang="en-GB" sz="2400" dirty="0" smtClean="0"/>
              <a:t>not only producers but also </a:t>
            </a:r>
            <a:r>
              <a:rPr lang="en-GB" sz="2400" dirty="0" smtClean="0">
                <a:solidFill>
                  <a:srgbClr val="0070C0"/>
                </a:solidFill>
              </a:rPr>
              <a:t>other applicants </a:t>
            </a:r>
            <a:r>
              <a:rPr lang="en-GB" sz="2400" dirty="0" smtClean="0"/>
              <a:t>like Chambers of Commerce, consumers' associations (exceptionally, </a:t>
            </a:r>
            <a:r>
              <a:rPr lang="en-GB" sz="2400" dirty="0" smtClean="0">
                <a:solidFill>
                  <a:srgbClr val="0070C0"/>
                </a:solidFill>
              </a:rPr>
              <a:t>individual producers</a:t>
            </a:r>
            <a:r>
              <a:rPr lang="en-GB" sz="2400" dirty="0" smtClean="0"/>
              <a:t>) allowed to apply</a:t>
            </a:r>
          </a:p>
          <a:p>
            <a:pPr marL="400500" indent="-342900">
              <a:buFontTx/>
              <a:buChar char="-"/>
            </a:pPr>
            <a:r>
              <a:rPr lang="en-GB" sz="2400" dirty="0" smtClean="0"/>
              <a:t>Support for an </a:t>
            </a:r>
            <a:r>
              <a:rPr lang="en-GB" sz="2400" dirty="0" smtClean="0">
                <a:solidFill>
                  <a:srgbClr val="0070C0"/>
                </a:solidFill>
              </a:rPr>
              <a:t>unlimited</a:t>
            </a:r>
            <a:r>
              <a:rPr lang="en-GB" sz="2400" dirty="0" smtClean="0"/>
              <a:t> period of protection</a:t>
            </a:r>
          </a:p>
          <a:p>
            <a:pPr marL="400500" indent="-342900">
              <a:buFontTx/>
              <a:buChar char="-"/>
            </a:pPr>
            <a:r>
              <a:rPr lang="en-GB" sz="2400" dirty="0"/>
              <a:t>Tendency </a:t>
            </a:r>
            <a:r>
              <a:rPr lang="en-GB" sz="2400" dirty="0" smtClean="0"/>
              <a:t>to </a:t>
            </a:r>
            <a:r>
              <a:rPr lang="en-GB" sz="2400" dirty="0"/>
              <a:t>prefer </a:t>
            </a:r>
            <a:r>
              <a:rPr lang="en-GB" sz="2400" dirty="0">
                <a:solidFill>
                  <a:srgbClr val="0070C0"/>
                </a:solidFill>
              </a:rPr>
              <a:t>combination of private and public enforcement/monitoring</a:t>
            </a:r>
            <a:r>
              <a:rPr lang="en-GB" sz="2400" dirty="0"/>
              <a:t> system :</a:t>
            </a:r>
          </a:p>
          <a:p>
            <a:pPr marL="800550" lvl="1" indent="-342900">
              <a:buFontTx/>
              <a:buChar char="-"/>
            </a:pPr>
            <a:r>
              <a:rPr lang="en-GB" b="1" dirty="0"/>
              <a:t>When granting GI protection: by an independent authority preferably a public one</a:t>
            </a:r>
          </a:p>
          <a:p>
            <a:pPr marL="800550" lvl="1" indent="-342900">
              <a:buFontTx/>
              <a:buChar char="-"/>
            </a:pPr>
            <a:r>
              <a:rPr lang="en-GB" b="1" dirty="0"/>
              <a:t>During </a:t>
            </a:r>
            <a:r>
              <a:rPr lang="en-GB" b="1" dirty="0" smtClean="0"/>
              <a:t>products' </a:t>
            </a:r>
            <a:r>
              <a:rPr lang="en-GB" b="1" dirty="0"/>
              <a:t>life: authorised private bodies</a:t>
            </a:r>
          </a:p>
          <a:p>
            <a:pPr marL="800550" lvl="1" indent="-342900">
              <a:buFontTx/>
              <a:buChar char="-"/>
            </a:pPr>
            <a:r>
              <a:rPr lang="en-GB" b="1" i="1" dirty="0"/>
              <a:t>Ex officio </a:t>
            </a:r>
            <a:r>
              <a:rPr lang="en-GB" b="1" dirty="0"/>
              <a:t>support for </a:t>
            </a:r>
            <a:r>
              <a:rPr lang="en-GB" b="1" dirty="0" smtClean="0"/>
              <a:t>enforcement</a:t>
            </a:r>
            <a:endParaRPr lang="en-GB" sz="2400" dirty="0"/>
          </a:p>
        </p:txBody>
      </p:sp>
      <p:grpSp>
        <p:nvGrpSpPr>
          <p:cNvPr id="12" name="Group 11"/>
          <p:cNvGrpSpPr/>
          <p:nvPr/>
        </p:nvGrpSpPr>
        <p:grpSpPr>
          <a:xfrm>
            <a:off x="1796533" y="586487"/>
            <a:ext cx="6334080" cy="474462"/>
            <a:chOff x="1552834" y="-2291267"/>
            <a:chExt cx="6683722" cy="474462"/>
          </a:xfrm>
        </p:grpSpPr>
        <p:sp>
          <p:nvSpPr>
            <p:cNvPr id="15" name="Pentagon 14"/>
            <p:cNvSpPr/>
            <p:nvPr userDrawn="1"/>
          </p:nvSpPr>
          <p:spPr>
            <a:xfrm>
              <a:off x="1616610" y="-2281133"/>
              <a:ext cx="6619946" cy="464328"/>
            </a:xfrm>
            <a:prstGeom prst="homePlate">
              <a:avLst/>
            </a:pr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6" name="Pentagon 4"/>
            <p:cNvSpPr/>
            <p:nvPr userDrawn="1"/>
          </p:nvSpPr>
          <p:spPr>
            <a:xfrm>
              <a:off x="1552834" y="-2291267"/>
              <a:ext cx="6360018" cy="46432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21920" tIns="121920" rIns="121920" bIns="121920" numCol="1" spcCol="1270" anchor="ctr" anchorCtr="0">
              <a:noAutofit/>
            </a:bodyPr>
            <a:lstStyle/>
            <a:p>
              <a:pPr algn="ctr" defTabSz="1422400">
                <a:lnSpc>
                  <a:spcPct val="90000"/>
                </a:lnSpc>
                <a:spcAft>
                  <a:spcPct val="35000"/>
                </a:spcAft>
                <a:defRPr/>
              </a:pPr>
              <a:endParaRPr lang="fr-BE" dirty="0" smtClean="0">
                <a:solidFill>
                  <a:schemeClr val="tx2">
                    <a:lumMod val="75000"/>
                  </a:schemeClr>
                </a:solidFill>
              </a:endParaRPr>
            </a:p>
            <a:p>
              <a:pPr algn="ctr" defTabSz="1422400">
                <a:lnSpc>
                  <a:spcPct val="90000"/>
                </a:lnSpc>
                <a:spcAft>
                  <a:spcPct val="35000"/>
                </a:spcAft>
                <a:defRPr/>
              </a:pPr>
              <a:endParaRPr lang="en-GB" dirty="0" smtClean="0">
                <a:solidFill>
                  <a:schemeClr val="tx2">
                    <a:lumMod val="75000"/>
                  </a:schemeClr>
                </a:solidFill>
              </a:endParaRPr>
            </a:p>
            <a:p>
              <a:pPr algn="ctr" defTabSz="14224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n-GB" dirty="0" smtClean="0">
                  <a:solidFill>
                    <a:schemeClr val="tx2">
                      <a:lumMod val="75000"/>
                    </a:schemeClr>
                  </a:solidFill>
                </a:rPr>
                <a:t>1</a:t>
              </a:r>
              <a:r>
                <a:rPr lang="en-GB" dirty="0">
                  <a:solidFill>
                    <a:srgbClr val="002060"/>
                  </a:solidFill>
                </a:rPr>
                <a:t>. </a:t>
              </a:r>
              <a:r>
                <a:rPr lang="en-GB" dirty="0" smtClean="0">
                  <a:solidFill>
                    <a:srgbClr val="002060"/>
                  </a:solidFill>
                </a:rPr>
                <a:t>Public </a:t>
              </a:r>
              <a:r>
                <a:rPr lang="en-GB" dirty="0">
                  <a:solidFill>
                    <a:srgbClr val="002060"/>
                  </a:solidFill>
                </a:rPr>
                <a:t>Consultation</a:t>
              </a:r>
            </a:p>
            <a:p>
              <a:pPr algn="ctr" defTabSz="1422400">
                <a:lnSpc>
                  <a:spcPct val="90000"/>
                </a:lnSpc>
                <a:spcAft>
                  <a:spcPct val="35000"/>
                </a:spcAft>
                <a:defRPr/>
              </a:pPr>
              <a:endParaRPr lang="es-ES" dirty="0" smtClean="0">
                <a:solidFill>
                  <a:srgbClr val="002060"/>
                </a:solidFill>
              </a:endParaRPr>
            </a:p>
            <a:p>
              <a:pPr algn="ctr" defTabSz="142240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endParaRPr lang="fr-BE" dirty="0">
                <a:solidFill>
                  <a:srgbClr val="00206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97780560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195" name="Group 11"/>
          <p:cNvGrpSpPr>
            <a:grpSpLocks/>
          </p:cNvGrpSpPr>
          <p:nvPr/>
        </p:nvGrpSpPr>
        <p:grpSpPr bwMode="auto">
          <a:xfrm>
            <a:off x="1833563" y="115888"/>
            <a:ext cx="6626869" cy="547687"/>
            <a:chOff x="415513" y="-4041"/>
            <a:chExt cx="6477570" cy="1359127"/>
          </a:xfrm>
        </p:grpSpPr>
        <p:sp>
          <p:nvSpPr>
            <p:cNvPr id="13" name="Rectangle 12"/>
            <p:cNvSpPr/>
            <p:nvPr/>
          </p:nvSpPr>
          <p:spPr>
            <a:xfrm>
              <a:off x="532578" y="3838"/>
              <a:ext cx="6360505" cy="1067604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effectLst>
              <a:outerShdw blurRad="50800" dist="50800" dir="5400000" sx="39000" sy="39000" algn="ctr" rotWithShape="0">
                <a:srgbClr val="000000">
                  <a:alpha val="8000"/>
                </a:srgbClr>
              </a:outerShdw>
            </a:effectLst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4" name="Rectangle 13"/>
            <p:cNvSpPr/>
            <p:nvPr/>
          </p:nvSpPr>
          <p:spPr>
            <a:xfrm>
              <a:off x="415513" y="-4041"/>
              <a:ext cx="6477570" cy="1359127"/>
            </a:xfrm>
            <a:prstGeom prst="rect">
              <a:avLst/>
            </a:prstGeom>
            <a:solidFill>
              <a:schemeClr val="tx2">
                <a:lumMod val="40000"/>
                <a:lumOff val="60000"/>
              </a:schemeClr>
            </a:solidFill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tIns="91440" bIns="91440" spcCol="1270" anchor="ctr"/>
            <a:lstStyle/>
            <a:p>
              <a:pPr lvl="0" algn="ctr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r-BE" sz="2400" dirty="0">
                  <a:solidFill>
                    <a:schemeClr val="bg1"/>
                  </a:solidFill>
                </a:rPr>
                <a:t>GI protection for non-agri </a:t>
              </a:r>
              <a:r>
                <a:rPr lang="fr-BE" sz="2400" dirty="0" err="1">
                  <a:solidFill>
                    <a:schemeClr val="bg1"/>
                  </a:solidFill>
                </a:rPr>
                <a:t>products</a:t>
              </a:r>
              <a:r>
                <a:rPr lang="fr-BE" sz="2400" dirty="0">
                  <a:solidFill>
                    <a:schemeClr val="bg1"/>
                  </a:solidFill>
                </a:rPr>
                <a:t> </a:t>
              </a:r>
              <a:r>
                <a:rPr lang="fr-BE" sz="2400" dirty="0" err="1">
                  <a:solidFill>
                    <a:schemeClr val="bg1"/>
                  </a:solidFill>
                </a:rPr>
                <a:t>at</a:t>
              </a:r>
              <a:r>
                <a:rPr lang="fr-BE" sz="2400" dirty="0">
                  <a:solidFill>
                    <a:schemeClr val="bg1"/>
                  </a:solidFill>
                </a:rPr>
                <a:t> EU </a:t>
              </a:r>
              <a:r>
                <a:rPr lang="fr-BE" sz="2400" dirty="0" err="1">
                  <a:solidFill>
                    <a:schemeClr val="bg1"/>
                  </a:solidFill>
                </a:rPr>
                <a:t>level</a:t>
              </a:r>
              <a:endParaRPr lang="fr-BE" sz="2400" dirty="0">
                <a:solidFill>
                  <a:schemeClr val="bg1"/>
                </a:solidFill>
              </a:endParaRPr>
            </a:p>
          </p:txBody>
        </p:sp>
      </p:grp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68413"/>
            <a:ext cx="8229600" cy="4857750"/>
          </a:xfrm>
        </p:spPr>
        <p:txBody>
          <a:bodyPr rtlCol="0">
            <a:normAutofit/>
          </a:bodyPr>
          <a:lstStyle/>
          <a:p>
            <a:pPr lvl="1" eaLnBrk="1" fontAlgn="auto" hangingPunct="1">
              <a:lnSpc>
                <a:spcPct val="80000"/>
              </a:lnSpc>
              <a:spcAft>
                <a:spcPts val="0"/>
              </a:spcAft>
              <a:buFont typeface="Wingdings" pitchFamily="2" charset="2"/>
              <a:buChar char="ü"/>
              <a:defRPr/>
            </a:pPr>
            <a:endParaRPr lang="fr-BE" sz="2400" dirty="0" smtClean="0">
              <a:solidFill>
                <a:schemeClr val="bg1"/>
              </a:solidFill>
            </a:endParaRPr>
          </a:p>
          <a:p>
            <a:pPr marL="457200" lvl="1" indent="0"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endParaRPr lang="en-GB" sz="2400" dirty="0" smtClean="0">
              <a:solidFill>
                <a:schemeClr val="bg1"/>
              </a:solidFill>
            </a:endParaRPr>
          </a:p>
          <a:p>
            <a:pPr marL="0" indent="0"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endParaRPr lang="fr-BE" sz="2800" dirty="0" smtClean="0">
              <a:solidFill>
                <a:schemeClr val="bg1"/>
              </a:solidFill>
            </a:endParaRPr>
          </a:p>
        </p:txBody>
      </p:sp>
      <p:pic>
        <p:nvPicPr>
          <p:cNvPr id="8197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115888"/>
            <a:ext cx="1458912" cy="1009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198" name="TextBox 1"/>
          <p:cNvSpPr txBox="1">
            <a:spLocks noChangeArrowheads="1"/>
          </p:cNvSpPr>
          <p:nvPr/>
        </p:nvSpPr>
        <p:spPr bwMode="auto">
          <a:xfrm>
            <a:off x="468313" y="1844675"/>
            <a:ext cx="80645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598823" y="1340768"/>
            <a:ext cx="7803477" cy="5447645"/>
          </a:xfrm>
          <a:prstGeom prst="rect">
            <a:avLst/>
          </a:prstGeom>
          <a:solidFill>
            <a:srgbClr val="00B0F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fr-FR"/>
            </a:defPPr>
            <a:lvl1pPr marL="57150" indent="0">
              <a:lnSpc>
                <a:spcPct val="90000"/>
              </a:lnSpc>
              <a:buNone/>
              <a:defRPr sz="2800" b="1">
                <a:solidFill>
                  <a:schemeClr val="bg1"/>
                </a:solidFill>
              </a:defRPr>
            </a:lvl1pPr>
            <a:lvl2pPr lvl="1">
              <a:lnSpc>
                <a:spcPct val="80000"/>
              </a:lnSpc>
              <a:buFont typeface="Wingdings" pitchFamily="2" charset="2"/>
              <a:buChar char="ü"/>
              <a:defRPr sz="2400">
                <a:solidFill>
                  <a:schemeClr val="bg1"/>
                </a:solidFill>
              </a:defRPr>
            </a:lvl2pPr>
          </a:lstStyle>
          <a:p>
            <a:r>
              <a:rPr lang="en-GB" sz="2400" dirty="0" smtClean="0"/>
              <a:t>On </a:t>
            </a:r>
            <a:r>
              <a:rPr lang="en-GB" sz="2400" dirty="0" smtClean="0">
                <a:solidFill>
                  <a:srgbClr val="0070C0"/>
                </a:solidFill>
              </a:rPr>
              <a:t>19 </a:t>
            </a:r>
            <a:r>
              <a:rPr lang="en-GB" sz="2400" dirty="0">
                <a:solidFill>
                  <a:srgbClr val="0070C0"/>
                </a:solidFill>
              </a:rPr>
              <a:t>January </a:t>
            </a:r>
            <a:r>
              <a:rPr lang="en-GB" sz="2400" dirty="0" smtClean="0">
                <a:solidFill>
                  <a:srgbClr val="0070C0"/>
                </a:solidFill>
              </a:rPr>
              <a:t>2015 </a:t>
            </a:r>
            <a:r>
              <a:rPr lang="en-GB" sz="2400" dirty="0" smtClean="0"/>
              <a:t>to </a:t>
            </a:r>
          </a:p>
          <a:p>
            <a:pPr marL="400050" indent="-342900">
              <a:buFontTx/>
              <a:buChar char="-"/>
            </a:pPr>
            <a:r>
              <a:rPr lang="en-GB" sz="2400" dirty="0" smtClean="0"/>
              <a:t>present </a:t>
            </a:r>
            <a:r>
              <a:rPr lang="en-GB" sz="2400" dirty="0"/>
              <a:t>the preliminary results of the consultations </a:t>
            </a:r>
            <a:endParaRPr lang="en-GB" sz="2400" dirty="0" smtClean="0"/>
          </a:p>
          <a:p>
            <a:pPr marL="400050" indent="-342900">
              <a:buFontTx/>
              <a:buChar char="-"/>
            </a:pPr>
            <a:r>
              <a:rPr lang="en-GB" sz="2400" dirty="0" smtClean="0"/>
              <a:t>discuss </a:t>
            </a:r>
            <a:r>
              <a:rPr lang="en-GB" sz="2400" dirty="0"/>
              <a:t>with stakeholders the issues which have attracted the highest </a:t>
            </a:r>
            <a:r>
              <a:rPr lang="en-GB" sz="2400" dirty="0" smtClean="0"/>
              <a:t>attention</a:t>
            </a:r>
            <a:endParaRPr lang="en-GB" sz="2400" dirty="0"/>
          </a:p>
          <a:p>
            <a:r>
              <a:rPr lang="en-GB" sz="2400" dirty="0"/>
              <a:t> </a:t>
            </a:r>
          </a:p>
          <a:p>
            <a:r>
              <a:rPr lang="en-GB" sz="2400" dirty="0" smtClean="0"/>
              <a:t>± </a:t>
            </a:r>
            <a:r>
              <a:rPr lang="en-GB" sz="2400" dirty="0">
                <a:solidFill>
                  <a:srgbClr val="0070C0"/>
                </a:solidFill>
              </a:rPr>
              <a:t>150</a:t>
            </a:r>
            <a:r>
              <a:rPr lang="en-GB" sz="2400" dirty="0"/>
              <a:t> participants </a:t>
            </a:r>
            <a:r>
              <a:rPr lang="en-GB" sz="2400" dirty="0" smtClean="0"/>
              <a:t>(incl. EP, EESC, </a:t>
            </a:r>
            <a:r>
              <a:rPr lang="en-GB" sz="2400" dirty="0" err="1" smtClean="0"/>
              <a:t>CoRs</a:t>
            </a:r>
            <a:r>
              <a:rPr lang="en-GB" sz="2400" dirty="0" smtClean="0"/>
              <a:t>)</a:t>
            </a:r>
            <a:endParaRPr lang="en-GB" sz="2400" dirty="0"/>
          </a:p>
          <a:p>
            <a:r>
              <a:rPr lang="en-GB" sz="2400" dirty="0"/>
              <a:t> </a:t>
            </a:r>
          </a:p>
          <a:p>
            <a:r>
              <a:rPr lang="en-GB" sz="2400" dirty="0" smtClean="0"/>
              <a:t>Three panels:</a:t>
            </a:r>
          </a:p>
          <a:p>
            <a:pPr marL="400050" indent="-342900">
              <a:buFont typeface="Wingdings" panose="05000000000000000000" pitchFamily="2" charset="2"/>
              <a:buChar char="ü"/>
            </a:pPr>
            <a:r>
              <a:rPr lang="en-GB" sz="2400" dirty="0" smtClean="0"/>
              <a:t>Panel 1 - </a:t>
            </a:r>
            <a:r>
              <a:rPr lang="en-GB" sz="2400" dirty="0" smtClean="0">
                <a:solidFill>
                  <a:srgbClr val="0070C0"/>
                </a:solidFill>
              </a:rPr>
              <a:t>‘why</a:t>
            </a:r>
            <a:r>
              <a:rPr lang="en-GB" sz="2400" dirty="0">
                <a:solidFill>
                  <a:srgbClr val="0070C0"/>
                </a:solidFill>
              </a:rPr>
              <a:t>?' – is there a need for action at EU level</a:t>
            </a:r>
            <a:r>
              <a:rPr lang="en-GB" sz="2400" dirty="0" smtClean="0">
                <a:solidFill>
                  <a:srgbClr val="0070C0"/>
                </a:solidFill>
              </a:rPr>
              <a:t>?</a:t>
            </a:r>
          </a:p>
          <a:p>
            <a:pPr marL="800100" lvl="1" indent="-342900"/>
            <a:r>
              <a:rPr lang="fr-BE" b="1" dirty="0" smtClean="0"/>
              <a:t>Discussions </a:t>
            </a:r>
            <a:r>
              <a:rPr lang="fr-BE" b="1" dirty="0" err="1" smtClean="0"/>
              <a:t>showed</a:t>
            </a:r>
            <a:r>
              <a:rPr lang="fr-BE" b="1" dirty="0" smtClean="0"/>
              <a:t> </a:t>
            </a:r>
            <a:r>
              <a:rPr lang="en-GB" b="1" dirty="0">
                <a:solidFill>
                  <a:srgbClr val="0070C0"/>
                </a:solidFill>
              </a:rPr>
              <a:t>a case for an enhanced and unitary GI protection for non-agricultural products in the </a:t>
            </a:r>
            <a:r>
              <a:rPr lang="en-GB" b="1" dirty="0" smtClean="0">
                <a:solidFill>
                  <a:srgbClr val="0070C0"/>
                </a:solidFill>
              </a:rPr>
              <a:t>EU</a:t>
            </a:r>
          </a:p>
          <a:p>
            <a:pPr marL="800100" lvl="1" indent="-342900"/>
            <a:r>
              <a:rPr lang="en-GB" b="1" dirty="0"/>
              <a:t>a </a:t>
            </a:r>
            <a:r>
              <a:rPr lang="en-GB" b="1" dirty="0">
                <a:solidFill>
                  <a:srgbClr val="0070C0"/>
                </a:solidFill>
              </a:rPr>
              <a:t>fair coexistence between </a:t>
            </a:r>
            <a:r>
              <a:rPr lang="en-GB" b="1" dirty="0" smtClean="0">
                <a:solidFill>
                  <a:srgbClr val="0070C0"/>
                </a:solidFill>
              </a:rPr>
              <a:t>TMs </a:t>
            </a:r>
            <a:r>
              <a:rPr lang="en-GB" b="1" dirty="0">
                <a:solidFill>
                  <a:srgbClr val="0070C0"/>
                </a:solidFill>
              </a:rPr>
              <a:t>and GIs </a:t>
            </a:r>
            <a:r>
              <a:rPr lang="en-GB" b="1" dirty="0"/>
              <a:t>should be </a:t>
            </a:r>
            <a:r>
              <a:rPr lang="en-GB" b="1" dirty="0" smtClean="0"/>
              <a:t>established</a:t>
            </a:r>
          </a:p>
          <a:p>
            <a:pPr marL="800100" lvl="1" indent="-342900"/>
            <a:r>
              <a:rPr lang="en-GB" b="1" dirty="0" smtClean="0"/>
              <a:t>Some expressed </a:t>
            </a:r>
            <a:r>
              <a:rPr lang="en-GB" b="1" dirty="0">
                <a:solidFill>
                  <a:srgbClr val="0070C0"/>
                </a:solidFill>
              </a:rPr>
              <a:t>doubts</a:t>
            </a:r>
            <a:r>
              <a:rPr lang="en-GB" b="1" dirty="0"/>
              <a:t> about the necessity of a new regime and argued that the </a:t>
            </a:r>
            <a:r>
              <a:rPr lang="en-GB" b="1" dirty="0" smtClean="0"/>
              <a:t>TM system </a:t>
            </a:r>
            <a:r>
              <a:rPr lang="en-GB" b="1" dirty="0"/>
              <a:t>was sufficient for non-agri. </a:t>
            </a:r>
            <a:r>
              <a:rPr lang="en-GB" b="1" dirty="0" smtClean="0"/>
              <a:t>products</a:t>
            </a:r>
            <a:endParaRPr lang="en-GB" b="1" dirty="0"/>
          </a:p>
        </p:txBody>
      </p:sp>
      <p:grpSp>
        <p:nvGrpSpPr>
          <p:cNvPr id="12" name="Group 11"/>
          <p:cNvGrpSpPr/>
          <p:nvPr/>
        </p:nvGrpSpPr>
        <p:grpSpPr>
          <a:xfrm>
            <a:off x="1796533" y="586487"/>
            <a:ext cx="6334080" cy="474462"/>
            <a:chOff x="1552834" y="-2291267"/>
            <a:chExt cx="6683722" cy="474462"/>
          </a:xfrm>
        </p:grpSpPr>
        <p:sp>
          <p:nvSpPr>
            <p:cNvPr id="15" name="Pentagon 14"/>
            <p:cNvSpPr/>
            <p:nvPr userDrawn="1"/>
          </p:nvSpPr>
          <p:spPr>
            <a:xfrm>
              <a:off x="1616610" y="-2281133"/>
              <a:ext cx="6619946" cy="464328"/>
            </a:xfrm>
            <a:prstGeom prst="homePlate">
              <a:avLst/>
            </a:pr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6" name="Pentagon 4"/>
            <p:cNvSpPr/>
            <p:nvPr userDrawn="1"/>
          </p:nvSpPr>
          <p:spPr>
            <a:xfrm>
              <a:off x="1552834" y="-2291267"/>
              <a:ext cx="6360018" cy="46432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21920" tIns="121920" rIns="121920" bIns="121920" numCol="1" spcCol="1270" anchor="ctr" anchorCtr="0">
              <a:noAutofit/>
            </a:bodyPr>
            <a:lstStyle/>
            <a:p>
              <a:pPr algn="ctr" defTabSz="1422400">
                <a:lnSpc>
                  <a:spcPct val="90000"/>
                </a:lnSpc>
                <a:spcAft>
                  <a:spcPct val="35000"/>
                </a:spcAft>
                <a:defRPr/>
              </a:pPr>
              <a:endParaRPr lang="fr-BE" dirty="0" smtClean="0">
                <a:solidFill>
                  <a:schemeClr val="tx2">
                    <a:lumMod val="75000"/>
                  </a:schemeClr>
                </a:solidFill>
              </a:endParaRPr>
            </a:p>
            <a:p>
              <a:pPr algn="ctr" defTabSz="14224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fr-BE" dirty="0" smtClean="0">
                  <a:solidFill>
                    <a:schemeClr val="tx2">
                      <a:lumMod val="75000"/>
                    </a:schemeClr>
                  </a:solidFill>
                </a:rPr>
                <a:t>2</a:t>
              </a:r>
              <a:r>
                <a:rPr lang="fr-BE" dirty="0" smtClean="0">
                  <a:solidFill>
                    <a:srgbClr val="002060"/>
                  </a:solidFill>
                </a:rPr>
                <a:t>. </a:t>
              </a:r>
              <a:r>
                <a:rPr lang="es-ES" dirty="0" err="1" smtClean="0">
                  <a:solidFill>
                    <a:srgbClr val="002060"/>
                  </a:solidFill>
                </a:rPr>
                <a:t>Conference</a:t>
              </a:r>
              <a:endParaRPr lang="es-ES" dirty="0" smtClean="0">
                <a:solidFill>
                  <a:srgbClr val="002060"/>
                </a:solidFill>
              </a:endParaRPr>
            </a:p>
            <a:p>
              <a:pPr algn="ctr" defTabSz="142240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endParaRPr lang="fr-BE" dirty="0">
                <a:solidFill>
                  <a:srgbClr val="00206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7134310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7891</TotalTime>
  <Words>885</Words>
  <Application>Microsoft Office PowerPoint</Application>
  <PresentationFormat>On-screen Show (4:3)</PresentationFormat>
  <Paragraphs>172</Paragraphs>
  <Slides>12</Slides>
  <Notes>12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12</vt:i4>
      </vt:variant>
    </vt:vector>
  </HeadingPairs>
  <TitlesOfParts>
    <vt:vector size="14" baseType="lpstr">
      <vt:lpstr>Office Theme</vt:lpstr>
      <vt:lpstr>Custom Design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Geographical indication protection for non-agricultural products</dc:title>
  <dc:creator>Valérie</dc:creator>
  <cp:lastModifiedBy>MARIE D'AVIGNEAU Valerie (MARKT)</cp:lastModifiedBy>
  <cp:revision>1157</cp:revision>
  <cp:lastPrinted>2014-11-20T14:02:25Z</cp:lastPrinted>
  <dcterms:created xsi:type="dcterms:W3CDTF">2012-04-05T09:24:46Z</dcterms:created>
  <dcterms:modified xsi:type="dcterms:W3CDTF">2015-02-11T17:15:53Z</dcterms:modified>
</cp:coreProperties>
</file>