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59" r:id="rId4"/>
    <p:sldId id="261" r:id="rId5"/>
    <p:sldId id="262" r:id="rId6"/>
    <p:sldId id="263" r:id="rId7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nny Ducrocq" initials="FD" lastIdx="7" clrIdx="0">
    <p:extLst>
      <p:ext uri="{19B8F6BF-5375-455C-9EA6-DF929625EA0E}">
        <p15:presenceInfo xmlns="" xmlns:p15="http://schemas.microsoft.com/office/powerpoint/2012/main" userId="S-1-5-21-1735239769-2569789497-412616131-115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2682" y="-8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BD0E9-EBFC-4C83-98F0-C43917A86A96}" type="datetimeFigureOut">
              <a:rPr lang="fr-FR" smtClean="0"/>
              <a:pPr/>
              <a:t>12/02/2015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9158F-3F69-4B19-92C0-7299FBA6823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2809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73987-230E-4EE9-AA51-0FEB4CC3692C}" type="datetimeFigureOut">
              <a:rPr lang="en-GB" smtClean="0"/>
              <a:pPr/>
              <a:t>12/02/2015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17078-12F9-4AB0-A836-05EA8406A2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2412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73987-230E-4EE9-AA51-0FEB4CC3692C}" type="datetimeFigureOut">
              <a:rPr lang="en-GB" smtClean="0"/>
              <a:pPr/>
              <a:t>12/02/2015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17078-12F9-4AB0-A836-05EA8406A2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31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73987-230E-4EE9-AA51-0FEB4CC3692C}" type="datetimeFigureOut">
              <a:rPr lang="en-GB" smtClean="0"/>
              <a:pPr/>
              <a:t>12/02/2015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17078-12F9-4AB0-A836-05EA8406A2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114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73987-230E-4EE9-AA51-0FEB4CC3692C}" type="datetimeFigureOut">
              <a:rPr lang="en-GB" smtClean="0"/>
              <a:pPr/>
              <a:t>12/02/2015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17078-12F9-4AB0-A836-05EA8406A2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07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73987-230E-4EE9-AA51-0FEB4CC3692C}" type="datetimeFigureOut">
              <a:rPr lang="en-GB" smtClean="0"/>
              <a:pPr/>
              <a:t>12/02/2015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17078-12F9-4AB0-A836-05EA8406A2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277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73987-230E-4EE9-AA51-0FEB4CC3692C}" type="datetimeFigureOut">
              <a:rPr lang="en-GB" smtClean="0"/>
              <a:pPr/>
              <a:t>12/02/2015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17078-12F9-4AB0-A836-05EA8406A2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192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73987-230E-4EE9-AA51-0FEB4CC3692C}" type="datetimeFigureOut">
              <a:rPr lang="en-GB" smtClean="0"/>
              <a:pPr/>
              <a:t>12/02/2015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17078-12F9-4AB0-A836-05EA8406A2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309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73987-230E-4EE9-AA51-0FEB4CC3692C}" type="datetimeFigureOut">
              <a:rPr lang="en-GB" smtClean="0"/>
              <a:pPr/>
              <a:t>12/02/2015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17078-12F9-4AB0-A836-05EA8406A2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826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73987-230E-4EE9-AA51-0FEB4CC3692C}" type="datetimeFigureOut">
              <a:rPr lang="en-GB" smtClean="0"/>
              <a:pPr/>
              <a:t>12/02/2015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17078-12F9-4AB0-A836-05EA8406A2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468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73987-230E-4EE9-AA51-0FEB4CC3692C}" type="datetimeFigureOut">
              <a:rPr lang="en-GB" smtClean="0"/>
              <a:pPr/>
              <a:t>12/02/2015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17078-12F9-4AB0-A836-05EA8406A2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633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73987-230E-4EE9-AA51-0FEB4CC3692C}" type="datetimeFigureOut">
              <a:rPr lang="en-GB" smtClean="0"/>
              <a:pPr/>
              <a:t>12/02/2015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17078-12F9-4AB0-A836-05EA8406A2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109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73987-230E-4EE9-AA51-0FEB4CC3692C}" type="datetimeFigureOut">
              <a:rPr lang="en-GB" smtClean="0"/>
              <a:pPr/>
              <a:t>12/02/2015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17078-12F9-4AB0-A836-05EA8406A2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56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The distinctiveness of the EU GI wine sector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i="1" dirty="0" smtClean="0"/>
              <a:t>The importance of maintaining specific rules</a:t>
            </a:r>
            <a:endParaRPr lang="en-GB" i="1" dirty="0"/>
          </a:p>
        </p:txBody>
      </p:sp>
      <p:pic>
        <p:nvPicPr>
          <p:cNvPr id="1026" name="Picture 2" descr="Description: EFOW-logo approvato-02dic09_Pagina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18" t="31563" r="27580" b="55708"/>
          <a:stretch>
            <a:fillRect/>
          </a:stretch>
        </p:blipFill>
        <p:spPr bwMode="auto">
          <a:xfrm>
            <a:off x="3419872" y="764704"/>
            <a:ext cx="2160240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5877272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Civil Dialogue Group on Quality – 13 February 2015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681764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Background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 smtClean="0"/>
              <a:t>EFOW advocates </a:t>
            </a:r>
            <a:r>
              <a:rPr lang="en-US" sz="2400" dirty="0"/>
              <a:t>for a better protection of </a:t>
            </a:r>
            <a:r>
              <a:rPr lang="en-US" sz="2400" dirty="0" smtClean="0"/>
              <a:t>GI </a:t>
            </a:r>
            <a:r>
              <a:rPr lang="en-US" sz="2400" dirty="0"/>
              <a:t>wines within the EU and throughout the world. </a:t>
            </a:r>
            <a:endParaRPr lang="en-US" sz="2400" dirty="0" smtClean="0"/>
          </a:p>
          <a:p>
            <a:pPr marL="0" indent="0" algn="just">
              <a:buNone/>
            </a:pPr>
            <a:r>
              <a:rPr lang="en-US" sz="2400" dirty="0" smtClean="0"/>
              <a:t>Members: Spain </a:t>
            </a:r>
            <a:r>
              <a:rPr lang="en-US" sz="2400" dirty="0"/>
              <a:t>(CECRV), France (CNAOC), Italy (</a:t>
            </a:r>
            <a:r>
              <a:rPr lang="en-US" sz="2400" dirty="0" err="1"/>
              <a:t>Federdoc</a:t>
            </a:r>
            <a:r>
              <a:rPr lang="en-US" sz="2400" dirty="0"/>
              <a:t>) and Portugal (IVDP</a:t>
            </a:r>
            <a:r>
              <a:rPr lang="en-US" sz="2400" dirty="0" smtClean="0"/>
              <a:t>). </a:t>
            </a:r>
          </a:p>
          <a:p>
            <a:pPr marL="0" indent="0" algn="just">
              <a:buNone/>
            </a:pPr>
            <a:r>
              <a:rPr lang="en-US" sz="2400" dirty="0" smtClean="0"/>
              <a:t>Representing around 80</a:t>
            </a:r>
            <a:r>
              <a:rPr lang="en-GB" sz="2400" dirty="0" smtClean="0"/>
              <a:t> % of the EU GI wine production.</a:t>
            </a:r>
          </a:p>
          <a:p>
            <a:pPr marL="0" indent="0" algn="just">
              <a:buNone/>
            </a:pPr>
            <a:endParaRPr lang="en-GB" sz="2400" dirty="0"/>
          </a:p>
          <a:p>
            <a:pPr marL="0" indent="0" algn="just">
              <a:buNone/>
            </a:pPr>
            <a:r>
              <a:rPr lang="en-GB" sz="2400" dirty="0" smtClean="0"/>
              <a:t>The wine sector has the most ancient GIs. </a:t>
            </a:r>
            <a:r>
              <a:rPr lang="en-GB" sz="2400" dirty="0"/>
              <a:t>T</a:t>
            </a:r>
            <a:r>
              <a:rPr lang="en-GB" sz="2400" dirty="0" smtClean="0"/>
              <a:t>he </a:t>
            </a:r>
            <a:r>
              <a:rPr lang="en-GB" sz="2400" dirty="0"/>
              <a:t>whole GI protection system was born with reference to the wine sector and only later extended on to other food </a:t>
            </a:r>
            <a:r>
              <a:rPr lang="en-GB" sz="2400" dirty="0" smtClean="0"/>
              <a:t>products</a:t>
            </a:r>
          </a:p>
          <a:p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733256"/>
            <a:ext cx="1567919" cy="864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4401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136" y="188640"/>
            <a:ext cx="8820472" cy="1143000"/>
          </a:xfrm>
        </p:spPr>
        <p:txBody>
          <a:bodyPr>
            <a:noAutofit/>
          </a:bodyPr>
          <a:lstStyle/>
          <a:p>
            <a:r>
              <a:rPr lang="en-GB" sz="3400" dirty="0" smtClean="0">
                <a:solidFill>
                  <a:srgbClr val="002060"/>
                </a:solidFill>
              </a:rPr>
              <a:t>Specificity of the GI definition in the wine sector</a:t>
            </a:r>
            <a:endParaRPr lang="en-GB" sz="34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464" y="1628800"/>
            <a:ext cx="8697144" cy="5030019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en-GB" sz="4200" dirty="0" smtClean="0"/>
              <a:t>The wine sector </a:t>
            </a:r>
            <a:r>
              <a:rPr lang="fr-FR" sz="4200" dirty="0" smtClean="0"/>
              <a:t>has </a:t>
            </a:r>
            <a:r>
              <a:rPr lang="fr-FR" sz="4200" b="1" dirty="0" err="1" smtClean="0"/>
              <a:t>two</a:t>
            </a:r>
            <a:r>
              <a:rPr lang="fr-FR" sz="4200" b="1" dirty="0" smtClean="0"/>
              <a:t> </a:t>
            </a:r>
            <a:r>
              <a:rPr lang="fr-FR" sz="4200" b="1" dirty="0" err="1" smtClean="0"/>
              <a:t>kind</a:t>
            </a:r>
            <a:r>
              <a:rPr lang="fr-FR" sz="4200" b="1" dirty="0" smtClean="0"/>
              <a:t> of </a:t>
            </a:r>
            <a:r>
              <a:rPr lang="fr-FR" sz="4200" b="1" dirty="0" err="1" smtClean="0"/>
              <a:t>GIs</a:t>
            </a:r>
            <a:r>
              <a:rPr lang="fr-FR" sz="4200" dirty="0" smtClean="0"/>
              <a:t>: </a:t>
            </a:r>
            <a:r>
              <a:rPr lang="en-GB" sz="4200" dirty="0" smtClean="0"/>
              <a:t>PDOs and PGIs. Definition of the delimitated area particularly strict (parcel).</a:t>
            </a:r>
          </a:p>
          <a:p>
            <a:pPr marL="0" indent="0" algn="just">
              <a:buNone/>
            </a:pPr>
            <a:endParaRPr lang="en-GB" sz="4200" dirty="0" smtClean="0"/>
          </a:p>
          <a:p>
            <a:pPr algn="just"/>
            <a:r>
              <a:rPr lang="en-GB" sz="4200" dirty="0"/>
              <a:t>For PDOs the product </a:t>
            </a:r>
            <a:r>
              <a:rPr lang="en-GB" sz="4200" dirty="0" smtClean="0"/>
              <a:t>must be </a:t>
            </a:r>
            <a:r>
              <a:rPr lang="en-GB" sz="4200" dirty="0"/>
              <a:t>obtained from vine varieties belonging </a:t>
            </a:r>
            <a:r>
              <a:rPr lang="en-GB" sz="4200" dirty="0" smtClean="0"/>
              <a:t>to </a:t>
            </a:r>
            <a:r>
              <a:rPr lang="en-GB" sz="4200" i="1" dirty="0" err="1" smtClean="0"/>
              <a:t>Vitis</a:t>
            </a:r>
            <a:r>
              <a:rPr lang="en-GB" sz="4200" i="1" dirty="0" smtClean="0"/>
              <a:t> </a:t>
            </a:r>
            <a:r>
              <a:rPr lang="en-GB" sz="4200" i="1" dirty="0" err="1" smtClean="0"/>
              <a:t>vinifera</a:t>
            </a:r>
            <a:r>
              <a:rPr lang="en-GB" sz="4200" dirty="0" smtClean="0"/>
              <a:t>. For PGIs the product is </a:t>
            </a:r>
            <a:r>
              <a:rPr lang="en-GB" sz="4200" dirty="0"/>
              <a:t>obtained from vine varieties belonging to </a:t>
            </a:r>
            <a:r>
              <a:rPr lang="en-GB" sz="4200" i="1" dirty="0" err="1"/>
              <a:t>Vitis</a:t>
            </a:r>
            <a:r>
              <a:rPr lang="en-GB" sz="4200" i="1" dirty="0"/>
              <a:t> </a:t>
            </a:r>
            <a:r>
              <a:rPr lang="en-GB" sz="4200" i="1" dirty="0" err="1"/>
              <a:t>vinifera</a:t>
            </a:r>
            <a:r>
              <a:rPr lang="en-GB" sz="4200" i="1" dirty="0"/>
              <a:t> </a:t>
            </a:r>
            <a:r>
              <a:rPr lang="en-GB" sz="4200" dirty="0"/>
              <a:t>or a cross between the </a:t>
            </a:r>
            <a:r>
              <a:rPr lang="en-GB" sz="4200" i="1" dirty="0" err="1"/>
              <a:t>Vitis</a:t>
            </a:r>
            <a:r>
              <a:rPr lang="en-GB" sz="4200" i="1" dirty="0"/>
              <a:t> </a:t>
            </a:r>
            <a:r>
              <a:rPr lang="en-GB" sz="4200" i="1" dirty="0" err="1"/>
              <a:t>vinifera</a:t>
            </a:r>
            <a:r>
              <a:rPr lang="en-GB" sz="4200" i="1" dirty="0"/>
              <a:t> </a:t>
            </a:r>
            <a:r>
              <a:rPr lang="en-GB" sz="4200" dirty="0"/>
              <a:t>species and other species of the genus </a:t>
            </a:r>
            <a:r>
              <a:rPr lang="en-GB" sz="4200" i="1" dirty="0" err="1" smtClean="0"/>
              <a:t>Vitis</a:t>
            </a:r>
            <a:r>
              <a:rPr lang="en-GB" sz="4200" dirty="0" smtClean="0"/>
              <a:t>.</a:t>
            </a:r>
          </a:p>
          <a:p>
            <a:pPr marL="0" indent="0" algn="just">
              <a:buNone/>
            </a:pPr>
            <a:r>
              <a:rPr lang="en-GB" sz="4200" dirty="0" smtClean="0"/>
              <a:t> </a:t>
            </a:r>
          </a:p>
          <a:p>
            <a:pPr algn="just"/>
            <a:r>
              <a:rPr lang="en-GB" sz="4200" b="1" dirty="0" smtClean="0"/>
              <a:t>Origin of the raw material</a:t>
            </a:r>
            <a:r>
              <a:rPr lang="en-GB" sz="4200" dirty="0" smtClean="0"/>
              <a:t> </a:t>
            </a:r>
          </a:p>
          <a:p>
            <a:pPr lvl="1" algn="just">
              <a:buFont typeface="Arial" pitchFamily="34" charset="0"/>
              <a:buChar char="•"/>
            </a:pPr>
            <a:r>
              <a:rPr lang="en-GB" sz="4200" dirty="0" smtClean="0"/>
              <a:t>PDOs: 100</a:t>
            </a:r>
            <a:r>
              <a:rPr lang="en-GB" sz="4200" dirty="0" smtClean="0">
                <a:effectLst/>
              </a:rPr>
              <a:t>% grapes delimitated area </a:t>
            </a:r>
          </a:p>
          <a:p>
            <a:pPr lvl="1" algn="just">
              <a:buFont typeface="Arial" pitchFamily="34" charset="0"/>
              <a:buChar char="•"/>
            </a:pPr>
            <a:r>
              <a:rPr lang="en-GB" sz="4200" dirty="0" smtClean="0">
                <a:effectLst/>
              </a:rPr>
              <a:t>PGIs: at least 85% grapes delimitated area. </a:t>
            </a:r>
          </a:p>
          <a:p>
            <a:pPr lvl="1" algn="just">
              <a:buNone/>
            </a:pPr>
            <a:r>
              <a:rPr lang="en-GB" sz="4200" b="1" dirty="0" smtClean="0"/>
              <a:t>	</a:t>
            </a:r>
            <a:r>
              <a:rPr lang="en-GB" sz="4200" b="1" u="sng" dirty="0" smtClean="0">
                <a:effectLst/>
              </a:rPr>
              <a:t>NB</a:t>
            </a:r>
            <a:r>
              <a:rPr lang="en-GB" sz="4200" dirty="0" smtClean="0">
                <a:effectLst/>
              </a:rPr>
              <a:t>: the link to the sourcing of the raw material is not as strong for PGIs in many other sectors.   </a:t>
            </a:r>
            <a:endParaRPr lang="en-GB" sz="4200" dirty="0" smtClean="0"/>
          </a:p>
          <a:p>
            <a:pPr marL="57150" indent="0" algn="just">
              <a:buNone/>
            </a:pPr>
            <a:endParaRPr lang="en-GB" sz="4200" dirty="0" smtClean="0"/>
          </a:p>
          <a:p>
            <a:pPr marL="57150" indent="0" algn="just">
              <a:buNone/>
            </a:pPr>
            <a:r>
              <a:rPr lang="en-GB" sz="4200" dirty="0" smtClean="0"/>
              <a:t>The wine sector as a whole has </a:t>
            </a:r>
            <a:r>
              <a:rPr lang="en-GB" sz="4200" dirty="0"/>
              <a:t>the strictest rules.</a:t>
            </a:r>
          </a:p>
          <a:p>
            <a:pPr marL="0" indent="0" algn="just">
              <a:buNone/>
            </a:pPr>
            <a:r>
              <a:rPr lang="en-GB" dirty="0" smtClean="0"/>
              <a:t>	 </a:t>
            </a:r>
          </a:p>
          <a:p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1689" y="5993083"/>
            <a:ext cx="1567919" cy="864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2508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Specificities of the content of GI wines specification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just">
              <a:spcBef>
                <a:spcPts val="0"/>
              </a:spcBef>
            </a:pPr>
            <a:r>
              <a:rPr lang="en-GB" dirty="0" smtClean="0"/>
              <a:t>A </a:t>
            </a:r>
            <a:r>
              <a:rPr lang="en-GB" dirty="0"/>
              <a:t>description of the wine or </a:t>
            </a:r>
            <a:r>
              <a:rPr lang="en-GB" dirty="0" smtClean="0"/>
              <a:t>wines: </a:t>
            </a:r>
            <a:r>
              <a:rPr lang="en-GB" u="sng" dirty="0" smtClean="0"/>
              <a:t>analytical</a:t>
            </a:r>
            <a:r>
              <a:rPr lang="en-GB" dirty="0" smtClean="0"/>
              <a:t> </a:t>
            </a:r>
            <a:r>
              <a:rPr lang="en-GB" dirty="0"/>
              <a:t>and </a:t>
            </a:r>
            <a:r>
              <a:rPr lang="en-GB" dirty="0" smtClean="0"/>
              <a:t>organoleptic characteristics. </a:t>
            </a:r>
          </a:p>
          <a:p>
            <a:pPr algn="just">
              <a:spcBef>
                <a:spcPts val="0"/>
              </a:spcBef>
            </a:pPr>
            <a:endParaRPr lang="en-GB" dirty="0" smtClean="0"/>
          </a:p>
          <a:p>
            <a:pPr algn="just">
              <a:spcBef>
                <a:spcPts val="0"/>
              </a:spcBef>
            </a:pPr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u="sng" dirty="0"/>
              <a:t>specific oenological practices</a:t>
            </a:r>
            <a:r>
              <a:rPr lang="en-GB" dirty="0"/>
              <a:t> used </a:t>
            </a:r>
            <a:r>
              <a:rPr lang="en-GB" dirty="0" smtClean="0"/>
              <a:t>to make </a:t>
            </a:r>
            <a:r>
              <a:rPr lang="en-GB" dirty="0"/>
              <a:t>the wine or wines, as well as the relevant </a:t>
            </a:r>
            <a:r>
              <a:rPr lang="en-GB" dirty="0" smtClean="0"/>
              <a:t>restrictions.</a:t>
            </a:r>
          </a:p>
          <a:p>
            <a:pPr algn="just">
              <a:spcBef>
                <a:spcPts val="0"/>
              </a:spcBef>
            </a:pPr>
            <a:endParaRPr lang="en-GB" dirty="0" smtClean="0"/>
          </a:p>
          <a:p>
            <a:pPr algn="just">
              <a:spcBef>
                <a:spcPts val="0"/>
              </a:spcBef>
            </a:pPr>
            <a:r>
              <a:rPr lang="en-GB" dirty="0" smtClean="0"/>
              <a:t>The </a:t>
            </a:r>
            <a:r>
              <a:rPr lang="en-GB" u="sng" dirty="0"/>
              <a:t>maximum yields</a:t>
            </a:r>
            <a:r>
              <a:rPr lang="en-GB" dirty="0"/>
              <a:t> per </a:t>
            </a:r>
            <a:r>
              <a:rPr lang="en-GB" dirty="0" smtClean="0"/>
              <a:t>hectare.</a:t>
            </a:r>
          </a:p>
          <a:p>
            <a:pPr algn="just">
              <a:spcBef>
                <a:spcPts val="0"/>
              </a:spcBef>
            </a:pPr>
            <a:endParaRPr lang="en-GB" dirty="0" smtClean="0"/>
          </a:p>
          <a:p>
            <a:pPr algn="just">
              <a:spcBef>
                <a:spcPts val="0"/>
              </a:spcBef>
            </a:pPr>
            <a:r>
              <a:rPr lang="en-GB" dirty="0" smtClean="0"/>
              <a:t>The </a:t>
            </a:r>
            <a:r>
              <a:rPr lang="en-GB" dirty="0"/>
              <a:t>wine </a:t>
            </a:r>
            <a:r>
              <a:rPr lang="en-GB" u="sng" dirty="0"/>
              <a:t>grape variety</a:t>
            </a:r>
            <a:r>
              <a:rPr lang="en-GB" dirty="0"/>
              <a:t> or varieties that </a:t>
            </a:r>
            <a:r>
              <a:rPr lang="en-GB" dirty="0" smtClean="0"/>
              <a:t>the wine </a:t>
            </a:r>
            <a:r>
              <a:rPr lang="en-GB" dirty="0"/>
              <a:t>or wines are obtained </a:t>
            </a:r>
            <a:r>
              <a:rPr lang="en-GB" dirty="0" smtClean="0"/>
              <a:t>from.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733256"/>
            <a:ext cx="1567919" cy="864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433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500" dirty="0" smtClean="0">
                <a:solidFill>
                  <a:srgbClr val="002060"/>
                </a:solidFill>
              </a:rPr>
              <a:t>Other specificities: Homonyms &amp; Controls &amp; </a:t>
            </a:r>
            <a:r>
              <a:rPr lang="en-GB" sz="3500" dirty="0">
                <a:solidFill>
                  <a:srgbClr val="002060"/>
                </a:solidFill>
              </a:rPr>
              <a:t>Traditional </a:t>
            </a:r>
            <a:r>
              <a:rPr lang="en-GB" sz="3500" dirty="0" smtClean="0">
                <a:solidFill>
                  <a:srgbClr val="002060"/>
                </a:solidFill>
              </a:rPr>
              <a:t>Terms &amp; Transitional protection</a:t>
            </a:r>
            <a:endParaRPr lang="en-GB" sz="35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dirty="0"/>
              <a:t>H</a:t>
            </a:r>
            <a:r>
              <a:rPr lang="en-GB" dirty="0" smtClean="0"/>
              <a:t>omonymous with: </a:t>
            </a:r>
          </a:p>
          <a:p>
            <a:pPr lvl="1" algn="just">
              <a:buFont typeface="Arial" pitchFamily="34" charset="0"/>
              <a:buChar char="•"/>
            </a:pPr>
            <a:r>
              <a:rPr lang="en-GB" dirty="0" smtClean="0"/>
              <a:t>a </a:t>
            </a:r>
            <a:r>
              <a:rPr lang="en-GB" dirty="0"/>
              <a:t>geographical </a:t>
            </a:r>
            <a:r>
              <a:rPr lang="en-GB" dirty="0" smtClean="0"/>
              <a:t>indication</a:t>
            </a:r>
          </a:p>
          <a:p>
            <a:pPr lvl="1" algn="just">
              <a:buFont typeface="Arial" pitchFamily="34" charset="0"/>
              <a:buChar char="•"/>
            </a:pPr>
            <a:r>
              <a:rPr lang="en-GB" dirty="0"/>
              <a:t>wine grape </a:t>
            </a:r>
            <a:r>
              <a:rPr lang="en-GB" dirty="0" smtClean="0"/>
              <a:t>variety</a:t>
            </a:r>
          </a:p>
          <a:p>
            <a:pPr algn="just"/>
            <a:r>
              <a:rPr lang="en-GB" dirty="0" smtClean="0"/>
              <a:t>Controls are much more extended</a:t>
            </a:r>
          </a:p>
          <a:p>
            <a:pPr algn="just"/>
            <a:r>
              <a:rPr lang="en-GB" dirty="0" smtClean="0"/>
              <a:t>The quality policy in the wine sector is not only GIs but also TT. 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733256"/>
            <a:ext cx="1567919" cy="864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57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solidFill>
                  <a:srgbClr val="002060"/>
                </a:solidFill>
              </a:rPr>
              <a:t>Possible ideas for simplification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dirty="0"/>
              <a:t>Facilitate the approval of specifications modifications when there is no objection at the EU level. </a:t>
            </a:r>
            <a:r>
              <a:rPr lang="fr-FR" dirty="0"/>
              <a:t>	</a:t>
            </a:r>
          </a:p>
          <a:p>
            <a:pPr algn="just"/>
            <a:r>
              <a:rPr lang="en-GB" smtClean="0"/>
              <a:t>Foresee </a:t>
            </a:r>
            <a:r>
              <a:rPr lang="en-GB" dirty="0" smtClean="0"/>
              <a:t>the transitional protection after national approval while waiting for the EU approval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733256"/>
            <a:ext cx="1567919" cy="864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186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</TotalTime>
  <Words>323</Words>
  <Application>Microsoft Office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 distinctiveness of the EU GI wine sector</vt:lpstr>
      <vt:lpstr>Background</vt:lpstr>
      <vt:lpstr>Specificity of the GI definition in the wine sector</vt:lpstr>
      <vt:lpstr>Specificities of the content of GI wines specification</vt:lpstr>
      <vt:lpstr>Other specificities: Homonyms &amp; Controls &amp; Traditional Terms &amp; Transitional protection</vt:lpstr>
      <vt:lpstr>Possible ideas for simplification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specificities of the EU GI wine sector</dc:title>
  <dc:creator>D Zandona</dc:creator>
  <cp:lastModifiedBy>D Zandona</cp:lastModifiedBy>
  <cp:revision>48</cp:revision>
  <cp:lastPrinted>2015-02-10T13:29:16Z</cp:lastPrinted>
  <dcterms:created xsi:type="dcterms:W3CDTF">2015-02-04T11:28:28Z</dcterms:created>
  <dcterms:modified xsi:type="dcterms:W3CDTF">2015-02-12T16:18:18Z</dcterms:modified>
</cp:coreProperties>
</file>