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301" r:id="rId3"/>
    <p:sldId id="307" r:id="rId4"/>
    <p:sldId id="309" r:id="rId5"/>
    <p:sldId id="276" r:id="rId6"/>
  </p:sldIdLst>
  <p:sldSz cx="12192000" cy="6858000"/>
  <p:notesSz cx="7077075" cy="8412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494"/>
    <a:srgbClr val="024B9C"/>
    <a:srgbClr val="024EA2"/>
    <a:srgbClr val="FFFFFF"/>
    <a:srgbClr val="416484"/>
    <a:srgbClr val="002F68"/>
    <a:srgbClr val="1F0C5C"/>
    <a:srgbClr val="0356B1"/>
    <a:srgbClr val="035D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62" autoAdjust="0"/>
    <p:restoredTop sz="70475" autoAdjust="0"/>
  </p:normalViewPr>
  <p:slideViewPr>
    <p:cSldViewPr snapToGrid="0">
      <p:cViewPr varScale="1">
        <p:scale>
          <a:sx n="47" d="100"/>
          <a:sy n="47" d="100"/>
        </p:scale>
        <p:origin x="900" y="40"/>
      </p:cViewPr>
      <p:guideLst>
        <p:guide orient="horz" pos="2092"/>
        <p:guide pos="3840"/>
      </p:guideLst>
    </p:cSldViewPr>
  </p:slideViewPr>
  <p:outlineViewPr>
    <p:cViewPr>
      <p:scale>
        <a:sx n="33" d="100"/>
        <a:sy n="33" d="100"/>
      </p:scale>
      <p:origin x="0" y="-124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220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14413" y="1050925"/>
            <a:ext cx="5048250" cy="2840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048354"/>
            <a:ext cx="5661660" cy="33122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7990095"/>
            <a:ext cx="3066733" cy="42206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36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07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203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09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98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71349" y="1792706"/>
            <a:ext cx="10185655" cy="2625344"/>
          </a:xfrm>
        </p:spPr>
        <p:txBody>
          <a:bodyPr>
            <a:noAutofit/>
          </a:bodyPr>
          <a:lstStyle/>
          <a:p>
            <a:r>
              <a:rPr lang="fr-BE" dirty="0">
                <a:solidFill>
                  <a:srgbClr val="FFC000"/>
                </a:solidFill>
              </a:rPr>
              <a:t>Civil Dialogue Group  </a:t>
            </a:r>
            <a:br>
              <a:rPr lang="fr-BE" dirty="0"/>
            </a:br>
            <a:r>
              <a:rPr lang="en-US" dirty="0"/>
              <a:t>WTO MC 12 outcome 	</a:t>
            </a:r>
            <a:br>
              <a:rPr lang="en-US" dirty="0"/>
            </a:br>
            <a:r>
              <a:rPr lang="en-US" dirty="0"/>
              <a:t>on agriculture &amp; follow up </a:t>
            </a:r>
            <a:endParaRPr lang="en-GB" sz="48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1260856"/>
          </a:xfrm>
        </p:spPr>
        <p:txBody>
          <a:bodyPr/>
          <a:lstStyle/>
          <a:p>
            <a:r>
              <a:rPr lang="en-IE" dirty="0">
                <a:solidFill>
                  <a:schemeClr val="bg1"/>
                </a:solidFill>
              </a:rPr>
              <a:t>Agata </a:t>
            </a:r>
            <a:r>
              <a:rPr lang="en-IE" dirty="0" err="1">
                <a:solidFill>
                  <a:schemeClr val="bg1"/>
                </a:solidFill>
              </a:rPr>
              <a:t>Galińska</a:t>
            </a:r>
            <a:r>
              <a:rPr lang="en-IE" dirty="0">
                <a:solidFill>
                  <a:schemeClr val="bg1"/>
                </a:solidFill>
              </a:rPr>
              <a:t> </a:t>
            </a:r>
          </a:p>
          <a:p>
            <a:r>
              <a:rPr lang="en-IE" i="1" dirty="0"/>
              <a:t>Deputy Head of Unit, AGRI G.1 Global issues, WTO and relations with ACP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10 October 2022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371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18147" y="1789043"/>
            <a:ext cx="10840453" cy="4638262"/>
          </a:xfrm>
        </p:spPr>
        <p:txBody>
          <a:bodyPr anchor="ctr"/>
          <a:lstStyle/>
          <a:p>
            <a:pPr marL="0" indent="0">
              <a:lnSpc>
                <a:spcPct val="150000"/>
              </a:lnSpc>
              <a:buNone/>
            </a:pPr>
            <a:endParaRPr lang="en-IE" b="1" i="1" dirty="0">
              <a:solidFill>
                <a:srgbClr val="00449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E" sz="2300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Political context for MC12: </a:t>
            </a:r>
            <a:r>
              <a:rPr lang="en-IE" sz="23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Food security crisis, Russian </a:t>
            </a:r>
            <a:r>
              <a:rPr lang="en-IE" sz="2300" b="1" i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aggression on </a:t>
            </a:r>
            <a:r>
              <a:rPr lang="en-IE" sz="23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Ukraine</a:t>
            </a:r>
            <a:endParaRPr lang="en-IE" sz="2300" b="1" i="1" dirty="0">
              <a:solidFill>
                <a:srgbClr val="00449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IE" sz="2300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Successful outcomes at MC12: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E" sz="23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Declaration</a:t>
            </a:r>
            <a:r>
              <a:rPr lang="en-IE" sz="2300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on the Emergency Response to Food Insecurity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E" sz="2300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Decision on </a:t>
            </a:r>
            <a:r>
              <a:rPr lang="en-IE" sz="2300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WFP food purchases exemption </a:t>
            </a:r>
            <a:r>
              <a:rPr lang="en-IE" sz="2300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from export restrictions 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IE" sz="2300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Outside agriculture (Fisheries, TRIPS, e-commerce, declarations)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IE" b="1" i="1" dirty="0">
              <a:solidFill>
                <a:srgbClr val="004494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/>
              <a:t>Civil Dialogue Group 10 October 2022 : 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WTO </a:t>
            </a:r>
            <a:r>
              <a:rPr lang="en-US" dirty="0">
                <a:solidFill>
                  <a:srgbClr val="FF0000"/>
                </a:solidFill>
              </a:rPr>
              <a:t>MC 12 – agriculture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517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42210" y="1752279"/>
            <a:ext cx="10255867" cy="4875524"/>
          </a:xfrm>
        </p:spPr>
        <p:txBody>
          <a:bodyPr anchor="ctr"/>
          <a:lstStyle/>
          <a:p>
            <a:pPr marL="0" indent="0">
              <a:lnSpc>
                <a:spcPct val="150000"/>
              </a:lnSpc>
              <a:buNone/>
            </a:pPr>
            <a:r>
              <a:rPr lang="en-US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Agricultural negotiations: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Domestic support, including Public Stockholding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Market access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Export competition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Export restrictions 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b="1" i="1" dirty="0">
                <a:solidFill>
                  <a:srgbClr val="004494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Transparency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/>
              <a:t>Civil Dialogue Group 10 October 2022 :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WTO </a:t>
            </a:r>
            <a:r>
              <a:rPr lang="en-US" dirty="0">
                <a:solidFill>
                  <a:srgbClr val="FF0000"/>
                </a:solidFill>
              </a:rPr>
              <a:t>MC 12 - on agriculture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91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78730" y="1740248"/>
            <a:ext cx="11160344" cy="4875523"/>
          </a:xfrm>
        </p:spPr>
        <p:txBody>
          <a:bodyPr anchor="ctr"/>
          <a:lstStyle/>
          <a:p>
            <a:pPr marL="0" indent="0"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Way forward towards MC13:</a:t>
            </a:r>
          </a:p>
          <a:p>
            <a:pPr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anose="05000000000000000000" pitchFamily="2" charset="2"/>
              <a:buChar char="q"/>
            </a:pPr>
            <a:r>
              <a:rPr lang="en-US" b="1" i="1" kern="0" dirty="0">
                <a:solidFill>
                  <a:srgbClr val="FF0000"/>
                </a:solidFill>
                <a:latin typeface="Verdana"/>
              </a:rPr>
              <a:t> </a:t>
            </a:r>
            <a:r>
              <a:rPr lang="en-US" b="1" i="1" kern="0" dirty="0">
                <a:solidFill>
                  <a:srgbClr val="004494"/>
                </a:solidFill>
                <a:latin typeface="Verdana"/>
              </a:rPr>
              <a:t>Implementation of MC12 outcomes </a:t>
            </a:r>
          </a:p>
          <a:p>
            <a:pPr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anose="05000000000000000000" pitchFamily="2" charset="2"/>
              <a:buChar char="q"/>
            </a:pPr>
            <a:r>
              <a:rPr lang="en-US" b="1" i="1" kern="0" dirty="0">
                <a:solidFill>
                  <a:srgbClr val="004494"/>
                </a:solidFill>
                <a:latin typeface="Verdana"/>
              </a:rPr>
              <a:t> Next steps for the agriculture negotiations?</a:t>
            </a:r>
          </a:p>
          <a:p>
            <a:pPr fontAlgn="base">
              <a:lnSpc>
                <a:spcPct val="200000"/>
              </a:lnSpc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Wingdings" panose="05000000000000000000" pitchFamily="2" charset="2"/>
              <a:buChar char="q"/>
            </a:pPr>
            <a:r>
              <a:rPr lang="en-US" b="1" i="1" kern="0" dirty="0">
                <a:solidFill>
                  <a:srgbClr val="004494"/>
                </a:solidFill>
                <a:latin typeface="Verdana"/>
              </a:rPr>
              <a:t> WTO reform/Sustainability of food systems/Food security/Transparency/Strengthening the monitoring function</a:t>
            </a:r>
          </a:p>
          <a:p>
            <a:pPr marL="0" indent="0" fontAlgn="base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None/>
            </a:pPr>
            <a:endParaRPr lang="en-US" b="1" i="1" kern="0" dirty="0">
              <a:solidFill>
                <a:srgbClr val="FF0000"/>
              </a:solidFill>
              <a:latin typeface="Verdan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1016756"/>
          </a:xfrm>
        </p:spPr>
        <p:txBody>
          <a:bodyPr/>
          <a:lstStyle/>
          <a:p>
            <a:r>
              <a:rPr lang="en-GB" dirty="0"/>
              <a:t>Civil Dialogue Group 10 October 2022 : 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WTO</a:t>
            </a:r>
            <a:r>
              <a:rPr lang="en-GB" dirty="0"/>
              <a:t> </a:t>
            </a:r>
            <a:r>
              <a:rPr lang="en-US" dirty="0">
                <a:solidFill>
                  <a:srgbClr val="FF0000"/>
                </a:solidFill>
              </a:rPr>
              <a:t>MC12 - agriculture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C27FAE2-C466-47B1-92B7-5770AA55D366}"/>
              </a:ext>
            </a:extLst>
          </p:cNvPr>
          <p:cNvSpPr txBox="1">
            <a:spLocks/>
          </p:cNvSpPr>
          <p:nvPr/>
        </p:nvSpPr>
        <p:spPr>
          <a:xfrm>
            <a:off x="678730" y="1499616"/>
            <a:ext cx="10515600" cy="48755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endParaRPr lang="en-US" b="1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63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BE" dirty="0" err="1"/>
              <a:t>Thank</a:t>
            </a:r>
            <a:r>
              <a:rPr lang="fr-BE" dirty="0"/>
              <a:t> </a:t>
            </a:r>
            <a:r>
              <a:rPr lang="fr-BE" dirty="0" err="1"/>
              <a:t>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dirty="0"/>
              <a:t>Agri-A2@ec.europa.eu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511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1792</TotalTime>
  <Words>197</Words>
  <Application>Microsoft Office PowerPoint</Application>
  <PresentationFormat>Widescreen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Verdana</vt:lpstr>
      <vt:lpstr>Wingdings</vt:lpstr>
      <vt:lpstr>Office Theme</vt:lpstr>
      <vt:lpstr>Civil Dialogue Group   WTO MC 12 outcome   on agriculture &amp; follow up </vt:lpstr>
      <vt:lpstr>Civil Dialogue Group 10 October 2022 :  WTO MC 12 – agriculture</vt:lpstr>
      <vt:lpstr>Civil Dialogue Group 10 October 2022 : WTO MC 12 - on agriculture</vt:lpstr>
      <vt:lpstr>Civil Dialogue Group 10 October 2022 :  WTO MC12 - agriculture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MUNCH Jens-Aksel (AGRI)</dc:creator>
  <cp:lastModifiedBy>SUNJIC Ivan (AGRI)</cp:lastModifiedBy>
  <cp:revision>154</cp:revision>
  <cp:lastPrinted>2021-06-30T18:28:39Z</cp:lastPrinted>
  <dcterms:created xsi:type="dcterms:W3CDTF">2021-06-21T13:22:07Z</dcterms:created>
  <dcterms:modified xsi:type="dcterms:W3CDTF">2022-10-05T15:37:32Z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2022-10-03T20:46:27Z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ca8a7a46-e4fd-421e-b448-88fd7739b7dc</vt:lpwstr>
  </property>
  <property fmtid="{D5CDD505-2E9C-101B-9397-08002B2CF9AE}" pid="8" name="MSIP_Label_6bd9ddd1-4d20-43f6-abfa-fc3c07406f94_ContentBits">
    <vt:lpwstr>0</vt:lpwstr>
  </property>
</Properties>
</file>