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86" r:id="rId3"/>
    <p:sldId id="285" r:id="rId4"/>
    <p:sldId id="287" r:id="rId5"/>
    <p:sldId id="28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EA2"/>
    <a:srgbClr val="024B9C"/>
    <a:srgbClr val="0356B1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7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36" y="10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04/10/2022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%28CC-BY%29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646540"/>
          </a:xfrm>
        </p:spPr>
        <p:txBody>
          <a:bodyPr>
            <a:noAutofit/>
          </a:bodyPr>
          <a:lstStyle/>
          <a:p>
            <a:r>
              <a:rPr lang="fr-BE" dirty="0">
                <a:solidFill>
                  <a:srgbClr val="FFC000"/>
                </a:solidFill>
              </a:rPr>
              <a:t>Civil Dialogue Group  </a:t>
            </a:r>
            <a:br>
              <a:rPr lang="fr-BE" dirty="0"/>
            </a:br>
            <a:r>
              <a:rPr lang="en-US" dirty="0"/>
              <a:t>State of play </a:t>
            </a:r>
            <a:br>
              <a:rPr lang="en-US" dirty="0"/>
            </a:br>
            <a:r>
              <a:rPr lang="en-US" dirty="0"/>
              <a:t>of major trade WTO disputes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63388" y="5028905"/>
            <a:ext cx="10065224" cy="89775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Ivan Šunjić</a:t>
            </a:r>
          </a:p>
          <a:p>
            <a:r>
              <a:rPr lang="en-US" i="1" dirty="0"/>
              <a:t>AGRI G.1Global issues, WTO and relations with ACP</a:t>
            </a:r>
          </a:p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6725175" y="6051953"/>
            <a:ext cx="5040313" cy="528998"/>
          </a:xfrm>
        </p:spPr>
        <p:txBody>
          <a:bodyPr/>
          <a:lstStyle/>
          <a:p>
            <a:r>
              <a:rPr lang="en-GB" dirty="0"/>
              <a:t>10 October 2022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5A6A1-EC23-4EF6-9DD9-9848B45C6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EU vs. United States </a:t>
            </a:r>
            <a:r>
              <a:rPr lang="en-US" dirty="0">
                <a:solidFill>
                  <a:schemeClr val="tx2"/>
                </a:solidFill>
              </a:rPr>
              <a:t>— Anti-dumping and countervailing duties on </a:t>
            </a:r>
            <a:r>
              <a:rPr lang="en-US" b="1" dirty="0">
                <a:solidFill>
                  <a:schemeClr val="tx2"/>
                </a:solidFill>
              </a:rPr>
              <a:t>ripe olives</a:t>
            </a:r>
            <a:r>
              <a:rPr lang="en-US" dirty="0">
                <a:solidFill>
                  <a:schemeClr val="tx2"/>
                </a:solidFill>
              </a:rPr>
              <a:t> from Spain (DS577)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>
                <a:solidFill>
                  <a:srgbClr val="FF0000"/>
                </a:solidFill>
              </a:rPr>
              <a:t>Indonesia vs. EU </a:t>
            </a:r>
            <a:r>
              <a:rPr lang="en-US" dirty="0">
                <a:solidFill>
                  <a:schemeClr val="tx2"/>
                </a:solidFill>
              </a:rPr>
              <a:t>(DS593) </a:t>
            </a:r>
            <a:r>
              <a:rPr lang="en-US" dirty="0">
                <a:solidFill>
                  <a:srgbClr val="024EA2"/>
                </a:solidFill>
              </a:rPr>
              <a:t>and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Malaysia vs. EU </a:t>
            </a:r>
            <a:r>
              <a:rPr lang="en-US" dirty="0">
                <a:solidFill>
                  <a:schemeClr val="tx2"/>
                </a:solidFill>
              </a:rPr>
              <a:t>and certain Member states (DS600) — Certain measures concerning </a:t>
            </a:r>
            <a:r>
              <a:rPr lang="en-US" b="1" dirty="0">
                <a:solidFill>
                  <a:schemeClr val="tx2"/>
                </a:solidFill>
              </a:rPr>
              <a:t>palm oil and oil palm crop-based biofuels </a:t>
            </a:r>
          </a:p>
          <a:p>
            <a:pPr marL="457200" indent="-457200">
              <a:buFont typeface="+mj-lt"/>
              <a:buAutoNum type="arabicPeriod"/>
            </a:pPr>
            <a:r>
              <a:rPr lang="en-IE" dirty="0">
                <a:solidFill>
                  <a:schemeClr val="tx2"/>
                </a:solidFill>
              </a:rPr>
              <a:t>Brazil </a:t>
            </a:r>
            <a:r>
              <a:rPr lang="en-IE" b="1" dirty="0">
                <a:solidFill>
                  <a:srgbClr val="FF0000"/>
                </a:solidFill>
              </a:rPr>
              <a:t>vs. India </a:t>
            </a:r>
            <a:r>
              <a:rPr lang="en-IE" dirty="0">
                <a:solidFill>
                  <a:schemeClr val="tx2"/>
                </a:solidFill>
              </a:rPr>
              <a:t>(DS579), Australia vs. India (DS580) and Guatemala vs India (DS581) - Domestic support and export subsidies provided by India for </a:t>
            </a:r>
            <a:r>
              <a:rPr lang="en-IE" b="1" dirty="0">
                <a:solidFill>
                  <a:schemeClr val="tx2"/>
                </a:solidFill>
              </a:rPr>
              <a:t>sugar and sugarcane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4649E5-38A7-4B2F-9CAD-F794C714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59392"/>
            <a:ext cx="10515600" cy="1191236"/>
          </a:xfrm>
        </p:spPr>
        <p:txBody>
          <a:bodyPr/>
          <a:lstStyle/>
          <a:p>
            <a:r>
              <a:rPr lang="fr-BE" sz="3600" dirty="0">
                <a:solidFill>
                  <a:srgbClr val="FF0000"/>
                </a:solidFill>
              </a:rPr>
              <a:t>Civil Dialogue Group 10 </a:t>
            </a:r>
            <a:r>
              <a:rPr lang="en-IE" sz="3600" dirty="0">
                <a:solidFill>
                  <a:srgbClr val="FF0000"/>
                </a:solidFill>
              </a:rPr>
              <a:t>October</a:t>
            </a:r>
            <a:br>
              <a:rPr lang="fr-BE" sz="3600" dirty="0"/>
            </a:br>
            <a:r>
              <a:rPr lang="en-US" sz="3600" dirty="0"/>
              <a:t>State of play of WTO trade disputes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2343237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5A6A1-EC23-4EF6-9DD9-9848B45C6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</a:rPr>
              <a:t>EU vs. Colombia </a:t>
            </a:r>
            <a:r>
              <a:rPr lang="en-US" dirty="0">
                <a:solidFill>
                  <a:srgbClr val="0356B1"/>
                </a:solidFill>
              </a:rPr>
              <a:t>— Anti-Dumping Duties on </a:t>
            </a:r>
            <a:r>
              <a:rPr lang="en-US" b="1" dirty="0">
                <a:solidFill>
                  <a:srgbClr val="0356B1"/>
                </a:solidFill>
              </a:rPr>
              <a:t>Frozen Fries </a:t>
            </a:r>
            <a:r>
              <a:rPr lang="en-US" dirty="0">
                <a:solidFill>
                  <a:srgbClr val="0356B1"/>
                </a:solidFill>
              </a:rPr>
              <a:t>from Belgium, Germany and the Netherlands (DS591)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>
                <a:solidFill>
                  <a:srgbClr val="0356B1"/>
                </a:solidFill>
              </a:rPr>
              <a:t>Australia </a:t>
            </a:r>
            <a:r>
              <a:rPr lang="en-US" b="1" dirty="0">
                <a:solidFill>
                  <a:srgbClr val="FF0000"/>
                </a:solidFill>
              </a:rPr>
              <a:t>vs.</a:t>
            </a:r>
            <a:r>
              <a:rPr lang="en-US" dirty="0">
                <a:solidFill>
                  <a:srgbClr val="0356B1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China</a:t>
            </a:r>
            <a:r>
              <a:rPr lang="en-US" dirty="0">
                <a:solidFill>
                  <a:srgbClr val="0356B1"/>
                </a:solidFill>
              </a:rPr>
              <a:t> – Anti-Dumping and Countervailing Duty Measures on </a:t>
            </a:r>
            <a:r>
              <a:rPr lang="en-US" b="1" dirty="0">
                <a:solidFill>
                  <a:srgbClr val="0356B1"/>
                </a:solidFill>
              </a:rPr>
              <a:t>Wine</a:t>
            </a:r>
            <a:r>
              <a:rPr lang="en-US" dirty="0">
                <a:solidFill>
                  <a:srgbClr val="0356B1"/>
                </a:solidFill>
              </a:rPr>
              <a:t> from Australia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b="1" dirty="0">
                <a:solidFill>
                  <a:srgbClr val="FF0000"/>
                </a:solidFill>
              </a:rPr>
              <a:t>Brazil vs. EU </a:t>
            </a:r>
            <a:r>
              <a:rPr lang="en-US" dirty="0">
                <a:solidFill>
                  <a:srgbClr val="0356B1"/>
                </a:solidFill>
              </a:rPr>
              <a:t>- Measures Concerning the Importation of Certain </a:t>
            </a:r>
            <a:r>
              <a:rPr lang="en-US" b="1" dirty="0">
                <a:solidFill>
                  <a:srgbClr val="0356B1"/>
                </a:solidFill>
              </a:rPr>
              <a:t>Poultry Meat Preparations</a:t>
            </a:r>
            <a:r>
              <a:rPr lang="en-US" dirty="0">
                <a:solidFill>
                  <a:srgbClr val="0356B1"/>
                </a:solidFill>
              </a:rPr>
              <a:t> from Brazil (DS607)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4649E5-38A7-4B2F-9CAD-F794C714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59392"/>
            <a:ext cx="10515600" cy="1191236"/>
          </a:xfrm>
        </p:spPr>
        <p:txBody>
          <a:bodyPr/>
          <a:lstStyle/>
          <a:p>
            <a:r>
              <a:rPr lang="fr-BE" sz="3600" dirty="0">
                <a:solidFill>
                  <a:srgbClr val="FF0000"/>
                </a:solidFill>
              </a:rPr>
              <a:t>Civil Dialogue Group 10 </a:t>
            </a:r>
            <a:r>
              <a:rPr lang="en-IE" sz="3600" dirty="0">
                <a:solidFill>
                  <a:srgbClr val="FF0000"/>
                </a:solidFill>
              </a:rPr>
              <a:t>October</a:t>
            </a:r>
            <a:br>
              <a:rPr lang="fr-BE" sz="3600" dirty="0"/>
            </a:br>
            <a:r>
              <a:rPr lang="en-US" sz="3600" dirty="0"/>
              <a:t>State of play of WTO trade disputes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313996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75A6A1-EC23-4EF6-9DD9-9848B45C6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457200" indent="-457200">
              <a:buFont typeface="+mj-lt"/>
              <a:buAutoNum type="arabicPeriod" startAt="7"/>
            </a:pPr>
            <a:r>
              <a:rPr lang="en-US" b="1" dirty="0">
                <a:solidFill>
                  <a:srgbClr val="FF0000"/>
                </a:solidFill>
              </a:rPr>
              <a:t>EU vs. Egypt </a:t>
            </a:r>
            <a:r>
              <a:rPr lang="en-US" dirty="0">
                <a:solidFill>
                  <a:srgbClr val="0356B1"/>
                </a:solidFill>
              </a:rPr>
              <a:t>— Registration requirements relating to the importation of certain products (DS609)</a:t>
            </a:r>
            <a:endParaRPr lang="en-IE" dirty="0">
              <a:solidFill>
                <a:srgbClr val="0356B1"/>
              </a:solidFill>
            </a:endParaRPr>
          </a:p>
          <a:p>
            <a:pPr marL="457200" indent="-457200">
              <a:buFont typeface="+mj-lt"/>
              <a:buAutoNum type="arabicPeriod" startAt="7"/>
            </a:pPr>
            <a:r>
              <a:rPr lang="en-US" b="1" dirty="0">
                <a:solidFill>
                  <a:srgbClr val="FF0000"/>
                </a:solidFill>
              </a:rPr>
              <a:t>EU vs. China </a:t>
            </a:r>
            <a:r>
              <a:rPr lang="en-US" dirty="0">
                <a:solidFill>
                  <a:srgbClr val="024B9C"/>
                </a:solidFill>
              </a:rPr>
              <a:t>– Measures concerning trade in goods and services (DS610)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US" b="1" dirty="0">
                <a:solidFill>
                  <a:srgbClr val="FF0000"/>
                </a:solidFill>
              </a:rPr>
              <a:t>South Africa vs. EU </a:t>
            </a:r>
            <a:r>
              <a:rPr lang="en-US" dirty="0">
                <a:solidFill>
                  <a:srgbClr val="024EA2"/>
                </a:solidFill>
              </a:rPr>
              <a:t>- Measures concerning the importation of </a:t>
            </a:r>
            <a:r>
              <a:rPr lang="en-US" b="1" dirty="0">
                <a:solidFill>
                  <a:srgbClr val="024EA2"/>
                </a:solidFill>
              </a:rPr>
              <a:t>citrus fruit </a:t>
            </a:r>
            <a:r>
              <a:rPr lang="en-US" dirty="0">
                <a:solidFill>
                  <a:srgbClr val="024EA2"/>
                </a:solidFill>
              </a:rPr>
              <a:t>from South Africa (DS613)</a:t>
            </a:r>
          </a:p>
          <a:p>
            <a:pPr marL="457200" indent="-457200">
              <a:buFont typeface="+mj-lt"/>
              <a:buAutoNum type="arabicPeriod" startAt="7"/>
            </a:pPr>
            <a:endParaRPr lang="en-I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4649E5-38A7-4B2F-9CAD-F794C714C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159392"/>
            <a:ext cx="10515600" cy="1191236"/>
          </a:xfrm>
        </p:spPr>
        <p:txBody>
          <a:bodyPr/>
          <a:lstStyle/>
          <a:p>
            <a:r>
              <a:rPr lang="fr-BE" sz="3600" dirty="0">
                <a:solidFill>
                  <a:srgbClr val="FF0000"/>
                </a:solidFill>
              </a:rPr>
              <a:t>Civil Dialogue Group 10 </a:t>
            </a:r>
            <a:r>
              <a:rPr lang="en-IE" sz="3600" dirty="0">
                <a:solidFill>
                  <a:srgbClr val="FF0000"/>
                </a:solidFill>
              </a:rPr>
              <a:t>October</a:t>
            </a:r>
            <a:br>
              <a:rPr lang="fr-BE" sz="3600" dirty="0"/>
            </a:br>
            <a:r>
              <a:rPr lang="en-US" sz="3600" dirty="0"/>
              <a:t>State of play of WTO trade disputes</a:t>
            </a:r>
            <a:endParaRPr lang="en-IE" sz="3600" dirty="0"/>
          </a:p>
        </p:txBody>
      </p:sp>
    </p:spTree>
    <p:extLst>
      <p:ext uri="{BB962C8B-B14F-4D97-AF65-F5344CB8AC3E}">
        <p14:creationId xmlns:p14="http://schemas.microsoft.com/office/powerpoint/2010/main" val="4285631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575" y="4646435"/>
            <a:ext cx="8941016" cy="1853519"/>
          </a:xfrm>
        </p:spPr>
        <p:txBody>
          <a:bodyPr wrap="square" anchor="b" anchorCtr="0"/>
          <a:lstStyle/>
          <a:p>
            <a:r>
              <a:rPr lang="en-US" sz="1050" b="1" dirty="0"/>
              <a:t>© European Union 2020</a:t>
            </a:r>
          </a:p>
          <a:p>
            <a:r>
              <a:rPr lang="en-US" sz="1050" dirty="0"/>
              <a:t>Unless otherwise noted the reuse of this presentation is </a:t>
            </a:r>
            <a:r>
              <a:rPr lang="en-US" sz="1050" dirty="0" err="1"/>
              <a:t>authorised</a:t>
            </a:r>
            <a:r>
              <a:rPr lang="en-US" sz="1050" dirty="0"/>
              <a:t> under the </a:t>
            </a:r>
            <a:r>
              <a:rPr lang="en-US" sz="1050" dirty="0">
                <a:hlinkClick r:id="rId3"/>
              </a:rPr>
              <a:t>CC BY 4.0 </a:t>
            </a:r>
            <a:r>
              <a:rPr lang="en-US" sz="1050" dirty="0"/>
              <a:t>license. For any use or reproduction of elements that are not owned by the EU, permission may need to be sought directly from the respective right holders.</a:t>
            </a:r>
          </a:p>
          <a:p>
            <a:r>
              <a:rPr lang="en-US" sz="1050" dirty="0"/>
              <a:t>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</a:t>
            </a:r>
            <a:r>
              <a:rPr lang="en-US" sz="1050" dirty="0">
                <a:solidFill>
                  <a:schemeClr val="accent6"/>
                </a:solidFill>
              </a:rPr>
              <a:t>: e.g. Fotolia.com</a:t>
            </a:r>
            <a:r>
              <a:rPr lang="en-US" sz="1050" dirty="0"/>
              <a:t>; Slide </a:t>
            </a:r>
            <a:r>
              <a:rPr lang="en-US" sz="1050" dirty="0">
                <a:solidFill>
                  <a:schemeClr val="accent6"/>
                </a:solidFill>
              </a:rPr>
              <a:t>xx</a:t>
            </a:r>
            <a:r>
              <a:rPr lang="en-US" sz="1050" dirty="0"/>
              <a:t>: </a:t>
            </a:r>
            <a:r>
              <a:rPr lang="en-US" sz="1050" dirty="0">
                <a:solidFill>
                  <a:schemeClr val="accent6"/>
                </a:solidFill>
              </a:rPr>
              <a:t>element concerned</a:t>
            </a:r>
            <a:r>
              <a:rPr lang="en-US" sz="1050" dirty="0"/>
              <a:t>, source: </a:t>
            </a:r>
            <a:r>
              <a:rPr lang="en-US" sz="1050" dirty="0">
                <a:solidFill>
                  <a:schemeClr val="accent6"/>
                </a:solidFill>
              </a:rPr>
              <a:t>e.g. iStock.com</a:t>
            </a:r>
            <a:endParaRPr lang="en-GB" sz="1050" dirty="0">
              <a:solidFill>
                <a:schemeClr val="accent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4" y="4858246"/>
            <a:ext cx="1023496" cy="35809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B7AD16-2528-46CE-8601-3884590CA9AE}"/>
              </a:ext>
            </a:extLst>
          </p:cNvPr>
          <p:cNvSpPr txBox="1"/>
          <p:nvPr/>
        </p:nvSpPr>
        <p:spPr>
          <a:xfrm>
            <a:off x="1151390" y="2574522"/>
            <a:ext cx="60946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E" sz="2000" dirty="0">
                <a:solidFill>
                  <a:schemeClr val="tx2"/>
                </a:solidFill>
              </a:rPr>
              <a:t>AGRI-G1@ec.europa.eu</a:t>
            </a:r>
          </a:p>
        </p:txBody>
      </p:sp>
    </p:spTree>
    <p:extLst>
      <p:ext uri="{BB962C8B-B14F-4D97-AF65-F5344CB8AC3E}">
        <p14:creationId xmlns:p14="http://schemas.microsoft.com/office/powerpoint/2010/main" val="427361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.potx" id="{4E874F3A-6BB1-4334-AA3C-CB69D53C2FB0}" vid="{CFDAC62F-BBD6-4674-995E-7A3058955A7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89</TotalTime>
  <Words>386</Words>
  <Application>Microsoft Office PowerPoint</Application>
  <PresentationFormat>Widescreen</PresentationFormat>
  <Paragraphs>24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Civil Dialogue Group   State of play  of major trade WTO disputes</vt:lpstr>
      <vt:lpstr>Civil Dialogue Group 10 October State of play of WTO trade disputes</vt:lpstr>
      <vt:lpstr>Civil Dialogue Group 10 October State of play of WTO trade disputes</vt:lpstr>
      <vt:lpstr>Civil Dialogue Group 10 October State of play of WTO trade disputes</vt:lpstr>
      <vt:lpstr>Thank you</vt:lpstr>
    </vt:vector>
  </TitlesOfParts>
  <Company>European Commission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SUNJIC Ivan (AGRI)</dc:creator>
  <cp:lastModifiedBy>SUNJIC Ivan (AGRI)</cp:lastModifiedBy>
  <cp:revision>3</cp:revision>
  <dcterms:created xsi:type="dcterms:W3CDTF">2022-10-04T14:28:29Z</dcterms:created>
  <dcterms:modified xsi:type="dcterms:W3CDTF">2022-10-04T15:57:33Z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2022-10-04T14:28:30Z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d020b2ce-63f1-4906-a4e1-530fc8527834</vt:lpwstr>
  </property>
  <property fmtid="{D5CDD505-2E9C-101B-9397-08002B2CF9AE}" pid="8" name="MSIP_Label_6bd9ddd1-4d20-43f6-abfa-fc3c07406f94_ContentBits">
    <vt:lpwstr>0</vt:lpwstr>
  </property>
</Properties>
</file>