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28"/>
  </p:notesMasterIdLst>
  <p:handoutMasterIdLst>
    <p:handoutMasterId r:id="rId29"/>
  </p:handoutMasterIdLst>
  <p:sldIdLst>
    <p:sldId id="258" r:id="rId2"/>
    <p:sldId id="425" r:id="rId3"/>
    <p:sldId id="453" r:id="rId4"/>
    <p:sldId id="427" r:id="rId5"/>
    <p:sldId id="430" r:id="rId6"/>
    <p:sldId id="457" r:id="rId7"/>
    <p:sldId id="432" r:id="rId8"/>
    <p:sldId id="419" r:id="rId9"/>
    <p:sldId id="420" r:id="rId10"/>
    <p:sldId id="429" r:id="rId11"/>
    <p:sldId id="435" r:id="rId12"/>
    <p:sldId id="434" r:id="rId13"/>
    <p:sldId id="433" r:id="rId14"/>
    <p:sldId id="454" r:id="rId15"/>
    <p:sldId id="449" r:id="rId16"/>
    <p:sldId id="438" r:id="rId17"/>
    <p:sldId id="439" r:id="rId18"/>
    <p:sldId id="455" r:id="rId19"/>
    <p:sldId id="444" r:id="rId20"/>
    <p:sldId id="456" r:id="rId21"/>
    <p:sldId id="445" r:id="rId22"/>
    <p:sldId id="446" r:id="rId23"/>
    <p:sldId id="448" r:id="rId24"/>
    <p:sldId id="450" r:id="rId25"/>
    <p:sldId id="451"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AE2229-036D-44F7-8E80-FAA5DC21EA6A}">
          <p14:sldIdLst>
            <p14:sldId id="258"/>
            <p14:sldId id="425"/>
            <p14:sldId id="453"/>
            <p14:sldId id="427"/>
            <p14:sldId id="430"/>
            <p14:sldId id="457"/>
            <p14:sldId id="432"/>
            <p14:sldId id="419"/>
            <p14:sldId id="420"/>
            <p14:sldId id="429"/>
            <p14:sldId id="435"/>
            <p14:sldId id="434"/>
            <p14:sldId id="433"/>
            <p14:sldId id="454"/>
            <p14:sldId id="449"/>
            <p14:sldId id="438"/>
            <p14:sldId id="439"/>
            <p14:sldId id="455"/>
            <p14:sldId id="444"/>
            <p14:sldId id="456"/>
            <p14:sldId id="445"/>
            <p14:sldId id="446"/>
            <p14:sldId id="448"/>
            <p14:sldId id="450"/>
            <p14:sldId id="451"/>
            <p14:sldId id="31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De Pierrepont" initials="ADP" lastIdx="1" clrIdx="0">
    <p:extLst>
      <p:ext uri="{19B8F6BF-5375-455C-9EA6-DF929625EA0E}">
        <p15:presenceInfo xmlns:p15="http://schemas.microsoft.com/office/powerpoint/2012/main" userId="Adrien De Pierrepont" providerId="None"/>
      </p:ext>
    </p:extLst>
  </p:cmAuthor>
  <p:cmAuthor id="2" name="Lyvia MANZATO" initials="LM" lastIdx="2" clrIdx="1">
    <p:extLst>
      <p:ext uri="{19B8F6BF-5375-455C-9EA6-DF929625EA0E}">
        <p15:presenceInfo xmlns:p15="http://schemas.microsoft.com/office/powerpoint/2012/main" userId="Lyvia MANZA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542"/>
    <a:srgbClr val="475E7D"/>
    <a:srgbClr val="000000"/>
    <a:srgbClr val="5A3951"/>
    <a:srgbClr val="755A00"/>
    <a:srgbClr val="FFFFFF"/>
    <a:srgbClr val="617EA5"/>
    <a:srgbClr val="5F9471"/>
    <a:srgbClr val="656386"/>
    <a:srgbClr val="7D9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66549" autoAdjust="0"/>
  </p:normalViewPr>
  <p:slideViewPr>
    <p:cSldViewPr>
      <p:cViewPr varScale="1">
        <p:scale>
          <a:sx n="115" d="100"/>
          <a:sy n="115" d="100"/>
        </p:scale>
        <p:origin x="13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7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2016es\commun\_1%20-%20ECHANGE%20DOSSIERS%20et%20AO%20EN%20COURS\WATER\3_Phases\3_Analysis\EQ13\AIR%20data\AIR_planned_commited_realised_budget_FA_by_MS_PPA_22052019_DLI(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Planned_budget_MS!$B$39</c:f>
              <c:strCache>
                <c:ptCount val="1"/>
                <c:pt idx="0">
                  <c:v>P4</c:v>
                </c:pt>
              </c:strCache>
            </c:strRef>
          </c:tx>
          <c:spPr>
            <a:solidFill>
              <a:schemeClr val="accent1"/>
            </a:solidFill>
            <a:ln>
              <a:noFill/>
            </a:ln>
            <a:effectLst/>
          </c:spPr>
          <c:invertIfNegative val="0"/>
          <c:cat>
            <c:strRef>
              <c:f>Planned_budget_MS!$A$71:$A$98</c:f>
              <c:strCache>
                <c:ptCount val="28"/>
                <c:pt idx="0">
                  <c:v>FR</c:v>
                </c:pt>
                <c:pt idx="1">
                  <c:v>IT</c:v>
                </c:pt>
                <c:pt idx="2">
                  <c:v>DE</c:v>
                </c:pt>
                <c:pt idx="3">
                  <c:v>ES</c:v>
                </c:pt>
                <c:pt idx="4">
                  <c:v>FI</c:v>
                </c:pt>
                <c:pt idx="5">
                  <c:v>AT</c:v>
                </c:pt>
                <c:pt idx="6">
                  <c:v>UK</c:v>
                </c:pt>
                <c:pt idx="7">
                  <c:v>PL</c:v>
                </c:pt>
                <c:pt idx="8">
                  <c:v>RO</c:v>
                </c:pt>
                <c:pt idx="9">
                  <c:v>EL</c:v>
                </c:pt>
                <c:pt idx="10">
                  <c:v>IE</c:v>
                </c:pt>
                <c:pt idx="11">
                  <c:v>SE</c:v>
                </c:pt>
                <c:pt idx="12">
                  <c:v>PT</c:v>
                </c:pt>
                <c:pt idx="13">
                  <c:v>CZ</c:v>
                </c:pt>
                <c:pt idx="14">
                  <c:v>HU</c:v>
                </c:pt>
                <c:pt idx="15">
                  <c:v>BG</c:v>
                </c:pt>
                <c:pt idx="16">
                  <c:v>NL</c:v>
                </c:pt>
                <c:pt idx="17">
                  <c:v>SK</c:v>
                </c:pt>
                <c:pt idx="18">
                  <c:v>DK</c:v>
                </c:pt>
                <c:pt idx="19">
                  <c:v>HR</c:v>
                </c:pt>
                <c:pt idx="20">
                  <c:v>BE</c:v>
                </c:pt>
                <c:pt idx="21">
                  <c:v>LT</c:v>
                </c:pt>
                <c:pt idx="22">
                  <c:v>LV</c:v>
                </c:pt>
                <c:pt idx="23">
                  <c:v>SI</c:v>
                </c:pt>
                <c:pt idx="24">
                  <c:v>EE</c:v>
                </c:pt>
                <c:pt idx="25">
                  <c:v>LU</c:v>
                </c:pt>
                <c:pt idx="26">
                  <c:v>CY</c:v>
                </c:pt>
                <c:pt idx="27">
                  <c:v>MT</c:v>
                </c:pt>
              </c:strCache>
            </c:strRef>
          </c:cat>
          <c:val>
            <c:numRef>
              <c:f>Planned_budget_MS!$B$71:$B$98</c:f>
              <c:numCache>
                <c:formatCode>_("€"* #,##0.00_);_("€"* \(#,##0.00\);_("€"* "-"??_);_(@_)</c:formatCode>
                <c:ptCount val="28"/>
                <c:pt idx="0">
                  <c:v>9.1039947038700006</c:v>
                </c:pt>
                <c:pt idx="1">
                  <c:v>7.1330678675299994</c:v>
                </c:pt>
                <c:pt idx="2">
                  <c:v>7.6241031654899993</c:v>
                </c:pt>
                <c:pt idx="3">
                  <c:v>4.6401941813000001</c:v>
                </c:pt>
                <c:pt idx="4">
                  <c:v>5.6775940389999997</c:v>
                </c:pt>
                <c:pt idx="5">
                  <c:v>5.0270604760099999</c:v>
                </c:pt>
                <c:pt idx="6">
                  <c:v>4.7472564996299997</c:v>
                </c:pt>
                <c:pt idx="7">
                  <c:v>4.1608992090000001</c:v>
                </c:pt>
                <c:pt idx="8">
                  <c:v>2.813740122</c:v>
                </c:pt>
                <c:pt idx="9">
                  <c:v>2.42639199038</c:v>
                </c:pt>
                <c:pt idx="10">
                  <c:v>2.8427556300000001</c:v>
                </c:pt>
                <c:pt idx="11">
                  <c:v>2.6243369109999999</c:v>
                </c:pt>
                <c:pt idx="12">
                  <c:v>1.34776757281</c:v>
                </c:pt>
                <c:pt idx="13">
                  <c:v>2.0984714918599998</c:v>
                </c:pt>
                <c:pt idx="14">
                  <c:v>1.2666142433000001</c:v>
                </c:pt>
                <c:pt idx="15">
                  <c:v>0.98309802279999992</c:v>
                </c:pt>
                <c:pt idx="16">
                  <c:v>0.91776999999999997</c:v>
                </c:pt>
                <c:pt idx="17">
                  <c:v>0.89653799999999995</c:v>
                </c:pt>
                <c:pt idx="18">
                  <c:v>0.76875813299999995</c:v>
                </c:pt>
                <c:pt idx="19">
                  <c:v>0.65974872426999998</c:v>
                </c:pt>
                <c:pt idx="20">
                  <c:v>0.57889725800000003</c:v>
                </c:pt>
                <c:pt idx="21">
                  <c:v>0.57811717151999997</c:v>
                </c:pt>
                <c:pt idx="22">
                  <c:v>0.57464481700000003</c:v>
                </c:pt>
                <c:pt idx="23">
                  <c:v>0.57321593000000004</c:v>
                </c:pt>
                <c:pt idx="24">
                  <c:v>0.36030687066</c:v>
                </c:pt>
                <c:pt idx="25">
                  <c:v>0.236023327</c:v>
                </c:pt>
                <c:pt idx="26">
                  <c:v>0.112100992</c:v>
                </c:pt>
                <c:pt idx="27">
                  <c:v>5.2455544999999999E-2</c:v>
                </c:pt>
              </c:numCache>
            </c:numRef>
          </c:val>
          <c:extLst>
            <c:ext xmlns:c16="http://schemas.microsoft.com/office/drawing/2014/chart" uri="{C3380CC4-5D6E-409C-BE32-E72D297353CC}">
              <c16:uniqueId val="{00000000-F623-4644-8711-4B9E85CF7688}"/>
            </c:ext>
          </c:extLst>
        </c:ser>
        <c:ser>
          <c:idx val="1"/>
          <c:order val="1"/>
          <c:tx>
            <c:strRef>
              <c:f>Planned_budget_MS!$C$39</c:f>
              <c:strCache>
                <c:ptCount val="1"/>
                <c:pt idx="0">
                  <c:v>5A</c:v>
                </c:pt>
              </c:strCache>
            </c:strRef>
          </c:tx>
          <c:spPr>
            <a:solidFill>
              <a:schemeClr val="accent2"/>
            </a:solidFill>
            <a:ln>
              <a:noFill/>
            </a:ln>
            <a:effectLst/>
          </c:spPr>
          <c:invertIfNegative val="0"/>
          <c:cat>
            <c:strRef>
              <c:f>Planned_budget_MS!$A$71:$A$98</c:f>
              <c:strCache>
                <c:ptCount val="28"/>
                <c:pt idx="0">
                  <c:v>FR</c:v>
                </c:pt>
                <c:pt idx="1">
                  <c:v>IT</c:v>
                </c:pt>
                <c:pt idx="2">
                  <c:v>DE</c:v>
                </c:pt>
                <c:pt idx="3">
                  <c:v>ES</c:v>
                </c:pt>
                <c:pt idx="4">
                  <c:v>FI</c:v>
                </c:pt>
                <c:pt idx="5">
                  <c:v>AT</c:v>
                </c:pt>
                <c:pt idx="6">
                  <c:v>UK</c:v>
                </c:pt>
                <c:pt idx="7">
                  <c:v>PL</c:v>
                </c:pt>
                <c:pt idx="8">
                  <c:v>RO</c:v>
                </c:pt>
                <c:pt idx="9">
                  <c:v>EL</c:v>
                </c:pt>
                <c:pt idx="10">
                  <c:v>IE</c:v>
                </c:pt>
                <c:pt idx="11">
                  <c:v>SE</c:v>
                </c:pt>
                <c:pt idx="12">
                  <c:v>PT</c:v>
                </c:pt>
                <c:pt idx="13">
                  <c:v>CZ</c:v>
                </c:pt>
                <c:pt idx="14">
                  <c:v>HU</c:v>
                </c:pt>
                <c:pt idx="15">
                  <c:v>BG</c:v>
                </c:pt>
                <c:pt idx="16">
                  <c:v>NL</c:v>
                </c:pt>
                <c:pt idx="17">
                  <c:v>SK</c:v>
                </c:pt>
                <c:pt idx="18">
                  <c:v>DK</c:v>
                </c:pt>
                <c:pt idx="19">
                  <c:v>HR</c:v>
                </c:pt>
                <c:pt idx="20">
                  <c:v>BE</c:v>
                </c:pt>
                <c:pt idx="21">
                  <c:v>LT</c:v>
                </c:pt>
                <c:pt idx="22">
                  <c:v>LV</c:v>
                </c:pt>
                <c:pt idx="23">
                  <c:v>SI</c:v>
                </c:pt>
                <c:pt idx="24">
                  <c:v>EE</c:v>
                </c:pt>
                <c:pt idx="25">
                  <c:v>LU</c:v>
                </c:pt>
                <c:pt idx="26">
                  <c:v>CY</c:v>
                </c:pt>
                <c:pt idx="27">
                  <c:v>MT</c:v>
                </c:pt>
              </c:strCache>
            </c:strRef>
          </c:cat>
          <c:val>
            <c:numRef>
              <c:f>Planned_budget_MS!$C$71:$C$98</c:f>
              <c:numCache>
                <c:formatCode>_("€"* #,##0.00_);_("€"* \(#,##0.00\);_("€"* "-"??_);_(@_)</c:formatCode>
                <c:ptCount val="28"/>
                <c:pt idx="0">
                  <c:v>0.38331122702999998</c:v>
                </c:pt>
                <c:pt idx="1">
                  <c:v>0.49969331643000003</c:v>
                </c:pt>
                <c:pt idx="2">
                  <c:v>1.49E-2</c:v>
                </c:pt>
                <c:pt idx="3">
                  <c:v>0.61412460563999993</c:v>
                </c:pt>
                <c:pt idx="4">
                  <c:v>0</c:v>
                </c:pt>
                <c:pt idx="5">
                  <c:v>2.1121079769999999E-2</c:v>
                </c:pt>
                <c:pt idx="6">
                  <c:v>8.4375000000000006E-3</c:v>
                </c:pt>
                <c:pt idx="7">
                  <c:v>0</c:v>
                </c:pt>
                <c:pt idx="8">
                  <c:v>0.45371642499999998</c:v>
                </c:pt>
                <c:pt idx="9">
                  <c:v>0.62583578575999999</c:v>
                </c:pt>
                <c:pt idx="10">
                  <c:v>0</c:v>
                </c:pt>
                <c:pt idx="11">
                  <c:v>0</c:v>
                </c:pt>
                <c:pt idx="12">
                  <c:v>0.40704607599999998</c:v>
                </c:pt>
                <c:pt idx="13">
                  <c:v>0</c:v>
                </c:pt>
                <c:pt idx="14">
                  <c:v>4.1085087619999995E-2</c:v>
                </c:pt>
                <c:pt idx="15">
                  <c:v>0.10528697109999999</c:v>
                </c:pt>
                <c:pt idx="16">
                  <c:v>0</c:v>
                </c:pt>
                <c:pt idx="17">
                  <c:v>0</c:v>
                </c:pt>
                <c:pt idx="18">
                  <c:v>0</c:v>
                </c:pt>
                <c:pt idx="19">
                  <c:v>0</c:v>
                </c:pt>
                <c:pt idx="20">
                  <c:v>0</c:v>
                </c:pt>
                <c:pt idx="21">
                  <c:v>0</c:v>
                </c:pt>
                <c:pt idx="22">
                  <c:v>0</c:v>
                </c:pt>
                <c:pt idx="23">
                  <c:v>0</c:v>
                </c:pt>
                <c:pt idx="24">
                  <c:v>7.5000000000000002E-4</c:v>
                </c:pt>
                <c:pt idx="25">
                  <c:v>0</c:v>
                </c:pt>
                <c:pt idx="26">
                  <c:v>1.3962542999999999E-2</c:v>
                </c:pt>
                <c:pt idx="27">
                  <c:v>1.1609075E-2</c:v>
                </c:pt>
              </c:numCache>
            </c:numRef>
          </c:val>
          <c:extLst>
            <c:ext xmlns:c16="http://schemas.microsoft.com/office/drawing/2014/chart" uri="{C3380CC4-5D6E-409C-BE32-E72D297353CC}">
              <c16:uniqueId val="{00000001-F623-4644-8711-4B9E85CF7688}"/>
            </c:ext>
          </c:extLst>
        </c:ser>
        <c:ser>
          <c:idx val="2"/>
          <c:order val="2"/>
          <c:tx>
            <c:strRef>
              <c:f>Planned_budget_MS!$D$39</c:f>
              <c:strCache>
                <c:ptCount val="1"/>
                <c:pt idx="0">
                  <c:v>5D</c:v>
                </c:pt>
              </c:strCache>
            </c:strRef>
          </c:tx>
          <c:spPr>
            <a:solidFill>
              <a:schemeClr val="accent3"/>
            </a:solidFill>
            <a:ln>
              <a:noFill/>
            </a:ln>
            <a:effectLst/>
          </c:spPr>
          <c:invertIfNegative val="0"/>
          <c:cat>
            <c:strRef>
              <c:f>Planned_budget_MS!$A$71:$A$98</c:f>
              <c:strCache>
                <c:ptCount val="28"/>
                <c:pt idx="0">
                  <c:v>FR</c:v>
                </c:pt>
                <c:pt idx="1">
                  <c:v>IT</c:v>
                </c:pt>
                <c:pt idx="2">
                  <c:v>DE</c:v>
                </c:pt>
                <c:pt idx="3">
                  <c:v>ES</c:v>
                </c:pt>
                <c:pt idx="4">
                  <c:v>FI</c:v>
                </c:pt>
                <c:pt idx="5">
                  <c:v>AT</c:v>
                </c:pt>
                <c:pt idx="6">
                  <c:v>UK</c:v>
                </c:pt>
                <c:pt idx="7">
                  <c:v>PL</c:v>
                </c:pt>
                <c:pt idx="8">
                  <c:v>RO</c:v>
                </c:pt>
                <c:pt idx="9">
                  <c:v>EL</c:v>
                </c:pt>
                <c:pt idx="10">
                  <c:v>IE</c:v>
                </c:pt>
                <c:pt idx="11">
                  <c:v>SE</c:v>
                </c:pt>
                <c:pt idx="12">
                  <c:v>PT</c:v>
                </c:pt>
                <c:pt idx="13">
                  <c:v>CZ</c:v>
                </c:pt>
                <c:pt idx="14">
                  <c:v>HU</c:v>
                </c:pt>
                <c:pt idx="15">
                  <c:v>BG</c:v>
                </c:pt>
                <c:pt idx="16">
                  <c:v>NL</c:v>
                </c:pt>
                <c:pt idx="17">
                  <c:v>SK</c:v>
                </c:pt>
                <c:pt idx="18">
                  <c:v>DK</c:v>
                </c:pt>
                <c:pt idx="19">
                  <c:v>HR</c:v>
                </c:pt>
                <c:pt idx="20">
                  <c:v>BE</c:v>
                </c:pt>
                <c:pt idx="21">
                  <c:v>LT</c:v>
                </c:pt>
                <c:pt idx="22">
                  <c:v>LV</c:v>
                </c:pt>
                <c:pt idx="23">
                  <c:v>SI</c:v>
                </c:pt>
                <c:pt idx="24">
                  <c:v>EE</c:v>
                </c:pt>
                <c:pt idx="25">
                  <c:v>LU</c:v>
                </c:pt>
                <c:pt idx="26">
                  <c:v>CY</c:v>
                </c:pt>
                <c:pt idx="27">
                  <c:v>MT</c:v>
                </c:pt>
              </c:strCache>
            </c:strRef>
          </c:cat>
          <c:val>
            <c:numRef>
              <c:f>Planned_budget_MS!$D$71:$D$98</c:f>
              <c:numCache>
                <c:formatCode>_("€"* #,##0.00_);_("€"* \(#,##0.00\);_("€"* "-"??_);_(@_)</c:formatCode>
                <c:ptCount val="28"/>
                <c:pt idx="0">
                  <c:v>2.630058389E-2</c:v>
                </c:pt>
                <c:pt idx="1">
                  <c:v>0.14507207899999999</c:v>
                </c:pt>
                <c:pt idx="2">
                  <c:v>0.15251182311000003</c:v>
                </c:pt>
                <c:pt idx="3">
                  <c:v>7.7923936999999999E-2</c:v>
                </c:pt>
                <c:pt idx="4">
                  <c:v>6.3899999999999998E-2</c:v>
                </c:pt>
                <c:pt idx="5">
                  <c:v>2.206110491E-2</c:v>
                </c:pt>
                <c:pt idx="6">
                  <c:v>6.0426148860000001E-2</c:v>
                </c:pt>
                <c:pt idx="7">
                  <c:v>0</c:v>
                </c:pt>
                <c:pt idx="8">
                  <c:v>0.44584903961</c:v>
                </c:pt>
                <c:pt idx="9">
                  <c:v>0.18141332668999999</c:v>
                </c:pt>
                <c:pt idx="10">
                  <c:v>0.35170000000000001</c:v>
                </c:pt>
                <c:pt idx="11">
                  <c:v>4.8297275000000001E-2</c:v>
                </c:pt>
                <c:pt idx="12">
                  <c:v>2.5877195899999999E-3</c:v>
                </c:pt>
                <c:pt idx="13">
                  <c:v>0</c:v>
                </c:pt>
                <c:pt idx="14">
                  <c:v>1.7966801809999999E-2</c:v>
                </c:pt>
                <c:pt idx="15">
                  <c:v>5.5841250600000003E-2</c:v>
                </c:pt>
                <c:pt idx="16">
                  <c:v>0</c:v>
                </c:pt>
                <c:pt idx="17">
                  <c:v>0</c:v>
                </c:pt>
                <c:pt idx="18">
                  <c:v>8.9467387999999995E-2</c:v>
                </c:pt>
                <c:pt idx="19">
                  <c:v>8.931E-2</c:v>
                </c:pt>
                <c:pt idx="20">
                  <c:v>0.15829970300000001</c:v>
                </c:pt>
                <c:pt idx="21">
                  <c:v>2.594620714E-2</c:v>
                </c:pt>
                <c:pt idx="22">
                  <c:v>1.6436880000000001E-2</c:v>
                </c:pt>
                <c:pt idx="23">
                  <c:v>0</c:v>
                </c:pt>
                <c:pt idx="24">
                  <c:v>5.1000000000000004E-4</c:v>
                </c:pt>
                <c:pt idx="25">
                  <c:v>4.0000000000000001E-3</c:v>
                </c:pt>
                <c:pt idx="26">
                  <c:v>2.0500000000000002E-3</c:v>
                </c:pt>
                <c:pt idx="27">
                  <c:v>1.669446E-3</c:v>
                </c:pt>
              </c:numCache>
            </c:numRef>
          </c:val>
          <c:extLst>
            <c:ext xmlns:c16="http://schemas.microsoft.com/office/drawing/2014/chart" uri="{C3380CC4-5D6E-409C-BE32-E72D297353CC}">
              <c16:uniqueId val="{00000002-F623-4644-8711-4B9E85CF7688}"/>
            </c:ext>
          </c:extLst>
        </c:ser>
        <c:ser>
          <c:idx val="3"/>
          <c:order val="3"/>
          <c:tx>
            <c:strRef>
              <c:f>Planned_budget_MS!$E$39</c:f>
              <c:strCache>
                <c:ptCount val="1"/>
                <c:pt idx="0">
                  <c:v>5E</c:v>
                </c:pt>
              </c:strCache>
            </c:strRef>
          </c:tx>
          <c:spPr>
            <a:solidFill>
              <a:schemeClr val="accent4"/>
            </a:solidFill>
            <a:ln>
              <a:noFill/>
            </a:ln>
            <a:effectLst/>
          </c:spPr>
          <c:invertIfNegative val="0"/>
          <c:cat>
            <c:strRef>
              <c:f>Planned_budget_MS!$A$71:$A$98</c:f>
              <c:strCache>
                <c:ptCount val="28"/>
                <c:pt idx="0">
                  <c:v>FR</c:v>
                </c:pt>
                <c:pt idx="1">
                  <c:v>IT</c:v>
                </c:pt>
                <c:pt idx="2">
                  <c:v>DE</c:v>
                </c:pt>
                <c:pt idx="3">
                  <c:v>ES</c:v>
                </c:pt>
                <c:pt idx="4">
                  <c:v>FI</c:v>
                </c:pt>
                <c:pt idx="5">
                  <c:v>AT</c:v>
                </c:pt>
                <c:pt idx="6">
                  <c:v>UK</c:v>
                </c:pt>
                <c:pt idx="7">
                  <c:v>PL</c:v>
                </c:pt>
                <c:pt idx="8">
                  <c:v>RO</c:v>
                </c:pt>
                <c:pt idx="9">
                  <c:v>EL</c:v>
                </c:pt>
                <c:pt idx="10">
                  <c:v>IE</c:v>
                </c:pt>
                <c:pt idx="11">
                  <c:v>SE</c:v>
                </c:pt>
                <c:pt idx="12">
                  <c:v>PT</c:v>
                </c:pt>
                <c:pt idx="13">
                  <c:v>CZ</c:v>
                </c:pt>
                <c:pt idx="14">
                  <c:v>HU</c:v>
                </c:pt>
                <c:pt idx="15">
                  <c:v>BG</c:v>
                </c:pt>
                <c:pt idx="16">
                  <c:v>NL</c:v>
                </c:pt>
                <c:pt idx="17">
                  <c:v>SK</c:v>
                </c:pt>
                <c:pt idx="18">
                  <c:v>DK</c:v>
                </c:pt>
                <c:pt idx="19">
                  <c:v>HR</c:v>
                </c:pt>
                <c:pt idx="20">
                  <c:v>BE</c:v>
                </c:pt>
                <c:pt idx="21">
                  <c:v>LT</c:v>
                </c:pt>
                <c:pt idx="22">
                  <c:v>LV</c:v>
                </c:pt>
                <c:pt idx="23">
                  <c:v>SI</c:v>
                </c:pt>
                <c:pt idx="24">
                  <c:v>EE</c:v>
                </c:pt>
                <c:pt idx="25">
                  <c:v>LU</c:v>
                </c:pt>
                <c:pt idx="26">
                  <c:v>CY</c:v>
                </c:pt>
                <c:pt idx="27">
                  <c:v>MT</c:v>
                </c:pt>
              </c:strCache>
            </c:strRef>
          </c:cat>
          <c:val>
            <c:numRef>
              <c:f>Planned_budget_MS!$E$71:$E$98</c:f>
              <c:numCache>
                <c:formatCode>_("€"* #,##0.00_);_("€"* \(#,##0.00\);_("€"* "-"??_);_(@_)</c:formatCode>
                <c:ptCount val="28"/>
                <c:pt idx="0">
                  <c:v>0.30871543880000002</c:v>
                </c:pt>
                <c:pt idx="1">
                  <c:v>0.66843056311000004</c:v>
                </c:pt>
                <c:pt idx="2">
                  <c:v>0.43083059108999999</c:v>
                </c:pt>
                <c:pt idx="3">
                  <c:v>0.73049858352999997</c:v>
                </c:pt>
                <c:pt idx="4">
                  <c:v>7.1000000000000004E-3</c:v>
                </c:pt>
                <c:pt idx="5">
                  <c:v>4.39114716E-3</c:v>
                </c:pt>
                <c:pt idx="6">
                  <c:v>0.24819973068000001</c:v>
                </c:pt>
                <c:pt idx="7">
                  <c:v>0.30099706900000001</c:v>
                </c:pt>
                <c:pt idx="8">
                  <c:v>0.124513043</c:v>
                </c:pt>
                <c:pt idx="9">
                  <c:v>0.16474161228</c:v>
                </c:pt>
                <c:pt idx="10">
                  <c:v>7.7299999999999994E-2</c:v>
                </c:pt>
                <c:pt idx="11">
                  <c:v>0</c:v>
                </c:pt>
                <c:pt idx="12">
                  <c:v>0.44581865652999997</c:v>
                </c:pt>
                <c:pt idx="13">
                  <c:v>1.0428084439999999E-2</c:v>
                </c:pt>
                <c:pt idx="14">
                  <c:v>0.16431899150999998</c:v>
                </c:pt>
                <c:pt idx="15">
                  <c:v>3.1156389699999999E-2</c:v>
                </c:pt>
                <c:pt idx="16">
                  <c:v>0</c:v>
                </c:pt>
                <c:pt idx="17">
                  <c:v>8.2364999999999999E-4</c:v>
                </c:pt>
                <c:pt idx="18">
                  <c:v>0</c:v>
                </c:pt>
                <c:pt idx="19">
                  <c:v>1.7232600000000001E-2</c:v>
                </c:pt>
                <c:pt idx="20">
                  <c:v>8.0999999999999996E-3</c:v>
                </c:pt>
                <c:pt idx="21">
                  <c:v>0.10472517514</c:v>
                </c:pt>
                <c:pt idx="22">
                  <c:v>3.130318E-2</c:v>
                </c:pt>
                <c:pt idx="23">
                  <c:v>0</c:v>
                </c:pt>
                <c:pt idx="24">
                  <c:v>8.0999999999999996E-4</c:v>
                </c:pt>
                <c:pt idx="25">
                  <c:v>0</c:v>
                </c:pt>
                <c:pt idx="26">
                  <c:v>4.9864649999999998E-3</c:v>
                </c:pt>
                <c:pt idx="27">
                  <c:v>1.9320470000000001E-3</c:v>
                </c:pt>
              </c:numCache>
            </c:numRef>
          </c:val>
          <c:extLst>
            <c:ext xmlns:c16="http://schemas.microsoft.com/office/drawing/2014/chart" uri="{C3380CC4-5D6E-409C-BE32-E72D297353CC}">
              <c16:uniqueId val="{00000003-F623-4644-8711-4B9E85CF7688}"/>
            </c:ext>
          </c:extLst>
        </c:ser>
        <c:dLbls>
          <c:showLegendKey val="0"/>
          <c:showVal val="0"/>
          <c:showCatName val="0"/>
          <c:showSerName val="0"/>
          <c:showPercent val="0"/>
          <c:showBubbleSize val="0"/>
        </c:dLbls>
        <c:gapWidth val="150"/>
        <c:overlap val="100"/>
        <c:axId val="-1451791728"/>
        <c:axId val="-1451782480"/>
      </c:barChart>
      <c:catAx>
        <c:axId val="-145179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51782480"/>
        <c:crosses val="autoZero"/>
        <c:auto val="1"/>
        <c:lblAlgn val="ctr"/>
        <c:lblOffset val="100"/>
        <c:noMultiLvlLbl val="0"/>
      </c:catAx>
      <c:valAx>
        <c:axId val="-14517824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billions EUR</a:t>
                </a:r>
                <a:endParaRPr lang="fr-F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51791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itrustican.blogspot.co.uk/2011_01_01_archive.html" TargetMode="External"/><Relationship Id="rId1" Type="http://schemas.openxmlformats.org/officeDocument/2006/relationships/image" Target="../media/image8.jpg"/><Relationship Id="rId6" Type="http://schemas.openxmlformats.org/officeDocument/2006/relationships/hyperlink" Target="https://uminntilt.wordpress.com/2015/09/14/celebrating-and-going-public-with-pedagogical-innovations/" TargetMode="External"/><Relationship Id="rId5" Type="http://schemas.openxmlformats.org/officeDocument/2006/relationships/image" Target="../media/image10.jpg"/><Relationship Id="rId4" Type="http://schemas.openxmlformats.org/officeDocument/2006/relationships/hyperlink" Target="https://commons.wikimedia.org/wiki/File:Water_drop_impact_on_a_water-surface_-_(1).jpg" TargetMode="External"/><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itrustican.blogspot.co.uk/2011_01_01_archive.html" TargetMode="External"/><Relationship Id="rId1" Type="http://schemas.openxmlformats.org/officeDocument/2006/relationships/image" Target="../media/image8.jpg"/><Relationship Id="rId6" Type="http://schemas.openxmlformats.org/officeDocument/2006/relationships/hyperlink" Target="https://uminntilt.wordpress.com/2015/09/14/celebrating-and-going-public-with-pedagogical-innovations/" TargetMode="External"/><Relationship Id="rId5" Type="http://schemas.openxmlformats.org/officeDocument/2006/relationships/image" Target="../media/image10.jpg"/><Relationship Id="rId4" Type="http://schemas.openxmlformats.org/officeDocument/2006/relationships/hyperlink" Target="https://commons.wikimedia.org/wiki/File:Water_drop_impact_on_a_water-surface_-_(1).jpg" TargetMode="External"/><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76164-0B0D-4BF3-9592-92F942A5656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51FFC93A-A9FF-4A9C-94FD-67B47987B087}">
      <dgm:prSet phldrT="[Texte]" custT="1"/>
      <dgm:spPr/>
      <dgm:t>
        <a:bodyPr/>
        <a:lstStyle/>
        <a:p>
          <a:r>
            <a:rPr lang="en-GB" sz="800" noProof="0" dirty="0"/>
            <a:t>Knowledge transfer and cooperation</a:t>
          </a:r>
        </a:p>
      </dgm:t>
    </dgm:pt>
    <dgm:pt modelId="{C712DAE5-FE5C-4E56-8A0C-BDDA24C32280}" type="parTrans" cxnId="{DEE45BA4-3D7B-4A0A-909D-84D9E7CB41BD}">
      <dgm:prSet/>
      <dgm:spPr/>
      <dgm:t>
        <a:bodyPr/>
        <a:lstStyle/>
        <a:p>
          <a:endParaRPr lang="en-GB" sz="800" noProof="0" dirty="0"/>
        </a:p>
      </dgm:t>
    </dgm:pt>
    <dgm:pt modelId="{48586972-9396-4768-9C4A-CD5664EFDB78}" type="sibTrans" cxnId="{DEE45BA4-3D7B-4A0A-909D-84D9E7CB41BD}">
      <dgm:prSet/>
      <dgm:spPr/>
      <dgm:t>
        <a:bodyPr/>
        <a:lstStyle/>
        <a:p>
          <a:endParaRPr lang="en-GB" sz="800" noProof="0" dirty="0"/>
        </a:p>
      </dgm:t>
    </dgm:pt>
    <dgm:pt modelId="{C552257B-28EE-48C1-B33A-49E79A1FC88C}">
      <dgm:prSet phldrT="[Texte]" custT="1"/>
      <dgm:spPr/>
      <dgm:t>
        <a:bodyPr/>
        <a:lstStyle/>
        <a:p>
          <a:pPr>
            <a:buFont typeface="Arial" panose="020B0604020202020204" pitchFamily="34" charset="0"/>
            <a:buChar char="•"/>
          </a:pPr>
          <a:r>
            <a:rPr lang="en-GB" sz="800" noProof="0" dirty="0"/>
            <a:t>M1 Knowledge transfer and information actions</a:t>
          </a:r>
        </a:p>
      </dgm:t>
    </dgm:pt>
    <dgm:pt modelId="{B237CECA-FCF9-48FB-89EE-A60B6014B672}" type="parTrans" cxnId="{93B98268-9BFE-42E5-A9B5-5176335D3319}">
      <dgm:prSet/>
      <dgm:spPr/>
      <dgm:t>
        <a:bodyPr/>
        <a:lstStyle/>
        <a:p>
          <a:endParaRPr lang="en-GB" sz="800" noProof="0" dirty="0"/>
        </a:p>
      </dgm:t>
    </dgm:pt>
    <dgm:pt modelId="{C6EFDFD1-5CB5-460B-AC2A-0811DFEACFC6}" type="sibTrans" cxnId="{93B98268-9BFE-42E5-A9B5-5176335D3319}">
      <dgm:prSet/>
      <dgm:spPr/>
      <dgm:t>
        <a:bodyPr/>
        <a:lstStyle/>
        <a:p>
          <a:endParaRPr lang="en-GB" sz="800" noProof="0" dirty="0"/>
        </a:p>
      </dgm:t>
    </dgm:pt>
    <dgm:pt modelId="{2D0F7C1E-9FD1-4358-854D-4712B0D40738}">
      <dgm:prSet phldrT="[Texte]" custT="1"/>
      <dgm:spPr/>
      <dgm:t>
        <a:bodyPr/>
        <a:lstStyle/>
        <a:p>
          <a:pPr>
            <a:buFont typeface="Arial" panose="020B0604020202020204" pitchFamily="34" charset="0"/>
            <a:buChar char="•"/>
          </a:pPr>
          <a:r>
            <a:rPr lang="en-GB" sz="800" noProof="0" dirty="0"/>
            <a:t>M2 Advisory services, farm management and farm relief services</a:t>
          </a:r>
        </a:p>
      </dgm:t>
    </dgm:pt>
    <dgm:pt modelId="{E1E86DD6-2A32-4025-AAD8-280316CFFFCB}" type="parTrans" cxnId="{0E12FCF3-8496-44D3-B7C6-2AC0E40EFB55}">
      <dgm:prSet/>
      <dgm:spPr/>
      <dgm:t>
        <a:bodyPr/>
        <a:lstStyle/>
        <a:p>
          <a:endParaRPr lang="en-GB" sz="800" noProof="0" dirty="0"/>
        </a:p>
      </dgm:t>
    </dgm:pt>
    <dgm:pt modelId="{4C86C6D3-3D35-4272-AFEB-FEECC849F391}" type="sibTrans" cxnId="{0E12FCF3-8496-44D3-B7C6-2AC0E40EFB55}">
      <dgm:prSet/>
      <dgm:spPr/>
      <dgm:t>
        <a:bodyPr/>
        <a:lstStyle/>
        <a:p>
          <a:endParaRPr lang="en-GB" sz="800" noProof="0" dirty="0"/>
        </a:p>
      </dgm:t>
    </dgm:pt>
    <dgm:pt modelId="{BBD585BD-AA82-412F-AB77-625AC3BF29D0}">
      <dgm:prSet phldrT="[Texte]" custT="1"/>
      <dgm:spPr/>
      <dgm:t>
        <a:bodyPr/>
        <a:lstStyle/>
        <a:p>
          <a:r>
            <a:rPr lang="en-GB" sz="800" noProof="0" dirty="0"/>
            <a:t>Land management and sustainable management practices</a:t>
          </a:r>
        </a:p>
      </dgm:t>
    </dgm:pt>
    <dgm:pt modelId="{87D66649-6F61-4088-848E-9FE345E02CD4}" type="parTrans" cxnId="{DE583B13-56D6-49CB-AF9B-DFD5A71AE1AC}">
      <dgm:prSet/>
      <dgm:spPr/>
      <dgm:t>
        <a:bodyPr/>
        <a:lstStyle/>
        <a:p>
          <a:endParaRPr lang="en-GB" sz="800" noProof="0" dirty="0"/>
        </a:p>
      </dgm:t>
    </dgm:pt>
    <dgm:pt modelId="{221EB51E-7BB0-45D0-9139-B0AF1BC32B64}" type="sibTrans" cxnId="{DE583B13-56D6-49CB-AF9B-DFD5A71AE1AC}">
      <dgm:prSet/>
      <dgm:spPr/>
      <dgm:t>
        <a:bodyPr/>
        <a:lstStyle/>
        <a:p>
          <a:endParaRPr lang="en-GB" sz="800" noProof="0" dirty="0"/>
        </a:p>
      </dgm:t>
    </dgm:pt>
    <dgm:pt modelId="{A0E47D57-4977-4273-9673-05299652669A}">
      <dgm:prSet phldrT="[Texte]" custT="1"/>
      <dgm:spPr/>
      <dgm:t>
        <a:bodyPr/>
        <a:lstStyle/>
        <a:p>
          <a:r>
            <a:rPr lang="en-GB" sz="800" noProof="0" dirty="0"/>
            <a:t>Territorial development (including investment in non-agricultural activities)</a:t>
          </a:r>
        </a:p>
      </dgm:t>
    </dgm:pt>
    <dgm:pt modelId="{35121CDD-3E99-41C1-80A4-BB08963678B5}" type="parTrans" cxnId="{A128980E-1FFC-4E89-A457-7468B31D408C}">
      <dgm:prSet/>
      <dgm:spPr/>
      <dgm:t>
        <a:bodyPr/>
        <a:lstStyle/>
        <a:p>
          <a:endParaRPr lang="en-GB" sz="800" noProof="0" dirty="0"/>
        </a:p>
      </dgm:t>
    </dgm:pt>
    <dgm:pt modelId="{EB551EB3-6EB9-440F-A39B-409922EE350C}" type="sibTrans" cxnId="{A128980E-1FFC-4E89-A457-7468B31D408C}">
      <dgm:prSet/>
      <dgm:spPr/>
      <dgm:t>
        <a:bodyPr/>
        <a:lstStyle/>
        <a:p>
          <a:endParaRPr lang="en-GB" sz="800" noProof="0" dirty="0"/>
        </a:p>
      </dgm:t>
    </dgm:pt>
    <dgm:pt modelId="{3BA81728-EBA5-48CA-8C24-3A39B8DA9C5B}">
      <dgm:prSet phldrT="[Texte]" custT="1"/>
      <dgm:spPr/>
      <dgm:t>
        <a:bodyPr/>
        <a:lstStyle/>
        <a:p>
          <a:pPr>
            <a:buFont typeface="Arial" panose="020B0604020202020204" pitchFamily="34" charset="0"/>
            <a:buChar char="•"/>
          </a:pPr>
          <a:r>
            <a:rPr lang="en-GB" sz="800" noProof="0" dirty="0"/>
            <a:t>M19 LEADER</a:t>
          </a:r>
        </a:p>
      </dgm:t>
    </dgm:pt>
    <dgm:pt modelId="{474F48FF-5596-481E-BD99-D13421130BA2}" type="parTrans" cxnId="{5D9D3C00-6632-4BA1-B29E-5D6D40629F4A}">
      <dgm:prSet/>
      <dgm:spPr/>
      <dgm:t>
        <a:bodyPr/>
        <a:lstStyle/>
        <a:p>
          <a:endParaRPr lang="en-GB" sz="800" noProof="0" dirty="0"/>
        </a:p>
      </dgm:t>
    </dgm:pt>
    <dgm:pt modelId="{711A3DF9-4033-4C5B-A83C-2B7EA61278A9}" type="sibTrans" cxnId="{5D9D3C00-6632-4BA1-B29E-5D6D40629F4A}">
      <dgm:prSet/>
      <dgm:spPr/>
      <dgm:t>
        <a:bodyPr/>
        <a:lstStyle/>
        <a:p>
          <a:endParaRPr lang="en-GB" sz="800" noProof="0" dirty="0"/>
        </a:p>
      </dgm:t>
    </dgm:pt>
    <dgm:pt modelId="{A549BD1D-FE79-4DEE-9909-ED14B3B48C16}">
      <dgm:prSet phldrT="[Texte]" custT="1"/>
      <dgm:spPr/>
      <dgm:t>
        <a:bodyPr/>
        <a:lstStyle/>
        <a:p>
          <a:pPr>
            <a:buFont typeface="Arial" panose="020B0604020202020204" pitchFamily="34" charset="0"/>
            <a:buChar char="•"/>
          </a:pPr>
          <a:r>
            <a:rPr lang="en-GB" sz="800" noProof="0" dirty="0"/>
            <a:t>M16 Cooperation</a:t>
          </a:r>
        </a:p>
      </dgm:t>
    </dgm:pt>
    <dgm:pt modelId="{78015FAB-F3AC-46A9-A410-3D908793CDDC}" type="parTrans" cxnId="{E63E5CD5-A343-4A0B-9EC4-152D68E8FAB5}">
      <dgm:prSet/>
      <dgm:spPr/>
      <dgm:t>
        <a:bodyPr/>
        <a:lstStyle/>
        <a:p>
          <a:endParaRPr lang="en-GB" sz="800" noProof="0" dirty="0"/>
        </a:p>
      </dgm:t>
    </dgm:pt>
    <dgm:pt modelId="{FB7A0A0F-EECC-48C8-9739-DD43081A148C}" type="sibTrans" cxnId="{E63E5CD5-A343-4A0B-9EC4-152D68E8FAB5}">
      <dgm:prSet/>
      <dgm:spPr/>
      <dgm:t>
        <a:bodyPr/>
        <a:lstStyle/>
        <a:p>
          <a:endParaRPr lang="en-GB" sz="800" noProof="0" dirty="0"/>
        </a:p>
      </dgm:t>
    </dgm:pt>
    <dgm:pt modelId="{47E0B9F0-630A-401A-9284-0D3F43F29EA6}">
      <dgm:prSet phldrT="[Texte]" custT="1"/>
      <dgm:spPr/>
      <dgm:t>
        <a:bodyPr/>
        <a:lstStyle/>
        <a:p>
          <a:pPr>
            <a:buFont typeface="Arial" panose="020B0604020202020204" pitchFamily="34" charset="0"/>
            <a:buChar char="•"/>
          </a:pPr>
          <a:r>
            <a:rPr lang="en-GB" sz="800" noProof="0" dirty="0"/>
            <a:t>M10 Agri-environment-climate</a:t>
          </a:r>
        </a:p>
      </dgm:t>
    </dgm:pt>
    <dgm:pt modelId="{4842D3D7-0F69-4168-8CF2-A7D9093BA72B}" type="sibTrans" cxnId="{9A2FE6D8-B590-4A5D-BB46-204D5386B4BA}">
      <dgm:prSet/>
      <dgm:spPr/>
      <dgm:t>
        <a:bodyPr/>
        <a:lstStyle/>
        <a:p>
          <a:endParaRPr lang="en-GB" sz="800" noProof="0" dirty="0"/>
        </a:p>
      </dgm:t>
    </dgm:pt>
    <dgm:pt modelId="{E6B350DE-D922-4A9A-B9EE-E2F7D3913820}" type="parTrans" cxnId="{9A2FE6D8-B590-4A5D-BB46-204D5386B4BA}">
      <dgm:prSet/>
      <dgm:spPr/>
      <dgm:t>
        <a:bodyPr/>
        <a:lstStyle/>
        <a:p>
          <a:endParaRPr lang="en-GB" sz="800" noProof="0" dirty="0"/>
        </a:p>
      </dgm:t>
    </dgm:pt>
    <dgm:pt modelId="{0A1960A8-A665-452B-80AE-105C8A197B0F}">
      <dgm:prSet phldrT="[Texte]" custT="1"/>
      <dgm:spPr/>
      <dgm:t>
        <a:bodyPr/>
        <a:lstStyle/>
        <a:p>
          <a:pPr>
            <a:buFont typeface="Arial" panose="020B0604020202020204" pitchFamily="34" charset="0"/>
            <a:buChar char="•"/>
          </a:pPr>
          <a:r>
            <a:rPr lang="en-GB" sz="800" noProof="0" dirty="0"/>
            <a:t>M11 Organic Farming</a:t>
          </a:r>
        </a:p>
      </dgm:t>
    </dgm:pt>
    <dgm:pt modelId="{240A93D3-9D26-4A14-8617-E086AE0C7FC8}" type="sibTrans" cxnId="{B886DBA8-C817-47A2-9F0D-875436325F74}">
      <dgm:prSet/>
      <dgm:spPr/>
      <dgm:t>
        <a:bodyPr/>
        <a:lstStyle/>
        <a:p>
          <a:endParaRPr lang="en-GB" sz="800" noProof="0" dirty="0"/>
        </a:p>
      </dgm:t>
    </dgm:pt>
    <dgm:pt modelId="{D5357385-50B3-46F4-966F-5FBCAF92B515}" type="parTrans" cxnId="{B886DBA8-C817-47A2-9F0D-875436325F74}">
      <dgm:prSet/>
      <dgm:spPr/>
      <dgm:t>
        <a:bodyPr/>
        <a:lstStyle/>
        <a:p>
          <a:endParaRPr lang="en-GB" sz="800" noProof="0" dirty="0"/>
        </a:p>
      </dgm:t>
    </dgm:pt>
    <dgm:pt modelId="{3E7AFEA6-FD46-4F52-81D6-D0E3DCFC8B97}">
      <dgm:prSet phldrT="[Texte]" custT="1"/>
      <dgm:spPr/>
      <dgm:t>
        <a:bodyPr/>
        <a:lstStyle/>
        <a:p>
          <a:pPr>
            <a:buFont typeface="Arial" panose="020B0604020202020204" pitchFamily="34" charset="0"/>
            <a:buChar char="•"/>
          </a:pPr>
          <a:r>
            <a:rPr lang="en-GB" sz="800" noProof="0" dirty="0"/>
            <a:t>M12 Natura 2000 and Water Framework Directive payments</a:t>
          </a:r>
        </a:p>
      </dgm:t>
    </dgm:pt>
    <dgm:pt modelId="{341DF575-958E-4140-B613-A6A3A2054E5C}" type="sibTrans" cxnId="{57C09928-5C16-40E9-88DB-01BE4AB8678E}">
      <dgm:prSet/>
      <dgm:spPr/>
      <dgm:t>
        <a:bodyPr/>
        <a:lstStyle/>
        <a:p>
          <a:endParaRPr lang="en-GB" sz="800" noProof="0" dirty="0"/>
        </a:p>
      </dgm:t>
    </dgm:pt>
    <dgm:pt modelId="{06780D48-9DA2-4BD9-9DBA-69B7BF08D7FC}" type="parTrans" cxnId="{57C09928-5C16-40E9-88DB-01BE4AB8678E}">
      <dgm:prSet/>
      <dgm:spPr/>
      <dgm:t>
        <a:bodyPr/>
        <a:lstStyle/>
        <a:p>
          <a:endParaRPr lang="en-GB" sz="800" noProof="0" dirty="0"/>
        </a:p>
      </dgm:t>
    </dgm:pt>
    <dgm:pt modelId="{3736D270-D499-40AF-B32B-0B00E446E997}">
      <dgm:prSet phldrT="[Texte]" custT="1"/>
      <dgm:spPr/>
      <dgm:t>
        <a:bodyPr/>
        <a:lstStyle/>
        <a:p>
          <a:pPr>
            <a:buFont typeface="Arial" panose="020B0604020202020204" pitchFamily="34" charset="0"/>
            <a:buChar char="•"/>
          </a:pPr>
          <a:r>
            <a:rPr lang="en-GB" sz="800" noProof="0" dirty="0"/>
            <a:t>M13 Payments for area</a:t>
          </a:r>
          <a:r>
            <a:rPr lang="en-GB" sz="800" noProof="0" dirty="0">
              <a:solidFill>
                <a:srgbClr val="FF0000"/>
              </a:solidFill>
            </a:rPr>
            <a:t>s</a:t>
          </a:r>
          <a:r>
            <a:rPr lang="en-GB" sz="800" noProof="0" dirty="0"/>
            <a:t> facing natural constraints</a:t>
          </a:r>
        </a:p>
      </dgm:t>
    </dgm:pt>
    <dgm:pt modelId="{CA289EDB-B4A1-4F7D-9D17-6005172C8173}" type="sibTrans" cxnId="{037EC4C3-0424-400B-A583-CD12AF80DE40}">
      <dgm:prSet/>
      <dgm:spPr/>
      <dgm:t>
        <a:bodyPr/>
        <a:lstStyle/>
        <a:p>
          <a:endParaRPr lang="en-GB" sz="800" noProof="0" dirty="0"/>
        </a:p>
      </dgm:t>
    </dgm:pt>
    <dgm:pt modelId="{6C068F0B-777F-4135-A8BA-15301A601D62}" type="parTrans" cxnId="{037EC4C3-0424-400B-A583-CD12AF80DE40}">
      <dgm:prSet/>
      <dgm:spPr/>
      <dgm:t>
        <a:bodyPr/>
        <a:lstStyle/>
        <a:p>
          <a:endParaRPr lang="en-GB" sz="800" noProof="0" dirty="0"/>
        </a:p>
      </dgm:t>
    </dgm:pt>
    <dgm:pt modelId="{95836B25-5D2A-46BC-B081-055D2F4C34DF}">
      <dgm:prSet phldrT="[Texte]" custT="1"/>
      <dgm:spPr/>
      <dgm:t>
        <a:bodyPr/>
        <a:lstStyle/>
        <a:p>
          <a:pPr>
            <a:buFont typeface="Arial" panose="020B0604020202020204" pitchFamily="34" charset="0"/>
            <a:buChar char="•"/>
          </a:pPr>
          <a:r>
            <a:rPr lang="en-GB" sz="800" noProof="0" dirty="0"/>
            <a:t>M15 Forest-environmental and climate services and forest conservation</a:t>
          </a:r>
        </a:p>
      </dgm:t>
    </dgm:pt>
    <dgm:pt modelId="{D4EFBFE9-2006-4217-8A3A-42CDB05D6C18}" type="sibTrans" cxnId="{CA505F6D-4375-4050-868A-08674BAB59B0}">
      <dgm:prSet/>
      <dgm:spPr/>
      <dgm:t>
        <a:bodyPr/>
        <a:lstStyle/>
        <a:p>
          <a:endParaRPr lang="en-GB" sz="800" noProof="0" dirty="0"/>
        </a:p>
      </dgm:t>
    </dgm:pt>
    <dgm:pt modelId="{4EA9F26B-9A6C-49BC-A696-11EE3EE291EF}" type="parTrans" cxnId="{CA505F6D-4375-4050-868A-08674BAB59B0}">
      <dgm:prSet/>
      <dgm:spPr/>
      <dgm:t>
        <a:bodyPr/>
        <a:lstStyle/>
        <a:p>
          <a:endParaRPr lang="en-GB" sz="800" noProof="0" dirty="0"/>
        </a:p>
      </dgm:t>
    </dgm:pt>
    <dgm:pt modelId="{3F37EED5-60FB-4F33-B059-B70F766A185C}">
      <dgm:prSet phldrT="[Texte]" custT="1"/>
      <dgm:spPr/>
      <dgm:t>
        <a:bodyPr/>
        <a:lstStyle/>
        <a:p>
          <a:pPr>
            <a:buFont typeface="Arial" panose="020B0604020202020204" pitchFamily="34" charset="0"/>
            <a:buChar char="•"/>
          </a:pPr>
          <a:r>
            <a:rPr lang="en-GB" sz="800" noProof="0" dirty="0"/>
            <a:t>M4 Investment in physical assets</a:t>
          </a:r>
        </a:p>
      </dgm:t>
    </dgm:pt>
    <dgm:pt modelId="{E901A28B-8026-4D12-81D7-FCFA76131FA4}" type="parTrans" cxnId="{AE1885B4-D0CD-4EFE-A35D-AB4F8AA5A1AC}">
      <dgm:prSet/>
      <dgm:spPr/>
      <dgm:t>
        <a:bodyPr/>
        <a:lstStyle/>
        <a:p>
          <a:endParaRPr lang="en-GB" sz="800" noProof="0" dirty="0"/>
        </a:p>
      </dgm:t>
    </dgm:pt>
    <dgm:pt modelId="{038A1D05-BADA-449D-B7C3-DE6197F0066A}" type="sibTrans" cxnId="{AE1885B4-D0CD-4EFE-A35D-AB4F8AA5A1AC}">
      <dgm:prSet/>
      <dgm:spPr/>
      <dgm:t>
        <a:bodyPr/>
        <a:lstStyle/>
        <a:p>
          <a:endParaRPr lang="en-GB" sz="800" noProof="0" dirty="0"/>
        </a:p>
      </dgm:t>
    </dgm:pt>
    <dgm:pt modelId="{F3AAC904-69A2-45F7-9785-808BDA2D5208}">
      <dgm:prSet phldrT="[Texte]" custT="1"/>
      <dgm:spPr/>
      <dgm:t>
        <a:bodyPr/>
        <a:lstStyle/>
        <a:p>
          <a:pPr>
            <a:buFont typeface="Arial" panose="020B0604020202020204" pitchFamily="34" charset="0"/>
            <a:buChar char="•"/>
          </a:pPr>
          <a:r>
            <a:rPr lang="en-GB" sz="800" noProof="0" dirty="0"/>
            <a:t>M8 Investment in forest area development and improvement of the viability of forests</a:t>
          </a:r>
        </a:p>
      </dgm:t>
    </dgm:pt>
    <dgm:pt modelId="{BCB6C0E8-5D81-4078-95F5-FBC728D57476}" type="parTrans" cxnId="{7B143A1A-D0AD-453B-B8A1-F4AC9C23E930}">
      <dgm:prSet/>
      <dgm:spPr/>
      <dgm:t>
        <a:bodyPr/>
        <a:lstStyle/>
        <a:p>
          <a:endParaRPr lang="en-GB" sz="800" noProof="0" dirty="0"/>
        </a:p>
      </dgm:t>
    </dgm:pt>
    <dgm:pt modelId="{4247D02D-9D98-43F9-BB3C-62B60F997802}" type="sibTrans" cxnId="{7B143A1A-D0AD-453B-B8A1-F4AC9C23E930}">
      <dgm:prSet/>
      <dgm:spPr/>
      <dgm:t>
        <a:bodyPr/>
        <a:lstStyle/>
        <a:p>
          <a:endParaRPr lang="en-GB" sz="800" noProof="0" dirty="0"/>
        </a:p>
      </dgm:t>
    </dgm:pt>
    <dgm:pt modelId="{89870889-8B2B-4343-A8E9-77D91339AAFD}" type="pres">
      <dgm:prSet presAssocID="{8DE76164-0B0D-4BF3-9592-92F942A56569}" presName="linear" presStyleCnt="0">
        <dgm:presLayoutVars>
          <dgm:dir/>
          <dgm:animLvl val="lvl"/>
          <dgm:resizeHandles val="exact"/>
        </dgm:presLayoutVars>
      </dgm:prSet>
      <dgm:spPr/>
      <dgm:t>
        <a:bodyPr/>
        <a:lstStyle/>
        <a:p>
          <a:endParaRPr lang="en-US"/>
        </a:p>
      </dgm:t>
    </dgm:pt>
    <dgm:pt modelId="{27D4C22A-64B9-4914-B698-FF153D3C0319}" type="pres">
      <dgm:prSet presAssocID="{51FFC93A-A9FF-4A9C-94FD-67B47987B087}" presName="parentLin" presStyleCnt="0"/>
      <dgm:spPr/>
    </dgm:pt>
    <dgm:pt modelId="{D87386CC-716C-487C-910A-B212AF05E2C3}" type="pres">
      <dgm:prSet presAssocID="{51FFC93A-A9FF-4A9C-94FD-67B47987B087}" presName="parentLeftMargin" presStyleLbl="node1" presStyleIdx="0" presStyleCnt="3"/>
      <dgm:spPr/>
      <dgm:t>
        <a:bodyPr/>
        <a:lstStyle/>
        <a:p>
          <a:endParaRPr lang="en-US"/>
        </a:p>
      </dgm:t>
    </dgm:pt>
    <dgm:pt modelId="{B4508A25-32F9-4F72-8106-C4E8E552AFCC}" type="pres">
      <dgm:prSet presAssocID="{51FFC93A-A9FF-4A9C-94FD-67B47987B087}" presName="parentText" presStyleLbl="node1" presStyleIdx="0" presStyleCnt="3">
        <dgm:presLayoutVars>
          <dgm:chMax val="0"/>
          <dgm:bulletEnabled val="1"/>
        </dgm:presLayoutVars>
      </dgm:prSet>
      <dgm:spPr/>
      <dgm:t>
        <a:bodyPr/>
        <a:lstStyle/>
        <a:p>
          <a:endParaRPr lang="en-US"/>
        </a:p>
      </dgm:t>
    </dgm:pt>
    <dgm:pt modelId="{8C995A25-8079-45E1-82DC-A4AF82679869}" type="pres">
      <dgm:prSet presAssocID="{51FFC93A-A9FF-4A9C-94FD-67B47987B087}" presName="negativeSpace" presStyleCnt="0"/>
      <dgm:spPr/>
    </dgm:pt>
    <dgm:pt modelId="{E60FD4D7-1E0D-48B1-94C3-73F10E5E0FC9}" type="pres">
      <dgm:prSet presAssocID="{51FFC93A-A9FF-4A9C-94FD-67B47987B087}" presName="childText" presStyleLbl="conFgAcc1" presStyleIdx="0" presStyleCnt="3">
        <dgm:presLayoutVars>
          <dgm:bulletEnabled val="1"/>
        </dgm:presLayoutVars>
      </dgm:prSet>
      <dgm:spPr/>
      <dgm:t>
        <a:bodyPr/>
        <a:lstStyle/>
        <a:p>
          <a:endParaRPr lang="en-US"/>
        </a:p>
      </dgm:t>
    </dgm:pt>
    <dgm:pt modelId="{CBBF810B-C8C5-44B7-875D-3CEF25E60049}" type="pres">
      <dgm:prSet presAssocID="{48586972-9396-4768-9C4A-CD5664EFDB78}" presName="spaceBetweenRectangles" presStyleCnt="0"/>
      <dgm:spPr/>
    </dgm:pt>
    <dgm:pt modelId="{854C6E61-2F98-48D9-8C78-3E8BCA7B8570}" type="pres">
      <dgm:prSet presAssocID="{BBD585BD-AA82-412F-AB77-625AC3BF29D0}" presName="parentLin" presStyleCnt="0"/>
      <dgm:spPr/>
    </dgm:pt>
    <dgm:pt modelId="{704D4208-E635-413E-A63F-6CA72EFB2A63}" type="pres">
      <dgm:prSet presAssocID="{BBD585BD-AA82-412F-AB77-625AC3BF29D0}" presName="parentLeftMargin" presStyleLbl="node1" presStyleIdx="0" presStyleCnt="3"/>
      <dgm:spPr/>
      <dgm:t>
        <a:bodyPr/>
        <a:lstStyle/>
        <a:p>
          <a:endParaRPr lang="en-US"/>
        </a:p>
      </dgm:t>
    </dgm:pt>
    <dgm:pt modelId="{E7F328A3-EB6B-4B77-B67C-7E285F0731BF}" type="pres">
      <dgm:prSet presAssocID="{BBD585BD-AA82-412F-AB77-625AC3BF29D0}" presName="parentText" presStyleLbl="node1" presStyleIdx="1" presStyleCnt="3">
        <dgm:presLayoutVars>
          <dgm:chMax val="0"/>
          <dgm:bulletEnabled val="1"/>
        </dgm:presLayoutVars>
      </dgm:prSet>
      <dgm:spPr/>
      <dgm:t>
        <a:bodyPr/>
        <a:lstStyle/>
        <a:p>
          <a:endParaRPr lang="en-US"/>
        </a:p>
      </dgm:t>
    </dgm:pt>
    <dgm:pt modelId="{A2446BD0-9FBF-4C1D-8BA6-493AFBD8BA0D}" type="pres">
      <dgm:prSet presAssocID="{BBD585BD-AA82-412F-AB77-625AC3BF29D0}" presName="negativeSpace" presStyleCnt="0"/>
      <dgm:spPr/>
    </dgm:pt>
    <dgm:pt modelId="{698693C4-4BBC-40AD-BD0B-9D9A183F4DC5}" type="pres">
      <dgm:prSet presAssocID="{BBD585BD-AA82-412F-AB77-625AC3BF29D0}" presName="childText" presStyleLbl="conFgAcc1" presStyleIdx="1" presStyleCnt="3" custLinFactNeighborX="915" custLinFactNeighborY="-39390">
        <dgm:presLayoutVars>
          <dgm:bulletEnabled val="1"/>
        </dgm:presLayoutVars>
      </dgm:prSet>
      <dgm:spPr/>
      <dgm:t>
        <a:bodyPr/>
        <a:lstStyle/>
        <a:p>
          <a:endParaRPr lang="en-US"/>
        </a:p>
      </dgm:t>
    </dgm:pt>
    <dgm:pt modelId="{3CAE62C0-767A-475B-812C-1A2766177C52}" type="pres">
      <dgm:prSet presAssocID="{221EB51E-7BB0-45D0-9139-B0AF1BC32B64}" presName="spaceBetweenRectangles" presStyleCnt="0"/>
      <dgm:spPr/>
    </dgm:pt>
    <dgm:pt modelId="{FD2312B7-B369-4B5A-82DF-20A373CA110F}" type="pres">
      <dgm:prSet presAssocID="{A0E47D57-4977-4273-9673-05299652669A}" presName="parentLin" presStyleCnt="0"/>
      <dgm:spPr/>
    </dgm:pt>
    <dgm:pt modelId="{F096656F-903E-4030-8DFD-5D4E31849A09}" type="pres">
      <dgm:prSet presAssocID="{A0E47D57-4977-4273-9673-05299652669A}" presName="parentLeftMargin" presStyleLbl="node1" presStyleIdx="1" presStyleCnt="3"/>
      <dgm:spPr/>
      <dgm:t>
        <a:bodyPr/>
        <a:lstStyle/>
        <a:p>
          <a:endParaRPr lang="en-US"/>
        </a:p>
      </dgm:t>
    </dgm:pt>
    <dgm:pt modelId="{C5182BE7-D666-4EF9-82BA-A85A6E91D1F3}" type="pres">
      <dgm:prSet presAssocID="{A0E47D57-4977-4273-9673-05299652669A}" presName="parentText" presStyleLbl="node1" presStyleIdx="2" presStyleCnt="3">
        <dgm:presLayoutVars>
          <dgm:chMax val="0"/>
          <dgm:bulletEnabled val="1"/>
        </dgm:presLayoutVars>
      </dgm:prSet>
      <dgm:spPr/>
      <dgm:t>
        <a:bodyPr/>
        <a:lstStyle/>
        <a:p>
          <a:endParaRPr lang="en-US"/>
        </a:p>
      </dgm:t>
    </dgm:pt>
    <dgm:pt modelId="{648050D7-49D6-4824-BB22-DE7AD170F19D}" type="pres">
      <dgm:prSet presAssocID="{A0E47D57-4977-4273-9673-05299652669A}" presName="negativeSpace" presStyleCnt="0"/>
      <dgm:spPr/>
    </dgm:pt>
    <dgm:pt modelId="{CDD74E9A-1ED9-4E0C-8E21-5C0670623F07}" type="pres">
      <dgm:prSet presAssocID="{A0E47D57-4977-4273-9673-05299652669A}" presName="childText" presStyleLbl="conFgAcc1" presStyleIdx="2" presStyleCnt="3">
        <dgm:presLayoutVars>
          <dgm:bulletEnabled val="1"/>
        </dgm:presLayoutVars>
      </dgm:prSet>
      <dgm:spPr/>
      <dgm:t>
        <a:bodyPr/>
        <a:lstStyle/>
        <a:p>
          <a:endParaRPr lang="en-US"/>
        </a:p>
      </dgm:t>
    </dgm:pt>
  </dgm:ptLst>
  <dgm:cxnLst>
    <dgm:cxn modelId="{CA505F6D-4375-4050-868A-08674BAB59B0}" srcId="{BBD585BD-AA82-412F-AB77-625AC3BF29D0}" destId="{95836B25-5D2A-46BC-B081-055D2F4C34DF}" srcOrd="6" destOrd="0" parTransId="{4EA9F26B-9A6C-49BC-A696-11EE3EE291EF}" sibTransId="{D4EFBFE9-2006-4217-8A3A-42CDB05D6C18}"/>
    <dgm:cxn modelId="{79618600-77FE-43B9-AAA5-E6CAF74C58ED}" type="presOf" srcId="{3E7AFEA6-FD46-4F52-81D6-D0E3DCFC8B97}" destId="{698693C4-4BBC-40AD-BD0B-9D9A183F4DC5}" srcOrd="0" destOrd="4" presId="urn:microsoft.com/office/officeart/2005/8/layout/list1"/>
    <dgm:cxn modelId="{EBB5AC15-5D46-4A6D-940F-6D0D40CFDC26}" type="presOf" srcId="{47E0B9F0-630A-401A-9284-0D3F43F29EA6}" destId="{698693C4-4BBC-40AD-BD0B-9D9A183F4DC5}" srcOrd="0" destOrd="2" presId="urn:microsoft.com/office/officeart/2005/8/layout/list1"/>
    <dgm:cxn modelId="{AE1885B4-D0CD-4EFE-A35D-AB4F8AA5A1AC}" srcId="{BBD585BD-AA82-412F-AB77-625AC3BF29D0}" destId="{3F37EED5-60FB-4F33-B059-B70F766A185C}" srcOrd="0" destOrd="0" parTransId="{E901A28B-8026-4D12-81D7-FCFA76131FA4}" sibTransId="{038A1D05-BADA-449D-B7C3-DE6197F0066A}"/>
    <dgm:cxn modelId="{B3D00D15-16CE-4DC3-AF68-75F359EE76F7}" type="presOf" srcId="{A0E47D57-4977-4273-9673-05299652669A}" destId="{C5182BE7-D666-4EF9-82BA-A85A6E91D1F3}" srcOrd="1" destOrd="0" presId="urn:microsoft.com/office/officeart/2005/8/layout/list1"/>
    <dgm:cxn modelId="{A5446B9B-5B0D-4646-B454-58ECADEAE3D9}" type="presOf" srcId="{A549BD1D-FE79-4DEE-9909-ED14B3B48C16}" destId="{E60FD4D7-1E0D-48B1-94C3-73F10E5E0FC9}" srcOrd="0" destOrd="2" presId="urn:microsoft.com/office/officeart/2005/8/layout/list1"/>
    <dgm:cxn modelId="{524DF639-2244-49C1-9532-6CACC6FCEC23}" type="presOf" srcId="{F3AAC904-69A2-45F7-9785-808BDA2D5208}" destId="{698693C4-4BBC-40AD-BD0B-9D9A183F4DC5}" srcOrd="0" destOrd="1" presId="urn:microsoft.com/office/officeart/2005/8/layout/list1"/>
    <dgm:cxn modelId="{DE583B13-56D6-49CB-AF9B-DFD5A71AE1AC}" srcId="{8DE76164-0B0D-4BF3-9592-92F942A56569}" destId="{BBD585BD-AA82-412F-AB77-625AC3BF29D0}" srcOrd="1" destOrd="0" parTransId="{87D66649-6F61-4088-848E-9FE345E02CD4}" sibTransId="{221EB51E-7BB0-45D0-9139-B0AF1BC32B64}"/>
    <dgm:cxn modelId="{57C09928-5C16-40E9-88DB-01BE4AB8678E}" srcId="{BBD585BD-AA82-412F-AB77-625AC3BF29D0}" destId="{3E7AFEA6-FD46-4F52-81D6-D0E3DCFC8B97}" srcOrd="4" destOrd="0" parTransId="{06780D48-9DA2-4BD9-9DBA-69B7BF08D7FC}" sibTransId="{341DF575-958E-4140-B613-A6A3A2054E5C}"/>
    <dgm:cxn modelId="{C0333261-146E-4C5B-856C-7487CA89CCDF}" type="presOf" srcId="{95836B25-5D2A-46BC-B081-055D2F4C34DF}" destId="{698693C4-4BBC-40AD-BD0B-9D9A183F4DC5}" srcOrd="0" destOrd="6" presId="urn:microsoft.com/office/officeart/2005/8/layout/list1"/>
    <dgm:cxn modelId="{C6C037DD-61B9-4143-BFEE-48EBC2D77C4A}" type="presOf" srcId="{BBD585BD-AA82-412F-AB77-625AC3BF29D0}" destId="{E7F328A3-EB6B-4B77-B67C-7E285F0731BF}" srcOrd="1" destOrd="0" presId="urn:microsoft.com/office/officeart/2005/8/layout/list1"/>
    <dgm:cxn modelId="{5D9D3C00-6632-4BA1-B29E-5D6D40629F4A}" srcId="{A0E47D57-4977-4273-9673-05299652669A}" destId="{3BA81728-EBA5-48CA-8C24-3A39B8DA9C5B}" srcOrd="0" destOrd="0" parTransId="{474F48FF-5596-481E-BD99-D13421130BA2}" sibTransId="{711A3DF9-4033-4C5B-A83C-2B7EA61278A9}"/>
    <dgm:cxn modelId="{E63E5CD5-A343-4A0B-9EC4-152D68E8FAB5}" srcId="{51FFC93A-A9FF-4A9C-94FD-67B47987B087}" destId="{A549BD1D-FE79-4DEE-9909-ED14B3B48C16}" srcOrd="2" destOrd="0" parTransId="{78015FAB-F3AC-46A9-A410-3D908793CDDC}" sibTransId="{FB7A0A0F-EECC-48C8-9739-DD43081A148C}"/>
    <dgm:cxn modelId="{A893E65A-5F5F-4FEA-9E7B-A236F2B2DD99}" type="presOf" srcId="{8DE76164-0B0D-4BF3-9592-92F942A56569}" destId="{89870889-8B2B-4343-A8E9-77D91339AAFD}" srcOrd="0" destOrd="0" presId="urn:microsoft.com/office/officeart/2005/8/layout/list1"/>
    <dgm:cxn modelId="{5805B495-0B9E-4DC6-99CB-995169B5DDA1}" type="presOf" srcId="{3BA81728-EBA5-48CA-8C24-3A39B8DA9C5B}" destId="{CDD74E9A-1ED9-4E0C-8E21-5C0670623F07}" srcOrd="0" destOrd="0" presId="urn:microsoft.com/office/officeart/2005/8/layout/list1"/>
    <dgm:cxn modelId="{0E12FCF3-8496-44D3-B7C6-2AC0E40EFB55}" srcId="{51FFC93A-A9FF-4A9C-94FD-67B47987B087}" destId="{2D0F7C1E-9FD1-4358-854D-4712B0D40738}" srcOrd="1" destOrd="0" parTransId="{E1E86DD6-2A32-4025-AAD8-280316CFFFCB}" sibTransId="{4C86C6D3-3D35-4272-AFEB-FEECC849F391}"/>
    <dgm:cxn modelId="{DEE45BA4-3D7B-4A0A-909D-84D9E7CB41BD}" srcId="{8DE76164-0B0D-4BF3-9592-92F942A56569}" destId="{51FFC93A-A9FF-4A9C-94FD-67B47987B087}" srcOrd="0" destOrd="0" parTransId="{C712DAE5-FE5C-4E56-8A0C-BDDA24C32280}" sibTransId="{48586972-9396-4768-9C4A-CD5664EFDB78}"/>
    <dgm:cxn modelId="{F4C3E846-DFAF-4D75-AE8D-2D42DB596123}" type="presOf" srcId="{51FFC93A-A9FF-4A9C-94FD-67B47987B087}" destId="{B4508A25-32F9-4F72-8106-C4E8E552AFCC}" srcOrd="1" destOrd="0" presId="urn:microsoft.com/office/officeart/2005/8/layout/list1"/>
    <dgm:cxn modelId="{B886DBA8-C817-47A2-9F0D-875436325F74}" srcId="{BBD585BD-AA82-412F-AB77-625AC3BF29D0}" destId="{0A1960A8-A665-452B-80AE-105C8A197B0F}" srcOrd="3" destOrd="0" parTransId="{D5357385-50B3-46F4-966F-5FBCAF92B515}" sibTransId="{240A93D3-9D26-4A14-8617-E086AE0C7FC8}"/>
    <dgm:cxn modelId="{9A2FE6D8-B590-4A5D-BB46-204D5386B4BA}" srcId="{BBD585BD-AA82-412F-AB77-625AC3BF29D0}" destId="{47E0B9F0-630A-401A-9284-0D3F43F29EA6}" srcOrd="2" destOrd="0" parTransId="{E6B350DE-D922-4A9A-B9EE-E2F7D3913820}" sibTransId="{4842D3D7-0F69-4168-8CF2-A7D9093BA72B}"/>
    <dgm:cxn modelId="{CD1DE392-B035-4C9F-9DC7-CBEA7082C7E5}" type="presOf" srcId="{A0E47D57-4977-4273-9673-05299652669A}" destId="{F096656F-903E-4030-8DFD-5D4E31849A09}" srcOrd="0" destOrd="0" presId="urn:microsoft.com/office/officeart/2005/8/layout/list1"/>
    <dgm:cxn modelId="{5654E8FF-6814-4C52-82D0-4EABE8B611B1}" type="presOf" srcId="{BBD585BD-AA82-412F-AB77-625AC3BF29D0}" destId="{704D4208-E635-413E-A63F-6CA72EFB2A63}" srcOrd="0" destOrd="0" presId="urn:microsoft.com/office/officeart/2005/8/layout/list1"/>
    <dgm:cxn modelId="{9D9E384F-700F-45CB-A186-D57F7AE6C355}" type="presOf" srcId="{3736D270-D499-40AF-B32B-0B00E446E997}" destId="{698693C4-4BBC-40AD-BD0B-9D9A183F4DC5}" srcOrd="0" destOrd="5" presId="urn:microsoft.com/office/officeart/2005/8/layout/list1"/>
    <dgm:cxn modelId="{C36476E9-246C-4462-B9D6-1D67D3443811}" type="presOf" srcId="{C552257B-28EE-48C1-B33A-49E79A1FC88C}" destId="{E60FD4D7-1E0D-48B1-94C3-73F10E5E0FC9}" srcOrd="0" destOrd="0" presId="urn:microsoft.com/office/officeart/2005/8/layout/list1"/>
    <dgm:cxn modelId="{02689DA5-0AF4-4070-B872-EBAD035372BD}" type="presOf" srcId="{51FFC93A-A9FF-4A9C-94FD-67B47987B087}" destId="{D87386CC-716C-487C-910A-B212AF05E2C3}" srcOrd="0" destOrd="0" presId="urn:microsoft.com/office/officeart/2005/8/layout/list1"/>
    <dgm:cxn modelId="{3CA8830E-62BC-4882-B987-F143D1E8009D}" type="presOf" srcId="{0A1960A8-A665-452B-80AE-105C8A197B0F}" destId="{698693C4-4BBC-40AD-BD0B-9D9A183F4DC5}" srcOrd="0" destOrd="3" presId="urn:microsoft.com/office/officeart/2005/8/layout/list1"/>
    <dgm:cxn modelId="{037EC4C3-0424-400B-A583-CD12AF80DE40}" srcId="{BBD585BD-AA82-412F-AB77-625AC3BF29D0}" destId="{3736D270-D499-40AF-B32B-0B00E446E997}" srcOrd="5" destOrd="0" parTransId="{6C068F0B-777F-4135-A8BA-15301A601D62}" sibTransId="{CA289EDB-B4A1-4F7D-9D17-6005172C8173}"/>
    <dgm:cxn modelId="{A83BA2F2-D3EB-4A95-AAD2-45867EA7D979}" type="presOf" srcId="{3F37EED5-60FB-4F33-B059-B70F766A185C}" destId="{698693C4-4BBC-40AD-BD0B-9D9A183F4DC5}" srcOrd="0" destOrd="0" presId="urn:microsoft.com/office/officeart/2005/8/layout/list1"/>
    <dgm:cxn modelId="{7B143A1A-D0AD-453B-B8A1-F4AC9C23E930}" srcId="{BBD585BD-AA82-412F-AB77-625AC3BF29D0}" destId="{F3AAC904-69A2-45F7-9785-808BDA2D5208}" srcOrd="1" destOrd="0" parTransId="{BCB6C0E8-5D81-4078-95F5-FBC728D57476}" sibTransId="{4247D02D-9D98-43F9-BB3C-62B60F997802}"/>
    <dgm:cxn modelId="{93B98268-9BFE-42E5-A9B5-5176335D3319}" srcId="{51FFC93A-A9FF-4A9C-94FD-67B47987B087}" destId="{C552257B-28EE-48C1-B33A-49E79A1FC88C}" srcOrd="0" destOrd="0" parTransId="{B237CECA-FCF9-48FB-89EE-A60B6014B672}" sibTransId="{C6EFDFD1-5CB5-460B-AC2A-0811DFEACFC6}"/>
    <dgm:cxn modelId="{A170A77A-433A-4A09-B8A6-43E5D7BBC68E}" type="presOf" srcId="{2D0F7C1E-9FD1-4358-854D-4712B0D40738}" destId="{E60FD4D7-1E0D-48B1-94C3-73F10E5E0FC9}" srcOrd="0" destOrd="1" presId="urn:microsoft.com/office/officeart/2005/8/layout/list1"/>
    <dgm:cxn modelId="{A128980E-1FFC-4E89-A457-7468B31D408C}" srcId="{8DE76164-0B0D-4BF3-9592-92F942A56569}" destId="{A0E47D57-4977-4273-9673-05299652669A}" srcOrd="2" destOrd="0" parTransId="{35121CDD-3E99-41C1-80A4-BB08963678B5}" sibTransId="{EB551EB3-6EB9-440F-A39B-409922EE350C}"/>
    <dgm:cxn modelId="{6AB8B116-3A5F-4E82-AB58-A926009625D1}" type="presParOf" srcId="{89870889-8B2B-4343-A8E9-77D91339AAFD}" destId="{27D4C22A-64B9-4914-B698-FF153D3C0319}" srcOrd="0" destOrd="0" presId="urn:microsoft.com/office/officeart/2005/8/layout/list1"/>
    <dgm:cxn modelId="{9CA432AF-C7DB-4A95-B112-E981630D3CA6}" type="presParOf" srcId="{27D4C22A-64B9-4914-B698-FF153D3C0319}" destId="{D87386CC-716C-487C-910A-B212AF05E2C3}" srcOrd="0" destOrd="0" presId="urn:microsoft.com/office/officeart/2005/8/layout/list1"/>
    <dgm:cxn modelId="{1FB21254-6E2B-4DF4-8716-3E486C5B99E9}" type="presParOf" srcId="{27D4C22A-64B9-4914-B698-FF153D3C0319}" destId="{B4508A25-32F9-4F72-8106-C4E8E552AFCC}" srcOrd="1" destOrd="0" presId="urn:microsoft.com/office/officeart/2005/8/layout/list1"/>
    <dgm:cxn modelId="{04290895-608F-41B2-BA63-5CD3086A5960}" type="presParOf" srcId="{89870889-8B2B-4343-A8E9-77D91339AAFD}" destId="{8C995A25-8079-45E1-82DC-A4AF82679869}" srcOrd="1" destOrd="0" presId="urn:microsoft.com/office/officeart/2005/8/layout/list1"/>
    <dgm:cxn modelId="{1ED4DB32-A1EB-436F-83C0-BB0607C80759}" type="presParOf" srcId="{89870889-8B2B-4343-A8E9-77D91339AAFD}" destId="{E60FD4D7-1E0D-48B1-94C3-73F10E5E0FC9}" srcOrd="2" destOrd="0" presId="urn:microsoft.com/office/officeart/2005/8/layout/list1"/>
    <dgm:cxn modelId="{89B40B1D-6EC7-441D-852A-00E61CC7C7EA}" type="presParOf" srcId="{89870889-8B2B-4343-A8E9-77D91339AAFD}" destId="{CBBF810B-C8C5-44B7-875D-3CEF25E60049}" srcOrd="3" destOrd="0" presId="urn:microsoft.com/office/officeart/2005/8/layout/list1"/>
    <dgm:cxn modelId="{57F1A045-0887-42EA-B1C5-E111325EFEC3}" type="presParOf" srcId="{89870889-8B2B-4343-A8E9-77D91339AAFD}" destId="{854C6E61-2F98-48D9-8C78-3E8BCA7B8570}" srcOrd="4" destOrd="0" presId="urn:microsoft.com/office/officeart/2005/8/layout/list1"/>
    <dgm:cxn modelId="{41EBDB58-6EA9-40D7-B15F-CE91EEA99F19}" type="presParOf" srcId="{854C6E61-2F98-48D9-8C78-3E8BCA7B8570}" destId="{704D4208-E635-413E-A63F-6CA72EFB2A63}" srcOrd="0" destOrd="0" presId="urn:microsoft.com/office/officeart/2005/8/layout/list1"/>
    <dgm:cxn modelId="{D0F6ADDF-0A08-498A-9515-51DDEAFBD63E}" type="presParOf" srcId="{854C6E61-2F98-48D9-8C78-3E8BCA7B8570}" destId="{E7F328A3-EB6B-4B77-B67C-7E285F0731BF}" srcOrd="1" destOrd="0" presId="urn:microsoft.com/office/officeart/2005/8/layout/list1"/>
    <dgm:cxn modelId="{CDCB59FB-4591-4603-9340-B29AD5A55F39}" type="presParOf" srcId="{89870889-8B2B-4343-A8E9-77D91339AAFD}" destId="{A2446BD0-9FBF-4C1D-8BA6-493AFBD8BA0D}" srcOrd="5" destOrd="0" presId="urn:microsoft.com/office/officeart/2005/8/layout/list1"/>
    <dgm:cxn modelId="{A1964C5A-D568-4E6F-A536-207FC92E5528}" type="presParOf" srcId="{89870889-8B2B-4343-A8E9-77D91339AAFD}" destId="{698693C4-4BBC-40AD-BD0B-9D9A183F4DC5}" srcOrd="6" destOrd="0" presId="urn:microsoft.com/office/officeart/2005/8/layout/list1"/>
    <dgm:cxn modelId="{8381A6CF-7BFC-4D05-AF98-A2E4EDEBB0BB}" type="presParOf" srcId="{89870889-8B2B-4343-A8E9-77D91339AAFD}" destId="{3CAE62C0-767A-475B-812C-1A2766177C52}" srcOrd="7" destOrd="0" presId="urn:microsoft.com/office/officeart/2005/8/layout/list1"/>
    <dgm:cxn modelId="{1896E410-197F-461B-9591-C50D426986F1}" type="presParOf" srcId="{89870889-8B2B-4343-A8E9-77D91339AAFD}" destId="{FD2312B7-B369-4B5A-82DF-20A373CA110F}" srcOrd="8" destOrd="0" presId="urn:microsoft.com/office/officeart/2005/8/layout/list1"/>
    <dgm:cxn modelId="{ECF3FE36-C669-4359-9B24-3788A5A37CD0}" type="presParOf" srcId="{FD2312B7-B369-4B5A-82DF-20A373CA110F}" destId="{F096656F-903E-4030-8DFD-5D4E31849A09}" srcOrd="0" destOrd="0" presId="urn:microsoft.com/office/officeart/2005/8/layout/list1"/>
    <dgm:cxn modelId="{F0CE36D1-86E5-4185-933B-B8028CE3254F}" type="presParOf" srcId="{FD2312B7-B369-4B5A-82DF-20A373CA110F}" destId="{C5182BE7-D666-4EF9-82BA-A85A6E91D1F3}" srcOrd="1" destOrd="0" presId="urn:microsoft.com/office/officeart/2005/8/layout/list1"/>
    <dgm:cxn modelId="{E515DB48-CEB2-46D1-A390-CFF40ACBE38C}" type="presParOf" srcId="{89870889-8B2B-4343-A8E9-77D91339AAFD}" destId="{648050D7-49D6-4824-BB22-DE7AD170F19D}" srcOrd="9" destOrd="0" presId="urn:microsoft.com/office/officeart/2005/8/layout/list1"/>
    <dgm:cxn modelId="{E23D9516-5851-4335-AAE7-52FE373E6734}" type="presParOf" srcId="{89870889-8B2B-4343-A8E9-77D91339AAFD}" destId="{CDD74E9A-1ED9-4E0C-8E21-5C0670623F0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E2567-0D9D-4B7D-B3A4-313FDFBF806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83FF7904-3D30-4359-9DCF-812B34A39824}">
      <dgm:prSet phldrT="[Testo]" custT="1"/>
      <dgm:spPr>
        <a:solidFill>
          <a:schemeClr val="tx2"/>
        </a:solidFill>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1600" dirty="0">
            <a:highlight>
              <a:srgbClr val="FFFF00"/>
            </a:highlight>
            <a:latin typeface="Tahoma" panose="020B0604030504040204" pitchFamily="34" charset="0"/>
            <a:ea typeface="Tahoma" panose="020B0604030504040204" pitchFamily="34" charset="0"/>
            <a:cs typeface="Tahoma" panose="020B0604030504040204" pitchFamily="34" charset="0"/>
          </a:endParaRPr>
        </a:p>
      </dgm:t>
    </dgm:pt>
    <dgm:pt modelId="{00612DC9-C5AE-4922-9924-990DEADDDBA9}" type="parTrans" cxnId="{E45EA9D2-17A9-41DA-BAD8-D1B11ACD6AFE}">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AFDC6613-86E2-4C7A-A8F0-A98D589B7C1D}" type="sibTrans" cxnId="{E45EA9D2-17A9-41DA-BAD8-D1B11ACD6AFE}">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9E24DBF8-6CCC-4FBD-9C92-DDBAD10CB11C}">
      <dgm:prSet custT="1"/>
      <dgm:spPr>
        <a:solidFill>
          <a:schemeClr val="accent3"/>
        </a:solidFill>
      </dgm:spPr>
      <dgm:t>
        <a:bodyPr/>
        <a:lstStyle/>
        <a:p>
          <a:r>
            <a:rPr lang="en-GB" sz="1600" cap="none" baseline="0" dirty="0">
              <a:latin typeface="Tahoma" panose="020B0604030504040204" pitchFamily="34" charset="0"/>
              <a:ea typeface="Tahoma" panose="020B0604030504040204" pitchFamily="34" charset="0"/>
              <a:cs typeface="Tahoma" panose="020B0604030504040204" pitchFamily="34" charset="0"/>
            </a:rPr>
            <a:t>Relevance and EU added value</a:t>
          </a:r>
        </a:p>
      </dgm:t>
    </dgm:pt>
    <dgm:pt modelId="{01F533D8-F737-4DB6-BE5C-7898FBCE0205}" type="sibTrans" cxnId="{78B8975E-F464-498C-862A-65A025757DCB}">
      <dgm:prSet/>
      <dgm:spPr/>
      <dgm:t>
        <a:bodyPr/>
        <a:lstStyle/>
        <a:p>
          <a:endParaRPr lang="en-GB"/>
        </a:p>
      </dgm:t>
    </dgm:pt>
    <dgm:pt modelId="{4331C216-3D85-4BB6-BD49-03FFEC20C57A}" type="parTrans" cxnId="{78B8975E-F464-498C-862A-65A025757DCB}">
      <dgm:prSet/>
      <dgm:spPr/>
      <dgm:t>
        <a:bodyPr/>
        <a:lstStyle/>
        <a:p>
          <a:endParaRPr lang="en-GB"/>
        </a:p>
      </dgm:t>
    </dgm:pt>
    <dgm:pt modelId="{6183E02B-1FAA-4E17-BD73-C49834F4494E}">
      <dgm:prSet custT="1"/>
      <dgm:spPr>
        <a:solidFill>
          <a:schemeClr val="accent1"/>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Coherence of the CAP measures</a:t>
          </a:r>
          <a:endParaRPr lang="it-IT" sz="1600" dirty="0">
            <a:latin typeface="Tahoma" panose="020B0604030504040204" pitchFamily="34" charset="0"/>
            <a:ea typeface="Tahoma" panose="020B0604030504040204" pitchFamily="34" charset="0"/>
            <a:cs typeface="Tahoma" panose="020B0604030504040204" pitchFamily="34" charset="0"/>
          </a:endParaRPr>
        </a:p>
      </dgm:t>
    </dgm:pt>
    <dgm:pt modelId="{9E2AB902-309E-456D-B059-1DBCC0D5DBBB}" type="sibTrans" cxnId="{602B2AF1-E3EA-4B00-BA1D-15D3A5EE2E77}">
      <dgm:prSet/>
      <dgm:spPr/>
      <dgm:t>
        <a:bodyPr/>
        <a:lstStyle/>
        <a:p>
          <a:endParaRPr lang="en-GB"/>
        </a:p>
      </dgm:t>
    </dgm:pt>
    <dgm:pt modelId="{10CF7765-E638-4EA3-84B3-19DBD8123206}" type="parTrans" cxnId="{602B2AF1-E3EA-4B00-BA1D-15D3A5EE2E77}">
      <dgm:prSet/>
      <dgm:spPr/>
      <dgm:t>
        <a:bodyPr/>
        <a:lstStyle/>
        <a:p>
          <a:endParaRPr lang="en-GB"/>
        </a:p>
      </dgm:t>
    </dgm:pt>
    <dgm:pt modelId="{FC3A0512-C431-4ACA-860C-EDFD138F6E94}">
      <dgm:prSet phldrT="[Testo]"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Technical and social innovations</a:t>
          </a:r>
        </a:p>
      </dgm:t>
    </dgm:pt>
    <dgm:pt modelId="{1B78F86B-313F-4C38-8E36-0F1C9C53E175}" type="sibTrans" cxnId="{0182D249-A8AE-4BF0-BB66-23BD51734ECD}">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8DF3D4B8-8379-4294-BDCE-D89CEB743061}" type="parTrans" cxnId="{0182D249-A8AE-4BF0-BB66-23BD51734ECD}">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8DF45C7F-22A3-4BA2-A905-75D00A12553D}">
      <dgm:prSet phldrT="[Testo]" custT="1"/>
      <dgm:spPr>
        <a:solidFill>
          <a:schemeClr val="accent2"/>
        </a:solidFill>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dgm:t>
    </dgm:pt>
    <dgm:pt modelId="{6172F4B5-B501-42CB-A7D5-EDD3023CCE3F}" type="sibTrans" cxnId="{D1C64EED-1133-4B42-9005-A6632B27BF02}">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A3CE0792-9B32-426D-B32C-1E7C07E3F476}" type="parTrans" cxnId="{D1C64EED-1133-4B42-9005-A6632B27BF02}">
      <dgm:prSet/>
      <dgm:spPr/>
      <dgm:t>
        <a:bodyPr/>
        <a:lstStyle/>
        <a:p>
          <a:endParaRPr lang="en-GB" sz="1200">
            <a:latin typeface="Tahoma" panose="020B0604030504040204" pitchFamily="34" charset="0"/>
            <a:ea typeface="Tahoma" panose="020B0604030504040204" pitchFamily="34" charset="0"/>
            <a:cs typeface="Tahoma" panose="020B0604030504040204" pitchFamily="34" charset="0"/>
          </a:endParaRPr>
        </a:p>
      </dgm:t>
    </dgm:pt>
    <dgm:pt modelId="{315D71F4-8651-4288-A643-4005C754FC06}">
      <dgm:prSet custT="1"/>
      <dgm:spPr>
        <a:solidFill>
          <a:schemeClr val="accent6"/>
        </a:solidFill>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Efficiency of the CAP instruments and measures </a:t>
          </a:r>
        </a:p>
      </dgm:t>
    </dgm:pt>
    <dgm:pt modelId="{59D2E7E2-50D0-48EE-A25D-29405C9A7D91}" type="parTrans" cxnId="{FFCF90C3-13EF-4449-AE56-EDB79A575F0F}">
      <dgm:prSet/>
      <dgm:spPr/>
      <dgm:t>
        <a:bodyPr/>
        <a:lstStyle/>
        <a:p>
          <a:endParaRPr lang="en-GB"/>
        </a:p>
      </dgm:t>
    </dgm:pt>
    <dgm:pt modelId="{9B06C3E9-3A32-4425-B171-B3A3C54B17E5}" type="sibTrans" cxnId="{FFCF90C3-13EF-4449-AE56-EDB79A575F0F}">
      <dgm:prSet/>
      <dgm:spPr/>
      <dgm:t>
        <a:bodyPr/>
        <a:lstStyle/>
        <a:p>
          <a:endParaRPr lang="en-GB"/>
        </a:p>
      </dgm:t>
    </dgm:pt>
    <dgm:pt modelId="{6C3786C6-460B-4001-A1CF-2833E58FBDD7}" type="pres">
      <dgm:prSet presAssocID="{B6EE2567-0D9D-4B7D-B3A4-313FDFBF806E}" presName="linear" presStyleCnt="0">
        <dgm:presLayoutVars>
          <dgm:dir/>
          <dgm:resizeHandles val="exact"/>
        </dgm:presLayoutVars>
      </dgm:prSet>
      <dgm:spPr/>
      <dgm:t>
        <a:bodyPr/>
        <a:lstStyle/>
        <a:p>
          <a:endParaRPr lang="en-US"/>
        </a:p>
      </dgm:t>
    </dgm:pt>
    <dgm:pt modelId="{93B5E147-2F5C-491E-A74C-3B3F06D96853}" type="pres">
      <dgm:prSet presAssocID="{83FF7904-3D30-4359-9DCF-812B34A39824}" presName="comp" presStyleCnt="0"/>
      <dgm:spPr/>
    </dgm:pt>
    <dgm:pt modelId="{6AE204B7-DD74-436F-801A-0B6519605378}" type="pres">
      <dgm:prSet presAssocID="{83FF7904-3D30-4359-9DCF-812B34A39824}" presName="box" presStyleLbl="node1" presStyleIdx="0" presStyleCnt="6"/>
      <dgm:spPr/>
      <dgm:t>
        <a:bodyPr/>
        <a:lstStyle/>
        <a:p>
          <a:endParaRPr lang="en-US"/>
        </a:p>
      </dgm:t>
    </dgm:pt>
    <dgm:pt modelId="{EB1D5351-8C99-4240-B5FD-494B8C6F40C2}" type="pres">
      <dgm:prSet presAssocID="{83FF7904-3D30-4359-9DCF-812B34A39824}" presName="img" presStyleLbl="fgImgPlace1" presStyleIdx="0" presStyleCnt="6" custScaleX="72214" custLinFactNeighborX="-7989"/>
      <dgm:spPr>
        <a:blipFill>
          <a:blip xmlns:r="http://schemas.openxmlformats.org/officeDocument/2006/relationships" r:embed="rId1">
            <a:extLst>
              <a:ext uri="{837473B0-CC2E-450A-ABE3-18F120FF3D39}">
                <a1611:picAttrSrcUrl xmlns="" xmlns:a1611="http://schemas.microsoft.com/office/drawing/2016/11/main" r:id="rId2"/>
              </a:ext>
            </a:extLst>
          </a:blip>
          <a:srcRect/>
          <a:stretch>
            <a:fillRect t="-23000" b="-23000"/>
          </a:stretch>
        </a:blipFill>
      </dgm:spPr>
    </dgm:pt>
    <dgm:pt modelId="{4F4C99C8-A42C-4223-B233-ACB9FFE14DFF}" type="pres">
      <dgm:prSet presAssocID="{83FF7904-3D30-4359-9DCF-812B34A39824}" presName="text" presStyleLbl="node1" presStyleIdx="0" presStyleCnt="6">
        <dgm:presLayoutVars>
          <dgm:bulletEnabled val="1"/>
        </dgm:presLayoutVars>
      </dgm:prSet>
      <dgm:spPr/>
      <dgm:t>
        <a:bodyPr/>
        <a:lstStyle/>
        <a:p>
          <a:endParaRPr lang="en-US"/>
        </a:p>
      </dgm:t>
    </dgm:pt>
    <dgm:pt modelId="{4674D3E9-2B97-41BE-B794-F219584DB558}" type="pres">
      <dgm:prSet presAssocID="{AFDC6613-86E2-4C7A-A8F0-A98D589B7C1D}" presName="spacer" presStyleCnt="0"/>
      <dgm:spPr/>
    </dgm:pt>
    <dgm:pt modelId="{7F868722-F85A-4717-BEC6-749F90D44D1F}" type="pres">
      <dgm:prSet presAssocID="{8DF45C7F-22A3-4BA2-A905-75D00A12553D}" presName="comp" presStyleCnt="0"/>
      <dgm:spPr/>
    </dgm:pt>
    <dgm:pt modelId="{26295E39-D524-4A8C-A8D0-024A190FC1ED}" type="pres">
      <dgm:prSet presAssocID="{8DF45C7F-22A3-4BA2-A905-75D00A12553D}" presName="box" presStyleLbl="node1" presStyleIdx="1" presStyleCnt="6"/>
      <dgm:spPr/>
      <dgm:t>
        <a:bodyPr/>
        <a:lstStyle/>
        <a:p>
          <a:endParaRPr lang="en-US"/>
        </a:p>
      </dgm:t>
    </dgm:pt>
    <dgm:pt modelId="{719F4937-C131-4ECA-B3DB-A3D614191446}" type="pres">
      <dgm:prSet presAssocID="{8DF45C7F-22A3-4BA2-A905-75D00A12553D}" presName="img" presStyleLbl="fgImgPlace1" presStyleIdx="1" presStyleCnt="6" custScaleX="72214" custLinFactNeighborX="-7989"/>
      <dgm:spPr>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dgm:spPr>
    </dgm:pt>
    <dgm:pt modelId="{89326584-3489-4D69-A386-69BBB5B5254F}" type="pres">
      <dgm:prSet presAssocID="{8DF45C7F-22A3-4BA2-A905-75D00A12553D}" presName="text" presStyleLbl="node1" presStyleIdx="1" presStyleCnt="6">
        <dgm:presLayoutVars>
          <dgm:bulletEnabled val="1"/>
        </dgm:presLayoutVars>
      </dgm:prSet>
      <dgm:spPr/>
      <dgm:t>
        <a:bodyPr/>
        <a:lstStyle/>
        <a:p>
          <a:endParaRPr lang="en-US"/>
        </a:p>
      </dgm:t>
    </dgm:pt>
    <dgm:pt modelId="{180C7503-0624-4C0B-B23F-CF120EABCFD7}" type="pres">
      <dgm:prSet presAssocID="{6172F4B5-B501-42CB-A7D5-EDD3023CCE3F}" presName="spacer" presStyleCnt="0"/>
      <dgm:spPr/>
    </dgm:pt>
    <dgm:pt modelId="{51BA89A6-9310-4C52-958C-CE63A3A4CBF4}" type="pres">
      <dgm:prSet presAssocID="{FC3A0512-C431-4ACA-860C-EDFD138F6E94}" presName="comp" presStyleCnt="0"/>
      <dgm:spPr/>
    </dgm:pt>
    <dgm:pt modelId="{021E9CB7-58B0-46B6-B339-8F44D0025374}" type="pres">
      <dgm:prSet presAssocID="{FC3A0512-C431-4ACA-860C-EDFD138F6E94}" presName="box" presStyleLbl="node1" presStyleIdx="2" presStyleCnt="6"/>
      <dgm:spPr/>
      <dgm:t>
        <a:bodyPr/>
        <a:lstStyle/>
        <a:p>
          <a:endParaRPr lang="en-US"/>
        </a:p>
      </dgm:t>
    </dgm:pt>
    <dgm:pt modelId="{D0929C32-DE61-4298-B3B7-BD7DFABB51E5}" type="pres">
      <dgm:prSet presAssocID="{FC3A0512-C431-4ACA-860C-EDFD138F6E94}" presName="img" presStyleLbl="fgImgPlace1" presStyleIdx="2" presStyleCnt="6" custScaleX="72214" custLinFactNeighborX="-7989"/>
      <dgm:spPr>
        <a:blipFill>
          <a:blip xmlns:r="http://schemas.openxmlformats.org/officeDocument/2006/relationships" r:embed="rId5">
            <a:extLst>
              <a:ext uri="{837473B0-CC2E-450A-ABE3-18F120FF3D39}">
                <a1611:picAttrSrcUrl xmlns="" xmlns:a1611="http://schemas.microsoft.com/office/drawing/2016/11/main" r:id="rId6"/>
              </a:ext>
            </a:extLst>
          </a:blip>
          <a:srcRect/>
          <a:stretch>
            <a:fillRect t="-35000" b="-35000"/>
          </a:stretch>
        </a:blipFill>
      </dgm:spPr>
    </dgm:pt>
    <dgm:pt modelId="{1E258676-39FC-45F4-88F0-8ACF8CE353DB}" type="pres">
      <dgm:prSet presAssocID="{FC3A0512-C431-4ACA-860C-EDFD138F6E94}" presName="text" presStyleLbl="node1" presStyleIdx="2" presStyleCnt="6">
        <dgm:presLayoutVars>
          <dgm:bulletEnabled val="1"/>
        </dgm:presLayoutVars>
      </dgm:prSet>
      <dgm:spPr/>
      <dgm:t>
        <a:bodyPr/>
        <a:lstStyle/>
        <a:p>
          <a:endParaRPr lang="en-US"/>
        </a:p>
      </dgm:t>
    </dgm:pt>
    <dgm:pt modelId="{86C25D41-0263-4035-AF96-6EB7ADCF10EA}" type="pres">
      <dgm:prSet presAssocID="{1B78F86B-313F-4C38-8E36-0F1C9C53E175}" presName="spacer" presStyleCnt="0"/>
      <dgm:spPr/>
    </dgm:pt>
    <dgm:pt modelId="{E7EF7D9A-2787-4525-9D76-86C01A4C0F13}" type="pres">
      <dgm:prSet presAssocID="{315D71F4-8651-4288-A643-4005C754FC06}" presName="comp" presStyleCnt="0"/>
      <dgm:spPr/>
    </dgm:pt>
    <dgm:pt modelId="{4DE2A753-CEAF-4319-BE04-CF51329A58BF}" type="pres">
      <dgm:prSet presAssocID="{315D71F4-8651-4288-A643-4005C754FC06}" presName="box" presStyleLbl="node1" presStyleIdx="3" presStyleCnt="6" custLinFactNeighborX="-3458" custLinFactNeighborY="-1250"/>
      <dgm:spPr/>
      <dgm:t>
        <a:bodyPr/>
        <a:lstStyle/>
        <a:p>
          <a:endParaRPr lang="en-US"/>
        </a:p>
      </dgm:t>
    </dgm:pt>
    <dgm:pt modelId="{AE861B1B-0BA4-4141-9084-57837DFD226E}" type="pres">
      <dgm:prSet presAssocID="{315D71F4-8651-4288-A643-4005C754FC06}" presName="img" presStyleLbl="fgImgPlace1" presStyleIdx="3" presStyleCnt="6" custScaleX="72242" custScaleY="100069" custLinFactNeighborX="-8908"/>
      <dgm:spPr>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t="-66000" b="-66000"/>
          </a:stretch>
        </a:blipFill>
      </dgm:spPr>
    </dgm:pt>
    <dgm:pt modelId="{720DD3B0-2D66-4769-9D20-C8A5B26E2528}" type="pres">
      <dgm:prSet presAssocID="{315D71F4-8651-4288-A643-4005C754FC06}" presName="text" presStyleLbl="node1" presStyleIdx="3" presStyleCnt="6">
        <dgm:presLayoutVars>
          <dgm:bulletEnabled val="1"/>
        </dgm:presLayoutVars>
      </dgm:prSet>
      <dgm:spPr/>
      <dgm:t>
        <a:bodyPr/>
        <a:lstStyle/>
        <a:p>
          <a:endParaRPr lang="en-US"/>
        </a:p>
      </dgm:t>
    </dgm:pt>
    <dgm:pt modelId="{7F29D470-9F7E-4CBE-9883-1C536C789A2E}" type="pres">
      <dgm:prSet presAssocID="{9B06C3E9-3A32-4425-B171-B3A3C54B17E5}" presName="spacer" presStyleCnt="0"/>
      <dgm:spPr/>
    </dgm:pt>
    <dgm:pt modelId="{8C3D65C0-5F6E-4DB5-BAF7-EF0ED6BDF2BC}" type="pres">
      <dgm:prSet presAssocID="{6183E02B-1FAA-4E17-BD73-C49834F4494E}" presName="comp" presStyleCnt="0"/>
      <dgm:spPr/>
    </dgm:pt>
    <dgm:pt modelId="{B506C894-B548-4886-B647-5786F7082237}" type="pres">
      <dgm:prSet presAssocID="{6183E02B-1FAA-4E17-BD73-C49834F4494E}" presName="box" presStyleLbl="node1" presStyleIdx="4" presStyleCnt="6"/>
      <dgm:spPr/>
      <dgm:t>
        <a:bodyPr/>
        <a:lstStyle/>
        <a:p>
          <a:endParaRPr lang="en-US"/>
        </a:p>
      </dgm:t>
    </dgm:pt>
    <dgm:pt modelId="{6AB65B11-BD02-444F-B04F-FF4CB83D1AEA}" type="pres">
      <dgm:prSet presAssocID="{6183E02B-1FAA-4E17-BD73-C49834F4494E}" presName="img" presStyleLbl="fgImgPlace1" presStyleIdx="4" presStyleCnt="6" custScaleX="72214" custLinFactNeighborX="-798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dgm:spPr>
    </dgm:pt>
    <dgm:pt modelId="{AD2AFFB1-486B-4829-92D2-C450E96B8532}" type="pres">
      <dgm:prSet presAssocID="{6183E02B-1FAA-4E17-BD73-C49834F4494E}" presName="text" presStyleLbl="node1" presStyleIdx="4" presStyleCnt="6">
        <dgm:presLayoutVars>
          <dgm:bulletEnabled val="1"/>
        </dgm:presLayoutVars>
      </dgm:prSet>
      <dgm:spPr/>
      <dgm:t>
        <a:bodyPr/>
        <a:lstStyle/>
        <a:p>
          <a:endParaRPr lang="en-US"/>
        </a:p>
      </dgm:t>
    </dgm:pt>
    <dgm:pt modelId="{193D8793-8451-47B8-B43A-FAF44FCA468C}" type="pres">
      <dgm:prSet presAssocID="{9E2AB902-309E-456D-B059-1DBCC0D5DBBB}" presName="spacer" presStyleCnt="0"/>
      <dgm:spPr/>
    </dgm:pt>
    <dgm:pt modelId="{14DD59FD-D8CA-465A-B765-A8BD516ADAD3}" type="pres">
      <dgm:prSet presAssocID="{9E24DBF8-6CCC-4FBD-9C92-DDBAD10CB11C}" presName="comp" presStyleCnt="0"/>
      <dgm:spPr/>
    </dgm:pt>
    <dgm:pt modelId="{514E83B8-38B9-4B3F-B694-ED1CDFEA9850}" type="pres">
      <dgm:prSet presAssocID="{9E24DBF8-6CCC-4FBD-9C92-DDBAD10CB11C}" presName="box" presStyleLbl="node1" presStyleIdx="5" presStyleCnt="6"/>
      <dgm:spPr/>
      <dgm:t>
        <a:bodyPr/>
        <a:lstStyle/>
        <a:p>
          <a:endParaRPr lang="en-US"/>
        </a:p>
      </dgm:t>
    </dgm:pt>
    <dgm:pt modelId="{CF42A94F-EB0B-4B64-8F04-A9F1229B4B3A}" type="pres">
      <dgm:prSet presAssocID="{9E24DBF8-6CCC-4FBD-9C92-DDBAD10CB11C}" presName="img" presStyleLbl="fgImgPlace1" presStyleIdx="5" presStyleCnt="6" custScaleX="72214" custLinFactNeighborX="-798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7000" b="-7000"/>
          </a:stretch>
        </a:blipFill>
      </dgm:spPr>
    </dgm:pt>
    <dgm:pt modelId="{7F73DCA3-77BA-4F74-8709-DCB46713FDD8}" type="pres">
      <dgm:prSet presAssocID="{9E24DBF8-6CCC-4FBD-9C92-DDBAD10CB11C}" presName="text" presStyleLbl="node1" presStyleIdx="5" presStyleCnt="6">
        <dgm:presLayoutVars>
          <dgm:bulletEnabled val="1"/>
        </dgm:presLayoutVars>
      </dgm:prSet>
      <dgm:spPr/>
      <dgm:t>
        <a:bodyPr/>
        <a:lstStyle/>
        <a:p>
          <a:endParaRPr lang="en-US"/>
        </a:p>
      </dgm:t>
    </dgm:pt>
  </dgm:ptLst>
  <dgm:cxnLst>
    <dgm:cxn modelId="{78B8975E-F464-498C-862A-65A025757DCB}" srcId="{B6EE2567-0D9D-4B7D-B3A4-313FDFBF806E}" destId="{9E24DBF8-6CCC-4FBD-9C92-DDBAD10CB11C}" srcOrd="5" destOrd="0" parTransId="{4331C216-3D85-4BB6-BD49-03FFEC20C57A}" sibTransId="{01F533D8-F737-4DB6-BE5C-7898FBCE0205}"/>
    <dgm:cxn modelId="{5EA098F1-6D2A-4843-B26C-82A03ECC9511}" type="presOf" srcId="{6183E02B-1FAA-4E17-BD73-C49834F4494E}" destId="{AD2AFFB1-486B-4829-92D2-C450E96B8532}" srcOrd="1" destOrd="0" presId="urn:microsoft.com/office/officeart/2005/8/layout/vList4"/>
    <dgm:cxn modelId="{F5BF6081-3493-4DA0-BC7F-A5B00DE60DAB}" type="presOf" srcId="{FC3A0512-C431-4ACA-860C-EDFD138F6E94}" destId="{021E9CB7-58B0-46B6-B339-8F44D0025374}" srcOrd="0" destOrd="0" presId="urn:microsoft.com/office/officeart/2005/8/layout/vList4"/>
    <dgm:cxn modelId="{50C7EED4-2DBE-4D39-946E-5CF70DB6B2DF}" type="presOf" srcId="{9E24DBF8-6CCC-4FBD-9C92-DDBAD10CB11C}" destId="{7F73DCA3-77BA-4F74-8709-DCB46713FDD8}" srcOrd="1" destOrd="0" presId="urn:microsoft.com/office/officeart/2005/8/layout/vList4"/>
    <dgm:cxn modelId="{0182D249-A8AE-4BF0-BB66-23BD51734ECD}" srcId="{B6EE2567-0D9D-4B7D-B3A4-313FDFBF806E}" destId="{FC3A0512-C431-4ACA-860C-EDFD138F6E94}" srcOrd="2" destOrd="0" parTransId="{8DF3D4B8-8379-4294-BDCE-D89CEB743061}" sibTransId="{1B78F86B-313F-4C38-8E36-0F1C9C53E175}"/>
    <dgm:cxn modelId="{369BE844-260F-4731-BC92-2C7E91B20FDE}" type="presOf" srcId="{8DF45C7F-22A3-4BA2-A905-75D00A12553D}" destId="{26295E39-D524-4A8C-A8D0-024A190FC1ED}" srcOrd="0" destOrd="0" presId="urn:microsoft.com/office/officeart/2005/8/layout/vList4"/>
    <dgm:cxn modelId="{E45EA9D2-17A9-41DA-BAD8-D1B11ACD6AFE}" srcId="{B6EE2567-0D9D-4B7D-B3A4-313FDFBF806E}" destId="{83FF7904-3D30-4359-9DCF-812B34A39824}" srcOrd="0" destOrd="0" parTransId="{00612DC9-C5AE-4922-9924-990DEADDDBA9}" sibTransId="{AFDC6613-86E2-4C7A-A8F0-A98D589B7C1D}"/>
    <dgm:cxn modelId="{D1C64EED-1133-4B42-9005-A6632B27BF02}" srcId="{B6EE2567-0D9D-4B7D-B3A4-313FDFBF806E}" destId="{8DF45C7F-22A3-4BA2-A905-75D00A12553D}" srcOrd="1" destOrd="0" parTransId="{A3CE0792-9B32-426D-B32C-1E7C07E3F476}" sibTransId="{6172F4B5-B501-42CB-A7D5-EDD3023CCE3F}"/>
    <dgm:cxn modelId="{602B2AF1-E3EA-4B00-BA1D-15D3A5EE2E77}" srcId="{B6EE2567-0D9D-4B7D-B3A4-313FDFBF806E}" destId="{6183E02B-1FAA-4E17-BD73-C49834F4494E}" srcOrd="4" destOrd="0" parTransId="{10CF7765-E638-4EA3-84B3-19DBD8123206}" sibTransId="{9E2AB902-309E-456D-B059-1DBCC0D5DBBB}"/>
    <dgm:cxn modelId="{445C80CD-DF05-4E4B-AEF8-21749D10B0A0}" type="presOf" srcId="{FC3A0512-C431-4ACA-860C-EDFD138F6E94}" destId="{1E258676-39FC-45F4-88F0-8ACF8CE353DB}" srcOrd="1" destOrd="0" presId="urn:microsoft.com/office/officeart/2005/8/layout/vList4"/>
    <dgm:cxn modelId="{DB82F6BD-15CD-4796-873A-E6A9CF594548}" type="presOf" srcId="{B6EE2567-0D9D-4B7D-B3A4-313FDFBF806E}" destId="{6C3786C6-460B-4001-A1CF-2833E58FBDD7}" srcOrd="0" destOrd="0" presId="urn:microsoft.com/office/officeart/2005/8/layout/vList4"/>
    <dgm:cxn modelId="{FFCF90C3-13EF-4449-AE56-EDB79A575F0F}" srcId="{B6EE2567-0D9D-4B7D-B3A4-313FDFBF806E}" destId="{315D71F4-8651-4288-A643-4005C754FC06}" srcOrd="3" destOrd="0" parTransId="{59D2E7E2-50D0-48EE-A25D-29405C9A7D91}" sibTransId="{9B06C3E9-3A32-4425-B171-B3A3C54B17E5}"/>
    <dgm:cxn modelId="{46891E01-0B68-43DE-A45A-973AC754C444}" type="presOf" srcId="{83FF7904-3D30-4359-9DCF-812B34A39824}" destId="{6AE204B7-DD74-436F-801A-0B6519605378}" srcOrd="0" destOrd="0" presId="urn:microsoft.com/office/officeart/2005/8/layout/vList4"/>
    <dgm:cxn modelId="{FD2DF0BA-521A-4CEC-8092-16353B19E5B4}" type="presOf" srcId="{9E24DBF8-6CCC-4FBD-9C92-DDBAD10CB11C}" destId="{514E83B8-38B9-4B3F-B694-ED1CDFEA9850}" srcOrd="0" destOrd="0" presId="urn:microsoft.com/office/officeart/2005/8/layout/vList4"/>
    <dgm:cxn modelId="{FFAD6516-E792-4C6B-8760-842C07A62AC7}" type="presOf" srcId="{315D71F4-8651-4288-A643-4005C754FC06}" destId="{4DE2A753-CEAF-4319-BE04-CF51329A58BF}" srcOrd="0" destOrd="0" presId="urn:microsoft.com/office/officeart/2005/8/layout/vList4"/>
    <dgm:cxn modelId="{4846B5B5-EE82-4E42-9FD0-2586C93710AA}" type="presOf" srcId="{83FF7904-3D30-4359-9DCF-812B34A39824}" destId="{4F4C99C8-A42C-4223-B233-ACB9FFE14DFF}" srcOrd="1" destOrd="0" presId="urn:microsoft.com/office/officeart/2005/8/layout/vList4"/>
    <dgm:cxn modelId="{9F61D582-036F-46CD-9D94-A440A813C40A}" type="presOf" srcId="{315D71F4-8651-4288-A643-4005C754FC06}" destId="{720DD3B0-2D66-4769-9D20-C8A5B26E2528}" srcOrd="1" destOrd="0" presId="urn:microsoft.com/office/officeart/2005/8/layout/vList4"/>
    <dgm:cxn modelId="{AF89F816-7F52-4CC4-B0BA-765C3AC14D47}" type="presOf" srcId="{8DF45C7F-22A3-4BA2-A905-75D00A12553D}" destId="{89326584-3489-4D69-A386-69BBB5B5254F}" srcOrd="1" destOrd="0" presId="urn:microsoft.com/office/officeart/2005/8/layout/vList4"/>
    <dgm:cxn modelId="{1A03171A-DCCF-4E79-B127-28A309794D4B}" type="presOf" srcId="{6183E02B-1FAA-4E17-BD73-C49834F4494E}" destId="{B506C894-B548-4886-B647-5786F7082237}" srcOrd="0" destOrd="0" presId="urn:microsoft.com/office/officeart/2005/8/layout/vList4"/>
    <dgm:cxn modelId="{18C7E827-9953-48CF-9541-945733AB2412}" type="presParOf" srcId="{6C3786C6-460B-4001-A1CF-2833E58FBDD7}" destId="{93B5E147-2F5C-491E-A74C-3B3F06D96853}" srcOrd="0" destOrd="0" presId="urn:microsoft.com/office/officeart/2005/8/layout/vList4"/>
    <dgm:cxn modelId="{EDE76455-6B7E-4328-8FE9-311AB113A979}" type="presParOf" srcId="{93B5E147-2F5C-491E-A74C-3B3F06D96853}" destId="{6AE204B7-DD74-436F-801A-0B6519605378}" srcOrd="0" destOrd="0" presId="urn:microsoft.com/office/officeart/2005/8/layout/vList4"/>
    <dgm:cxn modelId="{4A696739-7688-468C-B6EA-B8E6583C962B}" type="presParOf" srcId="{93B5E147-2F5C-491E-A74C-3B3F06D96853}" destId="{EB1D5351-8C99-4240-B5FD-494B8C6F40C2}" srcOrd="1" destOrd="0" presId="urn:microsoft.com/office/officeart/2005/8/layout/vList4"/>
    <dgm:cxn modelId="{8BC5F511-FF68-400E-8BD1-01A0D03A8A08}" type="presParOf" srcId="{93B5E147-2F5C-491E-A74C-3B3F06D96853}" destId="{4F4C99C8-A42C-4223-B233-ACB9FFE14DFF}" srcOrd="2" destOrd="0" presId="urn:microsoft.com/office/officeart/2005/8/layout/vList4"/>
    <dgm:cxn modelId="{DA81D243-E827-4D02-957A-7B70DE9B83D6}" type="presParOf" srcId="{6C3786C6-460B-4001-A1CF-2833E58FBDD7}" destId="{4674D3E9-2B97-41BE-B794-F219584DB558}" srcOrd="1" destOrd="0" presId="urn:microsoft.com/office/officeart/2005/8/layout/vList4"/>
    <dgm:cxn modelId="{00671AC7-50E4-48E4-86FF-976B649DD65B}" type="presParOf" srcId="{6C3786C6-460B-4001-A1CF-2833E58FBDD7}" destId="{7F868722-F85A-4717-BEC6-749F90D44D1F}" srcOrd="2" destOrd="0" presId="urn:microsoft.com/office/officeart/2005/8/layout/vList4"/>
    <dgm:cxn modelId="{933E72CF-FEB6-41E5-A73F-66077B981A0E}" type="presParOf" srcId="{7F868722-F85A-4717-BEC6-749F90D44D1F}" destId="{26295E39-D524-4A8C-A8D0-024A190FC1ED}" srcOrd="0" destOrd="0" presId="urn:microsoft.com/office/officeart/2005/8/layout/vList4"/>
    <dgm:cxn modelId="{714835C6-1E29-4250-B7BA-7F36875C4818}" type="presParOf" srcId="{7F868722-F85A-4717-BEC6-749F90D44D1F}" destId="{719F4937-C131-4ECA-B3DB-A3D614191446}" srcOrd="1" destOrd="0" presId="urn:microsoft.com/office/officeart/2005/8/layout/vList4"/>
    <dgm:cxn modelId="{8EBC60F0-2D22-42C4-A459-16D5DE10F12D}" type="presParOf" srcId="{7F868722-F85A-4717-BEC6-749F90D44D1F}" destId="{89326584-3489-4D69-A386-69BBB5B5254F}" srcOrd="2" destOrd="0" presId="urn:microsoft.com/office/officeart/2005/8/layout/vList4"/>
    <dgm:cxn modelId="{CD6DE829-D8D7-4D85-96BD-463674FDD78E}" type="presParOf" srcId="{6C3786C6-460B-4001-A1CF-2833E58FBDD7}" destId="{180C7503-0624-4C0B-B23F-CF120EABCFD7}" srcOrd="3" destOrd="0" presId="urn:microsoft.com/office/officeart/2005/8/layout/vList4"/>
    <dgm:cxn modelId="{31ADD9C0-778B-438B-9A99-387AE95129EA}" type="presParOf" srcId="{6C3786C6-460B-4001-A1CF-2833E58FBDD7}" destId="{51BA89A6-9310-4C52-958C-CE63A3A4CBF4}" srcOrd="4" destOrd="0" presId="urn:microsoft.com/office/officeart/2005/8/layout/vList4"/>
    <dgm:cxn modelId="{DF7C8450-AA25-4D27-9C70-FC44D71D788E}" type="presParOf" srcId="{51BA89A6-9310-4C52-958C-CE63A3A4CBF4}" destId="{021E9CB7-58B0-46B6-B339-8F44D0025374}" srcOrd="0" destOrd="0" presId="urn:microsoft.com/office/officeart/2005/8/layout/vList4"/>
    <dgm:cxn modelId="{FD291F78-1257-4E63-8308-7DBE41407EFC}" type="presParOf" srcId="{51BA89A6-9310-4C52-958C-CE63A3A4CBF4}" destId="{D0929C32-DE61-4298-B3B7-BD7DFABB51E5}" srcOrd="1" destOrd="0" presId="urn:microsoft.com/office/officeart/2005/8/layout/vList4"/>
    <dgm:cxn modelId="{38088D58-E183-4CB6-AFF7-82630310ADBF}" type="presParOf" srcId="{51BA89A6-9310-4C52-958C-CE63A3A4CBF4}" destId="{1E258676-39FC-45F4-88F0-8ACF8CE353DB}" srcOrd="2" destOrd="0" presId="urn:microsoft.com/office/officeart/2005/8/layout/vList4"/>
    <dgm:cxn modelId="{C446083A-360A-4F47-913F-BF532AE60301}" type="presParOf" srcId="{6C3786C6-460B-4001-A1CF-2833E58FBDD7}" destId="{86C25D41-0263-4035-AF96-6EB7ADCF10EA}" srcOrd="5" destOrd="0" presId="urn:microsoft.com/office/officeart/2005/8/layout/vList4"/>
    <dgm:cxn modelId="{2F04ABD3-E10F-4041-8880-B1A21FCA574A}" type="presParOf" srcId="{6C3786C6-460B-4001-A1CF-2833E58FBDD7}" destId="{E7EF7D9A-2787-4525-9D76-86C01A4C0F13}" srcOrd="6" destOrd="0" presId="urn:microsoft.com/office/officeart/2005/8/layout/vList4"/>
    <dgm:cxn modelId="{D0D9F0AE-4522-41B0-9683-84F13AB15BF0}" type="presParOf" srcId="{E7EF7D9A-2787-4525-9D76-86C01A4C0F13}" destId="{4DE2A753-CEAF-4319-BE04-CF51329A58BF}" srcOrd="0" destOrd="0" presId="urn:microsoft.com/office/officeart/2005/8/layout/vList4"/>
    <dgm:cxn modelId="{96CB2393-1F0A-4F41-9232-FAABA1F6F714}" type="presParOf" srcId="{E7EF7D9A-2787-4525-9D76-86C01A4C0F13}" destId="{AE861B1B-0BA4-4141-9084-57837DFD226E}" srcOrd="1" destOrd="0" presId="urn:microsoft.com/office/officeart/2005/8/layout/vList4"/>
    <dgm:cxn modelId="{ECB83842-ED37-4D0E-A54D-ADAB0F0153BE}" type="presParOf" srcId="{E7EF7D9A-2787-4525-9D76-86C01A4C0F13}" destId="{720DD3B0-2D66-4769-9D20-C8A5B26E2528}" srcOrd="2" destOrd="0" presId="urn:microsoft.com/office/officeart/2005/8/layout/vList4"/>
    <dgm:cxn modelId="{8112FFCB-DBF8-4147-987D-391B189B973A}" type="presParOf" srcId="{6C3786C6-460B-4001-A1CF-2833E58FBDD7}" destId="{7F29D470-9F7E-4CBE-9883-1C536C789A2E}" srcOrd="7" destOrd="0" presId="urn:microsoft.com/office/officeart/2005/8/layout/vList4"/>
    <dgm:cxn modelId="{A911C1D9-1A2C-4E45-BCC7-574561DBA4C3}" type="presParOf" srcId="{6C3786C6-460B-4001-A1CF-2833E58FBDD7}" destId="{8C3D65C0-5F6E-4DB5-BAF7-EF0ED6BDF2BC}" srcOrd="8" destOrd="0" presId="urn:microsoft.com/office/officeart/2005/8/layout/vList4"/>
    <dgm:cxn modelId="{9CB3DC2E-19A5-4FC6-B7D2-45015D71CD95}" type="presParOf" srcId="{8C3D65C0-5F6E-4DB5-BAF7-EF0ED6BDF2BC}" destId="{B506C894-B548-4886-B647-5786F7082237}" srcOrd="0" destOrd="0" presId="urn:microsoft.com/office/officeart/2005/8/layout/vList4"/>
    <dgm:cxn modelId="{F1749493-8112-4784-816E-BDA28D7388CF}" type="presParOf" srcId="{8C3D65C0-5F6E-4DB5-BAF7-EF0ED6BDF2BC}" destId="{6AB65B11-BD02-444F-B04F-FF4CB83D1AEA}" srcOrd="1" destOrd="0" presId="urn:microsoft.com/office/officeart/2005/8/layout/vList4"/>
    <dgm:cxn modelId="{A52E7418-028D-4A09-B3B3-DCCA01236D55}" type="presParOf" srcId="{8C3D65C0-5F6E-4DB5-BAF7-EF0ED6BDF2BC}" destId="{AD2AFFB1-486B-4829-92D2-C450E96B8532}" srcOrd="2" destOrd="0" presId="urn:microsoft.com/office/officeart/2005/8/layout/vList4"/>
    <dgm:cxn modelId="{AA8EB762-3D34-4BBE-80AD-A27303EBA848}" type="presParOf" srcId="{6C3786C6-460B-4001-A1CF-2833E58FBDD7}" destId="{193D8793-8451-47B8-B43A-FAF44FCA468C}" srcOrd="9" destOrd="0" presId="urn:microsoft.com/office/officeart/2005/8/layout/vList4"/>
    <dgm:cxn modelId="{7BD2E980-2EE3-4405-8A47-FE4A27979BD8}" type="presParOf" srcId="{6C3786C6-460B-4001-A1CF-2833E58FBDD7}" destId="{14DD59FD-D8CA-465A-B765-A8BD516ADAD3}" srcOrd="10" destOrd="0" presId="urn:microsoft.com/office/officeart/2005/8/layout/vList4"/>
    <dgm:cxn modelId="{30273A8F-4046-4C96-99D2-1AE687E807EA}" type="presParOf" srcId="{14DD59FD-D8CA-465A-B765-A8BD516ADAD3}" destId="{514E83B8-38B9-4B3F-B694-ED1CDFEA9850}" srcOrd="0" destOrd="0" presId="urn:microsoft.com/office/officeart/2005/8/layout/vList4"/>
    <dgm:cxn modelId="{25A9E477-3362-4AE9-98BD-6C2F940386E0}" type="presParOf" srcId="{14DD59FD-D8CA-465A-B765-A8BD516ADAD3}" destId="{CF42A94F-EB0B-4B64-8F04-A9F1229B4B3A}" srcOrd="1" destOrd="0" presId="urn:microsoft.com/office/officeart/2005/8/layout/vList4"/>
    <dgm:cxn modelId="{D308F8BC-57FF-4482-95D3-B54344A6C345}" type="presParOf" srcId="{14DD59FD-D8CA-465A-B765-A8BD516ADAD3}" destId="{7F73DCA3-77BA-4F74-8709-DCB46713FDD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09A2D-20B2-4B2D-92E5-B8330C50B318}" type="doc">
      <dgm:prSet loTypeId="urn:microsoft.com/office/officeart/2005/8/layout/pyramid1" loCatId="pyramid" qsTypeId="urn:microsoft.com/office/officeart/2005/8/quickstyle/simple2" qsCatId="simple" csTypeId="urn:microsoft.com/office/officeart/2005/8/colors/colorful3" csCatId="colorful" phldr="1"/>
      <dgm:spPr/>
    </dgm:pt>
    <dgm:pt modelId="{263058EB-E5A1-46AF-BAEC-532CC872F02F}">
      <dgm:prSet phldrT="[Texte]" custT="1"/>
      <dgm:spPr/>
      <dgm:t>
        <a:bodyPr anchor="b"/>
        <a:lstStyle/>
        <a:p>
          <a:r>
            <a:rPr lang="en-GB" sz="800" noProof="0" dirty="0">
              <a:solidFill>
                <a:schemeClr val="bg1"/>
              </a:solidFill>
            </a:rPr>
            <a:t>Avoidance </a:t>
          </a:r>
        </a:p>
        <a:p>
          <a:r>
            <a:rPr lang="en-GB" sz="800" noProof="0" dirty="0">
              <a:solidFill>
                <a:schemeClr val="bg1"/>
              </a:solidFill>
            </a:rPr>
            <a:t>of disturbance </a:t>
          </a:r>
        </a:p>
        <a:p>
          <a:r>
            <a:rPr lang="en-GB" sz="800" noProof="0" dirty="0">
              <a:solidFill>
                <a:schemeClr val="bg1"/>
              </a:solidFill>
            </a:rPr>
            <a:t>for farmers</a:t>
          </a:r>
        </a:p>
      </dgm:t>
    </dgm:pt>
    <dgm:pt modelId="{D3C80D6F-BF89-44F5-8667-8E8EA7CEC770}" type="parTrans" cxnId="{540E68CD-93E8-4228-8F74-467831A86C1D}">
      <dgm:prSet/>
      <dgm:spPr/>
      <dgm:t>
        <a:bodyPr/>
        <a:lstStyle/>
        <a:p>
          <a:endParaRPr lang="en-GB" noProof="0" dirty="0"/>
        </a:p>
      </dgm:t>
    </dgm:pt>
    <dgm:pt modelId="{D65CBAA2-778A-40BB-AC6D-14CF32C9EA69}" type="sibTrans" cxnId="{540E68CD-93E8-4228-8F74-467831A86C1D}">
      <dgm:prSet/>
      <dgm:spPr/>
      <dgm:t>
        <a:bodyPr/>
        <a:lstStyle/>
        <a:p>
          <a:endParaRPr lang="en-GB" noProof="0" dirty="0"/>
        </a:p>
      </dgm:t>
    </dgm:pt>
    <dgm:pt modelId="{A62909DE-9946-4E09-9090-36A1FD3D1EFE}">
      <dgm:prSet phldrT="[Texte]" custT="1"/>
      <dgm:spPr/>
      <dgm:t>
        <a:bodyPr/>
        <a:lstStyle/>
        <a:p>
          <a:r>
            <a:rPr lang="en-GB" sz="800" noProof="0" dirty="0">
              <a:solidFill>
                <a:schemeClr val="bg1"/>
              </a:solidFill>
            </a:rPr>
            <a:t>Mandatory environmental requirements </a:t>
          </a:r>
        </a:p>
        <a:p>
          <a:r>
            <a:rPr lang="en-GB" sz="800" noProof="0" dirty="0">
              <a:solidFill>
                <a:schemeClr val="bg1"/>
              </a:solidFill>
            </a:rPr>
            <a:t>(cross-compliance, greening measures) </a:t>
          </a:r>
        </a:p>
      </dgm:t>
    </dgm:pt>
    <dgm:pt modelId="{C44334A9-ACB6-4A24-B2C0-FDF92DF066DB}" type="parTrans" cxnId="{973B5FB0-B563-4B92-BD6B-0AE22953EEE9}">
      <dgm:prSet/>
      <dgm:spPr/>
      <dgm:t>
        <a:bodyPr/>
        <a:lstStyle/>
        <a:p>
          <a:endParaRPr lang="en-GB" noProof="0" dirty="0"/>
        </a:p>
      </dgm:t>
    </dgm:pt>
    <dgm:pt modelId="{A3BC9093-EF05-4039-AF97-2CEBC736AF80}" type="sibTrans" cxnId="{973B5FB0-B563-4B92-BD6B-0AE22953EEE9}">
      <dgm:prSet/>
      <dgm:spPr/>
      <dgm:t>
        <a:bodyPr/>
        <a:lstStyle/>
        <a:p>
          <a:endParaRPr lang="en-GB" noProof="0" dirty="0"/>
        </a:p>
      </dgm:t>
    </dgm:pt>
    <dgm:pt modelId="{F09DD0E3-F155-4D75-BE0E-CFF62D04B39B}">
      <dgm:prSet phldrT="[Texte]" custT="1"/>
      <dgm:spPr/>
      <dgm:t>
        <a:bodyPr/>
        <a:lstStyle/>
        <a:p>
          <a:r>
            <a:rPr lang="en-GB" sz="800" noProof="0" dirty="0">
              <a:solidFill>
                <a:schemeClr val="bg1"/>
              </a:solidFill>
            </a:rPr>
            <a:t>Economic and historical factors</a:t>
          </a:r>
        </a:p>
      </dgm:t>
    </dgm:pt>
    <dgm:pt modelId="{79F03082-A937-45E2-94E2-E6611E94141A}" type="parTrans" cxnId="{7ABA168B-7328-4363-A03D-CE53E572A9AE}">
      <dgm:prSet/>
      <dgm:spPr/>
      <dgm:t>
        <a:bodyPr/>
        <a:lstStyle/>
        <a:p>
          <a:endParaRPr lang="en-GB" noProof="0" dirty="0"/>
        </a:p>
      </dgm:t>
    </dgm:pt>
    <dgm:pt modelId="{37060410-70CC-4932-9E11-89BCDDE660A2}" type="sibTrans" cxnId="{7ABA168B-7328-4363-A03D-CE53E572A9AE}">
      <dgm:prSet/>
      <dgm:spPr/>
      <dgm:t>
        <a:bodyPr/>
        <a:lstStyle/>
        <a:p>
          <a:endParaRPr lang="en-GB" noProof="0" dirty="0"/>
        </a:p>
      </dgm:t>
    </dgm:pt>
    <dgm:pt modelId="{2C51524F-2533-46FF-8B94-647F905DC6D2}" type="pres">
      <dgm:prSet presAssocID="{1B009A2D-20B2-4B2D-92E5-B8330C50B318}" presName="Name0" presStyleCnt="0">
        <dgm:presLayoutVars>
          <dgm:dir/>
          <dgm:animLvl val="lvl"/>
          <dgm:resizeHandles val="exact"/>
        </dgm:presLayoutVars>
      </dgm:prSet>
      <dgm:spPr/>
    </dgm:pt>
    <dgm:pt modelId="{AE55A6C9-6B31-47B3-AD16-658761ECE24C}" type="pres">
      <dgm:prSet presAssocID="{263058EB-E5A1-46AF-BAEC-532CC872F02F}" presName="Name8" presStyleCnt="0"/>
      <dgm:spPr/>
    </dgm:pt>
    <dgm:pt modelId="{C8C9B579-CFED-4E58-851A-36EBCC374E46}" type="pres">
      <dgm:prSet presAssocID="{263058EB-E5A1-46AF-BAEC-532CC872F02F}" presName="level" presStyleLbl="node1" presStyleIdx="0" presStyleCnt="3">
        <dgm:presLayoutVars>
          <dgm:chMax val="1"/>
          <dgm:bulletEnabled val="1"/>
        </dgm:presLayoutVars>
      </dgm:prSet>
      <dgm:spPr/>
      <dgm:t>
        <a:bodyPr/>
        <a:lstStyle/>
        <a:p>
          <a:endParaRPr lang="en-US"/>
        </a:p>
      </dgm:t>
    </dgm:pt>
    <dgm:pt modelId="{4919D0A1-C231-41A3-965E-830364919460}" type="pres">
      <dgm:prSet presAssocID="{263058EB-E5A1-46AF-BAEC-532CC872F02F}" presName="levelTx" presStyleLbl="revTx" presStyleIdx="0" presStyleCnt="0">
        <dgm:presLayoutVars>
          <dgm:chMax val="1"/>
          <dgm:bulletEnabled val="1"/>
        </dgm:presLayoutVars>
      </dgm:prSet>
      <dgm:spPr/>
      <dgm:t>
        <a:bodyPr/>
        <a:lstStyle/>
        <a:p>
          <a:endParaRPr lang="en-US"/>
        </a:p>
      </dgm:t>
    </dgm:pt>
    <dgm:pt modelId="{829B9ED9-1EB3-4467-BC6D-F4681C22E708}" type="pres">
      <dgm:prSet presAssocID="{A62909DE-9946-4E09-9090-36A1FD3D1EFE}" presName="Name8" presStyleCnt="0"/>
      <dgm:spPr/>
    </dgm:pt>
    <dgm:pt modelId="{C5BD11A3-CC22-486D-A5F5-9A80AA9FB36A}" type="pres">
      <dgm:prSet presAssocID="{A62909DE-9946-4E09-9090-36A1FD3D1EFE}" presName="level" presStyleLbl="node1" presStyleIdx="1" presStyleCnt="3">
        <dgm:presLayoutVars>
          <dgm:chMax val="1"/>
          <dgm:bulletEnabled val="1"/>
        </dgm:presLayoutVars>
      </dgm:prSet>
      <dgm:spPr/>
      <dgm:t>
        <a:bodyPr/>
        <a:lstStyle/>
        <a:p>
          <a:endParaRPr lang="en-US"/>
        </a:p>
      </dgm:t>
    </dgm:pt>
    <dgm:pt modelId="{95CD32C8-5294-4238-8456-CB0910634438}" type="pres">
      <dgm:prSet presAssocID="{A62909DE-9946-4E09-9090-36A1FD3D1EFE}" presName="levelTx" presStyleLbl="revTx" presStyleIdx="0" presStyleCnt="0">
        <dgm:presLayoutVars>
          <dgm:chMax val="1"/>
          <dgm:bulletEnabled val="1"/>
        </dgm:presLayoutVars>
      </dgm:prSet>
      <dgm:spPr/>
      <dgm:t>
        <a:bodyPr/>
        <a:lstStyle/>
        <a:p>
          <a:endParaRPr lang="en-US"/>
        </a:p>
      </dgm:t>
    </dgm:pt>
    <dgm:pt modelId="{5BDD717D-E3F6-42D9-A651-39C7284013F3}" type="pres">
      <dgm:prSet presAssocID="{F09DD0E3-F155-4D75-BE0E-CFF62D04B39B}" presName="Name8" presStyleCnt="0"/>
      <dgm:spPr/>
    </dgm:pt>
    <dgm:pt modelId="{1EE664A6-7346-450F-B02C-38A9B29CC35E}" type="pres">
      <dgm:prSet presAssocID="{F09DD0E3-F155-4D75-BE0E-CFF62D04B39B}" presName="level" presStyleLbl="node1" presStyleIdx="2" presStyleCnt="3" custScaleY="51203">
        <dgm:presLayoutVars>
          <dgm:chMax val="1"/>
          <dgm:bulletEnabled val="1"/>
        </dgm:presLayoutVars>
      </dgm:prSet>
      <dgm:spPr/>
      <dgm:t>
        <a:bodyPr/>
        <a:lstStyle/>
        <a:p>
          <a:endParaRPr lang="en-US"/>
        </a:p>
      </dgm:t>
    </dgm:pt>
    <dgm:pt modelId="{A2C4898A-1E32-4ABF-90B6-36780B703BA4}" type="pres">
      <dgm:prSet presAssocID="{F09DD0E3-F155-4D75-BE0E-CFF62D04B39B}" presName="levelTx" presStyleLbl="revTx" presStyleIdx="0" presStyleCnt="0">
        <dgm:presLayoutVars>
          <dgm:chMax val="1"/>
          <dgm:bulletEnabled val="1"/>
        </dgm:presLayoutVars>
      </dgm:prSet>
      <dgm:spPr/>
      <dgm:t>
        <a:bodyPr/>
        <a:lstStyle/>
        <a:p>
          <a:endParaRPr lang="en-US"/>
        </a:p>
      </dgm:t>
    </dgm:pt>
  </dgm:ptLst>
  <dgm:cxnLst>
    <dgm:cxn modelId="{973B5FB0-B563-4B92-BD6B-0AE22953EEE9}" srcId="{1B009A2D-20B2-4B2D-92E5-B8330C50B318}" destId="{A62909DE-9946-4E09-9090-36A1FD3D1EFE}" srcOrd="1" destOrd="0" parTransId="{C44334A9-ACB6-4A24-B2C0-FDF92DF066DB}" sibTransId="{A3BC9093-EF05-4039-AF97-2CEBC736AF80}"/>
    <dgm:cxn modelId="{2DC5F00E-67F5-4FD3-9E76-5DB0B48960D3}" type="presOf" srcId="{F09DD0E3-F155-4D75-BE0E-CFF62D04B39B}" destId="{1EE664A6-7346-450F-B02C-38A9B29CC35E}" srcOrd="0" destOrd="0" presId="urn:microsoft.com/office/officeart/2005/8/layout/pyramid1"/>
    <dgm:cxn modelId="{0D7B9B14-F9A8-46EC-8131-177B611ECA3C}" type="presOf" srcId="{1B009A2D-20B2-4B2D-92E5-B8330C50B318}" destId="{2C51524F-2533-46FF-8B94-647F905DC6D2}" srcOrd="0" destOrd="0" presId="urn:microsoft.com/office/officeart/2005/8/layout/pyramid1"/>
    <dgm:cxn modelId="{3D3BB419-D15B-4F75-B1F2-7576C0FBA175}" type="presOf" srcId="{A62909DE-9946-4E09-9090-36A1FD3D1EFE}" destId="{95CD32C8-5294-4238-8456-CB0910634438}" srcOrd="1" destOrd="0" presId="urn:microsoft.com/office/officeart/2005/8/layout/pyramid1"/>
    <dgm:cxn modelId="{5DBEEE36-C434-48F1-8BB2-2DDD0B9B7B1B}" type="presOf" srcId="{263058EB-E5A1-46AF-BAEC-532CC872F02F}" destId="{C8C9B579-CFED-4E58-851A-36EBCC374E46}" srcOrd="0" destOrd="0" presId="urn:microsoft.com/office/officeart/2005/8/layout/pyramid1"/>
    <dgm:cxn modelId="{7E22CF15-DDF5-4C4A-8ABF-D4B839573D89}" type="presOf" srcId="{263058EB-E5A1-46AF-BAEC-532CC872F02F}" destId="{4919D0A1-C231-41A3-965E-830364919460}" srcOrd="1" destOrd="0" presId="urn:microsoft.com/office/officeart/2005/8/layout/pyramid1"/>
    <dgm:cxn modelId="{540E68CD-93E8-4228-8F74-467831A86C1D}" srcId="{1B009A2D-20B2-4B2D-92E5-B8330C50B318}" destId="{263058EB-E5A1-46AF-BAEC-532CC872F02F}" srcOrd="0" destOrd="0" parTransId="{D3C80D6F-BF89-44F5-8667-8E8EA7CEC770}" sibTransId="{D65CBAA2-778A-40BB-AC6D-14CF32C9EA69}"/>
    <dgm:cxn modelId="{7ABA168B-7328-4363-A03D-CE53E572A9AE}" srcId="{1B009A2D-20B2-4B2D-92E5-B8330C50B318}" destId="{F09DD0E3-F155-4D75-BE0E-CFF62D04B39B}" srcOrd="2" destOrd="0" parTransId="{79F03082-A937-45E2-94E2-E6611E94141A}" sibTransId="{37060410-70CC-4932-9E11-89BCDDE660A2}"/>
    <dgm:cxn modelId="{406004D6-D221-4CEC-A8A2-AF973B18A203}" type="presOf" srcId="{F09DD0E3-F155-4D75-BE0E-CFF62D04B39B}" destId="{A2C4898A-1E32-4ABF-90B6-36780B703BA4}" srcOrd="1" destOrd="0" presId="urn:microsoft.com/office/officeart/2005/8/layout/pyramid1"/>
    <dgm:cxn modelId="{4E67C0F9-2742-4BCF-96DD-720E0235DCDF}" type="presOf" srcId="{A62909DE-9946-4E09-9090-36A1FD3D1EFE}" destId="{C5BD11A3-CC22-486D-A5F5-9A80AA9FB36A}" srcOrd="0" destOrd="0" presId="urn:microsoft.com/office/officeart/2005/8/layout/pyramid1"/>
    <dgm:cxn modelId="{482F17A0-A66C-4783-B2EA-733FBF7913EA}" type="presParOf" srcId="{2C51524F-2533-46FF-8B94-647F905DC6D2}" destId="{AE55A6C9-6B31-47B3-AD16-658761ECE24C}" srcOrd="0" destOrd="0" presId="urn:microsoft.com/office/officeart/2005/8/layout/pyramid1"/>
    <dgm:cxn modelId="{10941DD0-2AFF-4328-8490-9E2469A978C8}" type="presParOf" srcId="{AE55A6C9-6B31-47B3-AD16-658761ECE24C}" destId="{C8C9B579-CFED-4E58-851A-36EBCC374E46}" srcOrd="0" destOrd="0" presId="urn:microsoft.com/office/officeart/2005/8/layout/pyramid1"/>
    <dgm:cxn modelId="{8D6654F9-BA0E-4D55-9E86-6EBECFB19ACD}" type="presParOf" srcId="{AE55A6C9-6B31-47B3-AD16-658761ECE24C}" destId="{4919D0A1-C231-41A3-965E-830364919460}" srcOrd="1" destOrd="0" presId="urn:microsoft.com/office/officeart/2005/8/layout/pyramid1"/>
    <dgm:cxn modelId="{A23DB36B-AB34-466C-B4C5-5CE2F5833B6C}" type="presParOf" srcId="{2C51524F-2533-46FF-8B94-647F905DC6D2}" destId="{829B9ED9-1EB3-4467-BC6D-F4681C22E708}" srcOrd="1" destOrd="0" presId="urn:microsoft.com/office/officeart/2005/8/layout/pyramid1"/>
    <dgm:cxn modelId="{A0EC8C7C-6EBD-4C31-A3A2-B06F9B8CDE18}" type="presParOf" srcId="{829B9ED9-1EB3-4467-BC6D-F4681C22E708}" destId="{C5BD11A3-CC22-486D-A5F5-9A80AA9FB36A}" srcOrd="0" destOrd="0" presId="urn:microsoft.com/office/officeart/2005/8/layout/pyramid1"/>
    <dgm:cxn modelId="{15DF800E-6E45-48B1-852C-AFC1DF2294B5}" type="presParOf" srcId="{829B9ED9-1EB3-4467-BC6D-F4681C22E708}" destId="{95CD32C8-5294-4238-8456-CB0910634438}" srcOrd="1" destOrd="0" presId="urn:microsoft.com/office/officeart/2005/8/layout/pyramid1"/>
    <dgm:cxn modelId="{C72AE4AB-F782-44B2-B76D-CD47C5FCAB7F}" type="presParOf" srcId="{2C51524F-2533-46FF-8B94-647F905DC6D2}" destId="{5BDD717D-E3F6-42D9-A651-39C7284013F3}" srcOrd="2" destOrd="0" presId="urn:microsoft.com/office/officeart/2005/8/layout/pyramid1"/>
    <dgm:cxn modelId="{9974D9C3-A5D6-4A10-A74A-A46D63CCA896}" type="presParOf" srcId="{5BDD717D-E3F6-42D9-A651-39C7284013F3}" destId="{1EE664A6-7346-450F-B02C-38A9B29CC35E}" srcOrd="0" destOrd="0" presId="urn:microsoft.com/office/officeart/2005/8/layout/pyramid1"/>
    <dgm:cxn modelId="{208EF925-C79D-4040-843F-7F50220DAA75}" type="presParOf" srcId="{5BDD717D-E3F6-42D9-A651-39C7284013F3}" destId="{A2C4898A-1E32-4ABF-90B6-36780B703BA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9EFF5-0137-4289-836D-234AE45D161E}"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fr-FR"/>
        </a:p>
      </dgm:t>
    </dgm:pt>
    <dgm:pt modelId="{AA511245-4507-46C7-B5A0-9B337D78EAC9}">
      <dgm:prSet phldrT="[Texte]" custT="1"/>
      <dgm:spPr/>
      <dgm:t>
        <a:bodyPr/>
        <a:lstStyle/>
        <a:p>
          <a:r>
            <a:rPr lang="en-GB" sz="800" noProof="0" dirty="0">
              <a:latin typeface="+mj-lt"/>
              <a:ea typeface="Tahoma" panose="020B0604030504040204" pitchFamily="34" charset="0"/>
              <a:cs typeface="Tahoma" panose="020B0604030504040204" pitchFamily="34" charset="0"/>
            </a:rPr>
            <a:t>Involvement of water authorities</a:t>
          </a:r>
          <a:endParaRPr lang="en-GB" sz="800" noProof="0" dirty="0"/>
        </a:p>
      </dgm:t>
    </dgm:pt>
    <dgm:pt modelId="{3CCEC5F1-25C9-4BC3-A515-7AB7DA3CAE02}" type="parTrans" cxnId="{131B9CD7-3B61-4EA7-8442-DCF62385B9D6}">
      <dgm:prSet/>
      <dgm:spPr/>
      <dgm:t>
        <a:bodyPr/>
        <a:lstStyle/>
        <a:p>
          <a:endParaRPr lang="en-GB" noProof="0" dirty="0"/>
        </a:p>
      </dgm:t>
    </dgm:pt>
    <dgm:pt modelId="{E830D9FA-7FB5-4E5B-9D0B-CFFC297E2946}" type="sibTrans" cxnId="{131B9CD7-3B61-4EA7-8442-DCF62385B9D6}">
      <dgm:prSet/>
      <dgm:spPr/>
      <dgm:t>
        <a:bodyPr/>
        <a:lstStyle/>
        <a:p>
          <a:endParaRPr lang="en-GB" noProof="0" dirty="0"/>
        </a:p>
      </dgm:t>
    </dgm:pt>
    <dgm:pt modelId="{D225A6ED-6203-461C-8660-DC37663E6D4D}">
      <dgm:prSet phldrT="[Texte]" custT="1"/>
      <dgm:spPr/>
      <dgm:t>
        <a:bodyPr/>
        <a:lstStyle/>
        <a:p>
          <a:r>
            <a:rPr lang="en-GB" sz="800" noProof="0" dirty="0">
              <a:latin typeface="+mj-lt"/>
              <a:ea typeface="Tahoma" panose="020B0604030504040204" pitchFamily="34" charset="0"/>
              <a:cs typeface="Tahoma" panose="020B0604030504040204" pitchFamily="34" charset="0"/>
            </a:rPr>
            <a:t>Concomitant elaboration of the RBMP </a:t>
          </a:r>
          <a:endParaRPr lang="en-GB" sz="800" noProof="0" dirty="0"/>
        </a:p>
      </dgm:t>
    </dgm:pt>
    <dgm:pt modelId="{B479876C-9663-4A8B-9C67-18797A3DC342}" type="parTrans" cxnId="{7E644672-1ED8-4F5B-8862-46183C676148}">
      <dgm:prSet/>
      <dgm:spPr/>
      <dgm:t>
        <a:bodyPr/>
        <a:lstStyle/>
        <a:p>
          <a:endParaRPr lang="en-GB" noProof="0" dirty="0"/>
        </a:p>
      </dgm:t>
    </dgm:pt>
    <dgm:pt modelId="{594CB345-EBB7-437E-851F-A25CB740B47E}" type="sibTrans" cxnId="{7E644672-1ED8-4F5B-8862-46183C676148}">
      <dgm:prSet/>
      <dgm:spPr/>
      <dgm:t>
        <a:bodyPr/>
        <a:lstStyle/>
        <a:p>
          <a:endParaRPr lang="en-GB" noProof="0" dirty="0"/>
        </a:p>
      </dgm:t>
    </dgm:pt>
    <dgm:pt modelId="{E2F917E8-B0F1-4A93-BBB4-4847964986EC}">
      <dgm:prSet phldrT="[Texte]"/>
      <dgm:spPr/>
      <dgm:t>
        <a:bodyPr/>
        <a:lstStyle/>
        <a:p>
          <a:r>
            <a:rPr lang="en-GB" noProof="0" dirty="0"/>
            <a:t>Water issues addressed in the RDP </a:t>
          </a:r>
        </a:p>
      </dgm:t>
    </dgm:pt>
    <dgm:pt modelId="{8B1C595A-880B-4B82-8DB5-8A35041519BC}" type="parTrans" cxnId="{1CD71AA7-A3B6-4158-AF1E-DECEDD45F242}">
      <dgm:prSet/>
      <dgm:spPr/>
      <dgm:t>
        <a:bodyPr/>
        <a:lstStyle/>
        <a:p>
          <a:endParaRPr lang="en-GB" noProof="0" dirty="0"/>
        </a:p>
      </dgm:t>
    </dgm:pt>
    <dgm:pt modelId="{96FB43EC-B0E8-4872-827E-A3898E6B36CD}" type="sibTrans" cxnId="{1CD71AA7-A3B6-4158-AF1E-DECEDD45F242}">
      <dgm:prSet/>
      <dgm:spPr/>
      <dgm:t>
        <a:bodyPr/>
        <a:lstStyle/>
        <a:p>
          <a:endParaRPr lang="en-GB" noProof="0" dirty="0"/>
        </a:p>
      </dgm:t>
    </dgm:pt>
    <dgm:pt modelId="{3D7093D8-DF94-4233-BA0E-4610EEF607BA}">
      <dgm:prSet/>
      <dgm:spPr/>
      <dgm:t>
        <a:bodyPr/>
        <a:lstStyle/>
        <a:p>
          <a:r>
            <a:rPr lang="en-GB" noProof="0" dirty="0">
              <a:latin typeface="+mj-lt"/>
              <a:ea typeface="Tahoma" panose="020B0604030504040204" pitchFamily="34" charset="0"/>
              <a:cs typeface="Tahoma" panose="020B0604030504040204" pitchFamily="34" charset="0"/>
            </a:rPr>
            <a:t>Co-funding by water authorities </a:t>
          </a:r>
          <a:endParaRPr lang="en-GB" noProof="0" dirty="0"/>
        </a:p>
      </dgm:t>
    </dgm:pt>
    <dgm:pt modelId="{0CE7C3C2-723A-492A-8404-2F01B94D2382}" type="parTrans" cxnId="{9729157B-2BF5-4FFF-911B-E5E029C1FA89}">
      <dgm:prSet/>
      <dgm:spPr/>
      <dgm:t>
        <a:bodyPr/>
        <a:lstStyle/>
        <a:p>
          <a:endParaRPr lang="en-GB" noProof="0" dirty="0"/>
        </a:p>
      </dgm:t>
    </dgm:pt>
    <dgm:pt modelId="{9DD8E0CF-9BE8-41FD-A043-938153A42A91}" type="sibTrans" cxnId="{9729157B-2BF5-4FFF-911B-E5E029C1FA89}">
      <dgm:prSet/>
      <dgm:spPr/>
      <dgm:t>
        <a:bodyPr/>
        <a:lstStyle/>
        <a:p>
          <a:endParaRPr lang="en-GB" noProof="0" dirty="0"/>
        </a:p>
      </dgm:t>
    </dgm:pt>
    <dgm:pt modelId="{7BAD4059-803D-4CCE-B316-5C8A145DC775}" type="pres">
      <dgm:prSet presAssocID="{BBC9EFF5-0137-4289-836D-234AE45D161E}" presName="Name0" presStyleCnt="0">
        <dgm:presLayoutVars>
          <dgm:chMax val="4"/>
          <dgm:resizeHandles val="exact"/>
        </dgm:presLayoutVars>
      </dgm:prSet>
      <dgm:spPr/>
      <dgm:t>
        <a:bodyPr/>
        <a:lstStyle/>
        <a:p>
          <a:endParaRPr lang="en-US"/>
        </a:p>
      </dgm:t>
    </dgm:pt>
    <dgm:pt modelId="{FABB743B-3515-4245-A3EA-E8174D9302E8}" type="pres">
      <dgm:prSet presAssocID="{BBC9EFF5-0137-4289-836D-234AE45D161E}" presName="ellipse" presStyleLbl="trBgShp" presStyleIdx="0" presStyleCnt="1"/>
      <dgm:spPr/>
    </dgm:pt>
    <dgm:pt modelId="{C8C92537-13AA-4627-8FB6-DCA64D0878C4}" type="pres">
      <dgm:prSet presAssocID="{BBC9EFF5-0137-4289-836D-234AE45D161E}" presName="arrow1" presStyleLbl="fgShp" presStyleIdx="0" presStyleCnt="1" custLinFactNeighborY="415"/>
      <dgm:spPr/>
    </dgm:pt>
    <dgm:pt modelId="{A2742334-1A87-4E53-87C9-41470557821A}" type="pres">
      <dgm:prSet presAssocID="{BBC9EFF5-0137-4289-836D-234AE45D161E}" presName="rectangle" presStyleLbl="revTx" presStyleIdx="0" presStyleCnt="1" custLinFactNeighborY="2049">
        <dgm:presLayoutVars>
          <dgm:bulletEnabled val="1"/>
        </dgm:presLayoutVars>
      </dgm:prSet>
      <dgm:spPr/>
      <dgm:t>
        <a:bodyPr/>
        <a:lstStyle/>
        <a:p>
          <a:endParaRPr lang="en-US"/>
        </a:p>
      </dgm:t>
    </dgm:pt>
    <dgm:pt modelId="{749D9C0A-B313-49C0-85F0-6C93E3CF57DD}" type="pres">
      <dgm:prSet presAssocID="{D225A6ED-6203-461C-8660-DC37663E6D4D}" presName="item1" presStyleLbl="node1" presStyleIdx="0" presStyleCnt="3">
        <dgm:presLayoutVars>
          <dgm:bulletEnabled val="1"/>
        </dgm:presLayoutVars>
      </dgm:prSet>
      <dgm:spPr/>
      <dgm:t>
        <a:bodyPr/>
        <a:lstStyle/>
        <a:p>
          <a:endParaRPr lang="en-US"/>
        </a:p>
      </dgm:t>
    </dgm:pt>
    <dgm:pt modelId="{467407DC-760F-4B2D-9583-EA4A6A1ED1FD}" type="pres">
      <dgm:prSet presAssocID="{3D7093D8-DF94-4233-BA0E-4610EEF607BA}" presName="item2" presStyleLbl="node1" presStyleIdx="1" presStyleCnt="3" custScaleX="123086" custScaleY="111187">
        <dgm:presLayoutVars>
          <dgm:bulletEnabled val="1"/>
        </dgm:presLayoutVars>
      </dgm:prSet>
      <dgm:spPr/>
      <dgm:t>
        <a:bodyPr/>
        <a:lstStyle/>
        <a:p>
          <a:endParaRPr lang="en-US"/>
        </a:p>
      </dgm:t>
    </dgm:pt>
    <dgm:pt modelId="{3A82F100-E3A2-4ABC-828F-336420FD1123}" type="pres">
      <dgm:prSet presAssocID="{E2F917E8-B0F1-4A93-BBB4-4847964986EC}" presName="item3" presStyleLbl="node1" presStyleIdx="2" presStyleCnt="3" custScaleX="123086" custScaleY="111187">
        <dgm:presLayoutVars>
          <dgm:bulletEnabled val="1"/>
        </dgm:presLayoutVars>
      </dgm:prSet>
      <dgm:spPr/>
      <dgm:t>
        <a:bodyPr/>
        <a:lstStyle/>
        <a:p>
          <a:endParaRPr lang="en-US"/>
        </a:p>
      </dgm:t>
    </dgm:pt>
    <dgm:pt modelId="{A8FA4A4F-FEAA-4965-BF4E-2F3C3CE7A5BF}" type="pres">
      <dgm:prSet presAssocID="{BBC9EFF5-0137-4289-836D-234AE45D161E}" presName="funnel" presStyleLbl="trAlignAcc1" presStyleIdx="0" presStyleCnt="1" custScaleX="150487" custScaleY="99477"/>
      <dgm:spPr/>
    </dgm:pt>
  </dgm:ptLst>
  <dgm:cxnLst>
    <dgm:cxn modelId="{8BD8B05F-2F2A-4786-B06C-4B0E2DD559FB}" type="presOf" srcId="{E2F917E8-B0F1-4A93-BBB4-4847964986EC}" destId="{A2742334-1A87-4E53-87C9-41470557821A}" srcOrd="0" destOrd="0" presId="urn:microsoft.com/office/officeart/2005/8/layout/funnel1"/>
    <dgm:cxn modelId="{9729157B-2BF5-4FFF-911B-E5E029C1FA89}" srcId="{BBC9EFF5-0137-4289-836D-234AE45D161E}" destId="{3D7093D8-DF94-4233-BA0E-4610EEF607BA}" srcOrd="2" destOrd="0" parTransId="{0CE7C3C2-723A-492A-8404-2F01B94D2382}" sibTransId="{9DD8E0CF-9BE8-41FD-A043-938153A42A91}"/>
    <dgm:cxn modelId="{29600D2A-1909-4998-A0F4-FC5644BD39A2}" type="presOf" srcId="{D225A6ED-6203-461C-8660-DC37663E6D4D}" destId="{467407DC-760F-4B2D-9583-EA4A6A1ED1FD}" srcOrd="0" destOrd="0" presId="urn:microsoft.com/office/officeart/2005/8/layout/funnel1"/>
    <dgm:cxn modelId="{FEDB39D3-53AA-4DA5-BB7E-CA1324FF3B83}" type="presOf" srcId="{3D7093D8-DF94-4233-BA0E-4610EEF607BA}" destId="{749D9C0A-B313-49C0-85F0-6C93E3CF57DD}" srcOrd="0" destOrd="0" presId="urn:microsoft.com/office/officeart/2005/8/layout/funnel1"/>
    <dgm:cxn modelId="{0DEC3F56-0F80-476E-A753-E6C6EF07CB6A}" type="presOf" srcId="{AA511245-4507-46C7-B5A0-9B337D78EAC9}" destId="{3A82F100-E3A2-4ABC-828F-336420FD1123}" srcOrd="0" destOrd="0" presId="urn:microsoft.com/office/officeart/2005/8/layout/funnel1"/>
    <dgm:cxn modelId="{5AA5EEBD-BE48-4A3E-9254-C2A0DF9888A1}" type="presOf" srcId="{BBC9EFF5-0137-4289-836D-234AE45D161E}" destId="{7BAD4059-803D-4CCE-B316-5C8A145DC775}" srcOrd="0" destOrd="0" presId="urn:microsoft.com/office/officeart/2005/8/layout/funnel1"/>
    <dgm:cxn modelId="{131B9CD7-3B61-4EA7-8442-DCF62385B9D6}" srcId="{BBC9EFF5-0137-4289-836D-234AE45D161E}" destId="{AA511245-4507-46C7-B5A0-9B337D78EAC9}" srcOrd="0" destOrd="0" parTransId="{3CCEC5F1-25C9-4BC3-A515-7AB7DA3CAE02}" sibTransId="{E830D9FA-7FB5-4E5B-9D0B-CFFC297E2946}"/>
    <dgm:cxn modelId="{1CD71AA7-A3B6-4158-AF1E-DECEDD45F242}" srcId="{BBC9EFF5-0137-4289-836D-234AE45D161E}" destId="{E2F917E8-B0F1-4A93-BBB4-4847964986EC}" srcOrd="3" destOrd="0" parTransId="{8B1C595A-880B-4B82-8DB5-8A35041519BC}" sibTransId="{96FB43EC-B0E8-4872-827E-A3898E6B36CD}"/>
    <dgm:cxn modelId="{7E644672-1ED8-4F5B-8862-46183C676148}" srcId="{BBC9EFF5-0137-4289-836D-234AE45D161E}" destId="{D225A6ED-6203-461C-8660-DC37663E6D4D}" srcOrd="1" destOrd="0" parTransId="{B479876C-9663-4A8B-9C67-18797A3DC342}" sibTransId="{594CB345-EBB7-437E-851F-A25CB740B47E}"/>
    <dgm:cxn modelId="{4D69B49E-88D6-4D4F-A4C7-86DA822955C2}" type="presParOf" srcId="{7BAD4059-803D-4CCE-B316-5C8A145DC775}" destId="{FABB743B-3515-4245-A3EA-E8174D9302E8}" srcOrd="0" destOrd="0" presId="urn:microsoft.com/office/officeart/2005/8/layout/funnel1"/>
    <dgm:cxn modelId="{67F923E1-4FA8-48B4-AA9E-F0829D493F5D}" type="presParOf" srcId="{7BAD4059-803D-4CCE-B316-5C8A145DC775}" destId="{C8C92537-13AA-4627-8FB6-DCA64D0878C4}" srcOrd="1" destOrd="0" presId="urn:microsoft.com/office/officeart/2005/8/layout/funnel1"/>
    <dgm:cxn modelId="{4AD617FE-9E58-4A72-BA08-B51980190059}" type="presParOf" srcId="{7BAD4059-803D-4CCE-B316-5C8A145DC775}" destId="{A2742334-1A87-4E53-87C9-41470557821A}" srcOrd="2" destOrd="0" presId="urn:microsoft.com/office/officeart/2005/8/layout/funnel1"/>
    <dgm:cxn modelId="{AFE5815B-C913-4A7A-BBF4-598E0BCF48B7}" type="presParOf" srcId="{7BAD4059-803D-4CCE-B316-5C8A145DC775}" destId="{749D9C0A-B313-49C0-85F0-6C93E3CF57DD}" srcOrd="3" destOrd="0" presId="urn:microsoft.com/office/officeart/2005/8/layout/funnel1"/>
    <dgm:cxn modelId="{216E95BE-5F91-4948-8871-9CCD1CD64E0A}" type="presParOf" srcId="{7BAD4059-803D-4CCE-B316-5C8A145DC775}" destId="{467407DC-760F-4B2D-9583-EA4A6A1ED1FD}" srcOrd="4" destOrd="0" presId="urn:microsoft.com/office/officeart/2005/8/layout/funnel1"/>
    <dgm:cxn modelId="{6B622108-C003-45AB-A852-11665E8EEDD4}" type="presParOf" srcId="{7BAD4059-803D-4CCE-B316-5C8A145DC775}" destId="{3A82F100-E3A2-4ABC-828F-336420FD1123}" srcOrd="5" destOrd="0" presId="urn:microsoft.com/office/officeart/2005/8/layout/funnel1"/>
    <dgm:cxn modelId="{1A959430-EFA1-404B-A6E3-8A542CE2655D}" type="presParOf" srcId="{7BAD4059-803D-4CCE-B316-5C8A145DC775}" destId="{A8FA4A4F-FEAA-4965-BF4E-2F3C3CE7A5BF}"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D4D7-1E0D-48B1-94C3-73F10E5E0FC9}">
      <dsp:nvSpPr>
        <dsp:cNvPr id="0" name=""/>
        <dsp:cNvSpPr/>
      </dsp:nvSpPr>
      <dsp:spPr>
        <a:xfrm>
          <a:off x="0" y="285032"/>
          <a:ext cx="4099447" cy="7685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163" tIns="333248" rIns="318163" bIns="56896"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 Knowledge transfer and information actions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M2 Advisory services, farm management and farm relief services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M16 Cooperation</a:t>
          </a:r>
        </a:p>
      </dsp:txBody>
      <dsp:txXfrm>
        <a:off x="0" y="285032"/>
        <a:ext cx="4099447" cy="768599"/>
      </dsp:txXfrm>
    </dsp:sp>
    <dsp:sp modelId="{B4508A25-32F9-4F72-8106-C4E8E552AFCC}">
      <dsp:nvSpPr>
        <dsp:cNvPr id="0" name=""/>
        <dsp:cNvSpPr/>
      </dsp:nvSpPr>
      <dsp:spPr>
        <a:xfrm>
          <a:off x="204972" y="48872"/>
          <a:ext cx="2869612"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5" tIns="0" rIns="108465" bIns="0" numCol="1" spcCol="1270" anchor="ctr" anchorCtr="0">
          <a:noAutofit/>
        </a:bodyPr>
        <a:lstStyle/>
        <a:p>
          <a:pPr lvl="0" algn="l" defTabSz="355600">
            <a:lnSpc>
              <a:spcPct val="90000"/>
            </a:lnSpc>
            <a:spcBef>
              <a:spcPct val="0"/>
            </a:spcBef>
            <a:spcAft>
              <a:spcPct val="35000"/>
            </a:spcAft>
          </a:pPr>
          <a:r>
            <a:rPr lang="en-GB" sz="800" kern="1200" noProof="0" dirty="0"/>
            <a:t>Knowledge transfer and cooperation</a:t>
          </a:r>
        </a:p>
      </dsp:txBody>
      <dsp:txXfrm>
        <a:off x="228029" y="71929"/>
        <a:ext cx="2823498" cy="426206"/>
      </dsp:txXfrm>
    </dsp:sp>
    <dsp:sp modelId="{698693C4-4BBC-40AD-BD0B-9D9A183F4DC5}">
      <dsp:nvSpPr>
        <dsp:cNvPr id="0" name=""/>
        <dsp:cNvSpPr/>
      </dsp:nvSpPr>
      <dsp:spPr>
        <a:xfrm>
          <a:off x="0" y="1342159"/>
          <a:ext cx="4099447" cy="1411200"/>
        </a:xfrm>
        <a:prstGeom prst="rect">
          <a:avLst/>
        </a:prstGeom>
        <a:solidFill>
          <a:schemeClr val="lt1">
            <a:alpha val="90000"/>
            <a:hueOff val="0"/>
            <a:satOff val="0"/>
            <a:lumOff val="0"/>
            <a:alphaOff val="0"/>
          </a:schemeClr>
        </a:solidFill>
        <a:ln w="25400" cap="flat" cmpd="sng" algn="ctr">
          <a:solidFill>
            <a:schemeClr val="accent2">
              <a:hueOff val="-3058554"/>
              <a:satOff val="2485"/>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163" tIns="333248" rIns="318163" bIns="56896"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M4 Investment in physical assets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M8 Investment in forest area development and improvement of the viability of forests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M10 Agri-environment-climate</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M11 Organic Farming</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M12 Natura 2000 and Water Framework Directive payments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M13 Payments for area</a:t>
          </a:r>
          <a:r>
            <a:rPr lang="en-GB" sz="800" kern="1200" noProof="0" dirty="0">
              <a:solidFill>
                <a:srgbClr val="FF0000"/>
              </a:solidFill>
            </a:rPr>
            <a:t>s</a:t>
          </a:r>
          <a:r>
            <a:rPr lang="en-GB" sz="800" kern="1200" noProof="0" dirty="0"/>
            <a:t> facing natural constraints</a:t>
          </a:r>
        </a:p>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M15 Forest-environmental and climate services and forest conservation</a:t>
          </a:r>
        </a:p>
      </dsp:txBody>
      <dsp:txXfrm>
        <a:off x="0" y="1342159"/>
        <a:ext cx="4099447" cy="1411200"/>
      </dsp:txXfrm>
    </dsp:sp>
    <dsp:sp modelId="{E7F328A3-EB6B-4B77-B67C-7E285F0731BF}">
      <dsp:nvSpPr>
        <dsp:cNvPr id="0" name=""/>
        <dsp:cNvSpPr/>
      </dsp:nvSpPr>
      <dsp:spPr>
        <a:xfrm>
          <a:off x="204972" y="1140031"/>
          <a:ext cx="2869612" cy="472320"/>
        </a:xfrm>
        <a:prstGeom prst="roundRect">
          <a:avLst/>
        </a:prstGeom>
        <a:solidFill>
          <a:schemeClr val="accent2">
            <a:hueOff val="-3058554"/>
            <a:satOff val="2485"/>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5" tIns="0" rIns="108465" bIns="0" numCol="1" spcCol="1270" anchor="ctr" anchorCtr="0">
          <a:noAutofit/>
        </a:bodyPr>
        <a:lstStyle/>
        <a:p>
          <a:pPr lvl="0" algn="l" defTabSz="355600">
            <a:lnSpc>
              <a:spcPct val="90000"/>
            </a:lnSpc>
            <a:spcBef>
              <a:spcPct val="0"/>
            </a:spcBef>
            <a:spcAft>
              <a:spcPct val="35000"/>
            </a:spcAft>
          </a:pPr>
          <a:r>
            <a:rPr lang="en-GB" sz="800" kern="1200" noProof="0" dirty="0"/>
            <a:t>Land management and sustainable management practices</a:t>
          </a:r>
        </a:p>
      </dsp:txBody>
      <dsp:txXfrm>
        <a:off x="228029" y="1163088"/>
        <a:ext cx="2823498" cy="426206"/>
      </dsp:txXfrm>
    </dsp:sp>
    <dsp:sp modelId="{CDD74E9A-1ED9-4E0C-8E21-5C0670623F07}">
      <dsp:nvSpPr>
        <dsp:cNvPr id="0" name=""/>
        <dsp:cNvSpPr/>
      </dsp:nvSpPr>
      <dsp:spPr>
        <a:xfrm>
          <a:off x="0" y="3109952"/>
          <a:ext cx="4099447" cy="504000"/>
        </a:xfrm>
        <a:prstGeom prst="rect">
          <a:avLst/>
        </a:prstGeom>
        <a:solidFill>
          <a:schemeClr val="lt1">
            <a:alpha val="90000"/>
            <a:hueOff val="0"/>
            <a:satOff val="0"/>
            <a:lumOff val="0"/>
            <a:alphaOff val="0"/>
          </a:schemeClr>
        </a:solidFill>
        <a:ln w="25400" cap="flat" cmpd="sng" algn="ctr">
          <a:solidFill>
            <a:schemeClr val="accent2">
              <a:hueOff val="-6117109"/>
              <a:satOff val="4970"/>
              <a:lumOff val="12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8163" tIns="333248" rIns="318163" bIns="56896"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GB" sz="800" kern="1200" noProof="0" dirty="0"/>
            <a:t>M19 LEADER</a:t>
          </a:r>
        </a:p>
      </dsp:txBody>
      <dsp:txXfrm>
        <a:off x="0" y="3109952"/>
        <a:ext cx="4099447" cy="504000"/>
      </dsp:txXfrm>
    </dsp:sp>
    <dsp:sp modelId="{C5182BE7-D666-4EF9-82BA-A85A6E91D1F3}">
      <dsp:nvSpPr>
        <dsp:cNvPr id="0" name=""/>
        <dsp:cNvSpPr/>
      </dsp:nvSpPr>
      <dsp:spPr>
        <a:xfrm>
          <a:off x="204972" y="2873792"/>
          <a:ext cx="2869612" cy="472320"/>
        </a:xfrm>
        <a:prstGeom prst="roundRect">
          <a:avLst/>
        </a:prstGeom>
        <a:solidFill>
          <a:schemeClr val="accent2">
            <a:hueOff val="-6117109"/>
            <a:satOff val="4970"/>
            <a:lumOff val="1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5" tIns="0" rIns="108465" bIns="0" numCol="1" spcCol="1270" anchor="ctr" anchorCtr="0">
          <a:noAutofit/>
        </a:bodyPr>
        <a:lstStyle/>
        <a:p>
          <a:pPr lvl="0" algn="l" defTabSz="355600">
            <a:lnSpc>
              <a:spcPct val="90000"/>
            </a:lnSpc>
            <a:spcBef>
              <a:spcPct val="0"/>
            </a:spcBef>
            <a:spcAft>
              <a:spcPct val="35000"/>
            </a:spcAft>
          </a:pPr>
          <a:r>
            <a:rPr lang="en-GB" sz="800" kern="1200" noProof="0" dirty="0"/>
            <a:t>Territorial development (including investment in non-agricultural activities)</a:t>
          </a:r>
        </a:p>
      </dsp:txBody>
      <dsp:txXfrm>
        <a:off x="228029" y="2896849"/>
        <a:ext cx="282349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204B7-DD74-436F-801A-0B6519605378}">
      <dsp:nvSpPr>
        <dsp:cNvPr id="0" name=""/>
        <dsp:cNvSpPr/>
      </dsp:nvSpPr>
      <dsp:spPr>
        <a:xfrm>
          <a:off x="0" y="0"/>
          <a:ext cx="7139136" cy="69107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16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dsp:txBody>
      <dsp:txXfrm>
        <a:off x="1496934" y="0"/>
        <a:ext cx="5642201" cy="691076"/>
      </dsp:txXfrm>
    </dsp:sp>
    <dsp:sp modelId="{EB1D5351-8C99-4240-B5FD-494B8C6F40C2}">
      <dsp:nvSpPr>
        <dsp:cNvPr id="0" name=""/>
        <dsp:cNvSpPr/>
      </dsp:nvSpPr>
      <dsp:spPr>
        <a:xfrm>
          <a:off x="153406" y="69107"/>
          <a:ext cx="1031091" cy="552861"/>
        </a:xfrm>
        <a:prstGeom prst="roundRect">
          <a:avLst>
            <a:gd name="adj" fmla="val 10000"/>
          </a:avLst>
        </a:prstGeom>
        <a:blipFill>
          <a:blip xmlns:r="http://schemas.openxmlformats.org/officeDocument/2006/relationships" r:embed="rId1">
            <a:extLst>
              <a:ext uri="{837473B0-CC2E-450A-ABE3-18F120FF3D39}">
                <a1611:picAttrSrcUrl xmlns="" xmlns:a1611="http://schemas.microsoft.com/office/drawing/2016/11/main" r:i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95E39-D524-4A8C-A8D0-024A190FC1ED}">
      <dsp:nvSpPr>
        <dsp:cNvPr id="0" name=""/>
        <dsp:cNvSpPr/>
      </dsp:nvSpPr>
      <dsp:spPr>
        <a:xfrm>
          <a:off x="0" y="760184"/>
          <a:ext cx="7139136" cy="69107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dsp:txBody>
      <dsp:txXfrm>
        <a:off x="1496934" y="760184"/>
        <a:ext cx="5642201" cy="691076"/>
      </dsp:txXfrm>
    </dsp:sp>
    <dsp:sp modelId="{719F4937-C131-4ECA-B3DB-A3D614191446}">
      <dsp:nvSpPr>
        <dsp:cNvPr id="0" name=""/>
        <dsp:cNvSpPr/>
      </dsp:nvSpPr>
      <dsp:spPr>
        <a:xfrm>
          <a:off x="153406" y="829292"/>
          <a:ext cx="1031091" cy="552861"/>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E9CB7-58B0-46B6-B339-8F44D0025374}">
      <dsp:nvSpPr>
        <dsp:cNvPr id="0" name=""/>
        <dsp:cNvSpPr/>
      </dsp:nvSpPr>
      <dsp:spPr>
        <a:xfrm>
          <a:off x="0" y="1520368"/>
          <a:ext cx="7139136" cy="69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Tahoma" panose="020B0604030504040204" pitchFamily="34" charset="0"/>
              <a:ea typeface="Tahoma" panose="020B0604030504040204" pitchFamily="34" charset="0"/>
              <a:cs typeface="Tahoma" panose="020B0604030504040204" pitchFamily="34" charset="0"/>
            </a:rPr>
            <a:t>Technical and social innovations</a:t>
          </a:r>
        </a:p>
      </dsp:txBody>
      <dsp:txXfrm>
        <a:off x="1496934" y="1520368"/>
        <a:ext cx="5642201" cy="691076"/>
      </dsp:txXfrm>
    </dsp:sp>
    <dsp:sp modelId="{D0929C32-DE61-4298-B3B7-BD7DFABB51E5}">
      <dsp:nvSpPr>
        <dsp:cNvPr id="0" name=""/>
        <dsp:cNvSpPr/>
      </dsp:nvSpPr>
      <dsp:spPr>
        <a:xfrm>
          <a:off x="153406" y="1589476"/>
          <a:ext cx="1031091" cy="552861"/>
        </a:xfrm>
        <a:prstGeom prst="roundRect">
          <a:avLst>
            <a:gd name="adj" fmla="val 10000"/>
          </a:avLst>
        </a:prstGeom>
        <a:blipFill>
          <a:blip xmlns:r="http://schemas.openxmlformats.org/officeDocument/2006/relationships" r:embed="rId5">
            <a:extLst>
              <a:ext uri="{837473B0-CC2E-450A-ABE3-18F120FF3D39}">
                <a1611:picAttrSrcUrl xmlns="" xmlns:a1611="http://schemas.microsoft.com/office/drawing/2016/11/main" r:id="rId6"/>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2A753-CEAF-4319-BE04-CF51329A58BF}">
      <dsp:nvSpPr>
        <dsp:cNvPr id="0" name=""/>
        <dsp:cNvSpPr/>
      </dsp:nvSpPr>
      <dsp:spPr>
        <a:xfrm>
          <a:off x="0" y="2271914"/>
          <a:ext cx="7139136" cy="69107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Tahoma" panose="020B0604030504040204" pitchFamily="34" charset="0"/>
              <a:ea typeface="Tahoma" panose="020B0604030504040204" pitchFamily="34" charset="0"/>
              <a:cs typeface="Tahoma" panose="020B0604030504040204" pitchFamily="34" charset="0"/>
            </a:rPr>
            <a:t>Efficiency of the CAP instruments and measures </a:t>
          </a:r>
        </a:p>
      </dsp:txBody>
      <dsp:txXfrm>
        <a:off x="1496934" y="2271914"/>
        <a:ext cx="5642201" cy="691076"/>
      </dsp:txXfrm>
    </dsp:sp>
    <dsp:sp modelId="{AE861B1B-0BA4-4141-9084-57837DFD226E}">
      <dsp:nvSpPr>
        <dsp:cNvPr id="0" name=""/>
        <dsp:cNvSpPr/>
      </dsp:nvSpPr>
      <dsp:spPr>
        <a:xfrm>
          <a:off x="140084" y="2349470"/>
          <a:ext cx="1031490" cy="553242"/>
        </a:xfrm>
        <a:prstGeom prst="roundRect">
          <a:avLst>
            <a:gd name="adj" fmla="val 10000"/>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rcRect/>
          <a:stretch>
            <a:fillRect t="-66000" b="-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6C894-B548-4886-B647-5786F7082237}">
      <dsp:nvSpPr>
        <dsp:cNvPr id="0" name=""/>
        <dsp:cNvSpPr/>
      </dsp:nvSpPr>
      <dsp:spPr>
        <a:xfrm>
          <a:off x="0" y="3040737"/>
          <a:ext cx="7139136" cy="69107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Tahoma" panose="020B0604030504040204" pitchFamily="34" charset="0"/>
              <a:ea typeface="Tahoma" panose="020B0604030504040204" pitchFamily="34" charset="0"/>
              <a:cs typeface="Tahoma" panose="020B0604030504040204" pitchFamily="34" charset="0"/>
            </a:rPr>
            <a:t>Coherence of the CAP measures</a:t>
          </a:r>
          <a:endParaRPr lang="it-IT" sz="1600" kern="1200" dirty="0">
            <a:latin typeface="Tahoma" panose="020B0604030504040204" pitchFamily="34" charset="0"/>
            <a:ea typeface="Tahoma" panose="020B0604030504040204" pitchFamily="34" charset="0"/>
            <a:cs typeface="Tahoma" panose="020B0604030504040204" pitchFamily="34" charset="0"/>
          </a:endParaRPr>
        </a:p>
      </dsp:txBody>
      <dsp:txXfrm>
        <a:off x="1496934" y="3040737"/>
        <a:ext cx="5642201" cy="691076"/>
      </dsp:txXfrm>
    </dsp:sp>
    <dsp:sp modelId="{6AB65B11-BD02-444F-B04F-FF4CB83D1AEA}">
      <dsp:nvSpPr>
        <dsp:cNvPr id="0" name=""/>
        <dsp:cNvSpPr/>
      </dsp:nvSpPr>
      <dsp:spPr>
        <a:xfrm>
          <a:off x="153406" y="3109845"/>
          <a:ext cx="1031091" cy="552861"/>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E83B8-38B9-4B3F-B694-ED1CDFEA9850}">
      <dsp:nvSpPr>
        <dsp:cNvPr id="0" name=""/>
        <dsp:cNvSpPr/>
      </dsp:nvSpPr>
      <dsp:spPr>
        <a:xfrm>
          <a:off x="0" y="3800922"/>
          <a:ext cx="7139136" cy="6910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cap="none" baseline="0" dirty="0">
              <a:latin typeface="Tahoma" panose="020B0604030504040204" pitchFamily="34" charset="0"/>
              <a:ea typeface="Tahoma" panose="020B0604030504040204" pitchFamily="34" charset="0"/>
              <a:cs typeface="Tahoma" panose="020B0604030504040204" pitchFamily="34" charset="0"/>
            </a:rPr>
            <a:t>Relevance and EU added value</a:t>
          </a:r>
        </a:p>
      </dsp:txBody>
      <dsp:txXfrm>
        <a:off x="1496934" y="3800922"/>
        <a:ext cx="5642201" cy="691076"/>
      </dsp:txXfrm>
    </dsp:sp>
    <dsp:sp modelId="{CF42A94F-EB0B-4B64-8F04-A9F1229B4B3A}">
      <dsp:nvSpPr>
        <dsp:cNvPr id="0" name=""/>
        <dsp:cNvSpPr/>
      </dsp:nvSpPr>
      <dsp:spPr>
        <a:xfrm>
          <a:off x="153406" y="3870029"/>
          <a:ext cx="1031091" cy="552861"/>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9B579-CFED-4E58-851A-36EBCC374E46}">
      <dsp:nvSpPr>
        <dsp:cNvPr id="0" name=""/>
        <dsp:cNvSpPr/>
      </dsp:nvSpPr>
      <dsp:spPr>
        <a:xfrm>
          <a:off x="787291" y="0"/>
          <a:ext cx="1041369" cy="866238"/>
        </a:xfrm>
        <a:prstGeom prst="trapezoid">
          <a:avLst>
            <a:gd name="adj" fmla="val 6010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b" anchorCtr="0">
          <a:noAutofit/>
        </a:bodyPr>
        <a:lstStyle/>
        <a:p>
          <a:pPr lvl="0" algn="ctr" defTabSz="355600">
            <a:lnSpc>
              <a:spcPct val="90000"/>
            </a:lnSpc>
            <a:spcBef>
              <a:spcPct val="0"/>
            </a:spcBef>
            <a:spcAft>
              <a:spcPct val="35000"/>
            </a:spcAft>
          </a:pPr>
          <a:r>
            <a:rPr lang="en-GB" sz="800" kern="1200" noProof="0" dirty="0">
              <a:solidFill>
                <a:schemeClr val="bg1"/>
              </a:solidFill>
            </a:rPr>
            <a:t>Avoidance </a:t>
          </a:r>
        </a:p>
        <a:p>
          <a:pPr lvl="0" algn="ctr" defTabSz="355600">
            <a:lnSpc>
              <a:spcPct val="90000"/>
            </a:lnSpc>
            <a:spcBef>
              <a:spcPct val="0"/>
            </a:spcBef>
            <a:spcAft>
              <a:spcPct val="35000"/>
            </a:spcAft>
          </a:pPr>
          <a:r>
            <a:rPr lang="en-GB" sz="800" kern="1200" noProof="0" dirty="0">
              <a:solidFill>
                <a:schemeClr val="bg1"/>
              </a:solidFill>
            </a:rPr>
            <a:t>of disturbance </a:t>
          </a:r>
        </a:p>
        <a:p>
          <a:pPr lvl="0" algn="ctr" defTabSz="355600">
            <a:lnSpc>
              <a:spcPct val="90000"/>
            </a:lnSpc>
            <a:spcBef>
              <a:spcPct val="0"/>
            </a:spcBef>
            <a:spcAft>
              <a:spcPct val="35000"/>
            </a:spcAft>
          </a:pPr>
          <a:r>
            <a:rPr lang="en-GB" sz="800" kern="1200" noProof="0" dirty="0">
              <a:solidFill>
                <a:schemeClr val="bg1"/>
              </a:solidFill>
            </a:rPr>
            <a:t>for farmers</a:t>
          </a:r>
        </a:p>
      </dsp:txBody>
      <dsp:txXfrm>
        <a:off x="787291" y="0"/>
        <a:ext cx="1041369" cy="866238"/>
      </dsp:txXfrm>
    </dsp:sp>
    <dsp:sp modelId="{C5BD11A3-CC22-486D-A5F5-9A80AA9FB36A}">
      <dsp:nvSpPr>
        <dsp:cNvPr id="0" name=""/>
        <dsp:cNvSpPr/>
      </dsp:nvSpPr>
      <dsp:spPr>
        <a:xfrm>
          <a:off x="266606" y="866238"/>
          <a:ext cx="2082739" cy="866238"/>
        </a:xfrm>
        <a:prstGeom prst="trapezoid">
          <a:avLst>
            <a:gd name="adj" fmla="val 60109"/>
          </a:avLst>
        </a:prstGeom>
        <a:solidFill>
          <a:schemeClr val="accent3">
            <a:hueOff val="-2221083"/>
            <a:satOff val="-2805"/>
            <a:lumOff val="-18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noProof="0" dirty="0">
              <a:solidFill>
                <a:schemeClr val="bg1"/>
              </a:solidFill>
            </a:rPr>
            <a:t>Mandatory environmental requirements </a:t>
          </a:r>
        </a:p>
        <a:p>
          <a:pPr lvl="0" algn="ctr" defTabSz="355600">
            <a:lnSpc>
              <a:spcPct val="90000"/>
            </a:lnSpc>
            <a:spcBef>
              <a:spcPct val="0"/>
            </a:spcBef>
            <a:spcAft>
              <a:spcPct val="35000"/>
            </a:spcAft>
          </a:pPr>
          <a:r>
            <a:rPr lang="en-GB" sz="800" kern="1200" noProof="0" dirty="0">
              <a:solidFill>
                <a:schemeClr val="bg1"/>
              </a:solidFill>
            </a:rPr>
            <a:t>(cross-compliance, greening measures) </a:t>
          </a:r>
        </a:p>
      </dsp:txBody>
      <dsp:txXfrm>
        <a:off x="631085" y="866238"/>
        <a:ext cx="1353780" cy="866238"/>
      </dsp:txXfrm>
    </dsp:sp>
    <dsp:sp modelId="{1EE664A6-7346-450F-B02C-38A9B29CC35E}">
      <dsp:nvSpPr>
        <dsp:cNvPr id="0" name=""/>
        <dsp:cNvSpPr/>
      </dsp:nvSpPr>
      <dsp:spPr>
        <a:xfrm>
          <a:off x="0" y="1732476"/>
          <a:ext cx="2615952" cy="443539"/>
        </a:xfrm>
        <a:prstGeom prst="trapezoid">
          <a:avLst>
            <a:gd name="adj" fmla="val 60109"/>
          </a:avLst>
        </a:prstGeom>
        <a:solidFill>
          <a:schemeClr val="accent3">
            <a:hueOff val="-4442166"/>
            <a:satOff val="-5609"/>
            <a:lumOff val="-37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noProof="0" dirty="0">
              <a:solidFill>
                <a:schemeClr val="bg1"/>
              </a:solidFill>
            </a:rPr>
            <a:t>Economic and historical factors</a:t>
          </a:r>
        </a:p>
      </dsp:txBody>
      <dsp:txXfrm>
        <a:off x="457791" y="1732476"/>
        <a:ext cx="1700368" cy="443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B743B-3515-4245-A3EA-E8174D9302E8}">
      <dsp:nvSpPr>
        <dsp:cNvPr id="0" name=""/>
        <dsp:cNvSpPr/>
      </dsp:nvSpPr>
      <dsp:spPr>
        <a:xfrm>
          <a:off x="857944" y="100373"/>
          <a:ext cx="2037941" cy="70775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92537-13AA-4627-8FB6-DCA64D0878C4}">
      <dsp:nvSpPr>
        <dsp:cNvPr id="0" name=""/>
        <dsp:cNvSpPr/>
      </dsp:nvSpPr>
      <dsp:spPr>
        <a:xfrm>
          <a:off x="1682599" y="1834462"/>
          <a:ext cx="394949" cy="252767"/>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742334-1A87-4E53-87C9-41470557821A}">
      <dsp:nvSpPr>
        <dsp:cNvPr id="0" name=""/>
        <dsp:cNvSpPr/>
      </dsp:nvSpPr>
      <dsp:spPr>
        <a:xfrm>
          <a:off x="932194" y="2045338"/>
          <a:ext cx="1895759" cy="47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kern="1200" noProof="0" dirty="0"/>
            <a:t>Water issues addressed in the RDP </a:t>
          </a:r>
        </a:p>
      </dsp:txBody>
      <dsp:txXfrm>
        <a:off x="932194" y="2045338"/>
        <a:ext cx="1895759" cy="473939"/>
      </dsp:txXfrm>
    </dsp:sp>
    <dsp:sp modelId="{749D9C0A-B313-49C0-85F0-6C93E3CF57DD}">
      <dsp:nvSpPr>
        <dsp:cNvPr id="0" name=""/>
        <dsp:cNvSpPr/>
      </dsp:nvSpPr>
      <dsp:spPr>
        <a:xfrm>
          <a:off x="1598870" y="862784"/>
          <a:ext cx="710909" cy="7109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noProof="0" dirty="0">
              <a:latin typeface="+mj-lt"/>
              <a:ea typeface="Tahoma" panose="020B0604030504040204" pitchFamily="34" charset="0"/>
              <a:cs typeface="Tahoma" panose="020B0604030504040204" pitchFamily="34" charset="0"/>
            </a:rPr>
            <a:t>Co-funding by water authorities </a:t>
          </a:r>
          <a:endParaRPr lang="en-GB" sz="800" kern="1200" noProof="0" dirty="0"/>
        </a:p>
      </dsp:txBody>
      <dsp:txXfrm>
        <a:off x="1702980" y="966894"/>
        <a:ext cx="502689" cy="502689"/>
      </dsp:txXfrm>
    </dsp:sp>
    <dsp:sp modelId="{467407DC-760F-4B2D-9583-EA4A6A1ED1FD}">
      <dsp:nvSpPr>
        <dsp:cNvPr id="0" name=""/>
        <dsp:cNvSpPr/>
      </dsp:nvSpPr>
      <dsp:spPr>
        <a:xfrm>
          <a:off x="1008114" y="289679"/>
          <a:ext cx="875030" cy="790439"/>
        </a:xfrm>
        <a:prstGeom prst="ellipse">
          <a:avLst/>
        </a:prstGeom>
        <a:solidFill>
          <a:schemeClr val="accent3">
            <a:hueOff val="-2221083"/>
            <a:satOff val="-2805"/>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noProof="0" dirty="0">
              <a:latin typeface="+mj-lt"/>
              <a:ea typeface="Tahoma" panose="020B0604030504040204" pitchFamily="34" charset="0"/>
              <a:cs typeface="Tahoma" panose="020B0604030504040204" pitchFamily="34" charset="0"/>
            </a:rPr>
            <a:t>Concomitant elaboration of the RBMP </a:t>
          </a:r>
          <a:endParaRPr lang="en-GB" sz="800" kern="1200" noProof="0" dirty="0"/>
        </a:p>
      </dsp:txBody>
      <dsp:txXfrm>
        <a:off x="1136259" y="405436"/>
        <a:ext cx="618740" cy="558925"/>
      </dsp:txXfrm>
    </dsp:sp>
    <dsp:sp modelId="{3A82F100-E3A2-4ABC-828F-336420FD1123}">
      <dsp:nvSpPr>
        <dsp:cNvPr id="0" name=""/>
        <dsp:cNvSpPr/>
      </dsp:nvSpPr>
      <dsp:spPr>
        <a:xfrm>
          <a:off x="1734822" y="117797"/>
          <a:ext cx="875030" cy="790439"/>
        </a:xfrm>
        <a:prstGeom prst="ellipse">
          <a:avLst/>
        </a:prstGeom>
        <a:solidFill>
          <a:schemeClr val="accent3">
            <a:hueOff val="-4442166"/>
            <a:satOff val="-5609"/>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noProof="0" dirty="0">
              <a:latin typeface="+mj-lt"/>
              <a:ea typeface="Tahoma" panose="020B0604030504040204" pitchFamily="34" charset="0"/>
              <a:cs typeface="Tahoma" panose="020B0604030504040204" pitchFamily="34" charset="0"/>
            </a:rPr>
            <a:t>Involvement of water authorities</a:t>
          </a:r>
          <a:endParaRPr lang="en-GB" sz="800" kern="1200" noProof="0" dirty="0"/>
        </a:p>
      </dsp:txBody>
      <dsp:txXfrm>
        <a:off x="1862967" y="233554"/>
        <a:ext cx="618740" cy="558925"/>
      </dsp:txXfrm>
    </dsp:sp>
    <dsp:sp modelId="{A8FA4A4F-FEAA-4965-BF4E-2F3C3CE7A5BF}">
      <dsp:nvSpPr>
        <dsp:cNvPr id="0" name=""/>
        <dsp:cNvSpPr/>
      </dsp:nvSpPr>
      <dsp:spPr>
        <a:xfrm>
          <a:off x="215899" y="18111"/>
          <a:ext cx="3328349" cy="176012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0.26564</cdr:x>
      <cdr:y>0.25293</cdr:y>
    </cdr:from>
    <cdr:to>
      <cdr:x>0.5767</cdr:x>
      <cdr:y>0.47315</cdr:y>
    </cdr:to>
    <cdr:sp macro="" textlink="">
      <cdr:nvSpPr>
        <cdr:cNvPr id="3" name="ZoneTexte 2">
          <a:extLst xmlns:a="http://schemas.openxmlformats.org/drawingml/2006/main">
            <a:ext uri="{FF2B5EF4-FFF2-40B4-BE49-F238E27FC236}">
              <a16:creationId xmlns:a16="http://schemas.microsoft.com/office/drawing/2014/main" id="{4A0AFBD4-D12F-4F12-ADB6-A5AD28AF502B}"/>
            </a:ext>
          </a:extLst>
        </cdr:cNvPr>
        <cdr:cNvSpPr txBox="1"/>
      </cdr:nvSpPr>
      <cdr:spPr>
        <a:xfrm xmlns:a="http://schemas.openxmlformats.org/drawingml/2006/main">
          <a:off x="1531767" y="1252246"/>
          <a:ext cx="1793630" cy="10902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0.37418</cdr:x>
      <cdr:y>0.06283</cdr:y>
    </cdr:from>
    <cdr:to>
      <cdr:x>0.90621</cdr:x>
      <cdr:y>0.39081</cdr:y>
    </cdr:to>
    <cdr:sp macro="" textlink="">
      <cdr:nvSpPr>
        <cdr:cNvPr id="4" name="ZoneTexte 3">
          <a:extLst xmlns:a="http://schemas.openxmlformats.org/drawingml/2006/main">
            <a:ext uri="{FF2B5EF4-FFF2-40B4-BE49-F238E27FC236}">
              <a16:creationId xmlns:a16="http://schemas.microsoft.com/office/drawing/2014/main" id="{DE86A5C4-F772-4B95-AF2D-5A5356499055}"/>
            </a:ext>
          </a:extLst>
        </cdr:cNvPr>
        <cdr:cNvSpPr txBox="1"/>
      </cdr:nvSpPr>
      <cdr:spPr>
        <a:xfrm xmlns:a="http://schemas.openxmlformats.org/drawingml/2006/main">
          <a:off x="1823205" y="124155"/>
          <a:ext cx="2592287" cy="64807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pPr algn="ctr"/>
          <a:r>
            <a:rPr lang="en-GB" dirty="0">
              <a:solidFill>
                <a:schemeClr val="tx1"/>
              </a:solidFill>
            </a:rPr>
            <a:t>Cumulated planned budget under direct and indirect water-relevant priorities and focus areas for 2014-2020</a:t>
          </a:r>
          <a:endParaRPr lang="fr-FR"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620194-698F-4FA7-A9BA-48BC0D3F1682}" type="datetimeFigureOut">
              <a:rPr lang="en-GB" smtClean="0"/>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92BDCE-D661-45DC-BDFD-45CD5B86B0E4}" type="slidenum">
              <a:rPr lang="en-GB" smtClean="0"/>
              <a:t>‹#›</a:t>
            </a:fld>
            <a:endParaRPr lang="en-GB"/>
          </a:p>
        </p:txBody>
      </p:sp>
    </p:spTree>
    <p:extLst>
      <p:ext uri="{BB962C8B-B14F-4D97-AF65-F5344CB8AC3E}">
        <p14:creationId xmlns:p14="http://schemas.microsoft.com/office/powerpoint/2010/main" val="17514617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E7EDC-BBB5-4451-B0B7-459923F3ED63}" type="datetimeFigureOut">
              <a:rPr lang="sv-SE" smtClean="0"/>
              <a:t>2020-07-02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79150-6D3D-4913-B535-F665DA36A38D}" type="slidenum">
              <a:rPr lang="sv-SE" smtClean="0"/>
              <a:t>‹#›</a:t>
            </a:fld>
            <a:endParaRPr lang="sv-SE"/>
          </a:p>
        </p:txBody>
      </p:sp>
    </p:spTree>
    <p:extLst>
      <p:ext uri="{BB962C8B-B14F-4D97-AF65-F5344CB8AC3E}">
        <p14:creationId xmlns:p14="http://schemas.microsoft.com/office/powerpoint/2010/main" val="432290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5736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7191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644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8788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781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1817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4295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0342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1522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4047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875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8128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071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58841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3726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8117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0368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7998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6109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2577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8338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0379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38852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lt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2442" y="1052741"/>
            <a:ext cx="7019120" cy="1201441"/>
          </a:xfrm>
        </p:spPr>
        <p:txBody>
          <a:bodyPr anchor="b">
            <a:normAutofit/>
          </a:bodyPr>
          <a:lstStyle>
            <a:lvl1pPr algn="ctr">
              <a:defRPr sz="3200">
                <a:solidFill>
                  <a:schemeClr val="tx1"/>
                </a:solidFill>
              </a:defRPr>
            </a:lvl1pPr>
          </a:lstStyle>
          <a:p>
            <a:r>
              <a:rPr lang="en-US" dirty="0"/>
              <a:t>Enter title here</a:t>
            </a:r>
            <a:endParaRPr lang="en-GB" dirty="0"/>
          </a:p>
        </p:txBody>
      </p:sp>
      <p:sp>
        <p:nvSpPr>
          <p:cNvPr id="3" name="Subtitle 2"/>
          <p:cNvSpPr>
            <a:spLocks noGrp="1"/>
          </p:cNvSpPr>
          <p:nvPr>
            <p:ph type="subTitle" idx="1" hasCustomPrompt="1"/>
          </p:nvPr>
        </p:nvSpPr>
        <p:spPr>
          <a:xfrm>
            <a:off x="1062442" y="2281824"/>
            <a:ext cx="7019120" cy="920232"/>
          </a:xfrm>
        </p:spPr>
        <p:txBody>
          <a:bodyPr>
            <a:normAutofit/>
          </a:bodyPr>
          <a:lstStyle>
            <a:lvl1pPr marL="0" indent="0" algn="ctr">
              <a:buNone/>
              <a:defRPr sz="2000" b="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Enter sub-title here</a:t>
            </a:r>
            <a:endParaRPr lang="en-GB" dirty="0"/>
          </a:p>
        </p:txBody>
      </p:sp>
      <p:sp>
        <p:nvSpPr>
          <p:cNvPr id="10" name="Platshållare för text 6"/>
          <p:cNvSpPr>
            <a:spLocks noGrp="1"/>
          </p:cNvSpPr>
          <p:nvPr>
            <p:ph type="body" sz="quarter" idx="10" hasCustomPrompt="1"/>
          </p:nvPr>
        </p:nvSpPr>
        <p:spPr>
          <a:xfrm>
            <a:off x="1060922" y="3229698"/>
            <a:ext cx="7022161" cy="967171"/>
          </a:xfrm>
        </p:spPr>
        <p:txBody>
          <a:bodyPr>
            <a:noAutofit/>
          </a:bodyPr>
          <a:lstStyle>
            <a:lvl1pPr marL="0" indent="0" algn="ctr">
              <a:buNone/>
              <a:defRPr sz="16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Name(s), date, event, etc.</a:t>
            </a:r>
          </a:p>
        </p:txBody>
      </p:sp>
      <p:sp>
        <p:nvSpPr>
          <p:cNvPr id="18" name="Rektangel 5"/>
          <p:cNvSpPr/>
          <p:nvPr userDrawn="1"/>
        </p:nvSpPr>
        <p:spPr>
          <a:xfrm>
            <a:off x="0" y="5840930"/>
            <a:ext cx="9144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4" name="Platshållare för text 6"/>
          <p:cNvSpPr>
            <a:spLocks noGrp="1"/>
          </p:cNvSpPr>
          <p:nvPr>
            <p:ph type="body" sz="quarter" idx="11" hasCustomPrompt="1"/>
          </p:nvPr>
        </p:nvSpPr>
        <p:spPr>
          <a:xfrm>
            <a:off x="1060922" y="4224511"/>
            <a:ext cx="7020640" cy="310408"/>
          </a:xfrm>
        </p:spPr>
        <p:txBody>
          <a:bodyPr>
            <a:noAutofit/>
          </a:bodyPr>
          <a:lstStyle>
            <a:lvl1pPr marL="0" indent="0" algn="ctr">
              <a:buNone/>
              <a:defRPr sz="1200" baseline="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In collaboration with:</a:t>
            </a:r>
          </a:p>
        </p:txBody>
      </p:sp>
      <p:sp>
        <p:nvSpPr>
          <p:cNvPr id="5" name="Rectangle 4"/>
          <p:cNvSpPr/>
          <p:nvPr userDrawn="1"/>
        </p:nvSpPr>
        <p:spPr>
          <a:xfrm>
            <a:off x="0" y="6033357"/>
            <a:ext cx="9144000" cy="723275"/>
          </a:xfrm>
          <a:prstGeom prst="rect">
            <a:avLst/>
          </a:prstGeom>
        </p:spPr>
        <p:txBody>
          <a:bodyPr wrap="square">
            <a:spAutoFit/>
          </a:bodyPr>
          <a:lstStyle/>
          <a:p>
            <a:pPr algn="ctr">
              <a:spcBef>
                <a:spcPts val="300"/>
              </a:spcBef>
              <a:spcAft>
                <a:spcPts val="0"/>
              </a:spcAft>
            </a:pP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a:t>
            </a:r>
            <a:r>
              <a:rPr lang="en-US" sz="2800" b="1" i="1"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 </a:t>
            </a:r>
            <a:r>
              <a:rPr lang="en-US" sz="2800" b="1" i="1" dirty="0" err="1">
                <a:solidFill>
                  <a:schemeClr val="bg1"/>
                </a:solidFill>
                <a:effectLst/>
                <a:latin typeface="Verdana" panose="020B0604030504040204" pitchFamily="34" charset="0"/>
                <a:ea typeface="Calibri" panose="020F0502020204030204" pitchFamily="34" charset="0"/>
                <a:cs typeface="Tahoma" panose="020B0604030504040204" pitchFamily="34" charset="0"/>
              </a:rPr>
              <a:t>Environnement</a:t>
            </a: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a:t>
            </a:r>
            <a:endParaRPr lang="en-GB" sz="11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spcAft>
                <a:spcPts val="0"/>
              </a:spcAft>
            </a:pPr>
            <a:r>
              <a:rPr lang="en-US" sz="1000" b="1" dirty="0">
                <a:solidFill>
                  <a:schemeClr val="bg1"/>
                </a:solidFill>
                <a:effectLst/>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17" name="Image 1643" descr="Logo%20OB%20New"/>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592" y="156917"/>
            <a:ext cx="2205355" cy="590550"/>
          </a:xfrm>
          <a:prstGeom prst="rect">
            <a:avLst/>
          </a:prstGeom>
          <a:noFill/>
        </p:spPr>
      </p:pic>
      <p:pic>
        <p:nvPicPr>
          <p:cNvPr id="19"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2120" y="50396"/>
            <a:ext cx="2631152" cy="1052282"/>
          </a:xfrm>
          <a:prstGeom prst="rect">
            <a:avLst/>
          </a:prstGeom>
        </p:spPr>
      </p:pic>
    </p:spTree>
    <p:extLst>
      <p:ext uri="{BB962C8B-B14F-4D97-AF65-F5344CB8AC3E}">
        <p14:creationId xmlns:p14="http://schemas.microsoft.com/office/powerpoint/2010/main" val="192925930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_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274642"/>
            <a:ext cx="8229599" cy="1144729"/>
          </a:xfrm>
        </p:spPr>
        <p:txBody>
          <a:bodyPr anchor="ctr">
            <a:noAutofit/>
          </a:bodyPr>
          <a:lstStyle>
            <a:lvl1pPr algn="l">
              <a:defRPr sz="3600" b="1" u="none">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en-US" dirty="0" err="1"/>
              <a:t>Titre</a:t>
            </a:r>
            <a:r>
              <a:rPr lang="en-US" dirty="0"/>
              <a:t> de la slide</a:t>
            </a:r>
            <a:endParaRPr lang="en-GB" dirty="0"/>
          </a:p>
        </p:txBody>
      </p:sp>
      <p:sp>
        <p:nvSpPr>
          <p:cNvPr id="11" name="Content Placeholder 2"/>
          <p:cNvSpPr>
            <a:spLocks noGrp="1"/>
          </p:cNvSpPr>
          <p:nvPr>
            <p:ph idx="1"/>
          </p:nvPr>
        </p:nvSpPr>
        <p:spPr>
          <a:xfrm>
            <a:off x="457200" y="1600206"/>
            <a:ext cx="8229600" cy="4061047"/>
          </a:xfrm>
        </p:spPr>
        <p:txBody>
          <a:bodyPr>
            <a:noAutofit/>
          </a:bodyPr>
          <a:lstStyle>
            <a:lvl1pPr marL="342891" indent="-342891">
              <a:buClr>
                <a:srgbClr val="DA6542"/>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1pPr>
            <a:lvl2pPr marL="742932" indent="-285744">
              <a:buClr>
                <a:srgbClr val="DA6542"/>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2pPr>
            <a:lvl3pPr marL="1142971" indent="-228594">
              <a:buClr>
                <a:srgbClr val="DA6542"/>
              </a:buClr>
              <a:buFont typeface="Arial" panose="020B0604020202020204" pitchFamily="34" charset="0"/>
              <a:buChar char="•"/>
              <a:defRPr sz="1800">
                <a:latin typeface="Tahoma" panose="020B0604030504040204" pitchFamily="34" charset="0"/>
                <a:ea typeface="Tahoma" panose="020B0604030504040204" pitchFamily="34" charset="0"/>
                <a:cs typeface="Tahoma" panose="020B0604030504040204" pitchFamily="34" charset="0"/>
              </a:defRPr>
            </a:lvl3pPr>
            <a:lvl4pPr marL="1600160" indent="-228594">
              <a:buClr>
                <a:srgbClr val="DA654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4pPr>
            <a:lvl5pPr marL="2057349" indent="-228594">
              <a:buClr>
                <a:srgbClr val="DA654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a:xfrm>
            <a:off x="0" y="6419418"/>
            <a:ext cx="9144000" cy="438582"/>
          </a:xfrm>
          <a:prstGeom prst="rect">
            <a:avLst/>
          </a:prstGeom>
        </p:spPr>
        <p:txBody>
          <a:bodyPr wrap="square">
            <a:spAutoFit/>
          </a:bodyPr>
          <a:lstStyle/>
          <a:p>
            <a:pPr algn="ctr">
              <a:spcBef>
                <a:spcPts val="300"/>
              </a:spcBef>
              <a:spcAft>
                <a:spcPts val="0"/>
              </a:spcAft>
            </a:pPr>
            <a:r>
              <a:rPr lang="en-US" sz="1400" b="1" i="1" dirty="0">
                <a:solidFill>
                  <a:srgbClr val="DA6542"/>
                </a:solidFill>
                <a:effectLst/>
                <a:latin typeface="Verdana" panose="020B0604030504040204" pitchFamily="34" charset="0"/>
                <a:ea typeface="Calibri" panose="020F0502020204030204" pitchFamily="34" charset="0"/>
                <a:cs typeface="Tahoma" panose="020B0604030504040204" pitchFamily="34" charset="0"/>
              </a:rPr>
              <a:t>-</a:t>
            </a:r>
            <a:r>
              <a:rPr lang="en-US" sz="1400" b="1" i="1" dirty="0">
                <a:solidFill>
                  <a:srgbClr val="DA6542"/>
                </a:solidFill>
                <a:effectLst/>
                <a:latin typeface="Verdana" panose="020B0604030504040204" pitchFamily="34" charset="0"/>
                <a:ea typeface="Times New Roman" panose="02020603050405020304" pitchFamily="18" charset="0"/>
                <a:cs typeface="Tahoma" panose="020B0604030504040204" pitchFamily="34" charset="0"/>
              </a:rPr>
              <a:t>Alliance</a:t>
            </a:r>
            <a:r>
              <a:rPr lang="en-US" sz="1400" b="1" i="1" dirty="0">
                <a:solidFill>
                  <a:srgbClr val="DA6542"/>
                </a:solidFill>
                <a:effectLst/>
                <a:latin typeface="Verdana" panose="020B0604030504040204" pitchFamily="34" charset="0"/>
                <a:ea typeface="Calibri" panose="020F0502020204030204" pitchFamily="34" charset="0"/>
                <a:cs typeface="Tahoma" panose="020B0604030504040204" pitchFamily="34" charset="0"/>
              </a:rPr>
              <a:t> </a:t>
            </a:r>
            <a:r>
              <a:rPr lang="en-US" sz="1400" b="1" i="1" dirty="0" err="1">
                <a:solidFill>
                  <a:srgbClr val="DA6542"/>
                </a:solidFill>
                <a:effectLst/>
                <a:latin typeface="Verdana" panose="020B0604030504040204" pitchFamily="34" charset="0"/>
                <a:ea typeface="Calibri" panose="020F0502020204030204" pitchFamily="34" charset="0"/>
                <a:cs typeface="Tahoma" panose="020B0604030504040204" pitchFamily="34" charset="0"/>
              </a:rPr>
              <a:t>Environnement</a:t>
            </a:r>
            <a:r>
              <a:rPr lang="en-US" sz="1400" b="1" i="1" dirty="0">
                <a:solidFill>
                  <a:srgbClr val="DA6542"/>
                </a:solidFill>
                <a:effectLst/>
                <a:latin typeface="Verdana" panose="020B0604030504040204" pitchFamily="34" charset="0"/>
                <a:ea typeface="Calibri" panose="020F0502020204030204" pitchFamily="34" charset="0"/>
                <a:cs typeface="Tahoma" panose="020B0604030504040204" pitchFamily="34" charset="0"/>
              </a:rPr>
              <a:t>-</a:t>
            </a:r>
            <a:endParaRPr lang="en-GB" sz="700" dirty="0">
              <a:solidFill>
                <a:srgbClr val="DA6542"/>
              </a:solidFill>
              <a:effectLst/>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spcAft>
                <a:spcPts val="0"/>
              </a:spcAft>
            </a:pPr>
            <a:r>
              <a:rPr lang="en-US" sz="500" b="1" dirty="0">
                <a:solidFill>
                  <a:srgbClr val="DA6542"/>
                </a:solidFill>
                <a:effectLst/>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700" dirty="0">
              <a:solidFill>
                <a:srgbClr val="DA6542"/>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CE06FF06-9411-44A3-9AB6-72A1C5CCA216}"/>
              </a:ext>
            </a:extLst>
          </p:cNvPr>
          <p:cNvSpPr>
            <a:spLocks noGrp="1"/>
          </p:cNvSpPr>
          <p:nvPr>
            <p:ph type="sldNum" sz="quarter" idx="12"/>
          </p:nvPr>
        </p:nvSpPr>
        <p:spPr/>
        <p:txBody>
          <a:bodyPr/>
          <a:lstStyle>
            <a:lvl1pPr>
              <a:defRPr b="1">
                <a:solidFill>
                  <a:srgbClr val="DA6542"/>
                </a:solidFill>
              </a:defRPr>
            </a:lvl1pPr>
          </a:lstStyle>
          <a:p>
            <a:fld id="{66E6472D-CC73-4138-A6F9-8290F9406948}" type="slidenum">
              <a:rPr lang="en-GB" smtClean="0"/>
              <a:pPr/>
              <a:t>‹#›</a:t>
            </a:fld>
            <a:endParaRPr lang="en-GB" dirty="0"/>
          </a:p>
        </p:txBody>
      </p:sp>
      <p:cxnSp>
        <p:nvCxnSpPr>
          <p:cNvPr id="4" name="Connecteur droit 3">
            <a:extLst>
              <a:ext uri="{FF2B5EF4-FFF2-40B4-BE49-F238E27FC236}">
                <a16:creationId xmlns:a16="http://schemas.microsoft.com/office/drawing/2014/main" id="{AC59AF58-C815-490D-A6D3-BB0D5E907EC3}"/>
              </a:ext>
            </a:extLst>
          </p:cNvPr>
          <p:cNvCxnSpPr/>
          <p:nvPr userDrawn="1"/>
        </p:nvCxnSpPr>
        <p:spPr>
          <a:xfrm>
            <a:off x="71500" y="1196752"/>
            <a:ext cx="9001000" cy="0"/>
          </a:xfrm>
          <a:prstGeom prst="line">
            <a:avLst/>
          </a:prstGeom>
          <a:ln w="34925">
            <a:solidFill>
              <a:srgbClr val="DA6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13342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_alt 1">
    <p:spTree>
      <p:nvGrpSpPr>
        <p:cNvPr id="1" name=""/>
        <p:cNvGrpSpPr/>
        <p:nvPr/>
      </p:nvGrpSpPr>
      <p:grpSpPr>
        <a:xfrm>
          <a:off x="0" y="0"/>
          <a:ext cx="0" cy="0"/>
          <a:chOff x="0" y="0"/>
          <a:chExt cx="0" cy="0"/>
        </a:xfrm>
      </p:grpSpPr>
      <p:sp>
        <p:nvSpPr>
          <p:cNvPr id="6" name="Rektangel 5"/>
          <p:cNvSpPr/>
          <p:nvPr userDrawn="1"/>
        </p:nvSpPr>
        <p:spPr>
          <a:xfrm>
            <a:off x="0" y="5840930"/>
            <a:ext cx="9144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2" name="Title 1"/>
          <p:cNvSpPr>
            <a:spLocks noGrp="1"/>
          </p:cNvSpPr>
          <p:nvPr>
            <p:ph type="title"/>
          </p:nvPr>
        </p:nvSpPr>
        <p:spPr>
          <a:xfrm>
            <a:off x="457203" y="274642"/>
            <a:ext cx="8229599" cy="1144729"/>
          </a:xfrm>
        </p:spPr>
        <p:txBody>
          <a:bodyPr anchor="t">
            <a:noAutofit/>
          </a:bodyPr>
          <a:lstStyle>
            <a:lvl1pPr algn="l">
              <a:defRPr sz="3600" b="1">
                <a:solidFill>
                  <a:schemeClr val="accent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457200" y="1600206"/>
            <a:ext cx="4060794"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0"/>
          </p:nvPr>
        </p:nvSpPr>
        <p:spPr>
          <a:xfrm>
            <a:off x="4572000" y="1600206"/>
            <a:ext cx="4114800"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userDrawn="1"/>
        </p:nvSpPr>
        <p:spPr>
          <a:xfrm>
            <a:off x="-108520" y="5987829"/>
            <a:ext cx="9144000" cy="723275"/>
          </a:xfrm>
          <a:prstGeom prst="rect">
            <a:avLst/>
          </a:prstGeom>
        </p:spPr>
        <p:txBody>
          <a:bodyPr wrap="square">
            <a:spAutoFit/>
          </a:bodyPr>
          <a:lstStyle/>
          <a:p>
            <a:pPr algn="ctr">
              <a:spcBef>
                <a:spcPts val="300"/>
              </a:spcBef>
              <a:spcAft>
                <a:spcPts val="0"/>
              </a:spcAft>
            </a:pP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a:t>
            </a:r>
            <a:r>
              <a:rPr lang="en-US" sz="2800" b="1" i="1"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 </a:t>
            </a:r>
            <a:r>
              <a:rPr lang="en-US" sz="2800" b="1" i="1" dirty="0" err="1">
                <a:solidFill>
                  <a:schemeClr val="bg1"/>
                </a:solidFill>
                <a:effectLst/>
                <a:latin typeface="Verdana" panose="020B0604030504040204" pitchFamily="34" charset="0"/>
                <a:ea typeface="Calibri" panose="020F0502020204030204" pitchFamily="34" charset="0"/>
                <a:cs typeface="Tahoma" panose="020B0604030504040204" pitchFamily="34" charset="0"/>
              </a:rPr>
              <a:t>Environnement</a:t>
            </a:r>
            <a:r>
              <a:rPr lang="en-US" sz="2800" b="1" i="1" dirty="0">
                <a:solidFill>
                  <a:schemeClr val="bg1"/>
                </a:solidFill>
                <a:effectLst/>
                <a:latin typeface="Verdana" panose="020B0604030504040204" pitchFamily="34" charset="0"/>
                <a:ea typeface="Calibri" panose="020F0502020204030204" pitchFamily="34" charset="0"/>
                <a:cs typeface="Tahoma" panose="020B0604030504040204" pitchFamily="34" charset="0"/>
              </a:rPr>
              <a:t>-</a:t>
            </a:r>
            <a:endParaRPr lang="en-GB" sz="11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spcAft>
                <a:spcPts val="0"/>
              </a:spcAft>
            </a:pPr>
            <a:r>
              <a:rPr lang="en-US" sz="1000" b="1" dirty="0">
                <a:solidFill>
                  <a:schemeClr val="bg1"/>
                </a:solidFill>
                <a:effectLst/>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0690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_alt 5">
    <p:spTree>
      <p:nvGrpSpPr>
        <p:cNvPr id="1" name=""/>
        <p:cNvGrpSpPr/>
        <p:nvPr/>
      </p:nvGrpSpPr>
      <p:grpSpPr>
        <a:xfrm>
          <a:off x="0" y="0"/>
          <a:ext cx="0" cy="0"/>
          <a:chOff x="0" y="0"/>
          <a:chExt cx="0" cy="0"/>
        </a:xfrm>
      </p:grpSpPr>
      <p:sp>
        <p:nvSpPr>
          <p:cNvPr id="14" name="Platshållare för text 6"/>
          <p:cNvSpPr>
            <a:spLocks noGrp="1"/>
          </p:cNvSpPr>
          <p:nvPr>
            <p:ph type="body" sz="quarter" idx="13" hasCustomPrompt="1"/>
          </p:nvPr>
        </p:nvSpPr>
        <p:spPr>
          <a:xfrm>
            <a:off x="953599" y="3726071"/>
            <a:ext cx="7236806" cy="1721250"/>
          </a:xfrm>
        </p:spPr>
        <p:txBody>
          <a:bodyPr>
            <a:noAutofit/>
          </a:bodyPr>
          <a:lstStyle>
            <a:lvl1pPr marL="0" indent="0" algn="ctr">
              <a:buNone/>
              <a:defRPr sz="20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Contact details, further information, etc.</a:t>
            </a:r>
          </a:p>
        </p:txBody>
      </p:sp>
      <p:sp>
        <p:nvSpPr>
          <p:cNvPr id="7" name="Title 1"/>
          <p:cNvSpPr>
            <a:spLocks noGrp="1"/>
          </p:cNvSpPr>
          <p:nvPr>
            <p:ph type="title" hasCustomPrompt="1"/>
          </p:nvPr>
        </p:nvSpPr>
        <p:spPr>
          <a:xfrm>
            <a:off x="953599" y="2579736"/>
            <a:ext cx="7236806" cy="1143000"/>
          </a:xfrm>
        </p:spPr>
        <p:txBody>
          <a:bodyPr anchor="t">
            <a:noAutofit/>
          </a:bodyPr>
          <a:lstStyle>
            <a:lvl1pPr algn="ctr">
              <a:defRPr sz="3600" b="1">
                <a:solidFill>
                  <a:schemeClr val="accent1"/>
                </a:solidFill>
              </a:defRPr>
            </a:lvl1pPr>
          </a:lstStyle>
          <a:p>
            <a:r>
              <a:rPr lang="en-US" dirty="0"/>
              <a:t>Thank you for your attention</a:t>
            </a:r>
            <a:endParaRPr lang="en-GB" dirty="0"/>
          </a:p>
        </p:txBody>
      </p:sp>
    </p:spTree>
    <p:extLst>
      <p:ext uri="{BB962C8B-B14F-4D97-AF65-F5344CB8AC3E}">
        <p14:creationId xmlns:p14="http://schemas.microsoft.com/office/powerpoint/2010/main" val="25826796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8"/>
            <a:ext cx="8229599"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E1957-9940-4AF8-8811-03C377A9C00A}" type="slidenum">
              <a:rPr lang="en-GB" smtClean="0"/>
              <a:t>‹#›</a:t>
            </a:fld>
            <a:endParaRPr lang="en-GB"/>
          </a:p>
        </p:txBody>
      </p:sp>
    </p:spTree>
    <p:extLst>
      <p:ext uri="{BB962C8B-B14F-4D97-AF65-F5344CB8AC3E}">
        <p14:creationId xmlns:p14="http://schemas.microsoft.com/office/powerpoint/2010/main" val="4294817917"/>
      </p:ext>
    </p:extLst>
  </p:cSld>
  <p:clrMap bg1="lt1" tx1="dk1" bg2="lt2" tx2="dk2" accent1="accent1" accent2="accent2" accent3="accent3" accent4="accent4" accent5="accent5" accent6="accent6" hlink="hlink" folHlink="folHlink"/>
  <p:sldLayoutIdLst>
    <p:sldLayoutId id="2147483689" r:id="rId1"/>
    <p:sldLayoutId id="2147483678" r:id="rId2"/>
    <p:sldLayoutId id="2147483690" r:id="rId3"/>
    <p:sldLayoutId id="2147483671" r:id="rId4"/>
  </p:sldLayoutIdLst>
  <p:hf hdr="0" ftr="0" dt="0"/>
  <p:txStyles>
    <p:titleStyle>
      <a:lvl1pPr algn="ctr"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trustican.blogspot.co.uk/2011_01_01_archive.html"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hyperlink" Target="http://itrustican.blogspot.co.uk/2011_01_01_archiv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trustican.blogspot.co.uk/2011_01_01_archiv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mmons.wikimedia.org/wiki/File:Water_drop_impact_on_a_water-surface_-_(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Water_drop_impact_on_a_water-surface_-_(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commons.wikimedia.org/wiki/File:Water_drop_impact_on_a_water-surface_-_(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uminntilt.wordpress.com/2015/09/14/celebrating-and-going-public-with-pedagogical-innova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minntilt.wordpress.com/2015/09/14/celebrating-and-going-public-with-pedagogical-innov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minntilt.wordpress.com/2015/09/14/celebrating-and-going-public-with-pedagogical-innova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itrustican.blogspot.co.uk/2011_01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237528"/>
            <a:ext cx="3960440" cy="1992000"/>
          </a:xfrm>
        </p:spPr>
        <p:txBody>
          <a:bodyPr>
            <a:normAutofit/>
          </a:bodyPr>
          <a:lstStyle/>
          <a:p>
            <a:pPr algn="l"/>
            <a:r>
              <a:rPr lang="en-GB" dirty="0">
                <a:solidFill>
                  <a:schemeClr val="accent1"/>
                </a:solidFill>
                <a:latin typeface="Tahoma" panose="020B0604030504040204" pitchFamily="34" charset="0"/>
                <a:ea typeface="Tahoma" panose="020B0604030504040204" pitchFamily="34" charset="0"/>
                <a:cs typeface="Tahoma" panose="020B0604030504040204" pitchFamily="34" charset="0"/>
              </a:rPr>
              <a:t>Evaluation of the Impact of the CAP on Water</a:t>
            </a:r>
          </a:p>
        </p:txBody>
      </p:sp>
      <p:sp>
        <p:nvSpPr>
          <p:cNvPr id="7" name="Rectangle 5">
            <a:extLst>
              <a:ext uri="{FF2B5EF4-FFF2-40B4-BE49-F238E27FC236}">
                <a16:creationId xmlns:a16="http://schemas.microsoft.com/office/drawing/2014/main" id="{20CC422F-231C-4992-A799-F9A6FB2FCC67}"/>
              </a:ext>
            </a:extLst>
          </p:cNvPr>
          <p:cNvSpPr txBox="1">
            <a:spLocks noChangeArrowheads="1"/>
          </p:cNvSpPr>
          <p:nvPr/>
        </p:nvSpPr>
        <p:spPr bwMode="auto">
          <a:xfrm>
            <a:off x="253429" y="4077072"/>
            <a:ext cx="4595378" cy="75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64008" indent="0" algn="l" rtl="0" eaLnBrk="1" fontAlgn="base" hangingPunct="1">
              <a:spcBef>
                <a:spcPts val="300"/>
              </a:spcBef>
              <a:spcAft>
                <a:spcPct val="0"/>
              </a:spcAft>
              <a:buClr>
                <a:srgbClr val="A04DA3"/>
              </a:buClr>
              <a:buFont typeface="Georgia" panose="02040502050405020303" pitchFamily="18" charset="0"/>
              <a:buNone/>
              <a:defRPr sz="2400" kern="1200">
                <a:solidFill>
                  <a:schemeClr val="tx2"/>
                </a:solidFill>
                <a:latin typeface="+mn-lt"/>
                <a:ea typeface="+mn-ea"/>
                <a:cs typeface="+mn-cs"/>
              </a:defRPr>
            </a:lvl1pPr>
            <a:lvl2pPr marL="457200" indent="0" algn="ctr" rtl="0" eaLnBrk="1" fontAlgn="base" hangingPunct="1">
              <a:spcBef>
                <a:spcPts val="300"/>
              </a:spcBef>
              <a:spcAft>
                <a:spcPct val="0"/>
              </a:spcAft>
              <a:buClr>
                <a:schemeClr val="accent2"/>
              </a:buClr>
              <a:buFont typeface="Georgia" panose="02040502050405020303" pitchFamily="18" charset="0"/>
              <a:buNone/>
              <a:defRPr sz="2600" kern="1200">
                <a:solidFill>
                  <a:schemeClr val="accent2"/>
                </a:solidFill>
                <a:latin typeface="+mn-lt"/>
                <a:ea typeface="+mn-ea"/>
                <a:cs typeface="+mn-cs"/>
              </a:defRPr>
            </a:lvl2pPr>
            <a:lvl3pPr marL="914400" indent="0" algn="ctr" rtl="0" eaLnBrk="1" fontAlgn="base" hangingPunct="1">
              <a:spcBef>
                <a:spcPts val="300"/>
              </a:spcBef>
              <a:spcAft>
                <a:spcPct val="0"/>
              </a:spcAft>
              <a:buClr>
                <a:schemeClr val="accent1"/>
              </a:buClr>
              <a:buFont typeface="Wingdings 2" panose="05020102010507070707" pitchFamily="18" charset="2"/>
              <a:buNone/>
              <a:defRPr sz="2400" kern="1200">
                <a:solidFill>
                  <a:schemeClr val="accent1"/>
                </a:solidFill>
                <a:latin typeface="+mn-lt"/>
                <a:ea typeface="+mn-ea"/>
                <a:cs typeface="+mn-cs"/>
              </a:defRPr>
            </a:lvl3pPr>
            <a:lvl4pPr marL="1371600" indent="0" algn="ctr" rtl="0" eaLnBrk="1" fontAlgn="base" hangingPunct="1">
              <a:spcBef>
                <a:spcPts val="300"/>
              </a:spcBef>
              <a:spcAft>
                <a:spcPct val="0"/>
              </a:spcAft>
              <a:buClr>
                <a:schemeClr val="accent1"/>
              </a:buClr>
              <a:buFont typeface="Wingdings 2" panose="05020102010507070707" pitchFamily="18" charset="2"/>
              <a:buNone/>
              <a:defRPr sz="2200" kern="1200">
                <a:solidFill>
                  <a:schemeClr val="accent1"/>
                </a:solidFill>
                <a:latin typeface="+mn-lt"/>
                <a:ea typeface="+mn-ea"/>
                <a:cs typeface="+mn-cs"/>
              </a:defRPr>
            </a:lvl4pPr>
            <a:lvl5pPr marL="1828800" indent="0" algn="ctr" rtl="0" eaLnBrk="1" fontAlgn="base" hangingPunct="1">
              <a:spcBef>
                <a:spcPts val="300"/>
              </a:spcBef>
              <a:spcAft>
                <a:spcPct val="0"/>
              </a:spcAft>
              <a:buClr>
                <a:srgbClr val="A04DA3"/>
              </a:buClr>
              <a:buFont typeface="Georgia" panose="02040502050405020303" pitchFamily="18" charset="0"/>
              <a:buNone/>
              <a:defRPr sz="2000"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18415">
              <a:spcBef>
                <a:spcPts val="0"/>
              </a:spcBef>
              <a:spcAft>
                <a:spcPts val="0"/>
              </a:spcAft>
            </a:pPr>
            <a:r>
              <a:rPr lang="fr-FR" sz="1200" b="1" dirty="0">
                <a:solidFill>
                  <a:schemeClr val="tx1"/>
                </a:solidFill>
                <a:latin typeface="Calibri" panose="020F0502020204030204" pitchFamily="34" charset="0"/>
                <a:ea typeface="SimSun" panose="02010600030101010101" pitchFamily="2" charset="-122"/>
                <a:cs typeface="Calibri" panose="020F0502020204030204" pitchFamily="34" charset="0"/>
              </a:rPr>
              <a:t>Project manager: </a:t>
            </a:r>
            <a:r>
              <a:rPr lang="fr-FR" sz="1200" dirty="0">
                <a:solidFill>
                  <a:schemeClr val="tx1"/>
                </a:solidFill>
                <a:latin typeface="Calibri" panose="020F0502020204030204" pitchFamily="34" charset="0"/>
                <a:ea typeface="SimSun" panose="02010600030101010101" pitchFamily="2" charset="-122"/>
                <a:cs typeface="Calibri" panose="020F0502020204030204" pitchFamily="34" charset="0"/>
              </a:rPr>
              <a:t>Alice Devot (Oréade-Brèche) </a:t>
            </a:r>
            <a:endParaRPr lang="fr-FR" sz="105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a:p>
            <a:pPr marL="18415">
              <a:spcBef>
                <a:spcPts val="0"/>
              </a:spcBef>
              <a:spcAft>
                <a:spcPts val="0"/>
              </a:spcAft>
            </a:pPr>
            <a:r>
              <a:rPr lang="en-GB" sz="1200" b="1" dirty="0">
                <a:solidFill>
                  <a:schemeClr val="tx1"/>
                </a:solidFill>
                <a:latin typeface="Calibri" panose="020F0502020204030204" pitchFamily="34" charset="0"/>
                <a:ea typeface="SimSun" panose="02010600030101010101" pitchFamily="2" charset="-122"/>
                <a:cs typeface="Calibri" panose="020F0502020204030204" pitchFamily="34" charset="0"/>
              </a:rPr>
              <a:t>Evaluation team: </a:t>
            </a:r>
            <a:r>
              <a:rPr lang="en-GB" sz="1200" dirty="0">
                <a:solidFill>
                  <a:schemeClr val="tx1"/>
                </a:solidFill>
                <a:latin typeface="Calibri" panose="020F0502020204030204" pitchFamily="34" charset="0"/>
                <a:ea typeface="SimSun" panose="02010600030101010101" pitchFamily="2" charset="-122"/>
                <a:cs typeface="Calibri" panose="020F0502020204030204" pitchFamily="34" charset="0"/>
              </a:rPr>
              <a:t>Charlotte Daydé, Lyvia Manzato, Adrien de Pierrepont, Célie Bresson, Damien Lisbona, Juliette Augier, Laurence Menet </a:t>
            </a:r>
            <a:r>
              <a:rPr lang="fr-FR" sz="1200" dirty="0">
                <a:solidFill>
                  <a:schemeClr val="tx1"/>
                </a:solidFill>
                <a:latin typeface="Calibri" panose="020F0502020204030204" pitchFamily="34" charset="0"/>
                <a:ea typeface="SimSun" panose="02010600030101010101" pitchFamily="2" charset="-122"/>
                <a:cs typeface="Calibri" panose="020F0502020204030204" pitchFamily="34" charset="0"/>
              </a:rPr>
              <a:t>(Oréade-Brèche) </a:t>
            </a:r>
            <a:r>
              <a:rPr lang="fr-FR" sz="1050" dirty="0">
                <a:solidFill>
                  <a:schemeClr val="tx1"/>
                </a:solidFill>
                <a:latin typeface="Calibri" panose="020F0502020204030204" pitchFamily="34" charset="0"/>
                <a:ea typeface="SimSun" panose="02010600030101010101" pitchFamily="2" charset="-122"/>
                <a:cs typeface="Times New Roman" panose="02020603050405020304" pitchFamily="18" charset="0"/>
              </a:rPr>
              <a:t>-</a:t>
            </a:r>
            <a:r>
              <a:rPr lang="en-GB" sz="1200" dirty="0">
                <a:solidFill>
                  <a:schemeClr val="tx1"/>
                </a:solidFill>
                <a:latin typeface="Calibri" panose="020F0502020204030204" pitchFamily="34" charset="0"/>
                <a:ea typeface="SimSun" panose="02010600030101010101" pitchFamily="2" charset="-122"/>
                <a:cs typeface="Calibri" panose="020F0502020204030204" pitchFamily="34" charset="0"/>
              </a:rPr>
              <a:t> Matthew O’Hare (CEH)</a:t>
            </a:r>
            <a:endParaRPr lang="fr-FR" sz="1200" dirty="0">
              <a:solidFill>
                <a:schemeClr val="tx1"/>
              </a:solidFill>
              <a:effectLst>
                <a:outerShdw blurRad="38100" dist="38100" dir="2700000" algn="tl">
                  <a:srgbClr val="C0C0C0"/>
                </a:outerShdw>
              </a:effectLst>
              <a:latin typeface="Tahoma"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58AEE16B-766D-4685-9D26-EC702B9FE209}"/>
              </a:ext>
            </a:extLst>
          </p:cNvPr>
          <p:cNvSpPr txBox="1"/>
          <p:nvPr/>
        </p:nvSpPr>
        <p:spPr>
          <a:xfrm>
            <a:off x="264654" y="5066020"/>
            <a:ext cx="8614692" cy="5232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b="1" i="1" dirty="0">
                <a:solidFill>
                  <a:schemeClr val="tx1"/>
                </a:solidFill>
                <a:latin typeface="Calibri" panose="020F0502020204030204" pitchFamily="34" charset="0"/>
                <a:cs typeface="Calibri" panose="020F0502020204030204" pitchFamily="34" charset="0"/>
              </a:rPr>
              <a:t>The information and views set out in this evaluation are those of the author(s) and </a:t>
            </a:r>
            <a:br>
              <a:rPr lang="en-GB" sz="1400" b="1" i="1" dirty="0">
                <a:solidFill>
                  <a:schemeClr val="tx1"/>
                </a:solidFill>
                <a:latin typeface="Calibri" panose="020F0502020204030204" pitchFamily="34" charset="0"/>
                <a:cs typeface="Calibri" panose="020F0502020204030204" pitchFamily="34" charset="0"/>
              </a:rPr>
            </a:br>
            <a:r>
              <a:rPr lang="en-GB" sz="1400" b="1" i="1" dirty="0">
                <a:solidFill>
                  <a:schemeClr val="tx1"/>
                </a:solidFill>
                <a:latin typeface="Calibri" panose="020F0502020204030204" pitchFamily="34" charset="0"/>
                <a:cs typeface="Calibri" panose="020F0502020204030204" pitchFamily="34" charset="0"/>
              </a:rPr>
              <a:t>do not necessarily reflect the official opinion of the Commission</a:t>
            </a:r>
          </a:p>
        </p:txBody>
      </p:sp>
      <p:pic>
        <p:nvPicPr>
          <p:cNvPr id="6" name="Image 5">
            <a:extLst>
              <a:ext uri="{FF2B5EF4-FFF2-40B4-BE49-F238E27FC236}">
                <a16:creationId xmlns:a16="http://schemas.microsoft.com/office/drawing/2014/main" id="{0D61E29D-F965-4CD8-B6F4-B64AC9599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817908"/>
            <a:ext cx="4019314" cy="3014486"/>
          </a:xfrm>
          <a:prstGeom prst="rect">
            <a:avLst/>
          </a:prstGeom>
        </p:spPr>
      </p:pic>
    </p:spTree>
    <p:extLst>
      <p:ext uri="{BB962C8B-B14F-4D97-AF65-F5344CB8AC3E}">
        <p14:creationId xmlns:p14="http://schemas.microsoft.com/office/powerpoint/2010/main" val="1817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10</a:t>
            </a:fld>
            <a:endParaRPr lang="en-GB" dirty="0"/>
          </a:p>
        </p:txBody>
      </p:sp>
      <p:sp>
        <p:nvSpPr>
          <p:cNvPr id="8" name="Espace réservé du contenu 4">
            <a:extLst>
              <a:ext uri="{FF2B5EF4-FFF2-40B4-BE49-F238E27FC236}">
                <a16:creationId xmlns:a16="http://schemas.microsoft.com/office/drawing/2014/main" id="{D21DD46B-AAD2-4C20-974F-74CE437F2FC6}"/>
              </a:ext>
            </a:extLst>
          </p:cNvPr>
          <p:cNvSpPr txBox="1">
            <a:spLocks/>
          </p:cNvSpPr>
          <p:nvPr/>
        </p:nvSpPr>
        <p:spPr>
          <a:xfrm>
            <a:off x="415746" y="2708920"/>
            <a:ext cx="8271054" cy="238814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600" dirty="0"/>
          </a:p>
          <a:p>
            <a:endParaRPr lang="fr-FR" sz="1800" dirty="0"/>
          </a:p>
          <a:p>
            <a:endParaRPr lang="fr-FR" dirty="0"/>
          </a:p>
        </p:txBody>
      </p:sp>
      <p:sp>
        <p:nvSpPr>
          <p:cNvPr id="9" name="Espace réservé du contenu 4">
            <a:extLst>
              <a:ext uri="{FF2B5EF4-FFF2-40B4-BE49-F238E27FC236}">
                <a16:creationId xmlns:a16="http://schemas.microsoft.com/office/drawing/2014/main" id="{040E80C3-AAF1-4CC3-9FF2-3DAF5F71E582}"/>
              </a:ext>
            </a:extLst>
          </p:cNvPr>
          <p:cNvSpPr txBox="1">
            <a:spLocks/>
          </p:cNvSpPr>
          <p:nvPr/>
        </p:nvSpPr>
        <p:spPr>
          <a:xfrm>
            <a:off x="290845" y="1420149"/>
            <a:ext cx="8395955" cy="530133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Cross-compliance implementation could be more stringent</a:t>
            </a: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Cross-compliance is not implemented by Member States in a way that really protects waterbodies from fertilisers, pesticides and sediment pollution</a:t>
            </a: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SMR 1 has been implemented in a way that effectively protects water from nutrient pollution. However, it only applies in Nitrate Vulnerable Zones. Member States’ decisions regarding the delineation of NVZ is thus determinant.</a:t>
            </a:r>
          </a:p>
          <a:p>
            <a:pPr>
              <a:buClr>
                <a:srgbClr val="DA6542"/>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marL="0" indent="0">
              <a:buClr>
                <a:srgbClr val="DA6542"/>
              </a:buClr>
              <a:buNone/>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The implementation choices of other CAP instruments and measures can indirectly affect water status</a:t>
            </a:r>
          </a:p>
          <a:p>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e 9">
            <a:extLst>
              <a:ext uri="{FF2B5EF4-FFF2-40B4-BE49-F238E27FC236}">
                <a16:creationId xmlns:a16="http://schemas.microsoft.com/office/drawing/2014/main" id="{18366A21-43FF-4374-B98B-7560F155D5E4}"/>
              </a:ext>
            </a:extLst>
          </p:cNvPr>
          <p:cNvGrpSpPr/>
          <p:nvPr/>
        </p:nvGrpSpPr>
        <p:grpSpPr>
          <a:xfrm>
            <a:off x="107504" y="136518"/>
            <a:ext cx="9036495" cy="1204250"/>
            <a:chOff x="0" y="0"/>
            <a:chExt cx="7139136" cy="727394"/>
          </a:xfrm>
        </p:grpSpPr>
        <p:sp>
          <p:nvSpPr>
            <p:cNvPr id="11" name="Rectangle : coins arrondis 10">
              <a:extLst>
                <a:ext uri="{FF2B5EF4-FFF2-40B4-BE49-F238E27FC236}">
                  <a16:creationId xmlns:a16="http://schemas.microsoft.com/office/drawing/2014/main" id="{2C3EF844-9475-431F-BB5E-5DC5FF62B3DF}"/>
                </a:ext>
              </a:extLst>
            </p:cNvPr>
            <p:cNvSpPr/>
            <p:nvPr/>
          </p:nvSpPr>
          <p:spPr>
            <a:xfrm>
              <a:off x="0" y="0"/>
              <a:ext cx="7139136" cy="69107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Rectangle : coins arrondis 4">
              <a:extLst>
                <a:ext uri="{FF2B5EF4-FFF2-40B4-BE49-F238E27FC236}">
                  <a16:creationId xmlns:a16="http://schemas.microsoft.com/office/drawing/2014/main" id="{88210814-F4F7-467C-AC05-8F75CF7E3AE2}"/>
                </a:ext>
              </a:extLst>
            </p:cNvPr>
            <p:cNvSpPr txBox="1"/>
            <p:nvPr/>
          </p:nvSpPr>
          <p:spPr>
            <a:xfrm>
              <a:off x="1496934" y="36318"/>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32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sp>
        <p:nvSpPr>
          <p:cNvPr id="13" name="Rectangle : coins arrondis 12">
            <a:extLst>
              <a:ext uri="{FF2B5EF4-FFF2-40B4-BE49-F238E27FC236}">
                <a16:creationId xmlns:a16="http://schemas.microsoft.com/office/drawing/2014/main" id="{11F98DD0-6512-4B0F-9B20-02A26235D158}"/>
              </a:ext>
            </a:extLst>
          </p:cNvPr>
          <p:cNvSpPr/>
          <p:nvPr/>
        </p:nvSpPr>
        <p:spPr>
          <a:xfrm>
            <a:off x="405264" y="332656"/>
            <a:ext cx="1512168" cy="767226"/>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23000" b="-2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aphicFrame>
        <p:nvGraphicFramePr>
          <p:cNvPr id="5" name="Tableau 4">
            <a:extLst>
              <a:ext uri="{FF2B5EF4-FFF2-40B4-BE49-F238E27FC236}">
                <a16:creationId xmlns:a16="http://schemas.microsoft.com/office/drawing/2014/main" id="{F40BFF41-B6C8-4B62-A2EC-80225C813E3C}"/>
              </a:ext>
            </a:extLst>
          </p:cNvPr>
          <p:cNvGraphicFramePr>
            <a:graphicFrameLocks noGrp="1"/>
          </p:cNvGraphicFramePr>
          <p:nvPr>
            <p:extLst>
              <p:ext uri="{D42A27DB-BD31-4B8C-83A1-F6EECF244321}">
                <p14:modId xmlns:p14="http://schemas.microsoft.com/office/powerpoint/2010/main" val="1944967704"/>
              </p:ext>
            </p:extLst>
          </p:nvPr>
        </p:nvGraphicFramePr>
        <p:xfrm>
          <a:off x="457200" y="3649610"/>
          <a:ext cx="8003232" cy="2644235"/>
        </p:xfrm>
        <a:graphic>
          <a:graphicData uri="http://schemas.openxmlformats.org/drawingml/2006/table">
            <a:tbl>
              <a:tblPr firstRow="1" bandRow="1">
                <a:tableStyleId>{3C2FFA5D-87B4-456A-9821-1D502468CF0F}</a:tableStyleId>
              </a:tblPr>
              <a:tblGrid>
                <a:gridCol w="554579">
                  <a:extLst>
                    <a:ext uri="{9D8B030D-6E8A-4147-A177-3AD203B41FA5}">
                      <a16:colId xmlns:a16="http://schemas.microsoft.com/office/drawing/2014/main" val="3173131012"/>
                    </a:ext>
                  </a:extLst>
                </a:gridCol>
                <a:gridCol w="7448653">
                  <a:extLst>
                    <a:ext uri="{9D8B030D-6E8A-4147-A177-3AD203B41FA5}">
                      <a16:colId xmlns:a16="http://schemas.microsoft.com/office/drawing/2014/main" val="2708712148"/>
                    </a:ext>
                  </a:extLst>
                </a:gridCol>
              </a:tblGrid>
              <a:tr h="583844">
                <a:tc>
                  <a:txBody>
                    <a:bodyPr/>
                    <a:lstStyle/>
                    <a:p>
                      <a:r>
                        <a:rPr lang="fr-FR" sz="1200" b="1" dirty="0">
                          <a:solidFill>
                            <a:schemeClr val="tx1"/>
                          </a:solidFill>
                          <a:latin typeface="Tahoma" panose="020B0604030504040204" pitchFamily="34" charset="0"/>
                          <a:ea typeface="Tahoma" panose="020B0604030504040204" pitchFamily="34" charset="0"/>
                          <a:cs typeface="Tahoma" panose="020B0604030504040204" pitchFamily="34" charset="0"/>
                        </a:rPr>
                        <a:t>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ahoma" panose="020B0604030504040204" pitchFamily="34" charset="0"/>
                          <a:ea typeface="Tahoma" panose="020B0604030504040204" pitchFamily="34" charset="0"/>
                          <a:cs typeface="Tahoma" panose="020B0604030504040204" pitchFamily="34" charset="0"/>
                        </a:rPr>
                        <a:t>Redistributive payments and convergence influence the distribution of BPS/SAPS. From a water perspective, high BPS/SAPS is particularly needed to ensure the economic viability of holdings implementing less profitable practices beneficial for water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2589300"/>
                  </a:ext>
                </a:extLst>
              </a:tr>
              <a:tr h="750656">
                <a:tc>
                  <a:txBody>
                    <a:bodyPr/>
                    <a:lstStyle/>
                    <a:p>
                      <a:r>
                        <a:rPr lang="fr-FR" sz="1200" b="1" dirty="0">
                          <a:latin typeface="Tahoma" panose="020B0604030504040204" pitchFamily="34" charset="0"/>
                          <a:ea typeface="Tahoma" panose="020B0604030504040204" pitchFamily="34" charset="0"/>
                          <a:cs typeface="Tahoma" panose="020B0604030504040204" pitchFamily="34" charset="0"/>
                        </a:rPr>
                        <a:t>VCS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Clr>
                          <a:srgbClr val="DA6542"/>
                        </a:buClr>
                      </a:pPr>
                      <a:r>
                        <a:rPr lang="en-GB" sz="1200" dirty="0">
                          <a:latin typeface="Tahoma" panose="020B0604030504040204" pitchFamily="34" charset="0"/>
                          <a:ea typeface="Tahoma" panose="020B0604030504040204" pitchFamily="34" charset="0"/>
                          <a:cs typeface="Tahoma" panose="020B0604030504040204" pitchFamily="34" charset="0"/>
                        </a:rPr>
                        <a:t>VCS to support the livestock and protein sectors with positive contribution to water protection to maintain grasslands and increase the nitrogen-fixing </a:t>
                      </a: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crop</a:t>
                      </a:r>
                      <a:r>
                        <a:rPr lang="en-GB" sz="1200" dirty="0">
                          <a:latin typeface="Tahoma" panose="020B0604030504040204" pitchFamily="34" charset="0"/>
                          <a:ea typeface="Tahoma" panose="020B0604030504040204" pitchFamily="34" charset="0"/>
                          <a:cs typeface="Tahoma" panose="020B0604030504040204" pitchFamily="34" charset="0"/>
                        </a:rPr>
                        <a:t> areas</a:t>
                      </a:r>
                    </a:p>
                    <a:p>
                      <a:pPr algn="just">
                        <a:buClr>
                          <a:srgbClr val="DA6542"/>
                        </a:buClr>
                      </a:pPr>
                      <a:r>
                        <a:rPr lang="en-GB" sz="1200" dirty="0">
                          <a:latin typeface="Tahoma" panose="020B0604030504040204" pitchFamily="34" charset="0"/>
                          <a:ea typeface="Tahoma" panose="020B0604030504040204" pitchFamily="34" charset="0"/>
                          <a:cs typeface="Tahoma" panose="020B0604030504040204" pitchFamily="34" charset="0"/>
                        </a:rPr>
                        <a:t>Only few MS implemented upper limits to VCS granted to livestock to avoid intensification and increased pressures on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07524"/>
                  </a:ext>
                </a:extLst>
              </a:tr>
              <a:tr h="583844">
                <a:tc>
                  <a:txBody>
                    <a:bodyPr/>
                    <a:lstStyle/>
                    <a:p>
                      <a:r>
                        <a:rPr lang="fr-FR" sz="1200" b="1" dirty="0">
                          <a:latin typeface="Tahoma" panose="020B0604030504040204" pitchFamily="34" charset="0"/>
                          <a:ea typeface="Tahoma" panose="020B0604030504040204" pitchFamily="34" charset="0"/>
                          <a:cs typeface="Tahoma" panose="020B0604030504040204" pitchFamily="34" charset="0"/>
                        </a:rPr>
                        <a:t>CMO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200" dirty="0">
                          <a:latin typeface="Tahoma" panose="020B0604030504040204" pitchFamily="34" charset="0"/>
                          <a:ea typeface="Tahoma" panose="020B0604030504040204" pitchFamily="34" charset="0"/>
                          <a:cs typeface="Tahoma" panose="020B0604030504040204" pitchFamily="34" charset="0"/>
                        </a:rPr>
                        <a:t>Support is granted to F&amp;V and wine producers for investments in efficient irrigation systems (except in PL, FI). Potential savings are usually required. CMO support is very attractive for farmers in 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863853"/>
                  </a:ext>
                </a:extLst>
              </a:tr>
              <a:tr h="597351">
                <a:tc>
                  <a:txBody>
                    <a:bodyPr/>
                    <a:lstStyle/>
                    <a:p>
                      <a:r>
                        <a:rPr lang="fr-FR" sz="1200" b="1" dirty="0">
                          <a:latin typeface="Tahoma" panose="020B0604030504040204" pitchFamily="34" charset="0"/>
                          <a:ea typeface="Tahoma" panose="020B0604030504040204" pitchFamily="34" charset="0"/>
                          <a:cs typeface="Tahoma" panose="020B0604030504040204" pitchFamily="34" charset="0"/>
                        </a:rPr>
                        <a:t>M13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200" dirty="0">
                          <a:latin typeface="Tahoma" panose="020B0604030504040204" pitchFamily="34" charset="0"/>
                          <a:ea typeface="Tahoma" panose="020B0604030504040204" pitchFamily="34" charset="0"/>
                          <a:cs typeface="Tahoma" panose="020B0604030504040204" pitchFamily="34" charset="0"/>
                        </a:rPr>
                        <a:t>FI, AT, HR and FR allocated high budget to M13 under P4, thus contributing to the maintenance of holdings in ANCs and avoiding the concentration of the agricultural production in suitable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92020"/>
                  </a:ext>
                </a:extLst>
              </a:tr>
            </a:tbl>
          </a:graphicData>
        </a:graphic>
      </p:graphicFrame>
    </p:spTree>
    <p:extLst>
      <p:ext uri="{BB962C8B-B14F-4D97-AF65-F5344CB8AC3E}">
        <p14:creationId xmlns:p14="http://schemas.microsoft.com/office/powerpoint/2010/main" val="362309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11</a:t>
            </a:fld>
            <a:endParaRPr lang="en-GB" dirty="0"/>
          </a:p>
        </p:txBody>
      </p:sp>
      <p:sp>
        <p:nvSpPr>
          <p:cNvPr id="8" name="Espace réservé du contenu 4">
            <a:extLst>
              <a:ext uri="{FF2B5EF4-FFF2-40B4-BE49-F238E27FC236}">
                <a16:creationId xmlns:a16="http://schemas.microsoft.com/office/drawing/2014/main" id="{D21DD46B-AAD2-4C20-974F-74CE437F2FC6}"/>
              </a:ext>
            </a:extLst>
          </p:cNvPr>
          <p:cNvSpPr txBox="1">
            <a:spLocks/>
          </p:cNvSpPr>
          <p:nvPr/>
        </p:nvSpPr>
        <p:spPr>
          <a:xfrm>
            <a:off x="415746" y="2708920"/>
            <a:ext cx="8271054" cy="238814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600" dirty="0"/>
          </a:p>
          <a:p>
            <a:endParaRPr lang="fr-FR" sz="1800" dirty="0"/>
          </a:p>
          <a:p>
            <a:endParaRPr lang="fr-FR" dirty="0"/>
          </a:p>
        </p:txBody>
      </p:sp>
      <p:sp>
        <p:nvSpPr>
          <p:cNvPr id="10" name="Espace réservé du contenu 4">
            <a:extLst>
              <a:ext uri="{FF2B5EF4-FFF2-40B4-BE49-F238E27FC236}">
                <a16:creationId xmlns:a16="http://schemas.microsoft.com/office/drawing/2014/main" id="{5EBCBCA0-D2D0-41E4-8399-93359A91DC59}"/>
              </a:ext>
            </a:extLst>
          </p:cNvPr>
          <p:cNvSpPr txBox="1">
            <a:spLocks/>
          </p:cNvSpPr>
          <p:nvPr/>
        </p:nvSpPr>
        <p:spPr>
          <a:xfrm>
            <a:off x="415746" y="2708920"/>
            <a:ext cx="8271054" cy="238814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600" dirty="0"/>
          </a:p>
          <a:p>
            <a:endParaRPr lang="fr-FR" sz="1800" dirty="0"/>
          </a:p>
          <a:p>
            <a:endParaRPr lang="fr-FR" dirty="0"/>
          </a:p>
        </p:txBody>
      </p:sp>
      <p:sp>
        <p:nvSpPr>
          <p:cNvPr id="11" name="Espace réservé du contenu 4">
            <a:extLst>
              <a:ext uri="{FF2B5EF4-FFF2-40B4-BE49-F238E27FC236}">
                <a16:creationId xmlns:a16="http://schemas.microsoft.com/office/drawing/2014/main" id="{7B8817F6-0F59-44E8-92C6-93AE11F34853}"/>
              </a:ext>
            </a:extLst>
          </p:cNvPr>
          <p:cNvSpPr txBox="1">
            <a:spLocks/>
          </p:cNvSpPr>
          <p:nvPr/>
        </p:nvSpPr>
        <p:spPr>
          <a:xfrm>
            <a:off x="317473" y="1538589"/>
            <a:ext cx="4974607" cy="4728807"/>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For the implementation of the CAP, </a:t>
            </a: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Member States and Managing Authorities </a:t>
            </a:r>
            <a:r>
              <a:rPr lang="en-GB" sz="1400" dirty="0">
                <a:latin typeface="Tahoma" panose="020B0604030504040204" pitchFamily="34" charset="0"/>
                <a:ea typeface="Tahoma" panose="020B0604030504040204" pitchFamily="34" charset="0"/>
                <a:cs typeface="Tahoma" panose="020B0604030504040204" pitchFamily="34" charset="0"/>
              </a:rPr>
              <a:t>gave priority to:</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Economic and historical factors</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Need to enforce the mandatory environmental requirements under Cross-Compliance and the Greening Measures</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Avoidance of technical and economic disturbance for farmers</a:t>
            </a:r>
          </a:p>
          <a:p>
            <a:pPr lvl="1">
              <a:buClr>
                <a:srgbClr val="DA6542"/>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There were varying levels of ambition among Member States as regards the environmental objectives</a:t>
            </a:r>
          </a:p>
          <a:p>
            <a:pPr>
              <a:buClr>
                <a:srgbClr val="DA6542"/>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algn="just">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However, </a:t>
            </a: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water issues were addressed in the RDP in all case-study Member States</a:t>
            </a:r>
            <a:r>
              <a:rPr lang="en-GB" sz="1400" dirty="0">
                <a:latin typeface="Tahoma" panose="020B0604030504040204" pitchFamily="34" charset="0"/>
                <a:ea typeface="Tahoma" panose="020B0604030504040204" pitchFamily="34" charset="0"/>
                <a:cs typeface="Tahoma" panose="020B0604030504040204" pitchFamily="34" charset="0"/>
              </a:rPr>
              <a:t>, notably through:</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Involvement of water authorities in the design process of the RDP</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Co-funding by water authorities of voluntary measures to help farmers implement beneficial practices for the protection of waterbodies</a:t>
            </a:r>
          </a:p>
          <a:p>
            <a:pPr lvl="1"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Concomitant elaboration of the RBMP (strategic information about the water issues and measures needed, stakeholders involved in the design process of both documents)</a:t>
            </a:r>
          </a:p>
          <a:p>
            <a:pPr marL="0" indent="0">
              <a:buNone/>
            </a:pPr>
            <a:endParaRPr lang="en-GB" sz="1600" dirty="0"/>
          </a:p>
          <a:p>
            <a:endParaRPr lang="en-GB" sz="1800" dirty="0"/>
          </a:p>
          <a:p>
            <a:endParaRPr lang="en-GB" dirty="0"/>
          </a:p>
        </p:txBody>
      </p:sp>
      <p:graphicFrame>
        <p:nvGraphicFramePr>
          <p:cNvPr id="12" name="Diagramme 11">
            <a:extLst>
              <a:ext uri="{FF2B5EF4-FFF2-40B4-BE49-F238E27FC236}">
                <a16:creationId xmlns:a16="http://schemas.microsoft.com/office/drawing/2014/main" id="{5F08F771-1094-4F6B-8D81-5712E0D28B72}"/>
              </a:ext>
            </a:extLst>
          </p:cNvPr>
          <p:cNvGraphicFramePr/>
          <p:nvPr>
            <p:extLst/>
          </p:nvPr>
        </p:nvGraphicFramePr>
        <p:xfrm>
          <a:off x="5796136" y="1371526"/>
          <a:ext cx="2615952"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e 12">
            <a:extLst>
              <a:ext uri="{FF2B5EF4-FFF2-40B4-BE49-F238E27FC236}">
                <a16:creationId xmlns:a16="http://schemas.microsoft.com/office/drawing/2014/main" id="{F10EA801-E4FD-4950-95DB-19942731B694}"/>
              </a:ext>
            </a:extLst>
          </p:cNvPr>
          <p:cNvGraphicFramePr/>
          <p:nvPr>
            <p:extLst/>
          </p:nvPr>
        </p:nvGraphicFramePr>
        <p:xfrm>
          <a:off x="5224037" y="3833226"/>
          <a:ext cx="3760149" cy="25276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oupe 13">
            <a:extLst>
              <a:ext uri="{FF2B5EF4-FFF2-40B4-BE49-F238E27FC236}">
                <a16:creationId xmlns:a16="http://schemas.microsoft.com/office/drawing/2014/main" id="{3E123F1C-C63B-4B81-A13E-37ED70656F02}"/>
              </a:ext>
            </a:extLst>
          </p:cNvPr>
          <p:cNvGrpSpPr/>
          <p:nvPr/>
        </p:nvGrpSpPr>
        <p:grpSpPr>
          <a:xfrm>
            <a:off x="107504" y="136518"/>
            <a:ext cx="9036495" cy="1204250"/>
            <a:chOff x="0" y="0"/>
            <a:chExt cx="7139136" cy="727394"/>
          </a:xfrm>
        </p:grpSpPr>
        <p:sp>
          <p:nvSpPr>
            <p:cNvPr id="19" name="Rectangle : coins arrondis 18">
              <a:extLst>
                <a:ext uri="{FF2B5EF4-FFF2-40B4-BE49-F238E27FC236}">
                  <a16:creationId xmlns:a16="http://schemas.microsoft.com/office/drawing/2014/main" id="{F30FAB02-188F-49FE-BB9E-10011D196AF9}"/>
                </a:ext>
              </a:extLst>
            </p:cNvPr>
            <p:cNvSpPr/>
            <p:nvPr/>
          </p:nvSpPr>
          <p:spPr>
            <a:xfrm>
              <a:off x="0" y="0"/>
              <a:ext cx="7139136" cy="69107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Rectangle : coins arrondis 4">
              <a:extLst>
                <a:ext uri="{FF2B5EF4-FFF2-40B4-BE49-F238E27FC236}">
                  <a16:creationId xmlns:a16="http://schemas.microsoft.com/office/drawing/2014/main" id="{1897C1AC-35EF-47A6-9CFB-A5B76610AE60}"/>
                </a:ext>
              </a:extLst>
            </p:cNvPr>
            <p:cNvSpPr txBox="1"/>
            <p:nvPr/>
          </p:nvSpPr>
          <p:spPr>
            <a:xfrm>
              <a:off x="1496934" y="36318"/>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32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sp>
        <p:nvSpPr>
          <p:cNvPr id="21" name="Rectangle : coins arrondis 20">
            <a:extLst>
              <a:ext uri="{FF2B5EF4-FFF2-40B4-BE49-F238E27FC236}">
                <a16:creationId xmlns:a16="http://schemas.microsoft.com/office/drawing/2014/main" id="{518EE567-1A77-473C-A1EF-82E2DA6C5D33}"/>
              </a:ext>
            </a:extLst>
          </p:cNvPr>
          <p:cNvSpPr/>
          <p:nvPr/>
        </p:nvSpPr>
        <p:spPr>
          <a:xfrm>
            <a:off x="405264" y="332656"/>
            <a:ext cx="1512168" cy="767226"/>
          </a:xfrm>
          <a:prstGeom prst="roundRect">
            <a:avLst>
              <a:gd name="adj" fmla="val 10000"/>
            </a:avLst>
          </a:prstGeom>
          <a:blipFill>
            <a:blip r:embed="rId13">
              <a:extLst>
                <a:ext uri="{837473B0-CC2E-450A-ABE3-18F120FF3D39}">
                  <a1611:picAttrSrcUrl xmlns="" xmlns:a1611="http://schemas.microsoft.com/office/drawing/2016/11/main" r:id="rId14"/>
                </a:ext>
              </a:extLst>
            </a:blip>
            <a:srcRect/>
            <a:stretch>
              <a:fillRect t="-23000" b="-2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1692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12</a:t>
            </a:fld>
            <a:endParaRPr lang="en-GB" dirty="0"/>
          </a:p>
        </p:txBody>
      </p:sp>
      <p:grpSp>
        <p:nvGrpSpPr>
          <p:cNvPr id="15" name="Groupe 14">
            <a:extLst>
              <a:ext uri="{FF2B5EF4-FFF2-40B4-BE49-F238E27FC236}">
                <a16:creationId xmlns:a16="http://schemas.microsoft.com/office/drawing/2014/main" id="{E7901256-DD28-4CF2-898B-30A07D6CF4B6}"/>
              </a:ext>
            </a:extLst>
          </p:cNvPr>
          <p:cNvGrpSpPr/>
          <p:nvPr/>
        </p:nvGrpSpPr>
        <p:grpSpPr>
          <a:xfrm>
            <a:off x="457197" y="404664"/>
            <a:ext cx="8229599" cy="691076"/>
            <a:chOff x="0" y="0"/>
            <a:chExt cx="7139136" cy="691076"/>
          </a:xfrm>
        </p:grpSpPr>
        <p:sp>
          <p:nvSpPr>
            <p:cNvPr id="17" name="Rectangle : coins arrondis 16">
              <a:extLst>
                <a:ext uri="{FF2B5EF4-FFF2-40B4-BE49-F238E27FC236}">
                  <a16:creationId xmlns:a16="http://schemas.microsoft.com/office/drawing/2014/main" id="{550B5964-57D1-4396-9B76-DAC2DC4DA6A1}"/>
                </a:ext>
              </a:extLst>
            </p:cNvPr>
            <p:cNvSpPr/>
            <p:nvPr/>
          </p:nvSpPr>
          <p:spPr>
            <a:xfrm>
              <a:off x="0" y="0"/>
              <a:ext cx="7139136" cy="69107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E73997FB-71FA-4242-A138-B291507B3B42}"/>
                </a:ext>
              </a:extLst>
            </p:cNvPr>
            <p:cNvSpPr txBox="1"/>
            <p:nvPr/>
          </p:nvSpPr>
          <p:spPr>
            <a:xfrm>
              <a:off x="1496934" y="0"/>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16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sp>
        <p:nvSpPr>
          <p:cNvPr id="16" name="Rectangle : coins arrondis 15">
            <a:extLst>
              <a:ext uri="{FF2B5EF4-FFF2-40B4-BE49-F238E27FC236}">
                <a16:creationId xmlns:a16="http://schemas.microsoft.com/office/drawing/2014/main" id="{50D3F5A3-3008-431D-A19B-740E6FEB168A}"/>
              </a:ext>
            </a:extLst>
          </p:cNvPr>
          <p:cNvSpPr/>
          <p:nvPr/>
        </p:nvSpPr>
        <p:spPr>
          <a:xfrm>
            <a:off x="610604" y="473771"/>
            <a:ext cx="1188584" cy="552861"/>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23000" b="-2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Espace réservé du contenu 4">
            <a:extLst>
              <a:ext uri="{FF2B5EF4-FFF2-40B4-BE49-F238E27FC236}">
                <a16:creationId xmlns:a16="http://schemas.microsoft.com/office/drawing/2014/main" id="{FC323C28-D73C-4DF9-B966-510B8A2805C5}"/>
              </a:ext>
            </a:extLst>
          </p:cNvPr>
          <p:cNvSpPr txBox="1">
            <a:spLocks/>
          </p:cNvSpPr>
          <p:nvPr/>
        </p:nvSpPr>
        <p:spPr>
          <a:xfrm>
            <a:off x="415746" y="1784116"/>
            <a:ext cx="8271054" cy="238814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600" dirty="0"/>
          </a:p>
          <a:p>
            <a:endParaRPr lang="fr-FR" sz="1800" dirty="0"/>
          </a:p>
          <a:p>
            <a:endParaRPr lang="fr-FR" dirty="0"/>
          </a:p>
        </p:txBody>
      </p:sp>
      <p:sp>
        <p:nvSpPr>
          <p:cNvPr id="11" name="Espace réservé du contenu 4">
            <a:extLst>
              <a:ext uri="{FF2B5EF4-FFF2-40B4-BE49-F238E27FC236}">
                <a16:creationId xmlns:a16="http://schemas.microsoft.com/office/drawing/2014/main" id="{66BAAD79-759A-47B6-A088-81D510C1BE1C}"/>
              </a:ext>
            </a:extLst>
          </p:cNvPr>
          <p:cNvSpPr txBox="1">
            <a:spLocks/>
          </p:cNvSpPr>
          <p:nvPr/>
        </p:nvSpPr>
        <p:spPr>
          <a:xfrm>
            <a:off x="107504" y="1488660"/>
            <a:ext cx="8928992" cy="438861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1"/>
              </a:buClr>
              <a:buNone/>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According to the farm advisers surveyed, the main drivers leading the farmers to implement the Greening measures, M 4 Investments support, M10 AECM, M11 Organic Farming in case-study MS are:</a:t>
            </a:r>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1</a:t>
            </a:r>
            <a:r>
              <a:rPr lang="en-GB" sz="1400" baseline="30000" dirty="0">
                <a:latin typeface="Tahoma" panose="020B0604030504040204" pitchFamily="34" charset="0"/>
                <a:ea typeface="Tahoma" panose="020B0604030504040204" pitchFamily="34" charset="0"/>
                <a:cs typeface="Tahoma" panose="020B0604030504040204" pitchFamily="34" charset="0"/>
              </a:rPr>
              <a:t>st</a:t>
            </a:r>
            <a:r>
              <a:rPr lang="en-GB" sz="1400" dirty="0">
                <a:latin typeface="Tahoma" panose="020B0604030504040204" pitchFamily="34" charset="0"/>
                <a:ea typeface="Tahoma" panose="020B0604030504040204" pitchFamily="34" charset="0"/>
                <a:cs typeface="Tahoma" panose="020B0604030504040204" pitchFamily="34" charset="0"/>
              </a:rPr>
              <a:t> driver: Economic reasons</a:t>
            </a:r>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2</a:t>
            </a:r>
            <a:r>
              <a:rPr lang="en-GB" sz="1400" baseline="30000" dirty="0">
                <a:latin typeface="Tahoma" panose="020B0604030504040204" pitchFamily="34" charset="0"/>
                <a:ea typeface="Tahoma" panose="020B0604030504040204" pitchFamily="34" charset="0"/>
                <a:cs typeface="Tahoma" panose="020B0604030504040204" pitchFamily="34" charset="0"/>
              </a:rPr>
              <a:t>nd</a:t>
            </a:r>
            <a:r>
              <a:rPr lang="en-GB" sz="1400" dirty="0">
                <a:latin typeface="Tahoma" panose="020B0604030504040204" pitchFamily="34" charset="0"/>
                <a:ea typeface="Tahoma" panose="020B0604030504040204" pitchFamily="34" charset="0"/>
                <a:cs typeface="Tahoma" panose="020B0604030504040204" pitchFamily="34" charset="0"/>
              </a:rPr>
              <a:t> driver for M4 and Greening measures: Compliance with new standards</a:t>
            </a:r>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2</a:t>
            </a:r>
            <a:r>
              <a:rPr lang="en-GB" sz="1400" baseline="30000" dirty="0">
                <a:latin typeface="Tahoma" panose="020B0604030504040204" pitchFamily="34" charset="0"/>
                <a:ea typeface="Tahoma" panose="020B0604030504040204" pitchFamily="34" charset="0"/>
                <a:cs typeface="Tahoma" panose="020B0604030504040204" pitchFamily="34" charset="0"/>
              </a:rPr>
              <a:t>nd</a:t>
            </a:r>
            <a:r>
              <a:rPr lang="en-GB" sz="1400" dirty="0">
                <a:latin typeface="Tahoma" panose="020B0604030504040204" pitchFamily="34" charset="0"/>
                <a:ea typeface="Tahoma" panose="020B0604030504040204" pitchFamily="34" charset="0"/>
                <a:cs typeface="Tahoma" panose="020B0604030504040204" pitchFamily="34" charset="0"/>
              </a:rPr>
              <a:t> driver for M10 AECM and M11 Organic farming: Environmental and climate motivations</a:t>
            </a:r>
          </a:p>
          <a:p>
            <a:pPr>
              <a:buClr>
                <a:schemeClr val="accent1"/>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buClr>
                <a:schemeClr val="accent1"/>
              </a:buClr>
              <a:buNone/>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Economical and geographical patterns also influence the implementation choices of farmers:</a:t>
            </a:r>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Farmers located in Areas with Natural Constraints are more inclined to subscribe </a:t>
            </a:r>
            <a:r>
              <a:rPr lang="en-GB" sz="1400" dirty="0">
                <a:solidFill>
                  <a:srgbClr val="FF0000"/>
                </a:solidFill>
                <a:latin typeface="Tahoma" panose="020B0604030504040204" pitchFamily="34" charset="0"/>
                <a:ea typeface="Tahoma" panose="020B0604030504040204" pitchFamily="34" charset="0"/>
                <a:cs typeface="Tahoma" panose="020B0604030504040204" pitchFamily="34" charset="0"/>
              </a:rPr>
              <a:t>to </a:t>
            </a:r>
            <a:r>
              <a:rPr lang="en-GB" sz="1400" dirty="0">
                <a:latin typeface="Tahoma" panose="020B0604030504040204" pitchFamily="34" charset="0"/>
                <a:ea typeface="Tahoma" panose="020B0604030504040204" pitchFamily="34" charset="0"/>
                <a:cs typeface="Tahoma" panose="020B0604030504040204" pitchFamily="34" charset="0"/>
              </a:rPr>
              <a:t>M10 and M11</a:t>
            </a:r>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M4 investment support was generally more used by farmers with high income and large UAA</a:t>
            </a:r>
            <a:r>
              <a:rPr lang="nl-BE" sz="1400" dirty="0"/>
              <a:t> </a:t>
            </a:r>
            <a:endParaRPr lang="fr-FR" sz="1400" dirty="0"/>
          </a:p>
          <a:p>
            <a:pPr>
              <a:buClr>
                <a:schemeClr val="accent1"/>
              </a:buClr>
            </a:pPr>
            <a:r>
              <a:rPr lang="en-GB" sz="1400" dirty="0">
                <a:latin typeface="Tahoma" panose="020B0604030504040204" pitchFamily="34" charset="0"/>
                <a:ea typeface="Tahoma" panose="020B0604030504040204" pitchFamily="34" charset="0"/>
                <a:cs typeface="Tahoma" panose="020B0604030504040204" pitchFamily="34" charset="0"/>
              </a:rPr>
              <a:t>M10 beneficiaries are mainly livestock breeders growing more than four crops and having large UAA.</a:t>
            </a:r>
          </a:p>
          <a:p>
            <a:pPr>
              <a:buClr>
                <a:schemeClr val="accent1"/>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buClr>
                <a:schemeClr val="accent1"/>
              </a:buClr>
              <a:buNone/>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The level of knowledge and awareness of farmers and the provision of adequate advisory services, </a:t>
            </a:r>
            <a:r>
              <a:rPr lang="en-GB" sz="1400" dirty="0">
                <a:latin typeface="Tahoma" panose="020B0604030504040204" pitchFamily="34" charset="0"/>
                <a:ea typeface="Tahoma" panose="020B0604030504040204" pitchFamily="34" charset="0"/>
                <a:cs typeface="Tahoma" panose="020B0604030504040204" pitchFamily="34" charset="0"/>
              </a:rPr>
              <a:t>are factors influencing the choices of farmers to implement measures addressing water issues. </a:t>
            </a:r>
          </a:p>
          <a:p>
            <a:pPr marL="0" indent="0">
              <a:buClr>
                <a:schemeClr val="accent1"/>
              </a:buClr>
              <a:buNone/>
            </a:pP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buClr>
                <a:schemeClr val="accent1"/>
              </a:buClr>
              <a:buNone/>
            </a:pPr>
            <a:r>
              <a:rPr lang="en-US" sz="1400" dirty="0">
                <a:latin typeface="Tahoma" panose="020B0604030504040204" pitchFamily="34" charset="0"/>
                <a:ea typeface="Tahoma" panose="020B0604030504040204" pitchFamily="34" charset="0"/>
                <a:cs typeface="Tahoma" panose="020B0604030504040204" pitchFamily="34" charset="0"/>
              </a:rPr>
              <a:t>It was pointed out during the interviews that </a:t>
            </a:r>
            <a:r>
              <a:rPr lang="en-US" sz="1400" b="1" dirty="0">
                <a:solidFill>
                  <a:srgbClr val="DA6542"/>
                </a:solidFill>
                <a:latin typeface="Tahoma" panose="020B0604030504040204" pitchFamily="34" charset="0"/>
                <a:ea typeface="Tahoma" panose="020B0604030504040204" pitchFamily="34" charset="0"/>
                <a:cs typeface="Tahoma" panose="020B0604030504040204" pitchFamily="34" charset="0"/>
              </a:rPr>
              <a:t>water-related measures are less attractive for intensive farming systems</a:t>
            </a:r>
            <a:r>
              <a:rPr lang="en-US" sz="1400" dirty="0">
                <a:latin typeface="Tahoma" panose="020B0604030504040204" pitchFamily="34" charset="0"/>
                <a:ea typeface="Tahoma" panose="020B0604030504040204" pitchFamily="34" charset="0"/>
                <a:cs typeface="Tahoma" panose="020B0604030504040204" pitchFamily="34" charset="0"/>
              </a:rPr>
              <a:t>, generally located in regions facing water problems (DE, FR and AT).</a:t>
            </a:r>
            <a:endParaRPr lang="en-GB" sz="1400" dirty="0">
              <a:latin typeface="Tahoma" panose="020B0604030504040204" pitchFamily="34" charset="0"/>
              <a:ea typeface="Tahoma" panose="020B0604030504040204" pitchFamily="34" charset="0"/>
              <a:cs typeface="Tahoma" panose="020B0604030504040204" pitchFamily="34" charset="0"/>
            </a:endParaRPr>
          </a:p>
          <a:p>
            <a:pPr marL="0" indent="0">
              <a:buClr>
                <a:schemeClr val="accent1"/>
              </a:buClr>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grpSp>
        <p:nvGrpSpPr>
          <p:cNvPr id="37" name="Groupe 36">
            <a:extLst>
              <a:ext uri="{FF2B5EF4-FFF2-40B4-BE49-F238E27FC236}">
                <a16:creationId xmlns:a16="http://schemas.microsoft.com/office/drawing/2014/main" id="{25BC3222-1DCD-4874-8D50-DFE50990EDA9}"/>
              </a:ext>
            </a:extLst>
          </p:cNvPr>
          <p:cNvGrpSpPr/>
          <p:nvPr/>
        </p:nvGrpSpPr>
        <p:grpSpPr>
          <a:xfrm>
            <a:off x="107503" y="136518"/>
            <a:ext cx="9000000" cy="1224000"/>
            <a:chOff x="0" y="0"/>
            <a:chExt cx="7139136" cy="727394"/>
          </a:xfrm>
        </p:grpSpPr>
        <p:sp>
          <p:nvSpPr>
            <p:cNvPr id="38" name="Rectangle : coins arrondis 37">
              <a:extLst>
                <a:ext uri="{FF2B5EF4-FFF2-40B4-BE49-F238E27FC236}">
                  <a16:creationId xmlns:a16="http://schemas.microsoft.com/office/drawing/2014/main" id="{5DA28E54-1BB9-4C0B-92CE-21E507FD5829}"/>
                </a:ext>
              </a:extLst>
            </p:cNvPr>
            <p:cNvSpPr/>
            <p:nvPr/>
          </p:nvSpPr>
          <p:spPr>
            <a:xfrm>
              <a:off x="0" y="0"/>
              <a:ext cx="7139136" cy="69107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9" name="Rectangle : coins arrondis 4">
              <a:extLst>
                <a:ext uri="{FF2B5EF4-FFF2-40B4-BE49-F238E27FC236}">
                  <a16:creationId xmlns:a16="http://schemas.microsoft.com/office/drawing/2014/main" id="{62AB88AE-EBD8-425B-AAB9-7802C1B4CD30}"/>
                </a:ext>
              </a:extLst>
            </p:cNvPr>
            <p:cNvSpPr txBox="1"/>
            <p:nvPr/>
          </p:nvSpPr>
          <p:spPr>
            <a:xfrm>
              <a:off x="1496934" y="36318"/>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32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sp>
        <p:nvSpPr>
          <p:cNvPr id="40" name="Rectangle : coins arrondis 39">
            <a:extLst>
              <a:ext uri="{FF2B5EF4-FFF2-40B4-BE49-F238E27FC236}">
                <a16:creationId xmlns:a16="http://schemas.microsoft.com/office/drawing/2014/main" id="{8F376026-2FC5-4816-847A-106419109F00}"/>
              </a:ext>
            </a:extLst>
          </p:cNvPr>
          <p:cNvSpPr/>
          <p:nvPr/>
        </p:nvSpPr>
        <p:spPr>
          <a:xfrm>
            <a:off x="405264" y="332656"/>
            <a:ext cx="1512168" cy="792000"/>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23000" b="-2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9801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13</a:t>
            </a:fld>
            <a:endParaRPr lang="en-GB" dirty="0"/>
          </a:p>
        </p:txBody>
      </p:sp>
      <p:grpSp>
        <p:nvGrpSpPr>
          <p:cNvPr id="8" name="Groupe 7">
            <a:extLst>
              <a:ext uri="{FF2B5EF4-FFF2-40B4-BE49-F238E27FC236}">
                <a16:creationId xmlns:a16="http://schemas.microsoft.com/office/drawing/2014/main" id="{BFBCF1E3-0425-4773-9769-18EA294E9606}"/>
              </a:ext>
            </a:extLst>
          </p:cNvPr>
          <p:cNvGrpSpPr/>
          <p:nvPr/>
        </p:nvGrpSpPr>
        <p:grpSpPr>
          <a:xfrm>
            <a:off x="36000" y="45402"/>
            <a:ext cx="9072000" cy="1224002"/>
            <a:chOff x="0" y="760183"/>
            <a:chExt cx="7139136" cy="691077"/>
          </a:xfrm>
        </p:grpSpPr>
        <p:sp>
          <p:nvSpPr>
            <p:cNvPr id="10" name="Rectangle : coins arrondis 9">
              <a:extLst>
                <a:ext uri="{FF2B5EF4-FFF2-40B4-BE49-F238E27FC236}">
                  <a16:creationId xmlns:a16="http://schemas.microsoft.com/office/drawing/2014/main" id="{F3EE3FA2-6C8B-4744-AC9E-9F7E178FD77D}"/>
                </a:ext>
              </a:extLst>
            </p:cNvPr>
            <p:cNvSpPr/>
            <p:nvPr/>
          </p:nvSpPr>
          <p:spPr>
            <a:xfrm>
              <a:off x="0" y="760184"/>
              <a:ext cx="7139136" cy="69107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AB2EB130-FE4A-4453-BF06-D536AE89AD18}"/>
                </a:ext>
              </a:extLst>
            </p:cNvPr>
            <p:cNvSpPr txBox="1"/>
            <p:nvPr/>
          </p:nvSpPr>
          <p:spPr>
            <a:xfrm>
              <a:off x="1496935" y="760183"/>
              <a:ext cx="5642201" cy="68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p:txBody>
        </p:sp>
      </p:grpSp>
      <p:sp>
        <p:nvSpPr>
          <p:cNvPr id="9" name="Rectangle : coins arrondis 8">
            <a:extLst>
              <a:ext uri="{FF2B5EF4-FFF2-40B4-BE49-F238E27FC236}">
                <a16:creationId xmlns:a16="http://schemas.microsoft.com/office/drawing/2014/main" id="{C6621133-335F-471D-AFA5-21ACB00C684B}"/>
              </a:ext>
            </a:extLst>
          </p:cNvPr>
          <p:cNvSpPr/>
          <p:nvPr/>
        </p:nvSpPr>
        <p:spPr>
          <a:xfrm>
            <a:off x="323528" y="271246"/>
            <a:ext cx="1512000" cy="792000"/>
          </a:xfrm>
          <a:prstGeom prst="roundRect">
            <a:avLst>
              <a:gd name="adj" fmla="val 10000"/>
            </a:avLst>
          </a:prstGeom>
          <a: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 name="Rectangle 1">
            <a:extLst>
              <a:ext uri="{FF2B5EF4-FFF2-40B4-BE49-F238E27FC236}">
                <a16:creationId xmlns:a16="http://schemas.microsoft.com/office/drawing/2014/main" id="{7C14A93F-072A-4154-978D-936D15C83627}"/>
              </a:ext>
            </a:extLst>
          </p:cNvPr>
          <p:cNvSpPr/>
          <p:nvPr/>
        </p:nvSpPr>
        <p:spPr>
          <a:xfrm>
            <a:off x="215516" y="1579721"/>
            <a:ext cx="8712968" cy="523220"/>
          </a:xfrm>
          <a:prstGeom prst="rect">
            <a:avLst/>
          </a:prstGeom>
        </p:spPr>
        <p:txBody>
          <a:bodyPr wrap="square">
            <a:spAutoFit/>
          </a:bodyPr>
          <a:lstStyle/>
          <a:p>
            <a:r>
              <a:rPr lang="en-GB" sz="1400" dirty="0">
                <a:solidFill>
                  <a:srgbClr val="3F3F3F"/>
                </a:solidFill>
                <a:latin typeface="Tahoma" panose="020B0604030504040204" pitchFamily="34" charset="0"/>
                <a:ea typeface="Tahoma" panose="020B0604030504040204" pitchFamily="34" charset="0"/>
                <a:cs typeface="Tahoma" panose="020B0604030504040204" pitchFamily="34" charset="0"/>
              </a:rPr>
              <a:t>The CAP framework was assessed as effective </a:t>
            </a:r>
            <a:r>
              <a:rPr lang="en-GB" sz="1400" b="1" dirty="0">
                <a:solidFill>
                  <a:srgbClr val="3F3F3F"/>
                </a:solidFill>
                <a:latin typeface="Tahoma" panose="020B0604030504040204" pitchFamily="34" charset="0"/>
                <a:ea typeface="Tahoma" panose="020B0604030504040204" pitchFamily="34" charset="0"/>
                <a:cs typeface="Tahoma" panose="020B0604030504040204" pitchFamily="34" charset="0"/>
              </a:rPr>
              <a:t>to maintain minimum practices beneficial for water quality</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ZoneTexte 3">
            <a:extLst>
              <a:ext uri="{FF2B5EF4-FFF2-40B4-BE49-F238E27FC236}">
                <a16:creationId xmlns:a16="http://schemas.microsoft.com/office/drawing/2014/main" id="{C702EE54-FBD1-444A-93AE-6F9740CE69E1}"/>
              </a:ext>
            </a:extLst>
          </p:cNvPr>
          <p:cNvSpPr txBox="1"/>
          <p:nvPr/>
        </p:nvSpPr>
        <p:spPr>
          <a:xfrm>
            <a:off x="431539" y="2686268"/>
            <a:ext cx="8064895" cy="3046988"/>
          </a:xfrm>
          <a:prstGeom prst="rect">
            <a:avLst/>
          </a:prstGeom>
          <a:noFill/>
          <a:ln w="19050">
            <a:solidFill>
              <a:schemeClr val="accent2"/>
            </a:solidFill>
          </a:ln>
        </p:spPr>
        <p:txBody>
          <a:bodyPr wrap="square" rtlCol="0">
            <a:spAutoFit/>
          </a:bodyPr>
          <a:lstStyle/>
          <a:p>
            <a:pPr marL="285750" indent="-285750">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Instruments and measures effectively contributing to preventing an increase of the fertilisers/pesticides used and their transfer to watercourses:</a:t>
            </a:r>
          </a:p>
          <a:p>
            <a:pPr marL="742950" lvl="1" indent="-28575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Cross-Compliance (e.g. buffer strips, retention of landscape features)</a:t>
            </a:r>
          </a:p>
          <a:p>
            <a:pPr marL="742950" lvl="1" indent="-28575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Greening measures - EFA, Crop diversification and Permanent grassland</a:t>
            </a:r>
          </a:p>
          <a:p>
            <a:pPr marL="742950" lvl="1" indent="-28575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RDP measures: M10 AECM, M11 Organic farming and M4 investme</a:t>
            </a:r>
            <a:r>
              <a:rPr lang="en-GB" sz="1200" dirty="0">
                <a:solidFill>
                  <a:srgbClr val="FF0000"/>
                </a:solidFill>
                <a:latin typeface="Tahoma" panose="020B0604030504040204" pitchFamily="34" charset="0"/>
                <a:ea typeface="Tahoma" panose="020B0604030504040204" pitchFamily="34" charset="0"/>
                <a:cs typeface="Tahoma" panose="020B0604030504040204" pitchFamily="34" charset="0"/>
              </a:rPr>
              <a:t>nt</a:t>
            </a:r>
            <a:r>
              <a:rPr lang="en-GB" sz="1200" dirty="0">
                <a:latin typeface="Tahoma" panose="020B0604030504040204" pitchFamily="34" charset="0"/>
                <a:ea typeface="Tahoma" panose="020B0604030504040204" pitchFamily="34" charset="0"/>
                <a:cs typeface="Tahoma" panose="020B0604030504040204" pitchFamily="34" charset="0"/>
              </a:rPr>
              <a:t> support (to a lesser extent)</a:t>
            </a:r>
          </a:p>
          <a:p>
            <a:pPr marL="742950" lvl="1"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Instruments and measures contributing to preventing an increase in soil and bank erosion:</a:t>
            </a:r>
            <a:endParaRPr lang="en-GB" sz="1200" dirty="0">
              <a:latin typeface="Tahoma" panose="020B0604030504040204" pitchFamily="34" charset="0"/>
              <a:ea typeface="Tahoma" panose="020B0604030504040204" pitchFamily="34" charset="0"/>
              <a:cs typeface="Tahoma" panose="020B0604030504040204" pitchFamily="34" charset="0"/>
            </a:endParaRPr>
          </a:p>
          <a:p>
            <a:pPr marL="742950" lvl="1" indent="-28575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Cross-Compliance (winter cover of soil, retention of landscape features)</a:t>
            </a:r>
          </a:p>
          <a:p>
            <a:pPr marL="742950" lvl="1" indent="-28575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Greening measures (EFA, Permanent Grassland)</a:t>
            </a:r>
          </a:p>
          <a:p>
            <a:endParaRPr lang="en-GB" sz="800" b="1"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However, the uptake of relevant RDP measures varies among MS thereby limiting their positive contribution to water</a:t>
            </a:r>
          </a:p>
          <a:p>
            <a:endParaRPr lang="en-GB" sz="800" b="1"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Agricultural sectors with the highest expenses in fertilisers/pesticides (i.e. fruits, vegetables, wine, flowers) </a:t>
            </a:r>
          </a:p>
          <a:p>
            <a:pPr marL="800100" lvl="1" indent="-34290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are not subject to Greening measures</a:t>
            </a:r>
          </a:p>
          <a:p>
            <a:pPr marL="800100" lvl="1" indent="-342900">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are only subject to Cross-Compliance when receiving sector-specific support under CMO </a:t>
            </a:r>
          </a:p>
        </p:txBody>
      </p:sp>
      <p:sp>
        <p:nvSpPr>
          <p:cNvPr id="45" name="Rectangle 44">
            <a:extLst>
              <a:ext uri="{FF2B5EF4-FFF2-40B4-BE49-F238E27FC236}">
                <a16:creationId xmlns:a16="http://schemas.microsoft.com/office/drawing/2014/main" id="{BC92979E-FB58-4721-B651-14D6CFC58D48}"/>
              </a:ext>
            </a:extLst>
          </p:cNvPr>
          <p:cNvSpPr/>
          <p:nvPr/>
        </p:nvSpPr>
        <p:spPr>
          <a:xfrm>
            <a:off x="431539" y="2355754"/>
            <a:ext cx="8064895" cy="330514"/>
          </a:xfrm>
          <a:prstGeom prst="rect">
            <a:avLst/>
          </a:prstGeom>
          <a:solidFill>
            <a:schemeClr val="accent2">
              <a:lumMod val="60000"/>
              <a:lumOff val="40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400" b="1" dirty="0">
                <a:latin typeface="Tahoma" panose="020B0604030504040204" pitchFamily="34" charset="0"/>
                <a:ea typeface="Tahoma" panose="020B0604030504040204" pitchFamily="34" charset="0"/>
                <a:cs typeface="Tahoma" panose="020B0604030504040204" pitchFamily="34" charset="0"/>
              </a:rPr>
              <a:t>Effects of CAP instruments and measures on water quality</a:t>
            </a:r>
          </a:p>
        </p:txBody>
      </p:sp>
    </p:spTree>
    <p:extLst>
      <p:ext uri="{BB962C8B-B14F-4D97-AF65-F5344CB8AC3E}">
        <p14:creationId xmlns:p14="http://schemas.microsoft.com/office/powerpoint/2010/main" val="80910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14</a:t>
            </a:fld>
            <a:endParaRPr lang="en-GB" dirty="0"/>
          </a:p>
        </p:txBody>
      </p:sp>
      <p:grpSp>
        <p:nvGrpSpPr>
          <p:cNvPr id="8" name="Groupe 7">
            <a:extLst>
              <a:ext uri="{FF2B5EF4-FFF2-40B4-BE49-F238E27FC236}">
                <a16:creationId xmlns:a16="http://schemas.microsoft.com/office/drawing/2014/main" id="{BFBCF1E3-0425-4773-9769-18EA294E9606}"/>
              </a:ext>
            </a:extLst>
          </p:cNvPr>
          <p:cNvGrpSpPr/>
          <p:nvPr/>
        </p:nvGrpSpPr>
        <p:grpSpPr>
          <a:xfrm>
            <a:off x="36000" y="45402"/>
            <a:ext cx="9072000" cy="1224002"/>
            <a:chOff x="0" y="760183"/>
            <a:chExt cx="7139136" cy="691077"/>
          </a:xfrm>
        </p:grpSpPr>
        <p:sp>
          <p:nvSpPr>
            <p:cNvPr id="10" name="Rectangle : coins arrondis 9">
              <a:extLst>
                <a:ext uri="{FF2B5EF4-FFF2-40B4-BE49-F238E27FC236}">
                  <a16:creationId xmlns:a16="http://schemas.microsoft.com/office/drawing/2014/main" id="{F3EE3FA2-6C8B-4744-AC9E-9F7E178FD77D}"/>
                </a:ext>
              </a:extLst>
            </p:cNvPr>
            <p:cNvSpPr/>
            <p:nvPr/>
          </p:nvSpPr>
          <p:spPr>
            <a:xfrm>
              <a:off x="0" y="760184"/>
              <a:ext cx="7139136" cy="69107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AB2EB130-FE4A-4453-BF06-D536AE89AD18}"/>
                </a:ext>
              </a:extLst>
            </p:cNvPr>
            <p:cNvSpPr txBox="1"/>
            <p:nvPr/>
          </p:nvSpPr>
          <p:spPr>
            <a:xfrm>
              <a:off x="1496935" y="760183"/>
              <a:ext cx="5642201" cy="68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p:txBody>
        </p:sp>
      </p:grpSp>
      <p:sp>
        <p:nvSpPr>
          <p:cNvPr id="9" name="Rectangle : coins arrondis 8">
            <a:extLst>
              <a:ext uri="{FF2B5EF4-FFF2-40B4-BE49-F238E27FC236}">
                <a16:creationId xmlns:a16="http://schemas.microsoft.com/office/drawing/2014/main" id="{C6621133-335F-471D-AFA5-21ACB00C684B}"/>
              </a:ext>
            </a:extLst>
          </p:cNvPr>
          <p:cNvSpPr/>
          <p:nvPr/>
        </p:nvSpPr>
        <p:spPr>
          <a:xfrm>
            <a:off x="323528" y="271246"/>
            <a:ext cx="1512000" cy="792000"/>
          </a:xfrm>
          <a:prstGeom prst="roundRect">
            <a:avLst>
              <a:gd name="adj" fmla="val 10000"/>
            </a:avLst>
          </a:prstGeom>
          <a: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 name="Rectangle 1">
            <a:extLst>
              <a:ext uri="{FF2B5EF4-FFF2-40B4-BE49-F238E27FC236}">
                <a16:creationId xmlns:a16="http://schemas.microsoft.com/office/drawing/2014/main" id="{7C14A93F-072A-4154-978D-936D15C83627}"/>
              </a:ext>
            </a:extLst>
          </p:cNvPr>
          <p:cNvSpPr/>
          <p:nvPr/>
        </p:nvSpPr>
        <p:spPr>
          <a:xfrm>
            <a:off x="215516" y="1470710"/>
            <a:ext cx="8712968" cy="307777"/>
          </a:xfrm>
          <a:prstGeom prst="rect">
            <a:avLst/>
          </a:prstGeom>
        </p:spPr>
        <p:txBody>
          <a:bodyPr wrap="square">
            <a:spAutoFit/>
          </a:bodyPr>
          <a:lstStyle/>
          <a:p>
            <a:r>
              <a:rPr lang="en-GB" sz="1400" dirty="0">
                <a:solidFill>
                  <a:srgbClr val="3F3F3F"/>
                </a:solidFill>
                <a:latin typeface="Tahoma" panose="020B0604030504040204" pitchFamily="34" charset="0"/>
                <a:ea typeface="Tahoma" panose="020B0604030504040204" pitchFamily="34" charset="0"/>
                <a:cs typeface="Tahoma" panose="020B0604030504040204" pitchFamily="34" charset="0"/>
              </a:rPr>
              <a:t>The CAP framework had </a:t>
            </a:r>
            <a:r>
              <a:rPr lang="en-GB" sz="1400" b="1" dirty="0">
                <a:solidFill>
                  <a:srgbClr val="3F3F3F"/>
                </a:solidFill>
                <a:latin typeface="Tahoma" panose="020B0604030504040204" pitchFamily="34" charset="0"/>
                <a:ea typeface="Tahoma" panose="020B0604030504040204" pitchFamily="34" charset="0"/>
                <a:cs typeface="Tahoma" panose="020B0604030504040204" pitchFamily="34" charset="0"/>
              </a:rPr>
              <a:t>limited effects on water quantitative aspects</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4" name="ZoneTexte 3">
            <a:extLst>
              <a:ext uri="{FF2B5EF4-FFF2-40B4-BE49-F238E27FC236}">
                <a16:creationId xmlns:a16="http://schemas.microsoft.com/office/drawing/2014/main" id="{C702EE54-FBD1-444A-93AE-6F9740CE69E1}"/>
              </a:ext>
            </a:extLst>
          </p:cNvPr>
          <p:cNvSpPr txBox="1"/>
          <p:nvPr/>
        </p:nvSpPr>
        <p:spPr>
          <a:xfrm>
            <a:off x="431539" y="2306483"/>
            <a:ext cx="8064895" cy="3046988"/>
          </a:xfrm>
          <a:prstGeom prst="rect">
            <a:avLst/>
          </a:prstGeom>
          <a:noFill/>
          <a:ln w="19050">
            <a:solidFill>
              <a:schemeClr val="accent2"/>
            </a:solidFill>
          </a:ln>
        </p:spPr>
        <p:txBody>
          <a:bodyPr wrap="square" rtlCol="0">
            <a:spAutoFit/>
          </a:bodyPr>
          <a:lstStyle/>
          <a:p>
            <a:pPr marL="285750" indent="-285750">
              <a:buClr>
                <a:srgbClr val="DA6542"/>
              </a:buCl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Sectors with the largest irrigated areas over 2015-2016 are not constrained by the CAP framework </a:t>
            </a:r>
            <a:r>
              <a:rPr lang="en-GB" sz="1400" dirty="0">
                <a:latin typeface="Tahoma" panose="020B0604030504040204" pitchFamily="34" charset="0"/>
                <a:ea typeface="Tahoma" panose="020B0604030504040204" pitchFamily="34" charset="0"/>
                <a:cs typeface="Tahoma" panose="020B0604030504040204" pitchFamily="34" charset="0"/>
              </a:rPr>
              <a:t>(e.g. maize in France, fruits and vegetables):</a:t>
            </a:r>
          </a:p>
          <a:p>
            <a:pPr marL="742950" lvl="1"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French single-crop maize growers benefit from a certification scheme to replace the crop diversification requirement with a winter soil cover</a:t>
            </a:r>
          </a:p>
          <a:p>
            <a:pPr marL="742950" lvl="1"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Fruit and vegetable producers are not subject to Greening measures</a:t>
            </a:r>
          </a:p>
          <a:p>
            <a:endParaRPr lang="en-GB" sz="800" b="1"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GAEC 2, as implemented by Member States, </a:t>
            </a:r>
            <a:r>
              <a:rPr lang="en-GB" sz="1400" dirty="0">
                <a:latin typeface="Tahoma" panose="020B0604030504040204" pitchFamily="34" charset="0"/>
                <a:ea typeface="Tahoma" panose="020B0604030504040204" pitchFamily="34" charset="0"/>
                <a:cs typeface="Tahoma" panose="020B0604030504040204" pitchFamily="34" charset="0"/>
              </a:rPr>
              <a:t>doesn’t guarantee compliance with authorisation procedures for irrigation</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The overall effect of RDP measures is also very limited</a:t>
            </a:r>
            <a:r>
              <a:rPr lang="en-GB" sz="1400" dirty="0">
                <a:latin typeface="Tahoma" panose="020B0604030504040204" pitchFamily="34" charset="0"/>
                <a:ea typeface="Tahoma" panose="020B0604030504040204" pitchFamily="34" charset="0"/>
                <a:cs typeface="Tahoma" panose="020B0604030504040204" pitchFamily="34" charset="0"/>
              </a:rPr>
              <a:t>: the percentage of irrigated land switching to more efficient irrigation systems was nearly nil at the EU level, although it reached 53% in Romania and 16% in Poland</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No clear controls of the water savings achieved </a:t>
            </a:r>
            <a:r>
              <a:rPr lang="en-GB" sz="1400" dirty="0">
                <a:latin typeface="Tahoma" panose="020B0604030504040204" pitchFamily="34" charset="0"/>
                <a:ea typeface="Tahoma" panose="020B0604030504040204" pitchFamily="34" charset="0"/>
                <a:cs typeface="Tahoma" panose="020B0604030504040204" pitchFamily="34" charset="0"/>
              </a:rPr>
              <a:t>are carried out following an investment in irrigation systems with the support of the M4 measure</a:t>
            </a:r>
          </a:p>
        </p:txBody>
      </p:sp>
      <p:sp>
        <p:nvSpPr>
          <p:cNvPr id="53" name="ZoneTexte 52">
            <a:extLst>
              <a:ext uri="{FF2B5EF4-FFF2-40B4-BE49-F238E27FC236}">
                <a16:creationId xmlns:a16="http://schemas.microsoft.com/office/drawing/2014/main" id="{DB32253B-ECCD-4E7C-A344-86B176EE09DA}"/>
              </a:ext>
            </a:extLst>
          </p:cNvPr>
          <p:cNvSpPr txBox="1"/>
          <p:nvPr/>
        </p:nvSpPr>
        <p:spPr>
          <a:xfrm>
            <a:off x="5139109" y="6511637"/>
            <a:ext cx="3942440" cy="584775"/>
          </a:xfrm>
          <a:prstGeom prst="rect">
            <a:avLst/>
          </a:prstGeom>
          <a:noFill/>
        </p:spPr>
        <p:txBody>
          <a:bodyPr wrap="square" rtlCol="0">
            <a:spAutoFit/>
          </a:bodyPr>
          <a:lstStyle/>
          <a:p>
            <a:endParaRPr lang="en-GB" sz="1400" dirty="0"/>
          </a:p>
          <a:p>
            <a:endParaRPr lang="fr-FR" dirty="0"/>
          </a:p>
        </p:txBody>
      </p:sp>
      <p:sp>
        <p:nvSpPr>
          <p:cNvPr id="45" name="Rectangle 44">
            <a:extLst>
              <a:ext uri="{FF2B5EF4-FFF2-40B4-BE49-F238E27FC236}">
                <a16:creationId xmlns:a16="http://schemas.microsoft.com/office/drawing/2014/main" id="{BC92979E-FB58-4721-B651-14D6CFC58D48}"/>
              </a:ext>
            </a:extLst>
          </p:cNvPr>
          <p:cNvSpPr/>
          <p:nvPr/>
        </p:nvSpPr>
        <p:spPr>
          <a:xfrm>
            <a:off x="431539" y="1975969"/>
            <a:ext cx="8064895" cy="330514"/>
          </a:xfrm>
          <a:prstGeom prst="rect">
            <a:avLst/>
          </a:prstGeom>
          <a:solidFill>
            <a:schemeClr val="accent2">
              <a:lumMod val="60000"/>
              <a:lumOff val="40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400" b="1" dirty="0">
                <a:latin typeface="Tahoma" panose="020B0604030504040204" pitchFamily="34" charset="0"/>
                <a:ea typeface="Tahoma" panose="020B0604030504040204" pitchFamily="34" charset="0"/>
                <a:cs typeface="Tahoma" panose="020B0604030504040204" pitchFamily="34" charset="0"/>
              </a:rPr>
              <a:t>Effects of CAP instruments and measures on water quantity</a:t>
            </a:r>
          </a:p>
        </p:txBody>
      </p:sp>
    </p:spTree>
    <p:extLst>
      <p:ext uri="{BB962C8B-B14F-4D97-AF65-F5344CB8AC3E}">
        <p14:creationId xmlns:p14="http://schemas.microsoft.com/office/powerpoint/2010/main" val="249743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15</a:t>
            </a:fld>
            <a:endParaRPr lang="en-GB" dirty="0"/>
          </a:p>
        </p:txBody>
      </p:sp>
      <p:grpSp>
        <p:nvGrpSpPr>
          <p:cNvPr id="8" name="Groupe 7">
            <a:extLst>
              <a:ext uri="{FF2B5EF4-FFF2-40B4-BE49-F238E27FC236}">
                <a16:creationId xmlns:a16="http://schemas.microsoft.com/office/drawing/2014/main" id="{BFBCF1E3-0425-4773-9769-18EA294E9606}"/>
              </a:ext>
            </a:extLst>
          </p:cNvPr>
          <p:cNvGrpSpPr/>
          <p:nvPr/>
        </p:nvGrpSpPr>
        <p:grpSpPr>
          <a:xfrm>
            <a:off x="463705" y="505671"/>
            <a:ext cx="8223095" cy="691076"/>
            <a:chOff x="0" y="760184"/>
            <a:chExt cx="7139136" cy="691076"/>
          </a:xfrm>
        </p:grpSpPr>
        <p:sp>
          <p:nvSpPr>
            <p:cNvPr id="10" name="Rectangle : coins arrondis 9">
              <a:extLst>
                <a:ext uri="{FF2B5EF4-FFF2-40B4-BE49-F238E27FC236}">
                  <a16:creationId xmlns:a16="http://schemas.microsoft.com/office/drawing/2014/main" id="{F3EE3FA2-6C8B-4744-AC9E-9F7E178FD77D}"/>
                </a:ext>
              </a:extLst>
            </p:cNvPr>
            <p:cNvSpPr/>
            <p:nvPr/>
          </p:nvSpPr>
          <p:spPr>
            <a:xfrm>
              <a:off x="0" y="760184"/>
              <a:ext cx="7139136" cy="69107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AB2EB130-FE4A-4453-BF06-D536AE89AD18}"/>
                </a:ext>
              </a:extLst>
            </p:cNvPr>
            <p:cNvSpPr txBox="1"/>
            <p:nvPr/>
          </p:nvSpPr>
          <p:spPr>
            <a:xfrm>
              <a:off x="1496934" y="760184"/>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p:txBody>
        </p:sp>
      </p:grpSp>
      <p:sp>
        <p:nvSpPr>
          <p:cNvPr id="9" name="Rectangle : coins arrondis 8">
            <a:extLst>
              <a:ext uri="{FF2B5EF4-FFF2-40B4-BE49-F238E27FC236}">
                <a16:creationId xmlns:a16="http://schemas.microsoft.com/office/drawing/2014/main" id="{C6621133-335F-471D-AFA5-21ACB00C684B}"/>
              </a:ext>
            </a:extLst>
          </p:cNvPr>
          <p:cNvSpPr/>
          <p:nvPr/>
        </p:nvSpPr>
        <p:spPr>
          <a:xfrm>
            <a:off x="617112" y="574779"/>
            <a:ext cx="1187645" cy="552861"/>
          </a:xfrm>
          <a:prstGeom prst="roundRect">
            <a:avLst>
              <a:gd name="adj" fmla="val 10000"/>
            </a:avLst>
          </a:prstGeom>
          <a: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47" name="Rectangle 46">
            <a:extLst>
              <a:ext uri="{FF2B5EF4-FFF2-40B4-BE49-F238E27FC236}">
                <a16:creationId xmlns:a16="http://schemas.microsoft.com/office/drawing/2014/main" id="{058B7BB0-2461-461D-9ED9-AF1087101222}"/>
              </a:ext>
            </a:extLst>
          </p:cNvPr>
          <p:cNvSpPr/>
          <p:nvPr/>
        </p:nvSpPr>
        <p:spPr>
          <a:xfrm>
            <a:off x="290057" y="1818488"/>
            <a:ext cx="4919675" cy="511200"/>
          </a:xfrm>
          <a:prstGeom prst="rect">
            <a:avLst/>
          </a:prstGeom>
          <a:solidFill>
            <a:schemeClr val="accent2">
              <a:lumMod val="60000"/>
              <a:lumOff val="40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400" b="1" dirty="0">
                <a:latin typeface="Tahoma" panose="020B0604030504040204" pitchFamily="34" charset="0"/>
                <a:ea typeface="Tahoma" panose="020B0604030504040204" pitchFamily="34" charset="0"/>
                <a:cs typeface="Tahoma" panose="020B0604030504040204" pitchFamily="34" charset="0"/>
              </a:rPr>
              <a:t>Effects of other CAP instruments and measures on water quality and quantity</a:t>
            </a:r>
          </a:p>
        </p:txBody>
      </p:sp>
      <p:sp>
        <p:nvSpPr>
          <p:cNvPr id="2" name="Rectangle 1">
            <a:extLst>
              <a:ext uri="{FF2B5EF4-FFF2-40B4-BE49-F238E27FC236}">
                <a16:creationId xmlns:a16="http://schemas.microsoft.com/office/drawing/2014/main" id="{7C14A93F-072A-4154-978D-936D15C83627}"/>
              </a:ext>
            </a:extLst>
          </p:cNvPr>
          <p:cNvSpPr/>
          <p:nvPr/>
        </p:nvSpPr>
        <p:spPr>
          <a:xfrm>
            <a:off x="267036" y="1351029"/>
            <a:ext cx="8172128" cy="307777"/>
          </a:xfrm>
          <a:prstGeom prst="rect">
            <a:avLst/>
          </a:prstGeom>
        </p:spPr>
        <p:txBody>
          <a:bodyPr wrap="square">
            <a:spAutoFit/>
          </a:bodyPr>
          <a:lstStyle/>
          <a:p>
            <a:r>
              <a:rPr lang="en-GB" sz="1400" dirty="0">
                <a:solidFill>
                  <a:srgbClr val="3F3F3F"/>
                </a:solidFill>
                <a:latin typeface="Tahoma" panose="020B0604030504040204" pitchFamily="34" charset="0"/>
                <a:ea typeface="Tahoma" panose="020B0604030504040204" pitchFamily="34" charset="0"/>
                <a:cs typeface="Tahoma" panose="020B0604030504040204" pitchFamily="34" charset="0"/>
              </a:rPr>
              <a:t>The effect of other CAP instruments and measures (DP, VCS, ANC) on water are difficult to assess</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8" name="ZoneTexte 47">
            <a:extLst>
              <a:ext uri="{FF2B5EF4-FFF2-40B4-BE49-F238E27FC236}">
                <a16:creationId xmlns:a16="http://schemas.microsoft.com/office/drawing/2014/main" id="{EED1A796-35BB-493D-8A33-2BEB846FAF8B}"/>
              </a:ext>
            </a:extLst>
          </p:cNvPr>
          <p:cNvSpPr txBox="1"/>
          <p:nvPr/>
        </p:nvSpPr>
        <p:spPr>
          <a:xfrm>
            <a:off x="290057" y="2329688"/>
            <a:ext cx="4919675" cy="2739211"/>
          </a:xfrm>
          <a:prstGeom prst="rect">
            <a:avLst/>
          </a:prstGeom>
          <a:noFill/>
          <a:ln w="19050">
            <a:solidFill>
              <a:schemeClr val="accent2"/>
            </a:solidFill>
          </a:ln>
        </p:spPr>
        <p:txBody>
          <a:bodyPr wrap="square" rtlCol="0">
            <a:spAutoFit/>
          </a:bodyPr>
          <a:lstStyle/>
          <a:p>
            <a:pPr marL="285750" indent="-285750" algn="just">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Direct Payments </a:t>
            </a: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The income support appears to be essential for the profitability of many farm types</a:t>
            </a: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However the present area-based system is remunerating more large holdings independently of their environmental impact (or need for support)</a:t>
            </a:r>
          </a:p>
          <a:p>
            <a:pPr marL="171450" indent="-171450">
              <a:buClr>
                <a:srgbClr val="DA6542"/>
              </a:buClr>
              <a:buFont typeface="Arial" panose="020B0604020202020204" pitchFamily="34" charset="0"/>
              <a:buChar char="•"/>
            </a:pPr>
            <a:endParaRPr lang="en-GB" sz="800" b="1"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200" b="1" dirty="0">
                <a:latin typeface="Tahoma" panose="020B0604030504040204" pitchFamily="34" charset="0"/>
                <a:ea typeface="Tahoma" panose="020B0604030504040204" pitchFamily="34" charset="0"/>
                <a:cs typeface="Tahoma" panose="020B0604030504040204" pitchFamily="34" charset="0"/>
              </a:rPr>
              <a:t>Voluntary Coupled Support and M13</a:t>
            </a: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This support also contributes to the maintenance of specific types of farming beneficial for water (e.g. extensive livestock farming, protein crops)</a:t>
            </a:r>
          </a:p>
          <a:p>
            <a:pPr marL="742950" lvl="1"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The absence of such support could have led to </a:t>
            </a:r>
            <a:r>
              <a:rPr lang="en-GB" sz="1200" b="1" dirty="0">
                <a:latin typeface="Tahoma" panose="020B0604030504040204" pitchFamily="34" charset="0"/>
                <a:ea typeface="Tahoma" panose="020B0604030504040204" pitchFamily="34" charset="0"/>
                <a:cs typeface="Tahoma" panose="020B0604030504040204" pitchFamily="34" charset="0"/>
              </a:rPr>
              <a:t>a concentration of the agricultural production in favourable areas, with increased pressures</a:t>
            </a:r>
            <a:r>
              <a:rPr lang="en-GB" sz="1200" dirty="0">
                <a:latin typeface="Tahoma" panose="020B0604030504040204" pitchFamily="34" charset="0"/>
                <a:ea typeface="Tahoma" panose="020B0604030504040204" pitchFamily="34" charset="0"/>
                <a:cs typeface="Tahoma" panose="020B0604030504040204" pitchFamily="34" charset="0"/>
              </a:rPr>
              <a:t> on the waterbodies concerned</a:t>
            </a:r>
          </a:p>
        </p:txBody>
      </p:sp>
      <p:sp>
        <p:nvSpPr>
          <p:cNvPr id="14" name="ZoneTexte 13">
            <a:extLst>
              <a:ext uri="{FF2B5EF4-FFF2-40B4-BE49-F238E27FC236}">
                <a16:creationId xmlns:a16="http://schemas.microsoft.com/office/drawing/2014/main" id="{A112C31A-4AB5-4300-892D-29767A716725}"/>
              </a:ext>
            </a:extLst>
          </p:cNvPr>
          <p:cNvSpPr txBox="1"/>
          <p:nvPr/>
        </p:nvSpPr>
        <p:spPr>
          <a:xfrm>
            <a:off x="4860032" y="2214000"/>
            <a:ext cx="3942440" cy="800219"/>
          </a:xfrm>
          <a:prstGeom prst="rect">
            <a:avLst/>
          </a:prstGeom>
          <a:noFill/>
        </p:spPr>
        <p:txBody>
          <a:bodyPr wrap="square" rtlCol="0">
            <a:spAutoFit/>
          </a:bodyPr>
          <a:lstStyle/>
          <a:p>
            <a:endParaRPr lang="fr-FR" sz="1400" b="1" dirty="0"/>
          </a:p>
          <a:p>
            <a:endParaRPr lang="en-GB" sz="1400" dirty="0"/>
          </a:p>
          <a:p>
            <a:endParaRPr lang="fr-FR" dirty="0"/>
          </a:p>
        </p:txBody>
      </p:sp>
      <p:pic>
        <p:nvPicPr>
          <p:cNvPr id="6" name="Image 5">
            <a:extLst>
              <a:ext uri="{FF2B5EF4-FFF2-40B4-BE49-F238E27FC236}">
                <a16:creationId xmlns:a16="http://schemas.microsoft.com/office/drawing/2014/main" id="{3712EF38-0C02-4863-B68E-7F236EA37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592"/>
          <a:stretch/>
        </p:blipFill>
        <p:spPr>
          <a:xfrm>
            <a:off x="5508104" y="2316727"/>
            <a:ext cx="3345839" cy="3284176"/>
          </a:xfrm>
          <a:prstGeom prst="rect">
            <a:avLst/>
          </a:prstGeom>
        </p:spPr>
      </p:pic>
      <p:sp>
        <p:nvSpPr>
          <p:cNvPr id="13" name="Rectangle 12">
            <a:extLst>
              <a:ext uri="{FF2B5EF4-FFF2-40B4-BE49-F238E27FC236}">
                <a16:creationId xmlns:a16="http://schemas.microsoft.com/office/drawing/2014/main" id="{847E02D4-7ACE-466C-9BA9-A85F0733DDA2}"/>
              </a:ext>
            </a:extLst>
          </p:cNvPr>
          <p:cNvSpPr/>
          <p:nvPr/>
        </p:nvSpPr>
        <p:spPr>
          <a:xfrm>
            <a:off x="290056" y="5068899"/>
            <a:ext cx="4919675" cy="511200"/>
          </a:xfrm>
          <a:prstGeom prst="rect">
            <a:avLst/>
          </a:prstGeom>
          <a:solidFill>
            <a:schemeClr val="accent2">
              <a:lumMod val="60000"/>
              <a:lumOff val="40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400" b="1">
                <a:latin typeface="Tahoma" panose="020B0604030504040204" pitchFamily="34" charset="0"/>
                <a:ea typeface="Tahoma" panose="020B0604030504040204" pitchFamily="34" charset="0"/>
                <a:cs typeface="Tahoma" panose="020B0604030504040204" pitchFamily="34" charset="0"/>
              </a:rPr>
              <a:t>Effects of other factors influencing the effectiveness of the measures</a:t>
            </a:r>
          </a:p>
        </p:txBody>
      </p:sp>
      <p:sp>
        <p:nvSpPr>
          <p:cNvPr id="15" name="ZoneTexte 14">
            <a:extLst>
              <a:ext uri="{FF2B5EF4-FFF2-40B4-BE49-F238E27FC236}">
                <a16:creationId xmlns:a16="http://schemas.microsoft.com/office/drawing/2014/main" id="{88075B34-7730-4D86-865B-222B01028844}"/>
              </a:ext>
            </a:extLst>
          </p:cNvPr>
          <p:cNvSpPr txBox="1"/>
          <p:nvPr/>
        </p:nvSpPr>
        <p:spPr>
          <a:xfrm>
            <a:off x="292741" y="5580099"/>
            <a:ext cx="4919675" cy="646331"/>
          </a:xfrm>
          <a:prstGeom prst="rect">
            <a:avLst/>
          </a:prstGeom>
          <a:noFill/>
          <a:ln w="19050">
            <a:solidFill>
              <a:schemeClr val="accent2"/>
            </a:solidFill>
          </a:ln>
        </p:spPr>
        <p:txBody>
          <a:bodyPr wrap="square" rtlCol="0">
            <a:spAutoFit/>
          </a:bodyPr>
          <a:lstStyle/>
          <a:p>
            <a:pPr marL="285750"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Pedo-climatic conditions and climate change</a:t>
            </a:r>
          </a:p>
          <a:p>
            <a:pPr marL="285750"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Economic factors (pushing farmers to implement specific practices and crops)</a:t>
            </a:r>
          </a:p>
        </p:txBody>
      </p:sp>
      <p:grpSp>
        <p:nvGrpSpPr>
          <p:cNvPr id="16" name="Groupe 15">
            <a:extLst>
              <a:ext uri="{FF2B5EF4-FFF2-40B4-BE49-F238E27FC236}">
                <a16:creationId xmlns:a16="http://schemas.microsoft.com/office/drawing/2014/main" id="{0982F99F-C434-4791-8AC0-43959C166409}"/>
              </a:ext>
            </a:extLst>
          </p:cNvPr>
          <p:cNvGrpSpPr/>
          <p:nvPr/>
        </p:nvGrpSpPr>
        <p:grpSpPr>
          <a:xfrm>
            <a:off x="36000" y="45402"/>
            <a:ext cx="9072000" cy="1224002"/>
            <a:chOff x="0" y="760183"/>
            <a:chExt cx="7139136" cy="691077"/>
          </a:xfrm>
        </p:grpSpPr>
        <p:sp>
          <p:nvSpPr>
            <p:cNvPr id="17" name="Rectangle : coins arrondis 16">
              <a:extLst>
                <a:ext uri="{FF2B5EF4-FFF2-40B4-BE49-F238E27FC236}">
                  <a16:creationId xmlns:a16="http://schemas.microsoft.com/office/drawing/2014/main" id="{73C59416-E587-4C3D-B793-18A5FE38B59E}"/>
                </a:ext>
              </a:extLst>
            </p:cNvPr>
            <p:cNvSpPr/>
            <p:nvPr/>
          </p:nvSpPr>
          <p:spPr>
            <a:xfrm>
              <a:off x="0" y="760184"/>
              <a:ext cx="7139136" cy="691076"/>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49542C78-E05D-445A-841F-DB444FFA6E71}"/>
                </a:ext>
              </a:extLst>
            </p:cNvPr>
            <p:cNvSpPr txBox="1"/>
            <p:nvPr/>
          </p:nvSpPr>
          <p:spPr>
            <a:xfrm>
              <a:off x="1496935" y="760183"/>
              <a:ext cx="5642201" cy="685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Effectiveness of CAP instruments and measures on water</a:t>
              </a:r>
            </a:p>
          </p:txBody>
        </p:sp>
      </p:grpSp>
      <p:sp>
        <p:nvSpPr>
          <p:cNvPr id="19" name="Rectangle : coins arrondis 18">
            <a:extLst>
              <a:ext uri="{FF2B5EF4-FFF2-40B4-BE49-F238E27FC236}">
                <a16:creationId xmlns:a16="http://schemas.microsoft.com/office/drawing/2014/main" id="{874AB4FB-A409-4000-8945-F6A63729C1BA}"/>
              </a:ext>
            </a:extLst>
          </p:cNvPr>
          <p:cNvSpPr/>
          <p:nvPr/>
        </p:nvSpPr>
        <p:spPr>
          <a:xfrm>
            <a:off x="323528" y="271246"/>
            <a:ext cx="1512000" cy="792000"/>
          </a:xfrm>
          <a:prstGeom prst="roundRect">
            <a:avLst>
              <a:gd name="adj" fmla="val 10000"/>
            </a:avLst>
          </a:prstGeom>
          <a:blipFill rotWithShape="1">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8800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16</a:t>
            </a:fld>
            <a:endParaRPr lang="en-GB" dirty="0"/>
          </a:p>
        </p:txBody>
      </p:sp>
      <p:grpSp>
        <p:nvGrpSpPr>
          <p:cNvPr id="7" name="Groupe 6">
            <a:extLst>
              <a:ext uri="{FF2B5EF4-FFF2-40B4-BE49-F238E27FC236}">
                <a16:creationId xmlns:a16="http://schemas.microsoft.com/office/drawing/2014/main" id="{83A03BCD-F566-4F65-983B-64E3B9BF9893}"/>
              </a:ext>
            </a:extLst>
          </p:cNvPr>
          <p:cNvGrpSpPr/>
          <p:nvPr/>
        </p:nvGrpSpPr>
        <p:grpSpPr>
          <a:xfrm>
            <a:off x="36000" y="116320"/>
            <a:ext cx="9072000" cy="1224000"/>
            <a:chOff x="0" y="1520368"/>
            <a:chExt cx="7139136" cy="691076"/>
          </a:xfrm>
        </p:grpSpPr>
        <p:sp>
          <p:nvSpPr>
            <p:cNvPr id="13" name="Rectangle : coins arrondis 12">
              <a:extLst>
                <a:ext uri="{FF2B5EF4-FFF2-40B4-BE49-F238E27FC236}">
                  <a16:creationId xmlns:a16="http://schemas.microsoft.com/office/drawing/2014/main" id="{C6B8D3C1-79EB-4AEB-867E-3796016C6893}"/>
                </a:ext>
              </a:extLst>
            </p:cNvPr>
            <p:cNvSpPr/>
            <p:nvPr/>
          </p:nvSpPr>
          <p:spPr>
            <a:xfrm>
              <a:off x="0" y="1520368"/>
              <a:ext cx="7139136" cy="69107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0DE281B4-7AAA-47A4-BD7F-F8F58900BCC8}"/>
                </a:ext>
              </a:extLst>
            </p:cNvPr>
            <p:cNvSpPr txBox="1"/>
            <p:nvPr/>
          </p:nvSpPr>
          <p:spPr>
            <a:xfrm>
              <a:off x="1496934" y="1520368"/>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Technical and social innovations</a:t>
              </a:r>
            </a:p>
          </p:txBody>
        </p:sp>
      </p:grpSp>
      <p:sp>
        <p:nvSpPr>
          <p:cNvPr id="12" name="Rectangle : coins arrondis 11">
            <a:extLst>
              <a:ext uri="{FF2B5EF4-FFF2-40B4-BE49-F238E27FC236}">
                <a16:creationId xmlns:a16="http://schemas.microsoft.com/office/drawing/2014/main" id="{7029E882-20DD-487F-8DA1-34246D302E8A}"/>
              </a:ext>
            </a:extLst>
          </p:cNvPr>
          <p:cNvSpPr/>
          <p:nvPr/>
        </p:nvSpPr>
        <p:spPr>
          <a:xfrm>
            <a:off x="283889" y="345431"/>
            <a:ext cx="1512000" cy="792000"/>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35000" b="-3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 name="Espace réservé du contenu 4">
            <a:extLst>
              <a:ext uri="{FF2B5EF4-FFF2-40B4-BE49-F238E27FC236}">
                <a16:creationId xmlns:a16="http://schemas.microsoft.com/office/drawing/2014/main" id="{1A061653-87AF-4603-85F8-11BF30AA6EB1}"/>
              </a:ext>
            </a:extLst>
          </p:cNvPr>
          <p:cNvSpPr txBox="1">
            <a:spLocks/>
          </p:cNvSpPr>
          <p:nvPr/>
        </p:nvSpPr>
        <p:spPr>
          <a:xfrm>
            <a:off x="488037" y="1556792"/>
            <a:ext cx="8198762" cy="3525349"/>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DA6542"/>
              </a:buClr>
              <a:defRPr/>
            </a:pPr>
            <a:r>
              <a:rPr lang="en-GB" sz="1200" dirty="0">
                <a:latin typeface="Tahoma" panose="020B0604030504040204" pitchFamily="34" charset="0"/>
                <a:ea typeface="Tahoma" panose="020B0604030504040204" pitchFamily="34" charset="0"/>
                <a:cs typeface="Tahoma" panose="020B0604030504040204" pitchFamily="34" charset="0"/>
              </a:rPr>
              <a:t>At the EU level, adoption rates are lower for social innovations compared to technological innovations</a:t>
            </a:r>
          </a:p>
          <a:p>
            <a:pPr algn="just">
              <a:buClr>
                <a:srgbClr val="DA6542"/>
              </a:buClr>
              <a:defRPr/>
            </a:pPr>
            <a:r>
              <a:rPr lang="en-US" sz="1200" dirty="0">
                <a:latin typeface="Tahoma" panose="020B0604030504040204" pitchFamily="34" charset="0"/>
                <a:ea typeface="Tahoma" panose="020B0604030504040204" pitchFamily="34" charset="0"/>
                <a:cs typeface="Tahoma" panose="020B0604030504040204" pitchFamily="34" charset="0"/>
              </a:rPr>
              <a:t>The adoption rate of innovations varies across the EU, e.g. the use of </a:t>
            </a:r>
            <a:r>
              <a:rPr lang="en-US" sz="1200" dirty="0" err="1">
                <a:latin typeface="Tahoma" panose="020B0604030504040204" pitchFamily="34" charset="0"/>
                <a:ea typeface="Tahoma" panose="020B0604030504040204" pitchFamily="34" charset="0"/>
                <a:cs typeface="Tahoma" panose="020B0604030504040204" pitchFamily="34" charset="0"/>
              </a:rPr>
              <a:t>optimised</a:t>
            </a:r>
            <a:r>
              <a:rPr lang="en-US" sz="1200" dirty="0">
                <a:latin typeface="Tahoma" panose="020B0604030504040204" pitchFamily="34" charset="0"/>
                <a:ea typeface="Tahoma" panose="020B0604030504040204" pitchFamily="34" charset="0"/>
                <a:cs typeface="Tahoma" panose="020B0604030504040204" pitchFamily="34" charset="0"/>
              </a:rPr>
              <a:t> soil management equipment is more developed in western and central EU; high-efficiency irrigation systems are more common in Mediterranean Member States</a:t>
            </a:r>
            <a:r>
              <a:rPr lang="fr-FR" sz="1200" dirty="0">
                <a:latin typeface="Tahoma" panose="020B0604030504040204" pitchFamily="34" charset="0"/>
                <a:ea typeface="Tahoma" panose="020B0604030504040204" pitchFamily="34" charset="0"/>
                <a:cs typeface="Tahoma" panose="020B0604030504040204" pitchFamily="34" charset="0"/>
              </a:rPr>
              <a:t>.</a:t>
            </a:r>
            <a:endParaRPr lang="en-GB" sz="1200" dirty="0">
              <a:latin typeface="Tahoma" panose="020B0604030504040204" pitchFamily="34" charset="0"/>
              <a:ea typeface="Tahoma" panose="020B0604030504040204" pitchFamily="34" charset="0"/>
              <a:cs typeface="Tahoma" panose="020B0604030504040204" pitchFamily="34" charset="0"/>
            </a:endParaRPr>
          </a:p>
          <a:p>
            <a:pPr algn="just">
              <a:buClr>
                <a:srgbClr val="DA6542"/>
              </a:buClr>
              <a:defRPr/>
            </a:pPr>
            <a:r>
              <a:rPr lang="en-US" sz="1200" dirty="0">
                <a:latin typeface="Tahoma" panose="020B0604030504040204" pitchFamily="34" charset="0"/>
                <a:ea typeface="Tahoma" panose="020B0604030504040204" pitchFamily="34" charset="0"/>
                <a:cs typeface="Tahoma" panose="020B0604030504040204" pitchFamily="34" charset="0"/>
              </a:rPr>
              <a:t>The most widespread social innovations are collective management of the water resource in Spain, groups of farmers or mixed stakeholders working on local challenges in DE, FR, NL and AT and groups of farmers sharing equipment in IT, RO and FI.</a:t>
            </a:r>
          </a:p>
          <a:p>
            <a:pPr algn="just">
              <a:buClr>
                <a:srgbClr val="DA6542"/>
              </a:buClr>
              <a:defRPr/>
            </a:pPr>
            <a:r>
              <a:rPr lang="en-GB" sz="1200" dirty="0">
                <a:latin typeface="Tahoma" panose="020B0604030504040204" pitchFamily="34" charset="0"/>
                <a:ea typeface="Tahoma" panose="020B0604030504040204" pitchFamily="34" charset="0"/>
                <a:cs typeface="Tahoma" panose="020B0604030504040204" pitchFamily="34" charset="0"/>
              </a:rPr>
              <a:t>Some innovations with significant potential for water management are still under-developed, e.g. reuse of waste water.</a:t>
            </a:r>
          </a:p>
          <a:p>
            <a:pPr algn="just">
              <a:buClr>
                <a:srgbClr val="DA6542"/>
              </a:buClr>
            </a:pPr>
            <a:r>
              <a:rPr lang="en-GB" sz="1200" dirty="0">
                <a:latin typeface="Tahoma" panose="020B0604030504040204" pitchFamily="34" charset="0"/>
                <a:ea typeface="Tahoma" panose="020B0604030504040204" pitchFamily="34" charset="0"/>
                <a:cs typeface="Tahoma" panose="020B0604030504040204" pitchFamily="34" charset="0"/>
              </a:rPr>
              <a:t>Various factors can favour or hinder the adoption of innovations, e.g. farm size and farmers’ capacity to invest, the Nitrates Directive, the governance structure and cultural context, regulation (e.g. on water reuse), societal factors (e.g. social innovation in ex-communist Member States), etc.</a:t>
            </a:r>
          </a:p>
          <a:p>
            <a:pPr marL="0" indent="0">
              <a:buClr>
                <a:srgbClr val="DA6542"/>
              </a:buClr>
              <a:buNone/>
            </a:pPr>
            <a:endParaRPr lang="en-GB" sz="1200" dirty="0">
              <a:latin typeface="Tahoma" panose="020B0604030504040204" pitchFamily="34" charset="0"/>
              <a:ea typeface="Tahoma" panose="020B0604030504040204" pitchFamily="34" charset="0"/>
              <a:cs typeface="Tahoma" panose="020B0604030504040204" pitchFamily="34" charset="0"/>
            </a:endParaRPr>
          </a:p>
          <a:p>
            <a:pPr marL="0" indent="0">
              <a:buClr>
                <a:srgbClr val="DA6542"/>
              </a:buClr>
              <a:buNone/>
            </a:pP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b="1" dirty="0">
                <a:latin typeface="Tahoma" panose="020B0604030504040204" pitchFamily="34" charset="0"/>
                <a:ea typeface="Tahoma" panose="020B0604030504040204" pitchFamily="34" charset="0"/>
                <a:cs typeface="Tahoma" panose="020B0604030504040204" pitchFamily="34" charset="0"/>
              </a:rPr>
              <a:t>Farmers’ knowledge and awareness are of great importance to avoid the misuse of 	innovations and rebound effects on water quality and/or quantity</a:t>
            </a:r>
            <a:r>
              <a:rPr lang="en-GB" sz="1200" dirty="0">
                <a:latin typeface="Tahoma" panose="020B0604030504040204" pitchFamily="34" charset="0"/>
                <a:ea typeface="Tahoma" panose="020B0604030504040204" pitchFamily="34" charset="0"/>
                <a:cs typeface="Tahoma" panose="020B0604030504040204" pitchFamily="34" charset="0"/>
              </a:rPr>
              <a:t>. </a:t>
            </a:r>
          </a:p>
          <a:p>
            <a:endParaRPr lang="en-GB" sz="1200" b="1" dirty="0">
              <a:latin typeface="Tahoma" panose="020B0604030504040204" pitchFamily="34" charset="0"/>
              <a:ea typeface="Tahoma" panose="020B0604030504040204" pitchFamily="34" charset="0"/>
              <a:cs typeface="Tahoma" panose="020B0604030504040204" pitchFamily="34" charset="0"/>
            </a:endParaRPr>
          </a:p>
          <a:p>
            <a:pPr marL="457188" lvl="1" indent="0">
              <a:buNone/>
            </a:pPr>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au 9">
            <a:extLst>
              <a:ext uri="{FF2B5EF4-FFF2-40B4-BE49-F238E27FC236}">
                <a16:creationId xmlns:a16="http://schemas.microsoft.com/office/drawing/2014/main" id="{AF748537-F687-4E1D-82A9-C2F2BF8BD36F}"/>
              </a:ext>
            </a:extLst>
          </p:cNvPr>
          <p:cNvGraphicFramePr>
            <a:graphicFrameLocks noGrp="1"/>
          </p:cNvGraphicFramePr>
          <p:nvPr>
            <p:extLst>
              <p:ext uri="{D42A27DB-BD31-4B8C-83A1-F6EECF244321}">
                <p14:modId xmlns:p14="http://schemas.microsoft.com/office/powerpoint/2010/main" val="1406780160"/>
              </p:ext>
            </p:extLst>
          </p:nvPr>
        </p:nvGraphicFramePr>
        <p:xfrm>
          <a:off x="626978" y="5394070"/>
          <a:ext cx="7920880" cy="576064"/>
        </p:xfrm>
        <a:graphic>
          <a:graphicData uri="http://schemas.openxmlformats.org/drawingml/2006/table">
            <a:tbl>
              <a:tblPr firstRow="1" bandRow="1">
                <a:tableStyleId>{5940675A-B579-460E-94D1-54222C63F5DA}</a:tableStyleId>
              </a:tblPr>
              <a:tblGrid>
                <a:gridCol w="7920880">
                  <a:extLst>
                    <a:ext uri="{9D8B030D-6E8A-4147-A177-3AD203B41FA5}">
                      <a16:colId xmlns:a16="http://schemas.microsoft.com/office/drawing/2014/main" val="2722229141"/>
                    </a:ext>
                  </a:extLst>
                </a:gridCol>
              </a:tblGrid>
              <a:tr h="576064">
                <a:tc>
                  <a:txBody>
                    <a:bodyPr/>
                    <a:lstStyle/>
                    <a:p>
                      <a:r>
                        <a:rPr lang="en-GB" sz="1400" b="1" kern="1200" noProof="0" dirty="0">
                          <a:solidFill>
                            <a:schemeClr val="tx1"/>
                          </a:solidFill>
                          <a:latin typeface="+mn-lt"/>
                          <a:ea typeface="+mn-ea"/>
                          <a:cs typeface="+mn-cs"/>
                        </a:rPr>
                        <a:t>Limitations</a:t>
                      </a:r>
                    </a:p>
                    <a:p>
                      <a:r>
                        <a:rPr lang="en-GB" sz="1400" b="0" kern="1200" noProof="0" dirty="0">
                          <a:solidFill>
                            <a:schemeClr val="tx1"/>
                          </a:solidFill>
                          <a:latin typeface="+mn-lt"/>
                          <a:ea typeface="+mn-ea"/>
                          <a:cs typeface="+mn-cs"/>
                        </a:rPr>
                        <a:t>Limited data availability to assess the uptake of innovations across the EU</a:t>
                      </a:r>
                    </a:p>
                  </a:txBody>
                  <a:tcPr/>
                </a:tc>
                <a:extLst>
                  <a:ext uri="{0D108BD9-81ED-4DB2-BD59-A6C34878D82A}">
                    <a16:rowId xmlns:a16="http://schemas.microsoft.com/office/drawing/2014/main" val="597089770"/>
                  </a:ext>
                </a:extLst>
              </a:tr>
            </a:tbl>
          </a:graphicData>
        </a:graphic>
      </p:graphicFrame>
      <p:pic>
        <p:nvPicPr>
          <p:cNvPr id="4" name="Graphique 3" descr="Mille">
            <a:extLst>
              <a:ext uri="{FF2B5EF4-FFF2-40B4-BE49-F238E27FC236}">
                <a16:creationId xmlns:a16="http://schemas.microsoft.com/office/drawing/2014/main" id="{7923EED6-E81C-49DB-9E8B-F83E948A10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4351" y="4077072"/>
            <a:ext cx="691076" cy="691076"/>
          </a:xfrm>
          <a:prstGeom prst="rect">
            <a:avLst/>
          </a:prstGeom>
        </p:spPr>
      </p:pic>
    </p:spTree>
    <p:extLst>
      <p:ext uri="{BB962C8B-B14F-4D97-AF65-F5344CB8AC3E}">
        <p14:creationId xmlns:p14="http://schemas.microsoft.com/office/powerpoint/2010/main" val="123345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17</a:t>
            </a:fld>
            <a:endParaRPr lang="en-GB" dirty="0"/>
          </a:p>
        </p:txBody>
      </p:sp>
      <p:sp>
        <p:nvSpPr>
          <p:cNvPr id="12" name="Rectangle : coins arrondis 11">
            <a:extLst>
              <a:ext uri="{FF2B5EF4-FFF2-40B4-BE49-F238E27FC236}">
                <a16:creationId xmlns:a16="http://schemas.microsoft.com/office/drawing/2014/main" id="{7029E882-20DD-487F-8DA1-34246D302E8A}"/>
              </a:ext>
            </a:extLst>
          </p:cNvPr>
          <p:cNvSpPr/>
          <p:nvPr/>
        </p:nvSpPr>
        <p:spPr>
          <a:xfrm>
            <a:off x="617112" y="473772"/>
            <a:ext cx="1187645" cy="552861"/>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35000" b="-3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8" name="Groupe 7">
            <a:extLst>
              <a:ext uri="{FF2B5EF4-FFF2-40B4-BE49-F238E27FC236}">
                <a16:creationId xmlns:a16="http://schemas.microsoft.com/office/drawing/2014/main" id="{310EF1C3-8995-45BC-9BE7-C6E115E853DF}"/>
              </a:ext>
            </a:extLst>
          </p:cNvPr>
          <p:cNvGrpSpPr/>
          <p:nvPr/>
        </p:nvGrpSpPr>
        <p:grpSpPr>
          <a:xfrm>
            <a:off x="36000" y="88187"/>
            <a:ext cx="9072000" cy="1224000"/>
            <a:chOff x="0" y="2271914"/>
            <a:chExt cx="7139136" cy="691076"/>
          </a:xfrm>
        </p:grpSpPr>
        <p:sp>
          <p:nvSpPr>
            <p:cNvPr id="10" name="Rectangle : coins arrondis 9">
              <a:extLst>
                <a:ext uri="{FF2B5EF4-FFF2-40B4-BE49-F238E27FC236}">
                  <a16:creationId xmlns:a16="http://schemas.microsoft.com/office/drawing/2014/main" id="{576733C7-A65F-4E6E-8618-472859F90E26}"/>
                </a:ext>
              </a:extLst>
            </p:cNvPr>
            <p:cNvSpPr/>
            <p:nvPr/>
          </p:nvSpPr>
          <p:spPr>
            <a:xfrm>
              <a:off x="0" y="2271914"/>
              <a:ext cx="7139136" cy="691076"/>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16F5BB4E-ABF0-495C-B1D5-F3F6F32159A5}"/>
                </a:ext>
              </a:extLst>
            </p:cNvPr>
            <p:cNvSpPr txBox="1"/>
            <p:nvPr/>
          </p:nvSpPr>
          <p:spPr>
            <a:xfrm>
              <a:off x="1496934" y="2271914"/>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Efficiency of the CAP instruments and measures </a:t>
              </a:r>
            </a:p>
          </p:txBody>
        </p:sp>
      </p:grpSp>
      <p:sp>
        <p:nvSpPr>
          <p:cNvPr id="9" name="Rectangle : coins arrondis 8">
            <a:extLst>
              <a:ext uri="{FF2B5EF4-FFF2-40B4-BE49-F238E27FC236}">
                <a16:creationId xmlns:a16="http://schemas.microsoft.com/office/drawing/2014/main" id="{4197A8FB-A5D3-4B41-BA0A-85F7AB640969}"/>
              </a:ext>
            </a:extLst>
          </p:cNvPr>
          <p:cNvSpPr/>
          <p:nvPr/>
        </p:nvSpPr>
        <p:spPr>
          <a:xfrm>
            <a:off x="287579" y="300893"/>
            <a:ext cx="1512000" cy="792000"/>
          </a:xfrm>
          <a:prstGeom prst="roundRect">
            <a:avLst>
              <a:gd name="adj" fmla="val 10000"/>
            </a:avLst>
          </a:prstGeom>
          <a:blipFill rotWithShape="1">
            <a:blip r:embed="rId5" cstate="print">
              <a:extLst>
                <a:ext uri="{28A0092B-C50C-407E-A947-70E740481C1C}">
                  <a14:useLocalDpi xmlns:a14="http://schemas.microsoft.com/office/drawing/2010/main" val="0"/>
                </a:ext>
              </a:extLst>
            </a:blip>
            <a:srcRect/>
            <a:stretch>
              <a:fillRect t="-66000" b="-6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Espace réservé du contenu 4">
            <a:extLst>
              <a:ext uri="{FF2B5EF4-FFF2-40B4-BE49-F238E27FC236}">
                <a16:creationId xmlns:a16="http://schemas.microsoft.com/office/drawing/2014/main" id="{A69AA41C-B476-4F1C-B053-AF48C1A18B83}"/>
              </a:ext>
            </a:extLst>
          </p:cNvPr>
          <p:cNvSpPr txBox="1">
            <a:spLocks/>
          </p:cNvSpPr>
          <p:nvPr/>
        </p:nvSpPr>
        <p:spPr>
          <a:xfrm>
            <a:off x="457198" y="2132856"/>
            <a:ext cx="8271054" cy="2016229"/>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b="1" dirty="0"/>
          </a:p>
          <a:p>
            <a:pPr marL="457188" lvl="1" indent="0">
              <a:buNone/>
            </a:pPr>
            <a:endParaRPr lang="en-GB" sz="1200" dirty="0"/>
          </a:p>
          <a:p>
            <a:endParaRPr lang="en-GB" sz="1600" dirty="0"/>
          </a:p>
          <a:p>
            <a:endParaRPr lang="en-GB" sz="1800" dirty="0"/>
          </a:p>
          <a:p>
            <a:endParaRPr lang="en-GB" dirty="0"/>
          </a:p>
        </p:txBody>
      </p:sp>
      <p:sp>
        <p:nvSpPr>
          <p:cNvPr id="19" name="Espace réservé du contenu 2">
            <a:extLst>
              <a:ext uri="{FF2B5EF4-FFF2-40B4-BE49-F238E27FC236}">
                <a16:creationId xmlns:a16="http://schemas.microsoft.com/office/drawing/2014/main" id="{A40D3635-53BB-4D6E-B11B-C82CF07E7BA4}"/>
              </a:ext>
            </a:extLst>
          </p:cNvPr>
          <p:cNvSpPr>
            <a:spLocks noGrp="1"/>
          </p:cNvSpPr>
          <p:nvPr>
            <p:ph idx="1"/>
          </p:nvPr>
        </p:nvSpPr>
        <p:spPr>
          <a:xfrm>
            <a:off x="132230" y="1340768"/>
            <a:ext cx="8760250" cy="5144889"/>
          </a:xfrm>
        </p:spPr>
        <p:txBody>
          <a:bodyPr/>
          <a:lstStyle/>
          <a:p>
            <a:pPr marL="0" indent="0">
              <a:buNone/>
            </a:pPr>
            <a:r>
              <a:rPr lang="en-GB" sz="1400" b="1" dirty="0">
                <a:solidFill>
                  <a:srgbClr val="DA6542"/>
                </a:solidFill>
              </a:rPr>
              <a:t>Greening measures and Cross-compliance</a:t>
            </a:r>
          </a:p>
          <a:p>
            <a:pPr algn="just"/>
            <a:r>
              <a:rPr lang="en-GB" sz="1400" dirty="0"/>
              <a:t>Greening measures and Cross-compliance entailed few opportunity costs, except for highly specialised farms: most farmers already comply with the standards provided by the legislation and the provisions implemented by the Member States</a:t>
            </a:r>
          </a:p>
          <a:p>
            <a:pPr algn="just"/>
            <a:r>
              <a:rPr lang="en-US" sz="1400" dirty="0"/>
              <a:t>Direct costs  of these schemes, i.e. the payments granted to the beneficiaries for their implementation, are assessed as low (when Greening Payments are considered as a share of Direct Payments, which is conditional upon compliance of farmers with environmental and climate obligations) </a:t>
            </a:r>
          </a:p>
          <a:p>
            <a:pPr algn="just"/>
            <a:endParaRPr lang="en-US" sz="800" dirty="0"/>
          </a:p>
          <a:p>
            <a:pPr marL="0" indent="0" algn="just">
              <a:buNone/>
            </a:pPr>
            <a:r>
              <a:rPr lang="en-US" sz="1400" b="1" dirty="0">
                <a:solidFill>
                  <a:srgbClr val="DA6542"/>
                </a:solidFill>
              </a:rPr>
              <a:t>Rural Development Measures</a:t>
            </a:r>
          </a:p>
          <a:p>
            <a:pPr algn="just"/>
            <a:r>
              <a:rPr lang="en-US" sz="1400" b="1" dirty="0"/>
              <a:t>M10 AECM </a:t>
            </a:r>
            <a:r>
              <a:rPr lang="en-US" sz="1400" dirty="0"/>
              <a:t>-</a:t>
            </a:r>
            <a:r>
              <a:rPr lang="en-US" sz="1400" b="1" dirty="0"/>
              <a:t> </a:t>
            </a:r>
            <a:r>
              <a:rPr lang="en-US" sz="1400" dirty="0"/>
              <a:t>one of the most effective measures in reducing agricultural pressures on water</a:t>
            </a:r>
          </a:p>
          <a:p>
            <a:pPr lvl="1" algn="just"/>
            <a:r>
              <a:rPr lang="en-US" sz="1200" dirty="0"/>
              <a:t>However, the average calculation of the payment rate of M10 often fails to cover the opportunity cost, especially for highly productive farms</a:t>
            </a:r>
          </a:p>
          <a:p>
            <a:pPr lvl="1" algn="just"/>
            <a:r>
              <a:rPr lang="en-US" sz="1200" dirty="0"/>
              <a:t>Targeting AECM on relevant beneficiaries / geographical areas regarding water issues also improved its efficiency in some Member States</a:t>
            </a:r>
          </a:p>
          <a:p>
            <a:pPr algn="just"/>
            <a:r>
              <a:rPr lang="en-US" sz="1400" b="1" dirty="0"/>
              <a:t>M11 Organic Farming </a:t>
            </a:r>
            <a:r>
              <a:rPr lang="en-US" sz="1400" dirty="0"/>
              <a:t>- one of the most effective measures in reducing agricultural pressures on water</a:t>
            </a:r>
          </a:p>
          <a:p>
            <a:pPr lvl="1" algn="just"/>
            <a:r>
              <a:rPr lang="en-US" sz="1200" dirty="0"/>
              <a:t>Member States with the highest payments/hectare are those with the largest supported areas (DE, IT, EL)</a:t>
            </a:r>
          </a:p>
          <a:p>
            <a:pPr lvl="1" algn="just"/>
            <a:r>
              <a:rPr lang="en-US" sz="1200" dirty="0"/>
              <a:t>Higher payment rates are considered as efficient insofar as organic farming prevents water pollution from </a:t>
            </a:r>
            <a:r>
              <a:rPr lang="en-US" sz="1200" dirty="0" err="1"/>
              <a:t>fertiliser</a:t>
            </a:r>
            <a:r>
              <a:rPr lang="en-US" sz="1200" dirty="0"/>
              <a:t> and pesticide and its associated depollution costs</a:t>
            </a:r>
          </a:p>
          <a:p>
            <a:pPr algn="just"/>
            <a:r>
              <a:rPr lang="en-GB" sz="1400" b="1" dirty="0"/>
              <a:t>M15.1 Forest-environment and climate services and M8.1 Afforestation </a:t>
            </a:r>
          </a:p>
          <a:p>
            <a:pPr lvl="1" algn="just"/>
            <a:r>
              <a:rPr lang="en-US" sz="1200" dirty="0"/>
              <a:t>Failed to cover the transaction costs associated with their implementation, however the opportunity costs were reasonably well covered</a:t>
            </a:r>
          </a:p>
          <a:p>
            <a:pPr lvl="1" algn="just"/>
            <a:r>
              <a:rPr lang="en-US" sz="1200" dirty="0"/>
              <a:t>The level of adoption of M15.1 seems to be linked to the amount of support provided per hectare </a:t>
            </a:r>
            <a:endParaRPr lang="en-GB" sz="1200" dirty="0"/>
          </a:p>
        </p:txBody>
      </p:sp>
    </p:spTree>
    <p:extLst>
      <p:ext uri="{BB962C8B-B14F-4D97-AF65-F5344CB8AC3E}">
        <p14:creationId xmlns:p14="http://schemas.microsoft.com/office/powerpoint/2010/main" val="64726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18</a:t>
            </a:fld>
            <a:endParaRPr lang="en-GB" dirty="0"/>
          </a:p>
        </p:txBody>
      </p:sp>
      <p:sp>
        <p:nvSpPr>
          <p:cNvPr id="12" name="Rectangle : coins arrondis 11">
            <a:extLst>
              <a:ext uri="{FF2B5EF4-FFF2-40B4-BE49-F238E27FC236}">
                <a16:creationId xmlns:a16="http://schemas.microsoft.com/office/drawing/2014/main" id="{7029E882-20DD-487F-8DA1-34246D302E8A}"/>
              </a:ext>
            </a:extLst>
          </p:cNvPr>
          <p:cNvSpPr/>
          <p:nvPr/>
        </p:nvSpPr>
        <p:spPr>
          <a:xfrm>
            <a:off x="617112" y="473772"/>
            <a:ext cx="1187645" cy="552861"/>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35000" b="-3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8" name="Groupe 7">
            <a:extLst>
              <a:ext uri="{FF2B5EF4-FFF2-40B4-BE49-F238E27FC236}">
                <a16:creationId xmlns:a16="http://schemas.microsoft.com/office/drawing/2014/main" id="{310EF1C3-8995-45BC-9BE7-C6E115E853DF}"/>
              </a:ext>
            </a:extLst>
          </p:cNvPr>
          <p:cNvGrpSpPr/>
          <p:nvPr/>
        </p:nvGrpSpPr>
        <p:grpSpPr>
          <a:xfrm>
            <a:off x="36000" y="88187"/>
            <a:ext cx="9246217" cy="1224000"/>
            <a:chOff x="0" y="2271914"/>
            <a:chExt cx="7276235" cy="691076"/>
          </a:xfrm>
        </p:grpSpPr>
        <p:sp>
          <p:nvSpPr>
            <p:cNvPr id="10" name="Rectangle : coins arrondis 9">
              <a:extLst>
                <a:ext uri="{FF2B5EF4-FFF2-40B4-BE49-F238E27FC236}">
                  <a16:creationId xmlns:a16="http://schemas.microsoft.com/office/drawing/2014/main" id="{576733C7-A65F-4E6E-8618-472859F90E26}"/>
                </a:ext>
              </a:extLst>
            </p:cNvPr>
            <p:cNvSpPr/>
            <p:nvPr/>
          </p:nvSpPr>
          <p:spPr>
            <a:xfrm>
              <a:off x="0" y="2271914"/>
              <a:ext cx="7139136" cy="691076"/>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1" name="Rectangle : coins arrondis 4">
              <a:extLst>
                <a:ext uri="{FF2B5EF4-FFF2-40B4-BE49-F238E27FC236}">
                  <a16:creationId xmlns:a16="http://schemas.microsoft.com/office/drawing/2014/main" id="{16F5BB4E-ABF0-495C-B1D5-F3F6F32159A5}"/>
                </a:ext>
              </a:extLst>
            </p:cNvPr>
            <p:cNvSpPr txBox="1"/>
            <p:nvPr/>
          </p:nvSpPr>
          <p:spPr>
            <a:xfrm>
              <a:off x="1496934" y="2271914"/>
              <a:ext cx="57793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Efficiency of the CAP instruments and measures </a:t>
              </a:r>
            </a:p>
          </p:txBody>
        </p:sp>
      </p:grpSp>
      <p:sp>
        <p:nvSpPr>
          <p:cNvPr id="9" name="Rectangle : coins arrondis 8">
            <a:extLst>
              <a:ext uri="{FF2B5EF4-FFF2-40B4-BE49-F238E27FC236}">
                <a16:creationId xmlns:a16="http://schemas.microsoft.com/office/drawing/2014/main" id="{4197A8FB-A5D3-4B41-BA0A-85F7AB640969}"/>
              </a:ext>
            </a:extLst>
          </p:cNvPr>
          <p:cNvSpPr/>
          <p:nvPr/>
        </p:nvSpPr>
        <p:spPr>
          <a:xfrm>
            <a:off x="287579" y="260648"/>
            <a:ext cx="1512000" cy="792000"/>
          </a:xfrm>
          <a:prstGeom prst="roundRect">
            <a:avLst>
              <a:gd name="adj" fmla="val 10000"/>
            </a:avLst>
          </a:prstGeom>
          <a:blipFill rotWithShape="1">
            <a:blip r:embed="rId5" cstate="print">
              <a:extLst>
                <a:ext uri="{28A0092B-C50C-407E-A947-70E740481C1C}">
                  <a14:useLocalDpi xmlns:a14="http://schemas.microsoft.com/office/drawing/2010/main" val="0"/>
                </a:ext>
              </a:extLst>
            </a:blip>
            <a:srcRect/>
            <a:stretch>
              <a:fillRect t="-66000" b="-6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Espace réservé du contenu 4">
            <a:extLst>
              <a:ext uri="{FF2B5EF4-FFF2-40B4-BE49-F238E27FC236}">
                <a16:creationId xmlns:a16="http://schemas.microsoft.com/office/drawing/2014/main" id="{A69AA41C-B476-4F1C-B053-AF48C1A18B83}"/>
              </a:ext>
            </a:extLst>
          </p:cNvPr>
          <p:cNvSpPr txBox="1">
            <a:spLocks/>
          </p:cNvSpPr>
          <p:nvPr/>
        </p:nvSpPr>
        <p:spPr>
          <a:xfrm>
            <a:off x="457198" y="2132856"/>
            <a:ext cx="8271054" cy="2016229"/>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b="1" dirty="0"/>
          </a:p>
          <a:p>
            <a:pPr marL="457188" lvl="1" indent="0">
              <a:buNone/>
            </a:pPr>
            <a:endParaRPr lang="en-GB" sz="1200" dirty="0"/>
          </a:p>
          <a:p>
            <a:endParaRPr lang="en-GB" sz="1600" dirty="0"/>
          </a:p>
          <a:p>
            <a:endParaRPr lang="en-GB" sz="1800" dirty="0"/>
          </a:p>
          <a:p>
            <a:endParaRPr lang="en-GB" dirty="0"/>
          </a:p>
        </p:txBody>
      </p:sp>
      <p:sp>
        <p:nvSpPr>
          <p:cNvPr id="19" name="Espace réservé du contenu 2">
            <a:extLst>
              <a:ext uri="{FF2B5EF4-FFF2-40B4-BE49-F238E27FC236}">
                <a16:creationId xmlns:a16="http://schemas.microsoft.com/office/drawing/2014/main" id="{A40D3635-53BB-4D6E-B11B-C82CF07E7BA4}"/>
              </a:ext>
            </a:extLst>
          </p:cNvPr>
          <p:cNvSpPr>
            <a:spLocks noGrp="1"/>
          </p:cNvSpPr>
          <p:nvPr>
            <p:ph idx="1"/>
          </p:nvPr>
        </p:nvSpPr>
        <p:spPr>
          <a:xfrm>
            <a:off x="132230" y="1556234"/>
            <a:ext cx="8760250" cy="4537062"/>
          </a:xfrm>
        </p:spPr>
        <p:txBody>
          <a:bodyPr/>
          <a:lstStyle/>
          <a:p>
            <a:pPr marL="0" indent="0">
              <a:buNone/>
            </a:pPr>
            <a:r>
              <a:rPr lang="en-US" sz="1400" b="1" dirty="0">
                <a:solidFill>
                  <a:srgbClr val="DA6542"/>
                </a:solidFill>
              </a:rPr>
              <a:t>Rural Development Measures</a:t>
            </a:r>
          </a:p>
          <a:p>
            <a:r>
              <a:rPr lang="en-US" sz="1400" dirty="0"/>
              <a:t>M4 Investments</a:t>
            </a:r>
          </a:p>
          <a:p>
            <a:pPr lvl="1" algn="just"/>
            <a:r>
              <a:rPr lang="en-US" sz="1200" dirty="0"/>
              <a:t>The support rate under M4.1 and M4.3 for productive investments is set at 40% - water quality-related investments supported under M4.1 do not always improve productivity, and thus the payment rate of these measures was sometimes found to not be an incentive</a:t>
            </a:r>
          </a:p>
          <a:p>
            <a:pPr lvl="1" algn="just"/>
            <a:r>
              <a:rPr lang="en-US" sz="1200" dirty="0"/>
              <a:t>According to interviewees, M4 generates a heavy administrative burden associated with the EU provisions and their implementation by Member States</a:t>
            </a:r>
          </a:p>
          <a:p>
            <a:pPr lvl="1" algn="just"/>
            <a:r>
              <a:rPr lang="en-US" sz="1200" dirty="0"/>
              <a:t>Considering the budget spent and the results achieved, M4 appears to be not very efficient in protecting water from pollution</a:t>
            </a:r>
          </a:p>
          <a:p>
            <a:pPr lvl="1" algn="just"/>
            <a:r>
              <a:rPr lang="en-US" sz="1200" dirty="0"/>
              <a:t>The Article 46 requirements generate significant administrative work, which does not seem to be justified with respect to the results obtained</a:t>
            </a:r>
          </a:p>
          <a:p>
            <a:pPr lvl="1" algn="just"/>
            <a:endParaRPr lang="en-US" sz="800" dirty="0"/>
          </a:p>
          <a:p>
            <a:pPr algn="just"/>
            <a:r>
              <a:rPr lang="en-US" sz="1400" dirty="0"/>
              <a:t>M1 Knowledge Transfer, M2 Advisory services </a:t>
            </a:r>
          </a:p>
          <a:p>
            <a:pPr lvl="1" algn="just"/>
            <a:r>
              <a:rPr lang="en-US" sz="1200" dirty="0"/>
              <a:t>M1 and M2 measures entailed a significant administrative burden which discouraged their implementation and uptake</a:t>
            </a:r>
          </a:p>
          <a:p>
            <a:pPr lvl="1" algn="just"/>
            <a:r>
              <a:rPr lang="en-US" sz="1200" dirty="0"/>
              <a:t>The “Omnibus” regulation provided simplification, but too late to enable significant implementation of the measures on the current programming period</a:t>
            </a:r>
          </a:p>
          <a:p>
            <a:pPr lvl="1" algn="just"/>
            <a:endParaRPr lang="en-US" sz="800" dirty="0"/>
          </a:p>
          <a:p>
            <a:pPr algn="just"/>
            <a:r>
              <a:rPr lang="en-US" sz="1400" dirty="0"/>
              <a:t>The management of the RDP measures through farmers’ collectives appears to be very efficient: it brought about significant reduction of transaction costs for farmers and administrative costs for the Managing Authority (e.g. the Netherlands)</a:t>
            </a:r>
          </a:p>
        </p:txBody>
      </p:sp>
    </p:spTree>
    <p:extLst>
      <p:ext uri="{BB962C8B-B14F-4D97-AF65-F5344CB8AC3E}">
        <p14:creationId xmlns:p14="http://schemas.microsoft.com/office/powerpoint/2010/main" val="128871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19</a:t>
            </a:fld>
            <a:endParaRPr lang="en-GB" dirty="0"/>
          </a:p>
        </p:txBody>
      </p:sp>
      <p:grpSp>
        <p:nvGrpSpPr>
          <p:cNvPr id="13" name="Groupe 12">
            <a:extLst>
              <a:ext uri="{FF2B5EF4-FFF2-40B4-BE49-F238E27FC236}">
                <a16:creationId xmlns:a16="http://schemas.microsoft.com/office/drawing/2014/main" id="{ACD3ED79-AD05-4B73-A567-5F5BEBE82ABA}"/>
              </a:ext>
            </a:extLst>
          </p:cNvPr>
          <p:cNvGrpSpPr/>
          <p:nvPr/>
        </p:nvGrpSpPr>
        <p:grpSpPr>
          <a:xfrm>
            <a:off x="35803" y="34514"/>
            <a:ext cx="9072000" cy="1224000"/>
            <a:chOff x="0" y="3040737"/>
            <a:chExt cx="7139136" cy="691076"/>
          </a:xfrm>
        </p:grpSpPr>
        <p:sp>
          <p:nvSpPr>
            <p:cNvPr id="15" name="Rectangle : coins arrondis 14">
              <a:extLst>
                <a:ext uri="{FF2B5EF4-FFF2-40B4-BE49-F238E27FC236}">
                  <a16:creationId xmlns:a16="http://schemas.microsoft.com/office/drawing/2014/main" id="{2921F385-E839-4E1D-BE90-4FE57DED2511}"/>
                </a:ext>
              </a:extLst>
            </p:cNvPr>
            <p:cNvSpPr/>
            <p:nvPr/>
          </p:nvSpPr>
          <p:spPr>
            <a:xfrm>
              <a:off x="0" y="3040737"/>
              <a:ext cx="7139136" cy="691076"/>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6" name="Rectangle : coins arrondis 4">
              <a:extLst>
                <a:ext uri="{FF2B5EF4-FFF2-40B4-BE49-F238E27FC236}">
                  <a16:creationId xmlns:a16="http://schemas.microsoft.com/office/drawing/2014/main" id="{0771A88C-BA63-46A0-BD9F-76EAE4ACA388}"/>
                </a:ext>
              </a:extLst>
            </p:cNvPr>
            <p:cNvSpPr txBox="1"/>
            <p:nvPr/>
          </p:nvSpPr>
          <p:spPr>
            <a:xfrm>
              <a:off x="1496935" y="3210161"/>
              <a:ext cx="5642201" cy="365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3200" kern="1200" dirty="0">
                  <a:latin typeface="Tahoma" panose="020B0604030504040204" pitchFamily="34" charset="0"/>
                  <a:ea typeface="Tahoma" panose="020B0604030504040204" pitchFamily="34" charset="0"/>
                  <a:cs typeface="Tahoma" panose="020B0604030504040204" pitchFamily="34" charset="0"/>
                </a:rPr>
                <a:t>Coherence of the CAP measures</a:t>
              </a:r>
              <a:endParaRPr lang="it-IT" sz="3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 coins arrondis 13">
            <a:extLst>
              <a:ext uri="{FF2B5EF4-FFF2-40B4-BE49-F238E27FC236}">
                <a16:creationId xmlns:a16="http://schemas.microsoft.com/office/drawing/2014/main" id="{9F0AEB6B-D3EF-4ED2-8EF4-4B9057C1A466}"/>
              </a:ext>
            </a:extLst>
          </p:cNvPr>
          <p:cNvSpPr/>
          <p:nvPr/>
        </p:nvSpPr>
        <p:spPr>
          <a:xfrm>
            <a:off x="230912" y="250514"/>
            <a:ext cx="1512000" cy="7920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1762F03B-43F7-4963-A4D1-61D0F9CEF65C}"/>
              </a:ext>
            </a:extLst>
          </p:cNvPr>
          <p:cNvSpPr/>
          <p:nvPr/>
        </p:nvSpPr>
        <p:spPr>
          <a:xfrm>
            <a:off x="351291" y="1307102"/>
            <a:ext cx="8203903" cy="523220"/>
          </a:xfrm>
          <a:prstGeom prst="rect">
            <a:avLst/>
          </a:prstGeom>
        </p:spPr>
        <p:txBody>
          <a:bodyPr wrap="square">
            <a:spAutoFit/>
          </a:bodyPr>
          <a:lstStyle/>
          <a:p>
            <a:pPr lvl="0" defTabSz="914377">
              <a:spcBef>
                <a:spcPct val="20000"/>
              </a:spcBef>
            </a:pPr>
            <a:r>
              <a:rPr lang="en-US" sz="1400" b="1" dirty="0">
                <a:solidFill>
                  <a:srgbClr val="3F3F3F"/>
                </a:solidFill>
                <a:latin typeface="Tahoma" panose="020B0604030504040204" pitchFamily="34" charset="0"/>
                <a:ea typeface="Tahoma" panose="020B0604030504040204" pitchFamily="34" charset="0"/>
                <a:cs typeface="Tahoma" panose="020B0604030504040204" pitchFamily="34" charset="0"/>
              </a:rPr>
              <a:t>Partial coherence </a:t>
            </a:r>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of the CAP instruments and measures with the general objective of sustainable management of natural resources and climate action.</a:t>
            </a:r>
          </a:p>
        </p:txBody>
      </p:sp>
      <p:sp>
        <p:nvSpPr>
          <p:cNvPr id="11" name="Rectangle à coins arrondis 6">
            <a:extLst>
              <a:ext uri="{FF2B5EF4-FFF2-40B4-BE49-F238E27FC236}">
                <a16:creationId xmlns:a16="http://schemas.microsoft.com/office/drawing/2014/main" id="{F0470D70-E6E7-4AE0-830C-D915D02E2499}"/>
              </a:ext>
            </a:extLst>
          </p:cNvPr>
          <p:cNvSpPr/>
          <p:nvPr/>
        </p:nvSpPr>
        <p:spPr>
          <a:xfrm>
            <a:off x="4787016" y="2278539"/>
            <a:ext cx="3946027" cy="2662630"/>
          </a:xfrm>
          <a:prstGeom prst="roundRect">
            <a:avLst/>
          </a:prstGeom>
          <a:ln/>
        </p:spPr>
        <p:style>
          <a:lnRef idx="2">
            <a:schemeClr val="accent4"/>
          </a:lnRef>
          <a:fillRef idx="1">
            <a:schemeClr val="lt1"/>
          </a:fillRef>
          <a:effectRef idx="0">
            <a:schemeClr val="accent4"/>
          </a:effectRef>
          <a:fontRef idx="minor">
            <a:schemeClr val="dk1"/>
          </a:fontRef>
        </p:style>
        <p:txBody>
          <a:bodyPr lIns="74676" tIns="74676" rIns="99568" bIns="112014" spcCol="1270"/>
          <a:lstStyle/>
          <a:p>
            <a:pPr lvl="0"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Points of coherence and synergies were identified:</a:t>
            </a:r>
          </a:p>
          <a:p>
            <a:pPr lvl="0"/>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Various Cross-compliance instruments as well as the Greening measures contribute to the objective of protecting water quality;</a:t>
            </a:r>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Provision of advice (via FAS, M1, M2) to better implement other measures targeting water (M10, M11, M12);</a:t>
            </a:r>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RDP measures to promote climate mitigation/adaptation and environmental actions (e.g. M10 AECM, M8, M15)</a:t>
            </a:r>
          </a:p>
        </p:txBody>
      </p:sp>
      <p:sp>
        <p:nvSpPr>
          <p:cNvPr id="21" name="Rectangle à coins arrondis 6">
            <a:extLst>
              <a:ext uri="{FF2B5EF4-FFF2-40B4-BE49-F238E27FC236}">
                <a16:creationId xmlns:a16="http://schemas.microsoft.com/office/drawing/2014/main" id="{1BD2CD2F-FE01-4A20-828E-DE21749CDA67}"/>
              </a:ext>
            </a:extLst>
          </p:cNvPr>
          <p:cNvSpPr/>
          <p:nvPr/>
        </p:nvSpPr>
        <p:spPr>
          <a:xfrm>
            <a:off x="410959" y="2277723"/>
            <a:ext cx="3946027" cy="4140000"/>
          </a:xfrm>
          <a:prstGeom prst="roundRect">
            <a:avLst/>
          </a:prstGeom>
          <a:ln/>
        </p:spPr>
        <p:style>
          <a:lnRef idx="2">
            <a:schemeClr val="accent1"/>
          </a:lnRef>
          <a:fillRef idx="1">
            <a:schemeClr val="lt1"/>
          </a:fillRef>
          <a:effectRef idx="0">
            <a:schemeClr val="accent1"/>
          </a:effectRef>
          <a:fontRef idx="minor">
            <a:schemeClr val="dk1"/>
          </a:fontRef>
        </p:style>
        <p:txBody>
          <a:bodyPr lIns="74676" tIns="74676" rIns="99568" bIns="112014" spcCol="1270"/>
          <a:lstStyle/>
          <a:p>
            <a:pPr lvl="0"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Points of incoherence were identified:</a:t>
            </a:r>
          </a:p>
          <a:p>
            <a:pPr lvl="0" algn="ct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lvl="0"/>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As regard water quality and quantity objectives:</a:t>
            </a: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Few RDP measures specifically address water issues;</a:t>
            </a:r>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Sectors with highest impact on water quality and quantity (e.g. fruits, flowers, wine) are not constrained by the CAP framework;</a:t>
            </a:r>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Irrigation support (M4, CMO) can increase pressures on waterbodies already facing water quantitative issues.</a:t>
            </a:r>
          </a:p>
          <a:p>
            <a:pPr lvl="0"/>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lvl="0"/>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As regard climate change and provision of public goods objectives: </a:t>
            </a: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Support to practices inducing GHG emissions (e.g. highly GHG-emitting irrigation systems);</a:t>
            </a:r>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Inconsistencies hindering farmers from participating in measures beneficial for water (e.g. banks restoration that leads to reduction in eligible land). </a:t>
            </a:r>
          </a:p>
        </p:txBody>
      </p:sp>
      <p:sp>
        <p:nvSpPr>
          <p:cNvPr id="12" name="Rectangle 11">
            <a:extLst>
              <a:ext uri="{FF2B5EF4-FFF2-40B4-BE49-F238E27FC236}">
                <a16:creationId xmlns:a16="http://schemas.microsoft.com/office/drawing/2014/main" id="{A2A409C4-C3DC-4A84-BCB9-FBB23AD5D823}"/>
              </a:ext>
            </a:extLst>
          </p:cNvPr>
          <p:cNvSpPr/>
          <p:nvPr/>
        </p:nvSpPr>
        <p:spPr>
          <a:xfrm>
            <a:off x="409946" y="1926684"/>
            <a:ext cx="8323715" cy="254678"/>
          </a:xfrm>
          <a:prstGeom prst="rect">
            <a:avLst/>
          </a:prstGeom>
          <a:gradFill flip="none" rotWithShape="1">
            <a:gsLst>
              <a:gs pos="0">
                <a:srgbClr val="FF0000"/>
              </a:gs>
              <a:gs pos="50000">
                <a:schemeClr val="bg2"/>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696591CC-5334-4B3D-A79B-BDA045500750}"/>
              </a:ext>
            </a:extLst>
          </p:cNvPr>
          <p:cNvSpPr/>
          <p:nvPr/>
        </p:nvSpPr>
        <p:spPr>
          <a:xfrm flipV="1">
            <a:off x="3491880" y="1829507"/>
            <a:ext cx="292238" cy="290703"/>
          </a:xfrm>
          <a:prstGeom prst="triangle">
            <a:avLst>
              <a:gd name="adj" fmla="val 47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9D4DCD7D-F6D7-44EF-8EC3-68D539F2F441}"/>
              </a:ext>
            </a:extLst>
          </p:cNvPr>
          <p:cNvSpPr/>
          <p:nvPr/>
        </p:nvSpPr>
        <p:spPr>
          <a:xfrm>
            <a:off x="4787016" y="5140931"/>
            <a:ext cx="3880319" cy="1015663"/>
          </a:xfrm>
          <a:prstGeom prst="rect">
            <a:avLst/>
          </a:prstGeom>
        </p:spPr>
        <p:txBody>
          <a:bodyPr wrap="square">
            <a:spAutoFit/>
          </a:bodyPr>
          <a:lstStyle/>
          <a:p>
            <a:pPr marL="285750" indent="-285750" algn="just">
              <a:buClr>
                <a:srgbClr val="DA6542"/>
              </a:buClr>
              <a:buFont typeface="Wingdings" panose="05000000000000000000" pitchFamily="2" charset="2"/>
              <a:buChar char=""/>
            </a:pPr>
            <a:r>
              <a:rPr lang="en-US" sz="1200" b="1" dirty="0">
                <a:solidFill>
                  <a:srgbClr val="DA6542"/>
                </a:solidFill>
                <a:latin typeface="Tahoma" panose="020B0604030504040204" pitchFamily="34" charset="0"/>
                <a:ea typeface="Tahoma" panose="020B0604030504040204" pitchFamily="34" charset="0"/>
                <a:cs typeface="Tahoma" panose="020B0604030504040204" pitchFamily="34" charset="0"/>
              </a:rPr>
              <a:t>Member States’ implementation choices are determinant for the consistency of the measures with the objectives of sustainable management of natural resources and climate action </a:t>
            </a:r>
            <a:endParaRPr lang="fr-FR" sz="1200" b="1" dirty="0">
              <a:solidFill>
                <a:srgbClr val="DA654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16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a:t>
            </a:fld>
            <a:endParaRPr lang="en-GB" dirty="0"/>
          </a:p>
        </p:txBody>
      </p:sp>
      <p:sp>
        <p:nvSpPr>
          <p:cNvPr id="6" name="Titre 5">
            <a:extLst>
              <a:ext uri="{FF2B5EF4-FFF2-40B4-BE49-F238E27FC236}">
                <a16:creationId xmlns:a16="http://schemas.microsoft.com/office/drawing/2014/main" id="{550BD391-9DF0-45DD-93BC-DBEDF3A36EAC}"/>
              </a:ext>
            </a:extLst>
          </p:cNvPr>
          <p:cNvSpPr>
            <a:spLocks noGrp="1"/>
          </p:cNvSpPr>
          <p:nvPr>
            <p:ph type="title"/>
          </p:nvPr>
        </p:nvSpPr>
        <p:spPr>
          <a:xfrm>
            <a:off x="254759" y="512902"/>
            <a:ext cx="8693812" cy="697507"/>
          </a:xfrm>
        </p:spPr>
        <p:txBody>
          <a:bodyPr/>
          <a:lstStyle/>
          <a:p>
            <a:pPr algn="ctr"/>
            <a:r>
              <a:rPr lang="fr-FR" sz="3200" dirty="0"/>
              <a:t>Water </a:t>
            </a:r>
            <a:r>
              <a:rPr lang="fr-FR" sz="3200" dirty="0" err="1"/>
              <a:t>status</a:t>
            </a:r>
            <a:r>
              <a:rPr lang="fr-FR" sz="3200" dirty="0"/>
              <a:t> and pressures in the EU</a:t>
            </a:r>
          </a:p>
        </p:txBody>
      </p:sp>
      <p:sp>
        <p:nvSpPr>
          <p:cNvPr id="24" name="ZoneTexte 24">
            <a:extLst>
              <a:ext uri="{FF2B5EF4-FFF2-40B4-BE49-F238E27FC236}">
                <a16:creationId xmlns:a16="http://schemas.microsoft.com/office/drawing/2014/main" id="{6A9C5EF2-AD55-4CEE-B6C3-D9A0C4AB758D}"/>
              </a:ext>
            </a:extLst>
          </p:cNvPr>
          <p:cNvSpPr txBox="1"/>
          <p:nvPr/>
        </p:nvSpPr>
        <p:spPr>
          <a:xfrm>
            <a:off x="273640" y="1379504"/>
            <a:ext cx="5181337" cy="49859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DA6542"/>
              </a:buClr>
              <a:buFont typeface="Arial" panose="020B0604020202020204" pitchFamily="34" charset="0"/>
              <a:buChar char="•"/>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Water issues and Agriculture</a:t>
            </a:r>
          </a:p>
          <a:p>
            <a:pPr>
              <a:buClr>
                <a:srgbClr val="DA6542"/>
              </a:buClr>
            </a:pPr>
            <a:endParaRPr lang="en-GB" sz="800" b="1" dirty="0">
              <a:solidFill>
                <a:srgbClr val="DA65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In a context of climate change and a fast-growing population, sustainable water management represents a major issue, to protect water resources and secure their supply in terms of quantity and quality</a:t>
            </a:r>
          </a:p>
          <a:p>
            <a:pPr lvl="1">
              <a:buClr>
                <a:srgbClr val="DA6542"/>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Agricultural diffuse pollution significantly affects the chemical status and ecological status of waterbodies in the EU - main pollutants from agriculture include nutrients, pesticides, sediment (from soil erosion) and faecal microbes</a:t>
            </a:r>
          </a:p>
          <a:p>
            <a:pPr marL="742950" lvl="1"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Agriculture is a significant source of water abstraction for irrigation and affects the </a:t>
            </a:r>
            <a:r>
              <a:rPr lang="en-GB" sz="1200" dirty="0" err="1">
                <a:latin typeface="Tahoma" panose="020B0604030504040204" pitchFamily="34" charset="0"/>
                <a:ea typeface="Tahoma" panose="020B0604030504040204" pitchFamily="34" charset="0"/>
                <a:cs typeface="Tahoma" panose="020B0604030504040204" pitchFamily="34" charset="0"/>
              </a:rPr>
              <a:t>hydromorphology</a:t>
            </a:r>
            <a:r>
              <a:rPr lang="en-GB" sz="1200" dirty="0">
                <a:latin typeface="Tahoma" panose="020B0604030504040204" pitchFamily="34" charset="0"/>
                <a:ea typeface="Tahoma" panose="020B0604030504040204" pitchFamily="34" charset="0"/>
                <a:cs typeface="Tahoma" panose="020B0604030504040204" pitchFamily="34" charset="0"/>
              </a:rPr>
              <a:t> of surface waterbodies (modification of the stream flow, physical modification of meanders) </a:t>
            </a:r>
          </a:p>
          <a:p>
            <a:pPr lvl="1">
              <a:buClr>
                <a:srgbClr val="DA6542"/>
              </a:buClr>
            </a:pPr>
            <a:endParaRPr lang="en-GB" sz="1200" dirty="0">
              <a:latin typeface="Tahoma" panose="020B0604030504040204" pitchFamily="34" charset="0"/>
              <a:ea typeface="Tahoma" panose="020B0604030504040204" pitchFamily="34" charset="0"/>
              <a:cs typeface="Tahoma" panose="020B0604030504040204" pitchFamily="34" charset="0"/>
            </a:endParaRPr>
          </a:p>
          <a:p>
            <a:pPr lvl="1">
              <a:buClr>
                <a:srgbClr val="DA6542"/>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b="1" dirty="0">
                <a:solidFill>
                  <a:srgbClr val="DA6542"/>
                </a:solidFill>
                <a:latin typeface="Tahoma" panose="020B0604030504040204" pitchFamily="34" charset="0"/>
                <a:ea typeface="Tahoma" panose="020B0604030504040204" pitchFamily="34" charset="0"/>
                <a:cs typeface="Tahoma" panose="020B0604030504040204" pitchFamily="34" charset="0"/>
              </a:rPr>
              <a:t>The Water Framework Directive (WFD)</a:t>
            </a:r>
          </a:p>
          <a:p>
            <a:pPr>
              <a:buClr>
                <a:srgbClr val="DA6542"/>
              </a:buClr>
            </a:pPr>
            <a:endParaRPr lang="en-GB" sz="800" b="1" dirty="0">
              <a:solidFill>
                <a:srgbClr val="DA6542"/>
              </a:solidFill>
              <a:latin typeface="Tahoma" panose="020B0604030504040204" pitchFamily="34" charset="0"/>
              <a:ea typeface="Tahoma" panose="020B0604030504040204" pitchFamily="34" charset="0"/>
              <a:cs typeface="Tahoma" panose="020B0604030504040204" pitchFamily="34" charset="0"/>
            </a:endParaRP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Surface water and groundwater bodies must achieve good chemical, ecological and quantitative status by 2027</a:t>
            </a:r>
          </a:p>
          <a:p>
            <a:pPr marL="742950" lvl="1"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742950" lvl="1" indent="-285750" algn="just">
              <a:buClr>
                <a:srgbClr val="DA6542"/>
              </a:buCl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Member States are required to identify the waterbodies’ status and define River Basin Management Plans to address water issues and improve the status of waterbodies</a:t>
            </a: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38" name="Image 37">
            <a:extLst>
              <a:ext uri="{FF2B5EF4-FFF2-40B4-BE49-F238E27FC236}">
                <a16:creationId xmlns:a16="http://schemas.microsoft.com/office/drawing/2014/main" id="{B1D4129F-4E9B-4117-9D43-27CE0B51E4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213" t="7131" r="18394" b="11494"/>
          <a:stretch/>
        </p:blipFill>
        <p:spPr bwMode="auto">
          <a:xfrm>
            <a:off x="5868144" y="1434751"/>
            <a:ext cx="2664295" cy="3935907"/>
          </a:xfrm>
          <a:prstGeom prst="rect">
            <a:avLst/>
          </a:prstGeom>
          <a:ln>
            <a:noFill/>
          </a:ln>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8241DC04-7240-4FF4-83E8-745AA9F0FC29}"/>
              </a:ext>
            </a:extLst>
          </p:cNvPr>
          <p:cNvSpPr/>
          <p:nvPr/>
        </p:nvSpPr>
        <p:spPr>
          <a:xfrm>
            <a:off x="6133489" y="5703765"/>
            <a:ext cx="21336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b="1" dirty="0">
                <a:solidFill>
                  <a:srgbClr val="DA6542"/>
                </a:solidFill>
                <a:latin typeface="Tahoma" panose="020B0604030504040204" pitchFamily="34" charset="0"/>
              </a:rPr>
              <a:t>Share of surface waterbodies failing to achieve good ecological status</a:t>
            </a:r>
            <a:endParaRPr lang="fr-FR" sz="800" b="1" dirty="0">
              <a:solidFill>
                <a:srgbClr val="DA6542"/>
              </a:solidFill>
              <a:latin typeface="Tahoma" panose="020B0604030504040204" pitchFamily="34" charset="0"/>
            </a:endParaRPr>
          </a:p>
        </p:txBody>
      </p:sp>
      <p:pic>
        <p:nvPicPr>
          <p:cNvPr id="40" name="Image 39">
            <a:extLst>
              <a:ext uri="{FF2B5EF4-FFF2-40B4-BE49-F238E27FC236}">
                <a16:creationId xmlns:a16="http://schemas.microsoft.com/office/drawing/2014/main" id="{A5872732-780D-4D28-9D0D-81C584ED6A81}"/>
              </a:ext>
            </a:extLst>
          </p:cNvPr>
          <p:cNvPicPr/>
          <p:nvPr/>
        </p:nvPicPr>
        <p:blipFill rotWithShape="1">
          <a:blip r:embed="rId4">
            <a:extLst>
              <a:ext uri="{28A0092B-C50C-407E-A947-70E740481C1C}">
                <a14:useLocalDpi xmlns:a14="http://schemas.microsoft.com/office/drawing/2010/main" val="0"/>
              </a:ext>
            </a:extLst>
          </a:blip>
          <a:srcRect t="72542" r="83298" b="20843"/>
          <a:stretch/>
        </p:blipFill>
        <p:spPr bwMode="auto">
          <a:xfrm>
            <a:off x="6606477" y="5384688"/>
            <a:ext cx="1187624" cy="305047"/>
          </a:xfrm>
          <a:prstGeom prst="rect">
            <a:avLst/>
          </a:prstGeom>
          <a:ln>
            <a:noFill/>
          </a:ln>
          <a:extLst>
            <a:ext uri="{53640926-AAD7-44D8-BBD7-CCE9431645EC}">
              <a14:shadowObscured xmlns:a14="http://schemas.microsoft.com/office/drawing/2010/main"/>
            </a:ext>
          </a:extLst>
        </p:spPr>
      </p:pic>
      <p:sp>
        <p:nvSpPr>
          <p:cNvPr id="41" name="ZoneTexte 40">
            <a:extLst>
              <a:ext uri="{FF2B5EF4-FFF2-40B4-BE49-F238E27FC236}">
                <a16:creationId xmlns:a16="http://schemas.microsoft.com/office/drawing/2014/main" id="{FA5DFDD6-C203-40A5-B702-BB6D9DD80C82}"/>
              </a:ext>
            </a:extLst>
          </p:cNvPr>
          <p:cNvSpPr txBox="1"/>
          <p:nvPr/>
        </p:nvSpPr>
        <p:spPr>
          <a:xfrm rot="-5400000">
            <a:off x="6220960" y="3917915"/>
            <a:ext cx="5664726" cy="215444"/>
          </a:xfrm>
          <a:prstGeom prst="rect">
            <a:avLst/>
          </a:prstGeom>
          <a:noFill/>
        </p:spPr>
        <p:txBody>
          <a:bodyPr wrap="square" rtlCol="0">
            <a:spAutoFit/>
          </a:bodyPr>
          <a:lstStyle/>
          <a:p>
            <a:r>
              <a:rPr lang="en-GB" sz="800" dirty="0"/>
              <a:t>Source: Wise-SoW database including data from 24 Member States (EU-28 except Greece, Ireland, Lithuania and Slovenia)</a:t>
            </a:r>
            <a:endParaRPr lang="fr-FR" sz="800" dirty="0"/>
          </a:p>
        </p:txBody>
      </p:sp>
    </p:spTree>
    <p:extLst>
      <p:ext uri="{BB962C8B-B14F-4D97-AF65-F5344CB8AC3E}">
        <p14:creationId xmlns:p14="http://schemas.microsoft.com/office/powerpoint/2010/main" val="339047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20</a:t>
            </a:fld>
            <a:endParaRPr lang="en-GB" dirty="0"/>
          </a:p>
        </p:txBody>
      </p:sp>
      <p:sp>
        <p:nvSpPr>
          <p:cNvPr id="10" name="Rectangle 9">
            <a:extLst>
              <a:ext uri="{FF2B5EF4-FFF2-40B4-BE49-F238E27FC236}">
                <a16:creationId xmlns:a16="http://schemas.microsoft.com/office/drawing/2014/main" id="{1762F03B-43F7-4963-A4D1-61D0F9CEF65C}"/>
              </a:ext>
            </a:extLst>
          </p:cNvPr>
          <p:cNvSpPr/>
          <p:nvPr/>
        </p:nvSpPr>
        <p:spPr>
          <a:xfrm>
            <a:off x="398112" y="1307102"/>
            <a:ext cx="8347776" cy="738664"/>
          </a:xfrm>
          <a:prstGeom prst="rect">
            <a:avLst/>
          </a:prstGeom>
        </p:spPr>
        <p:txBody>
          <a:bodyPr wrap="square">
            <a:spAutoFit/>
          </a:bodyPr>
          <a:lstStyle/>
          <a:p>
            <a:pPr lvl="0" defTabSz="914377">
              <a:spcBef>
                <a:spcPct val="20000"/>
              </a:spcBef>
            </a:pPr>
            <a:r>
              <a:rPr lang="en-US" sz="1400" b="1" dirty="0">
                <a:solidFill>
                  <a:srgbClr val="3F3F3F"/>
                </a:solidFill>
                <a:latin typeface="Tahoma" panose="020B0604030504040204" pitchFamily="34" charset="0"/>
                <a:ea typeface="Tahoma" panose="020B0604030504040204" pitchFamily="34" charset="0"/>
                <a:cs typeface="Tahoma" panose="020B0604030504040204" pitchFamily="34" charset="0"/>
              </a:rPr>
              <a:t>Partial coherence </a:t>
            </a:r>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of the CAP instruments and measures dedicated to environment/climate with the general objective of the EU environmental/climate legislation and strategy (Water Framework Directive, Nitrates Directive, SUPD, etc.)</a:t>
            </a:r>
          </a:p>
        </p:txBody>
      </p:sp>
      <p:sp>
        <p:nvSpPr>
          <p:cNvPr id="11" name="Rectangle à coins arrondis 6">
            <a:extLst>
              <a:ext uri="{FF2B5EF4-FFF2-40B4-BE49-F238E27FC236}">
                <a16:creationId xmlns:a16="http://schemas.microsoft.com/office/drawing/2014/main" id="{F0470D70-E6E7-4AE0-830C-D915D02E2499}"/>
              </a:ext>
            </a:extLst>
          </p:cNvPr>
          <p:cNvSpPr/>
          <p:nvPr/>
        </p:nvSpPr>
        <p:spPr>
          <a:xfrm>
            <a:off x="4799863" y="2494767"/>
            <a:ext cx="3946027" cy="2755505"/>
          </a:xfrm>
          <a:prstGeom prst="roundRect">
            <a:avLst/>
          </a:prstGeom>
          <a:ln/>
        </p:spPr>
        <p:style>
          <a:lnRef idx="2">
            <a:schemeClr val="accent4"/>
          </a:lnRef>
          <a:fillRef idx="1">
            <a:schemeClr val="lt1"/>
          </a:fillRef>
          <a:effectRef idx="0">
            <a:schemeClr val="accent4"/>
          </a:effectRef>
          <a:fontRef idx="minor">
            <a:schemeClr val="dk1"/>
          </a:fontRef>
        </p:style>
        <p:txBody>
          <a:bodyPr lIns="74676" tIns="74676" rIns="99568" bIns="112014" spcCol="1270"/>
          <a:lstStyle/>
          <a:p>
            <a:pPr lvl="0" algn="ct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Points of coherence and synergies were identified:</a:t>
            </a:r>
          </a:p>
          <a:p>
            <a:pPr lvl="0" algn="ct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Contribution of </a:t>
            </a: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Cross-compliance, Pillar II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investment measures (M4), land management measures (M10), organic farming (M11) and Pillar I Greening measures to the EU environmental/climate legislation and strategy;</a:t>
            </a:r>
          </a:p>
          <a:p>
            <a:pPr marL="17145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Contribution of certain RDP measures to help farmers complying with mandatory requirements (e.g. M4.1 to finance manure storage facilities);</a:t>
            </a:r>
          </a:p>
          <a:p>
            <a:pPr marL="171450" lvl="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CAP has been identified as the most important EU fund to implement the objectives of the WFD.</a:t>
            </a:r>
          </a:p>
        </p:txBody>
      </p:sp>
      <p:sp>
        <p:nvSpPr>
          <p:cNvPr id="21" name="Rectangle à coins arrondis 6">
            <a:extLst>
              <a:ext uri="{FF2B5EF4-FFF2-40B4-BE49-F238E27FC236}">
                <a16:creationId xmlns:a16="http://schemas.microsoft.com/office/drawing/2014/main" id="{1BD2CD2F-FE01-4A20-828E-DE21749CDA67}"/>
              </a:ext>
            </a:extLst>
          </p:cNvPr>
          <p:cNvSpPr/>
          <p:nvPr/>
        </p:nvSpPr>
        <p:spPr>
          <a:xfrm>
            <a:off x="398112" y="2494768"/>
            <a:ext cx="3946027" cy="2755505"/>
          </a:xfrm>
          <a:prstGeom prst="roundRect">
            <a:avLst/>
          </a:prstGeom>
          <a:ln/>
        </p:spPr>
        <p:style>
          <a:lnRef idx="2">
            <a:schemeClr val="accent1"/>
          </a:lnRef>
          <a:fillRef idx="1">
            <a:schemeClr val="lt1"/>
          </a:fillRef>
          <a:effectRef idx="0">
            <a:schemeClr val="accent1"/>
          </a:effectRef>
          <a:fontRef idx="minor">
            <a:schemeClr val="dk1"/>
          </a:fontRef>
        </p:style>
        <p:txBody>
          <a:bodyPr lIns="74676" tIns="74676" rIns="99568" bIns="112014" spcCol="1270"/>
          <a:lstStyle/>
          <a:p>
            <a:pPr lvl="0" algn="ctr"/>
            <a:r>
              <a:rPr lang="en-GB" sz="1200" b="1" dirty="0">
                <a:solidFill>
                  <a:schemeClr val="tx1"/>
                </a:solidFill>
                <a:latin typeface="Tahoma" panose="020B0604030504040204" pitchFamily="34" charset="0"/>
                <a:ea typeface="Tahoma" panose="020B0604030504040204" pitchFamily="34" charset="0"/>
                <a:cs typeface="Tahoma" panose="020B0604030504040204" pitchFamily="34" charset="0"/>
              </a:rPr>
              <a:t>Points of incoherence were identified:</a:t>
            </a:r>
          </a:p>
          <a:p>
            <a:pPr lvl="0" algn="ct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CAP implementation choices leading to potential negative effects on water (e.g. equivalence to crop diversification for maize growers in FR);</a:t>
            </a:r>
          </a:p>
          <a:p>
            <a:pPr marL="17145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Few RDP measures specifically address water issues;</a:t>
            </a:r>
            <a:endParaRPr lang="en-GB"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Sectors with highest impact on water quality and quantity (e.g. fruits, flowers, wine) are not constrained by the CAP framework;</a:t>
            </a:r>
            <a:endParaRPr lang="en-GB"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0" indent="-171450" algn="just">
              <a:buFont typeface="Arial" panose="020B0604020202020204" pitchFamily="34" charset="0"/>
              <a:buChar char="•"/>
            </a:pPr>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Support to increase irrigated area when waterbodies are in ‘less than good’ quantitative status.</a:t>
            </a:r>
            <a:endParaRPr lang="en-GB" sz="1200" dirty="0">
              <a:solidFill>
                <a:schemeClr val="tx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sp>
        <p:nvSpPr>
          <p:cNvPr id="24" name="Rectangle à coins arrondis 6">
            <a:extLst>
              <a:ext uri="{FF2B5EF4-FFF2-40B4-BE49-F238E27FC236}">
                <a16:creationId xmlns:a16="http://schemas.microsoft.com/office/drawing/2014/main" id="{D6DFEB27-15D3-4CD9-8CF0-4178F6D1C7C7}"/>
              </a:ext>
            </a:extLst>
          </p:cNvPr>
          <p:cNvSpPr/>
          <p:nvPr/>
        </p:nvSpPr>
        <p:spPr>
          <a:xfrm>
            <a:off x="398112" y="5396158"/>
            <a:ext cx="8347776" cy="960197"/>
          </a:xfrm>
          <a:prstGeom prst="rect">
            <a:avLst/>
          </a:prstGeom>
          <a:solidFill>
            <a:schemeClr val="bg1">
              <a:lumMod val="9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4676" tIns="74676" rIns="99568" bIns="112014" spcCol="1270"/>
          <a:lstStyle/>
          <a:p>
            <a:pPr lvl="0">
              <a:lnSpc>
                <a:spcPct val="150000"/>
              </a:lnSpc>
            </a:pPr>
            <a:r>
              <a:rPr lang="en-GB" sz="1200" b="1" dirty="0">
                <a:solidFill>
                  <a:srgbClr val="DA6542"/>
                </a:solidFill>
                <a:latin typeface="Tahoma" panose="020B0604030504040204" pitchFamily="34" charset="0"/>
                <a:ea typeface="Tahoma" panose="020B0604030504040204" pitchFamily="34" charset="0"/>
                <a:cs typeface="Tahoma" panose="020B0604030504040204" pitchFamily="34" charset="0"/>
              </a:rPr>
              <a:t>Inconsistencies from other EU policies preventing the achievement of water-related objectives</a:t>
            </a:r>
          </a:p>
          <a:p>
            <a:pPr marL="171450" lvl="0" indent="-171450" algn="just">
              <a:buFont typeface="Arial" panose="020B0604020202020204" pitchFamily="34" charset="0"/>
              <a:buChar char="•"/>
            </a:pPr>
            <a:r>
              <a:rPr lang="en-GB" sz="1200" dirty="0">
                <a:solidFill>
                  <a:srgbClr val="3F3F3F"/>
                </a:solidFill>
                <a:latin typeface="Tahoma" panose="020B0604030504040204" pitchFamily="34" charset="0"/>
                <a:ea typeface="Tahoma" panose="020B0604030504040204" pitchFamily="34" charset="0"/>
                <a:cs typeface="Tahoma" panose="020B0604030504040204" pitchFamily="34" charset="0"/>
              </a:rPr>
              <a:t>Trade agreements outside CAP (e.g. GATT Dillon Round on 0-import tariff for oilseeds, non-grain feed, etc.) promote intensive farm systems with indirect negative impact on water</a:t>
            </a:r>
          </a:p>
          <a:p>
            <a:pPr marL="171450" lvl="0" indent="-171450" algn="just">
              <a:buFont typeface="Arial" panose="020B0604020202020204" pitchFamily="34" charset="0"/>
              <a:buChar char="•"/>
            </a:pPr>
            <a:r>
              <a:rPr lang="en-GB" sz="1200" dirty="0">
                <a:solidFill>
                  <a:srgbClr val="3F3F3F"/>
                </a:solidFill>
                <a:latin typeface="Tahoma" panose="020B0604030504040204" pitchFamily="34" charset="0"/>
                <a:ea typeface="Tahoma" panose="020B0604030504040204" pitchFamily="34" charset="0"/>
                <a:cs typeface="Tahoma" panose="020B0604030504040204" pitchFamily="34" charset="0"/>
              </a:rPr>
              <a:t>Pricing policies are coherent but not incentivising enough to make farmers change their practices</a:t>
            </a:r>
          </a:p>
        </p:txBody>
      </p:sp>
      <p:sp>
        <p:nvSpPr>
          <p:cNvPr id="12" name="Rectangle 11">
            <a:extLst>
              <a:ext uri="{FF2B5EF4-FFF2-40B4-BE49-F238E27FC236}">
                <a16:creationId xmlns:a16="http://schemas.microsoft.com/office/drawing/2014/main" id="{BBA8CC13-0FEB-4A68-A1B4-50FF70034E67}"/>
              </a:ext>
            </a:extLst>
          </p:cNvPr>
          <p:cNvSpPr/>
          <p:nvPr/>
        </p:nvSpPr>
        <p:spPr>
          <a:xfrm>
            <a:off x="398504" y="2094202"/>
            <a:ext cx="8323715" cy="254678"/>
          </a:xfrm>
          <a:prstGeom prst="rect">
            <a:avLst/>
          </a:prstGeom>
          <a:gradFill flip="none" rotWithShape="1">
            <a:gsLst>
              <a:gs pos="0">
                <a:srgbClr val="FF0000"/>
              </a:gs>
              <a:gs pos="50000">
                <a:schemeClr val="bg2"/>
              </a:gs>
              <a:gs pos="100000">
                <a:srgbClr val="92D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8363E706-7246-4608-BA73-6BBF9B456160}"/>
              </a:ext>
            </a:extLst>
          </p:cNvPr>
          <p:cNvSpPr/>
          <p:nvPr/>
        </p:nvSpPr>
        <p:spPr>
          <a:xfrm flipV="1">
            <a:off x="4376634" y="1978937"/>
            <a:ext cx="292238" cy="290703"/>
          </a:xfrm>
          <a:prstGeom prst="triangle">
            <a:avLst>
              <a:gd name="adj" fmla="val 47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A69FCF1A-3AEB-437E-9487-CB6992C89FA7}"/>
              </a:ext>
            </a:extLst>
          </p:cNvPr>
          <p:cNvGrpSpPr/>
          <p:nvPr/>
        </p:nvGrpSpPr>
        <p:grpSpPr>
          <a:xfrm>
            <a:off x="35803" y="34514"/>
            <a:ext cx="9072000" cy="1224000"/>
            <a:chOff x="0" y="3040737"/>
            <a:chExt cx="7139136" cy="691076"/>
          </a:xfrm>
        </p:grpSpPr>
        <p:sp>
          <p:nvSpPr>
            <p:cNvPr id="19" name="Rectangle : coins arrondis 18">
              <a:extLst>
                <a:ext uri="{FF2B5EF4-FFF2-40B4-BE49-F238E27FC236}">
                  <a16:creationId xmlns:a16="http://schemas.microsoft.com/office/drawing/2014/main" id="{508E8106-1B59-4D13-A802-E6D7D44E1F17}"/>
                </a:ext>
              </a:extLst>
            </p:cNvPr>
            <p:cNvSpPr/>
            <p:nvPr/>
          </p:nvSpPr>
          <p:spPr>
            <a:xfrm>
              <a:off x="0" y="3040737"/>
              <a:ext cx="7139136" cy="691076"/>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0" name="Rectangle : coins arrondis 4">
              <a:extLst>
                <a:ext uri="{FF2B5EF4-FFF2-40B4-BE49-F238E27FC236}">
                  <a16:creationId xmlns:a16="http://schemas.microsoft.com/office/drawing/2014/main" id="{7EF129B6-EA8B-46CE-8C27-07ED07CA4015}"/>
                </a:ext>
              </a:extLst>
            </p:cNvPr>
            <p:cNvSpPr txBox="1"/>
            <p:nvPr/>
          </p:nvSpPr>
          <p:spPr>
            <a:xfrm>
              <a:off x="1496935" y="3210161"/>
              <a:ext cx="5642201" cy="365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3200" kern="1200" dirty="0">
                  <a:latin typeface="Tahoma" panose="020B0604030504040204" pitchFamily="34" charset="0"/>
                  <a:ea typeface="Tahoma" panose="020B0604030504040204" pitchFamily="34" charset="0"/>
                  <a:cs typeface="Tahoma" panose="020B0604030504040204" pitchFamily="34" charset="0"/>
                </a:rPr>
                <a:t>Coherence of the CAP measures</a:t>
              </a:r>
              <a:endParaRPr lang="it-IT" sz="32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 coins arrondis 21">
            <a:extLst>
              <a:ext uri="{FF2B5EF4-FFF2-40B4-BE49-F238E27FC236}">
                <a16:creationId xmlns:a16="http://schemas.microsoft.com/office/drawing/2014/main" id="{95795B97-F151-4B14-86FD-600E9D01EA65}"/>
              </a:ext>
            </a:extLst>
          </p:cNvPr>
          <p:cNvSpPr/>
          <p:nvPr/>
        </p:nvSpPr>
        <p:spPr>
          <a:xfrm>
            <a:off x="230912" y="250514"/>
            <a:ext cx="1512000" cy="7920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8191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21</a:t>
            </a:fld>
            <a:endParaRPr lang="en-GB" dirty="0"/>
          </a:p>
        </p:txBody>
      </p:sp>
      <p:grpSp>
        <p:nvGrpSpPr>
          <p:cNvPr id="7" name="Groupe 6">
            <a:extLst>
              <a:ext uri="{FF2B5EF4-FFF2-40B4-BE49-F238E27FC236}">
                <a16:creationId xmlns:a16="http://schemas.microsoft.com/office/drawing/2014/main" id="{DCADC057-87F2-473A-97A8-2E54AE4ACFB5}"/>
              </a:ext>
            </a:extLst>
          </p:cNvPr>
          <p:cNvGrpSpPr/>
          <p:nvPr/>
        </p:nvGrpSpPr>
        <p:grpSpPr>
          <a:xfrm>
            <a:off x="35496" y="107956"/>
            <a:ext cx="9083994" cy="1224000"/>
            <a:chOff x="0" y="3800922"/>
            <a:chExt cx="7148574" cy="691076"/>
          </a:xfrm>
        </p:grpSpPr>
        <p:sp>
          <p:nvSpPr>
            <p:cNvPr id="9" name="Rectangle : coins arrondis 8">
              <a:extLst>
                <a:ext uri="{FF2B5EF4-FFF2-40B4-BE49-F238E27FC236}">
                  <a16:creationId xmlns:a16="http://schemas.microsoft.com/office/drawing/2014/main" id="{8802B5BF-832F-4203-BFD8-84FDA141E215}"/>
                </a:ext>
              </a:extLst>
            </p:cNvPr>
            <p:cNvSpPr/>
            <p:nvPr/>
          </p:nvSpPr>
          <p:spPr>
            <a:xfrm>
              <a:off x="0" y="3800922"/>
              <a:ext cx="7139136" cy="691076"/>
            </a:xfrm>
            <a:prstGeom prst="roundRect">
              <a:avLst>
                <a:gd name="adj" fmla="val 10000"/>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Rectangle : coins arrondis 4">
              <a:extLst>
                <a:ext uri="{FF2B5EF4-FFF2-40B4-BE49-F238E27FC236}">
                  <a16:creationId xmlns:a16="http://schemas.microsoft.com/office/drawing/2014/main" id="{23F79AC3-B3AF-44A4-8A3F-34F1DEB0F547}"/>
                </a:ext>
              </a:extLst>
            </p:cNvPr>
            <p:cNvSpPr txBox="1"/>
            <p:nvPr/>
          </p:nvSpPr>
          <p:spPr>
            <a:xfrm>
              <a:off x="1506373" y="4011898"/>
              <a:ext cx="5642201" cy="289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cap="none" baseline="0" dirty="0">
                  <a:latin typeface="Tahoma" panose="020B0604030504040204" pitchFamily="34" charset="0"/>
                  <a:ea typeface="Tahoma" panose="020B0604030504040204" pitchFamily="34" charset="0"/>
                  <a:cs typeface="Tahoma" panose="020B0604030504040204" pitchFamily="34" charset="0"/>
                </a:rPr>
                <a:t>Relevance and EU added value</a:t>
              </a:r>
            </a:p>
          </p:txBody>
        </p:sp>
      </p:grpSp>
      <p:sp>
        <p:nvSpPr>
          <p:cNvPr id="8" name="Rectangle : coins arrondis 7">
            <a:extLst>
              <a:ext uri="{FF2B5EF4-FFF2-40B4-BE49-F238E27FC236}">
                <a16:creationId xmlns:a16="http://schemas.microsoft.com/office/drawing/2014/main" id="{DA50E937-93BA-444E-ACFB-88968DD887A2}"/>
              </a:ext>
            </a:extLst>
          </p:cNvPr>
          <p:cNvSpPr/>
          <p:nvPr/>
        </p:nvSpPr>
        <p:spPr>
          <a:xfrm>
            <a:off x="263355" y="323956"/>
            <a:ext cx="1512000" cy="7920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Espace réservé du contenu 4">
            <a:extLst>
              <a:ext uri="{FF2B5EF4-FFF2-40B4-BE49-F238E27FC236}">
                <a16:creationId xmlns:a16="http://schemas.microsoft.com/office/drawing/2014/main" id="{BA833CFB-F97E-4D32-9CA4-21170D4D4110}"/>
              </a:ext>
            </a:extLst>
          </p:cNvPr>
          <p:cNvSpPr txBox="1">
            <a:spLocks/>
          </p:cNvSpPr>
          <p:nvPr/>
        </p:nvSpPr>
        <p:spPr>
          <a:xfrm>
            <a:off x="388935" y="1489626"/>
            <a:ext cx="8365122" cy="453879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ahoma" panose="020B0604030504040204" pitchFamily="34" charset="0"/>
                <a:ea typeface="Tahoma" panose="020B0604030504040204" pitchFamily="34" charset="0"/>
                <a:cs typeface="Tahoma" panose="020B0604030504040204" pitchFamily="34" charset="0"/>
              </a:rPr>
              <a:t>Relevance at EU and MS level:</a:t>
            </a:r>
          </a:p>
          <a:p>
            <a:pPr marL="342909" indent="-285750" algn="just">
              <a:buClr>
                <a:schemeClr val="accent1"/>
              </a:buClr>
            </a:pPr>
            <a:r>
              <a:rPr lang="en-US" sz="1600" dirty="0">
                <a:latin typeface="Tahoma" panose="020B0604030504040204" pitchFamily="34" charset="0"/>
                <a:ea typeface="Tahoma" panose="020B0604030504040204" pitchFamily="34" charset="0"/>
                <a:cs typeface="Tahoma" panose="020B0604030504040204" pitchFamily="34" charset="0"/>
              </a:rPr>
              <a:t>At EU level, the possibility of addressing water-related needs with the CAP depends on implementation choices</a:t>
            </a:r>
            <a:endParaRPr lang="en-GB" sz="1800" b="1" dirty="0">
              <a:latin typeface="Tahoma" panose="020B0604030504040204" pitchFamily="34" charset="0"/>
              <a:ea typeface="Tahoma" panose="020B0604030504040204" pitchFamily="34" charset="0"/>
              <a:cs typeface="Tahoma" panose="020B0604030504040204" pitchFamily="34" charset="0"/>
            </a:endParaRPr>
          </a:p>
          <a:p>
            <a:pPr marL="342909" indent="-285750" algn="just">
              <a:buClr>
                <a:schemeClr val="accent1"/>
              </a:buClr>
            </a:pPr>
            <a:r>
              <a:rPr lang="en-GB" sz="1600" dirty="0">
                <a:latin typeface="Tahoma" panose="020B0604030504040204" pitchFamily="34" charset="0"/>
                <a:ea typeface="Tahoma" panose="020B0604030504040204" pitchFamily="34" charset="0"/>
                <a:cs typeface="Tahoma" panose="020B0604030504040204" pitchFamily="34" charset="0"/>
              </a:rPr>
              <a:t>The needs stressed in the case-study RDPs are overall coherent with the orientations of the RBMPs, even though some needs can be underestimated in RDPs (e.g. improvement of the state of aquatic ecosystems).</a:t>
            </a:r>
          </a:p>
          <a:p>
            <a:pPr marL="342909" indent="-285750" algn="just">
              <a:buClr>
                <a:schemeClr val="accent1"/>
              </a:buClr>
            </a:pPr>
            <a:r>
              <a:rPr lang="en-GB" sz="1600" dirty="0">
                <a:latin typeface="Tahoma" panose="020B0604030504040204" pitchFamily="34" charset="0"/>
                <a:ea typeface="Tahoma" panose="020B0604030504040204" pitchFamily="34" charset="0"/>
                <a:cs typeface="Tahoma" panose="020B0604030504040204" pitchFamily="34" charset="0"/>
              </a:rPr>
              <a:t>CAP implementation in case-study MS and regions </a:t>
            </a:r>
            <a:r>
              <a:rPr lang="en-GB" sz="1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is</a:t>
            </a:r>
            <a:r>
              <a:rPr lang="en-GB" sz="1600" dirty="0">
                <a:latin typeface="Tahoma" panose="020B0604030504040204" pitchFamily="34" charset="0"/>
                <a:ea typeface="Tahoma" panose="020B0604030504040204" pitchFamily="34" charset="0"/>
                <a:cs typeface="Tahoma" panose="020B0604030504040204" pitchFamily="34" charset="0"/>
              </a:rPr>
              <a:t> generally relevant to the needs. </a:t>
            </a:r>
          </a:p>
          <a:p>
            <a:pPr marL="342909" indent="-285750" algn="just">
              <a:buClr>
                <a:schemeClr val="accent1"/>
              </a:buClr>
            </a:pPr>
            <a:r>
              <a:rPr lang="en-US" sz="1600" dirty="0">
                <a:latin typeface="Tahoma" panose="020B0604030504040204" pitchFamily="34" charset="0"/>
                <a:ea typeface="Tahoma" panose="020B0604030504040204" pitchFamily="34" charset="0"/>
                <a:cs typeface="Tahoma" panose="020B0604030504040204" pitchFamily="34" charset="0"/>
              </a:rPr>
              <a:t>The relevance can be increased when the measures are targeted to areas facing specific issues in relation to the water resources (e.g. with eligibility/selection criteria)</a:t>
            </a:r>
          </a:p>
          <a:p>
            <a:pPr marL="342909" indent="-285750" algn="just">
              <a:buClr>
                <a:schemeClr val="accent1"/>
              </a:buClr>
            </a:pPr>
            <a:r>
              <a:rPr lang="en-GB" sz="1600" dirty="0">
                <a:latin typeface="Tahoma" panose="020B0604030504040204" pitchFamily="34" charset="0"/>
                <a:ea typeface="Tahoma" panose="020B0604030504040204" pitchFamily="34" charset="0"/>
                <a:cs typeface="Tahoma" panose="020B0604030504040204" pitchFamily="34" charset="0"/>
              </a:rPr>
              <a:t>Few gaps have been identified, e.g. no measure for the reduction of the use of pharmaceutical products used to keep animals healthy or cleaning products</a:t>
            </a:r>
            <a:r>
              <a:rPr lang="en-GB" sz="1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pPr marL="1371566" lvl="3" indent="0" algn="just">
              <a:buClr>
                <a:schemeClr val="accent1"/>
              </a:buClr>
              <a:buNone/>
            </a:pPr>
            <a:endParaRPr lang="en-GB" sz="700" dirty="0">
              <a:latin typeface="Tahoma" panose="020B0604030504040204" pitchFamily="34" charset="0"/>
              <a:ea typeface="Tahoma" panose="020B0604030504040204" pitchFamily="34" charset="0"/>
              <a:cs typeface="Tahoma" panose="020B0604030504040204" pitchFamily="34" charset="0"/>
            </a:endParaRPr>
          </a:p>
          <a:p>
            <a:pPr marL="57159" indent="0" algn="just">
              <a:buClr>
                <a:schemeClr val="accent1"/>
              </a:buClr>
              <a:buNone/>
            </a:pPr>
            <a:endParaRPr lang="en-GB" sz="800" dirty="0">
              <a:latin typeface="Tahoma" panose="020B0604030504040204" pitchFamily="34" charset="0"/>
              <a:ea typeface="Tahoma" panose="020B0604030504040204" pitchFamily="34" charset="0"/>
              <a:cs typeface="Tahoma" panose="020B0604030504040204" pitchFamily="34" charset="0"/>
            </a:endParaRPr>
          </a:p>
          <a:p>
            <a:pPr marL="0" indent="0" algn="just">
              <a:buClr>
                <a:schemeClr val="accent1"/>
              </a:buClr>
              <a:buNone/>
            </a:pPr>
            <a:r>
              <a:rPr lang="en-GB" sz="1800" b="1" dirty="0">
                <a:latin typeface="Tahoma" panose="020B0604030504040204" pitchFamily="34" charset="0"/>
                <a:ea typeface="Tahoma" panose="020B0604030504040204" pitchFamily="34" charset="0"/>
                <a:cs typeface="Tahoma" panose="020B0604030504040204" pitchFamily="34" charset="0"/>
              </a:rPr>
              <a:t>Relevance at Farm level:</a:t>
            </a:r>
          </a:p>
          <a:p>
            <a:pPr marL="342909" indent="-285750" algn="just">
              <a:buClr>
                <a:schemeClr val="accent1"/>
              </a:buClr>
            </a:pPr>
            <a:r>
              <a:rPr lang="en-GB" sz="1600" dirty="0">
                <a:latin typeface="Tahoma" panose="020B0604030504040204" pitchFamily="34" charset="0"/>
                <a:ea typeface="Tahoma" panose="020B0604030504040204" pitchFamily="34" charset="0"/>
                <a:cs typeface="Tahoma" panose="020B0604030504040204" pitchFamily="34" charset="0"/>
              </a:rPr>
              <a:t>When farmers need to significantly change their practices (e.g. to adapt to new water-related regulation, to climate change or to changes in societal demand), support in terms of advisory actions, investment support and other financial support are often crucial.</a:t>
            </a:r>
            <a:endParaRPr lang="en-GB" dirty="0"/>
          </a:p>
        </p:txBody>
      </p:sp>
    </p:spTree>
    <p:extLst>
      <p:ext uri="{BB962C8B-B14F-4D97-AF65-F5344CB8AC3E}">
        <p14:creationId xmlns:p14="http://schemas.microsoft.com/office/powerpoint/2010/main" val="31640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22</a:t>
            </a:fld>
            <a:endParaRPr lang="en-GB" dirty="0"/>
          </a:p>
        </p:txBody>
      </p:sp>
      <p:sp>
        <p:nvSpPr>
          <p:cNvPr id="11" name="Espace réservé du contenu 4">
            <a:extLst>
              <a:ext uri="{FF2B5EF4-FFF2-40B4-BE49-F238E27FC236}">
                <a16:creationId xmlns:a16="http://schemas.microsoft.com/office/drawing/2014/main" id="{5246FCE3-A130-4519-A665-6EC8A5A7B466}"/>
              </a:ext>
            </a:extLst>
          </p:cNvPr>
          <p:cNvSpPr txBox="1">
            <a:spLocks/>
          </p:cNvSpPr>
          <p:nvPr/>
        </p:nvSpPr>
        <p:spPr>
          <a:xfrm>
            <a:off x="340558" y="1484784"/>
            <a:ext cx="8486558" cy="48915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9" algn="just" defTabSz="914377">
              <a:spcBef>
                <a:spcPct val="20000"/>
              </a:spcBef>
              <a:buClr>
                <a:schemeClr val="accent1"/>
              </a:buClr>
            </a:pPr>
            <a:r>
              <a:rPr lang="en-GB" sz="1600" b="1" dirty="0">
                <a:latin typeface="Tahoma" panose="020B0604030504040204" pitchFamily="34" charset="0"/>
                <a:ea typeface="Tahoma" panose="020B0604030504040204" pitchFamily="34" charset="0"/>
                <a:cs typeface="Tahoma" panose="020B0604030504040204" pitchFamily="34" charset="0"/>
              </a:rPr>
              <a:t>Added value created by CAP instruments and measures to reach water-related objectives:</a:t>
            </a:r>
          </a:p>
          <a:p>
            <a:pPr marL="57159" algn="just" defTabSz="914377">
              <a:spcBef>
                <a:spcPct val="20000"/>
              </a:spcBef>
              <a:buClr>
                <a:schemeClr val="accent1"/>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marL="342909"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The EU framework provided, to some extent, added value to tackle water issues:</a:t>
            </a:r>
          </a:p>
          <a:p>
            <a:pPr marL="800109" lvl="1"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It participated in raising awareness on water issues and put the topic of water higher on the agenda</a:t>
            </a:r>
          </a:p>
          <a:p>
            <a:pPr marL="800109" lvl="1"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It allowed (at least in some MS) for more budget to be given to water-related measures</a:t>
            </a:r>
          </a:p>
          <a:p>
            <a:pPr marL="800109" lvl="1"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In some Member States, there is evidence that it stimulated the implementation of a higher level of requirements regarding water and environmental issues than would have been done nationally</a:t>
            </a:r>
          </a:p>
          <a:p>
            <a:pPr marL="800109" lvl="1"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It favours exchanges between Member States about water. </a:t>
            </a:r>
          </a:p>
          <a:p>
            <a:pPr marL="800109" lvl="1" indent="-285750" algn="just" defTabSz="914377">
              <a:spcBef>
                <a:spcPct val="20000"/>
              </a:spcBef>
              <a:buClr>
                <a:schemeClr val="accent1"/>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342909"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But, this added value is counterbalanced by a potentially higher administrative burden than expected if managed nationally or regionally. </a:t>
            </a:r>
          </a:p>
          <a:p>
            <a:pPr marL="57159" algn="just" defTabSz="914377">
              <a:spcBef>
                <a:spcPct val="20000"/>
              </a:spcBef>
              <a:buClr>
                <a:schemeClr val="accent1"/>
              </a:buClr>
            </a:pPr>
            <a:endParaRPr lang="en-GB" sz="800" dirty="0">
              <a:latin typeface="Tahoma" panose="020B0604030504040204" pitchFamily="34" charset="0"/>
              <a:ea typeface="Tahoma" panose="020B0604030504040204" pitchFamily="34" charset="0"/>
              <a:cs typeface="Tahoma" panose="020B0604030504040204" pitchFamily="34" charset="0"/>
            </a:endParaRPr>
          </a:p>
          <a:p>
            <a:pPr marL="342909" indent="-285750" algn="just" defTabSz="914377">
              <a:spcBef>
                <a:spcPct val="20000"/>
              </a:spcBef>
              <a:buClr>
                <a:schemeClr val="accent1"/>
              </a:buClr>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A joint action at EU level is relevant since it creates a level playing field for all Member States. Moreover, as water requires transboundary management, joint actions are necessary to ensure a certain coherence.</a:t>
            </a:r>
            <a:endParaRPr lang="en-GB" sz="1400" dirty="0">
              <a:latin typeface="+mj-lt"/>
              <a:ea typeface="Tahoma" panose="020B0604030504040204" pitchFamily="34" charset="0"/>
              <a:cs typeface="Tahoma" panose="020B0604030504040204" pitchFamily="34" charset="0"/>
            </a:endParaRPr>
          </a:p>
          <a:p>
            <a:endParaRPr lang="en-GB" sz="1400" dirty="0">
              <a:latin typeface="+mj-lt"/>
              <a:ea typeface="Tahoma" panose="020B0604030504040204" pitchFamily="34" charset="0"/>
              <a:cs typeface="Tahoma" panose="020B0604030504040204" pitchFamily="34" charset="0"/>
            </a:endParaRPr>
          </a:p>
          <a:p>
            <a:endParaRPr lang="en-GB" sz="1400" dirty="0">
              <a:latin typeface="+mj-lt"/>
              <a:ea typeface="Tahoma" panose="020B0604030504040204" pitchFamily="34" charset="0"/>
              <a:cs typeface="Tahoma" panose="020B0604030504040204" pitchFamily="34" charset="0"/>
            </a:endParaRPr>
          </a:p>
          <a:p>
            <a:endParaRPr lang="en-GB" dirty="0"/>
          </a:p>
        </p:txBody>
      </p:sp>
      <p:grpSp>
        <p:nvGrpSpPr>
          <p:cNvPr id="12" name="Groupe 11">
            <a:extLst>
              <a:ext uri="{FF2B5EF4-FFF2-40B4-BE49-F238E27FC236}">
                <a16:creationId xmlns:a16="http://schemas.microsoft.com/office/drawing/2014/main" id="{945FA12E-15D5-445C-9941-F7D88D81DE07}"/>
              </a:ext>
            </a:extLst>
          </p:cNvPr>
          <p:cNvGrpSpPr/>
          <p:nvPr/>
        </p:nvGrpSpPr>
        <p:grpSpPr>
          <a:xfrm>
            <a:off x="35496" y="107956"/>
            <a:ext cx="9083994" cy="1224000"/>
            <a:chOff x="0" y="3800922"/>
            <a:chExt cx="7148574" cy="691076"/>
          </a:xfrm>
        </p:grpSpPr>
        <p:sp>
          <p:nvSpPr>
            <p:cNvPr id="13" name="Rectangle : coins arrondis 12">
              <a:extLst>
                <a:ext uri="{FF2B5EF4-FFF2-40B4-BE49-F238E27FC236}">
                  <a16:creationId xmlns:a16="http://schemas.microsoft.com/office/drawing/2014/main" id="{425FFE9D-EA76-4942-A597-882BA3D15F0B}"/>
                </a:ext>
              </a:extLst>
            </p:cNvPr>
            <p:cNvSpPr/>
            <p:nvPr/>
          </p:nvSpPr>
          <p:spPr>
            <a:xfrm>
              <a:off x="0" y="3800922"/>
              <a:ext cx="7139136" cy="691076"/>
            </a:xfrm>
            <a:prstGeom prst="roundRect">
              <a:avLst>
                <a:gd name="adj" fmla="val 10000"/>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Rectangle : coins arrondis 4">
              <a:extLst>
                <a:ext uri="{FF2B5EF4-FFF2-40B4-BE49-F238E27FC236}">
                  <a16:creationId xmlns:a16="http://schemas.microsoft.com/office/drawing/2014/main" id="{A44F5430-6974-4FDA-A726-232EA993CADD}"/>
                </a:ext>
              </a:extLst>
            </p:cNvPr>
            <p:cNvSpPr txBox="1"/>
            <p:nvPr/>
          </p:nvSpPr>
          <p:spPr>
            <a:xfrm>
              <a:off x="1506373" y="4011898"/>
              <a:ext cx="5642201" cy="289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cap="none" baseline="0" dirty="0">
                  <a:latin typeface="Tahoma" panose="020B0604030504040204" pitchFamily="34" charset="0"/>
                  <a:ea typeface="Tahoma" panose="020B0604030504040204" pitchFamily="34" charset="0"/>
                  <a:cs typeface="Tahoma" panose="020B0604030504040204" pitchFamily="34" charset="0"/>
                </a:rPr>
                <a:t>Relevance and EU added value</a:t>
              </a:r>
            </a:p>
          </p:txBody>
        </p:sp>
      </p:grpSp>
      <p:sp>
        <p:nvSpPr>
          <p:cNvPr id="15" name="Rectangle : coins arrondis 14">
            <a:extLst>
              <a:ext uri="{FF2B5EF4-FFF2-40B4-BE49-F238E27FC236}">
                <a16:creationId xmlns:a16="http://schemas.microsoft.com/office/drawing/2014/main" id="{05C34EA3-F612-45A7-B60C-5A14E1C48323}"/>
              </a:ext>
            </a:extLst>
          </p:cNvPr>
          <p:cNvSpPr/>
          <p:nvPr/>
        </p:nvSpPr>
        <p:spPr>
          <a:xfrm>
            <a:off x="263355" y="323956"/>
            <a:ext cx="1512000" cy="7920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5238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23</a:t>
            </a:fld>
            <a:endParaRPr lang="en-GB" dirty="0"/>
          </a:p>
        </p:txBody>
      </p:sp>
      <p:sp>
        <p:nvSpPr>
          <p:cNvPr id="11" name="Titre 5">
            <a:extLst>
              <a:ext uri="{FF2B5EF4-FFF2-40B4-BE49-F238E27FC236}">
                <a16:creationId xmlns:a16="http://schemas.microsoft.com/office/drawing/2014/main" id="{D9B421F1-FF63-4DFB-8EB7-EC624A9EFA8D}"/>
              </a:ext>
            </a:extLst>
          </p:cNvPr>
          <p:cNvSpPr>
            <a:spLocks noGrp="1"/>
          </p:cNvSpPr>
          <p:nvPr>
            <p:ph type="title"/>
          </p:nvPr>
        </p:nvSpPr>
        <p:spPr>
          <a:xfrm>
            <a:off x="457201" y="620688"/>
            <a:ext cx="8229599" cy="512059"/>
          </a:xfrm>
        </p:spPr>
        <p:txBody>
          <a:bodyPr/>
          <a:lstStyle/>
          <a:p>
            <a:pPr algn="ctr"/>
            <a:r>
              <a:rPr lang="fr-FR" sz="3200" dirty="0" err="1"/>
              <a:t>Recommendations</a:t>
            </a:r>
            <a:endParaRPr lang="fr-FR" sz="3200" dirty="0"/>
          </a:p>
        </p:txBody>
      </p:sp>
      <p:sp>
        <p:nvSpPr>
          <p:cNvPr id="7" name="Espace réservé du contenu 2">
            <a:extLst>
              <a:ext uri="{FF2B5EF4-FFF2-40B4-BE49-F238E27FC236}">
                <a16:creationId xmlns:a16="http://schemas.microsoft.com/office/drawing/2014/main" id="{0219971F-54E8-4A2F-8D1B-156F1863AC20}"/>
              </a:ext>
            </a:extLst>
          </p:cNvPr>
          <p:cNvSpPr>
            <a:spLocks noGrp="1"/>
          </p:cNvSpPr>
          <p:nvPr>
            <p:ph idx="1"/>
          </p:nvPr>
        </p:nvSpPr>
        <p:spPr>
          <a:xfrm>
            <a:off x="323528" y="1437748"/>
            <a:ext cx="3888432" cy="4943580"/>
          </a:xfrm>
        </p:spPr>
        <p:txBody>
          <a:bodyPr/>
          <a:lstStyle/>
          <a:p>
            <a:pPr marL="0" lvl="0" indent="0" algn="just">
              <a:spcAft>
                <a:spcPts val="300"/>
              </a:spcAft>
              <a:buFont typeface="Arial" panose="020B0604020202020204" pitchFamily="34" charset="0"/>
              <a:buNone/>
            </a:pPr>
            <a:r>
              <a:rPr lang="en-GB" sz="1400" b="1" dirty="0">
                <a:solidFill>
                  <a:srgbClr val="DA6542"/>
                </a:solidFill>
              </a:rPr>
              <a:t>Monitoring of operations supported relevant for water</a:t>
            </a:r>
          </a:p>
          <a:p>
            <a:pPr algn="just"/>
            <a:r>
              <a:rPr lang="en-GB" sz="1300" dirty="0"/>
              <a:t>Member States should precisely monitor the resources allocated to Focus Area 4B “improving water management, including fertiliser and pesticide management”, as well as the output and outcomes achieved under this FA, as for FA 5A “increasing efficiency in water use by agriculture”. </a:t>
            </a:r>
            <a:endParaRPr lang="fr-FR" sz="1300" dirty="0"/>
          </a:p>
          <a:p>
            <a:pPr algn="just"/>
            <a:endParaRPr lang="en-US" sz="800" dirty="0"/>
          </a:p>
          <a:p>
            <a:pPr marL="0" indent="0" algn="just">
              <a:buNone/>
            </a:pPr>
            <a:r>
              <a:rPr lang="en-US" sz="1400" b="1" dirty="0">
                <a:solidFill>
                  <a:srgbClr val="DA6542"/>
                </a:solidFill>
              </a:rPr>
              <a:t>Policy design</a:t>
            </a:r>
          </a:p>
          <a:p>
            <a:pPr marL="395287" indent="-285750" algn="just">
              <a:spcBef>
                <a:spcPts val="300"/>
              </a:spcBef>
              <a:spcAft>
                <a:spcPts val="300"/>
              </a:spcAft>
            </a:pPr>
            <a:r>
              <a:rPr lang="en-US" sz="1300" dirty="0"/>
              <a:t>Direct Payments, as income support, should be better oriented toward holdings implementing less profitable practices beneficial for the environment. </a:t>
            </a:r>
          </a:p>
          <a:p>
            <a:pPr marL="395287" indent="-285750" algn="just">
              <a:spcBef>
                <a:spcPts val="300"/>
              </a:spcBef>
              <a:spcAft>
                <a:spcPts val="300"/>
              </a:spcAft>
            </a:pPr>
            <a:r>
              <a:rPr lang="en-US" sz="1300" dirty="0"/>
              <a:t>Additional eligibility criteria should also be considered under Voluntary Coupled Support to ensure that sufficient pasture area is available by livestock unit, and avoid any increase of the nutrient pressure on water under livestock VCS.</a:t>
            </a:r>
            <a:endParaRPr lang="en-GB" sz="1300" dirty="0"/>
          </a:p>
        </p:txBody>
      </p:sp>
      <p:pic>
        <p:nvPicPr>
          <p:cNvPr id="12" name="Image 11" descr="Une image contenant extérieur, arbre, herbe, animal&#10;&#10;Description générée automatiquement">
            <a:extLst>
              <a:ext uri="{FF2B5EF4-FFF2-40B4-BE49-F238E27FC236}">
                <a16:creationId xmlns:a16="http://schemas.microsoft.com/office/drawing/2014/main" id="{C66BD79B-B103-45D8-B725-BF94C2839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532" y="2044123"/>
            <a:ext cx="4626948" cy="3470211"/>
          </a:xfrm>
          <a:prstGeom prst="rect">
            <a:avLst/>
          </a:prstGeom>
        </p:spPr>
      </p:pic>
    </p:spTree>
    <p:extLst>
      <p:ext uri="{BB962C8B-B14F-4D97-AF65-F5344CB8AC3E}">
        <p14:creationId xmlns:p14="http://schemas.microsoft.com/office/powerpoint/2010/main" val="419920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24</a:t>
            </a:fld>
            <a:endParaRPr lang="en-GB" dirty="0"/>
          </a:p>
        </p:txBody>
      </p:sp>
      <p:sp>
        <p:nvSpPr>
          <p:cNvPr id="8" name="Titre 5">
            <a:extLst>
              <a:ext uri="{FF2B5EF4-FFF2-40B4-BE49-F238E27FC236}">
                <a16:creationId xmlns:a16="http://schemas.microsoft.com/office/drawing/2014/main" id="{B843FFE1-D4EC-4C86-81DB-C6BB585ADE64}"/>
              </a:ext>
            </a:extLst>
          </p:cNvPr>
          <p:cNvSpPr>
            <a:spLocks noGrp="1"/>
          </p:cNvSpPr>
          <p:nvPr>
            <p:ph type="title"/>
          </p:nvPr>
        </p:nvSpPr>
        <p:spPr>
          <a:xfrm>
            <a:off x="457201" y="620688"/>
            <a:ext cx="8229599" cy="512059"/>
          </a:xfrm>
        </p:spPr>
        <p:txBody>
          <a:bodyPr/>
          <a:lstStyle/>
          <a:p>
            <a:pPr algn="ctr"/>
            <a:r>
              <a:rPr lang="fr-FR" sz="3200" dirty="0" err="1"/>
              <a:t>Recommendations</a:t>
            </a:r>
            <a:endParaRPr lang="fr-FR" sz="3200" dirty="0"/>
          </a:p>
        </p:txBody>
      </p:sp>
      <p:sp>
        <p:nvSpPr>
          <p:cNvPr id="9" name="Espace réservé du contenu 2">
            <a:extLst>
              <a:ext uri="{FF2B5EF4-FFF2-40B4-BE49-F238E27FC236}">
                <a16:creationId xmlns:a16="http://schemas.microsoft.com/office/drawing/2014/main" id="{FD7AA1A5-C26B-442F-A420-2995CC7FC35C}"/>
              </a:ext>
            </a:extLst>
          </p:cNvPr>
          <p:cNvSpPr>
            <a:spLocks noGrp="1"/>
          </p:cNvSpPr>
          <p:nvPr>
            <p:ph idx="1"/>
          </p:nvPr>
        </p:nvSpPr>
        <p:spPr>
          <a:xfrm>
            <a:off x="489232" y="1412776"/>
            <a:ext cx="8115215" cy="4608512"/>
          </a:xfrm>
        </p:spPr>
        <p:txBody>
          <a:bodyPr/>
          <a:lstStyle/>
          <a:p>
            <a:pPr marL="0" lvl="0" indent="0" algn="just">
              <a:spcAft>
                <a:spcPts val="300"/>
              </a:spcAft>
              <a:buFont typeface="Arial" panose="020B0604020202020204" pitchFamily="34" charset="0"/>
              <a:buNone/>
            </a:pPr>
            <a:r>
              <a:rPr lang="en-GB" sz="1400" b="1" dirty="0">
                <a:solidFill>
                  <a:srgbClr val="DA6542"/>
                </a:solidFill>
              </a:rPr>
              <a:t>Effectiveness of Cross-compliance and Greening measures</a:t>
            </a:r>
          </a:p>
          <a:p>
            <a:pPr marL="395287" lvl="0" indent="-285750" algn="just">
              <a:spcBef>
                <a:spcPts val="300"/>
              </a:spcBef>
              <a:spcAft>
                <a:spcPts val="300"/>
              </a:spcAft>
            </a:pPr>
            <a:r>
              <a:rPr lang="en-GB" sz="1400" dirty="0"/>
              <a:t>To further improve waterbodies’ status, higher requirements should be set under these schemes (e.g. ban of both fertilisers and pesticides on buffer strips)</a:t>
            </a:r>
          </a:p>
          <a:p>
            <a:pPr marL="395287" lvl="0" indent="-285750" algn="just">
              <a:spcBef>
                <a:spcPts val="300"/>
              </a:spcBef>
              <a:spcAft>
                <a:spcPts val="300"/>
              </a:spcAft>
            </a:pPr>
            <a:r>
              <a:rPr lang="en-US" sz="1400" dirty="0"/>
              <a:t>Exemptions should be avoided (e.g. equivalent practices for maize monocropping). </a:t>
            </a:r>
          </a:p>
          <a:p>
            <a:pPr marL="395287" lvl="0" indent="-285750" algn="just">
              <a:spcBef>
                <a:spcPts val="300"/>
              </a:spcBef>
              <a:spcAft>
                <a:spcPts val="300"/>
              </a:spcAft>
            </a:pPr>
            <a:r>
              <a:rPr lang="en-US" sz="1400" dirty="0"/>
              <a:t>The regulatory basis set by cross-compliance should be extended to farmers not benefiting from the CAP support (flower, fruit and vegetable producers) or other measures to limit their pressures on water should be found.</a:t>
            </a:r>
            <a:endParaRPr lang="en-GB" sz="1400" dirty="0"/>
          </a:p>
          <a:p>
            <a:pPr algn="just"/>
            <a:endParaRPr lang="en-US" sz="800" dirty="0"/>
          </a:p>
          <a:p>
            <a:pPr marL="0" indent="0" algn="just">
              <a:buNone/>
            </a:pPr>
            <a:r>
              <a:rPr lang="en-US" sz="1400" b="1" dirty="0">
                <a:solidFill>
                  <a:srgbClr val="DA6542"/>
                </a:solidFill>
              </a:rPr>
              <a:t>Water quantitative issues and climate change</a:t>
            </a:r>
          </a:p>
          <a:p>
            <a:pPr marL="395287" indent="-285750" algn="just">
              <a:spcBef>
                <a:spcPts val="300"/>
              </a:spcBef>
              <a:spcAft>
                <a:spcPts val="300"/>
              </a:spcAft>
            </a:pPr>
            <a:r>
              <a:rPr lang="en-US" sz="1400" dirty="0"/>
              <a:t>Higher attention should be granted to water quantitative issues, and particularly to water savings. Support to irrigation systems should mainly concern the improvement of existing installations with effective water savings, controlled ex-post. </a:t>
            </a:r>
          </a:p>
          <a:p>
            <a:pPr marL="395287" indent="-285750" algn="just">
              <a:spcBef>
                <a:spcPts val="300"/>
              </a:spcBef>
              <a:spcAft>
                <a:spcPts val="300"/>
              </a:spcAft>
            </a:pPr>
            <a:r>
              <a:rPr lang="en-US" sz="1400" dirty="0"/>
              <a:t>The creation of new irrigation systems should not be supported unless the global project involves less water-dependent farming systems with the implementation of alternatives (e.g. agroforestry, drought-resistant crops, shade nets, etc.).</a:t>
            </a:r>
          </a:p>
          <a:p>
            <a:pPr marL="395287" indent="-285750" algn="just">
              <a:spcBef>
                <a:spcPts val="300"/>
              </a:spcBef>
              <a:spcAft>
                <a:spcPts val="300"/>
              </a:spcAft>
            </a:pPr>
            <a:r>
              <a:rPr lang="en-US" sz="1400" dirty="0"/>
              <a:t>Water reuse and corresponding equipment should also be more supported under the RDP M4 Investments measure, particularly in areas subject to water quantity issues, where alternatives to irrigated crops are deemed as not economically viable.</a:t>
            </a:r>
            <a:endParaRPr lang="en-GB" sz="1400" dirty="0"/>
          </a:p>
        </p:txBody>
      </p:sp>
    </p:spTree>
    <p:extLst>
      <p:ext uri="{BB962C8B-B14F-4D97-AF65-F5344CB8AC3E}">
        <p14:creationId xmlns:p14="http://schemas.microsoft.com/office/powerpoint/2010/main" val="31424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25</a:t>
            </a:fld>
            <a:endParaRPr lang="en-GB" dirty="0"/>
          </a:p>
        </p:txBody>
      </p:sp>
      <p:sp>
        <p:nvSpPr>
          <p:cNvPr id="8" name="Titre 5">
            <a:extLst>
              <a:ext uri="{FF2B5EF4-FFF2-40B4-BE49-F238E27FC236}">
                <a16:creationId xmlns:a16="http://schemas.microsoft.com/office/drawing/2014/main" id="{84686C0C-61F2-4FB6-BD1F-F1D4CE260DF3}"/>
              </a:ext>
            </a:extLst>
          </p:cNvPr>
          <p:cNvSpPr>
            <a:spLocks noGrp="1"/>
          </p:cNvSpPr>
          <p:nvPr>
            <p:ph type="title"/>
          </p:nvPr>
        </p:nvSpPr>
        <p:spPr>
          <a:xfrm>
            <a:off x="457201" y="620688"/>
            <a:ext cx="8229599" cy="512059"/>
          </a:xfrm>
        </p:spPr>
        <p:txBody>
          <a:bodyPr/>
          <a:lstStyle/>
          <a:p>
            <a:pPr algn="ctr"/>
            <a:r>
              <a:rPr lang="fr-FR" sz="3200" dirty="0" err="1"/>
              <a:t>Recommendations</a:t>
            </a:r>
            <a:endParaRPr lang="fr-FR" sz="3200" dirty="0"/>
          </a:p>
        </p:txBody>
      </p:sp>
      <p:sp>
        <p:nvSpPr>
          <p:cNvPr id="9" name="Espace réservé du contenu 2">
            <a:extLst>
              <a:ext uri="{FF2B5EF4-FFF2-40B4-BE49-F238E27FC236}">
                <a16:creationId xmlns:a16="http://schemas.microsoft.com/office/drawing/2014/main" id="{3CBE2F9D-7144-4BB2-A5C7-31B0B82EFF50}"/>
              </a:ext>
            </a:extLst>
          </p:cNvPr>
          <p:cNvSpPr>
            <a:spLocks noGrp="1"/>
          </p:cNvSpPr>
          <p:nvPr>
            <p:ph idx="1"/>
          </p:nvPr>
        </p:nvSpPr>
        <p:spPr>
          <a:xfrm>
            <a:off x="400010" y="1484784"/>
            <a:ext cx="8286790" cy="2088232"/>
          </a:xfrm>
        </p:spPr>
        <p:txBody>
          <a:bodyPr/>
          <a:lstStyle/>
          <a:p>
            <a:pPr marL="0" lvl="0" indent="0">
              <a:spcAft>
                <a:spcPts val="300"/>
              </a:spcAft>
              <a:buFont typeface="Arial" panose="020B0604020202020204" pitchFamily="34" charset="0"/>
              <a:buNone/>
            </a:pPr>
            <a:r>
              <a:rPr lang="en-GB" sz="1400" b="1" dirty="0">
                <a:solidFill>
                  <a:srgbClr val="DA6542"/>
                </a:solidFill>
              </a:rPr>
              <a:t>Favour the voluntary approach</a:t>
            </a:r>
          </a:p>
          <a:p>
            <a:pPr marL="395287" lvl="0" indent="-285750" algn="just">
              <a:spcBef>
                <a:spcPts val="300"/>
              </a:spcBef>
              <a:spcAft>
                <a:spcPts val="300"/>
              </a:spcAft>
            </a:pPr>
            <a:r>
              <a:rPr lang="en-US" sz="1400" dirty="0"/>
              <a:t>Increase the attractiveness of the RDP measures. </a:t>
            </a:r>
            <a:r>
              <a:rPr lang="en-US" sz="1400" dirty="0" smtClean="0"/>
              <a:t>In. </a:t>
            </a:r>
            <a:r>
              <a:rPr lang="en-US" sz="1400" dirty="0"/>
              <a:t>particular, payment rates delivered under M10 AECM should be increased for it to be a real incentive to farmers. </a:t>
            </a:r>
            <a:endParaRPr lang="en-GB" sz="1400" dirty="0"/>
          </a:p>
          <a:p>
            <a:pPr algn="just"/>
            <a:endParaRPr lang="en-US" sz="800" dirty="0"/>
          </a:p>
          <a:p>
            <a:pPr marL="0" indent="0" algn="just">
              <a:buNone/>
            </a:pPr>
            <a:r>
              <a:rPr lang="en-US" sz="1400" b="1" dirty="0">
                <a:solidFill>
                  <a:srgbClr val="DA6542"/>
                </a:solidFill>
              </a:rPr>
              <a:t>Better targeting of the measures</a:t>
            </a:r>
          </a:p>
          <a:p>
            <a:pPr algn="just"/>
            <a:r>
              <a:rPr lang="en-US" sz="1400" dirty="0"/>
              <a:t>Provisions should be set in the legislation for Member States to orientate RDP measures with potential positive effects on water (e.g. M10, M11, M15) towards priority areas facing water issues, through the definition of eligibility and selection criteria</a:t>
            </a:r>
            <a:endParaRPr lang="en-GB" sz="1400" dirty="0"/>
          </a:p>
        </p:txBody>
      </p:sp>
      <p:pic>
        <p:nvPicPr>
          <p:cNvPr id="7" name="Image 6" descr="Une image contenant herbe, extérieur, ciel, champ&#10;&#10;Description générée automatiquement">
            <a:extLst>
              <a:ext uri="{FF2B5EF4-FFF2-40B4-BE49-F238E27FC236}">
                <a16:creationId xmlns:a16="http://schemas.microsoft.com/office/drawing/2014/main" id="{242E0A07-229C-49E6-A373-35B954D89A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90" r="1369" b="10880"/>
          <a:stretch/>
        </p:blipFill>
        <p:spPr>
          <a:xfrm>
            <a:off x="4499992" y="3560556"/>
            <a:ext cx="4129613" cy="2667016"/>
          </a:xfrm>
          <a:prstGeom prst="rect">
            <a:avLst/>
          </a:prstGeom>
        </p:spPr>
      </p:pic>
      <p:pic>
        <p:nvPicPr>
          <p:cNvPr id="14" name="Image 13" descr="Une image contenant extérieur, ciel, herbe, terrain&#10;&#10;Description générée automatiquement">
            <a:extLst>
              <a:ext uri="{FF2B5EF4-FFF2-40B4-BE49-F238E27FC236}">
                <a16:creationId xmlns:a16="http://schemas.microsoft.com/office/drawing/2014/main" id="{D89913AB-7D13-4260-91C8-8694D52839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02" t="11318" r="24984" b="24150"/>
          <a:stretch/>
        </p:blipFill>
        <p:spPr>
          <a:xfrm>
            <a:off x="552647" y="3341410"/>
            <a:ext cx="3775708" cy="2886162"/>
          </a:xfrm>
          <a:prstGeom prst="rect">
            <a:avLst/>
          </a:prstGeom>
        </p:spPr>
      </p:pic>
    </p:spTree>
    <p:extLst>
      <p:ext uri="{BB962C8B-B14F-4D97-AF65-F5344CB8AC3E}">
        <p14:creationId xmlns:p14="http://schemas.microsoft.com/office/powerpoint/2010/main" val="102311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D7FC280-4A34-4E9F-8A98-B84878557128}"/>
              </a:ext>
            </a:extLst>
          </p:cNvPr>
          <p:cNvSpPr>
            <a:spLocks noGrp="1"/>
          </p:cNvSpPr>
          <p:nvPr>
            <p:ph type="title"/>
          </p:nvPr>
        </p:nvSpPr>
        <p:spPr>
          <a:xfrm>
            <a:off x="457200" y="288676"/>
            <a:ext cx="8229599" cy="1144729"/>
          </a:xfrm>
        </p:spPr>
        <p:txBody>
          <a:bodyPr/>
          <a:lstStyle/>
          <a:p>
            <a:pPr algn="ctr"/>
            <a:r>
              <a:rPr lang="fr-FR" dirty="0" err="1"/>
              <a:t>Thank</a:t>
            </a:r>
            <a:r>
              <a:rPr lang="fr-FR" dirty="0"/>
              <a:t> </a:t>
            </a:r>
            <a:r>
              <a:rPr lang="fr-FR" dirty="0" err="1"/>
              <a:t>you</a:t>
            </a:r>
            <a:r>
              <a:rPr lang="fr-FR" dirty="0"/>
              <a:t> for </a:t>
            </a:r>
            <a:r>
              <a:rPr lang="fr-FR" dirty="0" err="1"/>
              <a:t>your</a:t>
            </a:r>
            <a:r>
              <a:rPr lang="fr-FR" dirty="0"/>
              <a:t> attention</a:t>
            </a:r>
          </a:p>
        </p:txBody>
      </p:sp>
      <p:sp>
        <p:nvSpPr>
          <p:cNvPr id="2" name="Espace réservé du numéro de diapositive 1">
            <a:extLst>
              <a:ext uri="{FF2B5EF4-FFF2-40B4-BE49-F238E27FC236}">
                <a16:creationId xmlns:a16="http://schemas.microsoft.com/office/drawing/2014/main" id="{D30424F7-AFF0-499D-94D7-5BAC9EF6889A}"/>
              </a:ext>
            </a:extLst>
          </p:cNvPr>
          <p:cNvSpPr>
            <a:spLocks noGrp="1"/>
          </p:cNvSpPr>
          <p:nvPr>
            <p:ph type="sldNum" sz="quarter" idx="12"/>
          </p:nvPr>
        </p:nvSpPr>
        <p:spPr/>
        <p:txBody>
          <a:bodyPr/>
          <a:lstStyle/>
          <a:p>
            <a:fld id="{66E6472D-CC73-4138-A6F9-8290F9406948}" type="slidenum">
              <a:rPr lang="en-GB" smtClean="0"/>
              <a:pPr/>
              <a:t>26</a:t>
            </a:fld>
            <a:endParaRPr lang="en-GB" dirty="0"/>
          </a:p>
        </p:txBody>
      </p:sp>
      <p:pic>
        <p:nvPicPr>
          <p:cNvPr id="4" name="Image 3">
            <a:extLst>
              <a:ext uri="{FF2B5EF4-FFF2-40B4-BE49-F238E27FC236}">
                <a16:creationId xmlns:a16="http://schemas.microsoft.com/office/drawing/2014/main" id="{915B5153-A3ED-458B-B6D3-02F7150C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896" y="1340768"/>
            <a:ext cx="6444208" cy="4833156"/>
          </a:xfrm>
          <a:prstGeom prst="rect">
            <a:avLst/>
          </a:prstGeom>
        </p:spPr>
      </p:pic>
    </p:spTree>
    <p:extLst>
      <p:ext uri="{BB962C8B-B14F-4D97-AF65-F5344CB8AC3E}">
        <p14:creationId xmlns:p14="http://schemas.microsoft.com/office/powerpoint/2010/main" val="144044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3</a:t>
            </a:fld>
            <a:endParaRPr lang="en-GB" dirty="0"/>
          </a:p>
        </p:txBody>
      </p:sp>
      <p:sp>
        <p:nvSpPr>
          <p:cNvPr id="6" name="Titre 5">
            <a:extLst>
              <a:ext uri="{FF2B5EF4-FFF2-40B4-BE49-F238E27FC236}">
                <a16:creationId xmlns:a16="http://schemas.microsoft.com/office/drawing/2014/main" id="{550BD391-9DF0-45DD-93BC-DBEDF3A36EAC}"/>
              </a:ext>
            </a:extLst>
          </p:cNvPr>
          <p:cNvSpPr>
            <a:spLocks noGrp="1"/>
          </p:cNvSpPr>
          <p:nvPr>
            <p:ph type="title"/>
          </p:nvPr>
        </p:nvSpPr>
        <p:spPr>
          <a:xfrm>
            <a:off x="254759" y="509289"/>
            <a:ext cx="8693812" cy="697507"/>
          </a:xfrm>
        </p:spPr>
        <p:txBody>
          <a:bodyPr/>
          <a:lstStyle/>
          <a:p>
            <a:pPr algn="ctr"/>
            <a:r>
              <a:rPr lang="fr-FR" sz="3200" dirty="0"/>
              <a:t>Agricultural practices </a:t>
            </a:r>
            <a:r>
              <a:rPr lang="fr-FR" sz="3200" dirty="0" err="1"/>
              <a:t>affecting</a:t>
            </a:r>
            <a:r>
              <a:rPr lang="fr-FR" sz="3200" dirty="0"/>
              <a:t> water</a:t>
            </a:r>
          </a:p>
        </p:txBody>
      </p:sp>
      <p:sp>
        <p:nvSpPr>
          <p:cNvPr id="24" name="ZoneTexte 24">
            <a:extLst>
              <a:ext uri="{FF2B5EF4-FFF2-40B4-BE49-F238E27FC236}">
                <a16:creationId xmlns:a16="http://schemas.microsoft.com/office/drawing/2014/main" id="{6A9C5EF2-AD55-4CEE-B6C3-D9A0C4AB758D}"/>
              </a:ext>
            </a:extLst>
          </p:cNvPr>
          <p:cNvSpPr txBox="1"/>
          <p:nvPr/>
        </p:nvSpPr>
        <p:spPr>
          <a:xfrm>
            <a:off x="254759" y="1446456"/>
            <a:ext cx="8693812"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Adverse effects of agriculture on water status depend on the management systems implemented by farm and forest holders</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Agricultural practices having an impact on water quality and quantity are associated with:</a:t>
            </a:r>
            <a:endParaRPr lang="en-GB"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285750" indent="-285750">
              <a:buClr>
                <a:srgbClr val="DA6542"/>
              </a:buClr>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e 3">
            <a:extLst>
              <a:ext uri="{FF2B5EF4-FFF2-40B4-BE49-F238E27FC236}">
                <a16:creationId xmlns:a16="http://schemas.microsoft.com/office/drawing/2014/main" id="{3F944DC9-593A-4CEC-ACFF-2DC4EEF61E2F}"/>
              </a:ext>
            </a:extLst>
          </p:cNvPr>
          <p:cNvGrpSpPr/>
          <p:nvPr/>
        </p:nvGrpSpPr>
        <p:grpSpPr>
          <a:xfrm>
            <a:off x="1187624" y="2648044"/>
            <a:ext cx="6768752" cy="2623807"/>
            <a:chOff x="899592" y="2420888"/>
            <a:chExt cx="6768752" cy="2623807"/>
          </a:xfrm>
        </p:grpSpPr>
        <p:sp>
          <p:nvSpPr>
            <p:cNvPr id="16" name="Rectangle : coins arrondis 15">
              <a:extLst>
                <a:ext uri="{FF2B5EF4-FFF2-40B4-BE49-F238E27FC236}">
                  <a16:creationId xmlns:a16="http://schemas.microsoft.com/office/drawing/2014/main" id="{0E865FC4-A20D-4D68-855E-399FFD977B6D}"/>
                </a:ext>
              </a:extLst>
            </p:cNvPr>
            <p:cNvSpPr/>
            <p:nvPr/>
          </p:nvSpPr>
          <p:spPr>
            <a:xfrm>
              <a:off x="6084168" y="2880962"/>
              <a:ext cx="1584176"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Equipment for water collection and re-use, use of precision farming equipment for fertilisers and pesticides or irrigation</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 coins arrondis 14">
              <a:extLst>
                <a:ext uri="{FF2B5EF4-FFF2-40B4-BE49-F238E27FC236}">
                  <a16:creationId xmlns:a16="http://schemas.microsoft.com/office/drawing/2014/main" id="{E59220A2-F7B4-4FB4-B066-EA96ABF5A33C}"/>
                </a:ext>
              </a:extLst>
            </p:cNvPr>
            <p:cNvSpPr/>
            <p:nvPr/>
          </p:nvSpPr>
          <p:spPr>
            <a:xfrm>
              <a:off x="4355976" y="2884455"/>
              <a:ext cx="1584176"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Prevention of livestock overgrazing, no trampling along watercourses, adequate storage of manure</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 coins arrondis 13">
              <a:extLst>
                <a:ext uri="{FF2B5EF4-FFF2-40B4-BE49-F238E27FC236}">
                  <a16:creationId xmlns:a16="http://schemas.microsoft.com/office/drawing/2014/main" id="{B9BCB73F-6925-4112-86D8-E3B353536A26}"/>
                </a:ext>
              </a:extLst>
            </p:cNvPr>
            <p:cNvSpPr/>
            <p:nvPr/>
          </p:nvSpPr>
          <p:spPr>
            <a:xfrm>
              <a:off x="2627784" y="2852936"/>
              <a:ext cx="1584176"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Soil incorporation of crop residuals, use of biological control of pests, non-ploughing of slopes, reduced tillage, etc.</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 coins arrondis 12">
              <a:extLst>
                <a:ext uri="{FF2B5EF4-FFF2-40B4-BE49-F238E27FC236}">
                  <a16:creationId xmlns:a16="http://schemas.microsoft.com/office/drawing/2014/main" id="{9C0CBBC5-0862-436C-BD7E-EFE8DD32E210}"/>
                </a:ext>
              </a:extLst>
            </p:cNvPr>
            <p:cNvSpPr/>
            <p:nvPr/>
          </p:nvSpPr>
          <p:spPr>
            <a:xfrm>
              <a:off x="899592" y="2852936"/>
              <a:ext cx="1584176"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Forest, nitrogen-fixing crops, permanent grasslands, landscape features, crop diversification, etc.</a:t>
              </a:r>
            </a:p>
          </p:txBody>
        </p:sp>
        <p:sp>
          <p:nvSpPr>
            <p:cNvPr id="2" name="Rectangle : coins arrondis 1">
              <a:extLst>
                <a:ext uri="{FF2B5EF4-FFF2-40B4-BE49-F238E27FC236}">
                  <a16:creationId xmlns:a16="http://schemas.microsoft.com/office/drawing/2014/main" id="{09216F8A-150B-4ABB-B9CF-97371CFA2C85}"/>
                </a:ext>
              </a:extLst>
            </p:cNvPr>
            <p:cNvSpPr/>
            <p:nvPr/>
          </p:nvSpPr>
          <p:spPr>
            <a:xfrm>
              <a:off x="899592" y="2420888"/>
              <a:ext cx="15841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Tahoma" panose="020B0604030504040204" pitchFamily="34" charset="0"/>
                  <a:ea typeface="Tahoma" panose="020B0604030504040204" pitchFamily="34" charset="0"/>
                  <a:cs typeface="Tahoma" panose="020B0604030504040204" pitchFamily="34" charset="0"/>
                </a:rPr>
                <a:t>Land occupation</a:t>
              </a:r>
            </a:p>
          </p:txBody>
        </p:sp>
        <p:sp>
          <p:nvSpPr>
            <p:cNvPr id="8" name="Rectangle : coins arrondis 7">
              <a:extLst>
                <a:ext uri="{FF2B5EF4-FFF2-40B4-BE49-F238E27FC236}">
                  <a16:creationId xmlns:a16="http://schemas.microsoft.com/office/drawing/2014/main" id="{07BFEAB6-45C3-40B8-B0E7-8D46F23C235D}"/>
                </a:ext>
              </a:extLst>
            </p:cNvPr>
            <p:cNvSpPr/>
            <p:nvPr/>
          </p:nvSpPr>
          <p:spPr>
            <a:xfrm>
              <a:off x="2627784" y="2420888"/>
              <a:ext cx="15841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latin typeface="Tahoma" panose="020B0604030504040204" pitchFamily="34" charset="0"/>
                  <a:ea typeface="Tahoma" panose="020B0604030504040204" pitchFamily="34" charset="0"/>
                  <a:cs typeface="Tahoma" panose="020B0604030504040204" pitchFamily="34" charset="0"/>
                </a:rPr>
                <a:t>Crop</a:t>
              </a:r>
              <a:r>
                <a:rPr lang="fr-FR" sz="1400" dirty="0">
                  <a:latin typeface="Tahoma" panose="020B0604030504040204" pitchFamily="34" charset="0"/>
                  <a:ea typeface="Tahoma" panose="020B0604030504040204" pitchFamily="34" charset="0"/>
                  <a:cs typeface="Tahoma" panose="020B0604030504040204" pitchFamily="34" charset="0"/>
                </a:rPr>
                <a:t>/plot management</a:t>
              </a:r>
            </a:p>
          </p:txBody>
        </p:sp>
        <p:sp>
          <p:nvSpPr>
            <p:cNvPr id="11" name="Rectangle : coins arrondis 10">
              <a:extLst>
                <a:ext uri="{FF2B5EF4-FFF2-40B4-BE49-F238E27FC236}">
                  <a16:creationId xmlns:a16="http://schemas.microsoft.com/office/drawing/2014/main" id="{CD368AC2-33C9-4B51-809F-0ADE88D44159}"/>
                </a:ext>
              </a:extLst>
            </p:cNvPr>
            <p:cNvSpPr/>
            <p:nvPr/>
          </p:nvSpPr>
          <p:spPr>
            <a:xfrm>
              <a:off x="4355976" y="2420888"/>
              <a:ext cx="15841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latin typeface="Tahoma" panose="020B0604030504040204" pitchFamily="34" charset="0"/>
                  <a:ea typeface="Tahoma" panose="020B0604030504040204" pitchFamily="34" charset="0"/>
                  <a:cs typeface="Tahoma" panose="020B0604030504040204" pitchFamily="34" charset="0"/>
                </a:rPr>
                <a:t>Livestock</a:t>
              </a:r>
              <a:r>
                <a:rPr lang="fr-FR" sz="1400" dirty="0">
                  <a:latin typeface="Tahoma" panose="020B0604030504040204" pitchFamily="34" charset="0"/>
                  <a:ea typeface="Tahoma" panose="020B0604030504040204" pitchFamily="34" charset="0"/>
                  <a:cs typeface="Tahoma" panose="020B0604030504040204" pitchFamily="34" charset="0"/>
                </a:rPr>
                <a:t> management</a:t>
              </a:r>
            </a:p>
          </p:txBody>
        </p:sp>
        <p:sp>
          <p:nvSpPr>
            <p:cNvPr id="12" name="Rectangle : coins arrondis 11">
              <a:extLst>
                <a:ext uri="{FF2B5EF4-FFF2-40B4-BE49-F238E27FC236}">
                  <a16:creationId xmlns:a16="http://schemas.microsoft.com/office/drawing/2014/main" id="{6C32E3B4-EED4-4925-90EA-F7C5DB3A868A}"/>
                </a:ext>
              </a:extLst>
            </p:cNvPr>
            <p:cNvSpPr/>
            <p:nvPr/>
          </p:nvSpPr>
          <p:spPr>
            <a:xfrm>
              <a:off x="6084168" y="2420888"/>
              <a:ext cx="15841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Tahoma" panose="020B0604030504040204" pitchFamily="34" charset="0"/>
                  <a:ea typeface="Tahoma" panose="020B0604030504040204" pitchFamily="34" charset="0"/>
                  <a:cs typeface="Tahoma" panose="020B0604030504040204" pitchFamily="34" charset="0"/>
                </a:rPr>
                <a:t>Use of </a:t>
              </a:r>
              <a:r>
                <a:rPr lang="fr-FR" sz="1400" dirty="0" err="1">
                  <a:latin typeface="Tahoma" panose="020B0604030504040204" pitchFamily="34" charset="0"/>
                  <a:ea typeface="Tahoma" panose="020B0604030504040204" pitchFamily="34" charset="0"/>
                  <a:cs typeface="Tahoma" panose="020B0604030504040204" pitchFamily="34" charset="0"/>
                </a:rPr>
                <a:t>specific</a:t>
              </a:r>
              <a:r>
                <a:rPr lang="fr-FR" sz="1400" dirty="0">
                  <a:latin typeface="Tahoma" panose="020B0604030504040204" pitchFamily="34" charset="0"/>
                  <a:ea typeface="Tahoma" panose="020B0604030504040204" pitchFamily="34" charset="0"/>
                  <a:cs typeface="Tahoma" panose="020B0604030504040204" pitchFamily="34" charset="0"/>
                </a:rPr>
                <a:t> </a:t>
              </a:r>
              <a:r>
                <a:rPr lang="fr-FR" sz="1400" dirty="0" err="1">
                  <a:latin typeface="Tahoma" panose="020B0604030504040204" pitchFamily="34" charset="0"/>
                  <a:ea typeface="Tahoma" panose="020B0604030504040204" pitchFamily="34" charset="0"/>
                  <a:cs typeface="Tahoma" panose="020B0604030504040204" pitchFamily="34" charset="0"/>
                </a:rPr>
                <a:t>equipment</a:t>
              </a:r>
              <a:endParaRPr lang="fr-FR" sz="14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0040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4</a:t>
            </a:fld>
            <a:endParaRPr lang="en-GB" dirty="0"/>
          </a:p>
        </p:txBody>
      </p:sp>
      <p:sp>
        <p:nvSpPr>
          <p:cNvPr id="6" name="Titre 5">
            <a:extLst>
              <a:ext uri="{FF2B5EF4-FFF2-40B4-BE49-F238E27FC236}">
                <a16:creationId xmlns:a16="http://schemas.microsoft.com/office/drawing/2014/main" id="{550BD391-9DF0-45DD-93BC-DBEDF3A36EAC}"/>
              </a:ext>
            </a:extLst>
          </p:cNvPr>
          <p:cNvSpPr>
            <a:spLocks noGrp="1"/>
          </p:cNvSpPr>
          <p:nvPr>
            <p:ph type="title"/>
          </p:nvPr>
        </p:nvSpPr>
        <p:spPr>
          <a:xfrm>
            <a:off x="635694" y="612685"/>
            <a:ext cx="8229599" cy="512059"/>
          </a:xfrm>
        </p:spPr>
        <p:txBody>
          <a:bodyPr/>
          <a:lstStyle/>
          <a:p>
            <a:r>
              <a:rPr lang="fr-FR" sz="3200" dirty="0"/>
              <a:t>Scope and objectives of the </a:t>
            </a:r>
            <a:r>
              <a:rPr lang="fr-FR" sz="3200" dirty="0" err="1"/>
              <a:t>evaluation</a:t>
            </a:r>
            <a:endParaRPr lang="fr-FR" sz="3200" dirty="0"/>
          </a:p>
        </p:txBody>
      </p:sp>
      <p:sp>
        <p:nvSpPr>
          <p:cNvPr id="16" name="ZoneTexte 24">
            <a:extLst>
              <a:ext uri="{FF2B5EF4-FFF2-40B4-BE49-F238E27FC236}">
                <a16:creationId xmlns:a16="http://schemas.microsoft.com/office/drawing/2014/main" id="{794423D7-1576-4AE3-BC66-C62717894A6E}"/>
              </a:ext>
            </a:extLst>
          </p:cNvPr>
          <p:cNvSpPr txBox="1"/>
          <p:nvPr/>
        </p:nvSpPr>
        <p:spPr>
          <a:xfrm>
            <a:off x="319845" y="1292657"/>
            <a:ext cx="8498028" cy="17235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The evaluation examined where and in which ways the CAP instruments and measures influence water quality and water quantity. It covers the programming period 2014-2020</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Much of the analysis focused on the contribution of the CAP measures addressing sustainable management of natural resources and climate actions</a:t>
            </a:r>
          </a:p>
          <a:p>
            <a:endParaRPr lang="en-GB" sz="1400" dirty="0"/>
          </a:p>
          <a:p>
            <a:endParaRPr lang="en-GB" sz="1400" dirty="0"/>
          </a:p>
          <a:p>
            <a:endParaRPr lang="en-GB" sz="1400" dirty="0"/>
          </a:p>
        </p:txBody>
      </p:sp>
      <p:sp>
        <p:nvSpPr>
          <p:cNvPr id="20" name="Rectangle 3">
            <a:extLst>
              <a:ext uri="{FF2B5EF4-FFF2-40B4-BE49-F238E27FC236}">
                <a16:creationId xmlns:a16="http://schemas.microsoft.com/office/drawing/2014/main" id="{C32FEF5A-E246-44B0-B385-BA82E24C482B}"/>
              </a:ext>
            </a:extLst>
          </p:cNvPr>
          <p:cNvSpPr>
            <a:spLocks noChangeArrowheads="1"/>
          </p:cNvSpPr>
          <p:nvPr/>
        </p:nvSpPr>
        <p:spPr bwMode="auto">
          <a:xfrm>
            <a:off x="2627784" y="63024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2" name="Groupe 1">
            <a:extLst>
              <a:ext uri="{FF2B5EF4-FFF2-40B4-BE49-F238E27FC236}">
                <a16:creationId xmlns:a16="http://schemas.microsoft.com/office/drawing/2014/main" id="{26B4F901-07CA-4D90-B87D-CC4683E3DC9D}"/>
              </a:ext>
            </a:extLst>
          </p:cNvPr>
          <p:cNvGrpSpPr/>
          <p:nvPr/>
        </p:nvGrpSpPr>
        <p:grpSpPr>
          <a:xfrm>
            <a:off x="319845" y="2405436"/>
            <a:ext cx="8504309" cy="4047900"/>
            <a:chOff x="487753" y="2169424"/>
            <a:chExt cx="8504309" cy="4047900"/>
          </a:xfrm>
        </p:grpSpPr>
        <p:sp>
          <p:nvSpPr>
            <p:cNvPr id="10" name="Rectangle 9">
              <a:extLst>
                <a:ext uri="{FF2B5EF4-FFF2-40B4-BE49-F238E27FC236}">
                  <a16:creationId xmlns:a16="http://schemas.microsoft.com/office/drawing/2014/main" id="{6C2EA8B8-4AC0-4D58-92B1-4DA8674BA6CE}"/>
                </a:ext>
              </a:extLst>
            </p:cNvPr>
            <p:cNvSpPr/>
            <p:nvPr/>
          </p:nvSpPr>
          <p:spPr>
            <a:xfrm>
              <a:off x="2385897" y="2169424"/>
              <a:ext cx="1800000" cy="1631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a:t>Pillar II</a:t>
              </a:r>
            </a:p>
            <a:p>
              <a:pPr algn="ctr"/>
              <a:endParaRPr lang="en-GB" sz="1200" u="sng"/>
            </a:p>
            <a:p>
              <a:pPr algn="ctr"/>
              <a:r>
                <a:rPr lang="en-GB" sz="1050"/>
                <a:t>Reg. (EU) No 1305/2013</a:t>
              </a:r>
            </a:p>
            <a:p>
              <a:pPr algn="ctr"/>
              <a:r>
                <a:rPr lang="en-GB" sz="1050" i="1"/>
                <a:t>Rural Development Measures</a:t>
              </a:r>
            </a:p>
            <a:p>
              <a:pPr algn="ctr"/>
              <a:endParaRPr lang="en-GB" sz="1200"/>
            </a:p>
          </p:txBody>
        </p:sp>
        <p:sp>
          <p:nvSpPr>
            <p:cNvPr id="9" name="Rectangle 8">
              <a:extLst>
                <a:ext uri="{FF2B5EF4-FFF2-40B4-BE49-F238E27FC236}">
                  <a16:creationId xmlns:a16="http://schemas.microsoft.com/office/drawing/2014/main" id="{B6FA3E76-B12B-42EB-8ADF-D522A75B1DE1}"/>
                </a:ext>
              </a:extLst>
            </p:cNvPr>
            <p:cNvSpPr/>
            <p:nvPr/>
          </p:nvSpPr>
          <p:spPr>
            <a:xfrm>
              <a:off x="494034" y="2169425"/>
              <a:ext cx="1800000" cy="1631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a:t>Pillar I</a:t>
              </a:r>
            </a:p>
            <a:p>
              <a:pPr algn="ctr"/>
              <a:endParaRPr lang="en-GB" sz="1200" u="sng"/>
            </a:p>
            <a:p>
              <a:pPr algn="ctr"/>
              <a:r>
                <a:rPr lang="en-GB" sz="1050"/>
                <a:t>Reg. (EU) No 1307/2013</a:t>
              </a:r>
            </a:p>
            <a:p>
              <a:pPr algn="ctr"/>
              <a:r>
                <a:rPr lang="en-GB" sz="1050" i="1"/>
                <a:t>Direct payments (BPS, VCS, Greening payments, etc.)</a:t>
              </a:r>
            </a:p>
            <a:p>
              <a:pPr algn="ctr"/>
              <a:endParaRPr lang="en-GB" sz="1050"/>
            </a:p>
            <a:p>
              <a:pPr algn="ctr"/>
              <a:r>
                <a:rPr lang="en-GB" sz="1050"/>
                <a:t>Reg. (EU) No 1308/2013</a:t>
              </a:r>
            </a:p>
            <a:p>
              <a:pPr algn="ctr"/>
              <a:r>
                <a:rPr lang="en-GB" sz="1050" i="1"/>
                <a:t>Sector-specific market support measures</a:t>
              </a:r>
            </a:p>
          </p:txBody>
        </p:sp>
        <p:sp>
          <p:nvSpPr>
            <p:cNvPr id="21" name="Bulle narrative : rectangle 20">
              <a:extLst>
                <a:ext uri="{FF2B5EF4-FFF2-40B4-BE49-F238E27FC236}">
                  <a16:creationId xmlns:a16="http://schemas.microsoft.com/office/drawing/2014/main" id="{17E41B0E-81E6-4610-ACE3-D3FD74FEF41C}"/>
                </a:ext>
              </a:extLst>
            </p:cNvPr>
            <p:cNvSpPr/>
            <p:nvPr/>
          </p:nvSpPr>
          <p:spPr>
            <a:xfrm rot="5400000">
              <a:off x="4879663" y="2104925"/>
              <a:ext cx="3724503" cy="4500295"/>
            </a:xfrm>
            <a:prstGeom prst="wedgeRectCallout">
              <a:avLst>
                <a:gd name="adj1" fmla="val -21358"/>
                <a:gd name="adj2" fmla="val 57352"/>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graphicFrame>
          <p:nvGraphicFramePr>
            <p:cNvPr id="19" name="Diagramme 18">
              <a:extLst>
                <a:ext uri="{FF2B5EF4-FFF2-40B4-BE49-F238E27FC236}">
                  <a16:creationId xmlns:a16="http://schemas.microsoft.com/office/drawing/2014/main" id="{EBA11043-B954-478D-9FCF-2FC49622BF64}"/>
                </a:ext>
              </a:extLst>
            </p:cNvPr>
            <p:cNvGraphicFramePr/>
            <p:nvPr>
              <p:extLst>
                <p:ext uri="{D42A27DB-BD31-4B8C-83A1-F6EECF244321}">
                  <p14:modId xmlns:p14="http://schemas.microsoft.com/office/powerpoint/2010/main" val="1258655414"/>
                </p:ext>
              </p:extLst>
            </p:nvPr>
          </p:nvGraphicFramePr>
          <p:xfrm>
            <a:off x="4750494" y="2511947"/>
            <a:ext cx="4099447" cy="366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Bulle narrative : rectangle 11">
              <a:extLst>
                <a:ext uri="{FF2B5EF4-FFF2-40B4-BE49-F238E27FC236}">
                  <a16:creationId xmlns:a16="http://schemas.microsoft.com/office/drawing/2014/main" id="{04A7E1F3-9931-4AF8-BAB2-6A92227B26D0}"/>
                </a:ext>
              </a:extLst>
            </p:cNvPr>
            <p:cNvSpPr/>
            <p:nvPr/>
          </p:nvSpPr>
          <p:spPr>
            <a:xfrm rot="10800000">
              <a:off x="489186" y="4480640"/>
              <a:ext cx="3698143" cy="1736683"/>
            </a:xfrm>
            <a:prstGeom prst="wedgeRectCallout">
              <a:avLst>
                <a:gd name="adj1" fmla="val -20891"/>
                <a:gd name="adj2" fmla="val 5751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grpSp>
          <p:nvGrpSpPr>
            <p:cNvPr id="13" name="Groupe 12">
              <a:extLst>
                <a:ext uri="{FF2B5EF4-FFF2-40B4-BE49-F238E27FC236}">
                  <a16:creationId xmlns:a16="http://schemas.microsoft.com/office/drawing/2014/main" id="{ABAD533D-93F8-4A6B-89CB-EA41760CB072}"/>
                </a:ext>
              </a:extLst>
            </p:cNvPr>
            <p:cNvGrpSpPr/>
            <p:nvPr/>
          </p:nvGrpSpPr>
          <p:grpSpPr>
            <a:xfrm>
              <a:off x="608479" y="4679576"/>
              <a:ext cx="3459465" cy="1386276"/>
              <a:chOff x="0" y="193996"/>
              <a:chExt cx="4099447" cy="623700"/>
            </a:xfrm>
          </p:grpSpPr>
          <p:sp>
            <p:nvSpPr>
              <p:cNvPr id="18" name="Rectangle 17">
                <a:extLst>
                  <a:ext uri="{FF2B5EF4-FFF2-40B4-BE49-F238E27FC236}">
                    <a16:creationId xmlns:a16="http://schemas.microsoft.com/office/drawing/2014/main" id="{7AEC419B-6DF5-4745-BD9D-E08EB8DB666D}"/>
                  </a:ext>
                </a:extLst>
              </p:cNvPr>
              <p:cNvSpPr/>
              <p:nvPr/>
            </p:nvSpPr>
            <p:spPr>
              <a:xfrm>
                <a:off x="0" y="193996"/>
                <a:ext cx="4099447" cy="623700"/>
              </a:xfrm>
              <a:prstGeom prst="rect">
                <a:avLst/>
              </a:prstGeom>
              <a:ln>
                <a:solidFill>
                  <a:schemeClr val="accent1">
                    <a:lumMod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ZoneTexte 21">
                <a:extLst>
                  <a:ext uri="{FF2B5EF4-FFF2-40B4-BE49-F238E27FC236}">
                    <a16:creationId xmlns:a16="http://schemas.microsoft.com/office/drawing/2014/main" id="{13C169F3-3394-49B3-9B2C-13A2742DE8D5}"/>
                  </a:ext>
                </a:extLst>
              </p:cNvPr>
              <p:cNvSpPr txBox="1"/>
              <p:nvPr/>
            </p:nvSpPr>
            <p:spPr>
              <a:xfrm>
                <a:off x="0" y="193996"/>
                <a:ext cx="4099447" cy="623700"/>
              </a:xfrm>
              <a:prstGeom prst="rect">
                <a:avLst/>
              </a:prstGeom>
              <a:ln>
                <a:solidFill>
                  <a:schemeClr val="accent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8163" tIns="187452" rIns="318163" bIns="56896" numCol="1" spcCol="1270" anchor="t" anchorCtr="0">
                <a:noAutofit/>
              </a:bodyPr>
              <a:lstStyle/>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1 Buffer strips along water courses</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2 Authorisation for abstraction</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3 Groundwater protection</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4 Minimum soil cover</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5 Land management to limit erosion</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6 Maintenance of soil organic matter</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GAEC 7 Retention of landscape features</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SMR 1 Against water pollution by nitrates</a:t>
                </a:r>
              </a:p>
              <a:p>
                <a:pPr marL="171450" lvl="1" indent="-171450" defTabSz="355600">
                  <a:lnSpc>
                    <a:spcPct val="90000"/>
                  </a:lnSpc>
                  <a:spcBef>
                    <a:spcPct val="0"/>
                  </a:spcBef>
                  <a:spcAft>
                    <a:spcPct val="15000"/>
                  </a:spcAft>
                  <a:buFont typeface="Arial" panose="020B0604020202020204" pitchFamily="34" charset="0"/>
                  <a:buChar char="•"/>
                </a:pPr>
                <a:r>
                  <a:rPr lang="en-GB" sz="800" dirty="0">
                    <a:solidFill>
                      <a:srgbClr val="3F3F3F">
                        <a:hueOff val="0"/>
                        <a:satOff val="0"/>
                        <a:lumOff val="0"/>
                        <a:alphaOff val="0"/>
                      </a:srgbClr>
                    </a:solidFill>
                    <a:latin typeface="Calibri"/>
                  </a:rPr>
                  <a:t>SMR 10 Placing of Plant Protection Products on the market</a:t>
                </a:r>
              </a:p>
            </p:txBody>
          </p:sp>
        </p:grpSp>
        <p:grpSp>
          <p:nvGrpSpPr>
            <p:cNvPr id="14" name="Groupe 13">
              <a:extLst>
                <a:ext uri="{FF2B5EF4-FFF2-40B4-BE49-F238E27FC236}">
                  <a16:creationId xmlns:a16="http://schemas.microsoft.com/office/drawing/2014/main" id="{6245286E-52E2-4C2A-BC69-DEDF139ED037}"/>
                </a:ext>
              </a:extLst>
            </p:cNvPr>
            <p:cNvGrpSpPr/>
            <p:nvPr/>
          </p:nvGrpSpPr>
          <p:grpSpPr>
            <a:xfrm>
              <a:off x="813450" y="4546736"/>
              <a:ext cx="2479171" cy="271143"/>
              <a:chOff x="204972" y="61156"/>
              <a:chExt cx="2869612" cy="265680"/>
            </a:xfrm>
            <a:solidFill>
              <a:schemeClr val="accent1">
                <a:lumMod val="50000"/>
              </a:schemeClr>
            </a:solidFill>
          </p:grpSpPr>
          <p:sp>
            <p:nvSpPr>
              <p:cNvPr id="15" name="Rectangle : coins arrondis 14">
                <a:extLst>
                  <a:ext uri="{FF2B5EF4-FFF2-40B4-BE49-F238E27FC236}">
                    <a16:creationId xmlns:a16="http://schemas.microsoft.com/office/drawing/2014/main" id="{48304324-AA14-471D-8152-83584125F7C6}"/>
                  </a:ext>
                </a:extLst>
              </p:cNvPr>
              <p:cNvSpPr/>
              <p:nvPr/>
            </p:nvSpPr>
            <p:spPr>
              <a:xfrm>
                <a:off x="204972" y="61156"/>
                <a:ext cx="2869612" cy="265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angle : coins arrondis 6">
                <a:extLst>
                  <a:ext uri="{FF2B5EF4-FFF2-40B4-BE49-F238E27FC236}">
                    <a16:creationId xmlns:a16="http://schemas.microsoft.com/office/drawing/2014/main" id="{4AD78F59-D639-4991-A060-5E0C576913D9}"/>
                  </a:ext>
                </a:extLst>
              </p:cNvPr>
              <p:cNvSpPr txBox="1"/>
              <p:nvPr/>
            </p:nvSpPr>
            <p:spPr>
              <a:xfrm>
                <a:off x="217941" y="74125"/>
                <a:ext cx="2843674" cy="239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8465" tIns="0" rIns="108465" bIns="0" numCol="1" spcCol="1270" anchor="ctr" anchorCtr="0">
                <a:noAutofit/>
              </a:bodyPr>
              <a:lstStyle/>
              <a:p>
                <a:pPr marL="0" lvl="0" indent="0" algn="l" defTabSz="355600">
                  <a:lnSpc>
                    <a:spcPct val="90000"/>
                  </a:lnSpc>
                  <a:spcBef>
                    <a:spcPct val="0"/>
                  </a:spcBef>
                  <a:spcAft>
                    <a:spcPct val="35000"/>
                  </a:spcAft>
                  <a:buNone/>
                </a:pPr>
                <a:r>
                  <a:rPr lang="en-GB" sz="800" kern="1200"/>
                  <a:t>Cross-Compliance instruments considered</a:t>
                </a:r>
              </a:p>
            </p:txBody>
          </p:sp>
        </p:grpSp>
        <p:sp>
          <p:nvSpPr>
            <p:cNvPr id="11" name="Rectangle 10">
              <a:extLst>
                <a:ext uri="{FF2B5EF4-FFF2-40B4-BE49-F238E27FC236}">
                  <a16:creationId xmlns:a16="http://schemas.microsoft.com/office/drawing/2014/main" id="{05CD3F3E-3ADE-4E95-BAA8-521EBF4AC2C6}"/>
                </a:ext>
              </a:extLst>
            </p:cNvPr>
            <p:cNvSpPr/>
            <p:nvPr/>
          </p:nvSpPr>
          <p:spPr>
            <a:xfrm>
              <a:off x="487753" y="3905663"/>
              <a:ext cx="3698144" cy="46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u="sng" dirty="0"/>
                <a:t>Horizontal Measures</a:t>
              </a:r>
            </a:p>
            <a:p>
              <a:pPr algn="ctr"/>
              <a:r>
                <a:rPr lang="en-GB" sz="1050" i="1" dirty="0"/>
                <a:t>(GAEC, SMR, Farm Advisory </a:t>
              </a:r>
              <a:r>
                <a:rPr lang="en-GB" sz="1050" i="1" dirty="0">
                  <a:solidFill>
                    <a:schemeClr val="bg1"/>
                  </a:solidFill>
                </a:rPr>
                <a:t>System, etc.)</a:t>
              </a:r>
            </a:p>
          </p:txBody>
        </p:sp>
      </p:grpSp>
    </p:spTree>
    <p:extLst>
      <p:ext uri="{BB962C8B-B14F-4D97-AF65-F5344CB8AC3E}">
        <p14:creationId xmlns:p14="http://schemas.microsoft.com/office/powerpoint/2010/main" val="288463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5</a:t>
            </a:fld>
            <a:endParaRPr lang="en-GB" dirty="0"/>
          </a:p>
        </p:txBody>
      </p:sp>
      <p:sp>
        <p:nvSpPr>
          <p:cNvPr id="6" name="Titre 5">
            <a:extLst>
              <a:ext uri="{FF2B5EF4-FFF2-40B4-BE49-F238E27FC236}">
                <a16:creationId xmlns:a16="http://schemas.microsoft.com/office/drawing/2014/main" id="{550BD391-9DF0-45DD-93BC-DBEDF3A36EAC}"/>
              </a:ext>
            </a:extLst>
          </p:cNvPr>
          <p:cNvSpPr>
            <a:spLocks noGrp="1"/>
          </p:cNvSpPr>
          <p:nvPr>
            <p:ph type="title"/>
          </p:nvPr>
        </p:nvSpPr>
        <p:spPr>
          <a:xfrm>
            <a:off x="457201" y="548680"/>
            <a:ext cx="8229599" cy="512059"/>
          </a:xfrm>
        </p:spPr>
        <p:txBody>
          <a:bodyPr/>
          <a:lstStyle/>
          <a:p>
            <a:pPr algn="ctr"/>
            <a:r>
              <a:rPr lang="fr-FR" sz="3200" dirty="0" err="1"/>
              <a:t>Methodology</a:t>
            </a:r>
            <a:r>
              <a:rPr lang="fr-FR" sz="3200" dirty="0"/>
              <a:t> and data</a:t>
            </a:r>
          </a:p>
        </p:txBody>
      </p:sp>
      <p:grpSp>
        <p:nvGrpSpPr>
          <p:cNvPr id="13" name="Groupe 12">
            <a:extLst>
              <a:ext uri="{FF2B5EF4-FFF2-40B4-BE49-F238E27FC236}">
                <a16:creationId xmlns:a16="http://schemas.microsoft.com/office/drawing/2014/main" id="{12217E83-E786-4BAF-A73F-0DAB1D59E9A0}"/>
              </a:ext>
            </a:extLst>
          </p:cNvPr>
          <p:cNvGrpSpPr/>
          <p:nvPr/>
        </p:nvGrpSpPr>
        <p:grpSpPr>
          <a:xfrm>
            <a:off x="5046570" y="1681502"/>
            <a:ext cx="3845911" cy="4439524"/>
            <a:chOff x="4067944" y="116632"/>
            <a:chExt cx="4703837" cy="5696175"/>
          </a:xfrm>
        </p:grpSpPr>
        <p:pic>
          <p:nvPicPr>
            <p:cNvPr id="17" name="Image 16">
              <a:extLst>
                <a:ext uri="{FF2B5EF4-FFF2-40B4-BE49-F238E27FC236}">
                  <a16:creationId xmlns:a16="http://schemas.microsoft.com/office/drawing/2014/main" id="{01C208D5-5625-49F9-AFE1-40A410245433}"/>
                </a:ext>
              </a:extLst>
            </p:cNvPr>
            <p:cNvPicPr>
              <a:picLocks noChangeAspect="1"/>
            </p:cNvPicPr>
            <p:nvPr/>
          </p:nvPicPr>
          <p:blipFill>
            <a:blip r:embed="rId3"/>
            <a:stretch>
              <a:fillRect/>
            </a:stretch>
          </p:blipFill>
          <p:spPr>
            <a:xfrm>
              <a:off x="4067944" y="116632"/>
              <a:ext cx="4703837" cy="5696175"/>
            </a:xfrm>
            <a:prstGeom prst="rect">
              <a:avLst/>
            </a:prstGeom>
          </p:spPr>
        </p:pic>
        <p:pic>
          <p:nvPicPr>
            <p:cNvPr id="18" name="Image 17">
              <a:extLst>
                <a:ext uri="{FF2B5EF4-FFF2-40B4-BE49-F238E27FC236}">
                  <a16:creationId xmlns:a16="http://schemas.microsoft.com/office/drawing/2014/main" id="{C6398AB6-8704-4453-A0FB-238F1C8A8516}"/>
                </a:ext>
              </a:extLst>
            </p:cNvPr>
            <p:cNvPicPr>
              <a:picLocks noChangeAspect="1"/>
            </p:cNvPicPr>
            <p:nvPr/>
          </p:nvPicPr>
          <p:blipFill>
            <a:blip r:embed="rId4"/>
            <a:stretch>
              <a:fillRect/>
            </a:stretch>
          </p:blipFill>
          <p:spPr>
            <a:xfrm>
              <a:off x="4067944" y="116632"/>
              <a:ext cx="2447956" cy="923906"/>
            </a:xfrm>
            <a:prstGeom prst="rect">
              <a:avLst/>
            </a:prstGeom>
          </p:spPr>
        </p:pic>
      </p:grpSp>
      <p:sp>
        <p:nvSpPr>
          <p:cNvPr id="19" name="Rectangle 18">
            <a:extLst>
              <a:ext uri="{FF2B5EF4-FFF2-40B4-BE49-F238E27FC236}">
                <a16:creationId xmlns:a16="http://schemas.microsoft.com/office/drawing/2014/main" id="{2CB9A462-C58A-4110-9B99-84286E7EF6EB}"/>
              </a:ext>
            </a:extLst>
          </p:cNvPr>
          <p:cNvSpPr/>
          <p:nvPr/>
        </p:nvSpPr>
        <p:spPr>
          <a:xfrm>
            <a:off x="251519" y="1596711"/>
            <a:ext cx="4536505" cy="4524315"/>
          </a:xfrm>
          <a:prstGeom prst="rect">
            <a:avLst/>
          </a:prstGeom>
        </p:spPr>
        <p:txBody>
          <a:bodyPr wrap="square">
            <a:spAutoFit/>
          </a:bodyPr>
          <a:lstStyle/>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Case studies </a:t>
            </a:r>
            <a:r>
              <a:rPr lang="en-GB" sz="1600" dirty="0">
                <a:latin typeface="Tahoma" panose="020B0604030504040204" pitchFamily="34" charset="0"/>
                <a:ea typeface="Tahoma" panose="020B0604030504040204" pitchFamily="34" charset="0"/>
                <a:cs typeface="Tahoma" panose="020B0604030504040204" pitchFamily="34" charset="0"/>
              </a:rPr>
              <a:t>in River Basin Districts located in 10 Member States: DE, ES, FR, HR, IT, NL, AT, PL, RO, FI</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Interviews</a:t>
            </a:r>
            <a:r>
              <a:rPr lang="en-GB" sz="1600" dirty="0">
                <a:latin typeface="Tahoma" panose="020B0604030504040204" pitchFamily="34" charset="0"/>
                <a:ea typeface="Tahoma" panose="020B0604030504040204" pitchFamily="34" charset="0"/>
                <a:cs typeface="Tahoma" panose="020B0604030504040204" pitchFamily="34" charset="0"/>
              </a:rPr>
              <a:t> at the local and national level</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Survey</a:t>
            </a:r>
            <a:r>
              <a:rPr lang="en-GB" sz="1600" dirty="0">
                <a:latin typeface="Tahoma" panose="020B0604030504040204" pitchFamily="34" charset="0"/>
                <a:ea typeface="Tahoma" panose="020B0604030504040204" pitchFamily="34" charset="0"/>
                <a:cs typeface="Tahoma" panose="020B0604030504040204" pitchFamily="34" charset="0"/>
              </a:rPr>
              <a:t> to 120 farm advisers in the RBD studied</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Statistical data </a:t>
            </a:r>
            <a:r>
              <a:rPr lang="en-GB" sz="1600" dirty="0">
                <a:latin typeface="Tahoma" panose="020B0604030504040204" pitchFamily="34" charset="0"/>
                <a:ea typeface="Tahoma" panose="020B0604030504040204" pitchFamily="34" charset="0"/>
                <a:cs typeface="Tahoma" panose="020B0604030504040204" pitchFamily="34" charset="0"/>
              </a:rPr>
              <a:t>from CATS, Eurostat (AEI and LUCAS), FSS, WISE</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Implementation data </a:t>
            </a:r>
            <a:r>
              <a:rPr lang="en-GB" sz="1600" dirty="0">
                <a:latin typeface="Tahoma" panose="020B0604030504040204" pitchFamily="34" charset="0"/>
                <a:ea typeface="Tahoma" panose="020B0604030504040204" pitchFamily="34" charset="0"/>
                <a:cs typeface="Tahoma" panose="020B0604030504040204" pitchFamily="34" charset="0"/>
              </a:rPr>
              <a:t>of the RDP (planned and executed budget 2014-2020 for EU-28) – Annual Implementation reports and CMEF indicators</a:t>
            </a:r>
          </a:p>
          <a:p>
            <a:pPr marL="285750" indent="-285750">
              <a:buClr>
                <a:srgbClr val="DA6542"/>
              </a:buClr>
              <a:buFont typeface="Arial" panose="020B0604020202020204" pitchFamily="34" charset="0"/>
              <a:buChar char="•"/>
            </a:pPr>
            <a:endParaRPr lang="en-GB" sz="8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600" b="1" dirty="0">
                <a:latin typeface="Tahoma" panose="020B0604030504040204" pitchFamily="34" charset="0"/>
                <a:ea typeface="Tahoma" panose="020B0604030504040204" pitchFamily="34" charset="0"/>
                <a:cs typeface="Tahoma" panose="020B0604030504040204" pitchFamily="34" charset="0"/>
              </a:rPr>
              <a:t>FADN analysis </a:t>
            </a:r>
            <a:r>
              <a:rPr lang="en-GB" sz="1600" dirty="0">
                <a:latin typeface="Tahoma" panose="020B0604030504040204" pitchFamily="34" charset="0"/>
                <a:ea typeface="Tahoma" panose="020B0604030504040204" pitchFamily="34" charset="0"/>
                <a:cs typeface="Tahoma" panose="020B0604030504040204" pitchFamily="34" charset="0"/>
              </a:rPr>
              <a:t>of the CAP support and agricultural practices implemented by the beneficiaries</a:t>
            </a:r>
          </a:p>
        </p:txBody>
      </p:sp>
      <p:sp>
        <p:nvSpPr>
          <p:cNvPr id="9" name="ZoneTexte 8">
            <a:extLst>
              <a:ext uri="{FF2B5EF4-FFF2-40B4-BE49-F238E27FC236}">
                <a16:creationId xmlns:a16="http://schemas.microsoft.com/office/drawing/2014/main" id="{99E2E5A2-E92C-42D4-89EC-8213EA0E17D0}"/>
              </a:ext>
            </a:extLst>
          </p:cNvPr>
          <p:cNvSpPr txBox="1"/>
          <p:nvPr/>
        </p:nvSpPr>
        <p:spPr>
          <a:xfrm>
            <a:off x="6380919" y="6165884"/>
            <a:ext cx="1511123" cy="215444"/>
          </a:xfrm>
          <a:prstGeom prst="rect">
            <a:avLst/>
          </a:prstGeom>
          <a:noFill/>
        </p:spPr>
        <p:txBody>
          <a:bodyPr wrap="square" rtlCol="0">
            <a:spAutoFit/>
          </a:bodyPr>
          <a:lstStyle/>
          <a:p>
            <a:r>
              <a:rPr lang="en-GB" sz="800" dirty="0"/>
              <a:t>Source: Alliance </a:t>
            </a:r>
            <a:r>
              <a:rPr lang="en-GB" sz="800" dirty="0" err="1"/>
              <a:t>Environnement</a:t>
            </a:r>
            <a:endParaRPr lang="fr-FR" sz="800" dirty="0"/>
          </a:p>
        </p:txBody>
      </p:sp>
      <p:sp>
        <p:nvSpPr>
          <p:cNvPr id="10" name="Rectangle 9">
            <a:extLst>
              <a:ext uri="{FF2B5EF4-FFF2-40B4-BE49-F238E27FC236}">
                <a16:creationId xmlns:a16="http://schemas.microsoft.com/office/drawing/2014/main" id="{BA78A0BA-CFD5-4A9D-9139-EA9B2D82B581}"/>
              </a:ext>
            </a:extLst>
          </p:cNvPr>
          <p:cNvSpPr/>
          <p:nvPr/>
        </p:nvSpPr>
        <p:spPr>
          <a:xfrm>
            <a:off x="5125091" y="1351269"/>
            <a:ext cx="3845911"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solidFill>
                  <a:srgbClr val="DA6542"/>
                </a:solidFill>
                <a:latin typeface="Tahoma" panose="020B0604030504040204" pitchFamily="34" charset="0"/>
              </a:rPr>
              <a:t>Case-study River Basin Districts</a:t>
            </a:r>
            <a:endParaRPr lang="fr-FR" sz="1000" b="1" dirty="0">
              <a:solidFill>
                <a:srgbClr val="DA6542"/>
              </a:solidFill>
              <a:latin typeface="Tahoma" panose="020B0604030504040204" pitchFamily="34" charset="0"/>
            </a:endParaRPr>
          </a:p>
        </p:txBody>
      </p:sp>
    </p:spTree>
    <p:extLst>
      <p:ext uri="{BB962C8B-B14F-4D97-AF65-F5344CB8AC3E}">
        <p14:creationId xmlns:p14="http://schemas.microsoft.com/office/powerpoint/2010/main" val="53289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599" cy="487523"/>
          </a:xfrm>
        </p:spPr>
        <p:txBody>
          <a:bodyPr/>
          <a:lstStyle/>
          <a:p>
            <a:r>
              <a:rPr lang="en-GB" sz="2100" dirty="0"/>
              <a:t>Methods, tools and data sources used for each ESQ</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540691001"/>
                  </p:ext>
                </p:extLst>
              </p:nvPr>
            </p:nvGraphicFramePr>
            <p:xfrm>
              <a:off x="611559" y="977489"/>
              <a:ext cx="7179320" cy="4539736"/>
            </p:xfrm>
            <a:graphic>
              <a:graphicData uri="http://schemas.openxmlformats.org/drawingml/2006/table">
                <a:tbl>
                  <a:tblPr firstCol="1" bandRow="1">
                    <a:tableStyleId>{5C22544A-7EE6-4342-B048-85BDC9FD1C3A}</a:tableStyleId>
                  </a:tblPr>
                  <a:tblGrid>
                    <a:gridCol w="648575">
                      <a:extLst>
                        <a:ext uri="{9D8B030D-6E8A-4147-A177-3AD203B41FA5}">
                          <a16:colId xmlns:a16="http://schemas.microsoft.com/office/drawing/2014/main" val="20000"/>
                        </a:ext>
                      </a:extLst>
                    </a:gridCol>
                    <a:gridCol w="449913">
                      <a:extLst>
                        <a:ext uri="{9D8B030D-6E8A-4147-A177-3AD203B41FA5}">
                          <a16:colId xmlns:a16="http://schemas.microsoft.com/office/drawing/2014/main" val="3743403703"/>
                        </a:ext>
                      </a:extLst>
                    </a:gridCol>
                    <a:gridCol w="675648">
                      <a:extLst>
                        <a:ext uri="{9D8B030D-6E8A-4147-A177-3AD203B41FA5}">
                          <a16:colId xmlns:a16="http://schemas.microsoft.com/office/drawing/2014/main" val="3816989818"/>
                        </a:ext>
                      </a:extLst>
                    </a:gridCol>
                    <a:gridCol w="675648">
                      <a:extLst>
                        <a:ext uri="{9D8B030D-6E8A-4147-A177-3AD203B41FA5}">
                          <a16:colId xmlns:a16="http://schemas.microsoft.com/office/drawing/2014/main" val="20003"/>
                        </a:ext>
                      </a:extLst>
                    </a:gridCol>
                    <a:gridCol w="675648">
                      <a:extLst>
                        <a:ext uri="{9D8B030D-6E8A-4147-A177-3AD203B41FA5}">
                          <a16:colId xmlns:a16="http://schemas.microsoft.com/office/drawing/2014/main" val="1700446806"/>
                        </a:ext>
                      </a:extLst>
                    </a:gridCol>
                    <a:gridCol w="675648">
                      <a:extLst>
                        <a:ext uri="{9D8B030D-6E8A-4147-A177-3AD203B41FA5}">
                          <a16:colId xmlns:a16="http://schemas.microsoft.com/office/drawing/2014/main" val="20005"/>
                        </a:ext>
                      </a:extLst>
                    </a:gridCol>
                    <a:gridCol w="675648">
                      <a:extLst>
                        <a:ext uri="{9D8B030D-6E8A-4147-A177-3AD203B41FA5}">
                          <a16:colId xmlns:a16="http://schemas.microsoft.com/office/drawing/2014/main" val="568985784"/>
                        </a:ext>
                      </a:extLst>
                    </a:gridCol>
                    <a:gridCol w="675648">
                      <a:extLst>
                        <a:ext uri="{9D8B030D-6E8A-4147-A177-3AD203B41FA5}">
                          <a16:colId xmlns:a16="http://schemas.microsoft.com/office/drawing/2014/main" val="2285183128"/>
                        </a:ext>
                      </a:extLst>
                    </a:gridCol>
                    <a:gridCol w="675648">
                      <a:extLst>
                        <a:ext uri="{9D8B030D-6E8A-4147-A177-3AD203B41FA5}">
                          <a16:colId xmlns:a16="http://schemas.microsoft.com/office/drawing/2014/main" val="671575268"/>
                        </a:ext>
                      </a:extLst>
                    </a:gridCol>
                    <a:gridCol w="675648">
                      <a:extLst>
                        <a:ext uri="{9D8B030D-6E8A-4147-A177-3AD203B41FA5}">
                          <a16:colId xmlns:a16="http://schemas.microsoft.com/office/drawing/2014/main" val="1350177529"/>
                        </a:ext>
                      </a:extLst>
                    </a:gridCol>
                    <a:gridCol w="675648">
                      <a:extLst>
                        <a:ext uri="{9D8B030D-6E8A-4147-A177-3AD203B41FA5}">
                          <a16:colId xmlns:a16="http://schemas.microsoft.com/office/drawing/2014/main" val="20010"/>
                        </a:ext>
                      </a:extLst>
                    </a:gridCol>
                  </a:tblGrid>
                  <a:tr h="1433632">
                    <a:tc gridSpan="2">
                      <a:txBody>
                        <a:bodyPr/>
                        <a:lstStyle/>
                        <a:p>
                          <a:pPr>
                            <a:lnSpc>
                              <a:spcPct val="107000"/>
                            </a:lnSpc>
                            <a:spcAft>
                              <a:spcPts val="0"/>
                            </a:spcAft>
                          </a:pPr>
                          <a:r>
                            <a:rPr lang="en-US"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1D3CF"/>
                        </a:solidFill>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EU and/or</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Member States/regions m</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onitoring and reporting data analysis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rPr>
                            <a:t>Statistical, indicators</a:t>
                          </a:r>
                          <a:r>
                            <a:rPr lang="en-GB" sz="800" baseline="0" dirty="0" smtClean="0">
                              <a:effectLst/>
                            </a:rPr>
                            <a:t> and other data analysis (e.g. trend, cluster analysis)</a:t>
                          </a:r>
                          <a:endParaRPr lang="en-GB" sz="800" dirty="0">
                            <a:effectLst/>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n-US" sz="800" dirty="0" smtClean="0">
                              <a:effectLst/>
                            </a:rPr>
                            <a:t>FADN</a:t>
                          </a:r>
                          <a:r>
                            <a:rPr lang="en-US" sz="800" baseline="0" dirty="0" smtClean="0">
                              <a:effectLst/>
                            </a:rPr>
                            <a:t> </a:t>
                          </a:r>
                          <a:r>
                            <a:rPr lang="en-US" sz="800" dirty="0" smtClean="0">
                              <a:effectLst/>
                            </a:rPr>
                            <a:t>data analysis</a:t>
                          </a:r>
                          <a:endParaRPr lang="en-GB"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800" dirty="0">
                            <a:effectLst/>
                          </a:endParaRPr>
                        </a:p>
                      </a:txBody>
                      <a:tcPr marL="51435" marR="51435" marT="0" marB="0" anchor="ctr"/>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Analysis</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of official documents (e.g. EU legislation, Member States/regions’ Programmes)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 marR="27000" marT="0" marB="0" anchor="ctr"/>
                    </a:tc>
                    <a:tc>
                      <a:txBody>
                        <a:bodyPr/>
                        <a:lstStyle/>
                        <a:p>
                          <a:pPr algn="ctr">
                            <a:lnSpc>
                              <a:spcPct val="107000"/>
                            </a:lnSpc>
                            <a:spcAft>
                              <a:spcPts val="0"/>
                            </a:spcAft>
                          </a:pPr>
                          <a:r>
                            <a:rPr lang="en-US" sz="800" dirty="0" smtClean="0">
                              <a:effectLst/>
                              <a:latin typeface="+mn-lt"/>
                              <a:ea typeface="+mn-ea"/>
                              <a:cs typeface="+mn-cs"/>
                            </a:rPr>
                            <a:t>Literature</a:t>
                          </a:r>
                          <a:r>
                            <a:rPr lang="en-US" sz="800" baseline="0" dirty="0" smtClean="0">
                              <a:effectLst/>
                              <a:latin typeface="+mn-lt"/>
                              <a:ea typeface="+mn-ea"/>
                              <a:cs typeface="+mn-cs"/>
                            </a:rPr>
                            <a:t> review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rPr>
                            <a:t>Case study interviews and other information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effectLst/>
                              <a:latin typeface="+mn-lt"/>
                              <a:ea typeface="+mn-ea"/>
                              <a:cs typeface="+mn-cs"/>
                            </a:rPr>
                            <a:t>Se</a:t>
                          </a:r>
                          <a:r>
                            <a:rPr lang="en-US" sz="800" baseline="0" dirty="0" smtClean="0">
                              <a:effectLst/>
                              <a:latin typeface="+mn-lt"/>
                              <a:ea typeface="+mn-ea"/>
                              <a:cs typeface="+mn-cs"/>
                            </a:rPr>
                            <a:t>mi quantitative matrix scoring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effectLst/>
                            </a:rPr>
                            <a:t>Evidence-based expert judgement and </a:t>
                          </a:r>
                          <a:r>
                            <a:rPr lang="en-US" sz="800" baseline="0" dirty="0" smtClean="0">
                              <a:effectLst/>
                            </a:rPr>
                            <a:t>qualitative analysis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Results</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from previous ESQs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676997343"/>
                      </a:ext>
                    </a:extLst>
                  </a:tr>
                  <a:tr h="153972">
                    <a:tc rowSpan="3">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Causal</a:t>
                          </a:r>
                          <a:r>
                            <a:rPr lang="en-GB" sz="8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analysis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8783047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2</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1D3CF"/>
                        </a:solidFill>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40289558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3</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102376921"/>
                      </a:ext>
                    </a:extLst>
                  </a:tr>
                  <a:tr h="153972">
                    <a:tc rowSpan="5">
                      <a:txBody>
                        <a:bodyPr/>
                        <a:lstStyle/>
                        <a:p>
                          <a:pPr marL="0" indent="0"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Effectiveness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0" marR="27000" marT="0" marB="0" anchor="ctr"/>
                    </a:tc>
                    <a:tc>
                      <a:txBody>
                        <a:bodyPr/>
                        <a:lstStyle/>
                        <a:p>
                          <a:pPr algn="ctr">
                            <a:lnSpc>
                              <a:spcPct val="107000"/>
                            </a:lnSpc>
                            <a:spcAft>
                              <a:spcPts val="0"/>
                            </a:spcAft>
                          </a:pPr>
                          <a:r>
                            <a:rPr lang="en-US" sz="800" dirty="0" smtClean="0">
                              <a:solidFill>
                                <a:schemeClr val="bg1"/>
                              </a:solidFill>
                              <a:effectLst/>
                            </a:rPr>
                            <a:t>ESQ 4</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05055731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5</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00385721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6</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883621975"/>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7</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63797493"/>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8</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r>
                            <a:rPr lang="en-US"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313023790"/>
                      </a:ext>
                    </a:extLst>
                  </a:tr>
                  <a:tr h="153972">
                    <a:tc rowSpan="2">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Efficiency</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9</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9"/>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10</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0"/>
                      </a:ext>
                    </a:extLst>
                  </a:tr>
                  <a:tr h="286726">
                    <a:tc rowSpan="3">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Coherence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11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1"/>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12</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2"/>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13</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3"/>
                      </a:ext>
                    </a:extLst>
                  </a:tr>
                  <a:tr h="286726">
                    <a:tc>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14</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4"/>
                      </a:ext>
                    </a:extLst>
                  </a:tr>
                  <a:tr h="286726">
                    <a:tc>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EU added value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15</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800" i="1"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540691001"/>
                  </p:ext>
                </p:extLst>
              </p:nvPr>
            </p:nvGraphicFramePr>
            <p:xfrm>
              <a:off x="611559" y="977489"/>
              <a:ext cx="7179320" cy="4539736"/>
            </p:xfrm>
            <a:graphic>
              <a:graphicData uri="http://schemas.openxmlformats.org/drawingml/2006/table">
                <a:tbl>
                  <a:tblPr firstCol="1" bandRow="1">
                    <a:tableStyleId>{5C22544A-7EE6-4342-B048-85BDC9FD1C3A}</a:tableStyleId>
                  </a:tblPr>
                  <a:tblGrid>
                    <a:gridCol w="648575">
                      <a:extLst>
                        <a:ext uri="{9D8B030D-6E8A-4147-A177-3AD203B41FA5}">
                          <a16:colId xmlns:a16="http://schemas.microsoft.com/office/drawing/2014/main" val="20000"/>
                        </a:ext>
                      </a:extLst>
                    </a:gridCol>
                    <a:gridCol w="449913">
                      <a:extLst>
                        <a:ext uri="{9D8B030D-6E8A-4147-A177-3AD203B41FA5}">
                          <a16:colId xmlns:a16="http://schemas.microsoft.com/office/drawing/2014/main" val="3743403703"/>
                        </a:ext>
                      </a:extLst>
                    </a:gridCol>
                    <a:gridCol w="675648">
                      <a:extLst>
                        <a:ext uri="{9D8B030D-6E8A-4147-A177-3AD203B41FA5}">
                          <a16:colId xmlns:a16="http://schemas.microsoft.com/office/drawing/2014/main" val="3816989818"/>
                        </a:ext>
                      </a:extLst>
                    </a:gridCol>
                    <a:gridCol w="675648">
                      <a:extLst>
                        <a:ext uri="{9D8B030D-6E8A-4147-A177-3AD203B41FA5}">
                          <a16:colId xmlns:a16="http://schemas.microsoft.com/office/drawing/2014/main" val="20003"/>
                        </a:ext>
                      </a:extLst>
                    </a:gridCol>
                    <a:gridCol w="675648">
                      <a:extLst>
                        <a:ext uri="{9D8B030D-6E8A-4147-A177-3AD203B41FA5}">
                          <a16:colId xmlns:a16="http://schemas.microsoft.com/office/drawing/2014/main" val="1700446806"/>
                        </a:ext>
                      </a:extLst>
                    </a:gridCol>
                    <a:gridCol w="675648">
                      <a:extLst>
                        <a:ext uri="{9D8B030D-6E8A-4147-A177-3AD203B41FA5}">
                          <a16:colId xmlns:a16="http://schemas.microsoft.com/office/drawing/2014/main" val="20005"/>
                        </a:ext>
                      </a:extLst>
                    </a:gridCol>
                    <a:gridCol w="675648">
                      <a:extLst>
                        <a:ext uri="{9D8B030D-6E8A-4147-A177-3AD203B41FA5}">
                          <a16:colId xmlns:a16="http://schemas.microsoft.com/office/drawing/2014/main" val="568985784"/>
                        </a:ext>
                      </a:extLst>
                    </a:gridCol>
                    <a:gridCol w="675648">
                      <a:extLst>
                        <a:ext uri="{9D8B030D-6E8A-4147-A177-3AD203B41FA5}">
                          <a16:colId xmlns:a16="http://schemas.microsoft.com/office/drawing/2014/main" val="2285183128"/>
                        </a:ext>
                      </a:extLst>
                    </a:gridCol>
                    <a:gridCol w="675648">
                      <a:extLst>
                        <a:ext uri="{9D8B030D-6E8A-4147-A177-3AD203B41FA5}">
                          <a16:colId xmlns:a16="http://schemas.microsoft.com/office/drawing/2014/main" val="671575268"/>
                        </a:ext>
                      </a:extLst>
                    </a:gridCol>
                    <a:gridCol w="675648">
                      <a:extLst>
                        <a:ext uri="{9D8B030D-6E8A-4147-A177-3AD203B41FA5}">
                          <a16:colId xmlns:a16="http://schemas.microsoft.com/office/drawing/2014/main" val="1350177529"/>
                        </a:ext>
                      </a:extLst>
                    </a:gridCol>
                    <a:gridCol w="675648">
                      <a:extLst>
                        <a:ext uri="{9D8B030D-6E8A-4147-A177-3AD203B41FA5}">
                          <a16:colId xmlns:a16="http://schemas.microsoft.com/office/drawing/2014/main" val="20010"/>
                        </a:ext>
                      </a:extLst>
                    </a:gridCol>
                  </a:tblGrid>
                  <a:tr h="1433632">
                    <a:tc gridSpan="2">
                      <a:txBody>
                        <a:bodyPr/>
                        <a:lstStyle/>
                        <a:p>
                          <a:pPr>
                            <a:lnSpc>
                              <a:spcPct val="107000"/>
                            </a:lnSpc>
                            <a:spcAft>
                              <a:spcPts val="0"/>
                            </a:spcAft>
                          </a:pPr>
                          <a:r>
                            <a:rPr lang="en-US"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1D3CF"/>
                        </a:solidFill>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EU and/or</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Member States/regions m</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onitoring and reporting data analysis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rPr>
                            <a:t>Statistical, indicators</a:t>
                          </a:r>
                          <a:r>
                            <a:rPr lang="en-GB" sz="800" baseline="0" dirty="0" smtClean="0">
                              <a:effectLst/>
                            </a:rPr>
                            <a:t> and other data analysis (e.g. trend, cluster analysis)</a:t>
                          </a:r>
                          <a:endParaRPr lang="en-GB" sz="800" dirty="0">
                            <a:effectLst/>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n-US" sz="800" dirty="0" smtClean="0">
                              <a:effectLst/>
                            </a:rPr>
                            <a:t>FADN</a:t>
                          </a:r>
                          <a:r>
                            <a:rPr lang="en-US" sz="800" baseline="0" dirty="0" smtClean="0">
                              <a:effectLst/>
                            </a:rPr>
                            <a:t> </a:t>
                          </a:r>
                          <a:r>
                            <a:rPr lang="en-US" sz="800" dirty="0" smtClean="0">
                              <a:effectLst/>
                            </a:rPr>
                            <a:t>data analysis</a:t>
                          </a:r>
                          <a:endParaRPr lang="en-GB"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800" dirty="0">
                            <a:effectLst/>
                          </a:endParaRPr>
                        </a:p>
                      </a:txBody>
                      <a:tcPr marL="51435" marR="51435" marT="0" marB="0" anchor="ctr"/>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Analysis</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of official documents (e.g. EU legislation, Member States/regions’ Programmes)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 marR="27000" marT="0" marB="0" anchor="ctr"/>
                    </a:tc>
                    <a:tc>
                      <a:txBody>
                        <a:bodyPr/>
                        <a:lstStyle/>
                        <a:p>
                          <a:pPr algn="ctr">
                            <a:lnSpc>
                              <a:spcPct val="107000"/>
                            </a:lnSpc>
                            <a:spcAft>
                              <a:spcPts val="0"/>
                            </a:spcAft>
                          </a:pPr>
                          <a:r>
                            <a:rPr lang="en-US" sz="800" dirty="0" smtClean="0">
                              <a:effectLst/>
                              <a:latin typeface="+mn-lt"/>
                              <a:ea typeface="+mn-ea"/>
                              <a:cs typeface="+mn-cs"/>
                            </a:rPr>
                            <a:t>Literature</a:t>
                          </a:r>
                          <a:r>
                            <a:rPr lang="en-US" sz="800" baseline="0" dirty="0" smtClean="0">
                              <a:effectLst/>
                              <a:latin typeface="+mn-lt"/>
                              <a:ea typeface="+mn-ea"/>
                              <a:cs typeface="+mn-cs"/>
                            </a:rPr>
                            <a:t> review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rPr>
                            <a:t>Case study interviews and other information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effectLst/>
                              <a:latin typeface="+mn-lt"/>
                              <a:ea typeface="+mn-ea"/>
                              <a:cs typeface="+mn-cs"/>
                            </a:rPr>
                            <a:t>Se</a:t>
                          </a:r>
                          <a:r>
                            <a:rPr lang="en-US" sz="800" baseline="0" dirty="0" smtClean="0">
                              <a:effectLst/>
                              <a:latin typeface="+mn-lt"/>
                              <a:ea typeface="+mn-ea"/>
                              <a:cs typeface="+mn-cs"/>
                            </a:rPr>
                            <a:t>mi quantitative matrix scoring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effectLst/>
                            </a:rPr>
                            <a:t>Evidence-based expert judgement and </a:t>
                          </a:r>
                          <a:r>
                            <a:rPr lang="en-US" sz="800" baseline="0" dirty="0" smtClean="0">
                              <a:effectLst/>
                            </a:rPr>
                            <a:t>qualitative analysis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Results</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from previous ESQs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676997343"/>
                      </a:ext>
                    </a:extLst>
                  </a:tr>
                  <a:tr h="153972">
                    <a:tc rowSpan="3">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Causal</a:t>
                          </a:r>
                          <a:r>
                            <a:rPr lang="en-GB" sz="8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analysis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endParaRPr lang="en-US"/>
                        </a:p>
                      </a:txBody>
                      <a:tcPr marL="51435" marR="51435" marT="0" marB="0" anchor="ctr">
                        <a:blipFill>
                          <a:blip r:embed="rId2"/>
                          <a:stretch>
                            <a:fillRect l="-163063" t="-948000" r="-801802" b="-1968000"/>
                          </a:stretch>
                        </a:blipFill>
                      </a:tcPr>
                    </a:tc>
                    <a:tc>
                      <a:txBody>
                        <a:bodyPr/>
                        <a:lstStyle/>
                        <a:p>
                          <a:endParaRPr lang="en-US"/>
                        </a:p>
                      </a:txBody>
                      <a:tcPr marL="51435" marR="51435" marT="0" marB="0" anchor="ctr">
                        <a:blipFill>
                          <a:blip r:embed="rId2"/>
                          <a:stretch>
                            <a:fillRect l="-263063" t="-948000" r="-701802" b="-1968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948000" r="-501802" b="-1968000"/>
                          </a:stretch>
                        </a:blipFill>
                      </a:tcPr>
                    </a:tc>
                    <a:tc>
                      <a:txBody>
                        <a:bodyPr/>
                        <a:lstStyle/>
                        <a:p>
                          <a:endParaRPr lang="en-US"/>
                        </a:p>
                      </a:txBody>
                      <a:tcPr marL="51435" marR="51435" marT="0" marB="0" anchor="ctr">
                        <a:blipFill>
                          <a:blip r:embed="rId2"/>
                          <a:stretch>
                            <a:fillRect l="-563063" t="-948000" r="-401802" b="-1968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8783047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2</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1D3CF"/>
                        </a:solidFill>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048000" r="-401802" b="-1868000"/>
                          </a:stretch>
                        </a:blipFill>
                      </a:tcPr>
                    </a:tc>
                    <a:tc>
                      <a:txBody>
                        <a:bodyPr/>
                        <a:lstStyle/>
                        <a:p>
                          <a:endParaRPr lang="en-US"/>
                        </a:p>
                      </a:txBody>
                      <a:tcPr marL="51435" marR="51435" marT="0" marB="0" anchor="ctr">
                        <a:blipFill>
                          <a:blip r:embed="rId2"/>
                          <a:stretch>
                            <a:fillRect l="-663063" t="-1048000" r="-301802" b="-1868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40289558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3</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263063" t="-1148000" r="-701802" b="-1768000"/>
                          </a:stretch>
                        </a:blipFill>
                      </a:tcPr>
                    </a:tc>
                    <a:tc>
                      <a:txBody>
                        <a:bodyPr/>
                        <a:lstStyle/>
                        <a:p>
                          <a:endParaRPr lang="en-US"/>
                        </a:p>
                      </a:txBody>
                      <a:tcPr marL="51435" marR="51435" marT="0" marB="0" anchor="ctr">
                        <a:blipFill>
                          <a:blip r:embed="rId2"/>
                          <a:stretch>
                            <a:fillRect l="-363063" t="-1148000" r="-601802" b="-1768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148000" r="-401802" b="-1768000"/>
                          </a:stretch>
                        </a:blipFill>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963063" t="-1148000" r="-1802" b="-1768000"/>
                          </a:stretch>
                        </a:blipFill>
                      </a:tcPr>
                    </a:tc>
                    <a:extLst>
                      <a:ext uri="{0D108BD9-81ED-4DB2-BD59-A6C34878D82A}">
                        <a16:rowId xmlns:a16="http://schemas.microsoft.com/office/drawing/2014/main" val="3102376921"/>
                      </a:ext>
                    </a:extLst>
                  </a:tr>
                  <a:tr h="153972">
                    <a:tc rowSpan="5">
                      <a:txBody>
                        <a:bodyPr/>
                        <a:lstStyle/>
                        <a:p>
                          <a:pPr marL="0" indent="0"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Effectiveness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0" marR="27000" marT="0" marB="0" anchor="ctr"/>
                    </a:tc>
                    <a:tc>
                      <a:txBody>
                        <a:bodyPr/>
                        <a:lstStyle/>
                        <a:p>
                          <a:pPr algn="ctr">
                            <a:lnSpc>
                              <a:spcPct val="107000"/>
                            </a:lnSpc>
                            <a:spcAft>
                              <a:spcPts val="0"/>
                            </a:spcAft>
                          </a:pPr>
                          <a:r>
                            <a:rPr lang="en-US" sz="800" dirty="0" smtClean="0">
                              <a:solidFill>
                                <a:schemeClr val="bg1"/>
                              </a:solidFill>
                              <a:effectLst/>
                            </a:rPr>
                            <a:t>ESQ 4</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263063" t="-1200000" r="-701802" b="-1600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200000" r="-401802" b="-1600000"/>
                          </a:stretch>
                        </a:blipFill>
                      </a:tcPr>
                    </a:tc>
                    <a:tc>
                      <a:txBody>
                        <a:bodyPr/>
                        <a:lstStyle/>
                        <a:p>
                          <a:endParaRPr lang="en-US"/>
                        </a:p>
                      </a:txBody>
                      <a:tcPr marL="51435" marR="51435" marT="0" marB="0" anchor="ctr">
                        <a:blipFill>
                          <a:blip r:embed="rId2"/>
                          <a:stretch>
                            <a:fillRect l="-663063" t="-1200000" r="-301802" b="-1600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1200000" r="-101802" b="-1600000"/>
                          </a:stretch>
                        </a:blipFill>
                      </a:tcPr>
                    </a:tc>
                    <a:tc>
                      <a:txBody>
                        <a:bodyPr/>
                        <a:lstStyle/>
                        <a:p>
                          <a:endParaRPr lang="en-US"/>
                        </a:p>
                      </a:txBody>
                      <a:tcPr marL="51435" marR="51435" marT="0" marB="0" anchor="ctr">
                        <a:blipFill>
                          <a:blip r:embed="rId2"/>
                          <a:stretch>
                            <a:fillRect l="-963063" t="-1200000" r="-1802" b="-1600000"/>
                          </a:stretch>
                        </a:blipFill>
                      </a:tcPr>
                    </a:tc>
                    <a:extLst>
                      <a:ext uri="{0D108BD9-81ED-4DB2-BD59-A6C34878D82A}">
                        <a16:rowId xmlns:a16="http://schemas.microsoft.com/office/drawing/2014/main" val="205055731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5</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endParaRPr lang="en-US"/>
                        </a:p>
                      </a:txBody>
                      <a:tcPr marL="51435" marR="51435" marT="0" marB="0" anchor="ctr">
                        <a:blipFill>
                          <a:blip r:embed="rId2"/>
                          <a:stretch>
                            <a:fillRect l="-163063" t="-1352000" r="-801802" b="-1564000"/>
                          </a:stretch>
                        </a:blipFill>
                      </a:tcPr>
                    </a:tc>
                    <a:tc>
                      <a:txBody>
                        <a:bodyPr/>
                        <a:lstStyle/>
                        <a:p>
                          <a:endParaRPr lang="en-US"/>
                        </a:p>
                      </a:txBody>
                      <a:tcPr marL="51435" marR="51435" marT="0" marB="0" anchor="ctr">
                        <a:blipFill>
                          <a:blip r:embed="rId2"/>
                          <a:stretch>
                            <a:fillRect l="-263063" t="-1352000" r="-701802" b="-1564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352000" r="-401802" b="-1564000"/>
                          </a:stretch>
                        </a:blipFill>
                      </a:tcPr>
                    </a:tc>
                    <a:tc>
                      <a:txBody>
                        <a:bodyPr/>
                        <a:lstStyle/>
                        <a:p>
                          <a:endParaRPr lang="en-US"/>
                        </a:p>
                      </a:txBody>
                      <a:tcPr marL="51435" marR="51435" marT="0" marB="0" anchor="ctr">
                        <a:blipFill>
                          <a:blip r:embed="rId2"/>
                          <a:stretch>
                            <a:fillRect l="-663063" t="-1352000" r="-301802" b="-1564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1352000" r="-101802" b="-1564000"/>
                          </a:stretch>
                        </a:blipFill>
                      </a:tcPr>
                    </a:tc>
                    <a:tc>
                      <a:txBody>
                        <a:bodyPr/>
                        <a:lstStyle/>
                        <a:p>
                          <a:endParaRPr lang="en-US"/>
                        </a:p>
                      </a:txBody>
                      <a:tcPr marL="51435" marR="51435" marT="0" marB="0" anchor="ctr">
                        <a:blipFill>
                          <a:blip r:embed="rId2"/>
                          <a:stretch>
                            <a:fillRect l="-963063" t="-1352000" r="-1802" b="-1564000"/>
                          </a:stretch>
                        </a:blipFill>
                      </a:tcPr>
                    </a:tc>
                    <a:extLst>
                      <a:ext uri="{0D108BD9-81ED-4DB2-BD59-A6C34878D82A}">
                        <a16:rowId xmlns:a16="http://schemas.microsoft.com/office/drawing/2014/main" val="4003857217"/>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6</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452000" r="-501802" b="-1464000"/>
                          </a:stretch>
                        </a:blipFill>
                      </a:tcPr>
                    </a:tc>
                    <a:tc>
                      <a:txBody>
                        <a:bodyPr/>
                        <a:lstStyle/>
                        <a:p>
                          <a:endParaRPr lang="en-US"/>
                        </a:p>
                      </a:txBody>
                      <a:tcPr marL="51435" marR="51435" marT="0" marB="0" anchor="ctr">
                        <a:blipFill>
                          <a:blip r:embed="rId2"/>
                          <a:stretch>
                            <a:fillRect l="-563063" t="-1452000" r="-401802" b="-1464000"/>
                          </a:stretch>
                        </a:blipFill>
                      </a:tcPr>
                    </a:tc>
                    <a:tc>
                      <a:txBody>
                        <a:bodyPr/>
                        <a:lstStyle/>
                        <a:p>
                          <a:endParaRPr lang="en-US"/>
                        </a:p>
                      </a:txBody>
                      <a:tcPr marL="51435" marR="51435" marT="0" marB="0" anchor="ctr">
                        <a:blipFill>
                          <a:blip r:embed="rId2"/>
                          <a:stretch>
                            <a:fillRect l="-663063" t="-1452000" r="-301802" b="-1464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1452000" r="-101802" b="-1464000"/>
                          </a:stretch>
                        </a:blip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883621975"/>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7</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492308" r="-501802" b="-1307692"/>
                          </a:stretch>
                        </a:blipFill>
                      </a:tcPr>
                    </a:tc>
                    <a:tc>
                      <a:txBody>
                        <a:bodyPr/>
                        <a:lstStyle/>
                        <a:p>
                          <a:endParaRPr lang="en-US"/>
                        </a:p>
                      </a:txBody>
                      <a:tcPr marL="51435" marR="51435" marT="0" marB="0" anchor="ctr">
                        <a:blipFill>
                          <a:blip r:embed="rId2"/>
                          <a:stretch>
                            <a:fillRect l="-563063" t="-1492308" r="-401802" b="-1307692"/>
                          </a:stretch>
                        </a:blipFill>
                      </a:tcPr>
                    </a:tc>
                    <a:tc>
                      <a:txBody>
                        <a:bodyPr/>
                        <a:lstStyle/>
                        <a:p>
                          <a:endParaRPr lang="en-US"/>
                        </a:p>
                      </a:txBody>
                      <a:tcPr marL="51435" marR="51435" marT="0" marB="0" anchor="ctr">
                        <a:blipFill>
                          <a:blip r:embed="rId2"/>
                          <a:stretch>
                            <a:fillRect l="-663063" t="-1492308" r="-301802" b="-1307692"/>
                          </a:stretch>
                        </a:blipFill>
                      </a:tcPr>
                    </a:tc>
                    <a:tc>
                      <a:txBody>
                        <a:bodyPr/>
                        <a:lstStyle/>
                        <a:p>
                          <a:endParaRPr lang="en-US"/>
                        </a:p>
                      </a:txBody>
                      <a:tcPr marL="51435" marR="51435" marT="0" marB="0" anchor="ctr">
                        <a:blipFill>
                          <a:blip r:embed="rId2"/>
                          <a:stretch>
                            <a:fillRect l="-763063" t="-1492308" r="-201802" b="-1307692"/>
                          </a:stretch>
                        </a:blipFill>
                      </a:tcPr>
                    </a:tc>
                    <a:tc>
                      <a:txBody>
                        <a:bodyPr/>
                        <a:lstStyle/>
                        <a:p>
                          <a:endParaRPr lang="en-US"/>
                        </a:p>
                      </a:txBody>
                      <a:tcPr marL="51435" marR="51435" marT="0" marB="0" anchor="ctr">
                        <a:blipFill>
                          <a:blip r:embed="rId2"/>
                          <a:stretch>
                            <a:fillRect l="-863063" t="-1492308" r="-101802" b="-1307692"/>
                          </a:stretch>
                        </a:blip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63797493"/>
                      </a:ext>
                    </a:extLst>
                  </a:tr>
                  <a:tr h="153972">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8</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r>
                            <a:rPr lang="en-US"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656000" r="-401802" b="-1260000"/>
                          </a:stretch>
                        </a:blipFill>
                      </a:tcPr>
                    </a:tc>
                    <a:tc>
                      <a:txBody>
                        <a:bodyPr/>
                        <a:lstStyle/>
                        <a:p>
                          <a:endParaRPr lang="en-US"/>
                        </a:p>
                      </a:txBody>
                      <a:tcPr marL="51435" marR="51435" marT="0" marB="0" anchor="ctr">
                        <a:blipFill>
                          <a:blip r:embed="rId2"/>
                          <a:stretch>
                            <a:fillRect l="-663063" t="-1656000" r="-301802" b="-1260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1656000" r="-101802" b="-1260000"/>
                          </a:stretch>
                        </a:blipFill>
                      </a:tcPr>
                    </a:tc>
                    <a:tc>
                      <a:txBody>
                        <a:bodyPr/>
                        <a:lstStyle/>
                        <a:p>
                          <a:endParaRPr lang="en-US"/>
                        </a:p>
                      </a:txBody>
                      <a:tcPr marL="51435" marR="51435" marT="0" marB="0" anchor="ctr">
                        <a:blipFill>
                          <a:blip r:embed="rId2"/>
                          <a:stretch>
                            <a:fillRect l="-963063" t="-1656000" r="-1802" b="-1260000"/>
                          </a:stretch>
                        </a:blipFill>
                      </a:tcPr>
                    </a:tc>
                    <a:extLst>
                      <a:ext uri="{0D108BD9-81ED-4DB2-BD59-A6C34878D82A}">
                        <a16:rowId xmlns:a16="http://schemas.microsoft.com/office/drawing/2014/main" val="2313023790"/>
                      </a:ext>
                    </a:extLst>
                  </a:tr>
                  <a:tr h="153972">
                    <a:tc rowSpan="2">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Efficiency</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9</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363063" t="-1756000" r="-601802" b="-1160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756000" r="-401802" b="-1160000"/>
                          </a:stretch>
                        </a:blipFill>
                      </a:tcPr>
                    </a:tc>
                    <a:tc>
                      <a:txBody>
                        <a:bodyPr/>
                        <a:lstStyle/>
                        <a:p>
                          <a:endParaRPr lang="en-US"/>
                        </a:p>
                      </a:txBody>
                      <a:tcPr marL="51435" marR="51435" marT="0" marB="0" anchor="ctr">
                        <a:blipFill>
                          <a:blip r:embed="rId2"/>
                          <a:stretch>
                            <a:fillRect l="-663063" t="-1756000" r="-301802" b="-116000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963063" t="-1756000" r="-1802" b="-1160000"/>
                          </a:stretch>
                        </a:blipFill>
                      </a:tcPr>
                    </a:tc>
                    <a:extLst>
                      <a:ext uri="{0D108BD9-81ED-4DB2-BD59-A6C34878D82A}">
                        <a16:rowId xmlns:a16="http://schemas.microsoft.com/office/drawing/2014/main" val="10009"/>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10</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987234" r="-401802" b="-517021"/>
                          </a:stretch>
                        </a:blipFill>
                      </a:tcPr>
                    </a:tc>
                    <a:tc>
                      <a:txBody>
                        <a:bodyPr/>
                        <a:lstStyle/>
                        <a:p>
                          <a:endParaRPr lang="en-US"/>
                        </a:p>
                      </a:txBody>
                      <a:tcPr marL="51435" marR="51435" marT="0" marB="0" anchor="ctr">
                        <a:blipFill>
                          <a:blip r:embed="rId2"/>
                          <a:stretch>
                            <a:fillRect l="-663063" t="-987234" r="-301802" b="-517021"/>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987234" r="-101802" b="-517021"/>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0"/>
                      </a:ext>
                    </a:extLst>
                  </a:tr>
                  <a:tr h="286726">
                    <a:tc rowSpan="3">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Coherence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11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064583" r="-501802" b="-40625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663063" t="-1064583" r="-301802" b="-406250"/>
                          </a:stretch>
                        </a:blipFill>
                      </a:tcPr>
                    </a:tc>
                    <a:tc>
                      <a:txBody>
                        <a:bodyPr/>
                        <a:lstStyle/>
                        <a:p>
                          <a:endParaRPr lang="en-US"/>
                        </a:p>
                      </a:txBody>
                      <a:tcPr marL="51435" marR="51435" marT="0" marB="0" anchor="ctr">
                        <a:blipFill>
                          <a:blip r:embed="rId2"/>
                          <a:stretch>
                            <a:fillRect l="-763063" t="-1064583" r="-201802" b="-406250"/>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1"/>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12</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189362" r="-501802" b="-3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663063" t="-1189362" r="-301802" b="-314894"/>
                          </a:stretch>
                        </a:blipFill>
                      </a:tcPr>
                    </a:tc>
                    <a:tc>
                      <a:txBody>
                        <a:bodyPr/>
                        <a:lstStyle/>
                        <a:p>
                          <a:endParaRPr lang="en-US"/>
                        </a:p>
                      </a:txBody>
                      <a:tcPr marL="51435" marR="51435" marT="0" marB="0" anchor="ctr">
                        <a:blipFill>
                          <a:blip r:embed="rId2"/>
                          <a:stretch>
                            <a:fillRect l="-763063" t="-1189362" r="-201802" b="-3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2"/>
                      </a:ext>
                    </a:extLst>
                  </a:tr>
                  <a:tr h="286726">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800" dirty="0" smtClean="0">
                              <a:solidFill>
                                <a:schemeClr val="bg1"/>
                              </a:solidFill>
                              <a:effectLst/>
                            </a:rPr>
                            <a:t>ESQ 13</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289362" r="-501802" b="-2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663063" t="-1289362" r="-301802" b="-214894"/>
                          </a:stretch>
                        </a:blipFill>
                      </a:tcPr>
                    </a:tc>
                    <a:tc>
                      <a:txBody>
                        <a:bodyPr/>
                        <a:lstStyle/>
                        <a:p>
                          <a:endParaRPr lang="en-US"/>
                        </a:p>
                      </a:txBody>
                      <a:tcPr marL="51435" marR="51435" marT="0" marB="0" anchor="ctr">
                        <a:blipFill>
                          <a:blip r:embed="rId2"/>
                          <a:stretch>
                            <a:fillRect l="-763063" t="-1289362" r="-201802" b="-2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3"/>
                      </a:ext>
                    </a:extLst>
                  </a:tr>
                  <a:tr h="286726">
                    <a:tc>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14</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463063" t="-1389362" r="-501802" b="-1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663063" t="-1389362" r="-301802" b="-114894"/>
                          </a:stretch>
                        </a:blipFill>
                      </a:tcPr>
                    </a:tc>
                    <a:tc>
                      <a:txBody>
                        <a:bodyPr/>
                        <a:lstStyle/>
                        <a:p>
                          <a:endParaRPr lang="en-US"/>
                        </a:p>
                      </a:txBody>
                      <a:tcPr marL="51435" marR="51435" marT="0" marB="0" anchor="ctr">
                        <a:blipFill>
                          <a:blip r:embed="rId2"/>
                          <a:stretch>
                            <a:fillRect l="-763063" t="-1389362" r="-201802" b="-1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4"/>
                      </a:ext>
                    </a:extLst>
                  </a:tr>
                  <a:tr h="286726">
                    <a:tc>
                      <a:txBody>
                        <a:bodyPr/>
                        <a:lstStyle/>
                        <a:p>
                          <a:pPr algn="ctr">
                            <a:lnSpc>
                              <a:spcPct val="107000"/>
                            </a:lnSpc>
                            <a:spcAft>
                              <a:spcPts val="0"/>
                            </a:spcAft>
                          </a:pPr>
                          <a:r>
                            <a:rPr lang="en-GB"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EU added value</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800" dirty="0" smtClean="0">
                              <a:solidFill>
                                <a:schemeClr val="bg1"/>
                              </a:solidFill>
                              <a:effectLst/>
                            </a:rPr>
                            <a:t>ESQ 15</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DA6542"/>
                        </a:solid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563063" t="-1489362" r="-401802" b="-14894"/>
                          </a:stretch>
                        </a:blipFill>
                      </a:tcPr>
                    </a:tc>
                    <a:tc>
                      <a:txBody>
                        <a:bodyPr/>
                        <a:lstStyle/>
                        <a:p>
                          <a:endParaRPr lang="en-US"/>
                        </a:p>
                      </a:txBody>
                      <a:tcPr marL="51435" marR="51435" marT="0" marB="0" anchor="ctr">
                        <a:blipFill>
                          <a:blip r:embed="rId2"/>
                          <a:stretch>
                            <a:fillRect l="-663063" t="-1489362" r="-301802" b="-14894"/>
                          </a:stretch>
                        </a:blipFill>
                      </a:tcPr>
                    </a:tc>
                    <a:tc>
                      <a:txBody>
                        <a:bodyPr/>
                        <a:lstStyle/>
                        <a:p>
                          <a:pPr algn="ct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endParaRPr lang="en-US"/>
                        </a:p>
                      </a:txBody>
                      <a:tcPr marL="51435" marR="51435" marT="0" marB="0" anchor="ctr">
                        <a:blipFill>
                          <a:blip r:embed="rId2"/>
                          <a:stretch>
                            <a:fillRect l="-863063" t="-1489362" r="-101802" b="-14894"/>
                          </a:stretch>
                        </a:blipFill>
                      </a:tcPr>
                    </a:tc>
                    <a:tc>
                      <a:txBody>
                        <a:bodyPr/>
                        <a:lstStyle/>
                        <a:p>
                          <a:endParaRPr lang="en-US"/>
                        </a:p>
                      </a:txBody>
                      <a:tcPr marL="51435" marR="51435" marT="0" marB="0" anchor="ctr">
                        <a:blipFill>
                          <a:blip r:embed="rId2"/>
                          <a:stretch>
                            <a:fillRect l="-963063" t="-1489362" r="-1802" b="-14894"/>
                          </a:stretch>
                        </a:blipFill>
                      </a:tcPr>
                    </a:tc>
                    <a:extLst>
                      <a:ext uri="{0D108BD9-81ED-4DB2-BD59-A6C34878D82A}">
                        <a16:rowId xmlns:a16="http://schemas.microsoft.com/office/drawing/2014/main" val="10015"/>
                      </a:ext>
                    </a:extLst>
                  </a:tr>
                </a:tbl>
              </a:graphicData>
            </a:graphic>
          </p:graphicFrame>
        </mc:Fallback>
      </mc:AlternateContent>
    </p:spTree>
    <p:extLst>
      <p:ext uri="{BB962C8B-B14F-4D97-AF65-F5344CB8AC3E}">
        <p14:creationId xmlns:p14="http://schemas.microsoft.com/office/powerpoint/2010/main" val="219101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7</a:t>
            </a:fld>
            <a:endParaRPr lang="en-GB" dirty="0"/>
          </a:p>
        </p:txBody>
      </p:sp>
      <p:sp>
        <p:nvSpPr>
          <p:cNvPr id="6" name="Titre 5">
            <a:extLst>
              <a:ext uri="{FF2B5EF4-FFF2-40B4-BE49-F238E27FC236}">
                <a16:creationId xmlns:a16="http://schemas.microsoft.com/office/drawing/2014/main" id="{550BD391-9DF0-45DD-93BC-DBEDF3A36EAC}"/>
              </a:ext>
            </a:extLst>
          </p:cNvPr>
          <p:cNvSpPr>
            <a:spLocks noGrp="1"/>
          </p:cNvSpPr>
          <p:nvPr>
            <p:ph type="title"/>
          </p:nvPr>
        </p:nvSpPr>
        <p:spPr>
          <a:xfrm>
            <a:off x="457201" y="548680"/>
            <a:ext cx="8229599" cy="512059"/>
          </a:xfrm>
        </p:spPr>
        <p:txBody>
          <a:bodyPr/>
          <a:lstStyle/>
          <a:p>
            <a:pPr algn="ctr"/>
            <a:r>
              <a:rPr lang="fr-FR" sz="3200" dirty="0"/>
              <a:t>General limitations to the </a:t>
            </a:r>
            <a:r>
              <a:rPr lang="fr-FR" sz="3200" dirty="0" err="1"/>
              <a:t>evaluation</a:t>
            </a:r>
            <a:endParaRPr lang="fr-FR" sz="3200" dirty="0"/>
          </a:p>
        </p:txBody>
      </p:sp>
      <p:sp>
        <p:nvSpPr>
          <p:cNvPr id="2" name="ZoneTexte 1">
            <a:extLst>
              <a:ext uri="{FF2B5EF4-FFF2-40B4-BE49-F238E27FC236}">
                <a16:creationId xmlns:a16="http://schemas.microsoft.com/office/drawing/2014/main" id="{E0DE8B6A-1FF3-435F-A5AD-730C13714C05}"/>
              </a:ext>
            </a:extLst>
          </p:cNvPr>
          <p:cNvSpPr txBox="1"/>
          <p:nvPr/>
        </p:nvSpPr>
        <p:spPr>
          <a:xfrm>
            <a:off x="179512" y="1628800"/>
            <a:ext cx="4032448" cy="4893647"/>
          </a:xfrm>
          <a:prstGeom prst="rect">
            <a:avLst/>
          </a:prstGeom>
          <a:noFill/>
        </p:spPr>
        <p:txBody>
          <a:bodyPr wrap="square" rtlCol="0">
            <a:spAutoFit/>
          </a:bodyPr>
          <a:lstStyle/>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RDP Output data aggregated under Priority 4</a:t>
            </a: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Variety of context, water issues and implementation choices across EU</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No WISE data available to assess the number of waterbodies failing to achieve good status because of agricultural pressures</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Many instruments and tools already existing before 2014</a:t>
            </a: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Latency period before observing effects on water</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ZoneTexte 6">
            <a:extLst>
              <a:ext uri="{FF2B5EF4-FFF2-40B4-BE49-F238E27FC236}">
                <a16:creationId xmlns:a16="http://schemas.microsoft.com/office/drawing/2014/main" id="{5290B209-7AD0-4AFB-8E3B-4BFE1DFA1FC8}"/>
              </a:ext>
            </a:extLst>
          </p:cNvPr>
          <p:cNvSpPr txBox="1"/>
          <p:nvPr/>
        </p:nvSpPr>
        <p:spPr>
          <a:xfrm>
            <a:off x="5076056" y="1556792"/>
            <a:ext cx="3888432" cy="4401205"/>
          </a:xfrm>
          <a:prstGeom prst="rect">
            <a:avLst/>
          </a:prstGeom>
          <a:noFill/>
        </p:spPr>
        <p:txBody>
          <a:bodyPr wrap="square" rtlCol="0">
            <a:spAutoFit/>
          </a:bodyPr>
          <a:lstStyle/>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Not possible to record budget and operations engaged under FA 4B ‘improving water sustainable management’</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No clear trend in the results observed</a:t>
            </a: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DA6542"/>
              </a:buCl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Impossibility of quantifying the results achieved</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endParaRPr lang="en-GB" sz="9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No before/after comparison </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DA6542"/>
              </a:buClr>
            </a:pPr>
            <a:r>
              <a:rPr lang="en-GB" sz="1400" dirty="0">
                <a:latin typeface="Tahoma" panose="020B0604030504040204" pitchFamily="34" charset="0"/>
                <a:ea typeface="Tahoma" panose="020B0604030504040204" pitchFamily="34" charset="0"/>
                <a:cs typeface="Tahoma" panose="020B0604030504040204" pitchFamily="34" charset="0"/>
              </a:rPr>
              <a:t>Estimation of the potential effects</a:t>
            </a:r>
          </a:p>
          <a:p>
            <a:pPr>
              <a:buClr>
                <a:srgbClr val="DA6542"/>
              </a:buClr>
            </a:pP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4" name="Flèche : droite 3">
            <a:extLst>
              <a:ext uri="{FF2B5EF4-FFF2-40B4-BE49-F238E27FC236}">
                <a16:creationId xmlns:a16="http://schemas.microsoft.com/office/drawing/2014/main" id="{D5F880C8-DFE1-4906-938C-921E128D77D3}"/>
              </a:ext>
            </a:extLst>
          </p:cNvPr>
          <p:cNvSpPr/>
          <p:nvPr/>
        </p:nvSpPr>
        <p:spPr>
          <a:xfrm>
            <a:off x="4355976" y="1658829"/>
            <a:ext cx="514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601FB190-0769-4927-B41A-B16EA9E9400B}"/>
              </a:ext>
            </a:extLst>
          </p:cNvPr>
          <p:cNvSpPr/>
          <p:nvPr/>
        </p:nvSpPr>
        <p:spPr>
          <a:xfrm>
            <a:off x="4340836" y="2628864"/>
            <a:ext cx="514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091C2C40-244F-4822-97AA-EA187C47D615}"/>
              </a:ext>
            </a:extLst>
          </p:cNvPr>
          <p:cNvSpPr/>
          <p:nvPr/>
        </p:nvSpPr>
        <p:spPr>
          <a:xfrm>
            <a:off x="4340835" y="3456956"/>
            <a:ext cx="514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DCC5296F-EB63-4D70-AD13-3373D3A63CB8}"/>
              </a:ext>
            </a:extLst>
          </p:cNvPr>
          <p:cNvSpPr/>
          <p:nvPr/>
        </p:nvSpPr>
        <p:spPr>
          <a:xfrm>
            <a:off x="4336617" y="4415086"/>
            <a:ext cx="514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92471DF9-A788-4AB6-AB5F-0EC023A94E33}"/>
              </a:ext>
            </a:extLst>
          </p:cNvPr>
          <p:cNvSpPr/>
          <p:nvPr/>
        </p:nvSpPr>
        <p:spPr>
          <a:xfrm>
            <a:off x="4340836" y="5373216"/>
            <a:ext cx="51439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862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8</a:t>
            </a:fld>
            <a:endParaRPr lang="en-GB" dirty="0"/>
          </a:p>
        </p:txBody>
      </p:sp>
      <p:sp>
        <p:nvSpPr>
          <p:cNvPr id="9" name="Titre 1">
            <a:extLst>
              <a:ext uri="{FF2B5EF4-FFF2-40B4-BE49-F238E27FC236}">
                <a16:creationId xmlns:a16="http://schemas.microsoft.com/office/drawing/2014/main" id="{2814E922-3B87-4228-8AA1-9707ED4F8A4A}"/>
              </a:ext>
            </a:extLst>
          </p:cNvPr>
          <p:cNvSpPr>
            <a:spLocks noGrp="1"/>
          </p:cNvSpPr>
          <p:nvPr>
            <p:ph type="title"/>
          </p:nvPr>
        </p:nvSpPr>
        <p:spPr>
          <a:xfrm>
            <a:off x="457203" y="274638"/>
            <a:ext cx="8229599" cy="1143000"/>
          </a:xfrm>
        </p:spPr>
        <p:txBody>
          <a:bodyPr/>
          <a:lstStyle/>
          <a:p>
            <a:pPr algn="l"/>
            <a:r>
              <a:rPr lang="fr-FR" dirty="0"/>
              <a:t>Main conclusions on … </a:t>
            </a:r>
          </a:p>
        </p:txBody>
      </p:sp>
      <p:graphicFrame>
        <p:nvGraphicFramePr>
          <p:cNvPr id="11" name="Diagramma 3">
            <a:extLst>
              <a:ext uri="{FF2B5EF4-FFF2-40B4-BE49-F238E27FC236}">
                <a16:creationId xmlns:a16="http://schemas.microsoft.com/office/drawing/2014/main" id="{89C26990-7698-4A22-BDC7-3D647AEB3EBA}"/>
              </a:ext>
            </a:extLst>
          </p:cNvPr>
          <p:cNvGraphicFramePr>
            <a:graphicFrameLocks noGrp="1"/>
          </p:cNvGraphicFramePr>
          <p:nvPr>
            <p:ph idx="1"/>
            <p:extLst>
              <p:ext uri="{D42A27DB-BD31-4B8C-83A1-F6EECF244321}">
                <p14:modId xmlns:p14="http://schemas.microsoft.com/office/powerpoint/2010/main" val="2478140806"/>
              </p:ext>
            </p:extLst>
          </p:nvPr>
        </p:nvGraphicFramePr>
        <p:xfrm>
          <a:off x="1002432" y="1556792"/>
          <a:ext cx="7139136" cy="449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76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392CB1D-FBEE-48A1-81D8-BA63151E9B81}"/>
              </a:ext>
            </a:extLst>
          </p:cNvPr>
          <p:cNvSpPr>
            <a:spLocks noGrp="1"/>
          </p:cNvSpPr>
          <p:nvPr>
            <p:ph type="sldNum" sz="quarter" idx="12"/>
          </p:nvPr>
        </p:nvSpPr>
        <p:spPr/>
        <p:txBody>
          <a:bodyPr/>
          <a:lstStyle/>
          <a:p>
            <a:fld id="{66E6472D-CC73-4138-A6F9-8290F9406948}" type="slidenum">
              <a:rPr lang="en-GB" smtClean="0"/>
              <a:pPr/>
              <a:t>9</a:t>
            </a:fld>
            <a:endParaRPr lang="en-GB" dirty="0"/>
          </a:p>
        </p:txBody>
      </p:sp>
      <p:grpSp>
        <p:nvGrpSpPr>
          <p:cNvPr id="15" name="Groupe 14">
            <a:extLst>
              <a:ext uri="{FF2B5EF4-FFF2-40B4-BE49-F238E27FC236}">
                <a16:creationId xmlns:a16="http://schemas.microsoft.com/office/drawing/2014/main" id="{E7901256-DD28-4CF2-898B-30A07D6CF4B6}"/>
              </a:ext>
            </a:extLst>
          </p:cNvPr>
          <p:cNvGrpSpPr/>
          <p:nvPr/>
        </p:nvGrpSpPr>
        <p:grpSpPr>
          <a:xfrm>
            <a:off x="107504" y="136518"/>
            <a:ext cx="9036495" cy="1204250"/>
            <a:chOff x="0" y="0"/>
            <a:chExt cx="7139136" cy="727394"/>
          </a:xfrm>
        </p:grpSpPr>
        <p:sp>
          <p:nvSpPr>
            <p:cNvPr id="17" name="Rectangle : coins arrondis 16">
              <a:extLst>
                <a:ext uri="{FF2B5EF4-FFF2-40B4-BE49-F238E27FC236}">
                  <a16:creationId xmlns:a16="http://schemas.microsoft.com/office/drawing/2014/main" id="{550B5964-57D1-4396-9B76-DAC2DC4DA6A1}"/>
                </a:ext>
              </a:extLst>
            </p:cNvPr>
            <p:cNvSpPr/>
            <p:nvPr/>
          </p:nvSpPr>
          <p:spPr>
            <a:xfrm>
              <a:off x="0" y="0"/>
              <a:ext cx="7139136" cy="69107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E73997FB-71FA-4242-A138-B291507B3B42}"/>
                </a:ext>
              </a:extLst>
            </p:cNvPr>
            <p:cNvSpPr txBox="1"/>
            <p:nvPr/>
          </p:nvSpPr>
          <p:spPr>
            <a:xfrm>
              <a:off x="1496934" y="36318"/>
              <a:ext cx="5642201" cy="691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3200" kern="1200" dirty="0">
                  <a:latin typeface="Tahoma" panose="020B0604030504040204" pitchFamily="34" charset="0"/>
                  <a:ea typeface="Tahoma" panose="020B0604030504040204" pitchFamily="34" charset="0"/>
                  <a:cs typeface="Tahoma" panose="020B0604030504040204" pitchFamily="34" charset="0"/>
                </a:rPr>
                <a:t>Implementation choices and drivers</a:t>
              </a:r>
              <a:endParaRPr lang="en-GB" sz="3200" kern="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grpSp>
      <p:sp>
        <p:nvSpPr>
          <p:cNvPr id="16" name="Rectangle : coins arrondis 15">
            <a:extLst>
              <a:ext uri="{FF2B5EF4-FFF2-40B4-BE49-F238E27FC236}">
                <a16:creationId xmlns:a16="http://schemas.microsoft.com/office/drawing/2014/main" id="{50D3F5A3-3008-431D-A19B-740E6FEB168A}"/>
              </a:ext>
            </a:extLst>
          </p:cNvPr>
          <p:cNvSpPr/>
          <p:nvPr/>
        </p:nvSpPr>
        <p:spPr>
          <a:xfrm>
            <a:off x="405264" y="332656"/>
            <a:ext cx="1512168" cy="767226"/>
          </a:xfrm>
          <a:prstGeom prst="roundRect">
            <a:avLst>
              <a:gd name="adj" fmla="val 10000"/>
            </a:avLst>
          </a:prstGeom>
          <a:blipFill>
            <a:blip r:embed="rId3">
              <a:extLst>
                <a:ext uri="{837473B0-CC2E-450A-ABE3-18F120FF3D39}">
                  <a1611:picAttrSrcUrl xmlns="" xmlns:a1611="http://schemas.microsoft.com/office/drawing/2016/11/main" r:id="rId4"/>
                </a:ext>
              </a:extLst>
            </a:blip>
            <a:srcRect/>
            <a:stretch>
              <a:fillRect t="-23000" b="-2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Espace réservé du contenu 4">
            <a:extLst>
              <a:ext uri="{FF2B5EF4-FFF2-40B4-BE49-F238E27FC236}">
                <a16:creationId xmlns:a16="http://schemas.microsoft.com/office/drawing/2014/main" id="{ACAC4DB0-9A89-4255-95B2-E787F38E43D9}"/>
              </a:ext>
            </a:extLst>
          </p:cNvPr>
          <p:cNvSpPr txBox="1">
            <a:spLocks/>
          </p:cNvSpPr>
          <p:nvPr/>
        </p:nvSpPr>
        <p:spPr>
          <a:xfrm>
            <a:off x="415746" y="2708920"/>
            <a:ext cx="8271054" cy="238814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600" dirty="0"/>
          </a:p>
          <a:p>
            <a:endParaRPr lang="fr-FR" sz="1800" dirty="0"/>
          </a:p>
          <a:p>
            <a:endParaRPr lang="fr-FR" dirty="0"/>
          </a:p>
        </p:txBody>
      </p:sp>
      <p:sp>
        <p:nvSpPr>
          <p:cNvPr id="20" name="Espace réservé du contenu 4">
            <a:extLst>
              <a:ext uri="{FF2B5EF4-FFF2-40B4-BE49-F238E27FC236}">
                <a16:creationId xmlns:a16="http://schemas.microsoft.com/office/drawing/2014/main" id="{DB3F272D-7E92-4BC5-AD91-4814A80D9A1C}"/>
              </a:ext>
            </a:extLst>
          </p:cNvPr>
          <p:cNvSpPr txBox="1">
            <a:spLocks/>
          </p:cNvSpPr>
          <p:nvPr/>
        </p:nvSpPr>
        <p:spPr>
          <a:xfrm>
            <a:off x="179512" y="1440036"/>
            <a:ext cx="8665924" cy="530133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DA6542"/>
                </a:solidFill>
                <a:latin typeface="Tahoma" panose="020B0604030504040204" pitchFamily="34" charset="0"/>
                <a:ea typeface="Tahoma" panose="020B0604030504040204" pitchFamily="34" charset="0"/>
                <a:cs typeface="Tahoma" panose="020B0604030504040204" pitchFamily="34" charset="0"/>
              </a:rPr>
              <a:t>Member States allocated substantial budget to environmental measures…</a:t>
            </a:r>
          </a:p>
          <a:p>
            <a:pPr>
              <a:buClr>
                <a:srgbClr val="DA6542"/>
              </a:buClr>
            </a:pPr>
            <a:r>
              <a:rPr lang="en-GB" sz="1600" dirty="0">
                <a:latin typeface="Tahoma" panose="020B0604030504040204" pitchFamily="34" charset="0"/>
                <a:ea typeface="Tahoma" panose="020B0604030504040204" pitchFamily="34" charset="0"/>
                <a:cs typeface="Tahoma" panose="020B0604030504040204" pitchFamily="34" charset="0"/>
              </a:rPr>
              <a:t>Pillar I: 23.3 billion EUR </a:t>
            </a:r>
            <a:r>
              <a:rPr lang="en-GB" sz="1600" u="sng" dirty="0">
                <a:latin typeface="Tahoma" panose="020B0604030504040204" pitchFamily="34" charset="0"/>
                <a:ea typeface="Tahoma" panose="020B0604030504040204" pitchFamily="34" charset="0"/>
                <a:cs typeface="Tahoma" panose="020B0604030504040204" pitchFamily="34" charset="0"/>
              </a:rPr>
              <a:t>spent</a:t>
            </a:r>
            <a:r>
              <a:rPr lang="en-GB" sz="1600" dirty="0">
                <a:latin typeface="Tahoma" panose="020B0604030504040204" pitchFamily="34" charset="0"/>
                <a:ea typeface="Tahoma" panose="020B0604030504040204" pitchFamily="34" charset="0"/>
                <a:cs typeface="Tahoma" panose="020B0604030504040204" pitchFamily="34" charset="0"/>
              </a:rPr>
              <a:t> on </a:t>
            </a:r>
            <a:br>
              <a:rPr lang="en-GB" sz="1600" dirty="0">
                <a:latin typeface="Tahoma" panose="020B0604030504040204" pitchFamily="34" charset="0"/>
                <a:ea typeface="Tahoma" panose="020B0604030504040204" pitchFamily="34" charset="0"/>
                <a:cs typeface="Tahoma" panose="020B0604030504040204" pitchFamily="34" charset="0"/>
              </a:rPr>
            </a:br>
            <a:r>
              <a:rPr lang="en-GB" sz="1600" dirty="0">
                <a:latin typeface="Tahoma" panose="020B0604030504040204" pitchFamily="34" charset="0"/>
                <a:ea typeface="Tahoma" panose="020B0604030504040204" pitchFamily="34" charset="0"/>
                <a:cs typeface="Tahoma" panose="020B0604030504040204" pitchFamily="34" charset="0"/>
              </a:rPr>
              <a:t>the Greening measures over 2015-2017</a:t>
            </a:r>
          </a:p>
          <a:p>
            <a:pPr>
              <a:buClr>
                <a:srgbClr val="DA6542"/>
              </a:buClr>
            </a:pPr>
            <a:r>
              <a:rPr lang="en-GB" sz="1600" dirty="0">
                <a:latin typeface="Tahoma" panose="020B0604030504040204" pitchFamily="34" charset="0"/>
                <a:ea typeface="Tahoma" panose="020B0604030504040204" pitchFamily="34" charset="0"/>
                <a:cs typeface="Tahoma" panose="020B0604030504040204" pitchFamily="34" charset="0"/>
              </a:rPr>
              <a:t>Pillar II: 80.0 billion EUR planned </a:t>
            </a:r>
            <a:br>
              <a:rPr lang="en-GB" sz="1600" dirty="0">
                <a:latin typeface="Tahoma" panose="020B0604030504040204" pitchFamily="34" charset="0"/>
                <a:ea typeface="Tahoma" panose="020B0604030504040204" pitchFamily="34" charset="0"/>
                <a:cs typeface="Tahoma" panose="020B0604030504040204" pitchFamily="34" charset="0"/>
              </a:rPr>
            </a:br>
            <a:r>
              <a:rPr lang="en-GB" sz="1600" dirty="0">
                <a:latin typeface="Tahoma" panose="020B0604030504040204" pitchFamily="34" charset="0"/>
                <a:ea typeface="Tahoma" panose="020B0604030504040204" pitchFamily="34" charset="0"/>
                <a:cs typeface="Tahoma" panose="020B0604030504040204" pitchFamily="34" charset="0"/>
              </a:rPr>
              <a:t>on P4/5A/5D/5E, mainly on:</a:t>
            </a:r>
          </a:p>
          <a:p>
            <a:pPr lvl="1">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M10 AECM</a:t>
            </a:r>
          </a:p>
          <a:p>
            <a:pPr lvl="1">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M13 Payments to ANCs</a:t>
            </a:r>
          </a:p>
          <a:p>
            <a:pPr lvl="1">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M11 Organic Farming</a:t>
            </a:r>
          </a:p>
          <a:p>
            <a:pPr lvl="1">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M4 Investments in physical assets</a:t>
            </a:r>
          </a:p>
          <a:p>
            <a:pPr lvl="1">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M8 Forest investments</a:t>
            </a:r>
            <a:endParaRPr lang="en-GB" sz="1600" b="1" dirty="0">
              <a:latin typeface="Tahoma" panose="020B0604030504040204" pitchFamily="34" charset="0"/>
              <a:ea typeface="Tahoma" panose="020B0604030504040204" pitchFamily="34" charset="0"/>
              <a:cs typeface="Tahoma" panose="020B0604030504040204" pitchFamily="34" charset="0"/>
            </a:endParaRPr>
          </a:p>
          <a:p>
            <a:pPr marL="0" indent="0">
              <a:buClr>
                <a:srgbClr val="DA6542"/>
              </a:buClr>
              <a:buNone/>
            </a:pPr>
            <a:r>
              <a:rPr lang="en-GB" sz="1600" b="1" dirty="0">
                <a:solidFill>
                  <a:srgbClr val="DA6542"/>
                </a:solidFill>
                <a:latin typeface="Tahoma" panose="020B0604030504040204" pitchFamily="34" charset="0"/>
                <a:ea typeface="Tahoma" panose="020B0604030504040204" pitchFamily="34" charset="0"/>
                <a:cs typeface="Tahoma" panose="020B0604030504040204" pitchFamily="34" charset="0"/>
              </a:rPr>
              <a:t>… but did not sufficiently target water issues</a:t>
            </a:r>
          </a:p>
          <a:p>
            <a:pPr marL="285750" indent="-285750">
              <a:buClr>
                <a:srgbClr val="DA6542"/>
              </a:buClr>
            </a:pPr>
            <a:r>
              <a:rPr lang="en-GB" sz="1600" dirty="0">
                <a:latin typeface="Tahoma" panose="020B0604030504040204" pitchFamily="34" charset="0"/>
                <a:ea typeface="Tahoma" panose="020B0604030504040204" pitchFamily="34" charset="0"/>
                <a:cs typeface="Tahoma" panose="020B0604030504040204" pitchFamily="34" charset="0"/>
              </a:rPr>
              <a:t>Pillar I: Greening requirements were not ambitious enough to improve farmers’ practices:</a:t>
            </a:r>
          </a:p>
          <a:p>
            <a:pPr marL="628650" lvl="1" indent="-1714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Large choice in the EFA eligible – not all EFA play a significant role in water protection</a:t>
            </a:r>
          </a:p>
          <a:p>
            <a:pPr marL="628650" lvl="1" indent="-1714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Equivalent practices to crop diversification measure for maize growers (FR, PT)</a:t>
            </a:r>
          </a:p>
          <a:p>
            <a:pPr marL="628650" lvl="1" indent="-1714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The share of permanent grassland as ESPG varies among MS</a:t>
            </a:r>
          </a:p>
          <a:p>
            <a:pPr marL="228609" indent="-171450">
              <a:buClr>
                <a:srgbClr val="DA6542"/>
              </a:buClr>
            </a:pPr>
            <a:r>
              <a:rPr lang="en-GB" sz="1600" dirty="0">
                <a:latin typeface="Tahoma" panose="020B0604030504040204" pitchFamily="34" charset="0"/>
                <a:ea typeface="Tahoma" panose="020B0604030504040204" pitchFamily="34" charset="0"/>
                <a:cs typeface="Tahoma" panose="020B0604030504040204" pitchFamily="34" charset="0"/>
              </a:rPr>
              <a:t>Pillar II: Eligibility/selection criteria not sufficiently used to target operations relevant for water protection and/or beneficiaries in areas with water issues</a:t>
            </a:r>
          </a:p>
          <a:p>
            <a:pPr marL="628650" lvl="1" indent="-171450">
              <a:buClr>
                <a:srgbClr val="DA6542"/>
              </a:buCl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Ex. Eligibility criterion set to support projects favouring improvement and design of drinking water protection forests (M8 in AT) or selection criteria (projects located in NVZ/ flood risk areas)</a:t>
            </a:r>
            <a:endParaRPr lang="en-GB" sz="18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b="1" dirty="0"/>
          </a:p>
          <a:p>
            <a:pPr marL="0" indent="0">
              <a:buNone/>
            </a:pPr>
            <a:endParaRPr lang="en-GB" sz="1600" dirty="0"/>
          </a:p>
          <a:p>
            <a:endParaRPr lang="en-GB" sz="1800" dirty="0"/>
          </a:p>
          <a:p>
            <a:endParaRPr lang="en-GB" dirty="0"/>
          </a:p>
        </p:txBody>
      </p:sp>
      <p:graphicFrame>
        <p:nvGraphicFramePr>
          <p:cNvPr id="22" name="Graphique 21">
            <a:extLst>
              <a:ext uri="{FF2B5EF4-FFF2-40B4-BE49-F238E27FC236}">
                <a16:creationId xmlns:a16="http://schemas.microsoft.com/office/drawing/2014/main" id="{1C08F55A-7880-452A-BBB8-ED88EE7BC6B1}"/>
              </a:ext>
            </a:extLst>
          </p:cNvPr>
          <p:cNvGraphicFramePr/>
          <p:nvPr>
            <p:extLst>
              <p:ext uri="{D42A27DB-BD31-4B8C-83A1-F6EECF244321}">
                <p14:modId xmlns:p14="http://schemas.microsoft.com/office/powerpoint/2010/main" val="201710601"/>
              </p:ext>
            </p:extLst>
          </p:nvPr>
        </p:nvGraphicFramePr>
        <p:xfrm>
          <a:off x="4116947" y="2008701"/>
          <a:ext cx="4872505" cy="1975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0083221"/>
      </p:ext>
    </p:extLst>
  </p:cSld>
  <p:clrMapOvr>
    <a:masterClrMapping/>
  </p:clrMapOvr>
</p:sld>
</file>

<file path=ppt/theme/theme1.xml><?xml version="1.0" encoding="utf-8"?>
<a:theme xmlns:a="http://schemas.openxmlformats.org/drawingml/2006/main" name="Template 2016_v2">
  <a:themeElements>
    <a:clrScheme name="IEEP colours 2016">
      <a:dk1>
        <a:srgbClr val="3F3F3F"/>
      </a:dk1>
      <a:lt1>
        <a:sysClr val="window" lastClr="FFFFFF"/>
      </a:lt1>
      <a:dk2>
        <a:srgbClr val="618015"/>
      </a:dk2>
      <a:lt2>
        <a:srgbClr val="EBB300"/>
      </a:lt2>
      <a:accent1>
        <a:srgbClr val="DA6542"/>
      </a:accent1>
      <a:accent2>
        <a:srgbClr val="784C6C"/>
      </a:accent2>
      <a:accent3>
        <a:srgbClr val="617EA5"/>
      </a:accent3>
      <a:accent4>
        <a:srgbClr val="5F9471"/>
      </a:accent4>
      <a:accent5>
        <a:srgbClr val="8DAE5D"/>
      </a:accent5>
      <a:accent6>
        <a:srgbClr val="D3B742"/>
      </a:accent6>
      <a:hlink>
        <a:srgbClr val="9BBB5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_green_square" id="{A25B1D48-E24C-440A-9718-BCF7DE3F9925}" vid="{F22C6E24-0C86-4926-8E6D-4E564A4D97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6022</TotalTime>
  <Words>4319</Words>
  <Application>Microsoft Office PowerPoint</Application>
  <PresentationFormat>On-screen Show (4:3)</PresentationFormat>
  <Paragraphs>500</Paragraphs>
  <Slides>26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SimSun</vt:lpstr>
      <vt:lpstr>Arial</vt:lpstr>
      <vt:lpstr>Calibri</vt:lpstr>
      <vt:lpstr>Cambria Math</vt:lpstr>
      <vt:lpstr>Georgia</vt:lpstr>
      <vt:lpstr>Symbol</vt:lpstr>
      <vt:lpstr>Tahoma</vt:lpstr>
      <vt:lpstr>Times New Roman</vt:lpstr>
      <vt:lpstr>Verdana</vt:lpstr>
      <vt:lpstr>Wingdings</vt:lpstr>
      <vt:lpstr>Template 2016_v2</vt:lpstr>
      <vt:lpstr>Evaluation of the Impact of the CAP on Water</vt:lpstr>
      <vt:lpstr>Water status and pressures in the EU</vt:lpstr>
      <vt:lpstr>Agricultural practices affecting water</vt:lpstr>
      <vt:lpstr>Scope and objectives of the evaluation</vt:lpstr>
      <vt:lpstr>Methodology and data</vt:lpstr>
      <vt:lpstr>Methods, tools and data sources used for each ESQ</vt:lpstr>
      <vt:lpstr>General limitations to the evaluation</vt:lpstr>
      <vt:lpstr>Main conclusions 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Recommendations</vt:lpstr>
      <vt:lpstr>Recommendations</vt:lpstr>
      <vt:lpstr>Thank you for your attention</vt:lpstr>
    </vt:vector>
  </TitlesOfParts>
  <Company>IEEP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Kaley Hart</dc:creator>
  <cp:lastModifiedBy>DEHOUBERT Nathalie (AGRI)</cp:lastModifiedBy>
  <cp:revision>444</cp:revision>
  <dcterms:created xsi:type="dcterms:W3CDTF">2016-11-11T17:33:50Z</dcterms:created>
  <dcterms:modified xsi:type="dcterms:W3CDTF">2020-07-02T13:54:55Z</dcterms:modified>
</cp:coreProperties>
</file>