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99" r:id="rId3"/>
    <p:sldId id="286" r:id="rId4"/>
    <p:sldId id="292" r:id="rId5"/>
    <p:sldId id="293" r:id="rId6"/>
    <p:sldId id="295" r:id="rId7"/>
    <p:sldId id="311" r:id="rId8"/>
    <p:sldId id="312" r:id="rId9"/>
    <p:sldId id="313" r:id="rId10"/>
    <p:sldId id="302" r:id="rId11"/>
    <p:sldId id="303" r:id="rId12"/>
    <p:sldId id="304" r:id="rId13"/>
    <p:sldId id="314" r:id="rId14"/>
    <p:sldId id="321" r:id="rId15"/>
    <p:sldId id="322" r:id="rId16"/>
    <p:sldId id="323" r:id="rId17"/>
    <p:sldId id="318" r:id="rId18"/>
    <p:sldId id="319" r:id="rId19"/>
    <p:sldId id="320" r:id="rId20"/>
    <p:sldId id="307" r:id="rId21"/>
    <p:sldId id="317" r:id="rId22"/>
    <p:sldId id="288" r:id="rId23"/>
  </p:sldIdLst>
  <p:sldSz cx="9144000" cy="6858000" type="screen4x3"/>
  <p:notesSz cx="6816725" cy="99488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37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UPUTEL Cécile" initials="DC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8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69" d="100"/>
          <a:sy n="69" d="100"/>
        </p:scale>
        <p:origin x="-1200" y="6"/>
      </p:cViewPr>
      <p:guideLst>
        <p:guide orient="horz" pos="2160"/>
        <p:guide pos="33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94" y="-84"/>
      </p:cViewPr>
      <p:guideLst>
        <p:guide orient="horz" pos="3134"/>
        <p:guide pos="21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4957400960086619E-2"/>
          <c:y val="0.23483775637148604"/>
          <c:w val="0.55840888951763412"/>
          <c:h val="0.6683557312641677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ADDBEE"/>
              </a:solidFill>
            </c:spPr>
          </c:dPt>
          <c:dPt>
            <c:idx val="1"/>
            <c:bubble3D val="0"/>
            <c:spPr>
              <a:solidFill>
                <a:srgbClr val="8DC63F"/>
              </a:solidFill>
            </c:spPr>
          </c:dPt>
          <c:dPt>
            <c:idx val="2"/>
            <c:bubble3D val="0"/>
            <c:spPr>
              <a:solidFill>
                <a:srgbClr val="AFB1B4"/>
              </a:solidFill>
            </c:spPr>
          </c:dPt>
          <c:dLbls>
            <c:dLbl>
              <c:idx val="0"/>
              <c:layout>
                <c:manualLayout>
                  <c:x val="-0.13349148235451461"/>
                  <c:y val="-0.138851765765950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5353717727959166E-2"/>
                  <c:y val="8.3179914604302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2290742319630428"/>
                  <c:y val="-0.120492714743556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lang="en-US" sz="1400" b="0" kern="1200">
                    <a:solidFill>
                      <a:schemeClr val="accent2"/>
                    </a:solidFill>
                    <a:latin typeface="Myriad Pro"/>
                    <a:ea typeface="+mn-ea"/>
                    <a:cs typeface="Myriad Pro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Sheet1!$A$2:$A$5</c:f>
              <c:strCache>
                <c:ptCount val="3"/>
                <c:pt idx="0">
                  <c:v>Maize</c:v>
                </c:pt>
                <c:pt idx="1">
                  <c:v>Wheat </c:v>
                </c:pt>
                <c:pt idx="2">
                  <c:v>Potatoes</c:v>
                </c:pt>
              </c:strCache>
            </c:strRef>
          </c:cat>
          <c:val>
            <c:numRef>
              <c:f>Sheet1!$B$2:$B$5</c:f>
              <c:numCache>
                <c:formatCode>0.0%</c:formatCode>
                <c:ptCount val="4"/>
                <c:pt idx="0">
                  <c:v>0.34399999999999997</c:v>
                </c:pt>
                <c:pt idx="1">
                  <c:v>0.35399999999999998</c:v>
                </c:pt>
                <c:pt idx="2">
                  <c:v>0.30199999999999999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</c:spPr>
    </c:plotArea>
    <c:legend>
      <c:legendPos val="r"/>
      <c:legendEntry>
        <c:idx val="3"/>
        <c:delete val="1"/>
      </c:legendEntry>
      <c:layout/>
      <c:overlay val="0"/>
      <c:spPr>
        <a:solidFill>
          <a:schemeClr val="tx1"/>
        </a:solidFill>
        <a:ln>
          <a:solidFill>
            <a:schemeClr val="tx1"/>
          </a:solidFill>
        </a:ln>
      </c:spPr>
      <c:txPr>
        <a:bodyPr/>
        <a:lstStyle/>
        <a:p>
          <a:pPr marL="0" lvl="0" algn="ctr" defTabSz="457200" rtl="0" eaLnBrk="1" latinLnBrk="0" hangingPunct="1">
            <a:defRPr lang="en-US" sz="1400" b="0" i="0" kern="1200" baseline="0">
              <a:solidFill>
                <a:srgbClr val="393839"/>
              </a:solidFill>
              <a:latin typeface="Myriad Pro"/>
              <a:ea typeface="+mn-ea"/>
              <a:cs typeface="Myriad Pro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ADDBEE"/>
              </a:solidFill>
            </c:spPr>
          </c:dPt>
          <c:dPt>
            <c:idx val="1"/>
            <c:bubble3D val="0"/>
            <c:spPr>
              <a:solidFill>
                <a:srgbClr val="8DC63F"/>
              </a:solidFill>
            </c:spPr>
          </c:dPt>
          <c:dPt>
            <c:idx val="2"/>
            <c:bubble3D val="0"/>
            <c:spPr>
              <a:solidFill>
                <a:srgbClr val="AFB1B4"/>
              </a:solidFill>
              <a:ln>
                <a:solidFill>
                  <a:schemeClr val="tx1">
                    <a:lumMod val="75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-0.12648461186119048"/>
                  <c:y val="-0.168050113425448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8190651700452337"/>
                  <c:y val="0.143591696292908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 marL="0" lvl="0" algn="l" defTabSz="914400" rtl="0" eaLnBrk="0" fontAlgn="base" latinLnBrk="0" hangingPunct="0">
                  <a:spcBef>
                    <a:spcPct val="50000"/>
                  </a:spcBef>
                  <a:spcAft>
                    <a:spcPct val="0"/>
                  </a:spcAft>
                  <a:defRPr lang="en-US" sz="1400" b="0" kern="1200">
                    <a:solidFill>
                      <a:schemeClr val="accent2"/>
                    </a:solidFill>
                    <a:latin typeface="Myriad Pro"/>
                    <a:ea typeface="+mn-ea"/>
                    <a:cs typeface="Myriad Pro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Sheet1!$A$2:$A$5</c:f>
              <c:strCache>
                <c:ptCount val="3"/>
                <c:pt idx="0">
                  <c:v>Maize</c:v>
                </c:pt>
                <c:pt idx="1">
                  <c:v>Wheat</c:v>
                </c:pt>
                <c:pt idx="2">
                  <c:v>Potatoes</c:v>
                </c:pt>
              </c:strCache>
            </c:strRef>
          </c:cat>
          <c:val>
            <c:numRef>
              <c:f>Sheet1!$B$2:$B$5</c:f>
              <c:numCache>
                <c:formatCode>0.0%</c:formatCode>
                <c:ptCount val="4"/>
                <c:pt idx="0">
                  <c:v>0.47499999999999998</c:v>
                </c:pt>
                <c:pt idx="1">
                  <c:v>0.39200000000000002</c:v>
                </c:pt>
                <c:pt idx="2">
                  <c:v>0.13300000000000001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</c:spPr>
    </c:plotArea>
    <c:legend>
      <c:legendPos val="r"/>
      <c:legendEntry>
        <c:idx val="3"/>
        <c:delete val="1"/>
      </c:legendEntry>
      <c:layout/>
      <c:overlay val="0"/>
      <c:txPr>
        <a:bodyPr/>
        <a:lstStyle/>
        <a:p>
          <a:pPr marL="0" lvl="0" algn="ctr" defTabSz="457200" rtl="0" eaLnBrk="1" latinLnBrk="0" hangingPunct="1">
            <a:defRPr lang="en-US" sz="1400" b="0" i="0" u="none" strike="noStrike" kern="1200" baseline="0">
              <a:solidFill>
                <a:srgbClr val="393839"/>
              </a:solidFill>
              <a:latin typeface="Myriad Pro"/>
              <a:ea typeface="+mn-ea"/>
              <a:cs typeface="Myriad Pro"/>
            </a:defRPr>
          </a:pPr>
          <a:endParaRPr lang="en-US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737577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66B345"/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rgbClr val="7AADCC"/>
              </a:solidFill>
              <a:ln>
                <a:noFill/>
              </a:ln>
            </c:spPr>
          </c:dPt>
          <c:dLbls>
            <c:dLbl>
              <c:idx val="0"/>
              <c:layout>
                <c:manualLayout>
                  <c:x val="-2.1889271653543308E-2"/>
                  <c:y val="-4.5920275590551181E-2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lang="en-US" sz="1400" b="0" i="0" kern="1200" baseline="0">
                      <a:solidFill>
                        <a:schemeClr val="accent2"/>
                      </a:solidFill>
                      <a:latin typeface="Myriad Pro"/>
                      <a:ea typeface="+mn-ea"/>
                      <a:cs typeface="Myriad Pro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0614009186351707E-2"/>
                  <c:y val="5.6369094488188977E-2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lang="en-US" sz="1400" b="0" i="0" kern="1200" baseline="0">
                      <a:solidFill>
                        <a:schemeClr val="accent2"/>
                      </a:solidFill>
                      <a:latin typeface="Myriad Pro"/>
                      <a:ea typeface="+mn-ea"/>
                      <a:cs typeface="Myriad Pro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0196358267716535"/>
                  <c:y val="-0.31505216535433073"/>
                </c:manualLayout>
              </c:layout>
              <c:tx>
                <c:rich>
                  <a:bodyPr/>
                  <a:lstStyle/>
                  <a:p>
                    <a:r>
                      <a:rPr lang="en-US" sz="1400" b="0" i="0" kern="1200" baseline="0" dirty="0" smtClean="0">
                        <a:solidFill>
                          <a:schemeClr val="accent2"/>
                        </a:solidFill>
                        <a:latin typeface="Myriad Pro"/>
                        <a:ea typeface="+mn-ea"/>
                        <a:cs typeface="Myriad Pro"/>
                      </a:rPr>
                      <a:t>55%</a:t>
                    </a:r>
                    <a:endParaRPr lang="en-US" sz="1400" b="0" i="0" baseline="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lang="en-US" sz="1400" b="0" kern="1200" baseline="0">
                    <a:solidFill>
                      <a:schemeClr val="accent2"/>
                    </a:solidFill>
                    <a:latin typeface="Myriad Pro"/>
                    <a:ea typeface="+mn-ea"/>
                    <a:cs typeface="Myriad Pro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Sheet1!$A$2:$A$5</c:f>
              <c:strCache>
                <c:ptCount val="3"/>
                <c:pt idx="0">
                  <c:v>Modified Starches</c:v>
                </c:pt>
                <c:pt idx="1">
                  <c:v>Native Starches</c:v>
                </c:pt>
                <c:pt idx="2">
                  <c:v>Starch Sweeteners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</c:v>
                </c:pt>
                <c:pt idx="1">
                  <c:v>0.25</c:v>
                </c:pt>
                <c:pt idx="2">
                  <c:v>0.55000000000000004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</c:spPr>
    </c:plotArea>
    <c:legend>
      <c:legendPos val="r"/>
      <c:legendEntry>
        <c:idx val="3"/>
        <c:delete val="1"/>
      </c:legendEntry>
      <c:layout/>
      <c:overlay val="0"/>
      <c:spPr>
        <a:noFill/>
        <a:ln>
          <a:solidFill>
            <a:schemeClr val="tx1"/>
          </a:solidFill>
        </a:ln>
      </c:spPr>
      <c:txPr>
        <a:bodyPr/>
        <a:lstStyle/>
        <a:p>
          <a:pPr>
            <a:defRPr lang="en-US" sz="1400" b="0" kern="1200">
              <a:solidFill>
                <a:schemeClr val="accent2"/>
              </a:solidFill>
              <a:latin typeface="Myriad Pro"/>
              <a:ea typeface="+mn-ea"/>
              <a:cs typeface="Myriad Pro"/>
            </a:defRPr>
          </a:pPr>
          <a:endParaRPr lang="en-US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75114829396325E-2"/>
          <c:y val="0.20048351377952756"/>
          <c:w val="0.56085055774278214"/>
          <c:h val="0.70954872047244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66B345"/>
              </a:solidFill>
            </c:spPr>
          </c:dPt>
          <c:dPt>
            <c:idx val="1"/>
            <c:bubble3D val="0"/>
            <c:spPr>
              <a:solidFill>
                <a:srgbClr val="8DC63F"/>
              </a:solidFill>
            </c:spPr>
          </c:dPt>
          <c:dPt>
            <c:idx val="2"/>
            <c:bubble3D val="0"/>
            <c:spPr>
              <a:solidFill>
                <a:srgbClr val="ADDBEE"/>
              </a:solidFill>
            </c:spPr>
          </c:dPt>
          <c:dPt>
            <c:idx val="3"/>
            <c:bubble3D val="0"/>
            <c:spPr>
              <a:solidFill>
                <a:srgbClr val="52839F"/>
              </a:solidFill>
            </c:spPr>
          </c:dPt>
          <c:dPt>
            <c:idx val="4"/>
            <c:bubble3D val="0"/>
            <c:spPr>
              <a:solidFill>
                <a:srgbClr val="7AADCC"/>
              </a:solidFill>
              <a:ln>
                <a:solidFill>
                  <a:schemeClr val="accent1"/>
                </a:solidFill>
              </a:ln>
            </c:spPr>
          </c:dPt>
          <c:dPt>
            <c:idx val="5"/>
            <c:bubble3D val="0"/>
            <c:spPr>
              <a:solidFill>
                <a:srgbClr val="AFB1B4"/>
              </a:solidFill>
            </c:spPr>
          </c:dPt>
          <c:dLbls>
            <c:dLbl>
              <c:idx val="0"/>
              <c:layout>
                <c:manualLayout>
                  <c:x val="-5.6880987532808396E-2"/>
                  <c:y val="-6.4298720472440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0546751968503938E-2"/>
                  <c:y val="9.64271653543307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3190862860892386E-2"/>
                  <c:y val="-7.13577755905511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8006069553805775E-3"/>
                  <c:y val="1.0300196850393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lang="en-US" sz="1200" kern="1200">
                    <a:solidFill>
                      <a:schemeClr val="accent2"/>
                    </a:solidFill>
                    <a:latin typeface="Myriad Pro"/>
                    <a:ea typeface="+mn-ea"/>
                    <a:cs typeface="Myriad Pro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Sheet1!$A$2:$A$7</c:f>
              <c:strCache>
                <c:ptCount val="6"/>
                <c:pt idx="0">
                  <c:v>Confectionery and drinks</c:v>
                </c:pt>
                <c:pt idx="1">
                  <c:v>Other food</c:v>
                </c:pt>
                <c:pt idx="2">
                  <c:v>Pharma &amp; Chemicals</c:v>
                </c:pt>
                <c:pt idx="3">
                  <c:v>Corrugating and Paper </c:v>
                </c:pt>
                <c:pt idx="4">
                  <c:v>Other Non-food</c:v>
                </c:pt>
                <c:pt idx="5">
                  <c:v>Feed*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0.32</c:v>
                </c:pt>
                <c:pt idx="1">
                  <c:v>0.28999999999999998</c:v>
                </c:pt>
                <c:pt idx="2">
                  <c:v>0.04</c:v>
                </c:pt>
                <c:pt idx="3">
                  <c:v>0.28999999999999998</c:v>
                </c:pt>
                <c:pt idx="4">
                  <c:v>0.05</c:v>
                </c:pt>
                <c:pt idx="5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</c:spPr>
    </c:plotArea>
    <c:legend>
      <c:legendPos val="r"/>
      <c:legendEntry>
        <c:idx val="0"/>
        <c:txPr>
          <a:bodyPr/>
          <a:lstStyle/>
          <a:p>
            <a:pPr>
              <a:defRPr lang="en-US" sz="1200" kern="1200">
                <a:solidFill>
                  <a:schemeClr val="accent2"/>
                </a:solidFill>
                <a:latin typeface="Myriad Pro"/>
                <a:ea typeface="+mn-ea"/>
                <a:cs typeface="Myriad Pro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lang="en-US" sz="1200" kern="1200">
                <a:solidFill>
                  <a:schemeClr val="accent2"/>
                </a:solidFill>
                <a:latin typeface="Myriad Pro"/>
                <a:ea typeface="+mn-ea"/>
                <a:cs typeface="Myriad Pro"/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lang="en-US" sz="1200" kern="1200">
                <a:solidFill>
                  <a:schemeClr val="accent2"/>
                </a:solidFill>
                <a:latin typeface="Myriad Pro"/>
                <a:ea typeface="+mn-ea"/>
                <a:cs typeface="Myriad Pro"/>
              </a:defRPr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lang="en-US" sz="1200" kern="1200">
                <a:solidFill>
                  <a:schemeClr val="accent2"/>
                </a:solidFill>
                <a:latin typeface="Myriad Pro"/>
                <a:ea typeface="+mn-ea"/>
                <a:cs typeface="Myriad Pro"/>
              </a:defRPr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lang="en-US" sz="1200" kern="1200">
                <a:solidFill>
                  <a:schemeClr val="accent2"/>
                </a:solidFill>
                <a:latin typeface="Myriad Pro"/>
                <a:ea typeface="+mn-ea"/>
                <a:cs typeface="Myriad Pro"/>
              </a:defRPr>
            </a:pPr>
            <a:endParaRPr lang="en-US"/>
          </a:p>
        </c:txPr>
      </c:legendEntry>
      <c:legendEntry>
        <c:idx val="5"/>
        <c:txPr>
          <a:bodyPr/>
          <a:lstStyle/>
          <a:p>
            <a:pPr>
              <a:defRPr lang="en-US" sz="1200" kern="1200">
                <a:solidFill>
                  <a:schemeClr val="accent2"/>
                </a:solidFill>
                <a:latin typeface="Myriad Pro"/>
                <a:ea typeface="+mn-ea"/>
                <a:cs typeface="Myriad Pro"/>
              </a:defRPr>
            </a:pPr>
            <a:endParaRPr lang="en-US"/>
          </a:p>
        </c:txPr>
      </c:legendEntry>
      <c:overlay val="0"/>
      <c:spPr>
        <a:noFill/>
      </c:spPr>
      <c:txPr>
        <a:bodyPr/>
        <a:lstStyle/>
        <a:p>
          <a:pPr>
            <a:defRPr lang="en-US" sz="1200" kern="1200">
              <a:solidFill>
                <a:schemeClr val="accent2"/>
              </a:solidFill>
              <a:latin typeface="Myriad Pro"/>
              <a:ea typeface="+mn-ea"/>
              <a:cs typeface="Myriad Pro"/>
            </a:defRPr>
          </a:pPr>
          <a:endParaRPr lang="en-US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3B3408-A99D-4A5C-B361-2C3D3E3125A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3CDED4-FFBD-4188-BDC1-6978D7621631}">
      <dgm:prSet custT="1"/>
      <dgm:spPr>
        <a:solidFill>
          <a:schemeClr val="tx1">
            <a:lumMod val="85000"/>
            <a:alpha val="90000"/>
          </a:schemeClr>
        </a:solidFill>
      </dgm:spPr>
      <dgm:t>
        <a:bodyPr anchor="t"/>
        <a:lstStyle/>
        <a:p>
          <a:pPr rtl="0"/>
          <a:r>
            <a:rPr lang="fr-BE" sz="1200" b="1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Cereal </a:t>
          </a:r>
          <a:r>
            <a:rPr lang="fr-BE" sz="1200" b="1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based</a:t>
          </a:r>
          <a:r>
            <a:rPr lang="fr-BE" sz="1200" b="1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1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starch</a:t>
          </a:r>
          <a:r>
            <a:rPr lang="fr-BE" sz="1200" b="1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1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products</a:t>
          </a:r>
          <a:r>
            <a:rPr lang="fr-BE" sz="1200" b="1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1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companies</a:t>
          </a:r>
          <a:endParaRPr lang="fr-BE" sz="1200" b="1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Altia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Amilina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Beneo</a:t>
          </a:r>
          <a:r>
            <a:rPr lang="fr-BE" sz="1200" b="0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-Remy</a:t>
          </a:r>
        </a:p>
        <a:p>
          <a:pPr rtl="0"/>
          <a:r>
            <a:rPr lang="fr-BE" sz="1200" b="0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Cargill</a:t>
          </a:r>
        </a:p>
        <a:p>
          <a:pPr rtl="0"/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Chamtor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Copam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Crepel</a:t>
          </a:r>
          <a:r>
            <a:rPr lang="fr-BE" sz="1200" b="0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&amp; Deiters</a:t>
          </a:r>
        </a:p>
        <a:p>
          <a:pPr rtl="0"/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Hungrana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Kröner </a:t>
          </a:r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Stärke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Ingredion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Jäckering</a:t>
          </a:r>
        </a:p>
        <a:p>
          <a:pPr rtl="0"/>
          <a:r>
            <a:rPr lang="fr-BE" sz="1200" b="0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Tate &amp; Lyle</a:t>
          </a:r>
        </a:p>
        <a:p>
          <a:pPr rtl="0"/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endParaRPr lang="en-US" sz="1200" b="0" kern="1200" dirty="0">
            <a:solidFill>
              <a:schemeClr val="accent2"/>
            </a:solidFill>
            <a:latin typeface="Myriad Pro"/>
            <a:ea typeface="+mn-ea"/>
            <a:cs typeface="Myriad Pro"/>
          </a:endParaRPr>
        </a:p>
      </dgm:t>
    </dgm:pt>
    <dgm:pt modelId="{125C22BF-F04D-4FC3-9196-DA9EE3FE34CE}" type="parTrans" cxnId="{6AD544E1-686D-4641-BC3E-C6C6408497C3}">
      <dgm:prSet/>
      <dgm:spPr/>
      <dgm:t>
        <a:bodyPr/>
        <a:lstStyle/>
        <a:p>
          <a:endParaRPr lang="en-US"/>
        </a:p>
      </dgm:t>
    </dgm:pt>
    <dgm:pt modelId="{134EC91F-B879-4743-94DC-59CB3F2BA326}" type="sibTrans" cxnId="{6AD544E1-686D-4641-BC3E-C6C6408497C3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E1CAECA2-26AB-4549-B642-4D3F44C45DC1}">
      <dgm:prSet custT="1"/>
      <dgm:spPr>
        <a:solidFill>
          <a:schemeClr val="tx1">
            <a:lumMod val="85000"/>
            <a:alpha val="90000"/>
          </a:schemeClr>
        </a:solidFill>
      </dgm:spPr>
      <dgm:t>
        <a:bodyPr anchor="t"/>
        <a:lstStyle/>
        <a:p>
          <a:pPr rtl="0"/>
          <a:r>
            <a:rPr lang="fr-BE" sz="1200" b="1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Potato </a:t>
          </a:r>
          <a:r>
            <a:rPr lang="fr-BE" sz="1200" b="1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starch</a:t>
          </a:r>
          <a:r>
            <a:rPr lang="fr-BE" sz="1200" b="1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1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companies</a:t>
          </a:r>
          <a:endParaRPr lang="fr-BE" sz="1200" b="1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AKV </a:t>
          </a: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Langholt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Avebe</a:t>
          </a: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Group</a:t>
          </a:r>
        </a:p>
        <a:p>
          <a:pPr rtl="0"/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Emsland-</a:t>
          </a: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Stärke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Finnamyl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Kartoffelmelcentralen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Lyckeby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Novidon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Skrobarny</a:t>
          </a: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Pelhrimov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Südsträrke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endParaRPr lang="en-US" sz="1200" b="1" u="none" kern="1200" dirty="0">
            <a:solidFill>
              <a:schemeClr val="accent2"/>
            </a:solidFill>
            <a:latin typeface="Myriad Pro"/>
            <a:ea typeface="+mn-ea"/>
            <a:cs typeface="Myriad Pro"/>
          </a:endParaRPr>
        </a:p>
      </dgm:t>
    </dgm:pt>
    <dgm:pt modelId="{F290DC84-80AB-4D5D-A771-550BF51BA966}" type="parTrans" cxnId="{5701C76C-FF7D-4558-9B3E-4585165391E6}">
      <dgm:prSet/>
      <dgm:spPr/>
      <dgm:t>
        <a:bodyPr/>
        <a:lstStyle/>
        <a:p>
          <a:endParaRPr lang="en-US"/>
        </a:p>
      </dgm:t>
    </dgm:pt>
    <dgm:pt modelId="{812B38AE-DFE3-42D3-8D50-11E68370FBB0}" type="sibTrans" cxnId="{5701C76C-FF7D-4558-9B3E-4585165391E6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63128E8B-02CD-4EC5-8CE8-7633E0B062C3}">
      <dgm:prSet custT="1"/>
      <dgm:spPr>
        <a:solidFill>
          <a:schemeClr val="tx1">
            <a:lumMod val="85000"/>
            <a:alpha val="90000"/>
          </a:schemeClr>
        </a:solidFill>
      </dgm:spPr>
      <dgm:t>
        <a:bodyPr anchor="t"/>
        <a:lstStyle/>
        <a:p>
          <a:pPr rtl="0"/>
          <a:r>
            <a:rPr lang="fr-BE" sz="1200" b="1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Cereals</a:t>
          </a:r>
          <a:r>
            <a:rPr lang="fr-BE" sz="1200" b="1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and </a:t>
          </a:r>
          <a:r>
            <a:rPr lang="fr-BE" sz="1200" b="1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potato</a:t>
          </a:r>
          <a:r>
            <a:rPr lang="fr-BE" sz="1200" b="1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1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starch</a:t>
          </a:r>
          <a:r>
            <a:rPr lang="fr-BE" sz="1200" b="1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1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companies</a:t>
          </a:r>
          <a:endParaRPr lang="fr-BE" sz="1200" b="1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endParaRPr lang="fr-BE" sz="1200" b="1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Agrana</a:t>
          </a: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Stärke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rtl="0"/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Roquette Frères</a:t>
          </a:r>
        </a:p>
        <a:p>
          <a:pPr rtl="0"/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Tereos</a:t>
          </a: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Starch</a:t>
          </a: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&amp; </a:t>
          </a: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Sweeteners</a:t>
          </a: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Europe</a:t>
          </a:r>
          <a:endParaRPr lang="en-US" sz="1200" b="0" u="none" kern="1200" dirty="0">
            <a:solidFill>
              <a:schemeClr val="accent2"/>
            </a:solidFill>
            <a:latin typeface="Myriad Pro"/>
            <a:ea typeface="+mn-ea"/>
            <a:cs typeface="Myriad Pro"/>
          </a:endParaRPr>
        </a:p>
      </dgm:t>
    </dgm:pt>
    <dgm:pt modelId="{F6895FB6-DDD7-426E-9518-082BF53E79FC}" type="parTrans" cxnId="{E507C351-E79B-4156-90AA-F8E8AF8D0004}">
      <dgm:prSet/>
      <dgm:spPr/>
      <dgm:t>
        <a:bodyPr/>
        <a:lstStyle/>
        <a:p>
          <a:endParaRPr lang="en-US"/>
        </a:p>
      </dgm:t>
    </dgm:pt>
    <dgm:pt modelId="{57EED626-522A-4ABD-AF27-9332B59631B1}" type="sibTrans" cxnId="{E507C351-E79B-4156-90AA-F8E8AF8D0004}">
      <dgm:prSet/>
      <dgm:spPr/>
      <dgm:t>
        <a:bodyPr/>
        <a:lstStyle/>
        <a:p>
          <a:endParaRPr lang="en-US"/>
        </a:p>
      </dgm:t>
    </dgm:pt>
    <dgm:pt modelId="{94BC7952-F0EC-43DC-BA09-0D344EB2F088}" type="pres">
      <dgm:prSet presAssocID="{803B3408-A99D-4A5C-B361-2C3D3E3125A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59DEA5-79F1-402C-8FEF-4566A292D7D6}" type="pres">
      <dgm:prSet presAssocID="{C23CDED4-FFBD-4188-BDC1-6978D7621631}" presName="node" presStyleLbl="node1" presStyleIdx="0" presStyleCnt="3" custScaleX="1629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08860C-2600-453E-B5B5-D50C7018DA26}" type="pres">
      <dgm:prSet presAssocID="{134EC91F-B879-4743-94DC-59CB3F2BA326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67173CA-A19B-408E-AD62-38941E6FBD4F}" type="pres">
      <dgm:prSet presAssocID="{134EC91F-B879-4743-94DC-59CB3F2BA326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A057B163-EF26-46F9-ADCD-52C6C8A18DAA}" type="pres">
      <dgm:prSet presAssocID="{E1CAECA2-26AB-4549-B642-4D3F44C45DC1}" presName="node" presStyleLbl="node1" presStyleIdx="1" presStyleCnt="3" custScaleX="1409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462470-CF9F-4634-A12E-A95BB5D29B04}" type="pres">
      <dgm:prSet presAssocID="{812B38AE-DFE3-42D3-8D50-11E68370FBB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7D4EAA7D-D779-4E7D-A65F-0666288057F4}" type="pres">
      <dgm:prSet presAssocID="{812B38AE-DFE3-42D3-8D50-11E68370FBB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C917CE5-8962-4ED5-AC8C-7F983195247F}" type="pres">
      <dgm:prSet presAssocID="{63128E8B-02CD-4EC5-8CE8-7633E0B062C3}" presName="node" presStyleLbl="node1" presStyleIdx="2" presStyleCnt="3" custScaleX="137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905E12-CA65-4D77-926F-B06E7591AA6D}" type="presOf" srcId="{63128E8B-02CD-4EC5-8CE8-7633E0B062C3}" destId="{AC917CE5-8962-4ED5-AC8C-7F983195247F}" srcOrd="0" destOrd="0" presId="urn:microsoft.com/office/officeart/2005/8/layout/process1"/>
    <dgm:cxn modelId="{E28A5B9A-A0A4-48D8-8ED7-BAC5533201ED}" type="presOf" srcId="{812B38AE-DFE3-42D3-8D50-11E68370FBB0}" destId="{55462470-CF9F-4634-A12E-A95BB5D29B04}" srcOrd="0" destOrd="0" presId="urn:microsoft.com/office/officeart/2005/8/layout/process1"/>
    <dgm:cxn modelId="{5701C76C-FF7D-4558-9B3E-4585165391E6}" srcId="{803B3408-A99D-4A5C-B361-2C3D3E3125A4}" destId="{E1CAECA2-26AB-4549-B642-4D3F44C45DC1}" srcOrd="1" destOrd="0" parTransId="{F290DC84-80AB-4D5D-A771-550BF51BA966}" sibTransId="{812B38AE-DFE3-42D3-8D50-11E68370FBB0}"/>
    <dgm:cxn modelId="{6AD544E1-686D-4641-BC3E-C6C6408497C3}" srcId="{803B3408-A99D-4A5C-B361-2C3D3E3125A4}" destId="{C23CDED4-FFBD-4188-BDC1-6978D7621631}" srcOrd="0" destOrd="0" parTransId="{125C22BF-F04D-4FC3-9196-DA9EE3FE34CE}" sibTransId="{134EC91F-B879-4743-94DC-59CB3F2BA326}"/>
    <dgm:cxn modelId="{B4CDA109-AF24-4175-9742-563A8642F767}" type="presOf" srcId="{C23CDED4-FFBD-4188-BDC1-6978D7621631}" destId="{A559DEA5-79F1-402C-8FEF-4566A292D7D6}" srcOrd="0" destOrd="0" presId="urn:microsoft.com/office/officeart/2005/8/layout/process1"/>
    <dgm:cxn modelId="{A79E5C56-26FC-47D2-A75F-722826BBFCA3}" type="presOf" srcId="{134EC91F-B879-4743-94DC-59CB3F2BA326}" destId="{FD08860C-2600-453E-B5B5-D50C7018DA26}" srcOrd="0" destOrd="0" presId="urn:microsoft.com/office/officeart/2005/8/layout/process1"/>
    <dgm:cxn modelId="{4AAE34BF-3515-4010-9570-74027DD40F81}" type="presOf" srcId="{E1CAECA2-26AB-4549-B642-4D3F44C45DC1}" destId="{A057B163-EF26-46F9-ADCD-52C6C8A18DAA}" srcOrd="0" destOrd="0" presId="urn:microsoft.com/office/officeart/2005/8/layout/process1"/>
    <dgm:cxn modelId="{58BA2A44-CBBA-46E2-9CD8-F558FA28F57E}" type="presOf" srcId="{803B3408-A99D-4A5C-B361-2C3D3E3125A4}" destId="{94BC7952-F0EC-43DC-BA09-0D344EB2F088}" srcOrd="0" destOrd="0" presId="urn:microsoft.com/office/officeart/2005/8/layout/process1"/>
    <dgm:cxn modelId="{D28F2DEC-F656-4227-A1DD-4124C956712D}" type="presOf" srcId="{812B38AE-DFE3-42D3-8D50-11E68370FBB0}" destId="{7D4EAA7D-D779-4E7D-A65F-0666288057F4}" srcOrd="1" destOrd="0" presId="urn:microsoft.com/office/officeart/2005/8/layout/process1"/>
    <dgm:cxn modelId="{E507C351-E79B-4156-90AA-F8E8AF8D0004}" srcId="{803B3408-A99D-4A5C-B361-2C3D3E3125A4}" destId="{63128E8B-02CD-4EC5-8CE8-7633E0B062C3}" srcOrd="2" destOrd="0" parTransId="{F6895FB6-DDD7-426E-9518-082BF53E79FC}" sibTransId="{57EED626-522A-4ABD-AF27-9332B59631B1}"/>
    <dgm:cxn modelId="{0AA1911A-9D92-4331-9A57-8955B03AA2F5}" type="presOf" srcId="{134EC91F-B879-4743-94DC-59CB3F2BA326}" destId="{667173CA-A19B-408E-AD62-38941E6FBD4F}" srcOrd="1" destOrd="0" presId="urn:microsoft.com/office/officeart/2005/8/layout/process1"/>
    <dgm:cxn modelId="{D5BC99F0-3818-4D9B-8F83-E5150914772E}" type="presParOf" srcId="{94BC7952-F0EC-43DC-BA09-0D344EB2F088}" destId="{A559DEA5-79F1-402C-8FEF-4566A292D7D6}" srcOrd="0" destOrd="0" presId="urn:microsoft.com/office/officeart/2005/8/layout/process1"/>
    <dgm:cxn modelId="{9EBECB8C-27D8-46D3-A989-5376228725A3}" type="presParOf" srcId="{94BC7952-F0EC-43DC-BA09-0D344EB2F088}" destId="{FD08860C-2600-453E-B5B5-D50C7018DA26}" srcOrd="1" destOrd="0" presId="urn:microsoft.com/office/officeart/2005/8/layout/process1"/>
    <dgm:cxn modelId="{1A82BFF2-8380-486B-81DB-5BFE8FE1036E}" type="presParOf" srcId="{FD08860C-2600-453E-B5B5-D50C7018DA26}" destId="{667173CA-A19B-408E-AD62-38941E6FBD4F}" srcOrd="0" destOrd="0" presId="urn:microsoft.com/office/officeart/2005/8/layout/process1"/>
    <dgm:cxn modelId="{0ACEBEBC-B7B5-4914-8F0B-31CFC1DCA86A}" type="presParOf" srcId="{94BC7952-F0EC-43DC-BA09-0D344EB2F088}" destId="{A057B163-EF26-46F9-ADCD-52C6C8A18DAA}" srcOrd="2" destOrd="0" presId="urn:microsoft.com/office/officeart/2005/8/layout/process1"/>
    <dgm:cxn modelId="{7F44E28D-5A74-4C35-97AE-88F130DEDA09}" type="presParOf" srcId="{94BC7952-F0EC-43DC-BA09-0D344EB2F088}" destId="{55462470-CF9F-4634-A12E-A95BB5D29B04}" srcOrd="3" destOrd="0" presId="urn:microsoft.com/office/officeart/2005/8/layout/process1"/>
    <dgm:cxn modelId="{5DFEC542-9278-444A-A718-A56D014DDBCF}" type="presParOf" srcId="{55462470-CF9F-4634-A12E-A95BB5D29B04}" destId="{7D4EAA7D-D779-4E7D-A65F-0666288057F4}" srcOrd="0" destOrd="0" presId="urn:microsoft.com/office/officeart/2005/8/layout/process1"/>
    <dgm:cxn modelId="{FC04EB69-83F0-4170-876C-506F0F574B13}" type="presParOf" srcId="{94BC7952-F0EC-43DC-BA09-0D344EB2F088}" destId="{AC917CE5-8962-4ED5-AC8C-7F983195247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59DEA5-79F1-402C-8FEF-4566A292D7D6}">
      <dsp:nvSpPr>
        <dsp:cNvPr id="0" name=""/>
        <dsp:cNvSpPr/>
      </dsp:nvSpPr>
      <dsp:spPr>
        <a:xfrm>
          <a:off x="4326" y="658808"/>
          <a:ext cx="2360269" cy="3868417"/>
        </a:xfrm>
        <a:prstGeom prst="roundRect">
          <a:avLst>
            <a:gd name="adj" fmla="val 10000"/>
          </a:avLst>
        </a:prstGeom>
        <a:solidFill>
          <a:schemeClr val="tx1">
            <a:lumMod val="85000"/>
            <a:alpha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1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Cereal </a:t>
          </a:r>
          <a:r>
            <a:rPr lang="fr-BE" sz="1200" b="1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based</a:t>
          </a:r>
          <a:r>
            <a:rPr lang="fr-BE" sz="1200" b="1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1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starch</a:t>
          </a:r>
          <a:r>
            <a:rPr lang="fr-BE" sz="1200" b="1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1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products</a:t>
          </a:r>
          <a:r>
            <a:rPr lang="fr-BE" sz="1200" b="1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1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companies</a:t>
          </a:r>
          <a:endParaRPr lang="fr-BE" sz="1200" b="1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Altia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Amilina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Beneo</a:t>
          </a:r>
          <a:r>
            <a:rPr lang="fr-BE" sz="1200" b="0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-Remy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Cargill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Chamtor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Copam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Crepel</a:t>
          </a:r>
          <a:r>
            <a:rPr lang="fr-BE" sz="1200" b="0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&amp; Deiters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Hungrana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Kröner </a:t>
          </a:r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Stärke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Ingredion</a:t>
          </a: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Jäckering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Tate &amp; Lyle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1200" b="0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0" kern="1200" dirty="0">
            <a:solidFill>
              <a:schemeClr val="accent2"/>
            </a:solidFill>
            <a:latin typeface="Myriad Pro"/>
            <a:ea typeface="+mn-ea"/>
            <a:cs typeface="Myriad Pro"/>
          </a:endParaRPr>
        </a:p>
      </dsp:txBody>
      <dsp:txXfrm>
        <a:off x="73456" y="727938"/>
        <a:ext cx="2222009" cy="3730157"/>
      </dsp:txXfrm>
    </dsp:sp>
    <dsp:sp modelId="{FD08860C-2600-453E-B5B5-D50C7018DA26}">
      <dsp:nvSpPr>
        <dsp:cNvPr id="0" name=""/>
        <dsp:cNvSpPr/>
      </dsp:nvSpPr>
      <dsp:spPr>
        <a:xfrm>
          <a:off x="2509409" y="2413447"/>
          <a:ext cx="307006" cy="35913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509409" y="2485275"/>
        <a:ext cx="214904" cy="215483"/>
      </dsp:txXfrm>
    </dsp:sp>
    <dsp:sp modelId="{A057B163-EF26-46F9-ADCD-52C6C8A18DAA}">
      <dsp:nvSpPr>
        <dsp:cNvPr id="0" name=""/>
        <dsp:cNvSpPr/>
      </dsp:nvSpPr>
      <dsp:spPr>
        <a:xfrm>
          <a:off x="2943852" y="658808"/>
          <a:ext cx="2040924" cy="3868417"/>
        </a:xfrm>
        <a:prstGeom prst="roundRect">
          <a:avLst>
            <a:gd name="adj" fmla="val 10000"/>
          </a:avLst>
        </a:prstGeom>
        <a:solidFill>
          <a:schemeClr val="tx1">
            <a:lumMod val="85000"/>
            <a:alpha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1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Potato </a:t>
          </a:r>
          <a:r>
            <a:rPr lang="fr-BE" sz="1200" b="1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starch</a:t>
          </a:r>
          <a:r>
            <a:rPr lang="fr-BE" sz="1200" b="1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1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companies</a:t>
          </a:r>
          <a:endParaRPr lang="fr-BE" sz="1200" b="1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AKV </a:t>
          </a: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Langholt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Avebe</a:t>
          </a: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Group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Emsland-</a:t>
          </a: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Stärke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Finnamyl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Kartoffelmelcentralen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Lyckeby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Novidon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Skrobarny</a:t>
          </a: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Pelhrimov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Südsträrke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u="none" kern="1200" dirty="0">
            <a:solidFill>
              <a:schemeClr val="accent2"/>
            </a:solidFill>
            <a:latin typeface="Myriad Pro"/>
            <a:ea typeface="+mn-ea"/>
            <a:cs typeface="Myriad Pro"/>
          </a:endParaRPr>
        </a:p>
      </dsp:txBody>
      <dsp:txXfrm>
        <a:off x="3003629" y="718585"/>
        <a:ext cx="1921370" cy="3748863"/>
      </dsp:txXfrm>
    </dsp:sp>
    <dsp:sp modelId="{55462470-CF9F-4634-A12E-A95BB5D29B04}">
      <dsp:nvSpPr>
        <dsp:cNvPr id="0" name=""/>
        <dsp:cNvSpPr/>
      </dsp:nvSpPr>
      <dsp:spPr>
        <a:xfrm>
          <a:off x="5129591" y="2413447"/>
          <a:ext cx="307006" cy="359139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5129591" y="2485275"/>
        <a:ext cx="214904" cy="215483"/>
      </dsp:txXfrm>
    </dsp:sp>
    <dsp:sp modelId="{AC917CE5-8962-4ED5-AC8C-7F983195247F}">
      <dsp:nvSpPr>
        <dsp:cNvPr id="0" name=""/>
        <dsp:cNvSpPr/>
      </dsp:nvSpPr>
      <dsp:spPr>
        <a:xfrm>
          <a:off x="5564034" y="658808"/>
          <a:ext cx="1995192" cy="3868417"/>
        </a:xfrm>
        <a:prstGeom prst="roundRect">
          <a:avLst>
            <a:gd name="adj" fmla="val 10000"/>
          </a:avLst>
        </a:prstGeom>
        <a:solidFill>
          <a:schemeClr val="tx1">
            <a:lumMod val="85000"/>
            <a:alpha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1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Cereals</a:t>
          </a:r>
          <a:r>
            <a:rPr lang="fr-BE" sz="1200" b="1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and </a:t>
          </a:r>
          <a:r>
            <a:rPr lang="fr-BE" sz="1200" b="1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potato</a:t>
          </a:r>
          <a:r>
            <a:rPr lang="fr-BE" sz="1200" b="1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1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starch</a:t>
          </a:r>
          <a:r>
            <a:rPr lang="fr-BE" sz="1200" b="1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1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companies</a:t>
          </a:r>
          <a:endParaRPr lang="fr-BE" sz="1200" b="1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1200" b="1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Agrana</a:t>
          </a: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Stärke</a:t>
          </a:r>
          <a:endParaRPr lang="fr-BE" sz="1200" b="0" u="none" kern="1200" dirty="0" smtClean="0">
            <a:solidFill>
              <a:schemeClr val="accent2"/>
            </a:solidFill>
            <a:latin typeface="Myriad Pro"/>
            <a:ea typeface="+mn-ea"/>
            <a:cs typeface="Myriad Pro"/>
          </a:endParaRP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Roquette Frères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Tereos</a:t>
          </a: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</a:t>
          </a: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Starch</a:t>
          </a: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&amp; </a:t>
          </a:r>
          <a:r>
            <a:rPr lang="fr-BE" sz="1200" b="0" u="none" kern="1200" dirty="0" err="1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Sweeteners</a:t>
          </a:r>
          <a:r>
            <a:rPr lang="fr-BE" sz="1200" b="0" u="none" kern="1200" dirty="0" smtClean="0">
              <a:solidFill>
                <a:schemeClr val="accent2"/>
              </a:solidFill>
              <a:latin typeface="Myriad Pro"/>
              <a:ea typeface="+mn-ea"/>
              <a:cs typeface="Myriad Pro"/>
            </a:rPr>
            <a:t> Europe</a:t>
          </a:r>
          <a:endParaRPr lang="en-US" sz="1200" b="0" u="none" kern="1200" dirty="0">
            <a:solidFill>
              <a:schemeClr val="accent2"/>
            </a:solidFill>
            <a:latin typeface="Myriad Pro"/>
            <a:ea typeface="+mn-ea"/>
            <a:cs typeface="Myriad Pro"/>
          </a:endParaRPr>
        </a:p>
      </dsp:txBody>
      <dsp:txXfrm>
        <a:off x="5622471" y="717245"/>
        <a:ext cx="1878318" cy="37515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3283" cy="4982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1863" y="1"/>
            <a:ext cx="2953283" cy="4982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9CE49-929A-43BA-9755-F9153EC29793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979"/>
            <a:ext cx="2953283" cy="4982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1863" y="9448979"/>
            <a:ext cx="2953283" cy="4982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614CD-D7B7-4428-8657-46DA5D920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5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915" cy="4974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1233" y="0"/>
            <a:ext cx="2953915" cy="4974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9B55B-8B7F-4541-8EFD-DB6EF574BC04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5225" cy="3732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673" y="4725711"/>
            <a:ext cx="5453380" cy="447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9694"/>
            <a:ext cx="2953915" cy="4974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1233" y="9449694"/>
            <a:ext cx="2953915" cy="4974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98989D-947E-4C09-B2A7-40D9B111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52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8989D-947E-4C09-B2A7-40D9B11131B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914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25360" y="4614163"/>
            <a:ext cx="5621860" cy="504378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E2EB63-5D72-4E0A-A3C6-DE967A45D241}" type="slidenum">
              <a:rPr lang="fr-BE" smtClean="0"/>
              <a:pPr>
                <a:defRPr/>
              </a:pPr>
              <a:t>19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994476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0549" lvl="1" algn="just">
              <a:spcAft>
                <a:spcPts val="589"/>
              </a:spcAft>
              <a:buFont typeface="Arial" panose="020B0604020202020204" pitchFamily="34" charset="0"/>
              <a:buChar char="•"/>
            </a:pPr>
            <a:endParaRPr lang="en-GB" dirty="0" smtClean="0">
              <a:latin typeface="Myriad Pro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8989D-947E-4C09-B2A7-40D9B11131B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04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0549" lvl="1" algn="just">
              <a:spcAft>
                <a:spcPts val="589"/>
              </a:spcAft>
              <a:buFont typeface="Arial" panose="020B0604020202020204" pitchFamily="34" charset="0"/>
              <a:buChar char="•"/>
            </a:pPr>
            <a:endParaRPr lang="en-GB" dirty="0" smtClean="0">
              <a:latin typeface="Myriad Pro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8989D-947E-4C09-B2A7-40D9B11131B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04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919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8989D-947E-4C09-B2A7-40D9B11131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90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8989D-947E-4C09-B2A7-40D9B11131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57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8989D-947E-4C09-B2A7-40D9B11131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686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0549" lvl="1" algn="just">
              <a:spcAft>
                <a:spcPts val="589"/>
              </a:spcAft>
              <a:buFont typeface="Arial" panose="020B0604020202020204" pitchFamily="34" charset="0"/>
              <a:buChar char="•"/>
            </a:pPr>
            <a:endParaRPr lang="en-GB" dirty="0" smtClean="0">
              <a:latin typeface="Myriad Pro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8989D-947E-4C09-B2A7-40D9B11131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04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0549" lvl="1" algn="just">
              <a:spcAft>
                <a:spcPts val="589"/>
              </a:spcAft>
              <a:buFont typeface="Arial" panose="020B0604020202020204" pitchFamily="34" charset="0"/>
              <a:buChar char="•"/>
            </a:pPr>
            <a:endParaRPr lang="en-GB" dirty="0" smtClean="0">
              <a:latin typeface="Myriad Pro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8989D-947E-4C09-B2A7-40D9B11131B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04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25357" y="4614164"/>
            <a:ext cx="5621861" cy="5043779"/>
          </a:xfrm>
        </p:spPr>
        <p:txBody>
          <a:bodyPr/>
          <a:lstStyle/>
          <a:p>
            <a:pPr marL="0" lvl="1" algn="just"/>
            <a:endParaRPr lang="fr-BE" dirty="0" smtClean="0">
              <a:latin typeface="+mn-lt"/>
            </a:endParaRPr>
          </a:p>
          <a:p>
            <a:pPr marL="0" lvl="1" algn="just"/>
            <a:r>
              <a:rPr lang="fr-BE" dirty="0" smtClean="0">
                <a:latin typeface="+mn-lt"/>
              </a:rPr>
              <a:t>Objectives of EBA</a:t>
            </a:r>
          </a:p>
          <a:p>
            <a:pPr marL="282612" lvl="1" algn="just">
              <a:spcAft>
                <a:spcPts val="593"/>
              </a:spcAft>
              <a:buFont typeface="Arial" panose="020B0604020202020204" pitchFamily="34" charset="0"/>
              <a:buChar char="•"/>
            </a:pPr>
            <a:r>
              <a:rPr lang="fr-BE" dirty="0" smtClean="0">
                <a:latin typeface="Myriad Pro" pitchFamily="34" charset="0"/>
              </a:rPr>
              <a:t>To </a:t>
            </a:r>
            <a:r>
              <a:rPr lang="fr-BE" dirty="0" err="1" smtClean="0">
                <a:latin typeface="Myriad Pro" pitchFamily="34" charset="0"/>
              </a:rPr>
              <a:t>bring</a:t>
            </a:r>
            <a:r>
              <a:rPr lang="fr-BE" dirty="0" smtClean="0">
                <a:latin typeface="Myriad Pro" pitchFamily="34" charset="0"/>
              </a:rPr>
              <a:t> the </a:t>
            </a:r>
            <a:r>
              <a:rPr lang="fr-BE" dirty="0" err="1" smtClean="0">
                <a:latin typeface="Myriad Pro" pitchFamily="34" charset="0"/>
              </a:rPr>
              <a:t>stakeholders</a:t>
            </a:r>
            <a:r>
              <a:rPr lang="fr-BE" dirty="0" smtClean="0">
                <a:latin typeface="Myriad Pro" pitchFamily="34" charset="0"/>
              </a:rPr>
              <a:t> of the value </a:t>
            </a:r>
            <a:r>
              <a:rPr lang="fr-BE" dirty="0" err="1" smtClean="0">
                <a:latin typeface="Myriad Pro" pitchFamily="34" charset="0"/>
              </a:rPr>
              <a:t>chain</a:t>
            </a:r>
            <a:r>
              <a:rPr lang="fr-BE" dirty="0" smtClean="0">
                <a:latin typeface="Myriad Pro" pitchFamily="34" charset="0"/>
              </a:rPr>
              <a:t> </a:t>
            </a:r>
            <a:r>
              <a:rPr lang="fr-BE" dirty="0" err="1" smtClean="0">
                <a:latin typeface="Myriad Pro" pitchFamily="34" charset="0"/>
              </a:rPr>
              <a:t>together</a:t>
            </a:r>
            <a:r>
              <a:rPr lang="fr-BE" dirty="0" smtClean="0">
                <a:latin typeface="Myriad Pro" pitchFamily="34" charset="0"/>
              </a:rPr>
              <a:t>.</a:t>
            </a:r>
          </a:p>
          <a:p>
            <a:pPr marL="282612" lvl="1" algn="just">
              <a:spcAft>
                <a:spcPts val="593"/>
              </a:spcAft>
              <a:buFont typeface="Arial" panose="020B0604020202020204" pitchFamily="34" charset="0"/>
              <a:buChar char="•"/>
            </a:pPr>
            <a:r>
              <a:rPr lang="fr-BE" dirty="0" smtClean="0">
                <a:latin typeface="Myriad Pro" pitchFamily="34" charset="0"/>
              </a:rPr>
              <a:t>To continue the </a:t>
            </a:r>
            <a:r>
              <a:rPr lang="fr-BE" dirty="0" err="1" smtClean="0">
                <a:latin typeface="Myriad Pro" pitchFamily="34" charset="0"/>
              </a:rPr>
              <a:t>work</a:t>
            </a:r>
            <a:r>
              <a:rPr lang="fr-BE" dirty="0" smtClean="0">
                <a:latin typeface="Myriad Pro" pitchFamily="34" charset="0"/>
              </a:rPr>
              <a:t> </a:t>
            </a:r>
            <a:r>
              <a:rPr lang="fr-BE" dirty="0" err="1" smtClean="0">
                <a:latin typeface="Myriad Pro" pitchFamily="34" charset="0"/>
              </a:rPr>
              <a:t>started</a:t>
            </a:r>
            <a:r>
              <a:rPr lang="fr-BE" dirty="0" smtClean="0">
                <a:latin typeface="Myriad Pro" pitchFamily="34" charset="0"/>
              </a:rPr>
              <a:t> of </a:t>
            </a:r>
            <a:r>
              <a:rPr lang="fr-BE" dirty="0" err="1" smtClean="0">
                <a:latin typeface="Myriad Pro" pitchFamily="34" charset="0"/>
              </a:rPr>
              <a:t>promoting</a:t>
            </a:r>
            <a:r>
              <a:rPr lang="fr-BE" dirty="0" smtClean="0">
                <a:latin typeface="Myriad Pro" pitchFamily="34" charset="0"/>
              </a:rPr>
              <a:t> the bioeconomy as </a:t>
            </a:r>
            <a:r>
              <a:rPr lang="fr-BE" dirty="0" err="1" smtClean="0">
                <a:latin typeface="Myriad Pro" pitchFamily="34" charset="0"/>
              </a:rPr>
              <a:t>members</a:t>
            </a:r>
            <a:r>
              <a:rPr lang="fr-BE" dirty="0" smtClean="0">
                <a:latin typeface="Myriad Pro" pitchFamily="34" charset="0"/>
              </a:rPr>
              <a:t> of the Public </a:t>
            </a:r>
            <a:r>
              <a:rPr lang="fr-BE" dirty="0" err="1" smtClean="0">
                <a:latin typeface="Myriad Pro" pitchFamily="34" charset="0"/>
              </a:rPr>
              <a:t>Private</a:t>
            </a:r>
            <a:r>
              <a:rPr lang="fr-BE" dirty="0" smtClean="0">
                <a:latin typeface="Myriad Pro" pitchFamily="34" charset="0"/>
              </a:rPr>
              <a:t> </a:t>
            </a:r>
            <a:r>
              <a:rPr lang="fr-BE" dirty="0" err="1" smtClean="0">
                <a:latin typeface="Myriad Pro" pitchFamily="34" charset="0"/>
              </a:rPr>
              <a:t>Partnership</a:t>
            </a:r>
            <a:r>
              <a:rPr lang="fr-BE" dirty="0" smtClean="0">
                <a:latin typeface="Myriad Pro" pitchFamily="34" charset="0"/>
              </a:rPr>
              <a:t> on Bio-</a:t>
            </a:r>
            <a:r>
              <a:rPr lang="fr-BE" dirty="0" err="1" smtClean="0">
                <a:latin typeface="Myriad Pro" pitchFamily="34" charset="0"/>
              </a:rPr>
              <a:t>based</a:t>
            </a:r>
            <a:r>
              <a:rPr lang="fr-BE" dirty="0" smtClean="0">
                <a:latin typeface="Myriad Pro" pitchFamily="34" charset="0"/>
              </a:rPr>
              <a:t> industries. </a:t>
            </a:r>
            <a:endParaRPr lang="en-GB" dirty="0" smtClean="0">
              <a:latin typeface="Myriad Pro" pitchFamily="34" charset="0"/>
            </a:endParaRPr>
          </a:p>
          <a:p>
            <a:pPr marL="282612" lvl="1" algn="just">
              <a:spcAft>
                <a:spcPts val="593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Myriad Pro" pitchFamily="34" charset="0"/>
              </a:rPr>
              <a:t>To make bioeconomy a priority at EU level.</a:t>
            </a:r>
          </a:p>
          <a:p>
            <a:pPr marL="282612" lvl="1" algn="just">
              <a:spcAft>
                <a:spcPts val="593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Myriad Pro" pitchFamily="34" charset="0"/>
              </a:rPr>
              <a:t>To transmit common messages on the importance of the bioeconomy for EU economy.</a:t>
            </a:r>
          </a:p>
          <a:p>
            <a:pPr marL="282612" lvl="1" algn="just">
              <a:spcAft>
                <a:spcPts val="593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Myriad Pro" pitchFamily="34" charset="0"/>
              </a:rPr>
              <a:t>To come with proposals of policies needs and tools to enhance bioeconomy in EU. </a:t>
            </a:r>
          </a:p>
          <a:p>
            <a:pPr marL="0" lvl="1" algn="just"/>
            <a:endParaRPr lang="en-GB" dirty="0"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E2EB63-5D72-4E0A-A3C6-DE967A45D241}" type="slidenum">
              <a:rPr lang="fr-BE" smtClean="0"/>
              <a:pPr>
                <a:defRPr/>
              </a:pPr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99447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25357" y="4614164"/>
            <a:ext cx="5621861" cy="5043779"/>
          </a:xfrm>
        </p:spPr>
        <p:txBody>
          <a:bodyPr/>
          <a:lstStyle/>
          <a:p>
            <a:pPr marL="341474" lvl="1" indent="-341474" algn="just">
              <a:buFont typeface="Arial" pitchFamily="34" charset="0"/>
              <a:buChar char="•"/>
            </a:pPr>
            <a:endParaRPr lang="en-GB" dirty="0"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E2EB63-5D72-4E0A-A3C6-DE967A45D241}" type="slidenum">
              <a:rPr lang="fr-BE" smtClean="0"/>
              <a:pPr>
                <a:defRPr/>
              </a:pPr>
              <a:t>18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99447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ond Intr PPT_150dpi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97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8042" y="2130425"/>
            <a:ext cx="6945143" cy="1470025"/>
          </a:xfrm>
        </p:spPr>
        <p:txBody>
          <a:bodyPr/>
          <a:lstStyle>
            <a:lvl1pPr>
              <a:defRPr b="0" i="0">
                <a:solidFill>
                  <a:schemeClr val="accent3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8042" y="3886200"/>
            <a:ext cx="6945143" cy="519854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>
                <a:solidFill>
                  <a:schemeClr val="accent2"/>
                </a:solidFill>
                <a:latin typeface="Myriad Pro"/>
                <a:cs typeface="Myriad Pr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45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172" y="422778"/>
            <a:ext cx="72726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173" y="1359516"/>
            <a:ext cx="7272607" cy="639762"/>
          </a:xfrm>
        </p:spPr>
        <p:txBody>
          <a:bodyPr anchor="b"/>
          <a:lstStyle>
            <a:lvl1pPr marL="0" indent="0">
              <a:buNone/>
              <a:defRPr sz="2400" b="0" i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4173" y="1999278"/>
            <a:ext cx="7272607" cy="14346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904173" y="3125296"/>
            <a:ext cx="7272607" cy="639762"/>
          </a:xfrm>
        </p:spPr>
        <p:txBody>
          <a:bodyPr anchor="b"/>
          <a:lstStyle>
            <a:lvl1pPr marL="0" indent="0">
              <a:buNone/>
              <a:defRPr sz="2400" b="0" i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1"/>
          </p:nvPr>
        </p:nvSpPr>
        <p:spPr>
          <a:xfrm>
            <a:off x="904173" y="3765058"/>
            <a:ext cx="7272607" cy="14346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24562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20990" y="1495388"/>
            <a:ext cx="7436103" cy="1470025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BE" dirty="0" smtClean="0"/>
              <a:t>Starch Europe is the trade association which represents the interests of the EU starch industry both at European and international level.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0990" y="2978675"/>
            <a:ext cx="7436103" cy="2391693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Its membership comprises 24 EU starch producing companies, together representing more than 95% of the EU starch industry, and, in associate membership, 7 national starch industryassociations.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088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ond PPT_Carte_150dpi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970" cy="6858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920990" y="413475"/>
            <a:ext cx="3774975" cy="699799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BE" dirty="0" smtClean="0"/>
              <a:t>Member’s location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0990" y="1199005"/>
            <a:ext cx="3202679" cy="2391693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Production facilities in 21 out of 27 European Union member states</a:t>
            </a:r>
          </a:p>
        </p:txBody>
      </p:sp>
    </p:spTree>
    <p:extLst>
      <p:ext uri="{BB962C8B-B14F-4D97-AF65-F5344CB8AC3E}">
        <p14:creationId xmlns:p14="http://schemas.microsoft.com/office/powerpoint/2010/main" val="347127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nd PPT_Champs_150dpi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9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9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747EEC8-4A52-42C1-831F-E6842CBC93E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123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ond PPT_150dpi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97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173" y="430618"/>
            <a:ext cx="67872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718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23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6" r:id="rId3"/>
    <p:sldLayoutId id="2147483657" r:id="rId4"/>
    <p:sldLayoutId id="2147483658" r:id="rId5"/>
    <p:sldLayoutId id="2147483661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2"/>
          </a:solidFill>
          <a:latin typeface="Myriad Pro"/>
          <a:ea typeface="+mn-ea"/>
          <a:cs typeface="Myriad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accent2"/>
          </a:solidFill>
          <a:latin typeface="Myriad Pro"/>
          <a:ea typeface="+mn-ea"/>
          <a:cs typeface="Myriad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2"/>
          </a:solidFill>
          <a:latin typeface="Myriad Pro"/>
          <a:ea typeface="+mn-ea"/>
          <a:cs typeface="Myriad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accent2"/>
          </a:solidFill>
          <a:latin typeface="Myriad Pro"/>
          <a:ea typeface="+mn-ea"/>
          <a:cs typeface="Myriad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400" kern="1200">
          <a:solidFill>
            <a:schemeClr val="accent2"/>
          </a:solidFill>
          <a:latin typeface="Myriad Pro"/>
          <a:ea typeface="+mn-ea"/>
          <a:cs typeface="Myriad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rch.eu/starch-europe-statement-on-sustainability-of-starch-product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rch.eu/press-release-starch-europe-presents-its-first-safety-award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economyalliance.e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fp-eu.org/data/2015-12-04,%20Circular%20economy%20-%20PFP%20press%20release%20_2_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1I0dPyaF65A&amp;feature=youtu.b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fp-eu.org/data/LEI%202015-121%20Logatcheva_DEF_opt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starch.eu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878042" y="2130425"/>
            <a:ext cx="7083703" cy="1470025"/>
          </a:xfrm>
        </p:spPr>
        <p:txBody>
          <a:bodyPr/>
          <a:lstStyle/>
          <a:p>
            <a:r>
              <a:rPr lang="en-GB" dirty="0" smtClean="0"/>
              <a:t>Civil Dialogue Group – </a:t>
            </a:r>
            <a:br>
              <a:rPr lang="en-GB" dirty="0" smtClean="0"/>
            </a:br>
            <a:r>
              <a:rPr lang="en-GB" dirty="0" smtClean="0"/>
              <a:t>Starch section</a:t>
            </a:r>
            <a:endParaRPr lang="en-US" dirty="0"/>
          </a:p>
        </p:txBody>
      </p:sp>
      <p:sp>
        <p:nvSpPr>
          <p:cNvPr id="19" name="Subtitle 1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11 December 2015</a:t>
            </a:r>
            <a:endParaRPr lang="en-US" b="1" dirty="0" smtClean="0"/>
          </a:p>
        </p:txBody>
      </p:sp>
      <p:sp>
        <p:nvSpPr>
          <p:cNvPr id="20" name="Subtitle 18"/>
          <p:cNvSpPr txBox="1">
            <a:spLocks/>
          </p:cNvSpPr>
          <p:nvPr/>
        </p:nvSpPr>
        <p:spPr>
          <a:xfrm>
            <a:off x="878042" y="4591715"/>
            <a:ext cx="6945143" cy="519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kern="1200">
                <a:solidFill>
                  <a:schemeClr val="accent2"/>
                </a:solidFill>
                <a:latin typeface="Myriad Pro"/>
                <a:ea typeface="+mn-ea"/>
                <a:cs typeface="Myriad Pro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Myriad Pro"/>
                <a:ea typeface="+mn-ea"/>
                <a:cs typeface="Myriad Pro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Myriad Pro"/>
                <a:ea typeface="+mn-ea"/>
                <a:cs typeface="Myriad Pro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Myriad Pro"/>
                <a:ea typeface="+mn-ea"/>
                <a:cs typeface="Myriad Pro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Myriad Pro"/>
                <a:ea typeface="+mn-ea"/>
                <a:cs typeface="Myriad Pro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41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78521" y="422778"/>
            <a:ext cx="7884454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/>
              <a:t>EU-Vietnam principle Free Trade Agreement 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57250" y="1495425"/>
            <a:ext cx="751089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  <a:latin typeface="Myriad Pro" pitchFamily="34" charset="0"/>
              </a:rPr>
              <a:t>Duty-free quota of native tapioca starch</a:t>
            </a:r>
          </a:p>
          <a:p>
            <a:r>
              <a:rPr lang="en-GB" sz="2000" dirty="0" smtClean="0">
                <a:solidFill>
                  <a:schemeClr val="accent2"/>
                </a:solidFill>
                <a:latin typeface="Myriad Pro" pitchFamily="34" charset="0"/>
              </a:rPr>
              <a:t>      Represents a not insignificant % of EU native potato starch market</a:t>
            </a:r>
          </a:p>
          <a:p>
            <a:endParaRPr lang="en-GB" sz="2000" dirty="0" smtClean="0">
              <a:solidFill>
                <a:schemeClr val="accent2"/>
              </a:solidFill>
              <a:latin typeface="Myriad Pro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  <a:latin typeface="Myriad Pro" pitchFamily="34" charset="0"/>
              </a:rPr>
              <a:t>Starch Europe is concerned that the </a:t>
            </a:r>
            <a:r>
              <a:rPr lang="en-GB" sz="2000" dirty="0">
                <a:solidFill>
                  <a:schemeClr val="accent2"/>
                </a:solidFill>
                <a:latin typeface="Myriad Pro" pitchFamily="34" charset="0"/>
              </a:rPr>
              <a:t>EU-Vietnam principle Free Trade Agreement sets a precedent to TTIP and EU-Thai FTA negotiations.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000" dirty="0" smtClean="0">
              <a:solidFill>
                <a:schemeClr val="accent2"/>
              </a:solidFill>
              <a:latin typeface="Myriad Pro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Vietnam </a:t>
            </a:r>
            <a:r>
              <a:rPr lang="fr-BE" sz="2000" dirty="0" err="1">
                <a:solidFill>
                  <a:schemeClr val="accent2"/>
                </a:solidFill>
                <a:latin typeface="Myriad Pro" pitchFamily="34" charset="0"/>
              </a:rPr>
              <a:t>is</a:t>
            </a:r>
            <a:r>
              <a:rPr lang="fr-BE" sz="2000" dirty="0">
                <a:solidFill>
                  <a:schemeClr val="accent2"/>
                </a:solidFill>
                <a:latin typeface="Myriad Pro" pitchFamily="34" charset="0"/>
              </a:rPr>
              <a:t> the 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2</a:t>
            </a:r>
            <a:r>
              <a:rPr lang="fr-BE" sz="2000" baseline="30000" dirty="0" smtClean="0">
                <a:solidFill>
                  <a:schemeClr val="accent2"/>
                </a:solidFill>
                <a:latin typeface="Myriad Pro" pitchFamily="34" charset="0"/>
              </a:rPr>
              <a:t>nd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largest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>
                <a:solidFill>
                  <a:schemeClr val="accent2"/>
                </a:solidFill>
                <a:latin typeface="Myriad Pro" pitchFamily="34" charset="0"/>
              </a:rPr>
              <a:t>tapioca </a:t>
            </a:r>
            <a:r>
              <a:rPr lang="fr-BE" sz="2000" dirty="0" err="1">
                <a:solidFill>
                  <a:schemeClr val="accent2"/>
                </a:solidFill>
                <a:latin typeface="Myriad Pro" pitchFamily="34" charset="0"/>
              </a:rPr>
              <a:t>starch</a:t>
            </a:r>
            <a:r>
              <a:rPr lang="fr-BE" sz="2000" dirty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exporter (1 mt 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annual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production).</a:t>
            </a:r>
          </a:p>
          <a:p>
            <a:endParaRPr lang="fr-BE" sz="2000" dirty="0" smtClean="0">
              <a:solidFill>
                <a:schemeClr val="accent2"/>
              </a:solidFill>
              <a:latin typeface="Myriad Pro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Imports of native tapioca 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starch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into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the EU 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doubled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between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2010 and 2013.</a:t>
            </a:r>
            <a:endParaRPr lang="fr-BE" sz="2000" dirty="0">
              <a:solidFill>
                <a:schemeClr val="accent2"/>
              </a:solidFill>
              <a:latin typeface="Myriad Pro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2"/>
              </a:solidFill>
              <a:latin typeface="Myriad Pro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65971" y="6410425"/>
            <a:ext cx="818147" cy="231007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15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659677"/>
              </p:ext>
            </p:extLst>
          </p:nvPr>
        </p:nvGraphicFramePr>
        <p:xfrm>
          <a:off x="395536" y="1609666"/>
          <a:ext cx="8280920" cy="451425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760022"/>
                <a:gridCol w="2760022"/>
                <a:gridCol w="2760876"/>
              </a:tblGrid>
              <a:tr h="5167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 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US</a:t>
                      </a:r>
                      <a:endParaRPr lang="en-GB" sz="1800" b="1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EU</a:t>
                      </a:r>
                      <a:endParaRPr lang="en-GB" sz="1800" b="1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765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Plants</a:t>
                      </a:r>
                      <a:endParaRPr lang="en-GB" sz="1800" b="1" kern="12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800" kern="12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27</a:t>
                      </a:r>
                      <a:endParaRPr lang="en-GB" sz="1800" b="1" kern="12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fr-BE" sz="1800" b="0" kern="12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  <a:ea typeface="+mn-ea"/>
                          <a:cs typeface="+mn-cs"/>
                        </a:rPr>
                        <a:t>78</a:t>
                      </a:r>
                      <a:endParaRPr lang="en-GB" sz="1800" b="0" kern="12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7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Total annual </a:t>
                      </a:r>
                      <a:r>
                        <a:rPr lang="en-GB" sz="18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production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26,9 </a:t>
                      </a: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million tonnes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10 million </a:t>
                      </a:r>
                      <a:r>
                        <a:rPr lang="en-GB" sz="18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tonnes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7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Average production per plant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996,000 </a:t>
                      </a: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tonnes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128,000 tonnes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7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Isoglucose/HFCS production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8 </a:t>
                      </a: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million tonnes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0,72 million tonnes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12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Isoglucose/HFCS share of sugars </a:t>
                      </a:r>
                      <a:r>
                        <a:rPr lang="en-GB" sz="18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market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42,5%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4%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35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Ethanol production by starch industry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4,5 </a:t>
                      </a: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billion litres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 </a:t>
                      </a:r>
                      <a:r>
                        <a:rPr lang="en-GB" sz="1800" kern="1200" dirty="0" smtClean="0">
                          <a:solidFill>
                            <a:schemeClr val="accent2"/>
                          </a:solidFill>
                          <a:effectLst/>
                          <a:latin typeface="Myriad Pro" pitchFamily="34" charset="0"/>
                        </a:rPr>
                        <a:t>&lt; 0.5 billion litres</a:t>
                      </a:r>
                      <a:endParaRPr lang="en-GB" sz="1800" dirty="0">
                        <a:solidFill>
                          <a:schemeClr val="accent2"/>
                        </a:solidFill>
                        <a:effectLst/>
                        <a:latin typeface="Myriad Pro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04172" y="422778"/>
            <a:ext cx="7925503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/>
              <a:t>A deep structural gap between EU and US starch industries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8065971" y="6410425"/>
            <a:ext cx="818147" cy="231007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0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27584" y="1866235"/>
            <a:ext cx="79928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i="1" dirty="0">
                <a:latin typeface="+mj-lt"/>
              </a:rPr>
              <a:t>Comparison between US and EU corn starch </a:t>
            </a:r>
            <a:r>
              <a:rPr lang="en-GB" sz="2200" b="1" i="1" dirty="0" smtClean="0">
                <a:latin typeface="+mj-lt"/>
              </a:rPr>
              <a:t>production costs</a:t>
            </a:r>
            <a:endParaRPr lang="en-GB" sz="2200" dirty="0">
              <a:latin typeface="+mj-lt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87786" y="938678"/>
            <a:ext cx="7925503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/>
              <a:t>Comparison between US and EU corn starch production costs (€/T)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52347" y="5881984"/>
            <a:ext cx="46805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accent2"/>
                </a:solidFill>
                <a:latin typeface="Myriad Pro" pitchFamily="34" charset="0"/>
              </a:rPr>
              <a:t>LMC International -2015</a:t>
            </a:r>
          </a:p>
          <a:p>
            <a:endParaRPr lang="en-GB" dirty="0">
              <a:solidFill>
                <a:schemeClr val="accent2"/>
              </a:solidFill>
              <a:latin typeface="Myriad Pro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645967"/>
              </p:ext>
            </p:extLst>
          </p:nvPr>
        </p:nvGraphicFramePr>
        <p:xfrm>
          <a:off x="542921" y="2657473"/>
          <a:ext cx="8089944" cy="2667005"/>
        </p:xfrm>
        <a:graphic>
          <a:graphicData uri="http://schemas.openxmlformats.org/drawingml/2006/table">
            <a:tbl>
              <a:tblPr firstRow="1" firstCol="1" bandRow="1"/>
              <a:tblGrid>
                <a:gridCol w="1866904"/>
                <a:gridCol w="622304"/>
                <a:gridCol w="622304"/>
                <a:gridCol w="622304"/>
                <a:gridCol w="622304"/>
                <a:gridCol w="622304"/>
                <a:gridCol w="622304"/>
                <a:gridCol w="622304"/>
                <a:gridCol w="622304"/>
                <a:gridCol w="622304"/>
                <a:gridCol w="622304"/>
              </a:tblGrid>
              <a:tr h="333376">
                <a:tc>
                  <a:txBody>
                    <a:bodyPr/>
                    <a:lstStyle/>
                    <a:p>
                      <a:endParaRPr lang="en-GB" sz="1600" dirty="0">
                        <a:effectLst/>
                        <a:latin typeface="Myriad Pro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2009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2010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2011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2012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2013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3376">
                <a:tc>
                  <a:txBody>
                    <a:bodyPr/>
                    <a:lstStyle/>
                    <a:p>
                      <a:endParaRPr lang="en-GB" sz="1600">
                        <a:effectLst/>
                        <a:latin typeface="Myriad Pro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US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B1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EU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US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EU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US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EU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US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EU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US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EU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Net cost of maize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85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FB1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113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100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153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171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215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en-GB" sz="1600" dirty="0" smtClean="0">
                        <a:solidFill>
                          <a:srgbClr val="393839"/>
                        </a:solidFill>
                        <a:effectLst/>
                        <a:latin typeface="Myriad Pro" pitchFamily="34" charset="0"/>
                        <a:ea typeface="Verdana"/>
                        <a:cs typeface="Arial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197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en-GB" sz="1600" dirty="0" smtClean="0">
                        <a:solidFill>
                          <a:srgbClr val="393839"/>
                        </a:solidFill>
                        <a:effectLst/>
                        <a:latin typeface="Myriad Pro" pitchFamily="34" charset="0"/>
                        <a:ea typeface="Verdana"/>
                        <a:cs typeface="Arial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223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en-GB" sz="1600" dirty="0" smtClean="0">
                        <a:solidFill>
                          <a:srgbClr val="393839"/>
                        </a:solidFill>
                        <a:effectLst/>
                        <a:latin typeface="Myriad Pro" pitchFamily="34" charset="0"/>
                        <a:ea typeface="Verdana"/>
                        <a:cs typeface="Arial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161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endParaRPr lang="en-GB" sz="1600" dirty="0" smtClean="0">
                        <a:solidFill>
                          <a:srgbClr val="393839"/>
                        </a:solidFill>
                        <a:effectLst/>
                        <a:latin typeface="Myriad Pro" pitchFamily="34" charset="0"/>
                        <a:ea typeface="Verdana"/>
                        <a:cs typeface="Arial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174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3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Processing cost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80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B1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143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84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142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80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151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78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157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77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151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Other costs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63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B1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63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64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63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65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64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65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65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67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64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Total cost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228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B1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319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248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358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316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430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340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445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305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F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389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FB1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Difference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91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110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114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105</a:t>
                      </a:r>
                      <a:endParaRPr lang="en-GB" sz="160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en-GB" sz="1600" b="1" dirty="0">
                          <a:solidFill>
                            <a:srgbClr val="393839"/>
                          </a:solidFill>
                          <a:effectLst/>
                          <a:latin typeface="Myriad Pro" pitchFamily="34" charset="0"/>
                          <a:ea typeface="Verdana"/>
                          <a:cs typeface="Arial"/>
                        </a:rPr>
                        <a:t>84</a:t>
                      </a:r>
                      <a:endParaRPr lang="en-GB" sz="1600" dirty="0">
                        <a:effectLst/>
                        <a:latin typeface="Myriad Pro" pitchFamily="34" charset="0"/>
                        <a:ea typeface="Verdan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C67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C6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065971" y="6410425"/>
            <a:ext cx="818147" cy="231007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5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err="1" smtClean="0"/>
              <a:t>Opportunity</a:t>
            </a:r>
            <a:r>
              <a:rPr lang="fr-BE" dirty="0" smtClean="0"/>
              <a:t>: </a:t>
            </a:r>
            <a:r>
              <a:rPr lang="fr-BE" dirty="0" err="1" smtClean="0"/>
              <a:t>access</a:t>
            </a:r>
            <a:r>
              <a:rPr lang="fr-BE" dirty="0" smtClean="0"/>
              <a:t> to </a:t>
            </a:r>
            <a:r>
              <a:rPr lang="fr-BE" dirty="0" err="1" smtClean="0"/>
              <a:t>third</a:t>
            </a:r>
            <a:r>
              <a:rPr lang="fr-BE" dirty="0" smtClean="0"/>
              <a:t> </a:t>
            </a:r>
            <a:r>
              <a:rPr lang="fr-BE" dirty="0" err="1" smtClean="0"/>
              <a:t>markets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57250" y="1864731"/>
            <a:ext cx="73437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China: End of the anti-dumping and anti-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subsidy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duties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applied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to the exports of 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potato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starch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into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 China on top of custom </a:t>
            </a:r>
            <a:r>
              <a:rPr lang="fr-BE" sz="2000" dirty="0" err="1" smtClean="0">
                <a:solidFill>
                  <a:schemeClr val="accent2"/>
                </a:solidFill>
                <a:latin typeface="Myriad Pro" pitchFamily="34" charset="0"/>
              </a:rPr>
              <a:t>duties</a:t>
            </a:r>
            <a:endParaRPr lang="fr-BE" sz="2000" dirty="0" smtClean="0">
              <a:solidFill>
                <a:schemeClr val="accent2"/>
              </a:solidFill>
              <a:latin typeface="Myriad Pro" pitchFamily="34" charset="0"/>
            </a:endParaRPr>
          </a:p>
          <a:p>
            <a:endParaRPr lang="fr-BE" sz="2000" dirty="0" smtClean="0">
              <a:solidFill>
                <a:schemeClr val="accent2"/>
              </a:solidFill>
              <a:latin typeface="Myriad Pro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dirty="0">
                <a:solidFill>
                  <a:schemeClr val="accent2"/>
                </a:solidFill>
                <a:latin typeface="Myriad Pro" pitchFamily="34" charset="0"/>
              </a:rPr>
              <a:t>EU-</a:t>
            </a:r>
            <a:r>
              <a:rPr lang="fr-BE" sz="2000" dirty="0" err="1">
                <a:solidFill>
                  <a:schemeClr val="accent2"/>
                </a:solidFill>
                <a:latin typeface="Myriad Pro" pitchFamily="34" charset="0"/>
              </a:rPr>
              <a:t>Japan</a:t>
            </a:r>
            <a:r>
              <a:rPr lang="fr-BE" sz="2000" dirty="0">
                <a:solidFill>
                  <a:schemeClr val="accent2"/>
                </a:solidFill>
                <a:latin typeface="Myriad Pro" pitchFamily="34" charset="0"/>
              </a:rPr>
              <a:t> FTA: </a:t>
            </a:r>
            <a:r>
              <a:rPr lang="fr-BE" sz="2000" dirty="0" err="1">
                <a:solidFill>
                  <a:schemeClr val="accent2"/>
                </a:solidFill>
                <a:latin typeface="Myriad Pro" pitchFamily="34" charset="0"/>
              </a:rPr>
              <a:t>Starch</a:t>
            </a:r>
            <a:r>
              <a:rPr lang="fr-BE" sz="2000" dirty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 err="1">
                <a:solidFill>
                  <a:schemeClr val="accent2"/>
                </a:solidFill>
                <a:latin typeface="Myriad Pro" pitchFamily="34" charset="0"/>
              </a:rPr>
              <a:t>is</a:t>
            </a:r>
            <a:r>
              <a:rPr lang="fr-BE" sz="2000" dirty="0">
                <a:solidFill>
                  <a:schemeClr val="accent2"/>
                </a:solidFill>
                <a:latin typeface="Myriad Pro" pitchFamily="34" charset="0"/>
              </a:rPr>
              <a:t> sensitive for </a:t>
            </a:r>
            <a:r>
              <a:rPr lang="fr-BE" sz="2000" dirty="0" err="1">
                <a:solidFill>
                  <a:schemeClr val="accent2"/>
                </a:solidFill>
                <a:latin typeface="Myriad Pro" pitchFamily="34" charset="0"/>
              </a:rPr>
              <a:t>Japan</a:t>
            </a:r>
            <a:endParaRPr lang="fr-BE" sz="2000" dirty="0">
              <a:solidFill>
                <a:schemeClr val="accent2"/>
              </a:solidFill>
              <a:latin typeface="Myriad Pro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2"/>
              </a:solidFill>
              <a:latin typeface="Myriad Pro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The </a:t>
            </a:r>
            <a:r>
              <a:rPr lang="fr-BE" sz="2000" dirty="0" err="1">
                <a:solidFill>
                  <a:schemeClr val="accent2"/>
                </a:solidFill>
                <a:latin typeface="Myriad Pro" pitchFamily="34" charset="0"/>
              </a:rPr>
              <a:t>Transpacific</a:t>
            </a:r>
            <a:r>
              <a:rPr lang="fr-BE" sz="2000" dirty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 err="1">
                <a:solidFill>
                  <a:schemeClr val="accent2"/>
                </a:solidFill>
                <a:latin typeface="Myriad Pro" pitchFamily="34" charset="0"/>
              </a:rPr>
              <a:t>Partnership</a:t>
            </a:r>
            <a:r>
              <a:rPr lang="fr-BE" sz="2000" dirty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 smtClean="0">
                <a:solidFill>
                  <a:schemeClr val="accent2"/>
                </a:solidFill>
                <a:latin typeface="Myriad Pro" pitchFamily="34" charset="0"/>
              </a:rPr>
              <a:t>influences the </a:t>
            </a:r>
            <a:r>
              <a:rPr lang="fr-BE" sz="2000" dirty="0">
                <a:solidFill>
                  <a:schemeClr val="accent2"/>
                </a:solidFill>
                <a:latin typeface="Myriad Pro" pitchFamily="34" charset="0"/>
              </a:rPr>
              <a:t>EU </a:t>
            </a:r>
            <a:r>
              <a:rPr lang="fr-BE" sz="2000" dirty="0" err="1">
                <a:solidFill>
                  <a:schemeClr val="accent2"/>
                </a:solidFill>
                <a:latin typeface="Myriad Pro" pitchFamily="34" charset="0"/>
              </a:rPr>
              <a:t>negotiations</a:t>
            </a:r>
            <a:r>
              <a:rPr lang="fr-BE" sz="2000" dirty="0">
                <a:solidFill>
                  <a:schemeClr val="accent2"/>
                </a:solidFill>
                <a:latin typeface="Myriad Pro" pitchFamily="34" charset="0"/>
              </a:rPr>
              <a:t> </a:t>
            </a:r>
            <a:r>
              <a:rPr lang="fr-BE" sz="2000" dirty="0" err="1">
                <a:solidFill>
                  <a:schemeClr val="accent2"/>
                </a:solidFill>
                <a:latin typeface="Myriad Pro" pitchFamily="34" charset="0"/>
              </a:rPr>
              <a:t>with</a:t>
            </a:r>
            <a:r>
              <a:rPr lang="fr-BE" sz="2000" dirty="0">
                <a:solidFill>
                  <a:schemeClr val="accent2"/>
                </a:solidFill>
                <a:latin typeface="Myriad Pro" pitchFamily="34" charset="0"/>
              </a:rPr>
              <a:t> the US and </a:t>
            </a:r>
            <a:r>
              <a:rPr lang="fr-BE" sz="2000" dirty="0" err="1">
                <a:solidFill>
                  <a:schemeClr val="accent2"/>
                </a:solidFill>
                <a:latin typeface="Myriad Pro" pitchFamily="34" charset="0"/>
              </a:rPr>
              <a:t>Japan</a:t>
            </a:r>
            <a:endParaRPr lang="fr-BE" sz="2000" dirty="0">
              <a:solidFill>
                <a:schemeClr val="accent2"/>
              </a:solidFill>
              <a:latin typeface="Myriad Pro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2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66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172" y="430618"/>
            <a:ext cx="7158159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Markets </a:t>
            </a:r>
            <a:r>
              <a:rPr lang="en-GB" dirty="0"/>
              <a:t>in Financial Instruments </a:t>
            </a:r>
            <a:r>
              <a:rPr lang="en-GB" dirty="0" smtClean="0"/>
              <a:t>Directive - </a:t>
            </a:r>
            <a:r>
              <a:rPr lang="fr-BE" dirty="0" err="1" smtClean="0"/>
              <a:t>MiFID</a:t>
            </a:r>
            <a:r>
              <a:rPr lang="fr-BE" dirty="0" smtClean="0"/>
              <a:t> II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04172" y="1573618"/>
            <a:ext cx="775030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The issue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MiFID II covers banks and the commodity sector; covers every company who trades/hedges on future markets, including starch </a:t>
            </a:r>
            <a:r>
              <a:rPr lang="en-GB" dirty="0" smtClean="0">
                <a:solidFill>
                  <a:schemeClr val="accent2"/>
                </a:solidFill>
                <a:latin typeface="Myriad Pro" pitchFamily="34" charset="0"/>
              </a:rPr>
              <a:t>operators.</a:t>
            </a:r>
            <a:endParaRPr lang="en-GB" dirty="0">
              <a:solidFill>
                <a:schemeClr val="accent2"/>
              </a:solidFill>
              <a:latin typeface="Myriad Pro" pitchFamily="34" charset="0"/>
            </a:endParaRPr>
          </a:p>
          <a:p>
            <a:endParaRPr lang="en-GB" dirty="0">
              <a:solidFill>
                <a:schemeClr val="accent2"/>
              </a:solidFill>
              <a:latin typeface="Myriad Pro" pitchFamily="34" charset="0"/>
            </a:endParaRPr>
          </a:p>
          <a:p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At stake</a:t>
            </a:r>
          </a:p>
          <a:p>
            <a:r>
              <a:rPr lang="en-US" dirty="0">
                <a:solidFill>
                  <a:schemeClr val="accent2"/>
                </a:solidFill>
                <a:latin typeface="Myriad Pro" pitchFamily="34" charset="0"/>
              </a:rPr>
              <a:t>•       </a:t>
            </a:r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Ancillary Activity exemption for commercial users, accounting capital </a:t>
            </a:r>
            <a:r>
              <a:rPr lang="en-GB" dirty="0" smtClean="0">
                <a:solidFill>
                  <a:schemeClr val="accent2"/>
                </a:solidFill>
                <a:latin typeface="Myriad Pro" pitchFamily="34" charset="0"/>
              </a:rPr>
              <a:t>as </a:t>
            </a:r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an option to take account of the physical business (RTS 20). </a:t>
            </a:r>
          </a:p>
          <a:p>
            <a:r>
              <a:rPr lang="en-US" dirty="0">
                <a:solidFill>
                  <a:schemeClr val="accent2"/>
                </a:solidFill>
                <a:latin typeface="Myriad Pro" pitchFamily="34" charset="0"/>
              </a:rPr>
              <a:t>•       </a:t>
            </a:r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Position limit regime vs liquidity concerns </a:t>
            </a:r>
            <a:r>
              <a:rPr lang="en-GB" dirty="0" smtClean="0">
                <a:solidFill>
                  <a:schemeClr val="accent2"/>
                </a:solidFill>
                <a:latin typeface="Myriad Pro" pitchFamily="34" charset="0"/>
              </a:rPr>
              <a:t>/ spot </a:t>
            </a:r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month definition </a:t>
            </a:r>
            <a:r>
              <a:rPr lang="en-GB" dirty="0" smtClean="0">
                <a:solidFill>
                  <a:schemeClr val="accent2"/>
                </a:solidFill>
                <a:latin typeface="Myriad Pro" pitchFamily="34" charset="0"/>
              </a:rPr>
              <a:t>(</a:t>
            </a:r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RTS 21).</a:t>
            </a:r>
          </a:p>
          <a:p>
            <a:r>
              <a:rPr lang="en-US" dirty="0">
                <a:solidFill>
                  <a:schemeClr val="accent2"/>
                </a:solidFill>
                <a:latin typeface="Myriad Pro" pitchFamily="34" charset="0"/>
              </a:rPr>
              <a:t>•       </a:t>
            </a:r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Financial Instruments definition, physical forwards not covered (C7).</a:t>
            </a:r>
          </a:p>
          <a:p>
            <a:r>
              <a:rPr lang="en-US" dirty="0">
                <a:solidFill>
                  <a:schemeClr val="accent2"/>
                </a:solidFill>
                <a:latin typeface="Myriad Pro" pitchFamily="34" charset="0"/>
              </a:rPr>
              <a:t>•       </a:t>
            </a:r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Exchange for Physicals (EFPs), non-financial counterparties exempt </a:t>
            </a:r>
            <a:r>
              <a:rPr lang="en-GB" dirty="0" smtClean="0">
                <a:solidFill>
                  <a:schemeClr val="accent2"/>
                </a:solidFill>
                <a:latin typeface="Myriad Pro" pitchFamily="34" charset="0"/>
              </a:rPr>
              <a:t>	from pre-transparency </a:t>
            </a:r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requirements (RTS 2).</a:t>
            </a:r>
          </a:p>
          <a:p>
            <a:endParaRPr lang="en-GB" dirty="0" smtClean="0">
              <a:solidFill>
                <a:schemeClr val="accent2"/>
              </a:solidFill>
              <a:latin typeface="Myriad Pro" pitchFamily="34" charset="0"/>
            </a:endParaRPr>
          </a:p>
          <a:p>
            <a:r>
              <a:rPr lang="en-GB" dirty="0" smtClean="0">
                <a:solidFill>
                  <a:schemeClr val="accent2"/>
                </a:solidFill>
                <a:latin typeface="Myriad Pro" pitchFamily="34" charset="0"/>
              </a:rPr>
              <a:t>Starch </a:t>
            </a:r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Europe’s actions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15 October: Active contribution to the Commission’s expert group on Commodity Derivatives and Spot </a:t>
            </a:r>
            <a:r>
              <a:rPr lang="en-GB" dirty="0" smtClean="0">
                <a:solidFill>
                  <a:schemeClr val="accent2"/>
                </a:solidFill>
                <a:latin typeface="Myriad Pro" pitchFamily="34" charset="0"/>
              </a:rPr>
              <a:t>Markets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2"/>
                </a:solidFill>
                <a:latin typeface="Myriad Pro" pitchFamily="34" charset="0"/>
              </a:rPr>
              <a:t>15 December: </a:t>
            </a:r>
            <a:r>
              <a:rPr lang="en-GB" dirty="0">
                <a:solidFill>
                  <a:schemeClr val="accent2"/>
                </a:solidFill>
                <a:latin typeface="Myriad Pro" pitchFamily="34" charset="0"/>
              </a:rPr>
              <a:t>as part of the supply chain alliance (farmers, coops, traders, processors, food industry), </a:t>
            </a:r>
            <a:r>
              <a:rPr lang="en-GB" dirty="0" smtClean="0">
                <a:solidFill>
                  <a:schemeClr val="accent2"/>
                </a:solidFill>
                <a:latin typeface="Myriad Pro" pitchFamily="34" charset="0"/>
              </a:rPr>
              <a:t>meeting with the cabinet of Commissioner Hill</a:t>
            </a:r>
            <a:endParaRPr lang="en-GB" dirty="0">
              <a:solidFill>
                <a:schemeClr val="accent2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58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264" y="422778"/>
            <a:ext cx="8056344" cy="732254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Sustainability statement</a:t>
            </a:r>
            <a:endParaRPr lang="en-GB" sz="3200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904172" y="1155032"/>
            <a:ext cx="7362372" cy="45672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1800" dirty="0" smtClean="0"/>
              <a:t>Like </a:t>
            </a:r>
            <a:r>
              <a:rPr lang="en-US" sz="1800" dirty="0"/>
              <a:t>many other first transformation industries, Starch Europe is committed to </a:t>
            </a:r>
            <a:r>
              <a:rPr lang="en-US" sz="1800" dirty="0" smtClean="0"/>
              <a:t>improving </a:t>
            </a:r>
            <a:r>
              <a:rPr lang="en-US" sz="1800" dirty="0"/>
              <a:t>the sustainability of starch products and ingredients. </a:t>
            </a:r>
            <a:endParaRPr lang="en-US" sz="1800" dirty="0" smtClean="0"/>
          </a:p>
          <a:p>
            <a:pPr marL="0" lvl="1" indent="0" algn="just">
              <a:buNone/>
            </a:pPr>
            <a:endParaRPr lang="en-US" sz="1800" dirty="0" smtClean="0"/>
          </a:p>
          <a:p>
            <a:pPr marL="0" lvl="1" indent="0" algn="just">
              <a:buNone/>
            </a:pPr>
            <a:r>
              <a:rPr lang="en-US" sz="1800" dirty="0" smtClean="0"/>
              <a:t>As a follow-up to last year’s discussion </a:t>
            </a:r>
            <a:r>
              <a:rPr lang="en-GB" dirty="0" smtClean="0"/>
              <a:t>about </a:t>
            </a:r>
            <a:r>
              <a:rPr lang="en-GB" dirty="0"/>
              <a:t>the proliferation of </a:t>
            </a:r>
            <a:r>
              <a:rPr lang="en-GB" dirty="0" smtClean="0"/>
              <a:t>sustainability </a:t>
            </a:r>
            <a:r>
              <a:rPr lang="en-GB" dirty="0"/>
              <a:t>criteria for the same biomass going to different </a:t>
            </a:r>
            <a:r>
              <a:rPr lang="en-GB" dirty="0" smtClean="0"/>
              <a:t>outlets, t</a:t>
            </a:r>
            <a:r>
              <a:rPr lang="en-US" sz="1800" dirty="0" smtClean="0"/>
              <a:t>his </a:t>
            </a:r>
            <a:r>
              <a:rPr lang="en-US" sz="1800" dirty="0"/>
              <a:t>statement attempts to answer the main questions which could arise from stakeholders, covering the three pillars of sustainability:</a:t>
            </a:r>
          </a:p>
          <a:p>
            <a:pPr marL="400050" lvl="1" indent="0" algn="just">
              <a:buNone/>
            </a:pPr>
            <a:r>
              <a:rPr lang="en-US" sz="1400" dirty="0"/>
              <a:t>1. Economic pillar</a:t>
            </a:r>
          </a:p>
          <a:p>
            <a:pPr marL="400050" lvl="1" indent="0" algn="just">
              <a:buNone/>
            </a:pPr>
            <a:r>
              <a:rPr lang="en-US" sz="1400" dirty="0"/>
              <a:t>2. Environmental pillar</a:t>
            </a:r>
          </a:p>
          <a:p>
            <a:pPr marL="800100" lvl="2" indent="0" algn="just">
              <a:buNone/>
            </a:pPr>
            <a:r>
              <a:rPr lang="en-US" sz="1200" dirty="0"/>
              <a:t>  2.1 The raw materials</a:t>
            </a:r>
          </a:p>
          <a:p>
            <a:pPr marL="800100" lvl="2" indent="0" algn="just">
              <a:buNone/>
            </a:pPr>
            <a:r>
              <a:rPr lang="en-US" sz="1200" dirty="0"/>
              <a:t>  2.2 The production process</a:t>
            </a:r>
          </a:p>
          <a:p>
            <a:pPr marL="800100" lvl="2" indent="0" algn="just">
              <a:buNone/>
            </a:pPr>
            <a:r>
              <a:rPr lang="en-US" sz="1200" dirty="0"/>
              <a:t>  2.3 Starch applications</a:t>
            </a:r>
          </a:p>
          <a:p>
            <a:pPr marL="800100" lvl="2" indent="0" algn="just">
              <a:buNone/>
            </a:pPr>
            <a:r>
              <a:rPr lang="en-US" sz="1200" dirty="0"/>
              <a:t>  2.4 Transparency</a:t>
            </a:r>
          </a:p>
          <a:p>
            <a:pPr marL="400050" lvl="1" indent="0" algn="just">
              <a:buNone/>
            </a:pPr>
            <a:r>
              <a:rPr lang="en-US" sz="1400" dirty="0"/>
              <a:t>3.  Social pillar</a:t>
            </a:r>
          </a:p>
          <a:p>
            <a:pPr marL="0" lvl="1" indent="0" algn="just">
              <a:buNone/>
            </a:pPr>
            <a:endParaRPr lang="en-US" sz="1800" dirty="0" smtClean="0"/>
          </a:p>
          <a:p>
            <a:pPr marL="0" lvl="1" indent="0" algn="just">
              <a:buNone/>
            </a:pPr>
            <a:r>
              <a:rPr lang="en-US" sz="1800" dirty="0" smtClean="0"/>
              <a:t>It </a:t>
            </a:r>
            <a:r>
              <a:rPr lang="en-US" sz="1800" dirty="0"/>
              <a:t>is available at </a:t>
            </a:r>
            <a:r>
              <a:rPr lang="en-US" sz="1800" dirty="0">
                <a:hlinkClick r:id="rId3"/>
              </a:rPr>
              <a:t>http://www.starch.eu/starch-europe-statement-on-sustainability-of-starch-products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</a:t>
            </a:r>
            <a:endParaRPr lang="en-GB" sz="1800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32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264" y="422778"/>
            <a:ext cx="8056344" cy="732254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Safety programme</a:t>
            </a:r>
            <a:endParaRPr lang="en-GB" sz="3200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904172" y="1376039"/>
            <a:ext cx="7362372" cy="45672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In October 2015, Starch </a:t>
            </a:r>
            <a:r>
              <a:rPr lang="en-US" sz="1800" dirty="0"/>
              <a:t>Europe </a:t>
            </a:r>
            <a:r>
              <a:rPr lang="en-US" sz="1800" dirty="0" smtClean="0"/>
              <a:t>presented </a:t>
            </a:r>
            <a:r>
              <a:rPr lang="en-US" sz="1800" dirty="0"/>
              <a:t>its first safety </a:t>
            </a:r>
            <a:r>
              <a:rPr lang="en-US" sz="1800" dirty="0" smtClean="0"/>
              <a:t>awards: ensuring </a:t>
            </a:r>
            <a:r>
              <a:rPr lang="en-US" sz="1800" dirty="0"/>
              <a:t>the health and safety of their employees is a major priority for all Starch Europe member companies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There </a:t>
            </a:r>
            <a:r>
              <a:rPr lang="en-US" sz="1800" dirty="0"/>
              <a:t>are two awards:</a:t>
            </a:r>
          </a:p>
          <a:p>
            <a:r>
              <a:rPr lang="en-US" sz="1800" dirty="0"/>
              <a:t>The year award – awarded to plants which registered no employee lost workday cases involving days away from work for the calendar year, and no employee and no non-employee workplace fatalities for the calendar year.</a:t>
            </a:r>
          </a:p>
          <a:p>
            <a:r>
              <a:rPr lang="en-US" sz="1800" dirty="0"/>
              <a:t>The million hour award – awarded to plants which registered 1 million consecutive employee hours without an employee lost workday case and without a workplace-related fatality of an employee or non-employee during the period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r>
              <a:rPr lang="en-US" sz="1800" dirty="0" smtClean="0"/>
              <a:t>Results are available </a:t>
            </a:r>
            <a:r>
              <a:rPr lang="en-US" sz="1800" dirty="0"/>
              <a:t>at </a:t>
            </a:r>
            <a:r>
              <a:rPr lang="en-US" sz="1800" dirty="0">
                <a:hlinkClick r:id="rId3"/>
              </a:rPr>
              <a:t>http://www.starch.eu/press-release-starch-europe-presents-its-first-safety-awards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</a:t>
            </a:r>
            <a:endParaRPr lang="en-US" sz="1800" dirty="0"/>
          </a:p>
          <a:p>
            <a:endParaRPr lang="en-US" dirty="0"/>
          </a:p>
          <a:p>
            <a:pPr marL="0" lvl="1" indent="0" algn="just">
              <a:buNone/>
            </a:pPr>
            <a:endParaRPr lang="en-GB" sz="1600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9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172" y="430618"/>
            <a:ext cx="742067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Creation of the European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Bioeconomy </a:t>
            </a:r>
            <a:r>
              <a:rPr lang="en-GB" dirty="0"/>
              <a:t>Alliance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972" y="2238795"/>
            <a:ext cx="7591425" cy="2800140"/>
          </a:xfrm>
        </p:spPr>
        <p:txBody>
          <a:bodyPr>
            <a:normAutofit fontScale="92500" lnSpcReduction="20000"/>
          </a:bodyPr>
          <a:lstStyle/>
          <a:p>
            <a:pPr marL="0" lvl="1" indent="0" algn="just">
              <a:buNone/>
            </a:pPr>
            <a:r>
              <a:rPr lang="en-GB" dirty="0" smtClean="0">
                <a:solidFill>
                  <a:schemeClr val="accent1"/>
                </a:solidFill>
              </a:rPr>
              <a:t>Launch </a:t>
            </a:r>
          </a:p>
          <a:p>
            <a:pPr marL="0" lvl="1" indent="0" algn="just">
              <a:buNone/>
            </a:pPr>
            <a:r>
              <a:rPr lang="en-GB" dirty="0" smtClean="0">
                <a:latin typeface="Myriad Pro" pitchFamily="34" charset="0"/>
              </a:rPr>
              <a:t>February </a:t>
            </a:r>
            <a:r>
              <a:rPr lang="en-GB" dirty="0">
                <a:latin typeface="Myriad Pro" pitchFamily="34" charset="0"/>
              </a:rPr>
              <a:t>2015 </a:t>
            </a:r>
            <a:r>
              <a:rPr lang="en-GB" dirty="0" smtClean="0">
                <a:latin typeface="Myriad Pro" pitchFamily="34" charset="0"/>
              </a:rPr>
              <a:t>in the European Parliament </a:t>
            </a:r>
            <a:endParaRPr lang="en-GB" dirty="0">
              <a:latin typeface="Myriad Pro" pitchFamily="34" charset="0"/>
            </a:endParaRPr>
          </a:p>
          <a:p>
            <a:pPr marL="0" lvl="1" indent="0" algn="just">
              <a:buNone/>
            </a:pPr>
            <a:endParaRPr lang="en-GB" dirty="0" smtClean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en-GB" dirty="0" smtClean="0">
                <a:solidFill>
                  <a:schemeClr val="accent1"/>
                </a:solidFill>
              </a:rPr>
              <a:t>Vision</a:t>
            </a:r>
            <a:endParaRPr lang="en-GB" dirty="0">
              <a:solidFill>
                <a:schemeClr val="accent1"/>
              </a:solidFill>
            </a:endParaRPr>
          </a:p>
          <a:p>
            <a:pPr marL="0" lvl="1" indent="0" algn="just">
              <a:buNone/>
            </a:pPr>
            <a:r>
              <a:rPr lang="en-GB" dirty="0" smtClean="0">
                <a:latin typeface="Myriad Pro" pitchFamily="34" charset="0"/>
              </a:rPr>
              <a:t>A competitive, innovative, energy secure and sustainable Europe : leading the transition towards a post-petroleum society while decoupling economic growth from resource depletion and environmental impact (see </a:t>
            </a:r>
            <a:r>
              <a:rPr lang="en-GB" dirty="0" smtClean="0">
                <a:latin typeface="Myriad Pro" pitchFamily="34" charset="0"/>
                <a:hlinkClick r:id="rId3"/>
              </a:rPr>
              <a:t>joint call </a:t>
            </a:r>
            <a:r>
              <a:rPr lang="en-GB" dirty="0" smtClean="0">
                <a:latin typeface="Myriad Pro" pitchFamily="34" charset="0"/>
              </a:rPr>
              <a:t>for more details). </a:t>
            </a:r>
          </a:p>
          <a:p>
            <a:pPr marL="0" lvl="1" indent="0" algn="just">
              <a:buNone/>
            </a:pPr>
            <a:endParaRPr lang="en-GB" dirty="0" smtClean="0">
              <a:latin typeface="Myriad Pro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en-GB" sz="1800" dirty="0" smtClean="0">
              <a:latin typeface="Myriad Pro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en-GB" sz="1800" dirty="0" smtClean="0">
              <a:latin typeface="Myriad Pro" pitchFamily="34" charset="0"/>
            </a:endParaRPr>
          </a:p>
          <a:p>
            <a:pPr marL="3429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latin typeface="Myriad Pro" pitchFamily="34" charset="0"/>
            </a:endParaRPr>
          </a:p>
          <a:p>
            <a:pPr algn="just"/>
            <a:endParaRPr lang="en-GB" sz="1800" dirty="0">
              <a:latin typeface="Calibri" panose="020F0502020204030204" pitchFamily="34" charset="0"/>
            </a:endParaRPr>
          </a:p>
          <a:p>
            <a:pPr marL="1371600" lvl="3" indent="0" algn="just"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1371600" lvl="3" indent="0" algn="just"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1371600" lvl="3" indent="0" algn="just"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1371600" lvl="3" indent="0" algn="just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05775" y="6391275"/>
            <a:ext cx="800100" cy="2190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100" y="5767387"/>
            <a:ext cx="20097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61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172" y="430618"/>
            <a:ext cx="7420677" cy="1143000"/>
          </a:xfrm>
        </p:spPr>
        <p:txBody>
          <a:bodyPr>
            <a:normAutofit/>
          </a:bodyPr>
          <a:lstStyle/>
          <a:p>
            <a:pPr algn="ctr"/>
            <a:r>
              <a:rPr lang="fr-BE" dirty="0" err="1" smtClean="0">
                <a:latin typeface="Calibri" pitchFamily="34" charset="0"/>
                <a:cs typeface="Calibri" pitchFamily="34" charset="0"/>
              </a:rPr>
              <a:t>Members</a:t>
            </a:r>
            <a:r>
              <a:rPr lang="fr-BE" dirty="0" smtClean="0">
                <a:latin typeface="Calibri" pitchFamily="34" charset="0"/>
                <a:cs typeface="Calibri" pitchFamily="34" charset="0"/>
              </a:rPr>
              <a:t> of the Alliance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399" y="1486111"/>
            <a:ext cx="7591425" cy="4428914"/>
          </a:xfrm>
        </p:spPr>
        <p:txBody>
          <a:bodyPr>
            <a:normAutofit lnSpcReduction="10000"/>
          </a:bodyPr>
          <a:lstStyle/>
          <a:p>
            <a:pPr marL="0" lvl="1" indent="0" algn="just">
              <a:spcAft>
                <a:spcPts val="600"/>
              </a:spcAft>
              <a:buNone/>
            </a:pPr>
            <a:r>
              <a:rPr lang="fr-BE" sz="1800" dirty="0" smtClean="0">
                <a:latin typeface="Myriad Pro" pitchFamily="34" charset="0"/>
              </a:rPr>
              <a:t>The European Bioeconomy Alliance </a:t>
            </a:r>
            <a:r>
              <a:rPr lang="fr-BE" sz="1800" dirty="0" err="1" smtClean="0">
                <a:latin typeface="Myriad Pro" pitchFamily="34" charset="0"/>
              </a:rPr>
              <a:t>is</a:t>
            </a:r>
            <a:r>
              <a:rPr lang="fr-BE" sz="1800" dirty="0" smtClean="0">
                <a:latin typeface="Myriad Pro" pitchFamily="34" charset="0"/>
              </a:rPr>
              <a:t> an </a:t>
            </a:r>
            <a:r>
              <a:rPr lang="fr-BE" sz="1800" dirty="0" err="1" smtClean="0">
                <a:latin typeface="Myriad Pro" pitchFamily="34" charset="0"/>
              </a:rPr>
              <a:t>informal</a:t>
            </a:r>
            <a:r>
              <a:rPr lang="fr-BE" sz="1800" dirty="0" smtClean="0">
                <a:latin typeface="Myriad Pro" pitchFamily="34" charset="0"/>
              </a:rPr>
              <a:t> alliance of </a:t>
            </a:r>
            <a:r>
              <a:rPr lang="fr-BE" sz="1800" dirty="0" err="1" smtClean="0">
                <a:latin typeface="Myriad Pro" pitchFamily="34" charset="0"/>
              </a:rPr>
              <a:t>leading</a:t>
            </a:r>
            <a:r>
              <a:rPr lang="fr-BE" sz="1800" dirty="0" smtClean="0">
                <a:latin typeface="Myriad Pro" pitchFamily="34" charset="0"/>
              </a:rPr>
              <a:t> European organisations </a:t>
            </a:r>
            <a:r>
              <a:rPr lang="fr-BE" sz="1800" dirty="0" err="1" smtClean="0">
                <a:latin typeface="Myriad Pro" pitchFamily="34" charset="0"/>
              </a:rPr>
              <a:t>representing</a:t>
            </a:r>
            <a:r>
              <a:rPr lang="fr-BE" sz="1800" dirty="0" smtClean="0">
                <a:latin typeface="Myriad Pro" pitchFamily="34" charset="0"/>
              </a:rPr>
              <a:t> the agricultural and </a:t>
            </a:r>
            <a:r>
              <a:rPr lang="fr-BE" sz="1800" dirty="0" err="1" smtClean="0">
                <a:latin typeface="Myriad Pro" pitchFamily="34" charset="0"/>
              </a:rPr>
              <a:t>forestry</a:t>
            </a:r>
            <a:r>
              <a:rPr lang="fr-BE" sz="1800" dirty="0" smtClean="0">
                <a:latin typeface="Myriad Pro" pitchFamily="34" charset="0"/>
              </a:rPr>
              <a:t> </a:t>
            </a:r>
            <a:r>
              <a:rPr lang="fr-BE" sz="1800" dirty="0" err="1" smtClean="0">
                <a:latin typeface="Myriad Pro" pitchFamily="34" charset="0"/>
              </a:rPr>
              <a:t>innovative</a:t>
            </a:r>
            <a:r>
              <a:rPr lang="fr-BE" sz="1800" dirty="0" smtClean="0">
                <a:latin typeface="Myriad Pro" pitchFamily="34" charset="0"/>
              </a:rPr>
              <a:t> value </a:t>
            </a:r>
            <a:r>
              <a:rPr lang="fr-BE" sz="1800" dirty="0" err="1" smtClean="0">
                <a:latin typeface="Myriad Pro" pitchFamily="34" charset="0"/>
              </a:rPr>
              <a:t>chains</a:t>
            </a:r>
            <a:r>
              <a:rPr lang="fr-BE" sz="1800" dirty="0" smtClean="0">
                <a:latin typeface="Myriad Pro" pitchFamily="34" charset="0"/>
              </a:rPr>
              <a:t> of the bioeconomy</a:t>
            </a:r>
            <a:r>
              <a:rPr lang="fr-BE" sz="1800" dirty="0">
                <a:latin typeface="Myriad Pro" pitchFamily="34" charset="0"/>
              </a:rPr>
              <a:t>:</a:t>
            </a:r>
            <a:endParaRPr lang="fr-BE" sz="1800" dirty="0" smtClean="0">
              <a:latin typeface="Myriad Pro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Myriad Pro" pitchFamily="34" charset="0"/>
              </a:rPr>
              <a:t>BIC – Bio-based Industries Consortium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Myriad Pro" pitchFamily="34" charset="0"/>
              </a:rPr>
              <a:t>CEFS – European Association of Sugar Producers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Myriad Pro" pitchFamily="34" charset="0"/>
              </a:rPr>
              <a:t>CEPF – Confederation of European Forest Owners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Myriad Pro" pitchFamily="34" charset="0"/>
              </a:rPr>
              <a:t>CEPI – Confederation of European Paper Industries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Myriad Pro" pitchFamily="34" charset="0"/>
              </a:rPr>
              <a:t>COPA-COGECA – European Famers and European </a:t>
            </a:r>
            <a:r>
              <a:rPr lang="en-GB" sz="1800" dirty="0" err="1" smtClean="0">
                <a:latin typeface="Myriad Pro" pitchFamily="34" charset="0"/>
              </a:rPr>
              <a:t>Agri</a:t>
            </a:r>
            <a:r>
              <a:rPr lang="en-GB" sz="1800" dirty="0" smtClean="0">
                <a:latin typeface="Myriad Pro" pitchFamily="34" charset="0"/>
              </a:rPr>
              <a:t>-Cooperatives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GB" sz="1800" dirty="0" err="1" smtClean="0">
                <a:latin typeface="Myriad Pro" pitchFamily="34" charset="0"/>
              </a:rPr>
              <a:t>ePURE</a:t>
            </a:r>
            <a:r>
              <a:rPr lang="en-GB" sz="1800" dirty="0" smtClean="0">
                <a:latin typeface="Myriad Pro" pitchFamily="34" charset="0"/>
              </a:rPr>
              <a:t> – European Renewable Ethanol Producers Association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GB" sz="1800" dirty="0" err="1" smtClean="0">
                <a:latin typeface="Myriad Pro" pitchFamily="34" charset="0"/>
              </a:rPr>
              <a:t>EuropaBio</a:t>
            </a:r>
            <a:r>
              <a:rPr lang="en-GB" sz="1800" dirty="0" smtClean="0">
                <a:latin typeface="Myriad Pro" pitchFamily="34" charset="0"/>
              </a:rPr>
              <a:t> – The European Association for </a:t>
            </a:r>
            <a:r>
              <a:rPr lang="en-GB" sz="1800" dirty="0" err="1" smtClean="0">
                <a:latin typeface="Myriad Pro" pitchFamily="34" charset="0"/>
              </a:rPr>
              <a:t>Bioindustries</a:t>
            </a:r>
            <a:endParaRPr lang="en-GB" sz="1800" dirty="0" smtClean="0">
              <a:latin typeface="Myriad Pro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Myriad Pro" pitchFamily="34" charset="0"/>
              </a:rPr>
              <a:t>European </a:t>
            </a:r>
            <a:r>
              <a:rPr lang="en-GB" sz="1800" dirty="0" err="1" smtClean="0">
                <a:latin typeface="Myriad Pro" pitchFamily="34" charset="0"/>
              </a:rPr>
              <a:t>Bioplastics</a:t>
            </a:r>
            <a:r>
              <a:rPr lang="en-GB" sz="1800" dirty="0" smtClean="0">
                <a:latin typeface="Myriad Pro" pitchFamily="34" charset="0"/>
              </a:rPr>
              <a:t> – European </a:t>
            </a:r>
            <a:r>
              <a:rPr lang="en-GB" sz="1800" dirty="0" err="1" smtClean="0">
                <a:latin typeface="Myriad Pro" pitchFamily="34" charset="0"/>
              </a:rPr>
              <a:t>Bioplastics</a:t>
            </a:r>
            <a:r>
              <a:rPr lang="en-GB" sz="1800" dirty="0" smtClean="0">
                <a:latin typeface="Myriad Pro" pitchFamily="34" charset="0"/>
              </a:rPr>
              <a:t> Association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Myriad Pro" pitchFamily="34" charset="0"/>
              </a:rPr>
              <a:t>FTP – Forestry Technology Platform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Myriad Pro" pitchFamily="34" charset="0"/>
              </a:rPr>
              <a:t>PFP – Primary Food Processors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Myriad Pro" pitchFamily="34" charset="0"/>
              </a:rPr>
              <a:t>Starch Europe – European Starch Industry Association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en-GB" sz="1800" dirty="0" smtClean="0">
              <a:latin typeface="Myriad Pro" pitchFamily="34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endParaRPr lang="en-GB" sz="1800" dirty="0" smtClean="0">
              <a:latin typeface="Myriad Pro" pitchFamily="34" charset="0"/>
            </a:endParaRPr>
          </a:p>
          <a:p>
            <a:pPr marL="3429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>
              <a:latin typeface="Myriad Pro" pitchFamily="34" charset="0"/>
            </a:endParaRPr>
          </a:p>
          <a:p>
            <a:pPr algn="just"/>
            <a:endParaRPr lang="en-GB" sz="1800" dirty="0">
              <a:latin typeface="Calibri" panose="020F0502020204030204" pitchFamily="34" charset="0"/>
            </a:endParaRPr>
          </a:p>
          <a:p>
            <a:pPr marL="1371600" lvl="3" indent="0" algn="just"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1371600" lvl="3" indent="0" algn="just"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1371600" lvl="3" indent="0" algn="just"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1371600" lvl="3" indent="0" algn="just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05775" y="6391275"/>
            <a:ext cx="800100" cy="2190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100" y="5767387"/>
            <a:ext cx="20097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28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6691" y="1679944"/>
            <a:ext cx="7219084" cy="42916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sz="1800" dirty="0" smtClean="0">
                <a:latin typeface="Myriad Pro" pitchFamily="34" charset="0"/>
              </a:rPr>
              <a:t>The positive </a:t>
            </a:r>
            <a:r>
              <a:rPr lang="fr-BE" sz="1800" dirty="0">
                <a:latin typeface="Myriad Pro" pitchFamily="34" charset="0"/>
              </a:rPr>
              <a:t>contribution </a:t>
            </a:r>
            <a:r>
              <a:rPr lang="fr-BE" sz="1800" dirty="0" err="1" smtClean="0">
                <a:latin typeface="Myriad Pro" pitchFamily="34" charset="0"/>
              </a:rPr>
              <a:t>across</a:t>
            </a:r>
            <a:r>
              <a:rPr lang="fr-BE" sz="1800" dirty="0" smtClean="0">
                <a:latin typeface="Myriad Pro" pitchFamily="34" charset="0"/>
              </a:rPr>
              <a:t> the </a:t>
            </a:r>
            <a:r>
              <a:rPr lang="fr-BE" sz="1800" dirty="0" err="1" smtClean="0">
                <a:latin typeface="Myriad Pro" pitchFamily="34" charset="0"/>
              </a:rPr>
              <a:t>supply</a:t>
            </a:r>
            <a:r>
              <a:rPr lang="fr-BE" sz="1800" dirty="0" smtClean="0">
                <a:latin typeface="Myriad Pro" pitchFamily="34" charset="0"/>
              </a:rPr>
              <a:t> </a:t>
            </a:r>
            <a:r>
              <a:rPr lang="fr-BE" sz="1800" dirty="0" err="1" smtClean="0">
                <a:latin typeface="Myriad Pro" pitchFamily="34" charset="0"/>
              </a:rPr>
              <a:t>chain</a:t>
            </a:r>
            <a:r>
              <a:rPr lang="fr-BE" sz="1800" dirty="0" smtClean="0">
                <a:latin typeface="Myriad Pro" pitchFamily="34" charset="0"/>
              </a:rPr>
              <a:t> to the EU bioeconomy :</a:t>
            </a:r>
          </a:p>
          <a:p>
            <a:pPr marL="0" indent="0">
              <a:buNone/>
            </a:pPr>
            <a:endParaRPr lang="en-US" sz="1800" dirty="0">
              <a:latin typeface="Myriad Pro" pitchFamily="34" charset="0"/>
            </a:endParaRPr>
          </a:p>
          <a:p>
            <a:pPr marL="285750" lvl="1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Myriad Pro" pitchFamily="34" charset="0"/>
              </a:rPr>
              <a:t>Producing from </a:t>
            </a:r>
            <a:r>
              <a:rPr lang="en-GB" sz="1800" dirty="0" smtClean="0">
                <a:latin typeface="Myriad Pro" pitchFamily="34" charset="0"/>
              </a:rPr>
              <a:t>EU agricultural raw materials – Common Agriculture Policy rules (cross-compliance and greening measures)</a:t>
            </a:r>
          </a:p>
          <a:p>
            <a:pPr marL="285750" lvl="1" algn="just">
              <a:buFont typeface="Arial" panose="020B0604020202020204" pitchFamily="34" charset="0"/>
              <a:buChar char="•"/>
            </a:pPr>
            <a:r>
              <a:rPr lang="en-GB" sz="1800" dirty="0">
                <a:latin typeface="Myriad Pro" pitchFamily="34" charset="0"/>
              </a:rPr>
              <a:t>Serving all four markets of the EU bioeconomy </a:t>
            </a:r>
            <a:r>
              <a:rPr lang="en-GB" sz="1800" dirty="0" smtClean="0">
                <a:latin typeface="Myriad Pro" pitchFamily="34" charset="0"/>
              </a:rPr>
              <a:t>and reducing the EU’s </a:t>
            </a:r>
            <a:r>
              <a:rPr lang="en-GB" sz="1800" dirty="0">
                <a:latin typeface="Myriad Pro" pitchFamily="34" charset="0"/>
              </a:rPr>
              <a:t>protein deficit </a:t>
            </a:r>
          </a:p>
          <a:p>
            <a:pPr marL="285750" lvl="1" algn="just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Myriad Pro" pitchFamily="34" charset="0"/>
                <a:hlinkClick r:id="rId3"/>
              </a:rPr>
              <a:t>Welcomed </a:t>
            </a:r>
            <a:r>
              <a:rPr lang="en-GB" sz="1800" dirty="0" smtClean="0">
                <a:latin typeface="Myriad Pro" pitchFamily="34" charset="0"/>
              </a:rPr>
              <a:t>the new Commission proposal on the circular economy.</a:t>
            </a:r>
            <a:endParaRPr lang="en-GB" sz="1800" dirty="0">
              <a:latin typeface="Myriad Pro" pitchFamily="34" charset="0"/>
            </a:endParaRPr>
          </a:p>
          <a:p>
            <a:pPr marL="285750" lvl="1" algn="just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Myriad Pro" pitchFamily="34" charset="0"/>
              </a:rPr>
              <a:t>Many economic benefit of bioeconomy will be lost if the raw material supply comes from non EU countries. 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GB" sz="1800" dirty="0" smtClean="0">
                <a:latin typeface="Myriad Pro" pitchFamily="34" charset="0"/>
              </a:rPr>
              <a:t>Starch </a:t>
            </a:r>
            <a:r>
              <a:rPr lang="en-GB" sz="1800" dirty="0">
                <a:latin typeface="Myriad Pro" pitchFamily="34" charset="0"/>
              </a:rPr>
              <a:t>Europe </a:t>
            </a:r>
            <a:r>
              <a:rPr lang="en-GB" sz="1800" dirty="0" smtClean="0">
                <a:latin typeface="Myriad Pro" pitchFamily="34" charset="0"/>
              </a:rPr>
              <a:t>has contributed to European Bioeconomy Alliance’s top 5 market-creation measures to be presented to Commissioner </a:t>
            </a:r>
            <a:r>
              <a:rPr lang="en-GB" sz="1800" dirty="0" err="1" smtClean="0">
                <a:latin typeface="Myriad Pro" pitchFamily="34" charset="0"/>
              </a:rPr>
              <a:t>Bienkowska</a:t>
            </a:r>
            <a:r>
              <a:rPr lang="en-GB" sz="1800" dirty="0" smtClean="0">
                <a:latin typeface="Myriad Pro" pitchFamily="34" charset="0"/>
              </a:rPr>
              <a:t> next January.</a:t>
            </a:r>
            <a:endParaRPr lang="en-GB" sz="1800" dirty="0">
              <a:latin typeface="Myriad Pro" pitchFamily="34" charset="0"/>
            </a:endParaRPr>
          </a:p>
          <a:p>
            <a:pPr marL="342900" lvl="1" indent="-342900" algn="just">
              <a:buFont typeface="Arial" pitchFamily="34" charset="0"/>
              <a:buChar char="•"/>
            </a:pPr>
            <a:endParaRPr lang="en-GB" sz="1800" dirty="0">
              <a:latin typeface="Calibri" panose="020F0502020204030204" pitchFamily="34" charset="0"/>
            </a:endParaRPr>
          </a:p>
          <a:p>
            <a:pPr algn="just"/>
            <a:endParaRPr lang="en-GB" sz="1800" dirty="0">
              <a:latin typeface="Calibri" panose="020F0502020204030204" pitchFamily="34" charset="0"/>
            </a:endParaRPr>
          </a:p>
          <a:p>
            <a:pPr marL="1371600" lvl="3" indent="0" algn="just"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1371600" lvl="3" indent="0" algn="just"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1371600" lvl="3" indent="0" algn="just"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1371600" lvl="3" indent="0" algn="just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05775" y="6391275"/>
            <a:ext cx="800100" cy="2190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14400" y="367487"/>
            <a:ext cx="727260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Myriad Pro"/>
                <a:ea typeface="+mj-ea"/>
                <a:cs typeface="Myriad Pro"/>
              </a:defRPr>
            </a:lvl1pPr>
          </a:lstStyle>
          <a:p>
            <a:r>
              <a:rPr lang="fr-BE" dirty="0" err="1"/>
              <a:t>Opportunity</a:t>
            </a:r>
            <a:r>
              <a:rPr lang="fr-BE" dirty="0"/>
              <a:t>: the EU bioeconomy as an </a:t>
            </a:r>
            <a:r>
              <a:rPr lang="fr-BE" dirty="0" err="1"/>
              <a:t>integral</a:t>
            </a:r>
            <a:r>
              <a:rPr lang="fr-BE" dirty="0"/>
              <a:t> part of the </a:t>
            </a:r>
            <a:r>
              <a:rPr lang="fr-BE" dirty="0" err="1"/>
              <a:t>circular</a:t>
            </a:r>
            <a:r>
              <a:rPr lang="fr-BE" dirty="0"/>
              <a:t> </a:t>
            </a:r>
            <a:r>
              <a:rPr lang="fr-BE" dirty="0" err="1"/>
              <a:t>economy</a:t>
            </a:r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128" y="5681223"/>
            <a:ext cx="2218748" cy="914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162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dirty="0" smtClean="0"/>
              <a:t>Introductory film on the </a:t>
            </a:r>
            <a:br>
              <a:rPr lang="en-GB" sz="3200" dirty="0" smtClean="0"/>
            </a:br>
            <a:r>
              <a:rPr lang="en-GB" sz="3200" dirty="0" smtClean="0"/>
              <a:t>European starch industry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https://www.youtube.com/watch?v=1I0dPyaF65A&amp;feature=youtu.be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065971" y="6410425"/>
            <a:ext cx="818147" cy="231007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9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264" y="422778"/>
            <a:ext cx="8056344" cy="732254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PFP study on competitiveness</a:t>
            </a:r>
            <a:endParaRPr lang="en-GB" sz="3200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904172" y="1376039"/>
            <a:ext cx="7362372" cy="4567219"/>
          </a:xfrm>
        </p:spPr>
        <p:txBody>
          <a:bodyPr>
            <a:noAutofit/>
          </a:bodyPr>
          <a:lstStyle/>
          <a:p>
            <a:pPr lvl="0">
              <a:spcAft>
                <a:spcPts val="1200"/>
              </a:spcAft>
            </a:pPr>
            <a:r>
              <a:rPr lang="en-GB" sz="1800" dirty="0"/>
              <a:t>PFP is the association for the European primary food processing industry to the European institutions and international organisations. </a:t>
            </a:r>
            <a:endParaRPr lang="en-GB" sz="1800" dirty="0" smtClean="0"/>
          </a:p>
          <a:p>
            <a:pPr lvl="0">
              <a:spcAft>
                <a:spcPts val="1200"/>
              </a:spcAft>
            </a:pPr>
            <a:r>
              <a:rPr lang="en-GB" sz="1800" dirty="0" smtClean="0"/>
              <a:t>PFP </a:t>
            </a:r>
            <a:r>
              <a:rPr lang="en-GB" sz="1800" dirty="0"/>
              <a:t>members form a vital link in the food chain, processing agricultural raw materials, and delivering efficiently produced, high quality safe food for our customers and the consumer. </a:t>
            </a:r>
          </a:p>
          <a:p>
            <a:pPr lvl="0"/>
            <a:r>
              <a:rPr lang="en-GB" sz="1800" dirty="0" smtClean="0"/>
              <a:t>PFP </a:t>
            </a:r>
            <a:r>
              <a:rPr lang="en-GB" sz="1800" dirty="0"/>
              <a:t>members are: </a:t>
            </a:r>
          </a:p>
          <a:p>
            <a:pPr lvl="1"/>
            <a:r>
              <a:rPr lang="en-GB" sz="1800" dirty="0"/>
              <a:t>European Cocoa Association - ECA</a:t>
            </a:r>
          </a:p>
          <a:p>
            <a:pPr lvl="1"/>
            <a:r>
              <a:rPr lang="en-GB" sz="1800" dirty="0"/>
              <a:t>European Committee of Sugar Manufacturers - CEFS</a:t>
            </a:r>
          </a:p>
          <a:p>
            <a:pPr lvl="1"/>
            <a:r>
              <a:rPr lang="en-GB" sz="1800" dirty="0"/>
              <a:t>European Flour Milling Association - EFM</a:t>
            </a:r>
          </a:p>
          <a:p>
            <a:pPr lvl="1"/>
            <a:r>
              <a:rPr lang="en-GB" sz="1800" dirty="0"/>
              <a:t>European Vegetable Oil and </a:t>
            </a:r>
            <a:r>
              <a:rPr lang="en-GB" sz="1800" dirty="0" err="1"/>
              <a:t>Proteinmeal</a:t>
            </a:r>
            <a:r>
              <a:rPr lang="en-GB" sz="1800" dirty="0"/>
              <a:t> Industry - FEDIOL</a:t>
            </a:r>
          </a:p>
          <a:p>
            <a:pPr lvl="1"/>
            <a:r>
              <a:rPr lang="en-GB" sz="1800" dirty="0"/>
              <a:t>European starch industry - Starch Europe</a:t>
            </a:r>
          </a:p>
          <a:p>
            <a:pPr lvl="1"/>
            <a:r>
              <a:rPr lang="en-GB" sz="1800" dirty="0"/>
              <a:t>European Vegetable Protein Federation – EUVEPRO</a:t>
            </a:r>
          </a:p>
          <a:p>
            <a:pPr marL="0" lvl="1" indent="0" algn="just">
              <a:buNone/>
            </a:pPr>
            <a:endParaRPr lang="en-GB" sz="1600" dirty="0">
              <a:latin typeface="Myriad Pro" pitchFamily="34" charset="0"/>
            </a:endParaRPr>
          </a:p>
        </p:txBody>
      </p:sp>
      <p:pic>
        <p:nvPicPr>
          <p:cNvPr id="5" name="Picture 2" descr="S:\Common\PFP\Creation PFP website + logos\pfp Log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737" y="5380897"/>
            <a:ext cx="1079104" cy="11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92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264" y="422778"/>
            <a:ext cx="8056344" cy="732254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PFP study on competitiveness</a:t>
            </a:r>
            <a:endParaRPr lang="en-GB" sz="3200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904172" y="1376039"/>
            <a:ext cx="7362372" cy="4567219"/>
          </a:xfrm>
        </p:spPr>
        <p:txBody>
          <a:bodyPr>
            <a:noAutofit/>
          </a:bodyPr>
          <a:lstStyle/>
          <a:p>
            <a:pPr lvl="0">
              <a:spcAft>
                <a:spcPts val="1200"/>
              </a:spcAft>
            </a:pPr>
            <a:r>
              <a:rPr lang="en-GB" sz="1800" dirty="0"/>
              <a:t>The recently-published LEI </a:t>
            </a:r>
            <a:r>
              <a:rPr lang="en-GB" sz="1800" dirty="0" err="1"/>
              <a:t>Wageningen</a:t>
            </a:r>
            <a:r>
              <a:rPr lang="en-GB" sz="1800" dirty="0"/>
              <a:t> UR Report </a:t>
            </a:r>
            <a:r>
              <a:rPr lang="en-US" sz="1800" u="sng" dirty="0">
                <a:hlinkClick r:id="rId3"/>
              </a:rPr>
              <a:t>“Primary Food Processing, cornerstone of plant-based food production and the bio-economy in Europe”</a:t>
            </a:r>
            <a:r>
              <a:rPr lang="en-US" sz="1800" dirty="0"/>
              <a:t> </a:t>
            </a:r>
            <a:r>
              <a:rPr lang="en-GB" sz="1800" dirty="0"/>
              <a:t>assessed the sectors’ economic </a:t>
            </a:r>
            <a:r>
              <a:rPr lang="en-GB" sz="1800" dirty="0" smtClean="0"/>
              <a:t>contribution.</a:t>
            </a:r>
          </a:p>
          <a:p>
            <a:pPr lvl="0"/>
            <a:r>
              <a:rPr lang="en-GB" sz="1800" dirty="0" smtClean="0"/>
              <a:t>PFP members : </a:t>
            </a:r>
            <a:endParaRPr lang="en-GB" sz="1800" dirty="0"/>
          </a:p>
          <a:p>
            <a:pPr lvl="1"/>
            <a:r>
              <a:rPr lang="en-GB" sz="1800" dirty="0"/>
              <a:t>directly employ more than 120,000 people </a:t>
            </a:r>
          </a:p>
          <a:p>
            <a:pPr lvl="1"/>
            <a:r>
              <a:rPr lang="en-GB" sz="1800" dirty="0"/>
              <a:t>provide indirect employment to more than 1 million EU farmers (400,000 on a full time equivalent basis)</a:t>
            </a:r>
          </a:p>
          <a:p>
            <a:pPr lvl="1"/>
            <a:r>
              <a:rPr lang="en-GB" sz="1800" dirty="0"/>
              <a:t>process over 200 million tonnes of EU agricultural raw materials</a:t>
            </a:r>
          </a:p>
          <a:p>
            <a:pPr lvl="1"/>
            <a:r>
              <a:rPr lang="en-GB" sz="1800" dirty="0"/>
              <a:t>generate 70 billion Euros in revenues each </a:t>
            </a:r>
            <a:r>
              <a:rPr lang="en-GB" sz="1800" dirty="0" smtClean="0"/>
              <a:t>year.</a:t>
            </a:r>
            <a:endParaRPr lang="en-GB" sz="1800" dirty="0"/>
          </a:p>
          <a:p>
            <a:pPr marL="0" lvl="1" indent="0" algn="just">
              <a:buNone/>
            </a:pPr>
            <a:endParaRPr lang="en-GB" sz="1600" dirty="0">
              <a:latin typeface="Myriad Pro" pitchFamily="34" charset="0"/>
            </a:endParaRPr>
          </a:p>
        </p:txBody>
      </p:sp>
      <p:pic>
        <p:nvPicPr>
          <p:cNvPr id="4" name="Picture 2" descr="S:\Common\PFP\Creation PFP website + logos\pfp Logo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737" y="5380897"/>
            <a:ext cx="1079104" cy="11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18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086" y="424818"/>
            <a:ext cx="4146551" cy="3586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43489" y="4230255"/>
            <a:ext cx="33897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dirty="0" smtClean="0">
                <a:solidFill>
                  <a:srgbClr val="52839F"/>
                </a:solidFill>
                <a:latin typeface="Myriad Pro" pitchFamily="34" charset="0"/>
              </a:rPr>
              <a:t>43 Avenue des Arts – B-1040 Brussels</a:t>
            </a:r>
          </a:p>
          <a:p>
            <a:pPr algn="ctr"/>
            <a:r>
              <a:rPr lang="fr-BE" sz="1400" dirty="0" smtClean="0">
                <a:solidFill>
                  <a:srgbClr val="52839F"/>
                </a:solidFill>
                <a:latin typeface="Myriad Pro" pitchFamily="34" charset="0"/>
              </a:rPr>
              <a:t>Phone +32 2 289 67 </a:t>
            </a:r>
            <a:r>
              <a:rPr lang="fr-BE" sz="1400" dirty="0">
                <a:solidFill>
                  <a:srgbClr val="52839F"/>
                </a:solidFill>
                <a:latin typeface="Myriad Pro" pitchFamily="34" charset="0"/>
              </a:rPr>
              <a:t>60   </a:t>
            </a:r>
            <a:r>
              <a:rPr lang="fr-BE" sz="1400" dirty="0" smtClean="0">
                <a:solidFill>
                  <a:srgbClr val="52839F"/>
                </a:solidFill>
                <a:latin typeface="Myriad Pro" pitchFamily="34" charset="0"/>
                <a:hlinkClick r:id="rId3"/>
              </a:rPr>
              <a:t>info@starch.eu</a:t>
            </a:r>
            <a:endParaRPr lang="fr-BE" sz="1400" dirty="0">
              <a:solidFill>
                <a:srgbClr val="52839F"/>
              </a:solidFill>
              <a:latin typeface="Myriad Pro" pitchFamily="34" charset="0"/>
            </a:endParaRPr>
          </a:p>
          <a:p>
            <a:pPr algn="ctr"/>
            <a:r>
              <a:rPr lang="fr-BE" sz="1400" dirty="0" smtClean="0">
                <a:solidFill>
                  <a:srgbClr val="52839F"/>
                </a:solidFill>
                <a:latin typeface="Myriad Pro" pitchFamily="34" charset="0"/>
              </a:rPr>
              <a:t>www.starch.eu</a:t>
            </a:r>
            <a:endParaRPr lang="en-US" sz="1400" dirty="0">
              <a:solidFill>
                <a:srgbClr val="52839F"/>
              </a:solidFill>
              <a:latin typeface="Myriad Pro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065971" y="6410425"/>
            <a:ext cx="818147" cy="231007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4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04172" y="318003"/>
            <a:ext cx="7272607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Starch Europe Members by product</a:t>
            </a:r>
            <a:endParaRPr lang="en-US" sz="32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728928468"/>
              </p:ext>
            </p:extLst>
          </p:nvPr>
        </p:nvGraphicFramePr>
        <p:xfrm>
          <a:off x="904172" y="1343862"/>
          <a:ext cx="7563553" cy="5186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3400425" y="3695700"/>
            <a:ext cx="352425" cy="4191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65971" y="6410425"/>
            <a:ext cx="818147" cy="231007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7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Rectangle 3"/>
          <p:cNvSpPr/>
          <p:nvPr/>
        </p:nvSpPr>
        <p:spPr>
          <a:xfrm>
            <a:off x="374839" y="539233"/>
            <a:ext cx="5193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BE" sz="3200" dirty="0" err="1">
                <a:latin typeface="Myriad Pro" pitchFamily="34" charset="0"/>
              </a:rPr>
              <a:t>Economic</a:t>
            </a:r>
            <a:r>
              <a:rPr lang="fr-BE" sz="3200" dirty="0">
                <a:latin typeface="Myriad Pro" pitchFamily="34" charset="0"/>
              </a:rPr>
              <a:t> </a:t>
            </a:r>
            <a:r>
              <a:rPr lang="fr-BE" sz="3200" dirty="0" smtClean="0">
                <a:latin typeface="Myriad Pro" pitchFamily="34" charset="0"/>
              </a:rPr>
              <a:t>contribution </a:t>
            </a:r>
            <a:r>
              <a:rPr lang="fr-BE" sz="3200" dirty="0">
                <a:latin typeface="Myriad Pro" pitchFamily="34" charset="0"/>
              </a:rPr>
              <a:t>2014</a:t>
            </a:r>
            <a:endParaRPr lang="en-US" sz="3200" dirty="0">
              <a:latin typeface="Myriad Pro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63832" y="1599582"/>
            <a:ext cx="186353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4400" dirty="0">
                <a:solidFill>
                  <a:schemeClr val="bg2"/>
                </a:solidFill>
                <a:latin typeface="Myriad Pro" pitchFamily="34" charset="0"/>
              </a:rPr>
              <a:t>24</a:t>
            </a:r>
          </a:p>
          <a:p>
            <a:pPr algn="ctr"/>
            <a:r>
              <a:rPr lang="fr-BE" sz="2400" dirty="0" err="1" smtClean="0">
                <a:solidFill>
                  <a:schemeClr val="bg2"/>
                </a:solidFill>
                <a:latin typeface="Myriad Pro" pitchFamily="34" charset="0"/>
              </a:rPr>
              <a:t>Companies</a:t>
            </a:r>
            <a:endParaRPr lang="fr-BE" sz="2400" dirty="0" smtClean="0">
              <a:solidFill>
                <a:schemeClr val="bg2"/>
              </a:solidFill>
              <a:latin typeface="Myriad Pro" pitchFamily="34" charset="0"/>
            </a:endParaRPr>
          </a:p>
          <a:p>
            <a:pPr algn="ctr"/>
            <a:r>
              <a:rPr lang="fr-BE" sz="1400" dirty="0">
                <a:solidFill>
                  <a:srgbClr val="66B345"/>
                </a:solidFill>
                <a:latin typeface="Myriad Pro" pitchFamily="34" charset="0"/>
              </a:rPr>
              <a:t>2014</a:t>
            </a:r>
          </a:p>
        </p:txBody>
      </p:sp>
      <p:sp>
        <p:nvSpPr>
          <p:cNvPr id="6" name="Rectangle 5"/>
          <p:cNvSpPr/>
          <p:nvPr/>
        </p:nvSpPr>
        <p:spPr>
          <a:xfrm>
            <a:off x="5364088" y="1628800"/>
            <a:ext cx="155257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4400" dirty="0">
                <a:solidFill>
                  <a:schemeClr val="bg2"/>
                </a:solidFill>
                <a:latin typeface="Myriad Pro" pitchFamily="34" charset="0"/>
              </a:rPr>
              <a:t>77</a:t>
            </a:r>
          </a:p>
          <a:p>
            <a:pPr algn="ctr"/>
            <a:r>
              <a:rPr lang="fr-BE" sz="2400" dirty="0" smtClean="0">
                <a:solidFill>
                  <a:schemeClr val="bg2"/>
                </a:solidFill>
                <a:latin typeface="Myriad Pro" pitchFamily="34" charset="0"/>
              </a:rPr>
              <a:t>Plants</a:t>
            </a:r>
          </a:p>
          <a:p>
            <a:pPr algn="ctr"/>
            <a:r>
              <a:rPr lang="fr-BE" sz="1400" dirty="0">
                <a:solidFill>
                  <a:srgbClr val="66B345"/>
                </a:solidFill>
                <a:latin typeface="Myriad Pro" pitchFamily="34" charset="0"/>
              </a:rPr>
              <a:t>2014</a:t>
            </a:r>
          </a:p>
        </p:txBody>
      </p:sp>
      <p:sp>
        <p:nvSpPr>
          <p:cNvPr id="7" name="Rectangle 6"/>
          <p:cNvSpPr/>
          <p:nvPr/>
        </p:nvSpPr>
        <p:spPr>
          <a:xfrm>
            <a:off x="716117" y="2938730"/>
            <a:ext cx="21794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3600" dirty="0">
                <a:solidFill>
                  <a:schemeClr val="bg2"/>
                </a:solidFill>
                <a:latin typeface="Myriad Pro" pitchFamily="34" charset="0"/>
              </a:rPr>
              <a:t>€8,3</a:t>
            </a:r>
          </a:p>
          <a:p>
            <a:pPr algn="ctr"/>
            <a:r>
              <a:rPr lang="fr-BE" sz="1600" dirty="0">
                <a:solidFill>
                  <a:schemeClr val="bg2"/>
                </a:solidFill>
                <a:latin typeface="Myriad Pro" pitchFamily="34" charset="0"/>
              </a:rPr>
              <a:t>billion</a:t>
            </a:r>
          </a:p>
          <a:p>
            <a:pPr algn="ctr"/>
            <a:r>
              <a:rPr lang="fr-BE" sz="1400" dirty="0">
                <a:solidFill>
                  <a:srgbClr val="66B345"/>
                </a:solidFill>
                <a:latin typeface="Myriad Pro" pitchFamily="34" charset="0"/>
              </a:rPr>
              <a:t>Total </a:t>
            </a:r>
            <a:r>
              <a:rPr lang="fr-BE" sz="1400" dirty="0" err="1">
                <a:solidFill>
                  <a:srgbClr val="66B345"/>
                </a:solidFill>
                <a:latin typeface="Myriad Pro" pitchFamily="34" charset="0"/>
              </a:rPr>
              <a:t>annual</a:t>
            </a:r>
            <a:r>
              <a:rPr lang="fr-BE" sz="1400" dirty="0">
                <a:solidFill>
                  <a:srgbClr val="66B345"/>
                </a:solidFill>
                <a:latin typeface="Myriad Pro" pitchFamily="34" charset="0"/>
              </a:rPr>
              <a:t> turnover</a:t>
            </a:r>
          </a:p>
          <a:p>
            <a:pPr algn="ctr"/>
            <a:r>
              <a:rPr lang="fr-BE" sz="1400" dirty="0">
                <a:solidFill>
                  <a:srgbClr val="66B345"/>
                </a:solidFill>
                <a:latin typeface="Myriad Pro" pitchFamily="34" charset="0"/>
              </a:rPr>
              <a:t>2014</a:t>
            </a:r>
            <a:endParaRPr lang="en-US" sz="1400" dirty="0">
              <a:solidFill>
                <a:srgbClr val="66B345"/>
              </a:solidFill>
              <a:latin typeface="Myriad Pro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95601" y="2938729"/>
            <a:ext cx="28575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3600" dirty="0">
                <a:solidFill>
                  <a:schemeClr val="bg2"/>
                </a:solidFill>
                <a:latin typeface="Myriad Pro" pitchFamily="34" charset="0"/>
              </a:rPr>
              <a:t>€380</a:t>
            </a:r>
          </a:p>
          <a:p>
            <a:pPr algn="ctr"/>
            <a:r>
              <a:rPr lang="fr-BE" sz="1600" dirty="0">
                <a:solidFill>
                  <a:schemeClr val="bg2"/>
                </a:solidFill>
                <a:latin typeface="Myriad Pro" pitchFamily="34" charset="0"/>
              </a:rPr>
              <a:t>million</a:t>
            </a:r>
          </a:p>
          <a:p>
            <a:pPr algn="ctr"/>
            <a:r>
              <a:rPr lang="fr-BE" sz="1400" dirty="0">
                <a:solidFill>
                  <a:srgbClr val="66B345"/>
                </a:solidFill>
                <a:latin typeface="Myriad Pro" pitchFamily="34" charset="0"/>
              </a:rPr>
              <a:t>Capital Investment in </a:t>
            </a:r>
            <a:r>
              <a:rPr lang="fr-BE" sz="1400" dirty="0" smtClean="0">
                <a:solidFill>
                  <a:srgbClr val="66B345"/>
                </a:solidFill>
                <a:latin typeface="Myriad Pro" pitchFamily="34" charset="0"/>
              </a:rPr>
              <a:t>Europe</a:t>
            </a:r>
          </a:p>
          <a:p>
            <a:pPr algn="ctr"/>
            <a:r>
              <a:rPr lang="fr-BE" sz="1400" dirty="0">
                <a:solidFill>
                  <a:srgbClr val="66B345"/>
                </a:solidFill>
                <a:latin typeface="Myriad Pro" pitchFamily="34" charset="0"/>
              </a:rPr>
              <a:t>2013-2014 </a:t>
            </a:r>
            <a:r>
              <a:rPr lang="fr-BE" sz="1400" dirty="0" err="1">
                <a:solidFill>
                  <a:srgbClr val="66B345"/>
                </a:solidFill>
                <a:latin typeface="Myriad Pro" pitchFamily="34" charset="0"/>
              </a:rPr>
              <a:t>average</a:t>
            </a:r>
            <a:endParaRPr lang="en-US" sz="1400" dirty="0">
              <a:solidFill>
                <a:srgbClr val="66B345"/>
              </a:solidFill>
              <a:latin typeface="Myriad Pro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0734" y="2938728"/>
            <a:ext cx="2924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3600" dirty="0">
                <a:solidFill>
                  <a:schemeClr val="bg2"/>
                </a:solidFill>
                <a:latin typeface="Myriad Pro" pitchFamily="34" charset="0"/>
              </a:rPr>
              <a:t>€140</a:t>
            </a:r>
          </a:p>
          <a:p>
            <a:pPr algn="ctr"/>
            <a:r>
              <a:rPr lang="fr-BE" sz="1600" dirty="0">
                <a:solidFill>
                  <a:schemeClr val="bg2"/>
                </a:solidFill>
                <a:latin typeface="Myriad Pro" pitchFamily="34" charset="0"/>
              </a:rPr>
              <a:t>million</a:t>
            </a:r>
          </a:p>
          <a:p>
            <a:pPr algn="ctr"/>
            <a:r>
              <a:rPr lang="fr-BE" sz="1400" dirty="0" err="1">
                <a:solidFill>
                  <a:srgbClr val="66B345"/>
                </a:solidFill>
                <a:latin typeface="Myriad Pro" pitchFamily="34" charset="0"/>
              </a:rPr>
              <a:t>Research</a:t>
            </a:r>
            <a:r>
              <a:rPr lang="fr-BE" sz="1400" dirty="0">
                <a:solidFill>
                  <a:srgbClr val="66B345"/>
                </a:solidFill>
                <a:latin typeface="Myriad Pro" pitchFamily="34" charset="0"/>
              </a:rPr>
              <a:t> &amp; </a:t>
            </a:r>
            <a:r>
              <a:rPr lang="fr-BE" sz="1400" dirty="0" err="1">
                <a:solidFill>
                  <a:srgbClr val="66B345"/>
                </a:solidFill>
                <a:latin typeface="Myriad Pro" pitchFamily="34" charset="0"/>
              </a:rPr>
              <a:t>Development</a:t>
            </a:r>
            <a:r>
              <a:rPr lang="fr-BE" sz="1400" dirty="0">
                <a:solidFill>
                  <a:srgbClr val="66B345"/>
                </a:solidFill>
                <a:latin typeface="Myriad Pro" pitchFamily="34" charset="0"/>
              </a:rPr>
              <a:t> Investment</a:t>
            </a:r>
          </a:p>
          <a:p>
            <a:pPr algn="ctr"/>
            <a:r>
              <a:rPr lang="fr-BE" sz="1400" dirty="0">
                <a:solidFill>
                  <a:srgbClr val="66B345"/>
                </a:solidFill>
                <a:latin typeface="Myriad Pro" pitchFamily="34" charset="0"/>
              </a:rPr>
              <a:t>2013-2014 </a:t>
            </a:r>
            <a:r>
              <a:rPr lang="fr-BE" sz="1400" dirty="0" err="1">
                <a:solidFill>
                  <a:srgbClr val="66B345"/>
                </a:solidFill>
                <a:latin typeface="Myriad Pro" pitchFamily="34" charset="0"/>
              </a:rPr>
              <a:t>average</a:t>
            </a:r>
            <a:endParaRPr lang="en-US" sz="1400" dirty="0">
              <a:solidFill>
                <a:srgbClr val="66B345"/>
              </a:solidFill>
              <a:latin typeface="Myriad Pro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93467" y="4304342"/>
            <a:ext cx="315666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3600" dirty="0" smtClean="0">
                <a:solidFill>
                  <a:schemeClr val="bg2"/>
                </a:solidFill>
                <a:latin typeface="Myriad Pro" pitchFamily="34" charset="0"/>
              </a:rPr>
              <a:t>14.600</a:t>
            </a:r>
            <a:endParaRPr lang="fr-BE" sz="3600" dirty="0">
              <a:solidFill>
                <a:schemeClr val="bg2"/>
              </a:solidFill>
              <a:latin typeface="Myriad Pro" pitchFamily="34" charset="0"/>
            </a:endParaRPr>
          </a:p>
          <a:p>
            <a:pPr algn="ctr"/>
            <a:r>
              <a:rPr lang="fr-BE" sz="2400" dirty="0" smtClean="0">
                <a:solidFill>
                  <a:schemeClr val="bg2"/>
                </a:solidFill>
                <a:latin typeface="Myriad Pro" pitchFamily="34" charset="0"/>
              </a:rPr>
              <a:t>direct jobs</a:t>
            </a:r>
            <a:endParaRPr lang="fr-BE" sz="2400" dirty="0">
              <a:solidFill>
                <a:schemeClr val="bg2"/>
              </a:solidFill>
              <a:latin typeface="Myriad Pro" pitchFamily="34" charset="0"/>
            </a:endParaRPr>
          </a:p>
          <a:p>
            <a:pPr algn="ctr"/>
            <a:r>
              <a:rPr lang="fr-BE" sz="1400" dirty="0" smtClean="0">
                <a:solidFill>
                  <a:srgbClr val="66B345"/>
                </a:solidFill>
                <a:latin typeface="Myriad Pro" pitchFamily="34" charset="0"/>
              </a:rPr>
              <a:t>2014</a:t>
            </a:r>
            <a:endParaRPr lang="en-US" sz="1400" dirty="0">
              <a:solidFill>
                <a:srgbClr val="66B345"/>
              </a:solidFill>
              <a:latin typeface="Myriad Pro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32040" y="4365104"/>
            <a:ext cx="315666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3600" dirty="0" smtClean="0">
                <a:solidFill>
                  <a:schemeClr val="bg2"/>
                </a:solidFill>
                <a:latin typeface="Myriad Pro" pitchFamily="34" charset="0"/>
              </a:rPr>
              <a:t>100.000</a:t>
            </a:r>
            <a:endParaRPr lang="fr-BE" sz="3600" dirty="0">
              <a:solidFill>
                <a:schemeClr val="bg2"/>
              </a:solidFill>
              <a:latin typeface="Myriad Pro" pitchFamily="34" charset="0"/>
            </a:endParaRPr>
          </a:p>
          <a:p>
            <a:pPr algn="ctr"/>
            <a:r>
              <a:rPr lang="fr-BE" sz="2400" dirty="0" smtClean="0">
                <a:solidFill>
                  <a:schemeClr val="bg2"/>
                </a:solidFill>
                <a:latin typeface="Myriad Pro" pitchFamily="34" charset="0"/>
              </a:rPr>
              <a:t>indirect jobs</a:t>
            </a:r>
            <a:endParaRPr lang="fr-BE" sz="2400" dirty="0">
              <a:solidFill>
                <a:schemeClr val="bg2"/>
              </a:solidFill>
              <a:latin typeface="Myriad Pro" pitchFamily="34" charset="0"/>
            </a:endParaRPr>
          </a:p>
          <a:p>
            <a:pPr algn="ctr"/>
            <a:r>
              <a:rPr lang="fr-BE" sz="1400" dirty="0" err="1" smtClean="0">
                <a:solidFill>
                  <a:srgbClr val="66B345"/>
                </a:solidFill>
                <a:latin typeface="Myriad Pro" pitchFamily="34" charset="0"/>
              </a:rPr>
              <a:t>Estimate</a:t>
            </a:r>
            <a:endParaRPr lang="en-US" sz="1400" dirty="0">
              <a:solidFill>
                <a:srgbClr val="66B345"/>
              </a:solidFill>
              <a:latin typeface="Myriad Pro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23185" y="6371272"/>
            <a:ext cx="11255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900" dirty="0" err="1" smtClean="0">
                <a:latin typeface="Myriad Pro" pitchFamily="34" charset="0"/>
              </a:rPr>
              <a:t>Starch</a:t>
            </a:r>
            <a:r>
              <a:rPr lang="fr-BE" sz="900" dirty="0" smtClean="0">
                <a:latin typeface="Myriad Pro" pitchFamily="34" charset="0"/>
              </a:rPr>
              <a:t> Europe 2014</a:t>
            </a:r>
            <a:endParaRPr lang="en-US" sz="900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97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Starch production in the EU - 2014</a:t>
            </a:r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487238115"/>
              </p:ext>
            </p:extLst>
          </p:nvPr>
        </p:nvGraphicFramePr>
        <p:xfrm>
          <a:off x="371475" y="1937253"/>
          <a:ext cx="3590926" cy="3253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59373506"/>
              </p:ext>
            </p:extLst>
          </p:nvPr>
        </p:nvGraphicFramePr>
        <p:xfrm>
          <a:off x="5004048" y="1937253"/>
          <a:ext cx="3581400" cy="3253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4375" y="1935764"/>
            <a:ext cx="2371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chemeClr val="accent2"/>
                </a:solidFill>
                <a:latin typeface="Myriad Pro"/>
                <a:cs typeface="Myriad Pro"/>
              </a:rPr>
              <a:t>Processed </a:t>
            </a:r>
            <a:r>
              <a:rPr lang="fr-BE" sz="1400" b="1" dirty="0" smtClean="0">
                <a:solidFill>
                  <a:schemeClr val="accent2"/>
                </a:solidFill>
                <a:latin typeface="Myriad Pro"/>
                <a:cs typeface="Myriad Pro"/>
              </a:rPr>
              <a:t>raw materials</a:t>
            </a:r>
            <a:endParaRPr lang="en-US" sz="1400" b="1" dirty="0">
              <a:solidFill>
                <a:schemeClr val="accent2"/>
              </a:solidFill>
              <a:latin typeface="Myriad Pro"/>
              <a:cs typeface="Myriad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69688" y="1935765"/>
            <a:ext cx="304314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fr-BE" sz="1400" b="1" dirty="0">
                <a:solidFill>
                  <a:schemeClr val="accent2"/>
                </a:solidFill>
                <a:latin typeface="Myriad Pro"/>
                <a:cs typeface="Myriad Pro"/>
              </a:rPr>
              <a:t>Starch products in starch equivalent</a:t>
            </a:r>
            <a:endParaRPr lang="en-US" sz="1400" b="1" dirty="0">
              <a:solidFill>
                <a:schemeClr val="accent2"/>
              </a:solidFill>
              <a:latin typeface="Myriad Pro"/>
              <a:cs typeface="Myriad Pr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526" y="5191125"/>
            <a:ext cx="2143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b="1" dirty="0">
                <a:solidFill>
                  <a:srgbClr val="393839"/>
                </a:solidFill>
                <a:latin typeface="Myriad Pro"/>
                <a:cs typeface="Myriad Pro"/>
              </a:rPr>
              <a:t>Total : </a:t>
            </a:r>
            <a:r>
              <a:rPr lang="fr-BE" sz="1400" b="1" dirty="0" smtClean="0">
                <a:solidFill>
                  <a:srgbClr val="393839"/>
                </a:solidFill>
                <a:latin typeface="Myriad Pro"/>
                <a:cs typeface="Myriad Pro"/>
              </a:rPr>
              <a:t>10,5 </a:t>
            </a:r>
            <a:r>
              <a:rPr lang="fr-BE" sz="1400" b="1" dirty="0" err="1">
                <a:solidFill>
                  <a:srgbClr val="393839"/>
                </a:solidFill>
                <a:latin typeface="Myriad Pro"/>
                <a:cs typeface="Myriad Pro"/>
              </a:rPr>
              <a:t>Mio</a:t>
            </a:r>
            <a:r>
              <a:rPr lang="fr-BE" sz="1400" b="1" dirty="0">
                <a:solidFill>
                  <a:srgbClr val="393839"/>
                </a:solidFill>
                <a:latin typeface="Myriad Pro"/>
                <a:cs typeface="Myriad Pro"/>
              </a:rPr>
              <a:t> tonnes</a:t>
            </a:r>
            <a:endParaRPr lang="en-US" sz="1400" b="1" dirty="0">
              <a:solidFill>
                <a:srgbClr val="393839"/>
              </a:solidFill>
              <a:latin typeface="Myriad Pro"/>
              <a:cs typeface="Myriad Pr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75" y="5191125"/>
            <a:ext cx="1838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BE" sz="1400" b="1" dirty="0">
                <a:solidFill>
                  <a:srgbClr val="393839"/>
                </a:solidFill>
                <a:latin typeface="Myriad Pro"/>
                <a:cs typeface="Myriad Pro"/>
              </a:rPr>
              <a:t>Total : </a:t>
            </a:r>
            <a:r>
              <a:rPr lang="fr-BE" sz="1400" b="1" dirty="0" smtClean="0">
                <a:solidFill>
                  <a:srgbClr val="393839"/>
                </a:solidFill>
                <a:latin typeface="Myriad Pro"/>
                <a:cs typeface="Myriad Pro"/>
              </a:rPr>
              <a:t>23 </a:t>
            </a:r>
            <a:r>
              <a:rPr lang="fr-BE" sz="1400" b="1" dirty="0" err="1">
                <a:solidFill>
                  <a:srgbClr val="393839"/>
                </a:solidFill>
                <a:latin typeface="Myriad Pro"/>
                <a:cs typeface="Myriad Pro"/>
              </a:rPr>
              <a:t>Mio</a:t>
            </a:r>
            <a:r>
              <a:rPr lang="fr-BE" sz="1400" b="1" dirty="0">
                <a:solidFill>
                  <a:srgbClr val="393839"/>
                </a:solidFill>
                <a:latin typeface="Myriad Pro"/>
                <a:cs typeface="Myriad Pro"/>
              </a:rPr>
              <a:t> tonnes</a:t>
            </a:r>
            <a:endParaRPr lang="en-US" sz="1400" b="1" dirty="0">
              <a:solidFill>
                <a:srgbClr val="393839"/>
              </a:solidFill>
              <a:latin typeface="Myriad Pro"/>
              <a:cs typeface="Myriad Pro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65971" y="6410425"/>
            <a:ext cx="818147" cy="231007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3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EU consumption of starch &amp; starch derivatives - 2014</a:t>
            </a:r>
          </a:p>
        </p:txBody>
      </p:sp>
      <p:sp>
        <p:nvSpPr>
          <p:cNvPr id="3" name="Rectangle 2"/>
          <p:cNvSpPr/>
          <p:nvPr/>
        </p:nvSpPr>
        <p:spPr>
          <a:xfrm>
            <a:off x="2457450" y="5670033"/>
            <a:ext cx="23907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chemeClr val="accent2"/>
                </a:solidFill>
                <a:latin typeface="Myriad Pro"/>
                <a:cs typeface="Myriad Pro"/>
              </a:rPr>
              <a:t>Total Market: 9 mio tonnes</a:t>
            </a:r>
            <a:endParaRPr lang="en-GB" sz="1400" b="1" dirty="0">
              <a:solidFill>
                <a:schemeClr val="accent2"/>
              </a:solidFill>
              <a:latin typeface="Myriad Pro"/>
              <a:cs typeface="Myriad Pro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25299526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8065971" y="6410425"/>
            <a:ext cx="818147" cy="231007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6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Main starch applications - 2014</a:t>
            </a: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51052240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381000" y="5790228"/>
            <a:ext cx="83248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1200" dirty="0">
                <a:solidFill>
                  <a:schemeClr val="accent2"/>
                </a:solidFill>
                <a:latin typeface="Myriad Pro"/>
                <a:cs typeface="Myriad Pro"/>
              </a:rPr>
              <a:t>* Excluding co-products amounting to about 5 million tonnes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47850" y="4989611"/>
            <a:ext cx="342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393839"/>
                </a:solidFill>
                <a:latin typeface="Myriad Pro"/>
                <a:cs typeface="Myriad Pro"/>
              </a:rPr>
              <a:t>Total Market: 9 mio tonnes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8065971" y="6410425"/>
            <a:ext cx="818147" cy="231007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0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78521" y="422778"/>
            <a:ext cx="7884454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Some new Starch Europe’s issues in 2015</a:t>
            </a:r>
            <a:r>
              <a:rPr lang="en-GB" sz="3200" dirty="0"/>
              <a:t/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57250" y="1495425"/>
            <a:ext cx="73437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International trade, including FTAs </a:t>
            </a:r>
            <a:r>
              <a:rPr lang="en-GB" sz="2000" dirty="0">
                <a:solidFill>
                  <a:schemeClr val="accent2"/>
                </a:solidFill>
              </a:rPr>
              <a:t>with Vietnam, TTIP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MiFID II</a:t>
            </a:r>
            <a:endParaRPr lang="en-GB" sz="2000" dirty="0">
              <a:solidFill>
                <a:schemeClr val="accent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/>
                </a:solidFill>
              </a:rPr>
              <a:t>Sustainability statement </a:t>
            </a:r>
            <a:endParaRPr lang="en-GB" sz="2000" dirty="0" smtClean="0">
              <a:solidFill>
                <a:schemeClr val="accent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Safety </a:t>
            </a:r>
            <a:r>
              <a:rPr lang="en-GB" sz="2000" dirty="0">
                <a:solidFill>
                  <a:schemeClr val="accent2"/>
                </a:solidFill>
              </a:rPr>
              <a:t>programme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Bioeconomy</a:t>
            </a:r>
            <a:r>
              <a:rPr lang="en-GB" sz="2000" dirty="0">
                <a:solidFill>
                  <a:schemeClr val="accent2"/>
                </a:solidFill>
              </a:rPr>
              <a:t>, creation of the European Bioeconomy </a:t>
            </a:r>
            <a:r>
              <a:rPr lang="en-GB" sz="2000" dirty="0" smtClean="0">
                <a:solidFill>
                  <a:schemeClr val="accent2"/>
                </a:solidFill>
              </a:rPr>
              <a:t>Alliance </a:t>
            </a:r>
            <a:endParaRPr lang="en-GB" sz="2000" dirty="0">
              <a:solidFill>
                <a:schemeClr val="accent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Primary Food Processors </a:t>
            </a:r>
            <a:r>
              <a:rPr lang="en-GB" sz="2000" dirty="0">
                <a:solidFill>
                  <a:schemeClr val="accent2"/>
                </a:solidFill>
              </a:rPr>
              <a:t>study on </a:t>
            </a:r>
            <a:r>
              <a:rPr lang="en-GB" sz="2000" dirty="0" smtClean="0">
                <a:solidFill>
                  <a:schemeClr val="accent2"/>
                </a:solidFill>
              </a:rPr>
              <a:t>competitiveness </a:t>
            </a:r>
            <a:endParaRPr lang="en-GB" sz="2000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chemeClr val="accent2"/>
              </a:solidFill>
              <a:latin typeface="Myriad Pro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2"/>
              </a:solidFill>
              <a:latin typeface="Myriad Pro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65971" y="6410425"/>
            <a:ext cx="818147" cy="231007"/>
          </a:xfrm>
          <a:prstGeom prst="rect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2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International </a:t>
            </a:r>
            <a:r>
              <a:rPr lang="fr-BE" dirty="0" err="1" smtClean="0"/>
              <a:t>trade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EU </a:t>
            </a:r>
            <a:r>
              <a:rPr lang="fr-BE" dirty="0" err="1" smtClean="0"/>
              <a:t>starch</a:t>
            </a:r>
            <a:r>
              <a:rPr lang="fr-BE" dirty="0" smtClean="0"/>
              <a:t> </a:t>
            </a:r>
            <a:r>
              <a:rPr lang="fr-BE" dirty="0" err="1" smtClean="0"/>
              <a:t>industry</a:t>
            </a:r>
            <a:r>
              <a:rPr lang="fr-BE" dirty="0" smtClean="0"/>
              <a:t> on the world </a:t>
            </a:r>
            <a:r>
              <a:rPr lang="fr-BE" dirty="0" err="1" smtClean="0"/>
              <a:t>market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BE" dirty="0" smtClean="0"/>
              <a:t>10 million tonnes </a:t>
            </a:r>
            <a:r>
              <a:rPr lang="fr-BE" dirty="0" err="1" smtClean="0"/>
              <a:t>starch</a:t>
            </a:r>
            <a:r>
              <a:rPr lang="fr-BE" dirty="0" smtClean="0"/>
              <a:t> </a:t>
            </a:r>
            <a:r>
              <a:rPr lang="fr-BE" dirty="0" err="1" smtClean="0"/>
              <a:t>produced</a:t>
            </a:r>
            <a:r>
              <a:rPr lang="fr-BE" dirty="0" smtClean="0"/>
              <a:t> in EU vs. 27 million tonnes in the US, 25 million tonnes in China and 10 million tonnes in ASEAN countries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fr-BE" dirty="0" err="1" smtClean="0"/>
              <a:t>Threats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1"/>
          </p:nvPr>
        </p:nvSpPr>
        <p:spPr>
          <a:xfrm>
            <a:off x="904173" y="3765057"/>
            <a:ext cx="7272607" cy="2169017"/>
          </a:xfrm>
        </p:spPr>
        <p:txBody>
          <a:bodyPr>
            <a:normAutofit fontScale="92500"/>
          </a:bodyPr>
          <a:lstStyle/>
          <a:p>
            <a:r>
              <a:rPr lang="fr-BE" dirty="0"/>
              <a:t>EU-Vietnam FTA: </a:t>
            </a:r>
            <a:r>
              <a:rPr lang="fr-BE" dirty="0" err="1"/>
              <a:t>cheaper</a:t>
            </a:r>
            <a:r>
              <a:rPr lang="fr-BE" dirty="0"/>
              <a:t> </a:t>
            </a:r>
            <a:r>
              <a:rPr lang="fr-BE" dirty="0" err="1"/>
              <a:t>raw</a:t>
            </a:r>
            <a:r>
              <a:rPr lang="fr-BE" dirty="0"/>
              <a:t> </a:t>
            </a:r>
            <a:r>
              <a:rPr lang="fr-BE" dirty="0" err="1"/>
              <a:t>materials</a:t>
            </a:r>
            <a:r>
              <a:rPr lang="fr-BE" dirty="0"/>
              <a:t> (tapioca </a:t>
            </a:r>
            <a:r>
              <a:rPr lang="fr-BE" dirty="0" err="1"/>
              <a:t>roots</a:t>
            </a:r>
            <a:r>
              <a:rPr lang="fr-BE" dirty="0"/>
              <a:t>), substitute to EU </a:t>
            </a:r>
            <a:r>
              <a:rPr lang="fr-BE" dirty="0" err="1"/>
              <a:t>potato</a:t>
            </a:r>
            <a:r>
              <a:rPr lang="fr-BE" dirty="0"/>
              <a:t> </a:t>
            </a:r>
            <a:r>
              <a:rPr lang="fr-BE" dirty="0" err="1"/>
              <a:t>starch</a:t>
            </a:r>
            <a:endParaRPr lang="en-GB" dirty="0"/>
          </a:p>
          <a:p>
            <a:r>
              <a:rPr lang="fr-BE" dirty="0" smtClean="0"/>
              <a:t>EU-US TTIP: </a:t>
            </a:r>
            <a:r>
              <a:rPr lang="fr-BE" dirty="0" err="1" smtClean="0"/>
              <a:t>economies</a:t>
            </a:r>
            <a:r>
              <a:rPr lang="fr-BE" dirty="0" smtClean="0"/>
              <a:t> of </a:t>
            </a:r>
            <a:r>
              <a:rPr lang="fr-BE" dirty="0" err="1" smtClean="0"/>
              <a:t>scales</a:t>
            </a:r>
            <a:r>
              <a:rPr lang="fr-BE" dirty="0" smtClean="0"/>
              <a:t>, </a:t>
            </a:r>
            <a:r>
              <a:rPr lang="fr-BE" dirty="0" err="1" smtClean="0"/>
              <a:t>cheaper</a:t>
            </a:r>
            <a:r>
              <a:rPr lang="fr-BE" dirty="0" smtClean="0"/>
              <a:t> </a:t>
            </a:r>
            <a:r>
              <a:rPr lang="fr-BE" dirty="0" err="1" smtClean="0"/>
              <a:t>raw</a:t>
            </a:r>
            <a:r>
              <a:rPr lang="fr-BE" dirty="0" smtClean="0"/>
              <a:t> </a:t>
            </a:r>
            <a:r>
              <a:rPr lang="fr-BE" dirty="0" err="1" smtClean="0"/>
              <a:t>materials</a:t>
            </a:r>
            <a:r>
              <a:rPr lang="fr-BE" dirty="0" smtClean="0"/>
              <a:t> (corn) and </a:t>
            </a:r>
            <a:r>
              <a:rPr lang="fr-BE" dirty="0" err="1" smtClean="0"/>
              <a:t>processing</a:t>
            </a:r>
            <a:r>
              <a:rPr lang="fr-BE" dirty="0" smtClean="0"/>
              <a:t> </a:t>
            </a:r>
            <a:r>
              <a:rPr lang="fr-BE" dirty="0" err="1" smtClean="0"/>
              <a:t>costs</a:t>
            </a:r>
            <a:r>
              <a:rPr lang="fr-BE" dirty="0" smtClean="0"/>
              <a:t>, </a:t>
            </a:r>
            <a:r>
              <a:rPr lang="fr-BE" dirty="0" err="1" smtClean="0"/>
              <a:t>including</a:t>
            </a:r>
            <a:r>
              <a:rPr lang="fr-BE" dirty="0" smtClean="0"/>
              <a:t> </a:t>
            </a:r>
            <a:r>
              <a:rPr lang="fr-BE" dirty="0" err="1" smtClean="0"/>
              <a:t>energy</a:t>
            </a:r>
            <a:endParaRPr lang="fr-BE" dirty="0" smtClean="0"/>
          </a:p>
          <a:p>
            <a:r>
              <a:rPr lang="fr-BE" dirty="0" smtClean="0"/>
              <a:t>EU-</a:t>
            </a:r>
            <a:r>
              <a:rPr lang="fr-BE" dirty="0" err="1" smtClean="0"/>
              <a:t>Thailand</a:t>
            </a:r>
            <a:r>
              <a:rPr lang="fr-BE" dirty="0" smtClean="0"/>
              <a:t> FTA: </a:t>
            </a:r>
            <a:r>
              <a:rPr lang="fr-BE" dirty="0" err="1" smtClean="0"/>
              <a:t>world’s</a:t>
            </a:r>
            <a:r>
              <a:rPr lang="fr-BE" dirty="0" smtClean="0"/>
              <a:t> </a:t>
            </a:r>
            <a:r>
              <a:rPr lang="fr-BE" dirty="0" err="1" smtClean="0"/>
              <a:t>largest</a:t>
            </a:r>
            <a:r>
              <a:rPr lang="fr-BE" dirty="0" smtClean="0"/>
              <a:t> tapioca </a:t>
            </a:r>
            <a:r>
              <a:rPr lang="fr-BE" dirty="0" err="1" smtClean="0"/>
              <a:t>starch</a:t>
            </a:r>
            <a:r>
              <a:rPr lang="fr-BE" dirty="0" smtClean="0"/>
              <a:t> </a:t>
            </a:r>
            <a:r>
              <a:rPr lang="fr-BE" dirty="0" err="1" smtClean="0"/>
              <a:t>producer</a:t>
            </a:r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259020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7">
      <a:dk1>
        <a:srgbClr val="FFFFFF"/>
      </a:dk1>
      <a:lt1>
        <a:srgbClr val="8DC63F"/>
      </a:lt1>
      <a:dk2>
        <a:srgbClr val="8DC63F"/>
      </a:dk2>
      <a:lt2>
        <a:srgbClr val="FFFFFF"/>
      </a:lt2>
      <a:accent1>
        <a:srgbClr val="AFB1B4"/>
      </a:accent1>
      <a:accent2>
        <a:srgbClr val="393839"/>
      </a:accent2>
      <a:accent3>
        <a:srgbClr val="ADDBEE"/>
      </a:accent3>
      <a:accent4>
        <a:srgbClr val="AFB1B4"/>
      </a:accent4>
      <a:accent5>
        <a:srgbClr val="AFB1B4"/>
      </a:accent5>
      <a:accent6>
        <a:srgbClr val="AFB1B4"/>
      </a:accent6>
      <a:hlink>
        <a:srgbClr val="AFB1B4"/>
      </a:hlink>
      <a:folHlink>
        <a:srgbClr val="AFB1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1268</Words>
  <Application>Microsoft Office PowerPoint</Application>
  <PresentationFormat>On-screen Show (4:3)</PresentationFormat>
  <Paragraphs>323</Paragraphs>
  <Slides>22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Civil Dialogue Group –  Starch section</vt:lpstr>
      <vt:lpstr>Introductory film on the  European starch industry</vt:lpstr>
      <vt:lpstr>Starch Europe Members by product</vt:lpstr>
      <vt:lpstr>PowerPoint Presentation</vt:lpstr>
      <vt:lpstr>Starch production in the EU - 2014</vt:lpstr>
      <vt:lpstr>EU consumption of starch &amp; starch derivatives - 2014</vt:lpstr>
      <vt:lpstr>Main starch applications - 2014</vt:lpstr>
      <vt:lpstr>Some new Starch Europe’s issues in 2015 </vt:lpstr>
      <vt:lpstr>International trade</vt:lpstr>
      <vt:lpstr>EU-Vietnam principle Free Trade Agreement  </vt:lpstr>
      <vt:lpstr>A deep structural gap between EU and US starch industries</vt:lpstr>
      <vt:lpstr>Comparison between US and EU corn starch production costs (€/T)</vt:lpstr>
      <vt:lpstr>Opportunity: access to third markets</vt:lpstr>
      <vt:lpstr>Markets in Financial Instruments Directive - MiFID II</vt:lpstr>
      <vt:lpstr>Sustainability statement</vt:lpstr>
      <vt:lpstr>Safety programme</vt:lpstr>
      <vt:lpstr>Creation of the European  Bioeconomy Alliance</vt:lpstr>
      <vt:lpstr>Members of the Alliance</vt:lpstr>
      <vt:lpstr>PowerPoint Presentation</vt:lpstr>
      <vt:lpstr>PFP study on competitiveness</vt:lpstr>
      <vt:lpstr>PFP study on competitiveness</vt:lpstr>
      <vt:lpstr>PowerPoint Presentation</vt:lpstr>
    </vt:vector>
  </TitlesOfParts>
  <Company>Nextage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Frédéric Navez</dc:creator>
  <cp:lastModifiedBy>BUTTINI-PROVENZANO Roberta (AGRI)</cp:lastModifiedBy>
  <cp:revision>94</cp:revision>
  <cp:lastPrinted>2015-12-08T11:57:57Z</cp:lastPrinted>
  <dcterms:created xsi:type="dcterms:W3CDTF">2014-10-01T08:39:11Z</dcterms:created>
  <dcterms:modified xsi:type="dcterms:W3CDTF">2015-12-10T14:46:32Z</dcterms:modified>
</cp:coreProperties>
</file>