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643" r:id="rId1"/>
  </p:sldMasterIdLst>
  <p:notesMasterIdLst>
    <p:notesMasterId r:id="rId46"/>
  </p:notesMasterIdLst>
  <p:handoutMasterIdLst>
    <p:handoutMasterId r:id="rId47"/>
  </p:handoutMasterIdLst>
  <p:sldIdLst>
    <p:sldId id="862" r:id="rId2"/>
    <p:sldId id="953" r:id="rId3"/>
    <p:sldId id="954" r:id="rId4"/>
    <p:sldId id="927" r:id="rId5"/>
    <p:sldId id="979" r:id="rId6"/>
    <p:sldId id="1053" r:id="rId7"/>
    <p:sldId id="1054" r:id="rId8"/>
    <p:sldId id="1048" r:id="rId9"/>
    <p:sldId id="948" r:id="rId10"/>
    <p:sldId id="926" r:id="rId11"/>
    <p:sldId id="1007" r:id="rId12"/>
    <p:sldId id="973" r:id="rId13"/>
    <p:sldId id="1055" r:id="rId14"/>
    <p:sldId id="896" r:id="rId15"/>
    <p:sldId id="1049" r:id="rId16"/>
    <p:sldId id="1050" r:id="rId17"/>
    <p:sldId id="1057" r:id="rId18"/>
    <p:sldId id="949" r:id="rId19"/>
    <p:sldId id="1056" r:id="rId20"/>
    <p:sldId id="1058" r:id="rId21"/>
    <p:sldId id="1051" r:id="rId22"/>
    <p:sldId id="972" r:id="rId23"/>
    <p:sldId id="1031" r:id="rId24"/>
    <p:sldId id="1068" r:id="rId25"/>
    <p:sldId id="1045" r:id="rId26"/>
    <p:sldId id="1044" r:id="rId27"/>
    <p:sldId id="1043" r:id="rId28"/>
    <p:sldId id="1033" r:id="rId29"/>
    <p:sldId id="1069" r:id="rId30"/>
    <p:sldId id="1047" r:id="rId31"/>
    <p:sldId id="1070" r:id="rId32"/>
    <p:sldId id="1035" r:id="rId33"/>
    <p:sldId id="1071" r:id="rId34"/>
    <p:sldId id="999" r:id="rId35"/>
    <p:sldId id="1026" r:id="rId36"/>
    <p:sldId id="1064" r:id="rId37"/>
    <p:sldId id="1060" r:id="rId38"/>
    <p:sldId id="1066" r:id="rId39"/>
    <p:sldId id="1061" r:id="rId40"/>
    <p:sldId id="1041" r:id="rId41"/>
    <p:sldId id="1067" r:id="rId42"/>
    <p:sldId id="1040" r:id="rId43"/>
    <p:sldId id="1046" r:id="rId44"/>
    <p:sldId id="897" r:id="rId45"/>
  </p:sldIdLst>
  <p:sldSz cx="9144000" cy="6858000" type="screen4x3"/>
  <p:notesSz cx="6797675" cy="9926638"/>
  <p:custDataLst>
    <p:tags r:id="rId4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Votre présentation" id="{A8628FE1-20E7-47ED-91C4-7BDE3560C7E0}">
          <p14:sldIdLst>
            <p14:sldId id="862"/>
            <p14:sldId id="953"/>
            <p14:sldId id="954"/>
            <p14:sldId id="927"/>
            <p14:sldId id="979"/>
            <p14:sldId id="1053"/>
            <p14:sldId id="1054"/>
            <p14:sldId id="1048"/>
            <p14:sldId id="948"/>
            <p14:sldId id="926"/>
            <p14:sldId id="1007"/>
            <p14:sldId id="973"/>
            <p14:sldId id="1055"/>
            <p14:sldId id="896"/>
            <p14:sldId id="1049"/>
            <p14:sldId id="1050"/>
            <p14:sldId id="1057"/>
            <p14:sldId id="949"/>
            <p14:sldId id="1056"/>
            <p14:sldId id="1058"/>
            <p14:sldId id="1051"/>
            <p14:sldId id="972"/>
            <p14:sldId id="1031"/>
            <p14:sldId id="1068"/>
            <p14:sldId id="1045"/>
            <p14:sldId id="1044"/>
            <p14:sldId id="1043"/>
            <p14:sldId id="1033"/>
            <p14:sldId id="1069"/>
            <p14:sldId id="1047"/>
            <p14:sldId id="1070"/>
            <p14:sldId id="1035"/>
            <p14:sldId id="1071"/>
            <p14:sldId id="999"/>
            <p14:sldId id="1026"/>
            <p14:sldId id="1064"/>
            <p14:sldId id="1060"/>
            <p14:sldId id="1066"/>
            <p14:sldId id="1061"/>
            <p14:sldId id="1041"/>
            <p14:sldId id="1067"/>
            <p14:sldId id="1040"/>
            <p14:sldId id="1046"/>
            <p14:sldId id="8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c" initials="a" lastIdx="1" clrIdx="0"/>
  <p:cmAuthor id="1" name="Monika Beck" initials="MB" lastIdx="12" clrIdx="1">
    <p:extLst>
      <p:ext uri="{19B8F6BF-5375-455C-9EA6-DF929625EA0E}">
        <p15:presenceInfo xmlns:p15="http://schemas.microsoft.com/office/powerpoint/2012/main" userId="S-1-5-21-3696899713-1092277557-3387184092-1177" providerId="AD"/>
      </p:ext>
    </p:extLst>
  </p:cmAuthor>
  <p:cmAuthor id="2" name="Aurore Ghysen" initials="AG" lastIdx="1" clrIdx="2">
    <p:extLst>
      <p:ext uri="{19B8F6BF-5375-455C-9EA6-DF929625EA0E}">
        <p15:presenceInfo xmlns:p15="http://schemas.microsoft.com/office/powerpoint/2012/main" userId="S-1-5-21-3696899713-1092277557-3387184092-2314" providerId="AD"/>
      </p:ext>
    </p:extLst>
  </p:cmAuthor>
  <p:cmAuthor id="3" name="Joanna Cozier" initials="JC" lastIdx="3" clrIdx="3">
    <p:extLst>
      <p:ext uri="{19B8F6BF-5375-455C-9EA6-DF929625EA0E}">
        <p15:presenceInfo xmlns:p15="http://schemas.microsoft.com/office/powerpoint/2012/main" userId="S-1-5-21-3696899713-1092277557-3387184092-2312" providerId="AD"/>
      </p:ext>
    </p:extLst>
  </p:cmAuthor>
  <p:cmAuthor id="4" name="Aurore Ghysen" initials="AG [2]" lastIdx="5" clrIdx="4">
    <p:extLst>
      <p:ext uri="{19B8F6BF-5375-455C-9EA6-DF929625EA0E}">
        <p15:presenceInfo xmlns:p15="http://schemas.microsoft.com/office/powerpoint/2012/main" userId="S::aurore.ghysen@ade.eu::2688c147-bd25-4d5d-9539-2423d8b42879" providerId="AD"/>
      </p:ext>
    </p:extLst>
  </p:cmAuthor>
  <p:cmAuthor id="5" name="Monika Beck" initials="MB [2]" lastIdx="2" clrIdx="5">
    <p:extLst>
      <p:ext uri="{19B8F6BF-5375-455C-9EA6-DF929625EA0E}">
        <p15:presenceInfo xmlns:p15="http://schemas.microsoft.com/office/powerpoint/2012/main" userId="S::Monika.Beck@ade.eu::cd282b95-2df7-476d-baee-c759c42984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A00"/>
    <a:srgbClr val="0070C0"/>
    <a:srgbClr val="A50021"/>
    <a:srgbClr val="EFEFEF"/>
    <a:srgbClr val="F7F7F7"/>
    <a:srgbClr val="D27F90"/>
    <a:srgbClr val="FFE9E0"/>
    <a:srgbClr val="DD9FAB"/>
    <a:srgbClr val="E8E8E8"/>
    <a:srgbClr val="8DC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1" autoAdjust="0"/>
    <p:restoredTop sz="87045" autoAdjust="0"/>
  </p:normalViewPr>
  <p:slideViewPr>
    <p:cSldViewPr>
      <p:cViewPr varScale="1">
        <p:scale>
          <a:sx n="100" d="100"/>
          <a:sy n="100" d="100"/>
        </p:scale>
        <p:origin x="17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7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2207D-9C61-40C2-AAC3-EE3C02BA25F8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BE"/>
        </a:p>
      </dgm:t>
    </dgm:pt>
    <dgm:pt modelId="{CBF03844-C97E-483C-B33A-7461566C34E7}">
      <dgm:prSet phldrT="[Text]" custT="1"/>
      <dgm:spPr/>
      <dgm:t>
        <a:bodyPr/>
        <a:lstStyle/>
        <a:p>
          <a:r>
            <a:rPr lang="fr-BE" sz="2400" dirty="0" err="1"/>
            <a:t>Theme</a:t>
          </a:r>
          <a:r>
            <a:rPr lang="fr-BE" sz="2400" dirty="0"/>
            <a:t> 1</a:t>
          </a:r>
        </a:p>
      </dgm:t>
    </dgm:pt>
    <dgm:pt modelId="{3E0928CF-7F23-4F51-A08B-826319102ACF}" type="parTrans" cxnId="{40383A63-5159-4663-945E-5CE523AAF2AA}">
      <dgm:prSet/>
      <dgm:spPr/>
      <dgm:t>
        <a:bodyPr/>
        <a:lstStyle/>
        <a:p>
          <a:endParaRPr lang="fr-BE" sz="1400"/>
        </a:p>
      </dgm:t>
    </dgm:pt>
    <dgm:pt modelId="{98D61F6A-ABF6-4516-90E5-1C94343C519C}" type="sibTrans" cxnId="{40383A63-5159-4663-945E-5CE523AAF2AA}">
      <dgm:prSet/>
      <dgm:spPr/>
      <dgm:t>
        <a:bodyPr/>
        <a:lstStyle/>
        <a:p>
          <a:endParaRPr lang="fr-BE" sz="1400"/>
        </a:p>
      </dgm:t>
    </dgm:pt>
    <dgm:pt modelId="{96AB5344-BCBF-457E-9D9B-E91DB8C585F4}">
      <dgm:prSet phldrT="[Text]" custT="1"/>
      <dgm:spPr/>
      <dgm:t>
        <a:bodyPr/>
        <a:lstStyle/>
        <a:p>
          <a:r>
            <a:rPr lang="fr-BE" sz="2400" dirty="0" err="1"/>
            <a:t>Theme</a:t>
          </a:r>
          <a:r>
            <a:rPr lang="fr-BE" sz="2400" dirty="0"/>
            <a:t> 4</a:t>
          </a:r>
        </a:p>
      </dgm:t>
    </dgm:pt>
    <dgm:pt modelId="{19355C57-7107-450E-9E9B-4F6DEB5DBE7A}" type="parTrans" cxnId="{BD70F41F-E5FD-4BCF-87D5-0D291DA64814}">
      <dgm:prSet/>
      <dgm:spPr/>
      <dgm:t>
        <a:bodyPr/>
        <a:lstStyle/>
        <a:p>
          <a:endParaRPr lang="fr-BE" sz="1400"/>
        </a:p>
      </dgm:t>
    </dgm:pt>
    <dgm:pt modelId="{FA15CA3B-F712-4FC4-A9F8-703E1DB8B9FB}" type="sibTrans" cxnId="{BD70F41F-E5FD-4BCF-87D5-0D291DA64814}">
      <dgm:prSet/>
      <dgm:spPr/>
      <dgm:t>
        <a:bodyPr/>
        <a:lstStyle/>
        <a:p>
          <a:endParaRPr lang="fr-BE" sz="1400"/>
        </a:p>
      </dgm:t>
    </dgm:pt>
    <dgm:pt modelId="{3222FC88-5F1A-4F74-86B5-448ABCCBD23F}">
      <dgm:prSet phldrT="[Text]" custT="1"/>
      <dgm:spPr/>
      <dgm:t>
        <a:bodyPr/>
        <a:lstStyle/>
        <a:p>
          <a:r>
            <a:rPr lang="fr-BE" sz="2400" dirty="0" err="1"/>
            <a:t>Theme</a:t>
          </a:r>
          <a:r>
            <a:rPr lang="fr-BE" sz="2400" dirty="0"/>
            <a:t> 5</a:t>
          </a:r>
        </a:p>
      </dgm:t>
    </dgm:pt>
    <dgm:pt modelId="{DE13228D-6961-4064-A9FF-23058E111B6C}" type="parTrans" cxnId="{FC7E8E75-255A-4302-B6A1-F9225E108133}">
      <dgm:prSet/>
      <dgm:spPr/>
      <dgm:t>
        <a:bodyPr/>
        <a:lstStyle/>
        <a:p>
          <a:endParaRPr lang="fr-BE" sz="1400"/>
        </a:p>
      </dgm:t>
    </dgm:pt>
    <dgm:pt modelId="{69BA3C86-EB41-40BD-9592-7D5447CEC8CF}" type="sibTrans" cxnId="{FC7E8E75-255A-4302-B6A1-F9225E108133}">
      <dgm:prSet/>
      <dgm:spPr/>
      <dgm:t>
        <a:bodyPr/>
        <a:lstStyle/>
        <a:p>
          <a:endParaRPr lang="fr-BE" sz="1400"/>
        </a:p>
      </dgm:t>
    </dgm:pt>
    <dgm:pt modelId="{50EDDE00-3FEB-4FE9-8D89-52F8C186562B}">
      <dgm:prSet phldrT="[Text]" custT="1"/>
      <dgm:spPr/>
      <dgm:t>
        <a:bodyPr/>
        <a:lstStyle/>
        <a:p>
          <a:r>
            <a:rPr lang="fr-BE" sz="2400" dirty="0" err="1"/>
            <a:t>Theme</a:t>
          </a:r>
          <a:r>
            <a:rPr lang="fr-BE" sz="2400" dirty="0"/>
            <a:t> 6</a:t>
          </a:r>
        </a:p>
      </dgm:t>
    </dgm:pt>
    <dgm:pt modelId="{4E6C2BCE-F690-4962-AE36-98184EB53683}" type="parTrans" cxnId="{1918A2C1-4216-452F-966C-68ABF82DC25B}">
      <dgm:prSet/>
      <dgm:spPr/>
      <dgm:t>
        <a:bodyPr/>
        <a:lstStyle/>
        <a:p>
          <a:endParaRPr lang="fr-BE" sz="1400"/>
        </a:p>
      </dgm:t>
    </dgm:pt>
    <dgm:pt modelId="{9A94CD2C-6CD6-46A8-B0AA-7CC6E1D41BCB}" type="sibTrans" cxnId="{1918A2C1-4216-452F-966C-68ABF82DC25B}">
      <dgm:prSet/>
      <dgm:spPr/>
      <dgm:t>
        <a:bodyPr/>
        <a:lstStyle/>
        <a:p>
          <a:endParaRPr lang="fr-BE" sz="1400"/>
        </a:p>
      </dgm:t>
    </dgm:pt>
    <dgm:pt modelId="{7DCEB6AC-CE54-4F96-9558-F0DE776BD20F}">
      <dgm:prSet phldrT="[Text]" custT="1"/>
      <dgm:spPr/>
      <dgm:t>
        <a:bodyPr/>
        <a:lstStyle/>
        <a:p>
          <a:r>
            <a:rPr lang="fr-BE" sz="2000" b="1" dirty="0" err="1"/>
            <a:t>Coherence</a:t>
          </a:r>
          <a:r>
            <a:rPr lang="fr-BE" sz="2000" dirty="0"/>
            <a:t> (ESQ 12-13)</a:t>
          </a:r>
        </a:p>
      </dgm:t>
    </dgm:pt>
    <dgm:pt modelId="{FD3AAC18-D677-4BB9-8DB9-01132D743DD3}" type="parTrans" cxnId="{B788D33C-4CA0-43C1-9F8A-386652E5ABC7}">
      <dgm:prSet/>
      <dgm:spPr/>
      <dgm:t>
        <a:bodyPr/>
        <a:lstStyle/>
        <a:p>
          <a:endParaRPr lang="fr-BE" sz="1400"/>
        </a:p>
      </dgm:t>
    </dgm:pt>
    <dgm:pt modelId="{CDC52F90-FA7A-449F-8ABB-5A8156324BFF}" type="sibTrans" cxnId="{B788D33C-4CA0-43C1-9F8A-386652E5ABC7}">
      <dgm:prSet/>
      <dgm:spPr/>
      <dgm:t>
        <a:bodyPr/>
        <a:lstStyle/>
        <a:p>
          <a:endParaRPr lang="fr-BE" sz="1400"/>
        </a:p>
      </dgm:t>
    </dgm:pt>
    <dgm:pt modelId="{E707AEB5-8293-4B55-BCF9-F02744546A36}">
      <dgm:prSet phldrT="[Text]" custT="1"/>
      <dgm:spPr/>
      <dgm:t>
        <a:bodyPr/>
        <a:lstStyle/>
        <a:p>
          <a:r>
            <a:rPr lang="fr-BE" sz="2000" b="1" dirty="0"/>
            <a:t>Causal </a:t>
          </a:r>
          <a:r>
            <a:rPr lang="fr-BE" sz="2000" b="1" dirty="0" err="1"/>
            <a:t>Analysis</a:t>
          </a:r>
          <a:r>
            <a:rPr lang="fr-BE" sz="2000" b="1" dirty="0"/>
            <a:t> </a:t>
          </a:r>
          <a:r>
            <a:rPr lang="fr-BE" sz="2000" dirty="0"/>
            <a:t>(ESQ 1-3)</a:t>
          </a:r>
        </a:p>
      </dgm:t>
    </dgm:pt>
    <dgm:pt modelId="{ACB9730C-4A1B-40AC-B39C-CF1F81E3235D}" type="parTrans" cxnId="{352496F1-4294-4C86-8D9F-0A54E08E9BBB}">
      <dgm:prSet/>
      <dgm:spPr/>
      <dgm:t>
        <a:bodyPr/>
        <a:lstStyle/>
        <a:p>
          <a:endParaRPr lang="fr-BE" sz="1400"/>
        </a:p>
      </dgm:t>
    </dgm:pt>
    <dgm:pt modelId="{EC41E54E-8007-42C3-BC68-68182181B12B}" type="sibTrans" cxnId="{352496F1-4294-4C86-8D9F-0A54E08E9BBB}">
      <dgm:prSet/>
      <dgm:spPr/>
      <dgm:t>
        <a:bodyPr/>
        <a:lstStyle/>
        <a:p>
          <a:endParaRPr lang="fr-BE" sz="1400"/>
        </a:p>
      </dgm:t>
    </dgm:pt>
    <dgm:pt modelId="{0CCE80B5-5DCC-4625-9194-8B307B8E1CCE}">
      <dgm:prSet phldrT="[Text]" custT="1"/>
      <dgm:spPr/>
      <dgm:t>
        <a:bodyPr/>
        <a:lstStyle/>
        <a:p>
          <a:r>
            <a:rPr lang="fr-BE" sz="2400" dirty="0" err="1"/>
            <a:t>Theme</a:t>
          </a:r>
          <a:r>
            <a:rPr lang="fr-BE" sz="2400" dirty="0"/>
            <a:t> 2</a:t>
          </a:r>
        </a:p>
      </dgm:t>
    </dgm:pt>
    <dgm:pt modelId="{1D213D23-CCB0-479C-A121-2C032B22FA41}" type="parTrans" cxnId="{50AA716C-D5CB-48C4-BA2A-20D7FD622817}">
      <dgm:prSet/>
      <dgm:spPr/>
      <dgm:t>
        <a:bodyPr/>
        <a:lstStyle/>
        <a:p>
          <a:endParaRPr lang="fr-BE" sz="1400"/>
        </a:p>
      </dgm:t>
    </dgm:pt>
    <dgm:pt modelId="{D6F66F7B-48CE-4ECF-A214-3F5A4EDCC258}" type="sibTrans" cxnId="{50AA716C-D5CB-48C4-BA2A-20D7FD622817}">
      <dgm:prSet/>
      <dgm:spPr/>
      <dgm:t>
        <a:bodyPr/>
        <a:lstStyle/>
        <a:p>
          <a:endParaRPr lang="fr-BE" sz="1400"/>
        </a:p>
      </dgm:t>
    </dgm:pt>
    <dgm:pt modelId="{CFB56AE6-AF5C-458B-AAF4-0BC51F7F4125}">
      <dgm:prSet phldrT="[Text]" custT="1"/>
      <dgm:spPr/>
      <dgm:t>
        <a:bodyPr/>
        <a:lstStyle/>
        <a:p>
          <a:r>
            <a:rPr lang="fr-BE" sz="2000" b="1" dirty="0" err="1"/>
            <a:t>Effectiveness</a:t>
          </a:r>
          <a:r>
            <a:rPr lang="fr-BE" sz="2000" dirty="0"/>
            <a:t> (ESQ 4-7)</a:t>
          </a:r>
        </a:p>
      </dgm:t>
    </dgm:pt>
    <dgm:pt modelId="{696DA4EE-CD1E-46EE-9DBC-79C03FD66B65}" type="parTrans" cxnId="{4E294196-FB33-45F0-A5A0-84E4B0C1D503}">
      <dgm:prSet/>
      <dgm:spPr/>
      <dgm:t>
        <a:bodyPr/>
        <a:lstStyle/>
        <a:p>
          <a:endParaRPr lang="fr-BE" sz="1400"/>
        </a:p>
      </dgm:t>
    </dgm:pt>
    <dgm:pt modelId="{FE4475B6-854D-43A1-8BB4-638A73D07E3D}" type="sibTrans" cxnId="{4E294196-FB33-45F0-A5A0-84E4B0C1D503}">
      <dgm:prSet/>
      <dgm:spPr/>
      <dgm:t>
        <a:bodyPr/>
        <a:lstStyle/>
        <a:p>
          <a:endParaRPr lang="fr-BE" sz="1400"/>
        </a:p>
      </dgm:t>
    </dgm:pt>
    <dgm:pt modelId="{A1BCC237-6CC0-4A39-8A8B-D466E8B8A902}">
      <dgm:prSet phldrT="[Text]" custT="1"/>
      <dgm:spPr/>
      <dgm:t>
        <a:bodyPr/>
        <a:lstStyle/>
        <a:p>
          <a:r>
            <a:rPr lang="fr-BE" sz="2400" dirty="0" err="1"/>
            <a:t>Theme</a:t>
          </a:r>
          <a:r>
            <a:rPr lang="fr-BE" sz="2400" dirty="0"/>
            <a:t> 3</a:t>
          </a:r>
        </a:p>
      </dgm:t>
    </dgm:pt>
    <dgm:pt modelId="{6F537F83-7395-4DB0-98CE-A52ED6723746}" type="parTrans" cxnId="{1DE7D28B-CA39-425D-A969-7776AD6DAEA5}">
      <dgm:prSet/>
      <dgm:spPr/>
      <dgm:t>
        <a:bodyPr/>
        <a:lstStyle/>
        <a:p>
          <a:endParaRPr lang="fr-BE" sz="1400"/>
        </a:p>
      </dgm:t>
    </dgm:pt>
    <dgm:pt modelId="{528B94B0-0347-441E-82FD-34190666CB35}" type="sibTrans" cxnId="{1DE7D28B-CA39-425D-A969-7776AD6DAEA5}">
      <dgm:prSet/>
      <dgm:spPr/>
      <dgm:t>
        <a:bodyPr/>
        <a:lstStyle/>
        <a:p>
          <a:endParaRPr lang="fr-BE" sz="1400"/>
        </a:p>
      </dgm:t>
    </dgm:pt>
    <dgm:pt modelId="{6B780353-A64F-487C-8361-F948659DAFAD}">
      <dgm:prSet phldrT="[Text]" custT="1"/>
      <dgm:spPr/>
      <dgm:t>
        <a:bodyPr/>
        <a:lstStyle/>
        <a:p>
          <a:r>
            <a:rPr lang="fr-BE" sz="2000" b="1" dirty="0" err="1"/>
            <a:t>Efficiency</a:t>
          </a:r>
          <a:r>
            <a:rPr lang="fr-BE" sz="2000" dirty="0"/>
            <a:t> (ESQ 8-11)</a:t>
          </a:r>
        </a:p>
      </dgm:t>
    </dgm:pt>
    <dgm:pt modelId="{9E111100-7C78-4F92-A4DB-777782791F57}" type="parTrans" cxnId="{C583CA99-DD23-4860-A1BF-A355CBD304CA}">
      <dgm:prSet/>
      <dgm:spPr/>
      <dgm:t>
        <a:bodyPr/>
        <a:lstStyle/>
        <a:p>
          <a:endParaRPr lang="fr-BE" sz="1400"/>
        </a:p>
      </dgm:t>
    </dgm:pt>
    <dgm:pt modelId="{1ECAD426-3EF2-449A-A1C3-D106D68E5007}" type="sibTrans" cxnId="{C583CA99-DD23-4860-A1BF-A355CBD304CA}">
      <dgm:prSet/>
      <dgm:spPr/>
      <dgm:t>
        <a:bodyPr/>
        <a:lstStyle/>
        <a:p>
          <a:endParaRPr lang="fr-BE" sz="1400"/>
        </a:p>
      </dgm:t>
    </dgm:pt>
    <dgm:pt modelId="{6BACF60B-7815-467A-8A51-842544708E7B}">
      <dgm:prSet phldrT="[Text]" custT="1"/>
      <dgm:spPr/>
      <dgm:t>
        <a:bodyPr/>
        <a:lstStyle/>
        <a:p>
          <a:r>
            <a:rPr lang="fr-BE" sz="2000" b="1" dirty="0"/>
            <a:t>Relevance</a:t>
          </a:r>
          <a:r>
            <a:rPr lang="fr-BE" sz="2000" dirty="0"/>
            <a:t> (ESQ 14-15)</a:t>
          </a:r>
        </a:p>
      </dgm:t>
    </dgm:pt>
    <dgm:pt modelId="{67089D22-800B-425A-BEFB-F693892FD4C4}" type="parTrans" cxnId="{EAD38594-D26A-4641-84C1-DD1249D252BE}">
      <dgm:prSet/>
      <dgm:spPr/>
      <dgm:t>
        <a:bodyPr/>
        <a:lstStyle/>
        <a:p>
          <a:endParaRPr lang="fr-BE" sz="1400"/>
        </a:p>
      </dgm:t>
    </dgm:pt>
    <dgm:pt modelId="{50832CCA-0E81-4E52-A46A-0C96D1229323}" type="sibTrans" cxnId="{EAD38594-D26A-4641-84C1-DD1249D252BE}">
      <dgm:prSet/>
      <dgm:spPr/>
      <dgm:t>
        <a:bodyPr/>
        <a:lstStyle/>
        <a:p>
          <a:endParaRPr lang="fr-BE" sz="1400"/>
        </a:p>
      </dgm:t>
    </dgm:pt>
    <dgm:pt modelId="{69BFFF27-358F-47E5-9136-C096DA3651DE}">
      <dgm:prSet phldrT="[Text]" custT="1"/>
      <dgm:spPr/>
      <dgm:t>
        <a:bodyPr/>
        <a:lstStyle/>
        <a:p>
          <a:r>
            <a:rPr lang="fr-BE" sz="2000" b="1" dirty="0"/>
            <a:t>EU </a:t>
          </a:r>
          <a:r>
            <a:rPr lang="fr-BE" sz="2000" b="1" dirty="0" err="1"/>
            <a:t>added</a:t>
          </a:r>
          <a:r>
            <a:rPr lang="fr-BE" sz="2000" b="1" dirty="0"/>
            <a:t>-value </a:t>
          </a:r>
          <a:r>
            <a:rPr lang="fr-BE" sz="2000" dirty="0"/>
            <a:t>(ESQ 16)</a:t>
          </a:r>
        </a:p>
      </dgm:t>
    </dgm:pt>
    <dgm:pt modelId="{031C36C8-145D-4C4F-8C35-7AE7B4FB97ED}" type="parTrans" cxnId="{1B4DC602-0C28-474C-8B3D-9B7D74ABB0EE}">
      <dgm:prSet/>
      <dgm:spPr/>
      <dgm:t>
        <a:bodyPr/>
        <a:lstStyle/>
        <a:p>
          <a:endParaRPr lang="fr-BE" sz="1400"/>
        </a:p>
      </dgm:t>
    </dgm:pt>
    <dgm:pt modelId="{E19A5F54-DB9B-4558-AA56-CDCB88FF225F}" type="sibTrans" cxnId="{1B4DC602-0C28-474C-8B3D-9B7D74ABB0EE}">
      <dgm:prSet/>
      <dgm:spPr/>
      <dgm:t>
        <a:bodyPr/>
        <a:lstStyle/>
        <a:p>
          <a:endParaRPr lang="fr-BE" sz="1400"/>
        </a:p>
      </dgm:t>
    </dgm:pt>
    <dgm:pt modelId="{BB6EE81C-4CC7-48B5-BD90-755ED007DE2A}" type="pres">
      <dgm:prSet presAssocID="{4DF2207D-9C61-40C2-AAC3-EE3C02BA25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6C88E-31A2-44F9-B111-44E91C4FC51B}" type="pres">
      <dgm:prSet presAssocID="{CBF03844-C97E-483C-B33A-7461566C34E7}" presName="linNode" presStyleCnt="0"/>
      <dgm:spPr/>
    </dgm:pt>
    <dgm:pt modelId="{236017C1-2992-4FA4-ABD5-2B2FAF65F35D}" type="pres">
      <dgm:prSet presAssocID="{CBF03844-C97E-483C-B33A-7461566C34E7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448E6-0E84-4687-B332-58B2C70B2E98}" type="pres">
      <dgm:prSet presAssocID="{CBF03844-C97E-483C-B33A-7461566C34E7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2ADC1-0D69-47D9-8055-045A52B75476}" type="pres">
      <dgm:prSet presAssocID="{98D61F6A-ABF6-4516-90E5-1C94343C519C}" presName="sp" presStyleCnt="0"/>
      <dgm:spPr/>
    </dgm:pt>
    <dgm:pt modelId="{C1D9F4D3-D17C-4D25-AF7A-6BADE78DB65D}" type="pres">
      <dgm:prSet presAssocID="{0CCE80B5-5DCC-4625-9194-8B307B8E1CCE}" presName="linNode" presStyleCnt="0"/>
      <dgm:spPr/>
    </dgm:pt>
    <dgm:pt modelId="{AD0C4D3F-A05F-48D3-8A74-DAE3A0B4721B}" type="pres">
      <dgm:prSet presAssocID="{0CCE80B5-5DCC-4625-9194-8B307B8E1CCE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391B0-B9B8-4055-B7A6-3DBADBF87146}" type="pres">
      <dgm:prSet presAssocID="{0CCE80B5-5DCC-4625-9194-8B307B8E1CCE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DB570-180C-4AED-9C14-9A337FADFC9F}" type="pres">
      <dgm:prSet presAssocID="{D6F66F7B-48CE-4ECF-A214-3F5A4EDCC258}" presName="sp" presStyleCnt="0"/>
      <dgm:spPr/>
    </dgm:pt>
    <dgm:pt modelId="{C45E0746-C437-4A74-BD0C-E2C630851ED0}" type="pres">
      <dgm:prSet presAssocID="{A1BCC237-6CC0-4A39-8A8B-D466E8B8A902}" presName="linNode" presStyleCnt="0"/>
      <dgm:spPr/>
    </dgm:pt>
    <dgm:pt modelId="{6F7C5A96-BD9C-4996-A50C-3B23D5A35CD2}" type="pres">
      <dgm:prSet presAssocID="{A1BCC237-6CC0-4A39-8A8B-D466E8B8A902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02FD9-30A9-48D2-B5EE-F2D0CE5B6969}" type="pres">
      <dgm:prSet presAssocID="{A1BCC237-6CC0-4A39-8A8B-D466E8B8A90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4535F-0B47-4B6B-AF0A-CBE38C5F5652}" type="pres">
      <dgm:prSet presAssocID="{528B94B0-0347-441E-82FD-34190666CB35}" presName="sp" presStyleCnt="0"/>
      <dgm:spPr/>
    </dgm:pt>
    <dgm:pt modelId="{264C53DC-03FB-4452-BA31-E806CFA0EEA5}" type="pres">
      <dgm:prSet presAssocID="{96AB5344-BCBF-457E-9D9B-E91DB8C585F4}" presName="linNode" presStyleCnt="0"/>
      <dgm:spPr/>
    </dgm:pt>
    <dgm:pt modelId="{F1A6533B-C2CF-4507-B868-F16B1BC4CC15}" type="pres">
      <dgm:prSet presAssocID="{96AB5344-BCBF-457E-9D9B-E91DB8C585F4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A52B3-2A4B-4192-A478-C22DE60270FC}" type="pres">
      <dgm:prSet presAssocID="{96AB5344-BCBF-457E-9D9B-E91DB8C585F4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E1EFC-52EA-401E-BBB8-4BE16562F412}" type="pres">
      <dgm:prSet presAssocID="{FA15CA3B-F712-4FC4-A9F8-703E1DB8B9FB}" presName="sp" presStyleCnt="0"/>
      <dgm:spPr/>
    </dgm:pt>
    <dgm:pt modelId="{1C30A138-FCB9-4950-B8D8-58215B0D4177}" type="pres">
      <dgm:prSet presAssocID="{3222FC88-5F1A-4F74-86B5-448ABCCBD23F}" presName="linNode" presStyleCnt="0"/>
      <dgm:spPr/>
    </dgm:pt>
    <dgm:pt modelId="{DF547541-18B8-4616-926C-3B736E46AF2C}" type="pres">
      <dgm:prSet presAssocID="{3222FC88-5F1A-4F74-86B5-448ABCCBD23F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E1164-46D3-440E-8869-6605E10BACC3}" type="pres">
      <dgm:prSet presAssocID="{3222FC88-5F1A-4F74-86B5-448ABCCBD23F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B1D66-66FE-46AA-9060-EFFBE2E62F5B}" type="pres">
      <dgm:prSet presAssocID="{69BA3C86-EB41-40BD-9592-7D5447CEC8CF}" presName="sp" presStyleCnt="0"/>
      <dgm:spPr/>
    </dgm:pt>
    <dgm:pt modelId="{438E2AD1-98EC-4154-9D5B-7EAC8BA652DB}" type="pres">
      <dgm:prSet presAssocID="{50EDDE00-3FEB-4FE9-8D89-52F8C186562B}" presName="linNode" presStyleCnt="0"/>
      <dgm:spPr/>
    </dgm:pt>
    <dgm:pt modelId="{EB828C74-40DA-40AB-9A7B-9E6A18444599}" type="pres">
      <dgm:prSet presAssocID="{50EDDE00-3FEB-4FE9-8D89-52F8C186562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D20E8-F806-4436-A7C6-73844FC1386A}" type="pres">
      <dgm:prSet presAssocID="{50EDDE00-3FEB-4FE9-8D89-52F8C186562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45299-72D0-4558-AA8A-2A425EC4659D}" type="presOf" srcId="{6BACF60B-7815-467A-8A51-842544708E7B}" destId="{7C5E1164-46D3-440E-8869-6605E10BACC3}" srcOrd="0" destOrd="0" presId="urn:microsoft.com/office/officeart/2005/8/layout/vList5"/>
    <dgm:cxn modelId="{352496F1-4294-4C86-8D9F-0A54E08E9BBB}" srcId="{CBF03844-C97E-483C-B33A-7461566C34E7}" destId="{E707AEB5-8293-4B55-BCF9-F02744546A36}" srcOrd="0" destOrd="0" parTransId="{ACB9730C-4A1B-40AC-B39C-CF1F81E3235D}" sibTransId="{EC41E54E-8007-42C3-BC68-68182181B12B}"/>
    <dgm:cxn modelId="{B788D33C-4CA0-43C1-9F8A-386652E5ABC7}" srcId="{96AB5344-BCBF-457E-9D9B-E91DB8C585F4}" destId="{7DCEB6AC-CE54-4F96-9558-F0DE776BD20F}" srcOrd="0" destOrd="0" parTransId="{FD3AAC18-D677-4BB9-8DB9-01132D743DD3}" sibTransId="{CDC52F90-FA7A-449F-8ABB-5A8156324BFF}"/>
    <dgm:cxn modelId="{50AA716C-D5CB-48C4-BA2A-20D7FD622817}" srcId="{4DF2207D-9C61-40C2-AAC3-EE3C02BA25F8}" destId="{0CCE80B5-5DCC-4625-9194-8B307B8E1CCE}" srcOrd="1" destOrd="0" parTransId="{1D213D23-CCB0-479C-A121-2C032B22FA41}" sibTransId="{D6F66F7B-48CE-4ECF-A214-3F5A4EDCC258}"/>
    <dgm:cxn modelId="{6F1F376C-4359-4332-A6BA-4BE8C64B8732}" type="presOf" srcId="{CFB56AE6-AF5C-458B-AAF4-0BC51F7F4125}" destId="{430391B0-B9B8-4055-B7A6-3DBADBF87146}" srcOrd="0" destOrd="0" presId="urn:microsoft.com/office/officeart/2005/8/layout/vList5"/>
    <dgm:cxn modelId="{4027AAE8-8D7C-476E-A64B-A924C41CC791}" type="presOf" srcId="{7DCEB6AC-CE54-4F96-9558-F0DE776BD20F}" destId="{6A2A52B3-2A4B-4192-A478-C22DE60270FC}" srcOrd="0" destOrd="0" presId="urn:microsoft.com/office/officeart/2005/8/layout/vList5"/>
    <dgm:cxn modelId="{7F1274F0-101F-48B3-8D87-146BE5A080CE}" type="presOf" srcId="{4DF2207D-9C61-40C2-AAC3-EE3C02BA25F8}" destId="{BB6EE81C-4CC7-48B5-BD90-755ED007DE2A}" srcOrd="0" destOrd="0" presId="urn:microsoft.com/office/officeart/2005/8/layout/vList5"/>
    <dgm:cxn modelId="{C2F588A8-714A-4919-935E-64DA584E95C4}" type="presOf" srcId="{6B780353-A64F-487C-8361-F948659DAFAD}" destId="{DA502FD9-30A9-48D2-B5EE-F2D0CE5B6969}" srcOrd="0" destOrd="0" presId="urn:microsoft.com/office/officeart/2005/8/layout/vList5"/>
    <dgm:cxn modelId="{EAD38594-D26A-4641-84C1-DD1249D252BE}" srcId="{3222FC88-5F1A-4F74-86B5-448ABCCBD23F}" destId="{6BACF60B-7815-467A-8A51-842544708E7B}" srcOrd="0" destOrd="0" parTransId="{67089D22-800B-425A-BEFB-F693892FD4C4}" sibTransId="{50832CCA-0E81-4E52-A46A-0C96D1229323}"/>
    <dgm:cxn modelId="{13DD3378-CD7A-457E-A5D5-2DE4754868C9}" type="presOf" srcId="{96AB5344-BCBF-457E-9D9B-E91DB8C585F4}" destId="{F1A6533B-C2CF-4507-B868-F16B1BC4CC15}" srcOrd="0" destOrd="0" presId="urn:microsoft.com/office/officeart/2005/8/layout/vList5"/>
    <dgm:cxn modelId="{A8D29FC6-3372-4C1C-829B-1BAEE823DD9B}" type="presOf" srcId="{A1BCC237-6CC0-4A39-8A8B-D466E8B8A902}" destId="{6F7C5A96-BD9C-4996-A50C-3B23D5A35CD2}" srcOrd="0" destOrd="0" presId="urn:microsoft.com/office/officeart/2005/8/layout/vList5"/>
    <dgm:cxn modelId="{1918A2C1-4216-452F-966C-68ABF82DC25B}" srcId="{4DF2207D-9C61-40C2-AAC3-EE3C02BA25F8}" destId="{50EDDE00-3FEB-4FE9-8D89-52F8C186562B}" srcOrd="5" destOrd="0" parTransId="{4E6C2BCE-F690-4962-AE36-98184EB53683}" sibTransId="{9A94CD2C-6CD6-46A8-B0AA-7CC6E1D41BCB}"/>
    <dgm:cxn modelId="{00D63A90-5906-480D-8D62-FC76AB018E96}" type="presOf" srcId="{3222FC88-5F1A-4F74-86B5-448ABCCBD23F}" destId="{DF547541-18B8-4616-926C-3B736E46AF2C}" srcOrd="0" destOrd="0" presId="urn:microsoft.com/office/officeart/2005/8/layout/vList5"/>
    <dgm:cxn modelId="{1DE7D28B-CA39-425D-A969-7776AD6DAEA5}" srcId="{4DF2207D-9C61-40C2-AAC3-EE3C02BA25F8}" destId="{A1BCC237-6CC0-4A39-8A8B-D466E8B8A902}" srcOrd="2" destOrd="0" parTransId="{6F537F83-7395-4DB0-98CE-A52ED6723746}" sibTransId="{528B94B0-0347-441E-82FD-34190666CB35}"/>
    <dgm:cxn modelId="{2EC1A0F2-4589-475E-899F-7C7A62B8B396}" type="presOf" srcId="{E707AEB5-8293-4B55-BCF9-F02744546A36}" destId="{6E5448E6-0E84-4687-B332-58B2C70B2E98}" srcOrd="0" destOrd="0" presId="urn:microsoft.com/office/officeart/2005/8/layout/vList5"/>
    <dgm:cxn modelId="{A3282554-5EF8-4A35-8084-39322854AA23}" type="presOf" srcId="{0CCE80B5-5DCC-4625-9194-8B307B8E1CCE}" destId="{AD0C4D3F-A05F-48D3-8A74-DAE3A0B4721B}" srcOrd="0" destOrd="0" presId="urn:microsoft.com/office/officeart/2005/8/layout/vList5"/>
    <dgm:cxn modelId="{BD70F41F-E5FD-4BCF-87D5-0D291DA64814}" srcId="{4DF2207D-9C61-40C2-AAC3-EE3C02BA25F8}" destId="{96AB5344-BCBF-457E-9D9B-E91DB8C585F4}" srcOrd="3" destOrd="0" parTransId="{19355C57-7107-450E-9E9B-4F6DEB5DBE7A}" sibTransId="{FA15CA3B-F712-4FC4-A9F8-703E1DB8B9FB}"/>
    <dgm:cxn modelId="{C583CA99-DD23-4860-A1BF-A355CBD304CA}" srcId="{A1BCC237-6CC0-4A39-8A8B-D466E8B8A902}" destId="{6B780353-A64F-487C-8361-F948659DAFAD}" srcOrd="0" destOrd="0" parTransId="{9E111100-7C78-4F92-A4DB-777782791F57}" sibTransId="{1ECAD426-3EF2-449A-A1C3-D106D68E5007}"/>
    <dgm:cxn modelId="{2162551F-5D92-4424-81D9-301123739B41}" type="presOf" srcId="{CBF03844-C97E-483C-B33A-7461566C34E7}" destId="{236017C1-2992-4FA4-ABD5-2B2FAF65F35D}" srcOrd="0" destOrd="0" presId="urn:microsoft.com/office/officeart/2005/8/layout/vList5"/>
    <dgm:cxn modelId="{4E294196-FB33-45F0-A5A0-84E4B0C1D503}" srcId="{0CCE80B5-5DCC-4625-9194-8B307B8E1CCE}" destId="{CFB56AE6-AF5C-458B-AAF4-0BC51F7F4125}" srcOrd="0" destOrd="0" parTransId="{696DA4EE-CD1E-46EE-9DBC-79C03FD66B65}" sibTransId="{FE4475B6-854D-43A1-8BB4-638A73D07E3D}"/>
    <dgm:cxn modelId="{2E2BEE93-74BF-45D9-8685-C138FBB54C4C}" type="presOf" srcId="{50EDDE00-3FEB-4FE9-8D89-52F8C186562B}" destId="{EB828C74-40DA-40AB-9A7B-9E6A18444599}" srcOrd="0" destOrd="0" presId="urn:microsoft.com/office/officeart/2005/8/layout/vList5"/>
    <dgm:cxn modelId="{40383A63-5159-4663-945E-5CE523AAF2AA}" srcId="{4DF2207D-9C61-40C2-AAC3-EE3C02BA25F8}" destId="{CBF03844-C97E-483C-B33A-7461566C34E7}" srcOrd="0" destOrd="0" parTransId="{3E0928CF-7F23-4F51-A08B-826319102ACF}" sibTransId="{98D61F6A-ABF6-4516-90E5-1C94343C519C}"/>
    <dgm:cxn modelId="{655040B6-27E2-4636-B243-93AFDDCF730C}" type="presOf" srcId="{69BFFF27-358F-47E5-9136-C096DA3651DE}" destId="{527D20E8-F806-4436-A7C6-73844FC1386A}" srcOrd="0" destOrd="0" presId="urn:microsoft.com/office/officeart/2005/8/layout/vList5"/>
    <dgm:cxn modelId="{FC7E8E75-255A-4302-B6A1-F9225E108133}" srcId="{4DF2207D-9C61-40C2-AAC3-EE3C02BA25F8}" destId="{3222FC88-5F1A-4F74-86B5-448ABCCBD23F}" srcOrd="4" destOrd="0" parTransId="{DE13228D-6961-4064-A9FF-23058E111B6C}" sibTransId="{69BA3C86-EB41-40BD-9592-7D5447CEC8CF}"/>
    <dgm:cxn modelId="{1B4DC602-0C28-474C-8B3D-9B7D74ABB0EE}" srcId="{50EDDE00-3FEB-4FE9-8D89-52F8C186562B}" destId="{69BFFF27-358F-47E5-9136-C096DA3651DE}" srcOrd="0" destOrd="0" parTransId="{031C36C8-145D-4C4F-8C35-7AE7B4FB97ED}" sibTransId="{E19A5F54-DB9B-4558-AA56-CDCB88FF225F}"/>
    <dgm:cxn modelId="{E5B1BC8B-A186-4CB4-A3AD-1BBD457D7DFA}" type="presParOf" srcId="{BB6EE81C-4CC7-48B5-BD90-755ED007DE2A}" destId="{0EE6C88E-31A2-44F9-B111-44E91C4FC51B}" srcOrd="0" destOrd="0" presId="urn:microsoft.com/office/officeart/2005/8/layout/vList5"/>
    <dgm:cxn modelId="{A6EEF979-BAFB-494A-A140-E75EC14EC4DC}" type="presParOf" srcId="{0EE6C88E-31A2-44F9-B111-44E91C4FC51B}" destId="{236017C1-2992-4FA4-ABD5-2B2FAF65F35D}" srcOrd="0" destOrd="0" presId="urn:microsoft.com/office/officeart/2005/8/layout/vList5"/>
    <dgm:cxn modelId="{1B8DB1AB-BFFB-48BB-AA36-F675C687FDA0}" type="presParOf" srcId="{0EE6C88E-31A2-44F9-B111-44E91C4FC51B}" destId="{6E5448E6-0E84-4687-B332-58B2C70B2E98}" srcOrd="1" destOrd="0" presId="urn:microsoft.com/office/officeart/2005/8/layout/vList5"/>
    <dgm:cxn modelId="{0F565FD1-C68E-41DC-BC73-0B014FA93ADD}" type="presParOf" srcId="{BB6EE81C-4CC7-48B5-BD90-755ED007DE2A}" destId="{0EB2ADC1-0D69-47D9-8055-045A52B75476}" srcOrd="1" destOrd="0" presId="urn:microsoft.com/office/officeart/2005/8/layout/vList5"/>
    <dgm:cxn modelId="{6CE7470D-4AF7-4E12-A9AA-ADC45EF98006}" type="presParOf" srcId="{BB6EE81C-4CC7-48B5-BD90-755ED007DE2A}" destId="{C1D9F4D3-D17C-4D25-AF7A-6BADE78DB65D}" srcOrd="2" destOrd="0" presId="urn:microsoft.com/office/officeart/2005/8/layout/vList5"/>
    <dgm:cxn modelId="{4E00D8F3-6804-4D34-8B5A-AE13A1DD0521}" type="presParOf" srcId="{C1D9F4D3-D17C-4D25-AF7A-6BADE78DB65D}" destId="{AD0C4D3F-A05F-48D3-8A74-DAE3A0B4721B}" srcOrd="0" destOrd="0" presId="urn:microsoft.com/office/officeart/2005/8/layout/vList5"/>
    <dgm:cxn modelId="{6DBBE805-19EA-4288-8737-21057A3C2328}" type="presParOf" srcId="{C1D9F4D3-D17C-4D25-AF7A-6BADE78DB65D}" destId="{430391B0-B9B8-4055-B7A6-3DBADBF87146}" srcOrd="1" destOrd="0" presId="urn:microsoft.com/office/officeart/2005/8/layout/vList5"/>
    <dgm:cxn modelId="{1457A0B0-707D-4898-990D-8C7E2CCDD9BB}" type="presParOf" srcId="{BB6EE81C-4CC7-48B5-BD90-755ED007DE2A}" destId="{78CDB570-180C-4AED-9C14-9A337FADFC9F}" srcOrd="3" destOrd="0" presId="urn:microsoft.com/office/officeart/2005/8/layout/vList5"/>
    <dgm:cxn modelId="{8ADEFAEB-1F91-4734-AEAE-B731B3C1A1D3}" type="presParOf" srcId="{BB6EE81C-4CC7-48B5-BD90-755ED007DE2A}" destId="{C45E0746-C437-4A74-BD0C-E2C630851ED0}" srcOrd="4" destOrd="0" presId="urn:microsoft.com/office/officeart/2005/8/layout/vList5"/>
    <dgm:cxn modelId="{9E47121B-92B2-49D3-9421-5852F5CFB4C5}" type="presParOf" srcId="{C45E0746-C437-4A74-BD0C-E2C630851ED0}" destId="{6F7C5A96-BD9C-4996-A50C-3B23D5A35CD2}" srcOrd="0" destOrd="0" presId="urn:microsoft.com/office/officeart/2005/8/layout/vList5"/>
    <dgm:cxn modelId="{DF33929D-0ED8-47E9-9C79-823EB95AE056}" type="presParOf" srcId="{C45E0746-C437-4A74-BD0C-E2C630851ED0}" destId="{DA502FD9-30A9-48D2-B5EE-F2D0CE5B6969}" srcOrd="1" destOrd="0" presId="urn:microsoft.com/office/officeart/2005/8/layout/vList5"/>
    <dgm:cxn modelId="{98DF1A70-F98E-4622-B4CE-3CC001A39BDB}" type="presParOf" srcId="{BB6EE81C-4CC7-48B5-BD90-755ED007DE2A}" destId="{4AC4535F-0B47-4B6B-AF0A-CBE38C5F5652}" srcOrd="5" destOrd="0" presId="urn:microsoft.com/office/officeart/2005/8/layout/vList5"/>
    <dgm:cxn modelId="{E3E97B39-4E8F-403D-9E0C-5A6A34B94889}" type="presParOf" srcId="{BB6EE81C-4CC7-48B5-BD90-755ED007DE2A}" destId="{264C53DC-03FB-4452-BA31-E806CFA0EEA5}" srcOrd="6" destOrd="0" presId="urn:microsoft.com/office/officeart/2005/8/layout/vList5"/>
    <dgm:cxn modelId="{C2BA5055-3DFE-4C55-9342-9BFB55E76837}" type="presParOf" srcId="{264C53DC-03FB-4452-BA31-E806CFA0EEA5}" destId="{F1A6533B-C2CF-4507-B868-F16B1BC4CC15}" srcOrd="0" destOrd="0" presId="urn:microsoft.com/office/officeart/2005/8/layout/vList5"/>
    <dgm:cxn modelId="{A5A230A3-A77C-4417-8C3D-10F1DE0647AC}" type="presParOf" srcId="{264C53DC-03FB-4452-BA31-E806CFA0EEA5}" destId="{6A2A52B3-2A4B-4192-A478-C22DE60270FC}" srcOrd="1" destOrd="0" presId="urn:microsoft.com/office/officeart/2005/8/layout/vList5"/>
    <dgm:cxn modelId="{28912BC3-718E-46A8-958E-D8A566254694}" type="presParOf" srcId="{BB6EE81C-4CC7-48B5-BD90-755ED007DE2A}" destId="{17DE1EFC-52EA-401E-BBB8-4BE16562F412}" srcOrd="7" destOrd="0" presId="urn:microsoft.com/office/officeart/2005/8/layout/vList5"/>
    <dgm:cxn modelId="{47D8E19C-E184-41E3-A333-6DFB1195CDF4}" type="presParOf" srcId="{BB6EE81C-4CC7-48B5-BD90-755ED007DE2A}" destId="{1C30A138-FCB9-4950-B8D8-58215B0D4177}" srcOrd="8" destOrd="0" presId="urn:microsoft.com/office/officeart/2005/8/layout/vList5"/>
    <dgm:cxn modelId="{BB681F4D-1171-4F8D-BBFC-8EB716B34856}" type="presParOf" srcId="{1C30A138-FCB9-4950-B8D8-58215B0D4177}" destId="{DF547541-18B8-4616-926C-3B736E46AF2C}" srcOrd="0" destOrd="0" presId="urn:microsoft.com/office/officeart/2005/8/layout/vList5"/>
    <dgm:cxn modelId="{30B409FC-3190-4E35-A75D-E097A2AE3275}" type="presParOf" srcId="{1C30A138-FCB9-4950-B8D8-58215B0D4177}" destId="{7C5E1164-46D3-440E-8869-6605E10BACC3}" srcOrd="1" destOrd="0" presId="urn:microsoft.com/office/officeart/2005/8/layout/vList5"/>
    <dgm:cxn modelId="{7BAB620F-764D-4594-AF65-F123AC43A307}" type="presParOf" srcId="{BB6EE81C-4CC7-48B5-BD90-755ED007DE2A}" destId="{890B1D66-66FE-46AA-9060-EFFBE2E62F5B}" srcOrd="9" destOrd="0" presId="urn:microsoft.com/office/officeart/2005/8/layout/vList5"/>
    <dgm:cxn modelId="{C18A4F6B-2E32-49C2-AF91-38E6058F066E}" type="presParOf" srcId="{BB6EE81C-4CC7-48B5-BD90-755ED007DE2A}" destId="{438E2AD1-98EC-4154-9D5B-7EAC8BA652DB}" srcOrd="10" destOrd="0" presId="urn:microsoft.com/office/officeart/2005/8/layout/vList5"/>
    <dgm:cxn modelId="{D431E221-BFA8-42E8-9CED-C7E57A69AA05}" type="presParOf" srcId="{438E2AD1-98EC-4154-9D5B-7EAC8BA652DB}" destId="{EB828C74-40DA-40AB-9A7B-9E6A18444599}" srcOrd="0" destOrd="0" presId="urn:microsoft.com/office/officeart/2005/8/layout/vList5"/>
    <dgm:cxn modelId="{EFA10A37-45F5-41E3-93D7-9BA54D9E3527}" type="presParOf" srcId="{438E2AD1-98EC-4154-9D5B-7EAC8BA652DB}" destId="{527D20E8-F806-4436-A7C6-73844FC138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448E6-0E84-4687-B332-58B2C70B2E98}">
      <dsp:nvSpPr>
        <dsp:cNvPr id="0" name=""/>
        <dsp:cNvSpPr/>
      </dsp:nvSpPr>
      <dsp:spPr>
        <a:xfrm rot="5400000">
          <a:off x="4541863" y="-1897756"/>
          <a:ext cx="611430" cy="45624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b="1" kern="1200" dirty="0"/>
            <a:t>Causal </a:t>
          </a:r>
          <a:r>
            <a:rPr lang="fr-BE" sz="2000" b="1" kern="1200" dirty="0" err="1"/>
            <a:t>Analysis</a:t>
          </a:r>
          <a:r>
            <a:rPr lang="fr-BE" sz="2000" b="1" kern="1200" dirty="0"/>
            <a:t> </a:t>
          </a:r>
          <a:r>
            <a:rPr lang="fr-BE" sz="2000" kern="1200" dirty="0"/>
            <a:t>(ESQ 1-3)</a:t>
          </a:r>
        </a:p>
      </dsp:txBody>
      <dsp:txXfrm rot="-5400000">
        <a:off x="2566365" y="107590"/>
        <a:ext cx="4532578" cy="551734"/>
      </dsp:txXfrm>
    </dsp:sp>
    <dsp:sp modelId="{236017C1-2992-4FA4-ABD5-2B2FAF65F35D}">
      <dsp:nvSpPr>
        <dsp:cNvPr id="0" name=""/>
        <dsp:cNvSpPr/>
      </dsp:nvSpPr>
      <dsp:spPr>
        <a:xfrm>
          <a:off x="0" y="1312"/>
          <a:ext cx="2566365" cy="764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/>
            <a:t>Theme</a:t>
          </a:r>
          <a:r>
            <a:rPr lang="fr-BE" sz="2400" kern="1200" dirty="0"/>
            <a:t> 1</a:t>
          </a:r>
        </a:p>
      </dsp:txBody>
      <dsp:txXfrm>
        <a:off x="37309" y="38621"/>
        <a:ext cx="2491747" cy="689669"/>
      </dsp:txXfrm>
    </dsp:sp>
    <dsp:sp modelId="{430391B0-B9B8-4055-B7A6-3DBADBF87146}">
      <dsp:nvSpPr>
        <dsp:cNvPr id="0" name=""/>
        <dsp:cNvSpPr/>
      </dsp:nvSpPr>
      <dsp:spPr>
        <a:xfrm rot="5400000">
          <a:off x="4541863" y="-1095254"/>
          <a:ext cx="611430" cy="45624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b="1" kern="1200" dirty="0" err="1"/>
            <a:t>Effectiveness</a:t>
          </a:r>
          <a:r>
            <a:rPr lang="fr-BE" sz="2000" kern="1200" dirty="0"/>
            <a:t> (ESQ 4-7)</a:t>
          </a:r>
        </a:p>
      </dsp:txBody>
      <dsp:txXfrm rot="-5400000">
        <a:off x="2566365" y="910092"/>
        <a:ext cx="4532578" cy="551734"/>
      </dsp:txXfrm>
    </dsp:sp>
    <dsp:sp modelId="{AD0C4D3F-A05F-48D3-8A74-DAE3A0B4721B}">
      <dsp:nvSpPr>
        <dsp:cNvPr id="0" name=""/>
        <dsp:cNvSpPr/>
      </dsp:nvSpPr>
      <dsp:spPr>
        <a:xfrm>
          <a:off x="0" y="803814"/>
          <a:ext cx="2566365" cy="764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/>
            <a:t>Theme</a:t>
          </a:r>
          <a:r>
            <a:rPr lang="fr-BE" sz="2400" kern="1200" dirty="0"/>
            <a:t> 2</a:t>
          </a:r>
        </a:p>
      </dsp:txBody>
      <dsp:txXfrm>
        <a:off x="37309" y="841123"/>
        <a:ext cx="2491747" cy="689669"/>
      </dsp:txXfrm>
    </dsp:sp>
    <dsp:sp modelId="{DA502FD9-30A9-48D2-B5EE-F2D0CE5B6969}">
      <dsp:nvSpPr>
        <dsp:cNvPr id="0" name=""/>
        <dsp:cNvSpPr/>
      </dsp:nvSpPr>
      <dsp:spPr>
        <a:xfrm rot="5400000">
          <a:off x="4541863" y="-292752"/>
          <a:ext cx="611430" cy="45624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b="1" kern="1200" dirty="0" err="1"/>
            <a:t>Efficiency</a:t>
          </a:r>
          <a:r>
            <a:rPr lang="fr-BE" sz="2000" kern="1200" dirty="0"/>
            <a:t> (ESQ 8-11)</a:t>
          </a:r>
        </a:p>
      </dsp:txBody>
      <dsp:txXfrm rot="-5400000">
        <a:off x="2566365" y="1712594"/>
        <a:ext cx="4532578" cy="551734"/>
      </dsp:txXfrm>
    </dsp:sp>
    <dsp:sp modelId="{6F7C5A96-BD9C-4996-A50C-3B23D5A35CD2}">
      <dsp:nvSpPr>
        <dsp:cNvPr id="0" name=""/>
        <dsp:cNvSpPr/>
      </dsp:nvSpPr>
      <dsp:spPr>
        <a:xfrm>
          <a:off x="0" y="1606317"/>
          <a:ext cx="2566365" cy="764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/>
            <a:t>Theme</a:t>
          </a:r>
          <a:r>
            <a:rPr lang="fr-BE" sz="2400" kern="1200" dirty="0"/>
            <a:t> 3</a:t>
          </a:r>
        </a:p>
      </dsp:txBody>
      <dsp:txXfrm>
        <a:off x="37309" y="1643626"/>
        <a:ext cx="2491747" cy="689669"/>
      </dsp:txXfrm>
    </dsp:sp>
    <dsp:sp modelId="{6A2A52B3-2A4B-4192-A478-C22DE60270FC}">
      <dsp:nvSpPr>
        <dsp:cNvPr id="0" name=""/>
        <dsp:cNvSpPr/>
      </dsp:nvSpPr>
      <dsp:spPr>
        <a:xfrm rot="5400000">
          <a:off x="4541863" y="509749"/>
          <a:ext cx="611430" cy="45624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b="1" kern="1200" dirty="0" err="1"/>
            <a:t>Coherence</a:t>
          </a:r>
          <a:r>
            <a:rPr lang="fr-BE" sz="2000" kern="1200" dirty="0"/>
            <a:t> (ESQ 12-13)</a:t>
          </a:r>
        </a:p>
      </dsp:txBody>
      <dsp:txXfrm rot="-5400000">
        <a:off x="2566365" y="2515095"/>
        <a:ext cx="4532578" cy="551734"/>
      </dsp:txXfrm>
    </dsp:sp>
    <dsp:sp modelId="{F1A6533B-C2CF-4507-B868-F16B1BC4CC15}">
      <dsp:nvSpPr>
        <dsp:cNvPr id="0" name=""/>
        <dsp:cNvSpPr/>
      </dsp:nvSpPr>
      <dsp:spPr>
        <a:xfrm>
          <a:off x="0" y="2408819"/>
          <a:ext cx="2566365" cy="764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/>
            <a:t>Theme</a:t>
          </a:r>
          <a:r>
            <a:rPr lang="fr-BE" sz="2400" kern="1200" dirty="0"/>
            <a:t> 4</a:t>
          </a:r>
        </a:p>
      </dsp:txBody>
      <dsp:txXfrm>
        <a:off x="37309" y="2446128"/>
        <a:ext cx="2491747" cy="689669"/>
      </dsp:txXfrm>
    </dsp:sp>
    <dsp:sp modelId="{7C5E1164-46D3-440E-8869-6605E10BACC3}">
      <dsp:nvSpPr>
        <dsp:cNvPr id="0" name=""/>
        <dsp:cNvSpPr/>
      </dsp:nvSpPr>
      <dsp:spPr>
        <a:xfrm rot="5400000">
          <a:off x="4541863" y="1312251"/>
          <a:ext cx="611430" cy="45624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b="1" kern="1200" dirty="0"/>
            <a:t>Relevance</a:t>
          </a:r>
          <a:r>
            <a:rPr lang="fr-BE" sz="2000" kern="1200" dirty="0"/>
            <a:t> (ESQ 14-15)</a:t>
          </a:r>
        </a:p>
      </dsp:txBody>
      <dsp:txXfrm rot="-5400000">
        <a:off x="2566365" y="3317597"/>
        <a:ext cx="4532578" cy="551734"/>
      </dsp:txXfrm>
    </dsp:sp>
    <dsp:sp modelId="{DF547541-18B8-4616-926C-3B736E46AF2C}">
      <dsp:nvSpPr>
        <dsp:cNvPr id="0" name=""/>
        <dsp:cNvSpPr/>
      </dsp:nvSpPr>
      <dsp:spPr>
        <a:xfrm>
          <a:off x="0" y="3211321"/>
          <a:ext cx="2566365" cy="764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/>
            <a:t>Theme</a:t>
          </a:r>
          <a:r>
            <a:rPr lang="fr-BE" sz="2400" kern="1200" dirty="0"/>
            <a:t> 5</a:t>
          </a:r>
        </a:p>
      </dsp:txBody>
      <dsp:txXfrm>
        <a:off x="37309" y="3248630"/>
        <a:ext cx="2491747" cy="689669"/>
      </dsp:txXfrm>
    </dsp:sp>
    <dsp:sp modelId="{527D20E8-F806-4436-A7C6-73844FC1386A}">
      <dsp:nvSpPr>
        <dsp:cNvPr id="0" name=""/>
        <dsp:cNvSpPr/>
      </dsp:nvSpPr>
      <dsp:spPr>
        <a:xfrm rot="5400000">
          <a:off x="4541863" y="2114753"/>
          <a:ext cx="611430" cy="45624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b="1" kern="1200" dirty="0"/>
            <a:t>EU </a:t>
          </a:r>
          <a:r>
            <a:rPr lang="fr-BE" sz="2000" b="1" kern="1200" dirty="0" err="1"/>
            <a:t>added</a:t>
          </a:r>
          <a:r>
            <a:rPr lang="fr-BE" sz="2000" b="1" kern="1200" dirty="0"/>
            <a:t>-value </a:t>
          </a:r>
          <a:r>
            <a:rPr lang="fr-BE" sz="2000" kern="1200" dirty="0"/>
            <a:t>(ESQ 16)</a:t>
          </a:r>
        </a:p>
      </dsp:txBody>
      <dsp:txXfrm rot="-5400000">
        <a:off x="2566365" y="4120099"/>
        <a:ext cx="4532578" cy="551734"/>
      </dsp:txXfrm>
    </dsp:sp>
    <dsp:sp modelId="{EB828C74-40DA-40AB-9A7B-9E6A18444599}">
      <dsp:nvSpPr>
        <dsp:cNvPr id="0" name=""/>
        <dsp:cNvSpPr/>
      </dsp:nvSpPr>
      <dsp:spPr>
        <a:xfrm>
          <a:off x="0" y="4013823"/>
          <a:ext cx="2566365" cy="764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/>
            <a:t>Theme</a:t>
          </a:r>
          <a:r>
            <a:rPr lang="fr-BE" sz="2400" kern="1200" dirty="0"/>
            <a:t> 6</a:t>
          </a:r>
        </a:p>
      </dsp:txBody>
      <dsp:txXfrm>
        <a:off x="37309" y="4051132"/>
        <a:ext cx="2491747" cy="68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44812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t" anchorCtr="0" compatLnSpc="1">
            <a:prstTxWarp prst="textNoShape">
              <a:avLst/>
            </a:prstTxWarp>
          </a:bodyPr>
          <a:lstStyle>
            <a:lvl1pPr defTabSz="92864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3"/>
            <a:ext cx="2944812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t" anchorCtr="0" compatLnSpc="1">
            <a:prstTxWarp prst="textNoShape">
              <a:avLst/>
            </a:prstTxWarp>
          </a:bodyPr>
          <a:lstStyle>
            <a:lvl1pPr algn="r" defTabSz="92864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755"/>
            <a:ext cx="2944812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b" anchorCtr="0" compatLnSpc="1">
            <a:prstTxWarp prst="textNoShape">
              <a:avLst/>
            </a:prstTxWarp>
          </a:bodyPr>
          <a:lstStyle>
            <a:lvl1pPr defTabSz="92864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9429755"/>
            <a:ext cx="2944812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b" anchorCtr="0" compatLnSpc="1">
            <a:prstTxWarp prst="textNoShape">
              <a:avLst/>
            </a:prstTxWarp>
          </a:bodyPr>
          <a:lstStyle>
            <a:lvl1pPr algn="r" defTabSz="928642">
              <a:defRPr sz="1200"/>
            </a:lvl1pPr>
          </a:lstStyle>
          <a:p>
            <a:pPr>
              <a:defRPr/>
            </a:pPr>
            <a:fld id="{F8E9D396-4930-4EA1-AE27-7E55304DC5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002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44812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t" anchorCtr="0" compatLnSpc="1">
            <a:prstTxWarp prst="textNoShape">
              <a:avLst/>
            </a:prstTxWarp>
          </a:bodyPr>
          <a:lstStyle>
            <a:lvl1pPr defTabSz="92864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3"/>
            <a:ext cx="2944812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t" anchorCtr="0" compatLnSpc="1">
            <a:prstTxWarp prst="textNoShape">
              <a:avLst/>
            </a:prstTxWarp>
          </a:bodyPr>
          <a:lstStyle>
            <a:lvl1pPr algn="r" defTabSz="92864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14876"/>
            <a:ext cx="5435600" cy="4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755"/>
            <a:ext cx="2944812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b" anchorCtr="0" compatLnSpc="1">
            <a:prstTxWarp prst="textNoShape">
              <a:avLst/>
            </a:prstTxWarp>
          </a:bodyPr>
          <a:lstStyle>
            <a:lvl1pPr defTabSz="92864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9755"/>
            <a:ext cx="2944812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b" anchorCtr="0" compatLnSpc="1">
            <a:prstTxWarp prst="textNoShape">
              <a:avLst/>
            </a:prstTxWarp>
          </a:bodyPr>
          <a:lstStyle>
            <a:lvl1pPr algn="r" defTabSz="928642">
              <a:defRPr sz="1200"/>
            </a:lvl1pPr>
          </a:lstStyle>
          <a:p>
            <a:pPr>
              <a:defRPr/>
            </a:pPr>
            <a:fld id="{320DA613-2AB6-4C0C-814E-42564DB084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86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3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23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31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737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59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976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067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4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56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178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93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091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341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617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908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751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292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651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995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914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68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554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186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01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272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48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191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34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95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48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5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EEB87-20D0-4FB3-9AAD-173F28540C18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4274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555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A613-2AB6-4C0C-814E-42564DB0848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5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98805" y="1515985"/>
            <a:ext cx="6858000" cy="2344737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98805" y="4296025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8" y="852280"/>
            <a:ext cx="1800000" cy="538583"/>
          </a:xfrm>
          <a:prstGeom prst="rect">
            <a:avLst/>
          </a:prstGeom>
        </p:spPr>
      </p:pic>
      <p:sp>
        <p:nvSpPr>
          <p:cNvPr id="10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51469" y="1594260"/>
            <a:ext cx="1123296" cy="898636"/>
          </a:xfrm>
          <a:prstGeom prst="rect">
            <a:avLst/>
          </a:prstGeom>
        </p:spPr>
        <p:txBody>
          <a:bodyPr anchor="ctr" anchorCtr="1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2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z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6B15-C5F7-43C7-8BBD-E673A3B99223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469232" y="854240"/>
            <a:ext cx="8674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2"/>
          <p:cNvSpPr>
            <a:spLocks noGrp="1"/>
          </p:cNvSpPr>
          <p:nvPr>
            <p:ph type="body" idx="1"/>
          </p:nvPr>
        </p:nvSpPr>
        <p:spPr>
          <a:xfrm>
            <a:off x="694800" y="1476625"/>
            <a:ext cx="3816000" cy="65623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t" anchorCtr="0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694800" y="2204867"/>
            <a:ext cx="3816000" cy="3168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6016" y="1476625"/>
            <a:ext cx="3816000" cy="65623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t" anchorCtr="0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6016" y="2204865"/>
            <a:ext cx="3816000" cy="3168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riangle isocèle 17"/>
          <p:cNvSpPr/>
          <p:nvPr userDrawn="1"/>
        </p:nvSpPr>
        <p:spPr>
          <a:xfrm rot="5400000">
            <a:off x="2993229" y="3722436"/>
            <a:ext cx="3168350" cy="133208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95325" y="5589588"/>
            <a:ext cx="7837115" cy="631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342891" indent="0">
              <a:buNone/>
              <a:defRPr/>
            </a:lvl2pPr>
            <a:lvl3pPr marL="685782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33914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z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BD23-C016-4148-8D88-76AC6EB91E79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308304" y="6336000"/>
            <a:ext cx="1820653" cy="405042"/>
          </a:xfrm>
        </p:spPr>
        <p:txBody>
          <a:bodyPr/>
          <a:lstStyle/>
          <a:p>
            <a:fld id="{EDF4A945-8350-4157-820A-0F6F27AD0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469232" y="854240"/>
            <a:ext cx="8674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2"/>
          <p:cNvSpPr>
            <a:spLocks noGrp="1"/>
          </p:cNvSpPr>
          <p:nvPr>
            <p:ph type="body" idx="1"/>
          </p:nvPr>
        </p:nvSpPr>
        <p:spPr>
          <a:xfrm>
            <a:off x="694800" y="1476625"/>
            <a:ext cx="2664000" cy="65623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t" anchorCtr="0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694800" y="2204866"/>
            <a:ext cx="2664000" cy="3600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36496" y="1476625"/>
            <a:ext cx="2664000" cy="65623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t" anchorCtr="0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36496" y="2204864"/>
            <a:ext cx="2664000" cy="3600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515648" y="1476625"/>
            <a:ext cx="2664000" cy="65623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t" anchorCtr="0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515648" y="2204865"/>
            <a:ext cx="2664000" cy="3600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riangle isocèle 17"/>
          <p:cNvSpPr/>
          <p:nvPr userDrawn="1"/>
        </p:nvSpPr>
        <p:spPr>
          <a:xfrm rot="5400000">
            <a:off x="2694186" y="2870866"/>
            <a:ext cx="1440000" cy="108000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5512150" y="2870866"/>
            <a:ext cx="1440000" cy="108000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654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FC5B-CFF8-49ED-A832-CF2954C443E0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469232" y="854240"/>
            <a:ext cx="8674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867544" y="981001"/>
            <a:ext cx="8115355" cy="404520"/>
          </a:xfrm>
        </p:spPr>
        <p:txBody>
          <a:bodyPr anchor="ctr" anchorCtr="0"/>
          <a:lstStyle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12819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 txBox="1">
            <a:spLocks/>
          </p:cNvSpPr>
          <p:nvPr userDrawn="1"/>
        </p:nvSpPr>
        <p:spPr>
          <a:xfrm>
            <a:off x="694800" y="6484624"/>
            <a:ext cx="430350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GB"/>
            </a:defPPr>
            <a:lvl1pPr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fr-FR" sz="900" dirty="0">
                <a:latin typeface="+mn-lt"/>
              </a:rPr>
              <a:t>Source: ADE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45183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6879" y="1439999"/>
            <a:ext cx="4749733" cy="4780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4799" y="1439999"/>
            <a:ext cx="3384000" cy="478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C10-759F-48D8-8A2E-D2FC741AB597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69232" y="854240"/>
            <a:ext cx="8674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5626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507792"/>
            <a:ext cx="2882068" cy="864096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428942" y="283995"/>
            <a:ext cx="3876675" cy="407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6"/>
          </p:nvPr>
        </p:nvSpPr>
        <p:spPr>
          <a:xfrm>
            <a:off x="4360862" y="334795"/>
            <a:ext cx="4315778" cy="519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428942" y="691347"/>
            <a:ext cx="3876675" cy="56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428942" y="1365464"/>
            <a:ext cx="3876675" cy="407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19"/>
          </p:nvPr>
        </p:nvSpPr>
        <p:spPr>
          <a:xfrm>
            <a:off x="428942" y="1772816"/>
            <a:ext cx="3876675" cy="56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0"/>
          </p:nvPr>
        </p:nvSpPr>
        <p:spPr>
          <a:xfrm>
            <a:off x="428942" y="2447671"/>
            <a:ext cx="3876675" cy="407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1"/>
          </p:nvPr>
        </p:nvSpPr>
        <p:spPr>
          <a:xfrm>
            <a:off x="428942" y="2855023"/>
            <a:ext cx="3876675" cy="56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7753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83BB-EE31-4A61-8D43-389698C19C91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8"/>
          </p:nvPr>
        </p:nvSpPr>
        <p:spPr>
          <a:xfrm>
            <a:off x="1094162" y="4347535"/>
            <a:ext cx="6955675" cy="1192361"/>
          </a:xfrm>
        </p:spPr>
        <p:txBody>
          <a:bodyPr>
            <a:normAutofit/>
          </a:bodyPr>
          <a:lstStyle>
            <a:lvl1pPr marL="0" indent="0" algn="ctr">
              <a:buNone/>
              <a:defRPr sz="6600" spc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30" y="6021288"/>
            <a:ext cx="2523738" cy="759290"/>
          </a:xfrm>
          <a:prstGeom prst="rect">
            <a:avLst/>
          </a:prstGeom>
        </p:spPr>
      </p:pic>
      <p:sp>
        <p:nvSpPr>
          <p:cNvPr id="22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428942" y="283995"/>
            <a:ext cx="3876675" cy="407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428942" y="691347"/>
            <a:ext cx="3876675" cy="56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19"/>
          </p:nvPr>
        </p:nvSpPr>
        <p:spPr>
          <a:xfrm>
            <a:off x="428942" y="1365464"/>
            <a:ext cx="3876675" cy="407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0"/>
          </p:nvPr>
        </p:nvSpPr>
        <p:spPr>
          <a:xfrm>
            <a:off x="428942" y="1772816"/>
            <a:ext cx="3876675" cy="56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1"/>
          </p:nvPr>
        </p:nvSpPr>
        <p:spPr>
          <a:xfrm>
            <a:off x="428942" y="2447671"/>
            <a:ext cx="3876675" cy="407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428942" y="2855023"/>
            <a:ext cx="3876675" cy="56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Espace réservé du texte 16"/>
          <p:cNvSpPr>
            <a:spLocks noGrp="1"/>
          </p:cNvSpPr>
          <p:nvPr>
            <p:ph type="body" sz="quarter" idx="23"/>
          </p:nvPr>
        </p:nvSpPr>
        <p:spPr>
          <a:xfrm>
            <a:off x="4360862" y="334795"/>
            <a:ext cx="4315778" cy="519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02586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0AD4DF03-976E-4F7D-9C8D-1D1E11892679}" type="slidenum">
              <a:rPr lang="en-US" altLang="en-US"/>
              <a:pPr/>
              <a:t>‹#›</a:t>
            </a:fld>
            <a:endParaRPr lang="en-US" altLang="en-US"/>
          </a:p>
          <a:p>
            <a:r>
              <a:rPr lang="fr-BE" altLang="en-US" sz="900"/>
              <a:t>ADE PPT Support Pack</a:t>
            </a:r>
          </a:p>
          <a:p>
            <a:endParaRPr lang="fr-BE" altLang="en-US" sz="900"/>
          </a:p>
          <a:p>
            <a:endParaRPr lang="fr-BE" altLang="en-US" sz="900"/>
          </a:p>
          <a:p>
            <a:endParaRPr lang="fr-BE" altLang="en-US" sz="900"/>
          </a:p>
          <a:p>
            <a:endParaRPr lang="fr-BE" altLang="en-US" sz="900"/>
          </a:p>
          <a:p>
            <a:endParaRPr lang="fr-BE" altLang="en-US" sz="900"/>
          </a:p>
          <a:p>
            <a:endParaRPr lang="fr-BE" altLang="en-US" sz="900"/>
          </a:p>
          <a:p>
            <a:endParaRPr lang="fr-BE" altLang="en-US" sz="900"/>
          </a:p>
          <a:p>
            <a:endParaRPr lang="fr-BE" altLang="en-US" sz="900"/>
          </a:p>
          <a:p>
            <a:endParaRPr lang="en-US" altLang="en-US" sz="900"/>
          </a:p>
        </p:txBody>
      </p:sp>
    </p:spTree>
    <p:extLst>
      <p:ext uri="{BB962C8B-B14F-4D97-AF65-F5344CB8AC3E}">
        <p14:creationId xmlns:p14="http://schemas.microsoft.com/office/powerpoint/2010/main" val="313574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515600"/>
            <a:ext cx="6264696" cy="2343600"/>
          </a:xfrm>
        </p:spPr>
        <p:txBody>
          <a:bodyPr anchor="b" anchorCtr="0"/>
          <a:lstStyle>
            <a:lvl1pPr algn="ctr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4294800"/>
            <a:ext cx="6264696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98" y="1096858"/>
            <a:ext cx="1800000" cy="538583"/>
          </a:xfrm>
          <a:prstGeom prst="rect">
            <a:avLst/>
          </a:prstGeom>
        </p:spPr>
      </p:pic>
      <p:sp>
        <p:nvSpPr>
          <p:cNvPr id="10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7330150" y="1810284"/>
            <a:ext cx="1123296" cy="898636"/>
          </a:xfrm>
          <a:prstGeom prst="rect">
            <a:avLst/>
          </a:prstGeom>
        </p:spPr>
        <p:txBody>
          <a:bodyPr anchor="ctr" anchorCtr="1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7496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spc="8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694800" y="1800000"/>
            <a:ext cx="8280000" cy="431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spcBef>
                <a:spcPts val="1800"/>
              </a:spcBef>
              <a:buSzPct val="120000"/>
              <a:buFontTx/>
              <a:buBlip>
                <a:blip r:embed="rId3"/>
              </a:buBlip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6804025" y="4076700"/>
            <a:ext cx="2170113" cy="2592388"/>
          </a:xfrm>
        </p:spPr>
        <p:txBody>
          <a:bodyPr anchor="b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694800" y="6484624"/>
            <a:ext cx="430350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GB"/>
            </a:defPPr>
            <a:lvl1pPr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fr-FR" sz="900" dirty="0">
                <a:latin typeface="+mn-lt"/>
              </a:rPr>
              <a:t>Source: ADE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99856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spc="8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32000" y="1700809"/>
            <a:ext cx="8280000" cy="468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995285E-3000-4CA2-9B6D-29E278226F23}" type="datetime1">
              <a:rPr lang="en-US" smtClean="0"/>
              <a:t>1/15/2021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694800" y="6484624"/>
            <a:ext cx="430350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GB"/>
            </a:defPPr>
            <a:lvl1pPr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fr-FR" sz="900" dirty="0">
                <a:latin typeface="+mn-lt"/>
              </a:rPr>
              <a:t>Source: ADE</a:t>
            </a:r>
            <a:endParaRPr lang="en-US" sz="90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22" y="6326740"/>
            <a:ext cx="1450571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4856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E396-56DC-4FA3-8263-C134482F312E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64287" y="6336000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694824" y="1440000"/>
            <a:ext cx="8288076" cy="478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469232" y="854240"/>
            <a:ext cx="8674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867544" y="981001"/>
            <a:ext cx="8115355" cy="404520"/>
          </a:xfrm>
        </p:spPr>
        <p:txBody>
          <a:bodyPr anchor="ctr" anchorCtr="0"/>
          <a:lstStyle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2687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9DCC-5BEB-4AAA-ACE9-CAD81F2D9927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694824" y="1672391"/>
            <a:ext cx="8288076" cy="4548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94824" y="1130808"/>
            <a:ext cx="8261370" cy="396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342892" indent="0">
              <a:buNone/>
              <a:defRPr>
                <a:solidFill>
                  <a:schemeClr val="accent3"/>
                </a:solidFill>
              </a:defRPr>
            </a:lvl2pPr>
            <a:lvl3pPr marL="685783" indent="0">
              <a:buNone/>
              <a:defRPr>
                <a:solidFill>
                  <a:schemeClr val="accent3"/>
                </a:solidFill>
              </a:defRPr>
            </a:lvl3pPr>
            <a:lvl4pPr marL="1028675" indent="0">
              <a:buNone/>
              <a:defRPr>
                <a:solidFill>
                  <a:schemeClr val="accent3"/>
                </a:solidFill>
              </a:defRPr>
            </a:lvl4pPr>
            <a:lvl5pPr marL="1371566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69232" y="854240"/>
            <a:ext cx="8674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550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98D2-1E65-4E75-AF95-4368C2B3A539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694824" y="1440000"/>
            <a:ext cx="8288076" cy="478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469232" y="854240"/>
            <a:ext cx="8674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95325" y="5589588"/>
            <a:ext cx="7837115" cy="631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342891" indent="0">
              <a:buNone/>
              <a:defRPr/>
            </a:lvl2pPr>
            <a:lvl3pPr marL="685782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02307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4824" y="1439999"/>
            <a:ext cx="4050000" cy="478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6612" y="1439999"/>
            <a:ext cx="4050000" cy="478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C7B-7954-46F4-A0E1-DAC53D099665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469232" y="854240"/>
            <a:ext cx="8674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1632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4800" y="1476625"/>
            <a:ext cx="4050000" cy="8239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4800" y="2520814"/>
            <a:ext cx="4050000" cy="3668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946400" y="1476625"/>
            <a:ext cx="4050000" cy="8239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46400" y="2520814"/>
            <a:ext cx="4050000" cy="3668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8495-AAAE-4F1F-BDCF-24BE023A0B5B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469232" y="854240"/>
            <a:ext cx="8674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0793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67545" y="0"/>
            <a:ext cx="8301788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76056" y="6336000"/>
            <a:ext cx="147324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DE7982-25B2-47EA-8A1F-5E394906CD18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00544" y="6336000"/>
            <a:ext cx="430350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/>
              <a:t>GR: Groupe de Référence (réunion)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71557" y="6336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100" b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22" y="6326740"/>
            <a:ext cx="1450571" cy="43641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4800" y="1440000"/>
            <a:ext cx="8287200" cy="47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694800" y="6484624"/>
            <a:ext cx="430350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GB"/>
            </a:defPPr>
            <a:lvl1pPr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fr-FR" sz="900" dirty="0">
                <a:latin typeface="+mn-lt"/>
              </a:rPr>
              <a:t>Source: ADE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91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7" r:id="rId2"/>
    <p:sldLayoutId id="2147484658" r:id="rId3"/>
    <p:sldLayoutId id="2147484664" r:id="rId4"/>
    <p:sldLayoutId id="2147484645" r:id="rId5"/>
    <p:sldLayoutId id="2147484646" r:id="rId6"/>
    <p:sldLayoutId id="2147484659" r:id="rId7"/>
    <p:sldLayoutId id="2147484648" r:id="rId8"/>
    <p:sldLayoutId id="2147484649" r:id="rId9"/>
    <p:sldLayoutId id="2147484662" r:id="rId10"/>
    <p:sldLayoutId id="2147484661" r:id="rId11"/>
    <p:sldLayoutId id="2147484650" r:id="rId12"/>
    <p:sldLayoutId id="2147484651" r:id="rId13"/>
    <p:sldLayoutId id="2147484652" r:id="rId14"/>
    <p:sldLayoutId id="2147484656" r:id="rId15"/>
    <p:sldLayoutId id="2147484663" r:id="rId16"/>
    <p:sldLayoutId id="2147484665" r:id="rId17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SzPct val="120000"/>
        <a:buFont typeface="Wingdings 3" panose="05040102010807070707" pitchFamily="18" charset="2"/>
        <a:buChar char="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SzPct val="80000"/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18.png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svg"/><Relationship Id="rId5" Type="http://schemas.openxmlformats.org/officeDocument/2006/relationships/image" Target="../media/image20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svg"/><Relationship Id="rId5" Type="http://schemas.openxmlformats.org/officeDocument/2006/relationships/image" Target="../media/image26.png"/><Relationship Id="rId4" Type="http://schemas.openxmlformats.org/officeDocument/2006/relationships/image" Target="../media/image3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5" Type="http://schemas.openxmlformats.org/officeDocument/2006/relationships/image" Target="../media/image29.png"/><Relationship Id="rId4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svg"/><Relationship Id="rId5" Type="http://schemas.openxmlformats.org/officeDocument/2006/relationships/image" Target="../media/image18.png"/><Relationship Id="rId4" Type="http://schemas.openxmlformats.org/officeDocument/2006/relationships/image" Target="../media/image4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svg"/><Relationship Id="rId5" Type="http://schemas.openxmlformats.org/officeDocument/2006/relationships/image" Target="../media/image33.png"/><Relationship Id="rId4" Type="http://schemas.openxmlformats.org/officeDocument/2006/relationships/image" Target="../media/image48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www.oir.at/files2/imagecache/Image_Preview/img/articles/OIR_Logo_web_440_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0" y="1844824"/>
            <a:ext cx="1619250" cy="8801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98805" y="2708920"/>
            <a:ext cx="6858000" cy="2344737"/>
          </a:xfrm>
        </p:spPr>
        <p:txBody>
          <a:bodyPr/>
          <a:lstStyle/>
          <a:p>
            <a:r>
              <a:rPr lang="en-US" dirty="0"/>
              <a:t>Evaluation support study on the CAP’s impact on knowledge exchange and advisory services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764704"/>
            <a:ext cx="20162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Picture 7" descr="Z:\ADEDOT\LOGOS\LOGO ADE\ADE_UK_01006433-1.5-OK.t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" y="534199"/>
            <a:ext cx="140970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499674-9884-49E5-8C7B-4158C5A0255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84" y="1131985"/>
            <a:ext cx="14017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3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Structuring</a:t>
            </a:r>
            <a:r>
              <a:rPr lang="fr-BE" dirty="0"/>
              <a:t> and </a:t>
            </a:r>
            <a:r>
              <a:rPr lang="fr-BE" dirty="0" err="1"/>
              <a:t>understanding</a:t>
            </a:r>
            <a:r>
              <a:rPr lang="fr-BE" dirty="0"/>
              <a:t> the </a:t>
            </a:r>
            <a:r>
              <a:rPr lang="fr-BE" dirty="0" err="1"/>
              <a:t>ESQs</a:t>
            </a:r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867544" y="1180037"/>
            <a:ext cx="8115355" cy="404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800" dirty="0"/>
              <a:t>Link </a:t>
            </a:r>
            <a:r>
              <a:rPr lang="fr-BE" sz="1800" dirty="0" err="1"/>
              <a:t>between</a:t>
            </a:r>
            <a:r>
              <a:rPr lang="fr-BE" sz="1800" dirty="0"/>
              <a:t> </a:t>
            </a:r>
            <a:r>
              <a:rPr lang="fr-BE" sz="1800" dirty="0" err="1"/>
              <a:t>evaluation</a:t>
            </a:r>
            <a:r>
              <a:rPr lang="fr-BE" sz="1800" dirty="0"/>
              <a:t> </a:t>
            </a:r>
            <a:r>
              <a:rPr lang="fr-BE" sz="1800" dirty="0" err="1"/>
              <a:t>criteria</a:t>
            </a:r>
            <a:r>
              <a:rPr lang="fr-BE" sz="1800" dirty="0"/>
              <a:t> and the intervention </a:t>
            </a:r>
            <a:r>
              <a:rPr lang="fr-BE" sz="1800" dirty="0" err="1"/>
              <a:t>logic</a:t>
            </a:r>
            <a:r>
              <a:rPr lang="fr-BE" sz="1800" dirty="0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39552" y="1873721"/>
            <a:ext cx="82296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1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approach to the evaluation</a:t>
            </a:r>
            <a:endParaRPr lang="fr-B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32240" y="836712"/>
            <a:ext cx="2304256" cy="1296144"/>
          </a:xfrm>
          <a:solidFill>
            <a:schemeClr val="bg1"/>
          </a:solidFill>
        </p:spPr>
        <p:txBody>
          <a:bodyPr/>
          <a:lstStyle/>
          <a:p>
            <a:endParaRPr lang="fr-BE"/>
          </a:p>
        </p:txBody>
      </p:sp>
      <p:pic>
        <p:nvPicPr>
          <p:cNvPr id="8" name="Picture 7" descr="https://www.oir.at/files2/imagecache/Image_Preview/img/articles/OIR_Logo_web_440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4824"/>
            <a:ext cx="1619250" cy="88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Z:\ADEDOT\LOGOS\LOGO ADE\ADE_UK_01006433-1.5-OK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2" y="534199"/>
            <a:ext cx="140970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33D53D-B321-4907-BDAE-485D7F9D430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016" y="1095980"/>
            <a:ext cx="14017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Approach</a:t>
            </a:r>
          </a:p>
        </p:txBody>
      </p:sp>
      <p:grpSp>
        <p:nvGrpSpPr>
          <p:cNvPr id="5" name="Groupe 117">
            <a:extLst>
              <a:ext uri="{FF2B5EF4-FFF2-40B4-BE49-F238E27FC236}">
                <a16:creationId xmlns:a16="http://schemas.microsoft.com/office/drawing/2014/main" id="{F7C6F3E2-9BB9-4CB8-AA11-7429B3D23E71}"/>
              </a:ext>
            </a:extLst>
          </p:cNvPr>
          <p:cNvGrpSpPr/>
          <p:nvPr/>
        </p:nvGrpSpPr>
        <p:grpSpPr>
          <a:xfrm>
            <a:off x="539552" y="1772816"/>
            <a:ext cx="8424936" cy="2520280"/>
            <a:chOff x="0" y="0"/>
            <a:chExt cx="6100999" cy="1341116"/>
          </a:xfrm>
        </p:grpSpPr>
        <p:sp>
          <p:nvSpPr>
            <p:cNvPr id="6" name="Rectangle : coins arrondis 105">
              <a:extLst>
                <a:ext uri="{FF2B5EF4-FFF2-40B4-BE49-F238E27FC236}">
                  <a16:creationId xmlns:a16="http://schemas.microsoft.com/office/drawing/2014/main" id="{7F1D9A0A-910F-4375-AD13-DA7C2213DA35}"/>
                </a:ext>
              </a:extLst>
            </p:cNvPr>
            <p:cNvSpPr/>
            <p:nvPr/>
          </p:nvSpPr>
          <p:spPr>
            <a:xfrm>
              <a:off x="0" y="207003"/>
              <a:ext cx="1580343" cy="1134112"/>
            </a:xfrm>
            <a:prstGeom prst="roundRect">
              <a:avLst>
                <a:gd name="adj" fmla="val 951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endParaRPr lang="en-GB" sz="1400"/>
            </a:p>
          </p:txBody>
        </p:sp>
        <p:cxnSp>
          <p:nvCxnSpPr>
            <p:cNvPr id="7" name="Connecteur droit avec flèche 106">
              <a:extLst>
                <a:ext uri="{FF2B5EF4-FFF2-40B4-BE49-F238E27FC236}">
                  <a16:creationId xmlns:a16="http://schemas.microsoft.com/office/drawing/2014/main" id="{92F5C453-3840-4864-97C5-C93F1EFC8068}"/>
                </a:ext>
              </a:extLst>
            </p:cNvPr>
            <p:cNvCxnSpPr>
              <a:cxnSpLocks/>
            </p:cNvCxnSpPr>
            <p:nvPr/>
          </p:nvCxnSpPr>
          <p:spPr>
            <a:xfrm>
              <a:off x="994631" y="774060"/>
              <a:ext cx="180663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 : coins arrondis 108">
              <a:extLst>
                <a:ext uri="{FF2B5EF4-FFF2-40B4-BE49-F238E27FC236}">
                  <a16:creationId xmlns:a16="http://schemas.microsoft.com/office/drawing/2014/main" id="{0B1E5ECC-1026-4524-BF52-0C6173605C65}"/>
                </a:ext>
              </a:extLst>
            </p:cNvPr>
            <p:cNvSpPr/>
            <p:nvPr/>
          </p:nvSpPr>
          <p:spPr>
            <a:xfrm>
              <a:off x="1175294" y="503227"/>
              <a:ext cx="715013" cy="541666"/>
            </a:xfrm>
            <a:prstGeom prst="roundRect">
              <a:avLst>
                <a:gd name="adj" fmla="val 134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Selection of case studies</a:t>
              </a:r>
              <a:endParaRPr lang="en-GB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9" name="Rectangle : coins arrondis 109">
              <a:extLst>
                <a:ext uri="{FF2B5EF4-FFF2-40B4-BE49-F238E27FC236}">
                  <a16:creationId xmlns:a16="http://schemas.microsoft.com/office/drawing/2014/main" id="{DD1FBDC3-318E-4F4D-962E-CA2AB44204E3}"/>
                </a:ext>
              </a:extLst>
            </p:cNvPr>
            <p:cNvSpPr/>
            <p:nvPr/>
          </p:nvSpPr>
          <p:spPr>
            <a:xfrm>
              <a:off x="2115418" y="207005"/>
              <a:ext cx="1223644" cy="44196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Case studies data collection and analysis</a:t>
              </a:r>
              <a:endParaRPr lang="en-GB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 : coins arrondis 110">
              <a:extLst>
                <a:ext uri="{FF2B5EF4-FFF2-40B4-BE49-F238E27FC236}">
                  <a16:creationId xmlns:a16="http://schemas.microsoft.com/office/drawing/2014/main" id="{2080BE90-EB07-46CA-9402-195D31D2903E}"/>
                </a:ext>
              </a:extLst>
            </p:cNvPr>
            <p:cNvSpPr/>
            <p:nvPr/>
          </p:nvSpPr>
          <p:spPr>
            <a:xfrm>
              <a:off x="2115418" y="855976"/>
              <a:ext cx="1223644" cy="47752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EU-28 data collection and analysis</a:t>
              </a:r>
              <a:endParaRPr lang="en-GB" sz="140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1" name="Connecteur : en arc 111">
              <a:extLst>
                <a:ext uri="{FF2B5EF4-FFF2-40B4-BE49-F238E27FC236}">
                  <a16:creationId xmlns:a16="http://schemas.microsoft.com/office/drawing/2014/main" id="{EADE1A56-14E4-4046-AB05-C1BBC51600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0307" y="427985"/>
              <a:ext cx="225111" cy="34607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 : en arc 112">
              <a:extLst>
                <a:ext uri="{FF2B5EF4-FFF2-40B4-BE49-F238E27FC236}">
                  <a16:creationId xmlns:a16="http://schemas.microsoft.com/office/drawing/2014/main" id="{C3BE65E3-E22A-4C5C-AB53-22A15BEFD6D4}"/>
                </a:ext>
              </a:extLst>
            </p:cNvPr>
            <p:cNvCxnSpPr>
              <a:cxnSpLocks/>
            </p:cNvCxnSpPr>
            <p:nvPr/>
          </p:nvCxnSpPr>
          <p:spPr>
            <a:xfrm>
              <a:off x="1890307" y="774060"/>
              <a:ext cx="225111" cy="32067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13">
              <a:extLst>
                <a:ext uri="{FF2B5EF4-FFF2-40B4-BE49-F238E27FC236}">
                  <a16:creationId xmlns:a16="http://schemas.microsoft.com/office/drawing/2014/main" id="{A8C36731-D91B-44DA-97B0-67AAFF0E1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2491" y="774838"/>
              <a:ext cx="238295" cy="2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 : coins arrondis 114">
              <a:extLst>
                <a:ext uri="{FF2B5EF4-FFF2-40B4-BE49-F238E27FC236}">
                  <a16:creationId xmlns:a16="http://schemas.microsoft.com/office/drawing/2014/main" id="{4F520852-F6FF-406F-8613-636EDF1CBE1F}"/>
                </a:ext>
              </a:extLst>
            </p:cNvPr>
            <p:cNvSpPr/>
            <p:nvPr/>
          </p:nvSpPr>
          <p:spPr>
            <a:xfrm>
              <a:off x="4998960" y="207004"/>
              <a:ext cx="1102039" cy="1134112"/>
            </a:xfrm>
            <a:prstGeom prst="roundRect">
              <a:avLst>
                <a:gd name="adj" fmla="val 9948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1400" kern="1200" dirty="0">
                  <a:solidFill>
                    <a:srgbClr val="FFFFFF"/>
                  </a:solidFill>
                  <a:effectLst/>
                  <a:ea typeface="Verdana" panose="020B0604030504040204" pitchFamily="34" charset="0"/>
                </a:rPr>
                <a:t>Conclusions and recommendations</a:t>
              </a:r>
              <a:endParaRPr lang="en-GB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 : coins arrondis 115">
              <a:extLst>
                <a:ext uri="{FF2B5EF4-FFF2-40B4-BE49-F238E27FC236}">
                  <a16:creationId xmlns:a16="http://schemas.microsoft.com/office/drawing/2014/main" id="{DCCDD2C4-3A94-4EE0-9F7D-50D07E2FF499}"/>
                </a:ext>
              </a:extLst>
            </p:cNvPr>
            <p:cNvSpPr/>
            <p:nvPr/>
          </p:nvSpPr>
          <p:spPr>
            <a:xfrm>
              <a:off x="3618458" y="207005"/>
              <a:ext cx="1154033" cy="1134111"/>
            </a:xfrm>
            <a:prstGeom prst="roundRect">
              <a:avLst>
                <a:gd name="adj" fmla="val 887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42264A-6794-4391-85EF-985B8846B9FA}"/>
                </a:ext>
              </a:extLst>
            </p:cNvPr>
            <p:cNvSpPr/>
            <p:nvPr/>
          </p:nvSpPr>
          <p:spPr>
            <a:xfrm>
              <a:off x="2137641" y="6347"/>
              <a:ext cx="1223644" cy="186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OBSERVING</a:t>
              </a:r>
              <a:endParaRPr lang="en-GB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E94033-E5D0-4224-BAE8-8405A855B50B}"/>
                </a:ext>
              </a:extLst>
            </p:cNvPr>
            <p:cNvSpPr/>
            <p:nvPr/>
          </p:nvSpPr>
          <p:spPr>
            <a:xfrm>
              <a:off x="21261" y="0"/>
              <a:ext cx="1718868" cy="186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STRUCTURING</a:t>
              </a:r>
              <a:endParaRPr lang="en-GB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8" name="Flèche : bas 118">
              <a:extLst>
                <a:ext uri="{FF2B5EF4-FFF2-40B4-BE49-F238E27FC236}">
                  <a16:creationId xmlns:a16="http://schemas.microsoft.com/office/drawing/2014/main" id="{8138F8C5-6DEE-48DC-BD12-E64C8BA31BAB}"/>
                </a:ext>
              </a:extLst>
            </p:cNvPr>
            <p:cNvSpPr/>
            <p:nvPr/>
          </p:nvSpPr>
          <p:spPr>
            <a:xfrm>
              <a:off x="2502129" y="684525"/>
              <a:ext cx="121920" cy="13334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400"/>
            </a:p>
          </p:txBody>
        </p:sp>
        <p:sp>
          <p:nvSpPr>
            <p:cNvPr id="19" name="Flèche : bas 119">
              <a:extLst>
                <a:ext uri="{FF2B5EF4-FFF2-40B4-BE49-F238E27FC236}">
                  <a16:creationId xmlns:a16="http://schemas.microsoft.com/office/drawing/2014/main" id="{62E4AE35-3F9F-4733-B20A-1B4FCBF2CB80}"/>
                </a:ext>
              </a:extLst>
            </p:cNvPr>
            <p:cNvSpPr/>
            <p:nvPr/>
          </p:nvSpPr>
          <p:spPr>
            <a:xfrm flipV="1">
              <a:off x="2779943" y="684525"/>
              <a:ext cx="121920" cy="13334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400"/>
            </a:p>
          </p:txBody>
        </p:sp>
        <p:cxnSp>
          <p:nvCxnSpPr>
            <p:cNvPr id="20" name="Connecteur : en arc 120">
              <a:extLst>
                <a:ext uri="{FF2B5EF4-FFF2-40B4-BE49-F238E27FC236}">
                  <a16:creationId xmlns:a16="http://schemas.microsoft.com/office/drawing/2014/main" id="{71DFCBB2-204F-4CED-A80E-CAD6676AA257}"/>
                </a:ext>
              </a:extLst>
            </p:cNvPr>
            <p:cNvCxnSpPr>
              <a:cxnSpLocks/>
            </p:cNvCxnSpPr>
            <p:nvPr/>
          </p:nvCxnSpPr>
          <p:spPr>
            <a:xfrm>
              <a:off x="3339062" y="427985"/>
              <a:ext cx="279396" cy="34607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 : en arc 121">
              <a:extLst>
                <a:ext uri="{FF2B5EF4-FFF2-40B4-BE49-F238E27FC236}">
                  <a16:creationId xmlns:a16="http://schemas.microsoft.com/office/drawing/2014/main" id="{FD44BF9B-E8BB-4788-9DF8-300180F7B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9062" y="774061"/>
              <a:ext cx="279396" cy="32067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 : coins arrondis 122">
              <a:extLst>
                <a:ext uri="{FF2B5EF4-FFF2-40B4-BE49-F238E27FC236}">
                  <a16:creationId xmlns:a16="http://schemas.microsoft.com/office/drawing/2014/main" id="{ABEA0500-857B-4C58-923B-0CEEFC24202B}"/>
                </a:ext>
              </a:extLst>
            </p:cNvPr>
            <p:cNvSpPr/>
            <p:nvPr/>
          </p:nvSpPr>
          <p:spPr>
            <a:xfrm>
              <a:off x="3737690" y="284473"/>
              <a:ext cx="939954" cy="3731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Answer to ESQs</a:t>
              </a:r>
              <a:endParaRPr lang="en-GB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4" name="Rectangle : coins arrondis 123">
              <a:extLst>
                <a:ext uri="{FF2B5EF4-FFF2-40B4-BE49-F238E27FC236}">
                  <a16:creationId xmlns:a16="http://schemas.microsoft.com/office/drawing/2014/main" id="{F7CC0095-53A7-43A7-8102-504748C6582A}"/>
                </a:ext>
              </a:extLst>
            </p:cNvPr>
            <p:cNvSpPr/>
            <p:nvPr/>
          </p:nvSpPr>
          <p:spPr>
            <a:xfrm>
              <a:off x="3710395" y="888781"/>
              <a:ext cx="967250" cy="3746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Case studies restitution workshops</a:t>
              </a:r>
              <a:endParaRPr lang="en-GB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5" name="Flèche : bas 124">
              <a:extLst>
                <a:ext uri="{FF2B5EF4-FFF2-40B4-BE49-F238E27FC236}">
                  <a16:creationId xmlns:a16="http://schemas.microsoft.com/office/drawing/2014/main" id="{D7D2C8AB-0C8F-4B0E-8BE5-84049BC4E15D}"/>
                </a:ext>
              </a:extLst>
            </p:cNvPr>
            <p:cNvSpPr/>
            <p:nvPr/>
          </p:nvSpPr>
          <p:spPr>
            <a:xfrm>
              <a:off x="4049703" y="695320"/>
              <a:ext cx="121920" cy="13334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400"/>
            </a:p>
          </p:txBody>
        </p:sp>
        <p:sp>
          <p:nvSpPr>
            <p:cNvPr id="26" name="Flèche : bas 125">
              <a:extLst>
                <a:ext uri="{FF2B5EF4-FFF2-40B4-BE49-F238E27FC236}">
                  <a16:creationId xmlns:a16="http://schemas.microsoft.com/office/drawing/2014/main" id="{39BFB502-8412-4EFD-9466-6890F0D44E47}"/>
                </a:ext>
              </a:extLst>
            </p:cNvPr>
            <p:cNvSpPr/>
            <p:nvPr/>
          </p:nvSpPr>
          <p:spPr>
            <a:xfrm flipV="1">
              <a:off x="4328059" y="695320"/>
              <a:ext cx="121920" cy="13334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4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7626835-FD18-4EB4-A7E3-545263E7EDCA}"/>
                </a:ext>
              </a:extLst>
            </p:cNvPr>
            <p:cNvSpPr/>
            <p:nvPr/>
          </p:nvSpPr>
          <p:spPr>
            <a:xfrm>
              <a:off x="3618458" y="6347"/>
              <a:ext cx="1059187" cy="1828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ANALYSING</a:t>
              </a:r>
              <a:endParaRPr lang="en-GB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C3C5C91-DA56-46FE-8A82-B778F9C98FFD}"/>
                </a:ext>
              </a:extLst>
            </p:cNvPr>
            <p:cNvSpPr/>
            <p:nvPr/>
          </p:nvSpPr>
          <p:spPr>
            <a:xfrm>
              <a:off x="4957043" y="3169"/>
              <a:ext cx="1143956" cy="1892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JUDGING</a:t>
              </a:r>
              <a:endParaRPr lang="en-GB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39D9E49-E300-4DE9-BF8B-F5125FE809EC}"/>
                </a:ext>
              </a:extLst>
            </p:cNvPr>
            <p:cNvSpPr/>
            <p:nvPr/>
          </p:nvSpPr>
          <p:spPr>
            <a:xfrm>
              <a:off x="21260" y="207003"/>
              <a:ext cx="1154033" cy="1134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Previous literature and documentary analysis</a:t>
              </a:r>
              <a:endParaRPr lang="en-GB" sz="1400" dirty="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Instrument &amp; Measure inventory</a:t>
              </a:r>
              <a:endParaRPr lang="en-GB" sz="1400" dirty="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Verdana" panose="020B0604030504040204" pitchFamily="34" charset="0"/>
                </a:rPr>
                <a:t>Intervention logic</a:t>
              </a:r>
              <a:endParaRPr lang="en-GB" sz="1400" dirty="0"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7A4DD17E-7F4D-4DDD-B842-843F053646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910" y="4640805"/>
            <a:ext cx="8288076" cy="1177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With triangulation of information sources and approaches.</a:t>
            </a:r>
          </a:p>
        </p:txBody>
      </p:sp>
    </p:spTree>
    <p:extLst>
      <p:ext uri="{BB962C8B-B14F-4D97-AF65-F5344CB8AC3E}">
        <p14:creationId xmlns:p14="http://schemas.microsoft.com/office/powerpoint/2010/main" val="52796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6152"/>
          <p:cNvSpPr txBox="1"/>
          <p:nvPr/>
        </p:nvSpPr>
        <p:spPr>
          <a:xfrm>
            <a:off x="2950581" y="6489041"/>
            <a:ext cx="118974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Steering group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6179253" y="1182554"/>
            <a:ext cx="6637" cy="48387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343276" y="1201222"/>
            <a:ext cx="9846" cy="47158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Pentagon 5"/>
          <p:cNvSpPr/>
          <p:nvPr/>
        </p:nvSpPr>
        <p:spPr>
          <a:xfrm>
            <a:off x="119668" y="548680"/>
            <a:ext cx="1326035" cy="603885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>
                <a:solidFill>
                  <a:schemeClr val="tx1"/>
                </a:solidFill>
              </a:rPr>
              <a:t>Phase 1 </a:t>
            </a:r>
          </a:p>
          <a:p>
            <a:pPr algn="ctr"/>
            <a:r>
              <a:rPr lang="en-GB" sz="1150" b="1" dirty="0">
                <a:solidFill>
                  <a:schemeClr val="tx1"/>
                </a:solidFill>
              </a:rPr>
              <a:t>Structuring</a:t>
            </a:r>
          </a:p>
        </p:txBody>
      </p:sp>
      <p:sp>
        <p:nvSpPr>
          <p:cNvPr id="7" name="Chevron 6"/>
          <p:cNvSpPr/>
          <p:nvPr/>
        </p:nvSpPr>
        <p:spPr>
          <a:xfrm>
            <a:off x="1460212" y="548680"/>
            <a:ext cx="1890428" cy="603885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>
                <a:solidFill>
                  <a:schemeClr val="tx1"/>
                </a:solidFill>
              </a:rPr>
              <a:t>Phase 2 </a:t>
            </a:r>
          </a:p>
          <a:p>
            <a:pPr algn="ctr"/>
            <a:r>
              <a:rPr lang="en-GB" sz="1150" b="1" dirty="0">
                <a:solidFill>
                  <a:schemeClr val="tx1"/>
                </a:solidFill>
              </a:rPr>
              <a:t>Observing</a:t>
            </a:r>
          </a:p>
        </p:txBody>
      </p:sp>
      <p:sp>
        <p:nvSpPr>
          <p:cNvPr id="13" name="Chevron 12"/>
          <p:cNvSpPr/>
          <p:nvPr/>
        </p:nvSpPr>
        <p:spPr>
          <a:xfrm>
            <a:off x="3365149" y="539252"/>
            <a:ext cx="2814104" cy="603885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>
                <a:solidFill>
                  <a:schemeClr val="tx1"/>
                </a:solidFill>
              </a:rPr>
              <a:t>Phase 3 </a:t>
            </a:r>
          </a:p>
          <a:p>
            <a:pPr algn="ctr"/>
            <a:r>
              <a:rPr lang="en-GB" sz="1150" b="1" dirty="0">
                <a:solidFill>
                  <a:schemeClr val="tx1"/>
                </a:solidFill>
              </a:rPr>
              <a:t>Analysing</a:t>
            </a:r>
          </a:p>
        </p:txBody>
      </p:sp>
      <p:sp>
        <p:nvSpPr>
          <p:cNvPr id="14" name="Chevron 13"/>
          <p:cNvSpPr/>
          <p:nvPr/>
        </p:nvSpPr>
        <p:spPr>
          <a:xfrm>
            <a:off x="6193763" y="548680"/>
            <a:ext cx="2942998" cy="603885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>
                <a:solidFill>
                  <a:schemeClr val="tx1"/>
                </a:solidFill>
              </a:rPr>
              <a:t>Phase 4</a:t>
            </a:r>
          </a:p>
          <a:p>
            <a:pPr algn="ctr"/>
            <a:r>
              <a:rPr lang="en-GB" sz="1150" b="1" dirty="0">
                <a:solidFill>
                  <a:schemeClr val="tx1"/>
                </a:solidFill>
              </a:rPr>
              <a:t>Judging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580" y="1439506"/>
            <a:ext cx="1265945" cy="542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September/Mid-October</a:t>
            </a:r>
          </a:p>
        </p:txBody>
      </p:sp>
      <p:cxnSp>
        <p:nvCxnSpPr>
          <p:cNvPr id="27" name="Connecteur droit avec flèche 30"/>
          <p:cNvCxnSpPr/>
          <p:nvPr/>
        </p:nvCxnSpPr>
        <p:spPr>
          <a:xfrm flipV="1">
            <a:off x="72608" y="6021288"/>
            <a:ext cx="9083556" cy="41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Ellipse 31"/>
          <p:cNvSpPr/>
          <p:nvPr/>
        </p:nvSpPr>
        <p:spPr>
          <a:xfrm>
            <a:off x="47660" y="5828803"/>
            <a:ext cx="496888" cy="38497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fr-BE" sz="800" b="1" dirty="0"/>
              <a:t>Kick-off</a:t>
            </a:r>
            <a:endParaRPr lang="en-US" sz="800" b="1" dirty="0"/>
          </a:p>
        </p:txBody>
      </p:sp>
      <p:sp>
        <p:nvSpPr>
          <p:cNvPr id="29" name="Ellipse 32"/>
          <p:cNvSpPr/>
          <p:nvPr/>
        </p:nvSpPr>
        <p:spPr>
          <a:xfrm>
            <a:off x="3100025" y="5823812"/>
            <a:ext cx="496888" cy="38497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fr-BE" sz="1200" b="1" dirty="0"/>
              <a:t>3d</a:t>
            </a:r>
          </a:p>
          <a:p>
            <a:pPr algn="ctr"/>
            <a:r>
              <a:rPr lang="fr-BE" sz="1200" b="1" dirty="0"/>
              <a:t>SG</a:t>
            </a:r>
            <a:endParaRPr lang="en-US" sz="1200" b="1" dirty="0"/>
          </a:p>
        </p:txBody>
      </p:sp>
      <p:grpSp>
        <p:nvGrpSpPr>
          <p:cNvPr id="6155" name="Group 6154"/>
          <p:cNvGrpSpPr/>
          <p:nvPr/>
        </p:nvGrpSpPr>
        <p:grpSpPr>
          <a:xfrm>
            <a:off x="47660" y="5641209"/>
            <a:ext cx="9204860" cy="789747"/>
            <a:chOff x="35496" y="6001249"/>
            <a:chExt cx="9204860" cy="789747"/>
          </a:xfrm>
        </p:grpSpPr>
        <p:sp>
          <p:nvSpPr>
            <p:cNvPr id="39" name="ZoneTexte 7"/>
            <p:cNvSpPr txBox="1"/>
            <p:nvPr/>
          </p:nvSpPr>
          <p:spPr>
            <a:xfrm>
              <a:off x="35496" y="6560164"/>
              <a:ext cx="4732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900" dirty="0">
                  <a:latin typeface="+mn-lt"/>
                </a:rPr>
                <a:t>26/09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40" name="ZoneTexte 54"/>
            <p:cNvSpPr txBox="1"/>
            <p:nvPr/>
          </p:nvSpPr>
          <p:spPr>
            <a:xfrm>
              <a:off x="1237774" y="6017116"/>
              <a:ext cx="184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41" name="ZoneTexte 55"/>
            <p:cNvSpPr txBox="1"/>
            <p:nvPr/>
          </p:nvSpPr>
          <p:spPr>
            <a:xfrm>
              <a:off x="1667870" y="6017116"/>
              <a:ext cx="184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42" name="ZoneTexte 56"/>
            <p:cNvSpPr txBox="1"/>
            <p:nvPr/>
          </p:nvSpPr>
          <p:spPr>
            <a:xfrm>
              <a:off x="3533002" y="6020233"/>
              <a:ext cx="184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43" name="ZoneTexte 57"/>
            <p:cNvSpPr txBox="1"/>
            <p:nvPr/>
          </p:nvSpPr>
          <p:spPr>
            <a:xfrm>
              <a:off x="3966995" y="6020233"/>
              <a:ext cx="184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44" name="ZoneTexte 58"/>
            <p:cNvSpPr txBox="1"/>
            <p:nvPr/>
          </p:nvSpPr>
          <p:spPr>
            <a:xfrm>
              <a:off x="5320417" y="6020233"/>
              <a:ext cx="184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45" name="ZoneTexte 59"/>
            <p:cNvSpPr txBox="1"/>
            <p:nvPr/>
          </p:nvSpPr>
          <p:spPr>
            <a:xfrm>
              <a:off x="5874372" y="6013999"/>
              <a:ext cx="184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46" name="ZoneTexte 60"/>
            <p:cNvSpPr txBox="1"/>
            <p:nvPr/>
          </p:nvSpPr>
          <p:spPr>
            <a:xfrm>
              <a:off x="7298591" y="6001249"/>
              <a:ext cx="184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47" name="ZoneTexte 61"/>
            <p:cNvSpPr txBox="1"/>
            <p:nvPr/>
          </p:nvSpPr>
          <p:spPr>
            <a:xfrm>
              <a:off x="8086221" y="6020233"/>
              <a:ext cx="184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48" name="ZoneTexte 62"/>
            <p:cNvSpPr txBox="1"/>
            <p:nvPr/>
          </p:nvSpPr>
          <p:spPr>
            <a:xfrm>
              <a:off x="9055624" y="6013999"/>
              <a:ext cx="184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49" name="ZoneTexte 63"/>
            <p:cNvSpPr txBox="1"/>
            <p:nvPr/>
          </p:nvSpPr>
          <p:spPr>
            <a:xfrm>
              <a:off x="8593265" y="6013999"/>
              <a:ext cx="184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19668" y="2088446"/>
            <a:ext cx="1283069" cy="314773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A50021"/>
                </a:solidFill>
              </a:rPr>
              <a:t>T1.2 Establish intervention logic</a:t>
            </a:r>
          </a:p>
          <a:p>
            <a:endParaRPr lang="en-GB" sz="1100" dirty="0">
              <a:solidFill>
                <a:srgbClr val="A50021"/>
              </a:solidFill>
            </a:endParaRPr>
          </a:p>
          <a:p>
            <a:r>
              <a:rPr lang="en-GB" sz="1100" dirty="0">
                <a:solidFill>
                  <a:srgbClr val="A50021"/>
                </a:solidFill>
              </a:rPr>
              <a:t>T1.3-1.6 Draft analysis of the ESQ, elaborate the general approach and prepare the evaluation tools</a:t>
            </a:r>
          </a:p>
          <a:p>
            <a:endParaRPr lang="en-GB" sz="1100" dirty="0">
              <a:solidFill>
                <a:srgbClr val="A50021"/>
              </a:solidFill>
            </a:endParaRPr>
          </a:p>
          <a:p>
            <a:r>
              <a:rPr lang="en-GB" sz="1100" dirty="0">
                <a:solidFill>
                  <a:srgbClr val="A50021"/>
                </a:solidFill>
              </a:rPr>
              <a:t>T1.7 Provide approach to the selection of CS</a:t>
            </a:r>
          </a:p>
          <a:p>
            <a:endParaRPr lang="en-GB" sz="1100" dirty="0">
              <a:solidFill>
                <a:srgbClr val="A50021"/>
              </a:solidFill>
            </a:endParaRPr>
          </a:p>
          <a:p>
            <a:r>
              <a:rPr lang="en-GB" sz="1100" dirty="0">
                <a:solidFill>
                  <a:srgbClr val="A50021"/>
                </a:solidFill>
              </a:rPr>
              <a:t>T1.1 &amp; T1.8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576777" y="2086306"/>
            <a:ext cx="1693451" cy="31498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A50021"/>
                </a:solidFill>
              </a:rPr>
              <a:t>T2.1 Collect information and report about it</a:t>
            </a:r>
          </a:p>
          <a:p>
            <a:r>
              <a:rPr lang="en-GB" sz="1100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022997" y="2084169"/>
            <a:ext cx="1048271" cy="314814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100" dirty="0">
                <a:solidFill>
                  <a:srgbClr val="A50021"/>
                </a:solidFill>
              </a:rPr>
              <a:t>T3.1 Replies to ESQs </a:t>
            </a:r>
            <a:r>
              <a:rPr lang="en-GB" sz="1100" b="1" dirty="0">
                <a:solidFill>
                  <a:srgbClr val="A50021"/>
                </a:solidFill>
              </a:rPr>
              <a:t>8-11</a:t>
            </a:r>
            <a:r>
              <a:rPr lang="en-GB" sz="1100" dirty="0">
                <a:solidFill>
                  <a:srgbClr val="A50021"/>
                </a:solidFill>
              </a:rPr>
              <a:t> (efficiency), </a:t>
            </a:r>
            <a:r>
              <a:rPr lang="en-GB" sz="1100" b="1" dirty="0">
                <a:solidFill>
                  <a:srgbClr val="A50021"/>
                </a:solidFill>
              </a:rPr>
              <a:t>14</a:t>
            </a:r>
            <a:r>
              <a:rPr lang="en-GB" sz="1100" dirty="0">
                <a:solidFill>
                  <a:srgbClr val="A50021"/>
                </a:solidFill>
              </a:rPr>
              <a:t> and </a:t>
            </a:r>
            <a:r>
              <a:rPr lang="en-GB" sz="1100" b="1" dirty="0">
                <a:solidFill>
                  <a:srgbClr val="A50021"/>
                </a:solidFill>
              </a:rPr>
              <a:t>15</a:t>
            </a:r>
            <a:r>
              <a:rPr lang="en-GB" sz="1100" dirty="0">
                <a:solidFill>
                  <a:srgbClr val="A50021"/>
                </a:solidFill>
              </a:rPr>
              <a:t> (relevance) </a:t>
            </a:r>
            <a:r>
              <a:rPr lang="en-GB" sz="1100" b="1" dirty="0">
                <a:solidFill>
                  <a:srgbClr val="A50021"/>
                </a:solidFill>
              </a:rPr>
              <a:t>16</a:t>
            </a:r>
            <a:r>
              <a:rPr lang="en-GB" sz="1100" dirty="0">
                <a:solidFill>
                  <a:srgbClr val="A50021"/>
                </a:solidFill>
              </a:rPr>
              <a:t> (EU-added value)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280358" y="2097569"/>
            <a:ext cx="2694124" cy="314351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A50021"/>
                </a:solidFill>
              </a:rPr>
              <a:t>T4.1 Conclusions &amp; recommendations </a:t>
            </a:r>
          </a:p>
          <a:p>
            <a:r>
              <a:rPr lang="en-GB" sz="1100" dirty="0">
                <a:solidFill>
                  <a:srgbClr val="A50021"/>
                </a:solidFill>
              </a:rPr>
              <a:t>T4.2 Executive summary</a:t>
            </a:r>
          </a:p>
          <a:p>
            <a:r>
              <a:rPr lang="en-GB" sz="1100" dirty="0">
                <a:solidFill>
                  <a:srgbClr val="A50021"/>
                </a:solidFill>
              </a:rPr>
              <a:t>T4.6 Compilation of the preliminary final deliverable</a:t>
            </a:r>
          </a:p>
          <a:p>
            <a:endParaRPr lang="en-GB" sz="1100" dirty="0">
              <a:solidFill>
                <a:srgbClr val="A50021"/>
              </a:solidFill>
            </a:endParaRPr>
          </a:p>
          <a:p>
            <a:r>
              <a:rPr lang="en-GB" sz="1100" dirty="0">
                <a:solidFill>
                  <a:srgbClr val="A50021"/>
                </a:solidFill>
              </a:rPr>
              <a:t>T4.3 Abstract</a:t>
            </a:r>
          </a:p>
          <a:p>
            <a:r>
              <a:rPr lang="en-GB" sz="1100" dirty="0">
                <a:solidFill>
                  <a:srgbClr val="A50021"/>
                </a:solidFill>
              </a:rPr>
              <a:t>T4.4 Leaflet</a:t>
            </a:r>
          </a:p>
          <a:p>
            <a:r>
              <a:rPr lang="en-GB" sz="1100" dirty="0">
                <a:solidFill>
                  <a:srgbClr val="A50021"/>
                </a:solidFill>
              </a:rPr>
              <a:t>T4.5 PowerPoint presentation</a:t>
            </a:r>
          </a:p>
          <a:p>
            <a:r>
              <a:rPr lang="en-GB" sz="1100" dirty="0">
                <a:solidFill>
                  <a:srgbClr val="A50021"/>
                </a:solidFill>
              </a:rPr>
              <a:t>T4.7 Compilation of the draft final deliverable</a:t>
            </a:r>
          </a:p>
          <a:p>
            <a:endParaRPr lang="en-GB" sz="1100" dirty="0">
              <a:solidFill>
                <a:srgbClr val="A50021"/>
              </a:solidFill>
            </a:endParaRPr>
          </a:p>
          <a:p>
            <a:r>
              <a:rPr lang="en-GB" sz="1100" dirty="0">
                <a:solidFill>
                  <a:srgbClr val="A50021"/>
                </a:solidFill>
              </a:rPr>
              <a:t>T4.8 Compilation of the final deliverable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1676" y="5340530"/>
            <a:ext cx="1208073" cy="3839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First 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interim report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576778" y="5339146"/>
            <a:ext cx="1690762" cy="4021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Second 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interim report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028818" y="5322019"/>
            <a:ext cx="1026476" cy="4007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Fourth interim report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316416" y="5340793"/>
            <a:ext cx="694833" cy="4007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 Final report</a:t>
            </a:r>
          </a:p>
        </p:txBody>
      </p:sp>
      <p:sp>
        <p:nvSpPr>
          <p:cNvPr id="62" name="Ellipse 33"/>
          <p:cNvSpPr/>
          <p:nvPr/>
        </p:nvSpPr>
        <p:spPr>
          <a:xfrm>
            <a:off x="5937446" y="5830869"/>
            <a:ext cx="496888" cy="38497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fr-BE" sz="1200" b="1" dirty="0"/>
              <a:t>5th</a:t>
            </a:r>
          </a:p>
          <a:p>
            <a:pPr algn="ctr"/>
            <a:r>
              <a:rPr lang="fr-BE" sz="1200" b="1" dirty="0"/>
              <a:t>SG</a:t>
            </a:r>
            <a:endParaRPr lang="en-US" sz="1200" b="1" dirty="0"/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1468052" y="1197942"/>
            <a:ext cx="21143" cy="46661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Ellipse 32"/>
          <p:cNvSpPr/>
          <p:nvPr/>
        </p:nvSpPr>
        <p:spPr>
          <a:xfrm>
            <a:off x="2544512" y="6430956"/>
            <a:ext cx="496888" cy="38497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fr-BE" sz="1200" b="1" dirty="0"/>
              <a:t>SG</a:t>
            </a:r>
            <a:endParaRPr lang="en-US" sz="1200" b="1" dirty="0"/>
          </a:p>
        </p:txBody>
      </p:sp>
      <p:sp>
        <p:nvSpPr>
          <p:cNvPr id="61" name="Ellipse 32"/>
          <p:cNvSpPr/>
          <p:nvPr/>
        </p:nvSpPr>
        <p:spPr>
          <a:xfrm>
            <a:off x="1259632" y="5826172"/>
            <a:ext cx="496888" cy="38497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fr-BE" sz="1200" b="1" dirty="0"/>
              <a:t>2nd SG</a:t>
            </a:r>
            <a:endParaRPr lang="en-US" sz="1200" b="1" dirty="0"/>
          </a:p>
        </p:txBody>
      </p:sp>
      <p:sp>
        <p:nvSpPr>
          <p:cNvPr id="82" name="Rounded Rectangle 81"/>
          <p:cNvSpPr/>
          <p:nvPr/>
        </p:nvSpPr>
        <p:spPr>
          <a:xfrm>
            <a:off x="4139751" y="6515432"/>
            <a:ext cx="979520" cy="2160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A50021"/>
                </a:solidFill>
              </a:rPr>
              <a:t>T - task</a:t>
            </a:r>
          </a:p>
        </p:txBody>
      </p:sp>
      <p:sp>
        <p:nvSpPr>
          <p:cNvPr id="64" name="Title 3"/>
          <p:cNvSpPr>
            <a:spLocks noGrp="1"/>
          </p:cNvSpPr>
          <p:nvPr>
            <p:ph type="title"/>
          </p:nvPr>
        </p:nvSpPr>
        <p:spPr>
          <a:xfrm>
            <a:off x="867545" y="0"/>
            <a:ext cx="7952928" cy="488515"/>
          </a:xfrm>
        </p:spPr>
        <p:txBody>
          <a:bodyPr/>
          <a:lstStyle/>
          <a:p>
            <a:r>
              <a:rPr lang="en-GB" dirty="0"/>
              <a:t>Evaluation process and timeline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19668" y="1153509"/>
            <a:ext cx="1265945" cy="259267"/>
          </a:xfrm>
          <a:prstGeom prst="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1.5 months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1403" y="1154690"/>
            <a:ext cx="1723463" cy="259267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 months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11166" y="1152544"/>
            <a:ext cx="1073718" cy="259267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1.5 months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297463" y="1161577"/>
            <a:ext cx="932804" cy="259267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1.5 months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309933" y="1161577"/>
            <a:ext cx="934475" cy="259267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2.5 months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316416" y="1154690"/>
            <a:ext cx="694832" cy="259267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1 month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294978" y="5322019"/>
            <a:ext cx="934578" cy="4011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Preliminary final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311781" y="5339615"/>
            <a:ext cx="924750" cy="4011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Draft final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550318" y="1439506"/>
            <a:ext cx="1710216" cy="542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Mid-October/November/ December/Mid-January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447883" y="2086305"/>
            <a:ext cx="1480353" cy="314600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100" dirty="0">
                <a:solidFill>
                  <a:srgbClr val="A50021"/>
                </a:solidFill>
              </a:rPr>
              <a:t>T3.1 Replies to ESQs </a:t>
            </a:r>
            <a:r>
              <a:rPr lang="en-GB" sz="1100" b="1" dirty="0">
                <a:solidFill>
                  <a:srgbClr val="A50021"/>
                </a:solidFill>
              </a:rPr>
              <a:t>1-3</a:t>
            </a:r>
            <a:r>
              <a:rPr lang="en-GB" sz="1100" dirty="0">
                <a:solidFill>
                  <a:srgbClr val="A50021"/>
                </a:solidFill>
              </a:rPr>
              <a:t> (causal analysis), </a:t>
            </a:r>
            <a:r>
              <a:rPr lang="en-GB" sz="1100" b="1" dirty="0">
                <a:solidFill>
                  <a:srgbClr val="A50021"/>
                </a:solidFill>
              </a:rPr>
              <a:t>4-7</a:t>
            </a:r>
            <a:r>
              <a:rPr lang="en-GB" sz="1100" dirty="0">
                <a:solidFill>
                  <a:srgbClr val="A50021"/>
                </a:solidFill>
              </a:rPr>
              <a:t> (effectiveness) and </a:t>
            </a:r>
            <a:r>
              <a:rPr lang="en-GB" sz="1100" b="1" dirty="0">
                <a:solidFill>
                  <a:srgbClr val="A50021"/>
                </a:solidFill>
              </a:rPr>
              <a:t>12</a:t>
            </a:r>
            <a:r>
              <a:rPr lang="en-GB" sz="1100" dirty="0">
                <a:solidFill>
                  <a:srgbClr val="A50021"/>
                </a:solidFill>
              </a:rPr>
              <a:t> and </a:t>
            </a:r>
            <a:r>
              <a:rPr lang="en-GB" sz="1100" b="1" dirty="0">
                <a:solidFill>
                  <a:srgbClr val="A50021"/>
                </a:solidFill>
              </a:rPr>
              <a:t>13</a:t>
            </a:r>
            <a:r>
              <a:rPr lang="en-GB" sz="1100" dirty="0">
                <a:solidFill>
                  <a:srgbClr val="A50021"/>
                </a:solidFill>
              </a:rPr>
              <a:t> (coherence)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465734" y="5331894"/>
            <a:ext cx="1455599" cy="3907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Third 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Interim report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436051" y="1147533"/>
            <a:ext cx="1492185" cy="259267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 months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436052" y="1437370"/>
            <a:ext cx="1492184" cy="542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Mid-January/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February/March/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Mid-April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020763" y="1437370"/>
            <a:ext cx="1073717" cy="542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Mid-April/May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297464" y="1441799"/>
            <a:ext cx="932803" cy="542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June/Mid-July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303905" y="1442715"/>
            <a:ext cx="940503" cy="542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Mid-July/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August/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September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320553" y="1439506"/>
            <a:ext cx="690695" cy="542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October</a:t>
            </a:r>
          </a:p>
        </p:txBody>
      </p:sp>
      <p:sp>
        <p:nvSpPr>
          <p:cNvPr id="91" name="Ellipse 33"/>
          <p:cNvSpPr/>
          <p:nvPr/>
        </p:nvSpPr>
        <p:spPr>
          <a:xfrm>
            <a:off x="4701829" y="5838504"/>
            <a:ext cx="496888" cy="38497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fr-BE" sz="1200" b="1" dirty="0"/>
              <a:t>4th</a:t>
            </a:r>
          </a:p>
          <a:p>
            <a:pPr algn="ctr"/>
            <a:r>
              <a:rPr lang="fr-BE" sz="1200" b="1" dirty="0"/>
              <a:t>SG</a:t>
            </a:r>
            <a:endParaRPr lang="en-US" sz="1200" b="1" dirty="0"/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DE1B6E1D-43CA-4915-861D-839418712863}"/>
              </a:ext>
            </a:extLst>
          </p:cNvPr>
          <p:cNvSpPr txBox="1"/>
          <p:nvPr/>
        </p:nvSpPr>
        <p:spPr>
          <a:xfrm>
            <a:off x="1271473" y="6224603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>
                <a:latin typeface="+mn-lt"/>
              </a:rPr>
              <a:t>22/10</a:t>
            </a:r>
            <a:endParaRPr lang="en-US" sz="900" dirty="0">
              <a:latin typeface="+mn-lt"/>
            </a:endParaRPr>
          </a:p>
        </p:txBody>
      </p:sp>
      <p:sp>
        <p:nvSpPr>
          <p:cNvPr id="4" name="ZoneTexte 7">
            <a:extLst>
              <a:ext uri="{FF2B5EF4-FFF2-40B4-BE49-F238E27FC236}">
                <a16:creationId xmlns:a16="http://schemas.microsoft.com/office/drawing/2014/main" id="{FE83DEE3-8026-4CA8-830D-D6AC6BDB6381}"/>
              </a:ext>
            </a:extLst>
          </p:cNvPr>
          <p:cNvSpPr txBox="1"/>
          <p:nvPr/>
        </p:nvSpPr>
        <p:spPr>
          <a:xfrm>
            <a:off x="3108915" y="6224603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>
                <a:latin typeface="+mn-lt"/>
              </a:rPr>
              <a:t>28/01</a:t>
            </a:r>
            <a:endParaRPr lang="en-US" sz="900" dirty="0">
              <a:latin typeface="+mn-lt"/>
            </a:endParaRPr>
          </a:p>
        </p:txBody>
      </p:sp>
      <p:sp>
        <p:nvSpPr>
          <p:cNvPr id="5" name="ZoneTexte 7">
            <a:extLst>
              <a:ext uri="{FF2B5EF4-FFF2-40B4-BE49-F238E27FC236}">
                <a16:creationId xmlns:a16="http://schemas.microsoft.com/office/drawing/2014/main" id="{50149A1B-F2CC-4B6F-8106-CB1DC554016B}"/>
              </a:ext>
            </a:extLst>
          </p:cNvPr>
          <p:cNvSpPr txBox="1"/>
          <p:nvPr/>
        </p:nvSpPr>
        <p:spPr>
          <a:xfrm>
            <a:off x="4737719" y="6215831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>
                <a:latin typeface="+mn-lt"/>
              </a:rPr>
              <a:t>27/04</a:t>
            </a:r>
            <a:endParaRPr lang="en-US" sz="900" dirty="0">
              <a:latin typeface="+mn-lt"/>
            </a:endParaRP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668FECCB-3680-49F2-A2CB-036B4E31ECE4}"/>
              </a:ext>
            </a:extLst>
          </p:cNvPr>
          <p:cNvSpPr txBox="1"/>
          <p:nvPr/>
        </p:nvSpPr>
        <p:spPr>
          <a:xfrm>
            <a:off x="5961128" y="6215831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>
                <a:latin typeface="+mn-lt"/>
              </a:rPr>
              <a:t>10/06</a:t>
            </a:r>
            <a:endParaRPr lang="en-US" sz="900" dirty="0">
              <a:latin typeface="+mn-lt"/>
            </a:endParaRPr>
          </a:p>
        </p:txBody>
      </p:sp>
      <p:sp>
        <p:nvSpPr>
          <p:cNvPr id="10" name="Ellipse 33">
            <a:extLst>
              <a:ext uri="{FF2B5EF4-FFF2-40B4-BE49-F238E27FC236}">
                <a16:creationId xmlns:a16="http://schemas.microsoft.com/office/drawing/2014/main" id="{E339E28C-2FEE-470F-B2D6-ECCA04A29177}"/>
              </a:ext>
            </a:extLst>
          </p:cNvPr>
          <p:cNvSpPr/>
          <p:nvPr/>
        </p:nvSpPr>
        <p:spPr>
          <a:xfrm>
            <a:off x="6998599" y="5839626"/>
            <a:ext cx="496888" cy="38497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fr-BE" sz="1200" b="1" dirty="0"/>
              <a:t>6th SGM</a:t>
            </a:r>
            <a:endParaRPr lang="en-US" sz="1200" b="1" dirty="0"/>
          </a:p>
        </p:txBody>
      </p:sp>
      <p:sp>
        <p:nvSpPr>
          <p:cNvPr id="11" name="ZoneTexte 7">
            <a:extLst>
              <a:ext uri="{FF2B5EF4-FFF2-40B4-BE49-F238E27FC236}">
                <a16:creationId xmlns:a16="http://schemas.microsoft.com/office/drawing/2014/main" id="{1EA80F70-3BE7-4B33-85F7-7FCBD3B4F43D}"/>
              </a:ext>
            </a:extLst>
          </p:cNvPr>
          <p:cNvSpPr txBox="1"/>
          <p:nvPr/>
        </p:nvSpPr>
        <p:spPr>
          <a:xfrm>
            <a:off x="7022281" y="6213433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>
                <a:latin typeface="+mn-lt"/>
              </a:rPr>
              <a:t>27/07</a:t>
            </a:r>
            <a:endParaRPr lang="en-US" sz="900" dirty="0">
              <a:latin typeface="+mn-lt"/>
            </a:endParaRPr>
          </a:p>
        </p:txBody>
      </p:sp>
      <p:sp>
        <p:nvSpPr>
          <p:cNvPr id="63" name="Slide Number Placeholder 2">
            <a:extLst>
              <a:ext uri="{FF2B5EF4-FFF2-40B4-BE49-F238E27FC236}">
                <a16:creationId xmlns:a16="http://schemas.microsoft.com/office/drawing/2014/main" id="{C5DC1FD4-2E41-47C8-814C-56105785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287" y="6336000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47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Presentation</a:t>
            </a:r>
            <a:r>
              <a:rPr lang="fr-BE" dirty="0"/>
              <a:t> of the team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331770" y="5616205"/>
            <a:ext cx="6699874" cy="54909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500" dirty="0"/>
              <a:t>Team of national experts (</a:t>
            </a:r>
            <a:r>
              <a:rPr lang="fr-BE" sz="1500" dirty="0" err="1"/>
              <a:t>complement</a:t>
            </a:r>
            <a:r>
              <a:rPr lang="fr-BE" sz="1500" dirty="0"/>
              <a:t> </a:t>
            </a:r>
            <a:r>
              <a:rPr lang="fr-BE" sz="1500" dirty="0" err="1"/>
              <a:t>core</a:t>
            </a:r>
            <a:r>
              <a:rPr lang="fr-BE" sz="1500" dirty="0"/>
              <a:t> team </a:t>
            </a:r>
            <a:r>
              <a:rPr lang="fr-BE" sz="1500" dirty="0" err="1"/>
              <a:t>where</a:t>
            </a:r>
            <a:r>
              <a:rPr lang="fr-BE" sz="1500" dirty="0"/>
              <a:t> </a:t>
            </a:r>
            <a:r>
              <a:rPr lang="fr-BE" sz="1500" dirty="0" err="1"/>
              <a:t>necessary</a:t>
            </a:r>
            <a:r>
              <a:rPr lang="fr-BE" sz="1500" dirty="0"/>
              <a:t> for the </a:t>
            </a:r>
            <a:r>
              <a:rPr lang="fr-BE" sz="1500" dirty="0" err="1"/>
              <a:t>conduct</a:t>
            </a:r>
            <a:r>
              <a:rPr lang="fr-BE" sz="1500" dirty="0"/>
              <a:t> of the MS/</a:t>
            </a:r>
            <a:r>
              <a:rPr lang="fr-BE" sz="1500" dirty="0" err="1"/>
              <a:t>Regional</a:t>
            </a:r>
            <a:r>
              <a:rPr lang="fr-BE" sz="1500" dirty="0"/>
              <a:t> case </a:t>
            </a:r>
            <a:r>
              <a:rPr lang="fr-BE" sz="1500" dirty="0" err="1"/>
              <a:t>studies</a:t>
            </a:r>
            <a:r>
              <a:rPr lang="fr-BE" sz="1500" dirty="0"/>
              <a:t>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31770" y="2004213"/>
            <a:ext cx="6699874" cy="1883919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600" b="1" dirty="0" err="1"/>
              <a:t>Core</a:t>
            </a:r>
            <a:r>
              <a:rPr lang="fr-BE" sz="1600" b="1" dirty="0"/>
              <a:t> Evaluation Team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98200" y="2608270"/>
            <a:ext cx="1321923" cy="1085585"/>
          </a:xfrm>
          <a:prstGeom prst="roundRect">
            <a:avLst/>
          </a:prstGeom>
          <a:solidFill>
            <a:srgbClr val="F2E2E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Team Leader</a:t>
            </a:r>
          </a:p>
          <a:p>
            <a:pPr algn="ctr"/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Monika Beck</a:t>
            </a:r>
          </a:p>
          <a:p>
            <a:pPr algn="ctr"/>
            <a:endParaRPr lang="fr-BE" sz="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B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226279" y="2610966"/>
            <a:ext cx="1321923" cy="1085585"/>
          </a:xfrm>
          <a:prstGeom prst="roundRect">
            <a:avLst/>
          </a:prstGeom>
          <a:solidFill>
            <a:srgbClr val="F2E2E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Janet Dwyer</a:t>
            </a:r>
          </a:p>
          <a:p>
            <a:pPr algn="ctr"/>
            <a:endParaRPr lang="fr-BE" sz="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BE" sz="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BE" sz="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BE" sz="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B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CCRI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754358" y="2573901"/>
            <a:ext cx="1321923" cy="1085585"/>
          </a:xfrm>
          <a:prstGeom prst="roundRect">
            <a:avLst/>
          </a:prstGeom>
          <a:solidFill>
            <a:srgbClr val="F2E2E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Francesco </a:t>
            </a:r>
            <a:r>
              <a:rPr lang="fr-BE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Mantino</a:t>
            </a:r>
            <a:endParaRPr lang="fr-B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BE" sz="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BE" sz="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B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82437" y="2564904"/>
            <a:ext cx="1321923" cy="1085585"/>
          </a:xfrm>
          <a:prstGeom prst="roundRect">
            <a:avLst/>
          </a:prstGeom>
          <a:solidFill>
            <a:srgbClr val="F2E2E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Patrick Van Bunnen</a:t>
            </a:r>
          </a:p>
          <a:p>
            <a:pPr algn="ctr"/>
            <a:endParaRPr lang="fr-BE" sz="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BE" sz="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B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948264" y="1310306"/>
            <a:ext cx="2016224" cy="1090369"/>
          </a:xfrm>
          <a:prstGeom prst="roundRect">
            <a:avLst/>
          </a:prstGeom>
          <a:solidFill>
            <a:srgbClr val="80808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500" b="1" dirty="0" err="1"/>
              <a:t>Quality</a:t>
            </a:r>
            <a:r>
              <a:rPr lang="fr-BE" sz="1500" b="1" dirty="0"/>
              <a:t> Assurance</a:t>
            </a:r>
          </a:p>
          <a:p>
            <a:pPr algn="ctr"/>
            <a:r>
              <a:rPr lang="fr-BE" sz="1400" i="1" dirty="0"/>
              <a:t>J-M. Wathelet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71600" y="4087735"/>
            <a:ext cx="1944216" cy="1307274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 Team</a:t>
            </a:r>
          </a:p>
          <a:p>
            <a:pPr algn="ctr"/>
            <a:endParaRPr lang="fr-B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Konstantin Gruev</a:t>
            </a:r>
          </a:p>
          <a:p>
            <a:pPr algn="ctr"/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Joanna Cozier</a:t>
            </a:r>
          </a:p>
          <a:p>
            <a:pPr algn="ctr"/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Aurore Ghysen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057160" y="4111746"/>
            <a:ext cx="1948159" cy="1259252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CCRI Team</a:t>
            </a:r>
          </a:p>
          <a:p>
            <a:pPr algn="ctr"/>
            <a:endParaRPr lang="fr-B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BE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Evgenia</a:t>
            </a:r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Micha</a:t>
            </a:r>
            <a:endParaRPr lang="fr-BE" sz="1400" i="1" dirty="0">
              <a:solidFill>
                <a:srgbClr val="FFFF00"/>
              </a:solidFill>
            </a:endParaRPr>
          </a:p>
          <a:p>
            <a:pPr algn="ctr"/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Katarina </a:t>
            </a:r>
            <a:r>
              <a:rPr lang="fr-BE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Kubinakova</a:t>
            </a:r>
            <a:endParaRPr lang="fr-B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Powell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146664" y="4111746"/>
            <a:ext cx="1731096" cy="1259252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 Team</a:t>
            </a:r>
          </a:p>
          <a:p>
            <a:pPr algn="ctr"/>
            <a:endParaRPr lang="fr-B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Simona Cristiano</a:t>
            </a:r>
          </a:p>
          <a:p>
            <a:pPr algn="ctr"/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Anna </a:t>
            </a:r>
            <a:r>
              <a:rPr lang="fr-BE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Vagnozzi</a:t>
            </a:r>
            <a:endParaRPr lang="fr-B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BE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Mara</a:t>
            </a:r>
            <a:r>
              <a:rPr lang="fr-B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19105" y="4122542"/>
            <a:ext cx="1448183" cy="1259252"/>
          </a:xfrm>
          <a:prstGeom prst="roundRect">
            <a:avLst/>
          </a:prstGeom>
          <a:solidFill>
            <a:srgbClr val="F2E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1500" b="1" dirty="0">
                <a:solidFill>
                  <a:schemeClr val="bg1">
                    <a:lumMod val="75000"/>
                  </a:schemeClr>
                </a:solidFill>
              </a:rPr>
              <a:t>OIR Team</a:t>
            </a:r>
          </a:p>
          <a:p>
            <a:pPr algn="ctr"/>
            <a:endParaRPr lang="fr-BE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fr-BE" sz="1400" i="1" dirty="0">
                <a:solidFill>
                  <a:schemeClr val="bg1">
                    <a:lumMod val="75000"/>
                  </a:schemeClr>
                </a:solidFill>
              </a:rPr>
              <a:t>Ambre Maucorps</a:t>
            </a:r>
          </a:p>
        </p:txBody>
      </p:sp>
    </p:spTree>
    <p:extLst>
      <p:ext uri="{BB962C8B-B14F-4D97-AF65-F5344CB8AC3E}">
        <p14:creationId xmlns:p14="http://schemas.microsoft.com/office/powerpoint/2010/main" val="208491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32240" y="836712"/>
            <a:ext cx="2304256" cy="1296144"/>
          </a:xfrm>
          <a:solidFill>
            <a:schemeClr val="bg1"/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8" name="Picture 7" descr="https://www.oir.at/files2/imagecache/Image_Preview/img/articles/OIR_Logo_web_440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4824"/>
            <a:ext cx="1619250" cy="88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Z:\ADEDOT\LOGOS\LOGO ADE\ADE_UK_01006433-1.5-OK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2" y="534199"/>
            <a:ext cx="140970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A0B453-C379-47E6-9915-CEFDD6730F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016" y="1095980"/>
            <a:ext cx="14017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4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sources and tools</a:t>
            </a:r>
          </a:p>
        </p:txBody>
      </p:sp>
      <p:sp>
        <p:nvSpPr>
          <p:cNvPr id="30" name="Espace réservé du contenu 8">
            <a:extLst>
              <a:ext uri="{FF2B5EF4-FFF2-40B4-BE49-F238E27FC236}">
                <a16:creationId xmlns:a16="http://schemas.microsoft.com/office/drawing/2014/main" id="{B951845F-F77E-4617-85AB-E36A2E4661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824" y="1340768"/>
            <a:ext cx="8288076" cy="4980904"/>
          </a:xfrm>
        </p:spPr>
        <p:txBody>
          <a:bodyPr>
            <a:normAutofit/>
          </a:bodyPr>
          <a:lstStyle/>
          <a:p>
            <a:r>
              <a:rPr lang="en-US" dirty="0"/>
              <a:t>Informed opinions collected at EU level</a:t>
            </a:r>
          </a:p>
          <a:p>
            <a:pPr lvl="1"/>
            <a:r>
              <a:rPr lang="en-US" dirty="0"/>
              <a:t>Comprehensive literature review (on the concept, evolution and diversity of AKIS, EIP-AGRI network, Farm Advisory Systems, existing and emerging needs in rural areas as well as critical factors of success; and of relevant research projects such as </a:t>
            </a:r>
            <a:r>
              <a:rPr lang="en-US" dirty="0" err="1"/>
              <a:t>ProAKIS</a:t>
            </a:r>
            <a:r>
              <a:rPr lang="en-US" dirty="0"/>
              <a:t> and </a:t>
            </a:r>
            <a:r>
              <a:rPr lang="en-US" dirty="0" err="1"/>
              <a:t>AgriLink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Interviews with key stakeholders (DG-AGRI, EIP-AGRI Service Point, ENRD Contact Point, JRC)</a:t>
            </a:r>
          </a:p>
          <a:p>
            <a:pPr lvl="1"/>
            <a:r>
              <a:rPr lang="en-US" dirty="0"/>
              <a:t>Participation in webinars (</a:t>
            </a:r>
            <a:r>
              <a:rPr lang="en-US" dirty="0" err="1"/>
              <a:t>AgriLink</a:t>
            </a:r>
            <a:r>
              <a:rPr lang="en-US" dirty="0"/>
              <a:t>, EIP-AGRI)</a:t>
            </a:r>
          </a:p>
          <a:p>
            <a:pPr lvl="1"/>
            <a:r>
              <a:rPr lang="en-US" dirty="0"/>
              <a:t>Two online surveys - RDP Managing Authorities and FAS coordinators</a:t>
            </a:r>
          </a:p>
          <a:p>
            <a:r>
              <a:rPr lang="en-US" dirty="0"/>
              <a:t>EU-level Data analysis </a:t>
            </a:r>
          </a:p>
          <a:p>
            <a:pPr lvl="1"/>
            <a:r>
              <a:rPr lang="en-US" dirty="0"/>
              <a:t>Documentary analysis (including extensive screening of 112 AIR 2018) </a:t>
            </a:r>
          </a:p>
          <a:p>
            <a:pPr lvl="1"/>
            <a:r>
              <a:rPr lang="en-US" dirty="0"/>
              <a:t>Financial data: ESIF database, CMEF indicators and targets from RDPs</a:t>
            </a:r>
          </a:p>
          <a:p>
            <a:pPr lvl="1"/>
            <a:r>
              <a:rPr lang="en-US" dirty="0"/>
              <a:t>Multi-variate principal component analysis and regressions (ESQ7)</a:t>
            </a:r>
          </a:p>
          <a:p>
            <a:pPr lvl="1"/>
            <a:r>
              <a:rPr lang="en-US" dirty="0"/>
              <a:t>JRC FAS questionnaire, where sufficiently accurate</a:t>
            </a:r>
          </a:p>
          <a:p>
            <a:r>
              <a:rPr lang="en-US" dirty="0"/>
              <a:t>Detailed quantitative and qualitative analysis at the level of case study Member states and regions (see following slides)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7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 selection</a:t>
            </a:r>
          </a:p>
        </p:txBody>
      </p:sp>
      <p:sp>
        <p:nvSpPr>
          <p:cNvPr id="30" name="Espace réservé du contenu 8">
            <a:extLst>
              <a:ext uri="{FF2B5EF4-FFF2-40B4-BE49-F238E27FC236}">
                <a16:creationId xmlns:a16="http://schemas.microsoft.com/office/drawing/2014/main" id="{B951845F-F77E-4617-85AB-E36A2E4661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824" y="1340768"/>
            <a:ext cx="4918206" cy="4980904"/>
          </a:xfrm>
        </p:spPr>
        <p:txBody>
          <a:bodyPr>
            <a:normAutofit/>
          </a:bodyPr>
          <a:lstStyle/>
          <a:p>
            <a:r>
              <a:rPr lang="en-US" dirty="0"/>
              <a:t>Objective of the typology/clustering: </a:t>
            </a:r>
          </a:p>
          <a:p>
            <a:pPr lvl="1"/>
            <a:r>
              <a:rPr lang="en-US" dirty="0"/>
              <a:t>Cover the wide range of approaches across the EU in terms of knowledge exchange, innovation and advisory activities in the agricultural and forestry sectors </a:t>
            </a:r>
          </a:p>
          <a:p>
            <a:r>
              <a:rPr lang="en-US" dirty="0"/>
              <a:t>Approach: </a:t>
            </a:r>
          </a:p>
          <a:p>
            <a:pPr lvl="1"/>
            <a:r>
              <a:rPr lang="en-US" dirty="0"/>
              <a:t>Application of 5 criteria </a:t>
            </a:r>
          </a:p>
          <a:p>
            <a:pPr lvl="1"/>
            <a:r>
              <a:rPr lang="en-US" dirty="0"/>
              <a:t>Selection operated in 2 steps (clustering using R with K-means) </a:t>
            </a:r>
          </a:p>
          <a:p>
            <a:pPr lvl="1"/>
            <a:r>
              <a:rPr lang="en-US" dirty="0"/>
              <a:t>Selection of 4 clusters </a:t>
            </a:r>
          </a:p>
          <a:p>
            <a:pPr lvl="1"/>
            <a:r>
              <a:rPr lang="en-US" dirty="0"/>
              <a:t>Choice of 1-3 Member States per cluster</a:t>
            </a:r>
          </a:p>
          <a:p>
            <a:r>
              <a:rPr lang="en-US" dirty="0"/>
              <a:t>Selection:</a:t>
            </a:r>
          </a:p>
          <a:p>
            <a:pPr lvl="1"/>
            <a:r>
              <a:rPr lang="en-US" dirty="0"/>
              <a:t>eight Member States and nine regions namely in Flanders (Belgium), Estonia, Lorraine (France), Lower-Saxony (Germany), Ireland, Veneto and Umbria (Italy) and Poland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1E6CFF-8AC8-4A05-978F-97053C784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97" y="912995"/>
            <a:ext cx="3556303" cy="50987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555BBD-258B-4066-B2B6-161383626543}"/>
              </a:ext>
            </a:extLst>
          </p:cNvPr>
          <p:cNvSpPr/>
          <p:nvPr/>
        </p:nvSpPr>
        <p:spPr>
          <a:xfrm>
            <a:off x="5076056" y="1412776"/>
            <a:ext cx="23042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3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95537" y="1196752"/>
            <a:ext cx="4088268" cy="5341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fr-BE" sz="1600" b="1" i="1" dirty="0">
                <a:solidFill>
                  <a:srgbClr val="00B050"/>
                </a:solidFill>
              </a:rPr>
              <a:t>Group 1 </a:t>
            </a:r>
            <a:r>
              <a:rPr lang="fr-BE" sz="1600" i="1" dirty="0">
                <a:solidFill>
                  <a:srgbClr val="00B050"/>
                </a:solidFill>
              </a:rPr>
              <a:t>(3MS)</a:t>
            </a:r>
            <a:r>
              <a:rPr lang="fr-BE" sz="1600" i="1" dirty="0"/>
              <a:t> </a:t>
            </a:r>
          </a:p>
          <a:p>
            <a:pPr marL="342891" lvl="1" indent="0" fontAlgn="auto">
              <a:spcAft>
                <a:spcPts val="0"/>
              </a:spcAft>
              <a:buNone/>
            </a:pPr>
            <a:r>
              <a:rPr lang="en-US" sz="1600" i="1" dirty="0"/>
              <a:t>(1) important (first) in terms of political intention in T1 (2) first in terms of decision rate (3) first in terms of intensity (SO/AWU)</a:t>
            </a:r>
          </a:p>
          <a:p>
            <a:pPr marL="342891" lvl="1" indent="0" fontAlgn="auto">
              <a:spcAft>
                <a:spcPts val="0"/>
              </a:spcAft>
              <a:buNone/>
            </a:pPr>
            <a:r>
              <a:rPr lang="en-US" sz="1600" i="1" dirty="0"/>
              <a:t>(4) Strong AKIS fragmented to medium</a:t>
            </a:r>
          </a:p>
          <a:p>
            <a:pPr lvl="1" fontAlgn="auto">
              <a:spcAft>
                <a:spcPts val="0"/>
              </a:spcAft>
            </a:pPr>
            <a:endParaRPr lang="en-US" sz="1600" b="1" i="1" dirty="0"/>
          </a:p>
          <a:p>
            <a:pPr lvl="1" fontAlgn="auto">
              <a:spcAft>
                <a:spcPts val="0"/>
              </a:spcAft>
            </a:pPr>
            <a:r>
              <a:rPr lang="fr-BE" sz="1600" b="1" i="1" dirty="0">
                <a:solidFill>
                  <a:schemeClr val="accent3"/>
                </a:solidFill>
              </a:rPr>
              <a:t>Group 2</a:t>
            </a:r>
            <a:r>
              <a:rPr lang="fr-BE" sz="1600" i="1" dirty="0">
                <a:solidFill>
                  <a:schemeClr val="accent3"/>
                </a:solidFill>
              </a:rPr>
              <a:t> (9MS)</a:t>
            </a:r>
            <a:endParaRPr lang="en-US" sz="1400" b="1" i="1" dirty="0"/>
          </a:p>
          <a:p>
            <a:pPr marL="342891" lvl="1" indent="0" fontAlgn="auto">
              <a:spcAft>
                <a:spcPts val="0"/>
              </a:spcAft>
              <a:buNone/>
            </a:pPr>
            <a:r>
              <a:rPr lang="en-US" sz="1600" i="1" dirty="0"/>
              <a:t>(1) the lowest political intention in T1 </a:t>
            </a:r>
            <a:r>
              <a:rPr lang="en-US" sz="1400" i="1" dirty="0"/>
              <a:t>(except HU)</a:t>
            </a:r>
            <a:r>
              <a:rPr lang="en-US" sz="1600" i="1" dirty="0"/>
              <a:t>  (2) the lowest decision rate                                      (3) the second lowest productivity in terms of SO/AWU </a:t>
            </a:r>
            <a:r>
              <a:rPr lang="en-US" sz="1400" i="1" dirty="0"/>
              <a:t>with exceptions (FR, LUX) (4) All types of AKIS except intermediate</a:t>
            </a:r>
          </a:p>
          <a:p>
            <a:pPr marL="342891" lvl="1" indent="0" fontAlgn="auto">
              <a:spcAft>
                <a:spcPts val="0"/>
              </a:spcAft>
              <a:buNone/>
            </a:pPr>
            <a:endParaRPr lang="en-US" sz="1600" i="1" dirty="0"/>
          </a:p>
          <a:p>
            <a:pPr lvl="1" fontAlgn="auto">
              <a:spcAft>
                <a:spcPts val="0"/>
              </a:spcAft>
            </a:pPr>
            <a:r>
              <a:rPr lang="fr-BE" sz="1600" b="1" i="1" dirty="0">
                <a:solidFill>
                  <a:srgbClr val="7030A0"/>
                </a:solidFill>
              </a:rPr>
              <a:t>Group 3 </a:t>
            </a:r>
            <a:r>
              <a:rPr lang="fr-BE" sz="1600" i="1" dirty="0">
                <a:solidFill>
                  <a:srgbClr val="7030A0"/>
                </a:solidFill>
              </a:rPr>
              <a:t>(5MS) </a:t>
            </a:r>
          </a:p>
          <a:p>
            <a:pPr marL="342891" lvl="1" indent="0" fontAlgn="auto">
              <a:spcAft>
                <a:spcPts val="0"/>
              </a:spcAft>
              <a:buNone/>
            </a:pPr>
            <a:r>
              <a:rPr lang="fr-BE" sz="1600" i="1" dirty="0"/>
              <a:t>(1) </a:t>
            </a:r>
            <a:r>
              <a:rPr lang="en-US" sz="1600" i="1" dirty="0"/>
              <a:t>a political intention in T1 above the average (2) the lowest decision rate (3) a relatively low in terms of SO/AWU</a:t>
            </a:r>
          </a:p>
          <a:p>
            <a:pPr marL="342891" lvl="1" indent="0" fontAlgn="auto">
              <a:spcAft>
                <a:spcPts val="0"/>
              </a:spcAft>
              <a:buNone/>
            </a:pPr>
            <a:r>
              <a:rPr lang="en-US" sz="1600" i="1" dirty="0"/>
              <a:t>(4) Mainly weak and fragmented AKIS</a:t>
            </a:r>
          </a:p>
          <a:p>
            <a:pPr marL="342891" lvl="1" indent="0" fontAlgn="auto">
              <a:spcAft>
                <a:spcPts val="0"/>
              </a:spcAft>
              <a:buNone/>
            </a:pPr>
            <a:endParaRPr lang="en-US" sz="1600" i="1" dirty="0"/>
          </a:p>
          <a:p>
            <a:pPr lvl="1" fontAlgn="auto">
              <a:spcAft>
                <a:spcPts val="0"/>
              </a:spcAft>
            </a:pPr>
            <a:r>
              <a:rPr lang="fr-BE" sz="1600" b="1" i="1" dirty="0">
                <a:solidFill>
                  <a:srgbClr val="E72176"/>
                </a:solidFill>
              </a:rPr>
              <a:t>Group 4 </a:t>
            </a:r>
            <a:r>
              <a:rPr lang="fr-BE" sz="1600" i="1" dirty="0">
                <a:solidFill>
                  <a:srgbClr val="E72176"/>
                </a:solidFill>
              </a:rPr>
              <a:t>(11MS) </a:t>
            </a:r>
            <a:endParaRPr lang="en-US" sz="1400" i="1" dirty="0"/>
          </a:p>
          <a:p>
            <a:pPr marL="342891" lvl="1" indent="0" fontAlgn="auto">
              <a:spcAft>
                <a:spcPts val="0"/>
              </a:spcAft>
              <a:buNone/>
            </a:pPr>
            <a:r>
              <a:rPr lang="fr-BE" sz="1600" i="1" dirty="0"/>
              <a:t>(1) </a:t>
            </a:r>
            <a:r>
              <a:rPr lang="en-US" sz="1600" i="1" dirty="0"/>
              <a:t>a political intention in T1 around or above the average with some exceptions </a:t>
            </a:r>
            <a:r>
              <a:rPr lang="en-US" sz="1400" i="1" dirty="0"/>
              <a:t>(PT, SK are lower)  </a:t>
            </a:r>
            <a:r>
              <a:rPr lang="en-US" sz="1600" i="1" dirty="0"/>
              <a:t>(2) a good decision rate	(3) a relatively high in productivity SO/AWU </a:t>
            </a:r>
            <a:r>
              <a:rPr lang="en-US" sz="1400" i="1" dirty="0"/>
              <a:t>(exceptions : LV, PT)</a:t>
            </a:r>
          </a:p>
          <a:p>
            <a:pPr marL="342891" lvl="1" indent="0" fontAlgn="auto">
              <a:spcAft>
                <a:spcPts val="0"/>
              </a:spcAft>
              <a:buNone/>
            </a:pPr>
            <a:r>
              <a:rPr lang="fr-BE" sz="1400" dirty="0"/>
              <a:t>(4) </a:t>
            </a:r>
            <a:r>
              <a:rPr lang="fr-BE" sz="1400" i="1" dirty="0" err="1"/>
              <a:t>Different</a:t>
            </a:r>
            <a:r>
              <a:rPr lang="fr-BE" sz="1400" i="1" dirty="0"/>
              <a:t> AKIS types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27304-FD8D-4287-BF9B-5A4436B7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97" y="912995"/>
            <a:ext cx="3556303" cy="509871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A9264F73-3EF6-4F5D-8228-14F1D7FF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0"/>
            <a:ext cx="8301788" cy="908720"/>
          </a:xfrm>
        </p:spPr>
        <p:txBody>
          <a:bodyPr/>
          <a:lstStyle/>
          <a:p>
            <a:r>
              <a:rPr lang="en-US" dirty="0"/>
              <a:t>Case studies selection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98AD45-7EF0-4EF5-A769-890224DD4545}"/>
              </a:ext>
            </a:extLst>
          </p:cNvPr>
          <p:cNvSpPr/>
          <p:nvPr/>
        </p:nvSpPr>
        <p:spPr>
          <a:xfrm>
            <a:off x="5076056" y="1412776"/>
            <a:ext cx="23042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44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sources and tools (cont.)</a:t>
            </a:r>
          </a:p>
        </p:txBody>
      </p:sp>
      <p:sp>
        <p:nvSpPr>
          <p:cNvPr id="30" name="Espace réservé du contenu 8">
            <a:extLst>
              <a:ext uri="{FF2B5EF4-FFF2-40B4-BE49-F238E27FC236}">
                <a16:creationId xmlns:a16="http://schemas.microsoft.com/office/drawing/2014/main" id="{B951845F-F77E-4617-85AB-E36A2E4661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824" y="1340768"/>
            <a:ext cx="8288076" cy="4980904"/>
          </a:xfrm>
        </p:spPr>
        <p:txBody>
          <a:bodyPr>
            <a:normAutofit/>
          </a:bodyPr>
          <a:lstStyle/>
          <a:p>
            <a:r>
              <a:rPr lang="en-US" dirty="0"/>
              <a:t>Detailed quantitative and qualitative analysis at the level of case study Member states and regions</a:t>
            </a:r>
          </a:p>
          <a:p>
            <a:pPr lvl="1"/>
            <a:r>
              <a:rPr lang="en-US" dirty="0"/>
              <a:t>Comprehensive literature review (both at national and regional levels, with </a:t>
            </a:r>
            <a:r>
              <a:rPr lang="en-US" dirty="0" err="1"/>
              <a:t>valorisation</a:t>
            </a:r>
            <a:r>
              <a:rPr lang="en-US" dirty="0"/>
              <a:t> of work performed by the </a:t>
            </a:r>
            <a:r>
              <a:rPr lang="en-US" dirty="0" err="1"/>
              <a:t>Thünen</a:t>
            </a:r>
            <a:r>
              <a:rPr lang="en-US" dirty="0"/>
              <a:t> Institute since 2007 with an essential contribution to the efficiency analysis)</a:t>
            </a:r>
          </a:p>
          <a:p>
            <a:pPr lvl="1"/>
            <a:r>
              <a:rPr lang="en-US" dirty="0"/>
              <a:t>Documentary analysis (2018 Annual Implementation Reports)</a:t>
            </a:r>
          </a:p>
          <a:p>
            <a:pPr lvl="1"/>
            <a:r>
              <a:rPr lang="en-US" dirty="0"/>
              <a:t>Interviews with :</a:t>
            </a:r>
          </a:p>
          <a:p>
            <a:pPr lvl="2"/>
            <a:r>
              <a:rPr lang="en-US" dirty="0"/>
              <a:t>the competent authorities</a:t>
            </a:r>
          </a:p>
          <a:p>
            <a:pPr lvl="2"/>
            <a:r>
              <a:rPr lang="en-US" dirty="0"/>
              <a:t>stakeholders involved in agricultural research and education, EIP-AGRI, rural networks and the forestry sector</a:t>
            </a:r>
          </a:p>
          <a:p>
            <a:pPr lvl="2"/>
            <a:r>
              <a:rPr lang="en-US" dirty="0"/>
              <a:t>trainers</a:t>
            </a:r>
          </a:p>
          <a:p>
            <a:pPr lvl="2"/>
            <a:r>
              <a:rPr lang="en-US" dirty="0"/>
              <a:t>advisors </a:t>
            </a:r>
          </a:p>
          <a:p>
            <a:pPr lvl="2"/>
            <a:r>
              <a:rPr lang="en-US" dirty="0"/>
              <a:t>and beneficiaries</a:t>
            </a:r>
          </a:p>
          <a:p>
            <a:pPr lvl="1"/>
            <a:r>
              <a:rPr lang="en-US" dirty="0"/>
              <a:t>Beneficiaries online (for Grand-Est in FR) or phone (for Lower Saxony in DE) surveys</a:t>
            </a:r>
          </a:p>
        </p:txBody>
      </p:sp>
    </p:spTree>
    <p:extLst>
      <p:ext uri="{BB962C8B-B14F-4D97-AF65-F5344CB8AC3E}">
        <p14:creationId xmlns:p14="http://schemas.microsoft.com/office/powerpoint/2010/main" val="98612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212" y="116632"/>
            <a:ext cx="8301788" cy="908720"/>
          </a:xfrm>
        </p:spPr>
        <p:txBody>
          <a:bodyPr/>
          <a:lstStyle/>
          <a:p>
            <a:r>
              <a:rPr lang="fr-BE" sz="3200" spc="0" dirty="0"/>
              <a:t>Agenda</a:t>
            </a:r>
            <a:endParaRPr lang="en-US" sz="3200" spc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94800" y="1916832"/>
            <a:ext cx="8301788" cy="4608512"/>
          </a:xfrm>
        </p:spPr>
        <p:txBody>
          <a:bodyPr/>
          <a:lstStyle/>
          <a:p>
            <a:r>
              <a:rPr lang="en-GB" dirty="0"/>
              <a:t>Objectives and scope of the evaluation</a:t>
            </a:r>
          </a:p>
          <a:p>
            <a:r>
              <a:rPr lang="en-GB" dirty="0"/>
              <a:t>Evaluation themes and support study questions</a:t>
            </a:r>
          </a:p>
          <a:p>
            <a:pPr>
              <a:spcBef>
                <a:spcPts val="1200"/>
              </a:spcBef>
            </a:pPr>
            <a:r>
              <a:rPr lang="en-GB" dirty="0"/>
              <a:t>General approach to the evaluation</a:t>
            </a:r>
          </a:p>
          <a:p>
            <a:pPr lvl="1"/>
            <a:r>
              <a:rPr lang="en-GB" dirty="0"/>
              <a:t>Evaluation process and timeline</a:t>
            </a:r>
          </a:p>
          <a:p>
            <a:pPr lvl="1"/>
            <a:r>
              <a:rPr lang="en-GB" dirty="0"/>
              <a:t>Presentation of the team</a:t>
            </a:r>
          </a:p>
          <a:p>
            <a:pPr>
              <a:spcBef>
                <a:spcPts val="1200"/>
              </a:spcBef>
            </a:pPr>
            <a:r>
              <a:rPr lang="en-GB" dirty="0"/>
              <a:t>Methodology</a:t>
            </a:r>
          </a:p>
          <a:p>
            <a:pPr lvl="1"/>
            <a:r>
              <a:rPr lang="en-GB" dirty="0"/>
              <a:t>Information sources and tools</a:t>
            </a:r>
          </a:p>
          <a:p>
            <a:pPr lvl="1"/>
            <a:r>
              <a:rPr lang="en-GB" dirty="0"/>
              <a:t>Case studies</a:t>
            </a:r>
          </a:p>
          <a:p>
            <a:pPr lvl="1"/>
            <a:r>
              <a:rPr lang="en-GB" dirty="0"/>
              <a:t>Surveys</a:t>
            </a:r>
          </a:p>
          <a:p>
            <a:pPr lvl="1"/>
            <a:r>
              <a:rPr lang="en-GB" dirty="0"/>
              <a:t>Limitations</a:t>
            </a:r>
          </a:p>
          <a:p>
            <a:pPr>
              <a:spcBef>
                <a:spcPts val="1200"/>
              </a:spcBef>
            </a:pPr>
            <a:r>
              <a:rPr lang="en-GB" dirty="0"/>
              <a:t>Conclusions</a:t>
            </a:r>
          </a:p>
          <a:p>
            <a:pPr>
              <a:spcBef>
                <a:spcPts val="1200"/>
              </a:spcBef>
            </a:pPr>
            <a:r>
              <a:rPr lang="en-GB" dirty="0"/>
              <a:t>Recommendations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7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sources and tools (cont.)</a:t>
            </a:r>
          </a:p>
        </p:txBody>
      </p:sp>
      <p:sp>
        <p:nvSpPr>
          <p:cNvPr id="30" name="Espace réservé du contenu 8">
            <a:extLst>
              <a:ext uri="{FF2B5EF4-FFF2-40B4-BE49-F238E27FC236}">
                <a16:creationId xmlns:a16="http://schemas.microsoft.com/office/drawing/2014/main" id="{B951845F-F77E-4617-85AB-E36A2E4661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824" y="1340768"/>
            <a:ext cx="8288076" cy="1080120"/>
          </a:xfrm>
        </p:spPr>
        <p:txBody>
          <a:bodyPr>
            <a:normAutofit/>
          </a:bodyPr>
          <a:lstStyle/>
          <a:p>
            <a:r>
              <a:rPr lang="en-US" dirty="0"/>
              <a:t>Multiple surveys: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7B1C5A-5F9D-48A8-B454-C7129BC062D8}"/>
              </a:ext>
            </a:extLst>
          </p:cNvPr>
          <p:cNvSpPr txBox="1">
            <a:spLocks/>
          </p:cNvSpPr>
          <p:nvPr/>
        </p:nvSpPr>
        <p:spPr>
          <a:xfrm>
            <a:off x="611560" y="2794268"/>
            <a:ext cx="2232248" cy="243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A50021"/>
                </a:solidFill>
              </a:rPr>
              <a:t>MA survey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Opened on 20/01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Sent to </a:t>
            </a:r>
            <a:r>
              <a:rPr lang="en-US" sz="2000" dirty="0">
                <a:solidFill>
                  <a:srgbClr val="C00000"/>
                </a:solidFill>
              </a:rPr>
              <a:t>88 contacts </a:t>
            </a:r>
            <a:r>
              <a:rPr lang="en-US" sz="1600" dirty="0"/>
              <a:t>(out of 112 RDPs; 18 appeared non-valid)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C00000"/>
                </a:solidFill>
              </a:rPr>
              <a:t>33 answers</a:t>
            </a:r>
            <a:r>
              <a:rPr lang="en-US" sz="2000" i="1" dirty="0"/>
              <a:t>, from 10 MS</a:t>
            </a:r>
            <a:endParaRPr lang="fr-BE" sz="2000" i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B25F6-A71A-4335-9CAF-D4D2F82AFE52}"/>
              </a:ext>
            </a:extLst>
          </p:cNvPr>
          <p:cNvSpPr txBox="1">
            <a:spLocks/>
          </p:cNvSpPr>
          <p:nvPr/>
        </p:nvSpPr>
        <p:spPr>
          <a:xfrm>
            <a:off x="5764645" y="2794268"/>
            <a:ext cx="3096344" cy="3266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000" dirty="0">
                <a:solidFill>
                  <a:srgbClr val="A50021"/>
                </a:solidFill>
              </a:rPr>
              <a:t>Final beneficiaries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/>
              <a:t>Online survey – only in Grand-Est (Alsace, Lorraine, Champagne Ardennes): sent to </a:t>
            </a:r>
            <a:r>
              <a:rPr lang="en-US" sz="2000" dirty="0">
                <a:solidFill>
                  <a:srgbClr val="C00000"/>
                </a:solidFill>
              </a:rPr>
              <a:t>3,600 farmers</a:t>
            </a:r>
            <a:r>
              <a:rPr lang="en-US" sz="2000" dirty="0"/>
              <a:t>, from 22/01 to 5/02 (</a:t>
            </a:r>
            <a:r>
              <a:rPr lang="en-US" sz="2000" i="1" dirty="0">
                <a:solidFill>
                  <a:srgbClr val="C00000"/>
                </a:solidFill>
              </a:rPr>
              <a:t>142 answers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/>
              <a:t>Focus groups and/or phone call with farmers directly contacted in other CS MS</a:t>
            </a:r>
            <a:endParaRPr lang="fr-BE" sz="2000" dirty="0"/>
          </a:p>
          <a:p>
            <a:pPr marL="0" indent="0" fontAlgn="auto"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None/>
            </a:pPr>
            <a:endParaRPr lang="fr-BE" sz="2000" dirty="0">
              <a:solidFill>
                <a:prstClr val="black"/>
              </a:solidFill>
            </a:endParaRPr>
          </a:p>
          <a:p>
            <a:pPr marL="342891" lvl="1" indent="0" fontAlgn="auto">
              <a:spcAft>
                <a:spcPts val="0"/>
              </a:spcAft>
              <a:buFont typeface="Wingdings 3" panose="05040102010807070707" pitchFamily="18" charset="2"/>
              <a:buNone/>
            </a:pPr>
            <a:endParaRPr lang="fr-BE" sz="2000" dirty="0"/>
          </a:p>
          <a:p>
            <a:pPr lvl="1" fontAlgn="auto">
              <a:spcAft>
                <a:spcPts val="0"/>
              </a:spcAft>
            </a:pPr>
            <a:endParaRPr lang="fr-BE" sz="2000" dirty="0"/>
          </a:p>
          <a:p>
            <a:pPr fontAlgn="auto">
              <a:spcAft>
                <a:spcPts val="0"/>
              </a:spcAft>
            </a:pPr>
            <a:endParaRPr lang="fr-BE" sz="20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D34706-E10E-4C3C-B54C-232417DC7071}"/>
              </a:ext>
            </a:extLst>
          </p:cNvPr>
          <p:cNvSpPr txBox="1">
            <a:spLocks/>
          </p:cNvSpPr>
          <p:nvPr/>
        </p:nvSpPr>
        <p:spPr>
          <a:xfrm>
            <a:off x="3116094" y="2794268"/>
            <a:ext cx="2376265" cy="2208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000" dirty="0">
                <a:solidFill>
                  <a:srgbClr val="A50021"/>
                </a:solidFill>
              </a:rPr>
              <a:t>FAS survey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/>
              <a:t>Opened on 12/02</a:t>
            </a:r>
            <a:endParaRPr lang="en-US" sz="2000" i="1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/>
              <a:t>Sent to </a:t>
            </a:r>
            <a:r>
              <a:rPr lang="en-US" sz="2000" dirty="0">
                <a:solidFill>
                  <a:srgbClr val="C00000"/>
                </a:solidFill>
              </a:rPr>
              <a:t>115 contacts </a:t>
            </a:r>
            <a:r>
              <a:rPr lang="en-US" sz="1600" dirty="0"/>
              <a:t>(18 non-valid)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i="1" dirty="0">
                <a:solidFill>
                  <a:srgbClr val="C00000"/>
                </a:solidFill>
              </a:rPr>
              <a:t>21 answers, </a:t>
            </a:r>
            <a:r>
              <a:rPr lang="en-US" sz="2000" i="1" dirty="0"/>
              <a:t>from 17 MS</a:t>
            </a:r>
            <a:endParaRPr lang="fr-BE" sz="2000" i="1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19BB9B58-A6EF-45A0-8FD1-B65ABD6E20F7}"/>
              </a:ext>
            </a:extLst>
          </p:cNvPr>
          <p:cNvSpPr/>
          <p:nvPr/>
        </p:nvSpPr>
        <p:spPr>
          <a:xfrm>
            <a:off x="1423606" y="2071844"/>
            <a:ext cx="608155" cy="646488"/>
          </a:xfrm>
          <a:custGeom>
            <a:avLst/>
            <a:gdLst>
              <a:gd name="connsiteX0" fmla="*/ 0 w 348757"/>
              <a:gd name="connsiteY0" fmla="*/ 280865 h 432707"/>
              <a:gd name="connsiteX1" fmla="*/ 348757 w 348757"/>
              <a:gd name="connsiteY1" fmla="*/ 280865 h 432707"/>
              <a:gd name="connsiteX2" fmla="*/ 348757 w 348757"/>
              <a:gd name="connsiteY2" fmla="*/ 299458 h 432707"/>
              <a:gd name="connsiteX3" fmla="*/ 332558 w 348757"/>
              <a:gd name="connsiteY3" fmla="*/ 340165 h 432707"/>
              <a:gd name="connsiteX4" fmla="*/ 293541 w 348757"/>
              <a:gd name="connsiteY4" fmla="*/ 356927 h 432707"/>
              <a:gd name="connsiteX5" fmla="*/ 277484 w 348757"/>
              <a:gd name="connsiteY5" fmla="*/ 356927 h 432707"/>
              <a:gd name="connsiteX6" fmla="*/ 204239 w 348757"/>
              <a:gd name="connsiteY6" fmla="*/ 432707 h 432707"/>
              <a:gd name="connsiteX7" fmla="*/ 204239 w 348757"/>
              <a:gd name="connsiteY7" fmla="*/ 356927 h 432707"/>
              <a:gd name="connsiteX8" fmla="*/ 55215 w 348757"/>
              <a:gd name="connsiteY8" fmla="*/ 356927 h 432707"/>
              <a:gd name="connsiteX9" fmla="*/ 16198 w 348757"/>
              <a:gd name="connsiteY9" fmla="*/ 340165 h 432707"/>
              <a:gd name="connsiteX10" fmla="*/ 0 w 348757"/>
              <a:gd name="connsiteY10" fmla="*/ 299458 h 432707"/>
              <a:gd name="connsiteX11" fmla="*/ 0 w 348757"/>
              <a:gd name="connsiteY11" fmla="*/ 189028 h 432707"/>
              <a:gd name="connsiteX12" fmla="*/ 348757 w 348757"/>
              <a:gd name="connsiteY12" fmla="*/ 189028 h 432707"/>
              <a:gd name="connsiteX13" fmla="*/ 348757 w 348757"/>
              <a:gd name="connsiteY13" fmla="*/ 260864 h 432707"/>
              <a:gd name="connsiteX14" fmla="*/ 0 w 348757"/>
              <a:gd name="connsiteY14" fmla="*/ 260864 h 432707"/>
              <a:gd name="connsiteX15" fmla="*/ 0 w 348757"/>
              <a:gd name="connsiteY15" fmla="*/ 96627 h 432707"/>
              <a:gd name="connsiteX16" fmla="*/ 348757 w 348757"/>
              <a:gd name="connsiteY16" fmla="*/ 96627 h 432707"/>
              <a:gd name="connsiteX17" fmla="*/ 348757 w 348757"/>
              <a:gd name="connsiteY17" fmla="*/ 168463 h 432707"/>
              <a:gd name="connsiteX18" fmla="*/ 0 w 348757"/>
              <a:gd name="connsiteY18" fmla="*/ 168463 h 432707"/>
              <a:gd name="connsiteX19" fmla="*/ 55215 w 348757"/>
              <a:gd name="connsiteY19" fmla="*/ 0 h 432707"/>
              <a:gd name="connsiteX20" fmla="*/ 293541 w 348757"/>
              <a:gd name="connsiteY20" fmla="*/ 0 h 432707"/>
              <a:gd name="connsiteX21" fmla="*/ 332558 w 348757"/>
              <a:gd name="connsiteY21" fmla="*/ 16762 h 432707"/>
              <a:gd name="connsiteX22" fmla="*/ 348757 w 348757"/>
              <a:gd name="connsiteY22" fmla="*/ 57187 h 432707"/>
              <a:gd name="connsiteX23" fmla="*/ 348757 w 348757"/>
              <a:gd name="connsiteY23" fmla="*/ 76062 h 432707"/>
              <a:gd name="connsiteX24" fmla="*/ 0 w 348757"/>
              <a:gd name="connsiteY24" fmla="*/ 76062 h 432707"/>
              <a:gd name="connsiteX25" fmla="*/ 0 w 348757"/>
              <a:gd name="connsiteY25" fmla="*/ 57187 h 432707"/>
              <a:gd name="connsiteX26" fmla="*/ 16198 w 348757"/>
              <a:gd name="connsiteY26" fmla="*/ 16762 h 432707"/>
              <a:gd name="connsiteX27" fmla="*/ 55215 w 348757"/>
              <a:gd name="connsiteY27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8757" h="432707">
                <a:moveTo>
                  <a:pt x="0" y="280865"/>
                </a:moveTo>
                <a:lnTo>
                  <a:pt x="348757" y="280865"/>
                </a:lnTo>
                <a:lnTo>
                  <a:pt x="348757" y="299458"/>
                </a:lnTo>
                <a:cubicBezTo>
                  <a:pt x="348757" y="315422"/>
                  <a:pt x="343358" y="328991"/>
                  <a:pt x="332558" y="340165"/>
                </a:cubicBezTo>
                <a:cubicBezTo>
                  <a:pt x="321760" y="351340"/>
                  <a:pt x="308754" y="356927"/>
                  <a:pt x="293541" y="356927"/>
                </a:cubicBezTo>
                <a:lnTo>
                  <a:pt x="277484" y="356927"/>
                </a:lnTo>
                <a:lnTo>
                  <a:pt x="204239" y="432707"/>
                </a:lnTo>
                <a:lnTo>
                  <a:pt x="204239" y="356927"/>
                </a:lnTo>
                <a:lnTo>
                  <a:pt x="55215" y="356927"/>
                </a:lnTo>
                <a:cubicBezTo>
                  <a:pt x="40002" y="356927"/>
                  <a:pt x="26998" y="351340"/>
                  <a:pt x="16198" y="340165"/>
                </a:cubicBezTo>
                <a:cubicBezTo>
                  <a:pt x="5399" y="328991"/>
                  <a:pt x="0" y="315422"/>
                  <a:pt x="0" y="299458"/>
                </a:cubicBezTo>
                <a:close/>
                <a:moveTo>
                  <a:pt x="0" y="189028"/>
                </a:moveTo>
                <a:lnTo>
                  <a:pt x="348757" y="189028"/>
                </a:lnTo>
                <a:lnTo>
                  <a:pt x="348757" y="260864"/>
                </a:lnTo>
                <a:lnTo>
                  <a:pt x="0" y="260864"/>
                </a:lnTo>
                <a:close/>
                <a:moveTo>
                  <a:pt x="0" y="96627"/>
                </a:moveTo>
                <a:lnTo>
                  <a:pt x="348757" y="96627"/>
                </a:lnTo>
                <a:lnTo>
                  <a:pt x="348757" y="168463"/>
                </a:lnTo>
                <a:lnTo>
                  <a:pt x="0" y="168463"/>
                </a:lnTo>
                <a:close/>
                <a:moveTo>
                  <a:pt x="55215" y="0"/>
                </a:moveTo>
                <a:lnTo>
                  <a:pt x="293541" y="0"/>
                </a:lnTo>
                <a:cubicBezTo>
                  <a:pt x="308754" y="0"/>
                  <a:pt x="321760" y="5587"/>
                  <a:pt x="332558" y="16762"/>
                </a:cubicBezTo>
                <a:cubicBezTo>
                  <a:pt x="343358" y="27936"/>
                  <a:pt x="348757" y="41411"/>
                  <a:pt x="348757" y="57187"/>
                </a:cubicBezTo>
                <a:lnTo>
                  <a:pt x="348757" y="76062"/>
                </a:lnTo>
                <a:lnTo>
                  <a:pt x="0" y="76062"/>
                </a:lnTo>
                <a:lnTo>
                  <a:pt x="0" y="57187"/>
                </a:lnTo>
                <a:cubicBezTo>
                  <a:pt x="0" y="41411"/>
                  <a:pt x="5399" y="27936"/>
                  <a:pt x="16198" y="16762"/>
                </a:cubicBezTo>
                <a:cubicBezTo>
                  <a:pt x="26998" y="5587"/>
                  <a:pt x="40002" y="0"/>
                  <a:pt x="552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9" name="Graphique 5" descr="Adresse de courrier">
            <a:extLst>
              <a:ext uri="{FF2B5EF4-FFF2-40B4-BE49-F238E27FC236}">
                <a16:creationId xmlns:a16="http://schemas.microsoft.com/office/drawing/2014/main" id="{2AF1041F-6823-49FA-8C01-C3B257DD5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13006" y="1935893"/>
            <a:ext cx="782439" cy="782439"/>
          </a:xfrm>
          <a:prstGeom prst="rect">
            <a:avLst/>
          </a:prstGeom>
        </p:spPr>
      </p:pic>
      <p:pic>
        <p:nvPicPr>
          <p:cNvPr id="10" name="Graphique 7" descr="Fermier">
            <a:extLst>
              <a:ext uri="{FF2B5EF4-FFF2-40B4-BE49-F238E27FC236}">
                <a16:creationId xmlns:a16="http://schemas.microsoft.com/office/drawing/2014/main" id="{3E0B6019-7C4C-42F4-8687-264F485C5F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26304" y="19358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1" name="Espace réservé du contenu 8">
            <a:extLst>
              <a:ext uri="{FF2B5EF4-FFF2-40B4-BE49-F238E27FC236}">
                <a16:creationId xmlns:a16="http://schemas.microsoft.com/office/drawing/2014/main" id="{DB223426-886E-4B33-9A0A-7365E9E7E397}"/>
              </a:ext>
            </a:extLst>
          </p:cNvPr>
          <p:cNvSpPr txBox="1">
            <a:spLocks/>
          </p:cNvSpPr>
          <p:nvPr/>
        </p:nvSpPr>
        <p:spPr>
          <a:xfrm>
            <a:off x="694824" y="1196752"/>
            <a:ext cx="828807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Data availability and validity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No single database containing both budgetary data and their breakdown by sub-measures, which makes it necessary to use several distinct databases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Major differences in the methods used to calculate certain CMEF indicators between Member States, also allowing some multiple counting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Small decision rates and sometimes even very low spending rates for the relevant Rural Development measures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Absence of robust data on uptake of training/advice by farmers/foresters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Monitoring data of the FAS does not provide a comprehensive reliable view of the operation of the FAS (combination of all type of advice into a single indicator and impossibility for some </a:t>
            </a:r>
            <a:r>
              <a:rPr lang="en-US" dirty="0" err="1"/>
              <a:t>regionalised</a:t>
            </a:r>
            <a:r>
              <a:rPr lang="en-US" dirty="0"/>
              <a:t> Member States to provide a unique Member State response)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Time constraint for the case studies</a:t>
            </a:r>
          </a:p>
        </p:txBody>
      </p:sp>
    </p:spTree>
    <p:extLst>
      <p:ext uri="{BB962C8B-B14F-4D97-AF65-F5344CB8AC3E}">
        <p14:creationId xmlns:p14="http://schemas.microsoft.com/office/powerpoint/2010/main" val="357391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32240" y="836712"/>
            <a:ext cx="2304256" cy="1296144"/>
          </a:xfrm>
          <a:solidFill>
            <a:schemeClr val="bg1"/>
          </a:solidFill>
        </p:spPr>
        <p:txBody>
          <a:bodyPr/>
          <a:lstStyle/>
          <a:p>
            <a:endParaRPr lang="fr-BE"/>
          </a:p>
        </p:txBody>
      </p:sp>
      <p:pic>
        <p:nvPicPr>
          <p:cNvPr id="8" name="Picture 7" descr="https://www.oir.at/files2/imagecache/Image_Preview/img/articles/OIR_Logo_web_440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4824"/>
            <a:ext cx="1619250" cy="88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Z:\ADEDOT\LOGOS\LOGO ADE\ADE_UK_01006433-1.5-OK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2" y="534199"/>
            <a:ext cx="140970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06FA93-B13F-4831-AFC6-03848C3282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016" y="1095980"/>
            <a:ext cx="14017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08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D7B10-B797-4044-86EF-7C98322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476670"/>
            <a:ext cx="8301788" cy="576065"/>
          </a:xfrm>
        </p:spPr>
        <p:txBody>
          <a:bodyPr/>
          <a:lstStyle/>
          <a:p>
            <a:r>
              <a:rPr lang="en-GB" sz="3600" b="0" spc="0" dirty="0">
                <a:solidFill>
                  <a:schemeClr val="bg1"/>
                </a:solidFill>
              </a:rPr>
              <a:t>Theme 1 ▪ Causal Analysis </a:t>
            </a:r>
            <a:endParaRPr lang="en-GB" sz="3200" b="0" spc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9037D-0022-4DC8-9293-C16184B511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2" y="1700809"/>
            <a:ext cx="8856984" cy="4680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CAP instruments and measures contribute to Member States’ AKIS but CAP support concerns only a small (very small part) of MS’ AKIS </a:t>
            </a:r>
          </a:p>
          <a:p>
            <a:pPr marL="0" indent="0">
              <a:buNone/>
            </a:pPr>
            <a:r>
              <a:rPr lang="en-US" i="1" dirty="0"/>
              <a:t>More specifically:</a:t>
            </a:r>
          </a:p>
          <a:p>
            <a:r>
              <a:rPr lang="en-US" dirty="0"/>
              <a:t>Low awareness of the concept of AKIS among MA and stakeholders in CS MS</a:t>
            </a:r>
          </a:p>
          <a:p>
            <a:r>
              <a:rPr lang="en-US" dirty="0"/>
              <a:t>MS AKIS and CAP architecture are strongly influenced by the historical context of </a:t>
            </a:r>
            <a:r>
              <a:rPr lang="en-GB" dirty="0"/>
              <a:t>privatisation</a:t>
            </a:r>
            <a:r>
              <a:rPr lang="en-US" dirty="0"/>
              <a:t> of advisory services (and implementation of the FAS) – current extraordinary diversity of situations across MS/regions</a:t>
            </a:r>
          </a:p>
          <a:p>
            <a:r>
              <a:rPr lang="en-US" dirty="0"/>
              <a:t>Administrative burden limits the use of CAP KE-I-A measures which are small financially, compared to other RD measures</a:t>
            </a:r>
          </a:p>
          <a:p>
            <a:r>
              <a:rPr lang="en-US" b="1" dirty="0"/>
              <a:t>No relation found </a:t>
            </a:r>
            <a:r>
              <a:rPr lang="en-US" dirty="0"/>
              <a:t>between the architecture of CAP I&amp;M (and their contribution to MS’ AKIS) and the characteristics of MS’ AKIS</a:t>
            </a:r>
          </a:p>
          <a:p>
            <a:r>
              <a:rPr lang="en-US" dirty="0"/>
              <a:t>The impact of the FAS on AKIS varies along a gradient, from ex post statement of preexisting elements to the provision of stimulus to use RD funding to rethink the whole advisory system and services proposed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9655-9318-4AB1-86BE-FD2DE50F54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4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D7B10-B797-4044-86EF-7C98322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476670"/>
            <a:ext cx="8301788" cy="576065"/>
          </a:xfrm>
        </p:spPr>
        <p:txBody>
          <a:bodyPr/>
          <a:lstStyle/>
          <a:p>
            <a:r>
              <a:rPr lang="en-GB" sz="3600" b="0" spc="0" dirty="0">
                <a:solidFill>
                  <a:schemeClr val="bg1"/>
                </a:solidFill>
              </a:rPr>
              <a:t>Theme 2 ▪ Effectiveness</a:t>
            </a:r>
            <a:endParaRPr lang="en-GB" sz="3200" b="0" spc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9037D-0022-4DC8-9293-C16184B511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1" y="1700808"/>
            <a:ext cx="8949445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A50021"/>
                </a:solidFill>
              </a:rPr>
              <a:t>Effect on fostering knowledge exchange, innovation and advisory activities  (KE-I-A)</a:t>
            </a:r>
          </a:p>
          <a:p>
            <a:r>
              <a:rPr lang="en-US" dirty="0"/>
              <a:t>Increased total budget for KE-I-A measures (M1-2-16) (compared to 2007-2013) but only due to:</a:t>
            </a:r>
          </a:p>
          <a:p>
            <a:pPr lvl="1"/>
            <a:r>
              <a:rPr lang="en-US" sz="2100" dirty="0"/>
              <a:t>the EIP-AGRI OGs and cooperation M16 </a:t>
            </a:r>
          </a:p>
          <a:p>
            <a:pPr lvl="1"/>
            <a:r>
              <a:rPr lang="en-US" sz="2100" dirty="0"/>
              <a:t>the cross-cutting objective to foster KE-IA and T1 (% KE-I-A in total RDP) </a:t>
            </a:r>
          </a:p>
          <a:p>
            <a:r>
              <a:rPr lang="en-US" dirty="0"/>
              <a:t>Share remains relatively limited</a:t>
            </a:r>
          </a:p>
          <a:p>
            <a:pPr lvl="1">
              <a:buFont typeface="Wingdings 3" panose="05040102010807070707" pitchFamily="18" charset="2"/>
              <a:buChar char="k"/>
            </a:pPr>
            <a:r>
              <a:rPr lang="en-US" dirty="0">
                <a:sym typeface="Wingdings 3" panose="05040102010807070707" pitchFamily="18" charset="2"/>
              </a:rPr>
              <a:t> M16: New cooperation measure, widely taken up by MS (showing in particular the success of the EIP-AGRI OGs innovative projects and effect of the EIP network)</a:t>
            </a:r>
          </a:p>
          <a:p>
            <a:pPr lvl="1">
              <a:buFont typeface="Wingdings 3" panose="05040102010807070707" pitchFamily="18" charset="2"/>
              <a:buChar char="m"/>
            </a:pPr>
            <a:r>
              <a:rPr lang="en-US" dirty="0">
                <a:sym typeface="Wingdings 3" panose="05040102010807070707" pitchFamily="18" charset="2"/>
              </a:rPr>
              <a:t> M1: Planned by most RDPs but 13% budget reduction (compared to 07-13)</a:t>
            </a:r>
          </a:p>
          <a:p>
            <a:pPr lvl="1">
              <a:buFont typeface="Wingdings 3" panose="05040102010807070707" pitchFamily="18" charset="2"/>
              <a:buChar char="m"/>
            </a:pPr>
            <a:r>
              <a:rPr lang="en-US" dirty="0">
                <a:sym typeface="Wingdings 3" panose="05040102010807070707" pitchFamily="18" charset="2"/>
              </a:rPr>
              <a:t> M2: 20% budget reduction (compared to 07-13)</a:t>
            </a:r>
          </a:p>
          <a:p>
            <a:r>
              <a:rPr lang="en-US" dirty="0">
                <a:sym typeface="Wingdings 3" panose="05040102010807070707" pitchFamily="18" charset="2"/>
              </a:rPr>
              <a:t>Advice (as KE and innovation) is also supported by national public funds alone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3"/>
                </a:solidFill>
              </a:rPr>
              <a:t>Despite limited budget and administrative burden in implementation (see efficiency), CAP I&amp;M contribute to foster KE-I-A, individually and taken together.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9655-9318-4AB1-86BE-FD2DE50F54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4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D7B10-B797-4044-86EF-7C98322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476670"/>
            <a:ext cx="8301788" cy="576065"/>
          </a:xfrm>
        </p:spPr>
        <p:txBody>
          <a:bodyPr/>
          <a:lstStyle/>
          <a:p>
            <a:r>
              <a:rPr lang="en-GB" sz="3600" b="0" spc="0" dirty="0">
                <a:solidFill>
                  <a:schemeClr val="bg1"/>
                </a:solidFill>
              </a:rPr>
              <a:t>Theme 2 ▪ Effectiveness</a:t>
            </a:r>
            <a:endParaRPr lang="en-GB" sz="3200" b="0" spc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9037D-0022-4DC8-9293-C16184B511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2" y="1700808"/>
            <a:ext cx="8388472" cy="5157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A50021"/>
                </a:solidFill>
              </a:rPr>
              <a:t>Effect on fostering KE-I-A activities </a:t>
            </a:r>
            <a:r>
              <a:rPr lang="en-US" i="1" dirty="0">
                <a:solidFill>
                  <a:srgbClr val="A50021"/>
                </a:solidFill>
              </a:rPr>
              <a:t>(2)</a:t>
            </a:r>
          </a:p>
          <a:p>
            <a:r>
              <a:rPr lang="en-US" dirty="0">
                <a:solidFill>
                  <a:schemeClr val="accent3"/>
                </a:solidFill>
              </a:rPr>
              <a:t>M1</a:t>
            </a:r>
            <a:r>
              <a:rPr lang="en-US" dirty="0"/>
              <a:t> for KE: output indicators are higher than expected relative to spent amounts (number of participants), but data are not collected consistently; no figures are available on uptake, and target population is often very broadly defined</a:t>
            </a:r>
          </a:p>
          <a:p>
            <a:r>
              <a:rPr lang="en-US" dirty="0">
                <a:solidFill>
                  <a:schemeClr val="accent3"/>
                </a:solidFill>
              </a:rPr>
              <a:t>M2.1</a:t>
            </a:r>
            <a:r>
              <a:rPr lang="en-US" dirty="0"/>
              <a:t> and </a:t>
            </a:r>
            <a:r>
              <a:rPr lang="en-US" dirty="0">
                <a:solidFill>
                  <a:schemeClr val="accent3"/>
                </a:solidFill>
              </a:rPr>
              <a:t>FAS</a:t>
            </a:r>
            <a:r>
              <a:rPr lang="en-US" dirty="0"/>
              <a:t> for advice: </a:t>
            </a:r>
          </a:p>
          <a:p>
            <a:pPr lvl="1"/>
            <a:r>
              <a:rPr lang="en-US" sz="2100" dirty="0"/>
              <a:t>M2.1 shows promising results, with more farmers advised than over the entire previous period, covering a large scope of topics (FAS themes and many others). Many MS assimilate M2 and the FAS. </a:t>
            </a:r>
          </a:p>
          <a:p>
            <a:pPr lvl="1"/>
            <a:r>
              <a:rPr lang="en-US" sz="2000" dirty="0">
                <a:solidFill>
                  <a:schemeClr val="accent3"/>
                </a:solidFill>
              </a:rPr>
              <a:t>M2</a:t>
            </a:r>
            <a:r>
              <a:rPr lang="en-US" sz="2000" dirty="0"/>
              <a:t> is combined to other measures in a few MS – </a:t>
            </a:r>
            <a:r>
              <a:rPr lang="en-US" sz="2000" i="1" dirty="0"/>
              <a:t>however</a:t>
            </a:r>
            <a:r>
              <a:rPr lang="en-US" sz="2000" b="1" i="1" dirty="0"/>
              <a:t> its implementation is limited by administrative burden (see efficiency)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i="1" dirty="0">
                <a:solidFill>
                  <a:srgbClr val="FD4A00"/>
                </a:solidFill>
              </a:rPr>
              <a:t>From CS MS with advanced implementation (DE-LS, EE, FR-LO, IE), </a:t>
            </a:r>
            <a:r>
              <a:rPr lang="en-US" sz="2100" i="1" dirty="0">
                <a:solidFill>
                  <a:srgbClr val="FD4A00"/>
                </a:solidFill>
              </a:rPr>
              <a:t>KT and A fostered the adoption of standards and led to improve farming and management practices beyond standards.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9655-9318-4AB1-86BE-FD2DE50F54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4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D7B10-B797-4044-86EF-7C98322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476670"/>
            <a:ext cx="8301788" cy="576065"/>
          </a:xfrm>
        </p:spPr>
        <p:txBody>
          <a:bodyPr/>
          <a:lstStyle/>
          <a:p>
            <a:r>
              <a:rPr lang="en-GB" sz="3600" b="0" spc="0" dirty="0">
                <a:solidFill>
                  <a:schemeClr val="bg1"/>
                </a:solidFill>
              </a:rPr>
              <a:t>Theme 2 ▪ Effectiveness</a:t>
            </a:r>
            <a:endParaRPr lang="en-GB" sz="3200" b="0" spc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9037D-0022-4DC8-9293-C16184B511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2" y="1700808"/>
            <a:ext cx="8532489" cy="44644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A50021"/>
                </a:solidFill>
              </a:rPr>
              <a:t>Effect on fostering KE-I-A activities </a:t>
            </a:r>
            <a:r>
              <a:rPr lang="en-US" i="1" dirty="0">
                <a:solidFill>
                  <a:srgbClr val="A50021"/>
                </a:solidFill>
              </a:rPr>
              <a:t>(3)</a:t>
            </a:r>
            <a:endParaRPr lang="en-US" b="1" i="1" dirty="0">
              <a:solidFill>
                <a:srgbClr val="A50021"/>
              </a:solidFill>
            </a:endParaRPr>
          </a:p>
          <a:p>
            <a:r>
              <a:rPr lang="en-US" dirty="0">
                <a:solidFill>
                  <a:srgbClr val="FD4A00"/>
                </a:solidFill>
              </a:rPr>
              <a:t>M16.1 </a:t>
            </a:r>
            <a:r>
              <a:rPr lang="en-US" dirty="0"/>
              <a:t>promoting a bottom-up approach with direct contribution of farmers to innovation: demonstrated success of the OG dynamic with its co-creative search for solutions to needs/opportunities of farmers and foresters. (1600 OGs currently = 50% of the target)</a:t>
            </a:r>
          </a:p>
          <a:p>
            <a:pPr lvl="1"/>
            <a:r>
              <a:rPr lang="en-US" sz="1900" dirty="0"/>
              <a:t>Importance of “Innovation support services”, NRN/RRN, other facilitators</a:t>
            </a:r>
          </a:p>
          <a:p>
            <a:pPr lvl="1"/>
            <a:r>
              <a:rPr lang="en-US" sz="1900" dirty="0"/>
              <a:t>Information flows are key for an integrated and effective AKIS (farmer-advisor; advisor-researcher; farmer- research) supported by the EIP-AGRI</a:t>
            </a:r>
          </a:p>
          <a:p>
            <a:pPr marL="342891" lvl="1" indent="0">
              <a:buNone/>
            </a:pPr>
            <a:r>
              <a:rPr lang="en-US" sz="1900" dirty="0">
                <a:sym typeface="Wingdings" panose="05000000000000000000" pitchFamily="2" charset="2"/>
              </a:rPr>
              <a:t> </a:t>
            </a:r>
            <a:r>
              <a:rPr lang="en-US" sz="1900" dirty="0"/>
              <a:t>Limits and challenges to OGs:</a:t>
            </a:r>
          </a:p>
          <a:p>
            <a:pPr lvl="2"/>
            <a:r>
              <a:rPr lang="en-US" sz="1800" dirty="0"/>
              <a:t>Involvement of farmers </a:t>
            </a:r>
          </a:p>
          <a:p>
            <a:pPr lvl="2"/>
            <a:r>
              <a:rPr lang="en-US" sz="1800" dirty="0"/>
              <a:t>Dissemination of results</a:t>
            </a:r>
            <a:endParaRPr lang="en-US" sz="1800" dirty="0">
              <a:solidFill>
                <a:srgbClr val="0070C0"/>
              </a:solidFill>
            </a:endParaRPr>
          </a:p>
          <a:p>
            <a:pPr lvl="2"/>
            <a:r>
              <a:rPr lang="en-US" sz="1800" dirty="0"/>
              <a:t>No evidence in terms of impact yet (too short perspective)</a:t>
            </a:r>
          </a:p>
          <a:p>
            <a:r>
              <a:rPr lang="en-US" dirty="0">
                <a:solidFill>
                  <a:schemeClr val="accent3"/>
                </a:solidFill>
              </a:rPr>
              <a:t>Other measures fostering KE-I</a:t>
            </a:r>
            <a:r>
              <a:rPr lang="en-US" dirty="0"/>
              <a:t>: LEADER (M19), NRN, H2020 (through M16), LIFE, Interreg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9655-9318-4AB1-86BE-FD2DE50F54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D7B10-B797-4044-86EF-7C98322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476670"/>
            <a:ext cx="8301788" cy="576065"/>
          </a:xfrm>
        </p:spPr>
        <p:txBody>
          <a:bodyPr/>
          <a:lstStyle/>
          <a:p>
            <a:r>
              <a:rPr lang="en-GB" sz="3600" b="0" spc="0" dirty="0">
                <a:solidFill>
                  <a:schemeClr val="bg1"/>
                </a:solidFill>
              </a:rPr>
              <a:t>Theme 2 ▪ Effectiveness</a:t>
            </a:r>
            <a:endParaRPr lang="en-GB" sz="3200" b="0" spc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9037D-0022-4DC8-9293-C16184B511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1" y="1700809"/>
            <a:ext cx="8949445" cy="515719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A50021"/>
                </a:solidFill>
              </a:rPr>
              <a:t>Lifelong learning (LLL) and vocational learning</a:t>
            </a:r>
          </a:p>
          <a:p>
            <a:r>
              <a:rPr lang="en-US" dirty="0"/>
              <a:t>CAP I&amp;M promote LLL and vocational training:</a:t>
            </a:r>
          </a:p>
          <a:p>
            <a:pPr lvl="1"/>
            <a:r>
              <a:rPr lang="en-US" dirty="0"/>
              <a:t>Directly, through support of training and advisory activities (M1 and M2)</a:t>
            </a:r>
          </a:p>
          <a:p>
            <a:pPr lvl="1"/>
            <a:r>
              <a:rPr lang="en-US" dirty="0"/>
              <a:t>Indirectly, through requirements and conditions (start-up support, investment, etc.), but the possible synergies between measures remain under-exploited and pre-requisite training/advice is often funded by national/regional funds (outside the CAP)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A50021"/>
                </a:solidFill>
              </a:rPr>
              <a:t>Entry and maintenance of adequately skilled farmers</a:t>
            </a:r>
          </a:p>
          <a:p>
            <a:r>
              <a:rPr lang="en-US" dirty="0"/>
              <a:t> CAP I&amp;M supported the entry/maintenance:</a:t>
            </a:r>
          </a:p>
          <a:p>
            <a:pPr lvl="1"/>
            <a:r>
              <a:rPr lang="en-US" dirty="0"/>
              <a:t>Directly, through support of training and advisory activities (M1 and M2)</a:t>
            </a:r>
          </a:p>
          <a:p>
            <a:pPr lvl="1"/>
            <a:r>
              <a:rPr lang="en-US" dirty="0"/>
              <a:t>Directly through the obligation to implement a FAS in each MS</a:t>
            </a:r>
          </a:p>
          <a:p>
            <a:pPr lvl="1"/>
            <a:r>
              <a:rPr lang="en-US" dirty="0"/>
              <a:t>Directly or indirectly through specific requirements, such as the conditions on start-up support (M6.1) that contributed to increase the young farmers’ level of qualification and the AECM (M10) that make expert advice conditional for support </a:t>
            </a:r>
          </a:p>
          <a:p>
            <a:r>
              <a:rPr lang="en-US" dirty="0"/>
              <a:t>Agricultural advice remains an essential lever to change farmers’ practices </a:t>
            </a:r>
          </a:p>
          <a:p>
            <a:r>
              <a:rPr lang="en-US" dirty="0"/>
              <a:t>The FAS increased farmers’ awareness of advisory services and also of regulatory requirements. Together with M2, it improved advisors’ training.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9655-9318-4AB1-86BE-FD2DE50F54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1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D7B10-B797-4044-86EF-7C98322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476670"/>
            <a:ext cx="8301788" cy="576065"/>
          </a:xfrm>
        </p:spPr>
        <p:txBody>
          <a:bodyPr/>
          <a:lstStyle/>
          <a:p>
            <a:r>
              <a:rPr lang="en-GB" sz="3600" b="0" spc="0" dirty="0">
                <a:solidFill>
                  <a:schemeClr val="bg1"/>
                </a:solidFill>
              </a:rPr>
              <a:t>Theme 3 ▪ Efficiency</a:t>
            </a:r>
            <a:endParaRPr lang="en-GB" sz="3200" b="0" spc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9655-9318-4AB1-86BE-FD2DE50F54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3A2B048-A521-4A9A-9299-6ADBB9A0D8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2" y="1700808"/>
            <a:ext cx="8640960" cy="51571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A50021"/>
                </a:solidFill>
              </a:rPr>
              <a:t>How efficiently CAP I&amp;M help to improve AKIS functioning, information flows and knowledge acquisition?</a:t>
            </a:r>
          </a:p>
          <a:p>
            <a:r>
              <a:rPr lang="en-US" dirty="0"/>
              <a:t>Limited evidence that CAP I&amp;M significantly increased the reach of KE-I-A (around 10% of farm holdings and around 20% of CAP beneficiaries). Not a priority for the MS?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Mixed evidence on cost-efficiency, but still room for improvement </a:t>
            </a:r>
            <a:r>
              <a:rPr lang="en-US" sz="1800" dirty="0"/>
              <a:t>(with higher skills in managing demand, more efficient delivery of KE services, and targeting of beneficiaries as the most prominent needs)</a:t>
            </a:r>
          </a:p>
          <a:p>
            <a:r>
              <a:rPr lang="en-US" dirty="0"/>
              <a:t>The EIP-AGRI Service Point and its activities are expected to be efficient, and an important and valuable addition to AKIS efficiency across MS</a:t>
            </a:r>
          </a:p>
          <a:p>
            <a:r>
              <a:rPr lang="en-US" dirty="0"/>
              <a:t>Targeted training of advisors efficiently enhances AKIS functioning</a:t>
            </a:r>
          </a:p>
          <a:p>
            <a:r>
              <a:rPr lang="en-US" dirty="0"/>
              <a:t>Heterogenous cost/benefit proportion of the FAS </a:t>
            </a:r>
            <a:r>
              <a:rPr lang="en-US" sz="1800" dirty="0"/>
              <a:t>(limited in MS where the advice offer is comprehensive and embedded in a strong and integrated AKIS, with a benefit outweigh of the FAS-M2 package in MS with intermediate AKIS, up to substantial contribution in terms of topics and quality in MS with weak and fragmented AKIS)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D7B10-B797-4044-86EF-7C98322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476670"/>
            <a:ext cx="8301788" cy="576065"/>
          </a:xfrm>
        </p:spPr>
        <p:txBody>
          <a:bodyPr/>
          <a:lstStyle/>
          <a:p>
            <a:r>
              <a:rPr lang="en-GB" sz="3600" b="0" spc="0" dirty="0">
                <a:solidFill>
                  <a:schemeClr val="bg1"/>
                </a:solidFill>
              </a:rPr>
              <a:t>Theme 3 ▪ Efficiency</a:t>
            </a:r>
            <a:endParaRPr lang="en-GB" sz="3200" b="0" spc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9655-9318-4AB1-86BE-FD2DE50F54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3A2B048-A521-4A9A-9299-6ADBB9A0D8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2" y="1700808"/>
            <a:ext cx="878497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A50021"/>
                </a:solidFill>
              </a:rPr>
              <a:t>Administrative burden</a:t>
            </a:r>
          </a:p>
          <a:p>
            <a:r>
              <a:rPr lang="en-US" dirty="0"/>
              <a:t>Low RDP spending rates (31% M1, 17% M2, 18% M16 versus 53% for all RD measures) are an evidence of administrative burden</a:t>
            </a:r>
          </a:p>
          <a:p>
            <a:r>
              <a:rPr lang="en-US" dirty="0"/>
              <a:t>Distinction between different levels:</a:t>
            </a:r>
          </a:p>
          <a:p>
            <a:pPr lvl="1"/>
            <a:r>
              <a:rPr lang="en-US" sz="2100" dirty="0"/>
              <a:t>Beneficiaries: </a:t>
            </a:r>
            <a:r>
              <a:rPr lang="en-US" dirty="0"/>
              <a:t>burden is negligible for training and advice (transfer to operating bodies), and quite important in OGs (who were in a learning process in 2014-2020)</a:t>
            </a:r>
          </a:p>
          <a:p>
            <a:pPr lvl="1"/>
            <a:r>
              <a:rPr lang="en-US" sz="2100" dirty="0"/>
              <a:t>Public administration and intermediary bodies (service providers): </a:t>
            </a:r>
            <a:r>
              <a:rPr lang="en-US" dirty="0"/>
              <a:t>burden is high (public procurement rule, learning process for EIP, use of simplified costs at inadequate level and for OGs, proportionality of controls)</a:t>
            </a:r>
          </a:p>
          <a:p>
            <a:pPr lvl="1"/>
            <a:r>
              <a:rPr lang="en-US" sz="2100" dirty="0"/>
              <a:t>EU officials: </a:t>
            </a:r>
            <a:r>
              <a:rPr lang="en-US" dirty="0"/>
              <a:t>strong initial efforts for the new EIP-AGRI measure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9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scope of the evaluation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32240" y="836712"/>
            <a:ext cx="2304256" cy="1296144"/>
          </a:xfrm>
          <a:solidFill>
            <a:schemeClr val="bg1"/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8" name="Picture 7" descr="https://www.oir.at/files2/imagecache/Image_Preview/img/articles/OIR_Logo_web_440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4824"/>
            <a:ext cx="1619250" cy="88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Z:\ADEDOT\LOGOS\LOGO ADE\ADE_UK_01006433-1.5-OK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2" y="534199"/>
            <a:ext cx="140970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A0B453-C379-47E6-9915-CEFDD6730F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016" y="1095980"/>
            <a:ext cx="14017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99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9037D-0022-4DC8-9293-C16184B511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1520" y="1700809"/>
            <a:ext cx="8496944" cy="500031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rgbClr val="A50021"/>
                </a:solidFill>
              </a:rPr>
              <a:t>Internal coherence within the CAP</a:t>
            </a:r>
          </a:p>
          <a:p>
            <a:r>
              <a:rPr lang="en-US" sz="2000" dirty="0"/>
              <a:t>Stronger link of the legal framework of the CAP (common objectives and CMEF)</a:t>
            </a:r>
          </a:p>
          <a:p>
            <a:r>
              <a:rPr lang="en-US" sz="2000" dirty="0"/>
              <a:t>But no common programming for EAGF and EAFRD (contrary to ESIF) - Pillars 1 &amp; 2 are managed by distinct authorities</a:t>
            </a:r>
          </a:p>
          <a:p>
            <a:r>
              <a:rPr lang="en-US" sz="2000" dirty="0"/>
              <a:t>The FAS addresses greening and cross-compliance common to both pillars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Within Pillar 2, clear search for increased design coherence through its architecture, innovation cross-cutting objective and KE-I Priority 1</a:t>
            </a:r>
          </a:p>
          <a:p>
            <a:r>
              <a:rPr lang="en-US" sz="2000" dirty="0"/>
              <a:t>But envisaged complementarities and synergies are not fully implemented. The design remains complex. Measures are still largely managed “in silos” at the level of administrations; there is still a lack of flexible and combined use of KE-I-A measures and sub-measures, and synergies with other RD measures,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3D7B10-B797-4044-86EF-7C98322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476670"/>
            <a:ext cx="8301788" cy="576065"/>
          </a:xfrm>
        </p:spPr>
        <p:txBody>
          <a:bodyPr/>
          <a:lstStyle/>
          <a:p>
            <a:r>
              <a:rPr lang="en-GB" sz="3600" b="0" spc="0" dirty="0">
                <a:solidFill>
                  <a:schemeClr val="bg1"/>
                </a:solidFill>
              </a:rPr>
              <a:t>Theme 4 ▪ Coherence</a:t>
            </a:r>
            <a:endParaRPr lang="en-GB" sz="3200" b="0" spc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9655-9318-4AB1-86BE-FD2DE50F54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7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9037D-0022-4DC8-9293-C16184B511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1520" y="1700809"/>
            <a:ext cx="8640960" cy="500031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rgbClr val="A50021"/>
                </a:solidFill>
              </a:rPr>
              <a:t>External coherence</a:t>
            </a:r>
          </a:p>
          <a:p>
            <a:r>
              <a:rPr lang="en-US" sz="2000" dirty="0"/>
              <a:t>ESIF (ESF, ERDF): common programming, clear demarcation lines, but no evidence from case study MS of complementarities and synergies</a:t>
            </a:r>
          </a:p>
          <a:p>
            <a:r>
              <a:rPr lang="en-US" sz="2000" dirty="0"/>
              <a:t>Horizon 2020: </a:t>
            </a:r>
            <a:r>
              <a:rPr lang="en-US" sz="2000" dirty="0" err="1"/>
              <a:t>recognised</a:t>
            </a:r>
            <a:r>
              <a:rPr lang="en-US" sz="2000" dirty="0"/>
              <a:t> coherence at EU/national level and successful synergies with the EIP-AGRI in some MS (front-runners)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3D7B10-B797-4044-86EF-7C98322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476670"/>
            <a:ext cx="8301788" cy="576065"/>
          </a:xfrm>
        </p:spPr>
        <p:txBody>
          <a:bodyPr/>
          <a:lstStyle/>
          <a:p>
            <a:r>
              <a:rPr lang="en-GB" sz="3600" b="0" spc="0" dirty="0">
                <a:solidFill>
                  <a:schemeClr val="bg1"/>
                </a:solidFill>
              </a:rPr>
              <a:t>Theme 4 ▪ Coherence</a:t>
            </a:r>
            <a:endParaRPr lang="en-GB" sz="3200" b="0" spc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9655-9318-4AB1-86BE-FD2DE50F54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7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D7B10-B797-4044-86EF-7C98322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476670"/>
            <a:ext cx="8301788" cy="576065"/>
          </a:xfrm>
        </p:spPr>
        <p:txBody>
          <a:bodyPr/>
          <a:lstStyle/>
          <a:p>
            <a:r>
              <a:rPr lang="en-GB" sz="3600" b="0" spc="0" dirty="0">
                <a:solidFill>
                  <a:schemeClr val="bg1"/>
                </a:solidFill>
              </a:rPr>
              <a:t>Theme 5 ▪ Relevance</a:t>
            </a:r>
            <a:endParaRPr lang="en-GB" sz="3200" b="0" spc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9037D-0022-4DC8-9293-C16184B511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2001" y="1700808"/>
            <a:ext cx="8532488" cy="515719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A50021"/>
                </a:solidFill>
              </a:rPr>
              <a:t>Regarding beneficiaries’ current and emerging needs</a:t>
            </a:r>
          </a:p>
          <a:p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dirty="0"/>
              <a:t>Topics: legal provisions allow to cover all relevant KE-I-A topics, no restrictions</a:t>
            </a:r>
          </a:p>
          <a:p>
            <a:r>
              <a:rPr lang="en-US" dirty="0">
                <a:sym typeface="Wingdings" panose="05000000000000000000" pitchFamily="2" charset="2"/>
              </a:rPr>
              <a:t> Methods: EU framework quite broad (with an exception of 1-1 advice), but MS feel limitations also compared to their own initial scoping</a:t>
            </a:r>
          </a:p>
          <a:p>
            <a:r>
              <a:rPr lang="en-US" dirty="0">
                <a:sym typeface="Wingdings" panose="05000000000000000000" pitchFamily="2" charset="2"/>
              </a:rPr>
              <a:t>The SWOT is a step forward in needs’ identification and focus on specific topics. However, possibly due to administrative burden, only a small share of KE-I-A is supported by the CAP and there is no information on the coverage of these needs with national resources</a:t>
            </a:r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rgbClr val="A50021"/>
                </a:solidFill>
              </a:rPr>
              <a:t>Regarding EU/national/regional policies</a:t>
            </a:r>
          </a:p>
          <a:p>
            <a:r>
              <a:rPr lang="en-US" dirty="0"/>
              <a:t>The actual contribution of the CAP to fostering KE-I-A is difficult to establish when national funding is also provided</a:t>
            </a:r>
          </a:p>
          <a:p>
            <a:r>
              <a:rPr lang="en-US" dirty="0"/>
              <a:t>There is evidence that EU &amp; MS networks and institutional developments (EIP-AGRI, etc.) fostered new functionalities (farmer learning; strengthening links between research, innovation and practice). Until now, the number of farmers involved directly in the projects is small, but the impact goes beyond those.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A50021"/>
                </a:solidFill>
              </a:rPr>
              <a:t>Regarding the FAS obligation</a:t>
            </a:r>
          </a:p>
          <a:p>
            <a:r>
              <a:rPr lang="en-US" dirty="0"/>
              <a:t>Financial support to the FAS through M2 is valuable especially in MS with weak AKIS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9655-9318-4AB1-86BE-FD2DE50F54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D7B10-B797-4044-86EF-7C98322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476670"/>
            <a:ext cx="8301788" cy="576065"/>
          </a:xfrm>
        </p:spPr>
        <p:txBody>
          <a:bodyPr/>
          <a:lstStyle/>
          <a:p>
            <a:r>
              <a:rPr lang="en-GB" sz="3600" b="0" spc="0" dirty="0">
                <a:solidFill>
                  <a:schemeClr val="bg1"/>
                </a:solidFill>
              </a:rPr>
              <a:t>Theme 6 ▪ EU value added</a:t>
            </a:r>
            <a:endParaRPr lang="en-GB" sz="3200" b="0" spc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9037D-0022-4DC8-9293-C16184B511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2" y="1700809"/>
            <a:ext cx="8856984" cy="4680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There is evidence of the CAP added-value in fostering KE-I-A </a:t>
            </a:r>
            <a:r>
              <a:rPr lang="en-US" dirty="0"/>
              <a:t>(</a:t>
            </a:r>
            <a:r>
              <a:rPr lang="en-US" i="1" dirty="0"/>
              <a:t>despite administrative burden)</a:t>
            </a:r>
          </a:p>
          <a:p>
            <a:r>
              <a:rPr lang="en-US" dirty="0"/>
              <a:t>EIP-AGRI is highly valued: the promotion of bottom-up approaches focusing on farmers’/foresters’ needs and co-creation is significantly positive to fostering KE-I-A</a:t>
            </a:r>
          </a:p>
          <a:p>
            <a:r>
              <a:rPr lang="en-US" dirty="0"/>
              <a:t>Cross-cutting consideration of innovation (Priority 1)</a:t>
            </a:r>
          </a:p>
          <a:p>
            <a:r>
              <a:rPr lang="en-US" dirty="0"/>
              <a:t>RD support enables additional achievements in KE and advice, and the extension of services’ offer</a:t>
            </a:r>
          </a:p>
          <a:p>
            <a:r>
              <a:rPr lang="en-US" dirty="0"/>
              <a:t>CAP encouraged a key evolution in terms of: </a:t>
            </a:r>
          </a:p>
          <a:p>
            <a:pPr lvl="1"/>
            <a:r>
              <a:rPr lang="en-US" sz="2100" dirty="0"/>
              <a:t>Methods</a:t>
            </a:r>
          </a:p>
          <a:p>
            <a:pPr lvl="1"/>
            <a:r>
              <a:rPr lang="en-US" sz="2100" dirty="0"/>
              <a:t>Thematic coverage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9655-9318-4AB1-86BE-FD2DE50F54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20EDE4-0C6A-48A6-B8B9-53F6D9230C8C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9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32240" y="836712"/>
            <a:ext cx="2304256" cy="1296144"/>
          </a:xfrm>
          <a:solidFill>
            <a:schemeClr val="bg1"/>
          </a:solidFill>
        </p:spPr>
        <p:txBody>
          <a:bodyPr/>
          <a:lstStyle/>
          <a:p>
            <a:endParaRPr lang="fr-BE"/>
          </a:p>
        </p:txBody>
      </p:sp>
      <p:pic>
        <p:nvPicPr>
          <p:cNvPr id="8" name="Picture 7" descr="https://www.oir.at/files2/imagecache/Image_Preview/img/articles/OIR_Logo_web_440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4824"/>
            <a:ext cx="1619250" cy="88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Z:\ADEDOT\LOGOS\LOGO ADE\ADE_UK_01006433-1.5-OK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2" y="534199"/>
            <a:ext cx="140970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E48947-5CD9-486B-81D1-BB9DCD295A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016" y="1095980"/>
            <a:ext cx="14017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9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D0F59BD0-9885-4707-9212-33E55E13FA51}"/>
              </a:ext>
            </a:extLst>
          </p:cNvPr>
          <p:cNvGrpSpPr/>
          <p:nvPr/>
        </p:nvGrpSpPr>
        <p:grpSpPr>
          <a:xfrm>
            <a:off x="687494" y="1484784"/>
            <a:ext cx="1764000" cy="1764000"/>
            <a:chOff x="314322" y="1568142"/>
            <a:chExt cx="1764000" cy="176400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B5092F9-9DC5-4078-85BF-42B3865DB206}"/>
                </a:ext>
              </a:extLst>
            </p:cNvPr>
            <p:cNvSpPr/>
            <p:nvPr/>
          </p:nvSpPr>
          <p:spPr>
            <a:xfrm>
              <a:off x="314322" y="1568142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54" name="Graphique 53" descr="Flèche en cercle">
              <a:extLst>
                <a:ext uri="{FF2B5EF4-FFF2-40B4-BE49-F238E27FC236}">
                  <a16:creationId xmlns:a16="http://schemas.microsoft.com/office/drawing/2014/main" id="{13B3EE24-0CDF-4CB2-8451-C55512B49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11138" t="14971" r="10694" b="10793"/>
            <a:stretch/>
          </p:blipFill>
          <p:spPr>
            <a:xfrm rot="2254036">
              <a:off x="384063" y="1780746"/>
              <a:ext cx="1478257" cy="1403911"/>
            </a:xfrm>
            <a:prstGeom prst="rect">
              <a:avLst/>
            </a:prstGeom>
          </p:spPr>
        </p:pic>
        <p:pic>
          <p:nvPicPr>
            <p:cNvPr id="55" name="Graphique 54" descr="Fermier">
              <a:extLst>
                <a:ext uri="{FF2B5EF4-FFF2-40B4-BE49-F238E27FC236}">
                  <a16:creationId xmlns:a16="http://schemas.microsoft.com/office/drawing/2014/main" id="{5F4AE353-0FFA-4FCF-AA9F-6D736AF22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81320" y="1934860"/>
              <a:ext cx="547842" cy="547842"/>
            </a:xfrm>
            <a:prstGeom prst="rect">
              <a:avLst/>
            </a:prstGeom>
          </p:spPr>
        </p:pic>
        <p:pic>
          <p:nvPicPr>
            <p:cNvPr id="56" name="Graphique 55" descr="Livres">
              <a:extLst>
                <a:ext uri="{FF2B5EF4-FFF2-40B4-BE49-F238E27FC236}">
                  <a16:creationId xmlns:a16="http://schemas.microsoft.com/office/drawing/2014/main" id="{212DAA75-1F55-4DD3-A4FA-6FDC600F1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38642" y="2363887"/>
              <a:ext cx="458773" cy="458773"/>
            </a:xfrm>
            <a:prstGeom prst="rect">
              <a:avLst/>
            </a:prstGeom>
          </p:spPr>
        </p:pic>
        <p:pic>
          <p:nvPicPr>
            <p:cNvPr id="57" name="Graphique 56" descr="Personne avec une idée">
              <a:extLst>
                <a:ext uri="{FF2B5EF4-FFF2-40B4-BE49-F238E27FC236}">
                  <a16:creationId xmlns:a16="http://schemas.microsoft.com/office/drawing/2014/main" id="{8C21FE69-2E40-4F98-9AFC-81BA8C69C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62046" y="2322097"/>
              <a:ext cx="613344" cy="613344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9331" y="6381328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Recommendations</a:t>
            </a:r>
            <a:endParaRPr lang="fr-BE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F90CA0-D666-4ACD-B9E6-A7BC037A4650}"/>
              </a:ext>
            </a:extLst>
          </p:cNvPr>
          <p:cNvSpPr txBox="1"/>
          <p:nvPr/>
        </p:nvSpPr>
        <p:spPr>
          <a:xfrm>
            <a:off x="2559192" y="1372706"/>
            <a:ext cx="616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1. Develop an integrated vision of MS’s AKIS</a:t>
            </a:r>
            <a:endParaRPr lang="fr-BE" sz="2000" b="1" dirty="0">
              <a:latin typeface="+mn-lt"/>
            </a:endParaRPr>
          </a:p>
        </p:txBody>
      </p:sp>
      <p:sp>
        <p:nvSpPr>
          <p:cNvPr id="81" name="Espace réservé du contenu 6">
            <a:extLst>
              <a:ext uri="{FF2B5EF4-FFF2-40B4-BE49-F238E27FC236}">
                <a16:creationId xmlns:a16="http://schemas.microsoft.com/office/drawing/2014/main" id="{B593F6EF-21C7-4CA8-A06D-0CD9FB1DDE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5676" y="1753207"/>
            <a:ext cx="6244002" cy="3620009"/>
          </a:xfrm>
        </p:spPr>
        <p:txBody>
          <a:bodyPr>
            <a:noAutofit/>
          </a:bodyPr>
          <a:lstStyle/>
          <a:p>
            <a:r>
              <a:rPr lang="en-US" sz="2000" dirty="0"/>
              <a:t>In preparing their CAP strategic plans, MA should develop a comprehensive vision of their AKIS (also at regional level in </a:t>
            </a:r>
            <a:r>
              <a:rPr lang="en-US" sz="2000" dirty="0" err="1"/>
              <a:t>regionalised</a:t>
            </a:r>
            <a:r>
              <a:rPr lang="en-US" sz="2000" dirty="0"/>
              <a:t> MS)</a:t>
            </a:r>
          </a:p>
          <a:p>
            <a:r>
              <a:rPr lang="en-US" sz="2000" dirty="0"/>
              <a:t>Based on assessment of the existing AKIS, its strengths and weaknesses, the needs and interconnections</a:t>
            </a:r>
          </a:p>
          <a:p>
            <a:r>
              <a:rPr lang="en-US" sz="2000" dirty="0"/>
              <a:t>Build a strategy based on short- and medium-term vision to strengthen and adapt the system to needs</a:t>
            </a:r>
          </a:p>
          <a:p>
            <a:r>
              <a:rPr lang="en-US" sz="2000" dirty="0"/>
              <a:t>Emphasis put on information flows between actors and between the various geographical levels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33339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Recommendations</a:t>
            </a:r>
            <a:endParaRPr lang="fr-BE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F90CA0-D666-4ACD-B9E6-A7BC037A4650}"/>
              </a:ext>
            </a:extLst>
          </p:cNvPr>
          <p:cNvSpPr txBox="1"/>
          <p:nvPr/>
        </p:nvSpPr>
        <p:spPr>
          <a:xfrm>
            <a:off x="2559192" y="1372706"/>
            <a:ext cx="616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2. Strengthen coherence between CAP instruments and measures and MS’s AKIS</a:t>
            </a:r>
            <a:endParaRPr lang="fr-BE" sz="2000" b="1" dirty="0">
              <a:latin typeface="+mn-lt"/>
            </a:endParaRPr>
          </a:p>
        </p:txBody>
      </p:sp>
      <p:sp>
        <p:nvSpPr>
          <p:cNvPr id="81" name="Espace réservé du contenu 6">
            <a:extLst>
              <a:ext uri="{FF2B5EF4-FFF2-40B4-BE49-F238E27FC236}">
                <a16:creationId xmlns:a16="http://schemas.microsoft.com/office/drawing/2014/main" id="{B593F6EF-21C7-4CA8-A06D-0CD9FB1DDE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5676" y="2060848"/>
            <a:ext cx="6244002" cy="362000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sz="2000" dirty="0"/>
              <a:t>Based on a comprehensive view of the existing AKIS, CAP I&amp;M can be used to: </a:t>
            </a:r>
          </a:p>
          <a:p>
            <a:pPr lvl="1"/>
            <a:r>
              <a:rPr lang="en-US" sz="2000" dirty="0"/>
              <a:t>cover needs in terms of KE-I-A in line with the national/regional strategy</a:t>
            </a:r>
          </a:p>
          <a:p>
            <a:pPr lvl="1"/>
            <a:r>
              <a:rPr lang="en-US" sz="2000" dirty="0"/>
              <a:t>strengthen the system and information flows were needed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Ensure an ‘AKIS concept’ promotion at EU, national and regional levels to make MA/stakeholders familiar with it. </a:t>
            </a:r>
          </a:p>
          <a:p>
            <a:pPr lvl="1"/>
            <a:endParaRPr lang="en-US" sz="1700" dirty="0"/>
          </a:p>
        </p:txBody>
      </p:sp>
      <p:grpSp>
        <p:nvGrpSpPr>
          <p:cNvPr id="12" name="Groupe 26">
            <a:extLst>
              <a:ext uri="{FF2B5EF4-FFF2-40B4-BE49-F238E27FC236}">
                <a16:creationId xmlns:a16="http://schemas.microsoft.com/office/drawing/2014/main" id="{14D86AF8-4DFF-499D-A0F4-9CEFF356A349}"/>
              </a:ext>
            </a:extLst>
          </p:cNvPr>
          <p:cNvGrpSpPr/>
          <p:nvPr/>
        </p:nvGrpSpPr>
        <p:grpSpPr>
          <a:xfrm>
            <a:off x="687494" y="1484784"/>
            <a:ext cx="1764000" cy="1764000"/>
            <a:chOff x="313310" y="4293096"/>
            <a:chExt cx="1764000" cy="1764000"/>
          </a:xfrm>
        </p:grpSpPr>
        <p:sp>
          <p:nvSpPr>
            <p:cNvPr id="14" name="Ellipse 19">
              <a:extLst>
                <a:ext uri="{FF2B5EF4-FFF2-40B4-BE49-F238E27FC236}">
                  <a16:creationId xmlns:a16="http://schemas.microsoft.com/office/drawing/2014/main" id="{1C4D732E-6996-4172-8413-26BCCB5DB0CC}"/>
                </a:ext>
              </a:extLst>
            </p:cNvPr>
            <p:cNvSpPr/>
            <p:nvPr/>
          </p:nvSpPr>
          <p:spPr>
            <a:xfrm>
              <a:off x="313310" y="4293096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15" name="Groupe 177">
              <a:extLst>
                <a:ext uri="{FF2B5EF4-FFF2-40B4-BE49-F238E27FC236}">
                  <a16:creationId xmlns:a16="http://schemas.microsoft.com/office/drawing/2014/main" id="{249A099E-4BD3-4155-9706-F0F7DBA4AA1E}"/>
                </a:ext>
              </a:extLst>
            </p:cNvPr>
            <p:cNvGrpSpPr/>
            <p:nvPr/>
          </p:nvGrpSpPr>
          <p:grpSpPr>
            <a:xfrm rot="21384314">
              <a:off x="690951" y="4645335"/>
              <a:ext cx="593245" cy="771134"/>
              <a:chOff x="243152" y="1691996"/>
              <a:chExt cx="893129" cy="1160940"/>
            </a:xfrm>
          </p:grpSpPr>
          <p:sp>
            <p:nvSpPr>
              <p:cNvPr id="29" name="Rectangle : carré corné 178">
                <a:extLst>
                  <a:ext uri="{FF2B5EF4-FFF2-40B4-BE49-F238E27FC236}">
                    <a16:creationId xmlns:a16="http://schemas.microsoft.com/office/drawing/2014/main" id="{B1359D07-68AA-4A6B-82B8-4F02957B69E1}"/>
                  </a:ext>
                </a:extLst>
              </p:cNvPr>
              <p:cNvSpPr/>
              <p:nvPr/>
            </p:nvSpPr>
            <p:spPr>
              <a:xfrm flipV="1">
                <a:off x="243152" y="1691996"/>
                <a:ext cx="893129" cy="1160940"/>
              </a:xfrm>
              <a:prstGeom prst="foldedCorner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>
                <a:solidFill>
                  <a:srgbClr val="A5002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cxnSp>
            <p:nvCxnSpPr>
              <p:cNvPr id="30" name="Connecteur droit 179">
                <a:extLst>
                  <a:ext uri="{FF2B5EF4-FFF2-40B4-BE49-F238E27FC236}">
                    <a16:creationId xmlns:a16="http://schemas.microsoft.com/office/drawing/2014/main" id="{C97C1065-5B8D-4369-AE86-59040BA179F1}"/>
                  </a:ext>
                </a:extLst>
              </p:cNvPr>
              <p:cNvCxnSpPr/>
              <p:nvPr/>
            </p:nvCxnSpPr>
            <p:spPr>
              <a:xfrm>
                <a:off x="339904" y="2249540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180">
                <a:extLst>
                  <a:ext uri="{FF2B5EF4-FFF2-40B4-BE49-F238E27FC236}">
                    <a16:creationId xmlns:a16="http://schemas.microsoft.com/office/drawing/2014/main" id="{64F59394-BCF3-439A-8B78-FF284F49FF19}"/>
                  </a:ext>
                </a:extLst>
              </p:cNvPr>
              <p:cNvCxnSpPr/>
              <p:nvPr/>
            </p:nvCxnSpPr>
            <p:spPr>
              <a:xfrm>
                <a:off x="339902" y="2365175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181">
                <a:extLst>
                  <a:ext uri="{FF2B5EF4-FFF2-40B4-BE49-F238E27FC236}">
                    <a16:creationId xmlns:a16="http://schemas.microsoft.com/office/drawing/2014/main" id="{8E7C9FCD-7570-4EB2-9E04-1B2CE9CB11AB}"/>
                  </a:ext>
                </a:extLst>
              </p:cNvPr>
              <p:cNvCxnSpPr/>
              <p:nvPr/>
            </p:nvCxnSpPr>
            <p:spPr>
              <a:xfrm>
                <a:off x="339902" y="2477538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182">
                <a:extLst>
                  <a:ext uri="{FF2B5EF4-FFF2-40B4-BE49-F238E27FC236}">
                    <a16:creationId xmlns:a16="http://schemas.microsoft.com/office/drawing/2014/main" id="{EA7E9B02-4138-44D5-91DB-573657264982}"/>
                  </a:ext>
                </a:extLst>
              </p:cNvPr>
              <p:cNvCxnSpPr/>
              <p:nvPr/>
            </p:nvCxnSpPr>
            <p:spPr>
              <a:xfrm>
                <a:off x="339336" y="2593347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183">
                <a:extLst>
                  <a:ext uri="{FF2B5EF4-FFF2-40B4-BE49-F238E27FC236}">
                    <a16:creationId xmlns:a16="http://schemas.microsoft.com/office/drawing/2014/main" id="{36C8FE98-6667-4A8A-B97A-857D9A66667C}"/>
                  </a:ext>
                </a:extLst>
              </p:cNvPr>
              <p:cNvCxnSpPr/>
              <p:nvPr/>
            </p:nvCxnSpPr>
            <p:spPr>
              <a:xfrm>
                <a:off x="339804" y="1905795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184">
                <a:extLst>
                  <a:ext uri="{FF2B5EF4-FFF2-40B4-BE49-F238E27FC236}">
                    <a16:creationId xmlns:a16="http://schemas.microsoft.com/office/drawing/2014/main" id="{2A24C223-065F-49BE-96E0-5A8336CFCA89}"/>
                  </a:ext>
                </a:extLst>
              </p:cNvPr>
              <p:cNvCxnSpPr/>
              <p:nvPr/>
            </p:nvCxnSpPr>
            <p:spPr>
              <a:xfrm>
                <a:off x="339804" y="2018159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185">
                <a:extLst>
                  <a:ext uri="{FF2B5EF4-FFF2-40B4-BE49-F238E27FC236}">
                    <a16:creationId xmlns:a16="http://schemas.microsoft.com/office/drawing/2014/main" id="{0E704247-FBE1-41B4-9F99-B78E3BAC0D9D}"/>
                  </a:ext>
                </a:extLst>
              </p:cNvPr>
              <p:cNvCxnSpPr/>
              <p:nvPr/>
            </p:nvCxnSpPr>
            <p:spPr>
              <a:xfrm>
                <a:off x="339237" y="2133968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186">
                <a:extLst>
                  <a:ext uri="{FF2B5EF4-FFF2-40B4-BE49-F238E27FC236}">
                    <a16:creationId xmlns:a16="http://schemas.microsoft.com/office/drawing/2014/main" id="{7A9968C7-A0AB-4D22-9C2E-240D4BEE4EBF}"/>
                  </a:ext>
                </a:extLst>
              </p:cNvPr>
              <p:cNvCxnSpPr/>
              <p:nvPr/>
            </p:nvCxnSpPr>
            <p:spPr>
              <a:xfrm>
                <a:off x="342431" y="2708920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187">
                <a:extLst>
                  <a:ext uri="{FF2B5EF4-FFF2-40B4-BE49-F238E27FC236}">
                    <a16:creationId xmlns:a16="http://schemas.microsoft.com/office/drawing/2014/main" id="{F3AAB9AC-52FA-4B3B-BD15-087669CB89A4}"/>
                  </a:ext>
                </a:extLst>
              </p:cNvPr>
              <p:cNvCxnSpPr/>
              <p:nvPr/>
            </p:nvCxnSpPr>
            <p:spPr>
              <a:xfrm>
                <a:off x="728695" y="2249540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188">
                <a:extLst>
                  <a:ext uri="{FF2B5EF4-FFF2-40B4-BE49-F238E27FC236}">
                    <a16:creationId xmlns:a16="http://schemas.microsoft.com/office/drawing/2014/main" id="{F597CF52-B589-42AE-98AB-B4BE22468FB6}"/>
                  </a:ext>
                </a:extLst>
              </p:cNvPr>
              <p:cNvCxnSpPr/>
              <p:nvPr/>
            </p:nvCxnSpPr>
            <p:spPr>
              <a:xfrm>
                <a:off x="728693" y="2365175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189">
                <a:extLst>
                  <a:ext uri="{FF2B5EF4-FFF2-40B4-BE49-F238E27FC236}">
                    <a16:creationId xmlns:a16="http://schemas.microsoft.com/office/drawing/2014/main" id="{6C0DEDA9-FCCE-4CC5-8778-A3CD800444C7}"/>
                  </a:ext>
                </a:extLst>
              </p:cNvPr>
              <p:cNvCxnSpPr/>
              <p:nvPr/>
            </p:nvCxnSpPr>
            <p:spPr>
              <a:xfrm>
                <a:off x="728693" y="2477538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190">
                <a:extLst>
                  <a:ext uri="{FF2B5EF4-FFF2-40B4-BE49-F238E27FC236}">
                    <a16:creationId xmlns:a16="http://schemas.microsoft.com/office/drawing/2014/main" id="{6949E531-4062-468E-AA63-CDD41DA2E347}"/>
                  </a:ext>
                </a:extLst>
              </p:cNvPr>
              <p:cNvCxnSpPr/>
              <p:nvPr/>
            </p:nvCxnSpPr>
            <p:spPr>
              <a:xfrm>
                <a:off x="728127" y="2593347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191">
                <a:extLst>
                  <a:ext uri="{FF2B5EF4-FFF2-40B4-BE49-F238E27FC236}">
                    <a16:creationId xmlns:a16="http://schemas.microsoft.com/office/drawing/2014/main" id="{A61F0CD8-8FC0-44AE-AAB6-707A063540E5}"/>
                  </a:ext>
                </a:extLst>
              </p:cNvPr>
              <p:cNvCxnSpPr/>
              <p:nvPr/>
            </p:nvCxnSpPr>
            <p:spPr>
              <a:xfrm>
                <a:off x="728594" y="1905795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192">
                <a:extLst>
                  <a:ext uri="{FF2B5EF4-FFF2-40B4-BE49-F238E27FC236}">
                    <a16:creationId xmlns:a16="http://schemas.microsoft.com/office/drawing/2014/main" id="{16D91398-F2C2-484D-92D2-568F358585DD}"/>
                  </a:ext>
                </a:extLst>
              </p:cNvPr>
              <p:cNvCxnSpPr/>
              <p:nvPr/>
            </p:nvCxnSpPr>
            <p:spPr>
              <a:xfrm>
                <a:off x="728594" y="2018159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193">
                <a:extLst>
                  <a:ext uri="{FF2B5EF4-FFF2-40B4-BE49-F238E27FC236}">
                    <a16:creationId xmlns:a16="http://schemas.microsoft.com/office/drawing/2014/main" id="{2D6D59FB-F7E7-467F-9AC3-C5F42981EC3F}"/>
                  </a:ext>
                </a:extLst>
              </p:cNvPr>
              <p:cNvCxnSpPr/>
              <p:nvPr/>
            </p:nvCxnSpPr>
            <p:spPr>
              <a:xfrm>
                <a:off x="728028" y="2133968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194">
                <a:extLst>
                  <a:ext uri="{FF2B5EF4-FFF2-40B4-BE49-F238E27FC236}">
                    <a16:creationId xmlns:a16="http://schemas.microsoft.com/office/drawing/2014/main" id="{C5817A0D-2686-47E5-985D-9404663AC6A2}"/>
                  </a:ext>
                </a:extLst>
              </p:cNvPr>
              <p:cNvCxnSpPr/>
              <p:nvPr/>
            </p:nvCxnSpPr>
            <p:spPr>
              <a:xfrm>
                <a:off x="731222" y="2708920"/>
                <a:ext cx="303619" cy="0"/>
              </a:xfrm>
              <a:prstGeom prst="line">
                <a:avLst/>
              </a:prstGeom>
              <a:ln w="25400" cap="rnd">
                <a:solidFill>
                  <a:srgbClr val="A5002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Ellipse 1">
              <a:extLst>
                <a:ext uri="{FF2B5EF4-FFF2-40B4-BE49-F238E27FC236}">
                  <a16:creationId xmlns:a16="http://schemas.microsoft.com/office/drawing/2014/main" id="{59962B2D-D01E-4572-83C5-D1341CCCB0CF}"/>
                </a:ext>
              </a:extLst>
            </p:cNvPr>
            <p:cNvSpPr/>
            <p:nvPr/>
          </p:nvSpPr>
          <p:spPr>
            <a:xfrm rot="21271347">
              <a:off x="717092" y="4804433"/>
              <a:ext cx="283114" cy="184616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" name="Ellipse 4">
              <a:extLst>
                <a:ext uri="{FF2B5EF4-FFF2-40B4-BE49-F238E27FC236}">
                  <a16:creationId xmlns:a16="http://schemas.microsoft.com/office/drawing/2014/main" id="{C5BAA246-712A-4BFF-B51B-DD8DAD9245FA}"/>
                </a:ext>
              </a:extLst>
            </p:cNvPr>
            <p:cNvSpPr/>
            <p:nvPr/>
          </p:nvSpPr>
          <p:spPr>
            <a:xfrm rot="20965108">
              <a:off x="758137" y="5135844"/>
              <a:ext cx="162535" cy="164049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18" name="Groupe 25">
              <a:extLst>
                <a:ext uri="{FF2B5EF4-FFF2-40B4-BE49-F238E27FC236}">
                  <a16:creationId xmlns:a16="http://schemas.microsoft.com/office/drawing/2014/main" id="{12BD0042-ECF1-49D5-9FE0-5CCB8E5EA710}"/>
                </a:ext>
              </a:extLst>
            </p:cNvPr>
            <p:cNvGrpSpPr/>
            <p:nvPr/>
          </p:nvGrpSpPr>
          <p:grpSpPr>
            <a:xfrm>
              <a:off x="1115837" y="4866325"/>
              <a:ext cx="657443" cy="771134"/>
              <a:chOff x="974384" y="4925891"/>
              <a:chExt cx="657443" cy="771134"/>
            </a:xfrm>
          </p:grpSpPr>
          <p:sp>
            <p:nvSpPr>
              <p:cNvPr id="20" name="Rectangle : carré corné 203">
                <a:extLst>
                  <a:ext uri="{FF2B5EF4-FFF2-40B4-BE49-F238E27FC236}">
                    <a16:creationId xmlns:a16="http://schemas.microsoft.com/office/drawing/2014/main" id="{D0244E8C-ED5E-4F62-8D5A-48916DC61A4A}"/>
                  </a:ext>
                </a:extLst>
              </p:cNvPr>
              <p:cNvSpPr/>
              <p:nvPr/>
            </p:nvSpPr>
            <p:spPr>
              <a:xfrm rot="287445" flipV="1">
                <a:off x="1019950" y="4925891"/>
                <a:ext cx="593244" cy="771134"/>
              </a:xfrm>
              <a:prstGeom prst="foldedCorner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>
                <a:solidFill>
                  <a:srgbClr val="A5002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pic>
            <p:nvPicPr>
              <p:cNvPr id="21" name="Graphique 206" descr="Flèche en cercle">
                <a:extLst>
                  <a:ext uri="{FF2B5EF4-FFF2-40B4-BE49-F238E27FC236}">
                    <a16:creationId xmlns:a16="http://schemas.microsoft.com/office/drawing/2014/main" id="{7FD9F610-2D44-45F7-B0A5-02B3C558B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/>
            </p:blipFill>
            <p:spPr>
              <a:xfrm rot="1973066">
                <a:off x="974384" y="4964512"/>
                <a:ext cx="657443" cy="657444"/>
              </a:xfrm>
              <a:prstGeom prst="rect">
                <a:avLst/>
              </a:prstGeom>
            </p:spPr>
          </p:pic>
          <p:sp>
            <p:nvSpPr>
              <p:cNvPr id="23" name="Bulle narrative : rectangle 197">
                <a:extLst>
                  <a:ext uri="{FF2B5EF4-FFF2-40B4-BE49-F238E27FC236}">
                    <a16:creationId xmlns:a16="http://schemas.microsoft.com/office/drawing/2014/main" id="{ADB00A91-A99F-4DBE-BC05-60CBA0A9D466}"/>
                  </a:ext>
                </a:extLst>
              </p:cNvPr>
              <p:cNvSpPr/>
              <p:nvPr/>
            </p:nvSpPr>
            <p:spPr>
              <a:xfrm rot="290056">
                <a:off x="1077684" y="4957620"/>
                <a:ext cx="319365" cy="88142"/>
              </a:xfrm>
              <a:prstGeom prst="wedgeRectCallout">
                <a:avLst>
                  <a:gd name="adj1" fmla="val 29119"/>
                  <a:gd name="adj2" fmla="val 15877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4" name="Bulle narrative : rectangle 198">
                <a:extLst>
                  <a:ext uri="{FF2B5EF4-FFF2-40B4-BE49-F238E27FC236}">
                    <a16:creationId xmlns:a16="http://schemas.microsoft.com/office/drawing/2014/main" id="{701DB5C6-ECF4-4F0A-B2B0-6EE1C0D7D8C0}"/>
                  </a:ext>
                </a:extLst>
              </p:cNvPr>
              <p:cNvSpPr/>
              <p:nvPr/>
            </p:nvSpPr>
            <p:spPr>
              <a:xfrm rot="290056">
                <a:off x="1296888" y="5559828"/>
                <a:ext cx="173825" cy="89180"/>
              </a:xfrm>
              <a:prstGeom prst="wedgeRectCallout">
                <a:avLst>
                  <a:gd name="adj1" fmla="val 14199"/>
                  <a:gd name="adj2" fmla="val -10035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cxnSp>
            <p:nvCxnSpPr>
              <p:cNvPr id="25" name="Connecteur droit 199">
                <a:extLst>
                  <a:ext uri="{FF2B5EF4-FFF2-40B4-BE49-F238E27FC236}">
                    <a16:creationId xmlns:a16="http://schemas.microsoft.com/office/drawing/2014/main" id="{A651C198-BFE7-48A0-8DD2-81596A223754}"/>
                  </a:ext>
                </a:extLst>
              </p:cNvPr>
              <p:cNvCxnSpPr>
                <a:cxnSpLocks/>
              </p:cNvCxnSpPr>
              <p:nvPr/>
            </p:nvCxnSpPr>
            <p:spPr>
              <a:xfrm rot="290056">
                <a:off x="1143213" y="4999659"/>
                <a:ext cx="173205" cy="0"/>
              </a:xfrm>
              <a:prstGeom prst="line">
                <a:avLst/>
              </a:prstGeom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00">
                <a:extLst>
                  <a:ext uri="{FF2B5EF4-FFF2-40B4-BE49-F238E27FC236}">
                    <a16:creationId xmlns:a16="http://schemas.microsoft.com/office/drawing/2014/main" id="{938D8485-631A-4B9B-884C-A6EE9C781806}"/>
                  </a:ext>
                </a:extLst>
              </p:cNvPr>
              <p:cNvCxnSpPr>
                <a:cxnSpLocks/>
              </p:cNvCxnSpPr>
              <p:nvPr/>
            </p:nvCxnSpPr>
            <p:spPr>
              <a:xfrm rot="290056">
                <a:off x="1201059" y="5274183"/>
                <a:ext cx="173205" cy="0"/>
              </a:xfrm>
              <a:prstGeom prst="line">
                <a:avLst/>
              </a:prstGeom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01">
                <a:extLst>
                  <a:ext uri="{FF2B5EF4-FFF2-40B4-BE49-F238E27FC236}">
                    <a16:creationId xmlns:a16="http://schemas.microsoft.com/office/drawing/2014/main" id="{EB522AED-D64F-478E-AFAF-6DE998257964}"/>
                  </a:ext>
                </a:extLst>
              </p:cNvPr>
              <p:cNvCxnSpPr>
                <a:cxnSpLocks/>
              </p:cNvCxnSpPr>
              <p:nvPr/>
            </p:nvCxnSpPr>
            <p:spPr>
              <a:xfrm rot="290056">
                <a:off x="1253396" y="5345040"/>
                <a:ext cx="96070" cy="0"/>
              </a:xfrm>
              <a:prstGeom prst="line">
                <a:avLst/>
              </a:prstGeom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02">
                <a:extLst>
                  <a:ext uri="{FF2B5EF4-FFF2-40B4-BE49-F238E27FC236}">
                    <a16:creationId xmlns:a16="http://schemas.microsoft.com/office/drawing/2014/main" id="{12E0ADF4-B0F7-4499-BEFA-53FEF0172CB6}"/>
                  </a:ext>
                </a:extLst>
              </p:cNvPr>
              <p:cNvCxnSpPr>
                <a:cxnSpLocks/>
              </p:cNvCxnSpPr>
              <p:nvPr/>
            </p:nvCxnSpPr>
            <p:spPr>
              <a:xfrm rot="290056">
                <a:off x="1335765" y="5605338"/>
                <a:ext cx="96070" cy="0"/>
              </a:xfrm>
              <a:prstGeom prst="line">
                <a:avLst/>
              </a:prstGeom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Slide Number Placeholder 2">
            <a:extLst>
              <a:ext uri="{FF2B5EF4-FFF2-40B4-BE49-F238E27FC236}">
                <a16:creationId xmlns:a16="http://schemas.microsoft.com/office/drawing/2014/main" id="{6C95EEDF-404F-41CC-88A6-A506278E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9331" y="6381328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Recommendations</a:t>
            </a:r>
            <a:endParaRPr lang="fr-BE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F90CA0-D666-4ACD-B9E6-A7BC037A4650}"/>
              </a:ext>
            </a:extLst>
          </p:cNvPr>
          <p:cNvSpPr txBox="1"/>
          <p:nvPr/>
        </p:nvSpPr>
        <p:spPr>
          <a:xfrm>
            <a:off x="2559192" y="1372706"/>
            <a:ext cx="616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3. Maintain and develop the EIP-AGRI</a:t>
            </a:r>
          </a:p>
        </p:txBody>
      </p:sp>
      <p:sp>
        <p:nvSpPr>
          <p:cNvPr id="81" name="Espace réservé du contenu 6">
            <a:extLst>
              <a:ext uri="{FF2B5EF4-FFF2-40B4-BE49-F238E27FC236}">
                <a16:creationId xmlns:a16="http://schemas.microsoft.com/office/drawing/2014/main" id="{B593F6EF-21C7-4CA8-A06D-0CD9FB1DDE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5676" y="1753207"/>
            <a:ext cx="6244002" cy="2251857"/>
          </a:xfrm>
        </p:spPr>
        <p:txBody>
          <a:bodyPr>
            <a:noAutofit/>
          </a:bodyPr>
          <a:lstStyle/>
          <a:p>
            <a:r>
              <a:rPr lang="en-US" sz="2000" dirty="0"/>
              <a:t>Ensure an “EIP-AGRI promotion strategy” in all MS and ensure that the EIP-AGRI is well integrated in MS’s AKIS</a:t>
            </a:r>
          </a:p>
          <a:p>
            <a:r>
              <a:rPr lang="en-US" sz="2000" dirty="0"/>
              <a:t>Setup innovation support services. Together with an EIP-AGRI extended Service Point and dedicated innovation strand, they should:</a:t>
            </a:r>
          </a:p>
          <a:p>
            <a:pPr lvl="1"/>
            <a:r>
              <a:rPr lang="en-US" sz="1700" dirty="0"/>
              <a:t>Promote overall the EIP-AGRI and OGs</a:t>
            </a:r>
          </a:p>
          <a:p>
            <a:pPr lvl="1"/>
            <a:r>
              <a:rPr lang="en-US" sz="1700" dirty="0"/>
              <a:t>Support the concrete implementation of OGs</a:t>
            </a:r>
          </a:p>
          <a:p>
            <a:pPr lvl="1"/>
            <a:r>
              <a:rPr lang="en-US" sz="1700" dirty="0"/>
              <a:t>Implement strategies for results’ dissemination </a:t>
            </a:r>
          </a:p>
          <a:p>
            <a:r>
              <a:rPr lang="en-US" sz="2000" dirty="0"/>
              <a:t>Improve the information flows to and from farmers</a:t>
            </a:r>
          </a:p>
          <a:p>
            <a:r>
              <a:rPr lang="en-US" sz="2000" dirty="0"/>
              <a:t>Address the current barriers to further encourage farmers’ and advisors’ involvement </a:t>
            </a:r>
            <a:r>
              <a:rPr lang="en-US" sz="2000"/>
              <a:t>in OGs</a:t>
            </a:r>
          </a:p>
          <a:p>
            <a:r>
              <a:rPr lang="en-US" sz="2000" dirty="0"/>
              <a:t>Identify and record the results and impacts of OGs</a:t>
            </a:r>
          </a:p>
        </p:txBody>
      </p:sp>
      <p:grpSp>
        <p:nvGrpSpPr>
          <p:cNvPr id="45" name="Groupe 16">
            <a:extLst>
              <a:ext uri="{FF2B5EF4-FFF2-40B4-BE49-F238E27FC236}">
                <a16:creationId xmlns:a16="http://schemas.microsoft.com/office/drawing/2014/main" id="{505E8766-7042-4457-847B-EF0D0E2DE5FC}"/>
              </a:ext>
            </a:extLst>
          </p:cNvPr>
          <p:cNvGrpSpPr/>
          <p:nvPr/>
        </p:nvGrpSpPr>
        <p:grpSpPr>
          <a:xfrm>
            <a:off x="687494" y="1484784"/>
            <a:ext cx="1764000" cy="1764000"/>
            <a:chOff x="399112" y="1838323"/>
            <a:chExt cx="1764000" cy="1764000"/>
          </a:xfrm>
        </p:grpSpPr>
        <p:sp>
          <p:nvSpPr>
            <p:cNvPr id="46" name="Ellipse 6">
              <a:extLst>
                <a:ext uri="{FF2B5EF4-FFF2-40B4-BE49-F238E27FC236}">
                  <a16:creationId xmlns:a16="http://schemas.microsoft.com/office/drawing/2014/main" id="{5D6D5C2B-3DFE-4A39-87EC-32C3D445917D}"/>
                </a:ext>
              </a:extLst>
            </p:cNvPr>
            <p:cNvSpPr/>
            <p:nvPr/>
          </p:nvSpPr>
          <p:spPr>
            <a:xfrm>
              <a:off x="399112" y="1838323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47" name="Graphique 1" descr="Connexions">
              <a:extLst>
                <a:ext uri="{FF2B5EF4-FFF2-40B4-BE49-F238E27FC236}">
                  <a16:creationId xmlns:a16="http://schemas.microsoft.com/office/drawing/2014/main" id="{2E56AA94-0CAF-44EF-92DB-D008037D1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76434" y="2144259"/>
              <a:ext cx="1152128" cy="1152128"/>
            </a:xfrm>
            <a:prstGeom prst="rect">
              <a:avLst/>
            </a:prstGeom>
          </p:spPr>
        </p:pic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8266A0C-5687-4C3C-B59C-EBFC4531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9331" y="6381328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71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Recommendations</a:t>
            </a:r>
            <a:endParaRPr lang="fr-BE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F90CA0-D666-4ACD-B9E6-A7BC037A4650}"/>
              </a:ext>
            </a:extLst>
          </p:cNvPr>
          <p:cNvSpPr txBox="1"/>
          <p:nvPr/>
        </p:nvSpPr>
        <p:spPr>
          <a:xfrm>
            <a:off x="2559192" y="1372706"/>
            <a:ext cx="616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4. Foster information flows between advisors and both farmers and research</a:t>
            </a:r>
            <a:endParaRPr lang="fr-BE" sz="2000" b="1" dirty="0">
              <a:latin typeface="+mn-lt"/>
            </a:endParaRPr>
          </a:p>
        </p:txBody>
      </p:sp>
      <p:sp>
        <p:nvSpPr>
          <p:cNvPr id="81" name="Espace réservé du contenu 6">
            <a:extLst>
              <a:ext uri="{FF2B5EF4-FFF2-40B4-BE49-F238E27FC236}">
                <a16:creationId xmlns:a16="http://schemas.microsoft.com/office/drawing/2014/main" id="{B593F6EF-21C7-4CA8-A06D-0CD9FB1DDE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5676" y="2060849"/>
            <a:ext cx="6244002" cy="112019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sz="2000" dirty="0"/>
              <a:t>Setup incentives for advisors’ initiatives to:</a:t>
            </a:r>
          </a:p>
          <a:p>
            <a:pPr lvl="1"/>
            <a:r>
              <a:rPr lang="en-US" sz="2000" dirty="0"/>
              <a:t>communicate farmers’ needs </a:t>
            </a:r>
          </a:p>
          <a:p>
            <a:pPr lvl="1"/>
            <a:r>
              <a:rPr lang="en-US" sz="2000" dirty="0"/>
              <a:t>disseminate knowledge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FF028F-3CA7-4A1F-BE65-DA7348AC35FE}"/>
              </a:ext>
            </a:extLst>
          </p:cNvPr>
          <p:cNvGrpSpPr/>
          <p:nvPr/>
        </p:nvGrpSpPr>
        <p:grpSpPr>
          <a:xfrm>
            <a:off x="687494" y="1481710"/>
            <a:ext cx="1764000" cy="1764000"/>
            <a:chOff x="513019" y="4492240"/>
            <a:chExt cx="1764000" cy="1764000"/>
          </a:xfrm>
        </p:grpSpPr>
        <p:sp>
          <p:nvSpPr>
            <p:cNvPr id="47" name="Ellipse 6">
              <a:extLst>
                <a:ext uri="{FF2B5EF4-FFF2-40B4-BE49-F238E27FC236}">
                  <a16:creationId xmlns:a16="http://schemas.microsoft.com/office/drawing/2014/main" id="{77AAA64A-4A91-41A7-AAB6-433A6289D578}"/>
                </a:ext>
              </a:extLst>
            </p:cNvPr>
            <p:cNvSpPr/>
            <p:nvPr/>
          </p:nvSpPr>
          <p:spPr>
            <a:xfrm>
              <a:off x="513019" y="4492240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48" name="Graphic 47" descr="Online Network">
              <a:extLst>
                <a:ext uri="{FF2B5EF4-FFF2-40B4-BE49-F238E27FC236}">
                  <a16:creationId xmlns:a16="http://schemas.microsoft.com/office/drawing/2014/main" id="{A38A16E2-7C3D-422B-9640-93DCDFDA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37819" y="4917040"/>
              <a:ext cx="914400" cy="914400"/>
            </a:xfrm>
            <a:prstGeom prst="rect">
              <a:avLst/>
            </a:prstGeom>
          </p:spPr>
        </p:pic>
      </p:grpSp>
      <p:sp>
        <p:nvSpPr>
          <p:cNvPr id="49" name="ZoneTexte 12">
            <a:extLst>
              <a:ext uri="{FF2B5EF4-FFF2-40B4-BE49-F238E27FC236}">
                <a16:creationId xmlns:a16="http://schemas.microsoft.com/office/drawing/2014/main" id="{77DD40F4-CDE3-43E9-A2F4-3681F62BCE47}"/>
              </a:ext>
            </a:extLst>
          </p:cNvPr>
          <p:cNvSpPr txBox="1"/>
          <p:nvPr/>
        </p:nvSpPr>
        <p:spPr>
          <a:xfrm>
            <a:off x="2559192" y="3676962"/>
            <a:ext cx="616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5. Maintain training and knowledge support for advisors</a:t>
            </a:r>
          </a:p>
        </p:txBody>
      </p:sp>
      <p:sp>
        <p:nvSpPr>
          <p:cNvPr id="50" name="Espace réservé du contenu 6">
            <a:extLst>
              <a:ext uri="{FF2B5EF4-FFF2-40B4-BE49-F238E27FC236}">
                <a16:creationId xmlns:a16="http://schemas.microsoft.com/office/drawing/2014/main" id="{6C3B06B2-118F-4D05-8399-463DC4E69308}"/>
              </a:ext>
            </a:extLst>
          </p:cNvPr>
          <p:cNvSpPr txBox="1">
            <a:spLocks/>
          </p:cNvSpPr>
          <p:nvPr/>
        </p:nvSpPr>
        <p:spPr>
          <a:xfrm>
            <a:off x="2585676" y="4057464"/>
            <a:ext cx="6244002" cy="176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Provide training in various forms and upskilling for advisors 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Encourage MS to link funding of advice to training of advisors</a:t>
            </a:r>
          </a:p>
        </p:txBody>
      </p:sp>
      <p:grpSp>
        <p:nvGrpSpPr>
          <p:cNvPr id="51" name="Groupe 22">
            <a:extLst>
              <a:ext uri="{FF2B5EF4-FFF2-40B4-BE49-F238E27FC236}">
                <a16:creationId xmlns:a16="http://schemas.microsoft.com/office/drawing/2014/main" id="{C5854749-0BD6-4788-A5D8-26D16E79A4EC}"/>
              </a:ext>
            </a:extLst>
          </p:cNvPr>
          <p:cNvGrpSpPr/>
          <p:nvPr/>
        </p:nvGrpSpPr>
        <p:grpSpPr>
          <a:xfrm>
            <a:off x="687494" y="3676962"/>
            <a:ext cx="1764000" cy="1764000"/>
            <a:chOff x="414430" y="4354733"/>
            <a:chExt cx="1764000" cy="1764000"/>
          </a:xfrm>
        </p:grpSpPr>
        <p:sp>
          <p:nvSpPr>
            <p:cNvPr id="52" name="Ellipse 10">
              <a:extLst>
                <a:ext uri="{FF2B5EF4-FFF2-40B4-BE49-F238E27FC236}">
                  <a16:creationId xmlns:a16="http://schemas.microsoft.com/office/drawing/2014/main" id="{F1D2D12C-714A-4819-AD03-F7551B6FF5C9}"/>
                </a:ext>
              </a:extLst>
            </p:cNvPr>
            <p:cNvSpPr/>
            <p:nvPr/>
          </p:nvSpPr>
          <p:spPr>
            <a:xfrm>
              <a:off x="414430" y="4354733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53" name="Groupe 21">
              <a:extLst>
                <a:ext uri="{FF2B5EF4-FFF2-40B4-BE49-F238E27FC236}">
                  <a16:creationId xmlns:a16="http://schemas.microsoft.com/office/drawing/2014/main" id="{4F532420-3390-4E36-A5AD-057688B5CE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9819" y="4708645"/>
              <a:ext cx="1119286" cy="1116000"/>
              <a:chOff x="759819" y="4708646"/>
              <a:chExt cx="1043408" cy="1040345"/>
            </a:xfrm>
          </p:grpSpPr>
          <p:pic>
            <p:nvPicPr>
              <p:cNvPr id="54" name="Graphique 19" descr="Utilisateur">
                <a:extLst>
                  <a:ext uri="{FF2B5EF4-FFF2-40B4-BE49-F238E27FC236}">
                    <a16:creationId xmlns:a16="http://schemas.microsoft.com/office/drawing/2014/main" id="{07ADCD11-3E14-4CC4-B68C-CE2DD1FA3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9819" y="4708646"/>
                <a:ext cx="746348" cy="746347"/>
              </a:xfrm>
              <a:custGeom>
                <a:avLst/>
                <a:gdLst>
                  <a:gd name="connsiteX0" fmla="*/ 746348 w 746348"/>
                  <a:gd name="connsiteY0" fmla="*/ 627401 h 746347"/>
                  <a:gd name="connsiteX1" fmla="*/ 746348 w 746348"/>
                  <a:gd name="connsiteY1" fmla="*/ 746347 h 746347"/>
                  <a:gd name="connsiteX2" fmla="*/ 454930 w 746348"/>
                  <a:gd name="connsiteY2" fmla="*/ 746347 h 746347"/>
                  <a:gd name="connsiteX3" fmla="*/ 0 w 746348"/>
                  <a:gd name="connsiteY3" fmla="*/ 0 h 746347"/>
                  <a:gd name="connsiteX4" fmla="*/ 746348 w 746348"/>
                  <a:gd name="connsiteY4" fmla="*/ 0 h 746347"/>
                  <a:gd name="connsiteX5" fmla="*/ 746348 w 746348"/>
                  <a:gd name="connsiteY5" fmla="*/ 517702 h 746347"/>
                  <a:gd name="connsiteX6" fmla="*/ 405304 w 746348"/>
                  <a:gd name="connsiteY6" fmla="*/ 648314 h 746347"/>
                  <a:gd name="connsiteX7" fmla="*/ 440316 w 746348"/>
                  <a:gd name="connsiteY7" fmla="*/ 746347 h 746347"/>
                  <a:gd name="connsiteX8" fmla="*/ 0 w 746348"/>
                  <a:gd name="connsiteY8" fmla="*/ 746347 h 74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6348" h="746347">
                    <a:moveTo>
                      <a:pt x="746348" y="627401"/>
                    </a:moveTo>
                    <a:lnTo>
                      <a:pt x="746348" y="746347"/>
                    </a:lnTo>
                    <a:lnTo>
                      <a:pt x="454930" y="746347"/>
                    </a:lnTo>
                    <a:close/>
                    <a:moveTo>
                      <a:pt x="0" y="0"/>
                    </a:moveTo>
                    <a:lnTo>
                      <a:pt x="746348" y="0"/>
                    </a:lnTo>
                    <a:lnTo>
                      <a:pt x="746348" y="517702"/>
                    </a:lnTo>
                    <a:lnTo>
                      <a:pt x="405304" y="648314"/>
                    </a:lnTo>
                    <a:lnTo>
                      <a:pt x="440316" y="746347"/>
                    </a:lnTo>
                    <a:lnTo>
                      <a:pt x="0" y="746347"/>
                    </a:lnTo>
                    <a:close/>
                  </a:path>
                </a:pathLst>
              </a:custGeom>
            </p:spPr>
          </p:pic>
          <p:pic>
            <p:nvPicPr>
              <p:cNvPr id="55" name="Graphique 9" descr="Diplôme roulé">
                <a:extLst>
                  <a:ext uri="{FF2B5EF4-FFF2-40B4-BE49-F238E27FC236}">
                    <a16:creationId xmlns:a16="http://schemas.microsoft.com/office/drawing/2014/main" id="{E1AF8514-41DD-46FB-B501-8C5D5CC5B3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 t="20300" b="19316"/>
              <a:stretch/>
            </p:blipFill>
            <p:spPr>
              <a:xfrm rot="20297432">
                <a:off x="933809" y="5223999"/>
                <a:ext cx="869418" cy="524992"/>
              </a:xfrm>
              <a:prstGeom prst="rect">
                <a:avLst/>
              </a:prstGeom>
            </p:spPr>
          </p:pic>
        </p:grpSp>
      </p:grpSp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1B0247AD-31A2-4B52-A8F1-2B6C4EBF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9331" y="6381328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  <p:bldP spid="49" grpId="0"/>
      <p:bldP spid="50" grpId="0" uiExpand="1" build="p"/>
      <p:bldP spid="5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Recommendations</a:t>
            </a:r>
            <a:endParaRPr lang="fr-B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40AC06-185D-4C0E-BD5B-431ED209F5AA}"/>
              </a:ext>
            </a:extLst>
          </p:cNvPr>
          <p:cNvGrpSpPr/>
          <p:nvPr/>
        </p:nvGrpSpPr>
        <p:grpSpPr>
          <a:xfrm>
            <a:off x="687494" y="1484784"/>
            <a:ext cx="1764000" cy="1764000"/>
            <a:chOff x="687494" y="1484784"/>
            <a:chExt cx="1764000" cy="1764000"/>
          </a:xfrm>
        </p:grpSpPr>
        <p:sp>
          <p:nvSpPr>
            <p:cNvPr id="51" name="Ellipse 10">
              <a:extLst>
                <a:ext uri="{FF2B5EF4-FFF2-40B4-BE49-F238E27FC236}">
                  <a16:creationId xmlns:a16="http://schemas.microsoft.com/office/drawing/2014/main" id="{B232AFB0-11DA-411B-9BEB-3D39B423949A}"/>
                </a:ext>
              </a:extLst>
            </p:cNvPr>
            <p:cNvSpPr/>
            <p:nvPr/>
          </p:nvSpPr>
          <p:spPr>
            <a:xfrm>
              <a:off x="687494" y="1484784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7" name="Graphic 6" descr="Boardroom">
              <a:extLst>
                <a:ext uri="{FF2B5EF4-FFF2-40B4-BE49-F238E27FC236}">
                  <a16:creationId xmlns:a16="http://schemas.microsoft.com/office/drawing/2014/main" id="{6AD2A73E-EE40-479B-896E-06221F699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12294" y="1909584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ZoneTexte 12">
            <a:extLst>
              <a:ext uri="{FF2B5EF4-FFF2-40B4-BE49-F238E27FC236}">
                <a16:creationId xmlns:a16="http://schemas.microsoft.com/office/drawing/2014/main" id="{A42ADC39-A4A7-4CBF-9959-07C498429958}"/>
              </a:ext>
            </a:extLst>
          </p:cNvPr>
          <p:cNvSpPr txBox="1"/>
          <p:nvPr/>
        </p:nvSpPr>
        <p:spPr>
          <a:xfrm>
            <a:off x="2559192" y="1372706"/>
            <a:ext cx="616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6. Foster holistic advice in response to farmers’ needs including topics of public interest</a:t>
            </a:r>
            <a:endParaRPr lang="fr-BE" sz="2000" b="1" dirty="0">
              <a:latin typeface="+mn-lt"/>
            </a:endParaRPr>
          </a:p>
        </p:txBody>
      </p:sp>
      <p:sp>
        <p:nvSpPr>
          <p:cNvPr id="18" name="Espace réservé du contenu 6">
            <a:extLst>
              <a:ext uri="{FF2B5EF4-FFF2-40B4-BE49-F238E27FC236}">
                <a16:creationId xmlns:a16="http://schemas.microsoft.com/office/drawing/2014/main" id="{67B7E287-3D55-42A6-8188-11B52F2E12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5676" y="2060848"/>
            <a:ext cx="6244002" cy="136815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sz="2000" dirty="0"/>
              <a:t>Advice really needs to be adapted to the farmers’ needs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Include topics of public interest but also advice on the economic and environmental performance of the farms, adapted to each local situation</a:t>
            </a:r>
          </a:p>
          <a:p>
            <a:pPr lvl="1"/>
            <a:endParaRPr lang="en-US" sz="1700" dirty="0"/>
          </a:p>
        </p:txBody>
      </p:sp>
      <p:sp>
        <p:nvSpPr>
          <p:cNvPr id="19" name="ZoneTexte 12">
            <a:extLst>
              <a:ext uri="{FF2B5EF4-FFF2-40B4-BE49-F238E27FC236}">
                <a16:creationId xmlns:a16="http://schemas.microsoft.com/office/drawing/2014/main" id="{AECEEF7E-D6EB-4614-B325-2996F8E744FB}"/>
              </a:ext>
            </a:extLst>
          </p:cNvPr>
          <p:cNvSpPr txBox="1"/>
          <p:nvPr/>
        </p:nvSpPr>
        <p:spPr>
          <a:xfrm>
            <a:off x="2585676" y="3573016"/>
            <a:ext cx="6373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 i="1">
                <a:solidFill>
                  <a:srgbClr val="A50021"/>
                </a:solidFill>
                <a:latin typeface="+mn-lt"/>
              </a:defRPr>
            </a:lvl1pPr>
          </a:lstStyle>
          <a:p>
            <a:r>
              <a:rPr lang="en-US" i="0" dirty="0">
                <a:solidFill>
                  <a:schemeClr val="tx1"/>
                </a:solidFill>
              </a:rPr>
              <a:t>7. Increase the ability of all farmers to access advisory services and promote advisory activities while enabling approaches to evolve</a:t>
            </a:r>
          </a:p>
        </p:txBody>
      </p:sp>
      <p:sp>
        <p:nvSpPr>
          <p:cNvPr id="20" name="Espace réservé du contenu 6">
            <a:extLst>
              <a:ext uri="{FF2B5EF4-FFF2-40B4-BE49-F238E27FC236}">
                <a16:creationId xmlns:a16="http://schemas.microsoft.com/office/drawing/2014/main" id="{928E9F18-D448-460D-BCA7-1BE6CFEBCEA9}"/>
              </a:ext>
            </a:extLst>
          </p:cNvPr>
          <p:cNvSpPr txBox="1">
            <a:spLocks/>
          </p:cNvSpPr>
          <p:nvPr/>
        </p:nvSpPr>
        <p:spPr>
          <a:xfrm>
            <a:off x="2580184" y="4614692"/>
            <a:ext cx="6373321" cy="130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Guarantee access to high-quality advice for all EU farmers (taking into account the specificities of their farm) 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Ensure financial resources to support these activities and their promotion by AKIS actors and other stakeholders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Complement on farm one-to-one advice by other approaches</a:t>
            </a:r>
          </a:p>
          <a:p>
            <a:pPr fontAlgn="auto">
              <a:spcAft>
                <a:spcPts val="0"/>
              </a:spcAft>
            </a:pPr>
            <a:endParaRPr lang="en-US" sz="2000" dirty="0"/>
          </a:p>
          <a:p>
            <a:pPr fontAlgn="auto">
              <a:spcAft>
                <a:spcPts val="0"/>
              </a:spcAft>
            </a:pPr>
            <a:endParaRPr lang="en-US" sz="2000" dirty="0"/>
          </a:p>
        </p:txBody>
      </p:sp>
      <p:grpSp>
        <p:nvGrpSpPr>
          <p:cNvPr id="21" name="Groupe 9">
            <a:extLst>
              <a:ext uri="{FF2B5EF4-FFF2-40B4-BE49-F238E27FC236}">
                <a16:creationId xmlns:a16="http://schemas.microsoft.com/office/drawing/2014/main" id="{34C4895B-7BC3-4B61-82CE-C7867C518440}"/>
              </a:ext>
            </a:extLst>
          </p:cNvPr>
          <p:cNvGrpSpPr/>
          <p:nvPr/>
        </p:nvGrpSpPr>
        <p:grpSpPr>
          <a:xfrm>
            <a:off x="681375" y="3588676"/>
            <a:ext cx="1764000" cy="1764000"/>
            <a:chOff x="337840" y="1052736"/>
            <a:chExt cx="1764000" cy="1764000"/>
          </a:xfrm>
        </p:grpSpPr>
        <p:sp>
          <p:nvSpPr>
            <p:cNvPr id="22" name="Ellipse 1">
              <a:extLst>
                <a:ext uri="{FF2B5EF4-FFF2-40B4-BE49-F238E27FC236}">
                  <a16:creationId xmlns:a16="http://schemas.microsoft.com/office/drawing/2014/main" id="{48BD867E-A3A1-41C1-8984-42DC1C9E5913}"/>
                </a:ext>
              </a:extLst>
            </p:cNvPr>
            <p:cNvSpPr/>
            <p:nvPr/>
          </p:nvSpPr>
          <p:spPr>
            <a:xfrm>
              <a:off x="337840" y="1052736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23" name="Graphique 6" descr="Tirelire">
              <a:extLst>
                <a:ext uri="{FF2B5EF4-FFF2-40B4-BE49-F238E27FC236}">
                  <a16:creationId xmlns:a16="http://schemas.microsoft.com/office/drawing/2014/main" id="{8FD816CC-CDA2-47D8-B7CD-54CD42463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52757" y="1366546"/>
              <a:ext cx="1063353" cy="1063353"/>
            </a:xfrm>
            <a:prstGeom prst="rect">
              <a:avLst/>
            </a:prstGeom>
          </p:spPr>
        </p:pic>
      </p:grp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E4FEF9E2-C90A-4B9F-96B0-4710D90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9331" y="6381328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Objectives and scope of the </a:t>
            </a:r>
            <a:r>
              <a:rPr lang="fr-BE" dirty="0" err="1"/>
              <a:t>evaluation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871665" y="4162012"/>
            <a:ext cx="7804791" cy="2003292"/>
            <a:chOff x="323851" y="5090702"/>
            <a:chExt cx="7825864" cy="1914738"/>
          </a:xfrm>
        </p:grpSpPr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23851" y="5090702"/>
              <a:ext cx="1415046" cy="19147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2735" tIns="62735" rIns="62735" bIns="62735" anchor="ctr"/>
            <a:lstStyle/>
            <a:p>
              <a:pPr algn="ctr" defTabSz="796925" eaLnBrk="0" hangingPunct="0">
                <a:lnSpc>
                  <a:spcPct val="90000"/>
                </a:lnSpc>
                <a:buClr>
                  <a:schemeClr val="accent2"/>
                </a:buClr>
              </a:pPr>
              <a:r>
                <a:rPr lang="fr-FR" sz="1600" dirty="0"/>
                <a:t>Scope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1717650" y="5090702"/>
              <a:ext cx="6432065" cy="19147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9673" tIns="39837" rIns="79673" bIns="39837" anchor="ctr"/>
            <a:lstStyle/>
            <a:p>
              <a:pPr marL="228600" indent="-228600" defTabSz="796925" eaLnBrk="0" hangingPunct="0"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fr-FR" dirty="0"/>
                <a:t>CAP instruments and </a:t>
              </a:r>
              <a:r>
                <a:rPr lang="fr-FR" dirty="0" err="1"/>
                <a:t>measures</a:t>
              </a:r>
              <a:r>
                <a:rPr lang="fr-FR" dirty="0"/>
                <a:t> </a:t>
              </a:r>
              <a:r>
                <a:rPr lang="fr-FR" dirty="0" err="1"/>
                <a:t>having</a:t>
              </a:r>
              <a:r>
                <a:rPr lang="fr-FR" dirty="0"/>
                <a:t> direct (and to a </a:t>
              </a:r>
              <a:r>
                <a:rPr lang="fr-FR" dirty="0" err="1"/>
                <a:t>lesser</a:t>
              </a:r>
              <a:r>
                <a:rPr lang="fr-FR" dirty="0"/>
                <a:t> </a:t>
              </a:r>
              <a:r>
                <a:rPr lang="fr-FR" dirty="0" err="1"/>
                <a:t>extent</a:t>
              </a:r>
              <a:r>
                <a:rPr lang="fr-FR" dirty="0"/>
                <a:t> indirect) </a:t>
              </a:r>
              <a:r>
                <a:rPr lang="fr-FR" dirty="0" err="1"/>
                <a:t>effects</a:t>
              </a:r>
              <a:r>
                <a:rPr lang="fr-FR" dirty="0"/>
                <a:t> on </a:t>
              </a:r>
              <a:r>
                <a:rPr lang="fr-FR" dirty="0" err="1"/>
                <a:t>knowledge</a:t>
              </a:r>
              <a:r>
                <a:rPr lang="fr-FR" dirty="0"/>
                <a:t> exchange, </a:t>
              </a:r>
              <a:r>
                <a:rPr lang="fr-FR" dirty="0" err="1"/>
                <a:t>advisory</a:t>
              </a:r>
              <a:r>
                <a:rPr lang="fr-FR" dirty="0"/>
                <a:t> </a:t>
              </a:r>
              <a:r>
                <a:rPr lang="fr-FR" dirty="0" err="1"/>
                <a:t>activities</a:t>
              </a:r>
              <a:r>
                <a:rPr lang="fr-FR" dirty="0"/>
                <a:t> and innovation, in the agriculture and </a:t>
              </a:r>
              <a:r>
                <a:rPr lang="fr-FR" dirty="0" err="1"/>
                <a:t>forestry</a:t>
              </a:r>
              <a:r>
                <a:rPr lang="fr-FR" dirty="0"/>
                <a:t> </a:t>
              </a:r>
              <a:r>
                <a:rPr lang="fr-FR" dirty="0" err="1"/>
                <a:t>sectors</a:t>
              </a:r>
              <a:r>
                <a:rPr lang="fr-FR" dirty="0"/>
                <a:t> </a:t>
              </a:r>
            </a:p>
            <a:p>
              <a:pPr marL="228600" indent="-228600" defTabSz="796925" eaLnBrk="0" hangingPunct="0"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fr-FR" dirty="0" err="1">
                  <a:solidFill>
                    <a:schemeClr val="tx1"/>
                  </a:solidFill>
                </a:rPr>
                <a:t>Period</a:t>
              </a:r>
              <a:r>
                <a:rPr lang="fr-FR" dirty="0">
                  <a:solidFill>
                    <a:schemeClr val="tx1"/>
                  </a:solidFill>
                </a:rPr>
                <a:t>: 1 </a:t>
              </a:r>
              <a:r>
                <a:rPr lang="fr-FR" dirty="0" err="1">
                  <a:solidFill>
                    <a:schemeClr val="tx1"/>
                  </a:solidFill>
                </a:rPr>
                <a:t>January</a:t>
              </a:r>
              <a:r>
                <a:rPr lang="fr-FR" dirty="0">
                  <a:solidFill>
                    <a:schemeClr val="tx1"/>
                  </a:solidFill>
                </a:rPr>
                <a:t> 2014 </a:t>
              </a:r>
              <a:r>
                <a:rPr lang="fr-FR" dirty="0" err="1">
                  <a:solidFill>
                    <a:schemeClr val="tx1"/>
                  </a:solidFill>
                </a:rPr>
                <a:t>onwards</a:t>
              </a:r>
              <a:r>
                <a:rPr lang="fr-FR" dirty="0">
                  <a:solidFill>
                    <a:schemeClr val="tx1"/>
                  </a:solidFill>
                </a:rPr>
                <a:t> (2019) </a:t>
              </a:r>
              <a:r>
                <a:rPr lang="fr-FR" dirty="0" err="1">
                  <a:solidFill>
                    <a:schemeClr val="tx1"/>
                  </a:solidFill>
                </a:rPr>
                <a:t>while</a:t>
              </a:r>
              <a:r>
                <a:rPr lang="fr-FR" dirty="0">
                  <a:solidFill>
                    <a:schemeClr val="tx1"/>
                  </a:solidFill>
                </a:rPr>
                <a:t> </a:t>
              </a:r>
              <a:r>
                <a:rPr lang="fr-FR" dirty="0" err="1">
                  <a:solidFill>
                    <a:schemeClr val="tx1"/>
                  </a:solidFill>
                </a:rPr>
                <a:t>taking</a:t>
              </a:r>
              <a:r>
                <a:rPr lang="fr-FR" dirty="0">
                  <a:solidFill>
                    <a:schemeClr val="tx1"/>
                  </a:solidFill>
                </a:rPr>
                <a:t> </a:t>
              </a:r>
              <a:r>
                <a:rPr lang="fr-FR" dirty="0" err="1">
                  <a:solidFill>
                    <a:schemeClr val="tx1"/>
                  </a:solidFill>
                </a:rPr>
                <a:t>account</a:t>
              </a:r>
              <a:r>
                <a:rPr lang="fr-FR" dirty="0">
                  <a:solidFill>
                    <a:schemeClr val="tx1"/>
                  </a:solidFill>
                </a:rPr>
                <a:t> of the 2007-2013 </a:t>
              </a:r>
              <a:r>
                <a:rPr lang="fr-FR" dirty="0" err="1">
                  <a:solidFill>
                    <a:schemeClr val="tx1"/>
                  </a:solidFill>
                </a:rPr>
                <a:t>period</a:t>
              </a:r>
              <a:r>
                <a:rPr lang="fr-FR" dirty="0">
                  <a:solidFill>
                    <a:schemeClr val="tx1"/>
                  </a:solidFill>
                </a:rPr>
                <a:t> for </a:t>
              </a:r>
              <a:r>
                <a:rPr lang="fr-FR" dirty="0" err="1">
                  <a:solidFill>
                    <a:schemeClr val="tx1"/>
                  </a:solidFill>
                </a:rPr>
                <a:t>comparison</a:t>
              </a:r>
              <a:endParaRPr lang="fr-FR" dirty="0">
                <a:solidFill>
                  <a:schemeClr val="tx1"/>
                </a:solidFill>
              </a:endParaRPr>
            </a:p>
            <a:p>
              <a:pPr marL="228600" indent="-228600" defTabSz="796925" eaLnBrk="0" hangingPunct="0"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fr-FR" dirty="0"/>
                <a:t>Geographic: EU 28 – (112 </a:t>
              </a:r>
              <a:r>
                <a:rPr lang="fr-FR" dirty="0" err="1"/>
                <a:t>RDPs</a:t>
              </a:r>
              <a:r>
                <a:rPr lang="fr-FR" dirty="0"/>
                <a:t>)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871663" y="2132856"/>
            <a:ext cx="7804791" cy="1872208"/>
            <a:chOff x="-5121" y="2878600"/>
            <a:chExt cx="8942503" cy="1872208"/>
          </a:xfrm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-5121" y="2878600"/>
              <a:ext cx="1592677" cy="1872208"/>
            </a:xfrm>
            <a:prstGeom prst="wedgeRectCallout">
              <a:avLst>
                <a:gd name="adj1" fmla="val -20833"/>
                <a:gd name="adj2" fmla="val 5608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2735" tIns="62735" rIns="62735" bIns="62735" anchor="ctr"/>
            <a:lstStyle/>
            <a:p>
              <a:pPr algn="ctr" defTabSz="796925" eaLnBrk="0" hangingPunct="0">
                <a:lnSpc>
                  <a:spcPct val="90000"/>
                </a:lnSpc>
              </a:pPr>
              <a:r>
                <a:rPr lang="fr-FR" sz="1600" dirty="0"/>
                <a:t>Objectives</a:t>
              </a:r>
              <a:endParaRPr lang="fr-FR" dirty="0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587554" y="2878600"/>
              <a:ext cx="7349828" cy="18722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9673" tIns="39837" rIns="79673" bIns="39837" anchor="ctr"/>
            <a:lstStyle/>
            <a:p>
              <a:pPr marL="285750" indent="-285750" defTabSz="796925" eaLnBrk="0" hangingPunct="0">
                <a:spcBef>
                  <a:spcPts val="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fr-BE" dirty="0" err="1"/>
                <a:t>Evaluate</a:t>
              </a:r>
              <a:r>
                <a:rPr lang="fr-BE" dirty="0"/>
                <a:t> the impacts of the 2014-2020 CAP on </a:t>
              </a:r>
              <a:r>
                <a:rPr lang="fr-BE" dirty="0" err="1"/>
                <a:t>knowledge</a:t>
              </a:r>
              <a:r>
                <a:rPr lang="fr-BE" dirty="0"/>
                <a:t> exchange and </a:t>
              </a:r>
              <a:r>
                <a:rPr lang="fr-BE" dirty="0" err="1"/>
                <a:t>advisory</a:t>
              </a:r>
              <a:r>
                <a:rPr lang="fr-BE" dirty="0"/>
                <a:t> </a:t>
              </a:r>
              <a:r>
                <a:rPr lang="fr-BE" dirty="0" err="1"/>
                <a:t>activities</a:t>
              </a:r>
              <a:r>
                <a:rPr lang="fr-BE" dirty="0"/>
                <a:t>, in areas </a:t>
              </a:r>
              <a:r>
                <a:rPr lang="fr-BE" dirty="0" err="1"/>
                <a:t>under</a:t>
              </a:r>
              <a:r>
                <a:rPr lang="fr-BE" dirty="0"/>
                <a:t> direct influence of the CAP</a:t>
              </a:r>
            </a:p>
            <a:p>
              <a:pPr marL="285750" indent="-285750" defTabSz="796925" eaLnBrk="0" hangingPunct="0">
                <a:spcBef>
                  <a:spcPts val="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fr-BE" dirty="0" err="1"/>
                <a:t>Assess</a:t>
              </a:r>
              <a:r>
                <a:rPr lang="fr-BE" dirty="0"/>
                <a:t> the </a:t>
              </a:r>
              <a:r>
                <a:rPr lang="fr-BE" dirty="0" err="1"/>
                <a:t>achievement</a:t>
              </a:r>
              <a:r>
                <a:rPr lang="fr-BE" dirty="0"/>
                <a:t> of the </a:t>
              </a:r>
              <a:r>
                <a:rPr lang="fr-BE" dirty="0" err="1">
                  <a:solidFill>
                    <a:schemeClr val="tx1"/>
                  </a:solidFill>
                </a:rPr>
                <a:t>specific</a:t>
              </a:r>
              <a:r>
                <a:rPr lang="fr-BE" dirty="0">
                  <a:solidFill>
                    <a:schemeClr val="tx1"/>
                  </a:solidFill>
                </a:rPr>
                <a:t> cross-</a:t>
              </a:r>
              <a:r>
                <a:rPr lang="fr-BE" dirty="0" err="1">
                  <a:solidFill>
                    <a:schemeClr val="tx1"/>
                  </a:solidFill>
                </a:rPr>
                <a:t>cutting</a:t>
              </a:r>
              <a:r>
                <a:rPr lang="fr-BE" dirty="0">
                  <a:solidFill>
                    <a:schemeClr val="tx1"/>
                  </a:solidFill>
                </a:rPr>
                <a:t> objective for Rural </a:t>
              </a:r>
              <a:r>
                <a:rPr lang="fr-BE" dirty="0" err="1">
                  <a:solidFill>
                    <a:schemeClr val="tx1"/>
                  </a:solidFill>
                </a:rPr>
                <a:t>Development</a:t>
              </a:r>
              <a:r>
                <a:rPr lang="fr-BE" dirty="0">
                  <a:solidFill>
                    <a:schemeClr val="tx1"/>
                  </a:solidFill>
                </a:rPr>
                <a:t>: « </a:t>
              </a:r>
              <a:r>
                <a:rPr lang="fr-BE" dirty="0" err="1">
                  <a:solidFill>
                    <a:schemeClr val="tx1"/>
                  </a:solidFill>
                </a:rPr>
                <a:t>fostering</a:t>
              </a:r>
              <a:r>
                <a:rPr lang="fr-BE" dirty="0">
                  <a:solidFill>
                    <a:schemeClr val="tx1"/>
                  </a:solidFill>
                </a:rPr>
                <a:t> </a:t>
              </a:r>
              <a:r>
                <a:rPr lang="fr-BE" dirty="0" err="1">
                  <a:solidFill>
                    <a:schemeClr val="tx1"/>
                  </a:solidFill>
                </a:rPr>
                <a:t>knowledge</a:t>
              </a:r>
              <a:r>
                <a:rPr lang="fr-BE" dirty="0">
                  <a:solidFill>
                    <a:schemeClr val="tx1"/>
                  </a:solidFill>
                </a:rPr>
                <a:t> </a:t>
              </a:r>
              <a:r>
                <a:rPr lang="fr-BE" dirty="0" err="1">
                  <a:solidFill>
                    <a:schemeClr val="tx1"/>
                  </a:solidFill>
                </a:rPr>
                <a:t>transfer</a:t>
              </a:r>
              <a:r>
                <a:rPr lang="fr-BE" dirty="0">
                  <a:solidFill>
                    <a:schemeClr val="tx1"/>
                  </a:solidFill>
                </a:rPr>
                <a:t> and innovation in agriculture, </a:t>
              </a:r>
              <a:r>
                <a:rPr lang="fr-BE" dirty="0" err="1">
                  <a:solidFill>
                    <a:schemeClr val="tx1"/>
                  </a:solidFill>
                </a:rPr>
                <a:t>forestry</a:t>
              </a:r>
              <a:r>
                <a:rPr lang="fr-BE" dirty="0">
                  <a:solidFill>
                    <a:schemeClr val="tx1"/>
                  </a:solidFill>
                </a:rPr>
                <a:t> and rural areas » </a:t>
              </a:r>
            </a:p>
          </p:txBody>
        </p:sp>
      </p:grpSp>
      <p:grpSp>
        <p:nvGrpSpPr>
          <p:cNvPr id="10" name="Groupe 5">
            <a:extLst>
              <a:ext uri="{FF2B5EF4-FFF2-40B4-BE49-F238E27FC236}">
                <a16:creationId xmlns:a16="http://schemas.microsoft.com/office/drawing/2014/main" id="{C5715563-D63C-453F-983B-3DE1F9558764}"/>
              </a:ext>
            </a:extLst>
          </p:cNvPr>
          <p:cNvGrpSpPr/>
          <p:nvPr/>
        </p:nvGrpSpPr>
        <p:grpSpPr>
          <a:xfrm>
            <a:off x="871663" y="1124744"/>
            <a:ext cx="7804793" cy="863600"/>
            <a:chOff x="323850" y="1395164"/>
            <a:chExt cx="8790055" cy="863600"/>
          </a:xfrm>
        </p:grpSpPr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9B27CE0B-0F31-4FB7-994C-0CF06D425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1395164"/>
              <a:ext cx="1589389" cy="863600"/>
            </a:xfrm>
            <a:prstGeom prst="wedgeRectCallou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2735" tIns="62735" rIns="62735" bIns="62735" anchor="ctr"/>
            <a:lstStyle/>
            <a:p>
              <a:pPr algn="ctr" defTabSz="796925" eaLnBrk="0" hangingPunct="0">
                <a:lnSpc>
                  <a:spcPct val="90000"/>
                </a:lnSpc>
              </a:pPr>
              <a:r>
                <a:rPr lang="fr-FR" sz="1600" dirty="0" err="1"/>
                <a:t>Subject</a:t>
              </a:r>
              <a:endParaRPr lang="fr-FR" dirty="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4F4C334B-DAE8-4886-806E-44685BB41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375" y="1395164"/>
              <a:ext cx="7224530" cy="863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9673" tIns="39837" rIns="79673" bIns="39837" anchor="ctr"/>
            <a:lstStyle/>
            <a:p>
              <a:pPr marL="228600" indent="-3175" defTabSz="796925" eaLnBrk="0" hangingPunct="0"/>
              <a:r>
                <a:rPr lang="en-US" dirty="0"/>
                <a:t>Evaluation support study on the CAP’s impact on knowledge exchange and advisory services</a:t>
              </a:r>
              <a:endParaRPr lang="fr-FR" dirty="0"/>
            </a:p>
          </p:txBody>
        </p:sp>
      </p:grp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3146741-F4B2-4F07-B9EF-BBF980CC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287" y="6336000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Recommendations</a:t>
            </a:r>
            <a:endParaRPr lang="fr-BE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38FA24F-607D-4DA5-A924-6A09FD537BA5}"/>
              </a:ext>
            </a:extLst>
          </p:cNvPr>
          <p:cNvGrpSpPr/>
          <p:nvPr/>
        </p:nvGrpSpPr>
        <p:grpSpPr>
          <a:xfrm>
            <a:off x="687494" y="1484784"/>
            <a:ext cx="1764000" cy="1764000"/>
            <a:chOff x="317450" y="2881573"/>
            <a:chExt cx="1764000" cy="1764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69DAF13D-2534-4B21-9BA7-7AFA39B5BF7F}"/>
                </a:ext>
              </a:extLst>
            </p:cNvPr>
            <p:cNvSpPr/>
            <p:nvPr/>
          </p:nvSpPr>
          <p:spPr>
            <a:xfrm>
              <a:off x="317450" y="2881573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29" name="Graphique 28" descr="Scène de ferme">
              <a:extLst>
                <a:ext uri="{FF2B5EF4-FFF2-40B4-BE49-F238E27FC236}">
                  <a16:creationId xmlns:a16="http://schemas.microsoft.com/office/drawing/2014/main" id="{5B006A1E-656E-4F9F-A20F-1AACA7FBD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15965"/>
            <a:stretch/>
          </p:blipFill>
          <p:spPr>
            <a:xfrm>
              <a:off x="1020659" y="3575517"/>
              <a:ext cx="884184" cy="743028"/>
            </a:xfrm>
            <a:custGeom>
              <a:avLst/>
              <a:gdLst>
                <a:gd name="connsiteX0" fmla="*/ 0 w 884184"/>
                <a:gd name="connsiteY0" fmla="*/ 0 h 743028"/>
                <a:gd name="connsiteX1" fmla="*/ 884184 w 884184"/>
                <a:gd name="connsiteY1" fmla="*/ 0 h 743028"/>
                <a:gd name="connsiteX2" fmla="*/ 884184 w 884184"/>
                <a:gd name="connsiteY2" fmla="*/ 743028 h 743028"/>
                <a:gd name="connsiteX3" fmla="*/ 0 w 884184"/>
                <a:gd name="connsiteY3" fmla="*/ 743028 h 743028"/>
                <a:gd name="connsiteX4" fmla="*/ 0 w 884184"/>
                <a:gd name="connsiteY4" fmla="*/ 366948 h 743028"/>
                <a:gd name="connsiteX5" fmla="*/ 318721 w 884184"/>
                <a:gd name="connsiteY5" fmla="*/ 366948 h 743028"/>
                <a:gd name="connsiteX6" fmla="*/ 318721 w 884184"/>
                <a:gd name="connsiteY6" fmla="*/ 81222 h 743028"/>
                <a:gd name="connsiteX7" fmla="*/ 0 w 884184"/>
                <a:gd name="connsiteY7" fmla="*/ 81222 h 74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184" h="743028">
                  <a:moveTo>
                    <a:pt x="0" y="0"/>
                  </a:moveTo>
                  <a:lnTo>
                    <a:pt x="884184" y="0"/>
                  </a:lnTo>
                  <a:lnTo>
                    <a:pt x="884184" y="743028"/>
                  </a:lnTo>
                  <a:lnTo>
                    <a:pt x="0" y="743028"/>
                  </a:lnTo>
                  <a:lnTo>
                    <a:pt x="0" y="366948"/>
                  </a:lnTo>
                  <a:lnTo>
                    <a:pt x="318721" y="366948"/>
                  </a:lnTo>
                  <a:lnTo>
                    <a:pt x="318721" y="81222"/>
                  </a:lnTo>
                  <a:lnTo>
                    <a:pt x="0" y="81222"/>
                  </a:lnTo>
                  <a:close/>
                </a:path>
              </a:pathLst>
            </a:custGeom>
          </p:spPr>
        </p:pic>
        <p:pic>
          <p:nvPicPr>
            <p:cNvPr id="22" name="Graphique 21" descr="Fermier">
              <a:extLst>
                <a:ext uri="{FF2B5EF4-FFF2-40B4-BE49-F238E27FC236}">
                  <a16:creationId xmlns:a16="http://schemas.microsoft.com/office/drawing/2014/main" id="{D6754FD0-2DCF-4FC2-9B10-9B4A5B088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25073" y="3242267"/>
              <a:ext cx="899878" cy="899878"/>
            </a:xfrm>
            <a:prstGeom prst="rect">
              <a:avLst/>
            </a:prstGeom>
          </p:spPr>
        </p:pic>
      </p:grpSp>
      <p:sp>
        <p:nvSpPr>
          <p:cNvPr id="18" name="ZoneTexte 12">
            <a:extLst>
              <a:ext uri="{FF2B5EF4-FFF2-40B4-BE49-F238E27FC236}">
                <a16:creationId xmlns:a16="http://schemas.microsoft.com/office/drawing/2014/main" id="{AC0659E5-C269-4BDD-937F-A419E9003BC5}"/>
              </a:ext>
            </a:extLst>
          </p:cNvPr>
          <p:cNvSpPr txBox="1"/>
          <p:nvPr/>
        </p:nvSpPr>
        <p:spPr>
          <a:xfrm>
            <a:off x="2559192" y="1372706"/>
            <a:ext cx="616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8. Place more emphasis upon reaching the ‘hard to reach” </a:t>
            </a:r>
            <a:endParaRPr lang="fr-BE" sz="2000" b="1" dirty="0">
              <a:latin typeface="+mn-lt"/>
            </a:endParaRPr>
          </a:p>
        </p:txBody>
      </p:sp>
      <p:sp>
        <p:nvSpPr>
          <p:cNvPr id="19" name="Espace réservé du contenu 6">
            <a:extLst>
              <a:ext uri="{FF2B5EF4-FFF2-40B4-BE49-F238E27FC236}">
                <a16:creationId xmlns:a16="http://schemas.microsoft.com/office/drawing/2014/main" id="{413ECFE1-6D60-4692-826D-CD5F2F67A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5676" y="2060848"/>
            <a:ext cx="6244002" cy="136815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sz="2000" dirty="0"/>
              <a:t>Provide specific CAP funding targeting these groups for KE-I-A adapted to their specific needs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Develop strategic approaches to foster the most efficient balance of public, private and hybrid forms of KE-A.</a:t>
            </a:r>
          </a:p>
          <a:p>
            <a:pPr lvl="1"/>
            <a:endParaRPr lang="en-US" sz="1700" dirty="0"/>
          </a:p>
        </p:txBody>
      </p:sp>
      <p:sp>
        <p:nvSpPr>
          <p:cNvPr id="20" name="ZoneTexte 12">
            <a:extLst>
              <a:ext uri="{FF2B5EF4-FFF2-40B4-BE49-F238E27FC236}">
                <a16:creationId xmlns:a16="http://schemas.microsoft.com/office/drawing/2014/main" id="{F569DEFC-5758-4257-B72E-C95BA856EDE2}"/>
              </a:ext>
            </a:extLst>
          </p:cNvPr>
          <p:cNvSpPr txBox="1"/>
          <p:nvPr/>
        </p:nvSpPr>
        <p:spPr>
          <a:xfrm>
            <a:off x="2559192" y="3875082"/>
            <a:ext cx="616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9. Improve ‘targeting’ </a:t>
            </a:r>
            <a:endParaRPr lang="fr-BE" sz="2000" b="1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204DB0-5E42-479C-A276-5C0FEB6B5E2B}"/>
              </a:ext>
            </a:extLst>
          </p:cNvPr>
          <p:cNvGrpSpPr/>
          <p:nvPr/>
        </p:nvGrpSpPr>
        <p:grpSpPr>
          <a:xfrm>
            <a:off x="687494" y="4017172"/>
            <a:ext cx="1764000" cy="1764000"/>
            <a:chOff x="598926" y="4041264"/>
            <a:chExt cx="1764000" cy="1764000"/>
          </a:xfrm>
        </p:grpSpPr>
        <p:sp>
          <p:nvSpPr>
            <p:cNvPr id="21" name="Ellipse 1">
              <a:extLst>
                <a:ext uri="{FF2B5EF4-FFF2-40B4-BE49-F238E27FC236}">
                  <a16:creationId xmlns:a16="http://schemas.microsoft.com/office/drawing/2014/main" id="{2E5A111B-BAEC-4667-B4DD-68BD894AABD4}"/>
                </a:ext>
              </a:extLst>
            </p:cNvPr>
            <p:cNvSpPr/>
            <p:nvPr/>
          </p:nvSpPr>
          <p:spPr>
            <a:xfrm>
              <a:off x="598926" y="4041264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23" name="Graphic 22" descr="Target Audience">
              <a:extLst>
                <a:ext uri="{FF2B5EF4-FFF2-40B4-BE49-F238E27FC236}">
                  <a16:creationId xmlns:a16="http://schemas.microsoft.com/office/drawing/2014/main" id="{A023A200-80E5-448E-B77C-E96350E03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23726" y="4466064"/>
              <a:ext cx="914400" cy="914400"/>
            </a:xfrm>
            <a:prstGeom prst="rect">
              <a:avLst/>
            </a:prstGeom>
          </p:spPr>
        </p:pic>
      </p:grpSp>
      <p:sp>
        <p:nvSpPr>
          <p:cNvPr id="26" name="Espace réservé du contenu 6">
            <a:extLst>
              <a:ext uri="{FF2B5EF4-FFF2-40B4-BE49-F238E27FC236}">
                <a16:creationId xmlns:a16="http://schemas.microsoft.com/office/drawing/2014/main" id="{D1731D92-7CA7-4CFE-B9CB-8E743D8F39C5}"/>
              </a:ext>
            </a:extLst>
          </p:cNvPr>
          <p:cNvSpPr txBox="1">
            <a:spLocks/>
          </p:cNvSpPr>
          <p:nvPr/>
        </p:nvSpPr>
        <p:spPr>
          <a:xfrm>
            <a:off x="2587676" y="4299752"/>
            <a:ext cx="6244002" cy="136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Target activities to those CAP beneficiaries and farmers where the needs for advice and training are the greatest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Increase awareness of how CAP KE-I-A measures can target excluded groups and strengthen capacity/governance in these contexts</a:t>
            </a:r>
          </a:p>
          <a:p>
            <a:pPr lvl="1" fontAlgn="auto">
              <a:spcAft>
                <a:spcPts val="0"/>
              </a:spcAft>
            </a:pPr>
            <a:endParaRPr lang="en-US" sz="1700"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14FB5DE5-7581-4A36-8D53-BCB36C7D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9331" y="6381328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6" grpId="0" uiExpand="1" build="p"/>
      <p:bldP spid="2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Recommendations</a:t>
            </a:r>
            <a:endParaRPr lang="fr-BE" dirty="0"/>
          </a:p>
        </p:txBody>
      </p:sp>
      <p:sp>
        <p:nvSpPr>
          <p:cNvPr id="18" name="ZoneTexte 12">
            <a:extLst>
              <a:ext uri="{FF2B5EF4-FFF2-40B4-BE49-F238E27FC236}">
                <a16:creationId xmlns:a16="http://schemas.microsoft.com/office/drawing/2014/main" id="{AC0659E5-C269-4BDD-937F-A419E9003BC5}"/>
              </a:ext>
            </a:extLst>
          </p:cNvPr>
          <p:cNvSpPr txBox="1"/>
          <p:nvPr/>
        </p:nvSpPr>
        <p:spPr>
          <a:xfrm>
            <a:off x="2559192" y="1372706"/>
            <a:ext cx="616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10. Support knowledge exchange, advice and innovation  methods based on new technologies</a:t>
            </a:r>
            <a:endParaRPr lang="fr-BE" sz="2000" b="1" dirty="0">
              <a:latin typeface="+mn-lt"/>
            </a:endParaRPr>
          </a:p>
        </p:txBody>
      </p:sp>
      <p:sp>
        <p:nvSpPr>
          <p:cNvPr id="19" name="Espace réservé du contenu 6">
            <a:extLst>
              <a:ext uri="{FF2B5EF4-FFF2-40B4-BE49-F238E27FC236}">
                <a16:creationId xmlns:a16="http://schemas.microsoft.com/office/drawing/2014/main" id="{413ECFE1-6D60-4692-826D-CD5F2F67A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5676" y="2060848"/>
            <a:ext cx="6244002" cy="136815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sz="2000" dirty="0"/>
              <a:t>Enable measures to finance KE-I-A  activities based on new technologies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Enable measures to finance activities to train/advice end-users on how to use new technologies and methods</a:t>
            </a:r>
          </a:p>
          <a:p>
            <a:pPr lvl="1"/>
            <a:endParaRPr lang="en-US" sz="17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233D76-3273-4533-9816-6865701FA76B}"/>
              </a:ext>
            </a:extLst>
          </p:cNvPr>
          <p:cNvGrpSpPr/>
          <p:nvPr/>
        </p:nvGrpSpPr>
        <p:grpSpPr>
          <a:xfrm>
            <a:off x="687494" y="1500492"/>
            <a:ext cx="1764000" cy="1764000"/>
            <a:chOff x="598926" y="4077072"/>
            <a:chExt cx="1764000" cy="1764000"/>
          </a:xfrm>
        </p:grpSpPr>
        <p:sp>
          <p:nvSpPr>
            <p:cNvPr id="28" name="Ellipse 1">
              <a:extLst>
                <a:ext uri="{FF2B5EF4-FFF2-40B4-BE49-F238E27FC236}">
                  <a16:creationId xmlns:a16="http://schemas.microsoft.com/office/drawing/2014/main" id="{7858B916-04F8-4698-8206-4912CA627D4F}"/>
                </a:ext>
              </a:extLst>
            </p:cNvPr>
            <p:cNvSpPr/>
            <p:nvPr/>
          </p:nvSpPr>
          <p:spPr>
            <a:xfrm>
              <a:off x="598926" y="4077072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30" name="Graphic 29" descr="Call center">
              <a:extLst>
                <a:ext uri="{FF2B5EF4-FFF2-40B4-BE49-F238E27FC236}">
                  <a16:creationId xmlns:a16="http://schemas.microsoft.com/office/drawing/2014/main" id="{C3BBD4F1-9F49-44D4-9710-6D5E9EAF8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3726" y="4501872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ZoneTexte 12">
            <a:extLst>
              <a:ext uri="{FF2B5EF4-FFF2-40B4-BE49-F238E27FC236}">
                <a16:creationId xmlns:a16="http://schemas.microsoft.com/office/drawing/2014/main" id="{2F4E7928-4A92-49C1-8E96-C43B4D0B90B0}"/>
              </a:ext>
            </a:extLst>
          </p:cNvPr>
          <p:cNvSpPr txBox="1"/>
          <p:nvPr/>
        </p:nvSpPr>
        <p:spPr>
          <a:xfrm>
            <a:off x="2559192" y="3875082"/>
            <a:ext cx="616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11. Reduce administrative burden </a:t>
            </a:r>
            <a:r>
              <a:rPr lang="en-US" sz="2000" dirty="0">
                <a:latin typeface="+mn-lt"/>
              </a:rPr>
              <a:t>(1)</a:t>
            </a:r>
            <a:endParaRPr lang="fr-BE" sz="2000" dirty="0">
              <a:latin typeface="+mn-lt"/>
            </a:endParaRPr>
          </a:p>
        </p:txBody>
      </p:sp>
      <p:sp>
        <p:nvSpPr>
          <p:cNvPr id="35" name="Espace réservé du contenu 6">
            <a:extLst>
              <a:ext uri="{FF2B5EF4-FFF2-40B4-BE49-F238E27FC236}">
                <a16:creationId xmlns:a16="http://schemas.microsoft.com/office/drawing/2014/main" id="{BC2EC759-1AF1-47B3-BD80-57A7695AAEA6}"/>
              </a:ext>
            </a:extLst>
          </p:cNvPr>
          <p:cNvSpPr txBox="1">
            <a:spLocks/>
          </p:cNvSpPr>
          <p:nvPr/>
        </p:nvSpPr>
        <p:spPr>
          <a:xfrm>
            <a:off x="2587676" y="4299752"/>
            <a:ext cx="6244002" cy="136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Key to: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Improving the implementation of measure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Ensuring understanding by the managing authorities and beneficiaries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Reducing transaction costs </a:t>
            </a:r>
          </a:p>
          <a:p>
            <a:pPr lvl="1" fontAlgn="auto">
              <a:spcAft>
                <a:spcPts val="0"/>
              </a:spcAft>
            </a:pPr>
            <a:endParaRPr lang="en-US" sz="1700" dirty="0"/>
          </a:p>
        </p:txBody>
      </p:sp>
      <p:grpSp>
        <p:nvGrpSpPr>
          <p:cNvPr id="36" name="Groupe 10">
            <a:extLst>
              <a:ext uri="{FF2B5EF4-FFF2-40B4-BE49-F238E27FC236}">
                <a16:creationId xmlns:a16="http://schemas.microsoft.com/office/drawing/2014/main" id="{0652C034-11F4-4624-9555-7357F6AFFBAF}"/>
              </a:ext>
            </a:extLst>
          </p:cNvPr>
          <p:cNvGrpSpPr/>
          <p:nvPr/>
        </p:nvGrpSpPr>
        <p:grpSpPr>
          <a:xfrm>
            <a:off x="687494" y="4005064"/>
            <a:ext cx="1764000" cy="1764000"/>
            <a:chOff x="414430" y="2258704"/>
            <a:chExt cx="1764000" cy="1764000"/>
          </a:xfrm>
        </p:grpSpPr>
        <p:sp>
          <p:nvSpPr>
            <p:cNvPr id="37" name="Ellipse 8">
              <a:extLst>
                <a:ext uri="{FF2B5EF4-FFF2-40B4-BE49-F238E27FC236}">
                  <a16:creationId xmlns:a16="http://schemas.microsoft.com/office/drawing/2014/main" id="{45F3A9A6-D28B-4080-A873-F4B391292D1B}"/>
                </a:ext>
              </a:extLst>
            </p:cNvPr>
            <p:cNvSpPr/>
            <p:nvPr/>
          </p:nvSpPr>
          <p:spPr>
            <a:xfrm>
              <a:off x="414430" y="2258704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38" name="Graphique 5" descr="Presse-papiers partiellement vérifié">
              <a:extLst>
                <a:ext uri="{FF2B5EF4-FFF2-40B4-BE49-F238E27FC236}">
                  <a16:creationId xmlns:a16="http://schemas.microsoft.com/office/drawing/2014/main" id="{4C4A4880-2EA6-4287-AA58-9B698E8AC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21296251">
              <a:off x="699009" y="2493804"/>
              <a:ext cx="1194843" cy="1194843"/>
            </a:xfrm>
            <a:prstGeom prst="rect">
              <a:avLst/>
            </a:prstGeom>
          </p:spPr>
        </p:pic>
      </p:grp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90E94403-3422-4754-8744-ED81F7F5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9331" y="6381328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31" grpId="0"/>
      <p:bldP spid="35" grpId="0" uiExpand="1" build="p"/>
      <p:bldP spid="3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Recommendations</a:t>
            </a:r>
            <a:endParaRPr lang="fr-BE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F90CA0-D666-4ACD-B9E6-A7BC037A4650}"/>
              </a:ext>
            </a:extLst>
          </p:cNvPr>
          <p:cNvSpPr txBox="1"/>
          <p:nvPr/>
        </p:nvSpPr>
        <p:spPr>
          <a:xfrm>
            <a:off x="2585676" y="1360422"/>
            <a:ext cx="616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 i="1">
                <a:solidFill>
                  <a:srgbClr val="A50021"/>
                </a:solidFill>
                <a:latin typeface="+mn-lt"/>
              </a:defRPr>
            </a:lvl1pPr>
          </a:lstStyle>
          <a:p>
            <a:r>
              <a:rPr lang="en-US" i="0" dirty="0">
                <a:solidFill>
                  <a:schemeClr val="tx1"/>
                </a:solidFill>
              </a:rPr>
              <a:t>11. Reduce administrative burden </a:t>
            </a:r>
            <a:r>
              <a:rPr lang="en-US" b="0" i="0" dirty="0">
                <a:solidFill>
                  <a:schemeClr val="tx1"/>
                </a:solidFill>
              </a:rPr>
              <a:t>(2)</a:t>
            </a:r>
            <a:endParaRPr lang="fr-BE" b="0" i="0" dirty="0">
              <a:solidFill>
                <a:schemeClr val="tx1"/>
              </a:solidFill>
            </a:endParaRPr>
          </a:p>
        </p:txBody>
      </p:sp>
      <p:sp>
        <p:nvSpPr>
          <p:cNvPr id="81" name="Espace réservé du contenu 6">
            <a:extLst>
              <a:ext uri="{FF2B5EF4-FFF2-40B4-BE49-F238E27FC236}">
                <a16:creationId xmlns:a16="http://schemas.microsoft.com/office/drawing/2014/main" id="{B593F6EF-21C7-4CA8-A06D-0CD9FB1DDE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5676" y="1740878"/>
            <a:ext cx="6244002" cy="4496435"/>
          </a:xfrm>
        </p:spPr>
        <p:txBody>
          <a:bodyPr>
            <a:noAutofit/>
          </a:bodyPr>
          <a:lstStyle/>
          <a:p>
            <a:r>
              <a:rPr lang="en-US" sz="2000" dirty="0"/>
              <a:t>Within the sphere of policy design and management:</a:t>
            </a:r>
          </a:p>
          <a:p>
            <a:pPr lvl="1"/>
            <a:r>
              <a:rPr lang="en-US" dirty="0"/>
              <a:t>Maintain intermediate bodies</a:t>
            </a:r>
          </a:p>
          <a:p>
            <a:pPr lvl="1"/>
            <a:r>
              <a:rPr lang="en-US" dirty="0"/>
              <a:t>Facilitate the setting up of OGs</a:t>
            </a:r>
          </a:p>
          <a:p>
            <a:pPr lvl="1"/>
            <a:r>
              <a:rPr lang="en-US" dirty="0"/>
              <a:t>Simplify public procurement process for small and innovation projects</a:t>
            </a:r>
          </a:p>
          <a:p>
            <a:pPr lvl="1"/>
            <a:r>
              <a:rPr lang="en-US" dirty="0"/>
              <a:t>Proportionate management and control for small projects</a:t>
            </a:r>
          </a:p>
          <a:p>
            <a:pPr lvl="1"/>
            <a:r>
              <a:rPr lang="en-US" sz="1800" dirty="0"/>
              <a:t>Provide training to MAs and Paying Agencies</a:t>
            </a:r>
            <a:endParaRPr lang="en-US" sz="1700" dirty="0"/>
          </a:p>
          <a:p>
            <a:r>
              <a:rPr lang="en-US" sz="2000" dirty="0"/>
              <a:t>Withing financing issues:</a:t>
            </a:r>
          </a:p>
          <a:p>
            <a:pPr lvl="1"/>
            <a:r>
              <a:rPr lang="en-US" dirty="0"/>
              <a:t>Provide advance payments</a:t>
            </a:r>
          </a:p>
          <a:p>
            <a:pPr lvl="1"/>
            <a:r>
              <a:rPr lang="en-US" dirty="0"/>
              <a:t>Introduce flexibility in standard costs</a:t>
            </a:r>
          </a:p>
          <a:p>
            <a:pPr lvl="1"/>
            <a:r>
              <a:rPr lang="en-US" dirty="0"/>
              <a:t>Introduce flexibility in financial allocation by Focus Area (for remaining 2014-2023 period)</a:t>
            </a:r>
          </a:p>
          <a:p>
            <a:pPr lvl="1"/>
            <a:r>
              <a:rPr lang="en-US" dirty="0"/>
              <a:t>Eliminate all thresholds for advice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65734C8-54B4-484A-90EE-31740678A087}"/>
              </a:ext>
            </a:extLst>
          </p:cNvPr>
          <p:cNvGrpSpPr/>
          <p:nvPr/>
        </p:nvGrpSpPr>
        <p:grpSpPr>
          <a:xfrm>
            <a:off x="711790" y="1448976"/>
            <a:ext cx="1764000" cy="1764000"/>
            <a:chOff x="414430" y="2258704"/>
            <a:chExt cx="1764000" cy="176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692A18-AC56-4172-AA5F-3D85557A481C}"/>
                </a:ext>
              </a:extLst>
            </p:cNvPr>
            <p:cNvSpPr/>
            <p:nvPr/>
          </p:nvSpPr>
          <p:spPr>
            <a:xfrm>
              <a:off x="414430" y="2258704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6" name="Graphique 5" descr="Presse-papiers partiellement vérifié">
              <a:extLst>
                <a:ext uri="{FF2B5EF4-FFF2-40B4-BE49-F238E27FC236}">
                  <a16:creationId xmlns:a16="http://schemas.microsoft.com/office/drawing/2014/main" id="{F9AE1BE1-C5F5-4D58-A034-741CA9FDB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21296251">
              <a:off x="699009" y="2493804"/>
              <a:ext cx="1194843" cy="1194843"/>
            </a:xfrm>
            <a:prstGeom prst="rect">
              <a:avLst/>
            </a:prstGeom>
          </p:spPr>
        </p:pic>
      </p:grp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B5FD221B-A048-4B3C-AAB9-20205145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9331" y="6381328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27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Recommendations</a:t>
            </a:r>
            <a:endParaRPr lang="fr-BE" dirty="0"/>
          </a:p>
        </p:txBody>
      </p:sp>
      <p:sp>
        <p:nvSpPr>
          <p:cNvPr id="65" name="Espace réservé du contenu 6">
            <a:extLst>
              <a:ext uri="{FF2B5EF4-FFF2-40B4-BE49-F238E27FC236}">
                <a16:creationId xmlns:a16="http://schemas.microsoft.com/office/drawing/2014/main" id="{D02253D5-0FFE-4452-9BD2-E100DB1A4EC4}"/>
              </a:ext>
            </a:extLst>
          </p:cNvPr>
          <p:cNvSpPr txBox="1">
            <a:spLocks/>
          </p:cNvSpPr>
          <p:nvPr/>
        </p:nvSpPr>
        <p:spPr>
          <a:xfrm>
            <a:off x="2566463" y="2132855"/>
            <a:ext cx="6470033" cy="3168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Setup clear common definition of beneficiaries </a:t>
            </a:r>
            <a:r>
              <a:rPr lang="en-US" sz="1800" dirty="0"/>
              <a:t>(farmers, advisors, etc.)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Setup clear and identical definition of training/advice units</a:t>
            </a:r>
            <a:endParaRPr lang="en-US" sz="1800" dirty="0"/>
          </a:p>
          <a:p>
            <a:pPr fontAlgn="auto">
              <a:spcAft>
                <a:spcPts val="0"/>
              </a:spcAft>
            </a:pPr>
            <a:r>
              <a:rPr lang="en-US" sz="2000" dirty="0"/>
              <a:t>Setup registration of participant on the basis of a single user-ID</a:t>
            </a:r>
            <a:r>
              <a:rPr lang="en-US" sz="1800" dirty="0"/>
              <a:t> (only data to assess uptake of training/advice by the farming population)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Focus data collection of advisory activities on the main types of advice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Monitor separately other types of advisory or KE activities </a:t>
            </a:r>
            <a:r>
              <a:rPr lang="en-US" sz="1700" dirty="0"/>
              <a:t>(growing diversity and implementation)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Identification of the results and impacts of advice on changes in farming practices </a:t>
            </a:r>
            <a:r>
              <a:rPr lang="en-US" sz="1700" dirty="0"/>
              <a:t>(in evaluation activities)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4B4C6FC-2285-4EFF-9F46-A10ADD13EF48}"/>
              </a:ext>
            </a:extLst>
          </p:cNvPr>
          <p:cNvGrpSpPr/>
          <p:nvPr/>
        </p:nvGrpSpPr>
        <p:grpSpPr>
          <a:xfrm>
            <a:off x="683568" y="1425158"/>
            <a:ext cx="1764000" cy="1764000"/>
            <a:chOff x="382096" y="3870319"/>
            <a:chExt cx="1764000" cy="1764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12018C30-E657-43AD-9A18-8F7119AA4F13}"/>
                </a:ext>
              </a:extLst>
            </p:cNvPr>
            <p:cNvSpPr/>
            <p:nvPr/>
          </p:nvSpPr>
          <p:spPr>
            <a:xfrm>
              <a:off x="382096" y="3870319"/>
              <a:ext cx="1764000" cy="176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20" name="Graphique 19" descr="Statistiques">
              <a:extLst>
                <a:ext uri="{FF2B5EF4-FFF2-40B4-BE49-F238E27FC236}">
                  <a16:creationId xmlns:a16="http://schemas.microsoft.com/office/drawing/2014/main" id="{6ED0378F-52B2-4387-8CD0-330B25047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81571" y="4149080"/>
              <a:ext cx="1165052" cy="1165052"/>
            </a:xfrm>
            <a:prstGeom prst="rect">
              <a:avLst/>
            </a:prstGeom>
          </p:spPr>
        </p:pic>
      </p:grpSp>
      <p:sp>
        <p:nvSpPr>
          <p:cNvPr id="2" name="ZoneTexte 12">
            <a:extLst>
              <a:ext uri="{FF2B5EF4-FFF2-40B4-BE49-F238E27FC236}">
                <a16:creationId xmlns:a16="http://schemas.microsoft.com/office/drawing/2014/main" id="{B8C65FC3-C874-4675-B9EB-57791E8884BF}"/>
              </a:ext>
            </a:extLst>
          </p:cNvPr>
          <p:cNvSpPr txBox="1"/>
          <p:nvPr/>
        </p:nvSpPr>
        <p:spPr>
          <a:xfrm>
            <a:off x="2585676" y="1379610"/>
            <a:ext cx="616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 i="1">
                <a:solidFill>
                  <a:srgbClr val="A50021"/>
                </a:solidFill>
                <a:latin typeface="+mn-lt"/>
              </a:defRPr>
            </a:lvl1pPr>
          </a:lstStyle>
          <a:p>
            <a:r>
              <a:rPr lang="en-US" i="0" dirty="0">
                <a:solidFill>
                  <a:schemeClr val="tx1"/>
                </a:solidFill>
              </a:rPr>
              <a:t>12. Revise and specify data collection of evaluation and monitoring indicators</a:t>
            </a:r>
            <a:endParaRPr lang="fr-BE" i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0A7FC94-0EBE-4D9C-A420-C11EBAC9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9331" y="6381328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47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Monika Beck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BE" dirty="0"/>
              <a:t>Team Leader</a:t>
            </a:r>
          </a:p>
          <a:p>
            <a:r>
              <a:rPr lang="fr-BE" dirty="0"/>
              <a:t>Monika.Beck@ade.eu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2120" y="5445224"/>
            <a:ext cx="3312368" cy="1031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Picture 9" descr="Z:\ADEDOT\LOGOS\LOGO ADE\ADE_UK_01006433-1.5-OK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74639"/>
            <a:ext cx="140970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www.oir.at/files2/imagecache/Image_Preview/img/articles/OIR_Logo_web_440_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26" y="5665089"/>
            <a:ext cx="1619250" cy="88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E5B913-C64F-4F5B-A2D7-1567106DBAA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846" y="5687577"/>
            <a:ext cx="1401762" cy="648072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72518F1-AEB1-41D1-AA04-3AC88E7AEE02}"/>
              </a:ext>
            </a:extLst>
          </p:cNvPr>
          <p:cNvSpPr txBox="1">
            <a:spLocks/>
          </p:cNvSpPr>
          <p:nvPr/>
        </p:nvSpPr>
        <p:spPr>
          <a:xfrm>
            <a:off x="4313573" y="283994"/>
            <a:ext cx="3876675" cy="2143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Patrick Van Bunnen, Jean-Marie Wathelet, Joanna Cozier, Aurore Ghysen – ADE</a:t>
            </a:r>
          </a:p>
          <a:p>
            <a:pPr fontAlgn="auto">
              <a:spcAft>
                <a:spcPts val="0"/>
              </a:spcAft>
            </a:pPr>
            <a:r>
              <a:rPr lang="fr-BE" dirty="0"/>
              <a:t>Janet Dwyer, Nenia Micha, Katarina </a:t>
            </a:r>
            <a:r>
              <a:rPr lang="fr-BE" dirty="0" err="1"/>
              <a:t>Kubinakova</a:t>
            </a:r>
            <a:r>
              <a:rPr lang="fr-BE" dirty="0"/>
              <a:t> - CCRI</a:t>
            </a:r>
          </a:p>
          <a:p>
            <a:pPr fontAlgn="auto">
              <a:spcAft>
                <a:spcPts val="0"/>
              </a:spcAft>
            </a:pPr>
            <a:r>
              <a:rPr lang="fr-BE" dirty="0"/>
              <a:t>Francesco Mantino - CREA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74834BE-2133-4135-BB35-3825AF21C46A}"/>
              </a:ext>
            </a:extLst>
          </p:cNvPr>
          <p:cNvSpPr txBox="1">
            <a:spLocks/>
          </p:cNvSpPr>
          <p:nvPr/>
        </p:nvSpPr>
        <p:spPr>
          <a:xfrm>
            <a:off x="4302133" y="2427040"/>
            <a:ext cx="3876675" cy="569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120000"/>
              <a:buFont typeface="Wingdings 3" panose="05040102010807070707" pitchFamily="18" charset="2"/>
              <a:buChar char="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Evaluation team</a:t>
            </a:r>
          </a:p>
        </p:txBody>
      </p:sp>
    </p:spTree>
    <p:extLst>
      <p:ext uri="{BB962C8B-B14F-4D97-AF65-F5344CB8AC3E}">
        <p14:creationId xmlns:p14="http://schemas.microsoft.com/office/powerpoint/2010/main" val="291909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A1B482F3-4B54-4E21-985D-13AE5C0406EE}"/>
              </a:ext>
            </a:extLst>
          </p:cNvPr>
          <p:cNvSpPr/>
          <p:nvPr/>
        </p:nvSpPr>
        <p:spPr>
          <a:xfrm>
            <a:off x="882111" y="1654337"/>
            <a:ext cx="1891275" cy="636069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1305/2013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EAFRD (RDR)</a:t>
            </a:r>
            <a:endParaRPr lang="en-US" sz="1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8F864833-9197-4599-B5FC-912EE1388D7C}"/>
              </a:ext>
            </a:extLst>
          </p:cNvPr>
          <p:cNvSpPr/>
          <p:nvPr/>
        </p:nvSpPr>
        <p:spPr>
          <a:xfrm>
            <a:off x="882111" y="2484071"/>
            <a:ext cx="1891275" cy="710262"/>
          </a:xfrm>
          <a:prstGeom prst="roundRect">
            <a:avLst/>
          </a:prstGeom>
          <a:solidFill>
            <a:srgbClr val="E78075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1306/2013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Horizontal</a:t>
            </a:r>
            <a:endParaRPr lang="en-US" sz="1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0E0D193A-1429-4837-9B95-81D1C43BEE1A}"/>
              </a:ext>
            </a:extLst>
          </p:cNvPr>
          <p:cNvSpPr/>
          <p:nvPr/>
        </p:nvSpPr>
        <p:spPr>
          <a:xfrm>
            <a:off x="872253" y="3396027"/>
            <a:ext cx="1901133" cy="1352496"/>
          </a:xfrm>
          <a:prstGeom prst="roundRect">
            <a:avLst/>
          </a:prstGeom>
          <a:solidFill>
            <a:srgbClr val="E78075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1307/2013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 err="1">
                <a:solidFill>
                  <a:prstClr val="white"/>
                </a:solidFill>
                <a:latin typeface="+mn-lt"/>
                <a:cs typeface="+mn-cs"/>
              </a:rPr>
              <a:t>Pillar</a:t>
            </a: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 1</a:t>
            </a:r>
            <a:endParaRPr lang="en-US" sz="1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242FA32-4AC7-4396-A5DC-88242439405A}"/>
              </a:ext>
            </a:extLst>
          </p:cNvPr>
          <p:cNvSpPr/>
          <p:nvPr/>
        </p:nvSpPr>
        <p:spPr>
          <a:xfrm>
            <a:off x="872253" y="4950217"/>
            <a:ext cx="1900097" cy="999063"/>
          </a:xfrm>
          <a:prstGeom prst="roundRect">
            <a:avLst/>
          </a:prstGeom>
          <a:solidFill>
            <a:srgbClr val="E78075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1308/2013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CMO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8DDA8B2D-6D62-4B16-8596-8F1EDE3A30CD}"/>
              </a:ext>
            </a:extLst>
          </p:cNvPr>
          <p:cNvSpPr/>
          <p:nvPr/>
        </p:nvSpPr>
        <p:spPr>
          <a:xfrm>
            <a:off x="3543230" y="1656140"/>
            <a:ext cx="5094228" cy="1136350"/>
          </a:xfrm>
          <a:prstGeom prst="roundRect">
            <a:avLst/>
          </a:prstGeom>
          <a:solidFill>
            <a:srgbClr val="E78075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fr-BE" sz="1400" b="1" dirty="0" err="1">
                <a:latin typeface="+mn-lt"/>
              </a:rPr>
              <a:t>Measure</a:t>
            </a:r>
            <a:r>
              <a:rPr lang="fr-BE" sz="1400" b="1" dirty="0">
                <a:latin typeface="+mn-lt"/>
              </a:rPr>
              <a:t> 1</a:t>
            </a:r>
            <a:r>
              <a:rPr lang="fr-BE" sz="1400" dirty="0">
                <a:latin typeface="+mn-lt"/>
              </a:rPr>
              <a:t>: </a:t>
            </a:r>
            <a:r>
              <a:rPr lang="en-US" sz="1400" dirty="0">
                <a:latin typeface="+mn-lt"/>
              </a:rPr>
              <a:t>Knowledge transfer and information actions (Art.</a:t>
            </a:r>
            <a:r>
              <a:rPr lang="en-US" sz="1400" baseline="0" dirty="0">
                <a:latin typeface="+mn-lt"/>
              </a:rPr>
              <a:t> 14)</a:t>
            </a:r>
          </a:p>
          <a:p>
            <a:r>
              <a:rPr lang="fr-BE" sz="1400" b="1" baseline="0" dirty="0" err="1">
                <a:latin typeface="+mn-lt"/>
              </a:rPr>
              <a:t>Measure</a:t>
            </a:r>
            <a:r>
              <a:rPr lang="fr-BE" sz="1400" b="1" baseline="0" dirty="0">
                <a:latin typeface="+mn-lt"/>
              </a:rPr>
              <a:t> 2</a:t>
            </a:r>
            <a:r>
              <a:rPr lang="fr-BE" sz="1400" b="0" baseline="0" dirty="0">
                <a:latin typeface="+mn-lt"/>
              </a:rPr>
              <a:t>: </a:t>
            </a:r>
            <a:r>
              <a:rPr lang="en-US" sz="1400" b="0" baseline="0" dirty="0">
                <a:latin typeface="+mn-lt"/>
              </a:rPr>
              <a:t>Advisory services, farm management and farm relief services (Art. 15)</a:t>
            </a:r>
          </a:p>
          <a:p>
            <a:r>
              <a:rPr lang="fr-BE" sz="1400" b="1" dirty="0" err="1">
                <a:latin typeface="+mn-lt"/>
              </a:rPr>
              <a:t>Measure</a:t>
            </a:r>
            <a:r>
              <a:rPr lang="fr-BE" sz="1400" b="1" baseline="0" dirty="0">
                <a:latin typeface="+mn-lt"/>
              </a:rPr>
              <a:t> 16</a:t>
            </a:r>
            <a:r>
              <a:rPr lang="fr-BE" sz="1400" b="0" baseline="0" dirty="0">
                <a:latin typeface="+mn-lt"/>
              </a:rPr>
              <a:t>: </a:t>
            </a:r>
            <a:r>
              <a:rPr lang="fr-BE" sz="1400" b="0" baseline="0" dirty="0" err="1">
                <a:latin typeface="+mn-lt"/>
              </a:rPr>
              <a:t>Co-operation</a:t>
            </a:r>
            <a:r>
              <a:rPr lang="fr-BE" sz="1400" b="0" baseline="0" dirty="0">
                <a:latin typeface="+mn-lt"/>
              </a:rPr>
              <a:t> (Art. 35)</a:t>
            </a:r>
          </a:p>
        </p:txBody>
      </p:sp>
      <p:sp>
        <p:nvSpPr>
          <p:cNvPr id="13" name="Right Arrow 1">
            <a:extLst>
              <a:ext uri="{FF2B5EF4-FFF2-40B4-BE49-F238E27FC236}">
                <a16:creationId xmlns:a16="http://schemas.microsoft.com/office/drawing/2014/main" id="{A6E4213E-AF94-42C6-8D15-E92C68F414ED}"/>
              </a:ext>
            </a:extLst>
          </p:cNvPr>
          <p:cNvSpPr/>
          <p:nvPr/>
        </p:nvSpPr>
        <p:spPr>
          <a:xfrm>
            <a:off x="2863561" y="1654337"/>
            <a:ext cx="601301" cy="474755"/>
          </a:xfrm>
          <a:prstGeom prst="rightArrow">
            <a:avLst/>
          </a:prstGeom>
          <a:solidFill>
            <a:srgbClr val="800000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A99CA109-1406-422E-98C6-B8C0FA66996A}"/>
              </a:ext>
            </a:extLst>
          </p:cNvPr>
          <p:cNvSpPr/>
          <p:nvPr/>
        </p:nvSpPr>
        <p:spPr>
          <a:xfrm>
            <a:off x="3543230" y="4029425"/>
            <a:ext cx="5133226" cy="1899359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M3.1 – Quality schemes for agricultural products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M4 – Investments in physical assets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M6.1 – </a:t>
            </a:r>
            <a:r>
              <a:rPr kumimoji="0" lang="fr-BE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Setting up of Young Farmers (YF)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M6.4</a:t>
            </a:r>
            <a:r>
              <a:rPr lang="en-US" sz="1400" kern="0" dirty="0">
                <a:solidFill>
                  <a:prstClr val="black"/>
                </a:solidFill>
                <a:latin typeface="+mn-lt"/>
              </a:rPr>
              <a:t> –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M9 – </a:t>
            </a:r>
            <a:r>
              <a:rPr kumimoji="0" lang="fr-BE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Setting up of </a:t>
            </a:r>
            <a:r>
              <a:rPr kumimoji="0" lang="fr-BE" sz="1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producer</a:t>
            </a:r>
            <a:r>
              <a:rPr kumimoji="0" lang="fr-BE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groups and organisations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M10.1 – Agro-environment and climate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M11.1 – Organic farming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r-BE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M19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fr-BE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LEADER (Art. 42-44)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678471-2615-44F5-9771-6B88FADA9C17}"/>
              </a:ext>
            </a:extLst>
          </p:cNvPr>
          <p:cNvCxnSpPr>
            <a:cxnSpLocks/>
          </p:cNvCxnSpPr>
          <p:nvPr/>
        </p:nvCxnSpPr>
        <p:spPr>
          <a:xfrm>
            <a:off x="2885692" y="1922825"/>
            <a:ext cx="579170" cy="1473202"/>
          </a:xfrm>
          <a:prstGeom prst="straightConnector1">
            <a:avLst/>
          </a:prstGeom>
          <a:noFill/>
          <a:ln w="50800" cap="flat" cmpd="sng" algn="ctr">
            <a:solidFill>
              <a:srgbClr val="8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CFB9BD-B10B-4C09-9131-06079C68D244}"/>
              </a:ext>
            </a:extLst>
          </p:cNvPr>
          <p:cNvCxnSpPr>
            <a:cxnSpLocks/>
          </p:cNvCxnSpPr>
          <p:nvPr/>
        </p:nvCxnSpPr>
        <p:spPr>
          <a:xfrm>
            <a:off x="2878220" y="2013346"/>
            <a:ext cx="586642" cy="2924456"/>
          </a:xfrm>
          <a:prstGeom prst="straightConnector1">
            <a:avLst/>
          </a:prstGeom>
          <a:noFill/>
          <a:ln w="50800" cap="flat" cmpd="sng" algn="ctr">
            <a:solidFill>
              <a:srgbClr val="800000"/>
            </a:solidFill>
            <a:prstDash val="sysDash"/>
            <a:miter lim="800000"/>
            <a:tailEnd type="triangle"/>
          </a:ln>
          <a:effectLst/>
        </p:spPr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ADA547-8452-464D-8C13-9FAEC40A6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38857"/>
              </p:ext>
            </p:extLst>
          </p:nvPr>
        </p:nvGraphicFramePr>
        <p:xfrm>
          <a:off x="882111" y="1112140"/>
          <a:ext cx="775534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777">
                  <a:extLst>
                    <a:ext uri="{9D8B030D-6E8A-4147-A177-3AD203B41FA5}">
                      <a16:colId xmlns:a16="http://schemas.microsoft.com/office/drawing/2014/main" val="3908389010"/>
                    </a:ext>
                  </a:extLst>
                </a:gridCol>
                <a:gridCol w="5073570">
                  <a:extLst>
                    <a:ext uri="{9D8B030D-6E8A-4147-A177-3AD203B41FA5}">
                      <a16:colId xmlns:a16="http://schemas.microsoft.com/office/drawing/2014/main" val="3789129409"/>
                    </a:ext>
                  </a:extLst>
                </a:gridCol>
              </a:tblGrid>
              <a:tr h="312783"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err="1"/>
                        <a:t>Regulation</a:t>
                      </a:r>
                      <a:r>
                        <a:rPr lang="fr-BE" sz="1800" baseline="0" dirty="0"/>
                        <a:t> </a:t>
                      </a:r>
                      <a:endParaRPr lang="en-US" sz="15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dirty="0"/>
                        <a:t>Articles</a:t>
                      </a:r>
                      <a:r>
                        <a:rPr lang="fr-BE" sz="1800" baseline="0" dirty="0"/>
                        <a:t> and </a:t>
                      </a:r>
                      <a:r>
                        <a:rPr lang="fr-BE" sz="1800" baseline="0" dirty="0" err="1"/>
                        <a:t>measures</a:t>
                      </a:r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32545"/>
                  </a:ext>
                </a:extLst>
              </a:tr>
            </a:tbl>
          </a:graphicData>
        </a:graphic>
      </p:graphicFrame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80B28B6B-D94D-4D6F-AD8C-989B4B3E8C6E}"/>
              </a:ext>
            </a:extLst>
          </p:cNvPr>
          <p:cNvSpPr/>
          <p:nvPr/>
        </p:nvSpPr>
        <p:spPr>
          <a:xfrm>
            <a:off x="3543231" y="2998348"/>
            <a:ext cx="5094228" cy="795358"/>
          </a:xfrm>
          <a:prstGeom prst="roundRect">
            <a:avLst/>
          </a:prstGeom>
          <a:solidFill>
            <a:srgbClr val="E78075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fr-BE" sz="1400" b="1" baseline="0" dirty="0">
                <a:latin typeface="+mn-lt"/>
              </a:rPr>
              <a:t>EIP</a:t>
            </a:r>
            <a:r>
              <a:rPr lang="fr-BE" sz="1400" b="0" baseline="0" dirty="0">
                <a:latin typeface="+mn-lt"/>
              </a:rPr>
              <a:t>: </a:t>
            </a:r>
            <a:r>
              <a:rPr lang="fr-BE" sz="1400" b="0" baseline="0" dirty="0" err="1">
                <a:latin typeface="+mn-lt"/>
              </a:rPr>
              <a:t>European</a:t>
            </a:r>
            <a:r>
              <a:rPr lang="fr-BE" sz="1400" b="0" baseline="0" dirty="0">
                <a:latin typeface="+mn-lt"/>
              </a:rPr>
              <a:t> Innovation Partnership (Art. 53) </a:t>
            </a:r>
            <a:endParaRPr lang="en-US" sz="1400" b="1" dirty="0"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NRN / RRN: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National/Regional rural network (Art. 54)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C6E8140-FF27-4E88-803F-784B51FB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0"/>
            <a:ext cx="8301788" cy="908720"/>
          </a:xfrm>
        </p:spPr>
        <p:txBody>
          <a:bodyPr/>
          <a:lstStyle/>
          <a:p>
            <a:r>
              <a:rPr lang="en-US" dirty="0"/>
              <a:t>CAP measures and instruments concerned</a:t>
            </a:r>
            <a:endParaRPr lang="fr-FR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9408A579-794D-45A7-A0F4-DF086CE0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287" y="6336000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A1B482F3-4B54-4E21-985D-13AE5C0406EE}"/>
              </a:ext>
            </a:extLst>
          </p:cNvPr>
          <p:cNvSpPr/>
          <p:nvPr/>
        </p:nvSpPr>
        <p:spPr>
          <a:xfrm>
            <a:off x="882111" y="1654337"/>
            <a:ext cx="1891275" cy="636069"/>
          </a:xfrm>
          <a:prstGeom prst="roundRect">
            <a:avLst/>
          </a:prstGeom>
          <a:solidFill>
            <a:srgbClr val="E78075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1305/2013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EAFRD (</a:t>
            </a:r>
            <a:r>
              <a:rPr lang="fr-BE" sz="1400" b="1" kern="0">
                <a:solidFill>
                  <a:prstClr val="white"/>
                </a:solidFill>
                <a:latin typeface="+mn-lt"/>
                <a:cs typeface="+mn-cs"/>
              </a:rPr>
              <a:t>RDR)</a:t>
            </a:r>
            <a:endParaRPr lang="en-US" sz="1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8F864833-9197-4599-B5FC-912EE1388D7C}"/>
              </a:ext>
            </a:extLst>
          </p:cNvPr>
          <p:cNvSpPr/>
          <p:nvPr/>
        </p:nvSpPr>
        <p:spPr>
          <a:xfrm>
            <a:off x="882111" y="2484071"/>
            <a:ext cx="1891275" cy="710262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1306/2013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Horizontal</a:t>
            </a:r>
            <a:endParaRPr lang="en-US" sz="1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0E0D193A-1429-4837-9B95-81D1C43BEE1A}"/>
              </a:ext>
            </a:extLst>
          </p:cNvPr>
          <p:cNvSpPr/>
          <p:nvPr/>
        </p:nvSpPr>
        <p:spPr>
          <a:xfrm>
            <a:off x="872253" y="3396027"/>
            <a:ext cx="1901133" cy="1352496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1307/2013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>
                <a:solidFill>
                  <a:prstClr val="white"/>
                </a:solidFill>
                <a:latin typeface="+mn-lt"/>
                <a:cs typeface="+mn-cs"/>
              </a:rPr>
              <a:t>Pillar 1</a:t>
            </a:r>
            <a:endParaRPr lang="en-US" sz="1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242FA32-4AC7-4396-A5DC-88242439405A}"/>
              </a:ext>
            </a:extLst>
          </p:cNvPr>
          <p:cNvSpPr/>
          <p:nvPr/>
        </p:nvSpPr>
        <p:spPr>
          <a:xfrm>
            <a:off x="872253" y="4950217"/>
            <a:ext cx="1900097" cy="999063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1308/2013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1" kern="0" dirty="0">
                <a:solidFill>
                  <a:prstClr val="white"/>
                </a:solidFill>
                <a:latin typeface="+mn-lt"/>
                <a:cs typeface="+mn-cs"/>
              </a:rPr>
              <a:t>CMO</a:t>
            </a:r>
          </a:p>
        </p:txBody>
      </p:sp>
      <p:sp>
        <p:nvSpPr>
          <p:cNvPr id="13" name="Right Arrow 1">
            <a:extLst>
              <a:ext uri="{FF2B5EF4-FFF2-40B4-BE49-F238E27FC236}">
                <a16:creationId xmlns:a16="http://schemas.microsoft.com/office/drawing/2014/main" id="{A6E4213E-AF94-42C6-8D15-E92C68F414ED}"/>
              </a:ext>
            </a:extLst>
          </p:cNvPr>
          <p:cNvSpPr/>
          <p:nvPr/>
        </p:nvSpPr>
        <p:spPr>
          <a:xfrm>
            <a:off x="2874067" y="2601824"/>
            <a:ext cx="601301" cy="474755"/>
          </a:xfrm>
          <a:prstGeom prst="rightArrow">
            <a:avLst/>
          </a:prstGeom>
          <a:solidFill>
            <a:srgbClr val="800000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A99CA109-1406-422E-98C6-B8C0FA66996A}"/>
              </a:ext>
            </a:extLst>
          </p:cNvPr>
          <p:cNvSpPr/>
          <p:nvPr/>
        </p:nvSpPr>
        <p:spPr>
          <a:xfrm>
            <a:off x="3523731" y="3440454"/>
            <a:ext cx="5133226" cy="130807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payments – Greening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(crop diversification, maintenance of permanent pasture, ecological focus area)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Coupled Support     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ADA547-8452-464D-8C13-9FAEC40A6064}"/>
              </a:ext>
            </a:extLst>
          </p:cNvPr>
          <p:cNvGraphicFramePr>
            <a:graphicFrameLocks noGrp="1"/>
          </p:cNvGraphicFramePr>
          <p:nvPr/>
        </p:nvGraphicFramePr>
        <p:xfrm>
          <a:off x="882111" y="1112140"/>
          <a:ext cx="775534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777">
                  <a:extLst>
                    <a:ext uri="{9D8B030D-6E8A-4147-A177-3AD203B41FA5}">
                      <a16:colId xmlns:a16="http://schemas.microsoft.com/office/drawing/2014/main" val="3908389010"/>
                    </a:ext>
                  </a:extLst>
                </a:gridCol>
                <a:gridCol w="5073570">
                  <a:extLst>
                    <a:ext uri="{9D8B030D-6E8A-4147-A177-3AD203B41FA5}">
                      <a16:colId xmlns:a16="http://schemas.microsoft.com/office/drawing/2014/main" val="3789129409"/>
                    </a:ext>
                  </a:extLst>
                </a:gridCol>
              </a:tblGrid>
              <a:tr h="312783"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err="1"/>
                        <a:t>Regulation</a:t>
                      </a:r>
                      <a:r>
                        <a:rPr lang="fr-BE" sz="1800" baseline="0" dirty="0"/>
                        <a:t> </a:t>
                      </a:r>
                      <a:endParaRPr lang="en-US" sz="15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dirty="0"/>
                        <a:t>Articles</a:t>
                      </a:r>
                      <a:r>
                        <a:rPr lang="fr-BE" sz="1800" baseline="0" dirty="0"/>
                        <a:t> and </a:t>
                      </a:r>
                      <a:r>
                        <a:rPr lang="fr-BE" sz="1800" baseline="0" dirty="0" err="1"/>
                        <a:t>measures</a:t>
                      </a:r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32545"/>
                  </a:ext>
                </a:extLst>
              </a:tr>
            </a:tbl>
          </a:graphicData>
        </a:graphic>
      </p:graphicFrame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80B28B6B-D94D-4D6F-AD8C-989B4B3E8C6E}"/>
              </a:ext>
            </a:extLst>
          </p:cNvPr>
          <p:cNvSpPr/>
          <p:nvPr/>
        </p:nvSpPr>
        <p:spPr>
          <a:xfrm>
            <a:off x="3562729" y="2484071"/>
            <a:ext cx="5094228" cy="710262"/>
          </a:xfrm>
          <a:prstGeom prst="roundRect">
            <a:avLst/>
          </a:prstGeom>
          <a:solidFill>
            <a:srgbClr val="E78075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fr-BE" sz="1400" b="1" baseline="0" dirty="0">
                <a:latin typeface="+mn-lt"/>
              </a:rPr>
              <a:t>FAS </a:t>
            </a:r>
            <a:r>
              <a:rPr lang="fr-BE" sz="1400" b="0" baseline="0" dirty="0">
                <a:latin typeface="+mn-lt"/>
              </a:rPr>
              <a:t>: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Farm Advisory System (Art. 12 &amp; 14)</a:t>
            </a:r>
          </a:p>
        </p:txBody>
      </p:sp>
      <p:sp>
        <p:nvSpPr>
          <p:cNvPr id="6" name="Right Arrow 1">
            <a:extLst>
              <a:ext uri="{FF2B5EF4-FFF2-40B4-BE49-F238E27FC236}">
                <a16:creationId xmlns:a16="http://schemas.microsoft.com/office/drawing/2014/main" id="{6AD40B82-700A-47A7-9975-0448B31C5376}"/>
              </a:ext>
            </a:extLst>
          </p:cNvPr>
          <p:cNvSpPr/>
          <p:nvPr/>
        </p:nvSpPr>
        <p:spPr>
          <a:xfrm>
            <a:off x="2874067" y="3834897"/>
            <a:ext cx="601301" cy="474755"/>
          </a:xfrm>
          <a:prstGeom prst="rightArrow">
            <a:avLst/>
          </a:prstGeom>
          <a:solidFill>
            <a:srgbClr val="800000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1">
            <a:extLst>
              <a:ext uri="{FF2B5EF4-FFF2-40B4-BE49-F238E27FC236}">
                <a16:creationId xmlns:a16="http://schemas.microsoft.com/office/drawing/2014/main" id="{67CB5A8A-32E1-4E85-AECD-FBAC89DD8477}"/>
              </a:ext>
            </a:extLst>
          </p:cNvPr>
          <p:cNvSpPr/>
          <p:nvPr/>
        </p:nvSpPr>
        <p:spPr>
          <a:xfrm>
            <a:off x="2874067" y="5103449"/>
            <a:ext cx="601301" cy="474755"/>
          </a:xfrm>
          <a:prstGeom prst="rightArrow">
            <a:avLst/>
          </a:prstGeom>
          <a:solidFill>
            <a:srgbClr val="800000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DE34D9B1-F2F8-4E6E-AD66-676BF72C8AF4}"/>
              </a:ext>
            </a:extLst>
          </p:cNvPr>
          <p:cNvSpPr/>
          <p:nvPr/>
        </p:nvSpPr>
        <p:spPr>
          <a:xfrm>
            <a:off x="3550412" y="5003866"/>
            <a:ext cx="5094228" cy="710262"/>
          </a:xfrm>
          <a:prstGeom prst="roundRect">
            <a:avLst/>
          </a:prstGeom>
          <a:solidFill>
            <a:srgbClr val="E78075"/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fr-BE" sz="1400" b="1" baseline="0" dirty="0">
                <a:latin typeface="+mn-lt"/>
              </a:rPr>
              <a:t>Innovation in the </a:t>
            </a:r>
            <a:r>
              <a:rPr lang="fr-BE" sz="1400" b="1" baseline="0" dirty="0" err="1">
                <a:latin typeface="+mn-lt"/>
              </a:rPr>
              <a:t>wine</a:t>
            </a:r>
            <a:r>
              <a:rPr lang="fr-BE" sz="1400" b="1" baseline="0" dirty="0">
                <a:latin typeface="+mn-lt"/>
              </a:rPr>
              <a:t> </a:t>
            </a:r>
            <a:r>
              <a:rPr lang="fr-BE" sz="1400" b="1" baseline="0" dirty="0" err="1">
                <a:latin typeface="+mn-lt"/>
              </a:rPr>
              <a:t>sector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(Art. 51)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9395E6A-A011-4292-9E35-B1F4FD9F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0"/>
            <a:ext cx="8301788" cy="908720"/>
          </a:xfrm>
        </p:spPr>
        <p:txBody>
          <a:bodyPr/>
          <a:lstStyle/>
          <a:p>
            <a:r>
              <a:rPr lang="en-US" dirty="0"/>
              <a:t>CAP measures and instruments concerned</a:t>
            </a:r>
            <a:endParaRPr lang="fr-FR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1578E72D-EB3D-4221-A837-67302B0D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287" y="6336000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3153" y="-71133"/>
            <a:ext cx="8301788" cy="908720"/>
          </a:xfrm>
        </p:spPr>
        <p:txBody>
          <a:bodyPr/>
          <a:lstStyle/>
          <a:p>
            <a:r>
              <a:rPr lang="fr-BE" dirty="0"/>
              <a:t>Intervention Logic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C7FE1-F6F0-4801-B497-AB411DE6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36184"/>
            <a:ext cx="8561839" cy="5445144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A8BB047-D14C-4BD1-A6B7-24837891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287" y="6336000"/>
            <a:ext cx="1964669" cy="365125"/>
          </a:xfrm>
        </p:spPr>
        <p:txBody>
          <a:bodyPr/>
          <a:lstStyle/>
          <a:p>
            <a:fld id="{EDF4A945-8350-4157-820A-0F6F27AD07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5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themes and support study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32240" y="836712"/>
            <a:ext cx="2304256" cy="1296144"/>
          </a:xfrm>
          <a:solidFill>
            <a:schemeClr val="bg1"/>
          </a:solidFill>
        </p:spPr>
        <p:txBody>
          <a:bodyPr/>
          <a:lstStyle/>
          <a:p>
            <a:endParaRPr lang="fr-BE"/>
          </a:p>
        </p:txBody>
      </p:sp>
      <p:pic>
        <p:nvPicPr>
          <p:cNvPr id="8" name="Picture 7" descr="https://www.oir.at/files2/imagecache/Image_Preview/img/articles/OIR_Logo_web_440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4824"/>
            <a:ext cx="1619250" cy="88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Z:\ADEDOT\LOGOS\LOGO ADE\ADE_UK_01006433-1.5-OK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2" y="534199"/>
            <a:ext cx="140970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33D53D-B321-4907-BDAE-485D7F9D430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016" y="1095980"/>
            <a:ext cx="14017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0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945-8350-4157-820A-0F6F27AD0773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Themes &amp; 16 Evaluation support study questions</a:t>
            </a:r>
            <a:endParaRPr lang="fr-BE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1017829" y="1097848"/>
          <a:ext cx="7128792" cy="477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8042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"/>
</p:tagLst>
</file>

<file path=ppt/theme/theme1.xml><?xml version="1.0" encoding="utf-8"?>
<a:theme xmlns:a="http://schemas.openxmlformats.org/drawingml/2006/main" name="ADE 4-3">
  <a:themeElements>
    <a:clrScheme name="A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B4B4"/>
      </a:accent1>
      <a:accent2>
        <a:srgbClr val="A50021"/>
      </a:accent2>
      <a:accent3>
        <a:srgbClr val="FD4A00"/>
      </a:accent3>
      <a:accent4>
        <a:srgbClr val="004494"/>
      </a:accent4>
      <a:accent5>
        <a:srgbClr val="31859B"/>
      </a:accent5>
      <a:accent6>
        <a:srgbClr val="5F497A"/>
      </a:accent6>
      <a:hlink>
        <a:srgbClr val="A50021"/>
      </a:hlink>
      <a:folHlink>
        <a:srgbClr val="FF2F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ion ADE" id="{E0B9CF3B-AAC1-4065-AB79-52B20F70AF46}" vid="{25F7D1BD-843D-4F6D-8185-63053DBD3E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B4B4B4"/>
    </a:accent1>
    <a:accent2>
      <a:srgbClr val="A50021"/>
    </a:accent2>
    <a:accent3>
      <a:srgbClr val="FD4A00"/>
    </a:accent3>
    <a:accent4>
      <a:srgbClr val="004494"/>
    </a:accent4>
    <a:accent5>
      <a:srgbClr val="31859B"/>
    </a:accent5>
    <a:accent6>
      <a:srgbClr val="5F497A"/>
    </a:accent6>
    <a:hlink>
      <a:srgbClr val="A50021"/>
    </a:hlink>
    <a:folHlink>
      <a:srgbClr val="FF2F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3978</Words>
  <Application>Microsoft Office PowerPoint</Application>
  <PresentationFormat>On-screen Show (4:3)</PresentationFormat>
  <Paragraphs>533</Paragraphs>
  <Slides>44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Wingdings 3</vt:lpstr>
      <vt:lpstr>ADE 4-3</vt:lpstr>
      <vt:lpstr>Evaluation support study on the CAP’s impact on knowledge exchange and advisory services</vt:lpstr>
      <vt:lpstr>Agenda</vt:lpstr>
      <vt:lpstr>Objectives and scope of the evaluation</vt:lpstr>
      <vt:lpstr>Objectives and scope of the evaluation</vt:lpstr>
      <vt:lpstr>CAP measures and instruments concerned</vt:lpstr>
      <vt:lpstr>CAP measures and instruments concerned</vt:lpstr>
      <vt:lpstr>Intervention Logic</vt:lpstr>
      <vt:lpstr>Evaluation themes and support study questions</vt:lpstr>
      <vt:lpstr>6 Themes &amp; 16 Evaluation support study questions</vt:lpstr>
      <vt:lpstr>Structuring and understanding the ESQs</vt:lpstr>
      <vt:lpstr>General approach to the evaluation</vt:lpstr>
      <vt:lpstr>General Approach</vt:lpstr>
      <vt:lpstr>Evaluation process and timeline</vt:lpstr>
      <vt:lpstr>Presentation of the team</vt:lpstr>
      <vt:lpstr>Methodology</vt:lpstr>
      <vt:lpstr>Information sources and tools</vt:lpstr>
      <vt:lpstr>Case studies selection</vt:lpstr>
      <vt:lpstr>Case studies selection</vt:lpstr>
      <vt:lpstr>Information sources and tools (cont.)</vt:lpstr>
      <vt:lpstr>Information sources and tools (cont.)</vt:lpstr>
      <vt:lpstr>Limitations</vt:lpstr>
      <vt:lpstr>Conclusions</vt:lpstr>
      <vt:lpstr>Theme 1 ▪ Causal Analysis </vt:lpstr>
      <vt:lpstr>Theme 2 ▪ Effectiveness</vt:lpstr>
      <vt:lpstr>Theme 2 ▪ Effectiveness</vt:lpstr>
      <vt:lpstr>Theme 2 ▪ Effectiveness</vt:lpstr>
      <vt:lpstr>Theme 2 ▪ Effectiveness</vt:lpstr>
      <vt:lpstr>Theme 3 ▪ Efficiency</vt:lpstr>
      <vt:lpstr>Theme 3 ▪ Efficiency</vt:lpstr>
      <vt:lpstr>Theme 4 ▪ Coherence</vt:lpstr>
      <vt:lpstr>Theme 4 ▪ Coherence</vt:lpstr>
      <vt:lpstr>Theme 5 ▪ Relevance</vt:lpstr>
      <vt:lpstr>Theme 6 ▪ EU value added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Liesbeth Kellens</dc:creator>
  <cp:lastModifiedBy>KOLODZIEJAK Andreas (AGRI)</cp:lastModifiedBy>
  <cp:revision>727</cp:revision>
  <cp:lastPrinted>2020-09-25T15:22:28Z</cp:lastPrinted>
  <dcterms:created xsi:type="dcterms:W3CDTF">2015-05-26T09:33:23Z</dcterms:created>
  <dcterms:modified xsi:type="dcterms:W3CDTF">2021-01-15T16:48:09Z</dcterms:modified>
</cp:coreProperties>
</file>