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73" r:id="rId3"/>
    <p:sldId id="274" r:id="rId4"/>
    <p:sldId id="275" r:id="rId5"/>
    <p:sldId id="266" r:id="rId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5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EGTOP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4032448" cy="1872208"/>
          </a:xfrm>
        </p:spPr>
        <p:txBody>
          <a:bodyPr/>
          <a:lstStyle/>
          <a:p>
            <a:r>
              <a:rPr lang="en-GB" dirty="0" smtClean="0"/>
              <a:t>CDG 10 July 2020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688"/>
            <a:ext cx="8229600" cy="936105"/>
          </a:xfrm>
        </p:spPr>
        <p:txBody>
          <a:bodyPr/>
          <a:lstStyle/>
          <a:p>
            <a:r>
              <a:rPr lang="en-GB" dirty="0" smtClean="0"/>
              <a:t>EGTOP in 2019, 2020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785916"/>
          </a:xfrm>
        </p:spPr>
        <p:txBody>
          <a:bodyPr/>
          <a:lstStyle/>
          <a:p>
            <a:r>
              <a:rPr lang="en-GB" dirty="0"/>
              <a:t>Subgroup aquaculture IV: 4-6 </a:t>
            </a:r>
            <a:r>
              <a:rPr lang="en-GB" dirty="0" smtClean="0"/>
              <a:t>June 2019</a:t>
            </a:r>
            <a:endParaRPr lang="en-GB" dirty="0"/>
          </a:p>
          <a:p>
            <a:r>
              <a:rPr lang="en-GB" dirty="0" smtClean="0"/>
              <a:t>Subgroup </a:t>
            </a:r>
            <a:r>
              <a:rPr lang="en-GB" dirty="0"/>
              <a:t>Food </a:t>
            </a:r>
            <a:r>
              <a:rPr lang="en-GB" dirty="0" smtClean="0"/>
              <a:t>VI/ Feed IV: 5-7 November 2019</a:t>
            </a:r>
          </a:p>
          <a:p>
            <a:r>
              <a:rPr lang="en-GB" dirty="0" smtClean="0"/>
              <a:t>Plenary</a:t>
            </a:r>
            <a:r>
              <a:rPr lang="en-GB" dirty="0"/>
              <a:t>: 3-5 </a:t>
            </a:r>
            <a:r>
              <a:rPr lang="en-GB" dirty="0" smtClean="0"/>
              <a:t>December 2019</a:t>
            </a:r>
          </a:p>
          <a:p>
            <a:endParaRPr lang="fr-BE" dirty="0" smtClean="0"/>
          </a:p>
          <a:p>
            <a:r>
              <a:rPr lang="fr-BE" dirty="0" err="1" smtClean="0"/>
              <a:t>Outcome</a:t>
            </a:r>
            <a:r>
              <a:rPr lang="fr-BE" dirty="0" smtClean="0"/>
              <a:t>:</a:t>
            </a: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FEED </a:t>
            </a:r>
            <a:r>
              <a:rPr lang="en-GB" b="1" dirty="0"/>
              <a:t>IV</a:t>
            </a:r>
            <a:endParaRPr lang="en-GB" b="1" dirty="0" smtClean="0"/>
          </a:p>
          <a:p>
            <a:pPr lvl="2"/>
            <a:endParaRPr lang="fr-BE" dirty="0" smtClean="0"/>
          </a:p>
          <a:p>
            <a:r>
              <a:rPr lang="en-GB" sz="2000" dirty="0" err="1" smtClean="0"/>
              <a:t>Monoammonium</a:t>
            </a:r>
            <a:r>
              <a:rPr lang="en-GB" sz="2000" dirty="0" smtClean="0"/>
              <a:t> phosphate: positive advice (conditional)</a:t>
            </a:r>
          </a:p>
          <a:p>
            <a:r>
              <a:rPr lang="fr-BE" sz="2000" smtClean="0"/>
              <a:t>Calcium </a:t>
            </a:r>
            <a:r>
              <a:rPr lang="fr-BE" sz="2000" dirty="0" err="1" smtClean="0"/>
              <a:t>hydroxide</a:t>
            </a:r>
            <a:r>
              <a:rPr lang="fr-BE" sz="2000" dirty="0" smtClean="0"/>
              <a:t>: </a:t>
            </a:r>
            <a:r>
              <a:rPr lang="fr-BE" sz="2000" dirty="0" err="1" smtClean="0"/>
              <a:t>negative</a:t>
            </a:r>
            <a:r>
              <a:rPr lang="fr-BE" sz="2000" dirty="0" smtClean="0"/>
              <a:t> </a:t>
            </a:r>
            <a:r>
              <a:rPr lang="fr-BE" sz="2000" dirty="0" err="1" smtClean="0"/>
              <a:t>advice</a:t>
            </a:r>
            <a:endParaRPr lang="en-GB" sz="2000" dirty="0" smtClean="0"/>
          </a:p>
          <a:p>
            <a:pPr lvl="2"/>
            <a:endParaRPr lang="en-GB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6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649"/>
            <a:ext cx="8229600" cy="720080"/>
          </a:xfrm>
        </p:spPr>
        <p:txBody>
          <a:bodyPr/>
          <a:lstStyle/>
          <a:p>
            <a:r>
              <a:rPr lang="en-GB" dirty="0" smtClean="0"/>
              <a:t>Food 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1"/>
            <a:ext cx="8496944" cy="4968551"/>
          </a:xfrm>
        </p:spPr>
        <p:txBody>
          <a:bodyPr/>
          <a:lstStyle/>
          <a:p>
            <a:r>
              <a:rPr lang="en-GB" sz="2000" dirty="0" smtClean="0"/>
              <a:t>Sucrose ester: need complementary information </a:t>
            </a:r>
            <a:endParaRPr lang="en-GB" sz="2000" dirty="0"/>
          </a:p>
          <a:p>
            <a:pPr lvl="0"/>
            <a:r>
              <a:rPr lang="en-GB" sz="2000" dirty="0" smtClean="0"/>
              <a:t>Beta-carotene: not allowed-horizontal legislation </a:t>
            </a:r>
            <a:endParaRPr lang="en-GB" sz="2000" dirty="0"/>
          </a:p>
          <a:p>
            <a:pPr lvl="0"/>
            <a:r>
              <a:rPr lang="en-GB" sz="2000" dirty="0" err="1" smtClean="0"/>
              <a:t>Tricalcium</a:t>
            </a:r>
            <a:r>
              <a:rPr lang="en-GB" sz="2000" dirty="0" smtClean="0"/>
              <a:t> phosphate: negative advice</a:t>
            </a:r>
            <a:endParaRPr lang="en-GB" sz="2000" dirty="0"/>
          </a:p>
          <a:p>
            <a:pPr lvl="0"/>
            <a:r>
              <a:rPr lang="en-GB" sz="2000" dirty="0" smtClean="0"/>
              <a:t>Xylitol: positive (conditional)</a:t>
            </a:r>
            <a:endParaRPr lang="en-GB" sz="2000" dirty="0"/>
          </a:p>
          <a:p>
            <a:pPr lvl="0"/>
            <a:r>
              <a:rPr lang="en-GB" sz="2000" dirty="0" err="1" smtClean="0"/>
              <a:t>Acryleast</a:t>
            </a:r>
            <a:r>
              <a:rPr lang="en-GB" sz="2000" dirty="0" smtClean="0"/>
              <a:t> (</a:t>
            </a:r>
            <a:r>
              <a:rPr lang="en-GB" sz="2000" dirty="0"/>
              <a:t>E491) : positive (conditional). Commission to reflect/consult on how to implement EGTOPs advice</a:t>
            </a:r>
          </a:p>
          <a:p>
            <a:pPr lvl="0"/>
            <a:r>
              <a:rPr lang="en-GB" sz="2000" dirty="0"/>
              <a:t>E172 : negative advice</a:t>
            </a:r>
          </a:p>
          <a:p>
            <a:pPr lvl="0"/>
            <a:r>
              <a:rPr lang="en-GB" sz="2000" dirty="0"/>
              <a:t>A</a:t>
            </a:r>
            <a:r>
              <a:rPr lang="en-GB" sz="2000" dirty="0" smtClean="0"/>
              <a:t>ctivated </a:t>
            </a:r>
            <a:r>
              <a:rPr lang="en-GB" sz="2000" dirty="0"/>
              <a:t>carbon for animal </a:t>
            </a:r>
            <a:r>
              <a:rPr lang="en-GB" sz="2000" dirty="0" smtClean="0"/>
              <a:t>products: </a:t>
            </a:r>
            <a:r>
              <a:rPr lang="en-GB" sz="2000" dirty="0"/>
              <a:t>positive </a:t>
            </a:r>
          </a:p>
          <a:p>
            <a:r>
              <a:rPr lang="en-GB" sz="2000" dirty="0"/>
              <a:t>Sodium alginate/calcium </a:t>
            </a:r>
            <a:r>
              <a:rPr lang="en-GB" sz="2000" dirty="0" err="1"/>
              <a:t>chlorid</a:t>
            </a:r>
            <a:r>
              <a:rPr lang="en-GB" sz="2000" dirty="0"/>
              <a:t> for </a:t>
            </a:r>
            <a:r>
              <a:rPr lang="en-GB" sz="2000" dirty="0" smtClean="0"/>
              <a:t>sausage</a:t>
            </a:r>
            <a:r>
              <a:rPr lang="en-GB" sz="2000" dirty="0"/>
              <a:t>: positive (conditional</a:t>
            </a:r>
            <a:r>
              <a:rPr lang="en-GB" sz="2000" dirty="0" smtClean="0"/>
              <a:t>)</a:t>
            </a:r>
          </a:p>
          <a:p>
            <a:r>
              <a:rPr lang="en-GB" sz="2000" dirty="0" err="1" smtClean="0"/>
              <a:t>Steviol</a:t>
            </a:r>
            <a:r>
              <a:rPr lang="en-GB" sz="2000" dirty="0" smtClean="0"/>
              <a:t> </a:t>
            </a:r>
            <a:r>
              <a:rPr lang="en-GB" sz="2000" dirty="0"/>
              <a:t>glycosides </a:t>
            </a:r>
            <a:r>
              <a:rPr lang="en-GB" sz="2000" dirty="0" smtClean="0"/>
              <a:t>: </a:t>
            </a:r>
            <a:r>
              <a:rPr lang="en-GB" sz="2000" dirty="0"/>
              <a:t>positive (conditional</a:t>
            </a:r>
            <a:r>
              <a:rPr lang="en-GB" sz="2000" dirty="0" smtClean="0"/>
              <a:t>)</a:t>
            </a:r>
          </a:p>
          <a:p>
            <a:pPr lvl="0"/>
            <a:r>
              <a:rPr lang="en-GB" sz="2000" dirty="0" smtClean="0"/>
              <a:t>Starch </a:t>
            </a:r>
            <a:r>
              <a:rPr lang="en-GB" sz="2000" dirty="0" err="1" smtClean="0"/>
              <a:t>saccharification</a:t>
            </a:r>
            <a:r>
              <a:rPr lang="en-GB" sz="2000" dirty="0"/>
              <a:t>/</a:t>
            </a:r>
            <a:r>
              <a:rPr lang="en-GB" sz="2000" dirty="0" smtClean="0"/>
              <a:t>sugar beet </a:t>
            </a:r>
            <a:r>
              <a:rPr lang="en-GB" sz="2000" dirty="0"/>
              <a:t>extract decalcification </a:t>
            </a:r>
            <a:r>
              <a:rPr lang="en-GB" sz="2000" dirty="0" smtClean="0"/>
              <a:t>(</a:t>
            </a:r>
            <a:r>
              <a:rPr lang="en-GB" sz="2000" dirty="0"/>
              <a:t>IER) : negative </a:t>
            </a:r>
            <a:r>
              <a:rPr lang="en-GB" sz="2000" dirty="0" smtClean="0"/>
              <a:t>advice, currently no evaluation of  techniques </a:t>
            </a:r>
          </a:p>
          <a:p>
            <a:pPr lvl="0"/>
            <a:r>
              <a:rPr lang="en-GB" sz="2000" dirty="0" smtClean="0"/>
              <a:t>Whey demineralisation: no positive advice</a:t>
            </a:r>
            <a:endParaRPr lang="en-GB" sz="2000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18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688"/>
            <a:ext cx="8229600" cy="936105"/>
          </a:xfrm>
        </p:spPr>
        <p:txBody>
          <a:bodyPr/>
          <a:lstStyle/>
          <a:p>
            <a:r>
              <a:rPr lang="en-GB" dirty="0" smtClean="0"/>
              <a:t>EGTOP in 2019, 2020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785916"/>
          </a:xfrm>
        </p:spPr>
        <p:txBody>
          <a:bodyPr/>
          <a:lstStyle/>
          <a:p>
            <a:r>
              <a:rPr lang="en-GB" dirty="0" smtClean="0"/>
              <a:t>Plenary dedicated to criteria for </a:t>
            </a:r>
            <a:r>
              <a:rPr lang="en-GB" dirty="0"/>
              <a:t>Cleaning and disinfection </a:t>
            </a:r>
            <a:r>
              <a:rPr lang="en-GB" dirty="0" smtClean="0"/>
              <a:t>January 2020</a:t>
            </a:r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r>
              <a:rPr lang="en-GB" sz="2400" i="1" dirty="0" smtClean="0"/>
              <a:t>Online plenary 22-23 June 2020: </a:t>
            </a:r>
            <a:br>
              <a:rPr lang="en-GB" sz="2400" i="1" dirty="0" smtClean="0"/>
            </a:br>
            <a:r>
              <a:rPr lang="en-GB" sz="2400" i="1" dirty="0" smtClean="0"/>
              <a:t>Finalising Report Cleaning and disinfectants Criteria </a:t>
            </a:r>
            <a:r>
              <a:rPr lang="en-GB" sz="2400" dirty="0" smtClean="0"/>
              <a:t>(to be published soon);  </a:t>
            </a:r>
            <a:br>
              <a:rPr lang="en-GB" sz="2400" dirty="0" smtClean="0"/>
            </a:br>
            <a:r>
              <a:rPr lang="en-GB" sz="2400" dirty="0" smtClean="0"/>
              <a:t>A</a:t>
            </a:r>
            <a:r>
              <a:rPr lang="en-GB" sz="2400" i="1" dirty="0" smtClean="0"/>
              <a:t>pproach Annex plant </a:t>
            </a:r>
            <a:r>
              <a:rPr lang="en-GB" sz="2400" i="1" dirty="0"/>
              <a:t>protection </a:t>
            </a:r>
            <a:r>
              <a:rPr lang="en-GB" sz="2400" i="1" dirty="0" smtClean="0"/>
              <a:t>products; Request for revisits/clarifications: IER, </a:t>
            </a:r>
            <a:r>
              <a:rPr lang="en-GB" sz="2400" i="1" dirty="0" err="1" smtClean="0"/>
              <a:t>CleanSmoke</a:t>
            </a:r>
            <a:r>
              <a:rPr lang="en-GB" sz="2400" i="1" dirty="0" smtClean="0"/>
              <a:t>, </a:t>
            </a:r>
            <a:r>
              <a:rPr lang="en-GB" sz="2400" i="1" dirty="0" err="1" smtClean="0"/>
              <a:t>Acryleast</a:t>
            </a:r>
            <a:r>
              <a:rPr lang="en-GB" sz="2400" i="1" dirty="0" smtClean="0"/>
              <a:t>, Stevia, sucrose ester (additional information to be evaluated),  Sodium nitrate for aquaculture (to be scheduled for subgroup)</a:t>
            </a:r>
          </a:p>
          <a:p>
            <a:pPr lvl="2"/>
            <a:endParaRPr lang="en-GB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53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1"/>
            <a:ext cx="9289032" cy="720080"/>
          </a:xfrm>
        </p:spPr>
        <p:txBody>
          <a:bodyPr/>
          <a:lstStyle/>
          <a:p>
            <a:r>
              <a:rPr lang="en-GB" sz="2800" dirty="0" smtClean="0"/>
              <a:t>MS Requests EGTOP evaluation(pending)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068" y="1268760"/>
            <a:ext cx="8229600" cy="4752528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 smtClean="0"/>
              <a:t>Salt subgroup (experts selected)</a:t>
            </a:r>
            <a:endParaRPr lang="en-GB" sz="2000" b="1" dirty="0"/>
          </a:p>
          <a:p>
            <a:pPr lvl="0"/>
            <a:r>
              <a:rPr lang="fr-BE" sz="2000" dirty="0" smtClean="0"/>
              <a:t>Production </a:t>
            </a:r>
            <a:r>
              <a:rPr lang="fr-BE" sz="2000" dirty="0" err="1" smtClean="0"/>
              <a:t>methods</a:t>
            </a:r>
            <a:r>
              <a:rPr lang="fr-BE" sz="2000" dirty="0" smtClean="0"/>
              <a:t> (not </a:t>
            </a:r>
            <a:r>
              <a:rPr lang="fr-BE" sz="2000" dirty="0" err="1" smtClean="0"/>
              <a:t>scheduled</a:t>
            </a:r>
            <a:r>
              <a:rPr lang="fr-BE" sz="2000" dirty="0" smtClean="0"/>
              <a:t> </a:t>
            </a:r>
            <a:r>
              <a:rPr lang="fr-BE" sz="2000" dirty="0" err="1" smtClean="0"/>
              <a:t>yet</a:t>
            </a:r>
            <a:r>
              <a:rPr lang="fr-BE" sz="2000" dirty="0"/>
              <a:t>)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Cleaning </a:t>
            </a:r>
            <a:r>
              <a:rPr lang="en-GB" sz="2000" b="1" dirty="0"/>
              <a:t>and disinfectants </a:t>
            </a:r>
            <a:r>
              <a:rPr lang="en-GB" sz="2000" b="1" dirty="0" smtClean="0"/>
              <a:t>subgroup (call for experts to be launched)</a:t>
            </a:r>
            <a:endParaRPr lang="en-GB" sz="2000" b="1" dirty="0"/>
          </a:p>
          <a:p>
            <a:pPr lvl="0"/>
            <a:r>
              <a:rPr lang="en-GB" sz="2000" dirty="0" smtClean="0"/>
              <a:t>Methane-</a:t>
            </a:r>
            <a:r>
              <a:rPr lang="en-GB" sz="2000" dirty="0" err="1" smtClean="0"/>
              <a:t>sulphonic</a:t>
            </a:r>
            <a:r>
              <a:rPr lang="en-GB" sz="2000" dirty="0" smtClean="0"/>
              <a:t> acid</a:t>
            </a:r>
            <a:endParaRPr lang="fr-BE" sz="2000" dirty="0" smtClean="0"/>
          </a:p>
          <a:p>
            <a:pPr lvl="0"/>
            <a:r>
              <a:rPr lang="en-GB" sz="2000" dirty="0" smtClean="0"/>
              <a:t>Complete </a:t>
            </a:r>
            <a:r>
              <a:rPr lang="en-GB" sz="2000" dirty="0"/>
              <a:t>review substances never evaluated </a:t>
            </a:r>
            <a:r>
              <a:rPr lang="en-GB" sz="2000" dirty="0" smtClean="0"/>
              <a:t>(more than 1200 </a:t>
            </a:r>
            <a:r>
              <a:rPr lang="en-GB" sz="2000" dirty="0" err="1" smtClean="0"/>
              <a:t>subst</a:t>
            </a:r>
            <a:r>
              <a:rPr lang="en-GB" sz="2000" dirty="0" smtClean="0"/>
              <a:t>)</a:t>
            </a:r>
            <a:endParaRPr lang="fr-BE" sz="2000" b="1" dirty="0" smtClean="0"/>
          </a:p>
          <a:p>
            <a:pPr marL="0" lvl="0" indent="0">
              <a:buNone/>
            </a:pPr>
            <a:r>
              <a:rPr lang="fr-BE" sz="2000" b="1" dirty="0" smtClean="0"/>
              <a:t>Techniques and </a:t>
            </a:r>
            <a:r>
              <a:rPr lang="fr-BE" sz="2000" b="1" dirty="0" err="1" smtClean="0"/>
              <a:t>methods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used</a:t>
            </a:r>
            <a:r>
              <a:rPr lang="fr-BE" sz="2000" b="1" dirty="0" smtClean="0"/>
              <a:t> in </a:t>
            </a:r>
            <a:r>
              <a:rPr lang="fr-BE" sz="2000" b="1" dirty="0" err="1" smtClean="0"/>
              <a:t>processing</a:t>
            </a:r>
            <a:r>
              <a:rPr lang="fr-BE" sz="2000" b="1" dirty="0" smtClean="0"/>
              <a:t> </a:t>
            </a:r>
            <a:r>
              <a:rPr lang="fr-BE" sz="2000" dirty="0" smtClean="0"/>
              <a:t>(autorisation possible </a:t>
            </a:r>
            <a:r>
              <a:rPr lang="fr-BE" sz="2000" dirty="0" err="1" smtClean="0"/>
              <a:t>under</a:t>
            </a:r>
            <a:r>
              <a:rPr lang="fr-BE" sz="2000" dirty="0" smtClean="0"/>
              <a:t> R848/2018)</a:t>
            </a:r>
          </a:p>
          <a:p>
            <a:r>
              <a:rPr lang="fr-BE" sz="2000" dirty="0"/>
              <a:t>More experts </a:t>
            </a:r>
            <a:r>
              <a:rPr lang="fr-BE" sz="2000" dirty="0" err="1"/>
              <a:t>needed</a:t>
            </a:r>
            <a:r>
              <a:rPr lang="fr-BE" sz="2000" dirty="0"/>
              <a:t> (call to </a:t>
            </a:r>
            <a:r>
              <a:rPr lang="fr-BE" sz="2000" dirty="0" err="1"/>
              <a:t>be</a:t>
            </a:r>
            <a:r>
              <a:rPr lang="fr-BE" sz="2000" dirty="0"/>
              <a:t> </a:t>
            </a:r>
            <a:r>
              <a:rPr lang="fr-BE" sz="2000" dirty="0" err="1"/>
              <a:t>launched</a:t>
            </a:r>
            <a:r>
              <a:rPr lang="fr-BE" sz="2000" dirty="0" smtClean="0"/>
              <a:t>)</a:t>
            </a:r>
          </a:p>
          <a:p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6292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934</TotalTime>
  <Words>283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Verdana</vt:lpstr>
      <vt:lpstr>Blank</vt:lpstr>
      <vt:lpstr>EGTOP</vt:lpstr>
      <vt:lpstr>EGTOP in 2019, 2020 and beyond</vt:lpstr>
      <vt:lpstr>Food VI</vt:lpstr>
      <vt:lpstr>EGTOP in 2019, 2020 and beyond</vt:lpstr>
      <vt:lpstr>MS Requests EGTOP evaluation(pending)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EGTOP</dc:title>
  <dc:creator>DRUKKER Bas (AGRI)</dc:creator>
  <cp:lastModifiedBy>SMETS Claude (AGRI)</cp:lastModifiedBy>
  <cp:revision>35</cp:revision>
  <dcterms:created xsi:type="dcterms:W3CDTF">2018-04-25T15:05:16Z</dcterms:created>
  <dcterms:modified xsi:type="dcterms:W3CDTF">2020-07-08T07:52:52Z</dcterms:modified>
</cp:coreProperties>
</file>