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8" r:id="rId2"/>
    <p:sldId id="266" r:id="rId3"/>
    <p:sldId id="285" r:id="rId4"/>
    <p:sldId id="290" r:id="rId5"/>
    <p:sldId id="291" r:id="rId6"/>
    <p:sldId id="292" r:id="rId7"/>
    <p:sldId id="294" r:id="rId8"/>
    <p:sldId id="295" r:id="rId9"/>
    <p:sldId id="293" r:id="rId10"/>
    <p:sldId id="286" r:id="rId11"/>
    <p:sldId id="287" r:id="rId12"/>
    <p:sldId id="288" r:id="rId13"/>
    <p:sldId id="289" r:id="rId14"/>
    <p:sldId id="28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9" autoAdjust="0"/>
    <p:restoredTop sz="94660"/>
  </p:normalViewPr>
  <p:slideViewPr>
    <p:cSldViewPr snapToGrid="0">
      <p:cViewPr varScale="1">
        <p:scale>
          <a:sx n="68" d="100"/>
          <a:sy n="68" d="100"/>
        </p:scale>
        <p:origin x="610" y="62"/>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08/07/2020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08/07/2020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fr-BE" dirty="0" smtClean="0"/>
              <a:t>CDG </a:t>
            </a:r>
            <a:r>
              <a:rPr lang="fr-BE" dirty="0" err="1" smtClean="0"/>
              <a:t>Organics</a:t>
            </a:r>
            <a:r>
              <a:rPr lang="fr-BE" dirty="0" smtClean="0"/>
              <a:t/>
            </a:r>
            <a:br>
              <a:rPr lang="fr-BE" dirty="0" smtClean="0"/>
            </a:br>
            <a:r>
              <a:rPr lang="fr-BE" dirty="0" err="1" smtClean="0"/>
              <a:t>Secondary</a:t>
            </a:r>
            <a:r>
              <a:rPr lang="fr-BE" dirty="0" smtClean="0"/>
              <a:t> </a:t>
            </a:r>
            <a:r>
              <a:rPr lang="fr-BE" dirty="0" err="1" smtClean="0"/>
              <a:t>legislation</a:t>
            </a:r>
            <a:r>
              <a:rPr lang="fr-BE" dirty="0" smtClean="0"/>
              <a:t/>
            </a:r>
            <a:br>
              <a:rPr lang="fr-BE" dirty="0" smtClean="0"/>
            </a:br>
            <a:r>
              <a:rPr lang="fr-BE" dirty="0" smtClean="0"/>
              <a:t>Production </a:t>
            </a:r>
            <a:r>
              <a:rPr lang="fr-BE" dirty="0" err="1" smtClean="0"/>
              <a:t>rules</a:t>
            </a:r>
            <a:endParaRPr lang="en-GB" dirty="0"/>
          </a:p>
        </p:txBody>
      </p:sp>
      <p:sp>
        <p:nvSpPr>
          <p:cNvPr id="7" name="Subtitle 6"/>
          <p:cNvSpPr>
            <a:spLocks noGrp="1"/>
          </p:cNvSpPr>
          <p:nvPr>
            <p:ph type="subTitle" idx="1"/>
          </p:nvPr>
        </p:nvSpPr>
        <p:spPr/>
        <p:txBody>
          <a:bodyPr/>
          <a:lstStyle/>
          <a:p>
            <a:r>
              <a:rPr lang="fr-BE" dirty="0" smtClean="0"/>
              <a:t>Unit B4</a:t>
            </a:r>
            <a:endParaRPr lang="en-GB" dirty="0"/>
          </a:p>
        </p:txBody>
      </p:sp>
      <p:sp>
        <p:nvSpPr>
          <p:cNvPr id="2" name="Text Placeholder 1"/>
          <p:cNvSpPr>
            <a:spLocks noGrp="1"/>
          </p:cNvSpPr>
          <p:nvPr>
            <p:ph type="body" sz="quarter" idx="13"/>
          </p:nvPr>
        </p:nvSpPr>
        <p:spPr/>
        <p:txBody>
          <a:bodyPr/>
          <a:lstStyle/>
          <a:p>
            <a:r>
              <a:rPr lang="fr-BE" dirty="0" smtClean="0"/>
              <a:t>10 JULY 2020</a:t>
            </a:r>
            <a:endParaRPr lang="en-GB" dirty="0"/>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21189663"/>
              </p:ext>
            </p:extLst>
          </p:nvPr>
        </p:nvGraphicFramePr>
        <p:xfrm>
          <a:off x="1337912" y="1848051"/>
          <a:ext cx="9153623" cy="2194518"/>
        </p:xfrm>
        <a:graphic>
          <a:graphicData uri="http://schemas.openxmlformats.org/drawingml/2006/table">
            <a:tbl>
              <a:tblPr>
                <a:tableStyleId>{5C22544A-7EE6-4342-B048-85BDC9FD1C3A}</a:tableStyleId>
              </a:tblPr>
              <a:tblGrid>
                <a:gridCol w="4322545">
                  <a:extLst>
                    <a:ext uri="{9D8B030D-6E8A-4147-A177-3AD203B41FA5}">
                      <a16:colId xmlns:a16="http://schemas.microsoft.com/office/drawing/2014/main" val="1878879924"/>
                    </a:ext>
                  </a:extLst>
                </a:gridCol>
                <a:gridCol w="1592516">
                  <a:extLst>
                    <a:ext uri="{9D8B030D-6E8A-4147-A177-3AD203B41FA5}">
                      <a16:colId xmlns:a16="http://schemas.microsoft.com/office/drawing/2014/main" val="3338167304"/>
                    </a:ext>
                  </a:extLst>
                </a:gridCol>
                <a:gridCol w="1619281">
                  <a:extLst>
                    <a:ext uri="{9D8B030D-6E8A-4147-A177-3AD203B41FA5}">
                      <a16:colId xmlns:a16="http://schemas.microsoft.com/office/drawing/2014/main" val="3543378190"/>
                    </a:ext>
                  </a:extLst>
                </a:gridCol>
                <a:gridCol w="1619281">
                  <a:extLst>
                    <a:ext uri="{9D8B030D-6E8A-4147-A177-3AD203B41FA5}">
                      <a16:colId xmlns:a16="http://schemas.microsoft.com/office/drawing/2014/main" val="4014743965"/>
                    </a:ext>
                  </a:extLst>
                </a:gridCol>
              </a:tblGrid>
              <a:tr h="731506">
                <a:tc>
                  <a:txBody>
                    <a:bodyPr/>
                    <a:lstStyle/>
                    <a:p>
                      <a:pPr algn="l" fontAlgn="ctr"/>
                      <a:r>
                        <a:rPr lang="en-US" sz="1100" u="none" strike="noStrike" dirty="0">
                          <a:effectLst/>
                        </a:rPr>
                        <a:t>Short title of Implementing Acts</a:t>
                      </a:r>
                      <a:endParaRPr lang="en-US" sz="11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en-GB" sz="1100" u="none" strike="noStrike">
                          <a:effectLst/>
                        </a:rPr>
                        <a:t>COP Vote</a:t>
                      </a:r>
                      <a:endParaRPr lang="en-GB" sz="1100" b="1"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ctr"/>
                      <a:r>
                        <a:rPr lang="en-GB" sz="1100" u="none" strike="noStrike" dirty="0">
                          <a:effectLst/>
                        </a:rPr>
                        <a:t>Adoption by COM</a:t>
                      </a:r>
                      <a:endParaRPr lang="en-GB" sz="11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fr-BE" sz="1100" b="0" i="0" u="none" strike="noStrike" dirty="0" err="1" smtClean="0">
                          <a:solidFill>
                            <a:srgbClr val="000000"/>
                          </a:solidFill>
                          <a:effectLst/>
                          <a:latin typeface="+mn-lt"/>
                        </a:rPr>
                        <a:t>Empowerrment</a:t>
                      </a:r>
                      <a:r>
                        <a:rPr lang="fr-BE" sz="1100" b="0" i="0" u="none" strike="noStrike" dirty="0" smtClean="0">
                          <a:solidFill>
                            <a:srgbClr val="000000"/>
                          </a:solidFill>
                          <a:effectLst/>
                          <a:latin typeface="+mn-lt"/>
                        </a:rPr>
                        <a:t> COM</a:t>
                      </a:r>
                      <a:endParaRPr lang="en-GB" sz="1100" b="0" i="0" u="none" strike="noStrike" dirty="0">
                        <a:solidFill>
                          <a:srgbClr val="000000"/>
                        </a:solidFill>
                        <a:effectLst/>
                        <a:latin typeface="+mn-lt"/>
                      </a:endParaRPr>
                    </a:p>
                  </a:txBody>
                  <a:tcPr marL="6350" marR="6350" marT="6350" marB="0" anchor="ctr"/>
                </a:tc>
                <a:extLst>
                  <a:ext uri="{0D108BD9-81ED-4DB2-BD59-A6C34878D82A}">
                    <a16:rowId xmlns:a16="http://schemas.microsoft.com/office/drawing/2014/main" val="4107054501"/>
                  </a:ext>
                </a:extLst>
              </a:tr>
              <a:tr h="731506">
                <a:tc>
                  <a:txBody>
                    <a:bodyPr/>
                    <a:lstStyle/>
                    <a:p>
                      <a:pPr algn="l" fontAlgn="t"/>
                      <a:r>
                        <a:rPr lang="en-GB" sz="1100" u="none" strike="noStrike" dirty="0">
                          <a:effectLst/>
                        </a:rPr>
                        <a:t>Rules for Organic Production</a:t>
                      </a:r>
                      <a:endParaRPr lang="en-GB" sz="1100" b="0" i="0" u="none" strike="noStrike" dirty="0">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03-03-2020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01-04-2020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fr-BE" sz="1100" b="0" i="0" u="none" strike="noStrike" dirty="0" smtClean="0">
                          <a:solidFill>
                            <a:srgbClr val="000000"/>
                          </a:solidFill>
                          <a:effectLst/>
                          <a:latin typeface="+mn-lt"/>
                        </a:rPr>
                        <a:t>Articles</a:t>
                      </a:r>
                      <a:r>
                        <a:rPr lang="fr-BE" sz="1100" b="0" i="0" u="none" strike="noStrike" baseline="0" dirty="0" smtClean="0">
                          <a:solidFill>
                            <a:srgbClr val="000000"/>
                          </a:solidFill>
                          <a:effectLst/>
                          <a:latin typeface="+mn-lt"/>
                        </a:rPr>
                        <a:t> 10, 14, 15, 16, 17 and 26</a:t>
                      </a:r>
                      <a:endParaRPr lang="en-GB" sz="1100" b="0" i="0" u="none" strike="noStrike" dirty="0">
                        <a:solidFill>
                          <a:srgbClr val="000000"/>
                        </a:solidFill>
                        <a:effectLst/>
                        <a:latin typeface="+mn-lt"/>
                      </a:endParaRPr>
                    </a:p>
                  </a:txBody>
                  <a:tcPr marL="6350" marR="6350" marT="6350" marB="0"/>
                </a:tc>
                <a:extLst>
                  <a:ext uri="{0D108BD9-81ED-4DB2-BD59-A6C34878D82A}">
                    <a16:rowId xmlns:a16="http://schemas.microsoft.com/office/drawing/2014/main" val="2295710481"/>
                  </a:ext>
                </a:extLst>
              </a:tr>
              <a:tr h="731506">
                <a:tc>
                  <a:txBody>
                    <a:bodyPr/>
                    <a:lstStyle/>
                    <a:p>
                      <a:pPr algn="l" fontAlgn="t"/>
                      <a:r>
                        <a:rPr lang="en-US" sz="1100" u="none" strike="noStrike">
                          <a:effectLst/>
                        </a:rPr>
                        <a:t>All annexes for authorised products and substances</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01-12-2020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dirty="0">
                          <a:effectLst/>
                        </a:rPr>
                        <a:t>15-12-2020</a:t>
                      </a:r>
                      <a:endParaRPr lang="en-GB" sz="1100" b="1" i="0" u="none" strike="noStrike" dirty="0">
                        <a:solidFill>
                          <a:srgbClr val="000000"/>
                        </a:solidFill>
                        <a:effectLst/>
                        <a:latin typeface="Calibri" panose="020F0502020204030204" pitchFamily="34" charset="0"/>
                      </a:endParaRPr>
                    </a:p>
                  </a:txBody>
                  <a:tcPr marL="6350" marR="6350" marT="6350" marB="0"/>
                </a:tc>
                <a:tc>
                  <a:txBody>
                    <a:bodyPr/>
                    <a:lstStyle/>
                    <a:p>
                      <a:pPr algn="ctr" fontAlgn="t"/>
                      <a:r>
                        <a:rPr lang="fr-BE" sz="1100" b="0" i="0" u="none" strike="noStrike" dirty="0" smtClean="0">
                          <a:solidFill>
                            <a:srgbClr val="000000"/>
                          </a:solidFill>
                          <a:effectLst/>
                          <a:latin typeface="+mn-lt"/>
                        </a:rPr>
                        <a:t>Article</a:t>
                      </a:r>
                      <a:r>
                        <a:rPr lang="fr-BE" sz="1100" b="0" i="0" u="none" strike="noStrike" baseline="0" dirty="0" smtClean="0">
                          <a:solidFill>
                            <a:srgbClr val="000000"/>
                          </a:solidFill>
                          <a:effectLst/>
                          <a:latin typeface="+mn-lt"/>
                        </a:rPr>
                        <a:t> 24</a:t>
                      </a:r>
                      <a:endParaRPr lang="en-GB" sz="1100" b="0" i="0" u="none" strike="noStrike" dirty="0">
                        <a:solidFill>
                          <a:srgbClr val="000000"/>
                        </a:solidFill>
                        <a:effectLst/>
                        <a:latin typeface="+mn-lt"/>
                      </a:endParaRPr>
                    </a:p>
                  </a:txBody>
                  <a:tcPr marL="6350" marR="6350" marT="6350" marB="0"/>
                </a:tc>
                <a:extLst>
                  <a:ext uri="{0D108BD9-81ED-4DB2-BD59-A6C34878D82A}">
                    <a16:rowId xmlns:a16="http://schemas.microsoft.com/office/drawing/2014/main" val="2777284988"/>
                  </a:ext>
                </a:extLst>
              </a:tr>
            </a:tbl>
          </a:graphicData>
        </a:graphic>
      </p:graphicFrame>
      <p:sp>
        <p:nvSpPr>
          <p:cNvPr id="3" name="Title 2"/>
          <p:cNvSpPr>
            <a:spLocks noGrp="1"/>
          </p:cNvSpPr>
          <p:nvPr>
            <p:ph type="title"/>
          </p:nvPr>
        </p:nvSpPr>
        <p:spPr/>
        <p:txBody>
          <a:bodyPr/>
          <a:lstStyle/>
          <a:p>
            <a:r>
              <a:rPr lang="fr-BE" dirty="0" err="1" smtClean="0"/>
              <a:t>Implementing</a:t>
            </a:r>
            <a:r>
              <a:rPr lang="fr-BE" dirty="0" smtClean="0"/>
              <a:t> </a:t>
            </a:r>
            <a:r>
              <a:rPr lang="fr-BE" dirty="0" err="1" smtClean="0"/>
              <a:t>acts</a:t>
            </a:r>
            <a:r>
              <a:rPr lang="fr-BE" dirty="0" smtClean="0"/>
              <a:t> production </a:t>
            </a:r>
            <a:r>
              <a:rPr lang="fr-BE" dirty="0" err="1" smtClean="0"/>
              <a:t>rules</a:t>
            </a:r>
            <a:endParaRPr lang="en-GB" dirty="0"/>
          </a:p>
        </p:txBody>
      </p:sp>
    </p:spTree>
    <p:extLst>
      <p:ext uri="{BB962C8B-B14F-4D97-AF65-F5344CB8AC3E}">
        <p14:creationId xmlns:p14="http://schemas.microsoft.com/office/powerpoint/2010/main" val="2108967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BE" dirty="0" smtClean="0"/>
              <a:t>2 </a:t>
            </a:r>
            <a:r>
              <a:rPr lang="fr-BE" dirty="0" err="1" smtClean="0"/>
              <a:t>implementing</a:t>
            </a:r>
            <a:r>
              <a:rPr lang="fr-BE" dirty="0" smtClean="0"/>
              <a:t> </a:t>
            </a:r>
            <a:r>
              <a:rPr lang="fr-BE" dirty="0" err="1" smtClean="0"/>
              <a:t>acts</a:t>
            </a:r>
            <a:endParaRPr lang="fr-BE" dirty="0" smtClean="0"/>
          </a:p>
          <a:p>
            <a:r>
              <a:rPr lang="fr-BE" dirty="0" smtClean="0"/>
              <a:t>1 </a:t>
            </a:r>
            <a:r>
              <a:rPr lang="fr-BE" dirty="0" err="1" smtClean="0"/>
              <a:t>already</a:t>
            </a:r>
            <a:r>
              <a:rPr lang="fr-BE" dirty="0" smtClean="0"/>
              <a:t> </a:t>
            </a:r>
            <a:r>
              <a:rPr lang="fr-BE" dirty="0" err="1" smtClean="0"/>
              <a:t>published</a:t>
            </a:r>
            <a:endParaRPr lang="fr-BE" dirty="0" smtClean="0"/>
          </a:p>
          <a:p>
            <a:r>
              <a:rPr lang="fr-BE" dirty="0" smtClean="0"/>
              <a:t>1 </a:t>
            </a:r>
            <a:r>
              <a:rPr lang="fr-BE" dirty="0" err="1" smtClean="0"/>
              <a:t>still</a:t>
            </a:r>
            <a:r>
              <a:rPr lang="fr-BE" dirty="0" smtClean="0"/>
              <a:t> in discussion </a:t>
            </a:r>
            <a:r>
              <a:rPr lang="fr-BE" dirty="0" err="1" smtClean="0"/>
              <a:t>with</a:t>
            </a:r>
            <a:r>
              <a:rPr lang="fr-BE" dirty="0" smtClean="0"/>
              <a:t> </a:t>
            </a:r>
            <a:r>
              <a:rPr lang="fr-BE" dirty="0" err="1" smtClean="0"/>
              <a:t>Member</a:t>
            </a:r>
            <a:r>
              <a:rPr lang="fr-BE" dirty="0" smtClean="0"/>
              <a:t> States (annexes </a:t>
            </a:r>
            <a:r>
              <a:rPr lang="fr-BE" dirty="0" err="1" smtClean="0"/>
              <a:t>authorised</a:t>
            </a:r>
            <a:r>
              <a:rPr lang="fr-BE" dirty="0" smtClean="0"/>
              <a:t> </a:t>
            </a:r>
            <a:r>
              <a:rPr lang="fr-BE" dirty="0" err="1" smtClean="0"/>
              <a:t>products</a:t>
            </a:r>
            <a:r>
              <a:rPr lang="fr-BE" dirty="0" smtClean="0"/>
              <a:t> and substances)</a:t>
            </a:r>
            <a:endParaRPr lang="en-GB" dirty="0"/>
          </a:p>
        </p:txBody>
      </p:sp>
      <p:sp>
        <p:nvSpPr>
          <p:cNvPr id="3" name="Title 2"/>
          <p:cNvSpPr>
            <a:spLocks noGrp="1"/>
          </p:cNvSpPr>
          <p:nvPr>
            <p:ph type="title"/>
          </p:nvPr>
        </p:nvSpPr>
        <p:spPr/>
        <p:txBody>
          <a:bodyPr/>
          <a:lstStyle/>
          <a:p>
            <a:r>
              <a:rPr lang="fr-BE" dirty="0" err="1" smtClean="0"/>
              <a:t>Implementing</a:t>
            </a:r>
            <a:r>
              <a:rPr lang="fr-BE" dirty="0" smtClean="0"/>
              <a:t> </a:t>
            </a:r>
            <a:r>
              <a:rPr lang="fr-BE" dirty="0" err="1" smtClean="0"/>
              <a:t>acts</a:t>
            </a:r>
            <a:r>
              <a:rPr lang="fr-BE" dirty="0" smtClean="0"/>
              <a:t> production </a:t>
            </a:r>
            <a:r>
              <a:rPr lang="fr-BE" dirty="0" err="1" smtClean="0"/>
              <a:t>rules</a:t>
            </a:r>
            <a:endParaRPr lang="en-GB" dirty="0"/>
          </a:p>
        </p:txBody>
      </p:sp>
    </p:spTree>
    <p:extLst>
      <p:ext uri="{BB962C8B-B14F-4D97-AF65-F5344CB8AC3E}">
        <p14:creationId xmlns:p14="http://schemas.microsoft.com/office/powerpoint/2010/main" val="3348245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347537"/>
            <a:ext cx="10905699" cy="4880008"/>
          </a:xfrm>
        </p:spPr>
        <p:txBody>
          <a:bodyPr/>
          <a:lstStyle/>
          <a:p>
            <a:r>
              <a:rPr lang="en-US" sz="2000" dirty="0"/>
              <a:t>COMMISSION IMPLEMENTING REGULATION (EU) 2020/464 of 26 March 2020 laying down certain rules for the application of Regulation (EU) 2018/848 of the European Parliament and of the Council as regards the documents needed for the retroactive recognition of periods for the purpose of conversion, the production of organic products and information to be provided by Member States </a:t>
            </a:r>
            <a:r>
              <a:rPr lang="en-US" sz="2000" dirty="0" smtClean="0"/>
              <a:t>(OJ L 98, 31.3.2020, p.2)</a:t>
            </a:r>
          </a:p>
          <a:p>
            <a:r>
              <a:rPr lang="en-US" sz="2000" dirty="0" smtClean="0"/>
              <a:t>Sets the rules for retroactive recognition periods of conversion, additional production rules for livestock (bovine, ovine, caprine, equine, </a:t>
            </a:r>
            <a:r>
              <a:rPr lang="en-US" sz="2000" dirty="0" err="1" smtClean="0"/>
              <a:t>cervine</a:t>
            </a:r>
            <a:r>
              <a:rPr lang="en-US" sz="2000" dirty="0" smtClean="0"/>
              <a:t>, porcine animals, poultry and rabbits) and for aquaculture animals and algae</a:t>
            </a:r>
          </a:p>
          <a:p>
            <a:r>
              <a:rPr lang="en-US" sz="2000" dirty="0" smtClean="0"/>
              <a:t>Sets the rules for the techniques authorized in the processing of food and feed products</a:t>
            </a:r>
          </a:p>
          <a:p>
            <a:r>
              <a:rPr lang="en-US" sz="2000" dirty="0" smtClean="0"/>
              <a:t>Sets rules on the information that MS must provide to the COM on collection of data concerning the availability of organic and in conversion PRM, organic animals and organic aquaculture juveniles</a:t>
            </a:r>
            <a:endParaRPr lang="en-GB" sz="2000" dirty="0"/>
          </a:p>
        </p:txBody>
      </p:sp>
      <p:sp>
        <p:nvSpPr>
          <p:cNvPr id="3" name="Title 2"/>
          <p:cNvSpPr>
            <a:spLocks noGrp="1"/>
          </p:cNvSpPr>
          <p:nvPr>
            <p:ph type="title"/>
          </p:nvPr>
        </p:nvSpPr>
        <p:spPr/>
        <p:txBody>
          <a:bodyPr/>
          <a:lstStyle/>
          <a:p>
            <a:r>
              <a:rPr lang="en-US" dirty="0"/>
              <a:t>COMMISSION IMPLEMENTING REGULATION (EU) 2020/464</a:t>
            </a:r>
            <a:endParaRPr lang="en-GB" dirty="0"/>
          </a:p>
        </p:txBody>
      </p:sp>
    </p:spTree>
    <p:extLst>
      <p:ext uri="{BB962C8B-B14F-4D97-AF65-F5344CB8AC3E}">
        <p14:creationId xmlns:p14="http://schemas.microsoft.com/office/powerpoint/2010/main" val="2419946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540042"/>
            <a:ext cx="10905699" cy="5014762"/>
          </a:xfrm>
        </p:spPr>
        <p:txBody>
          <a:bodyPr/>
          <a:lstStyle/>
          <a:p>
            <a:r>
              <a:rPr lang="fr-BE" dirty="0" smtClean="0"/>
              <a:t>Sets the </a:t>
            </a:r>
            <a:r>
              <a:rPr lang="fr-BE" dirty="0" err="1" smtClean="0"/>
              <a:t>lists</a:t>
            </a:r>
            <a:r>
              <a:rPr lang="fr-BE" dirty="0" smtClean="0"/>
              <a:t> of </a:t>
            </a:r>
            <a:r>
              <a:rPr lang="fr-BE" dirty="0" err="1" smtClean="0"/>
              <a:t>authorised</a:t>
            </a:r>
            <a:r>
              <a:rPr lang="fr-BE" dirty="0" smtClean="0"/>
              <a:t> </a:t>
            </a:r>
            <a:r>
              <a:rPr lang="fr-BE" dirty="0" err="1" smtClean="0"/>
              <a:t>products</a:t>
            </a:r>
            <a:r>
              <a:rPr lang="fr-BE" dirty="0" smtClean="0"/>
              <a:t> and substances</a:t>
            </a:r>
          </a:p>
          <a:p>
            <a:r>
              <a:rPr lang="fr-BE" dirty="0" err="1" smtClean="0"/>
              <a:t>Annex</a:t>
            </a:r>
            <a:r>
              <a:rPr lang="fr-BE" dirty="0" smtClean="0"/>
              <a:t> I plant protection </a:t>
            </a:r>
            <a:r>
              <a:rPr lang="fr-BE" dirty="0" err="1" smtClean="0"/>
              <a:t>products</a:t>
            </a:r>
            <a:endParaRPr lang="fr-BE" dirty="0" smtClean="0"/>
          </a:p>
          <a:p>
            <a:r>
              <a:rPr lang="fr-BE" dirty="0" err="1" smtClean="0"/>
              <a:t>Annex</a:t>
            </a:r>
            <a:r>
              <a:rPr lang="fr-BE" dirty="0" smtClean="0"/>
              <a:t> II </a:t>
            </a:r>
            <a:r>
              <a:rPr lang="fr-BE" dirty="0" err="1" smtClean="0"/>
              <a:t>fertilisers</a:t>
            </a:r>
            <a:r>
              <a:rPr lang="fr-BE" dirty="0" smtClean="0"/>
              <a:t>, </a:t>
            </a:r>
            <a:r>
              <a:rPr lang="fr-BE" dirty="0" err="1" smtClean="0"/>
              <a:t>soil</a:t>
            </a:r>
            <a:r>
              <a:rPr lang="fr-BE" dirty="0" smtClean="0"/>
              <a:t> </a:t>
            </a:r>
            <a:r>
              <a:rPr lang="fr-BE" dirty="0" err="1" smtClean="0"/>
              <a:t>conditioners</a:t>
            </a:r>
            <a:r>
              <a:rPr lang="fr-BE" dirty="0" smtClean="0"/>
              <a:t> and </a:t>
            </a:r>
            <a:r>
              <a:rPr lang="fr-BE" dirty="0" err="1" smtClean="0"/>
              <a:t>nutrients</a:t>
            </a:r>
            <a:endParaRPr lang="fr-BE" dirty="0" smtClean="0"/>
          </a:p>
          <a:p>
            <a:r>
              <a:rPr lang="fr-BE" dirty="0" err="1" smtClean="0"/>
              <a:t>Annex</a:t>
            </a:r>
            <a:r>
              <a:rPr lang="fr-BE" dirty="0" smtClean="0"/>
              <a:t> III non-</a:t>
            </a:r>
            <a:r>
              <a:rPr lang="fr-BE" dirty="0" err="1" smtClean="0"/>
              <a:t>organic</a:t>
            </a:r>
            <a:r>
              <a:rPr lang="fr-BE" dirty="0" smtClean="0"/>
              <a:t> </a:t>
            </a:r>
            <a:r>
              <a:rPr lang="fr-BE" dirty="0" err="1" smtClean="0"/>
              <a:t>feed</a:t>
            </a:r>
            <a:r>
              <a:rPr lang="fr-BE" dirty="0" smtClean="0"/>
              <a:t> </a:t>
            </a:r>
            <a:r>
              <a:rPr lang="fr-BE" dirty="0" err="1" smtClean="0"/>
              <a:t>materials</a:t>
            </a:r>
            <a:r>
              <a:rPr lang="fr-BE" dirty="0" smtClean="0"/>
              <a:t>, </a:t>
            </a:r>
            <a:r>
              <a:rPr lang="fr-BE" dirty="0" err="1" smtClean="0"/>
              <a:t>feed</a:t>
            </a:r>
            <a:r>
              <a:rPr lang="fr-BE" dirty="0" smtClean="0"/>
              <a:t> additives and </a:t>
            </a:r>
            <a:r>
              <a:rPr lang="fr-BE" dirty="0" err="1" smtClean="0"/>
              <a:t>processing</a:t>
            </a:r>
            <a:r>
              <a:rPr lang="fr-BE" dirty="0" smtClean="0"/>
              <a:t> </a:t>
            </a:r>
            <a:r>
              <a:rPr lang="fr-BE" dirty="0" err="1" smtClean="0"/>
              <a:t>aids</a:t>
            </a:r>
            <a:endParaRPr lang="fr-BE" dirty="0" smtClean="0"/>
          </a:p>
          <a:p>
            <a:r>
              <a:rPr lang="fr-BE" dirty="0" err="1" smtClean="0"/>
              <a:t>Annex</a:t>
            </a:r>
            <a:r>
              <a:rPr lang="fr-BE" dirty="0" smtClean="0"/>
              <a:t> IV </a:t>
            </a:r>
            <a:r>
              <a:rPr lang="fr-BE" dirty="0" err="1" smtClean="0"/>
              <a:t>products</a:t>
            </a:r>
            <a:r>
              <a:rPr lang="fr-BE" dirty="0" smtClean="0"/>
              <a:t> for the </a:t>
            </a:r>
            <a:r>
              <a:rPr lang="fr-BE" dirty="0" err="1" smtClean="0"/>
              <a:t>cleaning</a:t>
            </a:r>
            <a:r>
              <a:rPr lang="fr-BE" dirty="0" smtClean="0"/>
              <a:t> and </a:t>
            </a:r>
            <a:r>
              <a:rPr lang="fr-BE" dirty="0" err="1" smtClean="0"/>
              <a:t>disinfection</a:t>
            </a:r>
            <a:r>
              <a:rPr lang="fr-BE" dirty="0" smtClean="0"/>
              <a:t> (animal production, plant production, </a:t>
            </a:r>
            <a:r>
              <a:rPr lang="fr-BE" dirty="0" err="1" smtClean="0"/>
              <a:t>storage</a:t>
            </a:r>
            <a:r>
              <a:rPr lang="fr-BE" dirty="0" smtClean="0"/>
              <a:t>, </a:t>
            </a:r>
            <a:r>
              <a:rPr lang="fr-BE" dirty="0" err="1" smtClean="0"/>
              <a:t>processing</a:t>
            </a:r>
            <a:r>
              <a:rPr lang="fr-BE" dirty="0" smtClean="0"/>
              <a:t>)</a:t>
            </a:r>
          </a:p>
          <a:p>
            <a:r>
              <a:rPr lang="fr-BE" dirty="0" err="1" smtClean="0"/>
              <a:t>Annex</a:t>
            </a:r>
            <a:r>
              <a:rPr lang="fr-BE" dirty="0" smtClean="0"/>
              <a:t> V </a:t>
            </a:r>
            <a:r>
              <a:rPr lang="fr-BE" dirty="0" err="1" smtClean="0"/>
              <a:t>processed</a:t>
            </a:r>
            <a:r>
              <a:rPr lang="fr-BE" dirty="0" smtClean="0"/>
              <a:t> </a:t>
            </a:r>
            <a:r>
              <a:rPr lang="fr-BE" dirty="0" err="1" smtClean="0"/>
              <a:t>organic</a:t>
            </a:r>
            <a:r>
              <a:rPr lang="fr-BE" dirty="0" smtClean="0"/>
              <a:t> </a:t>
            </a:r>
            <a:r>
              <a:rPr lang="fr-BE" dirty="0" err="1" smtClean="0"/>
              <a:t>food</a:t>
            </a:r>
            <a:r>
              <a:rPr lang="fr-BE" dirty="0" smtClean="0"/>
              <a:t> (</a:t>
            </a:r>
            <a:r>
              <a:rPr lang="fr-BE" dirty="0" err="1" smtClean="0"/>
              <a:t>including</a:t>
            </a:r>
            <a:r>
              <a:rPr lang="fr-BE" dirty="0" smtClean="0"/>
              <a:t> </a:t>
            </a:r>
            <a:r>
              <a:rPr lang="fr-BE" dirty="0" err="1" smtClean="0"/>
              <a:t>wine</a:t>
            </a:r>
            <a:r>
              <a:rPr lang="fr-BE" dirty="0" smtClean="0"/>
              <a:t>) and of </a:t>
            </a:r>
            <a:r>
              <a:rPr lang="fr-BE" dirty="0" err="1" smtClean="0"/>
              <a:t>yeast</a:t>
            </a:r>
            <a:r>
              <a:rPr lang="fr-BE" dirty="0" smtClean="0"/>
              <a:t> </a:t>
            </a:r>
            <a:r>
              <a:rPr lang="fr-BE" dirty="0" err="1" smtClean="0"/>
              <a:t>used</a:t>
            </a:r>
            <a:r>
              <a:rPr lang="fr-BE" dirty="0" smtClean="0"/>
              <a:t> as </a:t>
            </a:r>
            <a:r>
              <a:rPr lang="fr-BE" dirty="0" err="1" smtClean="0"/>
              <a:t>food</a:t>
            </a:r>
            <a:r>
              <a:rPr lang="fr-BE" dirty="0" smtClean="0"/>
              <a:t> or </a:t>
            </a:r>
            <a:r>
              <a:rPr lang="fr-BE" dirty="0" err="1" smtClean="0"/>
              <a:t>feed</a:t>
            </a:r>
            <a:endParaRPr lang="fr-BE" dirty="0" smtClean="0"/>
          </a:p>
          <a:p>
            <a:r>
              <a:rPr lang="fr-BE" dirty="0" err="1" smtClean="0"/>
              <a:t>Annex</a:t>
            </a:r>
            <a:r>
              <a:rPr lang="fr-BE" dirty="0" smtClean="0"/>
              <a:t> VI </a:t>
            </a:r>
            <a:r>
              <a:rPr lang="fr-BE" dirty="0" err="1" smtClean="0"/>
              <a:t>products</a:t>
            </a:r>
            <a:r>
              <a:rPr lang="fr-BE" dirty="0" smtClean="0"/>
              <a:t> and substances </a:t>
            </a:r>
            <a:r>
              <a:rPr lang="fr-BE" dirty="0" err="1" smtClean="0"/>
              <a:t>authorised</a:t>
            </a:r>
            <a:r>
              <a:rPr lang="fr-BE" dirty="0" smtClean="0"/>
              <a:t> as </a:t>
            </a:r>
            <a:r>
              <a:rPr lang="fr-BE" dirty="0" err="1" smtClean="0"/>
              <a:t>referred</a:t>
            </a:r>
            <a:r>
              <a:rPr lang="fr-BE" dirty="0" smtClean="0"/>
              <a:t> in Article 45(2)</a:t>
            </a:r>
            <a:endParaRPr lang="en-GB" dirty="0"/>
          </a:p>
        </p:txBody>
      </p:sp>
      <p:sp>
        <p:nvSpPr>
          <p:cNvPr id="3" name="Title 2"/>
          <p:cNvSpPr>
            <a:spLocks noGrp="1"/>
          </p:cNvSpPr>
          <p:nvPr>
            <p:ph type="title"/>
          </p:nvPr>
        </p:nvSpPr>
        <p:spPr>
          <a:xfrm>
            <a:off x="970722" y="-336884"/>
            <a:ext cx="10515600" cy="2127183"/>
          </a:xfrm>
        </p:spPr>
        <p:txBody>
          <a:bodyPr/>
          <a:lstStyle/>
          <a:p>
            <a:r>
              <a:rPr lang="en-US" sz="2400" dirty="0"/>
              <a:t>COMMISSION IMPLEMENTING REGULATION </a:t>
            </a:r>
            <a:br>
              <a:rPr lang="en-US" sz="2400" dirty="0"/>
            </a:br>
            <a:r>
              <a:rPr lang="en-US" sz="2400" dirty="0"/>
              <a:t>concerning the </a:t>
            </a:r>
            <a:r>
              <a:rPr lang="en-US" sz="2400" dirty="0" err="1"/>
              <a:t>authorisation</a:t>
            </a:r>
            <a:r>
              <a:rPr lang="en-US" sz="2400" dirty="0"/>
              <a:t> of products and substances for use in organic production and repealing Regulation (EC) No 889/2008</a:t>
            </a:r>
            <a:br>
              <a:rPr lang="en-US" sz="2400" dirty="0"/>
            </a:br>
            <a:endParaRPr lang="en-GB" sz="2400" dirty="0"/>
          </a:p>
        </p:txBody>
      </p:sp>
    </p:spTree>
    <p:extLst>
      <p:ext uri="{BB962C8B-B14F-4D97-AF65-F5344CB8AC3E}">
        <p14:creationId xmlns:p14="http://schemas.microsoft.com/office/powerpoint/2010/main" val="684429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a:p>
            <a:r>
              <a:rPr lang="en-US" sz="1050" dirty="0" smtClean="0"/>
              <a:t>Slide </a:t>
            </a:r>
            <a:r>
              <a:rPr lang="en-US" sz="1050" dirty="0" smtClean="0">
                <a:solidFill>
                  <a:schemeClr val="accent6"/>
                </a:solidFill>
              </a:rPr>
              <a:t>xx</a:t>
            </a:r>
            <a:r>
              <a:rPr lang="en-US" sz="1050" dirty="0" smtClean="0"/>
              <a:t>: </a:t>
            </a:r>
            <a:r>
              <a:rPr lang="en-US" sz="1050" dirty="0">
                <a:solidFill>
                  <a:schemeClr val="accent6"/>
                </a:solidFill>
              </a:rPr>
              <a:t>e</a:t>
            </a:r>
            <a:r>
              <a:rPr lang="en-US" sz="1050" dirty="0" smtClean="0">
                <a:solidFill>
                  <a:schemeClr val="accent6"/>
                </a:solidFill>
              </a:rPr>
              <a:t>lement concerned</a:t>
            </a:r>
            <a:r>
              <a:rPr lang="en-US" sz="1050" dirty="0" smtClean="0"/>
              <a:t>, source</a:t>
            </a:r>
            <a:r>
              <a:rPr lang="en-US" sz="1050" dirty="0" smtClean="0">
                <a:solidFill>
                  <a:schemeClr val="accent6"/>
                </a:solidFill>
              </a:rPr>
              <a:t>: e.g. Fotolia.com</a:t>
            </a:r>
            <a:r>
              <a:rPr lang="en-US" sz="1050" dirty="0" smtClean="0"/>
              <a:t>; Slide </a:t>
            </a:r>
            <a:r>
              <a:rPr lang="en-US" sz="1050" dirty="0" smtClean="0">
                <a:solidFill>
                  <a:schemeClr val="accent6"/>
                </a:solidFill>
              </a:rPr>
              <a:t>xx</a:t>
            </a:r>
            <a:r>
              <a:rPr lang="en-US" sz="1050" dirty="0" smtClean="0"/>
              <a:t>: </a:t>
            </a:r>
            <a:r>
              <a:rPr lang="en-US" sz="1050" dirty="0" smtClean="0">
                <a:solidFill>
                  <a:schemeClr val="accent6"/>
                </a:solidFill>
              </a:rPr>
              <a:t>element concerned</a:t>
            </a:r>
            <a:r>
              <a:rPr lang="en-US" sz="1050" dirty="0" smtClean="0"/>
              <a:t>, source: </a:t>
            </a:r>
            <a:r>
              <a:rPr lang="en-US" sz="1050" dirty="0" smtClean="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smtClean="0"/>
              <a:t> </a:t>
            </a:r>
            <a:r>
              <a:rPr lang="en-GB" dirty="0"/>
              <a:t/>
            </a:r>
            <a:br>
              <a:rPr lang="en-GB" dirty="0"/>
            </a:br>
            <a:endParaRPr lang="en-GB" dirty="0"/>
          </a:p>
        </p:txBody>
      </p:sp>
      <p:sp>
        <p:nvSpPr>
          <p:cNvPr id="4" name="Title 3"/>
          <p:cNvSpPr>
            <a:spLocks noGrp="1"/>
          </p:cNvSpPr>
          <p:nvPr>
            <p:ph type="title"/>
          </p:nvPr>
        </p:nvSpPr>
        <p:spPr/>
        <p:txBody>
          <a:bodyPr/>
          <a:lstStyle/>
          <a:p>
            <a:r>
              <a:rPr lang="fr-BE" dirty="0" err="1" smtClean="0"/>
              <a:t>Delegated</a:t>
            </a:r>
            <a:r>
              <a:rPr lang="fr-BE" dirty="0" smtClean="0"/>
              <a:t> </a:t>
            </a:r>
            <a:r>
              <a:rPr lang="fr-BE" dirty="0" err="1" smtClean="0"/>
              <a:t>acts</a:t>
            </a:r>
            <a:r>
              <a:rPr lang="fr-BE" dirty="0" smtClean="0"/>
              <a:t> production </a:t>
            </a:r>
            <a:r>
              <a:rPr lang="fr-BE" dirty="0" err="1" smtClean="0"/>
              <a:t>rules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832644846"/>
              </p:ext>
            </p:extLst>
          </p:nvPr>
        </p:nvGraphicFramePr>
        <p:xfrm>
          <a:off x="1135781" y="1578545"/>
          <a:ext cx="10350541" cy="4322362"/>
        </p:xfrm>
        <a:graphic>
          <a:graphicData uri="http://schemas.openxmlformats.org/drawingml/2006/table">
            <a:tbl>
              <a:tblPr>
                <a:tableStyleId>{5C22544A-7EE6-4342-B048-85BDC9FD1C3A}</a:tableStyleId>
              </a:tblPr>
              <a:tblGrid>
                <a:gridCol w="5938232">
                  <a:extLst>
                    <a:ext uri="{9D8B030D-6E8A-4147-A177-3AD203B41FA5}">
                      <a16:colId xmlns:a16="http://schemas.microsoft.com/office/drawing/2014/main" val="3898413732"/>
                    </a:ext>
                  </a:extLst>
                </a:gridCol>
                <a:gridCol w="2187770">
                  <a:extLst>
                    <a:ext uri="{9D8B030D-6E8A-4147-A177-3AD203B41FA5}">
                      <a16:colId xmlns:a16="http://schemas.microsoft.com/office/drawing/2014/main" val="1203636264"/>
                    </a:ext>
                  </a:extLst>
                </a:gridCol>
                <a:gridCol w="2224539">
                  <a:extLst>
                    <a:ext uri="{9D8B030D-6E8A-4147-A177-3AD203B41FA5}">
                      <a16:colId xmlns:a16="http://schemas.microsoft.com/office/drawing/2014/main" val="2007782402"/>
                    </a:ext>
                  </a:extLst>
                </a:gridCol>
              </a:tblGrid>
              <a:tr h="565229">
                <a:tc>
                  <a:txBody>
                    <a:bodyPr/>
                    <a:lstStyle/>
                    <a:p>
                      <a:pPr algn="l" fontAlgn="ctr"/>
                      <a:r>
                        <a:rPr lang="en-US" sz="1100" u="none" strike="noStrike">
                          <a:effectLst/>
                        </a:rPr>
                        <a:t>Short title of Delegated Acts</a:t>
                      </a:r>
                      <a:endParaRPr lang="en-US" sz="1100" b="1"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ctr"/>
                      <a:r>
                        <a:rPr lang="en-GB" sz="1100" u="none" strike="noStrike">
                          <a:effectLst/>
                        </a:rPr>
                        <a:t>Adoption by COM</a:t>
                      </a:r>
                      <a:endParaRPr lang="en-GB" sz="1100" b="1" i="0" u="none" strike="noStrike">
                        <a:solidFill>
                          <a:srgbClr val="000000"/>
                        </a:solidFill>
                        <a:effectLst/>
                        <a:latin typeface="Calibri" panose="020F0502020204030204" pitchFamily="34" charset="0"/>
                      </a:endParaRPr>
                    </a:p>
                  </a:txBody>
                  <a:tcPr marL="6350" marR="6350" marT="6350" marB="0" anchor="ctr"/>
                </a:tc>
                <a:tc>
                  <a:txBody>
                    <a:bodyPr/>
                    <a:lstStyle/>
                    <a:p>
                      <a:pPr algn="ctr" fontAlgn="ctr"/>
                      <a:r>
                        <a:rPr lang="en-GB" sz="1100" u="none" strike="noStrike">
                          <a:effectLst/>
                        </a:rPr>
                        <a:t>End of scrutiny</a:t>
                      </a:r>
                      <a:endParaRPr lang="en-GB" sz="1100" b="1" i="0" u="none" strike="noStrike">
                        <a:solidFill>
                          <a:srgbClr val="000000"/>
                        </a:solidFill>
                        <a:effectLst/>
                        <a:latin typeface="Calibri" panose="020F0502020204030204" pitchFamily="34" charset="0"/>
                      </a:endParaRPr>
                    </a:p>
                  </a:txBody>
                  <a:tcPr marL="6350" marR="6350" marT="6350" marB="0" anchor="ctr"/>
                </a:tc>
                <a:extLst>
                  <a:ext uri="{0D108BD9-81ED-4DB2-BD59-A6C34878D82A}">
                    <a16:rowId xmlns:a16="http://schemas.microsoft.com/office/drawing/2014/main" val="4118632890"/>
                  </a:ext>
                </a:extLst>
              </a:tr>
              <a:tr h="730899">
                <a:tc>
                  <a:txBody>
                    <a:bodyPr/>
                    <a:lstStyle/>
                    <a:p>
                      <a:pPr algn="l" fontAlgn="t"/>
                      <a:r>
                        <a:rPr lang="en-US" sz="1100" u="none" strike="noStrike">
                          <a:effectLst/>
                        </a:rPr>
                        <a:t>Use of in-conversion and non organic plant reproductive material</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15-09-2020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15-11-2020</a:t>
                      </a:r>
                      <a:endParaRPr lang="en-GB" sz="1100" b="1"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514218218"/>
                  </a:ext>
                </a:extLst>
              </a:tr>
              <a:tr h="696300">
                <a:tc>
                  <a:txBody>
                    <a:bodyPr/>
                    <a:lstStyle/>
                    <a:p>
                      <a:pPr algn="l" fontAlgn="t"/>
                      <a:r>
                        <a:rPr lang="en-US" sz="1100" u="none" strike="noStrike" dirty="0">
                          <a:effectLst/>
                        </a:rPr>
                        <a:t>Rules on the production and marketing of plant reproductive material of organic heterogeneous material</a:t>
                      </a:r>
                      <a:endParaRPr lang="en-US" sz="1100" b="0" i="0" u="none" strike="noStrike" dirty="0">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27-10-2020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26-12-2020</a:t>
                      </a:r>
                      <a:endParaRPr lang="en-GB" sz="1100" b="1"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1351428380"/>
                  </a:ext>
                </a:extLst>
              </a:tr>
              <a:tr h="634247">
                <a:tc>
                  <a:txBody>
                    <a:bodyPr/>
                    <a:lstStyle/>
                    <a:p>
                      <a:pPr algn="l" fontAlgn="t"/>
                      <a:r>
                        <a:rPr lang="en-US" sz="1100" u="none" strike="noStrike">
                          <a:effectLst/>
                        </a:rPr>
                        <a:t>Rules on veterinary treatments for aquaculture animals</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18-01-2021</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dirty="0">
                          <a:effectLst/>
                        </a:rPr>
                        <a:t>19-03-2021</a:t>
                      </a:r>
                      <a:endParaRPr lang="en-GB" sz="1100" b="1" i="0" u="none" strike="noStrike" dirty="0">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3271657822"/>
                  </a:ext>
                </a:extLst>
              </a:tr>
              <a:tr h="565229">
                <a:tc>
                  <a:txBody>
                    <a:bodyPr/>
                    <a:lstStyle/>
                    <a:p>
                      <a:pPr algn="l" fontAlgn="t"/>
                      <a:r>
                        <a:rPr lang="en-US" sz="1100" u="none" strike="noStrike">
                          <a:effectLst/>
                        </a:rPr>
                        <a:t>Detailed rules for organic production (amending rules)</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13-01-2020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13-03-2020</a:t>
                      </a:r>
                      <a:endParaRPr lang="en-GB" sz="1100" b="1"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731136714"/>
                  </a:ext>
                </a:extLst>
              </a:tr>
              <a:tr h="565229">
                <a:tc>
                  <a:txBody>
                    <a:bodyPr/>
                    <a:lstStyle/>
                    <a:p>
                      <a:pPr algn="l" fontAlgn="t"/>
                      <a:r>
                        <a:rPr lang="en-US" sz="1100" u="none" strike="noStrike">
                          <a:effectLst/>
                        </a:rPr>
                        <a:t>Rules for organic production (supplementing rules)</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15-09-2020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15-11-2020</a:t>
                      </a:r>
                      <a:endParaRPr lang="en-GB" sz="1100" b="1" i="0" u="none" strike="noStrike">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07005410"/>
                  </a:ext>
                </a:extLst>
              </a:tr>
              <a:tr h="565229">
                <a:tc>
                  <a:txBody>
                    <a:bodyPr/>
                    <a:lstStyle/>
                    <a:p>
                      <a:pPr algn="l" fontAlgn="t"/>
                      <a:r>
                        <a:rPr lang="en-US" sz="1100" u="none" strike="noStrike">
                          <a:effectLst/>
                        </a:rPr>
                        <a:t>Rules for labelling of organic products</a:t>
                      </a:r>
                      <a:endParaRPr lang="en-US" sz="1100" b="0"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a:effectLst/>
                        </a:rPr>
                        <a:t>03-11-2020</a:t>
                      </a:r>
                      <a:endParaRPr lang="en-GB" sz="1100" b="1" i="0" u="none" strike="noStrike">
                        <a:solidFill>
                          <a:srgbClr val="000000"/>
                        </a:solidFill>
                        <a:effectLst/>
                        <a:latin typeface="Calibri" panose="020F0502020204030204" pitchFamily="34" charset="0"/>
                      </a:endParaRPr>
                    </a:p>
                  </a:txBody>
                  <a:tcPr marL="6350" marR="6350" marT="6350" marB="0"/>
                </a:tc>
                <a:tc>
                  <a:txBody>
                    <a:bodyPr/>
                    <a:lstStyle/>
                    <a:p>
                      <a:pPr algn="ctr" fontAlgn="t"/>
                      <a:r>
                        <a:rPr lang="en-GB" sz="1100" u="none" strike="noStrike" dirty="0">
                          <a:effectLst/>
                        </a:rPr>
                        <a:t>02-01-2021</a:t>
                      </a:r>
                      <a:endParaRPr lang="en-GB" sz="1100" b="1" i="0" u="none" strike="noStrike" dirty="0">
                        <a:solidFill>
                          <a:srgbClr val="000000"/>
                        </a:solidFill>
                        <a:effectLst/>
                        <a:latin typeface="Calibri" panose="020F0502020204030204" pitchFamily="34" charset="0"/>
                      </a:endParaRPr>
                    </a:p>
                  </a:txBody>
                  <a:tcPr marL="6350" marR="6350" marT="6350" marB="0"/>
                </a:tc>
                <a:extLst>
                  <a:ext uri="{0D108BD9-81ED-4DB2-BD59-A6C34878D82A}">
                    <a16:rowId xmlns:a16="http://schemas.microsoft.com/office/drawing/2014/main" val="2685126395"/>
                  </a:ext>
                </a:extLst>
              </a:tr>
            </a:tbl>
          </a:graphicData>
        </a:graphic>
      </p:graphicFrame>
    </p:spTree>
    <p:extLst>
      <p:ext uri="{BB962C8B-B14F-4D97-AF65-F5344CB8AC3E}">
        <p14:creationId xmlns:p14="http://schemas.microsoft.com/office/powerpoint/2010/main" val="1058563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BE" dirty="0" smtClean="0"/>
              <a:t>6 </a:t>
            </a:r>
            <a:r>
              <a:rPr lang="fr-BE" dirty="0" err="1" smtClean="0"/>
              <a:t>delegated</a:t>
            </a:r>
            <a:r>
              <a:rPr lang="fr-BE" dirty="0" smtClean="0"/>
              <a:t> </a:t>
            </a:r>
            <a:r>
              <a:rPr lang="fr-BE" dirty="0" err="1" smtClean="0"/>
              <a:t>acts</a:t>
            </a:r>
            <a:r>
              <a:rPr lang="fr-BE" dirty="0" smtClean="0"/>
              <a:t> on production </a:t>
            </a:r>
            <a:r>
              <a:rPr lang="fr-BE" dirty="0" err="1" smtClean="0"/>
              <a:t>rules</a:t>
            </a:r>
            <a:endParaRPr lang="fr-BE" dirty="0" smtClean="0"/>
          </a:p>
          <a:p>
            <a:r>
              <a:rPr lang="fr-BE" dirty="0" smtClean="0"/>
              <a:t>1 </a:t>
            </a:r>
            <a:r>
              <a:rPr lang="fr-BE" dirty="0" err="1" smtClean="0"/>
              <a:t>delegated</a:t>
            </a:r>
            <a:r>
              <a:rPr lang="fr-BE" dirty="0" smtClean="0"/>
              <a:t> </a:t>
            </a:r>
            <a:r>
              <a:rPr lang="fr-BE" dirty="0" err="1" smtClean="0"/>
              <a:t>act</a:t>
            </a:r>
            <a:r>
              <a:rPr lang="fr-BE" dirty="0" smtClean="0"/>
              <a:t> </a:t>
            </a:r>
            <a:r>
              <a:rPr lang="fr-BE" dirty="0" err="1" smtClean="0"/>
              <a:t>already</a:t>
            </a:r>
            <a:r>
              <a:rPr lang="fr-BE" dirty="0" smtClean="0"/>
              <a:t> </a:t>
            </a:r>
            <a:r>
              <a:rPr lang="fr-BE" dirty="0" err="1" smtClean="0"/>
              <a:t>adopted</a:t>
            </a:r>
            <a:r>
              <a:rPr lang="fr-BE" dirty="0" smtClean="0"/>
              <a:t> by COM</a:t>
            </a:r>
          </a:p>
          <a:p>
            <a:r>
              <a:rPr lang="fr-BE" dirty="0" smtClean="0"/>
              <a:t>Short </a:t>
            </a:r>
            <a:r>
              <a:rPr lang="fr-BE" dirty="0" err="1" smtClean="0"/>
              <a:t>summary</a:t>
            </a:r>
            <a:r>
              <a:rPr lang="fr-BE" dirty="0" smtClean="0"/>
              <a:t> of the content of </a:t>
            </a:r>
            <a:r>
              <a:rPr lang="fr-BE" dirty="0" err="1" smtClean="0"/>
              <a:t>each</a:t>
            </a:r>
            <a:r>
              <a:rPr lang="fr-BE" dirty="0" smtClean="0"/>
              <a:t> </a:t>
            </a:r>
            <a:r>
              <a:rPr lang="fr-BE" dirty="0" err="1" smtClean="0"/>
              <a:t>delegated</a:t>
            </a:r>
            <a:r>
              <a:rPr lang="fr-BE" dirty="0" smtClean="0"/>
              <a:t> </a:t>
            </a:r>
            <a:r>
              <a:rPr lang="fr-BE" dirty="0" err="1" smtClean="0"/>
              <a:t>acts</a:t>
            </a:r>
            <a:endParaRPr lang="fr-BE" dirty="0" smtClean="0"/>
          </a:p>
          <a:p>
            <a:r>
              <a:rPr lang="fr-BE" dirty="0" smtClean="0"/>
              <a:t>State of </a:t>
            </a:r>
            <a:r>
              <a:rPr lang="fr-BE" dirty="0" err="1" smtClean="0"/>
              <a:t>play</a:t>
            </a:r>
            <a:r>
              <a:rPr lang="fr-BE" dirty="0" smtClean="0"/>
              <a:t> of the </a:t>
            </a:r>
            <a:r>
              <a:rPr lang="fr-BE" dirty="0" err="1" smtClean="0"/>
              <a:t>procedure</a:t>
            </a:r>
            <a:endParaRPr lang="en-GB" dirty="0"/>
          </a:p>
        </p:txBody>
      </p:sp>
      <p:sp>
        <p:nvSpPr>
          <p:cNvPr id="3" name="Title 2"/>
          <p:cNvSpPr>
            <a:spLocks noGrp="1"/>
          </p:cNvSpPr>
          <p:nvPr>
            <p:ph type="title"/>
          </p:nvPr>
        </p:nvSpPr>
        <p:spPr/>
        <p:txBody>
          <a:bodyPr/>
          <a:lstStyle/>
          <a:p>
            <a:r>
              <a:rPr lang="fr-BE" dirty="0" err="1" smtClean="0"/>
              <a:t>Delegated</a:t>
            </a:r>
            <a:r>
              <a:rPr lang="fr-BE" dirty="0" smtClean="0"/>
              <a:t> </a:t>
            </a:r>
            <a:r>
              <a:rPr lang="fr-BE" dirty="0" err="1" smtClean="0"/>
              <a:t>acts</a:t>
            </a:r>
            <a:r>
              <a:rPr lang="fr-BE" dirty="0" smtClean="0"/>
              <a:t> production </a:t>
            </a:r>
            <a:r>
              <a:rPr lang="fr-BE" dirty="0" err="1" smtClean="0"/>
              <a:t>rules</a:t>
            </a:r>
            <a:endParaRPr lang="en-GB" dirty="0"/>
          </a:p>
        </p:txBody>
      </p:sp>
    </p:spTree>
    <p:extLst>
      <p:ext uri="{BB962C8B-B14F-4D97-AF65-F5344CB8AC3E}">
        <p14:creationId xmlns:p14="http://schemas.microsoft.com/office/powerpoint/2010/main" val="864269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dirty="0"/>
              <a:t>S</a:t>
            </a:r>
            <a:r>
              <a:rPr lang="en-GB" dirty="0" smtClean="0"/>
              <a:t>ets </a:t>
            </a:r>
            <a:r>
              <a:rPr lang="en-GB" dirty="0"/>
              <a:t>the conditions under which catastrophic circumstances can be recognized in the EU (another DA will set the rules in </a:t>
            </a:r>
            <a:r>
              <a:rPr lang="en-GB" dirty="0" smtClean="0"/>
              <a:t>Third Countries) and </a:t>
            </a:r>
            <a:r>
              <a:rPr lang="en-GB" dirty="0"/>
              <a:t>which derogations to the normal rules can be granted in order to ensure that organic production affected by such catastrophic circumstances can continue or resume.</a:t>
            </a:r>
          </a:p>
          <a:p>
            <a:pPr lvl="0"/>
            <a:r>
              <a:rPr lang="en-GB" dirty="0"/>
              <a:t>This act is ready to be sent to the EP and the Council. </a:t>
            </a:r>
          </a:p>
        </p:txBody>
      </p:sp>
      <p:sp>
        <p:nvSpPr>
          <p:cNvPr id="3" name="Title 2"/>
          <p:cNvSpPr>
            <a:spLocks noGrp="1"/>
          </p:cNvSpPr>
          <p:nvPr>
            <p:ph type="title"/>
          </p:nvPr>
        </p:nvSpPr>
        <p:spPr/>
        <p:txBody>
          <a:bodyPr/>
          <a:lstStyle/>
          <a:p>
            <a:r>
              <a:rPr lang="en-GB" sz="2800" b="1" dirty="0"/>
              <a:t>DA supplementing Regulation (EU) 2018/848 of the European Parliament and of the Council as regards exceptional production rules in organic production</a:t>
            </a:r>
            <a:endParaRPr lang="en-GB" sz="2800" dirty="0"/>
          </a:p>
        </p:txBody>
      </p:sp>
    </p:spTree>
    <p:extLst>
      <p:ext uri="{BB962C8B-B14F-4D97-AF65-F5344CB8AC3E}">
        <p14:creationId xmlns:p14="http://schemas.microsoft.com/office/powerpoint/2010/main" val="3217180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dirty="0" smtClean="0"/>
              <a:t>This </a:t>
            </a:r>
            <a:r>
              <a:rPr lang="en-GB" dirty="0"/>
              <a:t>act provides for conditions to derogate use of non organic material and among others for the free </a:t>
            </a:r>
            <a:r>
              <a:rPr lang="en-GB" dirty="0" smtClean="0"/>
              <a:t>use </a:t>
            </a:r>
            <a:r>
              <a:rPr lang="en-GB" dirty="0"/>
              <a:t>of in conversion plant reproductive material without prior authorisation if organic plant reproductive material is not available and for the setting of positive lists of species for which availability of organic and in-conversion material is sufficient so that no derogation should be issued.</a:t>
            </a:r>
          </a:p>
          <a:p>
            <a:pPr lvl="0"/>
            <a:r>
              <a:rPr lang="en-GB" dirty="0"/>
              <a:t>This act is ready to be adopted by the </a:t>
            </a:r>
            <a:r>
              <a:rPr lang="en-GB" dirty="0" smtClean="0"/>
              <a:t>Commission and </a:t>
            </a:r>
            <a:r>
              <a:rPr lang="en-GB" dirty="0"/>
              <a:t>then sent to the EP and the Council for scrutiny.</a:t>
            </a:r>
          </a:p>
          <a:p>
            <a:endParaRPr lang="en-GB" dirty="0"/>
          </a:p>
        </p:txBody>
      </p:sp>
      <p:sp>
        <p:nvSpPr>
          <p:cNvPr id="3" name="Title 2"/>
          <p:cNvSpPr>
            <a:spLocks noGrp="1"/>
          </p:cNvSpPr>
          <p:nvPr>
            <p:ph type="title"/>
          </p:nvPr>
        </p:nvSpPr>
        <p:spPr>
          <a:xfrm>
            <a:off x="970722" y="482860"/>
            <a:ext cx="10515600" cy="980180"/>
          </a:xfrm>
        </p:spPr>
        <p:txBody>
          <a:bodyPr/>
          <a:lstStyle/>
          <a:p>
            <a:r>
              <a:rPr lang="en-GB" sz="2400" b="1" dirty="0"/>
              <a:t>DA amending derogations amending Part I of Annex II to Regulation (EU) 2018/848 of the European Parliament and of the Council as regards the use of in-conversion and non-organic plant reproductive </a:t>
            </a:r>
            <a:r>
              <a:rPr lang="en-GB" sz="2400" b="1" dirty="0" smtClean="0"/>
              <a:t>material</a:t>
            </a:r>
            <a:endParaRPr lang="en-GB" sz="2400" dirty="0"/>
          </a:p>
        </p:txBody>
      </p:sp>
    </p:spTree>
    <p:extLst>
      <p:ext uri="{BB962C8B-B14F-4D97-AF65-F5344CB8AC3E}">
        <p14:creationId xmlns:p14="http://schemas.microsoft.com/office/powerpoint/2010/main" val="25957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4"/>
            <a:ext cx="10905699" cy="4450047"/>
          </a:xfrm>
        </p:spPr>
        <p:txBody>
          <a:bodyPr/>
          <a:lstStyle/>
          <a:p>
            <a:pPr lvl="0"/>
            <a:r>
              <a:rPr lang="en-GB" dirty="0" smtClean="0"/>
              <a:t> </a:t>
            </a:r>
            <a:r>
              <a:rPr lang="en-GB" dirty="0"/>
              <a:t>S</a:t>
            </a:r>
            <a:r>
              <a:rPr lang="en-GB" dirty="0" smtClean="0"/>
              <a:t>ets </a:t>
            </a:r>
            <a:r>
              <a:rPr lang="en-GB" dirty="0"/>
              <a:t>the rules on labelling for feed and for mixtures of fodder seeds containing at least 70% organic and in conversion seeds and the rest consisting in non organic seeds. Please note that the use of non organic seeds will be subject to an authorisation by the MS.</a:t>
            </a:r>
          </a:p>
          <a:p>
            <a:r>
              <a:rPr lang="en-GB" dirty="0"/>
              <a:t>The rules on labelling of feed aim to ensure that operators are informed as regards the feed they use. In particular, they should know whether the feed is authorised in organic production, what is its exact composition and the proportion of organic, in-conversion and non-organic compounds of the feed.</a:t>
            </a:r>
          </a:p>
          <a:p>
            <a:r>
              <a:rPr lang="en-GB" dirty="0"/>
              <a:t>This act </a:t>
            </a:r>
            <a:r>
              <a:rPr lang="en-GB" dirty="0" smtClean="0"/>
              <a:t>was sent </a:t>
            </a:r>
            <a:r>
              <a:rPr lang="en-GB" dirty="0"/>
              <a:t>for ISC. The feed-back mechanism will take place during summer.</a:t>
            </a:r>
          </a:p>
          <a:p>
            <a:endParaRPr lang="en-GB" dirty="0"/>
          </a:p>
        </p:txBody>
      </p:sp>
      <p:sp>
        <p:nvSpPr>
          <p:cNvPr id="3" name="Title 2"/>
          <p:cNvSpPr>
            <a:spLocks noGrp="1"/>
          </p:cNvSpPr>
          <p:nvPr>
            <p:ph type="title"/>
          </p:nvPr>
        </p:nvSpPr>
        <p:spPr>
          <a:xfrm>
            <a:off x="970722" y="221382"/>
            <a:ext cx="10515600" cy="1299410"/>
          </a:xfrm>
        </p:spPr>
        <p:txBody>
          <a:bodyPr/>
          <a:lstStyle/>
          <a:p>
            <a:r>
              <a:rPr lang="en-GB" sz="2400" b="1" dirty="0"/>
              <a:t>DA amending Annex III to Regulation (EU) 2018/848 of the European Parliament and of the Council as regards certain information to be provided on the labelling of organic products</a:t>
            </a:r>
            <a:r>
              <a:rPr lang="en-GB" sz="2400" dirty="0"/>
              <a:t/>
            </a:r>
            <a:br>
              <a:rPr lang="en-GB" sz="2400" dirty="0"/>
            </a:br>
            <a:endParaRPr lang="en-GB" sz="2400" dirty="0"/>
          </a:p>
        </p:txBody>
      </p:sp>
    </p:spTree>
    <p:extLst>
      <p:ext uri="{BB962C8B-B14F-4D97-AF65-F5344CB8AC3E}">
        <p14:creationId xmlns:p14="http://schemas.microsoft.com/office/powerpoint/2010/main" val="897582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dirty="0"/>
              <a:t>S</a:t>
            </a:r>
            <a:r>
              <a:rPr lang="en-GB" dirty="0" smtClean="0"/>
              <a:t>ets </a:t>
            </a:r>
            <a:r>
              <a:rPr lang="en-GB" dirty="0"/>
              <a:t>the rules for the production (description, identity of seeds lot, sanitary conditions, analytical purity, germination), the official controls, the packaging and the labelling of organic heterogeneous plant reproductive material</a:t>
            </a:r>
            <a:r>
              <a:rPr lang="en-GB" b="1" dirty="0"/>
              <a:t>. </a:t>
            </a:r>
            <a:endParaRPr lang="en-GB" dirty="0"/>
          </a:p>
          <a:p>
            <a:pPr lvl="0"/>
            <a:r>
              <a:rPr lang="en-GB" dirty="0"/>
              <a:t>After extensive discussions with the sector and the experts,</a:t>
            </a:r>
            <a:r>
              <a:rPr lang="en-GB" b="1" dirty="0"/>
              <a:t> </a:t>
            </a:r>
            <a:r>
              <a:rPr lang="en-GB" dirty="0"/>
              <a:t>this act </a:t>
            </a:r>
            <a:r>
              <a:rPr lang="en-GB" dirty="0" smtClean="0"/>
              <a:t>was sent for </a:t>
            </a:r>
            <a:r>
              <a:rPr lang="en-GB" dirty="0"/>
              <a:t>ISC. </a:t>
            </a:r>
            <a:endParaRPr lang="en-GB" dirty="0" smtClean="0"/>
          </a:p>
          <a:p>
            <a:pPr lvl="0"/>
            <a:r>
              <a:rPr lang="en-GB" dirty="0" smtClean="0"/>
              <a:t>The </a:t>
            </a:r>
            <a:r>
              <a:rPr lang="en-GB" dirty="0"/>
              <a:t>feed-back mechanism will take place during summer.</a:t>
            </a:r>
          </a:p>
          <a:p>
            <a:endParaRPr lang="en-GB" dirty="0"/>
          </a:p>
        </p:txBody>
      </p:sp>
      <p:sp>
        <p:nvSpPr>
          <p:cNvPr id="3" name="Title 2"/>
          <p:cNvSpPr>
            <a:spLocks noGrp="1"/>
          </p:cNvSpPr>
          <p:nvPr>
            <p:ph type="title"/>
          </p:nvPr>
        </p:nvSpPr>
        <p:spPr/>
        <p:txBody>
          <a:bodyPr/>
          <a:lstStyle/>
          <a:p>
            <a:r>
              <a:rPr lang="en-GB" sz="2400" b="1" dirty="0"/>
              <a:t>DA supplementing on rules governing the production and marketing of plant reproductive material of organic heterogeneous material of particular genera or species</a:t>
            </a:r>
            <a:endParaRPr lang="en-GB" sz="2400" dirty="0"/>
          </a:p>
        </p:txBody>
      </p:sp>
    </p:spTree>
    <p:extLst>
      <p:ext uri="{BB962C8B-B14F-4D97-AF65-F5344CB8AC3E}">
        <p14:creationId xmlns:p14="http://schemas.microsoft.com/office/powerpoint/2010/main" val="2442021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2213811"/>
            <a:ext cx="10905699" cy="3493718"/>
          </a:xfrm>
        </p:spPr>
        <p:txBody>
          <a:bodyPr/>
          <a:lstStyle/>
          <a:p>
            <a:r>
              <a:rPr lang="en-GB" dirty="0" smtClean="0"/>
              <a:t>Sets  </a:t>
            </a:r>
            <a:r>
              <a:rPr lang="en-GB" dirty="0"/>
              <a:t>detailed production rules of organic products related to </a:t>
            </a:r>
            <a:r>
              <a:rPr lang="en-GB" dirty="0" smtClean="0"/>
              <a:t>sprouted </a:t>
            </a:r>
            <a:r>
              <a:rPr lang="en-GB" dirty="0"/>
              <a:t>seeds, feeding of bee colonies and carnivorous aquaculture animals as well as juvenile aquaculture production. </a:t>
            </a:r>
            <a:endParaRPr lang="en-GB" dirty="0" smtClean="0"/>
          </a:p>
          <a:p>
            <a:r>
              <a:rPr lang="fr-BE" dirty="0" err="1" smtClean="0"/>
              <a:t>Was</a:t>
            </a:r>
            <a:r>
              <a:rPr lang="fr-BE" dirty="0" smtClean="0"/>
              <a:t> </a:t>
            </a:r>
            <a:r>
              <a:rPr lang="fr-BE" dirty="0" err="1" smtClean="0"/>
              <a:t>adopted</a:t>
            </a:r>
            <a:r>
              <a:rPr lang="fr-BE" dirty="0" smtClean="0"/>
              <a:t> by COM in </a:t>
            </a:r>
            <a:r>
              <a:rPr lang="fr-BE" dirty="0" err="1" smtClean="0"/>
              <a:t>January</a:t>
            </a:r>
            <a:r>
              <a:rPr lang="fr-BE" dirty="0" smtClean="0"/>
              <a:t> 2020 and </a:t>
            </a:r>
            <a:r>
              <a:rPr lang="fr-BE" dirty="0" err="1" smtClean="0"/>
              <a:t>transmitted</a:t>
            </a:r>
            <a:r>
              <a:rPr lang="fr-BE" dirty="0" smtClean="0"/>
              <a:t> to EP and Council</a:t>
            </a:r>
            <a:endParaRPr lang="en-GB" dirty="0" smtClean="0"/>
          </a:p>
          <a:p>
            <a:endParaRPr lang="en-GB" dirty="0" smtClean="0"/>
          </a:p>
          <a:p>
            <a:endParaRPr lang="en-GB" dirty="0"/>
          </a:p>
        </p:txBody>
      </p:sp>
      <p:sp>
        <p:nvSpPr>
          <p:cNvPr id="3" name="Title 2"/>
          <p:cNvSpPr>
            <a:spLocks noGrp="1"/>
          </p:cNvSpPr>
          <p:nvPr>
            <p:ph type="title"/>
          </p:nvPr>
        </p:nvSpPr>
        <p:spPr>
          <a:xfrm>
            <a:off x="970722" y="336884"/>
            <a:ext cx="10515600" cy="1684421"/>
          </a:xfrm>
        </p:spPr>
        <p:txBody>
          <a:bodyPr/>
          <a:lstStyle/>
          <a:p>
            <a:r>
              <a:rPr lang="en-US" sz="2400" dirty="0"/>
              <a:t>COMMISSION DELEGATED REGULATION (EU) …/...</a:t>
            </a:r>
            <a:br>
              <a:rPr lang="en-US" sz="2400" dirty="0"/>
            </a:br>
            <a:r>
              <a:rPr lang="en-US" sz="2400" dirty="0"/>
              <a:t>of </a:t>
            </a:r>
            <a:r>
              <a:rPr lang="en-US" sz="2400" dirty="0" smtClean="0"/>
              <a:t>13.1.2020 amending </a:t>
            </a:r>
            <a:r>
              <a:rPr lang="en-US" sz="2400" dirty="0"/>
              <a:t>Annex II to Regulation (EU) 2018/848 of the European Parliament and of the Council as regards certain detailed production rules for organic products</a:t>
            </a:r>
            <a:br>
              <a:rPr lang="en-US" sz="2400" dirty="0"/>
            </a:br>
            <a:endParaRPr lang="en-GB" sz="2400" dirty="0"/>
          </a:p>
        </p:txBody>
      </p:sp>
    </p:spTree>
    <p:extLst>
      <p:ext uri="{BB962C8B-B14F-4D97-AF65-F5344CB8AC3E}">
        <p14:creationId xmlns:p14="http://schemas.microsoft.com/office/powerpoint/2010/main" val="2694164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S</a:t>
            </a:r>
            <a:r>
              <a:rPr lang="en-GB" dirty="0" smtClean="0"/>
              <a:t>ets </a:t>
            </a:r>
            <a:r>
              <a:rPr lang="en-GB" dirty="0"/>
              <a:t>further rules on feed (use of organic cholesterol for shrimps and prawns) and veterinary treatments for aquaculture animals to adapt the new rules following the recent conclusions of the Expert group for technical advice on Organic </a:t>
            </a:r>
            <a:r>
              <a:rPr lang="en-GB" dirty="0" smtClean="0"/>
              <a:t>production</a:t>
            </a:r>
          </a:p>
          <a:p>
            <a:r>
              <a:rPr lang="en-GB" dirty="0"/>
              <a:t>I</a:t>
            </a:r>
            <a:r>
              <a:rPr lang="en-GB" dirty="0" smtClean="0"/>
              <a:t>t </a:t>
            </a:r>
            <a:r>
              <a:rPr lang="en-GB" dirty="0"/>
              <a:t>also provides clarification on the production of sprouted seeds. </a:t>
            </a:r>
            <a:endParaRPr lang="en-GB" dirty="0" smtClean="0"/>
          </a:p>
          <a:p>
            <a:r>
              <a:rPr lang="en-GB" dirty="0" smtClean="0"/>
              <a:t>Discussions </a:t>
            </a:r>
            <a:r>
              <a:rPr lang="en-GB" dirty="0"/>
              <a:t>on this delegated act will start at the next </a:t>
            </a:r>
            <a:r>
              <a:rPr lang="en-GB" dirty="0" smtClean="0"/>
              <a:t>GREX </a:t>
            </a:r>
            <a:r>
              <a:rPr lang="en-GB" dirty="0"/>
              <a:t>in July</a:t>
            </a:r>
            <a:r>
              <a:rPr lang="en-GB" dirty="0" smtClean="0"/>
              <a:t>.</a:t>
            </a:r>
          </a:p>
          <a:p>
            <a:r>
              <a:rPr lang="en-GB" dirty="0" smtClean="0"/>
              <a:t>ISC </a:t>
            </a:r>
            <a:r>
              <a:rPr lang="en-GB" dirty="0"/>
              <a:t>could be launched </a:t>
            </a:r>
            <a:r>
              <a:rPr lang="en-GB" dirty="0" smtClean="0"/>
              <a:t>after the September GREX.</a:t>
            </a:r>
            <a:endParaRPr lang="en-GB" dirty="0"/>
          </a:p>
          <a:p>
            <a:endParaRPr lang="en-GB" dirty="0"/>
          </a:p>
        </p:txBody>
      </p:sp>
      <p:sp>
        <p:nvSpPr>
          <p:cNvPr id="3" name="Title 2"/>
          <p:cNvSpPr>
            <a:spLocks noGrp="1"/>
          </p:cNvSpPr>
          <p:nvPr>
            <p:ph type="title"/>
          </p:nvPr>
        </p:nvSpPr>
        <p:spPr/>
        <p:txBody>
          <a:bodyPr/>
          <a:lstStyle/>
          <a:p>
            <a:r>
              <a:rPr lang="en-GB" sz="2400" b="1" dirty="0"/>
              <a:t>DA amending Annex II to Regulation (EU) 2018/848 of the European Parliament and of the Council as regards certain detailed production rules for organic products</a:t>
            </a:r>
            <a:endParaRPr lang="en-GB" sz="2400" dirty="0"/>
          </a:p>
        </p:txBody>
      </p:sp>
    </p:spTree>
    <p:extLst>
      <p:ext uri="{BB962C8B-B14F-4D97-AF65-F5344CB8AC3E}">
        <p14:creationId xmlns:p14="http://schemas.microsoft.com/office/powerpoint/2010/main" val="1667985102"/>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107</TotalTime>
  <Words>1181</Words>
  <Application>Microsoft Office PowerPoint</Application>
  <PresentationFormat>Widescreen</PresentationFormat>
  <Paragraphs>90</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CDG Organics Secondary legislation Production rules</vt:lpstr>
      <vt:lpstr>Delegated acts production rules</vt:lpstr>
      <vt:lpstr>Delegated acts production rules</vt:lpstr>
      <vt:lpstr>DA supplementing Regulation (EU) 2018/848 of the European Parliament and of the Council as regards exceptional production rules in organic production</vt:lpstr>
      <vt:lpstr>DA amending derogations amending Part I of Annex II to Regulation (EU) 2018/848 of the European Parliament and of the Council as regards the use of in-conversion and non-organic plant reproductive material</vt:lpstr>
      <vt:lpstr>DA amending Annex III to Regulation (EU) 2018/848 of the European Parliament and of the Council as regards certain information to be provided on the labelling of organic products </vt:lpstr>
      <vt:lpstr>DA supplementing on rules governing the production and marketing of plant reproductive material of organic heterogeneous material of particular genera or species</vt:lpstr>
      <vt:lpstr>COMMISSION DELEGATED REGULATION (EU) …/... of 13.1.2020 amending Annex II to Regulation (EU) 2018/848 of the European Parliament and of the Council as regards certain detailed production rules for organic products </vt:lpstr>
      <vt:lpstr>DA amending Annex II to Regulation (EU) 2018/848 of the European Parliament and of the Council as regards certain detailed production rules for organic products</vt:lpstr>
      <vt:lpstr>Implementing acts production rules</vt:lpstr>
      <vt:lpstr>Implementing acts production rules</vt:lpstr>
      <vt:lpstr>COMMISSION IMPLEMENTING REGULATION (EU) 2020/464</vt:lpstr>
      <vt:lpstr>COMMISSION IMPLEMENTING REGULATION  concerning the authorisation of products and substances for use in organic production and repealing Regulation (EC) No 889/2008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BONAFOS Laurence (AGRI)</dc:creator>
  <cp:lastModifiedBy>SMETS Claude (AGRI)</cp:lastModifiedBy>
  <cp:revision>11</cp:revision>
  <dcterms:created xsi:type="dcterms:W3CDTF">2020-07-06T08:05:07Z</dcterms:created>
  <dcterms:modified xsi:type="dcterms:W3CDTF">2020-07-08T07:53:13Z</dcterms:modified>
</cp:coreProperties>
</file>