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8" r:id="rId2"/>
    <p:sldId id="288" r:id="rId3"/>
    <p:sldId id="331" r:id="rId4"/>
    <p:sldId id="332" r:id="rId5"/>
    <p:sldId id="360" r:id="rId6"/>
    <p:sldId id="300" r:id="rId7"/>
    <p:sldId id="323" r:id="rId8"/>
    <p:sldId id="380" r:id="rId9"/>
    <p:sldId id="379" r:id="rId10"/>
    <p:sldId id="381" r:id="rId11"/>
    <p:sldId id="307" r:id="rId12"/>
    <p:sldId id="322" r:id="rId13"/>
    <p:sldId id="340" r:id="rId14"/>
    <p:sldId id="316" r:id="rId15"/>
    <p:sldId id="330" r:id="rId16"/>
    <p:sldId id="31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92"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SSIN Anne-Laure (SANTE)" initials="GA(" lastIdx="24" clrIdx="0">
    <p:extLst>
      <p:ext uri="{19B8F6BF-5375-455C-9EA6-DF929625EA0E}">
        <p15:presenceInfo xmlns:p15="http://schemas.microsoft.com/office/powerpoint/2012/main" userId="GASSIN Anne-Laure (SANTE)" providerId="None"/>
      </p:ext>
    </p:extLst>
  </p:cmAuthor>
  <p:cmAuthor id="2" name="CHEHLAROVA Rada (SANTE)" initials="CR(" lastIdx="13" clrIdx="1">
    <p:extLst>
      <p:ext uri="{19B8F6BF-5375-455C-9EA6-DF929625EA0E}">
        <p15:presenceInfo xmlns:p15="http://schemas.microsoft.com/office/powerpoint/2012/main" userId="CHEHLAROVA Rada (SANTE)" providerId="None"/>
      </p:ext>
    </p:extLst>
  </p:cmAuthor>
  <p:cmAuthor id="3" name="WESTHOEK Henk (SANTE)" initials="WH(" lastIdx="2" clrIdx="2">
    <p:extLst>
      <p:ext uri="{19B8F6BF-5375-455C-9EA6-DF929625EA0E}">
        <p15:presenceInfo xmlns:p15="http://schemas.microsoft.com/office/powerpoint/2012/main" userId="WESTHOEK Henk (SANT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4EA1"/>
    <a:srgbClr val="0356B1"/>
    <a:srgbClr val="034EA2"/>
    <a:srgbClr val="004494"/>
    <a:srgbClr val="024EA2"/>
    <a:srgbClr val="024B9C"/>
    <a:srgbClr val="035D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97" autoAdjust="0"/>
    <p:restoredTop sz="54535" autoAdjust="0"/>
  </p:normalViewPr>
  <p:slideViewPr>
    <p:cSldViewPr snapToGrid="0">
      <p:cViewPr varScale="1">
        <p:scale>
          <a:sx n="68" d="100"/>
          <a:sy n="68" d="100"/>
        </p:scale>
        <p:origin x="547" y="62"/>
      </p:cViewPr>
      <p:guideLst>
        <p:guide orient="horz" pos="2092"/>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20" d="100"/>
        <a:sy n="120" d="100"/>
      </p:scale>
      <p:origin x="0" y="-4614"/>
    </p:cViewPr>
  </p:sorterViewPr>
  <p:notesViewPr>
    <p:cSldViewPr snapToGrid="0">
      <p:cViewPr varScale="1">
        <p:scale>
          <a:sx n="124" d="100"/>
          <a:sy n="124" d="100"/>
        </p:scale>
        <p:origin x="4950"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939EFE-0303-44F6-9A16-FD3B5E015DB1}" type="datetimeFigureOut">
              <a:rPr lang="en-GB" smtClean="0"/>
              <a:t>08/07/2020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4F04766-77AF-4EBE-9704-229FD5F6AD6A}" type="slidenum">
              <a:rPr lang="en-GB" smtClean="0"/>
              <a:t>‹#›</a:t>
            </a:fld>
            <a:endParaRPr lang="en-GB"/>
          </a:p>
        </p:txBody>
      </p:sp>
    </p:spTree>
    <p:extLst>
      <p:ext uri="{BB962C8B-B14F-4D97-AF65-F5344CB8AC3E}">
        <p14:creationId xmlns:p14="http://schemas.microsoft.com/office/powerpoint/2010/main" val="37889881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926D1-0013-4A80-B64E-9D824EE65210}" type="datetimeFigureOut">
              <a:rPr lang="en-GB" smtClean="0"/>
              <a:t>08/07/2020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F2995-AB43-4B7C-B8CD-9DC7C3692A9C}" type="slidenum">
              <a:rPr lang="en-GB" smtClean="0"/>
              <a:t>‹#›</a:t>
            </a:fld>
            <a:endParaRPr lang="en-GB"/>
          </a:p>
        </p:txBody>
      </p:sp>
    </p:spTree>
    <p:extLst>
      <p:ext uri="{BB962C8B-B14F-4D97-AF65-F5344CB8AC3E}">
        <p14:creationId xmlns:p14="http://schemas.microsoft.com/office/powerpoint/2010/main" val="146078466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European Green Deal sets out how to make Europe the first climate-neutral continent by 2050. </a:t>
            </a:r>
          </a:p>
          <a:p>
            <a:endParaRPr lang="en-US" dirty="0" smtClean="0"/>
          </a:p>
          <a:p>
            <a:r>
              <a:rPr lang="en-US" dirty="0" smtClean="0"/>
              <a:t>It maps a new, sustainable and inclusive growth strategy to boost the economy, improve people's health and quality of life, care for nature, and leave no one behind. </a:t>
            </a:r>
          </a:p>
          <a:p>
            <a:endParaRPr lang="en-US" dirty="0" smtClean="0"/>
          </a:p>
          <a:p>
            <a:r>
              <a:rPr lang="en-US" dirty="0" smtClean="0"/>
              <a:t>The Farm to Fork Strategy is at the heart of the Green Deal (which in fact cannot be achieved without setting our food systems onto a sustainable path). </a:t>
            </a:r>
            <a:endParaRPr lang="en-US" dirty="0"/>
          </a:p>
        </p:txBody>
      </p:sp>
      <p:sp>
        <p:nvSpPr>
          <p:cNvPr id="4" name="Slide Number Placeholder 3"/>
          <p:cNvSpPr>
            <a:spLocks noGrp="1"/>
          </p:cNvSpPr>
          <p:nvPr>
            <p:ph type="sldNum" sz="quarter" idx="10"/>
          </p:nvPr>
        </p:nvSpPr>
        <p:spPr/>
        <p:txBody>
          <a:bodyPr/>
          <a:lstStyle/>
          <a:p>
            <a:fld id="{59CF2995-AB43-4B7C-B8CD-9DC7C3692A9C}" type="slidenum">
              <a:rPr lang="en-GB" smtClean="0"/>
              <a:t>1</a:t>
            </a:fld>
            <a:endParaRPr lang="en-GB"/>
          </a:p>
        </p:txBody>
      </p:sp>
    </p:spTree>
    <p:extLst>
      <p:ext uri="{BB962C8B-B14F-4D97-AF65-F5344CB8AC3E}">
        <p14:creationId xmlns:p14="http://schemas.microsoft.com/office/powerpoint/2010/main" val="2295186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9CF2995-AB43-4B7C-B8CD-9DC7C3692A9C}" type="slidenum">
              <a:rPr lang="en-GB" smtClean="0"/>
              <a:t>13</a:t>
            </a:fld>
            <a:endParaRPr lang="en-GB"/>
          </a:p>
        </p:txBody>
      </p:sp>
    </p:spTree>
    <p:extLst>
      <p:ext uri="{BB962C8B-B14F-4D97-AF65-F5344CB8AC3E}">
        <p14:creationId xmlns:p14="http://schemas.microsoft.com/office/powerpoint/2010/main" val="2802478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The EU acting alone cannot successfully achieve the transition towards sustainable food systems. The Farm to Fork Strategy also aims to promote a </a:t>
            </a:r>
            <a:r>
              <a:rPr lang="en-IE" sz="1200" b="1" kern="1200" dirty="0" smtClean="0">
                <a:solidFill>
                  <a:schemeClr val="tx1"/>
                </a:solidFill>
                <a:effectLst/>
                <a:latin typeface="+mn-lt"/>
                <a:ea typeface="+mn-ea"/>
                <a:cs typeface="+mn-cs"/>
              </a:rPr>
              <a:t>global transition</a:t>
            </a:r>
            <a:r>
              <a:rPr lang="en-IE" sz="1200" kern="1200" dirty="0" smtClean="0">
                <a:solidFill>
                  <a:schemeClr val="tx1"/>
                </a:solidFill>
                <a:effectLst/>
                <a:latin typeface="+mn-lt"/>
                <a:ea typeface="+mn-ea"/>
                <a:cs typeface="+mn-cs"/>
              </a:rPr>
              <a:t> to sustainable food systems in a </a:t>
            </a:r>
            <a:r>
              <a:rPr lang="en-IE" sz="1200" b="1" kern="1200" dirty="0" smtClean="0">
                <a:solidFill>
                  <a:schemeClr val="tx1"/>
                </a:solidFill>
                <a:effectLst/>
                <a:latin typeface="+mn-lt"/>
                <a:ea typeface="+mn-ea"/>
                <a:cs typeface="+mn-cs"/>
              </a:rPr>
              <a:t>partnership approach – </a:t>
            </a:r>
            <a:r>
              <a:rPr lang="en-IE" sz="1200" b="0" kern="1200" dirty="0" smtClean="0">
                <a:solidFill>
                  <a:schemeClr val="tx1"/>
                </a:solidFill>
                <a:effectLst/>
                <a:latin typeface="+mn-lt"/>
                <a:ea typeface="+mn-ea"/>
                <a:cs typeface="+mn-cs"/>
              </a:rPr>
              <a:t>in</a:t>
            </a:r>
            <a:r>
              <a:rPr lang="en-IE" sz="1200" b="0" kern="1200" baseline="0" dirty="0" smtClean="0">
                <a:solidFill>
                  <a:schemeClr val="tx1"/>
                </a:solidFill>
                <a:effectLst/>
                <a:latin typeface="+mn-lt"/>
                <a:ea typeface="+mn-ea"/>
                <a:cs typeface="+mn-cs"/>
              </a:rPr>
              <a:t> line with the objectives of the strategy and the SDGs</a:t>
            </a:r>
            <a:r>
              <a:rPr lang="en-IE" sz="1200" kern="1200" dirty="0" smtClean="0">
                <a:solidFill>
                  <a:schemeClr val="tx1"/>
                </a:solidFill>
                <a:effectLst/>
                <a:latin typeface="+mn-lt"/>
                <a:ea typeface="+mn-ea"/>
                <a:cs typeface="+mn-cs"/>
              </a:rPr>
              <a:t>. Through trade and international cooperation, bilaterally and multilaterally, the EU will promote more sustainable farming practices, reduce deforestation, enhance biodiversity, the adoption of global standards ensuring a high level of protection of human, animal and plant health and improve food security and nutrition outcomes. The Commission will develop </a:t>
            </a:r>
            <a:r>
              <a:rPr lang="en-IE" sz="1200" b="1" kern="1200" dirty="0" smtClean="0">
                <a:solidFill>
                  <a:schemeClr val="tx1"/>
                </a:solidFill>
                <a:effectLst/>
                <a:latin typeface="+mn-lt"/>
                <a:ea typeface="+mn-ea"/>
                <a:cs typeface="+mn-cs"/>
              </a:rPr>
              <a:t>Green Alliances </a:t>
            </a:r>
            <a:r>
              <a:rPr lang="en-IE" sz="1200" kern="1200" dirty="0" smtClean="0">
                <a:solidFill>
                  <a:schemeClr val="tx1"/>
                </a:solidFill>
                <a:effectLst/>
                <a:latin typeface="+mn-lt"/>
                <a:ea typeface="+mn-ea"/>
                <a:cs typeface="+mn-cs"/>
              </a:rPr>
              <a:t>on sustainable food systems to respond to distinct challenges in different parts of the world</a:t>
            </a:r>
            <a:endParaRPr lang="fr-BE"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9CF2995-AB43-4B7C-B8CD-9DC7C3692A9C}" type="slidenum">
              <a:rPr lang="en-GB" smtClean="0"/>
              <a:t>14</a:t>
            </a:fld>
            <a:endParaRPr lang="en-GB"/>
          </a:p>
        </p:txBody>
      </p:sp>
    </p:spTree>
    <p:extLst>
      <p:ext uri="{BB962C8B-B14F-4D97-AF65-F5344CB8AC3E}">
        <p14:creationId xmlns:p14="http://schemas.microsoft.com/office/powerpoint/2010/main" val="3137933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F2995-AB43-4B7C-B8CD-9DC7C3692A9C}" type="slidenum">
              <a:rPr lang="en-GB" smtClean="0"/>
              <a:t>15</a:t>
            </a:fld>
            <a:endParaRPr lang="en-GB"/>
          </a:p>
        </p:txBody>
      </p:sp>
    </p:spTree>
    <p:extLst>
      <p:ext uri="{BB962C8B-B14F-4D97-AF65-F5344CB8AC3E}">
        <p14:creationId xmlns:p14="http://schemas.microsoft.com/office/powerpoint/2010/main" val="2572204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9CF2995-AB43-4B7C-B8CD-9DC7C3692A9C}" type="slidenum">
              <a:rPr lang="en-GB" smtClean="0"/>
              <a:t>16</a:t>
            </a:fld>
            <a:endParaRPr lang="en-GB"/>
          </a:p>
        </p:txBody>
      </p:sp>
    </p:spTree>
    <p:extLst>
      <p:ext uri="{BB962C8B-B14F-4D97-AF65-F5344CB8AC3E}">
        <p14:creationId xmlns:p14="http://schemas.microsoft.com/office/powerpoint/2010/main" val="49603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Farm to Fork Strategy is at the </a:t>
            </a:r>
            <a:r>
              <a:rPr lang="en-US" b="1" dirty="0" smtClean="0"/>
              <a:t>heart of the Green Deal</a:t>
            </a:r>
            <a:r>
              <a:rPr lang="en-US" dirty="0" smtClean="0"/>
              <a:t>. </a:t>
            </a:r>
          </a:p>
          <a:p>
            <a:endParaRPr lang="en-US" dirty="0" smtClean="0"/>
          </a:p>
          <a:p>
            <a:r>
              <a:rPr lang="en-US" dirty="0" smtClean="0"/>
              <a:t>It addresses comprehensively the challenges of sustainable food systems and </a:t>
            </a:r>
            <a:r>
              <a:rPr lang="en-US" dirty="0" err="1" smtClean="0"/>
              <a:t>recognises</a:t>
            </a:r>
            <a:r>
              <a:rPr lang="en-US" dirty="0" smtClean="0"/>
              <a:t> the inextricable links between healthy people, healthy societies and a healthy planet. </a:t>
            </a:r>
          </a:p>
          <a:p>
            <a:endParaRPr lang="en-US" dirty="0" smtClean="0"/>
          </a:p>
          <a:p>
            <a:r>
              <a:rPr lang="en-US" dirty="0" smtClean="0"/>
              <a:t>The Strategy is also central to the Commission’s agenda to achieve </a:t>
            </a:r>
            <a:r>
              <a:rPr lang="en-US" b="1" dirty="0" smtClean="0"/>
              <a:t>the United Nations’ Sustainable Development Goals (SDGs). </a:t>
            </a:r>
          </a:p>
          <a:p>
            <a:endParaRPr lang="en-US" dirty="0" smtClean="0"/>
          </a:p>
          <a:p>
            <a:r>
              <a:rPr lang="en-US" dirty="0" smtClean="0"/>
              <a:t>All citizens and operators across value chains should benefit from a </a:t>
            </a:r>
            <a:r>
              <a:rPr lang="en-US" b="1" dirty="0" smtClean="0"/>
              <a:t>just transition</a:t>
            </a:r>
            <a:r>
              <a:rPr lang="en-US" dirty="0" smtClean="0"/>
              <a:t>, especially in the aftermath of the COVID-19 pandemic and the economic downturn.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Only by changing the food system, we can make progress in overcoming climate change, protecting the environment and promoting healthy diets. </a:t>
            </a:r>
          </a:p>
          <a:p>
            <a:endParaRPr lang="nl-NL"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It should</a:t>
            </a:r>
            <a:r>
              <a:rPr lang="en-GB" sz="1200" kern="1200" baseline="0" dirty="0" smtClean="0">
                <a:solidFill>
                  <a:schemeClr val="tx1"/>
                </a:solidFill>
                <a:effectLst/>
                <a:latin typeface="+mn-lt"/>
                <a:ea typeface="+mn-ea"/>
                <a:cs typeface="+mn-cs"/>
              </a:rPr>
              <a:t> be stressed that </a:t>
            </a:r>
            <a:r>
              <a:rPr lang="en-GB" sz="1200" kern="1200" dirty="0" smtClean="0">
                <a:solidFill>
                  <a:schemeClr val="tx1"/>
                </a:solidFill>
                <a:effectLst/>
                <a:latin typeface="+mn-lt"/>
                <a:ea typeface="+mn-ea"/>
                <a:cs typeface="+mn-cs"/>
              </a:rPr>
              <a:t>The Farm to Fork Strategy is the </a:t>
            </a:r>
            <a:r>
              <a:rPr lang="en-GB" sz="1200" b="1" kern="1200" dirty="0" smtClean="0">
                <a:solidFill>
                  <a:schemeClr val="tx1"/>
                </a:solidFill>
                <a:effectLst/>
                <a:latin typeface="+mn-lt"/>
                <a:ea typeface="+mn-ea"/>
                <a:cs typeface="+mn-cs"/>
              </a:rPr>
              <a:t>beginning of a process,</a:t>
            </a:r>
            <a:r>
              <a:rPr lang="en-GB" sz="1200" kern="1200" dirty="0" smtClean="0">
                <a:solidFill>
                  <a:schemeClr val="tx1"/>
                </a:solidFill>
                <a:effectLst/>
                <a:latin typeface="+mn-lt"/>
                <a:ea typeface="+mn-ea"/>
                <a:cs typeface="+mn-cs"/>
              </a:rPr>
              <a:t> with ample room for consultation and discussion with the Council, the European Parliament as well as with stakeholders. In this process, also the effects and lessons learned from the Covid-19 crisis will be taken into account, as we are striving to reach a sustainable, resilient food system.</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9CF2995-AB43-4B7C-B8CD-9DC7C3692A9C}" type="slidenum">
              <a:rPr lang="en-GB" smtClean="0"/>
              <a:t>2</a:t>
            </a:fld>
            <a:endParaRPr lang="en-GB"/>
          </a:p>
        </p:txBody>
      </p:sp>
    </p:spTree>
    <p:extLst>
      <p:ext uri="{BB962C8B-B14F-4D97-AF65-F5344CB8AC3E}">
        <p14:creationId xmlns:p14="http://schemas.microsoft.com/office/powerpoint/2010/main" val="2628347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Farm to Fork Strategy is a new comprehensive approach to reach </a:t>
            </a:r>
            <a:r>
              <a:rPr lang="en-US" sz="1200" kern="1200" dirty="0" smtClean="0">
                <a:solidFill>
                  <a:schemeClr val="tx1"/>
                </a:solidFill>
                <a:effectLst/>
                <a:latin typeface="+mn-lt"/>
                <a:ea typeface="+mn-ea"/>
                <a:cs typeface="+mn-cs"/>
              </a:rPr>
              <a:t>a fair, healthy and environmentally-friendly </a:t>
            </a:r>
          </a:p>
          <a:p>
            <a:r>
              <a:rPr lang="en-US" sz="1200" kern="1200" dirty="0" smtClean="0">
                <a:solidFill>
                  <a:schemeClr val="tx1"/>
                </a:solidFill>
                <a:effectLst/>
                <a:latin typeface="+mn-lt"/>
                <a:ea typeface="+mn-ea"/>
                <a:cs typeface="+mn-cs"/>
              </a:rPr>
              <a:t>food system.</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It is an opportunity to improve lifestyles, health, and the environment and ensure </a:t>
            </a:r>
            <a:r>
              <a:rPr lang="en-US" sz="1200" kern="1200" baseline="0" dirty="0" smtClean="0">
                <a:solidFill>
                  <a:schemeClr val="tx1"/>
                </a:solidFill>
                <a:effectLst/>
                <a:latin typeface="+mn-lt"/>
                <a:ea typeface="+mn-ea"/>
                <a:cs typeface="+mn-cs"/>
              </a:rPr>
              <a:t>fair economic returns and livelihoods  for </a:t>
            </a:r>
            <a:r>
              <a:rPr lang="en-GB" sz="1200" kern="1200" dirty="0" smtClean="0">
                <a:solidFill>
                  <a:schemeClr val="tx1"/>
                </a:solidFill>
                <a:effectLst/>
                <a:latin typeface="+mn-lt"/>
                <a:ea typeface="+mn-ea"/>
                <a:cs typeface="+mn-cs"/>
              </a:rPr>
              <a:t>economic</a:t>
            </a:r>
            <a:r>
              <a:rPr lang="en-GB" sz="1200" kern="1200" baseline="0" dirty="0" smtClean="0">
                <a:solidFill>
                  <a:schemeClr val="tx1"/>
                </a:solidFill>
                <a:effectLst/>
                <a:latin typeface="+mn-lt"/>
                <a:ea typeface="+mn-ea"/>
                <a:cs typeface="+mn-cs"/>
              </a:rPr>
              <a:t> operators, in particular farmers/fishers.</a:t>
            </a:r>
            <a:r>
              <a:rPr lang="en-GB" sz="1200" kern="1200" dirty="0" smtClean="0">
                <a:solidFill>
                  <a:schemeClr val="tx1"/>
                </a:solidFill>
                <a:effectLst/>
                <a:latin typeface="+mn-lt"/>
                <a:ea typeface="+mn-ea"/>
                <a:cs typeface="+mn-cs"/>
              </a:rPr>
              <a:t>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 sustainable</a:t>
            </a:r>
            <a:r>
              <a:rPr lang="en-GB" sz="1200" kern="1200" baseline="0" dirty="0" smtClean="0">
                <a:solidFill>
                  <a:schemeClr val="tx1"/>
                </a:solidFill>
                <a:effectLst/>
                <a:latin typeface="+mn-lt"/>
                <a:ea typeface="+mn-ea"/>
                <a:cs typeface="+mn-cs"/>
              </a:rPr>
              <a:t> food system should be sustainable in all three dimensions: economic, environmental and social. </a:t>
            </a: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The </a:t>
            </a:r>
            <a:r>
              <a:rPr lang="en-GB" sz="1200" b="1" kern="1200" baseline="0" dirty="0" smtClean="0">
                <a:solidFill>
                  <a:schemeClr val="tx1"/>
                </a:solidFill>
                <a:effectLst/>
                <a:latin typeface="+mn-lt"/>
                <a:ea typeface="+mn-ea"/>
                <a:cs typeface="+mn-cs"/>
              </a:rPr>
              <a:t>economic dimension </a:t>
            </a:r>
            <a:r>
              <a:rPr lang="en-GB" sz="1200" kern="1200" baseline="0" dirty="0" smtClean="0">
                <a:solidFill>
                  <a:schemeClr val="tx1"/>
                </a:solidFill>
                <a:effectLst/>
                <a:latin typeface="+mn-lt"/>
                <a:ea typeface="+mn-ea"/>
                <a:cs typeface="+mn-cs"/>
              </a:rPr>
              <a:t>includes aspects such as jobs, incomes, a fair share of the added value for farmers and fishers.</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The </a:t>
            </a:r>
            <a:r>
              <a:rPr lang="en-GB" sz="1200" b="1" kern="1200" dirty="0" smtClean="0">
                <a:solidFill>
                  <a:schemeClr val="tx1"/>
                </a:solidFill>
                <a:effectLst/>
                <a:latin typeface="+mn-lt"/>
                <a:ea typeface="+mn-ea"/>
                <a:cs typeface="+mn-cs"/>
              </a:rPr>
              <a:t>social dimension </a:t>
            </a:r>
            <a:r>
              <a:rPr lang="en-GB" sz="1200" kern="1200" dirty="0" smtClean="0">
                <a:solidFill>
                  <a:schemeClr val="tx1"/>
                </a:solidFill>
                <a:effectLst/>
                <a:latin typeface="+mn-lt"/>
                <a:ea typeface="+mn-ea"/>
                <a:cs typeface="+mn-cs"/>
              </a:rPr>
              <a:t>includes</a:t>
            </a:r>
            <a:r>
              <a:rPr lang="en-GB" sz="1200" kern="1200" baseline="0" dirty="0" smtClean="0">
                <a:solidFill>
                  <a:schemeClr val="tx1"/>
                </a:solidFill>
                <a:effectLst/>
                <a:latin typeface="+mn-lt"/>
                <a:ea typeface="+mn-ea"/>
                <a:cs typeface="+mn-cs"/>
              </a:rPr>
              <a:t> healthier diets, vital rural and coastal areas and better animal welfare, and importantly, ensuring a just transition for those most concerned by the transition to sustainable food systems.</a:t>
            </a:r>
          </a:p>
          <a:p>
            <a:pPr marL="171450" indent="-171450">
              <a:buFont typeface="Arial" panose="020B0604020202020204" pitchFamily="34" charset="0"/>
              <a:buChar char="•"/>
            </a:pPr>
            <a:r>
              <a:rPr lang="en-GB" sz="1200" kern="1200" baseline="0" dirty="0" smtClean="0">
                <a:solidFill>
                  <a:schemeClr val="tx1"/>
                </a:solidFill>
                <a:effectLst/>
                <a:latin typeface="+mn-lt"/>
                <a:ea typeface="+mn-ea"/>
                <a:cs typeface="+mn-cs"/>
              </a:rPr>
              <a:t>The </a:t>
            </a:r>
            <a:r>
              <a:rPr lang="en-GB" sz="1200" b="1" kern="1200" baseline="0" dirty="0" smtClean="0">
                <a:solidFill>
                  <a:schemeClr val="tx1"/>
                </a:solidFill>
                <a:effectLst/>
                <a:latin typeface="+mn-lt"/>
                <a:ea typeface="+mn-ea"/>
                <a:cs typeface="+mn-cs"/>
              </a:rPr>
              <a:t>environmental dimension </a:t>
            </a:r>
            <a:r>
              <a:rPr lang="en-GB" sz="1200" kern="1200" baseline="0" dirty="0" smtClean="0">
                <a:solidFill>
                  <a:schemeClr val="tx1"/>
                </a:solidFill>
                <a:effectLst/>
                <a:latin typeface="+mn-lt"/>
                <a:ea typeface="+mn-ea"/>
                <a:cs typeface="+mn-cs"/>
              </a:rPr>
              <a:t>implies a food system which is in harmony with its environment: lower GHG emissions, zero (</a:t>
            </a:r>
            <a:r>
              <a:rPr lang="en-GB" sz="1200" i="1" kern="1200" baseline="0" dirty="0" smtClean="0">
                <a:solidFill>
                  <a:schemeClr val="tx1"/>
                </a:solidFill>
                <a:effectLst/>
                <a:latin typeface="+mn-lt"/>
                <a:ea typeface="+mn-ea"/>
                <a:cs typeface="+mn-cs"/>
              </a:rPr>
              <a:t>can we affirm this</a:t>
            </a:r>
            <a:r>
              <a:rPr lang="en-GB" sz="1200" kern="1200" baseline="0" dirty="0" smtClean="0">
                <a:solidFill>
                  <a:schemeClr val="tx1"/>
                </a:solidFill>
                <a:effectLst/>
                <a:latin typeface="+mn-lt"/>
                <a:ea typeface="+mn-ea"/>
                <a:cs typeface="+mn-cs"/>
              </a:rPr>
              <a:t>?) pollution, enhanced biodiversity.</a:t>
            </a:r>
          </a:p>
          <a:p>
            <a:endParaRPr lang="en-GB" sz="1200" kern="1200" baseline="0" dirty="0" smtClean="0">
              <a:solidFill>
                <a:schemeClr val="tx1"/>
              </a:solidFill>
              <a:effectLst/>
              <a:latin typeface="+mn-lt"/>
              <a:ea typeface="+mn-ea"/>
              <a:cs typeface="+mn-cs"/>
            </a:endParaRPr>
          </a:p>
          <a:p>
            <a:r>
              <a:rPr lang="en-GB" sz="1200" kern="1200" baseline="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9CF2995-AB43-4B7C-B8CD-9DC7C3692A9C}" type="slidenum">
              <a:rPr lang="en-GB" smtClean="0"/>
              <a:t>3</a:t>
            </a:fld>
            <a:endParaRPr lang="en-GB"/>
          </a:p>
        </p:txBody>
      </p:sp>
    </p:spTree>
    <p:extLst>
      <p:ext uri="{BB962C8B-B14F-4D97-AF65-F5344CB8AC3E}">
        <p14:creationId xmlns:p14="http://schemas.microsoft.com/office/powerpoint/2010/main" val="2955644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noProof="0" dirty="0" smtClean="0"/>
              <a:t>That leads us to the </a:t>
            </a:r>
            <a:r>
              <a:rPr lang="en-IE" b="1" noProof="0" dirty="0" smtClean="0"/>
              <a:t>challenges for the EU food system: </a:t>
            </a:r>
            <a:r>
              <a:rPr lang="en-IE" baseline="0" noProof="0" dirty="0" smtClean="0"/>
              <a:t>for many aspects, the EU food system is currently not sustainable.</a:t>
            </a:r>
          </a:p>
          <a:p>
            <a:endParaRPr lang="en-IE" baseline="0" noProof="0" dirty="0" smtClean="0"/>
          </a:p>
          <a:p>
            <a:r>
              <a:rPr lang="en-IE" b="1" baseline="0" noProof="0" dirty="0" smtClean="0"/>
              <a:t>Social sustainability</a:t>
            </a:r>
          </a:p>
          <a:p>
            <a:r>
              <a:rPr lang="en-IE" baseline="0" noProof="0" dirty="0" smtClean="0"/>
              <a:t>With regards to human health the challenge is to make our diets healthier; and more sustainable.</a:t>
            </a:r>
          </a:p>
          <a:p>
            <a:r>
              <a:rPr lang="en-US" b="1" baseline="0" noProof="0" dirty="0" smtClean="0"/>
              <a:t>The transition will not happen without a shift in people’s eating and drinking habits.</a:t>
            </a:r>
          </a:p>
          <a:p>
            <a:r>
              <a:rPr lang="en-IE" baseline="0" noProof="0" dirty="0" smtClean="0"/>
              <a:t>Firstly, we must address the growing number of citizens who suffer from hunger and malnutrition (33 million EU citizens cannot afford a quality meal every 2</a:t>
            </a:r>
            <a:r>
              <a:rPr lang="en-IE" baseline="30000" noProof="0" dirty="0" smtClean="0"/>
              <a:t>nd</a:t>
            </a:r>
            <a:r>
              <a:rPr lang="en-IE" baseline="0" noProof="0" dirty="0" smtClean="0"/>
              <a:t> day, and number of people suffering from hunger, globally, is expected to double following the </a:t>
            </a:r>
            <a:r>
              <a:rPr lang="en-IE" baseline="0" noProof="0" dirty="0" err="1" smtClean="0"/>
              <a:t>Covid</a:t>
            </a:r>
            <a:r>
              <a:rPr lang="en-IE" baseline="0" noProof="0" dirty="0" smtClean="0"/>
              <a:t> pandemic).  Currently over half of the adult population is now overweight, part of which are suffering from </a:t>
            </a:r>
            <a:r>
              <a:rPr lang="en-IE" baseline="0" noProof="0" dirty="0" err="1" smtClean="0"/>
              <a:t>obesity.In</a:t>
            </a:r>
            <a:r>
              <a:rPr lang="en-IE" baseline="0" noProof="0" dirty="0" smtClean="0"/>
              <a:t> Europe 1 out of 5 persons die because of diet-related diseases, mainly cardiovascular diseases and forms of cancer.</a:t>
            </a:r>
          </a:p>
          <a:p>
            <a:r>
              <a:rPr lang="en-IE" baseline="0" noProof="0" dirty="0" smtClean="0"/>
              <a:t>It should be stressed however that unhealthy diets are not an individual issue, but that the ‘food environment’ also impacts on consumers’ dietary choices --this includes aspects such as the offer of food in shops and restaurants and their location, as well as price and food advertising.</a:t>
            </a:r>
          </a:p>
          <a:p>
            <a:endParaRPr lang="en-IE" baseline="0" noProof="0" dirty="0" smtClean="0"/>
          </a:p>
          <a:p>
            <a:r>
              <a:rPr lang="en-IE" b="1" baseline="0" noProof="0" dirty="0" smtClean="0"/>
              <a:t>Environmental sustainability</a:t>
            </a:r>
          </a:p>
          <a:p>
            <a:r>
              <a:rPr lang="en-IE" b="0" baseline="0" noProof="0" dirty="0" smtClean="0"/>
              <a:t>Tackling climate change by reducing GHG emissions is crucial, and also the food sector, including agriculture and fisheries will have to contribute by reducing emissions.</a:t>
            </a:r>
          </a:p>
          <a:p>
            <a:r>
              <a:rPr lang="en-US" b="0" baseline="0" noProof="0" dirty="0" smtClean="0"/>
              <a:t>In the EU, agriculture is responsible for 10.3% of the greenhouse gas emissions; 70% of which are related to the livestock sector.</a:t>
            </a:r>
          </a:p>
          <a:p>
            <a:r>
              <a:rPr lang="en-IE" b="0" baseline="0" noProof="0" dirty="0" smtClean="0"/>
              <a:t>We need to protect the environment. The Zero Pollution ambition means that we have to reduce pollution from pesticides and fertilizers.</a:t>
            </a:r>
          </a:p>
          <a:p>
            <a:r>
              <a:rPr lang="en-IE" b="0" baseline="0" noProof="0" dirty="0" smtClean="0"/>
              <a:t>We need to enhance biodiversity, by reducing pollution and by creating or re-creating landscape features in agricultural landscapes such as hedges or wetlands, which can serve as breeding areas for birds and insects.</a:t>
            </a:r>
          </a:p>
          <a:p>
            <a:endParaRPr lang="en-IE" b="0" baseline="0" noProof="0" dirty="0" smtClean="0"/>
          </a:p>
          <a:p>
            <a:r>
              <a:rPr lang="en-IE" b="0" baseline="0" noProof="0" dirty="0" smtClean="0"/>
              <a:t>We should reduce food losses and waste, now about 20% of food produced in the EU is wasted. And we need to arrive at a circular bio-based economy, to make sure that we get the most value from all food resources including by-products – of course, without compromising food safety, animal or human health.</a:t>
            </a:r>
          </a:p>
          <a:p>
            <a:endParaRPr lang="en-IE" b="0" baseline="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b="1" baseline="0" noProof="0" dirty="0" smtClean="0"/>
              <a:t>Economic sustainability</a:t>
            </a:r>
          </a:p>
          <a:p>
            <a:r>
              <a:rPr lang="en-IE" b="0" baseline="0" noProof="0" dirty="0" smtClean="0"/>
              <a:t>But this can only be done if there is economic sustainability. </a:t>
            </a:r>
          </a:p>
          <a:p>
            <a:r>
              <a:rPr lang="en-IE" b="0" baseline="0" noProof="0" dirty="0" smtClean="0"/>
              <a:t>Farmers and fishers need fairer – thus better incomes. Currently their incomes lag behind other sectors. We need to attract young people to farming. And we need to protect our environment and natural resources, to ensure the future of food production. </a:t>
            </a:r>
          </a:p>
          <a:p>
            <a:r>
              <a:rPr lang="en-IE" b="0" baseline="0" noProof="0" dirty="0" smtClean="0"/>
              <a:t>And we also need green and healthy businesses, which will lead to job opportunities.</a:t>
            </a:r>
          </a:p>
          <a:p>
            <a:r>
              <a:rPr lang="en-IE" b="0" baseline="0" noProof="0" dirty="0" smtClean="0"/>
              <a:t>Addressing these challenges – in an integrated </a:t>
            </a:r>
            <a:r>
              <a:rPr lang="en-IE" b="0" baseline="0" noProof="0" dirty="0" err="1" smtClean="0"/>
              <a:t>way,involving</a:t>
            </a:r>
            <a:r>
              <a:rPr lang="en-IE" b="0" baseline="0" noProof="0" dirty="0" smtClean="0"/>
              <a:t> all stages of the food value chain -  will lead to sustainable farms and fishing operations</a:t>
            </a:r>
            <a:endParaRPr lang="en-IE" b="0" noProof="0" dirty="0"/>
          </a:p>
        </p:txBody>
      </p:sp>
      <p:sp>
        <p:nvSpPr>
          <p:cNvPr id="4" name="Slide Number Placeholder 3"/>
          <p:cNvSpPr>
            <a:spLocks noGrp="1"/>
          </p:cNvSpPr>
          <p:nvPr>
            <p:ph type="sldNum" sz="quarter" idx="10"/>
          </p:nvPr>
        </p:nvSpPr>
        <p:spPr/>
        <p:txBody>
          <a:bodyPr/>
          <a:lstStyle/>
          <a:p>
            <a:fld id="{59CF2995-AB43-4B7C-B8CD-9DC7C3692A9C}" type="slidenum">
              <a:rPr lang="en-GB" smtClean="0"/>
              <a:t>4</a:t>
            </a:fld>
            <a:endParaRPr lang="en-GB"/>
          </a:p>
        </p:txBody>
      </p:sp>
    </p:spTree>
    <p:extLst>
      <p:ext uri="{BB962C8B-B14F-4D97-AF65-F5344CB8AC3E}">
        <p14:creationId xmlns:p14="http://schemas.microsoft.com/office/powerpoint/2010/main" val="1700729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noProof="0" dirty="0" smtClean="0"/>
              <a:t>While preparing the Farm to Fork the world was confronted</a:t>
            </a:r>
            <a:r>
              <a:rPr lang="en-IE" baseline="0" noProof="0" dirty="0" smtClean="0"/>
              <a:t> with the COVID-19 pandemic. </a:t>
            </a:r>
            <a:r>
              <a:rPr lang="en-GB" sz="1200" kern="1200" dirty="0" smtClean="0">
                <a:solidFill>
                  <a:schemeClr val="tx1"/>
                </a:solidFill>
                <a:effectLst/>
                <a:latin typeface="+mn-lt"/>
                <a:ea typeface="+mn-ea"/>
                <a:cs typeface="+mn-cs"/>
              </a:rPr>
              <a:t>The Covid-19 pandemic highlights the need for a food system that is resilient, healthy and sustainable across all dimensions (environmental, economic and social). </a:t>
            </a:r>
            <a:endParaRPr lang="en-IE" baseline="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baseline="0" noProof="0" dirty="0" smtClean="0"/>
              <a:t>It has reminded  us of the importance of a </a:t>
            </a:r>
            <a:r>
              <a:rPr lang="en-IE" b="1" noProof="0" dirty="0" smtClean="0"/>
              <a:t>robust and resilient food system</a:t>
            </a:r>
            <a:r>
              <a:rPr lang="en-IE" b="0" noProof="0" dirty="0" smtClean="0"/>
              <a:t>,</a:t>
            </a:r>
            <a:r>
              <a:rPr lang="en-IE" b="0" baseline="0" noProof="0" dirty="0" smtClean="0"/>
              <a:t> with </a:t>
            </a:r>
            <a:r>
              <a:rPr lang="en-IE" noProof="0" dirty="0" smtClean="0"/>
              <a:t>access to a sufficient supply of </a:t>
            </a:r>
            <a:r>
              <a:rPr lang="en-IE" b="1" noProof="0" dirty="0" smtClean="0"/>
              <a:t>affordable food </a:t>
            </a:r>
            <a:r>
              <a:rPr lang="en-IE" noProof="0" dirty="0" smtClean="0"/>
              <a:t>for citizens;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noProof="0" dirty="0" smtClean="0"/>
              <a:t>It also made</a:t>
            </a:r>
            <a:r>
              <a:rPr lang="en-IE" baseline="0" noProof="0" dirty="0" smtClean="0"/>
              <a:t> us aware of the </a:t>
            </a:r>
            <a:r>
              <a:rPr lang="en-IE" b="1" noProof="0" dirty="0" smtClean="0"/>
              <a:t>interrelations </a:t>
            </a:r>
            <a:r>
              <a:rPr lang="en-IE" noProof="0" dirty="0" smtClean="0"/>
              <a:t>between our health, ecosystems, supply chains, consumption patterns and planetary boundaries.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noProof="0" dirty="0" smtClean="0"/>
              <a:t>And it showed the importance</a:t>
            </a:r>
            <a:r>
              <a:rPr lang="en-IE" baseline="0" noProof="0" dirty="0" smtClean="0"/>
              <a:t> of </a:t>
            </a:r>
            <a:r>
              <a:rPr lang="en-IE" b="1" noProof="0" dirty="0" smtClean="0"/>
              <a:t>sustainable livelihood for primary producers,</a:t>
            </a:r>
            <a:r>
              <a:rPr lang="en-IE" b="1" baseline="0" noProof="0" dirty="0" smtClean="0"/>
              <a:t> </a:t>
            </a:r>
            <a:r>
              <a:rPr lang="en-IE" b="0" baseline="0" noProof="0" dirty="0" smtClean="0"/>
              <a:t>as our food production is depending on farmers and fishers.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0" baseline="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b="0" baseline="0" noProof="0" dirty="0" smtClean="0"/>
              <a:t>But also </a:t>
            </a:r>
            <a:r>
              <a:rPr lang="en-IE" b="1" baseline="0" noProof="0" dirty="0" smtClean="0"/>
              <a:t>farm workers </a:t>
            </a:r>
            <a:r>
              <a:rPr lang="en-IE" b="0" baseline="0" noProof="0" dirty="0" smtClean="0"/>
              <a:t>and </a:t>
            </a:r>
            <a:r>
              <a:rPr lang="en-IE" b="1" baseline="0" noProof="0" dirty="0" smtClean="0"/>
              <a:t>people working in the processing and retail industries, logistics and transport </a:t>
            </a:r>
            <a:r>
              <a:rPr lang="en-IE" b="0" baseline="0" noProof="0" dirty="0" smtClean="0"/>
              <a:t>are of vital importance; the pandemic has highlighted their role as well, and the need to have  good </a:t>
            </a:r>
            <a:r>
              <a:rPr lang="en-IE" noProof="0" dirty="0" smtClean="0"/>
              <a:t>working and housing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transition to sustainable food systems is at the heart of the European Green Deal and a necessary foundation for a </a:t>
            </a:r>
            <a:r>
              <a:rPr lang="en-GB" sz="1200" b="1" kern="1200" dirty="0" smtClean="0">
                <a:solidFill>
                  <a:schemeClr val="tx1"/>
                </a:solidFill>
                <a:effectLst/>
                <a:latin typeface="+mn-lt"/>
                <a:ea typeface="+mn-ea"/>
                <a:cs typeface="+mn-cs"/>
              </a:rPr>
              <a:t>green recovery from the current crisis.</a:t>
            </a:r>
            <a:endParaRPr lang="en-IE" b="1"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IE" b="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noProof="0" dirty="0" smtClean="0"/>
              <a:t>The Commission will therefore develop a </a:t>
            </a:r>
            <a:r>
              <a:rPr lang="en-IE" b="1" noProof="0" dirty="0" smtClean="0"/>
              <a:t>contingency plan for ensuring food supply &amp; security in times of crisis.</a:t>
            </a:r>
          </a:p>
          <a:p>
            <a:endParaRPr lang="en-IE" noProof="0" dirty="0"/>
          </a:p>
        </p:txBody>
      </p:sp>
      <p:sp>
        <p:nvSpPr>
          <p:cNvPr id="4" name="Slide Number Placeholder 3"/>
          <p:cNvSpPr>
            <a:spLocks noGrp="1"/>
          </p:cNvSpPr>
          <p:nvPr>
            <p:ph type="sldNum" sz="quarter" idx="10"/>
          </p:nvPr>
        </p:nvSpPr>
        <p:spPr/>
        <p:txBody>
          <a:bodyPr/>
          <a:lstStyle/>
          <a:p>
            <a:fld id="{59CF2995-AB43-4B7C-B8CD-9DC7C3692A9C}" type="slidenum">
              <a:rPr lang="en-GB" smtClean="0"/>
              <a:t>5</a:t>
            </a:fld>
            <a:endParaRPr lang="en-GB"/>
          </a:p>
        </p:txBody>
      </p:sp>
    </p:spTree>
    <p:extLst>
      <p:ext uri="{BB962C8B-B14F-4D97-AF65-F5344CB8AC3E}">
        <p14:creationId xmlns:p14="http://schemas.microsoft.com/office/powerpoint/2010/main" val="19727755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The EU’s goals 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smtClean="0"/>
              <a:t>to reduce the environmental and climate footprint </a:t>
            </a:r>
            <a:r>
              <a:rPr lang="en-US" smtClean="0"/>
              <a:t>of the EU food system,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smtClean="0"/>
              <a:t>To strengthen its resilience</a:t>
            </a:r>
            <a:r>
              <a:rPr lang="en-US" smtClean="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smtClean="0"/>
              <a:t>ensure food security </a:t>
            </a:r>
            <a:r>
              <a:rPr lang="en-US" smtClean="0"/>
              <a:t>in the face of climate change and biodiversity loss and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smtClean="0"/>
              <a:t>lead a global transition towards competitive sustainability </a:t>
            </a:r>
            <a:r>
              <a:rPr lang="en-US" smtClean="0"/>
              <a:t>from farm to fork and tapping into new opportunities. </a:t>
            </a:r>
            <a:endParaRPr lang="nl-NL" dirty="0" smtClean="0"/>
          </a:p>
        </p:txBody>
      </p:sp>
      <p:sp>
        <p:nvSpPr>
          <p:cNvPr id="4" name="Slide Number Placeholder 3"/>
          <p:cNvSpPr>
            <a:spLocks noGrp="1"/>
          </p:cNvSpPr>
          <p:nvPr>
            <p:ph type="sldNum" sz="quarter" idx="10"/>
          </p:nvPr>
        </p:nvSpPr>
        <p:spPr/>
        <p:txBody>
          <a:bodyPr/>
          <a:lstStyle/>
          <a:p>
            <a:fld id="{59CF2995-AB43-4B7C-B8CD-9DC7C3692A9C}" type="slidenum">
              <a:rPr lang="en-GB" smtClean="0"/>
              <a:t>6</a:t>
            </a:fld>
            <a:endParaRPr lang="en-GB"/>
          </a:p>
        </p:txBody>
      </p:sp>
    </p:spTree>
    <p:extLst>
      <p:ext uri="{BB962C8B-B14F-4D97-AF65-F5344CB8AC3E}">
        <p14:creationId xmlns:p14="http://schemas.microsoft.com/office/powerpoint/2010/main" val="3953942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noProof="0" dirty="0" smtClean="0"/>
              <a:t>In the strategy four </a:t>
            </a:r>
            <a:r>
              <a:rPr lang="en-IE" b="1" noProof="0" dirty="0" smtClean="0"/>
              <a:t>quantitative</a:t>
            </a:r>
            <a:r>
              <a:rPr lang="en-IE" b="1" baseline="0" noProof="0" dirty="0" smtClean="0"/>
              <a:t> targets for 2030 </a:t>
            </a:r>
            <a:r>
              <a:rPr lang="en-IE" baseline="0" noProof="0" dirty="0" smtClean="0"/>
              <a:t>have been set to reduce pollution, to reduce the dependency on pesticides and antimicrobials, and increase the area of organic farming.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For chemical</a:t>
            </a:r>
            <a:r>
              <a:rPr lang="en-GB" baseline="0" dirty="0" smtClean="0"/>
              <a:t> </a:t>
            </a:r>
            <a:r>
              <a:rPr lang="en-GB" dirty="0" smtClean="0"/>
              <a:t>pesticides</a:t>
            </a:r>
            <a:r>
              <a:rPr lang="en-GB" baseline="0" dirty="0" smtClean="0"/>
              <a:t> the target is to r</a:t>
            </a:r>
            <a:r>
              <a:rPr lang="en-GB" dirty="0" smtClean="0"/>
              <a:t>educe by 50% the overall use and risk of and reduce use by 50% of more hazardous</a:t>
            </a:r>
            <a:r>
              <a:rPr lang="en-GB" b="1" dirty="0" smtClean="0"/>
              <a:t> pesticides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For nutrients: reduce </a:t>
            </a:r>
            <a:r>
              <a:rPr lang="en-GB" b="1" dirty="0" smtClean="0"/>
              <a:t>nutrient losses </a:t>
            </a:r>
            <a:r>
              <a:rPr lang="en-GB" dirty="0" smtClean="0"/>
              <a:t>by at least 50% </a:t>
            </a:r>
            <a:r>
              <a:rPr lang="en-US" dirty="0" smtClean="0"/>
              <a:t>while ensuring no deterioration in soil fertility</a:t>
            </a:r>
            <a:r>
              <a:rPr lang="en-GB" dirty="0" smtClean="0"/>
              <a:t>; </a:t>
            </a:r>
            <a:br>
              <a:rPr lang="en-GB" dirty="0" smtClean="0"/>
            </a:br>
            <a:r>
              <a:rPr lang="en-GB" dirty="0" smtClean="0"/>
              <a:t>this will reduce use of </a:t>
            </a:r>
            <a:r>
              <a:rPr lang="en-GB" b="1" dirty="0" smtClean="0"/>
              <a:t>fertilisers</a:t>
            </a:r>
            <a:r>
              <a:rPr lang="en-GB" dirty="0" smtClean="0"/>
              <a:t> by at least 20</a:t>
            </a:r>
            <a:r>
              <a:rPr lang="en-GB" dirty="0" smtClean="0">
                <a:solidFill>
                  <a:srgbClr val="FF0000"/>
                </a:solidFill>
              </a:rPr>
              <a:t> </a:t>
            </a:r>
            <a:r>
              <a:rPr lang="en-GB" dirty="0" smtClean="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Reduce </a:t>
            </a:r>
            <a:r>
              <a:rPr lang="en-US" dirty="0" smtClean="0"/>
              <a:t>sales of </a:t>
            </a:r>
            <a:r>
              <a:rPr lang="en-US" b="1" dirty="0" smtClean="0"/>
              <a:t>antimicrobials</a:t>
            </a:r>
            <a:r>
              <a:rPr lang="en-US" dirty="0" smtClean="0"/>
              <a:t> for farmed animals and in aquaculture </a:t>
            </a:r>
            <a:r>
              <a:rPr lang="en-GB" dirty="0" smtClean="0"/>
              <a:t>by 50%; in order to reduce</a:t>
            </a:r>
            <a:r>
              <a:rPr lang="en-GB" baseline="0" dirty="0" smtClean="0"/>
              <a:t> antimicrobial resistance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To achieve </a:t>
            </a:r>
            <a:r>
              <a:rPr lang="en-US" dirty="0" smtClean="0"/>
              <a:t>at least 25% of the EU’s agricultural land under </a:t>
            </a:r>
            <a:r>
              <a:rPr lang="en-GB" b="1" dirty="0" smtClean="0"/>
              <a:t>organic</a:t>
            </a:r>
            <a:r>
              <a:rPr lang="en-GB" dirty="0" smtClean="0"/>
              <a:t> </a:t>
            </a:r>
            <a:r>
              <a:rPr lang="en-GB" b="1" dirty="0" smtClean="0"/>
              <a:t>farming</a:t>
            </a:r>
            <a:endParaRPr lang="en-GB"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1" dirty="0" smtClean="0"/>
          </a:p>
          <a:p>
            <a:pPr marL="0" indent="0">
              <a:buFont typeface="Arial" panose="020B0604020202020204" pitchFamily="34" charset="0"/>
              <a:buNone/>
            </a:pPr>
            <a:r>
              <a:rPr lang="en-IE" noProof="0" dirty="0" smtClean="0"/>
              <a:t>It</a:t>
            </a:r>
            <a:r>
              <a:rPr lang="en-IE" baseline="0" noProof="0" dirty="0" smtClean="0"/>
              <a:t> should be noted that the targets </a:t>
            </a:r>
            <a:r>
              <a:rPr lang="en-IE" b="1" baseline="0" noProof="0" dirty="0" smtClean="0"/>
              <a:t>are not legally-binding</a:t>
            </a:r>
            <a:r>
              <a:rPr lang="en-IE" baseline="0" noProof="0" dirty="0" smtClean="0"/>
              <a:t>, but these will play a role when evaluating EU policies and their implementation, for example of the Sustainable use Directive for pesticides.</a:t>
            </a:r>
            <a:endParaRPr lang="en-IE" noProof="0" dirty="0" smtClean="0"/>
          </a:p>
          <a:p>
            <a:endParaRPr lang="en-US" noProof="0" dirty="0" smtClean="0"/>
          </a:p>
          <a:p>
            <a:r>
              <a:rPr lang="en-US" noProof="0" dirty="0" smtClean="0"/>
              <a:t>Also</a:t>
            </a:r>
            <a:r>
              <a:rPr lang="en-US" baseline="0" noProof="0" dirty="0" smtClean="0"/>
              <a:t> in the CAP the target will play an important role: </a:t>
            </a:r>
            <a:br>
              <a:rPr lang="en-US" baseline="0" noProof="0" dirty="0" smtClean="0"/>
            </a:br>
            <a:r>
              <a:rPr lang="en-US" noProof="0" dirty="0" smtClean="0"/>
              <a:t>Member States will have to consider the objectives and targets of the strategy in their National Strategic Plans</a:t>
            </a:r>
            <a:endParaRPr lang="en-IE" noProof="0" dirty="0" smtClean="0"/>
          </a:p>
          <a:p>
            <a:endParaRPr lang="en-IE" noProof="0" dirty="0" smtClean="0"/>
          </a:p>
          <a:p>
            <a:r>
              <a:rPr lang="en-IE" noProof="0" dirty="0" smtClean="0"/>
              <a:t>It should be</a:t>
            </a:r>
            <a:r>
              <a:rPr lang="en-IE" baseline="0" noProof="0" dirty="0" smtClean="0"/>
              <a:t> </a:t>
            </a:r>
            <a:r>
              <a:rPr lang="en-IE" noProof="0" dirty="0" smtClean="0"/>
              <a:t>stressed</a:t>
            </a:r>
            <a:r>
              <a:rPr lang="en-IE" baseline="0" noProof="0" dirty="0" smtClean="0"/>
              <a:t> that besides these quantified targets, there are also many other objectives, such as:</a:t>
            </a:r>
          </a:p>
          <a:p>
            <a:pPr marL="171450" indent="-171450">
              <a:buFont typeface="Arial" panose="020B0604020202020204" pitchFamily="34" charset="0"/>
              <a:buChar char="•"/>
            </a:pPr>
            <a:r>
              <a:rPr lang="en-IE" baseline="0" noProof="0" dirty="0" smtClean="0"/>
              <a:t>Promotion healthy and sustainable food consumption</a:t>
            </a:r>
          </a:p>
          <a:p>
            <a:pPr marL="171450" indent="-171450">
              <a:buFont typeface="Arial" panose="020B0604020202020204" pitchFamily="34" charset="0"/>
              <a:buChar char="•"/>
            </a:pPr>
            <a:r>
              <a:rPr lang="en-IE" baseline="0" noProof="0" dirty="0" smtClean="0"/>
              <a:t>Improve animal welfare</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Promote sustainable packaging solutions</a:t>
            </a:r>
          </a:p>
          <a:p>
            <a:pPr marL="0" indent="0">
              <a:buFont typeface="Arial" panose="020B0604020202020204" pitchFamily="34" charset="0"/>
              <a:buNone/>
            </a:pPr>
            <a:endParaRPr lang="en-GB" sz="1200" kern="1200" noProof="0" dirty="0" smtClean="0">
              <a:solidFill>
                <a:schemeClr val="tx1"/>
              </a:solidFill>
              <a:effectLst/>
              <a:latin typeface="+mn-lt"/>
              <a:ea typeface="+mn-ea"/>
              <a:cs typeface="+mn-cs"/>
            </a:endParaRPr>
          </a:p>
          <a:p>
            <a:pPr marL="0" indent="0">
              <a:buFont typeface="Arial" panose="020B0604020202020204" pitchFamily="34" charset="0"/>
              <a:buNone/>
            </a:pPr>
            <a:r>
              <a:rPr lang="en-GB" sz="1200" kern="1200" noProof="0" dirty="0" smtClean="0">
                <a:solidFill>
                  <a:schemeClr val="tx1"/>
                </a:solidFill>
                <a:effectLst/>
                <a:latin typeface="+mn-lt"/>
                <a:ea typeface="+mn-ea"/>
                <a:cs typeface="+mn-cs"/>
              </a:rPr>
              <a:t>For</a:t>
            </a:r>
            <a:r>
              <a:rPr lang="en-GB" sz="1200" kern="1200" baseline="0" noProof="0" dirty="0" smtClean="0">
                <a:solidFill>
                  <a:schemeClr val="tx1"/>
                </a:solidFill>
                <a:effectLst/>
                <a:latin typeface="+mn-lt"/>
                <a:ea typeface="+mn-ea"/>
                <a:cs typeface="+mn-cs"/>
              </a:rPr>
              <a:t> which no </a:t>
            </a:r>
            <a:r>
              <a:rPr lang="en-GB" sz="1200" kern="1200" baseline="0" noProof="0" dirty="0" err="1" smtClean="0">
                <a:solidFill>
                  <a:schemeClr val="tx1"/>
                </a:solidFill>
                <a:effectLst/>
                <a:latin typeface="+mn-lt"/>
                <a:ea typeface="+mn-ea"/>
                <a:cs typeface="+mn-cs"/>
              </a:rPr>
              <a:t>quantative</a:t>
            </a:r>
            <a:r>
              <a:rPr lang="en-GB" sz="1200" kern="1200" baseline="0" noProof="0" dirty="0" smtClean="0">
                <a:solidFill>
                  <a:schemeClr val="tx1"/>
                </a:solidFill>
                <a:effectLst/>
                <a:latin typeface="+mn-lt"/>
                <a:ea typeface="+mn-ea"/>
                <a:cs typeface="+mn-cs"/>
              </a:rPr>
              <a:t> targets have been set; yet these remain important objectives as well.</a:t>
            </a:r>
            <a:endParaRPr lang="en-GB" sz="1200" kern="1200" noProof="0" dirty="0" smtClean="0">
              <a:solidFill>
                <a:schemeClr val="tx1"/>
              </a:solidFill>
              <a:effectLst/>
              <a:latin typeface="+mn-lt"/>
              <a:ea typeface="+mn-ea"/>
              <a:cs typeface="+mn-cs"/>
            </a:endParaRPr>
          </a:p>
          <a:p>
            <a:endParaRPr lang="en-IE" noProof="0" dirty="0"/>
          </a:p>
        </p:txBody>
      </p:sp>
      <p:sp>
        <p:nvSpPr>
          <p:cNvPr id="4" name="Slide Number Placeholder 3"/>
          <p:cNvSpPr>
            <a:spLocks noGrp="1"/>
          </p:cNvSpPr>
          <p:nvPr>
            <p:ph type="sldNum" sz="quarter" idx="10"/>
          </p:nvPr>
        </p:nvSpPr>
        <p:spPr/>
        <p:txBody>
          <a:bodyPr/>
          <a:lstStyle/>
          <a:p>
            <a:fld id="{59CF2995-AB43-4B7C-B8CD-9DC7C3692A9C}" type="slidenum">
              <a:rPr lang="en-GB" smtClean="0"/>
              <a:t>7</a:t>
            </a:fld>
            <a:endParaRPr lang="en-GB"/>
          </a:p>
        </p:txBody>
      </p:sp>
    </p:spTree>
    <p:extLst>
      <p:ext uri="{BB962C8B-B14F-4D97-AF65-F5344CB8AC3E}">
        <p14:creationId xmlns:p14="http://schemas.microsoft.com/office/powerpoint/2010/main" val="395568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noProof="0" dirty="0" smtClean="0"/>
              <a:t>Now we</a:t>
            </a:r>
            <a:r>
              <a:rPr lang="en-IE" baseline="0" noProof="0" dirty="0" smtClean="0"/>
              <a:t> arrive at the concrete actions which are set out in the F2F strategy.</a:t>
            </a:r>
          </a:p>
          <a:p>
            <a:r>
              <a:rPr lang="en-IE" baseline="0" noProof="0" dirty="0" smtClean="0"/>
              <a:t>To start with, there are </a:t>
            </a:r>
            <a:r>
              <a:rPr lang="en-IE" b="1" baseline="0" noProof="0" dirty="0" smtClean="0"/>
              <a:t>two important overarching actions</a:t>
            </a:r>
            <a:r>
              <a:rPr lang="en-IE" baseline="0" noProof="0" dirty="0" smtClean="0"/>
              <a:t>.</a:t>
            </a:r>
          </a:p>
          <a:p>
            <a:endParaRPr lang="en-IE" baseline="0" noProof="0" dirty="0" smtClean="0"/>
          </a:p>
          <a:p>
            <a:r>
              <a:rPr lang="en-IE" baseline="0" noProof="0" dirty="0" smtClean="0"/>
              <a:t>The first is the creation of a </a:t>
            </a:r>
            <a:r>
              <a:rPr lang="en-US" baseline="0" noProof="0" dirty="0" smtClean="0"/>
              <a:t>Legislative framework for sustainable food systems . This framework will contribute to gradually raise sustainability standards. It will set out a </a:t>
            </a:r>
            <a:r>
              <a:rPr lang="en-US" sz="1200" b="1" dirty="0" smtClean="0"/>
              <a:t>set of general principles and requirements </a:t>
            </a:r>
            <a:r>
              <a:rPr lang="en-US" sz="1200" dirty="0" smtClean="0"/>
              <a:t>on the sustainability of food systems.</a:t>
            </a:r>
          </a:p>
          <a:p>
            <a:r>
              <a:rPr lang="en-IE" noProof="0" dirty="0" smtClean="0"/>
              <a:t>It will be the b</a:t>
            </a:r>
            <a:r>
              <a:rPr lang="en-US" noProof="0" dirty="0" err="1" smtClean="0"/>
              <a:t>asis</a:t>
            </a:r>
            <a:r>
              <a:rPr lang="en-US" noProof="0" dirty="0" smtClean="0"/>
              <a:t> to ensure policy coherence at EU and national level; and mainstream sustainability in food-related policies. This legislative</a:t>
            </a:r>
            <a:r>
              <a:rPr lang="en-US" baseline="0" noProof="0" dirty="0" smtClean="0"/>
              <a:t> framework will be put forward by 2023.</a:t>
            </a:r>
          </a:p>
          <a:p>
            <a:endParaRPr lang="nl-NL" baseline="0"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nl-NL" baseline="0" noProof="0" dirty="0" smtClean="0"/>
              <a:t>The second action is </a:t>
            </a:r>
            <a:r>
              <a:rPr lang="nl-NL" baseline="0" noProof="0" dirty="0" err="1" smtClean="0"/>
              <a:t>the</a:t>
            </a:r>
            <a:r>
              <a:rPr lang="nl-NL" baseline="0" noProof="0" dirty="0" smtClean="0"/>
              <a:t> </a:t>
            </a:r>
            <a:r>
              <a:rPr lang="en-US" baseline="0" noProof="0" dirty="0" smtClean="0"/>
              <a:t>Development of a contingency plan </a:t>
            </a:r>
            <a:r>
              <a:rPr lang="en-US" sz="1200" dirty="0" smtClean="0"/>
              <a:t>for ensuring food supply &amp; security in times of crisis.</a:t>
            </a:r>
            <a:r>
              <a:rPr lang="en-US" sz="1200" baseline="0" dirty="0" smtClean="0"/>
              <a:t> The need of such a plan was underlined by the COVID-19 pandemic.</a:t>
            </a:r>
            <a:endParaRPr lang="en-US" sz="1200" dirty="0" smtClean="0"/>
          </a:p>
          <a:p>
            <a:endParaRPr lang="en-US" noProof="0" dirty="0" smtClean="0"/>
          </a:p>
          <a:p>
            <a:endParaRPr lang="en-IE" noProof="0" dirty="0"/>
          </a:p>
        </p:txBody>
      </p:sp>
      <p:sp>
        <p:nvSpPr>
          <p:cNvPr id="4" name="Slide Number Placeholder 3"/>
          <p:cNvSpPr>
            <a:spLocks noGrp="1"/>
          </p:cNvSpPr>
          <p:nvPr>
            <p:ph type="sldNum" sz="quarter" idx="10"/>
          </p:nvPr>
        </p:nvSpPr>
        <p:spPr/>
        <p:txBody>
          <a:bodyPr/>
          <a:lstStyle/>
          <a:p>
            <a:fld id="{59CF2995-AB43-4B7C-B8CD-9DC7C3692A9C}" type="slidenum">
              <a:rPr lang="en-GB" smtClean="0"/>
              <a:t>11</a:t>
            </a:fld>
            <a:endParaRPr lang="en-GB"/>
          </a:p>
        </p:txBody>
      </p:sp>
    </p:spTree>
    <p:extLst>
      <p:ext uri="{BB962C8B-B14F-4D97-AF65-F5344CB8AC3E}">
        <p14:creationId xmlns:p14="http://schemas.microsoft.com/office/powerpoint/2010/main" val="1869931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new green business models, circular bio-based economy and the shift to sustainable fish and seafood production</a:t>
            </a:r>
            <a:endParaRPr lang="en-US" dirty="0"/>
          </a:p>
        </p:txBody>
      </p:sp>
      <p:sp>
        <p:nvSpPr>
          <p:cNvPr id="4" name="Slide Number Placeholder 3"/>
          <p:cNvSpPr>
            <a:spLocks noGrp="1"/>
          </p:cNvSpPr>
          <p:nvPr>
            <p:ph type="sldNum" sz="quarter" idx="5"/>
          </p:nvPr>
        </p:nvSpPr>
        <p:spPr/>
        <p:txBody>
          <a:bodyPr/>
          <a:lstStyle/>
          <a:p>
            <a:fld id="{59CF2995-AB43-4B7C-B8CD-9DC7C3692A9C}" type="slidenum">
              <a:rPr lang="en-GB" smtClean="0"/>
              <a:t>12</a:t>
            </a:fld>
            <a:endParaRPr lang="en-GB"/>
          </a:p>
        </p:txBody>
      </p:sp>
    </p:spTree>
    <p:extLst>
      <p:ext uri="{BB962C8B-B14F-4D97-AF65-F5344CB8AC3E}">
        <p14:creationId xmlns:p14="http://schemas.microsoft.com/office/powerpoint/2010/main" val="6628425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grpSp>
        <p:nvGrpSpPr>
          <p:cNvPr id="7" name="Group 6"/>
          <p:cNvGrpSpPr/>
          <p:nvPr userDrawn="1"/>
        </p:nvGrpSpPr>
        <p:grpSpPr>
          <a:xfrm>
            <a:off x="9177373" y="6193990"/>
            <a:ext cx="2592742" cy="493977"/>
            <a:chOff x="9177373" y="6193990"/>
            <a:chExt cx="2592742" cy="493977"/>
          </a:xfrm>
        </p:grpSpPr>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TextBox 5"/>
            <p:cNvSpPr txBox="1"/>
            <p:nvPr userDrawn="1"/>
          </p:nvSpPr>
          <p:spPr>
            <a:xfrm>
              <a:off x="9177373" y="6256312"/>
              <a:ext cx="1851789" cy="369332"/>
            </a:xfrm>
            <a:prstGeom prst="rect">
              <a:avLst/>
            </a:prstGeom>
            <a:noFill/>
          </p:spPr>
          <p:txBody>
            <a:bodyPr wrap="none" rtlCol="0">
              <a:spAutoFit/>
            </a:bodyPr>
            <a:lstStyle/>
            <a:p>
              <a:r>
                <a:rPr lang="fr-BE" sz="1800" dirty="0" err="1" smtClean="0">
                  <a:solidFill>
                    <a:schemeClr val="bg1"/>
                  </a:solidFill>
                </a:rPr>
                <a:t>European</a:t>
              </a:r>
              <a:r>
                <a:rPr lang="fr-BE" sz="1800" dirty="0" smtClean="0">
                  <a:solidFill>
                    <a:schemeClr val="bg1"/>
                  </a:solidFill>
                </a:rPr>
                <a:t> Union</a:t>
              </a:r>
              <a:endParaRPr lang="fr-BE" sz="1800" dirty="0">
                <a:solidFill>
                  <a:schemeClr val="bg1"/>
                </a:solidFill>
              </a:endParaRPr>
            </a:p>
          </p:txBody>
        </p:sp>
      </p:grpSp>
    </p:spTree>
    <p:extLst>
      <p:ext uri="{BB962C8B-B14F-4D97-AF65-F5344CB8AC3E}">
        <p14:creationId xmlns:p14="http://schemas.microsoft.com/office/powerpoint/2010/main" val="39921833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amp;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Making Homes Energy Efficient</a:t>
            </a:r>
            <a:endParaRPr lang="en-US" dirty="0">
              <a:latin typeface="EC Square Sans Pro" panose="020B0506040000020004" pitchFamily="34" charset="0"/>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354424807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een Chang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1" y="626400"/>
            <a:ext cx="12372745"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Leading The Green Change</a:t>
            </a:r>
            <a:r>
              <a:rPr lang="en-US" baseline="0" dirty="0" smtClean="0">
                <a:latin typeface="EC Square Sans Pro" panose="020B0506040000020004" pitchFamily="34" charset="0"/>
              </a:rPr>
              <a:t> </a:t>
            </a:r>
            <a:r>
              <a:rPr lang="en-US" dirty="0" smtClean="0">
                <a:latin typeface="EC Square Sans Pro" panose="020B0506040000020004" pitchFamily="34" charset="0"/>
              </a:rPr>
              <a:t>Globally</a:t>
            </a:r>
            <a:endParaRPr lang="en-US" dirty="0">
              <a:latin typeface="EC Square Sans Pro" panose="020B0506040000020004" pitchFamily="34" charset="0"/>
            </a:endParaRPr>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cxnSp>
        <p:nvCxnSpPr>
          <p:cNvPr id="10" name="Straight Connector 9"/>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071778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arm to Fork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From Farm To Fork</a:t>
            </a:r>
            <a:endParaRPr lang="en-US" dirty="0">
              <a:latin typeface="EC Square Sans Pro" panose="020B0506040000020004" pitchFamily="34" charset="0"/>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186186214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otecting nature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Protecting Nature</a:t>
            </a:r>
            <a:endParaRPr lang="en-US" dirty="0">
              <a:latin typeface="EC Square Sans Pro" panose="020B0506040000020004" pitchFamily="34" charset="0"/>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38432541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ean energ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30207"/>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Promoting Clean Energy</a:t>
            </a:r>
            <a:endParaRPr lang="en-US" dirty="0">
              <a:latin typeface="EC Square Sans Pro" panose="020B0506040000020004" pitchFamily="34" charset="0"/>
            </a:endParaRPr>
          </a:p>
        </p:txBody>
      </p:sp>
      <p:cxnSp>
        <p:nvCxnSpPr>
          <p:cNvPr id="13" name="Straight Connector 12"/>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Tree>
    <p:extLst>
      <p:ext uri="{BB962C8B-B14F-4D97-AF65-F5344CB8AC3E}">
        <p14:creationId xmlns:p14="http://schemas.microsoft.com/office/powerpoint/2010/main" val="334980778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417573577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cxnSp>
        <p:nvCxnSpPr>
          <p:cNvPr id="13" name="Straight Connector 12"/>
          <p:cNvCxnSpPr/>
          <p:nvPr userDrawn="1"/>
        </p:nvCxnSpPr>
        <p:spPr>
          <a:xfrm>
            <a:off x="838199" y="772342"/>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972000" y="482400"/>
            <a:ext cx="10515600" cy="782357"/>
          </a:xfrm>
        </p:spPr>
        <p:txBody>
          <a:bodyPr/>
          <a:lstStyle/>
          <a:p>
            <a:r>
              <a:rPr lang="en-US" dirty="0" smtClean="0"/>
              <a:t>Click to edit Master title style</a:t>
            </a:r>
            <a:endParaRPr lang="en-GB" dirty="0"/>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Tree>
    <p:extLst>
      <p:ext uri="{BB962C8B-B14F-4D97-AF65-F5344CB8AC3E}">
        <p14:creationId xmlns:p14="http://schemas.microsoft.com/office/powerpoint/2010/main" val="148926305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17253"/>
            <a:ext cx="12197752" cy="6875253"/>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83076223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Tree>
    <p:extLst>
      <p:ext uri="{BB962C8B-B14F-4D97-AF65-F5344CB8AC3E}">
        <p14:creationId xmlns:p14="http://schemas.microsoft.com/office/powerpoint/2010/main" val="17455443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2660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hapter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356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2" name="Title 1"/>
          <p:cNvSpPr>
            <a:spLocks noGrp="1"/>
          </p:cNvSpPr>
          <p:nvPr>
            <p:ph type="ctrTitle"/>
          </p:nvPr>
        </p:nvSpPr>
        <p:spPr>
          <a:xfrm>
            <a:off x="1070189" y="1122363"/>
            <a:ext cx="10676038" cy="2387600"/>
          </a:xfrm>
        </p:spPr>
        <p:txBody>
          <a:bodyPr anchor="b">
            <a:noAutofit/>
          </a:bodyPr>
          <a:lstStyle>
            <a:lvl1pPr algn="l">
              <a:defRPr sz="6000">
                <a:solidFill>
                  <a:schemeClr val="accent5"/>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1070189" y="3602038"/>
            <a:ext cx="10676038" cy="1655762"/>
          </a:xfrm>
        </p:spPr>
        <p:txBody>
          <a:bodyPr>
            <a:no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
        <p:nvSpPr>
          <p:cNvPr id="6" name="Slide Number Placeholder 5"/>
          <p:cNvSpPr>
            <a:spLocks noGrp="1"/>
          </p:cNvSpPr>
          <p:nvPr>
            <p:ph type="sldNum" sz="quarter" idx="12"/>
          </p:nvPr>
        </p:nvSpPr>
        <p:spPr/>
        <p:txBody>
          <a:bodyPr>
            <a:noAutofit/>
          </a:bodyPr>
          <a:lstStyle>
            <a:lvl1pPr>
              <a:defRPr>
                <a:solidFill>
                  <a:schemeClr val="bg1"/>
                </a:solidFill>
              </a:defRPr>
            </a:lvl1pPr>
          </a:lstStyle>
          <a:p>
            <a:fld id="{F46C79FD-C571-418B-AB0F-5EE936C85276}" type="slidenum">
              <a:rPr lang="en-GB" smtClean="0"/>
              <a:pPr/>
              <a:t>‹#›</a:t>
            </a:fld>
            <a:endParaRPr lang="en-GB" dirty="0"/>
          </a:p>
        </p:txBody>
      </p:sp>
      <p:cxnSp>
        <p:nvCxnSpPr>
          <p:cNvPr id="7" name="Straight Connector 6"/>
          <p:cNvCxnSpPr/>
          <p:nvPr userDrawn="1"/>
        </p:nvCxnSpPr>
        <p:spPr>
          <a:xfrm>
            <a:off x="838200" y="0"/>
            <a:ext cx="0" cy="3295934"/>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37886990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cxnSp>
        <p:nvCxnSpPr>
          <p:cNvPr id="7" name="Straight Connector 6"/>
          <p:cNvCxnSpPr/>
          <p:nvPr userDrawn="1"/>
        </p:nvCxnSpPr>
        <p:spPr>
          <a:xfrm>
            <a:off x="838199" y="774000"/>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63779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fr-BE"/>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6"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65306757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and Objec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2" cy="6858000"/>
          </a:xfrm>
          <a:prstGeom prst="rect">
            <a:avLst/>
          </a:prstGeom>
        </p:spPr>
      </p:pic>
      <p:sp>
        <p:nvSpPr>
          <p:cNvPr id="3" name="Content Placeholder 2"/>
          <p:cNvSpPr>
            <a:spLocks noGrp="1"/>
          </p:cNvSpPr>
          <p:nvPr>
            <p:ph sz="half" idx="1"/>
          </p:nvPr>
        </p:nvSpPr>
        <p:spPr>
          <a:xfrm>
            <a:off x="943128" y="1825625"/>
            <a:ext cx="4168517" cy="3906435"/>
          </a:xfrm>
        </p:spPr>
        <p:txBody>
          <a:bodyPr>
            <a:noAutofit/>
          </a:bodyPr>
          <a:lstStyle>
            <a:lvl1pPr>
              <a:spcAft>
                <a:spcPts val="1800"/>
              </a:spcAft>
              <a:defRPr/>
            </a:lvl1pPr>
            <a:lvl2pPr>
              <a:spcAft>
                <a:spcPts val="1800"/>
              </a:spcAft>
              <a:defRPr/>
            </a:lvl2pPr>
            <a:lvl3pPr>
              <a:spcAft>
                <a:spcPts val="1800"/>
              </a:spcAft>
              <a:defRPr/>
            </a:lvl3pPr>
            <a:lvl4pPr>
              <a:spcAft>
                <a:spcPts val="1800"/>
              </a:spcAft>
              <a:defRPr/>
            </a:lvl4pPr>
            <a:lvl5pPr>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Content Placeholder 3"/>
          <p:cNvSpPr>
            <a:spLocks noGrp="1"/>
          </p:cNvSpPr>
          <p:nvPr>
            <p:ph sz="half" idx="2"/>
          </p:nvPr>
        </p:nvSpPr>
        <p:spPr>
          <a:xfrm>
            <a:off x="5397908" y="1825625"/>
            <a:ext cx="4210786" cy="3906435"/>
          </a:xfrm>
          <a:noFill/>
        </p:spPr>
        <p:txBody>
          <a:bodyPr>
            <a:noAutofit/>
          </a:bodyPr>
          <a:lstStyle>
            <a:lvl1pPr marL="0" indent="0">
              <a:buNone/>
              <a:defRPr/>
            </a:lvl1pPr>
          </a:lstStyle>
          <a:p>
            <a:pPr lvl="0"/>
            <a:endParaRPr lang="en-GB" dirty="0"/>
          </a:p>
        </p:txBody>
      </p:sp>
      <p:sp>
        <p:nvSpPr>
          <p:cNvPr id="7" name="Slide Number Placeholder 6"/>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0"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280383927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Picture Placeholder 4"/>
          <p:cNvSpPr>
            <a:spLocks noGrp="1"/>
          </p:cNvSpPr>
          <p:nvPr>
            <p:ph type="pic" sz="quarter" idx="13"/>
          </p:nvPr>
        </p:nvSpPr>
        <p:spPr>
          <a:xfrm>
            <a:off x="-59635" y="-59635"/>
            <a:ext cx="6155635" cy="6983896"/>
          </a:xfrm>
          <a:solidFill>
            <a:schemeClr val="bg2"/>
          </a:solidFill>
          <a:ln w="28575">
            <a:solidFill>
              <a:schemeClr val="accent5"/>
            </a:solidFill>
          </a:ln>
        </p:spPr>
        <p:txBody>
          <a:bodyPr/>
          <a:lstStyle/>
          <a:p>
            <a:endParaRPr lang="en-GB" dirty="0"/>
          </a:p>
        </p:txBody>
      </p:sp>
      <p:sp>
        <p:nvSpPr>
          <p:cNvPr id="10" name="Rectangle 9"/>
          <p:cNvSpPr/>
          <p:nvPr userDrawn="1"/>
        </p:nvSpPr>
        <p:spPr>
          <a:xfrm>
            <a:off x="3214048" y="1992573"/>
            <a:ext cx="8550322" cy="36166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219447" y="743802"/>
            <a:ext cx="544923" cy="544923"/>
          </a:xfrm>
          <a:prstGeom prst="rect">
            <a:avLst/>
          </a:prstGeom>
        </p:spPr>
      </p:pic>
      <p:sp>
        <p:nvSpPr>
          <p:cNvPr id="3" name="Content Placeholder 2"/>
          <p:cNvSpPr>
            <a:spLocks noGrp="1"/>
          </p:cNvSpPr>
          <p:nvPr>
            <p:ph idx="1"/>
          </p:nvPr>
        </p:nvSpPr>
        <p:spPr>
          <a:xfrm>
            <a:off x="3538331" y="1992572"/>
            <a:ext cx="8226040" cy="3616657"/>
          </a:xfrm>
          <a:solidFill>
            <a:schemeClr val="bg1"/>
          </a:solidFill>
        </p:spPr>
        <p:txBody>
          <a:bodyPr lIns="360000" tIns="360000" rIns="360000" bIns="360000" anchor="ctr" anchorCtr="0">
            <a:noAutofit/>
          </a:bodyPr>
          <a:lstStyle>
            <a:lvl1pPr marL="0" indent="0">
              <a:buFontTx/>
              <a:buNone/>
              <a:defRPr i="1">
                <a:solidFill>
                  <a:schemeClr val="tx2"/>
                </a:solidFill>
              </a:defRPr>
            </a:lvl1pPr>
          </a:lstStyle>
          <a:p>
            <a:pPr lvl="0"/>
            <a:r>
              <a:rPr lang="en-US" dirty="0" smtClean="0"/>
              <a:t>Edit Master text styles</a:t>
            </a:r>
          </a:p>
        </p:txBody>
      </p:sp>
    </p:spTree>
    <p:extLst>
      <p:ext uri="{BB962C8B-B14F-4D97-AF65-F5344CB8AC3E}">
        <p14:creationId xmlns:p14="http://schemas.microsoft.com/office/powerpoint/2010/main" val="178406293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and Content (half page)">
    <p:spTree>
      <p:nvGrpSpPr>
        <p:cNvPr id="1" name=""/>
        <p:cNvGrpSpPr/>
        <p:nvPr/>
      </p:nvGrpSpPr>
      <p:grpSpPr>
        <a:xfrm>
          <a:off x="0" y="0"/>
          <a:ext cx="0" cy="0"/>
          <a:chOff x="0" y="0"/>
          <a:chExt cx="0" cy="0"/>
        </a:xfrm>
      </p:grpSpPr>
      <p:sp>
        <p:nvSpPr>
          <p:cNvPr id="3" name="Content Placeholder 2"/>
          <p:cNvSpPr>
            <a:spLocks noGrp="1"/>
          </p:cNvSpPr>
          <p:nvPr>
            <p:ph idx="1"/>
          </p:nvPr>
        </p:nvSpPr>
        <p:spPr>
          <a:xfrm>
            <a:off x="6817056" y="1825625"/>
            <a:ext cx="4926841" cy="3769957"/>
          </a:xfrm>
        </p:spPr>
        <p:txBody>
          <a:bodyPr>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lstStyle/>
          <a:p>
            <a:fld id="{F46C79FD-C571-418B-AB0F-5EE936C85276}" type="slidenum">
              <a:rPr lang="en-GB" smtClean="0"/>
              <a:t>‹#›</a:t>
            </a:fld>
            <a:endParaRPr lang="en-GB"/>
          </a:p>
        </p:txBody>
      </p:sp>
      <p:sp>
        <p:nvSpPr>
          <p:cNvPr id="10" name="Title Placeholder 1"/>
          <p:cNvSpPr>
            <a:spLocks noGrp="1"/>
          </p:cNvSpPr>
          <p:nvPr>
            <p:ph type="title"/>
          </p:nvPr>
        </p:nvSpPr>
        <p:spPr>
          <a:xfrm>
            <a:off x="6817056" y="482860"/>
            <a:ext cx="4669266"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7" name="Picture Placeholder 4"/>
          <p:cNvSpPr>
            <a:spLocks noGrp="1"/>
          </p:cNvSpPr>
          <p:nvPr>
            <p:ph type="pic" sz="quarter" idx="13"/>
          </p:nvPr>
        </p:nvSpPr>
        <p:spPr>
          <a:xfrm>
            <a:off x="-46383" y="-46383"/>
            <a:ext cx="6142383" cy="6964017"/>
          </a:xfrm>
          <a:solidFill>
            <a:schemeClr val="bg2"/>
          </a:solidFill>
          <a:ln w="28575">
            <a:solidFill>
              <a:schemeClr val="accent5"/>
            </a:solidFill>
          </a:ln>
        </p:spPr>
        <p:txBody>
          <a:bodyPr/>
          <a:lstStyle/>
          <a:p>
            <a:endParaRPr lang="en-GB" dirty="0"/>
          </a:p>
        </p:txBody>
      </p:sp>
    </p:spTree>
    <p:extLst>
      <p:ext uri="{BB962C8B-B14F-4D97-AF65-F5344CB8AC3E}">
        <p14:creationId xmlns:p14="http://schemas.microsoft.com/office/powerpoint/2010/main" val="36920344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970722" y="2284667"/>
            <a:ext cx="3141663" cy="2090737"/>
          </a:xfrm>
          <a:solidFill>
            <a:schemeClr val="bg2"/>
          </a:solidFill>
        </p:spPr>
        <p:txBody>
          <a:bodyPr/>
          <a:lstStyle/>
          <a:p>
            <a:endParaRPr lang="en-GB"/>
          </a:p>
        </p:txBody>
      </p:sp>
      <p:sp>
        <p:nvSpPr>
          <p:cNvPr id="11" name="Picture Placeholder 2"/>
          <p:cNvSpPr>
            <a:spLocks noGrp="1"/>
          </p:cNvSpPr>
          <p:nvPr>
            <p:ph type="pic" sz="quarter" idx="14"/>
          </p:nvPr>
        </p:nvSpPr>
        <p:spPr>
          <a:xfrm>
            <a:off x="7901451" y="2284668"/>
            <a:ext cx="3141663" cy="2090737"/>
          </a:xfrm>
          <a:solidFill>
            <a:schemeClr val="bg2"/>
          </a:solidFill>
        </p:spPr>
        <p:txBody>
          <a:bodyPr/>
          <a:lstStyle/>
          <a:p>
            <a:endParaRPr lang="en-GB"/>
          </a:p>
        </p:txBody>
      </p:sp>
      <p:sp>
        <p:nvSpPr>
          <p:cNvPr id="12" name="Picture Placeholder 2"/>
          <p:cNvSpPr>
            <a:spLocks noGrp="1"/>
          </p:cNvSpPr>
          <p:nvPr>
            <p:ph type="pic" sz="quarter" idx="15"/>
          </p:nvPr>
        </p:nvSpPr>
        <p:spPr>
          <a:xfrm>
            <a:off x="4436086" y="2284667"/>
            <a:ext cx="3141663" cy="2090737"/>
          </a:xfrm>
          <a:solidFill>
            <a:schemeClr val="bg2"/>
          </a:solidFill>
        </p:spPr>
        <p:txBody>
          <a:bodyPr/>
          <a:lstStyle/>
          <a:p>
            <a:endParaRPr lang="en-GB"/>
          </a:p>
        </p:txBody>
      </p:sp>
      <p:sp>
        <p:nvSpPr>
          <p:cNvPr id="13" name="Text Placeholder 12"/>
          <p:cNvSpPr>
            <a:spLocks noGrp="1"/>
          </p:cNvSpPr>
          <p:nvPr>
            <p:ph type="body" sz="quarter" idx="16"/>
          </p:nvPr>
        </p:nvSpPr>
        <p:spPr>
          <a:xfrm>
            <a:off x="1206774" y="403868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5" name="Text Placeholder 12"/>
          <p:cNvSpPr>
            <a:spLocks noGrp="1"/>
          </p:cNvSpPr>
          <p:nvPr>
            <p:ph type="body" sz="quarter" idx="17"/>
          </p:nvPr>
        </p:nvSpPr>
        <p:spPr>
          <a:xfrm>
            <a:off x="4672139" y="4041944"/>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8137503" y="4037437"/>
            <a:ext cx="2669558" cy="1524235"/>
          </a:xfrm>
          <a:solidFill>
            <a:schemeClr val="bg1"/>
          </a:solidFill>
        </p:spPr>
        <p:txBody>
          <a:bodyPr tIns="90000"/>
          <a:lstStyle>
            <a:lvl1pPr marL="0" indent="0" algn="ctr">
              <a:buNone/>
              <a:defRPr sz="2000"/>
            </a:lvl1pPr>
          </a:lstStyle>
          <a:p>
            <a:pPr lvl="0"/>
            <a:r>
              <a:rPr lang="en-US" dirty="0" smtClean="0"/>
              <a:t>Edit Master text styles</a:t>
            </a:r>
          </a:p>
        </p:txBody>
      </p:sp>
    </p:spTree>
    <p:extLst>
      <p:ext uri="{BB962C8B-B14F-4D97-AF65-F5344CB8AC3E}">
        <p14:creationId xmlns:p14="http://schemas.microsoft.com/office/powerpoint/2010/main" val="17801072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F46C79FD-C571-418B-AB0F-5EE936C85276}" type="slidenum">
              <a:rPr lang="en-GB" smtClean="0"/>
              <a:t>‹#›</a:t>
            </a:fld>
            <a:endParaRPr lang="en-GB"/>
          </a:p>
        </p:txBody>
      </p:sp>
      <p:cxnSp>
        <p:nvCxnSpPr>
          <p:cNvPr id="8" name="Straight Connector 7"/>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Picture Placeholder 2"/>
          <p:cNvSpPr>
            <a:spLocks noGrp="1"/>
          </p:cNvSpPr>
          <p:nvPr>
            <p:ph type="pic" sz="quarter" idx="13"/>
          </p:nvPr>
        </p:nvSpPr>
        <p:spPr>
          <a:xfrm>
            <a:off x="3713869" y="2159957"/>
            <a:ext cx="2461591" cy="1638158"/>
          </a:xfrm>
          <a:solidFill>
            <a:schemeClr val="bg2"/>
          </a:solidFill>
        </p:spPr>
        <p:txBody>
          <a:bodyPr/>
          <a:lstStyle/>
          <a:p>
            <a:endParaRPr lang="en-GB"/>
          </a:p>
        </p:txBody>
      </p:sp>
      <p:sp>
        <p:nvSpPr>
          <p:cNvPr id="11" name="Picture Placeholder 2"/>
          <p:cNvSpPr>
            <a:spLocks noGrp="1"/>
          </p:cNvSpPr>
          <p:nvPr>
            <p:ph type="pic" sz="quarter" idx="14"/>
          </p:nvPr>
        </p:nvSpPr>
        <p:spPr>
          <a:xfrm>
            <a:off x="3713868" y="3968881"/>
            <a:ext cx="2461591" cy="1638158"/>
          </a:xfrm>
          <a:solidFill>
            <a:schemeClr val="bg2"/>
          </a:solidFill>
        </p:spPr>
        <p:txBody>
          <a:bodyPr/>
          <a:lstStyle/>
          <a:p>
            <a:endParaRPr lang="en-GB"/>
          </a:p>
        </p:txBody>
      </p:sp>
      <p:sp>
        <p:nvSpPr>
          <p:cNvPr id="12" name="Picture Placeholder 2"/>
          <p:cNvSpPr>
            <a:spLocks noGrp="1"/>
          </p:cNvSpPr>
          <p:nvPr>
            <p:ph type="pic" sz="quarter" idx="15"/>
          </p:nvPr>
        </p:nvSpPr>
        <p:spPr>
          <a:xfrm>
            <a:off x="6324547" y="2159956"/>
            <a:ext cx="2461593" cy="1638159"/>
          </a:xfrm>
          <a:solidFill>
            <a:schemeClr val="bg2"/>
          </a:solidFill>
        </p:spPr>
        <p:txBody>
          <a:bodyPr/>
          <a:lstStyle/>
          <a:p>
            <a:endParaRPr lang="en-GB"/>
          </a:p>
        </p:txBody>
      </p:sp>
      <p:sp>
        <p:nvSpPr>
          <p:cNvPr id="13" name="Text Placeholder 12"/>
          <p:cNvSpPr>
            <a:spLocks noGrp="1"/>
          </p:cNvSpPr>
          <p:nvPr>
            <p:ph type="body" sz="quarter" idx="16"/>
          </p:nvPr>
        </p:nvSpPr>
        <p:spPr>
          <a:xfrm>
            <a:off x="8935227" y="3968880"/>
            <a:ext cx="2520000" cy="1638158"/>
          </a:xfrm>
          <a:noFill/>
        </p:spPr>
        <p:txBody>
          <a:bodyPr tIns="90000"/>
          <a:lstStyle>
            <a:lvl1pPr marL="0" indent="0" algn="l">
              <a:buNone/>
              <a:defRPr sz="2000"/>
            </a:lvl1pPr>
          </a:lstStyle>
          <a:p>
            <a:pPr lvl="0"/>
            <a:r>
              <a:rPr lang="en-US" dirty="0" smtClean="0"/>
              <a:t>Edit Master text styles</a:t>
            </a:r>
          </a:p>
        </p:txBody>
      </p:sp>
      <p:sp>
        <p:nvSpPr>
          <p:cNvPr id="16" name="Text Placeholder 12"/>
          <p:cNvSpPr>
            <a:spLocks noGrp="1"/>
          </p:cNvSpPr>
          <p:nvPr>
            <p:ph type="body" sz="quarter" idx="18"/>
          </p:nvPr>
        </p:nvSpPr>
        <p:spPr>
          <a:xfrm>
            <a:off x="1033617" y="2159957"/>
            <a:ext cx="2520000" cy="1638159"/>
          </a:xfrm>
          <a:noFill/>
        </p:spPr>
        <p:txBody>
          <a:bodyPr tIns="90000"/>
          <a:lstStyle>
            <a:lvl1pPr marL="0" indent="0" algn="r">
              <a:buNone/>
              <a:defRPr sz="2000"/>
            </a:lvl1pPr>
          </a:lstStyle>
          <a:p>
            <a:pPr lvl="0"/>
            <a:r>
              <a:rPr lang="en-US" dirty="0" smtClean="0"/>
              <a:t>Edit Master text styles</a:t>
            </a:r>
          </a:p>
        </p:txBody>
      </p:sp>
      <p:sp>
        <p:nvSpPr>
          <p:cNvPr id="14" name="Picture Placeholder 2"/>
          <p:cNvSpPr>
            <a:spLocks noGrp="1"/>
          </p:cNvSpPr>
          <p:nvPr>
            <p:ph type="pic" sz="quarter" idx="19"/>
          </p:nvPr>
        </p:nvSpPr>
        <p:spPr>
          <a:xfrm>
            <a:off x="6324549" y="3968880"/>
            <a:ext cx="2461591" cy="1638158"/>
          </a:xfrm>
          <a:solidFill>
            <a:schemeClr val="bg2"/>
          </a:solidFill>
        </p:spPr>
        <p:txBody>
          <a:bodyPr/>
          <a:lstStyle/>
          <a:p>
            <a:endParaRPr lang="en-GB"/>
          </a:p>
        </p:txBody>
      </p:sp>
      <p:sp>
        <p:nvSpPr>
          <p:cNvPr id="17" name="Text Placeholder 12"/>
          <p:cNvSpPr>
            <a:spLocks noGrp="1"/>
          </p:cNvSpPr>
          <p:nvPr>
            <p:ph type="body" sz="quarter" idx="20"/>
          </p:nvPr>
        </p:nvSpPr>
        <p:spPr>
          <a:xfrm>
            <a:off x="1033617" y="3968881"/>
            <a:ext cx="2520000" cy="1638158"/>
          </a:xfrm>
          <a:noFill/>
        </p:spPr>
        <p:txBody>
          <a:bodyPr tIns="90000"/>
          <a:lstStyle>
            <a:lvl1pPr marL="0" indent="0" algn="r">
              <a:buNone/>
              <a:defRPr sz="2000"/>
            </a:lvl1pPr>
          </a:lstStyle>
          <a:p>
            <a:pPr lvl="0"/>
            <a:r>
              <a:rPr lang="en-US" dirty="0" smtClean="0"/>
              <a:t>Edit Master text styles</a:t>
            </a:r>
          </a:p>
        </p:txBody>
      </p:sp>
      <p:sp>
        <p:nvSpPr>
          <p:cNvPr id="18" name="Text Placeholder 12"/>
          <p:cNvSpPr>
            <a:spLocks noGrp="1"/>
          </p:cNvSpPr>
          <p:nvPr>
            <p:ph type="body" sz="quarter" idx="21"/>
          </p:nvPr>
        </p:nvSpPr>
        <p:spPr>
          <a:xfrm>
            <a:off x="8966322" y="2159956"/>
            <a:ext cx="2520000" cy="1638159"/>
          </a:xfrm>
          <a:noFill/>
        </p:spPr>
        <p:txBody>
          <a:bodyPr tIns="90000"/>
          <a:lstStyle>
            <a:lvl1pPr marL="0" indent="0" algn="l">
              <a:buNone/>
              <a:defRPr sz="2000"/>
            </a:lvl1pPr>
          </a:lstStyle>
          <a:p>
            <a:pPr lvl="0"/>
            <a:r>
              <a:rPr lang="en-US" dirty="0" smtClean="0"/>
              <a:t>Edit Master text styles</a:t>
            </a:r>
          </a:p>
        </p:txBody>
      </p:sp>
    </p:spTree>
    <p:extLst>
      <p:ext uri="{BB962C8B-B14F-4D97-AF65-F5344CB8AC3E}">
        <p14:creationId xmlns:p14="http://schemas.microsoft.com/office/powerpoint/2010/main" val="363855668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Picture Placeholder 2"/>
          <p:cNvSpPr>
            <a:spLocks noGrp="1"/>
          </p:cNvSpPr>
          <p:nvPr>
            <p:ph type="pic" sz="quarter" idx="13"/>
          </p:nvPr>
        </p:nvSpPr>
        <p:spPr>
          <a:xfrm>
            <a:off x="0" y="0"/>
            <a:ext cx="12192000" cy="3429000"/>
          </a:xfrm>
          <a:solidFill>
            <a:schemeClr val="bg2"/>
          </a:solidFill>
        </p:spPr>
        <p:txBody>
          <a:bodyPr/>
          <a:lstStyle/>
          <a:p>
            <a:endParaRPr lang="en-GB"/>
          </a:p>
        </p:txBody>
      </p:sp>
      <p:sp>
        <p:nvSpPr>
          <p:cNvPr id="2" name="Title 1"/>
          <p:cNvSpPr>
            <a:spLocks noGrp="1"/>
          </p:cNvSpPr>
          <p:nvPr>
            <p:ph type="title"/>
          </p:nvPr>
        </p:nvSpPr>
        <p:spPr>
          <a:xfrm>
            <a:off x="838200" y="2646643"/>
            <a:ext cx="10515600" cy="782357"/>
          </a:xfrm>
          <a:solidFill>
            <a:schemeClr val="bg1"/>
          </a:solidFill>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sp>
        <p:nvSpPr>
          <p:cNvPr id="6" name="Text Placeholder 5"/>
          <p:cNvSpPr>
            <a:spLocks noGrp="1"/>
          </p:cNvSpPr>
          <p:nvPr>
            <p:ph type="body" sz="quarter" idx="14"/>
          </p:nvPr>
        </p:nvSpPr>
        <p:spPr>
          <a:xfrm>
            <a:off x="838200" y="3630613"/>
            <a:ext cx="10515600" cy="2035175"/>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4136774602"/>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Last slide (option 1)">
    <p:spTree>
      <p:nvGrpSpPr>
        <p:cNvPr id="1" name=""/>
        <p:cNvGrpSpPr/>
        <p:nvPr/>
      </p:nvGrpSpPr>
      <p:grpSpPr>
        <a:xfrm>
          <a:off x="0" y="0"/>
          <a:ext cx="0" cy="0"/>
          <a:chOff x="0" y="0"/>
          <a:chExt cx="0" cy="0"/>
        </a:xfrm>
      </p:grpSpPr>
      <p:sp>
        <p:nvSpPr>
          <p:cNvPr id="7" name="Rectangle 6"/>
          <p:cNvSpPr/>
          <p:nvPr userDrawn="1"/>
        </p:nvSpPr>
        <p:spPr>
          <a:xfrm>
            <a:off x="0" y="1"/>
            <a:ext cx="12192000" cy="3428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1240348"/>
          </a:xfrm>
        </p:spPr>
        <p:txBody>
          <a:bodyPr anchor="b">
            <a:noAutofit/>
          </a:bodyPr>
          <a:lstStyle>
            <a:lvl1pPr algn="l">
              <a:defRPr sz="6000">
                <a:solidFill>
                  <a:schemeClr val="tx2"/>
                </a:solidFill>
              </a:defRPr>
            </a:lvl1pPr>
          </a:lstStyle>
          <a:p>
            <a:r>
              <a:rPr lang="en-US" dirty="0" smtClean="0"/>
              <a:t>Click to edit Master title style</a:t>
            </a:r>
            <a:endParaRPr lang="en-GB" dirty="0"/>
          </a:p>
        </p:txBody>
      </p:sp>
      <p:cxnSp>
        <p:nvCxnSpPr>
          <p:cNvPr id="13" name="Straight Connector 12"/>
          <p:cNvCxnSpPr/>
          <p:nvPr userDrawn="1"/>
        </p:nvCxnSpPr>
        <p:spPr>
          <a:xfrm>
            <a:off x="838200" y="0"/>
            <a:ext cx="0" cy="236271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838200" y="4160826"/>
            <a:ext cx="10889439" cy="1620145"/>
          </a:xfrm>
        </p:spPr>
        <p:txBody>
          <a:bodyPr>
            <a:noAutofit/>
          </a:bodyPr>
          <a:lstStyle>
            <a:lvl1pPr marL="0" indent="0" algn="l">
              <a:buNone/>
              <a:defRPr sz="14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spTree>
    <p:extLst>
      <p:ext uri="{BB962C8B-B14F-4D97-AF65-F5344CB8AC3E}">
        <p14:creationId xmlns:p14="http://schemas.microsoft.com/office/powerpoint/2010/main" val="33292674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ound picture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F46C79FD-C571-418B-AB0F-5EE936C85276}" type="slidenum">
              <a:rPr lang="en-GB" smtClean="0"/>
              <a:pPr/>
              <a:t>‹#›</a:t>
            </a:fld>
            <a:endParaRPr lang="en-GB" dirty="0"/>
          </a:p>
        </p:txBody>
      </p:sp>
      <p:cxnSp>
        <p:nvCxnSpPr>
          <p:cNvPr id="4" name="Straight Connector 3"/>
          <p:cNvCxnSpPr/>
          <p:nvPr userDrawn="1"/>
        </p:nvCxnSpPr>
        <p:spPr>
          <a:xfrm flipH="1">
            <a:off x="838199" y="0"/>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970722" y="482860"/>
            <a:ext cx="10515600" cy="782357"/>
          </a:xfrm>
          <a:prstGeom prst="rect">
            <a:avLst/>
          </a:prstGeom>
        </p:spPr>
        <p:txBody>
          <a:bodyPr vert="horz" lIns="91440" tIns="45720" rIns="91440" bIns="0" rtlCol="0" anchor="b" anchorCtr="0">
            <a:noAutofit/>
          </a:bodyPr>
          <a:lstStyle/>
          <a:p>
            <a:r>
              <a:rPr lang="en-US"/>
              <a:t>Click to edit Master title style</a:t>
            </a:r>
            <a:endParaRPr lang="en-GB" dirty="0"/>
          </a:p>
        </p:txBody>
      </p:sp>
      <p:sp>
        <p:nvSpPr>
          <p:cNvPr id="12" name="Picture Placeholder 11"/>
          <p:cNvSpPr>
            <a:spLocks noGrp="1"/>
          </p:cNvSpPr>
          <p:nvPr>
            <p:ph type="pic" sz="quarter" idx="11"/>
          </p:nvPr>
        </p:nvSpPr>
        <p:spPr>
          <a:xfrm>
            <a:off x="969963" y="1843395"/>
            <a:ext cx="2138669" cy="2138669"/>
          </a:xfrm>
          <a:prstGeom prst="ellipse">
            <a:avLst/>
          </a:prstGeom>
          <a:solidFill>
            <a:schemeClr val="bg2"/>
          </a:solidFill>
        </p:spPr>
        <p:txBody>
          <a:bodyPr/>
          <a:lstStyle/>
          <a:p>
            <a:r>
              <a:rPr lang="en-US"/>
              <a:t>Click icon to add picture</a:t>
            </a:r>
            <a:endParaRPr lang="en-GB"/>
          </a:p>
        </p:txBody>
      </p:sp>
      <p:sp>
        <p:nvSpPr>
          <p:cNvPr id="13" name="Picture Placeholder 11"/>
          <p:cNvSpPr>
            <a:spLocks noGrp="1"/>
          </p:cNvSpPr>
          <p:nvPr>
            <p:ph type="pic" sz="quarter" idx="12"/>
          </p:nvPr>
        </p:nvSpPr>
        <p:spPr>
          <a:xfrm>
            <a:off x="3581400" y="1843394"/>
            <a:ext cx="2138669" cy="2138669"/>
          </a:xfrm>
          <a:prstGeom prst="ellipse">
            <a:avLst/>
          </a:prstGeom>
          <a:solidFill>
            <a:schemeClr val="bg2"/>
          </a:solidFill>
        </p:spPr>
        <p:txBody>
          <a:bodyPr/>
          <a:lstStyle/>
          <a:p>
            <a:r>
              <a:rPr lang="en-US"/>
              <a:t>Click icon to add picture</a:t>
            </a:r>
            <a:endParaRPr lang="en-GB"/>
          </a:p>
        </p:txBody>
      </p:sp>
      <p:sp>
        <p:nvSpPr>
          <p:cNvPr id="14" name="Picture Placeholder 11"/>
          <p:cNvSpPr>
            <a:spLocks noGrp="1"/>
          </p:cNvSpPr>
          <p:nvPr>
            <p:ph type="pic" sz="quarter" idx="13"/>
          </p:nvPr>
        </p:nvSpPr>
        <p:spPr>
          <a:xfrm>
            <a:off x="6192837" y="1843393"/>
            <a:ext cx="2138669" cy="2138669"/>
          </a:xfrm>
          <a:prstGeom prst="ellipse">
            <a:avLst/>
          </a:prstGeom>
          <a:solidFill>
            <a:schemeClr val="bg2"/>
          </a:solidFill>
        </p:spPr>
        <p:txBody>
          <a:bodyPr/>
          <a:lstStyle/>
          <a:p>
            <a:r>
              <a:rPr lang="en-US"/>
              <a:t>Click icon to add picture</a:t>
            </a:r>
            <a:endParaRPr lang="en-GB"/>
          </a:p>
        </p:txBody>
      </p:sp>
      <p:sp>
        <p:nvSpPr>
          <p:cNvPr id="15" name="Picture Placeholder 11"/>
          <p:cNvSpPr>
            <a:spLocks noGrp="1"/>
          </p:cNvSpPr>
          <p:nvPr>
            <p:ph type="pic" sz="quarter" idx="14"/>
          </p:nvPr>
        </p:nvSpPr>
        <p:spPr>
          <a:xfrm>
            <a:off x="8804274" y="1843392"/>
            <a:ext cx="2138669" cy="2138669"/>
          </a:xfrm>
          <a:prstGeom prst="ellipse">
            <a:avLst/>
          </a:prstGeom>
          <a:solidFill>
            <a:schemeClr val="bg2"/>
          </a:solidFill>
        </p:spPr>
        <p:txBody>
          <a:bodyPr/>
          <a:lstStyle/>
          <a:p>
            <a:r>
              <a:rPr lang="en-US"/>
              <a:t>Click icon to add picture</a:t>
            </a:r>
            <a:endParaRPr lang="en-GB"/>
          </a:p>
        </p:txBody>
      </p:sp>
      <p:cxnSp>
        <p:nvCxnSpPr>
          <p:cNvPr id="9" name="Straight Connector 8"/>
          <p:cNvCxnSpPr/>
          <p:nvPr userDrawn="1"/>
        </p:nvCxnSpPr>
        <p:spPr bwMode="auto">
          <a:xfrm>
            <a:off x="3349671"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userDrawn="1"/>
        </p:nvCxnSpPr>
        <p:spPr bwMode="auto">
          <a:xfrm>
            <a:off x="5970419"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userDrawn="1"/>
        </p:nvCxnSpPr>
        <p:spPr bwMode="auto">
          <a:xfrm>
            <a:off x="8591167" y="4291726"/>
            <a:ext cx="0" cy="118701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Content Placeholder 7"/>
          <p:cNvSpPr>
            <a:spLocks noGrp="1"/>
          </p:cNvSpPr>
          <p:nvPr>
            <p:ph sz="quarter" idx="15"/>
          </p:nvPr>
        </p:nvSpPr>
        <p:spPr>
          <a:xfrm>
            <a:off x="997897" y="4260554"/>
            <a:ext cx="2082800" cy="1249363"/>
          </a:xfrm>
        </p:spPr>
        <p:txBody>
          <a:bodyPr/>
          <a:lstStyle>
            <a:lvl1pPr marL="0" indent="0" algn="ctr">
              <a:buNone/>
              <a:defRPr sz="2000"/>
            </a:lvl1pPr>
          </a:lstStyle>
          <a:p>
            <a:pPr lvl="0"/>
            <a:r>
              <a:rPr lang="en-US"/>
              <a:t>Edit Master text styles</a:t>
            </a:r>
          </a:p>
        </p:txBody>
      </p:sp>
      <p:sp>
        <p:nvSpPr>
          <p:cNvPr id="16" name="Content Placeholder 7"/>
          <p:cNvSpPr>
            <a:spLocks noGrp="1"/>
          </p:cNvSpPr>
          <p:nvPr>
            <p:ph sz="quarter" idx="16"/>
          </p:nvPr>
        </p:nvSpPr>
        <p:spPr>
          <a:xfrm>
            <a:off x="3618645" y="4260554"/>
            <a:ext cx="2082800" cy="1249363"/>
          </a:xfrm>
        </p:spPr>
        <p:txBody>
          <a:bodyPr/>
          <a:lstStyle>
            <a:lvl1pPr marL="0" indent="0" algn="ctr">
              <a:buNone/>
              <a:defRPr sz="2000"/>
            </a:lvl1pPr>
          </a:lstStyle>
          <a:p>
            <a:pPr lvl="0"/>
            <a:r>
              <a:rPr lang="en-US"/>
              <a:t>Edit Master text styles</a:t>
            </a:r>
          </a:p>
        </p:txBody>
      </p:sp>
      <p:sp>
        <p:nvSpPr>
          <p:cNvPr id="17" name="Content Placeholder 7"/>
          <p:cNvSpPr>
            <a:spLocks noGrp="1"/>
          </p:cNvSpPr>
          <p:nvPr>
            <p:ph sz="quarter" idx="17"/>
          </p:nvPr>
        </p:nvSpPr>
        <p:spPr>
          <a:xfrm>
            <a:off x="6239393" y="4260554"/>
            <a:ext cx="2082800" cy="1249363"/>
          </a:xfrm>
        </p:spPr>
        <p:txBody>
          <a:bodyPr/>
          <a:lstStyle>
            <a:lvl1pPr marL="0" indent="0" algn="ctr">
              <a:buNone/>
              <a:defRPr sz="2000"/>
            </a:lvl1pPr>
          </a:lstStyle>
          <a:p>
            <a:pPr lvl="0"/>
            <a:r>
              <a:rPr lang="en-US"/>
              <a:t>Edit Master text styles</a:t>
            </a:r>
          </a:p>
        </p:txBody>
      </p:sp>
      <p:sp>
        <p:nvSpPr>
          <p:cNvPr id="18" name="Content Placeholder 7"/>
          <p:cNvSpPr>
            <a:spLocks noGrp="1"/>
          </p:cNvSpPr>
          <p:nvPr>
            <p:ph sz="quarter" idx="18"/>
          </p:nvPr>
        </p:nvSpPr>
        <p:spPr>
          <a:xfrm>
            <a:off x="8860143" y="4260554"/>
            <a:ext cx="2082800" cy="1249363"/>
          </a:xfrm>
        </p:spPr>
        <p:txBody>
          <a:bodyPr/>
          <a:lstStyle>
            <a:lvl1pPr marL="0" indent="0" algn="ctr">
              <a:buNone/>
              <a:defRPr sz="2000"/>
            </a:lvl1pPr>
          </a:lstStyle>
          <a:p>
            <a:pPr lvl="0"/>
            <a:r>
              <a:rPr lang="en-US"/>
              <a:t>Edit Master text styles</a:t>
            </a:r>
          </a:p>
        </p:txBody>
      </p:sp>
    </p:spTree>
    <p:extLst>
      <p:ext uri="{BB962C8B-B14F-4D97-AF65-F5344CB8AC3E}">
        <p14:creationId xmlns:p14="http://schemas.microsoft.com/office/powerpoint/2010/main" val="883257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Slide (2)">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sp>
        <p:nvSpPr>
          <p:cNvPr id="11" name="Title 1"/>
          <p:cNvSpPr>
            <a:spLocks noGrp="1"/>
          </p:cNvSpPr>
          <p:nvPr>
            <p:ph type="ctrTitle"/>
          </p:nvPr>
        </p:nvSpPr>
        <p:spPr>
          <a:xfrm>
            <a:off x="1077013" y="1122363"/>
            <a:ext cx="10156297" cy="2387600"/>
          </a:xfrm>
        </p:spPr>
        <p:txBody>
          <a:bodyPr anchor="b">
            <a:noAutofit/>
          </a:bodyPr>
          <a:lstStyle>
            <a:lvl1pPr algn="l">
              <a:defRPr sz="6000">
                <a:solidFill>
                  <a:schemeClr val="tx2"/>
                </a:solidFill>
                <a:latin typeface="EC Square Sans Pro" panose="020B0506040000020004" pitchFamily="34" charset="0"/>
              </a:defRPr>
            </a:lvl1pPr>
          </a:lstStyle>
          <a:p>
            <a:r>
              <a:rPr lang="en-US" dirty="0" smtClean="0"/>
              <a:t>Click to edit Master title style</a:t>
            </a:r>
            <a:endParaRPr lang="en-GB" dirty="0"/>
          </a:p>
        </p:txBody>
      </p:sp>
      <p:cxnSp>
        <p:nvCxnSpPr>
          <p:cNvPr id="13" name="Straight Connector 12"/>
          <p:cNvCxnSpPr/>
          <p:nvPr userDrawn="1"/>
        </p:nvCxnSpPr>
        <p:spPr>
          <a:xfrm>
            <a:off x="838200" y="0"/>
            <a:ext cx="0" cy="32959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Subtitle 2"/>
          <p:cNvSpPr>
            <a:spLocks noGrp="1"/>
          </p:cNvSpPr>
          <p:nvPr>
            <p:ph type="subTitle" idx="1"/>
          </p:nvPr>
        </p:nvSpPr>
        <p:spPr>
          <a:xfrm>
            <a:off x="1070189" y="3602038"/>
            <a:ext cx="10156297" cy="1655762"/>
          </a:xfrm>
        </p:spPr>
        <p:txBody>
          <a:bodyPr>
            <a:noAutofit/>
          </a:bodyPr>
          <a:lstStyle>
            <a:lvl1pPr marL="0" indent="0" algn="l">
              <a:buNone/>
              <a:defRPr sz="2400">
                <a:solidFill>
                  <a:schemeClr val="tx1"/>
                </a:solidFill>
                <a:latin typeface="EC Square Sans Pro" panose="020B050604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932509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limate pact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pic>
        <p:nvPicPr>
          <p:cNvPr id="8" name="Picture 7"/>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3718" y="588274"/>
            <a:ext cx="828000" cy="828000"/>
          </a:xfrm>
          <a:prstGeom prst="rect">
            <a:avLst/>
          </a:prstGeom>
        </p:spPr>
      </p:pic>
      <p:sp>
        <p:nvSpPr>
          <p:cNvPr id="11"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dirty="0" smtClean="0">
                <a:latin typeface="EC Square Sans Pro" panose="020B0506040000020004" pitchFamily="34" charset="0"/>
              </a:rPr>
              <a:t>Climate Pact and Climate</a:t>
            </a:r>
            <a:r>
              <a:rPr lang="en-GB" baseline="0" dirty="0" smtClean="0">
                <a:latin typeface="EC Square Sans Pro" panose="020B0506040000020004" pitchFamily="34" charset="0"/>
              </a:rPr>
              <a:t> Law</a:t>
            </a:r>
            <a:endParaRPr lang="en-GB" dirty="0">
              <a:latin typeface="EC Square Sans Pro" panose="020B0506040000020004" pitchFamily="34" charset="0"/>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17810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en Industry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1825625"/>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Striving for Greener Industry</a:t>
            </a:r>
            <a:endParaRPr lang="en-US" dirty="0">
              <a:latin typeface="EC Square Sans Pro" panose="020B0506040000020004" pitchFamily="34" charset="0"/>
            </a:endParaRPr>
          </a:p>
        </p:txBody>
      </p:sp>
      <p:pic>
        <p:nvPicPr>
          <p:cNvPr id="13" name="Picture 12"/>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cxnSp>
        <p:nvCxnSpPr>
          <p:cNvPr id="14" name="Straight Connector 13"/>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16130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stainable transport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6800"/>
            <a:ext cx="828000" cy="828000"/>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Investing in Smarter, More Sustainable Transport</a:t>
            </a: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34157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ollutio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9" name="Title 1"/>
          <p:cNvSpPr txBox="1">
            <a:spLocks/>
          </p:cNvSpPr>
          <p:nvPr userDrawn="1"/>
        </p:nvSpPr>
        <p:spPr>
          <a:xfrm>
            <a:off x="1123122" y="626551"/>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Eliminating Pollution</a:t>
            </a:r>
            <a:endParaRPr lang="en-US" dirty="0">
              <a:latin typeface="EC Square Sans Pro" panose="020B0506040000020004" pitchFamily="34" charset="0"/>
            </a:endParaRPr>
          </a:p>
        </p:txBody>
      </p:sp>
      <p:cxnSp>
        <p:nvCxnSpPr>
          <p:cNvPr id="12" name="Straight Connector 11"/>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5390"/>
            <a:ext cx="828000" cy="828000"/>
          </a:xfrm>
          <a:prstGeom prst="rect">
            <a:avLst/>
          </a:prstGeom>
        </p:spPr>
      </p:pic>
    </p:spTree>
    <p:extLst>
      <p:ext uri="{BB962C8B-B14F-4D97-AF65-F5344CB8AC3E}">
        <p14:creationId xmlns:p14="http://schemas.microsoft.com/office/powerpoint/2010/main" val="356129325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Just transition - 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8833606" y="3573710"/>
            <a:ext cx="3364145" cy="3284290"/>
          </a:xfrm>
          <a:prstGeom prst="rect">
            <a:avLst/>
          </a:prstGeom>
        </p:spPr>
      </p:pic>
      <p:sp>
        <p:nvSpPr>
          <p:cNvPr id="3" name="Content Placeholder 2"/>
          <p:cNvSpPr>
            <a:spLocks noGrp="1"/>
          </p:cNvSpPr>
          <p:nvPr>
            <p:ph idx="1"/>
          </p:nvPr>
        </p:nvSpPr>
        <p:spPr>
          <a:xfrm>
            <a:off x="838199" y="2085684"/>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
        <p:nvSpPr>
          <p:cNvPr id="11" name="Title 1"/>
          <p:cNvSpPr txBox="1">
            <a:spLocks/>
          </p:cNvSpPr>
          <p:nvPr userDrawn="1"/>
        </p:nvSpPr>
        <p:spPr>
          <a:xfrm>
            <a:off x="1123122" y="626400"/>
            <a:ext cx="10515600" cy="787382"/>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US" dirty="0" smtClean="0">
                <a:latin typeface="EC Square Sans Pro" panose="020B0506040000020004" pitchFamily="34" charset="0"/>
              </a:rPr>
              <a:t>Ensuring a Just Transition For All</a:t>
            </a:r>
            <a:endParaRPr lang="en-US" dirty="0">
              <a:latin typeface="EC Square Sans Pro" panose="020B0506040000020004" pitchFamily="34" charset="0"/>
            </a:endParaRPr>
          </a:p>
        </p:txBody>
      </p:sp>
      <p:pic>
        <p:nvPicPr>
          <p:cNvPr id="15" name="Picture 14"/>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62800" y="586984"/>
            <a:ext cx="828000" cy="828000"/>
          </a:xfrm>
          <a:prstGeom prst="rect">
            <a:avLst/>
          </a:prstGeom>
        </p:spPr>
      </p:pic>
      <p:cxnSp>
        <p:nvCxnSpPr>
          <p:cNvPr id="9" name="Straight Connector 8"/>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289039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ncing green - 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2043739"/>
            <a:ext cx="10905699" cy="3881904"/>
          </a:xfrm>
        </p:spPr>
        <p:txBody>
          <a:bodyPr>
            <a:noAutofit/>
          </a:bodyPr>
          <a:lstStyle>
            <a:lvl1pPr>
              <a:lnSpc>
                <a:spcPct val="100000"/>
              </a:lnSpc>
              <a:spcBef>
                <a:spcPts val="0"/>
              </a:spcBef>
              <a:spcAft>
                <a:spcPts val="1800"/>
              </a:spcAft>
              <a:defRPr/>
            </a:lvl1pPr>
            <a:lvl2pPr>
              <a:lnSpc>
                <a:spcPct val="100000"/>
              </a:lnSpc>
              <a:spcAft>
                <a:spcPts val="1800"/>
              </a:spcAft>
              <a:defRPr/>
            </a:lvl2pPr>
            <a:lvl3pPr>
              <a:lnSpc>
                <a:spcPct val="100000"/>
              </a:lnSpc>
              <a:spcAft>
                <a:spcPts val="1800"/>
              </a:spcAft>
              <a:defRPr/>
            </a:lvl3pPr>
            <a:lvl4pPr>
              <a:lnSpc>
                <a:spcPct val="100000"/>
              </a:lnSpc>
              <a:spcAft>
                <a:spcPts val="1800"/>
              </a:spcAft>
              <a:defRPr/>
            </a:lvl4pPr>
            <a:lvl5pPr>
              <a:lnSpc>
                <a:spcPct val="100000"/>
              </a:lnSpc>
              <a:spcAft>
                <a:spcPts val="1800"/>
              </a:spcAft>
              <a:defRPr/>
            </a:lvl5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12"/>
          </p:nvPr>
        </p:nvSpPr>
        <p:spPr/>
        <p:txBody>
          <a:bodyPr>
            <a:noAutofit/>
          </a:bodyPr>
          <a:lstStyle/>
          <a:p>
            <a:fld id="{F46C79FD-C571-418B-AB0F-5EE936C85276}" type="slidenum">
              <a:rPr lang="en-GB" smtClean="0"/>
              <a:t>‹#›</a:t>
            </a:fld>
            <a:endParaRPr lang="en-GB"/>
          </a:p>
        </p:txBody>
      </p:sp>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829175"/>
            <a:ext cx="1354516" cy="1027637"/>
          </a:xfrm>
          <a:prstGeom prst="rect">
            <a:avLst/>
          </a:prstGeom>
        </p:spPr>
      </p:pic>
      <p:sp>
        <p:nvSpPr>
          <p:cNvPr id="10" name="Title 1"/>
          <p:cNvSpPr txBox="1">
            <a:spLocks/>
          </p:cNvSpPr>
          <p:nvPr userDrawn="1"/>
        </p:nvSpPr>
        <p:spPr>
          <a:xfrm>
            <a:off x="1123122" y="626551"/>
            <a:ext cx="105156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mj-lt"/>
                <a:ea typeface="+mj-ea"/>
                <a:cs typeface="+mj-cs"/>
              </a:defRPr>
            </a:lvl1pPr>
          </a:lstStyle>
          <a:p>
            <a:r>
              <a:rPr lang="en-GB" dirty="0" smtClean="0">
                <a:latin typeface="EC Square Sans Pro" panose="020B0506040000020004" pitchFamily="34" charset="0"/>
              </a:rPr>
              <a:t>Financing Green Projects</a:t>
            </a:r>
            <a:endParaRPr lang="en-GB" dirty="0">
              <a:latin typeface="EC Square Sans Pro" panose="020B0506040000020004" pitchFamily="34" charset="0"/>
            </a:endParaRPr>
          </a:p>
        </p:txBody>
      </p:sp>
      <p:cxnSp>
        <p:nvCxnSpPr>
          <p:cNvPr id="11" name="Straight Connector 10"/>
          <p:cNvCxnSpPr/>
          <p:nvPr userDrawn="1"/>
        </p:nvCxnSpPr>
        <p:spPr>
          <a:xfrm>
            <a:off x="1123122" y="905693"/>
            <a:ext cx="0" cy="402581"/>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62800" y="588274"/>
            <a:ext cx="828000" cy="828000"/>
          </a:xfrm>
          <a:prstGeom prst="rect">
            <a:avLst/>
          </a:prstGeom>
        </p:spPr>
      </p:pic>
    </p:spTree>
    <p:extLst>
      <p:ext uri="{BB962C8B-B14F-4D97-AF65-F5344CB8AC3E}">
        <p14:creationId xmlns:p14="http://schemas.microsoft.com/office/powerpoint/2010/main" val="10619236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82860"/>
            <a:ext cx="10515600" cy="782357"/>
          </a:xfrm>
          <a:prstGeom prst="rect">
            <a:avLst/>
          </a:prstGeom>
        </p:spPr>
        <p:txBody>
          <a:bodyPr vert="horz" lIns="91440" tIns="45720" rIns="91440" bIns="0" rtlCol="0" anchor="b" anchorCtr="0">
            <a:no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838200" y="1825625"/>
            <a:ext cx="10515600" cy="3881904"/>
          </a:xfrm>
          <a:prstGeom prst="rect">
            <a:avLst/>
          </a:prstGeom>
        </p:spPr>
        <p:txBody>
          <a:bodyPr vert="horz" lIns="91440" tIns="45720" rIns="91440" bIns="4572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6" name="Slide Number Placeholder 5"/>
          <p:cNvSpPr>
            <a:spLocks noGrp="1"/>
          </p:cNvSpPr>
          <p:nvPr>
            <p:ph type="sldNum" sz="quarter" idx="4"/>
          </p:nvPr>
        </p:nvSpPr>
        <p:spPr>
          <a:xfrm>
            <a:off x="838200" y="6131286"/>
            <a:ext cx="2743200" cy="365125"/>
          </a:xfrm>
          <a:prstGeom prst="rect">
            <a:avLst/>
          </a:prstGeom>
        </p:spPr>
        <p:txBody>
          <a:bodyPr vert="horz" lIns="91440" tIns="45720" rIns="91440" bIns="45720" rtlCol="0" anchor="ctr">
            <a:noAutofit/>
          </a:bodyPr>
          <a:lstStyle>
            <a:lvl1pPr algn="l">
              <a:defRPr sz="1200">
                <a:solidFill>
                  <a:schemeClr val="tx1">
                    <a:tint val="75000"/>
                  </a:schemeClr>
                </a:solidFill>
              </a:defRPr>
            </a:lvl1pPr>
          </a:lstStyle>
          <a:p>
            <a:fld id="{F46C79FD-C571-418B-AB0F-5EE936C85276}" type="slidenum">
              <a:rPr lang="en-GB" smtClean="0"/>
              <a:pPr/>
              <a:t>‹#›</a:t>
            </a:fld>
            <a:endParaRPr lang="en-GB" dirty="0"/>
          </a:p>
        </p:txBody>
      </p:sp>
      <p:pic>
        <p:nvPicPr>
          <p:cNvPr id="8" name="Picture 7"/>
          <p:cNvPicPr>
            <a:picLocks noChangeAspect="1"/>
          </p:cNvPicPr>
          <p:nvPr userDrawn="1"/>
        </p:nvPicPr>
        <p:blipFill>
          <a:blip r:embed="rId31" cstate="print">
            <a:extLst>
              <a:ext uri="{28A0092B-C50C-407E-A947-70E740481C1C}">
                <a14:useLocalDpi xmlns:a14="http://schemas.microsoft.com/office/drawing/2010/main"/>
              </a:ext>
            </a:extLst>
          </a:blip>
          <a:stretch>
            <a:fillRect/>
          </a:stretch>
        </p:blipFill>
        <p:spPr>
          <a:xfrm>
            <a:off x="11029162" y="6193990"/>
            <a:ext cx="740953" cy="493977"/>
          </a:xfrm>
          <a:prstGeom prst="rect">
            <a:avLst/>
          </a:prstGeom>
          <a:ln w="12700">
            <a:solidFill>
              <a:schemeClr val="bg1"/>
            </a:solidFill>
          </a:ln>
        </p:spPr>
      </p:pic>
    </p:spTree>
    <p:extLst>
      <p:ext uri="{BB962C8B-B14F-4D97-AF65-F5344CB8AC3E}">
        <p14:creationId xmlns:p14="http://schemas.microsoft.com/office/powerpoint/2010/main" val="459720850"/>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1" r:id="rId3"/>
    <p:sldLayoutId id="2147483670" r:id="rId4"/>
    <p:sldLayoutId id="2147483674" r:id="rId5"/>
    <p:sldLayoutId id="2147483650" r:id="rId6"/>
    <p:sldLayoutId id="2147483675" r:id="rId7"/>
    <p:sldLayoutId id="2147483676" r:id="rId8"/>
    <p:sldLayoutId id="2147483677" r:id="rId9"/>
    <p:sldLayoutId id="2147483679" r:id="rId10"/>
    <p:sldLayoutId id="2147483678" r:id="rId11"/>
    <p:sldLayoutId id="2147483680" r:id="rId12"/>
    <p:sldLayoutId id="2147483681" r:id="rId13"/>
    <p:sldLayoutId id="2147483682" r:id="rId14"/>
    <p:sldLayoutId id="2147483683" r:id="rId15"/>
    <p:sldLayoutId id="2147483685" r:id="rId16"/>
    <p:sldLayoutId id="2147483669" r:id="rId17"/>
    <p:sldLayoutId id="2147483671" r:id="rId18"/>
    <p:sldLayoutId id="2147483684" r:id="rId19"/>
    <p:sldLayoutId id="2147483672" r:id="rId20"/>
    <p:sldLayoutId id="2147483686" r:id="rId21"/>
    <p:sldLayoutId id="2147483660" r:id="rId22"/>
    <p:sldLayoutId id="2147483659" r:id="rId23"/>
    <p:sldLayoutId id="2147483658" r:id="rId24"/>
    <p:sldLayoutId id="2147483666" r:id="rId25"/>
    <p:sldLayoutId id="2147483667" r:id="rId26"/>
    <p:sldLayoutId id="2147483668" r:id="rId27"/>
    <p:sldLayoutId id="2147483688" r:id="rId28"/>
    <p:sldLayoutId id="2147483689" r:id="rId29"/>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000" kern="1200">
          <a:solidFill>
            <a:schemeClr val="tx2"/>
          </a:solidFill>
          <a:latin typeface="EC Square Sans Pro" panose="020B0506040000020004" pitchFamily="34" charset="0"/>
          <a:ea typeface="+mj-ea"/>
          <a:cs typeface="+mj-cs"/>
        </a:defRPr>
      </a:lvl1pPr>
    </p:titleStyle>
    <p:body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EC Square Sans Pro" panose="020B0506040000020004" pitchFamily="34" charset="0"/>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EC Square Sans Pro" panose="020B0506040000020004" pitchFamily="34" charset="0"/>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EC Square Sans Pro" panose="020B0506040000020004" pitchFamily="34" charset="0"/>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jp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jpeg"/><Relationship Id="rId4" Type="http://schemas.openxmlformats.org/officeDocument/2006/relationships/image" Target="../media/image52.jpg"/><Relationship Id="rId9" Type="http://schemas.openxmlformats.org/officeDocument/2006/relationships/image" Target="../media/image57.pn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9.jpeg"/><Relationship Id="rId7"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2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jpe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openxmlformats.org/officeDocument/2006/relationships/image" Target="../media/image64.png"/></Relationships>
</file>

<file path=ppt/slides/_rels/slide2.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926080" y="479662"/>
            <a:ext cx="8280400" cy="861774"/>
          </a:xfrm>
          <a:prstGeom prst="rect">
            <a:avLst/>
          </a:prstGeom>
        </p:spPr>
        <p:txBody>
          <a:bodyPr wrap="square">
            <a:spAutoFit/>
          </a:bodyPr>
          <a:lstStyle/>
          <a:p>
            <a:pPr>
              <a:spcBef>
                <a:spcPts val="600"/>
              </a:spcBef>
              <a:spcAft>
                <a:spcPts val="1200"/>
              </a:spcAft>
            </a:pPr>
            <a:r>
              <a:rPr lang="en-GB" sz="5000" b="1" dirty="0" smtClean="0">
                <a:solidFill>
                  <a:srgbClr val="254AA4"/>
                </a:solidFill>
                <a:latin typeface="EC Square Sans Pro" panose="020B0506040000020004" pitchFamily="34" charset="0"/>
                <a:cs typeface="Arial" panose="020B0604020202020204" pitchFamily="34" charset="0"/>
              </a:rPr>
              <a:t>The Farm </a:t>
            </a:r>
            <a:r>
              <a:rPr lang="en-GB" sz="5000" b="1" dirty="0">
                <a:solidFill>
                  <a:srgbClr val="254AA4"/>
                </a:solidFill>
                <a:latin typeface="EC Square Sans Pro" panose="020B0506040000020004" pitchFamily="34" charset="0"/>
                <a:cs typeface="Arial" panose="020B0604020202020204" pitchFamily="34" charset="0"/>
              </a:rPr>
              <a:t>to Fork </a:t>
            </a:r>
            <a:r>
              <a:rPr lang="en-GB" sz="5000" b="1" dirty="0" smtClean="0">
                <a:solidFill>
                  <a:srgbClr val="254AA4"/>
                </a:solidFill>
                <a:latin typeface="EC Square Sans Pro" panose="020B0506040000020004" pitchFamily="34" charset="0"/>
                <a:cs typeface="Arial" panose="020B0604020202020204" pitchFamily="34" charset="0"/>
              </a:rPr>
              <a:t>Strategy</a:t>
            </a:r>
            <a:endParaRPr lang="en-GB" sz="5000" b="1" dirty="0">
              <a:solidFill>
                <a:srgbClr val="254AA4"/>
              </a:solidFill>
              <a:latin typeface="EC Square Sans Pro" panose="020B0506040000020004" pitchFamily="34" charset="0"/>
              <a:cs typeface="Arial" panose="020B0604020202020204" pitchFamily="34" charset="0"/>
            </a:endParaRPr>
          </a:p>
        </p:txBody>
      </p:sp>
      <p:sp>
        <p:nvSpPr>
          <p:cNvPr id="11" name="Rectangle 10"/>
          <p:cNvSpPr/>
          <p:nvPr/>
        </p:nvSpPr>
        <p:spPr>
          <a:xfrm>
            <a:off x="4124960" y="3095762"/>
            <a:ext cx="5855584" cy="400110"/>
          </a:xfrm>
          <a:prstGeom prst="rect">
            <a:avLst/>
          </a:prstGeom>
        </p:spPr>
        <p:txBody>
          <a:bodyPr wrap="square">
            <a:spAutoFit/>
          </a:bodyPr>
          <a:lstStyle/>
          <a:p>
            <a:r>
              <a:rPr lang="en-GB" sz="2000" dirty="0" smtClean="0">
                <a:solidFill>
                  <a:srgbClr val="034EA1"/>
                </a:solidFill>
                <a:latin typeface="EC Square Sans Pro" panose="020B0506040000020004" pitchFamily="34" charset="0"/>
              </a:rPr>
              <a:t>European Green Deal - </a:t>
            </a:r>
            <a:r>
              <a:rPr lang="en-GB" sz="2000" i="1" dirty="0" smtClean="0">
                <a:solidFill>
                  <a:srgbClr val="034EA1"/>
                </a:solidFill>
                <a:latin typeface="EC Square Sans Pro" panose="020B0506040000020004" pitchFamily="34" charset="0"/>
              </a:rPr>
              <a:t>von </a:t>
            </a:r>
            <a:r>
              <a:rPr lang="en-GB" sz="2000" i="1" dirty="0">
                <a:solidFill>
                  <a:srgbClr val="034EA1"/>
                </a:solidFill>
                <a:latin typeface="EC Square Sans Pro" panose="020B0506040000020004" pitchFamily="34" charset="0"/>
              </a:rPr>
              <a:t>der </a:t>
            </a:r>
            <a:r>
              <a:rPr lang="en-GB" sz="2000" i="1" dirty="0" err="1">
                <a:solidFill>
                  <a:srgbClr val="034EA1"/>
                </a:solidFill>
                <a:latin typeface="EC Square Sans Pro" panose="020B0506040000020004" pitchFamily="34" charset="0"/>
              </a:rPr>
              <a:t>Leyen</a:t>
            </a:r>
            <a:r>
              <a:rPr lang="en-GB" sz="2000" i="1" dirty="0">
                <a:solidFill>
                  <a:srgbClr val="034EA1"/>
                </a:solidFill>
                <a:latin typeface="EC Square Sans Pro" panose="020B0506040000020004" pitchFamily="34" charset="0"/>
              </a:rPr>
              <a:t> </a:t>
            </a:r>
            <a:r>
              <a:rPr lang="en-GB" sz="2000" i="1" dirty="0" smtClean="0">
                <a:solidFill>
                  <a:srgbClr val="034EA1"/>
                </a:solidFill>
                <a:latin typeface="EC Square Sans Pro" panose="020B0506040000020004" pitchFamily="34" charset="0"/>
              </a:rPr>
              <a:t>Commission</a:t>
            </a:r>
            <a:endParaRPr lang="en-GB" sz="2000" b="0" dirty="0" smtClean="0">
              <a:solidFill>
                <a:srgbClr val="034EA1"/>
              </a:solidFill>
              <a:latin typeface="EC Square Sans Pro" panose="020B0506040000020004" pitchFamily="34" charset="0"/>
              <a:cs typeface="Arial" panose="020B0604020202020204" pitchFamily="34" charset="0"/>
            </a:endParaRPr>
          </a:p>
        </p:txBody>
      </p:sp>
      <p:sp>
        <p:nvSpPr>
          <p:cNvPr id="2" name="TextBox 1"/>
          <p:cNvSpPr txBox="1"/>
          <p:nvPr/>
        </p:nvSpPr>
        <p:spPr>
          <a:xfrm>
            <a:off x="4124960" y="1341436"/>
            <a:ext cx="6631112" cy="1754326"/>
          </a:xfrm>
          <a:prstGeom prst="rect">
            <a:avLst/>
          </a:prstGeom>
          <a:noFill/>
        </p:spPr>
        <p:txBody>
          <a:bodyPr wrap="square" rtlCol="0">
            <a:spAutoFit/>
          </a:bodyPr>
          <a:lstStyle/>
          <a:p>
            <a:r>
              <a:rPr lang="en-GB" sz="3600" b="1" dirty="0" smtClean="0">
                <a:solidFill>
                  <a:srgbClr val="034EA1"/>
                </a:solidFill>
                <a:latin typeface="EC Square Sans Pro" panose="020B0506040000020004" pitchFamily="34" charset="0"/>
              </a:rPr>
              <a:t>For a fair, healthy and environmentally-friendly </a:t>
            </a:r>
          </a:p>
          <a:p>
            <a:r>
              <a:rPr lang="en-GB" sz="3600" b="1" dirty="0" smtClean="0">
                <a:solidFill>
                  <a:srgbClr val="034EA1"/>
                </a:solidFill>
                <a:latin typeface="EC Square Sans Pro" panose="020B0506040000020004" pitchFamily="34" charset="0"/>
              </a:rPr>
              <a:t>food system</a:t>
            </a:r>
            <a:endParaRPr lang="en-US" sz="3600" b="1" dirty="0">
              <a:solidFill>
                <a:srgbClr val="034EA1"/>
              </a:solidFill>
              <a:latin typeface="EC Square Sans Pro" panose="020B0506040000020004" pitchFamily="34" charset="0"/>
            </a:endParaRPr>
          </a:p>
        </p:txBody>
      </p:sp>
      <p:sp>
        <p:nvSpPr>
          <p:cNvPr id="5" name="TextBox 4"/>
          <p:cNvSpPr txBox="1"/>
          <p:nvPr/>
        </p:nvSpPr>
        <p:spPr>
          <a:xfrm>
            <a:off x="1397463" y="3575823"/>
            <a:ext cx="9568872" cy="2123658"/>
          </a:xfrm>
          <a:prstGeom prst="rect">
            <a:avLst/>
          </a:prstGeom>
          <a:noFill/>
        </p:spPr>
        <p:txBody>
          <a:bodyPr wrap="square" rtlCol="0">
            <a:spAutoFit/>
          </a:bodyPr>
          <a:lstStyle/>
          <a:p>
            <a:pPr algn="ctr"/>
            <a:r>
              <a:rPr lang="fr-BE" sz="3200" b="1" dirty="0" smtClean="0">
                <a:solidFill>
                  <a:schemeClr val="tx1">
                    <a:lumMod val="50000"/>
                  </a:schemeClr>
                </a:solidFill>
              </a:rPr>
              <a:t>Civil Dialogue Group </a:t>
            </a:r>
            <a:r>
              <a:rPr lang="en-US" sz="3200" b="1" dirty="0" smtClean="0">
                <a:solidFill>
                  <a:schemeClr val="tx1">
                    <a:lumMod val="50000"/>
                  </a:schemeClr>
                </a:solidFill>
              </a:rPr>
              <a:t>on </a:t>
            </a:r>
            <a:r>
              <a:rPr lang="en-US" sz="3200" b="1" dirty="0">
                <a:solidFill>
                  <a:schemeClr val="tx1">
                    <a:lumMod val="50000"/>
                  </a:schemeClr>
                </a:solidFill>
              </a:rPr>
              <a:t>Organic Farming </a:t>
            </a:r>
            <a:endParaRPr lang="fr-BE" sz="3200" b="1" dirty="0" smtClean="0">
              <a:solidFill>
                <a:schemeClr val="tx1">
                  <a:lumMod val="50000"/>
                </a:schemeClr>
              </a:solidFill>
            </a:endParaRPr>
          </a:p>
          <a:p>
            <a:pPr algn="ctr"/>
            <a:r>
              <a:rPr lang="fr-BE" sz="3200" b="1" dirty="0" smtClean="0">
                <a:solidFill>
                  <a:schemeClr val="tx1">
                    <a:lumMod val="50000"/>
                  </a:schemeClr>
                </a:solidFill>
              </a:rPr>
              <a:t>10 July 2020</a:t>
            </a:r>
          </a:p>
          <a:p>
            <a:endParaRPr lang="fr-BE" sz="3200" b="1" dirty="0">
              <a:solidFill>
                <a:schemeClr val="tx1">
                  <a:lumMod val="50000"/>
                </a:schemeClr>
              </a:solidFill>
            </a:endParaRPr>
          </a:p>
          <a:p>
            <a:r>
              <a:rPr lang="fr-BE" b="1" i="1" dirty="0" smtClean="0">
                <a:solidFill>
                  <a:schemeClr val="tx1">
                    <a:lumMod val="50000"/>
                  </a:schemeClr>
                </a:solidFill>
              </a:rPr>
              <a:t>Alisa Tiganj</a:t>
            </a:r>
          </a:p>
          <a:p>
            <a:r>
              <a:rPr lang="fr-BE" b="1" i="1" dirty="0" smtClean="0">
                <a:solidFill>
                  <a:schemeClr val="tx1">
                    <a:lumMod val="50000"/>
                  </a:schemeClr>
                </a:solidFill>
              </a:rPr>
              <a:t>Policy perspectives</a:t>
            </a:r>
            <a:endParaRPr lang="en-GB" b="1" i="1" dirty="0">
              <a:solidFill>
                <a:schemeClr val="tx1">
                  <a:lumMod val="50000"/>
                </a:schemeClr>
              </a:solidFill>
            </a:endParaRPr>
          </a:p>
        </p:txBody>
      </p:sp>
    </p:spTree>
    <p:extLst>
      <p:ext uri="{BB962C8B-B14F-4D97-AF65-F5344CB8AC3E}">
        <p14:creationId xmlns:p14="http://schemas.microsoft.com/office/powerpoint/2010/main" val="1121371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972000" y="1549656"/>
            <a:ext cx="10905699" cy="3881904"/>
          </a:xfrm>
        </p:spPr>
        <p:txBody>
          <a:bodyPr/>
          <a:lstStyle/>
          <a:p>
            <a:pPr marL="0" indent="0">
              <a:spcAft>
                <a:spcPts val="600"/>
              </a:spcAft>
              <a:buNone/>
            </a:pPr>
            <a:r>
              <a:rPr lang="en-GB" b="1" dirty="0"/>
              <a:t>Target definition</a:t>
            </a:r>
          </a:p>
          <a:p>
            <a:pPr marL="0" indent="0">
              <a:buNone/>
            </a:pPr>
            <a:r>
              <a:rPr lang="en-US" dirty="0"/>
              <a:t>The objective is at least 25% of the EU’s agricultural land under organic farming by 2030 and a significant increase in organic aquaculture </a:t>
            </a:r>
          </a:p>
          <a:p>
            <a:pPr marL="0" indent="0">
              <a:buNone/>
            </a:pPr>
            <a:r>
              <a:rPr lang="en-GB" b="1" dirty="0"/>
              <a:t>Baseline: </a:t>
            </a:r>
            <a:r>
              <a:rPr lang="en-GB" dirty="0"/>
              <a:t>2018</a:t>
            </a:r>
          </a:p>
          <a:p>
            <a:pPr marL="0" indent="0">
              <a:spcAft>
                <a:spcPts val="0"/>
              </a:spcAft>
              <a:buNone/>
            </a:pPr>
            <a:r>
              <a:rPr lang="en-GB" b="1" dirty="0"/>
              <a:t>Data sources: </a:t>
            </a:r>
            <a:r>
              <a:rPr lang="en-GB" dirty="0"/>
              <a:t>Eurostat</a:t>
            </a:r>
          </a:p>
          <a:p>
            <a:pPr marL="0" indent="0">
              <a:spcAft>
                <a:spcPts val="0"/>
              </a:spcAft>
              <a:buNone/>
            </a:pPr>
            <a:endParaRPr lang="en-GB" b="1" dirty="0"/>
          </a:p>
          <a:p>
            <a:pPr marL="0" indent="0">
              <a:spcAft>
                <a:spcPts val="600"/>
              </a:spcAft>
              <a:buNone/>
            </a:pPr>
            <a:r>
              <a:rPr lang="en-GB" b="1" dirty="0"/>
              <a:t>Indicators:</a:t>
            </a:r>
          </a:p>
          <a:p>
            <a:pPr marL="0" indent="0">
              <a:buNone/>
            </a:pPr>
            <a:r>
              <a:rPr lang="en-US" dirty="0"/>
              <a:t>The </a:t>
            </a:r>
            <a:r>
              <a:rPr lang="en-US" b="1" dirty="0"/>
              <a:t>total organic area </a:t>
            </a:r>
            <a:r>
              <a:rPr lang="en-US" dirty="0"/>
              <a:t>in the European Union (EU) as </a:t>
            </a:r>
            <a:r>
              <a:rPr lang="en-US" b="1" dirty="0"/>
              <a:t>percentage of the total </a:t>
            </a:r>
            <a:r>
              <a:rPr lang="en-US" b="1" dirty="0" err="1"/>
              <a:t>utilised</a:t>
            </a:r>
            <a:r>
              <a:rPr lang="en-US" b="1" dirty="0"/>
              <a:t> agricultural area</a:t>
            </a:r>
            <a:r>
              <a:rPr lang="en-US" dirty="0"/>
              <a:t> (EUROSTAT)</a:t>
            </a:r>
          </a:p>
          <a:p>
            <a:pPr marL="0" indent="0">
              <a:buNone/>
            </a:pPr>
            <a:r>
              <a:rPr lang="en-US" dirty="0"/>
              <a:t>The </a:t>
            </a:r>
            <a:r>
              <a:rPr lang="en-US" b="1" dirty="0"/>
              <a:t>total organic aquaculture production </a:t>
            </a:r>
            <a:r>
              <a:rPr lang="en-US" dirty="0"/>
              <a:t>in the EU as </a:t>
            </a:r>
            <a:r>
              <a:rPr lang="en-US" b="1" dirty="0"/>
              <a:t>percentage of the total aquaculture production </a:t>
            </a:r>
            <a:r>
              <a:rPr lang="en-US" dirty="0"/>
              <a:t>in the EU, as reported by EUMOFA.</a:t>
            </a:r>
          </a:p>
          <a:p>
            <a:pPr marL="0" indent="0">
              <a:buNone/>
            </a:pPr>
            <a:endParaRPr lang="en-US" dirty="0"/>
          </a:p>
        </p:txBody>
      </p:sp>
      <p:sp>
        <p:nvSpPr>
          <p:cNvPr id="11" name="Title 10"/>
          <p:cNvSpPr>
            <a:spLocks noGrp="1"/>
          </p:cNvSpPr>
          <p:nvPr>
            <p:ph type="title"/>
          </p:nvPr>
        </p:nvSpPr>
        <p:spPr/>
        <p:txBody>
          <a:bodyPr/>
          <a:lstStyle/>
          <a:p>
            <a:r>
              <a:rPr lang="en-GB" b="1" dirty="0"/>
              <a:t>O</a:t>
            </a:r>
            <a:r>
              <a:rPr lang="en-GB" b="1" dirty="0" smtClean="0"/>
              <a:t>rganic</a:t>
            </a:r>
            <a:r>
              <a:rPr lang="en-GB" dirty="0" smtClean="0"/>
              <a:t> </a:t>
            </a:r>
            <a:r>
              <a:rPr lang="en-GB" b="1" dirty="0"/>
              <a:t>farming </a:t>
            </a:r>
            <a:r>
              <a:rPr lang="en-GB" dirty="0"/>
              <a:t>&amp; </a:t>
            </a:r>
            <a:r>
              <a:rPr lang="en-GB" b="1" dirty="0"/>
              <a:t>aquaculture</a:t>
            </a:r>
          </a:p>
        </p:txBody>
      </p:sp>
      <p:pic>
        <p:nvPicPr>
          <p:cNvPr id="7" name="Picture Placeholder 9">
            <a:extLst>
              <a:ext uri="{FF2B5EF4-FFF2-40B4-BE49-F238E27FC236}">
                <a16:creationId xmlns:a16="http://schemas.microsoft.com/office/drawing/2014/main" id="{E543D9E4-1069-1049-9FDB-DD37BC54FA08}"/>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0440000" y="360000"/>
            <a:ext cx="1324800" cy="1324800"/>
          </a:xfrm>
          <a:prstGeom prst="ellipse">
            <a:avLst/>
          </a:prstGeom>
          <a:solidFill>
            <a:schemeClr val="bg2"/>
          </a:solidFill>
          <a:ln w="38100">
            <a:solidFill>
              <a:schemeClr val="bg2"/>
            </a:solidFill>
          </a:ln>
        </p:spPr>
      </p:pic>
    </p:spTree>
    <p:extLst>
      <p:ext uri="{BB962C8B-B14F-4D97-AF65-F5344CB8AC3E}">
        <p14:creationId xmlns:p14="http://schemas.microsoft.com/office/powerpoint/2010/main" val="687693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0372864" y="296679"/>
            <a:ext cx="1672496" cy="1617820"/>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p:cNvSpPr>
            <a:spLocks noGrp="1"/>
          </p:cNvSpPr>
          <p:nvPr>
            <p:ph idx="1"/>
          </p:nvPr>
        </p:nvSpPr>
        <p:spPr>
          <a:xfrm>
            <a:off x="972000" y="1914499"/>
            <a:ext cx="10905699" cy="3881904"/>
          </a:xfrm>
        </p:spPr>
        <p:txBody>
          <a:bodyPr/>
          <a:lstStyle/>
          <a:p>
            <a:pPr marL="0" indent="0">
              <a:spcAft>
                <a:spcPts val="600"/>
              </a:spcAft>
              <a:buNone/>
            </a:pPr>
            <a:r>
              <a:rPr lang="en-IE" sz="2800" b="1" dirty="0" smtClean="0"/>
              <a:t>Legislative framework for sustainable food systems </a:t>
            </a:r>
            <a:r>
              <a:rPr lang="en-IE" sz="2800" dirty="0" smtClean="0"/>
              <a:t>(2023):</a:t>
            </a:r>
          </a:p>
          <a:p>
            <a:pPr>
              <a:spcAft>
                <a:spcPts val="600"/>
              </a:spcAft>
            </a:pPr>
            <a:r>
              <a:rPr lang="en-US" sz="2800" dirty="0"/>
              <a:t>F</a:t>
            </a:r>
            <a:r>
              <a:rPr lang="en-US" sz="2800" dirty="0" smtClean="0"/>
              <a:t>ramework with </a:t>
            </a:r>
            <a:r>
              <a:rPr lang="en-US" sz="2800" b="1" dirty="0" smtClean="0"/>
              <a:t>comprehensive set of general principles and requirements </a:t>
            </a:r>
            <a:r>
              <a:rPr lang="en-US" sz="2800" dirty="0" smtClean="0"/>
              <a:t>on the sustainability of food systems</a:t>
            </a:r>
          </a:p>
          <a:p>
            <a:pPr>
              <a:spcAft>
                <a:spcPts val="600"/>
              </a:spcAft>
            </a:pPr>
            <a:r>
              <a:rPr lang="en-IE" sz="2800" dirty="0" smtClean="0"/>
              <a:t>Basis </a:t>
            </a:r>
            <a:r>
              <a:rPr lang="en-IE" sz="2800" b="1" dirty="0" smtClean="0"/>
              <a:t>to ensure policy coherence </a:t>
            </a:r>
            <a:r>
              <a:rPr lang="en-IE" sz="2800" dirty="0" smtClean="0"/>
              <a:t>at EU and national level; mainstream sustainability in food-related policies</a:t>
            </a:r>
          </a:p>
          <a:p>
            <a:pPr>
              <a:spcAft>
                <a:spcPts val="600"/>
              </a:spcAft>
            </a:pPr>
            <a:r>
              <a:rPr lang="en-IE" sz="2800" dirty="0" smtClean="0"/>
              <a:t>Provisions </a:t>
            </a:r>
            <a:r>
              <a:rPr lang="en-IE" sz="2800" dirty="0"/>
              <a:t>on </a:t>
            </a:r>
            <a:r>
              <a:rPr lang="en-IE" sz="2800" b="1" dirty="0"/>
              <a:t>governance</a:t>
            </a:r>
            <a:r>
              <a:rPr lang="en-IE" sz="2800" dirty="0"/>
              <a:t>, </a:t>
            </a:r>
            <a:r>
              <a:rPr lang="en-IE" sz="2800" b="1" dirty="0"/>
              <a:t>collective involvement</a:t>
            </a:r>
            <a:r>
              <a:rPr lang="en-IE" sz="2800" dirty="0"/>
              <a:t> of </a:t>
            </a:r>
            <a:r>
              <a:rPr lang="en-IE" sz="2800" dirty="0" smtClean="0"/>
              <a:t>stakeholders</a:t>
            </a:r>
          </a:p>
          <a:p>
            <a:pPr marL="0" indent="0">
              <a:spcAft>
                <a:spcPts val="600"/>
              </a:spcAft>
              <a:buNone/>
            </a:pPr>
            <a:r>
              <a:rPr lang="en-US" sz="2800" dirty="0" smtClean="0"/>
              <a:t/>
            </a:r>
            <a:br>
              <a:rPr lang="en-US" sz="2800" dirty="0" smtClean="0"/>
            </a:br>
            <a:r>
              <a:rPr lang="en-US" sz="2800" dirty="0" smtClean="0"/>
              <a:t>Development of a </a:t>
            </a:r>
            <a:r>
              <a:rPr lang="en-US" sz="2800" b="1" dirty="0" smtClean="0"/>
              <a:t>contingency </a:t>
            </a:r>
            <a:r>
              <a:rPr lang="en-US" sz="2800" b="1" dirty="0"/>
              <a:t>plan </a:t>
            </a:r>
            <a:r>
              <a:rPr lang="en-US" sz="2800" b="1" dirty="0" smtClean="0"/>
              <a:t> </a:t>
            </a:r>
            <a:r>
              <a:rPr lang="en-US" sz="2800" dirty="0" smtClean="0"/>
              <a:t>(2021) </a:t>
            </a:r>
            <a:br>
              <a:rPr lang="en-US" sz="2800" dirty="0" smtClean="0"/>
            </a:br>
            <a:r>
              <a:rPr lang="en-US" sz="2800" dirty="0" smtClean="0"/>
              <a:t>for </a:t>
            </a:r>
            <a:r>
              <a:rPr lang="en-US" sz="2800" dirty="0"/>
              <a:t>ensuring food supply </a:t>
            </a:r>
            <a:r>
              <a:rPr lang="en-US" sz="2800" dirty="0" smtClean="0"/>
              <a:t>&amp; security in </a:t>
            </a:r>
            <a:r>
              <a:rPr lang="en-US" sz="2800" dirty="0"/>
              <a:t>times of crisis</a:t>
            </a:r>
          </a:p>
          <a:p>
            <a:pPr marL="0" indent="0">
              <a:spcAft>
                <a:spcPts val="600"/>
              </a:spcAft>
              <a:buNone/>
            </a:pPr>
            <a:endParaRPr lang="en-IE" sz="2800" dirty="0" smtClean="0"/>
          </a:p>
          <a:p>
            <a:pPr>
              <a:spcAft>
                <a:spcPts val="600"/>
              </a:spcAft>
            </a:pPr>
            <a:endParaRPr lang="en-IE" sz="2800" dirty="0" smtClean="0"/>
          </a:p>
          <a:p>
            <a:pPr marL="0" indent="0">
              <a:spcAft>
                <a:spcPts val="600"/>
              </a:spcAft>
              <a:buNone/>
            </a:pPr>
            <a:endParaRPr lang="en-IE" sz="2800" dirty="0" smtClean="0">
              <a:solidFill>
                <a:srgbClr val="FF0000"/>
              </a:solidFill>
            </a:endParaRPr>
          </a:p>
          <a:p>
            <a:endParaRPr lang="en-US" dirty="0"/>
          </a:p>
          <a:p>
            <a:endParaRPr lang="en-IE" dirty="0" smtClean="0"/>
          </a:p>
          <a:p>
            <a:endParaRPr lang="en-US" dirty="0"/>
          </a:p>
        </p:txBody>
      </p:sp>
      <p:sp>
        <p:nvSpPr>
          <p:cNvPr id="3" name="Title 2"/>
          <p:cNvSpPr>
            <a:spLocks noGrp="1"/>
          </p:cNvSpPr>
          <p:nvPr>
            <p:ph type="title"/>
          </p:nvPr>
        </p:nvSpPr>
        <p:spPr/>
        <p:txBody>
          <a:bodyPr/>
          <a:lstStyle/>
          <a:p>
            <a:r>
              <a:rPr lang="en-IE" dirty="0" smtClean="0"/>
              <a:t>Concrete actions: overarching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34572" y="85663"/>
            <a:ext cx="2062228" cy="2041398"/>
          </a:xfrm>
          <a:prstGeom prst="rect">
            <a:avLst/>
          </a:prstGeom>
        </p:spPr>
      </p:pic>
    </p:spTree>
    <p:extLst>
      <p:ext uri="{BB962C8B-B14F-4D97-AF65-F5344CB8AC3E}">
        <p14:creationId xmlns:p14="http://schemas.microsoft.com/office/powerpoint/2010/main" val="1292928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Oval 30"/>
          <p:cNvSpPr/>
          <p:nvPr/>
        </p:nvSpPr>
        <p:spPr>
          <a:xfrm>
            <a:off x="1165527" y="5532909"/>
            <a:ext cx="747188" cy="747188"/>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1103628" y="1673356"/>
            <a:ext cx="747188" cy="74718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165527" y="2683369"/>
            <a:ext cx="747188" cy="74718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103628" y="3720502"/>
            <a:ext cx="747188" cy="747188"/>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IE" dirty="0"/>
              <a:t>Actions to ensure sustainable food production </a:t>
            </a:r>
            <a:r>
              <a:rPr lang="en-IE" dirty="0" smtClean="0"/>
              <a:t>(1)</a:t>
            </a:r>
            <a:endParaRPr lang="en-US" dirty="0"/>
          </a:p>
        </p:txBody>
      </p:sp>
      <p:sp>
        <p:nvSpPr>
          <p:cNvPr id="8" name="Text Placeholder 7"/>
          <p:cNvSpPr>
            <a:spLocks noGrp="1"/>
          </p:cNvSpPr>
          <p:nvPr>
            <p:ph type="body" sz="quarter" idx="4294967295"/>
          </p:nvPr>
        </p:nvSpPr>
        <p:spPr>
          <a:xfrm>
            <a:off x="2313064" y="2748039"/>
            <a:ext cx="5858127" cy="653387"/>
          </a:xfrm>
          <a:solidFill>
            <a:schemeClr val="bg1"/>
          </a:solidFill>
          <a:ln w="28575">
            <a:solidFill>
              <a:schemeClr val="accent1">
                <a:lumMod val="20000"/>
                <a:lumOff val="80000"/>
              </a:schemeClr>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a:lstStyle/>
          <a:p>
            <a:pPr marL="0" indent="0" algn="ctr">
              <a:buNone/>
            </a:pPr>
            <a:r>
              <a:rPr lang="en-US" sz="1800" dirty="0" smtClean="0">
                <a:latin typeface="EC Square Sans Pro" panose="020B0506040000020004" pitchFamily="34" charset="0"/>
              </a:rPr>
              <a:t>Revision of </a:t>
            </a:r>
            <a:r>
              <a:rPr lang="en-US" sz="1800" b="1" dirty="0" smtClean="0">
                <a:latin typeface="EC Square Sans Pro" panose="020B0506040000020004" pitchFamily="34" charset="0"/>
              </a:rPr>
              <a:t>Sustainable </a:t>
            </a:r>
            <a:r>
              <a:rPr lang="en-US" sz="1800" b="1" dirty="0">
                <a:latin typeface="EC Square Sans Pro" panose="020B0506040000020004" pitchFamily="34" charset="0"/>
              </a:rPr>
              <a:t>Use of Pesticides Directive </a:t>
            </a:r>
            <a:r>
              <a:rPr lang="en-US" sz="1800" dirty="0" smtClean="0">
                <a:latin typeface="EC Square Sans Pro" panose="020B0506040000020004" pitchFamily="34" charset="0"/>
              </a:rPr>
              <a:t>and enhancement of </a:t>
            </a:r>
            <a:r>
              <a:rPr lang="en-US" sz="1800" dirty="0">
                <a:latin typeface="EC Square Sans Pro" panose="020B0506040000020004" pitchFamily="34" charset="0"/>
              </a:rPr>
              <a:t>Integrated Pest Management (</a:t>
            </a:r>
            <a:r>
              <a:rPr lang="en-US" sz="1800" dirty="0" smtClean="0">
                <a:latin typeface="EC Square Sans Pro" panose="020B0506040000020004" pitchFamily="34" charset="0"/>
              </a:rPr>
              <a:t>2022)</a:t>
            </a:r>
            <a:endParaRPr lang="en-GB" sz="1800" dirty="0">
              <a:latin typeface="EC Square Sans Pro" panose="020B0506040000020004" pitchFamily="34" charset="0"/>
            </a:endParaRPr>
          </a:p>
        </p:txBody>
      </p:sp>
      <p:sp>
        <p:nvSpPr>
          <p:cNvPr id="36" name="Text Placeholder 7">
            <a:extLst>
              <a:ext uri="{FF2B5EF4-FFF2-40B4-BE49-F238E27FC236}">
                <a16:creationId xmlns:a16="http://schemas.microsoft.com/office/drawing/2014/main" id="{EE45A7C4-6BC0-6A40-BDF1-49EDB1149D55}"/>
              </a:ext>
            </a:extLst>
          </p:cNvPr>
          <p:cNvSpPr txBox="1">
            <a:spLocks/>
          </p:cNvSpPr>
          <p:nvPr/>
        </p:nvSpPr>
        <p:spPr>
          <a:xfrm>
            <a:off x="2313064" y="5343081"/>
            <a:ext cx="5858127" cy="720142"/>
          </a:xfrm>
          <a:prstGeom prst="rect">
            <a:avLst/>
          </a:prstGeom>
          <a:solidFill>
            <a:schemeClr val="bg1"/>
          </a:solidFill>
          <a:ln w="28575" cap="flat" cmpd="sng" algn="ctr">
            <a:solidFill>
              <a:schemeClr val="accent4">
                <a:lumMod val="60000"/>
                <a:lumOff val="40000"/>
              </a:schemeClr>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1200"/>
              </a:spcAft>
            </a:pPr>
            <a:r>
              <a:rPr lang="en-GB" sz="1800" dirty="0" smtClean="0">
                <a:latin typeface="EC Square Sans Pro" panose="020B0506040000020004" pitchFamily="34" charset="0"/>
              </a:rPr>
              <a:t>Action plan for </a:t>
            </a:r>
            <a:r>
              <a:rPr lang="en-GB" sz="1800" b="1" dirty="0" smtClean="0">
                <a:latin typeface="EC Square Sans Pro" panose="020B0506040000020004" pitchFamily="34" charset="0"/>
              </a:rPr>
              <a:t>integrated nutrient management </a:t>
            </a:r>
            <a:r>
              <a:rPr lang="en-GB" sz="1800" dirty="0" smtClean="0">
                <a:latin typeface="EC Square Sans Pro" panose="020B0506040000020004" pitchFamily="34" charset="0"/>
              </a:rPr>
              <a:t>to reduce the pollution from fertilisers (2021)</a:t>
            </a:r>
            <a:endParaRPr lang="en-GB" sz="1800" dirty="0">
              <a:latin typeface="EC Square Sans Pro" panose="020B0506040000020004" pitchFamily="34" charset="0"/>
            </a:endParaRPr>
          </a:p>
        </p:txBody>
      </p:sp>
      <p:pic>
        <p:nvPicPr>
          <p:cNvPr id="39" name="Picture 38">
            <a:extLst>
              <a:ext uri="{FF2B5EF4-FFF2-40B4-BE49-F238E27FC236}">
                <a16:creationId xmlns:a16="http://schemas.microsoft.com/office/drawing/2014/main" id="{2AAC3164-54AC-A84A-8003-C56101C1CF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357385" y="1566927"/>
            <a:ext cx="2217278" cy="1471229"/>
          </a:xfrm>
          <a:prstGeom prst="rect">
            <a:avLst/>
          </a:prstGeom>
          <a:ln>
            <a:noFill/>
          </a:ln>
          <a:effectLst>
            <a:softEdge rad="63500"/>
          </a:effectLst>
        </p:spPr>
      </p:pic>
      <p:sp>
        <p:nvSpPr>
          <p:cNvPr id="40" name="Text Placeholder 7">
            <a:extLst>
              <a:ext uri="{FF2B5EF4-FFF2-40B4-BE49-F238E27FC236}">
                <a16:creationId xmlns:a16="http://schemas.microsoft.com/office/drawing/2014/main" id="{4BF94F4F-C6F7-5E46-BD37-0257511F507C}"/>
              </a:ext>
            </a:extLst>
          </p:cNvPr>
          <p:cNvSpPr txBox="1">
            <a:spLocks/>
          </p:cNvSpPr>
          <p:nvPr/>
        </p:nvSpPr>
        <p:spPr>
          <a:xfrm>
            <a:off x="2313065" y="1676802"/>
            <a:ext cx="5858127" cy="921045"/>
          </a:xfrm>
          <a:prstGeom prst="rect">
            <a:avLst/>
          </a:prstGeom>
          <a:solidFill>
            <a:schemeClr val="bg1"/>
          </a:solidFill>
          <a:ln w="28575" cap="flat" cmpd="sng" algn="ctr">
            <a:solidFill>
              <a:schemeClr val="accent5"/>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en-GB" sz="1800" dirty="0">
                <a:latin typeface="EC Square Sans Pro" panose="020B0506040000020004" pitchFamily="34" charset="0"/>
              </a:rPr>
              <a:t>Adopt recommendations to </a:t>
            </a:r>
            <a:r>
              <a:rPr lang="en-GB" sz="1800" dirty="0" smtClean="0">
                <a:latin typeface="EC Square Sans Pro" panose="020B0506040000020004" pitchFamily="34" charset="0"/>
              </a:rPr>
              <a:t>MS addressing </a:t>
            </a:r>
            <a:r>
              <a:rPr lang="en-GB" sz="1800" dirty="0">
                <a:latin typeface="EC Square Sans Pro" panose="020B0506040000020004" pitchFamily="34" charset="0"/>
              </a:rPr>
              <a:t>the nine specific objectives of the </a:t>
            </a:r>
            <a:r>
              <a:rPr lang="en-GB" sz="1800" b="1" dirty="0">
                <a:latin typeface="EC Square Sans Pro" panose="020B0506040000020004" pitchFamily="34" charset="0"/>
              </a:rPr>
              <a:t>Common Agricultural Policy (CAP)</a:t>
            </a:r>
            <a:r>
              <a:rPr lang="en-GB" sz="1800" dirty="0">
                <a:latin typeface="EC Square Sans Pro" panose="020B0506040000020004" pitchFamily="34" charset="0"/>
              </a:rPr>
              <a:t>, before </a:t>
            </a:r>
            <a:r>
              <a:rPr lang="en-GB" sz="1800" dirty="0" smtClean="0">
                <a:latin typeface="EC Square Sans Pro" panose="020B0506040000020004" pitchFamily="34" charset="0"/>
              </a:rPr>
              <a:t>submission draft </a:t>
            </a:r>
            <a:r>
              <a:rPr lang="en-GB" sz="1800" b="1" dirty="0">
                <a:latin typeface="EC Square Sans Pro" panose="020B0506040000020004" pitchFamily="34" charset="0"/>
              </a:rPr>
              <a:t>CAP Strategic Plans </a:t>
            </a:r>
            <a:r>
              <a:rPr lang="en-US" sz="1800" dirty="0" smtClean="0">
                <a:latin typeface="EC Square Sans Pro" panose="020B0506040000020004" pitchFamily="34" charset="0"/>
              </a:rPr>
              <a:t>(2020)</a:t>
            </a:r>
            <a:endParaRPr lang="en-GB" sz="1800" dirty="0">
              <a:latin typeface="EC Square Sans Pro" panose="020B0506040000020004" pitchFamily="34" charset="0"/>
            </a:endParaRPr>
          </a:p>
        </p:txBody>
      </p:sp>
      <p:pic>
        <p:nvPicPr>
          <p:cNvPr id="43" name="Picture 42">
            <a:extLst>
              <a:ext uri="{FF2B5EF4-FFF2-40B4-BE49-F238E27FC236}">
                <a16:creationId xmlns:a16="http://schemas.microsoft.com/office/drawing/2014/main" id="{78FF7A85-89F4-4544-9BEC-418B3070226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357385" y="3073304"/>
            <a:ext cx="2297803" cy="1288734"/>
          </a:xfrm>
          <a:prstGeom prst="rect">
            <a:avLst/>
          </a:prstGeom>
          <a:ln>
            <a:noFill/>
          </a:ln>
          <a:effectLst>
            <a:softEdge rad="63500"/>
          </a:effectLst>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9662" y="2545035"/>
            <a:ext cx="889839" cy="889839"/>
          </a:xfrm>
          <a:prstGeom prst="rect">
            <a:avLst/>
          </a:prstGeom>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13287" y="1532510"/>
            <a:ext cx="1038948" cy="1038948"/>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59662" y="3647430"/>
            <a:ext cx="922278" cy="922278"/>
          </a:xfrm>
          <a:prstGeom prst="rect">
            <a:avLst/>
          </a:prstGeom>
        </p:spPr>
      </p:pic>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0083" y="4707145"/>
            <a:ext cx="891807" cy="586309"/>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57154" y="5443248"/>
            <a:ext cx="1014321" cy="1014321"/>
          </a:xfrm>
          <a:prstGeom prst="rect">
            <a:avLst/>
          </a:prstGeom>
        </p:spPr>
      </p:pic>
      <p:sp>
        <p:nvSpPr>
          <p:cNvPr id="17" name="Text Placeholder 7"/>
          <p:cNvSpPr>
            <a:spLocks noGrp="1"/>
          </p:cNvSpPr>
          <p:nvPr>
            <p:ph type="body" sz="quarter" idx="4294967295"/>
          </p:nvPr>
        </p:nvSpPr>
        <p:spPr>
          <a:xfrm>
            <a:off x="2313064" y="3576332"/>
            <a:ext cx="5858127" cy="749961"/>
          </a:xfrm>
          <a:solidFill>
            <a:schemeClr val="bg1"/>
          </a:solidFill>
          <a:ln w="28575">
            <a:solidFill>
              <a:schemeClr val="bg2">
                <a:lumMod val="60000"/>
                <a:lumOff val="40000"/>
              </a:schemeClr>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lIns="36000" rIns="0"/>
          <a:lstStyle/>
          <a:p>
            <a:pPr marL="0" indent="0" algn="ctr">
              <a:buNone/>
            </a:pPr>
            <a:r>
              <a:rPr lang="en-US" sz="1800" dirty="0">
                <a:latin typeface="EC Square Sans Pro" panose="020B0506040000020004" pitchFamily="34" charset="0"/>
              </a:rPr>
              <a:t>Revision of Regulations to facilitate </a:t>
            </a:r>
            <a:r>
              <a:rPr lang="en-US" sz="1800" b="1" dirty="0" smtClean="0">
                <a:latin typeface="EC Square Sans Pro" panose="020B0506040000020004" pitchFamily="34" charset="0"/>
              </a:rPr>
              <a:t>plant </a:t>
            </a:r>
            <a:r>
              <a:rPr lang="en-US" sz="1800" b="1" dirty="0">
                <a:latin typeface="EC Square Sans Pro" panose="020B0506040000020004" pitchFamily="34" charset="0"/>
              </a:rPr>
              <a:t>protection products containing biological active substances </a:t>
            </a:r>
            <a:r>
              <a:rPr lang="en-US" sz="1800" dirty="0">
                <a:latin typeface="EC Square Sans Pro" panose="020B0506040000020004" pitchFamily="34" charset="0"/>
              </a:rPr>
              <a:t>(</a:t>
            </a:r>
            <a:r>
              <a:rPr lang="en-US" sz="1800" dirty="0" smtClean="0">
                <a:latin typeface="EC Square Sans Pro" panose="020B0506040000020004" pitchFamily="34" charset="0"/>
              </a:rPr>
              <a:t>2021)</a:t>
            </a:r>
            <a:endParaRPr lang="en-US" sz="1800" dirty="0">
              <a:latin typeface="EC Square Sans Pro" panose="020B0506040000020004" pitchFamily="34" charset="0"/>
            </a:endParaRPr>
          </a:p>
        </p:txBody>
      </p:sp>
      <p:sp>
        <p:nvSpPr>
          <p:cNvPr id="44" name="Text Placeholder 7">
            <a:extLst>
              <a:ext uri="{FF2B5EF4-FFF2-40B4-BE49-F238E27FC236}">
                <a16:creationId xmlns:a16="http://schemas.microsoft.com/office/drawing/2014/main" id="{46EE767C-9DDC-2B42-B226-5C3EC4F647DB}"/>
              </a:ext>
            </a:extLst>
          </p:cNvPr>
          <p:cNvSpPr txBox="1">
            <a:spLocks/>
          </p:cNvSpPr>
          <p:nvPr/>
        </p:nvSpPr>
        <p:spPr>
          <a:xfrm>
            <a:off x="2313065" y="4501199"/>
            <a:ext cx="5858126" cy="666976"/>
          </a:xfrm>
          <a:prstGeom prst="rect">
            <a:avLst/>
          </a:prstGeom>
          <a:solidFill>
            <a:schemeClr val="bg1"/>
          </a:solidFill>
          <a:ln w="28575" cap="flat" cmpd="sng" algn="ctr">
            <a:solidFill>
              <a:schemeClr val="bg2">
                <a:lumMod val="60000"/>
                <a:lumOff val="40000"/>
              </a:schemeClr>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1200"/>
              </a:spcAft>
            </a:pPr>
            <a:r>
              <a:rPr lang="en-US" sz="1800" dirty="0">
                <a:solidFill>
                  <a:srgbClr val="FF0000"/>
                </a:solidFill>
                <a:latin typeface="EC Square Sans Pro" panose="020B0506040000020004" pitchFamily="34" charset="0"/>
              </a:rPr>
              <a:t>Action plan </a:t>
            </a:r>
            <a:r>
              <a:rPr lang="en-US" sz="1800" b="1" dirty="0">
                <a:solidFill>
                  <a:srgbClr val="FF0000"/>
                </a:solidFill>
                <a:latin typeface="EC Square Sans Pro" panose="020B0506040000020004" pitchFamily="34" charset="0"/>
              </a:rPr>
              <a:t>for the organic sector </a:t>
            </a:r>
            <a:r>
              <a:rPr lang="en-US" sz="1800" dirty="0">
                <a:solidFill>
                  <a:srgbClr val="FF0000"/>
                </a:solidFill>
                <a:latin typeface="EC Square Sans Pro" panose="020B0506040000020004" pitchFamily="34" charset="0"/>
              </a:rPr>
              <a:t>for 2021-2026 to stimulate </a:t>
            </a:r>
            <a:r>
              <a:rPr lang="en-US" sz="1800" dirty="0" smtClean="0">
                <a:solidFill>
                  <a:srgbClr val="FF0000"/>
                </a:solidFill>
                <a:latin typeface="EC Square Sans Pro" panose="020B0506040000020004" pitchFamily="34" charset="0"/>
              </a:rPr>
              <a:t>supply </a:t>
            </a:r>
            <a:r>
              <a:rPr lang="en-US" sz="1800" dirty="0">
                <a:solidFill>
                  <a:srgbClr val="FF0000"/>
                </a:solidFill>
                <a:latin typeface="EC Square Sans Pro" panose="020B0506040000020004" pitchFamily="34" charset="0"/>
              </a:rPr>
              <a:t>and demand for organic products (2020</a:t>
            </a:r>
            <a:r>
              <a:rPr lang="en-US" sz="1800" dirty="0" smtClean="0">
                <a:latin typeface="EC Square Sans Pro" panose="020B0506040000020004" pitchFamily="34" charset="0"/>
              </a:rPr>
              <a:t>)</a:t>
            </a:r>
            <a:endParaRPr lang="en-US" sz="1800" dirty="0">
              <a:latin typeface="EC Square Sans Pro" panose="020B0506040000020004" pitchFamily="34" charset="0"/>
            </a:endParaRPr>
          </a:p>
        </p:txBody>
      </p:sp>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57385" y="4403663"/>
            <a:ext cx="2291716" cy="1299126"/>
          </a:xfrm>
          <a:prstGeom prst="rect">
            <a:avLst/>
          </a:prstGeom>
          <a:effectLst>
            <a:softEdge rad="63500"/>
          </a:effectLst>
        </p:spPr>
      </p:pic>
    </p:spTree>
    <p:extLst>
      <p:ext uri="{BB962C8B-B14F-4D97-AF65-F5344CB8AC3E}">
        <p14:creationId xmlns:p14="http://schemas.microsoft.com/office/powerpoint/2010/main" val="9544843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320" y="1842145"/>
            <a:ext cx="1498281" cy="2244775"/>
          </a:xfrm>
          <a:prstGeom prst="rect">
            <a:avLst/>
          </a:prstGeom>
          <a:effectLst>
            <a:softEdge rad="63500"/>
          </a:effectLst>
        </p:spPr>
      </p:pic>
      <p:pic>
        <p:nvPicPr>
          <p:cNvPr id="2" name="Picture 1"/>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721563" y="1803485"/>
            <a:ext cx="1554223" cy="2331334"/>
          </a:xfrm>
          <a:prstGeom prst="rect">
            <a:avLst/>
          </a:prstGeom>
          <a:effectLst>
            <a:softEdge rad="63500"/>
          </a:effectLst>
        </p:spPr>
      </p:pic>
      <p:sp>
        <p:nvSpPr>
          <p:cNvPr id="36" name="Text Placeholder 7">
            <a:extLst>
              <a:ext uri="{FF2B5EF4-FFF2-40B4-BE49-F238E27FC236}">
                <a16:creationId xmlns:a16="http://schemas.microsoft.com/office/drawing/2014/main" id="{EE45A7C4-6BC0-6A40-BDF1-49EDB1149D55}"/>
              </a:ext>
            </a:extLst>
          </p:cNvPr>
          <p:cNvSpPr txBox="1">
            <a:spLocks/>
          </p:cNvSpPr>
          <p:nvPr/>
        </p:nvSpPr>
        <p:spPr>
          <a:xfrm>
            <a:off x="351765" y="3551405"/>
            <a:ext cx="2739842" cy="923945"/>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US" sz="1600" dirty="0" smtClean="0">
                <a:latin typeface="EC Square Sans Pro" panose="020B0506040000020004" pitchFamily="34" charset="0"/>
              </a:rPr>
              <a:t>Proposal </a:t>
            </a:r>
            <a:r>
              <a:rPr lang="en-US" sz="1600" dirty="0">
                <a:latin typeface="EC Square Sans Pro" panose="020B0506040000020004" pitchFamily="34" charset="0"/>
              </a:rPr>
              <a:t>to require </a:t>
            </a:r>
            <a:r>
              <a:rPr lang="en-US" sz="1600" b="1" dirty="0">
                <a:latin typeface="EC Square Sans Pro" panose="020B0506040000020004" pitchFamily="34" charset="0"/>
              </a:rPr>
              <a:t>origin indication </a:t>
            </a:r>
            <a:r>
              <a:rPr lang="en-US" sz="1600" dirty="0">
                <a:latin typeface="EC Square Sans Pro" panose="020B0506040000020004" pitchFamily="34" charset="0"/>
              </a:rPr>
              <a:t>for certain products</a:t>
            </a:r>
            <a:r>
              <a:rPr lang="en-US" sz="1600" dirty="0" smtClean="0">
                <a:latin typeface="EC Square Sans Pro" panose="020B0506040000020004" pitchFamily="34" charset="0"/>
              </a:rPr>
              <a:t>. </a:t>
            </a:r>
            <a:r>
              <a:rPr lang="en-GB" sz="1600" dirty="0" smtClean="0">
                <a:latin typeface="EC Square Sans Pro" panose="020B0506040000020004" pitchFamily="34" charset="0"/>
              </a:rPr>
              <a:t>(</a:t>
            </a:r>
            <a:r>
              <a:rPr lang="en-GB" sz="1600" dirty="0">
                <a:latin typeface="EC Square Sans Pro" panose="020B0506040000020004" pitchFamily="34" charset="0"/>
              </a:rPr>
              <a:t>2022)</a:t>
            </a:r>
          </a:p>
        </p:txBody>
      </p:sp>
      <p:sp>
        <p:nvSpPr>
          <p:cNvPr id="40" name="Text Placeholder 7">
            <a:extLst>
              <a:ext uri="{FF2B5EF4-FFF2-40B4-BE49-F238E27FC236}">
                <a16:creationId xmlns:a16="http://schemas.microsoft.com/office/drawing/2014/main" id="{4BF94F4F-C6F7-5E46-BD37-0257511F507C}"/>
              </a:ext>
            </a:extLst>
          </p:cNvPr>
          <p:cNvSpPr txBox="1">
            <a:spLocks/>
          </p:cNvSpPr>
          <p:nvPr/>
        </p:nvSpPr>
        <p:spPr>
          <a:xfrm>
            <a:off x="338919" y="1966813"/>
            <a:ext cx="2752688" cy="1464252"/>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GB" sz="1600" dirty="0">
                <a:latin typeface="EC Square Sans Pro" panose="020B0506040000020004" pitchFamily="34" charset="0"/>
              </a:rPr>
              <a:t>Proposal for a harmonised </a:t>
            </a:r>
            <a:r>
              <a:rPr lang="en-GB" sz="1600" b="1" dirty="0">
                <a:latin typeface="EC Square Sans Pro" panose="020B0506040000020004" pitchFamily="34" charset="0"/>
              </a:rPr>
              <a:t>mandatory</a:t>
            </a:r>
            <a:r>
              <a:rPr lang="en-GB" sz="1600" dirty="0">
                <a:latin typeface="EC Square Sans Pro" panose="020B0506040000020004" pitchFamily="34" charset="0"/>
              </a:rPr>
              <a:t> </a:t>
            </a:r>
            <a:r>
              <a:rPr lang="en-GB" sz="1600" b="1" dirty="0">
                <a:latin typeface="EC Square Sans Pro" panose="020B0506040000020004" pitchFamily="34" charset="0"/>
              </a:rPr>
              <a:t>front-of-pack nutrition labelling </a:t>
            </a:r>
            <a:r>
              <a:rPr lang="en-GB" sz="1600" dirty="0">
                <a:latin typeface="EC Square Sans Pro" panose="020B0506040000020004" pitchFamily="34" charset="0"/>
              </a:rPr>
              <a:t>to enable consumers to make health conscious food choices (2022)</a:t>
            </a:r>
          </a:p>
        </p:txBody>
      </p:sp>
      <p:sp>
        <p:nvSpPr>
          <p:cNvPr id="44" name="Text Placeholder 7">
            <a:extLst>
              <a:ext uri="{FF2B5EF4-FFF2-40B4-BE49-F238E27FC236}">
                <a16:creationId xmlns:a16="http://schemas.microsoft.com/office/drawing/2014/main" id="{46EE767C-9DDC-2B42-B226-5C3EC4F647DB}"/>
              </a:ext>
            </a:extLst>
          </p:cNvPr>
          <p:cNvSpPr txBox="1">
            <a:spLocks/>
          </p:cNvSpPr>
          <p:nvPr/>
        </p:nvSpPr>
        <p:spPr>
          <a:xfrm>
            <a:off x="351765" y="4595691"/>
            <a:ext cx="2753246" cy="1451442"/>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GB" sz="1600" dirty="0">
                <a:latin typeface="EC Square Sans Pro" panose="020B0506040000020004" pitchFamily="34" charset="0"/>
              </a:rPr>
              <a:t>Determine the best modalities for setting </a:t>
            </a:r>
            <a:r>
              <a:rPr lang="en-GB" sz="1600" b="1" dirty="0">
                <a:latin typeface="EC Square Sans Pro" panose="020B0506040000020004" pitchFamily="34" charset="0"/>
              </a:rPr>
              <a:t>minimum mandatory criteria for sustainable food procurement</a:t>
            </a:r>
            <a:r>
              <a:rPr lang="en-GB" sz="1600" dirty="0">
                <a:latin typeface="EC Square Sans Pro" panose="020B0506040000020004" pitchFamily="34" charset="0"/>
              </a:rPr>
              <a:t> (2021)</a:t>
            </a:r>
          </a:p>
        </p:txBody>
      </p:sp>
      <p:sp>
        <p:nvSpPr>
          <p:cNvPr id="14" name="Title 2"/>
          <p:cNvSpPr>
            <a:spLocks noGrp="1"/>
          </p:cNvSpPr>
          <p:nvPr>
            <p:ph type="title"/>
          </p:nvPr>
        </p:nvSpPr>
        <p:spPr>
          <a:xfrm>
            <a:off x="970722" y="482860"/>
            <a:ext cx="11157110" cy="782357"/>
          </a:xfrm>
        </p:spPr>
        <p:txBody>
          <a:bodyPr/>
          <a:lstStyle/>
          <a:p>
            <a:r>
              <a:rPr lang="en-US" dirty="0"/>
              <a:t>Actions to promote shift towards healthy, sustainable diets</a:t>
            </a:r>
          </a:p>
        </p:txBody>
      </p:sp>
      <p:sp>
        <p:nvSpPr>
          <p:cNvPr id="18" name="Text Placeholder 7">
            <a:extLst>
              <a:ext uri="{FF2B5EF4-FFF2-40B4-BE49-F238E27FC236}">
                <a16:creationId xmlns:a16="http://schemas.microsoft.com/office/drawing/2014/main" id="{46EE767C-9DDC-2B42-B226-5C3EC4F647DB}"/>
              </a:ext>
            </a:extLst>
          </p:cNvPr>
          <p:cNvSpPr txBox="1">
            <a:spLocks/>
          </p:cNvSpPr>
          <p:nvPr/>
        </p:nvSpPr>
        <p:spPr>
          <a:xfrm>
            <a:off x="6295748" y="1852171"/>
            <a:ext cx="2209274" cy="1463906"/>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US" sz="1600" dirty="0" smtClean="0">
                <a:latin typeface="EC Square Sans Pro" panose="020B0506040000020004" pitchFamily="34" charset="0"/>
              </a:rPr>
              <a:t>Review </a:t>
            </a:r>
            <a:r>
              <a:rPr lang="en-US" sz="1600" dirty="0">
                <a:latin typeface="EC Square Sans Pro" panose="020B0506040000020004" pitchFamily="34" charset="0"/>
              </a:rPr>
              <a:t>of the </a:t>
            </a:r>
            <a:r>
              <a:rPr lang="en-US" sz="1600" b="1" dirty="0">
                <a:latin typeface="EC Square Sans Pro" panose="020B0506040000020004" pitchFamily="34" charset="0"/>
              </a:rPr>
              <a:t>EU school scheme</a:t>
            </a:r>
            <a:r>
              <a:rPr lang="en-US" sz="1600" dirty="0">
                <a:latin typeface="EC Square Sans Pro" panose="020B0506040000020004" pitchFamily="34" charset="0"/>
              </a:rPr>
              <a:t> legal </a:t>
            </a:r>
            <a:r>
              <a:rPr lang="en-US" sz="1600" dirty="0" smtClean="0">
                <a:latin typeface="EC Square Sans Pro" panose="020B0506040000020004" pitchFamily="34" charset="0"/>
              </a:rPr>
              <a:t>framework: refocus on </a:t>
            </a:r>
            <a:r>
              <a:rPr lang="en-US" sz="1600" dirty="0">
                <a:latin typeface="EC Square Sans Pro" panose="020B0506040000020004" pitchFamily="34" charset="0"/>
              </a:rPr>
              <a:t>healthy and sustainable </a:t>
            </a:r>
            <a:r>
              <a:rPr lang="en-US" sz="1600" dirty="0" smtClean="0">
                <a:latin typeface="EC Square Sans Pro" panose="020B0506040000020004" pitchFamily="34" charset="0"/>
              </a:rPr>
              <a:t>food </a:t>
            </a:r>
            <a:r>
              <a:rPr lang="en-GB" sz="1600" dirty="0" smtClean="0">
                <a:latin typeface="EC Square Sans Pro" panose="020B0506040000020004" pitchFamily="34" charset="0"/>
              </a:rPr>
              <a:t>(2023</a:t>
            </a:r>
            <a:r>
              <a:rPr lang="en-GB" sz="1600" dirty="0">
                <a:latin typeface="EC Square Sans Pro" panose="020B0506040000020004" pitchFamily="34" charset="0"/>
              </a:rPr>
              <a:t>)</a:t>
            </a:r>
            <a:endParaRPr lang="en-US" sz="1600" dirty="0">
              <a:latin typeface="EC Square Sans Pro" panose="020B0506040000020004" pitchFamily="34" charset="0"/>
            </a:endParaRPr>
          </a:p>
        </p:txBody>
      </p:sp>
      <p:sp>
        <p:nvSpPr>
          <p:cNvPr id="13" name="Text Placeholder 7">
            <a:extLst>
              <a:ext uri="{FF2B5EF4-FFF2-40B4-BE49-F238E27FC236}">
                <a16:creationId xmlns:a16="http://schemas.microsoft.com/office/drawing/2014/main" id="{46EE767C-9DDC-2B42-B226-5C3EC4F647DB}"/>
              </a:ext>
            </a:extLst>
          </p:cNvPr>
          <p:cNvSpPr txBox="1">
            <a:spLocks/>
          </p:cNvSpPr>
          <p:nvPr/>
        </p:nvSpPr>
        <p:spPr>
          <a:xfrm>
            <a:off x="6275786" y="4086920"/>
            <a:ext cx="3053178" cy="1212992"/>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GB" sz="1600" dirty="0">
                <a:latin typeface="EC Square Sans Pro" panose="020B0506040000020004" pitchFamily="34" charset="0"/>
              </a:rPr>
              <a:t>Proposal for a </a:t>
            </a:r>
            <a:r>
              <a:rPr lang="en-GB" sz="1600" b="1" dirty="0">
                <a:latin typeface="EC Square Sans Pro" panose="020B0506040000020004" pitchFamily="34" charset="0"/>
              </a:rPr>
              <a:t>sustainable food labelling framework</a:t>
            </a:r>
            <a:r>
              <a:rPr lang="en-GB" sz="1600" dirty="0">
                <a:latin typeface="EC Square Sans Pro" panose="020B0506040000020004" pitchFamily="34" charset="0"/>
              </a:rPr>
              <a:t> to empower consumers to make sustainable food choices  (2024)</a:t>
            </a:r>
          </a:p>
        </p:txBody>
      </p:sp>
      <p:sp>
        <p:nvSpPr>
          <p:cNvPr id="17" name="Oval 16"/>
          <p:cNvSpPr/>
          <p:nvPr/>
        </p:nvSpPr>
        <p:spPr>
          <a:xfrm>
            <a:off x="3895114" y="3408954"/>
            <a:ext cx="1479125" cy="14791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9999" y="3551405"/>
            <a:ext cx="1297458" cy="1297458"/>
          </a:xfrm>
          <a:prstGeom prst="rect">
            <a:avLst/>
          </a:prstGeom>
        </p:spPr>
      </p:pic>
      <p:sp>
        <p:nvSpPr>
          <p:cNvPr id="20" name="Text Placeholder 7">
            <a:extLst>
              <a:ext uri="{FF2B5EF4-FFF2-40B4-BE49-F238E27FC236}">
                <a16:creationId xmlns:a16="http://schemas.microsoft.com/office/drawing/2014/main" id="{46EE767C-9DDC-2B42-B226-5C3EC4F647DB}"/>
              </a:ext>
            </a:extLst>
          </p:cNvPr>
          <p:cNvSpPr txBox="1">
            <a:spLocks/>
          </p:cNvSpPr>
          <p:nvPr/>
        </p:nvSpPr>
        <p:spPr>
          <a:xfrm>
            <a:off x="8682116" y="1807295"/>
            <a:ext cx="3053178" cy="1623770"/>
          </a:xfrm>
          <a:prstGeom prst="rect">
            <a:avLst/>
          </a:prstGeom>
          <a:ln w="12700" cap="flat" cmpd="sng" algn="ctr">
            <a:solidFill>
              <a:srgbClr val="0070C0"/>
            </a:solidFill>
            <a:prstDash val="solid"/>
            <a:miter lim="800000"/>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lIns="91440" tIns="90000" rIns="91440" bIns="45720" rtlCol="0">
            <a:noAutofit/>
          </a:bodyPr>
          <a:lstStyle>
            <a:lvl1pPr marL="0" indent="0" algn="ctr" defTabSz="914400" rtl="0" eaLnBrk="1" latinLnBrk="0" hangingPunct="1">
              <a:lnSpc>
                <a:spcPct val="100000"/>
              </a:lnSpc>
              <a:spcBef>
                <a:spcPts val="0"/>
              </a:spcBef>
              <a:spcAft>
                <a:spcPts val="1800"/>
              </a:spcAft>
              <a:buClr>
                <a:schemeClr val="tx2"/>
              </a:buClr>
              <a:buFont typeface="Arial" panose="020B0604020202020204" pitchFamily="34" charset="0"/>
              <a:buNone/>
              <a:defRPr sz="2000" kern="1200">
                <a:solidFill>
                  <a:schemeClr val="dk1"/>
                </a:solidFill>
                <a:latin typeface="+mn-lt"/>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dk1"/>
                </a:solidFill>
                <a:latin typeface="+mn-lt"/>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dk1"/>
                </a:solidFill>
                <a:latin typeface="+mn-lt"/>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a:spcAft>
                <a:spcPts val="600"/>
              </a:spcAft>
            </a:pPr>
            <a:r>
              <a:rPr lang="en-GB" sz="1600" dirty="0">
                <a:latin typeface="EC Square Sans Pro" panose="020B0506040000020004" pitchFamily="34" charset="0"/>
              </a:rPr>
              <a:t>Review of the </a:t>
            </a:r>
            <a:r>
              <a:rPr lang="en-GB" sz="1600" b="1" dirty="0">
                <a:latin typeface="EC Square Sans Pro" panose="020B0506040000020004" pitchFamily="34" charset="0"/>
              </a:rPr>
              <a:t>EU promotion programme</a:t>
            </a:r>
            <a:r>
              <a:rPr lang="en-GB" sz="1600" dirty="0">
                <a:latin typeface="EC Square Sans Pro" panose="020B0506040000020004" pitchFamily="34" charset="0"/>
              </a:rPr>
              <a:t> for agricultural and food products to enhance its contribution to sustainable production and consumption (2020)</a:t>
            </a:r>
          </a:p>
        </p:txBody>
      </p:sp>
      <p:sp>
        <p:nvSpPr>
          <p:cNvPr id="3" name="Rectangle 2"/>
          <p:cNvSpPr/>
          <p:nvPr/>
        </p:nvSpPr>
        <p:spPr>
          <a:xfrm>
            <a:off x="6096001" y="5427224"/>
            <a:ext cx="4693919" cy="1339336"/>
          </a:xfrm>
          <a:prstGeom prst="rect">
            <a:avLst/>
          </a:prstGeom>
          <a:solidFill>
            <a:schemeClr val="bg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6"/>
          <a:stretch>
            <a:fillRect/>
          </a:stretch>
        </p:blipFill>
        <p:spPr>
          <a:xfrm>
            <a:off x="6684209" y="5708525"/>
            <a:ext cx="1972111" cy="1028157"/>
          </a:xfrm>
          <a:prstGeom prst="rect">
            <a:avLst/>
          </a:prstGeom>
        </p:spPr>
      </p:pic>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84346" y="5700466"/>
            <a:ext cx="961670" cy="961670"/>
          </a:xfrm>
          <a:prstGeom prst="rect">
            <a:avLst/>
          </a:prstGeom>
        </p:spPr>
      </p:pic>
      <p:pic>
        <p:nvPicPr>
          <p:cNvPr id="22" name="Picture 21"/>
          <p:cNvPicPr>
            <a:picLocks noChangeAspect="1"/>
          </p:cNvPicPr>
          <p:nvPr/>
        </p:nvPicPr>
        <p:blipFill rotWithShape="1">
          <a:blip r:embed="rId8">
            <a:extLst>
              <a:ext uri="{28A0092B-C50C-407E-A947-70E740481C1C}">
                <a14:useLocalDpi xmlns:a14="http://schemas.microsoft.com/office/drawing/2010/main" val="0"/>
              </a:ext>
            </a:extLst>
          </a:blip>
          <a:srcRect l="16360" t="45234" r="17311" b="15172"/>
          <a:stretch/>
        </p:blipFill>
        <p:spPr>
          <a:xfrm>
            <a:off x="9565220" y="5888736"/>
            <a:ext cx="1104864" cy="652874"/>
          </a:xfrm>
          <a:prstGeom prst="rect">
            <a:avLst/>
          </a:prstGeom>
        </p:spPr>
      </p:pic>
      <p:sp>
        <p:nvSpPr>
          <p:cNvPr id="7" name="TextBox 6"/>
          <p:cNvSpPr txBox="1"/>
          <p:nvPr/>
        </p:nvSpPr>
        <p:spPr>
          <a:xfrm>
            <a:off x="6883880" y="5378556"/>
            <a:ext cx="1524000" cy="307777"/>
          </a:xfrm>
          <a:prstGeom prst="rect">
            <a:avLst/>
          </a:prstGeom>
          <a:noFill/>
        </p:spPr>
        <p:txBody>
          <a:bodyPr wrap="square" rtlCol="0">
            <a:spAutoFit/>
          </a:bodyPr>
          <a:lstStyle/>
          <a:p>
            <a:r>
              <a:rPr lang="en-IE" sz="1400" dirty="0" smtClean="0"/>
              <a:t>Nutrition - health</a:t>
            </a:r>
            <a:endParaRPr lang="en-US" sz="1400" dirty="0"/>
          </a:p>
        </p:txBody>
      </p:sp>
      <p:sp>
        <p:nvSpPr>
          <p:cNvPr id="23" name="TextBox 22"/>
          <p:cNvSpPr txBox="1"/>
          <p:nvPr/>
        </p:nvSpPr>
        <p:spPr>
          <a:xfrm>
            <a:off x="8595148" y="5407446"/>
            <a:ext cx="1341332" cy="307777"/>
          </a:xfrm>
          <a:prstGeom prst="rect">
            <a:avLst/>
          </a:prstGeom>
          <a:noFill/>
        </p:spPr>
        <p:txBody>
          <a:bodyPr wrap="square" rtlCol="0">
            <a:spAutoFit/>
          </a:bodyPr>
          <a:lstStyle/>
          <a:p>
            <a:r>
              <a:rPr lang="en-IE" sz="1400" dirty="0" smtClean="0"/>
              <a:t>Environment</a:t>
            </a:r>
            <a:endParaRPr lang="en-US" sz="1400" dirty="0"/>
          </a:p>
        </p:txBody>
      </p:sp>
      <p:sp>
        <p:nvSpPr>
          <p:cNvPr id="24" name="TextBox 23"/>
          <p:cNvSpPr txBox="1"/>
          <p:nvPr/>
        </p:nvSpPr>
        <p:spPr>
          <a:xfrm>
            <a:off x="9844942" y="5400748"/>
            <a:ext cx="1341332" cy="307777"/>
          </a:xfrm>
          <a:prstGeom prst="rect">
            <a:avLst/>
          </a:prstGeom>
          <a:noFill/>
        </p:spPr>
        <p:txBody>
          <a:bodyPr wrap="square" rtlCol="0">
            <a:spAutoFit/>
          </a:bodyPr>
          <a:lstStyle/>
          <a:p>
            <a:r>
              <a:rPr lang="en-IE" sz="1400" dirty="0" smtClean="0"/>
              <a:t>Social</a:t>
            </a:r>
            <a:endParaRPr lang="en-US" sz="1400" dirty="0"/>
          </a:p>
        </p:txBody>
      </p:sp>
    </p:spTree>
    <p:extLst>
      <p:ext uri="{BB962C8B-B14F-4D97-AF65-F5344CB8AC3E}">
        <p14:creationId xmlns:p14="http://schemas.microsoft.com/office/powerpoint/2010/main" val="10074550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08703" y="1653065"/>
            <a:ext cx="10905699" cy="3881904"/>
          </a:xfrm>
        </p:spPr>
        <p:txBody>
          <a:bodyPr/>
          <a:lstStyle/>
          <a:p>
            <a:pPr lvl="0">
              <a:spcAft>
                <a:spcPts val="600"/>
              </a:spcAft>
            </a:pPr>
            <a:r>
              <a:rPr lang="en-GB" dirty="0" smtClean="0"/>
              <a:t>International cooperation to </a:t>
            </a:r>
            <a:r>
              <a:rPr lang="en-GB" b="1" dirty="0"/>
              <a:t>support developing countries in their transition to sustainable food </a:t>
            </a:r>
            <a:r>
              <a:rPr lang="en-GB" b="1" dirty="0" smtClean="0"/>
              <a:t>systems;</a:t>
            </a:r>
          </a:p>
          <a:p>
            <a:pPr lvl="0">
              <a:spcAft>
                <a:spcPts val="600"/>
              </a:spcAft>
            </a:pPr>
            <a:r>
              <a:rPr lang="en-US" dirty="0" smtClean="0"/>
              <a:t>Inclusion of ambitious </a:t>
            </a:r>
            <a:r>
              <a:rPr lang="en-US" dirty="0"/>
              <a:t>sustainability chapter, including on food, in all EU bilateral </a:t>
            </a:r>
            <a:r>
              <a:rPr lang="en-US" b="1" dirty="0"/>
              <a:t>trade agreements</a:t>
            </a:r>
            <a:r>
              <a:rPr lang="en-US" dirty="0"/>
              <a:t>. </a:t>
            </a:r>
            <a:endParaRPr lang="en-GB" dirty="0" smtClean="0"/>
          </a:p>
          <a:p>
            <a:pPr>
              <a:spcAft>
                <a:spcPts val="600"/>
              </a:spcAft>
            </a:pPr>
            <a:r>
              <a:rPr lang="en-GB" dirty="0" smtClean="0"/>
              <a:t>Work through </a:t>
            </a:r>
            <a:r>
              <a:rPr lang="en-GB" b="1" dirty="0" smtClean="0"/>
              <a:t>international </a:t>
            </a:r>
            <a:r>
              <a:rPr lang="en-GB" b="1" dirty="0"/>
              <a:t>standard setting </a:t>
            </a:r>
            <a:r>
              <a:rPr lang="en-GB" b="1" dirty="0" smtClean="0"/>
              <a:t>bodies (</a:t>
            </a:r>
            <a:r>
              <a:rPr lang="en-GB" b="1" dirty="0" err="1" smtClean="0"/>
              <a:t>e.g</a:t>
            </a:r>
            <a:r>
              <a:rPr lang="en-GB" b="1" dirty="0" smtClean="0"/>
              <a:t>: Codex) and </a:t>
            </a:r>
            <a:r>
              <a:rPr lang="en-GB" dirty="0" smtClean="0"/>
              <a:t>promotion </a:t>
            </a:r>
            <a:r>
              <a:rPr lang="en-GB" dirty="0"/>
              <a:t>of sustainable food systems in </a:t>
            </a:r>
            <a:r>
              <a:rPr lang="en-GB" b="1" dirty="0"/>
              <a:t>international fora and events </a:t>
            </a:r>
            <a:br>
              <a:rPr lang="en-GB" b="1" dirty="0"/>
            </a:br>
            <a:r>
              <a:rPr lang="en-GB" dirty="0"/>
              <a:t>(e.g. UN Summit on Food Systems in 2021). </a:t>
            </a:r>
          </a:p>
          <a:p>
            <a:pPr lvl="0">
              <a:spcAft>
                <a:spcPts val="600"/>
              </a:spcAft>
            </a:pPr>
            <a:r>
              <a:rPr lang="en-US" b="1" dirty="0" smtClean="0"/>
              <a:t>Environmental aspects </a:t>
            </a:r>
            <a:r>
              <a:rPr lang="en-US" dirty="0" smtClean="0"/>
              <a:t>taken into account </a:t>
            </a:r>
            <a:r>
              <a:rPr lang="en-US" dirty="0"/>
              <a:t>when</a:t>
            </a:r>
            <a:r>
              <a:rPr lang="en-US" b="1" dirty="0"/>
              <a:t> assessing requests for import tolerances </a:t>
            </a:r>
            <a:r>
              <a:rPr lang="en-US" dirty="0"/>
              <a:t>for pesticide substances no longer approved in the </a:t>
            </a:r>
            <a:r>
              <a:rPr lang="en-US" dirty="0" smtClean="0"/>
              <a:t>EU</a:t>
            </a:r>
            <a:endParaRPr lang="en-GB" dirty="0" smtClean="0"/>
          </a:p>
          <a:p>
            <a:pPr lvl="0">
              <a:spcAft>
                <a:spcPts val="600"/>
              </a:spcAft>
            </a:pPr>
            <a:r>
              <a:rPr lang="en-GB" dirty="0" smtClean="0"/>
              <a:t>Promotion of appropriate </a:t>
            </a:r>
            <a:r>
              <a:rPr lang="en-GB" b="1" dirty="0"/>
              <a:t>labelling schemes</a:t>
            </a:r>
            <a:r>
              <a:rPr lang="en-GB" dirty="0"/>
              <a:t> - </a:t>
            </a:r>
            <a:r>
              <a:rPr lang="en-GB" dirty="0" smtClean="0"/>
              <a:t>to </a:t>
            </a:r>
            <a:r>
              <a:rPr lang="en-GB" dirty="0"/>
              <a:t>ensure that food imported into the EU </a:t>
            </a:r>
            <a:r>
              <a:rPr lang="en-GB" dirty="0" smtClean="0"/>
              <a:t>is gradually produced </a:t>
            </a:r>
            <a:r>
              <a:rPr lang="en-GB" dirty="0"/>
              <a:t>in a sustainable way</a:t>
            </a:r>
            <a:r>
              <a:rPr lang="en-GB" dirty="0" smtClean="0"/>
              <a:t>.</a:t>
            </a:r>
          </a:p>
          <a:p>
            <a:pPr lvl="0">
              <a:spcAft>
                <a:spcPts val="600"/>
              </a:spcAft>
            </a:pPr>
            <a:endParaRPr lang="en-US" dirty="0"/>
          </a:p>
          <a:p>
            <a:endParaRPr lang="en-US" dirty="0"/>
          </a:p>
          <a:p>
            <a:endParaRPr lang="en-US" dirty="0"/>
          </a:p>
        </p:txBody>
      </p:sp>
      <p:sp>
        <p:nvSpPr>
          <p:cNvPr id="3" name="Title 2"/>
          <p:cNvSpPr>
            <a:spLocks noGrp="1"/>
          </p:cNvSpPr>
          <p:nvPr>
            <p:ph type="title"/>
          </p:nvPr>
        </p:nvSpPr>
        <p:spPr>
          <a:xfrm>
            <a:off x="970722" y="482860"/>
            <a:ext cx="11084920" cy="782357"/>
          </a:xfrm>
        </p:spPr>
        <p:txBody>
          <a:bodyPr/>
          <a:lstStyle/>
          <a:p>
            <a:r>
              <a:rPr lang="en-GB" dirty="0"/>
              <a:t>Enabling </a:t>
            </a:r>
            <a:r>
              <a:rPr lang="en-GB" dirty="0" smtClean="0"/>
              <a:t>transition - </a:t>
            </a:r>
            <a:r>
              <a:rPr lang="en-GB" dirty="0"/>
              <a:t>Promoting </a:t>
            </a:r>
            <a:r>
              <a:rPr lang="en-GB" dirty="0" smtClean="0"/>
              <a:t>global </a:t>
            </a:r>
            <a:r>
              <a:rPr lang="en-GB" dirty="0"/>
              <a:t>transition</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6053" y="2593272"/>
            <a:ext cx="2021914" cy="2001490"/>
          </a:xfrm>
          <a:prstGeom prst="rect">
            <a:avLst/>
          </a:prstGeom>
        </p:spPr>
      </p:pic>
    </p:spTree>
    <p:extLst>
      <p:ext uri="{BB962C8B-B14F-4D97-AF65-F5344CB8AC3E}">
        <p14:creationId xmlns:p14="http://schemas.microsoft.com/office/powerpoint/2010/main" val="1244608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746" y="591014"/>
            <a:ext cx="6152419" cy="5954751"/>
          </a:xfrm>
          <a:prstGeom prst="rect">
            <a:avLst/>
          </a:prstGeom>
        </p:spPr>
      </p:pic>
      <p:sp>
        <p:nvSpPr>
          <p:cNvPr id="6" name="Title 2"/>
          <p:cNvSpPr>
            <a:spLocks noGrp="1"/>
          </p:cNvSpPr>
          <p:nvPr>
            <p:ph type="title"/>
          </p:nvPr>
        </p:nvSpPr>
        <p:spPr>
          <a:xfrm>
            <a:off x="6411951" y="669073"/>
            <a:ext cx="5018048" cy="4226313"/>
          </a:xfrm>
        </p:spPr>
        <p:txBody>
          <a:bodyPr/>
          <a:lstStyle/>
          <a:p>
            <a:pPr algn="ctr"/>
            <a:r>
              <a:rPr lang="en-IE" dirty="0" smtClean="0">
                <a:solidFill>
                  <a:schemeClr val="tx2">
                    <a:lumMod val="75000"/>
                  </a:schemeClr>
                </a:solidFill>
              </a:rPr>
              <a:t>For healthy people, healthy societies </a:t>
            </a:r>
            <a:br>
              <a:rPr lang="en-IE" dirty="0" smtClean="0">
                <a:solidFill>
                  <a:schemeClr val="tx2">
                    <a:lumMod val="75000"/>
                  </a:schemeClr>
                </a:solidFill>
              </a:rPr>
            </a:br>
            <a:r>
              <a:rPr lang="en-IE" dirty="0" smtClean="0">
                <a:solidFill>
                  <a:schemeClr val="tx2">
                    <a:lumMod val="75000"/>
                  </a:schemeClr>
                </a:solidFill>
              </a:rPr>
              <a:t>and a healthy planet.</a:t>
            </a:r>
            <a:br>
              <a:rPr lang="en-IE" dirty="0" smtClean="0">
                <a:solidFill>
                  <a:schemeClr val="tx2">
                    <a:lumMod val="75000"/>
                  </a:schemeClr>
                </a:solidFill>
              </a:rPr>
            </a:br>
            <a:r>
              <a:rPr lang="en-IE" dirty="0" smtClean="0">
                <a:solidFill>
                  <a:schemeClr val="tx2">
                    <a:lumMod val="75000"/>
                  </a:schemeClr>
                </a:solidFill>
              </a:rPr>
              <a:t/>
            </a:r>
            <a:br>
              <a:rPr lang="en-IE" dirty="0" smtClean="0">
                <a:solidFill>
                  <a:schemeClr val="tx2">
                    <a:lumMod val="75000"/>
                  </a:schemeClr>
                </a:solidFill>
              </a:rPr>
            </a:br>
            <a:r>
              <a:rPr lang="en-IE" b="1" dirty="0" smtClean="0">
                <a:solidFill>
                  <a:schemeClr val="tx2">
                    <a:lumMod val="75000"/>
                  </a:schemeClr>
                </a:solidFill>
              </a:rPr>
              <a:t>The Farm to Fork Strategy</a:t>
            </a:r>
            <a:br>
              <a:rPr lang="en-IE" b="1" dirty="0" smtClean="0">
                <a:solidFill>
                  <a:schemeClr val="tx2">
                    <a:lumMod val="75000"/>
                  </a:schemeClr>
                </a:solidFill>
              </a:rPr>
            </a:br>
            <a:r>
              <a:rPr lang="en-IE" b="1" dirty="0" smtClean="0">
                <a:solidFill>
                  <a:schemeClr val="tx2">
                    <a:lumMod val="75000"/>
                  </a:schemeClr>
                </a:solidFill>
              </a:rPr>
              <a:t/>
            </a:r>
            <a:br>
              <a:rPr lang="en-IE" b="1" dirty="0" smtClean="0">
                <a:solidFill>
                  <a:schemeClr val="tx2">
                    <a:lumMod val="75000"/>
                  </a:schemeClr>
                </a:solidFill>
              </a:rPr>
            </a:br>
            <a:r>
              <a:rPr lang="en-IE" b="1" i="1" dirty="0" smtClean="0">
                <a:solidFill>
                  <a:schemeClr val="tx2">
                    <a:lumMod val="75000"/>
                  </a:schemeClr>
                </a:solidFill>
              </a:rPr>
              <a:t>IT’S DOWN TO US!</a:t>
            </a:r>
            <a:endParaRPr lang="en-IE" b="1" i="1" dirty="0">
              <a:solidFill>
                <a:schemeClr val="tx2">
                  <a:lumMod val="75000"/>
                </a:schemeClr>
              </a:solidFill>
            </a:endParaRPr>
          </a:p>
        </p:txBody>
      </p:sp>
    </p:spTree>
    <p:extLst>
      <p:ext uri="{BB962C8B-B14F-4D97-AF65-F5344CB8AC3E}">
        <p14:creationId xmlns:p14="http://schemas.microsoft.com/office/powerpoint/2010/main" val="25735012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smtClean="0"/>
              <a:t>Thank you</a:t>
            </a:r>
            <a:endParaRPr lang="en-GB" dirty="0"/>
          </a:p>
        </p:txBody>
      </p:sp>
      <p:sp>
        <p:nvSpPr>
          <p:cNvPr id="3" name="Subtitle 2"/>
          <p:cNvSpPr>
            <a:spLocks noGrp="1"/>
          </p:cNvSpPr>
          <p:nvPr>
            <p:ph type="subTitle" idx="1"/>
          </p:nvPr>
        </p:nvSpPr>
        <p:spPr>
          <a:xfrm>
            <a:off x="759575" y="4646435"/>
            <a:ext cx="8941016" cy="1853519"/>
          </a:xfrm>
        </p:spPr>
        <p:txBody>
          <a:bodyPr wrap="square" anchor="b" anchorCtr="0"/>
          <a:lstStyle/>
          <a:p>
            <a:r>
              <a:rPr lang="en-US" sz="1050" b="1" dirty="0"/>
              <a:t>© European Union 2020</a:t>
            </a:r>
          </a:p>
          <a:p>
            <a:r>
              <a:rPr lang="en-US" sz="1050" dirty="0" smtClean="0"/>
              <a:t>Unless otherwise noted the reuse of this presentation is </a:t>
            </a:r>
            <a:r>
              <a:rPr lang="en-US" sz="1050" dirty="0" err="1" smtClean="0"/>
              <a:t>authorised</a:t>
            </a:r>
            <a:r>
              <a:rPr lang="en-US" sz="1050" dirty="0" smtClean="0"/>
              <a:t> under the </a:t>
            </a:r>
            <a:r>
              <a:rPr lang="en-US" sz="1050" dirty="0" smtClean="0">
                <a:hlinkClick r:id="rId3"/>
              </a:rPr>
              <a:t>CC BY 4.0 </a:t>
            </a:r>
            <a:r>
              <a:rPr lang="en-US" sz="1050" dirty="0"/>
              <a:t>license. For any use or reproduction of elements that are not owned by the EU, permission may need to be sought directly from the respective </a:t>
            </a:r>
            <a:r>
              <a:rPr lang="en-US" sz="1050" dirty="0" smtClean="0"/>
              <a:t>right holders.</a:t>
            </a:r>
          </a:p>
          <a:p>
            <a:endParaRPr lang="en-US" sz="1050" dirty="0" smtClean="0"/>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0524" y="4858246"/>
            <a:ext cx="1023496" cy="358097"/>
          </a:xfrm>
          <a:prstGeom prst="rect">
            <a:avLst/>
          </a:prstGeom>
        </p:spPr>
      </p:pic>
    </p:spTree>
    <p:extLst>
      <p:ext uri="{BB962C8B-B14F-4D97-AF65-F5344CB8AC3E}">
        <p14:creationId xmlns:p14="http://schemas.microsoft.com/office/powerpoint/2010/main" val="27685275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198670" y="3081816"/>
            <a:ext cx="2708216" cy="1502519"/>
          </a:xfrm>
          <a:prstGeom prst="ellipse">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38698" y="893560"/>
            <a:ext cx="1158926" cy="1158926"/>
          </a:xfrm>
          <a:prstGeom prst="rect">
            <a:avLst/>
          </a:prstGeom>
        </p:spPr>
      </p:pic>
      <p:sp>
        <p:nvSpPr>
          <p:cNvPr id="3" name="TextBox 2"/>
          <p:cNvSpPr txBox="1"/>
          <p:nvPr/>
        </p:nvSpPr>
        <p:spPr>
          <a:xfrm>
            <a:off x="5359059" y="293382"/>
            <a:ext cx="1415772" cy="600164"/>
          </a:xfrm>
          <a:prstGeom prst="rect">
            <a:avLst/>
          </a:prstGeom>
          <a:noFill/>
        </p:spPr>
        <p:txBody>
          <a:bodyPr wrap="none" rtlCol="0">
            <a:spAutoFit/>
          </a:bodyPr>
          <a:lstStyle/>
          <a:p>
            <a:pPr algn="ctr"/>
            <a:r>
              <a:rPr lang="fr-BE" sz="1100" b="1" dirty="0" smtClean="0">
                <a:solidFill>
                  <a:srgbClr val="034EA2"/>
                </a:solidFill>
                <a:latin typeface="EC Square Sans Pro" panose="020B0506040000020004" pitchFamily="34" charset="0"/>
              </a:rPr>
              <a:t>CLIMATE</a:t>
            </a:r>
            <a:endParaRPr lang="fr-BE" sz="1100" dirty="0">
              <a:solidFill>
                <a:srgbClr val="034EA2"/>
              </a:solidFill>
              <a:latin typeface="EC Square Sans Pro" panose="020B0506040000020004" pitchFamily="34" charset="0"/>
            </a:endParaRPr>
          </a:p>
          <a:p>
            <a:pPr algn="ctr"/>
            <a:r>
              <a:rPr lang="fr-BE" sz="1100" b="1" dirty="0" err="1" smtClean="0">
                <a:solidFill>
                  <a:srgbClr val="034EA2"/>
                </a:solidFill>
                <a:latin typeface="EC Square Sans Pro" panose="020B0506040000020004" pitchFamily="34" charset="0"/>
              </a:rPr>
              <a:t>PACT</a:t>
            </a:r>
            <a:r>
              <a:rPr lang="fr-BE" sz="1100" b="1" dirty="0" smtClean="0">
                <a:solidFill>
                  <a:srgbClr val="034EA2"/>
                </a:solidFill>
                <a:latin typeface="EC Square Sans Pro" panose="020B0506040000020004" pitchFamily="34" charset="0"/>
              </a:rPr>
              <a:t> AND </a:t>
            </a:r>
            <a:r>
              <a:rPr lang="fr-BE" sz="1100" b="1" dirty="0" err="1" smtClean="0">
                <a:solidFill>
                  <a:srgbClr val="034EA2"/>
                </a:solidFill>
                <a:latin typeface="EC Square Sans Pro" panose="020B0506040000020004" pitchFamily="34" charset="0"/>
              </a:rPr>
              <a:t>CLIMATE</a:t>
            </a:r>
            <a:endParaRPr lang="fr-BE" sz="1100" b="1" dirty="0" smtClean="0">
              <a:solidFill>
                <a:srgbClr val="034EA2"/>
              </a:solidFill>
              <a:latin typeface="EC Square Sans Pro" panose="020B0506040000020004" pitchFamily="34" charset="0"/>
            </a:endParaRPr>
          </a:p>
          <a:p>
            <a:pPr algn="ctr"/>
            <a:r>
              <a:rPr lang="fr-BE" sz="1100" b="1" dirty="0" smtClean="0">
                <a:solidFill>
                  <a:srgbClr val="034EA2"/>
                </a:solidFill>
                <a:latin typeface="EC Square Sans Pro" panose="020B0506040000020004" pitchFamily="34" charset="0"/>
              </a:rPr>
              <a:t>LAW</a:t>
            </a:r>
            <a:endParaRPr lang="fr-BE" sz="1100" dirty="0">
              <a:solidFill>
                <a:srgbClr val="034EA2"/>
              </a:solidFill>
              <a:latin typeface="EC Square Sans Pro" panose="020B0506040000020004" pitchFamily="34" charset="0"/>
            </a:endParaRPr>
          </a:p>
        </p:txBody>
      </p:sp>
      <p:sp>
        <p:nvSpPr>
          <p:cNvPr id="10" name="TextBox 9"/>
          <p:cNvSpPr txBox="1"/>
          <p:nvPr/>
        </p:nvSpPr>
        <p:spPr>
          <a:xfrm>
            <a:off x="7647264" y="1023663"/>
            <a:ext cx="1233030" cy="769441"/>
          </a:xfrm>
          <a:prstGeom prst="rect">
            <a:avLst/>
          </a:prstGeom>
          <a:noFill/>
        </p:spPr>
        <p:txBody>
          <a:bodyPr wrap="none" rtlCol="0">
            <a:spAutoFit/>
          </a:bodyPr>
          <a:lstStyle/>
          <a:p>
            <a:pPr algn="ctr"/>
            <a:r>
              <a:rPr lang="en-US" sz="1100" b="1" dirty="0">
                <a:solidFill>
                  <a:srgbClr val="034EA2"/>
                </a:solidFill>
                <a:latin typeface="EC Square Sans Pro" panose="020B0506040000020004" pitchFamily="34" charset="0"/>
              </a:rPr>
              <a:t>INVESTING IN</a:t>
            </a:r>
          </a:p>
          <a:p>
            <a:pPr algn="ctr"/>
            <a:r>
              <a:rPr lang="en-US" sz="1100" b="1" dirty="0">
                <a:solidFill>
                  <a:srgbClr val="034EA2"/>
                </a:solidFill>
                <a:latin typeface="EC Square Sans Pro" panose="020B0506040000020004" pitchFamily="34" charset="0"/>
              </a:rPr>
              <a:t>SMARTER, MORE</a:t>
            </a:r>
          </a:p>
          <a:p>
            <a:pPr algn="ctr"/>
            <a:r>
              <a:rPr lang="en-US" sz="1100" b="1" dirty="0">
                <a:solidFill>
                  <a:srgbClr val="034EA2"/>
                </a:solidFill>
                <a:latin typeface="EC Square Sans Pro" panose="020B0506040000020004" pitchFamily="34" charset="0"/>
              </a:rPr>
              <a:t>SUSTAINABLE</a:t>
            </a:r>
          </a:p>
          <a:p>
            <a:pPr algn="ctr"/>
            <a:r>
              <a:rPr lang="en-US" sz="1100" b="1" dirty="0">
                <a:solidFill>
                  <a:srgbClr val="034EA2"/>
                </a:solidFill>
                <a:latin typeface="EC Square Sans Pro" panose="020B0506040000020004" pitchFamily="34" charset="0"/>
              </a:rPr>
              <a:t>TRANSPORT</a:t>
            </a:r>
            <a:endParaRPr lang="fr-BE" sz="1100" dirty="0">
              <a:solidFill>
                <a:srgbClr val="034EA2"/>
              </a:solidFill>
              <a:latin typeface="EC Square Sans Pro" panose="020B0506040000020004" pitchFamily="34" charset="0"/>
            </a:endParaRPr>
          </a:p>
        </p:txBody>
      </p:sp>
      <p:sp>
        <p:nvSpPr>
          <p:cNvPr id="11" name="TextBox 10"/>
          <p:cNvSpPr txBox="1"/>
          <p:nvPr/>
        </p:nvSpPr>
        <p:spPr>
          <a:xfrm>
            <a:off x="8590233" y="2211482"/>
            <a:ext cx="1074332" cy="600164"/>
          </a:xfrm>
          <a:prstGeom prst="rect">
            <a:avLst/>
          </a:prstGeom>
          <a:noFill/>
        </p:spPr>
        <p:txBody>
          <a:bodyPr wrap="none" rtlCol="0">
            <a:spAutoFit/>
          </a:bodyPr>
          <a:lstStyle/>
          <a:p>
            <a:pPr algn="ctr"/>
            <a:r>
              <a:rPr lang="en-US" sz="1100" b="1" dirty="0">
                <a:solidFill>
                  <a:srgbClr val="034EA2"/>
                </a:solidFill>
                <a:latin typeface="EC Square Sans Pro" panose="020B0506040000020004" pitchFamily="34" charset="0"/>
              </a:rPr>
              <a:t>STRIVING</a:t>
            </a:r>
          </a:p>
          <a:p>
            <a:pPr algn="ctr"/>
            <a:r>
              <a:rPr lang="en-US" sz="1100" b="1" dirty="0">
                <a:solidFill>
                  <a:srgbClr val="034EA2"/>
                </a:solidFill>
                <a:latin typeface="EC Square Sans Pro" panose="020B0506040000020004" pitchFamily="34" charset="0"/>
              </a:rPr>
              <a:t>FOR GREENER</a:t>
            </a:r>
          </a:p>
          <a:p>
            <a:pPr algn="ctr"/>
            <a:r>
              <a:rPr lang="en-US" sz="1100" b="1" dirty="0">
                <a:solidFill>
                  <a:srgbClr val="034EA2"/>
                </a:solidFill>
                <a:latin typeface="EC Square Sans Pro" panose="020B0506040000020004" pitchFamily="34" charset="0"/>
              </a:rPr>
              <a:t>INDUSTRY</a:t>
            </a:r>
            <a:endParaRPr lang="fr-BE" sz="1100" dirty="0">
              <a:solidFill>
                <a:srgbClr val="034EA2"/>
              </a:solidFill>
              <a:latin typeface="EC Square Sans Pro" panose="020B0506040000020004" pitchFamily="34" charset="0"/>
            </a:endParaRPr>
          </a:p>
        </p:txBody>
      </p:sp>
      <p:sp>
        <p:nvSpPr>
          <p:cNvPr id="12" name="TextBox 11"/>
          <p:cNvSpPr txBox="1"/>
          <p:nvPr/>
        </p:nvSpPr>
        <p:spPr>
          <a:xfrm>
            <a:off x="8751345" y="3734063"/>
            <a:ext cx="1059906" cy="430887"/>
          </a:xfrm>
          <a:prstGeom prst="rect">
            <a:avLst/>
          </a:prstGeom>
          <a:noFill/>
        </p:spPr>
        <p:txBody>
          <a:bodyPr wrap="none" rtlCol="0">
            <a:spAutoFit/>
          </a:bodyPr>
          <a:lstStyle/>
          <a:p>
            <a:pPr algn="ctr"/>
            <a:r>
              <a:rPr lang="en-US" sz="1100" b="1" dirty="0">
                <a:solidFill>
                  <a:srgbClr val="034EA2"/>
                </a:solidFill>
                <a:latin typeface="EC Square Sans Pro" panose="020B0506040000020004" pitchFamily="34" charset="0"/>
              </a:rPr>
              <a:t>ELIMINATING </a:t>
            </a:r>
            <a:endParaRPr lang="en-US" sz="1100" b="1" dirty="0" smtClean="0">
              <a:solidFill>
                <a:srgbClr val="034EA2"/>
              </a:solidFill>
              <a:latin typeface="EC Square Sans Pro" panose="020B0506040000020004" pitchFamily="34" charset="0"/>
            </a:endParaRPr>
          </a:p>
          <a:p>
            <a:pPr algn="ctr"/>
            <a:r>
              <a:rPr lang="en-US" sz="1100" b="1" dirty="0" smtClean="0">
                <a:solidFill>
                  <a:srgbClr val="034EA2"/>
                </a:solidFill>
                <a:latin typeface="EC Square Sans Pro" panose="020B0506040000020004" pitchFamily="34" charset="0"/>
              </a:rPr>
              <a:t>POLLUTION</a:t>
            </a:r>
            <a:endParaRPr lang="fr-BE" sz="1100" dirty="0">
              <a:solidFill>
                <a:srgbClr val="034EA2"/>
              </a:solidFill>
              <a:latin typeface="EC Square Sans Pro" panose="020B0506040000020004" pitchFamily="34" charset="0"/>
            </a:endParaRPr>
          </a:p>
        </p:txBody>
      </p:sp>
      <p:sp>
        <p:nvSpPr>
          <p:cNvPr id="13" name="TextBox 12"/>
          <p:cNvSpPr txBox="1"/>
          <p:nvPr/>
        </p:nvSpPr>
        <p:spPr>
          <a:xfrm>
            <a:off x="7902610" y="5247946"/>
            <a:ext cx="1617319" cy="600164"/>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ENSURING</a:t>
            </a:r>
          </a:p>
          <a:p>
            <a:pPr algn="ctr"/>
            <a:r>
              <a:rPr lang="en-US" sz="1100" b="1" dirty="0">
                <a:solidFill>
                  <a:srgbClr val="034EA2"/>
                </a:solidFill>
                <a:latin typeface="EC Square Sans Pro" panose="020B0506040000020004" pitchFamily="34" charset="0"/>
              </a:rPr>
              <a:t>A </a:t>
            </a:r>
            <a:r>
              <a:rPr lang="en-US" sz="1100" b="1" dirty="0" smtClean="0">
                <a:solidFill>
                  <a:srgbClr val="034EA2"/>
                </a:solidFill>
                <a:latin typeface="EC Square Sans Pro" panose="020B0506040000020004" pitchFamily="34" charset="0"/>
              </a:rPr>
              <a:t>JUST TRANSITION</a:t>
            </a:r>
            <a:endParaRPr lang="en-US" sz="1100" b="1" dirty="0">
              <a:solidFill>
                <a:srgbClr val="034EA2"/>
              </a:solidFill>
              <a:latin typeface="EC Square Sans Pro" panose="020B0506040000020004" pitchFamily="34" charset="0"/>
            </a:endParaRPr>
          </a:p>
          <a:p>
            <a:pPr algn="ctr"/>
            <a:r>
              <a:rPr lang="en-US" sz="1100" b="1" dirty="0">
                <a:solidFill>
                  <a:srgbClr val="034EA2"/>
                </a:solidFill>
                <a:latin typeface="EC Square Sans Pro" panose="020B0506040000020004" pitchFamily="34" charset="0"/>
              </a:rPr>
              <a:t>FOR ALL</a:t>
            </a:r>
            <a:endParaRPr lang="fr-BE" sz="1100" dirty="0">
              <a:solidFill>
                <a:srgbClr val="034EA2"/>
              </a:solidFill>
              <a:latin typeface="EC Square Sans Pro" panose="020B0506040000020004" pitchFamily="34" charset="0"/>
            </a:endParaRPr>
          </a:p>
        </p:txBody>
      </p:sp>
      <p:sp>
        <p:nvSpPr>
          <p:cNvPr id="14" name="TextBox 13"/>
          <p:cNvSpPr txBox="1"/>
          <p:nvPr/>
        </p:nvSpPr>
        <p:spPr>
          <a:xfrm>
            <a:off x="6126628" y="6172148"/>
            <a:ext cx="1617319" cy="600164"/>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FINANCING</a:t>
            </a:r>
          </a:p>
          <a:p>
            <a:pPr algn="ctr"/>
            <a:r>
              <a:rPr lang="en-US" sz="1100" b="1" dirty="0">
                <a:solidFill>
                  <a:srgbClr val="034EA2"/>
                </a:solidFill>
                <a:latin typeface="EC Square Sans Pro" panose="020B0506040000020004" pitchFamily="34" charset="0"/>
              </a:rPr>
              <a:t>GREEN</a:t>
            </a:r>
          </a:p>
          <a:p>
            <a:pPr algn="ctr"/>
            <a:r>
              <a:rPr lang="en-US" sz="1100" b="1" dirty="0">
                <a:solidFill>
                  <a:srgbClr val="034EA2"/>
                </a:solidFill>
                <a:latin typeface="EC Square Sans Pro" panose="020B0506040000020004" pitchFamily="34" charset="0"/>
              </a:rPr>
              <a:t>PROJECTS</a:t>
            </a:r>
            <a:endParaRPr lang="fr-BE" sz="1100" dirty="0">
              <a:solidFill>
                <a:srgbClr val="034EA2"/>
              </a:solidFill>
              <a:latin typeface="EC Square Sans Pro" panose="020B0506040000020004" pitchFamily="34" charset="0"/>
            </a:endParaRPr>
          </a:p>
        </p:txBody>
      </p:sp>
      <p:sp>
        <p:nvSpPr>
          <p:cNvPr id="15" name="TextBox 14"/>
          <p:cNvSpPr txBox="1"/>
          <p:nvPr/>
        </p:nvSpPr>
        <p:spPr>
          <a:xfrm>
            <a:off x="4478681" y="6196329"/>
            <a:ext cx="1617319" cy="600164"/>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MAKING</a:t>
            </a:r>
          </a:p>
          <a:p>
            <a:pPr algn="ctr"/>
            <a:r>
              <a:rPr lang="en-US" sz="1100" b="1" dirty="0">
                <a:solidFill>
                  <a:srgbClr val="034EA2"/>
                </a:solidFill>
                <a:latin typeface="EC Square Sans Pro" panose="020B0506040000020004" pitchFamily="34" charset="0"/>
              </a:rPr>
              <a:t>HOMES ENERGY EFFICIENT</a:t>
            </a:r>
            <a:endParaRPr lang="fr-BE" sz="1100" dirty="0">
              <a:solidFill>
                <a:srgbClr val="034EA2"/>
              </a:solidFill>
              <a:latin typeface="EC Square Sans Pro" panose="020B0506040000020004" pitchFamily="34" charset="0"/>
            </a:endParaRPr>
          </a:p>
        </p:txBody>
      </p:sp>
      <p:sp>
        <p:nvSpPr>
          <p:cNvPr id="16" name="TextBox 15"/>
          <p:cNvSpPr txBox="1"/>
          <p:nvPr/>
        </p:nvSpPr>
        <p:spPr>
          <a:xfrm>
            <a:off x="2607401" y="5162949"/>
            <a:ext cx="1617319" cy="600164"/>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LEADING THE</a:t>
            </a:r>
          </a:p>
          <a:p>
            <a:pPr algn="ctr"/>
            <a:r>
              <a:rPr lang="en-US" sz="1100" b="1" dirty="0">
                <a:solidFill>
                  <a:srgbClr val="034EA2"/>
                </a:solidFill>
                <a:latin typeface="EC Square Sans Pro" panose="020B0506040000020004" pitchFamily="34" charset="0"/>
              </a:rPr>
              <a:t>GREEN CHANGE</a:t>
            </a:r>
          </a:p>
          <a:p>
            <a:pPr algn="ctr"/>
            <a:r>
              <a:rPr lang="en-US" sz="1100" b="1" dirty="0">
                <a:solidFill>
                  <a:srgbClr val="034EA2"/>
                </a:solidFill>
                <a:latin typeface="EC Square Sans Pro" panose="020B0506040000020004" pitchFamily="34" charset="0"/>
              </a:rPr>
              <a:t>GLOBALLY</a:t>
            </a:r>
            <a:endParaRPr lang="fr-BE" sz="1100" dirty="0">
              <a:solidFill>
                <a:srgbClr val="034EA2"/>
              </a:solidFill>
              <a:latin typeface="EC Square Sans Pro" panose="020B0506040000020004" pitchFamily="34" charset="0"/>
            </a:endParaRPr>
          </a:p>
        </p:txBody>
      </p:sp>
      <p:sp>
        <p:nvSpPr>
          <p:cNvPr id="17" name="TextBox 16"/>
          <p:cNvSpPr txBox="1"/>
          <p:nvPr/>
        </p:nvSpPr>
        <p:spPr>
          <a:xfrm>
            <a:off x="2105712" y="3617631"/>
            <a:ext cx="1617319" cy="584775"/>
          </a:xfrm>
          <a:prstGeom prst="rect">
            <a:avLst/>
          </a:prstGeom>
          <a:noFill/>
        </p:spPr>
        <p:txBody>
          <a:bodyPr wrap="square" rtlCol="0">
            <a:spAutoFit/>
          </a:bodyPr>
          <a:lstStyle/>
          <a:p>
            <a:pPr algn="ctr"/>
            <a:r>
              <a:rPr lang="en-US" sz="1600" b="1" dirty="0">
                <a:solidFill>
                  <a:srgbClr val="034EA2"/>
                </a:solidFill>
                <a:latin typeface="EC Square Sans Pro" panose="020B0506040000020004" pitchFamily="34" charset="0"/>
              </a:rPr>
              <a:t>FROM FARM</a:t>
            </a:r>
          </a:p>
          <a:p>
            <a:pPr algn="ctr"/>
            <a:r>
              <a:rPr lang="en-US" sz="1600" b="1" dirty="0">
                <a:solidFill>
                  <a:srgbClr val="034EA2"/>
                </a:solidFill>
                <a:latin typeface="EC Square Sans Pro" panose="020B0506040000020004" pitchFamily="34" charset="0"/>
              </a:rPr>
              <a:t>TO FORK</a:t>
            </a:r>
            <a:endParaRPr lang="fr-BE" sz="1600" dirty="0">
              <a:solidFill>
                <a:srgbClr val="034EA2"/>
              </a:solidFill>
              <a:latin typeface="EC Square Sans Pro" panose="020B0506040000020004" pitchFamily="34" charset="0"/>
            </a:endParaRPr>
          </a:p>
        </p:txBody>
      </p:sp>
      <p:sp>
        <p:nvSpPr>
          <p:cNvPr id="18" name="TextBox 17"/>
          <p:cNvSpPr txBox="1"/>
          <p:nvPr/>
        </p:nvSpPr>
        <p:spPr>
          <a:xfrm>
            <a:off x="2287438" y="2240834"/>
            <a:ext cx="1617319" cy="261610"/>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PROTECTING NATURE</a:t>
            </a:r>
            <a:endParaRPr lang="fr-BE" sz="1100" dirty="0">
              <a:solidFill>
                <a:srgbClr val="034EA2"/>
              </a:solidFill>
              <a:latin typeface="EC Square Sans Pro" panose="020B0506040000020004" pitchFamily="34" charset="0"/>
            </a:endParaRPr>
          </a:p>
        </p:txBody>
      </p:sp>
      <p:sp>
        <p:nvSpPr>
          <p:cNvPr id="19" name="TextBox 18"/>
          <p:cNvSpPr txBox="1"/>
          <p:nvPr/>
        </p:nvSpPr>
        <p:spPr>
          <a:xfrm>
            <a:off x="3428963" y="922623"/>
            <a:ext cx="1617319" cy="600164"/>
          </a:xfrm>
          <a:prstGeom prst="rect">
            <a:avLst/>
          </a:prstGeom>
          <a:noFill/>
        </p:spPr>
        <p:txBody>
          <a:bodyPr wrap="square" rtlCol="0">
            <a:spAutoFit/>
          </a:bodyPr>
          <a:lstStyle/>
          <a:p>
            <a:pPr algn="ctr"/>
            <a:r>
              <a:rPr lang="en-US" sz="1100" b="1" dirty="0">
                <a:solidFill>
                  <a:srgbClr val="034EA2"/>
                </a:solidFill>
                <a:latin typeface="EC Square Sans Pro" panose="020B0506040000020004" pitchFamily="34" charset="0"/>
              </a:rPr>
              <a:t>PROMOTING</a:t>
            </a:r>
          </a:p>
          <a:p>
            <a:pPr algn="ctr"/>
            <a:r>
              <a:rPr lang="en-US" sz="1100" b="1" dirty="0">
                <a:solidFill>
                  <a:srgbClr val="034EA2"/>
                </a:solidFill>
                <a:latin typeface="EC Square Sans Pro" panose="020B0506040000020004" pitchFamily="34" charset="0"/>
              </a:rPr>
              <a:t>CLEAN</a:t>
            </a:r>
          </a:p>
          <a:p>
            <a:pPr algn="ctr"/>
            <a:r>
              <a:rPr lang="en-US" sz="1100" b="1" dirty="0">
                <a:solidFill>
                  <a:srgbClr val="034EA2"/>
                </a:solidFill>
                <a:latin typeface="EC Square Sans Pro" panose="020B0506040000020004" pitchFamily="34" charset="0"/>
              </a:rPr>
              <a:t>ENERGY</a:t>
            </a:r>
            <a:endParaRPr lang="fr-BE" sz="1100" dirty="0">
              <a:solidFill>
                <a:srgbClr val="034EA2"/>
              </a:solidFill>
              <a:latin typeface="EC Square Sans Pro" panose="020B0506040000020004" pitchFamily="34" charset="0"/>
            </a:endParaRPr>
          </a:p>
        </p:txBody>
      </p:sp>
      <p:sp>
        <p:nvSpPr>
          <p:cNvPr id="4" name="TextBox 3"/>
          <p:cNvSpPr txBox="1"/>
          <p:nvPr/>
        </p:nvSpPr>
        <p:spPr>
          <a:xfrm>
            <a:off x="4668211" y="3120852"/>
            <a:ext cx="2845651" cy="1077218"/>
          </a:xfrm>
          <a:prstGeom prst="rect">
            <a:avLst/>
          </a:prstGeom>
          <a:noFill/>
        </p:spPr>
        <p:txBody>
          <a:bodyPr wrap="none" rtlCol="0">
            <a:spAutoFit/>
          </a:bodyPr>
          <a:lstStyle/>
          <a:p>
            <a:pPr algn="ctr"/>
            <a:r>
              <a:rPr lang="fr-BE" sz="3200" b="1" dirty="0" smtClean="0">
                <a:solidFill>
                  <a:srgbClr val="90C852"/>
                </a:solidFill>
                <a:latin typeface="EC Square Sans Pro" panose="020B0506040000020004" pitchFamily="34" charset="0"/>
              </a:rPr>
              <a:t>The European </a:t>
            </a:r>
          </a:p>
          <a:p>
            <a:pPr algn="ctr"/>
            <a:r>
              <a:rPr lang="fr-BE" sz="3200" b="1" dirty="0" smtClean="0">
                <a:solidFill>
                  <a:srgbClr val="90C852"/>
                </a:solidFill>
                <a:latin typeface="EC Square Sans Pro" panose="020B0506040000020004" pitchFamily="34" charset="0"/>
              </a:rPr>
              <a:t>Green Deal </a:t>
            </a:r>
            <a:endParaRPr lang="fr-BE" sz="3200" b="1" dirty="0">
              <a:solidFill>
                <a:srgbClr val="90C852"/>
              </a:solidFill>
              <a:latin typeface="EC Square Sans Pro" panose="020B05060400000200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170631">
            <a:off x="6644869" y="1197341"/>
            <a:ext cx="1149880" cy="114988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69771" y="2111209"/>
            <a:ext cx="1189718" cy="1189718"/>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603354" y="3258028"/>
            <a:ext cx="1118278" cy="1118278"/>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097569" y="4322813"/>
            <a:ext cx="1140498" cy="1140498"/>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rot="686484">
            <a:off x="6110001" y="4967612"/>
            <a:ext cx="1141937" cy="1141937"/>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928444" y="5012216"/>
            <a:ext cx="1159932" cy="1159932"/>
          </a:xfrm>
          <a:prstGeom prst="rect">
            <a:avLst/>
          </a:prstGeom>
        </p:spPr>
      </p:pic>
      <p:pic>
        <p:nvPicPr>
          <p:cNvPr id="24" name="Picture 23"/>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rot="399195">
            <a:off x="3929090" y="4351346"/>
            <a:ext cx="1190048" cy="1190048"/>
          </a:xfrm>
          <a:prstGeom prst="rect">
            <a:avLst/>
          </a:prstGeom>
        </p:spPr>
      </p:pic>
      <p:pic>
        <p:nvPicPr>
          <p:cNvPr id="25" name="Picture 24"/>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rot="219648">
            <a:off x="3416061" y="3327400"/>
            <a:ext cx="1119772" cy="1119772"/>
          </a:xfrm>
          <a:prstGeom prst="rect">
            <a:avLst/>
          </a:prstGeom>
        </p:spPr>
      </p:pic>
      <p:pic>
        <p:nvPicPr>
          <p:cNvPr id="26" name="Picture 25"/>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631572" y="2153158"/>
            <a:ext cx="1139635" cy="1139635"/>
          </a:xfrm>
          <a:prstGeom prst="rect">
            <a:avLst/>
          </a:prstGeom>
        </p:spPr>
      </p:pic>
      <p:pic>
        <p:nvPicPr>
          <p:cNvPr id="27" name="Picture 26"/>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rot="20840710">
            <a:off x="4441556" y="1227119"/>
            <a:ext cx="1090324" cy="1090324"/>
          </a:xfrm>
          <a:prstGeom prst="rect">
            <a:avLst/>
          </a:prstGeom>
        </p:spPr>
      </p:pic>
    </p:spTree>
    <p:extLst>
      <p:ext uri="{BB962C8B-B14F-4D97-AF65-F5344CB8AC3E}">
        <p14:creationId xmlns:p14="http://schemas.microsoft.com/office/powerpoint/2010/main" val="1319425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2385179" y="3074079"/>
            <a:ext cx="3439737" cy="3439737"/>
          </a:xfrm>
          <a:prstGeom prst="ellipse">
            <a:avLst/>
          </a:prstGeom>
          <a:solidFill>
            <a:schemeClr val="tx2">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5098326" y="3013119"/>
            <a:ext cx="3439737" cy="3439737"/>
          </a:xfrm>
          <a:prstGeom prst="ellipse">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579250" y="1059562"/>
            <a:ext cx="3439737" cy="3439737"/>
          </a:xfrm>
          <a:prstGeom prst="ellipse">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4105047" y="1583894"/>
            <a:ext cx="2395681" cy="338554"/>
          </a:xfrm>
          <a:prstGeom prst="rect">
            <a:avLst/>
          </a:prstGeom>
          <a:noFill/>
        </p:spPr>
        <p:txBody>
          <a:bodyPr wrap="square" rtlCol="0">
            <a:spAutoFit/>
          </a:bodyPr>
          <a:lstStyle/>
          <a:p>
            <a:pPr algn="ctr"/>
            <a:r>
              <a:rPr lang="en-IE" sz="1600" b="1" dirty="0" smtClean="0">
                <a:solidFill>
                  <a:schemeClr val="tx2">
                    <a:lumMod val="75000"/>
                  </a:schemeClr>
                </a:solidFill>
                <a:latin typeface="EC Square Sans Pro" panose="020B0506040000020004" pitchFamily="34" charset="0"/>
              </a:rPr>
              <a:t>Economic sustainability</a:t>
            </a:r>
            <a:endParaRPr lang="en-US" sz="1600" b="1" dirty="0">
              <a:solidFill>
                <a:schemeClr val="tx2">
                  <a:lumMod val="75000"/>
                </a:schemeClr>
              </a:solidFill>
              <a:latin typeface="EC Square Sans Pro" panose="020B0506040000020004" pitchFamily="34" charset="0"/>
            </a:endParaRPr>
          </a:p>
        </p:txBody>
      </p:sp>
      <p:sp>
        <p:nvSpPr>
          <p:cNvPr id="8" name="TextBox 7"/>
          <p:cNvSpPr txBox="1"/>
          <p:nvPr/>
        </p:nvSpPr>
        <p:spPr>
          <a:xfrm>
            <a:off x="2672457" y="3955732"/>
            <a:ext cx="1530850" cy="584775"/>
          </a:xfrm>
          <a:prstGeom prst="rect">
            <a:avLst/>
          </a:prstGeom>
          <a:noFill/>
        </p:spPr>
        <p:txBody>
          <a:bodyPr wrap="square" rtlCol="0">
            <a:spAutoFit/>
          </a:bodyPr>
          <a:lstStyle/>
          <a:p>
            <a:r>
              <a:rPr lang="en-IE" sz="1600" b="1" dirty="0" smtClean="0">
                <a:solidFill>
                  <a:schemeClr val="tx2">
                    <a:lumMod val="75000"/>
                  </a:schemeClr>
                </a:solidFill>
                <a:latin typeface="EC Square Sans Pro" panose="020B0506040000020004" pitchFamily="34" charset="0"/>
              </a:rPr>
              <a:t>Social sustainability</a:t>
            </a:r>
            <a:endParaRPr lang="en-US" sz="1600" b="1" dirty="0">
              <a:solidFill>
                <a:schemeClr val="tx2">
                  <a:lumMod val="75000"/>
                </a:schemeClr>
              </a:solidFill>
              <a:latin typeface="EC Square Sans Pro" panose="020B0506040000020004" pitchFamily="34" charset="0"/>
            </a:endParaRPr>
          </a:p>
        </p:txBody>
      </p:sp>
      <p:sp>
        <p:nvSpPr>
          <p:cNvPr id="9" name="TextBox 8"/>
          <p:cNvSpPr txBox="1"/>
          <p:nvPr/>
        </p:nvSpPr>
        <p:spPr>
          <a:xfrm>
            <a:off x="6245128" y="4144809"/>
            <a:ext cx="1545304" cy="584775"/>
          </a:xfrm>
          <a:prstGeom prst="rect">
            <a:avLst/>
          </a:prstGeom>
          <a:noFill/>
        </p:spPr>
        <p:txBody>
          <a:bodyPr wrap="square" rtlCol="0">
            <a:spAutoFit/>
          </a:bodyPr>
          <a:lstStyle/>
          <a:p>
            <a:pPr algn="ctr"/>
            <a:r>
              <a:rPr lang="en-IE" sz="1600" b="1" dirty="0" smtClean="0">
                <a:solidFill>
                  <a:schemeClr val="tx2">
                    <a:lumMod val="75000"/>
                  </a:schemeClr>
                </a:solidFill>
                <a:latin typeface="EC Square Sans Pro" panose="020B0506040000020004" pitchFamily="34" charset="0"/>
              </a:rPr>
              <a:t>Environmental sustainability</a:t>
            </a:r>
            <a:endParaRPr lang="en-US" sz="1600" b="1" dirty="0">
              <a:solidFill>
                <a:schemeClr val="tx2">
                  <a:lumMod val="75000"/>
                </a:schemeClr>
              </a:solidFill>
              <a:latin typeface="EC Square Sans Pro" panose="020B0506040000020004" pitchFamily="34" charset="0"/>
            </a:endParaRPr>
          </a:p>
        </p:txBody>
      </p:sp>
      <p:sp>
        <p:nvSpPr>
          <p:cNvPr id="10" name="TextBox 9"/>
          <p:cNvSpPr txBox="1"/>
          <p:nvPr/>
        </p:nvSpPr>
        <p:spPr>
          <a:xfrm>
            <a:off x="5032256" y="4097400"/>
            <a:ext cx="779878" cy="338554"/>
          </a:xfrm>
          <a:prstGeom prst="rect">
            <a:avLst/>
          </a:prstGeom>
          <a:noFill/>
        </p:spPr>
        <p:txBody>
          <a:bodyPr wrap="square" rtlCol="0">
            <a:spAutoFit/>
          </a:bodyPr>
          <a:lstStyle/>
          <a:p>
            <a:pPr algn="ctr"/>
            <a:r>
              <a:rPr lang="en-IE" sz="1600" b="1" dirty="0" smtClean="0">
                <a:solidFill>
                  <a:schemeClr val="tx2">
                    <a:lumMod val="75000"/>
                  </a:schemeClr>
                </a:solidFill>
                <a:latin typeface="EC Square Sans Pro" panose="020B0506040000020004" pitchFamily="34" charset="0"/>
              </a:rPr>
              <a:t>SFS</a:t>
            </a:r>
            <a:endParaRPr lang="en-US" sz="1600" b="1" dirty="0">
              <a:solidFill>
                <a:schemeClr val="tx2">
                  <a:lumMod val="75000"/>
                </a:schemeClr>
              </a:solidFill>
              <a:latin typeface="EC Square Sans Pro" panose="020B0506040000020004" pitchFamily="34" charset="0"/>
            </a:endParaRPr>
          </a:p>
        </p:txBody>
      </p:sp>
      <p:sp>
        <p:nvSpPr>
          <p:cNvPr id="11" name="TextBox 10"/>
          <p:cNvSpPr txBox="1"/>
          <p:nvPr/>
        </p:nvSpPr>
        <p:spPr>
          <a:xfrm>
            <a:off x="5061027" y="4567927"/>
            <a:ext cx="843475" cy="738664"/>
          </a:xfrm>
          <a:prstGeom prst="rect">
            <a:avLst/>
          </a:prstGeom>
          <a:noFill/>
        </p:spPr>
        <p:txBody>
          <a:bodyPr wrap="square" rtlCol="0">
            <a:spAutoFit/>
          </a:bodyPr>
          <a:lstStyle/>
          <a:p>
            <a:pPr algn="ctr"/>
            <a:r>
              <a:rPr lang="en-IE" sz="1400" i="1" dirty="0" smtClean="0">
                <a:solidFill>
                  <a:schemeClr val="tx2">
                    <a:lumMod val="75000"/>
                  </a:schemeClr>
                </a:solidFill>
                <a:latin typeface="EC Square Sans Pro" panose="020B0506040000020004" pitchFamily="34" charset="0"/>
              </a:rPr>
              <a:t>Eco-social progress</a:t>
            </a:r>
            <a:endParaRPr lang="en-US" sz="1400" i="1" dirty="0">
              <a:solidFill>
                <a:schemeClr val="tx2">
                  <a:lumMod val="75000"/>
                </a:schemeClr>
              </a:solidFill>
              <a:latin typeface="EC Square Sans Pro" panose="020B0506040000020004" pitchFamily="34" charset="0"/>
            </a:endParaRPr>
          </a:p>
        </p:txBody>
      </p:sp>
      <p:sp>
        <p:nvSpPr>
          <p:cNvPr id="12" name="TextBox 11"/>
          <p:cNvSpPr txBox="1"/>
          <p:nvPr/>
        </p:nvSpPr>
        <p:spPr>
          <a:xfrm>
            <a:off x="5680850" y="3427442"/>
            <a:ext cx="843475" cy="523220"/>
          </a:xfrm>
          <a:prstGeom prst="rect">
            <a:avLst/>
          </a:prstGeom>
          <a:noFill/>
        </p:spPr>
        <p:txBody>
          <a:bodyPr wrap="square" rtlCol="0">
            <a:spAutoFit/>
          </a:bodyPr>
          <a:lstStyle/>
          <a:p>
            <a:pPr algn="ctr"/>
            <a:r>
              <a:rPr lang="en-IE" sz="1400" i="1" dirty="0" smtClean="0">
                <a:solidFill>
                  <a:schemeClr val="tx2">
                    <a:lumMod val="75000"/>
                  </a:schemeClr>
                </a:solidFill>
                <a:latin typeface="EC Square Sans Pro" panose="020B0506040000020004" pitchFamily="34" charset="0"/>
              </a:rPr>
              <a:t>Green growth</a:t>
            </a:r>
            <a:endParaRPr lang="en-US" sz="1400" i="1" dirty="0">
              <a:solidFill>
                <a:schemeClr val="tx2">
                  <a:lumMod val="75000"/>
                </a:schemeClr>
              </a:solidFill>
              <a:latin typeface="EC Square Sans Pro" panose="020B0506040000020004" pitchFamily="34" charset="0"/>
            </a:endParaRPr>
          </a:p>
        </p:txBody>
      </p:sp>
      <p:sp>
        <p:nvSpPr>
          <p:cNvPr id="13" name="TextBox 12"/>
          <p:cNvSpPr txBox="1"/>
          <p:nvPr/>
        </p:nvSpPr>
        <p:spPr>
          <a:xfrm>
            <a:off x="4120372" y="3441225"/>
            <a:ext cx="843475" cy="523220"/>
          </a:xfrm>
          <a:prstGeom prst="rect">
            <a:avLst/>
          </a:prstGeom>
          <a:noFill/>
        </p:spPr>
        <p:txBody>
          <a:bodyPr wrap="square" rtlCol="0">
            <a:spAutoFit/>
          </a:bodyPr>
          <a:lstStyle/>
          <a:p>
            <a:pPr algn="ctr"/>
            <a:r>
              <a:rPr lang="en-IE" sz="1400" i="1" dirty="0" err="1" smtClean="0">
                <a:solidFill>
                  <a:schemeClr val="tx2">
                    <a:lumMod val="75000"/>
                  </a:schemeClr>
                </a:solidFill>
                <a:latin typeface="EC Square Sans Pro" panose="020B0506040000020004" pitchFamily="34" charset="0"/>
              </a:rPr>
              <a:t>Inclusivegrowth</a:t>
            </a:r>
            <a:endParaRPr lang="en-US" sz="1400" i="1" dirty="0">
              <a:solidFill>
                <a:schemeClr val="tx2">
                  <a:lumMod val="75000"/>
                </a:schemeClr>
              </a:solidFill>
              <a:latin typeface="EC Square Sans Pro" panose="020B0506040000020004" pitchFamily="34" charset="0"/>
            </a:endParaRPr>
          </a:p>
        </p:txBody>
      </p:sp>
      <p:sp>
        <p:nvSpPr>
          <p:cNvPr id="15" name="TextBox 14"/>
          <p:cNvSpPr txBox="1"/>
          <p:nvPr/>
        </p:nvSpPr>
        <p:spPr>
          <a:xfrm>
            <a:off x="3981038" y="1876317"/>
            <a:ext cx="2702554" cy="1384995"/>
          </a:xfrm>
          <a:prstGeom prst="rect">
            <a:avLst/>
          </a:prstGeom>
          <a:noFill/>
        </p:spPr>
        <p:txBody>
          <a:bodyPr wrap="square" rtlCol="0">
            <a:spAutoFit/>
          </a:bodyPr>
          <a:lstStyle/>
          <a:p>
            <a:pPr algn="ctr"/>
            <a:r>
              <a:rPr lang="en-IE" sz="1400" dirty="0">
                <a:solidFill>
                  <a:schemeClr val="tx2">
                    <a:lumMod val="75000"/>
                  </a:schemeClr>
                </a:solidFill>
                <a:latin typeface="EC Square Sans Pro" panose="020B0506040000020004" pitchFamily="34" charset="0"/>
              </a:rPr>
              <a:t>Competitiveness</a:t>
            </a:r>
          </a:p>
          <a:p>
            <a:pPr algn="ctr"/>
            <a:r>
              <a:rPr lang="en-IE" sz="1400" dirty="0">
                <a:solidFill>
                  <a:schemeClr val="tx2">
                    <a:lumMod val="75000"/>
                  </a:schemeClr>
                </a:solidFill>
                <a:latin typeface="EC Square Sans Pro" panose="020B0506040000020004" pitchFamily="34" charset="0"/>
              </a:rPr>
              <a:t>Food affordability</a:t>
            </a:r>
            <a:endParaRPr lang="en-US" sz="1400" dirty="0">
              <a:solidFill>
                <a:schemeClr val="tx2">
                  <a:lumMod val="75000"/>
                </a:schemeClr>
              </a:solidFill>
              <a:latin typeface="EC Square Sans Pro" panose="020B0506040000020004" pitchFamily="34" charset="0"/>
            </a:endParaRPr>
          </a:p>
          <a:p>
            <a:pPr algn="ctr"/>
            <a:r>
              <a:rPr lang="en-IE" sz="1400" dirty="0" smtClean="0">
                <a:solidFill>
                  <a:schemeClr val="tx2">
                    <a:lumMod val="75000"/>
                  </a:schemeClr>
                </a:solidFill>
                <a:latin typeface="EC Square Sans Pro" panose="020B0506040000020004" pitchFamily="34" charset="0"/>
              </a:rPr>
              <a:t>Commercial viability </a:t>
            </a:r>
            <a:r>
              <a:rPr lang="en-IE" sz="1400" dirty="0">
                <a:solidFill>
                  <a:schemeClr val="tx2">
                    <a:lumMod val="75000"/>
                  </a:schemeClr>
                </a:solidFill>
                <a:latin typeface="EC Square Sans Pro" panose="020B0506040000020004" pitchFamily="34" charset="0"/>
              </a:rPr>
              <a:t>&amp; profits</a:t>
            </a:r>
          </a:p>
          <a:p>
            <a:pPr algn="ctr"/>
            <a:r>
              <a:rPr lang="en-US" sz="1400" dirty="0">
                <a:solidFill>
                  <a:schemeClr val="tx2">
                    <a:lumMod val="75000"/>
                  </a:schemeClr>
                </a:solidFill>
                <a:latin typeface="EC Square Sans Pro" panose="020B0506040000020004" pitchFamily="34" charset="0"/>
              </a:rPr>
              <a:t>Fair share of added </a:t>
            </a:r>
            <a:r>
              <a:rPr lang="en-US" sz="1400" dirty="0" smtClean="0">
                <a:solidFill>
                  <a:schemeClr val="tx2">
                    <a:lumMod val="75000"/>
                  </a:schemeClr>
                </a:solidFill>
                <a:latin typeface="EC Square Sans Pro" panose="020B0506040000020004" pitchFamily="34" charset="0"/>
              </a:rPr>
              <a:t>value</a:t>
            </a:r>
          </a:p>
          <a:p>
            <a:pPr algn="ctr"/>
            <a:r>
              <a:rPr lang="en-IE" sz="1400" dirty="0">
                <a:solidFill>
                  <a:schemeClr val="tx2">
                    <a:lumMod val="75000"/>
                  </a:schemeClr>
                </a:solidFill>
                <a:latin typeface="EC Square Sans Pro" panose="020B0506040000020004" pitchFamily="34" charset="0"/>
              </a:rPr>
              <a:t>Jobs</a:t>
            </a:r>
          </a:p>
          <a:p>
            <a:pPr algn="ctr"/>
            <a:r>
              <a:rPr lang="en-IE" sz="1400" dirty="0" smtClean="0">
                <a:solidFill>
                  <a:schemeClr val="tx2">
                    <a:lumMod val="75000"/>
                  </a:schemeClr>
                </a:solidFill>
                <a:latin typeface="EC Square Sans Pro" panose="020B0506040000020004" pitchFamily="34" charset="0"/>
              </a:rPr>
              <a:t>Income</a:t>
            </a:r>
            <a:endParaRPr lang="en-IE" sz="1400" dirty="0">
              <a:solidFill>
                <a:schemeClr val="tx2">
                  <a:lumMod val="75000"/>
                </a:schemeClr>
              </a:solidFill>
              <a:latin typeface="EC Square Sans Pro" panose="020B0506040000020004" pitchFamily="34" charset="0"/>
            </a:endParaRPr>
          </a:p>
        </p:txBody>
      </p:sp>
      <p:sp>
        <p:nvSpPr>
          <p:cNvPr id="16" name="TextBox 15"/>
          <p:cNvSpPr txBox="1"/>
          <p:nvPr/>
        </p:nvSpPr>
        <p:spPr>
          <a:xfrm>
            <a:off x="2662751" y="4512707"/>
            <a:ext cx="2552343" cy="1384995"/>
          </a:xfrm>
          <a:prstGeom prst="rect">
            <a:avLst/>
          </a:prstGeom>
          <a:noFill/>
        </p:spPr>
        <p:txBody>
          <a:bodyPr wrap="square" rtlCol="0">
            <a:spAutoFit/>
          </a:bodyPr>
          <a:lstStyle/>
          <a:p>
            <a:r>
              <a:rPr lang="en-IE" sz="1400" dirty="0" smtClean="0">
                <a:solidFill>
                  <a:schemeClr val="tx2">
                    <a:lumMod val="75000"/>
                  </a:schemeClr>
                </a:solidFill>
                <a:latin typeface="EC Square Sans Pro" panose="020B0506040000020004" pitchFamily="34" charset="0"/>
              </a:rPr>
              <a:t>Inclusiveness – just transition</a:t>
            </a:r>
          </a:p>
          <a:p>
            <a:r>
              <a:rPr lang="en-IE" sz="1400" dirty="0" smtClean="0">
                <a:solidFill>
                  <a:schemeClr val="tx2">
                    <a:lumMod val="75000"/>
                  </a:schemeClr>
                </a:solidFill>
                <a:latin typeface="EC Square Sans Pro" panose="020B0506040000020004" pitchFamily="34" charset="0"/>
              </a:rPr>
              <a:t>Public heath &amp; nutrition</a:t>
            </a:r>
          </a:p>
          <a:p>
            <a:r>
              <a:rPr lang="en-IE" sz="1400" dirty="0" smtClean="0">
                <a:solidFill>
                  <a:schemeClr val="tx2">
                    <a:lumMod val="75000"/>
                  </a:schemeClr>
                </a:solidFill>
                <a:latin typeface="EC Square Sans Pro" panose="020B0506040000020004" pitchFamily="34" charset="0"/>
              </a:rPr>
              <a:t>Food safety &amp; food security Vital rural/coastal areas &amp; </a:t>
            </a:r>
          </a:p>
          <a:p>
            <a:r>
              <a:rPr lang="en-IE" sz="1400" dirty="0" smtClean="0">
                <a:solidFill>
                  <a:schemeClr val="tx2">
                    <a:lumMod val="75000"/>
                  </a:schemeClr>
                </a:solidFill>
                <a:latin typeface="EC Square Sans Pro" panose="020B0506040000020004" pitchFamily="34" charset="0"/>
              </a:rPr>
              <a:t>farming/fishing communities</a:t>
            </a:r>
          </a:p>
          <a:p>
            <a:r>
              <a:rPr lang="en-IE" sz="1400" dirty="0" smtClean="0">
                <a:solidFill>
                  <a:schemeClr val="tx2">
                    <a:lumMod val="75000"/>
                  </a:schemeClr>
                </a:solidFill>
                <a:latin typeface="EC Square Sans Pro" panose="020B0506040000020004" pitchFamily="34" charset="0"/>
              </a:rPr>
              <a:t>Animal welfare</a:t>
            </a:r>
            <a:endParaRPr lang="en-US" sz="1400" dirty="0">
              <a:solidFill>
                <a:schemeClr val="tx2">
                  <a:lumMod val="75000"/>
                </a:schemeClr>
              </a:solidFill>
              <a:latin typeface="EC Square Sans Pro" panose="020B0506040000020004" pitchFamily="34" charset="0"/>
            </a:endParaRPr>
          </a:p>
        </p:txBody>
      </p:sp>
      <p:sp>
        <p:nvSpPr>
          <p:cNvPr id="17" name="TextBox 16"/>
          <p:cNvSpPr txBox="1"/>
          <p:nvPr/>
        </p:nvSpPr>
        <p:spPr>
          <a:xfrm>
            <a:off x="6324714" y="4687711"/>
            <a:ext cx="2352293" cy="1384995"/>
          </a:xfrm>
          <a:prstGeom prst="rect">
            <a:avLst/>
          </a:prstGeom>
          <a:noFill/>
        </p:spPr>
        <p:txBody>
          <a:bodyPr wrap="square" rtlCol="0">
            <a:spAutoFit/>
          </a:bodyPr>
          <a:lstStyle/>
          <a:p>
            <a:r>
              <a:rPr lang="en-IE" sz="1400" dirty="0" smtClean="0">
                <a:solidFill>
                  <a:schemeClr val="tx2">
                    <a:lumMod val="75000"/>
                  </a:schemeClr>
                </a:solidFill>
                <a:latin typeface="EC Square Sans Pro" panose="020B0506040000020004" pitchFamily="34" charset="0"/>
              </a:rPr>
              <a:t>Biodiversity</a:t>
            </a:r>
          </a:p>
          <a:p>
            <a:r>
              <a:rPr lang="en-IE" sz="1400" dirty="0" smtClean="0">
                <a:solidFill>
                  <a:schemeClr val="tx2">
                    <a:lumMod val="75000"/>
                  </a:schemeClr>
                </a:solidFill>
                <a:latin typeface="EC Square Sans Pro" panose="020B0506040000020004" pitchFamily="34" charset="0"/>
              </a:rPr>
              <a:t>Climate change mitigation</a:t>
            </a:r>
          </a:p>
          <a:p>
            <a:r>
              <a:rPr lang="en-IE" sz="1400" dirty="0">
                <a:solidFill>
                  <a:schemeClr val="tx2">
                    <a:lumMod val="75000"/>
                  </a:schemeClr>
                </a:solidFill>
                <a:latin typeface="EC Square Sans Pro" panose="020B0506040000020004" pitchFamily="34" charset="0"/>
              </a:rPr>
              <a:t>Reduction of food loss </a:t>
            </a:r>
            <a:endParaRPr lang="en-IE" sz="1400" dirty="0" smtClean="0">
              <a:solidFill>
                <a:schemeClr val="tx2">
                  <a:lumMod val="75000"/>
                </a:schemeClr>
              </a:solidFill>
              <a:latin typeface="EC Square Sans Pro" panose="020B0506040000020004" pitchFamily="34" charset="0"/>
            </a:endParaRPr>
          </a:p>
          <a:p>
            <a:r>
              <a:rPr lang="en-IE" sz="1400" dirty="0" smtClean="0">
                <a:solidFill>
                  <a:schemeClr val="tx2">
                    <a:lumMod val="75000"/>
                  </a:schemeClr>
                </a:solidFill>
                <a:latin typeface="EC Square Sans Pro" panose="020B0506040000020004" pitchFamily="34" charset="0"/>
              </a:rPr>
              <a:t>and </a:t>
            </a:r>
            <a:r>
              <a:rPr lang="en-IE" sz="1400" dirty="0">
                <a:solidFill>
                  <a:schemeClr val="tx2">
                    <a:lumMod val="75000"/>
                  </a:schemeClr>
                </a:solidFill>
                <a:latin typeface="EC Square Sans Pro" panose="020B0506040000020004" pitchFamily="34" charset="0"/>
              </a:rPr>
              <a:t>waste</a:t>
            </a:r>
          </a:p>
          <a:p>
            <a:r>
              <a:rPr lang="en-IE" sz="1400" dirty="0" smtClean="0">
                <a:solidFill>
                  <a:schemeClr val="tx2">
                    <a:lumMod val="75000"/>
                  </a:schemeClr>
                </a:solidFill>
                <a:latin typeface="EC Square Sans Pro" panose="020B0506040000020004" pitchFamily="34" charset="0"/>
              </a:rPr>
              <a:t>Zero pollution</a:t>
            </a:r>
          </a:p>
          <a:p>
            <a:r>
              <a:rPr lang="en-IE" sz="1400" dirty="0" smtClean="0">
                <a:solidFill>
                  <a:schemeClr val="tx2">
                    <a:lumMod val="75000"/>
                  </a:schemeClr>
                </a:solidFill>
                <a:latin typeface="EC Square Sans Pro" panose="020B0506040000020004" pitchFamily="34" charset="0"/>
              </a:rPr>
              <a:t>Soil health</a:t>
            </a:r>
            <a:endParaRPr lang="en-US" sz="1400" dirty="0">
              <a:solidFill>
                <a:schemeClr val="tx2">
                  <a:lumMod val="75000"/>
                </a:schemeClr>
              </a:solidFill>
              <a:latin typeface="EC Square Sans Pro" panose="020B0506040000020004" pitchFamily="34" charset="0"/>
            </a:endParaRPr>
          </a:p>
        </p:txBody>
      </p:sp>
      <p:sp>
        <p:nvSpPr>
          <p:cNvPr id="18" name="TextBox 17"/>
          <p:cNvSpPr txBox="1"/>
          <p:nvPr/>
        </p:nvSpPr>
        <p:spPr>
          <a:xfrm>
            <a:off x="431515" y="6513816"/>
            <a:ext cx="5369203" cy="276999"/>
          </a:xfrm>
          <a:prstGeom prst="rect">
            <a:avLst/>
          </a:prstGeom>
          <a:noFill/>
        </p:spPr>
        <p:txBody>
          <a:bodyPr wrap="square" rtlCol="0">
            <a:spAutoFit/>
          </a:bodyPr>
          <a:lstStyle/>
          <a:p>
            <a:r>
              <a:rPr lang="en-IE" sz="1200" dirty="0" smtClean="0">
                <a:latin typeface="EC Square Sans Pro" panose="020B0506040000020004" pitchFamily="34" charset="0"/>
              </a:rPr>
              <a:t>Source: Adapted from FAO, 2014 and SAM, 2020</a:t>
            </a:r>
            <a:endParaRPr lang="en-US" sz="1200" dirty="0">
              <a:latin typeface="EC Square Sans Pro" panose="020B0506040000020004" pitchFamily="34" charset="0"/>
            </a:endParaRPr>
          </a:p>
        </p:txBody>
      </p:sp>
      <p:sp>
        <p:nvSpPr>
          <p:cNvPr id="19" name="TextBox 18"/>
          <p:cNvSpPr txBox="1"/>
          <p:nvPr/>
        </p:nvSpPr>
        <p:spPr>
          <a:xfrm>
            <a:off x="7456548" y="1452062"/>
            <a:ext cx="4320025" cy="1200329"/>
          </a:xfrm>
          <a:prstGeom prst="rect">
            <a:avLst/>
          </a:prstGeom>
          <a:noFill/>
        </p:spPr>
        <p:txBody>
          <a:bodyPr wrap="square" rtlCol="0">
            <a:spAutoFit/>
          </a:bodyPr>
          <a:lstStyle/>
          <a:p>
            <a:r>
              <a:rPr lang="en-IE" sz="2400" dirty="0" smtClean="0">
                <a:solidFill>
                  <a:srgbClr val="004494"/>
                </a:solidFill>
                <a:latin typeface="EC Square Sans Pro" panose="020B0506040000020004" pitchFamily="34" charset="0"/>
              </a:rPr>
              <a:t>A sustainable food system (SFS) ensures </a:t>
            </a:r>
            <a:r>
              <a:rPr lang="en-IE" sz="2400" b="1" dirty="0" smtClean="0">
                <a:solidFill>
                  <a:srgbClr val="004494"/>
                </a:solidFill>
                <a:latin typeface="EC Square Sans Pro" panose="020B0506040000020004" pitchFamily="34" charset="0"/>
              </a:rPr>
              <a:t>environmental, social </a:t>
            </a:r>
            <a:r>
              <a:rPr lang="en-IE" sz="2400" dirty="0" smtClean="0">
                <a:solidFill>
                  <a:srgbClr val="004494"/>
                </a:solidFill>
                <a:latin typeface="EC Square Sans Pro" panose="020B0506040000020004" pitchFamily="34" charset="0"/>
              </a:rPr>
              <a:t>and </a:t>
            </a:r>
            <a:r>
              <a:rPr lang="en-IE" sz="2400" b="1" dirty="0" smtClean="0">
                <a:solidFill>
                  <a:srgbClr val="004494"/>
                </a:solidFill>
                <a:latin typeface="EC Square Sans Pro" panose="020B0506040000020004" pitchFamily="34" charset="0"/>
              </a:rPr>
              <a:t>economic sustainability</a:t>
            </a:r>
            <a:endParaRPr lang="en-US" sz="2400" b="1" dirty="0">
              <a:solidFill>
                <a:srgbClr val="004494"/>
              </a:solidFill>
              <a:latin typeface="EC Square Sans Pro" panose="020B0506040000020004" pitchFamily="34" charset="0"/>
            </a:endParaRPr>
          </a:p>
        </p:txBody>
      </p:sp>
      <p:sp>
        <p:nvSpPr>
          <p:cNvPr id="20" name="Title 2"/>
          <p:cNvSpPr txBox="1">
            <a:spLocks/>
          </p:cNvSpPr>
          <p:nvPr/>
        </p:nvSpPr>
        <p:spPr>
          <a:xfrm>
            <a:off x="890728" y="294404"/>
            <a:ext cx="11220000" cy="782357"/>
          </a:xfrm>
          <a:prstGeom prst="rect">
            <a:avLst/>
          </a:prstGeom>
        </p:spPr>
        <p:txBody>
          <a:bodyPr vert="horz" lIns="91440" tIns="45720" rIns="91440" bIns="0" rtlCol="0" anchor="b" anchorCtr="0">
            <a:noAutofit/>
          </a:bodyPr>
          <a:lstStyle>
            <a:lvl1pPr algn="l" defTabSz="914400" rtl="0" eaLnBrk="1" latinLnBrk="0" hangingPunct="1">
              <a:lnSpc>
                <a:spcPct val="90000"/>
              </a:lnSpc>
              <a:spcBef>
                <a:spcPct val="0"/>
              </a:spcBef>
              <a:buNone/>
              <a:defRPr sz="4000" kern="1200">
                <a:solidFill>
                  <a:schemeClr val="tx2"/>
                </a:solidFill>
                <a:latin typeface="EC Square Sans Pro" panose="020B0506040000020004" pitchFamily="34" charset="0"/>
                <a:ea typeface="+mj-ea"/>
                <a:cs typeface="+mj-cs"/>
              </a:defRPr>
            </a:lvl1pPr>
          </a:lstStyle>
          <a:p>
            <a:r>
              <a:rPr lang="en-GB" dirty="0" smtClean="0"/>
              <a:t>Sustainable food systems for sustainable societies</a:t>
            </a:r>
            <a:endParaRPr lang="en-US" dirty="0"/>
          </a:p>
        </p:txBody>
      </p:sp>
    </p:spTree>
    <p:extLst>
      <p:ext uri="{BB962C8B-B14F-4D97-AF65-F5344CB8AC3E}">
        <p14:creationId xmlns:p14="http://schemas.microsoft.com/office/powerpoint/2010/main" val="713607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val 59"/>
          <p:cNvSpPr>
            <a:spLocks noChangeAspect="1"/>
          </p:cNvSpPr>
          <p:nvPr/>
        </p:nvSpPr>
        <p:spPr>
          <a:xfrm>
            <a:off x="878755" y="4142481"/>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8633971" y="4195431"/>
            <a:ext cx="785886" cy="785886"/>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a:spLocks noChangeAspect="1"/>
          </p:cNvSpPr>
          <p:nvPr/>
        </p:nvSpPr>
        <p:spPr>
          <a:xfrm>
            <a:off x="4420233" y="4108815"/>
            <a:ext cx="637336" cy="63733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a:spLocks noChangeAspect="1"/>
          </p:cNvSpPr>
          <p:nvPr/>
        </p:nvSpPr>
        <p:spPr>
          <a:xfrm>
            <a:off x="6117597" y="1976086"/>
            <a:ext cx="684000" cy="684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p:cNvSpPr>
            <a:spLocks noChangeAspect="1"/>
          </p:cNvSpPr>
          <p:nvPr/>
        </p:nvSpPr>
        <p:spPr>
          <a:xfrm>
            <a:off x="4463575" y="1934803"/>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a:spLocks noChangeAspect="1"/>
          </p:cNvSpPr>
          <p:nvPr/>
        </p:nvSpPr>
        <p:spPr>
          <a:xfrm>
            <a:off x="878755" y="1911850"/>
            <a:ext cx="684000" cy="684000"/>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a:spLocks noChangeAspect="1"/>
          </p:cNvSpPr>
          <p:nvPr/>
        </p:nvSpPr>
        <p:spPr>
          <a:xfrm>
            <a:off x="8713213" y="2011932"/>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6351075" y="4092687"/>
            <a:ext cx="785886" cy="785886"/>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2299749" y="4005698"/>
            <a:ext cx="785886" cy="785886"/>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10374587" y="2066985"/>
            <a:ext cx="785886" cy="785886"/>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a:spLocks noChangeAspect="1"/>
          </p:cNvSpPr>
          <p:nvPr/>
        </p:nvSpPr>
        <p:spPr>
          <a:xfrm>
            <a:off x="2323810" y="1970463"/>
            <a:ext cx="684000" cy="684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1182408" y="287609"/>
            <a:ext cx="10515600" cy="782357"/>
          </a:xfrm>
        </p:spPr>
        <p:txBody>
          <a:bodyPr/>
          <a:lstStyle/>
          <a:p>
            <a:r>
              <a:rPr lang="nl-NL" dirty="0" err="1"/>
              <a:t>Challenges</a:t>
            </a:r>
            <a:r>
              <a:rPr lang="nl-NL" dirty="0"/>
              <a:t> </a:t>
            </a:r>
            <a:r>
              <a:rPr lang="nl-NL" dirty="0" err="1" smtClean="0"/>
              <a:t>to</a:t>
            </a:r>
            <a:r>
              <a:rPr lang="nl-NL" dirty="0" smtClean="0"/>
              <a:t> </a:t>
            </a:r>
            <a:r>
              <a:rPr lang="nl-NL" dirty="0" err="1" smtClean="0"/>
              <a:t>the</a:t>
            </a:r>
            <a:r>
              <a:rPr lang="nl-NL" dirty="0" smtClean="0"/>
              <a:t> EU food system</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78666" y="1583288"/>
            <a:ext cx="1234263" cy="123426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1782" y="3856586"/>
            <a:ext cx="943042" cy="94304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83889" y="1748561"/>
            <a:ext cx="1033617" cy="1033617"/>
          </a:xfrm>
          <a:prstGeom prst="rect">
            <a:avLst/>
          </a:prstGeom>
        </p:spPr>
      </p:pic>
      <p:sp>
        <p:nvSpPr>
          <p:cNvPr id="10" name="Rectangle 9"/>
          <p:cNvSpPr/>
          <p:nvPr/>
        </p:nvSpPr>
        <p:spPr>
          <a:xfrm>
            <a:off x="492104" y="1283079"/>
            <a:ext cx="2729017" cy="369332"/>
          </a:xfrm>
          <a:prstGeom prst="rect">
            <a:avLst/>
          </a:prstGeom>
        </p:spPr>
        <p:txBody>
          <a:bodyPr wrap="none">
            <a:spAutoFit/>
          </a:bodyPr>
          <a:lstStyle/>
          <a:p>
            <a:pPr algn="ctr"/>
            <a:r>
              <a:rPr lang="en-IE" b="1" dirty="0" smtClean="0">
                <a:solidFill>
                  <a:schemeClr val="tx2">
                    <a:lumMod val="75000"/>
                  </a:schemeClr>
                </a:solidFill>
                <a:latin typeface="EC Square Sans Pro" panose="020B0506040000020004" pitchFamily="34" charset="0"/>
              </a:rPr>
              <a:t>SOCIAL SUSTAINABILITY</a:t>
            </a:r>
            <a:endParaRPr lang="en-US" b="1" dirty="0">
              <a:solidFill>
                <a:schemeClr val="tx2">
                  <a:lumMod val="75000"/>
                </a:schemeClr>
              </a:solidFill>
              <a:latin typeface="EC Square Sans Pro" panose="020B0506040000020004" pitchFamily="34" charset="0"/>
            </a:endParaRPr>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624" y="1775042"/>
            <a:ext cx="1057275" cy="1057275"/>
          </a:xfrm>
          <a:prstGeom prst="rect">
            <a:avLst/>
          </a:prstGeom>
        </p:spPr>
      </p:pic>
      <p:sp>
        <p:nvSpPr>
          <p:cNvPr id="9" name="Rectangle 8"/>
          <p:cNvSpPr/>
          <p:nvPr/>
        </p:nvSpPr>
        <p:spPr>
          <a:xfrm>
            <a:off x="3867431" y="1310522"/>
            <a:ext cx="3752117" cy="369332"/>
          </a:xfrm>
          <a:prstGeom prst="rect">
            <a:avLst/>
          </a:prstGeom>
        </p:spPr>
        <p:txBody>
          <a:bodyPr wrap="none">
            <a:spAutoFit/>
          </a:bodyPr>
          <a:lstStyle/>
          <a:p>
            <a:pPr algn="ctr"/>
            <a:r>
              <a:rPr lang="en-IE" b="1" dirty="0" smtClean="0">
                <a:solidFill>
                  <a:schemeClr val="tx2">
                    <a:lumMod val="75000"/>
                  </a:schemeClr>
                </a:solidFill>
                <a:latin typeface="EC Square Sans Pro" panose="020B0506040000020004" pitchFamily="34" charset="0"/>
              </a:rPr>
              <a:t>ENVIRONMENTAL SUSTAINABILITY</a:t>
            </a:r>
            <a:endParaRPr lang="en-US" b="1" dirty="0">
              <a:solidFill>
                <a:schemeClr val="tx2">
                  <a:lumMod val="75000"/>
                </a:schemeClr>
              </a:solidFill>
              <a:latin typeface="EC Square Sans Pro" panose="020B0506040000020004" pitchFamily="34" charset="0"/>
            </a:endParaRPr>
          </a:p>
        </p:txBody>
      </p:sp>
      <p:sp>
        <p:nvSpPr>
          <p:cNvPr id="12" name="Rectangle 11"/>
          <p:cNvSpPr/>
          <p:nvPr/>
        </p:nvSpPr>
        <p:spPr>
          <a:xfrm>
            <a:off x="8311027" y="1298492"/>
            <a:ext cx="3086486" cy="369332"/>
          </a:xfrm>
          <a:prstGeom prst="rect">
            <a:avLst/>
          </a:prstGeom>
        </p:spPr>
        <p:txBody>
          <a:bodyPr wrap="none">
            <a:spAutoFit/>
          </a:bodyPr>
          <a:lstStyle/>
          <a:p>
            <a:pPr algn="ctr"/>
            <a:r>
              <a:rPr lang="en-IE" b="1" dirty="0" smtClean="0">
                <a:solidFill>
                  <a:schemeClr val="tx2">
                    <a:lumMod val="75000"/>
                  </a:schemeClr>
                </a:solidFill>
                <a:latin typeface="EC Square Sans Pro" panose="020B0506040000020004" pitchFamily="34" charset="0"/>
              </a:rPr>
              <a:t>ECONOMIC SUSTAINABILITY</a:t>
            </a:r>
            <a:endParaRPr lang="en-US" b="1" dirty="0">
              <a:solidFill>
                <a:schemeClr val="tx2">
                  <a:lumMod val="75000"/>
                </a:schemeClr>
              </a:solidFill>
              <a:latin typeface="EC Square Sans Pro" panose="020B0506040000020004" pitchFamily="34" charset="0"/>
            </a:endParaRPr>
          </a:p>
        </p:txBody>
      </p:sp>
      <p:sp>
        <p:nvSpPr>
          <p:cNvPr id="13" name="TextBox 12"/>
          <p:cNvSpPr txBox="1"/>
          <p:nvPr/>
        </p:nvSpPr>
        <p:spPr>
          <a:xfrm>
            <a:off x="454379" y="2898010"/>
            <a:ext cx="1631128" cy="830997"/>
          </a:xfrm>
          <a:prstGeom prst="rect">
            <a:avLst/>
          </a:prstGeom>
          <a:noFill/>
        </p:spPr>
        <p:txBody>
          <a:bodyPr wrap="square" rtlCol="0">
            <a:spAutoFit/>
          </a:bodyPr>
          <a:lstStyle/>
          <a:p>
            <a:pPr algn="ctr"/>
            <a:r>
              <a:rPr lang="en-IE" sz="1600" dirty="0" smtClean="0">
                <a:solidFill>
                  <a:schemeClr val="tx2">
                    <a:lumMod val="75000"/>
                  </a:schemeClr>
                </a:solidFill>
                <a:latin typeface="EC Square Sans Pro Medium" panose="020B0500000000020004" pitchFamily="34" charset="0"/>
              </a:rPr>
              <a:t>Healthier diets – reduce overweight</a:t>
            </a:r>
            <a:endParaRPr lang="en-US" sz="1600" dirty="0">
              <a:solidFill>
                <a:schemeClr val="tx2">
                  <a:lumMod val="75000"/>
                </a:schemeClr>
              </a:solidFill>
              <a:latin typeface="EC Square Sans Pro Medium" panose="020B0500000000020004" pitchFamily="34" charset="0"/>
            </a:endParaRPr>
          </a:p>
        </p:txBody>
      </p:sp>
      <p:cxnSp>
        <p:nvCxnSpPr>
          <p:cNvPr id="15" name="Straight Connector 14"/>
          <p:cNvCxnSpPr/>
          <p:nvPr/>
        </p:nvCxnSpPr>
        <p:spPr>
          <a:xfrm>
            <a:off x="687350" y="2745868"/>
            <a:ext cx="1058238" cy="0"/>
          </a:xfrm>
          <a:prstGeom prst="line">
            <a:avLst/>
          </a:prstGeom>
          <a:ln w="44450">
            <a:solidFill>
              <a:srgbClr val="0356B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42521" y="1644305"/>
            <a:ext cx="1527932" cy="1527932"/>
          </a:xfrm>
          <a:prstGeom prst="rect">
            <a:avLst/>
          </a:prstGeom>
        </p:spPr>
      </p:pic>
      <p:sp>
        <p:nvSpPr>
          <p:cNvPr id="18" name="TextBox 17"/>
          <p:cNvSpPr txBox="1"/>
          <p:nvPr/>
        </p:nvSpPr>
        <p:spPr>
          <a:xfrm>
            <a:off x="8081166" y="3254708"/>
            <a:ext cx="1875209" cy="584775"/>
          </a:xfrm>
          <a:prstGeom prst="rect">
            <a:avLst/>
          </a:prstGeom>
          <a:noFill/>
        </p:spPr>
        <p:txBody>
          <a:bodyPr wrap="square" rtlCol="0">
            <a:spAutoFit/>
          </a:bodyPr>
          <a:lstStyle/>
          <a:p>
            <a:pPr algn="ctr"/>
            <a:r>
              <a:rPr lang="en-IE" sz="1600" dirty="0" smtClean="0">
                <a:solidFill>
                  <a:schemeClr val="tx2">
                    <a:lumMod val="75000"/>
                  </a:schemeClr>
                </a:solidFill>
                <a:latin typeface="EC Square Sans Pro Medium" panose="020B0500000000020004" pitchFamily="34" charset="0"/>
              </a:rPr>
              <a:t>Fairer incomes for farmers &amp; fishers</a:t>
            </a:r>
            <a:endParaRPr lang="en-US" sz="1600" dirty="0">
              <a:solidFill>
                <a:schemeClr val="tx2">
                  <a:lumMod val="75000"/>
                </a:schemeClr>
              </a:solidFill>
              <a:latin typeface="EC Square Sans Pro Medium" panose="020B0500000000020004" pitchFamily="34" charset="0"/>
            </a:endParaRPr>
          </a:p>
        </p:txBody>
      </p:sp>
      <p:cxnSp>
        <p:nvCxnSpPr>
          <p:cNvPr id="19" name="Straight Connector 18"/>
          <p:cNvCxnSpPr/>
          <p:nvPr/>
        </p:nvCxnSpPr>
        <p:spPr>
          <a:xfrm>
            <a:off x="8311027" y="3065919"/>
            <a:ext cx="1638787"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85768" y="1790518"/>
            <a:ext cx="1077685" cy="1066800"/>
          </a:xfrm>
          <a:prstGeom prst="rect">
            <a:avLst/>
          </a:prstGeom>
        </p:spPr>
      </p:pic>
      <p:sp>
        <p:nvSpPr>
          <p:cNvPr id="24" name="TextBox 23"/>
          <p:cNvSpPr txBox="1"/>
          <p:nvPr/>
        </p:nvSpPr>
        <p:spPr>
          <a:xfrm>
            <a:off x="2099092" y="2898010"/>
            <a:ext cx="919892" cy="830997"/>
          </a:xfrm>
          <a:prstGeom prst="rect">
            <a:avLst/>
          </a:prstGeom>
          <a:noFill/>
        </p:spPr>
        <p:txBody>
          <a:bodyPr wrap="square" rtlCol="0">
            <a:spAutoFit/>
          </a:bodyPr>
          <a:lstStyle/>
          <a:p>
            <a:r>
              <a:rPr lang="en-IE" sz="1600" dirty="0" smtClean="0">
                <a:solidFill>
                  <a:schemeClr val="tx2">
                    <a:lumMod val="75000"/>
                  </a:schemeClr>
                </a:solidFill>
                <a:latin typeface="EC Square Sans Pro Medium" panose="020B0500000000020004" pitchFamily="34" charset="0"/>
              </a:rPr>
              <a:t>Improve </a:t>
            </a:r>
          </a:p>
          <a:p>
            <a:r>
              <a:rPr lang="en-IE" sz="1600" dirty="0" smtClean="0">
                <a:solidFill>
                  <a:schemeClr val="tx2">
                    <a:lumMod val="75000"/>
                  </a:schemeClr>
                </a:solidFill>
                <a:latin typeface="EC Square Sans Pro Medium" panose="020B0500000000020004" pitchFamily="34" charset="0"/>
              </a:rPr>
              <a:t>animal </a:t>
            </a:r>
          </a:p>
          <a:p>
            <a:r>
              <a:rPr lang="en-IE" sz="1600" dirty="0" smtClean="0">
                <a:solidFill>
                  <a:schemeClr val="tx2">
                    <a:lumMod val="75000"/>
                  </a:schemeClr>
                </a:solidFill>
                <a:latin typeface="EC Square Sans Pro Medium" panose="020B0500000000020004" pitchFamily="34" charset="0"/>
              </a:rPr>
              <a:t>welfare</a:t>
            </a:r>
            <a:endParaRPr lang="en-US" sz="1600" dirty="0">
              <a:solidFill>
                <a:schemeClr val="tx2">
                  <a:lumMod val="75000"/>
                </a:schemeClr>
              </a:solidFill>
              <a:latin typeface="EC Square Sans Pro Medium" panose="020B0500000000020004" pitchFamily="34" charset="0"/>
            </a:endParaRPr>
          </a:p>
        </p:txBody>
      </p:sp>
      <p:cxnSp>
        <p:nvCxnSpPr>
          <p:cNvPr id="25" name="Straight Connector 24"/>
          <p:cNvCxnSpPr/>
          <p:nvPr/>
        </p:nvCxnSpPr>
        <p:spPr>
          <a:xfrm>
            <a:off x="1984348" y="2745868"/>
            <a:ext cx="1058238"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041407" y="1924361"/>
            <a:ext cx="1268294" cy="1268294"/>
          </a:xfrm>
          <a:prstGeom prst="rect">
            <a:avLst/>
          </a:prstGeom>
        </p:spPr>
      </p:pic>
      <p:sp>
        <p:nvSpPr>
          <p:cNvPr id="27" name="TextBox 26"/>
          <p:cNvSpPr txBox="1"/>
          <p:nvPr/>
        </p:nvSpPr>
        <p:spPr>
          <a:xfrm>
            <a:off x="10187611" y="3172237"/>
            <a:ext cx="1159838" cy="584774"/>
          </a:xfrm>
          <a:prstGeom prst="rect">
            <a:avLst/>
          </a:prstGeom>
          <a:noFill/>
        </p:spPr>
        <p:txBody>
          <a:bodyPr wrap="square" rtlCol="0">
            <a:spAutoFit/>
          </a:bodyPr>
          <a:lstStyle/>
          <a:p>
            <a:pPr algn="ctr"/>
            <a:r>
              <a:rPr lang="en-IE" sz="1600" dirty="0" smtClean="0">
                <a:solidFill>
                  <a:schemeClr val="tx2">
                    <a:lumMod val="75000"/>
                  </a:schemeClr>
                </a:solidFill>
                <a:latin typeface="EC Square Sans Pro Medium" panose="020B0500000000020004" pitchFamily="34" charset="0"/>
              </a:rPr>
              <a:t>Just </a:t>
            </a:r>
          </a:p>
          <a:p>
            <a:pPr algn="ctr"/>
            <a:r>
              <a:rPr lang="en-IE" sz="1600" dirty="0" smtClean="0">
                <a:solidFill>
                  <a:schemeClr val="tx2">
                    <a:lumMod val="75000"/>
                  </a:schemeClr>
                </a:solidFill>
                <a:latin typeface="EC Square Sans Pro Medium" panose="020B0500000000020004" pitchFamily="34" charset="0"/>
              </a:rPr>
              <a:t>transition</a:t>
            </a:r>
            <a:endParaRPr lang="en-US" sz="1600" dirty="0">
              <a:solidFill>
                <a:schemeClr val="tx2">
                  <a:lumMod val="75000"/>
                </a:schemeClr>
              </a:solidFill>
              <a:latin typeface="EC Square Sans Pro Medium" panose="020B0500000000020004" pitchFamily="34" charset="0"/>
            </a:endParaRPr>
          </a:p>
        </p:txBody>
      </p:sp>
      <p:cxnSp>
        <p:nvCxnSpPr>
          <p:cNvPr id="28" name="Straight Connector 27"/>
          <p:cNvCxnSpPr/>
          <p:nvPr/>
        </p:nvCxnSpPr>
        <p:spPr>
          <a:xfrm>
            <a:off x="10238411" y="3065919"/>
            <a:ext cx="1058238"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064273" y="5079638"/>
            <a:ext cx="1288943" cy="584775"/>
          </a:xfrm>
          <a:prstGeom prst="rect">
            <a:avLst/>
          </a:prstGeom>
        </p:spPr>
        <p:txBody>
          <a:bodyPr wrap="none">
            <a:spAutoFit/>
          </a:bodyPr>
          <a:lstStyle/>
          <a:p>
            <a:pPr algn="ctr"/>
            <a:r>
              <a:rPr lang="en-IE" sz="1600" dirty="0" smtClean="0">
                <a:solidFill>
                  <a:schemeClr val="tx2">
                    <a:lumMod val="75000"/>
                  </a:schemeClr>
                </a:solidFill>
                <a:latin typeface="EC Square Sans Pro Medium" panose="020B0500000000020004" pitchFamily="34" charset="0"/>
              </a:rPr>
              <a:t>Food </a:t>
            </a:r>
          </a:p>
          <a:p>
            <a:pPr algn="ctr"/>
            <a:r>
              <a:rPr lang="en-IE" sz="1600" dirty="0" smtClean="0">
                <a:solidFill>
                  <a:schemeClr val="tx2">
                    <a:lumMod val="75000"/>
                  </a:schemeClr>
                </a:solidFill>
                <a:latin typeface="EC Square Sans Pro Medium" panose="020B0500000000020004" pitchFamily="34" charset="0"/>
              </a:rPr>
              <a:t>affordability</a:t>
            </a:r>
            <a:endParaRPr lang="en-US" sz="1600" dirty="0"/>
          </a:p>
        </p:txBody>
      </p:sp>
      <p:pic>
        <p:nvPicPr>
          <p:cNvPr id="30" name="Picture 2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92421" y="3911203"/>
            <a:ext cx="1028700" cy="1028700"/>
          </a:xfrm>
          <a:prstGeom prst="rect">
            <a:avLst/>
          </a:prstGeom>
        </p:spPr>
      </p:pic>
      <p:sp>
        <p:nvSpPr>
          <p:cNvPr id="4" name="Rectangle 3"/>
          <p:cNvSpPr/>
          <p:nvPr/>
        </p:nvSpPr>
        <p:spPr>
          <a:xfrm>
            <a:off x="8208466" y="5372026"/>
            <a:ext cx="1940949" cy="584775"/>
          </a:xfrm>
          <a:prstGeom prst="rect">
            <a:avLst/>
          </a:prstGeom>
        </p:spPr>
        <p:txBody>
          <a:bodyPr wrap="square">
            <a:spAutoFit/>
          </a:bodyPr>
          <a:lstStyle/>
          <a:p>
            <a:pPr algn="ctr"/>
            <a:r>
              <a:rPr lang="en-US" sz="1600" dirty="0">
                <a:solidFill>
                  <a:schemeClr val="tx2">
                    <a:lumMod val="75000"/>
                  </a:schemeClr>
                </a:solidFill>
                <a:latin typeface="EC Square Sans Pro Medium" panose="020B0500000000020004" pitchFamily="34" charset="0"/>
              </a:rPr>
              <a:t>N</a:t>
            </a:r>
            <a:r>
              <a:rPr lang="en-US" sz="1600" dirty="0" smtClean="0">
                <a:solidFill>
                  <a:schemeClr val="tx2">
                    <a:lumMod val="75000"/>
                  </a:schemeClr>
                </a:solidFill>
                <a:latin typeface="EC Square Sans Pro Medium" panose="020B0500000000020004" pitchFamily="34" charset="0"/>
              </a:rPr>
              <a:t>ew </a:t>
            </a:r>
            <a:r>
              <a:rPr lang="en-US" sz="1600" dirty="0">
                <a:solidFill>
                  <a:schemeClr val="tx2">
                    <a:lumMod val="75000"/>
                  </a:schemeClr>
                </a:solidFill>
                <a:latin typeface="EC Square Sans Pro Medium" panose="020B0500000000020004" pitchFamily="34" charset="0"/>
              </a:rPr>
              <a:t>business </a:t>
            </a:r>
            <a:r>
              <a:rPr lang="en-US" sz="1600" dirty="0" smtClean="0">
                <a:solidFill>
                  <a:schemeClr val="tx2">
                    <a:lumMod val="75000"/>
                  </a:schemeClr>
                </a:solidFill>
                <a:latin typeface="EC Square Sans Pro Medium" panose="020B0500000000020004" pitchFamily="34" charset="0"/>
              </a:rPr>
              <a:t>&amp; job </a:t>
            </a:r>
            <a:r>
              <a:rPr lang="en-US" sz="1600" dirty="0">
                <a:solidFill>
                  <a:schemeClr val="tx2">
                    <a:lumMod val="75000"/>
                  </a:schemeClr>
                </a:solidFill>
                <a:latin typeface="EC Square Sans Pro Medium" panose="020B0500000000020004" pitchFamily="34" charset="0"/>
              </a:rPr>
              <a:t>opportunities</a:t>
            </a:r>
            <a:endParaRPr lang="en-US" sz="1600" dirty="0"/>
          </a:p>
        </p:txBody>
      </p:sp>
      <p:pic>
        <p:nvPicPr>
          <p:cNvPr id="31" name="Picture Placeholder 10"/>
          <p:cNvPicPr>
            <a:picLocks/>
          </p:cNvPicPr>
          <p:nvPr/>
        </p:nvPicPr>
        <p:blipFill>
          <a:blip r:embed="rId10">
            <a:extLst>
              <a:ext uri="{28A0092B-C50C-407E-A947-70E740481C1C}">
                <a14:useLocalDpi xmlns:a14="http://schemas.microsoft.com/office/drawing/2010/main" val="0"/>
              </a:ext>
            </a:extLst>
          </a:blip>
          <a:stretch>
            <a:fillRect/>
          </a:stretch>
        </p:blipFill>
        <p:spPr>
          <a:xfrm>
            <a:off x="8249556" y="3718540"/>
            <a:ext cx="1700258" cy="1700258"/>
          </a:xfrm>
          <a:prstGeom prst="rect">
            <a:avLst/>
          </a:prstGeom>
        </p:spPr>
      </p:pic>
      <p:sp>
        <p:nvSpPr>
          <p:cNvPr id="29" name="TextBox 28"/>
          <p:cNvSpPr txBox="1"/>
          <p:nvPr/>
        </p:nvSpPr>
        <p:spPr>
          <a:xfrm>
            <a:off x="5763489" y="4870847"/>
            <a:ext cx="1736350" cy="584775"/>
          </a:xfrm>
          <a:prstGeom prst="rect">
            <a:avLst/>
          </a:prstGeom>
          <a:noFill/>
        </p:spPr>
        <p:txBody>
          <a:bodyPr wrap="square" rtlCol="0">
            <a:spAutoFit/>
          </a:bodyPr>
          <a:lstStyle/>
          <a:p>
            <a:pPr algn="ctr"/>
            <a:r>
              <a:rPr lang="en-US" sz="1600" dirty="0" smtClean="0">
                <a:solidFill>
                  <a:schemeClr val="tx2">
                    <a:lumMod val="75000"/>
                  </a:schemeClr>
                </a:solidFill>
                <a:latin typeface="EC Square Sans Pro Medium" panose="020B0500000000020004" pitchFamily="34" charset="0"/>
              </a:rPr>
              <a:t>Reduce </a:t>
            </a:r>
            <a:r>
              <a:rPr lang="en-US" sz="1600" dirty="0">
                <a:solidFill>
                  <a:schemeClr val="tx2">
                    <a:lumMod val="75000"/>
                  </a:schemeClr>
                </a:solidFill>
                <a:latin typeface="EC Square Sans Pro Medium" panose="020B0500000000020004" pitchFamily="34" charset="0"/>
              </a:rPr>
              <a:t>food </a:t>
            </a:r>
            <a:r>
              <a:rPr lang="en-US" sz="1600" dirty="0" smtClean="0">
                <a:solidFill>
                  <a:schemeClr val="tx2">
                    <a:lumMod val="75000"/>
                  </a:schemeClr>
                </a:solidFill>
                <a:latin typeface="EC Square Sans Pro Medium" panose="020B0500000000020004" pitchFamily="34" charset="0"/>
              </a:rPr>
              <a:t>losses and waste</a:t>
            </a:r>
            <a:endParaRPr lang="en-US" sz="1600" dirty="0">
              <a:solidFill>
                <a:schemeClr val="tx2">
                  <a:lumMod val="75000"/>
                </a:schemeClr>
              </a:solidFill>
              <a:latin typeface="EC Square Sans Pro Medium" panose="020B0500000000020004" pitchFamily="34" charset="0"/>
            </a:endParaRPr>
          </a:p>
        </p:txBody>
      </p:sp>
      <p:cxnSp>
        <p:nvCxnSpPr>
          <p:cNvPr id="16" name="Straight Connector 15"/>
          <p:cNvCxnSpPr/>
          <p:nvPr/>
        </p:nvCxnSpPr>
        <p:spPr>
          <a:xfrm flipH="1">
            <a:off x="3515659" y="1283079"/>
            <a:ext cx="20217" cy="4905494"/>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7965531" y="1317013"/>
            <a:ext cx="20217" cy="4905494"/>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296148" y="5207082"/>
            <a:ext cx="1853267"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2137650" y="4973780"/>
            <a:ext cx="1058238"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pic>
        <p:nvPicPr>
          <p:cNvPr id="41" name="Picture 4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39025" y="3641203"/>
            <a:ext cx="1185278" cy="1185278"/>
          </a:xfrm>
          <a:prstGeom prst="rect">
            <a:avLst/>
          </a:prstGeom>
        </p:spPr>
      </p:pic>
      <p:cxnSp>
        <p:nvCxnSpPr>
          <p:cNvPr id="45" name="Straight Connector 44"/>
          <p:cNvCxnSpPr/>
          <p:nvPr/>
        </p:nvCxnSpPr>
        <p:spPr>
          <a:xfrm>
            <a:off x="5911002" y="4883216"/>
            <a:ext cx="149959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4056868" y="2859371"/>
            <a:ext cx="1450845" cy="584775"/>
          </a:xfrm>
          <a:prstGeom prst="rect">
            <a:avLst/>
          </a:prstGeom>
        </p:spPr>
        <p:txBody>
          <a:bodyPr wrap="none">
            <a:spAutoFit/>
          </a:bodyPr>
          <a:lstStyle/>
          <a:p>
            <a:pPr algn="ctr"/>
            <a:r>
              <a:rPr lang="en-IE" sz="1600" dirty="0" smtClean="0">
                <a:solidFill>
                  <a:schemeClr val="tx2">
                    <a:lumMod val="75000"/>
                  </a:schemeClr>
                </a:solidFill>
                <a:latin typeface="EC Square Sans Pro Medium" panose="020B0500000000020004" pitchFamily="34" charset="0"/>
              </a:rPr>
              <a:t>Tackle climate</a:t>
            </a:r>
          </a:p>
          <a:p>
            <a:pPr algn="ctr"/>
            <a:r>
              <a:rPr lang="en-IE" sz="1600" dirty="0" smtClean="0">
                <a:solidFill>
                  <a:schemeClr val="tx2">
                    <a:lumMod val="75000"/>
                  </a:schemeClr>
                </a:solidFill>
                <a:latin typeface="EC Square Sans Pro Medium" panose="020B0500000000020004" pitchFamily="34" charset="0"/>
              </a:rPr>
              <a:t> change</a:t>
            </a:r>
            <a:endParaRPr lang="en-US" sz="1600" dirty="0"/>
          </a:p>
        </p:txBody>
      </p:sp>
      <p:sp>
        <p:nvSpPr>
          <p:cNvPr id="39" name="Rectangle 38"/>
          <p:cNvSpPr/>
          <p:nvPr/>
        </p:nvSpPr>
        <p:spPr>
          <a:xfrm>
            <a:off x="5846231" y="2857328"/>
            <a:ext cx="1298753" cy="584775"/>
          </a:xfrm>
          <a:prstGeom prst="rect">
            <a:avLst/>
          </a:prstGeom>
        </p:spPr>
        <p:txBody>
          <a:bodyPr wrap="none">
            <a:spAutoFit/>
          </a:bodyPr>
          <a:lstStyle/>
          <a:p>
            <a:pPr algn="ctr"/>
            <a:r>
              <a:rPr lang="en-IE" sz="1600" dirty="0" smtClean="0">
                <a:solidFill>
                  <a:schemeClr val="tx2">
                    <a:lumMod val="75000"/>
                  </a:schemeClr>
                </a:solidFill>
                <a:latin typeface="EC Square Sans Pro Medium" panose="020B0500000000020004" pitchFamily="34" charset="0"/>
              </a:rPr>
              <a:t>Protect the</a:t>
            </a:r>
            <a:br>
              <a:rPr lang="en-IE" sz="1600" dirty="0" smtClean="0">
                <a:solidFill>
                  <a:schemeClr val="tx2">
                    <a:lumMod val="75000"/>
                  </a:schemeClr>
                </a:solidFill>
                <a:latin typeface="EC Square Sans Pro Medium" panose="020B0500000000020004" pitchFamily="34" charset="0"/>
              </a:rPr>
            </a:br>
            <a:r>
              <a:rPr lang="en-IE" sz="1600" dirty="0" smtClean="0">
                <a:solidFill>
                  <a:schemeClr val="tx2">
                    <a:lumMod val="75000"/>
                  </a:schemeClr>
                </a:solidFill>
                <a:latin typeface="EC Square Sans Pro Medium" panose="020B0500000000020004" pitchFamily="34" charset="0"/>
              </a:rPr>
              <a:t>environment</a:t>
            </a:r>
            <a:endParaRPr lang="en-US" sz="1600" dirty="0"/>
          </a:p>
        </p:txBody>
      </p:sp>
      <p:sp>
        <p:nvSpPr>
          <p:cNvPr id="40" name="Rectangle 39"/>
          <p:cNvSpPr/>
          <p:nvPr/>
        </p:nvSpPr>
        <p:spPr>
          <a:xfrm>
            <a:off x="4263491" y="4930905"/>
            <a:ext cx="1213794" cy="584775"/>
          </a:xfrm>
          <a:prstGeom prst="rect">
            <a:avLst/>
          </a:prstGeom>
        </p:spPr>
        <p:txBody>
          <a:bodyPr wrap="none">
            <a:spAutoFit/>
          </a:bodyPr>
          <a:lstStyle/>
          <a:p>
            <a:pPr algn="ctr"/>
            <a:r>
              <a:rPr lang="en-IE" sz="1600" dirty="0" smtClean="0">
                <a:solidFill>
                  <a:schemeClr val="tx2">
                    <a:lumMod val="75000"/>
                  </a:schemeClr>
                </a:solidFill>
                <a:latin typeface="EC Square Sans Pro Medium" panose="020B0500000000020004" pitchFamily="34" charset="0"/>
              </a:rPr>
              <a:t>Preserve </a:t>
            </a:r>
            <a:br>
              <a:rPr lang="en-IE" sz="1600" dirty="0" smtClean="0">
                <a:solidFill>
                  <a:schemeClr val="tx2">
                    <a:lumMod val="75000"/>
                  </a:schemeClr>
                </a:solidFill>
                <a:latin typeface="EC Square Sans Pro Medium" panose="020B0500000000020004" pitchFamily="34" charset="0"/>
              </a:rPr>
            </a:br>
            <a:r>
              <a:rPr lang="en-IE" sz="1600" dirty="0" smtClean="0">
                <a:solidFill>
                  <a:schemeClr val="tx2">
                    <a:lumMod val="75000"/>
                  </a:schemeClr>
                </a:solidFill>
                <a:latin typeface="EC Square Sans Pro Medium" panose="020B0500000000020004" pitchFamily="34" charset="0"/>
              </a:rPr>
              <a:t>biodiversity</a:t>
            </a:r>
            <a:endParaRPr lang="en-US" sz="1600" dirty="0"/>
          </a:p>
        </p:txBody>
      </p:sp>
      <p:cxnSp>
        <p:nvCxnSpPr>
          <p:cNvPr id="42" name="Straight Connector 41"/>
          <p:cNvCxnSpPr/>
          <p:nvPr/>
        </p:nvCxnSpPr>
        <p:spPr>
          <a:xfrm>
            <a:off x="5820108" y="2783370"/>
            <a:ext cx="134468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136143" y="2778742"/>
            <a:ext cx="134468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072823" y="4877983"/>
            <a:ext cx="134468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pic>
        <p:nvPicPr>
          <p:cNvPr id="53" name="Picture 52"/>
          <p:cNvPicPr>
            <a:picLocks noChangeAspect="1"/>
          </p:cNvPicPr>
          <p:nvPr/>
        </p:nvPicPr>
        <p:blipFill rotWithShape="1">
          <a:blip r:embed="rId12">
            <a:extLst>
              <a:ext uri="{28A0092B-C50C-407E-A947-70E740481C1C}">
                <a14:useLocalDpi xmlns:a14="http://schemas.microsoft.com/office/drawing/2010/main" val="0"/>
              </a:ext>
            </a:extLst>
          </a:blip>
          <a:srcRect l="16360" t="45234" r="17311" b="15172"/>
          <a:stretch/>
        </p:blipFill>
        <p:spPr>
          <a:xfrm>
            <a:off x="586622" y="3975053"/>
            <a:ext cx="1440879" cy="851428"/>
          </a:xfrm>
          <a:prstGeom prst="rect">
            <a:avLst/>
          </a:prstGeom>
        </p:spPr>
      </p:pic>
      <p:sp>
        <p:nvSpPr>
          <p:cNvPr id="61" name="Rectangle 60"/>
          <p:cNvSpPr/>
          <p:nvPr/>
        </p:nvSpPr>
        <p:spPr>
          <a:xfrm>
            <a:off x="524073" y="5079638"/>
            <a:ext cx="1615507" cy="830997"/>
          </a:xfrm>
          <a:prstGeom prst="rect">
            <a:avLst/>
          </a:prstGeom>
        </p:spPr>
        <p:txBody>
          <a:bodyPr wrap="none">
            <a:spAutoFit/>
          </a:bodyPr>
          <a:lstStyle/>
          <a:p>
            <a:pPr algn="ctr"/>
            <a:r>
              <a:rPr lang="en-IE" sz="1600" dirty="0" smtClean="0">
                <a:solidFill>
                  <a:schemeClr val="tx2">
                    <a:lumMod val="75000"/>
                  </a:schemeClr>
                </a:solidFill>
                <a:latin typeface="EC Square Sans Pro Medium" panose="020B0500000000020004" pitchFamily="34" charset="0"/>
              </a:rPr>
              <a:t>Social rights </a:t>
            </a:r>
          </a:p>
          <a:p>
            <a:pPr algn="ctr"/>
            <a:r>
              <a:rPr lang="en-IE" sz="1600" dirty="0" smtClean="0">
                <a:solidFill>
                  <a:schemeClr val="tx2">
                    <a:lumMod val="75000"/>
                  </a:schemeClr>
                </a:solidFill>
                <a:latin typeface="EC Square Sans Pro Medium" panose="020B0500000000020004" pitchFamily="34" charset="0"/>
              </a:rPr>
              <a:t>workers in food </a:t>
            </a:r>
          </a:p>
          <a:p>
            <a:pPr algn="ctr"/>
            <a:r>
              <a:rPr lang="en-IE" sz="1600" dirty="0" smtClean="0">
                <a:solidFill>
                  <a:schemeClr val="tx2">
                    <a:lumMod val="75000"/>
                  </a:schemeClr>
                </a:solidFill>
                <a:latin typeface="EC Square Sans Pro Medium" panose="020B0500000000020004" pitchFamily="34" charset="0"/>
              </a:rPr>
              <a:t>chain</a:t>
            </a:r>
            <a:endParaRPr lang="en-US" sz="1600" dirty="0"/>
          </a:p>
        </p:txBody>
      </p:sp>
      <p:cxnSp>
        <p:nvCxnSpPr>
          <p:cNvPr id="62" name="Straight Connector 61"/>
          <p:cNvCxnSpPr/>
          <p:nvPr/>
        </p:nvCxnSpPr>
        <p:spPr>
          <a:xfrm>
            <a:off x="740824" y="4981317"/>
            <a:ext cx="1058238"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sp>
        <p:nvSpPr>
          <p:cNvPr id="67" name="Oval 66"/>
          <p:cNvSpPr>
            <a:spLocks noChangeAspect="1"/>
          </p:cNvSpPr>
          <p:nvPr/>
        </p:nvSpPr>
        <p:spPr>
          <a:xfrm>
            <a:off x="4463575" y="5664413"/>
            <a:ext cx="810283" cy="810283"/>
          </a:xfrm>
          <a:prstGeom prst="ellipse">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73595" y="5504672"/>
            <a:ext cx="1350631" cy="1350631"/>
          </a:xfrm>
          <a:prstGeom prst="rect">
            <a:avLst/>
          </a:prstGeom>
        </p:spPr>
      </p:pic>
      <p:sp>
        <p:nvSpPr>
          <p:cNvPr id="69" name="TextBox 68"/>
          <p:cNvSpPr txBox="1"/>
          <p:nvPr/>
        </p:nvSpPr>
        <p:spPr>
          <a:xfrm>
            <a:off x="5667823" y="5930119"/>
            <a:ext cx="1736350" cy="584775"/>
          </a:xfrm>
          <a:prstGeom prst="rect">
            <a:avLst/>
          </a:prstGeom>
          <a:noFill/>
        </p:spPr>
        <p:txBody>
          <a:bodyPr wrap="square" rtlCol="0">
            <a:spAutoFit/>
          </a:bodyPr>
          <a:lstStyle/>
          <a:p>
            <a:pPr algn="ctr"/>
            <a:r>
              <a:rPr lang="en-US" sz="1600" dirty="0" smtClean="0">
                <a:solidFill>
                  <a:schemeClr val="tx2">
                    <a:lumMod val="75000"/>
                  </a:schemeClr>
                </a:solidFill>
                <a:latin typeface="EC Square Sans Pro Medium" panose="020B0500000000020004" pitchFamily="34" charset="0"/>
              </a:rPr>
              <a:t>Circular </a:t>
            </a:r>
            <a:r>
              <a:rPr lang="en-US" sz="1600" dirty="0">
                <a:solidFill>
                  <a:schemeClr val="tx2">
                    <a:lumMod val="75000"/>
                  </a:schemeClr>
                </a:solidFill>
                <a:latin typeface="EC Square Sans Pro Medium" panose="020B0500000000020004" pitchFamily="34" charset="0"/>
              </a:rPr>
              <a:t>bio-based economy </a:t>
            </a:r>
          </a:p>
        </p:txBody>
      </p:sp>
      <p:cxnSp>
        <p:nvCxnSpPr>
          <p:cNvPr id="70" name="Straight Connector 69"/>
          <p:cNvCxnSpPr/>
          <p:nvPr/>
        </p:nvCxnSpPr>
        <p:spPr>
          <a:xfrm>
            <a:off x="5786201" y="5910635"/>
            <a:ext cx="1499593" cy="0"/>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961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71999" y="1663654"/>
            <a:ext cx="10905699" cy="4500646"/>
          </a:xfrm>
        </p:spPr>
        <p:txBody>
          <a:bodyPr/>
          <a:lstStyle/>
          <a:p>
            <a:pPr>
              <a:spcAft>
                <a:spcPts val="600"/>
              </a:spcAft>
            </a:pPr>
            <a:r>
              <a:rPr lang="en-US" dirty="0" smtClean="0"/>
              <a:t>Has shown the importance </a:t>
            </a:r>
            <a:r>
              <a:rPr lang="en-US" dirty="0"/>
              <a:t>of a </a:t>
            </a:r>
            <a:r>
              <a:rPr lang="en-US" b="1" dirty="0"/>
              <a:t>robust and resilient food </a:t>
            </a:r>
            <a:r>
              <a:rPr lang="en-US" b="1" dirty="0" smtClean="0"/>
              <a:t>system</a:t>
            </a:r>
            <a:r>
              <a:rPr lang="en-US" dirty="0" smtClean="0"/>
              <a:t>: </a:t>
            </a:r>
            <a:br>
              <a:rPr lang="en-US" dirty="0" smtClean="0"/>
            </a:br>
            <a:r>
              <a:rPr lang="en-GB" dirty="0" smtClean="0"/>
              <a:t>access </a:t>
            </a:r>
            <a:r>
              <a:rPr lang="en-GB" dirty="0"/>
              <a:t>to a sufficient supply of affordable food for </a:t>
            </a:r>
            <a:r>
              <a:rPr lang="en-GB" dirty="0" smtClean="0"/>
              <a:t>citizens;</a:t>
            </a:r>
          </a:p>
          <a:p>
            <a:pPr>
              <a:spcAft>
                <a:spcPts val="600"/>
              </a:spcAft>
            </a:pPr>
            <a:r>
              <a:rPr lang="en-GB" dirty="0" smtClean="0"/>
              <a:t>Underlined the </a:t>
            </a:r>
            <a:r>
              <a:rPr lang="en-GB" b="1" dirty="0"/>
              <a:t>interrelations </a:t>
            </a:r>
            <a:r>
              <a:rPr lang="en-GB" dirty="0"/>
              <a:t>between our health, ecosystems, supply chains, consumption patterns and planetary </a:t>
            </a:r>
            <a:r>
              <a:rPr lang="en-GB" dirty="0" smtClean="0"/>
              <a:t>boundaries</a:t>
            </a:r>
          </a:p>
          <a:p>
            <a:pPr>
              <a:spcAft>
                <a:spcPts val="600"/>
              </a:spcAft>
            </a:pPr>
            <a:r>
              <a:rPr lang="en-GB" b="1" dirty="0"/>
              <a:t>S</a:t>
            </a:r>
            <a:r>
              <a:rPr lang="en-GB" b="1" dirty="0" smtClean="0"/>
              <a:t>ustainable </a:t>
            </a:r>
            <a:r>
              <a:rPr lang="en-GB" b="1" dirty="0"/>
              <a:t>livelihood for primary </a:t>
            </a:r>
            <a:r>
              <a:rPr lang="en-GB" b="1" dirty="0" smtClean="0"/>
              <a:t>producers </a:t>
            </a:r>
            <a:r>
              <a:rPr lang="en-GB" dirty="0" smtClean="0"/>
              <a:t>is essential </a:t>
            </a:r>
            <a:br>
              <a:rPr lang="en-GB" dirty="0" smtClean="0"/>
            </a:br>
            <a:r>
              <a:rPr lang="en-GB" dirty="0" smtClean="0"/>
              <a:t>for success </a:t>
            </a:r>
            <a:r>
              <a:rPr lang="en-GB" dirty="0"/>
              <a:t>of </a:t>
            </a:r>
            <a:r>
              <a:rPr lang="en-GB" dirty="0" smtClean="0"/>
              <a:t>recovery </a:t>
            </a:r>
            <a:r>
              <a:rPr lang="en-GB" dirty="0"/>
              <a:t>and </a:t>
            </a:r>
            <a:r>
              <a:rPr lang="en-GB" dirty="0" smtClean="0"/>
              <a:t>transition.</a:t>
            </a:r>
          </a:p>
          <a:p>
            <a:pPr>
              <a:spcAft>
                <a:spcPts val="600"/>
              </a:spcAft>
            </a:pPr>
            <a:r>
              <a:rPr lang="en-US" dirty="0" smtClean="0"/>
              <a:t>Need for </a:t>
            </a:r>
            <a:r>
              <a:rPr lang="en-US" b="1" dirty="0" smtClean="0"/>
              <a:t>workers’ social </a:t>
            </a:r>
            <a:r>
              <a:rPr lang="en-US" b="1" dirty="0"/>
              <a:t>protection</a:t>
            </a:r>
            <a:r>
              <a:rPr lang="en-US" dirty="0"/>
              <a:t>, working and </a:t>
            </a:r>
            <a:r>
              <a:rPr lang="en-US" dirty="0" smtClean="0"/>
              <a:t/>
            </a:r>
            <a:br>
              <a:rPr lang="en-US" dirty="0" smtClean="0"/>
            </a:br>
            <a:r>
              <a:rPr lang="en-US" dirty="0" smtClean="0"/>
              <a:t>good housing conditions; protection </a:t>
            </a:r>
            <a:r>
              <a:rPr lang="en-US" dirty="0"/>
              <a:t>of </a:t>
            </a:r>
            <a:r>
              <a:rPr lang="en-US" dirty="0" smtClean="0"/>
              <a:t>health</a:t>
            </a:r>
          </a:p>
          <a:p>
            <a:pPr>
              <a:spcAft>
                <a:spcPts val="600"/>
              </a:spcAft>
            </a:pPr>
            <a:r>
              <a:rPr lang="en-US" dirty="0" smtClean="0"/>
              <a:t>The </a:t>
            </a:r>
            <a:r>
              <a:rPr lang="en-US" dirty="0"/>
              <a:t>annual increasing recurrence of droughts, </a:t>
            </a:r>
            <a:r>
              <a:rPr lang="en-US" dirty="0" smtClean="0"/>
              <a:t>floods </a:t>
            </a:r>
            <a:br>
              <a:rPr lang="en-US" dirty="0" smtClean="0"/>
            </a:br>
            <a:r>
              <a:rPr lang="en-US" dirty="0" smtClean="0"/>
              <a:t>and </a:t>
            </a:r>
            <a:r>
              <a:rPr lang="en-US" dirty="0"/>
              <a:t>new </a:t>
            </a:r>
            <a:r>
              <a:rPr lang="en-US" dirty="0" smtClean="0"/>
              <a:t>pests: our </a:t>
            </a:r>
            <a:r>
              <a:rPr lang="en-US" b="1" dirty="0"/>
              <a:t>food system is under </a:t>
            </a:r>
            <a:r>
              <a:rPr lang="en-US" b="1" dirty="0" smtClean="0"/>
              <a:t>pressure</a:t>
            </a:r>
            <a:r>
              <a:rPr lang="en-US" dirty="0" smtClean="0"/>
              <a:t/>
            </a:r>
            <a:br>
              <a:rPr lang="en-US" dirty="0" smtClean="0"/>
            </a:br>
            <a:r>
              <a:rPr lang="en-US" dirty="0" smtClean="0"/>
              <a:t>and </a:t>
            </a:r>
            <a:r>
              <a:rPr lang="en-US" dirty="0"/>
              <a:t>must </a:t>
            </a:r>
            <a:r>
              <a:rPr lang="en-US" b="1" dirty="0"/>
              <a:t>become more sustainable and resilient</a:t>
            </a:r>
            <a:r>
              <a:rPr lang="en-GB" b="1" dirty="0" smtClean="0"/>
              <a:t> </a:t>
            </a:r>
          </a:p>
          <a:p>
            <a:endParaRPr lang="en-US" dirty="0"/>
          </a:p>
        </p:txBody>
      </p:sp>
      <p:sp>
        <p:nvSpPr>
          <p:cNvPr id="3" name="Title 2"/>
          <p:cNvSpPr>
            <a:spLocks noGrp="1"/>
          </p:cNvSpPr>
          <p:nvPr>
            <p:ph type="title"/>
          </p:nvPr>
        </p:nvSpPr>
        <p:spPr>
          <a:xfrm>
            <a:off x="971999" y="482400"/>
            <a:ext cx="11007667" cy="782357"/>
          </a:xfrm>
        </p:spPr>
        <p:txBody>
          <a:bodyPr/>
          <a:lstStyle/>
          <a:p>
            <a:r>
              <a:rPr lang="en-US" dirty="0" smtClean="0"/>
              <a:t>New challenges: COVID-19 pandemic</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6105" y="4234069"/>
            <a:ext cx="3935896" cy="2623931"/>
          </a:xfrm>
          <a:prstGeom prst="rect">
            <a:avLst/>
          </a:prstGeom>
        </p:spPr>
      </p:pic>
    </p:spTree>
    <p:extLst>
      <p:ext uri="{BB962C8B-B14F-4D97-AF65-F5344CB8AC3E}">
        <p14:creationId xmlns:p14="http://schemas.microsoft.com/office/powerpoint/2010/main" val="23809760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Farm </a:t>
            </a:r>
            <a:r>
              <a:rPr lang="en-US" dirty="0"/>
              <a:t>to </a:t>
            </a:r>
            <a:r>
              <a:rPr lang="en-US" dirty="0" smtClean="0"/>
              <a:t>Fork </a:t>
            </a:r>
            <a:r>
              <a:rPr lang="en-US" dirty="0"/>
              <a:t>S</a:t>
            </a:r>
            <a:r>
              <a:rPr lang="en-US" dirty="0" smtClean="0"/>
              <a:t>trategy: overall goals</a:t>
            </a:r>
            <a:endParaRPr lang="en-US" dirty="0"/>
          </a:p>
        </p:txBody>
      </p:sp>
      <p:sp>
        <p:nvSpPr>
          <p:cNvPr id="12" name="TextBox 11">
            <a:extLst>
              <a:ext uri="{FF2B5EF4-FFF2-40B4-BE49-F238E27FC236}">
                <a16:creationId xmlns:a16="http://schemas.microsoft.com/office/drawing/2014/main" id="{3323085D-A1E2-7643-B1F7-EAD93B28F61B}"/>
              </a:ext>
            </a:extLst>
          </p:cNvPr>
          <p:cNvSpPr txBox="1"/>
          <p:nvPr/>
        </p:nvSpPr>
        <p:spPr>
          <a:xfrm>
            <a:off x="536487" y="4244131"/>
            <a:ext cx="2551486" cy="1938992"/>
          </a:xfrm>
          <a:prstGeom prst="rect">
            <a:avLst/>
          </a:prstGeom>
          <a:noFill/>
        </p:spPr>
        <p:txBody>
          <a:bodyPr wrap="square" rtlCol="0">
            <a:spAutoFit/>
          </a:bodyPr>
          <a:lstStyle/>
          <a:p>
            <a:pPr algn="ctr"/>
            <a:r>
              <a:rPr lang="en-US" sz="2400" dirty="0">
                <a:latin typeface="EC Square Sans Pro" panose="020B0506040000020004" pitchFamily="34" charset="0"/>
              </a:rPr>
              <a:t>Reduce the </a:t>
            </a:r>
            <a:r>
              <a:rPr lang="en-US" sz="2400" b="1" dirty="0">
                <a:latin typeface="EC Square Sans Pro" panose="020B0506040000020004" pitchFamily="34" charset="0"/>
              </a:rPr>
              <a:t>environmental and climate footprint </a:t>
            </a:r>
            <a:r>
              <a:rPr lang="en-US" sz="2400" dirty="0">
                <a:latin typeface="EC Square Sans Pro" panose="020B0506040000020004" pitchFamily="34" charset="0"/>
              </a:rPr>
              <a:t>of the food system</a:t>
            </a:r>
          </a:p>
        </p:txBody>
      </p:sp>
      <p:sp>
        <p:nvSpPr>
          <p:cNvPr id="13" name="TextBox 12">
            <a:extLst>
              <a:ext uri="{FF2B5EF4-FFF2-40B4-BE49-F238E27FC236}">
                <a16:creationId xmlns:a16="http://schemas.microsoft.com/office/drawing/2014/main" id="{DD51D034-C5D7-0B4F-A670-B8C50868582D}"/>
              </a:ext>
            </a:extLst>
          </p:cNvPr>
          <p:cNvSpPr txBox="1"/>
          <p:nvPr/>
        </p:nvSpPr>
        <p:spPr>
          <a:xfrm>
            <a:off x="2932717" y="4244131"/>
            <a:ext cx="2979505" cy="1938992"/>
          </a:xfrm>
          <a:prstGeom prst="rect">
            <a:avLst/>
          </a:prstGeom>
          <a:noFill/>
        </p:spPr>
        <p:txBody>
          <a:bodyPr wrap="square" rtlCol="0">
            <a:spAutoFit/>
          </a:bodyPr>
          <a:lstStyle/>
          <a:p>
            <a:pPr algn="ctr"/>
            <a:r>
              <a:rPr lang="en-GB" sz="2400" dirty="0">
                <a:latin typeface="EC Square Sans Pro" panose="020B0506040000020004" pitchFamily="34" charset="0"/>
              </a:rPr>
              <a:t>Lead a </a:t>
            </a:r>
            <a:r>
              <a:rPr lang="en-GB" sz="2400" dirty="0" smtClean="0">
                <a:latin typeface="EC Square Sans Pro" panose="020B0506040000020004" pitchFamily="34" charset="0"/>
              </a:rPr>
              <a:t/>
            </a:r>
            <a:br>
              <a:rPr lang="en-GB" sz="2400" dirty="0" smtClean="0">
                <a:latin typeface="EC Square Sans Pro" panose="020B0506040000020004" pitchFamily="34" charset="0"/>
              </a:rPr>
            </a:br>
            <a:r>
              <a:rPr lang="en-GB" sz="2400" b="1" dirty="0" smtClean="0">
                <a:latin typeface="EC Square Sans Pro" panose="020B0506040000020004" pitchFamily="34" charset="0"/>
              </a:rPr>
              <a:t>global </a:t>
            </a:r>
            <a:r>
              <a:rPr lang="en-GB" sz="2400" b="1" dirty="0">
                <a:latin typeface="EC Square Sans Pro" panose="020B0506040000020004" pitchFamily="34" charset="0"/>
              </a:rPr>
              <a:t>transition </a:t>
            </a:r>
            <a:r>
              <a:rPr lang="en-US" sz="2400" dirty="0">
                <a:latin typeface="EC Square Sans Pro" panose="020B0506040000020004" pitchFamily="34" charset="0"/>
              </a:rPr>
              <a:t>towards competitive sustainability from farm to </a:t>
            </a:r>
            <a:r>
              <a:rPr lang="en-US" sz="2400" dirty="0" smtClean="0">
                <a:latin typeface="EC Square Sans Pro" panose="020B0506040000020004" pitchFamily="34" charset="0"/>
              </a:rPr>
              <a:t>fork</a:t>
            </a:r>
            <a:endParaRPr lang="en-GB" sz="2400" dirty="0">
              <a:latin typeface="EC Square Sans Pro" panose="020B0506040000020004" pitchFamily="34" charset="0"/>
            </a:endParaRPr>
          </a:p>
        </p:txBody>
      </p:sp>
      <p:sp>
        <p:nvSpPr>
          <p:cNvPr id="17" name="TextBox 16">
            <a:extLst>
              <a:ext uri="{FF2B5EF4-FFF2-40B4-BE49-F238E27FC236}">
                <a16:creationId xmlns:a16="http://schemas.microsoft.com/office/drawing/2014/main" id="{787B0F1B-6A3A-3E47-82CA-DE3C78DBF9F3}"/>
              </a:ext>
            </a:extLst>
          </p:cNvPr>
          <p:cNvSpPr txBox="1"/>
          <p:nvPr/>
        </p:nvSpPr>
        <p:spPr>
          <a:xfrm>
            <a:off x="7948206" y="4244131"/>
            <a:ext cx="2618859" cy="1200329"/>
          </a:xfrm>
          <a:prstGeom prst="rect">
            <a:avLst/>
          </a:prstGeom>
          <a:noFill/>
        </p:spPr>
        <p:txBody>
          <a:bodyPr wrap="square" rtlCol="0">
            <a:spAutoFit/>
          </a:bodyPr>
          <a:lstStyle/>
          <a:p>
            <a:pPr algn="ctr"/>
            <a:r>
              <a:rPr lang="en-US" sz="2400" dirty="0" smtClean="0">
                <a:latin typeface="EC Square Sans Pro" panose="020B0506040000020004" pitchFamily="34" charset="0"/>
              </a:rPr>
              <a:t>Create a </a:t>
            </a:r>
            <a:r>
              <a:rPr lang="en-US" sz="2400" b="1" dirty="0" smtClean="0">
                <a:latin typeface="EC Square Sans Pro" panose="020B0506040000020004" pitchFamily="34" charset="0"/>
              </a:rPr>
              <a:t>robust </a:t>
            </a:r>
            <a:r>
              <a:rPr lang="en-US" sz="2400" b="1" dirty="0">
                <a:latin typeface="EC Square Sans Pro" panose="020B0506040000020004" pitchFamily="34" charset="0"/>
              </a:rPr>
              <a:t>and resilient </a:t>
            </a:r>
            <a:r>
              <a:rPr lang="en-US" sz="2400" dirty="0">
                <a:latin typeface="EC Square Sans Pro" panose="020B0506040000020004" pitchFamily="34" charset="0"/>
              </a:rPr>
              <a:t>food </a:t>
            </a:r>
            <a:r>
              <a:rPr lang="en-US" sz="2400" dirty="0" smtClean="0">
                <a:latin typeface="EC Square Sans Pro" panose="020B0506040000020004" pitchFamily="34" charset="0"/>
              </a:rPr>
              <a:t>system </a:t>
            </a:r>
            <a:endParaRPr lang="en-US" sz="2400" b="1" dirty="0">
              <a:latin typeface="EC Square Sans Pro" panose="020B0506040000020004" pitchFamily="34" charset="0"/>
            </a:endParaRPr>
          </a:p>
        </p:txBody>
      </p:sp>
      <p:sp>
        <p:nvSpPr>
          <p:cNvPr id="10" name="TextBox 9">
            <a:extLst>
              <a:ext uri="{FF2B5EF4-FFF2-40B4-BE49-F238E27FC236}">
                <a16:creationId xmlns:a16="http://schemas.microsoft.com/office/drawing/2014/main" id="{787B0F1B-6A3A-3E47-82CA-DE3C78DBF9F3}"/>
              </a:ext>
            </a:extLst>
          </p:cNvPr>
          <p:cNvSpPr txBox="1"/>
          <p:nvPr/>
        </p:nvSpPr>
        <p:spPr>
          <a:xfrm>
            <a:off x="5714547" y="4244131"/>
            <a:ext cx="2193512" cy="1200329"/>
          </a:xfrm>
          <a:prstGeom prst="rect">
            <a:avLst/>
          </a:prstGeom>
          <a:noFill/>
        </p:spPr>
        <p:txBody>
          <a:bodyPr wrap="square" rtlCol="0">
            <a:spAutoFit/>
          </a:bodyPr>
          <a:lstStyle/>
          <a:p>
            <a:pPr algn="ctr"/>
            <a:r>
              <a:rPr lang="en-GB" sz="2400" dirty="0">
                <a:latin typeface="EC Square Sans Pro" panose="020B0506040000020004" pitchFamily="34" charset="0"/>
              </a:rPr>
              <a:t>Tap into</a:t>
            </a:r>
            <a:br>
              <a:rPr lang="en-GB" sz="2400" dirty="0">
                <a:latin typeface="EC Square Sans Pro" panose="020B0506040000020004" pitchFamily="34" charset="0"/>
              </a:rPr>
            </a:br>
            <a:r>
              <a:rPr lang="en-GB" sz="2400" dirty="0">
                <a:latin typeface="EC Square Sans Pro" panose="020B0506040000020004" pitchFamily="34" charset="0"/>
              </a:rPr>
              <a:t> </a:t>
            </a:r>
            <a:r>
              <a:rPr lang="en-GB" sz="2400" b="1" dirty="0">
                <a:latin typeface="EC Square Sans Pro" panose="020B0506040000020004" pitchFamily="34" charset="0"/>
              </a:rPr>
              <a:t>new opportunities</a:t>
            </a:r>
            <a:endParaRPr lang="en-US" sz="2400" b="1" dirty="0">
              <a:latin typeface="EC Square Sans Pro" panose="020B05060400000200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982" y="1486025"/>
            <a:ext cx="9780986" cy="2758106"/>
          </a:xfrm>
          <a:prstGeom prst="rect">
            <a:avLst/>
          </a:prstGeom>
        </p:spPr>
      </p:pic>
    </p:spTree>
    <p:extLst>
      <p:ext uri="{BB962C8B-B14F-4D97-AF65-F5344CB8AC3E}">
        <p14:creationId xmlns:p14="http://schemas.microsoft.com/office/powerpoint/2010/main" val="3528479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IE" dirty="0"/>
              <a:t>2030  Targets for sustainable food production</a:t>
            </a:r>
            <a:endParaRPr lang="en-GB" dirty="0"/>
          </a:p>
        </p:txBody>
      </p:sp>
      <p:pic>
        <p:nvPicPr>
          <p:cNvPr id="3" name="Picture Placeholder 2">
            <a:extLst>
              <a:ext uri="{FF2B5EF4-FFF2-40B4-BE49-F238E27FC236}">
                <a16:creationId xmlns:a16="http://schemas.microsoft.com/office/drawing/2014/main" id="{BC2DFB04-C58F-C24F-AC62-C5C087169319}"/>
              </a:ext>
            </a:extLst>
          </p:cNvPr>
          <p:cNvPicPr>
            <a:picLocks noGrp="1" noChangeAspect="1"/>
          </p:cNvPicPr>
          <p:nvPr>
            <p:ph type="pic" sz="quarter" idx="11"/>
          </p:nvPr>
        </p:nvPicPr>
        <p:blipFill>
          <a:blip r:embed="rId3" cstate="hqprint">
            <a:extLst>
              <a:ext uri="{28A0092B-C50C-407E-A947-70E740481C1C}">
                <a14:useLocalDpi xmlns:a14="http://schemas.microsoft.com/office/drawing/2010/main"/>
              </a:ext>
            </a:extLst>
          </a:blip>
          <a:srcRect/>
          <a:stretch>
            <a:fillRect/>
          </a:stretch>
        </p:blipFill>
        <p:spPr>
          <a:ln w="38100">
            <a:solidFill>
              <a:schemeClr val="bg2"/>
            </a:solidFill>
          </a:ln>
        </p:spPr>
      </p:pic>
      <p:pic>
        <p:nvPicPr>
          <p:cNvPr id="5" name="Picture Placeholder 4">
            <a:extLst>
              <a:ext uri="{FF2B5EF4-FFF2-40B4-BE49-F238E27FC236}">
                <a16:creationId xmlns:a16="http://schemas.microsoft.com/office/drawing/2014/main" id="{FBDBD45D-44A6-7C45-B61F-DE5F46309817}"/>
              </a:ext>
            </a:extLst>
          </p:cNvPr>
          <p:cNvPicPr>
            <a:picLocks noGrp="1" noChangeAspect="1"/>
          </p:cNvPicPr>
          <p:nvPr>
            <p:ph type="pic" sz="quarter" idx="12"/>
          </p:nvPr>
        </p:nvPicPr>
        <p:blipFill rotWithShape="1">
          <a:blip r:embed="rId4" cstate="hqprint">
            <a:extLst>
              <a:ext uri="{28A0092B-C50C-407E-A947-70E740481C1C}">
                <a14:useLocalDpi xmlns:a14="http://schemas.microsoft.com/office/drawing/2010/main"/>
              </a:ext>
            </a:extLst>
          </a:blip>
          <a:srcRect/>
          <a:stretch/>
        </p:blipFill>
        <p:spPr>
          <a:xfrm>
            <a:off x="3581400" y="1843394"/>
            <a:ext cx="2138669" cy="2138669"/>
          </a:xfrm>
          <a:ln w="38100">
            <a:solidFill>
              <a:schemeClr val="accent4">
                <a:lumMod val="40000"/>
                <a:lumOff val="60000"/>
              </a:schemeClr>
            </a:solidFill>
          </a:ln>
        </p:spPr>
      </p:pic>
      <p:pic>
        <p:nvPicPr>
          <p:cNvPr id="10" name="Picture Placeholder 9">
            <a:extLst>
              <a:ext uri="{FF2B5EF4-FFF2-40B4-BE49-F238E27FC236}">
                <a16:creationId xmlns:a16="http://schemas.microsoft.com/office/drawing/2014/main" id="{E543D9E4-1069-1049-9FDB-DD37BC54FA08}"/>
              </a:ext>
            </a:extLst>
          </p:cNvPr>
          <p:cNvPicPr>
            <a:picLocks noGrp="1" noChangeAspect="1"/>
          </p:cNvPicPr>
          <p:nvPr>
            <p:ph type="pic" sz="quarter" idx="14"/>
          </p:nvPr>
        </p:nvPicPr>
        <p:blipFill>
          <a:blip r:embed="rId5" cstate="hqprint">
            <a:extLst>
              <a:ext uri="{28A0092B-C50C-407E-A947-70E740481C1C}">
                <a14:useLocalDpi xmlns:a14="http://schemas.microsoft.com/office/drawing/2010/main"/>
              </a:ext>
            </a:extLst>
          </a:blip>
          <a:srcRect/>
          <a:stretch>
            <a:fillRect/>
          </a:stretch>
        </p:blipFill>
        <p:spPr>
          <a:solidFill>
            <a:schemeClr val="bg2"/>
          </a:solidFill>
          <a:ln w="38100">
            <a:solidFill>
              <a:schemeClr val="bg2"/>
            </a:solidFill>
          </a:ln>
        </p:spPr>
      </p:pic>
      <p:sp>
        <p:nvSpPr>
          <p:cNvPr id="23" name="Content Placeholder 22"/>
          <p:cNvSpPr>
            <a:spLocks noGrp="1"/>
          </p:cNvSpPr>
          <p:nvPr>
            <p:ph sz="quarter" idx="15"/>
          </p:nvPr>
        </p:nvSpPr>
        <p:spPr>
          <a:xfrm>
            <a:off x="789709" y="4260554"/>
            <a:ext cx="2290988" cy="2375773"/>
          </a:xfrm>
        </p:spPr>
        <p:txBody>
          <a:bodyPr/>
          <a:lstStyle/>
          <a:p>
            <a:r>
              <a:rPr lang="en-GB" dirty="0"/>
              <a:t>Reduce by </a:t>
            </a:r>
            <a:r>
              <a:rPr lang="en-GB" dirty="0" smtClean="0"/>
              <a:t>50% </a:t>
            </a:r>
            <a:r>
              <a:rPr lang="en-GB" dirty="0"/>
              <a:t>the </a:t>
            </a:r>
            <a:r>
              <a:rPr lang="en-GB" dirty="0" smtClean="0"/>
              <a:t>overall use </a:t>
            </a:r>
            <a:r>
              <a:rPr lang="en-GB" dirty="0"/>
              <a:t>and risk of </a:t>
            </a:r>
            <a:r>
              <a:rPr lang="en-GB" b="1" dirty="0"/>
              <a:t>chemical pesticides </a:t>
            </a:r>
            <a:r>
              <a:rPr lang="en-GB" dirty="0"/>
              <a:t>and reduce use by </a:t>
            </a:r>
            <a:r>
              <a:rPr lang="en-GB" dirty="0" smtClean="0"/>
              <a:t>50% of more </a:t>
            </a:r>
            <a:r>
              <a:rPr lang="en-GB" dirty="0"/>
              <a:t>hazardous</a:t>
            </a:r>
            <a:r>
              <a:rPr lang="en-GB" b="1" dirty="0" smtClean="0"/>
              <a:t> </a:t>
            </a:r>
            <a:r>
              <a:rPr lang="en-GB" b="1" dirty="0"/>
              <a:t>pesticides</a:t>
            </a:r>
          </a:p>
          <a:p>
            <a:endParaRPr lang="en-GB" dirty="0"/>
          </a:p>
        </p:txBody>
      </p:sp>
      <p:sp>
        <p:nvSpPr>
          <p:cNvPr id="24" name="Content Placeholder 23"/>
          <p:cNvSpPr>
            <a:spLocks noGrp="1"/>
          </p:cNvSpPr>
          <p:nvPr>
            <p:ph sz="quarter" idx="16"/>
          </p:nvPr>
        </p:nvSpPr>
        <p:spPr>
          <a:xfrm>
            <a:off x="3396344" y="4260554"/>
            <a:ext cx="2512088" cy="1249363"/>
          </a:xfrm>
        </p:spPr>
        <p:txBody>
          <a:bodyPr/>
          <a:lstStyle/>
          <a:p>
            <a:r>
              <a:rPr lang="en-GB" dirty="0"/>
              <a:t>Reduce </a:t>
            </a:r>
            <a:r>
              <a:rPr lang="en-GB" b="1" dirty="0" smtClean="0"/>
              <a:t>nutrient </a:t>
            </a:r>
            <a:r>
              <a:rPr lang="en-GB" b="1" dirty="0"/>
              <a:t>losses </a:t>
            </a:r>
            <a:r>
              <a:rPr lang="en-GB" dirty="0" smtClean="0"/>
              <a:t>by at least 50% </a:t>
            </a:r>
            <a:r>
              <a:rPr lang="en-US" dirty="0"/>
              <a:t>while ensuring </a:t>
            </a:r>
            <a:r>
              <a:rPr lang="en-US" dirty="0" smtClean="0"/>
              <a:t>no </a:t>
            </a:r>
            <a:r>
              <a:rPr lang="en-US" dirty="0"/>
              <a:t>deterioration in soil </a:t>
            </a:r>
            <a:r>
              <a:rPr lang="en-US" dirty="0" smtClean="0"/>
              <a:t>fertility</a:t>
            </a:r>
            <a:r>
              <a:rPr lang="en-GB" dirty="0" smtClean="0"/>
              <a:t>; this will reduce </a:t>
            </a:r>
            <a:r>
              <a:rPr lang="en-GB" dirty="0"/>
              <a:t>u</a:t>
            </a:r>
            <a:r>
              <a:rPr lang="en-GB" dirty="0" smtClean="0"/>
              <a:t>se </a:t>
            </a:r>
            <a:r>
              <a:rPr lang="en-GB" dirty="0"/>
              <a:t>of </a:t>
            </a:r>
            <a:r>
              <a:rPr lang="en-GB" b="1" dirty="0"/>
              <a:t>fertilisers</a:t>
            </a:r>
            <a:r>
              <a:rPr lang="en-GB" dirty="0"/>
              <a:t> by </a:t>
            </a:r>
            <a:r>
              <a:rPr lang="en-GB" dirty="0" smtClean="0"/>
              <a:t>at least 20</a:t>
            </a:r>
            <a:r>
              <a:rPr lang="en-GB" dirty="0" smtClean="0">
                <a:solidFill>
                  <a:srgbClr val="FF0000"/>
                </a:solidFill>
              </a:rPr>
              <a:t> </a:t>
            </a:r>
            <a:r>
              <a:rPr lang="en-GB" dirty="0" smtClean="0"/>
              <a:t>% </a:t>
            </a:r>
            <a:endParaRPr lang="en-GB" dirty="0"/>
          </a:p>
          <a:p>
            <a:endParaRPr lang="en-GB" dirty="0"/>
          </a:p>
        </p:txBody>
      </p:sp>
      <p:sp>
        <p:nvSpPr>
          <p:cNvPr id="25" name="Content Placeholder 24"/>
          <p:cNvSpPr>
            <a:spLocks noGrp="1"/>
          </p:cNvSpPr>
          <p:nvPr>
            <p:ph sz="quarter" idx="17"/>
          </p:nvPr>
        </p:nvSpPr>
        <p:spPr/>
        <p:txBody>
          <a:bodyPr/>
          <a:lstStyle/>
          <a:p>
            <a:r>
              <a:rPr lang="en-GB" dirty="0"/>
              <a:t>Reduce </a:t>
            </a:r>
            <a:r>
              <a:rPr lang="en-US" dirty="0" smtClean="0"/>
              <a:t>sales </a:t>
            </a:r>
            <a:r>
              <a:rPr lang="en-US" dirty="0"/>
              <a:t>of </a:t>
            </a:r>
            <a:r>
              <a:rPr lang="en-US" b="1" dirty="0"/>
              <a:t>antimicrobials</a:t>
            </a:r>
            <a:r>
              <a:rPr lang="en-US" dirty="0"/>
              <a:t> for farmed animals and in </a:t>
            </a:r>
            <a:r>
              <a:rPr lang="en-US" dirty="0" smtClean="0"/>
              <a:t>aquaculture </a:t>
            </a:r>
            <a:r>
              <a:rPr lang="en-GB" dirty="0" smtClean="0"/>
              <a:t>by 50%</a:t>
            </a:r>
            <a:endParaRPr lang="en-GB" dirty="0"/>
          </a:p>
          <a:p>
            <a:endParaRPr lang="en-GB" dirty="0"/>
          </a:p>
        </p:txBody>
      </p:sp>
      <p:sp>
        <p:nvSpPr>
          <p:cNvPr id="26" name="Content Placeholder 25"/>
          <p:cNvSpPr>
            <a:spLocks noGrp="1"/>
          </p:cNvSpPr>
          <p:nvPr>
            <p:ph sz="quarter" idx="18"/>
          </p:nvPr>
        </p:nvSpPr>
        <p:spPr/>
        <p:txBody>
          <a:bodyPr/>
          <a:lstStyle/>
          <a:p>
            <a:r>
              <a:rPr lang="en-GB" dirty="0"/>
              <a:t>Achieve </a:t>
            </a:r>
            <a:r>
              <a:rPr lang="en-US" dirty="0"/>
              <a:t>at least </a:t>
            </a:r>
            <a:r>
              <a:rPr lang="en-US" dirty="0" smtClean="0"/>
              <a:t>25% </a:t>
            </a:r>
            <a:r>
              <a:rPr lang="en-US" dirty="0"/>
              <a:t>of the EU’s agricultural land under </a:t>
            </a:r>
            <a:r>
              <a:rPr lang="en-GB" b="1" dirty="0" smtClean="0"/>
              <a:t>organic</a:t>
            </a:r>
            <a:r>
              <a:rPr lang="en-GB" dirty="0" smtClean="0"/>
              <a:t> </a:t>
            </a:r>
            <a:r>
              <a:rPr lang="en-GB" b="1" dirty="0"/>
              <a:t>farming</a:t>
            </a:r>
          </a:p>
          <a:p>
            <a:endParaRPr lang="en-GB" dirty="0"/>
          </a:p>
        </p:txBody>
      </p:sp>
      <p:pic>
        <p:nvPicPr>
          <p:cNvPr id="4" name="Picture Placeholder 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tretch>
            <a:fillRect/>
          </a:stretch>
        </p:blipFill>
        <p:spPr>
          <a:xfrm>
            <a:off x="6106947" y="1843392"/>
            <a:ext cx="2206827" cy="2138669"/>
          </a:xfrm>
          <a:ln w="38100">
            <a:solidFill>
              <a:schemeClr val="accent1">
                <a:lumMod val="20000"/>
                <a:lumOff val="80000"/>
              </a:schemeClr>
            </a:solidFill>
          </a:ln>
        </p:spPr>
      </p:pic>
    </p:spTree>
    <p:extLst>
      <p:ext uri="{BB962C8B-B14F-4D97-AF65-F5344CB8AC3E}">
        <p14:creationId xmlns:p14="http://schemas.microsoft.com/office/powerpoint/2010/main" val="14283267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972000" y="1515840"/>
            <a:ext cx="11125512" cy="3881904"/>
          </a:xfrm>
        </p:spPr>
        <p:txBody>
          <a:bodyPr/>
          <a:lstStyle/>
          <a:p>
            <a:r>
              <a:rPr lang="en-IE" dirty="0"/>
              <a:t>Targets are </a:t>
            </a:r>
            <a:r>
              <a:rPr lang="en-IE" b="1" dirty="0"/>
              <a:t>aspirational, non-binding, EU-wide</a:t>
            </a:r>
            <a:endParaRPr lang="en-IE" dirty="0"/>
          </a:p>
          <a:p>
            <a:r>
              <a:rPr lang="en-GB" dirty="0"/>
              <a:t>Any legally binding targets will be set </a:t>
            </a:r>
            <a:r>
              <a:rPr lang="en-GB" b="1" dirty="0"/>
              <a:t>in legislation; </a:t>
            </a:r>
            <a:r>
              <a:rPr lang="en-GB" dirty="0"/>
              <a:t>preceded by </a:t>
            </a:r>
            <a:r>
              <a:rPr lang="en-GB" b="1" dirty="0"/>
              <a:t>Impact Assessment, </a:t>
            </a:r>
            <a:r>
              <a:rPr lang="en-GB" dirty="0" err="1"/>
              <a:t>e.g</a:t>
            </a:r>
            <a:r>
              <a:rPr lang="en-GB" dirty="0"/>
              <a:t> Directive on sustainable use of pesticides. </a:t>
            </a:r>
          </a:p>
          <a:p>
            <a:r>
              <a:rPr lang="en-US" b="1" dirty="0"/>
              <a:t>Agriculture: </a:t>
            </a:r>
            <a:r>
              <a:rPr lang="en-US" dirty="0"/>
              <a:t>Commission will work with Member States to ensure that </a:t>
            </a:r>
            <a:r>
              <a:rPr lang="en-US" b="1" dirty="0"/>
              <a:t>CAP strategic plans </a:t>
            </a:r>
            <a:r>
              <a:rPr lang="en-US" dirty="0"/>
              <a:t>adhere to a concerted and ambitious approach, which reflect Green Deal targets and objectives and associated strategies (Farm to Fork &amp; Biodiversity)</a:t>
            </a:r>
          </a:p>
          <a:p>
            <a:r>
              <a:rPr lang="en-GB" dirty="0"/>
              <a:t>The Commission will make </a:t>
            </a:r>
            <a:r>
              <a:rPr lang="en-GB" b="1" dirty="0"/>
              <a:t>recommendations</a:t>
            </a:r>
            <a:r>
              <a:rPr lang="en-GB" dirty="0"/>
              <a:t> (end 2020) to each Member State on the nine specific objectives of the CAP and quantified Green Deal  targets, before MS formally submit draft </a:t>
            </a:r>
            <a:r>
              <a:rPr lang="en-GB" b="1" dirty="0"/>
              <a:t>Strategic Plans</a:t>
            </a:r>
            <a:endParaRPr lang="en-GB" sz="2000" b="1" dirty="0"/>
          </a:p>
          <a:p>
            <a:r>
              <a:rPr lang="en-US" b="1" dirty="0" smtClean="0"/>
              <a:t>Aquaculture: </a:t>
            </a:r>
            <a:r>
              <a:rPr lang="en-US" dirty="0" smtClean="0"/>
              <a:t>Commission will ensure </a:t>
            </a:r>
            <a:r>
              <a:rPr lang="en-US" b="1" dirty="0" smtClean="0"/>
              <a:t>new Guidelines for the Sustainable development of Aquaculture </a:t>
            </a:r>
            <a:r>
              <a:rPr lang="en-US" dirty="0" smtClean="0"/>
              <a:t>will support attainment of targets by MS.</a:t>
            </a:r>
            <a:endParaRPr lang="en-US" dirty="0"/>
          </a:p>
          <a:p>
            <a:pPr marL="0" indent="0">
              <a:buNone/>
            </a:pPr>
            <a:endParaRPr lang="nl-NL" sz="2000" dirty="0"/>
          </a:p>
        </p:txBody>
      </p:sp>
      <p:sp>
        <p:nvSpPr>
          <p:cNvPr id="11" name="Title 10"/>
          <p:cNvSpPr>
            <a:spLocks noGrp="1"/>
          </p:cNvSpPr>
          <p:nvPr>
            <p:ph type="title"/>
          </p:nvPr>
        </p:nvSpPr>
        <p:spPr/>
        <p:txBody>
          <a:bodyPr/>
          <a:lstStyle/>
          <a:p>
            <a:r>
              <a:rPr lang="en-IE" dirty="0"/>
              <a:t>General remarks concerning all targets</a:t>
            </a:r>
          </a:p>
        </p:txBody>
      </p:sp>
    </p:spTree>
    <p:extLst>
      <p:ext uri="{BB962C8B-B14F-4D97-AF65-F5344CB8AC3E}">
        <p14:creationId xmlns:p14="http://schemas.microsoft.com/office/powerpoint/2010/main" val="683654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5299624" y="1927225"/>
            <a:ext cx="6187976" cy="2944623"/>
          </a:xfrm>
          <a:prstGeom prst="rect">
            <a:avLst/>
          </a:prstGeom>
        </p:spPr>
      </p:pic>
      <p:sp>
        <p:nvSpPr>
          <p:cNvPr id="3" name="Title 2"/>
          <p:cNvSpPr>
            <a:spLocks noGrp="1"/>
          </p:cNvSpPr>
          <p:nvPr>
            <p:ph type="title"/>
          </p:nvPr>
        </p:nvSpPr>
        <p:spPr/>
        <p:txBody>
          <a:bodyPr/>
          <a:lstStyle/>
          <a:p>
            <a:r>
              <a:rPr lang="en-GB" dirty="0"/>
              <a:t>O</a:t>
            </a:r>
            <a:r>
              <a:rPr lang="en-GB" dirty="0" smtClean="0"/>
              <a:t>rganic farming  </a:t>
            </a:r>
            <a:endParaRPr lang="en-GB" dirty="0"/>
          </a:p>
        </p:txBody>
      </p:sp>
      <p:sp>
        <p:nvSpPr>
          <p:cNvPr id="5" name="Content Placeholder 1"/>
          <p:cNvSpPr txBox="1">
            <a:spLocks/>
          </p:cNvSpPr>
          <p:nvPr/>
        </p:nvSpPr>
        <p:spPr>
          <a:xfrm>
            <a:off x="653473" y="1927225"/>
            <a:ext cx="3937000" cy="3881904"/>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0"/>
              </a:spcBef>
              <a:spcAft>
                <a:spcPts val="1800"/>
              </a:spcAft>
              <a:buClr>
                <a:schemeClr val="tx2"/>
              </a:buClr>
              <a:buFont typeface="Arial" panose="020B0604020202020204" pitchFamily="34" charset="0"/>
              <a:buChar char="•"/>
              <a:defRPr sz="2400" kern="1200">
                <a:solidFill>
                  <a:schemeClr val="tx1"/>
                </a:solidFill>
                <a:latin typeface="EC Square Sans Pro" panose="020B0506040000020004" pitchFamily="34" charset="0"/>
                <a:ea typeface="+mn-ea"/>
                <a:cs typeface="+mn-cs"/>
              </a:defRPr>
            </a:lvl1pPr>
            <a:lvl2pPr marL="6858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2000" kern="1200">
                <a:solidFill>
                  <a:schemeClr val="tx1"/>
                </a:solidFill>
                <a:latin typeface="EC Square Sans Pro" panose="020B0506040000020004" pitchFamily="34" charset="0"/>
                <a:ea typeface="+mn-ea"/>
                <a:cs typeface="+mn-cs"/>
              </a:defRPr>
            </a:lvl2pPr>
            <a:lvl3pPr marL="11430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800" kern="1200">
                <a:solidFill>
                  <a:schemeClr val="tx1"/>
                </a:solidFill>
                <a:latin typeface="EC Square Sans Pro" panose="020B0506040000020004" pitchFamily="34" charset="0"/>
                <a:ea typeface="+mn-ea"/>
                <a:cs typeface="+mn-cs"/>
              </a:defRPr>
            </a:lvl3pPr>
            <a:lvl4pPr marL="16002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4pPr>
            <a:lvl5pPr marL="2057400" indent="-228600" algn="l" defTabSz="914400" rtl="0" eaLnBrk="1" latinLnBrk="0" hangingPunct="1">
              <a:lnSpc>
                <a:spcPct val="100000"/>
              </a:lnSpc>
              <a:spcBef>
                <a:spcPts val="500"/>
              </a:spcBef>
              <a:spcAft>
                <a:spcPts val="1800"/>
              </a:spcAft>
              <a:buClr>
                <a:schemeClr val="tx2"/>
              </a:buClr>
              <a:buFont typeface="Arial" panose="020B0604020202020204" pitchFamily="34" charset="0"/>
              <a:buChar char="•"/>
              <a:defRPr sz="1600" kern="1200">
                <a:solidFill>
                  <a:schemeClr val="tx1"/>
                </a:solidFill>
                <a:latin typeface="EC Square Sans Pro" panose="020B050604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t>The total area under organic farming is increasing in the EU-27: almost 13 million hectares in 2018 (8% of the total utilized agricultural area). </a:t>
            </a:r>
          </a:p>
          <a:p>
            <a:r>
              <a:rPr lang="en-US" sz="2000" dirty="0" smtClean="0"/>
              <a:t>Significant differences exist between Member States!</a:t>
            </a:r>
          </a:p>
          <a:p>
            <a:r>
              <a:rPr lang="en-US" sz="2000" dirty="0" smtClean="0"/>
              <a:t>New target for 2030: at least 25% of EU agricultural land under organic farming. </a:t>
            </a:r>
          </a:p>
          <a:p>
            <a:endParaRPr lang="fr-BE" sz="2000" dirty="0"/>
          </a:p>
        </p:txBody>
      </p:sp>
      <p:pic>
        <p:nvPicPr>
          <p:cNvPr id="2" name="Picture 1"/>
          <p:cNvPicPr>
            <a:picLocks noChangeAspect="1"/>
          </p:cNvPicPr>
          <p:nvPr/>
        </p:nvPicPr>
        <p:blipFill>
          <a:blip r:embed="rId3"/>
          <a:stretch>
            <a:fillRect/>
          </a:stretch>
        </p:blipFill>
        <p:spPr>
          <a:xfrm>
            <a:off x="9975273" y="370195"/>
            <a:ext cx="1512327" cy="1006765"/>
          </a:xfrm>
          <a:prstGeom prst="rect">
            <a:avLst/>
          </a:prstGeom>
        </p:spPr>
      </p:pic>
    </p:spTree>
    <p:extLst>
      <p:ext uri="{BB962C8B-B14F-4D97-AF65-F5344CB8AC3E}">
        <p14:creationId xmlns:p14="http://schemas.microsoft.com/office/powerpoint/2010/main" val="27257760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een Deal colour theme">
      <a:dk1>
        <a:srgbClr val="4D4D4D"/>
      </a:dk1>
      <a:lt1>
        <a:srgbClr val="FFFFFF"/>
      </a:lt1>
      <a:dk2>
        <a:srgbClr val="034EA2"/>
      </a:dk2>
      <a:lt2>
        <a:srgbClr val="9ACA3C"/>
      </a:lt2>
      <a:accent1>
        <a:srgbClr val="2C85A4"/>
      </a:accent1>
      <a:accent2>
        <a:srgbClr val="C3E5ED"/>
      </a:accent2>
      <a:accent3>
        <a:srgbClr val="495F41"/>
      </a:accent3>
      <a:accent4>
        <a:srgbClr val="3C3C58"/>
      </a:accent4>
      <a:accent5>
        <a:srgbClr val="FFA52F"/>
      </a:accent5>
      <a:accent6>
        <a:srgbClr val="C4E0C0"/>
      </a:accent6>
      <a:hlink>
        <a:srgbClr val="EBE1D1"/>
      </a:hlink>
      <a:folHlink>
        <a:srgbClr val="FD6579"/>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_Presentation.pptx" id="{DF0E4C23-23CF-4CA0-B78D-4EE4E4812529}" vid="{A275074F-6DFA-4FBF-AA5C-38C3649C393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6734</TotalTime>
  <Words>2893</Words>
  <Application>Microsoft Office PowerPoint</Application>
  <PresentationFormat>Widescreen</PresentationFormat>
  <Paragraphs>267</Paragraphs>
  <Slides>16</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EC Square Sans Pro</vt:lpstr>
      <vt:lpstr>EC Square Sans Pro Medium</vt:lpstr>
      <vt:lpstr>Office Theme</vt:lpstr>
      <vt:lpstr>PowerPoint Presentation</vt:lpstr>
      <vt:lpstr>PowerPoint Presentation</vt:lpstr>
      <vt:lpstr>PowerPoint Presentation</vt:lpstr>
      <vt:lpstr>Challenges to the EU food system</vt:lpstr>
      <vt:lpstr>New challenges: COVID-19 pandemic</vt:lpstr>
      <vt:lpstr>Farm to Fork Strategy: overall goals</vt:lpstr>
      <vt:lpstr>2030  Targets for sustainable food production</vt:lpstr>
      <vt:lpstr>General remarks concerning all targets</vt:lpstr>
      <vt:lpstr>Organic farming  </vt:lpstr>
      <vt:lpstr>Organic farming &amp; aquaculture</vt:lpstr>
      <vt:lpstr>Concrete actions: overarching</vt:lpstr>
      <vt:lpstr>Actions to ensure sustainable food production (1)</vt:lpstr>
      <vt:lpstr>Actions to promote shift towards healthy, sustainable diets</vt:lpstr>
      <vt:lpstr>Enabling transition - Promoting global transition</vt:lpstr>
      <vt:lpstr>For healthy people, healthy societies  and a healthy planet.  The Farm to Fork Strategy  IT’S DOWN TO US!</vt:lpstr>
      <vt:lpstr>Thank you</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lastModifiedBy>SMETS Claude (AGRI)</cp:lastModifiedBy>
  <cp:revision>418</cp:revision>
  <dcterms:created xsi:type="dcterms:W3CDTF">2019-08-09T12:06:42Z</dcterms:created>
  <dcterms:modified xsi:type="dcterms:W3CDTF">2020-07-08T07:52:15Z</dcterms:modified>
</cp:coreProperties>
</file>