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11"/>
  </p:notesMasterIdLst>
  <p:handoutMasterIdLst>
    <p:handoutMasterId r:id="rId12"/>
  </p:handoutMasterIdLst>
  <p:sldIdLst>
    <p:sldId id="256" r:id="rId2"/>
    <p:sldId id="434" r:id="rId3"/>
    <p:sldId id="442" r:id="rId4"/>
    <p:sldId id="435" r:id="rId5"/>
    <p:sldId id="438" r:id="rId6"/>
    <p:sldId id="436" r:id="rId7"/>
    <p:sldId id="437" r:id="rId8"/>
    <p:sldId id="439" r:id="rId9"/>
    <p:sldId id="441" r:id="rId10"/>
  </p:sldIdLst>
  <p:sldSz cx="9144000" cy="6858000" type="screen4x3"/>
  <p:notesSz cx="6805613" cy="99441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99CCFF"/>
    <a:srgbClr val="CCECFF"/>
    <a:srgbClr val="336600"/>
    <a:srgbClr val="FFFF00"/>
    <a:srgbClr val="663300"/>
    <a:srgbClr val="FF99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343" autoAdjust="0"/>
  </p:normalViewPr>
  <p:slideViewPr>
    <p:cSldViewPr>
      <p:cViewPr varScale="1">
        <p:scale>
          <a:sx n="64" d="100"/>
          <a:sy n="64" d="100"/>
        </p:scale>
        <p:origin x="1378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3990" y="90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527" tIns="42262" rIns="84527" bIns="42262" numCol="1" anchor="t" anchorCtr="0" compatLnSpc="1">
            <a:prstTxWarp prst="textNoShape">
              <a:avLst/>
            </a:prstTxWarp>
          </a:bodyPr>
          <a:lstStyle>
            <a:lvl1pPr defTabSz="844550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527" tIns="42262" rIns="84527" bIns="42262" numCol="1" anchor="t" anchorCtr="0" compatLnSpc="1">
            <a:prstTxWarp prst="textNoShape">
              <a:avLst/>
            </a:prstTxWarp>
          </a:bodyPr>
          <a:lstStyle>
            <a:lvl1pPr algn="r" defTabSz="844550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527" tIns="42262" rIns="84527" bIns="42262" numCol="1" anchor="b" anchorCtr="0" compatLnSpc="1">
            <a:prstTxWarp prst="textNoShape">
              <a:avLst/>
            </a:prstTxWarp>
          </a:bodyPr>
          <a:lstStyle>
            <a:lvl1pPr defTabSz="844550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527" tIns="42262" rIns="84527" bIns="42262" numCol="1" anchor="b" anchorCtr="0" compatLnSpc="1">
            <a:prstTxWarp prst="textNoShape">
              <a:avLst/>
            </a:prstTxWarp>
          </a:bodyPr>
          <a:lstStyle>
            <a:lvl1pPr algn="r" defTabSz="844550" eaLnBrk="1" hangingPunct="1">
              <a:defRPr sz="1100"/>
            </a:lvl1pPr>
          </a:lstStyle>
          <a:p>
            <a:pPr>
              <a:defRPr/>
            </a:pPr>
            <a:fld id="{D242C15D-3DDA-44DC-8754-F071B5E810A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67" tIns="45785" rIns="91567" bIns="4578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67" tIns="45785" rIns="91567" bIns="4578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5125" cy="447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67" tIns="45785" rIns="91567" bIns="45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67" tIns="45785" rIns="91567" bIns="4578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67" tIns="45785" rIns="91567" bIns="4578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8080B02-6062-417B-87CC-111860D534E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EB65AFA-FE53-440D-9C4E-FAEB6F265511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mtClean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mtClean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7" y="2565401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90" y="3716340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Date Placeholder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D34407D4-BF78-4171-8614-08682526BBF6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659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2AC01-2B84-4804-A6B6-A503CC777D48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2386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5" y="1339852"/>
            <a:ext cx="2071687" cy="4681538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90" y="1339852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25124-4DE5-4982-B91B-1E3468C3E66D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8119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7F523-3D9B-411B-B952-F621AE1D256F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1994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A9475-A880-484A-96FB-8CD965B54E93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8487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6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6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A736B-0A23-4815-9F4D-C868412C1B78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361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E003D-CD42-4228-85A7-03013FFE23CE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4811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A5FDC-10AD-4E4A-BE9F-FCD2FDD3E251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3874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BC4961-0837-4A6C-97FD-AD6746312495}" type="datetime1">
              <a:rPr lang="en-US" altLang="en-US" smtClean="0"/>
              <a:t>7/8/2020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78861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51577-1162-4A58-8130-EDEF5F50EFA3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0497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89067-1B8A-4970-9D41-7BAE2F2F8570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9560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CDBC4961-0837-4A6C-97FD-AD6746312495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mtClean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mtClean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1032" name="Picture 8" descr="LOGO CE_Vertical_EN_NEG_quadri_H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3005138" y="6643688"/>
            <a:ext cx="31686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1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B94BFD43-A824-4600-B26D-6E4236D9BE82}" type="slidenum">
              <a:rPr lang="en-GB" altLang="en-US" sz="1200" b="1" smtClean="0">
                <a:solidFill>
                  <a:schemeClr val="bg1"/>
                </a:solidFill>
                <a:latin typeface="Verdana" panose="020B0604030504040204" pitchFamily="34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GB" altLang="en-US" sz="1200" b="1" smtClean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49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</p:sldLayoutIdLst>
  <p:hf sldNum="0" hd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9"/>
          <p:cNvSpPr>
            <a:spLocks noGrp="1" noChangeArrowheads="1"/>
          </p:cNvSpPr>
          <p:nvPr>
            <p:ph type="ctrTitle" idx="4294967295"/>
          </p:nvPr>
        </p:nvSpPr>
        <p:spPr>
          <a:xfrm>
            <a:off x="530225" y="2236788"/>
            <a:ext cx="8135938" cy="1470025"/>
          </a:xfrm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358775" algn="ctr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CA" altLang="en-US" sz="3600" dirty="0" smtClean="0"/>
              <a:t>2019 INTC overview</a:t>
            </a:r>
          </a:p>
        </p:txBody>
      </p:sp>
      <p:sp>
        <p:nvSpPr>
          <p:cNvPr id="3075" name="Rectangle 20"/>
          <p:cNvSpPr>
            <a:spLocks noGrp="1" noChangeArrowheads="1"/>
          </p:cNvSpPr>
          <p:nvPr>
            <p:ph type="subTitle" idx="4294967295"/>
          </p:nvPr>
        </p:nvSpPr>
        <p:spPr>
          <a:xfrm>
            <a:off x="333375" y="4826000"/>
            <a:ext cx="8312150" cy="1582738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CA" sz="1400" b="1" i="0" dirty="0" smtClean="0">
                <a:solidFill>
                  <a:srgbClr val="003399"/>
                </a:solidFill>
              </a:rPr>
              <a:t>DG AGRI – Unit B.4, Organics 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en-CA" sz="2000" b="1" i="0" dirty="0" smtClean="0">
                <a:solidFill>
                  <a:srgbClr val="003399"/>
                </a:solidFill>
              </a:rPr>
              <a:t>Civil Dialogue Group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en-CA" sz="2000" b="1" i="0" dirty="0" smtClean="0">
                <a:solidFill>
                  <a:srgbClr val="003399"/>
                </a:solidFill>
              </a:rPr>
              <a:t>10/07/2018, Brussels </a:t>
            </a:r>
          </a:p>
          <a:p>
            <a:pPr marL="0" indent="0" algn="ctr" eaLnBrk="1" hangingPunct="1">
              <a:buFontTx/>
              <a:buNone/>
              <a:defRPr/>
            </a:pPr>
            <a:endParaRPr lang="en-GB" sz="2000" b="1" i="0" dirty="0" smtClean="0">
              <a:solidFill>
                <a:srgbClr val="003399"/>
              </a:solidFill>
            </a:endParaRPr>
          </a:p>
        </p:txBody>
      </p:sp>
      <p:pic>
        <p:nvPicPr>
          <p:cNvPr id="5124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663" y="5618163"/>
            <a:ext cx="14398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2852936"/>
            <a:ext cx="55446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0"/>
              </a:spcBef>
              <a:buFont typeface="Wingdings" panose="05000000000000000000" pitchFamily="2" charset="2"/>
              <a:buChar char="Ø"/>
            </a:pPr>
            <a:r>
              <a:rPr lang="en-GB" sz="1600" b="1" dirty="0" smtClean="0">
                <a:solidFill>
                  <a:srgbClr val="00B050"/>
                </a:solidFill>
                <a:latin typeface="+mn-lt"/>
              </a:rPr>
              <a:t>Total number of notifications: 490</a:t>
            </a:r>
          </a:p>
          <a:p>
            <a:pPr marL="285750" indent="-285750">
              <a:spcBef>
                <a:spcPts val="3000"/>
              </a:spcBef>
              <a:buFont typeface="Wingdings" panose="05000000000000000000" pitchFamily="2" charset="2"/>
              <a:buChar char="Ø"/>
            </a:pPr>
            <a:r>
              <a:rPr lang="en-GB" sz="1600" b="1" dirty="0" smtClean="0">
                <a:solidFill>
                  <a:srgbClr val="00B050"/>
                </a:solidFill>
                <a:latin typeface="+mn-lt"/>
              </a:rPr>
              <a:t>Total number of notified third countries: 49 </a:t>
            </a:r>
            <a:endParaRPr lang="en-GB" sz="1600" b="1" dirty="0">
              <a:solidFill>
                <a:srgbClr val="00B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1055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412776"/>
            <a:ext cx="8568952" cy="51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390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484784"/>
            <a:ext cx="8305648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352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484784"/>
            <a:ext cx="8836336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734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268760"/>
            <a:ext cx="8424936" cy="547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730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1" y="1268760"/>
            <a:ext cx="9113941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050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340768"/>
            <a:ext cx="8568952" cy="52425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5708314"/>
            <a:ext cx="2664296" cy="83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274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20" y="1412776"/>
            <a:ext cx="9035669" cy="47525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5373216"/>
            <a:ext cx="3689724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29358"/>
      </p:ext>
    </p:extLst>
  </p:cSld>
  <p:clrMapOvr>
    <a:masterClrMapping/>
  </p:clrMapOvr>
</p:sld>
</file>

<file path=ppt/theme/theme1.xml><?xml version="1.0" encoding="utf-8"?>
<a:theme xmlns:a="http://schemas.openxmlformats.org/drawingml/2006/main" name="DG COMM_Powerpoint_Template-EN">
  <a:themeElements>
    <a:clrScheme name="DG COMM_Powerpoint_Template-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G COMM_Powerpoint_Template-EN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DG COMM_Powerpoint_Template-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G COMM_Powerpoint_Template-E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6703</TotalTime>
  <Words>31</Words>
  <Application>Microsoft Office PowerPoint</Application>
  <PresentationFormat>On-screen Show (4:3)</PresentationFormat>
  <Paragraphs>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ＭＳ Ｐゴシック</vt:lpstr>
      <vt:lpstr>Arial</vt:lpstr>
      <vt:lpstr>Verdana</vt:lpstr>
      <vt:lpstr>Wingdings</vt:lpstr>
      <vt:lpstr>DG COMM_Powerpoint_Template-EN</vt:lpstr>
      <vt:lpstr>2019 INTC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 organic farming control system</dc:title>
  <dc:creator>Gyorgy.NEMETH@ec.europa.eu</dc:creator>
  <cp:lastModifiedBy>SMETS Claude (AGRI)</cp:lastModifiedBy>
  <cp:revision>572</cp:revision>
  <cp:lastPrinted>2015-05-20T14:58:19Z</cp:lastPrinted>
  <dcterms:created xsi:type="dcterms:W3CDTF">2012-01-14T09:26:24Z</dcterms:created>
  <dcterms:modified xsi:type="dcterms:W3CDTF">2020-07-08T07:54:35Z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">
    <vt:lpwstr>agri-publications@ec.europa.eu</vt:lpwstr>
  </property>
</Properties>
</file>