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 id="2147483671" r:id="rId5"/>
  </p:sldMasterIdLst>
  <p:notesMasterIdLst>
    <p:notesMasterId r:id="rId22"/>
  </p:notesMasterIdLst>
  <p:handoutMasterIdLst>
    <p:handoutMasterId r:id="rId23"/>
  </p:handoutMasterIdLst>
  <p:sldIdLst>
    <p:sldId id="258" r:id="rId6"/>
    <p:sldId id="640" r:id="rId7"/>
    <p:sldId id="1360" r:id="rId8"/>
    <p:sldId id="1361" r:id="rId9"/>
    <p:sldId id="735" r:id="rId10"/>
    <p:sldId id="748" r:id="rId11"/>
    <p:sldId id="1355" r:id="rId12"/>
    <p:sldId id="1358" r:id="rId13"/>
    <p:sldId id="1347" r:id="rId14"/>
    <p:sldId id="1348" r:id="rId15"/>
    <p:sldId id="1357" r:id="rId16"/>
    <p:sldId id="1349" r:id="rId17"/>
    <p:sldId id="747" r:id="rId18"/>
    <p:sldId id="751" r:id="rId19"/>
    <p:sldId id="746" r:id="rId20"/>
    <p:sldId id="715" r:id="rId21"/>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47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643A38C-FDD9-620A-241B-20B13AD4C4E8}" name="LEOST Charline (AGRI)" initials="LC(" userId="S::Charline.LEOST@ec.europa.eu::5fbcf1e0-8e15-4db3-afc3-df7c1bbf494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4EA2"/>
    <a:srgbClr val="035DC1"/>
    <a:srgbClr val="004494"/>
    <a:srgbClr val="024B9C"/>
    <a:srgbClr val="0356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556" autoAdjust="0"/>
    <p:restoredTop sz="93792" autoAdjust="0"/>
  </p:normalViewPr>
  <p:slideViewPr>
    <p:cSldViewPr snapToGrid="0">
      <p:cViewPr varScale="1">
        <p:scale>
          <a:sx n="62" d="100"/>
          <a:sy n="62" d="100"/>
        </p:scale>
        <p:origin x="464" y="56"/>
      </p:cViewPr>
      <p:guideLst>
        <p:guide orient="horz" pos="2092"/>
        <p:guide pos="3477"/>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A9EF15-B978-48D5-99BA-55DD44FEC5DC}" type="doc">
      <dgm:prSet loTypeId="urn:microsoft.com/office/officeart/2008/layout/VerticalCurvedList" loCatId="list" qsTypeId="urn:microsoft.com/office/officeart/2005/8/quickstyle/simple5" qsCatId="simple" csTypeId="urn:microsoft.com/office/officeart/2005/8/colors/accent0_2" csCatId="mainScheme" phldr="1"/>
      <dgm:spPr/>
      <dgm:t>
        <a:bodyPr/>
        <a:lstStyle/>
        <a:p>
          <a:endParaRPr lang="en-IE"/>
        </a:p>
      </dgm:t>
    </dgm:pt>
    <dgm:pt modelId="{D3260147-FEED-43C1-8CAE-B83047848E85}">
      <dgm:prSet phldrT="[Text]" custT="1"/>
      <dgm:spPr/>
      <dgm:t>
        <a:bodyPr/>
        <a:lstStyle/>
        <a:p>
          <a:r>
            <a:rPr lang="en-IE" sz="2200" noProof="0" dirty="0">
              <a:solidFill>
                <a:schemeClr val="tx1"/>
              </a:solidFill>
              <a:sym typeface="Wingdings" panose="05000000000000000000" pitchFamily="2" charset="2"/>
            </a:rPr>
            <a:t> Request b</a:t>
          </a:r>
          <a:r>
            <a:rPr lang="en-IE" sz="2200" noProof="0" dirty="0">
              <a:solidFill>
                <a:schemeClr val="tx1"/>
              </a:solidFill>
            </a:rPr>
            <a:t>y the Member State to Commission to submit applications</a:t>
          </a:r>
          <a:r>
            <a:rPr lang="en-IE" sz="2000" noProof="0" dirty="0">
              <a:solidFill>
                <a:schemeClr val="tx1"/>
              </a:solidFill>
            </a:rPr>
            <a:t>  </a:t>
          </a:r>
        </a:p>
        <a:p>
          <a:r>
            <a:rPr lang="en-IE" sz="2200" noProof="0" dirty="0">
              <a:solidFill>
                <a:schemeClr val="tx1"/>
              </a:solidFill>
              <a:sym typeface="Wingdings" panose="05000000000000000000" pitchFamily="2" charset="2"/>
            </a:rPr>
            <a:t> Commission check that forms are correctly filled in and submission to WIPO</a:t>
          </a:r>
          <a:endParaRPr lang="en-IE" sz="2200" noProof="0" dirty="0">
            <a:solidFill>
              <a:schemeClr val="tx1"/>
            </a:solidFill>
          </a:endParaRPr>
        </a:p>
      </dgm:t>
    </dgm:pt>
    <dgm:pt modelId="{693495FD-C0D5-4B9A-A200-4AF0B2B8ED78}" type="parTrans" cxnId="{C5FF3B1A-7299-468E-ABED-8902EA978C7B}">
      <dgm:prSet/>
      <dgm:spPr/>
      <dgm:t>
        <a:bodyPr/>
        <a:lstStyle/>
        <a:p>
          <a:endParaRPr lang="en-IE"/>
        </a:p>
      </dgm:t>
    </dgm:pt>
    <dgm:pt modelId="{9C04A59C-E601-4845-B486-DF99BAB17998}" type="sibTrans" cxnId="{C5FF3B1A-7299-468E-ABED-8902EA978C7B}">
      <dgm:prSet/>
      <dgm:spPr/>
      <dgm:t>
        <a:bodyPr/>
        <a:lstStyle/>
        <a:p>
          <a:endParaRPr lang="en-IE"/>
        </a:p>
      </dgm:t>
    </dgm:pt>
    <dgm:pt modelId="{5479FB22-C144-4EA2-8C90-022A9F928FC8}">
      <dgm:prSet phldrT="[Text]" custT="1"/>
      <dgm:spPr/>
      <dgm:t>
        <a:bodyPr/>
        <a:lstStyle/>
        <a:p>
          <a:r>
            <a:rPr lang="en-IE" sz="2200" noProof="0" dirty="0">
              <a:solidFill>
                <a:schemeClr val="tx1"/>
              </a:solidFill>
              <a:sym typeface="Wingdings" panose="05000000000000000000" pitchFamily="2" charset="2"/>
            </a:rPr>
            <a:t> </a:t>
          </a:r>
          <a:r>
            <a:rPr lang="en-IE" sz="2200" noProof="0" dirty="0">
              <a:solidFill>
                <a:schemeClr val="tx1"/>
              </a:solidFill>
            </a:rPr>
            <a:t>Formal examination by the </a:t>
          </a:r>
          <a:r>
            <a:rPr lang="en-IE" sz="2200" u="sng" noProof="0" dirty="0">
              <a:solidFill>
                <a:schemeClr val="tx1"/>
              </a:solidFill>
            </a:rPr>
            <a:t>WIPO</a:t>
          </a:r>
        </a:p>
        <a:p>
          <a:r>
            <a:rPr lang="en-IE" sz="2200" noProof="0" dirty="0">
              <a:solidFill>
                <a:schemeClr val="tx1"/>
              </a:solidFill>
              <a:sym typeface="Wingdings" panose="05000000000000000000" pitchFamily="2" charset="2"/>
            </a:rPr>
            <a:t> Registration and publication in the International Register</a:t>
          </a:r>
          <a:endParaRPr lang="en-IE" sz="2200" noProof="0" dirty="0">
            <a:solidFill>
              <a:schemeClr val="tx1"/>
            </a:solidFill>
          </a:endParaRPr>
        </a:p>
      </dgm:t>
    </dgm:pt>
    <dgm:pt modelId="{4AC3D739-0B9F-4535-960C-947CC33EAB1F}" type="parTrans" cxnId="{7E1A7099-788F-432E-82B0-89EB6E96073B}">
      <dgm:prSet/>
      <dgm:spPr/>
      <dgm:t>
        <a:bodyPr/>
        <a:lstStyle/>
        <a:p>
          <a:endParaRPr lang="en-IE"/>
        </a:p>
      </dgm:t>
    </dgm:pt>
    <dgm:pt modelId="{5852DE41-A3A3-4155-82CE-E1CCBF16DD49}" type="sibTrans" cxnId="{7E1A7099-788F-432E-82B0-89EB6E96073B}">
      <dgm:prSet/>
      <dgm:spPr/>
      <dgm:t>
        <a:bodyPr/>
        <a:lstStyle/>
        <a:p>
          <a:endParaRPr lang="en-IE"/>
        </a:p>
      </dgm:t>
    </dgm:pt>
    <dgm:pt modelId="{87FB0566-CFE4-4560-B705-CE7ED04FCB8E}">
      <dgm:prSet phldrT="[Text]" custT="1"/>
      <dgm:spPr/>
      <dgm:t>
        <a:bodyPr/>
        <a:lstStyle/>
        <a:p>
          <a:r>
            <a:rPr lang="fr-BE" sz="2200" dirty="0">
              <a:solidFill>
                <a:schemeClr val="tx1"/>
              </a:solidFill>
              <a:sym typeface="Wingdings" panose="05000000000000000000" pitchFamily="2" charset="2"/>
            </a:rPr>
            <a:t> Notification of the GI registration to all </a:t>
          </a:r>
          <a:r>
            <a:rPr lang="en-US" sz="2200" b="0" dirty="0">
              <a:solidFill>
                <a:schemeClr val="tx1"/>
              </a:solidFill>
              <a:latin typeface="Arial" panose="020B0604020202020204" pitchFamily="34" charset="0"/>
              <a:cs typeface="Arial" panose="020B0604020202020204" pitchFamily="34" charset="0"/>
            </a:rPr>
            <a:t>Contracting Parties by WIPO</a:t>
          </a:r>
        </a:p>
        <a:p>
          <a:r>
            <a:rPr lang="fr-BE" sz="2200" dirty="0">
              <a:solidFill>
                <a:schemeClr val="tx1"/>
              </a:solidFill>
              <a:sym typeface="Wingdings" panose="05000000000000000000" pitchFamily="2" charset="2"/>
            </a:rPr>
            <a:t> </a:t>
          </a:r>
          <a:r>
            <a:rPr lang="en-IE" sz="2200" noProof="0" dirty="0">
              <a:solidFill>
                <a:schemeClr val="tx1"/>
              </a:solidFill>
              <a:sym typeface="Wingdings" panose="05000000000000000000" pitchFamily="2" charset="2"/>
            </a:rPr>
            <a:t>Decision</a:t>
          </a:r>
          <a:r>
            <a:rPr lang="fr-BE" sz="2200" dirty="0">
              <a:solidFill>
                <a:schemeClr val="tx1"/>
              </a:solidFill>
              <a:sym typeface="Wingdings" panose="05000000000000000000" pitchFamily="2" charset="2"/>
            </a:rPr>
            <a:t> on protection </a:t>
          </a:r>
          <a:r>
            <a:rPr lang="en-US" sz="2200" b="0" dirty="0">
              <a:solidFill>
                <a:schemeClr val="tx1"/>
              </a:solidFill>
              <a:latin typeface="Arial" panose="020B0604020202020204" pitchFamily="34" charset="0"/>
              <a:cs typeface="Arial" panose="020B0604020202020204" pitchFamily="34" charset="0"/>
            </a:rPr>
            <a:t>in each Contracting Party within 12 months from notification</a:t>
          </a:r>
          <a:endParaRPr lang="en-IE" sz="2200" b="0" dirty="0">
            <a:solidFill>
              <a:schemeClr val="tx1"/>
            </a:solidFill>
            <a:latin typeface="Arial" panose="020B0604020202020204" pitchFamily="34" charset="0"/>
            <a:cs typeface="Arial" panose="020B0604020202020204" pitchFamily="34" charset="0"/>
          </a:endParaRPr>
        </a:p>
      </dgm:t>
    </dgm:pt>
    <dgm:pt modelId="{8010BC95-DA13-4699-A5DA-542AADCBA657}" type="parTrans" cxnId="{74D14591-8DF8-404C-B38E-A1AEFE346520}">
      <dgm:prSet/>
      <dgm:spPr/>
      <dgm:t>
        <a:bodyPr/>
        <a:lstStyle/>
        <a:p>
          <a:endParaRPr lang="en-IE"/>
        </a:p>
      </dgm:t>
    </dgm:pt>
    <dgm:pt modelId="{1601E1B2-F3C4-4641-BE65-7AE3DFB7388D}" type="sibTrans" cxnId="{74D14591-8DF8-404C-B38E-A1AEFE346520}">
      <dgm:prSet/>
      <dgm:spPr/>
      <dgm:t>
        <a:bodyPr/>
        <a:lstStyle/>
        <a:p>
          <a:endParaRPr lang="en-IE"/>
        </a:p>
      </dgm:t>
    </dgm:pt>
    <dgm:pt modelId="{56D7AAA3-B5BD-40DF-897B-72A384497199}" type="pres">
      <dgm:prSet presAssocID="{73A9EF15-B978-48D5-99BA-55DD44FEC5DC}" presName="Name0" presStyleCnt="0">
        <dgm:presLayoutVars>
          <dgm:chMax val="7"/>
          <dgm:chPref val="7"/>
          <dgm:dir/>
        </dgm:presLayoutVars>
      </dgm:prSet>
      <dgm:spPr/>
    </dgm:pt>
    <dgm:pt modelId="{507121CD-08FA-419D-B7F7-5252663E87F5}" type="pres">
      <dgm:prSet presAssocID="{73A9EF15-B978-48D5-99BA-55DD44FEC5DC}" presName="Name1" presStyleCnt="0"/>
      <dgm:spPr/>
    </dgm:pt>
    <dgm:pt modelId="{7975398B-AA79-4084-AD50-0F10395AAEAA}" type="pres">
      <dgm:prSet presAssocID="{73A9EF15-B978-48D5-99BA-55DD44FEC5DC}" presName="cycle" presStyleCnt="0"/>
      <dgm:spPr/>
    </dgm:pt>
    <dgm:pt modelId="{F769379E-493B-488F-8A52-047103684569}" type="pres">
      <dgm:prSet presAssocID="{73A9EF15-B978-48D5-99BA-55DD44FEC5DC}" presName="srcNode" presStyleLbl="node1" presStyleIdx="0" presStyleCnt="3"/>
      <dgm:spPr/>
    </dgm:pt>
    <dgm:pt modelId="{5D9A404C-09F4-4163-B0AB-EC9613A59045}" type="pres">
      <dgm:prSet presAssocID="{73A9EF15-B978-48D5-99BA-55DD44FEC5DC}" presName="conn" presStyleLbl="parChTrans1D2" presStyleIdx="0" presStyleCnt="1"/>
      <dgm:spPr/>
    </dgm:pt>
    <dgm:pt modelId="{C3122A90-CDD4-46A8-802F-54756111C9AC}" type="pres">
      <dgm:prSet presAssocID="{73A9EF15-B978-48D5-99BA-55DD44FEC5DC}" presName="extraNode" presStyleLbl="node1" presStyleIdx="0" presStyleCnt="3"/>
      <dgm:spPr/>
    </dgm:pt>
    <dgm:pt modelId="{90138601-AF97-4845-8554-1FC42D10BCE0}" type="pres">
      <dgm:prSet presAssocID="{73A9EF15-B978-48D5-99BA-55DD44FEC5DC}" presName="dstNode" presStyleLbl="node1" presStyleIdx="0" presStyleCnt="3"/>
      <dgm:spPr/>
    </dgm:pt>
    <dgm:pt modelId="{BA8DA9C3-DDE1-4F7F-8744-A9071643811C}" type="pres">
      <dgm:prSet presAssocID="{D3260147-FEED-43C1-8CAE-B83047848E85}" presName="text_1" presStyleLbl="node1" presStyleIdx="0" presStyleCnt="3" custScaleX="102027" custLinFactNeighborX="-649" custLinFactNeighborY="2460">
        <dgm:presLayoutVars>
          <dgm:bulletEnabled val="1"/>
        </dgm:presLayoutVars>
      </dgm:prSet>
      <dgm:spPr/>
    </dgm:pt>
    <dgm:pt modelId="{5D95524C-7968-4733-B9AB-6A19422C8089}" type="pres">
      <dgm:prSet presAssocID="{D3260147-FEED-43C1-8CAE-B83047848E85}" presName="accent_1" presStyleCnt="0"/>
      <dgm:spPr/>
    </dgm:pt>
    <dgm:pt modelId="{84F3EEBC-43CE-458F-80B2-B3B95C34DE1A}" type="pres">
      <dgm:prSet presAssocID="{D3260147-FEED-43C1-8CAE-B83047848E85}" presName="accentRepeatNode" presStyleLbl="solidFgAcc1" presStyleIdx="0" presStyleCnt="3"/>
      <dgm:spPr/>
    </dgm:pt>
    <dgm:pt modelId="{CEDF3899-A984-4D1B-8AED-C286559DE85B}" type="pres">
      <dgm:prSet presAssocID="{5479FB22-C144-4EA2-8C90-022A9F928FC8}" presName="text_2" presStyleLbl="node1" presStyleIdx="1" presStyleCnt="3">
        <dgm:presLayoutVars>
          <dgm:bulletEnabled val="1"/>
        </dgm:presLayoutVars>
      </dgm:prSet>
      <dgm:spPr/>
    </dgm:pt>
    <dgm:pt modelId="{DDF6926D-A379-4AFF-A019-FB3987189081}" type="pres">
      <dgm:prSet presAssocID="{5479FB22-C144-4EA2-8C90-022A9F928FC8}" presName="accent_2" presStyleCnt="0"/>
      <dgm:spPr/>
    </dgm:pt>
    <dgm:pt modelId="{57E8C374-DBDD-47F0-BFCA-5A8A7F42DD39}" type="pres">
      <dgm:prSet presAssocID="{5479FB22-C144-4EA2-8C90-022A9F928FC8}" presName="accentRepeatNode" presStyleLbl="solidFgAcc1" presStyleIdx="1" presStyleCnt="3"/>
      <dgm:spPr/>
    </dgm:pt>
    <dgm:pt modelId="{E4C9F4A2-8757-4294-9219-F6D69F04AD1C}" type="pres">
      <dgm:prSet presAssocID="{87FB0566-CFE4-4560-B705-CE7ED04FCB8E}" presName="text_3" presStyleLbl="node1" presStyleIdx="2" presStyleCnt="3">
        <dgm:presLayoutVars>
          <dgm:bulletEnabled val="1"/>
        </dgm:presLayoutVars>
      </dgm:prSet>
      <dgm:spPr/>
    </dgm:pt>
    <dgm:pt modelId="{6BB7D7AE-9ED1-4D0A-8C8D-9697A4316624}" type="pres">
      <dgm:prSet presAssocID="{87FB0566-CFE4-4560-B705-CE7ED04FCB8E}" presName="accent_3" presStyleCnt="0"/>
      <dgm:spPr/>
    </dgm:pt>
    <dgm:pt modelId="{43C80FB6-2A9E-4E4F-A709-2D18801DDF9A}" type="pres">
      <dgm:prSet presAssocID="{87FB0566-CFE4-4560-B705-CE7ED04FCB8E}" presName="accentRepeatNode" presStyleLbl="solidFgAcc1" presStyleIdx="2" presStyleCnt="3"/>
      <dgm:spPr/>
    </dgm:pt>
  </dgm:ptLst>
  <dgm:cxnLst>
    <dgm:cxn modelId="{C5FF3B1A-7299-468E-ABED-8902EA978C7B}" srcId="{73A9EF15-B978-48D5-99BA-55DD44FEC5DC}" destId="{D3260147-FEED-43C1-8CAE-B83047848E85}" srcOrd="0" destOrd="0" parTransId="{693495FD-C0D5-4B9A-A200-4AF0B2B8ED78}" sibTransId="{9C04A59C-E601-4845-B486-DF99BAB17998}"/>
    <dgm:cxn modelId="{98A36260-5C88-4CB8-A782-6F692D21EB2C}" type="presOf" srcId="{5479FB22-C144-4EA2-8C90-022A9F928FC8}" destId="{CEDF3899-A984-4D1B-8AED-C286559DE85B}" srcOrd="0" destOrd="0" presId="urn:microsoft.com/office/officeart/2008/layout/VerticalCurvedList"/>
    <dgm:cxn modelId="{F88C438E-72FD-461F-B1A6-50434C6B5957}" type="presOf" srcId="{87FB0566-CFE4-4560-B705-CE7ED04FCB8E}" destId="{E4C9F4A2-8757-4294-9219-F6D69F04AD1C}" srcOrd="0" destOrd="0" presId="urn:microsoft.com/office/officeart/2008/layout/VerticalCurvedList"/>
    <dgm:cxn modelId="{74D14591-8DF8-404C-B38E-A1AEFE346520}" srcId="{73A9EF15-B978-48D5-99BA-55DD44FEC5DC}" destId="{87FB0566-CFE4-4560-B705-CE7ED04FCB8E}" srcOrd="2" destOrd="0" parTransId="{8010BC95-DA13-4699-A5DA-542AADCBA657}" sibTransId="{1601E1B2-F3C4-4641-BE65-7AE3DFB7388D}"/>
    <dgm:cxn modelId="{7E1A7099-788F-432E-82B0-89EB6E96073B}" srcId="{73A9EF15-B978-48D5-99BA-55DD44FEC5DC}" destId="{5479FB22-C144-4EA2-8C90-022A9F928FC8}" srcOrd="1" destOrd="0" parTransId="{4AC3D739-0B9F-4535-960C-947CC33EAB1F}" sibTransId="{5852DE41-A3A3-4155-82CE-E1CCBF16DD49}"/>
    <dgm:cxn modelId="{8A8087B9-8463-4B6B-8A0A-3232DA6C0D79}" type="presOf" srcId="{73A9EF15-B978-48D5-99BA-55DD44FEC5DC}" destId="{56D7AAA3-B5BD-40DF-897B-72A384497199}" srcOrd="0" destOrd="0" presId="urn:microsoft.com/office/officeart/2008/layout/VerticalCurvedList"/>
    <dgm:cxn modelId="{13C1C5F8-41AA-4266-B0C3-98709C375E22}" type="presOf" srcId="{9C04A59C-E601-4845-B486-DF99BAB17998}" destId="{5D9A404C-09F4-4163-B0AB-EC9613A59045}" srcOrd="0" destOrd="0" presId="urn:microsoft.com/office/officeart/2008/layout/VerticalCurvedList"/>
    <dgm:cxn modelId="{25DBE1FA-2CC1-4AA2-B97E-1EABB6AA031C}" type="presOf" srcId="{D3260147-FEED-43C1-8CAE-B83047848E85}" destId="{BA8DA9C3-DDE1-4F7F-8744-A9071643811C}" srcOrd="0" destOrd="0" presId="urn:microsoft.com/office/officeart/2008/layout/VerticalCurvedList"/>
    <dgm:cxn modelId="{E4C2BDA9-263B-45F8-BF57-A9AFA57E5B72}" type="presParOf" srcId="{56D7AAA3-B5BD-40DF-897B-72A384497199}" destId="{507121CD-08FA-419D-B7F7-5252663E87F5}" srcOrd="0" destOrd="0" presId="urn:microsoft.com/office/officeart/2008/layout/VerticalCurvedList"/>
    <dgm:cxn modelId="{F86C18DA-831A-421E-90F4-61785AA2C0A2}" type="presParOf" srcId="{507121CD-08FA-419D-B7F7-5252663E87F5}" destId="{7975398B-AA79-4084-AD50-0F10395AAEAA}" srcOrd="0" destOrd="0" presId="urn:microsoft.com/office/officeart/2008/layout/VerticalCurvedList"/>
    <dgm:cxn modelId="{801C0525-2FC7-4183-8DC6-F09F7A8F0CAF}" type="presParOf" srcId="{7975398B-AA79-4084-AD50-0F10395AAEAA}" destId="{F769379E-493B-488F-8A52-047103684569}" srcOrd="0" destOrd="0" presId="urn:microsoft.com/office/officeart/2008/layout/VerticalCurvedList"/>
    <dgm:cxn modelId="{6B2CFC20-DDAB-42EF-B707-7AA9D04CE1C5}" type="presParOf" srcId="{7975398B-AA79-4084-AD50-0F10395AAEAA}" destId="{5D9A404C-09F4-4163-B0AB-EC9613A59045}" srcOrd="1" destOrd="0" presId="urn:microsoft.com/office/officeart/2008/layout/VerticalCurvedList"/>
    <dgm:cxn modelId="{C0C9C735-C8B8-4A0A-8F6E-FE070618592B}" type="presParOf" srcId="{7975398B-AA79-4084-AD50-0F10395AAEAA}" destId="{C3122A90-CDD4-46A8-802F-54756111C9AC}" srcOrd="2" destOrd="0" presId="urn:microsoft.com/office/officeart/2008/layout/VerticalCurvedList"/>
    <dgm:cxn modelId="{4D8D7ABC-8308-43FD-83E9-0FFC9C4C8403}" type="presParOf" srcId="{7975398B-AA79-4084-AD50-0F10395AAEAA}" destId="{90138601-AF97-4845-8554-1FC42D10BCE0}" srcOrd="3" destOrd="0" presId="urn:microsoft.com/office/officeart/2008/layout/VerticalCurvedList"/>
    <dgm:cxn modelId="{CAD3F49A-8594-4D8D-85D3-92F6FEF35CC8}" type="presParOf" srcId="{507121CD-08FA-419D-B7F7-5252663E87F5}" destId="{BA8DA9C3-DDE1-4F7F-8744-A9071643811C}" srcOrd="1" destOrd="0" presId="urn:microsoft.com/office/officeart/2008/layout/VerticalCurvedList"/>
    <dgm:cxn modelId="{00010BB2-8BB5-47AC-AD33-A59BF5E3B252}" type="presParOf" srcId="{507121CD-08FA-419D-B7F7-5252663E87F5}" destId="{5D95524C-7968-4733-B9AB-6A19422C8089}" srcOrd="2" destOrd="0" presId="urn:microsoft.com/office/officeart/2008/layout/VerticalCurvedList"/>
    <dgm:cxn modelId="{976B717D-CCD4-48F9-8883-C7CABA6A1659}" type="presParOf" srcId="{5D95524C-7968-4733-B9AB-6A19422C8089}" destId="{84F3EEBC-43CE-458F-80B2-B3B95C34DE1A}" srcOrd="0" destOrd="0" presId="urn:microsoft.com/office/officeart/2008/layout/VerticalCurvedList"/>
    <dgm:cxn modelId="{657CA2EC-E2CA-4E90-8A42-CA36AF85571F}" type="presParOf" srcId="{507121CD-08FA-419D-B7F7-5252663E87F5}" destId="{CEDF3899-A984-4D1B-8AED-C286559DE85B}" srcOrd="3" destOrd="0" presId="urn:microsoft.com/office/officeart/2008/layout/VerticalCurvedList"/>
    <dgm:cxn modelId="{C63232A6-86EE-48A1-850E-2F8C0C179E6A}" type="presParOf" srcId="{507121CD-08FA-419D-B7F7-5252663E87F5}" destId="{DDF6926D-A379-4AFF-A019-FB3987189081}" srcOrd="4" destOrd="0" presId="urn:microsoft.com/office/officeart/2008/layout/VerticalCurvedList"/>
    <dgm:cxn modelId="{713AC8F8-984E-4243-BEB1-21D13F88208B}" type="presParOf" srcId="{DDF6926D-A379-4AFF-A019-FB3987189081}" destId="{57E8C374-DBDD-47F0-BFCA-5A8A7F42DD39}" srcOrd="0" destOrd="0" presId="urn:microsoft.com/office/officeart/2008/layout/VerticalCurvedList"/>
    <dgm:cxn modelId="{04D06F07-1FFC-4008-827C-657144FA0CFC}" type="presParOf" srcId="{507121CD-08FA-419D-B7F7-5252663E87F5}" destId="{E4C9F4A2-8757-4294-9219-F6D69F04AD1C}" srcOrd="5" destOrd="0" presId="urn:microsoft.com/office/officeart/2008/layout/VerticalCurvedList"/>
    <dgm:cxn modelId="{8E382B37-CA01-4611-8874-E8904C2A65D5}" type="presParOf" srcId="{507121CD-08FA-419D-B7F7-5252663E87F5}" destId="{6BB7D7AE-9ED1-4D0A-8C8D-9697A4316624}" srcOrd="6" destOrd="0" presId="urn:microsoft.com/office/officeart/2008/layout/VerticalCurvedList"/>
    <dgm:cxn modelId="{AF5135CC-43C4-48C4-9787-AB0AAC31A84B}" type="presParOf" srcId="{6BB7D7AE-9ED1-4D0A-8C8D-9697A4316624}" destId="{43C80FB6-2A9E-4E4F-A709-2D18801DDF9A}"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9A404C-09F4-4163-B0AB-EC9613A59045}">
      <dsp:nvSpPr>
        <dsp:cNvPr id="0" name=""/>
        <dsp:cNvSpPr/>
      </dsp:nvSpPr>
      <dsp:spPr>
        <a:xfrm>
          <a:off x="-6027286" y="-913973"/>
          <a:ext cx="7110348" cy="7110348"/>
        </a:xfrm>
        <a:prstGeom prst="blockArc">
          <a:avLst>
            <a:gd name="adj1" fmla="val 18900000"/>
            <a:gd name="adj2" fmla="val 2700000"/>
            <a:gd name="adj3" fmla="val 304"/>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A8DA9C3-DDE1-4F7F-8744-A9071643811C}">
      <dsp:nvSpPr>
        <dsp:cNvPr id="0" name=""/>
        <dsp:cNvSpPr/>
      </dsp:nvSpPr>
      <dsp:spPr>
        <a:xfrm>
          <a:off x="493451" y="554229"/>
          <a:ext cx="11276044" cy="1056480"/>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581" tIns="55880" rIns="55880" bIns="55880" numCol="1" spcCol="1270" anchor="ctr" anchorCtr="0">
          <a:noAutofit/>
        </a:bodyPr>
        <a:lstStyle/>
        <a:p>
          <a:pPr marL="0" lvl="0" indent="0" algn="l" defTabSz="977900">
            <a:lnSpc>
              <a:spcPct val="90000"/>
            </a:lnSpc>
            <a:spcBef>
              <a:spcPct val="0"/>
            </a:spcBef>
            <a:spcAft>
              <a:spcPct val="35000"/>
            </a:spcAft>
            <a:buNone/>
          </a:pPr>
          <a:r>
            <a:rPr lang="en-IE" sz="2200" kern="1200" noProof="0" dirty="0">
              <a:solidFill>
                <a:schemeClr val="tx1"/>
              </a:solidFill>
              <a:sym typeface="Wingdings" panose="05000000000000000000" pitchFamily="2" charset="2"/>
            </a:rPr>
            <a:t> Request b</a:t>
          </a:r>
          <a:r>
            <a:rPr lang="en-IE" sz="2200" kern="1200" noProof="0" dirty="0">
              <a:solidFill>
                <a:schemeClr val="tx1"/>
              </a:solidFill>
            </a:rPr>
            <a:t>y the Member State to Commission to submit applications</a:t>
          </a:r>
          <a:r>
            <a:rPr lang="en-IE" sz="2000" kern="1200" noProof="0" dirty="0">
              <a:solidFill>
                <a:schemeClr val="tx1"/>
              </a:solidFill>
            </a:rPr>
            <a:t>  </a:t>
          </a:r>
        </a:p>
        <a:p>
          <a:pPr marL="0" lvl="0" indent="0" algn="l" defTabSz="977900">
            <a:lnSpc>
              <a:spcPct val="90000"/>
            </a:lnSpc>
            <a:spcBef>
              <a:spcPct val="0"/>
            </a:spcBef>
            <a:spcAft>
              <a:spcPct val="35000"/>
            </a:spcAft>
            <a:buNone/>
          </a:pPr>
          <a:r>
            <a:rPr lang="en-IE" sz="2200" kern="1200" noProof="0" dirty="0">
              <a:solidFill>
                <a:schemeClr val="tx1"/>
              </a:solidFill>
              <a:sym typeface="Wingdings" panose="05000000000000000000" pitchFamily="2" charset="2"/>
            </a:rPr>
            <a:t> Commission check that forms are correctly filled in and submission to WIPO</a:t>
          </a:r>
          <a:endParaRPr lang="en-IE" sz="2200" kern="1200" noProof="0" dirty="0">
            <a:solidFill>
              <a:schemeClr val="tx1"/>
            </a:solidFill>
          </a:endParaRPr>
        </a:p>
      </dsp:txBody>
      <dsp:txXfrm>
        <a:off x="493451" y="554229"/>
        <a:ext cx="11276044" cy="1056480"/>
      </dsp:txXfrm>
    </dsp:sp>
    <dsp:sp modelId="{84F3EEBC-43CE-458F-80B2-B3B95C34DE1A}">
      <dsp:nvSpPr>
        <dsp:cNvPr id="0" name=""/>
        <dsp:cNvSpPr/>
      </dsp:nvSpPr>
      <dsp:spPr>
        <a:xfrm>
          <a:off x="16891" y="396180"/>
          <a:ext cx="1320600" cy="1320600"/>
        </a:xfrm>
        <a:prstGeom prst="ellipse">
          <a:avLst/>
        </a:prstGeom>
        <a:solidFill>
          <a:schemeClr val="lt1">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CEDF3899-A984-4D1B-8AED-C286559DE85B}">
      <dsp:nvSpPr>
        <dsp:cNvPr id="0" name=""/>
        <dsp:cNvSpPr/>
      </dsp:nvSpPr>
      <dsp:spPr>
        <a:xfrm>
          <a:off x="1061221" y="2112960"/>
          <a:ext cx="10667989" cy="1056480"/>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581" tIns="55880" rIns="55880" bIns="55880" numCol="1" spcCol="1270" anchor="ctr" anchorCtr="0">
          <a:noAutofit/>
        </a:bodyPr>
        <a:lstStyle/>
        <a:p>
          <a:pPr marL="0" lvl="0" indent="0" algn="l" defTabSz="977900">
            <a:lnSpc>
              <a:spcPct val="90000"/>
            </a:lnSpc>
            <a:spcBef>
              <a:spcPct val="0"/>
            </a:spcBef>
            <a:spcAft>
              <a:spcPct val="35000"/>
            </a:spcAft>
            <a:buNone/>
          </a:pPr>
          <a:r>
            <a:rPr lang="en-IE" sz="2200" kern="1200" noProof="0" dirty="0">
              <a:solidFill>
                <a:schemeClr val="tx1"/>
              </a:solidFill>
              <a:sym typeface="Wingdings" panose="05000000000000000000" pitchFamily="2" charset="2"/>
            </a:rPr>
            <a:t> </a:t>
          </a:r>
          <a:r>
            <a:rPr lang="en-IE" sz="2200" kern="1200" noProof="0" dirty="0">
              <a:solidFill>
                <a:schemeClr val="tx1"/>
              </a:solidFill>
            </a:rPr>
            <a:t>Formal examination by the </a:t>
          </a:r>
          <a:r>
            <a:rPr lang="en-IE" sz="2200" u="sng" kern="1200" noProof="0" dirty="0">
              <a:solidFill>
                <a:schemeClr val="tx1"/>
              </a:solidFill>
            </a:rPr>
            <a:t>WIPO</a:t>
          </a:r>
        </a:p>
        <a:p>
          <a:pPr marL="0" lvl="0" indent="0" algn="l" defTabSz="977900">
            <a:lnSpc>
              <a:spcPct val="90000"/>
            </a:lnSpc>
            <a:spcBef>
              <a:spcPct val="0"/>
            </a:spcBef>
            <a:spcAft>
              <a:spcPct val="35000"/>
            </a:spcAft>
            <a:buNone/>
          </a:pPr>
          <a:r>
            <a:rPr lang="en-IE" sz="2200" kern="1200" noProof="0" dirty="0">
              <a:solidFill>
                <a:schemeClr val="tx1"/>
              </a:solidFill>
              <a:sym typeface="Wingdings" panose="05000000000000000000" pitchFamily="2" charset="2"/>
            </a:rPr>
            <a:t> Registration and publication in the International Register</a:t>
          </a:r>
          <a:endParaRPr lang="en-IE" sz="2200" kern="1200" noProof="0" dirty="0">
            <a:solidFill>
              <a:schemeClr val="tx1"/>
            </a:solidFill>
          </a:endParaRPr>
        </a:p>
      </dsp:txBody>
      <dsp:txXfrm>
        <a:off x="1061221" y="2112960"/>
        <a:ext cx="10667989" cy="1056480"/>
      </dsp:txXfrm>
    </dsp:sp>
    <dsp:sp modelId="{57E8C374-DBDD-47F0-BFCA-5A8A7F42DD39}">
      <dsp:nvSpPr>
        <dsp:cNvPr id="0" name=""/>
        <dsp:cNvSpPr/>
      </dsp:nvSpPr>
      <dsp:spPr>
        <a:xfrm>
          <a:off x="400921" y="1980900"/>
          <a:ext cx="1320600" cy="1320600"/>
        </a:xfrm>
        <a:prstGeom prst="ellipse">
          <a:avLst/>
        </a:prstGeom>
        <a:solidFill>
          <a:schemeClr val="lt1">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E4C9F4A2-8757-4294-9219-F6D69F04AD1C}">
      <dsp:nvSpPr>
        <dsp:cNvPr id="0" name=""/>
        <dsp:cNvSpPr/>
      </dsp:nvSpPr>
      <dsp:spPr>
        <a:xfrm>
          <a:off x="677191" y="3697681"/>
          <a:ext cx="11052020" cy="1056480"/>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581" tIns="55880" rIns="55880" bIns="55880" numCol="1" spcCol="1270" anchor="ctr" anchorCtr="0">
          <a:noAutofit/>
        </a:bodyPr>
        <a:lstStyle/>
        <a:p>
          <a:pPr marL="0" lvl="0" indent="0" algn="l" defTabSz="977900">
            <a:lnSpc>
              <a:spcPct val="90000"/>
            </a:lnSpc>
            <a:spcBef>
              <a:spcPct val="0"/>
            </a:spcBef>
            <a:spcAft>
              <a:spcPct val="35000"/>
            </a:spcAft>
            <a:buNone/>
          </a:pPr>
          <a:r>
            <a:rPr lang="fr-BE" sz="2200" kern="1200" dirty="0">
              <a:solidFill>
                <a:schemeClr val="tx1"/>
              </a:solidFill>
              <a:sym typeface="Wingdings" panose="05000000000000000000" pitchFamily="2" charset="2"/>
            </a:rPr>
            <a:t> Notification of the GI registration to all </a:t>
          </a:r>
          <a:r>
            <a:rPr lang="en-US" sz="2200" b="0" kern="1200" dirty="0">
              <a:solidFill>
                <a:schemeClr val="tx1"/>
              </a:solidFill>
              <a:latin typeface="Arial" panose="020B0604020202020204" pitchFamily="34" charset="0"/>
              <a:cs typeface="Arial" panose="020B0604020202020204" pitchFamily="34" charset="0"/>
            </a:rPr>
            <a:t>Contracting Parties by WIPO</a:t>
          </a:r>
        </a:p>
        <a:p>
          <a:pPr marL="0" lvl="0" indent="0" algn="l" defTabSz="977900">
            <a:lnSpc>
              <a:spcPct val="90000"/>
            </a:lnSpc>
            <a:spcBef>
              <a:spcPct val="0"/>
            </a:spcBef>
            <a:spcAft>
              <a:spcPct val="35000"/>
            </a:spcAft>
            <a:buNone/>
          </a:pPr>
          <a:r>
            <a:rPr lang="fr-BE" sz="2200" kern="1200" dirty="0">
              <a:solidFill>
                <a:schemeClr val="tx1"/>
              </a:solidFill>
              <a:sym typeface="Wingdings" panose="05000000000000000000" pitchFamily="2" charset="2"/>
            </a:rPr>
            <a:t> </a:t>
          </a:r>
          <a:r>
            <a:rPr lang="en-IE" sz="2200" kern="1200" noProof="0" dirty="0">
              <a:solidFill>
                <a:schemeClr val="tx1"/>
              </a:solidFill>
              <a:sym typeface="Wingdings" panose="05000000000000000000" pitchFamily="2" charset="2"/>
            </a:rPr>
            <a:t>Decision</a:t>
          </a:r>
          <a:r>
            <a:rPr lang="fr-BE" sz="2200" kern="1200" dirty="0">
              <a:solidFill>
                <a:schemeClr val="tx1"/>
              </a:solidFill>
              <a:sym typeface="Wingdings" panose="05000000000000000000" pitchFamily="2" charset="2"/>
            </a:rPr>
            <a:t> on protection </a:t>
          </a:r>
          <a:r>
            <a:rPr lang="en-US" sz="2200" b="0" kern="1200" dirty="0">
              <a:solidFill>
                <a:schemeClr val="tx1"/>
              </a:solidFill>
              <a:latin typeface="Arial" panose="020B0604020202020204" pitchFamily="34" charset="0"/>
              <a:cs typeface="Arial" panose="020B0604020202020204" pitchFamily="34" charset="0"/>
            </a:rPr>
            <a:t>in each Contracting Party within 12 months from notification</a:t>
          </a:r>
          <a:endParaRPr lang="en-IE" sz="2200" b="0" kern="1200" dirty="0">
            <a:solidFill>
              <a:schemeClr val="tx1"/>
            </a:solidFill>
            <a:latin typeface="Arial" panose="020B0604020202020204" pitchFamily="34" charset="0"/>
            <a:cs typeface="Arial" panose="020B0604020202020204" pitchFamily="34" charset="0"/>
          </a:endParaRPr>
        </a:p>
      </dsp:txBody>
      <dsp:txXfrm>
        <a:off x="677191" y="3697681"/>
        <a:ext cx="11052020" cy="1056480"/>
      </dsp:txXfrm>
    </dsp:sp>
    <dsp:sp modelId="{43C80FB6-2A9E-4E4F-A709-2D18801DDF9A}">
      <dsp:nvSpPr>
        <dsp:cNvPr id="0" name=""/>
        <dsp:cNvSpPr/>
      </dsp:nvSpPr>
      <dsp:spPr>
        <a:xfrm>
          <a:off x="16891" y="3565621"/>
          <a:ext cx="1320600" cy="1320600"/>
        </a:xfrm>
        <a:prstGeom prst="ellipse">
          <a:avLst/>
        </a:prstGeom>
        <a:solidFill>
          <a:schemeClr val="lt1">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3A939EFE-0303-44F6-9A16-FD3B5E015DB1}" type="datetimeFigureOut">
              <a:rPr lang="en-GB" smtClean="0"/>
              <a:t>07/11/2023</a:t>
            </a:fld>
            <a:endParaRPr lang="en-GB"/>
          </a:p>
        </p:txBody>
      </p:sp>
      <p:sp>
        <p:nvSpPr>
          <p:cNvPr id="4" name="Footer Placeholder 3"/>
          <p:cNvSpPr>
            <a:spLocks noGrp="1"/>
          </p:cNvSpPr>
          <p:nvPr>
            <p:ph type="ftr" sz="quarter" idx="2"/>
          </p:nvPr>
        </p:nvSpPr>
        <p:spPr>
          <a:xfrm>
            <a:off x="0" y="9377319"/>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377319"/>
            <a:ext cx="2945659" cy="49534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A3B926D1-0013-4A80-B64E-9D824EE65210}" type="datetimeFigureOut">
              <a:rPr lang="en-GB" smtClean="0"/>
              <a:t>07/11/2023</a:t>
            </a:fld>
            <a:endParaRPr lang="en-GB"/>
          </a:p>
        </p:txBody>
      </p:sp>
      <p:sp>
        <p:nvSpPr>
          <p:cNvPr id="4" name="Slide Image Placehold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9"/>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9"/>
            <a:ext cx="2945659" cy="49534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292693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6040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1811226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0160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7548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7425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9CF2995-AB43-4B7C-B8CD-9DC7C3692A9C}" type="slidenum">
              <a:rPr lang="en-GB" smtClean="0"/>
              <a:t>9</a:t>
            </a:fld>
            <a:endParaRPr lang="en-GB"/>
          </a:p>
        </p:txBody>
      </p:sp>
    </p:spTree>
    <p:extLst>
      <p:ext uri="{BB962C8B-B14F-4D97-AF65-F5344CB8AC3E}">
        <p14:creationId xmlns:p14="http://schemas.microsoft.com/office/powerpoint/2010/main" val="2524833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9CF2995-AB43-4B7C-B8CD-9DC7C3692A9C}" type="slidenum">
              <a:rPr lang="en-GB" smtClean="0"/>
              <a:t>10</a:t>
            </a:fld>
            <a:endParaRPr lang="en-GB"/>
          </a:p>
        </p:txBody>
      </p:sp>
    </p:spTree>
    <p:extLst>
      <p:ext uri="{BB962C8B-B14F-4D97-AF65-F5344CB8AC3E}">
        <p14:creationId xmlns:p14="http://schemas.microsoft.com/office/powerpoint/2010/main" val="1240301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9CF2995-AB43-4B7C-B8CD-9DC7C3692A9C}" type="slidenum">
              <a:rPr lang="en-GB" smtClean="0"/>
              <a:t>11</a:t>
            </a:fld>
            <a:endParaRPr lang="en-GB"/>
          </a:p>
        </p:txBody>
      </p:sp>
    </p:spTree>
    <p:extLst>
      <p:ext uri="{BB962C8B-B14F-4D97-AF65-F5344CB8AC3E}">
        <p14:creationId xmlns:p14="http://schemas.microsoft.com/office/powerpoint/2010/main" val="2486193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59CF2995-AB43-4B7C-B8CD-9DC7C3692A9C}" type="slidenum">
              <a:rPr lang="en-GB" smtClean="0"/>
              <a:t>12</a:t>
            </a:fld>
            <a:endParaRPr lang="en-GB"/>
          </a:p>
        </p:txBody>
      </p:sp>
    </p:spTree>
    <p:extLst>
      <p:ext uri="{BB962C8B-B14F-4D97-AF65-F5344CB8AC3E}">
        <p14:creationId xmlns:p14="http://schemas.microsoft.com/office/powerpoint/2010/main" val="25279827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 Id="rId9" Type="http://schemas.openxmlformats.org/officeDocument/2006/relationships/image" Target="../media/image15.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jpe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jpe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 descr="G:\D_Repository\A_Workzone\10_Future of CAP (post 2013)\11_Legal Proposals\7_ppts\pictures 2013\99894606.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15117" y="4151313"/>
            <a:ext cx="3088216"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5503334" y="965201"/>
            <a:ext cx="6695017"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sz="7600"/>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503333" y="641032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751918" y="188914"/>
            <a:ext cx="2419349"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G:\D_Repository\A_Workzone\10_Future of CAP (post 2013)\11_Legal Proposals\7_ppts\pictures 2013\93789739.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4151313"/>
            <a:ext cx="2415117"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G:\D_Repository\A_Workzone\10_Future of CAP (post 2013)\11_Legal Proposals\7_ppts\pictures 2013\200392720-001.jp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958850"/>
            <a:ext cx="2836333" cy="320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 descr="G:\D_Repository\A_Workzone\10_Future of CAP (post 2013)\11_Legal Proposals\7_ppts\pictures 2013\55843765.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836334" y="2767014"/>
            <a:ext cx="1335617"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G:\D_Repository\A_Workzone\10_Future of CAP (post 2013)\11_Legal Proposals\7_ppts\pictures 2013\95510563.jpg"/>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4169834" y="2724151"/>
            <a:ext cx="13335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descr="G:\D_Repository\A_Workzone\10_Future of CAP (post 2013)\11_Legal Proposals\7_ppts\pictures 2013\137221180_copy.jpg"/>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2836333" y="958850"/>
            <a:ext cx="2667000" cy="18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6288022" y="1700808"/>
            <a:ext cx="5664629" cy="2448272"/>
          </a:xfrm>
        </p:spPr>
        <p:txBody>
          <a:bodyPr/>
          <a:lstStyle>
            <a:lvl1pPr marL="3175">
              <a:defRPr sz="3200">
                <a:solidFill>
                  <a:schemeClr val="bg1"/>
                </a:solidFill>
              </a:defRPr>
            </a:lvl1pPr>
          </a:lstStyle>
          <a:p>
            <a:pPr lvl="0"/>
            <a:r>
              <a:rPr lang="en-US" noProof="0"/>
              <a:t>Click to edit Master title style</a:t>
            </a:r>
            <a:endParaRPr lang="en-GB" noProof="0" dirty="0"/>
          </a:p>
        </p:txBody>
      </p:sp>
      <p:sp>
        <p:nvSpPr>
          <p:cNvPr id="3077" name="Rectangle 5"/>
          <p:cNvSpPr>
            <a:spLocks noGrp="1" noChangeArrowheads="1"/>
          </p:cNvSpPr>
          <p:nvPr>
            <p:ph type="subTitle" idx="1"/>
          </p:nvPr>
        </p:nvSpPr>
        <p:spPr>
          <a:xfrm>
            <a:off x="8006792" y="4077073"/>
            <a:ext cx="6336704" cy="1152525"/>
          </a:xfrm>
        </p:spPr>
        <p:txBody>
          <a:bodyPr/>
          <a:lstStyle>
            <a:lvl1pPr algn="r">
              <a:defRPr i="1">
                <a:solidFill>
                  <a:schemeClr val="bg1"/>
                </a:solidFill>
              </a:defRPr>
            </a:lvl1pPr>
          </a:lstStyle>
          <a:p>
            <a:pPr lvl="0"/>
            <a:r>
              <a:rPr lang="en-US" noProof="0"/>
              <a:t>Click to edit Master subtitle style</a:t>
            </a:r>
            <a:endParaRPr lang="en-GB" noProof="0"/>
          </a:p>
        </p:txBody>
      </p:sp>
      <p:sp>
        <p:nvSpPr>
          <p:cNvPr id="13" name="Rectangle 12"/>
          <p:cNvSpPr>
            <a:spLocks noGrp="1" noChangeArrowheads="1"/>
          </p:cNvSpPr>
          <p:nvPr>
            <p:ph type="dt" sz="half" idx="10"/>
          </p:nvPr>
        </p:nvSpPr>
        <p:spPr>
          <a:xfrm>
            <a:off x="609600" y="6245225"/>
            <a:ext cx="2844800" cy="476250"/>
          </a:xfrm>
        </p:spPr>
        <p:txBody>
          <a:bodyPr/>
          <a:lstStyle>
            <a:lvl1pPr>
              <a:defRPr sz="1200" b="1">
                <a:solidFill>
                  <a:srgbClr val="FFFFFF"/>
                </a:solidFill>
                <a:latin typeface="+mn-lt"/>
              </a:defRPr>
            </a:lvl1pPr>
          </a:lstStyle>
          <a:p>
            <a:pPr>
              <a:defRPr/>
            </a:pPr>
            <a:endParaRPr lang="en-GB"/>
          </a:p>
        </p:txBody>
      </p:sp>
      <p:sp>
        <p:nvSpPr>
          <p:cNvPr id="14" name="Rectangle 13"/>
          <p:cNvSpPr>
            <a:spLocks noGrp="1" noChangeArrowheads="1"/>
          </p:cNvSpPr>
          <p:nvPr>
            <p:ph type="ftr" sz="quarter" idx="11"/>
          </p:nvPr>
        </p:nvSpPr>
        <p:spPr>
          <a:xfrm>
            <a:off x="4165600" y="6245225"/>
            <a:ext cx="3860800" cy="476250"/>
          </a:xfrm>
        </p:spPr>
        <p:txBody>
          <a:bodyPr/>
          <a:lstStyle>
            <a:lvl1pPr>
              <a:defRPr>
                <a:solidFill>
                  <a:srgbClr val="FFFFFF"/>
                </a:solidFill>
                <a:latin typeface="+mn-lt"/>
              </a:defRPr>
            </a:lvl1pPr>
          </a:lstStyle>
          <a:p>
            <a:pPr>
              <a:defRPr/>
            </a:pPr>
            <a:endParaRPr lang="en-GB"/>
          </a:p>
        </p:txBody>
      </p:sp>
      <p:sp>
        <p:nvSpPr>
          <p:cNvPr id="15" name="Rectangle 14"/>
          <p:cNvSpPr>
            <a:spLocks noGrp="1" noChangeArrowheads="1"/>
          </p:cNvSpPr>
          <p:nvPr>
            <p:ph type="sldNum" sz="quarter" idx="12"/>
          </p:nvPr>
        </p:nvSpPr>
        <p:spPr>
          <a:xfrm>
            <a:off x="8737600" y="6245225"/>
            <a:ext cx="2844800" cy="476250"/>
          </a:xfrm>
        </p:spPr>
        <p:txBody>
          <a:bodyPr/>
          <a:lstStyle>
            <a:lvl1pPr algn="r">
              <a:defRPr sz="1400" b="0"/>
            </a:lvl1pPr>
          </a:lstStyle>
          <a:p>
            <a:pPr>
              <a:defRPr/>
            </a:pPr>
            <a:fld id="{796D0B8D-8B44-48DA-8A6B-61950A7BB00F}" type="slidenum">
              <a:rPr lang="en-GB"/>
              <a:pPr>
                <a:defRPr/>
              </a:pPr>
              <a:t>‹#›</a:t>
            </a:fld>
            <a:endParaRPr lang="en-GB" dirty="0"/>
          </a:p>
        </p:txBody>
      </p:sp>
    </p:spTree>
    <p:extLst>
      <p:ext uri="{BB962C8B-B14F-4D97-AF65-F5344CB8AC3E}">
        <p14:creationId xmlns:p14="http://schemas.microsoft.com/office/powerpoint/2010/main" val="12109712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1"/>
            <a:ext cx="12192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1"/>
            <a:ext cx="641773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sz="7600"/>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503333" y="641032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751918" y="188914"/>
            <a:ext cx="2419349"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43339" y="1700808"/>
            <a:ext cx="6144683" cy="2448272"/>
          </a:xfrm>
        </p:spPr>
        <p:txBody>
          <a:bodyPr/>
          <a:lstStyle>
            <a:lvl1pPr marL="3175">
              <a:defRPr sz="3200">
                <a:solidFill>
                  <a:schemeClr val="bg1"/>
                </a:solidFill>
              </a:defRPr>
            </a:lvl1pPr>
          </a:lstStyle>
          <a:p>
            <a:pPr lvl="0"/>
            <a:r>
              <a:rPr lang="en-US" noProof="0"/>
              <a:t>Click to edit Master title style</a:t>
            </a:r>
            <a:endParaRPr lang="en-GB" noProof="0" dirty="0"/>
          </a:p>
        </p:txBody>
      </p:sp>
      <p:sp>
        <p:nvSpPr>
          <p:cNvPr id="3077" name="Rectangle 5"/>
          <p:cNvSpPr>
            <a:spLocks noGrp="1" noChangeArrowheads="1"/>
          </p:cNvSpPr>
          <p:nvPr>
            <p:ph type="subTitle" idx="1"/>
          </p:nvPr>
        </p:nvSpPr>
        <p:spPr>
          <a:xfrm>
            <a:off x="143338" y="4509121"/>
            <a:ext cx="6274393" cy="1152525"/>
          </a:xfrm>
        </p:spPr>
        <p:txBody>
          <a:bodyPr/>
          <a:lstStyle>
            <a:lvl1pPr algn="l">
              <a:defRPr i="1">
                <a:solidFill>
                  <a:schemeClr val="bg1"/>
                </a:solidFill>
              </a:defRPr>
            </a:lvl1pPr>
          </a:lstStyle>
          <a:p>
            <a:pPr lvl="0"/>
            <a:r>
              <a:rPr lang="en-US" noProof="0"/>
              <a:t>Click to edit Master subtitle style</a:t>
            </a:r>
            <a:endParaRPr lang="en-GB" noProof="0" dirty="0"/>
          </a:p>
        </p:txBody>
      </p:sp>
      <p:sp>
        <p:nvSpPr>
          <p:cNvPr id="8" name="Rectangle 7"/>
          <p:cNvSpPr>
            <a:spLocks noGrp="1" noChangeArrowheads="1"/>
          </p:cNvSpPr>
          <p:nvPr>
            <p:ph type="dt" sz="half" idx="10"/>
          </p:nvPr>
        </p:nvSpPr>
        <p:spPr>
          <a:xfrm>
            <a:off x="609600" y="6245225"/>
            <a:ext cx="28448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4165600" y="6245225"/>
            <a:ext cx="38608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8737600" y="6245225"/>
            <a:ext cx="2844800" cy="476250"/>
          </a:xfrm>
        </p:spPr>
        <p:txBody>
          <a:bodyPr/>
          <a:lstStyle>
            <a:lvl1pPr algn="r">
              <a:defRPr sz="1400" b="0"/>
            </a:lvl1pPr>
          </a:lstStyle>
          <a:p>
            <a:pPr>
              <a:defRPr/>
            </a:pPr>
            <a:fld id="{50326A5B-8048-4E50-B135-9B710D0BA0D0}" type="slidenum">
              <a:rPr lang="en-GB"/>
              <a:pPr>
                <a:defRPr/>
              </a:pPr>
              <a:t>‹#›</a:t>
            </a:fld>
            <a:endParaRPr lang="en-GB" dirty="0"/>
          </a:p>
        </p:txBody>
      </p:sp>
    </p:spTree>
    <p:extLst>
      <p:ext uri="{BB962C8B-B14F-4D97-AF65-F5344CB8AC3E}">
        <p14:creationId xmlns:p14="http://schemas.microsoft.com/office/powerpoint/2010/main" val="11821168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6933" y="965200"/>
            <a:ext cx="12208933"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751918" y="188914"/>
            <a:ext cx="2419349"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503333" y="6410325"/>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200151" y="2349501"/>
            <a:ext cx="9791700" cy="1439863"/>
          </a:xfrm>
        </p:spPr>
        <p:txBody>
          <a:bodyPr/>
          <a:lstStyle>
            <a:lvl1pPr marL="3175">
              <a:defRPr sz="3200">
                <a:solidFill>
                  <a:schemeClr val="bg1"/>
                </a:solidFill>
              </a:defRPr>
            </a:lvl1pPr>
          </a:lstStyle>
          <a:p>
            <a:pPr lvl="0"/>
            <a:r>
              <a:rPr lang="en-US" noProof="0"/>
              <a:t>Click to edit Master title style</a:t>
            </a:r>
            <a:endParaRPr lang="en-GB" noProof="0"/>
          </a:p>
        </p:txBody>
      </p:sp>
      <p:sp>
        <p:nvSpPr>
          <p:cNvPr id="3077" name="Rectangle 5"/>
          <p:cNvSpPr>
            <a:spLocks noGrp="1" noChangeArrowheads="1"/>
          </p:cNvSpPr>
          <p:nvPr>
            <p:ph type="subTitle" idx="1"/>
          </p:nvPr>
        </p:nvSpPr>
        <p:spPr>
          <a:xfrm>
            <a:off x="1200151" y="4508501"/>
            <a:ext cx="9791700" cy="1152525"/>
          </a:xfrm>
        </p:spPr>
        <p:txBody>
          <a:bodyPr/>
          <a:lstStyle>
            <a:lvl1pPr algn="r">
              <a:defRPr i="1">
                <a:solidFill>
                  <a:schemeClr val="bg1"/>
                </a:solidFill>
              </a:defRPr>
            </a:lvl1pPr>
          </a:lstStyle>
          <a:p>
            <a:pPr lvl="0"/>
            <a:r>
              <a:rPr lang="en-US" noProof="0"/>
              <a:t>Click to edit Master subtitle style</a:t>
            </a:r>
            <a:endParaRPr lang="en-GB" noProof="0"/>
          </a:p>
        </p:txBody>
      </p:sp>
      <p:sp>
        <p:nvSpPr>
          <p:cNvPr id="7" name="Rectangle 6"/>
          <p:cNvSpPr>
            <a:spLocks noGrp="1" noChangeArrowheads="1"/>
          </p:cNvSpPr>
          <p:nvPr>
            <p:ph type="dt" sz="half" idx="10"/>
          </p:nvPr>
        </p:nvSpPr>
        <p:spPr>
          <a:xfrm>
            <a:off x="609600" y="6245225"/>
            <a:ext cx="28448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4165600" y="6245225"/>
            <a:ext cx="38608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8737600" y="6245225"/>
            <a:ext cx="2844800" cy="476250"/>
          </a:xfrm>
        </p:spPr>
        <p:txBody>
          <a:bodyPr/>
          <a:lstStyle>
            <a:lvl1pPr algn="r">
              <a:defRPr sz="1400" b="0"/>
            </a:lvl1pPr>
          </a:lstStyle>
          <a:p>
            <a:pPr>
              <a:defRPr/>
            </a:pPr>
            <a:fld id="{02565F84-E9B6-4187-9D6E-09117227CD56}" type="slidenum">
              <a:rPr lang="en-GB"/>
              <a:pPr>
                <a:defRPr/>
              </a:pPr>
              <a:t>‹#›</a:t>
            </a:fld>
            <a:endParaRPr lang="en-GB" dirty="0"/>
          </a:p>
        </p:txBody>
      </p:sp>
    </p:spTree>
    <p:extLst>
      <p:ext uri="{BB962C8B-B14F-4D97-AF65-F5344CB8AC3E}">
        <p14:creationId xmlns:p14="http://schemas.microsoft.com/office/powerpoint/2010/main" val="21501074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lvl4pPr>
              <a:defRPr>
                <a:latin typeface="Verdana" panose="020B0604030504040204" pitchFamily="34" charset="0"/>
              </a:defRPr>
            </a:lvl4pPr>
            <a:lvl5pPr>
              <a:defRPr>
                <a:latin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1E2DCE6-ABA0-4D84-879A-1B9CD22351D7}" type="slidenum">
              <a:rPr lang="en-GB"/>
              <a:pPr>
                <a:defRPr/>
              </a:pPr>
              <a:t>‹#›</a:t>
            </a:fld>
            <a:endParaRPr lang="en-GB" dirty="0"/>
          </a:p>
        </p:txBody>
      </p:sp>
    </p:spTree>
    <p:extLst>
      <p:ext uri="{BB962C8B-B14F-4D97-AF65-F5344CB8AC3E}">
        <p14:creationId xmlns:p14="http://schemas.microsoft.com/office/powerpoint/2010/main" val="38005376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B91EAFE-237B-4D10-BDD3-AAC506D34B6D}" type="slidenum">
              <a:rPr lang="en-GB"/>
              <a:pPr>
                <a:defRPr/>
              </a:pPr>
              <a:t>‹#›</a:t>
            </a:fld>
            <a:endParaRPr lang="en-GB" dirty="0"/>
          </a:p>
        </p:txBody>
      </p:sp>
    </p:spTree>
    <p:extLst>
      <p:ext uri="{BB962C8B-B14F-4D97-AF65-F5344CB8AC3E}">
        <p14:creationId xmlns:p14="http://schemas.microsoft.com/office/powerpoint/2010/main" val="8956866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12751" y="1628776"/>
            <a:ext cx="5619749" cy="4824413"/>
          </a:xfrm>
        </p:spPr>
        <p:txBody>
          <a:bodyPr/>
          <a:lstStyle>
            <a:lvl1pPr>
              <a:defRPr sz="2800"/>
            </a:lvl1pPr>
            <a:lvl2pPr>
              <a:defRPr sz="2400"/>
            </a:lvl2pPr>
            <a:lvl3pPr>
              <a:defRPr sz="2000"/>
            </a:lvl3pPr>
            <a:lvl4pPr>
              <a:defRPr sz="1800">
                <a:latin typeface="Verdana" panose="020B0604030504040204" pitchFamily="34" charset="0"/>
              </a:defRPr>
            </a:lvl4pPr>
            <a:lvl5pPr>
              <a:defRPr sz="1800">
                <a:latin typeface="Verdana" panose="020B060403050404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235701" y="1628776"/>
            <a:ext cx="5619751" cy="4824413"/>
          </a:xfrm>
        </p:spPr>
        <p:txBody>
          <a:bodyPr/>
          <a:lstStyle>
            <a:lvl1pPr>
              <a:defRPr sz="2800"/>
            </a:lvl1pPr>
            <a:lvl2pPr>
              <a:defRPr sz="2400"/>
            </a:lvl2pPr>
            <a:lvl3pPr>
              <a:defRPr sz="2000"/>
            </a:lvl3pPr>
            <a:lvl4pPr>
              <a:defRPr sz="1800">
                <a:latin typeface="Verdana" panose="020B0604030504040204" pitchFamily="34" charset="0"/>
              </a:defRPr>
            </a:lvl4pPr>
            <a:lvl5pPr>
              <a:defRPr sz="1800">
                <a:latin typeface="Verdana" panose="020B060403050404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44F0534-FA1C-44C6-9611-37EC2B1E404A}" type="slidenum">
              <a:rPr lang="en-GB"/>
              <a:pPr>
                <a:defRPr/>
              </a:pPr>
              <a:t>‹#›</a:t>
            </a:fld>
            <a:endParaRPr lang="en-GB" dirty="0"/>
          </a:p>
        </p:txBody>
      </p:sp>
    </p:spTree>
    <p:extLst>
      <p:ext uri="{BB962C8B-B14F-4D97-AF65-F5344CB8AC3E}">
        <p14:creationId xmlns:p14="http://schemas.microsoft.com/office/powerpoint/2010/main" val="2546362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atin typeface="Verdana" panose="020B0604030504040204" pitchFamily="34" charset="0"/>
              </a:defRPr>
            </a:lvl4pPr>
            <a:lvl5pPr>
              <a:defRPr sz="1600">
                <a:latin typeface="Verdana" panose="020B060403050404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atin typeface="Verdana" panose="020B0604030504040204" pitchFamily="34" charset="0"/>
              </a:defRPr>
            </a:lvl4pPr>
            <a:lvl5pPr>
              <a:defRPr sz="1600">
                <a:latin typeface="Verdana" panose="020B060403050404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71D006FD-23BB-4E10-932A-75F59AFF251A}" type="slidenum">
              <a:rPr lang="en-GB"/>
              <a:pPr>
                <a:defRPr/>
              </a:pPr>
              <a:t>‹#›</a:t>
            </a:fld>
            <a:endParaRPr lang="en-GB" dirty="0"/>
          </a:p>
        </p:txBody>
      </p:sp>
    </p:spTree>
    <p:extLst>
      <p:ext uri="{BB962C8B-B14F-4D97-AF65-F5344CB8AC3E}">
        <p14:creationId xmlns:p14="http://schemas.microsoft.com/office/powerpoint/2010/main" val="8374268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CD08D2D9-D3E8-4E5D-90D3-01F7AA392535}" type="slidenum">
              <a:rPr lang="en-GB"/>
              <a:pPr>
                <a:defRPr/>
              </a:pPr>
              <a:t>‹#›</a:t>
            </a:fld>
            <a:endParaRPr lang="en-GB" dirty="0"/>
          </a:p>
        </p:txBody>
      </p:sp>
    </p:spTree>
    <p:extLst>
      <p:ext uri="{BB962C8B-B14F-4D97-AF65-F5344CB8AC3E}">
        <p14:creationId xmlns:p14="http://schemas.microsoft.com/office/powerpoint/2010/main" val="3183103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54E20BD9-C5BD-49B4-96D6-CD5D21C9A41E}" type="slidenum">
              <a:rPr lang="en-GB"/>
              <a:pPr>
                <a:defRPr/>
              </a:pPr>
              <a:t>‹#›</a:t>
            </a:fld>
            <a:endParaRPr lang="en-GB" dirty="0"/>
          </a:p>
        </p:txBody>
      </p:sp>
    </p:spTree>
    <p:extLst>
      <p:ext uri="{BB962C8B-B14F-4D97-AF65-F5344CB8AC3E}">
        <p14:creationId xmlns:p14="http://schemas.microsoft.com/office/powerpoint/2010/main" val="12018274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atin typeface="Verdana" panose="020B0604030504040204" pitchFamily="34" charset="0"/>
              </a:defRPr>
            </a:lvl4pPr>
            <a:lvl5pPr>
              <a:defRPr sz="2000">
                <a:latin typeface="Verdana" panose="020B060403050404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B45E69E-EBB9-48F8-A0CE-BB5088526615}" type="slidenum">
              <a:rPr lang="en-GB"/>
              <a:pPr>
                <a:defRPr/>
              </a:pPr>
              <a:t>‹#›</a:t>
            </a:fld>
            <a:endParaRPr lang="en-GB" dirty="0"/>
          </a:p>
        </p:txBody>
      </p:sp>
    </p:spTree>
    <p:extLst>
      <p:ext uri="{BB962C8B-B14F-4D97-AF65-F5344CB8AC3E}">
        <p14:creationId xmlns:p14="http://schemas.microsoft.com/office/powerpoint/2010/main" val="1022359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34F5DA4-DF7F-46DA-BBD1-CE504091ED8E}" type="slidenum">
              <a:rPr lang="en-GB"/>
              <a:pPr>
                <a:defRPr/>
              </a:pPr>
              <a:t>‹#›</a:t>
            </a:fld>
            <a:endParaRPr lang="en-GB" dirty="0"/>
          </a:p>
        </p:txBody>
      </p:sp>
    </p:spTree>
    <p:extLst>
      <p:ext uri="{BB962C8B-B14F-4D97-AF65-F5344CB8AC3E}">
        <p14:creationId xmlns:p14="http://schemas.microsoft.com/office/powerpoint/2010/main" val="33587219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lvl4pPr>
              <a:defRPr>
                <a:latin typeface="Verdana" panose="020B0604030504040204" pitchFamily="34" charset="0"/>
              </a:defRPr>
            </a:lvl4pPr>
            <a:lvl5pPr>
              <a:defRPr>
                <a:latin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9861C23-9102-4090-B025-35E9A4EE73E2}" type="slidenum">
              <a:rPr lang="en-GB"/>
              <a:pPr>
                <a:defRPr/>
              </a:pPr>
              <a:t>‹#›</a:t>
            </a:fld>
            <a:endParaRPr lang="en-GB" dirty="0"/>
          </a:p>
        </p:txBody>
      </p:sp>
    </p:spTree>
    <p:extLst>
      <p:ext uri="{BB962C8B-B14F-4D97-AF65-F5344CB8AC3E}">
        <p14:creationId xmlns:p14="http://schemas.microsoft.com/office/powerpoint/2010/main" val="26278029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5834" y="1052514"/>
            <a:ext cx="2861733" cy="540067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10633" y="1052514"/>
            <a:ext cx="8382000" cy="5400675"/>
          </a:xfrm>
        </p:spPr>
        <p:txBody>
          <a:bodyPr vert="eaVert"/>
          <a:lstStyle>
            <a:lvl4pPr>
              <a:defRPr>
                <a:latin typeface="Verdana" panose="020B0604030504040204" pitchFamily="34" charset="0"/>
              </a:defRPr>
            </a:lvl4pPr>
            <a:lvl5pPr>
              <a:defRPr>
                <a:latin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6F923C8-95EA-4002-B748-DE7EFF4B68AF}" type="slidenum">
              <a:rPr lang="en-GB"/>
              <a:pPr>
                <a:defRPr/>
              </a:pPr>
              <a:t>‹#›</a:t>
            </a:fld>
            <a:endParaRPr lang="en-GB" dirty="0"/>
          </a:p>
        </p:txBody>
      </p:sp>
    </p:spTree>
    <p:extLst>
      <p:ext uri="{BB962C8B-B14F-4D97-AF65-F5344CB8AC3E}">
        <p14:creationId xmlns:p14="http://schemas.microsoft.com/office/powerpoint/2010/main" val="25643591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12192000" cy="1125538"/>
          </a:xfrm>
          <a:prstGeom prst="rect">
            <a:avLst/>
          </a:prstGeom>
          <a:solidFill>
            <a:srgbClr val="42A62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sz="1800" b="0">
              <a:solidFill>
                <a:srgbClr val="FFFFFF"/>
              </a:solidFill>
            </a:endParaRPr>
          </a:p>
        </p:txBody>
      </p:sp>
      <p:pic>
        <p:nvPicPr>
          <p:cNvPr id="5"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672667" y="6457950"/>
            <a:ext cx="814917"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039785" y="404813"/>
            <a:ext cx="2161116"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24417" y="1556272"/>
            <a:ext cx="10972800" cy="936625"/>
          </a:xfrm>
        </p:spPr>
        <p:txBody>
          <a:bodyPr/>
          <a:lstStyle/>
          <a:p>
            <a:r>
              <a:rPr lang="en-US" dirty="0"/>
              <a:t>Click to edit Master title style</a:t>
            </a:r>
            <a:endParaRPr lang="en-GB" dirty="0"/>
          </a:p>
        </p:txBody>
      </p:sp>
      <p:sp>
        <p:nvSpPr>
          <p:cNvPr id="11" name="Content Placeholder 2"/>
          <p:cNvSpPr>
            <a:spLocks noGrp="1"/>
          </p:cNvSpPr>
          <p:nvPr>
            <p:ph idx="1"/>
          </p:nvPr>
        </p:nvSpPr>
        <p:spPr>
          <a:xfrm>
            <a:off x="609600" y="2636912"/>
            <a:ext cx="10972800" cy="3384476"/>
          </a:xfrm>
        </p:spPr>
        <p:txBody>
          <a:bodyPr/>
          <a:lstStyle>
            <a:lvl1pPr marL="0" indent="-342900">
              <a:buClr>
                <a:srgbClr val="0F5494"/>
              </a:buClr>
              <a:buSzPct val="120000"/>
              <a:buFont typeface="Arial" pitchFamily="34" charset="0"/>
              <a:buChar char="•"/>
              <a:defRPr/>
            </a:lvl1pPr>
            <a:lvl2pPr>
              <a:buClr>
                <a:srgbClr val="42A62A"/>
              </a:buClr>
              <a:defRPr/>
            </a:lvl2pPr>
            <a:lvl3pPr>
              <a:buFontTx/>
              <a:buChar char="-"/>
              <a:defRPr/>
            </a:lvl3pPr>
          </a:lstStyle>
          <a:p>
            <a:pPr lvl="0"/>
            <a:r>
              <a:rPr lang="en-US" dirty="0"/>
              <a:t>Click to edit Master text styles</a:t>
            </a:r>
          </a:p>
          <a:p>
            <a:pPr lvl="1"/>
            <a:r>
              <a:rPr lang="en-US" dirty="0"/>
              <a:t>Second level</a:t>
            </a:r>
          </a:p>
          <a:p>
            <a:pPr lvl="2"/>
            <a:r>
              <a:rPr lang="en-US" dirty="0"/>
              <a:t>Third level</a:t>
            </a:r>
          </a:p>
          <a:p>
            <a:pPr lvl="2"/>
            <a:endParaRPr lang="en-US" dirty="0"/>
          </a:p>
        </p:txBody>
      </p:sp>
      <p:sp>
        <p:nvSpPr>
          <p:cNvPr id="7" name="Rectangle 4"/>
          <p:cNvSpPr>
            <a:spLocks noGrp="1" noChangeArrowheads="1"/>
          </p:cNvSpPr>
          <p:nvPr>
            <p:ph type="dt" sz="half" idx="10"/>
          </p:nvPr>
        </p:nvSpPr>
        <p:spPr>
          <a:xfrm>
            <a:off x="609600" y="6092825"/>
            <a:ext cx="2844800" cy="476250"/>
          </a:xfrm>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4165600" y="6092825"/>
            <a:ext cx="3860800" cy="476250"/>
          </a:xfrm>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8737600" y="6092825"/>
            <a:ext cx="2844800" cy="476250"/>
          </a:xfrm>
        </p:spPr>
        <p:txBody>
          <a:bodyPr/>
          <a:lstStyle>
            <a:lvl1pPr>
              <a:defRPr/>
            </a:lvl1pPr>
          </a:lstStyle>
          <a:p>
            <a:pPr>
              <a:defRPr/>
            </a:pPr>
            <a:fld id="{4F64A0FA-7900-439F-B3F3-F74D6F071E5C}" type="slidenum">
              <a:rPr lang="en-GB"/>
              <a:pPr>
                <a:defRPr/>
              </a:pPr>
              <a:t>‹#›</a:t>
            </a:fld>
            <a:endParaRPr lang="en-GB"/>
          </a:p>
        </p:txBody>
      </p:sp>
    </p:spTree>
    <p:extLst>
      <p:ext uri="{BB962C8B-B14F-4D97-AF65-F5344CB8AC3E}">
        <p14:creationId xmlns:p14="http://schemas.microsoft.com/office/powerpoint/2010/main" val="3654086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6" Type="http://schemas.openxmlformats.org/officeDocument/2006/relationships/image" Target="../media/image7.png"/><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2.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10634" y="1052514"/>
            <a:ext cx="1144693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Title</a:t>
            </a:r>
          </a:p>
        </p:txBody>
      </p:sp>
      <p:sp>
        <p:nvSpPr>
          <p:cNvPr id="2051" name="Rectangle 3"/>
          <p:cNvSpPr>
            <a:spLocks noGrp="1" noChangeArrowheads="1"/>
          </p:cNvSpPr>
          <p:nvPr>
            <p:ph type="body" idx="1"/>
          </p:nvPr>
        </p:nvSpPr>
        <p:spPr bwMode="auto">
          <a:xfrm>
            <a:off x="412751" y="1628776"/>
            <a:ext cx="11442700"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Fourth level</a:t>
            </a:r>
          </a:p>
        </p:txBody>
      </p:sp>
      <p:sp>
        <p:nvSpPr>
          <p:cNvPr id="1028" name="Rectangle 4"/>
          <p:cNvSpPr>
            <a:spLocks noGrp="1" noChangeArrowheads="1"/>
          </p:cNvSpPr>
          <p:nvPr>
            <p:ph type="dt" sz="half" idx="2"/>
          </p:nvPr>
        </p:nvSpPr>
        <p:spPr bwMode="auto">
          <a:xfrm>
            <a:off x="609600" y="6524625"/>
            <a:ext cx="2844800" cy="19685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400" b="0">
                <a:solidFill>
                  <a:srgbClr val="000000"/>
                </a:solidFill>
                <a:latin typeface="Verdana" panose="020B0604030504040204" pitchFamily="34" charset="0"/>
              </a:defRPr>
            </a:lvl1pPr>
          </a:lstStyle>
          <a:p>
            <a:pPr>
              <a:defRPr/>
            </a:pPr>
            <a:endParaRPr lang="en-GB"/>
          </a:p>
        </p:txBody>
      </p:sp>
      <p:sp>
        <p:nvSpPr>
          <p:cNvPr id="1029" name="Rectangle 5"/>
          <p:cNvSpPr>
            <a:spLocks noGrp="1" noChangeArrowheads="1"/>
          </p:cNvSpPr>
          <p:nvPr>
            <p:ph type="ftr" sz="quarter" idx="3"/>
          </p:nvPr>
        </p:nvSpPr>
        <p:spPr bwMode="auto">
          <a:xfrm>
            <a:off x="7804151" y="6524625"/>
            <a:ext cx="3860800" cy="1968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Verdana" panose="020B0604030504040204" pitchFamily="34" charset="0"/>
              </a:defRPr>
            </a:lvl1pPr>
          </a:lstStyle>
          <a:p>
            <a:pPr>
              <a:defRPr/>
            </a:pPr>
            <a:endParaRPr lang="en-GB"/>
          </a:p>
        </p:txBody>
      </p:sp>
      <p:sp>
        <p:nvSpPr>
          <p:cNvPr id="15" name="Rectangle 14"/>
          <p:cNvSpPr/>
          <p:nvPr/>
        </p:nvSpPr>
        <p:spPr>
          <a:xfrm>
            <a:off x="0" y="1"/>
            <a:ext cx="12192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5725585" y="6659564"/>
            <a:ext cx="814916"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5715000" y="6635751"/>
            <a:ext cx="838200" cy="238125"/>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10B9FFBB-3339-4E8C-BC4E-A7156D6CD23C}" type="slidenum">
              <a:rPr lang="en-GB"/>
              <a:pPr>
                <a:defRPr/>
              </a:pPr>
              <a:t>‹#›</a:t>
            </a:fld>
            <a:endParaRPr lang="en-GB" dirty="0"/>
          </a:p>
        </p:txBody>
      </p:sp>
      <p:pic>
        <p:nvPicPr>
          <p:cNvPr id="2057"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991100" y="19051"/>
            <a:ext cx="2161117"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4028425"/>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Lst>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eaLnBrk="1" fontAlgn="base" hangingPunct="1">
        <a:spcBef>
          <a:spcPct val="0"/>
        </a:spcBef>
        <a:spcAft>
          <a:spcPct val="0"/>
        </a:spcAft>
        <a:defRPr sz="2000" b="1">
          <a:solidFill>
            <a:srgbClr val="009999"/>
          </a:solidFill>
          <a:latin typeface="Verdana" pitchFamily="34" charset="0"/>
        </a:defRPr>
      </a:lvl6pPr>
      <a:lvl7pPr marL="914400" algn="ctr" rtl="0" eaLnBrk="1" fontAlgn="base" hangingPunct="1">
        <a:spcBef>
          <a:spcPct val="0"/>
        </a:spcBef>
        <a:spcAft>
          <a:spcPct val="0"/>
        </a:spcAft>
        <a:defRPr sz="2000" b="1">
          <a:solidFill>
            <a:srgbClr val="009999"/>
          </a:solidFill>
          <a:latin typeface="Verdana" pitchFamily="34" charset="0"/>
        </a:defRPr>
      </a:lvl7pPr>
      <a:lvl8pPr marL="1371600" algn="ctr" rtl="0" eaLnBrk="1" fontAlgn="base" hangingPunct="1">
        <a:spcBef>
          <a:spcPct val="0"/>
        </a:spcBef>
        <a:spcAft>
          <a:spcPct val="0"/>
        </a:spcAft>
        <a:defRPr sz="2000" b="1">
          <a:solidFill>
            <a:srgbClr val="009999"/>
          </a:solidFill>
          <a:latin typeface="Verdana" pitchFamily="34" charset="0"/>
        </a:defRPr>
      </a:lvl8pPr>
      <a:lvl9pPr marL="1828800" algn="ctr" rtl="0" eaLnBrk="1" fontAlgn="base" hangingPunct="1">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s://www.wipo.int/ipdl/en/search/lisbon/search-struct.jsp"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hyperlink" Target="https://www.wipo.int/treaties/en/registration/lisb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71350" y="1992572"/>
            <a:ext cx="10065224" cy="2149523"/>
          </a:xfrm>
        </p:spPr>
        <p:txBody>
          <a:bodyPr wrap="none" anchor="t">
            <a:normAutofit/>
          </a:bodyPr>
          <a:lstStyle/>
          <a:p>
            <a:br>
              <a:rPr lang="fr-BE"/>
            </a:br>
            <a:r>
              <a:rPr lang="en-US"/>
              <a:t>State of play - Geneva Act</a:t>
            </a:r>
            <a:endParaRPr lang="en-GB"/>
          </a:p>
        </p:txBody>
      </p:sp>
      <p:sp>
        <p:nvSpPr>
          <p:cNvPr id="3" name="TextBox 2">
            <a:extLst>
              <a:ext uri="{FF2B5EF4-FFF2-40B4-BE49-F238E27FC236}">
                <a16:creationId xmlns:a16="http://schemas.microsoft.com/office/drawing/2014/main" id="{1FBFBB96-095E-F3CB-FD5A-DFFFCEB74562}"/>
              </a:ext>
            </a:extLst>
          </p:cNvPr>
          <p:cNvSpPr txBox="1"/>
          <p:nvPr/>
        </p:nvSpPr>
        <p:spPr>
          <a:xfrm>
            <a:off x="1667435" y="4342690"/>
            <a:ext cx="9914965" cy="169277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fr-BE" sz="2400" b="0" i="0" u="none" strike="noStrike" kern="1200" cap="none" spc="0" normalizeH="0" baseline="0" noProof="0" dirty="0">
                <a:ln>
                  <a:noFill/>
                </a:ln>
                <a:solidFill>
                  <a:srgbClr val="FFFFFF"/>
                </a:solidFill>
                <a:effectLst/>
                <a:uLnTx/>
                <a:uFillTx/>
                <a:latin typeface="Arial"/>
                <a:ea typeface="+mn-ea"/>
                <a:cs typeface="+mn-cs"/>
              </a:rPr>
              <a:t>8 </a:t>
            </a:r>
            <a:r>
              <a:rPr kumimoji="0" lang="fr-BE" sz="2400" b="0" i="0" u="none" strike="noStrike" kern="1200" cap="none" spc="0" normalizeH="0" baseline="0" noProof="0" dirty="0" err="1">
                <a:ln>
                  <a:noFill/>
                </a:ln>
                <a:solidFill>
                  <a:srgbClr val="FFFFFF"/>
                </a:solidFill>
                <a:effectLst/>
                <a:uLnTx/>
                <a:uFillTx/>
                <a:latin typeface="Arial"/>
                <a:ea typeface="+mn-ea"/>
                <a:cs typeface="+mn-cs"/>
              </a:rPr>
              <a:t>November</a:t>
            </a:r>
            <a:r>
              <a:rPr kumimoji="0" lang="fr-BE" sz="2400" b="0" i="0" u="none" strike="noStrike" kern="1200" cap="none" spc="0" normalizeH="0" baseline="0" noProof="0" dirty="0">
                <a:ln>
                  <a:noFill/>
                </a:ln>
                <a:solidFill>
                  <a:srgbClr val="FFFFFF"/>
                </a:solidFill>
                <a:effectLst/>
                <a:uLnTx/>
                <a:uFillTx/>
                <a:latin typeface="Arial"/>
                <a:ea typeface="+mn-ea"/>
                <a:cs typeface="+mn-cs"/>
              </a:rPr>
              <a:t> 2023</a:t>
            </a:r>
          </a:p>
          <a:p>
            <a:pPr marL="0" marR="0" lvl="0" indent="0" algn="r" defTabSz="914400" rtl="0" eaLnBrk="1" fontAlgn="auto" latinLnBrk="0" hangingPunct="1">
              <a:lnSpc>
                <a:spcPct val="100000"/>
              </a:lnSpc>
              <a:spcBef>
                <a:spcPts val="0"/>
              </a:spcBef>
              <a:spcAft>
                <a:spcPts val="600"/>
              </a:spcAft>
              <a:buClr>
                <a:srgbClr val="034EA2"/>
              </a:buClr>
              <a:buSzTx/>
              <a:buFont typeface="Arial" panose="020B0604020202020204" pitchFamily="34" charset="0"/>
              <a:buNone/>
              <a:tabLst/>
              <a:defRPr/>
            </a:pPr>
            <a:endParaRPr kumimoji="0" lang="fr-BE" sz="2000" b="0" i="1" u="none" strike="noStrike" kern="1200" cap="none" spc="0" normalizeH="0" baseline="0" noProof="0" dirty="0">
              <a:ln>
                <a:noFill/>
              </a:ln>
              <a:solidFill>
                <a:srgbClr val="FFFFFF"/>
              </a:solidFill>
              <a:effectLst/>
              <a:uLnTx/>
              <a:uFillTx/>
              <a:latin typeface="Arial"/>
              <a:ea typeface="+mn-ea"/>
              <a:cs typeface="+mn-cs"/>
            </a:endParaRPr>
          </a:p>
          <a:p>
            <a:pPr marL="0" marR="0" lvl="0" indent="0" algn="r" defTabSz="914400" rtl="0" eaLnBrk="1" fontAlgn="auto" latinLnBrk="0" hangingPunct="1">
              <a:lnSpc>
                <a:spcPct val="100000"/>
              </a:lnSpc>
              <a:spcBef>
                <a:spcPts val="0"/>
              </a:spcBef>
              <a:spcAft>
                <a:spcPts val="600"/>
              </a:spcAft>
              <a:buClr>
                <a:srgbClr val="034EA2"/>
              </a:buClr>
              <a:buSzTx/>
              <a:buFont typeface="Arial" panose="020B0604020202020204" pitchFamily="34" charset="0"/>
              <a:buNone/>
              <a:tabLst/>
              <a:defRPr/>
            </a:pPr>
            <a:r>
              <a:rPr kumimoji="0" lang="fr-BE" sz="2000" b="0" i="1" u="none" strike="noStrike" kern="1200" cap="none" spc="0" normalizeH="0" baseline="0" noProof="0" dirty="0">
                <a:ln>
                  <a:noFill/>
                </a:ln>
                <a:solidFill>
                  <a:srgbClr val="FFFFFF"/>
                </a:solidFill>
                <a:effectLst/>
                <a:uLnTx/>
                <a:uFillTx/>
                <a:latin typeface="Arial"/>
                <a:ea typeface="+mn-ea"/>
                <a:cs typeface="+mn-cs"/>
              </a:rPr>
              <a:t>DG Agriculture and Rural </a:t>
            </a:r>
            <a:r>
              <a:rPr kumimoji="0" lang="fr-BE" sz="2000" b="0" i="1" u="none" strike="noStrike" kern="1200" cap="none" spc="0" normalizeH="0" baseline="0" noProof="0" dirty="0" err="1">
                <a:ln>
                  <a:noFill/>
                </a:ln>
                <a:solidFill>
                  <a:srgbClr val="FFFFFF"/>
                </a:solidFill>
                <a:effectLst/>
                <a:uLnTx/>
                <a:uFillTx/>
                <a:latin typeface="Arial"/>
                <a:ea typeface="+mn-ea"/>
                <a:cs typeface="+mn-cs"/>
              </a:rPr>
              <a:t>Development</a:t>
            </a:r>
            <a:br>
              <a:rPr kumimoji="0" lang="fr-BE" sz="2000" b="0" i="1" u="none" strike="noStrike" kern="1200" cap="none" spc="0" normalizeH="0" baseline="0" noProof="0" dirty="0">
                <a:ln>
                  <a:noFill/>
                </a:ln>
                <a:solidFill>
                  <a:srgbClr val="FFFFFF"/>
                </a:solidFill>
                <a:effectLst/>
                <a:uLnTx/>
                <a:uFillTx/>
                <a:latin typeface="Arial"/>
                <a:ea typeface="+mn-ea"/>
                <a:cs typeface="+mn-cs"/>
              </a:rPr>
            </a:br>
            <a:r>
              <a:rPr kumimoji="0" lang="fr-BE" sz="2000" b="0" i="1" u="none" strike="noStrike" kern="1200" cap="none" spc="0" normalizeH="0" baseline="0" noProof="0">
                <a:ln>
                  <a:noFill/>
                </a:ln>
                <a:solidFill>
                  <a:srgbClr val="FFFFFF"/>
                </a:solidFill>
                <a:effectLst/>
                <a:uLnTx/>
                <a:uFillTx/>
                <a:latin typeface="Arial"/>
                <a:ea typeface="+mn-ea"/>
                <a:cs typeface="+mn-cs"/>
              </a:rPr>
              <a:t>Charline Leost, </a:t>
            </a:r>
            <a:r>
              <a:rPr kumimoji="0" lang="fr-BE" sz="2000" b="0" i="1" u="none" strike="noStrike" kern="1200" cap="none" spc="0" normalizeH="0" baseline="0" noProof="0" dirty="0">
                <a:ln>
                  <a:noFill/>
                </a:ln>
                <a:solidFill>
                  <a:srgbClr val="FFFFFF"/>
                </a:solidFill>
                <a:effectLst/>
                <a:uLnTx/>
                <a:uFillTx/>
                <a:latin typeface="Arial"/>
                <a:ea typeface="+mn-ea"/>
                <a:cs typeface="+mn-cs"/>
              </a:rPr>
              <a:t>AGRI.F3 </a:t>
            </a:r>
            <a:r>
              <a:rPr kumimoji="0" lang="fr-BE" sz="2000" b="0" i="1" u="none" strike="noStrike" kern="1200" cap="none" spc="0" normalizeH="0" baseline="0" noProof="0" dirty="0" err="1">
                <a:ln>
                  <a:noFill/>
                </a:ln>
                <a:solidFill>
                  <a:srgbClr val="FFFFFF"/>
                </a:solidFill>
                <a:effectLst/>
                <a:uLnTx/>
                <a:uFillTx/>
                <a:latin typeface="Arial"/>
                <a:ea typeface="+mn-ea"/>
                <a:cs typeface="+mn-cs"/>
              </a:rPr>
              <a:t>Geographical</a:t>
            </a:r>
            <a:r>
              <a:rPr kumimoji="0" lang="fr-BE" sz="2000" b="0" i="1" u="none" strike="noStrike" kern="1200" cap="none" spc="0" normalizeH="0" baseline="0" noProof="0" dirty="0">
                <a:ln>
                  <a:noFill/>
                </a:ln>
                <a:solidFill>
                  <a:srgbClr val="FFFFFF"/>
                </a:solidFill>
                <a:effectLst/>
                <a:uLnTx/>
                <a:uFillTx/>
                <a:latin typeface="Arial"/>
                <a:ea typeface="+mn-ea"/>
                <a:cs typeface="+mn-cs"/>
              </a:rPr>
              <a:t> Indications</a:t>
            </a:r>
            <a:endParaRPr kumimoji="0" lang="en-IE" sz="2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a:xfrm>
            <a:off x="961097" y="194102"/>
            <a:ext cx="10515600" cy="782357"/>
          </a:xfrm>
        </p:spPr>
        <p:txBody>
          <a:bodyPr/>
          <a:lstStyle/>
          <a:p>
            <a:r>
              <a:rPr lang="en-GB" dirty="0"/>
              <a:t>What are the conditions?</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a:defRPr/>
            </a:pPr>
            <a:fld id="{21E2DCE6-ABA0-4D84-879A-1B9CD22351D7}" type="slidenum">
              <a:rPr lang="en-GB" smtClean="0"/>
              <a:pPr>
                <a:defRPr/>
              </a:pPr>
              <a:t>10</a:t>
            </a:fld>
            <a:endParaRPr lang="en-GB" dirty="0"/>
          </a:p>
        </p:txBody>
      </p:sp>
      <p:sp>
        <p:nvSpPr>
          <p:cNvPr id="10" name="Content Placeholder 1">
            <a:extLst>
              <a:ext uri="{FF2B5EF4-FFF2-40B4-BE49-F238E27FC236}">
                <a16:creationId xmlns:a16="http://schemas.microsoft.com/office/drawing/2014/main" id="{CCB200DA-9F23-4C3F-9D70-68A6AB1D5653}"/>
              </a:ext>
            </a:extLst>
          </p:cNvPr>
          <p:cNvSpPr>
            <a:spLocks noGrp="1"/>
          </p:cNvSpPr>
          <p:nvPr>
            <p:ph idx="1"/>
          </p:nvPr>
        </p:nvSpPr>
        <p:spPr>
          <a:xfrm>
            <a:off x="838200" y="1664936"/>
            <a:ext cx="9795553" cy="3708449"/>
          </a:xfrm>
        </p:spPr>
        <p:txBody>
          <a:bodyPr/>
          <a:lstStyle/>
          <a:p>
            <a:endParaRPr lang="en-US" dirty="0"/>
          </a:p>
          <a:p>
            <a:pPr marL="0" indent="0">
              <a:buNone/>
            </a:pPr>
            <a:r>
              <a:rPr lang="en-US" sz="3200" b="1" i="0" dirty="0">
                <a:solidFill>
                  <a:srgbClr val="3B3B3B"/>
                </a:solidFill>
                <a:effectLst/>
                <a:latin typeface="Arial" panose="020B0604020202020204" pitchFamily="34" charset="0"/>
              </a:rPr>
              <a:t>One condition to register AOs/GIs internationally: </a:t>
            </a:r>
            <a:endParaRPr lang="en-US" sz="2800" b="1" i="0" dirty="0">
              <a:solidFill>
                <a:srgbClr val="3B3B3B"/>
              </a:solidFill>
              <a:effectLst/>
              <a:latin typeface="Arial" panose="020B0604020202020204" pitchFamily="34" charset="0"/>
            </a:endParaRPr>
          </a:p>
          <a:p>
            <a:pPr marL="0" indent="0">
              <a:buNone/>
            </a:pPr>
            <a:r>
              <a:rPr lang="en-US" b="0" i="0" dirty="0">
                <a:solidFill>
                  <a:srgbClr val="3B3B3B"/>
                </a:solidFill>
                <a:effectLst/>
                <a:latin typeface="Arial" panose="020B0604020202020204" pitchFamily="34" charset="0"/>
              </a:rPr>
              <a:t>To qualify for international protection under the Lisbon System, AOs and GIs must be </a:t>
            </a:r>
            <a:r>
              <a:rPr lang="en-US" i="0" u="sng" dirty="0">
                <a:solidFill>
                  <a:srgbClr val="3B3B3B"/>
                </a:solidFill>
                <a:effectLst/>
                <a:latin typeface="Arial" panose="020B0604020202020204" pitchFamily="34" charset="0"/>
              </a:rPr>
              <a:t>already protected as such in the EU</a:t>
            </a:r>
            <a:r>
              <a:rPr lang="en-US" i="0" dirty="0">
                <a:solidFill>
                  <a:srgbClr val="3B3B3B"/>
                </a:solidFill>
                <a:effectLst/>
                <a:latin typeface="Arial" panose="020B0604020202020204" pitchFamily="34" charset="0"/>
              </a:rPr>
              <a:t> </a:t>
            </a:r>
            <a:r>
              <a:rPr lang="en-US" b="0" i="0" dirty="0">
                <a:solidFill>
                  <a:srgbClr val="3B3B3B"/>
                </a:solidFill>
                <a:effectLst/>
                <a:latin typeface="Arial" panose="020B0604020202020204" pitchFamily="34" charset="0"/>
              </a:rPr>
              <a:t>(Contracting Party of Origin)</a:t>
            </a:r>
          </a:p>
          <a:p>
            <a:pPr marL="0" indent="0">
              <a:buNone/>
            </a:pPr>
            <a:endParaRPr lang="en-US" sz="1200" b="0" i="0" dirty="0">
              <a:solidFill>
                <a:srgbClr val="3B3B3B"/>
              </a:solidFill>
              <a:effectLst/>
              <a:latin typeface="Arial" panose="020B0604020202020204" pitchFamily="34" charset="0"/>
            </a:endParaRPr>
          </a:p>
        </p:txBody>
      </p:sp>
    </p:spTree>
    <p:extLst>
      <p:ext uri="{BB962C8B-B14F-4D97-AF65-F5344CB8AC3E}">
        <p14:creationId xmlns:p14="http://schemas.microsoft.com/office/powerpoint/2010/main" val="1368159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a:xfrm>
            <a:off x="961097" y="194102"/>
            <a:ext cx="10515600" cy="782357"/>
          </a:xfrm>
        </p:spPr>
        <p:txBody>
          <a:bodyPr/>
          <a:lstStyle/>
          <a:p>
            <a:r>
              <a:rPr lang="en-GB" dirty="0"/>
              <a:t>What are the fees?</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a:defRPr/>
            </a:pPr>
            <a:fld id="{21E2DCE6-ABA0-4D84-879A-1B9CD22351D7}" type="slidenum">
              <a:rPr lang="en-GB" smtClean="0"/>
              <a:pPr>
                <a:defRPr/>
              </a:pPr>
              <a:t>11</a:t>
            </a:fld>
            <a:endParaRPr lang="en-GB" dirty="0"/>
          </a:p>
        </p:txBody>
      </p:sp>
      <p:sp>
        <p:nvSpPr>
          <p:cNvPr id="10" name="Content Placeholder 1">
            <a:extLst>
              <a:ext uri="{FF2B5EF4-FFF2-40B4-BE49-F238E27FC236}">
                <a16:creationId xmlns:a16="http://schemas.microsoft.com/office/drawing/2014/main" id="{CCB200DA-9F23-4C3F-9D70-68A6AB1D5653}"/>
              </a:ext>
            </a:extLst>
          </p:cNvPr>
          <p:cNvSpPr>
            <a:spLocks noGrp="1"/>
          </p:cNvSpPr>
          <p:nvPr>
            <p:ph idx="1"/>
          </p:nvPr>
        </p:nvSpPr>
        <p:spPr>
          <a:xfrm>
            <a:off x="838200" y="976459"/>
            <a:ext cx="11033465" cy="5710589"/>
          </a:xfrm>
        </p:spPr>
        <p:txBody>
          <a:bodyPr/>
          <a:lstStyle/>
          <a:p>
            <a:pPr marL="0" indent="0">
              <a:buNone/>
            </a:pPr>
            <a:endParaRPr lang="en-US" sz="1200" b="0" i="0" dirty="0">
              <a:solidFill>
                <a:srgbClr val="3B3B3B"/>
              </a:solidFill>
              <a:effectLst/>
              <a:latin typeface="Arial" panose="020B0604020202020204" pitchFamily="34" charset="0"/>
            </a:endParaRPr>
          </a:p>
          <a:p>
            <a:pPr marL="0" indent="0">
              <a:buNone/>
            </a:pPr>
            <a:endParaRPr lang="en-US" sz="1200" b="0" i="0" dirty="0">
              <a:solidFill>
                <a:srgbClr val="3B3B3B"/>
              </a:solidFill>
              <a:effectLst/>
              <a:latin typeface="Arial" panose="020B0604020202020204" pitchFamily="34" charset="0"/>
            </a:endParaRPr>
          </a:p>
          <a:p>
            <a:r>
              <a:rPr lang="en-US" b="1" u="sng" dirty="0"/>
              <a:t>Registration fees</a:t>
            </a:r>
            <a:r>
              <a:rPr lang="en-US" dirty="0"/>
              <a:t>: 1 000 CHF</a:t>
            </a:r>
          </a:p>
          <a:p>
            <a:pPr marL="0" indent="0">
              <a:buNone/>
            </a:pPr>
            <a:endParaRPr lang="en-US" sz="100" u="sng" dirty="0"/>
          </a:p>
          <a:p>
            <a:r>
              <a:rPr lang="en-US" b="1" u="sng" dirty="0"/>
              <a:t>Individual fees (optional)</a:t>
            </a:r>
            <a:r>
              <a:rPr lang="en-US" dirty="0"/>
              <a:t> that covers the cost of substantive examination of each international registration, requested by the following Contracting Parties : </a:t>
            </a:r>
          </a:p>
          <a:p>
            <a:pPr marL="0" indent="0">
              <a:buNone/>
            </a:pPr>
            <a:r>
              <a:rPr lang="en-US" dirty="0"/>
              <a:t>	</a:t>
            </a:r>
            <a:r>
              <a:rPr lang="en-US" sz="1500" dirty="0"/>
              <a:t>OAPI (750CHF) 		 Cabo Verde (70CHF) 	 Russian Federation (119CHF)</a:t>
            </a:r>
          </a:p>
          <a:p>
            <a:pPr marL="0" indent="0">
              <a:buNone/>
            </a:pPr>
            <a:r>
              <a:rPr lang="en-US" sz="1500" dirty="0"/>
              <a:t>	Cambodia (98CHF) 		 Ghana (392CHF)    		  Samoa (162CHF) 		</a:t>
            </a:r>
            <a:r>
              <a:rPr lang="en-US" dirty="0"/>
              <a:t>	</a:t>
            </a:r>
          </a:p>
          <a:p>
            <a:pPr marL="0" indent="0">
              <a:buNone/>
            </a:pPr>
            <a:r>
              <a:rPr lang="en-US" dirty="0"/>
              <a:t>	</a:t>
            </a:r>
          </a:p>
        </p:txBody>
      </p:sp>
    </p:spTree>
    <p:extLst>
      <p:ext uri="{BB962C8B-B14F-4D97-AF65-F5344CB8AC3E}">
        <p14:creationId xmlns:p14="http://schemas.microsoft.com/office/powerpoint/2010/main" val="37904402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a:xfrm>
            <a:off x="919352" y="441764"/>
            <a:ext cx="10515600" cy="782357"/>
          </a:xfrm>
        </p:spPr>
        <p:txBody>
          <a:bodyPr/>
          <a:lstStyle/>
          <a:p>
            <a:r>
              <a:rPr lang="en-GB" dirty="0"/>
              <a:t>What are the benefits for the producers?</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a:defRPr/>
            </a:pPr>
            <a:fld id="{21E2DCE6-ABA0-4D84-879A-1B9CD22351D7}" type="slidenum">
              <a:rPr lang="en-GB" smtClean="0"/>
              <a:pPr>
                <a:defRPr/>
              </a:pPr>
              <a:t>12</a:t>
            </a:fld>
            <a:endParaRPr lang="en-GB" dirty="0"/>
          </a:p>
        </p:txBody>
      </p:sp>
      <p:sp>
        <p:nvSpPr>
          <p:cNvPr id="7" name="Content Placeholder 2">
            <a:extLst>
              <a:ext uri="{FF2B5EF4-FFF2-40B4-BE49-F238E27FC236}">
                <a16:creationId xmlns:a16="http://schemas.microsoft.com/office/drawing/2014/main" id="{EA911463-5840-24C6-02DE-9B54C10A232C}"/>
              </a:ext>
            </a:extLst>
          </p:cNvPr>
          <p:cNvSpPr>
            <a:spLocks noGrp="1"/>
          </p:cNvSpPr>
          <p:nvPr>
            <p:ph idx="1"/>
          </p:nvPr>
        </p:nvSpPr>
        <p:spPr>
          <a:xfrm>
            <a:off x="838200" y="1243289"/>
            <a:ext cx="10906125" cy="5008563"/>
          </a:xfrm>
        </p:spPr>
        <p:txBody>
          <a:bodyPr/>
          <a:lstStyle/>
          <a:p>
            <a:pPr>
              <a:spcAft>
                <a:spcPts val="600"/>
              </a:spcAft>
            </a:pPr>
            <a:endParaRPr lang="en-US" b="1" dirty="0"/>
          </a:p>
          <a:p>
            <a:pPr>
              <a:spcAft>
                <a:spcPts val="600"/>
              </a:spcAft>
            </a:pPr>
            <a:r>
              <a:rPr lang="en-US" b="1" dirty="0"/>
              <a:t>Indefinite protection </a:t>
            </a:r>
            <a:r>
              <a:rPr lang="en-US" dirty="0"/>
              <a:t>in all Contracting Parties granting protection, </a:t>
            </a:r>
            <a:r>
              <a:rPr lang="en-US" u="sng" dirty="0"/>
              <a:t>including in futures ones</a:t>
            </a:r>
            <a:r>
              <a:rPr lang="en-US" dirty="0"/>
              <a:t> as long as the AO/GI is protected in the Contracting Party of Origin</a:t>
            </a:r>
            <a:br>
              <a:rPr lang="en-US" dirty="0"/>
            </a:br>
            <a:r>
              <a:rPr lang="en-US" dirty="0"/>
              <a:t>	</a:t>
            </a:r>
            <a:r>
              <a:rPr lang="en-US" i="1" dirty="0"/>
              <a:t>	</a:t>
            </a:r>
          </a:p>
          <a:p>
            <a:pPr>
              <a:spcAft>
                <a:spcPts val="600"/>
              </a:spcAft>
            </a:pPr>
            <a:r>
              <a:rPr lang="en-US" dirty="0"/>
              <a:t>Protection of registered AOs/GIs </a:t>
            </a:r>
            <a:r>
              <a:rPr lang="en-US" b="1" dirty="0"/>
              <a:t>against becoming generic </a:t>
            </a:r>
            <a:r>
              <a:rPr lang="en-US" dirty="0"/>
              <a:t>in the other Lisbon members</a:t>
            </a:r>
          </a:p>
          <a:p>
            <a:pPr marL="0" indent="0">
              <a:spcAft>
                <a:spcPts val="600"/>
              </a:spcAft>
              <a:buNone/>
            </a:pPr>
            <a:endParaRPr lang="en-US" dirty="0"/>
          </a:p>
          <a:p>
            <a:pPr>
              <a:spcAft>
                <a:spcPts val="600"/>
              </a:spcAft>
            </a:pPr>
            <a:r>
              <a:rPr lang="en-US" dirty="0"/>
              <a:t>Provides </a:t>
            </a:r>
            <a:r>
              <a:rPr lang="en-US" b="1" dirty="0"/>
              <a:t>standing for taking legal action</a:t>
            </a:r>
          </a:p>
          <a:p>
            <a:endParaRPr lang="en-US" altLang="en-US" b="1" dirty="0"/>
          </a:p>
        </p:txBody>
      </p:sp>
    </p:spTree>
    <p:extLst>
      <p:ext uri="{BB962C8B-B14F-4D97-AF65-F5344CB8AC3E}">
        <p14:creationId xmlns:p14="http://schemas.microsoft.com/office/powerpoint/2010/main" val="30011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6E57DA-367D-7DCA-0F5D-CC0309F36F0A}"/>
              </a:ext>
            </a:extLst>
          </p:cNvPr>
          <p:cNvSpPr>
            <a:spLocks noGrp="1"/>
          </p:cNvSpPr>
          <p:nvPr>
            <p:ph idx="1"/>
          </p:nvPr>
        </p:nvSpPr>
        <p:spPr>
          <a:xfrm>
            <a:off x="879295" y="1774254"/>
            <a:ext cx="10905699" cy="3881904"/>
          </a:xfrm>
        </p:spPr>
        <p:txBody>
          <a:bodyPr/>
          <a:lstStyle/>
          <a:p>
            <a:pPr marL="0" indent="0">
              <a:buNone/>
            </a:pPr>
            <a:r>
              <a:rPr lang="en-IE" dirty="0"/>
              <a:t>Regarding protection in the EU of non-EU country AOs/GIs that are registered in the international register under the Geneva Act: </a:t>
            </a:r>
          </a:p>
          <a:p>
            <a:pPr marL="0" indent="0">
              <a:buNone/>
            </a:pPr>
            <a:endParaRPr lang="en-IE" sz="100" dirty="0"/>
          </a:p>
          <a:p>
            <a:r>
              <a:rPr lang="en-IE" dirty="0"/>
              <a:t>The EC </a:t>
            </a:r>
            <a:r>
              <a:rPr lang="en-IE" b="1" dirty="0"/>
              <a:t>publishes the name </a:t>
            </a:r>
            <a:r>
              <a:rPr lang="en-IE" dirty="0"/>
              <a:t>registered for which it received the notification in the EU OJ C series for </a:t>
            </a:r>
            <a:r>
              <a:rPr lang="en-IE" b="1" dirty="0"/>
              <a:t>opposition (only if food, wine or spirits)</a:t>
            </a:r>
            <a:r>
              <a:rPr lang="en-IE" dirty="0"/>
              <a:t>; </a:t>
            </a:r>
          </a:p>
          <a:p>
            <a:endParaRPr lang="en-IE" sz="100" dirty="0"/>
          </a:p>
          <a:p>
            <a:r>
              <a:rPr lang="en-IE" dirty="0"/>
              <a:t>Then, the </a:t>
            </a:r>
            <a:r>
              <a:rPr lang="en-IE" b="1" dirty="0"/>
              <a:t>EC assesses the GIs </a:t>
            </a:r>
            <a:r>
              <a:rPr lang="en-IE" dirty="0"/>
              <a:t>against mandatory content and additional requirement of the particulars concerning the quality, reputation or characteristics.</a:t>
            </a:r>
          </a:p>
        </p:txBody>
      </p:sp>
      <p:sp>
        <p:nvSpPr>
          <p:cNvPr id="3" name="Title 2">
            <a:extLst>
              <a:ext uri="{FF2B5EF4-FFF2-40B4-BE49-F238E27FC236}">
                <a16:creationId xmlns:a16="http://schemas.microsoft.com/office/drawing/2014/main" id="{646C12DE-B247-ACF5-91A1-070600ECC338}"/>
              </a:ext>
            </a:extLst>
          </p:cNvPr>
          <p:cNvSpPr>
            <a:spLocks noGrp="1"/>
          </p:cNvSpPr>
          <p:nvPr>
            <p:ph type="title"/>
          </p:nvPr>
        </p:nvSpPr>
        <p:spPr/>
        <p:txBody>
          <a:bodyPr/>
          <a:lstStyle/>
          <a:p>
            <a:r>
              <a:rPr lang="en-IE" dirty="0"/>
              <a:t>Protection in the EU of the GI registered under the Geneva Act by non-EU countries</a:t>
            </a:r>
          </a:p>
        </p:txBody>
      </p:sp>
    </p:spTree>
    <p:extLst>
      <p:ext uri="{BB962C8B-B14F-4D97-AF65-F5344CB8AC3E}">
        <p14:creationId xmlns:p14="http://schemas.microsoft.com/office/powerpoint/2010/main" val="686912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6E57DA-367D-7DCA-0F5D-CC0309F36F0A}"/>
              </a:ext>
            </a:extLst>
          </p:cNvPr>
          <p:cNvSpPr>
            <a:spLocks noGrp="1"/>
          </p:cNvSpPr>
          <p:nvPr>
            <p:ph idx="1"/>
          </p:nvPr>
        </p:nvSpPr>
        <p:spPr>
          <a:xfrm>
            <a:off x="256855" y="1522564"/>
            <a:ext cx="11825554" cy="4852576"/>
          </a:xfrm>
        </p:spPr>
        <p:txBody>
          <a:bodyPr/>
          <a:lstStyle/>
          <a:p>
            <a:endParaRPr lang="en-IE" sz="2200" dirty="0"/>
          </a:p>
          <a:p>
            <a:r>
              <a:rPr lang="en-IE" sz="2200" dirty="0"/>
              <a:t>4 months after publication in the EUOJ, based on its assessment and opposition received, the EC </a:t>
            </a:r>
            <a:r>
              <a:rPr lang="en-IE" sz="2200" b="1" dirty="0"/>
              <a:t>decides whether to grant or not the protection </a:t>
            </a:r>
            <a:r>
              <a:rPr lang="en-IE" sz="2200" dirty="0"/>
              <a:t>in the EU. If no decision is taken within 1 year from the notification, the protection is automatically granted.</a:t>
            </a:r>
          </a:p>
          <a:p>
            <a:pPr marL="0" indent="0">
              <a:buNone/>
            </a:pPr>
            <a:endParaRPr lang="en-IE" sz="500" dirty="0"/>
          </a:p>
          <a:p>
            <a:r>
              <a:rPr lang="en-IE" sz="2200" dirty="0"/>
              <a:t>Only one third country GI is protected in the EU so far: </a:t>
            </a:r>
            <a:r>
              <a:rPr lang="en-IE" sz="2000" b="1" dirty="0" err="1"/>
              <a:t>Kampot</a:t>
            </a:r>
            <a:r>
              <a:rPr lang="en-IE" sz="2000" b="1" dirty="0"/>
              <a:t> Pepper </a:t>
            </a:r>
            <a:r>
              <a:rPr lang="en-IE" sz="2000" dirty="0"/>
              <a:t>from Cambodia </a:t>
            </a:r>
          </a:p>
          <a:p>
            <a:pPr marL="0" indent="0">
              <a:buNone/>
            </a:pPr>
            <a:endParaRPr lang="en-IE" sz="200" dirty="0"/>
          </a:p>
          <a:p>
            <a:r>
              <a:rPr lang="en-IE" sz="2200" dirty="0"/>
              <a:t>Two new Tunisian names registered by WIPO has recently been published in the EU OJ for opposition: </a:t>
            </a:r>
            <a:r>
              <a:rPr lang="en-IE" sz="2000" b="1" dirty="0" err="1"/>
              <a:t>Huile</a:t>
            </a:r>
            <a:r>
              <a:rPr lang="en-IE" sz="2000" b="1" dirty="0"/>
              <a:t> </a:t>
            </a:r>
            <a:r>
              <a:rPr lang="en-IE" sz="2000" b="1" dirty="0" err="1"/>
              <a:t>d’olive</a:t>
            </a:r>
            <a:r>
              <a:rPr lang="en-IE" sz="2000" b="1" dirty="0"/>
              <a:t> de </a:t>
            </a:r>
            <a:r>
              <a:rPr lang="en-IE" sz="2000" b="1" dirty="0" err="1"/>
              <a:t>Teboursouk</a:t>
            </a:r>
            <a:r>
              <a:rPr lang="en-IE" sz="2000" b="1" dirty="0"/>
              <a:t>, </a:t>
            </a:r>
            <a:r>
              <a:rPr lang="en-IE" sz="2000" b="1" dirty="0" err="1"/>
              <a:t>Figues</a:t>
            </a:r>
            <a:r>
              <a:rPr lang="en-IE" sz="2000" b="1" dirty="0"/>
              <a:t> de </a:t>
            </a:r>
            <a:r>
              <a:rPr lang="en-IE" sz="2000" b="1" dirty="0" err="1"/>
              <a:t>Djebba</a:t>
            </a:r>
            <a:endParaRPr lang="en-IE" sz="2000" b="1" dirty="0"/>
          </a:p>
        </p:txBody>
      </p:sp>
      <p:sp>
        <p:nvSpPr>
          <p:cNvPr id="3" name="Title 2">
            <a:extLst>
              <a:ext uri="{FF2B5EF4-FFF2-40B4-BE49-F238E27FC236}">
                <a16:creationId xmlns:a16="http://schemas.microsoft.com/office/drawing/2014/main" id="{646C12DE-B247-ACF5-91A1-070600ECC338}"/>
              </a:ext>
            </a:extLst>
          </p:cNvPr>
          <p:cNvSpPr>
            <a:spLocks noGrp="1"/>
          </p:cNvSpPr>
          <p:nvPr>
            <p:ph type="title"/>
          </p:nvPr>
        </p:nvSpPr>
        <p:spPr/>
        <p:txBody>
          <a:bodyPr/>
          <a:lstStyle/>
          <a:p>
            <a:r>
              <a:rPr lang="en-IE" dirty="0"/>
              <a:t>Protection of the GI registered under the Geneva Act by non-EU countries</a:t>
            </a:r>
          </a:p>
        </p:txBody>
      </p:sp>
    </p:spTree>
    <p:extLst>
      <p:ext uri="{BB962C8B-B14F-4D97-AF65-F5344CB8AC3E}">
        <p14:creationId xmlns:p14="http://schemas.microsoft.com/office/powerpoint/2010/main" val="1610411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95762F-283C-994F-C17C-EDD4D470296D}"/>
              </a:ext>
            </a:extLst>
          </p:cNvPr>
          <p:cNvSpPr>
            <a:spLocks noGrp="1"/>
          </p:cNvSpPr>
          <p:nvPr>
            <p:ph idx="1"/>
          </p:nvPr>
        </p:nvSpPr>
        <p:spPr>
          <a:xfrm>
            <a:off x="838200" y="2144124"/>
            <a:ext cx="11038727" cy="3881904"/>
          </a:xfrm>
        </p:spPr>
        <p:txBody>
          <a:bodyPr/>
          <a:lstStyle/>
          <a:p>
            <a:r>
              <a:rPr lang="en-IE" dirty="0"/>
              <a:t>As regards the 7 EU Member States who are parties to the Lisbon Agreement:</a:t>
            </a:r>
          </a:p>
          <a:p>
            <a:pPr lvl="1"/>
            <a:r>
              <a:rPr lang="en-IE" sz="1600" dirty="0"/>
              <a:t> </a:t>
            </a:r>
            <a:r>
              <a:rPr lang="en-IE" dirty="0"/>
              <a:t>France, Hungary, Portugal and Czechia have ratified the Geneva Act;</a:t>
            </a:r>
          </a:p>
          <a:p>
            <a:pPr lvl="1"/>
            <a:r>
              <a:rPr lang="en-IE" dirty="0"/>
              <a:t> Slovakia, Italy and Bulgaria have expressed their intention to join.</a:t>
            </a:r>
            <a:endParaRPr lang="en-IE" sz="100" dirty="0"/>
          </a:p>
          <a:p>
            <a:pPr marL="457200" lvl="1" indent="0">
              <a:buNone/>
            </a:pPr>
            <a:endParaRPr lang="en-IE" sz="100" dirty="0"/>
          </a:p>
          <a:p>
            <a:r>
              <a:rPr lang="en-IE" dirty="0"/>
              <a:t>Transfers or cancellations of the concerned AOs are ongoing. </a:t>
            </a:r>
          </a:p>
        </p:txBody>
      </p:sp>
      <p:sp>
        <p:nvSpPr>
          <p:cNvPr id="3" name="Title 2">
            <a:extLst>
              <a:ext uri="{FF2B5EF4-FFF2-40B4-BE49-F238E27FC236}">
                <a16:creationId xmlns:a16="http://schemas.microsoft.com/office/drawing/2014/main" id="{F471886E-C5B7-17C7-AAC4-9D2C79F91800}"/>
              </a:ext>
            </a:extLst>
          </p:cNvPr>
          <p:cNvSpPr>
            <a:spLocks noGrp="1"/>
          </p:cNvSpPr>
          <p:nvPr>
            <p:ph type="title"/>
          </p:nvPr>
        </p:nvSpPr>
        <p:spPr>
          <a:xfrm>
            <a:off x="838200" y="954501"/>
            <a:ext cx="10515600" cy="782357"/>
          </a:xfrm>
        </p:spPr>
        <p:txBody>
          <a:bodyPr/>
          <a:lstStyle/>
          <a:p>
            <a:r>
              <a:rPr lang="en-IE" dirty="0"/>
              <a:t>Transition to the Geneva Act of the AOs protected under the Lisbon Agreement </a:t>
            </a:r>
          </a:p>
        </p:txBody>
      </p:sp>
    </p:spTree>
    <p:extLst>
      <p:ext uri="{BB962C8B-B14F-4D97-AF65-F5344CB8AC3E}">
        <p14:creationId xmlns:p14="http://schemas.microsoft.com/office/powerpoint/2010/main" val="4255473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6" name="Subtitle 5">
            <a:extLst>
              <a:ext uri="{FF2B5EF4-FFF2-40B4-BE49-F238E27FC236}">
                <a16:creationId xmlns:a16="http://schemas.microsoft.com/office/drawing/2014/main" id="{C2F606D3-180F-4973-97D3-893C34141D4B}"/>
              </a:ext>
            </a:extLst>
          </p:cNvPr>
          <p:cNvSpPr>
            <a:spLocks noGrp="1"/>
          </p:cNvSpPr>
          <p:nvPr>
            <p:ph type="subTitle" idx="1"/>
          </p:nvPr>
        </p:nvSpPr>
        <p:spPr>
          <a:xfrm>
            <a:off x="0" y="3170900"/>
            <a:ext cx="6229350" cy="2363330"/>
          </a:xfrm>
        </p:spPr>
        <p:txBody>
          <a:bodyPr/>
          <a:lstStyle/>
          <a:p>
            <a:endParaRPr lang="en-GB" b="1" dirty="0"/>
          </a:p>
          <a:p>
            <a:r>
              <a:rPr lang="en-US" sz="1600" b="1" u="sng" dirty="0">
                <a:solidFill>
                  <a:schemeClr val="tx1"/>
                </a:solidFill>
              </a:rPr>
              <a:t>USEFUL LINKS: </a:t>
            </a:r>
          </a:p>
          <a:p>
            <a:r>
              <a:rPr lang="en-US" sz="1600" b="1" dirty="0">
                <a:solidFill>
                  <a:schemeClr val="tx1"/>
                </a:solidFill>
              </a:rPr>
              <a:t>Geneva Register (WIPO website)</a:t>
            </a:r>
          </a:p>
          <a:p>
            <a:r>
              <a:rPr lang="en-US" sz="1600" b="1" dirty="0">
                <a:solidFill>
                  <a:schemeClr val="tx1"/>
                </a:solidFill>
              </a:rPr>
              <a:t>Geneva Act and Common Regulations (WIPO website) </a:t>
            </a:r>
          </a:p>
          <a:p>
            <a:endParaRPr lang="en-GB" b="1" dirty="0"/>
          </a:p>
        </p:txBody>
      </p:sp>
      <p:sp>
        <p:nvSpPr>
          <p:cNvPr id="7" name="Subtitle 2"/>
          <p:cNvSpPr txBox="1">
            <a:spLocks/>
          </p:cNvSpPr>
          <p:nvPr/>
        </p:nvSpPr>
        <p:spPr>
          <a:xfrm>
            <a:off x="5539263" y="3542492"/>
            <a:ext cx="7855247" cy="1620145"/>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1400" kern="1200">
                <a:solidFill>
                  <a:schemeClr val="bg1">
                    <a:lumMod val="50000"/>
                  </a:schemeClr>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fr-BE" sz="1400" b="0" i="0" u="none" strike="noStrike" kern="1200" cap="none" spc="0" normalizeH="0" baseline="0" noProof="0" dirty="0">
                <a:ln>
                  <a:noFill/>
                </a:ln>
                <a:solidFill>
                  <a:srgbClr val="FFFFFF">
                    <a:lumMod val="50000"/>
                  </a:srgbClr>
                </a:solidFill>
                <a:effectLst/>
                <a:uLnTx/>
                <a:uFillTx/>
                <a:latin typeface="Arial"/>
                <a:ea typeface="+mn-ea"/>
                <a:cs typeface="+mn-cs"/>
                <a:hlinkClick r:id="rId3"/>
              </a:rPr>
              <a:t>  </a:t>
            </a: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fr-BE" sz="1600" b="0" i="0" u="none" strike="noStrike" kern="1200" cap="none" spc="0" normalizeH="0" baseline="0" noProof="0" dirty="0">
                <a:ln>
                  <a:noFill/>
                </a:ln>
                <a:solidFill>
                  <a:srgbClr val="024EA2"/>
                </a:solidFill>
                <a:effectLst/>
                <a:uLnTx/>
                <a:uFillTx/>
                <a:latin typeface="Arial"/>
                <a:ea typeface="+mn-ea"/>
                <a:cs typeface="+mn-cs"/>
                <a:hlinkClick r:id="rId3"/>
              </a:rPr>
              <a:t>https://www.wipo.int/ipdl/en/search/lisbon/search-struct.jsp</a:t>
            </a:r>
            <a:endParaRPr kumimoji="0" lang="fr-BE" sz="1600" b="0" i="0" u="none" strike="noStrike" kern="1200" cap="none" spc="0" normalizeH="0" baseline="0" noProof="0" dirty="0">
              <a:ln>
                <a:noFill/>
              </a:ln>
              <a:solidFill>
                <a:srgbClr val="024EA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r>
              <a:rPr kumimoji="0" lang="fr-BE" sz="1600" b="0" i="0" u="none" strike="noStrike" kern="1200" cap="none" spc="0" normalizeH="0" baseline="0" noProof="0" dirty="0">
                <a:ln>
                  <a:noFill/>
                </a:ln>
                <a:solidFill>
                  <a:srgbClr val="024EA2"/>
                </a:solidFill>
                <a:effectLst/>
                <a:uLnTx/>
                <a:uFillTx/>
                <a:latin typeface="Arial"/>
                <a:ea typeface="+mn-ea"/>
                <a:cs typeface="+mn-cs"/>
                <a:hlinkClick r:id="rId4"/>
              </a:rPr>
              <a:t>https://www.wipo.int/treaties/en/registration/lisbon/</a:t>
            </a:r>
            <a:endParaRPr kumimoji="0" lang="fr-BE" sz="1600" b="0" i="0" u="none" strike="noStrike" kern="1200" cap="none" spc="0" normalizeH="0" baseline="0" noProof="0" dirty="0">
              <a:ln>
                <a:noFill/>
              </a:ln>
              <a:solidFill>
                <a:srgbClr val="024EA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endParaRPr kumimoji="0" lang="fr-BE" sz="1400" b="0" i="0" u="none" strike="noStrike" kern="1200" cap="none" spc="0" normalizeH="0" baseline="0" noProof="0" dirty="0">
              <a:ln>
                <a:noFill/>
              </a:ln>
              <a:solidFill>
                <a:srgbClr val="FFFFFF">
                  <a:lumMod val="5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endParaRPr kumimoji="0" lang="fr-BE" sz="1400" b="0" i="0" u="none" strike="noStrike" kern="1200" cap="none" spc="0" normalizeH="0" baseline="0" noProof="0" dirty="0">
              <a:ln>
                <a:noFill/>
              </a:ln>
              <a:solidFill>
                <a:srgbClr val="FFFFFF">
                  <a:lumMod val="50000"/>
                </a:srgbClr>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None/>
              <a:tabLst/>
              <a:defRPr/>
            </a:pPr>
            <a:endParaRPr kumimoji="0" lang="fr-BE" sz="1400" b="0" i="0" u="none" strike="noStrike" kern="1200" cap="none" spc="0" normalizeH="0" baseline="0" noProof="0" dirty="0">
              <a:ln>
                <a:noFill/>
              </a:ln>
              <a:solidFill>
                <a:srgbClr val="FFFFFF">
                  <a:lumMod val="50000"/>
                </a:srgbClr>
              </a:solidFill>
              <a:effectLst/>
              <a:uLnTx/>
              <a:uFillTx/>
              <a:latin typeface="Arial"/>
              <a:ea typeface="+mn-ea"/>
              <a:cs typeface="+mn-cs"/>
            </a:endParaRPr>
          </a:p>
        </p:txBody>
      </p:sp>
    </p:spTree>
    <p:extLst>
      <p:ext uri="{BB962C8B-B14F-4D97-AF65-F5344CB8AC3E}">
        <p14:creationId xmlns:p14="http://schemas.microsoft.com/office/powerpoint/2010/main" val="870350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p:txBody>
          <a:bodyPr/>
          <a:lstStyle/>
          <a:p>
            <a:r>
              <a:rPr lang="en-GB" dirty="0"/>
              <a:t>The Geneva Act</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a:defRPr/>
            </a:pPr>
            <a:fld id="{21E2DCE6-ABA0-4D84-879A-1B9CD22351D7}" type="slidenum">
              <a:rPr lang="en-GB" smtClean="0"/>
              <a:pPr>
                <a:defRPr/>
              </a:pPr>
              <a:t>2</a:t>
            </a:fld>
            <a:endParaRPr lang="en-GB" dirty="0"/>
          </a:p>
        </p:txBody>
      </p:sp>
      <p:sp>
        <p:nvSpPr>
          <p:cNvPr id="10" name="Content Placeholder 1">
            <a:extLst>
              <a:ext uri="{FF2B5EF4-FFF2-40B4-BE49-F238E27FC236}">
                <a16:creationId xmlns:a16="http://schemas.microsoft.com/office/drawing/2014/main" id="{CCB200DA-9F23-4C3F-9D70-68A6AB1D5653}"/>
              </a:ext>
            </a:extLst>
          </p:cNvPr>
          <p:cNvSpPr>
            <a:spLocks noGrp="1"/>
          </p:cNvSpPr>
          <p:nvPr>
            <p:ph idx="1"/>
          </p:nvPr>
        </p:nvSpPr>
        <p:spPr>
          <a:xfrm>
            <a:off x="838200" y="1265217"/>
            <a:ext cx="10906125" cy="5008130"/>
          </a:xfrm>
        </p:spPr>
        <p:txBody>
          <a:bodyPr/>
          <a:lstStyle/>
          <a:p>
            <a:endParaRPr lang="en-US" dirty="0"/>
          </a:p>
          <a:p>
            <a:endParaRPr lang="en-US" dirty="0"/>
          </a:p>
          <a:p>
            <a:r>
              <a:rPr lang="en-US" dirty="0"/>
              <a:t>The Geneva Act (2015, entry into force 2020), and the Lisbon Agreement (1958), constitute together the “Lisbon System” for the </a:t>
            </a:r>
            <a:r>
              <a:rPr lang="en-US" b="1" u="sng" dirty="0"/>
              <a:t>international registration and protection</a:t>
            </a:r>
            <a:r>
              <a:rPr lang="en-US" dirty="0"/>
              <a:t> of appellations of origin and geographical indications.</a:t>
            </a:r>
          </a:p>
          <a:p>
            <a:endParaRPr lang="en-US" sz="1050" dirty="0"/>
          </a:p>
          <a:p>
            <a:pPr marL="0" indent="0">
              <a:buNone/>
            </a:pPr>
            <a:endParaRPr lang="en-US" dirty="0"/>
          </a:p>
          <a:p>
            <a:pPr marL="0" indent="0">
              <a:buNone/>
            </a:pPr>
            <a:endParaRPr lang="en-US" dirty="0"/>
          </a:p>
          <a:p>
            <a:pPr marL="0" indent="0">
              <a:buNone/>
            </a:pPr>
            <a:endParaRPr lang="en-US" b="1" dirty="0"/>
          </a:p>
          <a:p>
            <a:endParaRPr lang="en-US" b="1" dirty="0"/>
          </a:p>
        </p:txBody>
      </p:sp>
    </p:spTree>
    <p:extLst>
      <p:ext uri="{BB962C8B-B14F-4D97-AF65-F5344CB8AC3E}">
        <p14:creationId xmlns:p14="http://schemas.microsoft.com/office/powerpoint/2010/main" val="305450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p:txBody>
          <a:bodyPr/>
          <a:lstStyle/>
          <a:p>
            <a:r>
              <a:rPr lang="en-GB" dirty="0"/>
              <a:t>The Geneva Act</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1E2DCE6-ABA0-4D84-879A-1B9CD22351D7}"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
        <p:nvSpPr>
          <p:cNvPr id="10" name="Content Placeholder 1">
            <a:extLst>
              <a:ext uri="{FF2B5EF4-FFF2-40B4-BE49-F238E27FC236}">
                <a16:creationId xmlns:a16="http://schemas.microsoft.com/office/drawing/2014/main" id="{CCB200DA-9F23-4C3F-9D70-68A6AB1D5653}"/>
              </a:ext>
            </a:extLst>
          </p:cNvPr>
          <p:cNvSpPr>
            <a:spLocks noGrp="1"/>
          </p:cNvSpPr>
          <p:nvPr>
            <p:ph idx="1"/>
          </p:nvPr>
        </p:nvSpPr>
        <p:spPr>
          <a:xfrm>
            <a:off x="838200" y="1265217"/>
            <a:ext cx="10906125" cy="5008130"/>
          </a:xfrm>
        </p:spPr>
        <p:txBody>
          <a:bodyPr/>
          <a:lstStyle/>
          <a:p>
            <a:endParaRPr lang="en-US" dirty="0"/>
          </a:p>
          <a:p>
            <a:endParaRPr lang="en-US" dirty="0"/>
          </a:p>
          <a:p>
            <a:r>
              <a:rPr lang="en-US" dirty="0"/>
              <a:t>Facilitates the international protection of geographical indications through </a:t>
            </a:r>
            <a:br>
              <a:rPr lang="en-US" dirty="0"/>
            </a:br>
            <a:r>
              <a:rPr lang="en-US" dirty="0"/>
              <a:t>a single registration procedure</a:t>
            </a:r>
          </a:p>
          <a:p>
            <a:r>
              <a:rPr lang="en-US" dirty="0"/>
              <a:t>One register, multiple protection: less costs, less procedures, less time </a:t>
            </a:r>
          </a:p>
          <a:p>
            <a:endParaRPr lang="en-US" dirty="0"/>
          </a:p>
          <a:p>
            <a:pPr marL="0" indent="0">
              <a:buNone/>
            </a:pPr>
            <a:endParaRPr lang="en-US" dirty="0"/>
          </a:p>
          <a:p>
            <a:pPr marL="0" indent="0">
              <a:buNone/>
            </a:pPr>
            <a:endParaRPr lang="en-US" dirty="0"/>
          </a:p>
          <a:p>
            <a:pPr marL="0" indent="0">
              <a:buNone/>
            </a:pPr>
            <a:endParaRPr lang="en-US" b="1" dirty="0"/>
          </a:p>
          <a:p>
            <a:endParaRPr lang="en-US" b="1" dirty="0"/>
          </a:p>
        </p:txBody>
      </p:sp>
    </p:spTree>
    <p:extLst>
      <p:ext uri="{BB962C8B-B14F-4D97-AF65-F5344CB8AC3E}">
        <p14:creationId xmlns:p14="http://schemas.microsoft.com/office/powerpoint/2010/main" val="536473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p:txBody>
          <a:bodyPr/>
          <a:lstStyle/>
          <a:p>
            <a:r>
              <a:rPr lang="en-GB" dirty="0"/>
              <a:t>The Geneva Act</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1E2DCE6-ABA0-4D84-879A-1B9CD22351D7}"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
        <p:nvSpPr>
          <p:cNvPr id="10" name="Content Placeholder 1">
            <a:extLst>
              <a:ext uri="{FF2B5EF4-FFF2-40B4-BE49-F238E27FC236}">
                <a16:creationId xmlns:a16="http://schemas.microsoft.com/office/drawing/2014/main" id="{CCB200DA-9F23-4C3F-9D70-68A6AB1D5653}"/>
              </a:ext>
            </a:extLst>
          </p:cNvPr>
          <p:cNvSpPr>
            <a:spLocks noGrp="1"/>
          </p:cNvSpPr>
          <p:nvPr>
            <p:ph idx="1"/>
          </p:nvPr>
        </p:nvSpPr>
        <p:spPr>
          <a:xfrm>
            <a:off x="838200" y="1265217"/>
            <a:ext cx="10906125" cy="5008130"/>
          </a:xfrm>
        </p:spPr>
        <p:txBody>
          <a:bodyPr/>
          <a:lstStyle/>
          <a:p>
            <a:endParaRPr lang="en-US" dirty="0"/>
          </a:p>
          <a:p>
            <a:endParaRPr lang="en-US" dirty="0"/>
          </a:p>
          <a:p>
            <a:r>
              <a:rPr lang="en-US" dirty="0"/>
              <a:t>21 Contracting Parties:</a:t>
            </a:r>
          </a:p>
          <a:p>
            <a:pPr marL="0" indent="0">
              <a:buNone/>
            </a:pPr>
            <a:r>
              <a:rPr lang="en-US" dirty="0"/>
              <a:t>OAPI, Albania, Cabo Verde, Cambodia, Czech Republic, Côte d’Ivoire, Democratic People’s  Republic of Korea, European Union, France, Ghana, Hungary, Lao People’s Democratic Republic, Oman, Peru, Portugal, Russian Federation, Samoa, Sao Tome and Principe, Senegal, Switzerland, Tunisia</a:t>
            </a:r>
          </a:p>
          <a:p>
            <a:endParaRPr lang="en-US" dirty="0"/>
          </a:p>
          <a:p>
            <a:pPr marL="0" indent="0">
              <a:buNone/>
            </a:pPr>
            <a:endParaRPr lang="en-US" dirty="0"/>
          </a:p>
          <a:p>
            <a:pPr marL="0" indent="0">
              <a:buNone/>
            </a:pPr>
            <a:endParaRPr lang="en-US" dirty="0"/>
          </a:p>
          <a:p>
            <a:pPr marL="0" indent="0">
              <a:buNone/>
            </a:pPr>
            <a:endParaRPr lang="en-US" b="1" dirty="0"/>
          </a:p>
          <a:p>
            <a:endParaRPr lang="en-US" b="1" dirty="0"/>
          </a:p>
        </p:txBody>
      </p:sp>
    </p:spTree>
    <p:extLst>
      <p:ext uri="{BB962C8B-B14F-4D97-AF65-F5344CB8AC3E}">
        <p14:creationId xmlns:p14="http://schemas.microsoft.com/office/powerpoint/2010/main" val="274578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908240-8D56-43A7-B0BC-7454B43576F2}"/>
              </a:ext>
            </a:extLst>
          </p:cNvPr>
          <p:cNvSpPr>
            <a:spLocks noGrp="1"/>
          </p:cNvSpPr>
          <p:nvPr>
            <p:ph idx="1"/>
          </p:nvPr>
        </p:nvSpPr>
        <p:spPr>
          <a:xfrm>
            <a:off x="869021" y="1488048"/>
            <a:ext cx="10905699" cy="3881904"/>
          </a:xfrm>
        </p:spPr>
        <p:txBody>
          <a:bodyPr/>
          <a:lstStyle/>
          <a:p>
            <a:r>
              <a:rPr lang="en-US" dirty="0"/>
              <a:t>The </a:t>
            </a:r>
            <a:r>
              <a:rPr lang="en-US" b="1" dirty="0"/>
              <a:t>EU </a:t>
            </a:r>
            <a:r>
              <a:rPr lang="en-US" dirty="0"/>
              <a:t>is a </a:t>
            </a:r>
            <a:r>
              <a:rPr lang="en-US" b="1" dirty="0"/>
              <a:t>Contracting Party </a:t>
            </a:r>
            <a:r>
              <a:rPr lang="en-US" dirty="0"/>
              <a:t>of the Geneva Act  (accession approved by </a:t>
            </a:r>
            <a:r>
              <a:rPr lang="en-US" i="1" dirty="0"/>
              <a:t>Council Decision (EU) 2019/1754 of 7 October 2019 on the accession of the European Union to the Geneva Act of the Lisbon Agreement on Appellations of Origin and Geographical Indications) </a:t>
            </a:r>
          </a:p>
          <a:p>
            <a:endParaRPr lang="en-US" sz="800" dirty="0"/>
          </a:p>
          <a:p>
            <a:r>
              <a:rPr lang="en-US" dirty="0"/>
              <a:t>The European Commission is the </a:t>
            </a:r>
            <a:r>
              <a:rPr lang="en-US" b="1" dirty="0"/>
              <a:t>Competent Authority designated by the EU as </a:t>
            </a:r>
            <a:r>
              <a:rPr lang="en-US" dirty="0"/>
              <a:t>referred to in Article 3 of the Geneva Act - Therefore, the EC will file applications with the WIPO International Bureau for the international registration.</a:t>
            </a:r>
          </a:p>
          <a:p>
            <a:endParaRPr lang="en-GB" dirty="0"/>
          </a:p>
          <a:p>
            <a:endParaRPr lang="en-US" dirty="0"/>
          </a:p>
          <a:p>
            <a:endParaRPr lang="en-IE" dirty="0"/>
          </a:p>
        </p:txBody>
      </p:sp>
      <p:sp>
        <p:nvSpPr>
          <p:cNvPr id="3" name="Title 2">
            <a:extLst>
              <a:ext uri="{FF2B5EF4-FFF2-40B4-BE49-F238E27FC236}">
                <a16:creationId xmlns:a16="http://schemas.microsoft.com/office/drawing/2014/main" id="{2C4F0586-B630-43C5-AB05-52EF822B627A}"/>
              </a:ext>
            </a:extLst>
          </p:cNvPr>
          <p:cNvSpPr>
            <a:spLocks noGrp="1"/>
          </p:cNvSpPr>
          <p:nvPr>
            <p:ph type="title"/>
          </p:nvPr>
        </p:nvSpPr>
        <p:spPr>
          <a:xfrm>
            <a:off x="980997" y="174636"/>
            <a:ext cx="10515600" cy="782357"/>
          </a:xfrm>
        </p:spPr>
        <p:txBody>
          <a:bodyPr/>
          <a:lstStyle/>
          <a:p>
            <a:r>
              <a:rPr lang="fr-BE" dirty="0"/>
              <a:t>The EU in the Geneva </a:t>
            </a:r>
            <a:r>
              <a:rPr lang="fr-BE" dirty="0" err="1"/>
              <a:t>Act</a:t>
            </a:r>
            <a:endParaRPr lang="en-IE" dirty="0"/>
          </a:p>
        </p:txBody>
      </p:sp>
    </p:spTree>
    <p:extLst>
      <p:ext uri="{BB962C8B-B14F-4D97-AF65-F5344CB8AC3E}">
        <p14:creationId xmlns:p14="http://schemas.microsoft.com/office/powerpoint/2010/main" val="4217252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908240-8D56-43A7-B0BC-7454B43576F2}"/>
              </a:ext>
            </a:extLst>
          </p:cNvPr>
          <p:cNvSpPr>
            <a:spLocks noGrp="1"/>
          </p:cNvSpPr>
          <p:nvPr>
            <p:ph idx="1"/>
          </p:nvPr>
        </p:nvSpPr>
        <p:spPr>
          <a:xfrm>
            <a:off x="838200" y="2323454"/>
            <a:ext cx="10905699" cy="3881904"/>
          </a:xfrm>
        </p:spPr>
        <p:txBody>
          <a:bodyPr/>
          <a:lstStyle/>
          <a:p>
            <a:endParaRPr lang="en-US" dirty="0"/>
          </a:p>
          <a:p>
            <a:r>
              <a:rPr lang="en-US" dirty="0"/>
              <a:t>The implementation of the Geneva Act in the EU is governed by </a:t>
            </a:r>
            <a:r>
              <a:rPr lang="en-US" b="1" dirty="0"/>
              <a:t>Regulation (EU) 2019/1753 </a:t>
            </a:r>
            <a:r>
              <a:rPr lang="en-US" dirty="0"/>
              <a:t>on the accession to the Geneva Act of the Lisbon Agreement on Appellations of Origin and Geographical Indications. </a:t>
            </a:r>
          </a:p>
          <a:p>
            <a:endParaRPr lang="en-GB" dirty="0"/>
          </a:p>
          <a:p>
            <a:endParaRPr lang="en-US" dirty="0"/>
          </a:p>
          <a:p>
            <a:endParaRPr lang="en-IE" dirty="0"/>
          </a:p>
        </p:txBody>
      </p:sp>
      <p:sp>
        <p:nvSpPr>
          <p:cNvPr id="3" name="Title 2">
            <a:extLst>
              <a:ext uri="{FF2B5EF4-FFF2-40B4-BE49-F238E27FC236}">
                <a16:creationId xmlns:a16="http://schemas.microsoft.com/office/drawing/2014/main" id="{2C4F0586-B630-43C5-AB05-52EF822B627A}"/>
              </a:ext>
            </a:extLst>
          </p:cNvPr>
          <p:cNvSpPr>
            <a:spLocks noGrp="1"/>
          </p:cNvSpPr>
          <p:nvPr>
            <p:ph type="title"/>
          </p:nvPr>
        </p:nvSpPr>
        <p:spPr>
          <a:xfrm>
            <a:off x="838200" y="497008"/>
            <a:ext cx="10515600" cy="782357"/>
          </a:xfrm>
        </p:spPr>
        <p:txBody>
          <a:bodyPr/>
          <a:lstStyle/>
          <a:p>
            <a:r>
              <a:rPr lang="en-IE" dirty="0"/>
              <a:t>EU Regulation on the Geneva Act</a:t>
            </a:r>
          </a:p>
        </p:txBody>
      </p:sp>
    </p:spTree>
    <p:extLst>
      <p:ext uri="{BB962C8B-B14F-4D97-AF65-F5344CB8AC3E}">
        <p14:creationId xmlns:p14="http://schemas.microsoft.com/office/powerpoint/2010/main" val="844730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1E2DCE6-ABA0-4D84-879A-1B9CD22351D7}"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graphicFrame>
        <p:nvGraphicFramePr>
          <p:cNvPr id="9" name="Content Placeholder 19">
            <a:extLst>
              <a:ext uri="{FF2B5EF4-FFF2-40B4-BE49-F238E27FC236}">
                <a16:creationId xmlns:a16="http://schemas.microsoft.com/office/drawing/2014/main" id="{9D30F287-A64D-6748-EE30-6254B7C8010B}"/>
              </a:ext>
            </a:extLst>
          </p:cNvPr>
          <p:cNvGraphicFramePr>
            <a:graphicFrameLocks noGrp="1"/>
          </p:cNvGraphicFramePr>
          <p:nvPr>
            <p:ph idx="1"/>
            <p:extLst>
              <p:ext uri="{D42A27DB-BD31-4B8C-83A1-F6EECF244321}">
                <p14:modId xmlns:p14="http://schemas.microsoft.com/office/powerpoint/2010/main" val="1711607189"/>
              </p:ext>
            </p:extLst>
          </p:nvPr>
        </p:nvGraphicFramePr>
        <p:xfrm>
          <a:off x="244842" y="1479159"/>
          <a:ext cx="11858115" cy="52824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Title 6">
            <a:extLst>
              <a:ext uri="{FF2B5EF4-FFF2-40B4-BE49-F238E27FC236}">
                <a16:creationId xmlns:a16="http://schemas.microsoft.com/office/drawing/2014/main" id="{7EDDED30-D183-4A19-8AC1-C0485DB52D37}"/>
              </a:ext>
            </a:extLst>
          </p:cNvPr>
          <p:cNvSpPr>
            <a:spLocks noGrp="1"/>
          </p:cNvSpPr>
          <p:nvPr>
            <p:ph type="title"/>
          </p:nvPr>
        </p:nvSpPr>
        <p:spPr>
          <a:xfrm>
            <a:off x="838199" y="361589"/>
            <a:ext cx="10573871" cy="782357"/>
          </a:xfrm>
        </p:spPr>
        <p:txBody>
          <a:bodyPr/>
          <a:lstStyle/>
          <a:p>
            <a:r>
              <a:rPr kumimoji="0" lang="en-IE" sz="4000" b="0" i="0" u="none" strike="noStrike" kern="1200" cap="none" spc="0" normalizeH="0" baseline="0" noProof="0" dirty="0">
                <a:ln>
                  <a:noFill/>
                </a:ln>
                <a:solidFill>
                  <a:srgbClr val="034EA2"/>
                </a:solidFill>
                <a:effectLst/>
                <a:uLnTx/>
                <a:uFillTx/>
                <a:latin typeface="Arial"/>
                <a:ea typeface="+mj-ea"/>
                <a:cs typeface="+mj-cs"/>
              </a:rPr>
              <a:t>Protection of EU GIs – Registration procedure</a:t>
            </a:r>
            <a:endParaRPr lang="en-IE" dirty="0"/>
          </a:p>
        </p:txBody>
      </p:sp>
      <p:sp>
        <p:nvSpPr>
          <p:cNvPr id="21" name="TextBox 20">
            <a:extLst>
              <a:ext uri="{FF2B5EF4-FFF2-40B4-BE49-F238E27FC236}">
                <a16:creationId xmlns:a16="http://schemas.microsoft.com/office/drawing/2014/main" id="{6E713B77-0F6F-4E41-9EFF-9771E725EF22}"/>
              </a:ext>
            </a:extLst>
          </p:cNvPr>
          <p:cNvSpPr txBox="1"/>
          <p:nvPr/>
        </p:nvSpPr>
        <p:spPr>
          <a:xfrm>
            <a:off x="690472" y="2114954"/>
            <a:ext cx="49885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4400" b="1" i="0" u="none" strike="noStrike" kern="1200" cap="none" spc="0" normalizeH="0" baseline="0" noProof="0" dirty="0">
                <a:ln>
                  <a:noFill/>
                </a:ln>
                <a:solidFill>
                  <a:srgbClr val="4D4D4D"/>
                </a:solidFill>
                <a:effectLst/>
                <a:uLnTx/>
                <a:uFillTx/>
                <a:latin typeface="Arial"/>
                <a:ea typeface="+mn-ea"/>
                <a:cs typeface="+mn-cs"/>
              </a:rPr>
              <a:t>1</a:t>
            </a:r>
            <a:endParaRPr kumimoji="0" lang="en-IE" sz="4400" b="1" i="0" u="none" strike="noStrike" kern="1200" cap="none" spc="0" normalizeH="0" baseline="0" noProof="0" dirty="0">
              <a:ln>
                <a:noFill/>
              </a:ln>
              <a:solidFill>
                <a:srgbClr val="4D4D4D"/>
              </a:solidFill>
              <a:effectLst/>
              <a:uLnTx/>
              <a:uFillTx/>
              <a:latin typeface="Arial"/>
              <a:ea typeface="+mn-ea"/>
              <a:cs typeface="+mn-cs"/>
            </a:endParaRPr>
          </a:p>
        </p:txBody>
      </p:sp>
      <p:sp>
        <p:nvSpPr>
          <p:cNvPr id="22" name="TextBox 21">
            <a:extLst>
              <a:ext uri="{FF2B5EF4-FFF2-40B4-BE49-F238E27FC236}">
                <a16:creationId xmlns:a16="http://schemas.microsoft.com/office/drawing/2014/main" id="{F8143360-3CBA-28A1-9DB5-312FFBCD7BA9}"/>
              </a:ext>
            </a:extLst>
          </p:cNvPr>
          <p:cNvSpPr txBox="1"/>
          <p:nvPr/>
        </p:nvSpPr>
        <p:spPr>
          <a:xfrm>
            <a:off x="1079643" y="3698648"/>
            <a:ext cx="49885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4400" b="1" i="0" u="none" strike="noStrike" kern="1200" cap="none" spc="0" normalizeH="0" baseline="0" noProof="0" dirty="0">
                <a:ln>
                  <a:noFill/>
                </a:ln>
                <a:solidFill>
                  <a:srgbClr val="4D4D4D"/>
                </a:solidFill>
                <a:effectLst/>
                <a:uLnTx/>
                <a:uFillTx/>
                <a:latin typeface="Arial"/>
                <a:ea typeface="+mn-ea"/>
                <a:cs typeface="+mn-cs"/>
              </a:rPr>
              <a:t>2</a:t>
            </a:r>
            <a:endParaRPr kumimoji="0" lang="en-IE" sz="4400" b="1" i="0" u="none" strike="noStrike" kern="1200" cap="none" spc="0" normalizeH="0" baseline="0" noProof="0" dirty="0">
              <a:ln>
                <a:noFill/>
              </a:ln>
              <a:solidFill>
                <a:srgbClr val="4D4D4D"/>
              </a:solidFill>
              <a:effectLst/>
              <a:uLnTx/>
              <a:uFillTx/>
              <a:latin typeface="Arial"/>
              <a:ea typeface="+mn-ea"/>
              <a:cs typeface="+mn-cs"/>
            </a:endParaRPr>
          </a:p>
        </p:txBody>
      </p:sp>
      <p:sp>
        <p:nvSpPr>
          <p:cNvPr id="23" name="TextBox 22">
            <a:extLst>
              <a:ext uri="{FF2B5EF4-FFF2-40B4-BE49-F238E27FC236}">
                <a16:creationId xmlns:a16="http://schemas.microsoft.com/office/drawing/2014/main" id="{E2BA812D-2B22-EEBE-1590-51F41AB8F8BF}"/>
              </a:ext>
            </a:extLst>
          </p:cNvPr>
          <p:cNvSpPr txBox="1"/>
          <p:nvPr/>
        </p:nvSpPr>
        <p:spPr>
          <a:xfrm>
            <a:off x="721294" y="5251520"/>
            <a:ext cx="424758" cy="78517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4400" b="1" i="0" u="none" strike="noStrike" kern="1200" cap="none" spc="0" normalizeH="0" baseline="0" noProof="0" dirty="0">
                <a:ln>
                  <a:noFill/>
                </a:ln>
                <a:solidFill>
                  <a:srgbClr val="4D4D4D"/>
                </a:solidFill>
                <a:effectLst/>
                <a:uLnTx/>
                <a:uFillTx/>
                <a:latin typeface="Arial"/>
                <a:ea typeface="+mn-ea"/>
                <a:cs typeface="+mn-cs"/>
              </a:rPr>
              <a:t>3</a:t>
            </a:r>
            <a:endParaRPr kumimoji="0" lang="en-IE" sz="4400" b="1" i="0" u="none" strike="noStrike" kern="1200" cap="none" spc="0" normalizeH="0" baseline="0" noProof="0" dirty="0">
              <a:ln>
                <a:noFill/>
              </a:ln>
              <a:solidFill>
                <a:srgbClr val="4D4D4D"/>
              </a:solidFill>
              <a:effectLst/>
              <a:uLnTx/>
              <a:uFillTx/>
              <a:latin typeface="Arial"/>
              <a:ea typeface="+mn-ea"/>
              <a:cs typeface="+mn-cs"/>
            </a:endParaRPr>
          </a:p>
        </p:txBody>
      </p:sp>
      <p:sp>
        <p:nvSpPr>
          <p:cNvPr id="24" name="Arrow: Down 23">
            <a:extLst>
              <a:ext uri="{FF2B5EF4-FFF2-40B4-BE49-F238E27FC236}">
                <a16:creationId xmlns:a16="http://schemas.microsoft.com/office/drawing/2014/main" id="{D0012A34-3BC7-D717-6BFD-BABD8CB34CCE}"/>
              </a:ext>
            </a:extLst>
          </p:cNvPr>
          <p:cNvSpPr/>
          <p:nvPr/>
        </p:nvSpPr>
        <p:spPr>
          <a:xfrm>
            <a:off x="5873991" y="3012706"/>
            <a:ext cx="709061" cy="539015"/>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4D4D4D"/>
              </a:solidFill>
              <a:effectLst/>
              <a:uLnTx/>
              <a:uFillTx/>
              <a:latin typeface="Arial"/>
              <a:ea typeface="+mn-ea"/>
              <a:cs typeface="+mn-cs"/>
            </a:endParaRPr>
          </a:p>
        </p:txBody>
      </p:sp>
      <p:sp>
        <p:nvSpPr>
          <p:cNvPr id="25" name="Arrow: Down 24">
            <a:extLst>
              <a:ext uri="{FF2B5EF4-FFF2-40B4-BE49-F238E27FC236}">
                <a16:creationId xmlns:a16="http://schemas.microsoft.com/office/drawing/2014/main" id="{EF300138-FC28-B336-9DEC-C980AB29814B}"/>
              </a:ext>
            </a:extLst>
          </p:cNvPr>
          <p:cNvSpPr/>
          <p:nvPr/>
        </p:nvSpPr>
        <p:spPr>
          <a:xfrm>
            <a:off x="5873991" y="4584751"/>
            <a:ext cx="709061" cy="539015"/>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srgbClr val="4D4D4D"/>
              </a:solidFill>
              <a:effectLst/>
              <a:uLnTx/>
              <a:uFillTx/>
              <a:latin typeface="Arial"/>
              <a:ea typeface="+mn-ea"/>
              <a:cs typeface="+mn-cs"/>
            </a:endParaRPr>
          </a:p>
        </p:txBody>
      </p:sp>
    </p:spTree>
    <p:extLst>
      <p:ext uri="{BB962C8B-B14F-4D97-AF65-F5344CB8AC3E}">
        <p14:creationId xmlns:p14="http://schemas.microsoft.com/office/powerpoint/2010/main" val="1939226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908240-8D56-43A7-B0BC-7454B43576F2}"/>
              </a:ext>
            </a:extLst>
          </p:cNvPr>
          <p:cNvSpPr>
            <a:spLocks noGrp="1"/>
          </p:cNvSpPr>
          <p:nvPr>
            <p:ph idx="1"/>
          </p:nvPr>
        </p:nvSpPr>
        <p:spPr>
          <a:xfrm>
            <a:off x="838200" y="1488048"/>
            <a:ext cx="10905699" cy="3881904"/>
          </a:xfrm>
        </p:spPr>
        <p:txBody>
          <a:bodyPr/>
          <a:lstStyle/>
          <a:p>
            <a:pPr marL="0" indent="0">
              <a:buNone/>
            </a:pPr>
            <a:r>
              <a:rPr lang="en-IE" sz="2400" dirty="0"/>
              <a:t>The European Commission files applications for the international registration of AOs/GIs protected and registered under Union law </a:t>
            </a:r>
            <a:r>
              <a:rPr lang="en-IE" sz="2400" u="sng" dirty="0"/>
              <a:t>on the basis of requests of its Member States </a:t>
            </a:r>
            <a:r>
              <a:rPr lang="en-IE" sz="2400" dirty="0"/>
              <a:t>(Article 2 of Regulation (EU) 2019/1753).</a:t>
            </a:r>
          </a:p>
          <a:p>
            <a:pPr marL="0" indent="0">
              <a:buNone/>
            </a:pPr>
            <a:r>
              <a:rPr lang="en-IE" dirty="0"/>
              <a:t>The current practice agreed with the Member States is to send applications </a:t>
            </a:r>
            <a:r>
              <a:rPr lang="en-IE" b="1" dirty="0"/>
              <a:t>once a year </a:t>
            </a:r>
            <a:r>
              <a:rPr lang="en-IE" dirty="0"/>
              <a:t>(usually with a deadline end of October). </a:t>
            </a:r>
          </a:p>
          <a:p>
            <a:pPr marL="0" indent="0">
              <a:buNone/>
            </a:pPr>
            <a:r>
              <a:rPr lang="en-IE" sz="2400" dirty="0"/>
              <a:t>State of play: </a:t>
            </a:r>
            <a:r>
              <a:rPr lang="en-IE" dirty="0"/>
              <a:t>	</a:t>
            </a:r>
            <a:r>
              <a:rPr lang="en-IE" sz="2400" b="1" dirty="0"/>
              <a:t>2021</a:t>
            </a:r>
            <a:r>
              <a:rPr lang="en-IE" sz="2400" dirty="0"/>
              <a:t> : 117 applications sent to WIPO </a:t>
            </a:r>
            <a:r>
              <a:rPr lang="en-IE" sz="2000" dirty="0"/>
              <a:t>(117 registered)</a:t>
            </a:r>
          </a:p>
          <a:p>
            <a:pPr marL="0" indent="0">
              <a:buNone/>
            </a:pPr>
            <a:r>
              <a:rPr lang="en-IE" dirty="0"/>
              <a:t>			</a:t>
            </a:r>
            <a:r>
              <a:rPr lang="en-IE" b="1" dirty="0"/>
              <a:t>2022</a:t>
            </a:r>
            <a:r>
              <a:rPr lang="en-IE" dirty="0"/>
              <a:t> : 25 applications sent to WIPO </a:t>
            </a:r>
            <a:r>
              <a:rPr lang="en-IE" sz="2000" dirty="0"/>
              <a:t>(ongoing - 24 registered)</a:t>
            </a:r>
          </a:p>
          <a:p>
            <a:pPr marL="0" indent="0">
              <a:buNone/>
            </a:pPr>
            <a:r>
              <a:rPr lang="en-IE" sz="2400" dirty="0"/>
              <a:t>			</a:t>
            </a:r>
            <a:r>
              <a:rPr lang="en-IE" sz="2400" b="1" dirty="0"/>
              <a:t>2023</a:t>
            </a:r>
            <a:r>
              <a:rPr lang="en-IE" sz="2400" dirty="0"/>
              <a:t> : 91 applications sent to WIPO </a:t>
            </a:r>
            <a:r>
              <a:rPr lang="en-IE" sz="2000" dirty="0"/>
              <a:t>(ongoing - 25 registered)</a:t>
            </a:r>
            <a:endParaRPr lang="en-IE" sz="2400" dirty="0"/>
          </a:p>
          <a:p>
            <a:pPr marL="0" indent="0">
              <a:buNone/>
            </a:pPr>
            <a:endParaRPr lang="en-IE" sz="2400" dirty="0"/>
          </a:p>
          <a:p>
            <a:pPr marL="0" indent="0">
              <a:buNone/>
            </a:pPr>
            <a:r>
              <a:rPr lang="en-US" dirty="0"/>
              <a:t> </a:t>
            </a:r>
          </a:p>
          <a:p>
            <a:endParaRPr lang="en-GB" dirty="0"/>
          </a:p>
          <a:p>
            <a:endParaRPr lang="en-US" dirty="0"/>
          </a:p>
          <a:p>
            <a:endParaRPr lang="en-IE" dirty="0"/>
          </a:p>
        </p:txBody>
      </p:sp>
      <p:sp>
        <p:nvSpPr>
          <p:cNvPr id="6" name="Title 6">
            <a:extLst>
              <a:ext uri="{FF2B5EF4-FFF2-40B4-BE49-F238E27FC236}">
                <a16:creationId xmlns:a16="http://schemas.microsoft.com/office/drawing/2014/main" id="{B854A6A5-7D9D-7294-3397-3F106721A7FB}"/>
              </a:ext>
            </a:extLst>
          </p:cNvPr>
          <p:cNvSpPr>
            <a:spLocks noGrp="1"/>
          </p:cNvSpPr>
          <p:nvPr>
            <p:ph type="title"/>
          </p:nvPr>
        </p:nvSpPr>
        <p:spPr>
          <a:xfrm>
            <a:off x="838199" y="363111"/>
            <a:ext cx="10627659" cy="782357"/>
          </a:xfrm>
        </p:spPr>
        <p:txBody>
          <a:bodyPr/>
          <a:lstStyle/>
          <a:p>
            <a:r>
              <a:rPr lang="en-IE" dirty="0"/>
              <a:t>Protection of EU GIs – Registration procedure</a:t>
            </a:r>
          </a:p>
        </p:txBody>
      </p:sp>
    </p:spTree>
    <p:extLst>
      <p:ext uri="{BB962C8B-B14F-4D97-AF65-F5344CB8AC3E}">
        <p14:creationId xmlns:p14="http://schemas.microsoft.com/office/powerpoint/2010/main" val="3195772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0962-FDCB-4E71-9355-C2CDC78D4FED}"/>
              </a:ext>
            </a:extLst>
          </p:cNvPr>
          <p:cNvSpPr>
            <a:spLocks noGrp="1"/>
          </p:cNvSpPr>
          <p:nvPr>
            <p:ph type="title"/>
          </p:nvPr>
        </p:nvSpPr>
        <p:spPr>
          <a:xfrm>
            <a:off x="838200" y="508914"/>
            <a:ext cx="10515600" cy="782357"/>
          </a:xfrm>
        </p:spPr>
        <p:txBody>
          <a:bodyPr/>
          <a:lstStyle/>
          <a:p>
            <a:r>
              <a:rPr lang="en-GB" dirty="0"/>
              <a:t>In which case producers should consider filing an application ?</a:t>
            </a:r>
          </a:p>
        </p:txBody>
      </p:sp>
      <p:sp>
        <p:nvSpPr>
          <p:cNvPr id="4" name="Slide Number Placeholder 3">
            <a:extLst>
              <a:ext uri="{FF2B5EF4-FFF2-40B4-BE49-F238E27FC236}">
                <a16:creationId xmlns:a16="http://schemas.microsoft.com/office/drawing/2014/main" id="{BF21CDFD-7197-445C-A6AE-D22F9E7F1CBE}"/>
              </a:ext>
            </a:extLst>
          </p:cNvPr>
          <p:cNvSpPr>
            <a:spLocks noGrp="1"/>
          </p:cNvSpPr>
          <p:nvPr>
            <p:ph type="sldNum" sz="quarter" idx="12"/>
          </p:nvPr>
        </p:nvSpPr>
        <p:spPr/>
        <p:txBody>
          <a:bodyPr/>
          <a:lstStyle/>
          <a:p>
            <a:pPr>
              <a:defRPr/>
            </a:pPr>
            <a:fld id="{21E2DCE6-ABA0-4D84-879A-1B9CD22351D7}" type="slidenum">
              <a:rPr lang="en-GB" smtClean="0"/>
              <a:pPr>
                <a:defRPr/>
              </a:pPr>
              <a:t>9</a:t>
            </a:fld>
            <a:endParaRPr lang="en-GB" dirty="0"/>
          </a:p>
        </p:txBody>
      </p:sp>
      <p:sp>
        <p:nvSpPr>
          <p:cNvPr id="10" name="Content Placeholder 1">
            <a:extLst>
              <a:ext uri="{FF2B5EF4-FFF2-40B4-BE49-F238E27FC236}">
                <a16:creationId xmlns:a16="http://schemas.microsoft.com/office/drawing/2014/main" id="{CCB200DA-9F23-4C3F-9D70-68A6AB1D5653}"/>
              </a:ext>
            </a:extLst>
          </p:cNvPr>
          <p:cNvSpPr>
            <a:spLocks noGrp="1"/>
          </p:cNvSpPr>
          <p:nvPr>
            <p:ph idx="1"/>
          </p:nvPr>
        </p:nvSpPr>
        <p:spPr>
          <a:xfrm>
            <a:off x="838200" y="1416362"/>
            <a:ext cx="11007903" cy="5008130"/>
          </a:xfrm>
        </p:spPr>
        <p:txBody>
          <a:bodyPr/>
          <a:lstStyle/>
          <a:p>
            <a:r>
              <a:rPr lang="en-IE" dirty="0"/>
              <a:t>Producers are recommended to carefully consider the useful effect of registration in view of the submission of the requests and in particular to consider the economic interest in international protection of their AO/GI.</a:t>
            </a:r>
          </a:p>
          <a:p>
            <a:endParaRPr lang="en-IE" sz="100" dirty="0"/>
          </a:p>
          <a:p>
            <a:r>
              <a:rPr lang="en-US" dirty="0"/>
              <a:t>Criteria in choosing GIs for registration under the Geneva act: </a:t>
            </a:r>
          </a:p>
          <a:p>
            <a:pPr marL="0" indent="0">
              <a:buNone/>
            </a:pPr>
            <a:r>
              <a:rPr lang="en-US" dirty="0"/>
              <a:t>		- the </a:t>
            </a:r>
            <a:r>
              <a:rPr lang="en-US" b="1" dirty="0"/>
              <a:t>production value and export value</a:t>
            </a:r>
            <a:r>
              <a:rPr lang="en-US" dirty="0"/>
              <a:t>, </a:t>
            </a:r>
          </a:p>
          <a:p>
            <a:pPr marL="0" indent="0">
              <a:buNone/>
            </a:pPr>
            <a:r>
              <a:rPr lang="en-US" dirty="0"/>
              <a:t>		- </a:t>
            </a:r>
            <a:r>
              <a:rPr lang="en-US" b="1" dirty="0"/>
              <a:t>protection under other agreements</a:t>
            </a:r>
            <a:r>
              <a:rPr lang="en-US" dirty="0"/>
              <a:t>,</a:t>
            </a:r>
          </a:p>
          <a:p>
            <a:pPr marL="0" indent="0">
              <a:buNone/>
            </a:pPr>
            <a:r>
              <a:rPr lang="en-US" dirty="0"/>
              <a:t>		- current or potential </a:t>
            </a:r>
            <a:r>
              <a:rPr lang="en-US" b="1" dirty="0"/>
              <a:t>misuse</a:t>
            </a:r>
            <a:r>
              <a:rPr lang="en-US" dirty="0"/>
              <a:t> in third countries.</a:t>
            </a:r>
          </a:p>
          <a:p>
            <a:pPr marL="0" indent="0">
              <a:buNone/>
            </a:pPr>
            <a:endParaRPr lang="en-US" sz="1050" dirty="0"/>
          </a:p>
          <a:p>
            <a:r>
              <a:rPr lang="en-US" u="sng" dirty="0"/>
              <a:t>Principle of proportionality</a:t>
            </a:r>
            <a:r>
              <a:rPr lang="en-US" dirty="0"/>
              <a:t>: not all GIs deserve or need protection in third countries. </a:t>
            </a:r>
            <a:endParaRPr lang="en-US" b="1" dirty="0"/>
          </a:p>
        </p:txBody>
      </p:sp>
    </p:spTree>
    <p:extLst>
      <p:ext uri="{BB962C8B-B14F-4D97-AF65-F5344CB8AC3E}">
        <p14:creationId xmlns:p14="http://schemas.microsoft.com/office/powerpoint/2010/main" val="387167145"/>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EUIPO Document" ma:contentTypeID="0x010100E074AFE232DF4F9D83C864F19F9C3450" ma:contentTypeVersion="1" ma:contentTypeDescription="" ma:contentTypeScope="" ma:versionID="84a7f6b9a9324c93f7c429fe637c4145">
  <xsd:schema xmlns:xsd="http://www.w3.org/2001/XMLSchema" xmlns:p="http://schemas.microsoft.com/office/2006/metadata/properties" xmlns:ns2="0e656187-b300-4fb0-8bf4-3a50f872073c" targetNamespace="http://schemas.microsoft.com/office/2006/metadata/properties" ma:root="true" ma:fieldsID="d82bb511108d8e269345fc9bd5c1ab5b" ns2:_="">
    <xsd:import namespace="0e656187-b300-4fb0-8bf4-3a50f872073c"/>
    <xsd:element name="properties">
      <xsd:complexType>
        <xsd:sequence>
          <xsd:element name="documentManagement">
            <xsd:complexType>
              <xsd:all>
                <xsd:element ref="ns2:Document_x0020_Identification_x0020_Number" minOccurs="0"/>
                <xsd:element ref="ns2:Description" minOccurs="0"/>
              </xsd:all>
            </xsd:complexType>
          </xsd:element>
        </xsd:sequence>
      </xsd:complexType>
    </xsd:element>
  </xsd:schema>
  <xsd:schema xmlns:xsd="http://www.w3.org/2001/XMLSchema" xmlns:dms="http://schemas.microsoft.com/office/2006/documentManagement/types" targetNamespace="0e656187-b300-4fb0-8bf4-3a50f872073c" elementFormDefault="qualified">
    <xsd:import namespace="http://schemas.microsoft.com/office/2006/documentManagement/types"/>
    <xsd:element name="Document_x0020_Identification_x0020_Number" ma:readOnly="true" ma:index="8" nillable="true" ma:displayName="Document Identification Number" ma:internalName="Document_x0020_Identification_x0020_Number">
      <xsd:simpleType>
        <xsd:restriction base="dms:Text">
</xsd:restriction>
      </xsd:simpleType>
    </xsd:element>
    <xsd:element name="Description" ma:index="9" nillable="true" ma:displayName="Description" ma:internalName="Description">
      <xsd:simpleType>
        <xsd:restriction base="dms:Note">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ocument_x0020_Identification_x0020_Number xmlns="0e656187-b300-4fb0-8bf4-3a50f872073c">0100543164</Document_x0020_Identification_x0020_Number>
    <Description xmlns="0e656187-b300-4fb0-8bf4-3a50f872073c" xsi:nil="true"/>
  </documentManagement>
</p:properties>
</file>

<file path=customXml/itemProps1.xml><?xml version="1.0" encoding="utf-8"?>
<ds:datastoreItem xmlns:ds="http://schemas.openxmlformats.org/officeDocument/2006/customXml" ds:itemID="{3DBD5878-7B7A-489E-B98A-75B52499385B}">
  <ds:schemaRefs>
    <ds:schemaRef ds:uri="http://schemas.microsoft.com/sharepoint/v3/contenttype/forms"/>
  </ds:schemaRefs>
</ds:datastoreItem>
</file>

<file path=customXml/itemProps2.xml><?xml version="1.0" encoding="utf-8"?>
<ds:datastoreItem xmlns:ds="http://schemas.openxmlformats.org/officeDocument/2006/customXml" ds:itemID="{81F16931-C6B7-4295-81B4-9411558E09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e656187-b300-4fb0-8bf4-3a50f872073c"/>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76C4240-648D-44FC-BDE0-7177E856C872}">
  <ds:schemaRefs>
    <ds:schemaRef ds:uri="http://www.w3.org/XML/1998/namespace"/>
    <ds:schemaRef ds:uri="http://purl.org/dc/elements/1.1/"/>
    <ds:schemaRef ds:uri="http://schemas.microsoft.com/office/2006/metadata/properties"/>
    <ds:schemaRef ds:uri="http://purl.org/dc/dcmitype/"/>
    <ds:schemaRef ds:uri="http://schemas.microsoft.com/office/2006/documentManagement/types"/>
    <ds:schemaRef ds:uri="http://schemas.openxmlformats.org/package/2006/metadata/core-properties"/>
    <ds:schemaRef ds:uri="0e656187-b300-4fb0-8bf4-3a50f872073c"/>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6791</TotalTime>
  <Words>1139</Words>
  <Application>Microsoft Office PowerPoint</Application>
  <PresentationFormat>Widescreen</PresentationFormat>
  <Paragraphs>131</Paragraphs>
  <Slides>16</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Calibri</vt:lpstr>
      <vt:lpstr>Verdana</vt:lpstr>
      <vt:lpstr>Wingdings</vt:lpstr>
      <vt:lpstr>Office Theme</vt:lpstr>
      <vt:lpstr>1_Slide_Master</vt:lpstr>
      <vt:lpstr> State of play - Geneva Act</vt:lpstr>
      <vt:lpstr>The Geneva Act</vt:lpstr>
      <vt:lpstr>The Geneva Act</vt:lpstr>
      <vt:lpstr>The Geneva Act</vt:lpstr>
      <vt:lpstr>The EU in the Geneva Act</vt:lpstr>
      <vt:lpstr>EU Regulation on the Geneva Act</vt:lpstr>
      <vt:lpstr>Protection of EU GIs – Registration procedure</vt:lpstr>
      <vt:lpstr>Protection of EU GIs – Registration procedure</vt:lpstr>
      <vt:lpstr>In which case producers should consider filing an application ?</vt:lpstr>
      <vt:lpstr>What are the conditions?</vt:lpstr>
      <vt:lpstr>What are the fees?</vt:lpstr>
      <vt:lpstr>What are the benefits for the producers?</vt:lpstr>
      <vt:lpstr>Protection in the EU of the GI registered under the Geneva Act by non-EU countries</vt:lpstr>
      <vt:lpstr>Protection of the GI registered under the Geneva Act by non-EU countries</vt:lpstr>
      <vt:lpstr>Transition to the Geneva Act of the AOs protected under the Lisbon Agreement </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BUSANA Marc (AGRI)</cp:lastModifiedBy>
  <cp:revision>585</cp:revision>
  <cp:lastPrinted>2023-11-07T14:11:13Z</cp:lastPrinted>
  <dcterms:created xsi:type="dcterms:W3CDTF">2019-08-09T12:06:42Z</dcterms:created>
  <dcterms:modified xsi:type="dcterms:W3CDTF">2023-11-07T14:13:36Z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MSIP_Label_6bd9ddd1-4d20-43f6-abfa-fc3c07406f94_Enabled">
    <vt:lpwstr>true</vt:lpwstr>
  </property>
  <property fmtid="{D5CDD505-2E9C-101B-9397-08002B2CF9AE}" pid="4" name="MSIP_Label_6bd9ddd1-4d20-43f6-abfa-fc3c07406f94_SetDate">
    <vt:lpwstr>2023-01-23T09:03:17Z</vt:lpwstr>
  </property>
  <property fmtid="{D5CDD505-2E9C-101B-9397-08002B2CF9AE}" pid="5" name="MSIP_Label_6bd9ddd1-4d20-43f6-abfa-fc3c07406f94_Method">
    <vt:lpwstr>Standard</vt:lpwstr>
  </property>
  <property fmtid="{D5CDD505-2E9C-101B-9397-08002B2CF9AE}" pid="6" name="MSIP_Label_6bd9ddd1-4d20-43f6-abfa-fc3c07406f94_Name">
    <vt:lpwstr>Commission Use</vt:lpwstr>
  </property>
  <property fmtid="{D5CDD505-2E9C-101B-9397-08002B2CF9AE}" pid="7" name="MSIP_Label_6bd9ddd1-4d20-43f6-abfa-fc3c07406f94_SiteId">
    <vt:lpwstr>b24c8b06-522c-46fe-9080-70926f8dddb1</vt:lpwstr>
  </property>
  <property fmtid="{D5CDD505-2E9C-101B-9397-08002B2CF9AE}" pid="8" name="MSIP_Label_6bd9ddd1-4d20-43f6-abfa-fc3c07406f94_ActionId">
    <vt:lpwstr>8bc12095-5520-4a42-ba38-71eb31473c1c</vt:lpwstr>
  </property>
  <property fmtid="{D5CDD505-2E9C-101B-9397-08002B2CF9AE}" pid="9" name="MSIP_Label_6bd9ddd1-4d20-43f6-abfa-fc3c07406f94_ContentBits">
    <vt:lpwstr>0</vt:lpwstr>
  </property>
</Properties>
</file>