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1" r:id="rId2"/>
  </p:sldMasterIdLst>
  <p:notesMasterIdLst>
    <p:notesMasterId r:id="rId22"/>
  </p:notesMasterIdLst>
  <p:handoutMasterIdLst>
    <p:handoutMasterId r:id="rId23"/>
  </p:handoutMasterIdLst>
  <p:sldIdLst>
    <p:sldId id="306" r:id="rId3"/>
    <p:sldId id="864" r:id="rId4"/>
    <p:sldId id="877" r:id="rId5"/>
    <p:sldId id="876" r:id="rId6"/>
    <p:sldId id="885" r:id="rId7"/>
    <p:sldId id="883" r:id="rId8"/>
    <p:sldId id="889" r:id="rId9"/>
    <p:sldId id="890" r:id="rId10"/>
    <p:sldId id="893" r:id="rId11"/>
    <p:sldId id="879" r:id="rId12"/>
    <p:sldId id="887" r:id="rId13"/>
    <p:sldId id="886" r:id="rId14"/>
    <p:sldId id="897" r:id="rId15"/>
    <p:sldId id="898" r:id="rId16"/>
    <p:sldId id="899" r:id="rId17"/>
    <p:sldId id="891" r:id="rId18"/>
    <p:sldId id="894" r:id="rId19"/>
    <p:sldId id="882" r:id="rId20"/>
    <p:sldId id="28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494"/>
    <a:srgbClr val="0356B1"/>
    <a:srgbClr val="024EA2"/>
    <a:srgbClr val="024B9C"/>
    <a:srgbClr val="035D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96" y="44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5466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7709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8113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34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76597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8998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5829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7043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184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8818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2752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10388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54521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71146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7417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59031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05225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151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839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78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www.oliotoscanoigp.it/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mazon.com.tr/report/infringem" TargetMode="External"/><Relationship Id="rId3" Type="http://schemas.openxmlformats.org/officeDocument/2006/relationships/hyperlink" Target="https://www.amazon.es/report/infringement/signin" TargetMode="External"/><Relationship Id="rId7" Type="http://schemas.openxmlformats.org/officeDocument/2006/relationships/hyperlink" Target="https://www.amazon.pl/report/infringement/signin" TargetMode="External"/><Relationship Id="rId2" Type="http://schemas.openxmlformats.org/officeDocument/2006/relationships/hyperlink" Target="https://www.amazon.it/report/infringement/signin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amazon.co.uk/report/infringement/signin" TargetMode="External"/><Relationship Id="rId5" Type="http://schemas.openxmlformats.org/officeDocument/2006/relationships/hyperlink" Target="https://www.amazon.de/report/infringement" TargetMode="External"/><Relationship Id="rId10" Type="http://schemas.openxmlformats.org/officeDocument/2006/relationships/hyperlink" Target="https://www.amazon.nl/report/infringement/signin" TargetMode="External"/><Relationship Id="rId4" Type="http://schemas.openxmlformats.org/officeDocument/2006/relationships/hyperlink" Target="https://www.amazon.fr/report/infringement/signin" TargetMode="External"/><Relationship Id="rId9" Type="http://schemas.openxmlformats.org/officeDocument/2006/relationships/hyperlink" Target="https://www.amazon.com.tr/report/infringement/signin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744788"/>
          </a:xfrm>
        </p:spPr>
        <p:txBody>
          <a:bodyPr/>
          <a:lstStyle/>
          <a:p>
            <a:pPr algn="ctr">
              <a:spcBef>
                <a:spcPts val="1800"/>
              </a:spcBef>
            </a:pPr>
            <a:r>
              <a:rPr lang="en-GB" sz="4200" b="1" dirty="0"/>
              <a:t>Annual Seminar on Controls of Geographical Indications </a:t>
            </a:r>
            <a:br>
              <a:rPr lang="en-GB" sz="4200" b="1" dirty="0"/>
            </a:br>
            <a:br>
              <a:rPr lang="en-GB" sz="4200" b="1" dirty="0"/>
            </a:br>
            <a:r>
              <a:rPr lang="en-GB" sz="4200" b="1" dirty="0"/>
              <a:t>Debrief</a:t>
            </a:r>
            <a:endParaRPr lang="en-IE" sz="4200" b="1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070189" y="4152900"/>
            <a:ext cx="10676038" cy="1776268"/>
          </a:xfrm>
        </p:spPr>
        <p:txBody>
          <a:bodyPr/>
          <a:lstStyle/>
          <a:p>
            <a:r>
              <a:rPr lang="fr-BE" dirty="0"/>
              <a:t>8 </a:t>
            </a:r>
            <a:r>
              <a:rPr lang="fr-BE" dirty="0" err="1"/>
              <a:t>November</a:t>
            </a:r>
            <a:r>
              <a:rPr lang="fr-BE" dirty="0"/>
              <a:t> 2023</a:t>
            </a:r>
          </a:p>
          <a:p>
            <a:pPr algn="r">
              <a:spcAft>
                <a:spcPts val="600"/>
              </a:spcAft>
            </a:pPr>
            <a:endParaRPr lang="fr-BE" sz="2000" i="1" dirty="0"/>
          </a:p>
          <a:p>
            <a:pPr algn="r">
              <a:spcAft>
                <a:spcPts val="600"/>
              </a:spcAft>
            </a:pPr>
            <a:r>
              <a:rPr lang="fr-BE" sz="2000" i="1" dirty="0"/>
              <a:t>DG Agriculture and Rural </a:t>
            </a:r>
            <a:r>
              <a:rPr lang="fr-BE" sz="2000" i="1" dirty="0" err="1"/>
              <a:t>Development</a:t>
            </a:r>
            <a:br>
              <a:rPr lang="fr-BE" sz="2000" i="1" dirty="0"/>
            </a:br>
            <a:r>
              <a:rPr lang="fr-BE" sz="2000" i="1" dirty="0"/>
              <a:t>Katarina </a:t>
            </a:r>
            <a:r>
              <a:rPr lang="fr-BE" sz="2000" i="1" dirty="0" err="1"/>
              <a:t>Barathova</a:t>
            </a:r>
            <a:r>
              <a:rPr lang="fr-BE" sz="2000" i="1" dirty="0"/>
              <a:t>, AGRI.F3 </a:t>
            </a:r>
            <a:r>
              <a:rPr lang="fr-BE" sz="2000" i="1" dirty="0" err="1"/>
              <a:t>Geographical</a:t>
            </a:r>
            <a:r>
              <a:rPr lang="fr-BE" sz="2000" i="1" dirty="0"/>
              <a:t> Indications</a:t>
            </a: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1215456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398E94-DF01-0F5C-9A2A-6A5D68F51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7" y="1152525"/>
            <a:ext cx="9677403" cy="4579536"/>
          </a:xfrm>
        </p:spPr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None/>
              <a:tabLst/>
              <a:defRPr/>
            </a:pPr>
            <a:r>
              <a:rPr kumimoji="0" lang="en-IE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1. IPEP portal in the </a:t>
            </a:r>
            <a:r>
              <a:rPr kumimoji="0" lang="en-IE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GIview</a:t>
            </a:r>
            <a:r>
              <a:rPr kumimoji="0" lang="en-IE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– a tool for enforcement of IPR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1A7C6F-4F71-656D-22D4-9110880A2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10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E59D385-36C0-7C8C-3730-D1C735DB3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3015"/>
            <a:ext cx="10515600" cy="782357"/>
          </a:xfrm>
        </p:spPr>
        <p:txBody>
          <a:bodyPr anchor="b">
            <a:normAutofit/>
          </a:bodyPr>
          <a:lstStyle/>
          <a:p>
            <a:r>
              <a:rPr lang="en-IE" sz="2800"/>
              <a:t>(3) </a:t>
            </a:r>
            <a:r>
              <a:rPr lang="en-IE" sz="2800" b="1"/>
              <a:t>Tools and guidance for enforcement of GIs</a:t>
            </a:r>
            <a:endParaRPr lang="en-IE" sz="28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55299A9-6C51-3ED1-84BB-96F8E7DB63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1920" y="1783224"/>
            <a:ext cx="5717006" cy="25311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6640233-576E-F40A-6766-07C37EBB7AFA}"/>
              </a:ext>
            </a:extLst>
          </p:cNvPr>
          <p:cNvSpPr txBox="1"/>
          <p:nvPr/>
        </p:nvSpPr>
        <p:spPr>
          <a:xfrm>
            <a:off x="921918" y="4617700"/>
            <a:ext cx="959368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Producer groups and/or country authorities can have an account or manage the accounts of their members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Country authorities authenticate producer groups</a:t>
            </a:r>
          </a:p>
        </p:txBody>
      </p:sp>
    </p:spTree>
    <p:extLst>
      <p:ext uri="{BB962C8B-B14F-4D97-AF65-F5344CB8AC3E}">
        <p14:creationId xmlns:p14="http://schemas.microsoft.com/office/powerpoint/2010/main" val="3427321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398E94-DF01-0F5C-9A2A-6A5D68F51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7" y="1152525"/>
            <a:ext cx="9677403" cy="4579536"/>
          </a:xfrm>
        </p:spPr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None/>
              <a:tabLst/>
              <a:defRPr/>
            </a:pPr>
            <a:r>
              <a:rPr kumimoji="0" lang="en-IE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1. IPEP portal in the </a:t>
            </a:r>
            <a:r>
              <a:rPr kumimoji="0" lang="en-IE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GIview</a:t>
            </a:r>
            <a:r>
              <a:rPr kumimoji="0" lang="en-IE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– a tool for enforcement of IPR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1A7C6F-4F71-656D-22D4-9110880A2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11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E59D385-36C0-7C8C-3730-D1C735DB3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3015"/>
            <a:ext cx="10515600" cy="782357"/>
          </a:xfrm>
        </p:spPr>
        <p:txBody>
          <a:bodyPr anchor="b">
            <a:normAutofit/>
          </a:bodyPr>
          <a:lstStyle/>
          <a:p>
            <a:r>
              <a:rPr lang="en-IE" sz="2800" dirty="0"/>
              <a:t>(3) </a:t>
            </a:r>
            <a:r>
              <a:rPr lang="en-IE" sz="2800" b="1" dirty="0"/>
              <a:t>Tools and guidance for enforcement of GIs</a:t>
            </a:r>
            <a:endParaRPr lang="en-IE" sz="28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5D3FBFE-21BB-42CF-E09A-18964860EC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080" b="9154"/>
          <a:stretch/>
        </p:blipFill>
        <p:spPr bwMode="auto">
          <a:xfrm>
            <a:off x="1543047" y="1948147"/>
            <a:ext cx="7714100" cy="22049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59D43D-CCDD-2D23-35B0-53DED46F5C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2622" y="4503426"/>
            <a:ext cx="7590643" cy="162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613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398E94-DF01-0F5C-9A2A-6A5D68F51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8" y="1609725"/>
            <a:ext cx="5257802" cy="4122335"/>
          </a:xfrm>
        </p:spPr>
        <p:txBody>
          <a:bodyPr>
            <a:normAutofit fontScale="40000" lnSpcReduction="20000"/>
          </a:bodyPr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None/>
              <a:tabLst/>
              <a:defRPr/>
            </a:pPr>
            <a:r>
              <a:rPr lang="en-IE" sz="5000" b="1" dirty="0"/>
              <a:t>2. European IP Helpdesk – IP support to European SMEs</a:t>
            </a:r>
          </a:p>
          <a:p>
            <a:pPr>
              <a:lnSpc>
                <a:spcPct val="150000"/>
              </a:lnSpc>
            </a:pPr>
            <a:r>
              <a:rPr lang="en-US" sz="3600" dirty="0"/>
              <a:t>Service initiative of the European Commission</a:t>
            </a:r>
          </a:p>
          <a:p>
            <a:pPr>
              <a:lnSpc>
                <a:spcPct val="150000"/>
              </a:lnSpc>
            </a:pPr>
            <a:r>
              <a:rPr lang="en-US" sz="3600" dirty="0"/>
              <a:t>Addressing </a:t>
            </a:r>
            <a:r>
              <a:rPr lang="en-US" sz="3600" b="1" dirty="0"/>
              <a:t>current and potential beneficiaries of EU-funded projects, researchers and EU SMEs</a:t>
            </a:r>
          </a:p>
          <a:p>
            <a:pPr>
              <a:lnSpc>
                <a:spcPct val="150000"/>
              </a:lnSpc>
            </a:pPr>
            <a:r>
              <a:rPr lang="en-US" sz="3600" dirty="0"/>
              <a:t>Free-of-charge first-line support on intellectual property (IP)</a:t>
            </a:r>
          </a:p>
          <a:p>
            <a:pPr>
              <a:lnSpc>
                <a:spcPct val="150000"/>
              </a:lnSpc>
            </a:pPr>
            <a:r>
              <a:rPr lang="en-US" sz="3600" dirty="0"/>
              <a:t>Hands-on IP and innovation management support </a:t>
            </a:r>
          </a:p>
          <a:p>
            <a:pPr>
              <a:lnSpc>
                <a:spcPct val="150000"/>
              </a:lnSpc>
            </a:pPr>
            <a:r>
              <a:rPr lang="en-GB" sz="3600" dirty="0"/>
              <a:t>International pool of IP experts from various thematic fields</a:t>
            </a:r>
          </a:p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None/>
              <a:tabLst/>
              <a:defRPr/>
            </a:pPr>
            <a:endParaRPr kumimoji="0" lang="en-IE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endParaRPr lang="en-I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A42D07-CA70-CEFA-4863-A0A0A91E34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486" t="30405" r="54204" b="27829"/>
          <a:stretch/>
        </p:blipFill>
        <p:spPr bwMode="auto">
          <a:xfrm>
            <a:off x="5857875" y="1042251"/>
            <a:ext cx="5895147" cy="56503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1A7C6F-4F71-656D-22D4-9110880A2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12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E59D385-36C0-7C8C-3730-D1C735DB3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27639"/>
          </a:xfrm>
        </p:spPr>
        <p:txBody>
          <a:bodyPr anchor="b">
            <a:normAutofit/>
          </a:bodyPr>
          <a:lstStyle/>
          <a:p>
            <a:r>
              <a:rPr lang="en-IE" sz="2800" dirty="0"/>
              <a:t>(3) </a:t>
            </a:r>
            <a:r>
              <a:rPr lang="en-IE" sz="2800" b="1" dirty="0"/>
              <a:t>Tools and guidance for enforcement of GIs</a:t>
            </a: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1592021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51F0B0-644B-FED9-082C-A05504411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7277101" cy="3881904"/>
          </a:xfr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AutoNum type="arabicPeriod"/>
              <a:tabLst/>
              <a:defRPr/>
            </a:pPr>
            <a:r>
              <a:rPr lang="en-IE" sz="1800" b="1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Comité</a:t>
            </a:r>
            <a:r>
              <a:rPr lang="en-IE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E" sz="1800" b="1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interprofessionnel</a:t>
            </a:r>
            <a:r>
              <a:rPr lang="en-IE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du vin de Champagne</a:t>
            </a:r>
            <a:r>
              <a:rPr lang="en-IE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marL="611187" indent="-342900">
              <a:spcAft>
                <a:spcPts val="800"/>
              </a:spcAft>
            </a:pPr>
            <a:r>
              <a:rPr lang="en-IE" sz="1800" dirty="0"/>
              <a:t>Enforcing worldwide protection (fight against fake products, stop legalised theft of the name, etc.) </a:t>
            </a:r>
          </a:p>
          <a:p>
            <a:pPr marL="611187" indent="-342900">
              <a:spcAft>
                <a:spcPts val="800"/>
              </a:spcAft>
            </a:pPr>
            <a:r>
              <a:rPr lang="en-IE" sz="1800" b="1" dirty="0"/>
              <a:t>Education</a:t>
            </a:r>
            <a:r>
              <a:rPr lang="en-IE" sz="1800" dirty="0"/>
              <a:t> of the enforcement authorities </a:t>
            </a:r>
          </a:p>
          <a:p>
            <a:pPr marL="611187" indent="-342900">
              <a:spcAft>
                <a:spcPts val="800"/>
              </a:spcAft>
            </a:pPr>
            <a:r>
              <a:rPr lang="en-IE" sz="1800" dirty="0"/>
              <a:t>Delivery of information and tools to identify the products</a:t>
            </a:r>
          </a:p>
          <a:p>
            <a:pPr marL="611187" indent="-342900">
              <a:spcAft>
                <a:spcPts val="800"/>
              </a:spcAft>
            </a:pPr>
            <a:r>
              <a:rPr lang="en-IE" sz="1800" dirty="0"/>
              <a:t>Partnerships &amp; Participation to special operations </a:t>
            </a:r>
          </a:p>
          <a:p>
            <a:pPr marL="611187" indent="-342900">
              <a:spcAft>
                <a:spcPts val="800"/>
              </a:spcAft>
            </a:pPr>
            <a:r>
              <a:rPr lang="en-IE" sz="1800" b="1" dirty="0"/>
              <a:t>Surveillance on the internet</a:t>
            </a:r>
            <a:r>
              <a:rPr lang="en-IE" sz="1800" dirty="0"/>
              <a:t>: contract with the provider to submit takedown notices </a:t>
            </a:r>
          </a:p>
          <a:p>
            <a:pPr marL="611187" indent="-342900">
              <a:spcAft>
                <a:spcPts val="800"/>
              </a:spcAft>
            </a:pPr>
            <a:r>
              <a:rPr lang="en-IE" sz="1800" b="1" dirty="0"/>
              <a:t>Customs application for action</a:t>
            </a:r>
            <a:endParaRPr lang="fr-FR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None/>
              <a:tabLst/>
              <a:defRPr/>
            </a:pPr>
            <a:endParaRPr lang="en-I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4AF2D5-6CA1-7DCC-AD93-E21A96B20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13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2F5B513-129D-88F1-0867-2FD86B5F1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(4) </a:t>
            </a:r>
            <a:r>
              <a:rPr lang="en-IE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Enforcement actions taken by GI producer groups</a:t>
            </a:r>
            <a:endParaRPr lang="en-IE" sz="2800" dirty="0"/>
          </a:p>
        </p:txBody>
      </p:sp>
      <p:pic>
        <p:nvPicPr>
          <p:cNvPr id="1026" name="Image 8">
            <a:extLst>
              <a:ext uri="{FF2B5EF4-FFF2-40B4-BE49-F238E27FC236}">
                <a16:creationId xmlns:a16="http://schemas.microsoft.com/office/drawing/2014/main" id="{BBF407D5-8225-0EE1-53A6-B7F153B7E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6900" y="2356126"/>
            <a:ext cx="1343853" cy="1612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4591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51F0B0-644B-FED9-082C-A05504411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7124700" cy="3881904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None/>
              <a:tabLst/>
              <a:defRPr/>
            </a:pPr>
            <a:r>
              <a:rPr lang="fr-FR" sz="1800" b="1" dirty="0">
                <a:effectLst/>
              </a:rPr>
              <a:t>2. Bureau National Interprofessionnel du Cognac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tabLst/>
              <a:defRPr/>
            </a:pPr>
            <a:r>
              <a:rPr lang="en-IE" sz="1800" dirty="0"/>
              <a:t>Enforcement of protection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tabLst/>
              <a:defRPr/>
            </a:pPr>
            <a:r>
              <a:rPr lang="en-IE" sz="1800" dirty="0"/>
              <a:t>Fight against infringements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tabLst/>
              <a:defRPr/>
            </a:pPr>
            <a:r>
              <a:rPr lang="en-IE" sz="1800" dirty="0"/>
              <a:t>Cooperation with enforcement authorities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tabLst/>
              <a:defRPr/>
            </a:pPr>
            <a:r>
              <a:rPr lang="en-IE" sz="1800" dirty="0"/>
              <a:t>Use of the EUIPO </a:t>
            </a:r>
            <a:r>
              <a:rPr lang="en-IE" sz="1800" b="1" dirty="0"/>
              <a:t>IPEP platform</a:t>
            </a:r>
            <a:r>
              <a:rPr lang="en-IE" sz="1800" dirty="0"/>
              <a:t> to provide customs officers with information to help identify suspect products</a:t>
            </a:r>
          </a:p>
          <a:p>
            <a:pPr>
              <a:buClr>
                <a:srgbClr val="034EA2"/>
              </a:buClr>
              <a:defRPr/>
            </a:pPr>
            <a:r>
              <a:rPr lang="en-IE" sz="1800" dirty="0"/>
              <a:t>Assistance in </a:t>
            </a:r>
            <a:r>
              <a:rPr lang="en-IE" sz="1800" b="1" dirty="0"/>
              <a:t>training/raising the awareness </a:t>
            </a:r>
            <a:r>
              <a:rPr lang="en-IE" sz="1800" dirty="0"/>
              <a:t>of the authorities of EU member states or third countries</a:t>
            </a:r>
          </a:p>
          <a:p>
            <a:pPr>
              <a:buClr>
                <a:srgbClr val="034EA2"/>
              </a:buClr>
              <a:buFontTx/>
              <a:buChar char="-"/>
              <a:defRPr/>
            </a:pPr>
            <a:endParaRPr lang="en-US" sz="2400" b="1" dirty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FontTx/>
              <a:buChar char="-"/>
              <a:tabLst/>
              <a:defRPr/>
            </a:pPr>
            <a:endParaRPr lang="en-I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4AF2D5-6CA1-7DCC-AD93-E21A96B20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14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2F5B513-129D-88F1-0867-2FD86B5F1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(4) </a:t>
            </a:r>
            <a:r>
              <a:rPr lang="en-IE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Enforcement actions taken by GI producer groups</a:t>
            </a:r>
            <a:endParaRPr lang="en-IE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A8EF8F-21E8-239A-C4FA-58A76EF2D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5659" y="2589920"/>
            <a:ext cx="1756205" cy="11766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08425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51F0B0-644B-FED9-082C-A05504411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10515600" cy="2507255"/>
          </a:xfrm>
        </p:spPr>
        <p:txBody>
          <a:bodyPr/>
          <a:lstStyle/>
          <a:p>
            <a:pPr marL="0" indent="0">
              <a:buNone/>
            </a:pPr>
            <a:r>
              <a:rPr lang="it-IT" sz="1800" b="1" dirty="0">
                <a:effectLst/>
              </a:rPr>
              <a:t>3. Consorzio per la Tutela dell'Olio Toscano IGP</a:t>
            </a:r>
          </a:p>
          <a:p>
            <a:pPr>
              <a:spcAft>
                <a:spcPts val="600"/>
              </a:spcAft>
            </a:pPr>
            <a:r>
              <a:rPr lang="en-US" sz="1800" dirty="0">
                <a:effectLst/>
              </a:rPr>
              <a:t>Supervision and protection</a:t>
            </a:r>
          </a:p>
          <a:p>
            <a:pPr>
              <a:spcAft>
                <a:spcPts val="600"/>
              </a:spcAft>
            </a:pPr>
            <a:r>
              <a:rPr lang="en-US" sz="1800" dirty="0">
                <a:effectLst/>
              </a:rPr>
              <a:t>Monitoring, vigilance and surveillance</a:t>
            </a:r>
          </a:p>
          <a:p>
            <a:pPr>
              <a:spcAft>
                <a:spcPts val="600"/>
              </a:spcAft>
            </a:pPr>
            <a:r>
              <a:rPr lang="en-US" sz="1800" dirty="0">
                <a:effectLst/>
              </a:rPr>
              <a:t>Inspection activities</a:t>
            </a:r>
          </a:p>
          <a:p>
            <a:pPr>
              <a:spcAft>
                <a:spcPts val="600"/>
              </a:spcAft>
            </a:pPr>
            <a:r>
              <a:rPr lang="en-US" sz="1800" dirty="0">
                <a:effectLst/>
              </a:rPr>
              <a:t>Dealing with infringements</a:t>
            </a:r>
          </a:p>
          <a:p>
            <a:pPr>
              <a:spcAft>
                <a:spcPts val="600"/>
              </a:spcAft>
            </a:pPr>
            <a:r>
              <a:rPr lang="en-US" sz="1800" dirty="0">
                <a:effectLst/>
              </a:rPr>
              <a:t>Cooperation with authorities</a:t>
            </a:r>
          </a:p>
          <a:p>
            <a:pPr>
              <a:buFontTx/>
              <a:buChar char="-"/>
            </a:pPr>
            <a:endParaRPr lang="it-IT" sz="1800" b="1" dirty="0">
              <a:effectLst/>
            </a:endParaRPr>
          </a:p>
          <a:p>
            <a:pPr marL="0" indent="0">
              <a:buNone/>
            </a:pPr>
            <a:endParaRPr lang="en-IE" sz="18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4AF2D5-6CA1-7DCC-AD93-E21A96B20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15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2F5B513-129D-88F1-0867-2FD86B5F1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(4) </a:t>
            </a:r>
            <a:r>
              <a:rPr lang="en-IE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Enforcement actions taken by GI producer groups</a:t>
            </a:r>
            <a:endParaRPr lang="en-IE" sz="2800" dirty="0"/>
          </a:p>
        </p:txBody>
      </p:sp>
      <p:pic>
        <p:nvPicPr>
          <p:cNvPr id="5" name="object 2" descr="A logo of olive oil&#10;&#10;Description automatically generated">
            <a:extLst>
              <a:ext uri="{FF2B5EF4-FFF2-40B4-BE49-F238E27FC236}">
                <a16:creationId xmlns:a16="http://schemas.microsoft.com/office/drawing/2014/main" id="{5724A853-0C38-7B77-89D8-639B1C0896AC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18532" y="370915"/>
            <a:ext cx="1917021" cy="1522010"/>
          </a:xfrm>
          <a:prstGeom prst="rect">
            <a:avLst/>
          </a:prstGeom>
          <a:noFill/>
        </p:spPr>
      </p:pic>
      <p:pic>
        <p:nvPicPr>
          <p:cNvPr id="6" name="object 6">
            <a:extLst>
              <a:ext uri="{FF2B5EF4-FFF2-40B4-BE49-F238E27FC236}">
                <a16:creationId xmlns:a16="http://schemas.microsoft.com/office/drawing/2014/main" id="{71324CC4-2190-6CF1-D6CD-EDE648F9954C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57647" y="2520633"/>
            <a:ext cx="4300728" cy="1927859"/>
          </a:xfrm>
          <a:prstGeom prst="rect">
            <a:avLst/>
          </a:prstGeom>
        </p:spPr>
      </p:pic>
      <p:sp>
        <p:nvSpPr>
          <p:cNvPr id="7" name="object 5">
            <a:extLst>
              <a:ext uri="{FF2B5EF4-FFF2-40B4-BE49-F238E27FC236}">
                <a16:creationId xmlns:a16="http://schemas.microsoft.com/office/drawing/2014/main" id="{DF53682C-82A7-396D-F4E7-ECBC406B5854}"/>
              </a:ext>
            </a:extLst>
          </p:cNvPr>
          <p:cNvSpPr txBox="1"/>
          <p:nvPr/>
        </p:nvSpPr>
        <p:spPr>
          <a:xfrm>
            <a:off x="4452619" y="4564106"/>
            <a:ext cx="6901180" cy="1567180"/>
          </a:xfrm>
          <a:prstGeom prst="rect">
            <a:avLst/>
          </a:prstGeom>
          <a:ln w="8355">
            <a:solidFill>
              <a:srgbClr val="67881F"/>
            </a:solidFill>
          </a:ln>
        </p:spPr>
        <p:txBody>
          <a:bodyPr vert="horz" wrap="square" lIns="0" tIns="3175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50"/>
              </a:spcBef>
            </a:pPr>
            <a:r>
              <a:rPr sz="1750" dirty="0">
                <a:solidFill>
                  <a:schemeClr val="tx2"/>
                </a:solidFill>
                <a:latin typeface="+mj-lt"/>
                <a:cs typeface="Ebrima"/>
              </a:rPr>
              <a:t>By</a:t>
            </a:r>
            <a:r>
              <a:rPr sz="1750" spc="10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spc="-5" dirty="0">
                <a:solidFill>
                  <a:schemeClr val="tx2"/>
                </a:solidFill>
                <a:latin typeface="+mj-lt"/>
                <a:cs typeface="Ebrima"/>
              </a:rPr>
              <a:t>typing</a:t>
            </a:r>
            <a:r>
              <a:rPr sz="1750" spc="5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spc="-5" dirty="0">
                <a:solidFill>
                  <a:schemeClr val="tx2"/>
                </a:solidFill>
                <a:latin typeface="+mj-lt"/>
                <a:cs typeface="Ebrima"/>
              </a:rPr>
              <a:t>the</a:t>
            </a:r>
            <a:r>
              <a:rPr sz="1750" spc="10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spc="-60" dirty="0">
                <a:solidFill>
                  <a:schemeClr val="tx2"/>
                </a:solidFill>
                <a:latin typeface="+mj-lt"/>
                <a:cs typeface="Verdana"/>
              </a:rPr>
              <a:t>alphanumeric</a:t>
            </a:r>
            <a:r>
              <a:rPr sz="1750" spc="-120" dirty="0">
                <a:solidFill>
                  <a:schemeClr val="tx2"/>
                </a:solidFill>
                <a:latin typeface="+mj-lt"/>
                <a:cs typeface="Verdana"/>
              </a:rPr>
              <a:t> </a:t>
            </a:r>
            <a:r>
              <a:rPr sz="1750" spc="-45" dirty="0">
                <a:solidFill>
                  <a:schemeClr val="tx2"/>
                </a:solidFill>
                <a:latin typeface="+mj-lt"/>
                <a:cs typeface="Verdana"/>
              </a:rPr>
              <a:t>code</a:t>
            </a:r>
            <a:r>
              <a:rPr sz="1750" spc="-105" dirty="0">
                <a:solidFill>
                  <a:schemeClr val="tx2"/>
                </a:solidFill>
                <a:latin typeface="+mj-lt"/>
                <a:cs typeface="Verdana"/>
              </a:rPr>
              <a:t> </a:t>
            </a:r>
            <a:r>
              <a:rPr sz="1750" spc="-5" dirty="0">
                <a:solidFill>
                  <a:schemeClr val="tx2"/>
                </a:solidFill>
                <a:latin typeface="+mj-lt"/>
                <a:cs typeface="Ebrima"/>
              </a:rPr>
              <a:t>and</a:t>
            </a:r>
            <a:r>
              <a:rPr sz="1750" spc="5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spc="-5" dirty="0">
                <a:solidFill>
                  <a:schemeClr val="tx2"/>
                </a:solidFill>
                <a:latin typeface="+mj-lt"/>
                <a:cs typeface="Ebrima"/>
              </a:rPr>
              <a:t>package</a:t>
            </a:r>
            <a:r>
              <a:rPr sz="1750" spc="10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spc="-5" dirty="0">
                <a:solidFill>
                  <a:schemeClr val="tx2"/>
                </a:solidFill>
                <a:latin typeface="+mj-lt"/>
                <a:cs typeface="Ebrima"/>
              </a:rPr>
              <a:t>capacity</a:t>
            </a:r>
            <a:r>
              <a:rPr sz="1750" spc="30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spc="-5" dirty="0">
                <a:solidFill>
                  <a:schemeClr val="tx2"/>
                </a:solidFill>
                <a:latin typeface="+mj-lt"/>
                <a:cs typeface="Ebrima"/>
              </a:rPr>
              <a:t>given</a:t>
            </a:r>
            <a:r>
              <a:rPr sz="1750" spc="25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dirty="0">
                <a:solidFill>
                  <a:schemeClr val="tx2"/>
                </a:solidFill>
                <a:latin typeface="+mj-lt"/>
                <a:cs typeface="Ebrima"/>
              </a:rPr>
              <a:t>on</a:t>
            </a:r>
          </a:p>
          <a:p>
            <a:pPr marL="58419" algn="ctr">
              <a:lnSpc>
                <a:spcPct val="100000"/>
              </a:lnSpc>
              <a:spcBef>
                <a:spcPts val="969"/>
              </a:spcBef>
            </a:pPr>
            <a:r>
              <a:rPr sz="1750" spc="-5" dirty="0">
                <a:solidFill>
                  <a:schemeClr val="tx2"/>
                </a:solidFill>
                <a:latin typeface="+mj-lt"/>
                <a:cs typeface="Ebrima"/>
              </a:rPr>
              <a:t>the</a:t>
            </a:r>
            <a:r>
              <a:rPr sz="1750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spc="-5" dirty="0">
                <a:solidFill>
                  <a:schemeClr val="tx2"/>
                </a:solidFill>
                <a:latin typeface="+mj-lt"/>
                <a:cs typeface="Ebrima"/>
              </a:rPr>
              <a:t>label</a:t>
            </a:r>
            <a:r>
              <a:rPr sz="1750" spc="15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spc="-5" dirty="0">
                <a:solidFill>
                  <a:schemeClr val="tx2"/>
                </a:solidFill>
                <a:latin typeface="+mj-lt"/>
                <a:cs typeface="Ebrima"/>
              </a:rPr>
              <a:t>into</a:t>
            </a:r>
            <a:r>
              <a:rPr sz="1750" spc="15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spc="-5" dirty="0">
                <a:solidFill>
                  <a:schemeClr val="tx2"/>
                </a:solidFill>
                <a:latin typeface="+mj-lt"/>
                <a:cs typeface="Ebrima"/>
              </a:rPr>
              <a:t>the</a:t>
            </a:r>
            <a:r>
              <a:rPr sz="1750" spc="15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spc="-5" dirty="0">
                <a:solidFill>
                  <a:schemeClr val="tx2"/>
                </a:solidFill>
                <a:latin typeface="+mj-lt"/>
                <a:cs typeface="Ebrima"/>
              </a:rPr>
              <a:t>space</a:t>
            </a:r>
            <a:r>
              <a:rPr sz="1750" spc="5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dirty="0">
                <a:solidFill>
                  <a:schemeClr val="tx2"/>
                </a:solidFill>
                <a:latin typeface="+mj-lt"/>
                <a:cs typeface="Ebrima"/>
              </a:rPr>
              <a:t>provided</a:t>
            </a:r>
            <a:r>
              <a:rPr sz="1750" spc="5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dirty="0">
                <a:solidFill>
                  <a:schemeClr val="tx2"/>
                </a:solidFill>
                <a:latin typeface="+mj-lt"/>
                <a:cs typeface="Ebrima"/>
              </a:rPr>
              <a:t>on</a:t>
            </a:r>
            <a:r>
              <a:rPr sz="1750" spc="10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850" i="1" u="sng" spc="-160" dirty="0">
                <a:solidFill>
                  <a:schemeClr val="tx2"/>
                </a:solidFill>
                <a:uFill>
                  <a:solidFill>
                    <a:srgbClr val="8FB264"/>
                  </a:solidFill>
                </a:uFill>
                <a:latin typeface="+mj-lt"/>
                <a:cs typeface="Verdan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www.oliotoscanoigp.it</a:t>
            </a:r>
            <a:endParaRPr sz="1850" dirty="0">
              <a:solidFill>
                <a:schemeClr val="tx2"/>
              </a:solidFill>
              <a:latin typeface="+mj-lt"/>
              <a:cs typeface="Verdana"/>
            </a:endParaRPr>
          </a:p>
          <a:p>
            <a:pPr marL="231140" marR="165100" indent="-59690" algn="ctr">
              <a:lnSpc>
                <a:spcPts val="3160"/>
              </a:lnSpc>
              <a:spcBef>
                <a:spcPts val="245"/>
              </a:spcBef>
            </a:pPr>
            <a:r>
              <a:rPr sz="1750" spc="-5" dirty="0">
                <a:solidFill>
                  <a:schemeClr val="tx2"/>
                </a:solidFill>
                <a:latin typeface="+mj-lt"/>
                <a:cs typeface="Ebrima"/>
              </a:rPr>
              <a:t>it</a:t>
            </a:r>
            <a:r>
              <a:rPr sz="1750" spc="5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spc="-5" dirty="0">
                <a:solidFill>
                  <a:schemeClr val="tx2"/>
                </a:solidFill>
                <a:latin typeface="+mj-lt"/>
                <a:cs typeface="Ebrima"/>
              </a:rPr>
              <a:t>is</a:t>
            </a:r>
            <a:r>
              <a:rPr sz="1750" spc="10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dirty="0">
                <a:solidFill>
                  <a:schemeClr val="tx2"/>
                </a:solidFill>
                <a:latin typeface="+mj-lt"/>
                <a:cs typeface="Ebrima"/>
              </a:rPr>
              <a:t>possible</a:t>
            </a:r>
            <a:r>
              <a:rPr sz="1750" spc="25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spc="-5" dirty="0">
                <a:solidFill>
                  <a:schemeClr val="tx2"/>
                </a:solidFill>
                <a:latin typeface="+mj-lt"/>
                <a:cs typeface="Ebrima"/>
              </a:rPr>
              <a:t>to</a:t>
            </a:r>
            <a:r>
              <a:rPr sz="1750" spc="5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spc="-5" dirty="0">
                <a:solidFill>
                  <a:schemeClr val="tx2"/>
                </a:solidFill>
                <a:latin typeface="+mj-lt"/>
                <a:cs typeface="Ebrima"/>
              </a:rPr>
              <a:t>discover</a:t>
            </a:r>
            <a:r>
              <a:rPr sz="1750" spc="25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spc="-5" dirty="0">
                <a:solidFill>
                  <a:schemeClr val="tx2"/>
                </a:solidFill>
                <a:latin typeface="+mj-lt"/>
                <a:cs typeface="Ebrima"/>
              </a:rPr>
              <a:t>the</a:t>
            </a:r>
            <a:r>
              <a:rPr sz="1750" spc="25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spc="-20" dirty="0">
                <a:solidFill>
                  <a:schemeClr val="tx2"/>
                </a:solidFill>
                <a:latin typeface="+mj-lt"/>
                <a:cs typeface="Ebrima"/>
              </a:rPr>
              <a:t>“</a:t>
            </a:r>
            <a:r>
              <a:rPr sz="1750" spc="-20" dirty="0">
                <a:solidFill>
                  <a:schemeClr val="tx2"/>
                </a:solidFill>
                <a:latin typeface="+mj-lt"/>
                <a:cs typeface="Verdana"/>
              </a:rPr>
              <a:t>Origin</a:t>
            </a:r>
            <a:r>
              <a:rPr sz="1750" spc="-20" dirty="0">
                <a:solidFill>
                  <a:schemeClr val="tx2"/>
                </a:solidFill>
                <a:latin typeface="+mj-lt"/>
                <a:cs typeface="Ebrima"/>
              </a:rPr>
              <a:t>”</a:t>
            </a:r>
            <a:r>
              <a:rPr sz="1750" spc="10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spc="-5" dirty="0">
                <a:solidFill>
                  <a:schemeClr val="tx2"/>
                </a:solidFill>
                <a:latin typeface="+mj-lt"/>
                <a:cs typeface="Ebrima"/>
              </a:rPr>
              <a:t>and</a:t>
            </a:r>
            <a:r>
              <a:rPr sz="1750" dirty="0">
                <a:solidFill>
                  <a:schemeClr val="tx2"/>
                </a:solidFill>
                <a:latin typeface="+mj-lt"/>
                <a:cs typeface="Ebrima"/>
              </a:rPr>
              <a:t> </a:t>
            </a:r>
            <a:r>
              <a:rPr sz="1750" spc="-60" dirty="0">
                <a:solidFill>
                  <a:schemeClr val="tx2"/>
                </a:solidFill>
                <a:latin typeface="+mj-lt"/>
                <a:cs typeface="Verdana"/>
              </a:rPr>
              <a:t>reconstruct</a:t>
            </a:r>
            <a:r>
              <a:rPr sz="1750" spc="-95" dirty="0">
                <a:solidFill>
                  <a:schemeClr val="tx2"/>
                </a:solidFill>
                <a:latin typeface="+mj-lt"/>
                <a:cs typeface="Verdana"/>
              </a:rPr>
              <a:t> </a:t>
            </a:r>
            <a:r>
              <a:rPr sz="1750" spc="-55" dirty="0">
                <a:solidFill>
                  <a:schemeClr val="tx2"/>
                </a:solidFill>
                <a:latin typeface="+mj-lt"/>
                <a:cs typeface="Verdana"/>
              </a:rPr>
              <a:t>the</a:t>
            </a:r>
            <a:r>
              <a:rPr sz="1750" spc="-135" dirty="0">
                <a:solidFill>
                  <a:schemeClr val="tx2"/>
                </a:solidFill>
                <a:latin typeface="+mj-lt"/>
                <a:cs typeface="Verdana"/>
              </a:rPr>
              <a:t> </a:t>
            </a:r>
            <a:r>
              <a:rPr sz="1750" spc="5" dirty="0">
                <a:solidFill>
                  <a:schemeClr val="tx2"/>
                </a:solidFill>
                <a:latin typeface="+mj-lt"/>
                <a:cs typeface="Verdana"/>
              </a:rPr>
              <a:t>full </a:t>
            </a:r>
            <a:r>
              <a:rPr sz="1750" spc="10" dirty="0">
                <a:solidFill>
                  <a:schemeClr val="tx2"/>
                </a:solidFill>
                <a:latin typeface="+mj-lt"/>
                <a:cs typeface="Verdana"/>
              </a:rPr>
              <a:t> </a:t>
            </a:r>
            <a:r>
              <a:rPr sz="1750" spc="-70" dirty="0">
                <a:solidFill>
                  <a:schemeClr val="tx2"/>
                </a:solidFill>
                <a:latin typeface="+mj-lt"/>
                <a:cs typeface="Verdana"/>
              </a:rPr>
              <a:t>journey</a:t>
            </a:r>
            <a:r>
              <a:rPr sz="1750" spc="-95" dirty="0">
                <a:solidFill>
                  <a:schemeClr val="tx2"/>
                </a:solidFill>
                <a:latin typeface="+mj-lt"/>
                <a:cs typeface="Verdana"/>
              </a:rPr>
              <a:t> </a:t>
            </a:r>
            <a:r>
              <a:rPr sz="1750" spc="30" dirty="0">
                <a:solidFill>
                  <a:schemeClr val="tx2"/>
                </a:solidFill>
                <a:latin typeface="+mj-lt"/>
                <a:cs typeface="Verdana"/>
              </a:rPr>
              <a:t>of</a:t>
            </a:r>
            <a:r>
              <a:rPr sz="1750" spc="-140" dirty="0">
                <a:solidFill>
                  <a:schemeClr val="tx2"/>
                </a:solidFill>
                <a:latin typeface="+mj-lt"/>
                <a:cs typeface="Verdana"/>
              </a:rPr>
              <a:t> </a:t>
            </a:r>
            <a:r>
              <a:rPr sz="1750" spc="-55" dirty="0">
                <a:solidFill>
                  <a:schemeClr val="tx2"/>
                </a:solidFill>
                <a:latin typeface="+mj-lt"/>
                <a:cs typeface="Verdana"/>
              </a:rPr>
              <a:t>the</a:t>
            </a:r>
            <a:r>
              <a:rPr sz="1750" spc="-135" dirty="0">
                <a:solidFill>
                  <a:schemeClr val="tx2"/>
                </a:solidFill>
                <a:latin typeface="+mj-lt"/>
                <a:cs typeface="Verdana"/>
              </a:rPr>
              <a:t> </a:t>
            </a:r>
            <a:r>
              <a:rPr sz="1750" spc="-65" dirty="0">
                <a:solidFill>
                  <a:schemeClr val="tx2"/>
                </a:solidFill>
                <a:latin typeface="+mj-lt"/>
                <a:cs typeface="Verdana"/>
              </a:rPr>
              <a:t>purchased</a:t>
            </a:r>
            <a:r>
              <a:rPr sz="1750" spc="-130" dirty="0">
                <a:solidFill>
                  <a:schemeClr val="tx2"/>
                </a:solidFill>
                <a:latin typeface="+mj-lt"/>
                <a:cs typeface="Verdana"/>
              </a:rPr>
              <a:t> </a:t>
            </a:r>
            <a:r>
              <a:rPr sz="1750" spc="-30" dirty="0">
                <a:solidFill>
                  <a:schemeClr val="tx2"/>
                </a:solidFill>
                <a:latin typeface="+mj-lt"/>
                <a:cs typeface="Verdana"/>
              </a:rPr>
              <a:t>product</a:t>
            </a:r>
            <a:r>
              <a:rPr sz="1750" spc="-125" dirty="0">
                <a:solidFill>
                  <a:schemeClr val="tx2"/>
                </a:solidFill>
                <a:latin typeface="+mj-lt"/>
                <a:cs typeface="Verdana"/>
              </a:rPr>
              <a:t> </a:t>
            </a:r>
            <a:r>
              <a:rPr sz="1750" spc="-25" dirty="0">
                <a:solidFill>
                  <a:schemeClr val="tx2"/>
                </a:solidFill>
                <a:latin typeface="+mj-lt"/>
                <a:cs typeface="Verdana"/>
              </a:rPr>
              <a:t>from</a:t>
            </a:r>
            <a:r>
              <a:rPr sz="1750" spc="-114" dirty="0">
                <a:solidFill>
                  <a:schemeClr val="tx2"/>
                </a:solidFill>
                <a:latin typeface="+mj-lt"/>
                <a:cs typeface="Verdana"/>
              </a:rPr>
              <a:t> </a:t>
            </a:r>
            <a:r>
              <a:rPr sz="1750" spc="-55" dirty="0">
                <a:solidFill>
                  <a:schemeClr val="tx2"/>
                </a:solidFill>
                <a:latin typeface="+mj-lt"/>
                <a:cs typeface="Verdana"/>
              </a:rPr>
              <a:t>the</a:t>
            </a:r>
            <a:r>
              <a:rPr sz="1750" spc="-135" dirty="0">
                <a:solidFill>
                  <a:schemeClr val="tx2"/>
                </a:solidFill>
                <a:latin typeface="+mj-lt"/>
                <a:cs typeface="Verdana"/>
              </a:rPr>
              <a:t> </a:t>
            </a:r>
            <a:r>
              <a:rPr sz="1750" spc="-35" dirty="0">
                <a:solidFill>
                  <a:schemeClr val="tx2"/>
                </a:solidFill>
                <a:latin typeface="+mj-lt"/>
                <a:cs typeface="Verdana"/>
              </a:rPr>
              <a:t>olive</a:t>
            </a:r>
            <a:r>
              <a:rPr sz="1750" spc="-114" dirty="0">
                <a:solidFill>
                  <a:schemeClr val="tx2"/>
                </a:solidFill>
                <a:latin typeface="+mj-lt"/>
                <a:cs typeface="Verdana"/>
              </a:rPr>
              <a:t> </a:t>
            </a:r>
            <a:r>
              <a:rPr sz="1750" dirty="0">
                <a:solidFill>
                  <a:schemeClr val="tx2"/>
                </a:solidFill>
                <a:latin typeface="+mj-lt"/>
                <a:cs typeface="Verdana"/>
              </a:rPr>
              <a:t>to</a:t>
            </a:r>
            <a:r>
              <a:rPr sz="1750" spc="-135" dirty="0">
                <a:solidFill>
                  <a:schemeClr val="tx2"/>
                </a:solidFill>
                <a:latin typeface="+mj-lt"/>
                <a:cs typeface="Verdana"/>
              </a:rPr>
              <a:t> </a:t>
            </a:r>
            <a:r>
              <a:rPr sz="1750" spc="-55" dirty="0">
                <a:solidFill>
                  <a:schemeClr val="tx2"/>
                </a:solidFill>
                <a:latin typeface="+mj-lt"/>
                <a:cs typeface="Verdana"/>
              </a:rPr>
              <a:t>the</a:t>
            </a:r>
            <a:r>
              <a:rPr sz="1750" spc="-135" dirty="0">
                <a:solidFill>
                  <a:schemeClr val="tx2"/>
                </a:solidFill>
                <a:latin typeface="+mj-lt"/>
                <a:cs typeface="Verdana"/>
              </a:rPr>
              <a:t> </a:t>
            </a:r>
            <a:r>
              <a:rPr sz="1750" spc="-40" dirty="0">
                <a:solidFill>
                  <a:schemeClr val="tx2"/>
                </a:solidFill>
                <a:latin typeface="+mj-lt"/>
                <a:cs typeface="Verdana"/>
              </a:rPr>
              <a:t>bottle</a:t>
            </a:r>
            <a:r>
              <a:rPr lang="en-IE" sz="1750" spc="-40" dirty="0">
                <a:solidFill>
                  <a:srgbClr val="EEECE1"/>
                </a:solidFill>
                <a:latin typeface="Verdana"/>
                <a:cs typeface="Verdana"/>
              </a:rPr>
              <a:t>.</a:t>
            </a:r>
            <a:endParaRPr sz="175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583316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E86294-1559-E2AB-929B-AC347E1162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6850"/>
            <a:ext cx="6753225" cy="4240679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None/>
              <a:tabLst/>
              <a:defRPr/>
            </a:pPr>
            <a:r>
              <a:rPr kumimoji="0" lang="en-IE" sz="2200" b="1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Amazon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Anti-Counterfeiting Unit </a:t>
            </a:r>
          </a:p>
          <a:p>
            <a:pPr>
              <a:buFontTx/>
              <a:buChar char="-"/>
            </a:pPr>
            <a:r>
              <a:rPr lang="en-IE" sz="1800" b="1" dirty="0">
                <a:latin typeface="Arial (Body)"/>
              </a:rPr>
              <a:t>Objective</a:t>
            </a:r>
            <a:r>
              <a:rPr lang="en-IE" sz="1800" dirty="0">
                <a:latin typeface="Arial (Body)"/>
              </a:rPr>
              <a:t> - using tools of internal and external enforcement to </a:t>
            </a:r>
            <a:r>
              <a:rPr lang="en-US" sz="1800" dirty="0">
                <a:latin typeface="Arial (Body)"/>
              </a:rPr>
              <a:t>hold counterfeiters accountable</a:t>
            </a:r>
            <a:endParaRPr lang="en-IE" sz="1800" dirty="0">
              <a:latin typeface="Arial (Body)"/>
            </a:endParaRPr>
          </a:p>
          <a:p>
            <a:pPr>
              <a:buFontTx/>
              <a:buChar char="-"/>
            </a:pPr>
            <a:r>
              <a:rPr lang="en-IE" sz="1800" dirty="0">
                <a:latin typeface="Arial (Body)"/>
              </a:rPr>
              <a:t>comprised of former federal prosecutors, </a:t>
            </a:r>
            <a:r>
              <a:rPr lang="en-US" sz="1800" dirty="0">
                <a:latin typeface="Arial (Body)"/>
              </a:rPr>
              <a:t>investigators, analysts, and brand protection specialists</a:t>
            </a:r>
          </a:p>
          <a:p>
            <a:pPr>
              <a:buFontTx/>
              <a:buChar char="-"/>
            </a:pPr>
            <a:r>
              <a:rPr lang="en-US" sz="1800" dirty="0">
                <a:latin typeface="Arial (Body)"/>
              </a:rPr>
              <a:t>Geographical Indications included in </a:t>
            </a:r>
            <a:r>
              <a:rPr lang="en-US" sz="1800" b="1" dirty="0">
                <a:latin typeface="Arial (Body)"/>
              </a:rPr>
              <a:t>reporting of infringements – can </a:t>
            </a:r>
            <a:r>
              <a:rPr lang="en-US" sz="1800" dirty="0">
                <a:latin typeface="Arial (Body)"/>
                <a:ea typeface="Amazon Ember Light" panose="02000000000000000000" pitchFamily="2" charset="0"/>
                <a:cs typeface="Calibri Light" panose="020F0302020204030204" pitchFamily="34" charset="0"/>
              </a:rPr>
              <a:t>be accessed by </a:t>
            </a:r>
            <a:r>
              <a:rPr lang="en-US" sz="1800" b="1" dirty="0">
                <a:solidFill>
                  <a:srgbClr val="FF9900"/>
                </a:solidFill>
                <a:latin typeface="Arial (Body)"/>
                <a:ea typeface="Amazon Ember" panose="020B0603020204020204" pitchFamily="34" charset="0"/>
                <a:cs typeface="Amazon Ember" panose="020B0603020204020204" pitchFamily="34" charset="0"/>
              </a:rPr>
              <a:t>anyone with an Amazon customer account</a:t>
            </a:r>
          </a:p>
          <a:p>
            <a:pPr>
              <a:buFontTx/>
              <a:buChar char="-"/>
            </a:pPr>
            <a:r>
              <a:rPr lang="en-US" sz="1800" b="1" dirty="0">
                <a:solidFill>
                  <a:srgbClr val="FF9900"/>
                </a:solidFill>
                <a:latin typeface="Arial (Body)"/>
              </a:rPr>
              <a:t>Specific cooperation with Ministry for Agriculture, ICQRF and Amazon – </a:t>
            </a:r>
            <a:r>
              <a:rPr lang="en-US" sz="1800" b="1" dirty="0">
                <a:latin typeface="Arial (Body)"/>
              </a:rPr>
              <a:t>Memorandum of Understanding signed in 2021 – </a:t>
            </a:r>
            <a:r>
              <a:rPr lang="en-US" sz="1800" dirty="0">
                <a:latin typeface="Arial (Body)"/>
              </a:rPr>
              <a:t>aimed at increasing the online protection of Italian agri-food products with PDO and PGI 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043E82-F658-EDA1-4434-CAC952F21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16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4227CE7-D5B1-4697-D467-79057EDD3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2800" dirty="0">
                <a:latin typeface="Calibri" panose="020F0502020204030204" pitchFamily="34" charset="0"/>
                <a:ea typeface="Calibri" panose="020F0502020204030204" pitchFamily="34" charset="0"/>
              </a:rPr>
              <a:t>(5) </a:t>
            </a:r>
            <a:r>
              <a:rPr lang="en-IE" sz="2800" b="1" dirty="0">
                <a:latin typeface="Calibri" panose="020F0502020204030204" pitchFamily="34" charset="0"/>
                <a:ea typeface="Calibri" panose="020F0502020204030204" pitchFamily="34" charset="0"/>
              </a:rPr>
              <a:t>Enforcement of GIs on internet </a:t>
            </a:r>
            <a:r>
              <a:rPr lang="en-IE" sz="2800" dirty="0">
                <a:latin typeface="Calibri" panose="020F0502020204030204" pitchFamily="34" charset="0"/>
                <a:ea typeface="Calibri" panose="020F0502020204030204" pitchFamily="34" charset="0"/>
              </a:rPr>
              <a:t>– online platforms and domain names</a:t>
            </a:r>
            <a:endParaRPr lang="en-IE" sz="2800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0F3C25AE-4C52-DE40-F0BB-8AC08FF3EED6}"/>
              </a:ext>
            </a:extLst>
          </p:cNvPr>
          <p:cNvSpPr txBox="1">
            <a:spLocks/>
          </p:cNvSpPr>
          <p:nvPr/>
        </p:nvSpPr>
        <p:spPr>
          <a:xfrm>
            <a:off x="7753350" y="1265217"/>
            <a:ext cx="4000500" cy="303055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spcAft>
                <a:spcPts val="600"/>
              </a:spcAft>
              <a:buNone/>
            </a:pPr>
            <a:r>
              <a:rPr lang="en-IE" sz="1400" dirty="0"/>
              <a:t>It is important to use the specific form related to the country where you want to send your submission: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fr-FR" sz="1100" dirty="0">
                <a:hlinkClick r:id="rId2"/>
              </a:rPr>
              <a:t>https://www.amazon.it/report/infringement/signin</a:t>
            </a:r>
            <a:endParaRPr lang="fr-FR" sz="1100" dirty="0"/>
          </a:p>
          <a:p>
            <a:pPr marL="0" indent="0">
              <a:spcAft>
                <a:spcPts val="600"/>
              </a:spcAft>
              <a:buNone/>
            </a:pPr>
            <a:r>
              <a:rPr lang="fr-FR" sz="1100" dirty="0">
                <a:hlinkClick r:id="rId3"/>
              </a:rPr>
              <a:t>https://www.amazon.es/report/infringement/signin</a:t>
            </a:r>
            <a:endParaRPr lang="it-IT" sz="110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100" dirty="0">
                <a:hlinkClick r:id="rId4"/>
              </a:rPr>
              <a:t>https://www.amazon.fr/report/infringement/signin</a:t>
            </a:r>
            <a:r>
              <a:rPr lang="en-US" sz="1100" dirty="0"/>
              <a:t> </a:t>
            </a:r>
            <a:endParaRPr lang="it-IT" sz="1100" dirty="0"/>
          </a:p>
          <a:p>
            <a:pPr marL="0" indent="0">
              <a:spcAft>
                <a:spcPts val="600"/>
              </a:spcAft>
              <a:buNone/>
            </a:pPr>
            <a:r>
              <a:rPr lang="fr-FR" sz="1100" dirty="0">
                <a:hlinkClick r:id="rId5"/>
              </a:rPr>
              <a:t>https://www.amazon.de/report/infringement</a:t>
            </a:r>
            <a:r>
              <a:rPr lang="fr-FR" sz="1100" dirty="0"/>
              <a:t> </a:t>
            </a:r>
            <a:endParaRPr lang="it-IT" sz="110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100" dirty="0">
                <a:hlinkClick r:id="rId6"/>
              </a:rPr>
              <a:t>https://www.amazon.co.uk/report/infringement/signin</a:t>
            </a:r>
            <a:r>
              <a:rPr lang="en-US" sz="1100" dirty="0"/>
              <a:t> </a:t>
            </a:r>
            <a:endParaRPr lang="it-IT" sz="110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100" dirty="0">
                <a:hlinkClick r:id="rId7"/>
              </a:rPr>
              <a:t>https://www.amazon.pl/report/infringement/signin</a:t>
            </a:r>
            <a:r>
              <a:rPr lang="en-US" sz="1100" dirty="0"/>
              <a:t> </a:t>
            </a:r>
            <a:endParaRPr lang="it-IT" sz="1100" dirty="0"/>
          </a:p>
          <a:p>
            <a:pPr marL="0" indent="0">
              <a:spcAft>
                <a:spcPts val="600"/>
              </a:spcAft>
              <a:buNone/>
            </a:pPr>
            <a:r>
              <a:rPr lang="it-IT" sz="1100" dirty="0">
                <a:hlinkClick r:id="rId8"/>
              </a:rPr>
              <a:t>https://www.amazon.com.tr/report/infringem</a:t>
            </a:r>
            <a:r>
              <a:rPr lang="it-IT" sz="1100" dirty="0">
                <a:hlinkClick r:id="rId9"/>
              </a:rPr>
              <a:t>ent/signin</a:t>
            </a:r>
            <a:r>
              <a:rPr lang="it-IT" sz="1100" dirty="0"/>
              <a:t>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100" dirty="0">
                <a:hlinkClick r:id="rId10"/>
              </a:rPr>
              <a:t>https://www.amazon.nl/report/infringement/signin</a:t>
            </a:r>
            <a:r>
              <a:rPr lang="en-US" sz="1100" dirty="0"/>
              <a:t> 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19422868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E86294-1559-E2AB-929B-AC347E1162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6850"/>
            <a:ext cx="10515600" cy="4240679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None/>
              <a:tabLst/>
              <a:defRPr/>
            </a:pPr>
            <a:r>
              <a:rPr lang="en-IE" sz="2200" b="1" dirty="0">
                <a:solidFill>
                  <a:srgbClr val="4D4D4D"/>
                </a:solidFill>
                <a:latin typeface="Arial"/>
              </a:rPr>
              <a:t>2.</a:t>
            </a:r>
            <a:r>
              <a:rPr kumimoji="0" lang="en-IE" sz="2200" b="1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sz="2000" b="1" dirty="0">
                <a:solidFill>
                  <a:srgbClr val="4D4D4D"/>
                </a:solidFill>
                <a:latin typeface="Arial"/>
              </a:rPr>
              <a:t>GIs in the domain names</a:t>
            </a:r>
            <a:endParaRPr kumimoji="0" lang="en-IE" sz="2000" b="1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>
              <a:spcAft>
                <a:spcPts val="600"/>
              </a:spcAft>
              <a:buFontTx/>
              <a:buChar char="-"/>
            </a:pPr>
            <a:r>
              <a:rPr lang="en-US" sz="1600" dirty="0">
                <a:latin typeface="Arial (Body)"/>
              </a:rPr>
              <a:t>Domain Names System (DNS) raises challenges for IPR including GIs</a:t>
            </a:r>
          </a:p>
          <a:p>
            <a:pPr>
              <a:spcAft>
                <a:spcPts val="600"/>
              </a:spcAft>
              <a:buFontTx/>
              <a:buChar char="-"/>
            </a:pPr>
            <a:r>
              <a:rPr lang="en-US" sz="1600" dirty="0">
                <a:latin typeface="Arial (Body)"/>
              </a:rPr>
              <a:t>Uniform Domain-Name Dispute-Resolution Policy (UDRP) – dispute resolution policy of ICANN </a:t>
            </a:r>
            <a:endParaRPr lang="en-US" sz="1600" b="1" dirty="0">
              <a:latin typeface="Arial (Body)"/>
            </a:endParaRPr>
          </a:p>
          <a:p>
            <a:pPr>
              <a:spcAft>
                <a:spcPts val="600"/>
              </a:spcAft>
              <a:buFontTx/>
              <a:buChar char="-"/>
            </a:pPr>
            <a:r>
              <a:rPr lang="en-US" sz="1600" b="1" dirty="0">
                <a:latin typeface="Arial (Body)"/>
              </a:rPr>
              <a:t>UDRP does not consider GIs as a valid title, limited only to trademarks </a:t>
            </a:r>
          </a:p>
          <a:p>
            <a:pPr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sz="1600" b="1" dirty="0">
                <a:latin typeface="Arial (Body)"/>
              </a:rPr>
              <a:t>UDRP is applicable to disputes regarding to domain names registered:</a:t>
            </a:r>
          </a:p>
          <a:p>
            <a:pPr lvl="1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sz="1600" dirty="0">
                <a:latin typeface="Arial (Body)"/>
              </a:rPr>
              <a:t>in generic Top-Level Domains (gTLDs) (.com, .biz, </a:t>
            </a:r>
            <a:r>
              <a:rPr lang="en-US" sz="1600" dirty="0" err="1">
                <a:latin typeface="Arial (Body)"/>
              </a:rPr>
              <a:t>.net</a:t>
            </a:r>
            <a:r>
              <a:rPr lang="en-US" sz="1600" dirty="0">
                <a:latin typeface="Arial (Body)"/>
              </a:rPr>
              <a:t>, etc.) and the New gTLDs (.beer, etc.)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1600" dirty="0">
                <a:latin typeface="Arial (Body)"/>
              </a:rPr>
              <a:t>several ccTLDs incorporate on a voluntary basis UDRP in the Registration Agreement, either directly or UDRP-based procedures.</a:t>
            </a:r>
          </a:p>
          <a:p>
            <a:pPr>
              <a:buFontTx/>
              <a:buChar char="-"/>
            </a:pPr>
            <a:r>
              <a:rPr lang="en-US" sz="1600" b="1" dirty="0">
                <a:latin typeface="Arial (Body)"/>
              </a:rPr>
              <a:t>Only some alternative dispute resolution (ADR) procedures in the EU recognize GIs as a valid title</a:t>
            </a:r>
          </a:p>
          <a:p>
            <a:pPr>
              <a:buFontTx/>
              <a:buChar char="-"/>
            </a:pPr>
            <a:r>
              <a:rPr lang="en-US" sz="1600" dirty="0">
                <a:latin typeface="Arial (Body)"/>
              </a:rPr>
              <a:t>Proposal for AGRI GIs and for Crafts and Industrial GIs – </a:t>
            </a:r>
            <a:r>
              <a:rPr lang="en-US" sz="1600" b="1" dirty="0">
                <a:latin typeface="Arial (Body)"/>
              </a:rPr>
              <a:t>harmonization</a:t>
            </a:r>
            <a:r>
              <a:rPr lang="en-US" sz="1600" dirty="0">
                <a:latin typeface="Arial (Body)"/>
              </a:rPr>
              <a:t> in the EU – GIs </a:t>
            </a:r>
            <a:r>
              <a:rPr lang="en-US" sz="1600" b="1" dirty="0">
                <a:latin typeface="Arial (Body)"/>
              </a:rPr>
              <a:t>will be recognized as valid rights in the ADRs of country-code top-level domain names </a:t>
            </a:r>
            <a:r>
              <a:rPr lang="en-US" sz="1600" dirty="0">
                <a:latin typeface="Arial (Body)"/>
              </a:rPr>
              <a:t>of registries established in the EU (e.g. .be, .</a:t>
            </a:r>
            <a:r>
              <a:rPr lang="en-US" sz="1600" dirty="0" err="1">
                <a:latin typeface="Arial (Body)"/>
              </a:rPr>
              <a:t>nl</a:t>
            </a:r>
            <a:r>
              <a:rPr lang="en-US" sz="1600" dirty="0">
                <a:latin typeface="Arial (Body)"/>
              </a:rPr>
              <a:t>, .</a:t>
            </a:r>
            <a:r>
              <a:rPr lang="en-US" sz="1600" dirty="0" err="1">
                <a:latin typeface="Arial (Body)"/>
              </a:rPr>
              <a:t>cz</a:t>
            </a:r>
            <a:r>
              <a:rPr lang="en-US" sz="1600" dirty="0">
                <a:latin typeface="Arial (Body)"/>
              </a:rPr>
              <a:t>, etc.)</a:t>
            </a:r>
          </a:p>
          <a:p>
            <a:pPr>
              <a:buFontTx/>
              <a:buChar char="-"/>
            </a:pPr>
            <a:endParaRPr lang="en-I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043E82-F658-EDA1-4434-CAC952F21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17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4227CE7-D5B1-4697-D467-79057EDD3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2800" dirty="0">
                <a:latin typeface="Calibri" panose="020F0502020204030204" pitchFamily="34" charset="0"/>
                <a:ea typeface="Calibri" panose="020F0502020204030204" pitchFamily="34" charset="0"/>
              </a:rPr>
              <a:t>(5) </a:t>
            </a:r>
            <a:r>
              <a:rPr lang="en-IE" sz="2800" b="1" dirty="0">
                <a:latin typeface="Calibri" panose="020F0502020204030204" pitchFamily="34" charset="0"/>
                <a:ea typeface="Calibri" panose="020F0502020204030204" pitchFamily="34" charset="0"/>
              </a:rPr>
              <a:t>Enforcement of GIs on internet </a:t>
            </a:r>
            <a:r>
              <a:rPr lang="en-IE" sz="2800" dirty="0">
                <a:latin typeface="Calibri" panose="020F0502020204030204" pitchFamily="34" charset="0"/>
                <a:ea typeface="Calibri" panose="020F0502020204030204" pitchFamily="34" charset="0"/>
              </a:rPr>
              <a:t>– online platforms and domain names</a:t>
            </a: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1448143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59C6414-9F61-5381-AECE-CE00EA8B8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Importance of </a:t>
            </a:r>
            <a:r>
              <a:rPr lang="en-US" b="1" dirty="0"/>
              <a:t>cooperation</a:t>
            </a:r>
            <a:r>
              <a:rPr lang="en-US" dirty="0"/>
              <a:t> and coordination among Member States</a:t>
            </a:r>
          </a:p>
          <a:p>
            <a:r>
              <a:rPr lang="en-US" dirty="0"/>
              <a:t>Raising awareness on the </a:t>
            </a:r>
            <a:r>
              <a:rPr lang="en-US" b="1" dirty="0"/>
              <a:t>use of the alert and cooperation network </a:t>
            </a:r>
            <a:r>
              <a:rPr lang="en-US" dirty="0"/>
              <a:t>as well as other platforms for exchange of intelligence between enforcement authorities and IPR holders, such as </a:t>
            </a:r>
            <a:r>
              <a:rPr lang="en-US" b="1" dirty="0"/>
              <a:t>IPEP</a:t>
            </a:r>
          </a:p>
          <a:p>
            <a:r>
              <a:rPr lang="en-US" b="1" dirty="0"/>
              <a:t>Training</a:t>
            </a:r>
            <a:r>
              <a:rPr lang="en-US" dirty="0"/>
              <a:t> of enforcement authorities</a:t>
            </a:r>
          </a:p>
          <a:p>
            <a:r>
              <a:rPr lang="en-US" b="1" dirty="0"/>
              <a:t>Important role of producer groups </a:t>
            </a:r>
            <a:r>
              <a:rPr lang="en-US" dirty="0"/>
              <a:t>in the enforcement </a:t>
            </a:r>
          </a:p>
          <a:p>
            <a:r>
              <a:rPr lang="en-US" b="1" dirty="0"/>
              <a:t>Promotion</a:t>
            </a:r>
            <a:r>
              <a:rPr lang="en-US" dirty="0"/>
              <a:t> of GIs</a:t>
            </a:r>
          </a:p>
          <a:p>
            <a:endParaRPr lang="en-I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1E10DA-EB36-5FEA-7CF6-5553F2F94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18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7A01C8C-1F52-AA9E-8E99-607BF189B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Conclusions – key messages</a:t>
            </a:r>
          </a:p>
        </p:txBody>
      </p:sp>
    </p:spTree>
    <p:extLst>
      <p:ext uri="{BB962C8B-B14F-4D97-AF65-F5344CB8AC3E}">
        <p14:creationId xmlns:p14="http://schemas.microsoft.com/office/powerpoint/2010/main" val="20703189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you!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2023</a:t>
            </a:r>
          </a:p>
          <a:p>
            <a:r>
              <a:rPr lang="en-US" sz="1050" dirty="0"/>
              <a:t>Unless otherwise noted the reuse of this presentation is </a:t>
            </a:r>
            <a:r>
              <a:rPr lang="en-US" sz="1050" dirty="0" err="1"/>
              <a:t>authorised</a:t>
            </a:r>
            <a:r>
              <a:rPr lang="en-US" sz="1050" dirty="0"/>
              <a:t> under the </a:t>
            </a:r>
            <a:r>
              <a:rPr lang="en-US" sz="1050" dirty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right holders.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91840C-DFFB-90CA-56D5-FB1CCDCD2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02297"/>
            <a:ext cx="10905699" cy="4105232"/>
          </a:xfrm>
        </p:spPr>
        <p:txBody>
          <a:bodyPr/>
          <a:lstStyle/>
          <a:p>
            <a:pPr algn="just"/>
            <a:r>
              <a:rPr lang="en-IE" sz="1800" dirty="0"/>
              <a:t>Organised every year in the autumn since 2013 (this year: </a:t>
            </a:r>
            <a:r>
              <a:rPr lang="en-IE" sz="1800" b="1" dirty="0"/>
              <a:t>5</a:t>
            </a:r>
            <a:r>
              <a:rPr lang="en-IE" sz="1800" b="1" baseline="30000" dirty="0"/>
              <a:t>th</a:t>
            </a:r>
            <a:r>
              <a:rPr lang="en-IE" sz="1800" b="1" dirty="0"/>
              <a:t> October 2023</a:t>
            </a:r>
            <a:r>
              <a:rPr lang="en-IE" sz="1800" dirty="0"/>
              <a:t>)</a:t>
            </a:r>
          </a:p>
          <a:p>
            <a:pPr algn="just"/>
            <a:r>
              <a:rPr lang="en-IE" sz="1800" dirty="0"/>
              <a:t>In the framework of the Expert group for quality and sustainability of agricultural production and rural development</a:t>
            </a:r>
          </a:p>
          <a:p>
            <a:pPr algn="just"/>
            <a:r>
              <a:rPr lang="en-IE" sz="1800" dirty="0"/>
              <a:t>Closed event </a:t>
            </a:r>
            <a:r>
              <a:rPr lang="en-US" sz="1800" dirty="0"/>
              <a:t>targeted at </a:t>
            </a:r>
            <a:r>
              <a:rPr lang="en-US" sz="1800" b="1" dirty="0"/>
              <a:t>Member States' competent authorities </a:t>
            </a:r>
            <a:r>
              <a:rPr lang="en-US" sz="1800" dirty="0"/>
              <a:t>responsible for official controls on GIs and their enforcement</a:t>
            </a:r>
          </a:p>
          <a:p>
            <a:pPr algn="just"/>
            <a:r>
              <a:rPr lang="en-IE" sz="1800" dirty="0"/>
              <a:t>This year topic – </a:t>
            </a:r>
            <a:r>
              <a:rPr lang="en-IE" sz="1800" b="1" dirty="0"/>
              <a:t>Enforcement of Geographical Indications in the EU</a:t>
            </a:r>
          </a:p>
          <a:p>
            <a:pPr algn="just"/>
            <a:r>
              <a:rPr lang="en-IE" sz="1800" dirty="0"/>
              <a:t>Hybrid format</a:t>
            </a:r>
          </a:p>
          <a:p>
            <a:pPr algn="just"/>
            <a:r>
              <a:rPr lang="en-IE" sz="1800" dirty="0"/>
              <a:t>Around </a:t>
            </a:r>
            <a:r>
              <a:rPr lang="en-IE" sz="1800" b="1" dirty="0"/>
              <a:t>70 participants </a:t>
            </a:r>
            <a:r>
              <a:rPr lang="en-IE" sz="1800" dirty="0"/>
              <a:t>– representatives from Member States + colleagues in the Commission</a:t>
            </a:r>
          </a:p>
          <a:p>
            <a:pPr algn="just"/>
            <a:r>
              <a:rPr lang="en-IE" sz="1800" b="1" dirty="0"/>
              <a:t>13 speakers </a:t>
            </a:r>
            <a:r>
              <a:rPr lang="en-IE" sz="1800" dirty="0"/>
              <a:t>(public sector, private sector, European Commission and EU agencies)</a:t>
            </a:r>
          </a:p>
          <a:p>
            <a:pPr algn="just"/>
            <a:endParaRPr lang="en-IE" dirty="0"/>
          </a:p>
          <a:p>
            <a:endParaRPr lang="en-IE" dirty="0"/>
          </a:p>
          <a:p>
            <a:endParaRPr lang="en-I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29E30B-8366-ED5A-ED2E-92B29D118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2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4DC46B-11C5-90F1-0589-083303A62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Annual Seminar on Controls of GIs</a:t>
            </a:r>
          </a:p>
        </p:txBody>
      </p:sp>
    </p:spTree>
    <p:extLst>
      <p:ext uri="{BB962C8B-B14F-4D97-AF65-F5344CB8AC3E}">
        <p14:creationId xmlns:p14="http://schemas.microsoft.com/office/powerpoint/2010/main" val="3367194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91840C-DFFB-90CA-56D5-FB1CCDCD2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711354"/>
            <a:ext cx="10905699" cy="3996175"/>
          </a:xfrm>
        </p:spPr>
        <p:txBody>
          <a:bodyPr/>
          <a:lstStyle/>
          <a:p>
            <a:pPr algn="just"/>
            <a:r>
              <a:rPr lang="en-IE" sz="2200" b="1" dirty="0"/>
              <a:t>Full-day event organised in 5 sessions:</a:t>
            </a:r>
          </a:p>
          <a:p>
            <a:pPr marL="0" indent="0" algn="just">
              <a:buNone/>
            </a:pPr>
            <a:r>
              <a:rPr lang="en-IE" sz="2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(1) </a:t>
            </a:r>
            <a:r>
              <a:rPr lang="en-IE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Enhancing the enforcement of GIs </a:t>
            </a:r>
            <a:r>
              <a:rPr lang="en-IE" sz="2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– collaborative efforts led by the EU institutions 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en-IE" sz="2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(2) </a:t>
            </a:r>
            <a:r>
              <a:rPr lang="en-IE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Activities of national competent authorities in the enforcement of GIs </a:t>
            </a:r>
            <a:r>
              <a:rPr lang="en-IE" sz="2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– examples of       </a:t>
            </a:r>
          </a:p>
          <a:p>
            <a:pPr marL="0" indent="0" algn="just">
              <a:buNone/>
            </a:pPr>
            <a:r>
              <a:rPr lang="en-IE" sz="2200" dirty="0">
                <a:latin typeface="Calibri" panose="020F0502020204030204" pitchFamily="34" charset="0"/>
                <a:ea typeface="Calibri" panose="020F0502020204030204" pitchFamily="34" charset="0"/>
              </a:rPr>
              <a:t>      </a:t>
            </a:r>
            <a:r>
              <a:rPr lang="en-IE" sz="2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good practices </a:t>
            </a:r>
          </a:p>
          <a:p>
            <a:pPr marL="0" indent="0" algn="just">
              <a:buNone/>
            </a:pPr>
            <a:r>
              <a:rPr lang="en-IE" sz="2200" dirty="0">
                <a:latin typeface="Calibri" panose="020F0502020204030204" pitchFamily="34" charset="0"/>
                <a:ea typeface="Calibri" panose="020F0502020204030204" pitchFamily="34" charset="0"/>
              </a:rPr>
              <a:t>(3) </a:t>
            </a:r>
            <a:r>
              <a:rPr lang="en-IE" sz="2200" b="1" dirty="0">
                <a:latin typeface="Calibri" panose="020F0502020204030204" pitchFamily="34" charset="0"/>
                <a:ea typeface="Calibri" panose="020F0502020204030204" pitchFamily="34" charset="0"/>
              </a:rPr>
              <a:t>Tools and guidance for enforcement of GIs</a:t>
            </a:r>
          </a:p>
          <a:p>
            <a:pPr marL="0" indent="0" algn="just">
              <a:buNone/>
            </a:pPr>
            <a:r>
              <a:rPr lang="en-IE" sz="2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(4) </a:t>
            </a:r>
            <a:r>
              <a:rPr lang="en-IE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Enforcement actions taken by GI producer groups</a:t>
            </a:r>
          </a:p>
          <a:p>
            <a:pPr marL="0" indent="0" algn="just">
              <a:buNone/>
            </a:pPr>
            <a:r>
              <a:rPr lang="en-IE" sz="2200" dirty="0">
                <a:latin typeface="Calibri" panose="020F0502020204030204" pitchFamily="34" charset="0"/>
                <a:ea typeface="Calibri" panose="020F0502020204030204" pitchFamily="34" charset="0"/>
              </a:rPr>
              <a:t>(5) </a:t>
            </a:r>
            <a:r>
              <a:rPr lang="en-IE" sz="2200" b="1" dirty="0">
                <a:latin typeface="Calibri" panose="020F0502020204030204" pitchFamily="34" charset="0"/>
                <a:ea typeface="Calibri" panose="020F0502020204030204" pitchFamily="34" charset="0"/>
              </a:rPr>
              <a:t>Enforcement of GIs on internet </a:t>
            </a:r>
            <a:r>
              <a:rPr lang="en-IE" sz="2200" dirty="0">
                <a:latin typeface="Calibri" panose="020F0502020204030204" pitchFamily="34" charset="0"/>
                <a:ea typeface="Calibri" panose="020F0502020204030204" pitchFamily="34" charset="0"/>
              </a:rPr>
              <a:t>– online platforms and domain names</a:t>
            </a:r>
          </a:p>
          <a:p>
            <a:pPr algn="just"/>
            <a:endParaRPr lang="en-IE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endParaRPr lang="en-IE" dirty="0"/>
          </a:p>
          <a:p>
            <a:pPr algn="just"/>
            <a:endParaRPr lang="en-IE" dirty="0"/>
          </a:p>
          <a:p>
            <a:pPr algn="just"/>
            <a:endParaRPr lang="en-IE" dirty="0"/>
          </a:p>
          <a:p>
            <a:pPr marL="0" indent="0" algn="just">
              <a:buNone/>
            </a:pPr>
            <a:endParaRPr lang="en-IE" dirty="0"/>
          </a:p>
          <a:p>
            <a:pPr algn="just"/>
            <a:endParaRPr lang="en-IE" dirty="0"/>
          </a:p>
          <a:p>
            <a:pPr algn="just"/>
            <a:endParaRPr lang="en-I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29E30B-8366-ED5A-ED2E-92B29D118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6C79FD-C571-418B-AB0F-5EE936C852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4D4D4D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4D4D4D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4DC46B-11C5-90F1-0589-083303A62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Annual Seminar on Controls of GIs</a:t>
            </a:r>
          </a:p>
        </p:txBody>
      </p:sp>
    </p:spTree>
    <p:extLst>
      <p:ext uri="{BB962C8B-B14F-4D97-AF65-F5344CB8AC3E}">
        <p14:creationId xmlns:p14="http://schemas.microsoft.com/office/powerpoint/2010/main" val="3421366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91840C-DFFB-90CA-56D5-FB1CCDCD2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04950"/>
            <a:ext cx="7115175" cy="4870190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IE" b="1" dirty="0"/>
              <a:t>1. Europol – Operation OPSON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IE" sz="1600" dirty="0">
                <a:latin typeface="Arial (Body)"/>
              </a:rPr>
              <a:t>Annual </a:t>
            </a:r>
            <a:r>
              <a:rPr lang="en-IE" sz="1600" b="1" dirty="0">
                <a:latin typeface="Arial (Body)"/>
              </a:rPr>
              <a:t>law enforcement operation </a:t>
            </a:r>
            <a:r>
              <a:rPr lang="en-US" sz="1600" dirty="0">
                <a:latin typeface="Arial (Body)"/>
              </a:rPr>
              <a:t>carried out jointly by the Europol and Interpol aiming to </a:t>
            </a:r>
            <a:r>
              <a:rPr lang="en-US" sz="1600" b="1" dirty="0">
                <a:latin typeface="Arial (Body)"/>
              </a:rPr>
              <a:t>remove counterfeit food and drinks </a:t>
            </a:r>
            <a:r>
              <a:rPr lang="en-US" sz="1600" dirty="0">
                <a:latin typeface="Arial (Body)"/>
              </a:rPr>
              <a:t>from the market and dismantle the </a:t>
            </a:r>
            <a:r>
              <a:rPr lang="en-US" sz="1600" dirty="0" err="1">
                <a:latin typeface="Arial (Body)"/>
              </a:rPr>
              <a:t>organised</a:t>
            </a:r>
            <a:r>
              <a:rPr lang="en-US" sz="1600" dirty="0">
                <a:latin typeface="Arial (Body)"/>
              </a:rPr>
              <a:t> crime groups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1600" b="1" dirty="0">
                <a:latin typeface="Arial (Body)"/>
              </a:rPr>
              <a:t>Participating agencies from law enforcement</a:t>
            </a:r>
            <a:r>
              <a:rPr lang="en-US" sz="1600" dirty="0">
                <a:latin typeface="Arial (Body)"/>
              </a:rPr>
              <a:t>, customs and national food regulatory bodies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GB" sz="1600" b="1" dirty="0">
                <a:effectLst/>
                <a:latin typeface="Arial (Body)"/>
                <a:ea typeface="Times New Roman" panose="02020603050405020304" pitchFamily="18" charset="0"/>
              </a:rPr>
              <a:t>OPSON XII (December 2022 – April 2023)</a:t>
            </a:r>
            <a:r>
              <a:rPr lang="en-GB" sz="1600" dirty="0">
                <a:effectLst/>
                <a:latin typeface="Arial (Body)"/>
                <a:ea typeface="Times New Roman" panose="02020603050405020304" pitchFamily="18" charset="0"/>
              </a:rPr>
              <a:t> – targeted food fraud in customs areas, physical and online markets, and the food supply chain, </a:t>
            </a:r>
            <a:r>
              <a:rPr lang="en-GB" sz="1600" b="1" dirty="0">
                <a:effectLst/>
                <a:latin typeface="Arial (Body)"/>
                <a:ea typeface="Times New Roman" panose="02020603050405020304" pitchFamily="18" charset="0"/>
              </a:rPr>
              <a:t>with a specific target on frauds of PDO/PGI products</a:t>
            </a:r>
            <a:r>
              <a:rPr lang="en-GB" sz="1600" dirty="0">
                <a:effectLst/>
                <a:latin typeface="Arial (Body)"/>
                <a:ea typeface="Times New Roman" panose="02020603050405020304" pitchFamily="18" charset="0"/>
              </a:rPr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GB" sz="1600" b="1" u="sng" dirty="0">
                <a:latin typeface="Arial (Body)"/>
                <a:ea typeface="Times New Roman" panose="02020603050405020304" pitchFamily="18" charset="0"/>
              </a:rPr>
              <a:t>Results</a:t>
            </a:r>
            <a:r>
              <a:rPr lang="en-GB" sz="1600" u="sng" dirty="0">
                <a:latin typeface="Arial (Body)"/>
                <a:ea typeface="Times New Roman" panose="02020603050405020304" pitchFamily="18" charset="0"/>
              </a:rPr>
              <a:t>: </a:t>
            </a:r>
            <a:endParaRPr lang="en-GB" sz="1200" u="sng" dirty="0">
              <a:latin typeface="Arial (Body)"/>
              <a:ea typeface="Times New Roman" panose="02020603050405020304" pitchFamily="18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1600" dirty="0">
                <a:effectLst/>
                <a:latin typeface="Arial (Body)"/>
                <a:ea typeface="Times New Roman" panose="02020603050405020304" pitchFamily="18" charset="0"/>
              </a:rPr>
              <a:t>Estimated value of the seized goods: </a:t>
            </a:r>
            <a:r>
              <a:rPr lang="en-US" sz="1600" b="1" dirty="0">
                <a:effectLst/>
                <a:latin typeface="Arial (Body)"/>
                <a:ea typeface="Times New Roman" panose="02020603050405020304" pitchFamily="18" charset="0"/>
              </a:rPr>
              <a:t>about 30 million Euro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GB" sz="1600" dirty="0">
                <a:effectLst/>
                <a:latin typeface="Arial (Body)"/>
                <a:ea typeface="Times New Roman" panose="02020603050405020304" pitchFamily="18" charset="0"/>
              </a:rPr>
              <a:t>Biggest share of fraud with relation to GIs occurs in the </a:t>
            </a:r>
            <a:r>
              <a:rPr lang="en-GB" sz="1600" b="1" dirty="0">
                <a:effectLst/>
                <a:latin typeface="Arial (Body)"/>
                <a:ea typeface="Times New Roman" panose="02020603050405020304" pitchFamily="18" charset="0"/>
              </a:rPr>
              <a:t>category of wines and spirit drinks</a:t>
            </a:r>
            <a:endParaRPr lang="en-I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29E30B-8366-ED5A-ED2E-92B29D118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6C79FD-C571-418B-AB0F-5EE936C852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4D4D4D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4D4D4D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4DC46B-11C5-90F1-0589-083303A62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(1) Enhancing the enforcement of GIs </a:t>
            </a:r>
            <a:r>
              <a:rPr lang="en-IE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– collaborative efforts led by the   EU institutions (EUROPOL, OLAF, DG SANTE)</a:t>
            </a:r>
            <a:endParaRPr lang="en-IE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6E81D1-0DB1-791E-D1A6-880A200C6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1687" y="1758950"/>
            <a:ext cx="3396560" cy="2574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337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91840C-DFFB-90CA-56D5-FB1CCDCD2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81126"/>
            <a:ext cx="7599866" cy="4326404"/>
          </a:xfrm>
        </p:spPr>
        <p:txBody>
          <a:bodyPr/>
          <a:lstStyle/>
          <a:p>
            <a:pPr marL="0" indent="0" algn="just">
              <a:buNone/>
            </a:pPr>
            <a:r>
              <a:rPr lang="en-IE" sz="2200" b="1" dirty="0"/>
              <a:t>2. The role of OLAF in the fight against IPR infringement of GIs</a:t>
            </a:r>
          </a:p>
          <a:p>
            <a:pPr algn="just"/>
            <a:r>
              <a:rPr lang="en-IE" sz="1600" b="1" dirty="0"/>
              <a:t>Special mandate on the fight against IPR infringements </a:t>
            </a:r>
            <a:r>
              <a:rPr lang="en-IE" sz="1600" dirty="0"/>
              <a:t>even if no financial impact on the EU budget</a:t>
            </a:r>
          </a:p>
          <a:p>
            <a:pPr algn="just">
              <a:spcAft>
                <a:spcPts val="0"/>
              </a:spcAft>
            </a:pPr>
            <a:r>
              <a:rPr lang="en-IE" sz="1600" b="1" dirty="0"/>
              <a:t>Information</a:t>
            </a:r>
            <a:r>
              <a:rPr lang="en-IE" sz="1600" dirty="0"/>
              <a:t>:</a:t>
            </a:r>
          </a:p>
          <a:p>
            <a:pPr lvl="1" algn="just">
              <a:spcAft>
                <a:spcPts val="0"/>
              </a:spcAft>
            </a:pPr>
            <a:r>
              <a:rPr lang="en-IE" sz="1600" dirty="0"/>
              <a:t>law enforcement agencies, market surveillance authorities, right holders</a:t>
            </a:r>
          </a:p>
          <a:p>
            <a:pPr lvl="1" algn="just">
              <a:spcAft>
                <a:spcPts val="0"/>
              </a:spcAft>
            </a:pPr>
            <a:r>
              <a:rPr lang="en-IE" sz="1600" dirty="0"/>
              <a:t>Analysis of various databases (e.g. EU Food Fraud Network,..)</a:t>
            </a:r>
          </a:p>
          <a:p>
            <a:pPr lvl="1" algn="just">
              <a:spcAft>
                <a:spcPts val="1200"/>
              </a:spcAft>
            </a:pPr>
            <a:r>
              <a:rPr lang="en-IE" sz="1600" dirty="0"/>
              <a:t>Information from web – open sources, online platforms, darknet</a:t>
            </a:r>
          </a:p>
          <a:p>
            <a:pPr algn="just">
              <a:spcAft>
                <a:spcPts val="0"/>
              </a:spcAft>
            </a:pPr>
            <a:r>
              <a:rPr lang="en-IE" sz="1600" b="1" dirty="0"/>
              <a:t>Cooperation</a:t>
            </a:r>
            <a:r>
              <a:rPr lang="en-IE" sz="1600" dirty="0"/>
              <a:t>:</a:t>
            </a:r>
          </a:p>
          <a:p>
            <a:pPr lvl="1" algn="just">
              <a:spcAft>
                <a:spcPts val="0"/>
              </a:spcAft>
            </a:pPr>
            <a:r>
              <a:rPr lang="en-IE" sz="1600" dirty="0"/>
              <a:t>Within the EU – authorities and right holders</a:t>
            </a:r>
          </a:p>
          <a:p>
            <a:pPr lvl="1" algn="just">
              <a:spcAft>
                <a:spcPts val="0"/>
              </a:spcAft>
            </a:pPr>
            <a:r>
              <a:rPr lang="en-IE" sz="1600" dirty="0"/>
              <a:t>International cooperation – Europol, Interpol, </a:t>
            </a:r>
            <a:r>
              <a:rPr lang="en-IE" sz="1600" dirty="0" err="1"/>
              <a:t>Ameripol</a:t>
            </a:r>
            <a:r>
              <a:rPr lang="en-IE" sz="1600" dirty="0"/>
              <a:t>, etc.</a:t>
            </a:r>
            <a:endParaRPr lang="en-IE" sz="1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29E30B-8366-ED5A-ED2E-92B29D118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6C79FD-C571-418B-AB0F-5EE936C852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4D4D4D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4D4D4D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4DC46B-11C5-90F1-0589-083303A62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(1) Enhancing the enforcement of GIs </a:t>
            </a:r>
            <a:r>
              <a:rPr lang="en-IE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– collaborative efforts led by the   EU institutions (EUROPOL, OLAF, DG SANTE)</a:t>
            </a:r>
            <a:endParaRPr lang="en-IE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1ED5A4-838F-CFC5-5AD8-3C4C0B0BE0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4069" y="979895"/>
            <a:ext cx="3194106" cy="36720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75EFF9-5745-C53F-FCE0-BEEE29DF09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4069" y="3938436"/>
            <a:ext cx="3183586" cy="193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00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91840C-DFFB-90CA-56D5-FB1CCDCD2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52576"/>
            <a:ext cx="10905699" cy="4154954"/>
          </a:xfrm>
        </p:spPr>
        <p:txBody>
          <a:bodyPr/>
          <a:lstStyle/>
          <a:p>
            <a:pPr marL="0" indent="0">
              <a:buNone/>
            </a:pPr>
            <a:r>
              <a:rPr lang="en-IE" sz="2200" b="1" dirty="0"/>
              <a:t>3. The EU Food Fraud Networks’ role in the enforcement of GIs</a:t>
            </a:r>
          </a:p>
          <a:p>
            <a:endParaRPr lang="en-IE" dirty="0"/>
          </a:p>
          <a:p>
            <a:endParaRPr lang="en-I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29E30B-8366-ED5A-ED2E-92B29D118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6C79FD-C571-418B-AB0F-5EE936C852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4D4D4D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4D4D4D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4DC46B-11C5-90F1-0589-083303A62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(1) Enhancing the enforcement of GIs </a:t>
            </a:r>
            <a:r>
              <a:rPr lang="en-IE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– collaborative efforts led by the   EU institutions (EUROPOL, OLAF, DG SANTE)</a:t>
            </a:r>
            <a:endParaRPr lang="en-IE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B4F482-6CCC-5FAE-8B4A-419B26CBB2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722" y="2143505"/>
            <a:ext cx="4604586" cy="46478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5FF277-8A3D-A742-9711-A13B02984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1048" y="2253804"/>
            <a:ext cx="3060352" cy="424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790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B229BA-8FCE-1166-39BF-C3449AD8F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F08FF7-7EF1-A83E-6CC1-0B19DE21C2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329"/>
          <a:stretch/>
        </p:blipFill>
        <p:spPr bwMode="auto">
          <a:xfrm>
            <a:off x="446847" y="874038"/>
            <a:ext cx="8495599" cy="54292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EC9E6E7-F0BB-08A4-2606-E8F8452BE1CC}"/>
              </a:ext>
            </a:extLst>
          </p:cNvPr>
          <p:cNvSpPr txBox="1"/>
          <p:nvPr/>
        </p:nvSpPr>
        <p:spPr>
          <a:xfrm>
            <a:off x="9573453" y="2800350"/>
            <a:ext cx="2276475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2200" dirty="0">
                <a:solidFill>
                  <a:schemeClr val="tx2"/>
                </a:solidFill>
              </a:rPr>
              <a:t>37 cases in 2022 (AAC and FF notifications)</a:t>
            </a:r>
          </a:p>
        </p:txBody>
      </p:sp>
    </p:spTree>
    <p:extLst>
      <p:ext uri="{BB962C8B-B14F-4D97-AF65-F5344CB8AC3E}">
        <p14:creationId xmlns:p14="http://schemas.microsoft.com/office/powerpoint/2010/main" val="2757206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BD75EA1C-28F7-B3BC-5BAF-50FE1E2A7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52550"/>
            <a:ext cx="10905699" cy="4778735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The majority of notifications concerned:</a:t>
            </a:r>
          </a:p>
          <a:p>
            <a:pPr lvl="1"/>
            <a:r>
              <a:rPr lang="en-US" dirty="0"/>
              <a:t>the verification of PDO/PGI denominations (56.7%),</a:t>
            </a:r>
          </a:p>
          <a:p>
            <a:pPr lvl="1"/>
            <a:r>
              <a:rPr lang="en-US" dirty="0"/>
              <a:t>non-compliant compositions with product specifications (18.9%), </a:t>
            </a:r>
          </a:p>
          <a:p>
            <a:pPr lvl="1"/>
            <a:r>
              <a:rPr lang="en-US" dirty="0"/>
              <a:t>allusions to PDO/PGI products (16.2%),</a:t>
            </a:r>
          </a:p>
          <a:p>
            <a:pPr lvl="1"/>
            <a:r>
              <a:rPr lang="en-US" dirty="0"/>
              <a:t>notifications on unregistered operators (2.7%),</a:t>
            </a:r>
          </a:p>
          <a:p>
            <a:pPr lvl="1"/>
            <a:r>
              <a:rPr lang="en-US" dirty="0" err="1"/>
              <a:t>unauthorised</a:t>
            </a:r>
            <a:r>
              <a:rPr lang="en-US" dirty="0"/>
              <a:t> ingredients (2.7% each), and </a:t>
            </a:r>
          </a:p>
          <a:p>
            <a:pPr lvl="1"/>
            <a:r>
              <a:rPr lang="en-US" dirty="0"/>
              <a:t>absence of the Union symbols (2.7% each).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AA548F-7167-61B2-C868-FD55C4630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46C79FD-C571-418B-AB0F-5EE936C85276}" type="slidenum">
              <a:rPr lang="en-GB" smtClean="0"/>
              <a:pPr>
                <a:spcAft>
                  <a:spcPts val="600"/>
                </a:spcAft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390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9E6CF3F9-D7DF-B040-B3D4-53608DEB10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4373" y="2468622"/>
            <a:ext cx="3358489" cy="3694092"/>
          </a:xfrm>
        </p:spPr>
        <p:txBody>
          <a:bodyPr/>
          <a:lstStyle/>
          <a:p>
            <a:pPr lvl="0"/>
            <a:r>
              <a:rPr lang="en-GB" sz="1600" b="1" dirty="0"/>
              <a:t>On-the-spot market controls </a:t>
            </a:r>
          </a:p>
          <a:p>
            <a:pPr lvl="0"/>
            <a:r>
              <a:rPr lang="en-GB" sz="1600" b="1" dirty="0"/>
              <a:t>Controls in the online market – </a:t>
            </a:r>
            <a:r>
              <a:rPr lang="en-GB" sz="1600" b="1" dirty="0" err="1"/>
              <a:t>MoUs</a:t>
            </a:r>
            <a:r>
              <a:rPr lang="en-GB" sz="1600" b="1" dirty="0"/>
              <a:t> with the online platforms </a:t>
            </a:r>
            <a:r>
              <a:rPr lang="en-GB" sz="1600" dirty="0"/>
              <a:t>(Amazon, eBay, Rakuten, Alibaba)</a:t>
            </a:r>
          </a:p>
          <a:p>
            <a:pPr lvl="0"/>
            <a:r>
              <a:rPr lang="en-GB" sz="1600" b="1" dirty="0"/>
              <a:t>Intra-EU trade: Food Fraud Network for cooperation </a:t>
            </a:r>
            <a:r>
              <a:rPr lang="en-GB" sz="1600" dirty="0"/>
              <a:t>with other EU Member States</a:t>
            </a:r>
          </a:p>
          <a:p>
            <a:pPr lvl="0"/>
            <a:r>
              <a:rPr lang="en-GB" sz="1600" b="1" dirty="0"/>
              <a:t>Extra-EU trade: </a:t>
            </a:r>
            <a:r>
              <a:rPr lang="en-GB" sz="1600" dirty="0"/>
              <a:t>Customs controls, </a:t>
            </a:r>
            <a:r>
              <a:rPr lang="en-GB" sz="1600" b="1" dirty="0"/>
              <a:t>Bilateral agreements </a:t>
            </a:r>
            <a:r>
              <a:rPr lang="en-GB" sz="1600" dirty="0"/>
              <a:t>with third countries </a:t>
            </a:r>
          </a:p>
          <a:p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C5D777E-1B7E-F38F-5ACE-019E7466376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618749" y="2465406"/>
            <a:ext cx="3358489" cy="3763134"/>
          </a:xfrm>
        </p:spPr>
        <p:txBody>
          <a:bodyPr/>
          <a:lstStyle/>
          <a:p>
            <a:r>
              <a:rPr lang="en-US" sz="1600" dirty="0"/>
              <a:t>Controls of </a:t>
            </a:r>
            <a:r>
              <a:rPr lang="en-US" sz="1600" b="1" dirty="0"/>
              <a:t>production premises</a:t>
            </a:r>
          </a:p>
          <a:p>
            <a:r>
              <a:rPr lang="en-US" sz="1600" b="1" dirty="0"/>
              <a:t>On-the-spot market controls </a:t>
            </a:r>
          </a:p>
          <a:p>
            <a:r>
              <a:rPr lang="en-US" sz="1600" b="1" dirty="0"/>
              <a:t>Internet surveillance </a:t>
            </a:r>
            <a:r>
              <a:rPr lang="en-US" sz="1600" dirty="0"/>
              <a:t>– websites, social media, search of popular names or terms</a:t>
            </a: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CBDDF73F-96DE-622D-ED4E-14FC1EE6E36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294521" y="2438439"/>
            <a:ext cx="3358489" cy="3763134"/>
          </a:xfrm>
        </p:spPr>
        <p:txBody>
          <a:bodyPr/>
          <a:lstStyle/>
          <a:p>
            <a:r>
              <a:rPr lang="en-US" sz="1600" dirty="0"/>
              <a:t>Strengthened controls and </a:t>
            </a:r>
            <a:r>
              <a:rPr lang="en-US" sz="1600" b="1" dirty="0"/>
              <a:t>investigations in e-commerce</a:t>
            </a:r>
          </a:p>
          <a:p>
            <a:r>
              <a:rPr lang="en-US" sz="1600" b="1" dirty="0"/>
              <a:t>Cooperation with prosecutors and law enforcement authorities</a:t>
            </a:r>
          </a:p>
          <a:p>
            <a:r>
              <a:rPr lang="en-US" sz="1600" b="1" dirty="0"/>
              <a:t>Increased training </a:t>
            </a:r>
            <a:r>
              <a:rPr lang="en-US" sz="1600" dirty="0"/>
              <a:t>for awareness and skills of the inspectors</a:t>
            </a:r>
          </a:p>
          <a:p>
            <a:r>
              <a:rPr lang="en-US" sz="1600" b="1" dirty="0"/>
              <a:t>Use of Food Fraud Network </a:t>
            </a:r>
            <a:r>
              <a:rPr lang="en-US" sz="1600" dirty="0"/>
              <a:t>allowing better and more effective cooperation</a:t>
            </a:r>
          </a:p>
          <a:p>
            <a:endParaRPr lang="en-US" sz="17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AD5C1B3-9637-C0CE-47B2-4F311A0B0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</p:spPr>
        <p:txBody>
          <a:bodyPr anchor="b">
            <a:normAutofit/>
          </a:bodyPr>
          <a:lstStyle/>
          <a:p>
            <a:pPr marL="0" indent="0">
              <a:spcAft>
                <a:spcPts val="0"/>
              </a:spcAft>
            </a:pPr>
            <a:r>
              <a:rPr lang="en-IE" sz="2500" dirty="0">
                <a:effectLst/>
              </a:rPr>
              <a:t>(2) </a:t>
            </a:r>
            <a:r>
              <a:rPr lang="en-IE" sz="2500" b="1" dirty="0">
                <a:effectLst/>
              </a:rPr>
              <a:t>Activities of national competent authorities in the enforcement of GIs </a:t>
            </a:r>
            <a:r>
              <a:rPr lang="en-IE" sz="2500" dirty="0">
                <a:effectLst/>
              </a:rPr>
              <a:t>– examples of good practices (Italy, Ireland, Portugal)</a:t>
            </a:r>
            <a:endParaRPr lang="en-IE" sz="25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49E8F1-D52D-8CCA-D4CE-88FED623EED5}"/>
              </a:ext>
            </a:extLst>
          </p:cNvPr>
          <p:cNvSpPr/>
          <p:nvPr/>
        </p:nvSpPr>
        <p:spPr>
          <a:xfrm>
            <a:off x="970722" y="1447800"/>
            <a:ext cx="3025111" cy="828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Italian Ministry ICQRF (Central Inspectorate of Quality Protection and Fraud Repression)</a:t>
            </a:r>
            <a:endParaRPr lang="en-I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F93A9FF-C9D9-2CE7-8958-F9EF2E5CEC5D}"/>
              </a:ext>
            </a:extLst>
          </p:cNvPr>
          <p:cNvSpPr/>
          <p:nvPr/>
        </p:nvSpPr>
        <p:spPr>
          <a:xfrm>
            <a:off x="4785439" y="1447799"/>
            <a:ext cx="3025111" cy="828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00" b="1" dirty="0"/>
              <a:t>Department of Agriculture, Food and the Marine, Ireland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F7629ED-7DA6-072B-465B-F9BB01E92273}"/>
              </a:ext>
            </a:extLst>
          </p:cNvPr>
          <p:cNvSpPr/>
          <p:nvPr/>
        </p:nvSpPr>
        <p:spPr>
          <a:xfrm>
            <a:off x="8461211" y="1411287"/>
            <a:ext cx="3025111" cy="828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700" b="1" dirty="0"/>
              <a:t>Portuguese Economic and Food Safety Authority</a:t>
            </a:r>
          </a:p>
        </p:txBody>
      </p:sp>
    </p:spTree>
    <p:extLst>
      <p:ext uri="{BB962C8B-B14F-4D97-AF65-F5344CB8AC3E}">
        <p14:creationId xmlns:p14="http://schemas.microsoft.com/office/powerpoint/2010/main" val="3121453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1_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3384</TotalTime>
  <Words>1647</Words>
  <Application>Microsoft Office PowerPoint</Application>
  <PresentationFormat>Widescreen</PresentationFormat>
  <Paragraphs>161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Arial (Body)</vt:lpstr>
      <vt:lpstr>Calibri</vt:lpstr>
      <vt:lpstr>Times New Roman</vt:lpstr>
      <vt:lpstr>Verdana</vt:lpstr>
      <vt:lpstr>Wingdings</vt:lpstr>
      <vt:lpstr>Office Theme</vt:lpstr>
      <vt:lpstr>1_Office Theme</vt:lpstr>
      <vt:lpstr>Annual Seminar on Controls of Geographical Indications   Debrief</vt:lpstr>
      <vt:lpstr>Annual Seminar on Controls of GIs</vt:lpstr>
      <vt:lpstr>Annual Seminar on Controls of GIs</vt:lpstr>
      <vt:lpstr>(1) Enhancing the enforcement of GIs – collaborative efforts led by the   EU institutions (EUROPOL, OLAF, DG SANTE)</vt:lpstr>
      <vt:lpstr>(1) Enhancing the enforcement of GIs – collaborative efforts led by the   EU institutions (EUROPOL, OLAF, DG SANTE)</vt:lpstr>
      <vt:lpstr>(1) Enhancing the enforcement of GIs – collaborative efforts led by the   EU institutions (EUROPOL, OLAF, DG SANTE)</vt:lpstr>
      <vt:lpstr>PowerPoint Presentation</vt:lpstr>
      <vt:lpstr>PowerPoint Presentation</vt:lpstr>
      <vt:lpstr>(2) Activities of national competent authorities in the enforcement of GIs – examples of good practices (Italy, Ireland, Portugal)</vt:lpstr>
      <vt:lpstr>(3) Tools and guidance for enforcement of GIs</vt:lpstr>
      <vt:lpstr>(3) Tools and guidance for enforcement of GIs</vt:lpstr>
      <vt:lpstr>(3) Tools and guidance for enforcement of GIs</vt:lpstr>
      <vt:lpstr>(4) Enforcement actions taken by GI producer groups</vt:lpstr>
      <vt:lpstr>(4) Enforcement actions taken by GI producer groups</vt:lpstr>
      <vt:lpstr>(4) Enforcement actions taken by GI producer groups</vt:lpstr>
      <vt:lpstr>(5) Enforcement of GIs on internet – online platforms and domain names</vt:lpstr>
      <vt:lpstr>(5) Enforcement of GIs on internet – online platforms and domain names</vt:lpstr>
      <vt:lpstr>Conclusions – key messages</vt:lpstr>
      <vt:lpstr>Thank you!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MOCANU Corina-Maria (AGRI)</dc:creator>
  <cp:lastModifiedBy>BUSANA Marc (AGRI)</cp:lastModifiedBy>
  <cp:revision>373</cp:revision>
  <dcterms:created xsi:type="dcterms:W3CDTF">2022-06-07T14:22:52Z</dcterms:created>
  <dcterms:modified xsi:type="dcterms:W3CDTF">2023-11-20T11:44:05Z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2023-10-17T22:09:13Z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d6a70f6c-b04e-442e-b1eb-1b9a1bb07ecb</vt:lpwstr>
  </property>
  <property fmtid="{D5CDD505-2E9C-101B-9397-08002B2CF9AE}" pid="8" name="MSIP_Label_6bd9ddd1-4d20-43f6-abfa-fc3c07406f94_ContentBits">
    <vt:lpwstr>0</vt:lpwstr>
  </property>
</Properties>
</file>