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20"/>
  </p:notesMasterIdLst>
  <p:handoutMasterIdLst>
    <p:handoutMasterId r:id="rId21"/>
  </p:handoutMasterIdLst>
  <p:sldIdLst>
    <p:sldId id="778" r:id="rId6"/>
    <p:sldId id="763" r:id="rId7"/>
    <p:sldId id="819" r:id="rId8"/>
    <p:sldId id="820" r:id="rId9"/>
    <p:sldId id="801" r:id="rId10"/>
    <p:sldId id="814" r:id="rId11"/>
    <p:sldId id="815" r:id="rId12"/>
    <p:sldId id="816" r:id="rId13"/>
    <p:sldId id="824" r:id="rId14"/>
    <p:sldId id="817" r:id="rId15"/>
    <p:sldId id="822" r:id="rId16"/>
    <p:sldId id="823" r:id="rId17"/>
    <p:sldId id="804" r:id="rId18"/>
    <p:sldId id="799" r:id="rId19"/>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B9C"/>
    <a:srgbClr val="0356B1"/>
    <a:srgbClr val="024EA2"/>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20" autoAdjust="0"/>
    <p:restoredTop sz="93792" autoAdjust="0"/>
  </p:normalViewPr>
  <p:slideViewPr>
    <p:cSldViewPr snapToGrid="0">
      <p:cViewPr varScale="1">
        <p:scale>
          <a:sx n="62" d="100"/>
          <a:sy n="62" d="100"/>
        </p:scale>
        <p:origin x="496" y="56"/>
      </p:cViewPr>
      <p:guideLst>
        <p:guide orient="horz" pos="2092"/>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20/11/2023</a:t>
            </a:fld>
            <a:endParaRPr lang="en-GB"/>
          </a:p>
        </p:txBody>
      </p:sp>
      <p:sp>
        <p:nvSpPr>
          <p:cNvPr id="4" name="Footer Placeholder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20/11/2023</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2924894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6517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7626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4689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871000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711932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258606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Aft>
                <a:spcPts val="0"/>
              </a:spcAft>
            </a:pPr>
            <a:r>
              <a:rPr lang="fr-BE" sz="1000" b="1" dirty="0"/>
              <a:t> </a:t>
            </a:r>
            <a:endParaRPr lang="en-US" sz="1000"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8522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Aft>
                <a:spcPts val="0"/>
              </a:spcAft>
            </a:pPr>
            <a:r>
              <a:rPr lang="fr-BE" sz="1000" b="1" dirty="0"/>
              <a:t> </a:t>
            </a:r>
            <a:endParaRPr lang="en-US" sz="1000"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400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991081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8483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3056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6204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2742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9"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G:\D_Repository\A_Workzone\10_Future of CAP (post 2013)\11_Legal Proposals\7_ppts\pictures 2013\99894606.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4588" y="4151313"/>
            <a:ext cx="3089275"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5503863" y="965200"/>
            <a:ext cx="6694487"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1588">
              <a:defRPr sz="7600" b="1">
                <a:solidFill>
                  <a:srgbClr val="FFD624"/>
                </a:solidFill>
                <a:latin typeface="Verdana" panose="020B0604030504040204" pitchFamily="34" charset="0"/>
              </a:defRPr>
            </a:lvl1pPr>
            <a:lvl2pPr marL="742950" indent="-285750">
              <a:defRPr sz="7600" b="1">
                <a:solidFill>
                  <a:srgbClr val="FFD624"/>
                </a:solidFill>
                <a:latin typeface="Verdana" panose="020B0604030504040204" pitchFamily="34" charset="0"/>
              </a:defRPr>
            </a:lvl2pPr>
            <a:lvl3pPr marL="1143000" indent="-228600">
              <a:defRPr sz="7600" b="1">
                <a:solidFill>
                  <a:srgbClr val="FFD624"/>
                </a:solidFill>
                <a:latin typeface="Verdana" panose="020B0604030504040204" pitchFamily="34" charset="0"/>
              </a:defRPr>
            </a:lvl3pPr>
            <a:lvl4pPr marL="1600200" indent="-228600">
              <a:defRPr sz="7600" b="1">
                <a:solidFill>
                  <a:srgbClr val="FFD624"/>
                </a:solidFill>
                <a:latin typeface="Verdana" panose="020B0604030504040204" pitchFamily="34" charset="0"/>
              </a:defRPr>
            </a:lvl4pPr>
            <a:lvl5pPr marL="2057400" indent="-22860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a:defRPr/>
            </a:pPr>
            <a:endParaRPr lang="en-US" altLang="en-US" sz="4275"/>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G:\D_Repository\A_Workzone\10_Future of CAP (post 2013)\11_Legal Proposals\7_ppts\pictures 2013\93789739.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4151313"/>
            <a:ext cx="2414588"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G:\D_Repository\A_Workzone\10_Future of CAP (post 2013)\11_Legal Proposals\7_ppts\pictures 2013\200392720-00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958850"/>
            <a:ext cx="2836863"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G:\D_Repository\A_Workzone\10_Future of CAP (post 2013)\11_Legal Proposals\7_ppts\pictures 2013\55843765.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836863" y="2767013"/>
            <a:ext cx="133508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D_Repository\A_Workzone\10_Future of CAP (post 2013)\11_Legal Proposals\7_ppts\pictures 2013\95510563.jp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170363" y="2724150"/>
            <a:ext cx="13335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G:\D_Repository\A_Workzone\10_Future of CAP (post 2013)\11_Legal Proposals\7_ppts\pictures 2013\137221180_copy.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836863" y="958850"/>
            <a:ext cx="266700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6288024" y="1700808"/>
            <a:ext cx="5664629" cy="2448272"/>
          </a:xfrm>
        </p:spPr>
        <p:txBody>
          <a:bodyPr/>
          <a:lstStyle>
            <a:lvl1pPr marL="1786">
              <a:defRPr sz="18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8006792" y="4077077"/>
            <a:ext cx="6336704"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13" name="Date Placeholder 19"/>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14" name="Footer Placeholder 20"/>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5" name="Slide Number Placeholder 21"/>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1CAAEA91-0948-458E-AA31-7FE5DD0EE93C}" type="slidenum">
              <a:rPr lang="en-GB" altLang="en-US"/>
              <a:pPr>
                <a:defRPr/>
              </a:pPr>
              <a:t>‹#›</a:t>
            </a:fld>
            <a:endParaRPr lang="en-GB" altLang="en-US"/>
          </a:p>
        </p:txBody>
      </p:sp>
    </p:spTree>
    <p:extLst>
      <p:ext uri="{BB962C8B-B14F-4D97-AF65-F5344CB8AC3E}">
        <p14:creationId xmlns:p14="http://schemas.microsoft.com/office/powerpoint/2010/main" val="1421484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12192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965200"/>
            <a:ext cx="6418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1588">
              <a:defRPr sz="7600" b="1">
                <a:solidFill>
                  <a:srgbClr val="FFD624"/>
                </a:solidFill>
                <a:latin typeface="Verdana" panose="020B0604030504040204" pitchFamily="34" charset="0"/>
              </a:defRPr>
            </a:lvl1pPr>
            <a:lvl2pPr marL="742950" indent="-285750">
              <a:defRPr sz="7600" b="1">
                <a:solidFill>
                  <a:srgbClr val="FFD624"/>
                </a:solidFill>
                <a:latin typeface="Verdana" panose="020B0604030504040204" pitchFamily="34" charset="0"/>
              </a:defRPr>
            </a:lvl2pPr>
            <a:lvl3pPr marL="1143000" indent="-228600">
              <a:defRPr sz="7600" b="1">
                <a:solidFill>
                  <a:srgbClr val="FFD624"/>
                </a:solidFill>
                <a:latin typeface="Verdana" panose="020B0604030504040204" pitchFamily="34" charset="0"/>
              </a:defRPr>
            </a:lvl3pPr>
            <a:lvl4pPr marL="1600200" indent="-228600">
              <a:defRPr sz="7600" b="1">
                <a:solidFill>
                  <a:srgbClr val="FFD624"/>
                </a:solidFill>
                <a:latin typeface="Verdana" panose="020B0604030504040204" pitchFamily="34" charset="0"/>
              </a:defRPr>
            </a:lvl4pPr>
            <a:lvl5pPr marL="2057400" indent="-22860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a:defRPr/>
            </a:pPr>
            <a:endParaRPr lang="en-US" altLang="en-US" sz="4275"/>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43341" y="1700808"/>
            <a:ext cx="6144683" cy="2448272"/>
          </a:xfrm>
        </p:spPr>
        <p:txBody>
          <a:bodyPr/>
          <a:lstStyle>
            <a:lvl1pPr marL="1786">
              <a:defRPr sz="18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143341" y="4509125"/>
            <a:ext cx="6274393" cy="1152525"/>
          </a:xfrm>
        </p:spPr>
        <p:txBody>
          <a:bodyPr/>
          <a:lstStyle>
            <a:lvl1pPr algn="l">
              <a:defRPr i="1">
                <a:solidFill>
                  <a:schemeClr val="bg1"/>
                </a:solidFill>
              </a:defRPr>
            </a:lvl1pPr>
          </a:lstStyle>
          <a:p>
            <a:pPr lvl="0"/>
            <a:r>
              <a:rPr lang="en-US" noProof="0"/>
              <a:t>Click to edit Master subtitle style</a:t>
            </a:r>
            <a:endParaRPr lang="en-GB" noProof="0" dirty="0"/>
          </a:p>
        </p:txBody>
      </p:sp>
      <p:sp>
        <p:nvSpPr>
          <p:cNvPr id="8" name="Date Placeholder 13"/>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9" name="Footer Placeholder 15"/>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0" name="Slide Number Placeholder 16"/>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7E873AC3-A2D6-4AD5-82B6-9420FE1D175C}" type="slidenum">
              <a:rPr lang="en-GB" altLang="en-US"/>
              <a:pPr>
                <a:defRPr/>
              </a:pPr>
              <a:t>‹#›</a:t>
            </a:fld>
            <a:endParaRPr lang="en-GB" altLang="en-US"/>
          </a:p>
        </p:txBody>
      </p:sp>
    </p:spTree>
    <p:extLst>
      <p:ext uri="{BB962C8B-B14F-4D97-AF65-F5344CB8AC3E}">
        <p14:creationId xmlns:p14="http://schemas.microsoft.com/office/powerpoint/2010/main" val="2136302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7463" y="965200"/>
            <a:ext cx="12209463"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200151" y="2349505"/>
            <a:ext cx="9791700" cy="1439863"/>
          </a:xfrm>
        </p:spPr>
        <p:txBody>
          <a:bodyPr/>
          <a:lstStyle>
            <a:lvl1pPr marL="1786">
              <a:defRPr sz="1800">
                <a:solidFill>
                  <a:schemeClr val="bg1"/>
                </a:solidFill>
              </a:defRPr>
            </a:lvl1pPr>
          </a:lstStyle>
          <a:p>
            <a:pPr lvl="0"/>
            <a:r>
              <a:rPr lang="en-US" noProof="0"/>
              <a:t>Click to edit Master title style</a:t>
            </a:r>
            <a:endParaRPr lang="en-GB" noProof="0"/>
          </a:p>
        </p:txBody>
      </p:sp>
      <p:sp>
        <p:nvSpPr>
          <p:cNvPr id="3077" name="Rectangle 5"/>
          <p:cNvSpPr>
            <a:spLocks noGrp="1" noChangeArrowheads="1"/>
          </p:cNvSpPr>
          <p:nvPr>
            <p:ph type="subTitle" idx="1"/>
          </p:nvPr>
        </p:nvSpPr>
        <p:spPr>
          <a:xfrm>
            <a:off x="1200151" y="4508505"/>
            <a:ext cx="9791700"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7" name="Date Placeholder 12"/>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8" name="Footer Placeholder 13"/>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9" name="Slide Number Placeholder 15"/>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DB84D0FC-1D71-4491-AA38-5F6558C3E639}" type="slidenum">
              <a:rPr lang="en-GB" altLang="en-US"/>
              <a:pPr>
                <a:defRPr/>
              </a:pPr>
              <a:t>‹#›</a:t>
            </a:fld>
            <a:endParaRPr lang="en-GB" altLang="en-US"/>
          </a:p>
        </p:txBody>
      </p:sp>
    </p:spTree>
    <p:extLst>
      <p:ext uri="{BB962C8B-B14F-4D97-AF65-F5344CB8AC3E}">
        <p14:creationId xmlns:p14="http://schemas.microsoft.com/office/powerpoint/2010/main" val="3225258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54F276-2772-4E2C-87BA-FF3AA54052AC}" type="slidenum">
              <a:rPr lang="en-GB" altLang="en-US"/>
              <a:pPr>
                <a:defRPr/>
              </a:pPr>
              <a:t>‹#›</a:t>
            </a:fld>
            <a:endParaRPr lang="en-GB" altLang="en-US"/>
          </a:p>
        </p:txBody>
      </p:sp>
    </p:spTree>
    <p:extLst>
      <p:ext uri="{BB962C8B-B14F-4D97-AF65-F5344CB8AC3E}">
        <p14:creationId xmlns:p14="http://schemas.microsoft.com/office/powerpoint/2010/main" val="18831826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225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0A21804-6B0A-4509-975B-4DE11891E8F4}" type="slidenum">
              <a:rPr lang="en-GB" altLang="en-US"/>
              <a:pPr>
                <a:defRPr/>
              </a:pPr>
              <a:t>‹#›</a:t>
            </a:fld>
            <a:endParaRPr lang="en-GB" altLang="en-US"/>
          </a:p>
        </p:txBody>
      </p:sp>
    </p:spTree>
    <p:extLst>
      <p:ext uri="{BB962C8B-B14F-4D97-AF65-F5344CB8AC3E}">
        <p14:creationId xmlns:p14="http://schemas.microsoft.com/office/powerpoint/2010/main" val="2598197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12752" y="1628779"/>
            <a:ext cx="5619749" cy="4824413"/>
          </a:xfrm>
        </p:spPr>
        <p:txBody>
          <a:bodyPr/>
          <a:lstStyle>
            <a:lvl1pPr>
              <a:defRPr sz="1575"/>
            </a:lvl1pPr>
            <a:lvl2pPr>
              <a:defRPr sz="1350"/>
            </a:lvl2pPr>
            <a:lvl3pPr>
              <a:defRPr sz="1125"/>
            </a:lvl3pPr>
            <a:lvl4pPr>
              <a:defRPr sz="1013">
                <a:latin typeface="Verdana" panose="020B0604030504040204" pitchFamily="34" charset="0"/>
              </a:defRPr>
            </a:lvl4pPr>
            <a:lvl5pPr>
              <a:defRPr sz="1013">
                <a:latin typeface="Verdana" panose="020B0604030504040204" pitchFamily="34" charset="0"/>
              </a:defRPr>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35703" y="1628779"/>
            <a:ext cx="5619751" cy="4824413"/>
          </a:xfrm>
        </p:spPr>
        <p:txBody>
          <a:bodyPr/>
          <a:lstStyle>
            <a:lvl1pPr>
              <a:defRPr sz="1575"/>
            </a:lvl1pPr>
            <a:lvl2pPr>
              <a:defRPr sz="1350"/>
            </a:lvl2pPr>
            <a:lvl3pPr>
              <a:defRPr sz="1125"/>
            </a:lvl3pPr>
            <a:lvl4pPr>
              <a:defRPr sz="1013">
                <a:latin typeface="Verdana" panose="020B0604030504040204" pitchFamily="34" charset="0"/>
              </a:defRPr>
            </a:lvl4pPr>
            <a:lvl5pPr>
              <a:defRPr sz="1013">
                <a:latin typeface="Verdana" panose="020B0604030504040204" pitchFamily="34" charset="0"/>
              </a:defRPr>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18B41E3-7417-43D6-BF1A-0EC1A022267D}" type="slidenum">
              <a:rPr lang="en-GB" altLang="en-US"/>
              <a:pPr>
                <a:defRPr/>
              </a:pPr>
              <a:t>‹#›</a:t>
            </a:fld>
            <a:endParaRPr lang="en-GB" altLang="en-US"/>
          </a:p>
        </p:txBody>
      </p:sp>
    </p:spTree>
    <p:extLst>
      <p:ext uri="{BB962C8B-B14F-4D97-AF65-F5344CB8AC3E}">
        <p14:creationId xmlns:p14="http://schemas.microsoft.com/office/powerpoint/2010/main" val="1973491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atin typeface="Verdana" panose="020B0604030504040204" pitchFamily="34" charset="0"/>
              </a:defRPr>
            </a:lvl4pPr>
            <a:lvl5pPr>
              <a:defRPr sz="900">
                <a:latin typeface="Verdana" panose="020B0604030504040204" pitchFamily="34" charset="0"/>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1350"/>
            </a:lvl1pPr>
            <a:lvl2pPr>
              <a:defRPr sz="1125"/>
            </a:lvl2pPr>
            <a:lvl3pPr>
              <a:defRPr sz="1013"/>
            </a:lvl3pPr>
            <a:lvl4pPr>
              <a:defRPr sz="900">
                <a:latin typeface="Verdana" panose="020B0604030504040204" pitchFamily="34" charset="0"/>
              </a:defRPr>
            </a:lvl4pPr>
            <a:lvl5pPr>
              <a:defRPr sz="900">
                <a:latin typeface="Verdana" panose="020B0604030504040204" pitchFamily="34" charset="0"/>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F38C685-9639-4C11-8CFF-D45C05D3AB2D}" type="slidenum">
              <a:rPr lang="en-GB" altLang="en-US"/>
              <a:pPr>
                <a:defRPr/>
              </a:pPr>
              <a:t>‹#›</a:t>
            </a:fld>
            <a:endParaRPr lang="en-GB" altLang="en-US"/>
          </a:p>
        </p:txBody>
      </p:sp>
    </p:spTree>
    <p:extLst>
      <p:ext uri="{BB962C8B-B14F-4D97-AF65-F5344CB8AC3E}">
        <p14:creationId xmlns:p14="http://schemas.microsoft.com/office/powerpoint/2010/main" val="23898507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1C0696A-F797-498E-8D86-54A4F06E1D3C}" type="slidenum">
              <a:rPr lang="en-GB" altLang="en-US"/>
              <a:pPr>
                <a:defRPr/>
              </a:pPr>
              <a:t>‹#›</a:t>
            </a:fld>
            <a:endParaRPr lang="en-GB" altLang="en-US"/>
          </a:p>
        </p:txBody>
      </p:sp>
    </p:spTree>
    <p:extLst>
      <p:ext uri="{BB962C8B-B14F-4D97-AF65-F5344CB8AC3E}">
        <p14:creationId xmlns:p14="http://schemas.microsoft.com/office/powerpoint/2010/main" val="40328247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DD44BFF-4057-4B0D-AA20-96FDFBB3827A}" type="slidenum">
              <a:rPr lang="en-GB" altLang="en-US"/>
              <a:pPr>
                <a:defRPr/>
              </a:pPr>
              <a:t>‹#›</a:t>
            </a:fld>
            <a:endParaRPr lang="en-GB" altLang="en-US"/>
          </a:p>
        </p:txBody>
      </p:sp>
    </p:spTree>
    <p:extLst>
      <p:ext uri="{BB962C8B-B14F-4D97-AF65-F5344CB8AC3E}">
        <p14:creationId xmlns:p14="http://schemas.microsoft.com/office/powerpoint/2010/main" val="3142942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endParaRPr lang="en-GB"/>
          </a:p>
        </p:txBody>
      </p:sp>
      <p:sp>
        <p:nvSpPr>
          <p:cNvPr id="3" name="Content Placeholder 2"/>
          <p:cNvSpPr>
            <a:spLocks noGrp="1"/>
          </p:cNvSpPr>
          <p:nvPr>
            <p:ph idx="1"/>
          </p:nvPr>
        </p:nvSpPr>
        <p:spPr>
          <a:xfrm>
            <a:off x="4766733" y="273055"/>
            <a:ext cx="6815667" cy="5853113"/>
          </a:xfrm>
        </p:spPr>
        <p:txBody>
          <a:bodyPr/>
          <a:lstStyle>
            <a:lvl1pPr>
              <a:defRPr sz="1800"/>
            </a:lvl1pPr>
            <a:lvl2pPr>
              <a:defRPr sz="1575"/>
            </a:lvl2pPr>
            <a:lvl3pPr>
              <a:defRPr sz="1350"/>
            </a:lvl3pPr>
            <a:lvl4pPr>
              <a:defRPr sz="1125">
                <a:latin typeface="Verdana" panose="020B0604030504040204" pitchFamily="34" charset="0"/>
              </a:defRPr>
            </a:lvl4pPr>
            <a:lvl5pPr>
              <a:defRPr sz="1125">
                <a:latin typeface="Verdana" panose="020B0604030504040204" pitchFamily="34" charset="0"/>
              </a:defRPr>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56A0238-601A-48CD-9A38-13FB6D15CDD5}" type="slidenum">
              <a:rPr lang="en-GB" altLang="en-US"/>
              <a:pPr>
                <a:defRPr/>
              </a:pPr>
              <a:t>‹#›</a:t>
            </a:fld>
            <a:endParaRPr lang="en-GB" altLang="en-US"/>
          </a:p>
        </p:txBody>
      </p:sp>
    </p:spTree>
    <p:extLst>
      <p:ext uri="{BB962C8B-B14F-4D97-AF65-F5344CB8AC3E}">
        <p14:creationId xmlns:p14="http://schemas.microsoft.com/office/powerpoint/2010/main" val="135813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FF46D3A-A044-4502-93B3-476AC5E483F2}" type="slidenum">
              <a:rPr lang="en-GB" altLang="en-US"/>
              <a:pPr>
                <a:defRPr/>
              </a:pPr>
              <a:t>‹#›</a:t>
            </a:fld>
            <a:endParaRPr lang="en-GB" altLang="en-US"/>
          </a:p>
        </p:txBody>
      </p:sp>
    </p:spTree>
    <p:extLst>
      <p:ext uri="{BB962C8B-B14F-4D97-AF65-F5344CB8AC3E}">
        <p14:creationId xmlns:p14="http://schemas.microsoft.com/office/powerpoint/2010/main" val="2832043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3713BE-0EBE-4BD0-8969-F691CBD56902}" type="slidenum">
              <a:rPr lang="en-GB" altLang="en-US"/>
              <a:pPr>
                <a:defRPr/>
              </a:pPr>
              <a:t>‹#›</a:t>
            </a:fld>
            <a:endParaRPr lang="en-GB" altLang="en-US"/>
          </a:p>
        </p:txBody>
      </p:sp>
    </p:spTree>
    <p:extLst>
      <p:ext uri="{BB962C8B-B14F-4D97-AF65-F5344CB8AC3E}">
        <p14:creationId xmlns:p14="http://schemas.microsoft.com/office/powerpoint/2010/main" val="3286101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5836" y="1052518"/>
            <a:ext cx="2861733" cy="54006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10633" y="1052518"/>
            <a:ext cx="8382000" cy="5400675"/>
          </a:xfrm>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lang="en-GB"/>
          </a:p>
        </p:txBody>
      </p:sp>
      <p:sp>
        <p:nvSpPr>
          <p:cNvPr id="6" name="Rectangle 6"/>
          <p:cNvSpPr>
            <a:spLocks noGrp="1" noChangeArrowheads="1"/>
          </p:cNvSpPr>
          <p:nvPr>
            <p:ph type="sldNum" sz="quarter" idx="12"/>
          </p:nvPr>
        </p:nvSpPr>
        <p:spPr/>
        <p:txBody>
          <a:bodyPr/>
          <a:lstStyle>
            <a:lvl1pPr>
              <a:defRPr sz="800"/>
            </a:lvl1pPr>
          </a:lstStyle>
          <a:p>
            <a:pPr>
              <a:defRPr/>
            </a:pPr>
            <a:fld id="{5D0B7E6F-B48E-471F-A9E1-3EC0975CD9C9}" type="slidenum">
              <a:rPr lang="en-GB" altLang="en-US"/>
              <a:pPr>
                <a:defRPr/>
              </a:pPr>
              <a:t>‹#›</a:t>
            </a:fld>
            <a:endParaRPr lang="en-GB" altLang="en-US"/>
          </a:p>
        </p:txBody>
      </p:sp>
    </p:spTree>
    <p:extLst>
      <p:ext uri="{BB962C8B-B14F-4D97-AF65-F5344CB8AC3E}">
        <p14:creationId xmlns:p14="http://schemas.microsoft.com/office/powerpoint/2010/main" val="2495831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7.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11163" y="1052513"/>
            <a:ext cx="114458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4099" name="Rectangle 3"/>
          <p:cNvSpPr>
            <a:spLocks noGrp="1" noChangeArrowheads="1"/>
          </p:cNvSpPr>
          <p:nvPr>
            <p:ph type="body" idx="1"/>
          </p:nvPr>
        </p:nvSpPr>
        <p:spPr bwMode="auto">
          <a:xfrm>
            <a:off x="412750" y="1628775"/>
            <a:ext cx="114427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Fourth level</a:t>
            </a:r>
          </a:p>
        </p:txBody>
      </p:sp>
      <p:sp>
        <p:nvSpPr>
          <p:cNvPr id="1028" name="Rectangle 4"/>
          <p:cNvSpPr>
            <a:spLocks noGrp="1" noChangeArrowheads="1"/>
          </p:cNvSpPr>
          <p:nvPr>
            <p:ph type="dt" sz="half" idx="2"/>
          </p:nvPr>
        </p:nvSpPr>
        <p:spPr bwMode="auto">
          <a:xfrm>
            <a:off x="609600" y="6524625"/>
            <a:ext cx="2844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788" b="0">
                <a:solidFill>
                  <a:srgbClr val="000000"/>
                </a:solidFill>
                <a:latin typeface="Verdana" panose="020B0604030504040204"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7804150" y="6524625"/>
            <a:ext cx="3860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788" b="0">
                <a:solidFill>
                  <a:srgbClr val="000000"/>
                </a:solidFill>
                <a:latin typeface="Verdana" panose="020B0604030504040204" pitchFamily="34" charset="0"/>
              </a:defRPr>
            </a:lvl1pPr>
          </a:lstStyle>
          <a:p>
            <a:pPr>
              <a:defRPr/>
            </a:pPr>
            <a:endParaRPr lang="en-GB"/>
          </a:p>
        </p:txBody>
      </p:sp>
      <p:sp>
        <p:nvSpPr>
          <p:cNvPr id="15" name="Rectangle 14"/>
          <p:cNvSpPr/>
          <p:nvPr/>
        </p:nvSpPr>
        <p:spPr>
          <a:xfrm>
            <a:off x="0" y="0"/>
            <a:ext cx="12192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257175" fontAlgn="auto">
              <a:spcBef>
                <a:spcPts val="0"/>
              </a:spcBef>
              <a:spcAft>
                <a:spcPts val="0"/>
              </a:spcAft>
              <a:defRPr/>
            </a:pPr>
            <a:endParaRPr lang="en-US" sz="1013" b="0" dirty="0">
              <a:solidFill>
                <a:srgbClr val="FFFFFF"/>
              </a:solidFill>
            </a:endParaRPr>
          </a:p>
        </p:txBody>
      </p:sp>
      <p:sp>
        <p:nvSpPr>
          <p:cNvPr id="7" name="Rectangle 6"/>
          <p:cNvSpPr/>
          <p:nvPr/>
        </p:nvSpPr>
        <p:spPr>
          <a:xfrm>
            <a:off x="5726113" y="6659563"/>
            <a:ext cx="8143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257175" fontAlgn="auto">
              <a:spcBef>
                <a:spcPts val="0"/>
              </a:spcBef>
              <a:spcAft>
                <a:spcPts val="0"/>
              </a:spcAft>
              <a:defRPr/>
            </a:pPr>
            <a:endParaRPr lang="en-US" sz="1013" b="0" dirty="0">
              <a:solidFill>
                <a:srgbClr val="FFFFFF"/>
              </a:solidFill>
            </a:endParaRPr>
          </a:p>
        </p:txBody>
      </p:sp>
      <p:sp>
        <p:nvSpPr>
          <p:cNvPr id="1030" name="Rectangle 6"/>
          <p:cNvSpPr>
            <a:spLocks noGrp="1" noChangeArrowheads="1"/>
          </p:cNvSpPr>
          <p:nvPr>
            <p:ph type="sldNum" sz="quarter" idx="4"/>
          </p:nvPr>
        </p:nvSpPr>
        <p:spPr bwMode="auto">
          <a:xfrm>
            <a:off x="5715000" y="6635750"/>
            <a:ext cx="838200" cy="238125"/>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500">
                <a:solidFill>
                  <a:srgbClr val="FFFFFF"/>
                </a:solidFill>
              </a:defRPr>
            </a:lvl1pPr>
          </a:lstStyle>
          <a:p>
            <a:pPr>
              <a:defRPr/>
            </a:pPr>
            <a:fld id="{D0FBE7BE-B811-4A3C-A4BD-78D30A4BFA0A}" type="slidenum">
              <a:rPr lang="en-GB" altLang="en-US"/>
              <a:pPr>
                <a:defRPr/>
              </a:pPr>
              <a:t>‹#›</a:t>
            </a:fld>
            <a:endParaRPr lang="en-GB" altLang="en-US"/>
          </a:p>
        </p:txBody>
      </p:sp>
      <p:pic>
        <p:nvPicPr>
          <p:cNvPr id="4105"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91100" y="19050"/>
            <a:ext cx="216058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7504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ftr="0" dt="0"/>
  <p:txStyles>
    <p:titleStyle>
      <a:lvl1pPr algn="ctr" rtl="0" eaLnBrk="0" fontAlgn="base" hangingPunct="0">
        <a:spcBef>
          <a:spcPct val="0"/>
        </a:spcBef>
        <a:spcAft>
          <a:spcPct val="0"/>
        </a:spcAft>
        <a:defRPr sz="1100" b="1">
          <a:solidFill>
            <a:srgbClr val="42A62A"/>
          </a:solidFill>
          <a:latin typeface="+mj-lt"/>
          <a:ea typeface="+mj-ea"/>
          <a:cs typeface="+mj-cs"/>
        </a:defRPr>
      </a:lvl1pPr>
      <a:lvl2pPr algn="ctr" rtl="0" eaLnBrk="0" fontAlgn="base" hangingPunct="0">
        <a:spcBef>
          <a:spcPct val="0"/>
        </a:spcBef>
        <a:spcAft>
          <a:spcPct val="0"/>
        </a:spcAft>
        <a:defRPr sz="1100" b="1">
          <a:solidFill>
            <a:srgbClr val="42A62A"/>
          </a:solidFill>
          <a:latin typeface="Verdana" pitchFamily="34" charset="0"/>
        </a:defRPr>
      </a:lvl2pPr>
      <a:lvl3pPr algn="ctr" rtl="0" eaLnBrk="0" fontAlgn="base" hangingPunct="0">
        <a:spcBef>
          <a:spcPct val="0"/>
        </a:spcBef>
        <a:spcAft>
          <a:spcPct val="0"/>
        </a:spcAft>
        <a:defRPr sz="1100" b="1">
          <a:solidFill>
            <a:srgbClr val="42A62A"/>
          </a:solidFill>
          <a:latin typeface="Verdana" pitchFamily="34" charset="0"/>
        </a:defRPr>
      </a:lvl3pPr>
      <a:lvl4pPr algn="ctr" rtl="0" eaLnBrk="0" fontAlgn="base" hangingPunct="0">
        <a:spcBef>
          <a:spcPct val="0"/>
        </a:spcBef>
        <a:spcAft>
          <a:spcPct val="0"/>
        </a:spcAft>
        <a:defRPr sz="1100" b="1">
          <a:solidFill>
            <a:srgbClr val="42A62A"/>
          </a:solidFill>
          <a:latin typeface="Verdana" pitchFamily="34" charset="0"/>
        </a:defRPr>
      </a:lvl4pPr>
      <a:lvl5pPr algn="ctr" rtl="0" eaLnBrk="0" fontAlgn="base" hangingPunct="0">
        <a:spcBef>
          <a:spcPct val="0"/>
        </a:spcBef>
        <a:spcAft>
          <a:spcPct val="0"/>
        </a:spcAft>
        <a:defRPr sz="1100" b="1">
          <a:solidFill>
            <a:srgbClr val="42A62A"/>
          </a:solidFill>
          <a:latin typeface="Verdana" pitchFamily="34" charset="0"/>
        </a:defRPr>
      </a:lvl5pPr>
      <a:lvl6pPr marL="257175" algn="ctr" rtl="0" eaLnBrk="1" fontAlgn="base" hangingPunct="1">
        <a:spcBef>
          <a:spcPct val="0"/>
        </a:spcBef>
        <a:spcAft>
          <a:spcPct val="0"/>
        </a:spcAft>
        <a:defRPr sz="1125" b="1">
          <a:solidFill>
            <a:srgbClr val="009999"/>
          </a:solidFill>
          <a:latin typeface="Verdana" pitchFamily="34" charset="0"/>
        </a:defRPr>
      </a:lvl6pPr>
      <a:lvl7pPr marL="514350" algn="ctr" rtl="0" eaLnBrk="1" fontAlgn="base" hangingPunct="1">
        <a:spcBef>
          <a:spcPct val="0"/>
        </a:spcBef>
        <a:spcAft>
          <a:spcPct val="0"/>
        </a:spcAft>
        <a:defRPr sz="1125" b="1">
          <a:solidFill>
            <a:srgbClr val="009999"/>
          </a:solidFill>
          <a:latin typeface="Verdana" pitchFamily="34" charset="0"/>
        </a:defRPr>
      </a:lvl7pPr>
      <a:lvl8pPr marL="771525" algn="ctr" rtl="0" eaLnBrk="1" fontAlgn="base" hangingPunct="1">
        <a:spcBef>
          <a:spcPct val="0"/>
        </a:spcBef>
        <a:spcAft>
          <a:spcPct val="0"/>
        </a:spcAft>
        <a:defRPr sz="1125" b="1">
          <a:solidFill>
            <a:srgbClr val="009999"/>
          </a:solidFill>
          <a:latin typeface="Verdana" pitchFamily="34" charset="0"/>
        </a:defRPr>
      </a:lvl8pPr>
      <a:lvl9pPr marL="1028700" algn="ctr" rtl="0" eaLnBrk="1" fontAlgn="base" hangingPunct="1">
        <a:spcBef>
          <a:spcPct val="0"/>
        </a:spcBef>
        <a:spcAft>
          <a:spcPct val="0"/>
        </a:spcAft>
        <a:defRPr sz="1125" b="1">
          <a:solidFill>
            <a:srgbClr val="009999"/>
          </a:solidFill>
          <a:latin typeface="Verdana" pitchFamily="34" charset="0"/>
        </a:defRPr>
      </a:lvl9pPr>
    </p:titleStyle>
    <p:bodyStyle>
      <a:lvl1pPr marL="192088" indent="-192088" algn="l" rtl="0" eaLnBrk="0" fontAlgn="base" hangingPunct="0">
        <a:spcBef>
          <a:spcPct val="20000"/>
        </a:spcBef>
        <a:spcAft>
          <a:spcPct val="0"/>
        </a:spcAft>
        <a:buClr>
          <a:schemeClr val="bg1"/>
        </a:buClr>
        <a:defRPr>
          <a:solidFill>
            <a:srgbClr val="0F5494"/>
          </a:solidFill>
          <a:latin typeface="+mn-lt"/>
          <a:ea typeface="+mn-ea"/>
          <a:cs typeface="+mn-cs"/>
        </a:defRPr>
      </a:lvl1pPr>
      <a:lvl2pPr marL="417513" indent="-160338" algn="l" rtl="0" eaLnBrk="0" fontAlgn="base" hangingPunct="0">
        <a:spcBef>
          <a:spcPct val="20000"/>
        </a:spcBef>
        <a:spcAft>
          <a:spcPct val="0"/>
        </a:spcAft>
        <a:buClr>
          <a:srgbClr val="0F5494"/>
        </a:buClr>
        <a:buChar char="•"/>
        <a:defRPr sz="900">
          <a:solidFill>
            <a:schemeClr val="tx1"/>
          </a:solidFill>
          <a:latin typeface="+mn-lt"/>
        </a:defRPr>
      </a:lvl2pPr>
      <a:lvl3pPr marL="642938" indent="-128588" algn="l" rtl="0" eaLnBrk="0" fontAlgn="base" hangingPunct="0">
        <a:spcBef>
          <a:spcPct val="20000"/>
        </a:spcBef>
        <a:spcAft>
          <a:spcPct val="0"/>
        </a:spcAft>
        <a:buClr>
          <a:srgbClr val="0F5494"/>
        </a:buClr>
        <a:buFont typeface="Wingdings" panose="05000000000000000000" pitchFamily="2" charset="2"/>
        <a:buChar char="§"/>
        <a:defRPr sz="700">
          <a:solidFill>
            <a:schemeClr val="tx1"/>
          </a:solidFill>
          <a:latin typeface="+mn-lt"/>
        </a:defRPr>
      </a:lvl3pPr>
      <a:lvl4pPr marL="900113" indent="-128588" algn="l" rtl="0" eaLnBrk="0" fontAlgn="base" hangingPunct="0">
        <a:spcBef>
          <a:spcPct val="20000"/>
        </a:spcBef>
        <a:spcAft>
          <a:spcPct val="0"/>
        </a:spcAft>
        <a:buChar char="–"/>
        <a:defRPr sz="1100">
          <a:solidFill>
            <a:schemeClr val="tx1"/>
          </a:solidFill>
          <a:latin typeface="Arial" charset="0"/>
        </a:defRPr>
      </a:lvl4pPr>
      <a:lvl5pPr marL="1157288" indent="-128588" algn="l" rtl="0" eaLnBrk="0" fontAlgn="base" hangingPunct="0">
        <a:spcBef>
          <a:spcPct val="20000"/>
        </a:spcBef>
        <a:spcAft>
          <a:spcPct val="0"/>
        </a:spcAft>
        <a:buChar char="»"/>
        <a:defRPr sz="1100">
          <a:solidFill>
            <a:schemeClr val="tx1"/>
          </a:solidFill>
          <a:latin typeface="Arial" charset="0"/>
        </a:defRPr>
      </a:lvl5pPr>
      <a:lvl6pPr marL="1414463" indent="-128588" algn="l" rtl="0" eaLnBrk="1" fontAlgn="base" hangingPunct="1">
        <a:spcBef>
          <a:spcPct val="20000"/>
        </a:spcBef>
        <a:spcAft>
          <a:spcPct val="0"/>
        </a:spcAft>
        <a:buChar char="»"/>
        <a:defRPr sz="1125">
          <a:solidFill>
            <a:schemeClr val="tx1"/>
          </a:solidFill>
          <a:latin typeface="Arial" charset="0"/>
        </a:defRPr>
      </a:lvl6pPr>
      <a:lvl7pPr marL="1671638" indent="-128588" algn="l" rtl="0" eaLnBrk="1" fontAlgn="base" hangingPunct="1">
        <a:spcBef>
          <a:spcPct val="20000"/>
        </a:spcBef>
        <a:spcAft>
          <a:spcPct val="0"/>
        </a:spcAft>
        <a:buChar char="»"/>
        <a:defRPr sz="1125">
          <a:solidFill>
            <a:schemeClr val="tx1"/>
          </a:solidFill>
          <a:latin typeface="Arial" charset="0"/>
        </a:defRPr>
      </a:lvl7pPr>
      <a:lvl8pPr marL="1928813" indent="-128588" algn="l" rtl="0" eaLnBrk="1" fontAlgn="base" hangingPunct="1">
        <a:spcBef>
          <a:spcPct val="20000"/>
        </a:spcBef>
        <a:spcAft>
          <a:spcPct val="0"/>
        </a:spcAft>
        <a:buChar char="»"/>
        <a:defRPr sz="1125">
          <a:solidFill>
            <a:schemeClr val="tx1"/>
          </a:solidFill>
          <a:latin typeface="Arial" charset="0"/>
        </a:defRPr>
      </a:lvl8pPr>
      <a:lvl9pPr marL="2185988" indent="-128588" algn="l" rtl="0" eaLnBrk="1" fontAlgn="base" hangingPunct="1">
        <a:spcBef>
          <a:spcPct val="20000"/>
        </a:spcBef>
        <a:spcAft>
          <a:spcPct val="0"/>
        </a:spcAft>
        <a:buChar char="»"/>
        <a:defRPr sz="1125">
          <a:solidFill>
            <a:schemeClr val="tx1"/>
          </a:solidFill>
          <a:latin typeface="Arial" charset="0"/>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1122363"/>
            <a:ext cx="10335748" cy="1646238"/>
          </a:xfrm>
        </p:spPr>
        <p:txBody>
          <a:bodyPr/>
          <a:lstStyle/>
          <a:p>
            <a:br>
              <a:rPr lang="en-US" sz="4400" b="1" dirty="0"/>
            </a:br>
            <a:br>
              <a:rPr lang="en-US" sz="4400" b="1" dirty="0"/>
            </a:br>
            <a:br>
              <a:rPr lang="en-US" sz="4400" b="1" dirty="0"/>
            </a:br>
            <a:br>
              <a:rPr lang="en-US" sz="4400" b="1" dirty="0"/>
            </a:br>
            <a:br>
              <a:rPr lang="en-US" sz="4400" b="1" dirty="0"/>
            </a:br>
            <a:br>
              <a:rPr lang="en-US" sz="4400" b="1" dirty="0"/>
            </a:br>
            <a:r>
              <a:rPr lang="en-US" sz="4400" b="1" dirty="0"/>
              <a:t>Revision of the EU Geographical Indications system</a:t>
            </a:r>
            <a:endParaRPr lang="fr-BE" sz="4400" b="1" i="1" dirty="0">
              <a:solidFill>
                <a:srgbClr val="FF0000"/>
              </a:solidFill>
            </a:endParaRPr>
          </a:p>
        </p:txBody>
      </p:sp>
      <p:sp>
        <p:nvSpPr>
          <p:cNvPr id="3" name="Subtitle 2"/>
          <p:cNvSpPr>
            <a:spLocks noGrp="1"/>
          </p:cNvSpPr>
          <p:nvPr>
            <p:ph type="subTitle" idx="1"/>
          </p:nvPr>
        </p:nvSpPr>
        <p:spPr>
          <a:xfrm>
            <a:off x="1070189" y="3613150"/>
            <a:ext cx="10676038" cy="2842514"/>
          </a:xfrm>
        </p:spPr>
        <p:txBody>
          <a:bodyPr/>
          <a:lstStyle/>
          <a:p>
            <a:pPr algn="r">
              <a:spcAft>
                <a:spcPts val="600"/>
              </a:spcAft>
            </a:pPr>
            <a:endParaRPr lang="fr-BE" sz="1600" i="1" dirty="0"/>
          </a:p>
          <a:p>
            <a:pPr algn="r">
              <a:spcAft>
                <a:spcPts val="600"/>
              </a:spcAft>
            </a:pPr>
            <a:endParaRPr lang="fr-BE" sz="1600" i="1" dirty="0"/>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2400" b="0" i="0" u="none" strike="noStrike" kern="1200" cap="none" spc="0" normalizeH="0" baseline="0" noProof="0" dirty="0">
                <a:ln>
                  <a:noFill/>
                </a:ln>
                <a:solidFill>
                  <a:srgbClr val="FFFFFF"/>
                </a:solidFill>
                <a:effectLst/>
                <a:uLnTx/>
                <a:uFillTx/>
                <a:latin typeface="Arial"/>
                <a:ea typeface="+mn-ea"/>
                <a:cs typeface="+mn-cs"/>
              </a:rPr>
              <a:t>8 </a:t>
            </a:r>
            <a:r>
              <a:rPr kumimoji="0" lang="fr-BE" sz="2400" b="0" i="0" u="none" strike="noStrike" kern="1200" cap="none" spc="0" normalizeH="0" baseline="0" noProof="0" dirty="0" err="1">
                <a:ln>
                  <a:noFill/>
                </a:ln>
                <a:solidFill>
                  <a:srgbClr val="FFFFFF"/>
                </a:solidFill>
                <a:effectLst/>
                <a:uLnTx/>
                <a:uFillTx/>
                <a:latin typeface="Arial"/>
                <a:ea typeface="+mn-ea"/>
                <a:cs typeface="+mn-cs"/>
              </a:rPr>
              <a:t>November</a:t>
            </a:r>
            <a:r>
              <a:rPr kumimoji="0" lang="fr-BE" sz="2400" b="0" i="0" u="none" strike="noStrike" kern="1200" cap="none" spc="0" normalizeH="0" baseline="0" noProof="0" dirty="0">
                <a:ln>
                  <a:noFill/>
                </a:ln>
                <a:solidFill>
                  <a:srgbClr val="FFFFFF"/>
                </a:solidFill>
                <a:effectLst/>
                <a:uLnTx/>
                <a:uFillTx/>
                <a:latin typeface="Arial"/>
                <a:ea typeface="+mn-ea"/>
                <a:cs typeface="+mn-cs"/>
              </a:rPr>
              <a:t> 2023</a:t>
            </a: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fr-BE" sz="2000" b="0" i="1" u="none" strike="noStrike" kern="1200" cap="none" spc="0" normalizeH="0" baseline="0" noProof="0" dirty="0">
              <a:ln>
                <a:noFill/>
              </a:ln>
              <a:solidFill>
                <a:srgbClr val="FFFFFF"/>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r>
              <a:rPr kumimoji="0" lang="fr-BE" sz="2000" b="0" i="1" u="none" strike="noStrike" kern="1200" cap="none" spc="0" normalizeH="0" baseline="0" noProof="0" dirty="0">
                <a:ln>
                  <a:noFill/>
                </a:ln>
                <a:solidFill>
                  <a:srgbClr val="FFFFFF"/>
                </a:solidFill>
                <a:effectLst/>
                <a:uLnTx/>
                <a:uFillTx/>
                <a:latin typeface="Arial"/>
                <a:ea typeface="+mn-ea"/>
                <a:cs typeface="+mn-cs"/>
              </a:rPr>
              <a:t>DG Agriculture and Rural </a:t>
            </a:r>
            <a:r>
              <a:rPr kumimoji="0" lang="fr-BE" sz="2000" b="0" i="1" u="none" strike="noStrike" kern="1200" cap="none" spc="0" normalizeH="0" baseline="0" noProof="0" dirty="0" err="1">
                <a:ln>
                  <a:noFill/>
                </a:ln>
                <a:solidFill>
                  <a:srgbClr val="FFFFFF"/>
                </a:solidFill>
                <a:effectLst/>
                <a:uLnTx/>
                <a:uFillTx/>
                <a:latin typeface="Arial"/>
                <a:ea typeface="+mn-ea"/>
                <a:cs typeface="+mn-cs"/>
              </a:rPr>
              <a:t>Development</a:t>
            </a:r>
            <a:br>
              <a:rPr kumimoji="0" lang="fr-BE" sz="2000" b="0" i="1" u="none" strike="noStrike" kern="1200" cap="none" spc="0" normalizeH="0" baseline="0" noProof="0" dirty="0">
                <a:ln>
                  <a:noFill/>
                </a:ln>
                <a:solidFill>
                  <a:srgbClr val="FFFFFF"/>
                </a:solidFill>
                <a:effectLst/>
                <a:uLnTx/>
                <a:uFillTx/>
                <a:latin typeface="Arial"/>
                <a:ea typeface="+mn-ea"/>
                <a:cs typeface="+mn-cs"/>
              </a:rPr>
            </a:br>
            <a:r>
              <a:rPr kumimoji="0" lang="fr-BE" sz="2000" b="0" i="1" u="none" strike="noStrike" kern="1200" cap="none" spc="0" normalizeH="0" baseline="0" noProof="0">
                <a:ln>
                  <a:noFill/>
                </a:ln>
                <a:solidFill>
                  <a:srgbClr val="FFFFFF"/>
                </a:solidFill>
                <a:effectLst/>
                <a:uLnTx/>
                <a:uFillTx/>
                <a:latin typeface="Arial"/>
                <a:ea typeface="+mn-ea"/>
                <a:cs typeface="+mn-cs"/>
              </a:rPr>
              <a:t>Luca Cianfoni, </a:t>
            </a:r>
            <a:r>
              <a:rPr kumimoji="0" lang="fr-BE" sz="2000" b="0" i="1" u="none" strike="noStrike" kern="1200" cap="none" spc="0" normalizeH="0" baseline="0" noProof="0" dirty="0">
                <a:ln>
                  <a:noFill/>
                </a:ln>
                <a:solidFill>
                  <a:srgbClr val="FFFFFF"/>
                </a:solidFill>
                <a:effectLst/>
                <a:uLnTx/>
                <a:uFillTx/>
                <a:latin typeface="Arial"/>
                <a:ea typeface="+mn-ea"/>
                <a:cs typeface="+mn-cs"/>
              </a:rPr>
              <a:t>AGRI.F3 </a:t>
            </a:r>
            <a:r>
              <a:rPr kumimoji="0" lang="fr-BE" sz="2000" b="0" i="1" u="none" strike="noStrike" kern="1200" cap="none" spc="0" normalizeH="0" baseline="0" noProof="0" dirty="0" err="1">
                <a:ln>
                  <a:noFill/>
                </a:ln>
                <a:solidFill>
                  <a:srgbClr val="FFFFFF"/>
                </a:solidFill>
                <a:effectLst/>
                <a:uLnTx/>
                <a:uFillTx/>
                <a:latin typeface="Arial"/>
                <a:ea typeface="+mn-ea"/>
                <a:cs typeface="+mn-cs"/>
              </a:rPr>
              <a:t>Geographical</a:t>
            </a:r>
            <a:r>
              <a:rPr kumimoji="0" lang="fr-BE" sz="2000" b="0" i="1" u="none" strike="noStrike" kern="1200" cap="none" spc="0" normalizeH="0" baseline="0" noProof="0" dirty="0">
                <a:ln>
                  <a:noFill/>
                </a:ln>
                <a:solidFill>
                  <a:srgbClr val="FFFFFF"/>
                </a:solidFill>
                <a:effectLst/>
                <a:uLnTx/>
                <a:uFillTx/>
                <a:latin typeface="Arial"/>
                <a:ea typeface="+mn-ea"/>
                <a:cs typeface="+mn-cs"/>
              </a:rPr>
              <a:t> Indications</a:t>
            </a:r>
            <a:endParaRPr kumimoji="0" lang="en-IE" sz="2000" b="0" i="0" u="none" strike="noStrike" kern="1200" cap="none" spc="0" normalizeH="0" baseline="0" noProof="0" dirty="0">
              <a:ln>
                <a:noFill/>
              </a:ln>
              <a:solidFill>
                <a:srgbClr val="FFFFFF"/>
              </a:solidFill>
              <a:effectLst/>
              <a:uLnTx/>
              <a:uFillTx/>
              <a:latin typeface="Arial"/>
              <a:ea typeface="+mn-ea"/>
              <a:cs typeface="+mn-cs"/>
            </a:endParaRPr>
          </a:p>
          <a:p>
            <a:pPr algn="r">
              <a:spcAft>
                <a:spcPts val="600"/>
              </a:spcAft>
            </a:pPr>
            <a:br>
              <a:rPr lang="fr-BE" sz="1600" i="1" dirty="0"/>
            </a:br>
            <a:endParaRPr lang="en-IE" dirty="0"/>
          </a:p>
        </p:txBody>
      </p:sp>
    </p:spTree>
    <p:extLst>
      <p:ext uri="{BB962C8B-B14F-4D97-AF65-F5344CB8AC3E}">
        <p14:creationId xmlns:p14="http://schemas.microsoft.com/office/powerpoint/2010/main" val="100077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Wines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Option for Wine to use PDO PGI as abbreviations on label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4D4D4D">
                    <a:lumMod val="50000"/>
                  </a:srgbClr>
                </a:solidFill>
                <a:latin typeface="Arial"/>
                <a:cs typeface="Times New Roman" panose="02020603050405020304" pitchFamily="18" charset="0"/>
              </a:rPr>
              <a:t>Rules on transitional labelling only for wines</a:t>
            </a: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Wine labelling rules are left in the CMO Regulation. They are specific and quite different from the labelling rules for food and spirits</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Labelling</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2000" b="0" i="0" u="none" strike="noStrike" kern="1200" cap="none" spc="0" normalizeH="0" baseline="0" dirty="0">
                <a:ln>
                  <a:noFill/>
                </a:ln>
                <a:solidFill>
                  <a:srgbClr val="FFFFFF"/>
                </a:solidFill>
                <a:effectLst/>
                <a:uLnTx/>
                <a:uFillTx/>
                <a:latin typeface="Arial" panose="020B0604020202020204" pitchFamily="34" charset="0"/>
                <a:ea typeface="+mn-ea"/>
                <a:cs typeface="Arial" panose="020B0604020202020204" pitchFamily="34" charset="0"/>
              </a:rPr>
              <a:t>Transparency</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000000"/>
              </a:solidFill>
              <a:latin typeface="Arial (Body)"/>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For food: Obligation to indicate the producer or the operator in the same field of vision of the GI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For spirits: Obligation to indicate the producer in the same field of vision of the GI</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000000"/>
                </a:solidFill>
                <a:latin typeface="Arial (Body)"/>
                <a:cs typeface="Arial" panose="020B0604020202020204" pitchFamily="34" charset="0"/>
              </a:rPr>
              <a:t>T</a:t>
            </a: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wo-year transitional period for this new obligation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000000"/>
              </a:solidFill>
              <a:latin typeface="Arial (Body)"/>
              <a:cs typeface="Arial" panose="020B0604020202020204" pitchFamily="34" charset="0"/>
            </a:endParaRPr>
          </a:p>
          <a:p>
            <a:pPr marR="0" lvl="0" algn="just"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Other rules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Logo still mandatory for food only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Use of indications and abbreviations when GI is an ingredient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96304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Controls on  compliance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with</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product</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specification</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In wines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Separate controls provisions for wine in the CMO Regulation</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Controls and Scope</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2000" dirty="0">
                <a:solidFill>
                  <a:srgbClr val="FFFFFF"/>
                </a:solidFill>
                <a:latin typeface="Arial" panose="020B0604020202020204" pitchFamily="34" charset="0"/>
                <a:cs typeface="Arial" panose="020B0604020202020204" pitchFamily="34" charset="0"/>
              </a:rPr>
              <a:t>Controls on  compliance </a:t>
            </a:r>
            <a:r>
              <a:rPr lang="fr-BE" sz="2000" dirty="0" err="1">
                <a:solidFill>
                  <a:srgbClr val="FFFFFF"/>
                </a:solidFill>
                <a:latin typeface="Arial" panose="020B0604020202020204" pitchFamily="34" charset="0"/>
                <a:cs typeface="Arial" panose="020B0604020202020204" pitchFamily="34" charset="0"/>
              </a:rPr>
              <a:t>with</a:t>
            </a:r>
            <a:r>
              <a:rPr lang="fr-BE" sz="2000" dirty="0">
                <a:solidFill>
                  <a:srgbClr val="FFFFFF"/>
                </a:solidFill>
                <a:latin typeface="Arial" panose="020B0604020202020204" pitchFamily="34" charset="0"/>
                <a:cs typeface="Arial" panose="020B0604020202020204" pitchFamily="34" charset="0"/>
              </a:rPr>
              <a:t> </a:t>
            </a:r>
            <a:r>
              <a:rPr lang="fr-BE" sz="2000" dirty="0" err="1">
                <a:solidFill>
                  <a:srgbClr val="FFFFFF"/>
                </a:solidFill>
                <a:latin typeface="Arial" panose="020B0604020202020204" pitchFamily="34" charset="0"/>
                <a:cs typeface="Arial" panose="020B0604020202020204" pitchFamily="34" charset="0"/>
              </a:rPr>
              <a:t>product</a:t>
            </a:r>
            <a:r>
              <a:rPr lang="fr-BE" sz="2000" dirty="0">
                <a:solidFill>
                  <a:srgbClr val="FFFFFF"/>
                </a:solidFill>
                <a:latin typeface="Arial" panose="020B0604020202020204" pitchFamily="34" charset="0"/>
                <a:cs typeface="Arial" panose="020B0604020202020204" pitchFamily="34" charset="0"/>
              </a:rPr>
              <a:t> </a:t>
            </a:r>
            <a:r>
              <a:rPr lang="fr-BE" sz="2000" dirty="0" err="1">
                <a:solidFill>
                  <a:srgbClr val="FFFFFF"/>
                </a:solidFill>
                <a:latin typeface="Arial" panose="020B0604020202020204" pitchFamily="34" charset="0"/>
                <a:cs typeface="Arial" panose="020B0604020202020204" pitchFamily="34" charset="0"/>
              </a:rPr>
              <a:t>specification</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Common provisions on the controls for spirit drinks and agricultural products back </a:t>
            </a:r>
            <a:r>
              <a:rPr lang="en-US" dirty="0">
                <a:solidFill>
                  <a:srgbClr val="000000"/>
                </a:solidFill>
                <a:latin typeface="Arial (Body)"/>
                <a:cs typeface="Arial" panose="020B0604020202020204" pitchFamily="34" charset="0"/>
              </a:rPr>
              <a:t>to the GI Regulation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Interpretation and application made easier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Scope of the Regulation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Extended to all agricultural products according to WTO definition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Covers wines, spirit drinks and agricultural products listed under the combined nomenclature established by Chapters 1 to 23 of Common Customs Tariff (CN product classification replaces current one)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Tobacco is excluded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8028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Bilateral agreements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Correspondence of the scope with WTO agreement on agriculture will facilitate the conclusion of International Bilateral Agreements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Rules on RPG in the Regulation may not apply to non-EU countries, future bilateral agreement may possibly include such rules </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International developments </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International credibility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The harmonisation of the GI system supposed to enhance the credibility of the EU GI system with International partners</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Geneva Act</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RPG in a privileged position when requesting to apply for registration in the International Register</a:t>
            </a:r>
          </a:p>
        </p:txBody>
      </p:sp>
    </p:spTree>
    <p:extLst>
      <p:ext uri="{BB962C8B-B14F-4D97-AF65-F5344CB8AC3E}">
        <p14:creationId xmlns:p14="http://schemas.microsoft.com/office/powerpoint/2010/main" val="730229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3223FA-AA1B-DA5C-7C7E-AE807794B8CA}"/>
              </a:ext>
            </a:extLst>
          </p:cNvPr>
          <p:cNvSpPr>
            <a:spLocks noGrp="1"/>
          </p:cNvSpPr>
          <p:nvPr>
            <p:ph sz="half" idx="2"/>
          </p:nvPr>
        </p:nvSpPr>
        <p:spPr>
          <a:xfrm>
            <a:off x="839788" y="1740311"/>
            <a:ext cx="10515600" cy="3862096"/>
          </a:xfrm>
        </p:spPr>
        <p:txBody>
          <a:bodyPr/>
          <a:lstStyle/>
          <a:p>
            <a:r>
              <a:rPr lang="en-IE" dirty="0"/>
              <a:t>31 March 2022 – </a:t>
            </a:r>
            <a:r>
              <a:rPr kumimoji="0" lang="en-IE" sz="2400" b="1" i="0" u="none" strike="noStrike" kern="1200" cap="none" spc="0" normalizeH="0" baseline="0" noProof="0" dirty="0">
                <a:ln>
                  <a:noFill/>
                </a:ln>
                <a:solidFill>
                  <a:srgbClr val="4D4D4D"/>
                </a:solidFill>
                <a:effectLst/>
                <a:uLnTx/>
                <a:uFillTx/>
                <a:latin typeface="Arial"/>
                <a:ea typeface="+mn-ea"/>
                <a:cs typeface="+mn-cs"/>
              </a:rPr>
              <a:t>adoption of the Commission’s Proposal </a:t>
            </a:r>
            <a:endParaRPr lang="en-IE" dirty="0"/>
          </a:p>
          <a:p>
            <a:r>
              <a:rPr lang="en-IE" dirty="0"/>
              <a:t>8 May 2023 – </a:t>
            </a:r>
            <a:r>
              <a:rPr lang="en-IE" b="1" dirty="0"/>
              <a:t>adoption of the Council’s General approach</a:t>
            </a:r>
          </a:p>
          <a:p>
            <a:r>
              <a:rPr lang="en-IE" dirty="0"/>
              <a:t>31 May 2023 – </a:t>
            </a:r>
            <a:r>
              <a:rPr lang="en-IE" b="1" dirty="0"/>
              <a:t>amendments adopted by the European Parliament</a:t>
            </a:r>
          </a:p>
          <a:p>
            <a:r>
              <a:rPr lang="en-IE" dirty="0"/>
              <a:t>24 October 2023 </a:t>
            </a:r>
            <a:r>
              <a:rPr lang="en-IE" b="1" dirty="0"/>
              <a:t>– political agreement after </a:t>
            </a:r>
            <a:r>
              <a:rPr lang="en-IE" b="1" dirty="0" err="1"/>
              <a:t>trilogues</a:t>
            </a:r>
            <a:endParaRPr lang="en-IE" b="1" dirty="0"/>
          </a:p>
          <a:p>
            <a:r>
              <a:rPr lang="en-IE" dirty="0"/>
              <a:t>February 2024 </a:t>
            </a:r>
            <a:r>
              <a:rPr kumimoji="0" lang="en-IE" sz="2400" b="1" i="0" u="none" strike="noStrike" kern="1200" cap="none" spc="0" normalizeH="0" baseline="0" noProof="0" dirty="0">
                <a:ln>
                  <a:noFill/>
                </a:ln>
                <a:solidFill>
                  <a:srgbClr val="4D4D4D"/>
                </a:solidFill>
                <a:effectLst/>
                <a:uLnTx/>
                <a:uFillTx/>
                <a:latin typeface="Arial"/>
                <a:ea typeface="+mn-ea"/>
                <a:cs typeface="+mn-cs"/>
              </a:rPr>
              <a:t>– vote in the Plenary of the European Parliament </a:t>
            </a:r>
            <a:endParaRPr lang="en-IE" b="1" dirty="0"/>
          </a:p>
          <a:p>
            <a:r>
              <a:rPr lang="en-IE" dirty="0"/>
              <a:t>Application of Regulation </a:t>
            </a:r>
            <a:r>
              <a:rPr lang="en-IE" b="1" dirty="0"/>
              <a:t>– March / April 2024</a:t>
            </a:r>
          </a:p>
          <a:p>
            <a:endParaRPr lang="en-IE" dirty="0"/>
          </a:p>
        </p:txBody>
      </p:sp>
      <p:sp>
        <p:nvSpPr>
          <p:cNvPr id="6" name="Title 5">
            <a:extLst>
              <a:ext uri="{FF2B5EF4-FFF2-40B4-BE49-F238E27FC236}">
                <a16:creationId xmlns:a16="http://schemas.microsoft.com/office/drawing/2014/main" id="{A9311CC1-3C15-D563-846D-4576472D69B8}"/>
              </a:ext>
            </a:extLst>
          </p:cNvPr>
          <p:cNvSpPr>
            <a:spLocks noGrp="1"/>
          </p:cNvSpPr>
          <p:nvPr>
            <p:ph type="title"/>
          </p:nvPr>
        </p:nvSpPr>
        <p:spPr/>
        <p:txBody>
          <a:bodyPr/>
          <a:lstStyle/>
          <a:p>
            <a:r>
              <a:rPr lang="en-IE" b="1" dirty="0"/>
              <a:t>Calendar </a:t>
            </a:r>
          </a:p>
        </p:txBody>
      </p:sp>
    </p:spTree>
    <p:extLst>
      <p:ext uri="{BB962C8B-B14F-4D97-AF65-F5344CB8AC3E}">
        <p14:creationId xmlns:p14="http://schemas.microsoft.com/office/powerpoint/2010/main" val="1274125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6639846" cy="1853519"/>
          </a:xfrm>
        </p:spPr>
        <p:txBody>
          <a:bodyPr wrap="square" anchor="b" anchorCtr="0"/>
          <a:lstStyle/>
          <a:p>
            <a:r>
              <a:rPr lang="en-US" sz="1050" b="1" dirty="0"/>
              <a:t>© European </a:t>
            </a:r>
            <a:r>
              <a:rPr lang="en-US" sz="1050" b="1"/>
              <a:t>Union 2023</a:t>
            </a:r>
            <a:endParaRPr lang="en-US" sz="1050" b="1" dirty="0"/>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pic>
        <p:nvPicPr>
          <p:cNvPr id="6" name="Picture 5"/>
          <p:cNvPicPr>
            <a:picLocks noChangeAspect="1"/>
          </p:cNvPicPr>
          <p:nvPr/>
        </p:nvPicPr>
        <p:blipFill>
          <a:blip r:embed="rId5"/>
          <a:stretch>
            <a:fillRect/>
          </a:stretch>
        </p:blipFill>
        <p:spPr>
          <a:xfrm>
            <a:off x="8064650" y="0"/>
            <a:ext cx="4127350" cy="6931753"/>
          </a:xfrm>
          <a:prstGeom prst="rect">
            <a:avLst/>
          </a:prstGeom>
        </p:spPr>
      </p:pic>
    </p:spTree>
    <p:extLst>
      <p:ext uri="{BB962C8B-B14F-4D97-AF65-F5344CB8AC3E}">
        <p14:creationId xmlns:p14="http://schemas.microsoft.com/office/powerpoint/2010/main" val="246034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63388" y="1626444"/>
            <a:ext cx="10065224" cy="4310239"/>
          </a:xfrm>
        </p:spPr>
        <p:txBody>
          <a:bodyPr>
            <a:noAutofit/>
          </a:bodyPr>
          <a:lstStyle/>
          <a:p>
            <a:pPr algn="ctr"/>
            <a:r>
              <a:rPr lang="en-GB" sz="2300" b="1" dirty="0"/>
              <a:t>Political Agreement on a</a:t>
            </a:r>
            <a:br>
              <a:rPr lang="en-GB" sz="2300" b="1" dirty="0"/>
            </a:br>
            <a:br>
              <a:rPr lang="en-GB" sz="2300" b="1" dirty="0"/>
            </a:br>
            <a:r>
              <a:rPr lang="en-GB" sz="2300" b="1" dirty="0"/>
              <a:t>REGULATION OF THE EUROPEAN PARLIAMENT AND OF THE COUNCIL</a:t>
            </a:r>
            <a:br>
              <a:rPr lang="en-GB" sz="2300" b="1" dirty="0"/>
            </a:br>
            <a:r>
              <a:rPr lang="en-GB" sz="2300" b="1" dirty="0"/>
              <a:t> </a:t>
            </a:r>
            <a:br>
              <a:rPr lang="en-GB" sz="2300" b="1" dirty="0"/>
            </a:br>
            <a:r>
              <a:rPr lang="en-GB" sz="2300" b="1" dirty="0"/>
              <a:t>on European Union geographical indications for wine, </a:t>
            </a:r>
            <a:br>
              <a:rPr lang="en-GB" sz="2300" b="1" dirty="0"/>
            </a:br>
            <a:r>
              <a:rPr lang="en-GB" sz="2300" b="1" dirty="0"/>
              <a:t>spirit drinks and agricultural products, </a:t>
            </a:r>
            <a:br>
              <a:rPr lang="en-GB" sz="2300" b="1" dirty="0"/>
            </a:br>
            <a:r>
              <a:rPr lang="en-GB" sz="2300" b="1" dirty="0"/>
              <a:t>and quality schemes for agricultural products, </a:t>
            </a:r>
            <a:br>
              <a:rPr lang="en-GB" sz="2300" b="1" dirty="0"/>
            </a:br>
            <a:r>
              <a:rPr lang="en-GB" sz="2300" b="1" dirty="0"/>
              <a:t>amending Regulations (EU) N°1308/2013, (EU) 2017/1001 </a:t>
            </a:r>
            <a:br>
              <a:rPr lang="en-GB" sz="2300" b="1" dirty="0"/>
            </a:br>
            <a:r>
              <a:rPr lang="en-GB" sz="2300" b="1" dirty="0"/>
              <a:t>and (EU) and repealing Regulation (EU) N°1151/2012</a:t>
            </a:r>
            <a:br>
              <a:rPr lang="en-GB" sz="2300" b="1" dirty="0"/>
            </a:br>
            <a:br>
              <a:rPr lang="en-GB" sz="2300" b="1" dirty="0"/>
            </a:br>
            <a:r>
              <a:rPr lang="en-GB" sz="2300" b="1" dirty="0"/>
              <a:t>24 October 2023</a:t>
            </a:r>
            <a:endParaRPr lang="en-GB" sz="2300" b="1" dirty="0">
              <a:solidFill>
                <a:srgbClr val="FFC000"/>
              </a:solidFill>
            </a:endParaRPr>
          </a:p>
        </p:txBody>
      </p:sp>
    </p:spTree>
    <p:extLst>
      <p:ext uri="{BB962C8B-B14F-4D97-AF65-F5344CB8AC3E}">
        <p14:creationId xmlns:p14="http://schemas.microsoft.com/office/powerpoint/2010/main" val="291008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11967"/>
            <a:ext cx="10905699" cy="4618718"/>
          </a:xfrm>
        </p:spPr>
        <p:txBody>
          <a:bodyPr/>
          <a:lstStyle/>
          <a:p>
            <a:pPr marL="0" indent="0">
              <a:spcAft>
                <a:spcPts val="1200"/>
              </a:spcAft>
              <a:buNone/>
            </a:pPr>
            <a:endParaRPr lang="en-GB" dirty="0"/>
          </a:p>
          <a:p>
            <a:pPr lvl="1">
              <a:spcAft>
                <a:spcPts val="1200"/>
              </a:spcAft>
            </a:pPr>
            <a:endParaRPr lang="en-GB" dirty="0"/>
          </a:p>
          <a:p>
            <a:pPr marL="457200" lvl="1" indent="0">
              <a:spcAft>
                <a:spcPts val="1200"/>
              </a:spcAft>
              <a:buNone/>
            </a:pPr>
            <a:endParaRPr lang="en-GB" dirty="0"/>
          </a:p>
        </p:txBody>
      </p:sp>
      <p:sp>
        <p:nvSpPr>
          <p:cNvPr id="2" name="Title 1"/>
          <p:cNvSpPr>
            <a:spLocks noGrp="1"/>
          </p:cNvSpPr>
          <p:nvPr>
            <p:ph type="title"/>
          </p:nvPr>
        </p:nvSpPr>
        <p:spPr>
          <a:xfrm>
            <a:off x="838201" y="410322"/>
            <a:ext cx="10515600" cy="1317431"/>
          </a:xfrm>
        </p:spPr>
        <p:txBody>
          <a:bodyPr/>
          <a:lstStyle/>
          <a:p>
            <a:r>
              <a:rPr lang="en-GB" b="1" dirty="0"/>
              <a:t>Main achievements 1 </a:t>
            </a:r>
            <a:br>
              <a:rPr lang="en-GB" b="1" dirty="0"/>
            </a:br>
            <a:endParaRPr lang="en-GB" sz="3200" b="1" dirty="0"/>
          </a:p>
        </p:txBody>
      </p:sp>
      <p:sp>
        <p:nvSpPr>
          <p:cNvPr id="5" name="Rectangle 4"/>
          <p:cNvSpPr/>
          <p:nvPr/>
        </p:nvSpPr>
        <p:spPr>
          <a:xfrm>
            <a:off x="448102" y="567651"/>
            <a:ext cx="11021569" cy="5216813"/>
          </a:xfrm>
          <a:prstGeom prst="rect">
            <a:avLst/>
          </a:prstGeom>
        </p:spPr>
        <p:txBody>
          <a:bodyPr wrap="square">
            <a:spAutoFit/>
          </a:bodyPr>
          <a:lstStyle/>
          <a:p>
            <a:pPr marL="0" marR="0" lvl="1" indent="0" algn="just" defTabSz="914400" rtl="0" eaLnBrk="1" fontAlgn="auto" latinLnBrk="0" hangingPunct="1">
              <a:lnSpc>
                <a:spcPct val="100000"/>
              </a:lnSpc>
              <a:spcBef>
                <a:spcPts val="600"/>
              </a:spcBef>
              <a:spcAft>
                <a:spcPts val="600"/>
              </a:spcAft>
              <a:buClr>
                <a:srgbClr val="034EA2"/>
              </a:buClr>
              <a:buSzTx/>
              <a:buFontTx/>
              <a:buNone/>
              <a:tabLst/>
              <a:defRPr/>
            </a:pPr>
            <a:r>
              <a:rPr kumimoji="0" lang="en-US" sz="2000" b="0" i="0" u="sng" strike="noStrike" kern="1200" cap="none" spc="0" normalizeH="0" baseline="0" noProof="0" dirty="0">
                <a:ln>
                  <a:noFill/>
                </a:ln>
                <a:solidFill>
                  <a:srgbClr val="ED8D2F">
                    <a:lumMod val="75000"/>
                  </a:srgbClr>
                </a:solidFill>
                <a:effectLst/>
                <a:uLnTx/>
                <a:uFillTx/>
                <a:latin typeface="Arial"/>
                <a:ea typeface="+mn-ea"/>
                <a:cs typeface="+mn-cs"/>
              </a:rPr>
              <a:t>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1" i="0" u="none" strike="noStrike" kern="1200" cap="none" spc="0" normalizeH="0" baseline="0" noProof="0" dirty="0">
              <a:ln>
                <a:noFill/>
              </a:ln>
              <a:solidFill>
                <a:srgbClr val="034EA2"/>
              </a:solidFill>
              <a:effectLst/>
              <a:uLnTx/>
              <a:uFillTx/>
              <a:latin typeface="Arial"/>
              <a:ea typeface="+mn-ea"/>
              <a:cs typeface="+mn-cs"/>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1" i="0" u="none" strike="noStrike" kern="1200" cap="none" spc="0" normalizeH="0" baseline="0" noProof="0" dirty="0">
              <a:ln>
                <a:noFill/>
              </a:ln>
              <a:solidFill>
                <a:srgbClr val="034EA2"/>
              </a:solidFill>
              <a:effectLst/>
              <a:uLnTx/>
              <a:uFillTx/>
              <a:latin typeface="Arial"/>
              <a:ea typeface="+mn-ea"/>
              <a:cs typeface="+mn-cs"/>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Protection</a:t>
            </a:r>
            <a:r>
              <a:rPr kumimoji="0" lang="en-US" sz="2000" b="0" i="0" u="none" strike="noStrike" kern="1200" cap="none" spc="0" normalizeH="0" baseline="0" noProof="0" dirty="0">
                <a:ln>
                  <a:noFill/>
                </a:ln>
                <a:solidFill>
                  <a:srgbClr val="034EA2"/>
                </a:solidFill>
                <a:effectLst/>
                <a:uLnTx/>
                <a:uFillTx/>
                <a:latin typeface="Arial"/>
                <a:ea typeface="+mn-ea"/>
                <a:cs typeface="+mn-cs"/>
              </a:rPr>
              <a:t> strengthened, in particular as regards the use of the GIs in the names of products that use GIs products as an ingredient and on the internet</a:t>
            </a:r>
          </a:p>
          <a:p>
            <a:pPr lvl="1" indent="-457200" algn="just">
              <a:spcAft>
                <a:spcPts val="1200"/>
              </a:spcAft>
              <a:buClr>
                <a:srgbClr val="034EA2"/>
              </a:buClr>
              <a:buFont typeface="+mj-lt"/>
              <a:buAutoNum type="arabicPeriod"/>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Enforcement </a:t>
            </a:r>
            <a:r>
              <a:rPr kumimoji="0" lang="en-US" sz="2000" b="0" i="0" u="none" strike="noStrike" kern="1200" cap="none" spc="0" normalizeH="0" baseline="0" noProof="0" dirty="0">
                <a:ln>
                  <a:noFill/>
                </a:ln>
                <a:solidFill>
                  <a:srgbClr val="034EA2"/>
                </a:solidFill>
                <a:effectLst/>
                <a:uLnTx/>
                <a:uFillTx/>
                <a:latin typeface="Arial"/>
                <a:ea typeface="+mn-ea"/>
                <a:cs typeface="+mn-cs"/>
              </a:rPr>
              <a:t>strengthened, in particular as regards the actions to stop illegal use of names and domain names and the new system to facilitate the recognition on the market of the genuine GI products (attestation of compliance with the product specification)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Legal framework </a:t>
            </a:r>
            <a:r>
              <a:rPr kumimoji="0" lang="en-US" sz="2000" b="0" i="0" u="none" strike="noStrike" kern="1200" cap="none" spc="0" normalizeH="0" baseline="0" noProof="0" dirty="0">
                <a:ln>
                  <a:noFill/>
                </a:ln>
                <a:solidFill>
                  <a:srgbClr val="034EA2"/>
                </a:solidFill>
                <a:effectLst/>
                <a:uLnTx/>
                <a:uFillTx/>
                <a:latin typeface="Arial"/>
                <a:ea typeface="+mn-ea"/>
                <a:cs typeface="+mn-cs"/>
              </a:rPr>
              <a:t>streamlined: one set of protection rules, one Register and one GI Committee. Stricter deadlines, procedures optimized</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Scope</a:t>
            </a:r>
            <a:r>
              <a:rPr kumimoji="0" lang="en-US" sz="2000" b="0" i="0" u="none" strike="noStrike" kern="1200" cap="none" spc="0" normalizeH="0" baseline="0" noProof="0" dirty="0">
                <a:ln>
                  <a:noFill/>
                </a:ln>
                <a:solidFill>
                  <a:srgbClr val="034EA2"/>
                </a:solidFill>
                <a:effectLst/>
                <a:uLnTx/>
                <a:uFillTx/>
                <a:latin typeface="Arial"/>
                <a:ea typeface="+mn-ea"/>
                <a:cs typeface="+mn-cs"/>
              </a:rPr>
              <a:t> enlarged and aligned to WTO agreement on agriculture</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1400" b="1" i="1" u="none" strike="noStrike" kern="1200" cap="none" spc="0" normalizeH="0" baseline="0" noProof="0" dirty="0">
              <a:ln>
                <a:noFill/>
              </a:ln>
              <a:solidFill>
                <a:srgbClr val="034EA2"/>
              </a:solidFill>
              <a:effectLst/>
              <a:highlight>
                <a:srgbClr val="FFFF00"/>
              </a:highlight>
              <a:uLnTx/>
              <a:uFillTx/>
              <a:latin typeface="Arial"/>
              <a:ea typeface="+mn-ea"/>
              <a:cs typeface="+mn-cs"/>
            </a:endParaRPr>
          </a:p>
          <a:p>
            <a:pPr marL="0" marR="0" lvl="1" indent="0" algn="just" defTabSz="914400" rtl="0" eaLnBrk="1" fontAlgn="auto" latinLnBrk="0" hangingPunct="1">
              <a:lnSpc>
                <a:spcPct val="100000"/>
              </a:lnSpc>
              <a:spcBef>
                <a:spcPts val="0"/>
              </a:spcBef>
              <a:spcAft>
                <a:spcPts val="1200"/>
              </a:spcAft>
              <a:buClr>
                <a:srgbClr val="034EA2"/>
              </a:buClr>
              <a:buSzTx/>
              <a:buFontTx/>
              <a:buNone/>
              <a:tabLst/>
              <a:defRPr/>
            </a:pPr>
            <a:endParaRPr kumimoji="0" lang="en-US" sz="2400" b="0" i="0" u="none" strike="noStrike" kern="1200" cap="none" spc="0" normalizeH="0" baseline="0" noProof="0" dirty="0">
              <a:ln>
                <a:noFill/>
              </a:ln>
              <a:solidFill>
                <a:srgbClr val="034EA2"/>
              </a:solidFill>
              <a:effectLst/>
              <a:uLnTx/>
              <a:uFillTx/>
              <a:latin typeface="Arial"/>
              <a:ea typeface="+mn-ea"/>
              <a:cs typeface="+mn-cs"/>
            </a:endParaRPr>
          </a:p>
        </p:txBody>
      </p:sp>
    </p:spTree>
    <p:extLst>
      <p:ext uri="{BB962C8B-B14F-4D97-AF65-F5344CB8AC3E}">
        <p14:creationId xmlns:p14="http://schemas.microsoft.com/office/powerpoint/2010/main" val="3366033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11967"/>
            <a:ext cx="10905699" cy="4618718"/>
          </a:xfrm>
        </p:spPr>
        <p:txBody>
          <a:bodyPr/>
          <a:lstStyle/>
          <a:p>
            <a:pPr marL="0" indent="0">
              <a:spcAft>
                <a:spcPts val="1200"/>
              </a:spcAft>
              <a:buNone/>
            </a:pPr>
            <a:endParaRPr lang="en-GB" dirty="0"/>
          </a:p>
          <a:p>
            <a:pPr lvl="1">
              <a:spcAft>
                <a:spcPts val="1200"/>
              </a:spcAft>
            </a:pPr>
            <a:endParaRPr lang="en-GB" dirty="0"/>
          </a:p>
          <a:p>
            <a:pPr marL="457200" lvl="1" indent="0">
              <a:spcAft>
                <a:spcPts val="1200"/>
              </a:spcAft>
              <a:buNone/>
            </a:pPr>
            <a:endParaRPr lang="en-GB" dirty="0"/>
          </a:p>
        </p:txBody>
      </p:sp>
      <p:sp>
        <p:nvSpPr>
          <p:cNvPr id="2" name="Title 1"/>
          <p:cNvSpPr>
            <a:spLocks noGrp="1"/>
          </p:cNvSpPr>
          <p:nvPr>
            <p:ph type="title"/>
          </p:nvPr>
        </p:nvSpPr>
        <p:spPr>
          <a:xfrm>
            <a:off x="1004748" y="410322"/>
            <a:ext cx="10515600" cy="1317431"/>
          </a:xfrm>
        </p:spPr>
        <p:txBody>
          <a:bodyPr/>
          <a:lstStyle/>
          <a:p>
            <a:r>
              <a:rPr lang="en-GB" b="1" dirty="0"/>
              <a:t>Main achievements 2 </a:t>
            </a:r>
            <a:br>
              <a:rPr lang="en-GB" b="1" dirty="0"/>
            </a:br>
            <a:endParaRPr lang="en-GB" sz="3200" b="1" dirty="0"/>
          </a:p>
        </p:txBody>
      </p:sp>
      <p:sp>
        <p:nvSpPr>
          <p:cNvPr id="5" name="Rectangle 4"/>
          <p:cNvSpPr/>
          <p:nvPr/>
        </p:nvSpPr>
        <p:spPr>
          <a:xfrm>
            <a:off x="585215" y="1159148"/>
            <a:ext cx="11021569" cy="4539704"/>
          </a:xfrm>
          <a:prstGeom prst="rect">
            <a:avLst/>
          </a:prstGeom>
        </p:spPr>
        <p:txBody>
          <a:bodyPr wrap="square">
            <a:spAutoFit/>
          </a:bodyPr>
          <a:lstStyle/>
          <a:p>
            <a:pPr marL="0" marR="0" lvl="1" indent="0" algn="just" defTabSz="914400" rtl="0" eaLnBrk="1" fontAlgn="auto" latinLnBrk="0" hangingPunct="1">
              <a:lnSpc>
                <a:spcPct val="100000"/>
              </a:lnSpc>
              <a:spcBef>
                <a:spcPts val="600"/>
              </a:spcBef>
              <a:spcAft>
                <a:spcPts val="600"/>
              </a:spcAft>
              <a:buClr>
                <a:srgbClr val="034EA2"/>
              </a:buClr>
              <a:buSzTx/>
              <a:buFontTx/>
              <a:buNone/>
              <a:tabLst/>
              <a:defRPr/>
            </a:pPr>
            <a:r>
              <a:rPr kumimoji="0" lang="en-US" sz="2000" b="0" i="0" u="sng" strike="noStrike" kern="1200" cap="none" spc="0" normalizeH="0" baseline="0" noProof="0" dirty="0">
                <a:ln>
                  <a:noFill/>
                </a:ln>
                <a:solidFill>
                  <a:srgbClr val="ED8D2F">
                    <a:lumMod val="75000"/>
                  </a:srgbClr>
                </a:solidFill>
                <a:effectLst/>
                <a:uLnTx/>
                <a:uFillTx/>
                <a:latin typeface="Arial"/>
                <a:ea typeface="+mn-ea"/>
                <a:cs typeface="+mn-cs"/>
              </a:rPr>
              <a:t>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0" i="0" u="none" strike="noStrike" kern="1200" cap="none" spc="0" normalizeH="0" baseline="0" noProof="0" dirty="0">
              <a:ln>
                <a:noFill/>
              </a:ln>
              <a:solidFill>
                <a:srgbClr val="034EA2"/>
              </a:solidFill>
              <a:effectLst/>
              <a:uLnTx/>
              <a:uFillTx/>
              <a:latin typeface="Arial"/>
              <a:ea typeface="+mn-ea"/>
              <a:cs typeface="+mn-cs"/>
            </a:endParaRP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err="1">
                <a:ln>
                  <a:noFill/>
                </a:ln>
                <a:solidFill>
                  <a:srgbClr val="034EA2"/>
                </a:solidFill>
                <a:effectLst/>
                <a:uLnTx/>
                <a:uFillTx/>
                <a:latin typeface="Arial"/>
                <a:ea typeface="+mn-ea"/>
                <a:cs typeface="+mn-cs"/>
              </a:rPr>
              <a:t>Recognised</a:t>
            </a:r>
            <a:r>
              <a:rPr kumimoji="0" lang="en-US" sz="2000" b="1" i="0" u="none" strike="noStrike" kern="1200" cap="none" spc="0" normalizeH="0" baseline="0" noProof="0" dirty="0">
                <a:ln>
                  <a:noFill/>
                </a:ln>
                <a:solidFill>
                  <a:srgbClr val="034EA2"/>
                </a:solidFill>
                <a:effectLst/>
                <a:uLnTx/>
                <a:uFillTx/>
                <a:latin typeface="Arial"/>
                <a:ea typeface="+mn-ea"/>
                <a:cs typeface="+mn-cs"/>
              </a:rPr>
              <a:t> Producer Groups (RPGs): </a:t>
            </a:r>
            <a:r>
              <a:rPr kumimoji="0" lang="en-US" sz="2000" b="0" i="0" u="none" strike="noStrike" kern="1200" cap="none" spc="0" normalizeH="0" baseline="0" noProof="0" dirty="0">
                <a:ln>
                  <a:noFill/>
                </a:ln>
                <a:solidFill>
                  <a:srgbClr val="034EA2"/>
                </a:solidFill>
                <a:effectLst/>
                <a:uLnTx/>
                <a:uFillTx/>
                <a:latin typeface="Arial"/>
                <a:ea typeface="+mn-ea"/>
                <a:cs typeface="+mn-cs"/>
              </a:rPr>
              <a:t>GI producer groups empowered for better GIs management, MS allowed to set RPG as a special category with additional powers </a:t>
            </a:r>
            <a:endParaRPr lang="en-US" sz="2000" dirty="0">
              <a:solidFill>
                <a:srgbClr val="034EA2"/>
              </a:solidFill>
              <a:latin typeface="Arial"/>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Sustainability: </a:t>
            </a:r>
            <a:r>
              <a:rPr kumimoji="0" lang="en-US" sz="2000" b="0" i="0" u="none" strike="noStrike" kern="1200" cap="none" spc="0" normalizeH="0" baseline="0" noProof="0" dirty="0">
                <a:ln>
                  <a:noFill/>
                </a:ln>
                <a:solidFill>
                  <a:srgbClr val="034EA2"/>
                </a:solidFill>
                <a:effectLst/>
                <a:uLnTx/>
                <a:uFillTx/>
                <a:latin typeface="Arial"/>
                <a:ea typeface="+mn-ea"/>
                <a:cs typeface="+mn-cs"/>
              </a:rPr>
              <a:t>GI producers encouraged to incorporate sustainability aspects</a:t>
            </a: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Labelling:</a:t>
            </a:r>
            <a:r>
              <a:rPr kumimoji="0" lang="en-US" sz="2000" b="0" i="0" u="none" strike="noStrike" kern="1200" cap="none" spc="0" normalizeH="0" baseline="0" noProof="0" dirty="0">
                <a:ln>
                  <a:noFill/>
                </a:ln>
                <a:solidFill>
                  <a:srgbClr val="034EA2"/>
                </a:solidFill>
                <a:effectLst/>
                <a:uLnTx/>
                <a:uFillTx/>
                <a:latin typeface="Arial"/>
                <a:ea typeface="+mn-ea"/>
                <a:cs typeface="+mn-cs"/>
              </a:rPr>
              <a:t> Obligation to indicate the producer in the same field of vision of the GI (transparency), Option for Wine to use PDO PGI as abbreviations   </a:t>
            </a: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Controls:</a:t>
            </a:r>
            <a:r>
              <a:rPr kumimoji="0" lang="en-US" sz="2000" b="0" i="0" u="none" strike="noStrike" kern="1200" cap="none" spc="0" normalizeH="0" baseline="0" noProof="0" dirty="0">
                <a:ln>
                  <a:noFill/>
                </a:ln>
                <a:solidFill>
                  <a:srgbClr val="034EA2"/>
                </a:solidFill>
                <a:effectLst/>
                <a:uLnTx/>
                <a:uFillTx/>
                <a:latin typeface="Arial"/>
                <a:ea typeface="+mn-ea"/>
                <a:cs typeface="+mn-cs"/>
              </a:rPr>
              <a:t> back in the GI Regulation </a:t>
            </a:r>
            <a:endParaRPr kumimoji="0" lang="en-US" sz="2000" b="0" i="0" u="none" strike="noStrike" kern="1200" cap="none" spc="0" normalizeH="0" baseline="0" noProof="0" dirty="0">
              <a:ln>
                <a:noFill/>
              </a:ln>
              <a:solidFill>
                <a:srgbClr val="034EA2"/>
              </a:solidFill>
              <a:effectLst/>
              <a:highlight>
                <a:srgbClr val="FFFF00"/>
              </a:highlight>
              <a:uLnTx/>
              <a:uFillTx/>
              <a:latin typeface="Arial"/>
              <a:ea typeface="+mn-ea"/>
              <a:cs typeface="+mn-cs"/>
            </a:endParaRP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International development:</a:t>
            </a:r>
            <a:r>
              <a:rPr kumimoji="0" lang="en-US" sz="2000" b="0" i="0" u="none" strike="noStrike" kern="1200" cap="none" spc="0" normalizeH="0" baseline="0" noProof="0" dirty="0">
                <a:ln>
                  <a:noFill/>
                </a:ln>
                <a:solidFill>
                  <a:srgbClr val="034EA2"/>
                </a:solidFill>
                <a:effectLst/>
                <a:uLnTx/>
                <a:uFillTx/>
                <a:latin typeface="Arial"/>
                <a:ea typeface="+mn-ea"/>
                <a:cs typeface="+mn-cs"/>
              </a:rPr>
              <a:t> Enhanced credibility of the EU GI system, influence on bilateral agreements and Geneva Act</a:t>
            </a:r>
          </a:p>
          <a:p>
            <a:pPr marL="0" marR="0" lvl="1" indent="0" algn="just" defTabSz="914400" rtl="0" eaLnBrk="1" fontAlgn="auto" latinLnBrk="0" hangingPunct="1">
              <a:lnSpc>
                <a:spcPct val="100000"/>
              </a:lnSpc>
              <a:spcBef>
                <a:spcPts val="0"/>
              </a:spcBef>
              <a:spcAft>
                <a:spcPts val="1200"/>
              </a:spcAft>
              <a:buClr>
                <a:srgbClr val="034EA2"/>
              </a:buClr>
              <a:buSzTx/>
              <a:buFontTx/>
              <a:buNone/>
              <a:tabLst/>
              <a:defRPr/>
            </a:pPr>
            <a:endParaRPr kumimoji="0" lang="en-US" sz="2400" b="0" i="0" u="none" strike="noStrike" kern="1200" cap="none" spc="0" normalizeH="0" baseline="0" noProof="0" dirty="0">
              <a:ln>
                <a:noFill/>
              </a:ln>
              <a:solidFill>
                <a:srgbClr val="034EA2"/>
              </a:solidFill>
              <a:effectLst/>
              <a:uLnTx/>
              <a:uFillTx/>
              <a:latin typeface="Arial"/>
              <a:ea typeface="+mn-ea"/>
              <a:cs typeface="+mn-cs"/>
            </a:endParaRPr>
          </a:p>
        </p:txBody>
      </p:sp>
    </p:spTree>
    <p:extLst>
      <p:ext uri="{BB962C8B-B14F-4D97-AF65-F5344CB8AC3E}">
        <p14:creationId xmlns:p14="http://schemas.microsoft.com/office/powerpoint/2010/main" val="2811975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Arial" panose="020B0604020202020204" pitchFamily="34" charset="0"/>
                <a:cs typeface="Arial" panose="020B0604020202020204" pitchFamily="34" charset="0"/>
              </a:rPr>
              <a:t>GI use in names of processed products (food and wine)</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Three conditions to be complied with: no comparable product, sufficient quantity to confer essential characteristic, percentage in label</a:t>
            </a:r>
          </a:p>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Prepacked food producers obliged to notify to RPGs the use of GI in the name of their products </a:t>
            </a:r>
          </a:p>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Possible producers/RPG agreements on labelling conditions</a:t>
            </a:r>
            <a:endParaRPr lang="it-IT" dirty="0">
              <a:solidFill>
                <a:schemeClr val="tx1">
                  <a:lumMod val="50000"/>
                </a:schemeClr>
              </a:solidFill>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b="1" dirty="0"/>
              <a:t>Protection </a:t>
            </a:r>
            <a:r>
              <a:rPr lang="en-US" sz="2800" b="1" dirty="0"/>
              <a:t>(all sectors)    </a:t>
            </a:r>
            <a:endParaRPr lang="en-GB" sz="2800" b="1" dirty="0"/>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2000" dirty="0" err="1">
                <a:latin typeface="Arial" panose="020B0604020202020204" pitchFamily="34" charset="0"/>
                <a:cs typeface="Arial" panose="020B0604020202020204" pitchFamily="34" charset="0"/>
              </a:rPr>
              <a:t>Names</a:t>
            </a:r>
            <a:endParaRPr lang="en-US" sz="2000" dirty="0">
              <a:latin typeface="Arial" panose="020B0604020202020204" pitchFamily="34" charset="0"/>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Transliterations and Transcriptions protected</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on the internet for all sectors</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against all illegal domain names accessible from the EU</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against Traditional Terms and national legislations</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One year after cancellation to be registered under a different IPR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Domain names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GIs </a:t>
            </a:r>
            <a:r>
              <a:rPr lang="en-US" dirty="0" err="1">
                <a:solidFill>
                  <a:srgbClr val="000000"/>
                </a:solidFill>
                <a:latin typeface="Arial" panose="020B0604020202020204" pitchFamily="34" charset="0"/>
                <a:cs typeface="Arial" panose="020B0604020202020204" pitchFamily="34" charset="0"/>
              </a:rPr>
              <a:t>recognised</a:t>
            </a:r>
            <a:r>
              <a:rPr lang="en-US" dirty="0">
                <a:solidFill>
                  <a:srgbClr val="000000"/>
                </a:solidFill>
                <a:latin typeface="Arial" panose="020B0604020202020204" pitchFamily="34" charset="0"/>
                <a:cs typeface="Arial" panose="020B0604020202020204" pitchFamily="34" charset="0"/>
              </a:rPr>
              <a:t> as right to be invoked in alternative dispute resolution procedures for domain names related to Country-code top-level domain names </a:t>
            </a:r>
          </a:p>
          <a:p>
            <a:pPr marL="285750" indent="-285750">
              <a:spcAft>
                <a:spcPts val="600"/>
              </a:spcAf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domain name information and alert system (pilot)</a:t>
            </a:r>
            <a:endParaRPr lang="en-GB"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1800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Inclusion of GI in the system of the Digital Services Act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Actions from judicial or administrative authorities to issue an order act under the Digital Services Act for any information related to advertising promotion and sale of goods that contravenes the protection of GIs (equivalent to illegal content)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b="1" dirty="0">
                <a:solidFill>
                  <a:srgbClr val="034EA2"/>
                </a:solidFill>
                <a:latin typeface="Arial"/>
              </a:rPr>
              <a:t>E</a:t>
            </a:r>
            <a:r>
              <a:rPr kumimoji="0" lang="en-US" sz="4000" b="1" i="0" u="none" strike="noStrike" kern="1200" cap="none" spc="0" normalizeH="0" baseline="0" noProof="0" dirty="0" err="1">
                <a:ln>
                  <a:noFill/>
                </a:ln>
                <a:solidFill>
                  <a:srgbClr val="034EA2"/>
                </a:solidFill>
                <a:effectLst/>
                <a:uLnTx/>
                <a:uFillTx/>
                <a:latin typeface="Arial"/>
                <a:ea typeface="+mj-ea"/>
                <a:cs typeface="+mj-cs"/>
              </a:rPr>
              <a:t>nforcement</a:t>
            </a:r>
            <a:r>
              <a:rPr kumimoji="0" lang="en-US" sz="4000" b="1" i="0" u="none" strike="noStrike" kern="1200" cap="none" spc="0" normalizeH="0" baseline="0" noProof="0" dirty="0">
                <a:ln>
                  <a:noFill/>
                </a:ln>
                <a:solidFill>
                  <a:srgbClr val="034EA2"/>
                </a:solidFill>
                <a:effectLst/>
                <a:uLnTx/>
                <a:uFillTx/>
                <a:latin typeface="Arial"/>
                <a:ea typeface="+mj-ea"/>
                <a:cs typeface="+mj-cs"/>
              </a:rPr>
              <a:t>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 </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Against</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illegal</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use of names in the market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Actions from judicial or administrative authorities to stop illegal use of names in the market extended to product intended for export and to access to domain names illegally registered (geo-blocking)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Attestation of compliance with the product specification</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N</a:t>
            </a:r>
            <a:r>
              <a:rPr kumimoji="0" 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ew</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system (currently existing only for GI spirits) to grant certificate of compliance with the product specification to producers of a GI, to facilitate the recognition on the market of the genuine GI products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It will be applicable as of 1 January 2025</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20506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Stricter deadlines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M</a:t>
            </a:r>
            <a:r>
              <a:rPr kumimoji="0" lang="en-GB" sz="1800" b="0" i="0" u="none" strike="noStrike" kern="1200" cap="none" spc="0" normalizeH="0" baseline="0" noProof="0" dirty="0" err="1">
                <a:ln>
                  <a:noFill/>
                </a:ln>
                <a:solidFill>
                  <a:srgbClr val="4D4D4D">
                    <a:lumMod val="50000"/>
                  </a:srgbClr>
                </a:solidFill>
                <a:effectLst/>
                <a:uLnTx/>
                <a:uFillTx/>
                <a:latin typeface="Arial"/>
                <a:ea typeface="+mn-ea"/>
                <a:cs typeface="Times New Roman" panose="02020603050405020304" pitchFamily="18" charset="0"/>
              </a:rPr>
              <a:t>andatory</a:t>
            </a: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 deadlines for the Commission to examine applications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For all sectors, reasoned statements of opposition will be lodged within three months from the publication of the application  </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Legal framework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Harmonisation</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One Register, one GI Committee for all sectors (food, wines, spirits)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One registration procedure, one set of protection rules for all sectors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R="0" lvl="0" algn="just"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Procedures optimised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Oppositions: notice </a:t>
            </a: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 comments</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Amendment and cancellation: RPG only entitled to apply (when it exists)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An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amendment not changing the single document is always standard</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217046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Recognised Producer Groups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Optional for Member State to endorse the system of RPGs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Alternative criteria of eligibility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Representativity of all producers of the GI by default  </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err="1">
                <a:ln>
                  <a:noFill/>
                </a:ln>
                <a:solidFill>
                  <a:srgbClr val="034EA2"/>
                </a:solidFill>
                <a:effectLst/>
                <a:uLnTx/>
                <a:uFillTx/>
                <a:latin typeface="Arial"/>
                <a:ea typeface="+mj-ea"/>
                <a:cs typeface="+mj-cs"/>
              </a:rPr>
              <a:t>Recognised</a:t>
            </a:r>
            <a:r>
              <a:rPr kumimoji="0" lang="en-US" sz="4000" b="1" i="0" u="none" strike="noStrike" kern="1200" cap="none" spc="0" normalizeH="0" baseline="0" noProof="0" dirty="0">
                <a:ln>
                  <a:noFill/>
                </a:ln>
                <a:solidFill>
                  <a:srgbClr val="034EA2"/>
                </a:solidFill>
                <a:effectLst/>
                <a:uLnTx/>
                <a:uFillTx/>
                <a:latin typeface="Arial"/>
                <a:ea typeface="+mj-ea"/>
                <a:cs typeface="+mj-cs"/>
              </a:rPr>
              <a:t> Producer Groups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GI Producer Groups</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GI producer groups empowered for better GIs management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Tasks extended and detailed: represent the members, take action to improve the performance of the GI, agree on sustainable practices, dissemination of information, promotion activities, measures to enhance the value of products, advertising campaigns</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569973"/>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Additional </a:t>
            </a:r>
            <a:r>
              <a:rPr lang="en-GB" sz="2000" dirty="0">
                <a:solidFill>
                  <a:srgbClr val="FFFFFF"/>
                </a:solidFill>
                <a:latin typeface="Arial"/>
              </a:rPr>
              <a:t>Tasks of the RPG</a:t>
            </a: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R</a:t>
            </a:r>
            <a:r>
              <a:rPr kumimoji="0" 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eceive</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 notification from a prepacked food producer (exclusive)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Request binding rules for the regulation of supply up to 6 years (excl.)</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Establish standard value sharing clauses under Art. </a:t>
            </a:r>
            <a:r>
              <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172a of CMO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(excl.)</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Apply for amendment, for cancellation and agree on sustainable practices (when RPG exists it is the only entitled)</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9253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Meaning of ‘sustainable practice’</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‘Sustainable practice’ means a practice which contributes to one or more social, environmental or economic objectives: climate change mitigation and adaptation, reduction of the use of pesticides, animal welfare, fair income for producers, diversification of activities, preservation of agricultural employment, improving working and safety conditions </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Sustainability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 </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a:t>
            </a:r>
            <a:r>
              <a:rPr kumimoji="0" lang="en-US"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ustainable</a:t>
            </a: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practices in the product specifications</a:t>
            </a: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Sustainability practices in the product specification on a voluntary basis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Where included in the product specification they become mandatory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Sustainability reports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 be prepared by producer groups or RPG on a voluntary basis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D</a:t>
            </a:r>
            <a:r>
              <a:rPr kumimoji="0" lang="en-US" sz="1800" b="0" i="0" u="none" strike="noStrike" kern="1200" cap="none" spc="0" normalizeH="0" baseline="0" noProof="0" dirty="0" err="1">
                <a:ln>
                  <a:noFill/>
                </a:ln>
                <a:solidFill>
                  <a:srgbClr val="000000"/>
                </a:solidFill>
                <a:effectLst/>
                <a:uLnTx/>
                <a:uFillTx/>
                <a:latin typeface="Arial (Body)"/>
                <a:ea typeface="+mn-ea"/>
                <a:cs typeface="Arial" panose="020B0604020202020204" pitchFamily="34" charset="0"/>
              </a:rPr>
              <a:t>escription</a:t>
            </a: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of existing sustainable practices in the production of the product, and of the impacts in terms of social, environmental, economic or animal welfare commitments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 be made public by the Commission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8823180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87431-2774-4E17-BE38-8A579357848D}">
  <ds:schemaRefs>
    <ds:schemaRef ds:uri="http://schemas.microsoft.com/office/2006/documentManagement/types"/>
    <ds:schemaRef ds:uri="http://purl.org/dc/dcmitype/"/>
    <ds:schemaRef ds:uri="http://www.w3.org/XML/1998/namespace"/>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http://schemas.microsoft.com/sharepoint/v3"/>
    <ds:schemaRef ds:uri="http://purl.org/dc/terms/"/>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7605</TotalTime>
  <Words>1425</Words>
  <Application>Microsoft Office PowerPoint</Application>
  <PresentationFormat>Widescreen</PresentationFormat>
  <Paragraphs>162</Paragraphs>
  <Slides>14</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Arial (Body)</vt:lpstr>
      <vt:lpstr>Calibri</vt:lpstr>
      <vt:lpstr>Verdana</vt:lpstr>
      <vt:lpstr>Wingdings</vt:lpstr>
      <vt:lpstr>Office Theme</vt:lpstr>
      <vt:lpstr>3_Slide_Master</vt:lpstr>
      <vt:lpstr>      Revision of the EU Geographical Indications system</vt:lpstr>
      <vt:lpstr>Political Agreement on a  REGULATION OF THE EUROPEAN PARLIAMENT AND OF THE COUNCIL   on European Union geographical indications for wine,  spirit drinks and agricultural products,  and quality schemes for agricultural products,  amending Regulations (EU) N°1308/2013, (EU) 2017/1001  and (EU) and repealing Regulation (EU) N°1151/2012  24 October 2023</vt:lpstr>
      <vt:lpstr>Main achievements 1  </vt:lpstr>
      <vt:lpstr>Main achievements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Calendar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BUSANA Marc (AGRI)</cp:lastModifiedBy>
  <cp:revision>565</cp:revision>
  <cp:lastPrinted>2023-06-01T11:27:27Z</cp:lastPrinted>
  <dcterms:created xsi:type="dcterms:W3CDTF">2019-08-09T12:06:42Z</dcterms:created>
  <dcterms:modified xsi:type="dcterms:W3CDTF">2023-11-20T11:49:05Z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6bd9ddd1-4d20-43f6-abfa-fc3c07406f94_Enabled">
    <vt:lpwstr>true</vt:lpwstr>
  </property>
  <property fmtid="{D5CDD505-2E9C-101B-9397-08002B2CF9AE}" pid="4" name="MSIP_Label_6bd9ddd1-4d20-43f6-abfa-fc3c07406f94_SetDate">
    <vt:lpwstr>2022-06-27T10:55:12Z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9999b0c8-4513-463a-a8bc-b44950fe1423</vt:lpwstr>
  </property>
  <property fmtid="{D5CDD505-2E9C-101B-9397-08002B2CF9AE}" pid="9" name="MSIP_Label_6bd9ddd1-4d20-43f6-abfa-fc3c07406f94_ContentBits">
    <vt:lpwstr>0</vt:lpwstr>
  </property>
</Properties>
</file>