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48" r:id="rId1"/>
  </p:sldMasterIdLst>
  <p:notesMasterIdLst>
    <p:notesMasterId r:id="rId13"/>
  </p:notesMasterIdLst>
  <p:handoutMasterIdLst>
    <p:handoutMasterId r:id="rId14"/>
  </p:handoutMasterIdLst>
  <p:sldIdLst>
    <p:sldId id="258" r:id="rId2"/>
    <p:sldId id="323" r:id="rId3"/>
    <p:sldId id="339" r:id="rId4"/>
    <p:sldId id="324" r:id="rId5"/>
    <p:sldId id="342" r:id="rId6"/>
    <p:sldId id="325" r:id="rId7"/>
    <p:sldId id="341" r:id="rId8"/>
    <p:sldId id="285" r:id="rId9"/>
    <p:sldId id="303" r:id="rId10"/>
    <p:sldId id="320" r:id="rId11"/>
    <p:sldId id="28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56B1"/>
    <a:srgbClr val="024EA2"/>
    <a:srgbClr val="024B9C"/>
    <a:srgbClr val="035DC1"/>
    <a:srgbClr val="0044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9" autoAdjust="0"/>
    <p:restoredTop sz="83671" autoAdjust="0"/>
  </p:normalViewPr>
  <p:slideViewPr>
    <p:cSldViewPr snapToGrid="0">
      <p:cViewPr varScale="1">
        <p:scale>
          <a:sx n="49" d="100"/>
          <a:sy n="49" d="100"/>
        </p:scale>
        <p:origin x="424" y="44"/>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16/06/2022</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16/06/2022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56 </a:t>
            </a:r>
            <a:r>
              <a:rPr lang="fr-BE" dirty="0" err="1"/>
              <a:t>proposals</a:t>
            </a:r>
            <a:r>
              <a:rPr lang="fr-BE" dirty="0"/>
              <a:t> in 2021 – 27% </a:t>
            </a:r>
            <a:r>
              <a:rPr lang="fr-BE" dirty="0" err="1"/>
              <a:t>decrease</a:t>
            </a:r>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38647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err="1"/>
              <a:t>Applicants</a:t>
            </a:r>
            <a:r>
              <a:rPr lang="fr-BE" dirty="0"/>
              <a:t> </a:t>
            </a:r>
            <a:r>
              <a:rPr lang="fr-BE" dirty="0" err="1"/>
              <a:t>from</a:t>
            </a:r>
            <a:r>
              <a:rPr lang="fr-BE" dirty="0"/>
              <a:t> 21 MS </a:t>
            </a:r>
            <a:r>
              <a:rPr lang="fr-BE" dirty="0" err="1"/>
              <a:t>applied</a:t>
            </a:r>
            <a:r>
              <a:rPr lang="fr-BE" dirty="0"/>
              <a:t> in 2021</a:t>
            </a:r>
          </a:p>
        </p:txBody>
      </p:sp>
      <p:sp>
        <p:nvSpPr>
          <p:cNvPr id="4" name="Slide Number Placeholder 3"/>
          <p:cNvSpPr>
            <a:spLocks noGrp="1"/>
          </p:cNvSpPr>
          <p:nvPr>
            <p:ph type="sldNum" sz="quarter" idx="10"/>
          </p:nvPr>
        </p:nvSpPr>
        <p:spPr/>
        <p:txBody>
          <a:bodyPr/>
          <a:lstStyle/>
          <a:p>
            <a:fld id="{59CF2995-AB43-4B7C-B8CD-9DC7C3692A9C}" type="slidenum">
              <a:rPr lang="en-GB" smtClean="0"/>
              <a:t>6</a:t>
            </a:fld>
            <a:endParaRPr lang="en-GB"/>
          </a:p>
        </p:txBody>
      </p:sp>
    </p:spTree>
    <p:extLst>
      <p:ext uri="{BB962C8B-B14F-4D97-AF65-F5344CB8AC3E}">
        <p14:creationId xmlns:p14="http://schemas.microsoft.com/office/powerpoint/2010/main" val="3110704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dirty="0"/>
              <a:t>142 </a:t>
            </a:r>
            <a:r>
              <a:rPr lang="fr-BE" dirty="0" err="1"/>
              <a:t>proposals</a:t>
            </a:r>
            <a:r>
              <a:rPr lang="fr-BE" dirty="0"/>
              <a:t> in 2021 – 18% </a:t>
            </a:r>
            <a:r>
              <a:rPr lang="fr-BE" dirty="0" err="1"/>
              <a:t>decrease</a:t>
            </a:r>
            <a:endParaRPr lang="en-IE" dirty="0"/>
          </a:p>
        </p:txBody>
      </p:sp>
      <p:sp>
        <p:nvSpPr>
          <p:cNvPr id="4" name="Slide Number Placeholder 3"/>
          <p:cNvSpPr>
            <a:spLocks noGrp="1"/>
          </p:cNvSpPr>
          <p:nvPr>
            <p:ph type="sldNum" sz="quarter" idx="5"/>
          </p:nvPr>
        </p:nvSpPr>
        <p:spPr/>
        <p:txBody>
          <a:bodyPr/>
          <a:lstStyle/>
          <a:p>
            <a:fld id="{59CF2995-AB43-4B7C-B8CD-9DC7C3692A9C}" type="slidenum">
              <a:rPr lang="en-GB" smtClean="0"/>
              <a:t>8</a:t>
            </a:fld>
            <a:endParaRPr lang="en-GB"/>
          </a:p>
        </p:txBody>
      </p:sp>
    </p:spTree>
    <p:extLst>
      <p:ext uri="{BB962C8B-B14F-4D97-AF65-F5344CB8AC3E}">
        <p14:creationId xmlns:p14="http://schemas.microsoft.com/office/powerpoint/2010/main" val="33893792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baseline="0" dirty="0"/>
              <a:t>- </a:t>
            </a:r>
            <a:r>
              <a:rPr lang="fr-BE" baseline="0" dirty="0" err="1"/>
              <a:t>applicants</a:t>
            </a:r>
            <a:r>
              <a:rPr lang="fr-BE" baseline="0" dirty="0"/>
              <a:t> </a:t>
            </a:r>
            <a:r>
              <a:rPr lang="fr-BE" baseline="0" dirty="0" err="1"/>
              <a:t>from</a:t>
            </a:r>
            <a:r>
              <a:rPr lang="fr-BE" baseline="0" dirty="0"/>
              <a:t> 19 MS </a:t>
            </a:r>
            <a:r>
              <a:rPr lang="fr-BE" baseline="0" dirty="0" err="1"/>
              <a:t>applied</a:t>
            </a:r>
            <a:r>
              <a:rPr lang="fr-BE" baseline="0" dirty="0"/>
              <a:t> in 2021</a:t>
            </a:r>
          </a:p>
          <a:p>
            <a:r>
              <a:rPr lang="fr-BE" baseline="0" dirty="0"/>
              <a:t>- </a:t>
            </a:r>
            <a:r>
              <a:rPr lang="fr-BE" baseline="0" dirty="0" err="1"/>
              <a:t>many</a:t>
            </a:r>
            <a:r>
              <a:rPr lang="fr-BE" baseline="0" dirty="0"/>
              <a:t> of </a:t>
            </a:r>
            <a:r>
              <a:rPr lang="fr-BE" baseline="0" dirty="0" err="1"/>
              <a:t>those</a:t>
            </a:r>
            <a:r>
              <a:rPr lang="fr-BE" baseline="0" dirty="0"/>
              <a:t> </a:t>
            </a:r>
            <a:r>
              <a:rPr lang="fr-BE" baseline="0" dirty="0" err="1"/>
              <a:t>rejected</a:t>
            </a:r>
            <a:r>
              <a:rPr lang="fr-BE" baseline="0" dirty="0"/>
              <a:t> in 2021 </a:t>
            </a:r>
            <a:r>
              <a:rPr lang="fr-BE" baseline="0" dirty="0" err="1"/>
              <a:t>did</a:t>
            </a:r>
            <a:r>
              <a:rPr lang="fr-BE" baseline="0" dirty="0"/>
              <a:t> not re-</a:t>
            </a:r>
            <a:r>
              <a:rPr lang="fr-BE" baseline="0" dirty="0" err="1"/>
              <a:t>submit</a:t>
            </a:r>
            <a:r>
              <a:rPr lang="fr-BE" baseline="0" dirty="0"/>
              <a:t> the application</a:t>
            </a:r>
          </a:p>
        </p:txBody>
      </p:sp>
      <p:sp>
        <p:nvSpPr>
          <p:cNvPr id="4" name="Slide Number Placeholder 3"/>
          <p:cNvSpPr>
            <a:spLocks noGrp="1"/>
          </p:cNvSpPr>
          <p:nvPr>
            <p:ph type="sldNum" sz="quarter" idx="10"/>
          </p:nvPr>
        </p:nvSpPr>
        <p:spPr/>
        <p:txBody>
          <a:bodyPr/>
          <a:lstStyle/>
          <a:p>
            <a:fld id="{59CF2995-AB43-4B7C-B8CD-9DC7C3692A9C}" type="slidenum">
              <a:rPr lang="en-GB" smtClean="0"/>
              <a:t>9</a:t>
            </a:fld>
            <a:endParaRPr lang="en-GB"/>
          </a:p>
        </p:txBody>
      </p:sp>
    </p:spTree>
    <p:extLst>
      <p:ext uri="{BB962C8B-B14F-4D97-AF65-F5344CB8AC3E}">
        <p14:creationId xmlns:p14="http://schemas.microsoft.com/office/powerpoint/2010/main" val="2834353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dirty="0"/>
          </a:p>
        </p:txBody>
      </p:sp>
      <p:sp>
        <p:nvSpPr>
          <p:cNvPr id="4" name="Slide Number Placeholder 3"/>
          <p:cNvSpPr>
            <a:spLocks noGrp="1"/>
          </p:cNvSpPr>
          <p:nvPr>
            <p:ph type="sldNum" sz="quarter" idx="10"/>
          </p:nvPr>
        </p:nvSpPr>
        <p:spPr/>
        <p:txBody>
          <a:bodyPr/>
          <a:lstStyle/>
          <a:p>
            <a:fld id="{59CF2995-AB43-4B7C-B8CD-9DC7C3692A9C}" type="slidenum">
              <a:rPr lang="en-GB" smtClean="0"/>
              <a:t>10</a:t>
            </a:fld>
            <a:endParaRPr lang="en-GB" dirty="0"/>
          </a:p>
        </p:txBody>
      </p:sp>
    </p:spTree>
    <p:extLst>
      <p:ext uri="{BB962C8B-B14F-4D97-AF65-F5344CB8AC3E}">
        <p14:creationId xmlns:p14="http://schemas.microsoft.com/office/powerpoint/2010/main" val="13682455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11</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noAutofit/>
          </a:bodyPr>
          <a:lstStyle/>
          <a:p>
            <a:r>
              <a:rPr lang="en-IE" sz="3600" dirty="0"/>
              <a:t>2022 calls for proposals for</a:t>
            </a:r>
            <a:br>
              <a:rPr lang="en-IE" sz="3600" dirty="0"/>
            </a:br>
            <a:r>
              <a:rPr lang="en-IE" sz="3600" dirty="0"/>
              <a:t>promotion of EU agricultural products</a:t>
            </a:r>
            <a:br>
              <a:rPr lang="en-IE" sz="3600" dirty="0"/>
            </a:br>
            <a:r>
              <a:rPr lang="en-IE" sz="3600" dirty="0"/>
              <a:t/>
            </a:r>
            <a:br>
              <a:rPr lang="en-IE" sz="3600" dirty="0"/>
            </a:br>
            <a:r>
              <a:rPr lang="en-IE" sz="3600" dirty="0">
                <a:solidFill>
                  <a:srgbClr val="FFC000"/>
                </a:solidFill>
              </a:rPr>
              <a:t>Submission statistics</a:t>
            </a:r>
            <a:r>
              <a:rPr lang="en-IE" sz="2800" dirty="0"/>
              <a:t/>
            </a:r>
            <a:br>
              <a:rPr lang="en-IE" sz="2800" dirty="0"/>
            </a:br>
            <a:endParaRPr lang="en-IE" sz="3600" b="1" dirty="0">
              <a:solidFill>
                <a:srgbClr val="FF0000"/>
              </a:solidFill>
            </a:endParaRPr>
          </a:p>
        </p:txBody>
      </p:sp>
      <p:sp>
        <p:nvSpPr>
          <p:cNvPr id="7" name="Subtitle 6"/>
          <p:cNvSpPr>
            <a:spLocks noGrp="1"/>
          </p:cNvSpPr>
          <p:nvPr>
            <p:ph type="subTitle" idx="1"/>
          </p:nvPr>
        </p:nvSpPr>
        <p:spPr>
          <a:xfrm>
            <a:off x="1848098" y="5645788"/>
            <a:ext cx="10065224" cy="897754"/>
          </a:xfrm>
        </p:spPr>
        <p:txBody>
          <a:bodyPr/>
          <a:lstStyle/>
          <a:p>
            <a:r>
              <a:rPr lang="en-IE" dirty="0"/>
              <a:t> </a:t>
            </a:r>
          </a:p>
        </p:txBody>
      </p:sp>
      <p:sp>
        <p:nvSpPr>
          <p:cNvPr id="8" name="Text Placeholder 7"/>
          <p:cNvSpPr>
            <a:spLocks noGrp="1"/>
          </p:cNvSpPr>
          <p:nvPr>
            <p:ph type="body" sz="quarter" idx="13"/>
          </p:nvPr>
        </p:nvSpPr>
        <p:spPr>
          <a:xfrm>
            <a:off x="5700839" y="6045898"/>
            <a:ext cx="6284684" cy="528998"/>
          </a:xfrm>
        </p:spPr>
        <p:txBody>
          <a:bodyPr/>
          <a:lstStyle/>
          <a:p>
            <a:r>
              <a:rPr lang="en-IE" sz="2000" dirty="0" smtClean="0"/>
              <a:t>Civil Dialogue Group, 24 </a:t>
            </a:r>
            <a:r>
              <a:rPr lang="en-IE" sz="2000" dirty="0"/>
              <a:t>June 2022</a:t>
            </a:r>
            <a:endParaRPr lang="en-IE" dirty="0"/>
          </a:p>
          <a:p>
            <a:endParaRPr lang="en-IE"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23008" y="1406905"/>
            <a:ext cx="2097024" cy="3816096"/>
          </a:xfrm>
          <a:prstGeom prst="rect">
            <a:avLst/>
          </a:prstGeom>
        </p:spPr>
      </p:pic>
      <p:sp>
        <p:nvSpPr>
          <p:cNvPr id="3" name="TextBox 2"/>
          <p:cNvSpPr txBox="1"/>
          <p:nvPr/>
        </p:nvSpPr>
        <p:spPr>
          <a:xfrm>
            <a:off x="5515897" y="5587735"/>
            <a:ext cx="5791200" cy="400110"/>
          </a:xfrm>
          <a:prstGeom prst="rect">
            <a:avLst/>
          </a:prstGeom>
          <a:noFill/>
        </p:spPr>
        <p:txBody>
          <a:bodyPr wrap="square" rtlCol="0">
            <a:spAutoFit/>
          </a:bodyPr>
          <a:lstStyle/>
          <a:p>
            <a:pPr algn="r"/>
            <a:r>
              <a:rPr lang="en-IE" sz="2000" i="1" dirty="0">
                <a:solidFill>
                  <a:schemeClr val="bg1"/>
                </a:solidFill>
              </a:rPr>
              <a:t>European Research Executive Agency</a:t>
            </a:r>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2" y="482860"/>
            <a:ext cx="10868352" cy="782357"/>
          </a:xfrm>
        </p:spPr>
        <p:txBody>
          <a:bodyPr/>
          <a:lstStyle/>
          <a:p>
            <a:r>
              <a:rPr lang="en-GB" sz="3600" dirty="0"/>
              <a:t>2022 calls for proposals: general remarks</a:t>
            </a:r>
          </a:p>
        </p:txBody>
      </p:sp>
      <p:sp>
        <p:nvSpPr>
          <p:cNvPr id="3" name="Slide Number Placeholder 2"/>
          <p:cNvSpPr>
            <a:spLocks noGrp="1"/>
          </p:cNvSpPr>
          <p:nvPr>
            <p:ph type="sldNum" sz="quarter" idx="12"/>
          </p:nvPr>
        </p:nvSpPr>
        <p:spPr/>
        <p:txBody>
          <a:bodyPr/>
          <a:lstStyle/>
          <a:p>
            <a:fld id="{F46C79FD-C571-418B-AB0F-5EE936C85276}" type="slidenum">
              <a:rPr lang="en-GB" smtClean="0"/>
              <a:t>10</a:t>
            </a:fld>
            <a:endParaRPr lang="en-GB" dirty="0"/>
          </a:p>
        </p:txBody>
      </p:sp>
      <p:sp>
        <p:nvSpPr>
          <p:cNvPr id="5" name="TextBox 4"/>
          <p:cNvSpPr txBox="1"/>
          <p:nvPr/>
        </p:nvSpPr>
        <p:spPr>
          <a:xfrm>
            <a:off x="757990" y="1917026"/>
            <a:ext cx="11081084" cy="3847207"/>
          </a:xfrm>
          <a:prstGeom prst="rect">
            <a:avLst/>
          </a:prstGeom>
          <a:noFill/>
        </p:spPr>
        <p:txBody>
          <a:bodyPr wrap="square" rtlCol="0">
            <a:spAutoFit/>
          </a:bodyPr>
          <a:lstStyle/>
          <a:p>
            <a:pPr marL="457200" lvl="0" indent="-457200">
              <a:spcAft>
                <a:spcPts val="600"/>
              </a:spcAft>
              <a:buFont typeface="Arial" panose="020B0604020202020204" pitchFamily="34" charset="0"/>
              <a:buChar char="•"/>
            </a:pPr>
            <a:r>
              <a:rPr lang="en-IE" sz="2800" dirty="0">
                <a:solidFill>
                  <a:schemeClr val="tx2"/>
                </a:solidFill>
                <a:latin typeface="+mj-lt"/>
                <a:ea typeface="+mj-ea"/>
                <a:cs typeface="+mj-cs"/>
              </a:rPr>
              <a:t>The overall number of proposals is 20% lower compared to 2021</a:t>
            </a:r>
          </a:p>
          <a:p>
            <a:pPr marL="457200" lvl="0" indent="-457200">
              <a:spcAft>
                <a:spcPts val="600"/>
              </a:spcAft>
              <a:buFont typeface="Arial" panose="020B0604020202020204" pitchFamily="34" charset="0"/>
              <a:buChar char="•"/>
            </a:pPr>
            <a:r>
              <a:rPr lang="en-IE" sz="2800" dirty="0">
                <a:solidFill>
                  <a:schemeClr val="tx2"/>
                </a:solidFill>
                <a:latin typeface="+mj-lt"/>
                <a:ea typeface="+mj-ea"/>
                <a:cs typeface="+mj-cs"/>
              </a:rPr>
              <a:t>Representation of MS is lower than in 2021, some applicants did not resubmit the proposals following rejection in 2021</a:t>
            </a:r>
          </a:p>
          <a:p>
            <a:pPr marL="457200" indent="-457200">
              <a:spcAft>
                <a:spcPts val="600"/>
              </a:spcAft>
              <a:buFont typeface="Arial" panose="020B0604020202020204" pitchFamily="34" charset="0"/>
              <a:buChar char="•"/>
            </a:pPr>
            <a:r>
              <a:rPr lang="en-IE" sz="2800" dirty="0">
                <a:solidFill>
                  <a:schemeClr val="tx2"/>
                </a:solidFill>
                <a:latin typeface="+mj-lt"/>
                <a:ea typeface="+mj-ea"/>
                <a:cs typeface="+mj-cs"/>
              </a:rPr>
              <a:t>Competition low for the MULTI call: all proposals above threshold will be funded</a:t>
            </a:r>
          </a:p>
          <a:p>
            <a:pPr marL="457200" lvl="0" indent="-457200">
              <a:spcAft>
                <a:spcPts val="600"/>
              </a:spcAft>
              <a:buFont typeface="Arial" panose="020B0604020202020204" pitchFamily="34" charset="0"/>
              <a:buChar char="•"/>
            </a:pPr>
            <a:r>
              <a:rPr lang="en-IE" sz="2800" dirty="0">
                <a:solidFill>
                  <a:schemeClr val="tx2"/>
                </a:solidFill>
                <a:latin typeface="+mj-lt"/>
                <a:ea typeface="+mj-ea"/>
                <a:cs typeface="+mj-cs"/>
              </a:rPr>
              <a:t>Many ineligible proposals, in particular due to the non-respect of the rule on continuations</a:t>
            </a:r>
          </a:p>
          <a:p>
            <a:pPr marL="457200" lvl="0" indent="-457200">
              <a:spcAft>
                <a:spcPts val="600"/>
              </a:spcAft>
              <a:buFont typeface="Arial" panose="020B0604020202020204" pitchFamily="34" charset="0"/>
              <a:buChar char="•"/>
            </a:pPr>
            <a:endParaRPr lang="en-IE" sz="2800" dirty="0"/>
          </a:p>
        </p:txBody>
      </p:sp>
    </p:spTree>
    <p:extLst>
      <p:ext uri="{BB962C8B-B14F-4D97-AF65-F5344CB8AC3E}">
        <p14:creationId xmlns:p14="http://schemas.microsoft.com/office/powerpoint/2010/main" val="5476293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2022</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655500"/>
            <a:ext cx="10905699" cy="3881904"/>
          </a:xfrm>
        </p:spPr>
        <p:txBody>
          <a:bodyPr/>
          <a:lstStyle/>
          <a:p>
            <a:pPr lvl="2">
              <a:spcAft>
                <a:spcPts val="0"/>
              </a:spcAft>
            </a:pPr>
            <a:endParaRPr lang="en-GB" dirty="0"/>
          </a:p>
          <a:p>
            <a:pPr>
              <a:spcAft>
                <a:spcPts val="0"/>
              </a:spcAft>
            </a:pPr>
            <a:r>
              <a:rPr lang="en-US" dirty="0"/>
              <a:t>MULTI call for proposals</a:t>
            </a:r>
          </a:p>
          <a:p>
            <a:pPr marL="0" indent="0">
              <a:spcAft>
                <a:spcPts val="0"/>
              </a:spcAft>
              <a:buNone/>
            </a:pPr>
            <a:endParaRPr lang="en-US" dirty="0"/>
          </a:p>
          <a:p>
            <a:pPr>
              <a:spcAft>
                <a:spcPts val="0"/>
              </a:spcAft>
            </a:pPr>
            <a:r>
              <a:rPr lang="en-US" dirty="0"/>
              <a:t>SIMPLE call for proposals</a:t>
            </a:r>
          </a:p>
          <a:p>
            <a:pPr marL="914400" lvl="2" indent="0">
              <a:spcAft>
                <a:spcPts val="0"/>
              </a:spcAft>
              <a:buNone/>
            </a:pPr>
            <a:endParaRPr lang="en-US" dirty="0"/>
          </a:p>
          <a:p>
            <a:pPr>
              <a:spcAft>
                <a:spcPts val="0"/>
              </a:spcAft>
            </a:pPr>
            <a:r>
              <a:rPr lang="en-US" dirty="0"/>
              <a:t>General remarks on 2022 proposals</a:t>
            </a:r>
          </a:p>
        </p:txBody>
      </p:sp>
      <p:sp>
        <p:nvSpPr>
          <p:cNvPr id="2" name="Title 1"/>
          <p:cNvSpPr>
            <a:spLocks noGrp="1"/>
          </p:cNvSpPr>
          <p:nvPr>
            <p:ph type="title"/>
          </p:nvPr>
        </p:nvSpPr>
        <p:spPr/>
        <p:txBody>
          <a:bodyPr/>
          <a:lstStyle/>
          <a:p>
            <a:r>
              <a:rPr lang="en-GB" dirty="0"/>
              <a:t>Structure of the presentation</a:t>
            </a:r>
          </a:p>
        </p:txBody>
      </p:sp>
    </p:spTree>
    <p:extLst>
      <p:ext uri="{BB962C8B-B14F-4D97-AF65-F5344CB8AC3E}">
        <p14:creationId xmlns:p14="http://schemas.microsoft.com/office/powerpoint/2010/main" val="15743624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2022 MULTI call – submission statistics</a:t>
            </a:r>
          </a:p>
        </p:txBody>
      </p:sp>
    </p:spTree>
    <p:extLst>
      <p:ext uri="{BB962C8B-B14F-4D97-AF65-F5344CB8AC3E}">
        <p14:creationId xmlns:p14="http://schemas.microsoft.com/office/powerpoint/2010/main" val="45493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526" y="1353987"/>
            <a:ext cx="10905699" cy="3881904"/>
          </a:xfrm>
        </p:spPr>
        <p:txBody>
          <a:bodyPr/>
          <a:lstStyle/>
          <a:p>
            <a:pPr marL="0" indent="0">
              <a:buNone/>
            </a:pPr>
            <a:r>
              <a:rPr lang="en-US" dirty="0"/>
              <a:t>Number of proposals, requested grants, comparison with the available budget</a:t>
            </a:r>
            <a:endParaRPr lang="en-GB" dirty="0"/>
          </a:p>
        </p:txBody>
      </p:sp>
      <p:sp>
        <p:nvSpPr>
          <p:cNvPr id="2" name="Title 1"/>
          <p:cNvSpPr>
            <a:spLocks noGrp="1"/>
          </p:cNvSpPr>
          <p:nvPr>
            <p:ph type="title"/>
          </p:nvPr>
        </p:nvSpPr>
        <p:spPr/>
        <p:txBody>
          <a:bodyPr/>
          <a:lstStyle/>
          <a:p>
            <a:r>
              <a:rPr lang="en-GB" dirty="0"/>
              <a:t>Submission statistics – 2022 MULTI call (1)</a:t>
            </a:r>
          </a:p>
        </p:txBody>
      </p:sp>
      <p:pic>
        <p:nvPicPr>
          <p:cNvPr id="9" name="Picture 5">
            <a:extLst>
              <a:ext uri="{FF2B5EF4-FFF2-40B4-BE49-F238E27FC236}">
                <a16:creationId xmlns:a16="http://schemas.microsoft.com/office/drawing/2014/main" id="{CF09A014-8F9F-4683-9E4B-433DFD9CE1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136" y="2662469"/>
            <a:ext cx="11008143" cy="1919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89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526" y="1353987"/>
            <a:ext cx="10905699" cy="3881904"/>
          </a:xfrm>
        </p:spPr>
        <p:txBody>
          <a:bodyPr/>
          <a:lstStyle/>
          <a:p>
            <a:pPr marL="0" indent="0">
              <a:buNone/>
            </a:pPr>
            <a:endParaRPr lang="en-US" dirty="0"/>
          </a:p>
          <a:p>
            <a:pPr marL="0" indent="0">
              <a:buNone/>
            </a:pPr>
            <a:r>
              <a:rPr lang="en-US" dirty="0"/>
              <a:t>Situation after eligibility checks (8 ineligible proposals):</a:t>
            </a:r>
            <a:endParaRPr lang="en-GB" dirty="0"/>
          </a:p>
        </p:txBody>
      </p:sp>
      <p:sp>
        <p:nvSpPr>
          <p:cNvPr id="2" name="Title 1"/>
          <p:cNvSpPr>
            <a:spLocks noGrp="1"/>
          </p:cNvSpPr>
          <p:nvPr>
            <p:ph type="title"/>
          </p:nvPr>
        </p:nvSpPr>
        <p:spPr/>
        <p:txBody>
          <a:bodyPr/>
          <a:lstStyle/>
          <a:p>
            <a:r>
              <a:rPr lang="en-GB" dirty="0"/>
              <a:t>Submission statistics – 2022 MULTI call (2)</a:t>
            </a:r>
          </a:p>
        </p:txBody>
      </p:sp>
      <p:pic>
        <p:nvPicPr>
          <p:cNvPr id="5" name="Picture 4">
            <a:extLst>
              <a:ext uri="{FF2B5EF4-FFF2-40B4-BE49-F238E27FC236}">
                <a16:creationId xmlns:a16="http://schemas.microsoft.com/office/drawing/2014/main" id="{42E8B1D5-87BD-42A2-8278-3007FB30D60B}"/>
              </a:ext>
            </a:extLst>
          </p:cNvPr>
          <p:cNvPicPr>
            <a:picLocks noChangeAspect="1"/>
          </p:cNvPicPr>
          <p:nvPr/>
        </p:nvPicPr>
        <p:blipFill>
          <a:blip r:embed="rId2"/>
          <a:stretch>
            <a:fillRect/>
          </a:stretch>
        </p:blipFill>
        <p:spPr>
          <a:xfrm>
            <a:off x="962526" y="2717690"/>
            <a:ext cx="10517192" cy="2518201"/>
          </a:xfrm>
          <a:prstGeom prst="rect">
            <a:avLst/>
          </a:prstGeom>
        </p:spPr>
      </p:pic>
    </p:spTree>
    <p:extLst>
      <p:ext uri="{BB962C8B-B14F-4D97-AF65-F5344CB8AC3E}">
        <p14:creationId xmlns:p14="http://schemas.microsoft.com/office/powerpoint/2010/main" val="3840123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Submission statistics</a:t>
            </a:r>
          </a:p>
        </p:txBody>
      </p:sp>
      <p:pic>
        <p:nvPicPr>
          <p:cNvPr id="6" name="Picture 5">
            <a:extLst>
              <a:ext uri="{FF2B5EF4-FFF2-40B4-BE49-F238E27FC236}">
                <a16:creationId xmlns:a16="http://schemas.microsoft.com/office/drawing/2014/main" id="{C2BA26D6-E17E-4E23-937C-DBCB74F55451}"/>
              </a:ext>
            </a:extLst>
          </p:cNvPr>
          <p:cNvPicPr>
            <a:picLocks noChangeAspect="1"/>
          </p:cNvPicPr>
          <p:nvPr/>
        </p:nvPicPr>
        <p:blipFill>
          <a:blip r:embed="rId3"/>
          <a:stretch>
            <a:fillRect/>
          </a:stretch>
        </p:blipFill>
        <p:spPr>
          <a:xfrm>
            <a:off x="6716794" y="741911"/>
            <a:ext cx="7132584" cy="5374177"/>
          </a:xfrm>
          <a:prstGeom prst="rect">
            <a:avLst/>
          </a:prstGeom>
        </p:spPr>
      </p:pic>
      <p:sp>
        <p:nvSpPr>
          <p:cNvPr id="8" name="Content Placeholder 7">
            <a:extLst>
              <a:ext uri="{FF2B5EF4-FFF2-40B4-BE49-F238E27FC236}">
                <a16:creationId xmlns:a16="http://schemas.microsoft.com/office/drawing/2014/main" id="{A0A397AF-C235-49D2-9D3C-2A0F24BBF0DB}"/>
              </a:ext>
            </a:extLst>
          </p:cNvPr>
          <p:cNvSpPr>
            <a:spLocks noGrp="1"/>
          </p:cNvSpPr>
          <p:nvPr>
            <p:ph idx="1"/>
          </p:nvPr>
        </p:nvSpPr>
        <p:spPr/>
        <p:txBody>
          <a:bodyPr/>
          <a:lstStyle/>
          <a:p>
            <a:r>
              <a:rPr lang="fr-BE" dirty="0" err="1"/>
              <a:t>Applicants</a:t>
            </a:r>
            <a:r>
              <a:rPr lang="fr-BE" dirty="0"/>
              <a:t> </a:t>
            </a:r>
            <a:r>
              <a:rPr lang="fr-BE" dirty="0" err="1"/>
              <a:t>from</a:t>
            </a:r>
            <a:r>
              <a:rPr lang="fr-BE" dirty="0"/>
              <a:t> 19 </a:t>
            </a:r>
            <a:r>
              <a:rPr lang="fr-BE" dirty="0" err="1"/>
              <a:t>Member</a:t>
            </a:r>
            <a:r>
              <a:rPr lang="fr-BE" dirty="0"/>
              <a:t> States</a:t>
            </a:r>
            <a:endParaRPr lang="en-IE" dirty="0"/>
          </a:p>
        </p:txBody>
      </p:sp>
    </p:spTree>
    <p:extLst>
      <p:ext uri="{BB962C8B-B14F-4D97-AF65-F5344CB8AC3E}">
        <p14:creationId xmlns:p14="http://schemas.microsoft.com/office/powerpoint/2010/main" val="371817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2022 SIMPLE call – submission statistics</a:t>
            </a:r>
          </a:p>
        </p:txBody>
      </p:sp>
    </p:spTree>
    <p:extLst>
      <p:ext uri="{BB962C8B-B14F-4D97-AF65-F5344CB8AC3E}">
        <p14:creationId xmlns:p14="http://schemas.microsoft.com/office/powerpoint/2010/main" val="31765028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526" y="1353987"/>
            <a:ext cx="10905699" cy="3881904"/>
          </a:xfrm>
        </p:spPr>
        <p:txBody>
          <a:bodyPr/>
          <a:lstStyle/>
          <a:p>
            <a:pPr marL="0" indent="0">
              <a:buNone/>
            </a:pPr>
            <a:r>
              <a:rPr lang="en-US" dirty="0"/>
              <a:t>Number of proposals, requested grants and comparison with the available budget</a:t>
            </a:r>
            <a:endParaRPr lang="en-GB" dirty="0"/>
          </a:p>
        </p:txBody>
      </p:sp>
      <p:sp>
        <p:nvSpPr>
          <p:cNvPr id="2" name="Title 1"/>
          <p:cNvSpPr>
            <a:spLocks noGrp="1"/>
          </p:cNvSpPr>
          <p:nvPr>
            <p:ph type="title"/>
          </p:nvPr>
        </p:nvSpPr>
        <p:spPr/>
        <p:txBody>
          <a:bodyPr/>
          <a:lstStyle/>
          <a:p>
            <a:r>
              <a:rPr lang="en-GB" dirty="0"/>
              <a:t>Submission statistics</a:t>
            </a:r>
          </a:p>
        </p:txBody>
      </p:sp>
      <p:pic>
        <p:nvPicPr>
          <p:cNvPr id="2050" name="Picture 4">
            <a:extLst>
              <a:ext uri="{FF2B5EF4-FFF2-40B4-BE49-F238E27FC236}">
                <a16:creationId xmlns:a16="http://schemas.microsoft.com/office/drawing/2014/main" id="{F05C66A0-909C-43E3-92D7-51A3F0E34E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114" y="2682592"/>
            <a:ext cx="10642533" cy="2392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9309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4475" y="1557770"/>
            <a:ext cx="10905699" cy="3881904"/>
          </a:xfrm>
        </p:spPr>
        <p:txBody>
          <a:bodyPr/>
          <a:lstStyle/>
          <a:p>
            <a:pPr marL="0" indent="0">
              <a:buNone/>
            </a:pPr>
            <a:r>
              <a:rPr lang="en-US" dirty="0"/>
              <a:t>Applicants from 13 Member States</a:t>
            </a:r>
          </a:p>
          <a:p>
            <a:pPr marL="0" indent="0">
              <a:buNone/>
            </a:pPr>
            <a:endParaRPr lang="en-US" dirty="0"/>
          </a:p>
          <a:p>
            <a:endParaRPr lang="en-US" dirty="0"/>
          </a:p>
          <a:p>
            <a:endParaRPr lang="en-US" dirty="0"/>
          </a:p>
          <a:p>
            <a:pPr marL="0" indent="0">
              <a:buNone/>
            </a:pPr>
            <a:r>
              <a:rPr lang="en-GB" dirty="0"/>
              <a:t/>
            </a:r>
            <a:br>
              <a:rPr lang="en-GB" dirty="0"/>
            </a:br>
            <a:endParaRPr lang="en-GB" dirty="0"/>
          </a:p>
        </p:txBody>
      </p:sp>
      <p:sp>
        <p:nvSpPr>
          <p:cNvPr id="2" name="Title 1"/>
          <p:cNvSpPr>
            <a:spLocks noGrp="1"/>
          </p:cNvSpPr>
          <p:nvPr>
            <p:ph type="title"/>
          </p:nvPr>
        </p:nvSpPr>
        <p:spPr/>
        <p:txBody>
          <a:bodyPr/>
          <a:lstStyle/>
          <a:p>
            <a:r>
              <a:rPr lang="en-GB" dirty="0"/>
              <a:t>Submission statistics</a:t>
            </a:r>
          </a:p>
        </p:txBody>
      </p:sp>
      <p:pic>
        <p:nvPicPr>
          <p:cNvPr id="4" name="Picture 3">
            <a:extLst>
              <a:ext uri="{FF2B5EF4-FFF2-40B4-BE49-F238E27FC236}">
                <a16:creationId xmlns:a16="http://schemas.microsoft.com/office/drawing/2014/main" id="{3B92BEAA-F737-4278-9D0A-08295E7EC8B8}"/>
              </a:ext>
            </a:extLst>
          </p:cNvPr>
          <p:cNvPicPr>
            <a:picLocks noChangeAspect="1"/>
          </p:cNvPicPr>
          <p:nvPr/>
        </p:nvPicPr>
        <p:blipFill>
          <a:blip r:embed="rId3"/>
          <a:stretch>
            <a:fillRect/>
          </a:stretch>
        </p:blipFill>
        <p:spPr>
          <a:xfrm>
            <a:off x="2273529" y="2209514"/>
            <a:ext cx="8052231" cy="4468688"/>
          </a:xfrm>
          <a:prstGeom prst="rect">
            <a:avLst/>
          </a:prstGeom>
        </p:spPr>
      </p:pic>
    </p:spTree>
    <p:extLst>
      <p:ext uri="{BB962C8B-B14F-4D97-AF65-F5344CB8AC3E}">
        <p14:creationId xmlns:p14="http://schemas.microsoft.com/office/powerpoint/2010/main" val="3790367931"/>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417</TotalTime>
  <Words>310</Words>
  <Application>Microsoft Office PowerPoint</Application>
  <PresentationFormat>Widescreen</PresentationFormat>
  <Paragraphs>50</Paragraphs>
  <Slides>11</Slides>
  <Notes>6</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Office Theme</vt:lpstr>
      <vt:lpstr>2022 calls for proposals for promotion of EU agricultural products  Submission statistics </vt:lpstr>
      <vt:lpstr>Structure of the presentation</vt:lpstr>
      <vt:lpstr>2022 MULTI call – submission statistics</vt:lpstr>
      <vt:lpstr>Submission statistics – 2022 MULTI call (1)</vt:lpstr>
      <vt:lpstr>Submission statistics – 2022 MULTI call (2)</vt:lpstr>
      <vt:lpstr>Submission statistics</vt:lpstr>
      <vt:lpstr>2022 SIMPLE call – submission statistics</vt:lpstr>
      <vt:lpstr>Submission statistics</vt:lpstr>
      <vt:lpstr>Submission statistics</vt:lpstr>
      <vt:lpstr>2022 calls for proposals: general remarks</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and exchange of views on the draft  Commission Implementing Decision  on the selection of the simple programmes  concerning promotion of agricultural products  under 2020 additional call for proposals  to restore market situation</dc:title>
  <dc:creator>JERICIJO Mojmir (AGRI)</dc:creator>
  <cp:lastModifiedBy>BUZEK Anett (COMP)</cp:lastModifiedBy>
  <cp:revision>89</cp:revision>
  <dcterms:created xsi:type="dcterms:W3CDTF">2020-10-19T08:56:18Z</dcterms:created>
  <dcterms:modified xsi:type="dcterms:W3CDTF">2022-06-16T13:39:30Z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2022-06-07T10:46:24Z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9b5a2631-f923-4845-9bdd-87c4ba0ab26a</vt:lpwstr>
  </property>
  <property fmtid="{D5CDD505-2E9C-101B-9397-08002B2CF9AE}" pid="8" name="MSIP_Label_6bd9ddd1-4d20-43f6-abfa-fc3c07406f94_ContentBits">
    <vt:lpwstr>0</vt:lpwstr>
  </property>
</Properties>
</file>