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8" r:id="rId2"/>
    <p:sldId id="266" r:id="rId3"/>
    <p:sldId id="289" r:id="rId4"/>
    <p:sldId id="288" r:id="rId5"/>
    <p:sldId id="285" r:id="rId6"/>
    <p:sldId id="294" r:id="rId7"/>
    <p:sldId id="299" r:id="rId8"/>
    <p:sldId id="292" r:id="rId9"/>
    <p:sldId id="29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9" autoAdjust="0"/>
    <p:restoredTop sz="79319" autoAdjust="0"/>
  </p:normalViewPr>
  <p:slideViewPr>
    <p:cSldViewPr snapToGrid="0">
      <p:cViewPr varScale="1">
        <p:scale>
          <a:sx n="51" d="100"/>
          <a:sy n="51" d="100"/>
        </p:scale>
        <p:origin x="1188" y="48"/>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20/06/2022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20/06/2022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WD</a:t>
            </a:r>
          </a:p>
          <a:p>
            <a:r>
              <a:rPr lang="en-IE" dirty="0" smtClean="0"/>
              <a:t>Draft AWP priorities</a:t>
            </a:r>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3430912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element of the promo policy, designed to have a dynamic policy  to respond to the markets’ Opportunities &amp; Threats </a:t>
            </a:r>
          </a:p>
          <a:p>
            <a:endParaRPr lang="en-IE" dirty="0" smtClean="0"/>
          </a:p>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3</a:t>
            </a:fld>
            <a:endParaRPr lang="en-GB"/>
          </a:p>
        </p:txBody>
      </p:sp>
    </p:spTree>
    <p:extLst>
      <p:ext uri="{BB962C8B-B14F-4D97-AF65-F5344CB8AC3E}">
        <p14:creationId xmlns:p14="http://schemas.microsoft.com/office/powerpoint/2010/main" val="3363845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GB" sz="1200" b="1" kern="1200" dirty="0" smtClean="0">
                <a:solidFill>
                  <a:schemeClr val="tx1"/>
                </a:solidFill>
                <a:effectLst/>
                <a:latin typeface="+mn-lt"/>
                <a:ea typeface="+mn-ea"/>
                <a:cs typeface="+mn-cs"/>
              </a:rPr>
              <a:t>The 2023 AWP budget</a:t>
            </a:r>
            <a:endParaRPr lang="fr-BE" sz="1200" b="1"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amount available for the 2023 AWP stands at </a:t>
            </a:r>
            <a:r>
              <a:rPr lang="en-GB" sz="1200" u="sng" kern="1200" dirty="0" smtClean="0">
                <a:solidFill>
                  <a:schemeClr val="tx1"/>
                </a:solidFill>
                <a:effectLst/>
                <a:latin typeface="+mn-lt"/>
                <a:ea typeface="+mn-ea"/>
                <a:cs typeface="+mn-cs"/>
              </a:rPr>
              <a:t>€185.9 million in total i.e. the same as for 2022.</a:t>
            </a:r>
            <a:r>
              <a:rPr lang="en-GB"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proposed 2023 amount is distributed as follows:</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€89 million attributed to SIMPLE promotion programmes(the same amount as for 2022) and </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€96.9 million for MULTI promotion programmes (€87.4 million) and Commission own initiatives (€9.5 million) (the same amount as for 2022). </a:t>
            </a:r>
            <a:endParaRPr lang="fr-BE" sz="1200" kern="1200" dirty="0" smtClean="0">
              <a:solidFill>
                <a:schemeClr val="tx1"/>
              </a:solidFill>
              <a:effectLst/>
              <a:latin typeface="+mn-lt"/>
              <a:ea typeface="+mn-ea"/>
              <a:cs typeface="+mn-cs"/>
            </a:endParaRPr>
          </a:p>
          <a:p>
            <a:endParaRPr lang="en-GB" sz="1200" b="1"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Evolution of the amount foreseen in the AWP: </a:t>
            </a:r>
            <a:r>
              <a:rPr lang="en-GB" sz="1200" kern="1200" dirty="0" smtClean="0">
                <a:solidFill>
                  <a:schemeClr val="tx1"/>
                </a:solidFill>
                <a:effectLst/>
                <a:latin typeface="+mn-lt"/>
                <a:ea typeface="+mn-ea"/>
                <a:cs typeface="+mn-cs"/>
              </a:rPr>
              <a:t>The 2022 AWP amount stands at </a:t>
            </a:r>
            <a:r>
              <a:rPr lang="en-GB" sz="1200" b="1" u="sng" kern="1200" dirty="0" smtClean="0">
                <a:solidFill>
                  <a:schemeClr val="tx1"/>
                </a:solidFill>
                <a:effectLst/>
                <a:latin typeface="+mn-lt"/>
                <a:ea typeface="+mn-ea"/>
                <a:cs typeface="+mn-cs"/>
              </a:rPr>
              <a:t>€185.9 million in total.</a:t>
            </a:r>
            <a:r>
              <a:rPr lang="en-GB" sz="1200" kern="1200" dirty="0" smtClean="0">
                <a:solidFill>
                  <a:schemeClr val="tx1"/>
                </a:solidFill>
                <a:effectLst/>
                <a:latin typeface="+mn-lt"/>
                <a:ea typeface="+mn-ea"/>
                <a:cs typeface="+mn-cs"/>
              </a:rPr>
              <a:t>  This amounts to €3 million more than the €182.9 million foreseen in 2021, but €15 million less (-7%) than the €200.9 million in 2020. </a:t>
            </a:r>
            <a:endParaRPr lang="fr-BE"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press release marking the adoption of the 2021 annual work programme stated that the Commission would seek to maintain the amount at the level of the 2021 work programme. To be noted that stakeholders, MEPs and members of the civil dialogue group and the CMO committee ask on what grounds the amount has been diminished at a significantly higher ratio than that of other market measures.</a:t>
            </a:r>
            <a:endParaRPr lang="fr-BE"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Distribution</a:t>
            </a:r>
            <a:r>
              <a:rPr lang="en-GB" sz="1200" kern="1200" dirty="0" smtClean="0">
                <a:solidFill>
                  <a:schemeClr val="tx1"/>
                </a:solidFill>
                <a:effectLst/>
                <a:latin typeface="+mn-lt"/>
                <a:ea typeface="+mn-ea"/>
                <a:cs typeface="+mn-cs"/>
              </a:rPr>
              <a:t>: The proposed 2022 amount is split between simple programmes under shared management with the Member States and multi programmes under direct management by the Commission executive agency (EREA);</a:t>
            </a:r>
            <a:endParaRPr lang="fr-BE"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€89 million attributed to simple promotion programmes (€3 million more than in 2021) and </a:t>
            </a:r>
            <a:endParaRPr lang="fr-BE" sz="1200" kern="1200" dirty="0" smtClean="0">
              <a:solidFill>
                <a:schemeClr val="tx1"/>
              </a:solidFill>
              <a:effectLst/>
              <a:latin typeface="+mn-lt"/>
              <a:ea typeface="+mn-ea"/>
              <a:cs typeface="+mn-cs"/>
            </a:endParaRPr>
          </a:p>
          <a:p>
            <a:pPr lvl="0"/>
            <a:r>
              <a:rPr lang="en-GB" sz="1200" kern="1200" dirty="0" smtClean="0">
                <a:solidFill>
                  <a:schemeClr val="tx1"/>
                </a:solidFill>
                <a:effectLst/>
                <a:latin typeface="+mn-lt"/>
                <a:ea typeface="+mn-ea"/>
                <a:cs typeface="+mn-cs"/>
              </a:rPr>
              <a:t>€96.9 million for multi promotion programmes (€87.4 million) and Commission own initiatives (€9.5 million) (the same amount as for 2021). </a:t>
            </a:r>
            <a:endParaRPr lang="fr-BE"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1009971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smtClean="0"/>
              <a:t>17</a:t>
            </a:r>
            <a:r>
              <a:rPr lang="fr-BE" baseline="0" dirty="0" smtClean="0"/>
              <a:t> c</a:t>
            </a:r>
            <a:r>
              <a:rPr lang="fr-BE" dirty="0" smtClean="0"/>
              <a:t>ontributions </a:t>
            </a:r>
            <a:r>
              <a:rPr lang="fr-BE" dirty="0" err="1" smtClean="0"/>
              <a:t>from</a:t>
            </a:r>
            <a:r>
              <a:rPr lang="fr-BE" dirty="0" smtClean="0"/>
              <a:t> </a:t>
            </a:r>
            <a:r>
              <a:rPr lang="fr-BE" dirty="0" err="1" smtClean="0"/>
              <a:t>stakeholders</a:t>
            </a:r>
            <a:r>
              <a:rPr lang="fr-BE" dirty="0" smtClean="0"/>
              <a:t> </a:t>
            </a:r>
            <a:r>
              <a:rPr lang="fr-BE" dirty="0" err="1" smtClean="0"/>
              <a:t>consulted</a:t>
            </a:r>
            <a:r>
              <a:rPr lang="fr-BE" dirty="0" smtClean="0"/>
              <a:t> </a:t>
            </a:r>
            <a:r>
              <a:rPr lang="fr-BE" dirty="0" err="1" smtClean="0"/>
              <a:t>through</a:t>
            </a:r>
            <a:r>
              <a:rPr lang="fr-BE" dirty="0" smtClean="0"/>
              <a:t> Civil Dialogue </a:t>
            </a:r>
            <a:r>
              <a:rPr lang="fr-BE" dirty="0" smtClean="0"/>
              <a:t>Groups. </a:t>
            </a:r>
            <a:r>
              <a:rPr lang="en-GB" sz="1200" kern="1200" dirty="0" smtClean="0">
                <a:solidFill>
                  <a:schemeClr val="tx1"/>
                </a:solidFill>
                <a:effectLst/>
                <a:latin typeface="+mn-lt"/>
                <a:ea typeface="+mn-ea"/>
                <a:cs typeface="+mn-cs"/>
              </a:rPr>
              <a:t>Most frequent points raised by the stakeholders can be summarised as follows:</a:t>
            </a:r>
            <a:endParaRPr lang="fr-BE"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Budget: </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budget should be increased (Copa-</a:t>
            </a:r>
            <a:r>
              <a:rPr lang="en-GB" sz="1200" kern="1200" dirty="0" err="1" smtClean="0">
                <a:solidFill>
                  <a:schemeClr val="tx1"/>
                </a:solidFill>
                <a:effectLst/>
                <a:latin typeface="+mn-lt"/>
                <a:ea typeface="+mn-ea"/>
                <a:cs typeface="+mn-cs"/>
              </a:rPr>
              <a:t>Cogeca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FoodDrinkEurope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Cofagricultura</a:t>
            </a:r>
            <a:r>
              <a:rPr lang="en-GB" sz="1200" kern="1200" dirty="0" smtClean="0">
                <a:solidFill>
                  <a:schemeClr val="tx1"/>
                </a:solidFill>
                <a:effectLst/>
                <a:latin typeface="+mn-lt"/>
                <a:ea typeface="+mn-ea"/>
                <a:cs typeface="+mn-cs"/>
              </a:rPr>
              <a:t>, UECBV, </a:t>
            </a:r>
            <a:r>
              <a:rPr lang="en-GB" sz="1200" kern="1200" dirty="0" err="1" smtClean="0">
                <a:solidFill>
                  <a:schemeClr val="tx1"/>
                </a:solidFill>
                <a:effectLst/>
                <a:latin typeface="+mn-lt"/>
                <a:ea typeface="+mn-ea"/>
                <a:cs typeface="+mn-cs"/>
              </a:rPr>
              <a:t>Bord</a:t>
            </a:r>
            <a:r>
              <a:rPr lang="en-GB" sz="1200" kern="1200" dirty="0" smtClean="0">
                <a:solidFill>
                  <a:schemeClr val="tx1"/>
                </a:solidFill>
                <a:effectLst/>
                <a:latin typeface="+mn-lt"/>
                <a:ea typeface="+mn-ea"/>
                <a:cs typeface="+mn-cs"/>
              </a:rPr>
              <a:t> Bia); </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increased budget for promotion of GIs (EFOW, ASSICA, </a:t>
            </a:r>
            <a:r>
              <a:rPr lang="en-GB" sz="1200" kern="1200" dirty="0" err="1" smtClean="0">
                <a:solidFill>
                  <a:schemeClr val="tx1"/>
                </a:solidFill>
                <a:effectLst/>
                <a:latin typeface="+mn-lt"/>
                <a:ea typeface="+mn-ea"/>
                <a:cs typeface="+mn-cs"/>
              </a:rPr>
              <a:t>oriGIn</a:t>
            </a:r>
            <a:r>
              <a:rPr lang="en-GB" sz="1200" kern="1200" dirty="0" smtClean="0">
                <a:solidFill>
                  <a:schemeClr val="tx1"/>
                </a:solidFill>
                <a:effectLst/>
                <a:latin typeface="+mn-lt"/>
                <a:ea typeface="+mn-ea"/>
                <a:cs typeface="+mn-cs"/>
              </a:rPr>
              <a:t> EU, Copa-</a:t>
            </a:r>
            <a:r>
              <a:rPr lang="en-GB" sz="1200" kern="1200" dirty="0" err="1" smtClean="0">
                <a:solidFill>
                  <a:schemeClr val="tx1"/>
                </a:solidFill>
                <a:effectLst/>
                <a:latin typeface="+mn-lt"/>
                <a:ea typeface="+mn-ea"/>
                <a:cs typeface="+mn-cs"/>
              </a:rPr>
              <a:t>Cogeca</a:t>
            </a:r>
            <a:r>
              <a:rPr lang="en-GB" sz="1200" kern="1200" dirty="0" smtClean="0">
                <a:solidFill>
                  <a:schemeClr val="tx1"/>
                </a:solidFill>
                <a:effectLst/>
                <a:latin typeface="+mn-lt"/>
                <a:ea typeface="+mn-ea"/>
                <a:cs typeface="+mn-cs"/>
              </a:rPr>
              <a:t>); </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to re-established previous budget for EU production methods and characteristics of EU products (CNIPT, </a:t>
            </a:r>
            <a:r>
              <a:rPr lang="en-GB" sz="1200" kern="1200" dirty="0" err="1" smtClean="0">
                <a:solidFill>
                  <a:schemeClr val="tx1"/>
                </a:solidFill>
                <a:effectLst/>
                <a:latin typeface="+mn-lt"/>
                <a:ea typeface="+mn-ea"/>
                <a:cs typeface="+mn-cs"/>
              </a:rPr>
              <a:t>Europatat</a:t>
            </a:r>
            <a:r>
              <a:rPr lang="en-GB" sz="1200" kern="1200" dirty="0" smtClean="0">
                <a:solidFill>
                  <a:schemeClr val="tx1"/>
                </a:solidFill>
                <a:effectLst/>
                <a:latin typeface="+mn-lt"/>
                <a:ea typeface="+mn-ea"/>
                <a:cs typeface="+mn-cs"/>
              </a:rPr>
              <a:t>, VLAM), UECBV and </a:t>
            </a:r>
            <a:r>
              <a:rPr lang="en-GB" sz="1200" kern="1200" dirty="0" err="1" smtClean="0">
                <a:solidFill>
                  <a:schemeClr val="tx1"/>
                </a:solidFill>
                <a:effectLst/>
                <a:latin typeface="+mn-lt"/>
                <a:ea typeface="+mn-ea"/>
                <a:cs typeface="+mn-cs"/>
              </a:rPr>
              <a:t>Bord</a:t>
            </a:r>
            <a:r>
              <a:rPr lang="en-GB" sz="1200" kern="1200" dirty="0" smtClean="0">
                <a:solidFill>
                  <a:schemeClr val="tx1"/>
                </a:solidFill>
                <a:effectLst/>
                <a:latin typeface="+mn-lt"/>
                <a:ea typeface="+mn-ea"/>
                <a:cs typeface="+mn-cs"/>
              </a:rPr>
              <a:t> Bia also the budget for the EU QS;</a:t>
            </a:r>
            <a:endParaRPr lang="fr-BE"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Focus</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focus on third countries markets (CELCAA, </a:t>
            </a:r>
            <a:r>
              <a:rPr lang="en-GB" sz="1200" kern="1200" dirty="0" err="1" smtClean="0">
                <a:solidFill>
                  <a:schemeClr val="tx1"/>
                </a:solidFill>
                <a:effectLst/>
                <a:latin typeface="+mn-lt"/>
                <a:ea typeface="+mn-ea"/>
                <a:cs typeface="+mn-cs"/>
              </a:rPr>
              <a:t>oriGIn</a:t>
            </a:r>
            <a:r>
              <a:rPr lang="en-GB" sz="1200" kern="1200" dirty="0" smtClean="0">
                <a:solidFill>
                  <a:schemeClr val="tx1"/>
                </a:solidFill>
                <a:effectLst/>
                <a:latin typeface="+mn-lt"/>
                <a:ea typeface="+mn-ea"/>
                <a:cs typeface="+mn-cs"/>
              </a:rPr>
              <a:t> EU, </a:t>
            </a:r>
            <a:r>
              <a:rPr lang="en-GB" sz="1200" kern="1200" dirty="0" err="1" smtClean="0">
                <a:solidFill>
                  <a:schemeClr val="tx1"/>
                </a:solidFill>
                <a:effectLst/>
                <a:latin typeface="+mn-lt"/>
                <a:ea typeface="+mn-ea"/>
                <a:cs typeface="+mn-cs"/>
              </a:rPr>
              <a:t>Clitravi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FoodDrinkEurope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Bord</a:t>
            </a:r>
            <a:r>
              <a:rPr lang="en-GB" sz="1200" kern="1200" dirty="0" smtClean="0">
                <a:solidFill>
                  <a:schemeClr val="tx1"/>
                </a:solidFill>
                <a:effectLst/>
                <a:latin typeface="+mn-lt"/>
                <a:ea typeface="+mn-ea"/>
                <a:cs typeface="+mn-cs"/>
              </a:rPr>
              <a:t> Bia; UECBV and </a:t>
            </a:r>
            <a:r>
              <a:rPr lang="en-GB" sz="1200" kern="1200" dirty="0" err="1" smtClean="0">
                <a:solidFill>
                  <a:schemeClr val="tx1"/>
                </a:solidFill>
                <a:effectLst/>
                <a:latin typeface="+mn-lt"/>
                <a:ea typeface="+mn-ea"/>
                <a:cs typeface="+mn-cs"/>
              </a:rPr>
              <a:t>spiritsEUROPE</a:t>
            </a:r>
            <a:r>
              <a:rPr lang="en-GB" sz="1200" kern="1200" dirty="0" smtClean="0">
                <a:solidFill>
                  <a:schemeClr val="tx1"/>
                </a:solidFill>
                <a:effectLst/>
                <a:latin typeface="+mn-lt"/>
                <a:ea typeface="+mn-ea"/>
                <a:cs typeface="+mn-cs"/>
              </a:rPr>
              <a:t> for simple programmes), while AVEC argues that it should focus on the Internal Market;</a:t>
            </a:r>
            <a:endParaRPr lang="fr-BE"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Products’ eligibility/sustainability</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not to discriminate nor exclude any products/sectors (CELCAA, ASSICA, </a:t>
            </a:r>
            <a:r>
              <a:rPr lang="en-GB" sz="1200" kern="1200" dirty="0" err="1" smtClean="0">
                <a:solidFill>
                  <a:schemeClr val="tx1"/>
                </a:solidFill>
                <a:effectLst/>
                <a:latin typeface="+mn-lt"/>
                <a:ea typeface="+mn-ea"/>
                <a:cs typeface="+mn-cs"/>
              </a:rPr>
              <a:t>Clitravi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FoodDrinkEurope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Cofagricultura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spiritsEUROPE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Bord</a:t>
            </a:r>
            <a:r>
              <a:rPr lang="en-GB" sz="1200" kern="1200" dirty="0" smtClean="0">
                <a:solidFill>
                  <a:schemeClr val="tx1"/>
                </a:solidFill>
                <a:effectLst/>
                <a:latin typeface="+mn-lt"/>
                <a:ea typeface="+mn-ea"/>
                <a:cs typeface="+mn-cs"/>
              </a:rPr>
              <a:t> Bia); </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to support all sustainable practices, not organic disproportionally (EFOW, ASSICA, </a:t>
            </a:r>
            <a:r>
              <a:rPr lang="en-GB" sz="1200" kern="1200" dirty="0" err="1" smtClean="0">
                <a:solidFill>
                  <a:schemeClr val="tx1"/>
                </a:solidFill>
                <a:effectLst/>
                <a:latin typeface="+mn-lt"/>
                <a:ea typeface="+mn-ea"/>
                <a:cs typeface="+mn-cs"/>
              </a:rPr>
              <a:t>Clitravi</a:t>
            </a:r>
            <a:r>
              <a:rPr lang="en-GB" sz="1200" kern="1200" dirty="0" smtClean="0">
                <a:solidFill>
                  <a:schemeClr val="tx1"/>
                </a:solidFill>
                <a:effectLst/>
                <a:latin typeface="+mn-lt"/>
                <a:ea typeface="+mn-ea"/>
                <a:cs typeface="+mn-cs"/>
              </a:rPr>
              <a:t>, EDA, CNIPT, </a:t>
            </a:r>
            <a:r>
              <a:rPr lang="en-GB" sz="1200" kern="1200" dirty="0" err="1" smtClean="0">
                <a:solidFill>
                  <a:schemeClr val="tx1"/>
                </a:solidFill>
                <a:effectLst/>
                <a:latin typeface="+mn-lt"/>
                <a:ea typeface="+mn-ea"/>
                <a:cs typeface="+mn-cs"/>
              </a:rPr>
              <a:t>Europatat</a:t>
            </a:r>
            <a:r>
              <a:rPr lang="en-GB" sz="1200" kern="1200" dirty="0" smtClean="0">
                <a:solidFill>
                  <a:schemeClr val="tx1"/>
                </a:solidFill>
                <a:effectLst/>
                <a:latin typeface="+mn-lt"/>
                <a:ea typeface="+mn-ea"/>
                <a:cs typeface="+mn-cs"/>
              </a:rPr>
              <a:t>, VLAM, Copa-</a:t>
            </a:r>
            <a:r>
              <a:rPr lang="en-GB" sz="1200" kern="1200" dirty="0" err="1" smtClean="0">
                <a:solidFill>
                  <a:schemeClr val="tx1"/>
                </a:solidFill>
                <a:effectLst/>
                <a:latin typeface="+mn-lt"/>
                <a:ea typeface="+mn-ea"/>
                <a:cs typeface="+mn-cs"/>
              </a:rPr>
              <a:t>Cogeca</a:t>
            </a:r>
            <a:r>
              <a:rPr lang="en-GB" sz="1200" kern="1200" dirty="0" smtClean="0">
                <a:solidFill>
                  <a:schemeClr val="tx1"/>
                </a:solidFill>
                <a:effectLst/>
                <a:latin typeface="+mn-lt"/>
                <a:ea typeface="+mn-ea"/>
                <a:cs typeface="+mn-cs"/>
              </a:rPr>
              <a:t>, AVEC);</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sustainability is not defined (CELCAA, ASSICA, </a:t>
            </a:r>
            <a:r>
              <a:rPr lang="en-GB" sz="1200" kern="1200" dirty="0" err="1" smtClean="0">
                <a:solidFill>
                  <a:schemeClr val="tx1"/>
                </a:solidFill>
                <a:effectLst/>
                <a:latin typeface="+mn-lt"/>
                <a:ea typeface="+mn-ea"/>
                <a:cs typeface="+mn-cs"/>
              </a:rPr>
              <a:t>Clitravi</a:t>
            </a:r>
            <a:r>
              <a:rPr lang="en-GB" sz="1200" kern="1200" dirty="0" smtClean="0">
                <a:solidFill>
                  <a:schemeClr val="tx1"/>
                </a:solidFill>
                <a:effectLst/>
                <a:latin typeface="+mn-lt"/>
                <a:ea typeface="+mn-ea"/>
                <a:cs typeface="+mn-cs"/>
              </a:rPr>
              <a:t>);</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concerns about the sub-criterion introduced in the 2022 AWP (ASSICA, EDA, Copa-</a:t>
            </a:r>
            <a:r>
              <a:rPr lang="en-GB" sz="1200" kern="1200" dirty="0" err="1" smtClean="0">
                <a:solidFill>
                  <a:schemeClr val="tx1"/>
                </a:solidFill>
                <a:effectLst/>
                <a:latin typeface="+mn-lt"/>
                <a:ea typeface="+mn-ea"/>
                <a:cs typeface="+mn-cs"/>
              </a:rPr>
              <a:t>Cogeca</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FoodDrinkEurope</a:t>
            </a:r>
            <a:r>
              <a:rPr lang="en-GB" sz="1200" kern="1200" dirty="0" smtClean="0">
                <a:solidFill>
                  <a:schemeClr val="tx1"/>
                </a:solidFill>
                <a:effectLst/>
                <a:latin typeface="+mn-lt"/>
                <a:ea typeface="+mn-ea"/>
                <a:cs typeface="+mn-cs"/>
              </a:rPr>
              <a:t>), EFOW and </a:t>
            </a:r>
            <a:r>
              <a:rPr lang="en-GB" sz="1200" kern="1200" dirty="0" err="1" smtClean="0">
                <a:solidFill>
                  <a:schemeClr val="tx1"/>
                </a:solidFill>
                <a:effectLst/>
                <a:latin typeface="+mn-lt"/>
                <a:ea typeface="+mn-ea"/>
                <a:cs typeface="+mn-cs"/>
              </a:rPr>
              <a:t>Clitravi</a:t>
            </a:r>
            <a:r>
              <a:rPr lang="en-GB" sz="1200" kern="1200" dirty="0" smtClean="0">
                <a:solidFill>
                  <a:schemeClr val="tx1"/>
                </a:solidFill>
                <a:effectLst/>
                <a:latin typeface="+mn-lt"/>
                <a:ea typeface="+mn-ea"/>
                <a:cs typeface="+mn-cs"/>
              </a:rPr>
              <a:t> also propose to be removed;</a:t>
            </a:r>
            <a:endParaRPr lang="fr-BE"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Topics</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topic fresh F&amp;V in the context of balanced and healthy dietary practices should include dairy products (EDA), potatoes (CNIPT, </a:t>
            </a:r>
            <a:r>
              <a:rPr lang="en-GB" sz="1200" kern="1200" dirty="0" err="1" smtClean="0">
                <a:solidFill>
                  <a:schemeClr val="tx1"/>
                </a:solidFill>
                <a:effectLst/>
                <a:latin typeface="+mn-lt"/>
                <a:ea typeface="+mn-ea"/>
                <a:cs typeface="+mn-cs"/>
              </a:rPr>
              <a:t>Europatat</a:t>
            </a:r>
            <a:r>
              <a:rPr lang="en-GB" sz="1200" kern="1200" dirty="0" smtClean="0">
                <a:solidFill>
                  <a:schemeClr val="tx1"/>
                </a:solidFill>
                <a:effectLst/>
                <a:latin typeface="+mn-lt"/>
                <a:ea typeface="+mn-ea"/>
                <a:cs typeface="+mn-cs"/>
              </a:rPr>
              <a:t>, VLAM, Board Bia);</a:t>
            </a:r>
            <a:endParaRPr lang="fr-BE"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mn-lt"/>
                <a:ea typeface="+mn-ea"/>
                <a:cs typeface="+mn-cs"/>
              </a:rPr>
              <a:t>ring-fenced budget for pork sector (UECBV, </a:t>
            </a:r>
            <a:r>
              <a:rPr lang="en-GB" sz="1200" kern="1200" dirty="0" err="1" smtClean="0">
                <a:solidFill>
                  <a:schemeClr val="tx1"/>
                </a:solidFill>
                <a:effectLst/>
                <a:latin typeface="+mn-lt"/>
                <a:ea typeface="+mn-ea"/>
                <a:cs typeface="+mn-cs"/>
              </a:rPr>
              <a:t>Bord</a:t>
            </a:r>
            <a:r>
              <a:rPr lang="en-GB" sz="1200" kern="1200" dirty="0" smtClean="0">
                <a:solidFill>
                  <a:schemeClr val="tx1"/>
                </a:solidFill>
                <a:effectLst/>
                <a:latin typeface="+mn-lt"/>
                <a:ea typeface="+mn-ea"/>
                <a:cs typeface="+mn-cs"/>
              </a:rPr>
              <a:t> Bia);</a:t>
            </a:r>
            <a:endParaRPr lang="fr-BE" sz="1200" kern="1200" dirty="0" smtClean="0">
              <a:solidFill>
                <a:schemeClr val="tx1"/>
              </a:solidFill>
              <a:effectLst/>
              <a:latin typeface="+mn-lt"/>
              <a:ea typeface="+mn-ea"/>
              <a:cs typeface="+mn-cs"/>
            </a:endParaRPr>
          </a:p>
          <a:p>
            <a:pPr lvl="0"/>
            <a:r>
              <a:rPr lang="en-GB" sz="1200" b="1" kern="1200" dirty="0" smtClean="0">
                <a:solidFill>
                  <a:schemeClr val="tx1"/>
                </a:solidFill>
                <a:effectLst/>
                <a:latin typeface="+mn-lt"/>
                <a:ea typeface="+mn-ea"/>
                <a:cs typeface="+mn-cs"/>
              </a:rPr>
              <a:t>COM own initiatives</a:t>
            </a:r>
            <a:endParaRPr lang="fr-BE" sz="1200" kern="1200" dirty="0" smtClean="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mn-lt"/>
                <a:ea typeface="+mn-ea"/>
                <a:cs typeface="+mn-cs"/>
              </a:rPr>
              <a:t>support for COM own initiatives expressed by CELCAA, </a:t>
            </a:r>
            <a:r>
              <a:rPr lang="en-GB" sz="1200" kern="1200" dirty="0" err="1" smtClean="0">
                <a:solidFill>
                  <a:schemeClr val="tx1"/>
                </a:solidFill>
                <a:effectLst/>
                <a:latin typeface="+mn-lt"/>
                <a:ea typeface="+mn-ea"/>
                <a:cs typeface="+mn-cs"/>
              </a:rPr>
              <a:t>FoodDrinkEurope</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Freshfel</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Clitravi</a:t>
            </a:r>
            <a:r>
              <a:rPr lang="en-GB" sz="1200" kern="1200" dirty="0" smtClean="0">
                <a:solidFill>
                  <a:schemeClr val="tx1"/>
                </a:solidFill>
                <a:effectLst/>
                <a:latin typeface="+mn-lt"/>
                <a:ea typeface="+mn-ea"/>
                <a:cs typeface="+mn-cs"/>
              </a:rPr>
              <a:t> and </a:t>
            </a:r>
            <a:r>
              <a:rPr lang="en-GB" sz="1200" kern="1200" dirty="0" err="1" smtClean="0">
                <a:solidFill>
                  <a:schemeClr val="tx1"/>
                </a:solidFill>
                <a:effectLst/>
                <a:latin typeface="+mn-lt"/>
                <a:ea typeface="+mn-ea"/>
                <a:cs typeface="+mn-cs"/>
              </a:rPr>
              <a:t>spiritsEUROPE</a:t>
            </a:r>
            <a:r>
              <a:rPr lang="en-GB" sz="1200" kern="1200" dirty="0" smtClean="0">
                <a:solidFill>
                  <a:schemeClr val="tx1"/>
                </a:solidFill>
                <a:effectLst/>
                <a:latin typeface="+mn-lt"/>
                <a:ea typeface="+mn-ea"/>
                <a:cs typeface="+mn-cs"/>
              </a:rPr>
              <a:t>.</a:t>
            </a:r>
            <a:endParaRPr lang="fr-BE" dirty="0" smtClean="0"/>
          </a:p>
        </p:txBody>
      </p:sp>
      <p:sp>
        <p:nvSpPr>
          <p:cNvPr id="4" name="Slide Number Placeholder 3"/>
          <p:cNvSpPr>
            <a:spLocks noGrp="1"/>
          </p:cNvSpPr>
          <p:nvPr>
            <p:ph type="sldNum" sz="quarter" idx="10"/>
          </p:nvPr>
        </p:nvSpPr>
        <p:spPr/>
        <p:txBody>
          <a:bodyPr/>
          <a:lstStyle/>
          <a:p>
            <a:fld id="{59CF2995-AB43-4B7C-B8CD-9DC7C3692A9C}" type="slidenum">
              <a:rPr lang="en-GB" smtClean="0"/>
              <a:t>5</a:t>
            </a:fld>
            <a:endParaRPr lang="en-GB"/>
          </a:p>
        </p:txBody>
      </p:sp>
    </p:spTree>
    <p:extLst>
      <p:ext uri="{BB962C8B-B14F-4D97-AF65-F5344CB8AC3E}">
        <p14:creationId xmlns:p14="http://schemas.microsoft.com/office/powerpoint/2010/main" val="36731310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proposed that the draft 2023 AWP follows the broad lines of the 2022 AWP whilst taking into account the outcome of the 2022 calls for proposals.</a:t>
            </a:r>
          </a:p>
          <a:p>
            <a:endParaRPr lang="en-IE" dirty="0" smtClean="0"/>
          </a:p>
          <a:p>
            <a:r>
              <a:rPr lang="en-GB" sz="1200" kern="1200" dirty="0" smtClean="0">
                <a:solidFill>
                  <a:schemeClr val="tx1"/>
                </a:solidFill>
                <a:effectLst/>
                <a:latin typeface="+mn-lt"/>
                <a:ea typeface="+mn-ea"/>
                <a:cs typeface="+mn-cs"/>
              </a:rPr>
              <a:t>Regulation (EU) 2021/2115 concerning CAP Strategic Plans established voluntary schemes for the climate, the environment and animal welfare (‘eco-schemes’). Each eco-scheme should in principle cover at least two of the areas of actions for the climate, the environment, animal welfare and combatting antimicrobial resistance.</a:t>
            </a:r>
            <a:endParaRPr lang="fr-BE"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is proposed that sustainability in agriculture topics of the 2023 AWP refer to the above mentioned definition instead of the ad-hoc definition (that was first established in the 2017 AWP and amended in subsequent AWPs).</a:t>
            </a:r>
            <a:endParaRPr lang="fr-BE" sz="1200" kern="1200" dirty="0" smtClean="0">
              <a:solidFill>
                <a:schemeClr val="tx1"/>
              </a:solidFill>
              <a:effectLst/>
              <a:latin typeface="+mn-lt"/>
              <a:ea typeface="+mn-ea"/>
              <a:cs typeface="+mn-cs"/>
            </a:endParaRPr>
          </a:p>
          <a:p>
            <a:endParaRPr lang="en-IE" dirty="0" smtClean="0"/>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2391788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It is proposed that the draft 2023 AWP follows the broad lines of the 2022 AWP whilst taking into account the outcome of the 2022 calls for proposals.</a:t>
            </a:r>
          </a:p>
          <a:p>
            <a:endParaRPr lang="en-US" dirty="0" smtClean="0"/>
          </a:p>
          <a:p>
            <a:r>
              <a:rPr lang="en-US" dirty="0" smtClean="0"/>
              <a:t>All topics of the 2022 AWP show different levels of oversubscription except for the topic for MULTI </a:t>
            </a:r>
            <a:r>
              <a:rPr lang="en-US" dirty="0" err="1" smtClean="0"/>
              <a:t>programmes</a:t>
            </a:r>
            <a:r>
              <a:rPr lang="en-US" dirty="0" smtClean="0"/>
              <a:t> on organics in the internal market (only 56% subscription rate) and the topic for MULTI </a:t>
            </a:r>
            <a:r>
              <a:rPr lang="en-US" dirty="0" err="1" smtClean="0"/>
              <a:t>programmes</a:t>
            </a:r>
            <a:r>
              <a:rPr lang="en-US" dirty="0" smtClean="0"/>
              <a:t> on organics and sustainability in agriculture in third countries (only 44% subscription rate). </a:t>
            </a:r>
          </a:p>
          <a:p>
            <a:endParaRPr lang="en-US" dirty="0" smtClean="0"/>
          </a:p>
          <a:p>
            <a:r>
              <a:rPr lang="en-US" dirty="0" smtClean="0"/>
              <a:t>It is therefore proposed to allocate lower amounts for the topics which were strongly undersubscribed, the organic MULTI </a:t>
            </a:r>
            <a:r>
              <a:rPr lang="en-US" dirty="0" err="1" smtClean="0"/>
              <a:t>programmes</a:t>
            </a:r>
            <a:r>
              <a:rPr lang="en-US" dirty="0" smtClean="0"/>
              <a:t> on the internal market (AGRIP-MULTI-2022-IM-ORGANIC; -</a:t>
            </a:r>
            <a:r>
              <a:rPr lang="en-US" dirty="0" smtClean="0"/>
              <a:t>€4 </a:t>
            </a:r>
            <a:r>
              <a:rPr lang="en-US" dirty="0" smtClean="0"/>
              <a:t>million) and the MULTI </a:t>
            </a:r>
            <a:r>
              <a:rPr lang="en-US" dirty="0" err="1" smtClean="0"/>
              <a:t>programmes</a:t>
            </a:r>
            <a:r>
              <a:rPr lang="en-US" dirty="0" smtClean="0"/>
              <a:t> for organics and sustainability in agriculture (AGRIP MULTI 2022 TC ORG SUST; </a:t>
            </a:r>
          </a:p>
          <a:p>
            <a:r>
              <a:rPr lang="en-US" dirty="0" smtClean="0"/>
              <a:t>-</a:t>
            </a:r>
            <a:r>
              <a:rPr lang="en-US" dirty="0" smtClean="0"/>
              <a:t>€2 </a:t>
            </a:r>
            <a:r>
              <a:rPr lang="en-US" dirty="0" smtClean="0"/>
              <a:t>million) while increasing the budget for the topic MULTI </a:t>
            </a:r>
            <a:r>
              <a:rPr lang="en-US" dirty="0" err="1" smtClean="0"/>
              <a:t>programmes</a:t>
            </a:r>
            <a:r>
              <a:rPr lang="en-US" dirty="0" smtClean="0"/>
              <a:t> on sustainability in agriculture on the internal market (AGRIP-MULTI-2022-IM-SUSTAINABLE (+€4million)) and, for third countries, shift +€2 million to the general topic for MULTI promotion in third countries (AGRIP-MULTI-2022-TC-ALL (+ €2 million).</a:t>
            </a:r>
          </a:p>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7</a:t>
            </a:fld>
            <a:endParaRPr lang="en-GB"/>
          </a:p>
        </p:txBody>
      </p:sp>
    </p:spTree>
    <p:extLst>
      <p:ext uri="{BB962C8B-B14F-4D97-AF65-F5344CB8AC3E}">
        <p14:creationId xmlns:p14="http://schemas.microsoft.com/office/powerpoint/2010/main" val="1816965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p>
        </p:txBody>
      </p:sp>
      <p:sp>
        <p:nvSpPr>
          <p:cNvPr id="4" name="Slide Number Placeholder 3"/>
          <p:cNvSpPr>
            <a:spLocks noGrp="1"/>
          </p:cNvSpPr>
          <p:nvPr>
            <p:ph type="sldNum" sz="quarter" idx="10"/>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2559264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Update/add/delete parts of the</a:t>
            </a:r>
            <a:r>
              <a:rPr lang="en-IE" baseline="0" dirty="0" smtClean="0"/>
              <a:t> copy right notice where appropriate.</a:t>
            </a:r>
          </a:p>
          <a:p>
            <a:r>
              <a:rPr lang="en-IE" baseline="0" dirty="0" smtClean="0"/>
              <a:t>More information: </a:t>
            </a:r>
            <a:r>
              <a:rPr lang="en-GB" dirty="0" smtClean="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9108977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9921833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smtClean="0"/>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smtClean="0"/>
              <a:t>Edit Master text styles</a:t>
            </a:r>
          </a:p>
        </p:txBody>
      </p:sp>
    </p:spTree>
    <p:extLst>
      <p:ext uri="{BB962C8B-B14F-4D97-AF65-F5344CB8AC3E}">
        <p14:creationId xmlns:p14="http://schemas.microsoft.com/office/powerpoint/2010/main" val="178406293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smtClean="0"/>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smtClean="0"/>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smtClean="0"/>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smtClean="0"/>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smtClean="0"/>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smtClean="0"/>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smtClean="0"/>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smtClean="0"/>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smtClean="0"/>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smtClean="0"/>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smtClean="0"/>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smtClean="0"/>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136774602"/>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069985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smtClean="0"/>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824428724"/>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smtClean="0"/>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smtClean="0"/>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smtClean="0"/>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71350" y="1992572"/>
            <a:ext cx="10065224" cy="1544955"/>
          </a:xfrm>
        </p:spPr>
        <p:txBody>
          <a:bodyPr>
            <a:noAutofit/>
          </a:bodyPr>
          <a:lstStyle/>
          <a:p>
            <a:r>
              <a:rPr lang="en-US" sz="4000" dirty="0"/>
              <a:t>Preparation of 2023 annual work </a:t>
            </a:r>
            <a:r>
              <a:rPr lang="en-US" sz="4000" dirty="0" err="1" smtClean="0"/>
              <a:t>programme</a:t>
            </a:r>
            <a:endParaRPr lang="en-GB" sz="4000" dirty="0"/>
          </a:p>
        </p:txBody>
      </p:sp>
      <p:sp>
        <p:nvSpPr>
          <p:cNvPr id="7" name="Subtitle 6"/>
          <p:cNvSpPr>
            <a:spLocks noGrp="1"/>
          </p:cNvSpPr>
          <p:nvPr>
            <p:ph type="subTitle" idx="1"/>
          </p:nvPr>
        </p:nvSpPr>
        <p:spPr>
          <a:xfrm>
            <a:off x="1071350" y="3291212"/>
            <a:ext cx="10065224" cy="897754"/>
          </a:xfrm>
        </p:spPr>
        <p:txBody>
          <a:bodyPr/>
          <a:lstStyle/>
          <a:p>
            <a:pPr algn="r"/>
            <a:r>
              <a:rPr lang="en-US" sz="2400" dirty="0"/>
              <a:t>CDG QUALITY AND PROMOTION, </a:t>
            </a:r>
            <a:r>
              <a:rPr lang="en-US" sz="2400" dirty="0" smtClean="0"/>
              <a:t>24</a:t>
            </a:r>
            <a:r>
              <a:rPr lang="en-US" sz="2400" dirty="0" smtClean="0"/>
              <a:t> </a:t>
            </a:r>
            <a:r>
              <a:rPr lang="en-US" sz="2400" dirty="0"/>
              <a:t>June </a:t>
            </a:r>
            <a:r>
              <a:rPr lang="en-US" sz="2400" dirty="0" smtClean="0"/>
              <a:t>2022</a:t>
            </a:r>
            <a:endParaRPr lang="en-US" sz="2400" dirty="0"/>
          </a:p>
          <a:p>
            <a:endParaRPr lang="en-GB" dirty="0"/>
          </a:p>
        </p:txBody>
      </p:sp>
      <p:sp>
        <p:nvSpPr>
          <p:cNvPr id="8" name="Text Placeholder 7"/>
          <p:cNvSpPr>
            <a:spLocks noGrp="1"/>
          </p:cNvSpPr>
          <p:nvPr>
            <p:ph type="body" sz="quarter" idx="13"/>
          </p:nvPr>
        </p:nvSpPr>
        <p:spPr/>
        <p:txBody>
          <a:bodyPr/>
          <a:lstStyle/>
          <a:p>
            <a:r>
              <a:rPr lang="en-US" dirty="0"/>
              <a:t>DG Agriculture and Rural </a:t>
            </a:r>
            <a:r>
              <a:rPr lang="en-US" dirty="0" smtClean="0"/>
              <a:t>Development</a:t>
            </a:r>
            <a:endParaRPr lang="en-US" dirty="0"/>
          </a:p>
        </p:txBody>
      </p:sp>
    </p:spTree>
    <p:extLst>
      <p:ext uri="{BB962C8B-B14F-4D97-AF65-F5344CB8AC3E}">
        <p14:creationId xmlns:p14="http://schemas.microsoft.com/office/powerpoint/2010/main" val="1121371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a:t>DISCLAIMER</a:t>
            </a:r>
          </a:p>
        </p:txBody>
      </p:sp>
      <p:sp>
        <p:nvSpPr>
          <p:cNvPr id="4" name="Content Placeholder 2"/>
          <p:cNvSpPr>
            <a:spLocks noGrp="1"/>
          </p:cNvSpPr>
          <p:nvPr>
            <p:ph idx="1"/>
          </p:nvPr>
        </p:nvSpPr>
        <p:spPr>
          <a:xfrm>
            <a:off x="869776" y="1903957"/>
            <a:ext cx="10090498" cy="3118980"/>
          </a:xfrm>
          <a:ln w="76200">
            <a:solidFill>
              <a:srgbClr val="0F5494"/>
            </a:solidFill>
          </a:ln>
        </p:spPr>
        <p:txBody>
          <a:bodyPr/>
          <a:lstStyle/>
          <a:p>
            <a:endParaRPr lang="en-GB" sz="1000" dirty="0" smtClean="0"/>
          </a:p>
          <a:p>
            <a:r>
              <a:rPr lang="en-GB" dirty="0" smtClean="0"/>
              <a:t>This presentation has been prepared by DG AGRI in order to facilitate the discussion in the Committee </a:t>
            </a:r>
          </a:p>
          <a:p>
            <a:endParaRPr lang="en-GB" dirty="0" smtClean="0"/>
          </a:p>
          <a:p>
            <a:r>
              <a:rPr lang="en-GB" dirty="0" smtClean="0"/>
              <a:t>The draft annual work programme has not yet been validated and may be subject to change</a:t>
            </a:r>
          </a:p>
          <a:p>
            <a:endParaRPr lang="en-GB" dirty="0"/>
          </a:p>
        </p:txBody>
      </p:sp>
    </p:spTree>
    <p:extLst>
      <p:ext uri="{BB962C8B-B14F-4D97-AF65-F5344CB8AC3E}">
        <p14:creationId xmlns:p14="http://schemas.microsoft.com/office/powerpoint/2010/main" val="10585632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an </a:t>
            </a:r>
            <a:r>
              <a:rPr lang="en-US" dirty="0" smtClean="0"/>
              <a:t>‘annual </a:t>
            </a:r>
            <a:r>
              <a:rPr lang="en-US" dirty="0"/>
              <a:t>work </a:t>
            </a:r>
            <a:r>
              <a:rPr lang="en-US" dirty="0" err="1"/>
              <a:t>programme</a:t>
            </a:r>
            <a:r>
              <a:rPr lang="en-US" dirty="0"/>
              <a:t>' ? </a:t>
            </a:r>
            <a:endParaRPr lang="en-GB" dirty="0"/>
          </a:p>
        </p:txBody>
      </p:sp>
      <p:sp>
        <p:nvSpPr>
          <p:cNvPr id="3" name="Content Placeholder 2"/>
          <p:cNvSpPr>
            <a:spLocks noGrp="1"/>
          </p:cNvSpPr>
          <p:nvPr>
            <p:ph idx="1"/>
          </p:nvPr>
        </p:nvSpPr>
        <p:spPr/>
        <p:txBody>
          <a:bodyPr/>
          <a:lstStyle/>
          <a:p>
            <a:r>
              <a:rPr lang="en-US" dirty="0"/>
              <a:t>sets out the priorities and the corresponding budgets</a:t>
            </a:r>
          </a:p>
          <a:p>
            <a:r>
              <a:rPr lang="en-US" dirty="0" smtClean="0"/>
              <a:t>includes </a:t>
            </a:r>
            <a:r>
              <a:rPr lang="en-US" dirty="0"/>
              <a:t>arrangements for market disturbance</a:t>
            </a:r>
          </a:p>
          <a:p>
            <a:r>
              <a:rPr lang="en-US" dirty="0" smtClean="0"/>
              <a:t>is </a:t>
            </a:r>
            <a:r>
              <a:rPr lang="en-US" dirty="0"/>
              <a:t>the legal basis for financing promotion measures</a:t>
            </a:r>
          </a:p>
          <a:p>
            <a:endParaRPr lang="fr-BE" dirty="0"/>
          </a:p>
        </p:txBody>
      </p:sp>
    </p:spTree>
    <p:extLst>
      <p:ext uri="{BB962C8B-B14F-4D97-AF65-F5344CB8AC3E}">
        <p14:creationId xmlns:p14="http://schemas.microsoft.com/office/powerpoint/2010/main" val="10006844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6671" y="1603952"/>
            <a:ext cx="10905699" cy="3881904"/>
          </a:xfrm>
        </p:spPr>
        <p:txBody>
          <a:bodyPr/>
          <a:lstStyle/>
          <a:p>
            <a:pPr marL="0" indent="0">
              <a:buNone/>
            </a:pPr>
            <a:r>
              <a:rPr lang="en-US" dirty="0"/>
              <a:t>Available </a:t>
            </a:r>
            <a:r>
              <a:rPr lang="en-US" dirty="0" smtClean="0"/>
              <a:t>budget </a:t>
            </a:r>
            <a:r>
              <a:rPr lang="en-US" dirty="0"/>
              <a:t>for </a:t>
            </a:r>
            <a:r>
              <a:rPr lang="en-US" dirty="0" smtClean="0"/>
              <a:t>2023 </a:t>
            </a:r>
            <a:r>
              <a:rPr lang="en-US" dirty="0"/>
              <a:t>AWP is EUR </a:t>
            </a:r>
            <a:r>
              <a:rPr lang="en-US" dirty="0" smtClean="0"/>
              <a:t>185.9 </a:t>
            </a:r>
            <a:r>
              <a:rPr lang="en-US" dirty="0"/>
              <a:t>million in </a:t>
            </a:r>
            <a:r>
              <a:rPr lang="en-US" dirty="0" smtClean="0"/>
              <a:t>total, </a:t>
            </a:r>
            <a:r>
              <a:rPr lang="en-US" dirty="0"/>
              <a:t>out of which:</a:t>
            </a:r>
          </a:p>
          <a:p>
            <a:r>
              <a:rPr lang="en-US" dirty="0"/>
              <a:t>EUR </a:t>
            </a:r>
            <a:r>
              <a:rPr lang="en-US" dirty="0" smtClean="0"/>
              <a:t>89 </a:t>
            </a:r>
            <a:r>
              <a:rPr lang="en-US" dirty="0"/>
              <a:t>million for "simple" promotion </a:t>
            </a:r>
            <a:r>
              <a:rPr lang="en-US" dirty="0" err="1"/>
              <a:t>programmes</a:t>
            </a:r>
            <a:endParaRPr lang="en-US" dirty="0"/>
          </a:p>
          <a:p>
            <a:r>
              <a:rPr lang="en-US" dirty="0"/>
              <a:t>EUR </a:t>
            </a:r>
            <a:r>
              <a:rPr lang="en-US" dirty="0" smtClean="0"/>
              <a:t>87.4 </a:t>
            </a:r>
            <a:r>
              <a:rPr lang="en-US" dirty="0"/>
              <a:t>million for "multi" promotion </a:t>
            </a:r>
            <a:r>
              <a:rPr lang="en-US" dirty="0" err="1"/>
              <a:t>programmes</a:t>
            </a:r>
            <a:endParaRPr lang="en-US" dirty="0"/>
          </a:p>
          <a:p>
            <a:r>
              <a:rPr lang="en-US" dirty="0"/>
              <a:t>EUR 9.5 million for Commission's own initiatives </a:t>
            </a:r>
          </a:p>
        </p:txBody>
      </p:sp>
      <p:sp>
        <p:nvSpPr>
          <p:cNvPr id="2" name="Title 1"/>
          <p:cNvSpPr>
            <a:spLocks noGrp="1"/>
          </p:cNvSpPr>
          <p:nvPr>
            <p:ph type="title"/>
          </p:nvPr>
        </p:nvSpPr>
        <p:spPr/>
        <p:txBody>
          <a:bodyPr/>
          <a:lstStyle/>
          <a:p>
            <a:pPr algn="ctr"/>
            <a:r>
              <a:rPr lang="en-IE" dirty="0" smtClean="0"/>
              <a:t>Budget</a:t>
            </a:r>
            <a:endParaRPr lang="en-GB" dirty="0"/>
          </a:p>
        </p:txBody>
      </p:sp>
    </p:spTree>
    <p:extLst>
      <p:ext uri="{BB962C8B-B14F-4D97-AF65-F5344CB8AC3E}">
        <p14:creationId xmlns:p14="http://schemas.microsoft.com/office/powerpoint/2010/main" val="42469597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5672" y="1265217"/>
            <a:ext cx="10905699" cy="3881904"/>
          </a:xfrm>
        </p:spPr>
        <p:txBody>
          <a:bodyPr/>
          <a:lstStyle/>
          <a:p>
            <a:r>
              <a:rPr lang="en-US" altLang="fr-FR" dirty="0"/>
              <a:t>The objectives of the </a:t>
            </a:r>
            <a:r>
              <a:rPr lang="en-US" altLang="fr-FR" dirty="0" smtClean="0"/>
              <a:t>Regulation</a:t>
            </a:r>
            <a:endParaRPr lang="en-US" altLang="fr-FR" sz="2400" dirty="0"/>
          </a:p>
          <a:p>
            <a:r>
              <a:rPr lang="en-US" altLang="fr-FR" dirty="0"/>
              <a:t>Coherence with EU policy priorities (notably the European Green Deal and the Farm-to-fork strategy)</a:t>
            </a:r>
          </a:p>
          <a:p>
            <a:r>
              <a:rPr lang="en-US" altLang="fr-FR" dirty="0" smtClean="0"/>
              <a:t>For </a:t>
            </a:r>
            <a:r>
              <a:rPr lang="en-US" altLang="fr-FR" dirty="0"/>
              <a:t>third countries, a macro-economic analysis on projected increase in imports on existing or emerging markets, as well as a policy evaluation on FTAs or expected removal of SPS barriers</a:t>
            </a:r>
          </a:p>
          <a:p>
            <a:r>
              <a:rPr lang="en-US" altLang="fr-FR" dirty="0" smtClean="0"/>
              <a:t>Contributions </a:t>
            </a:r>
            <a:r>
              <a:rPr lang="en-US" altLang="fr-FR" dirty="0"/>
              <a:t>from stakeholders, consulted through Civil Dialogue </a:t>
            </a:r>
            <a:r>
              <a:rPr lang="en-US" altLang="fr-FR" dirty="0" smtClean="0"/>
              <a:t>Groups </a:t>
            </a:r>
            <a:endParaRPr lang="en-US" altLang="fr-FR" dirty="0"/>
          </a:p>
          <a:p>
            <a:r>
              <a:rPr lang="en-US" altLang="fr-FR" dirty="0" smtClean="0"/>
              <a:t>Results </a:t>
            </a:r>
            <a:r>
              <a:rPr lang="en-US" altLang="fr-FR" dirty="0"/>
              <a:t>of previous calls (submissions’ rates</a:t>
            </a:r>
            <a:r>
              <a:rPr lang="en-US" altLang="fr-FR" dirty="0" smtClean="0"/>
              <a:t>)</a:t>
            </a:r>
            <a:endParaRPr lang="en-US" altLang="fr-FR" dirty="0"/>
          </a:p>
        </p:txBody>
      </p:sp>
      <p:sp>
        <p:nvSpPr>
          <p:cNvPr id="2" name="Title 1"/>
          <p:cNvSpPr>
            <a:spLocks noGrp="1"/>
          </p:cNvSpPr>
          <p:nvPr>
            <p:ph type="title"/>
          </p:nvPr>
        </p:nvSpPr>
        <p:spPr>
          <a:xfrm>
            <a:off x="970721" y="345074"/>
            <a:ext cx="10515600" cy="782357"/>
          </a:xfrm>
        </p:spPr>
        <p:txBody>
          <a:bodyPr/>
          <a:lstStyle/>
          <a:p>
            <a:pPr algn="ctr"/>
            <a:r>
              <a:rPr lang="en-US" dirty="0"/>
              <a:t>How did we draft the AWP </a:t>
            </a:r>
            <a:r>
              <a:rPr lang="en-US" dirty="0" smtClean="0"/>
              <a:t>2023 priorities? </a:t>
            </a:r>
            <a:endParaRPr lang="en-GB" dirty="0"/>
          </a:p>
        </p:txBody>
      </p:sp>
    </p:spTree>
    <p:extLst>
      <p:ext uri="{BB962C8B-B14F-4D97-AF65-F5344CB8AC3E}">
        <p14:creationId xmlns:p14="http://schemas.microsoft.com/office/powerpoint/2010/main" val="31145559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823" y="153117"/>
            <a:ext cx="10515600" cy="782357"/>
          </a:xfrm>
        </p:spPr>
        <p:txBody>
          <a:bodyPr/>
          <a:lstStyle/>
          <a:p>
            <a:pPr algn="ctr"/>
            <a:r>
              <a:rPr lang="en-GB" dirty="0" smtClean="0"/>
              <a:t>Simple programmes</a:t>
            </a:r>
            <a:endParaRPr lang="en-GB" dirty="0"/>
          </a:p>
        </p:txBody>
      </p:sp>
      <p:sp>
        <p:nvSpPr>
          <p:cNvPr id="8" name="Content Placeholder 7"/>
          <p:cNvSpPr>
            <a:spLocks noGrp="1"/>
          </p:cNvSpPr>
          <p:nvPr>
            <p:ph idx="1"/>
          </p:nvPr>
        </p:nvSpPr>
        <p:spPr>
          <a:xfrm>
            <a:off x="876823" y="1837500"/>
            <a:ext cx="10905699" cy="3881904"/>
          </a:xfrm>
        </p:spPr>
        <p:txBody>
          <a:bodyPr/>
          <a:lstStyle/>
          <a:p>
            <a:endParaRPr lang="en-IE" dirty="0" smtClean="0"/>
          </a:p>
          <a:p>
            <a:endParaRPr lang="en-IE" dirty="0"/>
          </a:p>
          <a:p>
            <a:endParaRPr lang="en-IE" dirty="0" smtClean="0"/>
          </a:p>
          <a:p>
            <a:endParaRPr lang="en-IE" dirty="0"/>
          </a:p>
          <a:p>
            <a:endParaRPr lang="en-IE" dirty="0" smtClean="0"/>
          </a:p>
          <a:p>
            <a:endParaRPr lang="en-IE" dirty="0"/>
          </a:p>
          <a:p>
            <a:pPr marL="0" indent="0">
              <a:buNone/>
            </a:pPr>
            <a:endParaRPr lang="en-IE" dirty="0"/>
          </a:p>
          <a:p>
            <a:pPr marL="0" indent="0">
              <a:buNone/>
            </a:pPr>
            <a:r>
              <a:rPr lang="en-IE" sz="1600" dirty="0" smtClean="0"/>
              <a:t>* </a:t>
            </a:r>
            <a:r>
              <a:rPr lang="fr-BE" sz="1600" dirty="0"/>
              <a:t>Article 31 </a:t>
            </a:r>
            <a:r>
              <a:rPr lang="fr-BE" sz="1600" dirty="0" smtClean="0"/>
              <a:t>of </a:t>
            </a:r>
            <a:r>
              <a:rPr lang="en-US" sz="1600" dirty="0" smtClean="0"/>
              <a:t>Regulation </a:t>
            </a:r>
            <a:r>
              <a:rPr lang="en-US" sz="1600" dirty="0"/>
              <a:t>(EU) 2021/2115 </a:t>
            </a:r>
            <a:r>
              <a:rPr lang="en-US" sz="1600" dirty="0" smtClean="0"/>
              <a:t>concerning </a:t>
            </a:r>
            <a:r>
              <a:rPr lang="en-US" sz="1600" dirty="0"/>
              <a:t>CAP Strategic Plans </a:t>
            </a:r>
            <a:endParaRPr lang="en-IE" sz="1600" dirty="0" smtClean="0"/>
          </a:p>
        </p:txBody>
      </p:sp>
      <p:graphicFrame>
        <p:nvGraphicFramePr>
          <p:cNvPr id="10" name="Content Placeholder 6"/>
          <p:cNvGraphicFramePr>
            <a:graphicFrameLocks/>
          </p:cNvGraphicFramePr>
          <p:nvPr>
            <p:extLst>
              <p:ext uri="{D42A27DB-BD31-4B8C-83A1-F6EECF244321}">
                <p14:modId xmlns:p14="http://schemas.microsoft.com/office/powerpoint/2010/main" val="1015973941"/>
              </p:ext>
            </p:extLst>
          </p:nvPr>
        </p:nvGraphicFramePr>
        <p:xfrm>
          <a:off x="1080655" y="1056901"/>
          <a:ext cx="9958477" cy="4821388"/>
        </p:xfrm>
        <a:graphic>
          <a:graphicData uri="http://schemas.openxmlformats.org/drawingml/2006/table">
            <a:tbl>
              <a:tblPr firstRow="1" firstCol="1" bandRow="1"/>
              <a:tblGrid>
                <a:gridCol w="8901534">
                  <a:extLst>
                    <a:ext uri="{9D8B030D-6E8A-4147-A177-3AD203B41FA5}">
                      <a16:colId xmlns:a16="http://schemas.microsoft.com/office/drawing/2014/main" val="3563045636"/>
                    </a:ext>
                  </a:extLst>
                </a:gridCol>
                <a:gridCol w="1056943">
                  <a:extLst>
                    <a:ext uri="{9D8B030D-6E8A-4147-A177-3AD203B41FA5}">
                      <a16:colId xmlns:a16="http://schemas.microsoft.com/office/drawing/2014/main" val="2577655669"/>
                    </a:ext>
                  </a:extLst>
                </a:gridCol>
              </a:tblGrid>
              <a:tr h="370876">
                <a:tc>
                  <a:txBody>
                    <a:bodyPr/>
                    <a:lstStyle/>
                    <a:p>
                      <a:pPr algn="l">
                        <a:lnSpc>
                          <a:spcPct val="107000"/>
                        </a:lnSpc>
                        <a:spcAft>
                          <a:spcPts val="0"/>
                        </a:spcAft>
                      </a:pPr>
                      <a:r>
                        <a:rPr lang="en-GB" sz="1800" b="1" dirty="0">
                          <a:solidFill>
                            <a:srgbClr val="000000"/>
                          </a:solidFill>
                          <a:effectLst/>
                          <a:latin typeface="+mn-lt"/>
                          <a:ea typeface="Times New Roman" panose="02020603050405020304" pitchFamily="18" charset="0"/>
                          <a:cs typeface="Times New Roman" panose="02020603050405020304" pitchFamily="18" charset="0"/>
                        </a:rPr>
                        <a:t>SIMPLE PROGRAMMES </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gn="ctr">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89</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extLst>
                  <a:ext uri="{0D108BD9-81ED-4DB2-BD59-A6C34878D82A}">
                    <a16:rowId xmlns:a16="http://schemas.microsoft.com/office/drawing/2014/main" val="773932698"/>
                  </a:ext>
                </a:extLst>
              </a:tr>
              <a:tr h="370876">
                <a:tc>
                  <a:txBody>
                    <a:bodyPr/>
                    <a:lstStyle/>
                    <a:p>
                      <a:pPr algn="l">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Simple programmes in the Internal market </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ctr">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42,1</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2748992495"/>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AGRIP-SIMPLE-2023-IM-CHARACTERISTICS</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6</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7130089"/>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AGRIP-SIMPLE-2023-IM-EU-QS</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5</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28743750"/>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AGRIP-SIMPLE-2023-IM-FRESH-FV</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9,1</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4540556"/>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AGRIP-SIMPLE-2023-IM-ORGANIC</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14</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85983447"/>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AGRIP-SIMPLE-2023-IM-SUSTAINABLE*</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8</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3590158"/>
                  </a:ext>
                </a:extLst>
              </a:tr>
              <a:tr h="370876">
                <a:tc>
                  <a:txBody>
                    <a:bodyPr/>
                    <a:lstStyle/>
                    <a:p>
                      <a:pPr algn="l">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Simple programmes in Third Countries </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ctr">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41,9</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2702180052"/>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AGRIP-SIMPLE-2023-TC-AMERICAS</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effectLst/>
                          <a:latin typeface="+mn-lt"/>
                          <a:ea typeface="Times New Roman" panose="02020603050405020304" pitchFamily="18" charset="0"/>
                          <a:cs typeface="Times New Roman" panose="02020603050405020304" pitchFamily="18" charset="0"/>
                        </a:rPr>
                        <a:t>8,3</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1913685"/>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AGRIP-SIMPLE-2023-TC-ASIA</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effectLst/>
                          <a:latin typeface="+mn-lt"/>
                          <a:ea typeface="Times New Roman" panose="02020603050405020304" pitchFamily="18" charset="0"/>
                          <a:cs typeface="Times New Roman" panose="02020603050405020304" pitchFamily="18" charset="0"/>
                        </a:rPr>
                        <a:t>16,3</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9193433"/>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AGRIP-SIMPLE-2023-TC-OTHERS</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effectLst/>
                          <a:latin typeface="+mn-lt"/>
                          <a:ea typeface="Times New Roman" panose="02020603050405020304" pitchFamily="18" charset="0"/>
                          <a:cs typeface="Times New Roman" panose="02020603050405020304" pitchFamily="18" charset="0"/>
                        </a:rPr>
                        <a:t>12,3</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8771739"/>
                  </a:ext>
                </a:extLst>
              </a:tr>
              <a:tr h="370876">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AGRIP-SIMPLE-2023-TC-ORG-SUST*</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effectLst/>
                          <a:latin typeface="+mn-lt"/>
                          <a:ea typeface="Times New Roman" panose="02020603050405020304" pitchFamily="18" charset="0"/>
                          <a:cs typeface="Times New Roman" panose="02020603050405020304" pitchFamily="18" charset="0"/>
                        </a:rPr>
                        <a:t>5</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6007572"/>
                  </a:ext>
                </a:extLst>
              </a:tr>
              <a:tr h="370876">
                <a:tc>
                  <a:txBody>
                    <a:bodyPr/>
                    <a:lstStyle/>
                    <a:p>
                      <a:pPr algn="l">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Simple programmes for market disturbance/additional call for proposals                        </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tc>
                  <a:txBody>
                    <a:bodyPr/>
                    <a:lstStyle/>
                    <a:p>
                      <a:pPr algn="ctr">
                        <a:lnSpc>
                          <a:spcPct val="107000"/>
                        </a:lnSpc>
                        <a:spcAft>
                          <a:spcPts val="0"/>
                        </a:spcAft>
                      </a:pPr>
                      <a:r>
                        <a:rPr lang="en-GB" sz="1800" b="1" dirty="0">
                          <a:solidFill>
                            <a:srgbClr val="000000"/>
                          </a:solidFill>
                          <a:effectLst/>
                          <a:latin typeface="+mn-lt"/>
                          <a:ea typeface="Times New Roman" panose="02020603050405020304" pitchFamily="18" charset="0"/>
                          <a:cs typeface="Times New Roman" panose="02020603050405020304" pitchFamily="18" charset="0"/>
                        </a:rPr>
                        <a:t>5</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EEAF6"/>
                    </a:solidFill>
                  </a:tcPr>
                </a:tc>
                <a:extLst>
                  <a:ext uri="{0D108BD9-81ED-4DB2-BD59-A6C34878D82A}">
                    <a16:rowId xmlns:a16="http://schemas.microsoft.com/office/drawing/2014/main" val="3235136480"/>
                  </a:ext>
                </a:extLst>
              </a:tr>
            </a:tbl>
          </a:graphicData>
        </a:graphic>
      </p:graphicFrame>
    </p:spTree>
    <p:extLst>
      <p:ext uri="{BB962C8B-B14F-4D97-AF65-F5344CB8AC3E}">
        <p14:creationId xmlns:p14="http://schemas.microsoft.com/office/powerpoint/2010/main" val="3485525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273133"/>
            <a:ext cx="10515600" cy="739036"/>
          </a:xfrm>
        </p:spPr>
        <p:txBody>
          <a:bodyPr/>
          <a:lstStyle/>
          <a:p>
            <a:pPr algn="ctr"/>
            <a:r>
              <a:rPr lang="en-GB" dirty="0" smtClean="0"/>
              <a:t>Multi programmes</a:t>
            </a:r>
            <a:endParaRPr lang="en-GB" dirty="0"/>
          </a:p>
        </p:txBody>
      </p:sp>
      <p:sp>
        <p:nvSpPr>
          <p:cNvPr id="3" name="Content Placeholder 2"/>
          <p:cNvSpPr>
            <a:spLocks noGrp="1"/>
          </p:cNvSpPr>
          <p:nvPr>
            <p:ph idx="1"/>
          </p:nvPr>
        </p:nvSpPr>
        <p:spPr/>
        <p:txBody>
          <a:bodyPr/>
          <a:lstStyle/>
          <a:p>
            <a:endParaRPr lang="en-IE" dirty="0" smtClean="0"/>
          </a:p>
          <a:p>
            <a:endParaRPr lang="en-IE" dirty="0"/>
          </a:p>
          <a:p>
            <a:endParaRPr lang="en-IE" dirty="0" smtClean="0"/>
          </a:p>
          <a:p>
            <a:endParaRPr lang="en-IE" dirty="0"/>
          </a:p>
          <a:p>
            <a:endParaRPr lang="en-IE" dirty="0" smtClean="0"/>
          </a:p>
          <a:p>
            <a:endParaRPr lang="en-IE" dirty="0"/>
          </a:p>
          <a:p>
            <a:pPr marL="0" indent="0">
              <a:buNone/>
            </a:pPr>
            <a:r>
              <a:rPr lang="en-IE" sz="1600" dirty="0" smtClean="0"/>
              <a:t>* </a:t>
            </a:r>
            <a:r>
              <a:rPr lang="fr-BE" sz="1600" dirty="0"/>
              <a:t>Article 31 of </a:t>
            </a:r>
            <a:r>
              <a:rPr lang="en-US" sz="1600" dirty="0"/>
              <a:t>Regulation (EU) 2021/2115 concerning CAP Strategic Plans </a:t>
            </a:r>
            <a:endParaRPr lang="en-IE" sz="1600" dirty="0"/>
          </a:p>
        </p:txBody>
      </p:sp>
      <p:graphicFrame>
        <p:nvGraphicFramePr>
          <p:cNvPr id="5" name="Table 4"/>
          <p:cNvGraphicFramePr>
            <a:graphicFrameLocks noGrp="1"/>
          </p:cNvGraphicFramePr>
          <p:nvPr>
            <p:extLst>
              <p:ext uri="{D42A27DB-BD31-4B8C-83A1-F6EECF244321}">
                <p14:modId xmlns:p14="http://schemas.microsoft.com/office/powerpoint/2010/main" val="681115934"/>
              </p:ext>
            </p:extLst>
          </p:nvPr>
        </p:nvGraphicFramePr>
        <p:xfrm>
          <a:off x="973777" y="1140027"/>
          <a:ext cx="10165278" cy="4203868"/>
        </p:xfrm>
        <a:graphic>
          <a:graphicData uri="http://schemas.openxmlformats.org/drawingml/2006/table">
            <a:tbl>
              <a:tblPr firstRow="1" firstCol="1" bandRow="1"/>
              <a:tblGrid>
                <a:gridCol w="9086385">
                  <a:extLst>
                    <a:ext uri="{9D8B030D-6E8A-4147-A177-3AD203B41FA5}">
                      <a16:colId xmlns:a16="http://schemas.microsoft.com/office/drawing/2014/main" val="165484281"/>
                    </a:ext>
                  </a:extLst>
                </a:gridCol>
                <a:gridCol w="1078893">
                  <a:extLst>
                    <a:ext uri="{9D8B030D-6E8A-4147-A177-3AD203B41FA5}">
                      <a16:colId xmlns:a16="http://schemas.microsoft.com/office/drawing/2014/main" val="2945531549"/>
                    </a:ext>
                  </a:extLst>
                </a:gridCol>
              </a:tblGrid>
              <a:tr h="412144">
                <a:tc>
                  <a:txBody>
                    <a:bodyPr/>
                    <a:lstStyle/>
                    <a:p>
                      <a:pPr algn="l">
                        <a:lnSpc>
                          <a:spcPct val="107000"/>
                        </a:lnSpc>
                        <a:spcAft>
                          <a:spcPts val="0"/>
                        </a:spcAft>
                      </a:pPr>
                      <a:r>
                        <a:rPr lang="en-GB" sz="1800" b="1" dirty="0">
                          <a:solidFill>
                            <a:srgbClr val="000000"/>
                          </a:solidFill>
                          <a:effectLst/>
                          <a:latin typeface="+mn-lt"/>
                          <a:ea typeface="Times New Roman" panose="02020603050405020304" pitchFamily="18" charset="0"/>
                          <a:cs typeface="Times New Roman" panose="02020603050405020304" pitchFamily="18" charset="0"/>
                        </a:rPr>
                        <a:t>MULTI PROGRAMMES</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tc>
                  <a:txBody>
                    <a:bodyPr/>
                    <a:lstStyle/>
                    <a:p>
                      <a:pPr algn="ctr">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87,4</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5E0B3"/>
                    </a:solidFill>
                  </a:tcPr>
                </a:tc>
                <a:extLst>
                  <a:ext uri="{0D108BD9-81ED-4DB2-BD59-A6C34878D82A}">
                    <a16:rowId xmlns:a16="http://schemas.microsoft.com/office/drawing/2014/main" val="4147935441"/>
                  </a:ext>
                </a:extLst>
              </a:tr>
              <a:tr h="412144">
                <a:tc>
                  <a:txBody>
                    <a:bodyPr/>
                    <a:lstStyle/>
                    <a:p>
                      <a:pPr algn="l">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Multi programmes in the internal market  </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44,2</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3849164108"/>
                  </a:ext>
                </a:extLst>
              </a:tr>
              <a:tr h="412144">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AGRIP-MULTI-2023-IM</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4,2</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2542390"/>
                  </a:ext>
                </a:extLst>
              </a:tr>
              <a:tr h="439620">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AGRIP-MULTI-2023-IM-FRESH-FV</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10</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352975"/>
                  </a:ext>
                </a:extLst>
              </a:tr>
              <a:tr h="439620">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AGRIP-MULTI-2023-IM-ORGANIC</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14</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35896533"/>
                  </a:ext>
                </a:extLst>
              </a:tr>
              <a:tr h="439620">
                <a:tc>
                  <a:txBody>
                    <a:bodyPr/>
                    <a:lstStyle/>
                    <a:p>
                      <a:pPr algn="l">
                        <a:lnSpc>
                          <a:spcPct val="107000"/>
                        </a:lnSpc>
                        <a:spcAft>
                          <a:spcPts val="0"/>
                        </a:spcAft>
                      </a:pPr>
                      <a:r>
                        <a:rPr lang="en-GB" sz="1800" dirty="0" smtClean="0">
                          <a:solidFill>
                            <a:srgbClr val="000000"/>
                          </a:solidFill>
                          <a:effectLst/>
                          <a:latin typeface="+mn-lt"/>
                          <a:ea typeface="Times New Roman" panose="02020603050405020304" pitchFamily="18" charset="0"/>
                          <a:cs typeface="Times New Roman" panose="02020603050405020304" pitchFamily="18" charset="0"/>
                        </a:rPr>
                        <a:t>AGRIP-MULTI-2023-IM-SUSTAINABLE*</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16</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9708259"/>
                  </a:ext>
                </a:extLst>
              </a:tr>
              <a:tr h="412144">
                <a:tc>
                  <a:txBody>
                    <a:bodyPr/>
                    <a:lstStyle/>
                    <a:p>
                      <a:pPr algn="l">
                        <a:lnSpc>
                          <a:spcPct val="107000"/>
                        </a:lnSpc>
                        <a:spcAft>
                          <a:spcPts val="0"/>
                        </a:spcAft>
                      </a:pPr>
                      <a:r>
                        <a:rPr lang="en-GB" sz="1800" b="1" dirty="0">
                          <a:solidFill>
                            <a:srgbClr val="000000"/>
                          </a:solidFill>
                          <a:effectLst/>
                          <a:latin typeface="+mn-lt"/>
                          <a:ea typeface="Times New Roman" panose="02020603050405020304" pitchFamily="18" charset="0"/>
                          <a:cs typeface="Times New Roman" panose="02020603050405020304" pitchFamily="18" charset="0"/>
                        </a:rPr>
                        <a:t>Multi programmes in third countries</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ct val="107000"/>
                        </a:lnSpc>
                        <a:spcAft>
                          <a:spcPts val="0"/>
                        </a:spcAft>
                      </a:pPr>
                      <a:r>
                        <a:rPr lang="en-GB" sz="1800" b="1">
                          <a:solidFill>
                            <a:srgbClr val="000000"/>
                          </a:solidFill>
                          <a:effectLst/>
                          <a:latin typeface="+mn-lt"/>
                          <a:ea typeface="Times New Roman" panose="02020603050405020304" pitchFamily="18" charset="0"/>
                          <a:cs typeface="Times New Roman" panose="02020603050405020304" pitchFamily="18" charset="0"/>
                        </a:rPr>
                        <a:t>38,2</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832827855"/>
                  </a:ext>
                </a:extLst>
              </a:tr>
              <a:tr h="412144">
                <a:tc>
                  <a:txBody>
                    <a:bodyPr/>
                    <a:lstStyle/>
                    <a:p>
                      <a:pPr algn="l">
                        <a:lnSpc>
                          <a:spcPct val="107000"/>
                        </a:lnSpc>
                        <a:spcAft>
                          <a:spcPts val="0"/>
                        </a:spcAft>
                      </a:pPr>
                      <a:r>
                        <a:rPr lang="en-GB" sz="1800" dirty="0" smtClean="0">
                          <a:effectLst/>
                          <a:latin typeface="+mn-lt"/>
                          <a:ea typeface="Times New Roman" panose="02020603050405020304" pitchFamily="18" charset="0"/>
                          <a:cs typeface="Times New Roman" panose="02020603050405020304" pitchFamily="18" charset="0"/>
                        </a:rPr>
                        <a:t>AGRIP-MULTI-2023-TC-ALL</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27,2</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3354707"/>
                  </a:ext>
                </a:extLst>
              </a:tr>
              <a:tr h="412144">
                <a:tc>
                  <a:txBody>
                    <a:bodyPr/>
                    <a:lstStyle/>
                    <a:p>
                      <a:pPr algn="l">
                        <a:lnSpc>
                          <a:spcPct val="107000"/>
                        </a:lnSpc>
                        <a:spcAft>
                          <a:spcPts val="0"/>
                        </a:spcAft>
                      </a:pPr>
                      <a:r>
                        <a:rPr lang="en-GB" sz="1800" dirty="0" smtClean="0">
                          <a:effectLst/>
                          <a:latin typeface="+mn-lt"/>
                          <a:ea typeface="Times New Roman" panose="02020603050405020304" pitchFamily="18" charset="0"/>
                          <a:cs typeface="Times New Roman" panose="02020603050405020304" pitchFamily="18" charset="0"/>
                        </a:rPr>
                        <a:t>AGRIP-MULTI-2023-TC-ORG-SUST*</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en-GB" sz="1800">
                          <a:solidFill>
                            <a:srgbClr val="000000"/>
                          </a:solidFill>
                          <a:effectLst/>
                          <a:latin typeface="+mn-lt"/>
                          <a:ea typeface="Times New Roman" panose="02020603050405020304" pitchFamily="18" charset="0"/>
                          <a:cs typeface="Times New Roman" panose="02020603050405020304" pitchFamily="18" charset="0"/>
                        </a:rPr>
                        <a:t>11</a:t>
                      </a:r>
                      <a:endParaRPr lang="fr-BE" sz="180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4077148"/>
                  </a:ext>
                </a:extLst>
              </a:tr>
              <a:tr h="412144">
                <a:tc>
                  <a:txBody>
                    <a:bodyPr/>
                    <a:lstStyle/>
                    <a:p>
                      <a:pPr algn="l">
                        <a:lnSpc>
                          <a:spcPct val="107000"/>
                        </a:lnSpc>
                        <a:spcAft>
                          <a:spcPts val="0"/>
                        </a:spcAft>
                      </a:pPr>
                      <a:r>
                        <a:rPr lang="en-GB" sz="1800" b="1" dirty="0">
                          <a:solidFill>
                            <a:srgbClr val="000000"/>
                          </a:solidFill>
                          <a:effectLst/>
                          <a:latin typeface="+mn-lt"/>
                          <a:ea typeface="Times New Roman" panose="02020603050405020304" pitchFamily="18" charset="0"/>
                          <a:cs typeface="Times New Roman" panose="02020603050405020304" pitchFamily="18" charset="0"/>
                        </a:rPr>
                        <a:t>Multi programmes for market disturbance/additional call for proposals   </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tc>
                  <a:txBody>
                    <a:bodyPr/>
                    <a:lstStyle/>
                    <a:p>
                      <a:pPr algn="ctr">
                        <a:lnSpc>
                          <a:spcPct val="107000"/>
                        </a:lnSpc>
                        <a:spcAft>
                          <a:spcPts val="0"/>
                        </a:spcAft>
                      </a:pPr>
                      <a:r>
                        <a:rPr lang="en-GB" sz="1800" b="1" dirty="0">
                          <a:solidFill>
                            <a:srgbClr val="000000"/>
                          </a:solidFill>
                          <a:effectLst/>
                          <a:latin typeface="+mn-lt"/>
                          <a:ea typeface="Times New Roman" panose="02020603050405020304" pitchFamily="18" charset="0"/>
                          <a:cs typeface="Times New Roman" panose="02020603050405020304" pitchFamily="18" charset="0"/>
                        </a:rPr>
                        <a:t>5</a:t>
                      </a:r>
                      <a:endParaRPr lang="fr-BE" sz="1800" dirty="0">
                        <a:effectLst/>
                        <a:latin typeface="+mn-lt"/>
                        <a:ea typeface="Times New Roman" panose="02020603050405020304" pitchFamily="18" charset="0"/>
                        <a:cs typeface="Times New Roman" panose="02020603050405020304" pitchFamily="18" charset="0"/>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EFD9"/>
                    </a:solidFill>
                  </a:tcPr>
                </a:tc>
                <a:extLst>
                  <a:ext uri="{0D108BD9-81ED-4DB2-BD59-A6C34878D82A}">
                    <a16:rowId xmlns:a16="http://schemas.microsoft.com/office/drawing/2014/main" val="2483096800"/>
                  </a:ext>
                </a:extLst>
              </a:tr>
            </a:tbl>
          </a:graphicData>
        </a:graphic>
      </p:graphicFrame>
    </p:spTree>
    <p:extLst>
      <p:ext uri="{BB962C8B-B14F-4D97-AF65-F5344CB8AC3E}">
        <p14:creationId xmlns:p14="http://schemas.microsoft.com/office/powerpoint/2010/main" val="15328590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648123" cy="3881904"/>
          </a:xfrm>
        </p:spPr>
        <p:txBody>
          <a:bodyPr/>
          <a:lstStyle/>
          <a:p>
            <a:r>
              <a:rPr lang="en-US" altLang="fr-FR" dirty="0" smtClean="0"/>
              <a:t>Member </a:t>
            </a:r>
            <a:r>
              <a:rPr lang="en-US" altLang="fr-FR" dirty="0" smtClean="0"/>
              <a:t>States contributions by 08/07/2022</a:t>
            </a:r>
            <a:r>
              <a:rPr lang="en-US" altLang="fr-FR" dirty="0"/>
              <a:t> </a:t>
            </a:r>
            <a:endParaRPr lang="en-US" altLang="fr-FR" dirty="0" smtClean="0"/>
          </a:p>
          <a:p>
            <a:r>
              <a:rPr lang="en-US" altLang="fr-FR" dirty="0" smtClean="0"/>
              <a:t>30/09/2022</a:t>
            </a:r>
            <a:r>
              <a:rPr lang="en-US" altLang="fr-FR" dirty="0" smtClean="0"/>
              <a:t>: Discussion in </a:t>
            </a:r>
            <a:r>
              <a:rPr lang="en-US" altLang="fr-FR" dirty="0"/>
              <a:t>the Committee</a:t>
            </a:r>
          </a:p>
          <a:p>
            <a:r>
              <a:rPr lang="en-US" altLang="fr-FR" dirty="0" smtClean="0"/>
              <a:t>28/10/2022: </a:t>
            </a:r>
            <a:r>
              <a:rPr lang="en-US" altLang="fr-FR" dirty="0"/>
              <a:t>Vote in the </a:t>
            </a:r>
            <a:r>
              <a:rPr lang="en-US" altLang="fr-FR" dirty="0" smtClean="0"/>
              <a:t>Committee</a:t>
            </a:r>
            <a:endParaRPr lang="en-US" altLang="fr-FR" dirty="0" smtClean="0">
              <a:solidFill>
                <a:srgbClr val="FF0000"/>
              </a:solidFill>
            </a:endParaRPr>
          </a:p>
          <a:p>
            <a:r>
              <a:rPr lang="en-US" altLang="fr-FR" dirty="0" smtClean="0"/>
              <a:t>07/11/2022</a:t>
            </a:r>
            <a:r>
              <a:rPr lang="en-US" altLang="fr-FR" dirty="0"/>
              <a:t>: Presentation to the Civil Dialogue Group</a:t>
            </a:r>
          </a:p>
          <a:p>
            <a:r>
              <a:rPr lang="en-US" altLang="fr-FR" dirty="0" smtClean="0"/>
              <a:t>November </a:t>
            </a:r>
            <a:r>
              <a:rPr lang="en-US" altLang="fr-FR" dirty="0" smtClean="0"/>
              <a:t>2022: </a:t>
            </a:r>
            <a:r>
              <a:rPr lang="en-US" altLang="fr-FR" dirty="0"/>
              <a:t>Adoption by the Commission</a:t>
            </a:r>
          </a:p>
          <a:p>
            <a:r>
              <a:rPr lang="en-US" altLang="fr-FR" dirty="0" smtClean="0"/>
              <a:t>January 2023: </a:t>
            </a:r>
            <a:r>
              <a:rPr lang="en-US" altLang="fr-FR" dirty="0"/>
              <a:t>Publication of the calls for proposals</a:t>
            </a:r>
          </a:p>
          <a:p>
            <a:endParaRPr lang="en-IE" dirty="0"/>
          </a:p>
        </p:txBody>
      </p:sp>
      <p:sp>
        <p:nvSpPr>
          <p:cNvPr id="2" name="Title 1"/>
          <p:cNvSpPr>
            <a:spLocks noGrp="1"/>
          </p:cNvSpPr>
          <p:nvPr>
            <p:ph type="title"/>
          </p:nvPr>
        </p:nvSpPr>
        <p:spPr/>
        <p:txBody>
          <a:bodyPr/>
          <a:lstStyle/>
          <a:p>
            <a:pPr algn="ctr"/>
            <a:r>
              <a:rPr lang="en-US" dirty="0"/>
              <a:t>Procedure – Timetable for </a:t>
            </a:r>
            <a:r>
              <a:rPr lang="en-US" dirty="0" smtClean="0"/>
              <a:t>2023 </a:t>
            </a:r>
            <a:r>
              <a:rPr lang="en-US" dirty="0"/>
              <a:t>AWP</a:t>
            </a:r>
            <a:endParaRPr lang="en-GB" dirty="0"/>
          </a:p>
        </p:txBody>
      </p:sp>
    </p:spTree>
    <p:extLst>
      <p:ext uri="{BB962C8B-B14F-4D97-AF65-F5344CB8AC3E}">
        <p14:creationId xmlns:p14="http://schemas.microsoft.com/office/powerpoint/2010/main" val="1903874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2020</a:t>
            </a:r>
          </a:p>
          <a:p>
            <a:r>
              <a:rPr lang="en-US" sz="1050" dirty="0" smtClean="0"/>
              <a:t>Unless otherwise noted the reuse of this presentation is </a:t>
            </a:r>
            <a:r>
              <a:rPr lang="en-US" sz="1050" dirty="0" err="1" smtClean="0"/>
              <a:t>authorised</a:t>
            </a:r>
            <a:r>
              <a:rPr lang="en-US" sz="1050" dirty="0" smtClean="0"/>
              <a:t> under the </a:t>
            </a:r>
            <a:r>
              <a:rPr lang="en-US" sz="1050" dirty="0" smtClean="0">
                <a:hlinkClick r:id="rId3"/>
              </a:rPr>
              <a:t>CC BY 4.0 </a:t>
            </a:r>
            <a:r>
              <a:rPr lang="en-US" sz="1050" dirty="0"/>
              <a:t>license. For any use or reproduction of elements that are not owned by the EU, permission may need to be sought directly from the respective </a:t>
            </a:r>
            <a:r>
              <a:rPr lang="en-US" sz="1050" dirty="0" smtClean="0"/>
              <a:t>right holders.</a:t>
            </a:r>
          </a:p>
          <a:p>
            <a:r>
              <a:rPr lang="en-US" sz="1050" dirty="0" smtClean="0"/>
              <a:t>Slide </a:t>
            </a:r>
            <a:r>
              <a:rPr lang="en-US" sz="1050" dirty="0" smtClean="0">
                <a:solidFill>
                  <a:schemeClr val="accent6"/>
                </a:solidFill>
              </a:rPr>
              <a:t>xx</a:t>
            </a:r>
            <a:r>
              <a:rPr lang="en-US" sz="1050" dirty="0" smtClean="0"/>
              <a:t>: </a:t>
            </a:r>
            <a:r>
              <a:rPr lang="en-US" sz="1050" dirty="0">
                <a:solidFill>
                  <a:schemeClr val="accent6"/>
                </a:solidFill>
              </a:rPr>
              <a:t>e</a:t>
            </a:r>
            <a:r>
              <a:rPr lang="en-US" sz="1050" dirty="0" smtClean="0">
                <a:solidFill>
                  <a:schemeClr val="accent6"/>
                </a:solidFill>
              </a:rPr>
              <a:t>lement concerned</a:t>
            </a:r>
            <a:r>
              <a:rPr lang="en-US" sz="1050" dirty="0" smtClean="0"/>
              <a:t>, source</a:t>
            </a:r>
            <a:r>
              <a:rPr lang="en-US" sz="1050" dirty="0" smtClean="0">
                <a:solidFill>
                  <a:schemeClr val="accent6"/>
                </a:solidFill>
              </a:rPr>
              <a:t>: e.g. Fotolia.com</a:t>
            </a:r>
            <a:r>
              <a:rPr lang="en-US" sz="1050" dirty="0" smtClean="0"/>
              <a:t>; Slide </a:t>
            </a:r>
            <a:r>
              <a:rPr lang="en-US" sz="1050" dirty="0" smtClean="0">
                <a:solidFill>
                  <a:schemeClr val="accent6"/>
                </a:solidFill>
              </a:rPr>
              <a:t>xx</a:t>
            </a:r>
            <a:r>
              <a:rPr lang="en-US" sz="1050" dirty="0" smtClean="0"/>
              <a:t>: </a:t>
            </a:r>
            <a:r>
              <a:rPr lang="en-US" sz="1050" dirty="0" smtClean="0">
                <a:solidFill>
                  <a:schemeClr val="accent6"/>
                </a:solidFill>
              </a:rPr>
              <a:t>element concerned</a:t>
            </a:r>
            <a:r>
              <a:rPr lang="en-US" sz="1050" dirty="0" smtClean="0"/>
              <a:t>, source: </a:t>
            </a:r>
            <a:r>
              <a:rPr lang="en-US" sz="1050" dirty="0" smtClean="0">
                <a:solidFill>
                  <a:schemeClr val="accent6"/>
                </a:solidFill>
              </a:rPr>
              <a:t>e.g. iStock.com</a:t>
            </a:r>
            <a:endParaRPr lang="en-GB" sz="1050" dirty="0">
              <a:solidFill>
                <a:schemeClr val="accent6"/>
              </a:solidFill>
            </a:endParaRP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27085343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1542</TotalTime>
  <Words>1363</Words>
  <Application>Microsoft Office PowerPoint</Application>
  <PresentationFormat>Widescreen</PresentationFormat>
  <Paragraphs>149</Paragraphs>
  <Slides>9</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Office Theme</vt:lpstr>
      <vt:lpstr>Preparation of 2023 annual work programme</vt:lpstr>
      <vt:lpstr>DISCLAIMER</vt:lpstr>
      <vt:lpstr>What is an ‘annual work programme' ? </vt:lpstr>
      <vt:lpstr>Budget</vt:lpstr>
      <vt:lpstr>How did we draft the AWP 2023 priorities? </vt:lpstr>
      <vt:lpstr>Simple programmes</vt:lpstr>
      <vt:lpstr>Multi programmes</vt:lpstr>
      <vt:lpstr>Procedure – Timetable for 2023 AWP</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Covid-19 outbreak implications</dc:title>
  <dc:creator>JERICIJO Mojmir (AGRI)</dc:creator>
  <cp:lastModifiedBy>JERICIJO Mojmir (AGRI)</cp:lastModifiedBy>
  <cp:revision>68</cp:revision>
  <dcterms:created xsi:type="dcterms:W3CDTF">2020-06-17T14:48:01Z</dcterms:created>
  <dcterms:modified xsi:type="dcterms:W3CDTF">2022-06-20T08:39:38Z</dcterms:modified>
</cp:coreProperties>
</file>