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0"/>
  </p:notesMasterIdLst>
  <p:sldIdLst>
    <p:sldId id="256" r:id="rId3"/>
    <p:sldId id="257" r:id="rId4"/>
    <p:sldId id="375" r:id="rId5"/>
    <p:sldId id="393" r:id="rId6"/>
    <p:sldId id="453" r:id="rId7"/>
    <p:sldId id="454" r:id="rId8"/>
    <p:sldId id="463" r:id="rId9"/>
    <p:sldId id="462" r:id="rId10"/>
    <p:sldId id="461" r:id="rId11"/>
    <p:sldId id="418" r:id="rId12"/>
    <p:sldId id="421" r:id="rId13"/>
    <p:sldId id="456" r:id="rId14"/>
    <p:sldId id="419" r:id="rId15"/>
    <p:sldId id="440" r:id="rId16"/>
    <p:sldId id="441" r:id="rId17"/>
    <p:sldId id="457" r:id="rId18"/>
    <p:sldId id="435" r:id="rId19"/>
    <p:sldId id="442" r:id="rId20"/>
    <p:sldId id="458" r:id="rId21"/>
    <p:sldId id="436" r:id="rId22"/>
    <p:sldId id="443" r:id="rId23"/>
    <p:sldId id="459" r:id="rId24"/>
    <p:sldId id="465" r:id="rId25"/>
    <p:sldId id="444" r:id="rId26"/>
    <p:sldId id="460" r:id="rId27"/>
    <p:sldId id="438" r:id="rId28"/>
    <p:sldId id="445" r:id="rId29"/>
    <p:sldId id="447" r:id="rId30"/>
    <p:sldId id="399" r:id="rId31"/>
    <p:sldId id="439" r:id="rId32"/>
    <p:sldId id="448" r:id="rId33"/>
    <p:sldId id="452" r:id="rId34"/>
    <p:sldId id="449" r:id="rId35"/>
    <p:sldId id="450" r:id="rId36"/>
    <p:sldId id="464" r:id="rId37"/>
    <p:sldId id="451" r:id="rId38"/>
    <p:sldId id="348" r:id="rId3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3748">
          <p15:clr>
            <a:srgbClr val="A4A3A4"/>
          </p15:clr>
        </p15:guide>
        <p15:guide id="2" orient="horz" pos="527">
          <p15:clr>
            <a:srgbClr val="A4A3A4"/>
          </p15:clr>
        </p15:guide>
        <p15:guide id="3" pos="2880">
          <p15:clr>
            <a:srgbClr val="A4A3A4"/>
          </p15:clr>
        </p15:guide>
        <p15:guide id="4" pos="295">
          <p15:clr>
            <a:srgbClr val="A4A3A4"/>
          </p15:clr>
        </p15:guide>
        <p15:guide id="5" pos="5420">
          <p15:clr>
            <a:srgbClr val="A4A3A4"/>
          </p15:clr>
        </p15:guide>
        <p15:guide id="6" orient="horz" pos="3657">
          <p15:clr>
            <a:srgbClr val="A4A3A4"/>
          </p15:clr>
        </p15:guide>
        <p15:guide id="7" orient="horz" pos="3702" userDrawn="1">
          <p15:clr>
            <a:srgbClr val="A4A3A4"/>
          </p15:clr>
        </p15:guide>
        <p15:guide id="8" orient="horz" pos="2160">
          <p15:clr>
            <a:srgbClr val="A4A3A4"/>
          </p15:clr>
        </p15:guide>
        <p15:guide id="9" pos="249">
          <p15:clr>
            <a:srgbClr val="A4A3A4"/>
          </p15:clr>
        </p15:guide>
        <p15:guide id="10" pos="5511">
          <p15:clr>
            <a:srgbClr val="A4A3A4"/>
          </p15:clr>
        </p15:guide>
        <p15:guide id="11" pos="2744">
          <p15:clr>
            <a:srgbClr val="A4A3A4"/>
          </p15:clr>
        </p15:guide>
        <p15:guide id="12" pos="3016">
          <p15:clr>
            <a:srgbClr val="A4A3A4"/>
          </p15:clr>
        </p15:guide>
        <p15:guide id="13" orient="horz" pos="1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0000"/>
    <a:srgbClr val="740000"/>
    <a:srgbClr val="66FF99"/>
    <a:srgbClr val="00FFFF"/>
    <a:srgbClr val="D0D8E8"/>
    <a:srgbClr val="FF3399"/>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1" autoAdjust="0"/>
    <p:restoredTop sz="99771" autoAdjust="0"/>
  </p:normalViewPr>
  <p:slideViewPr>
    <p:cSldViewPr>
      <p:cViewPr varScale="1">
        <p:scale>
          <a:sx n="115" d="100"/>
          <a:sy n="115" d="100"/>
        </p:scale>
        <p:origin x="1938" y="108"/>
      </p:cViewPr>
      <p:guideLst>
        <p:guide orient="horz" pos="3748"/>
        <p:guide orient="horz" pos="527"/>
        <p:guide pos="2880"/>
        <p:guide pos="295"/>
        <p:guide pos="5420"/>
        <p:guide orient="horz" pos="3657"/>
        <p:guide orient="horz" pos="3702"/>
        <p:guide orient="horz" pos="2160"/>
        <p:guide pos="249"/>
        <p:guide pos="5511"/>
        <p:guide pos="2744"/>
        <p:guide pos="3016"/>
        <p:guide orient="horz" pos="164"/>
      </p:guideLst>
    </p:cSldViewPr>
  </p:slideViewPr>
  <p:outlineViewPr>
    <p:cViewPr>
      <p:scale>
        <a:sx n="33" d="100"/>
        <a:sy n="33" d="100"/>
      </p:scale>
      <p:origin x="0" y="52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F1F763F-A401-4A38-9943-3579428178D5}" type="datetimeFigureOut">
              <a:rPr lang="it-IT"/>
              <a:pPr>
                <a:defRPr/>
              </a:pPr>
              <a:t>02/07/2020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395279B-0376-4A26-9146-0DB7376CA722}" type="slidenum">
              <a:rPr lang="it-IT"/>
              <a:pPr>
                <a:defRPr/>
              </a:pPr>
              <a:t>‹#›</a:t>
            </a:fld>
            <a:endParaRPr lang="it-IT"/>
          </a:p>
        </p:txBody>
      </p:sp>
    </p:spTree>
    <p:extLst>
      <p:ext uri="{BB962C8B-B14F-4D97-AF65-F5344CB8AC3E}">
        <p14:creationId xmlns:p14="http://schemas.microsoft.com/office/powerpoint/2010/main" val="16737311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0A19E4E9-F8C6-466B-B3C3-B3F2ECC85009}" type="datetime1">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C495FA2-87B1-4A57-B291-5B3775307DE9}" type="slidenum">
              <a:rPr lang="it-IT"/>
              <a:pPr>
                <a:defRPr/>
              </a:pPr>
              <a:t>‹#›</a:t>
            </a:fld>
            <a:endParaRPr lang="it-IT"/>
          </a:p>
        </p:txBody>
      </p:sp>
    </p:spTree>
    <p:extLst>
      <p:ext uri="{BB962C8B-B14F-4D97-AF65-F5344CB8AC3E}">
        <p14:creationId xmlns:p14="http://schemas.microsoft.com/office/powerpoint/2010/main" val="270079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FA5A0B66-E6C3-400E-AAA9-F219515863C5}" type="datetime1">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2C234A3-5D9A-4DA3-898F-AE444F785AA7}" type="slidenum">
              <a:rPr lang="it-IT"/>
              <a:pPr>
                <a:defRPr/>
              </a:pPr>
              <a:t>‹#›</a:t>
            </a:fld>
            <a:endParaRPr lang="it-IT"/>
          </a:p>
        </p:txBody>
      </p:sp>
    </p:spTree>
    <p:extLst>
      <p:ext uri="{BB962C8B-B14F-4D97-AF65-F5344CB8AC3E}">
        <p14:creationId xmlns:p14="http://schemas.microsoft.com/office/powerpoint/2010/main" val="253993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0F2C518F-7731-4DAF-AD70-D1A59E374C5F}" type="datetime1">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23F78DE-FEE3-416D-B397-AB31EDCD3075}" type="slidenum">
              <a:rPr lang="it-IT"/>
              <a:pPr>
                <a:defRPr/>
              </a:pPr>
              <a:t>‹#›</a:t>
            </a:fld>
            <a:endParaRPr lang="it-IT"/>
          </a:p>
        </p:txBody>
      </p:sp>
    </p:spTree>
    <p:extLst>
      <p:ext uri="{BB962C8B-B14F-4D97-AF65-F5344CB8AC3E}">
        <p14:creationId xmlns:p14="http://schemas.microsoft.com/office/powerpoint/2010/main" val="359277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5D0C5B4-1350-4E16-878A-1FE7AB8E8815}" type="slidenum">
              <a:rPr lang="it-IT"/>
              <a:pPr>
                <a:defRPr/>
              </a:pPr>
              <a:t>‹#›</a:t>
            </a:fld>
            <a:endParaRPr lang="it-IT"/>
          </a:p>
        </p:txBody>
      </p:sp>
    </p:spTree>
    <p:extLst>
      <p:ext uri="{BB962C8B-B14F-4D97-AF65-F5344CB8AC3E}">
        <p14:creationId xmlns:p14="http://schemas.microsoft.com/office/powerpoint/2010/main" val="599212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0E0E66B-E188-4194-8D87-6BAA74A22666}" type="slidenum">
              <a:rPr lang="it-IT"/>
              <a:pPr>
                <a:defRPr/>
              </a:pPr>
              <a:t>‹#›</a:t>
            </a:fld>
            <a:endParaRPr lang="it-IT"/>
          </a:p>
        </p:txBody>
      </p:sp>
    </p:spTree>
    <p:extLst>
      <p:ext uri="{BB962C8B-B14F-4D97-AF65-F5344CB8AC3E}">
        <p14:creationId xmlns:p14="http://schemas.microsoft.com/office/powerpoint/2010/main" val="772167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F65FD46-DAF9-408E-9BEB-8F25E9066520}" type="slidenum">
              <a:rPr lang="it-IT"/>
              <a:pPr>
                <a:defRPr/>
              </a:pPr>
              <a:t>‹#›</a:t>
            </a:fld>
            <a:endParaRPr lang="it-IT"/>
          </a:p>
        </p:txBody>
      </p:sp>
    </p:spTree>
    <p:extLst>
      <p:ext uri="{BB962C8B-B14F-4D97-AF65-F5344CB8AC3E}">
        <p14:creationId xmlns:p14="http://schemas.microsoft.com/office/powerpoint/2010/main" val="1672097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A1B9567-A2B4-40C0-A71C-2E315408CF18}" type="slidenum">
              <a:rPr lang="it-IT"/>
              <a:pPr>
                <a:defRPr/>
              </a:pPr>
              <a:t>‹#›</a:t>
            </a:fld>
            <a:endParaRPr lang="it-IT"/>
          </a:p>
        </p:txBody>
      </p:sp>
    </p:spTree>
    <p:extLst>
      <p:ext uri="{BB962C8B-B14F-4D97-AF65-F5344CB8AC3E}">
        <p14:creationId xmlns:p14="http://schemas.microsoft.com/office/powerpoint/2010/main" val="192710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C101458F-9594-485D-9A7A-862D54C42254}" type="slidenum">
              <a:rPr lang="it-IT"/>
              <a:pPr>
                <a:defRPr/>
              </a:pPr>
              <a:t>‹#›</a:t>
            </a:fld>
            <a:endParaRPr lang="it-IT"/>
          </a:p>
        </p:txBody>
      </p:sp>
    </p:spTree>
    <p:extLst>
      <p:ext uri="{BB962C8B-B14F-4D97-AF65-F5344CB8AC3E}">
        <p14:creationId xmlns:p14="http://schemas.microsoft.com/office/powerpoint/2010/main" val="722694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6" name="Titolo 1"/>
          <p:cNvSpPr>
            <a:spLocks noGrp="1"/>
          </p:cNvSpPr>
          <p:nvPr>
            <p:ph type="title"/>
          </p:nvPr>
        </p:nvSpPr>
        <p:spPr>
          <a:xfrm>
            <a:off x="611560" y="44624"/>
            <a:ext cx="7776864" cy="778098"/>
          </a:xfrm>
        </p:spPr>
        <p:txBody>
          <a:bodyPr>
            <a:noAutofit/>
          </a:bodyPr>
          <a:lstStyle>
            <a:lvl1pPr>
              <a:defRPr sz="3200" b="1">
                <a:solidFill>
                  <a:schemeClr val="tx1">
                    <a:lumMod val="50000"/>
                    <a:lumOff val="50000"/>
                  </a:schemeClr>
                </a:solidFill>
                <a:latin typeface="Cambria" pitchFamily="18" charset="0"/>
              </a:defRPr>
            </a:lvl1p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DEA2FFAD-876A-4C97-9A1A-7F09FE2CC7ED}" type="slidenum">
              <a:rPr lang="it-IT"/>
              <a:pPr>
                <a:defRPr/>
              </a:pPr>
              <a:t>‹#›</a:t>
            </a:fld>
            <a:endParaRPr lang="it-IT"/>
          </a:p>
        </p:txBody>
      </p:sp>
    </p:spTree>
    <p:extLst>
      <p:ext uri="{BB962C8B-B14F-4D97-AF65-F5344CB8AC3E}">
        <p14:creationId xmlns:p14="http://schemas.microsoft.com/office/powerpoint/2010/main" val="2291128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39E2982F-9E30-40B3-A29B-C216F16DA4BA}" type="slidenum">
              <a:rPr lang="it-IT"/>
              <a:pPr>
                <a:defRPr/>
              </a:pPr>
              <a:t>‹#›</a:t>
            </a:fld>
            <a:endParaRPr lang="it-IT"/>
          </a:p>
        </p:txBody>
      </p:sp>
    </p:spTree>
    <p:extLst>
      <p:ext uri="{BB962C8B-B14F-4D97-AF65-F5344CB8AC3E}">
        <p14:creationId xmlns:p14="http://schemas.microsoft.com/office/powerpoint/2010/main" val="30619090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A6AA580-9D77-4D54-AF24-D47FDC6B7730}" type="slidenum">
              <a:rPr lang="it-IT"/>
              <a:pPr>
                <a:defRPr/>
              </a:pPr>
              <a:t>‹#›</a:t>
            </a:fld>
            <a:endParaRPr lang="it-IT"/>
          </a:p>
        </p:txBody>
      </p:sp>
    </p:spTree>
    <p:extLst>
      <p:ext uri="{BB962C8B-B14F-4D97-AF65-F5344CB8AC3E}">
        <p14:creationId xmlns:p14="http://schemas.microsoft.com/office/powerpoint/2010/main" val="290672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8C6D91C7-6980-41B0-8F37-CADEA18D0480}" type="datetime1">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D461BC6-2414-45A7-A3D5-D7BEC742C621}" type="slidenum">
              <a:rPr lang="it-IT"/>
              <a:pPr>
                <a:defRPr/>
              </a:pPr>
              <a:t>‹#›</a:t>
            </a:fld>
            <a:endParaRPr lang="it-IT"/>
          </a:p>
        </p:txBody>
      </p:sp>
    </p:spTree>
    <p:extLst>
      <p:ext uri="{BB962C8B-B14F-4D97-AF65-F5344CB8AC3E}">
        <p14:creationId xmlns:p14="http://schemas.microsoft.com/office/powerpoint/2010/main" val="1697827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D5E5A70-8084-4DAF-B31B-76673A1F3562}" type="slidenum">
              <a:rPr lang="it-IT"/>
              <a:pPr>
                <a:defRPr/>
              </a:pPr>
              <a:t>‹#›</a:t>
            </a:fld>
            <a:endParaRPr lang="it-IT"/>
          </a:p>
        </p:txBody>
      </p:sp>
    </p:spTree>
    <p:extLst>
      <p:ext uri="{BB962C8B-B14F-4D97-AF65-F5344CB8AC3E}">
        <p14:creationId xmlns:p14="http://schemas.microsoft.com/office/powerpoint/2010/main" val="3937690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A6FD1D2-FCA3-4A6D-9D99-5BEEF146231D}" type="slidenum">
              <a:rPr lang="it-IT"/>
              <a:pPr>
                <a:defRPr/>
              </a:pPr>
              <a:t>‹#›</a:t>
            </a:fld>
            <a:endParaRPr lang="it-IT"/>
          </a:p>
        </p:txBody>
      </p:sp>
    </p:spTree>
    <p:extLst>
      <p:ext uri="{BB962C8B-B14F-4D97-AF65-F5344CB8AC3E}">
        <p14:creationId xmlns:p14="http://schemas.microsoft.com/office/powerpoint/2010/main" val="2101481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B11B3F54-883B-4424-8FDE-009FEA340AFA}" type="datetimeFigureOut">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85AE5E9-B991-4AB7-AA7C-B0C65DA4F66C}" type="slidenum">
              <a:rPr lang="it-IT"/>
              <a:pPr>
                <a:defRPr/>
              </a:pPr>
              <a:t>‹#›</a:t>
            </a:fld>
            <a:endParaRPr lang="it-IT"/>
          </a:p>
        </p:txBody>
      </p:sp>
    </p:spTree>
    <p:extLst>
      <p:ext uri="{BB962C8B-B14F-4D97-AF65-F5344CB8AC3E}">
        <p14:creationId xmlns:p14="http://schemas.microsoft.com/office/powerpoint/2010/main" val="1616696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14744664-5F80-4901-AF1C-33C363BA98F3}" type="datetime1">
              <a:rPr lang="it-IT"/>
              <a:pPr>
                <a:defRPr/>
              </a:pPr>
              <a:t>02/07/2020</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F8A17F3-2DC9-4BF0-BC50-CEE9555B5A69}" type="slidenum">
              <a:rPr lang="it-IT"/>
              <a:pPr>
                <a:defRPr/>
              </a:pPr>
              <a:t>‹#›</a:t>
            </a:fld>
            <a:endParaRPr lang="it-IT"/>
          </a:p>
        </p:txBody>
      </p:sp>
    </p:spTree>
    <p:extLst>
      <p:ext uri="{BB962C8B-B14F-4D97-AF65-F5344CB8AC3E}">
        <p14:creationId xmlns:p14="http://schemas.microsoft.com/office/powerpoint/2010/main" val="14892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5E083A15-40A9-4415-B1FF-CDF1FD67B0D3}" type="datetime1">
              <a:rPr lang="it-IT"/>
              <a:pPr>
                <a:defRPr/>
              </a:pPr>
              <a:t>02/07/2020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4182F0D-7906-4B5C-8D28-C7F4B93EE76E}" type="slidenum">
              <a:rPr lang="it-IT"/>
              <a:pPr>
                <a:defRPr/>
              </a:pPr>
              <a:t>‹#›</a:t>
            </a:fld>
            <a:endParaRPr lang="it-IT"/>
          </a:p>
        </p:txBody>
      </p:sp>
    </p:spTree>
    <p:extLst>
      <p:ext uri="{BB962C8B-B14F-4D97-AF65-F5344CB8AC3E}">
        <p14:creationId xmlns:p14="http://schemas.microsoft.com/office/powerpoint/2010/main" val="2279594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852FB662-72BC-46D5-9FFD-CE7396E41A62}" type="datetime1">
              <a:rPr lang="it-IT"/>
              <a:pPr>
                <a:defRPr/>
              </a:pPr>
              <a:t>02/07/2020</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9C9C711-9A43-4426-A3A9-3C755BA130D6}" type="slidenum">
              <a:rPr lang="it-IT"/>
              <a:pPr>
                <a:defRPr/>
              </a:pPr>
              <a:t>‹#›</a:t>
            </a:fld>
            <a:endParaRPr lang="it-IT"/>
          </a:p>
        </p:txBody>
      </p:sp>
    </p:spTree>
    <p:extLst>
      <p:ext uri="{BB962C8B-B14F-4D97-AF65-F5344CB8AC3E}">
        <p14:creationId xmlns:p14="http://schemas.microsoft.com/office/powerpoint/2010/main" val="261099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611560" y="44624"/>
            <a:ext cx="7776864" cy="778098"/>
          </a:xfrm>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514508B0-A10B-4FC6-9A82-C5A353ED2236}" type="datetime1">
              <a:rPr lang="it-IT"/>
              <a:pPr>
                <a:defRPr/>
              </a:pPr>
              <a:t>02/07/2020</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7FBB106-5B66-4FEA-9FFA-4447FF5B35DE}" type="slidenum">
              <a:rPr lang="it-IT"/>
              <a:pPr>
                <a:defRPr/>
              </a:pPr>
              <a:t>‹#›</a:t>
            </a:fld>
            <a:endParaRPr lang="it-IT"/>
          </a:p>
        </p:txBody>
      </p:sp>
    </p:spTree>
    <p:extLst>
      <p:ext uri="{BB962C8B-B14F-4D97-AF65-F5344CB8AC3E}">
        <p14:creationId xmlns:p14="http://schemas.microsoft.com/office/powerpoint/2010/main" val="324462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103938"/>
            <a:ext cx="91440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egnaposto data 1"/>
          <p:cNvSpPr>
            <a:spLocks noGrp="1"/>
          </p:cNvSpPr>
          <p:nvPr>
            <p:ph type="dt" sz="half" idx="10"/>
          </p:nvPr>
        </p:nvSpPr>
        <p:spPr/>
        <p:txBody>
          <a:bodyPr/>
          <a:lstStyle>
            <a:lvl1pPr>
              <a:defRPr/>
            </a:lvl1pPr>
          </a:lstStyle>
          <a:p>
            <a:pPr>
              <a:defRPr/>
            </a:pPr>
            <a:fld id="{56B7D864-C16F-4821-9684-8CA0C98D8522}" type="datetime1">
              <a:rPr lang="it-IT"/>
              <a:pPr>
                <a:defRPr/>
              </a:pPr>
              <a:t>02/07/2020</a:t>
            </a:fld>
            <a:endParaRPr lang="it-IT"/>
          </a:p>
        </p:txBody>
      </p:sp>
      <p:sp>
        <p:nvSpPr>
          <p:cNvPr id="4" name="Segnaposto piè di pagina 2"/>
          <p:cNvSpPr>
            <a:spLocks noGrp="1"/>
          </p:cNvSpPr>
          <p:nvPr>
            <p:ph type="ftr" sz="quarter" idx="11"/>
          </p:nvPr>
        </p:nvSpPr>
        <p:spPr/>
        <p:txBody>
          <a:bodyPr/>
          <a:lstStyle>
            <a:lvl1pPr>
              <a:defRPr/>
            </a:lvl1pPr>
          </a:lstStyle>
          <a:p>
            <a:pPr>
              <a:defRPr/>
            </a:pPr>
            <a:endParaRPr lang="it-IT"/>
          </a:p>
        </p:txBody>
      </p:sp>
      <p:sp>
        <p:nvSpPr>
          <p:cNvPr id="5" name="Segnaposto numero diapositiva 3"/>
          <p:cNvSpPr>
            <a:spLocks noGrp="1"/>
          </p:cNvSpPr>
          <p:nvPr>
            <p:ph type="sldNum" sz="quarter" idx="12"/>
          </p:nvPr>
        </p:nvSpPr>
        <p:spPr/>
        <p:txBody>
          <a:bodyPr/>
          <a:lstStyle>
            <a:lvl1pPr>
              <a:defRPr/>
            </a:lvl1pPr>
          </a:lstStyle>
          <a:p>
            <a:pPr>
              <a:defRPr/>
            </a:pPr>
            <a:fld id="{193DDBB1-07F1-452E-AF2A-F9B1728D28F0}" type="slidenum">
              <a:rPr lang="it-IT"/>
              <a:pPr>
                <a:defRPr/>
              </a:pPr>
              <a:t>‹#›</a:t>
            </a:fld>
            <a:endParaRPr lang="it-IT"/>
          </a:p>
        </p:txBody>
      </p:sp>
    </p:spTree>
    <p:extLst>
      <p:ext uri="{BB962C8B-B14F-4D97-AF65-F5344CB8AC3E}">
        <p14:creationId xmlns:p14="http://schemas.microsoft.com/office/powerpoint/2010/main" val="251900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C5B72AC-2B25-4A34-9CF0-B1AC05A00F5A}" type="datetime1">
              <a:rPr lang="it-IT"/>
              <a:pPr>
                <a:defRPr/>
              </a:pPr>
              <a:t>02/07/2020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D9776BD1-7642-4766-9C23-C8D7E85146FA}" type="slidenum">
              <a:rPr lang="it-IT"/>
              <a:pPr>
                <a:defRPr/>
              </a:pPr>
              <a:t>‹#›</a:t>
            </a:fld>
            <a:endParaRPr lang="it-IT"/>
          </a:p>
        </p:txBody>
      </p:sp>
    </p:spTree>
    <p:extLst>
      <p:ext uri="{BB962C8B-B14F-4D97-AF65-F5344CB8AC3E}">
        <p14:creationId xmlns:p14="http://schemas.microsoft.com/office/powerpoint/2010/main" val="141378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6B42DC4-6A4E-4EB6-96FC-7B4878F01D3D}" type="datetime1">
              <a:rPr lang="it-IT"/>
              <a:pPr>
                <a:defRPr/>
              </a:pPr>
              <a:t>02/07/2020</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E3608277-6006-4210-8A2E-4459857C2CD0}" type="slidenum">
              <a:rPr lang="it-IT"/>
              <a:pPr>
                <a:defRPr/>
              </a:pPr>
              <a:t>‹#›</a:t>
            </a:fld>
            <a:endParaRPr lang="it-IT"/>
          </a:p>
        </p:txBody>
      </p:sp>
    </p:spTree>
    <p:extLst>
      <p:ext uri="{BB962C8B-B14F-4D97-AF65-F5344CB8AC3E}">
        <p14:creationId xmlns:p14="http://schemas.microsoft.com/office/powerpoint/2010/main" val="1835287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103938"/>
            <a:ext cx="914400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7" name="Segnaposto titolo 1"/>
          <p:cNvSpPr>
            <a:spLocks noGrp="1"/>
          </p:cNvSpPr>
          <p:nvPr>
            <p:ph type="title"/>
          </p:nvPr>
        </p:nvSpPr>
        <p:spPr bwMode="auto">
          <a:xfrm>
            <a:off x="0" y="44450"/>
            <a:ext cx="91440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dirty="0"/>
              <a:t>Fare clic per modificare lo stile del titolo</a:t>
            </a:r>
          </a:p>
        </p:txBody>
      </p:sp>
      <p:sp>
        <p:nvSpPr>
          <p:cNvPr id="1028" name="Segnaposto testo 2"/>
          <p:cNvSpPr>
            <a:spLocks noGrp="1"/>
          </p:cNvSpPr>
          <p:nvPr>
            <p:ph type="body" idx="1"/>
          </p:nvPr>
        </p:nvSpPr>
        <p:spPr bwMode="auto">
          <a:xfrm>
            <a:off x="457200" y="11255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EB76B38-71EF-4306-86D3-13015E82C5D6}" type="datetime1">
              <a:rPr lang="it-IT"/>
              <a:pPr>
                <a:defRPr/>
              </a:pPr>
              <a:t>02/07/2020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8521700" y="6448425"/>
            <a:ext cx="587375" cy="365125"/>
          </a:xfrm>
          <a:prstGeom prst="rect">
            <a:avLst/>
          </a:prstGeom>
        </p:spPr>
        <p:txBody>
          <a:bodyPr vert="horz" lIns="91440" tIns="45720" rIns="91440" bIns="45720" rtlCol="0" anchor="ctr"/>
          <a:lstStyle>
            <a:lvl1pPr algn="r" fontAlgn="auto">
              <a:spcBef>
                <a:spcPts val="0"/>
              </a:spcBef>
              <a:spcAft>
                <a:spcPts val="0"/>
              </a:spcAft>
              <a:defRPr sz="1050" b="1" smtClean="0">
                <a:solidFill>
                  <a:schemeClr val="bg1"/>
                </a:solidFill>
                <a:latin typeface="Cambria" pitchFamily="18" charset="0"/>
                <a:cs typeface="+mn-cs"/>
              </a:defRPr>
            </a:lvl1pPr>
          </a:lstStyle>
          <a:p>
            <a:pPr>
              <a:defRPr/>
            </a:pPr>
            <a:fld id="{77E19611-C9A3-4483-A7E8-11BBE0A33F5E}" type="slidenum">
              <a:rPr lang="it-IT"/>
              <a:pPr>
                <a:defRPr/>
              </a:pPr>
              <a:t>‹#›</a:t>
            </a:fld>
            <a:endParaRPr lang="it-IT"/>
          </a:p>
        </p:txBody>
      </p:sp>
      <p:sp>
        <p:nvSpPr>
          <p:cNvPr id="8" name="Segnaposto piè di pagina 2">
            <a:extLst>
              <a:ext uri="{FF2B5EF4-FFF2-40B4-BE49-F238E27FC236}">
                <a16:creationId xmlns:a16="http://schemas.microsoft.com/office/drawing/2014/main" id="{6CC6AF76-8AC3-4172-8973-B1CD66FE347B}"/>
              </a:ext>
            </a:extLst>
          </p:cNvPr>
          <p:cNvSpPr txBox="1">
            <a:spLocks/>
          </p:cNvSpPr>
          <p:nvPr userDrawn="1"/>
        </p:nvSpPr>
        <p:spPr>
          <a:xfrm>
            <a:off x="6804248" y="6165494"/>
            <a:ext cx="2221504" cy="596468"/>
          </a:xfrm>
          <a:prstGeom prst="rect">
            <a:avLst/>
          </a:prstGeom>
        </p:spPr>
        <p:txBody>
          <a:bodyPr/>
          <a:lstStyle>
            <a:defPPr>
              <a:defRPr lang="it-IT"/>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sz="900" dirty="0">
                <a:solidFill>
                  <a:schemeClr val="bg1"/>
                </a:solidFill>
              </a:rPr>
              <a:t>EVALUATION OF MARKETING STANDARDS</a:t>
            </a:r>
            <a:br>
              <a:rPr lang="en-US" sz="900" dirty="0">
                <a:solidFill>
                  <a:schemeClr val="bg1"/>
                </a:solidFill>
              </a:rPr>
            </a:br>
            <a:r>
              <a:rPr lang="en-US" sz="900" dirty="0">
                <a:solidFill>
                  <a:schemeClr val="bg1"/>
                </a:solidFill>
              </a:rPr>
              <a:t>(contained in the CMO Regulation,</a:t>
            </a:r>
            <a:br>
              <a:rPr lang="en-US" sz="900" dirty="0">
                <a:solidFill>
                  <a:schemeClr val="bg1"/>
                </a:solidFill>
              </a:rPr>
            </a:br>
            <a:r>
              <a:rPr lang="en-US" sz="900" dirty="0">
                <a:solidFill>
                  <a:schemeClr val="bg1"/>
                </a:solidFill>
              </a:rPr>
              <a:t>the “Breakfast Directives” and</a:t>
            </a:r>
            <a:br>
              <a:rPr lang="en-US" sz="900" dirty="0">
                <a:solidFill>
                  <a:schemeClr val="bg1"/>
                </a:solidFill>
              </a:rPr>
            </a:br>
            <a:r>
              <a:rPr lang="en-US" sz="900" dirty="0">
                <a:solidFill>
                  <a:schemeClr val="bg1"/>
                </a:solidFill>
              </a:rPr>
              <a:t>CMO secondary legislation)</a:t>
            </a:r>
            <a:endParaRPr lang="it-IT"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94" r:id="rId7"/>
    <p:sldLayoutId id="2147483679" r:id="rId8"/>
    <p:sldLayoutId id="2147483680" r:id="rId9"/>
    <p:sldLayoutId id="2147483681" r:id="rId10"/>
    <p:sldLayoutId id="2147483682" r:id="rId11"/>
  </p:sldLayoutIdLst>
  <p:hf hdr="0" ftr="0" dt="0"/>
  <p:txStyles>
    <p:titleStyle>
      <a:lvl1pPr algn="ctr" rtl="0" eaLnBrk="1" fontAlgn="base" hangingPunct="1">
        <a:spcBef>
          <a:spcPct val="0"/>
        </a:spcBef>
        <a:spcAft>
          <a:spcPct val="0"/>
        </a:spcAft>
        <a:defRPr sz="3200" b="1" kern="1200">
          <a:solidFill>
            <a:srgbClr val="7F7F7F"/>
          </a:solidFill>
          <a:latin typeface="Cambria" pitchFamily="18" charset="0"/>
          <a:ea typeface="+mj-ea"/>
          <a:cs typeface="+mj-cs"/>
        </a:defRPr>
      </a:lvl1pPr>
      <a:lvl2pPr algn="ctr" rtl="0" eaLnBrk="1" fontAlgn="base" hangingPunct="1">
        <a:spcBef>
          <a:spcPct val="0"/>
        </a:spcBef>
        <a:spcAft>
          <a:spcPct val="0"/>
        </a:spcAft>
        <a:defRPr sz="3200" b="1">
          <a:solidFill>
            <a:srgbClr val="7F7F7F"/>
          </a:solidFill>
          <a:latin typeface="Cambria" pitchFamily="18" charset="0"/>
        </a:defRPr>
      </a:lvl2pPr>
      <a:lvl3pPr algn="ctr" rtl="0" eaLnBrk="1" fontAlgn="base" hangingPunct="1">
        <a:spcBef>
          <a:spcPct val="0"/>
        </a:spcBef>
        <a:spcAft>
          <a:spcPct val="0"/>
        </a:spcAft>
        <a:defRPr sz="3200" b="1">
          <a:solidFill>
            <a:srgbClr val="7F7F7F"/>
          </a:solidFill>
          <a:latin typeface="Cambria" pitchFamily="18" charset="0"/>
        </a:defRPr>
      </a:lvl3pPr>
      <a:lvl4pPr algn="ctr" rtl="0" eaLnBrk="1" fontAlgn="base" hangingPunct="1">
        <a:spcBef>
          <a:spcPct val="0"/>
        </a:spcBef>
        <a:spcAft>
          <a:spcPct val="0"/>
        </a:spcAft>
        <a:defRPr sz="3200" b="1">
          <a:solidFill>
            <a:srgbClr val="7F7F7F"/>
          </a:solidFill>
          <a:latin typeface="Cambria" pitchFamily="18" charset="0"/>
        </a:defRPr>
      </a:lvl4pPr>
      <a:lvl5pPr algn="ctr" rtl="0" eaLnBrk="1" fontAlgn="base" hangingPunct="1">
        <a:spcBef>
          <a:spcPct val="0"/>
        </a:spcBef>
        <a:spcAft>
          <a:spcPct val="0"/>
        </a:spcAft>
        <a:defRPr sz="3200" b="1">
          <a:solidFill>
            <a:srgbClr val="7F7F7F"/>
          </a:solidFill>
          <a:latin typeface="Cambria" pitchFamily="18" charset="0"/>
        </a:defRPr>
      </a:lvl5pPr>
      <a:lvl6pPr marL="457200" algn="ctr" rtl="0" eaLnBrk="1" fontAlgn="base" hangingPunct="1">
        <a:spcBef>
          <a:spcPct val="0"/>
        </a:spcBef>
        <a:spcAft>
          <a:spcPct val="0"/>
        </a:spcAft>
        <a:defRPr sz="3200" b="1">
          <a:solidFill>
            <a:srgbClr val="7F7F7F"/>
          </a:solidFill>
          <a:latin typeface="Cambria" pitchFamily="18" charset="0"/>
        </a:defRPr>
      </a:lvl6pPr>
      <a:lvl7pPr marL="914400" algn="ctr" rtl="0" eaLnBrk="1" fontAlgn="base" hangingPunct="1">
        <a:spcBef>
          <a:spcPct val="0"/>
        </a:spcBef>
        <a:spcAft>
          <a:spcPct val="0"/>
        </a:spcAft>
        <a:defRPr sz="3200" b="1">
          <a:solidFill>
            <a:srgbClr val="7F7F7F"/>
          </a:solidFill>
          <a:latin typeface="Cambria" pitchFamily="18" charset="0"/>
        </a:defRPr>
      </a:lvl7pPr>
      <a:lvl8pPr marL="1371600" algn="ctr" rtl="0" eaLnBrk="1" fontAlgn="base" hangingPunct="1">
        <a:spcBef>
          <a:spcPct val="0"/>
        </a:spcBef>
        <a:spcAft>
          <a:spcPct val="0"/>
        </a:spcAft>
        <a:defRPr sz="3200" b="1">
          <a:solidFill>
            <a:srgbClr val="7F7F7F"/>
          </a:solidFill>
          <a:latin typeface="Cambria" pitchFamily="18" charset="0"/>
        </a:defRPr>
      </a:lvl8pPr>
      <a:lvl9pPr marL="1828800" algn="ctr" rtl="0" eaLnBrk="1" fontAlgn="base" hangingPunct="1">
        <a:spcBef>
          <a:spcPct val="0"/>
        </a:spcBef>
        <a:spcAft>
          <a:spcPct val="0"/>
        </a:spcAft>
        <a:defRPr sz="3200" b="1">
          <a:solidFill>
            <a:srgbClr val="7F7F7F"/>
          </a:solidFill>
          <a:latin typeface="Cambria" pitchFamily="18" charset="0"/>
        </a:defRPr>
      </a:lvl9pPr>
    </p:titleStyle>
    <p:bodyStyle>
      <a:lvl1pPr marL="342900" indent="-342900" algn="l" rtl="0" eaLnBrk="1" fontAlgn="base" hangingPunct="1">
        <a:spcBef>
          <a:spcPct val="20000"/>
        </a:spcBef>
        <a:spcAft>
          <a:spcPct val="0"/>
        </a:spcAft>
        <a:buFont typeface="Arial" charset="0"/>
        <a:buChar char="•"/>
        <a:defRPr sz="2400" kern="1200">
          <a:solidFill>
            <a:srgbClr val="7F7F7F"/>
          </a:solidFill>
          <a:latin typeface="Cambria" pitchFamily="18" charset="0"/>
          <a:ea typeface="+mn-ea"/>
          <a:cs typeface="+mn-cs"/>
        </a:defRPr>
      </a:lvl1pPr>
      <a:lvl2pPr marL="742950" indent="-285750" algn="l" rtl="0" eaLnBrk="1" fontAlgn="base" hangingPunct="1">
        <a:spcBef>
          <a:spcPct val="20000"/>
        </a:spcBef>
        <a:spcAft>
          <a:spcPct val="0"/>
        </a:spcAft>
        <a:buFont typeface="Arial" charset="0"/>
        <a:buChar char="–"/>
        <a:defRPr sz="2000" kern="1200">
          <a:solidFill>
            <a:srgbClr val="7F7F7F"/>
          </a:solidFill>
          <a:latin typeface="Cambria" pitchFamily="18" charset="0"/>
          <a:ea typeface="+mn-ea"/>
          <a:cs typeface="+mn-cs"/>
        </a:defRPr>
      </a:lvl2pPr>
      <a:lvl3pPr marL="1143000" indent="-228600" algn="l" rtl="0" eaLnBrk="1" fontAlgn="base" hangingPunct="1">
        <a:spcBef>
          <a:spcPct val="20000"/>
        </a:spcBef>
        <a:spcAft>
          <a:spcPct val="0"/>
        </a:spcAft>
        <a:buFont typeface="Arial" charset="0"/>
        <a:buChar char="•"/>
        <a:defRPr kern="1200">
          <a:solidFill>
            <a:srgbClr val="7F7F7F"/>
          </a:solidFill>
          <a:latin typeface="Cambria" pitchFamily="18" charset="0"/>
          <a:ea typeface="+mn-ea"/>
          <a:cs typeface="+mn-cs"/>
        </a:defRPr>
      </a:lvl3pPr>
      <a:lvl4pPr marL="1600200" indent="-228600" algn="l" rtl="0" eaLnBrk="1" fontAlgn="base" hangingPunct="1">
        <a:spcBef>
          <a:spcPct val="20000"/>
        </a:spcBef>
        <a:spcAft>
          <a:spcPct val="0"/>
        </a:spcAft>
        <a:buFont typeface="Arial" charset="0"/>
        <a:buChar char="–"/>
        <a:defRPr sz="1600" kern="1200">
          <a:solidFill>
            <a:srgbClr val="7F7F7F"/>
          </a:solidFill>
          <a:latin typeface="Cambria" pitchFamily="18" charset="0"/>
          <a:ea typeface="+mn-ea"/>
          <a:cs typeface="+mn-cs"/>
        </a:defRPr>
      </a:lvl4pPr>
      <a:lvl5pPr marL="2057400" indent="-228600" algn="l" rtl="0" eaLnBrk="1" fontAlgn="base" hangingPunct="1">
        <a:spcBef>
          <a:spcPct val="20000"/>
        </a:spcBef>
        <a:spcAft>
          <a:spcPct val="0"/>
        </a:spcAft>
        <a:buFont typeface="Arial" charset="0"/>
        <a:buChar char="»"/>
        <a:defRPr sz="1600" kern="1200">
          <a:solidFill>
            <a:srgbClr val="7F7F7F"/>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062663"/>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2052"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11B3F54-883B-4424-8FDE-009FEA340AFA}" type="datetimeFigureOut">
              <a:rPr lang="it-IT"/>
              <a:pPr>
                <a:defRPr/>
              </a:pPr>
              <a:t>02/07/2020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0" y="6492875"/>
            <a:ext cx="468313" cy="365125"/>
          </a:xfrm>
          <a:prstGeom prst="rect">
            <a:avLst/>
          </a:prstGeom>
        </p:spPr>
        <p:txBody>
          <a:bodyPr vert="horz" lIns="91440" tIns="45720" rIns="91440" bIns="45720" rtlCol="0" anchor="ctr"/>
          <a:lstStyle>
            <a:lvl1pPr algn="r" fontAlgn="auto">
              <a:spcBef>
                <a:spcPts val="0"/>
              </a:spcBef>
              <a:spcAft>
                <a:spcPts val="0"/>
              </a:spcAft>
              <a:defRPr sz="1200" b="1" smtClean="0">
                <a:solidFill>
                  <a:schemeClr val="bg1"/>
                </a:solidFill>
                <a:latin typeface="Cambria" pitchFamily="18" charset="0"/>
                <a:cs typeface="+mn-cs"/>
              </a:defRPr>
            </a:lvl1pPr>
          </a:lstStyle>
          <a:p>
            <a:pPr>
              <a:defRPr/>
            </a:pPr>
            <a:fld id="{F55B8B28-E9B5-4B6E-A811-BA8801772187}"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1.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2.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4.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5.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6.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7.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8.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19.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25.xml"/><Relationship Id="rId3" Type="http://schemas.openxmlformats.org/officeDocument/2006/relationships/slide" Target="slide5.xml"/><Relationship Id="rId7" Type="http://schemas.openxmlformats.org/officeDocument/2006/relationships/slide" Target="slide9.xml"/><Relationship Id="rId12" Type="http://schemas.openxmlformats.org/officeDocument/2006/relationships/slide" Target="slide2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9.xml"/><Relationship Id="rId5" Type="http://schemas.openxmlformats.org/officeDocument/2006/relationships/slide" Target="slide7.xml"/><Relationship Id="rId10" Type="http://schemas.openxmlformats.org/officeDocument/2006/relationships/slide" Target="slide16.xml"/><Relationship Id="rId4" Type="http://schemas.openxmlformats.org/officeDocument/2006/relationships/slide" Target="slide6.xml"/><Relationship Id="rId9" Type="http://schemas.openxmlformats.org/officeDocument/2006/relationships/slide" Target="slide12.xml"/><Relationship Id="rId14" Type="http://schemas.openxmlformats.org/officeDocument/2006/relationships/slide" Target="slide29.xml"/></Relationships>
</file>

<file path=ppt/slides/_rels/slide20.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1.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2.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4.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5.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6.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7.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8.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29.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0.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1.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2.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3.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4.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5.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6.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37.xml.rels><?xml version="1.0" encoding="UTF-8" standalone="yes"?>
<Relationships xmlns="http://schemas.openxmlformats.org/package/2006/relationships"><Relationship Id="rId3" Type="http://schemas.openxmlformats.org/officeDocument/2006/relationships/hyperlink" Target="mailto:egentile@areteonline.net" TargetMode="External"/><Relationship Id="rId2" Type="http://schemas.openxmlformats.org/officeDocument/2006/relationships/hyperlink" Target="http://www.areteonline.ne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5.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6.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7.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8.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4" Type="http://schemas.openxmlformats.org/officeDocument/2006/relationships/slide" Target="slide16.xml"/><Relationship Id="rId9" Type="http://schemas.openxmlformats.org/officeDocument/2006/relationships/slide" Target="slide25.xml"/></Relationships>
</file>

<file path=ppt/slides/_rels/slide9.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19.xml"/><Relationship Id="rId7"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9.xml"/><Relationship Id="rId10" Type="http://schemas.openxmlformats.org/officeDocument/2006/relationships/image" Target="../media/image3.jpeg"/><Relationship Id="rId4" Type="http://schemas.openxmlformats.org/officeDocument/2006/relationships/slide" Target="slide16.xml"/><Relationship Id="rId9" Type="http://schemas.openxmlformats.org/officeDocument/2006/relationships/slide" Target="slide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403648" y="4941168"/>
            <a:ext cx="6400800" cy="864096"/>
          </a:xfrm>
        </p:spPr>
        <p:txBody>
          <a:bodyPr/>
          <a:lstStyle/>
          <a:p>
            <a:r>
              <a:rPr lang="en-US" sz="2000" b="1" dirty="0">
                <a:solidFill>
                  <a:schemeClr val="accent1">
                    <a:lumMod val="50000"/>
                  </a:schemeClr>
                </a:solidFill>
                <a:latin typeface="Calibri" panose="020F0502020204030204" pitchFamily="34" charset="0"/>
              </a:rPr>
              <a:t>PowerPoint Presentation</a:t>
            </a:r>
          </a:p>
          <a:p>
            <a:r>
              <a:rPr lang="en-US" sz="1400" i="1" dirty="0">
                <a:solidFill>
                  <a:schemeClr val="accent1">
                    <a:lumMod val="50000"/>
                  </a:schemeClr>
                </a:solidFill>
                <a:latin typeface="Calibri" panose="020F0502020204030204" pitchFamily="34" charset="0"/>
              </a:rPr>
              <a:t>November 2019</a:t>
            </a:r>
          </a:p>
        </p:txBody>
      </p:sp>
      <p:sp>
        <p:nvSpPr>
          <p:cNvPr id="4" name="Segnaposto numero diapositiva 3"/>
          <p:cNvSpPr>
            <a:spLocks noGrp="1"/>
          </p:cNvSpPr>
          <p:nvPr>
            <p:ph type="sldNum" sz="quarter" idx="12"/>
          </p:nvPr>
        </p:nvSpPr>
        <p:spPr/>
        <p:txBody>
          <a:bodyPr/>
          <a:lstStyle/>
          <a:p>
            <a:pPr>
              <a:defRPr/>
            </a:pPr>
            <a:fld id="{AF48DADD-F106-4036-82B7-9F58F7A55906}" type="slidenum">
              <a:rPr lang="it-IT">
                <a:latin typeface="Calibri" panose="020F0502020204030204" pitchFamily="34" charset="0"/>
              </a:rPr>
              <a:pPr>
                <a:defRPr/>
              </a:pPr>
              <a:t>1</a:t>
            </a:fld>
            <a:endParaRPr lang="it-IT" dirty="0">
              <a:latin typeface="Calibri" panose="020F0502020204030204" pitchFamily="34" charset="0"/>
            </a:endParaRPr>
          </a:p>
        </p:txBody>
      </p:sp>
      <p:sp>
        <p:nvSpPr>
          <p:cNvPr id="6" name="Titolo 2"/>
          <p:cNvSpPr>
            <a:spLocks noGrp="1"/>
          </p:cNvSpPr>
          <p:nvPr>
            <p:ph type="ctrTitle"/>
          </p:nvPr>
        </p:nvSpPr>
        <p:spPr>
          <a:xfrm>
            <a:off x="0" y="1484784"/>
            <a:ext cx="9144000" cy="2808312"/>
          </a:xfrm>
          <a:solidFill>
            <a:schemeClr val="bg2"/>
          </a:solidFill>
        </p:spPr>
        <p:txBody>
          <a:bodyPr/>
          <a:lstStyle/>
          <a:p>
            <a:r>
              <a:rPr lang="en-GB" sz="2800" dirty="0">
                <a:solidFill>
                  <a:schemeClr val="accent1">
                    <a:lumMod val="50000"/>
                  </a:schemeClr>
                </a:solidFill>
                <a:latin typeface="Calibri" panose="020F0502020204030204" pitchFamily="34" charset="0"/>
              </a:rPr>
              <a:t>EVALUATION OF MARKETING STANDARDS</a:t>
            </a:r>
            <a:br>
              <a:rPr lang="en-GB" sz="2800" dirty="0">
                <a:solidFill>
                  <a:schemeClr val="accent1">
                    <a:lumMod val="50000"/>
                  </a:schemeClr>
                </a:solidFill>
                <a:latin typeface="Calibri" panose="020F0502020204030204" pitchFamily="34" charset="0"/>
              </a:rPr>
            </a:br>
            <a:r>
              <a:rPr lang="en-GB" sz="2800" dirty="0">
                <a:solidFill>
                  <a:schemeClr val="accent1">
                    <a:lumMod val="50000"/>
                  </a:schemeClr>
                </a:solidFill>
                <a:latin typeface="Calibri" panose="020F0502020204030204" pitchFamily="34" charset="0"/>
              </a:rPr>
              <a:t>(contained in the CMO Regulation,</a:t>
            </a:r>
            <a:br>
              <a:rPr lang="en-GB" sz="2800" dirty="0">
                <a:solidFill>
                  <a:schemeClr val="accent1">
                    <a:lumMod val="50000"/>
                  </a:schemeClr>
                </a:solidFill>
                <a:latin typeface="Calibri" panose="020F0502020204030204" pitchFamily="34" charset="0"/>
              </a:rPr>
            </a:br>
            <a:r>
              <a:rPr lang="en-GB" sz="2800" dirty="0">
                <a:solidFill>
                  <a:schemeClr val="accent1">
                    <a:lumMod val="50000"/>
                  </a:schemeClr>
                </a:solidFill>
                <a:latin typeface="Calibri" panose="020F0502020204030204" pitchFamily="34" charset="0"/>
              </a:rPr>
              <a:t>the “Breakfast Directives” and</a:t>
            </a:r>
            <a:br>
              <a:rPr lang="en-GB" sz="2800" dirty="0">
                <a:solidFill>
                  <a:schemeClr val="accent1">
                    <a:lumMod val="50000"/>
                  </a:schemeClr>
                </a:solidFill>
                <a:latin typeface="Calibri" panose="020F0502020204030204" pitchFamily="34" charset="0"/>
              </a:rPr>
            </a:br>
            <a:r>
              <a:rPr lang="en-GB" sz="2800" dirty="0">
                <a:solidFill>
                  <a:schemeClr val="accent1">
                    <a:lumMod val="50000"/>
                  </a:schemeClr>
                </a:solidFill>
                <a:latin typeface="Calibri" panose="020F0502020204030204" pitchFamily="34" charset="0"/>
              </a:rPr>
              <a:t>CMO secondary legislation)</a:t>
            </a:r>
            <a:br>
              <a:rPr lang="en-GB" sz="2800" dirty="0">
                <a:solidFill>
                  <a:schemeClr val="accent1">
                    <a:lumMod val="50000"/>
                  </a:schemeClr>
                </a:solidFill>
                <a:latin typeface="Calibri" panose="020F0502020204030204" pitchFamily="34" charset="0"/>
              </a:rPr>
            </a:br>
            <a:r>
              <a:rPr lang="en-GB" sz="2800" dirty="0">
                <a:solidFill>
                  <a:schemeClr val="accent1">
                    <a:lumMod val="50000"/>
                  </a:schemeClr>
                </a:solidFill>
                <a:latin typeface="Calibri" panose="020F0502020204030204" pitchFamily="34" charset="0"/>
              </a:rPr>
              <a:t/>
            </a:r>
            <a:br>
              <a:rPr lang="en-GB" sz="2800" dirty="0">
                <a:solidFill>
                  <a:schemeClr val="accent1">
                    <a:lumMod val="50000"/>
                  </a:schemeClr>
                </a:solidFill>
                <a:latin typeface="Calibri" panose="020F0502020204030204" pitchFamily="34" charset="0"/>
              </a:rPr>
            </a:br>
            <a:r>
              <a:rPr lang="en-GB" sz="2400" i="1" dirty="0">
                <a:solidFill>
                  <a:schemeClr val="accent1">
                    <a:lumMod val="50000"/>
                  </a:schemeClr>
                </a:solidFill>
                <a:latin typeface="Calibri" panose="020F0502020204030204" pitchFamily="34" charset="0"/>
              </a:rPr>
              <a:t>Tender N°AGRI-2017-EVAL-09</a:t>
            </a:r>
            <a:endParaRPr lang="it-IT" sz="2400" i="1" dirty="0">
              <a:solidFill>
                <a:schemeClr val="accent1">
                  <a:lumMod val="50000"/>
                </a:schemeClr>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708920"/>
            <a:ext cx="7452320" cy="1440160"/>
          </a:xfrm>
          <a:solidFill>
            <a:schemeClr val="bg1">
              <a:lumMod val="85000"/>
            </a:schemeClr>
          </a:solidFill>
        </p:spPr>
        <p:txBody>
          <a:bodyPr/>
          <a:lstStyle/>
          <a:p>
            <a:pPr marL="457200" indent="-457200" algn="r"/>
            <a:r>
              <a:rPr lang="en-GB" dirty="0">
                <a:solidFill>
                  <a:schemeClr val="accent1">
                    <a:lumMod val="50000"/>
                  </a:schemeClr>
                </a:solidFill>
                <a:latin typeface="Calibri" panose="020F0502020204030204" pitchFamily="34" charset="0"/>
              </a:rPr>
              <a:t>Evaluation methodology</a:t>
            </a:r>
          </a:p>
        </p:txBody>
      </p:sp>
      <p:sp>
        <p:nvSpPr>
          <p:cNvPr id="4" name="Segnaposto numero diapositiva 3"/>
          <p:cNvSpPr>
            <a:spLocks noGrp="1"/>
          </p:cNvSpPr>
          <p:nvPr>
            <p:ph type="sldNum" sz="quarter" idx="12"/>
          </p:nvPr>
        </p:nvSpPr>
        <p:spPr/>
        <p:txBody>
          <a:bodyPr/>
          <a:lstStyle/>
          <a:p>
            <a:pPr>
              <a:defRPr/>
            </a:pPr>
            <a:fld id="{EC495FA2-87B1-4A57-B291-5B3775307DE9}" type="slidenum">
              <a:rPr lang="it-IT" smtClean="0"/>
              <a:pPr>
                <a:defRPr/>
              </a:pPr>
              <a:t>10</a:t>
            </a:fld>
            <a:endParaRPr lang="it-IT" dirty="0"/>
          </a:p>
        </p:txBody>
      </p:sp>
      <p:sp>
        <p:nvSpPr>
          <p:cNvPr id="5" name="Rettangolo arrotondato 4">
            <a:hlinkClick r:id="rId2" action="ppaction://hlinksldjump"/>
            <a:extLst>
              <a:ext uri="{FF2B5EF4-FFF2-40B4-BE49-F238E27FC236}">
                <a16:creationId xmlns:a16="http://schemas.microsoft.com/office/drawing/2014/main" id="{4C90976E-892A-4C98-87EA-A7C5218805FE}"/>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FDE58DB7-A676-4559-88D0-D1A1F471FF38}"/>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25654391-B1CA-40D0-9F7A-DC8E275F2FB7}"/>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8" name="Rettangolo arrotondato 7">
            <a:hlinkClick r:id="rId5" action="ppaction://hlinksldjump"/>
            <a:extLst>
              <a:ext uri="{FF2B5EF4-FFF2-40B4-BE49-F238E27FC236}">
                <a16:creationId xmlns:a16="http://schemas.microsoft.com/office/drawing/2014/main" id="{185DF5AD-F7CD-4B6F-BD48-8FD8D2498A85}"/>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9" name="Rettangolo arrotondato 11">
            <a:hlinkClick r:id="rId6" action="ppaction://hlinksldjump"/>
            <a:extLst>
              <a:ext uri="{FF2B5EF4-FFF2-40B4-BE49-F238E27FC236}">
                <a16:creationId xmlns:a16="http://schemas.microsoft.com/office/drawing/2014/main" id="{C2828987-6634-4A8E-B283-9D115406B073}"/>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0" name="Rettangolo arrotondato 12">
            <a:hlinkClick r:id="rId7" action="ppaction://hlinksldjump"/>
            <a:extLst>
              <a:ext uri="{FF2B5EF4-FFF2-40B4-BE49-F238E27FC236}">
                <a16:creationId xmlns:a16="http://schemas.microsoft.com/office/drawing/2014/main" id="{86800610-AAD9-40DD-9772-3A3C75D6D803}"/>
              </a:ext>
            </a:extLst>
          </p:cNvPr>
          <p:cNvSpPr/>
          <p:nvPr/>
        </p:nvSpPr>
        <p:spPr>
          <a:xfrm>
            <a:off x="128017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1" name="Rettangolo arrotondato 5">
            <a:hlinkClick r:id="rId8" action="ppaction://hlinksldjump"/>
            <a:extLst>
              <a:ext uri="{FF2B5EF4-FFF2-40B4-BE49-F238E27FC236}">
                <a16:creationId xmlns:a16="http://schemas.microsoft.com/office/drawing/2014/main" id="{E2A225FA-06F2-45D8-8B54-31B055B992F8}"/>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2" name="Rettangolo arrotondato 5">
            <a:hlinkClick r:id="rId9" action="ppaction://hlinksldjump"/>
            <a:extLst>
              <a:ext uri="{FF2B5EF4-FFF2-40B4-BE49-F238E27FC236}">
                <a16:creationId xmlns:a16="http://schemas.microsoft.com/office/drawing/2014/main" id="{DE09997A-28EE-4E64-8E02-9FFFFBF0E0FE}"/>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805987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Data collection tools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11</a:t>
            </a:fld>
            <a:endParaRPr lang="it-IT"/>
          </a:p>
        </p:txBody>
      </p:sp>
      <p:sp>
        <p:nvSpPr>
          <p:cNvPr id="5" name="Rettangolo arrotondato 4">
            <a:hlinkClick r:id="rId2" action="ppaction://hlinksldjump"/>
            <a:extLst>
              <a:ext uri="{FF2B5EF4-FFF2-40B4-BE49-F238E27FC236}">
                <a16:creationId xmlns:a16="http://schemas.microsoft.com/office/drawing/2014/main" id="{DC746FF3-F545-487E-A820-E23E692C2EBC}"/>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8F609B04-9037-4C60-844C-BDD90F0AB1B7}"/>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E38F32BF-7C4A-42EE-9624-7B9B8095CBC4}"/>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273B1E85-5DF5-4D18-9F66-CAECBFAD3987}"/>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45630456-1F56-45AA-9DA3-003A2FA0E7D0}"/>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3F113A54-6F83-4CB2-A1B1-AF2C31C13CA0}"/>
              </a:ext>
            </a:extLst>
          </p:cNvPr>
          <p:cNvSpPr/>
          <p:nvPr/>
        </p:nvSpPr>
        <p:spPr>
          <a:xfrm>
            <a:off x="128017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BBCBC12C-86A9-4518-BEEF-F1CEDAC689C3}"/>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B54C6103-E1C3-43F2-A7C2-2680411F0699}"/>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grpSp>
        <p:nvGrpSpPr>
          <p:cNvPr id="31" name="Gruppo 30">
            <a:extLst>
              <a:ext uri="{FF2B5EF4-FFF2-40B4-BE49-F238E27FC236}">
                <a16:creationId xmlns:a16="http://schemas.microsoft.com/office/drawing/2014/main" id="{9B7947A5-8324-4EB1-BE08-9C05B7823DA5}"/>
              </a:ext>
            </a:extLst>
          </p:cNvPr>
          <p:cNvGrpSpPr/>
          <p:nvPr/>
        </p:nvGrpSpPr>
        <p:grpSpPr>
          <a:xfrm>
            <a:off x="410400" y="718574"/>
            <a:ext cx="8647826" cy="5172784"/>
            <a:chOff x="146044" y="868268"/>
            <a:chExt cx="8837713" cy="5172784"/>
          </a:xfrm>
        </p:grpSpPr>
        <p:grpSp>
          <p:nvGrpSpPr>
            <p:cNvPr id="32" name="Gruppo 31">
              <a:extLst>
                <a:ext uri="{FF2B5EF4-FFF2-40B4-BE49-F238E27FC236}">
                  <a16:creationId xmlns:a16="http://schemas.microsoft.com/office/drawing/2014/main" id="{70D21CB0-AAAE-4445-ADD6-35FA413E9818}"/>
                </a:ext>
              </a:extLst>
            </p:cNvPr>
            <p:cNvGrpSpPr/>
            <p:nvPr/>
          </p:nvGrpSpPr>
          <p:grpSpPr>
            <a:xfrm>
              <a:off x="146044" y="2301198"/>
              <a:ext cx="2121700" cy="2292259"/>
              <a:chOff x="259215" y="1905758"/>
              <a:chExt cx="2385975" cy="2577778"/>
            </a:xfrm>
          </p:grpSpPr>
          <p:sp>
            <p:nvSpPr>
              <p:cNvPr id="46" name="Figura a mano libera 19">
                <a:extLst>
                  <a:ext uri="{FF2B5EF4-FFF2-40B4-BE49-F238E27FC236}">
                    <a16:creationId xmlns:a16="http://schemas.microsoft.com/office/drawing/2014/main" id="{68A8A065-2880-4128-8353-F3BE9C7EE3E4}"/>
                  </a:ext>
                </a:extLst>
              </p:cNvPr>
              <p:cNvSpPr/>
              <p:nvPr/>
            </p:nvSpPr>
            <p:spPr>
              <a:xfrm>
                <a:off x="1341036" y="1905758"/>
                <a:ext cx="1304154" cy="2577778"/>
              </a:xfrm>
              <a:custGeom>
                <a:avLst/>
                <a:gdLst>
                  <a:gd name="connsiteX0" fmla="*/ 16899 w 1443716"/>
                  <a:gd name="connsiteY0" fmla="*/ 0 h 2853634"/>
                  <a:gd name="connsiteX1" fmla="*/ 1443716 w 1443716"/>
                  <a:gd name="connsiteY1" fmla="*/ 1426817 h 2853634"/>
                  <a:gd name="connsiteX2" fmla="*/ 16899 w 1443716"/>
                  <a:gd name="connsiteY2" fmla="*/ 2853634 h 2853634"/>
                  <a:gd name="connsiteX3" fmla="*/ 0 w 1443716"/>
                  <a:gd name="connsiteY3" fmla="*/ 2852781 h 2853634"/>
                  <a:gd name="connsiteX4" fmla="*/ 0 w 1443716"/>
                  <a:gd name="connsiteY4" fmla="*/ 853 h 2853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3716" h="2853634">
                    <a:moveTo>
                      <a:pt x="16899" y="0"/>
                    </a:moveTo>
                    <a:cubicBezTo>
                      <a:pt x="804908" y="0"/>
                      <a:pt x="1443716" y="638808"/>
                      <a:pt x="1443716" y="1426817"/>
                    </a:cubicBezTo>
                    <a:cubicBezTo>
                      <a:pt x="1443716" y="2214826"/>
                      <a:pt x="804908" y="2853634"/>
                      <a:pt x="16899" y="2853634"/>
                    </a:cubicBezTo>
                    <a:lnTo>
                      <a:pt x="0" y="2852781"/>
                    </a:lnTo>
                    <a:lnTo>
                      <a:pt x="0" y="853"/>
                    </a:lnTo>
                    <a:close/>
                  </a:path>
                </a:pathLst>
              </a:custGeom>
              <a:noFill/>
              <a:ln w="12700" cap="flat" cmpd="sng" algn="ctr">
                <a:solidFill>
                  <a:schemeClr val="tx2">
                    <a:lumMod val="7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7" name="Ovale 46">
                <a:extLst>
                  <a:ext uri="{FF2B5EF4-FFF2-40B4-BE49-F238E27FC236}">
                    <a16:creationId xmlns:a16="http://schemas.microsoft.com/office/drawing/2014/main" id="{31D0D3FD-BDEE-4195-AF12-B3C0B1056F00}"/>
                  </a:ext>
                </a:extLst>
              </p:cNvPr>
              <p:cNvSpPr/>
              <p:nvPr/>
            </p:nvSpPr>
            <p:spPr>
              <a:xfrm>
                <a:off x="259215" y="2125832"/>
                <a:ext cx="2137630" cy="2137630"/>
              </a:xfrm>
              <a:prstGeom prst="ellipse">
                <a:avLst/>
              </a:prstGeom>
              <a:solidFill>
                <a:sysClr val="window" lastClr="FFFFFF"/>
              </a:solidFill>
              <a:ln w="76200" cap="flat" cmpd="sng" algn="ctr">
                <a:solidFill>
                  <a:schemeClr val="tx2">
                    <a:lumMod val="75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2000" b="0" i="0" u="none" strike="noStrike" kern="0" cap="none" spc="0" normalizeH="0" baseline="0" noProof="0" dirty="0">
                    <a:ln>
                      <a:noFill/>
                    </a:ln>
                    <a:solidFill>
                      <a:schemeClr val="tx2">
                        <a:lumMod val="50000"/>
                      </a:schemeClr>
                    </a:solidFill>
                    <a:effectLst/>
                    <a:uLnTx/>
                    <a:uFillTx/>
                    <a:latin typeface="Calibri"/>
                    <a:ea typeface="+mn-ea"/>
                    <a:cs typeface="+mn-cs"/>
                  </a:rPr>
                  <a:t>Data Collection</a:t>
                </a:r>
                <a:endParaRPr kumimoji="0" lang="en-GB" sz="2000" b="0" i="0" u="none" strike="noStrike" kern="0" cap="none" spc="0" normalizeH="0" baseline="0" noProof="0" dirty="0">
                  <a:ln>
                    <a:noFill/>
                  </a:ln>
                  <a:solidFill>
                    <a:schemeClr val="tx2">
                      <a:lumMod val="50000"/>
                    </a:schemeClr>
                  </a:solidFill>
                  <a:effectLst/>
                  <a:uLnTx/>
                  <a:uFillTx/>
                  <a:latin typeface="Calibri"/>
                  <a:ea typeface="+mn-ea"/>
                  <a:cs typeface="+mn-cs"/>
                </a:endParaRPr>
              </a:p>
            </p:txBody>
          </p:sp>
        </p:grpSp>
        <p:grpSp>
          <p:nvGrpSpPr>
            <p:cNvPr id="33" name="Gruppo 32">
              <a:extLst>
                <a:ext uri="{FF2B5EF4-FFF2-40B4-BE49-F238E27FC236}">
                  <a16:creationId xmlns:a16="http://schemas.microsoft.com/office/drawing/2014/main" id="{971DC3B1-28C7-457C-A6B7-54926C87AC07}"/>
                </a:ext>
              </a:extLst>
            </p:cNvPr>
            <p:cNvGrpSpPr/>
            <p:nvPr/>
          </p:nvGrpSpPr>
          <p:grpSpPr>
            <a:xfrm>
              <a:off x="1429358" y="868268"/>
              <a:ext cx="7554399" cy="5172784"/>
              <a:chOff x="1429358" y="868268"/>
              <a:chExt cx="7554399" cy="5172784"/>
            </a:xfrm>
          </p:grpSpPr>
          <p:sp>
            <p:nvSpPr>
              <p:cNvPr id="35" name="Rettangolo arrotondato 4">
                <a:extLst>
                  <a:ext uri="{FF2B5EF4-FFF2-40B4-BE49-F238E27FC236}">
                    <a16:creationId xmlns:a16="http://schemas.microsoft.com/office/drawing/2014/main" id="{EFC0C86F-4334-41A5-8BA2-CD1B5F1EA93C}"/>
                  </a:ext>
                </a:extLst>
              </p:cNvPr>
              <p:cNvSpPr/>
              <p:nvPr/>
            </p:nvSpPr>
            <p:spPr>
              <a:xfrm>
                <a:off x="2315972" y="868268"/>
                <a:ext cx="6589618" cy="950491"/>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tx2">
                        <a:lumMod val="40000"/>
                        <a:lumOff val="60000"/>
                      </a:schemeClr>
                    </a:solidFill>
                    <a:effectLst/>
                    <a:uLnTx/>
                    <a:uFillTx/>
                    <a:latin typeface="Calibri"/>
                    <a:ea typeface="+mn-ea"/>
                    <a:cs typeface="+mn-cs"/>
                  </a:rPr>
                  <a:t>DESK RESEARCH</a:t>
                </a:r>
                <a:endParaRPr kumimoji="0" lang="en-US" sz="1200" b="1" i="0" u="none" strike="noStrike" kern="0" cap="none" spc="0" normalizeH="0" baseline="0" noProof="0" dirty="0">
                  <a:ln>
                    <a:noFill/>
                  </a:ln>
                  <a:solidFill>
                    <a:schemeClr val="tx2">
                      <a:lumMod val="40000"/>
                      <a:lumOff val="60000"/>
                    </a:schemeClr>
                  </a:solidFill>
                  <a:effectLst/>
                  <a:uLnTx/>
                  <a:uFillTx/>
                  <a:latin typeface="Calibri"/>
                  <a:ea typeface="+mn-ea"/>
                  <a:cs typeface="+mn-cs"/>
                </a:endParaRP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chemeClr val="tx1">
                        <a:lumMod val="85000"/>
                        <a:lumOff val="15000"/>
                      </a:schemeClr>
                    </a:solidFill>
                    <a:effectLst/>
                    <a:uLnTx/>
                    <a:uFillTx/>
                    <a:latin typeface="Calibri"/>
                    <a:ea typeface="+mn-ea"/>
                    <a:cs typeface="+mn-cs"/>
                  </a:rPr>
                  <a:t>On the relevant legislative acts and documentation and scientific and technical literature at EU level and Member States covered as focus of the evaluation.</a:t>
                </a:r>
              </a:p>
            </p:txBody>
          </p:sp>
          <p:sp>
            <p:nvSpPr>
              <p:cNvPr id="36" name="Rettangolo arrotondato 6">
                <a:extLst>
                  <a:ext uri="{FF2B5EF4-FFF2-40B4-BE49-F238E27FC236}">
                    <a16:creationId xmlns:a16="http://schemas.microsoft.com/office/drawing/2014/main" id="{D71DFF98-2423-4F5A-8C39-BBEC4CC0BFB3}"/>
                  </a:ext>
                </a:extLst>
              </p:cNvPr>
              <p:cNvSpPr/>
              <p:nvPr/>
            </p:nvSpPr>
            <p:spPr>
              <a:xfrm>
                <a:off x="2666483" y="2078152"/>
                <a:ext cx="6239107" cy="807324"/>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tx2">
                        <a:lumMod val="60000"/>
                        <a:lumOff val="40000"/>
                      </a:schemeClr>
                    </a:solidFill>
                    <a:effectLst/>
                    <a:uLnTx/>
                    <a:uFillTx/>
                    <a:latin typeface="Calibri"/>
                    <a:ea typeface="+mn-ea"/>
                    <a:cs typeface="+mn-cs"/>
                  </a:rPr>
                  <a:t>STAKEHOLDERS’ SURVEYS</a:t>
                </a:r>
                <a:endParaRPr kumimoji="0" lang="en-US" sz="1200" b="1" i="0" u="none" strike="noStrike" kern="0" cap="none" spc="0" normalizeH="0" baseline="0" noProof="0" dirty="0">
                  <a:ln>
                    <a:noFill/>
                  </a:ln>
                  <a:solidFill>
                    <a:schemeClr val="tx2">
                      <a:lumMod val="60000"/>
                      <a:lumOff val="40000"/>
                    </a:schemeClr>
                  </a:solidFill>
                  <a:effectLst/>
                  <a:uLnTx/>
                  <a:uFillTx/>
                  <a:latin typeface="Calibri"/>
                  <a:ea typeface="+mn-ea"/>
                  <a:cs typeface="+mn-cs"/>
                </a:endParaRP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t-IT" sz="1400" b="0" i="0" u="none" strike="noStrike" kern="0" cap="none" spc="0" normalizeH="0" baseline="0" noProof="0" dirty="0">
                    <a:ln>
                      <a:noFill/>
                    </a:ln>
                    <a:solidFill>
                      <a:schemeClr val="tx1">
                        <a:lumMod val="85000"/>
                        <a:lumOff val="15000"/>
                      </a:schemeClr>
                    </a:solidFill>
                    <a:effectLst/>
                    <a:uLnTx/>
                    <a:uFillTx/>
                    <a:latin typeface="Calibri"/>
                    <a:ea typeface="+mn-ea"/>
                    <a:cs typeface="+mn-cs"/>
                  </a:rPr>
                  <a:t>Collection of </a:t>
                </a:r>
                <a:r>
                  <a:rPr kumimoji="0" lang="en-GB" sz="1400" b="0" i="0" u="none" strike="noStrike" kern="0" cap="none" spc="0" normalizeH="0" baseline="0" dirty="0">
                    <a:ln>
                      <a:noFill/>
                    </a:ln>
                    <a:solidFill>
                      <a:schemeClr val="tx1">
                        <a:lumMod val="85000"/>
                        <a:lumOff val="15000"/>
                      </a:schemeClr>
                    </a:solidFill>
                    <a:effectLst/>
                    <a:uLnTx/>
                    <a:uFillTx/>
                    <a:latin typeface="Calibri"/>
                    <a:ea typeface="+mn-ea"/>
                    <a:cs typeface="+mn-cs"/>
                  </a:rPr>
                  <a:t>evidence from primary sources.</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400" b="0" i="0" u="none" strike="noStrike" kern="0" cap="none" spc="0" normalizeH="0" baseline="0" noProof="0" dirty="0">
                    <a:ln>
                      <a:noFill/>
                    </a:ln>
                    <a:solidFill>
                      <a:schemeClr val="tx1">
                        <a:lumMod val="85000"/>
                        <a:lumOff val="15000"/>
                      </a:schemeClr>
                    </a:solidFill>
                    <a:effectLst/>
                    <a:uLnTx/>
                    <a:uFillTx/>
                    <a:latin typeface="Calibri"/>
                    <a:ea typeface="+mn-ea"/>
                    <a:cs typeface="+mn-cs"/>
                  </a:rPr>
                  <a:t>Three tailored surveys targeting: </a:t>
                </a:r>
                <a:r>
                  <a:rPr kumimoji="0" lang="en-GB" sz="1400" b="0" i="1" u="none" strike="noStrike" kern="0" cap="none" spc="0" normalizeH="0" baseline="0" noProof="0" dirty="0" err="1">
                    <a:ln>
                      <a:noFill/>
                    </a:ln>
                    <a:solidFill>
                      <a:schemeClr val="tx1">
                        <a:lumMod val="85000"/>
                        <a:lumOff val="15000"/>
                      </a:schemeClr>
                    </a:solidFill>
                    <a:effectLst/>
                    <a:uLnTx/>
                    <a:uFillTx/>
                    <a:latin typeface="Calibri"/>
                    <a:ea typeface="+mn-ea"/>
                    <a:cs typeface="+mn-cs"/>
                  </a:rPr>
                  <a:t>i</a:t>
                </a:r>
                <a:r>
                  <a:rPr kumimoji="0" lang="en-GB" sz="1400" b="0" i="1" u="none" strike="noStrike" kern="0" cap="none" spc="0" normalizeH="0" baseline="0" noProof="0" dirty="0">
                    <a:ln>
                      <a:noFill/>
                    </a:ln>
                    <a:solidFill>
                      <a:schemeClr val="tx1">
                        <a:lumMod val="85000"/>
                        <a:lumOff val="15000"/>
                      </a:schemeClr>
                    </a:solidFill>
                    <a:effectLst/>
                    <a:uLnTx/>
                    <a:uFillTx/>
                    <a:latin typeface="Calibri"/>
                    <a:ea typeface="+mn-ea"/>
                    <a:cs typeface="+mn-cs"/>
                  </a:rPr>
                  <a:t>)</a:t>
                </a:r>
                <a:r>
                  <a:rPr kumimoji="0" lang="en-GB" sz="1400" b="0" i="0" u="none" strike="noStrike" kern="0" cap="none" spc="0" normalizeH="0" baseline="0" noProof="0" dirty="0">
                    <a:ln>
                      <a:noFill/>
                    </a:ln>
                    <a:solidFill>
                      <a:schemeClr val="tx1">
                        <a:lumMod val="85000"/>
                        <a:lumOff val="15000"/>
                      </a:schemeClr>
                    </a:solidFill>
                    <a:effectLst/>
                    <a:uLnTx/>
                    <a:uFillTx/>
                    <a:latin typeface="Calibri"/>
                    <a:ea typeface="+mn-ea"/>
                    <a:cs typeface="+mn-cs"/>
                  </a:rPr>
                  <a:t> Member States’ Competent Authorities; </a:t>
                </a:r>
                <a:r>
                  <a:rPr kumimoji="0" lang="en-GB" sz="1400" b="0" i="1" u="none" strike="noStrike" kern="0" cap="none" spc="0" normalizeH="0" baseline="0" noProof="0" dirty="0">
                    <a:ln>
                      <a:noFill/>
                    </a:ln>
                    <a:solidFill>
                      <a:schemeClr val="tx1">
                        <a:lumMod val="85000"/>
                        <a:lumOff val="15000"/>
                      </a:schemeClr>
                    </a:solidFill>
                    <a:effectLst/>
                    <a:uLnTx/>
                    <a:uFillTx/>
                    <a:latin typeface="Calibri"/>
                    <a:ea typeface="+mn-ea"/>
                    <a:cs typeface="+mn-cs"/>
                  </a:rPr>
                  <a:t>ii)</a:t>
                </a:r>
                <a:r>
                  <a:rPr kumimoji="0" lang="en-GB" sz="1400" b="0" i="0" u="none" strike="noStrike" kern="0" cap="none" spc="0" normalizeH="0" baseline="0" noProof="0" dirty="0">
                    <a:ln>
                      <a:noFill/>
                    </a:ln>
                    <a:solidFill>
                      <a:schemeClr val="tx1">
                        <a:lumMod val="85000"/>
                        <a:lumOff val="15000"/>
                      </a:schemeClr>
                    </a:solidFill>
                    <a:effectLst/>
                    <a:uLnTx/>
                    <a:uFillTx/>
                    <a:latin typeface="Calibri"/>
                    <a:ea typeface="+mn-ea"/>
                    <a:cs typeface="+mn-cs"/>
                  </a:rPr>
                  <a:t> Business associations at EU and MS level and </a:t>
                </a:r>
                <a:r>
                  <a:rPr kumimoji="0" lang="en-GB" sz="1400" b="0" i="1" u="none" strike="noStrike" kern="0" cap="none" spc="0" normalizeH="0" baseline="0" noProof="0" dirty="0">
                    <a:ln>
                      <a:noFill/>
                    </a:ln>
                    <a:solidFill>
                      <a:schemeClr val="tx1">
                        <a:lumMod val="85000"/>
                        <a:lumOff val="15000"/>
                      </a:schemeClr>
                    </a:solidFill>
                    <a:effectLst/>
                    <a:uLnTx/>
                    <a:uFillTx/>
                    <a:latin typeface="Calibri"/>
                    <a:ea typeface="+mn-ea"/>
                    <a:cs typeface="+mn-cs"/>
                  </a:rPr>
                  <a:t>iii)</a:t>
                </a:r>
                <a:r>
                  <a:rPr kumimoji="0" lang="en-GB" sz="1400" b="0" i="0" u="none" strike="noStrike" kern="0" cap="none" spc="0" normalizeH="0" baseline="0" noProof="0" dirty="0">
                    <a:ln>
                      <a:noFill/>
                    </a:ln>
                    <a:solidFill>
                      <a:schemeClr val="tx1">
                        <a:lumMod val="85000"/>
                        <a:lumOff val="15000"/>
                      </a:schemeClr>
                    </a:solidFill>
                    <a:effectLst/>
                    <a:uLnTx/>
                    <a:uFillTx/>
                    <a:latin typeface="Calibri"/>
                    <a:ea typeface="+mn-ea"/>
                    <a:cs typeface="+mn-cs"/>
                  </a:rPr>
                  <a:t> Consumer associations.</a:t>
                </a:r>
              </a:p>
            </p:txBody>
          </p:sp>
          <p:sp>
            <p:nvSpPr>
              <p:cNvPr id="37" name="Rettangolo arrotondato 7">
                <a:extLst>
                  <a:ext uri="{FF2B5EF4-FFF2-40B4-BE49-F238E27FC236}">
                    <a16:creationId xmlns:a16="http://schemas.microsoft.com/office/drawing/2014/main" id="{7A7E1CED-6D46-4861-AD98-9D5D0158000D}"/>
                  </a:ext>
                </a:extLst>
              </p:cNvPr>
              <p:cNvSpPr/>
              <p:nvPr/>
            </p:nvSpPr>
            <p:spPr>
              <a:xfrm>
                <a:off x="2693227" y="3175524"/>
                <a:ext cx="6205875" cy="1301329"/>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tx2">
                        <a:lumMod val="75000"/>
                      </a:schemeClr>
                    </a:solidFill>
                    <a:effectLst/>
                    <a:uLnTx/>
                    <a:uFillTx/>
                    <a:latin typeface="Calibri"/>
                    <a:ea typeface="+mn-ea"/>
                    <a:cs typeface="+mn-cs"/>
                  </a:rPr>
                  <a:t>IN-DEPTH INTERVIEWS </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chemeClr val="tx1">
                        <a:lumMod val="85000"/>
                        <a:lumOff val="15000"/>
                      </a:schemeClr>
                    </a:solidFill>
                    <a:effectLst/>
                    <a:uLnTx/>
                    <a:uFillTx/>
                    <a:latin typeface="Calibri"/>
                    <a:ea typeface="+mn-ea"/>
                    <a:cs typeface="+mn-cs"/>
                  </a:rPr>
                  <a:t>(Competent Authorities, stakeholders, independent experts)</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dirty="0">
                    <a:ln>
                      <a:noFill/>
                    </a:ln>
                    <a:solidFill>
                      <a:schemeClr val="tx1">
                        <a:lumMod val="85000"/>
                        <a:lumOff val="15000"/>
                      </a:schemeClr>
                    </a:solidFill>
                    <a:effectLst/>
                    <a:uLnTx/>
                    <a:uFillTx/>
                    <a:latin typeface="Calibri"/>
                    <a:ea typeface="+mn-ea"/>
                    <a:cs typeface="+mn-cs"/>
                  </a:rPr>
                  <a:t>Collection of evidence for the assessment of the five evaluation themes.</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0" dirty="0">
                    <a:solidFill>
                      <a:schemeClr val="tx1">
                        <a:lumMod val="85000"/>
                        <a:lumOff val="15000"/>
                      </a:schemeClr>
                    </a:solidFill>
                    <a:latin typeface="Calibri"/>
                    <a:cs typeface="+mn-cs"/>
                  </a:rPr>
                  <a:t>Complement the </a:t>
                </a:r>
                <a:r>
                  <a:rPr lang="en-US" sz="1400" kern="0" dirty="0" err="1">
                    <a:solidFill>
                      <a:schemeClr val="tx1">
                        <a:lumMod val="85000"/>
                        <a:lumOff val="15000"/>
                      </a:schemeClr>
                    </a:solidFill>
                    <a:latin typeface="Calibri"/>
                    <a:cs typeface="+mn-cs"/>
                  </a:rPr>
                  <a:t>quali</a:t>
                </a:r>
                <a:r>
                  <a:rPr lang="en-US" sz="1400" kern="0" dirty="0">
                    <a:solidFill>
                      <a:schemeClr val="tx1">
                        <a:lumMod val="85000"/>
                        <a:lumOff val="15000"/>
                      </a:schemeClr>
                    </a:solidFill>
                    <a:latin typeface="Calibri"/>
                    <a:cs typeface="+mn-cs"/>
                  </a:rPr>
                  <a:t>-quantitative evidence collected through other tools and cross-check the validity and reliability of evidence.</a:t>
                </a:r>
                <a:endParaRPr kumimoji="0" lang="en-US" sz="1400" b="0" i="0" u="none" strike="noStrike" kern="0" cap="none" spc="0" normalizeH="0" baseline="0" noProof="0" dirty="0">
                  <a:ln>
                    <a:noFill/>
                  </a:ln>
                  <a:solidFill>
                    <a:schemeClr val="tx1">
                      <a:lumMod val="85000"/>
                      <a:lumOff val="15000"/>
                    </a:schemeClr>
                  </a:solidFill>
                  <a:effectLst/>
                  <a:uLnTx/>
                  <a:uFillTx/>
                  <a:latin typeface="Calibri"/>
                  <a:cs typeface="+mn-cs"/>
                </a:endParaRPr>
              </a:p>
            </p:txBody>
          </p:sp>
          <p:sp>
            <p:nvSpPr>
              <p:cNvPr id="38" name="Rettangolo arrotondato 17">
                <a:extLst>
                  <a:ext uri="{FF2B5EF4-FFF2-40B4-BE49-F238E27FC236}">
                    <a16:creationId xmlns:a16="http://schemas.microsoft.com/office/drawing/2014/main" id="{E12FE1B8-2426-43CF-ABB3-E36E73DAE534}"/>
                  </a:ext>
                </a:extLst>
              </p:cNvPr>
              <p:cNvSpPr/>
              <p:nvPr/>
            </p:nvSpPr>
            <p:spPr>
              <a:xfrm>
                <a:off x="2526848" y="4379408"/>
                <a:ext cx="6456909" cy="886109"/>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chemeClr val="tx2">
                        <a:lumMod val="50000"/>
                      </a:schemeClr>
                    </a:solidFill>
                    <a:effectLst/>
                    <a:uLnTx/>
                    <a:uFillTx/>
                    <a:latin typeface="Calibri"/>
                    <a:ea typeface="+mn-ea"/>
                    <a:cs typeface="+mn-cs"/>
                  </a:rPr>
                  <a:t>FOCUS GROUP</a:t>
                </a:r>
                <a:endParaRPr kumimoji="0" lang="en-US" sz="1600" b="0" i="0" u="none" strike="noStrike" kern="0" cap="none" spc="0" normalizeH="0" baseline="0" noProof="0" dirty="0">
                  <a:ln>
                    <a:noFill/>
                  </a:ln>
                  <a:solidFill>
                    <a:schemeClr val="tx2">
                      <a:lumMod val="50000"/>
                    </a:schemeClr>
                  </a:solidFill>
                  <a:effectLst/>
                  <a:uLnTx/>
                  <a:uFillTx/>
                  <a:latin typeface="Calibri"/>
                  <a:ea typeface="+mn-ea"/>
                  <a:cs typeface="+mn-cs"/>
                </a:endParaRP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0" dirty="0">
                    <a:solidFill>
                      <a:schemeClr val="tx1">
                        <a:lumMod val="85000"/>
                        <a:lumOff val="15000"/>
                      </a:schemeClr>
                    </a:solidFill>
                    <a:latin typeface="Calibri"/>
                    <a:cs typeface="+mn-cs"/>
                  </a:rPr>
                  <a:t>Collection of relevant information from primary sources.</a:t>
                </a:r>
                <a:endParaRPr kumimoji="0" lang="en-US" sz="1400" b="0" i="0" u="none" strike="noStrike" kern="0" cap="none" spc="0" normalizeH="0" baseline="0" noProof="0" dirty="0">
                  <a:ln>
                    <a:noFill/>
                  </a:ln>
                  <a:solidFill>
                    <a:schemeClr val="tx1">
                      <a:lumMod val="85000"/>
                      <a:lumOff val="15000"/>
                    </a:schemeClr>
                  </a:solidFill>
                  <a:effectLst/>
                  <a:uLnTx/>
                  <a:uFillTx/>
                  <a:latin typeface="Calibri"/>
                  <a:cs typeface="+mn-cs"/>
                </a:endParaRPr>
              </a:p>
            </p:txBody>
          </p:sp>
          <p:cxnSp>
            <p:nvCxnSpPr>
              <p:cNvPr id="39" name="Connettore 4 16">
                <a:extLst>
                  <a:ext uri="{FF2B5EF4-FFF2-40B4-BE49-F238E27FC236}">
                    <a16:creationId xmlns:a16="http://schemas.microsoft.com/office/drawing/2014/main" id="{F619BD21-B91B-4850-8B53-C497F7D1996A}"/>
                  </a:ext>
                </a:extLst>
              </p:cNvPr>
              <p:cNvCxnSpPr>
                <a:stCxn id="40" idx="2"/>
              </p:cNvCxnSpPr>
              <p:nvPr/>
            </p:nvCxnSpPr>
            <p:spPr>
              <a:xfrm flipV="1">
                <a:off x="1689954" y="1248427"/>
                <a:ext cx="2233974" cy="1187930"/>
              </a:xfrm>
              <a:prstGeom prst="bentConnector3">
                <a:avLst>
                  <a:gd name="adj1" fmla="val 31767"/>
                </a:avLst>
              </a:prstGeom>
              <a:noFill/>
              <a:ln w="12700" cap="flat" cmpd="sng" algn="ctr">
                <a:solidFill>
                  <a:schemeClr val="tx2">
                    <a:lumMod val="75000"/>
                  </a:schemeClr>
                </a:solidFill>
                <a:prstDash val="solid"/>
              </a:ln>
              <a:effectLst/>
            </p:spPr>
          </p:cxnSp>
          <p:sp>
            <p:nvSpPr>
              <p:cNvPr id="40" name="Ovale 39">
                <a:extLst>
                  <a:ext uri="{FF2B5EF4-FFF2-40B4-BE49-F238E27FC236}">
                    <a16:creationId xmlns:a16="http://schemas.microsoft.com/office/drawing/2014/main" id="{E3B84E4E-8F3A-43ED-A1FD-419B4006B065}"/>
                  </a:ext>
                </a:extLst>
              </p:cNvPr>
              <p:cNvSpPr/>
              <p:nvPr/>
            </p:nvSpPr>
            <p:spPr>
              <a:xfrm flipH="1" flipV="1">
                <a:off x="1568876" y="2375818"/>
                <a:ext cx="121078" cy="121078"/>
              </a:xfrm>
              <a:prstGeom prst="ellipse">
                <a:avLst/>
              </a:prstGeom>
              <a:solidFill>
                <a:schemeClr val="tx2">
                  <a:lumMod val="20000"/>
                  <a:lumOff val="80000"/>
                </a:schemeClr>
              </a:solidFill>
              <a:ln w="25400" cap="flat" cmpd="sng" algn="ctr">
                <a:solidFill>
                  <a:schemeClr val="tx2">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mbria"/>
                  <a:ea typeface="+mn-ea"/>
                  <a:cs typeface="+mn-cs"/>
                </a:endParaRPr>
              </a:p>
            </p:txBody>
          </p:sp>
          <p:cxnSp>
            <p:nvCxnSpPr>
              <p:cNvPr id="41" name="Connettore 4 39">
                <a:extLst>
                  <a:ext uri="{FF2B5EF4-FFF2-40B4-BE49-F238E27FC236}">
                    <a16:creationId xmlns:a16="http://schemas.microsoft.com/office/drawing/2014/main" id="{57107566-3CA8-4C79-91FF-8C5CC73C1281}"/>
                  </a:ext>
                </a:extLst>
              </p:cNvPr>
              <p:cNvCxnSpPr>
                <a:cxnSpLocks/>
                <a:stCxn id="43" idx="2"/>
              </p:cNvCxnSpPr>
              <p:nvPr/>
            </p:nvCxnSpPr>
            <p:spPr>
              <a:xfrm flipV="1">
                <a:off x="2224232" y="2283817"/>
                <a:ext cx="2984272" cy="701774"/>
              </a:xfrm>
              <a:prstGeom prst="bentConnector3">
                <a:avLst>
                  <a:gd name="adj1" fmla="val 16028"/>
                </a:avLst>
              </a:prstGeom>
              <a:noFill/>
              <a:ln w="12700" cap="flat" cmpd="sng" algn="ctr">
                <a:solidFill>
                  <a:schemeClr val="tx2">
                    <a:lumMod val="75000"/>
                  </a:schemeClr>
                </a:solidFill>
                <a:prstDash val="solid"/>
              </a:ln>
              <a:effectLst/>
            </p:spPr>
          </p:cxnSp>
          <p:cxnSp>
            <p:nvCxnSpPr>
              <p:cNvPr id="42" name="Connettore 4 45">
                <a:extLst>
                  <a:ext uri="{FF2B5EF4-FFF2-40B4-BE49-F238E27FC236}">
                    <a16:creationId xmlns:a16="http://schemas.microsoft.com/office/drawing/2014/main" id="{67AE231F-CF3C-46DA-BB92-F92AB4620CC0}"/>
                  </a:ext>
                </a:extLst>
              </p:cNvPr>
              <p:cNvCxnSpPr>
                <a:cxnSpLocks/>
              </p:cNvCxnSpPr>
              <p:nvPr/>
            </p:nvCxnSpPr>
            <p:spPr>
              <a:xfrm>
                <a:off x="1796135" y="4378709"/>
                <a:ext cx="2382248" cy="451657"/>
              </a:xfrm>
              <a:prstGeom prst="bentConnector3">
                <a:avLst>
                  <a:gd name="adj1" fmla="val 34087"/>
                </a:avLst>
              </a:prstGeom>
              <a:noFill/>
              <a:ln w="12700" cap="flat" cmpd="sng" algn="ctr">
                <a:solidFill>
                  <a:schemeClr val="tx2">
                    <a:lumMod val="75000"/>
                  </a:schemeClr>
                </a:solidFill>
                <a:prstDash val="solid"/>
              </a:ln>
              <a:effectLst/>
            </p:spPr>
          </p:cxnSp>
          <p:sp>
            <p:nvSpPr>
              <p:cNvPr id="43" name="Ovale 42">
                <a:extLst>
                  <a:ext uri="{FF2B5EF4-FFF2-40B4-BE49-F238E27FC236}">
                    <a16:creationId xmlns:a16="http://schemas.microsoft.com/office/drawing/2014/main" id="{515F2520-A53D-448A-87FB-79BC8A1C6373}"/>
                  </a:ext>
                </a:extLst>
              </p:cNvPr>
              <p:cNvSpPr/>
              <p:nvPr/>
            </p:nvSpPr>
            <p:spPr>
              <a:xfrm flipH="1" flipV="1">
                <a:off x="2103153" y="2925052"/>
                <a:ext cx="121078" cy="121078"/>
              </a:xfrm>
              <a:prstGeom prst="ellipse">
                <a:avLst/>
              </a:prstGeom>
              <a:solidFill>
                <a:schemeClr val="tx2">
                  <a:lumMod val="60000"/>
                  <a:lumOff val="40000"/>
                </a:schemeClr>
              </a:solidFill>
              <a:ln w="25400" cap="flat" cmpd="sng" algn="ctr">
                <a:solidFill>
                  <a:schemeClr val="tx2">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mbria"/>
                  <a:ea typeface="+mn-ea"/>
                  <a:cs typeface="+mn-cs"/>
                </a:endParaRPr>
              </a:p>
            </p:txBody>
          </p:sp>
          <p:sp>
            <p:nvSpPr>
              <p:cNvPr id="44" name="Ovale 43">
                <a:extLst>
                  <a:ext uri="{FF2B5EF4-FFF2-40B4-BE49-F238E27FC236}">
                    <a16:creationId xmlns:a16="http://schemas.microsoft.com/office/drawing/2014/main" id="{FD3213DB-D626-47A5-BD9E-554DFCE1BB1B}"/>
                  </a:ext>
                </a:extLst>
              </p:cNvPr>
              <p:cNvSpPr/>
              <p:nvPr/>
            </p:nvSpPr>
            <p:spPr>
              <a:xfrm flipH="1" flipV="1">
                <a:off x="2215687" y="3457616"/>
                <a:ext cx="121078" cy="121078"/>
              </a:xfrm>
              <a:prstGeom prst="ellipse">
                <a:avLst/>
              </a:prstGeom>
              <a:solidFill>
                <a:schemeClr val="tx2">
                  <a:lumMod val="75000"/>
                </a:schemeClr>
              </a:solidFill>
              <a:ln w="25400" cap="flat" cmpd="sng" algn="ctr">
                <a:solidFill>
                  <a:schemeClr val="tx2">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mbria"/>
                  <a:ea typeface="+mn-ea"/>
                  <a:cs typeface="+mn-cs"/>
                </a:endParaRPr>
              </a:p>
            </p:txBody>
          </p:sp>
          <p:sp>
            <p:nvSpPr>
              <p:cNvPr id="45" name="Ovale 44">
                <a:extLst>
                  <a:ext uri="{FF2B5EF4-FFF2-40B4-BE49-F238E27FC236}">
                    <a16:creationId xmlns:a16="http://schemas.microsoft.com/office/drawing/2014/main" id="{D9297016-61B9-46FA-B813-4CA77CE590C9}"/>
                  </a:ext>
                </a:extLst>
              </p:cNvPr>
              <p:cNvSpPr/>
              <p:nvPr/>
            </p:nvSpPr>
            <p:spPr>
              <a:xfrm flipH="1" flipV="1">
                <a:off x="1731469" y="4317725"/>
                <a:ext cx="121078" cy="121078"/>
              </a:xfrm>
              <a:prstGeom prst="ellipse">
                <a:avLst/>
              </a:prstGeom>
              <a:solidFill>
                <a:schemeClr val="tx2">
                  <a:lumMod val="50000"/>
                </a:schemeClr>
              </a:solidFill>
              <a:ln w="25400" cap="flat" cmpd="sng" algn="ctr">
                <a:solidFill>
                  <a:schemeClr val="tx2">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mbria"/>
                  <a:ea typeface="+mn-ea"/>
                  <a:cs typeface="+mn-cs"/>
                </a:endParaRPr>
              </a:p>
            </p:txBody>
          </p:sp>
          <p:sp>
            <p:nvSpPr>
              <p:cNvPr id="54" name="Rettangolo arrotondato 17">
                <a:extLst>
                  <a:ext uri="{FF2B5EF4-FFF2-40B4-BE49-F238E27FC236}">
                    <a16:creationId xmlns:a16="http://schemas.microsoft.com/office/drawing/2014/main" id="{E9DDD7D7-B76A-47D5-ABFA-160B0799224E}"/>
                  </a:ext>
                </a:extLst>
              </p:cNvPr>
              <p:cNvSpPr/>
              <p:nvPr/>
            </p:nvSpPr>
            <p:spPr>
              <a:xfrm>
                <a:off x="1818226" y="5154943"/>
                <a:ext cx="6456909" cy="886109"/>
              </a:xfrm>
              <a:prstGeom prst="round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3E0000"/>
                    </a:solidFill>
                    <a:effectLst/>
                    <a:uLnTx/>
                    <a:uFillTx/>
                    <a:latin typeface="Calibri"/>
                    <a:ea typeface="+mn-ea"/>
                    <a:cs typeface="+mn-cs"/>
                  </a:rPr>
                  <a:t>FOUR THEMATIC CASE STUDIES</a:t>
                </a:r>
                <a:endParaRPr kumimoji="0" lang="en-US" sz="1600" b="0" i="0" u="none" strike="noStrike" kern="0" cap="none" spc="0" normalizeH="0" baseline="0" noProof="0" dirty="0">
                  <a:ln>
                    <a:noFill/>
                  </a:ln>
                  <a:solidFill>
                    <a:srgbClr val="3E0000"/>
                  </a:solidFill>
                  <a:effectLst/>
                  <a:uLnTx/>
                  <a:uFillTx/>
                  <a:latin typeface="Calibri"/>
                  <a:ea typeface="+mn-ea"/>
                  <a:cs typeface="+mn-cs"/>
                </a:endParaRP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kern="0" dirty="0">
                    <a:solidFill>
                      <a:schemeClr val="tx1">
                        <a:lumMod val="85000"/>
                        <a:lumOff val="15000"/>
                      </a:schemeClr>
                    </a:solidFill>
                    <a:latin typeface="Calibri"/>
                    <a:cs typeface="+mn-cs"/>
                  </a:rPr>
                  <a:t>On fruit juices and certain similar products, cocoa and chocolate products,</a:t>
                </a:r>
                <a:r>
                  <a:rPr lang="en-US" sz="1400" kern="0" dirty="0">
                    <a:solidFill>
                      <a:schemeClr val="tx1">
                        <a:lumMod val="85000"/>
                        <a:lumOff val="15000"/>
                      </a:schemeClr>
                    </a:solidFill>
                    <a:latin typeface="Calibri"/>
                    <a:cs typeface="+mn-cs"/>
                  </a:rPr>
                  <a:t> optional reserved terms for poultry meat and absence of an EU definition for cider.</a:t>
                </a:r>
                <a:endParaRPr lang="en-GB" sz="1400" kern="0" dirty="0">
                  <a:solidFill>
                    <a:schemeClr val="tx1">
                      <a:lumMod val="85000"/>
                      <a:lumOff val="15000"/>
                    </a:schemeClr>
                  </a:solidFill>
                  <a:latin typeface="Calibri"/>
                  <a:cs typeface="+mn-cs"/>
                </a:endParaRPr>
              </a:p>
            </p:txBody>
          </p:sp>
          <p:cxnSp>
            <p:nvCxnSpPr>
              <p:cNvPr id="55" name="Connettore 4 45">
                <a:extLst>
                  <a:ext uri="{FF2B5EF4-FFF2-40B4-BE49-F238E27FC236}">
                    <a16:creationId xmlns:a16="http://schemas.microsoft.com/office/drawing/2014/main" id="{DE107230-75BB-4AEE-826F-C80FC1847E2D}"/>
                  </a:ext>
                </a:extLst>
              </p:cNvPr>
              <p:cNvCxnSpPr>
                <a:cxnSpLocks/>
                <a:stCxn id="53" idx="2"/>
              </p:cNvCxnSpPr>
              <p:nvPr/>
            </p:nvCxnSpPr>
            <p:spPr>
              <a:xfrm>
                <a:off x="1429358" y="4557356"/>
                <a:ext cx="3743546" cy="809745"/>
              </a:xfrm>
              <a:prstGeom prst="bentConnector3">
                <a:avLst>
                  <a:gd name="adj1" fmla="val 12022"/>
                </a:avLst>
              </a:prstGeom>
              <a:noFill/>
              <a:ln w="12700" cap="flat" cmpd="sng" algn="ctr">
                <a:solidFill>
                  <a:srgbClr val="3E0000"/>
                </a:solidFill>
                <a:prstDash val="solid"/>
              </a:ln>
              <a:effectLst/>
            </p:spPr>
          </p:cxnSp>
        </p:grpSp>
      </p:grpSp>
      <p:sp>
        <p:nvSpPr>
          <p:cNvPr id="53" name="Ovale 52">
            <a:extLst>
              <a:ext uri="{FF2B5EF4-FFF2-40B4-BE49-F238E27FC236}">
                <a16:creationId xmlns:a16="http://schemas.microsoft.com/office/drawing/2014/main" id="{AE0C73CF-6FB9-47C1-975B-BCAB737EAF9A}"/>
              </a:ext>
            </a:extLst>
          </p:cNvPr>
          <p:cNvSpPr/>
          <p:nvPr/>
        </p:nvSpPr>
        <p:spPr>
          <a:xfrm flipH="1" flipV="1">
            <a:off x="1547664" y="4347123"/>
            <a:ext cx="118477" cy="121078"/>
          </a:xfrm>
          <a:prstGeom prst="ellipse">
            <a:avLst/>
          </a:prstGeom>
          <a:solidFill>
            <a:srgbClr val="3E0000"/>
          </a:solidFill>
          <a:ln w="25400" cap="flat" cmpd="sng" algn="ctr">
            <a:solidFill>
              <a:schemeClr val="tx2">
                <a:lumMod val="50000"/>
              </a:scheme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mbria"/>
              <a:ea typeface="+mn-ea"/>
              <a:cs typeface="+mn-cs"/>
            </a:endParaRPr>
          </a:p>
        </p:txBody>
      </p:sp>
      <p:cxnSp>
        <p:nvCxnSpPr>
          <p:cNvPr id="78" name="Connettore 4 39">
            <a:extLst>
              <a:ext uri="{FF2B5EF4-FFF2-40B4-BE49-F238E27FC236}">
                <a16:creationId xmlns:a16="http://schemas.microsoft.com/office/drawing/2014/main" id="{96EF7B44-7439-4216-8538-CC29814FA11E}"/>
              </a:ext>
            </a:extLst>
          </p:cNvPr>
          <p:cNvCxnSpPr>
            <a:cxnSpLocks/>
            <a:stCxn id="44" idx="2"/>
          </p:cNvCxnSpPr>
          <p:nvPr/>
        </p:nvCxnSpPr>
        <p:spPr>
          <a:xfrm>
            <a:off x="2554052" y="3368461"/>
            <a:ext cx="2594012" cy="0"/>
          </a:xfrm>
          <a:prstGeom prst="straightConnector1">
            <a:avLst/>
          </a:prstGeom>
          <a:noFill/>
          <a:ln w="12700" cap="flat" cmpd="sng" algn="ctr">
            <a:solidFill>
              <a:schemeClr val="tx2">
                <a:lumMod val="75000"/>
              </a:schemeClr>
            </a:solidFill>
            <a:prstDash val="solid"/>
          </a:ln>
          <a:effectLst/>
        </p:spPr>
      </p:cxnSp>
    </p:spTree>
    <p:extLst>
      <p:ext uri="{BB962C8B-B14F-4D97-AF65-F5344CB8AC3E}">
        <p14:creationId xmlns:p14="http://schemas.microsoft.com/office/powerpoint/2010/main" val="3243786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708920"/>
            <a:ext cx="7452320" cy="1440160"/>
          </a:xfrm>
          <a:solidFill>
            <a:schemeClr val="bg1">
              <a:lumMod val="85000"/>
            </a:schemeClr>
          </a:solidFill>
        </p:spPr>
        <p:txBody>
          <a:bodyPr/>
          <a:lstStyle/>
          <a:p>
            <a:pPr marL="457200" indent="-457200" algn="r"/>
            <a:r>
              <a:rPr lang="en-US" dirty="0">
                <a:solidFill>
                  <a:schemeClr val="accent1">
                    <a:lumMod val="50000"/>
                  </a:schemeClr>
                </a:solidFill>
                <a:latin typeface="Calibri" panose="020F0502020204030204" pitchFamily="34" charset="0"/>
              </a:rPr>
              <a:t>Conclusions on theme I – Effectiveness</a:t>
            </a:r>
            <a:endParaRPr lang="en-GB" dirty="0">
              <a:solidFill>
                <a:schemeClr val="accent1">
                  <a:lumMod val="50000"/>
                </a:schemeClr>
              </a:solidFill>
              <a:latin typeface="Calibri" panose="020F0502020204030204" pitchFamily="34" charset="0"/>
            </a:endParaRPr>
          </a:p>
        </p:txBody>
      </p:sp>
      <p:sp>
        <p:nvSpPr>
          <p:cNvPr id="4" name="Segnaposto numero diapositiva 3"/>
          <p:cNvSpPr>
            <a:spLocks noGrp="1"/>
          </p:cNvSpPr>
          <p:nvPr>
            <p:ph type="sldNum" sz="quarter" idx="12"/>
          </p:nvPr>
        </p:nvSpPr>
        <p:spPr/>
        <p:txBody>
          <a:bodyPr/>
          <a:lstStyle/>
          <a:p>
            <a:pPr>
              <a:defRPr/>
            </a:pPr>
            <a:fld id="{EC495FA2-87B1-4A57-B291-5B3775307DE9}" type="slidenum">
              <a:rPr lang="it-IT" smtClean="0"/>
              <a:pPr>
                <a:defRPr/>
              </a:pPr>
              <a:t>12</a:t>
            </a:fld>
            <a:endParaRPr lang="it-IT" dirty="0"/>
          </a:p>
        </p:txBody>
      </p:sp>
      <p:sp>
        <p:nvSpPr>
          <p:cNvPr id="5" name="Rettangolo arrotondato 4">
            <a:hlinkClick r:id="rId2" action="ppaction://hlinksldjump"/>
            <a:extLst>
              <a:ext uri="{FF2B5EF4-FFF2-40B4-BE49-F238E27FC236}">
                <a16:creationId xmlns:a16="http://schemas.microsoft.com/office/drawing/2014/main" id="{2977A314-6934-4228-A355-D176A9BBD112}"/>
              </a:ext>
            </a:extLst>
          </p:cNvPr>
          <p:cNvSpPr/>
          <p:nvPr/>
        </p:nvSpPr>
        <p:spPr>
          <a:xfrm>
            <a:off x="2380828"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7020C4CC-631D-4457-B76F-FE21B7D2C3EA}"/>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0C26BBCF-3444-4835-B8C1-B0004B9DF363}"/>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8" name="Rettangolo arrotondato 7">
            <a:hlinkClick r:id="rId5" action="ppaction://hlinksldjump"/>
            <a:extLst>
              <a:ext uri="{FF2B5EF4-FFF2-40B4-BE49-F238E27FC236}">
                <a16:creationId xmlns:a16="http://schemas.microsoft.com/office/drawing/2014/main" id="{A8AD7374-A3CC-454D-91B4-73F3B680A703}"/>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9" name="Rettangolo arrotondato 11">
            <a:hlinkClick r:id="rId6" action="ppaction://hlinksldjump"/>
            <a:extLst>
              <a:ext uri="{FF2B5EF4-FFF2-40B4-BE49-F238E27FC236}">
                <a16:creationId xmlns:a16="http://schemas.microsoft.com/office/drawing/2014/main" id="{8694B786-1B81-4179-9772-EF39AAF9CFB0}"/>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0" name="Rettangolo arrotondato 12">
            <a:hlinkClick r:id="rId7" action="ppaction://hlinksldjump"/>
            <a:extLst>
              <a:ext uri="{FF2B5EF4-FFF2-40B4-BE49-F238E27FC236}">
                <a16:creationId xmlns:a16="http://schemas.microsoft.com/office/drawing/2014/main" id="{3D4EA15C-3415-4C43-813A-001B4D5BF793}"/>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1" name="Rettangolo arrotondato 5">
            <a:hlinkClick r:id="rId8" action="ppaction://hlinksldjump"/>
            <a:extLst>
              <a:ext uri="{FF2B5EF4-FFF2-40B4-BE49-F238E27FC236}">
                <a16:creationId xmlns:a16="http://schemas.microsoft.com/office/drawing/2014/main" id="{94636143-77CB-47D0-BEBF-DC3679A9AD00}"/>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2" name="Rettangolo arrotondato 5">
            <a:hlinkClick r:id="rId9" action="ppaction://hlinksldjump"/>
            <a:extLst>
              <a:ext uri="{FF2B5EF4-FFF2-40B4-BE49-F238E27FC236}">
                <a16:creationId xmlns:a16="http://schemas.microsoft.com/office/drawing/2014/main" id="{C81A8BFC-6370-4D22-9EB8-ED2C45825961}"/>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878623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 - effectiveness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13</a:t>
            </a:fld>
            <a:endParaRPr lang="it-IT"/>
          </a:p>
        </p:txBody>
      </p:sp>
      <p:sp>
        <p:nvSpPr>
          <p:cNvPr id="5" name="CasellaDiTesto 4"/>
          <p:cNvSpPr txBox="1"/>
          <p:nvPr/>
        </p:nvSpPr>
        <p:spPr>
          <a:xfrm>
            <a:off x="423119" y="1556791"/>
            <a:ext cx="8353425" cy="4249043"/>
          </a:xfrm>
          <a:prstGeom prst="rect">
            <a:avLst/>
          </a:prstGeom>
          <a:noFill/>
          <a:ln>
            <a:noFill/>
          </a:ln>
        </p:spPr>
        <p:txBody>
          <a:bodyPr wrap="square" rtlCol="0">
            <a:noAutofit/>
          </a:bodyPr>
          <a:lstStyle/>
          <a:p>
            <a:pPr marL="285750" indent="-285750" algn="just">
              <a:spcBef>
                <a:spcPts val="600"/>
              </a:spcBef>
              <a:buFont typeface="Arial" panose="020B0604020202020204" pitchFamily="34" charset="0"/>
              <a:buChar char="•"/>
            </a:pPr>
            <a:r>
              <a:rPr lang="en-GB" sz="1450" b="1" dirty="0" smtClean="0">
                <a:solidFill>
                  <a:schemeClr val="tx1">
                    <a:lumMod val="75000"/>
                    <a:lumOff val="25000"/>
                  </a:schemeClr>
                </a:solidFill>
              </a:rPr>
              <a:t>EU </a:t>
            </a:r>
            <a:r>
              <a:rPr lang="en-GB" sz="1450" b="1" dirty="0">
                <a:solidFill>
                  <a:schemeClr val="tx1">
                    <a:lumMod val="75000"/>
                    <a:lumOff val="25000"/>
                  </a:schemeClr>
                </a:solidFill>
              </a:rPr>
              <a:t>marketing standards have successfully achieved their objectives in most of the covered sectors.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EU marketing standards have effectively contributed to:</a:t>
            </a:r>
          </a:p>
          <a:p>
            <a:pPr marL="742950" lvl="1" indent="-285750" algn="just">
              <a:spcBef>
                <a:spcPts val="300"/>
              </a:spcBef>
              <a:buFont typeface="Courier New" panose="02070309020205020404" pitchFamily="49" charset="0"/>
              <a:buChar char="o"/>
            </a:pPr>
            <a:r>
              <a:rPr lang="en-GB" sz="1450" b="1" dirty="0">
                <a:solidFill>
                  <a:schemeClr val="tx1">
                    <a:lumMod val="75000"/>
                    <a:lumOff val="25000"/>
                  </a:schemeClr>
                </a:solidFill>
              </a:rPr>
              <a:t>improve the quality of the products</a:t>
            </a:r>
            <a:r>
              <a:rPr lang="en-GB" sz="1450" dirty="0">
                <a:solidFill>
                  <a:schemeClr val="tx1">
                    <a:lumMod val="75000"/>
                    <a:lumOff val="25000"/>
                  </a:schemeClr>
                </a:solidFill>
              </a:rPr>
              <a:t> they cover in the interest of producers, traders and consumers,</a:t>
            </a:r>
          </a:p>
          <a:p>
            <a:pPr marL="742950" lvl="1" indent="-285750" algn="just">
              <a:spcBef>
                <a:spcPts val="300"/>
              </a:spcBef>
              <a:buFont typeface="Courier New" panose="02070309020205020404" pitchFamily="49" charset="0"/>
              <a:buChar char="o"/>
            </a:pPr>
            <a:r>
              <a:rPr lang="en-GB" sz="1450" dirty="0">
                <a:solidFill>
                  <a:schemeClr val="tx1">
                    <a:lumMod val="75000"/>
                    <a:lumOff val="25000"/>
                  </a:schemeClr>
                </a:solidFill>
              </a:rPr>
              <a:t>enable the market to be easily supplied with </a:t>
            </a:r>
            <a:r>
              <a:rPr lang="en-GB" sz="1450" b="1" dirty="0">
                <a:solidFill>
                  <a:schemeClr val="tx1">
                    <a:lumMod val="75000"/>
                    <a:lumOff val="25000"/>
                  </a:schemeClr>
                </a:solidFill>
              </a:rPr>
              <a:t>products of a standardised and satisfactory quality</a:t>
            </a:r>
            <a:r>
              <a:rPr lang="en-GB" sz="1450" dirty="0">
                <a:solidFill>
                  <a:schemeClr val="tx1">
                    <a:lumMod val="75000"/>
                    <a:lumOff val="25000"/>
                  </a:schemeClr>
                </a:solidFill>
              </a:rPr>
              <a:t>,</a:t>
            </a:r>
          </a:p>
          <a:p>
            <a:pPr marL="742950" lvl="1" indent="-285750" algn="just">
              <a:spcBef>
                <a:spcPts val="300"/>
              </a:spcBef>
              <a:buFont typeface="Courier New" panose="02070309020205020404" pitchFamily="49" charset="0"/>
              <a:buChar char="o"/>
            </a:pPr>
            <a:r>
              <a:rPr lang="en-GB" sz="1450" dirty="0">
                <a:solidFill>
                  <a:schemeClr val="tx1">
                    <a:lumMod val="75000"/>
                    <a:lumOff val="25000"/>
                  </a:schemeClr>
                </a:solidFill>
              </a:rPr>
              <a:t>meet most of the expectations of consumers in terms of receiving </a:t>
            </a:r>
            <a:r>
              <a:rPr lang="en-GB" sz="1450" b="1" dirty="0">
                <a:solidFill>
                  <a:schemeClr val="tx1">
                    <a:lumMod val="75000"/>
                    <a:lumOff val="25000"/>
                  </a:schemeClr>
                </a:solidFill>
              </a:rPr>
              <a:t>adequate and transparent information</a:t>
            </a:r>
            <a:r>
              <a:rPr lang="en-GB" sz="1450" dirty="0">
                <a:solidFill>
                  <a:schemeClr val="tx1">
                    <a:lumMod val="75000"/>
                    <a:lumOff val="25000"/>
                  </a:schemeClr>
                </a:solidFill>
              </a:rPr>
              <a:t> (partial exception of information related to origin). </a:t>
            </a:r>
            <a:r>
              <a:rPr lang="en-GB" sz="1450" b="1" dirty="0">
                <a:solidFill>
                  <a:schemeClr val="tx1">
                    <a:lumMod val="75000"/>
                    <a:lumOff val="25000"/>
                  </a:schemeClr>
                </a:solidFill>
              </a:rPr>
              <a:t>The perception of the absence of generalised mandatory origin labelling in EU marketing standards as a serious limitation is questionable.</a:t>
            </a:r>
          </a:p>
          <a:p>
            <a:pPr marL="285750" indent="-285750" algn="just">
              <a:spcBef>
                <a:spcPts val="600"/>
              </a:spcBef>
              <a:buFont typeface="Arial" panose="020B0604020202020204" pitchFamily="34" charset="0"/>
              <a:buChar char="•"/>
            </a:pPr>
            <a:r>
              <a:rPr lang="en-GB" sz="1450" b="1" dirty="0">
                <a:solidFill>
                  <a:schemeClr val="tx1">
                    <a:lumMod val="75000"/>
                    <a:lumOff val="25000"/>
                  </a:schemeClr>
                </a:solidFill>
              </a:rPr>
              <a:t>Few limitations</a:t>
            </a:r>
            <a:r>
              <a:rPr lang="en-GB" sz="1450" dirty="0">
                <a:solidFill>
                  <a:schemeClr val="tx1">
                    <a:lumMod val="75000"/>
                    <a:lumOff val="25000"/>
                  </a:schemeClr>
                </a:solidFill>
              </a:rPr>
              <a:t>:</a:t>
            </a:r>
          </a:p>
          <a:p>
            <a:pPr marL="742950" lvl="1" indent="-285750" algn="just">
              <a:spcBef>
                <a:spcPts val="300"/>
              </a:spcBef>
              <a:buFont typeface="Courier New" panose="02070309020205020404" pitchFamily="49" charset="0"/>
              <a:buChar char="o"/>
            </a:pPr>
            <a:r>
              <a:rPr lang="en-GB" sz="1450" dirty="0">
                <a:solidFill>
                  <a:schemeClr val="tx1">
                    <a:lumMod val="75000"/>
                    <a:lumOff val="25000"/>
                  </a:schemeClr>
                </a:solidFill>
              </a:rPr>
              <a:t>addressing the issue of degradation of the quality of </a:t>
            </a:r>
            <a:r>
              <a:rPr lang="en-GB" sz="1450" b="1" dirty="0">
                <a:solidFill>
                  <a:schemeClr val="tx1">
                    <a:lumMod val="75000"/>
                    <a:lumOff val="25000"/>
                  </a:schemeClr>
                </a:solidFill>
              </a:rPr>
              <a:t>olive oils </a:t>
            </a:r>
            <a:r>
              <a:rPr lang="en-GB" sz="1450" dirty="0">
                <a:solidFill>
                  <a:schemeClr val="tx1">
                    <a:lumMod val="75000"/>
                    <a:lumOff val="25000"/>
                  </a:schemeClr>
                </a:solidFill>
              </a:rPr>
              <a:t>over time (when inadequate preservation techniques are applied during storage),</a:t>
            </a:r>
          </a:p>
          <a:p>
            <a:pPr marL="742950" lvl="1" indent="-285750" algn="just">
              <a:spcBef>
                <a:spcPts val="300"/>
              </a:spcBef>
              <a:buFont typeface="Courier New" panose="02070309020205020404" pitchFamily="49" charset="0"/>
              <a:buChar char="o"/>
            </a:pPr>
            <a:r>
              <a:rPr lang="en-GB" sz="1450" dirty="0">
                <a:solidFill>
                  <a:schemeClr val="tx1">
                    <a:lumMod val="75000"/>
                    <a:lumOff val="25000"/>
                  </a:schemeClr>
                </a:solidFill>
              </a:rPr>
              <a:t>addressing the issue of </a:t>
            </a:r>
            <a:r>
              <a:rPr lang="en-GB" sz="1450" b="1" dirty="0">
                <a:solidFill>
                  <a:schemeClr val="tx1">
                    <a:lumMod val="75000"/>
                    <a:lumOff val="25000"/>
                  </a:schemeClr>
                </a:solidFill>
              </a:rPr>
              <a:t>improper use of protected dairy terms</a:t>
            </a:r>
            <a:r>
              <a:rPr lang="en-GB" sz="1450" dirty="0">
                <a:solidFill>
                  <a:schemeClr val="tx1">
                    <a:lumMod val="75000"/>
                    <a:lumOff val="25000"/>
                  </a:schemeClr>
                </a:solidFill>
              </a:rPr>
              <a:t> for marketing plant-based substitutes for dairy products.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Sector-specific </a:t>
            </a:r>
            <a:r>
              <a:rPr lang="en-GB" sz="1450" b="1" dirty="0">
                <a:solidFill>
                  <a:schemeClr val="tx1">
                    <a:lumMod val="75000"/>
                    <a:lumOff val="25000"/>
                  </a:schemeClr>
                </a:solidFill>
              </a:rPr>
              <a:t>success stories</a:t>
            </a:r>
            <a:r>
              <a:rPr lang="en-GB" sz="1450" dirty="0">
                <a:solidFill>
                  <a:schemeClr val="tx1">
                    <a:lumMod val="75000"/>
                    <a:lumOff val="25000"/>
                  </a:schemeClr>
                </a:solidFill>
              </a:rPr>
              <a:t>:</a:t>
            </a:r>
          </a:p>
          <a:p>
            <a:pPr marL="742950" lvl="1" indent="-285750" algn="just">
              <a:spcBef>
                <a:spcPts val="300"/>
              </a:spcBef>
              <a:buFont typeface="Courier New" panose="02070309020205020404" pitchFamily="49" charset="0"/>
              <a:buChar char="o"/>
            </a:pPr>
            <a:r>
              <a:rPr lang="en-GB" sz="1450" dirty="0">
                <a:solidFill>
                  <a:schemeClr val="tx1">
                    <a:lumMod val="75000"/>
                    <a:lumOff val="25000"/>
                  </a:schemeClr>
                </a:solidFill>
              </a:rPr>
              <a:t>optional </a:t>
            </a:r>
            <a:r>
              <a:rPr lang="en-GB" sz="1450" dirty="0" smtClean="0">
                <a:solidFill>
                  <a:schemeClr val="tx1">
                    <a:lumMod val="75000"/>
                    <a:lumOff val="25000"/>
                  </a:schemeClr>
                </a:solidFill>
              </a:rPr>
              <a:t> reserved </a:t>
            </a:r>
            <a:r>
              <a:rPr lang="en-GB" sz="1450" dirty="0">
                <a:solidFill>
                  <a:schemeClr val="tx1">
                    <a:lumMod val="75000"/>
                    <a:lumOff val="25000"/>
                  </a:schemeClr>
                </a:solidFill>
              </a:rPr>
              <a:t>terms for indicating on the label the types of </a:t>
            </a:r>
            <a:r>
              <a:rPr lang="en-GB" sz="1450" b="1" dirty="0">
                <a:solidFill>
                  <a:schemeClr val="tx1">
                    <a:lumMod val="75000"/>
                    <a:lumOff val="25000"/>
                  </a:schemeClr>
                </a:solidFill>
              </a:rPr>
              <a:t>poultry farming</a:t>
            </a:r>
            <a:r>
              <a:rPr lang="en-GB" sz="1450" dirty="0">
                <a:solidFill>
                  <a:schemeClr val="tx1">
                    <a:lumMod val="75000"/>
                    <a:lumOff val="25000"/>
                  </a:schemeClr>
                </a:solidFill>
              </a:rPr>
              <a:t> (Regulation (EC) No 543/2008),</a:t>
            </a:r>
          </a:p>
          <a:p>
            <a:pPr marL="742950" lvl="1" indent="-285750" algn="just">
              <a:spcBef>
                <a:spcPts val="300"/>
              </a:spcBef>
              <a:buFont typeface="Courier New" panose="02070309020205020404" pitchFamily="49" charset="0"/>
              <a:buChar char="o"/>
            </a:pPr>
            <a:r>
              <a:rPr lang="en-GB" sz="1450" dirty="0">
                <a:solidFill>
                  <a:schemeClr val="tx1">
                    <a:lumMod val="75000"/>
                    <a:lumOff val="25000"/>
                  </a:schemeClr>
                </a:solidFill>
              </a:rPr>
              <a:t>rules for indicating the farming methods applied for </a:t>
            </a:r>
            <a:r>
              <a:rPr lang="en-GB" sz="1450" b="1" dirty="0">
                <a:solidFill>
                  <a:schemeClr val="tx1">
                    <a:lumMod val="75000"/>
                    <a:lumOff val="25000"/>
                  </a:schemeClr>
                </a:solidFill>
              </a:rPr>
              <a:t>laying hens</a:t>
            </a:r>
            <a:r>
              <a:rPr lang="en-GB" sz="1450" dirty="0">
                <a:solidFill>
                  <a:schemeClr val="tx1">
                    <a:lumMod val="75000"/>
                    <a:lumOff val="25000"/>
                  </a:schemeClr>
                </a:solidFill>
              </a:rPr>
              <a:t>.</a:t>
            </a:r>
          </a:p>
        </p:txBody>
      </p:sp>
      <p:sp>
        <p:nvSpPr>
          <p:cNvPr id="6" name="Rettangolo arrotondato 4">
            <a:hlinkClick r:id="rId2" action="ppaction://hlinksldjump"/>
            <a:extLst>
              <a:ext uri="{FF2B5EF4-FFF2-40B4-BE49-F238E27FC236}">
                <a16:creationId xmlns:a16="http://schemas.microsoft.com/office/drawing/2014/main" id="{5B7B10CF-40F9-41FF-92B6-73865FBA9CA2}"/>
              </a:ext>
            </a:extLst>
          </p:cNvPr>
          <p:cNvSpPr/>
          <p:nvPr/>
        </p:nvSpPr>
        <p:spPr>
          <a:xfrm>
            <a:off x="2380828"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56EEA400-7B50-4DC2-B6C9-64AFCE926482}"/>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167ECBAD-7799-4A46-81FA-66D799EB30F9}"/>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4DB546F0-001B-4758-AC68-471793D9118D}"/>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A751C68C-5802-4DA4-8E4B-E3880C0A7A2B}"/>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9D07D8A6-B2B4-4912-8C1D-098AC79A77D6}"/>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9DEAA9E0-086B-4397-8AFB-24CF74468140}"/>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253375B1-5551-4924-A504-25AF7F0370C3}"/>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3" name="Rettangolo 2"/>
          <p:cNvSpPr/>
          <p:nvPr/>
        </p:nvSpPr>
        <p:spPr>
          <a:xfrm>
            <a:off x="0" y="913416"/>
            <a:ext cx="9144000" cy="576064"/>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1: </a:t>
            </a:r>
            <a:r>
              <a:rPr lang="en-US" sz="1700" b="1" dirty="0">
                <a:solidFill>
                  <a:schemeClr val="accent1">
                    <a:lumMod val="50000"/>
                  </a:schemeClr>
                </a:solidFill>
                <a:latin typeface="+mj-lt"/>
              </a:rPr>
              <a:t>To what extent has the current framework of marketing standards been successful in achieving its intended objectives</a:t>
            </a:r>
            <a:r>
              <a:rPr lang="en-US" sz="1700" b="1" dirty="0" smtClean="0">
                <a:solidFill>
                  <a:schemeClr val="accent1">
                    <a:lumMod val="50000"/>
                  </a:schemeClr>
                </a:solidFill>
                <a:latin typeface="+mj-lt"/>
              </a:rPr>
              <a:t>?</a:t>
            </a:r>
            <a:endParaRPr lang="en-US" sz="1700" b="1" dirty="0">
              <a:solidFill>
                <a:schemeClr val="accent1">
                  <a:lumMod val="50000"/>
                </a:schemeClr>
              </a:solidFill>
              <a:latin typeface="+mj-lt"/>
            </a:endParaRPr>
          </a:p>
        </p:txBody>
      </p:sp>
    </p:spTree>
    <p:extLst>
      <p:ext uri="{BB962C8B-B14F-4D97-AF65-F5344CB8AC3E}">
        <p14:creationId xmlns:p14="http://schemas.microsoft.com/office/powerpoint/2010/main" val="4098200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 - effectiveness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14</a:t>
            </a:fld>
            <a:endParaRPr lang="it-IT"/>
          </a:p>
        </p:txBody>
      </p:sp>
      <p:sp>
        <p:nvSpPr>
          <p:cNvPr id="5" name="CasellaDiTesto 4"/>
          <p:cNvSpPr txBox="1"/>
          <p:nvPr/>
        </p:nvSpPr>
        <p:spPr>
          <a:xfrm>
            <a:off x="399877" y="1553394"/>
            <a:ext cx="8353425" cy="4252439"/>
          </a:xfrm>
          <a:prstGeom prst="rect">
            <a:avLst/>
          </a:prstGeom>
          <a:noFill/>
          <a:ln>
            <a:noFill/>
          </a:ln>
        </p:spPr>
        <p:txBody>
          <a:bodyPr wrap="square" rtlCol="0">
            <a:noAutofit/>
          </a:bodyPr>
          <a:lstStyle/>
          <a:p>
            <a:pPr marL="285750" indent="-285750" algn="just">
              <a:spcBef>
                <a:spcPts val="600"/>
              </a:spcBef>
              <a:buFont typeface="Arial" panose="020B0604020202020204" pitchFamily="34" charset="0"/>
              <a:buChar char="•"/>
            </a:pPr>
            <a:r>
              <a:rPr lang="en-GB" sz="1450" dirty="0" smtClean="0">
                <a:solidFill>
                  <a:schemeClr val="tx1">
                    <a:lumMod val="75000"/>
                    <a:lumOff val="25000"/>
                  </a:schemeClr>
                </a:solidFill>
              </a:rPr>
              <a:t>High </a:t>
            </a:r>
            <a:r>
              <a:rPr lang="en-GB" sz="1450" dirty="0">
                <a:solidFill>
                  <a:schemeClr val="tx1">
                    <a:lumMod val="75000"/>
                    <a:lumOff val="25000"/>
                  </a:schemeClr>
                </a:solidFill>
              </a:rPr>
              <a:t>satisfaction among business stakeholders about the effectiveness of EU marketing standards in </a:t>
            </a:r>
            <a:r>
              <a:rPr lang="en-GB" sz="1450" b="1" dirty="0">
                <a:solidFill>
                  <a:schemeClr val="tx1">
                    <a:lumMod val="75000"/>
                    <a:lumOff val="25000"/>
                  </a:schemeClr>
                </a:solidFill>
              </a:rPr>
              <a:t>improving the economic conditions for production and marketing</a:t>
            </a:r>
            <a:r>
              <a:rPr lang="en-GB" sz="1450" dirty="0">
                <a:solidFill>
                  <a:schemeClr val="tx1">
                    <a:lumMod val="75000"/>
                    <a:lumOff val="25000"/>
                  </a:schemeClr>
                </a:solidFill>
              </a:rPr>
              <a:t> (both business-to-business and business-to-consumer relationships).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Overall satisfaction of business stakeholders on the effectiveness of the provisions on </a:t>
            </a:r>
            <a:r>
              <a:rPr lang="en-GB" sz="1450" b="1" dirty="0">
                <a:solidFill>
                  <a:schemeClr val="tx1">
                    <a:lumMod val="75000"/>
                    <a:lumOff val="25000"/>
                  </a:schemeClr>
                </a:solidFill>
              </a:rPr>
              <a:t>classification</a:t>
            </a:r>
            <a:r>
              <a:rPr lang="en-GB" sz="1450" dirty="0">
                <a:solidFill>
                  <a:schemeClr val="tx1">
                    <a:lumMod val="75000"/>
                    <a:lumOff val="25000"/>
                  </a:schemeClr>
                </a:solidFill>
              </a:rPr>
              <a:t> for fresh fruit and vegetables.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Overall satisfaction of business stakeholders (especially </a:t>
            </a:r>
            <a:r>
              <a:rPr lang="en-GB" sz="1450" b="1" dirty="0">
                <a:solidFill>
                  <a:schemeClr val="tx1">
                    <a:lumMod val="75000"/>
                    <a:lumOff val="25000"/>
                  </a:schemeClr>
                </a:solidFill>
              </a:rPr>
              <a:t>farmers and processors) </a:t>
            </a:r>
            <a:r>
              <a:rPr lang="en-GB" sz="1450" dirty="0">
                <a:solidFill>
                  <a:schemeClr val="tx1">
                    <a:lumMod val="75000"/>
                    <a:lumOff val="25000"/>
                  </a:schemeClr>
                </a:solidFill>
              </a:rPr>
              <a:t>about the effectiveness in </a:t>
            </a:r>
            <a:r>
              <a:rPr lang="en-GB" sz="1450" b="1" dirty="0">
                <a:solidFill>
                  <a:schemeClr val="tx1">
                    <a:lumMod val="75000"/>
                    <a:lumOff val="25000"/>
                  </a:schemeClr>
                </a:solidFill>
              </a:rPr>
              <a:t>creating a level playing field for operators.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Positive judgment on the effectiveness in ensuring a </a:t>
            </a:r>
            <a:r>
              <a:rPr lang="en-GB" sz="1450" b="1" dirty="0">
                <a:solidFill>
                  <a:schemeClr val="tx1">
                    <a:lumMod val="75000"/>
                    <a:lumOff val="25000"/>
                  </a:schemeClr>
                </a:solidFill>
              </a:rPr>
              <a:t>level playing field among different typologies of operators.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Fairly positive judgement on the effectiveness in ensuring </a:t>
            </a:r>
            <a:r>
              <a:rPr lang="en-GB" sz="1450" b="1" dirty="0">
                <a:solidFill>
                  <a:schemeClr val="tx1">
                    <a:lumMod val="75000"/>
                    <a:lumOff val="25000"/>
                  </a:schemeClr>
                </a:solidFill>
              </a:rPr>
              <a:t>a level playing field among operators of different Member States</a:t>
            </a:r>
            <a:r>
              <a:rPr lang="en-GB" sz="1450" dirty="0">
                <a:solidFill>
                  <a:schemeClr val="tx1">
                    <a:lumMod val="75000"/>
                    <a:lumOff val="25000"/>
                  </a:schemeClr>
                </a:solidFill>
              </a:rPr>
              <a:t> (with some issues affecting the dairy products and olive oils sectors).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Overall </a:t>
            </a:r>
            <a:r>
              <a:rPr lang="en-GB" sz="1450" b="1" dirty="0">
                <a:solidFill>
                  <a:schemeClr val="tx1">
                    <a:lumMod val="75000"/>
                    <a:lumOff val="25000"/>
                  </a:schemeClr>
                </a:solidFill>
              </a:rPr>
              <a:t>positive judgment and absence of significant issues on the effectiveness of the provisions on minimum brix level</a:t>
            </a:r>
            <a:r>
              <a:rPr lang="en-GB" sz="1450" dirty="0">
                <a:solidFill>
                  <a:schemeClr val="tx1">
                    <a:lumMod val="75000"/>
                    <a:lumOff val="25000"/>
                  </a:schemeClr>
                </a:solidFill>
              </a:rPr>
              <a:t> for reconstituted fruit juices in creating a level playing field for producers.</a:t>
            </a:r>
          </a:p>
          <a:p>
            <a:pPr marL="285750" indent="-285750" algn="just">
              <a:spcBef>
                <a:spcPts val="600"/>
              </a:spcBef>
              <a:buFont typeface="Arial" panose="020B0604020202020204" pitchFamily="34" charset="0"/>
              <a:buChar char="•"/>
            </a:pPr>
            <a:r>
              <a:rPr lang="en-GB" sz="1450" b="1" dirty="0">
                <a:solidFill>
                  <a:schemeClr val="tx1">
                    <a:lumMod val="75000"/>
                    <a:lumOff val="25000"/>
                  </a:schemeClr>
                </a:solidFill>
              </a:rPr>
              <a:t>Positive judgment</a:t>
            </a:r>
            <a:r>
              <a:rPr lang="en-GB" sz="1450" dirty="0">
                <a:solidFill>
                  <a:schemeClr val="tx1">
                    <a:lumMod val="75000"/>
                    <a:lumOff val="25000"/>
                  </a:schemeClr>
                </a:solidFill>
              </a:rPr>
              <a:t> and absence of significant issues in the assessment on the effectiveness of the </a:t>
            </a:r>
            <a:r>
              <a:rPr lang="en-GB" sz="1450" b="1" dirty="0">
                <a:solidFill>
                  <a:schemeClr val="tx1">
                    <a:lumMod val="75000"/>
                    <a:lumOff val="25000"/>
                  </a:schemeClr>
                </a:solidFill>
              </a:rPr>
              <a:t>provisions on the certification of hops.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The assessment found that </a:t>
            </a:r>
            <a:r>
              <a:rPr lang="en-GB" sz="1450" b="1" dirty="0">
                <a:solidFill>
                  <a:schemeClr val="tx1">
                    <a:lumMod val="75000"/>
                    <a:lumOff val="25000"/>
                  </a:schemeClr>
                </a:solidFill>
              </a:rPr>
              <a:t>the current framework of EU marketing standards has in general been successful </a:t>
            </a:r>
            <a:r>
              <a:rPr lang="en-GB" sz="1450" dirty="0">
                <a:solidFill>
                  <a:schemeClr val="tx1">
                    <a:lumMod val="75000"/>
                    <a:lumOff val="25000"/>
                  </a:schemeClr>
                </a:solidFill>
              </a:rPr>
              <a:t>in contributing </a:t>
            </a:r>
            <a:r>
              <a:rPr lang="en-GB" sz="1450" b="1" dirty="0">
                <a:solidFill>
                  <a:schemeClr val="tx1">
                    <a:lumMod val="75000"/>
                    <a:lumOff val="25000"/>
                  </a:schemeClr>
                </a:solidFill>
              </a:rPr>
              <a:t>to improve the economic conditions for production and marketing</a:t>
            </a:r>
            <a:r>
              <a:rPr lang="en-GB" sz="1450" dirty="0">
                <a:solidFill>
                  <a:schemeClr val="tx1">
                    <a:lumMod val="75000"/>
                    <a:lumOff val="25000"/>
                  </a:schemeClr>
                </a:solidFill>
              </a:rPr>
              <a:t>, and in particular in </a:t>
            </a:r>
            <a:r>
              <a:rPr lang="en-GB" sz="1450" b="1" dirty="0">
                <a:solidFill>
                  <a:schemeClr val="tx1">
                    <a:lumMod val="75000"/>
                    <a:lumOff val="25000"/>
                  </a:schemeClr>
                </a:solidFill>
              </a:rPr>
              <a:t>creating a level playing field for producers</a:t>
            </a:r>
            <a:r>
              <a:rPr lang="en-GB" sz="1450" dirty="0">
                <a:solidFill>
                  <a:schemeClr val="tx1">
                    <a:lumMod val="75000"/>
                    <a:lumOff val="25000"/>
                  </a:schemeClr>
                </a:solidFill>
              </a:rPr>
              <a:t>.</a:t>
            </a:r>
          </a:p>
        </p:txBody>
      </p:sp>
      <p:sp>
        <p:nvSpPr>
          <p:cNvPr id="6" name="Rettangolo arrotondato 4">
            <a:hlinkClick r:id="rId2" action="ppaction://hlinksldjump"/>
            <a:extLst>
              <a:ext uri="{FF2B5EF4-FFF2-40B4-BE49-F238E27FC236}">
                <a16:creationId xmlns:a16="http://schemas.microsoft.com/office/drawing/2014/main" id="{A107EBB2-17E7-4631-A113-12C3254145E3}"/>
              </a:ext>
            </a:extLst>
          </p:cNvPr>
          <p:cNvSpPr/>
          <p:nvPr/>
        </p:nvSpPr>
        <p:spPr>
          <a:xfrm>
            <a:off x="2380828"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BEBD79C1-9EEF-4B33-9512-500FE83CA53F}"/>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519B4D79-21DE-4AE3-B764-2756F957424E}"/>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208566E2-D528-4F7C-87C0-277C51806323}"/>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D180072B-D4BB-44ED-B585-220753B00284}"/>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E40E8A19-49AB-478D-BA0B-AF59A6EBE4F8}"/>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01300BAB-7877-4649-9465-4DF160A0D84F}"/>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1B22607B-3DB3-4725-BC01-B47D622A4C4E}"/>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0" y="908720"/>
            <a:ext cx="9144000" cy="576064"/>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2: </a:t>
            </a:r>
            <a:r>
              <a:rPr lang="en-US" sz="1700" b="1" dirty="0">
                <a:solidFill>
                  <a:schemeClr val="accent1">
                    <a:lumMod val="50000"/>
                  </a:schemeClr>
                </a:solidFill>
                <a:latin typeface="+mj-lt"/>
              </a:rPr>
              <a:t>To what extent the current framework of marketing standards has been successful in contributing to improve the economic conditions for production and marketing?</a:t>
            </a:r>
          </a:p>
        </p:txBody>
      </p:sp>
    </p:spTree>
    <p:extLst>
      <p:ext uri="{BB962C8B-B14F-4D97-AF65-F5344CB8AC3E}">
        <p14:creationId xmlns:p14="http://schemas.microsoft.com/office/powerpoint/2010/main" val="4149395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 - effectiveness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15</a:t>
            </a:fld>
            <a:endParaRPr lang="it-IT"/>
          </a:p>
        </p:txBody>
      </p:sp>
      <p:sp>
        <p:nvSpPr>
          <p:cNvPr id="5" name="CasellaDiTesto 4"/>
          <p:cNvSpPr txBox="1"/>
          <p:nvPr/>
        </p:nvSpPr>
        <p:spPr>
          <a:xfrm>
            <a:off x="395288" y="1700808"/>
            <a:ext cx="8353425" cy="4105126"/>
          </a:xfrm>
          <a:prstGeom prst="rect">
            <a:avLst/>
          </a:prstGeom>
          <a:noFill/>
          <a:ln>
            <a:noFill/>
          </a:ln>
        </p:spPr>
        <p:txBody>
          <a:bodyPr wrap="square" rtlCol="0">
            <a:noAutofit/>
          </a:bodyPr>
          <a:lstStyle/>
          <a:p>
            <a:pPr marL="285750" indent="-285750" algn="just">
              <a:spcBef>
                <a:spcPts val="600"/>
              </a:spcBef>
              <a:buFont typeface="Arial" panose="020B0604020202020204" pitchFamily="34" charset="0"/>
              <a:buChar char="•"/>
            </a:pPr>
            <a:r>
              <a:rPr lang="en-GB" sz="1450" dirty="0" smtClean="0">
                <a:solidFill>
                  <a:schemeClr val="tx1">
                    <a:lumMod val="75000"/>
                    <a:lumOff val="25000"/>
                  </a:schemeClr>
                </a:solidFill>
              </a:rPr>
              <a:t>The </a:t>
            </a:r>
            <a:r>
              <a:rPr lang="en-GB" sz="1450" b="1" dirty="0">
                <a:solidFill>
                  <a:schemeClr val="tx1">
                    <a:lumMod val="75000"/>
                    <a:lumOff val="25000"/>
                  </a:schemeClr>
                </a:solidFill>
              </a:rPr>
              <a:t>most controversial aspect</a:t>
            </a:r>
            <a:r>
              <a:rPr lang="en-GB" sz="1450" dirty="0">
                <a:solidFill>
                  <a:schemeClr val="tx1">
                    <a:lumMod val="75000"/>
                    <a:lumOff val="25000"/>
                  </a:schemeClr>
                </a:solidFill>
              </a:rPr>
              <a:t> of EU marketing standards in terms of effectiveness emerged on the </a:t>
            </a:r>
            <a:r>
              <a:rPr lang="en-GB" sz="1450" b="1" dirty="0">
                <a:solidFill>
                  <a:schemeClr val="tx1">
                    <a:lumMod val="75000"/>
                    <a:lumOff val="25000"/>
                  </a:schemeClr>
                </a:solidFill>
              </a:rPr>
              <a:t>implications of the replacement of specific marketing standards for 26 types of fresh fruit and vegetables by a general marketing standard.</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Stakeholders’ views are divided: </a:t>
            </a:r>
            <a:r>
              <a:rPr lang="en-GB" sz="1450" b="1" dirty="0">
                <a:solidFill>
                  <a:schemeClr val="tx1">
                    <a:lumMod val="75000"/>
                    <a:lumOff val="25000"/>
                  </a:schemeClr>
                </a:solidFill>
              </a:rPr>
              <a:t>farmers</a:t>
            </a:r>
            <a:r>
              <a:rPr lang="en-GB" sz="1450" dirty="0">
                <a:solidFill>
                  <a:schemeClr val="tx1">
                    <a:lumMod val="75000"/>
                    <a:lumOff val="25000"/>
                  </a:schemeClr>
                </a:solidFill>
              </a:rPr>
              <a:t> are mostly </a:t>
            </a:r>
            <a:r>
              <a:rPr lang="en-GB" sz="1450" b="1" dirty="0">
                <a:solidFill>
                  <a:schemeClr val="tx1">
                    <a:lumMod val="75000"/>
                    <a:lumOff val="25000"/>
                  </a:schemeClr>
                </a:solidFill>
              </a:rPr>
              <a:t>unfavourable</a:t>
            </a:r>
            <a:r>
              <a:rPr lang="en-GB" sz="1450" dirty="0">
                <a:solidFill>
                  <a:schemeClr val="tx1">
                    <a:lumMod val="75000"/>
                    <a:lumOff val="25000"/>
                  </a:schemeClr>
                </a:solidFill>
              </a:rPr>
              <a:t>, </a:t>
            </a:r>
            <a:r>
              <a:rPr lang="en-GB" sz="1450" b="1" dirty="0">
                <a:solidFill>
                  <a:schemeClr val="tx1">
                    <a:lumMod val="75000"/>
                    <a:lumOff val="25000"/>
                  </a:schemeClr>
                </a:solidFill>
              </a:rPr>
              <a:t>distributors</a:t>
            </a:r>
            <a:r>
              <a:rPr lang="en-GB" sz="1450" dirty="0">
                <a:solidFill>
                  <a:schemeClr val="tx1">
                    <a:lumMod val="75000"/>
                    <a:lumOff val="25000"/>
                  </a:schemeClr>
                </a:solidFill>
              </a:rPr>
              <a:t> are generally </a:t>
            </a:r>
            <a:r>
              <a:rPr lang="en-GB" sz="1450" b="1" dirty="0">
                <a:solidFill>
                  <a:schemeClr val="tx1">
                    <a:lumMod val="75000"/>
                    <a:lumOff val="25000"/>
                  </a:schemeClr>
                </a:solidFill>
              </a:rPr>
              <a:t>favourable</a:t>
            </a:r>
            <a:r>
              <a:rPr lang="en-GB" sz="1450" dirty="0">
                <a:solidFill>
                  <a:schemeClr val="tx1">
                    <a:lumMod val="75000"/>
                    <a:lumOff val="25000"/>
                  </a:schemeClr>
                </a:solidFill>
              </a:rPr>
              <a:t>, national competent authorities have mixed views.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However, an investigation on the </a:t>
            </a:r>
            <a:r>
              <a:rPr lang="en-GB" sz="1450" b="1" dirty="0">
                <a:solidFill>
                  <a:schemeClr val="tx1">
                    <a:lumMod val="75000"/>
                    <a:lumOff val="25000"/>
                  </a:schemeClr>
                </a:solidFill>
              </a:rPr>
              <a:t>concrete implications of the transition</a:t>
            </a:r>
            <a:r>
              <a:rPr lang="en-GB" sz="1450" dirty="0">
                <a:solidFill>
                  <a:schemeClr val="tx1">
                    <a:lumMod val="75000"/>
                    <a:lumOff val="25000"/>
                  </a:schemeClr>
                </a:solidFill>
              </a:rPr>
              <a:t> from product-specific standards to the general marketing standard revealed that the transition had </a:t>
            </a:r>
            <a:r>
              <a:rPr lang="en-GB" sz="1450" b="1" dirty="0">
                <a:solidFill>
                  <a:schemeClr val="tx1">
                    <a:lumMod val="75000"/>
                    <a:lumOff val="25000"/>
                  </a:schemeClr>
                </a:solidFill>
              </a:rPr>
              <a:t>neither significant negative impacts on the overall performance of intra-EU trade</a:t>
            </a:r>
            <a:r>
              <a:rPr lang="en-GB" sz="1450" dirty="0">
                <a:solidFill>
                  <a:schemeClr val="tx1">
                    <a:lumMod val="75000"/>
                    <a:lumOff val="25000"/>
                  </a:schemeClr>
                </a:solidFill>
              </a:rPr>
              <a:t> in the products affected by the transition, </a:t>
            </a:r>
            <a:r>
              <a:rPr lang="en-GB" sz="1450" b="1" dirty="0">
                <a:solidFill>
                  <a:schemeClr val="tx1">
                    <a:lumMod val="75000"/>
                    <a:lumOff val="25000"/>
                  </a:schemeClr>
                </a:solidFill>
              </a:rPr>
              <a:t>nor a significant influence on the evolution of price volatility</a:t>
            </a:r>
            <a:r>
              <a:rPr lang="en-GB" sz="1450" dirty="0">
                <a:solidFill>
                  <a:schemeClr val="tx1">
                    <a:lumMod val="75000"/>
                    <a:lumOff val="25000"/>
                  </a:schemeClr>
                </a:solidFill>
              </a:rPr>
              <a:t> for those products.</a:t>
            </a:r>
            <a:endParaRPr lang="en-GB" sz="1450" dirty="0">
              <a:solidFill>
                <a:schemeClr val="tx1">
                  <a:lumMod val="75000"/>
                  <a:lumOff val="25000"/>
                </a:schemeClr>
              </a:solidFill>
              <a:highlight>
                <a:srgbClr val="66FF99"/>
              </a:highlight>
            </a:endParaRPr>
          </a:p>
        </p:txBody>
      </p:sp>
      <p:sp>
        <p:nvSpPr>
          <p:cNvPr id="3" name="Rettangolo 2">
            <a:extLst>
              <a:ext uri="{FF2B5EF4-FFF2-40B4-BE49-F238E27FC236}">
                <a16:creationId xmlns:a16="http://schemas.microsoft.com/office/drawing/2014/main" id="{E8F35FB5-F26B-43C8-8C84-70232E98B333}"/>
              </a:ext>
            </a:extLst>
          </p:cNvPr>
          <p:cNvSpPr/>
          <p:nvPr/>
        </p:nvSpPr>
        <p:spPr>
          <a:xfrm>
            <a:off x="979989" y="3933056"/>
            <a:ext cx="7200800" cy="1785104"/>
          </a:xfrm>
          <a:prstGeom prst="rect">
            <a:avLst/>
          </a:prstGeom>
          <a:solidFill>
            <a:schemeClr val="bg1">
              <a:lumMod val="95000"/>
            </a:schemeClr>
          </a:solidFill>
          <a:ln w="12700">
            <a:solidFill>
              <a:srgbClr val="FF0000"/>
            </a:solidFill>
          </a:ln>
        </p:spPr>
        <p:txBody>
          <a:bodyPr wrap="square">
            <a:spAutoFit/>
          </a:bodyPr>
          <a:lstStyle/>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In the light of the findings presented above, and also taking into account that EU marketing standards have caused very </a:t>
            </a:r>
            <a:r>
              <a:rPr lang="en-GB" sz="1450" dirty="0" smtClean="0">
                <a:solidFill>
                  <a:schemeClr val="tx1">
                    <a:lumMod val="75000"/>
                    <a:lumOff val="25000"/>
                  </a:schemeClr>
                </a:solidFill>
                <a:ea typeface="Times New Roman" panose="02020603050405020304" pitchFamily="18" charset="0"/>
                <a:cs typeface="Tahoma" panose="020B0604030504040204" pitchFamily="34" charset="0"/>
              </a:rPr>
              <a:t>few and inconclusive </a:t>
            </a:r>
            <a:r>
              <a:rPr lang="en-GB" sz="1450" dirty="0">
                <a:solidFill>
                  <a:schemeClr val="tx1">
                    <a:lumMod val="75000"/>
                    <a:lumOff val="25000"/>
                  </a:schemeClr>
                </a:solidFill>
                <a:ea typeface="Times New Roman" panose="02020603050405020304" pitchFamily="18" charset="0"/>
                <a:cs typeface="Tahoma" panose="020B0604030504040204" pitchFamily="34" charset="0"/>
              </a:rPr>
              <a:t>practical cases of unintended/unexpected effects, and no significant practical cases of “deadweight</a:t>
            </a:r>
            <a:r>
              <a:rPr lang="en-GB" sz="1450" b="1" dirty="0">
                <a:solidFill>
                  <a:schemeClr val="tx1">
                    <a:lumMod val="75000"/>
                    <a:lumOff val="25000"/>
                  </a:schemeClr>
                </a:solidFill>
                <a:ea typeface="Times New Roman" panose="02020603050405020304" pitchFamily="18" charset="0"/>
                <a:cs typeface="Tahoma" panose="020B0604030504040204" pitchFamily="34" charset="0"/>
              </a:rPr>
              <a:t>”</a:t>
            </a:r>
            <a:r>
              <a:rPr lang="en-GB" sz="1450" dirty="0">
                <a:solidFill>
                  <a:schemeClr val="tx1">
                    <a:lumMod val="75000"/>
                    <a:lumOff val="25000"/>
                  </a:schemeClr>
                </a:solidFill>
                <a:ea typeface="Times New Roman" panose="02020603050405020304" pitchFamily="18" charset="0"/>
                <a:cs typeface="Tahoma" panose="020B0604030504040204" pitchFamily="34" charset="0"/>
              </a:rPr>
              <a:t>,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the overall judgment about the effectiveness of EU marketing standards is positive</a:t>
            </a:r>
            <a:r>
              <a:rPr lang="en-GB" sz="1450" dirty="0">
                <a:solidFill>
                  <a:schemeClr val="tx1">
                    <a:lumMod val="75000"/>
                    <a:lumOff val="25000"/>
                  </a:schemeClr>
                </a:solidFill>
                <a:ea typeface="Times New Roman" panose="02020603050405020304" pitchFamily="18" charset="0"/>
                <a:cs typeface="Tahoma" panose="020B0604030504040204" pitchFamily="34" charset="0"/>
              </a:rPr>
              <a:t>. </a:t>
            </a:r>
          </a:p>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The replacement of specific marketing standards for 26 types of fresh fruit and vegetables by a general marketing standard emerged as the most controversial aspect in terms of effectiveness, at least in the perception of stakeholders.</a:t>
            </a:r>
          </a:p>
        </p:txBody>
      </p:sp>
      <p:sp>
        <p:nvSpPr>
          <p:cNvPr id="6" name="Rettangolo arrotondato 4">
            <a:hlinkClick r:id="rId2" action="ppaction://hlinksldjump"/>
            <a:extLst>
              <a:ext uri="{FF2B5EF4-FFF2-40B4-BE49-F238E27FC236}">
                <a16:creationId xmlns:a16="http://schemas.microsoft.com/office/drawing/2014/main" id="{06791F3E-64DB-4D1A-9A87-DABE47910312}"/>
              </a:ext>
            </a:extLst>
          </p:cNvPr>
          <p:cNvSpPr/>
          <p:nvPr/>
        </p:nvSpPr>
        <p:spPr>
          <a:xfrm>
            <a:off x="2380828"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261F8811-DC80-43E1-97D1-E079F4AEB2CE}"/>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64FAB464-8EEB-45DF-8CB9-28EA2B0A66FD}"/>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CE606A9B-A40C-4886-8449-730326F844CC}"/>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7AD0B1B4-9496-4107-999D-AD00B59B4693}"/>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183A5963-4A20-4FA1-8EE7-4E637BD0A840}"/>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FA3E3F71-C4AC-42C7-89EE-133777C07CA8}"/>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DF149F73-CD5C-4FE1-92E2-AA5A0217A47A}"/>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8389" y="920831"/>
            <a:ext cx="9144000" cy="563953"/>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3: </a:t>
            </a:r>
            <a:r>
              <a:rPr lang="en-US" sz="1700" b="1" dirty="0">
                <a:solidFill>
                  <a:schemeClr val="accent1">
                    <a:lumMod val="50000"/>
                  </a:schemeClr>
                </a:solidFill>
                <a:latin typeface="+mj-lt"/>
              </a:rPr>
              <a:t>To what extent have the fact of replacing specific marketing standards for 26 types of fresh fruit and vegetables by a general marketing standard altered the effectiveness of the policy?</a:t>
            </a:r>
          </a:p>
        </p:txBody>
      </p:sp>
    </p:spTree>
    <p:extLst>
      <p:ext uri="{BB962C8B-B14F-4D97-AF65-F5344CB8AC3E}">
        <p14:creationId xmlns:p14="http://schemas.microsoft.com/office/powerpoint/2010/main" val="585047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708921"/>
            <a:ext cx="7452320" cy="1440160"/>
          </a:xfrm>
          <a:solidFill>
            <a:schemeClr val="bg1">
              <a:lumMod val="85000"/>
            </a:schemeClr>
          </a:solidFill>
        </p:spPr>
        <p:txBody>
          <a:bodyPr/>
          <a:lstStyle/>
          <a:p>
            <a:pPr marL="457200" indent="-457200" algn="r"/>
            <a:r>
              <a:rPr lang="en-US" dirty="0">
                <a:solidFill>
                  <a:schemeClr val="accent1">
                    <a:lumMod val="50000"/>
                  </a:schemeClr>
                </a:solidFill>
                <a:latin typeface="Calibri" panose="020F0502020204030204" pitchFamily="34" charset="0"/>
              </a:rPr>
              <a:t>Conclusions on theme II – Efficiency</a:t>
            </a:r>
            <a:endParaRPr lang="en-GB" dirty="0">
              <a:solidFill>
                <a:schemeClr val="accent1">
                  <a:lumMod val="50000"/>
                </a:schemeClr>
              </a:solidFill>
              <a:latin typeface="Calibri" panose="020F0502020204030204" pitchFamily="34" charset="0"/>
            </a:endParaRPr>
          </a:p>
        </p:txBody>
      </p:sp>
      <p:sp>
        <p:nvSpPr>
          <p:cNvPr id="4" name="Segnaposto numero diapositiva 3"/>
          <p:cNvSpPr>
            <a:spLocks noGrp="1"/>
          </p:cNvSpPr>
          <p:nvPr>
            <p:ph type="sldNum" sz="quarter" idx="12"/>
          </p:nvPr>
        </p:nvSpPr>
        <p:spPr/>
        <p:txBody>
          <a:bodyPr/>
          <a:lstStyle/>
          <a:p>
            <a:pPr>
              <a:defRPr/>
            </a:pPr>
            <a:fld id="{EC495FA2-87B1-4A57-B291-5B3775307DE9}" type="slidenum">
              <a:rPr lang="it-IT" smtClean="0"/>
              <a:pPr>
                <a:defRPr/>
              </a:pPr>
              <a:t>16</a:t>
            </a:fld>
            <a:endParaRPr lang="it-IT" dirty="0"/>
          </a:p>
        </p:txBody>
      </p:sp>
      <p:sp>
        <p:nvSpPr>
          <p:cNvPr id="5" name="Rettangolo arrotondato 4">
            <a:hlinkClick r:id="rId2" action="ppaction://hlinksldjump"/>
            <a:extLst>
              <a:ext uri="{FF2B5EF4-FFF2-40B4-BE49-F238E27FC236}">
                <a16:creationId xmlns:a16="http://schemas.microsoft.com/office/drawing/2014/main" id="{30F28BF7-107A-4F63-9781-A27E65AD55B7}"/>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188705CE-170C-4F6B-840B-E2F949978EC3}"/>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9146251C-6AB6-4C89-8188-05A030748794}"/>
              </a:ext>
            </a:extLst>
          </p:cNvPr>
          <p:cNvSpPr/>
          <p:nvPr/>
        </p:nvSpPr>
        <p:spPr>
          <a:xfrm>
            <a:off x="3481486"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8" name="Rettangolo arrotondato 7">
            <a:hlinkClick r:id="rId5" action="ppaction://hlinksldjump"/>
            <a:extLst>
              <a:ext uri="{FF2B5EF4-FFF2-40B4-BE49-F238E27FC236}">
                <a16:creationId xmlns:a16="http://schemas.microsoft.com/office/drawing/2014/main" id="{CD367A53-CB4C-4FFA-B397-CB3D70CDE80D}"/>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9" name="Rettangolo arrotondato 11">
            <a:hlinkClick r:id="rId6" action="ppaction://hlinksldjump"/>
            <a:extLst>
              <a:ext uri="{FF2B5EF4-FFF2-40B4-BE49-F238E27FC236}">
                <a16:creationId xmlns:a16="http://schemas.microsoft.com/office/drawing/2014/main" id="{43AFF618-5537-4A01-AAF5-68C37F8C678E}"/>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0" name="Rettangolo arrotondato 12">
            <a:hlinkClick r:id="rId7" action="ppaction://hlinksldjump"/>
            <a:extLst>
              <a:ext uri="{FF2B5EF4-FFF2-40B4-BE49-F238E27FC236}">
                <a16:creationId xmlns:a16="http://schemas.microsoft.com/office/drawing/2014/main" id="{06EF245A-20EF-437D-B621-D7500366A13F}"/>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1" name="Rettangolo arrotondato 5">
            <a:hlinkClick r:id="rId8" action="ppaction://hlinksldjump"/>
            <a:extLst>
              <a:ext uri="{FF2B5EF4-FFF2-40B4-BE49-F238E27FC236}">
                <a16:creationId xmlns:a16="http://schemas.microsoft.com/office/drawing/2014/main" id="{D43A527A-5437-4116-9E83-8A24341BF44F}"/>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2" name="Rettangolo arrotondato 5">
            <a:hlinkClick r:id="rId9" action="ppaction://hlinksldjump"/>
            <a:extLst>
              <a:ext uri="{FF2B5EF4-FFF2-40B4-BE49-F238E27FC236}">
                <a16:creationId xmlns:a16="http://schemas.microsoft.com/office/drawing/2014/main" id="{AF256620-2D71-42E3-A64F-35977304F319}"/>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265229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II - efficiency</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17</a:t>
            </a:fld>
            <a:endParaRPr lang="it-IT"/>
          </a:p>
        </p:txBody>
      </p:sp>
      <p:sp>
        <p:nvSpPr>
          <p:cNvPr id="5" name="CasellaDiTesto 4"/>
          <p:cNvSpPr txBox="1"/>
          <p:nvPr/>
        </p:nvSpPr>
        <p:spPr>
          <a:xfrm>
            <a:off x="395288" y="1844824"/>
            <a:ext cx="8353425" cy="3676527"/>
          </a:xfrm>
          <a:prstGeom prst="rect">
            <a:avLst/>
          </a:prstGeom>
          <a:noFill/>
          <a:ln>
            <a:noFill/>
          </a:ln>
        </p:spPr>
        <p:txBody>
          <a:bodyPr wrap="square" rtlCol="0">
            <a:noAutofit/>
          </a:bodyPr>
          <a:lstStyle/>
          <a:p>
            <a:pPr marL="285750" indent="-285750" algn="just">
              <a:spcBef>
                <a:spcPts val="800"/>
              </a:spcBef>
              <a:buFont typeface="Arial" panose="020B0604020202020204" pitchFamily="34" charset="0"/>
              <a:buChar char="•"/>
            </a:pPr>
            <a:r>
              <a:rPr lang="en-GB" sz="1450" b="1" dirty="0" smtClean="0">
                <a:solidFill>
                  <a:schemeClr val="tx1">
                    <a:lumMod val="75000"/>
                    <a:lumOff val="25000"/>
                  </a:schemeClr>
                </a:solidFill>
              </a:rPr>
              <a:t>The </a:t>
            </a:r>
            <a:r>
              <a:rPr lang="en-GB" sz="1450" b="1" dirty="0">
                <a:solidFill>
                  <a:schemeClr val="tx1">
                    <a:lumMod val="75000"/>
                    <a:lumOff val="25000"/>
                  </a:schemeClr>
                </a:solidFill>
              </a:rPr>
              <a:t>current cost of compliance to the EU marketing standards incurred by operators</a:t>
            </a:r>
            <a:r>
              <a:rPr lang="en-GB" sz="1450" dirty="0">
                <a:solidFill>
                  <a:schemeClr val="tx1">
                    <a:lumMod val="75000"/>
                    <a:lumOff val="25000"/>
                  </a:schemeClr>
                </a:solidFill>
              </a:rPr>
              <a:t> across all sectors is judged as </a:t>
            </a:r>
            <a:r>
              <a:rPr lang="en-GB" sz="1450" b="1" dirty="0">
                <a:solidFill>
                  <a:schemeClr val="tx1">
                    <a:lumMod val="75000"/>
                    <a:lumOff val="25000"/>
                  </a:schemeClr>
                </a:solidFill>
              </a:rPr>
              <a:t>justifiable</a:t>
            </a:r>
            <a:r>
              <a:rPr lang="en-GB" sz="1450" dirty="0">
                <a:solidFill>
                  <a:schemeClr val="tx1">
                    <a:lumMod val="75000"/>
                    <a:lumOff val="25000"/>
                  </a:schemeClr>
                </a:solidFill>
              </a:rPr>
              <a:t>, i.e. proportionate to the results achieved.</a:t>
            </a:r>
          </a:p>
          <a:p>
            <a:pPr marL="285750" indent="-285750" algn="just">
              <a:spcBef>
                <a:spcPts val="800"/>
              </a:spcBef>
              <a:buFont typeface="Arial" panose="020B0604020202020204" pitchFamily="34" charset="0"/>
              <a:buChar char="•"/>
            </a:pPr>
            <a:r>
              <a:rPr lang="en-GB" sz="1450" dirty="0">
                <a:solidFill>
                  <a:schemeClr val="tx1">
                    <a:lumMod val="75000"/>
                    <a:lumOff val="25000"/>
                  </a:schemeClr>
                </a:solidFill>
              </a:rPr>
              <a:t>The standards contribute </a:t>
            </a:r>
            <a:r>
              <a:rPr lang="en-GB" sz="1450" b="1" dirty="0">
                <a:solidFill>
                  <a:schemeClr val="tx1">
                    <a:lumMod val="75000"/>
                    <a:lumOff val="25000"/>
                  </a:schemeClr>
                </a:solidFill>
              </a:rPr>
              <a:t>important benefits that by far outweigh the costs involved</a:t>
            </a:r>
            <a:r>
              <a:rPr lang="en-GB" sz="1450" dirty="0">
                <a:solidFill>
                  <a:schemeClr val="tx1">
                    <a:lumMod val="75000"/>
                    <a:lumOff val="25000"/>
                  </a:schemeClr>
                </a:solidFill>
              </a:rPr>
              <a:t>, in particular for hops, poultry meat, eggs, fresh fruit and vegetables, dairy, honey, and fruit jams sectors.</a:t>
            </a:r>
          </a:p>
          <a:p>
            <a:pPr marL="285750" indent="-285750" algn="just">
              <a:spcBef>
                <a:spcPts val="800"/>
              </a:spcBef>
              <a:buFont typeface="Arial" panose="020B0604020202020204" pitchFamily="34" charset="0"/>
              <a:buChar char="•"/>
            </a:pPr>
            <a:r>
              <a:rPr lang="en-GB" sz="1450" dirty="0">
                <a:solidFill>
                  <a:schemeClr val="tx1">
                    <a:lumMod val="75000"/>
                    <a:lumOff val="25000"/>
                  </a:schemeClr>
                </a:solidFill>
              </a:rPr>
              <a:t>In the olive oil sector this proportionality was questioned by some operators, due to the high costs involved.</a:t>
            </a:r>
          </a:p>
          <a:p>
            <a:pPr marL="285750" indent="-285750" algn="just">
              <a:spcBef>
                <a:spcPts val="800"/>
              </a:spcBef>
              <a:buFont typeface="Arial" panose="020B0604020202020204" pitchFamily="34" charset="0"/>
              <a:buChar char="•"/>
            </a:pPr>
            <a:r>
              <a:rPr lang="en-GB" sz="1450" b="1" dirty="0">
                <a:solidFill>
                  <a:schemeClr val="tx1">
                    <a:lumMod val="75000"/>
                    <a:lumOff val="25000"/>
                  </a:schemeClr>
                </a:solidFill>
              </a:rPr>
              <a:t>The costs of compliance </a:t>
            </a:r>
            <a:r>
              <a:rPr lang="en-GB" sz="1450" dirty="0">
                <a:solidFill>
                  <a:schemeClr val="tx1">
                    <a:lumMod val="75000"/>
                    <a:lumOff val="25000"/>
                  </a:schemeClr>
                </a:solidFill>
              </a:rPr>
              <a:t>to the standards </a:t>
            </a:r>
            <a:r>
              <a:rPr lang="en-GB" sz="1450" b="1" dirty="0">
                <a:solidFill>
                  <a:schemeClr val="tx1">
                    <a:lumMod val="75000"/>
                    <a:lumOff val="25000"/>
                  </a:schemeClr>
                </a:solidFill>
              </a:rPr>
              <a:t>vary between sectors,</a:t>
            </a:r>
            <a:r>
              <a:rPr lang="en-GB" sz="1450" dirty="0">
                <a:solidFill>
                  <a:schemeClr val="tx1">
                    <a:lumMod val="75000"/>
                    <a:lumOff val="25000"/>
                  </a:schemeClr>
                </a:solidFill>
              </a:rPr>
              <a:t> </a:t>
            </a:r>
            <a:r>
              <a:rPr lang="en-GB" sz="1450" b="1" dirty="0">
                <a:solidFill>
                  <a:schemeClr val="tx1">
                    <a:lumMod val="75000"/>
                    <a:lumOff val="25000"/>
                  </a:schemeClr>
                </a:solidFill>
              </a:rPr>
              <a:t>in nearly all cases being considered as relatively minor/negligible </a:t>
            </a:r>
            <a:r>
              <a:rPr lang="en-GB" sz="1450" dirty="0">
                <a:solidFill>
                  <a:schemeClr val="tx1">
                    <a:lumMod val="75000"/>
                    <a:lumOff val="25000"/>
                  </a:schemeClr>
                </a:solidFill>
              </a:rPr>
              <a:t>(except for the olive oil sector).</a:t>
            </a:r>
          </a:p>
          <a:p>
            <a:pPr marL="285750" indent="-285750" algn="just">
              <a:spcBef>
                <a:spcPts val="800"/>
              </a:spcBef>
              <a:buFont typeface="Arial" panose="020B0604020202020204" pitchFamily="34" charset="0"/>
              <a:buChar char="•"/>
            </a:pPr>
            <a:r>
              <a:rPr lang="en-GB" sz="1450" b="1" dirty="0">
                <a:solidFill>
                  <a:schemeClr val="tx1">
                    <a:lumMod val="75000"/>
                    <a:lumOff val="25000"/>
                  </a:schemeClr>
                </a:solidFill>
              </a:rPr>
              <a:t>Benefits include</a:t>
            </a:r>
            <a:r>
              <a:rPr lang="en-GB" sz="1450" dirty="0">
                <a:solidFill>
                  <a:schemeClr val="tx1">
                    <a:lumMod val="75000"/>
                    <a:lumOff val="25000"/>
                  </a:schemeClr>
                </a:solidFill>
              </a:rPr>
              <a:t> improved product quality, enhanced market access, creating a level playing field between operators and improving the implementation of controls by enforcement authorities.</a:t>
            </a:r>
          </a:p>
          <a:p>
            <a:pPr marL="285750" indent="-285750" algn="just">
              <a:spcBef>
                <a:spcPts val="800"/>
              </a:spcBef>
              <a:buFont typeface="Arial" panose="020B0604020202020204" pitchFamily="34" charset="0"/>
              <a:buChar char="•"/>
            </a:pPr>
            <a:r>
              <a:rPr lang="en-GB" sz="1450" dirty="0">
                <a:solidFill>
                  <a:schemeClr val="tx1">
                    <a:lumMod val="75000"/>
                    <a:lumOff val="25000"/>
                  </a:schemeClr>
                </a:solidFill>
              </a:rPr>
              <a:t>In principle, consumers organisations support regulatory approaches to the definition of food quality, rather than reliance on voluntary, private standards.</a:t>
            </a:r>
          </a:p>
          <a:p>
            <a:pPr marL="285750" indent="-285750" algn="just">
              <a:spcBef>
                <a:spcPts val="800"/>
              </a:spcBef>
              <a:buFont typeface="Arial" panose="020B0604020202020204" pitchFamily="34" charset="0"/>
              <a:buChar char="•"/>
            </a:pPr>
            <a:r>
              <a:rPr lang="en-GB" sz="1450" dirty="0">
                <a:solidFill>
                  <a:schemeClr val="tx1">
                    <a:lumMod val="75000"/>
                    <a:lumOff val="25000"/>
                  </a:schemeClr>
                </a:solidFill>
              </a:rPr>
              <a:t>In the case of </a:t>
            </a:r>
            <a:r>
              <a:rPr lang="en-GB" sz="1450" b="1" dirty="0">
                <a:solidFill>
                  <a:schemeClr val="tx1">
                    <a:lumMod val="75000"/>
                    <a:lumOff val="25000"/>
                  </a:schemeClr>
                </a:solidFill>
              </a:rPr>
              <a:t>hops certification</a:t>
            </a:r>
            <a:r>
              <a:rPr lang="en-GB" sz="1450" dirty="0">
                <a:solidFill>
                  <a:schemeClr val="tx1">
                    <a:lumMod val="75000"/>
                    <a:lumOff val="25000"/>
                  </a:schemeClr>
                </a:solidFill>
              </a:rPr>
              <a:t>, the </a:t>
            </a:r>
            <a:r>
              <a:rPr lang="en-GB" sz="1450" b="1" dirty="0">
                <a:solidFill>
                  <a:schemeClr val="tx1">
                    <a:lumMod val="75000"/>
                    <a:lumOff val="25000"/>
                  </a:schemeClr>
                </a:solidFill>
              </a:rPr>
              <a:t>additional costs incurred by operators </a:t>
            </a:r>
            <a:r>
              <a:rPr lang="en-GB" sz="1450" dirty="0">
                <a:solidFill>
                  <a:schemeClr val="tx1">
                    <a:lumMod val="75000"/>
                    <a:lumOff val="25000"/>
                  </a:schemeClr>
                </a:solidFill>
              </a:rPr>
              <a:t>were found to be </a:t>
            </a:r>
            <a:r>
              <a:rPr lang="en-GB" sz="1450" b="1" dirty="0">
                <a:solidFill>
                  <a:schemeClr val="tx1">
                    <a:lumMod val="75000"/>
                    <a:lumOff val="25000"/>
                  </a:schemeClr>
                </a:solidFill>
              </a:rPr>
              <a:t>fully justifiable and proportionate to the quality benefits achieved.</a:t>
            </a:r>
          </a:p>
        </p:txBody>
      </p:sp>
      <p:sp>
        <p:nvSpPr>
          <p:cNvPr id="6" name="Rettangolo arrotondato 4">
            <a:hlinkClick r:id="rId2" action="ppaction://hlinksldjump"/>
            <a:extLst>
              <a:ext uri="{FF2B5EF4-FFF2-40B4-BE49-F238E27FC236}">
                <a16:creationId xmlns:a16="http://schemas.microsoft.com/office/drawing/2014/main" id="{94C405FF-DCD2-4C83-8B71-CD4E8DCB0C4B}"/>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57991327-1DEE-4197-B2E3-8FB78A7301D0}"/>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6EC4411E-92A1-4BCA-849C-65C5A1A796DB}"/>
              </a:ext>
            </a:extLst>
          </p:cNvPr>
          <p:cNvSpPr/>
          <p:nvPr/>
        </p:nvSpPr>
        <p:spPr>
          <a:xfrm>
            <a:off x="3481486"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AE52E2BF-A6A6-48D5-8212-D1227D2CC625}"/>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FC2E4901-091E-4571-878E-893976612CB9}"/>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09A6EA82-16CD-4410-846D-71DFFD67BFD6}"/>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57F91040-D3E0-4F45-B284-0E15A936474F}"/>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D381C731-8A5D-45CF-9F6C-D88E3AEB2909}"/>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0" y="979783"/>
            <a:ext cx="9144000" cy="563953"/>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4: </a:t>
            </a:r>
            <a:r>
              <a:rPr lang="en-US" sz="1700" b="1" dirty="0">
                <a:solidFill>
                  <a:schemeClr val="accent1">
                    <a:lumMod val="50000"/>
                  </a:schemeClr>
                </a:solidFill>
                <a:latin typeface="+mj-lt"/>
              </a:rPr>
              <a:t>To what extent the incurred costs are justifiable and proportionate to the benefits achieved (by food business operators, Member States, consumers)?</a:t>
            </a:r>
          </a:p>
        </p:txBody>
      </p:sp>
    </p:spTree>
    <p:extLst>
      <p:ext uri="{BB962C8B-B14F-4D97-AF65-F5344CB8AC3E}">
        <p14:creationId xmlns:p14="http://schemas.microsoft.com/office/powerpoint/2010/main" val="17527879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II - efficiency</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18</a:t>
            </a:fld>
            <a:endParaRPr lang="it-IT"/>
          </a:p>
        </p:txBody>
      </p:sp>
      <p:sp>
        <p:nvSpPr>
          <p:cNvPr id="5" name="CasellaDiTesto 4"/>
          <p:cNvSpPr txBox="1"/>
          <p:nvPr/>
        </p:nvSpPr>
        <p:spPr>
          <a:xfrm>
            <a:off x="395288" y="1344196"/>
            <a:ext cx="8353425" cy="4177155"/>
          </a:xfrm>
          <a:prstGeom prst="rect">
            <a:avLst/>
          </a:prstGeom>
          <a:noFill/>
          <a:ln>
            <a:noFill/>
          </a:ln>
        </p:spPr>
        <p:txBody>
          <a:bodyPr wrap="square" rtlCol="0">
            <a:noAutofit/>
          </a:bodyPr>
          <a:lstStyle/>
          <a:p>
            <a:pPr marL="285750" indent="-285750" algn="just">
              <a:spcBef>
                <a:spcPts val="600"/>
              </a:spcBef>
              <a:buFont typeface="Arial" panose="020B0604020202020204" pitchFamily="34" charset="0"/>
              <a:buChar char="•"/>
            </a:pPr>
            <a:r>
              <a:rPr lang="en-GB" sz="1450" dirty="0" smtClean="0">
                <a:solidFill>
                  <a:schemeClr val="tx1">
                    <a:lumMod val="75000"/>
                    <a:lumOff val="25000"/>
                  </a:schemeClr>
                </a:solidFill>
              </a:rPr>
              <a:t>The </a:t>
            </a:r>
            <a:r>
              <a:rPr lang="en-GB" sz="1450" dirty="0">
                <a:solidFill>
                  <a:schemeClr val="tx1">
                    <a:lumMod val="75000"/>
                    <a:lumOff val="25000"/>
                  </a:schemeClr>
                </a:solidFill>
              </a:rPr>
              <a:t>assessment revealed some </a:t>
            </a:r>
            <a:r>
              <a:rPr lang="en-GB" sz="1450" b="1" dirty="0">
                <a:solidFill>
                  <a:schemeClr val="tx1">
                    <a:lumMod val="75000"/>
                    <a:lumOff val="25000"/>
                  </a:schemeClr>
                </a:solidFill>
              </a:rPr>
              <a:t>potential for simplification</a:t>
            </a:r>
            <a:r>
              <a:rPr lang="en-GB" sz="1450" dirty="0">
                <a:solidFill>
                  <a:schemeClr val="tx1">
                    <a:lumMod val="75000"/>
                    <a:lumOff val="25000"/>
                  </a:schemeClr>
                </a:solidFill>
              </a:rPr>
              <a:t> of the standards in the </a:t>
            </a:r>
            <a:r>
              <a:rPr lang="en-GB" sz="1450" b="1" dirty="0">
                <a:solidFill>
                  <a:schemeClr val="tx1">
                    <a:lumMod val="75000"/>
                    <a:lumOff val="25000"/>
                  </a:schemeClr>
                </a:solidFill>
              </a:rPr>
              <a:t>poultry sector.</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In the </a:t>
            </a:r>
            <a:r>
              <a:rPr lang="en-GB" sz="1450" b="1" dirty="0">
                <a:solidFill>
                  <a:schemeClr val="tx1">
                    <a:lumMod val="75000"/>
                    <a:lumOff val="25000"/>
                  </a:schemeClr>
                </a:solidFill>
              </a:rPr>
              <a:t>poultry sector</a:t>
            </a:r>
            <a:r>
              <a:rPr lang="en-GB" sz="1450" dirty="0">
                <a:solidFill>
                  <a:schemeClr val="tx1">
                    <a:lumMod val="75000"/>
                    <a:lumOff val="25000"/>
                  </a:schemeClr>
                </a:solidFill>
              </a:rPr>
              <a:t>, the implementation of </a:t>
            </a:r>
            <a:r>
              <a:rPr lang="en-GB" sz="1450" b="1" dirty="0">
                <a:solidFill>
                  <a:schemeClr val="tx1">
                    <a:lumMod val="75000"/>
                    <a:lumOff val="25000"/>
                  </a:schemeClr>
                </a:solidFill>
              </a:rPr>
              <a:t>Articles 16-18 and Article 20 of Commission Regulation (EC) No 543/2008 on water absorption in poultry meat </a:t>
            </a:r>
            <a:r>
              <a:rPr lang="en-GB" sz="1450" dirty="0">
                <a:solidFill>
                  <a:schemeClr val="tx1">
                    <a:lumMod val="75000"/>
                    <a:lumOff val="25000"/>
                  </a:schemeClr>
                </a:solidFill>
              </a:rPr>
              <a:t>would lead to unnecessary delays in placing poultry meat products on the market; however, it was not possible for business stakeholders to substantiate the underlying reasons and the associated costs and losses.</a:t>
            </a:r>
          </a:p>
          <a:p>
            <a:pPr marL="285750" indent="-285750" algn="just">
              <a:spcBef>
                <a:spcPts val="600"/>
              </a:spcBef>
              <a:buFont typeface="Arial" panose="020B0604020202020204" pitchFamily="34" charset="0"/>
              <a:buChar char="•"/>
            </a:pPr>
            <a:r>
              <a:rPr lang="en-GB" sz="1450" b="1" dirty="0">
                <a:solidFill>
                  <a:schemeClr val="tx1">
                    <a:lumMod val="75000"/>
                    <a:lumOff val="25000"/>
                  </a:schemeClr>
                </a:solidFill>
              </a:rPr>
              <a:t>In all the other sectors, the potential for simplification was found to be limited</a:t>
            </a:r>
            <a:r>
              <a:rPr lang="en-GB" sz="1450" dirty="0">
                <a:solidFill>
                  <a:schemeClr val="tx1">
                    <a:lumMod val="75000"/>
                    <a:lumOff val="25000"/>
                  </a:schemeClr>
                </a:solidFill>
              </a:rPr>
              <a:t> (in particular for hops, fresh fruit and vegetables and olive oil)</a:t>
            </a:r>
          </a:p>
        </p:txBody>
      </p:sp>
      <p:sp>
        <p:nvSpPr>
          <p:cNvPr id="3" name="Rettangolo 2">
            <a:extLst>
              <a:ext uri="{FF2B5EF4-FFF2-40B4-BE49-F238E27FC236}">
                <a16:creationId xmlns:a16="http://schemas.microsoft.com/office/drawing/2014/main" id="{E2048F78-0124-4E05-9075-B9967F9C12FF}"/>
              </a:ext>
            </a:extLst>
          </p:cNvPr>
          <p:cNvSpPr/>
          <p:nvPr/>
        </p:nvSpPr>
        <p:spPr>
          <a:xfrm>
            <a:off x="1043608" y="3212976"/>
            <a:ext cx="7056784" cy="2700739"/>
          </a:xfrm>
          <a:prstGeom prst="rect">
            <a:avLst/>
          </a:prstGeom>
          <a:solidFill>
            <a:schemeClr val="bg1">
              <a:lumMod val="95000"/>
            </a:schemeClr>
          </a:solidFill>
          <a:ln w="12700">
            <a:solidFill>
              <a:srgbClr val="FF0000"/>
            </a:solidFill>
          </a:ln>
        </p:spPr>
        <p:txBody>
          <a:bodyPr wrap="square">
            <a:spAutoFit/>
          </a:bodyPr>
          <a:lstStyle/>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In the light of the findings presented above,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the overall judgment about the efficiency of EU marketing standards</a:t>
            </a:r>
            <a:r>
              <a:rPr lang="en-GB" sz="1450" dirty="0">
                <a:solidFill>
                  <a:schemeClr val="tx1">
                    <a:lumMod val="75000"/>
                    <a:lumOff val="25000"/>
                  </a:schemeClr>
                </a:solidFill>
                <a:ea typeface="Times New Roman" panose="02020603050405020304" pitchFamily="18" charset="0"/>
                <a:cs typeface="Tahoma" panose="020B0604030504040204" pitchFamily="34" charset="0"/>
              </a:rPr>
              <a:t> (proportionality of costs versus benefits) for the various stakeholders (producers, processors, intermediate operators/traders, retailers, competent authorities, final consumers)</a:t>
            </a:r>
            <a:r>
              <a:rPr lang="en-GB" sz="1450" b="1" dirty="0">
                <a:solidFill>
                  <a:schemeClr val="tx1">
                    <a:lumMod val="75000"/>
                    <a:lumOff val="25000"/>
                  </a:schemeClr>
                </a:solidFill>
                <a:ea typeface="Times New Roman" panose="02020603050405020304" pitchFamily="18" charset="0"/>
                <a:cs typeface="Tahoma" panose="020B0604030504040204" pitchFamily="34" charset="0"/>
              </a:rPr>
              <a:t> is positive</a:t>
            </a:r>
            <a:r>
              <a:rPr lang="en-GB" sz="1450" dirty="0">
                <a:solidFill>
                  <a:schemeClr val="tx1">
                    <a:lumMod val="75000"/>
                    <a:lumOff val="25000"/>
                  </a:schemeClr>
                </a:solidFill>
                <a:ea typeface="Times New Roman" panose="02020603050405020304" pitchFamily="18" charset="0"/>
                <a:cs typeface="Tahoma" panose="020B0604030504040204" pitchFamily="34" charset="0"/>
              </a:rPr>
              <a:t>. </a:t>
            </a:r>
          </a:p>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Nonetheless, a limitation may be that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consumers</a:t>
            </a:r>
            <a:r>
              <a:rPr lang="en-GB" sz="1450" dirty="0">
                <a:solidFill>
                  <a:schemeClr val="tx1">
                    <a:lumMod val="75000"/>
                    <a:lumOff val="25000"/>
                  </a:schemeClr>
                </a:solidFill>
                <a:ea typeface="Times New Roman" panose="02020603050405020304" pitchFamily="18" charset="0"/>
                <a:cs typeface="Tahoma" panose="020B0604030504040204" pitchFamily="34" charset="0"/>
              </a:rPr>
              <a:t> seem not to be really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aware</a:t>
            </a:r>
            <a:r>
              <a:rPr lang="en-GB" sz="1450" dirty="0">
                <a:solidFill>
                  <a:schemeClr val="tx1">
                    <a:lumMod val="75000"/>
                    <a:lumOff val="25000"/>
                  </a:schemeClr>
                </a:solidFill>
                <a:ea typeface="Times New Roman" panose="02020603050405020304" pitchFamily="18" charset="0"/>
                <a:cs typeface="Tahoma" panose="020B0604030504040204" pitchFamily="34" charset="0"/>
              </a:rPr>
              <a:t> of marketing standards and their benefits </a:t>
            </a:r>
            <a:r>
              <a:rPr lang="en-GB" sz="1450" dirty="0">
                <a:solidFill>
                  <a:schemeClr val="tx1">
                    <a:lumMod val="75000"/>
                    <a:lumOff val="25000"/>
                  </a:schemeClr>
                </a:solidFill>
                <a:ea typeface="Times New Roman" panose="02020603050405020304" pitchFamily="18" charset="0"/>
                <a:cs typeface="Tahoma" panose="020B0604030504040204" pitchFamily="34" charset="0"/>
                <a:sym typeface="Wingdings" panose="05000000000000000000" pitchFamily="2" charset="2"/>
              </a:rPr>
              <a:t> potential limitation in the robustness of the assessment from a consumer standpoint.</a:t>
            </a:r>
            <a:r>
              <a:rPr lang="en-GB" sz="1450" dirty="0">
                <a:solidFill>
                  <a:schemeClr val="tx1">
                    <a:lumMod val="75000"/>
                    <a:lumOff val="25000"/>
                  </a:schemeClr>
                </a:solidFill>
                <a:ea typeface="Times New Roman" panose="02020603050405020304" pitchFamily="18" charset="0"/>
                <a:cs typeface="Tahoma" panose="020B0604030504040204" pitchFamily="34" charset="0"/>
              </a:rPr>
              <a:t> </a:t>
            </a:r>
          </a:p>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The potential for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simplification</a:t>
            </a:r>
            <a:r>
              <a:rPr lang="en-GB" sz="1450" dirty="0">
                <a:solidFill>
                  <a:schemeClr val="tx1">
                    <a:lumMod val="75000"/>
                    <a:lumOff val="25000"/>
                  </a:schemeClr>
                </a:solidFill>
                <a:ea typeface="Times New Roman" panose="02020603050405020304" pitchFamily="18" charset="0"/>
                <a:cs typeface="Tahoma" panose="020B0604030504040204" pitchFamily="34" charset="0"/>
              </a:rPr>
              <a:t> was found to be limited (including the certification procedure for hops and the marketing standards for fresh fruit and vegetables and olive oil), except in the case of the standards on water absorption in poultry meat, where some potential in that respect was identified.</a:t>
            </a:r>
          </a:p>
        </p:txBody>
      </p:sp>
      <p:sp>
        <p:nvSpPr>
          <p:cNvPr id="6" name="Rettangolo arrotondato 4">
            <a:hlinkClick r:id="rId2" action="ppaction://hlinksldjump"/>
            <a:extLst>
              <a:ext uri="{FF2B5EF4-FFF2-40B4-BE49-F238E27FC236}">
                <a16:creationId xmlns:a16="http://schemas.microsoft.com/office/drawing/2014/main" id="{940FE964-54F4-40D1-B5F1-583539239893}"/>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1AFC7A21-9C84-4711-B34F-92A9969C0DB7}"/>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8F15BCCF-2653-427C-8572-4D8FA1BD4538}"/>
              </a:ext>
            </a:extLst>
          </p:cNvPr>
          <p:cNvSpPr/>
          <p:nvPr/>
        </p:nvSpPr>
        <p:spPr>
          <a:xfrm>
            <a:off x="3481486"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3941A0E4-DD9D-42C6-9614-CF80C47D7F74}"/>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68BF1EE2-8E0C-4171-9306-521304270A09}"/>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B2A89045-00AD-4B08-8875-3A79DBE7796A}"/>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B6DE66EB-45F9-4878-B191-5E2BE5D90177}"/>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51D5F50B-76ED-43CA-B87B-DC8C00B2A62F}"/>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5" name="Rettangolo 14"/>
          <p:cNvSpPr/>
          <p:nvPr/>
        </p:nvSpPr>
        <p:spPr>
          <a:xfrm>
            <a:off x="0" y="836712"/>
            <a:ext cx="9144000" cy="563953"/>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5: </a:t>
            </a:r>
            <a:r>
              <a:rPr lang="en-US" sz="1700" b="1" dirty="0">
                <a:solidFill>
                  <a:schemeClr val="accent1">
                    <a:lumMod val="50000"/>
                  </a:schemeClr>
                </a:solidFill>
                <a:latin typeface="+mj-lt"/>
              </a:rPr>
              <a:t>To what extent there is a potential for simplification of marketing standards?</a:t>
            </a:r>
          </a:p>
        </p:txBody>
      </p:sp>
    </p:spTree>
    <p:extLst>
      <p:ext uri="{BB962C8B-B14F-4D97-AF65-F5344CB8AC3E}">
        <p14:creationId xmlns:p14="http://schemas.microsoft.com/office/powerpoint/2010/main" val="29035386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708921"/>
            <a:ext cx="7452320" cy="1440160"/>
          </a:xfrm>
          <a:solidFill>
            <a:schemeClr val="bg1">
              <a:lumMod val="85000"/>
            </a:schemeClr>
          </a:solidFill>
        </p:spPr>
        <p:txBody>
          <a:bodyPr/>
          <a:lstStyle/>
          <a:p>
            <a:pPr marL="457200" indent="-457200" algn="r"/>
            <a:r>
              <a:rPr lang="en-US" dirty="0">
                <a:solidFill>
                  <a:schemeClr val="accent1">
                    <a:lumMod val="50000"/>
                  </a:schemeClr>
                </a:solidFill>
                <a:latin typeface="Calibri" panose="020F0502020204030204" pitchFamily="34" charset="0"/>
              </a:rPr>
              <a:t>Conclusions on theme III – Relevance</a:t>
            </a:r>
            <a:endParaRPr lang="en-GB" dirty="0">
              <a:solidFill>
                <a:schemeClr val="accent1">
                  <a:lumMod val="50000"/>
                </a:schemeClr>
              </a:solidFill>
              <a:latin typeface="Calibri" panose="020F0502020204030204" pitchFamily="34" charset="0"/>
            </a:endParaRPr>
          </a:p>
        </p:txBody>
      </p:sp>
      <p:sp>
        <p:nvSpPr>
          <p:cNvPr id="4" name="Segnaposto numero diapositiva 3"/>
          <p:cNvSpPr>
            <a:spLocks noGrp="1"/>
          </p:cNvSpPr>
          <p:nvPr>
            <p:ph type="sldNum" sz="quarter" idx="12"/>
          </p:nvPr>
        </p:nvSpPr>
        <p:spPr/>
        <p:txBody>
          <a:bodyPr/>
          <a:lstStyle/>
          <a:p>
            <a:pPr>
              <a:defRPr/>
            </a:pPr>
            <a:fld id="{EC495FA2-87B1-4A57-B291-5B3775307DE9}" type="slidenum">
              <a:rPr lang="it-IT" smtClean="0"/>
              <a:pPr>
                <a:defRPr/>
              </a:pPr>
              <a:t>19</a:t>
            </a:fld>
            <a:endParaRPr lang="it-IT" dirty="0"/>
          </a:p>
        </p:txBody>
      </p:sp>
      <p:sp>
        <p:nvSpPr>
          <p:cNvPr id="5" name="Rettangolo arrotondato 4">
            <a:hlinkClick r:id="rId2" action="ppaction://hlinksldjump"/>
            <a:extLst>
              <a:ext uri="{FF2B5EF4-FFF2-40B4-BE49-F238E27FC236}">
                <a16:creationId xmlns:a16="http://schemas.microsoft.com/office/drawing/2014/main" id="{BC9C3891-96AD-4571-A63A-0D8A389336E9}"/>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F0B16DD6-A18B-4BF5-8F71-3BDEA58D0AEE}"/>
              </a:ext>
            </a:extLst>
          </p:cNvPr>
          <p:cNvSpPr/>
          <p:nvPr/>
        </p:nvSpPr>
        <p:spPr>
          <a:xfrm>
            <a:off x="4582144"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2EDF2F4B-71F0-4890-9603-68B9F8658EAA}"/>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8" name="Rettangolo arrotondato 7">
            <a:hlinkClick r:id="rId5" action="ppaction://hlinksldjump"/>
            <a:extLst>
              <a:ext uri="{FF2B5EF4-FFF2-40B4-BE49-F238E27FC236}">
                <a16:creationId xmlns:a16="http://schemas.microsoft.com/office/drawing/2014/main" id="{9C10B13C-6C49-4FE2-B392-C75508E62FAC}"/>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9" name="Rettangolo arrotondato 11">
            <a:hlinkClick r:id="rId6" action="ppaction://hlinksldjump"/>
            <a:extLst>
              <a:ext uri="{FF2B5EF4-FFF2-40B4-BE49-F238E27FC236}">
                <a16:creationId xmlns:a16="http://schemas.microsoft.com/office/drawing/2014/main" id="{6FF67B4C-BE02-4454-9451-215FA0247729}"/>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0" name="Rettangolo arrotondato 12">
            <a:hlinkClick r:id="rId7" action="ppaction://hlinksldjump"/>
            <a:extLst>
              <a:ext uri="{FF2B5EF4-FFF2-40B4-BE49-F238E27FC236}">
                <a16:creationId xmlns:a16="http://schemas.microsoft.com/office/drawing/2014/main" id="{6E905573-72CA-45C6-9744-C9F0BE80423E}"/>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1" name="Rettangolo arrotondato 5">
            <a:hlinkClick r:id="rId8" action="ppaction://hlinksldjump"/>
            <a:extLst>
              <a:ext uri="{FF2B5EF4-FFF2-40B4-BE49-F238E27FC236}">
                <a16:creationId xmlns:a16="http://schemas.microsoft.com/office/drawing/2014/main" id="{172B3E9B-127E-487B-97DB-8838472B9FB2}"/>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2" name="Rettangolo arrotondato 5">
            <a:hlinkClick r:id="rId9" action="ppaction://hlinksldjump"/>
            <a:extLst>
              <a:ext uri="{FF2B5EF4-FFF2-40B4-BE49-F238E27FC236}">
                <a16:creationId xmlns:a16="http://schemas.microsoft.com/office/drawing/2014/main" id="{A16B5933-2038-455E-8BED-5206810ABEA1}"/>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517801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0350"/>
            <a:ext cx="9144000" cy="561975"/>
          </a:xfrm>
        </p:spPr>
        <p:txBody>
          <a:bodyPr/>
          <a:lstStyle/>
          <a:p>
            <a:r>
              <a:rPr lang="en-GB" dirty="0">
                <a:solidFill>
                  <a:schemeClr val="tx1">
                    <a:lumMod val="75000"/>
                    <a:lumOff val="25000"/>
                  </a:schemeClr>
                </a:solidFill>
                <a:latin typeface="Calibri" panose="020F0502020204030204" pitchFamily="34" charset="0"/>
              </a:rPr>
              <a:t>Table of contents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2</a:t>
            </a:fld>
            <a:endParaRPr lang="it-IT" dirty="0"/>
          </a:p>
        </p:txBody>
      </p:sp>
      <p:sp>
        <p:nvSpPr>
          <p:cNvPr id="7" name="Segnaposto contenuto 1"/>
          <p:cNvSpPr txBox="1">
            <a:spLocks/>
          </p:cNvSpPr>
          <p:nvPr/>
        </p:nvSpPr>
        <p:spPr bwMode="auto">
          <a:xfrm>
            <a:off x="395288" y="1052736"/>
            <a:ext cx="8353424"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2400" kern="1200">
                <a:solidFill>
                  <a:srgbClr val="7F7F7F"/>
                </a:solidFill>
                <a:latin typeface="Cambria" pitchFamily="18" charset="0"/>
                <a:ea typeface="+mn-ea"/>
                <a:cs typeface="+mn-cs"/>
              </a:defRPr>
            </a:lvl1pPr>
            <a:lvl2pPr marL="742950" indent="-285750" algn="l" rtl="0" eaLnBrk="1" fontAlgn="base" hangingPunct="1">
              <a:spcBef>
                <a:spcPct val="20000"/>
              </a:spcBef>
              <a:spcAft>
                <a:spcPct val="0"/>
              </a:spcAft>
              <a:buFont typeface="Arial" charset="0"/>
              <a:buChar char="–"/>
              <a:defRPr sz="2000" kern="1200">
                <a:solidFill>
                  <a:srgbClr val="7F7F7F"/>
                </a:solidFill>
                <a:latin typeface="Cambria" pitchFamily="18" charset="0"/>
                <a:ea typeface="+mn-ea"/>
                <a:cs typeface="+mn-cs"/>
              </a:defRPr>
            </a:lvl2pPr>
            <a:lvl3pPr marL="1143000" indent="-228600" algn="l" rtl="0" eaLnBrk="1" fontAlgn="base" hangingPunct="1">
              <a:spcBef>
                <a:spcPct val="20000"/>
              </a:spcBef>
              <a:spcAft>
                <a:spcPct val="0"/>
              </a:spcAft>
              <a:buFont typeface="Arial" charset="0"/>
              <a:buChar char="•"/>
              <a:defRPr kern="1200">
                <a:solidFill>
                  <a:srgbClr val="7F7F7F"/>
                </a:solidFill>
                <a:latin typeface="Cambria" pitchFamily="18" charset="0"/>
                <a:ea typeface="+mn-ea"/>
                <a:cs typeface="+mn-cs"/>
              </a:defRPr>
            </a:lvl3pPr>
            <a:lvl4pPr marL="1600200" indent="-228600" algn="l" rtl="0" eaLnBrk="1" fontAlgn="base" hangingPunct="1">
              <a:spcBef>
                <a:spcPct val="20000"/>
              </a:spcBef>
              <a:spcAft>
                <a:spcPct val="0"/>
              </a:spcAft>
              <a:buFont typeface="Arial" charset="0"/>
              <a:buChar char="–"/>
              <a:defRPr sz="1600" kern="1200">
                <a:solidFill>
                  <a:srgbClr val="7F7F7F"/>
                </a:solidFill>
                <a:latin typeface="Cambria" pitchFamily="18" charset="0"/>
                <a:ea typeface="+mn-ea"/>
                <a:cs typeface="+mn-cs"/>
              </a:defRPr>
            </a:lvl4pPr>
            <a:lvl5pPr marL="2057400" indent="-228600" algn="l" rtl="0" eaLnBrk="1" fontAlgn="base" hangingPunct="1">
              <a:spcBef>
                <a:spcPct val="20000"/>
              </a:spcBef>
              <a:spcAft>
                <a:spcPct val="0"/>
              </a:spcAft>
              <a:buFont typeface="Arial" charset="0"/>
              <a:buChar char="»"/>
              <a:defRPr sz="1600" kern="1200">
                <a:solidFill>
                  <a:srgbClr val="7F7F7F"/>
                </a:solidFill>
                <a:latin typeface="Cambr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spcBef>
                <a:spcPts val="0"/>
              </a:spcBef>
              <a:spcAft>
                <a:spcPts val="600"/>
              </a:spcAft>
              <a:buFont typeface="+mj-lt"/>
              <a:buAutoNum type="arabicPeriod"/>
            </a:pPr>
            <a:r>
              <a:rPr lang="en-GB" sz="1600" b="1" dirty="0">
                <a:solidFill>
                  <a:schemeClr val="tx1">
                    <a:lumMod val="75000"/>
                    <a:lumOff val="25000"/>
                  </a:schemeClr>
                </a:solidFill>
                <a:latin typeface="Calibri" panose="020F0502020204030204" pitchFamily="34" charset="0"/>
                <a:hlinkClick r:id="rId2" action="ppaction://hlinksldjump"/>
              </a:rPr>
              <a:t>Contents and objectives of the Evaluation</a:t>
            </a:r>
            <a:endParaRPr lang="en-GB" sz="1600" b="1" dirty="0">
              <a:solidFill>
                <a:schemeClr val="tx1">
                  <a:lumMod val="75000"/>
                  <a:lumOff val="25000"/>
                </a:schemeClr>
              </a:solidFill>
              <a:latin typeface="Calibri" panose="020F0502020204030204" pitchFamily="34" charset="0"/>
            </a:endParaRPr>
          </a:p>
          <a:p>
            <a:pPr marL="714375" lvl="1" indent="-266700">
              <a:spcBef>
                <a:spcPts val="0"/>
              </a:spcBef>
              <a:spcAft>
                <a:spcPts val="600"/>
              </a:spcAft>
              <a:buFont typeface="Arial" panose="020B0604020202020204" pitchFamily="34" charset="0"/>
              <a:buChar char="•"/>
            </a:pPr>
            <a:r>
              <a:rPr lang="en-US" sz="1200" i="1" dirty="0">
                <a:solidFill>
                  <a:prstClr val="black">
                    <a:lumMod val="75000"/>
                    <a:lumOff val="25000"/>
                  </a:prstClr>
                </a:solidFill>
                <a:latin typeface="Calibri" panose="020F0502020204030204" pitchFamily="34" charset="0"/>
                <a:cs typeface="Arial" charset="0"/>
                <a:hlinkClick r:id="rId3" action="ppaction://hlinksldjump"/>
              </a:rPr>
              <a:t>Key Regulations</a:t>
            </a:r>
            <a:endParaRPr lang="en-US" sz="1200" i="1" dirty="0">
              <a:solidFill>
                <a:prstClr val="black">
                  <a:lumMod val="75000"/>
                  <a:lumOff val="25000"/>
                </a:prstClr>
              </a:solidFill>
              <a:latin typeface="Calibri" panose="020F0502020204030204" pitchFamily="34" charset="0"/>
              <a:cs typeface="Arial" charset="0"/>
            </a:endParaRPr>
          </a:p>
          <a:p>
            <a:pPr marL="714375" lvl="1" indent="-266700">
              <a:spcBef>
                <a:spcPts val="0"/>
              </a:spcBef>
              <a:spcAft>
                <a:spcPts val="600"/>
              </a:spcAft>
              <a:buFont typeface="Arial" panose="020B0604020202020204" pitchFamily="34" charset="0"/>
              <a:buChar char="•"/>
            </a:pPr>
            <a:r>
              <a:rPr lang="en-US" sz="1200" i="1" dirty="0">
                <a:solidFill>
                  <a:prstClr val="black">
                    <a:lumMod val="75000"/>
                    <a:lumOff val="25000"/>
                  </a:prstClr>
                </a:solidFill>
                <a:latin typeface="Calibri" panose="020F0502020204030204" pitchFamily="34" charset="0"/>
                <a:cs typeface="Arial" charset="0"/>
                <a:hlinkClick r:id="rId4" action="ppaction://hlinksldjump"/>
              </a:rPr>
              <a:t>Objectives</a:t>
            </a:r>
            <a:endParaRPr lang="en-US" sz="1200" i="1" dirty="0">
              <a:solidFill>
                <a:prstClr val="black">
                  <a:lumMod val="75000"/>
                  <a:lumOff val="25000"/>
                </a:prstClr>
              </a:solidFill>
              <a:latin typeface="Calibri" panose="020F0502020204030204" pitchFamily="34" charset="0"/>
              <a:cs typeface="Arial" charset="0"/>
            </a:endParaRPr>
          </a:p>
          <a:p>
            <a:pPr marL="714375" lvl="1" indent="-266700">
              <a:spcBef>
                <a:spcPts val="0"/>
              </a:spcBef>
              <a:spcAft>
                <a:spcPts val="600"/>
              </a:spcAft>
              <a:buFont typeface="Arial" panose="020B0604020202020204" pitchFamily="34" charset="0"/>
              <a:buChar char="•"/>
            </a:pPr>
            <a:r>
              <a:rPr lang="en-US" sz="1200" i="1" dirty="0">
                <a:solidFill>
                  <a:prstClr val="black">
                    <a:lumMod val="75000"/>
                    <a:lumOff val="25000"/>
                  </a:prstClr>
                </a:solidFill>
                <a:latin typeface="Calibri" panose="020F0502020204030204" pitchFamily="34" charset="0"/>
                <a:cs typeface="Arial" charset="0"/>
                <a:hlinkClick r:id="rId5" action="ppaction://hlinksldjump"/>
              </a:rPr>
              <a:t>Evaluation questions</a:t>
            </a:r>
            <a:endParaRPr lang="en-US" sz="1200" i="1" dirty="0">
              <a:solidFill>
                <a:prstClr val="black">
                  <a:lumMod val="75000"/>
                  <a:lumOff val="25000"/>
                </a:prstClr>
              </a:solidFill>
              <a:latin typeface="Calibri" panose="020F0502020204030204" pitchFamily="34" charset="0"/>
              <a:cs typeface="Arial" charset="0"/>
            </a:endParaRPr>
          </a:p>
          <a:p>
            <a:pPr marL="714375" lvl="1" indent="-266700">
              <a:spcBef>
                <a:spcPts val="0"/>
              </a:spcBef>
              <a:spcAft>
                <a:spcPts val="600"/>
              </a:spcAft>
              <a:buFont typeface="Arial" panose="020B0604020202020204" pitchFamily="34" charset="0"/>
              <a:buChar char="•"/>
            </a:pPr>
            <a:r>
              <a:rPr lang="en-GB" sz="1200" i="1" dirty="0">
                <a:solidFill>
                  <a:prstClr val="black">
                    <a:lumMod val="75000"/>
                    <a:lumOff val="25000"/>
                  </a:prstClr>
                </a:solidFill>
                <a:latin typeface="Calibri" panose="020F0502020204030204" pitchFamily="34" charset="0"/>
                <a:cs typeface="Arial" charset="0"/>
                <a:hlinkClick r:id="rId6" action="ppaction://hlinksldjump"/>
              </a:rPr>
              <a:t>Product scope of the evaluation</a:t>
            </a:r>
            <a:endParaRPr lang="en-GB" sz="1200" i="1" dirty="0">
              <a:solidFill>
                <a:prstClr val="black">
                  <a:lumMod val="75000"/>
                  <a:lumOff val="25000"/>
                </a:prstClr>
              </a:solidFill>
              <a:latin typeface="Calibri" panose="020F0502020204030204" pitchFamily="34" charset="0"/>
              <a:cs typeface="Arial" charset="0"/>
            </a:endParaRPr>
          </a:p>
          <a:p>
            <a:pPr marL="714375" lvl="1" indent="-266700">
              <a:spcBef>
                <a:spcPts val="0"/>
              </a:spcBef>
              <a:spcAft>
                <a:spcPts val="600"/>
              </a:spcAft>
              <a:buFont typeface="Arial" panose="020B0604020202020204" pitchFamily="34" charset="0"/>
              <a:buChar char="•"/>
            </a:pPr>
            <a:r>
              <a:rPr lang="en-GB" sz="1200" i="1" dirty="0">
                <a:solidFill>
                  <a:prstClr val="black">
                    <a:lumMod val="75000"/>
                    <a:lumOff val="25000"/>
                  </a:prstClr>
                </a:solidFill>
                <a:latin typeface="Calibri" panose="020F0502020204030204" pitchFamily="34" charset="0"/>
                <a:cs typeface="Arial" charset="0"/>
                <a:hlinkClick r:id="rId7" action="ppaction://hlinksldjump"/>
              </a:rPr>
              <a:t>In-depth analysis in selected Member States</a:t>
            </a:r>
            <a:endParaRPr lang="en-US" sz="1200" i="1" dirty="0">
              <a:solidFill>
                <a:prstClr val="black">
                  <a:lumMod val="75000"/>
                  <a:lumOff val="25000"/>
                </a:prstClr>
              </a:solidFill>
              <a:latin typeface="Calibri" panose="020F0502020204030204" pitchFamily="34" charset="0"/>
              <a:cs typeface="Arial" charset="0"/>
            </a:endParaRPr>
          </a:p>
          <a:p>
            <a:pPr marL="457200" indent="-457200">
              <a:spcBef>
                <a:spcPts val="0"/>
              </a:spcBef>
              <a:spcAft>
                <a:spcPts val="600"/>
              </a:spcAft>
              <a:buFont typeface="+mj-lt"/>
              <a:buAutoNum type="arabicPeriod"/>
            </a:pPr>
            <a:r>
              <a:rPr lang="en-GB" sz="1600" b="1" dirty="0">
                <a:solidFill>
                  <a:schemeClr val="tx1">
                    <a:lumMod val="75000"/>
                    <a:lumOff val="25000"/>
                  </a:schemeClr>
                </a:solidFill>
                <a:latin typeface="Calibri" panose="020F0502020204030204" pitchFamily="34" charset="0"/>
                <a:hlinkClick r:id="rId8" action="ppaction://hlinksldjump"/>
              </a:rPr>
              <a:t>Evaluation methodology</a:t>
            </a:r>
            <a:endParaRPr lang="en-GB" sz="1600" b="1" dirty="0">
              <a:solidFill>
                <a:schemeClr val="tx1">
                  <a:lumMod val="75000"/>
                  <a:lumOff val="25000"/>
                </a:schemeClr>
              </a:solidFill>
              <a:latin typeface="Calibri" panose="020F0502020204030204" pitchFamily="34" charset="0"/>
            </a:endParaRPr>
          </a:p>
          <a:p>
            <a:pPr marL="457200" indent="-457200">
              <a:spcBef>
                <a:spcPts val="0"/>
              </a:spcBef>
              <a:spcAft>
                <a:spcPts val="600"/>
              </a:spcAft>
              <a:buFont typeface="+mj-lt"/>
              <a:buAutoNum type="arabicPeriod"/>
            </a:pPr>
            <a:r>
              <a:rPr lang="en-US" sz="1600" b="1" dirty="0">
                <a:solidFill>
                  <a:prstClr val="black">
                    <a:lumMod val="75000"/>
                    <a:lumOff val="25000"/>
                  </a:prstClr>
                </a:solidFill>
                <a:latin typeface="Calibri" panose="020F0502020204030204" pitchFamily="34" charset="0"/>
                <a:cs typeface="Arial" charset="0"/>
                <a:hlinkClick r:id="rId9" action="ppaction://hlinksldjump"/>
              </a:rPr>
              <a:t>Conclusions on theme I – effectiveness</a:t>
            </a:r>
            <a:endParaRPr lang="en-US" sz="1600" b="1" dirty="0">
              <a:solidFill>
                <a:prstClr val="black">
                  <a:lumMod val="75000"/>
                  <a:lumOff val="25000"/>
                </a:prstClr>
              </a:solidFill>
              <a:latin typeface="Calibri" panose="020F0502020204030204" pitchFamily="34" charset="0"/>
              <a:cs typeface="Arial" charset="0"/>
            </a:endParaRPr>
          </a:p>
          <a:p>
            <a:pPr marL="457200" indent="-457200">
              <a:spcBef>
                <a:spcPts val="0"/>
              </a:spcBef>
              <a:spcAft>
                <a:spcPts val="600"/>
              </a:spcAft>
              <a:buFont typeface="+mj-lt"/>
              <a:buAutoNum type="arabicPeriod"/>
            </a:pPr>
            <a:r>
              <a:rPr lang="en-US" sz="1600" b="1" dirty="0">
                <a:solidFill>
                  <a:prstClr val="black">
                    <a:lumMod val="75000"/>
                    <a:lumOff val="25000"/>
                  </a:prstClr>
                </a:solidFill>
                <a:latin typeface="Calibri" panose="020F0502020204030204" pitchFamily="34" charset="0"/>
                <a:cs typeface="Arial" charset="0"/>
                <a:hlinkClick r:id="rId10" action="ppaction://hlinksldjump"/>
              </a:rPr>
              <a:t>Conclusions on theme II – efficiency</a:t>
            </a:r>
            <a:endParaRPr lang="en-US" sz="1600" b="1" dirty="0">
              <a:solidFill>
                <a:prstClr val="black">
                  <a:lumMod val="75000"/>
                  <a:lumOff val="25000"/>
                </a:prstClr>
              </a:solidFill>
              <a:latin typeface="Calibri" panose="020F0502020204030204" pitchFamily="34" charset="0"/>
              <a:cs typeface="Arial" charset="0"/>
            </a:endParaRPr>
          </a:p>
          <a:p>
            <a:pPr marL="457200" indent="-457200">
              <a:spcBef>
                <a:spcPts val="0"/>
              </a:spcBef>
              <a:spcAft>
                <a:spcPts val="600"/>
              </a:spcAft>
              <a:buFont typeface="+mj-lt"/>
              <a:buAutoNum type="arabicPeriod"/>
            </a:pPr>
            <a:r>
              <a:rPr lang="en-GB" sz="1600" b="1" dirty="0">
                <a:solidFill>
                  <a:prstClr val="black">
                    <a:lumMod val="75000"/>
                    <a:lumOff val="25000"/>
                  </a:prstClr>
                </a:solidFill>
                <a:latin typeface="Calibri" panose="020F0502020204030204" pitchFamily="34" charset="0"/>
                <a:cs typeface="Arial" charset="0"/>
                <a:hlinkClick r:id="rId11" action="ppaction://hlinksldjump"/>
              </a:rPr>
              <a:t>Conclusions on theme III – relevance</a:t>
            </a:r>
            <a:endParaRPr lang="en-GB" sz="1600" b="1" dirty="0">
              <a:solidFill>
                <a:prstClr val="black">
                  <a:lumMod val="75000"/>
                  <a:lumOff val="25000"/>
                </a:prstClr>
              </a:solidFill>
              <a:latin typeface="Calibri" panose="020F0502020204030204" pitchFamily="34" charset="0"/>
              <a:cs typeface="Arial" charset="0"/>
            </a:endParaRPr>
          </a:p>
          <a:p>
            <a:pPr marL="457200" indent="-457200">
              <a:spcBef>
                <a:spcPts val="0"/>
              </a:spcBef>
              <a:spcAft>
                <a:spcPts val="600"/>
              </a:spcAft>
              <a:buFont typeface="+mj-lt"/>
              <a:buAutoNum type="arabicPeriod"/>
            </a:pPr>
            <a:r>
              <a:rPr lang="en-US" sz="1600" b="1" dirty="0">
                <a:solidFill>
                  <a:prstClr val="black">
                    <a:lumMod val="75000"/>
                    <a:lumOff val="25000"/>
                  </a:prstClr>
                </a:solidFill>
                <a:latin typeface="Calibri" panose="020F0502020204030204" pitchFamily="34" charset="0"/>
                <a:cs typeface="Arial" charset="0"/>
                <a:hlinkClick r:id="rId12" action="ppaction://hlinksldjump"/>
              </a:rPr>
              <a:t>Conclusions on theme IV – coherence</a:t>
            </a:r>
            <a:endParaRPr lang="en-US" sz="1600" b="1" dirty="0">
              <a:solidFill>
                <a:prstClr val="black">
                  <a:lumMod val="75000"/>
                  <a:lumOff val="25000"/>
                </a:prstClr>
              </a:solidFill>
              <a:latin typeface="Calibri" panose="020F0502020204030204" pitchFamily="34" charset="0"/>
              <a:cs typeface="Arial" charset="0"/>
            </a:endParaRPr>
          </a:p>
          <a:p>
            <a:pPr marL="457200" indent="-457200">
              <a:spcBef>
                <a:spcPts val="0"/>
              </a:spcBef>
              <a:spcAft>
                <a:spcPts val="600"/>
              </a:spcAft>
              <a:buFont typeface="+mj-lt"/>
              <a:buAutoNum type="arabicPeriod"/>
            </a:pPr>
            <a:r>
              <a:rPr lang="en-US" sz="1600" b="1" dirty="0">
                <a:solidFill>
                  <a:prstClr val="black">
                    <a:lumMod val="75000"/>
                    <a:lumOff val="25000"/>
                  </a:prstClr>
                </a:solidFill>
                <a:latin typeface="Calibri" panose="020F0502020204030204" pitchFamily="34" charset="0"/>
                <a:cs typeface="Arial" charset="0"/>
                <a:hlinkClick r:id="rId13" action="ppaction://hlinksldjump"/>
              </a:rPr>
              <a:t>Conclusions on theme V – EU added value</a:t>
            </a:r>
            <a:endParaRPr lang="en-US" sz="1600" b="1" dirty="0">
              <a:solidFill>
                <a:prstClr val="black">
                  <a:lumMod val="75000"/>
                  <a:lumOff val="25000"/>
                </a:prstClr>
              </a:solidFill>
              <a:latin typeface="Calibri" panose="020F0502020204030204" pitchFamily="34" charset="0"/>
              <a:cs typeface="Arial" charset="0"/>
            </a:endParaRPr>
          </a:p>
          <a:p>
            <a:pPr marL="457200" indent="-457200">
              <a:spcBef>
                <a:spcPts val="0"/>
              </a:spcBef>
              <a:spcAft>
                <a:spcPts val="600"/>
              </a:spcAft>
              <a:buFont typeface="+mj-lt"/>
              <a:buAutoNum type="arabicPeriod"/>
            </a:pPr>
            <a:r>
              <a:rPr lang="en-GB" sz="1600" b="1" dirty="0">
                <a:solidFill>
                  <a:schemeClr val="tx1">
                    <a:lumMod val="75000"/>
                    <a:lumOff val="25000"/>
                  </a:schemeClr>
                </a:solidFill>
                <a:latin typeface="Calibri" panose="020F0502020204030204" pitchFamily="34" charset="0"/>
                <a:hlinkClick r:id="rId14" action="ppaction://hlinksldjump"/>
              </a:rPr>
              <a:t>Recommendations</a:t>
            </a:r>
            <a:endParaRPr lang="en-GB" sz="1600" b="1" dirty="0">
              <a:solidFill>
                <a:schemeClr val="tx1">
                  <a:lumMod val="75000"/>
                  <a:lumOff val="25000"/>
                </a:schemeClr>
              </a:solidFill>
              <a:latin typeface="Calibri" panose="020F0502020204030204" pitchFamily="34" charset="0"/>
            </a:endParaRPr>
          </a:p>
        </p:txBody>
      </p:sp>
    </p:spTree>
    <p:extLst>
      <p:ext uri="{BB962C8B-B14F-4D97-AF65-F5344CB8AC3E}">
        <p14:creationId xmlns:p14="http://schemas.microsoft.com/office/powerpoint/2010/main" val="4163024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III - relevance</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20</a:t>
            </a:fld>
            <a:endParaRPr lang="it-IT"/>
          </a:p>
        </p:txBody>
      </p:sp>
      <p:sp>
        <p:nvSpPr>
          <p:cNvPr id="5" name="CasellaDiTesto 4"/>
          <p:cNvSpPr txBox="1"/>
          <p:nvPr/>
        </p:nvSpPr>
        <p:spPr>
          <a:xfrm>
            <a:off x="395288" y="1844824"/>
            <a:ext cx="8353425" cy="3961110"/>
          </a:xfrm>
          <a:prstGeom prst="rect">
            <a:avLst/>
          </a:prstGeom>
          <a:noFill/>
          <a:ln>
            <a:noFill/>
          </a:ln>
        </p:spPr>
        <p:txBody>
          <a:bodyPr wrap="square" rtlCol="0">
            <a:noAutofit/>
          </a:bodyPr>
          <a:lstStyle/>
          <a:p>
            <a:pPr marL="285750" indent="-285750" algn="just">
              <a:spcBef>
                <a:spcPts val="600"/>
              </a:spcBef>
              <a:buFont typeface="Arial" panose="020B0604020202020204" pitchFamily="34" charset="0"/>
              <a:buChar char="•"/>
            </a:pPr>
            <a:r>
              <a:rPr lang="en-GB" sz="1450" dirty="0" smtClean="0">
                <a:solidFill>
                  <a:schemeClr val="tx1">
                    <a:lumMod val="75000"/>
                    <a:lumOff val="25000"/>
                  </a:schemeClr>
                </a:solidFill>
              </a:rPr>
              <a:t>Stakeholders </a:t>
            </a:r>
            <a:r>
              <a:rPr lang="en-GB" sz="1450" dirty="0">
                <a:solidFill>
                  <a:schemeClr val="tx1">
                    <a:lumMod val="75000"/>
                    <a:lumOff val="25000"/>
                  </a:schemeClr>
                </a:solidFill>
              </a:rPr>
              <a:t>generally deem that </a:t>
            </a:r>
            <a:r>
              <a:rPr lang="en-GB" sz="1450" b="1" dirty="0">
                <a:solidFill>
                  <a:schemeClr val="tx1">
                    <a:lumMod val="75000"/>
                    <a:lumOff val="25000"/>
                  </a:schemeClr>
                </a:solidFill>
              </a:rPr>
              <a:t>the objectives of EU marketing standards respond to the </a:t>
            </a:r>
            <a:r>
              <a:rPr lang="en-GB" sz="1450" b="1" u="sng" dirty="0">
                <a:solidFill>
                  <a:schemeClr val="tx1">
                    <a:lumMod val="75000"/>
                    <a:lumOff val="25000"/>
                  </a:schemeClr>
                </a:solidFill>
              </a:rPr>
              <a:t>originally</a:t>
            </a:r>
            <a:r>
              <a:rPr lang="en-GB" sz="1450" b="1" dirty="0">
                <a:solidFill>
                  <a:schemeClr val="tx1">
                    <a:lumMod val="75000"/>
                    <a:lumOff val="25000"/>
                  </a:schemeClr>
                </a:solidFill>
              </a:rPr>
              <a:t> identified needs, problems and issues.</a:t>
            </a:r>
          </a:p>
          <a:p>
            <a:pPr algn="just">
              <a:spcBef>
                <a:spcPts val="600"/>
              </a:spcBef>
            </a:pPr>
            <a:endParaRPr lang="en-GB" sz="1450" b="1" dirty="0">
              <a:solidFill>
                <a:schemeClr val="tx1">
                  <a:lumMod val="75000"/>
                  <a:lumOff val="25000"/>
                </a:schemeClr>
              </a:solidFill>
            </a:endParaRPr>
          </a:p>
          <a:p>
            <a:pPr marL="285750" indent="-285750" algn="just">
              <a:spcBef>
                <a:spcPts val="600"/>
              </a:spcBef>
              <a:buFont typeface="Arial" panose="020B0604020202020204" pitchFamily="34" charset="0"/>
              <a:buChar char="•"/>
            </a:pPr>
            <a:r>
              <a:rPr lang="en-GB" sz="1450" b="1" dirty="0">
                <a:solidFill>
                  <a:schemeClr val="tx1">
                    <a:lumMod val="75000"/>
                    <a:lumOff val="25000"/>
                  </a:schemeClr>
                </a:solidFill>
              </a:rPr>
              <a:t>Less positive judgement </a:t>
            </a:r>
            <a:r>
              <a:rPr lang="en-GB" sz="1450" dirty="0">
                <a:solidFill>
                  <a:schemeClr val="tx1">
                    <a:lumMod val="75000"/>
                    <a:lumOff val="25000"/>
                  </a:schemeClr>
                </a:solidFill>
              </a:rPr>
              <a:t>on the relevance of EU marketing standards </a:t>
            </a:r>
            <a:r>
              <a:rPr lang="en-GB" sz="1450" b="1" dirty="0">
                <a:solidFill>
                  <a:schemeClr val="tx1">
                    <a:lumMod val="75000"/>
                    <a:lumOff val="25000"/>
                  </a:schemeClr>
                </a:solidFill>
              </a:rPr>
              <a:t>in responding to </a:t>
            </a:r>
            <a:r>
              <a:rPr lang="en-GB" sz="1450" b="1" u="sng" dirty="0">
                <a:solidFill>
                  <a:schemeClr val="tx1">
                    <a:lumMod val="75000"/>
                    <a:lumOff val="25000"/>
                  </a:schemeClr>
                </a:solidFill>
              </a:rPr>
              <a:t>new</a:t>
            </a:r>
            <a:r>
              <a:rPr lang="en-GB" sz="1450" b="1" dirty="0">
                <a:solidFill>
                  <a:schemeClr val="tx1">
                    <a:lumMod val="75000"/>
                    <a:lumOff val="25000"/>
                  </a:schemeClr>
                </a:solidFill>
              </a:rPr>
              <a:t> needs, problems and issues </a:t>
            </a:r>
            <a:r>
              <a:rPr lang="en-GB" sz="1450" dirty="0">
                <a:solidFill>
                  <a:schemeClr val="tx1">
                    <a:lumMod val="75000"/>
                    <a:lumOff val="25000"/>
                  </a:schemeClr>
                </a:solidFill>
              </a:rPr>
              <a:t>emerged after their setting:</a:t>
            </a:r>
          </a:p>
          <a:p>
            <a:pPr marL="742950" lvl="1" indent="-285750" algn="just">
              <a:spcBef>
                <a:spcPts val="600"/>
              </a:spcBef>
              <a:buFont typeface="Courier New" panose="02070309020205020404" pitchFamily="49" charset="0"/>
              <a:buChar char="o"/>
            </a:pPr>
            <a:r>
              <a:rPr lang="en-GB" sz="1450" dirty="0">
                <a:solidFill>
                  <a:schemeClr val="tx1">
                    <a:lumMod val="75000"/>
                    <a:lumOff val="25000"/>
                  </a:schemeClr>
                </a:solidFill>
              </a:rPr>
              <a:t>capacity to </a:t>
            </a:r>
            <a:r>
              <a:rPr lang="en-GB" sz="1450" b="1" dirty="0">
                <a:solidFill>
                  <a:schemeClr val="tx1">
                    <a:lumMod val="75000"/>
                    <a:lumOff val="25000"/>
                  </a:schemeClr>
                </a:solidFill>
              </a:rPr>
              <a:t>follow the evolution of technology</a:t>
            </a:r>
            <a:r>
              <a:rPr lang="en-GB" sz="1450" dirty="0">
                <a:solidFill>
                  <a:schemeClr val="tx1">
                    <a:lumMod val="75000"/>
                    <a:lumOff val="25000"/>
                  </a:schemeClr>
                </a:solidFill>
              </a:rPr>
              <a:t>, marketing strategies and consumer preferences,</a:t>
            </a:r>
          </a:p>
          <a:p>
            <a:pPr marL="742950" lvl="1" indent="-285750" algn="just">
              <a:spcBef>
                <a:spcPts val="600"/>
              </a:spcBef>
              <a:buFont typeface="Courier New" panose="02070309020205020404" pitchFamily="49" charset="0"/>
              <a:buChar char="o"/>
            </a:pPr>
            <a:r>
              <a:rPr lang="en-GB" sz="1450" dirty="0">
                <a:solidFill>
                  <a:schemeClr val="tx1">
                    <a:lumMod val="75000"/>
                    <a:lumOff val="25000"/>
                  </a:schemeClr>
                </a:solidFill>
              </a:rPr>
              <a:t>capacity to address potential </a:t>
            </a:r>
            <a:r>
              <a:rPr lang="en-GB" sz="1450" b="1" dirty="0">
                <a:solidFill>
                  <a:schemeClr val="tx1">
                    <a:lumMod val="75000"/>
                    <a:lumOff val="25000"/>
                  </a:schemeClr>
                </a:solidFill>
              </a:rPr>
              <a:t>side effects in terms of food waste</a:t>
            </a:r>
            <a:r>
              <a:rPr lang="en-GB" sz="1450" dirty="0">
                <a:solidFill>
                  <a:schemeClr val="tx1">
                    <a:lumMod val="75000"/>
                    <a:lumOff val="25000"/>
                  </a:schemeClr>
                </a:solidFill>
              </a:rPr>
              <a:t>.</a:t>
            </a:r>
          </a:p>
          <a:p>
            <a:pPr lvl="1" algn="just">
              <a:spcBef>
                <a:spcPts val="600"/>
              </a:spcBef>
            </a:pPr>
            <a:endParaRPr lang="en-GB" sz="1450" b="1" dirty="0">
              <a:solidFill>
                <a:schemeClr val="tx1">
                  <a:lumMod val="75000"/>
                  <a:lumOff val="25000"/>
                </a:schemeClr>
              </a:solidFill>
            </a:endParaRP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A significant minority of stakeholders identified </a:t>
            </a:r>
            <a:r>
              <a:rPr lang="en-GB" sz="1450" b="1" dirty="0">
                <a:solidFill>
                  <a:schemeClr val="tx1">
                    <a:lumMod val="75000"/>
                    <a:lumOff val="25000"/>
                  </a:schemeClr>
                </a:solidFill>
              </a:rPr>
              <a:t>significant limitations</a:t>
            </a:r>
            <a:r>
              <a:rPr lang="en-GB" sz="1450" dirty="0">
                <a:solidFill>
                  <a:schemeClr val="tx1">
                    <a:lumMod val="75000"/>
                    <a:lumOff val="25000"/>
                  </a:schemeClr>
                </a:solidFill>
              </a:rPr>
              <a:t> of EU marketing standards </a:t>
            </a:r>
            <a:r>
              <a:rPr lang="en-GB" sz="1450" b="1" dirty="0">
                <a:solidFill>
                  <a:schemeClr val="tx1">
                    <a:lumMod val="75000"/>
                    <a:lumOff val="25000"/>
                  </a:schemeClr>
                </a:solidFill>
              </a:rPr>
              <a:t>in addressing the needs, problems and issues of stakeholders </a:t>
            </a:r>
            <a:r>
              <a:rPr lang="en-GB" sz="1450" b="1" u="sng" dirty="0">
                <a:solidFill>
                  <a:schemeClr val="tx1">
                    <a:lumMod val="75000"/>
                    <a:lumOff val="25000"/>
                  </a:schemeClr>
                </a:solidFill>
              </a:rPr>
              <a:t>in practice.</a:t>
            </a:r>
          </a:p>
          <a:p>
            <a:pPr algn="just">
              <a:spcBef>
                <a:spcPts val="600"/>
              </a:spcBef>
            </a:pPr>
            <a:endParaRPr lang="en-GB" sz="1450" b="1" dirty="0">
              <a:solidFill>
                <a:schemeClr val="tx1">
                  <a:lumMod val="75000"/>
                  <a:lumOff val="25000"/>
                </a:schemeClr>
              </a:solidFill>
            </a:endParaRP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Provisions on </a:t>
            </a:r>
            <a:r>
              <a:rPr lang="en-GB" sz="1450" b="1" dirty="0">
                <a:solidFill>
                  <a:schemeClr val="tx1">
                    <a:lumMod val="75000"/>
                    <a:lumOff val="25000"/>
                  </a:schemeClr>
                </a:solidFill>
              </a:rPr>
              <a:t>minimal sugar content in jams</a:t>
            </a:r>
            <a:r>
              <a:rPr lang="en-GB" sz="1450" dirty="0">
                <a:solidFill>
                  <a:schemeClr val="tx1">
                    <a:lumMod val="75000"/>
                    <a:lumOff val="25000"/>
                  </a:schemeClr>
                </a:solidFill>
              </a:rPr>
              <a:t> and the possibility for MS to make </a:t>
            </a:r>
            <a:r>
              <a:rPr lang="en-GB" sz="1450" b="1" dirty="0">
                <a:solidFill>
                  <a:schemeClr val="tx1">
                    <a:lumMod val="75000"/>
                    <a:lumOff val="25000"/>
                  </a:schemeClr>
                </a:solidFill>
              </a:rPr>
              <a:t>derogations</a:t>
            </a:r>
            <a:r>
              <a:rPr lang="en-GB" sz="1450" dirty="0">
                <a:solidFill>
                  <a:schemeClr val="tx1">
                    <a:lumMod val="75000"/>
                    <a:lumOff val="25000"/>
                  </a:schemeClr>
                </a:solidFill>
              </a:rPr>
              <a:t> have allowed to achieve a </a:t>
            </a:r>
            <a:r>
              <a:rPr lang="en-GB" sz="1450" b="1" dirty="0">
                <a:solidFill>
                  <a:schemeClr val="tx1">
                    <a:lumMod val="75000"/>
                    <a:lumOff val="25000"/>
                  </a:schemeClr>
                </a:solidFill>
              </a:rPr>
              <a:t>satisfactory balance between consumer interest in assuring product preservation and the need to consider national specificities</a:t>
            </a:r>
            <a:r>
              <a:rPr lang="en-GB" sz="1450" dirty="0">
                <a:solidFill>
                  <a:schemeClr val="tx1">
                    <a:lumMod val="75000"/>
                    <a:lumOff val="25000"/>
                  </a:schemeClr>
                </a:solidFill>
              </a:rPr>
              <a:t>.</a:t>
            </a:r>
          </a:p>
        </p:txBody>
      </p:sp>
      <p:sp>
        <p:nvSpPr>
          <p:cNvPr id="6" name="Rettangolo arrotondato 4">
            <a:hlinkClick r:id="rId2" action="ppaction://hlinksldjump"/>
            <a:extLst>
              <a:ext uri="{FF2B5EF4-FFF2-40B4-BE49-F238E27FC236}">
                <a16:creationId xmlns:a16="http://schemas.microsoft.com/office/drawing/2014/main" id="{E451900E-747E-4458-AAE0-9FFF0800E45E}"/>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55B68F71-E23D-49CA-A876-2A1106344995}"/>
              </a:ext>
            </a:extLst>
          </p:cNvPr>
          <p:cNvSpPr/>
          <p:nvPr/>
        </p:nvSpPr>
        <p:spPr>
          <a:xfrm>
            <a:off x="4582144"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38AF2246-DC83-4325-BE73-39CAC1ED39F4}"/>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080EA55A-6F26-4D00-9EFB-7020B9ED1D2D}"/>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AD6B90C4-80DC-4AAC-A5E2-F18DC4236A1E}"/>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DC644E78-61FE-430F-AC58-79A65791C1E5}"/>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BCC9B3EF-101E-459C-AA1F-17D111FD8793}"/>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99E0A92E-E276-4F47-8B11-CD174C4FB7E2}"/>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0" y="1074234"/>
            <a:ext cx="9144000" cy="563953"/>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6: </a:t>
            </a:r>
            <a:r>
              <a:rPr lang="en-US" sz="1700" b="1" dirty="0">
                <a:solidFill>
                  <a:schemeClr val="accent1">
                    <a:lumMod val="50000"/>
                  </a:schemeClr>
                </a:solidFill>
                <a:latin typeface="+mj-lt"/>
              </a:rPr>
              <a:t>To what extent does the existing marketing standards framework correspond to the actual needs of stakeholders?</a:t>
            </a:r>
          </a:p>
        </p:txBody>
      </p:sp>
    </p:spTree>
    <p:extLst>
      <p:ext uri="{BB962C8B-B14F-4D97-AF65-F5344CB8AC3E}">
        <p14:creationId xmlns:p14="http://schemas.microsoft.com/office/powerpoint/2010/main" val="1885385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III - relevance</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21</a:t>
            </a:fld>
            <a:endParaRPr lang="it-IT"/>
          </a:p>
        </p:txBody>
      </p:sp>
      <p:sp>
        <p:nvSpPr>
          <p:cNvPr id="5" name="CasellaDiTesto 4"/>
          <p:cNvSpPr txBox="1"/>
          <p:nvPr/>
        </p:nvSpPr>
        <p:spPr>
          <a:xfrm>
            <a:off x="395288" y="1197098"/>
            <a:ext cx="8353425" cy="4608165"/>
          </a:xfrm>
          <a:prstGeom prst="rect">
            <a:avLst/>
          </a:prstGeom>
          <a:noFill/>
          <a:ln>
            <a:noFill/>
          </a:ln>
        </p:spPr>
        <p:txBody>
          <a:bodyPr wrap="square" rtlCol="0">
            <a:noAutofit/>
          </a:bodyPr>
          <a:lstStyle/>
          <a:p>
            <a:pPr>
              <a:spcBef>
                <a:spcPts val="600"/>
              </a:spcBef>
            </a:pPr>
            <a:endParaRPr lang="it-IT" sz="2000" b="1" u="sng" dirty="0" smtClean="0">
              <a:solidFill>
                <a:schemeClr val="accent1">
                  <a:lumMod val="75000"/>
                </a:schemeClr>
              </a:solidFill>
            </a:endParaRPr>
          </a:p>
          <a:p>
            <a:pPr marL="285750" indent="-285750" algn="just">
              <a:spcBef>
                <a:spcPts val="600"/>
              </a:spcBef>
              <a:buFont typeface="Arial" panose="020B0604020202020204" pitchFamily="34" charset="0"/>
              <a:buChar char="•"/>
            </a:pPr>
            <a:r>
              <a:rPr lang="en-GB" sz="1450" b="1" dirty="0" smtClean="0">
                <a:solidFill>
                  <a:schemeClr val="tx1">
                    <a:lumMod val="75000"/>
                    <a:lumOff val="25000"/>
                  </a:schemeClr>
                </a:solidFill>
              </a:rPr>
              <a:t>Sector-specific </a:t>
            </a:r>
            <a:r>
              <a:rPr lang="en-GB" sz="1450" b="1" dirty="0">
                <a:solidFill>
                  <a:schemeClr val="tx1">
                    <a:lumMod val="75000"/>
                    <a:lumOff val="25000"/>
                  </a:schemeClr>
                </a:solidFill>
              </a:rPr>
              <a:t>limitations</a:t>
            </a:r>
            <a:r>
              <a:rPr lang="en-GB" sz="1450" dirty="0">
                <a:solidFill>
                  <a:schemeClr val="tx1">
                    <a:lumMod val="75000"/>
                    <a:lumOff val="25000"/>
                  </a:schemeClr>
                </a:solidFill>
              </a:rPr>
              <a:t> mainly concern:</a:t>
            </a:r>
          </a:p>
          <a:p>
            <a:pPr marL="742950" lvl="1" indent="-285750" algn="just">
              <a:spcBef>
                <a:spcPts val="600"/>
              </a:spcBef>
              <a:buFont typeface="Courier New" panose="02070309020205020404" pitchFamily="49" charset="0"/>
              <a:buChar char="o"/>
            </a:pPr>
            <a:r>
              <a:rPr lang="en-GB" sz="1450" b="1" dirty="0">
                <a:solidFill>
                  <a:schemeClr val="tx1">
                    <a:lumMod val="75000"/>
                    <a:lumOff val="25000"/>
                  </a:schemeClr>
                </a:solidFill>
              </a:rPr>
              <a:t>fruit juices sector</a:t>
            </a:r>
            <a:r>
              <a:rPr lang="en-GB" sz="1450" dirty="0">
                <a:solidFill>
                  <a:schemeClr val="tx1">
                    <a:lumMod val="75000"/>
                    <a:lumOff val="25000"/>
                  </a:schemeClr>
                </a:solidFill>
              </a:rPr>
              <a:t> (labelling), </a:t>
            </a:r>
            <a:r>
              <a:rPr lang="en-GB" sz="1450" b="1" dirty="0">
                <a:solidFill>
                  <a:schemeClr val="tx1">
                    <a:lumMod val="75000"/>
                    <a:lumOff val="25000"/>
                  </a:schemeClr>
                </a:solidFill>
              </a:rPr>
              <a:t>poultry meat sector</a:t>
            </a:r>
            <a:r>
              <a:rPr lang="en-GB" sz="1450" dirty="0">
                <a:solidFill>
                  <a:schemeClr val="tx1">
                    <a:lumMod val="75000"/>
                    <a:lumOff val="25000"/>
                  </a:schemeClr>
                </a:solidFill>
              </a:rPr>
              <a:t> (water content and alternative production systems), </a:t>
            </a:r>
            <a:r>
              <a:rPr lang="en-GB" sz="1450" b="1" dirty="0">
                <a:solidFill>
                  <a:schemeClr val="tx1">
                    <a:lumMod val="75000"/>
                    <a:lumOff val="25000"/>
                  </a:schemeClr>
                </a:solidFill>
              </a:rPr>
              <a:t>dairy sector </a:t>
            </a:r>
            <a:r>
              <a:rPr lang="en-GB" sz="1450" dirty="0">
                <a:solidFill>
                  <a:schemeClr val="tx1">
                    <a:lumMod val="75000"/>
                    <a:lumOff val="25000"/>
                  </a:schemeClr>
                </a:solidFill>
              </a:rPr>
              <a:t>(use of protected dairy terms in the marketing of plant-based substitutes for dairy products and absence of a harmonised EU definition for cheese), </a:t>
            </a:r>
            <a:r>
              <a:rPr lang="en-GB" sz="1450" b="1" dirty="0">
                <a:solidFill>
                  <a:schemeClr val="tx1">
                    <a:lumMod val="75000"/>
                    <a:lumOff val="25000"/>
                  </a:schemeClr>
                </a:solidFill>
              </a:rPr>
              <a:t>olive oil sector</a:t>
            </a:r>
            <a:r>
              <a:rPr lang="en-GB" sz="1450" dirty="0">
                <a:solidFill>
                  <a:schemeClr val="tx1">
                    <a:lumMod val="75000"/>
                    <a:lumOff val="25000"/>
                  </a:schemeClr>
                </a:solidFill>
              </a:rPr>
              <a:t> (organoleptic assessment and lack of uniformity of results from tasting panels, excessive number of quality parameters, redundant information on labels, relatively limited set of positive attributes that can be optionally reported on labels for virgin olive oils).</a:t>
            </a:r>
          </a:p>
        </p:txBody>
      </p:sp>
      <p:sp>
        <p:nvSpPr>
          <p:cNvPr id="3" name="Rettangolo 2">
            <a:extLst>
              <a:ext uri="{FF2B5EF4-FFF2-40B4-BE49-F238E27FC236}">
                <a16:creationId xmlns:a16="http://schemas.microsoft.com/office/drawing/2014/main" id="{18A75FA3-4C7B-4BD4-B03E-1D22004094AB}"/>
              </a:ext>
            </a:extLst>
          </p:cNvPr>
          <p:cNvSpPr/>
          <p:nvPr/>
        </p:nvSpPr>
        <p:spPr>
          <a:xfrm>
            <a:off x="943025" y="3284984"/>
            <a:ext cx="7282333" cy="2777683"/>
          </a:xfrm>
          <a:prstGeom prst="rect">
            <a:avLst/>
          </a:prstGeom>
          <a:solidFill>
            <a:schemeClr val="bg1">
              <a:lumMod val="95000"/>
            </a:schemeClr>
          </a:solidFill>
          <a:ln w="12700">
            <a:solidFill>
              <a:srgbClr val="FF0000"/>
            </a:solidFill>
          </a:ln>
        </p:spPr>
        <p:txBody>
          <a:bodyPr wrap="square">
            <a:spAutoFit/>
          </a:bodyPr>
          <a:lstStyle/>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In conclusion,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the current framework establishing EU marketing standards generally corresponds to the actual needs of stakeholders</a:t>
            </a:r>
            <a:r>
              <a:rPr lang="en-GB" sz="1450" dirty="0">
                <a:solidFill>
                  <a:schemeClr val="tx1">
                    <a:lumMod val="75000"/>
                    <a:lumOff val="25000"/>
                  </a:schemeClr>
                </a:solidFill>
                <a:ea typeface="Times New Roman" panose="02020603050405020304" pitchFamily="18" charset="0"/>
                <a:cs typeface="Tahoma" panose="020B0604030504040204" pitchFamily="34" charset="0"/>
              </a:rPr>
              <a:t>, with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some limitations</a:t>
            </a:r>
            <a:r>
              <a:rPr lang="en-GB" sz="1450" dirty="0">
                <a:solidFill>
                  <a:schemeClr val="tx1">
                    <a:lumMod val="75000"/>
                    <a:lumOff val="25000"/>
                  </a:schemeClr>
                </a:solidFill>
                <a:ea typeface="Times New Roman" panose="02020603050405020304" pitchFamily="18" charset="0"/>
                <a:cs typeface="Tahoma" panose="020B0604030504040204" pitchFamily="34" charset="0"/>
              </a:rPr>
              <a:t> mainly deriving from non-homogenous enforcement/implementation of marketing standards at national level.</a:t>
            </a:r>
          </a:p>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By contrast, the current framework is affected:</a:t>
            </a:r>
          </a:p>
          <a:p>
            <a:pPr marL="285750" indent="-285750" algn="just">
              <a:spcBef>
                <a:spcPts val="600"/>
              </a:spcBef>
              <a:spcAft>
                <a:spcPts val="0"/>
              </a:spcAft>
              <a:buFont typeface="Arial" panose="020B0604020202020204" pitchFamily="34" charset="0"/>
              <a:buChar char="•"/>
            </a:pPr>
            <a:r>
              <a:rPr lang="en-GB" sz="1450" dirty="0">
                <a:solidFill>
                  <a:schemeClr val="tx1">
                    <a:lumMod val="75000"/>
                    <a:lumOff val="25000"/>
                  </a:schemeClr>
                </a:solidFill>
                <a:ea typeface="Times New Roman" panose="02020603050405020304" pitchFamily="18" charset="0"/>
                <a:cs typeface="Tahoma" panose="020B0604030504040204" pitchFamily="34" charset="0"/>
              </a:rPr>
              <a:t>by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more significant limitations in addressing </a:t>
            </a:r>
            <a:r>
              <a:rPr lang="en-GB" sz="1450" b="1" u="sng" dirty="0">
                <a:solidFill>
                  <a:schemeClr val="tx1">
                    <a:lumMod val="75000"/>
                    <a:lumOff val="25000"/>
                  </a:schemeClr>
                </a:solidFill>
                <a:ea typeface="Times New Roman" panose="02020603050405020304" pitchFamily="18" charset="0"/>
                <a:cs typeface="Tahoma" panose="020B0604030504040204" pitchFamily="34" charset="0"/>
              </a:rPr>
              <a:t>new</a:t>
            </a:r>
            <a:r>
              <a:rPr lang="en-GB" sz="1450" b="1" dirty="0">
                <a:solidFill>
                  <a:schemeClr val="tx1">
                    <a:lumMod val="75000"/>
                    <a:lumOff val="25000"/>
                  </a:schemeClr>
                </a:solidFill>
                <a:ea typeface="Times New Roman" panose="02020603050405020304" pitchFamily="18" charset="0"/>
                <a:cs typeface="Tahoma" panose="020B0604030504040204" pitchFamily="34" charset="0"/>
              </a:rPr>
              <a:t> needs, problems and issues of stakeholders emerged after the setting of marketing standards</a:t>
            </a:r>
            <a:r>
              <a:rPr lang="en-GB" sz="1450" dirty="0">
                <a:solidFill>
                  <a:schemeClr val="tx1">
                    <a:lumMod val="75000"/>
                    <a:lumOff val="25000"/>
                  </a:schemeClr>
                </a:solidFill>
                <a:ea typeface="Times New Roman" panose="02020603050405020304" pitchFamily="18" charset="0"/>
                <a:cs typeface="Tahoma" panose="020B0604030504040204" pitchFamily="34" charset="0"/>
              </a:rPr>
              <a:t>, especially for what concerns the capacity to follow the evolution of technology, marketing strategies and consumer preferences without impeding innovation, and the capacity of addressing potential side effects of EU marketing standards in terms of food waste;</a:t>
            </a:r>
          </a:p>
          <a:p>
            <a:pPr marL="285750" indent="-285750" algn="just">
              <a:spcBef>
                <a:spcPts val="600"/>
              </a:spcBef>
              <a:spcAft>
                <a:spcPts val="0"/>
              </a:spcAft>
              <a:buFont typeface="Arial" panose="020B0604020202020204" pitchFamily="34" charset="0"/>
              <a:buChar char="•"/>
            </a:pPr>
            <a:r>
              <a:rPr lang="en-GB" sz="1450" dirty="0">
                <a:solidFill>
                  <a:schemeClr val="tx1">
                    <a:lumMod val="75000"/>
                    <a:lumOff val="25000"/>
                  </a:schemeClr>
                </a:solidFill>
                <a:ea typeface="Times New Roman" panose="02020603050405020304" pitchFamily="18" charset="0"/>
                <a:cs typeface="Tahoma" panose="020B0604030504040204" pitchFamily="34" charset="0"/>
              </a:rPr>
              <a:t>by a number of sector-specific limitations affecting the fruit juices, poultry meat, dairy and olive oil sectors.</a:t>
            </a:r>
          </a:p>
        </p:txBody>
      </p:sp>
      <p:sp>
        <p:nvSpPr>
          <p:cNvPr id="6" name="Rettangolo arrotondato 4">
            <a:hlinkClick r:id="rId2" action="ppaction://hlinksldjump"/>
            <a:extLst>
              <a:ext uri="{FF2B5EF4-FFF2-40B4-BE49-F238E27FC236}">
                <a16:creationId xmlns:a16="http://schemas.microsoft.com/office/drawing/2014/main" id="{854D18CD-9F90-4A83-A567-6FA47B58E204}"/>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FF84EFD5-F63C-4E04-B50E-49D67962EE37}"/>
              </a:ext>
            </a:extLst>
          </p:cNvPr>
          <p:cNvSpPr/>
          <p:nvPr/>
        </p:nvSpPr>
        <p:spPr>
          <a:xfrm>
            <a:off x="4582144"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EB60C278-708F-4958-8BA0-E9E0CCD6AE48}"/>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28B5A698-D520-40F3-87B3-E4DF2557A5DD}"/>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64D651F5-E2CA-456B-9388-EC533F81331E}"/>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E32BEFE9-6F40-4D09-B971-C33B359506D7}"/>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70F1BD1F-1FD3-4796-832B-3E013F3DFE59}"/>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432C37B1-F6AB-48A6-B1BA-93D2D1411677}"/>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0" y="1052736"/>
            <a:ext cx="9144000" cy="563953"/>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6: </a:t>
            </a:r>
            <a:r>
              <a:rPr lang="en-US" sz="1700" b="1" dirty="0">
                <a:solidFill>
                  <a:schemeClr val="accent1">
                    <a:lumMod val="50000"/>
                  </a:schemeClr>
                </a:solidFill>
                <a:latin typeface="+mj-lt"/>
              </a:rPr>
              <a:t>To what extent does the existing marketing standards framework correspond to the actual needs of stakeholders?</a:t>
            </a:r>
          </a:p>
        </p:txBody>
      </p:sp>
    </p:spTree>
    <p:extLst>
      <p:ext uri="{BB962C8B-B14F-4D97-AF65-F5344CB8AC3E}">
        <p14:creationId xmlns:p14="http://schemas.microsoft.com/office/powerpoint/2010/main" val="2461391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708921"/>
            <a:ext cx="7452320" cy="1440160"/>
          </a:xfrm>
          <a:solidFill>
            <a:schemeClr val="bg1">
              <a:lumMod val="85000"/>
            </a:schemeClr>
          </a:solidFill>
        </p:spPr>
        <p:txBody>
          <a:bodyPr/>
          <a:lstStyle/>
          <a:p>
            <a:pPr marL="457200" indent="-457200" algn="r"/>
            <a:r>
              <a:rPr lang="en-US" dirty="0">
                <a:solidFill>
                  <a:schemeClr val="accent1">
                    <a:lumMod val="50000"/>
                  </a:schemeClr>
                </a:solidFill>
                <a:latin typeface="Calibri" panose="020F0502020204030204" pitchFamily="34" charset="0"/>
              </a:rPr>
              <a:t>Conclusions on theme IV – Coherence</a:t>
            </a:r>
            <a:endParaRPr lang="en-GB" dirty="0">
              <a:solidFill>
                <a:schemeClr val="accent1">
                  <a:lumMod val="50000"/>
                </a:schemeClr>
              </a:solidFill>
              <a:latin typeface="Calibri" panose="020F0502020204030204" pitchFamily="34" charset="0"/>
            </a:endParaRPr>
          </a:p>
        </p:txBody>
      </p:sp>
      <p:sp>
        <p:nvSpPr>
          <p:cNvPr id="4" name="Segnaposto numero diapositiva 3"/>
          <p:cNvSpPr>
            <a:spLocks noGrp="1"/>
          </p:cNvSpPr>
          <p:nvPr>
            <p:ph type="sldNum" sz="quarter" idx="12"/>
          </p:nvPr>
        </p:nvSpPr>
        <p:spPr/>
        <p:txBody>
          <a:bodyPr/>
          <a:lstStyle/>
          <a:p>
            <a:pPr>
              <a:defRPr/>
            </a:pPr>
            <a:fld id="{EC495FA2-87B1-4A57-B291-5B3775307DE9}" type="slidenum">
              <a:rPr lang="it-IT" smtClean="0"/>
              <a:pPr>
                <a:defRPr/>
              </a:pPr>
              <a:t>22</a:t>
            </a:fld>
            <a:endParaRPr lang="it-IT" dirty="0"/>
          </a:p>
        </p:txBody>
      </p:sp>
      <p:sp>
        <p:nvSpPr>
          <p:cNvPr id="5" name="Rettangolo arrotondato 4">
            <a:hlinkClick r:id="rId2" action="ppaction://hlinksldjump"/>
            <a:extLst>
              <a:ext uri="{FF2B5EF4-FFF2-40B4-BE49-F238E27FC236}">
                <a16:creationId xmlns:a16="http://schemas.microsoft.com/office/drawing/2014/main" id="{2BD078DE-C559-4C01-9883-C1AE0D80A29C}"/>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6A117D3E-92B0-4D24-9D9E-8E56F7296F4B}"/>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62F3BC81-2540-4763-A441-A81F80325685}"/>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8" name="Rettangolo arrotondato 7">
            <a:hlinkClick r:id="rId5" action="ppaction://hlinksldjump"/>
            <a:extLst>
              <a:ext uri="{FF2B5EF4-FFF2-40B4-BE49-F238E27FC236}">
                <a16:creationId xmlns:a16="http://schemas.microsoft.com/office/drawing/2014/main" id="{C2092362-81EA-4C81-9794-C472CC94E7C5}"/>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9" name="Rettangolo arrotondato 11">
            <a:hlinkClick r:id="rId6" action="ppaction://hlinksldjump"/>
            <a:extLst>
              <a:ext uri="{FF2B5EF4-FFF2-40B4-BE49-F238E27FC236}">
                <a16:creationId xmlns:a16="http://schemas.microsoft.com/office/drawing/2014/main" id="{7E4568CF-FE86-42F8-B62C-71C05C2840BB}"/>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0" name="Rettangolo arrotondato 12">
            <a:hlinkClick r:id="rId7" action="ppaction://hlinksldjump"/>
            <a:extLst>
              <a:ext uri="{FF2B5EF4-FFF2-40B4-BE49-F238E27FC236}">
                <a16:creationId xmlns:a16="http://schemas.microsoft.com/office/drawing/2014/main" id="{6D749FCF-F41C-46A6-B57A-84592A5D1BE8}"/>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1" name="Rettangolo arrotondato 5">
            <a:hlinkClick r:id="rId8" action="ppaction://hlinksldjump"/>
            <a:extLst>
              <a:ext uri="{FF2B5EF4-FFF2-40B4-BE49-F238E27FC236}">
                <a16:creationId xmlns:a16="http://schemas.microsoft.com/office/drawing/2014/main" id="{3E07E0C6-5D57-4162-B02D-E0046BC22872}"/>
              </a:ext>
            </a:extLst>
          </p:cNvPr>
          <p:cNvSpPr/>
          <p:nvPr/>
        </p:nvSpPr>
        <p:spPr>
          <a:xfrm>
            <a:off x="568280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2" name="Rettangolo arrotondato 5">
            <a:hlinkClick r:id="rId9" action="ppaction://hlinksldjump"/>
            <a:extLst>
              <a:ext uri="{FF2B5EF4-FFF2-40B4-BE49-F238E27FC236}">
                <a16:creationId xmlns:a16="http://schemas.microsoft.com/office/drawing/2014/main" id="{0EDEA392-B9CB-4F11-8543-8A37BFEA3CB2}"/>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1655206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IV - coherence</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23</a:t>
            </a:fld>
            <a:endParaRPr lang="it-IT"/>
          </a:p>
        </p:txBody>
      </p:sp>
      <p:sp>
        <p:nvSpPr>
          <p:cNvPr id="5" name="CasellaDiTesto 4"/>
          <p:cNvSpPr txBox="1"/>
          <p:nvPr/>
        </p:nvSpPr>
        <p:spPr>
          <a:xfrm>
            <a:off x="395288" y="1472673"/>
            <a:ext cx="8353425" cy="1352026"/>
          </a:xfrm>
          <a:prstGeom prst="rect">
            <a:avLst/>
          </a:prstGeom>
          <a:noFill/>
          <a:ln>
            <a:noFill/>
          </a:ln>
        </p:spPr>
        <p:txBody>
          <a:bodyPr wrap="square" rtlCol="0">
            <a:noAutofit/>
          </a:bodyPr>
          <a:lstStyle/>
          <a:p>
            <a:pPr marL="285750" indent="-285750" algn="just">
              <a:spcBef>
                <a:spcPts val="300"/>
              </a:spcBef>
              <a:buFont typeface="Arial" panose="020B0604020202020204" pitchFamily="34" charset="0"/>
              <a:buChar char="•"/>
            </a:pPr>
            <a:r>
              <a:rPr lang="en-GB" sz="1450" b="1" dirty="0" smtClean="0">
                <a:solidFill>
                  <a:schemeClr val="tx1">
                    <a:lumMod val="75000"/>
                    <a:lumOff val="25000"/>
                  </a:schemeClr>
                </a:solidFill>
              </a:rPr>
              <a:t>Very few and inconclusive </a:t>
            </a:r>
            <a:r>
              <a:rPr lang="en-GB" sz="1450" b="1" dirty="0">
                <a:solidFill>
                  <a:schemeClr val="tx1">
                    <a:lumMod val="75000"/>
                    <a:lumOff val="25000"/>
                  </a:schemeClr>
                </a:solidFill>
              </a:rPr>
              <a:t>practical cases </a:t>
            </a:r>
            <a:r>
              <a:rPr lang="en-GB" sz="1450" dirty="0">
                <a:solidFill>
                  <a:schemeClr val="tx1">
                    <a:lumMod val="75000"/>
                    <a:lumOff val="25000"/>
                  </a:schemeClr>
                </a:solidFill>
              </a:rPr>
              <a:t>(all sector-specific)</a:t>
            </a:r>
            <a:r>
              <a:rPr lang="en-GB" sz="1450" b="1" dirty="0">
                <a:solidFill>
                  <a:schemeClr val="tx1">
                    <a:lumMod val="75000"/>
                    <a:lumOff val="25000"/>
                  </a:schemeClr>
                </a:solidFill>
              </a:rPr>
              <a:t> of unintended/unexpected effects of EU marketing standards</a:t>
            </a:r>
            <a:r>
              <a:rPr lang="en-GB" sz="1450" dirty="0">
                <a:solidFill>
                  <a:schemeClr val="tx1">
                    <a:lumMod val="75000"/>
                    <a:lumOff val="25000"/>
                  </a:schemeClr>
                </a:solidFill>
              </a:rPr>
              <a:t> emerged from the assessment.</a:t>
            </a:r>
          </a:p>
          <a:p>
            <a:pPr marL="285750" indent="-285750" algn="just">
              <a:spcBef>
                <a:spcPts val="300"/>
              </a:spcBef>
              <a:buFont typeface="Arial" panose="020B0604020202020204" pitchFamily="34" charset="0"/>
              <a:buChar char="•"/>
            </a:pPr>
            <a:r>
              <a:rPr lang="en-GB" sz="1450" b="1" dirty="0">
                <a:solidFill>
                  <a:schemeClr val="tx1">
                    <a:lumMod val="75000"/>
                    <a:lumOff val="25000"/>
                  </a:schemeClr>
                </a:solidFill>
              </a:rPr>
              <a:t>No cross-sectoral unintended/unexpected effects</a:t>
            </a:r>
            <a:r>
              <a:rPr lang="en-GB" sz="1450" dirty="0">
                <a:solidFill>
                  <a:schemeClr val="tx1">
                    <a:lumMod val="75000"/>
                    <a:lumOff val="25000"/>
                  </a:schemeClr>
                </a:solidFill>
              </a:rPr>
              <a:t> of EU marketing standards were identified.</a:t>
            </a:r>
          </a:p>
          <a:p>
            <a:pPr marL="285750" indent="-285750" algn="just">
              <a:spcBef>
                <a:spcPts val="300"/>
              </a:spcBef>
              <a:buFont typeface="Arial" panose="020B0604020202020204" pitchFamily="34" charset="0"/>
              <a:buChar char="•"/>
            </a:pPr>
            <a:r>
              <a:rPr lang="en-GB" sz="1450" dirty="0">
                <a:solidFill>
                  <a:schemeClr val="tx1">
                    <a:lumMod val="75000"/>
                    <a:lumOff val="25000"/>
                  </a:schemeClr>
                </a:solidFill>
              </a:rPr>
              <a:t>Few sector-specific cases are rather controversial (waste for eggs and F&amp;V, animal welfare in </a:t>
            </a:r>
            <a:r>
              <a:rPr lang="en-GB" sz="1450" i="1" dirty="0">
                <a:solidFill>
                  <a:schemeClr val="tx1">
                    <a:lumMod val="75000"/>
                    <a:lumOff val="25000"/>
                  </a:schemeClr>
                </a:solidFill>
              </a:rPr>
              <a:t>foie </a:t>
            </a:r>
            <a:r>
              <a:rPr lang="en-GB" sz="1450" i="1" dirty="0" err="1">
                <a:solidFill>
                  <a:schemeClr val="tx1">
                    <a:lumMod val="75000"/>
                    <a:lumOff val="25000"/>
                  </a:schemeClr>
                </a:solidFill>
              </a:rPr>
              <a:t>gras</a:t>
            </a:r>
            <a:r>
              <a:rPr lang="en-GB" sz="1450" dirty="0">
                <a:solidFill>
                  <a:schemeClr val="tx1">
                    <a:lumMod val="75000"/>
                    <a:lumOff val="25000"/>
                  </a:schemeClr>
                </a:solidFill>
              </a:rPr>
              <a:t>).</a:t>
            </a:r>
          </a:p>
          <a:p>
            <a:pPr marL="285750" indent="-285750" algn="just">
              <a:spcBef>
                <a:spcPts val="300"/>
              </a:spcBef>
              <a:buFont typeface="Arial" panose="020B0604020202020204" pitchFamily="34" charset="0"/>
              <a:buChar char="•"/>
            </a:pPr>
            <a:r>
              <a:rPr lang="en-GB" sz="1450" dirty="0">
                <a:solidFill>
                  <a:schemeClr val="tx1">
                    <a:lumMod val="75000"/>
                    <a:lumOff val="25000"/>
                  </a:schemeClr>
                </a:solidFill>
              </a:rPr>
              <a:t>The assessment did not identify </a:t>
            </a:r>
            <a:r>
              <a:rPr lang="en-GB" sz="1450" b="1" dirty="0">
                <a:solidFill>
                  <a:schemeClr val="tx1">
                    <a:lumMod val="75000"/>
                    <a:lumOff val="25000"/>
                  </a:schemeClr>
                </a:solidFill>
              </a:rPr>
              <a:t>any significant practical cases of “deadweight</a:t>
            </a:r>
            <a:r>
              <a:rPr lang="en-GB" sz="1450" b="1" dirty="0" smtClean="0">
                <a:solidFill>
                  <a:schemeClr val="tx1">
                    <a:lumMod val="75000"/>
                    <a:lumOff val="25000"/>
                  </a:schemeClr>
                </a:solidFill>
              </a:rPr>
              <a:t>”.</a:t>
            </a:r>
            <a:endParaRPr lang="en-GB" sz="1450" b="1" dirty="0">
              <a:solidFill>
                <a:schemeClr val="tx1">
                  <a:lumMod val="75000"/>
                  <a:lumOff val="25000"/>
                </a:schemeClr>
              </a:solidFill>
            </a:endParaRPr>
          </a:p>
        </p:txBody>
      </p:sp>
      <p:sp>
        <p:nvSpPr>
          <p:cNvPr id="6" name="Rettangolo arrotondato 4">
            <a:hlinkClick r:id="rId2" action="ppaction://hlinksldjump"/>
            <a:extLst>
              <a:ext uri="{FF2B5EF4-FFF2-40B4-BE49-F238E27FC236}">
                <a16:creationId xmlns:a16="http://schemas.microsoft.com/office/drawing/2014/main" id="{844074A8-6B75-41C3-AEA6-06896335BA38}"/>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517B58E8-4B64-4472-96AE-2752BF2AB64E}"/>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93758C75-14D0-4CBE-B487-A42A70873420}"/>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C9EC6D2C-66B1-44C8-897F-9E26EB3428FE}"/>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14B59C44-9981-4391-8291-4E6E4EFE589F}"/>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1068C96D-B7C5-48FB-8C6D-53B53EE3653D}"/>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87A75BBD-9061-44DF-AF1F-BECE04323AE0}"/>
              </a:ext>
            </a:extLst>
          </p:cNvPr>
          <p:cNvSpPr/>
          <p:nvPr/>
        </p:nvSpPr>
        <p:spPr>
          <a:xfrm>
            <a:off x="568280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5BB868CE-0A72-49BE-A777-3D3874B59686}"/>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0" y="908720"/>
            <a:ext cx="9144000" cy="563953"/>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7: </a:t>
            </a:r>
            <a:r>
              <a:rPr lang="en-US" sz="1700" b="1" dirty="0">
                <a:solidFill>
                  <a:schemeClr val="accent1">
                    <a:lumMod val="50000"/>
                  </a:schemeClr>
                </a:solidFill>
                <a:latin typeface="+mj-lt"/>
              </a:rPr>
              <a:t>To what extent has the implementation of EU marketing standards caused unexpected or unintended effects?</a:t>
            </a:r>
          </a:p>
        </p:txBody>
      </p:sp>
      <p:sp>
        <p:nvSpPr>
          <p:cNvPr id="15" name="Rettangolo 14"/>
          <p:cNvSpPr/>
          <p:nvPr/>
        </p:nvSpPr>
        <p:spPr>
          <a:xfrm>
            <a:off x="-1519" y="2824699"/>
            <a:ext cx="9144000" cy="563953"/>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8: </a:t>
            </a:r>
            <a:r>
              <a:rPr lang="en-US" sz="1700" b="1" dirty="0">
                <a:solidFill>
                  <a:schemeClr val="accent1">
                    <a:lumMod val="50000"/>
                  </a:schemeClr>
                </a:solidFill>
                <a:latin typeface="+mj-lt"/>
              </a:rPr>
              <a:t>To what extent are various instruments of EU marketing standards coherent between each other?</a:t>
            </a:r>
          </a:p>
        </p:txBody>
      </p:sp>
      <p:sp>
        <p:nvSpPr>
          <p:cNvPr id="16" name="Rettangolo 15"/>
          <p:cNvSpPr/>
          <p:nvPr/>
        </p:nvSpPr>
        <p:spPr>
          <a:xfrm>
            <a:off x="-7803" y="4221088"/>
            <a:ext cx="9144000" cy="475879"/>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9: </a:t>
            </a:r>
            <a:r>
              <a:rPr lang="en-US" sz="1700" b="1" dirty="0">
                <a:solidFill>
                  <a:schemeClr val="accent1">
                    <a:lumMod val="50000"/>
                  </a:schemeClr>
                </a:solidFill>
                <a:latin typeface="+mj-lt"/>
              </a:rPr>
              <a:t>To what extent are EU marketing standards coherent with other EU rules</a:t>
            </a:r>
            <a:r>
              <a:rPr lang="en-US" sz="1700" b="1" dirty="0" smtClean="0">
                <a:solidFill>
                  <a:schemeClr val="accent1">
                    <a:lumMod val="50000"/>
                  </a:schemeClr>
                </a:solidFill>
                <a:latin typeface="+mj-lt"/>
              </a:rPr>
              <a:t>?</a:t>
            </a:r>
            <a:endParaRPr lang="en-US" sz="1700" b="1" dirty="0">
              <a:solidFill>
                <a:schemeClr val="accent1">
                  <a:lumMod val="50000"/>
                </a:schemeClr>
              </a:solidFill>
              <a:latin typeface="+mj-lt"/>
            </a:endParaRPr>
          </a:p>
        </p:txBody>
      </p:sp>
      <p:sp>
        <p:nvSpPr>
          <p:cNvPr id="17" name="CasellaDiTesto 16"/>
          <p:cNvSpPr txBox="1"/>
          <p:nvPr/>
        </p:nvSpPr>
        <p:spPr>
          <a:xfrm>
            <a:off x="395287" y="3077990"/>
            <a:ext cx="8353425" cy="1296144"/>
          </a:xfrm>
          <a:prstGeom prst="rect">
            <a:avLst/>
          </a:prstGeom>
          <a:noFill/>
          <a:ln>
            <a:noFill/>
          </a:ln>
        </p:spPr>
        <p:txBody>
          <a:bodyPr wrap="square" rtlCol="0">
            <a:noAutofit/>
          </a:bodyPr>
          <a:lstStyle/>
          <a:p>
            <a:pPr>
              <a:spcBef>
                <a:spcPts val="600"/>
              </a:spcBef>
            </a:pPr>
            <a:endParaRPr lang="it-IT" sz="2000" b="1" u="sng" dirty="0" smtClean="0">
              <a:solidFill>
                <a:schemeClr val="accent1">
                  <a:lumMod val="75000"/>
                </a:schemeClr>
              </a:solidFill>
            </a:endParaRPr>
          </a:p>
          <a:p>
            <a:pPr marL="285750" indent="-285750" algn="just">
              <a:spcBef>
                <a:spcPts val="300"/>
              </a:spcBef>
              <a:buFont typeface="Arial" panose="020B0604020202020204" pitchFamily="34" charset="0"/>
              <a:buChar char="•"/>
            </a:pPr>
            <a:r>
              <a:rPr lang="en-GB" sz="1450" dirty="0" smtClean="0">
                <a:solidFill>
                  <a:schemeClr val="tx1">
                    <a:lumMod val="75000"/>
                    <a:lumOff val="25000"/>
                  </a:schemeClr>
                </a:solidFill>
              </a:rPr>
              <a:t>The </a:t>
            </a:r>
            <a:r>
              <a:rPr lang="en-GB" sz="1450" b="1" dirty="0">
                <a:solidFill>
                  <a:schemeClr val="tx1">
                    <a:lumMod val="75000"/>
                    <a:lumOff val="25000"/>
                  </a:schemeClr>
                </a:solidFill>
              </a:rPr>
              <a:t>degree of internal coherence of EU marketing standards perceived by both business stakeholders and national competent authorities is high.</a:t>
            </a:r>
          </a:p>
          <a:p>
            <a:pPr marL="285750" indent="-285750" algn="just">
              <a:spcBef>
                <a:spcPts val="300"/>
              </a:spcBef>
              <a:buFont typeface="Arial" panose="020B0604020202020204" pitchFamily="34" charset="0"/>
              <a:buChar char="•"/>
            </a:pPr>
            <a:r>
              <a:rPr lang="en-GB" sz="1450" dirty="0">
                <a:solidFill>
                  <a:schemeClr val="tx1">
                    <a:lumMod val="75000"/>
                    <a:lumOff val="25000"/>
                  </a:schemeClr>
                </a:solidFill>
              </a:rPr>
              <a:t>The </a:t>
            </a:r>
            <a:r>
              <a:rPr lang="en-GB" sz="1450" b="1" dirty="0">
                <a:solidFill>
                  <a:schemeClr val="tx1">
                    <a:lumMod val="75000"/>
                    <a:lumOff val="25000"/>
                  </a:schemeClr>
                </a:solidFill>
              </a:rPr>
              <a:t>various instruments of EU marketing standards are coherent with each other</a:t>
            </a:r>
            <a:r>
              <a:rPr lang="en-GB" sz="1450" dirty="0" smtClean="0">
                <a:solidFill>
                  <a:schemeClr val="tx1">
                    <a:lumMod val="75000"/>
                    <a:lumOff val="25000"/>
                  </a:schemeClr>
                </a:solidFill>
              </a:rPr>
              <a:t>.</a:t>
            </a:r>
          </a:p>
          <a:p>
            <a:pPr>
              <a:spcBef>
                <a:spcPts val="600"/>
              </a:spcBef>
            </a:pPr>
            <a:endParaRPr lang="it-IT" sz="2000" b="1" u="sng" dirty="0" smtClean="0">
              <a:solidFill>
                <a:schemeClr val="accent1">
                  <a:lumMod val="75000"/>
                </a:schemeClr>
              </a:solidFill>
            </a:endParaRPr>
          </a:p>
        </p:txBody>
      </p:sp>
      <p:sp>
        <p:nvSpPr>
          <p:cNvPr id="18" name="CasellaDiTesto 17"/>
          <p:cNvSpPr txBox="1"/>
          <p:nvPr/>
        </p:nvSpPr>
        <p:spPr>
          <a:xfrm>
            <a:off x="403526" y="4668323"/>
            <a:ext cx="8353425" cy="1516287"/>
          </a:xfrm>
          <a:prstGeom prst="rect">
            <a:avLst/>
          </a:prstGeom>
          <a:noFill/>
          <a:ln>
            <a:noFill/>
          </a:ln>
        </p:spPr>
        <p:txBody>
          <a:bodyPr wrap="square" rtlCol="0">
            <a:noAutofit/>
          </a:bodyPr>
          <a:lstStyle/>
          <a:p>
            <a:pPr marL="285750" indent="-285750" algn="just">
              <a:spcBef>
                <a:spcPts val="300"/>
              </a:spcBef>
              <a:buFont typeface="Arial" panose="020B0604020202020204" pitchFamily="34" charset="0"/>
              <a:buChar char="•"/>
            </a:pPr>
            <a:r>
              <a:rPr lang="en-GB" sz="1450" dirty="0" smtClean="0">
                <a:solidFill>
                  <a:schemeClr val="tx1">
                    <a:lumMod val="75000"/>
                    <a:lumOff val="25000"/>
                  </a:schemeClr>
                </a:solidFill>
              </a:rPr>
              <a:t>On the </a:t>
            </a:r>
            <a:r>
              <a:rPr lang="en-GB" sz="1450" b="1" dirty="0" smtClean="0">
                <a:solidFill>
                  <a:schemeClr val="tx1">
                    <a:lumMod val="75000"/>
                    <a:lumOff val="25000"/>
                  </a:schemeClr>
                </a:solidFill>
              </a:rPr>
              <a:t>external coherence</a:t>
            </a:r>
            <a:r>
              <a:rPr lang="en-GB" sz="1450" dirty="0" smtClean="0">
                <a:solidFill>
                  <a:schemeClr val="tx1">
                    <a:lumMod val="75000"/>
                    <a:lumOff val="25000"/>
                  </a:schemeClr>
                </a:solidFill>
              </a:rPr>
              <a:t> of EU marketing standards vis-à-vis other relevant EU rules covering food safety, animal health, provision of food information to consumers, geographical indications and organic products, the most significant issue is a “cross-sectoral” one related to the </a:t>
            </a:r>
            <a:r>
              <a:rPr lang="en-GB" sz="1450" b="1" dirty="0" smtClean="0">
                <a:solidFill>
                  <a:schemeClr val="tx1">
                    <a:lumMod val="75000"/>
                    <a:lumOff val="25000"/>
                  </a:schemeClr>
                </a:solidFill>
              </a:rPr>
              <a:t>combination in EU marketing standards of requirements that are related to product quality, to food safety and to provision of food information to consumers</a:t>
            </a:r>
            <a:r>
              <a:rPr lang="en-GB" sz="1450" dirty="0" smtClean="0">
                <a:solidFill>
                  <a:schemeClr val="tx1">
                    <a:lumMod val="75000"/>
                    <a:lumOff val="25000"/>
                  </a:schemeClr>
                </a:solidFill>
              </a:rPr>
              <a:t> (potentially resulting in overlaps and inconsistencies)</a:t>
            </a:r>
          </a:p>
          <a:p>
            <a:pPr marL="285750" indent="-285750" algn="just">
              <a:spcBef>
                <a:spcPts val="300"/>
              </a:spcBef>
              <a:buFont typeface="Arial" panose="020B0604020202020204" pitchFamily="34" charset="0"/>
              <a:buChar char="•"/>
            </a:pPr>
            <a:r>
              <a:rPr lang="en-GB" sz="1450" dirty="0" smtClean="0">
                <a:solidFill>
                  <a:schemeClr val="tx1">
                    <a:lumMod val="75000"/>
                    <a:lumOff val="25000"/>
                  </a:schemeClr>
                </a:solidFill>
              </a:rPr>
              <a:t>Some stakeholders would welcome EU marketing standards exclusively focused on quality requirements.</a:t>
            </a:r>
            <a:endParaRPr lang="en-GB" sz="1450" dirty="0">
              <a:solidFill>
                <a:schemeClr val="tx1">
                  <a:lumMod val="75000"/>
                  <a:lumOff val="25000"/>
                </a:schemeClr>
              </a:solidFill>
            </a:endParaRPr>
          </a:p>
        </p:txBody>
      </p:sp>
    </p:spTree>
    <p:extLst>
      <p:ext uri="{BB962C8B-B14F-4D97-AF65-F5344CB8AC3E}">
        <p14:creationId xmlns:p14="http://schemas.microsoft.com/office/powerpoint/2010/main" val="1347018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IV - coherence</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24</a:t>
            </a:fld>
            <a:endParaRPr lang="it-IT"/>
          </a:p>
        </p:txBody>
      </p:sp>
      <p:sp>
        <p:nvSpPr>
          <p:cNvPr id="5" name="CasellaDiTesto 4"/>
          <p:cNvSpPr txBox="1"/>
          <p:nvPr/>
        </p:nvSpPr>
        <p:spPr>
          <a:xfrm>
            <a:off x="395288" y="1484784"/>
            <a:ext cx="8353425" cy="4036567"/>
          </a:xfrm>
          <a:prstGeom prst="rect">
            <a:avLst/>
          </a:prstGeom>
          <a:noFill/>
          <a:ln>
            <a:noFill/>
          </a:ln>
        </p:spPr>
        <p:txBody>
          <a:bodyPr wrap="square" rtlCol="0">
            <a:noAutofit/>
          </a:bodyPr>
          <a:lstStyle/>
          <a:p>
            <a:pPr marL="285750" indent="-285750" algn="just">
              <a:spcBef>
                <a:spcPts val="600"/>
              </a:spcBef>
              <a:buFont typeface="Arial" panose="020B0604020202020204" pitchFamily="34" charset="0"/>
              <a:buChar char="•"/>
            </a:pPr>
            <a:r>
              <a:rPr lang="en-GB" sz="1450" b="1" dirty="0" smtClean="0">
                <a:solidFill>
                  <a:schemeClr val="tx1">
                    <a:lumMod val="75000"/>
                    <a:lumOff val="25000"/>
                  </a:schemeClr>
                </a:solidFill>
              </a:rPr>
              <a:t>EU </a:t>
            </a:r>
            <a:r>
              <a:rPr lang="en-GB" sz="1450" b="1" dirty="0">
                <a:solidFill>
                  <a:schemeClr val="tx1">
                    <a:lumMod val="75000"/>
                    <a:lumOff val="25000"/>
                  </a:schemeClr>
                </a:solidFill>
              </a:rPr>
              <a:t>marketing standards are consistent with international marketing standards.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As for </a:t>
            </a:r>
            <a:r>
              <a:rPr lang="en-GB" sz="1450" b="1" dirty="0">
                <a:solidFill>
                  <a:schemeClr val="tx1">
                    <a:lumMod val="75000"/>
                    <a:lumOff val="25000"/>
                  </a:schemeClr>
                </a:solidFill>
              </a:rPr>
              <a:t>private standards,</a:t>
            </a:r>
            <a:r>
              <a:rPr lang="en-GB" sz="1450" dirty="0">
                <a:solidFill>
                  <a:schemeClr val="tx1">
                    <a:lumMod val="75000"/>
                    <a:lumOff val="25000"/>
                  </a:schemeClr>
                </a:solidFill>
              </a:rPr>
              <a:t> the ones with the widest uptake in the EU mainly </a:t>
            </a:r>
            <a:r>
              <a:rPr lang="en-GB" sz="1450" b="1" dirty="0">
                <a:solidFill>
                  <a:schemeClr val="tx1">
                    <a:lumMod val="75000"/>
                    <a:lumOff val="25000"/>
                  </a:schemeClr>
                </a:solidFill>
              </a:rPr>
              <a:t>pursue different objectives than those pursued by EU marketing standards.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Any private standard cannot derogate from compliance with the applicable EU and national legislation: this should automatically </a:t>
            </a:r>
            <a:r>
              <a:rPr lang="en-GB" sz="1450" b="1" dirty="0">
                <a:solidFill>
                  <a:schemeClr val="tx1">
                    <a:lumMod val="75000"/>
                    <a:lumOff val="25000"/>
                  </a:schemeClr>
                </a:solidFill>
              </a:rPr>
              <a:t>ensure consistency between EU marketing standards and private marketing standards</a:t>
            </a:r>
            <a:r>
              <a:rPr lang="en-GB" sz="1450" dirty="0">
                <a:solidFill>
                  <a:schemeClr val="tx1">
                    <a:lumMod val="75000"/>
                    <a:lumOff val="25000"/>
                  </a:schemeClr>
                </a:solidFill>
              </a:rPr>
              <a:t>. However, uptake of private standards is always voluntary, and private standards can set more demanding requirements than EU marketing standards.</a:t>
            </a:r>
          </a:p>
        </p:txBody>
      </p:sp>
      <p:sp>
        <p:nvSpPr>
          <p:cNvPr id="3" name="Rettangolo 2">
            <a:extLst>
              <a:ext uri="{FF2B5EF4-FFF2-40B4-BE49-F238E27FC236}">
                <a16:creationId xmlns:a16="http://schemas.microsoft.com/office/drawing/2014/main" id="{02B691B7-4645-465C-8B50-1FBCBE6DC462}"/>
              </a:ext>
            </a:extLst>
          </p:cNvPr>
          <p:cNvSpPr/>
          <p:nvPr/>
        </p:nvSpPr>
        <p:spPr>
          <a:xfrm>
            <a:off x="1370092" y="3356992"/>
            <a:ext cx="6408712" cy="2623795"/>
          </a:xfrm>
          <a:prstGeom prst="rect">
            <a:avLst/>
          </a:prstGeom>
          <a:solidFill>
            <a:schemeClr val="bg1">
              <a:lumMod val="95000"/>
            </a:schemeClr>
          </a:solidFill>
          <a:ln w="12700">
            <a:solidFill>
              <a:srgbClr val="FF0000"/>
            </a:solidFill>
          </a:ln>
        </p:spPr>
        <p:txBody>
          <a:bodyPr wrap="square">
            <a:spAutoFit/>
          </a:bodyPr>
          <a:lstStyle/>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In the light of the findings, and taking into account that EU marketing standards have caused very few (and rather controversial) practical cases of unintended/unexpected effects, and no significant practical cases of “deadweight”,</a:t>
            </a:r>
            <a:r>
              <a:rPr lang="en-GB" sz="1450" b="1" dirty="0">
                <a:solidFill>
                  <a:schemeClr val="tx1">
                    <a:lumMod val="75000"/>
                    <a:lumOff val="25000"/>
                  </a:schemeClr>
                </a:solidFill>
                <a:ea typeface="Times New Roman" panose="02020603050405020304" pitchFamily="18" charset="0"/>
                <a:cs typeface="Tahoma" panose="020B0604030504040204" pitchFamily="34" charset="0"/>
              </a:rPr>
              <a:t> </a:t>
            </a:r>
            <a:r>
              <a:rPr lang="en-GB" sz="1450" dirty="0">
                <a:solidFill>
                  <a:schemeClr val="tx1">
                    <a:lumMod val="75000"/>
                    <a:lumOff val="25000"/>
                  </a:schemeClr>
                </a:solidFill>
                <a:ea typeface="Times New Roman" panose="02020603050405020304" pitchFamily="18" charset="0"/>
                <a:cs typeface="Tahoma" panose="020B0604030504040204" pitchFamily="34" charset="0"/>
              </a:rPr>
              <a:t>the </a:t>
            </a:r>
            <a:r>
              <a:rPr lang="en-GB" sz="1450" b="1" dirty="0">
                <a:solidFill>
                  <a:schemeClr val="tx1">
                    <a:lumMod val="75000"/>
                    <a:lumOff val="25000"/>
                  </a:schemeClr>
                </a:solidFill>
                <a:ea typeface="Times New Roman" panose="02020603050405020304" pitchFamily="18" charset="0"/>
                <a:cs typeface="Tahoma" panose="020B0604030504040204" pitchFamily="34" charset="0"/>
              </a:rPr>
              <a:t>overall judgment on the internal and external coherence of EU marketing standards is positive</a:t>
            </a:r>
            <a:r>
              <a:rPr lang="en-GB" sz="1450" dirty="0">
                <a:solidFill>
                  <a:schemeClr val="tx1">
                    <a:lumMod val="75000"/>
                    <a:lumOff val="25000"/>
                  </a:schemeClr>
                </a:solidFill>
                <a:ea typeface="Times New Roman" panose="02020603050405020304" pitchFamily="18" charset="0"/>
                <a:cs typeface="Tahoma" panose="020B0604030504040204" pitchFamily="34" charset="0"/>
              </a:rPr>
              <a:t>. </a:t>
            </a:r>
          </a:p>
          <a:p>
            <a:pPr algn="just">
              <a:spcBef>
                <a:spcPts val="600"/>
              </a:spcBef>
              <a:spcAft>
                <a:spcPts val="0"/>
              </a:spcAft>
            </a:pPr>
            <a:r>
              <a:rPr lang="en-GB" sz="1450" dirty="0">
                <a:solidFill>
                  <a:schemeClr val="tx1">
                    <a:lumMod val="75000"/>
                    <a:lumOff val="25000"/>
                  </a:schemeClr>
                </a:solidFill>
                <a:ea typeface="Times New Roman" panose="02020603050405020304" pitchFamily="18" charset="0"/>
                <a:cs typeface="Tahoma" panose="020B0604030504040204" pitchFamily="34" charset="0"/>
              </a:rPr>
              <a:t>The only significant cross-sectoral issue emerged from the assessment concerns the combination in EU marketing standards of requirements which are related to product quality, to food safety and to provision of food information to consumers: according to some consulted national competent authorities, such combination may result in some overlaps and inconsistencies, and may pose challenges for enforcement and controlling activities.</a:t>
            </a:r>
          </a:p>
        </p:txBody>
      </p:sp>
      <p:sp>
        <p:nvSpPr>
          <p:cNvPr id="6" name="Rettangolo arrotondato 4">
            <a:hlinkClick r:id="rId2" action="ppaction://hlinksldjump"/>
            <a:extLst>
              <a:ext uri="{FF2B5EF4-FFF2-40B4-BE49-F238E27FC236}">
                <a16:creationId xmlns:a16="http://schemas.microsoft.com/office/drawing/2014/main" id="{FE8B52AC-CC5C-4116-A36F-E5F9E256F7B8}"/>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51E8955B-CE7C-4317-AC80-01B547BEDDE7}"/>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77428DF6-0BAF-4281-9BEB-8941EA9BF2AD}"/>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2C6C1994-0BC8-42F6-9239-7B6BFB8DA1EC}"/>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59ECD4A8-F5FF-44AF-B0A8-13BA59EC9F71}"/>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E059AB15-0D69-4062-A230-B5A677D593F8}"/>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927ADD77-FF7A-47D4-BD07-EB39D9A2D7A9}"/>
              </a:ext>
            </a:extLst>
          </p:cNvPr>
          <p:cNvSpPr/>
          <p:nvPr/>
        </p:nvSpPr>
        <p:spPr>
          <a:xfrm>
            <a:off x="568280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685F5108-0786-4096-A096-F77138666624}"/>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10144" y="880658"/>
            <a:ext cx="9144000" cy="563953"/>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10: </a:t>
            </a:r>
            <a:r>
              <a:rPr lang="en-US" sz="1700" b="1" dirty="0">
                <a:solidFill>
                  <a:schemeClr val="accent1">
                    <a:lumMod val="50000"/>
                  </a:schemeClr>
                </a:solidFill>
                <a:latin typeface="+mj-lt"/>
              </a:rPr>
              <a:t>To what extent are EU instruments coherent with international marketing standards (Codex, UNECE, etc.) and with private marketing standards?</a:t>
            </a:r>
          </a:p>
        </p:txBody>
      </p:sp>
    </p:spTree>
    <p:extLst>
      <p:ext uri="{BB962C8B-B14F-4D97-AF65-F5344CB8AC3E}">
        <p14:creationId xmlns:p14="http://schemas.microsoft.com/office/powerpoint/2010/main" val="1134970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708921"/>
            <a:ext cx="7441174" cy="1440160"/>
          </a:xfrm>
          <a:solidFill>
            <a:schemeClr val="bg1">
              <a:lumMod val="85000"/>
            </a:schemeClr>
          </a:solidFill>
        </p:spPr>
        <p:txBody>
          <a:bodyPr/>
          <a:lstStyle/>
          <a:p>
            <a:pPr marL="457200" indent="-457200" algn="r"/>
            <a:r>
              <a:rPr lang="en-US" dirty="0">
                <a:solidFill>
                  <a:schemeClr val="accent1">
                    <a:lumMod val="50000"/>
                  </a:schemeClr>
                </a:solidFill>
                <a:latin typeface="Calibri" panose="020F0502020204030204" pitchFamily="34" charset="0"/>
              </a:rPr>
              <a:t>Conclusions on theme V – EU added value</a:t>
            </a:r>
            <a:endParaRPr lang="en-GB" dirty="0">
              <a:solidFill>
                <a:schemeClr val="accent1">
                  <a:lumMod val="50000"/>
                </a:schemeClr>
              </a:solidFill>
              <a:latin typeface="Calibri" panose="020F0502020204030204" pitchFamily="34" charset="0"/>
            </a:endParaRPr>
          </a:p>
        </p:txBody>
      </p:sp>
      <p:sp>
        <p:nvSpPr>
          <p:cNvPr id="4" name="Segnaposto numero diapositiva 3"/>
          <p:cNvSpPr>
            <a:spLocks noGrp="1"/>
          </p:cNvSpPr>
          <p:nvPr>
            <p:ph type="sldNum" sz="quarter" idx="12"/>
          </p:nvPr>
        </p:nvSpPr>
        <p:spPr/>
        <p:txBody>
          <a:bodyPr/>
          <a:lstStyle/>
          <a:p>
            <a:pPr>
              <a:defRPr/>
            </a:pPr>
            <a:fld id="{EC495FA2-87B1-4A57-B291-5B3775307DE9}" type="slidenum">
              <a:rPr lang="it-IT" smtClean="0"/>
              <a:pPr>
                <a:defRPr/>
              </a:pPr>
              <a:t>25</a:t>
            </a:fld>
            <a:endParaRPr lang="it-IT" dirty="0"/>
          </a:p>
        </p:txBody>
      </p:sp>
      <p:sp>
        <p:nvSpPr>
          <p:cNvPr id="5" name="Rettangolo arrotondato 4">
            <a:hlinkClick r:id="rId2" action="ppaction://hlinksldjump"/>
            <a:extLst>
              <a:ext uri="{FF2B5EF4-FFF2-40B4-BE49-F238E27FC236}">
                <a16:creationId xmlns:a16="http://schemas.microsoft.com/office/drawing/2014/main" id="{57FBC17C-BEA8-40A3-BC16-1C9DFAAAF385}"/>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C0501A1D-DFD6-4095-9BC9-D6D7A595D444}"/>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1B9D54F0-4230-43DD-8A6D-D94FD75ACC47}"/>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8" name="Rettangolo arrotondato 7">
            <a:hlinkClick r:id="rId5" action="ppaction://hlinksldjump"/>
            <a:extLst>
              <a:ext uri="{FF2B5EF4-FFF2-40B4-BE49-F238E27FC236}">
                <a16:creationId xmlns:a16="http://schemas.microsoft.com/office/drawing/2014/main" id="{2A155C37-CA8D-421F-A0AD-29401D086BE3}"/>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9" name="Rettangolo arrotondato 11">
            <a:hlinkClick r:id="rId6" action="ppaction://hlinksldjump"/>
            <a:extLst>
              <a:ext uri="{FF2B5EF4-FFF2-40B4-BE49-F238E27FC236}">
                <a16:creationId xmlns:a16="http://schemas.microsoft.com/office/drawing/2014/main" id="{BA83590C-4669-46D5-A264-78EE6375859A}"/>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0" name="Rettangolo arrotondato 12">
            <a:hlinkClick r:id="rId7" action="ppaction://hlinksldjump"/>
            <a:extLst>
              <a:ext uri="{FF2B5EF4-FFF2-40B4-BE49-F238E27FC236}">
                <a16:creationId xmlns:a16="http://schemas.microsoft.com/office/drawing/2014/main" id="{79E0B47F-6E68-4613-BE72-BE9B24FBFCF3}"/>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1" name="Rettangolo arrotondato 5">
            <a:hlinkClick r:id="rId8" action="ppaction://hlinksldjump"/>
            <a:extLst>
              <a:ext uri="{FF2B5EF4-FFF2-40B4-BE49-F238E27FC236}">
                <a16:creationId xmlns:a16="http://schemas.microsoft.com/office/drawing/2014/main" id="{340CF53C-F92A-4C82-B91D-21ACC95A67BA}"/>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2" name="Rettangolo arrotondato 5">
            <a:hlinkClick r:id="rId9" action="ppaction://hlinksldjump"/>
            <a:extLst>
              <a:ext uri="{FF2B5EF4-FFF2-40B4-BE49-F238E27FC236}">
                <a16:creationId xmlns:a16="http://schemas.microsoft.com/office/drawing/2014/main" id="{3A044CB1-A580-43F2-9C30-DD3B12D6800F}"/>
              </a:ext>
            </a:extLst>
          </p:cNvPr>
          <p:cNvSpPr/>
          <p:nvPr/>
        </p:nvSpPr>
        <p:spPr>
          <a:xfrm>
            <a:off x="678346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1707051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V - EU added value</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26</a:t>
            </a:fld>
            <a:endParaRPr lang="it-IT"/>
          </a:p>
        </p:txBody>
      </p:sp>
      <p:sp>
        <p:nvSpPr>
          <p:cNvPr id="5" name="CasellaDiTesto 4"/>
          <p:cNvSpPr txBox="1"/>
          <p:nvPr/>
        </p:nvSpPr>
        <p:spPr>
          <a:xfrm>
            <a:off x="395288" y="1916832"/>
            <a:ext cx="8353425" cy="3604519"/>
          </a:xfrm>
          <a:prstGeom prst="rect">
            <a:avLst/>
          </a:prstGeom>
          <a:noFill/>
          <a:ln>
            <a:noFill/>
          </a:ln>
        </p:spPr>
        <p:txBody>
          <a:bodyPr wrap="square" rtlCol="0">
            <a:noAutofit/>
          </a:bodyPr>
          <a:lstStyle/>
          <a:p>
            <a:pPr marL="285750" indent="-285750" algn="just">
              <a:spcBef>
                <a:spcPts val="800"/>
              </a:spcBef>
              <a:buFont typeface="Arial" panose="020B0604020202020204" pitchFamily="34" charset="0"/>
              <a:buChar char="•"/>
            </a:pPr>
            <a:r>
              <a:rPr lang="en-GB" sz="1450" dirty="0" smtClean="0">
                <a:solidFill>
                  <a:schemeClr val="tx1">
                    <a:lumMod val="75000"/>
                    <a:lumOff val="25000"/>
                  </a:schemeClr>
                </a:solidFill>
              </a:rPr>
              <a:t>Most of the consulted stakeholders </a:t>
            </a:r>
            <a:r>
              <a:rPr lang="en-GB" sz="1450" dirty="0">
                <a:solidFill>
                  <a:schemeClr val="tx1">
                    <a:lumMod val="75000"/>
                    <a:lumOff val="25000"/>
                  </a:schemeClr>
                </a:solidFill>
              </a:rPr>
              <a:t>deem that </a:t>
            </a:r>
            <a:r>
              <a:rPr lang="en-GB" sz="1450" b="1" dirty="0">
                <a:solidFill>
                  <a:schemeClr val="tx1">
                    <a:lumMod val="75000"/>
                    <a:lumOff val="25000"/>
                  </a:schemeClr>
                </a:solidFill>
              </a:rPr>
              <a:t>separate EU marketing standards are justifiable and provide added value with respect to international marketing standards.</a:t>
            </a:r>
          </a:p>
          <a:p>
            <a:pPr marL="285750" indent="-285750" algn="just">
              <a:spcBef>
                <a:spcPts val="800"/>
              </a:spcBef>
              <a:buFont typeface="Arial" panose="020B0604020202020204" pitchFamily="34" charset="0"/>
              <a:buChar char="•"/>
            </a:pPr>
            <a:r>
              <a:rPr lang="en-GB" sz="1450" dirty="0">
                <a:solidFill>
                  <a:schemeClr val="tx1">
                    <a:lumMod val="75000"/>
                    <a:lumOff val="25000"/>
                  </a:schemeClr>
                </a:solidFill>
              </a:rPr>
              <a:t>The </a:t>
            </a:r>
            <a:r>
              <a:rPr lang="en-GB" sz="1450" b="1" dirty="0">
                <a:solidFill>
                  <a:schemeClr val="tx1">
                    <a:lumMod val="75000"/>
                    <a:lumOff val="25000"/>
                  </a:schemeClr>
                </a:solidFill>
              </a:rPr>
              <a:t>main strengths</a:t>
            </a:r>
            <a:r>
              <a:rPr lang="en-GB" sz="1450" dirty="0">
                <a:solidFill>
                  <a:schemeClr val="tx1">
                    <a:lumMod val="75000"/>
                    <a:lumOff val="25000"/>
                  </a:schemeClr>
                </a:solidFill>
              </a:rPr>
              <a:t> of EU marketing standards vis-à-vis </a:t>
            </a:r>
            <a:r>
              <a:rPr lang="en-GB" sz="1450" b="1" dirty="0">
                <a:solidFill>
                  <a:schemeClr val="tx1">
                    <a:lumMod val="75000"/>
                    <a:lumOff val="25000"/>
                  </a:schemeClr>
                </a:solidFill>
              </a:rPr>
              <a:t>international ones </a:t>
            </a:r>
            <a:r>
              <a:rPr lang="en-GB" sz="1450" dirty="0">
                <a:solidFill>
                  <a:schemeClr val="tx1">
                    <a:lumMod val="75000"/>
                    <a:lumOff val="25000"/>
                  </a:schemeClr>
                </a:solidFill>
              </a:rPr>
              <a:t>are:</a:t>
            </a:r>
          </a:p>
          <a:p>
            <a:pPr marL="742950" lvl="1" indent="-285750" algn="just">
              <a:spcBef>
                <a:spcPts val="800"/>
              </a:spcBef>
              <a:buFont typeface="Courier New" panose="02070309020205020404" pitchFamily="49" charset="0"/>
              <a:buChar char="o"/>
            </a:pPr>
            <a:r>
              <a:rPr lang="en-GB" sz="1450" b="1" dirty="0">
                <a:solidFill>
                  <a:schemeClr val="tx1">
                    <a:lumMod val="75000"/>
                    <a:lumOff val="25000"/>
                  </a:schemeClr>
                </a:solidFill>
              </a:rPr>
              <a:t>The mandatory nature of EU marketing standards</a:t>
            </a:r>
            <a:r>
              <a:rPr lang="en-GB" sz="1450" dirty="0">
                <a:solidFill>
                  <a:schemeClr val="tx1">
                    <a:lumMod val="75000"/>
                    <a:lumOff val="25000"/>
                  </a:schemeClr>
                </a:solidFill>
              </a:rPr>
              <a:t>, which ensures a homogeneous level of consumer protection, fair trading practices and a level playing field for operators within the EU.</a:t>
            </a:r>
          </a:p>
          <a:p>
            <a:pPr marL="742950" lvl="1" indent="-285750" algn="just">
              <a:spcBef>
                <a:spcPts val="800"/>
              </a:spcBef>
              <a:buFont typeface="Courier New" panose="02070309020205020404" pitchFamily="49" charset="0"/>
              <a:buChar char="o"/>
            </a:pPr>
            <a:r>
              <a:rPr lang="en-GB" sz="1450" dirty="0">
                <a:solidFill>
                  <a:schemeClr val="tx1">
                    <a:lumMod val="75000"/>
                    <a:lumOff val="25000"/>
                  </a:schemeClr>
                </a:solidFill>
              </a:rPr>
              <a:t>The fact that the objectives and requirements of EU marketing standards have been </a:t>
            </a:r>
            <a:r>
              <a:rPr lang="en-GB" sz="1450" b="1" dirty="0">
                <a:solidFill>
                  <a:schemeClr val="tx1">
                    <a:lumMod val="75000"/>
                    <a:lumOff val="25000"/>
                  </a:schemeClr>
                </a:solidFill>
              </a:rPr>
              <a:t>tailored to the specific needs of the EU market</a:t>
            </a:r>
            <a:r>
              <a:rPr lang="en-GB" sz="1450" dirty="0">
                <a:solidFill>
                  <a:schemeClr val="tx1">
                    <a:lumMod val="75000"/>
                    <a:lumOff val="25000"/>
                  </a:schemeClr>
                </a:solidFill>
              </a:rPr>
              <a:t>.</a:t>
            </a:r>
          </a:p>
          <a:p>
            <a:pPr marL="285750" indent="-285750" algn="just">
              <a:spcBef>
                <a:spcPts val="800"/>
              </a:spcBef>
              <a:buFont typeface="Arial" panose="020B0604020202020204" pitchFamily="34" charset="0"/>
              <a:buChar char="•"/>
            </a:pPr>
            <a:r>
              <a:rPr lang="en-GB" sz="1450" dirty="0">
                <a:solidFill>
                  <a:schemeClr val="tx1">
                    <a:lumMod val="75000"/>
                    <a:lumOff val="25000"/>
                  </a:schemeClr>
                </a:solidFill>
              </a:rPr>
              <a:t>Most of the consulted stakeholders also deem that </a:t>
            </a:r>
            <a:r>
              <a:rPr lang="en-GB" sz="1450" b="1" dirty="0">
                <a:solidFill>
                  <a:schemeClr val="tx1">
                    <a:lumMod val="75000"/>
                    <a:lumOff val="25000"/>
                  </a:schemeClr>
                </a:solidFill>
              </a:rPr>
              <a:t>separate EU marketing standards are justifiable and provide added value with respect to the applicable private marketing standards.</a:t>
            </a:r>
          </a:p>
          <a:p>
            <a:pPr marL="285750" indent="-285750" algn="just">
              <a:spcBef>
                <a:spcPts val="800"/>
              </a:spcBef>
              <a:buFont typeface="Arial" panose="020B0604020202020204" pitchFamily="34" charset="0"/>
              <a:buChar char="•"/>
            </a:pPr>
            <a:r>
              <a:rPr lang="en-GB" sz="1450" dirty="0">
                <a:solidFill>
                  <a:schemeClr val="tx1">
                    <a:lumMod val="75000"/>
                    <a:lumOff val="25000"/>
                  </a:schemeClr>
                </a:solidFill>
              </a:rPr>
              <a:t>The </a:t>
            </a:r>
            <a:r>
              <a:rPr lang="en-GB" sz="1450" b="1" dirty="0">
                <a:solidFill>
                  <a:schemeClr val="tx1">
                    <a:lumMod val="75000"/>
                    <a:lumOff val="25000"/>
                  </a:schemeClr>
                </a:solidFill>
              </a:rPr>
              <a:t>main strengths</a:t>
            </a:r>
            <a:r>
              <a:rPr lang="en-GB" sz="1450" dirty="0">
                <a:solidFill>
                  <a:schemeClr val="tx1">
                    <a:lumMod val="75000"/>
                    <a:lumOff val="25000"/>
                  </a:schemeClr>
                </a:solidFill>
              </a:rPr>
              <a:t> of EU marketing standards vis-à-vis </a:t>
            </a:r>
            <a:r>
              <a:rPr lang="en-GB" sz="1450" b="1" dirty="0">
                <a:solidFill>
                  <a:schemeClr val="tx1">
                    <a:lumMod val="75000"/>
                    <a:lumOff val="25000"/>
                  </a:schemeClr>
                </a:solidFill>
              </a:rPr>
              <a:t>private ones</a:t>
            </a:r>
            <a:r>
              <a:rPr lang="en-GB" sz="1450" dirty="0">
                <a:solidFill>
                  <a:schemeClr val="tx1">
                    <a:lumMod val="75000"/>
                    <a:lumOff val="25000"/>
                  </a:schemeClr>
                </a:solidFill>
              </a:rPr>
              <a:t> are:</a:t>
            </a:r>
          </a:p>
          <a:p>
            <a:pPr marL="742950" lvl="1" indent="-285750" algn="just">
              <a:spcBef>
                <a:spcPts val="800"/>
              </a:spcBef>
              <a:buFont typeface="Courier New" panose="02070309020205020404" pitchFamily="49" charset="0"/>
              <a:buChar char="o"/>
            </a:pPr>
            <a:r>
              <a:rPr lang="en-GB" sz="1450" dirty="0">
                <a:solidFill>
                  <a:schemeClr val="tx1">
                    <a:lumMod val="75000"/>
                    <a:lumOff val="25000"/>
                  </a:schemeClr>
                </a:solidFill>
              </a:rPr>
              <a:t>The </a:t>
            </a:r>
            <a:r>
              <a:rPr lang="en-GB" sz="1450" b="1" dirty="0">
                <a:solidFill>
                  <a:schemeClr val="tx1">
                    <a:lumMod val="75000"/>
                    <a:lumOff val="25000"/>
                  </a:schemeClr>
                </a:solidFill>
              </a:rPr>
              <a:t>mandatory nature</a:t>
            </a:r>
            <a:r>
              <a:rPr lang="en-GB" sz="1450" dirty="0">
                <a:solidFill>
                  <a:schemeClr val="tx1">
                    <a:lumMod val="75000"/>
                    <a:lumOff val="25000"/>
                  </a:schemeClr>
                </a:solidFill>
              </a:rPr>
              <a:t> of EU marketing standards.</a:t>
            </a:r>
          </a:p>
          <a:p>
            <a:pPr marL="742950" lvl="1" indent="-285750" algn="just">
              <a:spcBef>
                <a:spcPts val="800"/>
              </a:spcBef>
              <a:buFont typeface="Courier New" panose="02070309020205020404" pitchFamily="49" charset="0"/>
              <a:buChar char="o"/>
            </a:pPr>
            <a:r>
              <a:rPr lang="en-GB" sz="1450" dirty="0">
                <a:solidFill>
                  <a:schemeClr val="tx1">
                    <a:lumMod val="75000"/>
                    <a:lumOff val="25000"/>
                  </a:schemeClr>
                </a:solidFill>
              </a:rPr>
              <a:t>The fact that </a:t>
            </a:r>
            <a:r>
              <a:rPr lang="en-GB" sz="1450" b="1" dirty="0">
                <a:solidFill>
                  <a:schemeClr val="tx1">
                    <a:lumMod val="75000"/>
                    <a:lumOff val="25000"/>
                  </a:schemeClr>
                </a:solidFill>
              </a:rPr>
              <a:t>EU marketing standards establish requirements that must be complied with across the EU</a:t>
            </a:r>
            <a:r>
              <a:rPr lang="en-GB" sz="1450" dirty="0">
                <a:solidFill>
                  <a:schemeClr val="tx1">
                    <a:lumMod val="75000"/>
                    <a:lumOff val="25000"/>
                  </a:schemeClr>
                </a:solidFill>
              </a:rPr>
              <a:t>, and that those minimum requirements are already set on relatively high standards for many products.</a:t>
            </a:r>
          </a:p>
        </p:txBody>
      </p:sp>
      <p:sp>
        <p:nvSpPr>
          <p:cNvPr id="6" name="Rettangolo arrotondato 4">
            <a:hlinkClick r:id="rId2" action="ppaction://hlinksldjump"/>
            <a:extLst>
              <a:ext uri="{FF2B5EF4-FFF2-40B4-BE49-F238E27FC236}">
                <a16:creationId xmlns:a16="http://schemas.microsoft.com/office/drawing/2014/main" id="{3F35D9FD-7AAF-4F67-BAC4-7F9D89E5BC7F}"/>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F97A18D9-FFCD-43EA-A3B0-01FC7E9DDF79}"/>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4A542148-F8E6-48FE-926D-6DF4EBB16BE6}"/>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732A4B09-4CE3-4B5A-BBD4-1C0C83D34E1C}"/>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0EEC5957-3FFE-4208-8153-E76A5C325829}"/>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A585E0B4-21C0-4A8B-990F-2AAA39D00309}"/>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D05E5A88-E3A6-4DB2-9898-ACB39FB9892C}"/>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37A90CA9-1458-40CA-AD86-1A2411A62C71}"/>
              </a:ext>
            </a:extLst>
          </p:cNvPr>
          <p:cNvSpPr/>
          <p:nvPr/>
        </p:nvSpPr>
        <p:spPr>
          <a:xfrm>
            <a:off x="678346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0" y="981075"/>
            <a:ext cx="9144000" cy="754197"/>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11: </a:t>
            </a:r>
            <a:r>
              <a:rPr lang="en-US" sz="1700" b="1" dirty="0">
                <a:solidFill>
                  <a:schemeClr val="accent1">
                    <a:lumMod val="50000"/>
                  </a:schemeClr>
                </a:solidFill>
                <a:latin typeface="+mj-lt"/>
              </a:rPr>
              <a:t>To what extent separate EU Marketing Standards are justifiable and provide added value in addition to international marketing standards (Codex, UNECE, etc.) and the applicable private standards?</a:t>
            </a:r>
          </a:p>
        </p:txBody>
      </p:sp>
    </p:spTree>
    <p:extLst>
      <p:ext uri="{BB962C8B-B14F-4D97-AF65-F5344CB8AC3E}">
        <p14:creationId xmlns:p14="http://schemas.microsoft.com/office/powerpoint/2010/main" val="2669393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V - EU added value</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27</a:t>
            </a:fld>
            <a:endParaRPr lang="it-IT"/>
          </a:p>
        </p:txBody>
      </p:sp>
      <p:sp>
        <p:nvSpPr>
          <p:cNvPr id="5" name="CasellaDiTesto 4"/>
          <p:cNvSpPr txBox="1"/>
          <p:nvPr/>
        </p:nvSpPr>
        <p:spPr>
          <a:xfrm>
            <a:off x="395288" y="1844824"/>
            <a:ext cx="8353425" cy="3960763"/>
          </a:xfrm>
          <a:prstGeom prst="rect">
            <a:avLst/>
          </a:prstGeom>
          <a:noFill/>
          <a:ln>
            <a:noFill/>
          </a:ln>
        </p:spPr>
        <p:txBody>
          <a:bodyPr wrap="square" rtlCol="0">
            <a:noAutofit/>
          </a:bodyPr>
          <a:lstStyle/>
          <a:p>
            <a:pPr marL="285750" indent="-285750" algn="just">
              <a:spcBef>
                <a:spcPts val="600"/>
              </a:spcBef>
              <a:buFont typeface="Arial" panose="020B0604020202020204" pitchFamily="34" charset="0"/>
              <a:buChar char="•"/>
            </a:pPr>
            <a:r>
              <a:rPr lang="en-GB" sz="1450" dirty="0" smtClean="0">
                <a:solidFill>
                  <a:schemeClr val="tx1">
                    <a:lumMod val="75000"/>
                    <a:lumOff val="25000"/>
                  </a:schemeClr>
                </a:solidFill>
              </a:rPr>
              <a:t>The </a:t>
            </a:r>
            <a:r>
              <a:rPr lang="en-GB" sz="1450" b="1" dirty="0">
                <a:solidFill>
                  <a:schemeClr val="tx1">
                    <a:lumMod val="75000"/>
                    <a:lumOff val="25000"/>
                  </a:schemeClr>
                </a:solidFill>
              </a:rPr>
              <a:t>main potential advantages stemming from the establishment of EU marketing standards for the sectors/products currently not covered</a:t>
            </a:r>
            <a:r>
              <a:rPr lang="en-GB" sz="1450" dirty="0">
                <a:solidFill>
                  <a:schemeClr val="tx1">
                    <a:lumMod val="75000"/>
                    <a:lumOff val="25000"/>
                  </a:schemeClr>
                </a:solidFill>
              </a:rPr>
              <a:t> were identified in the </a:t>
            </a:r>
            <a:r>
              <a:rPr lang="en-GB" sz="1450" b="1" dirty="0">
                <a:solidFill>
                  <a:schemeClr val="tx1">
                    <a:lumMod val="75000"/>
                    <a:lumOff val="25000"/>
                  </a:schemeClr>
                </a:solidFill>
              </a:rPr>
              <a:t>opportunities for tackling unaddressed needs</a:t>
            </a:r>
            <a:r>
              <a:rPr lang="en-GB" sz="1450" dirty="0">
                <a:solidFill>
                  <a:schemeClr val="tx1">
                    <a:lumMod val="75000"/>
                    <a:lumOff val="25000"/>
                  </a:schemeClr>
                </a:solidFill>
              </a:rPr>
              <a:t>, and in </a:t>
            </a:r>
            <a:r>
              <a:rPr lang="en-GB" sz="1450" b="1" dirty="0">
                <a:solidFill>
                  <a:schemeClr val="tx1">
                    <a:lumMod val="75000"/>
                    <a:lumOff val="25000"/>
                  </a:schemeClr>
                </a:solidFill>
              </a:rPr>
              <a:t>increased benefits for stakeholders:</a:t>
            </a:r>
          </a:p>
          <a:p>
            <a:pPr marL="742950" lvl="1" indent="-285750" algn="just">
              <a:spcBef>
                <a:spcPts val="0"/>
              </a:spcBef>
              <a:buFont typeface="Courier New" panose="02070309020205020404" pitchFamily="49" charset="0"/>
              <a:buChar char="o"/>
            </a:pPr>
            <a:r>
              <a:rPr lang="en-GB" sz="1450" i="1" dirty="0">
                <a:solidFill>
                  <a:schemeClr val="tx1">
                    <a:lumMod val="75000"/>
                    <a:lumOff val="25000"/>
                  </a:schemeClr>
                </a:solidFill>
              </a:rPr>
              <a:t>improved market access for producers; </a:t>
            </a:r>
          </a:p>
          <a:p>
            <a:pPr marL="742950" lvl="1" indent="-285750" algn="just">
              <a:spcBef>
                <a:spcPts val="0"/>
              </a:spcBef>
              <a:buFont typeface="Courier New" panose="02070309020205020404" pitchFamily="49" charset="0"/>
              <a:buChar char="o"/>
            </a:pPr>
            <a:r>
              <a:rPr lang="en-GB" sz="1450" i="1" dirty="0">
                <a:solidFill>
                  <a:schemeClr val="tx1">
                    <a:lumMod val="75000"/>
                    <a:lumOff val="25000"/>
                  </a:schemeClr>
                </a:solidFill>
              </a:rPr>
              <a:t>improved transparency on the market; </a:t>
            </a:r>
          </a:p>
          <a:p>
            <a:pPr marL="742950" lvl="1" indent="-285750" algn="just">
              <a:spcBef>
                <a:spcPts val="0"/>
              </a:spcBef>
              <a:buFont typeface="Courier New" panose="02070309020205020404" pitchFamily="49" charset="0"/>
              <a:buChar char="o"/>
            </a:pPr>
            <a:r>
              <a:rPr lang="en-GB" sz="1450" i="1" dirty="0">
                <a:solidFill>
                  <a:schemeClr val="tx1">
                    <a:lumMod val="75000"/>
                    <a:lumOff val="25000"/>
                  </a:schemeClr>
                </a:solidFill>
              </a:rPr>
              <a:t>removal of technical barriers to trade </a:t>
            </a:r>
            <a:r>
              <a:rPr lang="en-GB" sz="1450" i="1" dirty="0">
                <a:solidFill>
                  <a:schemeClr val="tx1">
                    <a:lumMod val="75000"/>
                    <a:lumOff val="25000"/>
                  </a:schemeClr>
                </a:solidFill>
                <a:sym typeface="Wingdings" panose="05000000000000000000" pitchFamily="2" charset="2"/>
              </a:rPr>
              <a:t> promotion of intra-EU trade for the products concerned</a:t>
            </a:r>
            <a:r>
              <a:rPr lang="en-GB" sz="1450" i="1" dirty="0">
                <a:solidFill>
                  <a:schemeClr val="tx1">
                    <a:lumMod val="75000"/>
                    <a:lumOff val="25000"/>
                  </a:schemeClr>
                </a:solidFill>
              </a:rPr>
              <a:t>; </a:t>
            </a:r>
          </a:p>
          <a:p>
            <a:pPr marL="742950" lvl="1" indent="-285750" algn="just">
              <a:spcBef>
                <a:spcPts val="0"/>
              </a:spcBef>
              <a:buFont typeface="Courier New" panose="02070309020205020404" pitchFamily="49" charset="0"/>
              <a:buChar char="o"/>
            </a:pPr>
            <a:r>
              <a:rPr lang="en-GB" sz="1450" i="1" dirty="0">
                <a:solidFill>
                  <a:schemeClr val="tx1">
                    <a:lumMod val="75000"/>
                    <a:lumOff val="25000"/>
                  </a:schemeClr>
                </a:solidFill>
              </a:rPr>
              <a:t>definition of minimum quality standards for the products concerned;</a:t>
            </a:r>
          </a:p>
          <a:p>
            <a:pPr marL="742950" lvl="1" indent="-285750" algn="just">
              <a:spcBef>
                <a:spcPts val="0"/>
              </a:spcBef>
              <a:buFont typeface="Courier New" panose="02070309020205020404" pitchFamily="49" charset="0"/>
              <a:buChar char="o"/>
            </a:pPr>
            <a:r>
              <a:rPr lang="en-GB" sz="1450" i="1" dirty="0">
                <a:solidFill>
                  <a:schemeClr val="tx1">
                    <a:lumMod val="75000"/>
                    <a:lumOff val="25000"/>
                  </a:schemeClr>
                </a:solidFill>
              </a:rPr>
              <a:t>contribution to improved average quality of the products concerned;</a:t>
            </a:r>
          </a:p>
          <a:p>
            <a:pPr marL="742950" lvl="1" indent="-285750" algn="just">
              <a:spcBef>
                <a:spcPts val="0"/>
              </a:spcBef>
              <a:buFont typeface="Courier New" panose="02070309020205020404" pitchFamily="49" charset="0"/>
              <a:buChar char="o"/>
            </a:pPr>
            <a:r>
              <a:rPr lang="en-GB" sz="1450" i="1" dirty="0">
                <a:solidFill>
                  <a:schemeClr val="tx1">
                    <a:lumMod val="75000"/>
                    <a:lumOff val="25000"/>
                  </a:schemeClr>
                </a:solidFill>
              </a:rPr>
              <a:t>provision of improved and more homogeneous information on the concerned products to consumers.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The Focus Group carried out with selected sectoral representatives confirmed the concrete </a:t>
            </a:r>
            <a:r>
              <a:rPr lang="en-GB" sz="1450" b="1" dirty="0">
                <a:solidFill>
                  <a:schemeClr val="tx1">
                    <a:lumMod val="75000"/>
                    <a:lumOff val="25000"/>
                  </a:schemeClr>
                </a:solidFill>
              </a:rPr>
              <a:t>benefits derived from the introduction of EU marketing standards</a:t>
            </a:r>
            <a:r>
              <a:rPr lang="en-GB" sz="1450" dirty="0">
                <a:solidFill>
                  <a:schemeClr val="tx1">
                    <a:lumMod val="75000"/>
                    <a:lumOff val="25000"/>
                  </a:schemeClr>
                </a:solidFill>
              </a:rPr>
              <a:t> for – among others - fresh fruit and vegetables, jams, fruit juices, poultry, milk and dairy products.</a:t>
            </a: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Focus Group participants noted that in some sectors with a strong history of self-regulation such as </a:t>
            </a:r>
            <a:r>
              <a:rPr lang="en-GB" sz="1450" b="1" dirty="0">
                <a:solidFill>
                  <a:schemeClr val="tx1">
                    <a:lumMod val="75000"/>
                    <a:lumOff val="25000"/>
                  </a:schemeClr>
                </a:solidFill>
              </a:rPr>
              <a:t>potatoes </a:t>
            </a:r>
            <a:r>
              <a:rPr lang="en-GB" sz="1450" dirty="0">
                <a:solidFill>
                  <a:schemeClr val="tx1">
                    <a:lumMod val="75000"/>
                    <a:lumOff val="25000"/>
                  </a:schemeClr>
                </a:solidFill>
              </a:rPr>
              <a:t>there would be no need for the introduction of legislation-based EU marketing standards. Similarly in other sectors such as </a:t>
            </a:r>
            <a:r>
              <a:rPr lang="en-GB" sz="1450" b="1" dirty="0">
                <a:solidFill>
                  <a:schemeClr val="tx1">
                    <a:lumMod val="75000"/>
                    <a:lumOff val="25000"/>
                  </a:schemeClr>
                </a:solidFill>
              </a:rPr>
              <a:t>fruit spreads and processed fruit and vegetables</a:t>
            </a:r>
            <a:r>
              <a:rPr lang="en-GB" sz="1450" dirty="0">
                <a:solidFill>
                  <a:schemeClr val="tx1">
                    <a:lumMod val="75000"/>
                    <a:lumOff val="25000"/>
                  </a:schemeClr>
                </a:solidFill>
              </a:rPr>
              <a:t> there would be no need as the specificities of these markets and consumer needs are fully addressed by the various private systems in operation.</a:t>
            </a:r>
          </a:p>
        </p:txBody>
      </p:sp>
      <p:sp>
        <p:nvSpPr>
          <p:cNvPr id="6" name="Rettangolo arrotondato 4">
            <a:hlinkClick r:id="rId2" action="ppaction://hlinksldjump"/>
            <a:extLst>
              <a:ext uri="{FF2B5EF4-FFF2-40B4-BE49-F238E27FC236}">
                <a16:creationId xmlns:a16="http://schemas.microsoft.com/office/drawing/2014/main" id="{F9A9DC7C-A7B7-4263-B515-13D7B8A20958}"/>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AF014591-CDED-4B36-9379-54561D0E7F95}"/>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79ECA4BF-33B7-4375-A6F8-A4CC95FC83EF}"/>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B6404D5B-2FC1-490F-97B5-3A0D2F96A344}"/>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B320DF1C-D35E-4026-80ED-6074E8910382}"/>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16719C9F-4D5B-4C3D-81A2-BE230CCDB93A}"/>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B849F223-8622-4E4C-A206-B06FE41341B4}"/>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0CEB3843-5652-44BA-B31F-6A8D710D6F43}"/>
              </a:ext>
            </a:extLst>
          </p:cNvPr>
          <p:cNvSpPr/>
          <p:nvPr/>
        </p:nvSpPr>
        <p:spPr>
          <a:xfrm>
            <a:off x="678346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0" y="946611"/>
            <a:ext cx="9144000" cy="754197"/>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12: </a:t>
            </a:r>
            <a:r>
              <a:rPr lang="en-US" sz="1700" b="1" dirty="0">
                <a:solidFill>
                  <a:schemeClr val="accent1">
                    <a:lumMod val="50000"/>
                  </a:schemeClr>
                </a:solidFill>
                <a:latin typeface="+mj-lt"/>
              </a:rPr>
              <a:t>To what extent would establishment of EU marketing standards for the sectors/products currently not covered, create an EU added value?</a:t>
            </a:r>
          </a:p>
        </p:txBody>
      </p:sp>
    </p:spTree>
    <p:extLst>
      <p:ext uri="{BB962C8B-B14F-4D97-AF65-F5344CB8AC3E}">
        <p14:creationId xmlns:p14="http://schemas.microsoft.com/office/powerpoint/2010/main" val="32206716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Conclusions on theme V - EU added value</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28</a:t>
            </a:fld>
            <a:endParaRPr lang="it-IT"/>
          </a:p>
        </p:txBody>
      </p:sp>
      <p:sp>
        <p:nvSpPr>
          <p:cNvPr id="5" name="CasellaDiTesto 4"/>
          <p:cNvSpPr txBox="1"/>
          <p:nvPr/>
        </p:nvSpPr>
        <p:spPr>
          <a:xfrm>
            <a:off x="395288" y="1556792"/>
            <a:ext cx="8353425" cy="4248795"/>
          </a:xfrm>
          <a:prstGeom prst="rect">
            <a:avLst/>
          </a:prstGeom>
          <a:noFill/>
          <a:ln>
            <a:noFill/>
          </a:ln>
        </p:spPr>
        <p:txBody>
          <a:bodyPr wrap="square" rtlCol="0">
            <a:noAutofit/>
          </a:bodyPr>
          <a:lstStyle/>
          <a:p>
            <a:pPr>
              <a:spcBef>
                <a:spcPts val="600"/>
              </a:spcBef>
            </a:pPr>
            <a:endParaRPr lang="it-IT" sz="2000" b="1" u="sng" dirty="0" smtClean="0">
              <a:solidFill>
                <a:schemeClr val="accent1">
                  <a:lumMod val="75000"/>
                </a:schemeClr>
              </a:solidFill>
            </a:endParaRPr>
          </a:p>
          <a:p>
            <a:pPr marL="285750" indent="-285750" algn="just">
              <a:spcBef>
                <a:spcPts val="600"/>
              </a:spcBef>
              <a:buFont typeface="Arial" panose="020B0604020202020204" pitchFamily="34" charset="0"/>
              <a:buChar char="•"/>
            </a:pPr>
            <a:r>
              <a:rPr lang="en-GB" sz="1450" dirty="0" smtClean="0">
                <a:solidFill>
                  <a:schemeClr val="tx1">
                    <a:lumMod val="75000"/>
                    <a:lumOff val="25000"/>
                  </a:schemeClr>
                </a:solidFill>
              </a:rPr>
              <a:t>As </a:t>
            </a:r>
            <a:r>
              <a:rPr lang="en-GB" sz="1450" dirty="0">
                <a:solidFill>
                  <a:schemeClr val="tx1">
                    <a:lumMod val="75000"/>
                    <a:lumOff val="25000"/>
                  </a:schemeClr>
                </a:solidFill>
              </a:rPr>
              <a:t>for </a:t>
            </a:r>
            <a:r>
              <a:rPr lang="en-GB" sz="1450" b="1" dirty="0">
                <a:solidFill>
                  <a:schemeClr val="tx1">
                    <a:lumMod val="75000"/>
                    <a:lumOff val="25000"/>
                  </a:schemeClr>
                </a:solidFill>
              </a:rPr>
              <a:t>possible development of an EU definition of cheese</a:t>
            </a:r>
            <a:r>
              <a:rPr lang="en-GB" sz="1450" dirty="0">
                <a:solidFill>
                  <a:schemeClr val="tx1">
                    <a:lumMod val="75000"/>
                    <a:lumOff val="25000"/>
                  </a:schemeClr>
                </a:solidFill>
              </a:rPr>
              <a:t>, a consulted EU-level sectoral association deemed that it would address the potentially negative implications of different definitions applying at Member State level. However, the assessment revealed </a:t>
            </a:r>
            <a:r>
              <a:rPr lang="en-GB" sz="1450" b="1" dirty="0">
                <a:solidFill>
                  <a:schemeClr val="tx1">
                    <a:lumMod val="75000"/>
                    <a:lumOff val="25000"/>
                  </a:schemeClr>
                </a:solidFill>
              </a:rPr>
              <a:t>divided views of the consulted national competent authorities</a:t>
            </a:r>
            <a:r>
              <a:rPr lang="en-GB" sz="1450" dirty="0">
                <a:solidFill>
                  <a:schemeClr val="tx1">
                    <a:lumMod val="75000"/>
                    <a:lumOff val="25000"/>
                  </a:schemeClr>
                </a:solidFill>
              </a:rPr>
              <a:t> on whether the absence of a harmonised EU definition of “cheese” has left unaddressed some specific needs of the sector. The analysis of the state of play concerning differences in national legislation-based definitions of cheese identified a </a:t>
            </a:r>
            <a:r>
              <a:rPr lang="en-GB" sz="1450" b="1" dirty="0">
                <a:solidFill>
                  <a:schemeClr val="tx1">
                    <a:lumMod val="75000"/>
                    <a:lumOff val="25000"/>
                  </a:schemeClr>
                </a:solidFill>
              </a:rPr>
              <a:t>potentially </a:t>
            </a:r>
            <a:r>
              <a:rPr lang="en-GB" sz="1450" b="1" dirty="0" smtClean="0">
                <a:solidFill>
                  <a:schemeClr val="tx1">
                    <a:lumMod val="75000"/>
                    <a:lumOff val="25000"/>
                  </a:schemeClr>
                </a:solidFill>
              </a:rPr>
              <a:t>important aspect </a:t>
            </a:r>
            <a:r>
              <a:rPr lang="en-GB" sz="1450" b="1" dirty="0">
                <a:solidFill>
                  <a:schemeClr val="tx1">
                    <a:lumMod val="75000"/>
                    <a:lumOff val="25000"/>
                  </a:schemeClr>
                </a:solidFill>
              </a:rPr>
              <a:t>in the use of reconstituted dried milk and of concentrated milk</a:t>
            </a:r>
            <a:r>
              <a:rPr lang="en-GB" sz="1450" dirty="0">
                <a:solidFill>
                  <a:schemeClr val="tx1">
                    <a:lumMod val="75000"/>
                    <a:lumOff val="25000"/>
                  </a:schemeClr>
                </a:solidFill>
              </a:rPr>
              <a:t> as raw material for cheese production. </a:t>
            </a:r>
          </a:p>
          <a:p>
            <a:pPr algn="just">
              <a:spcBef>
                <a:spcPts val="600"/>
              </a:spcBef>
            </a:pPr>
            <a:endParaRPr lang="en-GB" sz="1450" dirty="0">
              <a:solidFill>
                <a:schemeClr val="tx1">
                  <a:lumMod val="75000"/>
                  <a:lumOff val="25000"/>
                </a:schemeClr>
              </a:solidFill>
            </a:endParaRPr>
          </a:p>
          <a:p>
            <a:pPr marL="285750" indent="-285750" algn="just">
              <a:spcBef>
                <a:spcPts val="600"/>
              </a:spcBef>
              <a:buFont typeface="Arial" panose="020B0604020202020204" pitchFamily="34" charset="0"/>
              <a:buChar char="•"/>
            </a:pPr>
            <a:r>
              <a:rPr lang="en-GB" sz="1450" dirty="0">
                <a:solidFill>
                  <a:schemeClr val="tx1">
                    <a:lumMod val="75000"/>
                    <a:lumOff val="25000"/>
                  </a:schemeClr>
                </a:solidFill>
              </a:rPr>
              <a:t>According to the consulted business stakeholders, and in line with the outcomes of the discussion in the Focus Group, </a:t>
            </a:r>
            <a:r>
              <a:rPr lang="en-GB" sz="1450" b="1" dirty="0">
                <a:solidFill>
                  <a:schemeClr val="tx1">
                    <a:lumMod val="75000"/>
                    <a:lumOff val="25000"/>
                  </a:schemeClr>
                </a:solidFill>
              </a:rPr>
              <a:t>the process of developing an EU definition of cheese</a:t>
            </a:r>
            <a:r>
              <a:rPr lang="en-GB" sz="1450" dirty="0">
                <a:solidFill>
                  <a:schemeClr val="tx1">
                    <a:lumMod val="75000"/>
                    <a:lumOff val="25000"/>
                  </a:schemeClr>
                </a:solidFill>
              </a:rPr>
              <a:t> </a:t>
            </a:r>
            <a:r>
              <a:rPr lang="en-GB" sz="1450" b="1" dirty="0">
                <a:solidFill>
                  <a:schemeClr val="tx1">
                    <a:lumMod val="75000"/>
                    <a:lumOff val="25000"/>
                  </a:schemeClr>
                </a:solidFill>
              </a:rPr>
              <a:t>should take the Codex General Standard for cheese as a basis; however, </a:t>
            </a:r>
            <a:r>
              <a:rPr lang="en-GB" sz="1450" dirty="0">
                <a:solidFill>
                  <a:schemeClr val="tx1">
                    <a:lumMod val="75000"/>
                    <a:lumOff val="25000"/>
                  </a:schemeClr>
                </a:solidFill>
              </a:rPr>
              <a:t>according to the consulted business stakeholders, </a:t>
            </a:r>
            <a:r>
              <a:rPr lang="en-GB" sz="1450" b="1" dirty="0">
                <a:solidFill>
                  <a:schemeClr val="tx1">
                    <a:lumMod val="75000"/>
                    <a:lumOff val="25000"/>
                  </a:schemeClr>
                </a:solidFill>
              </a:rPr>
              <a:t>the elaboration of an EU definition of cheese would be a challenging task</a:t>
            </a:r>
            <a:r>
              <a:rPr lang="en-GB" sz="1450" dirty="0">
                <a:solidFill>
                  <a:schemeClr val="tx1">
                    <a:lumMod val="75000"/>
                    <a:lumOff val="25000"/>
                  </a:schemeClr>
                </a:solidFill>
              </a:rPr>
              <a:t>, mainly due to the aforementioned differences in the relevant national legislation, while it can be argued that Member States would probably ask for derogations in order to keep some flexibility with respect to special ingredients currently included in their national definitions of cheese.</a:t>
            </a:r>
          </a:p>
        </p:txBody>
      </p:sp>
      <p:sp>
        <p:nvSpPr>
          <p:cNvPr id="6" name="Rettangolo arrotondato 4">
            <a:hlinkClick r:id="rId2" action="ppaction://hlinksldjump"/>
            <a:extLst>
              <a:ext uri="{FF2B5EF4-FFF2-40B4-BE49-F238E27FC236}">
                <a16:creationId xmlns:a16="http://schemas.microsoft.com/office/drawing/2014/main" id="{EB0CE513-51B2-492F-990F-CCE16DD83C92}"/>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6F987F27-E1A0-4941-85A6-89CE4D28B3AE}"/>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253B1BC2-A5A3-43F7-8970-C6F8443BBF5B}"/>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4922A41A-FB5E-4C82-A5B8-03837F73AA89}"/>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D8E19824-9075-47C5-A183-541A29A91844}"/>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B945AD5A-9046-4F32-A99C-00A9919CA1BF}"/>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FC7FAEC4-6BD1-4FE4-A1A6-D84CDD22BE9F}"/>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185172F6-079B-4E1F-9857-B880993C3A00}"/>
              </a:ext>
            </a:extLst>
          </p:cNvPr>
          <p:cNvSpPr/>
          <p:nvPr/>
        </p:nvSpPr>
        <p:spPr>
          <a:xfrm>
            <a:off x="678346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13"/>
          <p:cNvSpPr/>
          <p:nvPr/>
        </p:nvSpPr>
        <p:spPr>
          <a:xfrm>
            <a:off x="0" y="959349"/>
            <a:ext cx="9144000" cy="754197"/>
          </a:xfrm>
          <a:prstGeom prst="rect">
            <a:avLst/>
          </a:prstGeom>
          <a:solidFill>
            <a:schemeClr val="bg1">
              <a:lumMod val="95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700" b="1" dirty="0" smtClean="0">
                <a:solidFill>
                  <a:schemeClr val="accent1">
                    <a:lumMod val="50000"/>
                  </a:schemeClr>
                </a:solidFill>
                <a:latin typeface="+mj-lt"/>
              </a:rPr>
              <a:t>EQ 12: </a:t>
            </a:r>
            <a:r>
              <a:rPr lang="en-US" sz="1700" b="1" dirty="0">
                <a:solidFill>
                  <a:schemeClr val="accent1">
                    <a:lumMod val="50000"/>
                  </a:schemeClr>
                </a:solidFill>
                <a:latin typeface="+mj-lt"/>
              </a:rPr>
              <a:t>To what extent would establishment of EU marketing standards for the sectors/products currently not covered, create an EU added value?</a:t>
            </a:r>
          </a:p>
        </p:txBody>
      </p:sp>
    </p:spTree>
    <p:extLst>
      <p:ext uri="{BB962C8B-B14F-4D97-AF65-F5344CB8AC3E}">
        <p14:creationId xmlns:p14="http://schemas.microsoft.com/office/powerpoint/2010/main" val="4113565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91680" y="2708921"/>
            <a:ext cx="7452320" cy="1440160"/>
          </a:xfrm>
          <a:solidFill>
            <a:schemeClr val="bg1">
              <a:lumMod val="85000"/>
            </a:schemeClr>
          </a:solidFill>
        </p:spPr>
        <p:txBody>
          <a:bodyPr/>
          <a:lstStyle/>
          <a:p>
            <a:pPr marL="457200" indent="-457200" algn="r"/>
            <a:r>
              <a:rPr lang="en-GB" dirty="0">
                <a:solidFill>
                  <a:schemeClr val="accent1">
                    <a:lumMod val="50000"/>
                  </a:schemeClr>
                </a:solidFill>
                <a:latin typeface="Calibri" panose="020F0502020204030204" pitchFamily="34" charset="0"/>
              </a:rPr>
              <a:t>Recommendations</a:t>
            </a:r>
          </a:p>
        </p:txBody>
      </p:sp>
      <p:sp>
        <p:nvSpPr>
          <p:cNvPr id="4" name="Segnaposto numero diapositiva 3"/>
          <p:cNvSpPr>
            <a:spLocks noGrp="1"/>
          </p:cNvSpPr>
          <p:nvPr>
            <p:ph type="sldNum" sz="quarter" idx="12"/>
          </p:nvPr>
        </p:nvSpPr>
        <p:spPr/>
        <p:txBody>
          <a:bodyPr/>
          <a:lstStyle/>
          <a:p>
            <a:pPr>
              <a:defRPr/>
            </a:pPr>
            <a:fld id="{EC495FA2-87B1-4A57-B291-5B3775307DE9}" type="slidenum">
              <a:rPr lang="it-IT" smtClean="0"/>
              <a:pPr>
                <a:defRPr/>
              </a:pPr>
              <a:t>29</a:t>
            </a:fld>
            <a:endParaRPr lang="it-IT" dirty="0"/>
          </a:p>
        </p:txBody>
      </p:sp>
      <p:sp>
        <p:nvSpPr>
          <p:cNvPr id="5" name="Rettangolo arrotondato 4">
            <a:hlinkClick r:id="rId2" action="ppaction://hlinksldjump"/>
            <a:extLst>
              <a:ext uri="{FF2B5EF4-FFF2-40B4-BE49-F238E27FC236}">
                <a16:creationId xmlns:a16="http://schemas.microsoft.com/office/drawing/2014/main" id="{C45AA635-4DD5-4013-8607-C80A7779A42E}"/>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13880309-22C8-4DC9-B63D-594147B433E3}"/>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4161F6CB-0BA9-49F8-BB65-807BDFFE4572}"/>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8" name="Rettangolo arrotondato 7">
            <a:hlinkClick r:id="rId5" action="ppaction://hlinksldjump"/>
            <a:extLst>
              <a:ext uri="{FF2B5EF4-FFF2-40B4-BE49-F238E27FC236}">
                <a16:creationId xmlns:a16="http://schemas.microsoft.com/office/drawing/2014/main" id="{0CC60446-25D7-4BA6-9E61-35A3029C9087}"/>
              </a:ext>
            </a:extLst>
          </p:cNvPr>
          <p:cNvSpPr/>
          <p:nvPr/>
        </p:nvSpPr>
        <p:spPr>
          <a:xfrm>
            <a:off x="788412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9" name="Rettangolo arrotondato 11">
            <a:hlinkClick r:id="rId6" action="ppaction://hlinksldjump"/>
            <a:extLst>
              <a:ext uri="{FF2B5EF4-FFF2-40B4-BE49-F238E27FC236}">
                <a16:creationId xmlns:a16="http://schemas.microsoft.com/office/drawing/2014/main" id="{CEE5DF4E-79E7-484F-88CC-66B600D39EA7}"/>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0" name="Rettangolo arrotondato 12">
            <a:hlinkClick r:id="rId7" action="ppaction://hlinksldjump"/>
            <a:extLst>
              <a:ext uri="{FF2B5EF4-FFF2-40B4-BE49-F238E27FC236}">
                <a16:creationId xmlns:a16="http://schemas.microsoft.com/office/drawing/2014/main" id="{56A4FA2C-48EE-4E47-8FF6-9376AF7EC4B1}"/>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1" name="Rettangolo arrotondato 5">
            <a:hlinkClick r:id="rId8" action="ppaction://hlinksldjump"/>
            <a:extLst>
              <a:ext uri="{FF2B5EF4-FFF2-40B4-BE49-F238E27FC236}">
                <a16:creationId xmlns:a16="http://schemas.microsoft.com/office/drawing/2014/main" id="{E829D033-88B7-43C8-9E4B-1E209D030C32}"/>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2" name="Rettangolo arrotondato 5">
            <a:hlinkClick r:id="rId9" action="ppaction://hlinksldjump"/>
            <a:extLst>
              <a:ext uri="{FF2B5EF4-FFF2-40B4-BE49-F238E27FC236}">
                <a16:creationId xmlns:a16="http://schemas.microsoft.com/office/drawing/2014/main" id="{A4229C75-AFAE-4A69-9EB9-076E53A3823F}"/>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3262546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04995" y="2708921"/>
            <a:ext cx="7452320" cy="1440160"/>
          </a:xfrm>
          <a:solidFill>
            <a:schemeClr val="bg1">
              <a:lumMod val="85000"/>
            </a:schemeClr>
          </a:solidFill>
        </p:spPr>
        <p:txBody>
          <a:bodyPr/>
          <a:lstStyle/>
          <a:p>
            <a:pPr marL="457200" indent="-457200" algn="r"/>
            <a:r>
              <a:rPr lang="en-GB" dirty="0">
                <a:solidFill>
                  <a:schemeClr val="accent1">
                    <a:lumMod val="50000"/>
                  </a:schemeClr>
                </a:solidFill>
                <a:latin typeface="Calibri" panose="020F0502020204030204" pitchFamily="34" charset="0"/>
              </a:rPr>
              <a:t>Contents and objectives of the Evaluation</a:t>
            </a:r>
          </a:p>
        </p:txBody>
      </p:sp>
      <p:sp>
        <p:nvSpPr>
          <p:cNvPr id="4" name="Segnaposto numero diapositiva 3"/>
          <p:cNvSpPr>
            <a:spLocks noGrp="1"/>
          </p:cNvSpPr>
          <p:nvPr>
            <p:ph type="sldNum" sz="quarter" idx="12"/>
          </p:nvPr>
        </p:nvSpPr>
        <p:spPr/>
        <p:txBody>
          <a:bodyPr/>
          <a:lstStyle/>
          <a:p>
            <a:pPr>
              <a:defRPr/>
            </a:pPr>
            <a:fld id="{EC495FA2-87B1-4A57-B291-5B3775307DE9}" type="slidenum">
              <a:rPr lang="it-IT" smtClean="0"/>
              <a:pPr>
                <a:defRPr/>
              </a:pPr>
              <a:t>3</a:t>
            </a:fld>
            <a:endParaRPr lang="it-IT" dirty="0"/>
          </a:p>
        </p:txBody>
      </p:sp>
      <p:sp>
        <p:nvSpPr>
          <p:cNvPr id="5" name="Rettangolo arrotondato 4">
            <a:hlinkClick r:id="rId2" action="ppaction://hlinksldjump"/>
            <a:extLst>
              <a:ext uri="{FF2B5EF4-FFF2-40B4-BE49-F238E27FC236}">
                <a16:creationId xmlns:a16="http://schemas.microsoft.com/office/drawing/2014/main" id="{E8087E01-479D-4862-83AA-A1157D30AA04}"/>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6" name="Rettangolo arrotondato 5">
            <a:hlinkClick r:id="rId3" action="ppaction://hlinksldjump"/>
            <a:extLst>
              <a:ext uri="{FF2B5EF4-FFF2-40B4-BE49-F238E27FC236}">
                <a16:creationId xmlns:a16="http://schemas.microsoft.com/office/drawing/2014/main" id="{228090B9-14C3-448A-8A46-17B4CB29B1D8}"/>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7" name="Rettangolo arrotondato 6">
            <a:hlinkClick r:id="rId4" action="ppaction://hlinksldjump"/>
            <a:extLst>
              <a:ext uri="{FF2B5EF4-FFF2-40B4-BE49-F238E27FC236}">
                <a16:creationId xmlns:a16="http://schemas.microsoft.com/office/drawing/2014/main" id="{D738AA2A-089D-4CE8-A2C0-B82221BDE7A4}"/>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8" name="Rettangolo arrotondato 7">
            <a:hlinkClick r:id="rId5" action="ppaction://hlinksldjump"/>
            <a:extLst>
              <a:ext uri="{FF2B5EF4-FFF2-40B4-BE49-F238E27FC236}">
                <a16:creationId xmlns:a16="http://schemas.microsoft.com/office/drawing/2014/main" id="{383EFD3D-0A18-492D-BB57-64F1078C2A16}"/>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9" name="Rettangolo arrotondato 11">
            <a:hlinkClick r:id="rId6" action="ppaction://hlinksldjump"/>
            <a:extLst>
              <a:ext uri="{FF2B5EF4-FFF2-40B4-BE49-F238E27FC236}">
                <a16:creationId xmlns:a16="http://schemas.microsoft.com/office/drawing/2014/main" id="{8FD5A745-40DE-4F95-8417-72DB998A6964}"/>
              </a:ext>
            </a:extLst>
          </p:cNvPr>
          <p:cNvSpPr/>
          <p:nvPr/>
        </p:nvSpPr>
        <p:spPr>
          <a:xfrm>
            <a:off x="17951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accent1">
                    <a:lumMod val="50000"/>
                  </a:schemeClr>
                </a:solidFill>
                <a:latin typeface="+mj-lt"/>
              </a:rPr>
              <a:t>OBJECTIVES</a:t>
            </a:r>
          </a:p>
        </p:txBody>
      </p:sp>
      <p:sp>
        <p:nvSpPr>
          <p:cNvPr id="10" name="Rettangolo arrotondato 12">
            <a:hlinkClick r:id="rId7" action="ppaction://hlinksldjump"/>
            <a:extLst>
              <a:ext uri="{FF2B5EF4-FFF2-40B4-BE49-F238E27FC236}">
                <a16:creationId xmlns:a16="http://schemas.microsoft.com/office/drawing/2014/main" id="{200E92A9-C244-423D-8A8C-6F1F2DA052B4}"/>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1" name="Rettangolo arrotondato 5">
            <a:hlinkClick r:id="rId8" action="ppaction://hlinksldjump"/>
            <a:extLst>
              <a:ext uri="{FF2B5EF4-FFF2-40B4-BE49-F238E27FC236}">
                <a16:creationId xmlns:a16="http://schemas.microsoft.com/office/drawing/2014/main" id="{A548A380-1349-4176-9330-52F8E91A8996}"/>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2" name="Rettangolo arrotondato 5">
            <a:hlinkClick r:id="rId9" action="ppaction://hlinksldjump"/>
            <a:extLst>
              <a:ext uri="{FF2B5EF4-FFF2-40B4-BE49-F238E27FC236}">
                <a16:creationId xmlns:a16="http://schemas.microsoft.com/office/drawing/2014/main" id="{7D99351D-4BB8-4810-ABFD-F71C96A01D94}"/>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13596139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Recommendations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30</a:t>
            </a:fld>
            <a:endParaRPr lang="it-IT"/>
          </a:p>
        </p:txBody>
      </p:sp>
      <p:sp>
        <p:nvSpPr>
          <p:cNvPr id="5" name="CasellaDiTesto 4"/>
          <p:cNvSpPr txBox="1"/>
          <p:nvPr/>
        </p:nvSpPr>
        <p:spPr>
          <a:xfrm>
            <a:off x="395288" y="836712"/>
            <a:ext cx="8353425" cy="4540276"/>
          </a:xfrm>
          <a:prstGeom prst="rect">
            <a:avLst/>
          </a:prstGeom>
          <a:noFill/>
          <a:ln>
            <a:noFill/>
          </a:ln>
        </p:spPr>
        <p:txBody>
          <a:bodyPr wrap="square" rtlCol="0">
            <a:noAutofit/>
          </a:bodyPr>
          <a:lstStyle/>
          <a:p>
            <a:pPr algn="just">
              <a:spcBef>
                <a:spcPts val="600"/>
              </a:spcBef>
            </a:pPr>
            <a:r>
              <a:rPr lang="en-US" sz="1500" b="1" u="sng" dirty="0">
                <a:solidFill>
                  <a:schemeClr val="tx1">
                    <a:lumMod val="75000"/>
                    <a:lumOff val="25000"/>
                  </a:schemeClr>
                </a:solidFill>
              </a:rPr>
              <a:t>Recommendations aimed at improving the effectiveness and relevance of marketing standards</a:t>
            </a:r>
          </a:p>
          <a:p>
            <a:pPr marL="342900" indent="-342900" algn="just">
              <a:spcBef>
                <a:spcPts val="600"/>
              </a:spcBef>
              <a:buFont typeface="+mj-lt"/>
              <a:buAutoNum type="arabicPeriod"/>
            </a:pPr>
            <a:r>
              <a:rPr lang="en-GB" sz="1500" dirty="0">
                <a:solidFill>
                  <a:schemeClr val="tx1">
                    <a:lumMod val="75000"/>
                    <a:lumOff val="25000"/>
                  </a:schemeClr>
                </a:solidFill>
              </a:rPr>
              <a:t>Sectoral associations and several Member State competent authorities highlighted the issue of </a:t>
            </a:r>
            <a:r>
              <a:rPr lang="en-GB" sz="1500" b="1" dirty="0">
                <a:solidFill>
                  <a:schemeClr val="tx1">
                    <a:lumMod val="75000"/>
                    <a:lumOff val="25000"/>
                  </a:schemeClr>
                </a:solidFill>
              </a:rPr>
              <a:t>improper use of protected dairy terms</a:t>
            </a:r>
            <a:r>
              <a:rPr lang="en-GB" sz="1500" dirty="0">
                <a:solidFill>
                  <a:schemeClr val="tx1">
                    <a:lumMod val="75000"/>
                    <a:lumOff val="25000"/>
                  </a:schemeClr>
                </a:solidFill>
              </a:rPr>
              <a:t> (e.g. milk, butter, cheese, yogurt) </a:t>
            </a:r>
            <a:r>
              <a:rPr lang="en-GB" sz="1500" b="1" dirty="0">
                <a:solidFill>
                  <a:schemeClr val="tx1">
                    <a:lumMod val="75000"/>
                    <a:lumOff val="25000"/>
                  </a:schemeClr>
                </a:solidFill>
              </a:rPr>
              <a:t>for marketing plant-based substitutes for dairy products</a:t>
            </a:r>
            <a:r>
              <a:rPr lang="en-GB" sz="1500" dirty="0">
                <a:solidFill>
                  <a:schemeClr val="tx1">
                    <a:lumMod val="75000"/>
                    <a:lumOff val="25000"/>
                  </a:schemeClr>
                </a:solidFill>
              </a:rPr>
              <a:t>. The issue was found to derive from a non-homogenous enforcement at </a:t>
            </a:r>
            <a:r>
              <a:rPr lang="en-GB" sz="1500" dirty="0" smtClean="0">
                <a:solidFill>
                  <a:schemeClr val="tx1">
                    <a:lumMod val="75000"/>
                    <a:lumOff val="25000"/>
                  </a:schemeClr>
                </a:solidFill>
              </a:rPr>
              <a:t>Member </a:t>
            </a:r>
            <a:r>
              <a:rPr lang="en-GB" sz="1500" dirty="0">
                <a:solidFill>
                  <a:schemeClr val="tx1">
                    <a:lumMod val="75000"/>
                    <a:lumOff val="25000"/>
                  </a:schemeClr>
                </a:solidFill>
              </a:rPr>
              <a:t>State level of the list </a:t>
            </a:r>
            <a:r>
              <a:rPr lang="en-GB" sz="1500" dirty="0" smtClean="0">
                <a:solidFill>
                  <a:schemeClr val="tx1">
                    <a:lumMod val="75000"/>
                    <a:lumOff val="25000"/>
                  </a:schemeClr>
                </a:solidFill>
              </a:rPr>
              <a:t> of </a:t>
            </a:r>
            <a:r>
              <a:rPr lang="en-GB" sz="1500" dirty="0">
                <a:solidFill>
                  <a:schemeClr val="tx1">
                    <a:lumMod val="75000"/>
                    <a:lumOff val="25000"/>
                  </a:schemeClr>
                </a:solidFill>
              </a:rPr>
              <a:t>national exemptions </a:t>
            </a:r>
            <a:r>
              <a:rPr lang="en-GB" sz="1500" dirty="0" smtClean="0">
                <a:solidFill>
                  <a:schemeClr val="tx1">
                    <a:lumMod val="75000"/>
                    <a:lumOff val="25000"/>
                  </a:schemeClr>
                </a:solidFill>
              </a:rPr>
              <a:t>(</a:t>
            </a:r>
            <a:r>
              <a:rPr lang="en-GB" sz="1500" dirty="0">
                <a:solidFill>
                  <a:schemeClr val="tx1">
                    <a:lumMod val="75000"/>
                    <a:lumOff val="25000"/>
                  </a:schemeClr>
                </a:solidFill>
              </a:rPr>
              <a:t>EU Commission Decision 2010/791/EU of 20 December 2010) from the prohibition to use protected dairy terms for the marketing of non-dairy products. However, </a:t>
            </a:r>
            <a:r>
              <a:rPr lang="en-GB" sz="1500" b="1" dirty="0">
                <a:solidFill>
                  <a:schemeClr val="tx1">
                    <a:lumMod val="75000"/>
                    <a:lumOff val="25000"/>
                  </a:schemeClr>
                </a:solidFill>
              </a:rPr>
              <a:t>no evidence allowing to appreciate the actual magnitude of the economic implications of those marketing practices for the dairy sector</a:t>
            </a:r>
            <a:r>
              <a:rPr lang="en-GB" sz="1500" dirty="0">
                <a:solidFill>
                  <a:schemeClr val="tx1">
                    <a:lumMod val="75000"/>
                    <a:lumOff val="25000"/>
                  </a:schemeClr>
                </a:solidFill>
              </a:rPr>
              <a:t> </a:t>
            </a:r>
            <a:r>
              <a:rPr lang="en-GB" sz="1500" b="1" dirty="0">
                <a:solidFill>
                  <a:schemeClr val="tx1">
                    <a:lumMod val="75000"/>
                    <a:lumOff val="25000"/>
                  </a:schemeClr>
                </a:solidFill>
              </a:rPr>
              <a:t>could be retrieved</a:t>
            </a:r>
            <a:r>
              <a:rPr lang="en-GB" sz="1500" dirty="0">
                <a:solidFill>
                  <a:schemeClr val="tx1">
                    <a:lumMod val="75000"/>
                    <a:lumOff val="25000"/>
                  </a:schemeClr>
                </a:solidFill>
              </a:rPr>
              <a:t>. </a:t>
            </a:r>
          </a:p>
          <a:p>
            <a:pPr algn="just">
              <a:spcBef>
                <a:spcPts val="600"/>
              </a:spcBef>
            </a:pPr>
            <a:endParaRPr lang="en-GB" sz="1500" b="1" dirty="0">
              <a:solidFill>
                <a:schemeClr val="tx1">
                  <a:lumMod val="75000"/>
                  <a:lumOff val="25000"/>
                </a:schemeClr>
              </a:solidFill>
              <a:highlight>
                <a:srgbClr val="C0C0C0"/>
              </a:highlight>
            </a:endParaRPr>
          </a:p>
        </p:txBody>
      </p:sp>
      <p:sp>
        <p:nvSpPr>
          <p:cNvPr id="6" name="Rettangolo arrotondato 4">
            <a:hlinkClick r:id="rId2" action="ppaction://hlinksldjump"/>
            <a:extLst>
              <a:ext uri="{FF2B5EF4-FFF2-40B4-BE49-F238E27FC236}">
                <a16:creationId xmlns:a16="http://schemas.microsoft.com/office/drawing/2014/main" id="{C18F2DFC-3DF2-4A5F-87A2-06C39DF2D7A5}"/>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49A9C99B-3F0E-4C22-8BEA-10895CDE5279}"/>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AE12B445-C805-465A-BEFB-79CE2E2D0396}"/>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82CABE29-FC00-406B-802C-74675202FABC}"/>
              </a:ext>
            </a:extLst>
          </p:cNvPr>
          <p:cNvSpPr/>
          <p:nvPr/>
        </p:nvSpPr>
        <p:spPr>
          <a:xfrm>
            <a:off x="788412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9F397AD7-F564-4735-BAB6-418396522BFB}"/>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29B1D3F4-4193-463A-88B5-B6C696D03195}"/>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DD8D503D-D3BC-448A-BCD5-59B80B4CAD81}"/>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FEFABBD6-20C9-43F9-B3F6-98FAC48EBFF9}"/>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3" name="Rettangolo con angoli arrotondati 2">
            <a:extLst>
              <a:ext uri="{FF2B5EF4-FFF2-40B4-BE49-F238E27FC236}">
                <a16:creationId xmlns:a16="http://schemas.microsoft.com/office/drawing/2014/main" id="{46CFCE7B-2A84-4E2D-B91A-6549B526A062}"/>
              </a:ext>
            </a:extLst>
          </p:cNvPr>
          <p:cNvSpPr/>
          <p:nvPr/>
        </p:nvSpPr>
        <p:spPr>
          <a:xfrm>
            <a:off x="2380828" y="3429000"/>
            <a:ext cx="4783460" cy="1512168"/>
          </a:xfrm>
          <a:prstGeom prst="roundRect">
            <a:avLst/>
          </a:prstGeom>
          <a:solidFill>
            <a:schemeClr val="bg2"/>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dirty="0">
                <a:solidFill>
                  <a:schemeClr val="tx1">
                    <a:lumMod val="75000"/>
                    <a:lumOff val="25000"/>
                  </a:schemeClr>
                </a:solidFill>
                <a:latin typeface="+mj-lt"/>
              </a:rPr>
              <a:t>A deeper investigation on the nature and extent of the implications of the issue for both consumers and business stakeholders is hence recommended</a:t>
            </a:r>
            <a:r>
              <a:rPr lang="en-GB" sz="1500" dirty="0">
                <a:solidFill>
                  <a:schemeClr val="tx1">
                    <a:lumMod val="75000"/>
                    <a:lumOff val="25000"/>
                  </a:schemeClr>
                </a:solidFill>
                <a:latin typeface="+mj-lt"/>
              </a:rPr>
              <a:t>, with a view to understanding whether some regulatory adjustments should be made.</a:t>
            </a:r>
          </a:p>
        </p:txBody>
      </p:sp>
    </p:spTree>
    <p:extLst>
      <p:ext uri="{BB962C8B-B14F-4D97-AF65-F5344CB8AC3E}">
        <p14:creationId xmlns:p14="http://schemas.microsoft.com/office/powerpoint/2010/main" val="974600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Recommendations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31</a:t>
            </a:fld>
            <a:endParaRPr lang="it-IT"/>
          </a:p>
        </p:txBody>
      </p:sp>
      <p:sp>
        <p:nvSpPr>
          <p:cNvPr id="5" name="CasellaDiTesto 4"/>
          <p:cNvSpPr txBox="1"/>
          <p:nvPr/>
        </p:nvSpPr>
        <p:spPr>
          <a:xfrm>
            <a:off x="395288" y="836712"/>
            <a:ext cx="8353425" cy="4540276"/>
          </a:xfrm>
          <a:prstGeom prst="rect">
            <a:avLst/>
          </a:prstGeom>
          <a:noFill/>
          <a:ln>
            <a:noFill/>
          </a:ln>
        </p:spPr>
        <p:txBody>
          <a:bodyPr wrap="square" rtlCol="0">
            <a:noAutofit/>
          </a:bodyPr>
          <a:lstStyle/>
          <a:p>
            <a:pPr marL="0" lvl="1" algn="just">
              <a:spcBef>
                <a:spcPts val="600"/>
              </a:spcBef>
            </a:pPr>
            <a:r>
              <a:rPr lang="en-US" sz="1500" b="1" u="sng" dirty="0">
                <a:solidFill>
                  <a:schemeClr val="tx1">
                    <a:lumMod val="75000"/>
                    <a:lumOff val="25000"/>
                  </a:schemeClr>
                </a:solidFill>
              </a:rPr>
              <a:t>Recommendations aimed at improving the effectiveness and relevance of marketing standards (cont.)</a:t>
            </a:r>
          </a:p>
          <a:p>
            <a:pPr marL="342900" indent="-342900" algn="just">
              <a:spcBef>
                <a:spcPts val="600"/>
              </a:spcBef>
              <a:buFont typeface="+mj-lt"/>
              <a:buAutoNum type="arabicPeriod" startAt="2"/>
            </a:pPr>
            <a:r>
              <a:rPr lang="en-GB" sz="1500" dirty="0">
                <a:solidFill>
                  <a:schemeClr val="tx1">
                    <a:lumMod val="75000"/>
                    <a:lumOff val="25000"/>
                  </a:schemeClr>
                </a:solidFill>
              </a:rPr>
              <a:t>The assessment revealed some </a:t>
            </a:r>
            <a:r>
              <a:rPr lang="en-GB" sz="1500" b="1" dirty="0">
                <a:solidFill>
                  <a:schemeClr val="tx1">
                    <a:lumMod val="75000"/>
                    <a:lumOff val="25000"/>
                  </a:schemeClr>
                </a:solidFill>
              </a:rPr>
              <a:t>sector-specific limitations of EU marketing standards in following the evolution of technology, marketing strategies and consumer preferences without impeding innovation.</a:t>
            </a:r>
          </a:p>
          <a:p>
            <a:pPr marL="800100" lvl="1" indent="-342900" algn="just">
              <a:spcBef>
                <a:spcPts val="600"/>
              </a:spcBef>
              <a:buFont typeface="+mj-lt"/>
              <a:buAutoNum type="alphaLcPeriod"/>
            </a:pPr>
            <a:r>
              <a:rPr lang="en-GB" sz="1500" dirty="0">
                <a:solidFill>
                  <a:schemeClr val="tx1">
                    <a:lumMod val="75000"/>
                    <a:lumOff val="25000"/>
                  </a:schemeClr>
                </a:solidFill>
              </a:rPr>
              <a:t>In the </a:t>
            </a:r>
            <a:r>
              <a:rPr lang="en-GB" sz="1500" b="1" dirty="0">
                <a:solidFill>
                  <a:schemeClr val="tx1">
                    <a:lumMod val="75000"/>
                    <a:lumOff val="25000"/>
                  </a:schemeClr>
                </a:solidFill>
              </a:rPr>
              <a:t>poultry meat</a:t>
            </a:r>
            <a:r>
              <a:rPr lang="en-GB" sz="1500" dirty="0">
                <a:solidFill>
                  <a:schemeClr val="tx1">
                    <a:lumMod val="75000"/>
                    <a:lumOff val="25000"/>
                  </a:schemeClr>
                </a:solidFill>
              </a:rPr>
              <a:t> sector </a:t>
            </a:r>
            <a:r>
              <a:rPr lang="en-GB" sz="1500" dirty="0">
                <a:solidFill>
                  <a:schemeClr val="tx1">
                    <a:lumMod val="75000"/>
                    <a:lumOff val="25000"/>
                  </a:schemeClr>
                </a:solidFill>
                <a:sym typeface="Wingdings" panose="05000000000000000000" pitchFamily="2" charset="2"/>
              </a:rPr>
              <a:t></a:t>
            </a:r>
            <a:r>
              <a:rPr lang="en-GB" sz="1500" dirty="0">
                <a:solidFill>
                  <a:schemeClr val="tx1">
                    <a:lumMod val="75000"/>
                    <a:lumOff val="25000"/>
                  </a:schemeClr>
                </a:solidFill>
              </a:rPr>
              <a:t> provisions on water content and alternative production systems  could be updated to follow the evolution of technology, marketing strategies and consumer preferences.</a:t>
            </a:r>
          </a:p>
          <a:p>
            <a:pPr marL="800100" lvl="1" indent="-342900" algn="just">
              <a:spcBef>
                <a:spcPts val="600"/>
              </a:spcBef>
              <a:buFont typeface="+mj-lt"/>
              <a:buAutoNum type="alphaLcPeriod"/>
            </a:pPr>
            <a:r>
              <a:rPr lang="en-GB" sz="1500" dirty="0">
                <a:solidFill>
                  <a:schemeClr val="tx1">
                    <a:lumMod val="75000"/>
                    <a:lumOff val="25000"/>
                  </a:schemeClr>
                </a:solidFill>
              </a:rPr>
              <a:t>In the </a:t>
            </a:r>
            <a:r>
              <a:rPr lang="en-GB" sz="1500" b="1" dirty="0">
                <a:solidFill>
                  <a:schemeClr val="tx1">
                    <a:lumMod val="75000"/>
                    <a:lumOff val="25000"/>
                  </a:schemeClr>
                </a:solidFill>
              </a:rPr>
              <a:t>olive oil </a:t>
            </a:r>
            <a:r>
              <a:rPr lang="en-GB" sz="1500" dirty="0">
                <a:solidFill>
                  <a:schemeClr val="tx1">
                    <a:lumMod val="75000"/>
                    <a:lumOff val="25000"/>
                  </a:schemeClr>
                </a:solidFill>
              </a:rPr>
              <a:t>sector </a:t>
            </a:r>
            <a:r>
              <a:rPr lang="en-GB" sz="1500" dirty="0">
                <a:solidFill>
                  <a:schemeClr val="tx1">
                    <a:lumMod val="75000"/>
                    <a:lumOff val="25000"/>
                  </a:schemeClr>
                </a:solidFill>
                <a:sym typeface="Wingdings" panose="05000000000000000000" pitchFamily="2" charset="2"/>
              </a:rPr>
              <a:t></a:t>
            </a:r>
            <a:r>
              <a:rPr lang="en-GB" sz="1500" dirty="0">
                <a:solidFill>
                  <a:schemeClr val="tx1">
                    <a:lumMod val="75000"/>
                    <a:lumOff val="25000"/>
                  </a:schemeClr>
                </a:solidFill>
              </a:rPr>
              <a:t> limitations related to: organoleptic assessment; the relatively limited set of positive attributes which can be optionally reported on labels for virgin olive oils . Furthermore, a specific assessment also revealed significant limitations of the different categories of olive oils defined by Member States in reflecting the needs of the market.</a:t>
            </a:r>
          </a:p>
          <a:p>
            <a:pPr marL="800100" lvl="1" indent="-342900" algn="just">
              <a:spcBef>
                <a:spcPts val="600"/>
              </a:spcBef>
              <a:buFont typeface="+mj-lt"/>
              <a:buAutoNum type="alphaLcPeriod" startAt="3"/>
            </a:pPr>
            <a:endParaRPr lang="en-GB" sz="1500" dirty="0">
              <a:solidFill>
                <a:schemeClr val="tx1">
                  <a:lumMod val="75000"/>
                  <a:lumOff val="25000"/>
                </a:schemeClr>
              </a:solidFill>
            </a:endParaRPr>
          </a:p>
          <a:p>
            <a:pPr marL="0" lvl="1" algn="just">
              <a:spcBef>
                <a:spcPts val="600"/>
              </a:spcBef>
            </a:pPr>
            <a:endParaRPr lang="en-US" sz="1500" dirty="0">
              <a:solidFill>
                <a:schemeClr val="tx1">
                  <a:lumMod val="75000"/>
                  <a:lumOff val="25000"/>
                </a:schemeClr>
              </a:solidFill>
            </a:endParaRPr>
          </a:p>
        </p:txBody>
      </p:sp>
      <p:sp>
        <p:nvSpPr>
          <p:cNvPr id="6" name="Rettangolo arrotondato 4">
            <a:hlinkClick r:id="rId2" action="ppaction://hlinksldjump"/>
            <a:extLst>
              <a:ext uri="{FF2B5EF4-FFF2-40B4-BE49-F238E27FC236}">
                <a16:creationId xmlns:a16="http://schemas.microsoft.com/office/drawing/2014/main" id="{476CA5CC-B160-4C95-BD26-44BC03ADA733}"/>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BC0970DE-CB6C-4094-A2FB-9BA76E372F0B}"/>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61E322DC-253B-46D4-B92C-D85DEC981EE5}"/>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7613E035-D165-4589-B78E-87FE40B0D7AF}"/>
              </a:ext>
            </a:extLst>
          </p:cNvPr>
          <p:cNvSpPr/>
          <p:nvPr/>
        </p:nvSpPr>
        <p:spPr>
          <a:xfrm>
            <a:off x="788412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8DD59C22-E91F-4703-BE8A-E787F0A79F76}"/>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48EFC45E-8DA5-44AE-9DDD-A924E8279A5E}"/>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DEAA4522-D5D7-4D83-8909-8690E48AD823}"/>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D2762EFE-A01F-4563-8C52-08FF88DE8592}"/>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con angoli arrotondati 13">
            <a:extLst>
              <a:ext uri="{FF2B5EF4-FFF2-40B4-BE49-F238E27FC236}">
                <a16:creationId xmlns:a16="http://schemas.microsoft.com/office/drawing/2014/main" id="{4F4EB1C0-E243-485C-A174-07B946E76001}"/>
              </a:ext>
            </a:extLst>
          </p:cNvPr>
          <p:cNvSpPr/>
          <p:nvPr/>
        </p:nvSpPr>
        <p:spPr>
          <a:xfrm>
            <a:off x="2195736" y="4005064"/>
            <a:ext cx="4783460" cy="1224136"/>
          </a:xfrm>
          <a:prstGeom prst="roundRect">
            <a:avLst/>
          </a:prstGeom>
          <a:solidFill>
            <a:schemeClr val="bg2"/>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solidFill>
                  <a:schemeClr val="tx1">
                    <a:lumMod val="75000"/>
                    <a:lumOff val="25000"/>
                  </a:schemeClr>
                </a:solidFill>
                <a:latin typeface="+mj-lt"/>
              </a:rPr>
              <a:t>Also considering that sectoral stakeholders have made (or are elaborating) concrete proposals in that respect, it is recommended to </a:t>
            </a:r>
            <a:r>
              <a:rPr lang="en-GB" sz="1500" b="1" dirty="0">
                <a:solidFill>
                  <a:schemeClr val="tx1">
                    <a:lumMod val="75000"/>
                    <a:lumOff val="25000"/>
                  </a:schemeClr>
                </a:solidFill>
                <a:latin typeface="+mj-lt"/>
              </a:rPr>
              <a:t>consider whether the aforementioned provisions should be updated.</a:t>
            </a:r>
          </a:p>
        </p:txBody>
      </p:sp>
    </p:spTree>
    <p:extLst>
      <p:ext uri="{BB962C8B-B14F-4D97-AF65-F5344CB8AC3E}">
        <p14:creationId xmlns:p14="http://schemas.microsoft.com/office/powerpoint/2010/main" val="1133869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Recommendations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32</a:t>
            </a:fld>
            <a:endParaRPr lang="it-IT"/>
          </a:p>
        </p:txBody>
      </p:sp>
      <p:sp>
        <p:nvSpPr>
          <p:cNvPr id="5" name="CasellaDiTesto 4"/>
          <p:cNvSpPr txBox="1"/>
          <p:nvPr/>
        </p:nvSpPr>
        <p:spPr>
          <a:xfrm>
            <a:off x="395288" y="836712"/>
            <a:ext cx="8353425" cy="4540276"/>
          </a:xfrm>
          <a:prstGeom prst="rect">
            <a:avLst/>
          </a:prstGeom>
          <a:noFill/>
          <a:ln>
            <a:noFill/>
          </a:ln>
        </p:spPr>
        <p:txBody>
          <a:bodyPr wrap="square" rtlCol="0">
            <a:noAutofit/>
          </a:bodyPr>
          <a:lstStyle/>
          <a:p>
            <a:pPr marL="0" lvl="1" algn="just">
              <a:spcBef>
                <a:spcPts val="600"/>
              </a:spcBef>
            </a:pPr>
            <a:r>
              <a:rPr lang="en-US" sz="1500" b="1" u="sng" dirty="0">
                <a:solidFill>
                  <a:schemeClr val="tx1">
                    <a:lumMod val="75000"/>
                    <a:lumOff val="25000"/>
                  </a:schemeClr>
                </a:solidFill>
              </a:rPr>
              <a:t>Recommendations aimed at improving the effectiveness and relevance of marketing standards (cont.)</a:t>
            </a:r>
          </a:p>
          <a:p>
            <a:pPr marL="342900" lvl="1" indent="-342900" algn="just">
              <a:spcBef>
                <a:spcPts val="600"/>
              </a:spcBef>
              <a:buFont typeface="+mj-lt"/>
              <a:buAutoNum type="arabicPeriod" startAt="3"/>
            </a:pPr>
            <a:r>
              <a:rPr lang="en-GB" sz="1500" dirty="0">
                <a:solidFill>
                  <a:schemeClr val="tx1">
                    <a:lumMod val="75000"/>
                    <a:lumOff val="25000"/>
                  </a:schemeClr>
                </a:solidFill>
              </a:rPr>
              <a:t>The assessment revealed that </a:t>
            </a:r>
            <a:r>
              <a:rPr lang="en-GB" sz="1500" b="1" dirty="0">
                <a:solidFill>
                  <a:schemeClr val="tx1">
                    <a:lumMod val="75000"/>
                    <a:lumOff val="25000"/>
                  </a:schemeClr>
                </a:solidFill>
              </a:rPr>
              <a:t>consumer organisations, and even more so consumers, have limited awareness of EU marketing standards</a:t>
            </a:r>
            <a:r>
              <a:rPr lang="en-GB" sz="1500" dirty="0">
                <a:solidFill>
                  <a:schemeClr val="tx1">
                    <a:lumMod val="75000"/>
                    <a:lumOff val="25000"/>
                  </a:schemeClr>
                </a:solidFill>
              </a:rPr>
              <a:t>. This implies that any effort </a:t>
            </a:r>
            <a:r>
              <a:rPr lang="en-GB" sz="1500" dirty="0" smtClean="0">
                <a:solidFill>
                  <a:schemeClr val="tx1">
                    <a:lumMod val="75000"/>
                    <a:lumOff val="25000"/>
                  </a:schemeClr>
                </a:solidFill>
              </a:rPr>
              <a:t>for </a:t>
            </a:r>
            <a:r>
              <a:rPr lang="en-GB" sz="1500" dirty="0">
                <a:solidFill>
                  <a:schemeClr val="tx1">
                    <a:lumMod val="75000"/>
                    <a:lumOff val="25000"/>
                  </a:schemeClr>
                </a:solidFill>
              </a:rPr>
              <a:t>improving awareness of EU marketing standards among consumer associations and consumers, in order to involve them more actively in the related policy-making process, can contribute to a better adaptation of the provisions in EU marketing standards targeting consumers and business-to-consumer relationships to the needs of the consumers themselves. </a:t>
            </a:r>
          </a:p>
          <a:p>
            <a:pPr marL="0" lvl="1" algn="just">
              <a:spcBef>
                <a:spcPts val="600"/>
              </a:spcBef>
            </a:pPr>
            <a:endParaRPr lang="en-GB" sz="1500" dirty="0">
              <a:solidFill>
                <a:schemeClr val="tx1">
                  <a:lumMod val="75000"/>
                  <a:lumOff val="25000"/>
                </a:schemeClr>
              </a:solidFill>
              <a:highlight>
                <a:srgbClr val="C0C0C0"/>
              </a:highlight>
            </a:endParaRPr>
          </a:p>
        </p:txBody>
      </p:sp>
      <p:sp>
        <p:nvSpPr>
          <p:cNvPr id="6" name="Rettangolo arrotondato 4">
            <a:hlinkClick r:id="rId2" action="ppaction://hlinksldjump"/>
            <a:extLst>
              <a:ext uri="{FF2B5EF4-FFF2-40B4-BE49-F238E27FC236}">
                <a16:creationId xmlns:a16="http://schemas.microsoft.com/office/drawing/2014/main" id="{DC21C911-CA50-4645-A64D-9813ADECE892}"/>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3B91BF4A-C592-4448-ABC3-4084F9975264}"/>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DC73610A-3248-43DB-A14D-8189A120D63B}"/>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94DD704B-B861-494B-891B-129314164E3C}"/>
              </a:ext>
            </a:extLst>
          </p:cNvPr>
          <p:cNvSpPr/>
          <p:nvPr/>
        </p:nvSpPr>
        <p:spPr>
          <a:xfrm>
            <a:off x="788412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669872E8-DD19-43C8-9529-897B45D652FD}"/>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B607F41F-9AFB-4FE4-BDEA-7618E84F7A8F}"/>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BF6BC7D6-F4B6-4AC9-972C-BB1EC1AFD05A}"/>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9D69DD74-F9B3-4DB7-9958-F7C01AB447BA}"/>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con angoli arrotondati 13">
            <a:extLst>
              <a:ext uri="{FF2B5EF4-FFF2-40B4-BE49-F238E27FC236}">
                <a16:creationId xmlns:a16="http://schemas.microsoft.com/office/drawing/2014/main" id="{748FE6E2-7A92-4FDA-9A92-B612B6B86745}"/>
              </a:ext>
            </a:extLst>
          </p:cNvPr>
          <p:cNvSpPr/>
          <p:nvPr/>
        </p:nvSpPr>
        <p:spPr>
          <a:xfrm>
            <a:off x="1907704" y="3140968"/>
            <a:ext cx="5328592" cy="2016224"/>
          </a:xfrm>
          <a:prstGeom prst="roundRect">
            <a:avLst/>
          </a:prstGeom>
          <a:solidFill>
            <a:schemeClr val="bg2"/>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solidFill>
                  <a:schemeClr val="tx1">
                    <a:lumMod val="75000"/>
                    <a:lumOff val="25000"/>
                  </a:schemeClr>
                </a:solidFill>
                <a:latin typeface="+mj-lt"/>
              </a:rPr>
              <a:t>In practical terms, this would entail the </a:t>
            </a:r>
            <a:r>
              <a:rPr lang="en-GB" sz="1500" b="1" dirty="0">
                <a:solidFill>
                  <a:schemeClr val="tx1">
                    <a:lumMod val="75000"/>
                    <a:lumOff val="25000"/>
                  </a:schemeClr>
                </a:solidFill>
                <a:latin typeface="+mj-lt"/>
              </a:rPr>
              <a:t>organisation of events (workshops, seminars) dealing with the role of EU marketing standards in the framework of the CAP and of EU food policy</a:t>
            </a:r>
            <a:r>
              <a:rPr lang="en-GB" sz="1500" dirty="0">
                <a:solidFill>
                  <a:schemeClr val="tx1">
                    <a:lumMod val="75000"/>
                    <a:lumOff val="25000"/>
                  </a:schemeClr>
                </a:solidFill>
                <a:latin typeface="+mj-lt"/>
              </a:rPr>
              <a:t>, and the </a:t>
            </a:r>
            <a:r>
              <a:rPr lang="en-GB" sz="1500" b="1" dirty="0">
                <a:solidFill>
                  <a:schemeClr val="tx1">
                    <a:lumMod val="75000"/>
                    <a:lumOff val="25000"/>
                  </a:schemeClr>
                </a:solidFill>
                <a:latin typeface="+mj-lt"/>
              </a:rPr>
              <a:t>elaboration and dissemination of informative material on the topic in a language accessible to a wider, non-specialist audience</a:t>
            </a:r>
            <a:r>
              <a:rPr lang="en-GB" sz="1500" dirty="0">
                <a:solidFill>
                  <a:schemeClr val="tx1">
                    <a:lumMod val="75000"/>
                    <a:lumOff val="25000"/>
                  </a:schemeClr>
                </a:solidFill>
                <a:latin typeface="+mj-lt"/>
              </a:rPr>
              <a:t>, such as the representatives of consumer associations and individual consumers.</a:t>
            </a:r>
          </a:p>
        </p:txBody>
      </p:sp>
    </p:spTree>
    <p:extLst>
      <p:ext uri="{BB962C8B-B14F-4D97-AF65-F5344CB8AC3E}">
        <p14:creationId xmlns:p14="http://schemas.microsoft.com/office/powerpoint/2010/main" val="28051331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Recommendations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33</a:t>
            </a:fld>
            <a:endParaRPr lang="it-IT"/>
          </a:p>
        </p:txBody>
      </p:sp>
      <p:sp>
        <p:nvSpPr>
          <p:cNvPr id="5" name="CasellaDiTesto 4"/>
          <p:cNvSpPr txBox="1"/>
          <p:nvPr/>
        </p:nvSpPr>
        <p:spPr>
          <a:xfrm>
            <a:off x="395288" y="836712"/>
            <a:ext cx="8353425" cy="4540276"/>
          </a:xfrm>
          <a:prstGeom prst="rect">
            <a:avLst/>
          </a:prstGeom>
          <a:noFill/>
          <a:ln>
            <a:noFill/>
          </a:ln>
        </p:spPr>
        <p:txBody>
          <a:bodyPr wrap="square" rtlCol="0">
            <a:noAutofit/>
          </a:bodyPr>
          <a:lstStyle/>
          <a:p>
            <a:pPr algn="just">
              <a:spcBef>
                <a:spcPts val="600"/>
              </a:spcBef>
            </a:pPr>
            <a:r>
              <a:rPr lang="en-US" sz="1500" b="1" u="sng" dirty="0">
                <a:solidFill>
                  <a:schemeClr val="tx1">
                    <a:lumMod val="75000"/>
                    <a:lumOff val="25000"/>
                  </a:schemeClr>
                </a:solidFill>
              </a:rPr>
              <a:t>Recommendations aimed at improving the coherence of marketing standards</a:t>
            </a:r>
          </a:p>
          <a:p>
            <a:pPr marL="342900" indent="-342900" algn="just">
              <a:spcBef>
                <a:spcPts val="600"/>
              </a:spcBef>
              <a:buFont typeface="+mj-lt"/>
              <a:buAutoNum type="arabicPeriod" startAt="4"/>
            </a:pPr>
            <a:r>
              <a:rPr lang="en-GB" sz="1500" dirty="0">
                <a:solidFill>
                  <a:schemeClr val="tx1">
                    <a:lumMod val="75000"/>
                    <a:lumOff val="25000"/>
                  </a:schemeClr>
                </a:solidFill>
              </a:rPr>
              <a:t>The most significant issue in terms of coherence is related to the </a:t>
            </a:r>
            <a:r>
              <a:rPr lang="en-GB" sz="1500" b="1" dirty="0">
                <a:solidFill>
                  <a:schemeClr val="tx1">
                    <a:lumMod val="75000"/>
                    <a:lumOff val="25000"/>
                  </a:schemeClr>
                </a:solidFill>
              </a:rPr>
              <a:t>combination in EU marketing standards of requirements that are related to product quality, to food safety and to provision of food information to consumers</a:t>
            </a:r>
            <a:r>
              <a:rPr lang="en-GB" sz="1500" dirty="0">
                <a:solidFill>
                  <a:schemeClr val="tx1">
                    <a:lumMod val="75000"/>
                    <a:lumOff val="25000"/>
                  </a:schemeClr>
                </a:solidFill>
              </a:rPr>
              <a:t>. </a:t>
            </a:r>
          </a:p>
          <a:p>
            <a:pPr marL="361950" algn="just">
              <a:spcBef>
                <a:spcPts val="600"/>
              </a:spcBef>
            </a:pPr>
            <a:endParaRPr lang="en-GB" sz="1500" dirty="0">
              <a:solidFill>
                <a:schemeClr val="tx1">
                  <a:lumMod val="75000"/>
                  <a:lumOff val="25000"/>
                </a:schemeClr>
              </a:solidFill>
            </a:endParaRPr>
          </a:p>
        </p:txBody>
      </p:sp>
      <p:sp>
        <p:nvSpPr>
          <p:cNvPr id="6" name="Rettangolo arrotondato 4">
            <a:hlinkClick r:id="rId2" action="ppaction://hlinksldjump"/>
            <a:extLst>
              <a:ext uri="{FF2B5EF4-FFF2-40B4-BE49-F238E27FC236}">
                <a16:creationId xmlns:a16="http://schemas.microsoft.com/office/drawing/2014/main" id="{352782A4-A783-4A54-A269-8765FADC9555}"/>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92F428EB-38C5-42EC-8A08-64BA5C49EE47}"/>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E3724305-1F2D-4EC2-BDE9-4F0ACA238AEA}"/>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22A1C56C-97AC-43D5-B3F9-12510CA636C5}"/>
              </a:ext>
            </a:extLst>
          </p:cNvPr>
          <p:cNvSpPr/>
          <p:nvPr/>
        </p:nvSpPr>
        <p:spPr>
          <a:xfrm>
            <a:off x="788412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F9167BEF-A224-4A9D-9602-724F015E76C6}"/>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57850411-B987-4876-A966-11B49AFD3E2D}"/>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DCD120F1-74B0-4868-BE77-BBE993AE46A4}"/>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1B621B84-36EA-4A20-97A4-0CBB17CD7E6A}"/>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con angoli arrotondati 13">
            <a:extLst>
              <a:ext uri="{FF2B5EF4-FFF2-40B4-BE49-F238E27FC236}">
                <a16:creationId xmlns:a16="http://schemas.microsoft.com/office/drawing/2014/main" id="{5EABC992-4FC4-44AE-8359-5C899EED1A37}"/>
              </a:ext>
            </a:extLst>
          </p:cNvPr>
          <p:cNvSpPr/>
          <p:nvPr/>
        </p:nvSpPr>
        <p:spPr>
          <a:xfrm>
            <a:off x="1907704" y="2348880"/>
            <a:ext cx="5328592" cy="2236020"/>
          </a:xfrm>
          <a:prstGeom prst="roundRect">
            <a:avLst/>
          </a:prstGeom>
          <a:solidFill>
            <a:schemeClr val="bg2"/>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solidFill>
                  <a:schemeClr val="tx1">
                    <a:lumMod val="75000"/>
                    <a:lumOff val="25000"/>
                  </a:schemeClr>
                </a:solidFill>
                <a:latin typeface="+mj-lt"/>
              </a:rPr>
              <a:t>A possible solution to this issue may be to </a:t>
            </a:r>
            <a:r>
              <a:rPr lang="en-GB" sz="1500" b="1" dirty="0">
                <a:solidFill>
                  <a:schemeClr val="tx1">
                    <a:lumMod val="75000"/>
                    <a:lumOff val="25000"/>
                  </a:schemeClr>
                </a:solidFill>
                <a:latin typeface="+mj-lt"/>
              </a:rPr>
              <a:t>enhance the efforts </a:t>
            </a:r>
            <a:r>
              <a:rPr lang="en-GB" sz="1500" b="1" dirty="0" smtClean="0">
                <a:solidFill>
                  <a:schemeClr val="tx1">
                    <a:lumMod val="75000"/>
                    <a:lumOff val="25000"/>
                  </a:schemeClr>
                </a:solidFill>
                <a:latin typeface="+mj-lt"/>
              </a:rPr>
              <a:t>in </a:t>
            </a:r>
            <a:r>
              <a:rPr lang="en-GB" sz="1500" b="1" dirty="0">
                <a:solidFill>
                  <a:schemeClr val="tx1">
                    <a:lumMod val="75000"/>
                    <a:lumOff val="25000"/>
                  </a:schemeClr>
                </a:solidFill>
                <a:latin typeface="+mj-lt"/>
              </a:rPr>
              <a:t>clarifying to the concerned competent authorities the hierarchical relationship among the concerned provisions in the three legislation bodies </a:t>
            </a:r>
            <a:r>
              <a:rPr lang="en-GB" sz="1500" dirty="0">
                <a:solidFill>
                  <a:schemeClr val="tx1">
                    <a:lumMod val="75000"/>
                    <a:lumOff val="25000"/>
                  </a:schemeClr>
                </a:solidFill>
                <a:latin typeface="+mj-lt"/>
              </a:rPr>
              <a:t>(marketing standards, food safety, provision of food information to consumers). In practical terms, this would entail the </a:t>
            </a:r>
            <a:r>
              <a:rPr lang="en-GB" sz="1500" b="1" dirty="0">
                <a:solidFill>
                  <a:schemeClr val="tx1">
                    <a:lumMod val="75000"/>
                    <a:lumOff val="25000"/>
                  </a:schemeClr>
                </a:solidFill>
                <a:latin typeface="+mj-lt"/>
              </a:rPr>
              <a:t>organisation of events </a:t>
            </a:r>
            <a:r>
              <a:rPr lang="en-GB" sz="1500" dirty="0">
                <a:solidFill>
                  <a:schemeClr val="tx1">
                    <a:lumMod val="75000"/>
                    <a:lumOff val="25000"/>
                  </a:schemeClr>
                </a:solidFill>
                <a:latin typeface="+mj-lt"/>
              </a:rPr>
              <a:t>(workshops, seminars) to provide the needed clarifications to national competent authorities.</a:t>
            </a:r>
          </a:p>
        </p:txBody>
      </p:sp>
    </p:spTree>
    <p:extLst>
      <p:ext uri="{BB962C8B-B14F-4D97-AF65-F5344CB8AC3E}">
        <p14:creationId xmlns:p14="http://schemas.microsoft.com/office/powerpoint/2010/main" val="6805874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Recommendations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34</a:t>
            </a:fld>
            <a:endParaRPr lang="it-IT"/>
          </a:p>
        </p:txBody>
      </p:sp>
      <p:sp>
        <p:nvSpPr>
          <p:cNvPr id="5" name="CasellaDiTesto 4"/>
          <p:cNvSpPr txBox="1"/>
          <p:nvPr/>
        </p:nvSpPr>
        <p:spPr>
          <a:xfrm>
            <a:off x="395288" y="836712"/>
            <a:ext cx="8353425" cy="4540276"/>
          </a:xfrm>
          <a:prstGeom prst="rect">
            <a:avLst/>
          </a:prstGeom>
          <a:noFill/>
          <a:ln>
            <a:noFill/>
          </a:ln>
        </p:spPr>
        <p:txBody>
          <a:bodyPr wrap="square" rtlCol="0">
            <a:noAutofit/>
          </a:bodyPr>
          <a:lstStyle/>
          <a:p>
            <a:pPr algn="just">
              <a:spcBef>
                <a:spcPts val="600"/>
              </a:spcBef>
            </a:pPr>
            <a:r>
              <a:rPr lang="en-US" sz="1500" b="1" u="sng" dirty="0">
                <a:solidFill>
                  <a:schemeClr val="tx1">
                    <a:lumMod val="75000"/>
                    <a:lumOff val="25000"/>
                  </a:schemeClr>
                </a:solidFill>
              </a:rPr>
              <a:t>Recommendations aimed at improving the coherence of marketing standards (cont.)</a:t>
            </a:r>
          </a:p>
          <a:p>
            <a:pPr marL="342900" indent="-342900" algn="just">
              <a:spcBef>
                <a:spcPts val="600"/>
              </a:spcBef>
              <a:buFont typeface="+mj-lt"/>
              <a:buAutoNum type="arabicPeriod" startAt="5"/>
            </a:pPr>
            <a:r>
              <a:rPr lang="en-GB" sz="1500" dirty="0">
                <a:solidFill>
                  <a:schemeClr val="tx1">
                    <a:lumMod val="75000"/>
                    <a:lumOff val="25000"/>
                  </a:schemeClr>
                </a:solidFill>
              </a:rPr>
              <a:t>The assessment identified potential implications of EU marketing standards for eggs and fresh fruit and vegetables in terms of </a:t>
            </a:r>
            <a:r>
              <a:rPr lang="en-GB" sz="1500" b="1" dirty="0" smtClean="0">
                <a:solidFill>
                  <a:schemeClr val="tx1">
                    <a:lumMod val="75000"/>
                    <a:lumOff val="25000"/>
                  </a:schemeClr>
                </a:solidFill>
              </a:rPr>
              <a:t>increased/reduced </a:t>
            </a:r>
            <a:r>
              <a:rPr lang="en-GB" sz="1500" b="1" dirty="0">
                <a:solidFill>
                  <a:schemeClr val="tx1">
                    <a:lumMod val="75000"/>
                    <a:lumOff val="25000"/>
                  </a:schemeClr>
                </a:solidFill>
              </a:rPr>
              <a:t>losses and waste</a:t>
            </a:r>
            <a:r>
              <a:rPr lang="en-GB" sz="1500" dirty="0">
                <a:solidFill>
                  <a:schemeClr val="tx1">
                    <a:lumMod val="75000"/>
                    <a:lumOff val="25000"/>
                  </a:schemeClr>
                </a:solidFill>
              </a:rPr>
              <a:t>. More specifically:</a:t>
            </a:r>
          </a:p>
          <a:p>
            <a:pPr marL="800100" lvl="1" indent="-342900" algn="just">
              <a:spcBef>
                <a:spcPts val="600"/>
              </a:spcBef>
              <a:buFont typeface="Courier New" panose="02070309020205020404" pitchFamily="49" charset="0"/>
              <a:buChar char="o"/>
            </a:pPr>
            <a:r>
              <a:rPr lang="en-GB" sz="1500" b="1" dirty="0">
                <a:solidFill>
                  <a:schemeClr val="tx1">
                    <a:lumMod val="75000"/>
                    <a:lumOff val="25000"/>
                  </a:schemeClr>
                </a:solidFill>
              </a:rPr>
              <a:t>Increased food waste volumes for eggs</a:t>
            </a:r>
            <a:r>
              <a:rPr lang="en-GB" sz="1500" dirty="0">
                <a:solidFill>
                  <a:schemeClr val="tx1">
                    <a:lumMod val="75000"/>
                    <a:lumOff val="25000"/>
                  </a:schemeClr>
                </a:solidFill>
              </a:rPr>
              <a:t> were related by some consulted national competent authorities especially to provisions on sell-by date and also those on minimum durability of eggs. However, business stakeholders did not see clear linkages between the aforementioned effect and EU marketing standards for eggs. The reviewed literature suggests that there is a linkage between increased waste and date marking in the case of eggs, even if the underlying reasoning is not backed by specific concrete evidence.</a:t>
            </a:r>
          </a:p>
          <a:p>
            <a:pPr marL="800100" lvl="1" indent="-342900" algn="just">
              <a:spcBef>
                <a:spcPts val="600"/>
              </a:spcBef>
              <a:buFont typeface="Courier New" panose="02070309020205020404" pitchFamily="49" charset="0"/>
              <a:buChar char="o"/>
            </a:pPr>
            <a:r>
              <a:rPr lang="en-GB" sz="1500" dirty="0">
                <a:solidFill>
                  <a:schemeClr val="tx1">
                    <a:lumMod val="75000"/>
                    <a:lumOff val="25000"/>
                  </a:schemeClr>
                </a:solidFill>
              </a:rPr>
              <a:t>As for the potential implications in terms of increased waste stemming from </a:t>
            </a:r>
            <a:r>
              <a:rPr lang="en-GB" sz="1500" b="1" dirty="0">
                <a:solidFill>
                  <a:schemeClr val="tx1">
                    <a:lumMod val="75000"/>
                    <a:lumOff val="25000"/>
                  </a:schemeClr>
                </a:solidFill>
              </a:rPr>
              <a:t>“aesthetic requirements”</a:t>
            </a:r>
            <a:r>
              <a:rPr lang="en-GB" sz="1500" dirty="0">
                <a:solidFill>
                  <a:schemeClr val="tx1">
                    <a:lumMod val="75000"/>
                    <a:lumOff val="25000"/>
                  </a:schemeClr>
                </a:solidFill>
              </a:rPr>
              <a:t> (concerning colour, shape, size, grading) set out in the remaining </a:t>
            </a:r>
            <a:r>
              <a:rPr lang="en-GB" sz="1500" b="1" dirty="0">
                <a:solidFill>
                  <a:schemeClr val="tx1">
                    <a:lumMod val="75000"/>
                    <a:lumOff val="25000"/>
                  </a:schemeClr>
                </a:solidFill>
              </a:rPr>
              <a:t>10 product-specific EU marketing standards for fresh fruit and vegetables</a:t>
            </a:r>
            <a:r>
              <a:rPr lang="en-GB" sz="1500" dirty="0">
                <a:solidFill>
                  <a:schemeClr val="tx1">
                    <a:lumMod val="75000"/>
                    <a:lumOff val="25000"/>
                  </a:schemeClr>
                </a:solidFill>
              </a:rPr>
              <a:t>, whereas the consulted business stakeholders did not identify any negative implications, the reviewed literature suggests a </a:t>
            </a:r>
            <a:r>
              <a:rPr lang="en-GB" sz="1500" b="1" dirty="0">
                <a:solidFill>
                  <a:schemeClr val="tx1">
                    <a:lumMod val="75000"/>
                    <a:lumOff val="25000"/>
                  </a:schemeClr>
                </a:solidFill>
              </a:rPr>
              <a:t>linkage between increased waste and “aesthetic requirements”</a:t>
            </a:r>
            <a:r>
              <a:rPr lang="en-GB" sz="1500" dirty="0">
                <a:solidFill>
                  <a:schemeClr val="tx1">
                    <a:lumMod val="75000"/>
                    <a:lumOff val="25000"/>
                  </a:schemeClr>
                </a:solidFill>
              </a:rPr>
              <a:t>, even if very limited concrete evidence is available to substantiate the underlying reasoning. By contrast, some consulted CAs and some studies suggest that </a:t>
            </a:r>
            <a:r>
              <a:rPr lang="en-GB" sz="1500" b="1" dirty="0">
                <a:solidFill>
                  <a:schemeClr val="tx1">
                    <a:lumMod val="75000"/>
                    <a:lumOff val="25000"/>
                  </a:schemeClr>
                </a:solidFill>
              </a:rPr>
              <a:t>EU marketing standards for fresh fruit and vegetables would instead contribute to reduced food waste and losses</a:t>
            </a:r>
            <a:r>
              <a:rPr lang="en-GB" sz="1500" dirty="0">
                <a:solidFill>
                  <a:schemeClr val="tx1">
                    <a:lumMod val="75000"/>
                    <a:lumOff val="25000"/>
                  </a:schemeClr>
                </a:solidFill>
              </a:rPr>
              <a:t>, and that </a:t>
            </a:r>
            <a:r>
              <a:rPr lang="en-GB" sz="1500" b="1" dirty="0">
                <a:solidFill>
                  <a:schemeClr val="tx1">
                    <a:lumMod val="75000"/>
                    <a:lumOff val="25000"/>
                  </a:schemeClr>
                </a:solidFill>
              </a:rPr>
              <a:t>most of the grading losses for fresh fruit and vegetables would derive from particularly demanding private standards</a:t>
            </a:r>
            <a:r>
              <a:rPr lang="en-GB" sz="1500" dirty="0">
                <a:solidFill>
                  <a:schemeClr val="tx1">
                    <a:lumMod val="75000"/>
                    <a:lumOff val="25000"/>
                  </a:schemeClr>
                </a:solidFill>
              </a:rPr>
              <a:t>, rather than from EU marketing standards.</a:t>
            </a:r>
            <a:endParaRPr lang="en-GB" sz="1500" dirty="0">
              <a:solidFill>
                <a:schemeClr val="tx1">
                  <a:lumMod val="75000"/>
                  <a:lumOff val="25000"/>
                </a:schemeClr>
              </a:solidFill>
              <a:highlight>
                <a:srgbClr val="C0C0C0"/>
              </a:highlight>
            </a:endParaRPr>
          </a:p>
        </p:txBody>
      </p:sp>
      <p:sp>
        <p:nvSpPr>
          <p:cNvPr id="6" name="Rettangolo arrotondato 4">
            <a:hlinkClick r:id="rId2" action="ppaction://hlinksldjump"/>
            <a:extLst>
              <a:ext uri="{FF2B5EF4-FFF2-40B4-BE49-F238E27FC236}">
                <a16:creationId xmlns:a16="http://schemas.microsoft.com/office/drawing/2014/main" id="{47053E53-F432-4F5C-8256-86209B6466B7}"/>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73477C8B-7CD6-42E3-BDCB-8353B46CBBCA}"/>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4EB533FD-F080-41B9-8D09-913FBA46F82F}"/>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A1F6EA09-E781-40B6-9588-43A4F14EFA5E}"/>
              </a:ext>
            </a:extLst>
          </p:cNvPr>
          <p:cNvSpPr/>
          <p:nvPr/>
        </p:nvSpPr>
        <p:spPr>
          <a:xfrm>
            <a:off x="788412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37BE0F77-4EC1-4F8F-949C-13F6DC0797DE}"/>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09219D22-F10B-45B2-A7E5-477A606178E1}"/>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F537A702-4D81-4659-BDA2-A723E11F1046}"/>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0F939B01-9DCE-4022-81E9-D1D37A32AC69}"/>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33364096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Recommendations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35</a:t>
            </a:fld>
            <a:endParaRPr lang="it-IT"/>
          </a:p>
        </p:txBody>
      </p:sp>
      <p:sp>
        <p:nvSpPr>
          <p:cNvPr id="5" name="CasellaDiTesto 4"/>
          <p:cNvSpPr txBox="1"/>
          <p:nvPr/>
        </p:nvSpPr>
        <p:spPr>
          <a:xfrm>
            <a:off x="395288" y="836712"/>
            <a:ext cx="8353425" cy="4540276"/>
          </a:xfrm>
          <a:prstGeom prst="rect">
            <a:avLst/>
          </a:prstGeom>
          <a:noFill/>
          <a:ln>
            <a:noFill/>
          </a:ln>
        </p:spPr>
        <p:txBody>
          <a:bodyPr wrap="square" rtlCol="0">
            <a:noAutofit/>
          </a:bodyPr>
          <a:lstStyle/>
          <a:p>
            <a:pPr algn="just">
              <a:spcBef>
                <a:spcPts val="600"/>
              </a:spcBef>
            </a:pPr>
            <a:r>
              <a:rPr lang="en-US" sz="1500" b="1" u="sng" dirty="0">
                <a:solidFill>
                  <a:schemeClr val="tx1">
                    <a:lumMod val="75000"/>
                    <a:lumOff val="25000"/>
                  </a:schemeClr>
                </a:solidFill>
              </a:rPr>
              <a:t>Recommendations aimed at improving the coherence of marketing standards (cont.)</a:t>
            </a:r>
          </a:p>
          <a:p>
            <a:pPr marL="342900" indent="-342900" algn="just">
              <a:spcBef>
                <a:spcPts val="600"/>
              </a:spcBef>
              <a:buFont typeface="+mj-lt"/>
              <a:buAutoNum type="arabicPeriod" startAt="5"/>
            </a:pPr>
            <a:r>
              <a:rPr lang="en-GB" sz="1500" b="1" dirty="0">
                <a:solidFill>
                  <a:schemeClr val="tx1">
                    <a:lumMod val="75000"/>
                    <a:lumOff val="25000"/>
                  </a:schemeClr>
                </a:solidFill>
              </a:rPr>
              <a:t>Recommendation</a:t>
            </a:r>
            <a:r>
              <a:rPr lang="en-GB" sz="1500" dirty="0">
                <a:solidFill>
                  <a:schemeClr val="tx1">
                    <a:lumMod val="75000"/>
                    <a:lumOff val="25000"/>
                  </a:schemeClr>
                </a:solidFill>
              </a:rPr>
              <a:t>:</a:t>
            </a: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endParaRPr lang="en-GB" sz="1500" dirty="0">
              <a:solidFill>
                <a:schemeClr val="tx1">
                  <a:lumMod val="75000"/>
                  <a:lumOff val="25000"/>
                </a:schemeClr>
              </a:solidFill>
              <a:highlight>
                <a:srgbClr val="C0C0C0"/>
              </a:highlight>
            </a:endParaRPr>
          </a:p>
          <a:p>
            <a:pPr algn="just">
              <a:spcBef>
                <a:spcPts val="600"/>
              </a:spcBef>
            </a:pPr>
            <a:r>
              <a:rPr lang="en-US" sz="1500" b="1" u="sng" dirty="0">
                <a:solidFill>
                  <a:schemeClr val="tx1">
                    <a:lumMod val="75000"/>
                    <a:lumOff val="25000"/>
                  </a:schemeClr>
                </a:solidFill>
              </a:rPr>
              <a:t>Possible development of EU marketing standards for sectors/products currently not covered</a:t>
            </a:r>
          </a:p>
          <a:p>
            <a:pPr marL="342900" indent="-342900" algn="just">
              <a:spcBef>
                <a:spcPts val="600"/>
              </a:spcBef>
              <a:buFont typeface="+mj-lt"/>
              <a:buAutoNum type="arabicPeriod" startAt="6"/>
            </a:pPr>
            <a:r>
              <a:rPr lang="en-GB" sz="1500" dirty="0">
                <a:solidFill>
                  <a:schemeClr val="tx1">
                    <a:lumMod val="75000"/>
                    <a:lumOff val="25000"/>
                  </a:schemeClr>
                </a:solidFill>
              </a:rPr>
              <a:t>Even with some limitations deriving from the limited awareness among the consulted stakeholders of the relevant topics, the evaluation identified the </a:t>
            </a:r>
            <a:r>
              <a:rPr lang="en-GB" sz="1500" b="1" dirty="0">
                <a:solidFill>
                  <a:schemeClr val="tx1">
                    <a:lumMod val="75000"/>
                    <a:lumOff val="25000"/>
                  </a:schemeClr>
                </a:solidFill>
              </a:rPr>
              <a:t>main potential advantages stemming from the establishment of EU marketing standards for the sectors/products currently not covered in the opportunities for tackling unaddressed needs</a:t>
            </a:r>
            <a:r>
              <a:rPr lang="en-GB" sz="1500" dirty="0">
                <a:solidFill>
                  <a:schemeClr val="tx1">
                    <a:lumMod val="75000"/>
                    <a:lumOff val="25000"/>
                  </a:schemeClr>
                </a:solidFill>
              </a:rPr>
              <a:t>, and in </a:t>
            </a:r>
            <a:r>
              <a:rPr lang="en-GB" sz="1500" b="1" dirty="0">
                <a:solidFill>
                  <a:schemeClr val="tx1">
                    <a:lumMod val="75000"/>
                    <a:lumOff val="25000"/>
                  </a:schemeClr>
                </a:solidFill>
              </a:rPr>
              <a:t>increased benefits for stakeholders</a:t>
            </a:r>
            <a:r>
              <a:rPr lang="en-GB" sz="1500" dirty="0">
                <a:solidFill>
                  <a:schemeClr val="tx1">
                    <a:lumMod val="75000"/>
                    <a:lumOff val="25000"/>
                  </a:schemeClr>
                </a:solidFill>
              </a:rPr>
              <a:t>. </a:t>
            </a:r>
          </a:p>
          <a:p>
            <a:pPr algn="just">
              <a:spcBef>
                <a:spcPts val="600"/>
              </a:spcBef>
            </a:pPr>
            <a:endParaRPr lang="en-GB" sz="1500" dirty="0">
              <a:solidFill>
                <a:schemeClr val="tx1">
                  <a:lumMod val="75000"/>
                  <a:lumOff val="25000"/>
                </a:schemeClr>
              </a:solidFill>
              <a:highlight>
                <a:srgbClr val="C0C0C0"/>
              </a:highlight>
            </a:endParaRPr>
          </a:p>
        </p:txBody>
      </p:sp>
      <p:sp>
        <p:nvSpPr>
          <p:cNvPr id="6" name="Rettangolo arrotondato 4">
            <a:hlinkClick r:id="rId2" action="ppaction://hlinksldjump"/>
            <a:extLst>
              <a:ext uri="{FF2B5EF4-FFF2-40B4-BE49-F238E27FC236}">
                <a16:creationId xmlns:a16="http://schemas.microsoft.com/office/drawing/2014/main" id="{47053E53-F432-4F5C-8256-86209B6466B7}"/>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73477C8B-7CD6-42E3-BDCB-8353B46CBBCA}"/>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4EB533FD-F080-41B9-8D09-913FBA46F82F}"/>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A1F6EA09-E781-40B6-9588-43A4F14EFA5E}"/>
              </a:ext>
            </a:extLst>
          </p:cNvPr>
          <p:cNvSpPr/>
          <p:nvPr/>
        </p:nvSpPr>
        <p:spPr>
          <a:xfrm>
            <a:off x="788412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37BE0F77-4EC1-4F8F-949C-13F6DC0797DE}"/>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09219D22-F10B-45B2-A7E5-477A606178E1}"/>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F537A702-4D81-4659-BDA2-A723E11F1046}"/>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0F939B01-9DCE-4022-81E9-D1D37A32AC69}"/>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con angoli arrotondati 13">
            <a:extLst>
              <a:ext uri="{FF2B5EF4-FFF2-40B4-BE49-F238E27FC236}">
                <a16:creationId xmlns:a16="http://schemas.microsoft.com/office/drawing/2014/main" id="{9BE171AD-6FB4-4FEA-8C58-D7734D4348F6}"/>
              </a:ext>
            </a:extLst>
          </p:cNvPr>
          <p:cNvSpPr/>
          <p:nvPr/>
        </p:nvSpPr>
        <p:spPr>
          <a:xfrm>
            <a:off x="1907704" y="1625028"/>
            <a:ext cx="5328592" cy="2380036"/>
          </a:xfrm>
          <a:prstGeom prst="roundRect">
            <a:avLst/>
          </a:prstGeom>
          <a:solidFill>
            <a:schemeClr val="bg2"/>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solidFill>
                  <a:schemeClr val="tx1">
                    <a:lumMod val="75000"/>
                    <a:lumOff val="25000"/>
                  </a:schemeClr>
                </a:solidFill>
                <a:latin typeface="+mj-lt"/>
              </a:rPr>
              <a:t>In </a:t>
            </a:r>
            <a:r>
              <a:rPr lang="en-GB" sz="1500" dirty="0" smtClean="0">
                <a:solidFill>
                  <a:schemeClr val="tx1">
                    <a:lumMod val="75000"/>
                    <a:lumOff val="25000"/>
                  </a:schemeClr>
                </a:solidFill>
                <a:latin typeface="+mj-lt"/>
              </a:rPr>
              <a:t>the light </a:t>
            </a:r>
            <a:r>
              <a:rPr lang="en-GB" sz="1500" dirty="0">
                <a:solidFill>
                  <a:schemeClr val="tx1">
                    <a:lumMod val="75000"/>
                    <a:lumOff val="25000"/>
                  </a:schemeClr>
                </a:solidFill>
                <a:latin typeface="+mj-lt"/>
              </a:rPr>
              <a:t>of the </a:t>
            </a:r>
            <a:r>
              <a:rPr lang="en-GB" sz="1500" b="1" dirty="0">
                <a:solidFill>
                  <a:schemeClr val="tx1">
                    <a:lumMod val="75000"/>
                    <a:lumOff val="25000"/>
                  </a:schemeClr>
                </a:solidFill>
                <a:latin typeface="+mj-lt"/>
              </a:rPr>
              <a:t>limited evidence available on unintended/unexpected effects </a:t>
            </a:r>
            <a:r>
              <a:rPr lang="en-GB" sz="1500" dirty="0">
                <a:solidFill>
                  <a:schemeClr val="tx1">
                    <a:lumMod val="75000"/>
                    <a:lumOff val="25000"/>
                  </a:schemeClr>
                </a:solidFill>
                <a:latin typeface="+mj-lt"/>
              </a:rPr>
              <a:t>of the concerned provisions - and more in general </a:t>
            </a:r>
            <a:r>
              <a:rPr lang="en-GB" sz="1500" b="1" dirty="0">
                <a:solidFill>
                  <a:schemeClr val="tx1">
                    <a:lumMod val="75000"/>
                    <a:lumOff val="25000"/>
                  </a:schemeClr>
                </a:solidFill>
                <a:latin typeface="+mj-lt"/>
              </a:rPr>
              <a:t>of EU marketing standards </a:t>
            </a:r>
            <a:r>
              <a:rPr lang="en-GB" sz="1500" dirty="0">
                <a:solidFill>
                  <a:schemeClr val="tx1">
                    <a:lumMod val="75000"/>
                    <a:lumOff val="25000"/>
                  </a:schemeClr>
                </a:solidFill>
                <a:latin typeface="+mj-lt"/>
              </a:rPr>
              <a:t>- in terms of </a:t>
            </a:r>
            <a:r>
              <a:rPr lang="en-GB" sz="1500" b="1" dirty="0" smtClean="0">
                <a:solidFill>
                  <a:schemeClr val="tx1">
                    <a:lumMod val="75000"/>
                    <a:lumOff val="25000"/>
                  </a:schemeClr>
                </a:solidFill>
                <a:latin typeface="+mj-lt"/>
              </a:rPr>
              <a:t>increased (or reduced) </a:t>
            </a:r>
            <a:r>
              <a:rPr lang="en-GB" sz="1500" b="1" dirty="0">
                <a:solidFill>
                  <a:schemeClr val="tx1">
                    <a:lumMod val="75000"/>
                    <a:lumOff val="25000"/>
                  </a:schemeClr>
                </a:solidFill>
                <a:latin typeface="+mj-lt"/>
              </a:rPr>
              <a:t>food losses and waste</a:t>
            </a:r>
            <a:r>
              <a:rPr lang="en-GB" sz="1500" dirty="0">
                <a:solidFill>
                  <a:schemeClr val="tx1">
                    <a:lumMod val="75000"/>
                    <a:lumOff val="25000"/>
                  </a:schemeClr>
                </a:solidFill>
                <a:latin typeface="+mj-lt"/>
              </a:rPr>
              <a:t>, any initiative </a:t>
            </a:r>
            <a:r>
              <a:rPr lang="en-GB" sz="1500" dirty="0" smtClean="0">
                <a:solidFill>
                  <a:schemeClr val="tx1">
                    <a:lumMod val="75000"/>
                    <a:lumOff val="25000"/>
                  </a:schemeClr>
                </a:solidFill>
                <a:latin typeface="+mj-lt"/>
              </a:rPr>
              <a:t>aimed </a:t>
            </a:r>
            <a:r>
              <a:rPr lang="en-GB" sz="1500" dirty="0">
                <a:solidFill>
                  <a:schemeClr val="tx1">
                    <a:lumMod val="75000"/>
                    <a:lumOff val="25000"/>
                  </a:schemeClr>
                </a:solidFill>
                <a:latin typeface="+mj-lt"/>
              </a:rPr>
              <a:t>at </a:t>
            </a:r>
            <a:r>
              <a:rPr lang="en-GB" sz="1500" b="1" dirty="0">
                <a:solidFill>
                  <a:schemeClr val="tx1">
                    <a:lumMod val="75000"/>
                    <a:lumOff val="25000"/>
                  </a:schemeClr>
                </a:solidFill>
                <a:latin typeface="+mj-lt"/>
              </a:rPr>
              <a:t>promoting empirical research on the matter would help to appreciate the actual nature, extent and severity of those effects</a:t>
            </a:r>
            <a:r>
              <a:rPr lang="en-GB" sz="1500" dirty="0">
                <a:solidFill>
                  <a:schemeClr val="tx1">
                    <a:lumMod val="75000"/>
                    <a:lumOff val="25000"/>
                  </a:schemeClr>
                </a:solidFill>
                <a:latin typeface="+mj-lt"/>
              </a:rPr>
              <a:t>, with a view to understanding whether some regulatory adjustments should be made to address the issue.</a:t>
            </a:r>
          </a:p>
        </p:txBody>
      </p:sp>
    </p:spTree>
    <p:extLst>
      <p:ext uri="{BB962C8B-B14F-4D97-AF65-F5344CB8AC3E}">
        <p14:creationId xmlns:p14="http://schemas.microsoft.com/office/powerpoint/2010/main" val="24114019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Recommendations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36</a:t>
            </a:fld>
            <a:endParaRPr lang="it-IT"/>
          </a:p>
        </p:txBody>
      </p:sp>
      <p:sp>
        <p:nvSpPr>
          <p:cNvPr id="5" name="CasellaDiTesto 4"/>
          <p:cNvSpPr txBox="1"/>
          <p:nvPr/>
        </p:nvSpPr>
        <p:spPr>
          <a:xfrm>
            <a:off x="395288" y="836712"/>
            <a:ext cx="8353425" cy="4684639"/>
          </a:xfrm>
          <a:prstGeom prst="rect">
            <a:avLst/>
          </a:prstGeom>
          <a:noFill/>
          <a:ln>
            <a:noFill/>
          </a:ln>
        </p:spPr>
        <p:txBody>
          <a:bodyPr wrap="square" rtlCol="0">
            <a:noAutofit/>
          </a:bodyPr>
          <a:lstStyle/>
          <a:p>
            <a:pPr algn="just">
              <a:spcBef>
                <a:spcPts val="600"/>
              </a:spcBef>
            </a:pPr>
            <a:r>
              <a:rPr lang="en-US" sz="1500" b="1" u="sng" dirty="0">
                <a:solidFill>
                  <a:schemeClr val="tx1">
                    <a:lumMod val="75000"/>
                    <a:lumOff val="25000"/>
                  </a:schemeClr>
                </a:solidFill>
              </a:rPr>
              <a:t>Possible development of EU marketing standards for sectors/products currently not covered (cont.)</a:t>
            </a:r>
          </a:p>
          <a:p>
            <a:pPr algn="just">
              <a:spcBef>
                <a:spcPts val="600"/>
              </a:spcBef>
            </a:pPr>
            <a:r>
              <a:rPr lang="en-GB" sz="1500" dirty="0">
                <a:solidFill>
                  <a:schemeClr val="tx1">
                    <a:lumMod val="75000"/>
                    <a:lumOff val="25000"/>
                  </a:schemeClr>
                </a:solidFill>
              </a:rPr>
              <a:t>Whereas the views of the consulted stakeholders on the need to elaborate an EU harmonised definition of cheese were rather divided, in the case of </a:t>
            </a:r>
            <a:r>
              <a:rPr lang="en-GB" sz="1500" b="1" dirty="0">
                <a:solidFill>
                  <a:schemeClr val="tx1">
                    <a:lumMod val="75000"/>
                    <a:lumOff val="25000"/>
                  </a:schemeClr>
                </a:solidFill>
              </a:rPr>
              <a:t>cider</a:t>
            </a:r>
            <a:r>
              <a:rPr lang="en-GB" sz="1500" dirty="0">
                <a:solidFill>
                  <a:schemeClr val="tx1">
                    <a:lumMod val="75000"/>
                    <a:lumOff val="25000"/>
                  </a:schemeClr>
                </a:solidFill>
              </a:rPr>
              <a:t>,</a:t>
            </a:r>
            <a:r>
              <a:rPr lang="en-GB" sz="1500" b="1" dirty="0">
                <a:solidFill>
                  <a:schemeClr val="tx1">
                    <a:lumMod val="75000"/>
                    <a:lumOff val="25000"/>
                  </a:schemeClr>
                </a:solidFill>
              </a:rPr>
              <a:t> </a:t>
            </a:r>
            <a:r>
              <a:rPr lang="en-GB" sz="1500" dirty="0">
                <a:solidFill>
                  <a:schemeClr val="tx1">
                    <a:lumMod val="75000"/>
                    <a:lumOff val="25000"/>
                  </a:schemeClr>
                </a:solidFill>
              </a:rPr>
              <a:t>the consulted business stakeholders deem that the </a:t>
            </a:r>
            <a:r>
              <a:rPr lang="en-GB" sz="1500" b="1" dirty="0">
                <a:solidFill>
                  <a:schemeClr val="tx1">
                    <a:lumMod val="75000"/>
                    <a:lumOff val="25000"/>
                  </a:schemeClr>
                </a:solidFill>
              </a:rPr>
              <a:t>development of an EU definition for cider </a:t>
            </a:r>
            <a:r>
              <a:rPr lang="en-GB" sz="1500" dirty="0">
                <a:solidFill>
                  <a:schemeClr val="tx1">
                    <a:lumMod val="75000"/>
                    <a:lumOff val="25000"/>
                  </a:schemeClr>
                </a:solidFill>
              </a:rPr>
              <a:t>(and pear cider/”</a:t>
            </a:r>
            <a:r>
              <a:rPr lang="en-GB" sz="1500" dirty="0" err="1">
                <a:solidFill>
                  <a:schemeClr val="tx1">
                    <a:lumMod val="75000"/>
                    <a:lumOff val="25000"/>
                  </a:schemeClr>
                </a:solidFill>
              </a:rPr>
              <a:t>perry</a:t>
            </a:r>
            <a:r>
              <a:rPr lang="en-GB" sz="1500" dirty="0">
                <a:solidFill>
                  <a:schemeClr val="tx1">
                    <a:lumMod val="75000"/>
                    <a:lumOff val="25000"/>
                  </a:schemeClr>
                </a:solidFill>
              </a:rPr>
              <a:t>”) would respond to unaddressed needs in terms of more homogeneous levels of consumer protection, more level playing field and removal of barriers to intra-EU trade. </a:t>
            </a:r>
          </a:p>
          <a:p>
            <a:pPr algn="just">
              <a:spcBef>
                <a:spcPts val="600"/>
              </a:spcBef>
            </a:pPr>
            <a:r>
              <a:rPr lang="en-GB" sz="1500" dirty="0">
                <a:solidFill>
                  <a:schemeClr val="tx1">
                    <a:lumMod val="75000"/>
                    <a:lumOff val="25000"/>
                  </a:schemeClr>
                </a:solidFill>
              </a:rPr>
              <a:t>A Focus Group discussion held for the purposes of the evaluation specified that </a:t>
            </a:r>
            <a:r>
              <a:rPr lang="en-GB" sz="1500" b="1" dirty="0">
                <a:solidFill>
                  <a:schemeClr val="tx1">
                    <a:lumMod val="75000"/>
                    <a:lumOff val="25000"/>
                  </a:schemeClr>
                </a:solidFill>
              </a:rPr>
              <a:t>the key element of a standard would be the confirmation that to be called “cider” or “</a:t>
            </a:r>
            <a:r>
              <a:rPr lang="en-GB" sz="1500" b="1" dirty="0" err="1">
                <a:solidFill>
                  <a:schemeClr val="tx1">
                    <a:lumMod val="75000"/>
                    <a:lumOff val="25000"/>
                  </a:schemeClr>
                </a:solidFill>
              </a:rPr>
              <a:t>perry</a:t>
            </a:r>
            <a:r>
              <a:rPr lang="en-GB" sz="1500" b="1" dirty="0">
                <a:solidFill>
                  <a:schemeClr val="tx1">
                    <a:lumMod val="75000"/>
                    <a:lumOff val="25000"/>
                  </a:schemeClr>
                </a:solidFill>
              </a:rPr>
              <a:t>”, the product needs be derived from apples or pears “by fermentation only”</a:t>
            </a:r>
            <a:r>
              <a:rPr lang="en-GB" sz="1500" dirty="0">
                <a:solidFill>
                  <a:schemeClr val="tx1">
                    <a:lumMod val="75000"/>
                    <a:lumOff val="25000"/>
                  </a:schemeClr>
                </a:solidFill>
              </a:rPr>
              <a:t>: this issue was not contentious. </a:t>
            </a:r>
          </a:p>
          <a:p>
            <a:pPr algn="just">
              <a:spcBef>
                <a:spcPts val="600"/>
              </a:spcBef>
            </a:pPr>
            <a:r>
              <a:rPr lang="en-GB" sz="1500" dirty="0">
                <a:solidFill>
                  <a:schemeClr val="tx1">
                    <a:lumMod val="75000"/>
                    <a:lumOff val="25000"/>
                  </a:schemeClr>
                </a:solidFill>
              </a:rPr>
              <a:t>A “light” marketing standard established through EU legislation was hence considered to be relatively easily achievable; however, the issue of the minimum content of apple (pear) juice in the product called “cider” (“</a:t>
            </a:r>
            <a:r>
              <a:rPr lang="en-GB" sz="1500" dirty="0" err="1">
                <a:solidFill>
                  <a:schemeClr val="tx1">
                    <a:lumMod val="75000"/>
                    <a:lumOff val="25000"/>
                  </a:schemeClr>
                </a:solidFill>
              </a:rPr>
              <a:t>perry</a:t>
            </a:r>
            <a:r>
              <a:rPr lang="en-GB" sz="1500" dirty="0">
                <a:solidFill>
                  <a:schemeClr val="tx1">
                    <a:lumMod val="75000"/>
                    <a:lumOff val="25000"/>
                  </a:schemeClr>
                </a:solidFill>
              </a:rPr>
              <a:t>”) was found to be more complex to address, due to the differing national standards in this regard. </a:t>
            </a:r>
            <a:endParaRPr lang="en-GB" sz="1500" dirty="0">
              <a:solidFill>
                <a:schemeClr val="tx1">
                  <a:lumMod val="75000"/>
                  <a:lumOff val="25000"/>
                </a:schemeClr>
              </a:solidFill>
              <a:highlight>
                <a:srgbClr val="C0C0C0"/>
              </a:highlight>
            </a:endParaRPr>
          </a:p>
        </p:txBody>
      </p:sp>
      <p:sp>
        <p:nvSpPr>
          <p:cNvPr id="6" name="Rettangolo arrotondato 4">
            <a:hlinkClick r:id="rId2" action="ppaction://hlinksldjump"/>
            <a:extLst>
              <a:ext uri="{FF2B5EF4-FFF2-40B4-BE49-F238E27FC236}">
                <a16:creationId xmlns:a16="http://schemas.microsoft.com/office/drawing/2014/main" id="{B5DBC40B-0E91-48DD-8765-2CF8CCF04BA4}"/>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B0B054BB-B16F-4D47-9A09-A44F2AB58408}"/>
              </a:ext>
            </a:extLst>
          </p:cNvPr>
          <p:cNvSpPr/>
          <p:nvPr/>
        </p:nvSpPr>
        <p:spPr>
          <a:xfrm>
            <a:off x="4582144" y="48368"/>
            <a:ext cx="1008360" cy="216024"/>
          </a:xfrm>
          <a:prstGeom prst="roundRect">
            <a:avLst/>
          </a:prstGeom>
          <a:solidFill>
            <a:schemeClr val="bg1">
              <a:lumMod val="85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5000BEF1-A12A-4DF0-A5A1-8E0852645EA9}"/>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E9F15EA2-70E6-4619-A93D-DE6724549EE3}"/>
              </a:ext>
            </a:extLst>
          </p:cNvPr>
          <p:cNvSpPr/>
          <p:nvPr/>
        </p:nvSpPr>
        <p:spPr>
          <a:xfrm>
            <a:off x="7884120"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0AD288F6-1F88-4133-8C73-69714C20BEA5}"/>
              </a:ext>
            </a:extLst>
          </p:cNvPr>
          <p:cNvSpPr/>
          <p:nvPr/>
        </p:nvSpPr>
        <p:spPr>
          <a:xfrm>
            <a:off x="17951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BEB99E64-3F9F-4E61-AA26-DBC4B90E0388}"/>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25164D03-0AFB-4D28-8D03-237CA6A97345}"/>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56789756-4056-43D4-B4B4-452B78644593}"/>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con angoli arrotondati 13">
            <a:extLst>
              <a:ext uri="{FF2B5EF4-FFF2-40B4-BE49-F238E27FC236}">
                <a16:creationId xmlns:a16="http://schemas.microsoft.com/office/drawing/2014/main" id="{1704FE9C-C993-4762-920F-003382148095}"/>
              </a:ext>
            </a:extLst>
          </p:cNvPr>
          <p:cNvSpPr/>
          <p:nvPr/>
        </p:nvSpPr>
        <p:spPr>
          <a:xfrm>
            <a:off x="1115616" y="4068446"/>
            <a:ext cx="6946984" cy="1728416"/>
          </a:xfrm>
          <a:prstGeom prst="roundRect">
            <a:avLst/>
          </a:prstGeom>
          <a:solidFill>
            <a:schemeClr val="bg2"/>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solidFill>
                  <a:prstClr val="black">
                    <a:lumMod val="75000"/>
                    <a:lumOff val="25000"/>
                  </a:prstClr>
                </a:solidFill>
                <a:latin typeface="Calibri" pitchFamily="34" charset="0"/>
                <a:cs typeface="Arial" charset="0"/>
              </a:rPr>
              <a:t>Also considering that sectoral stakeholders have already undertaken initiatives aimed at elaborating a proposal for a harmonised EU definition of cider, it is deemed that any initiative </a:t>
            </a:r>
            <a:r>
              <a:rPr lang="en-GB" sz="1500" dirty="0" smtClean="0">
                <a:solidFill>
                  <a:prstClr val="black">
                    <a:lumMod val="75000"/>
                    <a:lumOff val="25000"/>
                  </a:prstClr>
                </a:solidFill>
                <a:latin typeface="Calibri" pitchFamily="34" charset="0"/>
                <a:cs typeface="Arial" charset="0"/>
              </a:rPr>
              <a:t>aimed </a:t>
            </a:r>
            <a:r>
              <a:rPr lang="en-GB" sz="1500" dirty="0">
                <a:solidFill>
                  <a:prstClr val="black">
                    <a:lumMod val="75000"/>
                    <a:lumOff val="25000"/>
                  </a:prstClr>
                </a:solidFill>
                <a:latin typeface="Calibri" pitchFamily="34" charset="0"/>
                <a:cs typeface="Arial" charset="0"/>
              </a:rPr>
              <a:t>at </a:t>
            </a:r>
            <a:r>
              <a:rPr lang="en-GB" sz="1500" b="1" dirty="0">
                <a:solidFill>
                  <a:prstClr val="black">
                    <a:lumMod val="75000"/>
                    <a:lumOff val="25000"/>
                  </a:prstClr>
                </a:solidFill>
                <a:latin typeface="Calibri" pitchFamily="34" charset="0"/>
                <a:cs typeface="Arial" charset="0"/>
              </a:rPr>
              <a:t>investigating more in depth the possible benefits of establishing such definition</a:t>
            </a:r>
            <a:r>
              <a:rPr lang="en-GB" sz="1500" dirty="0">
                <a:solidFill>
                  <a:prstClr val="black">
                    <a:lumMod val="75000"/>
                    <a:lumOff val="25000"/>
                  </a:prstClr>
                </a:solidFill>
                <a:latin typeface="Calibri" pitchFamily="34" charset="0"/>
                <a:cs typeface="Arial" charset="0"/>
              </a:rPr>
              <a:t>, as well as at </a:t>
            </a:r>
            <a:r>
              <a:rPr lang="en-GB" sz="1500" b="1" dirty="0">
                <a:solidFill>
                  <a:prstClr val="black">
                    <a:lumMod val="75000"/>
                    <a:lumOff val="25000"/>
                  </a:prstClr>
                </a:solidFill>
                <a:latin typeface="Calibri" pitchFamily="34" charset="0"/>
                <a:cs typeface="Arial" charset="0"/>
              </a:rPr>
              <a:t>promoting dialogue among the concerned stakeholders</a:t>
            </a:r>
            <a:r>
              <a:rPr lang="en-GB" sz="1500" dirty="0">
                <a:solidFill>
                  <a:prstClr val="black">
                    <a:lumMod val="75000"/>
                    <a:lumOff val="25000"/>
                  </a:prstClr>
                </a:solidFill>
                <a:latin typeface="Calibri" pitchFamily="34" charset="0"/>
                <a:cs typeface="Arial" charset="0"/>
              </a:rPr>
              <a:t> (business operators and competent authorities) on the matter, would be beneficial.</a:t>
            </a:r>
            <a:endParaRPr lang="en-GB" sz="1500" dirty="0">
              <a:solidFill>
                <a:schemeClr val="tx1">
                  <a:lumMod val="75000"/>
                  <a:lumOff val="25000"/>
                </a:schemeClr>
              </a:solidFill>
              <a:latin typeface="+mj-lt"/>
            </a:endParaRPr>
          </a:p>
        </p:txBody>
      </p:sp>
    </p:spTree>
    <p:extLst>
      <p:ext uri="{BB962C8B-B14F-4D97-AF65-F5344CB8AC3E}">
        <p14:creationId xmlns:p14="http://schemas.microsoft.com/office/powerpoint/2010/main" val="903838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1"/>
          </p:nvPr>
        </p:nvSpPr>
        <p:spPr/>
        <p:txBody>
          <a:bodyPr/>
          <a:lstStyle/>
          <a:p>
            <a:pPr>
              <a:defRPr/>
            </a:pPr>
            <a:fld id="{BF750373-A0AA-4168-B933-B674B99FE8D3}" type="slidenum">
              <a:rPr lang="it-IT" smtClean="0"/>
              <a:pPr>
                <a:defRPr/>
              </a:pPr>
              <a:t>37</a:t>
            </a:fld>
            <a:endParaRPr lang="it-IT"/>
          </a:p>
        </p:txBody>
      </p:sp>
      <p:sp>
        <p:nvSpPr>
          <p:cNvPr id="9" name="Rectangle 5">
            <a:extLst>
              <a:ext uri="{FF2B5EF4-FFF2-40B4-BE49-F238E27FC236}">
                <a16:creationId xmlns:a16="http://schemas.microsoft.com/office/drawing/2014/main" id="{087C2AED-A1F7-4F68-931D-E5B06C1DDF55}"/>
              </a:ext>
            </a:extLst>
          </p:cNvPr>
          <p:cNvSpPr txBox="1">
            <a:spLocks noChangeArrowheads="1"/>
          </p:cNvSpPr>
          <p:nvPr/>
        </p:nvSpPr>
        <p:spPr bwMode="auto">
          <a:xfrm>
            <a:off x="1644650" y="1887538"/>
            <a:ext cx="67691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b="1" kern="1200">
                <a:solidFill>
                  <a:schemeClr val="tx1">
                    <a:lumMod val="75000"/>
                    <a:lumOff val="25000"/>
                  </a:schemeClr>
                </a:solidFill>
                <a:latin typeface="Cambria" pitchFamily="18" charset="0"/>
                <a:ea typeface="+mj-ea"/>
                <a:cs typeface="+mj-cs"/>
              </a:defRPr>
            </a:lvl1pPr>
            <a:lvl2pPr algn="ctr" rtl="0" eaLnBrk="1" fontAlgn="base" hangingPunct="1">
              <a:spcBef>
                <a:spcPct val="0"/>
              </a:spcBef>
              <a:spcAft>
                <a:spcPct val="0"/>
              </a:spcAft>
              <a:defRPr sz="3200" b="1">
                <a:solidFill>
                  <a:srgbClr val="7F7F7F"/>
                </a:solidFill>
                <a:latin typeface="Cambria" pitchFamily="18" charset="0"/>
              </a:defRPr>
            </a:lvl2pPr>
            <a:lvl3pPr algn="ctr" rtl="0" eaLnBrk="1" fontAlgn="base" hangingPunct="1">
              <a:spcBef>
                <a:spcPct val="0"/>
              </a:spcBef>
              <a:spcAft>
                <a:spcPct val="0"/>
              </a:spcAft>
              <a:defRPr sz="3200" b="1">
                <a:solidFill>
                  <a:srgbClr val="7F7F7F"/>
                </a:solidFill>
                <a:latin typeface="Cambria" pitchFamily="18" charset="0"/>
              </a:defRPr>
            </a:lvl3pPr>
            <a:lvl4pPr algn="ctr" rtl="0" eaLnBrk="1" fontAlgn="base" hangingPunct="1">
              <a:spcBef>
                <a:spcPct val="0"/>
              </a:spcBef>
              <a:spcAft>
                <a:spcPct val="0"/>
              </a:spcAft>
              <a:defRPr sz="3200" b="1">
                <a:solidFill>
                  <a:srgbClr val="7F7F7F"/>
                </a:solidFill>
                <a:latin typeface="Cambria" pitchFamily="18" charset="0"/>
              </a:defRPr>
            </a:lvl4pPr>
            <a:lvl5pPr algn="ctr" rtl="0" eaLnBrk="1" fontAlgn="base" hangingPunct="1">
              <a:spcBef>
                <a:spcPct val="0"/>
              </a:spcBef>
              <a:spcAft>
                <a:spcPct val="0"/>
              </a:spcAft>
              <a:defRPr sz="3200" b="1">
                <a:solidFill>
                  <a:srgbClr val="7F7F7F"/>
                </a:solidFill>
                <a:latin typeface="Cambria" pitchFamily="18" charset="0"/>
              </a:defRPr>
            </a:lvl5pPr>
            <a:lvl6pPr marL="457200" algn="ctr" rtl="0" eaLnBrk="1" fontAlgn="base" hangingPunct="1">
              <a:spcBef>
                <a:spcPct val="0"/>
              </a:spcBef>
              <a:spcAft>
                <a:spcPct val="0"/>
              </a:spcAft>
              <a:defRPr sz="3200" b="1">
                <a:solidFill>
                  <a:srgbClr val="7F7F7F"/>
                </a:solidFill>
                <a:latin typeface="Cambria" pitchFamily="18" charset="0"/>
              </a:defRPr>
            </a:lvl6pPr>
            <a:lvl7pPr marL="914400" algn="ctr" rtl="0" eaLnBrk="1" fontAlgn="base" hangingPunct="1">
              <a:spcBef>
                <a:spcPct val="0"/>
              </a:spcBef>
              <a:spcAft>
                <a:spcPct val="0"/>
              </a:spcAft>
              <a:defRPr sz="3200" b="1">
                <a:solidFill>
                  <a:srgbClr val="7F7F7F"/>
                </a:solidFill>
                <a:latin typeface="Cambria" pitchFamily="18" charset="0"/>
              </a:defRPr>
            </a:lvl7pPr>
            <a:lvl8pPr marL="1371600" algn="ctr" rtl="0" eaLnBrk="1" fontAlgn="base" hangingPunct="1">
              <a:spcBef>
                <a:spcPct val="0"/>
              </a:spcBef>
              <a:spcAft>
                <a:spcPct val="0"/>
              </a:spcAft>
              <a:defRPr sz="3200" b="1">
                <a:solidFill>
                  <a:srgbClr val="7F7F7F"/>
                </a:solidFill>
                <a:latin typeface="Cambria" pitchFamily="18" charset="0"/>
              </a:defRPr>
            </a:lvl8pPr>
            <a:lvl9pPr marL="1828800" algn="ctr" rtl="0" eaLnBrk="1" fontAlgn="base" hangingPunct="1">
              <a:spcBef>
                <a:spcPct val="0"/>
              </a:spcBef>
              <a:spcAft>
                <a:spcPct val="0"/>
              </a:spcAft>
              <a:defRPr sz="3200" b="1">
                <a:solidFill>
                  <a:srgbClr val="7F7F7F"/>
                </a:solidFill>
                <a:latin typeface="Cambria" pitchFamily="18" charset="0"/>
              </a:defRPr>
            </a:lvl9pPr>
          </a:lstStyle>
          <a:p>
            <a:r>
              <a:rPr lang="en-GB">
                <a:effectLst>
                  <a:outerShdw blurRad="38100" dist="38100" dir="2700000" algn="tl">
                    <a:srgbClr val="C0C0C0"/>
                  </a:outerShdw>
                </a:effectLst>
                <a:latin typeface="Calibri" panose="020F0502020204030204" pitchFamily="34" charset="0"/>
              </a:rPr>
              <a:t>Thank you for your attention</a:t>
            </a:r>
            <a:endParaRPr lang="en-GB" dirty="0">
              <a:effectLst>
                <a:outerShdw blurRad="38100" dist="38100" dir="2700000" algn="tl">
                  <a:srgbClr val="C0C0C0"/>
                </a:outerShdw>
              </a:effectLst>
              <a:latin typeface="Calibri" panose="020F0502020204030204" pitchFamily="34" charset="0"/>
            </a:endParaRPr>
          </a:p>
        </p:txBody>
      </p:sp>
      <p:sp>
        <p:nvSpPr>
          <p:cNvPr id="10" name="Rectangle 6">
            <a:extLst>
              <a:ext uri="{FF2B5EF4-FFF2-40B4-BE49-F238E27FC236}">
                <a16:creationId xmlns:a16="http://schemas.microsoft.com/office/drawing/2014/main" id="{72E39446-37D6-485B-AFD8-7080D0A2AD64}"/>
              </a:ext>
            </a:extLst>
          </p:cNvPr>
          <p:cNvSpPr txBox="1">
            <a:spLocks noChangeArrowheads="1"/>
          </p:cNvSpPr>
          <p:nvPr/>
        </p:nvSpPr>
        <p:spPr bwMode="auto">
          <a:xfrm>
            <a:off x="2195736" y="3140968"/>
            <a:ext cx="5976937"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charset="0"/>
              <a:buNone/>
              <a:defRPr sz="2400" kern="1200">
                <a:solidFill>
                  <a:schemeClr val="tx1">
                    <a:lumMod val="75000"/>
                    <a:lumOff val="25000"/>
                  </a:schemeClr>
                </a:solidFill>
                <a:latin typeface="Cambria" pitchFamily="18" charset="0"/>
                <a:ea typeface="+mn-ea"/>
                <a:cs typeface="+mn-cs"/>
              </a:defRPr>
            </a:lvl1pPr>
            <a:lvl2pPr marL="457200" indent="0" algn="ctr" rtl="0" eaLnBrk="1" fontAlgn="base" hangingPunct="1">
              <a:spcBef>
                <a:spcPct val="20000"/>
              </a:spcBef>
              <a:spcAft>
                <a:spcPct val="0"/>
              </a:spcAft>
              <a:buFont typeface="Arial" charset="0"/>
              <a:buNone/>
              <a:defRPr sz="2000" kern="1200">
                <a:solidFill>
                  <a:schemeClr val="tx1">
                    <a:tint val="75000"/>
                  </a:schemeClr>
                </a:solidFill>
                <a:latin typeface="Cambria" pitchFamily="18" charset="0"/>
                <a:ea typeface="+mn-ea"/>
                <a:cs typeface="+mn-cs"/>
              </a:defRPr>
            </a:lvl2pPr>
            <a:lvl3pPr marL="914400" indent="0" algn="ctr" rtl="0" eaLnBrk="1" fontAlgn="base" hangingPunct="1">
              <a:spcBef>
                <a:spcPct val="20000"/>
              </a:spcBef>
              <a:spcAft>
                <a:spcPct val="0"/>
              </a:spcAft>
              <a:buFont typeface="Arial" charset="0"/>
              <a:buNone/>
              <a:defRPr kern="1200">
                <a:solidFill>
                  <a:schemeClr val="tx1">
                    <a:tint val="75000"/>
                  </a:schemeClr>
                </a:solidFill>
                <a:latin typeface="Cambria" pitchFamily="18" charset="0"/>
                <a:ea typeface="+mn-ea"/>
                <a:cs typeface="+mn-cs"/>
              </a:defRPr>
            </a:lvl3pPr>
            <a:lvl4pPr marL="1371600" indent="0" algn="ctr" rtl="0" eaLnBrk="1" fontAlgn="base" hangingPunct="1">
              <a:spcBef>
                <a:spcPct val="20000"/>
              </a:spcBef>
              <a:spcAft>
                <a:spcPct val="0"/>
              </a:spcAft>
              <a:buFont typeface="Arial" charset="0"/>
              <a:buNone/>
              <a:defRPr sz="1600" kern="1200">
                <a:solidFill>
                  <a:schemeClr val="tx1">
                    <a:tint val="75000"/>
                  </a:schemeClr>
                </a:solidFill>
                <a:latin typeface="Cambria" pitchFamily="18" charset="0"/>
                <a:ea typeface="+mn-ea"/>
                <a:cs typeface="+mn-cs"/>
              </a:defRPr>
            </a:lvl4pPr>
            <a:lvl5pPr marL="1828800" indent="0" algn="ctr" rtl="0" eaLnBrk="1" fontAlgn="base" hangingPunct="1">
              <a:spcBef>
                <a:spcPct val="20000"/>
              </a:spcBef>
              <a:spcAft>
                <a:spcPct val="0"/>
              </a:spcAft>
              <a:buFont typeface="Arial" charset="0"/>
              <a:buNone/>
              <a:defRPr sz="1600" kern="1200">
                <a:solidFill>
                  <a:schemeClr val="tx1">
                    <a:tint val="75000"/>
                  </a:schemeClr>
                </a:solidFill>
                <a:latin typeface="Cambr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r" defTabSz="914400" rtl="0" eaLnBrk="1" fontAlgn="base" latinLnBrk="0" hangingPunct="1">
              <a:lnSpc>
                <a:spcPct val="80000"/>
              </a:lnSpc>
              <a:spcBef>
                <a:spcPct val="20000"/>
              </a:spcBef>
              <a:spcAft>
                <a:spcPct val="0"/>
              </a:spcAft>
              <a:buClrTx/>
              <a:buSzTx/>
              <a:buFont typeface="Arial" charset="0"/>
              <a:buNone/>
              <a:tabLst/>
              <a:defRPr/>
            </a:pPr>
            <a:r>
              <a:rPr kumimoji="0" lang="en-GB" sz="1800" b="1"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rPr>
              <a:t>Contacts</a:t>
            </a:r>
          </a:p>
          <a:p>
            <a:pPr marL="0" marR="0" lvl="0" indent="0" algn="r" defTabSz="914400" rtl="0" eaLnBrk="1" fontAlgn="base" latinLnBrk="0" hangingPunct="1">
              <a:lnSpc>
                <a:spcPct val="80000"/>
              </a:lnSpc>
              <a:spcBef>
                <a:spcPct val="20000"/>
              </a:spcBef>
              <a:spcAft>
                <a:spcPct val="0"/>
              </a:spcAft>
              <a:buClrTx/>
              <a:buSzTx/>
              <a:buFont typeface="Arial" charset="0"/>
              <a:buNone/>
              <a:tabLst/>
              <a:defRPr/>
            </a:pPr>
            <a:endParaRPr kumimoji="0" lang="it-IT" sz="1800" b="1"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endParaRPr>
          </a:p>
          <a:p>
            <a:pPr marL="0" marR="0" lvl="0" indent="0" algn="r" defTabSz="914400" rtl="0" eaLnBrk="1" fontAlgn="base" latinLnBrk="0" hangingPunct="1">
              <a:lnSpc>
                <a:spcPct val="80000"/>
              </a:lnSpc>
              <a:spcBef>
                <a:spcPct val="20000"/>
              </a:spcBef>
              <a:spcAft>
                <a:spcPct val="0"/>
              </a:spcAft>
              <a:buClrTx/>
              <a:buSzTx/>
              <a:buFont typeface="Arial" charset="0"/>
              <a:buNone/>
              <a:tabLst/>
              <a:defRPr/>
            </a:pPr>
            <a:endParaRPr kumimoji="0" lang="en-US" sz="400" b="1"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endParaRPr>
          </a:p>
          <a:p>
            <a:pPr marL="0" marR="0" lvl="0" indent="0" algn="r" defTabSz="914400" rtl="0" eaLnBrk="1" fontAlgn="base" latinLnBrk="0" hangingPunct="1">
              <a:lnSpc>
                <a:spcPct val="80000"/>
              </a:lnSpc>
              <a:spcBef>
                <a:spcPct val="20000"/>
              </a:spcBef>
              <a:spcAft>
                <a:spcPct val="0"/>
              </a:spcAft>
              <a:buClrTx/>
              <a:buSzTx/>
              <a:buFont typeface="Arial" charset="0"/>
              <a:buNone/>
              <a:tabLst/>
              <a:defRPr/>
            </a:pPr>
            <a:r>
              <a:rPr kumimoji="0" lang="it-IT" sz="1400" b="1"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rPr>
              <a:t>Areté s.r.l.</a:t>
            </a:r>
            <a:r>
              <a:rPr kumimoji="0" lang="it-IT" sz="1400" b="0"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hlinkClick r:id="rId2"/>
              </a:rPr>
              <a:t> </a:t>
            </a:r>
          </a:p>
          <a:p>
            <a:pPr marL="0" marR="0" lvl="0" indent="0" algn="r" defTabSz="914400" rtl="0" eaLnBrk="1" fontAlgn="base" latinLnBrk="0" hangingPunct="1">
              <a:lnSpc>
                <a:spcPct val="80000"/>
              </a:lnSpc>
              <a:spcBef>
                <a:spcPct val="20000"/>
              </a:spcBef>
              <a:spcAft>
                <a:spcPct val="0"/>
              </a:spcAft>
              <a:buClrTx/>
              <a:buSzTx/>
              <a:buFont typeface="Arial" charset="0"/>
              <a:buNone/>
              <a:tabLst/>
              <a:defRPr/>
            </a:pPr>
            <a:r>
              <a:rPr kumimoji="0" lang="it-IT" sz="1400" b="0"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hlinkClick r:id="rId2"/>
              </a:rPr>
              <a:t>www.areteonline.net</a:t>
            </a:r>
            <a:r>
              <a:rPr kumimoji="0" lang="it-IT" sz="1400" b="0"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rPr>
              <a:t> </a:t>
            </a:r>
          </a:p>
          <a:p>
            <a:pPr marL="0" marR="0" lvl="0" indent="0" algn="r" defTabSz="914400" rtl="0" eaLnBrk="1" fontAlgn="base" latinLnBrk="0" hangingPunct="1">
              <a:lnSpc>
                <a:spcPct val="80000"/>
              </a:lnSpc>
              <a:spcBef>
                <a:spcPct val="20000"/>
              </a:spcBef>
              <a:spcAft>
                <a:spcPct val="0"/>
              </a:spcAft>
              <a:buClrTx/>
              <a:buSzTx/>
              <a:buFont typeface="Arial" charset="0"/>
              <a:buNone/>
              <a:tabLst/>
              <a:defRPr/>
            </a:pPr>
            <a:endParaRPr kumimoji="0" lang="it-IT" sz="500" b="0"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endParaRPr>
          </a:p>
          <a:p>
            <a:pPr marL="0" marR="0" lvl="0" indent="0" algn="r" defTabSz="914400" rtl="0" eaLnBrk="1" fontAlgn="base" latinLnBrk="0" hangingPunct="1">
              <a:lnSpc>
                <a:spcPct val="80000"/>
              </a:lnSpc>
              <a:spcBef>
                <a:spcPct val="20000"/>
              </a:spcBef>
              <a:spcAft>
                <a:spcPct val="0"/>
              </a:spcAft>
              <a:buClrTx/>
              <a:buSzTx/>
              <a:buFont typeface="Arial" charset="0"/>
              <a:buNone/>
              <a:tabLst/>
              <a:defRPr/>
            </a:pPr>
            <a:r>
              <a:rPr kumimoji="0" lang="it-IT" sz="1400" b="0"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rPr>
              <a:t>Via del Gomito 26/4, I - 40127 Bologna</a:t>
            </a:r>
          </a:p>
          <a:p>
            <a:pPr marL="0" marR="0" lvl="0" indent="0" algn="r" defTabSz="914400" rtl="0" eaLnBrk="1" fontAlgn="base" latinLnBrk="0" hangingPunct="1">
              <a:lnSpc>
                <a:spcPct val="80000"/>
              </a:lnSpc>
              <a:spcBef>
                <a:spcPct val="20000"/>
              </a:spcBef>
              <a:spcAft>
                <a:spcPct val="0"/>
              </a:spcAft>
              <a:buClrTx/>
              <a:buSzTx/>
              <a:buFont typeface="Arial" charset="0"/>
              <a:buNone/>
              <a:tabLst/>
              <a:defRPr/>
            </a:pPr>
            <a:r>
              <a:rPr kumimoji="0" lang="it-IT" sz="1400" b="0"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rPr>
              <a:t>Tel  +39 051 4388500 - Fax +39 051 561186</a:t>
            </a:r>
          </a:p>
          <a:p>
            <a:pPr marL="914400" marR="0" lvl="2" indent="0" algn="r" defTabSz="914400" rtl="0" eaLnBrk="1" fontAlgn="base" latinLnBrk="0" hangingPunct="1">
              <a:lnSpc>
                <a:spcPct val="80000"/>
              </a:lnSpc>
              <a:spcBef>
                <a:spcPct val="20000"/>
              </a:spcBef>
              <a:spcAft>
                <a:spcPct val="0"/>
              </a:spcAft>
              <a:buClrTx/>
              <a:buSzTx/>
              <a:buFont typeface="Wingdings" pitchFamily="2" charset="2"/>
              <a:buNone/>
              <a:tabLst/>
              <a:defRPr/>
            </a:pPr>
            <a:endParaRPr kumimoji="0" lang="it-IT" sz="1400" b="0" i="1" u="none" strike="noStrike" kern="1200" cap="none" spc="0" normalizeH="0" baseline="0" noProof="0">
              <a:ln>
                <a:noFill/>
              </a:ln>
              <a:solidFill>
                <a:sysClr val="windowText" lastClr="000000">
                  <a:tint val="75000"/>
                </a:sysClr>
              </a:solidFill>
              <a:effectLst>
                <a:outerShdw blurRad="38100" dist="38100" dir="2700000" algn="tl">
                  <a:srgbClr val="C0C0C0"/>
                </a:outerShdw>
              </a:effectLst>
              <a:uLnTx/>
              <a:uFillTx/>
              <a:latin typeface="Calibri"/>
              <a:ea typeface="+mn-ea"/>
              <a:cs typeface="+mn-cs"/>
            </a:endParaRPr>
          </a:p>
          <a:p>
            <a:pPr marL="914400" marR="0" lvl="2" indent="0" algn="r" defTabSz="914400" rtl="0" eaLnBrk="1" fontAlgn="base" latinLnBrk="0" hangingPunct="1">
              <a:lnSpc>
                <a:spcPct val="80000"/>
              </a:lnSpc>
              <a:spcBef>
                <a:spcPct val="20000"/>
              </a:spcBef>
              <a:spcAft>
                <a:spcPct val="0"/>
              </a:spcAft>
              <a:buClrTx/>
              <a:buSzTx/>
              <a:buFont typeface="Wingdings" pitchFamily="2" charset="2"/>
              <a:buNone/>
              <a:tabLst/>
              <a:defRPr/>
            </a:pPr>
            <a:r>
              <a:rPr kumimoji="0" lang="it-IT" sz="1400" b="0" i="0" u="none" strike="noStrike" kern="1200" cap="none" spc="0" normalizeH="0" baseline="0" noProof="0">
                <a:ln>
                  <a:noFill/>
                </a:ln>
                <a:solidFill>
                  <a:sysClr val="windowText" lastClr="000000">
                    <a:tint val="75000"/>
                  </a:sysClr>
                </a:solidFill>
                <a:effectLst>
                  <a:outerShdw blurRad="38100" dist="38100" dir="2700000" algn="tl">
                    <a:srgbClr val="C0C0C0"/>
                  </a:outerShdw>
                </a:effectLst>
                <a:uLnTx/>
                <a:uFillTx/>
                <a:latin typeface="Calibri"/>
                <a:ea typeface="+mn-ea"/>
                <a:cs typeface="+mn-cs"/>
              </a:rPr>
              <a:t>Project Manager for the study:</a:t>
            </a:r>
          </a:p>
          <a:p>
            <a:pPr marL="914400" marR="0" lvl="2" indent="0" algn="r" defTabSz="914400" rtl="0" eaLnBrk="1" fontAlgn="base" latinLnBrk="0" hangingPunct="1">
              <a:lnSpc>
                <a:spcPct val="80000"/>
              </a:lnSpc>
              <a:spcBef>
                <a:spcPct val="20000"/>
              </a:spcBef>
              <a:spcAft>
                <a:spcPct val="0"/>
              </a:spcAft>
              <a:buClrTx/>
              <a:buSzTx/>
              <a:buFont typeface="Wingdings" pitchFamily="2" charset="2"/>
              <a:buNone/>
              <a:tabLst/>
              <a:defRPr/>
            </a:pPr>
            <a:r>
              <a:rPr kumimoji="0" lang="it-IT" sz="1400" b="0" i="0"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rPr>
              <a:t>Enrica Gentile</a:t>
            </a:r>
          </a:p>
          <a:p>
            <a:pPr marL="914400" marR="0" lvl="2" indent="0" algn="r" defTabSz="914400" rtl="0" eaLnBrk="1" fontAlgn="base" latinLnBrk="0" hangingPunct="1">
              <a:lnSpc>
                <a:spcPct val="80000"/>
              </a:lnSpc>
              <a:spcBef>
                <a:spcPct val="20000"/>
              </a:spcBef>
              <a:spcAft>
                <a:spcPct val="0"/>
              </a:spcAft>
              <a:buClrTx/>
              <a:buSzTx/>
              <a:buFont typeface="Wingdings" pitchFamily="2" charset="2"/>
              <a:buNone/>
              <a:tabLst/>
              <a:defRPr/>
            </a:pPr>
            <a:r>
              <a:rPr kumimoji="0" lang="it-IT" sz="1400" b="0" i="0" u="none" strike="noStrike" kern="1200" cap="none" spc="0" normalizeH="0" baseline="0" noProof="0">
                <a:ln>
                  <a:noFill/>
                </a:ln>
                <a:solidFill>
                  <a:sysClr val="windowText" lastClr="000000">
                    <a:tint val="75000"/>
                  </a:sysClr>
                </a:solidFill>
                <a:effectLst>
                  <a:outerShdw blurRad="38100" dist="38100" dir="2700000" algn="tl">
                    <a:srgbClr val="C0C0C0"/>
                  </a:outerShdw>
                </a:effectLst>
                <a:uLnTx/>
                <a:uFillTx/>
                <a:latin typeface="Calibri"/>
                <a:ea typeface="+mn-ea"/>
                <a:cs typeface="+mn-cs"/>
                <a:hlinkClick r:id="rId3"/>
              </a:rPr>
              <a:t>egentile@areteonline.net</a:t>
            </a:r>
            <a:r>
              <a:rPr kumimoji="0" lang="it-IT" sz="1400" b="0" i="0" u="none" strike="noStrike" kern="1200" cap="none" spc="0" normalizeH="0" baseline="0" noProof="0">
                <a:ln>
                  <a:noFill/>
                </a:ln>
                <a:solidFill>
                  <a:sysClr val="windowText" lastClr="000000">
                    <a:tint val="75000"/>
                  </a:sysClr>
                </a:solidFill>
                <a:effectLst>
                  <a:outerShdw blurRad="38100" dist="38100" dir="2700000" algn="tl">
                    <a:srgbClr val="C0C0C0"/>
                  </a:outerShdw>
                </a:effectLst>
                <a:uLnTx/>
                <a:uFillTx/>
                <a:latin typeface="Calibri"/>
                <a:ea typeface="+mn-ea"/>
                <a:cs typeface="+mn-cs"/>
              </a:rPr>
              <a:t> </a:t>
            </a:r>
          </a:p>
          <a:p>
            <a:pPr marL="0" marR="0" lvl="0" indent="0" algn="r" defTabSz="914400" rtl="0" eaLnBrk="1" fontAlgn="base" latinLnBrk="0" hangingPunct="1">
              <a:lnSpc>
                <a:spcPct val="80000"/>
              </a:lnSpc>
              <a:spcBef>
                <a:spcPct val="20000"/>
              </a:spcBef>
              <a:spcAft>
                <a:spcPct val="0"/>
              </a:spcAft>
              <a:buClrTx/>
              <a:buSzTx/>
              <a:buFont typeface="Arial" charset="0"/>
              <a:buNone/>
              <a:tabLst/>
              <a:defRPr/>
            </a:pPr>
            <a:r>
              <a:rPr kumimoji="0" lang="it-IT" sz="1400" b="0" i="1" u="none" strike="noStrike" kern="1200" cap="none" spc="0" normalizeH="0" baseline="0" noProof="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rPr>
              <a:t> </a:t>
            </a:r>
          </a:p>
          <a:p>
            <a:pPr marL="0" marR="0" lvl="0" indent="0" algn="ctr" defTabSz="914400" rtl="0" eaLnBrk="1" fontAlgn="base" latinLnBrk="0" hangingPunct="1">
              <a:lnSpc>
                <a:spcPct val="80000"/>
              </a:lnSpc>
              <a:spcBef>
                <a:spcPct val="20000"/>
              </a:spcBef>
              <a:spcAft>
                <a:spcPct val="0"/>
              </a:spcAft>
              <a:buClrTx/>
              <a:buSzTx/>
              <a:buFont typeface="Arial" charset="0"/>
              <a:buNone/>
              <a:tabLst/>
              <a:defRPr/>
            </a:pPr>
            <a:endParaRPr kumimoji="0" lang="it-IT" sz="1400" b="0" i="0" u="none" strike="noStrike" kern="1200" cap="none" spc="0" normalizeH="0" baseline="0" noProof="0" dirty="0">
              <a:ln>
                <a:noFill/>
              </a:ln>
              <a:solidFill>
                <a:sysClr val="windowText" lastClr="000000">
                  <a:lumMod val="75000"/>
                  <a:lumOff val="25000"/>
                </a:sysClr>
              </a:solidFill>
              <a:effectLst>
                <a:outerShdw blurRad="38100" dist="38100" dir="2700000" algn="tl">
                  <a:srgbClr val="C0C0C0"/>
                </a:outerShdw>
              </a:effectLst>
              <a:uLnTx/>
              <a:uFillTx/>
              <a:latin typeface="Calibri"/>
              <a:ea typeface="+mn-ea"/>
              <a:cs typeface="+mn-cs"/>
            </a:endParaRPr>
          </a:p>
        </p:txBody>
      </p:sp>
    </p:spTree>
    <p:extLst>
      <p:ext uri="{BB962C8B-B14F-4D97-AF65-F5344CB8AC3E}">
        <p14:creationId xmlns:p14="http://schemas.microsoft.com/office/powerpoint/2010/main" val="287508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EU marketing standards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4</a:t>
            </a:fld>
            <a:endParaRPr lang="it-IT"/>
          </a:p>
        </p:txBody>
      </p:sp>
      <p:sp>
        <p:nvSpPr>
          <p:cNvPr id="5" name="CasellaDiTesto 4"/>
          <p:cNvSpPr txBox="1"/>
          <p:nvPr/>
        </p:nvSpPr>
        <p:spPr>
          <a:xfrm>
            <a:off x="395288" y="976486"/>
            <a:ext cx="8353425" cy="5044802"/>
          </a:xfrm>
          <a:prstGeom prst="rect">
            <a:avLst/>
          </a:prstGeom>
          <a:noFill/>
          <a:ln>
            <a:noFill/>
          </a:ln>
        </p:spPr>
        <p:txBody>
          <a:bodyPr wrap="square" rtlCol="0">
            <a:noAutofit/>
          </a:bodyPr>
          <a:lstStyle/>
          <a:p>
            <a:pPr marL="285750" indent="-285750" algn="just">
              <a:spcBef>
                <a:spcPts val="600"/>
              </a:spcBef>
              <a:buFont typeface="Arial" panose="020B0604020202020204" pitchFamily="34" charset="0"/>
              <a:buChar char="•"/>
            </a:pPr>
            <a:endParaRPr lang="en-US" b="1" dirty="0">
              <a:solidFill>
                <a:schemeClr val="tx1">
                  <a:lumMod val="75000"/>
                  <a:lumOff val="25000"/>
                </a:schemeClr>
              </a:solidFill>
            </a:endParaRPr>
          </a:p>
          <a:p>
            <a:pPr marL="285750" indent="-285750" algn="just">
              <a:spcBef>
                <a:spcPts val="600"/>
              </a:spcBef>
              <a:buFont typeface="Arial" panose="020B0604020202020204" pitchFamily="34" charset="0"/>
              <a:buChar char="•"/>
            </a:pPr>
            <a:r>
              <a:rPr lang="en-GB" b="1" dirty="0">
                <a:solidFill>
                  <a:schemeClr val="tx1">
                    <a:lumMod val="75000"/>
                    <a:lumOff val="25000"/>
                  </a:schemeClr>
                </a:solidFill>
              </a:rPr>
              <a:t>EU marketing standards are a set of rules to ensure that the market is supplied with agricultural products of a standardised and satisfactory quality to meet consumer expectations, to facilitate trading and to ensure a level playing field for EU producers. </a:t>
            </a:r>
          </a:p>
          <a:p>
            <a:pPr marL="285750" indent="-285750" algn="just">
              <a:spcBef>
                <a:spcPts val="600"/>
              </a:spcBef>
              <a:buFont typeface="Arial" panose="020B0604020202020204" pitchFamily="34" charset="0"/>
              <a:buChar char="•"/>
            </a:pPr>
            <a:endParaRPr lang="en-US" b="1" dirty="0">
              <a:solidFill>
                <a:schemeClr val="tx1">
                  <a:lumMod val="75000"/>
                  <a:lumOff val="25000"/>
                </a:schemeClr>
              </a:solidFill>
            </a:endParaRPr>
          </a:p>
          <a:p>
            <a:pPr marL="285750" indent="-285750" algn="just">
              <a:spcBef>
                <a:spcPts val="600"/>
              </a:spcBef>
              <a:buFont typeface="Arial" panose="020B0604020202020204" pitchFamily="34" charset="0"/>
              <a:buChar char="•"/>
            </a:pPr>
            <a:r>
              <a:rPr lang="en-US" b="1" dirty="0">
                <a:solidFill>
                  <a:schemeClr val="tx1">
                    <a:lumMod val="75000"/>
                    <a:lumOff val="25000"/>
                  </a:schemeClr>
                </a:solidFill>
              </a:rPr>
              <a:t>EU marketing standards concern external qualities of products (e.g. fruits and vegetables) as well as non-visible qualities that result from a particular production process (e.g. water content in poultry meat or percentage of oleic acid in olive oil).</a:t>
            </a:r>
            <a:endParaRPr lang="en-US" sz="2000" b="1" i="1" u="sng" dirty="0">
              <a:solidFill>
                <a:schemeClr val="tx1">
                  <a:lumMod val="75000"/>
                  <a:lumOff val="25000"/>
                </a:schemeClr>
              </a:solidFill>
            </a:endParaRPr>
          </a:p>
          <a:p>
            <a:pPr marL="285750" indent="-285750" algn="just">
              <a:spcBef>
                <a:spcPts val="600"/>
              </a:spcBef>
              <a:buFont typeface="Arial" panose="020B0604020202020204" pitchFamily="34" charset="0"/>
              <a:buChar char="•"/>
            </a:pPr>
            <a:endParaRPr lang="en-GB" sz="2000" b="1" i="1" u="sng" dirty="0">
              <a:solidFill>
                <a:schemeClr val="tx1">
                  <a:lumMod val="75000"/>
                  <a:lumOff val="25000"/>
                </a:schemeClr>
              </a:solidFill>
            </a:endParaRPr>
          </a:p>
        </p:txBody>
      </p:sp>
      <p:sp>
        <p:nvSpPr>
          <p:cNvPr id="6" name="Rettangolo arrotondato 4">
            <a:hlinkClick r:id="rId2" action="ppaction://hlinksldjump"/>
            <a:extLst>
              <a:ext uri="{FF2B5EF4-FFF2-40B4-BE49-F238E27FC236}">
                <a16:creationId xmlns:a16="http://schemas.microsoft.com/office/drawing/2014/main" id="{07108A4D-26CA-4350-9020-180287A2BB36}"/>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CAB44D0D-9532-4763-8BFB-57A55C83C45C}"/>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88EC89CB-E6F9-48DB-8CFC-4FA41F7B454E}"/>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433FA46E-7940-45DD-87CC-023A637E6173}"/>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622F8AD4-79E4-4925-8643-7B7B770FD2DD}"/>
              </a:ext>
            </a:extLst>
          </p:cNvPr>
          <p:cNvSpPr/>
          <p:nvPr/>
        </p:nvSpPr>
        <p:spPr>
          <a:xfrm>
            <a:off x="17951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4700E02A-03E4-4213-96B9-109F9291840A}"/>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09861C23-B3A1-4C95-A798-70C35CEB2069}"/>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9AAC0E84-5F45-4AE5-ACAF-F94736F71153}"/>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3182067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Key EU Legislation</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5</a:t>
            </a:fld>
            <a:endParaRPr lang="it-IT"/>
          </a:p>
        </p:txBody>
      </p:sp>
      <p:sp>
        <p:nvSpPr>
          <p:cNvPr id="6" name="Rettangolo arrotondato 4">
            <a:hlinkClick r:id="rId2" action="ppaction://hlinksldjump"/>
            <a:extLst>
              <a:ext uri="{FF2B5EF4-FFF2-40B4-BE49-F238E27FC236}">
                <a16:creationId xmlns:a16="http://schemas.microsoft.com/office/drawing/2014/main" id="{BFE9A651-4469-4D22-A146-FCB7DADD4AD1}"/>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2F39F0E9-4BFF-47D0-BC9A-37A8489553B6}"/>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AA36E49F-54F5-4EEB-85C5-27792B1D9F6C}"/>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2846D93C-21AB-469D-8D73-0F19547CA575}"/>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A346A170-6B44-4FE2-A767-15AE2240586F}"/>
              </a:ext>
            </a:extLst>
          </p:cNvPr>
          <p:cNvSpPr/>
          <p:nvPr/>
        </p:nvSpPr>
        <p:spPr>
          <a:xfrm>
            <a:off x="17951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DA2AD097-952E-4015-87B7-CEFE2BE92399}"/>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B06BA45C-8F59-496D-AF8D-0184E1CAFA78}"/>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6439753F-BCBD-4BA0-B218-1B97CBAF8B7D}"/>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
        <p:nvSpPr>
          <p:cNvPr id="14" name="Rettangolo con angoli arrotondati 13">
            <a:extLst>
              <a:ext uri="{FF2B5EF4-FFF2-40B4-BE49-F238E27FC236}">
                <a16:creationId xmlns:a16="http://schemas.microsoft.com/office/drawing/2014/main" id="{2E5BE627-78AF-432F-8EBC-C1E5572B3D1A}"/>
              </a:ext>
            </a:extLst>
          </p:cNvPr>
          <p:cNvSpPr/>
          <p:nvPr/>
        </p:nvSpPr>
        <p:spPr>
          <a:xfrm>
            <a:off x="395287" y="1006606"/>
            <a:ext cx="8353425" cy="504056"/>
          </a:xfrm>
          <a:prstGeom prst="roundRect">
            <a:avLst/>
          </a:prstGeom>
          <a:solidFill>
            <a:schemeClr val="bg1">
              <a:lumMod val="85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solidFill>
                  <a:schemeClr val="tx1">
                    <a:lumMod val="85000"/>
                    <a:lumOff val="15000"/>
                  </a:schemeClr>
                </a:solidFill>
                <a:latin typeface="+mj-lt"/>
              </a:rPr>
              <a:t>CMO Regulation</a:t>
            </a:r>
            <a:r>
              <a:rPr lang="en-GB" dirty="0">
                <a:solidFill>
                  <a:schemeClr val="tx1">
                    <a:lumMod val="85000"/>
                    <a:lumOff val="15000"/>
                  </a:schemeClr>
                </a:solidFill>
                <a:latin typeface="+mj-lt"/>
              </a:rPr>
              <a:t> (EU) No 1308/2013</a:t>
            </a:r>
            <a:endParaRPr lang="en-GB" b="1" u="sng" dirty="0">
              <a:solidFill>
                <a:schemeClr val="tx1">
                  <a:lumMod val="85000"/>
                  <a:lumOff val="15000"/>
                </a:schemeClr>
              </a:solidFill>
              <a:latin typeface="+mj-lt"/>
            </a:endParaRPr>
          </a:p>
        </p:txBody>
      </p:sp>
      <p:sp>
        <p:nvSpPr>
          <p:cNvPr id="15" name="Rettangolo con angoli arrotondati 14">
            <a:extLst>
              <a:ext uri="{FF2B5EF4-FFF2-40B4-BE49-F238E27FC236}">
                <a16:creationId xmlns:a16="http://schemas.microsoft.com/office/drawing/2014/main" id="{81086713-2F26-4A2B-96DB-C2FB2E252D26}"/>
              </a:ext>
            </a:extLst>
          </p:cNvPr>
          <p:cNvSpPr/>
          <p:nvPr/>
        </p:nvSpPr>
        <p:spPr>
          <a:xfrm>
            <a:off x="395289" y="1916832"/>
            <a:ext cx="8353424" cy="1728192"/>
          </a:xfrm>
          <a:prstGeom prst="roundRect">
            <a:avLst/>
          </a:prstGeom>
          <a:solidFill>
            <a:schemeClr val="accent4">
              <a:lumMod val="40000"/>
              <a:lumOff val="6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u="sng" dirty="0">
                <a:solidFill>
                  <a:schemeClr val="tx1">
                    <a:lumMod val="85000"/>
                    <a:lumOff val="15000"/>
                  </a:schemeClr>
                </a:solidFill>
                <a:latin typeface="+mj-lt"/>
              </a:rPr>
              <a:t>Secondary CMO Regulation</a:t>
            </a:r>
          </a:p>
        </p:txBody>
      </p:sp>
      <p:sp>
        <p:nvSpPr>
          <p:cNvPr id="16" name="Rettangolo con angoli arrotondati 15">
            <a:extLst>
              <a:ext uri="{FF2B5EF4-FFF2-40B4-BE49-F238E27FC236}">
                <a16:creationId xmlns:a16="http://schemas.microsoft.com/office/drawing/2014/main" id="{871F0DE0-2A85-4483-A4A1-63E77A13405D}"/>
              </a:ext>
            </a:extLst>
          </p:cNvPr>
          <p:cNvSpPr/>
          <p:nvPr/>
        </p:nvSpPr>
        <p:spPr>
          <a:xfrm>
            <a:off x="473169"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sz="1100" b="1" dirty="0">
                <a:solidFill>
                  <a:schemeClr val="tx1">
                    <a:lumMod val="85000"/>
                    <a:lumOff val="15000"/>
                  </a:schemeClr>
                </a:solidFill>
                <a:latin typeface="+mj-lt"/>
              </a:rPr>
              <a:t>Olive Oil</a:t>
            </a:r>
          </a:p>
          <a:p>
            <a:pPr algn="ctr"/>
            <a:r>
              <a:rPr lang="it-IT" sz="1100" dirty="0">
                <a:solidFill>
                  <a:schemeClr val="tx1">
                    <a:lumMod val="85000"/>
                    <a:lumOff val="15000"/>
                  </a:schemeClr>
                </a:solidFill>
                <a:latin typeface="+mj-lt"/>
              </a:rPr>
              <a:t>(EU) No 29/2012</a:t>
            </a:r>
          </a:p>
          <a:p>
            <a:pPr algn="ctr"/>
            <a:r>
              <a:rPr lang="it-IT" sz="1100" dirty="0">
                <a:solidFill>
                  <a:schemeClr val="tx1">
                    <a:lumMod val="85000"/>
                    <a:lumOff val="15000"/>
                  </a:schemeClr>
                </a:solidFill>
                <a:latin typeface="+mj-lt"/>
              </a:rPr>
              <a:t>(EEC) No 2568/91</a:t>
            </a:r>
          </a:p>
        </p:txBody>
      </p:sp>
      <p:sp>
        <p:nvSpPr>
          <p:cNvPr id="17" name="Rettangolo con angoli arrotondati 16">
            <a:extLst>
              <a:ext uri="{FF2B5EF4-FFF2-40B4-BE49-F238E27FC236}">
                <a16:creationId xmlns:a16="http://schemas.microsoft.com/office/drawing/2014/main" id="{527A01EA-D3A8-4D6B-9450-83A59040A040}"/>
              </a:ext>
            </a:extLst>
          </p:cNvPr>
          <p:cNvSpPr/>
          <p:nvPr/>
        </p:nvSpPr>
        <p:spPr>
          <a:xfrm>
            <a:off x="1299844"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F&amp;V</a:t>
            </a:r>
            <a:endParaRPr lang="it-IT" sz="1100">
              <a:solidFill>
                <a:schemeClr val="tx1">
                  <a:lumMod val="85000"/>
                  <a:lumOff val="15000"/>
                </a:schemeClr>
              </a:solidFill>
              <a:latin typeface="+mj-lt"/>
            </a:endParaRPr>
          </a:p>
          <a:p>
            <a:pPr algn="ctr"/>
            <a:r>
              <a:rPr lang="it-IT" sz="1100">
                <a:solidFill>
                  <a:schemeClr val="tx1">
                    <a:lumMod val="85000"/>
                    <a:lumOff val="15000"/>
                  </a:schemeClr>
                </a:solidFill>
                <a:latin typeface="+mj-lt"/>
              </a:rPr>
              <a:t>(EU) No 543/2011</a:t>
            </a:r>
          </a:p>
          <a:p>
            <a:pPr algn="ctr"/>
            <a:r>
              <a:rPr lang="it-IT" sz="1100">
                <a:solidFill>
                  <a:schemeClr val="tx1">
                    <a:lumMod val="85000"/>
                    <a:lumOff val="15000"/>
                  </a:schemeClr>
                </a:solidFill>
                <a:latin typeface="+mj-lt"/>
              </a:rPr>
              <a:t>(EC) No 1666/199</a:t>
            </a:r>
          </a:p>
        </p:txBody>
      </p:sp>
      <p:sp>
        <p:nvSpPr>
          <p:cNvPr id="18" name="Rettangolo con angoli arrotondati 17">
            <a:extLst>
              <a:ext uri="{FF2B5EF4-FFF2-40B4-BE49-F238E27FC236}">
                <a16:creationId xmlns:a16="http://schemas.microsoft.com/office/drawing/2014/main" id="{0422311B-FE6B-460E-B3D0-FE6B923BB21E}"/>
              </a:ext>
            </a:extLst>
          </p:cNvPr>
          <p:cNvSpPr/>
          <p:nvPr/>
        </p:nvSpPr>
        <p:spPr>
          <a:xfrm>
            <a:off x="2126519"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Bananas</a:t>
            </a:r>
            <a:endParaRPr lang="it-IT" sz="1100">
              <a:solidFill>
                <a:schemeClr val="tx1">
                  <a:lumMod val="85000"/>
                  <a:lumOff val="15000"/>
                </a:schemeClr>
              </a:solidFill>
              <a:latin typeface="+mj-lt"/>
            </a:endParaRPr>
          </a:p>
          <a:p>
            <a:pPr algn="ctr"/>
            <a:r>
              <a:rPr lang="it-IT" sz="1100">
                <a:solidFill>
                  <a:schemeClr val="tx1">
                    <a:lumMod val="85000"/>
                    <a:lumOff val="15000"/>
                  </a:schemeClr>
                </a:solidFill>
                <a:latin typeface="+mj-lt"/>
              </a:rPr>
              <a:t>(EU) No 1333/2011</a:t>
            </a:r>
          </a:p>
        </p:txBody>
      </p:sp>
      <p:sp>
        <p:nvSpPr>
          <p:cNvPr id="19" name="Rettangolo con angoli arrotondati 18">
            <a:extLst>
              <a:ext uri="{FF2B5EF4-FFF2-40B4-BE49-F238E27FC236}">
                <a16:creationId xmlns:a16="http://schemas.microsoft.com/office/drawing/2014/main" id="{C505DBF1-7F7B-4C9F-BEF9-4AC976E0894D}"/>
              </a:ext>
            </a:extLst>
          </p:cNvPr>
          <p:cNvSpPr/>
          <p:nvPr/>
        </p:nvSpPr>
        <p:spPr>
          <a:xfrm>
            <a:off x="2953194"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Eggs</a:t>
            </a:r>
            <a:endParaRPr lang="it-IT" sz="1100">
              <a:solidFill>
                <a:schemeClr val="tx1">
                  <a:lumMod val="85000"/>
                  <a:lumOff val="15000"/>
                </a:schemeClr>
              </a:solidFill>
              <a:latin typeface="+mj-lt"/>
            </a:endParaRPr>
          </a:p>
          <a:p>
            <a:pPr algn="ctr"/>
            <a:r>
              <a:rPr lang="it-IT" sz="1100">
                <a:solidFill>
                  <a:schemeClr val="tx1">
                    <a:lumMod val="85000"/>
                    <a:lumOff val="15000"/>
                  </a:schemeClr>
                </a:solidFill>
                <a:latin typeface="+mj-lt"/>
              </a:rPr>
              <a:t>(EC) No 589/2008</a:t>
            </a:r>
          </a:p>
        </p:txBody>
      </p:sp>
      <p:sp>
        <p:nvSpPr>
          <p:cNvPr id="20" name="Rettangolo con angoli arrotondati 19">
            <a:extLst>
              <a:ext uri="{FF2B5EF4-FFF2-40B4-BE49-F238E27FC236}">
                <a16:creationId xmlns:a16="http://schemas.microsoft.com/office/drawing/2014/main" id="{7D9823AE-ADA2-4A8C-B7C8-41B7D6C74017}"/>
              </a:ext>
            </a:extLst>
          </p:cNvPr>
          <p:cNvSpPr/>
          <p:nvPr/>
        </p:nvSpPr>
        <p:spPr>
          <a:xfrm>
            <a:off x="3779869"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Hatching eggs poultry chicks</a:t>
            </a:r>
          </a:p>
          <a:p>
            <a:pPr algn="ctr"/>
            <a:r>
              <a:rPr lang="it-IT" sz="1100">
                <a:solidFill>
                  <a:schemeClr val="tx1">
                    <a:lumMod val="85000"/>
                    <a:lumOff val="15000"/>
                  </a:schemeClr>
                </a:solidFill>
                <a:latin typeface="+mj-lt"/>
              </a:rPr>
              <a:t>(EC) No 617/2008</a:t>
            </a:r>
          </a:p>
        </p:txBody>
      </p:sp>
      <p:sp>
        <p:nvSpPr>
          <p:cNvPr id="21" name="Rettangolo con angoli arrotondati 20">
            <a:extLst>
              <a:ext uri="{FF2B5EF4-FFF2-40B4-BE49-F238E27FC236}">
                <a16:creationId xmlns:a16="http://schemas.microsoft.com/office/drawing/2014/main" id="{82C22006-8263-4464-ACFA-D59B05EF2F10}"/>
              </a:ext>
            </a:extLst>
          </p:cNvPr>
          <p:cNvSpPr/>
          <p:nvPr/>
        </p:nvSpPr>
        <p:spPr>
          <a:xfrm>
            <a:off x="4606544"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Poultry meat</a:t>
            </a:r>
          </a:p>
          <a:p>
            <a:pPr algn="ctr"/>
            <a:r>
              <a:rPr lang="it-IT" sz="1100">
                <a:solidFill>
                  <a:schemeClr val="tx1">
                    <a:lumMod val="85000"/>
                    <a:lumOff val="15000"/>
                  </a:schemeClr>
                </a:solidFill>
                <a:latin typeface="+mj-lt"/>
              </a:rPr>
              <a:t>(EC) No 543/2008</a:t>
            </a:r>
          </a:p>
        </p:txBody>
      </p:sp>
      <p:sp>
        <p:nvSpPr>
          <p:cNvPr id="22" name="Rettangolo con angoli arrotondati 21">
            <a:extLst>
              <a:ext uri="{FF2B5EF4-FFF2-40B4-BE49-F238E27FC236}">
                <a16:creationId xmlns:a16="http://schemas.microsoft.com/office/drawing/2014/main" id="{1C24BA90-E094-4C57-A77B-96B522E5A849}"/>
              </a:ext>
            </a:extLst>
          </p:cNvPr>
          <p:cNvSpPr/>
          <p:nvPr/>
        </p:nvSpPr>
        <p:spPr>
          <a:xfrm>
            <a:off x="5433219"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Bovine meat</a:t>
            </a:r>
          </a:p>
          <a:p>
            <a:pPr algn="ctr"/>
            <a:r>
              <a:rPr lang="it-IT" sz="1100">
                <a:solidFill>
                  <a:schemeClr val="tx1">
                    <a:lumMod val="85000"/>
                    <a:lumOff val="15000"/>
                  </a:schemeClr>
                </a:solidFill>
                <a:latin typeface="+mj-lt"/>
              </a:rPr>
              <a:t>(EC) No 566/2008</a:t>
            </a:r>
          </a:p>
        </p:txBody>
      </p:sp>
      <p:sp>
        <p:nvSpPr>
          <p:cNvPr id="23" name="Rettangolo con angoli arrotondati 22">
            <a:extLst>
              <a:ext uri="{FF2B5EF4-FFF2-40B4-BE49-F238E27FC236}">
                <a16:creationId xmlns:a16="http://schemas.microsoft.com/office/drawing/2014/main" id="{672E11AE-0D05-47A8-BA2A-4B63C133FA5C}"/>
              </a:ext>
            </a:extLst>
          </p:cNvPr>
          <p:cNvSpPr/>
          <p:nvPr/>
        </p:nvSpPr>
        <p:spPr>
          <a:xfrm>
            <a:off x="6259894"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Hops</a:t>
            </a:r>
          </a:p>
          <a:p>
            <a:pPr algn="ctr"/>
            <a:r>
              <a:rPr lang="it-IT" sz="1100">
                <a:solidFill>
                  <a:schemeClr val="tx1">
                    <a:lumMod val="85000"/>
                    <a:lumOff val="15000"/>
                  </a:schemeClr>
                </a:solidFill>
                <a:latin typeface="+mj-lt"/>
              </a:rPr>
              <a:t>(EC) No 1850/2006</a:t>
            </a:r>
          </a:p>
        </p:txBody>
      </p:sp>
      <p:sp>
        <p:nvSpPr>
          <p:cNvPr id="24" name="Rettangolo con angoli arrotondati 23">
            <a:extLst>
              <a:ext uri="{FF2B5EF4-FFF2-40B4-BE49-F238E27FC236}">
                <a16:creationId xmlns:a16="http://schemas.microsoft.com/office/drawing/2014/main" id="{60E8BB4C-C0DF-4C63-AC21-AE5CDD1A7E60}"/>
              </a:ext>
            </a:extLst>
          </p:cNvPr>
          <p:cNvSpPr/>
          <p:nvPr/>
        </p:nvSpPr>
        <p:spPr>
          <a:xfrm>
            <a:off x="7086569"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Spreadable fats, milk products</a:t>
            </a:r>
          </a:p>
          <a:p>
            <a:pPr algn="ctr"/>
            <a:r>
              <a:rPr lang="it-IT" sz="1100">
                <a:solidFill>
                  <a:schemeClr val="tx1">
                    <a:lumMod val="85000"/>
                    <a:lumOff val="15000"/>
                  </a:schemeClr>
                </a:solidFill>
                <a:latin typeface="+mj-lt"/>
              </a:rPr>
              <a:t>(EC) No 445/2007</a:t>
            </a:r>
          </a:p>
        </p:txBody>
      </p:sp>
      <p:sp>
        <p:nvSpPr>
          <p:cNvPr id="26" name="Rettangolo con angoli arrotondati 25">
            <a:extLst>
              <a:ext uri="{FF2B5EF4-FFF2-40B4-BE49-F238E27FC236}">
                <a16:creationId xmlns:a16="http://schemas.microsoft.com/office/drawing/2014/main" id="{4C92E06D-7ED9-4804-B865-D364AF4FE874}"/>
              </a:ext>
            </a:extLst>
          </p:cNvPr>
          <p:cNvSpPr/>
          <p:nvPr/>
        </p:nvSpPr>
        <p:spPr>
          <a:xfrm>
            <a:off x="7913246" y="2492896"/>
            <a:ext cx="756000" cy="1080120"/>
          </a:xfrm>
          <a:prstGeom prst="roundRect">
            <a:avLst/>
          </a:prstGeom>
          <a:solidFill>
            <a:schemeClr val="accent4">
              <a:lumMod val="20000"/>
              <a:lumOff val="8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sz="1100" b="1" dirty="0">
                <a:solidFill>
                  <a:schemeClr val="tx1">
                    <a:lumMod val="85000"/>
                    <a:lumOff val="15000"/>
                  </a:schemeClr>
                </a:solidFill>
                <a:latin typeface="+mj-lt"/>
              </a:rPr>
              <a:t>Dairy pr.</a:t>
            </a:r>
          </a:p>
          <a:p>
            <a:pPr algn="ctr"/>
            <a:r>
              <a:rPr lang="en-GB" sz="1100" dirty="0">
                <a:solidFill>
                  <a:schemeClr val="tx1">
                    <a:lumMod val="85000"/>
                    <a:lumOff val="15000"/>
                  </a:schemeClr>
                </a:solidFill>
                <a:latin typeface="+mj-lt"/>
              </a:rPr>
              <a:t>Comm. Decision (2010/791/EU)</a:t>
            </a:r>
          </a:p>
        </p:txBody>
      </p:sp>
      <p:sp>
        <p:nvSpPr>
          <p:cNvPr id="27" name="Rettangolo con angoli arrotondati 26">
            <a:extLst>
              <a:ext uri="{FF2B5EF4-FFF2-40B4-BE49-F238E27FC236}">
                <a16:creationId xmlns:a16="http://schemas.microsoft.com/office/drawing/2014/main" id="{E68AACCE-B37A-494A-88AC-24D0D65C5F04}"/>
              </a:ext>
            </a:extLst>
          </p:cNvPr>
          <p:cNvSpPr/>
          <p:nvPr/>
        </p:nvSpPr>
        <p:spPr>
          <a:xfrm>
            <a:off x="395289" y="4005064"/>
            <a:ext cx="8353424" cy="1726678"/>
          </a:xfrm>
          <a:prstGeom prst="roundRect">
            <a:avLst/>
          </a:prstGeom>
          <a:solidFill>
            <a:schemeClr val="tx2"/>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u="sng" dirty="0">
                <a:solidFill>
                  <a:schemeClr val="bg1"/>
                </a:solidFill>
                <a:latin typeface="+mj-lt"/>
              </a:rPr>
              <a:t>Breakfast Directives</a:t>
            </a:r>
          </a:p>
        </p:txBody>
      </p:sp>
      <p:sp>
        <p:nvSpPr>
          <p:cNvPr id="28" name="Rettangolo con angoli arrotondati 27">
            <a:extLst>
              <a:ext uri="{FF2B5EF4-FFF2-40B4-BE49-F238E27FC236}">
                <a16:creationId xmlns:a16="http://schemas.microsoft.com/office/drawing/2014/main" id="{388EEEBA-1BF0-4348-9410-D54F8A3AF743}"/>
              </a:ext>
            </a:extLst>
          </p:cNvPr>
          <p:cNvSpPr/>
          <p:nvPr/>
        </p:nvSpPr>
        <p:spPr>
          <a:xfrm>
            <a:off x="476170" y="4581128"/>
            <a:ext cx="1080121" cy="1080120"/>
          </a:xfrm>
          <a:prstGeom prst="roundRect">
            <a:avLst/>
          </a:prstGeom>
          <a:solidFill>
            <a:schemeClr val="accent1">
              <a:lumMod val="40000"/>
              <a:lumOff val="6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Coffee and chicory extracts</a:t>
            </a:r>
          </a:p>
          <a:p>
            <a:pPr algn="ctr"/>
            <a:r>
              <a:rPr lang="it-IT" sz="1100">
                <a:solidFill>
                  <a:schemeClr val="tx1">
                    <a:lumMod val="85000"/>
                    <a:lumOff val="15000"/>
                  </a:schemeClr>
                </a:solidFill>
                <a:latin typeface="+mj-lt"/>
              </a:rPr>
              <a:t>Directive 1999/4/EC</a:t>
            </a:r>
          </a:p>
        </p:txBody>
      </p:sp>
      <p:sp>
        <p:nvSpPr>
          <p:cNvPr id="38" name="Rettangolo con angoli arrotondati 37">
            <a:extLst>
              <a:ext uri="{FF2B5EF4-FFF2-40B4-BE49-F238E27FC236}">
                <a16:creationId xmlns:a16="http://schemas.microsoft.com/office/drawing/2014/main" id="{230AF447-EAF6-48BB-98BC-511F2CEDBC48}"/>
              </a:ext>
            </a:extLst>
          </p:cNvPr>
          <p:cNvSpPr/>
          <p:nvPr/>
        </p:nvSpPr>
        <p:spPr>
          <a:xfrm>
            <a:off x="1661663" y="4581128"/>
            <a:ext cx="1080121" cy="1080120"/>
          </a:xfrm>
          <a:prstGeom prst="roundRect">
            <a:avLst/>
          </a:prstGeom>
          <a:solidFill>
            <a:schemeClr val="accent1">
              <a:lumMod val="40000"/>
              <a:lumOff val="6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Cocoa and chocolate products</a:t>
            </a:r>
          </a:p>
          <a:p>
            <a:pPr algn="ctr"/>
            <a:r>
              <a:rPr lang="it-IT" sz="1100">
                <a:solidFill>
                  <a:schemeClr val="tx1">
                    <a:lumMod val="85000"/>
                    <a:lumOff val="15000"/>
                  </a:schemeClr>
                </a:solidFill>
                <a:latin typeface="+mj-lt"/>
              </a:rPr>
              <a:t>Directive 2000/36/EC</a:t>
            </a:r>
          </a:p>
        </p:txBody>
      </p:sp>
      <p:sp>
        <p:nvSpPr>
          <p:cNvPr id="39" name="Rettangolo con angoli arrotondati 38">
            <a:extLst>
              <a:ext uri="{FF2B5EF4-FFF2-40B4-BE49-F238E27FC236}">
                <a16:creationId xmlns:a16="http://schemas.microsoft.com/office/drawing/2014/main" id="{407FEB7E-BA6F-476F-8852-FEAB3A6E7665}"/>
              </a:ext>
            </a:extLst>
          </p:cNvPr>
          <p:cNvSpPr/>
          <p:nvPr/>
        </p:nvSpPr>
        <p:spPr>
          <a:xfrm>
            <a:off x="2847156" y="4581128"/>
            <a:ext cx="1080121" cy="1080120"/>
          </a:xfrm>
          <a:prstGeom prst="roundRect">
            <a:avLst/>
          </a:prstGeom>
          <a:solidFill>
            <a:schemeClr val="accent1">
              <a:lumMod val="40000"/>
              <a:lumOff val="6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Sugars intended for human consumption</a:t>
            </a:r>
          </a:p>
          <a:p>
            <a:pPr algn="ctr"/>
            <a:r>
              <a:rPr lang="it-IT" sz="1100">
                <a:solidFill>
                  <a:schemeClr val="tx1">
                    <a:lumMod val="85000"/>
                    <a:lumOff val="15000"/>
                  </a:schemeClr>
                </a:solidFill>
                <a:latin typeface="+mj-lt"/>
              </a:rPr>
              <a:t>Council Directive 2001/111/EC</a:t>
            </a:r>
          </a:p>
        </p:txBody>
      </p:sp>
      <p:sp>
        <p:nvSpPr>
          <p:cNvPr id="40" name="Rettangolo con angoli arrotondati 39">
            <a:extLst>
              <a:ext uri="{FF2B5EF4-FFF2-40B4-BE49-F238E27FC236}">
                <a16:creationId xmlns:a16="http://schemas.microsoft.com/office/drawing/2014/main" id="{926FE2AD-1717-4B5C-AC2D-390E9030A56B}"/>
              </a:ext>
            </a:extLst>
          </p:cNvPr>
          <p:cNvSpPr/>
          <p:nvPr/>
        </p:nvSpPr>
        <p:spPr>
          <a:xfrm>
            <a:off x="4032649" y="4581128"/>
            <a:ext cx="1080121" cy="1080120"/>
          </a:xfrm>
          <a:prstGeom prst="roundRect">
            <a:avLst/>
          </a:prstGeom>
          <a:solidFill>
            <a:schemeClr val="accent1">
              <a:lumMod val="40000"/>
              <a:lumOff val="6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Fruit jams, jellies and marmalades</a:t>
            </a:r>
          </a:p>
          <a:p>
            <a:pPr algn="ctr"/>
            <a:r>
              <a:rPr lang="it-IT" sz="1100">
                <a:solidFill>
                  <a:schemeClr val="tx1">
                    <a:lumMod val="85000"/>
                    <a:lumOff val="15000"/>
                  </a:schemeClr>
                </a:solidFill>
                <a:latin typeface="+mj-lt"/>
              </a:rPr>
              <a:t>Council Directive 2001/113/EC</a:t>
            </a:r>
          </a:p>
        </p:txBody>
      </p:sp>
      <p:sp>
        <p:nvSpPr>
          <p:cNvPr id="41" name="Rettangolo con angoli arrotondati 40">
            <a:extLst>
              <a:ext uri="{FF2B5EF4-FFF2-40B4-BE49-F238E27FC236}">
                <a16:creationId xmlns:a16="http://schemas.microsoft.com/office/drawing/2014/main" id="{20244184-5D9B-4094-8253-812F78CE0F79}"/>
              </a:ext>
            </a:extLst>
          </p:cNvPr>
          <p:cNvSpPr/>
          <p:nvPr/>
        </p:nvSpPr>
        <p:spPr>
          <a:xfrm>
            <a:off x="5218141" y="4581128"/>
            <a:ext cx="1080121" cy="1080120"/>
          </a:xfrm>
          <a:prstGeom prst="roundRect">
            <a:avLst/>
          </a:prstGeom>
          <a:solidFill>
            <a:schemeClr val="accent1">
              <a:lumMod val="40000"/>
              <a:lumOff val="6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Dehydrated milk</a:t>
            </a:r>
          </a:p>
          <a:p>
            <a:pPr algn="ctr"/>
            <a:r>
              <a:rPr lang="it-IT" sz="1100">
                <a:solidFill>
                  <a:schemeClr val="tx1">
                    <a:lumMod val="85000"/>
                    <a:lumOff val="15000"/>
                  </a:schemeClr>
                </a:solidFill>
                <a:latin typeface="+mj-lt"/>
              </a:rPr>
              <a:t>Council Directive 2007/61/EC</a:t>
            </a:r>
          </a:p>
        </p:txBody>
      </p:sp>
      <p:sp>
        <p:nvSpPr>
          <p:cNvPr id="42" name="Rettangolo con angoli arrotondati 41">
            <a:extLst>
              <a:ext uri="{FF2B5EF4-FFF2-40B4-BE49-F238E27FC236}">
                <a16:creationId xmlns:a16="http://schemas.microsoft.com/office/drawing/2014/main" id="{4CDB572F-7386-4ED1-A4F9-7B8A35F8E53C}"/>
              </a:ext>
            </a:extLst>
          </p:cNvPr>
          <p:cNvSpPr/>
          <p:nvPr/>
        </p:nvSpPr>
        <p:spPr>
          <a:xfrm>
            <a:off x="6403633" y="4581128"/>
            <a:ext cx="1080121" cy="1080120"/>
          </a:xfrm>
          <a:prstGeom prst="roundRect">
            <a:avLst/>
          </a:prstGeom>
          <a:solidFill>
            <a:schemeClr val="accent1">
              <a:lumMod val="40000"/>
              <a:lumOff val="6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Fruit juices</a:t>
            </a:r>
          </a:p>
          <a:p>
            <a:pPr algn="ctr"/>
            <a:r>
              <a:rPr lang="it-IT" sz="1100">
                <a:solidFill>
                  <a:schemeClr val="tx1">
                    <a:lumMod val="85000"/>
                    <a:lumOff val="15000"/>
                  </a:schemeClr>
                </a:solidFill>
                <a:latin typeface="+mj-lt"/>
              </a:rPr>
              <a:t>Council Directive 2001/112/EC</a:t>
            </a:r>
          </a:p>
        </p:txBody>
      </p:sp>
      <p:sp>
        <p:nvSpPr>
          <p:cNvPr id="43" name="Rettangolo con angoli arrotondati 42">
            <a:extLst>
              <a:ext uri="{FF2B5EF4-FFF2-40B4-BE49-F238E27FC236}">
                <a16:creationId xmlns:a16="http://schemas.microsoft.com/office/drawing/2014/main" id="{B47317CC-2DE3-4A98-A2BB-B50247663466}"/>
              </a:ext>
            </a:extLst>
          </p:cNvPr>
          <p:cNvSpPr/>
          <p:nvPr/>
        </p:nvSpPr>
        <p:spPr>
          <a:xfrm>
            <a:off x="7589125" y="4581128"/>
            <a:ext cx="1080121" cy="1080120"/>
          </a:xfrm>
          <a:prstGeom prst="roundRect">
            <a:avLst/>
          </a:prstGeom>
          <a:solidFill>
            <a:schemeClr val="accent1">
              <a:lumMod val="40000"/>
              <a:lumOff val="60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it-IT" sz="1100" b="1">
                <a:solidFill>
                  <a:schemeClr val="tx1">
                    <a:lumMod val="85000"/>
                    <a:lumOff val="15000"/>
                  </a:schemeClr>
                </a:solidFill>
                <a:latin typeface="+mj-lt"/>
              </a:rPr>
              <a:t>Honey</a:t>
            </a:r>
          </a:p>
          <a:p>
            <a:pPr algn="ctr"/>
            <a:r>
              <a:rPr lang="it-IT" sz="1100">
                <a:solidFill>
                  <a:schemeClr val="tx1">
                    <a:lumMod val="85000"/>
                    <a:lumOff val="15000"/>
                  </a:schemeClr>
                </a:solidFill>
                <a:latin typeface="+mj-lt"/>
              </a:rPr>
              <a:t>Council Directive 2001/110/EC</a:t>
            </a:r>
          </a:p>
        </p:txBody>
      </p:sp>
    </p:spTree>
    <p:extLst>
      <p:ext uri="{BB962C8B-B14F-4D97-AF65-F5344CB8AC3E}">
        <p14:creationId xmlns:p14="http://schemas.microsoft.com/office/powerpoint/2010/main" val="200504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Objectives of the Evaluation</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6</a:t>
            </a:fld>
            <a:endParaRPr lang="it-IT"/>
          </a:p>
        </p:txBody>
      </p:sp>
      <p:sp>
        <p:nvSpPr>
          <p:cNvPr id="5" name="CasellaDiTesto 4"/>
          <p:cNvSpPr txBox="1"/>
          <p:nvPr/>
        </p:nvSpPr>
        <p:spPr>
          <a:xfrm>
            <a:off x="395288" y="976486"/>
            <a:ext cx="8353425" cy="5044802"/>
          </a:xfrm>
          <a:prstGeom prst="rect">
            <a:avLst/>
          </a:prstGeom>
          <a:noFill/>
          <a:ln>
            <a:noFill/>
          </a:ln>
        </p:spPr>
        <p:txBody>
          <a:bodyPr wrap="square" rtlCol="0">
            <a:noAutofit/>
          </a:bodyPr>
          <a:lstStyle/>
          <a:p>
            <a:pPr marL="342900" indent="-342900" algn="just">
              <a:spcBef>
                <a:spcPts val="600"/>
              </a:spcBef>
              <a:buFont typeface="Arial" panose="020B0604020202020204" pitchFamily="34" charset="0"/>
              <a:buChar char="•"/>
            </a:pPr>
            <a:r>
              <a:rPr lang="en-GB" sz="1600" dirty="0">
                <a:solidFill>
                  <a:schemeClr val="tx1">
                    <a:lumMod val="75000"/>
                    <a:lumOff val="25000"/>
                  </a:schemeClr>
                </a:solidFill>
              </a:rPr>
              <a:t>To assess five themes: the </a:t>
            </a:r>
            <a:r>
              <a:rPr lang="en-GB" sz="1600" b="1" dirty="0">
                <a:solidFill>
                  <a:schemeClr val="tx1">
                    <a:lumMod val="75000"/>
                    <a:lumOff val="25000"/>
                  </a:schemeClr>
                </a:solidFill>
              </a:rPr>
              <a:t>relevance</a:t>
            </a:r>
            <a:r>
              <a:rPr lang="en-GB" sz="1600" dirty="0">
                <a:solidFill>
                  <a:schemeClr val="tx1">
                    <a:lumMod val="75000"/>
                    <a:lumOff val="25000"/>
                  </a:schemeClr>
                </a:solidFill>
              </a:rPr>
              <a:t>, </a:t>
            </a:r>
            <a:r>
              <a:rPr lang="en-GB" sz="1600" b="1" dirty="0">
                <a:solidFill>
                  <a:schemeClr val="tx1">
                    <a:lumMod val="75000"/>
                    <a:lumOff val="25000"/>
                  </a:schemeClr>
                </a:solidFill>
              </a:rPr>
              <a:t>coherence</a:t>
            </a:r>
            <a:r>
              <a:rPr lang="en-GB" sz="1600" dirty="0">
                <a:solidFill>
                  <a:schemeClr val="tx1">
                    <a:lumMod val="75000"/>
                    <a:lumOff val="25000"/>
                  </a:schemeClr>
                </a:solidFill>
              </a:rPr>
              <a:t>, </a:t>
            </a:r>
            <a:r>
              <a:rPr lang="en-GB" sz="1600" b="1" dirty="0">
                <a:solidFill>
                  <a:schemeClr val="tx1">
                    <a:lumMod val="75000"/>
                    <a:lumOff val="25000"/>
                  </a:schemeClr>
                </a:solidFill>
              </a:rPr>
              <a:t>effectiveness</a:t>
            </a:r>
            <a:r>
              <a:rPr lang="en-GB" sz="1600" dirty="0">
                <a:solidFill>
                  <a:schemeClr val="tx1">
                    <a:lumMod val="75000"/>
                    <a:lumOff val="25000"/>
                  </a:schemeClr>
                </a:solidFill>
              </a:rPr>
              <a:t>, </a:t>
            </a:r>
            <a:r>
              <a:rPr lang="en-GB" sz="1600" b="1" dirty="0">
                <a:solidFill>
                  <a:schemeClr val="tx1">
                    <a:lumMod val="75000"/>
                    <a:lumOff val="25000"/>
                  </a:schemeClr>
                </a:solidFill>
              </a:rPr>
              <a:t>efficiency </a:t>
            </a:r>
            <a:r>
              <a:rPr lang="en-GB" sz="1600" dirty="0">
                <a:solidFill>
                  <a:schemeClr val="tx1">
                    <a:lumMod val="75000"/>
                    <a:lumOff val="25000"/>
                  </a:schemeClr>
                </a:solidFill>
              </a:rPr>
              <a:t>and </a:t>
            </a:r>
            <a:r>
              <a:rPr lang="en-GB" sz="1600" b="1" dirty="0">
                <a:solidFill>
                  <a:schemeClr val="tx1">
                    <a:lumMod val="75000"/>
                    <a:lumOff val="25000"/>
                  </a:schemeClr>
                </a:solidFill>
              </a:rPr>
              <a:t>EU added value</a:t>
            </a:r>
            <a:r>
              <a:rPr lang="en-GB" sz="1600" dirty="0">
                <a:solidFill>
                  <a:schemeClr val="tx1">
                    <a:lumMod val="75000"/>
                    <a:lumOff val="25000"/>
                  </a:schemeClr>
                </a:solidFill>
              </a:rPr>
              <a:t> of the currently applicable EU marketing standards for food products:</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To support the management of the measures related to marketing standards policy</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To enhance accountability</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To improve the application of the policy</a:t>
            </a:r>
          </a:p>
          <a:p>
            <a:pPr marL="800100" lvl="1" indent="-342900" algn="just">
              <a:spcBef>
                <a:spcPts val="600"/>
              </a:spcBef>
              <a:buFont typeface="Courier New" panose="02070309020205020404" pitchFamily="49" charset="0"/>
              <a:buChar char="o"/>
            </a:pPr>
            <a:endParaRPr lang="en-GB" sz="1600" dirty="0">
              <a:solidFill>
                <a:schemeClr val="tx1">
                  <a:lumMod val="75000"/>
                  <a:lumOff val="25000"/>
                </a:schemeClr>
              </a:solidFill>
            </a:endParaRPr>
          </a:p>
          <a:p>
            <a:pPr marL="342900" indent="-342900" algn="just">
              <a:spcBef>
                <a:spcPts val="600"/>
              </a:spcBef>
              <a:buFont typeface="Arial" panose="020B0604020202020204" pitchFamily="34" charset="0"/>
              <a:buChar char="•"/>
            </a:pPr>
            <a:r>
              <a:rPr lang="en-GB" sz="1600" b="1" dirty="0">
                <a:solidFill>
                  <a:schemeClr val="tx1">
                    <a:lumMod val="75000"/>
                    <a:lumOff val="25000"/>
                  </a:schemeClr>
                </a:solidFill>
              </a:rPr>
              <a:t>Conclusions</a:t>
            </a:r>
            <a:r>
              <a:rPr lang="en-GB" sz="1600" dirty="0">
                <a:solidFill>
                  <a:schemeClr val="tx1">
                    <a:lumMod val="75000"/>
                    <a:lumOff val="25000"/>
                  </a:schemeClr>
                </a:solidFill>
              </a:rPr>
              <a:t> drawn from the replies to the evaluation questions were aimed at: </a:t>
            </a:r>
          </a:p>
          <a:p>
            <a:pPr marL="857250" lvl="1" indent="-400050" algn="just">
              <a:spcBef>
                <a:spcPts val="600"/>
              </a:spcBef>
              <a:buFont typeface="+mj-lt"/>
              <a:buAutoNum type="romanLcPeriod"/>
            </a:pPr>
            <a:r>
              <a:rPr lang="en-GB" sz="1600" dirty="0">
                <a:solidFill>
                  <a:schemeClr val="tx1">
                    <a:lumMod val="75000"/>
                    <a:lumOff val="25000"/>
                  </a:schemeClr>
                </a:solidFill>
              </a:rPr>
              <a:t>assessing which marketing standards can be considered as good practices, or bad examples, independently from the sector, but with regard to their type and targeted stakeholder; </a:t>
            </a:r>
          </a:p>
          <a:p>
            <a:pPr marL="857250" lvl="1" indent="-400050" algn="just">
              <a:spcBef>
                <a:spcPts val="600"/>
              </a:spcBef>
              <a:buFont typeface="+mj-lt"/>
              <a:buAutoNum type="romanLcPeriod"/>
            </a:pPr>
            <a:r>
              <a:rPr lang="en-GB" sz="1600" dirty="0">
                <a:solidFill>
                  <a:schemeClr val="tx1">
                    <a:lumMod val="75000"/>
                    <a:lumOff val="25000"/>
                  </a:schemeClr>
                </a:solidFill>
              </a:rPr>
              <a:t>identifying needs, problems and issues </a:t>
            </a:r>
            <a:r>
              <a:rPr lang="en-GB" sz="1600" dirty="0" smtClean="0">
                <a:solidFill>
                  <a:schemeClr val="tx1">
                    <a:lumMod val="75000"/>
                    <a:lumOff val="25000"/>
                  </a:schemeClr>
                </a:solidFill>
              </a:rPr>
              <a:t>that have </a:t>
            </a:r>
            <a:r>
              <a:rPr lang="en-GB" sz="1600" dirty="0">
                <a:solidFill>
                  <a:schemeClr val="tx1">
                    <a:lumMod val="75000"/>
                    <a:lumOff val="25000"/>
                  </a:schemeClr>
                </a:solidFill>
              </a:rPr>
              <a:t>not been adequately addressed by EU marketing standards, and which would hence need to be addressed; </a:t>
            </a:r>
          </a:p>
          <a:p>
            <a:pPr marL="857250" lvl="1" indent="-400050" algn="just">
              <a:spcBef>
                <a:spcPts val="600"/>
              </a:spcBef>
              <a:buFont typeface="+mj-lt"/>
              <a:buAutoNum type="romanLcPeriod"/>
            </a:pPr>
            <a:r>
              <a:rPr lang="en-GB" sz="1600" dirty="0">
                <a:solidFill>
                  <a:schemeClr val="tx1">
                    <a:lumMod val="75000"/>
                    <a:lumOff val="25000"/>
                  </a:schemeClr>
                </a:solidFill>
              </a:rPr>
              <a:t>identifying the needs for intervention (or lack thereof) in the sectors currently not covered by EU marketing standards. </a:t>
            </a:r>
          </a:p>
          <a:p>
            <a:pPr lvl="1" algn="just">
              <a:spcBef>
                <a:spcPts val="600"/>
              </a:spcBef>
            </a:pPr>
            <a:r>
              <a:rPr lang="en-GB" sz="1600" dirty="0">
                <a:solidFill>
                  <a:schemeClr val="tx1">
                    <a:lumMod val="75000"/>
                    <a:lumOff val="25000"/>
                  </a:schemeClr>
                </a:solidFill>
              </a:rPr>
              <a:t>The final goal of the evaluation was to provide </a:t>
            </a:r>
            <a:r>
              <a:rPr lang="en-GB" sz="1600" b="1" dirty="0">
                <a:solidFill>
                  <a:schemeClr val="tx1">
                    <a:lumMod val="75000"/>
                    <a:lumOff val="25000"/>
                  </a:schemeClr>
                </a:solidFill>
              </a:rPr>
              <a:t>insights for policy recommendations </a:t>
            </a:r>
            <a:r>
              <a:rPr lang="en-GB" sz="1600" dirty="0">
                <a:solidFill>
                  <a:schemeClr val="tx1">
                    <a:lumMod val="75000"/>
                    <a:lumOff val="25000"/>
                  </a:schemeClr>
                </a:solidFill>
              </a:rPr>
              <a:t>aimed at addressing the identified issues through the improvement of existing provisions or the design of new ones.</a:t>
            </a:r>
          </a:p>
        </p:txBody>
      </p:sp>
      <p:sp>
        <p:nvSpPr>
          <p:cNvPr id="6" name="Rettangolo arrotondato 4">
            <a:hlinkClick r:id="rId2" action="ppaction://hlinksldjump"/>
            <a:extLst>
              <a:ext uri="{FF2B5EF4-FFF2-40B4-BE49-F238E27FC236}">
                <a16:creationId xmlns:a16="http://schemas.microsoft.com/office/drawing/2014/main" id="{9C1DF962-D107-4542-8C89-CF432C68576B}"/>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7355750A-0004-46C9-9BCD-292B55FCD4F6}"/>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CB7483E1-7677-4199-BECB-28D79872E16B}"/>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E8E664B1-B616-483B-B72B-A5737CC1B8AA}"/>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6FB22B2D-DCAA-4842-82A2-DAD6F93C9C09}"/>
              </a:ext>
            </a:extLst>
          </p:cNvPr>
          <p:cNvSpPr/>
          <p:nvPr/>
        </p:nvSpPr>
        <p:spPr>
          <a:xfrm>
            <a:off x="17951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DD654660-1518-402A-9D92-204662861CFE}"/>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8DF76824-B346-4FE2-B0BF-3E62C2395792}"/>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C7F2D597-7F64-47D1-B559-A8957875EA69}"/>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spTree>
    <p:extLst>
      <p:ext uri="{BB962C8B-B14F-4D97-AF65-F5344CB8AC3E}">
        <p14:creationId xmlns:p14="http://schemas.microsoft.com/office/powerpoint/2010/main" val="3893277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6683"/>
          </a:xfrm>
        </p:spPr>
        <p:txBody>
          <a:bodyPr/>
          <a:lstStyle/>
          <a:p>
            <a:r>
              <a:rPr lang="en-GB" dirty="0">
                <a:solidFill>
                  <a:schemeClr val="tx1">
                    <a:lumMod val="75000"/>
                    <a:lumOff val="25000"/>
                  </a:schemeClr>
                </a:solidFill>
                <a:latin typeface="Calibri" panose="020F0502020204030204" pitchFamily="34" charset="0"/>
              </a:rPr>
              <a:t>Evaluation questions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7</a:t>
            </a:fld>
            <a:endParaRPr lang="it-IT"/>
          </a:p>
        </p:txBody>
      </p:sp>
      <p:sp>
        <p:nvSpPr>
          <p:cNvPr id="6" name="Rettangolo arrotondato 4">
            <a:hlinkClick r:id="rId2" action="ppaction://hlinksldjump"/>
            <a:extLst>
              <a:ext uri="{FF2B5EF4-FFF2-40B4-BE49-F238E27FC236}">
                <a16:creationId xmlns:a16="http://schemas.microsoft.com/office/drawing/2014/main" id="{9C1DF962-D107-4542-8C89-CF432C68576B}"/>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7355750A-0004-46C9-9BCD-292B55FCD4F6}"/>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CB7483E1-7677-4199-BECB-28D79872E16B}"/>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E8E664B1-B616-483B-B72B-A5737CC1B8AA}"/>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6FB22B2D-DCAA-4842-82A2-DAD6F93C9C09}"/>
              </a:ext>
            </a:extLst>
          </p:cNvPr>
          <p:cNvSpPr/>
          <p:nvPr/>
        </p:nvSpPr>
        <p:spPr>
          <a:xfrm>
            <a:off x="17951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DD654660-1518-402A-9D92-204662861CFE}"/>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8DF76824-B346-4FE2-B0BF-3E62C2395792}"/>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C7F2D597-7F64-47D1-B559-A8957875EA69}"/>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graphicFrame>
        <p:nvGraphicFramePr>
          <p:cNvPr id="3" name="Tabella 13">
            <a:extLst>
              <a:ext uri="{FF2B5EF4-FFF2-40B4-BE49-F238E27FC236}">
                <a16:creationId xmlns:a16="http://schemas.microsoft.com/office/drawing/2014/main" id="{6E22CA67-68AA-4144-9B15-487BC78C0CC8}"/>
              </a:ext>
            </a:extLst>
          </p:cNvPr>
          <p:cNvGraphicFramePr>
            <a:graphicFrameLocks noGrp="1"/>
          </p:cNvGraphicFramePr>
          <p:nvPr>
            <p:extLst>
              <p:ext uri="{D42A27DB-BD31-4B8C-83A1-F6EECF244321}">
                <p14:modId xmlns:p14="http://schemas.microsoft.com/office/powerpoint/2010/main" val="4230969184"/>
              </p:ext>
            </p:extLst>
          </p:nvPr>
        </p:nvGraphicFramePr>
        <p:xfrm>
          <a:off x="395288" y="836712"/>
          <a:ext cx="8353426" cy="5232608"/>
        </p:xfrm>
        <a:graphic>
          <a:graphicData uri="http://schemas.openxmlformats.org/drawingml/2006/table">
            <a:tbl>
              <a:tblPr firstRow="1" bandRow="1">
                <a:tableStyleId>{5C22544A-7EE6-4342-B048-85BDC9FD1C3A}</a:tableStyleId>
              </a:tblPr>
              <a:tblGrid>
                <a:gridCol w="576312">
                  <a:extLst>
                    <a:ext uri="{9D8B030D-6E8A-4147-A177-3AD203B41FA5}">
                      <a16:colId xmlns:a16="http://schemas.microsoft.com/office/drawing/2014/main" val="1932036102"/>
                    </a:ext>
                  </a:extLst>
                </a:gridCol>
                <a:gridCol w="7777114">
                  <a:extLst>
                    <a:ext uri="{9D8B030D-6E8A-4147-A177-3AD203B41FA5}">
                      <a16:colId xmlns:a16="http://schemas.microsoft.com/office/drawing/2014/main" val="1835239075"/>
                    </a:ext>
                  </a:extLst>
                </a:gridCol>
              </a:tblGrid>
              <a:tr h="216024">
                <a:tc>
                  <a:txBody>
                    <a:bodyPr/>
                    <a:lstStyle/>
                    <a:p>
                      <a:r>
                        <a:rPr lang="en-GB" sz="1000" noProof="0" dirty="0">
                          <a:latin typeface="+mj-lt"/>
                        </a:rPr>
                        <a:t>Theme</a:t>
                      </a:r>
                    </a:p>
                  </a:txBody>
                  <a:tcPr>
                    <a:solidFill>
                      <a:schemeClr val="tx2">
                        <a:lumMod val="75000"/>
                      </a:schemeClr>
                    </a:solidFill>
                  </a:tcPr>
                </a:tc>
                <a:tc>
                  <a:txBody>
                    <a:bodyPr/>
                    <a:lstStyle/>
                    <a:p>
                      <a:r>
                        <a:rPr lang="en-GB" sz="1000" noProof="0">
                          <a:latin typeface="+mj-lt"/>
                        </a:rPr>
                        <a:t>Evaluation Question</a:t>
                      </a:r>
                    </a:p>
                  </a:txBody>
                  <a:tcPr>
                    <a:solidFill>
                      <a:schemeClr val="tx2">
                        <a:lumMod val="75000"/>
                      </a:schemeClr>
                    </a:solidFill>
                  </a:tcPr>
                </a:tc>
                <a:extLst>
                  <a:ext uri="{0D108BD9-81ED-4DB2-BD59-A6C34878D82A}">
                    <a16:rowId xmlns:a16="http://schemas.microsoft.com/office/drawing/2014/main" val="1093868357"/>
                  </a:ext>
                </a:extLst>
              </a:tr>
              <a:tr h="370840">
                <a:tc rowSpan="3">
                  <a:txBody>
                    <a:bodyPr/>
                    <a:lstStyle/>
                    <a:p>
                      <a:pPr algn="ctr"/>
                      <a:r>
                        <a:rPr lang="en-GB" sz="1000" b="1" noProof="0" dirty="0">
                          <a:solidFill>
                            <a:schemeClr val="bg1"/>
                          </a:solidFill>
                          <a:latin typeface="+mj-lt"/>
                        </a:rPr>
                        <a:t>I –  Effectiveness</a:t>
                      </a:r>
                    </a:p>
                  </a:txBody>
                  <a:tcPr vert="vert270" anchor="ctr">
                    <a:solidFill>
                      <a:schemeClr val="accent1">
                        <a:lumMod val="50000"/>
                      </a:schemeClr>
                    </a:solidFill>
                  </a:tcPr>
                </a:tc>
                <a:tc>
                  <a:txBody>
                    <a:bodyPr/>
                    <a:lstStyle/>
                    <a:p>
                      <a:r>
                        <a:rPr lang="en-GB" sz="1000" noProof="0">
                          <a:latin typeface="+mj-lt"/>
                        </a:rPr>
                        <a:t>EQ 1: To what extent has the current framework of marketing standards been successful in achieving the following objectives:</a:t>
                      </a:r>
                    </a:p>
                    <a:p>
                      <a:pPr marL="171450" indent="-171450">
                        <a:buFont typeface="Arial" panose="020B0604020202020204" pitchFamily="34" charset="0"/>
                        <a:buChar char="•"/>
                      </a:pPr>
                      <a:r>
                        <a:rPr lang="en-GB" sz="1000" noProof="0">
                          <a:latin typeface="+mj-lt"/>
                        </a:rPr>
                        <a:t>Contributing to improve the quality of the concerned products in the interest of producers, traders and consumers;</a:t>
                      </a:r>
                    </a:p>
                    <a:p>
                      <a:pPr marL="171450" indent="-171450">
                        <a:buFont typeface="Arial" panose="020B0604020202020204" pitchFamily="34" charset="0"/>
                        <a:buChar char="•"/>
                      </a:pPr>
                      <a:r>
                        <a:rPr lang="en-GB" sz="1000" noProof="0">
                          <a:latin typeface="+mj-lt"/>
                        </a:rPr>
                        <a:t>Meeting the expectations of consumers of receiving adequate and transparent information;</a:t>
                      </a:r>
                    </a:p>
                    <a:p>
                      <a:pPr marL="171450" indent="-171450">
                        <a:buFont typeface="Arial" panose="020B0604020202020204" pitchFamily="34" charset="0"/>
                        <a:buChar char="•"/>
                      </a:pPr>
                      <a:r>
                        <a:rPr lang="en-GB" sz="1000" noProof="0">
                          <a:latin typeface="+mj-lt"/>
                        </a:rPr>
                        <a:t>Enabling the market to be easily supplied with products of a standardised and satisfactory quality.</a:t>
                      </a:r>
                    </a:p>
                  </a:txBody>
                  <a:tcPr anchor="ctr"/>
                </a:tc>
                <a:extLst>
                  <a:ext uri="{0D108BD9-81ED-4DB2-BD59-A6C34878D82A}">
                    <a16:rowId xmlns:a16="http://schemas.microsoft.com/office/drawing/2014/main" val="2914408307"/>
                  </a:ext>
                </a:extLst>
              </a:tr>
              <a:tr h="370840">
                <a:tc vMerge="1">
                  <a:txBody>
                    <a:bodyPr/>
                    <a:lstStyle/>
                    <a:p>
                      <a:endParaRPr lang="it-IT" sz="1000" dirty="0">
                        <a:latin typeface="+mj-lt"/>
                      </a:endParaRPr>
                    </a:p>
                  </a:txBody>
                  <a:tcPr/>
                </a:tc>
                <a:tc>
                  <a:txBody>
                    <a:bodyPr/>
                    <a:lstStyle/>
                    <a:p>
                      <a:r>
                        <a:rPr lang="en-GB" sz="1000" noProof="0">
                          <a:latin typeface="+mj-lt"/>
                        </a:rPr>
                        <a:t>EQ 2: To what extent the current framework of marketing standards has been successful in contributing to improve the economic conditions for production and marketing and in particular creating a level playing field for producers, traders and retailers?</a:t>
                      </a:r>
                    </a:p>
                  </a:txBody>
                  <a:tcPr anchor="ctr"/>
                </a:tc>
                <a:extLst>
                  <a:ext uri="{0D108BD9-81ED-4DB2-BD59-A6C34878D82A}">
                    <a16:rowId xmlns:a16="http://schemas.microsoft.com/office/drawing/2014/main" val="2345536725"/>
                  </a:ext>
                </a:extLst>
              </a:tr>
              <a:tr h="0">
                <a:tc vMerge="1">
                  <a:txBody>
                    <a:bodyPr/>
                    <a:lstStyle/>
                    <a:p>
                      <a:endParaRPr lang="it-IT" sz="1000" dirty="0">
                        <a:latin typeface="+mj-lt"/>
                      </a:endParaRPr>
                    </a:p>
                  </a:txBody>
                  <a:tcPr/>
                </a:tc>
                <a:tc>
                  <a:txBody>
                    <a:bodyPr/>
                    <a:lstStyle/>
                    <a:p>
                      <a:r>
                        <a:rPr lang="en-GB" sz="1000" noProof="0" dirty="0">
                          <a:latin typeface="+mj-lt"/>
                        </a:rPr>
                        <a:t>EQ 3: To what extent have the fact of replacing specific marketing standards for 26 types of fresh fruit and vegetables by a general marketing standard altered the effectiveness of the policy?</a:t>
                      </a:r>
                    </a:p>
                  </a:txBody>
                  <a:tcPr anchor="ctr"/>
                </a:tc>
                <a:extLst>
                  <a:ext uri="{0D108BD9-81ED-4DB2-BD59-A6C34878D82A}">
                    <a16:rowId xmlns:a16="http://schemas.microsoft.com/office/drawing/2014/main" val="204961904"/>
                  </a:ext>
                </a:extLst>
              </a:tr>
              <a:tr h="181704">
                <a:tc rowSpan="2">
                  <a:txBody>
                    <a:bodyPr/>
                    <a:lstStyle/>
                    <a:p>
                      <a:pPr algn="ctr"/>
                      <a:r>
                        <a:rPr lang="en-GB" sz="1000" b="1" noProof="0" dirty="0">
                          <a:solidFill>
                            <a:schemeClr val="bg1"/>
                          </a:solidFill>
                          <a:latin typeface="+mj-lt"/>
                        </a:rPr>
                        <a:t>II – Efficiency </a:t>
                      </a:r>
                    </a:p>
                  </a:txBody>
                  <a:tcPr vert="vert270" anchor="ctr">
                    <a:solidFill>
                      <a:srgbClr val="0070C0"/>
                    </a:solidFill>
                  </a:tcPr>
                </a:tc>
                <a:tc>
                  <a:txBody>
                    <a:bodyPr/>
                    <a:lstStyle/>
                    <a:p>
                      <a:r>
                        <a:rPr lang="en-GB" sz="1000" noProof="0">
                          <a:latin typeface="+mj-lt"/>
                        </a:rPr>
                        <a:t>EQ 4: To what extent the incurred costs are justifiable and proportionate to the benefits achieved:</a:t>
                      </a:r>
                    </a:p>
                    <a:p>
                      <a:pPr marL="171450" indent="-171450">
                        <a:buFont typeface="Arial" panose="020B0604020202020204" pitchFamily="34" charset="0"/>
                        <a:buChar char="•"/>
                      </a:pPr>
                      <a:r>
                        <a:rPr lang="en-GB" sz="1000" noProof="0">
                          <a:latin typeface="+mj-lt"/>
                        </a:rPr>
                        <a:t>Cost and benefits of compliance with marketing standards for food business operators;</a:t>
                      </a:r>
                    </a:p>
                    <a:p>
                      <a:pPr marL="171450" indent="-171450">
                        <a:buFont typeface="Arial" panose="020B0604020202020204" pitchFamily="34" charset="0"/>
                        <a:buChar char="•"/>
                      </a:pPr>
                      <a:r>
                        <a:rPr lang="en-GB" sz="1000" noProof="0">
                          <a:latin typeface="+mj-lt"/>
                        </a:rPr>
                        <a:t>Cost and benefits of controls for Member States;</a:t>
                      </a:r>
                    </a:p>
                    <a:p>
                      <a:pPr marL="171450" indent="-171450">
                        <a:buFont typeface="Arial" panose="020B0604020202020204" pitchFamily="34" charset="0"/>
                        <a:buChar char="•"/>
                      </a:pPr>
                      <a:r>
                        <a:rPr lang="en-GB" sz="1000" noProof="0">
                          <a:latin typeface="+mj-lt"/>
                        </a:rPr>
                        <a:t>Cost and usefulness of marketing standards for consumers.</a:t>
                      </a:r>
                    </a:p>
                  </a:txBody>
                  <a:tcPr anchor="ctr"/>
                </a:tc>
                <a:extLst>
                  <a:ext uri="{0D108BD9-81ED-4DB2-BD59-A6C34878D82A}">
                    <a16:rowId xmlns:a16="http://schemas.microsoft.com/office/drawing/2014/main" val="3399910345"/>
                  </a:ext>
                </a:extLst>
              </a:tr>
              <a:tr h="0">
                <a:tc vMerge="1">
                  <a:txBody>
                    <a:bodyPr/>
                    <a:lstStyle/>
                    <a:p>
                      <a:endParaRPr lang="it-IT" sz="1000" dirty="0">
                        <a:latin typeface="+mj-lt"/>
                      </a:endParaRPr>
                    </a:p>
                  </a:txBody>
                  <a:tcPr/>
                </a:tc>
                <a:tc>
                  <a:txBody>
                    <a:bodyPr/>
                    <a:lstStyle/>
                    <a:p>
                      <a:r>
                        <a:rPr lang="en-GB" sz="1000" noProof="0">
                          <a:latin typeface="+mj-lt"/>
                        </a:rPr>
                        <a:t>EQ 5: To what extent there is a potential for simplification of marketing standards?</a:t>
                      </a:r>
                    </a:p>
                  </a:txBody>
                  <a:tcPr anchor="ctr"/>
                </a:tc>
                <a:extLst>
                  <a:ext uri="{0D108BD9-81ED-4DB2-BD59-A6C34878D82A}">
                    <a16:rowId xmlns:a16="http://schemas.microsoft.com/office/drawing/2014/main" val="1174402624"/>
                  </a:ext>
                </a:extLst>
              </a:tr>
              <a:tr h="630128">
                <a:tc>
                  <a:txBody>
                    <a:bodyPr/>
                    <a:lstStyle/>
                    <a:p>
                      <a:pPr algn="ctr"/>
                      <a:r>
                        <a:rPr lang="en-GB" sz="1000" b="1" noProof="0" dirty="0">
                          <a:solidFill>
                            <a:schemeClr val="bg1"/>
                          </a:solidFill>
                          <a:latin typeface="+mj-lt"/>
                        </a:rPr>
                        <a:t>III – Relevance </a:t>
                      </a:r>
                    </a:p>
                  </a:txBody>
                  <a:tcPr vert="vert270" anchor="ctr">
                    <a:solidFill>
                      <a:schemeClr val="accent1">
                        <a:lumMod val="50000"/>
                      </a:schemeClr>
                    </a:solidFill>
                  </a:tcPr>
                </a:tc>
                <a:tc>
                  <a:txBody>
                    <a:bodyPr/>
                    <a:lstStyle/>
                    <a:p>
                      <a:r>
                        <a:rPr lang="en-GB" sz="1000" noProof="0">
                          <a:latin typeface="+mj-lt"/>
                        </a:rPr>
                        <a:t>EQ 6: To what extent does the existing marketing standards framework correspond to the actual needs of stakeholders?</a:t>
                      </a:r>
                    </a:p>
                  </a:txBody>
                  <a:tcPr anchor="ctr"/>
                </a:tc>
                <a:extLst>
                  <a:ext uri="{0D108BD9-81ED-4DB2-BD59-A6C34878D82A}">
                    <a16:rowId xmlns:a16="http://schemas.microsoft.com/office/drawing/2014/main" val="3582246180"/>
                  </a:ext>
                </a:extLst>
              </a:tr>
              <a:tr h="149304">
                <a:tc rowSpan="4">
                  <a:txBody>
                    <a:bodyPr/>
                    <a:lstStyle/>
                    <a:p>
                      <a:pPr algn="ctr"/>
                      <a:r>
                        <a:rPr lang="en-GB" sz="1000" b="1" noProof="0" dirty="0">
                          <a:solidFill>
                            <a:schemeClr val="bg1"/>
                          </a:solidFill>
                          <a:latin typeface="+mj-lt"/>
                        </a:rPr>
                        <a:t>IV – Coherence </a:t>
                      </a:r>
                    </a:p>
                  </a:txBody>
                  <a:tcPr vert="vert270" anchor="ctr">
                    <a:solidFill>
                      <a:srgbClr val="0070C0"/>
                    </a:solidFill>
                  </a:tcPr>
                </a:tc>
                <a:tc>
                  <a:txBody>
                    <a:bodyPr/>
                    <a:lstStyle/>
                    <a:p>
                      <a:r>
                        <a:rPr lang="en-GB" sz="1000" noProof="0">
                          <a:latin typeface="+mj-lt"/>
                        </a:rPr>
                        <a:t>EQ 7: To what extent has the implementation of marketing standards caused unexpected or unintended effects?</a:t>
                      </a:r>
                    </a:p>
                  </a:txBody>
                  <a:tcPr anchor="ctr"/>
                </a:tc>
                <a:extLst>
                  <a:ext uri="{0D108BD9-81ED-4DB2-BD59-A6C34878D82A}">
                    <a16:rowId xmlns:a16="http://schemas.microsoft.com/office/drawing/2014/main" val="524493443"/>
                  </a:ext>
                </a:extLst>
              </a:tr>
              <a:tr h="138504">
                <a:tc vMerge="1">
                  <a:txBody>
                    <a:bodyPr/>
                    <a:lstStyle/>
                    <a:p>
                      <a:endParaRPr lang="it-IT" sz="1000" dirty="0">
                        <a:latin typeface="+mj-lt"/>
                      </a:endParaRPr>
                    </a:p>
                  </a:txBody>
                  <a:tcPr/>
                </a:tc>
                <a:tc>
                  <a:txBody>
                    <a:bodyPr/>
                    <a:lstStyle/>
                    <a:p>
                      <a:r>
                        <a:rPr lang="en-GB" sz="1000" noProof="0">
                          <a:latin typeface="+mj-lt"/>
                        </a:rPr>
                        <a:t>EQ 8: To what extent are various instruments of EU marketing standards coherent between each other?</a:t>
                      </a:r>
                    </a:p>
                  </a:txBody>
                  <a:tcPr anchor="ctr"/>
                </a:tc>
                <a:extLst>
                  <a:ext uri="{0D108BD9-81ED-4DB2-BD59-A6C34878D82A}">
                    <a16:rowId xmlns:a16="http://schemas.microsoft.com/office/drawing/2014/main" val="3096324472"/>
                  </a:ext>
                </a:extLst>
              </a:tr>
              <a:tr h="370840">
                <a:tc vMerge="1">
                  <a:txBody>
                    <a:bodyPr/>
                    <a:lstStyle/>
                    <a:p>
                      <a:endParaRPr lang="it-IT" sz="1000" dirty="0">
                        <a:latin typeface="+mj-lt"/>
                      </a:endParaRPr>
                    </a:p>
                  </a:txBody>
                  <a:tcPr/>
                </a:tc>
                <a:tc>
                  <a:txBody>
                    <a:bodyPr/>
                    <a:lstStyle/>
                    <a:p>
                      <a:r>
                        <a:rPr lang="en-GB" sz="1000" noProof="0">
                          <a:latin typeface="+mj-lt"/>
                        </a:rPr>
                        <a:t>EQ 9: To what extent are they coherent with other EU rules (e.g. EU rules on food safety, food information to consumers, geographical indications or organic products)?</a:t>
                      </a:r>
                    </a:p>
                  </a:txBody>
                  <a:tcPr anchor="ctr"/>
                </a:tc>
                <a:extLst>
                  <a:ext uri="{0D108BD9-81ED-4DB2-BD59-A6C34878D82A}">
                    <a16:rowId xmlns:a16="http://schemas.microsoft.com/office/drawing/2014/main" val="3785430081"/>
                  </a:ext>
                </a:extLst>
              </a:tr>
              <a:tr h="142056">
                <a:tc vMerge="1">
                  <a:txBody>
                    <a:bodyPr/>
                    <a:lstStyle/>
                    <a:p>
                      <a:endParaRPr lang="it-IT" sz="1000" dirty="0">
                        <a:latin typeface="+mj-lt"/>
                      </a:endParaRPr>
                    </a:p>
                  </a:txBody>
                  <a:tcPr/>
                </a:tc>
                <a:tc>
                  <a:txBody>
                    <a:bodyPr/>
                    <a:lstStyle/>
                    <a:p>
                      <a:r>
                        <a:rPr lang="en-GB" sz="1000" noProof="0">
                          <a:latin typeface="+mj-lt"/>
                        </a:rPr>
                        <a:t>EQ 10: To what extent are EU instruments coherent with international marketing standards (Codex, UNECE, etc.) and with private marketing standards?</a:t>
                      </a:r>
                    </a:p>
                  </a:txBody>
                  <a:tcPr anchor="ctr"/>
                </a:tc>
                <a:extLst>
                  <a:ext uri="{0D108BD9-81ED-4DB2-BD59-A6C34878D82A}">
                    <a16:rowId xmlns:a16="http://schemas.microsoft.com/office/drawing/2014/main" val="349065157"/>
                  </a:ext>
                </a:extLst>
              </a:tr>
              <a:tr h="0">
                <a:tc rowSpan="2">
                  <a:txBody>
                    <a:bodyPr/>
                    <a:lstStyle/>
                    <a:p>
                      <a:pPr algn="ctr"/>
                      <a:r>
                        <a:rPr lang="en-GB" sz="1000" b="1" noProof="0" dirty="0">
                          <a:solidFill>
                            <a:schemeClr val="bg1"/>
                          </a:solidFill>
                          <a:latin typeface="+mj-lt"/>
                        </a:rPr>
                        <a:t>V – EU added value</a:t>
                      </a:r>
                    </a:p>
                  </a:txBody>
                  <a:tcPr vert="vert270" anchor="ctr">
                    <a:solidFill>
                      <a:schemeClr val="accent1">
                        <a:lumMod val="50000"/>
                      </a:schemeClr>
                    </a:solidFill>
                  </a:tcPr>
                </a:tc>
                <a:tc>
                  <a:txBody>
                    <a:bodyPr/>
                    <a:lstStyle/>
                    <a:p>
                      <a:r>
                        <a:rPr lang="en-GB" sz="1000" noProof="0">
                          <a:latin typeface="+mj-lt"/>
                        </a:rPr>
                        <a:t>EQ 11: To what extent separate EU Marketing Standards are justifiable and provide added value in addition to international marketing standards (Codex, UNECE, etc.) and the applicable private standards?</a:t>
                      </a:r>
                    </a:p>
                  </a:txBody>
                  <a:tcPr anchor="ctr"/>
                </a:tc>
                <a:extLst>
                  <a:ext uri="{0D108BD9-81ED-4DB2-BD59-A6C34878D82A}">
                    <a16:rowId xmlns:a16="http://schemas.microsoft.com/office/drawing/2014/main" val="3796678942"/>
                  </a:ext>
                </a:extLst>
              </a:tr>
              <a:tr h="0">
                <a:tc vMerge="1">
                  <a:txBody>
                    <a:bodyPr/>
                    <a:lstStyle/>
                    <a:p>
                      <a:endParaRPr lang="it-IT" sz="1000" dirty="0">
                        <a:latin typeface="+mj-lt"/>
                      </a:endParaRPr>
                    </a:p>
                  </a:txBody>
                  <a:tcPr/>
                </a:tc>
                <a:tc>
                  <a:txBody>
                    <a:bodyPr/>
                    <a:lstStyle/>
                    <a:p>
                      <a:r>
                        <a:rPr lang="en-GB" sz="1000" noProof="0" dirty="0">
                          <a:latin typeface="+mj-lt"/>
                        </a:rPr>
                        <a:t>EQ 12: To what extent would establishment of EU marketing standards for the sectors/products currently not covered, create an EU added value?</a:t>
                      </a:r>
                    </a:p>
                  </a:txBody>
                  <a:tcPr anchor="ctr"/>
                </a:tc>
                <a:extLst>
                  <a:ext uri="{0D108BD9-81ED-4DB2-BD59-A6C34878D82A}">
                    <a16:rowId xmlns:a16="http://schemas.microsoft.com/office/drawing/2014/main" val="2942358192"/>
                  </a:ext>
                </a:extLst>
              </a:tr>
            </a:tbl>
          </a:graphicData>
        </a:graphic>
      </p:graphicFrame>
    </p:spTree>
    <p:extLst>
      <p:ext uri="{BB962C8B-B14F-4D97-AF65-F5344CB8AC3E}">
        <p14:creationId xmlns:p14="http://schemas.microsoft.com/office/powerpoint/2010/main" val="718762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2094"/>
          </a:xfrm>
        </p:spPr>
        <p:txBody>
          <a:bodyPr/>
          <a:lstStyle/>
          <a:p>
            <a:r>
              <a:rPr lang="en-GB" dirty="0">
                <a:solidFill>
                  <a:schemeClr val="tx1">
                    <a:lumMod val="75000"/>
                    <a:lumOff val="25000"/>
                  </a:schemeClr>
                </a:solidFill>
                <a:latin typeface="Calibri" panose="020F0502020204030204" pitchFamily="34" charset="0"/>
              </a:rPr>
              <a:t>Product scope of the evaluation</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8</a:t>
            </a:fld>
            <a:endParaRPr lang="it-IT"/>
          </a:p>
        </p:txBody>
      </p:sp>
      <p:sp>
        <p:nvSpPr>
          <p:cNvPr id="6" name="Rettangolo arrotondato 4">
            <a:hlinkClick r:id="rId2" action="ppaction://hlinksldjump"/>
            <a:extLst>
              <a:ext uri="{FF2B5EF4-FFF2-40B4-BE49-F238E27FC236}">
                <a16:creationId xmlns:a16="http://schemas.microsoft.com/office/drawing/2014/main" id="{6D9DE348-8073-4D22-9B37-F54FF517FB9E}"/>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D3A3C1F7-EA93-43A9-AA18-823D77EC3D34}"/>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073A11F9-A6C3-4790-B97B-C4036CFAE4CA}"/>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24060BE5-3650-48A9-A071-52AB39710519}"/>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081B4DC1-9F2E-4B32-8C12-E940E5E9DF70}"/>
              </a:ext>
            </a:extLst>
          </p:cNvPr>
          <p:cNvSpPr/>
          <p:nvPr/>
        </p:nvSpPr>
        <p:spPr>
          <a:xfrm>
            <a:off x="179512" y="48368"/>
            <a:ext cx="1008360" cy="216024"/>
          </a:xfrm>
          <a:prstGeom prst="roundRect">
            <a:avLst/>
          </a:prstGeom>
          <a:solidFill>
            <a:schemeClr val="accent1">
              <a:lumMod val="20000"/>
              <a:lumOff val="8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66A46FE3-6CE7-456E-8DBA-77D2387D74DF}"/>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64FD3108-747C-46C8-8B9B-2C5822544EB4}"/>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BB8DCA67-9DA3-48F2-AC30-DEDD58E0A8E5}"/>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graphicFrame>
        <p:nvGraphicFramePr>
          <p:cNvPr id="14" name="Tabella 13">
            <a:extLst>
              <a:ext uri="{FF2B5EF4-FFF2-40B4-BE49-F238E27FC236}">
                <a16:creationId xmlns:a16="http://schemas.microsoft.com/office/drawing/2014/main" id="{3F00D662-10F0-4A65-9531-57606E26E940}"/>
              </a:ext>
            </a:extLst>
          </p:cNvPr>
          <p:cNvGraphicFramePr>
            <a:graphicFrameLocks noGrp="1"/>
          </p:cNvGraphicFramePr>
          <p:nvPr>
            <p:extLst>
              <p:ext uri="{D42A27DB-BD31-4B8C-83A1-F6EECF244321}">
                <p14:modId xmlns:p14="http://schemas.microsoft.com/office/powerpoint/2010/main" val="1998620364"/>
              </p:ext>
            </p:extLst>
          </p:nvPr>
        </p:nvGraphicFramePr>
        <p:xfrm>
          <a:off x="1547664" y="1052736"/>
          <a:ext cx="4680520" cy="4892451"/>
        </p:xfrm>
        <a:graphic>
          <a:graphicData uri="http://schemas.openxmlformats.org/drawingml/2006/table">
            <a:tbl>
              <a:tblPr firstRow="1" firstCol="1" bandRow="1"/>
              <a:tblGrid>
                <a:gridCol w="3440112">
                  <a:extLst>
                    <a:ext uri="{9D8B030D-6E8A-4147-A177-3AD203B41FA5}">
                      <a16:colId xmlns:a16="http://schemas.microsoft.com/office/drawing/2014/main" val="1496006530"/>
                    </a:ext>
                  </a:extLst>
                </a:gridCol>
                <a:gridCol w="1240408">
                  <a:extLst>
                    <a:ext uri="{9D8B030D-6E8A-4147-A177-3AD203B41FA5}">
                      <a16:colId xmlns:a16="http://schemas.microsoft.com/office/drawing/2014/main" val="2173280964"/>
                    </a:ext>
                  </a:extLst>
                </a:gridCol>
              </a:tblGrid>
              <a:tr h="62978">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Olive oil</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3236672"/>
                  </a:ext>
                </a:extLst>
              </a:tr>
              <a:tr h="0">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Table olives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200657235"/>
                  </a:ext>
                </a:extLst>
              </a:tr>
              <a:tr h="170358">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Fruit &amp; vegetables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Processed fruit &amp; vegetables products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9915518"/>
                  </a:ext>
                </a:extLst>
              </a:tr>
              <a:tr h="74887">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Bananas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1405298189"/>
                  </a:ext>
                </a:extLst>
              </a:tr>
              <a:tr h="85630">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Live plants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404040"/>
                          </a:solidFill>
                          <a:effectLst/>
                          <a:latin typeface="Calibri" panose="020F0502020204030204" pitchFamily="34" charset="0"/>
                          <a:ea typeface="Calibri" panose="020F0502020204030204" pitchFamily="34" charset="0"/>
                          <a:cs typeface="Calibri" panose="020F0502020204030204" pitchFamily="34" charset="0"/>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73440342"/>
                  </a:ext>
                </a:extLst>
              </a:tr>
              <a:tr h="80153">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Eggs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3118358687"/>
                  </a:ext>
                </a:extLst>
              </a:tr>
              <a:tr h="0">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Poultry meat</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5795787"/>
                  </a:ext>
                </a:extLst>
              </a:tr>
              <a:tr h="50763">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Spreadable fats intended for human consumption</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3918599896"/>
                  </a:ext>
                </a:extLst>
              </a:tr>
              <a:tr h="0">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Hops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8688209"/>
                  </a:ext>
                </a:extLst>
              </a:tr>
              <a:tr h="145972">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Beef and veal</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FF000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553431446"/>
                  </a:ext>
                </a:extLst>
              </a:tr>
              <a:tr h="85078">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Wine</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FF000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06349457"/>
                  </a:ext>
                </a:extLst>
              </a:tr>
              <a:tr h="137336">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Milk and milk products intended for human consumption</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4120805896"/>
                  </a:ext>
                </a:extLst>
              </a:tr>
              <a:tr h="220614">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Hatching eggs and poultry chicks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21074408"/>
                  </a:ext>
                </a:extLst>
              </a:tr>
              <a:tr h="145972">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Coffee and chicory extracts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3653335141"/>
                  </a:ext>
                </a:extLst>
              </a:tr>
              <a:tr h="220614">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Cocoa and chocolate products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4920107"/>
                  </a:ext>
                </a:extLst>
              </a:tr>
              <a:tr h="119914">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Sugars intended for human consumption</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2078291369"/>
                  </a:ext>
                </a:extLst>
              </a:tr>
              <a:tr h="299662">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Fruit jams, jellies and marmalades and sweetened chestnut purée intended for human consumption</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4219438"/>
                  </a:ext>
                </a:extLst>
              </a:tr>
              <a:tr h="145972">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Dehydrated milk</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107866603"/>
                  </a:ext>
                </a:extLst>
              </a:tr>
              <a:tr h="145972">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Fruit juices</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101958"/>
                  </a:ext>
                </a:extLst>
              </a:tr>
              <a:tr h="145972">
                <a:tc>
                  <a:txBody>
                    <a:bodyPr/>
                    <a:lstStyle/>
                    <a:p>
                      <a:pPr>
                        <a:lnSpc>
                          <a:spcPct val="107000"/>
                        </a:lnSpc>
                        <a:spcAft>
                          <a:spcPts val="0"/>
                        </a:spcAft>
                      </a:pPr>
                      <a:r>
                        <a:rPr lang="en-GB" sz="1300" b="0" dirty="0">
                          <a:solidFill>
                            <a:schemeClr val="tx1">
                              <a:lumMod val="85000"/>
                              <a:lumOff val="15000"/>
                            </a:schemeClr>
                          </a:solidFill>
                          <a:effectLst/>
                          <a:latin typeface="Calibri" panose="020F0502020204030204" pitchFamily="34" charset="0"/>
                          <a:ea typeface="Calibri" panose="020F0502020204030204" pitchFamily="34" charset="0"/>
                          <a:cs typeface="Calibri" panose="020F0502020204030204" pitchFamily="34" charset="0"/>
                        </a:rPr>
                        <a:t>Honey</a:t>
                      </a:r>
                      <a:endParaRPr lang="it-IT" sz="1300" b="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tc>
                  <a:txBody>
                    <a:bodyPr/>
                    <a:lstStyle/>
                    <a:p>
                      <a:pPr algn="ctr">
                        <a:lnSpc>
                          <a:spcPct val="107000"/>
                        </a:lnSpc>
                        <a:spcAft>
                          <a:spcPts val="0"/>
                        </a:spcAft>
                      </a:pPr>
                      <a:r>
                        <a:rPr lang="en-GB" sz="1300" dirty="0">
                          <a:solidFill>
                            <a:srgbClr val="00B050"/>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it-IT"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31392" marR="3139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9E2F3"/>
                    </a:solidFill>
                  </a:tcPr>
                </a:tc>
                <a:extLst>
                  <a:ext uri="{0D108BD9-81ED-4DB2-BD59-A6C34878D82A}">
                    <a16:rowId xmlns:a16="http://schemas.microsoft.com/office/drawing/2014/main" val="2849446936"/>
                  </a:ext>
                </a:extLst>
              </a:tr>
            </a:tbl>
          </a:graphicData>
        </a:graphic>
      </p:graphicFrame>
      <p:sp>
        <p:nvSpPr>
          <p:cNvPr id="16" name="Rettangolo 15">
            <a:extLst>
              <a:ext uri="{FF2B5EF4-FFF2-40B4-BE49-F238E27FC236}">
                <a16:creationId xmlns:a16="http://schemas.microsoft.com/office/drawing/2014/main" id="{C8847533-D47C-489B-AC19-8883C33067DF}"/>
              </a:ext>
            </a:extLst>
          </p:cNvPr>
          <p:cNvSpPr/>
          <p:nvPr/>
        </p:nvSpPr>
        <p:spPr>
          <a:xfrm>
            <a:off x="6571802" y="5009446"/>
            <a:ext cx="2232497" cy="861774"/>
          </a:xfrm>
          <a:prstGeom prst="rect">
            <a:avLst/>
          </a:prstGeom>
        </p:spPr>
        <p:txBody>
          <a:bodyPr wrap="square">
            <a:spAutoFit/>
          </a:bodyPr>
          <a:lstStyle/>
          <a:p>
            <a:pPr>
              <a:spcBef>
                <a:spcPts val="0"/>
              </a:spcBef>
              <a:spcAft>
                <a:spcPts val="0"/>
              </a:spcAft>
            </a:pPr>
            <a:r>
              <a:rPr lang="en-GB" sz="1000" i="1" dirty="0">
                <a:solidFill>
                  <a:srgbClr val="00B050"/>
                </a:solidFill>
                <a:cs typeface="Calibri" panose="020F0502020204030204" pitchFamily="34" charset="0"/>
                <a:sym typeface="Wingdings" panose="05000000000000000000" pitchFamily="2" charset="2"/>
              </a:rPr>
              <a:t></a:t>
            </a:r>
            <a:r>
              <a:rPr lang="en-GB" sz="1000" i="1" dirty="0">
                <a:cs typeface="Calibri" panose="020F0502020204030204" pitchFamily="34" charset="0"/>
              </a:rPr>
              <a:t>: included in the scope and focus of the evaluation</a:t>
            </a:r>
            <a:endParaRPr lang="it-IT" dirty="0"/>
          </a:p>
          <a:p>
            <a:pPr>
              <a:spcBef>
                <a:spcPts val="0"/>
              </a:spcBef>
              <a:spcAft>
                <a:spcPts val="0"/>
              </a:spcAft>
            </a:pPr>
            <a:r>
              <a:rPr lang="en-GB" sz="1000" i="1" dirty="0">
                <a:solidFill>
                  <a:srgbClr val="404040"/>
                </a:solidFill>
                <a:cs typeface="Calibri" panose="020F0502020204030204" pitchFamily="34" charset="0"/>
              </a:rPr>
              <a:t>=</a:t>
            </a:r>
            <a:r>
              <a:rPr lang="en-GB" sz="1000" i="1" dirty="0">
                <a:solidFill>
                  <a:srgbClr val="FFC000"/>
                </a:solidFill>
                <a:cs typeface="Calibri" panose="020F0502020204030204" pitchFamily="34" charset="0"/>
              </a:rPr>
              <a:t> </a:t>
            </a:r>
            <a:r>
              <a:rPr lang="en-GB" sz="1000" i="1" dirty="0">
                <a:cs typeface="Calibri" panose="020F0502020204030204" pitchFamily="34" charset="0"/>
              </a:rPr>
              <a:t>: included in the scope but not focus of the evaluation</a:t>
            </a:r>
            <a:endParaRPr lang="it-IT" dirty="0"/>
          </a:p>
          <a:p>
            <a:pPr>
              <a:spcBef>
                <a:spcPts val="0"/>
              </a:spcBef>
              <a:spcAft>
                <a:spcPts val="0"/>
              </a:spcAft>
            </a:pPr>
            <a:r>
              <a:rPr lang="en-GB" sz="1000" i="1" dirty="0">
                <a:solidFill>
                  <a:srgbClr val="FF0000"/>
                </a:solidFill>
                <a:cs typeface="Calibri" panose="020F0502020204030204" pitchFamily="34" charset="0"/>
                <a:sym typeface="Wingdings" panose="05000000000000000000" pitchFamily="2" charset="2"/>
              </a:rPr>
              <a:t></a:t>
            </a:r>
            <a:r>
              <a:rPr lang="en-GB" sz="1000" i="1" dirty="0">
                <a:cs typeface="Calibri" panose="020F0502020204030204" pitchFamily="34" charset="0"/>
              </a:rPr>
              <a:t>: not included in the evaluation scope</a:t>
            </a:r>
            <a:endParaRPr lang="it-IT" dirty="0"/>
          </a:p>
        </p:txBody>
      </p:sp>
    </p:spTree>
    <p:extLst>
      <p:ext uri="{BB962C8B-B14F-4D97-AF65-F5344CB8AC3E}">
        <p14:creationId xmlns:p14="http://schemas.microsoft.com/office/powerpoint/2010/main" val="2985945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64392"/>
            <a:ext cx="9144000" cy="712094"/>
          </a:xfrm>
        </p:spPr>
        <p:txBody>
          <a:bodyPr/>
          <a:lstStyle/>
          <a:p>
            <a:r>
              <a:rPr lang="en-GB" dirty="0">
                <a:solidFill>
                  <a:schemeClr val="tx1">
                    <a:lumMod val="75000"/>
                    <a:lumOff val="25000"/>
                  </a:schemeClr>
                </a:solidFill>
                <a:latin typeface="Calibri" panose="020F0502020204030204" pitchFamily="34" charset="0"/>
              </a:rPr>
              <a:t>In-depth analysis in selected Member States</a:t>
            </a:r>
          </a:p>
        </p:txBody>
      </p:sp>
      <p:sp>
        <p:nvSpPr>
          <p:cNvPr id="4" name="Segnaposto numero diapositiva 3"/>
          <p:cNvSpPr>
            <a:spLocks noGrp="1"/>
          </p:cNvSpPr>
          <p:nvPr>
            <p:ph type="sldNum" sz="quarter" idx="12"/>
          </p:nvPr>
        </p:nvSpPr>
        <p:spPr/>
        <p:txBody>
          <a:bodyPr/>
          <a:lstStyle/>
          <a:p>
            <a:pPr>
              <a:defRPr/>
            </a:pPr>
            <a:fld id="{DD461BC6-2414-45A7-A3D5-D7BEC742C621}" type="slidenum">
              <a:rPr lang="it-IT" smtClean="0"/>
              <a:pPr>
                <a:defRPr/>
              </a:pPr>
              <a:t>9</a:t>
            </a:fld>
            <a:endParaRPr lang="it-IT"/>
          </a:p>
        </p:txBody>
      </p:sp>
      <p:sp>
        <p:nvSpPr>
          <p:cNvPr id="6" name="Rettangolo arrotondato 4">
            <a:hlinkClick r:id="rId2" action="ppaction://hlinksldjump"/>
            <a:extLst>
              <a:ext uri="{FF2B5EF4-FFF2-40B4-BE49-F238E27FC236}">
                <a16:creationId xmlns:a16="http://schemas.microsoft.com/office/drawing/2014/main" id="{6D9DE348-8073-4D22-9B37-F54FF517FB9E}"/>
              </a:ext>
            </a:extLst>
          </p:cNvPr>
          <p:cNvSpPr/>
          <p:nvPr/>
        </p:nvSpPr>
        <p:spPr>
          <a:xfrm>
            <a:off x="2380828"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1</a:t>
            </a:r>
          </a:p>
        </p:txBody>
      </p:sp>
      <p:sp>
        <p:nvSpPr>
          <p:cNvPr id="7" name="Rettangolo arrotondato 5">
            <a:hlinkClick r:id="rId3" action="ppaction://hlinksldjump"/>
            <a:extLst>
              <a:ext uri="{FF2B5EF4-FFF2-40B4-BE49-F238E27FC236}">
                <a16:creationId xmlns:a16="http://schemas.microsoft.com/office/drawing/2014/main" id="{D3A3C1F7-EA93-43A9-AA18-823D77EC3D34}"/>
              </a:ext>
            </a:extLst>
          </p:cNvPr>
          <p:cNvSpPr/>
          <p:nvPr/>
        </p:nvSpPr>
        <p:spPr>
          <a:xfrm>
            <a:off x="4582144"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3</a:t>
            </a:r>
          </a:p>
        </p:txBody>
      </p:sp>
      <p:sp>
        <p:nvSpPr>
          <p:cNvPr id="8" name="Rettangolo arrotondato 6">
            <a:hlinkClick r:id="rId4" action="ppaction://hlinksldjump"/>
            <a:extLst>
              <a:ext uri="{FF2B5EF4-FFF2-40B4-BE49-F238E27FC236}">
                <a16:creationId xmlns:a16="http://schemas.microsoft.com/office/drawing/2014/main" id="{073A11F9-A6C3-4790-B97B-C4036CFAE4CA}"/>
              </a:ext>
            </a:extLst>
          </p:cNvPr>
          <p:cNvSpPr/>
          <p:nvPr/>
        </p:nvSpPr>
        <p:spPr>
          <a:xfrm>
            <a:off x="3481486"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2</a:t>
            </a:r>
          </a:p>
        </p:txBody>
      </p:sp>
      <p:sp>
        <p:nvSpPr>
          <p:cNvPr id="9" name="Rettangolo arrotondato 7">
            <a:hlinkClick r:id="rId5" action="ppaction://hlinksldjump"/>
            <a:extLst>
              <a:ext uri="{FF2B5EF4-FFF2-40B4-BE49-F238E27FC236}">
                <a16:creationId xmlns:a16="http://schemas.microsoft.com/office/drawing/2014/main" id="{24060BE5-3650-48A9-A071-52AB39710519}"/>
              </a:ext>
            </a:extLst>
          </p:cNvPr>
          <p:cNvSpPr/>
          <p:nvPr/>
        </p:nvSpPr>
        <p:spPr>
          <a:xfrm>
            <a:off x="788412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RECOMMENDATIONS</a:t>
            </a:r>
          </a:p>
        </p:txBody>
      </p:sp>
      <p:sp>
        <p:nvSpPr>
          <p:cNvPr id="10" name="Rettangolo arrotondato 11">
            <a:hlinkClick r:id="rId6" action="ppaction://hlinksldjump"/>
            <a:extLst>
              <a:ext uri="{FF2B5EF4-FFF2-40B4-BE49-F238E27FC236}">
                <a16:creationId xmlns:a16="http://schemas.microsoft.com/office/drawing/2014/main" id="{081B4DC1-9F2E-4B32-8C12-E940E5E9DF70}"/>
              </a:ext>
            </a:extLst>
          </p:cNvPr>
          <p:cNvSpPr/>
          <p:nvPr/>
        </p:nvSpPr>
        <p:spPr>
          <a:xfrm>
            <a:off x="179512" y="48368"/>
            <a:ext cx="1008360" cy="216024"/>
          </a:xfrm>
          <a:prstGeom prst="roundRect">
            <a:avLst/>
          </a:prstGeom>
          <a:solidFill>
            <a:schemeClr val="accent1">
              <a:lumMod val="20000"/>
              <a:lumOff val="80000"/>
            </a:schemeClr>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OBJECTIVES</a:t>
            </a:r>
          </a:p>
        </p:txBody>
      </p:sp>
      <p:sp>
        <p:nvSpPr>
          <p:cNvPr id="11" name="Rettangolo arrotondato 12">
            <a:hlinkClick r:id="rId7" action="ppaction://hlinksldjump"/>
            <a:extLst>
              <a:ext uri="{FF2B5EF4-FFF2-40B4-BE49-F238E27FC236}">
                <a16:creationId xmlns:a16="http://schemas.microsoft.com/office/drawing/2014/main" id="{66A46FE3-6CE7-456E-8DBA-77D2387D74DF}"/>
              </a:ext>
            </a:extLst>
          </p:cNvPr>
          <p:cNvSpPr/>
          <p:nvPr/>
        </p:nvSpPr>
        <p:spPr>
          <a:xfrm>
            <a:off x="128017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METHODOLOGY</a:t>
            </a:r>
          </a:p>
        </p:txBody>
      </p:sp>
      <p:sp>
        <p:nvSpPr>
          <p:cNvPr id="12" name="Rettangolo arrotondato 5">
            <a:hlinkClick r:id="rId8" action="ppaction://hlinksldjump"/>
            <a:extLst>
              <a:ext uri="{FF2B5EF4-FFF2-40B4-BE49-F238E27FC236}">
                <a16:creationId xmlns:a16="http://schemas.microsoft.com/office/drawing/2014/main" id="{64FD3108-747C-46C8-8B9B-2C5822544EB4}"/>
              </a:ext>
            </a:extLst>
          </p:cNvPr>
          <p:cNvSpPr/>
          <p:nvPr/>
        </p:nvSpPr>
        <p:spPr>
          <a:xfrm>
            <a:off x="5682802"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4</a:t>
            </a:r>
          </a:p>
        </p:txBody>
      </p:sp>
      <p:sp>
        <p:nvSpPr>
          <p:cNvPr id="13" name="Rettangolo arrotondato 5">
            <a:hlinkClick r:id="rId9" action="ppaction://hlinksldjump"/>
            <a:extLst>
              <a:ext uri="{FF2B5EF4-FFF2-40B4-BE49-F238E27FC236}">
                <a16:creationId xmlns:a16="http://schemas.microsoft.com/office/drawing/2014/main" id="{BB8DCA67-9DA3-48F2-AC30-DEDD58E0A8E5}"/>
              </a:ext>
            </a:extLst>
          </p:cNvPr>
          <p:cNvSpPr/>
          <p:nvPr/>
        </p:nvSpPr>
        <p:spPr>
          <a:xfrm>
            <a:off x="6783460" y="48368"/>
            <a:ext cx="1008360" cy="216024"/>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it-IT" sz="800" b="1" dirty="0">
                <a:solidFill>
                  <a:schemeClr val="tx1">
                    <a:lumMod val="65000"/>
                    <a:lumOff val="35000"/>
                  </a:schemeClr>
                </a:solidFill>
                <a:latin typeface="+mj-lt"/>
              </a:rPr>
              <a:t>THEME 5</a:t>
            </a:r>
          </a:p>
        </p:txBody>
      </p:sp>
      <p:pic>
        <p:nvPicPr>
          <p:cNvPr id="3" name="Immagine 2">
            <a:extLst>
              <a:ext uri="{FF2B5EF4-FFF2-40B4-BE49-F238E27FC236}">
                <a16:creationId xmlns:a16="http://schemas.microsoft.com/office/drawing/2014/main" id="{806E0963-940E-443A-BB68-6785FB7DED5C}"/>
              </a:ext>
            </a:extLst>
          </p:cNvPr>
          <p:cNvPicPr>
            <a:picLocks noChangeAspect="1"/>
          </p:cNvPicPr>
          <p:nvPr/>
        </p:nvPicPr>
        <p:blipFill rotWithShape="1">
          <a:blip r:embed="rId10"/>
          <a:srcRect l="28189" t="16318" r="2056" b="2452"/>
          <a:stretch/>
        </p:blipFill>
        <p:spPr>
          <a:xfrm>
            <a:off x="4582144" y="1988840"/>
            <a:ext cx="4142986" cy="2897946"/>
          </a:xfrm>
          <a:prstGeom prst="rect">
            <a:avLst/>
          </a:prstGeom>
        </p:spPr>
      </p:pic>
      <p:sp>
        <p:nvSpPr>
          <p:cNvPr id="15" name="CasellaDiTesto 14">
            <a:extLst>
              <a:ext uri="{FF2B5EF4-FFF2-40B4-BE49-F238E27FC236}">
                <a16:creationId xmlns:a16="http://schemas.microsoft.com/office/drawing/2014/main" id="{9E077119-EA56-4BD7-A9B2-882ABC2C3F7C}"/>
              </a:ext>
            </a:extLst>
          </p:cNvPr>
          <p:cNvSpPr txBox="1"/>
          <p:nvPr/>
        </p:nvSpPr>
        <p:spPr>
          <a:xfrm>
            <a:off x="395289" y="976486"/>
            <a:ext cx="4176712" cy="5044802"/>
          </a:xfrm>
          <a:prstGeom prst="rect">
            <a:avLst/>
          </a:prstGeom>
          <a:noFill/>
          <a:ln>
            <a:noFill/>
          </a:ln>
        </p:spPr>
        <p:txBody>
          <a:bodyPr wrap="square" rtlCol="0">
            <a:noAutofit/>
          </a:bodyPr>
          <a:lstStyle/>
          <a:p>
            <a:pPr marL="342900" indent="-342900" algn="just">
              <a:spcBef>
                <a:spcPts val="600"/>
              </a:spcBef>
              <a:buFont typeface="Arial" panose="020B0604020202020204" pitchFamily="34" charset="0"/>
              <a:buChar char="•"/>
            </a:pPr>
            <a:r>
              <a:rPr lang="en-GB" sz="1600" dirty="0">
                <a:solidFill>
                  <a:schemeClr val="tx1">
                    <a:lumMod val="75000"/>
                    <a:lumOff val="25000"/>
                  </a:schemeClr>
                </a:solidFill>
              </a:rPr>
              <a:t>In-depth data collection and analysis was carried out for a selection of 18 MS.</a:t>
            </a:r>
          </a:p>
          <a:p>
            <a:pPr marL="342900" indent="-342900" algn="just">
              <a:spcBef>
                <a:spcPts val="600"/>
              </a:spcBef>
              <a:buFont typeface="Arial" panose="020B0604020202020204" pitchFamily="34" charset="0"/>
              <a:buChar char="•"/>
            </a:pPr>
            <a:r>
              <a:rPr lang="en-GB" sz="1600" dirty="0">
                <a:solidFill>
                  <a:schemeClr val="tx1">
                    <a:lumMod val="75000"/>
                    <a:lumOff val="25000"/>
                  </a:schemeClr>
                </a:solidFill>
              </a:rPr>
              <a:t>The analysis was focused on seven main sectors:</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Poultry meat</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Dairy products</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Eggs</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Fresh fruit &amp; vegetables</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Processed fruit &amp; vegetables</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Olive oil</a:t>
            </a:r>
          </a:p>
          <a:p>
            <a:pPr marL="800100" lvl="1" indent="-342900" algn="just">
              <a:spcBef>
                <a:spcPts val="600"/>
              </a:spcBef>
              <a:buFont typeface="Courier New" panose="02070309020205020404" pitchFamily="49" charset="0"/>
              <a:buChar char="o"/>
            </a:pPr>
            <a:r>
              <a:rPr lang="en-GB" sz="1600" dirty="0">
                <a:solidFill>
                  <a:schemeClr val="tx1">
                    <a:lumMod val="75000"/>
                    <a:lumOff val="25000"/>
                  </a:schemeClr>
                </a:solidFill>
              </a:rPr>
              <a:t>Hops</a:t>
            </a:r>
          </a:p>
          <a:p>
            <a:pPr marL="342900" indent="-342900" algn="just">
              <a:spcBef>
                <a:spcPts val="600"/>
              </a:spcBef>
              <a:buFont typeface="Arial" panose="020B0604020202020204" pitchFamily="34" charset="0"/>
              <a:buChar char="•"/>
            </a:pPr>
            <a:r>
              <a:rPr lang="en-GB" sz="1600" dirty="0">
                <a:solidFill>
                  <a:schemeClr val="tx1">
                    <a:lumMod val="75000"/>
                    <a:lumOff val="25000"/>
                  </a:schemeClr>
                </a:solidFill>
              </a:rPr>
              <a:t>The MS selected for in-depth analysis were chosen based on their relative importance in terms of production and intra-EU exports of the different products.</a:t>
            </a:r>
          </a:p>
        </p:txBody>
      </p:sp>
      <p:sp>
        <p:nvSpPr>
          <p:cNvPr id="17" name="CasellaDiTesto 16">
            <a:extLst>
              <a:ext uri="{FF2B5EF4-FFF2-40B4-BE49-F238E27FC236}">
                <a16:creationId xmlns:a16="http://schemas.microsoft.com/office/drawing/2014/main" id="{20BC1CC9-0A4A-4BB8-92CF-11F9E704EE9F}"/>
              </a:ext>
            </a:extLst>
          </p:cNvPr>
          <p:cNvSpPr txBox="1"/>
          <p:nvPr/>
        </p:nvSpPr>
        <p:spPr>
          <a:xfrm>
            <a:off x="4582144" y="976486"/>
            <a:ext cx="4176712" cy="868338"/>
          </a:xfrm>
          <a:prstGeom prst="rect">
            <a:avLst/>
          </a:prstGeom>
          <a:noFill/>
          <a:ln>
            <a:noFill/>
          </a:ln>
        </p:spPr>
        <p:txBody>
          <a:bodyPr wrap="square" rtlCol="0">
            <a:noAutofit/>
          </a:bodyPr>
          <a:lstStyle/>
          <a:p>
            <a:pPr marL="342900" indent="-342900" algn="just">
              <a:spcBef>
                <a:spcPts val="600"/>
              </a:spcBef>
              <a:buFont typeface="Arial" panose="020B0604020202020204" pitchFamily="34" charset="0"/>
              <a:buChar char="•"/>
            </a:pPr>
            <a:r>
              <a:rPr lang="en-GB" sz="1600" dirty="0">
                <a:solidFill>
                  <a:schemeClr val="tx1">
                    <a:lumMod val="75000"/>
                    <a:lumOff val="25000"/>
                  </a:schemeClr>
                </a:solidFill>
              </a:rPr>
              <a:t>A total of 55 combinations of MS/sectors were covered through the in-depth analysis</a:t>
            </a:r>
          </a:p>
        </p:txBody>
      </p:sp>
    </p:spTree>
    <p:extLst>
      <p:ext uri="{BB962C8B-B14F-4D97-AF65-F5344CB8AC3E}">
        <p14:creationId xmlns:p14="http://schemas.microsoft.com/office/powerpoint/2010/main" val="2077940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Areté_nuovoPPT">
  <a:themeElements>
    <a:clrScheme name="Personalizzato 6">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23160"/>
      </a:hlink>
      <a:folHlink>
        <a:srgbClr val="954F72"/>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Areté_nuovoPPT</Template>
  <TotalTime>6325</TotalTime>
  <Words>5916</Words>
  <Application>Microsoft Office PowerPoint</Application>
  <PresentationFormat>On-screen Show (4:3)</PresentationFormat>
  <Paragraphs>661</Paragraphs>
  <Slides>37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37</vt:i4>
      </vt:variant>
    </vt:vector>
  </HeadingPairs>
  <TitlesOfParts>
    <vt:vector size="46" baseType="lpstr">
      <vt:lpstr>Arial</vt:lpstr>
      <vt:lpstr>Calibri</vt:lpstr>
      <vt:lpstr>Cambria</vt:lpstr>
      <vt:lpstr>Courier New</vt:lpstr>
      <vt:lpstr>Tahoma</vt:lpstr>
      <vt:lpstr>Times New Roman</vt:lpstr>
      <vt:lpstr>Wingdings</vt:lpstr>
      <vt:lpstr>Areté_nuovoPPT</vt:lpstr>
      <vt:lpstr>Personalizza struttura</vt:lpstr>
      <vt:lpstr>EVALUATION OF MARKETING STANDARDS (contained in the CMO Regulation, the “Breakfast Directives” and CMO secondary legislation)  Tender N°AGRI-2017-EVAL-09</vt:lpstr>
      <vt:lpstr>Table of contents</vt:lpstr>
      <vt:lpstr>Contents and objectives of the Evaluation</vt:lpstr>
      <vt:lpstr>EU marketing standards</vt:lpstr>
      <vt:lpstr>Key EU Legislation</vt:lpstr>
      <vt:lpstr>Objectives of the Evaluation</vt:lpstr>
      <vt:lpstr>Evaluation questions</vt:lpstr>
      <vt:lpstr>Product scope of the evaluation</vt:lpstr>
      <vt:lpstr>In-depth analysis in selected Member States</vt:lpstr>
      <vt:lpstr>Evaluation methodology</vt:lpstr>
      <vt:lpstr>Data collection tools</vt:lpstr>
      <vt:lpstr>Conclusions on theme I – Effectiveness</vt:lpstr>
      <vt:lpstr>Conclusions on theme I - effectiveness</vt:lpstr>
      <vt:lpstr>Conclusions on theme I - effectiveness</vt:lpstr>
      <vt:lpstr>Conclusions on theme I - effectiveness</vt:lpstr>
      <vt:lpstr>Conclusions on theme II – Efficiency</vt:lpstr>
      <vt:lpstr>Conclusions on theme II - efficiency</vt:lpstr>
      <vt:lpstr>Conclusions on theme II - efficiency</vt:lpstr>
      <vt:lpstr>Conclusions on theme III – Relevance</vt:lpstr>
      <vt:lpstr>Conclusions on theme III - relevance</vt:lpstr>
      <vt:lpstr>Conclusions on theme III - relevance</vt:lpstr>
      <vt:lpstr>Conclusions on theme IV – Coherence</vt:lpstr>
      <vt:lpstr>Conclusions on theme IV - coherence</vt:lpstr>
      <vt:lpstr>Conclusions on theme IV - coherence</vt:lpstr>
      <vt:lpstr>Conclusions on theme V – EU added value</vt:lpstr>
      <vt:lpstr>Conclusions on theme V - EU added value</vt:lpstr>
      <vt:lpstr>Conclusions on theme V - EU added value</vt:lpstr>
      <vt:lpstr>Conclusions on theme V - EU added value</vt:lpstr>
      <vt:lpstr>Recommendations</vt:lpstr>
      <vt:lpstr>Recommendations</vt:lpstr>
      <vt:lpstr>Recommendations</vt:lpstr>
      <vt:lpstr>Recommendations</vt:lpstr>
      <vt:lpstr>Recommendations</vt:lpstr>
      <vt:lpstr>Recommendations</vt:lpstr>
      <vt:lpstr>Recommendations</vt:lpstr>
      <vt:lpstr>Recommendations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added value of PDO/PGI products</dc:title>
  <dc:creator>Enrica</dc:creator>
  <cp:lastModifiedBy>DEHOUBERT Nathalie (AGRI)</cp:lastModifiedBy>
  <cp:revision>655</cp:revision>
  <dcterms:created xsi:type="dcterms:W3CDTF">2013-01-13T12:22:30Z</dcterms:created>
  <dcterms:modified xsi:type="dcterms:W3CDTF">2020-07-02T13:40:07Z</dcterms:modified>
</cp:coreProperties>
</file>