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notesSlides/notesSlide4.xml" ContentType="application/vnd.openxmlformats-officedocument.presentationml.notesSl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notesSlides/notesSlide5.xml" ContentType="application/vnd.openxmlformats-officedocument.presentationml.notesSlide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notesSlides/notesSlide6.xml" ContentType="application/vnd.openxmlformats-officedocument.presentationml.notesSlide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charts/chart23.xml" ContentType="application/vnd.openxmlformats-officedocument.drawingml.chart+xml"/>
  <Override PartName="/ppt/theme/themeOverride23.xml" ContentType="application/vnd.openxmlformats-officedocument.themeOverride+xml"/>
  <Override PartName="/ppt/notesSlides/notesSlide7.xml" ContentType="application/vnd.openxmlformats-officedocument.presentationml.notesSlide+xml"/>
  <Override PartName="/ppt/charts/chart24.xml" ContentType="application/vnd.openxmlformats-officedocument.drawingml.chart+xml"/>
  <Override PartName="/ppt/theme/themeOverride24.xml" ContentType="application/vnd.openxmlformats-officedocument.themeOverride+xml"/>
  <Override PartName="/ppt/notesSlides/notesSlide8.xml" ContentType="application/vnd.openxmlformats-officedocument.presentationml.notesSlide+xml"/>
  <Override PartName="/ppt/charts/chart25.xml" ContentType="application/vnd.openxmlformats-officedocument.drawingml.chart+xml"/>
  <Override PartName="/ppt/theme/themeOverride25.xml" ContentType="application/vnd.openxmlformats-officedocument.themeOverride+xml"/>
  <Override PartName="/ppt/drawings/drawing5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6.xml" ContentType="application/vnd.openxmlformats-officedocument.drawingml.chart+xml"/>
  <Override PartName="/ppt/theme/themeOverride26.xml" ContentType="application/vnd.openxmlformats-officedocument.themeOverride+xml"/>
  <Override PartName="/ppt/drawings/drawing6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7.xml" ContentType="application/vnd.openxmlformats-officedocument.drawingml.chart+xml"/>
  <Override PartName="/ppt/theme/themeOverride2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4"/>
  </p:notesMasterIdLst>
  <p:handoutMasterIdLst>
    <p:handoutMasterId r:id="rId35"/>
  </p:handoutMasterIdLst>
  <p:sldIdLst>
    <p:sldId id="291" r:id="rId2"/>
    <p:sldId id="292" r:id="rId3"/>
    <p:sldId id="329" r:id="rId4"/>
    <p:sldId id="312" r:id="rId5"/>
    <p:sldId id="317" r:id="rId6"/>
    <p:sldId id="354" r:id="rId7"/>
    <p:sldId id="330" r:id="rId8"/>
    <p:sldId id="318" r:id="rId9"/>
    <p:sldId id="358" r:id="rId10"/>
    <p:sldId id="348" r:id="rId11"/>
    <p:sldId id="357" r:id="rId12"/>
    <p:sldId id="320" r:id="rId13"/>
    <p:sldId id="331" r:id="rId14"/>
    <p:sldId id="355" r:id="rId15"/>
    <p:sldId id="356" r:id="rId16"/>
    <p:sldId id="314" r:id="rId17"/>
    <p:sldId id="344" r:id="rId18"/>
    <p:sldId id="345" r:id="rId19"/>
    <p:sldId id="346" r:id="rId20"/>
    <p:sldId id="311" r:id="rId21"/>
    <p:sldId id="359" r:id="rId22"/>
    <p:sldId id="360" r:id="rId23"/>
    <p:sldId id="361" r:id="rId24"/>
    <p:sldId id="332" r:id="rId25"/>
    <p:sldId id="343" r:id="rId26"/>
    <p:sldId id="350" r:id="rId27"/>
    <p:sldId id="342" r:id="rId28"/>
    <p:sldId id="340" r:id="rId29"/>
    <p:sldId id="347" r:id="rId30"/>
    <p:sldId id="351" r:id="rId31"/>
    <p:sldId id="328" r:id="rId32"/>
    <p:sldId id="352" r:id="rId33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63300"/>
    <a:srgbClr val="0033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ventes%20intracommunautaires%202013-2014%20&amp;%202014-2015%20%20Juillet-Mars.xls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ventes%20intracommunautaires%202013-2014%20&amp;%202014-2015%20%20Juillet-Mars.xls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prix%20mensuels%20octobre%202013%20-%20mai%202015.xls" TargetMode="External"/><Relationship Id="rId1" Type="http://schemas.openxmlformats.org/officeDocument/2006/relationships/themeOverride" Target="../theme/themeOverrid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26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net1.cec.eu.int\AGRI\C\2\1.%20HUILE%20D'OLIVE\2.%20GENERALITES\3.%20DOC%20ET%20STAT\Documents%20statistiques\Comit&#233;s\2015\Civil%20dialogue%20group%205.6.2015\Trade%20extra%20EU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EU olive oil production </a:t>
            </a:r>
            <a:r>
              <a:rPr lang="en-US" sz="1200" b="0" dirty="0" smtClean="0"/>
              <a:t>(</a:t>
            </a:r>
            <a:r>
              <a:rPr lang="en-US" sz="1200" b="0" noProof="1" smtClean="0"/>
              <a:t>excl. pomace oil</a:t>
            </a:r>
            <a:r>
              <a:rPr lang="en-US" sz="1200" b="0" dirty="0" smtClean="0"/>
              <a:t>)  </a:t>
            </a:r>
          </a:p>
          <a:p>
            <a:pPr>
              <a:defRPr sz="1400"/>
            </a:pPr>
            <a:r>
              <a:rPr lang="en-US" sz="1200" b="0" i="1" dirty="0" smtClean="0"/>
              <a:t>marketing</a:t>
            </a:r>
            <a:r>
              <a:rPr lang="en-US" sz="1200" b="0" i="1" baseline="0" dirty="0" smtClean="0"/>
              <a:t> years 2010-2015</a:t>
            </a:r>
            <a:endParaRPr lang="en-US" sz="1400" b="0" dirty="0"/>
          </a:p>
        </c:rich>
      </c:tx>
      <c:layout/>
      <c:overlay val="0"/>
    </c:title>
    <c:autoTitleDeleted val="0"/>
    <c:view3D>
      <c:rotX val="10"/>
      <c:rotY val="7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419532557568287E-2"/>
          <c:y val="0.13882417204188641"/>
          <c:w val="0.79343791533181263"/>
          <c:h val="0.44474061705562129"/>
        </c:manualLayout>
      </c:layout>
      <c:bar3DChart>
        <c:barDir val="col"/>
        <c:grouping val="clustered"/>
        <c:varyColors val="0"/>
        <c:ser>
          <c:idx val="0"/>
          <c:order val="0"/>
          <c:tx>
            <c:v>EU Total</c:v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OO'!$C$13:$G$13</c:f>
              <c:numCache>
                <c:formatCode>#,##0</c:formatCode>
                <c:ptCount val="5"/>
                <c:pt idx="0">
                  <c:v>2209.1</c:v>
                </c:pt>
                <c:pt idx="1">
                  <c:v>2395.1999999999998</c:v>
                </c:pt>
                <c:pt idx="2">
                  <c:v>1461.6799999999996</c:v>
                </c:pt>
                <c:pt idx="3">
                  <c:v>2482.8644999999997</c:v>
                </c:pt>
                <c:pt idx="4">
                  <c:v>1427.1200000000001</c:v>
                </c:pt>
              </c:numCache>
            </c:numRef>
          </c:val>
        </c:ser>
        <c:ser>
          <c:idx val="1"/>
          <c:order val="1"/>
          <c:tx>
            <c:strRef>
              <c:f>'Production OO'!$A$4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OO'!$C$4:$G$4</c:f>
              <c:numCache>
                <c:formatCode>#,##0.0</c:formatCode>
                <c:ptCount val="5"/>
                <c:pt idx="0">
                  <c:v>1391.9</c:v>
                </c:pt>
                <c:pt idx="1">
                  <c:v>1615</c:v>
                </c:pt>
                <c:pt idx="2">
                  <c:v>618.20000000000005</c:v>
                </c:pt>
                <c:pt idx="3">
                  <c:v>1781.5</c:v>
                </c:pt>
                <c:pt idx="4">
                  <c:v>829</c:v>
                </c:pt>
              </c:numCache>
            </c:numRef>
          </c:val>
        </c:ser>
        <c:ser>
          <c:idx val="2"/>
          <c:order val="2"/>
          <c:tx>
            <c:strRef>
              <c:f>'Production OO'!$A$5</c:f>
              <c:strCache>
                <c:ptCount val="1"/>
                <c:pt idx="0">
                  <c:v>Italy</c:v>
                </c:pt>
              </c:strCache>
            </c:strRef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OO'!$C$5:$G$5</c:f>
              <c:numCache>
                <c:formatCode>#,##0.0</c:formatCode>
                <c:ptCount val="5"/>
                <c:pt idx="0">
                  <c:v>440</c:v>
                </c:pt>
                <c:pt idx="1">
                  <c:v>399.2</c:v>
                </c:pt>
                <c:pt idx="2">
                  <c:v>415.5</c:v>
                </c:pt>
                <c:pt idx="3">
                  <c:v>461.24450000000002</c:v>
                </c:pt>
                <c:pt idx="4">
                  <c:v>222</c:v>
                </c:pt>
              </c:numCache>
            </c:numRef>
          </c:val>
        </c:ser>
        <c:ser>
          <c:idx val="3"/>
          <c:order val="3"/>
          <c:tx>
            <c:strRef>
              <c:f>'Production OO'!$A$6</c:f>
              <c:strCache>
                <c:ptCount val="1"/>
                <c:pt idx="0">
                  <c:v>Greece</c:v>
                </c:pt>
              </c:strCache>
            </c:strRef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OO'!$C$6:$G$6</c:f>
              <c:numCache>
                <c:formatCode>#,##0.0</c:formatCode>
                <c:ptCount val="5"/>
                <c:pt idx="0">
                  <c:v>301</c:v>
                </c:pt>
                <c:pt idx="1">
                  <c:v>294.60000000000002</c:v>
                </c:pt>
                <c:pt idx="2">
                  <c:v>357.9</c:v>
                </c:pt>
                <c:pt idx="3">
                  <c:v>132</c:v>
                </c:pt>
                <c:pt idx="4">
                  <c:v>300</c:v>
                </c:pt>
              </c:numCache>
            </c:numRef>
          </c:val>
        </c:ser>
        <c:ser>
          <c:idx val="4"/>
          <c:order val="4"/>
          <c:tx>
            <c:strRef>
              <c:f>'Production OO'!$A$7</c:f>
              <c:strCache>
                <c:ptCount val="1"/>
                <c:pt idx="0">
                  <c:v>Portugal</c:v>
                </c:pt>
              </c:strCache>
            </c:strRef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OO'!$C$7:$G$7</c:f>
              <c:numCache>
                <c:formatCode>#,##0.0</c:formatCode>
                <c:ptCount val="5"/>
                <c:pt idx="0">
                  <c:v>62.9</c:v>
                </c:pt>
                <c:pt idx="1">
                  <c:v>76.2</c:v>
                </c:pt>
                <c:pt idx="2">
                  <c:v>59.1</c:v>
                </c:pt>
                <c:pt idx="3">
                  <c:v>91.6</c:v>
                </c:pt>
                <c:pt idx="4">
                  <c:v>64.2</c:v>
                </c:pt>
              </c:numCache>
            </c:numRef>
          </c:val>
        </c:ser>
        <c:ser>
          <c:idx val="5"/>
          <c:order val="5"/>
          <c:tx>
            <c:strRef>
              <c:f>'Production OO'!$A$8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OO'!$C$8:$G$8</c:f>
              <c:numCache>
                <c:formatCode>#,##0.0</c:formatCode>
                <c:ptCount val="5"/>
                <c:pt idx="0">
                  <c:v>6.1</c:v>
                </c:pt>
                <c:pt idx="1">
                  <c:v>3.2</c:v>
                </c:pt>
                <c:pt idx="2">
                  <c:v>5.0999999999999996</c:v>
                </c:pt>
                <c:pt idx="3">
                  <c:v>4.9000000000000004</c:v>
                </c:pt>
                <c:pt idx="4">
                  <c:v>1.5</c:v>
                </c:pt>
              </c:numCache>
            </c:numRef>
          </c:val>
        </c:ser>
        <c:ser>
          <c:idx val="6"/>
          <c:order val="6"/>
          <c:tx>
            <c:strRef>
              <c:f>'Production OO'!$A$9</c:f>
              <c:strCache>
                <c:ptCount val="1"/>
                <c:pt idx="0">
                  <c:v>Cyprus</c:v>
                </c:pt>
              </c:strCache>
            </c:strRef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OO'!$C$9:$G$9</c:f>
              <c:numCache>
                <c:formatCode>#,##0.0</c:formatCode>
                <c:ptCount val="5"/>
                <c:pt idx="0">
                  <c:v>6.5</c:v>
                </c:pt>
                <c:pt idx="1">
                  <c:v>6.5</c:v>
                </c:pt>
                <c:pt idx="2">
                  <c:v>5.6</c:v>
                </c:pt>
                <c:pt idx="3">
                  <c:v>6</c:v>
                </c:pt>
                <c:pt idx="4">
                  <c:v>7</c:v>
                </c:pt>
              </c:numCache>
            </c:numRef>
          </c:val>
        </c:ser>
        <c:ser>
          <c:idx val="7"/>
          <c:order val="7"/>
          <c:tx>
            <c:v>Croatia*</c:v>
          </c:tx>
          <c:invertIfNegative val="0"/>
          <c:cat>
            <c:strRef>
              <c:f>'Production OO'!$C$3:$G$3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'Production OO'!$C$12:$G$12</c:f>
              <c:numCache>
                <c:formatCode>General</c:formatCode>
                <c:ptCount val="5"/>
                <c:pt idx="3" formatCode="#,##0.0">
                  <c:v>5</c:v>
                </c:pt>
                <c:pt idx="4" formatCode="#,##0.0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3170560"/>
        <c:axId val="143176448"/>
        <c:axId val="0"/>
      </c:bar3DChart>
      <c:catAx>
        <c:axId val="143170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3176448"/>
        <c:crosses val="autoZero"/>
        <c:auto val="1"/>
        <c:lblAlgn val="ctr"/>
        <c:lblOffset val="100"/>
        <c:noMultiLvlLbl val="0"/>
      </c:catAx>
      <c:valAx>
        <c:axId val="143176448"/>
        <c:scaling>
          <c:orientation val="minMax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Thousands tons</a:t>
                </a:r>
              </a:p>
            </c:rich>
          </c:tx>
          <c:layout>
            <c:manualLayout>
              <c:xMode val="edge"/>
              <c:yMode val="edge"/>
              <c:x val="0.93405149535249621"/>
              <c:y val="0.3344533220588659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43170560"/>
        <c:crosses val="max"/>
        <c:crossBetween val="between"/>
      </c:valAx>
      <c:dTable>
        <c:showHorzBorder val="1"/>
        <c:showVertBorder val="1"/>
        <c:showOutline val="1"/>
        <c:showKeys val="0"/>
        <c:txPr>
          <a:bodyPr/>
          <a:lstStyle/>
          <a:p>
            <a:pPr rtl="0">
              <a:defRPr sz="900"/>
            </a:pPr>
            <a:endParaRPr lang="en-US"/>
          </a:p>
        </c:txPr>
      </c:dTable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5.3590006727606112E-3"/>
          <c:y val="5.5445092157516258E-2"/>
          <c:w val="0.10835177569028238"/>
          <c:h val="0.49911277158408124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</c:sp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sz="1600" noProof="0" dirty="0" smtClean="0"/>
              <a:t>EU</a:t>
            </a:r>
            <a:r>
              <a:rPr lang="en-GB" sz="1600" baseline="0" noProof="0" dirty="0" smtClean="0"/>
              <a:t> o</a:t>
            </a:r>
            <a:r>
              <a:rPr lang="en-GB" sz="1600" noProof="0" dirty="0" smtClean="0"/>
              <a:t>live oil IMPORTS per category and origin</a:t>
            </a:r>
            <a:r>
              <a:rPr lang="cs-CZ" sz="1600" noProof="0" dirty="0" smtClean="0"/>
              <a:t> (t)</a:t>
            </a:r>
            <a:endParaRPr lang="en-GB" sz="1600" noProof="0" dirty="0" smtClean="0"/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GB" sz="1200" b="1" i="0" baseline="0" noProof="0" dirty="0" smtClean="0">
                <a:effectLst/>
              </a:rPr>
              <a:t>July - March (2011-2015)</a:t>
            </a:r>
            <a:r>
              <a:rPr lang="en-US" sz="1400" dirty="0" smtClean="0"/>
              <a:t> </a:t>
            </a:r>
            <a:endParaRPr lang="cs-CZ" sz="14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1594852529228772"/>
          <c:y val="0.35293271812391214"/>
          <c:w val="0.76669700580152456"/>
          <c:h val="0.55574033440728809"/>
        </c:manualLayout>
      </c:layout>
      <c:barChart>
        <c:barDir val="col"/>
        <c:grouping val="percentStacked"/>
        <c:varyColors val="0"/>
        <c:ser>
          <c:idx val="0"/>
          <c:order val="0"/>
          <c:tx>
            <c:v>Extra virgin+virgin</c:v>
          </c:tx>
          <c:spPr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Data!$D$13:$D$16</c:f>
              <c:numCache>
                <c:formatCode>_-* #,##0_-;\-* #,##0_-;_-* "-"??_-;_-@_-</c:formatCode>
                <c:ptCount val="4"/>
                <c:pt idx="0">
                  <c:v>35096</c:v>
                </c:pt>
                <c:pt idx="1">
                  <c:v>57344</c:v>
                </c:pt>
                <c:pt idx="2">
                  <c:v>42349</c:v>
                </c:pt>
                <c:pt idx="3">
                  <c:v>66747.899999999994</c:v>
                </c:pt>
              </c:numCache>
            </c:numRef>
          </c:val>
        </c:ser>
        <c:ser>
          <c:idx val="1"/>
          <c:order val="1"/>
          <c:tx>
            <c:v>Virgin lampante</c:v>
          </c:tx>
          <c:spPr>
            <a:solidFill>
              <a:schemeClr val="accent1"/>
            </a:solidFill>
            <a:ln w="19050" cmpd="dbl">
              <a:solidFill>
                <a:schemeClr val="tx1"/>
              </a:solidFill>
              <a:prstDash val="sysDot"/>
            </a:ln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Data!$E$13:$E$16</c:f>
              <c:numCache>
                <c:formatCode>_-* #,##0_-;\-* #,##0_-;_-* "-"??_-;_-@_-</c:formatCode>
                <c:ptCount val="4"/>
                <c:pt idx="0">
                  <c:v>15957.4</c:v>
                </c:pt>
                <c:pt idx="1">
                  <c:v>26880.2</c:v>
                </c:pt>
                <c:pt idx="2">
                  <c:v>16966.5</c:v>
                </c:pt>
                <c:pt idx="3">
                  <c:v>20952.599999999999</c:v>
                </c:pt>
              </c:numCache>
            </c:numRef>
          </c:val>
        </c:ser>
        <c:ser>
          <c:idx val="2"/>
          <c:order val="2"/>
          <c:tx>
            <c:v>Refined</c:v>
          </c:tx>
          <c:spPr>
            <a:solidFill>
              <a:schemeClr val="accent3">
                <a:lumMod val="7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dLbls>
            <c:dLbl>
              <c:idx val="0"/>
              <c:delete val="1"/>
            </c:dLbl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Data!$F$13:$F$16</c:f>
              <c:numCache>
                <c:formatCode>_-* #,##0_-;\-* #,##0_-;_-* "-"??_-;_-@_-</c:formatCode>
                <c:ptCount val="4"/>
                <c:pt idx="0">
                  <c:v>1450.3</c:v>
                </c:pt>
                <c:pt idx="1">
                  <c:v>7734.4</c:v>
                </c:pt>
                <c:pt idx="2">
                  <c:v>12576.2</c:v>
                </c:pt>
                <c:pt idx="3">
                  <c:v>7969.6</c:v>
                </c:pt>
              </c:numCache>
            </c:numRef>
          </c:val>
        </c:ser>
        <c:ser>
          <c:idx val="3"/>
          <c:order val="3"/>
          <c:tx>
            <c:v>Pomace</c:v>
          </c:tx>
          <c:spPr>
            <a:solidFill>
              <a:schemeClr val="accent4">
                <a:lumMod val="40000"/>
                <a:lumOff val="60000"/>
              </a:schemeClr>
            </a:solidFill>
            <a:ln w="22225"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Data!$G$13:$G$16</c:f>
              <c:numCache>
                <c:formatCode>_-* #,##0_-;\-* #,##0_-;_-* "-"??_-;_-@_-</c:formatCode>
                <c:ptCount val="4"/>
                <c:pt idx="0">
                  <c:v>2844.9</c:v>
                </c:pt>
                <c:pt idx="1">
                  <c:v>7467.3</c:v>
                </c:pt>
                <c:pt idx="2">
                  <c:v>4555.5</c:v>
                </c:pt>
                <c:pt idx="3">
                  <c:v>15202.1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103744"/>
        <c:axId val="43105280"/>
      </c:barChart>
      <c:catAx>
        <c:axId val="43103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43105280"/>
        <c:crosses val="autoZero"/>
        <c:auto val="1"/>
        <c:lblAlgn val="ctr"/>
        <c:lblOffset val="100"/>
        <c:noMultiLvlLbl val="0"/>
      </c:catAx>
      <c:valAx>
        <c:axId val="4310528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4310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155185250711368E-3"/>
          <c:y val="0.24886326287819871"/>
          <c:w val="0.15753267504091292"/>
          <c:h val="0.521324478535702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/>
            </a:pPr>
            <a:r>
              <a:rPr lang="cs-CZ" sz="900"/>
              <a:t>July</a:t>
            </a:r>
            <a:r>
              <a:rPr lang="cs-CZ" sz="900" baseline="0"/>
              <a:t> 2011 - March 2012</a:t>
            </a:r>
            <a:endParaRPr lang="en-US" sz="9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2284551234287687"/>
          <c:y val="0.32432342731352137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dLbl>
              <c:idx val="2"/>
              <c:layout>
                <c:manualLayout>
                  <c:x val="-6.3223795567801102E-3"/>
                  <c:y val="-9.23688756570000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9215630117311688E-2"/>
                  <c:y val="-3.399125225125886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Data!$B$37:$B$40</c:f>
              <c:strCache>
                <c:ptCount val="4"/>
                <c:pt idx="0">
                  <c:v>Tunisia     </c:v>
                </c:pt>
                <c:pt idx="1">
                  <c:v>Turkey      </c:v>
                </c:pt>
                <c:pt idx="2">
                  <c:v>Morocco     </c:v>
                </c:pt>
                <c:pt idx="3">
                  <c:v>Others</c:v>
                </c:pt>
              </c:strCache>
            </c:strRef>
          </c:cat>
          <c:val>
            <c:numRef>
              <c:f>Data!$G$37:$G$40</c:f>
              <c:numCache>
                <c:formatCode>_-* #,##0_-;\-* #,##0_-;_-* "-"??_-;_-@_-</c:formatCode>
                <c:ptCount val="4"/>
                <c:pt idx="0">
                  <c:v>44384.7</c:v>
                </c:pt>
                <c:pt idx="1">
                  <c:v>702.69999999999993</c:v>
                </c:pt>
                <c:pt idx="2">
                  <c:v>2545.3999999999996</c:v>
                </c:pt>
                <c:pt idx="3">
                  <c:v>7715.8000000000011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31490786449621266"/>
          <c:w val="0.35034071151008972"/>
          <c:h val="0.61013936065521734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/>
            </a:pPr>
            <a:r>
              <a:rPr lang="cs-CZ" sz="900"/>
              <a:t>July</a:t>
            </a:r>
            <a:r>
              <a:rPr lang="cs-CZ" sz="900" baseline="0"/>
              <a:t> 2012 - March 2013</a:t>
            </a:r>
            <a:endParaRPr lang="en-US" sz="9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2284551234287687"/>
          <c:y val="0.32432342731352137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dLbl>
              <c:idx val="1"/>
              <c:layout>
                <c:manualLayout>
                  <c:x val="-1.3939151803550187E-2"/>
                  <c:y val="-1.726618078106453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Data!$B$37:$B$40</c:f>
              <c:strCache>
                <c:ptCount val="4"/>
                <c:pt idx="0">
                  <c:v>Tunisia     </c:v>
                </c:pt>
                <c:pt idx="1">
                  <c:v>Turkey      </c:v>
                </c:pt>
                <c:pt idx="2">
                  <c:v>Morocco     </c:v>
                </c:pt>
                <c:pt idx="3">
                  <c:v>Others</c:v>
                </c:pt>
              </c:strCache>
            </c:strRef>
          </c:cat>
          <c:val>
            <c:numRef>
              <c:f>Data!$G$42:$G$45</c:f>
              <c:numCache>
                <c:formatCode>_-* #,##0_-;\-* #,##0_-;_-* "-"??_-;_-@_-</c:formatCode>
                <c:ptCount val="4"/>
                <c:pt idx="0">
                  <c:v>78082.8</c:v>
                </c:pt>
                <c:pt idx="1">
                  <c:v>6585.9</c:v>
                </c:pt>
                <c:pt idx="2">
                  <c:v>8843.2000000000007</c:v>
                </c:pt>
                <c:pt idx="3">
                  <c:v>5913.9999999999973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31490786449621266"/>
          <c:w val="0.35034071151008972"/>
          <c:h val="0.61013936065521734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/>
            </a:pPr>
            <a:r>
              <a:rPr lang="cs-CZ" sz="900"/>
              <a:t>July</a:t>
            </a:r>
            <a:r>
              <a:rPr lang="cs-CZ" sz="900" baseline="0"/>
              <a:t> 2013 - March 2014</a:t>
            </a:r>
            <a:endParaRPr lang="en-US" sz="9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1396819832535368"/>
          <c:y val="0.32947334231815995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Data!$B$37:$B$40</c:f>
              <c:strCache>
                <c:ptCount val="4"/>
                <c:pt idx="0">
                  <c:v>Tunisia     </c:v>
                </c:pt>
                <c:pt idx="1">
                  <c:v>Turkey      </c:v>
                </c:pt>
                <c:pt idx="2">
                  <c:v>Morocco     </c:v>
                </c:pt>
                <c:pt idx="3">
                  <c:v>Others</c:v>
                </c:pt>
              </c:strCache>
            </c:strRef>
          </c:cat>
          <c:val>
            <c:numRef>
              <c:f>Data!$G$47:$G$50</c:f>
              <c:numCache>
                <c:formatCode>_-* #,##0_-;\-* #,##0_-;_-* "-"??_-;_-@_-</c:formatCode>
                <c:ptCount val="4"/>
                <c:pt idx="0">
                  <c:v>43346.1</c:v>
                </c:pt>
                <c:pt idx="1">
                  <c:v>17742.399999999998</c:v>
                </c:pt>
                <c:pt idx="2">
                  <c:v>4966.6000000000004</c:v>
                </c:pt>
                <c:pt idx="3">
                  <c:v>10392.1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31490786449621266"/>
          <c:w val="0.35034071151008972"/>
          <c:h val="0.61013936065521734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900"/>
            </a:pPr>
            <a:r>
              <a:rPr lang="cs-CZ" sz="900"/>
              <a:t>July</a:t>
            </a:r>
            <a:r>
              <a:rPr lang="cs-CZ" sz="900" baseline="0"/>
              <a:t> 2014 - March 2015</a:t>
            </a:r>
            <a:endParaRPr lang="en-US" sz="9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5302072859106466"/>
          <c:y val="0.35792114508006084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dLbl>
              <c:idx val="2"/>
              <c:layout>
                <c:manualLayout>
                  <c:x val="6.2364379409552417E-2"/>
                  <c:y val="-9.04102689983240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Data!$B$37:$B$40</c:f>
              <c:strCache>
                <c:ptCount val="4"/>
                <c:pt idx="0">
                  <c:v>Tunisia     </c:v>
                </c:pt>
                <c:pt idx="1">
                  <c:v>Turkey      </c:v>
                </c:pt>
                <c:pt idx="2">
                  <c:v>Morocco     </c:v>
                </c:pt>
                <c:pt idx="3">
                  <c:v>Others</c:v>
                </c:pt>
              </c:strCache>
            </c:strRef>
          </c:cat>
          <c:val>
            <c:numRef>
              <c:f>Data!$G$52:$G$55</c:f>
              <c:numCache>
                <c:formatCode>_-* #,##0_-;\-* #,##0_-;_-* "-"??_-;_-@_-</c:formatCode>
                <c:ptCount val="4"/>
                <c:pt idx="0">
                  <c:v>86705.900000000009</c:v>
                </c:pt>
                <c:pt idx="1">
                  <c:v>734.9</c:v>
                </c:pt>
                <c:pt idx="2">
                  <c:v>17890.699999999997</c:v>
                </c:pt>
                <c:pt idx="3">
                  <c:v>5540.6999999999944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31490786449621266"/>
          <c:w val="0.35034071151008972"/>
          <c:h val="0.61013936065521734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>
                <a:solidFill>
                  <a:schemeClr val="tx1"/>
                </a:solidFill>
              </a:rPr>
              <a:t>EU28: Structure of olive oil trade 2006-2014 with EXTRA-EU28   </a:t>
            </a:r>
            <a:r>
              <a:rPr lang="en-US" sz="1600" dirty="0" smtClean="0">
                <a:solidFill>
                  <a:schemeClr val="tx1"/>
                </a:solidFill>
              </a:rPr>
              <a:t>(Mio </a:t>
            </a:r>
            <a:r>
              <a:rPr lang="fr-BE" sz="1600" dirty="0" smtClean="0">
                <a:solidFill>
                  <a:schemeClr val="tx1"/>
                </a:solidFill>
              </a:rPr>
              <a:t>€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5350652438324111"/>
          <c:y val="2.896381121035504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6316718328760955E-2"/>
          <c:y val="0.11358002252178799"/>
          <c:w val="0.77637069822793892"/>
          <c:h val="0.77938358606522073"/>
        </c:manualLayout>
      </c:layout>
      <c:barChart>
        <c:barDir val="col"/>
        <c:grouping val="stacked"/>
        <c:varyColors val="0"/>
        <c:ser>
          <c:idx val="9"/>
          <c:order val="0"/>
          <c:tx>
            <c:strRef>
              <c:f>'Trade balance'!$B$30</c:f>
              <c:strCache>
                <c:ptCount val="1"/>
                <c:pt idx="0">
                  <c:v>Import pomace</c:v>
                </c:pt>
              </c:strCache>
            </c:strRef>
          </c:tx>
          <c:invertIfNegative val="0"/>
          <c:val>
            <c:numRef>
              <c:f>'Trade balance'!$C$30:$J$30</c:f>
              <c:numCache>
                <c:formatCode>#\ ###\ ###</c:formatCode>
                <c:ptCount val="8"/>
                <c:pt idx="0">
                  <c:v>-3.9089399999999999</c:v>
                </c:pt>
                <c:pt idx="1">
                  <c:v>-5.0656000000000008</c:v>
                </c:pt>
                <c:pt idx="2">
                  <c:v>-3.9407700000000001</c:v>
                </c:pt>
                <c:pt idx="3">
                  <c:v>-3.6952399999999996</c:v>
                </c:pt>
                <c:pt idx="4">
                  <c:v>-1.37703</c:v>
                </c:pt>
                <c:pt idx="5">
                  <c:v>-3.6400999999999999</c:v>
                </c:pt>
                <c:pt idx="6">
                  <c:v>-8.8583999999999996</c:v>
                </c:pt>
                <c:pt idx="7">
                  <c:v>-4.6722700000000001</c:v>
                </c:pt>
              </c:numCache>
            </c:numRef>
          </c:val>
        </c:ser>
        <c:ser>
          <c:idx val="3"/>
          <c:order val="1"/>
          <c:tx>
            <c:strRef>
              <c:f>'Trade balance'!$B$27</c:f>
              <c:strCache>
                <c:ptCount val="1"/>
                <c:pt idx="0">
                  <c:v>Import extra virgin+virgin</c:v>
                </c:pt>
              </c:strCache>
            </c:strRef>
          </c:tx>
          <c:invertIfNegative val="0"/>
          <c:val>
            <c:numRef>
              <c:f>'Trade balance'!$C$27:$J$27</c:f>
              <c:numCache>
                <c:formatCode>#\ ###\ ###</c:formatCode>
                <c:ptCount val="8"/>
                <c:pt idx="0">
                  <c:v>-306.44675000000001</c:v>
                </c:pt>
                <c:pt idx="1">
                  <c:v>-240.81531000000001</c:v>
                </c:pt>
                <c:pt idx="2">
                  <c:v>-160.92116000000001</c:v>
                </c:pt>
                <c:pt idx="3">
                  <c:v>-128.74263999999999</c:v>
                </c:pt>
                <c:pt idx="4">
                  <c:v>-119.27952000000001</c:v>
                </c:pt>
                <c:pt idx="5">
                  <c:v>-110.73164999999999</c:v>
                </c:pt>
                <c:pt idx="6">
                  <c:v>-232.90582999999998</c:v>
                </c:pt>
                <c:pt idx="7">
                  <c:v>-130.45776000000001</c:v>
                </c:pt>
              </c:numCache>
            </c:numRef>
          </c:val>
        </c:ser>
        <c:ser>
          <c:idx val="5"/>
          <c:order val="2"/>
          <c:tx>
            <c:strRef>
              <c:f>'Trade balance'!$B$29</c:f>
              <c:strCache>
                <c:ptCount val="1"/>
                <c:pt idx="0">
                  <c:v>Import refined</c:v>
                </c:pt>
              </c:strCache>
            </c:strRef>
          </c:tx>
          <c:invertIfNegative val="0"/>
          <c:cat>
            <c:strRef>
              <c:f>'Trade balance'!$C$11:$J$11</c:f>
              <c:strCache>
                <c:ptCount val="8"/>
                <c:pt idx="0">
                  <c:v>2006/07</c:v>
                </c:pt>
                <c:pt idx="1">
                  <c:v>2007/08</c:v>
                </c:pt>
                <c:pt idx="2">
                  <c:v>2008/09</c:v>
                </c:pt>
                <c:pt idx="3">
                  <c:v>2009/10</c:v>
                </c:pt>
                <c:pt idx="4">
                  <c:v>2010/11</c:v>
                </c:pt>
                <c:pt idx="5">
                  <c:v>2011/12</c:v>
                </c:pt>
                <c:pt idx="6">
                  <c:v>2012/13</c:v>
                </c:pt>
                <c:pt idx="7">
                  <c:v>2013/14</c:v>
                </c:pt>
              </c:strCache>
            </c:strRef>
          </c:cat>
          <c:val>
            <c:numRef>
              <c:f>'Trade balance'!$C$29:$J$29</c:f>
              <c:numCache>
                <c:formatCode>#\ ###\ ###</c:formatCode>
                <c:ptCount val="8"/>
                <c:pt idx="0">
                  <c:v>-75.811589999999995</c:v>
                </c:pt>
                <c:pt idx="1">
                  <c:v>-34.353499999999997</c:v>
                </c:pt>
                <c:pt idx="2">
                  <c:v>-18.334009999999999</c:v>
                </c:pt>
                <c:pt idx="3">
                  <c:v>-11.423299999999999</c:v>
                </c:pt>
                <c:pt idx="4">
                  <c:v>-2.7401599999999999</c:v>
                </c:pt>
                <c:pt idx="5">
                  <c:v>-4.7331899999999996</c:v>
                </c:pt>
                <c:pt idx="6">
                  <c:v>-27.80658</c:v>
                </c:pt>
                <c:pt idx="7">
                  <c:v>-32.129869999999997</c:v>
                </c:pt>
              </c:numCache>
            </c:numRef>
          </c:val>
        </c:ser>
        <c:ser>
          <c:idx val="4"/>
          <c:order val="3"/>
          <c:tx>
            <c:strRef>
              <c:f>'Trade balance'!$B$28</c:f>
              <c:strCache>
                <c:ptCount val="1"/>
                <c:pt idx="0">
                  <c:v>Import virgin lampante</c:v>
                </c:pt>
              </c:strCache>
            </c:strRef>
          </c:tx>
          <c:invertIfNegative val="0"/>
          <c:cat>
            <c:strRef>
              <c:f>'Trade balance'!$C$11:$J$11</c:f>
              <c:strCache>
                <c:ptCount val="8"/>
                <c:pt idx="0">
                  <c:v>2006/07</c:v>
                </c:pt>
                <c:pt idx="1">
                  <c:v>2007/08</c:v>
                </c:pt>
                <c:pt idx="2">
                  <c:v>2008/09</c:v>
                </c:pt>
                <c:pt idx="3">
                  <c:v>2009/10</c:v>
                </c:pt>
                <c:pt idx="4">
                  <c:v>2010/11</c:v>
                </c:pt>
                <c:pt idx="5">
                  <c:v>2011/12</c:v>
                </c:pt>
                <c:pt idx="6">
                  <c:v>2012/13</c:v>
                </c:pt>
                <c:pt idx="7">
                  <c:v>2013/14</c:v>
                </c:pt>
              </c:strCache>
            </c:strRef>
          </c:cat>
          <c:val>
            <c:numRef>
              <c:f>'Trade balance'!$C$28:$J$28</c:f>
              <c:numCache>
                <c:formatCode>#\ ###\ ###</c:formatCode>
                <c:ptCount val="8"/>
                <c:pt idx="0">
                  <c:v>-238.81774999999999</c:v>
                </c:pt>
                <c:pt idx="1">
                  <c:v>-149.76508999999999</c:v>
                </c:pt>
                <c:pt idx="2">
                  <c:v>-50.067190000000004</c:v>
                </c:pt>
                <c:pt idx="3">
                  <c:v>-42.845399999999998</c:v>
                </c:pt>
                <c:pt idx="4">
                  <c:v>-40.558769999999996</c:v>
                </c:pt>
                <c:pt idx="5">
                  <c:v>-42.533799999999999</c:v>
                </c:pt>
                <c:pt idx="6">
                  <c:v>-69.81322999999999</c:v>
                </c:pt>
                <c:pt idx="7">
                  <c:v>-38.162849999999999</c:v>
                </c:pt>
              </c:numCache>
            </c:numRef>
          </c:val>
        </c:ser>
        <c:ser>
          <c:idx val="0"/>
          <c:order val="4"/>
          <c:tx>
            <c:strRef>
              <c:f>'Trade balance'!$B$23</c:f>
              <c:strCache>
                <c:ptCount val="1"/>
                <c:pt idx="0">
                  <c:v>Export extra virgin+virgin</c:v>
                </c:pt>
              </c:strCache>
            </c:strRef>
          </c:tx>
          <c:invertIfNegative val="0"/>
          <c:cat>
            <c:strRef>
              <c:f>'Trade balance'!$C$11:$J$11</c:f>
              <c:strCache>
                <c:ptCount val="8"/>
                <c:pt idx="0">
                  <c:v>2006/07</c:v>
                </c:pt>
                <c:pt idx="1">
                  <c:v>2007/08</c:v>
                </c:pt>
                <c:pt idx="2">
                  <c:v>2008/09</c:v>
                </c:pt>
                <c:pt idx="3">
                  <c:v>2009/10</c:v>
                </c:pt>
                <c:pt idx="4">
                  <c:v>2010/11</c:v>
                </c:pt>
                <c:pt idx="5">
                  <c:v>2011/12</c:v>
                </c:pt>
                <c:pt idx="6">
                  <c:v>2012/13</c:v>
                </c:pt>
                <c:pt idx="7">
                  <c:v>2013/14</c:v>
                </c:pt>
              </c:strCache>
            </c:strRef>
          </c:cat>
          <c:val>
            <c:numRef>
              <c:f>'Trade balance'!$C$23:$J$23</c:f>
              <c:numCache>
                <c:formatCode>#\ ###\ ###</c:formatCode>
                <c:ptCount val="8"/>
                <c:pt idx="0">
                  <c:v>804.77233000000001</c:v>
                </c:pt>
                <c:pt idx="1">
                  <c:v>792.14145999999994</c:v>
                </c:pt>
                <c:pt idx="2">
                  <c:v>821.17859999999996</c:v>
                </c:pt>
                <c:pt idx="3">
                  <c:v>900.32414000000006</c:v>
                </c:pt>
                <c:pt idx="4">
                  <c:v>1082.07572</c:v>
                </c:pt>
                <c:pt idx="5">
                  <c:v>1118.4018899999999</c:v>
                </c:pt>
                <c:pt idx="6">
                  <c:v>1243.94299</c:v>
                </c:pt>
                <c:pt idx="7">
                  <c:v>1424.66443</c:v>
                </c:pt>
              </c:numCache>
            </c:numRef>
          </c:val>
        </c:ser>
        <c:ser>
          <c:idx val="2"/>
          <c:order val="5"/>
          <c:tx>
            <c:strRef>
              <c:f>'Trade balance'!$B$25</c:f>
              <c:strCache>
                <c:ptCount val="1"/>
                <c:pt idx="0">
                  <c:v>Export refined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cat>
            <c:strRef>
              <c:f>'Trade balance'!$C$11:$J$11</c:f>
              <c:strCache>
                <c:ptCount val="8"/>
                <c:pt idx="0">
                  <c:v>2006/07</c:v>
                </c:pt>
                <c:pt idx="1">
                  <c:v>2007/08</c:v>
                </c:pt>
                <c:pt idx="2">
                  <c:v>2008/09</c:v>
                </c:pt>
                <c:pt idx="3">
                  <c:v>2009/10</c:v>
                </c:pt>
                <c:pt idx="4">
                  <c:v>2010/11</c:v>
                </c:pt>
                <c:pt idx="5">
                  <c:v>2011/12</c:v>
                </c:pt>
                <c:pt idx="6">
                  <c:v>2012/13</c:v>
                </c:pt>
                <c:pt idx="7">
                  <c:v>2013/14</c:v>
                </c:pt>
              </c:strCache>
            </c:strRef>
          </c:cat>
          <c:val>
            <c:numRef>
              <c:f>'Trade balance'!$C$25:$J$25</c:f>
              <c:numCache>
                <c:formatCode>#\ ###\ ###</c:formatCode>
                <c:ptCount val="8"/>
                <c:pt idx="0">
                  <c:v>465.21019999999999</c:v>
                </c:pt>
                <c:pt idx="1">
                  <c:v>436.96839</c:v>
                </c:pt>
                <c:pt idx="2">
                  <c:v>411.54088999999999</c:v>
                </c:pt>
                <c:pt idx="3">
                  <c:v>369.92705999999998</c:v>
                </c:pt>
                <c:pt idx="4">
                  <c:v>411.13342</c:v>
                </c:pt>
                <c:pt idx="5">
                  <c:v>424.27647999999999</c:v>
                </c:pt>
                <c:pt idx="6">
                  <c:v>450.58521999999999</c:v>
                </c:pt>
                <c:pt idx="7">
                  <c:v>510.05212999999998</c:v>
                </c:pt>
              </c:numCache>
            </c:numRef>
          </c:val>
        </c:ser>
        <c:ser>
          <c:idx val="8"/>
          <c:order val="6"/>
          <c:tx>
            <c:strRef>
              <c:f>'Trade balance'!$B$26</c:f>
              <c:strCache>
                <c:ptCount val="1"/>
                <c:pt idx="0">
                  <c:v>Export pomace</c:v>
                </c:pt>
              </c:strCache>
            </c:strRef>
          </c:tx>
          <c:invertIfNegative val="0"/>
          <c:val>
            <c:numRef>
              <c:f>'Trade balance'!$C$26:$J$26</c:f>
              <c:numCache>
                <c:formatCode>#\ ###\ ###</c:formatCode>
                <c:ptCount val="8"/>
                <c:pt idx="0">
                  <c:v>102.52127</c:v>
                </c:pt>
                <c:pt idx="1">
                  <c:v>99.580770000000001</c:v>
                </c:pt>
                <c:pt idx="2">
                  <c:v>96.560880000000012</c:v>
                </c:pt>
                <c:pt idx="3">
                  <c:v>89.469719999999995</c:v>
                </c:pt>
                <c:pt idx="4">
                  <c:v>100.2123</c:v>
                </c:pt>
                <c:pt idx="5">
                  <c:v>113.90109</c:v>
                </c:pt>
                <c:pt idx="6">
                  <c:v>122.68342999999999</c:v>
                </c:pt>
                <c:pt idx="7">
                  <c:v>136.77209999999999</c:v>
                </c:pt>
              </c:numCache>
            </c:numRef>
          </c:val>
        </c:ser>
        <c:ser>
          <c:idx val="1"/>
          <c:order val="7"/>
          <c:tx>
            <c:strRef>
              <c:f>'Trade balance'!$B$24</c:f>
              <c:strCache>
                <c:ptCount val="1"/>
                <c:pt idx="0">
                  <c:v>Export virgin lampante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'Trade balance'!$C$11:$J$11</c:f>
              <c:strCache>
                <c:ptCount val="8"/>
                <c:pt idx="0">
                  <c:v>2006/07</c:v>
                </c:pt>
                <c:pt idx="1">
                  <c:v>2007/08</c:v>
                </c:pt>
                <c:pt idx="2">
                  <c:v>2008/09</c:v>
                </c:pt>
                <c:pt idx="3">
                  <c:v>2009/10</c:v>
                </c:pt>
                <c:pt idx="4">
                  <c:v>2010/11</c:v>
                </c:pt>
                <c:pt idx="5">
                  <c:v>2011/12</c:v>
                </c:pt>
                <c:pt idx="6">
                  <c:v>2012/13</c:v>
                </c:pt>
                <c:pt idx="7">
                  <c:v>2013/14</c:v>
                </c:pt>
              </c:strCache>
            </c:strRef>
          </c:cat>
          <c:val>
            <c:numRef>
              <c:f>'Trade balance'!$C$24:$J$24</c:f>
              <c:numCache>
                <c:formatCode>#\ ###\ ###</c:formatCode>
                <c:ptCount val="8"/>
                <c:pt idx="0">
                  <c:v>9.996459999999999</c:v>
                </c:pt>
                <c:pt idx="1">
                  <c:v>11.284870000000002</c:v>
                </c:pt>
                <c:pt idx="2">
                  <c:v>15.550330000000001</c:v>
                </c:pt>
                <c:pt idx="3">
                  <c:v>17.272320000000001</c:v>
                </c:pt>
                <c:pt idx="4">
                  <c:v>16.18384</c:v>
                </c:pt>
                <c:pt idx="5">
                  <c:v>15.484399999999999</c:v>
                </c:pt>
                <c:pt idx="6">
                  <c:v>21.635759999999998</c:v>
                </c:pt>
                <c:pt idx="7">
                  <c:v>10.48175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952384"/>
        <c:axId val="43966848"/>
      </c:barChart>
      <c:lineChart>
        <c:grouping val="standard"/>
        <c:varyColors val="0"/>
        <c:ser>
          <c:idx val="6"/>
          <c:order val="8"/>
          <c:tx>
            <c:strRef>
              <c:f>'Trade balance'!$B$31</c:f>
              <c:strCache>
                <c:ptCount val="1"/>
                <c:pt idx="0">
                  <c:v>TRADE BALANCE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diamond"/>
            <c:size val="8"/>
            <c:spPr>
              <a:solidFill>
                <a:srgbClr val="FF0000"/>
              </a:solidFill>
            </c:spPr>
          </c:marker>
          <c:cat>
            <c:strRef>
              <c:f>'Trade balance'!$C$22:$J$22</c:f>
              <c:strCache>
                <c:ptCount val="8"/>
                <c:pt idx="0">
                  <c:v>2006/07</c:v>
                </c:pt>
                <c:pt idx="1">
                  <c:v>2007/08</c:v>
                </c:pt>
                <c:pt idx="2">
                  <c:v>2008/09</c:v>
                </c:pt>
                <c:pt idx="3">
                  <c:v>2009/10</c:v>
                </c:pt>
                <c:pt idx="4">
                  <c:v>2010/11</c:v>
                </c:pt>
                <c:pt idx="5">
                  <c:v>2011/12</c:v>
                </c:pt>
                <c:pt idx="6">
                  <c:v>2012/13</c:v>
                </c:pt>
                <c:pt idx="7">
                  <c:v>2013/14</c:v>
                </c:pt>
              </c:strCache>
            </c:strRef>
          </c:cat>
          <c:val>
            <c:numRef>
              <c:f>'Trade balance'!$C$31:$J$31</c:f>
              <c:numCache>
                <c:formatCode>#\ ###\ ###</c:formatCode>
                <c:ptCount val="8"/>
                <c:pt idx="0">
                  <c:v>757.51522999999997</c:v>
                </c:pt>
                <c:pt idx="1">
                  <c:v>909.9759899999998</c:v>
                </c:pt>
                <c:pt idx="2">
                  <c:v>1111.5675699999999</c:v>
                </c:pt>
                <c:pt idx="3">
                  <c:v>1190.2866600000004</c:v>
                </c:pt>
                <c:pt idx="4">
                  <c:v>1445.6497999999997</c:v>
                </c:pt>
                <c:pt idx="5">
                  <c:v>1510.4251200000001</c:v>
                </c:pt>
                <c:pt idx="6">
                  <c:v>1499.46336</c:v>
                </c:pt>
                <c:pt idx="7">
                  <c:v>1876.54766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52384"/>
        <c:axId val="43966848"/>
      </c:lineChart>
      <c:catAx>
        <c:axId val="43952384"/>
        <c:scaling>
          <c:orientation val="minMax"/>
        </c:scaling>
        <c:delete val="0"/>
        <c:axPos val="b"/>
        <c:numFmt formatCode="General" sourceLinked="1"/>
        <c:majorTickMark val="cross"/>
        <c:minorTickMark val="none"/>
        <c:tickLblPos val="low"/>
        <c:txPr>
          <a:bodyPr rot="0" vert="horz"/>
          <a:lstStyle/>
          <a:p>
            <a:pPr>
              <a:defRPr sz="1050">
                <a:solidFill>
                  <a:schemeClr val="tx1"/>
                </a:solidFill>
              </a:defRPr>
            </a:pPr>
            <a:endParaRPr lang="en-US"/>
          </a:p>
        </c:txPr>
        <c:crossAx val="43966848"/>
        <c:crossesAt val="-10000"/>
        <c:auto val="1"/>
        <c:lblAlgn val="ctr"/>
        <c:lblOffset val="0"/>
        <c:noMultiLvlLbl val="0"/>
      </c:catAx>
      <c:valAx>
        <c:axId val="43966848"/>
        <c:scaling>
          <c:orientation val="minMax"/>
          <c:max val="2300"/>
          <c:min val="-1000"/>
        </c:scaling>
        <c:delete val="0"/>
        <c:axPos val="l"/>
        <c:majorGridlines/>
        <c:numFmt formatCode="#\ ###\ ###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chemeClr val="tx1"/>
                </a:solidFill>
              </a:defRPr>
            </a:pPr>
            <a:endParaRPr lang="en-US"/>
          </a:p>
        </c:txPr>
        <c:crossAx val="43952384"/>
        <c:crossesAt val="1"/>
        <c:crossBetween val="between"/>
        <c:majorUnit val="500"/>
      </c:valAx>
      <c:spPr>
        <a:solidFill>
          <a:schemeClr val="bg2">
            <a:lumMod val="90000"/>
          </a:schemeClr>
        </a:solidFill>
      </c:spPr>
    </c:plotArea>
    <c:legend>
      <c:legendPos val="r"/>
      <c:layout>
        <c:manualLayout>
          <c:xMode val="edge"/>
          <c:yMode val="edge"/>
          <c:x val="0.85843807567532315"/>
          <c:y val="0.10729931661434423"/>
          <c:w val="0.13905193915977895"/>
          <c:h val="0.83076485032685188"/>
        </c:manualLayout>
      </c:layout>
      <c:overlay val="0"/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2"/>
    </a:solidFill>
  </c:sp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200201725581832E-2"/>
          <c:w val="0.83181259590833556"/>
          <c:h val="0.9605290740199833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0.20154281093402779"/>
                  <c:y val="-0.2916372584585629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8710173650073592E-2"/>
                  <c:y val="-7.004194935793955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5.6362264487332142E-2"/>
                  <c:y val="1.76016138046546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8.4214947161537698E-2"/>
                  <c:y val="1.69890222060989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'intra trade 2013-2015'!$P$3:$P$8</c:f>
              <c:strCache>
                <c:ptCount val="6"/>
                <c:pt idx="0">
                  <c:v>Spain</c:v>
                </c:pt>
                <c:pt idx="1">
                  <c:v>Italy</c:v>
                </c:pt>
                <c:pt idx="2">
                  <c:v>Greece</c:v>
                </c:pt>
                <c:pt idx="3">
                  <c:v>Portugal</c:v>
                </c:pt>
                <c:pt idx="4">
                  <c:v>France</c:v>
                </c:pt>
                <c:pt idx="5">
                  <c:v>Others</c:v>
                </c:pt>
              </c:strCache>
            </c:strRef>
          </c:cat>
          <c:val>
            <c:numRef>
              <c:f>('intra trade 2013-2015'!$C$15;'intra trade 2013-2015'!$E$15;'intra trade 2013-2015'!$G$15;'intra trade 2013-2015'!$I$15;'intra trade 2013-2015'!$K$15;'intra trade 2013-2015'!$M$15)</c:f>
              <c:numCache>
                <c:formatCode>0.0%</c:formatCode>
                <c:ptCount val="6"/>
                <c:pt idx="0">
                  <c:v>0.71451486540011511</c:v>
                </c:pt>
                <c:pt idx="1">
                  <c:v>0.13880592590645227</c:v>
                </c:pt>
                <c:pt idx="2">
                  <c:v>5.8867137363762721E-2</c:v>
                </c:pt>
                <c:pt idx="3">
                  <c:v>6.720464325038257E-2</c:v>
                </c:pt>
                <c:pt idx="4">
                  <c:v>4.5951514506066488E-3</c:v>
                </c:pt>
                <c:pt idx="5">
                  <c:v>1.6012276628680669E-2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4575264318040962"/>
          <c:w val="0.72457022952313743"/>
          <c:h val="0.828359795382734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0.16212789967109575"/>
                  <c:y val="-0.1792476026555200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"/>
                  <c:y val="-4.259286096948952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5875599370138625E-2"/>
                  <c:y val="-7.744526377535377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2.2875195628275891E-2"/>
                  <c:y val="-2.070092370889706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8.8129247136752159E-3"/>
                  <c:y val="-5.7512743643214626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'intra trade 2013-2015'!$P$3:$P$8</c:f>
              <c:strCache>
                <c:ptCount val="6"/>
                <c:pt idx="0">
                  <c:v>Spain</c:v>
                </c:pt>
                <c:pt idx="1">
                  <c:v>Italy</c:v>
                </c:pt>
                <c:pt idx="2">
                  <c:v>Greece</c:v>
                </c:pt>
                <c:pt idx="3">
                  <c:v>Portugal</c:v>
                </c:pt>
                <c:pt idx="4">
                  <c:v>France</c:v>
                </c:pt>
                <c:pt idx="5">
                  <c:v>Others</c:v>
                </c:pt>
              </c:strCache>
            </c:strRef>
          </c:cat>
          <c:val>
            <c:numRef>
              <c:f>('intra trade 2013-2015'!$C$85;'intra trade 2013-2015'!$E$85;'intra trade 2013-2015'!$G$85;'intra trade 2013-2015'!$I$85;'intra trade 2013-2015'!$K$85;'intra trade 2013-2015'!$M$85)</c:f>
              <c:numCache>
                <c:formatCode>0.0%</c:formatCode>
                <c:ptCount val="6"/>
                <c:pt idx="0">
                  <c:v>0.68028549631814794</c:v>
                </c:pt>
                <c:pt idx="1">
                  <c:v>0.1155734781292293</c:v>
                </c:pt>
                <c:pt idx="2">
                  <c:v>0.1162394523264903</c:v>
                </c:pt>
                <c:pt idx="3">
                  <c:v>7.0868581049949919E-2</c:v>
                </c:pt>
                <c:pt idx="4">
                  <c:v>4.9929259047288297E-3</c:v>
                </c:pt>
                <c:pt idx="5">
                  <c:v>1.2040066271453438E-2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July </a:t>
            </a:r>
            <a:r>
              <a:rPr lang="en-GB" sz="1100" b="1" i="0" u="none" strike="noStrike" baseline="0" dirty="0">
                <a:solidFill>
                  <a:srgbClr val="000000"/>
                </a:solidFill>
                <a:latin typeface="Calibri"/>
                <a:cs typeface="Calibri"/>
              </a:rPr>
              <a:t>2013-March 2014</a:t>
            </a:r>
          </a:p>
        </c:rich>
      </c:tx>
      <c:layout>
        <c:manualLayout>
          <c:xMode val="edge"/>
          <c:yMode val="edge"/>
          <c:x val="0.22790294740067035"/>
          <c:y val="0.1129739552748107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37120663456523"/>
          <c:y val="0.30383901331695384"/>
          <c:w val="0.57291253029818201"/>
          <c:h val="0.5900656087371252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'intra trade 2013-2015'!$A$12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2013-2015'!$D$12</c:f>
              <c:numCache>
                <c:formatCode>_-* #,##0_-;\-* #,##0_-;_-* "-"??_-;_-@_-</c:formatCode>
                <c:ptCount val="1"/>
                <c:pt idx="0">
                  <c:v>31.934799999999999</c:v>
                </c:pt>
              </c:numCache>
            </c:numRef>
          </c:val>
        </c:ser>
        <c:ser>
          <c:idx val="2"/>
          <c:order val="1"/>
          <c:tx>
            <c:strRef>
              <c:f>'intra trade 2013-2015'!$A$14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2013-2015'!$D$14</c:f>
              <c:numCache>
                <c:formatCode>_-* #,##0_-;\-* #,##0_-;_-* "-"??_-;_-@_-</c:formatCode>
                <c:ptCount val="1"/>
                <c:pt idx="0">
                  <c:v>26.484299999999998</c:v>
                </c:pt>
              </c:numCache>
            </c:numRef>
          </c:val>
        </c:ser>
        <c:ser>
          <c:idx val="3"/>
          <c:order val="2"/>
          <c:tx>
            <c:strRef>
              <c:f>'intra trade 2013-2015'!$A$10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2013-2015'!$D$10</c:f>
              <c:numCache>
                <c:formatCode>_-* #,##0_-;\-* #,##0_-;_-* "-"??_-;_-@_-</c:formatCode>
                <c:ptCount val="1"/>
                <c:pt idx="0">
                  <c:v>19.919700000000002</c:v>
                </c:pt>
              </c:numCache>
            </c:numRef>
          </c:val>
        </c:ser>
        <c:ser>
          <c:idx val="1"/>
          <c:order val="3"/>
          <c:tx>
            <c:strRef>
              <c:f>'intra trade 2013-2015'!$A$11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2013-2015'!$D$11</c:f>
              <c:numCache>
                <c:formatCode>_-* #,##0_-;\-* #,##0_-;_-* "-"??_-;_-@_-</c:formatCode>
                <c:ptCount val="1"/>
                <c:pt idx="0">
                  <c:v>11.6729</c:v>
                </c:pt>
              </c:numCache>
            </c:numRef>
          </c:val>
        </c:ser>
        <c:ser>
          <c:idx val="7"/>
          <c:order val="4"/>
          <c:tx>
            <c:strRef>
              <c:f>'intra trade 2013-2015'!$A$8</c:f>
              <c:strCache>
                <c:ptCount val="1"/>
                <c:pt idx="0">
                  <c:v>Greece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2013-2015'!$D$8</c:f>
              <c:numCache>
                <c:formatCode>_-* #,##0_-;\-* #,##0_-;_-* "-"??_-;_-@_-</c:formatCode>
                <c:ptCount val="1"/>
                <c:pt idx="0">
                  <c:v>7.9672000000000001</c:v>
                </c:pt>
              </c:numCache>
            </c:numRef>
          </c:val>
        </c:ser>
        <c:ser>
          <c:idx val="5"/>
          <c:order val="5"/>
          <c:tx>
            <c:strRef>
              <c:f>'intra trade 2013-2015'!$A$6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</c:spPr>
          <c:invertIfNegative val="0"/>
          <c:val>
            <c:numRef>
              <c:f>'intra trade 2013-2015'!$D$6</c:f>
              <c:numCache>
                <c:formatCode>_-* #,##0_-;\-* #,##0_-;_-* "-"??_-;_-@_-</c:formatCode>
                <c:ptCount val="1"/>
                <c:pt idx="0">
                  <c:v>3.6194999999999999</c:v>
                </c:pt>
              </c:numCache>
            </c:numRef>
          </c:val>
        </c:ser>
        <c:ser>
          <c:idx val="6"/>
          <c:order val="6"/>
          <c:tx>
            <c:strRef>
              <c:f>'intra trade 2013-2015'!$A$13</c:f>
              <c:strCache>
                <c:ptCount val="1"/>
                <c:pt idx="0">
                  <c:v>Netherlands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'intra trade 2013-2015'!$D$13</c:f>
              <c:numCache>
                <c:formatCode>_-* #,##0_-;\-* #,##0_-;_-* "-"??_-;_-@_-</c:formatCode>
                <c:ptCount val="1"/>
                <c:pt idx="0">
                  <c:v>1.885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0176512"/>
        <c:axId val="150178432"/>
      </c:barChart>
      <c:catAx>
        <c:axId val="150176512"/>
        <c:scaling>
          <c:orientation val="minMax"/>
        </c:scaling>
        <c:delete val="1"/>
        <c:axPos val="b"/>
        <c:majorTickMark val="out"/>
        <c:minorTickMark val="none"/>
        <c:tickLblPos val="nextTo"/>
        <c:crossAx val="150178432"/>
        <c:crosses val="autoZero"/>
        <c:auto val="1"/>
        <c:lblAlgn val="ctr"/>
        <c:lblOffset val="100"/>
        <c:noMultiLvlLbl val="0"/>
      </c:catAx>
      <c:valAx>
        <c:axId val="1501784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017651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74475375617417905"/>
          <c:y val="0.16449685870714123"/>
          <c:w val="0.23426264630307037"/>
          <c:h val="0.82391468034821436"/>
        </c:manualLayout>
      </c:layout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July </a:t>
            </a:r>
            <a:r>
              <a:rPr lang="en-GB" sz="1100" b="1" i="0" u="none" strike="noStrike" baseline="0" dirty="0">
                <a:solidFill>
                  <a:srgbClr val="000000"/>
                </a:solidFill>
                <a:latin typeface="Calibri"/>
                <a:cs typeface="Calibri"/>
              </a:rPr>
              <a:t>2014-March 2015</a:t>
            </a:r>
          </a:p>
        </c:rich>
      </c:tx>
      <c:layout/>
      <c:overlay val="0"/>
    </c:title>
    <c:autoTitleDeleted val="0"/>
    <c:plotArea>
      <c:layout/>
      <c:barChart>
        <c:barDir val="col"/>
        <c:grouping val="percentStacked"/>
        <c:varyColors val="0"/>
        <c:ser>
          <c:idx val="5"/>
          <c:order val="0"/>
          <c:tx>
            <c:strRef>
              <c:f>'intra trade 2013-2015'!$A$82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2013-2015'!$D$82</c:f>
              <c:numCache>
                <c:formatCode>_-* #,##0_-;\-* #,##0_-;_-* "-"??_-;_-@_-</c:formatCode>
                <c:ptCount val="1"/>
                <c:pt idx="0">
                  <c:v>26.297000000000001</c:v>
                </c:pt>
              </c:numCache>
            </c:numRef>
          </c:val>
        </c:ser>
        <c:ser>
          <c:idx val="6"/>
          <c:order val="1"/>
          <c:tx>
            <c:strRef>
              <c:f>'intra trade 2013-2015'!$A$84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2013-2015'!$D$84</c:f>
              <c:numCache>
                <c:formatCode>_-* #,##0_-;\-* #,##0_-;_-* "-"??_-;_-@_-</c:formatCode>
                <c:ptCount val="1"/>
                <c:pt idx="0">
                  <c:v>22.264200000000002</c:v>
                </c:pt>
              </c:numCache>
            </c:numRef>
          </c:val>
        </c:ser>
        <c:ser>
          <c:idx val="1"/>
          <c:order val="2"/>
          <c:tx>
            <c:strRef>
              <c:f>'intra trade 2013-2015'!$A$80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2013-2015'!$D$80</c:f>
              <c:numCache>
                <c:formatCode>_-* #,##0_-;\-* #,##0_-;_-* "-"??_-;_-@_-</c:formatCode>
                <c:ptCount val="1"/>
                <c:pt idx="0">
                  <c:v>21.950500000000002</c:v>
                </c:pt>
              </c:numCache>
            </c:numRef>
          </c:val>
        </c:ser>
        <c:ser>
          <c:idx val="7"/>
          <c:order val="3"/>
          <c:tx>
            <c:strRef>
              <c:f>'intra trade 2013-2015'!$A$81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2013-2015'!$D$81</c:f>
              <c:numCache>
                <c:formatCode>_-* #,##0_-;\-* #,##0_-;_-* "-"??_-;_-@_-</c:formatCode>
                <c:ptCount val="1"/>
                <c:pt idx="0">
                  <c:v>8.8247999999999998</c:v>
                </c:pt>
              </c:numCache>
            </c:numRef>
          </c:val>
        </c:ser>
        <c:ser>
          <c:idx val="2"/>
          <c:order val="4"/>
          <c:tx>
            <c:strRef>
              <c:f>'intra trade 2013-2015'!$A$78</c:f>
              <c:strCache>
                <c:ptCount val="1"/>
                <c:pt idx="0">
                  <c:v>Greece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2013-2015'!$D$78</c:f>
              <c:numCache>
                <c:formatCode>_-* #,##0_-;\-* #,##0_-;_-* "-"??_-;_-@_-</c:formatCode>
                <c:ptCount val="1"/>
                <c:pt idx="0">
                  <c:v>6.1121999999999996</c:v>
                </c:pt>
              </c:numCache>
            </c:numRef>
          </c:val>
        </c:ser>
        <c:ser>
          <c:idx val="0"/>
          <c:order val="5"/>
          <c:tx>
            <c:strRef>
              <c:f>'intra trade 2013-2015'!$A$76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val>
            <c:numRef>
              <c:f>'intra trade 2013-2015'!$D$76</c:f>
              <c:numCache>
                <c:formatCode>_-* #,##0_-;\-* #,##0_-;_-* "-"??_-;_-@_-</c:formatCode>
                <c:ptCount val="1"/>
                <c:pt idx="0">
                  <c:v>4.9211999999999998</c:v>
                </c:pt>
              </c:numCache>
            </c:numRef>
          </c:val>
        </c:ser>
        <c:ser>
          <c:idx val="4"/>
          <c:order val="6"/>
          <c:tx>
            <c:strRef>
              <c:f>'intra trade 2013-2015'!$A$83</c:f>
              <c:strCache>
                <c:ptCount val="1"/>
                <c:pt idx="0">
                  <c:v>Netherlands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val>
            <c:numRef>
              <c:f>'intra trade 2013-2015'!$D$83</c:f>
              <c:numCache>
                <c:formatCode>_-* #,##0_-;\-* #,##0_-;_-* "-"??_-;_-@_-</c:formatCode>
                <c:ptCount val="1"/>
                <c:pt idx="0">
                  <c:v>1.8026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851520"/>
        <c:axId val="147857408"/>
      </c:barChart>
      <c:catAx>
        <c:axId val="147851520"/>
        <c:scaling>
          <c:orientation val="minMax"/>
        </c:scaling>
        <c:delete val="1"/>
        <c:axPos val="b"/>
        <c:majorTickMark val="out"/>
        <c:minorTickMark val="none"/>
        <c:tickLblPos val="nextTo"/>
        <c:crossAx val="147857408"/>
        <c:crosses val="autoZero"/>
        <c:auto val="1"/>
        <c:lblAlgn val="ctr"/>
        <c:lblOffset val="100"/>
        <c:noMultiLvlLbl val="0"/>
      </c:catAx>
      <c:valAx>
        <c:axId val="1478574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7851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422737947230277"/>
          <c:y val="6.9258933953005294E-2"/>
          <c:w val="0.24478905926232908"/>
          <c:h val="0.91915268170914721"/>
        </c:manualLayout>
      </c:layout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 dirty="0" smtClean="0"/>
              <a:t>Average</a:t>
            </a:r>
            <a:r>
              <a:rPr lang="en-US" sz="1200" baseline="0" dirty="0" smtClean="0"/>
              <a:t> </a:t>
            </a:r>
            <a:r>
              <a:rPr lang="en-US" sz="1200" baseline="0" dirty="0"/>
              <a:t>2010-2015</a:t>
            </a:r>
            <a:endParaRPr lang="en-US" sz="1200" dirty="0"/>
          </a:p>
        </c:rich>
      </c:tx>
      <c:layout>
        <c:manualLayout>
          <c:xMode val="edge"/>
          <c:yMode val="edge"/>
          <c:x val="0.31433222016306112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04858475424386"/>
          <c:y val="0.31747922228779335"/>
          <c:w val="0.7223664433250192"/>
          <c:h val="0.6285349398439289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5185227993289829"/>
                  <c:y val="-0.11099332382109954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052102182879313"/>
                  <c:y val="-9.3384417551832868E-2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3714807388206946E-2"/>
                  <c:y val="7.2091810671317091E-2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1725115477571293E-2"/>
                  <c:y val="-3.7025496412741193E-2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delete val="1"/>
            </c:dLbl>
            <c:numFmt formatCode="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'Production OO'!$A$4:$A$9</c:f>
              <c:strCache>
                <c:ptCount val="6"/>
                <c:pt idx="0">
                  <c:v>Spain</c:v>
                </c:pt>
                <c:pt idx="1">
                  <c:v>Italy</c:v>
                </c:pt>
                <c:pt idx="2">
                  <c:v>Greece</c:v>
                </c:pt>
                <c:pt idx="3">
                  <c:v>Portugal</c:v>
                </c:pt>
                <c:pt idx="4">
                  <c:v>France</c:v>
                </c:pt>
                <c:pt idx="5">
                  <c:v>Cyprus</c:v>
                </c:pt>
              </c:strCache>
            </c:strRef>
          </c:cat>
          <c:val>
            <c:numRef>
              <c:f>'Production OO'!$I$4:$I$9</c:f>
              <c:numCache>
                <c:formatCode>0.0%</c:formatCode>
                <c:ptCount val="6"/>
                <c:pt idx="0">
                  <c:v>0.62506236865618359</c:v>
                </c:pt>
                <c:pt idx="1">
                  <c:v>0.19426136690843276</c:v>
                </c:pt>
                <c:pt idx="2">
                  <c:v>0.13888381419160023</c:v>
                </c:pt>
                <c:pt idx="3">
                  <c:v>3.5485290670390808E-2</c:v>
                </c:pt>
                <c:pt idx="4">
                  <c:v>2.0850114292207036E-3</c:v>
                </c:pt>
                <c:pt idx="5">
                  <c:v>3.1676135174699151E-3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770428323239912"/>
          <c:y val="2.7074635804752594E-2"/>
          <c:w val="0.25420069421236963"/>
          <c:h val="0.70348896418916418"/>
        </c:manualLayout>
      </c:layout>
      <c:overlay val="0"/>
      <c:txPr>
        <a:bodyPr/>
        <a:lstStyle/>
        <a:p>
          <a:pPr rtl="0">
            <a:defRPr sz="105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July </a:t>
            </a:r>
            <a:r>
              <a:rPr lang="en-GB" sz="1100" b="1" i="0" u="none" strike="noStrike" baseline="0" dirty="0">
                <a:solidFill>
                  <a:srgbClr val="000000"/>
                </a:solidFill>
                <a:latin typeface="Calibri"/>
                <a:cs typeface="Calibri"/>
              </a:rPr>
              <a:t>2013-March 2014</a:t>
            </a:r>
          </a:p>
        </c:rich>
      </c:tx>
      <c:layout>
        <c:manualLayout>
          <c:xMode val="edge"/>
          <c:yMode val="edge"/>
          <c:x val="0.22493548254112211"/>
          <c:y val="8.34578461188994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035206332192768"/>
          <c:y val="0.26201466856851896"/>
          <c:w val="0.57291253029818201"/>
          <c:h val="0.614982765457997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'intra trade 2013-2015'!$A$7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2013-2015'!$B$7</c:f>
              <c:numCache>
                <c:formatCode>_-* #,##0_-;\-* #,##0_-;_-* "-"??_-;_-@_-</c:formatCode>
                <c:ptCount val="1"/>
                <c:pt idx="0">
                  <c:v>315.8877</c:v>
                </c:pt>
              </c:numCache>
            </c:numRef>
          </c:val>
        </c:ser>
        <c:ser>
          <c:idx val="3"/>
          <c:order val="1"/>
          <c:tx>
            <c:strRef>
              <c:f>'intra trade 2013-2015'!$A$9</c:f>
              <c:strCache>
                <c:ptCount val="1"/>
                <c:pt idx="0">
                  <c:v>Portugal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2013-2015'!$B$9</c:f>
              <c:numCache>
                <c:formatCode>_-* #,##0_-;\-* #,##0_-;_-* "-"??_-;_-@_-</c:formatCode>
                <c:ptCount val="1"/>
                <c:pt idx="0">
                  <c:v>83.680399999999992</c:v>
                </c:pt>
              </c:numCache>
            </c:numRef>
          </c:val>
        </c:ser>
        <c:ser>
          <c:idx val="4"/>
          <c:order val="2"/>
          <c:tx>
            <c:strRef>
              <c:f>'intra trade 2013-2015'!$A$10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2013-2015'!$B$10</c:f>
              <c:numCache>
                <c:formatCode>_-* #,##0_-;\-* #,##0_-;_-* "-"??_-;_-@_-</c:formatCode>
                <c:ptCount val="1"/>
                <c:pt idx="0">
                  <c:v>64.210800000000006</c:v>
                </c:pt>
              </c:numCache>
            </c:numRef>
          </c:val>
        </c:ser>
        <c:ser>
          <c:idx val="7"/>
          <c:order val="3"/>
          <c:tx>
            <c:strRef>
              <c:f>'intra trade 2013-2015'!$A$11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2013-2015'!$B$11</c:f>
              <c:numCache>
                <c:formatCode>_-* #,##0_-;\-* #,##0_-;_-* "-"??_-;_-@_-</c:formatCode>
                <c:ptCount val="1"/>
                <c:pt idx="0">
                  <c:v>29.609400000000001</c:v>
                </c:pt>
              </c:numCache>
            </c:numRef>
          </c:val>
        </c:ser>
        <c:ser>
          <c:idx val="1"/>
          <c:order val="4"/>
          <c:tx>
            <c:strRef>
              <c:f>'intra trade 2013-2015'!$A$14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val>
            <c:numRef>
              <c:f>'intra trade 2013-2015'!$B$14</c:f>
              <c:numCache>
                <c:formatCode>_-* #,##0_-;\-* #,##0_-;_-* "-"??_-;_-@_-</c:formatCode>
                <c:ptCount val="1"/>
                <c:pt idx="0">
                  <c:v>19.979700000000001</c:v>
                </c:pt>
              </c:numCache>
            </c:numRef>
          </c:val>
        </c:ser>
        <c:ser>
          <c:idx val="6"/>
          <c:order val="5"/>
          <c:tx>
            <c:strRef>
              <c:f>'intra trade 2013-2015'!$A$12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val>
            <c:numRef>
              <c:f>'intra trade 2013-2015'!$B$12</c:f>
              <c:numCache>
                <c:formatCode>_-* #,##0_-;\-* #,##0_-;_-* "-"??_-;_-@_-</c:formatCode>
                <c:ptCount val="1"/>
                <c:pt idx="0">
                  <c:v>6.2943999999999996</c:v>
                </c:pt>
              </c:numCache>
            </c:numRef>
          </c:val>
        </c:ser>
        <c:ser>
          <c:idx val="2"/>
          <c:order val="6"/>
          <c:tx>
            <c:strRef>
              <c:f>'intra trade 2013-2015'!$A$8</c:f>
              <c:strCache>
                <c:ptCount val="1"/>
                <c:pt idx="0">
                  <c:v>Greece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val>
            <c:numRef>
              <c:f>'intra trade 2013-2015'!$B$8</c:f>
              <c:numCache>
                <c:formatCode>_-* #,##0_-;\-* #,##0_-;_-* "-"??_-;_-@_-</c:formatCode>
                <c:ptCount val="1"/>
                <c:pt idx="0">
                  <c:v>4.0740999999999996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0267776"/>
        <c:axId val="150269312"/>
      </c:barChart>
      <c:catAx>
        <c:axId val="150267776"/>
        <c:scaling>
          <c:orientation val="minMax"/>
        </c:scaling>
        <c:delete val="1"/>
        <c:axPos val="b"/>
        <c:majorTickMark val="out"/>
        <c:minorTickMark val="none"/>
        <c:tickLblPos val="nextTo"/>
        <c:crossAx val="150269312"/>
        <c:crosses val="autoZero"/>
        <c:auto val="1"/>
        <c:lblAlgn val="ctr"/>
        <c:lblOffset val="100"/>
        <c:noMultiLvlLbl val="0"/>
      </c:catAx>
      <c:valAx>
        <c:axId val="1502693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0267776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74475354193291288"/>
          <c:y val="9.0334734049157941E-2"/>
          <c:w val="0.23426282447678337"/>
          <c:h val="0.85705060548827905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July </a:t>
            </a:r>
            <a:r>
              <a:rPr lang="en-GB" sz="1100" b="1" i="0" u="none" strike="noStrike" baseline="0" dirty="0">
                <a:solidFill>
                  <a:srgbClr val="000000"/>
                </a:solidFill>
                <a:latin typeface="Calibri"/>
                <a:cs typeface="Calibri"/>
              </a:rPr>
              <a:t>2014-March 2015</a:t>
            </a:r>
          </a:p>
        </c:rich>
      </c:tx>
      <c:layout>
        <c:manualLayout>
          <c:xMode val="edge"/>
          <c:yMode val="edge"/>
          <c:x val="0.30604313020339668"/>
          <c:y val="3.4972437267924136E-2"/>
        </c:manualLayout>
      </c:layout>
      <c:overlay val="0"/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'intra trade 2013-2015'!$A$77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2013-2015'!$B$77</c:f>
              <c:numCache>
                <c:formatCode>_-* #,##0_-;\-* #,##0_-;_-* "-"??_-;_-@_-</c:formatCode>
                <c:ptCount val="1"/>
                <c:pt idx="0">
                  <c:v>329.1352</c:v>
                </c:pt>
              </c:numCache>
            </c:numRef>
          </c:val>
        </c:ser>
        <c:ser>
          <c:idx val="4"/>
          <c:order val="1"/>
          <c:tx>
            <c:strRef>
              <c:f>'intra trade 2013-2015'!$A$79</c:f>
              <c:strCache>
                <c:ptCount val="1"/>
                <c:pt idx="0">
                  <c:v>Portugal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2013-2015'!$B$79</c:f>
              <c:numCache>
                <c:formatCode>_-* #,##0_-;\-* #,##0_-;_-* "-"??_-;_-@_-</c:formatCode>
                <c:ptCount val="1"/>
                <c:pt idx="0">
                  <c:v>81.348300000000009</c:v>
                </c:pt>
              </c:numCache>
            </c:numRef>
          </c:val>
        </c:ser>
        <c:ser>
          <c:idx val="7"/>
          <c:order val="2"/>
          <c:tx>
            <c:strRef>
              <c:f>'intra trade 2013-2015'!$A$80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2013-2015'!$B$80</c:f>
              <c:numCache>
                <c:formatCode>_-* #,##0_-;\-* #,##0_-;_-* "-"??_-;_-@_-</c:formatCode>
                <c:ptCount val="1"/>
                <c:pt idx="0">
                  <c:v>58.621099999999998</c:v>
                </c:pt>
              </c:numCache>
            </c:numRef>
          </c:val>
        </c:ser>
        <c:ser>
          <c:idx val="1"/>
          <c:order val="3"/>
          <c:tx>
            <c:strRef>
              <c:f>'intra trade 2013-2015'!$A$81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2013-2015'!$B$81</c:f>
              <c:numCache>
                <c:formatCode>_-* #,##0_-;\-* #,##0_-;_-* "-"??_-;_-@_-</c:formatCode>
                <c:ptCount val="1"/>
                <c:pt idx="0">
                  <c:v>32.399099999999997</c:v>
                </c:pt>
              </c:numCache>
            </c:numRef>
          </c:val>
        </c:ser>
        <c:ser>
          <c:idx val="6"/>
          <c:order val="4"/>
          <c:tx>
            <c:strRef>
              <c:f>'intra trade 2013-2015'!$A$84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val>
            <c:numRef>
              <c:f>'intra trade 2013-2015'!$B$84</c:f>
              <c:numCache>
                <c:formatCode>_-* #,##0_-;\-* #,##0_-;_-* "-"??_-;_-@_-</c:formatCode>
                <c:ptCount val="1"/>
                <c:pt idx="0">
                  <c:v>22.406200000000002</c:v>
                </c:pt>
              </c:numCache>
            </c:numRef>
          </c:val>
        </c:ser>
        <c:ser>
          <c:idx val="2"/>
          <c:order val="5"/>
          <c:tx>
            <c:strRef>
              <c:f>'intra trade 2013-2015'!$A$82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val>
            <c:numRef>
              <c:f>'intra trade 2013-2015'!$B$82</c:f>
              <c:numCache>
                <c:formatCode>_-* #,##0_-;\-* #,##0_-;_-* "-"??_-;_-@_-</c:formatCode>
                <c:ptCount val="1"/>
                <c:pt idx="0">
                  <c:v>6.9527000000000001</c:v>
                </c:pt>
              </c:numCache>
            </c:numRef>
          </c:val>
        </c:ser>
        <c:ser>
          <c:idx val="5"/>
          <c:order val="6"/>
          <c:tx>
            <c:strRef>
              <c:f>'intra trade 2013-2015'!$A$83</c:f>
              <c:strCache>
                <c:ptCount val="1"/>
                <c:pt idx="0">
                  <c:v>Netherlands</c:v>
                </c:pt>
              </c:strCache>
            </c:strRef>
          </c:tx>
          <c:invertIfNegative val="0"/>
          <c:val>
            <c:numRef>
              <c:f>'intra trade 2013-2015'!$B$83</c:f>
              <c:numCache>
                <c:formatCode>_-* #,##0_-;\-* #,##0_-;_-* "-"??_-;_-@_-</c:formatCode>
                <c:ptCount val="1"/>
                <c:pt idx="0">
                  <c:v>8.8472000000000008</c:v>
                </c:pt>
              </c:numCache>
            </c:numRef>
          </c:val>
        </c:ser>
        <c:ser>
          <c:idx val="3"/>
          <c:order val="7"/>
          <c:tx>
            <c:strRef>
              <c:f>'intra trade 2013-2015'!$A$78</c:f>
              <c:strCache>
                <c:ptCount val="1"/>
                <c:pt idx="0">
                  <c:v>Greece</c:v>
                </c:pt>
              </c:strCache>
            </c:strRef>
          </c:tx>
          <c:invertIfNegative val="0"/>
          <c:val>
            <c:numRef>
              <c:f>'intra trade 2013-2015'!$B$78</c:f>
              <c:numCache>
                <c:formatCode>_-* #,##0_-;\-* #,##0_-;_-* "-"??_-;_-@_-</c:formatCode>
                <c:ptCount val="1"/>
                <c:pt idx="0">
                  <c:v>2.9053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8045184"/>
        <c:axId val="168046976"/>
      </c:barChart>
      <c:catAx>
        <c:axId val="168045184"/>
        <c:scaling>
          <c:orientation val="minMax"/>
        </c:scaling>
        <c:delete val="1"/>
        <c:axPos val="b"/>
        <c:majorTickMark val="out"/>
        <c:minorTickMark val="none"/>
        <c:tickLblPos val="nextTo"/>
        <c:crossAx val="168046976"/>
        <c:crosses val="autoZero"/>
        <c:auto val="1"/>
        <c:lblAlgn val="ctr"/>
        <c:lblOffset val="100"/>
        <c:noMultiLvlLbl val="0"/>
      </c:catAx>
      <c:valAx>
        <c:axId val="1680469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68045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7538167676685"/>
          <c:y val="6.2323630705376845E-2"/>
          <c:w val="0.23426282447678337"/>
          <c:h val="0.88506177680750564"/>
        </c:manualLayout>
      </c:layout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July </a:t>
            </a:r>
            <a:r>
              <a:rPr lang="en-GB" sz="1100" b="1" i="0" u="none" strike="noStrike" baseline="0" dirty="0">
                <a:solidFill>
                  <a:srgbClr val="000000"/>
                </a:solidFill>
                <a:latin typeface="Calibri"/>
                <a:cs typeface="Calibri"/>
              </a:rPr>
              <a:t>2013-March 2014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337120663456523"/>
          <c:y val="0.2950674761479023"/>
          <c:w val="0.57291253029818201"/>
          <c:h val="0.60524571745384248"/>
        </c:manualLayout>
      </c:layout>
      <c:barChart>
        <c:barDir val="col"/>
        <c:grouping val="percentStacked"/>
        <c:varyColors val="0"/>
        <c:ser>
          <c:idx val="3"/>
          <c:order val="0"/>
          <c:tx>
            <c:strRef>
              <c:f>'intra trade 2013-2015'!$A$7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2013-2015'!$F$7</c:f>
              <c:numCache>
                <c:formatCode>_-* #,##0_-;\-* #,##0_-;_-* "-"??_-;_-@_-</c:formatCode>
                <c:ptCount val="1"/>
                <c:pt idx="0">
                  <c:v>30.812099999999997</c:v>
                </c:pt>
              </c:numCache>
            </c:numRef>
          </c:val>
        </c:ser>
        <c:ser>
          <c:idx val="2"/>
          <c:order val="1"/>
          <c:tx>
            <c:strRef>
              <c:f>'intra trade 2013-2015'!$A$12</c:f>
              <c:strCache>
                <c:ptCount val="1"/>
                <c:pt idx="0">
                  <c:v>Germany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2013-2015'!$F$12</c:f>
              <c:numCache>
                <c:formatCode>_-* #,##0_-;\-* #,##0_-;_-* "-"??_-;_-@_-</c:formatCode>
                <c:ptCount val="1"/>
                <c:pt idx="0">
                  <c:v>6.0143999999999993</c:v>
                </c:pt>
              </c:numCache>
            </c:numRef>
          </c:val>
        </c:ser>
        <c:ser>
          <c:idx val="6"/>
          <c:order val="2"/>
          <c:tx>
            <c:strRef>
              <c:f>'intra trade 2013-2015'!$A$14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2013-2015'!$F$14</c:f>
              <c:numCache>
                <c:formatCode>_-* #,##0_-;\-* #,##0_-;_-* "-"??_-;_-@_-</c:formatCode>
                <c:ptCount val="1"/>
                <c:pt idx="0">
                  <c:v>4.5763999999999996</c:v>
                </c:pt>
              </c:numCache>
            </c:numRef>
          </c:val>
        </c:ser>
        <c:ser>
          <c:idx val="1"/>
          <c:order val="3"/>
          <c:tx>
            <c:strRef>
              <c:f>'intra trade 2013-2015'!$A$11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val>
            <c:numRef>
              <c:f>'intra trade 2013-2015'!$F$11</c:f>
              <c:numCache>
                <c:formatCode>_-* #,##0_-;\-* #,##0_-;_-* "-"??_-;_-@_-</c:formatCode>
                <c:ptCount val="1"/>
                <c:pt idx="0">
                  <c:v>1.2039000000000002</c:v>
                </c:pt>
              </c:numCache>
            </c:numRef>
          </c:val>
        </c:ser>
        <c:ser>
          <c:idx val="0"/>
          <c:order val="4"/>
          <c:tx>
            <c:strRef>
              <c:f>'intra trade 2013-2015'!$A$6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val>
            <c:numRef>
              <c:f>'intra trade 2013-2015'!$F$6</c:f>
              <c:numCache>
                <c:formatCode>_-* #,##0_-;\-* #,##0_-;_-* "-"??_-;_-@_-</c:formatCode>
                <c:ptCount val="1"/>
                <c:pt idx="0">
                  <c:v>0.59539999999999993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4917504"/>
        <c:axId val="156971392"/>
      </c:barChart>
      <c:catAx>
        <c:axId val="154917504"/>
        <c:scaling>
          <c:orientation val="minMax"/>
        </c:scaling>
        <c:delete val="1"/>
        <c:axPos val="b"/>
        <c:majorTickMark val="out"/>
        <c:minorTickMark val="none"/>
        <c:tickLblPos val="nextTo"/>
        <c:crossAx val="156971392"/>
        <c:crosses val="autoZero"/>
        <c:auto val="1"/>
        <c:lblAlgn val="ctr"/>
        <c:lblOffset val="100"/>
        <c:noMultiLvlLbl val="0"/>
      </c:catAx>
      <c:valAx>
        <c:axId val="1569713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4917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7538167676685"/>
          <c:y val="0.1350963561987184"/>
          <c:w val="0.23426282447678337"/>
          <c:h val="0.58208144488440239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July </a:t>
            </a:r>
            <a:r>
              <a:rPr lang="en-GB" sz="1100" b="1" i="0" u="none" strike="noStrike" baseline="0" dirty="0">
                <a:solidFill>
                  <a:srgbClr val="000000"/>
                </a:solidFill>
                <a:latin typeface="Calibri"/>
                <a:cs typeface="Calibri"/>
              </a:rPr>
              <a:t>2014-March </a:t>
            </a:r>
            <a:r>
              <a:rPr lang="en-GB" sz="11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2015</a:t>
            </a:r>
            <a:r>
              <a:rPr lang="en-GB" sz="1400" b="1" i="0" u="none" strike="noStrike" baseline="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sz="1400" b="1" i="0" u="none" strike="noStrike" baseline="0" dirty="0">
              <a:solidFill>
                <a:srgbClr val="000000"/>
              </a:solidFill>
              <a:latin typeface="Calibri"/>
              <a:cs typeface="Calibri"/>
            </a:endParaRPr>
          </a:p>
        </c:rich>
      </c:tx>
      <c:layout>
        <c:manualLayout>
          <c:xMode val="edge"/>
          <c:yMode val="edge"/>
          <c:x val="0.30827225130890051"/>
          <c:y val="4.870624048706240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310934300751673"/>
          <c:y val="0.30875202243555172"/>
          <c:w val="0.60951505407373818"/>
          <c:h val="0.62365272834046426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'intra trade 2013-2015'!$A$77</c:f>
              <c:strCache>
                <c:ptCount val="1"/>
                <c:pt idx="0">
                  <c:v>Italy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2013-2015'!$F$77</c:f>
              <c:numCache>
                <c:formatCode>_-* #,##0_-;\-* #,##0_-;_-* "-"??_-;_-@_-</c:formatCode>
                <c:ptCount val="1"/>
                <c:pt idx="0">
                  <c:v>77.907800000000009</c:v>
                </c:pt>
              </c:numCache>
            </c:numRef>
          </c:val>
        </c:ser>
        <c:ser>
          <c:idx val="4"/>
          <c:order val="1"/>
          <c:tx>
            <c:strRef>
              <c:f>'intra trade 2013-2015'!$A$82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2013-2015'!$F$82</c:f>
              <c:numCache>
                <c:formatCode>_-* #,##0_-;\-* #,##0_-;_-* "-"??_-;_-@_-</c:formatCode>
                <c:ptCount val="1"/>
                <c:pt idx="0">
                  <c:v>6.1686000000000005</c:v>
                </c:pt>
              </c:numCache>
            </c:numRef>
          </c:val>
        </c:ser>
        <c:ser>
          <c:idx val="5"/>
          <c:order val="2"/>
          <c:tx>
            <c:strRef>
              <c:f>'intra trade 2013-2015'!$A$84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'intra trade 2013-2015'!$F$84</c:f>
              <c:numCache>
                <c:formatCode>_-* #,##0_-;\-* #,##0_-;_-* "-"??_-;_-@_-</c:formatCode>
                <c:ptCount val="1"/>
                <c:pt idx="0">
                  <c:v>4.3235000000000001</c:v>
                </c:pt>
              </c:numCache>
            </c:numRef>
          </c:val>
        </c:ser>
        <c:ser>
          <c:idx val="3"/>
          <c:order val="3"/>
          <c:tx>
            <c:strRef>
              <c:f>'intra trade 2013-2015'!$A$76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val>
            <c:numRef>
              <c:f>'intra trade 2013-2015'!$F$76</c:f>
              <c:numCache>
                <c:formatCode>_-* #,##0_-;\-* #,##0_-;_-* "-"??_-;_-@_-</c:formatCode>
                <c:ptCount val="1"/>
                <c:pt idx="0">
                  <c:v>2.5815999999999999</c:v>
                </c:pt>
              </c:numCache>
            </c:numRef>
          </c:val>
        </c:ser>
        <c:ser>
          <c:idx val="1"/>
          <c:order val="4"/>
          <c:tx>
            <c:strRef>
              <c:f>'intra trade 2013-2015'!$A$80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val>
            <c:numRef>
              <c:f>'intra trade 2013-2015'!$F$80</c:f>
              <c:numCache>
                <c:formatCode>_-* #,##0_-;\-* #,##0_-;_-* "-"??_-;_-@_-</c:formatCode>
                <c:ptCount val="1"/>
                <c:pt idx="0">
                  <c:v>0.53460000000000008</c:v>
                </c:pt>
              </c:numCache>
            </c:numRef>
          </c:val>
        </c:ser>
        <c:ser>
          <c:idx val="0"/>
          <c:order val="5"/>
          <c:tx>
            <c:strRef>
              <c:f>'intra trade 2013-2015'!$A$81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val>
            <c:numRef>
              <c:f>'intra trade 2013-2015'!$F$81</c:f>
              <c:numCache>
                <c:formatCode>_-* #,##0_-;\-* #,##0_-;_-* "-"??_-;_-@_-</c:formatCode>
                <c:ptCount val="1"/>
                <c:pt idx="0">
                  <c:v>0.88660000000000005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0109952"/>
        <c:axId val="170119936"/>
      </c:barChart>
      <c:catAx>
        <c:axId val="170109952"/>
        <c:scaling>
          <c:orientation val="minMax"/>
        </c:scaling>
        <c:delete val="1"/>
        <c:axPos val="b"/>
        <c:majorTickMark val="out"/>
        <c:minorTickMark val="none"/>
        <c:tickLblPos val="nextTo"/>
        <c:crossAx val="170119936"/>
        <c:crosses val="autoZero"/>
        <c:auto val="1"/>
        <c:lblAlgn val="ctr"/>
        <c:lblOffset val="100"/>
        <c:noMultiLvlLbl val="0"/>
      </c:catAx>
      <c:valAx>
        <c:axId val="170119936"/>
        <c:scaling>
          <c:orientation val="minMax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7010995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7447538167676685"/>
          <c:y val="0.1350963561987184"/>
          <c:w val="0.23426254964202775"/>
          <c:h val="0.66420950436767789"/>
        </c:manualLayout>
      </c:layout>
      <c:overlay val="0"/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cs-CZ" sz="1600"/>
              <a:t>Average m</a:t>
            </a:r>
            <a:r>
              <a:rPr lang="en-US" sz="1600"/>
              <a:t>onthly prices of extra virgin olive oil in the most representative EU markets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9457183531323148E-2"/>
          <c:y val="0.16580695270234075"/>
          <c:w val="0.87729839541210708"/>
          <c:h val="0.65416757176234153"/>
        </c:manualLayout>
      </c:layout>
      <c:lineChart>
        <c:grouping val="standard"/>
        <c:varyColors val="0"/>
        <c:ser>
          <c:idx val="2"/>
          <c:order val="0"/>
          <c:tx>
            <c:v>ITALY - BARI</c:v>
          </c:tx>
          <c:spPr>
            <a:ln>
              <a:solidFill>
                <a:schemeClr val="tx1">
                  <a:tint val="75000"/>
                  <a:shade val="95000"/>
                  <a:satMod val="105000"/>
                </a:schemeClr>
              </a:solidFill>
            </a:ln>
          </c:spPr>
          <c:marker>
            <c:symbol val="square"/>
            <c:size val="7"/>
            <c:spPr>
              <a:solidFill>
                <a:schemeClr val="accent1"/>
              </a:solidFill>
            </c:spPr>
          </c:marker>
          <c:dLbls>
            <c:dLbl>
              <c:idx val="1"/>
              <c:layout>
                <c:manualLayout>
                  <c:x val="-2.0290835306053433E-2"/>
                  <c:y val="-2.49480234629285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5217952096883567E-2"/>
                  <c:y val="-3.6853284958387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dLbl>
              <c:idx val="11"/>
              <c:delete val="1"/>
            </c:dLbl>
            <c:dLbl>
              <c:idx val="12"/>
              <c:layout>
                <c:manualLayout>
                  <c:x val="-3.3530813755532858E-2"/>
                  <c:y val="-3.14796364740121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table!$F$15:$Y$15</c:f>
              <c:numCache>
                <c:formatCode>#\ ###\ ##0.00</c:formatCode>
                <c:ptCount val="20"/>
                <c:pt idx="0">
                  <c:v>2877.5</c:v>
                </c:pt>
                <c:pt idx="1">
                  <c:v>2667.5</c:v>
                </c:pt>
                <c:pt idx="2">
                  <c:v>2650</c:v>
                </c:pt>
                <c:pt idx="3">
                  <c:v>2912.5</c:v>
                </c:pt>
                <c:pt idx="4">
                  <c:v>3090</c:v>
                </c:pt>
                <c:pt idx="5">
                  <c:v>3232</c:v>
                </c:pt>
                <c:pt idx="6">
                  <c:v>3392.5</c:v>
                </c:pt>
                <c:pt idx="7">
                  <c:v>3540</c:v>
                </c:pt>
                <c:pt idx="8">
                  <c:v>3656</c:v>
                </c:pt>
                <c:pt idx="9">
                  <c:v>3750</c:v>
                </c:pt>
                <c:pt idx="10">
                  <c:v>4030</c:v>
                </c:pt>
                <c:pt idx="11">
                  <c:v>4082</c:v>
                </c:pt>
                <c:pt idx="12">
                  <c:v>4102.5</c:v>
                </c:pt>
                <c:pt idx="13">
                  <c:v>5930</c:v>
                </c:pt>
                <c:pt idx="14">
                  <c:v>5495</c:v>
                </c:pt>
                <c:pt idx="15">
                  <c:v>5977.5</c:v>
                </c:pt>
                <c:pt idx="16">
                  <c:v>6030</c:v>
                </c:pt>
                <c:pt idx="17">
                  <c:v>6025</c:v>
                </c:pt>
                <c:pt idx="18">
                  <c:v>5947.5</c:v>
                </c:pt>
                <c:pt idx="19">
                  <c:v>5865</c:v>
                </c:pt>
              </c:numCache>
            </c:numRef>
          </c:val>
          <c:smooth val="0"/>
        </c:ser>
        <c:ser>
          <c:idx val="1"/>
          <c:order val="1"/>
          <c:tx>
            <c:v>GREECE - CHANIA</c:v>
          </c:tx>
          <c:spPr>
            <a:ln w="25400">
              <a:solidFill>
                <a:schemeClr val="tx1"/>
              </a:solidFill>
            </a:ln>
          </c:spPr>
          <c:marker>
            <c:symbol val="x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dLbls>
            <c:dLbl>
              <c:idx val="1"/>
              <c:delete val="1"/>
            </c:dLbl>
            <c:dLbl>
              <c:idx val="2"/>
              <c:layout>
                <c:manualLayout>
                  <c:x val="-2.5359210078311201E-2"/>
                  <c:y val="1.840698484118056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2.3997276132107594E-2"/>
                  <c:y val="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5359210078311201E-2"/>
                  <c:y val="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2.9445011916922129E-2"/>
                  <c:y val="3.201242701805131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5359210078311101E-2"/>
                  <c:y val="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2.9445011916922028E-2"/>
                  <c:y val="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-3.3530813755532858E-2"/>
                  <c:y val="2.74772796257610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2.7893134934054785E-2"/>
                  <c:y val="3.4286477599817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table!$F$12:$Y$12</c:f>
              <c:numCache>
                <c:formatCode>#\ ###\ ##0.00</c:formatCode>
                <c:ptCount val="20"/>
                <c:pt idx="0">
                  <c:v>2385</c:v>
                </c:pt>
                <c:pt idx="1">
                  <c:v>2372.5</c:v>
                </c:pt>
                <c:pt idx="2">
                  <c:v>2440</c:v>
                </c:pt>
                <c:pt idx="3">
                  <c:v>2467.5</c:v>
                </c:pt>
                <c:pt idx="4">
                  <c:v>2490</c:v>
                </c:pt>
                <c:pt idx="5">
                  <c:v>2559</c:v>
                </c:pt>
                <c:pt idx="6">
                  <c:v>2572.5</c:v>
                </c:pt>
                <c:pt idx="7">
                  <c:v>2503.75</c:v>
                </c:pt>
                <c:pt idx="8">
                  <c:v>2494</c:v>
                </c:pt>
                <c:pt idx="9">
                  <c:v>2510</c:v>
                </c:pt>
                <c:pt idx="10">
                  <c:v>2560</c:v>
                </c:pt>
                <c:pt idx="11">
                  <c:v>2636</c:v>
                </c:pt>
                <c:pt idx="12">
                  <c:v>2646.25</c:v>
                </c:pt>
                <c:pt idx="13">
                  <c:v>2885</c:v>
                </c:pt>
                <c:pt idx="14">
                  <c:v>2929</c:v>
                </c:pt>
                <c:pt idx="15">
                  <c:v>2997.5</c:v>
                </c:pt>
                <c:pt idx="16">
                  <c:v>2955</c:v>
                </c:pt>
                <c:pt idx="17">
                  <c:v>2940</c:v>
                </c:pt>
                <c:pt idx="18">
                  <c:v>2956.6666666666702</c:v>
                </c:pt>
                <c:pt idx="19">
                  <c:v>3057.5</c:v>
                </c:pt>
              </c:numCache>
            </c:numRef>
          </c:val>
          <c:smooth val="0"/>
        </c:ser>
        <c:ser>
          <c:idx val="0"/>
          <c:order val="2"/>
          <c:tx>
            <c:v>SPAIN - JAÉN</c:v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6"/>
            <c:spPr>
              <a:solidFill>
                <a:schemeClr val="accent3">
                  <a:lumMod val="75000"/>
                </a:schemeClr>
              </a:solidFill>
            </c:spPr>
          </c:marker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6"/>
              <c:layout>
                <c:manualLayout>
                  <c:x val="-2.6040177051413007E-2"/>
                  <c:y val="2.1275554841359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delete val="1"/>
            </c:dLbl>
            <c:dLbl>
              <c:idx val="8"/>
              <c:layout>
                <c:manualLayout>
                  <c:x val="-2.6589553833147095E-2"/>
                  <c:y val="2.46983336843169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0"/>
              <c:layout>
                <c:manualLayout>
                  <c:x val="-2.6040177051413007E-2"/>
                  <c:y val="-2.18083453853982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3"/>
              <c:delete val="1"/>
            </c:dLbl>
            <c:dLbl>
              <c:idx val="14"/>
              <c:layout>
                <c:manualLayout>
                  <c:x val="-2.4572725244396756E-2"/>
                  <c:y val="-4.74024859592715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2.8764044943820323E-2"/>
                  <c:y val="-2.40759190815434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2.4678243105209299E-2"/>
                  <c:y val="-2.8611066473833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2.8764044943820226E-2"/>
                  <c:y val="-2.63434927776885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"/>
              <c:layout>
                <c:manualLayout>
                  <c:x val="-2.7402110997616615E-2"/>
                  <c:y val="-2.18083453853981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2.8569496110923232E-2"/>
                  <c:y val="-2.861647226733423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table!$F$6:$Y$6</c:f>
              <c:numCache>
                <c:formatCode>#\ ###\ ##0.00</c:formatCode>
                <c:ptCount val="20"/>
                <c:pt idx="0">
                  <c:v>2321</c:v>
                </c:pt>
                <c:pt idx="1">
                  <c:v>2319.25</c:v>
                </c:pt>
                <c:pt idx="2">
                  <c:v>2090.1999999999998</c:v>
                </c:pt>
                <c:pt idx="3">
                  <c:v>2026.25</c:v>
                </c:pt>
                <c:pt idx="4">
                  <c:v>2042.75</c:v>
                </c:pt>
                <c:pt idx="5">
                  <c:v>2007.6</c:v>
                </c:pt>
                <c:pt idx="6">
                  <c:v>2026</c:v>
                </c:pt>
                <c:pt idx="7">
                  <c:v>1968.5</c:v>
                </c:pt>
                <c:pt idx="8">
                  <c:v>2120.6</c:v>
                </c:pt>
                <c:pt idx="9">
                  <c:v>2410.1</c:v>
                </c:pt>
                <c:pt idx="10">
                  <c:v>2639.7</c:v>
                </c:pt>
                <c:pt idx="11">
                  <c:v>2689.6</c:v>
                </c:pt>
                <c:pt idx="12">
                  <c:v>2638.875</c:v>
                </c:pt>
                <c:pt idx="13">
                  <c:v>2857.5</c:v>
                </c:pt>
                <c:pt idx="14">
                  <c:v>3085.64</c:v>
                </c:pt>
                <c:pt idx="15">
                  <c:v>3225.3250000000003</c:v>
                </c:pt>
                <c:pt idx="16">
                  <c:v>3240.625</c:v>
                </c:pt>
                <c:pt idx="17">
                  <c:v>3252.46</c:v>
                </c:pt>
                <c:pt idx="18">
                  <c:v>3331.9250000000002</c:v>
                </c:pt>
                <c:pt idx="19">
                  <c:v>3537.9750000000004</c:v>
                </c:pt>
              </c:numCache>
            </c:numRef>
          </c:val>
          <c:smooth val="0"/>
        </c:ser>
        <c:ser>
          <c:idx val="3"/>
          <c:order val="3"/>
          <c:tx>
            <c:v>Reference threshold</c:v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table!$F$3:$Y$3</c:f>
              <c:numCache>
                <c:formatCode>#,##0.00</c:formatCode>
                <c:ptCount val="20"/>
                <c:pt idx="0">
                  <c:v>1779</c:v>
                </c:pt>
                <c:pt idx="1">
                  <c:v>1779</c:v>
                </c:pt>
                <c:pt idx="2">
                  <c:v>1779</c:v>
                </c:pt>
                <c:pt idx="3">
                  <c:v>1779</c:v>
                </c:pt>
                <c:pt idx="4">
                  <c:v>1779</c:v>
                </c:pt>
                <c:pt idx="5">
                  <c:v>1779</c:v>
                </c:pt>
                <c:pt idx="6">
                  <c:v>1779</c:v>
                </c:pt>
                <c:pt idx="7">
                  <c:v>1779</c:v>
                </c:pt>
                <c:pt idx="8">
                  <c:v>1779</c:v>
                </c:pt>
                <c:pt idx="9">
                  <c:v>1779</c:v>
                </c:pt>
                <c:pt idx="10">
                  <c:v>1779</c:v>
                </c:pt>
                <c:pt idx="11">
                  <c:v>1779</c:v>
                </c:pt>
                <c:pt idx="12">
                  <c:v>1779</c:v>
                </c:pt>
                <c:pt idx="13">
                  <c:v>1779</c:v>
                </c:pt>
                <c:pt idx="14">
                  <c:v>1779</c:v>
                </c:pt>
                <c:pt idx="15">
                  <c:v>1779</c:v>
                </c:pt>
                <c:pt idx="16">
                  <c:v>1779</c:v>
                </c:pt>
                <c:pt idx="17">
                  <c:v>1779</c:v>
                </c:pt>
                <c:pt idx="18">
                  <c:v>1779</c:v>
                </c:pt>
                <c:pt idx="19">
                  <c:v>1779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3098624"/>
        <c:axId val="168858752"/>
      </c:lineChart>
      <c:dateAx>
        <c:axId val="233098624"/>
        <c:scaling>
          <c:orientation val="minMax"/>
        </c:scaling>
        <c:delete val="0"/>
        <c:axPos val="b"/>
        <c:numFmt formatCode="mmm/yy" sourceLinked="0"/>
        <c:majorTickMark val="out"/>
        <c:minorTickMark val="none"/>
        <c:tickLblPos val="nextTo"/>
        <c:crossAx val="168858752"/>
        <c:crosses val="autoZero"/>
        <c:auto val="1"/>
        <c:lblOffset val="100"/>
        <c:baseTimeUnit val="months"/>
      </c:dateAx>
      <c:valAx>
        <c:axId val="168858752"/>
        <c:scaling>
          <c:orientation val="minMax"/>
          <c:max val="6500"/>
          <c:min val="1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€/Ton</a:t>
                </a:r>
              </a:p>
            </c:rich>
          </c:tx>
          <c:layout>
            <c:manualLayout>
              <c:xMode val="edge"/>
              <c:yMode val="edge"/>
              <c:x val="1.5919034461463106E-2"/>
              <c:y val="0.46914092297236271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en-US"/>
          </a:p>
        </c:txPr>
        <c:crossAx val="233098624"/>
        <c:crosses val="autoZero"/>
        <c:crossBetween val="between"/>
        <c:majorUnit val="500"/>
        <c:minorUnit val="200"/>
      </c:valAx>
    </c:plotArea>
    <c:legend>
      <c:legendPos val="r"/>
      <c:layout>
        <c:manualLayout>
          <c:xMode val="edge"/>
          <c:yMode val="edge"/>
          <c:x val="0.11541863434071543"/>
          <c:y val="0.14721001149126051"/>
          <c:w val="0.3113308561370921"/>
          <c:h val="0.3401572710826492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cs-CZ" sz="1600"/>
              <a:t>Average m</a:t>
            </a:r>
            <a:r>
              <a:rPr lang="en-US" sz="1600"/>
              <a:t>onthly prices of </a:t>
            </a:r>
            <a:r>
              <a:rPr lang="en-US" sz="1600" u="sng"/>
              <a:t>virgin</a:t>
            </a:r>
            <a:r>
              <a:rPr lang="en-US" sz="1600"/>
              <a:t> olive oil in the most representative EU markets</a:t>
            </a:r>
          </a:p>
        </c:rich>
      </c:tx>
      <c:layout>
        <c:manualLayout>
          <c:xMode val="edge"/>
          <c:yMode val="edge"/>
          <c:x val="0.14798553429550287"/>
          <c:y val="1.472155113372365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7332781446329E-2"/>
          <c:y val="0.18396476174203094"/>
          <c:w val="0.87729839541210708"/>
          <c:h val="0.64669820198050776"/>
        </c:manualLayout>
      </c:layout>
      <c:lineChart>
        <c:grouping val="standard"/>
        <c:varyColors val="0"/>
        <c:ser>
          <c:idx val="2"/>
          <c:order val="0"/>
          <c:tx>
            <c:v>ITALY - BARI</c:v>
          </c:tx>
          <c:spPr>
            <a:ln>
              <a:solidFill>
                <a:schemeClr val="tx1">
                  <a:tint val="75000"/>
                  <a:shade val="95000"/>
                  <a:satMod val="105000"/>
                </a:schemeClr>
              </a:solidFill>
            </a:ln>
          </c:spPr>
          <c:marker>
            <c:symbol val="square"/>
            <c:size val="7"/>
            <c:spPr>
              <a:solidFill>
                <a:schemeClr val="accent1"/>
              </a:solidFill>
            </c:spPr>
          </c:marker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2.6721144024514813E-2"/>
                  <c:y val="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5"/>
              <c:delete val="1"/>
            </c:dLbl>
            <c:dLbl>
              <c:idx val="16"/>
              <c:delete val="1"/>
            </c:dLbl>
            <c:dLbl>
              <c:idx val="19"/>
              <c:layout>
                <c:manualLayout>
                  <c:x val="-2.5855846497795355E-2"/>
                  <c:y val="-4.14228128015672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>
                    <a:solidFill>
                      <a:schemeClr val="accent5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table!$F$29:$Y$29</c:f>
              <c:numCache>
                <c:formatCode>#\ ###\ ##0.00</c:formatCode>
                <c:ptCount val="20"/>
                <c:pt idx="0">
                  <c:v>2437.5</c:v>
                </c:pt>
                <c:pt idx="1">
                  <c:v>2177.5</c:v>
                </c:pt>
                <c:pt idx="2">
                  <c:v>2166.67</c:v>
                </c:pt>
                <c:pt idx="3">
                  <c:v>2137.5</c:v>
                </c:pt>
                <c:pt idx="4">
                  <c:v>2182.5</c:v>
                </c:pt>
                <c:pt idx="5">
                  <c:v>2260</c:v>
                </c:pt>
                <c:pt idx="6">
                  <c:v>2280</c:v>
                </c:pt>
                <c:pt idx="7">
                  <c:v>2295</c:v>
                </c:pt>
                <c:pt idx="8">
                  <c:v>2370</c:v>
                </c:pt>
                <c:pt idx="9">
                  <c:v>2450</c:v>
                </c:pt>
                <c:pt idx="10">
                  <c:v>2450</c:v>
                </c:pt>
                <c:pt idx="11">
                  <c:v>2580</c:v>
                </c:pt>
                <c:pt idx="12">
                  <c:v>2625</c:v>
                </c:pt>
                <c:pt idx="13">
                  <c:v>2916.6666666666702</c:v>
                </c:pt>
                <c:pt idx="14">
                  <c:v>3100</c:v>
                </c:pt>
                <c:pt idx="15">
                  <c:v>3100</c:v>
                </c:pt>
                <c:pt idx="16">
                  <c:v>3100</c:v>
                </c:pt>
                <c:pt idx="17">
                  <c:v>3100</c:v>
                </c:pt>
                <c:pt idx="18">
                  <c:v>3100</c:v>
                </c:pt>
                <c:pt idx="19">
                  <c:v>3100</c:v>
                </c:pt>
              </c:numCache>
            </c:numRef>
          </c:val>
          <c:smooth val="0"/>
        </c:ser>
        <c:ser>
          <c:idx val="0"/>
          <c:order val="1"/>
          <c:tx>
            <c:v>SPAIN - JAÉN</c:v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6"/>
            <c:spPr>
              <a:solidFill>
                <a:schemeClr val="accent3">
                  <a:lumMod val="75000"/>
                </a:schemeClr>
              </a:solidFill>
            </c:spPr>
          </c:marker>
          <c:dLbls>
            <c:dLbl>
              <c:idx val="0"/>
              <c:layout>
                <c:manualLayout>
                  <c:x val="-2.8764044943820226E-2"/>
                  <c:y val="-2.18083453853982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2.6040177051413007E-2"/>
                  <c:y val="2.3543128537504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-2.7402110997616615E-2"/>
                  <c:y val="2.127555484135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9"/>
              <c:layout>
                <c:manualLayout>
                  <c:x val="-4.1021450459652706E-2"/>
                  <c:y val="-3.667755816237256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4678243105209396E-2"/>
                  <c:y val="-2.63434927776885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2.4678243105209396E-2"/>
                  <c:y val="2.1275554841359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2.4678243105209396E-2"/>
                  <c:y val="2.1275554841359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2.3316309159005788E-2"/>
                  <c:y val="-2.63434927776885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2.7402110997616615E-2"/>
                  <c:y val="-2.63434927776885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4.2261542516260284E-3"/>
                  <c:y val="1.07529146063095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table!$F$21:$Y$21</c:f>
              <c:numCache>
                <c:formatCode>#\ ###\ ##0.00</c:formatCode>
                <c:ptCount val="20"/>
                <c:pt idx="0">
                  <c:v>2171.25</c:v>
                </c:pt>
                <c:pt idx="1">
                  <c:v>2165.5750000000003</c:v>
                </c:pt>
                <c:pt idx="2">
                  <c:v>1918</c:v>
                </c:pt>
                <c:pt idx="3">
                  <c:v>1875.5</c:v>
                </c:pt>
                <c:pt idx="4">
                  <c:v>1886.4250000000002</c:v>
                </c:pt>
                <c:pt idx="5">
                  <c:v>1825.8</c:v>
                </c:pt>
                <c:pt idx="6">
                  <c:v>1815.5</c:v>
                </c:pt>
                <c:pt idx="7">
                  <c:v>1790.25</c:v>
                </c:pt>
                <c:pt idx="8">
                  <c:v>1974</c:v>
                </c:pt>
                <c:pt idx="9">
                  <c:v>2308</c:v>
                </c:pt>
                <c:pt idx="10">
                  <c:v>2531.8000000000002</c:v>
                </c:pt>
                <c:pt idx="11">
                  <c:v>2567.4</c:v>
                </c:pt>
                <c:pt idx="12">
                  <c:v>2491.125</c:v>
                </c:pt>
                <c:pt idx="13">
                  <c:v>2629.75</c:v>
                </c:pt>
                <c:pt idx="14">
                  <c:v>2723.1</c:v>
                </c:pt>
                <c:pt idx="15">
                  <c:v>2876.6750000000002</c:v>
                </c:pt>
                <c:pt idx="16">
                  <c:v>2977.65</c:v>
                </c:pt>
                <c:pt idx="17">
                  <c:v>3005.08</c:v>
                </c:pt>
                <c:pt idx="18">
                  <c:v>3006.55</c:v>
                </c:pt>
                <c:pt idx="19">
                  <c:v>3119.5</c:v>
                </c:pt>
              </c:numCache>
            </c:numRef>
          </c:val>
          <c:smooth val="0"/>
        </c:ser>
        <c:ser>
          <c:idx val="1"/>
          <c:order val="2"/>
          <c:tx>
            <c:v>GREECE - CHANIA</c:v>
          </c:tx>
          <c:spPr>
            <a:ln w="25400">
              <a:solidFill>
                <a:schemeClr val="tx1"/>
              </a:solidFill>
            </a:ln>
          </c:spPr>
          <c:marker>
            <c:symbol val="x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dLbls>
            <c:dLbl>
              <c:idx val="1"/>
              <c:delete val="1"/>
            </c:dLbl>
            <c:dLbl>
              <c:idx val="4"/>
              <c:delete val="1"/>
            </c:dLbl>
            <c:dLbl>
              <c:idx val="6"/>
              <c:delete val="1"/>
            </c:dLbl>
            <c:dLbl>
              <c:idx val="9"/>
              <c:delete val="1"/>
            </c:dLbl>
            <c:dLbl>
              <c:idx val="12"/>
              <c:delete val="1"/>
            </c:dLbl>
            <c:dLbl>
              <c:idx val="14"/>
              <c:delete val="1"/>
            </c:dLbl>
            <c:numFmt formatCode="#,##0" sourceLinked="0"/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table!$F$26:$Y$26</c:f>
              <c:numCache>
                <c:formatCode>#\ ###\ ##0.00</c:formatCode>
                <c:ptCount val="20"/>
                <c:pt idx="0">
                  <c:v>2040</c:v>
                </c:pt>
                <c:pt idx="1">
                  <c:v>2040</c:v>
                </c:pt>
                <c:pt idx="2">
                  <c:v>2100</c:v>
                </c:pt>
                <c:pt idx="3">
                  <c:v>2130</c:v>
                </c:pt>
                <c:pt idx="4">
                  <c:v>2100</c:v>
                </c:pt>
                <c:pt idx="5">
                  <c:v>2246</c:v>
                </c:pt>
                <c:pt idx="6">
                  <c:v>2257.5</c:v>
                </c:pt>
                <c:pt idx="7">
                  <c:v>2162.5</c:v>
                </c:pt>
                <c:pt idx="8">
                  <c:v>2150</c:v>
                </c:pt>
                <c:pt idx="9">
                  <c:v>2150</c:v>
                </c:pt>
                <c:pt idx="10">
                  <c:v>2200</c:v>
                </c:pt>
                <c:pt idx="11">
                  <c:v>2310</c:v>
                </c:pt>
                <c:pt idx="12">
                  <c:v>2325</c:v>
                </c:pt>
                <c:pt idx="13">
                  <c:v>2492.5</c:v>
                </c:pt>
                <c:pt idx="14">
                  <c:v>2516</c:v>
                </c:pt>
                <c:pt idx="15">
                  <c:v>2582.5</c:v>
                </c:pt>
                <c:pt idx="16">
                  <c:v>2600</c:v>
                </c:pt>
                <c:pt idx="17">
                  <c:v>2600</c:v>
                </c:pt>
                <c:pt idx="18">
                  <c:v>2600</c:v>
                </c:pt>
                <c:pt idx="19">
                  <c:v>2662.5</c:v>
                </c:pt>
              </c:numCache>
            </c:numRef>
          </c:val>
          <c:smooth val="0"/>
        </c:ser>
        <c:ser>
          <c:idx val="3"/>
          <c:order val="3"/>
          <c:tx>
            <c:v>Reference threshold</c:v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table!$F$3:$Y$3</c:f>
              <c:numCache>
                <c:formatCode>#,##0.00</c:formatCode>
                <c:ptCount val="20"/>
                <c:pt idx="0">
                  <c:v>1779</c:v>
                </c:pt>
                <c:pt idx="1">
                  <c:v>1779</c:v>
                </c:pt>
                <c:pt idx="2">
                  <c:v>1779</c:v>
                </c:pt>
                <c:pt idx="3">
                  <c:v>1779</c:v>
                </c:pt>
                <c:pt idx="4">
                  <c:v>1779</c:v>
                </c:pt>
                <c:pt idx="5">
                  <c:v>1779</c:v>
                </c:pt>
                <c:pt idx="6">
                  <c:v>1779</c:v>
                </c:pt>
                <c:pt idx="7">
                  <c:v>1779</c:v>
                </c:pt>
                <c:pt idx="8">
                  <c:v>1779</c:v>
                </c:pt>
                <c:pt idx="9">
                  <c:v>1779</c:v>
                </c:pt>
                <c:pt idx="10">
                  <c:v>1779</c:v>
                </c:pt>
                <c:pt idx="11">
                  <c:v>1779</c:v>
                </c:pt>
                <c:pt idx="12">
                  <c:v>1779</c:v>
                </c:pt>
                <c:pt idx="13">
                  <c:v>1779</c:v>
                </c:pt>
                <c:pt idx="14">
                  <c:v>1779</c:v>
                </c:pt>
                <c:pt idx="15">
                  <c:v>1779</c:v>
                </c:pt>
                <c:pt idx="16">
                  <c:v>1779</c:v>
                </c:pt>
                <c:pt idx="17">
                  <c:v>1779</c:v>
                </c:pt>
                <c:pt idx="18">
                  <c:v>1779</c:v>
                </c:pt>
                <c:pt idx="19">
                  <c:v>1779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96864"/>
        <c:axId val="168998400"/>
      </c:lineChart>
      <c:dateAx>
        <c:axId val="168996864"/>
        <c:scaling>
          <c:orientation val="minMax"/>
        </c:scaling>
        <c:delete val="0"/>
        <c:axPos val="b"/>
        <c:numFmt formatCode="mmm/yy" sourceLinked="0"/>
        <c:majorTickMark val="out"/>
        <c:minorTickMark val="none"/>
        <c:tickLblPos val="nextTo"/>
        <c:crossAx val="168998400"/>
        <c:crosses val="autoZero"/>
        <c:auto val="1"/>
        <c:lblOffset val="100"/>
        <c:baseTimeUnit val="months"/>
      </c:dateAx>
      <c:valAx>
        <c:axId val="168998400"/>
        <c:scaling>
          <c:orientation val="minMax"/>
          <c:max val="3300"/>
          <c:min val="1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€/Ton</a:t>
                </a:r>
              </a:p>
            </c:rich>
          </c:tx>
          <c:layout>
            <c:manualLayout>
              <c:xMode val="edge"/>
              <c:yMode val="edge"/>
              <c:x val="1.591907753103896E-2"/>
              <c:y val="0.46914117878122374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en-US"/>
          </a:p>
        </c:txPr>
        <c:crossAx val="168996864"/>
        <c:crosses val="autoZero"/>
        <c:crossBetween val="between"/>
        <c:majorUnit val="200"/>
        <c:minorUnit val="200"/>
      </c:valAx>
    </c:plotArea>
    <c:legend>
      <c:legendPos val="r"/>
      <c:layout>
        <c:manualLayout>
          <c:xMode val="edge"/>
          <c:yMode val="edge"/>
          <c:x val="0.14036468374267463"/>
          <c:y val="0.11066491373306273"/>
          <c:w val="0.28638480673513295"/>
          <c:h val="0.29689813826473099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2">
    <c:autoUpdate val="0"/>
  </c:externalData>
  <c:userShapes r:id="rId3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cs-CZ" sz="1600"/>
              <a:t>Average m</a:t>
            </a:r>
            <a:r>
              <a:rPr lang="en-US" sz="1600"/>
              <a:t>onthly prices of </a:t>
            </a:r>
            <a:r>
              <a:rPr lang="en-US" sz="1600" u="sng"/>
              <a:t>lampante</a:t>
            </a:r>
            <a:r>
              <a:rPr lang="en-US" sz="1600"/>
              <a:t> olive oil in the most representative EU markets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67332781446329E-2"/>
          <c:y val="0.18396476174203094"/>
          <c:w val="0.87729839541210708"/>
          <c:h val="0.61641561674506873"/>
        </c:manualLayout>
      </c:layout>
      <c:lineChart>
        <c:grouping val="standard"/>
        <c:varyColors val="0"/>
        <c:ser>
          <c:idx val="0"/>
          <c:order val="0"/>
          <c:tx>
            <c:v>SPAIN - JAÉN</c:v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6"/>
            <c:spPr>
              <a:solidFill>
                <a:schemeClr val="accent3">
                  <a:lumMod val="75000"/>
                </a:schemeClr>
              </a:solidFill>
            </c:spPr>
          </c:marker>
          <c:dLbls>
            <c:dLbl>
              <c:idx val="1"/>
              <c:delete val="1"/>
            </c:dLbl>
            <c:dLbl>
              <c:idx val="3"/>
              <c:delete val="1"/>
            </c:dLbl>
            <c:dLbl>
              <c:idx val="5"/>
              <c:delete val="1"/>
            </c:dLbl>
            <c:dLbl>
              <c:idx val="7"/>
              <c:delete val="1"/>
            </c:dLbl>
            <c:dLbl>
              <c:idx val="9"/>
              <c:delete val="1"/>
            </c:dLbl>
            <c:dLbl>
              <c:idx val="11"/>
              <c:delete val="1"/>
            </c:dLbl>
            <c:dLbl>
              <c:idx val="13"/>
              <c:delete val="1"/>
            </c:dLbl>
            <c:dLbl>
              <c:idx val="19"/>
              <c:layout>
                <c:manualLayout>
                  <c:x val="-2.4678243105209396E-2"/>
                  <c:y val="-2.12755548413591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" sourceLinked="0"/>
            <c:txPr>
              <a:bodyPr/>
              <a:lstStyle/>
              <a:p>
                <a:pPr>
                  <a:defRPr sz="8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table!$F$35:$Y$35</c:f>
              <c:numCache>
                <c:formatCode>#\ ###\ ##0.00</c:formatCode>
                <c:ptCount val="20"/>
                <c:pt idx="0">
                  <c:v>2059.25</c:v>
                </c:pt>
                <c:pt idx="1">
                  <c:v>2014.5</c:v>
                </c:pt>
                <c:pt idx="2">
                  <c:v>1837.8</c:v>
                </c:pt>
                <c:pt idx="3">
                  <c:v>1821.7</c:v>
                </c:pt>
                <c:pt idx="4">
                  <c:v>1801.75</c:v>
                </c:pt>
                <c:pt idx="5">
                  <c:v>1675.2</c:v>
                </c:pt>
                <c:pt idx="6">
                  <c:v>1643.5</c:v>
                </c:pt>
                <c:pt idx="7">
                  <c:v>1637.5</c:v>
                </c:pt>
                <c:pt idx="8">
                  <c:v>1844</c:v>
                </c:pt>
                <c:pt idx="9">
                  <c:v>2139</c:v>
                </c:pt>
                <c:pt idx="10">
                  <c:v>2417.0750000000003</c:v>
                </c:pt>
                <c:pt idx="11">
                  <c:v>2449.6</c:v>
                </c:pt>
                <c:pt idx="12">
                  <c:v>2401.0750000000003</c:v>
                </c:pt>
                <c:pt idx="13">
                  <c:v>2516</c:v>
                </c:pt>
                <c:pt idx="14">
                  <c:v>2492.5</c:v>
                </c:pt>
                <c:pt idx="15">
                  <c:v>2639.2249999999999</c:v>
                </c:pt>
                <c:pt idx="16">
                  <c:v>2679.15</c:v>
                </c:pt>
                <c:pt idx="17">
                  <c:v>2664.64</c:v>
                </c:pt>
                <c:pt idx="18">
                  <c:v>2776.9749999999999</c:v>
                </c:pt>
                <c:pt idx="19">
                  <c:v>2923.25</c:v>
                </c:pt>
              </c:numCache>
            </c:numRef>
          </c:val>
          <c:smooth val="0"/>
        </c:ser>
        <c:ser>
          <c:idx val="2"/>
          <c:order val="1"/>
          <c:tx>
            <c:v>ITALY - LECCE</c:v>
          </c:tx>
          <c:spPr>
            <a:ln>
              <a:solidFill>
                <a:schemeClr val="tx1">
                  <a:tint val="75000"/>
                  <a:shade val="95000"/>
                  <a:satMod val="105000"/>
                </a:schemeClr>
              </a:solidFill>
            </a:ln>
          </c:spPr>
          <c:marker>
            <c:symbol val="square"/>
            <c:size val="7"/>
            <c:spPr>
              <a:solidFill>
                <a:schemeClr val="accent1"/>
              </a:solidFill>
            </c:spPr>
          </c:marker>
          <c:dLbls>
            <c:dLbl>
              <c:idx val="0"/>
              <c:layout>
                <c:manualLayout>
                  <c:x val="-2.5359210078311201E-2"/>
                  <c:y val="-2.01417679932865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-2.6721144024514813E-2"/>
                  <c:y val="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6721144024514813E-2"/>
                  <c:y val="2.29421322334708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2.808307797071842E-2"/>
                  <c:y val="1.840698484118056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dLbl>
              <c:idx val="7"/>
              <c:layout>
                <c:manualLayout>
                  <c:x val="-8.4439904664623767E-4"/>
                  <c:y val="2.533968968164776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delete val="1"/>
            </c:dLbl>
            <c:dLbl>
              <c:idx val="9"/>
              <c:layout>
                <c:manualLayout>
                  <c:x val="-2.5359210078311201E-2"/>
                  <c:y val="-2.46769153855768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delete val="1"/>
            </c:dLbl>
            <c:dLbl>
              <c:idx val="13"/>
              <c:delete val="1"/>
            </c:dLbl>
            <c:numFmt formatCode="#,##0" sourceLinked="0"/>
            <c:txPr>
              <a:bodyPr/>
              <a:lstStyle/>
              <a:p>
                <a:pPr>
                  <a:defRPr sz="800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table!$F$46:$Y$46</c:f>
              <c:numCache>
                <c:formatCode>#\ ###\ ##0.00</c:formatCode>
                <c:ptCount val="20"/>
                <c:pt idx="0">
                  <c:v>1905</c:v>
                </c:pt>
                <c:pt idx="1">
                  <c:v>1827.5</c:v>
                </c:pt>
                <c:pt idx="2">
                  <c:v>1790</c:v>
                </c:pt>
                <c:pt idx="3">
                  <c:v>1777.5</c:v>
                </c:pt>
                <c:pt idx="4">
                  <c:v>1722.5</c:v>
                </c:pt>
                <c:pt idx="5">
                  <c:v>1636</c:v>
                </c:pt>
                <c:pt idx="6">
                  <c:v>1607.5</c:v>
                </c:pt>
                <c:pt idx="7">
                  <c:v>1572.5</c:v>
                </c:pt>
                <c:pt idx="8">
                  <c:v>1736</c:v>
                </c:pt>
                <c:pt idx="9">
                  <c:v>1902.5</c:v>
                </c:pt>
                <c:pt idx="10">
                  <c:v>1940</c:v>
                </c:pt>
                <c:pt idx="11">
                  <c:v>2116</c:v>
                </c:pt>
                <c:pt idx="12">
                  <c:v>2095</c:v>
                </c:pt>
                <c:pt idx="13">
                  <c:v>2260</c:v>
                </c:pt>
                <c:pt idx="14">
                  <c:v>2250</c:v>
                </c:pt>
                <c:pt idx="15">
                  <c:v>2307.5</c:v>
                </c:pt>
                <c:pt idx="16">
                  <c:v>2430</c:v>
                </c:pt>
                <c:pt idx="17">
                  <c:v>2380</c:v>
                </c:pt>
                <c:pt idx="18">
                  <c:v>2457.5</c:v>
                </c:pt>
                <c:pt idx="19">
                  <c:v>2642.5</c:v>
                </c:pt>
              </c:numCache>
            </c:numRef>
          </c:val>
          <c:smooth val="0"/>
        </c:ser>
        <c:ser>
          <c:idx val="1"/>
          <c:order val="2"/>
          <c:tx>
            <c:v>GREECE - CHANIA</c:v>
          </c:tx>
          <c:spPr>
            <a:ln w="25400">
              <a:solidFill>
                <a:schemeClr val="tx1"/>
              </a:solidFill>
            </a:ln>
          </c:spPr>
          <c:marker>
            <c:symbol val="x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dLbls>
            <c:dLbl>
              <c:idx val="2"/>
              <c:delete val="1"/>
            </c:dLbl>
            <c:dLbl>
              <c:idx val="3"/>
              <c:layout>
                <c:manualLayout>
                  <c:x val="-2.2635342185903982E-2"/>
                  <c:y val="-2.29421322334708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-2.5359210078311201E-2"/>
                  <c:y val="-2.52097059296159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6721144024514813E-2"/>
                  <c:y val="-2.0674558537325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5359210078311201E-2"/>
                  <c:y val="-2.74772796257609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2.3997276132107594E-2"/>
                  <c:y val="2.01417679932865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elete val="1"/>
            </c:dLbl>
            <c:dLbl>
              <c:idx val="11"/>
              <c:delete val="1"/>
            </c:dLbl>
            <c:dLbl>
              <c:idx val="13"/>
              <c:delete val="1"/>
            </c:dLbl>
            <c:dLbl>
              <c:idx val="15"/>
              <c:delete val="1"/>
            </c:dLbl>
            <c:numFmt formatCode="#,##0" sourceLinked="0"/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table!$F$42:$Y$42</c:f>
              <c:numCache>
                <c:formatCode>#\ ###\ ##0.00</c:formatCode>
                <c:ptCount val="20"/>
                <c:pt idx="0">
                  <c:v>1755</c:v>
                </c:pt>
                <c:pt idx="1">
                  <c:v>1787.5</c:v>
                </c:pt>
                <c:pt idx="2">
                  <c:v>1792</c:v>
                </c:pt>
                <c:pt idx="3">
                  <c:v>1830</c:v>
                </c:pt>
                <c:pt idx="4">
                  <c:v>1800</c:v>
                </c:pt>
                <c:pt idx="5">
                  <c:v>1853.3333333333301</c:v>
                </c:pt>
                <c:pt idx="6">
                  <c:v>1870</c:v>
                </c:pt>
                <c:pt idx="7">
                  <c:v>1730</c:v>
                </c:pt>
                <c:pt idx="8">
                  <c:v>1700</c:v>
                </c:pt>
                <c:pt idx="9">
                  <c:v>1700</c:v>
                </c:pt>
                <c:pt idx="10">
                  <c:v>1735</c:v>
                </c:pt>
                <c:pt idx="11">
                  <c:v>1854</c:v>
                </c:pt>
                <c:pt idx="12">
                  <c:v>1867.5</c:v>
                </c:pt>
                <c:pt idx="13">
                  <c:v>1952.5</c:v>
                </c:pt>
                <c:pt idx="14">
                  <c:v>1958</c:v>
                </c:pt>
                <c:pt idx="15">
                  <c:v>2070</c:v>
                </c:pt>
                <c:pt idx="16">
                  <c:v>2070</c:v>
                </c:pt>
                <c:pt idx="17">
                  <c:v>2070</c:v>
                </c:pt>
                <c:pt idx="18">
                  <c:v>2100</c:v>
                </c:pt>
                <c:pt idx="19">
                  <c:v>2272.5</c:v>
                </c:pt>
              </c:numCache>
            </c:numRef>
          </c:val>
          <c:smooth val="0"/>
        </c:ser>
        <c:ser>
          <c:idx val="3"/>
          <c:order val="3"/>
          <c:tx>
            <c:v>Reference threshold Spain</c:v>
          </c:tx>
          <c:spPr>
            <a:ln w="25400">
              <a:solidFill>
                <a:schemeClr val="tx1"/>
              </a:solidFill>
              <a:prstDash val="sysDash"/>
            </a:ln>
          </c:spPr>
          <c:marker>
            <c:symbol val="none"/>
          </c:marker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table!$F$32:$Y$32</c:f>
              <c:numCache>
                <c:formatCode>#,##0.00</c:formatCode>
                <c:ptCount val="20"/>
                <c:pt idx="0">
                  <c:v>1524</c:v>
                </c:pt>
                <c:pt idx="1">
                  <c:v>1524</c:v>
                </c:pt>
                <c:pt idx="2">
                  <c:v>1524</c:v>
                </c:pt>
                <c:pt idx="3">
                  <c:v>1524</c:v>
                </c:pt>
                <c:pt idx="4">
                  <c:v>1524</c:v>
                </c:pt>
                <c:pt idx="5">
                  <c:v>1524</c:v>
                </c:pt>
                <c:pt idx="6">
                  <c:v>1524</c:v>
                </c:pt>
                <c:pt idx="7">
                  <c:v>1524</c:v>
                </c:pt>
                <c:pt idx="8">
                  <c:v>1524</c:v>
                </c:pt>
                <c:pt idx="9">
                  <c:v>1524</c:v>
                </c:pt>
                <c:pt idx="10">
                  <c:v>1524</c:v>
                </c:pt>
                <c:pt idx="11">
                  <c:v>1524</c:v>
                </c:pt>
                <c:pt idx="12">
                  <c:v>1524</c:v>
                </c:pt>
                <c:pt idx="13">
                  <c:v>1524</c:v>
                </c:pt>
                <c:pt idx="14">
                  <c:v>1524</c:v>
                </c:pt>
                <c:pt idx="15">
                  <c:v>1524</c:v>
                </c:pt>
                <c:pt idx="16">
                  <c:v>1524</c:v>
                </c:pt>
                <c:pt idx="17">
                  <c:v>1524</c:v>
                </c:pt>
                <c:pt idx="18">
                  <c:v>1524</c:v>
                </c:pt>
                <c:pt idx="19">
                  <c:v>1524</c:v>
                </c:pt>
              </c:numCache>
            </c:numRef>
          </c:val>
          <c:smooth val="0"/>
        </c:ser>
        <c:ser>
          <c:idx val="4"/>
          <c:order val="4"/>
          <c:tx>
            <c:v>Reference threshold Italy</c:v>
          </c:tx>
          <c:spPr>
            <a:ln w="25400">
              <a:solidFill>
                <a:schemeClr val="tx1"/>
              </a:solidFill>
              <a:prstDash val="lgDashDotDot"/>
            </a:ln>
          </c:spPr>
          <c:marker>
            <c:symbol val="none"/>
          </c:marker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table!$F$45:$Y$45</c:f>
              <c:numCache>
                <c:formatCode>#,##0.00</c:formatCode>
                <c:ptCount val="20"/>
                <c:pt idx="0">
                  <c:v>1450.6</c:v>
                </c:pt>
                <c:pt idx="1">
                  <c:v>1450.6</c:v>
                </c:pt>
                <c:pt idx="2">
                  <c:v>1450.6</c:v>
                </c:pt>
                <c:pt idx="3">
                  <c:v>1450.6</c:v>
                </c:pt>
                <c:pt idx="4">
                  <c:v>1450.6</c:v>
                </c:pt>
                <c:pt idx="5">
                  <c:v>1450.6</c:v>
                </c:pt>
                <c:pt idx="6">
                  <c:v>1450.6</c:v>
                </c:pt>
                <c:pt idx="7">
                  <c:v>1450.6</c:v>
                </c:pt>
                <c:pt idx="8">
                  <c:v>1450.6</c:v>
                </c:pt>
                <c:pt idx="9">
                  <c:v>1450.6</c:v>
                </c:pt>
                <c:pt idx="10">
                  <c:v>1450.6</c:v>
                </c:pt>
                <c:pt idx="11">
                  <c:v>1450.6</c:v>
                </c:pt>
                <c:pt idx="12">
                  <c:v>1450.6</c:v>
                </c:pt>
                <c:pt idx="13">
                  <c:v>1450.6</c:v>
                </c:pt>
                <c:pt idx="14">
                  <c:v>1450.6</c:v>
                </c:pt>
                <c:pt idx="15">
                  <c:v>1450.6</c:v>
                </c:pt>
                <c:pt idx="16">
                  <c:v>1450.6</c:v>
                </c:pt>
                <c:pt idx="17">
                  <c:v>1450.6</c:v>
                </c:pt>
                <c:pt idx="18">
                  <c:v>1450.6</c:v>
                </c:pt>
                <c:pt idx="19">
                  <c:v>1450.6</c:v>
                </c:pt>
              </c:numCache>
            </c:numRef>
          </c:val>
          <c:smooth val="0"/>
        </c:ser>
        <c:ser>
          <c:idx val="5"/>
          <c:order val="5"/>
          <c:tx>
            <c:v>Reference threshold Greece</c:v>
          </c:tx>
          <c:spPr>
            <a:ln w="22225">
              <a:solidFill>
                <a:schemeClr val="tx1"/>
              </a:solidFill>
              <a:prstDash val="sysDot"/>
            </a:ln>
          </c:spPr>
          <c:marker>
            <c:symbol val="none"/>
          </c:marker>
          <c:cat>
            <c:numRef>
              <c:f>table!$F$4:$Y$4</c:f>
              <c:numCache>
                <c:formatCode>mmm/yy</c:formatCode>
                <c:ptCount val="20"/>
                <c:pt idx="0">
                  <c:v>41548</c:v>
                </c:pt>
                <c:pt idx="1">
                  <c:v>41579</c:v>
                </c:pt>
                <c:pt idx="2">
                  <c:v>41609</c:v>
                </c:pt>
                <c:pt idx="3">
                  <c:v>41640</c:v>
                </c:pt>
                <c:pt idx="4">
                  <c:v>41671</c:v>
                </c:pt>
                <c:pt idx="5">
                  <c:v>41699</c:v>
                </c:pt>
                <c:pt idx="6">
                  <c:v>41730</c:v>
                </c:pt>
                <c:pt idx="7">
                  <c:v>41760</c:v>
                </c:pt>
                <c:pt idx="8">
                  <c:v>41791</c:v>
                </c:pt>
                <c:pt idx="9">
                  <c:v>41821</c:v>
                </c:pt>
                <c:pt idx="10">
                  <c:v>41852</c:v>
                </c:pt>
                <c:pt idx="11">
                  <c:v>41883</c:v>
                </c:pt>
                <c:pt idx="12">
                  <c:v>41913</c:v>
                </c:pt>
                <c:pt idx="13">
                  <c:v>41944</c:v>
                </c:pt>
                <c:pt idx="14">
                  <c:v>41974</c:v>
                </c:pt>
                <c:pt idx="15">
                  <c:v>42005</c:v>
                </c:pt>
                <c:pt idx="16">
                  <c:v>42036</c:v>
                </c:pt>
                <c:pt idx="17">
                  <c:v>42064</c:v>
                </c:pt>
                <c:pt idx="18">
                  <c:v>42095</c:v>
                </c:pt>
                <c:pt idx="19">
                  <c:v>42125</c:v>
                </c:pt>
              </c:numCache>
            </c:numRef>
          </c:cat>
          <c:val>
            <c:numRef>
              <c:f>table!$F$41:$Y$41</c:f>
              <c:numCache>
                <c:formatCode>#,##0.00</c:formatCode>
                <c:ptCount val="20"/>
                <c:pt idx="0">
                  <c:v>1413.9</c:v>
                </c:pt>
                <c:pt idx="1">
                  <c:v>1413.9</c:v>
                </c:pt>
                <c:pt idx="2">
                  <c:v>1413.9</c:v>
                </c:pt>
                <c:pt idx="3">
                  <c:v>1413.9</c:v>
                </c:pt>
                <c:pt idx="4">
                  <c:v>1413.9</c:v>
                </c:pt>
                <c:pt idx="5">
                  <c:v>1413.9</c:v>
                </c:pt>
                <c:pt idx="6">
                  <c:v>1413.9</c:v>
                </c:pt>
                <c:pt idx="7">
                  <c:v>1413.9</c:v>
                </c:pt>
                <c:pt idx="8">
                  <c:v>1413.9</c:v>
                </c:pt>
                <c:pt idx="9">
                  <c:v>1413.9</c:v>
                </c:pt>
                <c:pt idx="10">
                  <c:v>1413.9</c:v>
                </c:pt>
                <c:pt idx="11">
                  <c:v>1413.9</c:v>
                </c:pt>
                <c:pt idx="12">
                  <c:v>1413.9</c:v>
                </c:pt>
                <c:pt idx="13">
                  <c:v>1413.9</c:v>
                </c:pt>
                <c:pt idx="14">
                  <c:v>1413.9</c:v>
                </c:pt>
                <c:pt idx="15">
                  <c:v>1413.9</c:v>
                </c:pt>
                <c:pt idx="16">
                  <c:v>1413.9</c:v>
                </c:pt>
                <c:pt idx="17">
                  <c:v>1413.9</c:v>
                </c:pt>
                <c:pt idx="18">
                  <c:v>1413.9</c:v>
                </c:pt>
                <c:pt idx="19">
                  <c:v>1413.9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4389504"/>
        <c:axId val="234391040"/>
      </c:lineChart>
      <c:dateAx>
        <c:axId val="234389504"/>
        <c:scaling>
          <c:orientation val="minMax"/>
        </c:scaling>
        <c:delete val="0"/>
        <c:axPos val="b"/>
        <c:numFmt formatCode="mmm/yy" sourceLinked="0"/>
        <c:majorTickMark val="out"/>
        <c:minorTickMark val="none"/>
        <c:tickLblPos val="nextTo"/>
        <c:crossAx val="234391040"/>
        <c:crosses val="autoZero"/>
        <c:auto val="1"/>
        <c:lblOffset val="100"/>
        <c:baseTimeUnit val="months"/>
      </c:dateAx>
      <c:valAx>
        <c:axId val="234391040"/>
        <c:scaling>
          <c:orientation val="minMax"/>
          <c:max val="3000"/>
          <c:min val="10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50"/>
                </a:pPr>
                <a:r>
                  <a:rPr lang="en-US" sz="1050"/>
                  <a:t>€/Ton</a:t>
                </a:r>
              </a:p>
            </c:rich>
          </c:tx>
          <c:layout>
            <c:manualLayout>
              <c:xMode val="edge"/>
              <c:yMode val="edge"/>
              <c:x val="1.3045439441852321E-2"/>
              <c:y val="0.47156091637004915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en-US"/>
          </a:p>
        </c:txPr>
        <c:crossAx val="234389504"/>
        <c:crosses val="autoZero"/>
        <c:crossBetween val="between"/>
        <c:majorUnit val="200"/>
        <c:minorUnit val="200"/>
      </c:valAx>
    </c:plotArea>
    <c:legend>
      <c:legendPos val="r"/>
      <c:layout>
        <c:manualLayout>
          <c:xMode val="edge"/>
          <c:yMode val="edge"/>
          <c:x val="0.12196141827237192"/>
          <c:y val="0.12232239242986064"/>
          <c:w val="0.6773928080236139"/>
          <c:h val="0.10325673576517222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2">
    <c:autoUpdate val="0"/>
  </c:externalData>
  <c:userShapes r:id="rId3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000"/>
              <a:t>EU production of table olives</a:t>
            </a:r>
          </a:p>
          <a:p>
            <a:pPr>
              <a:defRPr/>
            </a:pPr>
            <a:r>
              <a:rPr lang="en-US" sz="1600" i="1"/>
              <a:t>marketing years 2010-2015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696730056813611"/>
          <c:y val="0.13687860847002664"/>
          <c:w val="0.79842177117771074"/>
          <c:h val="0.79551286416204636"/>
        </c:manualLayout>
      </c:layout>
      <c:barChart>
        <c:barDir val="col"/>
        <c:grouping val="clustered"/>
        <c:varyColors val="0"/>
        <c:ser>
          <c:idx val="7"/>
          <c:order val="0"/>
          <c:tx>
            <c:strRef>
              <c:f>'Table olives'!$A$14</c:f>
              <c:strCache>
                <c:ptCount val="1"/>
                <c:pt idx="0">
                  <c:v>EU total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5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olives'!$C$14:$G$14</c:f>
              <c:numCache>
                <c:formatCode>#,##0</c:formatCode>
                <c:ptCount val="5"/>
                <c:pt idx="0">
                  <c:v>828.5</c:v>
                </c:pt>
                <c:pt idx="1">
                  <c:v>740.90000000000009</c:v>
                </c:pt>
                <c:pt idx="2">
                  <c:v>780.71505999999988</c:v>
                </c:pt>
                <c:pt idx="3">
                  <c:v>737.43700000000001</c:v>
                </c:pt>
                <c:pt idx="4">
                  <c:v>875.01499999999999</c:v>
                </c:pt>
              </c:numCache>
            </c:numRef>
          </c:val>
        </c:ser>
        <c:ser>
          <c:idx val="0"/>
          <c:order val="1"/>
          <c:tx>
            <c:strRef>
              <c:f>'Table olives'!$A$5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671099197268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4588873996585571E-3"/>
                  <c:y val="-4.099650002418785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458887399658557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642442359521980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642442359521980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3671099197268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olives'!$C$5:$G$5</c:f>
              <c:numCache>
                <c:formatCode>#,##0</c:formatCode>
                <c:ptCount val="5"/>
                <c:pt idx="0">
                  <c:v>608.6</c:v>
                </c:pt>
                <c:pt idx="1">
                  <c:v>521.5</c:v>
                </c:pt>
                <c:pt idx="2">
                  <c:v>490.95</c:v>
                </c:pt>
                <c:pt idx="3">
                  <c:v>573</c:v>
                </c:pt>
                <c:pt idx="4">
                  <c:v>538.1</c:v>
                </c:pt>
              </c:numCache>
            </c:numRef>
          </c:val>
        </c:ser>
        <c:ser>
          <c:idx val="2"/>
          <c:order val="2"/>
          <c:tx>
            <c:strRef>
              <c:f>'Table olives'!$A$7</c:f>
              <c:strCache>
                <c:ptCount val="1"/>
                <c:pt idx="0">
                  <c:v>Greece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671099197268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550664879590269E-3"/>
                  <c:y val="-2.23619856105024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458887399658557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4588873996585571E-3"/>
                  <c:y val="8.1993000048375716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4.561274800884192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458887399658557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olives'!$C$7:$G$7</c:f>
              <c:numCache>
                <c:formatCode>#,##0</c:formatCode>
                <c:ptCount val="5"/>
                <c:pt idx="0">
                  <c:v>135</c:v>
                </c:pt>
                <c:pt idx="1">
                  <c:v>130</c:v>
                </c:pt>
                <c:pt idx="2">
                  <c:v>197</c:v>
                </c:pt>
                <c:pt idx="3">
                  <c:v>100</c:v>
                </c:pt>
                <c:pt idx="4">
                  <c:v>235</c:v>
                </c:pt>
              </c:numCache>
            </c:numRef>
          </c:val>
        </c:ser>
        <c:ser>
          <c:idx val="1"/>
          <c:order val="3"/>
          <c:tx>
            <c:strRef>
              <c:f>'Table olives'!$A$6</c:f>
              <c:strCache>
                <c:ptCount val="1"/>
                <c:pt idx="0">
                  <c:v>Italy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olives'!$C$6:$G$6</c:f>
              <c:numCache>
                <c:formatCode>#,##0</c:formatCode>
                <c:ptCount val="5"/>
                <c:pt idx="0">
                  <c:v>69.7</c:v>
                </c:pt>
                <c:pt idx="1">
                  <c:v>75.7</c:v>
                </c:pt>
                <c:pt idx="2">
                  <c:v>75.997</c:v>
                </c:pt>
                <c:pt idx="3">
                  <c:v>41.994999999999997</c:v>
                </c:pt>
                <c:pt idx="4">
                  <c:v>79.504999999999995</c:v>
                </c:pt>
              </c:numCache>
            </c:numRef>
          </c:val>
        </c:ser>
        <c:ser>
          <c:idx val="3"/>
          <c:order val="4"/>
          <c:tx>
            <c:strRef>
              <c:f>'Table olives'!$A$8</c:f>
              <c:strCache>
                <c:ptCount val="1"/>
                <c:pt idx="0">
                  <c:v>Portugal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olives'!$C$8:$G$8</c:f>
              <c:numCache>
                <c:formatCode>#,##0</c:formatCode>
                <c:ptCount val="5"/>
                <c:pt idx="0">
                  <c:v>10.3</c:v>
                </c:pt>
                <c:pt idx="1">
                  <c:v>9</c:v>
                </c:pt>
                <c:pt idx="2">
                  <c:v>12.51</c:v>
                </c:pt>
                <c:pt idx="3">
                  <c:v>17.532</c:v>
                </c:pt>
                <c:pt idx="4">
                  <c:v>17.5</c:v>
                </c:pt>
              </c:numCache>
            </c:numRef>
          </c:val>
        </c:ser>
        <c:ser>
          <c:idx val="5"/>
          <c:order val="5"/>
          <c:tx>
            <c:strRef>
              <c:f>'Table olives'!$A$10</c:f>
              <c:strCache>
                <c:ptCount val="1"/>
                <c:pt idx="0">
                  <c:v>Cyprus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olives'!$C$10:$G$10</c:f>
              <c:numCache>
                <c:formatCode>#,##0</c:formatCode>
                <c:ptCount val="5"/>
                <c:pt idx="0">
                  <c:v>3.5</c:v>
                </c:pt>
                <c:pt idx="1">
                  <c:v>3.6</c:v>
                </c:pt>
                <c:pt idx="2">
                  <c:v>2.8</c:v>
                </c:pt>
                <c:pt idx="3">
                  <c:v>2.8</c:v>
                </c:pt>
                <c:pt idx="4">
                  <c:v>2.8</c:v>
                </c:pt>
              </c:numCache>
            </c:numRef>
          </c:val>
        </c:ser>
        <c:ser>
          <c:idx val="4"/>
          <c:order val="6"/>
          <c:tx>
            <c:strRef>
              <c:f>'Table olives'!$A$9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olives'!$C$9:$G$9</c:f>
              <c:numCache>
                <c:formatCode>#,##0</c:formatCode>
                <c:ptCount val="5"/>
                <c:pt idx="0">
                  <c:v>1.4</c:v>
                </c:pt>
                <c:pt idx="1">
                  <c:v>1.1000000000000001</c:v>
                </c:pt>
                <c:pt idx="2">
                  <c:v>1.448</c:v>
                </c:pt>
                <c:pt idx="3">
                  <c:v>1.1000000000000001</c:v>
                </c:pt>
                <c:pt idx="4">
                  <c:v>1.1000000000000001</c:v>
                </c:pt>
              </c:numCache>
            </c:numRef>
          </c:val>
        </c:ser>
        <c:ser>
          <c:idx val="6"/>
          <c:order val="7"/>
          <c:tx>
            <c:strRef>
              <c:f>'Table olives'!$A$13</c:f>
              <c:strCache>
                <c:ptCount val="1"/>
                <c:pt idx="0">
                  <c:v>Croatia</c:v>
                </c:pt>
              </c:strCache>
            </c:strRef>
          </c:tx>
          <c:invertIfNegative val="0"/>
          <c:cat>
            <c:strRef>
              <c:f>'Table olives'!$C$4:$G$4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'Table olives'!$C$13:$G$13</c:f>
              <c:numCache>
                <c:formatCode>General</c:formatCode>
                <c:ptCount val="5"/>
                <c:pt idx="3" formatCode="#,##0">
                  <c:v>1</c:v>
                </c:pt>
                <c:pt idx="4" formatCode="#,##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228736"/>
        <c:axId val="168230272"/>
      </c:barChart>
      <c:catAx>
        <c:axId val="168228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8230272"/>
        <c:crosses val="autoZero"/>
        <c:auto val="1"/>
        <c:lblAlgn val="ctr"/>
        <c:lblOffset val="100"/>
        <c:noMultiLvlLbl val="0"/>
      </c:catAx>
      <c:valAx>
        <c:axId val="1682302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thousands tons</a:t>
                </a:r>
              </a:p>
            </c:rich>
          </c:tx>
          <c:layout/>
          <c:overlay val="0"/>
        </c:title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68228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038644173635892"/>
          <c:y val="0.19099600812145059"/>
          <c:w val="0.13306292116967847"/>
          <c:h val="0.5414393440411382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Third countries olive </a:t>
            </a:r>
            <a:r>
              <a:rPr lang="en-US" dirty="0"/>
              <a:t>oil </a:t>
            </a:r>
            <a:r>
              <a:rPr lang="en-US" dirty="0" smtClean="0"/>
              <a:t>PRODUCTION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1" baseline="0" dirty="0" smtClean="0">
                <a:effectLst/>
              </a:rPr>
              <a:t>marketing years 2010-2015</a:t>
            </a:r>
            <a:r>
              <a:rPr lang="en-US" sz="1200" dirty="0" smtClean="0"/>
              <a:t> </a:t>
            </a:r>
            <a:endParaRPr lang="en-US" sz="1200" dirty="0"/>
          </a:p>
        </c:rich>
      </c:tx>
      <c:layout>
        <c:manualLayout>
          <c:xMode val="edge"/>
          <c:yMode val="edge"/>
          <c:x val="0.23874442920038261"/>
          <c:y val="1.291197679424508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047305894613133"/>
          <c:y val="0.26637383172703033"/>
          <c:w val="0.80345100612423459"/>
          <c:h val="0.58689203803744028"/>
        </c:manualLayout>
      </c:layout>
      <c:barChart>
        <c:barDir val="col"/>
        <c:grouping val="clustered"/>
        <c:varyColors val="0"/>
        <c:ser>
          <c:idx val="4"/>
          <c:order val="0"/>
          <c:tx>
            <c:v>TOTAL</c:v>
          </c:tx>
          <c:spPr>
            <a:solidFill>
              <a:schemeClr val="tx2">
                <a:lumMod val="40000"/>
                <a:lumOff val="60000"/>
                <a:alpha val="64000"/>
              </a:schemeClr>
            </a:solidFill>
            <a:ln w="28575">
              <a:solidFill>
                <a:schemeClr val="tx1"/>
              </a:solidFill>
            </a:ln>
            <a:scene3d>
              <a:camera prst="orthographicFront"/>
              <a:lightRig rig="chilly" dir="t"/>
            </a:scene3d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OO'!$H$32:$H$36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OO'!$D$27;'Production OO'!$F$27;'Production OO'!$H$27;'Production OO'!$B$36;'Production OO'!$D$36)</c:f>
              <c:numCache>
                <c:formatCode>#,##0.0</c:formatCode>
                <c:ptCount val="5"/>
                <c:pt idx="0">
                  <c:v>590</c:v>
                </c:pt>
                <c:pt idx="1">
                  <c:v>691</c:v>
                </c:pt>
                <c:pt idx="2">
                  <c:v>690</c:v>
                </c:pt>
                <c:pt idx="3">
                  <c:v>490</c:v>
                </c:pt>
                <c:pt idx="4">
                  <c:v>600</c:v>
                </c:pt>
              </c:numCache>
            </c:numRef>
          </c:val>
        </c:ser>
        <c:ser>
          <c:idx val="0"/>
          <c:order val="1"/>
          <c:tx>
            <c:v>Tunisia</c:v>
          </c:tx>
          <c:spPr>
            <a:scene3d>
              <a:camera prst="orthographicFront"/>
              <a:lightRig rig="morning" dir="t"/>
            </a:scene3d>
            <a:sp3d prstMaterial="powder">
              <a:bevelB w="152400" h="50800" prst="softRound"/>
            </a:sp3d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OO'!$H$32:$H$36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OO'!$D$23;'Production OO'!$F$23;'Production OO'!$H$23;'Production OO'!$B$32;'Production OO'!$D$32)</c:f>
              <c:numCache>
                <c:formatCode>#,##0.0</c:formatCode>
                <c:ptCount val="5"/>
                <c:pt idx="0">
                  <c:v>120</c:v>
                </c:pt>
                <c:pt idx="1">
                  <c:v>182</c:v>
                </c:pt>
                <c:pt idx="2">
                  <c:v>220</c:v>
                </c:pt>
                <c:pt idx="3">
                  <c:v>70</c:v>
                </c:pt>
                <c:pt idx="4">
                  <c:v>280</c:v>
                </c:pt>
              </c:numCache>
            </c:numRef>
          </c:val>
        </c:ser>
        <c:ser>
          <c:idx val="1"/>
          <c:order val="2"/>
          <c:tx>
            <c:v>Turkey</c:v>
          </c:tx>
          <c:spPr>
            <a:solidFill>
              <a:schemeClr val="accent2"/>
            </a:solidFill>
          </c:spPr>
          <c:invertIfNegative val="0"/>
          <c:dLbls>
            <c:numFmt formatCode="#,##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OO'!$H$32:$H$36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OO'!$D$24;'Production OO'!$F$24;'Production OO'!$H$24;'Production OO'!$B$33;'Production OO'!$D$33)</c:f>
              <c:numCache>
                <c:formatCode>#,##0.0</c:formatCode>
                <c:ptCount val="5"/>
                <c:pt idx="0">
                  <c:v>160</c:v>
                </c:pt>
                <c:pt idx="1">
                  <c:v>191</c:v>
                </c:pt>
                <c:pt idx="2">
                  <c:v>195</c:v>
                </c:pt>
                <c:pt idx="3">
                  <c:v>135</c:v>
                </c:pt>
                <c:pt idx="4">
                  <c:v>160</c:v>
                </c:pt>
              </c:numCache>
            </c:numRef>
          </c:val>
        </c:ser>
        <c:ser>
          <c:idx val="2"/>
          <c:order val="3"/>
          <c:tx>
            <c:v>Syria</c:v>
          </c:tx>
          <c:invertIfNegative val="0"/>
          <c:dLbls>
            <c:numFmt formatCode="#,##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OO'!$H$32:$H$36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OO'!$D$25;'Production OO'!$F$25;'Production OO'!$H$25;'Production OO'!$B$34;'Production OO'!$D$34)</c:f>
              <c:numCache>
                <c:formatCode>#,##0.0</c:formatCode>
                <c:ptCount val="5"/>
                <c:pt idx="0">
                  <c:v>180</c:v>
                </c:pt>
                <c:pt idx="1">
                  <c:v>198</c:v>
                </c:pt>
                <c:pt idx="2">
                  <c:v>175</c:v>
                </c:pt>
                <c:pt idx="3">
                  <c:v>165</c:v>
                </c:pt>
                <c:pt idx="4">
                  <c:v>50</c:v>
                </c:pt>
              </c:numCache>
            </c:numRef>
          </c:val>
        </c:ser>
        <c:ser>
          <c:idx val="3"/>
          <c:order val="4"/>
          <c:tx>
            <c:v>Morocco</c:v>
          </c:tx>
          <c:invertIfNegative val="0"/>
          <c:dLbls>
            <c:numFmt formatCode="#,##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OO'!$H$32:$H$36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OO'!$D$26;'Production OO'!$F$26;'Production OO'!$H$26;'Production OO'!$B$35;'Production OO'!$D$35)</c:f>
              <c:numCache>
                <c:formatCode>#,##0.0</c:formatCode>
                <c:ptCount val="5"/>
                <c:pt idx="0">
                  <c:v>130</c:v>
                </c:pt>
                <c:pt idx="1">
                  <c:v>120</c:v>
                </c:pt>
                <c:pt idx="2">
                  <c:v>100</c:v>
                </c:pt>
                <c:pt idx="3">
                  <c:v>120</c:v>
                </c:pt>
                <c:pt idx="4">
                  <c:v>110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463936"/>
        <c:axId val="145293696"/>
      </c:barChart>
      <c:catAx>
        <c:axId val="145463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293696"/>
        <c:crosses val="autoZero"/>
        <c:auto val="1"/>
        <c:lblAlgn val="ctr"/>
        <c:lblOffset val="100"/>
        <c:noMultiLvlLbl val="0"/>
      </c:catAx>
      <c:valAx>
        <c:axId val="145293696"/>
        <c:scaling>
          <c:orientation val="minMax"/>
          <c:max val="70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Thousands tons</a:t>
                </a:r>
              </a:p>
            </c:rich>
          </c:tx>
          <c:layout>
            <c:manualLayout>
              <c:xMode val="edge"/>
              <c:yMode val="edge"/>
              <c:x val="3.5416502457111143E-2"/>
              <c:y val="0.40017797775278086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45463936"/>
        <c:crosses val="autoZero"/>
        <c:crossBetween val="between"/>
        <c:majorUnit val="50"/>
        <c:min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618036509481264"/>
          <c:y val="0.10389961254843144"/>
          <c:w val="0.15685704251217836"/>
          <c:h val="0.3635933508311461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  <a:scene3d>
      <a:camera prst="orthographicFront"/>
      <a:lightRig rig="threePt" dir="t">
        <a:rot lat="0" lon="0" rev="5400000"/>
      </a:lightRig>
    </a:scene3d>
  </c:sp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Olive </a:t>
            </a:r>
            <a:r>
              <a:rPr lang="en-US" dirty="0"/>
              <a:t>oil </a:t>
            </a:r>
            <a:r>
              <a:rPr lang="en-US" dirty="0" smtClean="0"/>
              <a:t>exports of non-EU countries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1" baseline="0" dirty="0" smtClean="0">
                <a:effectLst/>
              </a:rPr>
              <a:t>marketing years 2010-2015</a:t>
            </a:r>
            <a:endParaRPr lang="en-GB" sz="1200" dirty="0" smtClean="0">
              <a:effectLst/>
            </a:endParaRPr>
          </a:p>
        </c:rich>
      </c:tx>
      <c:layout>
        <c:manualLayout>
          <c:xMode val="edge"/>
          <c:yMode val="edge"/>
          <c:x val="0.24115074008046566"/>
          <c:y val="1.62308655515989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776694564120723E-2"/>
          <c:y val="0.33121684900758153"/>
          <c:w val="0.78608814681444639"/>
          <c:h val="0.54047798095425981"/>
        </c:manualLayout>
      </c:layout>
      <c:lineChart>
        <c:grouping val="standard"/>
        <c:varyColors val="0"/>
        <c:ser>
          <c:idx val="5"/>
          <c:order val="0"/>
          <c:tx>
            <c:v>TOTAL</c:v>
          </c:tx>
          <c:spPr>
            <a:ln w="34925">
              <a:solidFill>
                <a:schemeClr val="tx1"/>
              </a:solidFill>
            </a:ln>
          </c:spPr>
          <c:marker>
            <c:spPr>
              <a:noFill/>
            </c:spPr>
          </c:marker>
          <c:dLbls>
            <c:numFmt formatCode="#,##0" sourceLinked="0"/>
            <c:spPr>
              <a:solidFill>
                <a:schemeClr val="bg2"/>
              </a:solidFill>
            </c:spPr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OO'!$N$83:$R$83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OO'!$E$27;'Production OO'!$G$27;'Production OO'!$I$27;'Production OO'!$C$36;'Production OO'!$E$36)</c:f>
              <c:numCache>
                <c:formatCode>#,##0.0</c:formatCode>
                <c:ptCount val="5"/>
                <c:pt idx="0">
                  <c:v>173.5</c:v>
                </c:pt>
                <c:pt idx="1">
                  <c:v>185.5</c:v>
                </c:pt>
                <c:pt idx="2">
                  <c:v>308.5</c:v>
                </c:pt>
                <c:pt idx="3">
                  <c:v>131</c:v>
                </c:pt>
                <c:pt idx="4">
                  <c:v>290</c:v>
                </c:pt>
              </c:numCache>
            </c:numRef>
          </c:val>
          <c:smooth val="0"/>
        </c:ser>
        <c:ser>
          <c:idx val="6"/>
          <c:order val="1"/>
          <c:tx>
            <c:v>Tunisia</c:v>
          </c:tx>
          <c:spPr>
            <a:ln w="38100">
              <a:solidFill>
                <a:schemeClr val="accent5">
                  <a:lumMod val="75000"/>
                </a:schemeClr>
              </a:solidFill>
            </a:ln>
          </c:spPr>
          <c:dLbls>
            <c:numFmt formatCode="#,##0" sourceLinked="0"/>
            <c:spPr>
              <a:solidFill>
                <a:schemeClr val="accent5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OO'!$N$83:$R$83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OO'!$E$23;'Production OO'!$G$23;'Production OO'!$I$23;'Production OO'!$C$32;'Production OO'!$E$32)</c:f>
              <c:numCache>
                <c:formatCode>#,##0.0</c:formatCode>
                <c:ptCount val="5"/>
                <c:pt idx="0">
                  <c:v>108</c:v>
                </c:pt>
                <c:pt idx="1">
                  <c:v>129.5</c:v>
                </c:pt>
                <c:pt idx="2">
                  <c:v>175</c:v>
                </c:pt>
                <c:pt idx="3">
                  <c:v>60</c:v>
                </c:pt>
                <c:pt idx="4">
                  <c:v>220</c:v>
                </c:pt>
              </c:numCache>
            </c:numRef>
          </c:val>
          <c:smooth val="0"/>
        </c:ser>
        <c:ser>
          <c:idx val="7"/>
          <c:order val="2"/>
          <c:tx>
            <c:v>Turkey</c:v>
          </c:tx>
          <c:spPr>
            <a:ln w="38100">
              <a:solidFill>
                <a:schemeClr val="accent2"/>
              </a:solidFill>
            </a:ln>
          </c:spPr>
          <c:marker>
            <c:symbol val="x"/>
            <c:size val="5"/>
            <c:spPr>
              <a:solidFill>
                <a:schemeClr val="tx1">
                  <a:lumMod val="65000"/>
                  <a:lumOff val="35000"/>
                </a:schemeClr>
              </a:solidFill>
            </c:spPr>
          </c:marker>
          <c:dLbls>
            <c:numFmt formatCode="#,##0" sourceLinked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'Production OO'!$N$83:$R$83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OO'!$E$24;'Production OO'!$G$24;'Production OO'!$I$24;'Production OO'!$C$33;'Production OO'!$E$33)</c:f>
              <c:numCache>
                <c:formatCode>#,##0.0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92</c:v>
                </c:pt>
                <c:pt idx="3">
                  <c:v>35</c:v>
                </c:pt>
                <c:pt idx="4">
                  <c:v>35</c:v>
                </c:pt>
              </c:numCache>
            </c:numRef>
          </c:val>
          <c:smooth val="0"/>
        </c:ser>
        <c:ser>
          <c:idx val="8"/>
          <c:order val="3"/>
          <c:tx>
            <c:v>Syria</c:v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diamond"/>
            <c:size val="9"/>
            <c:spPr>
              <a:solidFill>
                <a:schemeClr val="tx1">
                  <a:lumMod val="65000"/>
                  <a:lumOff val="35000"/>
                </a:schemeClr>
              </a:solidFill>
            </c:spPr>
          </c:marker>
          <c:cat>
            <c:strRef>
              <c:f>'Production OO'!$N$83:$R$83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OO'!$E$25;'Production OO'!$G$25;'Production OO'!$I$25;'Production OO'!$C$34;'Production OO'!$E$34)</c:f>
              <c:numCache>
                <c:formatCode>#,##0.0</c:formatCode>
                <c:ptCount val="5"/>
                <c:pt idx="0">
                  <c:v>23</c:v>
                </c:pt>
                <c:pt idx="1">
                  <c:v>25</c:v>
                </c:pt>
                <c:pt idx="2">
                  <c:v>30</c:v>
                </c:pt>
                <c:pt idx="3">
                  <c:v>25</c:v>
                </c:pt>
                <c:pt idx="4">
                  <c:v>25</c:v>
                </c:pt>
              </c:numCache>
            </c:numRef>
          </c:val>
          <c:smooth val="0"/>
        </c:ser>
        <c:ser>
          <c:idx val="9"/>
          <c:order val="4"/>
          <c:tx>
            <c:v>Morocco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diamond"/>
            <c:size val="7"/>
            <c:spPr>
              <a:solidFill>
                <a:schemeClr val="tx1"/>
              </a:solidFill>
            </c:spPr>
          </c:marker>
          <c:cat>
            <c:strRef>
              <c:f>'Production OO'!$N$83:$R$83</c:f>
              <c:strCache>
                <c:ptCount val="5"/>
                <c:pt idx="0">
                  <c:v>2010/2011</c:v>
                </c:pt>
                <c:pt idx="1">
                  <c:v>2011/2012</c:v>
                </c:pt>
                <c:pt idx="2">
                  <c:v>2012/2013</c:v>
                </c:pt>
                <c:pt idx="3">
                  <c:v>2013/2014 (1)</c:v>
                </c:pt>
                <c:pt idx="4">
                  <c:v>2014/2015 (2)</c:v>
                </c:pt>
              </c:strCache>
            </c:strRef>
          </c:cat>
          <c:val>
            <c:numRef>
              <c:f>('Production OO'!$E$26;'Production OO'!$G$26;'Production OO'!$I$26;'Production OO'!$C$35;'Production OO'!$E$35)</c:f>
              <c:numCache>
                <c:formatCode>#,##0.0</c:formatCode>
                <c:ptCount val="5"/>
                <c:pt idx="0">
                  <c:v>30.5</c:v>
                </c:pt>
                <c:pt idx="1">
                  <c:v>11</c:v>
                </c:pt>
                <c:pt idx="2">
                  <c:v>11.5</c:v>
                </c:pt>
                <c:pt idx="3">
                  <c:v>11</c:v>
                </c:pt>
                <c:pt idx="4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546240"/>
        <c:axId val="145572992"/>
      </c:lineChart>
      <c:catAx>
        <c:axId val="145546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572992"/>
        <c:crosses val="autoZero"/>
        <c:auto val="1"/>
        <c:lblAlgn val="ctr"/>
        <c:lblOffset val="100"/>
        <c:noMultiLvlLbl val="0"/>
      </c:catAx>
      <c:valAx>
        <c:axId val="1455729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Thousands tons</a:t>
                </a:r>
              </a:p>
            </c:rich>
          </c:tx>
          <c:layout>
            <c:manualLayout>
              <c:xMode val="edge"/>
              <c:yMode val="edge"/>
              <c:x val="7.909463947948207E-4"/>
              <c:y val="0.4539869789950423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45546240"/>
        <c:crosses val="autoZero"/>
        <c:crossBetween val="between"/>
        <c:majorUnit val="50"/>
        <c:min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2392295957898021"/>
          <c:y val="0.10389960162343127"/>
          <c:w val="0.16911444802801079"/>
          <c:h val="0.34638262853722862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scene3d>
      <a:camera prst="orthographicFront"/>
      <a:lightRig rig="threePt" dir="t">
        <a:rot lat="0" lon="0" rev="5400000"/>
      </a:lightRig>
    </a:scene3d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/>
            </a:pPr>
            <a:r>
              <a:rPr lang="en-GB" sz="1600" noProof="0" dirty="0" smtClean="0"/>
              <a:t>EU olive oil </a:t>
            </a:r>
            <a:r>
              <a:rPr lang="en-GB" sz="1800" noProof="0" dirty="0" smtClean="0"/>
              <a:t>EXPORTS</a:t>
            </a:r>
            <a:r>
              <a:rPr lang="en-GB" sz="1600" noProof="0" dirty="0" smtClean="0"/>
              <a:t> per category and destination</a:t>
            </a:r>
            <a:r>
              <a:rPr lang="cs-CZ" sz="1600" noProof="0" dirty="0" smtClean="0"/>
              <a:t> (t)</a:t>
            </a:r>
            <a:endParaRPr lang="en-GB" sz="1600" noProof="0" dirty="0" smtClean="0"/>
          </a:p>
          <a:p>
            <a:pPr>
              <a:defRPr sz="1100"/>
            </a:pPr>
            <a:r>
              <a:rPr lang="en-GB" sz="1050" noProof="0" dirty="0" smtClean="0"/>
              <a:t>July</a:t>
            </a:r>
            <a:r>
              <a:rPr lang="en-GB" sz="1050" baseline="0" noProof="0" dirty="0" smtClean="0"/>
              <a:t> - March (2011-2015)</a:t>
            </a:r>
            <a:r>
              <a:rPr lang="en-GB" sz="1050" noProof="0" dirty="0" smtClean="0"/>
              <a:t> </a:t>
            </a:r>
            <a:endParaRPr lang="en-GB" sz="1050" noProof="0" dirty="0"/>
          </a:p>
        </c:rich>
      </c:tx>
      <c:layout>
        <c:manualLayout>
          <c:xMode val="edge"/>
          <c:yMode val="edge"/>
          <c:x val="0.25554446815171983"/>
          <c:y val="4.7926779682507942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284052594205452"/>
          <c:y val="0.37194346641702858"/>
          <c:w val="0.78674225972317402"/>
          <c:h val="0.52481627621854732"/>
        </c:manualLayout>
      </c:layout>
      <c:barChart>
        <c:barDir val="col"/>
        <c:grouping val="percentStacked"/>
        <c:varyColors val="0"/>
        <c:ser>
          <c:idx val="0"/>
          <c:order val="0"/>
          <c:tx>
            <c:v>Extra virgin+virgin</c:v>
          </c:tx>
          <c:spPr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Data!$D$17:$D$20</c:f>
              <c:numCache>
                <c:formatCode>_-* #,##0_-;\-* #,##0_-;_-* "-"??_-;_-@_-</c:formatCode>
                <c:ptCount val="4"/>
                <c:pt idx="0">
                  <c:v>260905.8</c:v>
                </c:pt>
                <c:pt idx="1">
                  <c:v>275972.59999999998</c:v>
                </c:pt>
                <c:pt idx="2">
                  <c:v>293969.90000000002</c:v>
                </c:pt>
                <c:pt idx="3">
                  <c:v>293656.7</c:v>
                </c:pt>
              </c:numCache>
            </c:numRef>
          </c:val>
        </c:ser>
        <c:ser>
          <c:idx val="1"/>
          <c:order val="1"/>
          <c:tx>
            <c:v>Virgin lampante</c:v>
          </c:tx>
          <c:spPr>
            <a:solidFill>
              <a:schemeClr val="accent1"/>
            </a:solidFill>
            <a:ln w="19050" cmpd="dbl">
              <a:solidFill>
                <a:schemeClr val="tx1"/>
              </a:solidFill>
              <a:prstDash val="sysDot"/>
            </a:ln>
          </c:spPr>
          <c:invertIfNegative val="0"/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Data!$E$17:$E$20</c:f>
              <c:numCache>
                <c:formatCode>_-* #,##0_-;\-* #,##0_-;_-* "-"??_-;_-@_-</c:formatCode>
                <c:ptCount val="4"/>
                <c:pt idx="0">
                  <c:v>2882.1</c:v>
                </c:pt>
                <c:pt idx="1">
                  <c:v>4239.7</c:v>
                </c:pt>
                <c:pt idx="2">
                  <c:v>2118.1999999999998</c:v>
                </c:pt>
                <c:pt idx="3">
                  <c:v>2035.2</c:v>
                </c:pt>
              </c:numCache>
            </c:numRef>
          </c:val>
        </c:ser>
        <c:ser>
          <c:idx val="2"/>
          <c:order val="2"/>
          <c:tx>
            <c:v>Refined</c:v>
          </c:tx>
          <c:spPr>
            <a:solidFill>
              <a:schemeClr val="accent3">
                <a:lumMod val="7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Data!$F$17:$F$20</c:f>
              <c:numCache>
                <c:formatCode>_-* #,##0_-;\-* #,##0_-;_-* "-"??_-;_-@_-</c:formatCode>
                <c:ptCount val="4"/>
                <c:pt idx="0">
                  <c:v>120261.7</c:v>
                </c:pt>
                <c:pt idx="1">
                  <c:v>120315.8</c:v>
                </c:pt>
                <c:pt idx="2">
                  <c:v>126162.1</c:v>
                </c:pt>
                <c:pt idx="3">
                  <c:v>130948.6</c:v>
                </c:pt>
              </c:numCache>
            </c:numRef>
          </c:val>
        </c:ser>
        <c:ser>
          <c:idx val="3"/>
          <c:order val="3"/>
          <c:tx>
            <c:v>Pomace</c:v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Data!$C$13:$C$16</c:f>
              <c:strCache>
                <c:ptCount val="4"/>
                <c:pt idx="0">
                  <c:v>July 2011 - March 2012</c:v>
                </c:pt>
                <c:pt idx="1">
                  <c:v>July 2012 - March 2013</c:v>
                </c:pt>
                <c:pt idx="2">
                  <c:v>July 2013 - March 2014</c:v>
                </c:pt>
                <c:pt idx="3">
                  <c:v>July 2014 - March 2015</c:v>
                </c:pt>
              </c:strCache>
            </c:strRef>
          </c:cat>
          <c:val>
            <c:numRef>
              <c:f>Data!$G$17:$G$20</c:f>
              <c:numCache>
                <c:formatCode>_-* #,##0_-;\-* #,##0_-;_-* "-"??_-;_-@_-</c:formatCode>
                <c:ptCount val="4"/>
                <c:pt idx="0">
                  <c:v>49512.3</c:v>
                </c:pt>
                <c:pt idx="1">
                  <c:v>45581.7</c:v>
                </c:pt>
                <c:pt idx="2">
                  <c:v>47923.3</c:v>
                </c:pt>
                <c:pt idx="3">
                  <c:v>56031.8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6591104"/>
        <c:axId val="166738176"/>
      </c:barChart>
      <c:catAx>
        <c:axId val="166591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66738176"/>
        <c:crosses val="autoZero"/>
        <c:auto val="1"/>
        <c:lblAlgn val="ctr"/>
        <c:lblOffset val="100"/>
        <c:noMultiLvlLbl val="0"/>
      </c:catAx>
      <c:valAx>
        <c:axId val="16673817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166591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2.3513771995575259E-3"/>
          <c:y val="0.3735126282842362"/>
          <c:w val="0.15076664025497857"/>
          <c:h val="0.4609354691897615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/>
            </a:pPr>
            <a:r>
              <a:rPr lang="cs-CZ" sz="1000"/>
              <a:t>July</a:t>
            </a:r>
            <a:r>
              <a:rPr lang="cs-CZ" sz="1000" baseline="0"/>
              <a:t> 2011 - March 2012</a:t>
            </a:r>
            <a:endParaRPr lang="en-US" sz="1000"/>
          </a:p>
        </c:rich>
      </c:tx>
      <c:layout>
        <c:manualLayout>
          <c:xMode val="edge"/>
          <c:yMode val="edge"/>
          <c:x val="0.17851141496640258"/>
          <c:y val="5.054814890290616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3056091850377107"/>
          <c:y val="0.24259858541683402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chemeClr val="accent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Data!$B$72:$B$78</c:f>
              <c:strCache>
                <c:ptCount val="7"/>
                <c:pt idx="0">
                  <c:v>USA</c:v>
                </c:pt>
                <c:pt idx="1">
                  <c:v>Brazil      </c:v>
                </c:pt>
                <c:pt idx="2">
                  <c:v>Japan       </c:v>
                </c:pt>
                <c:pt idx="3">
                  <c:v>China       </c:v>
                </c:pt>
                <c:pt idx="4">
                  <c:v>Australia   </c:v>
                </c:pt>
                <c:pt idx="5">
                  <c:v>Canada      </c:v>
                </c:pt>
                <c:pt idx="6">
                  <c:v>Others</c:v>
                </c:pt>
              </c:strCache>
            </c:strRef>
          </c:cat>
          <c:val>
            <c:numRef>
              <c:f>Data!$G$72:$G$78</c:f>
              <c:numCache>
                <c:formatCode>_-* #,##0_-;\-* #,##0_-;_-* "-"??_-;_-@_-</c:formatCode>
                <c:ptCount val="7"/>
                <c:pt idx="0">
                  <c:v>160973.70000000001</c:v>
                </c:pt>
                <c:pt idx="1">
                  <c:v>45821.700000000004</c:v>
                </c:pt>
                <c:pt idx="2">
                  <c:v>28672.800000000003</c:v>
                </c:pt>
                <c:pt idx="3">
                  <c:v>25259.7</c:v>
                </c:pt>
                <c:pt idx="4">
                  <c:v>21012.100000000002</c:v>
                </c:pt>
                <c:pt idx="5">
                  <c:v>20954</c:v>
                </c:pt>
                <c:pt idx="6">
                  <c:v>130867.90000000001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16471061298396375"/>
          <c:w val="0.35034071151008972"/>
          <c:h val="0.76033689562298368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/>
            </a:pPr>
            <a:r>
              <a:rPr lang="cs-CZ" sz="1000"/>
              <a:t>July</a:t>
            </a:r>
            <a:r>
              <a:rPr lang="cs-CZ" sz="1000" baseline="0"/>
              <a:t> 2012 - March 2013</a:t>
            </a:r>
            <a:endParaRPr lang="en-US" sz="10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53056091850377107"/>
          <c:y val="0.24259858541683402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chemeClr val="accent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Data!$B$72:$B$78</c:f>
              <c:strCache>
                <c:ptCount val="7"/>
                <c:pt idx="0">
                  <c:v>USA</c:v>
                </c:pt>
                <c:pt idx="1">
                  <c:v>Brazil      </c:v>
                </c:pt>
                <c:pt idx="2">
                  <c:v>Japan       </c:v>
                </c:pt>
                <c:pt idx="3">
                  <c:v>China       </c:v>
                </c:pt>
                <c:pt idx="4">
                  <c:v>Australia   </c:v>
                </c:pt>
                <c:pt idx="5">
                  <c:v>Canada      </c:v>
                </c:pt>
                <c:pt idx="6">
                  <c:v>Others</c:v>
                </c:pt>
              </c:strCache>
            </c:strRef>
          </c:cat>
          <c:val>
            <c:numRef>
              <c:f>Data!$G$80:$G$86</c:f>
              <c:numCache>
                <c:formatCode>_-* #,##0_-;\-* #,##0_-;_-* "-"??_-;_-@_-</c:formatCode>
                <c:ptCount val="7"/>
                <c:pt idx="0">
                  <c:v>152241.79999999999</c:v>
                </c:pt>
                <c:pt idx="1">
                  <c:v>52965.5</c:v>
                </c:pt>
                <c:pt idx="2">
                  <c:v>34966.1</c:v>
                </c:pt>
                <c:pt idx="3">
                  <c:v>32261.899999999998</c:v>
                </c:pt>
                <c:pt idx="4">
                  <c:v>21694</c:v>
                </c:pt>
                <c:pt idx="5">
                  <c:v>21422.6</c:v>
                </c:pt>
                <c:pt idx="6">
                  <c:v>130557.9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16471061298396375"/>
          <c:w val="0.35034071151008972"/>
          <c:h val="0.76033689562298368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/>
            </a:pPr>
            <a:r>
              <a:rPr lang="cs-CZ" sz="1000"/>
              <a:t>July</a:t>
            </a:r>
            <a:r>
              <a:rPr lang="cs-CZ" sz="1000" baseline="0"/>
              <a:t> 2013 - March 2014</a:t>
            </a:r>
            <a:endParaRPr lang="en-US" sz="1000"/>
          </a:p>
        </c:rich>
      </c:tx>
      <c:layout>
        <c:manualLayout>
          <c:xMode val="edge"/>
          <c:yMode val="edge"/>
          <c:x val="0.27022861500490236"/>
          <c:y val="3.976230283220308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3056091850377107"/>
          <c:y val="0.24259858541683402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chemeClr val="accent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Data!$B$72:$B$78</c:f>
              <c:strCache>
                <c:ptCount val="7"/>
                <c:pt idx="0">
                  <c:v>USA</c:v>
                </c:pt>
                <c:pt idx="1">
                  <c:v>Brazil      </c:v>
                </c:pt>
                <c:pt idx="2">
                  <c:v>Japan       </c:v>
                </c:pt>
                <c:pt idx="3">
                  <c:v>China       </c:v>
                </c:pt>
                <c:pt idx="4">
                  <c:v>Australia   </c:v>
                </c:pt>
                <c:pt idx="5">
                  <c:v>Canada      </c:v>
                </c:pt>
                <c:pt idx="6">
                  <c:v>Others</c:v>
                </c:pt>
              </c:strCache>
            </c:strRef>
          </c:cat>
          <c:val>
            <c:numRef>
              <c:f>Data!$G$88:$G$94</c:f>
              <c:numCache>
                <c:formatCode>_-* #,##0_-;\-* #,##0_-;_-* "-"??_-;_-@_-</c:formatCode>
                <c:ptCount val="7"/>
                <c:pt idx="0">
                  <c:v>168609.30000000002</c:v>
                </c:pt>
                <c:pt idx="1">
                  <c:v>49197.4</c:v>
                </c:pt>
                <c:pt idx="2">
                  <c:v>37195.1</c:v>
                </c:pt>
                <c:pt idx="3">
                  <c:v>22969.599999999999</c:v>
                </c:pt>
                <c:pt idx="4">
                  <c:v>21327.999999999996</c:v>
                </c:pt>
                <c:pt idx="5">
                  <c:v>22323.600000000002</c:v>
                </c:pt>
                <c:pt idx="6">
                  <c:v>148550.50000000003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16471061298396375"/>
          <c:w val="0.35034071151008972"/>
          <c:h val="0.76033689562298368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/>
            </a:pPr>
            <a:r>
              <a:rPr lang="cs-CZ" sz="1000"/>
              <a:t>July</a:t>
            </a:r>
            <a:r>
              <a:rPr lang="cs-CZ" sz="1000" baseline="0"/>
              <a:t> 2014 - March 2015</a:t>
            </a:r>
            <a:endParaRPr lang="en-US" sz="1000"/>
          </a:p>
        </c:rich>
      </c:tx>
      <c:layout>
        <c:manualLayout>
          <c:xMode val="edge"/>
          <c:yMode val="edge"/>
          <c:x val="0.27022861500490236"/>
          <c:y val="3.976230283220308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3056091850377107"/>
          <c:y val="0.24259858541683402"/>
          <c:w val="0.35708163645910901"/>
          <c:h val="0.58742714155549203"/>
        </c:manualLayout>
      </c:layout>
      <c:pie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2225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/>
              </a:solidFill>
              <a:ln w="15875"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Pt>
            <c:idx val="6"/>
            <c:bubble3D val="0"/>
            <c:spPr>
              <a:solidFill>
                <a:schemeClr val="accent1">
                  <a:lumMod val="75000"/>
                </a:schemeClr>
              </a:solidFill>
              <a:ln w="15875">
                <a:solidFill>
                  <a:schemeClr val="tx1"/>
                </a:solidFill>
              </a:ln>
            </c:spPr>
          </c:dPt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Data!$B$96:$B$102</c:f>
              <c:strCache>
                <c:ptCount val="7"/>
                <c:pt idx="0">
                  <c:v>USA</c:v>
                </c:pt>
                <c:pt idx="1">
                  <c:v>Brazil      </c:v>
                </c:pt>
                <c:pt idx="2">
                  <c:v>Japan       </c:v>
                </c:pt>
                <c:pt idx="3">
                  <c:v>China       </c:v>
                </c:pt>
                <c:pt idx="4">
                  <c:v>Australia   </c:v>
                </c:pt>
                <c:pt idx="5">
                  <c:v>Canada      </c:v>
                </c:pt>
                <c:pt idx="6">
                  <c:v>Others</c:v>
                </c:pt>
              </c:strCache>
            </c:strRef>
          </c:cat>
          <c:val>
            <c:numRef>
              <c:f>Data!$G$96:$G$102</c:f>
              <c:numCache>
                <c:formatCode>_-* #,##0_-;\-* #,##0_-;_-* "-"??_-;_-@_-</c:formatCode>
                <c:ptCount val="7"/>
                <c:pt idx="0">
                  <c:v>171089.1</c:v>
                </c:pt>
                <c:pt idx="1">
                  <c:v>50939.9</c:v>
                </c:pt>
                <c:pt idx="2">
                  <c:v>42085.5</c:v>
                </c:pt>
                <c:pt idx="3">
                  <c:v>22377.200000000001</c:v>
                </c:pt>
                <c:pt idx="4">
                  <c:v>17819.3</c:v>
                </c:pt>
                <c:pt idx="5">
                  <c:v>19624</c:v>
                </c:pt>
                <c:pt idx="6">
                  <c:v>158737.29999999999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3.2742673405224245E-3"/>
          <c:y val="0.16471061298396375"/>
          <c:w val="0.35034071151008972"/>
          <c:h val="0.76033689562298368"/>
        </c:manualLayout>
      </c:layout>
      <c:overlay val="0"/>
      <c:txPr>
        <a:bodyPr/>
        <a:lstStyle/>
        <a:p>
          <a:pPr rtl="0">
            <a:defRPr sz="1000"/>
          </a:pPr>
          <a:endParaRPr lang="en-US"/>
        </a:p>
      </c:txPr>
    </c:legend>
    <c:plotVisOnly val="1"/>
    <c:dispBlanksAs val="zero"/>
    <c:showDLblsOverMax val="0"/>
  </c:chart>
  <c:spPr>
    <a:ln>
      <a:gradFill>
        <a:gsLst>
          <a:gs pos="4000">
            <a:schemeClr val="tx1">
              <a:lumMod val="50000"/>
              <a:lumOff val="50000"/>
            </a:schemeClr>
          </a:gs>
          <a:gs pos="50000">
            <a:schemeClr val="accent1">
              <a:tint val="44500"/>
              <a:satMod val="160000"/>
            </a:schemeClr>
          </a:gs>
          <a:gs pos="100000">
            <a:schemeClr val="accent1">
              <a:tint val="23500"/>
              <a:satMod val="160000"/>
            </a:schemeClr>
          </a:gs>
        </a:gsLst>
        <a:lin ang="5400000" scaled="0"/>
      </a:gradFill>
    </a:ln>
    <a:effectLst>
      <a:innerShdw blurRad="63500" dist="50800" dir="2700000">
        <a:prstClr val="black">
          <a:alpha val="50000"/>
        </a:prstClr>
      </a:innerShdw>
    </a:effectLst>
  </c:sp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0.74447</cdr:x>
      <cdr:y>0.75081</cdr:y>
    </cdr:from>
    <cdr:to>
      <cdr:x>0.99273</cdr:x>
      <cdr:y>0.97082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5855493" y="3860006"/>
          <a:ext cx="1952625" cy="11310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0.86354</cdr:x>
      <cdr:y>0.84381</cdr:y>
    </cdr:from>
    <cdr:to>
      <cdr:x>1</cdr:x>
      <cdr:y>0.98857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72424" y="4219575"/>
          <a:ext cx="1247775" cy="723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</cdr:x>
      <cdr:y>0.88679</cdr:y>
    </cdr:from>
    <cdr:to>
      <cdr:x>0.50874</cdr:x>
      <cdr:y>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0" y="3384376"/>
          <a:ext cx="401626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50" i="1" dirty="0"/>
            <a:t>Source: IOC</a:t>
          </a:r>
        </a:p>
        <a:p xmlns:a="http://schemas.openxmlformats.org/drawingml/2006/main">
          <a:r>
            <a:rPr lang="en-US" sz="1050" i="1" dirty="0"/>
            <a:t>(1) not</a:t>
          </a:r>
          <a:r>
            <a:rPr lang="en-US" sz="1050" i="1" baseline="0" dirty="0"/>
            <a:t> yet consolidated; (2) provisional</a:t>
          </a:r>
          <a:endParaRPr lang="cs-CZ" sz="1050" i="1" dirty="0"/>
        </a:p>
      </cdr:txBody>
    </cdr:sp>
  </cdr:relSizeAnchor>
  <cdr:relSizeAnchor xmlns:cdr="http://schemas.openxmlformats.org/drawingml/2006/chartDrawing">
    <cdr:from>
      <cdr:x>0.85546</cdr:x>
      <cdr:y>0.82932</cdr:y>
    </cdr:from>
    <cdr:to>
      <cdr:x>1</cdr:x>
      <cdr:y>0.95883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7962900" y="4269581"/>
          <a:ext cx="1345406" cy="666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0.86354</cdr:x>
      <cdr:y>0.84381</cdr:y>
    </cdr:from>
    <cdr:to>
      <cdr:x>1</cdr:x>
      <cdr:y>0.98857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72424" y="4219575"/>
          <a:ext cx="1247775" cy="723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0.87895</cdr:x>
      <cdr:y>0.83284</cdr:y>
    </cdr:from>
    <cdr:to>
      <cdr:x>1</cdr:x>
      <cdr:y>0.98533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28792" y="3816424"/>
          <a:ext cx="981745" cy="6988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900" i="1" dirty="0"/>
            <a:t>Source:</a:t>
          </a:r>
          <a:r>
            <a:rPr lang="en-GB" sz="900" i="1" baseline="0" dirty="0"/>
            <a:t> IOC </a:t>
          </a:r>
        </a:p>
        <a:p xmlns:a="http://schemas.openxmlformats.org/drawingml/2006/main">
          <a:r>
            <a:rPr lang="en-GB" sz="900" i="1" baseline="0" dirty="0"/>
            <a:t>(1) not yet consolidated</a:t>
          </a:r>
        </a:p>
        <a:p xmlns:a="http://schemas.openxmlformats.org/drawingml/2006/main">
          <a:r>
            <a:rPr lang="en-GB" sz="900" i="1" dirty="0"/>
            <a:t>(2)  provisional</a:t>
          </a:r>
        </a:p>
      </cdr:txBody>
    </cdr:sp>
  </cdr:relSizeAnchor>
  <cdr:relSizeAnchor xmlns:cdr="http://schemas.openxmlformats.org/drawingml/2006/chartDrawing">
    <cdr:from>
      <cdr:x>0.8612</cdr:x>
      <cdr:y>0.84286</cdr:y>
    </cdr:from>
    <cdr:to>
      <cdr:x>0.99766</cdr:x>
      <cdr:y>1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984776" y="3862362"/>
          <a:ext cx="1106764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0.04832</cdr:x>
      <cdr:y>0.63135</cdr:y>
    </cdr:from>
    <cdr:to>
      <cdr:x>0.07283</cdr:x>
      <cdr:y>0.68586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2824" y="3445772"/>
          <a:ext cx="300693" cy="297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200" b="1">
              <a:solidFill>
                <a:schemeClr val="tx1"/>
              </a:solidFill>
            </a:rPr>
            <a:t>0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0.01736</cdr:x>
      <cdr:y>0.94525</cdr:y>
    </cdr:from>
    <cdr:to>
      <cdr:x>0.39105</cdr:x>
      <cdr:y>0.98773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50245" y="4892694"/>
          <a:ext cx="3234131" cy="2198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900" i="1" dirty="0"/>
            <a:t>Source</a:t>
          </a:r>
          <a:r>
            <a:rPr lang="en-GB" sz="900" i="1" dirty="0"/>
            <a:t>:</a:t>
          </a:r>
          <a:r>
            <a:rPr lang="en-GB" sz="900" i="1" baseline="0" dirty="0"/>
            <a:t> MS declarations in the framework of Reg. 826/2008</a:t>
          </a:r>
          <a:endParaRPr lang="en-GB" sz="900" i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0.03259</cdr:x>
      <cdr:y>0.9192</cdr:y>
    </cdr:from>
    <cdr:to>
      <cdr:x>0.38559</cdr:x>
      <cdr:y>0.97201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288032" y="4824536"/>
          <a:ext cx="3120180" cy="2771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cs-CZ" sz="900" i="1" dirty="0"/>
            <a:t>Source</a:t>
          </a:r>
          <a:r>
            <a:rPr lang="en-GB" sz="900" i="1" dirty="0"/>
            <a:t>:</a:t>
          </a:r>
          <a:r>
            <a:rPr lang="en-GB" sz="900" i="1" baseline="0" dirty="0"/>
            <a:t> MS declarations in the framework of Reg. 826/2008</a:t>
          </a:r>
          <a:endParaRPr lang="en-GB" sz="900" i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017" cy="4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729" tIns="42365" rIns="84729" bIns="42365" numCol="1" anchor="t" anchorCtr="0" compatLnSpc="1">
            <a:prstTxWarp prst="textNoShape">
              <a:avLst/>
            </a:prstTxWarp>
          </a:bodyPr>
          <a:lstStyle>
            <a:lvl1pPr defTabSz="847822">
              <a:defRPr sz="11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977" y="1"/>
            <a:ext cx="2950016" cy="4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729" tIns="42365" rIns="84729" bIns="42365" numCol="1" anchor="t" anchorCtr="0" compatLnSpc="1">
            <a:prstTxWarp prst="textNoShape">
              <a:avLst/>
            </a:prstTxWarp>
          </a:bodyPr>
          <a:lstStyle>
            <a:lvl1pPr algn="r" defTabSz="847822">
              <a:defRPr sz="11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883"/>
            <a:ext cx="2950017" cy="49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729" tIns="42365" rIns="84729" bIns="42365" numCol="1" anchor="b" anchorCtr="0" compatLnSpc="1">
            <a:prstTxWarp prst="textNoShape">
              <a:avLst/>
            </a:prstTxWarp>
          </a:bodyPr>
          <a:lstStyle>
            <a:lvl1pPr defTabSz="847822">
              <a:defRPr sz="11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977" y="9444883"/>
            <a:ext cx="2950016" cy="49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4729" tIns="42365" rIns="84729" bIns="42365" numCol="1" anchor="b" anchorCtr="0" compatLnSpc="1">
            <a:prstTxWarp prst="textNoShape">
              <a:avLst/>
            </a:prstTxWarp>
          </a:bodyPr>
          <a:lstStyle>
            <a:lvl1pPr algn="r" defTabSz="847822">
              <a:defRPr sz="1100" smtClean="0"/>
            </a:lvl1pPr>
          </a:lstStyle>
          <a:p>
            <a:pPr>
              <a:defRPr/>
            </a:pPr>
            <a:fld id="{5D3AC71A-EEE9-4CA6-A9F9-A02A7DE26C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06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0017" cy="4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8" tIns="45895" rIns="91788" bIns="45895" numCol="1" anchor="t" anchorCtr="0" compatLnSpc="1">
            <a:prstTxWarp prst="textNoShape">
              <a:avLst/>
            </a:prstTxWarp>
          </a:bodyPr>
          <a:lstStyle>
            <a:lvl1pPr defTabSz="917395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977" y="1"/>
            <a:ext cx="2950016" cy="49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8" tIns="45895" rIns="91788" bIns="45895" numCol="1" anchor="t" anchorCtr="0" compatLnSpc="1">
            <a:prstTxWarp prst="textNoShape">
              <a:avLst/>
            </a:prstTxWarp>
          </a:bodyPr>
          <a:lstStyle>
            <a:lvl1pPr algn="r" defTabSz="917395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0" y="4723248"/>
            <a:ext cx="5444815" cy="447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8" tIns="45895" rIns="91788" bIns="458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883"/>
            <a:ext cx="2950017" cy="49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8" tIns="45895" rIns="91788" bIns="45895" numCol="1" anchor="b" anchorCtr="0" compatLnSpc="1">
            <a:prstTxWarp prst="textNoShape">
              <a:avLst/>
            </a:prstTxWarp>
          </a:bodyPr>
          <a:lstStyle>
            <a:lvl1pPr defTabSz="917395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977" y="9444883"/>
            <a:ext cx="2950016" cy="497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88" tIns="45895" rIns="91788" bIns="45895" numCol="1" anchor="b" anchorCtr="0" compatLnSpc="1">
            <a:prstTxWarp prst="textNoShape">
              <a:avLst/>
            </a:prstTxWarp>
          </a:bodyPr>
          <a:lstStyle>
            <a:lvl1pPr algn="r" defTabSz="917395">
              <a:defRPr sz="1200" smtClean="0"/>
            </a:lvl1pPr>
          </a:lstStyle>
          <a:p>
            <a:pPr>
              <a:defRPr/>
            </a:pPr>
            <a:fld id="{1F8C40C2-0AB7-4D86-9814-62872BDCF9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51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913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323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00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544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35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3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35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35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09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371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8C40C2-0AB7-4D86-9814-62872BDCF91E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325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uit_vegetables_tit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logo_eu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79388"/>
            <a:ext cx="154781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68538" y="3213100"/>
            <a:ext cx="6551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 smtClean="0"/>
              <a:t>Title: BANANAS</a:t>
            </a:r>
            <a:br>
              <a:rPr lang="de-DE" noProof="0" smtClean="0"/>
            </a:br>
            <a:r>
              <a:rPr lang="de-DE" noProof="0" smtClean="0"/>
              <a:t>Options for reform</a:t>
            </a:r>
            <a:br>
              <a:rPr lang="de-DE" noProof="0" smtClean="0"/>
            </a:br>
            <a:endParaRPr lang="de-DE" noProof="0" smtClean="0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340225"/>
            <a:ext cx="655161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de-DE" noProof="0" smtClean="0"/>
              <a:t>Subtitle</a:t>
            </a:r>
          </a:p>
          <a:p>
            <a:pPr lvl="0"/>
            <a:r>
              <a:rPr lang="de-DE" noProof="0" smtClean="0"/>
              <a:t>AGRI C.2 March 2006</a:t>
            </a:r>
          </a:p>
          <a:p>
            <a:pPr lvl="0"/>
            <a:endParaRPr lang="de-DE" noProof="0" smtClean="0"/>
          </a:p>
        </p:txBody>
      </p:sp>
    </p:spTree>
    <p:extLst>
      <p:ext uri="{BB962C8B-B14F-4D97-AF65-F5344CB8AC3E}">
        <p14:creationId xmlns:p14="http://schemas.microsoft.com/office/powerpoint/2010/main" val="3970362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E1E7A-D430-4A61-8FEA-6BB23E2410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8123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025" y="1341438"/>
            <a:ext cx="1889125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8888" y="1341438"/>
            <a:ext cx="5519737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35AD1-D190-4821-ACAF-4AA98704034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646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258888" y="1341438"/>
            <a:ext cx="7561262" cy="4784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A3CA1-019A-46D5-AB2E-8B3EE801F3A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358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85B84-C7FF-4155-B393-62F593B6D45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92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06293-A126-4F65-B948-A08282BB5C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7604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8888" y="2276475"/>
            <a:ext cx="3703637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2276475"/>
            <a:ext cx="3705225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E1F3A-4102-41FB-AC18-FAD7F8DBC78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850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DEEE1-566D-4155-8168-F554698391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275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34442-AF58-4761-9A68-90A3D5A3F4F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81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A1E3-FB41-4FFA-84B5-AB96096976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197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BDA0C-011B-435E-911B-6328709AFFE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597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3CA04-83BC-4FA6-8969-050CB23B2B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3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uit_vegetables_textmaste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341438"/>
            <a:ext cx="7561262" cy="8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2276475"/>
            <a:ext cx="7561262" cy="384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87450" y="6237288"/>
            <a:ext cx="6913563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9275" y="6178550"/>
            <a:ext cx="5032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ctr">
              <a:defRPr sz="1000" b="1" smtClean="0">
                <a:solidFill>
                  <a:srgbClr val="FFF6EC"/>
                </a:solidFill>
                <a:latin typeface="+mn-lt"/>
              </a:defRPr>
            </a:lvl1pPr>
          </a:lstStyle>
          <a:p>
            <a:pPr>
              <a:defRPr/>
            </a:pPr>
            <a:fld id="{382FEA7E-41FE-4C7D-91A1-DEF39C31B29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031" name="Picture 7" descr="logo_eu_dunkel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79388"/>
            <a:ext cx="1547813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6943A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agriculture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30207" y="3645024"/>
            <a:ext cx="6912371" cy="576064"/>
          </a:xfrm>
        </p:spPr>
        <p:txBody>
          <a:bodyPr/>
          <a:lstStyle/>
          <a:p>
            <a:pPr eaLnBrk="1" hangingPunct="1"/>
            <a:r>
              <a:rPr lang="cs-CZ" sz="1800" i="1" dirty="0">
                <a:solidFill>
                  <a:srgbClr val="3366FF"/>
                </a:solidFill>
              </a:rPr>
              <a:t>STATISTICAL PRESENTATION – OLIVE OIL </a:t>
            </a:r>
            <a:r>
              <a:rPr lang="en-GB" sz="1800" i="1" dirty="0">
                <a:solidFill>
                  <a:srgbClr val="3366FF"/>
                </a:solidFill>
              </a:rPr>
              <a:t>&amp; TABLE OLIVES</a:t>
            </a:r>
            <a:endParaRPr lang="en-GB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59632" y="4365104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6699FF"/>
                </a:solidFill>
              </a:rPr>
              <a:t>CDG - Horticulture, Olives and Spirits "OLIVES Sector "  Brussels – </a:t>
            </a:r>
            <a:r>
              <a:rPr lang="en-GB" dirty="0" smtClean="0">
                <a:solidFill>
                  <a:srgbClr val="6699FF"/>
                </a:solidFill>
              </a:rPr>
              <a:t>5 June 2015</a:t>
            </a:r>
            <a:endParaRPr lang="en-GB" dirty="0">
              <a:solidFill>
                <a:srgbClr val="6699FF"/>
              </a:solidFill>
            </a:endParaRPr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5589240"/>
            <a:ext cx="52565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0"/>
              </a:spcBef>
            </a:pPr>
            <a:r>
              <a:rPr lang="en-GB" sz="1400" i="1" dirty="0">
                <a:solidFill>
                  <a:srgbClr val="808080"/>
                </a:solidFill>
              </a:rPr>
              <a:t>Lucie ZOLICHOVÁ</a:t>
            </a:r>
            <a:br>
              <a:rPr lang="en-GB" sz="1400" i="1" dirty="0">
                <a:solidFill>
                  <a:srgbClr val="808080"/>
                </a:solidFill>
              </a:rPr>
            </a:br>
            <a:r>
              <a:rPr lang="en-GB" sz="1400" i="1" dirty="0">
                <a:solidFill>
                  <a:srgbClr val="808080"/>
                </a:solidFill>
              </a:rPr>
              <a:t>European Commission</a:t>
            </a:r>
          </a:p>
          <a:p>
            <a:pPr eaLnBrk="1" hangingPunct="1">
              <a:spcBef>
                <a:spcPts val="0"/>
              </a:spcBef>
            </a:pPr>
            <a:r>
              <a:rPr lang="en-GB" sz="1400" i="1" dirty="0">
                <a:solidFill>
                  <a:srgbClr val="808080"/>
                </a:solidFill>
              </a:rPr>
              <a:t>DG Agriculture and Rural Development (DG AGRI)</a:t>
            </a:r>
          </a:p>
          <a:p>
            <a:pPr eaLnBrk="1" hangingPunct="1">
              <a:spcBef>
                <a:spcPts val="0"/>
              </a:spcBef>
            </a:pPr>
            <a:r>
              <a:rPr lang="en-GB" sz="1400" i="1" dirty="0">
                <a:solidFill>
                  <a:srgbClr val="808080"/>
                </a:solidFill>
              </a:rPr>
              <a:t>Unit C.2. Wine, spirits, horticultural products, specialised crops</a:t>
            </a:r>
          </a:p>
          <a:p>
            <a:endParaRPr lang="en-GB" dirty="0"/>
          </a:p>
        </p:txBody>
      </p:sp>
      <p:pic>
        <p:nvPicPr>
          <p:cNvPr id="1028" name="Picture 4" descr="C:\Users\zoliclu\Desktop\untitl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869" y="1124744"/>
            <a:ext cx="227803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475656" y="1169245"/>
            <a:ext cx="7128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man Old Style" panose="02050604050505020204" pitchFamily="18" charset="0"/>
              </a:rPr>
              <a:t>Olive oil </a:t>
            </a:r>
            <a:r>
              <a:rPr lang="en-US" dirty="0">
                <a:latin typeface="Bookman Old Style" panose="02050604050505020204" pitchFamily="18" charset="0"/>
              </a:rPr>
              <a:t>i</a:t>
            </a:r>
            <a:r>
              <a:rPr lang="en-US" dirty="0" smtClean="0">
                <a:latin typeface="Bookman Old Style" panose="02050604050505020204" pitchFamily="18" charset="0"/>
              </a:rPr>
              <a:t>mports under zero duty and TPA</a:t>
            </a:r>
          </a:p>
          <a:p>
            <a:pPr algn="ctr"/>
            <a:r>
              <a:rPr lang="en-US" dirty="0" smtClean="0">
                <a:latin typeface="Bookman Old Style" panose="02050604050505020204" pitchFamily="18" charset="0"/>
              </a:rPr>
              <a:t>(1) Tunisia</a:t>
            </a: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" y="1798185"/>
            <a:ext cx="6293346" cy="49257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" name="Right Arrow 2"/>
          <p:cNvSpPr/>
          <p:nvPr/>
        </p:nvSpPr>
        <p:spPr>
          <a:xfrm rot="19627822">
            <a:off x="5400246" y="3151451"/>
            <a:ext cx="1250601" cy="152393"/>
          </a:xfrm>
          <a:prstGeom prst="rightArrow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92827"/>
            <a:ext cx="3081136" cy="993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75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099612"/>
              </p:ext>
            </p:extLst>
          </p:nvPr>
        </p:nvGraphicFramePr>
        <p:xfrm>
          <a:off x="1403648" y="2780928"/>
          <a:ext cx="6624736" cy="1872211"/>
        </p:xfrm>
        <a:graphic>
          <a:graphicData uri="http://schemas.openxmlformats.org/drawingml/2006/table">
            <a:tbl>
              <a:tblPr/>
              <a:tblGrid>
                <a:gridCol w="3086843"/>
                <a:gridCol w="1451803"/>
                <a:gridCol w="916188"/>
                <a:gridCol w="1169902"/>
              </a:tblGrid>
              <a:tr h="24148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2330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Annual quota (t)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Used </a:t>
                      </a:r>
                      <a:r>
                        <a:rPr lang="en-GB" sz="1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          </a:t>
                      </a:r>
                      <a:r>
                        <a:rPr lang="en-GB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(1.1.-26.5.2015)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Available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1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Algeria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(CN 1509&amp;1510)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Bookman Old Styl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  1.000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999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1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Jordan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(CN 150910)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12.000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11.999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1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Libanon 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(150910&amp;15100010)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Bookman Old Styl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  1.000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18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982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1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Turkey </a:t>
                      </a:r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(CN 1509109000)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Bookman Old Style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     100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100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               -  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148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Source: </a:t>
                      </a:r>
                      <a:r>
                        <a:rPr lang="en-GB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Bookman Old Style"/>
                        </a:rPr>
                        <a:t>EC</a:t>
                      </a:r>
                      <a:endParaRPr lang="en-GB" sz="1000" b="0" i="1" u="none" strike="noStrike" dirty="0">
                        <a:solidFill>
                          <a:srgbClr val="000000"/>
                        </a:solidFill>
                        <a:effectLst/>
                        <a:latin typeface="Bookman Old Style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69926" y="1484784"/>
            <a:ext cx="7128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ookman Old Style" panose="02050604050505020204" pitchFamily="18" charset="0"/>
              </a:rPr>
              <a:t>Olive oil </a:t>
            </a:r>
            <a:r>
              <a:rPr lang="en-US" dirty="0">
                <a:latin typeface="Bookman Old Style" panose="02050604050505020204" pitchFamily="18" charset="0"/>
              </a:rPr>
              <a:t>i</a:t>
            </a:r>
            <a:r>
              <a:rPr lang="en-US" dirty="0" smtClean="0">
                <a:latin typeface="Bookman Old Style" panose="02050604050505020204" pitchFamily="18" charset="0"/>
              </a:rPr>
              <a:t>mports under zero duty</a:t>
            </a:r>
          </a:p>
          <a:p>
            <a:pPr algn="ctr"/>
            <a:r>
              <a:rPr lang="en-US" dirty="0" smtClean="0">
                <a:latin typeface="Bookman Old Style" panose="02050604050505020204" pitchFamily="18" charset="0"/>
              </a:rPr>
              <a:t>(2) Other 3</a:t>
            </a:r>
            <a:r>
              <a:rPr lang="en-US" baseline="30000" dirty="0" smtClean="0">
                <a:latin typeface="Bookman Old Style" panose="02050604050505020204" pitchFamily="18" charset="0"/>
              </a:rPr>
              <a:t>rd</a:t>
            </a:r>
            <a:r>
              <a:rPr lang="en-US" dirty="0" smtClean="0">
                <a:latin typeface="Bookman Old Style" panose="02050604050505020204" pitchFamily="18" charset="0"/>
              </a:rPr>
              <a:t> countries</a:t>
            </a:r>
            <a:endParaRPr lang="en-US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0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0" y="1405227"/>
            <a:ext cx="9044070" cy="4649038"/>
            <a:chOff x="-1" y="0"/>
            <a:chExt cx="12306301" cy="5457826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90141973"/>
                </p:ext>
              </p:extLst>
            </p:nvPr>
          </p:nvGraphicFramePr>
          <p:xfrm>
            <a:off x="38100" y="0"/>
            <a:ext cx="12268200" cy="54578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6"/>
            <p:cNvSpPr txBox="1"/>
            <p:nvPr/>
          </p:nvSpPr>
          <p:spPr>
            <a:xfrm>
              <a:off x="-1" y="5162549"/>
              <a:ext cx="4574268" cy="266700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1" u="none" strike="noStrike" kern="0" cap="none" spc="0" normalizeH="0" baseline="0" noProof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Source: Eurostat/Comext; marketing years July-June</a:t>
              </a:r>
              <a:endParaRPr kumimoji="0" lang="en-GB" sz="1000" b="0" i="1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80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547664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Bookman Old Style" panose="02050604050505020204" pitchFamily="18" charset="0"/>
              </a:rPr>
              <a:t>Olive oil </a:t>
            </a:r>
            <a:r>
              <a:rPr lang="en-GB" sz="2800" i="1" dirty="0" smtClean="0">
                <a:latin typeface="Bookman Old Style" panose="02050604050505020204" pitchFamily="18" charset="0"/>
              </a:rPr>
              <a:t>EU intra </a:t>
            </a:r>
            <a:r>
              <a:rPr lang="en-GB" sz="2800" dirty="0" smtClean="0">
                <a:latin typeface="Bookman Old Style" panose="02050604050505020204" pitchFamily="18" charset="0"/>
              </a:rPr>
              <a:t>trade</a:t>
            </a:r>
            <a:endParaRPr lang="en-GB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3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8473853" cy="389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21048" y="1196752"/>
            <a:ext cx="43742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EU olive oil intra – </a:t>
            </a:r>
            <a:r>
              <a:rPr lang="en-US" sz="1600" dirty="0" smtClean="0"/>
              <a:t>trade</a:t>
            </a:r>
            <a:endParaRPr lang="cs-CZ" sz="1600" dirty="0"/>
          </a:p>
          <a:p>
            <a:pPr algn="ctr"/>
            <a:r>
              <a:rPr lang="en-US" sz="1400" b="1" i="1" dirty="0"/>
              <a:t>July – March</a:t>
            </a:r>
            <a:r>
              <a:rPr lang="cs-CZ" sz="1600" b="1" i="1" dirty="0"/>
              <a:t> </a:t>
            </a:r>
            <a:r>
              <a:rPr lang="cs-CZ" sz="1200" b="1" i="1" dirty="0"/>
              <a:t>(1000t</a:t>
            </a:r>
            <a:r>
              <a:rPr lang="cs-CZ" sz="1200" b="1" i="1" dirty="0" smtClean="0"/>
              <a:t>)</a:t>
            </a:r>
            <a:endParaRPr lang="en-GB" sz="12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428920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2321048" y="1196752"/>
            <a:ext cx="43742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EU olive oil intra – </a:t>
            </a:r>
            <a:r>
              <a:rPr lang="en-US" sz="1600" dirty="0" smtClean="0"/>
              <a:t>trade </a:t>
            </a:r>
          </a:p>
          <a:p>
            <a:pPr algn="ctr"/>
            <a:r>
              <a:rPr lang="en-US" sz="1400" b="1" i="1" dirty="0" smtClean="0"/>
              <a:t>July </a:t>
            </a:r>
            <a:r>
              <a:rPr lang="en-US" sz="1400" b="1" i="1" dirty="0"/>
              <a:t>– March</a:t>
            </a:r>
            <a:r>
              <a:rPr lang="cs-CZ" sz="1600" b="1" i="1" dirty="0"/>
              <a:t> </a:t>
            </a:r>
            <a:r>
              <a:rPr lang="cs-CZ" sz="1200" b="1" i="1" dirty="0"/>
              <a:t>(1000t</a:t>
            </a:r>
            <a:r>
              <a:rPr lang="cs-CZ" sz="1200" b="1" i="1" dirty="0" smtClean="0"/>
              <a:t>)</a:t>
            </a:r>
            <a:endParaRPr lang="en-GB" sz="12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46" y="2348880"/>
            <a:ext cx="8616597" cy="386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4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115092" y="1196752"/>
            <a:ext cx="73448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EU olive oil intra – trade</a:t>
            </a:r>
            <a:r>
              <a:rPr lang="cs-CZ" sz="2000" dirty="0" smtClean="0"/>
              <a:t> </a:t>
            </a:r>
          </a:p>
          <a:p>
            <a:pPr algn="ctr"/>
            <a:r>
              <a:rPr lang="en-US" b="1" i="1" dirty="0" smtClean="0"/>
              <a:t>July – March</a:t>
            </a:r>
            <a:r>
              <a:rPr lang="cs-CZ" b="1" i="1" dirty="0" smtClean="0"/>
              <a:t> </a:t>
            </a:r>
            <a:r>
              <a:rPr lang="cs-CZ" sz="1600" b="1" i="1" dirty="0" smtClean="0"/>
              <a:t>(1000t)</a:t>
            </a:r>
            <a:endParaRPr lang="en-US" sz="1600" b="1" i="1" dirty="0"/>
          </a:p>
        </p:txBody>
      </p:sp>
      <p:sp>
        <p:nvSpPr>
          <p:cNvPr id="6" name="TextovéPole 11"/>
          <p:cNvSpPr txBox="1"/>
          <p:nvPr/>
        </p:nvSpPr>
        <p:spPr bwMode="auto">
          <a:xfrm>
            <a:off x="179512" y="5887077"/>
            <a:ext cx="4986924" cy="22536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i="1" dirty="0"/>
              <a:t>Source:</a:t>
            </a:r>
            <a:r>
              <a:rPr lang="en-US" sz="1000" i="1" baseline="0" dirty="0"/>
              <a:t> </a:t>
            </a:r>
            <a:r>
              <a:rPr lang="en-US" sz="1000" i="1" baseline="0" noProof="1" smtClean="0"/>
              <a:t>Eurostat/Comext,</a:t>
            </a:r>
            <a:r>
              <a:rPr lang="en-US" sz="1000" i="1" baseline="0" dirty="0" smtClean="0"/>
              <a:t> </a:t>
            </a:r>
            <a:r>
              <a:rPr lang="en-US" sz="1000" i="1" baseline="0" dirty="0"/>
              <a:t>data based on declared </a:t>
            </a:r>
            <a:r>
              <a:rPr lang="en-US" sz="1000" b="1" i="1" baseline="0" dirty="0"/>
              <a:t>exports</a:t>
            </a:r>
            <a:endParaRPr lang="cs-CZ" sz="1000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1324663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179513" y="2118569"/>
            <a:ext cx="4810455" cy="2886099"/>
            <a:chOff x="1" y="46901"/>
            <a:chExt cx="6347565" cy="2886099"/>
          </a:xfrm>
        </p:grpSpPr>
        <p:grpSp>
          <p:nvGrpSpPr>
            <p:cNvPr id="29" name="Skupina 19"/>
            <p:cNvGrpSpPr>
              <a:grpSpLocks/>
            </p:cNvGrpSpPr>
            <p:nvPr/>
          </p:nvGrpSpPr>
          <p:grpSpPr bwMode="auto">
            <a:xfrm>
              <a:off x="1" y="46901"/>
              <a:ext cx="6347565" cy="2886099"/>
              <a:chOff x="1" y="46978"/>
              <a:chExt cx="6366831" cy="2890836"/>
            </a:xfrm>
          </p:grpSpPr>
          <p:graphicFrame>
            <p:nvGraphicFramePr>
              <p:cNvPr id="35" name="Graf 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1567717"/>
                  </p:ext>
                </p:extLst>
              </p:nvPr>
            </p:nvGraphicFramePr>
            <p:xfrm>
              <a:off x="1378113" y="46978"/>
              <a:ext cx="4988719" cy="28908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36" name="TextovéPole 14"/>
              <p:cNvSpPr txBox="1"/>
              <p:nvPr/>
            </p:nvSpPr>
            <p:spPr bwMode="auto">
              <a:xfrm>
                <a:off x="1" y="1895748"/>
                <a:ext cx="2607486" cy="76208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9525" cmpd="sng">
                <a:solidFill>
                  <a:sysClr val="window" lastClr="FFFFFF">
                    <a:shade val="50000"/>
                  </a:sysClr>
                </a:solidFill>
              </a:ln>
              <a:effectLst/>
            </p:spPr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2013 -</a:t>
                </a:r>
                <a:r>
                  <a:rPr kumimoji="0" lang="cs-CZ" b="1" i="0" u="none" strike="noStrike" kern="0" cap="none" spc="0" normalizeH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2014</a:t>
                </a:r>
                <a:endParaRPr kumimoji="0" lang="cs-CZ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Quantity </a:t>
                </a: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of olive oil (CN 1509) traded within the EU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746.000t </a:t>
                </a:r>
                <a:endPara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" name="TextBox 1"/>
            <p:cNvSpPr txBox="1"/>
            <p:nvPr/>
          </p:nvSpPr>
          <p:spPr>
            <a:xfrm>
              <a:off x="4079267" y="1874046"/>
              <a:ext cx="481552" cy="223238"/>
            </a:xfrm>
            <a:prstGeom prst="rect">
              <a:avLst/>
            </a:prstGeom>
            <a:solidFill>
              <a:sysClr val="window" lastClr="FFFFFF"/>
            </a:solidFill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533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21"/>
            <p:cNvSpPr txBox="1"/>
            <p:nvPr/>
          </p:nvSpPr>
          <p:spPr>
            <a:xfrm>
              <a:off x="1505361" y="1380780"/>
              <a:ext cx="483651" cy="165791"/>
            </a:xfrm>
            <a:prstGeom prst="rect">
              <a:avLst/>
            </a:prstGeom>
            <a:solidFill>
              <a:sysClr val="window" lastClr="FFFFFF"/>
            </a:solidFill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103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22"/>
            <p:cNvSpPr txBox="1"/>
            <p:nvPr/>
          </p:nvSpPr>
          <p:spPr>
            <a:xfrm>
              <a:off x="1747186" y="495784"/>
              <a:ext cx="528065" cy="159547"/>
            </a:xfrm>
            <a:prstGeom prst="rect">
              <a:avLst/>
            </a:prstGeom>
            <a:solidFill>
              <a:sysClr val="window" lastClr="FFFFFF"/>
            </a:solidFill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44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TextBox 23"/>
            <p:cNvSpPr txBox="1"/>
            <p:nvPr/>
          </p:nvSpPr>
          <p:spPr>
            <a:xfrm>
              <a:off x="2599595" y="102253"/>
              <a:ext cx="408029" cy="233363"/>
            </a:xfrm>
            <a:prstGeom prst="rect">
              <a:avLst/>
            </a:prstGeom>
            <a:solidFill>
              <a:sysClr val="window" lastClr="FFFFFF"/>
            </a:solidFill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50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24"/>
            <p:cNvSpPr txBox="1"/>
            <p:nvPr/>
          </p:nvSpPr>
          <p:spPr>
            <a:xfrm>
              <a:off x="3384511" y="356482"/>
              <a:ext cx="488286" cy="219076"/>
            </a:xfrm>
            <a:prstGeom prst="rect">
              <a:avLst/>
            </a:prstGeom>
            <a:solidFill>
              <a:sysClr val="window" lastClr="FFFFFF"/>
            </a:solidFill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12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211960" y="3068960"/>
            <a:ext cx="4557369" cy="3470483"/>
            <a:chOff x="0" y="0"/>
            <a:chExt cx="4985859" cy="2893011"/>
          </a:xfrm>
          <a:solidFill>
            <a:schemeClr val="bg1"/>
          </a:solidFill>
        </p:grpSpPr>
        <p:grpSp>
          <p:nvGrpSpPr>
            <p:cNvPr id="38" name="Group 37"/>
            <p:cNvGrpSpPr>
              <a:grpSpLocks/>
            </p:cNvGrpSpPr>
            <p:nvPr/>
          </p:nvGrpSpPr>
          <p:grpSpPr bwMode="auto">
            <a:xfrm>
              <a:off x="0" y="0"/>
              <a:ext cx="4985859" cy="2893011"/>
              <a:chOff x="0" y="0"/>
              <a:chExt cx="4988719" cy="2890838"/>
            </a:xfrm>
            <a:grpFill/>
          </p:grpSpPr>
          <p:graphicFrame>
            <p:nvGraphicFramePr>
              <p:cNvPr id="44" name="Graf 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20652588"/>
                  </p:ext>
                </p:extLst>
              </p:nvPr>
            </p:nvGraphicFramePr>
            <p:xfrm>
              <a:off x="0" y="0"/>
              <a:ext cx="4988719" cy="28908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45" name="TextovéPole 18"/>
              <p:cNvSpPr txBox="1"/>
              <p:nvPr/>
            </p:nvSpPr>
            <p:spPr bwMode="auto">
              <a:xfrm>
                <a:off x="2746139" y="630555"/>
                <a:ext cx="2175484" cy="68903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9525" cmpd="sng">
                <a:solidFill>
                  <a:sysClr val="window" lastClr="FFFFFF">
                    <a:shade val="50000"/>
                  </a:sysClr>
                </a:solidFill>
              </a:ln>
              <a:effectLst/>
            </p:spPr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2014 -</a:t>
                </a:r>
                <a:r>
                  <a:rPr kumimoji="0" lang="cs-CZ" b="1" i="0" u="none" strike="noStrike" kern="0" cap="none" spc="0" normalizeH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2015</a:t>
                </a:r>
                <a:endParaRPr kumimoji="0" lang="cs-CZ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Quantity </a:t>
                </a: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of olive oil (CN 1509) traded within the EU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798.000t </a:t>
                </a:r>
                <a:endPara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cs-CZ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9" name="TextBox 27"/>
            <p:cNvSpPr txBox="1"/>
            <p:nvPr/>
          </p:nvSpPr>
          <p:spPr>
            <a:xfrm>
              <a:off x="2241152" y="1957456"/>
              <a:ext cx="462040" cy="219076"/>
            </a:xfrm>
            <a:prstGeom prst="rect">
              <a:avLst/>
            </a:prstGeom>
            <a:grpFill/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543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TextBox 28"/>
            <p:cNvSpPr txBox="1"/>
            <p:nvPr/>
          </p:nvSpPr>
          <p:spPr>
            <a:xfrm>
              <a:off x="1785938" y="440532"/>
              <a:ext cx="455215" cy="190499"/>
            </a:xfrm>
            <a:prstGeom prst="rect">
              <a:avLst/>
            </a:prstGeom>
            <a:grpFill/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938214" y="521493"/>
              <a:ext cx="513816" cy="219076"/>
            </a:xfrm>
            <a:prstGeom prst="rect">
              <a:avLst/>
            </a:prstGeom>
            <a:grpFill/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57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TextBox 30"/>
            <p:cNvSpPr txBox="1"/>
            <p:nvPr/>
          </p:nvSpPr>
          <p:spPr>
            <a:xfrm>
              <a:off x="602458" y="1019175"/>
              <a:ext cx="516259" cy="219076"/>
            </a:xfrm>
            <a:prstGeom prst="rect">
              <a:avLst/>
            </a:prstGeom>
            <a:grpFill/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93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Box 31"/>
            <p:cNvSpPr txBox="1"/>
            <p:nvPr/>
          </p:nvSpPr>
          <p:spPr>
            <a:xfrm>
              <a:off x="540543" y="1802606"/>
              <a:ext cx="397669" cy="219076"/>
            </a:xfrm>
            <a:prstGeom prst="rect">
              <a:avLst/>
            </a:prstGeom>
            <a:grpFill/>
            <a:ln w="9525" cmpd="sng">
              <a:solidFill>
                <a:sysClr val="window" lastClr="FFFFFF">
                  <a:shade val="50000"/>
                </a:sysClr>
              </a:solidFill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92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110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2411760" y="1484784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Calibri"/>
                <a:cs typeface="Calibri"/>
              </a:rPr>
              <a:t>Italy</a:t>
            </a:r>
            <a:r>
              <a:rPr lang="en-GB" b="1" dirty="0">
                <a:solidFill>
                  <a:srgbClr val="000000"/>
                </a:solidFill>
                <a:latin typeface="Calibri"/>
                <a:cs typeface="Calibri"/>
              </a:rPr>
              <a:t> - export shares per </a:t>
            </a:r>
            <a:r>
              <a:rPr lang="en-GB" b="1" dirty="0" smtClean="0">
                <a:solidFill>
                  <a:srgbClr val="000000"/>
                </a:solidFill>
                <a:latin typeface="Calibri"/>
                <a:cs typeface="Calibri"/>
              </a:rPr>
              <a:t>destination</a:t>
            </a:r>
            <a:endParaRPr lang="cs-CZ" b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b="1" i="1" dirty="0"/>
              <a:t>July – March</a:t>
            </a:r>
            <a:r>
              <a:rPr lang="cs-CZ" b="1" i="1" dirty="0"/>
              <a:t> </a:t>
            </a:r>
            <a:r>
              <a:rPr lang="cs-CZ" sz="1400" b="1" i="1" dirty="0"/>
              <a:t>(1000t</a:t>
            </a:r>
            <a:r>
              <a:rPr lang="cs-CZ" sz="1400" b="1" i="1" dirty="0" smtClean="0"/>
              <a:t>)</a:t>
            </a:r>
            <a:endParaRPr lang="en-US" sz="1400" b="1" i="1" dirty="0"/>
          </a:p>
        </p:txBody>
      </p:sp>
      <p:graphicFrame>
        <p:nvGraphicFramePr>
          <p:cNvPr id="7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2297521"/>
              </p:ext>
            </p:extLst>
          </p:nvPr>
        </p:nvGraphicFramePr>
        <p:xfrm>
          <a:off x="402915" y="2276872"/>
          <a:ext cx="3845049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ovéPole 11"/>
          <p:cNvSpPr txBox="1"/>
          <p:nvPr/>
        </p:nvSpPr>
        <p:spPr>
          <a:xfrm>
            <a:off x="1115616" y="5893006"/>
            <a:ext cx="2973138" cy="216024"/>
          </a:xfrm>
          <a:prstGeom prst="rect">
            <a:avLst/>
          </a:prstGeom>
          <a:noFill/>
          <a:ln w="9525" cmpd="sng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noProof="1" smtClean="0"/>
              <a:t>Source</a:t>
            </a:r>
            <a:r>
              <a:rPr lang="cs-CZ" sz="900" i="1" noProof="1" smtClean="0"/>
              <a:t>: Eurostat/Comext</a:t>
            </a:r>
            <a:endParaRPr lang="cs-CZ" sz="900" i="1" noProof="1"/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8684594"/>
              </p:ext>
            </p:extLst>
          </p:nvPr>
        </p:nvGraphicFramePr>
        <p:xfrm>
          <a:off x="4788024" y="3573016"/>
          <a:ext cx="3619500" cy="213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1"/>
          <p:cNvSpPr txBox="1"/>
          <p:nvPr/>
        </p:nvSpPr>
        <p:spPr>
          <a:xfrm>
            <a:off x="6032748" y="5660176"/>
            <a:ext cx="555476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Total 92 </a:t>
            </a:r>
            <a:endParaRPr lang="en-GB" sz="1000" b="1" dirty="0"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691680" y="4725144"/>
            <a:ext cx="627484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Total 103 </a:t>
            </a:r>
            <a:endParaRPr lang="en-GB" sz="1000" b="1" dirty="0"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0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2411760" y="1484784"/>
            <a:ext cx="41044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Calibri"/>
                <a:cs typeface="Calibri"/>
              </a:rPr>
              <a:t>Spain </a:t>
            </a:r>
            <a:r>
              <a:rPr lang="en-GB" b="1" dirty="0">
                <a:solidFill>
                  <a:srgbClr val="000000"/>
                </a:solidFill>
                <a:latin typeface="Calibri"/>
                <a:cs typeface="Calibri"/>
              </a:rPr>
              <a:t>- export shares per </a:t>
            </a:r>
            <a:r>
              <a:rPr lang="en-GB" b="1" dirty="0" smtClean="0">
                <a:solidFill>
                  <a:srgbClr val="000000"/>
                </a:solidFill>
                <a:latin typeface="Calibri"/>
                <a:cs typeface="Calibri"/>
              </a:rPr>
              <a:t>destination</a:t>
            </a:r>
            <a:endParaRPr lang="cs-CZ" b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b="1" i="1" dirty="0"/>
              <a:t>July – March</a:t>
            </a:r>
            <a:r>
              <a:rPr lang="cs-CZ" b="1" i="1" dirty="0"/>
              <a:t> </a:t>
            </a:r>
            <a:r>
              <a:rPr lang="cs-CZ" sz="1400" b="1" i="1" dirty="0"/>
              <a:t>(1000t</a:t>
            </a:r>
            <a:r>
              <a:rPr lang="cs-CZ" sz="1400" b="1" i="1" dirty="0" smtClean="0"/>
              <a:t>)</a:t>
            </a:r>
            <a:r>
              <a:rPr lang="en-GB" b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dirty="0"/>
          </a:p>
        </p:txBody>
      </p:sp>
      <p:sp>
        <p:nvSpPr>
          <p:cNvPr id="5" name="TextovéPole 11"/>
          <p:cNvSpPr txBox="1"/>
          <p:nvPr/>
        </p:nvSpPr>
        <p:spPr>
          <a:xfrm>
            <a:off x="1115616" y="5893006"/>
            <a:ext cx="2973138" cy="216024"/>
          </a:xfrm>
          <a:prstGeom prst="rect">
            <a:avLst/>
          </a:prstGeom>
          <a:noFill/>
          <a:ln w="9525" cmpd="sng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noProof="1" smtClean="0"/>
              <a:t>Source</a:t>
            </a:r>
            <a:r>
              <a:rPr lang="cs-CZ" sz="900" i="1" noProof="1" smtClean="0"/>
              <a:t>: Eurostat/Comext</a:t>
            </a:r>
            <a:endParaRPr lang="cs-CZ" sz="900" i="1" noProof="1"/>
          </a:p>
        </p:txBody>
      </p:sp>
      <p:graphicFrame>
        <p:nvGraphicFramePr>
          <p:cNvPr id="6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5637490"/>
              </p:ext>
            </p:extLst>
          </p:nvPr>
        </p:nvGraphicFramePr>
        <p:xfrm>
          <a:off x="539552" y="2348880"/>
          <a:ext cx="407059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270831"/>
              </p:ext>
            </p:extLst>
          </p:nvPr>
        </p:nvGraphicFramePr>
        <p:xfrm>
          <a:off x="4830663" y="3385129"/>
          <a:ext cx="3998590" cy="2391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1974701" y="4581128"/>
            <a:ext cx="627484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Total 533 </a:t>
            </a:r>
            <a:endParaRPr lang="en-GB" sz="1000" b="1" dirty="0"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6202474" y="5708920"/>
            <a:ext cx="627484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Total 543 </a:t>
            </a:r>
            <a:endParaRPr lang="en-GB" sz="1000" b="1" dirty="0"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0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2411760" y="1484784"/>
            <a:ext cx="4248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Calibri"/>
                <a:cs typeface="Calibri"/>
              </a:rPr>
              <a:t>Greece</a:t>
            </a:r>
            <a:r>
              <a:rPr lang="en-GB" b="1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Calibri"/>
                <a:cs typeface="Calibri"/>
              </a:rPr>
              <a:t>- export shares per destination </a:t>
            </a:r>
            <a:endParaRPr lang="cs-CZ" b="1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b="1" i="1" dirty="0"/>
              <a:t>July – March</a:t>
            </a:r>
            <a:r>
              <a:rPr lang="cs-CZ" b="1" i="1" dirty="0"/>
              <a:t> </a:t>
            </a:r>
            <a:r>
              <a:rPr lang="cs-CZ" sz="1400" b="1" i="1" dirty="0"/>
              <a:t>(1000t)</a:t>
            </a:r>
            <a:r>
              <a:rPr lang="en-GB" b="1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endParaRPr lang="en-GB" dirty="0"/>
          </a:p>
        </p:txBody>
      </p:sp>
      <p:sp>
        <p:nvSpPr>
          <p:cNvPr id="5" name="TextovéPole 11"/>
          <p:cNvSpPr txBox="1"/>
          <p:nvPr/>
        </p:nvSpPr>
        <p:spPr>
          <a:xfrm>
            <a:off x="1115616" y="5893006"/>
            <a:ext cx="2973138" cy="216024"/>
          </a:xfrm>
          <a:prstGeom prst="rect">
            <a:avLst/>
          </a:prstGeom>
          <a:noFill/>
          <a:ln w="9525" cmpd="sng"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noProof="1" smtClean="0"/>
              <a:t>Source</a:t>
            </a:r>
            <a:r>
              <a:rPr lang="cs-CZ" sz="900" i="1" noProof="1" smtClean="0"/>
              <a:t>: Eurostat/Comext</a:t>
            </a:r>
            <a:endParaRPr lang="cs-CZ" sz="900" i="1" noProof="1"/>
          </a:p>
        </p:txBody>
      </p:sp>
      <p:graphicFrame>
        <p:nvGraphicFramePr>
          <p:cNvPr id="8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763919"/>
              </p:ext>
            </p:extLst>
          </p:nvPr>
        </p:nvGraphicFramePr>
        <p:xfrm>
          <a:off x="323528" y="2348880"/>
          <a:ext cx="3638550" cy="2409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5576630"/>
              </p:ext>
            </p:extLst>
          </p:nvPr>
        </p:nvGraphicFramePr>
        <p:xfrm>
          <a:off x="4716016" y="3284984"/>
          <a:ext cx="4032448" cy="2608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1547664" y="4653136"/>
            <a:ext cx="627484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Total  44 </a:t>
            </a:r>
            <a:endParaRPr lang="en-GB" sz="1000" b="1" dirty="0"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6228184" y="5800963"/>
            <a:ext cx="627484" cy="4001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 smtClean="0">
                <a:latin typeface="Calibri" panose="020F0502020204030204" pitchFamily="34" charset="0"/>
                <a:ea typeface="Batang" panose="02030600000101010101" pitchFamily="18" charset="-127"/>
                <a:cs typeface="Calibri" panose="020F0502020204030204" pitchFamily="34" charset="0"/>
              </a:rPr>
              <a:t>Total  93 </a:t>
            </a:r>
            <a:endParaRPr lang="en-GB" sz="1000" b="1" dirty="0">
              <a:latin typeface="Calibri" panose="020F0502020204030204" pitchFamily="34" charset="0"/>
              <a:ea typeface="Batang" panose="02030600000101010101" pitchFamily="18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2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CBF6DD-8378-4B3D-B363-F54C8E9F7907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8888" y="2708921"/>
            <a:ext cx="6841504" cy="201622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sz="2000" i="1" dirty="0" smtClean="0">
                <a:latin typeface="Arial" charset="0"/>
              </a:rPr>
              <a:t>     Disclaimer: This statistical document has been prepared by Unit C.2 of DG AGRI in order to stimulate the discussion at the Civil Dialogue Group “Olives”. It is a mere working document. The Commission does not accept any responsibility in respect of the exactness of data included.</a:t>
            </a:r>
            <a:r>
              <a:rPr lang="en-GB" sz="2000" dirty="0" smtClean="0">
                <a:latin typeface="Arial" charset="0"/>
              </a:rPr>
              <a:t> </a:t>
            </a:r>
            <a:endParaRPr lang="en-GB" sz="2000" i="1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fr-BE" sz="2000" dirty="0" smtClean="0"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GB" sz="2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547664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Bookman Old Style" panose="02050604050505020204" pitchFamily="18" charset="0"/>
              </a:rPr>
              <a:t>Olive oil prices</a:t>
            </a:r>
            <a:endParaRPr lang="en-GB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81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grpSp>
        <p:nvGrpSpPr>
          <p:cNvPr id="39" name="Group 38"/>
          <p:cNvGrpSpPr>
            <a:grpSpLocks/>
          </p:cNvGrpSpPr>
          <p:nvPr/>
        </p:nvGrpSpPr>
        <p:grpSpPr bwMode="auto">
          <a:xfrm>
            <a:off x="251520" y="1628800"/>
            <a:ext cx="8654677" cy="4824536"/>
            <a:chOff x="0" y="0"/>
            <a:chExt cx="9324975" cy="5600700"/>
          </a:xfrm>
        </p:grpSpPr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32836176"/>
                </p:ext>
              </p:extLst>
            </p:nvPr>
          </p:nvGraphicFramePr>
          <p:xfrm>
            <a:off x="0" y="0"/>
            <a:ext cx="9324975" cy="56007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1" name="TextBox 2"/>
            <p:cNvSpPr txBox="1"/>
            <p:nvPr/>
          </p:nvSpPr>
          <p:spPr>
            <a:xfrm>
              <a:off x="123825" y="5324475"/>
              <a:ext cx="3445084" cy="247650"/>
            </a:xfrm>
            <a:prstGeom prst="rect">
              <a:avLst/>
            </a:prstGeom>
            <a:noFill/>
            <a:ln w="9525" cmpd="sng"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9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</a:t>
              </a:r>
              <a:r>
                <a:rPr kumimoji="0" lang="en-GB" sz="9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 MS declarations in the framework of Reg. 826/2008</a:t>
              </a:r>
            </a:p>
          </p:txBody>
        </p:sp>
      </p:grpSp>
      <p:sp>
        <p:nvSpPr>
          <p:cNvPr id="42" name="Oval 41"/>
          <p:cNvSpPr/>
          <p:nvPr/>
        </p:nvSpPr>
        <p:spPr>
          <a:xfrm>
            <a:off x="6012160" y="2653494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8364952" y="2703612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2195736" y="4365104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6411236" y="4257092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4139952" y="4797152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8364952" y="4041068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8364952" y="4257092"/>
            <a:ext cx="209190" cy="216024"/>
          </a:xfrm>
          <a:prstGeom prst="ellipse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013865" y="4345471"/>
            <a:ext cx="209190" cy="216024"/>
          </a:xfrm>
          <a:prstGeom prst="ellipse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21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5371118"/>
              </p:ext>
            </p:extLst>
          </p:nvPr>
        </p:nvGraphicFramePr>
        <p:xfrm>
          <a:off x="179512" y="1340768"/>
          <a:ext cx="8654677" cy="5176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Oval 11"/>
          <p:cNvSpPr/>
          <p:nvPr/>
        </p:nvSpPr>
        <p:spPr>
          <a:xfrm>
            <a:off x="5975765" y="2757525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331240" y="2492896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8244408" y="2394992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635896" y="4301480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8244408" y="2564371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244408" y="3140968"/>
            <a:ext cx="209190" cy="216024"/>
          </a:xfrm>
          <a:prstGeom prst="ellipse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860032" y="3789040"/>
            <a:ext cx="209190" cy="216024"/>
          </a:xfrm>
          <a:prstGeom prst="ellipse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7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2115830"/>
              </p:ext>
            </p:extLst>
          </p:nvPr>
        </p:nvGraphicFramePr>
        <p:xfrm>
          <a:off x="179512" y="1412776"/>
          <a:ext cx="8838951" cy="5248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8392026" y="2456359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932040" y="3212976"/>
            <a:ext cx="209190" cy="216024"/>
          </a:xfrm>
          <a:prstGeom prst="ellipse">
            <a:avLst/>
          </a:prstGeom>
          <a:solidFill>
            <a:srgbClr val="00B050">
              <a:alpha val="43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8392026" y="2865537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4139952" y="4293096"/>
            <a:ext cx="209190" cy="216024"/>
          </a:xfrm>
          <a:prstGeom prst="ellipse">
            <a:avLst/>
          </a:prstGeom>
          <a:solidFill>
            <a:schemeClr val="accent1">
              <a:lumMod val="90000"/>
              <a:alpha val="3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8384603" y="3429000"/>
            <a:ext cx="209190" cy="216024"/>
          </a:xfrm>
          <a:prstGeom prst="ellipse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907837" y="4293096"/>
            <a:ext cx="209190" cy="216024"/>
          </a:xfrm>
          <a:prstGeom prst="ellipse">
            <a:avLst/>
          </a:prstGeom>
          <a:solidFill>
            <a:schemeClr val="bg1">
              <a:lumMod val="95000"/>
              <a:alpha val="43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0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422618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Bookman Old Style" panose="02050604050505020204" pitchFamily="18" charset="0"/>
              </a:rPr>
              <a:t>Olive oil balance sheets </a:t>
            </a:r>
            <a:endParaRPr lang="en-GB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45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1619672" y="1347175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% change in the olive oil balance sheet </a:t>
            </a:r>
          </a:p>
          <a:p>
            <a:pPr algn="ctr"/>
            <a:r>
              <a:rPr lang="en-US" b="1" i="1" dirty="0" smtClean="0"/>
              <a:t>marketing year 2014/15* vs. 2013/14**</a:t>
            </a:r>
            <a:endParaRPr lang="en-US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5589240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Source: IOC &amp; MS declarations </a:t>
            </a:r>
          </a:p>
          <a:p>
            <a:r>
              <a:rPr lang="en-GB" sz="1000" i="1" dirty="0" smtClean="0"/>
              <a:t>*   provisional; </a:t>
            </a:r>
          </a:p>
          <a:p>
            <a:r>
              <a:rPr lang="en-GB" sz="1000" i="1" dirty="0" smtClean="0"/>
              <a:t>** not yet consolidated</a:t>
            </a:r>
          </a:p>
          <a:p>
            <a:endParaRPr lang="en-GB" sz="1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55" y="1993506"/>
            <a:ext cx="8194753" cy="415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73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44588"/>
            <a:ext cx="5472608" cy="556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7082916" y="3861048"/>
            <a:ext cx="504056" cy="288032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  <a:effectLst>
            <a:innerShdw blurRad="1524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220072" y="3909486"/>
            <a:ext cx="366936" cy="241876"/>
          </a:xfrm>
          <a:prstGeom prst="straightConnector1">
            <a:avLst/>
          </a:prstGeom>
          <a:ln w="31750">
            <a:solidFill>
              <a:srgbClr val="A50021"/>
            </a:solidFill>
            <a:tailEnd type="arrow"/>
          </a:ln>
          <a:effectLst>
            <a:innerShdw blurRad="1524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635896" y="3909486"/>
            <a:ext cx="432048" cy="256362"/>
          </a:xfrm>
          <a:prstGeom prst="straightConnector1">
            <a:avLst/>
          </a:prstGeom>
          <a:ln w="31750">
            <a:solidFill>
              <a:srgbClr val="A50021"/>
            </a:solidFill>
            <a:tailEnd type="arrow"/>
          </a:ln>
          <a:effectLst>
            <a:innerShdw blurRad="1524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195736" y="3998962"/>
            <a:ext cx="360040" cy="144016"/>
          </a:xfrm>
          <a:prstGeom prst="straightConnector1">
            <a:avLst/>
          </a:prstGeom>
          <a:ln w="31750">
            <a:solidFill>
              <a:srgbClr val="A50021"/>
            </a:solidFill>
            <a:tailEnd type="arrow"/>
          </a:ln>
          <a:effectLst>
            <a:innerShdw blurRad="1524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50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422618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Bookman Old Style" panose="02050604050505020204" pitchFamily="18" charset="0"/>
              </a:rPr>
              <a:t>Table olives</a:t>
            </a:r>
            <a:endParaRPr lang="en-GB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9900808"/>
              </p:ext>
            </p:extLst>
          </p:nvPr>
        </p:nvGraphicFramePr>
        <p:xfrm>
          <a:off x="611560" y="1484784"/>
          <a:ext cx="835292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690091"/>
              </p:ext>
            </p:extLst>
          </p:nvPr>
        </p:nvGraphicFramePr>
        <p:xfrm>
          <a:off x="179512" y="6093296"/>
          <a:ext cx="2520280" cy="571500"/>
        </p:xfrm>
        <a:graphic>
          <a:graphicData uri="http://schemas.openxmlformats.org/drawingml/2006/table">
            <a:tbl>
              <a:tblPr/>
              <a:tblGrid>
                <a:gridCol w="1199075"/>
                <a:gridCol w="1321205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1" u="none" strike="noStrike" dirty="0">
                          <a:effectLst/>
                          <a:latin typeface="Arial"/>
                        </a:rPr>
                        <a:t>Source: IOC, MS declarations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30000" dirty="0">
                          <a:effectLst/>
                          <a:latin typeface="Arial "/>
                        </a:rPr>
                        <a:t>(1) </a:t>
                      </a:r>
                      <a:r>
                        <a:rPr lang="en-GB" sz="900" b="0" i="1" u="none" strike="noStrike" dirty="0">
                          <a:effectLst/>
                          <a:latin typeface="Arial "/>
                        </a:rPr>
                        <a:t>not yet consolidated by the IOC</a:t>
                      </a:r>
                      <a:endParaRPr lang="en-GB" sz="900" b="0" i="0" u="none" strike="noStrike" dirty="0">
                        <a:effectLst/>
                        <a:latin typeface="Arial 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30000" dirty="0">
                          <a:effectLst/>
                          <a:latin typeface="Arial "/>
                        </a:rPr>
                        <a:t>(2) </a:t>
                      </a:r>
                      <a:r>
                        <a:rPr lang="en-GB" sz="900" b="0" i="1" u="none" strike="noStrike" dirty="0">
                          <a:effectLst/>
                          <a:latin typeface="Arial "/>
                        </a:rPr>
                        <a:t>provisional</a:t>
                      </a:r>
                      <a:endParaRPr lang="en-GB" sz="900" b="0" i="0" u="none" strike="noStrike" dirty="0">
                        <a:effectLst/>
                        <a:latin typeface="Arial 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Arial 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32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422618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Bookman Old Style" panose="02050604050505020204" pitchFamily="18" charset="0"/>
              </a:rPr>
              <a:t>Olive oil dashboard</a:t>
            </a:r>
            <a:endParaRPr lang="en-US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33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547664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Bookman Old Style" panose="02050604050505020204" pitchFamily="18" charset="0"/>
              </a:rPr>
              <a:t>Olive oil production</a:t>
            </a:r>
            <a:endParaRPr lang="en-GB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40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1427826" y="2776956"/>
            <a:ext cx="7056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b="1" dirty="0" smtClean="0"/>
              <a:t>→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2"/>
              </a:rPr>
              <a:t>http://ec.europa.eu/agriculture/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800" b="1" dirty="0" smtClean="0"/>
              <a:t>→ </a:t>
            </a:r>
            <a:r>
              <a:rPr lang="en-US" sz="2000" dirty="0" smtClean="0"/>
              <a:t>dairy products, cereals, wine, olive oil, tomatoes….</a:t>
            </a:r>
            <a:endParaRPr lang="cs-CZ" sz="2000" dirty="0" smtClean="0"/>
          </a:p>
          <a:p>
            <a:endParaRPr lang="cs-CZ" sz="2000" dirty="0"/>
          </a:p>
          <a:p>
            <a:r>
              <a:rPr lang="en-US" sz="2800" dirty="0" smtClean="0"/>
              <a:t>→</a:t>
            </a:r>
            <a:r>
              <a:rPr lang="cs-CZ" sz="2800" dirty="0" smtClean="0"/>
              <a:t> </a:t>
            </a:r>
            <a:r>
              <a:rPr lang="en-US" sz="2000" dirty="0" smtClean="0"/>
              <a:t>update: 1x/month (</a:t>
            </a:r>
            <a:r>
              <a:rPr lang="en-US" sz="2000" i="1" dirty="0" smtClean="0"/>
              <a:t>prices &amp; trade); </a:t>
            </a:r>
          </a:p>
          <a:p>
            <a:r>
              <a:rPr lang="en-US" sz="2000" i="1" dirty="0"/>
              <a:t>	 </a:t>
            </a:r>
            <a:r>
              <a:rPr lang="en-US" sz="2000" i="1" dirty="0" smtClean="0"/>
              <a:t>     </a:t>
            </a:r>
            <a:r>
              <a:rPr lang="en-US" sz="2000" dirty="0" smtClean="0"/>
              <a:t>1x/year</a:t>
            </a:r>
            <a:r>
              <a:rPr lang="en-US" sz="2000" i="1" dirty="0" smtClean="0"/>
              <a:t> (production, consumption, stocks)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16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  <p:pic>
        <p:nvPicPr>
          <p:cNvPr id="3159" name="Picture 8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78" y="1196752"/>
            <a:ext cx="8917117" cy="554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11560" y="1340768"/>
            <a:ext cx="8208912" cy="18085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/>
          <p:cNvSpPr/>
          <p:nvPr/>
        </p:nvSpPr>
        <p:spPr>
          <a:xfrm>
            <a:off x="1412031" y="5445224"/>
            <a:ext cx="7624464" cy="15037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467544" y="4365104"/>
            <a:ext cx="7624464" cy="15037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1549557" y="3149352"/>
            <a:ext cx="7624464" cy="15037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14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2" grpId="0" animBg="1"/>
      <p:bldP spid="93" grpId="0" animBg="1"/>
      <p:bldP spid="9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084168" y="515719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i="1" dirty="0" smtClean="0">
                <a:latin typeface="Bookman Old Style" panose="02050604050505020204" pitchFamily="18" charset="0"/>
              </a:rPr>
              <a:t>Thank you</a:t>
            </a:r>
          </a:p>
          <a:p>
            <a:pPr algn="r"/>
            <a:r>
              <a:rPr lang="en-US" sz="1200" i="1" dirty="0" smtClean="0">
                <a:latin typeface="Bookman Old Style" panose="02050604050505020204" pitchFamily="18" charset="0"/>
              </a:rPr>
              <a:t>lucie.zolichova@ec.europa.eu</a:t>
            </a:r>
            <a:endParaRPr lang="en-GB" sz="1200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1347023"/>
              </p:ext>
            </p:extLst>
          </p:nvPr>
        </p:nvGraphicFramePr>
        <p:xfrm>
          <a:off x="0" y="1124744"/>
          <a:ext cx="745232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ovéPole 3"/>
          <p:cNvSpPr txBox="1"/>
          <p:nvPr/>
        </p:nvSpPr>
        <p:spPr>
          <a:xfrm>
            <a:off x="611560" y="6093296"/>
            <a:ext cx="5173891" cy="408167"/>
          </a:xfrm>
          <a:prstGeom prst="rect">
            <a:avLst/>
          </a:prstGeom>
          <a:solidFill>
            <a:schemeClr val="bg1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dirty="0"/>
              <a:t>Source:</a:t>
            </a:r>
            <a:r>
              <a:rPr lang="en-US" sz="900" i="1" baseline="0" dirty="0"/>
              <a:t> IOC &amp; MS declarations (R 826/2008)</a:t>
            </a:r>
          </a:p>
          <a:p>
            <a:r>
              <a:rPr lang="en-US" sz="900" i="1" baseline="0" dirty="0"/>
              <a:t>* member as of 1.7.2013;  (</a:t>
            </a:r>
            <a:r>
              <a:rPr lang="en-US" sz="900" i="1" baseline="30000" dirty="0"/>
              <a:t>1</a:t>
            </a:r>
            <a:r>
              <a:rPr lang="en-US" sz="900" i="1" baseline="0" dirty="0"/>
              <a:t>) not yet consolidated by the IOC; (</a:t>
            </a:r>
            <a:r>
              <a:rPr lang="en-US" sz="900" i="1" baseline="30000" dirty="0"/>
              <a:t>2</a:t>
            </a:r>
            <a:r>
              <a:rPr lang="en-US" sz="900" i="1" baseline="0" dirty="0"/>
              <a:t>) provisional</a:t>
            </a:r>
            <a:endParaRPr lang="cs-CZ" sz="900" i="1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497890"/>
              </p:ext>
            </p:extLst>
          </p:nvPr>
        </p:nvGraphicFramePr>
        <p:xfrm>
          <a:off x="5220072" y="4209147"/>
          <a:ext cx="392392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78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3096382"/>
              </p:ext>
            </p:extLst>
          </p:nvPr>
        </p:nvGraphicFramePr>
        <p:xfrm>
          <a:off x="1115616" y="1412776"/>
          <a:ext cx="78945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41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9847750"/>
              </p:ext>
            </p:extLst>
          </p:nvPr>
        </p:nvGraphicFramePr>
        <p:xfrm>
          <a:off x="899592" y="1484784"/>
          <a:ext cx="8110537" cy="4582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2108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2" name="TextBox 1"/>
          <p:cNvSpPr txBox="1"/>
          <p:nvPr/>
        </p:nvSpPr>
        <p:spPr>
          <a:xfrm>
            <a:off x="1547664" y="3140968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Bookman Old Style" panose="02050604050505020204" pitchFamily="18" charset="0"/>
              </a:rPr>
              <a:t>Olive oil </a:t>
            </a:r>
            <a:r>
              <a:rPr lang="en-GB" sz="2800" i="1" dirty="0" smtClean="0">
                <a:latin typeface="Bookman Old Style" panose="02050604050505020204" pitchFamily="18" charset="0"/>
              </a:rPr>
              <a:t>EU extra </a:t>
            </a:r>
            <a:r>
              <a:rPr lang="en-GB" sz="2800" dirty="0" smtClean="0">
                <a:latin typeface="Bookman Old Style" panose="02050604050505020204" pitchFamily="18" charset="0"/>
              </a:rPr>
              <a:t>trade</a:t>
            </a:r>
            <a:endParaRPr lang="en-GB" sz="28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44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grpSp>
        <p:nvGrpSpPr>
          <p:cNvPr id="5" name="Skupina 10"/>
          <p:cNvGrpSpPr/>
          <p:nvPr/>
        </p:nvGrpSpPr>
        <p:grpSpPr>
          <a:xfrm>
            <a:off x="323528" y="1196752"/>
            <a:ext cx="8496944" cy="5334891"/>
            <a:chOff x="-102780" y="0"/>
            <a:chExt cx="12128094" cy="5124198"/>
          </a:xfrm>
          <a:solidFill>
            <a:schemeClr val="bg2">
              <a:lumMod val="40000"/>
              <a:lumOff val="60000"/>
            </a:schemeClr>
          </a:solidFill>
        </p:grpSpPr>
        <p:grpSp>
          <p:nvGrpSpPr>
            <p:cNvPr id="6" name="Group 5"/>
            <p:cNvGrpSpPr/>
            <p:nvPr/>
          </p:nvGrpSpPr>
          <p:grpSpPr>
            <a:xfrm>
              <a:off x="1" y="0"/>
              <a:ext cx="12025313" cy="4667250"/>
              <a:chOff x="1" y="0"/>
              <a:chExt cx="9622041" cy="5868989"/>
            </a:xfrm>
            <a:grpFill/>
          </p:grpSpPr>
          <p:grpSp>
            <p:nvGrpSpPr>
              <p:cNvPr id="8" name="Group 7"/>
              <p:cNvGrpSpPr/>
              <p:nvPr/>
            </p:nvGrpSpPr>
            <p:grpSpPr>
              <a:xfrm>
                <a:off x="1" y="0"/>
                <a:ext cx="9608344" cy="5857082"/>
                <a:chOff x="1" y="0"/>
                <a:chExt cx="9645715" cy="5857082"/>
              </a:xfrm>
              <a:grpFill/>
            </p:grpSpPr>
            <p:graphicFrame>
              <p:nvGraphicFramePr>
                <p:cNvPr id="12" name="Chart 11"/>
                <p:cNvGraphicFramePr/>
                <p:nvPr>
                  <p:extLst>
                    <p:ext uri="{D42A27DB-BD31-4B8C-83A1-F6EECF244321}">
                      <p14:modId xmlns:p14="http://schemas.microsoft.com/office/powerpoint/2010/main" val="3600403552"/>
                    </p:ext>
                  </p:extLst>
                </p:nvPr>
              </p:nvGraphicFramePr>
              <p:xfrm>
                <a:off x="1" y="0"/>
                <a:ext cx="9645715" cy="419576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13" name="Chart 12"/>
                <p:cNvGraphicFramePr/>
                <p:nvPr>
                  <p:extLst>
                    <p:ext uri="{D42A27DB-BD31-4B8C-83A1-F6EECF244321}">
                      <p14:modId xmlns:p14="http://schemas.microsoft.com/office/powerpoint/2010/main" val="965732886"/>
                    </p:ext>
                  </p:extLst>
                </p:nvPr>
              </p:nvGraphicFramePr>
              <p:xfrm>
                <a:off x="4579" y="4250531"/>
                <a:ext cx="2248878" cy="160655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graphicFrame>
            <p:nvGraphicFramePr>
              <p:cNvPr id="9" name="Chart 8"/>
              <p:cNvGraphicFramePr>
                <a:graphicFrameLocks/>
              </p:cNvGraphicFramePr>
              <p:nvPr/>
            </p:nvGraphicFramePr>
            <p:xfrm>
              <a:off x="2476502" y="4250531"/>
              <a:ext cx="2240165" cy="16065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0" name="Chart 9"/>
              <p:cNvGraphicFramePr>
                <a:graphicFrameLocks/>
              </p:cNvGraphicFramePr>
              <p:nvPr/>
            </p:nvGraphicFramePr>
            <p:xfrm>
              <a:off x="4964908" y="4262438"/>
              <a:ext cx="2240165" cy="16065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1" name="Chart 10"/>
              <p:cNvGraphicFramePr>
                <a:graphicFrameLocks/>
              </p:cNvGraphicFramePr>
              <p:nvPr/>
            </p:nvGraphicFramePr>
            <p:xfrm>
              <a:off x="7381877" y="4250532"/>
              <a:ext cx="2240165" cy="16065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</p:grpSp>
        <p:sp>
          <p:nvSpPr>
            <p:cNvPr id="7" name="TextBox 1"/>
            <p:cNvSpPr txBox="1"/>
            <p:nvPr/>
          </p:nvSpPr>
          <p:spPr>
            <a:xfrm>
              <a:off x="-102780" y="4835440"/>
              <a:ext cx="3279631" cy="288758"/>
            </a:xfrm>
            <a:prstGeom prst="rect">
              <a:avLst/>
            </a:prstGeom>
            <a:noFill/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Source: </a:t>
              </a:r>
              <a:r>
                <a:rPr kumimoji="0" lang="en-US" sz="1000" b="0" i="1" u="none" strike="noStrike" kern="0" cap="none" spc="0" normalizeH="0" baseline="0" noProof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Eurostat/Comext   </a:t>
              </a:r>
              <a:endParaRPr kumimoji="0" lang="en-US" sz="1000" b="0" i="1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Oval 2"/>
          <p:cNvSpPr/>
          <p:nvPr/>
        </p:nvSpPr>
        <p:spPr>
          <a:xfrm>
            <a:off x="2411760" y="1878063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Total 433.562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45310" y="1878063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Total 446.110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744294" y="1878063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Total 470.174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452320" y="1878063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Total 482.672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97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885B84-C7FF-4155-B393-62F593B6D458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grpSp>
        <p:nvGrpSpPr>
          <p:cNvPr id="5" name="Group 4"/>
          <p:cNvGrpSpPr/>
          <p:nvPr/>
        </p:nvGrpSpPr>
        <p:grpSpPr>
          <a:xfrm>
            <a:off x="251520" y="1196752"/>
            <a:ext cx="8752306" cy="5102056"/>
            <a:chOff x="-39684" y="0"/>
            <a:chExt cx="12077115" cy="5182269"/>
          </a:xfrm>
        </p:grpSpPr>
        <p:grpSp>
          <p:nvGrpSpPr>
            <p:cNvPr id="6" name="Group 5"/>
            <p:cNvGrpSpPr/>
            <p:nvPr/>
          </p:nvGrpSpPr>
          <p:grpSpPr>
            <a:xfrm>
              <a:off x="-39684" y="0"/>
              <a:ext cx="12077115" cy="4988806"/>
              <a:chOff x="-29281" y="0"/>
              <a:chExt cx="9554281" cy="589169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-29281" y="0"/>
                <a:ext cx="9554281" cy="5881137"/>
                <a:chOff x="-29434" y="0"/>
                <a:chExt cx="9591441" cy="5881137"/>
              </a:xfrm>
            </p:grpSpPr>
            <p:graphicFrame>
              <p:nvGraphicFramePr>
                <p:cNvPr id="12" name="Chart 11"/>
                <p:cNvGraphicFramePr/>
                <p:nvPr>
                  <p:extLst>
                    <p:ext uri="{D42A27DB-BD31-4B8C-83A1-F6EECF244321}">
                      <p14:modId xmlns:p14="http://schemas.microsoft.com/office/powerpoint/2010/main" val="3558839338"/>
                    </p:ext>
                  </p:extLst>
                </p:nvPr>
              </p:nvGraphicFramePr>
              <p:xfrm>
                <a:off x="47770" y="0"/>
                <a:ext cx="9514237" cy="414610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13" name="Chart 12"/>
                <p:cNvGraphicFramePr/>
                <p:nvPr>
                  <p:extLst>
                    <p:ext uri="{D42A27DB-BD31-4B8C-83A1-F6EECF244321}">
                      <p14:modId xmlns:p14="http://schemas.microsoft.com/office/powerpoint/2010/main" val="906674336"/>
                    </p:ext>
                  </p:extLst>
                </p:nvPr>
              </p:nvGraphicFramePr>
              <p:xfrm>
                <a:off x="-29434" y="4274586"/>
                <a:ext cx="2248878" cy="160655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</p:grpSp>
          <p:graphicFrame>
            <p:nvGraphicFramePr>
              <p:cNvPr id="9" name="Char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4205261"/>
                  </p:ext>
                </p:extLst>
              </p:nvPr>
            </p:nvGraphicFramePr>
            <p:xfrm>
              <a:off x="2287429" y="4274585"/>
              <a:ext cx="2240165" cy="16065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0" name="Chart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34045172"/>
                  </p:ext>
                </p:extLst>
              </p:nvPr>
            </p:nvGraphicFramePr>
            <p:xfrm>
              <a:off x="4684899" y="4285144"/>
              <a:ext cx="2240165" cy="160655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1" name="Chart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73477466"/>
                  </p:ext>
                </p:extLst>
              </p:nvPr>
            </p:nvGraphicFramePr>
            <p:xfrm>
              <a:off x="7082368" y="4274586"/>
              <a:ext cx="2240165" cy="16065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</p:grpSp>
        <p:sp>
          <p:nvSpPr>
            <p:cNvPr id="7" name="TextBox 1"/>
            <p:cNvSpPr txBox="1"/>
            <p:nvPr/>
          </p:nvSpPr>
          <p:spPr>
            <a:xfrm>
              <a:off x="-10363" y="4979864"/>
              <a:ext cx="2582230" cy="202405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9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Source: </a:t>
              </a:r>
              <a:r>
                <a:rPr kumimoji="0" lang="fr-BE" sz="900" b="0" i="1" u="none" strike="noStrike" kern="0" cap="none" spc="0" normalizeH="0" baseline="0" noProof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Eurostat/Comext</a:t>
              </a:r>
              <a:endParaRPr kumimoji="0" lang="fr-BE" sz="900" b="0" i="1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4" name="Oval 13"/>
          <p:cNvSpPr/>
          <p:nvPr/>
        </p:nvSpPr>
        <p:spPr>
          <a:xfrm>
            <a:off x="2483768" y="1916832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cs typeface="Calibri" panose="020F0502020204030204" pitchFamily="34" charset="0"/>
              </a:rPr>
              <a:t>Total 55.349</a:t>
            </a:r>
            <a:endParaRPr lang="en-GB" sz="11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211960" y="1916832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Total 99.426</a:t>
            </a:r>
            <a:endParaRPr lang="en-GB" sz="11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796136" y="1938189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Total 76.447</a:t>
            </a:r>
            <a:endParaRPr lang="en-GB" sz="11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452320" y="1938189"/>
            <a:ext cx="1080120" cy="399336"/>
          </a:xfrm>
          <a:prstGeom prst="ellipse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  <a:latin typeface="+mj-lt"/>
                <a:cs typeface="Calibri" panose="020F0502020204030204" pitchFamily="34" charset="0"/>
              </a:rPr>
              <a:t>Total 110.872</a:t>
            </a:r>
            <a:endParaRPr lang="en-GB" sz="1100" dirty="0">
              <a:solidFill>
                <a:schemeClr val="tx1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9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5994</TotalTime>
  <Words>864</Words>
  <Application>Microsoft Office PowerPoint</Application>
  <PresentationFormat>On-screen Show (4:3)</PresentationFormat>
  <Paragraphs>270</Paragraphs>
  <Slides>32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Standarddesign</vt:lpstr>
      <vt:lpstr>STATISTICAL PRESENTATION – OLIVE OIL &amp; TABLE OLIVES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of experts on tomatoes</dc:title>
  <dc:creator>vasside</dc:creator>
  <cp:lastModifiedBy>ZOLICHOVA Lucie (AGRI)</cp:lastModifiedBy>
  <cp:revision>370</cp:revision>
  <cp:lastPrinted>2015-06-01T10:07:16Z</cp:lastPrinted>
  <dcterms:created xsi:type="dcterms:W3CDTF">2010-06-08T11:11:22Z</dcterms:created>
  <dcterms:modified xsi:type="dcterms:W3CDTF">2015-06-04T13:11:35Z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agri-publications@ec.europa.eu</vt:lpwstr>
  </property>
</Properties>
</file>