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1"/>
    <p:sldMasterId id="2147483684" r:id="rId2"/>
  </p:sldMasterIdLst>
  <p:notesMasterIdLst>
    <p:notesMasterId r:id="rId8"/>
  </p:notesMasterIdLst>
  <p:handoutMasterIdLst>
    <p:handoutMasterId r:id="rId9"/>
  </p:handoutMasterIdLst>
  <p:sldIdLst>
    <p:sldId id="412" r:id="rId3"/>
    <p:sldId id="411" r:id="rId4"/>
    <p:sldId id="417" r:id="rId5"/>
    <p:sldId id="416" r:id="rId6"/>
    <p:sldId id="418" r:id="rId7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5494"/>
    <a:srgbClr val="33CCCC"/>
    <a:srgbClr val="336699"/>
    <a:srgbClr val="3166CF"/>
    <a:srgbClr val="0033CC"/>
    <a:srgbClr val="A50021"/>
    <a:srgbClr val="006666"/>
    <a:srgbClr val="467A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15" autoAdjust="0"/>
    <p:restoredTop sz="88343" autoAdjust="0"/>
  </p:normalViewPr>
  <p:slideViewPr>
    <p:cSldViewPr>
      <p:cViewPr varScale="1">
        <p:scale>
          <a:sx n="99" d="100"/>
          <a:sy n="99" d="100"/>
        </p:scale>
        <p:origin x="-23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930" y="-78"/>
      </p:cViewPr>
      <p:guideLst>
        <p:guide orient="horz" pos="3132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0" rIns="91421" bIns="4571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0" rIns="91421" bIns="4571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0" rIns="91421" bIns="4571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4038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0" rIns="91421" bIns="4571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81F280ED-00D2-4CF0-9FFF-87BCB050D8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3798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0" rIns="91421" bIns="4571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0" rIns="91421" bIns="4571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3537" cy="4475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0" rIns="91421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0" rIns="91421" bIns="4571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4038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0" rIns="91421" bIns="4571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13104C10-F3F4-45DE-9622-4B324AA8DA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4001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4.png"/><Relationship Id="rId9" Type="http://schemas.openxmlformats.org/officeDocument/2006/relationships/image" Target="../media/image10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0" y="965200"/>
            <a:ext cx="5021263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700808"/>
            <a:ext cx="424847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11960" y="4509120"/>
            <a:ext cx="4752528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FC5872D4-C463-48CD-B608-E01A91EAC89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1662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A6809-82D2-4893-B143-A6E556D885A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1558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B6939-7568-4A25-BCFB-24A2EA88B56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92297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8B1BB-3C80-4BF5-AA4C-3CDBD9A2AB6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88273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1052513"/>
            <a:ext cx="2146300" cy="5400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1052513"/>
            <a:ext cx="62865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FDB56-904B-4C2F-B5D3-9ABC0F21DA4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17094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:\D_Repository\A_Workzone\10_Future of CAP (post 2013)\11_Legal Proposals\7_ppts\pictures 2013\99894606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338" y="4151313"/>
            <a:ext cx="2316162" cy="271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0" y="965200"/>
            <a:ext cx="5021263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G:\D_Repository\A_Workzone\10_Future of CAP (post 2013)\11_Legal Proposals\7_ppts\pictures 2013\93789739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51313"/>
            <a:ext cx="1811338" cy="271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G:\D_Repository\A_Workzone\10_Future of CAP (post 2013)\11_Legal Proposals\7_ppts\pictures 2013\200392720-001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8850"/>
            <a:ext cx="2127250" cy="320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G:\D_Repository\A_Workzone\10_Future of CAP (post 2013)\11_Legal Proposals\7_ppts\pictures 2013\55843765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0" y="2767013"/>
            <a:ext cx="1001713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G:\D_Repository\A_Workzone\10_Future of CAP (post 2013)\11_Legal Proposals\7_ppts\pictures 2013\95510563.jpg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75" y="2724150"/>
            <a:ext cx="10001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8" descr="G:\D_Repository\A_Workzone\10_Future of CAP (post 2013)\11_Legal Proposals\7_ppts\pictures 2013\137221180_copy.jp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0" y="958850"/>
            <a:ext cx="200025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700808"/>
            <a:ext cx="424847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05094" y="4077072"/>
            <a:ext cx="4752528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96AF8097-CD19-4F74-816E-8E4C2F9A335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9765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96520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700808"/>
            <a:ext cx="460851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4509120"/>
            <a:ext cx="4705795" cy="1152525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69E18D57-97BB-4C26-8E4A-87ED3C20B0E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55723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65200"/>
            <a:ext cx="91567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2349500"/>
            <a:ext cx="7343775" cy="1439863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508500"/>
            <a:ext cx="7343775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2C4BBB51-33E1-4429-84BD-492F2E6DA3F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2092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FB194-7A94-44A7-9FE3-4C7A7BDF8EC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74049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67723-164E-4F5B-98F8-C52DB80BD4E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07590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628775"/>
            <a:ext cx="4214812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628775"/>
            <a:ext cx="4214813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0B0A0-6884-43C9-BCB4-1A10915D3DC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4406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96520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700808"/>
            <a:ext cx="460851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4509120"/>
            <a:ext cx="4705795" cy="1152525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0F6A2459-F0DF-496D-BA29-E0875849565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17610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A9890-3C0D-45FD-9D74-B882C90F140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35596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B0CFA-16A6-4B2F-B5C1-0BDCB34CC9E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6648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36478-3235-4B56-A4D6-965AD7BFE39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5175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39428-C95B-4481-A427-8853F1E988E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29412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95CB7-E3B9-407E-B306-DCC09E7AB9F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4945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A2C0F2-4CAE-4469-9D97-1F59D0EF37E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63332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1052513"/>
            <a:ext cx="2146300" cy="5400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1052513"/>
            <a:ext cx="62865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DACB2-92C7-4AF8-91D5-AE54E544F58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06339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125538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0" y="6457950"/>
            <a:ext cx="611188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04813"/>
            <a:ext cx="1620837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42A62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4948AA0-09DE-42BC-ABB4-AEF1250896A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0240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65200"/>
            <a:ext cx="91567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2349500"/>
            <a:ext cx="7343775" cy="1439863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508500"/>
            <a:ext cx="7343775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6B46CE40-C1E8-4A38-95BD-020EC5874C5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2785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480CC-5BDB-4F04-9A13-3F5CFB6EABF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1108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6357B-975D-4B9A-9D43-B3E61B95B06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713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628775"/>
            <a:ext cx="4214812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628775"/>
            <a:ext cx="4214813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1E716-3F1D-428D-9140-8CC2D798288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7155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CD178-E26D-4B75-BC24-A5066440915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5452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0" y="3176587"/>
            <a:ext cx="8585200" cy="504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D2C7A-B51C-455D-91CD-68DDFA68929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6942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83D93-05E4-4E8C-BE2F-0A4DFAC4344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4217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1052513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628775"/>
            <a:ext cx="85820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701675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188" y="6659563"/>
            <a:ext cx="611187" cy="198437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6635750"/>
            <a:ext cx="62865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5CCE501-B61D-47E5-926E-B99CC5138A8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33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050"/>
            <a:ext cx="1620838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694" r:id="rId1"/>
    <p:sldLayoutId id="2147485695" r:id="rId2"/>
    <p:sldLayoutId id="2147485696" r:id="rId3"/>
    <p:sldLayoutId id="2147485674" r:id="rId4"/>
    <p:sldLayoutId id="2147485675" r:id="rId5"/>
    <p:sldLayoutId id="2147485676" r:id="rId6"/>
    <p:sldLayoutId id="2147485677" r:id="rId7"/>
    <p:sldLayoutId id="2147485678" r:id="rId8"/>
    <p:sldLayoutId id="2147485679" r:id="rId9"/>
    <p:sldLayoutId id="2147485680" r:id="rId10"/>
    <p:sldLayoutId id="2147485681" r:id="rId11"/>
    <p:sldLayoutId id="2147485682" r:id="rId12"/>
    <p:sldLayoutId id="2147485683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1052513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628775"/>
            <a:ext cx="85820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701675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188" y="6659563"/>
            <a:ext cx="611187" cy="198437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6635750"/>
            <a:ext cx="62865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277F498-27E6-45E0-8573-EB5F352442F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2057" name="Picture 2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050"/>
            <a:ext cx="1620838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697" r:id="rId1"/>
    <p:sldLayoutId id="2147485698" r:id="rId2"/>
    <p:sldLayoutId id="2147485699" r:id="rId3"/>
    <p:sldLayoutId id="2147485684" r:id="rId4"/>
    <p:sldLayoutId id="2147485685" r:id="rId5"/>
    <p:sldLayoutId id="2147485686" r:id="rId6"/>
    <p:sldLayoutId id="2147485687" r:id="rId7"/>
    <p:sldLayoutId id="2147485688" r:id="rId8"/>
    <p:sldLayoutId id="2147485689" r:id="rId9"/>
    <p:sldLayoutId id="2147485690" r:id="rId10"/>
    <p:sldLayoutId id="2147485691" r:id="rId11"/>
    <p:sldLayoutId id="2147485692" r:id="rId12"/>
    <p:sldLayoutId id="2147485693" r:id="rId13"/>
    <p:sldLayoutId id="2147485700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competition/consultations/2015_cmo_regulation/index_en.html" TargetMode="External"/><Relationship Id="rId2" Type="http://schemas.openxmlformats.org/officeDocument/2006/relationships/hyperlink" Target="http://ec.europa.eu/smart-regulation/impact/planned_ia/docs/2015_comp_001_cap_guidelines_en.pdf" TargetMode="External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23529" y="4508500"/>
            <a:ext cx="8424936" cy="1152525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Civil </a:t>
            </a:r>
            <a:r>
              <a:rPr lang="en-GB" dirty="0"/>
              <a:t>dialogue group on horticulture, olives and spirits, </a:t>
            </a:r>
            <a:r>
              <a:rPr lang="en-GB" dirty="0" smtClean="0"/>
              <a:t>6 June </a:t>
            </a:r>
            <a:r>
              <a:rPr lang="en-GB" dirty="0" smtClean="0"/>
              <a:t>2015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7FB194-7A94-44A7-9FE3-4C7A7BDF8ECC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  <p:sp>
        <p:nvSpPr>
          <p:cNvPr id="9" name="Title 5"/>
          <p:cNvSpPr>
            <a:spLocks noGrp="1"/>
          </p:cNvSpPr>
          <p:nvPr>
            <p:ph type="ctrTitle"/>
          </p:nvPr>
        </p:nvSpPr>
        <p:spPr>
          <a:xfrm>
            <a:off x="899592" y="2132856"/>
            <a:ext cx="7343775" cy="2304579"/>
          </a:xfrm>
        </p:spPr>
        <p:txBody>
          <a:bodyPr/>
          <a:lstStyle/>
          <a:p>
            <a:pPr algn="l"/>
            <a:r>
              <a:rPr lang="en-GB" dirty="0"/>
              <a:t>Contractual </a:t>
            </a:r>
            <a:r>
              <a:rPr lang="en-GB" dirty="0" smtClean="0"/>
              <a:t>negotiations </a:t>
            </a:r>
            <a:r>
              <a:rPr lang="en-GB" dirty="0"/>
              <a:t>in </a:t>
            </a:r>
            <a:r>
              <a:rPr lang="en-GB" dirty="0" smtClean="0"/>
              <a:t>the olive oil sector </a:t>
            </a:r>
            <a:r>
              <a:rPr lang="en-GB" dirty="0" smtClean="0"/>
              <a:t>- </a:t>
            </a:r>
            <a:r>
              <a:rPr lang="en-GB" dirty="0"/>
              <a:t>state of play on the antitrust </a:t>
            </a:r>
            <a:r>
              <a:rPr lang="en-GB" dirty="0" smtClean="0"/>
              <a:t>guidelines</a:t>
            </a:r>
            <a:r>
              <a:rPr lang="fr-BE" dirty="0" smtClean="0"/>
              <a:t/>
            </a:r>
            <a:br>
              <a:rPr lang="fr-BE" dirty="0" smtClean="0"/>
            </a:br>
            <a:r>
              <a:rPr lang="fr-BE" sz="2400" b="0" dirty="0" smtClean="0"/>
              <a:t>(point </a:t>
            </a:r>
            <a:r>
              <a:rPr lang="fr-BE" sz="2400" b="0" dirty="0" smtClean="0"/>
              <a:t>4.1 </a:t>
            </a:r>
            <a:r>
              <a:rPr lang="fr-BE" sz="2400" b="0" dirty="0" smtClean="0"/>
              <a:t>of agenda)</a:t>
            </a:r>
            <a:endParaRPr lang="en-GB" sz="2400" b="0" dirty="0"/>
          </a:p>
        </p:txBody>
      </p:sp>
    </p:spTree>
    <p:extLst>
      <p:ext uri="{BB962C8B-B14F-4D97-AF65-F5344CB8AC3E}">
        <p14:creationId xmlns:p14="http://schemas.microsoft.com/office/powerpoint/2010/main" val="413827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96752"/>
            <a:ext cx="8585200" cy="504825"/>
          </a:xfrm>
        </p:spPr>
        <p:txBody>
          <a:bodyPr/>
          <a:lstStyle/>
          <a:p>
            <a:r>
              <a:rPr lang="fr-BE" dirty="0" smtClean="0"/>
              <a:t>New provisions in the 2013 CMO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916832"/>
            <a:ext cx="8582025" cy="3600252"/>
          </a:xfrm>
        </p:spPr>
        <p:txBody>
          <a:bodyPr/>
          <a:lstStyle/>
          <a:p>
            <a:pPr algn="just">
              <a:spcAft>
                <a:spcPts val="1200"/>
              </a:spcAft>
              <a:buClrTx/>
              <a:buFont typeface="Wingdings" panose="05000000000000000000" pitchFamily="2" charset="2"/>
              <a:buChar char="Ø"/>
              <a:defRPr/>
            </a:pPr>
            <a:r>
              <a:rPr lang="fr-BE" dirty="0" smtClean="0">
                <a:solidFill>
                  <a:schemeClr val="accent4"/>
                </a:solidFill>
              </a:rPr>
              <a:t>Articles </a:t>
            </a:r>
            <a:r>
              <a:rPr lang="fr-BE" dirty="0">
                <a:solidFill>
                  <a:schemeClr val="accent4"/>
                </a:solidFill>
              </a:rPr>
              <a:t>169-171 CMO on </a:t>
            </a:r>
            <a:r>
              <a:rPr lang="fr-BE" dirty="0" err="1">
                <a:solidFill>
                  <a:schemeClr val="accent4"/>
                </a:solidFill>
              </a:rPr>
              <a:t>contractual</a:t>
            </a:r>
            <a:r>
              <a:rPr lang="fr-BE" dirty="0">
                <a:solidFill>
                  <a:schemeClr val="accent4"/>
                </a:solidFill>
              </a:rPr>
              <a:t> </a:t>
            </a:r>
            <a:r>
              <a:rPr lang="fr-BE" dirty="0" err="1">
                <a:solidFill>
                  <a:schemeClr val="accent4"/>
                </a:solidFill>
              </a:rPr>
              <a:t>negotiations</a:t>
            </a:r>
            <a:r>
              <a:rPr lang="fr-BE" dirty="0">
                <a:solidFill>
                  <a:schemeClr val="accent4"/>
                </a:solidFill>
              </a:rPr>
              <a:t> </a:t>
            </a:r>
            <a:r>
              <a:rPr lang="fr-BE" dirty="0" err="1" smtClean="0">
                <a:solidFill>
                  <a:schemeClr val="accent4"/>
                </a:solidFill>
              </a:rPr>
              <a:t>introduced</a:t>
            </a:r>
            <a:r>
              <a:rPr lang="fr-BE" dirty="0" smtClean="0">
                <a:solidFill>
                  <a:schemeClr val="accent4"/>
                </a:solidFill>
              </a:rPr>
              <a:t> by </a:t>
            </a:r>
            <a:r>
              <a:rPr lang="fr-BE" dirty="0" err="1" smtClean="0">
                <a:solidFill>
                  <a:schemeClr val="accent4"/>
                </a:solidFill>
              </a:rPr>
              <a:t>Regulation</a:t>
            </a:r>
            <a:r>
              <a:rPr lang="fr-BE" dirty="0" smtClean="0">
                <a:solidFill>
                  <a:schemeClr val="accent4"/>
                </a:solidFill>
              </a:rPr>
              <a:t> (EU) No 1308/2013 (= Common </a:t>
            </a:r>
            <a:r>
              <a:rPr lang="fr-BE" dirty="0" err="1" smtClean="0">
                <a:solidFill>
                  <a:schemeClr val="accent4"/>
                </a:solidFill>
              </a:rPr>
              <a:t>Market</a:t>
            </a:r>
            <a:r>
              <a:rPr lang="fr-BE" dirty="0" smtClean="0">
                <a:solidFill>
                  <a:schemeClr val="accent4"/>
                </a:solidFill>
              </a:rPr>
              <a:t> Organisation </a:t>
            </a:r>
            <a:r>
              <a:rPr lang="fr-BE" dirty="0" err="1" smtClean="0">
                <a:solidFill>
                  <a:schemeClr val="accent4"/>
                </a:solidFill>
              </a:rPr>
              <a:t>regulation</a:t>
            </a:r>
            <a:r>
              <a:rPr lang="fr-BE" dirty="0" smtClean="0">
                <a:solidFill>
                  <a:schemeClr val="accent4"/>
                </a:solidFill>
              </a:rPr>
              <a:t>)</a:t>
            </a:r>
          </a:p>
          <a:p>
            <a:pPr algn="just">
              <a:spcAft>
                <a:spcPts val="1200"/>
              </a:spcAft>
              <a:buClrTx/>
              <a:buFont typeface="Wingdings" panose="05000000000000000000" pitchFamily="2" charset="2"/>
              <a:buChar char="Ø"/>
              <a:defRPr/>
            </a:pPr>
            <a:r>
              <a:rPr lang="fr-BE" dirty="0" smtClean="0">
                <a:solidFill>
                  <a:schemeClr val="accent4"/>
                </a:solidFill>
              </a:rPr>
              <a:t>Scope: </a:t>
            </a:r>
            <a:r>
              <a:rPr lang="fr-BE" dirty="0" err="1" smtClean="0">
                <a:solidFill>
                  <a:schemeClr val="accent4"/>
                </a:solidFill>
              </a:rPr>
              <a:t>allowing</a:t>
            </a:r>
            <a:r>
              <a:rPr lang="fr-BE" dirty="0" smtClean="0">
                <a:solidFill>
                  <a:schemeClr val="accent4"/>
                </a:solidFill>
              </a:rPr>
              <a:t> Producer Organisations (PO) and Associations of </a:t>
            </a:r>
            <a:r>
              <a:rPr lang="fr-BE" dirty="0" err="1" smtClean="0">
                <a:solidFill>
                  <a:schemeClr val="accent4"/>
                </a:solidFill>
              </a:rPr>
              <a:t>POs</a:t>
            </a:r>
            <a:r>
              <a:rPr lang="fr-BE" dirty="0" smtClean="0">
                <a:solidFill>
                  <a:schemeClr val="accent4"/>
                </a:solidFill>
              </a:rPr>
              <a:t> (</a:t>
            </a:r>
            <a:r>
              <a:rPr lang="fr-BE" dirty="0" err="1" smtClean="0">
                <a:solidFill>
                  <a:schemeClr val="accent4"/>
                </a:solidFill>
              </a:rPr>
              <a:t>APOs</a:t>
            </a:r>
            <a:r>
              <a:rPr lang="fr-BE" dirty="0" smtClean="0">
                <a:solidFill>
                  <a:schemeClr val="accent4"/>
                </a:solidFill>
              </a:rPr>
              <a:t>) in certain </a:t>
            </a:r>
            <a:r>
              <a:rPr lang="fr-BE" dirty="0" err="1" smtClean="0">
                <a:solidFill>
                  <a:schemeClr val="accent4"/>
                </a:solidFill>
              </a:rPr>
              <a:t>sectors</a:t>
            </a:r>
            <a:r>
              <a:rPr lang="fr-BE" dirty="0" smtClean="0">
                <a:solidFill>
                  <a:schemeClr val="accent4"/>
                </a:solidFill>
              </a:rPr>
              <a:t> to </a:t>
            </a:r>
            <a:r>
              <a:rPr lang="fr-BE" dirty="0" err="1" smtClean="0">
                <a:solidFill>
                  <a:schemeClr val="accent4"/>
                </a:solidFill>
              </a:rPr>
              <a:t>negotiate</a:t>
            </a:r>
            <a:r>
              <a:rPr lang="fr-BE" dirty="0" smtClean="0">
                <a:solidFill>
                  <a:schemeClr val="accent4"/>
                </a:solidFill>
              </a:rPr>
              <a:t> sales </a:t>
            </a:r>
            <a:r>
              <a:rPr lang="fr-BE" dirty="0" err="1" smtClean="0">
                <a:solidFill>
                  <a:schemeClr val="accent4"/>
                </a:solidFill>
              </a:rPr>
              <a:t>collectively</a:t>
            </a:r>
            <a:endParaRPr lang="fr-BE" dirty="0" smtClean="0">
              <a:solidFill>
                <a:schemeClr val="accent4"/>
              </a:solidFill>
            </a:endParaRPr>
          </a:p>
          <a:p>
            <a:pPr algn="just">
              <a:spcAft>
                <a:spcPts val="1200"/>
              </a:spcAft>
              <a:buClrTx/>
              <a:buFont typeface="Wingdings" panose="05000000000000000000" pitchFamily="2" charset="2"/>
              <a:buChar char="Ø"/>
              <a:defRPr/>
            </a:pPr>
            <a:r>
              <a:rPr lang="fr-BE" dirty="0" err="1" smtClean="0">
                <a:solidFill>
                  <a:schemeClr val="accent4"/>
                </a:solidFill>
              </a:rPr>
              <a:t>Sectors:olive</a:t>
            </a:r>
            <a:r>
              <a:rPr lang="fr-BE" dirty="0" smtClean="0">
                <a:solidFill>
                  <a:schemeClr val="accent4"/>
                </a:solidFill>
              </a:rPr>
              <a:t> </a:t>
            </a:r>
            <a:r>
              <a:rPr lang="fr-BE" dirty="0" err="1" smtClean="0">
                <a:solidFill>
                  <a:schemeClr val="accent4"/>
                </a:solidFill>
              </a:rPr>
              <a:t>oil</a:t>
            </a:r>
            <a:r>
              <a:rPr lang="fr-BE" dirty="0" smtClean="0">
                <a:solidFill>
                  <a:schemeClr val="accent4"/>
                </a:solidFill>
              </a:rPr>
              <a:t>, </a:t>
            </a:r>
            <a:r>
              <a:rPr lang="fr-BE" dirty="0" err="1">
                <a:solidFill>
                  <a:schemeClr val="accent4"/>
                </a:solidFill>
              </a:rPr>
              <a:t>beef</a:t>
            </a:r>
            <a:r>
              <a:rPr lang="fr-BE" dirty="0">
                <a:solidFill>
                  <a:schemeClr val="accent4"/>
                </a:solidFill>
              </a:rPr>
              <a:t> and </a:t>
            </a:r>
            <a:r>
              <a:rPr lang="fr-BE" dirty="0" err="1">
                <a:solidFill>
                  <a:schemeClr val="accent4"/>
                </a:solidFill>
              </a:rPr>
              <a:t>veal</a:t>
            </a:r>
            <a:r>
              <a:rPr lang="fr-BE" dirty="0">
                <a:solidFill>
                  <a:schemeClr val="accent4"/>
                </a:solidFill>
              </a:rPr>
              <a:t> and </a:t>
            </a:r>
            <a:r>
              <a:rPr lang="fr-BE" dirty="0" smtClean="0">
                <a:solidFill>
                  <a:schemeClr val="accent4"/>
                </a:solidFill>
              </a:rPr>
              <a:t>certain arable </a:t>
            </a:r>
            <a:r>
              <a:rPr lang="fr-BE" dirty="0" err="1" smtClean="0">
                <a:solidFill>
                  <a:schemeClr val="accent4"/>
                </a:solidFill>
              </a:rPr>
              <a:t>crops</a:t>
            </a:r>
            <a:endParaRPr lang="fr-BE" dirty="0" smtClean="0">
              <a:solidFill>
                <a:schemeClr val="accent4"/>
              </a:solidFill>
            </a:endParaRPr>
          </a:p>
          <a:p>
            <a:pPr>
              <a:spcAft>
                <a:spcPts val="600"/>
              </a:spcAft>
              <a:buClrTx/>
              <a:buFont typeface="Wingdings" panose="05000000000000000000" pitchFamily="2" charset="2"/>
              <a:buChar char="Ø"/>
              <a:defRPr/>
            </a:pPr>
            <a:endParaRPr lang="fr-BE" dirty="0" smtClean="0">
              <a:solidFill>
                <a:schemeClr val="accent4"/>
              </a:solidFill>
            </a:endParaRPr>
          </a:p>
          <a:p>
            <a:endParaRPr lang="fr-BE" dirty="0" smtClean="0">
              <a:solidFill>
                <a:schemeClr val="accent4"/>
              </a:solidFill>
            </a:endParaRPr>
          </a:p>
          <a:p>
            <a:endParaRPr lang="fr-BE" dirty="0" smtClean="0">
              <a:solidFill>
                <a:schemeClr val="accent4"/>
              </a:solidFill>
            </a:endParaRPr>
          </a:p>
          <a:p>
            <a:endParaRPr lang="fr-B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7FB194-7A94-44A7-9FE3-4C7A7BDF8ECC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368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51520" y="1556792"/>
            <a:ext cx="8640763" cy="720725"/>
          </a:xfrm>
        </p:spPr>
        <p:txBody>
          <a:bodyPr/>
          <a:lstStyle/>
          <a:p>
            <a:pPr marL="179388" indent="0"/>
            <a:r>
              <a:rPr lang="de-DE" altLang="fr-FR" dirty="0" smtClean="0"/>
              <a:t>Producer </a:t>
            </a:r>
            <a:r>
              <a:rPr lang="de-DE" altLang="fr-FR" dirty="0" err="1" smtClean="0"/>
              <a:t>organisations</a:t>
            </a:r>
            <a:r>
              <a:rPr lang="de-DE" altLang="fr-FR" dirty="0" smtClean="0"/>
              <a:t> </a:t>
            </a:r>
            <a:r>
              <a:rPr lang="de-DE" altLang="fr-FR" dirty="0" err="1" smtClean="0"/>
              <a:t>and</a:t>
            </a:r>
            <a:r>
              <a:rPr lang="de-DE" altLang="fr-FR" dirty="0" smtClean="0"/>
              <a:t> </a:t>
            </a:r>
            <a:r>
              <a:rPr lang="de-DE" altLang="fr-FR" dirty="0" err="1" smtClean="0"/>
              <a:t>competition</a:t>
            </a:r>
            <a:r>
              <a:rPr lang="de-DE" altLang="fr-FR" dirty="0" smtClean="0"/>
              <a:t> </a:t>
            </a:r>
            <a:r>
              <a:rPr lang="de-DE" altLang="fr-FR" dirty="0" err="1" smtClean="0"/>
              <a:t>law</a:t>
            </a:r>
            <a:endParaRPr lang="en-GB" altLang="fr-FR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4032300"/>
          </a:xfrm>
        </p:spPr>
        <p:txBody>
          <a:bodyPr/>
          <a:lstStyle/>
          <a:p>
            <a:pPr marL="285750" indent="-285750" algn="just">
              <a:tabLst>
                <a:tab pos="355600" algn="l"/>
              </a:tabLst>
            </a:pPr>
            <a:r>
              <a:rPr lang="en-GB" dirty="0" smtClean="0">
                <a:solidFill>
                  <a:schemeClr val="accent4"/>
                </a:solidFill>
              </a:rPr>
              <a:t>Cooperation </a:t>
            </a:r>
            <a:r>
              <a:rPr lang="en-GB" dirty="0">
                <a:solidFill>
                  <a:schemeClr val="accent4"/>
                </a:solidFill>
              </a:rPr>
              <a:t>among </a:t>
            </a:r>
            <a:r>
              <a:rPr lang="en-GB" dirty="0" smtClean="0">
                <a:solidFill>
                  <a:schemeClr val="accent4"/>
                </a:solidFill>
              </a:rPr>
              <a:t>competitors that reduces competition </a:t>
            </a:r>
            <a:r>
              <a:rPr lang="en-GB" dirty="0">
                <a:solidFill>
                  <a:schemeClr val="accent4"/>
                </a:solidFill>
              </a:rPr>
              <a:t>is generally prohibited by competition rules (Article </a:t>
            </a:r>
            <a:r>
              <a:rPr lang="en-GB" dirty="0" smtClean="0">
                <a:solidFill>
                  <a:schemeClr val="accent4"/>
                </a:solidFill>
              </a:rPr>
              <a:t>101(1) TFEU</a:t>
            </a:r>
            <a:r>
              <a:rPr lang="en-GB" dirty="0">
                <a:solidFill>
                  <a:schemeClr val="accent4"/>
                </a:solidFill>
              </a:rPr>
              <a:t>). </a:t>
            </a:r>
          </a:p>
          <a:p>
            <a:pPr marL="171450" indent="-171450" algn="just">
              <a:lnSpc>
                <a:spcPct val="90000"/>
              </a:lnSpc>
            </a:pPr>
            <a:endParaRPr lang="en-US" altLang="fr-FR" dirty="0" smtClean="0">
              <a:solidFill>
                <a:schemeClr val="accent4"/>
              </a:solidFill>
            </a:endParaRPr>
          </a:p>
          <a:p>
            <a:pPr marL="285750" indent="-285750" algn="just">
              <a:lnSpc>
                <a:spcPct val="90000"/>
              </a:lnSpc>
            </a:pPr>
            <a:r>
              <a:rPr lang="en-GB" dirty="0">
                <a:solidFill>
                  <a:schemeClr val="accent4"/>
                </a:solidFill>
              </a:rPr>
              <a:t>Joint sale of product by members of a PO at a jointly agreed price may be considered price fixing/a cartel in the meaning of </a:t>
            </a:r>
            <a:r>
              <a:rPr lang="en-GB" dirty="0" smtClean="0">
                <a:solidFill>
                  <a:schemeClr val="accent4"/>
                </a:solidFill>
              </a:rPr>
              <a:t>Article 101(1) TFEU.</a:t>
            </a:r>
          </a:p>
          <a:p>
            <a:pPr marL="285750" indent="-285750" algn="just">
              <a:lnSpc>
                <a:spcPct val="90000"/>
              </a:lnSpc>
            </a:pPr>
            <a:endParaRPr lang="en-GB" dirty="0" smtClean="0">
              <a:solidFill>
                <a:schemeClr val="accent4"/>
              </a:solidFill>
            </a:endParaRPr>
          </a:p>
          <a:p>
            <a:pPr marL="285750" indent="-285750" algn="just">
              <a:lnSpc>
                <a:spcPct val="90000"/>
              </a:lnSpc>
            </a:pPr>
            <a:r>
              <a:rPr lang="en-GB" dirty="0">
                <a:solidFill>
                  <a:schemeClr val="accent4"/>
                </a:solidFill>
              </a:rPr>
              <a:t>Exemptions are possible subject to a case-by-case analysis for behaviour that creates efficiencies and benefits consumers ((Article 101(3) TFEU</a:t>
            </a:r>
            <a:r>
              <a:rPr lang="en-GB" dirty="0" smtClean="0">
                <a:solidFill>
                  <a:schemeClr val="accent4"/>
                </a:solidFill>
              </a:rPr>
              <a:t>).</a:t>
            </a:r>
          </a:p>
          <a:p>
            <a:pPr marL="285750" indent="-285750">
              <a:lnSpc>
                <a:spcPct val="90000"/>
              </a:lnSpc>
            </a:pPr>
            <a:endParaRPr lang="fr-BE" dirty="0">
              <a:solidFill>
                <a:schemeClr val="accent4"/>
              </a:solidFill>
            </a:endParaRPr>
          </a:p>
          <a:p>
            <a:pPr marL="285750" indent="-285750">
              <a:lnSpc>
                <a:spcPct val="90000"/>
              </a:lnSpc>
            </a:pPr>
            <a:r>
              <a:rPr lang="fr-BE" dirty="0">
                <a:solidFill>
                  <a:schemeClr val="accent4"/>
                </a:solidFill>
              </a:rPr>
              <a:t>Commission guidelines on Articles 169-171 </a:t>
            </a:r>
            <a:r>
              <a:rPr lang="fr-BE" dirty="0" smtClean="0">
                <a:solidFill>
                  <a:schemeClr val="accent4"/>
                </a:solidFill>
              </a:rPr>
              <a:t>CMO </a:t>
            </a:r>
            <a:r>
              <a:rPr lang="fr-BE" dirty="0">
                <a:solidFill>
                  <a:schemeClr val="accent4"/>
                </a:solidFill>
              </a:rPr>
              <a:t>&gt;&gt; </a:t>
            </a:r>
            <a:r>
              <a:rPr lang="fr-BE" dirty="0" err="1">
                <a:solidFill>
                  <a:schemeClr val="accent4"/>
                </a:solidFill>
              </a:rPr>
              <a:t>legal</a:t>
            </a:r>
            <a:r>
              <a:rPr lang="fr-BE" dirty="0">
                <a:solidFill>
                  <a:schemeClr val="accent4"/>
                </a:solidFill>
              </a:rPr>
              <a:t> </a:t>
            </a:r>
            <a:r>
              <a:rPr lang="fr-BE" dirty="0" err="1">
                <a:solidFill>
                  <a:schemeClr val="accent4"/>
                </a:solidFill>
              </a:rPr>
              <a:t>certainty</a:t>
            </a:r>
            <a:r>
              <a:rPr lang="fr-BE" dirty="0">
                <a:solidFill>
                  <a:schemeClr val="accent4"/>
                </a:solidFill>
              </a:rPr>
              <a:t> for </a:t>
            </a:r>
            <a:r>
              <a:rPr lang="fr-BE" dirty="0" err="1" smtClean="0">
                <a:solidFill>
                  <a:schemeClr val="accent4"/>
                </a:solidFill>
              </a:rPr>
              <a:t>producers</a:t>
            </a:r>
            <a:r>
              <a:rPr lang="fr-BE" dirty="0" smtClean="0">
                <a:solidFill>
                  <a:schemeClr val="accent4"/>
                </a:solidFill>
              </a:rPr>
              <a:t> &amp; </a:t>
            </a:r>
            <a:r>
              <a:rPr lang="fr-BE" dirty="0" err="1" smtClean="0">
                <a:solidFill>
                  <a:schemeClr val="accent4"/>
                </a:solidFill>
              </a:rPr>
              <a:t>uniform</a:t>
            </a:r>
            <a:r>
              <a:rPr lang="fr-BE" dirty="0" smtClean="0">
                <a:solidFill>
                  <a:schemeClr val="accent4"/>
                </a:solidFill>
              </a:rPr>
              <a:t> application of CMO Articles</a:t>
            </a:r>
            <a:endParaRPr lang="fr-BE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6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51520" y="1556792"/>
            <a:ext cx="8640763" cy="720725"/>
          </a:xfrm>
        </p:spPr>
        <p:txBody>
          <a:bodyPr/>
          <a:lstStyle/>
          <a:p>
            <a:pPr marL="179388" indent="0"/>
            <a:r>
              <a:rPr lang="de-DE" altLang="fr-FR" dirty="0" err="1" smtClean="0"/>
              <a:t>Timetable</a:t>
            </a:r>
            <a:r>
              <a:rPr lang="de-DE" altLang="fr-FR" dirty="0" smtClean="0"/>
              <a:t> </a:t>
            </a:r>
            <a:r>
              <a:rPr lang="de-DE" altLang="fr-FR" dirty="0" err="1" smtClean="0"/>
              <a:t>for</a:t>
            </a:r>
            <a:r>
              <a:rPr lang="de-DE" altLang="fr-FR" dirty="0" smtClean="0"/>
              <a:t> </a:t>
            </a:r>
            <a:r>
              <a:rPr lang="de-DE" altLang="fr-FR" dirty="0" err="1" smtClean="0"/>
              <a:t>guidelines</a:t>
            </a:r>
            <a:endParaRPr lang="en-GB" altLang="fr-FR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3816424"/>
          </a:xfrm>
        </p:spPr>
        <p:txBody>
          <a:bodyPr/>
          <a:lstStyle/>
          <a:p>
            <a:pPr marL="285750" indent="-285750"/>
            <a:endParaRPr lang="de-DE" sz="1400" b="1" dirty="0" smtClean="0">
              <a:solidFill>
                <a:schemeClr val="accent4"/>
              </a:solidFill>
            </a:endParaRPr>
          </a:p>
          <a:p>
            <a:pPr marL="285750" algn="just"/>
            <a:r>
              <a:rPr lang="fr-BE" sz="2000" dirty="0" err="1" smtClean="0">
                <a:solidFill>
                  <a:schemeClr val="accent4"/>
                </a:solidFill>
              </a:rPr>
              <a:t>September</a:t>
            </a:r>
            <a:r>
              <a:rPr lang="fr-BE" sz="2000" dirty="0" smtClean="0">
                <a:solidFill>
                  <a:schemeClr val="accent4"/>
                </a:solidFill>
              </a:rPr>
              <a:t> 2014: </a:t>
            </a:r>
            <a:r>
              <a:rPr lang="fr-BE" sz="2000" dirty="0" err="1" smtClean="0">
                <a:solidFill>
                  <a:schemeClr val="accent4"/>
                </a:solidFill>
              </a:rPr>
              <a:t>roadmap</a:t>
            </a:r>
            <a:r>
              <a:rPr lang="fr-BE" sz="2000" dirty="0" smtClean="0">
                <a:solidFill>
                  <a:schemeClr val="accent4"/>
                </a:solidFill>
              </a:rPr>
              <a:t> on SG </a:t>
            </a:r>
            <a:r>
              <a:rPr lang="fr-BE" sz="2000" dirty="0" err="1" smtClean="0">
                <a:solidFill>
                  <a:schemeClr val="accent4"/>
                </a:solidFill>
              </a:rPr>
              <a:t>website</a:t>
            </a:r>
            <a:r>
              <a:rPr lang="fr-BE" sz="2000" dirty="0">
                <a:solidFill>
                  <a:schemeClr val="accent4"/>
                </a:solidFill>
              </a:rPr>
              <a:t>*</a:t>
            </a:r>
            <a:endParaRPr lang="en-GB" sz="2000" dirty="0" smtClean="0">
              <a:solidFill>
                <a:schemeClr val="accent4"/>
              </a:solidFill>
            </a:endParaRPr>
          </a:p>
          <a:p>
            <a:pPr marL="285750" algn="just"/>
            <a:r>
              <a:rPr lang="en-GB" sz="2000" dirty="0" smtClean="0">
                <a:solidFill>
                  <a:schemeClr val="accent4"/>
                </a:solidFill>
              </a:rPr>
              <a:t>Draft Guidelines discussed </a:t>
            </a:r>
            <a:r>
              <a:rPr lang="en-GB" sz="2000" dirty="0">
                <a:solidFill>
                  <a:schemeClr val="accent4"/>
                </a:solidFill>
              </a:rPr>
              <a:t>with national competition authorities and ministries of </a:t>
            </a:r>
            <a:r>
              <a:rPr lang="en-GB" sz="2000" dirty="0" smtClean="0">
                <a:solidFill>
                  <a:schemeClr val="accent4"/>
                </a:solidFill>
              </a:rPr>
              <a:t>agriculture</a:t>
            </a:r>
          </a:p>
          <a:p>
            <a:pPr marL="285750" algn="just"/>
            <a:r>
              <a:rPr lang="en-GB" sz="2000" dirty="0" smtClean="0">
                <a:solidFill>
                  <a:schemeClr val="accent4"/>
                </a:solidFill>
              </a:rPr>
              <a:t>15 January 2015</a:t>
            </a:r>
            <a:r>
              <a:rPr lang="en-GB" sz="2000" dirty="0">
                <a:solidFill>
                  <a:schemeClr val="accent4"/>
                </a:solidFill>
              </a:rPr>
              <a:t>: public consultation on draft </a:t>
            </a:r>
            <a:r>
              <a:rPr lang="en-GB" sz="2000" dirty="0" smtClean="0">
                <a:solidFill>
                  <a:schemeClr val="accent4"/>
                </a:solidFill>
              </a:rPr>
              <a:t>Guidelines launched**</a:t>
            </a:r>
          </a:p>
          <a:p>
            <a:pPr marL="285750" algn="just"/>
            <a:r>
              <a:rPr lang="fr-BE" sz="2000" dirty="0" smtClean="0">
                <a:solidFill>
                  <a:schemeClr val="accent4"/>
                </a:solidFill>
              </a:rPr>
              <a:t>4 March 2015: </a:t>
            </a:r>
            <a:r>
              <a:rPr lang="fr-BE" sz="2000" dirty="0" err="1" smtClean="0">
                <a:solidFill>
                  <a:schemeClr val="accent4"/>
                </a:solidFill>
              </a:rPr>
              <a:t>stakeholder</a:t>
            </a:r>
            <a:r>
              <a:rPr lang="fr-BE" sz="2000" dirty="0">
                <a:solidFill>
                  <a:schemeClr val="accent4"/>
                </a:solidFill>
              </a:rPr>
              <a:t> </a:t>
            </a:r>
            <a:r>
              <a:rPr lang="en-GB" sz="2000" dirty="0" smtClean="0">
                <a:solidFill>
                  <a:schemeClr val="accent4"/>
                </a:solidFill>
              </a:rPr>
              <a:t>conference</a:t>
            </a:r>
          </a:p>
          <a:p>
            <a:pPr marL="285750" algn="just"/>
            <a:r>
              <a:rPr lang="fr-BE" sz="2000" dirty="0" smtClean="0">
                <a:solidFill>
                  <a:schemeClr val="accent4"/>
                </a:solidFill>
              </a:rPr>
              <a:t>5 May 2015: end of consultation </a:t>
            </a:r>
            <a:r>
              <a:rPr lang="fr-BE" sz="2000" dirty="0" err="1" smtClean="0">
                <a:solidFill>
                  <a:schemeClr val="accent4"/>
                </a:solidFill>
              </a:rPr>
              <a:t>period</a:t>
            </a:r>
            <a:endParaRPr lang="fr-BE" sz="2000" dirty="0" smtClean="0">
              <a:solidFill>
                <a:schemeClr val="accent4"/>
              </a:solidFill>
            </a:endParaRPr>
          </a:p>
          <a:p>
            <a:pPr marL="285750" algn="just"/>
            <a:r>
              <a:rPr lang="fr-BE" sz="2000" dirty="0" smtClean="0">
                <a:solidFill>
                  <a:schemeClr val="accent4"/>
                </a:solidFill>
              </a:rPr>
              <a:t>8 </a:t>
            </a:r>
            <a:r>
              <a:rPr lang="fr-BE" sz="2000" dirty="0" err="1" smtClean="0">
                <a:solidFill>
                  <a:schemeClr val="accent4"/>
                </a:solidFill>
              </a:rPr>
              <a:t>June</a:t>
            </a:r>
            <a:r>
              <a:rPr lang="fr-BE" sz="2000" dirty="0" smtClean="0">
                <a:solidFill>
                  <a:schemeClr val="accent4"/>
                </a:solidFill>
              </a:rPr>
              <a:t> 2015: </a:t>
            </a:r>
            <a:r>
              <a:rPr lang="fr-BE" sz="2000" dirty="0" err="1" smtClean="0">
                <a:solidFill>
                  <a:schemeClr val="accent4"/>
                </a:solidFill>
              </a:rPr>
              <a:t>Commissioners</a:t>
            </a:r>
            <a:r>
              <a:rPr lang="fr-BE" sz="2000" dirty="0" smtClean="0">
                <a:solidFill>
                  <a:schemeClr val="accent4"/>
                </a:solidFill>
              </a:rPr>
              <a:t> </a:t>
            </a:r>
            <a:r>
              <a:rPr lang="fr-BE" sz="2000" dirty="0" err="1" smtClean="0">
                <a:solidFill>
                  <a:schemeClr val="accent4"/>
                </a:solidFill>
              </a:rPr>
              <a:t>at</a:t>
            </a:r>
            <a:r>
              <a:rPr lang="fr-BE" sz="2000" dirty="0" smtClean="0">
                <a:solidFill>
                  <a:schemeClr val="accent4"/>
                </a:solidFill>
              </a:rPr>
              <a:t> COMAGRI (EP)</a:t>
            </a:r>
            <a:endParaRPr lang="en-GB" sz="2000" dirty="0" smtClean="0">
              <a:solidFill>
                <a:schemeClr val="accent4"/>
              </a:solidFill>
            </a:endParaRPr>
          </a:p>
          <a:p>
            <a:pPr marL="285750" algn="just"/>
            <a:r>
              <a:rPr lang="en-GB" sz="2000" dirty="0" smtClean="0">
                <a:solidFill>
                  <a:schemeClr val="accent4"/>
                </a:solidFill>
              </a:rPr>
              <a:t>Publication </a:t>
            </a:r>
            <a:r>
              <a:rPr lang="en-GB" sz="2000" dirty="0">
                <a:solidFill>
                  <a:schemeClr val="accent4"/>
                </a:solidFill>
              </a:rPr>
              <a:t>of </a:t>
            </a:r>
            <a:r>
              <a:rPr lang="en-GB" sz="2000" dirty="0" smtClean="0">
                <a:solidFill>
                  <a:schemeClr val="accent4"/>
                </a:solidFill>
              </a:rPr>
              <a:t>Guidelines expected </a:t>
            </a:r>
            <a:r>
              <a:rPr lang="en-GB" sz="2000" dirty="0" smtClean="0">
                <a:solidFill>
                  <a:schemeClr val="accent4"/>
                </a:solidFill>
              </a:rPr>
              <a:t>after summer and before </a:t>
            </a:r>
            <a:r>
              <a:rPr lang="en-GB" sz="2000" dirty="0" smtClean="0">
                <a:solidFill>
                  <a:schemeClr val="accent4"/>
                </a:solidFill>
              </a:rPr>
              <a:t>the end of 2015</a:t>
            </a:r>
            <a:endParaRPr lang="de-D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539552" y="5877272"/>
            <a:ext cx="8784976" cy="476250"/>
          </a:xfrm>
        </p:spPr>
        <p:txBody>
          <a:bodyPr/>
          <a:lstStyle/>
          <a:p>
            <a:pPr algn="l">
              <a:defRPr/>
            </a:pPr>
            <a:r>
              <a:rPr lang="en-GB" sz="1200" dirty="0" smtClean="0">
                <a:solidFill>
                  <a:schemeClr val="accent6"/>
                </a:solidFill>
                <a:hlinkClick r:id="rId2"/>
              </a:rPr>
              <a:t>* http://ec.europa.eu/smart-regulation/impact/planned_ia/docs/2015_comp_001_cap_guidelines_en.pdf</a:t>
            </a:r>
            <a:endParaRPr lang="en-GB" sz="1200" dirty="0">
              <a:solidFill>
                <a:schemeClr val="accent6"/>
              </a:solidFill>
            </a:endParaRPr>
          </a:p>
          <a:p>
            <a:pPr algn="l">
              <a:defRPr/>
            </a:pPr>
            <a:r>
              <a:rPr lang="en-GB" sz="1200" u="sng" dirty="0" smtClean="0">
                <a:solidFill>
                  <a:schemeClr val="accent6"/>
                </a:solidFill>
                <a:hlinkClick r:id="rId3"/>
              </a:rPr>
              <a:t>** http</a:t>
            </a:r>
            <a:r>
              <a:rPr lang="en-GB" sz="1200" u="sng" dirty="0">
                <a:solidFill>
                  <a:schemeClr val="accent6"/>
                </a:solidFill>
                <a:hlinkClick r:id="rId3"/>
              </a:rPr>
              <a:t>://ec.europa.eu/competition/consultations/2015_cmo_regulation/index_en.html</a:t>
            </a:r>
            <a:endParaRPr lang="en-GB" sz="1200" dirty="0">
              <a:solidFill>
                <a:schemeClr val="accent6"/>
              </a:solidFill>
            </a:endParaRPr>
          </a:p>
          <a:p>
            <a:pPr marL="171450" indent="-171450" algn="l">
              <a:buFont typeface="Arial" charset="0"/>
              <a:buChar char="•"/>
              <a:defRPr/>
            </a:pPr>
            <a:endParaRPr lang="en-GB" sz="12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40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fr-BE" dirty="0" smtClean="0"/>
          </a:p>
          <a:p>
            <a:pPr algn="ctr"/>
            <a:endParaRPr lang="fr-BE" dirty="0"/>
          </a:p>
          <a:p>
            <a:pPr algn="ctr"/>
            <a:endParaRPr lang="fr-BE" dirty="0" smtClean="0"/>
          </a:p>
          <a:p>
            <a:pPr algn="ctr"/>
            <a:endParaRPr lang="fr-BE" dirty="0"/>
          </a:p>
          <a:p>
            <a:pPr algn="ctr"/>
            <a:endParaRPr lang="fr-BE" dirty="0" smtClean="0"/>
          </a:p>
          <a:p>
            <a:pPr algn="ctr"/>
            <a:endParaRPr lang="fr-BE" dirty="0"/>
          </a:p>
          <a:p>
            <a:pPr algn="ctr"/>
            <a:r>
              <a:rPr lang="fr-BE" dirty="0" err="1" smtClean="0"/>
              <a:t>Thank</a:t>
            </a:r>
            <a:r>
              <a:rPr lang="fr-BE" dirty="0" smtClean="0"/>
              <a:t> </a:t>
            </a:r>
            <a:r>
              <a:rPr lang="fr-BE" dirty="0" err="1" smtClean="0"/>
              <a:t>you</a:t>
            </a:r>
            <a:r>
              <a:rPr lang="fr-BE" dirty="0" smtClean="0"/>
              <a:t> for </a:t>
            </a:r>
            <a:r>
              <a:rPr lang="fr-BE" dirty="0" err="1" smtClean="0"/>
              <a:t>your</a:t>
            </a:r>
            <a:r>
              <a:rPr lang="fr-BE" dirty="0" smtClean="0"/>
              <a:t> attention!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7FB194-7A94-44A7-9FE3-4C7A7BDF8ECC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168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lide_Master">
  <a:themeElements>
    <a:clrScheme name="EU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44969F"/>
      </a:accent1>
      <a:accent2>
        <a:srgbClr val="FFFFFF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5872</TotalTime>
  <Words>263</Words>
  <Application>Microsoft Office PowerPoint</Application>
  <PresentationFormat>On-screen Show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2_Slide_Master</vt:lpstr>
      <vt:lpstr>1_Slide_Master</vt:lpstr>
      <vt:lpstr>Contractual negotiations in the olive oil sector - state of play on the antitrust guidelines (point 4.1 of agenda)</vt:lpstr>
      <vt:lpstr>New provisions in the 2013 CMO</vt:lpstr>
      <vt:lpstr>Producer organisations and competition law</vt:lpstr>
      <vt:lpstr>Timetable for guidelines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SITAR Oliver (AGRI)</cp:lastModifiedBy>
  <cp:revision>434</cp:revision>
  <cp:lastPrinted>2014-11-20T08:31:05Z</cp:lastPrinted>
  <dcterms:created xsi:type="dcterms:W3CDTF">2011-10-28T10:25:18Z</dcterms:created>
  <dcterms:modified xsi:type="dcterms:W3CDTF">2015-06-05T07:48:51Z</dcterms:modified>
</cp:coreProperties>
</file>