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63" r:id="rId4"/>
    <p:sldId id="264" r:id="rId5"/>
    <p:sldId id="265" r:id="rId6"/>
    <p:sldId id="284" r:id="rId7"/>
    <p:sldId id="283" r:id="rId8"/>
    <p:sldId id="282" r:id="rId9"/>
    <p:sldId id="258" r:id="rId10"/>
    <p:sldId id="260" r:id="rId11"/>
    <p:sldId id="261" r:id="rId12"/>
    <p:sldId id="262" r:id="rId13"/>
    <p:sldId id="266" r:id="rId14"/>
    <p:sldId id="280" r:id="rId15"/>
    <p:sldId id="279" r:id="rId16"/>
    <p:sldId id="278" r:id="rId17"/>
    <p:sldId id="271" r:id="rId18"/>
    <p:sldId id="270" r:id="rId19"/>
    <p:sldId id="276" r:id="rId20"/>
    <p:sldId id="27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494"/>
    <a:srgbClr val="024B9C"/>
    <a:srgbClr val="0356B1"/>
    <a:srgbClr val="024EA2"/>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9" autoAdjust="0"/>
    <p:restoredTop sz="94660"/>
  </p:normalViewPr>
  <p:slideViewPr>
    <p:cSldViewPr snapToGrid="0">
      <p:cViewPr varScale="1">
        <p:scale>
          <a:sx n="115" d="100"/>
          <a:sy n="115" d="100"/>
        </p:scale>
        <p:origin x="432" y="10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file:///\\net1.cec.eu.int\AGRI\B\3\0-%20Administration\1.10%20Committees\6-%20Civil%20Dialogue%20Group\20210309\Results_Consultation_CDGs\RevisionGISystemCDG_ResultOPCGIsCDG0904202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net1.cec.eu.int\AGRI\B\3\0-%20Administration\1.10%20Committees\6-%20Civil%20Dialogue%20Group\20210309\Results_Consultation_CDGs\RevisionGISystemCDG_ResultOPCGIsCDG0904202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net1.cec.eu.int\AGRI\B\3\0-%20Administration\1.10%20Committees\6-%20Civil%20Dialogue%20Group\20210309\Results_Consultation_CDGs\RevisionGISystemCDG_ResultOPCGIsCDG09042021.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r>
              <a:rPr lang="en-US" dirty="0"/>
              <a:t>Number of </a:t>
            </a:r>
            <a:r>
              <a:rPr lang="en-US" dirty="0" smtClean="0"/>
              <a:t>replies </a:t>
            </a:r>
            <a:r>
              <a:rPr lang="en-US" dirty="0"/>
              <a:t>per MS (top</a:t>
            </a:r>
            <a:r>
              <a:rPr lang="en-US" baseline="0" dirty="0"/>
              <a:t> 10)</a:t>
            </a:r>
            <a:endParaRPr lang="en-US" dirty="0"/>
          </a:p>
        </c:rich>
      </c:tx>
      <c:layout>
        <c:manualLayout>
          <c:xMode val="edge"/>
          <c:yMode val="edge"/>
          <c:x val="0.23885437806746879"/>
          <c:y val="2.2983305433651541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1-15E8-460C-9D47-2B9268C416FB}"/>
              </c:ext>
            </c:extLst>
          </c:dPt>
          <c:dPt>
            <c:idx val="1"/>
            <c:bubble3D val="0"/>
            <c:spPr>
              <a:solidFill>
                <a:schemeClr val="accent2"/>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3-15E8-460C-9D47-2B9268C416FB}"/>
              </c:ext>
            </c:extLst>
          </c:dPt>
          <c:dPt>
            <c:idx val="2"/>
            <c:bubble3D val="0"/>
            <c:spPr>
              <a:solidFill>
                <a:schemeClr val="accent3"/>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5-15E8-460C-9D47-2B9268C416FB}"/>
              </c:ext>
            </c:extLst>
          </c:dPt>
          <c:dPt>
            <c:idx val="3"/>
            <c:bubble3D val="0"/>
            <c:spPr>
              <a:solidFill>
                <a:schemeClr val="accent4"/>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7-15E8-460C-9D47-2B9268C416FB}"/>
              </c:ext>
            </c:extLst>
          </c:dPt>
          <c:dPt>
            <c:idx val="4"/>
            <c:bubble3D val="0"/>
            <c:spPr>
              <a:solidFill>
                <a:schemeClr val="accent5"/>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9-15E8-460C-9D47-2B9268C416FB}"/>
              </c:ext>
            </c:extLst>
          </c:dPt>
          <c:dPt>
            <c:idx val="5"/>
            <c:bubble3D val="0"/>
            <c:spPr>
              <a:solidFill>
                <a:schemeClr val="accent6"/>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B-15E8-460C-9D47-2B9268C416FB}"/>
              </c:ext>
            </c:extLst>
          </c:dPt>
          <c:dPt>
            <c:idx val="6"/>
            <c:bubble3D val="0"/>
            <c:spPr>
              <a:solidFill>
                <a:schemeClr val="accent1">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D-15E8-460C-9D47-2B9268C416FB}"/>
              </c:ext>
            </c:extLst>
          </c:dPt>
          <c:dPt>
            <c:idx val="7"/>
            <c:bubble3D val="0"/>
            <c:spPr>
              <a:solidFill>
                <a:schemeClr val="accent2">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0F-15E8-460C-9D47-2B9268C416FB}"/>
              </c:ext>
            </c:extLst>
          </c:dPt>
          <c:dPt>
            <c:idx val="8"/>
            <c:bubble3D val="0"/>
            <c:spPr>
              <a:solidFill>
                <a:schemeClr val="accent3">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11-15E8-460C-9D47-2B9268C416FB}"/>
              </c:ext>
            </c:extLst>
          </c:dPt>
          <c:dPt>
            <c:idx val="9"/>
            <c:bubble3D val="0"/>
            <c:spPr>
              <a:solidFill>
                <a:schemeClr val="accent4">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13-15E8-460C-9D47-2B9268C416FB}"/>
              </c:ext>
            </c:extLst>
          </c:dPt>
          <c:dPt>
            <c:idx val="10"/>
            <c:bubble3D val="0"/>
            <c:spPr>
              <a:solidFill>
                <a:schemeClr val="accent5">
                  <a:lumMod val="60000"/>
                </a:schemeClr>
              </a:solidFill>
              <a:ln>
                <a:noFill/>
              </a:ln>
              <a:effectLst>
                <a:outerShdw blurRad="317500" algn="ctr" rotWithShape="0">
                  <a:prstClr val="black">
                    <a:alpha val="25000"/>
                  </a:prstClr>
                </a:outerShdw>
              </a:effectLst>
            </c:spPr>
            <c:extLst>
              <c:ext xmlns:c16="http://schemas.microsoft.com/office/drawing/2014/chart" uri="{C3380CC4-5D6E-409C-BE32-E72D297353CC}">
                <c16:uniqueId val="{00000015-15E8-460C-9D47-2B9268C416FB}"/>
              </c:ext>
            </c:extLst>
          </c:dPt>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Content!$C$10:$C$19</c:f>
              <c:strCache>
                <c:ptCount val="10"/>
                <c:pt idx="0">
                  <c:v>IT</c:v>
                </c:pt>
                <c:pt idx="1">
                  <c:v>FR</c:v>
                </c:pt>
                <c:pt idx="2">
                  <c:v>ES</c:v>
                </c:pt>
                <c:pt idx="3">
                  <c:v>DE</c:v>
                </c:pt>
                <c:pt idx="4">
                  <c:v>GR</c:v>
                </c:pt>
                <c:pt idx="5">
                  <c:v>BE</c:v>
                </c:pt>
                <c:pt idx="6">
                  <c:v>AT</c:v>
                </c:pt>
                <c:pt idx="7">
                  <c:v>PT</c:v>
                </c:pt>
                <c:pt idx="8">
                  <c:v>RO</c:v>
                </c:pt>
                <c:pt idx="9">
                  <c:v>PL</c:v>
                </c:pt>
              </c:strCache>
            </c:strRef>
          </c:cat>
          <c:val>
            <c:numRef>
              <c:f>Content!$E$10:$E$19</c:f>
              <c:numCache>
                <c:formatCode>General</c:formatCode>
                <c:ptCount val="10"/>
                <c:pt idx="0">
                  <c:v>76</c:v>
                </c:pt>
                <c:pt idx="1">
                  <c:v>63</c:v>
                </c:pt>
                <c:pt idx="2">
                  <c:v>38</c:v>
                </c:pt>
                <c:pt idx="3">
                  <c:v>27</c:v>
                </c:pt>
                <c:pt idx="4">
                  <c:v>18</c:v>
                </c:pt>
                <c:pt idx="5">
                  <c:v>14</c:v>
                </c:pt>
                <c:pt idx="6">
                  <c:v>10</c:v>
                </c:pt>
                <c:pt idx="7">
                  <c:v>7</c:v>
                </c:pt>
                <c:pt idx="8">
                  <c:v>4</c:v>
                </c:pt>
                <c:pt idx="9">
                  <c:v>4</c:v>
                </c:pt>
              </c:numCache>
            </c:numRef>
          </c:val>
          <c:extLst>
            <c:ext xmlns:c16="http://schemas.microsoft.com/office/drawing/2014/chart" uri="{C3380CC4-5D6E-409C-BE32-E72D297353CC}">
              <c16:uniqueId val="{00000016-15E8-460C-9D47-2B9268C416FB}"/>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8.9053882970511061E-2"/>
          <c:y val="0.92789562668959336"/>
          <c:w val="0.80424502084298288"/>
          <c:h val="5.3191848453590845E-2"/>
        </c:manualLayout>
      </c:layout>
      <c:overlay val="0"/>
      <c:spPr>
        <a:solidFill>
          <a:schemeClr val="lt1">
            <a:alpha val="78000"/>
          </a:schemeClr>
        </a:solid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lumMod val="95000"/>
        </a:schemeClr>
      </a:fgClr>
      <a:bgClr>
        <a:schemeClr val="lt1"/>
      </a:bgClr>
    </a:pattFill>
    <a:ln w="9525" cap="flat" cmpd="sng" algn="ctr">
      <a:solidFill>
        <a:schemeClr val="dk1">
          <a:lumMod val="15000"/>
          <a:lumOff val="85000"/>
        </a:schemeClr>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4"/>
          <c:order val="0"/>
          <c:tx>
            <c:strRef>
              <c:f>'Sustainability-all'!$B$61</c:f>
              <c:strCache>
                <c:ptCount val="1"/>
                <c:pt idx="0">
                  <c:v>Most important</c:v>
                </c:pt>
              </c:strCache>
            </c:strRef>
          </c:tx>
          <c:spPr>
            <a:solidFill>
              <a:srgbClr val="035DC1"/>
            </a:solidFill>
            <a:ln>
              <a:noFill/>
            </a:ln>
            <a:effectLst/>
          </c:spPr>
          <c:invertIfNegative val="0"/>
          <c:cat>
            <c:strRef>
              <c:f>'Sustainability-all'!$C$56:$E$56</c:f>
              <c:strCache>
                <c:ptCount val="3"/>
                <c:pt idx="0">
                  <c:v>Sustainability (economic, social and environmental) parameters should be optional in the GI product specification</c:v>
                </c:pt>
                <c:pt idx="1">
                  <c:v>GIs with ambitious sustainability standards should bear an additional logo to the one for Gis</c:v>
                </c:pt>
                <c:pt idx="2">
                  <c:v>Guidelines on sustainable practices for GIs should be created</c:v>
                </c:pt>
              </c:strCache>
            </c:strRef>
          </c:cat>
          <c:val>
            <c:numRef>
              <c:f>'Sustainability-all'!$C$61:$E$61</c:f>
              <c:numCache>
                <c:formatCode>General</c:formatCode>
                <c:ptCount val="3"/>
                <c:pt idx="0">
                  <c:v>4</c:v>
                </c:pt>
                <c:pt idx="1">
                  <c:v>0</c:v>
                </c:pt>
                <c:pt idx="2">
                  <c:v>2</c:v>
                </c:pt>
              </c:numCache>
            </c:numRef>
          </c:val>
          <c:extLst>
            <c:ext xmlns:c16="http://schemas.microsoft.com/office/drawing/2014/chart" uri="{C3380CC4-5D6E-409C-BE32-E72D297353CC}">
              <c16:uniqueId val="{00000000-EFC3-4266-961F-A0571A9A4047}"/>
            </c:ext>
          </c:extLst>
        </c:ser>
        <c:ser>
          <c:idx val="3"/>
          <c:order val="1"/>
          <c:tx>
            <c:strRef>
              <c:f>'Sustainability-all'!$B$60</c:f>
              <c:strCache>
                <c:ptCount val="1"/>
                <c:pt idx="0">
                  <c:v>Very important</c:v>
                </c:pt>
              </c:strCache>
            </c:strRef>
          </c:tx>
          <c:spPr>
            <a:solidFill>
              <a:srgbClr val="FFFF00"/>
            </a:solidFill>
            <a:ln>
              <a:noFill/>
            </a:ln>
            <a:effectLst/>
          </c:spPr>
          <c:invertIfNegative val="0"/>
          <c:cat>
            <c:strRef>
              <c:f>'Sustainability-all'!$C$56:$E$56</c:f>
              <c:strCache>
                <c:ptCount val="3"/>
                <c:pt idx="0">
                  <c:v>Sustainability (economic, social and environmental) parameters should be optional in the GI product specification</c:v>
                </c:pt>
                <c:pt idx="1">
                  <c:v>GIs with ambitious sustainability standards should bear an additional logo to the one for Gis</c:v>
                </c:pt>
                <c:pt idx="2">
                  <c:v>Guidelines on sustainable practices for GIs should be created</c:v>
                </c:pt>
              </c:strCache>
            </c:strRef>
          </c:cat>
          <c:val>
            <c:numRef>
              <c:f>'Sustainability-all'!$C$60:$E$60</c:f>
              <c:numCache>
                <c:formatCode>General</c:formatCode>
                <c:ptCount val="3"/>
                <c:pt idx="0">
                  <c:v>0</c:v>
                </c:pt>
                <c:pt idx="1">
                  <c:v>1</c:v>
                </c:pt>
                <c:pt idx="2">
                  <c:v>2</c:v>
                </c:pt>
              </c:numCache>
            </c:numRef>
          </c:val>
          <c:extLst>
            <c:ext xmlns:c16="http://schemas.microsoft.com/office/drawing/2014/chart" uri="{C3380CC4-5D6E-409C-BE32-E72D297353CC}">
              <c16:uniqueId val="{00000001-EFC3-4266-961F-A0571A9A4047}"/>
            </c:ext>
          </c:extLst>
        </c:ser>
        <c:ser>
          <c:idx val="2"/>
          <c:order val="2"/>
          <c:tx>
            <c:strRef>
              <c:f>'Sustainability-all'!$B$59</c:f>
              <c:strCache>
                <c:ptCount val="1"/>
                <c:pt idx="0">
                  <c:v>Important</c:v>
                </c:pt>
              </c:strCache>
            </c:strRef>
          </c:tx>
          <c:spPr>
            <a:solidFill>
              <a:schemeClr val="bg1">
                <a:lumMod val="75000"/>
              </a:schemeClr>
            </a:solidFill>
            <a:ln>
              <a:noFill/>
            </a:ln>
            <a:effectLst/>
          </c:spPr>
          <c:invertIfNegative val="0"/>
          <c:cat>
            <c:strRef>
              <c:f>'Sustainability-all'!$C$56:$E$56</c:f>
              <c:strCache>
                <c:ptCount val="3"/>
                <c:pt idx="0">
                  <c:v>Sustainability (economic, social and environmental) parameters should be optional in the GI product specification</c:v>
                </c:pt>
                <c:pt idx="1">
                  <c:v>GIs with ambitious sustainability standards should bear an additional logo to the one for Gis</c:v>
                </c:pt>
                <c:pt idx="2">
                  <c:v>Guidelines on sustainable practices for GIs should be created</c:v>
                </c:pt>
              </c:strCache>
            </c:strRef>
          </c:cat>
          <c:val>
            <c:numRef>
              <c:f>'Sustainability-all'!$C$59:$E$59</c:f>
              <c:numCache>
                <c:formatCode>General</c:formatCode>
                <c:ptCount val="3"/>
                <c:pt idx="0">
                  <c:v>0</c:v>
                </c:pt>
                <c:pt idx="1">
                  <c:v>0</c:v>
                </c:pt>
                <c:pt idx="2">
                  <c:v>0</c:v>
                </c:pt>
              </c:numCache>
            </c:numRef>
          </c:val>
          <c:extLst>
            <c:ext xmlns:c16="http://schemas.microsoft.com/office/drawing/2014/chart" uri="{C3380CC4-5D6E-409C-BE32-E72D297353CC}">
              <c16:uniqueId val="{00000002-EFC3-4266-961F-A0571A9A4047}"/>
            </c:ext>
          </c:extLst>
        </c:ser>
        <c:ser>
          <c:idx val="1"/>
          <c:order val="3"/>
          <c:tx>
            <c:strRef>
              <c:f>'Sustainability-all'!$B$58</c:f>
              <c:strCache>
                <c:ptCount val="1"/>
                <c:pt idx="0">
                  <c:v>Not so important</c:v>
                </c:pt>
              </c:strCache>
            </c:strRef>
          </c:tx>
          <c:spPr>
            <a:solidFill>
              <a:srgbClr val="FFC000"/>
            </a:solidFill>
            <a:ln>
              <a:noFill/>
            </a:ln>
            <a:effectLst/>
          </c:spPr>
          <c:invertIfNegative val="0"/>
          <c:cat>
            <c:strRef>
              <c:f>'Sustainability-all'!$C$56:$E$56</c:f>
              <c:strCache>
                <c:ptCount val="3"/>
                <c:pt idx="0">
                  <c:v>Sustainability (economic, social and environmental) parameters should be optional in the GI product specification</c:v>
                </c:pt>
                <c:pt idx="1">
                  <c:v>GIs with ambitious sustainability standards should bear an additional logo to the one for Gis</c:v>
                </c:pt>
                <c:pt idx="2">
                  <c:v>Guidelines on sustainable practices for GIs should be created</c:v>
                </c:pt>
              </c:strCache>
            </c:strRef>
          </c:cat>
          <c:val>
            <c:numRef>
              <c:f>'Sustainability-all'!$C$58:$E$58</c:f>
              <c:numCache>
                <c:formatCode>General</c:formatCode>
                <c:ptCount val="3"/>
                <c:pt idx="0">
                  <c:v>1</c:v>
                </c:pt>
                <c:pt idx="1">
                  <c:v>0</c:v>
                </c:pt>
                <c:pt idx="2">
                  <c:v>1</c:v>
                </c:pt>
              </c:numCache>
            </c:numRef>
          </c:val>
          <c:extLst>
            <c:ext xmlns:c16="http://schemas.microsoft.com/office/drawing/2014/chart" uri="{C3380CC4-5D6E-409C-BE32-E72D297353CC}">
              <c16:uniqueId val="{00000003-EFC3-4266-961F-A0571A9A4047}"/>
            </c:ext>
          </c:extLst>
        </c:ser>
        <c:ser>
          <c:idx val="0"/>
          <c:order val="4"/>
          <c:tx>
            <c:strRef>
              <c:f>'Sustainability-all'!$B$57</c:f>
              <c:strCache>
                <c:ptCount val="1"/>
                <c:pt idx="0">
                  <c:v>Least important</c:v>
                </c:pt>
              </c:strCache>
            </c:strRef>
          </c:tx>
          <c:spPr>
            <a:solidFill>
              <a:srgbClr val="92D050"/>
            </a:solidFill>
            <a:ln>
              <a:noFill/>
            </a:ln>
            <a:effectLst/>
          </c:spPr>
          <c:invertIfNegative val="0"/>
          <c:cat>
            <c:strRef>
              <c:f>'Sustainability-all'!$C$56:$E$56</c:f>
              <c:strCache>
                <c:ptCount val="3"/>
                <c:pt idx="0">
                  <c:v>Sustainability (economic, social and environmental) parameters should be optional in the GI product specification</c:v>
                </c:pt>
                <c:pt idx="1">
                  <c:v>GIs with ambitious sustainability standards should bear an additional logo to the one for Gis</c:v>
                </c:pt>
                <c:pt idx="2">
                  <c:v>Guidelines on sustainable practices for GIs should be created</c:v>
                </c:pt>
              </c:strCache>
            </c:strRef>
          </c:cat>
          <c:val>
            <c:numRef>
              <c:f>'Sustainability-all'!$C$57:$E$57</c:f>
              <c:numCache>
                <c:formatCode>General</c:formatCode>
                <c:ptCount val="3"/>
                <c:pt idx="0">
                  <c:v>1</c:v>
                </c:pt>
                <c:pt idx="1">
                  <c:v>4</c:v>
                </c:pt>
                <c:pt idx="2">
                  <c:v>1</c:v>
                </c:pt>
              </c:numCache>
            </c:numRef>
          </c:val>
          <c:extLst>
            <c:ext xmlns:c16="http://schemas.microsoft.com/office/drawing/2014/chart" uri="{C3380CC4-5D6E-409C-BE32-E72D297353CC}">
              <c16:uniqueId val="{00000004-EFC3-4266-961F-A0571A9A4047}"/>
            </c:ext>
          </c:extLst>
        </c:ser>
        <c:dLbls>
          <c:showLegendKey val="0"/>
          <c:showVal val="0"/>
          <c:showCatName val="0"/>
          <c:showSerName val="0"/>
          <c:showPercent val="0"/>
          <c:showBubbleSize val="0"/>
        </c:dLbls>
        <c:gapWidth val="150"/>
        <c:overlap val="100"/>
        <c:axId val="575552112"/>
        <c:axId val="575552440"/>
      </c:barChart>
      <c:catAx>
        <c:axId val="5755521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004494"/>
                </a:solidFill>
                <a:latin typeface="+mn-lt"/>
                <a:ea typeface="+mn-ea"/>
                <a:cs typeface="+mn-cs"/>
              </a:defRPr>
            </a:pPr>
            <a:endParaRPr lang="en-US"/>
          </a:p>
        </c:txPr>
        <c:crossAx val="575552440"/>
        <c:crosses val="autoZero"/>
        <c:auto val="1"/>
        <c:lblAlgn val="ctr"/>
        <c:lblOffset val="100"/>
        <c:noMultiLvlLbl val="0"/>
      </c:catAx>
      <c:valAx>
        <c:axId val="575552440"/>
        <c:scaling>
          <c:orientation val="minMax"/>
          <c:max val="6"/>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55521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4"/>
          <c:order val="0"/>
          <c:tx>
            <c:strRef>
              <c:f>'Labelling-tout'!$B$47</c:f>
              <c:strCache>
                <c:ptCount val="1"/>
                <c:pt idx="0">
                  <c:v>Most important</c:v>
                </c:pt>
              </c:strCache>
            </c:strRef>
          </c:tx>
          <c:spPr>
            <a:solidFill>
              <a:srgbClr val="0070C0"/>
            </a:solidFill>
            <a:ln>
              <a:noFill/>
            </a:ln>
            <a:effectLst/>
          </c:spPr>
          <c:invertIfNegative val="0"/>
          <c:cat>
            <c:strRef>
              <c:f>'Labelling-tout'!$C$42:$E$42</c:f>
              <c:strCache>
                <c:ptCount val="3"/>
                <c:pt idx="0">
                  <c:v>EU symbols for PDO and PGI should be mandatory labelling particulars on PDO/PGI wines</c:v>
                </c:pt>
                <c:pt idx="1">
                  <c:v>EU symbol for PGI should be a mandatory labelling particular on GI spirit drinks</c:v>
                </c:pt>
                <c:pt idx="2">
                  <c:v>EU symbols help consumers make informed purchasing choices</c:v>
                </c:pt>
              </c:strCache>
            </c:strRef>
          </c:cat>
          <c:val>
            <c:numRef>
              <c:f>'Labelling-tout'!$C$47:$E$47</c:f>
              <c:numCache>
                <c:formatCode>General</c:formatCode>
                <c:ptCount val="3"/>
                <c:pt idx="0">
                  <c:v>2</c:v>
                </c:pt>
                <c:pt idx="1">
                  <c:v>1</c:v>
                </c:pt>
                <c:pt idx="2">
                  <c:v>3</c:v>
                </c:pt>
              </c:numCache>
            </c:numRef>
          </c:val>
          <c:extLst>
            <c:ext xmlns:c16="http://schemas.microsoft.com/office/drawing/2014/chart" uri="{C3380CC4-5D6E-409C-BE32-E72D297353CC}">
              <c16:uniqueId val="{00000000-561A-4A7E-AE72-FC160EA94D16}"/>
            </c:ext>
          </c:extLst>
        </c:ser>
        <c:ser>
          <c:idx val="3"/>
          <c:order val="1"/>
          <c:tx>
            <c:strRef>
              <c:f>'Labelling-tout'!$B$46</c:f>
              <c:strCache>
                <c:ptCount val="1"/>
                <c:pt idx="0">
                  <c:v>Very important</c:v>
                </c:pt>
              </c:strCache>
            </c:strRef>
          </c:tx>
          <c:spPr>
            <a:solidFill>
              <a:srgbClr val="FFFF00"/>
            </a:solidFill>
            <a:ln>
              <a:noFill/>
            </a:ln>
            <a:effectLst/>
          </c:spPr>
          <c:invertIfNegative val="0"/>
          <c:cat>
            <c:strRef>
              <c:f>'Labelling-tout'!$C$42:$E$42</c:f>
              <c:strCache>
                <c:ptCount val="3"/>
                <c:pt idx="0">
                  <c:v>EU symbols for PDO and PGI should be mandatory labelling particulars on PDO/PGI wines</c:v>
                </c:pt>
                <c:pt idx="1">
                  <c:v>EU symbol for PGI should be a mandatory labelling particular on GI spirit drinks</c:v>
                </c:pt>
                <c:pt idx="2">
                  <c:v>EU symbols help consumers make informed purchasing choices</c:v>
                </c:pt>
              </c:strCache>
            </c:strRef>
          </c:cat>
          <c:val>
            <c:numRef>
              <c:f>'Labelling-tout'!$C$46:$E$46</c:f>
              <c:numCache>
                <c:formatCode>General</c:formatCode>
                <c:ptCount val="3"/>
                <c:pt idx="0">
                  <c:v>0</c:v>
                </c:pt>
                <c:pt idx="1">
                  <c:v>0</c:v>
                </c:pt>
                <c:pt idx="2">
                  <c:v>0</c:v>
                </c:pt>
              </c:numCache>
            </c:numRef>
          </c:val>
          <c:extLst>
            <c:ext xmlns:c16="http://schemas.microsoft.com/office/drawing/2014/chart" uri="{C3380CC4-5D6E-409C-BE32-E72D297353CC}">
              <c16:uniqueId val="{00000001-561A-4A7E-AE72-FC160EA94D16}"/>
            </c:ext>
          </c:extLst>
        </c:ser>
        <c:ser>
          <c:idx val="2"/>
          <c:order val="2"/>
          <c:tx>
            <c:strRef>
              <c:f>'Labelling-tout'!$B$45</c:f>
              <c:strCache>
                <c:ptCount val="1"/>
                <c:pt idx="0">
                  <c:v>Important</c:v>
                </c:pt>
              </c:strCache>
            </c:strRef>
          </c:tx>
          <c:spPr>
            <a:solidFill>
              <a:schemeClr val="bg1">
                <a:lumMod val="75000"/>
              </a:schemeClr>
            </a:solidFill>
            <a:ln>
              <a:noFill/>
            </a:ln>
            <a:effectLst/>
          </c:spPr>
          <c:invertIfNegative val="0"/>
          <c:cat>
            <c:strRef>
              <c:f>'Labelling-tout'!$C$42:$E$42</c:f>
              <c:strCache>
                <c:ptCount val="3"/>
                <c:pt idx="0">
                  <c:v>EU symbols for PDO and PGI should be mandatory labelling particulars on PDO/PGI wines</c:v>
                </c:pt>
                <c:pt idx="1">
                  <c:v>EU symbol for PGI should be a mandatory labelling particular on GI spirit drinks</c:v>
                </c:pt>
                <c:pt idx="2">
                  <c:v>EU symbols help consumers make informed purchasing choices</c:v>
                </c:pt>
              </c:strCache>
            </c:strRef>
          </c:cat>
          <c:val>
            <c:numRef>
              <c:f>'Labelling-tout'!$C$45:$E$45</c:f>
              <c:numCache>
                <c:formatCode>General</c:formatCode>
                <c:ptCount val="3"/>
                <c:pt idx="0">
                  <c:v>0</c:v>
                </c:pt>
                <c:pt idx="1">
                  <c:v>0</c:v>
                </c:pt>
                <c:pt idx="2">
                  <c:v>0</c:v>
                </c:pt>
              </c:numCache>
            </c:numRef>
          </c:val>
          <c:extLst>
            <c:ext xmlns:c16="http://schemas.microsoft.com/office/drawing/2014/chart" uri="{C3380CC4-5D6E-409C-BE32-E72D297353CC}">
              <c16:uniqueId val="{00000002-561A-4A7E-AE72-FC160EA94D16}"/>
            </c:ext>
          </c:extLst>
        </c:ser>
        <c:ser>
          <c:idx val="1"/>
          <c:order val="3"/>
          <c:tx>
            <c:strRef>
              <c:f>'Labelling-tout'!$B$44</c:f>
              <c:strCache>
                <c:ptCount val="1"/>
                <c:pt idx="0">
                  <c:v>Not so important</c:v>
                </c:pt>
              </c:strCache>
            </c:strRef>
          </c:tx>
          <c:spPr>
            <a:solidFill>
              <a:srgbClr val="FFC000"/>
            </a:solidFill>
            <a:ln>
              <a:noFill/>
            </a:ln>
            <a:effectLst/>
          </c:spPr>
          <c:invertIfNegative val="0"/>
          <c:cat>
            <c:strRef>
              <c:f>'Labelling-tout'!$C$42:$E$42</c:f>
              <c:strCache>
                <c:ptCount val="3"/>
                <c:pt idx="0">
                  <c:v>EU symbols for PDO and PGI should be mandatory labelling particulars on PDO/PGI wines</c:v>
                </c:pt>
                <c:pt idx="1">
                  <c:v>EU symbol for PGI should be a mandatory labelling particular on GI spirit drinks</c:v>
                </c:pt>
                <c:pt idx="2">
                  <c:v>EU symbols help consumers make informed purchasing choices</c:v>
                </c:pt>
              </c:strCache>
            </c:strRef>
          </c:cat>
          <c:val>
            <c:numRef>
              <c:f>'Labelling-tout'!$C$44:$E$44</c:f>
              <c:numCache>
                <c:formatCode>General</c:formatCode>
                <c:ptCount val="3"/>
                <c:pt idx="0">
                  <c:v>0</c:v>
                </c:pt>
                <c:pt idx="1">
                  <c:v>0</c:v>
                </c:pt>
                <c:pt idx="2">
                  <c:v>1</c:v>
                </c:pt>
              </c:numCache>
            </c:numRef>
          </c:val>
          <c:extLst>
            <c:ext xmlns:c16="http://schemas.microsoft.com/office/drawing/2014/chart" uri="{C3380CC4-5D6E-409C-BE32-E72D297353CC}">
              <c16:uniqueId val="{00000003-561A-4A7E-AE72-FC160EA94D16}"/>
            </c:ext>
          </c:extLst>
        </c:ser>
        <c:ser>
          <c:idx val="0"/>
          <c:order val="4"/>
          <c:tx>
            <c:strRef>
              <c:f>'Labelling-tout'!$B$43</c:f>
              <c:strCache>
                <c:ptCount val="1"/>
                <c:pt idx="0">
                  <c:v>Least important</c:v>
                </c:pt>
              </c:strCache>
            </c:strRef>
          </c:tx>
          <c:spPr>
            <a:solidFill>
              <a:srgbClr val="92D050"/>
            </a:solidFill>
            <a:ln>
              <a:noFill/>
            </a:ln>
            <a:effectLst/>
          </c:spPr>
          <c:invertIfNegative val="0"/>
          <c:cat>
            <c:strRef>
              <c:f>'Labelling-tout'!$C$42:$E$42</c:f>
              <c:strCache>
                <c:ptCount val="3"/>
                <c:pt idx="0">
                  <c:v>EU symbols for PDO and PGI should be mandatory labelling particulars on PDO/PGI wines</c:v>
                </c:pt>
                <c:pt idx="1">
                  <c:v>EU symbol for PGI should be a mandatory labelling particular on GI spirit drinks</c:v>
                </c:pt>
                <c:pt idx="2">
                  <c:v>EU symbols help consumers make informed purchasing choices</c:v>
                </c:pt>
              </c:strCache>
            </c:strRef>
          </c:cat>
          <c:val>
            <c:numRef>
              <c:f>'Labelling-tout'!$C$43:$E$43</c:f>
              <c:numCache>
                <c:formatCode>General</c:formatCode>
                <c:ptCount val="3"/>
                <c:pt idx="0">
                  <c:v>3</c:v>
                </c:pt>
                <c:pt idx="1">
                  <c:v>4</c:v>
                </c:pt>
                <c:pt idx="2">
                  <c:v>2</c:v>
                </c:pt>
              </c:numCache>
            </c:numRef>
          </c:val>
          <c:extLst>
            <c:ext xmlns:c16="http://schemas.microsoft.com/office/drawing/2014/chart" uri="{C3380CC4-5D6E-409C-BE32-E72D297353CC}">
              <c16:uniqueId val="{00000004-561A-4A7E-AE72-FC160EA94D16}"/>
            </c:ext>
          </c:extLst>
        </c:ser>
        <c:dLbls>
          <c:showLegendKey val="0"/>
          <c:showVal val="0"/>
          <c:showCatName val="0"/>
          <c:showSerName val="0"/>
          <c:showPercent val="0"/>
          <c:showBubbleSize val="0"/>
        </c:dLbls>
        <c:gapWidth val="150"/>
        <c:overlap val="100"/>
        <c:axId val="666550024"/>
        <c:axId val="666553632"/>
      </c:barChart>
      <c:catAx>
        <c:axId val="6665500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004494"/>
                </a:solidFill>
                <a:latin typeface="+mn-lt"/>
                <a:ea typeface="+mn-ea"/>
                <a:cs typeface="+mn-cs"/>
              </a:defRPr>
            </a:pPr>
            <a:endParaRPr lang="en-US"/>
          </a:p>
        </c:txPr>
        <c:crossAx val="666553632"/>
        <c:crosses val="autoZero"/>
        <c:auto val="1"/>
        <c:lblAlgn val="ctr"/>
        <c:lblOffset val="100"/>
        <c:noMultiLvlLbl val="0"/>
      </c:catAx>
      <c:valAx>
        <c:axId val="666553632"/>
        <c:scaling>
          <c:orientation val="minMax"/>
          <c:max val="6"/>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665500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4"/>
          <c:order val="0"/>
          <c:tx>
            <c:strRef>
              <c:f>'TSGs-tout'!$B$54</c:f>
              <c:strCache>
                <c:ptCount val="1"/>
                <c:pt idx="0">
                  <c:v>Most important</c:v>
                </c:pt>
              </c:strCache>
            </c:strRef>
          </c:tx>
          <c:spPr>
            <a:solidFill>
              <a:srgbClr val="0070C0"/>
            </a:solidFill>
            <a:ln>
              <a:noFill/>
            </a:ln>
            <a:effectLst/>
          </c:spPr>
          <c:invertIfNegative val="0"/>
          <c:cat>
            <c:strRef>
              <c:f>'TSGs-tout'!$C$49:$E$49</c:f>
              <c:strCache>
                <c:ptCount val="3"/>
                <c:pt idx="0">
                  <c:v>TSG scheme should remain a minor scheme, essentially in its current form</c:v>
                </c:pt>
                <c:pt idx="1">
                  <c:v>Adjusting the scheme so that traditional product are identified and promoted at regional and national level and recalibrating the protection level could increase the attractiveness of the scheme</c:v>
                </c:pt>
                <c:pt idx="2">
                  <c:v>It is reasonable for an EU protection scheme to require restaurants to be registered with the authorities to produce traditional prepared dishes and to impose sanctions if the dishes are further embellished in the kitchen (current TSG protection level)</c:v>
                </c:pt>
              </c:strCache>
            </c:strRef>
          </c:cat>
          <c:val>
            <c:numRef>
              <c:f>'TSGs-tout'!$C$54:$E$54</c:f>
              <c:numCache>
                <c:formatCode>General</c:formatCode>
                <c:ptCount val="3"/>
                <c:pt idx="0">
                  <c:v>0</c:v>
                </c:pt>
                <c:pt idx="1">
                  <c:v>1</c:v>
                </c:pt>
                <c:pt idx="2">
                  <c:v>0</c:v>
                </c:pt>
              </c:numCache>
            </c:numRef>
          </c:val>
          <c:extLst>
            <c:ext xmlns:c16="http://schemas.microsoft.com/office/drawing/2014/chart" uri="{C3380CC4-5D6E-409C-BE32-E72D297353CC}">
              <c16:uniqueId val="{00000000-02F0-45BE-A98B-04584B98705E}"/>
            </c:ext>
          </c:extLst>
        </c:ser>
        <c:ser>
          <c:idx val="3"/>
          <c:order val="1"/>
          <c:tx>
            <c:strRef>
              <c:f>'TSGs-tout'!$B$53</c:f>
              <c:strCache>
                <c:ptCount val="1"/>
                <c:pt idx="0">
                  <c:v>Very important</c:v>
                </c:pt>
              </c:strCache>
            </c:strRef>
          </c:tx>
          <c:spPr>
            <a:solidFill>
              <a:srgbClr val="FFFF00"/>
            </a:solidFill>
            <a:ln>
              <a:noFill/>
            </a:ln>
            <a:effectLst/>
          </c:spPr>
          <c:invertIfNegative val="0"/>
          <c:cat>
            <c:strRef>
              <c:f>'TSGs-tout'!$C$49:$E$49</c:f>
              <c:strCache>
                <c:ptCount val="3"/>
                <c:pt idx="0">
                  <c:v>TSG scheme should remain a minor scheme, essentially in its current form</c:v>
                </c:pt>
                <c:pt idx="1">
                  <c:v>Adjusting the scheme so that traditional product are identified and promoted at regional and national level and recalibrating the protection level could increase the attractiveness of the scheme</c:v>
                </c:pt>
                <c:pt idx="2">
                  <c:v>It is reasonable for an EU protection scheme to require restaurants to be registered with the authorities to produce traditional prepared dishes and to impose sanctions if the dishes are further embellished in the kitchen (current TSG protection level)</c:v>
                </c:pt>
              </c:strCache>
            </c:strRef>
          </c:cat>
          <c:val>
            <c:numRef>
              <c:f>'TSGs-tout'!$C$53:$E$53</c:f>
              <c:numCache>
                <c:formatCode>General</c:formatCode>
                <c:ptCount val="3"/>
                <c:pt idx="0">
                  <c:v>2</c:v>
                </c:pt>
                <c:pt idx="1">
                  <c:v>0</c:v>
                </c:pt>
                <c:pt idx="2">
                  <c:v>1</c:v>
                </c:pt>
              </c:numCache>
            </c:numRef>
          </c:val>
          <c:extLst>
            <c:ext xmlns:c16="http://schemas.microsoft.com/office/drawing/2014/chart" uri="{C3380CC4-5D6E-409C-BE32-E72D297353CC}">
              <c16:uniqueId val="{00000001-02F0-45BE-A98B-04584B98705E}"/>
            </c:ext>
          </c:extLst>
        </c:ser>
        <c:ser>
          <c:idx val="2"/>
          <c:order val="2"/>
          <c:tx>
            <c:strRef>
              <c:f>'TSGs-tout'!$B$52</c:f>
              <c:strCache>
                <c:ptCount val="1"/>
                <c:pt idx="0">
                  <c:v>Important</c:v>
                </c:pt>
              </c:strCache>
            </c:strRef>
          </c:tx>
          <c:spPr>
            <a:solidFill>
              <a:schemeClr val="bg1">
                <a:lumMod val="75000"/>
              </a:schemeClr>
            </a:solidFill>
            <a:ln>
              <a:noFill/>
            </a:ln>
            <a:effectLst/>
          </c:spPr>
          <c:invertIfNegative val="0"/>
          <c:cat>
            <c:strRef>
              <c:f>'TSGs-tout'!$C$49:$E$49</c:f>
              <c:strCache>
                <c:ptCount val="3"/>
                <c:pt idx="0">
                  <c:v>TSG scheme should remain a minor scheme, essentially in its current form</c:v>
                </c:pt>
                <c:pt idx="1">
                  <c:v>Adjusting the scheme so that traditional product are identified and promoted at regional and national level and recalibrating the protection level could increase the attractiveness of the scheme</c:v>
                </c:pt>
                <c:pt idx="2">
                  <c:v>It is reasonable for an EU protection scheme to require restaurants to be registered with the authorities to produce traditional prepared dishes and to impose sanctions if the dishes are further embellished in the kitchen (current TSG protection level)</c:v>
                </c:pt>
              </c:strCache>
            </c:strRef>
          </c:cat>
          <c:val>
            <c:numRef>
              <c:f>'TSGs-tout'!$C$52:$E$52</c:f>
              <c:numCache>
                <c:formatCode>General</c:formatCode>
                <c:ptCount val="3"/>
                <c:pt idx="0">
                  <c:v>1</c:v>
                </c:pt>
                <c:pt idx="1">
                  <c:v>1</c:v>
                </c:pt>
                <c:pt idx="2">
                  <c:v>0</c:v>
                </c:pt>
              </c:numCache>
            </c:numRef>
          </c:val>
          <c:extLst>
            <c:ext xmlns:c16="http://schemas.microsoft.com/office/drawing/2014/chart" uri="{C3380CC4-5D6E-409C-BE32-E72D297353CC}">
              <c16:uniqueId val="{00000002-02F0-45BE-A98B-04584B98705E}"/>
            </c:ext>
          </c:extLst>
        </c:ser>
        <c:ser>
          <c:idx val="1"/>
          <c:order val="3"/>
          <c:tx>
            <c:strRef>
              <c:f>'TSGs-tout'!$B$51</c:f>
              <c:strCache>
                <c:ptCount val="1"/>
                <c:pt idx="0">
                  <c:v>Not so important</c:v>
                </c:pt>
              </c:strCache>
            </c:strRef>
          </c:tx>
          <c:spPr>
            <a:solidFill>
              <a:srgbClr val="FFC000"/>
            </a:solidFill>
            <a:ln>
              <a:noFill/>
            </a:ln>
            <a:effectLst/>
          </c:spPr>
          <c:invertIfNegative val="0"/>
          <c:cat>
            <c:strRef>
              <c:f>'TSGs-tout'!$C$49:$E$49</c:f>
              <c:strCache>
                <c:ptCount val="3"/>
                <c:pt idx="0">
                  <c:v>TSG scheme should remain a minor scheme, essentially in its current form</c:v>
                </c:pt>
                <c:pt idx="1">
                  <c:v>Adjusting the scheme so that traditional product are identified and promoted at regional and national level and recalibrating the protection level could increase the attractiveness of the scheme</c:v>
                </c:pt>
                <c:pt idx="2">
                  <c:v>It is reasonable for an EU protection scheme to require restaurants to be registered with the authorities to produce traditional prepared dishes and to impose sanctions if the dishes are further embellished in the kitchen (current TSG protection level)</c:v>
                </c:pt>
              </c:strCache>
            </c:strRef>
          </c:cat>
          <c:val>
            <c:numRef>
              <c:f>'TSGs-tout'!$C$51:$E$51</c:f>
              <c:numCache>
                <c:formatCode>General</c:formatCode>
                <c:ptCount val="3"/>
                <c:pt idx="0">
                  <c:v>0</c:v>
                </c:pt>
                <c:pt idx="1">
                  <c:v>2</c:v>
                </c:pt>
                <c:pt idx="2">
                  <c:v>0</c:v>
                </c:pt>
              </c:numCache>
            </c:numRef>
          </c:val>
          <c:extLst>
            <c:ext xmlns:c16="http://schemas.microsoft.com/office/drawing/2014/chart" uri="{C3380CC4-5D6E-409C-BE32-E72D297353CC}">
              <c16:uniqueId val="{00000003-02F0-45BE-A98B-04584B98705E}"/>
            </c:ext>
          </c:extLst>
        </c:ser>
        <c:ser>
          <c:idx val="0"/>
          <c:order val="4"/>
          <c:tx>
            <c:strRef>
              <c:f>'TSGs-tout'!$B$50</c:f>
              <c:strCache>
                <c:ptCount val="1"/>
                <c:pt idx="0">
                  <c:v>Least important</c:v>
                </c:pt>
              </c:strCache>
            </c:strRef>
          </c:tx>
          <c:spPr>
            <a:solidFill>
              <a:srgbClr val="92D050"/>
            </a:solidFill>
            <a:ln>
              <a:noFill/>
            </a:ln>
            <a:effectLst/>
          </c:spPr>
          <c:invertIfNegative val="0"/>
          <c:cat>
            <c:strRef>
              <c:f>'TSGs-tout'!$C$49:$E$49</c:f>
              <c:strCache>
                <c:ptCount val="3"/>
                <c:pt idx="0">
                  <c:v>TSG scheme should remain a minor scheme, essentially in its current form</c:v>
                </c:pt>
                <c:pt idx="1">
                  <c:v>Adjusting the scheme so that traditional product are identified and promoted at regional and national level and recalibrating the protection level could increase the attractiveness of the scheme</c:v>
                </c:pt>
                <c:pt idx="2">
                  <c:v>It is reasonable for an EU protection scheme to require restaurants to be registered with the authorities to produce traditional prepared dishes and to impose sanctions if the dishes are further embellished in the kitchen (current TSG protection level)</c:v>
                </c:pt>
              </c:strCache>
            </c:strRef>
          </c:cat>
          <c:val>
            <c:numRef>
              <c:f>'TSGs-tout'!$C$50:$E$50</c:f>
              <c:numCache>
                <c:formatCode>General</c:formatCode>
                <c:ptCount val="3"/>
                <c:pt idx="0">
                  <c:v>1</c:v>
                </c:pt>
                <c:pt idx="1">
                  <c:v>0</c:v>
                </c:pt>
                <c:pt idx="2">
                  <c:v>2</c:v>
                </c:pt>
              </c:numCache>
            </c:numRef>
          </c:val>
          <c:extLst>
            <c:ext xmlns:c16="http://schemas.microsoft.com/office/drawing/2014/chart" uri="{C3380CC4-5D6E-409C-BE32-E72D297353CC}">
              <c16:uniqueId val="{00000004-02F0-45BE-A98B-04584B98705E}"/>
            </c:ext>
          </c:extLst>
        </c:ser>
        <c:dLbls>
          <c:showLegendKey val="0"/>
          <c:showVal val="0"/>
          <c:showCatName val="0"/>
          <c:showSerName val="0"/>
          <c:showPercent val="0"/>
          <c:showBubbleSize val="0"/>
        </c:dLbls>
        <c:gapWidth val="150"/>
        <c:overlap val="100"/>
        <c:axId val="544003088"/>
        <c:axId val="544006696"/>
      </c:barChart>
      <c:catAx>
        <c:axId val="5440030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rgbClr val="004494"/>
                </a:solidFill>
                <a:latin typeface="+mn-lt"/>
                <a:ea typeface="+mn-ea"/>
                <a:cs typeface="+mn-cs"/>
              </a:defRPr>
            </a:pPr>
            <a:endParaRPr lang="en-US"/>
          </a:p>
        </c:txPr>
        <c:crossAx val="544006696"/>
        <c:crosses val="autoZero"/>
        <c:auto val="1"/>
        <c:lblAlgn val="ctr"/>
        <c:lblOffset val="100"/>
        <c:noMultiLvlLbl val="0"/>
      </c:catAx>
      <c:valAx>
        <c:axId val="544006696"/>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4003088"/>
        <c:crosses val="autoZero"/>
        <c:crossBetween val="between"/>
        <c:minorUnit val="1"/>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defRPr sz="900"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9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18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18/06/2021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18/06/2021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415752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639920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18</a:t>
            </a:fld>
            <a:endParaRPr lang="en-GB"/>
          </a:p>
        </p:txBody>
      </p:sp>
    </p:spTree>
    <p:extLst>
      <p:ext uri="{BB962C8B-B14F-4D97-AF65-F5344CB8AC3E}">
        <p14:creationId xmlns:p14="http://schemas.microsoft.com/office/powerpoint/2010/main" val="976069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2971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20</a:t>
            </a:fld>
            <a:endParaRPr lang="en-GB"/>
          </a:p>
        </p:txBody>
      </p:sp>
    </p:spTree>
    <p:extLst>
      <p:ext uri="{BB962C8B-B14F-4D97-AF65-F5344CB8AC3E}">
        <p14:creationId xmlns:p14="http://schemas.microsoft.com/office/powerpoint/2010/main" val="2358648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2182479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1780052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2166204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None/>
              <a:tabLst/>
              <a:defRPr/>
            </a:pPr>
            <a:r>
              <a:rPr kumimoji="0" lang="en-US" sz="2400" b="1" i="0" u="sng" strike="noStrike" kern="1200" cap="none" spc="0" normalizeH="0" baseline="0" noProof="0" dirty="0" smtClean="0">
                <a:ln>
                  <a:noFill/>
                </a:ln>
                <a:solidFill>
                  <a:srgbClr val="034EA2"/>
                </a:solidFill>
                <a:effectLst/>
                <a:uLnTx/>
                <a:uFillTx/>
                <a:latin typeface="Arial"/>
                <a:ea typeface="+mn-ea"/>
                <a:cs typeface="+mn-cs"/>
              </a:rPr>
              <a:t>Challenges:</a:t>
            </a:r>
          </a:p>
          <a:p>
            <a:pPr marL="228600" marR="0" lvl="0" indent="-228600" algn="l"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Char char="Ø"/>
              <a:tabLst/>
              <a:defRPr/>
            </a:pPr>
            <a:r>
              <a:rPr kumimoji="0" lang="en-US" sz="2400" b="0" i="0" u="sng" strike="noStrike" kern="1200" cap="none" spc="0" normalizeH="0" baseline="0" noProof="0" dirty="0" smtClean="0">
                <a:ln>
                  <a:noFill/>
                </a:ln>
                <a:solidFill>
                  <a:srgbClr val="034EA2"/>
                </a:solidFill>
                <a:effectLst/>
                <a:uLnTx/>
                <a:uFillTx/>
                <a:latin typeface="Arial"/>
                <a:ea typeface="+mn-ea"/>
                <a:cs typeface="+mn-cs"/>
              </a:rPr>
              <a:t>Preventing fraud and counterfeit</a:t>
            </a:r>
            <a:r>
              <a:rPr kumimoji="0" lang="en-US" sz="2400" b="0" i="0" u="none" strike="noStrike" kern="1200" cap="none" spc="0" normalizeH="0" baseline="0" noProof="0" dirty="0" smtClean="0">
                <a:ln>
                  <a:noFill/>
                </a:ln>
                <a:solidFill>
                  <a:srgbClr val="034EA2"/>
                </a:solidFill>
                <a:effectLst/>
                <a:uLnTx/>
                <a:uFillTx/>
                <a:latin typeface="Arial"/>
                <a:ea typeface="+mn-ea"/>
                <a:cs typeface="+mn-cs"/>
              </a:rPr>
              <a:t>: 97% of the respondents think this challenge is important </a:t>
            </a:r>
            <a:r>
              <a:rPr kumimoji="0" lang="en-US" sz="2400" b="0" i="0" u="none" strike="noStrike" kern="1200" cap="none" spc="0" normalizeH="0" baseline="0" noProof="0" dirty="0" smtClean="0">
                <a:ln>
                  <a:noFill/>
                </a:ln>
                <a:solidFill>
                  <a:srgbClr val="FF0000"/>
                </a:solidFill>
                <a:effectLst/>
                <a:uLnTx/>
                <a:uFillTx/>
                <a:latin typeface="Arial"/>
                <a:ea typeface="+mn-ea"/>
                <a:cs typeface="+mn-cs"/>
              </a:rPr>
              <a:t>or very important. In fact, </a:t>
            </a:r>
            <a:r>
              <a:rPr kumimoji="0" lang="en-US" sz="2400" b="0" i="0" u="none" strike="noStrike" kern="1200" cap="none" spc="0" normalizeH="0" baseline="0" noProof="0" dirty="0" smtClean="0">
                <a:ln>
                  <a:noFill/>
                </a:ln>
                <a:solidFill>
                  <a:srgbClr val="034EA2"/>
                </a:solidFill>
                <a:effectLst/>
                <a:uLnTx/>
                <a:uFillTx/>
                <a:latin typeface="Arial"/>
                <a:ea typeface="+mn-ea"/>
                <a:cs typeface="+mn-cs"/>
              </a:rPr>
              <a:t>75% of the respondents think this is the </a:t>
            </a:r>
            <a:r>
              <a:rPr kumimoji="0" lang="en-US" sz="2400" b="0" i="0" u="sng" strike="noStrike" kern="1200" cap="none" spc="0" normalizeH="0" baseline="0" noProof="0" dirty="0" smtClean="0">
                <a:ln>
                  <a:noFill/>
                </a:ln>
                <a:solidFill>
                  <a:srgbClr val="034EA2"/>
                </a:solidFill>
                <a:effectLst/>
                <a:uLnTx/>
                <a:uFillTx/>
                <a:latin typeface="Arial"/>
                <a:ea typeface="+mn-ea"/>
                <a:cs typeface="+mn-cs"/>
              </a:rPr>
              <a:t>most important </a:t>
            </a:r>
            <a:r>
              <a:rPr kumimoji="0" lang="en-US" sz="2400" b="0" i="0" u="none" strike="noStrike" kern="1200" cap="none" spc="0" normalizeH="0" baseline="0" noProof="0" dirty="0" smtClean="0">
                <a:ln>
                  <a:noFill/>
                </a:ln>
                <a:solidFill>
                  <a:srgbClr val="034EA2"/>
                </a:solidFill>
                <a:effectLst/>
                <a:uLnTx/>
                <a:uFillTx/>
                <a:latin typeface="Arial"/>
                <a:ea typeface="+mn-ea"/>
                <a:cs typeface="+mn-cs"/>
              </a:rPr>
              <a:t>challenge, which makes preventing fraud and counterfeit labelling the biggest challenge the scheme is facing according to the OPC results</a:t>
            </a:r>
          </a:p>
          <a:p>
            <a:pPr marL="228600" marR="0" lvl="0" indent="-228600" algn="l"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Char char="Ø"/>
              <a:tabLst/>
              <a:defRPr/>
            </a:pPr>
            <a:r>
              <a:rPr kumimoji="0" lang="en-US" sz="2400" b="0" i="0" u="sng" strike="noStrike" kern="1200" cap="none" spc="0" normalizeH="0" baseline="0" noProof="0" dirty="0" smtClean="0">
                <a:ln>
                  <a:noFill/>
                </a:ln>
                <a:solidFill>
                  <a:srgbClr val="034EA2"/>
                </a:solidFill>
                <a:effectLst/>
                <a:uLnTx/>
                <a:uFillTx/>
                <a:latin typeface="Arial"/>
                <a:ea typeface="+mn-ea"/>
                <a:cs typeface="+mn-cs"/>
              </a:rPr>
              <a:t>Awareness of the logo</a:t>
            </a:r>
            <a:r>
              <a:rPr kumimoji="0" lang="en-US" sz="2400" b="0" i="0" u="none" strike="noStrike" kern="1200" cap="none" spc="0" normalizeH="0" baseline="0" noProof="0" dirty="0" smtClean="0">
                <a:ln>
                  <a:noFill/>
                </a:ln>
                <a:solidFill>
                  <a:srgbClr val="034EA2"/>
                </a:solidFill>
                <a:effectLst/>
                <a:uLnTx/>
                <a:uFillTx/>
                <a:latin typeface="Arial"/>
                <a:ea typeface="+mn-ea"/>
                <a:cs typeface="+mn-cs"/>
              </a:rPr>
              <a:t>: 96% of the respondents think this challenge is important or very important. </a:t>
            </a:r>
          </a:p>
          <a:p>
            <a:pPr marL="228600" marR="0" lvl="0" indent="-228600" algn="l"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Char char="Ø"/>
              <a:tabLst/>
              <a:defRPr/>
            </a:pPr>
            <a:r>
              <a:rPr kumimoji="0" lang="en-US" sz="2400" b="0" i="0" u="sng" strike="noStrike" kern="1200" cap="none" spc="0" normalizeH="0" baseline="0" noProof="0" dirty="0" smtClean="0">
                <a:ln>
                  <a:noFill/>
                </a:ln>
                <a:solidFill>
                  <a:srgbClr val="034EA2"/>
                </a:solidFill>
                <a:effectLst/>
                <a:uLnTx/>
                <a:uFillTx/>
                <a:latin typeface="Arial"/>
                <a:ea typeface="+mn-ea"/>
                <a:cs typeface="+mn-cs"/>
              </a:rPr>
              <a:t>Giving GI producer groups greater powers and responsibilities to manage, promote and enforce their GI :</a:t>
            </a:r>
            <a:r>
              <a:rPr kumimoji="0" lang="en-US" sz="2400" b="0" i="0" u="none" strike="noStrike" kern="1200" cap="none" spc="0" normalizeH="0" baseline="0" noProof="0" dirty="0" smtClean="0">
                <a:ln>
                  <a:noFill/>
                </a:ln>
                <a:solidFill>
                  <a:srgbClr val="034EA2"/>
                </a:solidFill>
                <a:effectLst/>
                <a:uLnTx/>
                <a:uFillTx/>
                <a:latin typeface="Arial"/>
                <a:ea typeface="+mn-ea"/>
                <a:cs typeface="+mn-cs"/>
              </a:rPr>
              <a:t>89% of the respondents consider this challenge is important or very important.</a:t>
            </a:r>
          </a:p>
          <a:p>
            <a:pPr marL="228600" marR="0" lvl="0" indent="-228600" algn="l" defTabSz="914400" rtl="0" eaLnBrk="1" fontAlgn="auto" latinLnBrk="0" hangingPunct="1">
              <a:lnSpc>
                <a:spcPct val="100000"/>
              </a:lnSpc>
              <a:spcBef>
                <a:spcPts val="0"/>
              </a:spcBef>
              <a:spcAft>
                <a:spcPts val="1800"/>
              </a:spcAft>
              <a:buClr>
                <a:srgbClr val="034EA2"/>
              </a:buClr>
              <a:buSzTx/>
              <a:buFont typeface="Wingdings" panose="05000000000000000000" pitchFamily="2" charset="2"/>
              <a:buChar char="Ø"/>
              <a:tabLst/>
              <a:defRPr/>
            </a:pPr>
            <a:r>
              <a:rPr kumimoji="0" lang="en-US" sz="2400" b="0" i="0" u="sng" strike="noStrike" kern="1200" cap="none" spc="0" normalizeH="0" baseline="0" noProof="0" dirty="0" smtClean="0">
                <a:ln>
                  <a:noFill/>
                </a:ln>
                <a:solidFill>
                  <a:srgbClr val="034EA2"/>
                </a:solidFill>
                <a:effectLst/>
                <a:uLnTx/>
                <a:uFillTx/>
                <a:latin typeface="Arial"/>
                <a:ea typeface="+mn-ea"/>
                <a:cs typeface="+mn-cs"/>
              </a:rPr>
              <a:t>Maintaining and increasing sustainability (environmental, social and economic aspects) of GI products : </a:t>
            </a:r>
            <a:r>
              <a:rPr kumimoji="0" lang="en-US" sz="2400" b="0" i="0" u="none" strike="noStrike" kern="1200" cap="none" spc="0" normalizeH="0" baseline="0" noProof="0" dirty="0" smtClean="0">
                <a:ln>
                  <a:noFill/>
                </a:ln>
                <a:solidFill>
                  <a:srgbClr val="034EA2"/>
                </a:solidFill>
                <a:effectLst/>
                <a:uLnTx/>
                <a:uFillTx/>
                <a:latin typeface="Arial"/>
                <a:ea typeface="+mn-ea"/>
                <a:cs typeface="+mn-cs"/>
              </a:rPr>
              <a:t>87% of the respondents agree that this challenge is important or very important. </a:t>
            </a:r>
            <a:endParaRPr lang="fr-BE" sz="2400" b="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8459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u="sng" dirty="0" smtClean="0"/>
              <a:t>Causes</a:t>
            </a:r>
            <a:r>
              <a:rPr lang="fr-BE" b="1" u="sng" baseline="0" dirty="0" smtClean="0"/>
              <a:t> (narrative):</a:t>
            </a:r>
            <a:r>
              <a:rPr lang="fr-BE" b="0" u="sng" baseline="0" dirty="0" smtClean="0"/>
              <a:t> </a:t>
            </a:r>
            <a:r>
              <a:rPr lang="fr-BE" b="0" u="none" baseline="0" dirty="0" smtClean="0"/>
              <a:t>The</a:t>
            </a:r>
            <a:r>
              <a:rPr lang="fr-BE" b="0" u="none" dirty="0" smtClean="0"/>
              <a:t> </a:t>
            </a:r>
            <a:r>
              <a:rPr lang="fr-BE" b="0" u="none" dirty="0" err="1" smtClean="0"/>
              <a:t>respondents</a:t>
            </a:r>
            <a:r>
              <a:rPr lang="fr-BE" b="0" u="none" baseline="0" dirty="0" smtClean="0"/>
              <a:t> </a:t>
            </a:r>
            <a:r>
              <a:rPr lang="fr-BE" b="0" u="none" baseline="0" dirty="0" err="1" smtClean="0"/>
              <a:t>were</a:t>
            </a:r>
            <a:r>
              <a:rPr lang="fr-BE" b="0" u="none" baseline="0" dirty="0" smtClean="0"/>
              <a:t> </a:t>
            </a:r>
            <a:r>
              <a:rPr lang="fr-BE" b="0" u="none" baseline="0" dirty="0" err="1" smtClean="0"/>
              <a:t>also</a:t>
            </a:r>
            <a:r>
              <a:rPr lang="fr-BE" b="0" u="none" baseline="0" dirty="0" smtClean="0"/>
              <a:t> </a:t>
            </a:r>
            <a:r>
              <a:rPr lang="fr-BE" b="0" u="none" baseline="0" dirty="0" err="1" smtClean="0"/>
              <a:t>asked</a:t>
            </a:r>
            <a:r>
              <a:rPr lang="fr-BE" b="0" u="none" baseline="0" dirty="0" smtClean="0"/>
              <a:t> in the OPC </a:t>
            </a:r>
            <a:r>
              <a:rPr lang="fr-BE" b="0" u="none" baseline="0" dirty="0" err="1" smtClean="0"/>
              <a:t>what</a:t>
            </a:r>
            <a:r>
              <a:rPr lang="fr-BE" b="0" u="none" baseline="0" dirty="0" smtClean="0"/>
              <a:t> the </a:t>
            </a:r>
            <a:r>
              <a:rPr lang="fr-BE" b="0" u="none" baseline="0" dirty="0" err="1" smtClean="0"/>
              <a:t>underlying</a:t>
            </a:r>
            <a:r>
              <a:rPr lang="fr-BE" b="0" u="none" baseline="0" dirty="0" smtClean="0"/>
              <a:t> causes </a:t>
            </a:r>
            <a:r>
              <a:rPr lang="fr-BE" b="0" u="none" baseline="0" dirty="0" err="1" smtClean="0"/>
              <a:t>that</a:t>
            </a:r>
            <a:r>
              <a:rPr lang="fr-BE" b="0" u="none" baseline="0" dirty="0" smtClean="0"/>
              <a:t> have </a:t>
            </a:r>
            <a:r>
              <a:rPr lang="fr-BE" b="0" u="none" baseline="0" dirty="0" err="1" smtClean="0"/>
              <a:t>led</a:t>
            </a:r>
            <a:r>
              <a:rPr lang="fr-BE" b="0" u="none" baseline="0" dirty="0" smtClean="0"/>
              <a:t> to </a:t>
            </a:r>
            <a:r>
              <a:rPr lang="fr-BE" b="0" u="none" baseline="0" dirty="0" err="1" smtClean="0"/>
              <a:t>these</a:t>
            </a:r>
            <a:r>
              <a:rPr lang="fr-BE" b="0" u="none" baseline="0" dirty="0" smtClean="0"/>
              <a:t> challenges. </a:t>
            </a:r>
            <a:r>
              <a:rPr lang="fr-BE" b="0" u="none" baseline="0" dirty="0" err="1" smtClean="0"/>
              <a:t>Almost</a:t>
            </a:r>
            <a:r>
              <a:rPr lang="fr-BE" b="0" u="none" baseline="0" dirty="0" smtClean="0"/>
              <a:t> all the </a:t>
            </a:r>
            <a:r>
              <a:rPr lang="fr-BE" b="0" u="none" baseline="0" dirty="0" err="1" smtClean="0"/>
              <a:t>respondents</a:t>
            </a:r>
            <a:r>
              <a:rPr lang="fr-BE" b="0" u="none" baseline="0" dirty="0" smtClean="0"/>
              <a:t> </a:t>
            </a:r>
            <a:r>
              <a:rPr lang="fr-BE" b="0" u="none" baseline="0" dirty="0" err="1" smtClean="0"/>
              <a:t>pointed</a:t>
            </a:r>
            <a:r>
              <a:rPr lang="fr-BE" b="0" u="none" baseline="0" dirty="0" smtClean="0"/>
              <a:t> out </a:t>
            </a:r>
            <a:r>
              <a:rPr lang="fr-BE" b="0" u="none" baseline="0" dirty="0" err="1" smtClean="0"/>
              <a:t>increased</a:t>
            </a:r>
            <a:r>
              <a:rPr lang="fr-BE" b="0" u="none" baseline="0" dirty="0" smtClean="0"/>
              <a:t> exploitation of GIS on internet. </a:t>
            </a:r>
            <a:r>
              <a:rPr lang="fr-BE" b="0" u="none" baseline="0" dirty="0" err="1" smtClean="0"/>
              <a:t>Lack</a:t>
            </a:r>
            <a:r>
              <a:rPr lang="fr-BE" b="0" u="none" baseline="0" dirty="0" smtClean="0"/>
              <a:t> of information and publicity about the schemes have </a:t>
            </a:r>
            <a:r>
              <a:rPr lang="fr-BE" b="0" u="none" baseline="0" dirty="0" err="1" smtClean="0"/>
              <a:t>shown</a:t>
            </a:r>
            <a:r>
              <a:rPr lang="fr-BE" b="0" u="none" baseline="0" dirty="0" smtClean="0"/>
              <a:t> to </a:t>
            </a:r>
            <a:r>
              <a:rPr lang="fr-BE" b="0" u="none" baseline="0" dirty="0" err="1" smtClean="0"/>
              <a:t>be</a:t>
            </a:r>
            <a:r>
              <a:rPr lang="fr-BE" b="0" u="none" baseline="0" dirty="0" smtClean="0"/>
              <a:t> the second </a:t>
            </a:r>
            <a:r>
              <a:rPr lang="fr-BE" b="0" u="none" baseline="0" dirty="0" err="1" smtClean="0"/>
              <a:t>reason</a:t>
            </a:r>
            <a:r>
              <a:rPr lang="fr-BE" b="0" u="none" baseline="0" dirty="0" smtClean="0"/>
              <a:t> for the </a:t>
            </a:r>
            <a:r>
              <a:rPr lang="fr-BE" b="0" u="none" baseline="0" dirty="0" err="1" smtClean="0"/>
              <a:t>need</a:t>
            </a:r>
            <a:r>
              <a:rPr lang="fr-BE" b="0" u="none" baseline="0" dirty="0" smtClean="0"/>
              <a:t> to </a:t>
            </a:r>
            <a:r>
              <a:rPr lang="fr-BE" b="0" u="none" baseline="0" dirty="0" err="1" smtClean="0"/>
              <a:t>address</a:t>
            </a:r>
            <a:r>
              <a:rPr lang="fr-BE" b="0" u="none" baseline="0" dirty="0" smtClean="0"/>
              <a:t> the GI schemes. This </a:t>
            </a:r>
            <a:r>
              <a:rPr lang="fr-BE" b="0" u="none" baseline="0" dirty="0" err="1" smtClean="0"/>
              <a:t>is</a:t>
            </a:r>
            <a:r>
              <a:rPr lang="fr-BE" b="0" u="none" baseline="0" dirty="0" smtClean="0"/>
              <a:t> </a:t>
            </a:r>
            <a:r>
              <a:rPr lang="fr-BE" b="0" u="none" baseline="0" dirty="0" err="1" smtClean="0"/>
              <a:t>linked</a:t>
            </a:r>
            <a:r>
              <a:rPr lang="fr-BE" b="0" u="none" baseline="0" dirty="0" smtClean="0"/>
              <a:t> to the message </a:t>
            </a:r>
            <a:r>
              <a:rPr lang="fr-BE" b="0" u="none" baseline="0" dirty="0" err="1" smtClean="0"/>
              <a:t>that</a:t>
            </a:r>
            <a:r>
              <a:rPr lang="fr-BE" b="0" u="none" baseline="0" dirty="0" smtClean="0"/>
              <a:t> the EU GI logo </a:t>
            </a:r>
            <a:r>
              <a:rPr lang="fr-BE" b="0" u="none" baseline="0" dirty="0" err="1" smtClean="0"/>
              <a:t>provides</a:t>
            </a:r>
            <a:r>
              <a:rPr lang="fr-BE" b="0" u="none" baseline="0" dirty="0" smtClean="0"/>
              <a:t>. </a:t>
            </a:r>
            <a:r>
              <a:rPr lang="fr-BE" b="0" u="none" baseline="0" dirty="0" err="1" smtClean="0"/>
              <a:t>Three</a:t>
            </a:r>
            <a:r>
              <a:rPr lang="fr-BE" b="0" u="none" baseline="0" dirty="0" smtClean="0"/>
              <a:t> quarter of </a:t>
            </a:r>
            <a:r>
              <a:rPr lang="fr-BE" b="0" u="none" baseline="0" dirty="0" err="1" smtClean="0"/>
              <a:t>respondents</a:t>
            </a:r>
            <a:r>
              <a:rPr lang="fr-BE" b="0" u="none" baseline="0" dirty="0" smtClean="0"/>
              <a:t> </a:t>
            </a:r>
            <a:r>
              <a:rPr lang="fr-BE" b="0" u="none" baseline="0" dirty="0" err="1" smtClean="0"/>
              <a:t>consider</a:t>
            </a:r>
            <a:r>
              <a:rPr lang="fr-BE" b="0" u="none" baseline="0" dirty="0" smtClean="0"/>
              <a:t> </a:t>
            </a:r>
            <a:r>
              <a:rPr lang="fr-BE" b="0" u="none" baseline="0" dirty="0" err="1" smtClean="0"/>
              <a:t>that</a:t>
            </a:r>
            <a:r>
              <a:rPr lang="fr-BE" b="0" u="none" baseline="0" dirty="0" smtClean="0"/>
              <a:t> the message of the logo </a:t>
            </a:r>
            <a:r>
              <a:rPr lang="fr-BE" b="0" u="none" baseline="0" dirty="0" err="1" smtClean="0"/>
              <a:t>that</a:t>
            </a:r>
            <a:r>
              <a:rPr lang="fr-BE" b="0" u="none" baseline="0" dirty="0" smtClean="0"/>
              <a:t> </a:t>
            </a:r>
            <a:r>
              <a:rPr lang="fr-BE" b="0" u="none" baseline="0" dirty="0" err="1" smtClean="0"/>
              <a:t>GIs</a:t>
            </a:r>
            <a:r>
              <a:rPr lang="fr-BE" b="0" u="none" baseline="0" dirty="0" smtClean="0"/>
              <a:t> are </a:t>
            </a:r>
            <a:r>
              <a:rPr lang="en-US" b="0" u="none" baseline="0" dirty="0" smtClean="0"/>
              <a:t>guaranteeing authentic product from a particular region – does not come across. </a:t>
            </a:r>
            <a:r>
              <a:rPr lang="fr-BE" b="0" u="none" baseline="0" dirty="0" smtClean="0"/>
              <a:t>As no surprise, </a:t>
            </a:r>
            <a:r>
              <a:rPr lang="fr-BE" b="0" u="none" baseline="0" dirty="0" err="1" smtClean="0"/>
              <a:t>sustainability</a:t>
            </a:r>
            <a:r>
              <a:rPr lang="fr-BE" b="0" u="none" baseline="0" dirty="0" smtClean="0"/>
              <a:t> </a:t>
            </a:r>
            <a:r>
              <a:rPr lang="fr-BE" b="0" u="none" baseline="0" dirty="0" err="1" smtClean="0"/>
              <a:t>concerns</a:t>
            </a:r>
            <a:r>
              <a:rPr lang="fr-BE" b="0" u="none" baseline="0" dirty="0" smtClean="0"/>
              <a:t> have been </a:t>
            </a:r>
            <a:r>
              <a:rPr lang="fr-BE" b="0" u="none" baseline="0" dirty="0" err="1" smtClean="0"/>
              <a:t>indicated</a:t>
            </a:r>
            <a:r>
              <a:rPr lang="fr-BE" b="0" u="none" baseline="0" dirty="0" smtClean="0"/>
              <a:t> by a </a:t>
            </a:r>
            <a:r>
              <a:rPr lang="fr-BE" b="0" u="none" baseline="0" dirty="0" err="1" smtClean="0"/>
              <a:t>vast</a:t>
            </a:r>
            <a:r>
              <a:rPr lang="fr-BE" b="0" u="none" baseline="0" dirty="0" smtClean="0"/>
              <a:t> </a:t>
            </a:r>
            <a:r>
              <a:rPr lang="fr-BE" b="0" u="none" baseline="0" dirty="0" err="1" smtClean="0"/>
              <a:t>majority</a:t>
            </a:r>
            <a:r>
              <a:rPr lang="fr-BE" b="0" u="none" baseline="0" dirty="0" smtClean="0"/>
              <a:t> of </a:t>
            </a:r>
            <a:r>
              <a:rPr lang="fr-BE" b="0" u="none" baseline="0" dirty="0" err="1" smtClean="0"/>
              <a:t>respondents</a:t>
            </a:r>
            <a:r>
              <a:rPr lang="fr-BE" b="0" u="none" baseline="0" dirty="0" smtClean="0"/>
              <a:t>. </a:t>
            </a:r>
            <a:r>
              <a:rPr lang="fr-BE" b="0" u="none" baseline="0" dirty="0" err="1" smtClean="0"/>
              <a:t>Finally</a:t>
            </a:r>
            <a:r>
              <a:rPr lang="fr-BE" b="0" u="none" baseline="0" dirty="0" smtClean="0"/>
              <a:t>, a </a:t>
            </a:r>
            <a:r>
              <a:rPr lang="fr-BE" b="0" u="none" baseline="0" dirty="0" err="1" smtClean="0"/>
              <a:t>majority</a:t>
            </a:r>
            <a:r>
              <a:rPr lang="fr-BE" b="0" u="none" baseline="0" dirty="0" smtClean="0"/>
              <a:t> of </a:t>
            </a:r>
            <a:r>
              <a:rPr lang="fr-BE" b="0" u="none" baseline="0" dirty="0" err="1" smtClean="0"/>
              <a:t>respondents</a:t>
            </a:r>
            <a:r>
              <a:rPr lang="fr-BE" b="0" u="none" baseline="0" dirty="0" smtClean="0"/>
              <a:t> </a:t>
            </a:r>
            <a:r>
              <a:rPr lang="fr-BE" b="0" u="none" baseline="0" dirty="0" err="1" smtClean="0"/>
              <a:t>also</a:t>
            </a:r>
            <a:r>
              <a:rPr lang="fr-BE" b="0" u="none" baseline="0" dirty="0" smtClean="0"/>
              <a:t> </a:t>
            </a:r>
            <a:r>
              <a:rPr lang="fr-BE" b="0" u="none" baseline="0" dirty="0" err="1" smtClean="0"/>
              <a:t>considered</a:t>
            </a:r>
            <a:r>
              <a:rPr lang="fr-BE" b="0" u="none" baseline="0" dirty="0" smtClean="0"/>
              <a:t> </a:t>
            </a:r>
            <a:r>
              <a:rPr lang="fr-BE" b="0" u="none" baseline="0" dirty="0" err="1" smtClean="0"/>
              <a:t>that</a:t>
            </a:r>
            <a:r>
              <a:rPr lang="fr-BE" b="0" u="none" baseline="0" dirty="0" smtClean="0"/>
              <a:t> the </a:t>
            </a:r>
            <a:r>
              <a:rPr lang="fr-BE" b="0" u="none" baseline="0" dirty="0" err="1" smtClean="0"/>
              <a:t>fact</a:t>
            </a:r>
            <a:r>
              <a:rPr lang="fr-BE" b="0" u="none" baseline="0" dirty="0" smtClean="0"/>
              <a:t> </a:t>
            </a:r>
            <a:r>
              <a:rPr lang="fr-BE" b="0" u="none" baseline="0" dirty="0" err="1" smtClean="0"/>
              <a:t>that</a:t>
            </a:r>
            <a:r>
              <a:rPr lang="fr-BE" b="0" u="none" baseline="0" dirty="0" smtClean="0"/>
              <a:t> GI </a:t>
            </a:r>
            <a:r>
              <a:rPr lang="fr-BE" b="0" u="none" baseline="0" dirty="0" err="1" smtClean="0"/>
              <a:t>producer</a:t>
            </a:r>
            <a:r>
              <a:rPr lang="fr-BE" b="0" u="none" baseline="0" dirty="0" smtClean="0"/>
              <a:t> groups are </a:t>
            </a:r>
            <a:r>
              <a:rPr lang="en-US" b="0" u="none" baseline="0" dirty="0" smtClean="0"/>
              <a:t>not able to take decisions binding on their members </a:t>
            </a:r>
            <a:r>
              <a:rPr lang="fr-BE" b="0" u="none" baseline="0" dirty="0" err="1" smtClean="0"/>
              <a:t>is</a:t>
            </a:r>
            <a:r>
              <a:rPr lang="fr-BE" b="0" u="none" baseline="0" dirty="0" smtClean="0"/>
              <a:t> an issue to </a:t>
            </a:r>
            <a:r>
              <a:rPr lang="fr-BE" b="0" u="none" baseline="0" dirty="0" err="1" smtClean="0"/>
              <a:t>be</a:t>
            </a:r>
            <a:r>
              <a:rPr lang="fr-BE" b="0" u="none" baseline="0" dirty="0" smtClean="0"/>
              <a:t> </a:t>
            </a:r>
            <a:r>
              <a:rPr lang="fr-BE" b="0" u="none" baseline="0" dirty="0" err="1" smtClean="0"/>
              <a:t>addressed</a:t>
            </a:r>
            <a:r>
              <a:rPr lang="fr-BE" b="0" u="none" baseline="0" dirty="0" smtClean="0"/>
              <a:t>.</a:t>
            </a:r>
          </a:p>
          <a:p>
            <a:endParaRPr lang="fr-BE" b="1" u="sng" dirty="0" smtClean="0"/>
          </a:p>
          <a:p>
            <a:r>
              <a:rPr lang="fr-BE" b="1" u="sng" dirty="0" err="1" smtClean="0"/>
              <a:t>Details</a:t>
            </a:r>
            <a:r>
              <a:rPr lang="fr-BE" b="1" u="sng" dirty="0" smtClean="0"/>
              <a: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sng" strike="noStrike" kern="1200" cap="none" spc="0" normalizeH="0" baseline="0" dirty="0" smtClean="0">
                <a:ln>
                  <a:noFill/>
                </a:ln>
                <a:solidFill>
                  <a:srgbClr val="034EA2"/>
                </a:solidFill>
                <a:effectLst/>
                <a:uLnTx/>
                <a:uFillTx/>
                <a:latin typeface="Arial"/>
                <a:ea typeface="+mn-ea"/>
                <a:cs typeface="+mn-cs"/>
              </a:rPr>
              <a:t>Increased exploitation of reputation of GIs on internet</a:t>
            </a:r>
            <a:r>
              <a:rPr kumimoji="0" lang="en-US" sz="2400" b="0" i="0" u="none" strike="noStrike" kern="1200" cap="none" spc="0" normalizeH="0" baseline="0" dirty="0" smtClean="0">
                <a:ln>
                  <a:noFill/>
                </a:ln>
                <a:solidFill>
                  <a:srgbClr val="034EA2"/>
                </a:solidFill>
                <a:effectLst/>
                <a:uLnTx/>
                <a:uFillTx/>
                <a:latin typeface="Arial"/>
                <a:ea typeface="+mn-ea"/>
                <a:cs typeface="+mn-cs"/>
              </a:rPr>
              <a:t>: 92% of the respondents agree on the importance of this challenge (ratings 3, 4, 5 being most important). Therefore, the use of GIs on internet is the biggest issue according to the OPC results, with 41% of answers for the “Most important” rating.</a:t>
            </a:r>
          </a:p>
          <a:p>
            <a:pPr marL="342900" lvl="0" indent="-342900">
              <a:lnSpc>
                <a:spcPct val="107000"/>
              </a:lnSpc>
              <a:spcAft>
                <a:spcPts val="800"/>
              </a:spcAft>
              <a:buFont typeface="Wingdings" panose="05000000000000000000" pitchFamily="2" charset="2"/>
              <a:buChar char="Ø"/>
            </a:pPr>
            <a:r>
              <a:rPr lang="en-US" sz="2400" u="sng" dirty="0" smtClean="0">
                <a:effectLst/>
                <a:latin typeface="Calibri" panose="020F0502020204030204" pitchFamily="34" charset="0"/>
                <a:ea typeface="Calibri" panose="020F0502020204030204" pitchFamily="34" charset="0"/>
                <a:cs typeface="Times New Roman" panose="02020603050405020304" pitchFamily="18" charset="0"/>
              </a:rPr>
              <a:t>Lack of information and publicity about the schemes</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89% of the respondents agree on the importance of this challenge (ratings 3, 4, 5 being most important). The </a:t>
            </a:r>
            <a:r>
              <a:rPr lang="en-US" sz="2400" b="0" u="none" dirty="0" smtClean="0">
                <a:effectLst/>
                <a:latin typeface="Calibri" panose="020F0502020204030204" pitchFamily="34" charset="0"/>
                <a:ea typeface="Calibri" panose="020F0502020204030204" pitchFamily="34" charset="0"/>
                <a:cs typeface="Times New Roman" panose="02020603050405020304" pitchFamily="18" charset="0"/>
              </a:rPr>
              <a:t>lack of publicity on the schemes is the second biggest issue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according to the respondents, who voted as a majority (40%) for the “Most important” rating.</a:t>
            </a:r>
          </a:p>
          <a:p>
            <a:pPr marL="342900" lvl="0" indent="-342900">
              <a:lnSpc>
                <a:spcPct val="107000"/>
              </a:lnSpc>
              <a:spcAft>
                <a:spcPts val="800"/>
              </a:spcAft>
              <a:buFont typeface="Wingdings" panose="05000000000000000000" pitchFamily="2" charset="2"/>
              <a:buChar char="Ø"/>
            </a:pPr>
            <a:r>
              <a:rPr lang="en-US" sz="2400" b="0" u="sng" dirty="0" smtClean="0">
                <a:effectLst/>
                <a:latin typeface="Calibri" panose="020F0502020204030204" pitchFamily="34" charset="0"/>
                <a:ea typeface="Calibri" panose="020F0502020204030204" pitchFamily="34" charset="0"/>
                <a:cs typeface="Times New Roman" panose="02020603050405020304" pitchFamily="18" charset="0"/>
              </a:rPr>
              <a:t>Increasing societal concerns and consumer demand for sustainable products: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85% of the respondents agree on the importance of this challenge (ratings 3, 4, 5 being most important). This is then the third biggest issue according to the respondents.</a:t>
            </a:r>
          </a:p>
          <a:p>
            <a:pPr marL="342900" lvl="0" indent="-342900">
              <a:lnSpc>
                <a:spcPct val="107000"/>
              </a:lnSpc>
              <a:spcAft>
                <a:spcPts val="800"/>
              </a:spcAft>
              <a:buFont typeface="Wingdings" panose="05000000000000000000" pitchFamily="2" charset="2"/>
              <a:buChar char="Ø"/>
            </a:pPr>
            <a:r>
              <a:rPr lang="en-US" sz="2400" b="0" u="sng" dirty="0" smtClean="0">
                <a:effectLst/>
                <a:latin typeface="Calibri" panose="020F0502020204030204" pitchFamily="34" charset="0"/>
                <a:ea typeface="Calibri" panose="020F0502020204030204" pitchFamily="34" charset="0"/>
                <a:cs typeface="Times New Roman" panose="02020603050405020304" pitchFamily="18" charset="0"/>
              </a:rPr>
              <a:t>GI producer groups are not able to take decisions binding on their members</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 76% of the respondents agree on the importance of this challenge (ratings 3, 4, 5 being most important).</a:t>
            </a:r>
          </a:p>
          <a:p>
            <a:pPr marL="342900" lvl="0" indent="-342900">
              <a:lnSpc>
                <a:spcPct val="107000"/>
              </a:lnSpc>
              <a:spcAft>
                <a:spcPts val="800"/>
              </a:spcAft>
              <a:buFont typeface="Wingdings" panose="05000000000000000000" pitchFamily="2" charset="2"/>
              <a:buChar char="Ø"/>
            </a:pPr>
            <a:r>
              <a:rPr lang="en-US" sz="2400" b="0" u="sng" dirty="0" smtClean="0">
                <a:effectLst/>
                <a:latin typeface="Calibri" panose="020F0502020204030204" pitchFamily="34" charset="0"/>
                <a:ea typeface="Calibri" panose="020F0502020204030204" pitchFamily="34" charset="0"/>
                <a:cs typeface="Times New Roman" panose="02020603050405020304" pitchFamily="18" charset="0"/>
              </a:rPr>
              <a:t>The GI logo message – guaranteeing authentic product from a particular region – does not come across: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76% of the respondents agree on the importance of this challenge (ratings 3, 4, 5 being most important).</a:t>
            </a:r>
          </a:p>
          <a:p>
            <a:pPr marL="342900" lvl="0" indent="-342900">
              <a:lnSpc>
                <a:spcPct val="107000"/>
              </a:lnSpc>
              <a:spcAft>
                <a:spcPts val="800"/>
              </a:spcAft>
              <a:buFont typeface="Wingdings" panose="05000000000000000000" pitchFamily="2" charset="2"/>
              <a:buChar char="Ø"/>
            </a:pPr>
            <a:endParaRPr lang="en-US" sz="2400" b="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Ø"/>
            </a:pPr>
            <a:endParaRPr lang="en-US" sz="2400" b="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Ø"/>
            </a:pPr>
            <a:endParaRPr lang="fr-BE" sz="2400" b="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BE" sz="2400" b="0" i="0" u="none" strike="noStrike" kern="1200" cap="none" spc="0" normalizeH="0" baseline="0" dirty="0" smtClean="0">
              <a:ln>
                <a:noFill/>
              </a:ln>
              <a:solidFill>
                <a:srgbClr val="034EA2"/>
              </a:solidFill>
              <a:effectLst/>
              <a:uLnTx/>
              <a:uFillTx/>
              <a:latin typeface="Arial"/>
              <a:ea typeface="+mn-ea"/>
              <a:cs typeface="+mn-cs"/>
            </a:endParaRPr>
          </a:p>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6981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u="sng" dirty="0" smtClean="0"/>
              <a:t>Causes</a:t>
            </a:r>
            <a:r>
              <a:rPr lang="fr-BE" b="1" u="sng" baseline="0" dirty="0" smtClean="0"/>
              <a:t> (narrative):</a:t>
            </a:r>
            <a:r>
              <a:rPr lang="fr-BE" b="0" u="sng" baseline="0" dirty="0" smtClean="0"/>
              <a:t> </a:t>
            </a:r>
            <a:r>
              <a:rPr lang="fr-BE" b="0" u="none" baseline="0" dirty="0" smtClean="0"/>
              <a:t>The</a:t>
            </a:r>
            <a:r>
              <a:rPr lang="fr-BE" b="0" u="none" dirty="0" smtClean="0"/>
              <a:t> </a:t>
            </a:r>
            <a:r>
              <a:rPr lang="fr-BE" b="0" u="none" dirty="0" err="1" smtClean="0"/>
              <a:t>respondents</a:t>
            </a:r>
            <a:r>
              <a:rPr lang="fr-BE" b="0" u="none" baseline="0" dirty="0" smtClean="0"/>
              <a:t> </a:t>
            </a:r>
            <a:r>
              <a:rPr lang="fr-BE" b="0" u="none" baseline="0" dirty="0" err="1" smtClean="0"/>
              <a:t>were</a:t>
            </a:r>
            <a:r>
              <a:rPr lang="fr-BE" b="0" u="none" baseline="0" dirty="0" smtClean="0"/>
              <a:t> </a:t>
            </a:r>
            <a:r>
              <a:rPr lang="fr-BE" b="0" u="none" baseline="0" dirty="0" err="1" smtClean="0"/>
              <a:t>also</a:t>
            </a:r>
            <a:r>
              <a:rPr lang="fr-BE" b="0" u="none" baseline="0" dirty="0" smtClean="0"/>
              <a:t> </a:t>
            </a:r>
            <a:r>
              <a:rPr lang="fr-BE" b="0" u="none" baseline="0" dirty="0" err="1" smtClean="0"/>
              <a:t>asked</a:t>
            </a:r>
            <a:r>
              <a:rPr lang="fr-BE" b="0" u="none" baseline="0" dirty="0" smtClean="0"/>
              <a:t> in the OPC </a:t>
            </a:r>
            <a:r>
              <a:rPr lang="fr-BE" b="0" u="none" baseline="0" dirty="0" err="1" smtClean="0"/>
              <a:t>what</a:t>
            </a:r>
            <a:r>
              <a:rPr lang="fr-BE" b="0" u="none" baseline="0" dirty="0" smtClean="0"/>
              <a:t> the </a:t>
            </a:r>
            <a:r>
              <a:rPr lang="fr-BE" b="0" u="none" baseline="0" dirty="0" err="1" smtClean="0"/>
              <a:t>underlying</a:t>
            </a:r>
            <a:r>
              <a:rPr lang="fr-BE" b="0" u="none" baseline="0" dirty="0" smtClean="0"/>
              <a:t> causes </a:t>
            </a:r>
            <a:r>
              <a:rPr lang="fr-BE" b="0" u="none" baseline="0" dirty="0" err="1" smtClean="0"/>
              <a:t>that</a:t>
            </a:r>
            <a:r>
              <a:rPr lang="fr-BE" b="0" u="none" baseline="0" dirty="0" smtClean="0"/>
              <a:t> have </a:t>
            </a:r>
            <a:r>
              <a:rPr lang="fr-BE" b="0" u="none" baseline="0" dirty="0" err="1" smtClean="0"/>
              <a:t>led</a:t>
            </a:r>
            <a:r>
              <a:rPr lang="fr-BE" b="0" u="none" baseline="0" dirty="0" smtClean="0"/>
              <a:t> to </a:t>
            </a:r>
            <a:r>
              <a:rPr lang="fr-BE" b="0" u="none" baseline="0" dirty="0" err="1" smtClean="0"/>
              <a:t>these</a:t>
            </a:r>
            <a:r>
              <a:rPr lang="fr-BE" b="0" u="none" baseline="0" dirty="0" smtClean="0"/>
              <a:t> challenges. </a:t>
            </a:r>
            <a:r>
              <a:rPr lang="fr-BE" b="0" u="none" baseline="0" dirty="0" err="1" smtClean="0"/>
              <a:t>Almost</a:t>
            </a:r>
            <a:r>
              <a:rPr lang="fr-BE" b="0" u="none" baseline="0" dirty="0" smtClean="0"/>
              <a:t> all the </a:t>
            </a:r>
            <a:r>
              <a:rPr lang="fr-BE" b="0" u="none" baseline="0" dirty="0" err="1" smtClean="0"/>
              <a:t>respondents</a:t>
            </a:r>
            <a:r>
              <a:rPr lang="fr-BE" b="0" u="none" baseline="0" dirty="0" smtClean="0"/>
              <a:t> </a:t>
            </a:r>
            <a:r>
              <a:rPr lang="fr-BE" b="0" u="none" baseline="0" dirty="0" err="1" smtClean="0"/>
              <a:t>pointed</a:t>
            </a:r>
            <a:r>
              <a:rPr lang="fr-BE" b="0" u="none" baseline="0" dirty="0" smtClean="0"/>
              <a:t> out </a:t>
            </a:r>
            <a:r>
              <a:rPr lang="fr-BE" b="0" u="none" baseline="0" dirty="0" err="1" smtClean="0"/>
              <a:t>increased</a:t>
            </a:r>
            <a:r>
              <a:rPr lang="fr-BE" b="0" u="none" baseline="0" dirty="0" smtClean="0"/>
              <a:t> exploitation of GIS on internet. </a:t>
            </a:r>
            <a:r>
              <a:rPr lang="fr-BE" b="0" u="none" baseline="0" dirty="0" err="1" smtClean="0"/>
              <a:t>Lack</a:t>
            </a:r>
            <a:r>
              <a:rPr lang="fr-BE" b="0" u="none" baseline="0" dirty="0" smtClean="0"/>
              <a:t> of information and publicity about the schemes have </a:t>
            </a:r>
            <a:r>
              <a:rPr lang="fr-BE" b="0" u="none" baseline="0" dirty="0" err="1" smtClean="0"/>
              <a:t>shown</a:t>
            </a:r>
            <a:r>
              <a:rPr lang="fr-BE" b="0" u="none" baseline="0" dirty="0" smtClean="0"/>
              <a:t> to </a:t>
            </a:r>
            <a:r>
              <a:rPr lang="fr-BE" b="0" u="none" baseline="0" dirty="0" err="1" smtClean="0"/>
              <a:t>be</a:t>
            </a:r>
            <a:r>
              <a:rPr lang="fr-BE" b="0" u="none" baseline="0" dirty="0" smtClean="0"/>
              <a:t> the second </a:t>
            </a:r>
            <a:r>
              <a:rPr lang="fr-BE" b="0" u="none" baseline="0" dirty="0" err="1" smtClean="0"/>
              <a:t>reason</a:t>
            </a:r>
            <a:r>
              <a:rPr lang="fr-BE" b="0" u="none" baseline="0" dirty="0" smtClean="0"/>
              <a:t> for the </a:t>
            </a:r>
            <a:r>
              <a:rPr lang="fr-BE" b="0" u="none" baseline="0" dirty="0" err="1" smtClean="0"/>
              <a:t>need</a:t>
            </a:r>
            <a:r>
              <a:rPr lang="fr-BE" b="0" u="none" baseline="0" dirty="0" smtClean="0"/>
              <a:t> to </a:t>
            </a:r>
            <a:r>
              <a:rPr lang="fr-BE" b="0" u="none" baseline="0" dirty="0" err="1" smtClean="0"/>
              <a:t>address</a:t>
            </a:r>
            <a:r>
              <a:rPr lang="fr-BE" b="0" u="none" baseline="0" dirty="0" smtClean="0"/>
              <a:t> the GI schemes. This </a:t>
            </a:r>
            <a:r>
              <a:rPr lang="fr-BE" b="0" u="none" baseline="0" dirty="0" err="1" smtClean="0"/>
              <a:t>is</a:t>
            </a:r>
            <a:r>
              <a:rPr lang="fr-BE" b="0" u="none" baseline="0" dirty="0" smtClean="0"/>
              <a:t> </a:t>
            </a:r>
            <a:r>
              <a:rPr lang="fr-BE" b="0" u="none" baseline="0" dirty="0" err="1" smtClean="0"/>
              <a:t>linked</a:t>
            </a:r>
            <a:r>
              <a:rPr lang="fr-BE" b="0" u="none" baseline="0" dirty="0" smtClean="0"/>
              <a:t> to the message </a:t>
            </a:r>
            <a:r>
              <a:rPr lang="fr-BE" b="0" u="none" baseline="0" dirty="0" err="1" smtClean="0"/>
              <a:t>that</a:t>
            </a:r>
            <a:r>
              <a:rPr lang="fr-BE" b="0" u="none" baseline="0" dirty="0" smtClean="0"/>
              <a:t> the EU GI logo </a:t>
            </a:r>
            <a:r>
              <a:rPr lang="fr-BE" b="0" u="none" baseline="0" dirty="0" err="1" smtClean="0"/>
              <a:t>provides</a:t>
            </a:r>
            <a:r>
              <a:rPr lang="fr-BE" b="0" u="none" baseline="0" dirty="0" smtClean="0"/>
              <a:t>. </a:t>
            </a:r>
            <a:r>
              <a:rPr lang="fr-BE" b="0" u="none" baseline="0" dirty="0" err="1" smtClean="0"/>
              <a:t>Three</a:t>
            </a:r>
            <a:r>
              <a:rPr lang="fr-BE" b="0" u="none" baseline="0" dirty="0" smtClean="0"/>
              <a:t> quarter of </a:t>
            </a:r>
            <a:r>
              <a:rPr lang="fr-BE" b="0" u="none" baseline="0" dirty="0" err="1" smtClean="0"/>
              <a:t>respondents</a:t>
            </a:r>
            <a:r>
              <a:rPr lang="fr-BE" b="0" u="none" baseline="0" dirty="0" smtClean="0"/>
              <a:t> </a:t>
            </a:r>
            <a:r>
              <a:rPr lang="fr-BE" b="0" u="none" baseline="0" dirty="0" err="1" smtClean="0"/>
              <a:t>consider</a:t>
            </a:r>
            <a:r>
              <a:rPr lang="fr-BE" b="0" u="none" baseline="0" dirty="0" smtClean="0"/>
              <a:t> </a:t>
            </a:r>
            <a:r>
              <a:rPr lang="fr-BE" b="0" u="none" baseline="0" dirty="0" err="1" smtClean="0"/>
              <a:t>that</a:t>
            </a:r>
            <a:r>
              <a:rPr lang="fr-BE" b="0" u="none" baseline="0" dirty="0" smtClean="0"/>
              <a:t> the message of the logo </a:t>
            </a:r>
            <a:r>
              <a:rPr lang="fr-BE" b="0" u="none" baseline="0" dirty="0" err="1" smtClean="0"/>
              <a:t>that</a:t>
            </a:r>
            <a:r>
              <a:rPr lang="fr-BE" b="0" u="none" baseline="0" dirty="0" smtClean="0"/>
              <a:t> </a:t>
            </a:r>
            <a:r>
              <a:rPr lang="fr-BE" b="0" u="none" baseline="0" dirty="0" err="1" smtClean="0"/>
              <a:t>GIs</a:t>
            </a:r>
            <a:r>
              <a:rPr lang="fr-BE" b="0" u="none" baseline="0" dirty="0" smtClean="0"/>
              <a:t> are </a:t>
            </a:r>
            <a:r>
              <a:rPr lang="en-US" b="0" u="none" baseline="0" dirty="0" smtClean="0"/>
              <a:t>guaranteeing authentic product from a particular region – does not come across. </a:t>
            </a:r>
            <a:r>
              <a:rPr lang="fr-BE" b="0" u="none" baseline="0" dirty="0" smtClean="0"/>
              <a:t>As no surprise, </a:t>
            </a:r>
            <a:r>
              <a:rPr lang="fr-BE" b="0" u="none" baseline="0" dirty="0" err="1" smtClean="0"/>
              <a:t>sustainability</a:t>
            </a:r>
            <a:r>
              <a:rPr lang="fr-BE" b="0" u="none" baseline="0" dirty="0" smtClean="0"/>
              <a:t> </a:t>
            </a:r>
            <a:r>
              <a:rPr lang="fr-BE" b="0" u="none" baseline="0" dirty="0" err="1" smtClean="0"/>
              <a:t>concerns</a:t>
            </a:r>
            <a:r>
              <a:rPr lang="fr-BE" b="0" u="none" baseline="0" dirty="0" smtClean="0"/>
              <a:t> have been </a:t>
            </a:r>
            <a:r>
              <a:rPr lang="fr-BE" b="0" u="none" baseline="0" dirty="0" err="1" smtClean="0"/>
              <a:t>indicated</a:t>
            </a:r>
            <a:r>
              <a:rPr lang="fr-BE" b="0" u="none" baseline="0" dirty="0" smtClean="0"/>
              <a:t> by a </a:t>
            </a:r>
            <a:r>
              <a:rPr lang="fr-BE" b="0" u="none" baseline="0" dirty="0" err="1" smtClean="0"/>
              <a:t>vast</a:t>
            </a:r>
            <a:r>
              <a:rPr lang="fr-BE" b="0" u="none" baseline="0" dirty="0" smtClean="0"/>
              <a:t> </a:t>
            </a:r>
            <a:r>
              <a:rPr lang="fr-BE" b="0" u="none" baseline="0" dirty="0" err="1" smtClean="0"/>
              <a:t>majority</a:t>
            </a:r>
            <a:r>
              <a:rPr lang="fr-BE" b="0" u="none" baseline="0" dirty="0" smtClean="0"/>
              <a:t> of </a:t>
            </a:r>
            <a:r>
              <a:rPr lang="fr-BE" b="0" u="none" baseline="0" dirty="0" err="1" smtClean="0"/>
              <a:t>respondents</a:t>
            </a:r>
            <a:r>
              <a:rPr lang="fr-BE" b="0" u="none" baseline="0" dirty="0" smtClean="0"/>
              <a:t>. </a:t>
            </a:r>
            <a:r>
              <a:rPr lang="fr-BE" b="0" u="none" baseline="0" dirty="0" err="1" smtClean="0"/>
              <a:t>Finally</a:t>
            </a:r>
            <a:r>
              <a:rPr lang="fr-BE" b="0" u="none" baseline="0" dirty="0" smtClean="0"/>
              <a:t>, a </a:t>
            </a:r>
            <a:r>
              <a:rPr lang="fr-BE" b="0" u="none" baseline="0" dirty="0" err="1" smtClean="0"/>
              <a:t>majority</a:t>
            </a:r>
            <a:r>
              <a:rPr lang="fr-BE" b="0" u="none" baseline="0" dirty="0" smtClean="0"/>
              <a:t> of </a:t>
            </a:r>
            <a:r>
              <a:rPr lang="fr-BE" b="0" u="none" baseline="0" dirty="0" err="1" smtClean="0"/>
              <a:t>respondents</a:t>
            </a:r>
            <a:r>
              <a:rPr lang="fr-BE" b="0" u="none" baseline="0" dirty="0" smtClean="0"/>
              <a:t> </a:t>
            </a:r>
            <a:r>
              <a:rPr lang="fr-BE" b="0" u="none" baseline="0" dirty="0" err="1" smtClean="0"/>
              <a:t>also</a:t>
            </a:r>
            <a:r>
              <a:rPr lang="fr-BE" b="0" u="none" baseline="0" dirty="0" smtClean="0"/>
              <a:t> </a:t>
            </a:r>
            <a:r>
              <a:rPr lang="fr-BE" b="0" u="none" baseline="0" dirty="0" err="1" smtClean="0"/>
              <a:t>considered</a:t>
            </a:r>
            <a:r>
              <a:rPr lang="fr-BE" b="0" u="none" baseline="0" dirty="0" smtClean="0"/>
              <a:t> </a:t>
            </a:r>
            <a:r>
              <a:rPr lang="fr-BE" b="0" u="none" baseline="0" dirty="0" err="1" smtClean="0"/>
              <a:t>that</a:t>
            </a:r>
            <a:r>
              <a:rPr lang="fr-BE" b="0" u="none" baseline="0" dirty="0" smtClean="0"/>
              <a:t> the </a:t>
            </a:r>
            <a:r>
              <a:rPr lang="fr-BE" b="0" u="none" baseline="0" dirty="0" err="1" smtClean="0"/>
              <a:t>fact</a:t>
            </a:r>
            <a:r>
              <a:rPr lang="fr-BE" b="0" u="none" baseline="0" dirty="0" smtClean="0"/>
              <a:t> </a:t>
            </a:r>
            <a:r>
              <a:rPr lang="fr-BE" b="0" u="none" baseline="0" dirty="0" err="1" smtClean="0"/>
              <a:t>that</a:t>
            </a:r>
            <a:r>
              <a:rPr lang="fr-BE" b="0" u="none" baseline="0" dirty="0" smtClean="0"/>
              <a:t> GI </a:t>
            </a:r>
            <a:r>
              <a:rPr lang="fr-BE" b="0" u="none" baseline="0" dirty="0" err="1" smtClean="0"/>
              <a:t>producer</a:t>
            </a:r>
            <a:r>
              <a:rPr lang="fr-BE" b="0" u="none" baseline="0" dirty="0" smtClean="0"/>
              <a:t> groups are </a:t>
            </a:r>
            <a:r>
              <a:rPr lang="en-US" b="0" u="none" baseline="0" dirty="0" smtClean="0"/>
              <a:t>not able to take decisions binding on their members </a:t>
            </a:r>
            <a:r>
              <a:rPr lang="fr-BE" b="0" u="none" baseline="0" dirty="0" err="1" smtClean="0"/>
              <a:t>is</a:t>
            </a:r>
            <a:r>
              <a:rPr lang="fr-BE" b="0" u="none" baseline="0" dirty="0" smtClean="0"/>
              <a:t> an issue to </a:t>
            </a:r>
            <a:r>
              <a:rPr lang="fr-BE" b="0" u="none" baseline="0" dirty="0" err="1" smtClean="0"/>
              <a:t>be</a:t>
            </a:r>
            <a:r>
              <a:rPr lang="fr-BE" b="0" u="none" baseline="0" dirty="0" smtClean="0"/>
              <a:t> </a:t>
            </a:r>
            <a:r>
              <a:rPr lang="fr-BE" b="0" u="none" baseline="0" dirty="0" err="1" smtClean="0"/>
              <a:t>addressed</a:t>
            </a:r>
            <a:r>
              <a:rPr lang="fr-BE" b="0" u="none" baseline="0" dirty="0" smtClean="0"/>
              <a:t>.</a:t>
            </a:r>
          </a:p>
          <a:p>
            <a:endParaRPr lang="fr-BE" b="1" u="sng" dirty="0" smtClean="0"/>
          </a:p>
          <a:p>
            <a:r>
              <a:rPr lang="fr-BE" b="1" u="sng" dirty="0" err="1" smtClean="0"/>
              <a:t>Details</a:t>
            </a:r>
            <a:r>
              <a:rPr lang="fr-BE" b="1" u="sng" dirty="0" smtClean="0"/>
              <a: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2400" b="0" i="0" u="sng" strike="noStrike" kern="1200" cap="none" spc="0" normalizeH="0" baseline="0" dirty="0" smtClean="0">
                <a:ln>
                  <a:noFill/>
                </a:ln>
                <a:solidFill>
                  <a:srgbClr val="034EA2"/>
                </a:solidFill>
                <a:effectLst/>
                <a:uLnTx/>
                <a:uFillTx/>
                <a:latin typeface="Arial"/>
                <a:ea typeface="+mn-ea"/>
                <a:cs typeface="+mn-cs"/>
              </a:rPr>
              <a:t>Increased exploitation of reputation of GIs on internet</a:t>
            </a:r>
            <a:r>
              <a:rPr kumimoji="0" lang="en-US" sz="2400" b="0" i="0" u="none" strike="noStrike" kern="1200" cap="none" spc="0" normalizeH="0" baseline="0" dirty="0" smtClean="0">
                <a:ln>
                  <a:noFill/>
                </a:ln>
                <a:solidFill>
                  <a:srgbClr val="034EA2"/>
                </a:solidFill>
                <a:effectLst/>
                <a:uLnTx/>
                <a:uFillTx/>
                <a:latin typeface="Arial"/>
                <a:ea typeface="+mn-ea"/>
                <a:cs typeface="+mn-cs"/>
              </a:rPr>
              <a:t>: 92% of the respondents agree on the importance of this challenge (ratings 3, 4, 5 being most important). Therefore, the use of GIs on internet is the biggest issue according to the OPC results, with 41% of answers for the “Most important” rating.</a:t>
            </a:r>
          </a:p>
          <a:p>
            <a:pPr marL="342900" lvl="0" indent="-342900">
              <a:lnSpc>
                <a:spcPct val="107000"/>
              </a:lnSpc>
              <a:spcAft>
                <a:spcPts val="800"/>
              </a:spcAft>
              <a:buFont typeface="Wingdings" panose="05000000000000000000" pitchFamily="2" charset="2"/>
              <a:buChar char="Ø"/>
            </a:pPr>
            <a:r>
              <a:rPr lang="en-US" sz="2400" u="sng" dirty="0" smtClean="0">
                <a:effectLst/>
                <a:latin typeface="Calibri" panose="020F0502020204030204" pitchFamily="34" charset="0"/>
                <a:ea typeface="Calibri" panose="020F0502020204030204" pitchFamily="34" charset="0"/>
                <a:cs typeface="Times New Roman" panose="02020603050405020304" pitchFamily="18" charset="0"/>
              </a:rPr>
              <a:t>Lack of information and publicity about the schemes</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89% of the respondents agree on the importance of this challenge (ratings 3, 4, 5 being most important). The </a:t>
            </a:r>
            <a:r>
              <a:rPr lang="en-US" sz="2400" b="0" u="none" dirty="0" smtClean="0">
                <a:effectLst/>
                <a:latin typeface="Calibri" panose="020F0502020204030204" pitchFamily="34" charset="0"/>
                <a:ea typeface="Calibri" panose="020F0502020204030204" pitchFamily="34" charset="0"/>
                <a:cs typeface="Times New Roman" panose="02020603050405020304" pitchFamily="18" charset="0"/>
              </a:rPr>
              <a:t>lack of publicity on the schemes is the second biggest issue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according to the respondents, who voted as a majority (40%) for the “Most important” rating.</a:t>
            </a:r>
          </a:p>
          <a:p>
            <a:pPr marL="342900" lvl="0" indent="-342900">
              <a:lnSpc>
                <a:spcPct val="107000"/>
              </a:lnSpc>
              <a:spcAft>
                <a:spcPts val="800"/>
              </a:spcAft>
              <a:buFont typeface="Wingdings" panose="05000000000000000000" pitchFamily="2" charset="2"/>
              <a:buChar char="Ø"/>
            </a:pPr>
            <a:r>
              <a:rPr lang="en-US" sz="2400" b="0" u="sng" dirty="0" smtClean="0">
                <a:effectLst/>
                <a:latin typeface="Calibri" panose="020F0502020204030204" pitchFamily="34" charset="0"/>
                <a:ea typeface="Calibri" panose="020F0502020204030204" pitchFamily="34" charset="0"/>
                <a:cs typeface="Times New Roman" panose="02020603050405020304" pitchFamily="18" charset="0"/>
              </a:rPr>
              <a:t>Increasing societal concerns and consumer demand for sustainable products: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85% of the respondents agree on the importance of this challenge (ratings 3, 4, 5 being most important). This is then the third biggest issue according to the respondents.</a:t>
            </a:r>
          </a:p>
          <a:p>
            <a:pPr marL="342900" lvl="0" indent="-342900">
              <a:lnSpc>
                <a:spcPct val="107000"/>
              </a:lnSpc>
              <a:spcAft>
                <a:spcPts val="800"/>
              </a:spcAft>
              <a:buFont typeface="Wingdings" panose="05000000000000000000" pitchFamily="2" charset="2"/>
              <a:buChar char="Ø"/>
            </a:pPr>
            <a:r>
              <a:rPr lang="en-US" sz="2400" b="0" u="sng" dirty="0" smtClean="0">
                <a:effectLst/>
                <a:latin typeface="Calibri" panose="020F0502020204030204" pitchFamily="34" charset="0"/>
                <a:ea typeface="Calibri" panose="020F0502020204030204" pitchFamily="34" charset="0"/>
                <a:cs typeface="Times New Roman" panose="02020603050405020304" pitchFamily="18" charset="0"/>
              </a:rPr>
              <a:t>GI producer groups are not able to take decisions binding on their members</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 76% of the respondents agree on the importance of this challenge (ratings 3, 4, 5 being most important).</a:t>
            </a:r>
          </a:p>
          <a:p>
            <a:pPr marL="342900" lvl="0" indent="-342900">
              <a:lnSpc>
                <a:spcPct val="107000"/>
              </a:lnSpc>
              <a:spcAft>
                <a:spcPts val="800"/>
              </a:spcAft>
              <a:buFont typeface="Wingdings" panose="05000000000000000000" pitchFamily="2" charset="2"/>
              <a:buChar char="Ø"/>
            </a:pPr>
            <a:r>
              <a:rPr lang="en-US" sz="2400" b="0" u="sng" dirty="0" smtClean="0">
                <a:effectLst/>
                <a:latin typeface="Calibri" panose="020F0502020204030204" pitchFamily="34" charset="0"/>
                <a:ea typeface="Calibri" panose="020F0502020204030204" pitchFamily="34" charset="0"/>
                <a:cs typeface="Times New Roman" panose="02020603050405020304" pitchFamily="18" charset="0"/>
              </a:rPr>
              <a:t>The GI logo message – guaranteeing authentic product from a particular region – does not come across: </a:t>
            </a:r>
            <a:r>
              <a:rPr lang="en-US" sz="2400" b="0" dirty="0" smtClean="0">
                <a:effectLst/>
                <a:latin typeface="Calibri" panose="020F0502020204030204" pitchFamily="34" charset="0"/>
                <a:ea typeface="Calibri" panose="020F0502020204030204" pitchFamily="34" charset="0"/>
                <a:cs typeface="Times New Roman" panose="02020603050405020304" pitchFamily="18" charset="0"/>
              </a:rPr>
              <a:t>76% of the respondents agree on the importance of this challenge (ratings 3, 4, 5 being most important).</a:t>
            </a:r>
          </a:p>
          <a:p>
            <a:pPr marL="342900" lvl="0" indent="-342900">
              <a:lnSpc>
                <a:spcPct val="107000"/>
              </a:lnSpc>
              <a:spcAft>
                <a:spcPts val="800"/>
              </a:spcAft>
              <a:buFont typeface="Wingdings" panose="05000000000000000000" pitchFamily="2" charset="2"/>
              <a:buChar char="Ø"/>
            </a:pPr>
            <a:endParaRPr lang="en-US" sz="2400" b="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Ø"/>
            </a:pPr>
            <a:endParaRPr lang="en-US" sz="2400" b="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Ø"/>
            </a:pPr>
            <a:endParaRPr lang="fr-BE" sz="2400" b="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fr-BE" sz="2400" b="0" i="0" u="none" strike="noStrike" kern="1200" cap="none" spc="0" normalizeH="0" baseline="0" dirty="0" smtClean="0">
              <a:ln>
                <a:noFill/>
              </a:ln>
              <a:solidFill>
                <a:srgbClr val="034EA2"/>
              </a:solidFill>
              <a:effectLst/>
              <a:uLnTx/>
              <a:uFillTx/>
              <a:latin typeface="Arial"/>
              <a:ea typeface="+mn-ea"/>
              <a:cs typeface="+mn-cs"/>
            </a:endParaRPr>
          </a:p>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2350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We have few options , which</a:t>
            </a:r>
            <a:r>
              <a:rPr lang="en-GB" sz="1200" kern="1200" baseline="0" dirty="0" smtClean="0">
                <a:solidFill>
                  <a:schemeClr val="tx1"/>
                </a:solidFill>
                <a:effectLst/>
                <a:latin typeface="+mn-lt"/>
                <a:ea typeface="+mn-ea"/>
                <a:cs typeface="+mn-cs"/>
              </a:rPr>
              <a:t> I will shortly describe : </a:t>
            </a: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legislation on sustainable production and its labelling, as it will be proposed by SANTE.</a:t>
            </a:r>
            <a:r>
              <a:rPr lang="en-US" u="none" strike="noStrike" dirty="0" smtClean="0">
                <a:solidFill>
                  <a:srgbClr val="000000"/>
                </a:solidFill>
                <a:effectLst/>
                <a:latin typeface="inherit"/>
              </a:rPr>
              <a:t> The Commission will also examine ways to </a:t>
            </a:r>
            <a:r>
              <a:rPr lang="en-US" b="1" u="none" strike="noStrike" dirty="0" err="1" smtClean="0">
                <a:solidFill>
                  <a:srgbClr val="000000"/>
                </a:solidFill>
                <a:effectLst/>
                <a:latin typeface="inherit"/>
              </a:rPr>
              <a:t>harmonise</a:t>
            </a:r>
            <a:r>
              <a:rPr lang="en-US" b="1" u="none" strike="noStrike" dirty="0" smtClean="0">
                <a:solidFill>
                  <a:srgbClr val="000000"/>
                </a:solidFill>
                <a:effectLst/>
                <a:latin typeface="inherit"/>
              </a:rPr>
              <a:t> voluntary green claims </a:t>
            </a:r>
            <a:r>
              <a:rPr lang="en-US" u="none" strike="noStrike" dirty="0" smtClean="0">
                <a:solidFill>
                  <a:srgbClr val="000000"/>
                </a:solidFill>
                <a:effectLst/>
                <a:latin typeface="inherit"/>
              </a:rPr>
              <a:t>and to create a </a:t>
            </a:r>
            <a:r>
              <a:rPr lang="en-US" b="1" u="none" strike="noStrike" dirty="0" smtClean="0">
                <a:solidFill>
                  <a:srgbClr val="000000"/>
                </a:solidFill>
                <a:effectLst/>
                <a:latin typeface="inherit"/>
              </a:rPr>
              <a:t>sustainable labelling framework that covers, in synergy with other relevant initiatives, the nutritional, climate, environmental and social aspects of food products</a:t>
            </a:r>
            <a:endParaRPr lang="fr-BE" sz="1200" b="1" kern="1200" dirty="0" smtClean="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110937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We have few options , which</a:t>
            </a:r>
            <a:r>
              <a:rPr lang="en-GB" sz="1200" kern="1200" baseline="0" dirty="0" smtClean="0">
                <a:solidFill>
                  <a:schemeClr val="tx1"/>
                </a:solidFill>
                <a:effectLst/>
                <a:latin typeface="+mn-lt"/>
                <a:ea typeface="+mn-ea"/>
                <a:cs typeface="+mn-cs"/>
              </a:rPr>
              <a:t> I will shortly describe : </a:t>
            </a: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legislation on sustainable production and its labelling, as it will be proposed by SANTE.</a:t>
            </a:r>
            <a:r>
              <a:rPr lang="en-US" u="none" strike="noStrike" dirty="0" smtClean="0">
                <a:solidFill>
                  <a:srgbClr val="000000"/>
                </a:solidFill>
                <a:effectLst/>
                <a:latin typeface="inherit"/>
              </a:rPr>
              <a:t> The Commission will also examine ways to </a:t>
            </a:r>
            <a:r>
              <a:rPr lang="en-US" b="1" u="none" strike="noStrike" dirty="0" err="1" smtClean="0">
                <a:solidFill>
                  <a:srgbClr val="000000"/>
                </a:solidFill>
                <a:effectLst/>
                <a:latin typeface="inherit"/>
              </a:rPr>
              <a:t>harmonise</a:t>
            </a:r>
            <a:r>
              <a:rPr lang="en-US" b="1" u="none" strike="noStrike" dirty="0" smtClean="0">
                <a:solidFill>
                  <a:srgbClr val="000000"/>
                </a:solidFill>
                <a:effectLst/>
                <a:latin typeface="inherit"/>
              </a:rPr>
              <a:t> voluntary green claims </a:t>
            </a:r>
            <a:r>
              <a:rPr lang="en-US" u="none" strike="noStrike" dirty="0" smtClean="0">
                <a:solidFill>
                  <a:srgbClr val="000000"/>
                </a:solidFill>
                <a:effectLst/>
                <a:latin typeface="inherit"/>
              </a:rPr>
              <a:t>and to create a </a:t>
            </a:r>
            <a:r>
              <a:rPr lang="en-US" b="1" u="none" strike="noStrike" dirty="0" smtClean="0">
                <a:solidFill>
                  <a:srgbClr val="000000"/>
                </a:solidFill>
                <a:effectLst/>
                <a:latin typeface="inherit"/>
              </a:rPr>
              <a:t>sustainable labelling framework that covers, in synergy with other relevant initiatives, the nutritional, climate, environmental and social aspects of food products</a:t>
            </a:r>
            <a:endParaRPr lang="fr-BE" sz="1200" b="1" kern="1200" dirty="0" smtClean="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16</a:t>
            </a:fld>
            <a:endParaRPr lang="en-GB"/>
          </a:p>
        </p:txBody>
      </p:sp>
    </p:spTree>
    <p:extLst>
      <p:ext uri="{BB962C8B-B14F-4D97-AF65-F5344CB8AC3E}">
        <p14:creationId xmlns:p14="http://schemas.microsoft.com/office/powerpoint/2010/main" val="42273435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hyperlink" Target="https://ec.europa.eu/info/law/better-regulation/have-your-say/initiatives/12664-Revision-of-the-EU-geographical-indications-GI-systems-in-agricultural-products-and-foodstuffs-wines-and-spirit-drinks/public-consultation"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ec.europa.eu/eusurvey/runner/invited/25128/5ad90d1b-cdbf-40f9-9d5f-36771150a9ec" TargetMode="External"/><Relationship Id="rId2" Type="http://schemas.openxmlformats.org/officeDocument/2006/relationships/image" Target="../media/image7.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63038" y="2050761"/>
            <a:ext cx="10065224" cy="1923445"/>
          </a:xfrm>
        </p:spPr>
        <p:txBody>
          <a:bodyPr>
            <a:noAutofit/>
          </a:bodyPr>
          <a:lstStyle/>
          <a:p>
            <a:pPr algn="ctr"/>
            <a:r>
              <a:rPr lang="en-US" dirty="0" smtClean="0"/>
              <a:t>Civil Dialogue Group</a:t>
            </a:r>
            <a:r>
              <a:rPr lang="en-US" sz="4400" dirty="0" smtClean="0"/>
              <a:t/>
            </a:r>
            <a:br>
              <a:rPr lang="en-US" sz="4400" dirty="0" smtClean="0"/>
            </a:br>
            <a:r>
              <a:rPr lang="en-GB" sz="4400" dirty="0"/>
              <a:t>Quality and Promotion </a:t>
            </a:r>
            <a:r>
              <a:rPr lang="en-US" sz="4400" dirty="0" smtClean="0"/>
              <a:t/>
            </a:r>
            <a:br>
              <a:rPr lang="en-US" sz="4400" dirty="0" smtClean="0"/>
            </a:br>
            <a:r>
              <a:rPr lang="en-US" sz="4400" dirty="0" smtClean="0"/>
              <a:t/>
            </a:r>
            <a:br>
              <a:rPr lang="en-US" sz="4400" dirty="0" smtClean="0"/>
            </a:br>
            <a:r>
              <a:rPr lang="en-US" sz="3200" i="1" dirty="0">
                <a:solidFill>
                  <a:schemeClr val="accent5">
                    <a:lumMod val="60000"/>
                    <a:lumOff val="40000"/>
                  </a:schemeClr>
                </a:solidFill>
              </a:rPr>
              <a:t>Meeting on 1</a:t>
            </a:r>
            <a:r>
              <a:rPr lang="en-US" sz="3200" i="1" dirty="0" smtClean="0">
                <a:solidFill>
                  <a:schemeClr val="accent5">
                    <a:lumMod val="60000"/>
                    <a:lumOff val="40000"/>
                  </a:schemeClr>
                </a:solidFill>
              </a:rPr>
              <a:t> July 2021</a:t>
            </a:r>
            <a:br>
              <a:rPr lang="en-US" sz="3200" i="1" dirty="0" smtClean="0">
                <a:solidFill>
                  <a:schemeClr val="accent5">
                    <a:lumMod val="60000"/>
                    <a:lumOff val="40000"/>
                  </a:schemeClr>
                </a:solidFill>
              </a:rPr>
            </a:br>
            <a:r>
              <a:rPr lang="en-US" sz="3200" i="1" dirty="0">
                <a:solidFill>
                  <a:schemeClr val="accent5">
                    <a:lumMod val="60000"/>
                    <a:lumOff val="40000"/>
                  </a:schemeClr>
                </a:solidFill>
              </a:rPr>
              <a:t/>
            </a:r>
            <a:br>
              <a:rPr lang="en-US" sz="3200" i="1" dirty="0">
                <a:solidFill>
                  <a:schemeClr val="accent5">
                    <a:lumMod val="60000"/>
                    <a:lumOff val="40000"/>
                  </a:schemeClr>
                </a:solidFill>
              </a:rPr>
            </a:br>
            <a:r>
              <a:rPr lang="en-GB" sz="2800" dirty="0"/>
              <a:t>Review of the Geographical Indications policy:  </a:t>
            </a:r>
            <a:r>
              <a:rPr lang="en-GB" sz="2800" dirty="0" smtClean="0"/>
              <a:t/>
            </a:r>
            <a:br>
              <a:rPr lang="en-GB" sz="2800" dirty="0" smtClean="0"/>
            </a:br>
            <a:r>
              <a:rPr lang="en-GB" sz="2800" dirty="0" smtClean="0"/>
              <a:t>state </a:t>
            </a:r>
            <a:r>
              <a:rPr lang="en-GB" sz="2800" dirty="0"/>
              <a:t>of play and next </a:t>
            </a:r>
            <a:r>
              <a:rPr lang="en-GB" sz="2800" dirty="0" smtClean="0"/>
              <a:t>steps</a:t>
            </a:r>
            <a:r>
              <a:rPr lang="en-US" sz="3200" i="1" dirty="0" smtClean="0">
                <a:solidFill>
                  <a:schemeClr val="accent5">
                    <a:lumMod val="60000"/>
                    <a:lumOff val="40000"/>
                  </a:schemeClr>
                </a:solidFill>
              </a:rPr>
              <a:t/>
            </a:r>
            <a:br>
              <a:rPr lang="en-US" sz="3200" i="1" dirty="0" smtClean="0">
                <a:solidFill>
                  <a:schemeClr val="accent5">
                    <a:lumMod val="60000"/>
                    <a:lumOff val="40000"/>
                  </a:schemeClr>
                </a:solidFill>
              </a:rPr>
            </a:br>
            <a:r>
              <a:rPr lang="en-US" sz="3200" i="1" dirty="0" smtClean="0">
                <a:solidFill>
                  <a:schemeClr val="accent5">
                    <a:lumMod val="60000"/>
                    <a:lumOff val="40000"/>
                  </a:schemeClr>
                </a:solidFill>
              </a:rPr>
              <a:t/>
            </a:r>
            <a:br>
              <a:rPr lang="en-US" sz="3200" i="1" dirty="0" smtClean="0">
                <a:solidFill>
                  <a:schemeClr val="accent5">
                    <a:lumMod val="60000"/>
                    <a:lumOff val="40000"/>
                  </a:schemeClr>
                </a:solidFill>
              </a:rPr>
            </a:br>
            <a:endParaRPr lang="en-GB" sz="2400" dirty="0"/>
          </a:p>
        </p:txBody>
      </p:sp>
    </p:spTree>
    <p:extLst>
      <p:ext uri="{BB962C8B-B14F-4D97-AF65-F5344CB8AC3E}">
        <p14:creationId xmlns:p14="http://schemas.microsoft.com/office/powerpoint/2010/main" val="3658627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04777" y="4164381"/>
            <a:ext cx="10305494" cy="1759456"/>
          </a:xfrm>
          <a:prstGeom prst="rect">
            <a:avLst/>
          </a:prstGeom>
        </p:spPr>
        <p:txBody>
          <a:bodyPr wrap="square">
            <a:spAutoFit/>
          </a:bodyPr>
          <a:lstStyle/>
          <a:p>
            <a:pPr marL="342900" indent="-342900" algn="just">
              <a:spcAft>
                <a:spcPts val="1000"/>
              </a:spcAft>
              <a:buFont typeface="Courier New" panose="02070309020205020404" pitchFamily="49" charset="0"/>
              <a:buChar char="o"/>
            </a:pPr>
            <a:r>
              <a:rPr lang="en-GB" sz="2000" b="1" dirty="0" smtClean="0">
                <a:solidFill>
                  <a:schemeClr val="tx2"/>
                </a:solidFill>
                <a:ea typeface="+mj-ea"/>
                <a:cs typeface="+mj-cs"/>
              </a:rPr>
              <a:t>Strong </a:t>
            </a:r>
            <a:r>
              <a:rPr lang="en-GB" sz="2000" b="1" dirty="0">
                <a:solidFill>
                  <a:schemeClr val="tx2"/>
                </a:solidFill>
                <a:ea typeface="+mj-ea"/>
                <a:cs typeface="+mj-cs"/>
              </a:rPr>
              <a:t>support </a:t>
            </a:r>
            <a:r>
              <a:rPr lang="en-GB" sz="2000" b="1" dirty="0" smtClean="0">
                <a:solidFill>
                  <a:schemeClr val="tx2"/>
                </a:solidFill>
                <a:ea typeface="+mj-ea"/>
                <a:cs typeface="+mj-cs"/>
              </a:rPr>
              <a:t>for the </a:t>
            </a:r>
            <a:r>
              <a:rPr lang="en-GB" sz="2000" b="1" dirty="0">
                <a:solidFill>
                  <a:schemeClr val="tx2"/>
                </a:solidFill>
                <a:ea typeface="+mj-ea"/>
                <a:cs typeface="+mj-cs"/>
              </a:rPr>
              <a:t>optional aspect of the sustainability criteria </a:t>
            </a:r>
            <a:r>
              <a:rPr lang="en-GB" sz="2000" dirty="0" smtClean="0">
                <a:solidFill>
                  <a:schemeClr val="tx2"/>
                </a:solidFill>
                <a:ea typeface="+mj-ea"/>
                <a:cs typeface="+mj-cs"/>
              </a:rPr>
              <a:t>and creation of </a:t>
            </a:r>
            <a:r>
              <a:rPr lang="en-GB" sz="2000" b="1" dirty="0" smtClean="0">
                <a:solidFill>
                  <a:schemeClr val="tx2"/>
                </a:solidFill>
                <a:ea typeface="+mj-ea"/>
                <a:cs typeface="+mj-cs"/>
              </a:rPr>
              <a:t>guidelines</a:t>
            </a:r>
            <a:r>
              <a:rPr lang="en-GB" sz="2000" dirty="0">
                <a:solidFill>
                  <a:schemeClr val="tx2"/>
                </a:solidFill>
                <a:ea typeface="+mj-ea"/>
                <a:cs typeface="+mj-cs"/>
              </a:rPr>
              <a:t>. </a:t>
            </a:r>
            <a:r>
              <a:rPr lang="en-GB" sz="2000" dirty="0" smtClean="0">
                <a:solidFill>
                  <a:schemeClr val="tx2"/>
                </a:solidFill>
              </a:rPr>
              <a:t>(</a:t>
            </a:r>
            <a:r>
              <a:rPr lang="en-GB" sz="2000" dirty="0" smtClean="0">
                <a:solidFill>
                  <a:schemeClr val="tx2"/>
                </a:solidFill>
              </a:rPr>
              <a:t>Important remarks that producers already contribute to the sustainability of the </a:t>
            </a:r>
            <a:r>
              <a:rPr lang="en-GB" sz="2000" dirty="0" err="1" smtClean="0">
                <a:solidFill>
                  <a:schemeClr val="tx2"/>
                </a:solidFill>
              </a:rPr>
              <a:t>agri</a:t>
            </a:r>
            <a:r>
              <a:rPr lang="en-GB" sz="2000" dirty="0" smtClean="0">
                <a:solidFill>
                  <a:schemeClr val="tx2"/>
                </a:solidFill>
              </a:rPr>
              <a:t>-food </a:t>
            </a:r>
            <a:r>
              <a:rPr lang="en-GB" sz="2000" dirty="0" smtClean="0">
                <a:solidFill>
                  <a:schemeClr val="tx2"/>
                </a:solidFill>
              </a:rPr>
              <a:t>system but </a:t>
            </a:r>
            <a:r>
              <a:rPr lang="en-GB" sz="2000" dirty="0" smtClean="0">
                <a:solidFill>
                  <a:schemeClr val="tx2"/>
                </a:solidFill>
              </a:rPr>
              <a:t>they </a:t>
            </a:r>
            <a:r>
              <a:rPr lang="en-GB" sz="2000" dirty="0">
                <a:solidFill>
                  <a:schemeClr val="tx2"/>
                </a:solidFill>
              </a:rPr>
              <a:t>should benefit from additional support linked to the </a:t>
            </a:r>
            <a:r>
              <a:rPr lang="en-GB" sz="2000" dirty="0" smtClean="0">
                <a:solidFill>
                  <a:schemeClr val="tx2"/>
                </a:solidFill>
              </a:rPr>
              <a:t>introduction </a:t>
            </a:r>
            <a:r>
              <a:rPr lang="en-GB" sz="2000" dirty="0">
                <a:solidFill>
                  <a:schemeClr val="tx2"/>
                </a:solidFill>
              </a:rPr>
              <a:t>of sustainability </a:t>
            </a:r>
            <a:r>
              <a:rPr lang="en-GB" sz="2000" dirty="0" smtClean="0">
                <a:solidFill>
                  <a:schemeClr val="tx2"/>
                </a:solidFill>
              </a:rPr>
              <a:t>criteria). </a:t>
            </a:r>
            <a:endParaRPr lang="en-GB" sz="2000" dirty="0" smtClean="0">
              <a:solidFill>
                <a:schemeClr val="tx2"/>
              </a:solidFill>
              <a:ea typeface="+mj-ea"/>
              <a:cs typeface="+mj-cs"/>
            </a:endParaRPr>
          </a:p>
          <a:p>
            <a:pPr marL="342900" indent="-342900" algn="just">
              <a:buFont typeface="Courier New" panose="02070309020205020404" pitchFamily="49" charset="0"/>
              <a:buChar char="o"/>
            </a:pPr>
            <a:r>
              <a:rPr lang="en-GB" sz="2000" dirty="0" smtClean="0">
                <a:solidFill>
                  <a:schemeClr val="tx2"/>
                </a:solidFill>
                <a:ea typeface="+mj-ea"/>
                <a:cs typeface="+mj-cs"/>
              </a:rPr>
              <a:t>No </a:t>
            </a:r>
            <a:r>
              <a:rPr lang="en-GB" sz="2000" dirty="0" smtClean="0">
                <a:solidFill>
                  <a:schemeClr val="tx2"/>
                </a:solidFill>
                <a:ea typeface="+mj-ea"/>
                <a:cs typeface="+mj-cs"/>
              </a:rPr>
              <a:t>support for the </a:t>
            </a:r>
            <a:r>
              <a:rPr lang="en-GB" sz="2000" dirty="0">
                <a:solidFill>
                  <a:schemeClr val="tx2"/>
                </a:solidFill>
                <a:ea typeface="+mj-ea"/>
                <a:cs typeface="+mj-cs"/>
              </a:rPr>
              <a:t>introduction of a new logo for sustainability</a:t>
            </a:r>
            <a:r>
              <a:rPr lang="en-GB" sz="2000" dirty="0" smtClean="0">
                <a:solidFill>
                  <a:schemeClr val="tx2"/>
                </a:solidFill>
                <a:ea typeface="+mj-ea"/>
                <a:cs typeface="+mj-cs"/>
              </a:rPr>
              <a:t>.</a:t>
            </a:r>
          </a:p>
        </p:txBody>
      </p:sp>
      <p:graphicFrame>
        <p:nvGraphicFramePr>
          <p:cNvPr id="13" name="Chart 12"/>
          <p:cNvGraphicFramePr>
            <a:graphicFrameLocks/>
          </p:cNvGraphicFramePr>
          <p:nvPr>
            <p:extLst>
              <p:ext uri="{D42A27DB-BD31-4B8C-83A1-F6EECF244321}">
                <p14:modId xmlns:p14="http://schemas.microsoft.com/office/powerpoint/2010/main" val="3365924590"/>
              </p:ext>
            </p:extLst>
          </p:nvPr>
        </p:nvGraphicFramePr>
        <p:xfrm>
          <a:off x="995661" y="1284974"/>
          <a:ext cx="10214610" cy="2601956"/>
        </p:xfrm>
        <a:graphic>
          <a:graphicData uri="http://schemas.openxmlformats.org/drawingml/2006/chart">
            <c:chart xmlns:c="http://schemas.openxmlformats.org/drawingml/2006/chart" xmlns:r="http://schemas.openxmlformats.org/officeDocument/2006/relationships" r:id="rId3"/>
          </a:graphicData>
        </a:graphic>
      </p:graphicFrame>
      <p:sp>
        <p:nvSpPr>
          <p:cNvPr id="14" name="Slide Number Placeholder 3"/>
          <p:cNvSpPr>
            <a:spLocks noGrp="1"/>
          </p:cNvSpPr>
          <p:nvPr>
            <p:ph type="sldNum" sz="quarter" idx="12"/>
          </p:nvPr>
        </p:nvSpPr>
        <p:spPr>
          <a:xfrm>
            <a:off x="838200" y="6131286"/>
            <a:ext cx="2743200" cy="365125"/>
          </a:xfrm>
        </p:spPr>
        <p:txBody>
          <a:bodyPr/>
          <a:lstStyle/>
          <a:p>
            <a:fld id="{F46C79FD-C571-418B-AB0F-5EE936C85276}" type="slidenum">
              <a:rPr lang="en-GB" smtClean="0"/>
              <a:t>10</a:t>
            </a:fld>
            <a:endParaRPr lang="en-GB"/>
          </a:p>
        </p:txBody>
      </p:sp>
      <p:sp>
        <p:nvSpPr>
          <p:cNvPr id="7" name="Title 2"/>
          <p:cNvSpPr>
            <a:spLocks noGrp="1"/>
          </p:cNvSpPr>
          <p:nvPr>
            <p:ph type="title"/>
          </p:nvPr>
        </p:nvSpPr>
        <p:spPr>
          <a:xfrm>
            <a:off x="995661" y="225166"/>
            <a:ext cx="10515600" cy="782357"/>
          </a:xfrm>
        </p:spPr>
        <p:txBody>
          <a:bodyPr/>
          <a:lstStyle/>
          <a:p>
            <a:pPr>
              <a:defRPr sz="1400" b="0" i="0" u="none" strike="noStrike" kern="1200" spc="0" baseline="0">
                <a:solidFill>
                  <a:srgbClr val="4D4D4D">
                    <a:lumMod val="65000"/>
                    <a:lumOff val="35000"/>
                  </a:srgbClr>
                </a:solidFill>
                <a:latin typeface="+mn-lt"/>
                <a:ea typeface="+mn-ea"/>
                <a:cs typeface="+mn-cs"/>
              </a:defRPr>
            </a:pPr>
            <a:r>
              <a:rPr lang="en-GB" sz="3200" b="1" dirty="0">
                <a:solidFill>
                  <a:srgbClr val="004494"/>
                </a:solidFill>
                <a:latin typeface="Arial" panose="020B0604020202020204" pitchFamily="34" charset="0"/>
                <a:cs typeface="Arial" panose="020B0604020202020204" pitchFamily="34" charset="0"/>
              </a:rPr>
              <a:t>CDG </a:t>
            </a:r>
            <a:r>
              <a:rPr lang="en-GB" sz="3200" b="1" dirty="0" smtClean="0">
                <a:solidFill>
                  <a:srgbClr val="004494"/>
                </a:solidFill>
                <a:latin typeface="Arial" panose="020B0604020202020204" pitchFamily="34" charset="0"/>
                <a:cs typeface="Arial" panose="020B0604020202020204" pitchFamily="34" charset="0"/>
              </a:rPr>
              <a:t>consultation</a:t>
            </a:r>
            <a:r>
              <a:rPr lang="fr-BE" sz="3200" b="1" dirty="0" smtClean="0">
                <a:solidFill>
                  <a:srgbClr val="004494"/>
                </a:solidFill>
                <a:latin typeface="Arial" panose="020B0604020202020204" pitchFamily="34" charset="0"/>
                <a:cs typeface="Arial" panose="020B0604020202020204" pitchFamily="34" charset="0"/>
              </a:rPr>
              <a:t>: </a:t>
            </a:r>
            <a:r>
              <a:rPr lang="fr-BE" sz="3200" b="1" dirty="0" err="1" smtClean="0">
                <a:solidFill>
                  <a:srgbClr val="004494"/>
                </a:solidFill>
                <a:latin typeface="Arial" panose="020B0604020202020204" pitchFamily="34" charset="0"/>
                <a:cs typeface="Arial" panose="020B0604020202020204" pitchFamily="34" charset="0"/>
              </a:rPr>
              <a:t>Sustainability</a:t>
            </a:r>
            <a:r>
              <a:rPr lang="fr-BE" sz="3200" b="1" dirty="0" smtClean="0">
                <a:solidFill>
                  <a:srgbClr val="004494"/>
                </a:solidFill>
                <a:latin typeface="Arial" panose="020B0604020202020204" pitchFamily="34" charset="0"/>
                <a:cs typeface="Arial" panose="020B0604020202020204" pitchFamily="34" charset="0"/>
              </a:rPr>
              <a:t> </a:t>
            </a:r>
            <a:r>
              <a:rPr lang="fr-BE" sz="3200" b="1" dirty="0">
                <a:solidFill>
                  <a:srgbClr val="004494"/>
                </a:solidFill>
                <a:latin typeface="Arial" panose="020B0604020202020204" pitchFamily="34" charset="0"/>
                <a:cs typeface="Arial" panose="020B0604020202020204" pitchFamily="34" charset="0"/>
              </a:rPr>
              <a:t>of </a:t>
            </a:r>
            <a:r>
              <a:rPr lang="fr-BE" sz="3200" b="1" dirty="0" err="1" smtClean="0">
                <a:solidFill>
                  <a:srgbClr val="004494"/>
                </a:solidFill>
                <a:latin typeface="Arial" panose="020B0604020202020204" pitchFamily="34" charset="0"/>
                <a:cs typeface="Arial" panose="020B0604020202020204" pitchFamily="34" charset="0"/>
              </a:rPr>
              <a:t>GIs</a:t>
            </a:r>
            <a:endParaRPr lang="fr-BE" sz="3200" b="1" dirty="0">
              <a:solidFill>
                <a:srgbClr val="00449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3076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11</a:t>
            </a:fld>
            <a:endParaRPr lang="en-GB"/>
          </a:p>
        </p:txBody>
      </p:sp>
      <p:sp>
        <p:nvSpPr>
          <p:cNvPr id="2" name="Rectangle 1"/>
          <p:cNvSpPr/>
          <p:nvPr/>
        </p:nvSpPr>
        <p:spPr>
          <a:xfrm>
            <a:off x="737062" y="4494810"/>
            <a:ext cx="10963564" cy="1451679"/>
          </a:xfrm>
          <a:prstGeom prst="rect">
            <a:avLst/>
          </a:prstGeom>
        </p:spPr>
        <p:txBody>
          <a:bodyPr wrap="square">
            <a:spAutoFit/>
          </a:bodyPr>
          <a:lstStyle/>
          <a:p>
            <a:pPr marL="342900" indent="-342900">
              <a:spcAft>
                <a:spcPts val="1000"/>
              </a:spcAft>
              <a:buFont typeface="Courier New" panose="02070309020205020404" pitchFamily="49" charset="0"/>
              <a:buChar char="o"/>
            </a:pPr>
            <a:r>
              <a:rPr lang="en-IE" sz="2000" dirty="0" smtClean="0">
                <a:solidFill>
                  <a:srgbClr val="024B9C"/>
                </a:solidFill>
              </a:rPr>
              <a:t>The labelling issue is important in order to </a:t>
            </a:r>
            <a:r>
              <a:rPr lang="en-IE" sz="2000" b="1" dirty="0" smtClean="0">
                <a:solidFill>
                  <a:srgbClr val="024B9C"/>
                </a:solidFill>
              </a:rPr>
              <a:t>help consumers make informed choices</a:t>
            </a:r>
            <a:r>
              <a:rPr lang="en-IE" sz="2000" dirty="0" smtClean="0">
                <a:solidFill>
                  <a:srgbClr val="024B9C"/>
                </a:solidFill>
              </a:rPr>
              <a:t>. Major awareness campaigns are needed.  </a:t>
            </a:r>
          </a:p>
          <a:p>
            <a:pPr marL="342900" indent="-342900">
              <a:buFont typeface="Courier New" panose="02070309020205020404" pitchFamily="49" charset="0"/>
              <a:buChar char="o"/>
            </a:pPr>
            <a:r>
              <a:rPr lang="en-IE" sz="2000" dirty="0" smtClean="0">
                <a:solidFill>
                  <a:srgbClr val="024B9C"/>
                </a:solidFill>
              </a:rPr>
              <a:t>4 out the 6 respondents answered that it is of least importance that the EU symbols for PGI should be mandatory labelling, in particular for GI spirit drinks. </a:t>
            </a:r>
          </a:p>
        </p:txBody>
      </p:sp>
      <p:graphicFrame>
        <p:nvGraphicFramePr>
          <p:cNvPr id="11" name="Chart 10"/>
          <p:cNvGraphicFramePr>
            <a:graphicFrameLocks/>
          </p:cNvGraphicFramePr>
          <p:nvPr>
            <p:extLst>
              <p:ext uri="{D42A27DB-BD31-4B8C-83A1-F6EECF244321}">
                <p14:modId xmlns:p14="http://schemas.microsoft.com/office/powerpoint/2010/main" val="3834749948"/>
              </p:ext>
            </p:extLst>
          </p:nvPr>
        </p:nvGraphicFramePr>
        <p:xfrm>
          <a:off x="914400" y="1172094"/>
          <a:ext cx="10575636" cy="3158145"/>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2"/>
          <p:cNvSpPr>
            <a:spLocks noGrp="1"/>
          </p:cNvSpPr>
          <p:nvPr>
            <p:ph type="title"/>
          </p:nvPr>
        </p:nvSpPr>
        <p:spPr>
          <a:xfrm>
            <a:off x="995661" y="225166"/>
            <a:ext cx="10515600" cy="782357"/>
          </a:xfrm>
        </p:spPr>
        <p:txBody>
          <a:bodyPr/>
          <a:lstStyle/>
          <a:p>
            <a:pPr>
              <a:defRPr sz="1400" b="0" i="0" u="none" strike="noStrike" kern="1200" spc="0" baseline="0">
                <a:solidFill>
                  <a:srgbClr val="4D4D4D">
                    <a:lumMod val="65000"/>
                    <a:lumOff val="35000"/>
                  </a:srgbClr>
                </a:solidFill>
                <a:latin typeface="+mn-lt"/>
                <a:ea typeface="+mn-ea"/>
                <a:cs typeface="+mn-cs"/>
              </a:defRPr>
            </a:pPr>
            <a:r>
              <a:rPr lang="en-GB" sz="3200" b="1" dirty="0">
                <a:solidFill>
                  <a:srgbClr val="004494"/>
                </a:solidFill>
                <a:latin typeface="Arial" panose="020B0604020202020204" pitchFamily="34" charset="0"/>
                <a:cs typeface="Arial" panose="020B0604020202020204" pitchFamily="34" charset="0"/>
              </a:rPr>
              <a:t>CDG </a:t>
            </a:r>
            <a:r>
              <a:rPr lang="en-GB" sz="3200" b="1" dirty="0" smtClean="0">
                <a:solidFill>
                  <a:srgbClr val="004494"/>
                </a:solidFill>
                <a:latin typeface="Arial" panose="020B0604020202020204" pitchFamily="34" charset="0"/>
                <a:cs typeface="Arial" panose="020B0604020202020204" pitchFamily="34" charset="0"/>
              </a:rPr>
              <a:t>consultation</a:t>
            </a:r>
            <a:r>
              <a:rPr lang="fr-BE" sz="3200" b="1" dirty="0" smtClean="0">
                <a:solidFill>
                  <a:srgbClr val="004494"/>
                </a:solidFill>
                <a:latin typeface="Arial" panose="020B0604020202020204" pitchFamily="34" charset="0"/>
                <a:cs typeface="Arial" panose="020B0604020202020204" pitchFamily="34" charset="0"/>
              </a:rPr>
              <a:t>: Labelling </a:t>
            </a:r>
            <a:r>
              <a:rPr lang="fr-BE" sz="3200" b="1" dirty="0">
                <a:solidFill>
                  <a:srgbClr val="004494"/>
                </a:solidFill>
                <a:latin typeface="Arial" panose="020B0604020202020204" pitchFamily="34" charset="0"/>
                <a:cs typeface="Arial" panose="020B0604020202020204" pitchFamily="34" charset="0"/>
              </a:rPr>
              <a:t>of </a:t>
            </a:r>
            <a:r>
              <a:rPr lang="fr-BE" sz="3200" b="1" dirty="0" err="1" smtClean="0">
                <a:solidFill>
                  <a:srgbClr val="004494"/>
                </a:solidFill>
                <a:latin typeface="Arial" panose="020B0604020202020204" pitchFamily="34" charset="0"/>
                <a:cs typeface="Arial" panose="020B0604020202020204" pitchFamily="34" charset="0"/>
              </a:rPr>
              <a:t>GIs</a:t>
            </a:r>
            <a:endParaRPr lang="fr-BE" sz="3200" b="1" dirty="0">
              <a:solidFill>
                <a:srgbClr val="00449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16680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12</a:t>
            </a:fld>
            <a:endParaRPr lang="en-GB"/>
          </a:p>
        </p:txBody>
      </p:sp>
      <p:sp>
        <p:nvSpPr>
          <p:cNvPr id="2" name="TextBox 1"/>
          <p:cNvSpPr txBox="1"/>
          <p:nvPr/>
        </p:nvSpPr>
        <p:spPr>
          <a:xfrm>
            <a:off x="565266" y="4155567"/>
            <a:ext cx="10703096" cy="2010807"/>
          </a:xfrm>
          <a:prstGeom prst="rect">
            <a:avLst/>
          </a:prstGeom>
          <a:noFill/>
        </p:spPr>
        <p:txBody>
          <a:bodyPr wrap="square" rtlCol="0">
            <a:spAutoFit/>
          </a:bodyPr>
          <a:lstStyle/>
          <a:p>
            <a:pPr marL="285750" indent="-285750" algn="just">
              <a:spcAft>
                <a:spcPts val="1000"/>
              </a:spcAft>
              <a:buFont typeface="Courier New" panose="02070309020205020404" pitchFamily="49" charset="0"/>
              <a:buChar char="o"/>
            </a:pPr>
            <a:r>
              <a:rPr lang="en-IE" dirty="0" smtClean="0">
                <a:solidFill>
                  <a:srgbClr val="024B9C"/>
                </a:solidFill>
              </a:rPr>
              <a:t>2 </a:t>
            </a:r>
            <a:r>
              <a:rPr lang="en-IE" dirty="0">
                <a:solidFill>
                  <a:srgbClr val="024B9C"/>
                </a:solidFill>
              </a:rPr>
              <a:t>respondents answered that it is very important for the TSG scheme to </a:t>
            </a:r>
            <a:r>
              <a:rPr lang="en-IE" b="1" dirty="0">
                <a:solidFill>
                  <a:srgbClr val="024B9C"/>
                </a:solidFill>
              </a:rPr>
              <a:t>remain a  minor scheme</a:t>
            </a:r>
            <a:r>
              <a:rPr lang="en-IE" dirty="0">
                <a:solidFill>
                  <a:srgbClr val="024B9C"/>
                </a:solidFill>
              </a:rPr>
              <a:t>. </a:t>
            </a:r>
            <a:endParaRPr lang="en-IE" dirty="0" smtClean="0">
              <a:solidFill>
                <a:srgbClr val="024B9C"/>
              </a:solidFill>
            </a:endParaRPr>
          </a:p>
          <a:p>
            <a:pPr marL="285750" indent="-285750" algn="just">
              <a:spcAft>
                <a:spcPts val="1000"/>
              </a:spcAft>
              <a:buFont typeface="Courier New" panose="02070309020205020404" pitchFamily="49" charset="0"/>
              <a:buChar char="o"/>
            </a:pPr>
            <a:r>
              <a:rPr lang="en-IE" dirty="0" smtClean="0">
                <a:solidFill>
                  <a:srgbClr val="024B9C"/>
                </a:solidFill>
              </a:rPr>
              <a:t>2 </a:t>
            </a:r>
            <a:r>
              <a:rPr lang="en-IE" dirty="0">
                <a:solidFill>
                  <a:srgbClr val="024B9C"/>
                </a:solidFill>
              </a:rPr>
              <a:t>respondents </a:t>
            </a:r>
            <a:r>
              <a:rPr lang="en-IE" dirty="0" smtClean="0">
                <a:solidFill>
                  <a:srgbClr val="024B9C"/>
                </a:solidFill>
              </a:rPr>
              <a:t>answered </a:t>
            </a:r>
            <a:r>
              <a:rPr lang="en-IE" dirty="0">
                <a:solidFill>
                  <a:srgbClr val="024B9C"/>
                </a:solidFill>
              </a:rPr>
              <a:t>that </a:t>
            </a:r>
            <a:r>
              <a:rPr lang="en-IE" dirty="0" smtClean="0">
                <a:solidFill>
                  <a:srgbClr val="024B9C"/>
                </a:solidFill>
              </a:rPr>
              <a:t>it is not so important to adjust </a:t>
            </a:r>
            <a:r>
              <a:rPr lang="en-IE" dirty="0">
                <a:solidFill>
                  <a:srgbClr val="024B9C"/>
                </a:solidFill>
              </a:rPr>
              <a:t>the scheme so that traditional product are identified and protected at regional and national </a:t>
            </a:r>
            <a:r>
              <a:rPr lang="en-IE" dirty="0" smtClean="0">
                <a:solidFill>
                  <a:srgbClr val="024B9C"/>
                </a:solidFill>
              </a:rPr>
              <a:t>level, which </a:t>
            </a:r>
            <a:r>
              <a:rPr lang="en-IE" b="1" dirty="0">
                <a:solidFill>
                  <a:srgbClr val="024B9C"/>
                </a:solidFill>
              </a:rPr>
              <a:t>could increase the attractiveness </a:t>
            </a:r>
            <a:r>
              <a:rPr lang="en-IE" dirty="0">
                <a:solidFill>
                  <a:srgbClr val="024B9C"/>
                </a:solidFill>
              </a:rPr>
              <a:t>of the </a:t>
            </a:r>
            <a:r>
              <a:rPr lang="en-IE" dirty="0" smtClean="0">
                <a:solidFill>
                  <a:srgbClr val="024B9C"/>
                </a:solidFill>
              </a:rPr>
              <a:t>scheme. </a:t>
            </a:r>
            <a:endParaRPr lang="en-IE" dirty="0">
              <a:solidFill>
                <a:srgbClr val="024B9C"/>
              </a:solidFill>
            </a:endParaRPr>
          </a:p>
          <a:p>
            <a:pPr marL="285750" indent="-285750" algn="just">
              <a:spcAft>
                <a:spcPts val="1000"/>
              </a:spcAft>
              <a:buFont typeface="Courier New" panose="02070309020205020404" pitchFamily="49" charset="0"/>
              <a:buChar char="o"/>
            </a:pPr>
            <a:r>
              <a:rPr lang="en-IE" dirty="0" smtClean="0">
                <a:solidFill>
                  <a:srgbClr val="024B9C"/>
                </a:solidFill>
              </a:rPr>
              <a:t>The question remains open on whether or not the restaurants should be registered to propose TSGs and get sanctioned if they do not respect the scheme.</a:t>
            </a:r>
            <a:endParaRPr lang="en-IE" dirty="0">
              <a:solidFill>
                <a:srgbClr val="024B9C"/>
              </a:solidFill>
            </a:endParaRPr>
          </a:p>
        </p:txBody>
      </p:sp>
      <p:graphicFrame>
        <p:nvGraphicFramePr>
          <p:cNvPr id="7" name="Chart 6"/>
          <p:cNvGraphicFramePr>
            <a:graphicFrameLocks/>
          </p:cNvGraphicFramePr>
          <p:nvPr>
            <p:extLst>
              <p:ext uri="{D42A27DB-BD31-4B8C-83A1-F6EECF244321}">
                <p14:modId xmlns:p14="http://schemas.microsoft.com/office/powerpoint/2010/main" val="1005302792"/>
              </p:ext>
            </p:extLst>
          </p:nvPr>
        </p:nvGraphicFramePr>
        <p:xfrm>
          <a:off x="565266" y="1198793"/>
          <a:ext cx="10811364" cy="2851265"/>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2"/>
          <p:cNvSpPr>
            <a:spLocks noGrp="1"/>
          </p:cNvSpPr>
          <p:nvPr>
            <p:ph type="title"/>
          </p:nvPr>
        </p:nvSpPr>
        <p:spPr>
          <a:xfrm>
            <a:off x="920848" y="216853"/>
            <a:ext cx="10949728" cy="782357"/>
          </a:xfrm>
        </p:spPr>
        <p:txBody>
          <a:bodyPr/>
          <a:lstStyle/>
          <a:p>
            <a:pPr>
              <a:defRPr sz="3200" b="0" i="0" u="none" strike="noStrike" kern="1200" spc="0" baseline="0">
                <a:solidFill>
                  <a:srgbClr val="4D4D4D">
                    <a:lumMod val="65000"/>
                    <a:lumOff val="35000"/>
                  </a:srgbClr>
                </a:solidFill>
                <a:latin typeface="+mn-lt"/>
                <a:ea typeface="+mn-ea"/>
                <a:cs typeface="+mn-cs"/>
              </a:defRPr>
            </a:pPr>
            <a:r>
              <a:rPr lang="en-GB" sz="2800" b="1" dirty="0">
                <a:solidFill>
                  <a:srgbClr val="004494"/>
                </a:solidFill>
                <a:latin typeface="Arial" panose="020B0604020202020204" pitchFamily="34" charset="0"/>
                <a:cs typeface="Arial" panose="020B0604020202020204" pitchFamily="34" charset="0"/>
              </a:rPr>
              <a:t>CDG </a:t>
            </a:r>
            <a:r>
              <a:rPr lang="en-GB" sz="2800" b="1" dirty="0" smtClean="0">
                <a:solidFill>
                  <a:srgbClr val="004494"/>
                </a:solidFill>
                <a:latin typeface="Arial" panose="020B0604020202020204" pitchFamily="34" charset="0"/>
                <a:cs typeface="Arial" panose="020B0604020202020204" pitchFamily="34" charset="0"/>
              </a:rPr>
              <a:t>consultation</a:t>
            </a:r>
            <a:r>
              <a:rPr lang="fr-BE" sz="2800" b="1" dirty="0" smtClean="0">
                <a:solidFill>
                  <a:srgbClr val="004494"/>
                </a:solidFill>
                <a:latin typeface="Arial" panose="020B0604020202020204" pitchFamily="34" charset="0"/>
                <a:cs typeface="Arial" panose="020B0604020202020204" pitchFamily="34" charset="0"/>
              </a:rPr>
              <a:t>: </a:t>
            </a:r>
            <a:r>
              <a:rPr lang="en-IE" sz="2800" b="1" dirty="0">
                <a:solidFill>
                  <a:srgbClr val="004494"/>
                </a:solidFill>
                <a:latin typeface="Arial" panose="020B0604020202020204" pitchFamily="34" charset="0"/>
                <a:cs typeface="Arial" panose="020B0604020202020204" pitchFamily="34" charset="0"/>
              </a:rPr>
              <a:t>Traditional Specialities Guaranteed (TSGs)</a:t>
            </a:r>
          </a:p>
        </p:txBody>
      </p:sp>
    </p:spTree>
    <p:extLst>
      <p:ext uri="{BB962C8B-B14F-4D97-AF65-F5344CB8AC3E}">
        <p14:creationId xmlns:p14="http://schemas.microsoft.com/office/powerpoint/2010/main" val="19240656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971" r="16971"/>
          <a:stretch>
            <a:fillRect/>
          </a:stretch>
        </p:blipFill>
        <p:spPr>
          <a:xfrm>
            <a:off x="0" y="0"/>
            <a:ext cx="6156325" cy="6983413"/>
          </a:xfrm>
        </p:spPr>
      </p:pic>
      <p:sp>
        <p:nvSpPr>
          <p:cNvPr id="3" name="Content Placeholder 2"/>
          <p:cNvSpPr>
            <a:spLocks noGrp="1"/>
          </p:cNvSpPr>
          <p:nvPr>
            <p:ph idx="1"/>
          </p:nvPr>
        </p:nvSpPr>
        <p:spPr/>
        <p:txBody>
          <a:bodyPr/>
          <a:lstStyle/>
          <a:p>
            <a:pPr marL="457200" indent="-457200">
              <a:buFontTx/>
              <a:buAutoNum type="arabicPeriod"/>
            </a:pPr>
            <a:r>
              <a:rPr lang="fr-BE" dirty="0"/>
              <a:t>Objectives</a:t>
            </a:r>
            <a:endParaRPr lang="en-GB" dirty="0"/>
          </a:p>
          <a:p>
            <a:pPr marL="457200" indent="-457200">
              <a:buFontTx/>
              <a:buAutoNum type="arabicPeriod"/>
            </a:pPr>
            <a:r>
              <a:rPr lang="en-GB" dirty="0" smtClean="0"/>
              <a:t>Policy options </a:t>
            </a:r>
          </a:p>
          <a:p>
            <a:pPr marL="1143000" lvl="1" indent="-457200">
              <a:buFontTx/>
              <a:buAutoNum type="arabicPeriod"/>
            </a:pPr>
            <a:r>
              <a:rPr lang="en-US" dirty="0"/>
              <a:t>Improve and support</a:t>
            </a:r>
          </a:p>
          <a:p>
            <a:pPr marL="1143000" lvl="1" indent="-457200">
              <a:buFontTx/>
              <a:buAutoNum type="arabicPeriod"/>
            </a:pPr>
            <a:r>
              <a:rPr lang="en-US" dirty="0"/>
              <a:t>Better define and reinforce </a:t>
            </a:r>
          </a:p>
          <a:p>
            <a:pPr marL="1143000" lvl="1" indent="-457200">
              <a:buFontTx/>
              <a:buAutoNum type="arabicPeriod"/>
            </a:pPr>
            <a:r>
              <a:rPr lang="en-IE" dirty="0" smtClean="0"/>
              <a:t>Harmonise</a:t>
            </a:r>
            <a:r>
              <a:rPr lang="en-US" dirty="0" smtClean="0"/>
              <a:t> </a:t>
            </a:r>
            <a:r>
              <a:rPr lang="en-US" dirty="0"/>
              <a:t>and </a:t>
            </a:r>
            <a:r>
              <a:rPr lang="en-US" dirty="0" smtClean="0"/>
              <a:t>upgrade</a:t>
            </a:r>
            <a:endParaRPr lang="en-GB" dirty="0" smtClean="0"/>
          </a:p>
          <a:p>
            <a:pPr marL="457200" indent="-457200">
              <a:buFontTx/>
              <a:buAutoNum type="arabicPeriod"/>
            </a:pPr>
            <a:r>
              <a:rPr lang="en-GB" dirty="0" smtClean="0"/>
              <a:t>Preferred option</a:t>
            </a:r>
            <a:endParaRPr lang="en-GB" dirty="0"/>
          </a:p>
        </p:txBody>
      </p:sp>
      <p:sp>
        <p:nvSpPr>
          <p:cNvPr id="5" name="Content Placeholder 2"/>
          <p:cNvSpPr txBox="1">
            <a:spLocks/>
          </p:cNvSpPr>
          <p:nvPr/>
        </p:nvSpPr>
        <p:spPr>
          <a:xfrm>
            <a:off x="4535858" y="419771"/>
            <a:ext cx="7554542" cy="1358230"/>
          </a:xfrm>
          <a:prstGeom prst="rect">
            <a:avLst/>
          </a:prstGeom>
          <a:solidFill>
            <a:schemeClr val="bg1"/>
          </a:solidFill>
        </p:spPr>
        <p:txBody>
          <a:bodyPr vert="horz" lIns="360000" tIns="360000" rIns="360000" bIns="360000" rtlCol="0" anchor="ctr" anchorCtr="0">
            <a:noAutofit/>
          </a:bodyPr>
          <a:lstStyle>
            <a:lvl1pPr marL="0" indent="0" algn="l" defTabSz="914400" rtl="0" eaLnBrk="1" latinLnBrk="0" hangingPunct="1">
              <a:lnSpc>
                <a:spcPct val="100000"/>
              </a:lnSpc>
              <a:spcBef>
                <a:spcPts val="0"/>
              </a:spcBef>
              <a:spcAft>
                <a:spcPts val="1800"/>
              </a:spcAft>
              <a:buClr>
                <a:schemeClr val="tx2"/>
              </a:buClr>
              <a:buFontTx/>
              <a:buNone/>
              <a:defRPr sz="2400" i="1" kern="1200">
                <a:solidFill>
                  <a:schemeClr val="tx2"/>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en-US" sz="4000" i="0" dirty="0" smtClean="0"/>
              <a:t>III. Impact Assessment</a:t>
            </a:r>
          </a:p>
          <a:p>
            <a:r>
              <a:rPr lang="en-US" sz="3200" i="0" dirty="0" smtClean="0"/>
              <a:t>Preliminary findings</a:t>
            </a:r>
            <a:endParaRPr lang="fr-BE" sz="1800" i="0" strike="sngStrike" dirty="0"/>
          </a:p>
        </p:txBody>
      </p:sp>
    </p:spTree>
    <p:extLst>
      <p:ext uri="{BB962C8B-B14F-4D97-AF65-F5344CB8AC3E}">
        <p14:creationId xmlns:p14="http://schemas.microsoft.com/office/powerpoint/2010/main" val="48300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411967"/>
            <a:ext cx="10905699" cy="4618718"/>
          </a:xfrm>
        </p:spPr>
        <p:txBody>
          <a:bodyPr/>
          <a:lstStyle/>
          <a:p>
            <a:pPr marL="0" indent="0">
              <a:spcAft>
                <a:spcPts val="1200"/>
              </a:spcAft>
              <a:buNone/>
            </a:pPr>
            <a:endParaRPr lang="en-GB" dirty="0" smtClean="0"/>
          </a:p>
          <a:p>
            <a:pPr lvl="1">
              <a:spcAft>
                <a:spcPts val="1200"/>
              </a:spcAft>
            </a:pPr>
            <a:endParaRPr lang="en-GB" dirty="0"/>
          </a:p>
        </p:txBody>
      </p:sp>
      <p:sp>
        <p:nvSpPr>
          <p:cNvPr id="2" name="Title 1"/>
          <p:cNvSpPr>
            <a:spLocks noGrp="1"/>
          </p:cNvSpPr>
          <p:nvPr>
            <p:ph type="title"/>
          </p:nvPr>
        </p:nvSpPr>
        <p:spPr>
          <a:xfrm>
            <a:off x="955548" y="354693"/>
            <a:ext cx="10515600" cy="1317431"/>
          </a:xfrm>
        </p:spPr>
        <p:txBody>
          <a:bodyPr/>
          <a:lstStyle/>
          <a:p>
            <a:r>
              <a:rPr lang="en-GB" b="1" dirty="0" smtClean="0"/>
              <a:t>Impact Assessment - Objectives</a:t>
            </a:r>
            <a:br>
              <a:rPr lang="en-GB" b="1" dirty="0" smtClean="0"/>
            </a:br>
            <a:endParaRPr lang="en-GB" sz="3200" b="1" dirty="0"/>
          </a:p>
        </p:txBody>
      </p:sp>
      <p:sp>
        <p:nvSpPr>
          <p:cNvPr id="5" name="Rectangle 4"/>
          <p:cNvSpPr/>
          <p:nvPr/>
        </p:nvSpPr>
        <p:spPr>
          <a:xfrm>
            <a:off x="566928" y="1011832"/>
            <a:ext cx="11292840" cy="6078587"/>
          </a:xfrm>
          <a:prstGeom prst="rect">
            <a:avLst/>
          </a:prstGeom>
        </p:spPr>
        <p:txBody>
          <a:bodyPr wrap="square">
            <a:spAutoFit/>
          </a:bodyPr>
          <a:lstStyle/>
          <a:p>
            <a:pPr marL="0" lvl="1" algn="just">
              <a:buClr>
                <a:schemeClr val="tx2"/>
              </a:buClr>
            </a:pPr>
            <a:endParaRPr lang="en-US" sz="2800" dirty="0" smtClean="0"/>
          </a:p>
          <a:p>
            <a:pPr marL="0" lvl="1" algn="just">
              <a:spcBef>
                <a:spcPts val="600"/>
              </a:spcBef>
              <a:buClr>
                <a:schemeClr val="tx2"/>
              </a:buClr>
            </a:pPr>
            <a:r>
              <a:rPr lang="en-GB" sz="2400" i="1" dirty="0">
                <a:solidFill>
                  <a:schemeClr val="tx2">
                    <a:lumMod val="60000"/>
                    <a:lumOff val="40000"/>
                  </a:schemeClr>
                </a:solidFill>
                <a:ea typeface="Times New Roman" panose="02020603050405020304" pitchFamily="18" charset="0"/>
              </a:rPr>
              <a:t>Strengthen GIs and increase their take up across the </a:t>
            </a:r>
            <a:r>
              <a:rPr lang="en-GB" sz="2400" i="1" dirty="0" smtClean="0">
                <a:solidFill>
                  <a:schemeClr val="tx2">
                    <a:lumMod val="60000"/>
                    <a:lumOff val="40000"/>
                  </a:schemeClr>
                </a:solidFill>
                <a:ea typeface="Times New Roman" panose="02020603050405020304" pitchFamily="18" charset="0"/>
              </a:rPr>
              <a:t>EU </a:t>
            </a:r>
          </a:p>
          <a:p>
            <a:pPr marL="0" lvl="1" algn="just">
              <a:spcBef>
                <a:spcPts val="600"/>
              </a:spcBef>
              <a:buClr>
                <a:schemeClr val="tx2"/>
              </a:buClr>
            </a:pPr>
            <a:endParaRPr lang="en-GB" sz="1400" i="1" u="sng" dirty="0">
              <a:solidFill>
                <a:schemeClr val="tx2">
                  <a:lumMod val="60000"/>
                  <a:lumOff val="40000"/>
                </a:schemeClr>
              </a:solidFill>
            </a:endParaRPr>
          </a:p>
          <a:p>
            <a:pPr marL="0" lvl="1" algn="just">
              <a:spcBef>
                <a:spcPts val="600"/>
              </a:spcBef>
              <a:buClr>
                <a:schemeClr val="tx2"/>
              </a:buClr>
            </a:pPr>
            <a:r>
              <a:rPr lang="en-US" sz="2000" u="sng" dirty="0" smtClean="0">
                <a:solidFill>
                  <a:schemeClr val="tx2"/>
                </a:solidFill>
              </a:rPr>
              <a:t>Specific </a:t>
            </a:r>
            <a:r>
              <a:rPr lang="en-US" sz="2000" u="sng" dirty="0">
                <a:solidFill>
                  <a:schemeClr val="tx2"/>
                </a:solidFill>
              </a:rPr>
              <a:t>objectives:</a:t>
            </a:r>
          </a:p>
          <a:p>
            <a:pPr marL="228600" lvl="1" indent="-228600" algn="just">
              <a:spcBef>
                <a:spcPts val="600"/>
              </a:spcBef>
              <a:buClr>
                <a:schemeClr val="tx2"/>
              </a:buClr>
              <a:buFont typeface="Arial" panose="020B0604020202020204" pitchFamily="34" charset="0"/>
              <a:buChar char="•"/>
            </a:pPr>
            <a:r>
              <a:rPr lang="en-US" sz="2000" dirty="0">
                <a:solidFill>
                  <a:schemeClr val="tx2"/>
                </a:solidFill>
              </a:rPr>
              <a:t>Improve </a:t>
            </a:r>
            <a:r>
              <a:rPr lang="en-US" sz="2000" dirty="0" smtClean="0">
                <a:solidFill>
                  <a:schemeClr val="tx2"/>
                </a:solidFill>
              </a:rPr>
              <a:t>enforcement </a:t>
            </a:r>
            <a:r>
              <a:rPr lang="en-US" sz="2000" dirty="0">
                <a:solidFill>
                  <a:schemeClr val="tx2"/>
                </a:solidFill>
              </a:rPr>
              <a:t>of GIs, incl. fraud on the internet</a:t>
            </a:r>
          </a:p>
          <a:p>
            <a:pPr marL="228600" lvl="1" indent="-228600" algn="just">
              <a:spcBef>
                <a:spcPts val="600"/>
              </a:spcBef>
              <a:buClr>
                <a:schemeClr val="tx2"/>
              </a:buClr>
              <a:buFont typeface="Arial" panose="020B0604020202020204" pitchFamily="34" charset="0"/>
              <a:buChar char="•"/>
            </a:pPr>
            <a:r>
              <a:rPr lang="en-US" sz="2000" dirty="0" smtClean="0">
                <a:solidFill>
                  <a:schemeClr val="tx2"/>
                </a:solidFill>
              </a:rPr>
              <a:t>Increase attractiveness of GIs</a:t>
            </a:r>
          </a:p>
          <a:p>
            <a:pPr marL="800100" lvl="2" indent="-342900" algn="just">
              <a:spcBef>
                <a:spcPts val="600"/>
              </a:spcBef>
              <a:buClr>
                <a:schemeClr val="tx2"/>
              </a:buClr>
              <a:buFont typeface="Wingdings" panose="05000000000000000000" pitchFamily="2" charset="2"/>
              <a:buChar char="q"/>
            </a:pPr>
            <a:r>
              <a:rPr lang="en-US" sz="2000" dirty="0" smtClean="0">
                <a:solidFill>
                  <a:schemeClr val="tx2"/>
                </a:solidFill>
              </a:rPr>
              <a:t>Integrate societal challenges on sustainability</a:t>
            </a:r>
          </a:p>
          <a:p>
            <a:pPr marL="800100" lvl="2" indent="-342900" algn="just">
              <a:spcBef>
                <a:spcPts val="600"/>
              </a:spcBef>
              <a:buClr>
                <a:schemeClr val="tx2"/>
              </a:buClr>
              <a:buFont typeface="Wingdings" panose="05000000000000000000" pitchFamily="2" charset="2"/>
              <a:buChar char="q"/>
            </a:pPr>
            <a:r>
              <a:rPr lang="en-US" sz="2000" dirty="0" smtClean="0">
                <a:solidFill>
                  <a:schemeClr val="tx2"/>
                </a:solidFill>
              </a:rPr>
              <a:t>Empower producers and producer </a:t>
            </a:r>
            <a:r>
              <a:rPr lang="en-US" sz="2000" dirty="0">
                <a:solidFill>
                  <a:schemeClr val="tx2"/>
                </a:solidFill>
              </a:rPr>
              <a:t>groups for better management of </a:t>
            </a:r>
            <a:r>
              <a:rPr lang="en-US" sz="2000" dirty="0" smtClean="0">
                <a:solidFill>
                  <a:schemeClr val="tx2"/>
                </a:solidFill>
              </a:rPr>
              <a:t>GIs</a:t>
            </a:r>
          </a:p>
          <a:p>
            <a:pPr marL="800100" lvl="2" indent="-342900" algn="just">
              <a:spcBef>
                <a:spcPts val="600"/>
              </a:spcBef>
              <a:buClr>
                <a:schemeClr val="tx2"/>
              </a:buClr>
              <a:buFont typeface="Wingdings" panose="05000000000000000000" pitchFamily="2" charset="2"/>
              <a:buChar char="q"/>
            </a:pPr>
            <a:r>
              <a:rPr lang="en-US" sz="2000" dirty="0" smtClean="0">
                <a:solidFill>
                  <a:schemeClr val="tx2"/>
                </a:solidFill>
              </a:rPr>
              <a:t>Increase market perception of GIs and consumer awareness of EU quality schemes and logos</a:t>
            </a:r>
            <a:endParaRPr lang="nl-BE" sz="2000" dirty="0">
              <a:solidFill>
                <a:schemeClr val="tx2"/>
              </a:solidFill>
            </a:endParaRPr>
          </a:p>
          <a:p>
            <a:pPr marL="228600" lvl="1" indent="-228600" algn="just">
              <a:spcBef>
                <a:spcPts val="600"/>
              </a:spcBef>
              <a:buClr>
                <a:schemeClr val="tx2"/>
              </a:buClr>
              <a:buFont typeface="Arial" panose="020B0604020202020204" pitchFamily="34" charset="0"/>
              <a:buChar char="•"/>
            </a:pPr>
            <a:r>
              <a:rPr lang="en-US" sz="2000" dirty="0" smtClean="0">
                <a:solidFill>
                  <a:schemeClr val="tx2"/>
                </a:solidFill>
              </a:rPr>
              <a:t>Streamline rules and procedures</a:t>
            </a:r>
          </a:p>
          <a:p>
            <a:pPr marL="800100" lvl="2" indent="-342900" algn="just">
              <a:spcBef>
                <a:spcPts val="600"/>
              </a:spcBef>
              <a:buClr>
                <a:schemeClr val="tx2"/>
              </a:buClr>
              <a:buFont typeface="Wingdings" panose="05000000000000000000" pitchFamily="2" charset="2"/>
              <a:buChar char="q"/>
            </a:pPr>
            <a:r>
              <a:rPr lang="en-US" sz="2000" dirty="0" smtClean="0">
                <a:solidFill>
                  <a:schemeClr val="tx2"/>
                </a:solidFill>
              </a:rPr>
              <a:t>Streamline and clarify the legal framework</a:t>
            </a:r>
          </a:p>
          <a:p>
            <a:pPr marL="800100" lvl="2" indent="-342900" algn="just">
              <a:spcBef>
                <a:spcPts val="600"/>
              </a:spcBef>
              <a:buClr>
                <a:schemeClr val="tx2"/>
              </a:buClr>
              <a:buFont typeface="Wingdings" panose="05000000000000000000" pitchFamily="2" charset="2"/>
              <a:buChar char="q"/>
            </a:pPr>
            <a:r>
              <a:rPr lang="en-US" sz="2000" dirty="0" smtClean="0">
                <a:solidFill>
                  <a:schemeClr val="tx2"/>
                </a:solidFill>
              </a:rPr>
              <a:t>Safeguard the protection of traditional food names</a:t>
            </a:r>
          </a:p>
          <a:p>
            <a:pPr marL="228600" lvl="1" indent="-228600" algn="just">
              <a:spcBef>
                <a:spcPts val="600"/>
              </a:spcBef>
              <a:buClr>
                <a:schemeClr val="tx2"/>
              </a:buClr>
              <a:buFont typeface="Arial" panose="020B0604020202020204" pitchFamily="34" charset="0"/>
              <a:buChar char="•"/>
            </a:pPr>
            <a:endParaRPr lang="en-US" sz="2400" dirty="0" smtClean="0">
              <a:solidFill>
                <a:schemeClr val="tx2"/>
              </a:solidFill>
              <a:ea typeface="+mj-ea"/>
              <a:cs typeface="+mj-cs"/>
            </a:endParaRPr>
          </a:p>
          <a:p>
            <a:pPr marL="0" lvl="1" algn="just">
              <a:spcBef>
                <a:spcPts val="600"/>
              </a:spcBef>
              <a:buClr>
                <a:schemeClr val="tx2"/>
              </a:buClr>
            </a:pPr>
            <a:endParaRPr lang="en-US" sz="2400" dirty="0" smtClean="0">
              <a:solidFill>
                <a:schemeClr val="tx2"/>
              </a:solidFill>
              <a:ea typeface="+mj-ea"/>
              <a:cs typeface="+mj-cs"/>
            </a:endParaRPr>
          </a:p>
        </p:txBody>
      </p:sp>
    </p:spTree>
    <p:extLst>
      <p:ext uri="{BB962C8B-B14F-4D97-AF65-F5344CB8AC3E}">
        <p14:creationId xmlns:p14="http://schemas.microsoft.com/office/powerpoint/2010/main" val="4024425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5672" y="1661996"/>
            <a:ext cx="10905699" cy="3881904"/>
          </a:xfrm>
        </p:spPr>
        <p:txBody>
          <a:bodyPr/>
          <a:lstStyle/>
          <a:p>
            <a:pPr marL="228600" lvl="1" algn="just">
              <a:spcBef>
                <a:spcPts val="600"/>
              </a:spcBef>
            </a:pPr>
            <a:endParaRPr lang="en-GB" b="1" dirty="0" smtClean="0">
              <a:solidFill>
                <a:schemeClr val="tx2"/>
              </a:solidFill>
            </a:endParaRPr>
          </a:p>
        </p:txBody>
      </p:sp>
      <p:sp>
        <p:nvSpPr>
          <p:cNvPr id="3" name="Title 2"/>
          <p:cNvSpPr>
            <a:spLocks noGrp="1"/>
          </p:cNvSpPr>
          <p:nvPr>
            <p:ph type="title"/>
          </p:nvPr>
        </p:nvSpPr>
        <p:spPr/>
        <p:txBody>
          <a:bodyPr/>
          <a:lstStyle/>
          <a:p>
            <a:r>
              <a:rPr lang="en-US" b="1" dirty="0" smtClean="0"/>
              <a:t>Impact assessment – policy options</a:t>
            </a:r>
            <a:endParaRPr lang="en-US" b="1" dirty="0"/>
          </a:p>
        </p:txBody>
      </p:sp>
      <p:graphicFrame>
        <p:nvGraphicFramePr>
          <p:cNvPr id="4" name="Table 3"/>
          <p:cNvGraphicFramePr>
            <a:graphicFrameLocks noGrp="1"/>
          </p:cNvGraphicFramePr>
          <p:nvPr>
            <p:extLst>
              <p:ext uri="{D42A27DB-BD31-4B8C-83A1-F6EECF244321}">
                <p14:modId xmlns:p14="http://schemas.microsoft.com/office/powerpoint/2010/main" val="2318083821"/>
              </p:ext>
            </p:extLst>
          </p:nvPr>
        </p:nvGraphicFramePr>
        <p:xfrm>
          <a:off x="775672" y="1661996"/>
          <a:ext cx="10905700" cy="4284915"/>
        </p:xfrm>
        <a:graphic>
          <a:graphicData uri="http://schemas.openxmlformats.org/drawingml/2006/table">
            <a:tbl>
              <a:tblPr firstRow="1" bandRow="1">
                <a:tableStyleId>{5C22544A-7EE6-4342-B048-85BDC9FD1C3A}</a:tableStyleId>
              </a:tblPr>
              <a:tblGrid>
                <a:gridCol w="5452850">
                  <a:extLst>
                    <a:ext uri="{9D8B030D-6E8A-4147-A177-3AD203B41FA5}">
                      <a16:colId xmlns:a16="http://schemas.microsoft.com/office/drawing/2014/main" val="1667444449"/>
                    </a:ext>
                  </a:extLst>
                </a:gridCol>
                <a:gridCol w="5452850">
                  <a:extLst>
                    <a:ext uri="{9D8B030D-6E8A-4147-A177-3AD203B41FA5}">
                      <a16:colId xmlns:a16="http://schemas.microsoft.com/office/drawing/2014/main" val="2349809417"/>
                    </a:ext>
                  </a:extLst>
                </a:gridCol>
              </a:tblGrid>
              <a:tr h="848842">
                <a:tc>
                  <a:txBody>
                    <a:bodyPr/>
                    <a:lstStyle/>
                    <a:p>
                      <a:r>
                        <a:rPr lang="en-GB" b="1" dirty="0" smtClean="0">
                          <a:solidFill>
                            <a:schemeClr val="tx2"/>
                          </a:solidFill>
                        </a:rPr>
                        <a:t>Option 1: Improve and support </a:t>
                      </a:r>
                      <a:endParaRPr lang="fr-BE" dirty="0"/>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chemeClr val="tx2"/>
                          </a:solidFill>
                        </a:rPr>
                        <a:t>guidance and guidelines; aligned procedures; flexibility</a:t>
                      </a:r>
                    </a:p>
                  </a:txBody>
                  <a:tcPr>
                    <a:solidFill>
                      <a:schemeClr val="bg1">
                        <a:lumMod val="95000"/>
                      </a:schemeClr>
                    </a:solidFill>
                  </a:tcPr>
                </a:tc>
                <a:extLst>
                  <a:ext uri="{0D108BD9-81ED-4DB2-BD59-A6C34878D82A}">
                    <a16:rowId xmlns:a16="http://schemas.microsoft.com/office/drawing/2014/main" val="2944513035"/>
                  </a:ext>
                </a:extLst>
              </a:tr>
              <a:tr h="9599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solidFill>
                            <a:schemeClr val="tx2"/>
                          </a:solidFill>
                        </a:rPr>
                        <a:t>Option 2: Define and reinforce </a:t>
                      </a:r>
                      <a:endParaRPr lang="fr-BE" dirty="0"/>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2"/>
                          </a:solidFill>
                        </a:rPr>
                        <a:t>defining legal concepts, harmonising, introducing obligatory actions</a:t>
                      </a:r>
                    </a:p>
                  </a:txBody>
                  <a:tcPr>
                    <a:solidFill>
                      <a:schemeClr val="accent2">
                        <a:lumMod val="20000"/>
                        <a:lumOff val="80000"/>
                      </a:schemeClr>
                    </a:solidFill>
                  </a:tcPr>
                </a:tc>
                <a:extLst>
                  <a:ext uri="{0D108BD9-81ED-4DB2-BD59-A6C34878D82A}">
                    <a16:rowId xmlns:a16="http://schemas.microsoft.com/office/drawing/2014/main" val="3799375875"/>
                  </a:ext>
                </a:extLst>
              </a:tr>
              <a:tr h="7366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solidFill>
                            <a:schemeClr val="tx2"/>
                          </a:solidFill>
                        </a:rPr>
                        <a:t>Option 3: Harmonise and upgrade </a:t>
                      </a:r>
                      <a:r>
                        <a:rPr lang="en-GB" dirty="0" smtClean="0">
                          <a:solidFill>
                            <a:schemeClr val="tx2"/>
                          </a:solidFill>
                        </a:rPr>
                        <a:t> </a:t>
                      </a:r>
                      <a:endParaRPr lang="fr-BE" dirty="0"/>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2"/>
                          </a:solidFill>
                        </a:rPr>
                        <a:t>full integration and harmonisation</a:t>
                      </a:r>
                    </a:p>
                  </a:txBody>
                  <a:tcPr>
                    <a:solidFill>
                      <a:schemeClr val="bg1">
                        <a:lumMod val="95000"/>
                      </a:schemeClr>
                    </a:solidFill>
                  </a:tcPr>
                </a:tc>
                <a:extLst>
                  <a:ext uri="{0D108BD9-81ED-4DB2-BD59-A6C34878D82A}">
                    <a16:rowId xmlns:a16="http://schemas.microsoft.com/office/drawing/2014/main" val="1260489890"/>
                  </a:ext>
                </a:extLst>
              </a:tr>
              <a:tr h="17394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smtClean="0">
                          <a:solidFill>
                            <a:schemeClr val="tx2"/>
                          </a:solidFill>
                        </a:rPr>
                        <a:t>All options</a:t>
                      </a:r>
                      <a:r>
                        <a:rPr lang="en-US" b="1" dirty="0" smtClean="0">
                          <a:solidFill>
                            <a:schemeClr val="tx2"/>
                          </a:solidFill>
                        </a:rPr>
                        <a:t>:</a:t>
                      </a:r>
                      <a:r>
                        <a:rPr lang="en-US" b="1" baseline="0" dirty="0" smtClean="0">
                          <a:solidFill>
                            <a:schemeClr val="tx2"/>
                          </a:solidFill>
                        </a:rPr>
                        <a:t> </a:t>
                      </a:r>
                      <a:r>
                        <a:rPr lang="en-US" b="1" dirty="0" smtClean="0">
                          <a:solidFill>
                            <a:schemeClr val="tx2"/>
                          </a:solidFill>
                        </a:rPr>
                        <a:t>Cross-cutting actions </a:t>
                      </a:r>
                      <a:endParaRPr lang="fr-BE" dirty="0"/>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2"/>
                          </a:solidFill>
                        </a:rPr>
                        <a:t>communication and information actions, guidelines on GI applications and full digitalisation of the application process</a:t>
                      </a:r>
                      <a:endParaRPr lang="en-GB" dirty="0" smtClean="0">
                        <a:solidFill>
                          <a:schemeClr val="tx2"/>
                        </a:solidFill>
                      </a:endParaRPr>
                    </a:p>
                  </a:txBody>
                  <a:tcPr>
                    <a:solidFill>
                      <a:schemeClr val="accent2">
                        <a:lumMod val="20000"/>
                        <a:lumOff val="80000"/>
                      </a:schemeClr>
                    </a:solidFill>
                  </a:tcPr>
                </a:tc>
                <a:extLst>
                  <a:ext uri="{0D108BD9-81ED-4DB2-BD59-A6C34878D82A}">
                    <a16:rowId xmlns:a16="http://schemas.microsoft.com/office/drawing/2014/main" val="3421244349"/>
                  </a:ext>
                </a:extLst>
              </a:tr>
            </a:tbl>
          </a:graphicData>
        </a:graphic>
      </p:graphicFrame>
    </p:spTree>
    <p:extLst>
      <p:ext uri="{BB962C8B-B14F-4D97-AF65-F5344CB8AC3E}">
        <p14:creationId xmlns:p14="http://schemas.microsoft.com/office/powerpoint/2010/main" val="2641725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75672" y="1661996"/>
            <a:ext cx="10905699" cy="3881904"/>
          </a:xfrm>
        </p:spPr>
        <p:txBody>
          <a:bodyPr/>
          <a:lstStyle/>
          <a:p>
            <a:pPr marL="228600" lvl="1" algn="just">
              <a:spcBef>
                <a:spcPts val="600"/>
              </a:spcBef>
            </a:pPr>
            <a:r>
              <a:rPr lang="en-US" sz="2800" dirty="0" smtClean="0">
                <a:solidFill>
                  <a:schemeClr val="tx2"/>
                </a:solidFill>
              </a:rPr>
              <a:t>Analysis of </a:t>
            </a:r>
            <a:r>
              <a:rPr lang="en-US" sz="2800" b="1" dirty="0" smtClean="0">
                <a:solidFill>
                  <a:schemeClr val="tx2"/>
                </a:solidFill>
              </a:rPr>
              <a:t>impacts</a:t>
            </a:r>
            <a:r>
              <a:rPr lang="en-US" sz="2800" dirty="0" smtClean="0">
                <a:solidFill>
                  <a:schemeClr val="tx2"/>
                </a:solidFill>
              </a:rPr>
              <a:t> (economic, social and environmental) to draw on advantages and drawbacks of each option</a:t>
            </a:r>
          </a:p>
          <a:p>
            <a:pPr marL="228600" lvl="1" algn="just">
              <a:spcBef>
                <a:spcPts val="600"/>
              </a:spcBef>
            </a:pPr>
            <a:r>
              <a:rPr lang="en-US" sz="2800" dirty="0" smtClean="0">
                <a:solidFill>
                  <a:schemeClr val="tx2"/>
                </a:solidFill>
              </a:rPr>
              <a:t>Comparison of options against </a:t>
            </a:r>
            <a:r>
              <a:rPr lang="en-US" sz="2800" b="1" dirty="0" smtClean="0">
                <a:solidFill>
                  <a:schemeClr val="tx2"/>
                </a:solidFill>
              </a:rPr>
              <a:t>specific objectives</a:t>
            </a:r>
            <a:r>
              <a:rPr lang="en-US" sz="2800" dirty="0" smtClean="0">
                <a:solidFill>
                  <a:schemeClr val="tx2"/>
                </a:solidFill>
              </a:rPr>
              <a:t>, i.e. to what extent and how policy options are likely to achieve the objective </a:t>
            </a:r>
          </a:p>
          <a:p>
            <a:pPr marL="228600" lvl="1" algn="just">
              <a:spcBef>
                <a:spcPts val="600"/>
              </a:spcBef>
            </a:pPr>
            <a:r>
              <a:rPr lang="en-US" sz="2800" dirty="0" smtClean="0">
                <a:solidFill>
                  <a:schemeClr val="tx2"/>
                </a:solidFill>
              </a:rPr>
              <a:t>Analysis </a:t>
            </a:r>
            <a:r>
              <a:rPr lang="en-US" sz="2800" dirty="0">
                <a:solidFill>
                  <a:schemeClr val="tx2"/>
                </a:solidFill>
              </a:rPr>
              <a:t>of possible </a:t>
            </a:r>
            <a:r>
              <a:rPr lang="en-US" sz="2800" b="1" dirty="0">
                <a:solidFill>
                  <a:schemeClr val="tx2"/>
                </a:solidFill>
              </a:rPr>
              <a:t>time savings </a:t>
            </a:r>
            <a:r>
              <a:rPr lang="en-US" sz="2800" dirty="0">
                <a:solidFill>
                  <a:schemeClr val="tx2"/>
                </a:solidFill>
              </a:rPr>
              <a:t>and </a:t>
            </a:r>
            <a:r>
              <a:rPr lang="en-US" sz="2800" b="1" dirty="0">
                <a:solidFill>
                  <a:schemeClr val="tx2"/>
                </a:solidFill>
              </a:rPr>
              <a:t>burden reduction </a:t>
            </a:r>
            <a:r>
              <a:rPr lang="en-US" sz="2800" dirty="0" smtClean="0">
                <a:solidFill>
                  <a:schemeClr val="tx2"/>
                </a:solidFill>
              </a:rPr>
              <a:t>if an agency was involved in </a:t>
            </a:r>
            <a:r>
              <a:rPr lang="en-US" sz="2800" dirty="0">
                <a:solidFill>
                  <a:schemeClr val="tx2"/>
                </a:solidFill>
              </a:rPr>
              <a:t>the registration </a:t>
            </a:r>
            <a:r>
              <a:rPr lang="en-US" sz="2800" dirty="0" smtClean="0">
                <a:solidFill>
                  <a:schemeClr val="tx2"/>
                </a:solidFill>
              </a:rPr>
              <a:t>process</a:t>
            </a:r>
          </a:p>
          <a:p>
            <a:pPr marL="228600" lvl="1" algn="just">
              <a:spcBef>
                <a:spcPts val="600"/>
              </a:spcBef>
            </a:pPr>
            <a:endParaRPr lang="en-GB" sz="2800" dirty="0" smtClean="0">
              <a:solidFill>
                <a:schemeClr val="tx2"/>
              </a:solidFill>
            </a:endParaRPr>
          </a:p>
          <a:p>
            <a:pPr marL="228600" lvl="1" algn="just">
              <a:spcBef>
                <a:spcPts val="600"/>
              </a:spcBef>
            </a:pPr>
            <a:endParaRPr lang="en-GB" sz="2800" dirty="0">
              <a:solidFill>
                <a:schemeClr val="tx2"/>
              </a:solidFill>
            </a:endParaRPr>
          </a:p>
        </p:txBody>
      </p:sp>
      <p:sp>
        <p:nvSpPr>
          <p:cNvPr id="3" name="Title 2"/>
          <p:cNvSpPr>
            <a:spLocks noGrp="1"/>
          </p:cNvSpPr>
          <p:nvPr>
            <p:ph type="title"/>
          </p:nvPr>
        </p:nvSpPr>
        <p:spPr/>
        <p:txBody>
          <a:bodyPr/>
          <a:lstStyle/>
          <a:p>
            <a:r>
              <a:rPr lang="en-US" b="1" dirty="0" smtClean="0"/>
              <a:t>Comparison of policy options</a:t>
            </a:r>
            <a:endParaRPr lang="en-US" b="1" dirty="0"/>
          </a:p>
        </p:txBody>
      </p:sp>
    </p:spTree>
    <p:extLst>
      <p:ext uri="{BB962C8B-B14F-4D97-AF65-F5344CB8AC3E}">
        <p14:creationId xmlns:p14="http://schemas.microsoft.com/office/powerpoint/2010/main" val="29150131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17</a:t>
            </a:fld>
            <a:endParaRPr lang="en-GB"/>
          </a:p>
        </p:txBody>
      </p:sp>
      <p:sp>
        <p:nvSpPr>
          <p:cNvPr id="7" name="Title 1"/>
          <p:cNvSpPr txBox="1">
            <a:spLocks/>
          </p:cNvSpPr>
          <p:nvPr/>
        </p:nvSpPr>
        <p:spPr>
          <a:xfrm>
            <a:off x="838200" y="845315"/>
            <a:ext cx="10515600" cy="504444"/>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IE" sz="3600" b="1" dirty="0" smtClean="0"/>
              <a:t>Preferred option</a:t>
            </a:r>
          </a:p>
          <a:p>
            <a:pPr algn="ctr"/>
            <a:r>
              <a:rPr lang="en-US" sz="2800" b="1" dirty="0"/>
              <a:t>Policy option 2 - Better define and reinforce</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69674587"/>
              </p:ext>
            </p:extLst>
          </p:nvPr>
        </p:nvGraphicFramePr>
        <p:xfrm>
          <a:off x="642937" y="1711277"/>
          <a:ext cx="10906126" cy="4235281"/>
        </p:xfrm>
        <a:graphic>
          <a:graphicData uri="http://schemas.openxmlformats.org/drawingml/2006/table">
            <a:tbl>
              <a:tblPr firstRow="1" bandRow="1">
                <a:tableStyleId>{5C22544A-7EE6-4342-B048-85BDC9FD1C3A}</a:tableStyleId>
              </a:tblPr>
              <a:tblGrid>
                <a:gridCol w="2129444">
                  <a:extLst>
                    <a:ext uri="{9D8B030D-6E8A-4147-A177-3AD203B41FA5}">
                      <a16:colId xmlns:a16="http://schemas.microsoft.com/office/drawing/2014/main" val="1746338425"/>
                    </a:ext>
                  </a:extLst>
                </a:gridCol>
                <a:gridCol w="8776682">
                  <a:extLst>
                    <a:ext uri="{9D8B030D-6E8A-4147-A177-3AD203B41FA5}">
                      <a16:colId xmlns:a16="http://schemas.microsoft.com/office/drawing/2014/main" val="4142951529"/>
                    </a:ext>
                  </a:extLst>
                </a:gridCol>
              </a:tblGrid>
              <a:tr h="608113">
                <a:tc>
                  <a:txBody>
                    <a:bodyPr/>
                    <a:lstStyle/>
                    <a:p>
                      <a:pPr algn="ctr"/>
                      <a:r>
                        <a:rPr lang="en-IE" b="1" dirty="0" smtClean="0"/>
                        <a:t>Topics </a:t>
                      </a:r>
                      <a:endParaRPr lang="en-US" b="1" dirty="0"/>
                    </a:p>
                  </a:txBody>
                  <a:tcPr anchor="ctr"/>
                </a:tc>
                <a:tc>
                  <a:txBody>
                    <a:bodyPr/>
                    <a:lstStyle/>
                    <a:p>
                      <a:pPr algn="ctr"/>
                      <a:r>
                        <a:rPr lang="en-US" dirty="0" smtClean="0"/>
                        <a:t>Description</a:t>
                      </a:r>
                      <a:endParaRPr lang="en-US" dirty="0"/>
                    </a:p>
                  </a:txBody>
                  <a:tcPr anchor="ctr"/>
                </a:tc>
                <a:extLst>
                  <a:ext uri="{0D108BD9-81ED-4DB2-BD59-A6C34878D82A}">
                    <a16:rowId xmlns:a16="http://schemas.microsoft.com/office/drawing/2014/main" val="2844521543"/>
                  </a:ext>
                </a:extLst>
              </a:tr>
              <a:tr h="1206273">
                <a:tc>
                  <a:txBody>
                    <a:bodyPr/>
                    <a:lstStyle/>
                    <a:p>
                      <a:pPr algn="ctr"/>
                      <a:r>
                        <a:rPr lang="en-IE" sz="1800" b="1" dirty="0" smtClean="0"/>
                        <a:t>Enforcement </a:t>
                      </a:r>
                      <a:endParaRPr lang="en-US" sz="1800" b="1" dirty="0"/>
                    </a:p>
                  </a:txBody>
                  <a:tcPr anchor="ctr"/>
                </a:tc>
                <a:tc>
                  <a:txBody>
                    <a:bodyPr/>
                    <a:lstStyle/>
                    <a:p>
                      <a:pPr marL="0" indent="0">
                        <a:spcAft>
                          <a:spcPts val="600"/>
                        </a:spcAft>
                        <a:buFontTx/>
                        <a:buNone/>
                      </a:pPr>
                      <a:r>
                        <a:rPr lang="en-US" sz="1800" dirty="0" smtClean="0"/>
                        <a:t>Reinforcing the protection of GIs for producers by clarified rules</a:t>
                      </a:r>
                    </a:p>
                    <a:p>
                      <a:pPr marL="0" indent="0">
                        <a:spcAft>
                          <a:spcPts val="600"/>
                        </a:spcAft>
                        <a:buFontTx/>
                        <a:buNone/>
                      </a:pPr>
                      <a:r>
                        <a:rPr lang="en-US" sz="1800" dirty="0" smtClean="0"/>
                        <a:t>Creating a level playing field amongst operators through </a:t>
                      </a:r>
                      <a:r>
                        <a:rPr lang="en-US" sz="1800" b="0" dirty="0" smtClean="0"/>
                        <a:t>aligned control procedures</a:t>
                      </a:r>
                    </a:p>
                    <a:p>
                      <a:pPr marL="0" indent="0">
                        <a:spcAft>
                          <a:spcPts val="600"/>
                        </a:spcAft>
                        <a:buFontTx/>
                        <a:buNone/>
                      </a:pPr>
                      <a:r>
                        <a:rPr lang="en-US" sz="1800" dirty="0" smtClean="0"/>
                        <a:t>Development of rules on the respect of GIs in relation to internet sales </a:t>
                      </a:r>
                      <a:endParaRPr lang="en-US" sz="1800" dirty="0"/>
                    </a:p>
                  </a:txBody>
                  <a:tcPr anchor="ctr"/>
                </a:tc>
                <a:extLst>
                  <a:ext uri="{0D108BD9-81ED-4DB2-BD59-A6C34878D82A}">
                    <a16:rowId xmlns:a16="http://schemas.microsoft.com/office/drawing/2014/main" val="3169191841"/>
                  </a:ext>
                </a:extLst>
              </a:tr>
              <a:tr h="1430295">
                <a:tc>
                  <a:txBody>
                    <a:bodyPr/>
                    <a:lstStyle/>
                    <a:p>
                      <a:pPr algn="ctr"/>
                      <a:r>
                        <a:rPr lang="en-IE" sz="1800" b="1" dirty="0" smtClean="0"/>
                        <a:t>Sustainability</a:t>
                      </a:r>
                      <a:r>
                        <a:rPr lang="en-IE" sz="1800" b="1" baseline="0" dirty="0" smtClean="0"/>
                        <a:t> </a:t>
                      </a:r>
                      <a:endParaRPr lang="en-US" sz="1800" b="1" dirty="0"/>
                    </a:p>
                  </a:txBody>
                  <a:tcPr anchor="ctr"/>
                </a:tc>
                <a:tc>
                  <a:txBody>
                    <a:bodyPr/>
                    <a:lstStyle/>
                    <a:p>
                      <a:pPr>
                        <a:spcAft>
                          <a:spcPts val="600"/>
                        </a:spcAft>
                      </a:pPr>
                      <a:r>
                        <a:rPr lang="en-US" sz="1800" dirty="0" smtClean="0"/>
                        <a:t>On voluntary basis, GI producer groups define sustainability standard</a:t>
                      </a:r>
                      <a:r>
                        <a:rPr lang="en-US" sz="1800" baseline="0" dirty="0" smtClean="0"/>
                        <a:t> </a:t>
                      </a:r>
                      <a:r>
                        <a:rPr lang="en-US" sz="1800" kern="1200" baseline="0" dirty="0" smtClean="0">
                          <a:solidFill>
                            <a:schemeClr val="dk1"/>
                          </a:solidFill>
                          <a:latin typeface="+mn-lt"/>
                          <a:ea typeface="+mn-ea"/>
                          <a:cs typeface="+mn-cs"/>
                        </a:rPr>
                        <a:t>in the product specification </a:t>
                      </a:r>
                      <a:r>
                        <a:rPr lang="en-US" sz="1800" baseline="0" dirty="0" smtClean="0"/>
                        <a:t>and make it public (</a:t>
                      </a:r>
                      <a:r>
                        <a:rPr lang="en-US" sz="1800" baseline="0" dirty="0" err="1" smtClean="0"/>
                        <a:t>GIview</a:t>
                      </a:r>
                      <a:r>
                        <a:rPr lang="en-US" sz="1800" baseline="0" dirty="0" smtClean="0"/>
                        <a:t>) </a:t>
                      </a:r>
                    </a:p>
                    <a:p>
                      <a:pPr>
                        <a:spcAft>
                          <a:spcPts val="600"/>
                        </a:spcAft>
                      </a:pPr>
                      <a:r>
                        <a:rPr lang="en-US" sz="1800" strike="noStrike" baseline="0" dirty="0" smtClean="0"/>
                        <a:t>Alternatives with less salt, sugar, fat to be included in the product specification, where possible</a:t>
                      </a:r>
                      <a:endParaRPr lang="en-US" sz="1800" strike="noStrike" baseline="0" dirty="0"/>
                    </a:p>
                  </a:txBody>
                  <a:tcPr anchor="ctr"/>
                </a:tc>
                <a:extLst>
                  <a:ext uri="{0D108BD9-81ED-4DB2-BD59-A6C34878D82A}">
                    <a16:rowId xmlns:a16="http://schemas.microsoft.com/office/drawing/2014/main" val="3242425319"/>
                  </a:ext>
                </a:extLst>
              </a:tr>
              <a:tr h="753440">
                <a:tc>
                  <a:txBody>
                    <a:bodyPr/>
                    <a:lstStyle/>
                    <a:p>
                      <a:pPr algn="ctr"/>
                      <a:r>
                        <a:rPr lang="en-IE" sz="1800" b="1" dirty="0" smtClean="0"/>
                        <a:t>Logo</a:t>
                      </a:r>
                      <a:endParaRPr lang="en-US" sz="1800" b="1" dirty="0"/>
                    </a:p>
                  </a:txBody>
                  <a:tcPr anchor="ctr"/>
                </a:tc>
                <a:tc>
                  <a:txBody>
                    <a:bodyPr/>
                    <a:lstStyle/>
                    <a:p>
                      <a:pPr>
                        <a:spcAft>
                          <a:spcPts val="600"/>
                        </a:spcAft>
                      </a:pPr>
                      <a:r>
                        <a:rPr lang="en-US" sz="1800" dirty="0" smtClean="0"/>
                        <a:t>The use of the logo on the product label is obligatory while producers can decide on its size </a:t>
                      </a:r>
                    </a:p>
                    <a:p>
                      <a:pPr>
                        <a:spcAft>
                          <a:spcPts val="600"/>
                        </a:spcAft>
                      </a:pPr>
                      <a:r>
                        <a:rPr lang="en-GB" sz="1800" kern="1200" dirty="0" smtClean="0">
                          <a:solidFill>
                            <a:schemeClr val="dk1"/>
                          </a:solidFill>
                          <a:effectLst/>
                          <a:latin typeface="+mn-lt"/>
                          <a:ea typeface="+mn-ea"/>
                          <a:cs typeface="+mn-cs"/>
                        </a:rPr>
                        <a:t>Labelling with the relevant GI term or the acronym is obligatory</a:t>
                      </a:r>
                      <a:endParaRPr lang="en-US" sz="1800" dirty="0"/>
                    </a:p>
                  </a:txBody>
                  <a:tcPr anchor="ctr"/>
                </a:tc>
                <a:extLst>
                  <a:ext uri="{0D108BD9-81ED-4DB2-BD59-A6C34878D82A}">
                    <a16:rowId xmlns:a16="http://schemas.microsoft.com/office/drawing/2014/main" val="3803063775"/>
                  </a:ext>
                </a:extLst>
              </a:tr>
            </a:tbl>
          </a:graphicData>
        </a:graphic>
      </p:graphicFrame>
    </p:spTree>
    <p:extLst>
      <p:ext uri="{BB962C8B-B14F-4D97-AF65-F5344CB8AC3E}">
        <p14:creationId xmlns:p14="http://schemas.microsoft.com/office/powerpoint/2010/main" val="12257624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18</a:t>
            </a:fld>
            <a:endParaRPr lang="en-GB"/>
          </a:p>
        </p:txBody>
      </p:sp>
      <p:sp>
        <p:nvSpPr>
          <p:cNvPr id="7" name="Title 1"/>
          <p:cNvSpPr txBox="1">
            <a:spLocks/>
          </p:cNvSpPr>
          <p:nvPr/>
        </p:nvSpPr>
        <p:spPr>
          <a:xfrm>
            <a:off x="838199" y="851216"/>
            <a:ext cx="10515600" cy="504444"/>
          </a:xfrm>
          <a:prstGeom prst="rect">
            <a:avLst/>
          </a:prstGeom>
        </p:spPr>
        <p:txBody>
          <a:bodyPr vert="horz" lIns="91440" tIns="45720" rIns="91440" bIns="0" rtlCol="0" anchor="b" anchorCtr="0">
            <a:noAutofit/>
          </a:bodyPr>
          <a:lstStyle>
            <a:lvl1pPr algn="l" defTabSz="914400" rtl="0" eaLnBrk="1" latinLnBrk="0" hangingPunct="1">
              <a:lnSpc>
                <a:spcPct val="90000"/>
              </a:lnSpc>
              <a:spcBef>
                <a:spcPct val="0"/>
              </a:spcBef>
              <a:buNone/>
              <a:defRPr sz="4000" kern="1200">
                <a:solidFill>
                  <a:schemeClr val="tx2"/>
                </a:solidFill>
                <a:latin typeface="+mj-lt"/>
                <a:ea typeface="+mj-ea"/>
                <a:cs typeface="+mj-cs"/>
              </a:defRPr>
            </a:lvl1pPr>
          </a:lstStyle>
          <a:p>
            <a:pPr algn="ct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GB" b="1" dirty="0" smtClean="0"/>
              <a:t/>
            </a:r>
            <a:br>
              <a:rPr lang="en-GB" b="1" dirty="0" smtClean="0"/>
            </a:br>
            <a:r>
              <a:rPr lang="en-IE" sz="3600" b="1" dirty="0" smtClean="0"/>
              <a:t>Preferred option:</a:t>
            </a:r>
          </a:p>
          <a:p>
            <a:pPr algn="ctr"/>
            <a:r>
              <a:rPr lang="en-US" sz="2800" b="1" dirty="0"/>
              <a:t>Policy option 2 - Better define and reinforce</a:t>
            </a:r>
          </a:p>
        </p:txBody>
      </p:sp>
      <p:sp>
        <p:nvSpPr>
          <p:cNvPr id="3" name="Content Placeholder 2"/>
          <p:cNvSpPr>
            <a:spLocks noGrp="1"/>
          </p:cNvSpPr>
          <p:nvPr>
            <p:ph idx="1"/>
          </p:nvPr>
        </p:nvSpPr>
        <p:spPr>
          <a:xfrm>
            <a:off x="838199" y="5524901"/>
            <a:ext cx="10905699" cy="606385"/>
          </a:xfrm>
        </p:spPr>
        <p:txBody>
          <a:bodyPr/>
          <a:lstStyle/>
          <a:p>
            <a:pPr marL="0" indent="0">
              <a:buNone/>
            </a:pPr>
            <a:r>
              <a:rPr lang="en-IE" sz="2000" dirty="0" smtClean="0"/>
              <a:t>Cross cutting (for all options): Information, guidelines, digitalisation. </a:t>
            </a: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728566611"/>
              </p:ext>
            </p:extLst>
          </p:nvPr>
        </p:nvGraphicFramePr>
        <p:xfrm>
          <a:off x="838198" y="1650133"/>
          <a:ext cx="10586987" cy="4688358"/>
        </p:xfrm>
        <a:graphic>
          <a:graphicData uri="http://schemas.openxmlformats.org/drawingml/2006/table">
            <a:tbl>
              <a:tblPr firstRow="1" bandRow="1">
                <a:tableStyleId>{5C22544A-7EE6-4342-B048-85BDC9FD1C3A}</a:tableStyleId>
              </a:tblPr>
              <a:tblGrid>
                <a:gridCol w="2091340">
                  <a:extLst>
                    <a:ext uri="{9D8B030D-6E8A-4147-A177-3AD203B41FA5}">
                      <a16:colId xmlns:a16="http://schemas.microsoft.com/office/drawing/2014/main" val="484472014"/>
                    </a:ext>
                  </a:extLst>
                </a:gridCol>
                <a:gridCol w="8495647">
                  <a:extLst>
                    <a:ext uri="{9D8B030D-6E8A-4147-A177-3AD203B41FA5}">
                      <a16:colId xmlns:a16="http://schemas.microsoft.com/office/drawing/2014/main" val="1473656622"/>
                    </a:ext>
                  </a:extLst>
                </a:gridCol>
              </a:tblGrid>
              <a:tr h="543078">
                <a:tc>
                  <a:txBody>
                    <a:bodyPr/>
                    <a:lstStyle/>
                    <a:p>
                      <a:pPr algn="ctr"/>
                      <a:r>
                        <a:rPr lang="en-IE" b="1" dirty="0" smtClean="0"/>
                        <a:t>Topics </a:t>
                      </a:r>
                      <a:endParaRPr lang="en-US" b="1" dirty="0"/>
                    </a:p>
                  </a:txBody>
                  <a:tcPr anchor="ctr"/>
                </a:tc>
                <a:tc>
                  <a:txBody>
                    <a:bodyPr/>
                    <a:lstStyle/>
                    <a:p>
                      <a:pPr algn="ctr"/>
                      <a:r>
                        <a:rPr lang="en-US" dirty="0" smtClean="0"/>
                        <a:t>Description</a:t>
                      </a:r>
                      <a:endParaRPr lang="en-US" dirty="0"/>
                    </a:p>
                  </a:txBody>
                  <a:tcPr anchor="ctr"/>
                </a:tc>
                <a:extLst>
                  <a:ext uri="{0D108BD9-81ED-4DB2-BD59-A6C34878D82A}">
                    <a16:rowId xmlns:a16="http://schemas.microsoft.com/office/drawing/2014/main" val="1974442268"/>
                  </a:ext>
                </a:extLst>
              </a:tr>
              <a:tr h="982084">
                <a:tc>
                  <a:txBody>
                    <a:bodyPr/>
                    <a:lstStyle/>
                    <a:p>
                      <a:pPr algn="ctr"/>
                      <a:r>
                        <a:rPr lang="en-IE" sz="1800" b="1" dirty="0" smtClean="0"/>
                        <a:t>Producer</a:t>
                      </a:r>
                      <a:r>
                        <a:rPr lang="en-IE" sz="1800" b="1" baseline="0" dirty="0" smtClean="0"/>
                        <a:t> groups</a:t>
                      </a:r>
                      <a:endParaRPr lang="en-US" sz="1800" b="1" dirty="0"/>
                    </a:p>
                  </a:txBody>
                  <a:tcPr anchor="ctr"/>
                </a:tc>
                <a:tc>
                  <a:txBody>
                    <a:bodyPr/>
                    <a:lstStyle/>
                    <a:p>
                      <a:pPr>
                        <a:spcAft>
                          <a:spcPts val="600"/>
                        </a:spcAft>
                      </a:pPr>
                      <a:r>
                        <a:rPr lang="en-US" sz="1800" dirty="0" smtClean="0"/>
                        <a:t>The specific roles of GI producer groups extended to all sectors (now defined only for food GIs) </a:t>
                      </a:r>
                    </a:p>
                    <a:p>
                      <a:pPr>
                        <a:spcAft>
                          <a:spcPts val="600"/>
                        </a:spcAft>
                      </a:pPr>
                      <a:r>
                        <a:rPr lang="en-GB" sz="1800" kern="1200" dirty="0" smtClean="0">
                          <a:solidFill>
                            <a:schemeClr val="dk1"/>
                          </a:solidFill>
                          <a:effectLst/>
                          <a:latin typeface="+mn-lt"/>
                          <a:ea typeface="+mn-ea"/>
                          <a:cs typeface="+mn-cs"/>
                        </a:rPr>
                        <a:t>Management of supply extended to all GI products (currently only for GI cheese and ham) </a:t>
                      </a:r>
                    </a:p>
                    <a:p>
                      <a:pPr>
                        <a:spcAft>
                          <a:spcPts val="600"/>
                        </a:spcAft>
                      </a:pPr>
                      <a:r>
                        <a:rPr lang="en-GB" sz="1800" kern="1200" dirty="0" smtClean="0">
                          <a:solidFill>
                            <a:schemeClr val="dk1"/>
                          </a:solidFill>
                          <a:effectLst/>
                          <a:latin typeface="+mn-lt"/>
                          <a:ea typeface="+mn-ea"/>
                          <a:cs typeface="+mn-cs"/>
                        </a:rPr>
                        <a:t>Choice of bottling and packing rules without specific justification </a:t>
                      </a:r>
                    </a:p>
                    <a:p>
                      <a:pPr>
                        <a:spcAft>
                          <a:spcPts val="600"/>
                        </a:spcAft>
                      </a:pPr>
                      <a:r>
                        <a:rPr lang="en-GB" sz="1800" kern="1200" dirty="0" smtClean="0">
                          <a:solidFill>
                            <a:schemeClr val="dk1"/>
                          </a:solidFill>
                          <a:effectLst/>
                          <a:latin typeface="+mn-lt"/>
                          <a:ea typeface="+mn-ea"/>
                          <a:cs typeface="+mn-cs"/>
                        </a:rPr>
                        <a:t>Mechanism by Member States to legally recognise</a:t>
                      </a:r>
                      <a:r>
                        <a:rPr lang="en-GB" sz="1800" kern="1200" baseline="0" dirty="0" smtClean="0">
                          <a:solidFill>
                            <a:schemeClr val="dk1"/>
                          </a:solidFill>
                          <a:effectLst/>
                          <a:latin typeface="+mn-lt"/>
                          <a:ea typeface="+mn-ea"/>
                          <a:cs typeface="+mn-cs"/>
                        </a:rPr>
                        <a:t> a</a:t>
                      </a:r>
                      <a:r>
                        <a:rPr lang="en-GB" sz="1800" kern="1200" dirty="0" smtClean="0">
                          <a:solidFill>
                            <a:schemeClr val="dk1"/>
                          </a:solidFill>
                          <a:effectLst/>
                          <a:latin typeface="+mn-lt"/>
                          <a:ea typeface="+mn-ea"/>
                          <a:cs typeface="+mn-cs"/>
                        </a:rPr>
                        <a:t> representative producer group</a:t>
                      </a:r>
                      <a:endParaRPr lang="en-US" sz="1800" dirty="0"/>
                    </a:p>
                  </a:txBody>
                  <a:tcPr anchor="ctr"/>
                </a:tc>
                <a:extLst>
                  <a:ext uri="{0D108BD9-81ED-4DB2-BD59-A6C34878D82A}">
                    <a16:rowId xmlns:a16="http://schemas.microsoft.com/office/drawing/2014/main" val="3895532401"/>
                  </a:ext>
                </a:extLst>
              </a:tr>
              <a:tr h="1000407">
                <a:tc>
                  <a:txBody>
                    <a:bodyPr/>
                    <a:lstStyle/>
                    <a:p>
                      <a:pPr algn="ctr"/>
                      <a:r>
                        <a:rPr lang="en-IE" sz="1800" b="1" dirty="0" smtClean="0"/>
                        <a:t>Legal framework and procedures</a:t>
                      </a:r>
                    </a:p>
                  </a:txBody>
                  <a:tcPr anchor="ctr"/>
                </a:tc>
                <a:tc>
                  <a:txBody>
                    <a:bodyPr/>
                    <a:lstStyle/>
                    <a:p>
                      <a:pPr>
                        <a:spcAft>
                          <a:spcPts val="600"/>
                        </a:spcAft>
                      </a:pPr>
                      <a:r>
                        <a:rPr lang="en-US" sz="1800" b="0" dirty="0" smtClean="0"/>
                        <a:t>Clarifications of the legal terminology; creation of a single set of simplified procedural rules </a:t>
                      </a:r>
                    </a:p>
                    <a:p>
                      <a:pPr>
                        <a:spcAft>
                          <a:spcPts val="600"/>
                        </a:spcAft>
                      </a:pPr>
                      <a:r>
                        <a:rPr lang="en-US" sz="1800" dirty="0" smtClean="0"/>
                        <a:t>EU management structures for assessing GIs reinforced via a partial outsourcing of these activities to an agency</a:t>
                      </a:r>
                      <a:endParaRPr lang="en-US" sz="1800" dirty="0"/>
                    </a:p>
                  </a:txBody>
                  <a:tcPr anchor="ctr"/>
                </a:tc>
                <a:extLst>
                  <a:ext uri="{0D108BD9-81ED-4DB2-BD59-A6C34878D82A}">
                    <a16:rowId xmlns:a16="http://schemas.microsoft.com/office/drawing/2014/main" val="356707991"/>
                  </a:ext>
                </a:extLst>
              </a:tr>
              <a:tr h="528814">
                <a:tc>
                  <a:txBody>
                    <a:bodyPr/>
                    <a:lstStyle/>
                    <a:p>
                      <a:pPr algn="ctr"/>
                      <a:r>
                        <a:rPr lang="en-IE" sz="1800" b="1" dirty="0" smtClean="0"/>
                        <a:t>Traditional products</a:t>
                      </a:r>
                    </a:p>
                  </a:txBody>
                  <a:tcPr anchor="ctr"/>
                </a:tc>
                <a:tc>
                  <a:txBody>
                    <a:bodyPr/>
                    <a:lstStyle/>
                    <a:p>
                      <a:pPr>
                        <a:spcAft>
                          <a:spcPts val="600"/>
                        </a:spcAft>
                      </a:pPr>
                      <a:r>
                        <a:rPr lang="en-US" sz="1800" dirty="0" smtClean="0"/>
                        <a:t>TSG scheme kept while its main elements clarified (scope, protection, controls) </a:t>
                      </a:r>
                      <a:endParaRPr lang="en-US" sz="1800" dirty="0"/>
                    </a:p>
                  </a:txBody>
                  <a:tcPr anchor="ctr"/>
                </a:tc>
                <a:extLst>
                  <a:ext uri="{0D108BD9-81ED-4DB2-BD59-A6C34878D82A}">
                    <a16:rowId xmlns:a16="http://schemas.microsoft.com/office/drawing/2014/main" val="4104940103"/>
                  </a:ext>
                </a:extLst>
              </a:tr>
            </a:tbl>
          </a:graphicData>
        </a:graphic>
      </p:graphicFrame>
    </p:spTree>
    <p:extLst>
      <p:ext uri="{BB962C8B-B14F-4D97-AF65-F5344CB8AC3E}">
        <p14:creationId xmlns:p14="http://schemas.microsoft.com/office/powerpoint/2010/main" val="26860379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05838" y="366706"/>
            <a:ext cx="8137115" cy="612293"/>
          </a:xfrm>
        </p:spPr>
        <p:txBody>
          <a:bodyPr/>
          <a:lstStyle/>
          <a:p>
            <a:r>
              <a:rPr lang="en-US" sz="3600" b="1" dirty="0" smtClean="0"/>
              <a:t>What comes next?</a:t>
            </a:r>
            <a:endParaRPr lang="en-US" sz="3600" b="1" dirty="0"/>
          </a:p>
        </p:txBody>
      </p:sp>
      <p:sp>
        <p:nvSpPr>
          <p:cNvPr id="8" name="Rectangle 7"/>
          <p:cNvSpPr/>
          <p:nvPr/>
        </p:nvSpPr>
        <p:spPr>
          <a:xfrm>
            <a:off x="3010328" y="1264161"/>
            <a:ext cx="4520628" cy="231601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2200" b="0" i="0" u="none" strike="noStrike" kern="1200" cap="none" spc="0" normalizeH="0" baseline="0" noProof="0" dirty="0">
              <a:ln>
                <a:noFill/>
              </a:ln>
              <a:solidFill>
                <a:srgbClr val="03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GB" sz="2200" b="0" i="0" u="none" strike="noStrike" kern="1200" cap="none" spc="0" normalizeH="0" baseline="0" noProof="0" dirty="0">
              <a:ln>
                <a:noFill/>
              </a:ln>
              <a:solidFill>
                <a:srgbClr val="03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2200" b="0" i="0" u="none" strike="noStrike" kern="1200" cap="none" spc="0" normalizeH="0" baseline="0" noProof="0" dirty="0">
              <a:ln>
                <a:noFill/>
              </a:ln>
              <a:solidFill>
                <a:srgbClr val="03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2200" b="0" i="0" u="none" strike="noStrike" kern="1200" cap="none" spc="0" normalizeH="0" baseline="0" noProof="0" dirty="0">
              <a:ln>
                <a:noFill/>
              </a:ln>
              <a:solidFill>
                <a:srgbClr val="03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2200" b="0" i="0" u="none" strike="noStrike" kern="1200" cap="none" spc="0" normalizeH="0" baseline="0" noProof="0" dirty="0">
              <a:ln>
                <a:noFill/>
              </a:ln>
              <a:solidFill>
                <a:srgbClr val="034EA2"/>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kumimoji="0" lang="en-US" sz="2200" b="0" i="0" u="none" strike="noStrike" kern="1200" cap="none" spc="0" normalizeH="0" baseline="0" noProof="0" dirty="0" smtClean="0">
              <a:ln>
                <a:noFill/>
              </a:ln>
              <a:solidFill>
                <a:srgbClr val="034EA2"/>
              </a:solidFill>
              <a:effectLst/>
              <a:uLnTx/>
              <a:uFillTx/>
              <a:latin typeface="Arial"/>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4209125797"/>
              </p:ext>
            </p:extLst>
          </p:nvPr>
        </p:nvGraphicFramePr>
        <p:xfrm>
          <a:off x="1005839" y="1197031"/>
          <a:ext cx="10224656" cy="4031676"/>
        </p:xfrm>
        <a:graphic>
          <a:graphicData uri="http://schemas.openxmlformats.org/drawingml/2006/table">
            <a:tbl>
              <a:tblPr firstRow="1" bandRow="1">
                <a:tableStyleId>{5C22544A-7EE6-4342-B048-85BDC9FD1C3A}</a:tableStyleId>
              </a:tblPr>
              <a:tblGrid>
                <a:gridCol w="5112328">
                  <a:extLst>
                    <a:ext uri="{9D8B030D-6E8A-4147-A177-3AD203B41FA5}">
                      <a16:colId xmlns:a16="http://schemas.microsoft.com/office/drawing/2014/main" val="2063394026"/>
                    </a:ext>
                  </a:extLst>
                </a:gridCol>
                <a:gridCol w="5112328">
                  <a:extLst>
                    <a:ext uri="{9D8B030D-6E8A-4147-A177-3AD203B41FA5}">
                      <a16:colId xmlns:a16="http://schemas.microsoft.com/office/drawing/2014/main" val="764516583"/>
                    </a:ext>
                  </a:extLst>
                </a:gridCol>
              </a:tblGrid>
              <a:tr h="452608">
                <a:tc>
                  <a:txBody>
                    <a:bodyPr/>
                    <a:lstStyle/>
                    <a:p>
                      <a:endParaRPr lang="fr-BE" dirty="0"/>
                    </a:p>
                  </a:txBody>
                  <a:tcPr/>
                </a:tc>
                <a:tc>
                  <a:txBody>
                    <a:bodyPr/>
                    <a:lstStyle/>
                    <a:p>
                      <a:endParaRPr lang="fr-BE" dirty="0"/>
                    </a:p>
                  </a:txBody>
                  <a:tcPr/>
                </a:tc>
                <a:extLst>
                  <a:ext uri="{0D108BD9-81ED-4DB2-BD59-A6C34878D82A}">
                    <a16:rowId xmlns:a16="http://schemas.microsoft.com/office/drawing/2014/main" val="2074348039"/>
                  </a:ext>
                </a:extLst>
              </a:tr>
              <a:tr h="4526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dirty="0" smtClean="0">
                          <a:ln>
                            <a:noFill/>
                          </a:ln>
                          <a:solidFill>
                            <a:srgbClr val="7030A0"/>
                          </a:solidFill>
                          <a:effectLst/>
                          <a:uLnTx/>
                          <a:uFillTx/>
                          <a:latin typeface="Ink Free" panose="03080402000500000000" pitchFamily="66" charset="0"/>
                          <a:ea typeface="+mn-ea"/>
                          <a:cs typeface="+mn-cs"/>
                        </a:rPr>
                        <a:t>15 January 2021 - 9 April 2021 </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2"/>
                          </a:solidFill>
                          <a:ea typeface="+mj-ea"/>
                          <a:cs typeface="+mj-cs"/>
                        </a:rPr>
                        <a:t>Open public consultation</a:t>
                      </a:r>
                    </a:p>
                  </a:txBody>
                  <a:tcPr>
                    <a:solidFill>
                      <a:schemeClr val="bg1">
                        <a:lumMod val="95000"/>
                      </a:schemeClr>
                    </a:solidFill>
                  </a:tcPr>
                </a:tc>
                <a:extLst>
                  <a:ext uri="{0D108BD9-81ED-4DB2-BD59-A6C34878D82A}">
                    <a16:rowId xmlns:a16="http://schemas.microsoft.com/office/drawing/2014/main" val="4000618129"/>
                  </a:ext>
                </a:extLst>
              </a:tr>
              <a:tr h="61601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dirty="0" smtClean="0">
                          <a:ln>
                            <a:noFill/>
                          </a:ln>
                          <a:solidFill>
                            <a:srgbClr val="7030A0"/>
                          </a:solidFill>
                          <a:effectLst/>
                          <a:uLnTx/>
                          <a:uFillTx/>
                          <a:latin typeface="Ink Free" panose="03080402000500000000" pitchFamily="66" charset="0"/>
                          <a:ea typeface="+mn-ea"/>
                          <a:cs typeface="+mn-cs"/>
                        </a:rPr>
                        <a:t>2 March 2021</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2"/>
                          </a:solidFill>
                          <a:latin typeface="+mn-lt"/>
                          <a:ea typeface="+mn-ea"/>
                          <a:cs typeface="+mn-cs"/>
                        </a:rPr>
                        <a:t>Policy evaluation support study published</a:t>
                      </a:r>
                    </a:p>
                  </a:txBody>
                  <a:tcPr>
                    <a:solidFill>
                      <a:schemeClr val="bg1">
                        <a:lumMod val="95000"/>
                      </a:schemeClr>
                    </a:solidFill>
                  </a:tcPr>
                </a:tc>
                <a:extLst>
                  <a:ext uri="{0D108BD9-81ED-4DB2-BD59-A6C34878D82A}">
                    <a16:rowId xmlns:a16="http://schemas.microsoft.com/office/drawing/2014/main" val="3827068210"/>
                  </a:ext>
                </a:extLst>
              </a:tr>
              <a:tr h="824016">
                <a:tc>
                  <a:txBody>
                    <a:bodyPr/>
                    <a:lstStyle/>
                    <a:p>
                      <a:r>
                        <a:rPr kumimoji="0" lang="en-US" sz="1800" b="1" i="1" u="none" strike="noStrike" kern="1200" cap="none" spc="0" normalizeH="0" baseline="0" noProof="0" dirty="0" smtClean="0">
                          <a:ln>
                            <a:noFill/>
                          </a:ln>
                          <a:solidFill>
                            <a:srgbClr val="7030A0"/>
                          </a:solidFill>
                          <a:effectLst/>
                          <a:uLnTx/>
                          <a:uFillTx/>
                          <a:latin typeface="Ink Free" panose="03080402000500000000" pitchFamily="66" charset="0"/>
                          <a:ea typeface="+mn-ea"/>
                          <a:cs typeface="+mn-cs"/>
                        </a:rPr>
                        <a:t>Spring  2021</a:t>
                      </a:r>
                      <a:endParaRPr kumimoji="0" lang="fr-BE" sz="1800" b="1" i="1" u="none" strike="noStrike" kern="1200" cap="none" spc="0" normalizeH="0" baseline="0" dirty="0">
                        <a:ln>
                          <a:noFill/>
                        </a:ln>
                        <a:solidFill>
                          <a:srgbClr val="7030A0"/>
                        </a:solidFill>
                        <a:effectLst/>
                        <a:uLnTx/>
                        <a:uFillTx/>
                        <a:latin typeface="Ink Free" panose="03080402000500000000" pitchFamily="66"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2"/>
                          </a:solidFill>
                          <a:ea typeface="+mj-ea"/>
                          <a:cs typeface="+mj-cs"/>
                        </a:rPr>
                        <a:t>Targeted consultations with</a:t>
                      </a:r>
                      <a:r>
                        <a:rPr lang="en-US" sz="1800" baseline="0" dirty="0" smtClean="0">
                          <a:solidFill>
                            <a:schemeClr val="tx2"/>
                          </a:solidFill>
                          <a:ea typeface="+mj-ea"/>
                          <a:cs typeface="+mj-cs"/>
                        </a:rPr>
                        <a:t> stakeholders and national authorities</a:t>
                      </a:r>
                      <a:endParaRPr lang="fr-BE" dirty="0" smtClean="0"/>
                    </a:p>
                  </a:txBody>
                  <a:tcPr>
                    <a:solidFill>
                      <a:schemeClr val="bg1">
                        <a:lumMod val="95000"/>
                      </a:schemeClr>
                    </a:solidFill>
                  </a:tcPr>
                </a:tc>
                <a:extLst>
                  <a:ext uri="{0D108BD9-81ED-4DB2-BD59-A6C34878D82A}">
                    <a16:rowId xmlns:a16="http://schemas.microsoft.com/office/drawing/2014/main" val="3470959145"/>
                  </a:ext>
                </a:extLst>
              </a:tr>
              <a:tr h="452608">
                <a:tc>
                  <a:txBody>
                    <a:bodyPr/>
                    <a:lstStyle/>
                    <a:p>
                      <a:pPr marL="0" algn="l" defTabSz="914400" rtl="0" eaLnBrk="1" latinLnBrk="0" hangingPunct="1"/>
                      <a:r>
                        <a:rPr kumimoji="0" lang="fr-FR" sz="1800" b="1" i="1" u="none" strike="noStrike" kern="1200" cap="none" spc="0" normalizeH="0" baseline="0" dirty="0" smtClean="0">
                          <a:ln>
                            <a:noFill/>
                          </a:ln>
                          <a:solidFill>
                            <a:srgbClr val="7030A0"/>
                          </a:solidFill>
                          <a:effectLst/>
                          <a:uLnTx/>
                          <a:uFillTx/>
                          <a:latin typeface="Ink Free" panose="03080402000500000000" pitchFamily="66" charset="0"/>
                          <a:ea typeface="+mn-ea"/>
                          <a:cs typeface="+mn-cs"/>
                        </a:rPr>
                        <a:t>Until summer</a:t>
                      </a:r>
                      <a:endParaRPr kumimoji="0" lang="fr-BE" sz="1800" b="1" i="1" u="none" strike="noStrike" kern="1200" cap="none" spc="0" normalizeH="0" baseline="0" dirty="0">
                        <a:ln>
                          <a:noFill/>
                        </a:ln>
                        <a:solidFill>
                          <a:srgbClr val="7030A0"/>
                        </a:solidFill>
                        <a:effectLst/>
                        <a:uLnTx/>
                        <a:uFillTx/>
                        <a:latin typeface="Ink Free" panose="03080402000500000000" pitchFamily="66" charset="0"/>
                        <a:ea typeface="+mn-ea"/>
                        <a:cs typeface="+mn-cs"/>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kern="1200" baseline="0" dirty="0" smtClean="0">
                          <a:solidFill>
                            <a:schemeClr val="tx2"/>
                          </a:solidFill>
                          <a:latin typeface="+mn-lt"/>
                          <a:ea typeface="+mj-ea"/>
                          <a:cs typeface="+mj-cs"/>
                        </a:rPr>
                        <a:t>Impact </a:t>
                      </a:r>
                      <a:r>
                        <a:rPr lang="fr-FR" sz="1800" kern="1200" baseline="0" dirty="0" err="1" smtClean="0">
                          <a:solidFill>
                            <a:schemeClr val="tx2"/>
                          </a:solidFill>
                          <a:latin typeface="+mn-lt"/>
                          <a:ea typeface="+mj-ea"/>
                          <a:cs typeface="+mj-cs"/>
                        </a:rPr>
                        <a:t>assessment</a:t>
                      </a:r>
                      <a:r>
                        <a:rPr lang="fr-FR" sz="1800" kern="1200" baseline="0" dirty="0" smtClean="0">
                          <a:solidFill>
                            <a:schemeClr val="tx2"/>
                          </a:solidFill>
                          <a:latin typeface="+mn-lt"/>
                          <a:ea typeface="+mj-ea"/>
                          <a:cs typeface="+mj-cs"/>
                        </a:rPr>
                        <a:t> </a:t>
                      </a:r>
                      <a:r>
                        <a:rPr lang="fr-FR" sz="1800" kern="1200" baseline="0" dirty="0" err="1" smtClean="0">
                          <a:solidFill>
                            <a:schemeClr val="tx2"/>
                          </a:solidFill>
                          <a:latin typeface="+mn-lt"/>
                          <a:ea typeface="+mj-ea"/>
                          <a:cs typeface="+mj-cs"/>
                        </a:rPr>
                        <a:t>process</a:t>
                      </a:r>
                      <a:r>
                        <a:rPr lang="fr-FR" sz="1800" kern="1200" baseline="0" dirty="0" smtClean="0">
                          <a:solidFill>
                            <a:schemeClr val="tx2"/>
                          </a:solidFill>
                          <a:latin typeface="+mn-lt"/>
                          <a:ea typeface="+mj-ea"/>
                          <a:cs typeface="+mj-cs"/>
                        </a:rPr>
                        <a:t> on-</a:t>
                      </a:r>
                      <a:r>
                        <a:rPr lang="fr-FR" sz="1800" kern="1200" baseline="0" dirty="0" err="1" smtClean="0">
                          <a:solidFill>
                            <a:schemeClr val="tx2"/>
                          </a:solidFill>
                          <a:latin typeface="+mn-lt"/>
                          <a:ea typeface="+mj-ea"/>
                          <a:cs typeface="+mj-cs"/>
                        </a:rPr>
                        <a:t>going</a:t>
                      </a:r>
                      <a:endParaRPr lang="fr-BE" dirty="0"/>
                    </a:p>
                  </a:txBody>
                  <a:tcPr>
                    <a:solidFill>
                      <a:schemeClr val="bg1">
                        <a:lumMod val="85000"/>
                      </a:schemeClr>
                    </a:solidFill>
                  </a:tcPr>
                </a:tc>
                <a:extLst>
                  <a:ext uri="{0D108BD9-81ED-4DB2-BD59-A6C34878D82A}">
                    <a16:rowId xmlns:a16="http://schemas.microsoft.com/office/drawing/2014/main" val="3005724395"/>
                  </a:ext>
                </a:extLst>
              </a:tr>
              <a:tr h="4526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smtClean="0">
                          <a:ln>
                            <a:noFill/>
                          </a:ln>
                          <a:solidFill>
                            <a:srgbClr val="7030A0"/>
                          </a:solidFill>
                          <a:effectLst/>
                          <a:uLnTx/>
                          <a:uFillTx/>
                          <a:latin typeface="Ink Free" panose="03080402000500000000" pitchFamily="66" charset="0"/>
                          <a:ea typeface="+mn-ea"/>
                          <a:cs typeface="+mn-cs"/>
                        </a:rPr>
                        <a:t>Autumn 2021</a:t>
                      </a: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tx2"/>
                          </a:solidFill>
                          <a:latin typeface="+mn-lt"/>
                          <a:ea typeface="+mj-ea"/>
                          <a:cs typeface="+mj-cs"/>
                        </a:rPr>
                        <a:t>Drafting the </a:t>
                      </a:r>
                      <a:r>
                        <a:rPr lang="en-US" sz="1800" dirty="0" smtClean="0">
                          <a:solidFill>
                            <a:schemeClr val="tx2"/>
                          </a:solidFill>
                          <a:ea typeface="+mj-ea"/>
                          <a:cs typeface="+mj-cs"/>
                        </a:rPr>
                        <a:t>legislative proposal </a:t>
                      </a:r>
                    </a:p>
                  </a:txBody>
                  <a:tcPr>
                    <a:solidFill>
                      <a:schemeClr val="bg1">
                        <a:lumMod val="85000"/>
                      </a:schemeClr>
                    </a:solidFill>
                  </a:tcPr>
                </a:tc>
                <a:extLst>
                  <a:ext uri="{0D108BD9-81ED-4DB2-BD59-A6C34878D82A}">
                    <a16:rowId xmlns:a16="http://schemas.microsoft.com/office/drawing/2014/main" val="2924391050"/>
                  </a:ext>
                </a:extLst>
              </a:tr>
              <a:tr h="7812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dirty="0" smtClean="0">
                          <a:ln>
                            <a:noFill/>
                          </a:ln>
                          <a:solidFill>
                            <a:srgbClr val="7030A0"/>
                          </a:solidFill>
                          <a:effectLst/>
                          <a:uLnTx/>
                          <a:uFillTx/>
                          <a:latin typeface="Ink Free" panose="03080402000500000000" pitchFamily="66" charset="0"/>
                          <a:ea typeface="+mn-ea"/>
                          <a:cs typeface="+mn-cs"/>
                        </a:rPr>
                        <a:t>End  2021</a:t>
                      </a:r>
                      <a:endParaRPr kumimoji="0" lang="en-US" sz="1800" b="1" i="1" u="none" strike="noStrike" kern="1200" cap="none" spc="0" normalizeH="0" baseline="0" noProof="0" dirty="0" smtClean="0">
                        <a:ln>
                          <a:noFill/>
                        </a:ln>
                        <a:solidFill>
                          <a:srgbClr val="7030A0"/>
                        </a:solidFill>
                        <a:effectLst/>
                        <a:uLnTx/>
                        <a:uFillTx/>
                        <a:latin typeface="Ink Free" panose="03080402000500000000" pitchFamily="66" charset="0"/>
                        <a:ea typeface="+mn-ea"/>
                        <a:cs typeface="+mn-cs"/>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2"/>
                          </a:solidFill>
                          <a:ea typeface="+mj-ea"/>
                          <a:cs typeface="+mj-cs"/>
                        </a:rPr>
                        <a:t>Adoption of the legislative proposal and its submission</a:t>
                      </a:r>
                      <a:r>
                        <a:rPr lang="en-US" sz="1800" baseline="0" dirty="0" smtClean="0">
                          <a:solidFill>
                            <a:schemeClr val="tx2"/>
                          </a:solidFill>
                          <a:ea typeface="+mj-ea"/>
                          <a:cs typeface="+mj-cs"/>
                        </a:rPr>
                        <a:t> to the legislators</a:t>
                      </a:r>
                      <a:endParaRPr lang="en-US" sz="1800" dirty="0" smtClean="0">
                        <a:solidFill>
                          <a:schemeClr val="tx2"/>
                        </a:solidFill>
                        <a:ea typeface="+mj-ea"/>
                        <a:cs typeface="+mj-cs"/>
                      </a:endParaRPr>
                    </a:p>
                  </a:txBody>
                  <a:tcPr>
                    <a:solidFill>
                      <a:schemeClr val="bg1">
                        <a:lumMod val="85000"/>
                      </a:schemeClr>
                    </a:solidFill>
                  </a:tcPr>
                </a:tc>
                <a:extLst>
                  <a:ext uri="{0D108BD9-81ED-4DB2-BD59-A6C34878D82A}">
                    <a16:rowId xmlns:a16="http://schemas.microsoft.com/office/drawing/2014/main" val="2515239404"/>
                  </a:ext>
                </a:extLst>
              </a:tr>
            </a:tbl>
          </a:graphicData>
        </a:graphic>
      </p:graphicFrame>
    </p:spTree>
    <p:extLst>
      <p:ext uri="{BB962C8B-B14F-4D97-AF65-F5344CB8AC3E}">
        <p14:creationId xmlns:p14="http://schemas.microsoft.com/office/powerpoint/2010/main" val="647145899"/>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189" y="1122363"/>
            <a:ext cx="10676038" cy="545799"/>
          </a:xfrm>
        </p:spPr>
        <p:txBody>
          <a:bodyPr/>
          <a:lstStyle/>
          <a:p>
            <a:r>
              <a:rPr lang="en-IE" sz="4400" dirty="0" smtClean="0"/>
              <a:t>Outline</a:t>
            </a:r>
            <a:endParaRPr lang="fr-BE" sz="4400" i="1" dirty="0">
              <a:solidFill>
                <a:srgbClr val="FF0000"/>
              </a:solidFill>
            </a:endParaRPr>
          </a:p>
        </p:txBody>
      </p:sp>
      <p:sp>
        <p:nvSpPr>
          <p:cNvPr id="3" name="Subtitle 2"/>
          <p:cNvSpPr>
            <a:spLocks noGrp="1"/>
          </p:cNvSpPr>
          <p:nvPr>
            <p:ph type="subTitle" idx="1"/>
          </p:nvPr>
        </p:nvSpPr>
        <p:spPr>
          <a:xfrm>
            <a:off x="1172095" y="2408663"/>
            <a:ext cx="10648604" cy="4047001"/>
          </a:xfrm>
        </p:spPr>
        <p:txBody>
          <a:bodyPr/>
          <a:lstStyle/>
          <a:p>
            <a:r>
              <a:rPr lang="en-IE" sz="2800" dirty="0" smtClean="0"/>
              <a:t>I. </a:t>
            </a:r>
            <a:r>
              <a:rPr lang="en-IE" sz="2800" dirty="0"/>
              <a:t>Open Public Consultation: </a:t>
            </a:r>
            <a:r>
              <a:rPr lang="en-IE" sz="2800" dirty="0" smtClean="0"/>
              <a:t>outcome</a:t>
            </a:r>
            <a:endParaRPr lang="en-IE" sz="2800" dirty="0"/>
          </a:p>
          <a:p>
            <a:r>
              <a:rPr lang="en-US" sz="2800" dirty="0" smtClean="0"/>
              <a:t>II. </a:t>
            </a:r>
            <a:r>
              <a:rPr lang="en-IE" sz="2800" dirty="0" smtClean="0"/>
              <a:t>CDG consultation questionnaire: outcome </a:t>
            </a:r>
          </a:p>
          <a:p>
            <a:r>
              <a:rPr lang="en-IE" sz="2800" dirty="0" smtClean="0"/>
              <a:t>III. Impact Assessment </a:t>
            </a:r>
            <a:r>
              <a:rPr lang="en-IE" sz="2800" dirty="0"/>
              <a:t>P</a:t>
            </a:r>
            <a:r>
              <a:rPr lang="en-IE" sz="2800" dirty="0" smtClean="0"/>
              <a:t>rocess: </a:t>
            </a:r>
            <a:r>
              <a:rPr lang="en-IE" sz="2800" dirty="0"/>
              <a:t>preliminary </a:t>
            </a:r>
            <a:r>
              <a:rPr lang="en-IE" sz="2800" dirty="0" smtClean="0"/>
              <a:t>findings</a:t>
            </a:r>
            <a:endParaRPr lang="en-IE" sz="2800" dirty="0"/>
          </a:p>
        </p:txBody>
      </p:sp>
      <p:sp>
        <p:nvSpPr>
          <p:cNvPr id="4" name="Slide Number Placeholder 3"/>
          <p:cNvSpPr>
            <a:spLocks noGrp="1"/>
          </p:cNvSpPr>
          <p:nvPr>
            <p:ph type="sldNum" sz="quarter" idx="12"/>
          </p:nvPr>
        </p:nvSpPr>
        <p:spPr/>
        <p:txBody>
          <a:bodyPr/>
          <a:lstStyle/>
          <a:p>
            <a:fld id="{F46C79FD-C571-418B-AB0F-5EE936C85276}" type="slidenum">
              <a:rPr lang="en-GB" smtClean="0"/>
              <a:pPr/>
              <a:t>2</a:t>
            </a:fld>
            <a:endParaRPr lang="en-GB" dirty="0"/>
          </a:p>
        </p:txBody>
      </p:sp>
    </p:spTree>
    <p:extLst>
      <p:ext uri="{BB962C8B-B14F-4D97-AF65-F5344CB8AC3E}">
        <p14:creationId xmlns:p14="http://schemas.microsoft.com/office/powerpoint/2010/main" val="19985236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1350" y="1807845"/>
            <a:ext cx="10065224" cy="872647"/>
          </a:xfrm>
        </p:spPr>
        <p:txBody>
          <a:bodyPr/>
          <a:lstStyle/>
          <a:p>
            <a:pPr algn="ctr"/>
            <a:r>
              <a:rPr lang="en-IE" dirty="0" smtClean="0"/>
              <a:t>Thank you! </a:t>
            </a:r>
            <a:endParaRPr lang="fr-BE" dirty="0"/>
          </a:p>
        </p:txBody>
      </p:sp>
      <p:sp>
        <p:nvSpPr>
          <p:cNvPr id="3" name="Subtitle 2"/>
          <p:cNvSpPr>
            <a:spLocks noGrp="1"/>
          </p:cNvSpPr>
          <p:nvPr>
            <p:ph type="subTitle" idx="1"/>
          </p:nvPr>
        </p:nvSpPr>
        <p:spPr>
          <a:xfrm>
            <a:off x="1071350" y="2938159"/>
            <a:ext cx="10065224" cy="1351208"/>
          </a:xfrm>
        </p:spPr>
        <p:txBody>
          <a:bodyPr>
            <a:normAutofit fontScale="55000" lnSpcReduction="20000"/>
          </a:bodyPr>
          <a:lstStyle/>
          <a:p>
            <a:pPr algn="ctr"/>
            <a:r>
              <a:rPr lang="fr-BE" sz="2400" dirty="0" smtClean="0"/>
              <a:t>https</a:t>
            </a:r>
            <a:r>
              <a:rPr lang="fr-BE" sz="2400" dirty="0"/>
              <a:t>://</a:t>
            </a:r>
            <a:r>
              <a:rPr lang="fr-BE" sz="2400" dirty="0" smtClean="0"/>
              <a:t>ec.europa.eu/info/food-farming-fisheries/food-safety-and-quality/certification/quality-labels_en </a:t>
            </a:r>
            <a:br>
              <a:rPr lang="fr-BE" sz="2400" dirty="0" smtClean="0"/>
            </a:br>
            <a:r>
              <a:rPr lang="fr-BE" sz="2400" dirty="0">
                <a:solidFill>
                  <a:srgbClr val="FFC000"/>
                </a:solidFill>
              </a:rPr>
              <a:t/>
            </a:r>
            <a:br>
              <a:rPr lang="fr-BE" sz="2400" dirty="0">
                <a:solidFill>
                  <a:srgbClr val="FFC000"/>
                </a:solidFill>
              </a:rPr>
            </a:br>
            <a:r>
              <a:rPr lang="fr-BE" sz="2400" dirty="0">
                <a:solidFill>
                  <a:srgbClr val="FFC000"/>
                </a:solidFill>
              </a:rPr>
              <a:t>https://ec.europa.eu/info/food-farming-fisheries/food-safety-and-quality/certification/quality-labels/geographical-indications-register</a:t>
            </a:r>
            <a:r>
              <a:rPr lang="fr-BE" sz="2400" dirty="0" smtClean="0">
                <a:solidFill>
                  <a:srgbClr val="FFC000"/>
                </a:solidFill>
              </a:rPr>
              <a:t>/</a:t>
            </a:r>
            <a:endParaRPr lang="fr-BE" sz="2400" dirty="0" smtClean="0"/>
          </a:p>
          <a:p>
            <a:pPr algn="ctr"/>
            <a:r>
              <a:rPr lang="fr-BE" sz="2400" dirty="0" smtClean="0"/>
              <a:t>https</a:t>
            </a:r>
            <a:r>
              <a:rPr lang="fr-BE" sz="2400" dirty="0"/>
              <a:t>://www.tmdn.org/giview/</a:t>
            </a:r>
            <a:endParaRPr lang="fr-BE" sz="2400" dirty="0" smtClean="0"/>
          </a:p>
          <a:p>
            <a:pPr algn="ctr"/>
            <a:endParaRPr lang="fr-BE" sz="2400" dirty="0" smtClean="0"/>
          </a:p>
          <a:p>
            <a:pPr algn="ctr"/>
            <a:endParaRPr lang="fr-BE" sz="2400" dirty="0"/>
          </a:p>
        </p:txBody>
      </p:sp>
      <p:sp>
        <p:nvSpPr>
          <p:cNvPr id="5" name="Slide Number Placeholder 4"/>
          <p:cNvSpPr>
            <a:spLocks noGrp="1"/>
          </p:cNvSpPr>
          <p:nvPr>
            <p:ph type="sldNum" sz="quarter" idx="12"/>
          </p:nvPr>
        </p:nvSpPr>
        <p:spPr/>
        <p:txBody>
          <a:bodyPr/>
          <a:lstStyle/>
          <a:p>
            <a:fld id="{F46C79FD-C571-418B-AB0F-5EE936C85276}" type="slidenum">
              <a:rPr lang="en-GB" smtClean="0"/>
              <a:t>20</a:t>
            </a:fld>
            <a:endParaRPr lang="en-GB"/>
          </a:p>
        </p:txBody>
      </p:sp>
    </p:spTree>
    <p:extLst>
      <p:ext uri="{BB962C8B-B14F-4D97-AF65-F5344CB8AC3E}">
        <p14:creationId xmlns:p14="http://schemas.microsoft.com/office/powerpoint/2010/main" val="3922857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971" r="16971"/>
          <a:stretch>
            <a:fillRect/>
          </a:stretch>
        </p:blipFill>
        <p:spPr>
          <a:xfrm>
            <a:off x="0" y="0"/>
            <a:ext cx="6156325" cy="6983413"/>
          </a:xfrm>
        </p:spPr>
      </p:pic>
      <p:sp>
        <p:nvSpPr>
          <p:cNvPr id="3" name="Content Placeholder 2"/>
          <p:cNvSpPr>
            <a:spLocks noGrp="1"/>
          </p:cNvSpPr>
          <p:nvPr>
            <p:ph idx="1"/>
          </p:nvPr>
        </p:nvSpPr>
        <p:spPr/>
        <p:txBody>
          <a:bodyPr/>
          <a:lstStyle/>
          <a:p>
            <a:pPr marL="457200" indent="-457200">
              <a:buFontTx/>
              <a:buAutoNum type="arabicPeriod"/>
            </a:pPr>
            <a:r>
              <a:rPr lang="en-GB" dirty="0" smtClean="0"/>
              <a:t>Overview</a:t>
            </a:r>
          </a:p>
          <a:p>
            <a:pPr marL="457200" indent="-457200">
              <a:buFontTx/>
              <a:buAutoNum type="arabicPeriod"/>
            </a:pPr>
            <a:r>
              <a:rPr lang="en-GB" dirty="0" smtClean="0"/>
              <a:t>State </a:t>
            </a:r>
            <a:r>
              <a:rPr lang="en-GB" dirty="0"/>
              <a:t>of </a:t>
            </a:r>
            <a:r>
              <a:rPr lang="en-GB" dirty="0" smtClean="0"/>
              <a:t>play</a:t>
            </a:r>
          </a:p>
          <a:p>
            <a:pPr marL="457200" indent="-457200">
              <a:buFontTx/>
              <a:buAutoNum type="arabicPeriod"/>
            </a:pPr>
            <a:r>
              <a:rPr lang="en-GB" dirty="0" smtClean="0"/>
              <a:t>Outcome</a:t>
            </a:r>
          </a:p>
          <a:p>
            <a:pPr marL="1028700" lvl="1" indent="-342900">
              <a:buFontTx/>
              <a:buChar char="-"/>
            </a:pPr>
            <a:r>
              <a:rPr lang="en-GB" dirty="0" smtClean="0">
                <a:solidFill>
                  <a:srgbClr val="004494"/>
                </a:solidFill>
              </a:rPr>
              <a:t>Main challenges and objectives</a:t>
            </a:r>
          </a:p>
          <a:p>
            <a:pPr marL="1028700" lvl="1" indent="-342900">
              <a:buFontTx/>
              <a:buChar char="-"/>
            </a:pPr>
            <a:r>
              <a:rPr lang="en-GB" dirty="0" smtClean="0">
                <a:solidFill>
                  <a:srgbClr val="004494"/>
                </a:solidFill>
              </a:rPr>
              <a:t>Policy options</a:t>
            </a:r>
            <a:endParaRPr lang="en-GB" dirty="0">
              <a:solidFill>
                <a:srgbClr val="004494"/>
              </a:solidFill>
            </a:endParaRPr>
          </a:p>
        </p:txBody>
      </p:sp>
      <p:sp>
        <p:nvSpPr>
          <p:cNvPr id="5" name="Content Placeholder 2"/>
          <p:cNvSpPr txBox="1">
            <a:spLocks/>
          </p:cNvSpPr>
          <p:nvPr/>
        </p:nvSpPr>
        <p:spPr>
          <a:xfrm>
            <a:off x="4535858" y="419771"/>
            <a:ext cx="7554542" cy="1358230"/>
          </a:xfrm>
          <a:prstGeom prst="rect">
            <a:avLst/>
          </a:prstGeom>
          <a:solidFill>
            <a:schemeClr val="bg1"/>
          </a:solidFill>
        </p:spPr>
        <p:txBody>
          <a:bodyPr vert="horz" lIns="360000" tIns="360000" rIns="360000" bIns="360000" rtlCol="0" anchor="ctr" anchorCtr="0">
            <a:noAutofit/>
          </a:bodyPr>
          <a:lstStyle>
            <a:lvl1pPr marL="0" indent="0" algn="l" defTabSz="914400" rtl="0" eaLnBrk="1" latinLnBrk="0" hangingPunct="1">
              <a:lnSpc>
                <a:spcPct val="100000"/>
              </a:lnSpc>
              <a:spcBef>
                <a:spcPts val="0"/>
              </a:spcBef>
              <a:spcAft>
                <a:spcPts val="1800"/>
              </a:spcAft>
              <a:buClr>
                <a:schemeClr val="tx2"/>
              </a:buClr>
              <a:buFontTx/>
              <a:buNone/>
              <a:defRPr sz="2400" i="1" kern="1200">
                <a:solidFill>
                  <a:schemeClr val="tx2"/>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i="0" dirty="0" smtClean="0"/>
              <a:t>I. Open Public Consultation:</a:t>
            </a:r>
            <a:endParaRPr lang="fr-BE" i="0" dirty="0"/>
          </a:p>
        </p:txBody>
      </p:sp>
    </p:spTree>
    <p:extLst>
      <p:ext uri="{BB962C8B-B14F-4D97-AF65-F5344CB8AC3E}">
        <p14:creationId xmlns:p14="http://schemas.microsoft.com/office/powerpoint/2010/main" val="259131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356179"/>
            <a:ext cx="9322943" cy="4618718"/>
          </a:xfrm>
        </p:spPr>
        <p:txBody>
          <a:bodyPr/>
          <a:lstStyle/>
          <a:p>
            <a:pPr marL="182563" lvl="1" indent="0">
              <a:spcAft>
                <a:spcPts val="1200"/>
              </a:spcAft>
              <a:buNone/>
            </a:pPr>
            <a:r>
              <a:rPr lang="en-US" sz="2400" u="sng" dirty="0" smtClean="0">
                <a:solidFill>
                  <a:schemeClr val="tx2"/>
                </a:solidFill>
                <a:ea typeface="+mj-ea"/>
                <a:cs typeface="+mj-cs"/>
              </a:rPr>
              <a:t>Feedback period</a:t>
            </a:r>
            <a:r>
              <a:rPr lang="en-US" sz="2400" dirty="0" smtClean="0">
                <a:solidFill>
                  <a:schemeClr val="tx2"/>
                </a:solidFill>
                <a:ea typeface="+mj-ea"/>
                <a:cs typeface="+mj-cs"/>
              </a:rPr>
              <a:t>: 15 January 2021 - 9 April 2021</a:t>
            </a:r>
          </a:p>
          <a:p>
            <a:pPr marL="182563" lvl="1" indent="0">
              <a:spcAft>
                <a:spcPts val="1200"/>
              </a:spcAft>
              <a:buNone/>
            </a:pPr>
            <a:endParaRPr lang="en-US" sz="300" dirty="0" smtClean="0">
              <a:solidFill>
                <a:schemeClr val="tx2"/>
              </a:solidFill>
              <a:ea typeface="+mj-ea"/>
              <a:cs typeface="+mj-cs"/>
            </a:endParaRPr>
          </a:p>
          <a:p>
            <a:pPr marL="182563" lvl="1" indent="0">
              <a:spcAft>
                <a:spcPts val="1200"/>
              </a:spcAft>
              <a:buNone/>
            </a:pPr>
            <a:r>
              <a:rPr lang="en-US" sz="2400" b="1" u="sng" dirty="0" smtClean="0">
                <a:solidFill>
                  <a:srgbClr val="004494"/>
                </a:solidFill>
                <a:ea typeface="+mj-ea"/>
                <a:cs typeface="+mj-cs"/>
              </a:rPr>
              <a:t>302</a:t>
            </a:r>
            <a:r>
              <a:rPr lang="en-US" sz="2400" u="sng" dirty="0" smtClean="0">
                <a:solidFill>
                  <a:srgbClr val="004494"/>
                </a:solidFill>
                <a:ea typeface="+mj-ea"/>
                <a:cs typeface="+mj-cs"/>
              </a:rPr>
              <a:t> </a:t>
            </a:r>
            <a:r>
              <a:rPr lang="en-US" sz="2400" u="sng" dirty="0" smtClean="0">
                <a:solidFill>
                  <a:schemeClr val="tx2"/>
                </a:solidFill>
                <a:ea typeface="+mj-ea"/>
                <a:cs typeface="+mj-cs"/>
              </a:rPr>
              <a:t>replies received </a:t>
            </a:r>
            <a:br>
              <a:rPr lang="en-US" sz="2400" u="sng" dirty="0" smtClean="0">
                <a:solidFill>
                  <a:schemeClr val="tx2"/>
                </a:solidFill>
                <a:ea typeface="+mj-ea"/>
                <a:cs typeface="+mj-cs"/>
              </a:rPr>
            </a:br>
            <a:endParaRPr lang="en-US" sz="1800" dirty="0" smtClean="0">
              <a:solidFill>
                <a:srgbClr val="FF0000"/>
              </a:solidFill>
              <a:ea typeface="+mj-ea"/>
              <a:cs typeface="+mj-cs"/>
            </a:endParaRPr>
          </a:p>
          <a:p>
            <a:pPr marL="182563" lvl="1" indent="0">
              <a:spcAft>
                <a:spcPts val="1200"/>
              </a:spcAft>
              <a:buNone/>
            </a:pPr>
            <a:endParaRPr lang="en-US" sz="2200" dirty="0" smtClean="0">
              <a:solidFill>
                <a:schemeClr val="tx2"/>
              </a:solidFill>
              <a:ea typeface="+mj-ea"/>
              <a:cs typeface="+mj-cs"/>
            </a:endParaRPr>
          </a:p>
          <a:p>
            <a:pPr marL="182563" lvl="1" indent="0">
              <a:spcAft>
                <a:spcPts val="1200"/>
              </a:spcAft>
              <a:buNone/>
            </a:pPr>
            <a:endParaRPr lang="en-US" sz="2200" dirty="0" smtClean="0">
              <a:solidFill>
                <a:schemeClr val="tx2"/>
              </a:solidFill>
              <a:ea typeface="+mj-ea"/>
              <a:cs typeface="+mj-cs"/>
            </a:endParaRPr>
          </a:p>
          <a:p>
            <a:pPr marL="182563" lvl="1" indent="0">
              <a:spcAft>
                <a:spcPts val="1200"/>
              </a:spcAft>
              <a:buNone/>
            </a:pPr>
            <a:endParaRPr lang="en-US" sz="2400" dirty="0" smtClean="0">
              <a:solidFill>
                <a:schemeClr val="tx2"/>
              </a:solidFill>
              <a:ea typeface="+mj-ea"/>
              <a:cs typeface="+mj-cs"/>
            </a:endParaRPr>
          </a:p>
          <a:p>
            <a:pPr marL="182563" lvl="1" indent="0">
              <a:spcAft>
                <a:spcPts val="1200"/>
              </a:spcAft>
              <a:buNone/>
            </a:pPr>
            <a:endParaRPr lang="en-US" sz="1800" dirty="0" smtClean="0">
              <a:solidFill>
                <a:schemeClr val="accent4"/>
              </a:solidFill>
              <a:ea typeface="+mj-ea"/>
              <a:cs typeface="+mj-cs"/>
            </a:endParaRPr>
          </a:p>
          <a:p>
            <a:pPr marL="182563" lvl="1" indent="0">
              <a:spcAft>
                <a:spcPts val="1200"/>
              </a:spcAft>
              <a:buNone/>
            </a:pPr>
            <a:endParaRPr lang="en-US" sz="1600" dirty="0" smtClean="0">
              <a:solidFill>
                <a:schemeClr val="accent4"/>
              </a:solidFill>
              <a:ea typeface="+mj-ea"/>
              <a:cs typeface="+mj-cs"/>
            </a:endParaRPr>
          </a:p>
        </p:txBody>
      </p:sp>
      <p:sp>
        <p:nvSpPr>
          <p:cNvPr id="2" name="Title 1"/>
          <p:cNvSpPr>
            <a:spLocks noGrp="1"/>
          </p:cNvSpPr>
          <p:nvPr>
            <p:ph type="title"/>
          </p:nvPr>
        </p:nvSpPr>
        <p:spPr>
          <a:xfrm>
            <a:off x="957049" y="182697"/>
            <a:ext cx="10515600" cy="1317431"/>
          </a:xfrm>
        </p:spPr>
        <p:txBody>
          <a:bodyPr/>
          <a:lstStyle/>
          <a:p>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Open public consultation (OPC)</a:t>
            </a:r>
            <a:br>
              <a:rPr lang="en-GB" b="1" dirty="0" smtClean="0"/>
            </a:br>
            <a:endParaRPr lang="en-GB" sz="3200" b="1" dirty="0"/>
          </a:p>
        </p:txBody>
      </p:sp>
      <p:sp>
        <p:nvSpPr>
          <p:cNvPr id="5" name="Rectangle 4"/>
          <p:cNvSpPr/>
          <p:nvPr/>
        </p:nvSpPr>
        <p:spPr>
          <a:xfrm>
            <a:off x="685800" y="1500129"/>
            <a:ext cx="11058098" cy="954107"/>
          </a:xfrm>
          <a:prstGeom prst="rect">
            <a:avLst/>
          </a:prstGeom>
        </p:spPr>
        <p:txBody>
          <a:bodyPr wrap="square">
            <a:spAutoFit/>
          </a:bodyPr>
          <a:lstStyle/>
          <a:p>
            <a:pPr marL="228600" lvl="1" indent="-228600" algn="just">
              <a:buClr>
                <a:schemeClr val="tx2"/>
              </a:buClr>
              <a:buFont typeface="Arial" panose="020B0604020202020204" pitchFamily="34" charset="0"/>
              <a:buChar char="•"/>
            </a:pPr>
            <a:endParaRPr lang="en-US" sz="2800" dirty="0" smtClean="0">
              <a:solidFill>
                <a:schemeClr val="tx2"/>
              </a:solidFill>
              <a:ea typeface="+mj-ea"/>
              <a:cs typeface="+mj-cs"/>
            </a:endParaRPr>
          </a:p>
          <a:p>
            <a:pPr marL="0" lvl="1" algn="just">
              <a:buClr>
                <a:schemeClr val="tx2"/>
              </a:buClr>
            </a:pPr>
            <a:endParaRPr lang="en-US" sz="2800" dirty="0" smtClean="0">
              <a:solidFill>
                <a:schemeClr val="tx2"/>
              </a:solidFill>
              <a:ea typeface="+mj-ea"/>
              <a:cs typeface="+mj-cs"/>
            </a:endParaRPr>
          </a:p>
        </p:txBody>
      </p:sp>
      <p:graphicFrame>
        <p:nvGraphicFramePr>
          <p:cNvPr id="8" name="Chart 7"/>
          <p:cNvGraphicFramePr>
            <a:graphicFrameLocks/>
          </p:cNvGraphicFramePr>
          <p:nvPr>
            <p:extLst/>
          </p:nvPr>
        </p:nvGraphicFramePr>
        <p:xfrm>
          <a:off x="5842000" y="1976433"/>
          <a:ext cx="5645638" cy="3998464"/>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Group 3"/>
          <p:cNvGrpSpPr>
            <a:grpSpLocks noChangeAspect="1"/>
          </p:cNvGrpSpPr>
          <p:nvPr/>
        </p:nvGrpSpPr>
        <p:grpSpPr bwMode="auto">
          <a:xfrm>
            <a:off x="1393825" y="2728913"/>
            <a:ext cx="3602038" cy="2281237"/>
            <a:chOff x="878" y="1719"/>
            <a:chExt cx="2269" cy="1437"/>
          </a:xfrm>
        </p:grpSpPr>
        <p:sp>
          <p:nvSpPr>
            <p:cNvPr id="13" name="AutoShape 2"/>
            <p:cNvSpPr>
              <a:spLocks noChangeAspect="1" noChangeArrowheads="1" noTextEdit="1"/>
            </p:cNvSpPr>
            <p:nvPr/>
          </p:nvSpPr>
          <p:spPr bwMode="auto">
            <a:xfrm>
              <a:off x="878" y="1719"/>
              <a:ext cx="2269" cy="143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14" name="Rectangle 4"/>
            <p:cNvSpPr>
              <a:spLocks noChangeArrowheads="1"/>
            </p:cNvSpPr>
            <p:nvPr/>
          </p:nvSpPr>
          <p:spPr bwMode="auto">
            <a:xfrm>
              <a:off x="900" y="1734"/>
              <a:ext cx="435"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EU citizen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15" name="Rectangle 5"/>
            <p:cNvSpPr>
              <a:spLocks noChangeArrowheads="1"/>
            </p:cNvSpPr>
            <p:nvPr/>
          </p:nvSpPr>
          <p:spPr bwMode="auto">
            <a:xfrm>
              <a:off x="3020" y="1734"/>
              <a:ext cx="107"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73</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16" name="Rectangle 6"/>
            <p:cNvSpPr>
              <a:spLocks noChangeArrowheads="1"/>
            </p:cNvSpPr>
            <p:nvPr/>
          </p:nvSpPr>
          <p:spPr bwMode="auto">
            <a:xfrm>
              <a:off x="900" y="1863"/>
              <a:ext cx="902"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Business association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17" name="Rectangle 7"/>
            <p:cNvSpPr>
              <a:spLocks noChangeArrowheads="1"/>
            </p:cNvSpPr>
            <p:nvPr/>
          </p:nvSpPr>
          <p:spPr bwMode="auto">
            <a:xfrm>
              <a:off x="3020" y="1863"/>
              <a:ext cx="107"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59</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18" name="Rectangle 8"/>
            <p:cNvSpPr>
              <a:spLocks noChangeArrowheads="1"/>
            </p:cNvSpPr>
            <p:nvPr/>
          </p:nvSpPr>
          <p:spPr bwMode="auto">
            <a:xfrm>
              <a:off x="900" y="1993"/>
              <a:ext cx="1373"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Company/business organisation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19" name="Rectangle 9"/>
            <p:cNvSpPr>
              <a:spLocks noChangeArrowheads="1"/>
            </p:cNvSpPr>
            <p:nvPr/>
          </p:nvSpPr>
          <p:spPr bwMode="auto">
            <a:xfrm>
              <a:off x="3020" y="1993"/>
              <a:ext cx="107"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41</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0" name="Rectangle 10"/>
            <p:cNvSpPr>
              <a:spLocks noChangeArrowheads="1"/>
            </p:cNvSpPr>
            <p:nvPr/>
          </p:nvSpPr>
          <p:spPr bwMode="auto">
            <a:xfrm>
              <a:off x="900" y="2122"/>
              <a:ext cx="242"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Other</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1" name="Rectangle 11"/>
            <p:cNvSpPr>
              <a:spLocks noChangeArrowheads="1"/>
            </p:cNvSpPr>
            <p:nvPr/>
          </p:nvSpPr>
          <p:spPr bwMode="auto">
            <a:xfrm>
              <a:off x="3020" y="2122"/>
              <a:ext cx="107"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40</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2" name="Rectangle 12"/>
            <p:cNvSpPr>
              <a:spLocks noChangeArrowheads="1"/>
            </p:cNvSpPr>
            <p:nvPr/>
          </p:nvSpPr>
          <p:spPr bwMode="auto">
            <a:xfrm>
              <a:off x="900" y="2251"/>
              <a:ext cx="660"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Public authority</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3" name="Rectangle 13"/>
            <p:cNvSpPr>
              <a:spLocks noChangeArrowheads="1"/>
            </p:cNvSpPr>
            <p:nvPr/>
          </p:nvSpPr>
          <p:spPr bwMode="auto">
            <a:xfrm>
              <a:off x="3020" y="2251"/>
              <a:ext cx="107"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40</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4" name="Rectangle 14"/>
            <p:cNvSpPr>
              <a:spLocks noChangeArrowheads="1"/>
            </p:cNvSpPr>
            <p:nvPr/>
          </p:nvSpPr>
          <p:spPr bwMode="auto">
            <a:xfrm>
              <a:off x="900" y="2380"/>
              <a:ext cx="1659"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Non-governmental organisation (NGO)</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5" name="Rectangle 15"/>
            <p:cNvSpPr>
              <a:spLocks noChangeArrowheads="1"/>
            </p:cNvSpPr>
            <p:nvPr/>
          </p:nvSpPr>
          <p:spPr bwMode="auto">
            <a:xfrm>
              <a:off x="3020" y="2380"/>
              <a:ext cx="107"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22</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6" name="Rectangle 16"/>
            <p:cNvSpPr>
              <a:spLocks noChangeArrowheads="1"/>
            </p:cNvSpPr>
            <p:nvPr/>
          </p:nvSpPr>
          <p:spPr bwMode="auto">
            <a:xfrm>
              <a:off x="900" y="2510"/>
              <a:ext cx="511"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Trade union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7" name="Rectangle 17"/>
            <p:cNvSpPr>
              <a:spLocks noChangeArrowheads="1"/>
            </p:cNvSpPr>
            <p:nvPr/>
          </p:nvSpPr>
          <p:spPr bwMode="auto">
            <a:xfrm>
              <a:off x="3020" y="2510"/>
              <a:ext cx="107"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16</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8" name="Rectangle 18"/>
            <p:cNvSpPr>
              <a:spLocks noChangeArrowheads="1"/>
            </p:cNvSpPr>
            <p:nvPr/>
          </p:nvSpPr>
          <p:spPr bwMode="auto">
            <a:xfrm>
              <a:off x="900" y="2639"/>
              <a:ext cx="1262"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Academic/research institution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29" name="Rectangle 19"/>
            <p:cNvSpPr>
              <a:spLocks noChangeArrowheads="1"/>
            </p:cNvSpPr>
            <p:nvPr/>
          </p:nvSpPr>
          <p:spPr bwMode="auto">
            <a:xfrm>
              <a:off x="3072" y="2639"/>
              <a:ext cx="54"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5</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30" name="Rectangle 20"/>
            <p:cNvSpPr>
              <a:spLocks noChangeArrowheads="1"/>
            </p:cNvSpPr>
            <p:nvPr/>
          </p:nvSpPr>
          <p:spPr bwMode="auto">
            <a:xfrm>
              <a:off x="900" y="2768"/>
              <a:ext cx="644"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Non-EU citizen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31" name="Rectangle 21"/>
            <p:cNvSpPr>
              <a:spLocks noChangeArrowheads="1"/>
            </p:cNvSpPr>
            <p:nvPr/>
          </p:nvSpPr>
          <p:spPr bwMode="auto">
            <a:xfrm>
              <a:off x="3072" y="2768"/>
              <a:ext cx="54"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3</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32" name="Rectangle 22"/>
            <p:cNvSpPr>
              <a:spLocks noChangeArrowheads="1"/>
            </p:cNvSpPr>
            <p:nvPr/>
          </p:nvSpPr>
          <p:spPr bwMode="auto">
            <a:xfrm>
              <a:off x="900" y="2897"/>
              <a:ext cx="998"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Consumer organisation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33" name="Rectangle 23"/>
            <p:cNvSpPr>
              <a:spLocks noChangeArrowheads="1"/>
            </p:cNvSpPr>
            <p:nvPr/>
          </p:nvSpPr>
          <p:spPr bwMode="auto">
            <a:xfrm>
              <a:off x="3072" y="2897"/>
              <a:ext cx="54"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2</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34" name="Rectangle 24"/>
            <p:cNvSpPr>
              <a:spLocks noChangeArrowheads="1"/>
            </p:cNvSpPr>
            <p:nvPr/>
          </p:nvSpPr>
          <p:spPr bwMode="auto">
            <a:xfrm>
              <a:off x="900" y="3027"/>
              <a:ext cx="1169"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Environmental organisation</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35" name="Rectangle 25"/>
            <p:cNvSpPr>
              <a:spLocks noChangeArrowheads="1"/>
            </p:cNvSpPr>
            <p:nvPr/>
          </p:nvSpPr>
          <p:spPr bwMode="auto">
            <a:xfrm>
              <a:off x="3072" y="3027"/>
              <a:ext cx="54" cy="11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smtClean="0">
                  <a:ln>
                    <a:noFill/>
                  </a:ln>
                  <a:solidFill>
                    <a:schemeClr val="tx2"/>
                  </a:solidFill>
                  <a:effectLst/>
                  <a:latin typeface="Arial" panose="020B0604020202020204" pitchFamily="34" charset="0"/>
                </a:rPr>
                <a:t>1</a:t>
              </a:r>
              <a:endParaRPr kumimoji="0" lang="fr-FR" altLang="fr-FR" sz="1800" b="0" i="0" u="none" strike="noStrike" cap="none" normalizeH="0" baseline="0" smtClean="0">
                <a:ln>
                  <a:noFill/>
                </a:ln>
                <a:solidFill>
                  <a:schemeClr val="tx2"/>
                </a:solidFill>
                <a:effectLst/>
                <a:latin typeface="Arial" panose="020B0604020202020204" pitchFamily="34" charset="0"/>
              </a:endParaRPr>
            </a:p>
          </p:txBody>
        </p:sp>
        <p:sp>
          <p:nvSpPr>
            <p:cNvPr id="36" name="Line 26"/>
            <p:cNvSpPr>
              <a:spLocks noChangeShapeType="1"/>
            </p:cNvSpPr>
            <p:nvPr/>
          </p:nvSpPr>
          <p:spPr bwMode="auto">
            <a:xfrm>
              <a:off x="878" y="1719"/>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37" name="Rectangle 27"/>
            <p:cNvSpPr>
              <a:spLocks noChangeArrowheads="1"/>
            </p:cNvSpPr>
            <p:nvPr/>
          </p:nvSpPr>
          <p:spPr bwMode="auto">
            <a:xfrm>
              <a:off x="878" y="1719"/>
              <a:ext cx="2261" cy="8"/>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38" name="Line 28"/>
            <p:cNvSpPr>
              <a:spLocks noChangeShapeType="1"/>
            </p:cNvSpPr>
            <p:nvPr/>
          </p:nvSpPr>
          <p:spPr bwMode="auto">
            <a:xfrm>
              <a:off x="878" y="1856"/>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39" name="Rectangle 29"/>
            <p:cNvSpPr>
              <a:spLocks noChangeArrowheads="1"/>
            </p:cNvSpPr>
            <p:nvPr/>
          </p:nvSpPr>
          <p:spPr bwMode="auto">
            <a:xfrm>
              <a:off x="878" y="1856"/>
              <a:ext cx="2261" cy="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0" name="Line 30"/>
            <p:cNvSpPr>
              <a:spLocks noChangeShapeType="1"/>
            </p:cNvSpPr>
            <p:nvPr/>
          </p:nvSpPr>
          <p:spPr bwMode="auto">
            <a:xfrm>
              <a:off x="878" y="1985"/>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1" name="Rectangle 31"/>
            <p:cNvSpPr>
              <a:spLocks noChangeArrowheads="1"/>
            </p:cNvSpPr>
            <p:nvPr/>
          </p:nvSpPr>
          <p:spPr bwMode="auto">
            <a:xfrm>
              <a:off x="878" y="1985"/>
              <a:ext cx="2261" cy="8"/>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2" name="Line 32"/>
            <p:cNvSpPr>
              <a:spLocks noChangeShapeType="1"/>
            </p:cNvSpPr>
            <p:nvPr/>
          </p:nvSpPr>
          <p:spPr bwMode="auto">
            <a:xfrm>
              <a:off x="878" y="2114"/>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3" name="Rectangle 33"/>
            <p:cNvSpPr>
              <a:spLocks noChangeArrowheads="1"/>
            </p:cNvSpPr>
            <p:nvPr/>
          </p:nvSpPr>
          <p:spPr bwMode="auto">
            <a:xfrm>
              <a:off x="878" y="2114"/>
              <a:ext cx="2261" cy="8"/>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4" name="Line 34"/>
            <p:cNvSpPr>
              <a:spLocks noChangeShapeType="1"/>
            </p:cNvSpPr>
            <p:nvPr/>
          </p:nvSpPr>
          <p:spPr bwMode="auto">
            <a:xfrm>
              <a:off x="878" y="2244"/>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5" name="Rectangle 35"/>
            <p:cNvSpPr>
              <a:spLocks noChangeArrowheads="1"/>
            </p:cNvSpPr>
            <p:nvPr/>
          </p:nvSpPr>
          <p:spPr bwMode="auto">
            <a:xfrm>
              <a:off x="878" y="2244"/>
              <a:ext cx="2261" cy="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6" name="Line 36"/>
            <p:cNvSpPr>
              <a:spLocks noChangeShapeType="1"/>
            </p:cNvSpPr>
            <p:nvPr/>
          </p:nvSpPr>
          <p:spPr bwMode="auto">
            <a:xfrm>
              <a:off x="878" y="2373"/>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7" name="Rectangle 37"/>
            <p:cNvSpPr>
              <a:spLocks noChangeArrowheads="1"/>
            </p:cNvSpPr>
            <p:nvPr/>
          </p:nvSpPr>
          <p:spPr bwMode="auto">
            <a:xfrm>
              <a:off x="878" y="2373"/>
              <a:ext cx="2261" cy="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8" name="Line 38"/>
            <p:cNvSpPr>
              <a:spLocks noChangeShapeType="1"/>
            </p:cNvSpPr>
            <p:nvPr/>
          </p:nvSpPr>
          <p:spPr bwMode="auto">
            <a:xfrm>
              <a:off x="878" y="2502"/>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49" name="Rectangle 39"/>
            <p:cNvSpPr>
              <a:spLocks noChangeArrowheads="1"/>
            </p:cNvSpPr>
            <p:nvPr/>
          </p:nvSpPr>
          <p:spPr bwMode="auto">
            <a:xfrm>
              <a:off x="878" y="2502"/>
              <a:ext cx="2261" cy="8"/>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0" name="Line 40"/>
            <p:cNvSpPr>
              <a:spLocks noChangeShapeType="1"/>
            </p:cNvSpPr>
            <p:nvPr/>
          </p:nvSpPr>
          <p:spPr bwMode="auto">
            <a:xfrm>
              <a:off x="878" y="2631"/>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1" name="Rectangle 41"/>
            <p:cNvSpPr>
              <a:spLocks noChangeArrowheads="1"/>
            </p:cNvSpPr>
            <p:nvPr/>
          </p:nvSpPr>
          <p:spPr bwMode="auto">
            <a:xfrm>
              <a:off x="878" y="2631"/>
              <a:ext cx="2261" cy="8"/>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2" name="Line 42"/>
            <p:cNvSpPr>
              <a:spLocks noChangeShapeType="1"/>
            </p:cNvSpPr>
            <p:nvPr/>
          </p:nvSpPr>
          <p:spPr bwMode="auto">
            <a:xfrm>
              <a:off x="878" y="2761"/>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3" name="Rectangle 43"/>
            <p:cNvSpPr>
              <a:spLocks noChangeArrowheads="1"/>
            </p:cNvSpPr>
            <p:nvPr/>
          </p:nvSpPr>
          <p:spPr bwMode="auto">
            <a:xfrm>
              <a:off x="878" y="2761"/>
              <a:ext cx="2261" cy="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4" name="Line 44"/>
            <p:cNvSpPr>
              <a:spLocks noChangeShapeType="1"/>
            </p:cNvSpPr>
            <p:nvPr/>
          </p:nvSpPr>
          <p:spPr bwMode="auto">
            <a:xfrm>
              <a:off x="878" y="2890"/>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5" name="Rectangle 45"/>
            <p:cNvSpPr>
              <a:spLocks noChangeArrowheads="1"/>
            </p:cNvSpPr>
            <p:nvPr/>
          </p:nvSpPr>
          <p:spPr bwMode="auto">
            <a:xfrm>
              <a:off x="878" y="2890"/>
              <a:ext cx="2261" cy="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6" name="Line 46"/>
            <p:cNvSpPr>
              <a:spLocks noChangeShapeType="1"/>
            </p:cNvSpPr>
            <p:nvPr/>
          </p:nvSpPr>
          <p:spPr bwMode="auto">
            <a:xfrm>
              <a:off x="878" y="3019"/>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7" name="Rectangle 47"/>
            <p:cNvSpPr>
              <a:spLocks noChangeArrowheads="1"/>
            </p:cNvSpPr>
            <p:nvPr/>
          </p:nvSpPr>
          <p:spPr bwMode="auto">
            <a:xfrm>
              <a:off x="878" y="3019"/>
              <a:ext cx="2261" cy="8"/>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8" name="Line 48"/>
            <p:cNvSpPr>
              <a:spLocks noChangeShapeType="1"/>
            </p:cNvSpPr>
            <p:nvPr/>
          </p:nvSpPr>
          <p:spPr bwMode="auto">
            <a:xfrm>
              <a:off x="878" y="3148"/>
              <a:ext cx="2261" cy="0"/>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59" name="Rectangle 49"/>
            <p:cNvSpPr>
              <a:spLocks noChangeArrowheads="1"/>
            </p:cNvSpPr>
            <p:nvPr/>
          </p:nvSpPr>
          <p:spPr bwMode="auto">
            <a:xfrm>
              <a:off x="878" y="3148"/>
              <a:ext cx="2261" cy="8"/>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60" name="Line 50"/>
            <p:cNvSpPr>
              <a:spLocks noChangeShapeType="1"/>
            </p:cNvSpPr>
            <p:nvPr/>
          </p:nvSpPr>
          <p:spPr bwMode="auto">
            <a:xfrm>
              <a:off x="878" y="1719"/>
              <a:ext cx="0" cy="1437"/>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61" name="Rectangle 51"/>
            <p:cNvSpPr>
              <a:spLocks noChangeArrowheads="1"/>
            </p:cNvSpPr>
            <p:nvPr/>
          </p:nvSpPr>
          <p:spPr bwMode="auto">
            <a:xfrm>
              <a:off x="878" y="1719"/>
              <a:ext cx="7" cy="143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62" name="Line 52"/>
            <p:cNvSpPr>
              <a:spLocks noChangeShapeType="1"/>
            </p:cNvSpPr>
            <p:nvPr/>
          </p:nvSpPr>
          <p:spPr bwMode="auto">
            <a:xfrm>
              <a:off x="2660" y="1719"/>
              <a:ext cx="0" cy="1437"/>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63" name="Rectangle 53"/>
            <p:cNvSpPr>
              <a:spLocks noChangeArrowheads="1"/>
            </p:cNvSpPr>
            <p:nvPr/>
          </p:nvSpPr>
          <p:spPr bwMode="auto">
            <a:xfrm>
              <a:off x="2660" y="1719"/>
              <a:ext cx="8" cy="143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64" name="Line 54"/>
            <p:cNvSpPr>
              <a:spLocks noChangeShapeType="1"/>
            </p:cNvSpPr>
            <p:nvPr/>
          </p:nvSpPr>
          <p:spPr bwMode="auto">
            <a:xfrm>
              <a:off x="3139" y="1719"/>
              <a:ext cx="0" cy="1437"/>
            </a:xfrm>
            <a:prstGeom prst="line">
              <a:avLst/>
            </a:prstGeom>
            <a:noFill/>
            <a:ln w="0">
              <a:no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sp>
          <p:nvSpPr>
            <p:cNvPr id="65" name="Rectangle 55"/>
            <p:cNvSpPr>
              <a:spLocks noChangeArrowheads="1"/>
            </p:cNvSpPr>
            <p:nvPr/>
          </p:nvSpPr>
          <p:spPr bwMode="auto">
            <a:xfrm>
              <a:off x="3139" y="1719"/>
              <a:ext cx="8" cy="1437"/>
            </a:xfrm>
            <a:prstGeom prst="rect">
              <a:avLst/>
            </a:prstGeom>
            <a:solidFill>
              <a:srgbClr val="D4D4D4"/>
            </a:solidFill>
            <a:ln w="9525">
              <a:noFill/>
              <a:miter lim="800000"/>
              <a:headEnd/>
              <a:tailEnd/>
            </a:ln>
          </p:spPr>
          <p:txBody>
            <a:bodyPr vert="horz" wrap="square" lIns="91440" tIns="45720" rIns="91440" bIns="45720" numCol="1" anchor="t" anchorCtr="0" compatLnSpc="1">
              <a:prstTxWarp prst="textNoShape">
                <a:avLst/>
              </a:prstTxWarp>
            </a:bodyPr>
            <a:lstStyle/>
            <a:p>
              <a:endParaRPr lang="fr-BE">
                <a:solidFill>
                  <a:schemeClr val="tx2"/>
                </a:solidFill>
              </a:endParaRPr>
            </a:p>
          </p:txBody>
        </p:sp>
      </p:grpSp>
    </p:spTree>
    <p:extLst>
      <p:ext uri="{BB962C8B-B14F-4D97-AF65-F5344CB8AC3E}">
        <p14:creationId xmlns:p14="http://schemas.microsoft.com/office/powerpoint/2010/main" val="6713597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83647" y="2054766"/>
            <a:ext cx="5244102" cy="4037754"/>
          </a:xfrm>
        </p:spPr>
        <p:txBody>
          <a:bodyPr/>
          <a:lstStyle/>
          <a:p>
            <a:pPr marL="182563" lvl="1" indent="0">
              <a:spcAft>
                <a:spcPts val="1200"/>
              </a:spcAft>
              <a:buNone/>
            </a:pPr>
            <a:r>
              <a:rPr lang="en-US" sz="2400" dirty="0" smtClean="0">
                <a:solidFill>
                  <a:srgbClr val="024B9C"/>
                </a:solidFill>
                <a:ea typeface="+mj-ea"/>
                <a:cs typeface="+mj-cs"/>
              </a:rPr>
              <a:t>Link to open public consultation:</a:t>
            </a:r>
            <a:r>
              <a:rPr lang="en-US" sz="1600" dirty="0" smtClean="0">
                <a:solidFill>
                  <a:schemeClr val="accent4"/>
                </a:solidFill>
                <a:ea typeface="+mj-ea"/>
                <a:cs typeface="+mj-cs"/>
              </a:rPr>
              <a:t/>
            </a:r>
            <a:br>
              <a:rPr lang="en-US" sz="1600" dirty="0" smtClean="0">
                <a:solidFill>
                  <a:schemeClr val="accent4"/>
                </a:solidFill>
                <a:ea typeface="+mj-ea"/>
                <a:cs typeface="+mj-cs"/>
              </a:rPr>
            </a:br>
            <a:r>
              <a:rPr lang="en-US" sz="1200" dirty="0" smtClean="0">
                <a:solidFill>
                  <a:schemeClr val="tx2"/>
                </a:solidFill>
                <a:ea typeface="+mj-ea"/>
                <a:cs typeface="+mj-cs"/>
                <a:hlinkClick r:id="rId3"/>
              </a:rPr>
              <a:t>https://ec.europa.eu/info/law/better-regulation/have-your-say/initiatives/12664-Revision-of-the-EU-geographical-indications-GI-systems-in-agricultural-products-and-foodstuffs-wines-and-spirit-drinks/public-consultation</a:t>
            </a:r>
            <a:endParaRPr lang="en-US" sz="1200" dirty="0" smtClean="0">
              <a:solidFill>
                <a:schemeClr val="tx2"/>
              </a:solidFill>
              <a:ea typeface="+mj-ea"/>
              <a:cs typeface="+mj-cs"/>
            </a:endParaRPr>
          </a:p>
          <a:p>
            <a:pPr marL="525463" lvl="1" indent="-342900">
              <a:spcAft>
                <a:spcPts val="1200"/>
              </a:spcAft>
              <a:buFontTx/>
              <a:buChar char="-"/>
            </a:pPr>
            <a:r>
              <a:rPr lang="en-IE" dirty="0">
                <a:solidFill>
                  <a:schemeClr val="tx2"/>
                </a:solidFill>
                <a:ea typeface="+mj-ea"/>
                <a:cs typeface="+mj-cs"/>
              </a:rPr>
              <a:t>Summary report published </a:t>
            </a:r>
            <a:endParaRPr lang="en-US" dirty="0">
              <a:solidFill>
                <a:schemeClr val="tx2"/>
              </a:solidFill>
              <a:ea typeface="+mj-ea"/>
              <a:cs typeface="+mj-cs"/>
            </a:endParaRPr>
          </a:p>
          <a:p>
            <a:pPr marL="525463" lvl="1" indent="-342900">
              <a:spcAft>
                <a:spcPts val="1200"/>
              </a:spcAft>
              <a:buFontTx/>
              <a:buChar char="-"/>
            </a:pPr>
            <a:r>
              <a:rPr lang="en-IE" dirty="0" smtClean="0">
                <a:solidFill>
                  <a:schemeClr val="tx2"/>
                </a:solidFill>
                <a:ea typeface="+mj-ea"/>
                <a:cs typeface="+mj-cs"/>
              </a:rPr>
              <a:t>Contributions published </a:t>
            </a:r>
          </a:p>
          <a:p>
            <a:pPr marL="525463" lvl="1" indent="-342900">
              <a:spcAft>
                <a:spcPts val="1200"/>
              </a:spcAft>
              <a:buFontTx/>
              <a:buChar char="-"/>
            </a:pPr>
            <a:r>
              <a:rPr lang="en-IE" dirty="0" smtClean="0">
                <a:solidFill>
                  <a:schemeClr val="tx2"/>
                </a:solidFill>
                <a:ea typeface="+mj-ea"/>
                <a:cs typeface="+mj-cs"/>
              </a:rPr>
              <a:t>Documents annexed to contributions published </a:t>
            </a:r>
          </a:p>
        </p:txBody>
      </p:sp>
      <p:sp>
        <p:nvSpPr>
          <p:cNvPr id="2" name="Title 1"/>
          <p:cNvSpPr>
            <a:spLocks noGrp="1"/>
          </p:cNvSpPr>
          <p:nvPr>
            <p:ph type="title"/>
          </p:nvPr>
        </p:nvSpPr>
        <p:spPr>
          <a:xfrm>
            <a:off x="957049" y="110723"/>
            <a:ext cx="10515600" cy="1317431"/>
          </a:xfrm>
        </p:spPr>
        <p:txBody>
          <a:bodyPr/>
          <a:lstStyle/>
          <a:p>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Open public consultation (OPC)</a:t>
            </a:r>
            <a:br>
              <a:rPr lang="en-GB" b="1" dirty="0" smtClean="0"/>
            </a:br>
            <a:endParaRPr lang="en-GB" sz="3200" b="1" dirty="0"/>
          </a:p>
        </p:txBody>
      </p:sp>
      <p:sp>
        <p:nvSpPr>
          <p:cNvPr id="5" name="Rectangle 4"/>
          <p:cNvSpPr/>
          <p:nvPr/>
        </p:nvSpPr>
        <p:spPr>
          <a:xfrm>
            <a:off x="685800" y="1500129"/>
            <a:ext cx="11058098" cy="954107"/>
          </a:xfrm>
          <a:prstGeom prst="rect">
            <a:avLst/>
          </a:prstGeom>
        </p:spPr>
        <p:txBody>
          <a:bodyPr wrap="square">
            <a:spAutoFit/>
          </a:bodyPr>
          <a:lstStyle/>
          <a:p>
            <a:pPr marL="228600" lvl="1" indent="-228600" algn="just">
              <a:buClr>
                <a:schemeClr val="tx2"/>
              </a:buClr>
              <a:buFont typeface="Arial" panose="020B0604020202020204" pitchFamily="34" charset="0"/>
              <a:buChar char="•"/>
            </a:pPr>
            <a:endParaRPr lang="en-US" sz="2800" dirty="0" smtClean="0">
              <a:solidFill>
                <a:schemeClr val="tx2"/>
              </a:solidFill>
              <a:ea typeface="+mj-ea"/>
              <a:cs typeface="+mj-cs"/>
            </a:endParaRPr>
          </a:p>
          <a:p>
            <a:pPr marL="0" lvl="1" algn="just">
              <a:buClr>
                <a:schemeClr val="tx2"/>
              </a:buClr>
            </a:pPr>
            <a:endParaRPr lang="en-US" sz="2800" dirty="0" smtClean="0">
              <a:solidFill>
                <a:schemeClr val="tx2"/>
              </a:solidFill>
              <a:ea typeface="+mj-ea"/>
              <a:cs typeface="+mj-cs"/>
            </a:endParaRPr>
          </a:p>
        </p:txBody>
      </p:sp>
      <p:pic>
        <p:nvPicPr>
          <p:cNvPr id="4" name="Picture 3"/>
          <p:cNvPicPr>
            <a:picLocks noChangeAspect="1"/>
          </p:cNvPicPr>
          <p:nvPr/>
        </p:nvPicPr>
        <p:blipFill>
          <a:blip r:embed="rId4"/>
          <a:stretch>
            <a:fillRect/>
          </a:stretch>
        </p:blipFill>
        <p:spPr>
          <a:xfrm>
            <a:off x="533347" y="1140366"/>
            <a:ext cx="6534150" cy="914400"/>
          </a:xfrm>
          <a:prstGeom prst="rect">
            <a:avLst/>
          </a:prstGeom>
        </p:spPr>
      </p:pic>
      <p:pic>
        <p:nvPicPr>
          <p:cNvPr id="6" name="Picture 5"/>
          <p:cNvPicPr>
            <a:picLocks noChangeAspect="1"/>
          </p:cNvPicPr>
          <p:nvPr/>
        </p:nvPicPr>
        <p:blipFill>
          <a:blip r:embed="rId5"/>
          <a:stretch>
            <a:fillRect/>
          </a:stretch>
        </p:blipFill>
        <p:spPr>
          <a:xfrm>
            <a:off x="651233" y="2054766"/>
            <a:ext cx="5562600" cy="4448175"/>
          </a:xfrm>
          <a:prstGeom prst="rect">
            <a:avLst/>
          </a:prstGeom>
        </p:spPr>
      </p:pic>
    </p:spTree>
    <p:extLst>
      <p:ext uri="{BB962C8B-B14F-4D97-AF65-F5344CB8AC3E}">
        <p14:creationId xmlns:p14="http://schemas.microsoft.com/office/powerpoint/2010/main" val="447685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0450" y="1634431"/>
            <a:ext cx="10447231" cy="4334107"/>
          </a:xfrm>
        </p:spPr>
        <p:txBody>
          <a:bodyPr/>
          <a:lstStyle/>
          <a:p>
            <a:pPr marL="914400" lvl="1" indent="-457200" algn="just">
              <a:spcAft>
                <a:spcPts val="500"/>
              </a:spcAft>
              <a:buFont typeface="+mj-lt"/>
              <a:buAutoNum type="arabicPeriod"/>
            </a:pPr>
            <a:r>
              <a:rPr lang="en-US" dirty="0" smtClean="0">
                <a:solidFill>
                  <a:srgbClr val="004494"/>
                </a:solidFill>
              </a:rPr>
              <a:t>Improved </a:t>
            </a:r>
            <a:r>
              <a:rPr lang="en-US" dirty="0">
                <a:solidFill>
                  <a:srgbClr val="004494"/>
                </a:solidFill>
              </a:rPr>
              <a:t>protection and enforcement of GIs in the MS to </a:t>
            </a:r>
            <a:r>
              <a:rPr lang="en-US" b="1" dirty="0">
                <a:solidFill>
                  <a:srgbClr val="004494"/>
                </a:solidFill>
              </a:rPr>
              <a:t>prevent fraud, unfair competition and misleading consumers, including on the internet </a:t>
            </a:r>
            <a:r>
              <a:rPr lang="en-US" dirty="0">
                <a:solidFill>
                  <a:srgbClr val="004494"/>
                </a:solidFill>
              </a:rPr>
              <a:t>(92%)</a:t>
            </a:r>
          </a:p>
          <a:p>
            <a:pPr marL="914400" lvl="1" indent="-457200" algn="just">
              <a:spcAft>
                <a:spcPts val="500"/>
              </a:spcAft>
              <a:buFont typeface="+mj-lt"/>
              <a:buAutoNum type="arabicPeriod"/>
            </a:pPr>
            <a:r>
              <a:rPr lang="en-US" dirty="0" smtClean="0">
                <a:solidFill>
                  <a:srgbClr val="004494"/>
                </a:solidFill>
              </a:rPr>
              <a:t>Efficient </a:t>
            </a:r>
            <a:r>
              <a:rPr lang="en-US" dirty="0">
                <a:solidFill>
                  <a:srgbClr val="004494"/>
                </a:solidFill>
              </a:rPr>
              <a:t>GI procedures through </a:t>
            </a:r>
            <a:r>
              <a:rPr lang="en-US" b="1" dirty="0">
                <a:solidFill>
                  <a:srgbClr val="004494"/>
                </a:solidFill>
              </a:rPr>
              <a:t>clear and coherent rules for producers</a:t>
            </a:r>
            <a:r>
              <a:rPr lang="en-US" dirty="0">
                <a:solidFill>
                  <a:srgbClr val="004494"/>
                </a:solidFill>
              </a:rPr>
              <a:t>, other operators and administrations (</a:t>
            </a:r>
            <a:r>
              <a:rPr lang="en-US" dirty="0" smtClean="0">
                <a:solidFill>
                  <a:srgbClr val="004494"/>
                </a:solidFill>
              </a:rPr>
              <a:t>81%)</a:t>
            </a:r>
            <a:endParaRPr lang="en-US" dirty="0">
              <a:solidFill>
                <a:srgbClr val="004494"/>
              </a:solidFill>
            </a:endParaRPr>
          </a:p>
          <a:p>
            <a:pPr marL="914400" lvl="1" indent="-457200" algn="just">
              <a:spcAft>
                <a:spcPts val="500"/>
              </a:spcAft>
              <a:buFont typeface="+mj-lt"/>
              <a:buAutoNum type="arabicPeriod"/>
            </a:pPr>
            <a:r>
              <a:rPr lang="en-US" dirty="0" smtClean="0">
                <a:solidFill>
                  <a:srgbClr val="004494"/>
                </a:solidFill>
              </a:rPr>
              <a:t>Clear </a:t>
            </a:r>
            <a:r>
              <a:rPr lang="en-US" dirty="0">
                <a:solidFill>
                  <a:srgbClr val="004494"/>
                </a:solidFill>
              </a:rPr>
              <a:t>information on GIs, through the </a:t>
            </a:r>
            <a:r>
              <a:rPr lang="en-US" b="1" dirty="0">
                <a:solidFill>
                  <a:srgbClr val="004494"/>
                </a:solidFill>
              </a:rPr>
              <a:t>logo and labelling information</a:t>
            </a:r>
            <a:r>
              <a:rPr lang="en-US" dirty="0">
                <a:solidFill>
                  <a:srgbClr val="004494"/>
                </a:solidFill>
              </a:rPr>
              <a:t>, to enable consumers to make informed choices (78</a:t>
            </a:r>
            <a:r>
              <a:rPr lang="en-US" dirty="0" smtClean="0">
                <a:solidFill>
                  <a:srgbClr val="004494"/>
                </a:solidFill>
              </a:rPr>
              <a:t>%)</a:t>
            </a:r>
          </a:p>
          <a:p>
            <a:pPr marL="914400" lvl="1" indent="-457200" algn="just">
              <a:spcAft>
                <a:spcPts val="500"/>
              </a:spcAft>
              <a:buFont typeface="+mj-lt"/>
              <a:buAutoNum type="arabicPeriod"/>
            </a:pPr>
            <a:r>
              <a:rPr lang="en-US" dirty="0">
                <a:solidFill>
                  <a:srgbClr val="004494"/>
                </a:solidFill>
              </a:rPr>
              <a:t>Focus on </a:t>
            </a:r>
            <a:r>
              <a:rPr lang="en-US" b="1" dirty="0">
                <a:solidFill>
                  <a:srgbClr val="004494"/>
                </a:solidFill>
              </a:rPr>
              <a:t>promotion of European gastronomic heritage</a:t>
            </a:r>
            <a:r>
              <a:rPr lang="en-US" dirty="0">
                <a:solidFill>
                  <a:srgbClr val="004494"/>
                </a:solidFill>
              </a:rPr>
              <a:t> to preserve traditional products and production methods (77%)</a:t>
            </a:r>
          </a:p>
          <a:p>
            <a:pPr marL="914400" lvl="1" indent="-457200" algn="just">
              <a:spcAft>
                <a:spcPts val="500"/>
              </a:spcAft>
              <a:buFont typeface="+mj-lt"/>
              <a:buAutoNum type="arabicPeriod"/>
            </a:pPr>
            <a:r>
              <a:rPr lang="en-US" dirty="0" smtClean="0">
                <a:solidFill>
                  <a:srgbClr val="004494"/>
                </a:solidFill>
              </a:rPr>
              <a:t>GI </a:t>
            </a:r>
            <a:r>
              <a:rPr lang="en-US" dirty="0">
                <a:solidFill>
                  <a:srgbClr val="004494"/>
                </a:solidFill>
              </a:rPr>
              <a:t>producer groups empowered to manage their GIs to </a:t>
            </a:r>
            <a:r>
              <a:rPr lang="en-US" b="1" dirty="0">
                <a:solidFill>
                  <a:srgbClr val="004494"/>
                </a:solidFill>
              </a:rPr>
              <a:t>improve economic sustainability </a:t>
            </a:r>
            <a:r>
              <a:rPr lang="en-US" dirty="0">
                <a:solidFill>
                  <a:srgbClr val="004494"/>
                </a:solidFill>
              </a:rPr>
              <a:t>(72%)</a:t>
            </a:r>
          </a:p>
          <a:p>
            <a:pPr marL="914400" lvl="1" indent="-457200" algn="just">
              <a:spcAft>
                <a:spcPts val="500"/>
              </a:spcAft>
              <a:buFont typeface="+mj-lt"/>
              <a:buAutoNum type="arabicPeriod"/>
            </a:pPr>
            <a:r>
              <a:rPr lang="en-US" dirty="0" smtClean="0">
                <a:solidFill>
                  <a:srgbClr val="004494"/>
                </a:solidFill>
              </a:rPr>
              <a:t>GIs </a:t>
            </a:r>
            <a:r>
              <a:rPr lang="en-US" dirty="0">
                <a:solidFill>
                  <a:srgbClr val="004494"/>
                </a:solidFill>
              </a:rPr>
              <a:t>produced to an </a:t>
            </a:r>
            <a:r>
              <a:rPr lang="en-US" b="1" dirty="0">
                <a:solidFill>
                  <a:srgbClr val="004494"/>
                </a:solidFill>
              </a:rPr>
              <a:t>ambitious standard of environmentally and socially sustainable criteria</a:t>
            </a:r>
            <a:r>
              <a:rPr lang="en-US" dirty="0">
                <a:solidFill>
                  <a:srgbClr val="004494"/>
                </a:solidFill>
              </a:rPr>
              <a:t> to </a:t>
            </a:r>
            <a:r>
              <a:rPr lang="en-US" dirty="0" smtClean="0">
                <a:solidFill>
                  <a:srgbClr val="004494"/>
                </a:solidFill>
              </a:rPr>
              <a:t>meet societal </a:t>
            </a:r>
            <a:r>
              <a:rPr lang="en-US" dirty="0">
                <a:solidFill>
                  <a:srgbClr val="004494"/>
                </a:solidFill>
              </a:rPr>
              <a:t>demands and consumer </a:t>
            </a:r>
            <a:r>
              <a:rPr lang="en-US" dirty="0" smtClean="0">
                <a:solidFill>
                  <a:srgbClr val="004494"/>
                </a:solidFill>
              </a:rPr>
              <a:t>expectations (67%)</a:t>
            </a:r>
            <a:endParaRPr lang="en-US" dirty="0">
              <a:solidFill>
                <a:srgbClr val="004494"/>
              </a:solidFill>
            </a:endParaRPr>
          </a:p>
          <a:p>
            <a:pPr lvl="1" algn="just">
              <a:spcAft>
                <a:spcPts val="0"/>
              </a:spcAft>
              <a:buFont typeface="Courier New" panose="02070309020205020404" pitchFamily="49" charset="0"/>
              <a:buChar char="o"/>
            </a:pPr>
            <a:endParaRPr lang="en-US" dirty="0">
              <a:solidFill>
                <a:srgbClr val="004494"/>
              </a:solidFill>
            </a:endParaRPr>
          </a:p>
          <a:p>
            <a:pPr lvl="1"/>
            <a:endParaRPr lang="en-IE" dirty="0" smtClean="0"/>
          </a:p>
        </p:txBody>
      </p:sp>
      <p:sp>
        <p:nvSpPr>
          <p:cNvPr id="3" name="Title 2"/>
          <p:cNvSpPr>
            <a:spLocks noGrp="1"/>
          </p:cNvSpPr>
          <p:nvPr>
            <p:ph type="title"/>
          </p:nvPr>
        </p:nvSpPr>
        <p:spPr>
          <a:xfrm>
            <a:off x="970723" y="549363"/>
            <a:ext cx="10515600" cy="782357"/>
          </a:xfrm>
        </p:spPr>
        <p:txBody>
          <a:bodyPr/>
          <a:lstStyle/>
          <a:p>
            <a:r>
              <a:rPr lang="en-IE" sz="3600" b="1" dirty="0" smtClean="0"/>
              <a:t>Outcome of the OPC: </a:t>
            </a:r>
            <a:r>
              <a:rPr lang="en-IE" sz="3600" b="1" dirty="0"/>
              <a:t>o</a:t>
            </a:r>
            <a:r>
              <a:rPr lang="en-IE" sz="3600" b="1" dirty="0" smtClean="0"/>
              <a:t>bjectives </a:t>
            </a:r>
            <a:r>
              <a:rPr lang="en-IE" sz="3600" b="1" dirty="0"/>
              <a:t>contributing to strengthening </a:t>
            </a:r>
            <a:r>
              <a:rPr lang="en-IE" sz="3600" b="1" dirty="0" smtClean="0"/>
              <a:t>GIs</a:t>
            </a:r>
            <a:endParaRPr lang="en-US" sz="3600" b="1" dirty="0"/>
          </a:p>
        </p:txBody>
      </p:sp>
    </p:spTree>
    <p:extLst>
      <p:ext uri="{BB962C8B-B14F-4D97-AF65-F5344CB8AC3E}">
        <p14:creationId xmlns:p14="http://schemas.microsoft.com/office/powerpoint/2010/main" val="22534546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7695" y="1421476"/>
            <a:ext cx="11855940" cy="4335929"/>
          </a:xfrm>
        </p:spPr>
        <p:txBody>
          <a:bodyPr/>
          <a:lstStyle/>
          <a:p>
            <a:r>
              <a:rPr lang="en-IE" sz="2000" b="1" u="sng" dirty="0">
                <a:solidFill>
                  <a:srgbClr val="004494"/>
                </a:solidFill>
              </a:rPr>
              <a:t>Improved protection and </a:t>
            </a:r>
            <a:r>
              <a:rPr lang="en-IE" sz="2000" b="1" u="sng" dirty="0" smtClean="0">
                <a:solidFill>
                  <a:srgbClr val="004494"/>
                </a:solidFill>
              </a:rPr>
              <a:t>enforcement</a:t>
            </a:r>
          </a:p>
          <a:p>
            <a:pPr>
              <a:buFont typeface="Wingdings" panose="05000000000000000000" pitchFamily="2" charset="2"/>
              <a:buChar char="Ø"/>
            </a:pPr>
            <a:r>
              <a:rPr lang="en-US" sz="1800" dirty="0">
                <a:solidFill>
                  <a:srgbClr val="004494"/>
                </a:solidFill>
              </a:rPr>
              <a:t> </a:t>
            </a:r>
            <a:r>
              <a:rPr lang="en-US" sz="1800" dirty="0" smtClean="0">
                <a:solidFill>
                  <a:srgbClr val="004494"/>
                </a:solidFill>
              </a:rPr>
              <a:t>Strong </a:t>
            </a:r>
            <a:r>
              <a:rPr lang="en-US" sz="1800" dirty="0">
                <a:solidFill>
                  <a:srgbClr val="004494"/>
                </a:solidFill>
              </a:rPr>
              <a:t>support </a:t>
            </a:r>
            <a:r>
              <a:rPr lang="en-US" sz="1800" dirty="0" smtClean="0">
                <a:solidFill>
                  <a:srgbClr val="004494"/>
                </a:solidFill>
              </a:rPr>
              <a:t>(&gt;90</a:t>
            </a:r>
            <a:r>
              <a:rPr lang="en-US" sz="1800" dirty="0">
                <a:solidFill>
                  <a:srgbClr val="004494"/>
                </a:solidFill>
              </a:rPr>
              <a:t>%) to insure that </a:t>
            </a:r>
            <a:r>
              <a:rPr lang="en-US" sz="1800" b="1" dirty="0">
                <a:solidFill>
                  <a:srgbClr val="004494"/>
                </a:solidFill>
              </a:rPr>
              <a:t>protection prevents the use of words, images and look alike </a:t>
            </a:r>
            <a:r>
              <a:rPr lang="en-US" sz="1800" b="1" dirty="0" smtClean="0">
                <a:solidFill>
                  <a:srgbClr val="004494"/>
                </a:solidFill>
              </a:rPr>
              <a:t>products. </a:t>
            </a:r>
            <a:endParaRPr lang="en-US" sz="1800" b="1" dirty="0">
              <a:solidFill>
                <a:srgbClr val="004494"/>
              </a:solidFill>
            </a:endParaRPr>
          </a:p>
          <a:p>
            <a:pPr>
              <a:buFont typeface="Wingdings" panose="05000000000000000000" pitchFamily="2" charset="2"/>
              <a:buChar char="Ø"/>
            </a:pPr>
            <a:r>
              <a:rPr lang="en-US" sz="1800" dirty="0">
                <a:solidFill>
                  <a:srgbClr val="004494"/>
                </a:solidFill>
              </a:rPr>
              <a:t> Strong support </a:t>
            </a:r>
            <a:r>
              <a:rPr lang="en-US" sz="1800" dirty="0" smtClean="0">
                <a:solidFill>
                  <a:srgbClr val="004494"/>
                </a:solidFill>
              </a:rPr>
              <a:t>(&gt;90</a:t>
            </a:r>
            <a:r>
              <a:rPr lang="en-US" sz="1800" dirty="0">
                <a:solidFill>
                  <a:srgbClr val="004494"/>
                </a:solidFill>
              </a:rPr>
              <a:t>%) to </a:t>
            </a:r>
            <a:r>
              <a:rPr lang="en-US" sz="1800" b="1" dirty="0">
                <a:solidFill>
                  <a:srgbClr val="004494"/>
                </a:solidFill>
              </a:rPr>
              <a:t>empower producer groups in order to stop misuses and fraud on </a:t>
            </a:r>
            <a:r>
              <a:rPr lang="en-US" sz="1800" b="1" dirty="0" smtClean="0">
                <a:solidFill>
                  <a:srgbClr val="004494"/>
                </a:solidFill>
              </a:rPr>
              <a:t>internet.</a:t>
            </a:r>
            <a:endParaRPr lang="en-IE" sz="1800" u="sng" dirty="0" smtClean="0"/>
          </a:p>
          <a:p>
            <a:r>
              <a:rPr lang="en-IE" sz="2000" b="1" u="sng" dirty="0">
                <a:solidFill>
                  <a:srgbClr val="004494"/>
                </a:solidFill>
              </a:rPr>
              <a:t>Reinforce sustainable production </a:t>
            </a:r>
            <a:endParaRPr lang="en-IE" sz="2000" b="1" u="sng" dirty="0" smtClean="0">
              <a:solidFill>
                <a:srgbClr val="004494"/>
              </a:solidFill>
            </a:endParaRPr>
          </a:p>
          <a:p>
            <a:pPr>
              <a:buFont typeface="Wingdings" panose="05000000000000000000" pitchFamily="2" charset="2"/>
              <a:buChar char="Ø"/>
            </a:pPr>
            <a:r>
              <a:rPr lang="en-US" sz="1800" dirty="0">
                <a:solidFill>
                  <a:srgbClr val="004494"/>
                </a:solidFill>
              </a:rPr>
              <a:t> The most relevant item to reinforce sustainable production is </a:t>
            </a:r>
            <a:r>
              <a:rPr lang="en-US" sz="1800" b="1" dirty="0">
                <a:solidFill>
                  <a:srgbClr val="004494"/>
                </a:solidFill>
              </a:rPr>
              <a:t>financial support</a:t>
            </a:r>
            <a:r>
              <a:rPr lang="en-US" sz="1800" dirty="0">
                <a:solidFill>
                  <a:srgbClr val="004494"/>
                </a:solidFill>
              </a:rPr>
              <a:t> </a:t>
            </a:r>
            <a:r>
              <a:rPr lang="en-US" sz="1800" dirty="0" smtClean="0">
                <a:solidFill>
                  <a:srgbClr val="004494"/>
                </a:solidFill>
              </a:rPr>
              <a:t>(&gt;80%).</a:t>
            </a:r>
            <a:endParaRPr lang="en-US" sz="1800" dirty="0">
              <a:solidFill>
                <a:srgbClr val="004494"/>
              </a:solidFill>
            </a:endParaRPr>
          </a:p>
          <a:p>
            <a:pPr>
              <a:buFont typeface="Wingdings" panose="05000000000000000000" pitchFamily="2" charset="2"/>
              <a:buChar char="Ø"/>
            </a:pPr>
            <a:r>
              <a:rPr lang="en-US" sz="1800" dirty="0">
                <a:solidFill>
                  <a:srgbClr val="004494"/>
                </a:solidFill>
              </a:rPr>
              <a:t> </a:t>
            </a:r>
            <a:r>
              <a:rPr lang="en-US" sz="1800" b="1" dirty="0">
                <a:solidFill>
                  <a:srgbClr val="004494"/>
                </a:solidFill>
              </a:rPr>
              <a:t>Guidance methodology, labelling, and definition of standards by producer groups</a:t>
            </a:r>
            <a:r>
              <a:rPr lang="en-US" sz="1800" dirty="0">
                <a:solidFill>
                  <a:srgbClr val="004494"/>
                </a:solidFill>
              </a:rPr>
              <a:t> received </a:t>
            </a:r>
            <a:r>
              <a:rPr lang="en-US" sz="1800" dirty="0" smtClean="0">
                <a:solidFill>
                  <a:srgbClr val="004494"/>
                </a:solidFill>
              </a:rPr>
              <a:t>support</a:t>
            </a:r>
            <a:r>
              <a:rPr lang="en-US" sz="1800" dirty="0">
                <a:solidFill>
                  <a:srgbClr val="004494"/>
                </a:solidFill>
              </a:rPr>
              <a:t>. </a:t>
            </a:r>
            <a:endParaRPr lang="en-US" sz="1800" u="sng" dirty="0"/>
          </a:p>
          <a:p>
            <a:r>
              <a:rPr lang="en-US" sz="2000" b="1" u="sng" dirty="0">
                <a:solidFill>
                  <a:srgbClr val="004494"/>
                </a:solidFill>
              </a:rPr>
              <a:t>Improved position of GI producers </a:t>
            </a:r>
            <a:endParaRPr lang="en-US" sz="2000" b="1" u="sng" dirty="0" smtClean="0">
              <a:solidFill>
                <a:srgbClr val="004494"/>
              </a:solidFill>
            </a:endParaRPr>
          </a:p>
          <a:p>
            <a:pPr>
              <a:buFont typeface="Wingdings" panose="05000000000000000000" pitchFamily="2" charset="2"/>
              <a:buChar char="Ø"/>
            </a:pPr>
            <a:r>
              <a:rPr lang="en-US" sz="1800" dirty="0">
                <a:solidFill>
                  <a:srgbClr val="004494"/>
                </a:solidFill>
              </a:rPr>
              <a:t> Biggest support (90%) to </a:t>
            </a:r>
            <a:r>
              <a:rPr lang="en-US" sz="1800" b="1" dirty="0">
                <a:solidFill>
                  <a:srgbClr val="004494"/>
                </a:solidFill>
              </a:rPr>
              <a:t>introducing new powers for GI groups </a:t>
            </a:r>
            <a:r>
              <a:rPr lang="en-US" sz="1800" dirty="0">
                <a:solidFill>
                  <a:srgbClr val="004494"/>
                </a:solidFill>
              </a:rPr>
              <a:t>(legal steps </a:t>
            </a:r>
            <a:r>
              <a:rPr lang="en-US" sz="1800" dirty="0" smtClean="0">
                <a:solidFill>
                  <a:srgbClr val="004494"/>
                </a:solidFill>
              </a:rPr>
              <a:t>/ regulation </a:t>
            </a:r>
            <a:r>
              <a:rPr lang="en-US" sz="1800" dirty="0">
                <a:solidFill>
                  <a:srgbClr val="004494"/>
                </a:solidFill>
              </a:rPr>
              <a:t>of labelling terms</a:t>
            </a:r>
            <a:r>
              <a:rPr lang="en-US" sz="1800" dirty="0" smtClean="0">
                <a:solidFill>
                  <a:srgbClr val="004494"/>
                </a:solidFill>
              </a:rPr>
              <a:t>).</a:t>
            </a:r>
            <a:endParaRPr lang="en-US" sz="1800" dirty="0">
              <a:solidFill>
                <a:srgbClr val="004494"/>
              </a:solidFill>
            </a:endParaRPr>
          </a:p>
          <a:p>
            <a:pPr>
              <a:buFont typeface="Wingdings" panose="05000000000000000000" pitchFamily="2" charset="2"/>
              <a:buChar char="Ø"/>
            </a:pPr>
            <a:r>
              <a:rPr lang="en-US" sz="1800" dirty="0">
                <a:solidFill>
                  <a:srgbClr val="004494"/>
                </a:solidFill>
              </a:rPr>
              <a:t> </a:t>
            </a:r>
            <a:r>
              <a:rPr lang="en-US" sz="1800" b="1" dirty="0">
                <a:solidFill>
                  <a:srgbClr val="004494"/>
                </a:solidFill>
              </a:rPr>
              <a:t>Strong support for providing guidelines on financial support producers could benefit </a:t>
            </a:r>
            <a:r>
              <a:rPr lang="en-US" sz="1800" b="1" dirty="0" smtClean="0">
                <a:solidFill>
                  <a:srgbClr val="004494"/>
                </a:solidFill>
              </a:rPr>
              <a:t>from.</a:t>
            </a:r>
            <a:r>
              <a:rPr lang="en-US" sz="1800" dirty="0" smtClean="0">
                <a:solidFill>
                  <a:srgbClr val="004494"/>
                </a:solidFill>
              </a:rPr>
              <a:t> </a:t>
            </a:r>
            <a:endParaRPr lang="en-US" sz="1800" dirty="0">
              <a:solidFill>
                <a:srgbClr val="004494"/>
              </a:solidFill>
            </a:endParaRPr>
          </a:p>
          <a:p>
            <a:endParaRPr lang="en-US" dirty="0"/>
          </a:p>
        </p:txBody>
      </p:sp>
      <p:sp>
        <p:nvSpPr>
          <p:cNvPr id="5" name="Title 2"/>
          <p:cNvSpPr>
            <a:spLocks noGrp="1"/>
          </p:cNvSpPr>
          <p:nvPr>
            <p:ph type="title"/>
          </p:nvPr>
        </p:nvSpPr>
        <p:spPr>
          <a:xfrm>
            <a:off x="995661" y="225166"/>
            <a:ext cx="10515600" cy="782357"/>
          </a:xfrm>
        </p:spPr>
        <p:txBody>
          <a:bodyPr/>
          <a:lstStyle/>
          <a:p>
            <a:r>
              <a:rPr lang="en-IE" sz="3200" b="1" dirty="0" smtClean="0"/>
              <a:t>Outcome of the OPC: policy options (1)</a:t>
            </a:r>
            <a:endParaRPr lang="en-US" sz="3200" b="1" dirty="0"/>
          </a:p>
        </p:txBody>
      </p:sp>
    </p:spTree>
    <p:extLst>
      <p:ext uri="{BB962C8B-B14F-4D97-AF65-F5344CB8AC3E}">
        <p14:creationId xmlns:p14="http://schemas.microsoft.com/office/powerpoint/2010/main" val="1390113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4073" y="1368425"/>
            <a:ext cx="11469578" cy="3881904"/>
          </a:xfrm>
        </p:spPr>
        <p:txBody>
          <a:bodyPr/>
          <a:lstStyle/>
          <a:p>
            <a:r>
              <a:rPr lang="en-US" sz="2000" b="1" u="sng" dirty="0" smtClean="0">
                <a:solidFill>
                  <a:srgbClr val="004494"/>
                </a:solidFill>
              </a:rPr>
              <a:t>Consumer </a:t>
            </a:r>
            <a:r>
              <a:rPr lang="en-US" sz="2000" b="1" u="sng" dirty="0">
                <a:solidFill>
                  <a:srgbClr val="004494"/>
                </a:solidFill>
              </a:rPr>
              <a:t>recognition of EU </a:t>
            </a:r>
            <a:r>
              <a:rPr lang="en-US" sz="2000" b="1" u="sng" dirty="0" smtClean="0">
                <a:solidFill>
                  <a:srgbClr val="004494"/>
                </a:solidFill>
              </a:rPr>
              <a:t>logos</a:t>
            </a:r>
          </a:p>
          <a:p>
            <a:pPr>
              <a:buFont typeface="Wingdings" panose="05000000000000000000" pitchFamily="2" charset="2"/>
              <a:buChar char="Ø"/>
            </a:pPr>
            <a:r>
              <a:rPr lang="en-US" sz="1800" dirty="0">
                <a:solidFill>
                  <a:srgbClr val="004494"/>
                </a:solidFill>
              </a:rPr>
              <a:t> Only </a:t>
            </a:r>
            <a:r>
              <a:rPr lang="en-US" sz="1800" b="1" dirty="0">
                <a:solidFill>
                  <a:srgbClr val="004494"/>
                </a:solidFill>
              </a:rPr>
              <a:t>information actions </a:t>
            </a:r>
            <a:r>
              <a:rPr lang="en-US" sz="1800" dirty="0">
                <a:solidFill>
                  <a:srgbClr val="004494"/>
                </a:solidFill>
              </a:rPr>
              <a:t>received an undeniable support (95%). </a:t>
            </a:r>
          </a:p>
          <a:p>
            <a:pPr>
              <a:buFont typeface="Wingdings" panose="05000000000000000000" pitchFamily="2" charset="2"/>
              <a:buChar char="Ø"/>
            </a:pPr>
            <a:r>
              <a:rPr lang="en-US" sz="1800" dirty="0">
                <a:solidFill>
                  <a:srgbClr val="004494"/>
                </a:solidFill>
              </a:rPr>
              <a:t> </a:t>
            </a:r>
            <a:r>
              <a:rPr lang="en-US" sz="1800" dirty="0" smtClean="0">
                <a:solidFill>
                  <a:srgbClr val="004494"/>
                </a:solidFill>
              </a:rPr>
              <a:t>Over </a:t>
            </a:r>
            <a:r>
              <a:rPr lang="en-US" sz="1800" dirty="0">
                <a:solidFill>
                  <a:srgbClr val="004494"/>
                </a:solidFill>
              </a:rPr>
              <a:t>half of the respondents are </a:t>
            </a:r>
            <a:r>
              <a:rPr lang="en-US" sz="1800" b="1" dirty="0">
                <a:solidFill>
                  <a:srgbClr val="004494"/>
                </a:solidFill>
              </a:rPr>
              <a:t>against replacing PDO and PGI logos </a:t>
            </a:r>
            <a:r>
              <a:rPr lang="en-US" sz="1800" dirty="0">
                <a:solidFill>
                  <a:srgbClr val="004494"/>
                </a:solidFill>
              </a:rPr>
              <a:t>by a single one. </a:t>
            </a:r>
            <a:endParaRPr lang="en-US" sz="1800" u="sng" dirty="0">
              <a:solidFill>
                <a:srgbClr val="004494"/>
              </a:solidFill>
            </a:endParaRPr>
          </a:p>
          <a:p>
            <a:r>
              <a:rPr lang="en-IE" sz="2000" b="1" u="sng" dirty="0">
                <a:solidFill>
                  <a:srgbClr val="004494"/>
                </a:solidFill>
              </a:rPr>
              <a:t>Less burdensome GI </a:t>
            </a:r>
            <a:r>
              <a:rPr lang="en-IE" sz="2000" b="1" u="sng" dirty="0" smtClean="0">
                <a:solidFill>
                  <a:srgbClr val="004494"/>
                </a:solidFill>
              </a:rPr>
              <a:t>schemes</a:t>
            </a:r>
          </a:p>
          <a:p>
            <a:pPr>
              <a:buFont typeface="Wingdings" panose="05000000000000000000" pitchFamily="2" charset="2"/>
              <a:buChar char="Ø"/>
            </a:pPr>
            <a:r>
              <a:rPr lang="en-US" sz="1800" dirty="0">
                <a:solidFill>
                  <a:srgbClr val="004494"/>
                </a:solidFill>
              </a:rPr>
              <a:t> </a:t>
            </a:r>
            <a:r>
              <a:rPr lang="en-US" sz="1800" b="1" dirty="0">
                <a:solidFill>
                  <a:srgbClr val="004494"/>
                </a:solidFill>
              </a:rPr>
              <a:t>Strong support to full digitalization </a:t>
            </a:r>
            <a:r>
              <a:rPr lang="en-US" sz="1800" dirty="0">
                <a:solidFill>
                  <a:srgbClr val="004494"/>
                </a:solidFill>
              </a:rPr>
              <a:t>of the registration process (94</a:t>
            </a:r>
            <a:r>
              <a:rPr lang="en-US" sz="1800" dirty="0" smtClean="0">
                <a:solidFill>
                  <a:srgbClr val="004494"/>
                </a:solidFill>
              </a:rPr>
              <a:t>%).</a:t>
            </a:r>
            <a:endParaRPr lang="en-US" sz="1800" dirty="0">
              <a:solidFill>
                <a:srgbClr val="004494"/>
              </a:solidFill>
            </a:endParaRPr>
          </a:p>
          <a:p>
            <a:pPr>
              <a:buFont typeface="Wingdings" panose="05000000000000000000" pitchFamily="2" charset="2"/>
              <a:buChar char="Ø"/>
            </a:pPr>
            <a:r>
              <a:rPr lang="en-US" sz="1800" dirty="0">
                <a:solidFill>
                  <a:srgbClr val="004494"/>
                </a:solidFill>
              </a:rPr>
              <a:t> </a:t>
            </a:r>
            <a:r>
              <a:rPr lang="en-US" sz="1800" b="1" dirty="0">
                <a:solidFill>
                  <a:srgbClr val="004494"/>
                </a:solidFill>
              </a:rPr>
              <a:t>Strong support to help financially GI producers groups analyze sustainability </a:t>
            </a:r>
            <a:r>
              <a:rPr lang="en-US" sz="1800" dirty="0">
                <a:solidFill>
                  <a:srgbClr val="004494"/>
                </a:solidFill>
              </a:rPr>
              <a:t>production (almost 90</a:t>
            </a:r>
            <a:r>
              <a:rPr lang="en-US" sz="1800" dirty="0" smtClean="0">
                <a:solidFill>
                  <a:srgbClr val="004494"/>
                </a:solidFill>
              </a:rPr>
              <a:t>%).</a:t>
            </a:r>
            <a:endParaRPr lang="en-US" sz="1800" u="sng" dirty="0">
              <a:solidFill>
                <a:srgbClr val="004494"/>
              </a:solidFill>
            </a:endParaRPr>
          </a:p>
          <a:p>
            <a:r>
              <a:rPr lang="en-US" sz="2000" b="1" u="sng" dirty="0">
                <a:solidFill>
                  <a:srgbClr val="004494"/>
                </a:solidFill>
              </a:rPr>
              <a:t>Replacing the TSGs </a:t>
            </a:r>
            <a:r>
              <a:rPr lang="en-US" sz="2000" b="1" u="sng" dirty="0" smtClean="0">
                <a:solidFill>
                  <a:srgbClr val="004494"/>
                </a:solidFill>
              </a:rPr>
              <a:t>scheme</a:t>
            </a:r>
          </a:p>
          <a:p>
            <a:pPr>
              <a:buFont typeface="Wingdings" panose="05000000000000000000" pitchFamily="2" charset="2"/>
              <a:buChar char="Ø"/>
            </a:pPr>
            <a:r>
              <a:rPr lang="en-US" sz="1800" dirty="0" smtClean="0">
                <a:solidFill>
                  <a:srgbClr val="004494"/>
                </a:solidFill>
              </a:rPr>
              <a:t> </a:t>
            </a:r>
            <a:r>
              <a:rPr lang="en-US" sz="1800" dirty="0">
                <a:solidFill>
                  <a:srgbClr val="004494"/>
                </a:solidFill>
              </a:rPr>
              <a:t>The majority of respondents </a:t>
            </a:r>
            <a:r>
              <a:rPr lang="en-US" sz="1800" b="1" dirty="0">
                <a:solidFill>
                  <a:srgbClr val="004494"/>
                </a:solidFill>
              </a:rPr>
              <a:t>disagree with the idea that a scheme is not needed at EU level</a:t>
            </a:r>
            <a:r>
              <a:rPr lang="en-US" sz="1800" dirty="0">
                <a:solidFill>
                  <a:srgbClr val="004494"/>
                </a:solidFill>
              </a:rPr>
              <a:t>. </a:t>
            </a:r>
          </a:p>
          <a:p>
            <a:pPr>
              <a:buFont typeface="Wingdings" panose="05000000000000000000" pitchFamily="2" charset="2"/>
              <a:buChar char="Ø"/>
            </a:pPr>
            <a:r>
              <a:rPr lang="en-US" sz="1800" dirty="0">
                <a:solidFill>
                  <a:srgbClr val="004494"/>
                </a:solidFill>
              </a:rPr>
              <a:t> The majority of </a:t>
            </a:r>
            <a:r>
              <a:rPr lang="en-US" sz="1800" b="1" dirty="0">
                <a:solidFill>
                  <a:srgbClr val="004494"/>
                </a:solidFill>
              </a:rPr>
              <a:t>respondents strongly agree with promoting traditional agricultural products. </a:t>
            </a:r>
          </a:p>
          <a:p>
            <a:endParaRPr lang="en-US" u="sng" dirty="0"/>
          </a:p>
          <a:p>
            <a:endParaRPr lang="en-US" dirty="0"/>
          </a:p>
        </p:txBody>
      </p:sp>
      <p:sp>
        <p:nvSpPr>
          <p:cNvPr id="5" name="Title 2"/>
          <p:cNvSpPr>
            <a:spLocks noGrp="1"/>
          </p:cNvSpPr>
          <p:nvPr>
            <p:ph type="title"/>
          </p:nvPr>
        </p:nvSpPr>
        <p:spPr>
          <a:xfrm>
            <a:off x="995661" y="225166"/>
            <a:ext cx="10515600" cy="782357"/>
          </a:xfrm>
        </p:spPr>
        <p:txBody>
          <a:bodyPr/>
          <a:lstStyle/>
          <a:p>
            <a:r>
              <a:rPr lang="en-IE" sz="3200" b="1" dirty="0" smtClean="0"/>
              <a:t>Outcome of the OPC: policy options (2)</a:t>
            </a:r>
            <a:endParaRPr lang="en-US" sz="3200" b="1" dirty="0"/>
          </a:p>
        </p:txBody>
      </p:sp>
    </p:spTree>
    <p:extLst>
      <p:ext uri="{BB962C8B-B14F-4D97-AF65-F5344CB8AC3E}">
        <p14:creationId xmlns:p14="http://schemas.microsoft.com/office/powerpoint/2010/main" val="38214053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16971" r="16971"/>
          <a:stretch>
            <a:fillRect/>
          </a:stretch>
        </p:blipFill>
        <p:spPr>
          <a:xfrm>
            <a:off x="0" y="0"/>
            <a:ext cx="6156325" cy="6983413"/>
          </a:xfrm>
        </p:spPr>
      </p:pic>
      <p:sp>
        <p:nvSpPr>
          <p:cNvPr id="3" name="Content Placeholder 2"/>
          <p:cNvSpPr>
            <a:spLocks noGrp="1"/>
          </p:cNvSpPr>
          <p:nvPr>
            <p:ph idx="1"/>
          </p:nvPr>
        </p:nvSpPr>
        <p:spPr/>
        <p:txBody>
          <a:bodyPr/>
          <a:lstStyle/>
          <a:p>
            <a:r>
              <a:rPr lang="en-US" sz="2000" dirty="0" smtClean="0">
                <a:hlinkClick r:id="rId3"/>
              </a:rPr>
              <a:t>https</a:t>
            </a:r>
            <a:r>
              <a:rPr lang="en-US" sz="2000" dirty="0">
                <a:hlinkClick r:id="rId3"/>
              </a:rPr>
              <a:t>://ec.europa.eu/eusurvey/runner/invited/25128/5ad90d1b-cdbf-40f9-9d5f-36771150a9ec</a:t>
            </a:r>
            <a:r>
              <a:rPr lang="en-US" sz="2000" dirty="0"/>
              <a:t> </a:t>
            </a:r>
            <a:endParaRPr lang="en-GB" dirty="0" smtClean="0"/>
          </a:p>
          <a:p>
            <a:pPr marL="457200" indent="-457200">
              <a:buAutoNum type="arabicPeriod"/>
            </a:pPr>
            <a:r>
              <a:rPr lang="en-GB" dirty="0" smtClean="0"/>
              <a:t>Overview</a:t>
            </a:r>
          </a:p>
          <a:p>
            <a:pPr marL="457200" indent="-457200">
              <a:buAutoNum type="arabicPeriod"/>
            </a:pPr>
            <a:r>
              <a:rPr lang="fr-BE" dirty="0" err="1"/>
              <a:t>Sustainability</a:t>
            </a:r>
            <a:r>
              <a:rPr lang="fr-BE" dirty="0"/>
              <a:t> of </a:t>
            </a:r>
            <a:r>
              <a:rPr lang="fr-BE" dirty="0" err="1"/>
              <a:t>geographical</a:t>
            </a:r>
            <a:r>
              <a:rPr lang="fr-BE" dirty="0"/>
              <a:t> indications</a:t>
            </a:r>
            <a:endParaRPr lang="en-GB" dirty="0" smtClean="0"/>
          </a:p>
          <a:p>
            <a:pPr marL="457200" indent="-457200">
              <a:buAutoNum type="arabicPeriod"/>
            </a:pPr>
            <a:r>
              <a:rPr lang="fr-BE" dirty="0"/>
              <a:t>Labelling of </a:t>
            </a:r>
            <a:r>
              <a:rPr lang="fr-BE" dirty="0" err="1"/>
              <a:t>geographical</a:t>
            </a:r>
            <a:r>
              <a:rPr lang="fr-BE" dirty="0"/>
              <a:t> </a:t>
            </a:r>
            <a:r>
              <a:rPr lang="fr-BE" dirty="0" smtClean="0"/>
              <a:t>indications</a:t>
            </a:r>
          </a:p>
          <a:p>
            <a:pPr marL="457200" indent="-457200">
              <a:buAutoNum type="arabicPeriod"/>
            </a:pPr>
            <a:r>
              <a:rPr lang="fr-BE" dirty="0" err="1"/>
              <a:t>Traditional</a:t>
            </a:r>
            <a:r>
              <a:rPr lang="fr-BE" dirty="0"/>
              <a:t> </a:t>
            </a:r>
            <a:r>
              <a:rPr lang="fr-BE" dirty="0" err="1"/>
              <a:t>Specialities</a:t>
            </a:r>
            <a:r>
              <a:rPr lang="fr-BE" dirty="0"/>
              <a:t> </a:t>
            </a:r>
            <a:r>
              <a:rPr lang="fr-BE" dirty="0" err="1"/>
              <a:t>Guaranteed</a:t>
            </a:r>
            <a:r>
              <a:rPr lang="fr-BE" dirty="0"/>
              <a:t> (</a:t>
            </a:r>
            <a:r>
              <a:rPr lang="fr-BE" dirty="0" err="1"/>
              <a:t>TSGs</a:t>
            </a:r>
            <a:r>
              <a:rPr lang="fr-BE" dirty="0" smtClean="0"/>
              <a:t>)</a:t>
            </a:r>
            <a:endParaRPr lang="en-GB" dirty="0" smtClean="0"/>
          </a:p>
        </p:txBody>
      </p:sp>
      <p:sp>
        <p:nvSpPr>
          <p:cNvPr id="5" name="Content Placeholder 2"/>
          <p:cNvSpPr txBox="1">
            <a:spLocks/>
          </p:cNvSpPr>
          <p:nvPr/>
        </p:nvSpPr>
        <p:spPr>
          <a:xfrm>
            <a:off x="4535858" y="419771"/>
            <a:ext cx="7554542" cy="1358230"/>
          </a:xfrm>
          <a:prstGeom prst="rect">
            <a:avLst/>
          </a:prstGeom>
          <a:solidFill>
            <a:schemeClr val="bg1"/>
          </a:solidFill>
        </p:spPr>
        <p:txBody>
          <a:bodyPr vert="horz" lIns="360000" tIns="360000" rIns="360000" bIns="360000" rtlCol="0" anchor="ctr" anchorCtr="0">
            <a:noAutofit/>
          </a:bodyPr>
          <a:lstStyle>
            <a:lvl1pPr marL="0" indent="0" algn="l" defTabSz="914400" rtl="0" eaLnBrk="1" latinLnBrk="0" hangingPunct="1">
              <a:lnSpc>
                <a:spcPct val="100000"/>
              </a:lnSpc>
              <a:spcBef>
                <a:spcPts val="0"/>
              </a:spcBef>
              <a:spcAft>
                <a:spcPts val="1800"/>
              </a:spcAft>
              <a:buClr>
                <a:schemeClr val="tx2"/>
              </a:buClr>
              <a:buFontTx/>
              <a:buNone/>
              <a:defRPr sz="2400" i="1" kern="1200">
                <a:solidFill>
                  <a:schemeClr val="tx2"/>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i="0" dirty="0" smtClean="0"/>
              <a:t>II. CDG consultation:   </a:t>
            </a:r>
            <a:endParaRPr lang="fr-BE" i="0" dirty="0"/>
          </a:p>
        </p:txBody>
      </p:sp>
    </p:spTree>
    <p:extLst>
      <p:ext uri="{BB962C8B-B14F-4D97-AF65-F5344CB8AC3E}">
        <p14:creationId xmlns:p14="http://schemas.microsoft.com/office/powerpoint/2010/main" val="8114837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blank</Template>
  <TotalTime>537</TotalTime>
  <Words>2437</Words>
  <Application>Microsoft Office PowerPoint</Application>
  <PresentationFormat>Widescreen</PresentationFormat>
  <Paragraphs>225</Paragraphs>
  <Slides>20</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Courier New</vt:lpstr>
      <vt:lpstr>inherit</vt:lpstr>
      <vt:lpstr>Ink Free</vt:lpstr>
      <vt:lpstr>Times New Roman</vt:lpstr>
      <vt:lpstr>Wingdings</vt:lpstr>
      <vt:lpstr>Office Theme</vt:lpstr>
      <vt:lpstr>Civil Dialogue Group Quality and Promotion   Meeting on 1 July 2021  Review of the Geographical Indications policy:   state of play and next steps  </vt:lpstr>
      <vt:lpstr>Outline</vt:lpstr>
      <vt:lpstr>PowerPoint Presentation</vt:lpstr>
      <vt:lpstr>    Open public consultation (OPC) </vt:lpstr>
      <vt:lpstr>    Open public consultation (OPC) </vt:lpstr>
      <vt:lpstr>Outcome of the OPC: objectives contributing to strengthening GIs</vt:lpstr>
      <vt:lpstr>Outcome of the OPC: policy options (1)</vt:lpstr>
      <vt:lpstr>Outcome of the OPC: policy options (2)</vt:lpstr>
      <vt:lpstr>PowerPoint Presentation</vt:lpstr>
      <vt:lpstr>CDG consultation: Sustainability of GIs</vt:lpstr>
      <vt:lpstr>CDG consultation: Labelling of GIs</vt:lpstr>
      <vt:lpstr>CDG consultation: Traditional Specialities Guaranteed (TSGs)</vt:lpstr>
      <vt:lpstr>PowerPoint Presentation</vt:lpstr>
      <vt:lpstr>Impact Assessment - Objectives </vt:lpstr>
      <vt:lpstr>Impact assessment – policy options</vt:lpstr>
      <vt:lpstr>Comparison of policy options</vt:lpstr>
      <vt:lpstr>PowerPoint Presentation</vt:lpstr>
      <vt:lpstr>PowerPoint Presentation</vt:lpstr>
      <vt:lpstr>What comes next?</vt:lpstr>
      <vt:lpstr>Thank you!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Dialogue Group Quality and Promotion   Meeting on 1 July 2021  Review of the Geographical Indications policy:   state of play and next steps</dc:title>
  <dc:creator>GIRARD Lena (AGRI)</dc:creator>
  <cp:lastModifiedBy>GIRARD Lena (AGRI)</cp:lastModifiedBy>
  <cp:revision>48</cp:revision>
  <dcterms:created xsi:type="dcterms:W3CDTF">2021-06-17T10:14:43Z</dcterms:created>
  <dcterms:modified xsi:type="dcterms:W3CDTF">2021-06-18T16:22:54Z</dcterms:modified>
</cp:coreProperties>
</file>