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2"/>
  </p:notesMasterIdLst>
  <p:handoutMasterIdLst>
    <p:handoutMasterId r:id="rId13"/>
  </p:handoutMasterIdLst>
  <p:sldIdLst>
    <p:sldId id="261" r:id="rId3"/>
    <p:sldId id="267" r:id="rId4"/>
    <p:sldId id="274" r:id="rId5"/>
    <p:sldId id="278" r:id="rId6"/>
    <p:sldId id="272" r:id="rId7"/>
    <p:sldId id="276" r:id="rId8"/>
    <p:sldId id="280" r:id="rId9"/>
    <p:sldId id="279" r:id="rId10"/>
    <p:sldId id="275" r:id="rId11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A62A"/>
    <a:srgbClr val="96A519"/>
    <a:srgbClr val="3996A5"/>
    <a:srgbClr val="97BF0D"/>
    <a:srgbClr val="75195B"/>
    <a:srgbClr val="EE8032"/>
    <a:srgbClr val="EE7D32"/>
    <a:srgbClr val="3E7E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198" y="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3216" y="-82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7F0901B-13A7-4607-8E41-EC00B514502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449144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4" y="4723170"/>
            <a:ext cx="5445126" cy="4475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5973127-D39E-4DA5-8213-5D22C97BB57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726920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4064" indent="-2861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4715" indent="-228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2600" indent="-228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60486" indent="-228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8372" indent="-228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6258" indent="-228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34144" indent="-228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92029" indent="-228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0EF6DE4-D53B-4086-9389-810B3F612C86}" type="slidenum">
              <a:rPr lang="en-GB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4064" indent="-2861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4715" indent="-228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2600" indent="-228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60486" indent="-228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8372" indent="-228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6258" indent="-228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34144" indent="-228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92029" indent="-228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AA98F27-4084-48FD-97D8-6E077CA2BA48}" type="slidenum">
              <a:rPr lang="en-GB" altLang="en-US" smtClean="0"/>
              <a:pPr eaLnBrk="1" hangingPunct="1">
                <a:spcBef>
                  <a:spcPct val="0"/>
                </a:spcBef>
              </a:pPr>
              <a:t>2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4064" indent="-2861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4715" indent="-228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2600" indent="-228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60486" indent="-228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8372" indent="-228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6258" indent="-228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34144" indent="-228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92029" indent="-228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202BF9D-1C43-4DDC-8C02-C836771437B1}" type="slidenum">
              <a:rPr lang="en-GB" altLang="en-US" smtClean="0"/>
              <a:pPr eaLnBrk="1" hangingPunct="1">
                <a:spcBef>
                  <a:spcPct val="0"/>
                </a:spcBef>
              </a:pPr>
              <a:t>3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4064" indent="-2861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4715" indent="-228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2600" indent="-228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60486" indent="-228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8372" indent="-228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6258" indent="-228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34144" indent="-228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92029" indent="-228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45299C2-8B59-497B-870F-22A43FBA2ABC}" type="slidenum">
              <a:rPr lang="en-GB" altLang="en-US" smtClean="0"/>
              <a:pPr eaLnBrk="1" hangingPunct="1">
                <a:spcBef>
                  <a:spcPct val="0"/>
                </a:spcBef>
              </a:pPr>
              <a:t>4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4064" indent="-2861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4715" indent="-228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2600" indent="-228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60486" indent="-228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8372" indent="-228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6258" indent="-228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34144" indent="-228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92029" indent="-228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76CF275-1FC3-426C-AEAD-803764279FDA}" type="slidenum">
              <a:rPr lang="en-GB" altLang="en-US" smtClean="0"/>
              <a:pPr eaLnBrk="1" hangingPunct="1">
                <a:spcBef>
                  <a:spcPct val="0"/>
                </a:spcBef>
              </a:pPr>
              <a:t>5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4064" indent="-2861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4715" indent="-228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2600" indent="-228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60486" indent="-228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8372" indent="-228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6258" indent="-228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34144" indent="-228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92029" indent="-228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F7D0022-DF2B-479C-BC88-8EB30E7B1C1E}" type="slidenum">
              <a:rPr lang="en-GB" altLang="en-US" smtClean="0"/>
              <a:pPr eaLnBrk="1" hangingPunct="1">
                <a:spcBef>
                  <a:spcPct val="0"/>
                </a:spcBef>
              </a:pPr>
              <a:t>6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4064" indent="-2861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4715" indent="-228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2600" indent="-228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60486" indent="-228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8372" indent="-228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6258" indent="-228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34144" indent="-228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92029" indent="-228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F7D0022-DF2B-479C-BC88-8EB30E7B1C1E}" type="slidenum">
              <a:rPr lang="en-GB" altLang="en-US" smtClean="0"/>
              <a:pPr eaLnBrk="1" hangingPunct="1">
                <a:spcBef>
                  <a:spcPct val="0"/>
                </a:spcBef>
              </a:pPr>
              <a:t>7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4064" indent="-2861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4715" indent="-228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2600" indent="-228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60486" indent="-228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8372" indent="-228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6258" indent="-228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34144" indent="-228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92029" indent="-228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B8EE798-9DC0-4D37-A514-8508154A565A}" type="slidenum">
              <a:rPr lang="en-GB" altLang="en-US" smtClean="0"/>
              <a:pPr eaLnBrk="1" hangingPunct="1">
                <a:spcBef>
                  <a:spcPct val="0"/>
                </a:spcBef>
              </a:pPr>
              <a:t>9</a:t>
            </a:fld>
            <a:endParaRPr lang="en-GB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635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1pPr>
            <a:lvl2pPr marL="742950" indent="-28575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2pPr>
            <a:lvl3pPr marL="11430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3pPr>
            <a:lvl4pPr marL="16002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4pPr>
            <a:lvl5pPr marL="20574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800" b="0" smtClean="0">
              <a:solidFill>
                <a:srgbClr val="FFFFF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663" y="323850"/>
            <a:ext cx="1814512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575" y="6437313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700808"/>
            <a:ext cx="4536504" cy="2088232"/>
          </a:xfrm>
        </p:spPr>
        <p:txBody>
          <a:bodyPr/>
          <a:lstStyle>
            <a:lvl1pPr>
              <a:defRPr sz="7600">
                <a:solidFill>
                  <a:srgbClr val="FFD62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2825"/>
            <a:ext cx="2895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CA75AF2-F277-4660-AEFE-C797898E5F2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36411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1ED18A-3282-4243-8342-5DAAA5672FF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8286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23695-B51D-442C-AD30-BD10BC19DC5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4283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125538"/>
          </a:xfrm>
          <a:prstGeom prst="rect">
            <a:avLst/>
          </a:prstGeom>
          <a:solidFill>
            <a:srgbClr val="42A62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1pPr>
            <a:lvl2pPr marL="742950" indent="-28575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2pPr>
            <a:lvl3pPr marL="11430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3pPr>
            <a:lvl4pPr marL="16002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4pPr>
            <a:lvl5pPr marL="20574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800" b="0" smtClean="0">
              <a:solidFill>
                <a:srgbClr val="FFFFFF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0" y="6457950"/>
            <a:ext cx="611188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404813"/>
            <a:ext cx="1620837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42A62A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28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28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28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5226F-133F-4719-AF9E-96D76780A0C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05272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55E78-6654-4CB1-B0A9-32155DD5BFF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81680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D17302-D8BD-48D9-A742-9C78B0D638C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1061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649C0-F427-40C1-A65B-3406F34C1A2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40189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2B19A-D2DB-43AD-8BAB-D1BCC320023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43348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D06B01-0A01-4C79-85FC-D0F796C6013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07392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EEA808-2B96-4A02-AAA0-12D6E62E702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61739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B5561-7A4C-4C5F-A6CD-15D05D2FAC2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83657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Et dolor fragum</a:t>
            </a:r>
            <a:endParaRPr lang="en-GB" altLang="en-US" smtClean="0"/>
          </a:p>
          <a:p>
            <a:pPr lvl="1"/>
            <a:r>
              <a:rPr lang="en-GB" altLang="en-US" smtClean="0"/>
              <a:t>Et dolor fragum</a:t>
            </a:r>
          </a:p>
          <a:p>
            <a:pPr lvl="2"/>
            <a:r>
              <a:rPr lang="en-GB" altLang="en-US" smtClean="0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6CD44D34-BBA6-4EBB-87AE-D356689F9F0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17" r:id="rId3"/>
    <p:sldLayoutId id="2147483918" r:id="rId4"/>
    <p:sldLayoutId id="2147483919" r:id="rId5"/>
    <p:sldLayoutId id="2147483920" r:id="rId6"/>
    <p:sldLayoutId id="2147483921" r:id="rId7"/>
    <p:sldLayoutId id="2147483922" r:id="rId8"/>
    <p:sldLayoutId id="2147483923" r:id="rId9"/>
    <p:sldLayoutId id="2147483924" r:id="rId10"/>
    <p:sldLayoutId id="2147483925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42A62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ur-lex.europa.eu/legal-content/EN/TXT/?uri=uriserv:OJ.L_.2016.135.01.0001.01.ENG&amp;toc=OJ:L:2016:135:TOC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c.europa.eu/agriculture/school-scheme/index_en.htm" TargetMode="External"/><Relationship Id="rId4" Type="http://schemas.openxmlformats.org/officeDocument/2006/relationships/hyperlink" Target="http://eur-lex.europa.eu/legal-content/EN/TXT/?qid=1473672147944&amp;uri=CELEX:32016R0795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info/law/better-regulation/initiatives/ares-2016-4933600_en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c.europa.eu/info/law/better-regulation/initiatives/ares-2016-5295115_en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-900113" y="1484313"/>
            <a:ext cx="10252076" cy="1008062"/>
          </a:xfrm>
        </p:spPr>
        <p:txBody>
          <a:bodyPr/>
          <a:lstStyle/>
          <a:p>
            <a:pPr algn="ctr">
              <a:spcBef>
                <a:spcPts val="1200"/>
              </a:spcBef>
            </a:pPr>
            <a:r>
              <a:rPr lang="en-GB" altLang="en-US" sz="3200" b="0" i="1" dirty="0" smtClean="0"/>
              <a:t/>
            </a:r>
            <a:br>
              <a:rPr lang="en-GB" altLang="en-US" sz="3200" b="0" i="1" dirty="0" smtClean="0"/>
            </a:br>
            <a:r>
              <a:rPr lang="en-GB" altLang="en-US" sz="3200" b="0" i="1" dirty="0" smtClean="0"/>
              <a:t/>
            </a:r>
            <a:br>
              <a:rPr lang="en-GB" altLang="en-US" sz="3200" b="0" i="1" dirty="0" smtClean="0"/>
            </a:br>
            <a:r>
              <a:rPr lang="en-GB" altLang="en-US" sz="3200" b="0" i="1" dirty="0" smtClean="0"/>
              <a:t>   </a:t>
            </a:r>
            <a:br>
              <a:rPr lang="en-GB" altLang="en-US" sz="3200" b="0" i="1" dirty="0" smtClean="0"/>
            </a:br>
            <a:r>
              <a:rPr lang="en-GB" altLang="en-US" sz="3200" b="0" i="1" smtClean="0"/>
              <a:t>    </a:t>
            </a:r>
            <a:r>
              <a:rPr lang="en-GB" altLang="en-US" sz="2800" smtClean="0">
                <a:solidFill>
                  <a:schemeClr val="bg1"/>
                </a:solidFill>
              </a:rPr>
              <a:t>School </a:t>
            </a:r>
            <a:r>
              <a:rPr lang="en-GB" altLang="en-US" sz="2800" dirty="0" smtClean="0">
                <a:solidFill>
                  <a:schemeClr val="bg1"/>
                </a:solidFill>
              </a:rPr>
              <a:t>Fruit &amp; Vegetables and Milk Scheme</a:t>
            </a:r>
            <a:br>
              <a:rPr lang="en-GB" altLang="en-US" sz="2800" dirty="0" smtClean="0">
                <a:solidFill>
                  <a:schemeClr val="bg1"/>
                </a:solidFill>
              </a:rPr>
            </a:br>
            <a:r>
              <a:rPr lang="en-GB" altLang="en-US" sz="2800" smtClean="0">
                <a:solidFill>
                  <a:schemeClr val="bg1"/>
                </a:solidFill>
              </a:rPr>
              <a:t>   State </a:t>
            </a:r>
            <a:r>
              <a:rPr lang="en-GB" altLang="en-US" sz="2800" dirty="0" smtClean="0">
                <a:solidFill>
                  <a:schemeClr val="bg1"/>
                </a:solidFill>
              </a:rPr>
              <a:t>of play of secondary legislation</a:t>
            </a:r>
            <a:br>
              <a:rPr lang="en-GB" altLang="en-US" sz="2800" dirty="0" smtClean="0">
                <a:solidFill>
                  <a:schemeClr val="bg1"/>
                </a:solidFill>
              </a:rPr>
            </a:br>
            <a:r>
              <a:rPr lang="en-GB" altLang="en-US" sz="2800" dirty="0" smtClean="0">
                <a:solidFill>
                  <a:schemeClr val="bg1"/>
                </a:solidFill>
              </a:rPr>
              <a:t>   </a:t>
            </a:r>
            <a:br>
              <a:rPr lang="en-GB" altLang="en-US" sz="2800" dirty="0" smtClean="0">
                <a:solidFill>
                  <a:schemeClr val="bg1"/>
                </a:solidFill>
              </a:rPr>
            </a:br>
            <a:r>
              <a:rPr lang="en-GB" altLang="en-US" sz="3000" dirty="0" smtClean="0">
                <a:solidFill>
                  <a:schemeClr val="bg1"/>
                </a:solidFill>
              </a:rPr>
              <a:t/>
            </a:r>
            <a:br>
              <a:rPr lang="en-GB" altLang="en-US" sz="3000" dirty="0" smtClean="0">
                <a:solidFill>
                  <a:schemeClr val="bg1"/>
                </a:solidFill>
              </a:rPr>
            </a:br>
            <a:r>
              <a:rPr lang="en-GB" altLang="en-US" sz="3200" dirty="0" smtClean="0">
                <a:solidFill>
                  <a:schemeClr val="bg1"/>
                </a:solidFill>
              </a:rPr>
              <a:t/>
            </a:r>
            <a:br>
              <a:rPr lang="en-GB" altLang="en-US" sz="3200" dirty="0" smtClean="0">
                <a:solidFill>
                  <a:schemeClr val="bg1"/>
                </a:solidFill>
              </a:rPr>
            </a:br>
            <a:endParaRPr lang="en-US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0" y="3846513"/>
            <a:ext cx="9144000" cy="2376487"/>
          </a:xfrm>
        </p:spPr>
        <p:txBody>
          <a:bodyPr/>
          <a:lstStyle/>
          <a:p>
            <a:r>
              <a:rPr lang="en-US" altLang="en-US" sz="2800" dirty="0" smtClean="0"/>
              <a:t>	</a:t>
            </a:r>
          </a:p>
          <a:p>
            <a:endParaRPr lang="en-US" altLang="en-US" sz="2800" dirty="0" smtClean="0"/>
          </a:p>
          <a:p>
            <a:pPr algn="ctr"/>
            <a:r>
              <a:rPr lang="en-US" altLang="en-US" sz="2200" dirty="0" smtClean="0"/>
              <a:t> </a:t>
            </a:r>
          </a:p>
          <a:p>
            <a:pPr algn="ctr"/>
            <a:r>
              <a:rPr lang="en-US" altLang="en-US" sz="2200" dirty="0" smtClean="0"/>
              <a:t>Civil Dialogue Group on Horticultural products, Olives and Spirits - Fruit and Vegetables, 18/10/2016</a:t>
            </a:r>
          </a:p>
          <a:p>
            <a:pPr algn="ctr"/>
            <a:r>
              <a:rPr lang="en-US" altLang="en-US" sz="2200" dirty="0" smtClean="0"/>
              <a:t>AGRI.C.2 and AGRI.C.3</a:t>
            </a:r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564904"/>
            <a:ext cx="3105150" cy="269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564904"/>
            <a:ext cx="2714625" cy="270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1412776"/>
            <a:ext cx="8229600" cy="432048"/>
          </a:xfrm>
        </p:spPr>
        <p:txBody>
          <a:bodyPr/>
          <a:lstStyle/>
          <a:p>
            <a:pPr algn="ctr"/>
            <a:r>
              <a:rPr lang="en-US" altLang="en-US" dirty="0" smtClean="0"/>
              <a:t>What is new since last meeting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552" y="2132856"/>
            <a:ext cx="8352928" cy="3599880"/>
          </a:xfrm>
        </p:spPr>
        <p:txBody>
          <a:bodyPr/>
          <a:lstStyle/>
          <a:p>
            <a:pPr marL="542925" indent="-542925" algn="just">
              <a:spcBef>
                <a:spcPts val="1200"/>
              </a:spcBef>
            </a:pPr>
            <a:r>
              <a:rPr lang="en-US" altLang="en-US" i="0" dirty="0" smtClean="0"/>
              <a:t>EP/Council Regulation </a:t>
            </a:r>
            <a:r>
              <a:rPr lang="en-US" altLang="en-US" b="1" i="0" dirty="0" smtClean="0">
                <a:hlinkClick r:id="rId3"/>
              </a:rPr>
              <a:t>2016/791</a:t>
            </a:r>
            <a:r>
              <a:rPr lang="en-US" altLang="en-US" i="0" dirty="0" smtClean="0"/>
              <a:t> of 11/5/2016 + Council Regulation </a:t>
            </a:r>
            <a:r>
              <a:rPr lang="en-US" altLang="en-US" b="1" i="0" dirty="0" smtClean="0">
                <a:hlinkClick r:id="rId4"/>
              </a:rPr>
              <a:t>2016/795</a:t>
            </a:r>
            <a:r>
              <a:rPr lang="en-US" altLang="en-US" i="0" dirty="0" smtClean="0"/>
              <a:t> of 11/4/2016 published in Official Journal and in force </a:t>
            </a:r>
            <a:r>
              <a:rPr lang="en-US" altLang="en-US" i="0" dirty="0" smtClean="0">
                <a:sym typeface="Symbol" pitchFamily="18" charset="2"/>
              </a:rPr>
              <a:t> school scheme applicable as </a:t>
            </a:r>
            <a:r>
              <a:rPr lang="en-US" altLang="en-US" i="0" dirty="0" smtClean="0"/>
              <a:t>from </a:t>
            </a:r>
            <a:r>
              <a:rPr lang="en-US" altLang="en-US" b="1" i="0" dirty="0" smtClean="0"/>
              <a:t>1/8/2017 </a:t>
            </a:r>
            <a:r>
              <a:rPr lang="en-US" altLang="en-US" i="0" dirty="0" smtClean="0"/>
              <a:t>(summary main points in </a:t>
            </a:r>
            <a:r>
              <a:rPr lang="en-US" altLang="en-US" i="0" dirty="0" smtClean="0">
                <a:hlinkClick r:id="rId5"/>
              </a:rPr>
              <a:t>Europa</a:t>
            </a:r>
            <a:r>
              <a:rPr lang="en-US" altLang="en-US" i="0" dirty="0" smtClean="0"/>
              <a:t> page)</a:t>
            </a:r>
          </a:p>
          <a:p>
            <a:pPr marL="542925" indent="-542925" algn="just">
              <a:spcBef>
                <a:spcPts val="1200"/>
              </a:spcBef>
            </a:pPr>
            <a:r>
              <a:rPr lang="en-US" altLang="en-US" i="0" dirty="0" smtClean="0"/>
              <a:t>Work on Commission </a:t>
            </a:r>
            <a:r>
              <a:rPr lang="en-US" altLang="en-US" b="1" i="0" dirty="0"/>
              <a:t>D</a:t>
            </a:r>
            <a:r>
              <a:rPr lang="en-US" altLang="en-US" b="1" i="0" dirty="0" smtClean="0"/>
              <a:t>elegated</a:t>
            </a:r>
            <a:r>
              <a:rPr lang="en-US" altLang="en-US" i="0" dirty="0" smtClean="0"/>
              <a:t> </a:t>
            </a:r>
            <a:r>
              <a:rPr lang="en-US" altLang="en-US" b="1" i="0" dirty="0" smtClean="0"/>
              <a:t>Regulation</a:t>
            </a:r>
            <a:r>
              <a:rPr lang="en-US" altLang="en-US" i="0" dirty="0" smtClean="0"/>
              <a:t> (supplementing  rules) and </a:t>
            </a:r>
            <a:r>
              <a:rPr lang="en-US" altLang="en-US" b="1" i="0" dirty="0" smtClean="0"/>
              <a:t>Implementing</a:t>
            </a:r>
            <a:r>
              <a:rPr lang="en-US" altLang="en-US" i="0" dirty="0" smtClean="0"/>
              <a:t> regulation (rules for uniform implementation) </a:t>
            </a:r>
            <a:r>
              <a:rPr lang="en-US" altLang="en-US" i="0" dirty="0" smtClean="0">
                <a:sym typeface="Symbol"/>
              </a:rPr>
              <a:t> </a:t>
            </a:r>
            <a:r>
              <a:rPr lang="en-US" altLang="en-US" b="1" i="0" dirty="0" smtClean="0"/>
              <a:t>adoption procedure </a:t>
            </a:r>
            <a:r>
              <a:rPr lang="en-US" altLang="en-US" i="0" dirty="0" smtClean="0"/>
              <a:t>ongoing</a:t>
            </a:r>
            <a:endParaRPr lang="en-US" altLang="en-US" b="1" i="0" dirty="0" smtClean="0"/>
          </a:p>
          <a:p>
            <a:pPr marL="542925" indent="-542925" algn="just">
              <a:spcBef>
                <a:spcPts val="1200"/>
              </a:spcBef>
            </a:pPr>
            <a:endParaRPr lang="en-US" altLang="en-US" sz="2200" dirty="0" smtClean="0"/>
          </a:p>
          <a:p>
            <a:pPr marL="542925" indent="-542925">
              <a:buFontTx/>
              <a:buNone/>
            </a:pP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95288" y="1341438"/>
            <a:ext cx="8229600" cy="503237"/>
          </a:xfrm>
        </p:spPr>
        <p:txBody>
          <a:bodyPr/>
          <a:lstStyle/>
          <a:p>
            <a:pPr algn="ctr"/>
            <a:r>
              <a:rPr lang="fr-BE" altLang="en-US" dirty="0" err="1" smtClean="0"/>
              <a:t>Steps</a:t>
            </a:r>
            <a:r>
              <a:rPr lang="fr-BE" altLang="en-US" dirty="0" smtClean="0"/>
              <a:t> </a:t>
            </a:r>
            <a:r>
              <a:rPr lang="fr-BE" altLang="en-US" dirty="0" err="1" smtClean="0"/>
              <a:t>taken</a:t>
            </a:r>
            <a:endParaRPr lang="en-GB" altLang="en-US" dirty="0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39750" y="1916113"/>
            <a:ext cx="8280400" cy="3746500"/>
          </a:xfrm>
        </p:spPr>
        <p:txBody>
          <a:bodyPr/>
          <a:lstStyle/>
          <a:p>
            <a:pPr marL="536575" lvl="1" indent="-536575" algn="just"/>
            <a:r>
              <a:rPr lang="en-GB" altLang="en-US" sz="2400" dirty="0" smtClean="0"/>
              <a:t>April 2016 </a:t>
            </a:r>
            <a:r>
              <a:rPr lang="en-GB" altLang="en-US" sz="2400" b="0" dirty="0" smtClean="0">
                <a:sym typeface="Symbol" pitchFamily="18" charset="2"/>
              </a:rPr>
              <a:t> </a:t>
            </a:r>
            <a:r>
              <a:rPr lang="en-GB" altLang="en-US" sz="2400" dirty="0" smtClean="0"/>
              <a:t>7 questions</a:t>
            </a:r>
            <a:r>
              <a:rPr lang="en-GB" altLang="en-US" sz="2400" b="0" dirty="0" smtClean="0"/>
              <a:t> to </a:t>
            </a:r>
            <a:r>
              <a:rPr lang="en-GB" altLang="en-US" sz="2400" b="0" u="sng" dirty="0" smtClean="0"/>
              <a:t>Civil Dialogue Group</a:t>
            </a:r>
            <a:r>
              <a:rPr lang="en-GB" altLang="en-US" sz="2400" b="0" dirty="0" smtClean="0"/>
              <a:t>  fruit/vegetables and milk </a:t>
            </a:r>
          </a:p>
          <a:p>
            <a:pPr marL="536575" lvl="1" indent="-536575" algn="just"/>
            <a:r>
              <a:rPr lang="en-GB" altLang="en-US" sz="2400" b="0" dirty="0" smtClean="0">
                <a:sym typeface="Symbol" pitchFamily="18" charset="2"/>
              </a:rPr>
              <a:t>Feedback by </a:t>
            </a:r>
            <a:r>
              <a:rPr lang="en-GB" altLang="en-US" sz="2400" dirty="0" smtClean="0">
                <a:sym typeface="Symbol" pitchFamily="18" charset="2"/>
              </a:rPr>
              <a:t>7 stakeholders</a:t>
            </a:r>
            <a:r>
              <a:rPr lang="en-GB" altLang="en-US" sz="2400" b="0" dirty="0" smtClean="0">
                <a:sym typeface="Symbol" pitchFamily="18" charset="2"/>
              </a:rPr>
              <a:t>:</a:t>
            </a:r>
          </a:p>
          <a:p>
            <a:pPr marL="936625" lvl="2" indent="-536575" algn="just"/>
            <a:r>
              <a:rPr lang="en-GB" altLang="en-US" sz="1800" dirty="0" smtClean="0">
                <a:sym typeface="Symbol" pitchFamily="18" charset="2"/>
              </a:rPr>
              <a:t>European Fruit Juice Association (AIJN)</a:t>
            </a:r>
          </a:p>
          <a:p>
            <a:pPr marL="936625" lvl="2" indent="-536575" algn="just"/>
            <a:r>
              <a:rPr lang="en-GB" altLang="en-US" sz="1800" dirty="0" err="1" smtClean="0">
                <a:sym typeface="Symbol" pitchFamily="18" charset="2"/>
              </a:rPr>
              <a:t>Interfel</a:t>
            </a:r>
            <a:endParaRPr lang="en-GB" altLang="en-US" sz="1800" dirty="0" smtClean="0">
              <a:sym typeface="Symbol" pitchFamily="18" charset="2"/>
            </a:endParaRPr>
          </a:p>
          <a:p>
            <a:pPr marL="936625" lvl="2" indent="-536575" algn="just"/>
            <a:r>
              <a:rPr lang="en-GB" altLang="en-US" sz="1800" dirty="0" smtClean="0">
                <a:sym typeface="Symbol" pitchFamily="18" charset="2"/>
              </a:rPr>
              <a:t>Central Union of Agricultural Producers</a:t>
            </a:r>
          </a:p>
          <a:p>
            <a:pPr marL="936625" lvl="2" indent="-536575" algn="just"/>
            <a:r>
              <a:rPr lang="en-GB" altLang="en-US" sz="1800" dirty="0" smtClean="0">
                <a:sym typeface="Symbol" pitchFamily="18" charset="2"/>
              </a:rPr>
              <a:t>German Farmers' Association</a:t>
            </a:r>
          </a:p>
          <a:p>
            <a:pPr marL="936625" lvl="2" indent="-536575" algn="just"/>
            <a:r>
              <a:rPr lang="en-GB" altLang="en-US" sz="1800" dirty="0" err="1" smtClean="0">
                <a:sym typeface="Symbol" pitchFamily="18" charset="2"/>
              </a:rPr>
              <a:t>TetraPak</a:t>
            </a:r>
            <a:r>
              <a:rPr lang="en-GB" altLang="en-US" sz="1800" dirty="0" smtClean="0">
                <a:sym typeface="Symbol" pitchFamily="18" charset="2"/>
              </a:rPr>
              <a:t> International</a:t>
            </a:r>
          </a:p>
          <a:p>
            <a:pPr marL="936625" lvl="2" indent="-536575" algn="just"/>
            <a:r>
              <a:rPr lang="en-GB" altLang="en-US" sz="1800" dirty="0" smtClean="0">
                <a:sym typeface="Symbol" pitchFamily="18" charset="2"/>
              </a:rPr>
              <a:t>One University Professor</a:t>
            </a:r>
          </a:p>
          <a:p>
            <a:pPr marL="936625" lvl="2" indent="-536575" algn="just"/>
            <a:r>
              <a:rPr lang="en-GB" altLang="en-US" sz="1800" dirty="0" smtClean="0">
                <a:sym typeface="Symbol" pitchFamily="18" charset="2"/>
              </a:rPr>
              <a:t>European Dairy Association</a:t>
            </a:r>
          </a:p>
          <a:p>
            <a:pPr marL="536575" lvl="1" indent="-536575" algn="just"/>
            <a:r>
              <a:rPr lang="en-GB" altLang="en-US" sz="2400" dirty="0">
                <a:sym typeface="Symbol" pitchFamily="18" charset="2"/>
              </a:rPr>
              <a:t>June 2016 </a:t>
            </a:r>
            <a:r>
              <a:rPr lang="en-GB" altLang="en-US" sz="2400" dirty="0" smtClean="0">
                <a:sym typeface="Symbol"/>
              </a:rPr>
              <a:t> </a:t>
            </a:r>
            <a:r>
              <a:rPr lang="en-GB" altLang="en-US" sz="2400" b="0" dirty="0" smtClean="0">
                <a:sym typeface="Symbol"/>
              </a:rPr>
              <a:t>summary of r</a:t>
            </a:r>
            <a:r>
              <a:rPr lang="en-GB" altLang="en-US" sz="2400" b="0" dirty="0" smtClean="0">
                <a:sym typeface="Symbol" pitchFamily="18" charset="2"/>
              </a:rPr>
              <a:t>esults available to Civil Dialogue Group (CIRCABC) and MS experts</a:t>
            </a:r>
            <a:endParaRPr lang="en-GB" altLang="en-US" sz="2400" dirty="0" smtClean="0">
              <a:sym typeface="Symbol" pitchFamily="18" charset="2"/>
            </a:endParaRPr>
          </a:p>
          <a:p>
            <a:pPr marL="536575" lvl="1" indent="-536575" algn="just"/>
            <a:endParaRPr lang="en-GB" altLang="en-US" sz="2400" b="0" dirty="0" smtClean="0">
              <a:sym typeface="Symbol" pitchFamily="18" charset="2"/>
            </a:endParaRPr>
          </a:p>
          <a:p>
            <a:pPr marL="0" lvl="1" indent="0" algn="just">
              <a:buNone/>
            </a:pPr>
            <a:endParaRPr lang="en-GB" altLang="en-US" sz="2400" b="0" dirty="0" smtClean="0">
              <a:sym typeface="Symbol" pitchFamily="18" charset="2"/>
            </a:endParaRPr>
          </a:p>
          <a:p>
            <a:pPr marL="536575" lvl="2" indent="0" algn="just">
              <a:buNone/>
            </a:pPr>
            <a:endParaRPr lang="en-GB" alt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395288" y="1341438"/>
            <a:ext cx="8229600" cy="431800"/>
          </a:xfrm>
        </p:spPr>
        <p:txBody>
          <a:bodyPr/>
          <a:lstStyle/>
          <a:p>
            <a:pPr algn="ctr"/>
            <a:r>
              <a:rPr lang="fr-BE" altLang="en-US" dirty="0" err="1" smtClean="0"/>
              <a:t>Steps</a:t>
            </a:r>
            <a:r>
              <a:rPr lang="fr-BE" altLang="en-US" dirty="0" smtClean="0"/>
              <a:t> </a:t>
            </a:r>
            <a:r>
              <a:rPr lang="fr-BE" altLang="en-US" dirty="0" err="1" smtClean="0"/>
              <a:t>taken</a:t>
            </a:r>
            <a:endParaRPr lang="en-GB" altLang="en-US" dirty="0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39552" y="1916832"/>
            <a:ext cx="8280400" cy="3817938"/>
          </a:xfrm>
        </p:spPr>
        <p:txBody>
          <a:bodyPr/>
          <a:lstStyle/>
          <a:p>
            <a:pPr marL="536575" lvl="1" indent="-536575" algn="just">
              <a:spcBef>
                <a:spcPts val="600"/>
              </a:spcBef>
            </a:pPr>
            <a:r>
              <a:rPr lang="en-GB" altLang="en-US" sz="2400" dirty="0" smtClean="0">
                <a:sym typeface="Symbol" pitchFamily="18" charset="2"/>
              </a:rPr>
              <a:t>July 2016 </a:t>
            </a:r>
            <a:r>
              <a:rPr lang="en-GB" altLang="en-US" sz="2400" b="0" dirty="0" smtClean="0">
                <a:sym typeface="Symbol" pitchFamily="18" charset="2"/>
              </a:rPr>
              <a:t> MS health authorities' informal input through </a:t>
            </a:r>
            <a:r>
              <a:rPr lang="en-GB" altLang="en-US" sz="2400" b="0" u="sng" dirty="0" smtClean="0"/>
              <a:t>High Level Group on Nutrition and Physical Activity</a:t>
            </a:r>
            <a:r>
              <a:rPr lang="en-GB" altLang="en-US" sz="2400" b="0" dirty="0" smtClean="0"/>
              <a:t> (added sugar/salt/fat; educational measures; involvement authorities)</a:t>
            </a:r>
          </a:p>
          <a:p>
            <a:pPr marL="536575" lvl="1" indent="-536575" algn="just"/>
            <a:r>
              <a:rPr lang="en-GB" altLang="en-US" sz="2400" dirty="0" smtClean="0"/>
              <a:t>May</a:t>
            </a:r>
            <a:r>
              <a:rPr lang="en-GB" altLang="en-US" sz="2400" b="0" dirty="0" smtClean="0"/>
              <a:t> to </a:t>
            </a:r>
            <a:r>
              <a:rPr lang="en-GB" altLang="en-US" sz="2400" dirty="0" smtClean="0"/>
              <a:t>October 2016</a:t>
            </a:r>
            <a:r>
              <a:rPr lang="en-GB" altLang="en-US" sz="2400" b="0" dirty="0" smtClean="0"/>
              <a:t> </a:t>
            </a:r>
            <a:r>
              <a:rPr lang="en-GB" altLang="en-US" sz="2400" b="0" dirty="0" smtClean="0">
                <a:sym typeface="Symbol"/>
              </a:rPr>
              <a:t> </a:t>
            </a:r>
            <a:r>
              <a:rPr lang="en-GB" altLang="en-US" sz="2400" b="0" dirty="0" smtClean="0"/>
              <a:t>Discussions with the </a:t>
            </a:r>
            <a:r>
              <a:rPr lang="en-GB" altLang="en-US" sz="2400" b="0" u="sng" dirty="0" smtClean="0"/>
              <a:t>Member States</a:t>
            </a:r>
            <a:r>
              <a:rPr lang="en-GB" altLang="en-US" sz="2400" b="0" dirty="0" smtClean="0"/>
              <a:t> in Expert Group/Committee</a:t>
            </a:r>
          </a:p>
          <a:p>
            <a:pPr marL="536575" lvl="1" indent="-536575" algn="just"/>
            <a:r>
              <a:rPr lang="en-GB" altLang="en-US" sz="2400" dirty="0" smtClean="0"/>
              <a:t>September/October</a:t>
            </a:r>
            <a:r>
              <a:rPr lang="en-GB" altLang="en-US" sz="2400" b="0" dirty="0" smtClean="0"/>
              <a:t> </a:t>
            </a:r>
            <a:r>
              <a:rPr lang="en-GB" altLang="en-US" sz="2400" dirty="0" smtClean="0"/>
              <a:t>2016</a:t>
            </a:r>
            <a:r>
              <a:rPr lang="en-GB" altLang="en-US" sz="2400" b="0" dirty="0" smtClean="0"/>
              <a:t> </a:t>
            </a:r>
            <a:r>
              <a:rPr lang="en-GB" altLang="en-US" sz="2400" b="0" dirty="0" smtClean="0">
                <a:sym typeface="Symbol"/>
              </a:rPr>
              <a:t> </a:t>
            </a:r>
            <a:r>
              <a:rPr lang="en-GB" altLang="en-US" sz="2400" b="0" dirty="0" smtClean="0"/>
              <a:t>Draft delegated &amp; implementing act in </a:t>
            </a:r>
            <a:r>
              <a:rPr lang="en-GB" altLang="en-US" sz="2400" b="0" u="sng" dirty="0" smtClean="0"/>
              <a:t>Better Regulation portal</a:t>
            </a:r>
            <a:r>
              <a:rPr lang="en-GB" altLang="en-US" sz="2400" b="0" dirty="0" smtClean="0"/>
              <a:t>: f</a:t>
            </a:r>
            <a:r>
              <a:rPr lang="en-GB" altLang="en-US" sz="2400" b="0" dirty="0" smtClean="0">
                <a:sym typeface="Symbol" pitchFamily="18" charset="2"/>
              </a:rPr>
              <a:t>eedback by 2 stakeholders on </a:t>
            </a:r>
            <a:r>
              <a:rPr lang="en-GB" altLang="en-US" sz="2400" b="0" dirty="0" smtClean="0">
                <a:sym typeface="Symbol" pitchFamily="18" charset="2"/>
                <a:hlinkClick r:id="rId3"/>
              </a:rPr>
              <a:t>delegated act</a:t>
            </a:r>
            <a:r>
              <a:rPr lang="en-GB" altLang="en-US" sz="2400" b="0" dirty="0" smtClean="0">
                <a:sym typeface="Symbol" pitchFamily="18" charset="2"/>
              </a:rPr>
              <a:t>, no feedback on </a:t>
            </a:r>
            <a:r>
              <a:rPr lang="en-GB" altLang="en-US" sz="2400" b="0" dirty="0" smtClean="0">
                <a:sym typeface="Symbol" pitchFamily="18" charset="2"/>
                <a:hlinkClick r:id="rId4"/>
              </a:rPr>
              <a:t>implementing act</a:t>
            </a:r>
            <a:endParaRPr lang="en-GB" alt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395288" y="1341438"/>
            <a:ext cx="8229600" cy="503237"/>
          </a:xfrm>
        </p:spPr>
        <p:txBody>
          <a:bodyPr/>
          <a:lstStyle/>
          <a:p>
            <a:pPr algn="ctr"/>
            <a:r>
              <a:rPr lang="en-GB" altLang="en-US" dirty="0" smtClean="0"/>
              <a:t>Delegated Regulation</a:t>
            </a:r>
          </a:p>
        </p:txBody>
      </p:sp>
      <p:sp>
        <p:nvSpPr>
          <p:cNvPr id="12291" name="Content Placeholder 3"/>
          <p:cNvSpPr>
            <a:spLocks noGrp="1"/>
          </p:cNvSpPr>
          <p:nvPr>
            <p:ph idx="1"/>
          </p:nvPr>
        </p:nvSpPr>
        <p:spPr>
          <a:xfrm>
            <a:off x="467544" y="1916832"/>
            <a:ext cx="8435975" cy="3889375"/>
          </a:xfrm>
        </p:spPr>
        <p:txBody>
          <a:bodyPr/>
          <a:lstStyle/>
          <a:p>
            <a:pPr indent="0">
              <a:buNone/>
            </a:pPr>
            <a:r>
              <a:rPr lang="fr-BE" altLang="en-US" dirty="0" err="1" smtClean="0"/>
              <a:t>Rules</a:t>
            </a:r>
            <a:r>
              <a:rPr lang="fr-BE" altLang="en-US" dirty="0" smtClean="0"/>
              <a:t> on </a:t>
            </a:r>
          </a:p>
          <a:p>
            <a:pPr marL="720725" indent="-720725"/>
            <a:r>
              <a:rPr lang="fr-BE" altLang="en-US" i="0" dirty="0" err="1" smtClean="0"/>
              <a:t>Strategy</a:t>
            </a:r>
            <a:endParaRPr lang="fr-BE" altLang="en-US" i="0" dirty="0" smtClean="0"/>
          </a:p>
          <a:p>
            <a:pPr marL="720725" indent="-720725"/>
            <a:r>
              <a:rPr lang="fr-BE" altLang="en-US" i="0" dirty="0" err="1" smtClean="0"/>
              <a:t>Educational</a:t>
            </a:r>
            <a:r>
              <a:rPr lang="fr-BE" altLang="en-US" i="0" dirty="0" smtClean="0"/>
              <a:t> </a:t>
            </a:r>
            <a:r>
              <a:rPr lang="fr-BE" altLang="en-US" i="0" dirty="0" err="1" smtClean="0"/>
              <a:t>measures</a:t>
            </a:r>
            <a:endParaRPr lang="fr-BE" altLang="en-US" i="0" dirty="0" smtClean="0"/>
          </a:p>
          <a:p>
            <a:pPr marL="720725" indent="-720725"/>
            <a:r>
              <a:rPr lang="fr-BE" altLang="en-US" i="0" dirty="0" smtClean="0"/>
              <a:t>Eligible </a:t>
            </a:r>
            <a:r>
              <a:rPr lang="fr-BE" altLang="en-US" i="0" dirty="0" err="1" smtClean="0"/>
              <a:t>costs</a:t>
            </a:r>
            <a:endParaRPr lang="fr-BE" altLang="en-US" i="0" dirty="0" smtClean="0"/>
          </a:p>
          <a:p>
            <a:pPr marL="720725" indent="-720725"/>
            <a:r>
              <a:rPr lang="fr-BE" altLang="en-US" i="0" dirty="0" err="1" smtClean="0"/>
              <a:t>Approval</a:t>
            </a:r>
            <a:r>
              <a:rPr lang="fr-BE" altLang="en-US" i="0" dirty="0" smtClean="0"/>
              <a:t> of </a:t>
            </a:r>
            <a:r>
              <a:rPr lang="fr-BE" altLang="en-US" i="0" dirty="0" err="1" smtClean="0"/>
              <a:t>aid</a:t>
            </a:r>
            <a:r>
              <a:rPr lang="fr-BE" altLang="en-US" i="0" dirty="0" smtClean="0"/>
              <a:t> </a:t>
            </a:r>
            <a:r>
              <a:rPr lang="fr-BE" altLang="en-US" i="0" dirty="0" err="1" smtClean="0"/>
              <a:t>applicants</a:t>
            </a:r>
            <a:endParaRPr lang="fr-BE" altLang="en-US" i="0" dirty="0" smtClean="0"/>
          </a:p>
          <a:p>
            <a:pPr marL="720725" indent="-720725" algn="just"/>
            <a:r>
              <a:rPr lang="fr-BE" altLang="en-US" i="0" u="sng" dirty="0" smtClean="0"/>
              <a:t>Maximum </a:t>
            </a:r>
            <a:r>
              <a:rPr lang="fr-BE" altLang="en-US" i="0" u="sng" dirty="0" err="1" smtClean="0"/>
              <a:t>level</a:t>
            </a:r>
            <a:r>
              <a:rPr lang="fr-BE" altLang="en-US" i="0" u="sng" dirty="0" smtClean="0"/>
              <a:t> of </a:t>
            </a:r>
            <a:r>
              <a:rPr lang="fr-BE" altLang="en-US" i="0" u="sng" dirty="0" err="1" smtClean="0"/>
              <a:t>added</a:t>
            </a:r>
            <a:r>
              <a:rPr lang="fr-BE" altLang="en-US" i="0" u="sng" dirty="0" smtClean="0"/>
              <a:t> </a:t>
            </a:r>
            <a:r>
              <a:rPr lang="fr-BE" altLang="en-US" i="0" u="sng" dirty="0" err="1" smtClean="0"/>
              <a:t>ingredients</a:t>
            </a:r>
            <a:endParaRPr lang="fr-BE" altLang="en-US" i="0" u="sng" dirty="0" smtClean="0"/>
          </a:p>
          <a:p>
            <a:pPr marL="720725" indent="-720725"/>
            <a:r>
              <a:rPr lang="fr-BE" altLang="en-US" i="0" u="sng" dirty="0" smtClean="0"/>
              <a:t>Distribution of </a:t>
            </a:r>
            <a:r>
              <a:rPr lang="fr-BE" altLang="en-US" i="0" u="sng" dirty="0" err="1" smtClean="0"/>
              <a:t>products</a:t>
            </a:r>
            <a:r>
              <a:rPr lang="fr-BE" altLang="en-US" i="0" u="sng" dirty="0" smtClean="0"/>
              <a:t> </a:t>
            </a:r>
            <a:r>
              <a:rPr lang="fr-BE" altLang="en-US" i="0" u="sng" dirty="0" err="1" smtClean="0"/>
              <a:t>with</a:t>
            </a:r>
            <a:r>
              <a:rPr lang="fr-BE" altLang="en-US" i="0" u="sng" dirty="0" smtClean="0"/>
              <a:t> </a:t>
            </a:r>
            <a:r>
              <a:rPr lang="fr-BE" altLang="en-US" i="0" u="sng" dirty="0" err="1" smtClean="0"/>
              <a:t>school</a:t>
            </a:r>
            <a:r>
              <a:rPr lang="fr-BE" altLang="en-US" i="0" u="sng" dirty="0" smtClean="0"/>
              <a:t> </a:t>
            </a:r>
            <a:r>
              <a:rPr lang="fr-BE" altLang="en-US" i="0" u="sng" dirty="0" err="1" smtClean="0"/>
              <a:t>meals</a:t>
            </a:r>
            <a:endParaRPr lang="fr-BE" altLang="en-US" i="0" u="sng" dirty="0" smtClean="0"/>
          </a:p>
          <a:p>
            <a:pPr marL="720725" indent="-720725"/>
            <a:r>
              <a:rPr lang="fr-BE" altLang="en-US" i="0" dirty="0" smtClean="0"/>
              <a:t>Monitoring/</a:t>
            </a:r>
            <a:r>
              <a:rPr lang="fr-BE" altLang="en-US" i="0" dirty="0" err="1" smtClean="0"/>
              <a:t>publicity</a:t>
            </a:r>
            <a:endParaRPr lang="fr-BE" altLang="en-US" i="0" dirty="0" smtClean="0"/>
          </a:p>
          <a:p>
            <a:pPr marL="720725" indent="-720725"/>
            <a:r>
              <a:rPr lang="fr-BE" altLang="en-US" i="0" dirty="0" err="1" smtClean="0"/>
              <a:t>Repeals</a:t>
            </a:r>
            <a:endParaRPr lang="fr-BE" altLang="en-US" dirty="0" smtClean="0"/>
          </a:p>
          <a:p>
            <a:pPr indent="0">
              <a:buNone/>
            </a:pPr>
            <a:endParaRPr lang="fr-BE" altLang="en-US" dirty="0" smtClean="0"/>
          </a:p>
          <a:p>
            <a:pPr indent="0">
              <a:buFontTx/>
              <a:buNone/>
            </a:pPr>
            <a:r>
              <a:rPr lang="fr-BE" altLang="en-US" dirty="0" smtClean="0"/>
              <a:t> </a:t>
            </a:r>
          </a:p>
          <a:p>
            <a:pPr indent="0">
              <a:buFontTx/>
              <a:buNone/>
            </a:pPr>
            <a:endParaRPr lang="fr-BE" altLang="en-US" dirty="0" smtClean="0"/>
          </a:p>
          <a:p>
            <a:pPr indent="0">
              <a:buFontTx/>
              <a:buNone/>
            </a:pPr>
            <a:endParaRPr lang="fr-BE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395288" y="1341438"/>
            <a:ext cx="8229600" cy="574675"/>
          </a:xfrm>
        </p:spPr>
        <p:txBody>
          <a:bodyPr/>
          <a:lstStyle/>
          <a:p>
            <a:pPr algn="ctr"/>
            <a:r>
              <a:rPr lang="en-GB" altLang="en-US" dirty="0" smtClean="0"/>
              <a:t>Delegated regulation</a:t>
            </a:r>
          </a:p>
        </p:txBody>
      </p:sp>
      <p:sp>
        <p:nvSpPr>
          <p:cNvPr id="12291" name="Content Placeholder 3"/>
          <p:cNvSpPr>
            <a:spLocks noGrp="1"/>
          </p:cNvSpPr>
          <p:nvPr>
            <p:ph idx="1"/>
          </p:nvPr>
        </p:nvSpPr>
        <p:spPr>
          <a:xfrm>
            <a:off x="468313" y="1916113"/>
            <a:ext cx="8435975" cy="3889375"/>
          </a:xfrm>
        </p:spPr>
        <p:txBody>
          <a:bodyPr/>
          <a:lstStyle/>
          <a:p>
            <a:pPr marL="0" lvl="1" indent="0" algn="just">
              <a:spcBef>
                <a:spcPct val="0"/>
              </a:spcBef>
              <a:buNone/>
            </a:pPr>
            <a:r>
              <a:rPr lang="fr-BE" altLang="en-US" sz="2400" b="0" i="1" dirty="0" err="1" smtClean="0"/>
              <a:t>Stakeholders</a:t>
            </a:r>
            <a:r>
              <a:rPr lang="fr-BE" altLang="en-US" sz="2400" b="0" i="1" dirty="0" smtClean="0"/>
              <a:t>' feedback in </a:t>
            </a:r>
            <a:r>
              <a:rPr lang="fr-BE" altLang="en-US" sz="2400" b="0" i="1" dirty="0" err="1" smtClean="0"/>
              <a:t>Better</a:t>
            </a:r>
            <a:r>
              <a:rPr lang="fr-BE" altLang="en-US" sz="2400" b="0" i="1" dirty="0" smtClean="0"/>
              <a:t> </a:t>
            </a:r>
            <a:r>
              <a:rPr lang="fr-BE" altLang="en-US" sz="2400" b="0" i="1" dirty="0" err="1" smtClean="0"/>
              <a:t>Regulation</a:t>
            </a:r>
            <a:r>
              <a:rPr lang="fr-BE" altLang="en-US" sz="2400" b="0" i="1" dirty="0" smtClean="0"/>
              <a:t> portal </a:t>
            </a:r>
          </a:p>
          <a:p>
            <a:pPr marL="536575" lvl="1" indent="-536575" algn="just">
              <a:spcBef>
                <a:spcPct val="0"/>
              </a:spcBef>
            </a:pPr>
            <a:r>
              <a:rPr lang="fr-BE" altLang="en-US" sz="2400" b="0" dirty="0" err="1" smtClean="0"/>
              <a:t>Interfel</a:t>
            </a:r>
            <a:endParaRPr lang="fr-BE" altLang="en-US" sz="2400" b="0" dirty="0" smtClean="0"/>
          </a:p>
          <a:p>
            <a:pPr marL="1120775" lvl="2" indent="-584200" algn="just">
              <a:spcBef>
                <a:spcPct val="0"/>
              </a:spcBef>
              <a:tabLst>
                <a:tab pos="1073150" algn="l"/>
              </a:tabLst>
            </a:pPr>
            <a:r>
              <a:rPr lang="fr-BE" altLang="en-US" sz="1800" dirty="0" smtClean="0"/>
              <a:t>Wide </a:t>
            </a:r>
            <a:r>
              <a:rPr lang="fr-BE" altLang="en-US" sz="1800" dirty="0" err="1" smtClean="0"/>
              <a:t>themes</a:t>
            </a:r>
            <a:r>
              <a:rPr lang="fr-BE" altLang="en-US" sz="1800" dirty="0" smtClean="0"/>
              <a:t> of </a:t>
            </a:r>
            <a:r>
              <a:rPr lang="fr-BE" altLang="en-US" sz="1800" dirty="0" err="1" smtClean="0"/>
              <a:t>accompanying</a:t>
            </a:r>
            <a:r>
              <a:rPr lang="fr-BE" altLang="en-US" sz="1800" dirty="0" smtClean="0"/>
              <a:t> </a:t>
            </a:r>
            <a:r>
              <a:rPr lang="fr-BE" altLang="en-US" sz="1800" dirty="0" err="1" smtClean="0"/>
              <a:t>measures</a:t>
            </a:r>
            <a:r>
              <a:rPr lang="fr-BE" altLang="en-US" sz="1800" dirty="0" smtClean="0"/>
              <a:t> (eg. </a:t>
            </a:r>
            <a:r>
              <a:rPr lang="fr-BE" altLang="en-US" sz="1800" dirty="0" err="1"/>
              <a:t>f</a:t>
            </a:r>
            <a:r>
              <a:rPr lang="fr-BE" altLang="en-US" sz="1800" dirty="0" err="1" smtClean="0"/>
              <a:t>arm</a:t>
            </a:r>
            <a:r>
              <a:rPr lang="fr-BE" altLang="en-US" sz="1800" dirty="0" smtClean="0"/>
              <a:t> to </a:t>
            </a:r>
            <a:r>
              <a:rPr lang="fr-BE" altLang="en-US" sz="1800" dirty="0" err="1" smtClean="0"/>
              <a:t>fork</a:t>
            </a:r>
            <a:r>
              <a:rPr lang="fr-BE" altLang="en-US" sz="1800" dirty="0" smtClean="0"/>
              <a:t>)</a:t>
            </a:r>
          </a:p>
          <a:p>
            <a:pPr marL="1120775" lvl="2" indent="-584200" algn="just">
              <a:spcBef>
                <a:spcPct val="0"/>
              </a:spcBef>
              <a:tabLst>
                <a:tab pos="1073150" algn="l"/>
              </a:tabLst>
            </a:pPr>
            <a:r>
              <a:rPr lang="fr-BE" altLang="en-US" sz="1800" dirty="0" err="1" smtClean="0"/>
              <a:t>Consider</a:t>
            </a:r>
            <a:r>
              <a:rPr lang="fr-BE" altLang="en-US" sz="1800" dirty="0" smtClean="0"/>
              <a:t> </a:t>
            </a:r>
            <a:r>
              <a:rPr lang="fr-BE" altLang="en-US" sz="1800" dirty="0" err="1" smtClean="0"/>
              <a:t>eligibility</a:t>
            </a:r>
            <a:r>
              <a:rPr lang="fr-BE" altLang="en-US" sz="1800" dirty="0" smtClean="0"/>
              <a:t> of </a:t>
            </a:r>
            <a:r>
              <a:rPr lang="fr-BE" altLang="en-US" sz="1800" dirty="0" err="1" smtClean="0"/>
              <a:t>general</a:t>
            </a:r>
            <a:r>
              <a:rPr lang="fr-BE" altLang="en-US" sz="1800" dirty="0" smtClean="0"/>
              <a:t> </a:t>
            </a:r>
            <a:r>
              <a:rPr lang="fr-BE" altLang="en-US" sz="1800" dirty="0" err="1" smtClean="0"/>
              <a:t>expenditure</a:t>
            </a:r>
            <a:r>
              <a:rPr lang="fr-BE" altLang="en-US" sz="1800" dirty="0" smtClean="0"/>
              <a:t> </a:t>
            </a:r>
          </a:p>
          <a:p>
            <a:pPr marL="1120775" lvl="2" indent="-584200" algn="just">
              <a:spcBef>
                <a:spcPct val="0"/>
              </a:spcBef>
              <a:tabLst>
                <a:tab pos="1073150" algn="l"/>
              </a:tabLst>
            </a:pPr>
            <a:r>
              <a:rPr lang="fr-BE" altLang="en-US" sz="1800" dirty="0" smtClean="0"/>
              <a:t>Interbranch associations </a:t>
            </a:r>
            <a:r>
              <a:rPr lang="fr-BE" altLang="en-US" sz="1800" dirty="0" err="1" smtClean="0"/>
              <a:t>amongst</a:t>
            </a:r>
            <a:r>
              <a:rPr lang="fr-BE" altLang="en-US" sz="1800" dirty="0" smtClean="0"/>
              <a:t> </a:t>
            </a:r>
            <a:r>
              <a:rPr lang="fr-BE" altLang="en-US" sz="1800" dirty="0" err="1" smtClean="0"/>
              <a:t>aid</a:t>
            </a:r>
            <a:r>
              <a:rPr lang="fr-BE" altLang="en-US" sz="1800" dirty="0" smtClean="0"/>
              <a:t> </a:t>
            </a:r>
            <a:r>
              <a:rPr lang="fr-BE" altLang="en-US" sz="1800" dirty="0" err="1" smtClean="0"/>
              <a:t>applicants</a:t>
            </a:r>
            <a:endParaRPr lang="fr-BE" altLang="en-US" sz="1800" dirty="0" smtClean="0"/>
          </a:p>
          <a:p>
            <a:pPr marL="1120775" lvl="2" indent="-584200" algn="just">
              <a:spcBef>
                <a:spcPct val="0"/>
              </a:spcBef>
              <a:tabLst>
                <a:tab pos="1073150" algn="l"/>
              </a:tabLst>
            </a:pPr>
            <a:r>
              <a:rPr lang="fr-BE" altLang="en-US" sz="1800" b="0" dirty="0" err="1" smtClean="0"/>
              <a:t>Teachers</a:t>
            </a:r>
            <a:r>
              <a:rPr lang="fr-BE" altLang="en-US" sz="1800" b="0" dirty="0" smtClean="0"/>
              <a:t>, </a:t>
            </a:r>
            <a:r>
              <a:rPr lang="fr-BE" altLang="en-US" sz="1800" b="0" dirty="0" err="1" smtClean="0"/>
              <a:t>being</a:t>
            </a:r>
            <a:r>
              <a:rPr lang="fr-BE" altLang="en-US" sz="1800" b="0" dirty="0" smtClean="0"/>
              <a:t> a </a:t>
            </a:r>
            <a:r>
              <a:rPr lang="fr-BE" altLang="en-US" sz="1800" b="0" dirty="0" err="1" smtClean="0"/>
              <a:t>role</a:t>
            </a:r>
            <a:r>
              <a:rPr lang="fr-BE" altLang="en-US" sz="1800" b="0" dirty="0" smtClean="0"/>
              <a:t> model, </a:t>
            </a:r>
            <a:r>
              <a:rPr lang="fr-BE" altLang="en-US" sz="1800" b="0" dirty="0" err="1" smtClean="0"/>
              <a:t>should</a:t>
            </a:r>
            <a:r>
              <a:rPr lang="fr-BE" altLang="en-US" sz="1800" b="0" dirty="0" smtClean="0"/>
              <a:t> </a:t>
            </a:r>
            <a:r>
              <a:rPr lang="fr-BE" altLang="en-US" sz="1800" b="0" dirty="0" err="1" smtClean="0"/>
              <a:t>benefit</a:t>
            </a:r>
            <a:r>
              <a:rPr lang="fr-BE" altLang="en-US" sz="1800" b="0" dirty="0" smtClean="0"/>
              <a:t> of </a:t>
            </a:r>
            <a:r>
              <a:rPr lang="fr-BE" altLang="en-US" sz="1800" b="0" dirty="0" err="1" smtClean="0"/>
              <a:t>products</a:t>
            </a:r>
            <a:endParaRPr lang="fr-BE" altLang="en-US" sz="1800" b="0" dirty="0" smtClean="0"/>
          </a:p>
          <a:p>
            <a:pPr marL="536575" lvl="1" indent="-536575" algn="just">
              <a:spcBef>
                <a:spcPct val="0"/>
              </a:spcBef>
            </a:pPr>
            <a:r>
              <a:rPr lang="fr-BE" altLang="en-US" sz="2400" b="0" dirty="0" err="1" smtClean="0"/>
              <a:t>School</a:t>
            </a:r>
            <a:r>
              <a:rPr lang="fr-BE" altLang="en-US" sz="2400" b="0" dirty="0" smtClean="0"/>
              <a:t> and Nursery Milk Alliance</a:t>
            </a:r>
          </a:p>
          <a:p>
            <a:pPr marL="1120775" lvl="2" indent="-720725" algn="just">
              <a:spcBef>
                <a:spcPct val="0"/>
              </a:spcBef>
            </a:pPr>
            <a:r>
              <a:rPr lang="fr-BE" altLang="en-US" sz="1800" dirty="0" smtClean="0"/>
              <a:t>Wide </a:t>
            </a:r>
            <a:r>
              <a:rPr lang="fr-BE" altLang="en-US" sz="1800" dirty="0" err="1" smtClean="0"/>
              <a:t>themes</a:t>
            </a:r>
            <a:r>
              <a:rPr lang="fr-BE" altLang="en-US" sz="1800" dirty="0" smtClean="0"/>
              <a:t> of </a:t>
            </a:r>
            <a:r>
              <a:rPr lang="fr-BE" altLang="en-US" sz="1800" dirty="0" err="1" smtClean="0"/>
              <a:t>accompanying</a:t>
            </a:r>
            <a:r>
              <a:rPr lang="fr-BE" altLang="en-US" sz="1800" dirty="0" smtClean="0"/>
              <a:t> </a:t>
            </a:r>
            <a:r>
              <a:rPr lang="fr-BE" altLang="en-US" sz="1800" dirty="0" err="1" smtClean="0"/>
              <a:t>measures</a:t>
            </a:r>
            <a:endParaRPr lang="fr-BE" altLang="en-US" sz="1800" dirty="0"/>
          </a:p>
          <a:p>
            <a:pPr marL="1120775" lvl="2" indent="-720725" algn="just">
              <a:spcBef>
                <a:spcPct val="0"/>
              </a:spcBef>
            </a:pPr>
            <a:r>
              <a:rPr lang="fr-BE" altLang="en-US" sz="1800" b="0" dirty="0" err="1" smtClean="0"/>
              <a:t>Research</a:t>
            </a:r>
            <a:r>
              <a:rPr lang="fr-BE" altLang="en-US" sz="1800" b="0" dirty="0" smtClean="0"/>
              <a:t>/</a:t>
            </a:r>
            <a:r>
              <a:rPr lang="fr-BE" altLang="en-US" sz="1800" b="0" dirty="0" err="1" smtClean="0"/>
              <a:t>studies</a:t>
            </a:r>
            <a:r>
              <a:rPr lang="fr-BE" altLang="en-US" sz="1800" b="0" dirty="0" smtClean="0"/>
              <a:t> (eg. </a:t>
            </a:r>
            <a:r>
              <a:rPr lang="fr-BE" altLang="en-US" sz="1800" b="0" dirty="0" err="1" smtClean="0"/>
              <a:t>increase</a:t>
            </a:r>
            <a:r>
              <a:rPr lang="fr-BE" altLang="en-US" sz="1800" b="0" dirty="0" smtClean="0"/>
              <a:t> </a:t>
            </a:r>
            <a:r>
              <a:rPr lang="fr-BE" altLang="en-US" sz="1800" b="0" dirty="0" err="1" smtClean="0"/>
              <a:t>milk</a:t>
            </a:r>
            <a:r>
              <a:rPr lang="fr-BE" altLang="en-US" sz="1800" b="0" dirty="0" smtClean="0"/>
              <a:t> </a:t>
            </a:r>
            <a:r>
              <a:rPr lang="fr-BE" altLang="en-US" sz="1800" b="0" dirty="0" err="1" smtClean="0"/>
              <a:t>consumption</a:t>
            </a:r>
            <a:r>
              <a:rPr lang="fr-BE" altLang="en-US" sz="1800" b="0" dirty="0" smtClean="0"/>
              <a:t>) and monitoring (eg. how </a:t>
            </a:r>
            <a:r>
              <a:rPr lang="fr-BE" altLang="en-US" sz="1800" b="0" dirty="0" err="1" smtClean="0"/>
              <a:t>milk</a:t>
            </a:r>
            <a:r>
              <a:rPr lang="fr-BE" altLang="en-US" sz="1800" b="0" dirty="0" smtClean="0"/>
              <a:t> </a:t>
            </a:r>
            <a:r>
              <a:rPr lang="fr-BE" altLang="en-US" sz="1800" b="0" dirty="0" err="1" smtClean="0"/>
              <a:t>is</a:t>
            </a:r>
            <a:r>
              <a:rPr lang="fr-BE" altLang="en-US" sz="1800" b="0" dirty="0" smtClean="0"/>
              <a:t> </a:t>
            </a:r>
            <a:r>
              <a:rPr lang="fr-BE" altLang="en-US" sz="1800" b="0" dirty="0" err="1" smtClean="0"/>
              <a:t>served</a:t>
            </a:r>
            <a:r>
              <a:rPr lang="fr-BE" altLang="en-US" sz="1800" b="0" dirty="0" smtClean="0"/>
              <a:t> to </a:t>
            </a:r>
            <a:r>
              <a:rPr lang="fr-BE" altLang="en-US" sz="1800" b="0" dirty="0" err="1" smtClean="0"/>
              <a:t>children</a:t>
            </a:r>
            <a:r>
              <a:rPr lang="fr-BE" altLang="en-US" sz="1800" b="0" dirty="0" smtClean="0"/>
              <a:t>)</a:t>
            </a:r>
          </a:p>
          <a:p>
            <a:pPr marL="1120775" lvl="2" indent="-720725" algn="just">
              <a:spcBef>
                <a:spcPct val="0"/>
              </a:spcBef>
            </a:pPr>
            <a:r>
              <a:rPr lang="fr-BE" altLang="en-US" sz="1800" dirty="0" smtClean="0"/>
              <a:t>7% </a:t>
            </a:r>
            <a:r>
              <a:rPr lang="fr-BE" altLang="en-US" sz="1800" dirty="0" err="1" smtClean="0"/>
              <a:t>added</a:t>
            </a:r>
            <a:r>
              <a:rPr lang="fr-BE" altLang="en-US" sz="1800" dirty="0" smtClean="0"/>
              <a:t> </a:t>
            </a:r>
            <a:r>
              <a:rPr lang="fr-BE" altLang="en-US" sz="1800" dirty="0" err="1" smtClean="0"/>
              <a:t>sugar</a:t>
            </a:r>
            <a:r>
              <a:rPr lang="fr-BE" altLang="en-US" sz="1800" dirty="0" smtClean="0"/>
              <a:t> </a:t>
            </a:r>
            <a:r>
              <a:rPr lang="fr-BE" altLang="en-US" sz="1800" dirty="0" err="1" smtClean="0"/>
              <a:t>welcome</a:t>
            </a:r>
            <a:r>
              <a:rPr lang="fr-BE" altLang="en-US" sz="1800" dirty="0" smtClean="0"/>
              <a:t> but </a:t>
            </a:r>
            <a:r>
              <a:rPr lang="fr-BE" altLang="en-US" sz="1800" dirty="0" err="1" smtClean="0"/>
              <a:t>further</a:t>
            </a:r>
            <a:r>
              <a:rPr lang="fr-BE" altLang="en-US" sz="1800" dirty="0" smtClean="0"/>
              <a:t> </a:t>
            </a:r>
            <a:r>
              <a:rPr lang="fr-BE" altLang="en-US" sz="1800" dirty="0" err="1" smtClean="0"/>
              <a:t>reduction</a:t>
            </a:r>
            <a:r>
              <a:rPr lang="fr-BE" altLang="en-US" sz="1800" dirty="0" smtClean="0"/>
              <a:t> possible</a:t>
            </a:r>
            <a:endParaRPr lang="fr-BE" altLang="en-US" sz="2400" b="0" dirty="0" smtClean="0"/>
          </a:p>
          <a:p>
            <a:pPr marL="0" lvl="1" indent="0" algn="just">
              <a:spcBef>
                <a:spcPts val="600"/>
              </a:spcBef>
              <a:buFontTx/>
              <a:buNone/>
            </a:pPr>
            <a:r>
              <a:rPr lang="fr-BE" altLang="en-US" sz="2400" b="0" dirty="0" err="1" smtClean="0"/>
              <a:t>Covered</a:t>
            </a:r>
            <a:r>
              <a:rPr lang="fr-BE" altLang="en-US" sz="2400" b="0" dirty="0" smtClean="0"/>
              <a:t> to the </a:t>
            </a:r>
            <a:r>
              <a:rPr lang="fr-BE" altLang="en-US" sz="2400" b="0" dirty="0" err="1" smtClean="0"/>
              <a:t>extent</a:t>
            </a:r>
            <a:r>
              <a:rPr lang="fr-BE" altLang="en-US" sz="2400" b="0" dirty="0" smtClean="0"/>
              <a:t> possible by </a:t>
            </a:r>
            <a:r>
              <a:rPr lang="fr-BE" altLang="en-US" sz="2400" b="0" dirty="0" err="1" smtClean="0"/>
              <a:t>act</a:t>
            </a:r>
            <a:r>
              <a:rPr lang="fr-BE" altLang="en-US" sz="2400" b="0" dirty="0"/>
              <a:t> </a:t>
            </a:r>
            <a:r>
              <a:rPr lang="fr-BE" altLang="en-US" sz="2400" b="0" dirty="0" smtClean="0"/>
              <a:t>or </a:t>
            </a:r>
            <a:r>
              <a:rPr lang="fr-BE" altLang="en-US" sz="2400" b="0" dirty="0" err="1" smtClean="0"/>
              <a:t>may</a:t>
            </a:r>
            <a:r>
              <a:rPr lang="fr-BE" altLang="en-US" sz="2400" b="0" dirty="0" smtClean="0"/>
              <a:t> </a:t>
            </a:r>
            <a:r>
              <a:rPr lang="fr-BE" altLang="en-US" sz="2400" b="0" dirty="0" err="1" smtClean="0"/>
              <a:t>be</a:t>
            </a:r>
            <a:r>
              <a:rPr lang="fr-BE" altLang="en-US" sz="2400" b="0" dirty="0" smtClean="0"/>
              <a:t> </a:t>
            </a:r>
            <a:r>
              <a:rPr lang="fr-BE" altLang="en-US" sz="2400" b="0" dirty="0" err="1" smtClean="0"/>
              <a:t>taken</a:t>
            </a:r>
            <a:r>
              <a:rPr lang="fr-BE" altLang="en-US" sz="2400" b="0" dirty="0" smtClean="0"/>
              <a:t> </a:t>
            </a:r>
            <a:r>
              <a:rPr lang="fr-BE" altLang="en-US" sz="2400" b="0" dirty="0" err="1" smtClean="0"/>
              <a:t>into</a:t>
            </a:r>
            <a:r>
              <a:rPr lang="fr-BE" altLang="en-US" sz="2400" b="0" dirty="0" smtClean="0"/>
              <a:t> </a:t>
            </a:r>
            <a:r>
              <a:rPr lang="fr-BE" altLang="en-US" sz="2400" b="0" dirty="0" err="1" smtClean="0"/>
              <a:t>account</a:t>
            </a:r>
            <a:r>
              <a:rPr lang="fr-BE" altLang="en-US" sz="2400" b="0" dirty="0" smtClean="0"/>
              <a:t> by </a:t>
            </a:r>
            <a:r>
              <a:rPr lang="fr-BE" altLang="en-US" sz="2400" b="0" dirty="0" err="1" smtClean="0"/>
              <a:t>Member</a:t>
            </a:r>
            <a:r>
              <a:rPr lang="fr-BE" altLang="en-US" sz="2400" b="0" dirty="0" smtClean="0"/>
              <a:t> States </a:t>
            </a:r>
          </a:p>
          <a:p>
            <a:pPr marL="0" lvl="1" indent="0">
              <a:spcBef>
                <a:spcPct val="0"/>
              </a:spcBef>
              <a:buFontTx/>
              <a:buNone/>
            </a:pPr>
            <a:endParaRPr lang="fr-BE" altLang="en-US" sz="2400" b="0" dirty="0" smtClean="0"/>
          </a:p>
          <a:p>
            <a:pPr indent="0">
              <a:buFontTx/>
              <a:buNone/>
            </a:pPr>
            <a:endParaRPr lang="fr-BE" altLang="en-US" i="0" dirty="0" smtClean="0"/>
          </a:p>
          <a:p>
            <a:pPr indent="0">
              <a:buFontTx/>
              <a:buNone/>
            </a:pPr>
            <a:endParaRPr lang="fr-BE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395288" y="1341438"/>
            <a:ext cx="8229600" cy="574675"/>
          </a:xfrm>
        </p:spPr>
        <p:txBody>
          <a:bodyPr/>
          <a:lstStyle/>
          <a:p>
            <a:pPr algn="ctr"/>
            <a:r>
              <a:rPr lang="en-GB" altLang="en-US" dirty="0" smtClean="0"/>
              <a:t>Implementing regulation</a:t>
            </a:r>
          </a:p>
        </p:txBody>
      </p:sp>
      <p:sp>
        <p:nvSpPr>
          <p:cNvPr id="12291" name="Content Placeholder 3"/>
          <p:cNvSpPr>
            <a:spLocks noGrp="1"/>
          </p:cNvSpPr>
          <p:nvPr>
            <p:ph idx="1"/>
          </p:nvPr>
        </p:nvSpPr>
        <p:spPr>
          <a:xfrm>
            <a:off x="468313" y="1916113"/>
            <a:ext cx="8435975" cy="3889375"/>
          </a:xfrm>
        </p:spPr>
        <p:txBody>
          <a:bodyPr/>
          <a:lstStyle/>
          <a:p>
            <a:pPr marL="0" lvl="1" indent="0" algn="just">
              <a:spcBef>
                <a:spcPct val="0"/>
              </a:spcBef>
              <a:buFontTx/>
              <a:buNone/>
            </a:pPr>
            <a:r>
              <a:rPr lang="fr-BE" altLang="en-US" sz="2400" b="0" i="1" dirty="0" err="1" smtClean="0"/>
              <a:t>Rules</a:t>
            </a:r>
            <a:r>
              <a:rPr lang="fr-BE" altLang="en-US" sz="2400" b="0" i="1" dirty="0" smtClean="0"/>
              <a:t> on</a:t>
            </a:r>
          </a:p>
          <a:p>
            <a:pPr marL="720725" lvl="1" indent="-720725" algn="just">
              <a:spcBef>
                <a:spcPct val="0"/>
              </a:spcBef>
            </a:pPr>
            <a:r>
              <a:rPr lang="fr-BE" altLang="en-US" sz="2400" b="0" dirty="0" smtClean="0"/>
              <a:t>Content of </a:t>
            </a:r>
            <a:r>
              <a:rPr lang="fr-BE" altLang="en-US" sz="2400" b="0" dirty="0" err="1" smtClean="0"/>
              <a:t>strategy</a:t>
            </a:r>
            <a:endParaRPr lang="fr-BE" altLang="en-US" sz="2400" b="0" dirty="0" smtClean="0"/>
          </a:p>
          <a:p>
            <a:pPr marL="720725" lvl="1" indent="-720725" algn="just">
              <a:spcBef>
                <a:spcPct val="0"/>
              </a:spcBef>
            </a:pPr>
            <a:r>
              <a:rPr lang="fr-BE" altLang="en-US" sz="2400" b="0" dirty="0" smtClean="0"/>
              <a:t>MS </a:t>
            </a:r>
            <a:r>
              <a:rPr lang="fr-BE" altLang="en-US" sz="2400" b="0" dirty="0" err="1" smtClean="0"/>
              <a:t>request</a:t>
            </a:r>
            <a:r>
              <a:rPr lang="fr-BE" altLang="en-US" sz="2400" b="0" dirty="0" smtClean="0"/>
              <a:t> for EU </a:t>
            </a:r>
            <a:r>
              <a:rPr lang="fr-BE" altLang="en-US" sz="2400" b="0" dirty="0" err="1" smtClean="0"/>
              <a:t>aid</a:t>
            </a:r>
            <a:endParaRPr lang="fr-BE" altLang="en-US" sz="2400" b="0" dirty="0" smtClean="0"/>
          </a:p>
          <a:p>
            <a:pPr marL="720725" lvl="1" indent="-720725" algn="just">
              <a:spcBef>
                <a:spcPct val="0"/>
              </a:spcBef>
            </a:pPr>
            <a:r>
              <a:rPr lang="fr-BE" altLang="en-US" sz="2400" b="0" dirty="0" err="1" smtClean="0"/>
              <a:t>Aid</a:t>
            </a:r>
            <a:r>
              <a:rPr lang="fr-BE" altLang="en-US" sz="2400" b="0" dirty="0" smtClean="0"/>
              <a:t> application</a:t>
            </a:r>
          </a:p>
          <a:p>
            <a:pPr marL="720725" lvl="1" indent="-720725" algn="just">
              <a:spcBef>
                <a:spcPct val="0"/>
              </a:spcBef>
            </a:pPr>
            <a:r>
              <a:rPr lang="fr-BE" altLang="en-US" sz="2400" b="0" u="sng" dirty="0" smtClean="0"/>
              <a:t>Transfer </a:t>
            </a:r>
            <a:r>
              <a:rPr lang="fr-BE" altLang="en-US" sz="2400" b="0" u="sng" dirty="0" err="1" smtClean="0"/>
              <a:t>between</a:t>
            </a:r>
            <a:r>
              <a:rPr lang="fr-BE" altLang="en-US" sz="2400" b="0" u="sng" dirty="0" smtClean="0"/>
              <a:t> allocations</a:t>
            </a:r>
          </a:p>
          <a:p>
            <a:pPr marL="720725" lvl="1" indent="-720725" algn="just">
              <a:spcBef>
                <a:spcPct val="0"/>
              </a:spcBef>
            </a:pPr>
            <a:r>
              <a:rPr lang="fr-BE" altLang="en-US" sz="2400" b="0" dirty="0" err="1" smtClean="0"/>
              <a:t>Reallocation</a:t>
            </a:r>
            <a:r>
              <a:rPr lang="fr-BE" altLang="en-US" sz="2400" b="0" dirty="0" smtClean="0"/>
              <a:t> of EU </a:t>
            </a:r>
            <a:r>
              <a:rPr lang="fr-BE" altLang="en-US" sz="2400" b="0" dirty="0" err="1" smtClean="0"/>
              <a:t>aid</a:t>
            </a:r>
            <a:endParaRPr lang="fr-BE" altLang="en-US" sz="2400" b="0" dirty="0" smtClean="0"/>
          </a:p>
          <a:p>
            <a:pPr marL="720725" lvl="1" indent="-720725" algn="just">
              <a:spcBef>
                <a:spcPct val="0"/>
              </a:spcBef>
            </a:pPr>
            <a:r>
              <a:rPr lang="fr-BE" altLang="en-US" sz="2400" b="0" dirty="0" smtClean="0"/>
              <a:t>Monitoring and </a:t>
            </a:r>
            <a:r>
              <a:rPr lang="fr-BE" altLang="en-US" sz="2400" b="0" dirty="0" err="1" smtClean="0"/>
              <a:t>evaluation</a:t>
            </a:r>
            <a:endParaRPr lang="fr-BE" altLang="en-US" sz="2400" b="0" dirty="0" smtClean="0"/>
          </a:p>
          <a:p>
            <a:pPr marL="720725" lvl="1" indent="-720725" algn="just">
              <a:spcBef>
                <a:spcPct val="0"/>
              </a:spcBef>
            </a:pPr>
            <a:r>
              <a:rPr lang="fr-BE" altLang="en-US" sz="2400" b="0" dirty="0" err="1" smtClean="0"/>
              <a:t>Checks</a:t>
            </a:r>
            <a:endParaRPr lang="fr-BE" altLang="en-US" sz="2400" b="0" dirty="0" smtClean="0"/>
          </a:p>
          <a:p>
            <a:pPr marL="720725" lvl="1" indent="-720725" algn="just">
              <a:spcBef>
                <a:spcPct val="0"/>
              </a:spcBef>
            </a:pPr>
            <a:r>
              <a:rPr lang="fr-BE" altLang="en-US" sz="2400" b="0" dirty="0" smtClean="0"/>
              <a:t>Notifications</a:t>
            </a:r>
          </a:p>
          <a:p>
            <a:pPr marL="0" lvl="1" indent="0" algn="just">
              <a:spcBef>
                <a:spcPct val="0"/>
              </a:spcBef>
              <a:buNone/>
            </a:pPr>
            <a:endParaRPr lang="fr-BE" altLang="en-US" sz="2400" b="0" dirty="0" smtClean="0"/>
          </a:p>
          <a:p>
            <a:pPr marL="0" lvl="1" indent="0" algn="just">
              <a:spcBef>
                <a:spcPct val="0"/>
              </a:spcBef>
              <a:buFontTx/>
              <a:buNone/>
            </a:pPr>
            <a:endParaRPr lang="fr-BE" altLang="en-US" sz="2400" b="0" dirty="0" smtClean="0"/>
          </a:p>
          <a:p>
            <a:pPr marL="0" lvl="1" indent="0">
              <a:spcBef>
                <a:spcPct val="0"/>
              </a:spcBef>
              <a:buFontTx/>
              <a:buNone/>
            </a:pPr>
            <a:endParaRPr lang="fr-BE" altLang="en-US" sz="2400" b="0" dirty="0" smtClean="0"/>
          </a:p>
          <a:p>
            <a:pPr indent="0">
              <a:buFontTx/>
              <a:buNone/>
            </a:pPr>
            <a:endParaRPr lang="fr-BE" altLang="en-US" i="0" dirty="0" smtClean="0"/>
          </a:p>
          <a:p>
            <a:pPr indent="0">
              <a:buFontTx/>
              <a:buNone/>
            </a:pPr>
            <a:endParaRPr lang="fr-BE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374038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67544" y="1412777"/>
            <a:ext cx="8229600" cy="576064"/>
          </a:xfrm>
        </p:spPr>
        <p:txBody>
          <a:bodyPr/>
          <a:lstStyle/>
          <a:p>
            <a:pPr algn="ctr"/>
            <a:r>
              <a:rPr lang="en-GB" altLang="en-US" dirty="0" smtClean="0"/>
              <a:t>Next steps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3672508"/>
          </a:xfrm>
        </p:spPr>
        <p:txBody>
          <a:bodyPr/>
          <a:lstStyle/>
          <a:p>
            <a:pPr indent="0" algn="just">
              <a:buNone/>
            </a:pPr>
            <a:r>
              <a:rPr lang="en-US" altLang="en-US" b="1" i="0" u="sng" dirty="0">
                <a:sym typeface="Symbol" pitchFamily="18" charset="2"/>
              </a:rPr>
              <a:t>Provisional</a:t>
            </a:r>
            <a:r>
              <a:rPr lang="en-US" altLang="en-US" i="0" dirty="0">
                <a:sym typeface="Symbol" pitchFamily="18" charset="2"/>
              </a:rPr>
              <a:t> timeline </a:t>
            </a:r>
            <a:r>
              <a:rPr lang="en-US" altLang="en-US" i="0" dirty="0" smtClean="0">
                <a:sym typeface="Symbol" pitchFamily="18" charset="2"/>
              </a:rPr>
              <a:t>(depend on MS vote on implementing act and on EP/Council </a:t>
            </a:r>
            <a:r>
              <a:rPr lang="en-US" altLang="en-US" i="0" smtClean="0">
                <a:sym typeface="Symbol" pitchFamily="18" charset="2"/>
              </a:rPr>
              <a:t>scrutiny period)</a:t>
            </a:r>
            <a:endParaRPr lang="en-US" altLang="en-US" dirty="0" smtClean="0"/>
          </a:p>
          <a:p>
            <a:pPr marL="536575" indent="-536575" algn="just">
              <a:buFontTx/>
              <a:buChar char="•"/>
            </a:pPr>
            <a:r>
              <a:rPr lang="en-US" altLang="en-US" i="0" dirty="0" smtClean="0">
                <a:sym typeface="Symbol" pitchFamily="18" charset="2"/>
              </a:rPr>
              <a:t>Adoption of Delegated and Implementing Act </a:t>
            </a:r>
            <a:r>
              <a:rPr lang="en-US" altLang="en-US" b="1" i="0" dirty="0" smtClean="0">
                <a:sym typeface="Symbol" pitchFamily="18" charset="2"/>
              </a:rPr>
              <a:t>early November</a:t>
            </a:r>
            <a:r>
              <a:rPr lang="en-US" altLang="en-US" i="0" dirty="0" smtClean="0">
                <a:sym typeface="Symbol" pitchFamily="18" charset="2"/>
              </a:rPr>
              <a:t>, </a:t>
            </a:r>
          </a:p>
          <a:p>
            <a:pPr marL="536575" indent="-536575" algn="just">
              <a:buFontTx/>
              <a:buChar char="•"/>
            </a:pPr>
            <a:r>
              <a:rPr lang="en-US" altLang="en-US" i="0" dirty="0" smtClean="0">
                <a:sym typeface="Symbol" pitchFamily="18" charset="2"/>
              </a:rPr>
              <a:t>Two-month </a:t>
            </a:r>
            <a:r>
              <a:rPr lang="en-US" altLang="en-US" i="0" dirty="0">
                <a:sym typeface="Symbol" pitchFamily="18" charset="2"/>
              </a:rPr>
              <a:t>scrutiny </a:t>
            </a:r>
            <a:r>
              <a:rPr lang="en-US" altLang="en-US" i="0" dirty="0" smtClean="0">
                <a:sym typeface="Symbol" pitchFamily="18" charset="2"/>
              </a:rPr>
              <a:t>by EP/Council of Delegated Regulation (</a:t>
            </a:r>
            <a:r>
              <a:rPr lang="en-US" altLang="en-US" b="1" i="0" dirty="0" smtClean="0">
                <a:sym typeface="Symbol" pitchFamily="18" charset="2"/>
              </a:rPr>
              <a:t>early January</a:t>
            </a:r>
            <a:r>
              <a:rPr lang="en-US" altLang="en-US" i="0" dirty="0" smtClean="0">
                <a:sym typeface="Symbol" pitchFamily="18" charset="2"/>
              </a:rPr>
              <a:t>) </a:t>
            </a:r>
          </a:p>
          <a:p>
            <a:pPr marL="536575" indent="-536575" algn="just">
              <a:buFontTx/>
              <a:buChar char="•"/>
            </a:pPr>
            <a:r>
              <a:rPr lang="en-US" altLang="en-US" i="0" dirty="0" smtClean="0">
                <a:sym typeface="Symbol" pitchFamily="18" charset="2"/>
              </a:rPr>
              <a:t>Publication and entry into force </a:t>
            </a:r>
            <a:r>
              <a:rPr lang="en-US" altLang="en-US" b="1" i="0" dirty="0" smtClean="0">
                <a:sym typeface="Symbol" pitchFamily="18" charset="2"/>
              </a:rPr>
              <a:t>January 2017</a:t>
            </a:r>
            <a:r>
              <a:rPr lang="en-US" altLang="en-US" i="0" dirty="0" smtClean="0">
                <a:sym typeface="Symbol" pitchFamily="18" charset="2"/>
              </a:rPr>
              <a:t>, for necessary preparation (request for aid, submission of strategy) so that scheme starts on </a:t>
            </a:r>
            <a:r>
              <a:rPr lang="en-US" altLang="en-US" b="1" i="0" dirty="0" smtClean="0">
                <a:sym typeface="Symbol" pitchFamily="18" charset="2"/>
              </a:rPr>
              <a:t>1/8/2017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68313" y="1484313"/>
            <a:ext cx="8229600" cy="360362"/>
          </a:xfrm>
        </p:spPr>
        <p:txBody>
          <a:bodyPr/>
          <a:lstStyle/>
          <a:p>
            <a:pPr algn="ctr"/>
            <a:r>
              <a:rPr lang="fr-BE" altLang="en-US" dirty="0" smtClean="0"/>
              <a:t/>
            </a:r>
            <a:br>
              <a:rPr lang="fr-BE" altLang="en-US" dirty="0" smtClean="0"/>
            </a:br>
            <a:r>
              <a:rPr lang="fr-BE" altLang="en-US" dirty="0" smtClean="0"/>
              <a:t>Questions? </a:t>
            </a:r>
            <a:endParaRPr lang="en-GB" altLang="en-US" dirty="0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323850" y="1989138"/>
            <a:ext cx="8640763" cy="3960812"/>
          </a:xfrm>
        </p:spPr>
        <p:txBody>
          <a:bodyPr/>
          <a:lstStyle/>
          <a:p>
            <a:pPr indent="0" algn="ctr">
              <a:buFontTx/>
              <a:buNone/>
            </a:pPr>
            <a:endParaRPr lang="fr-BE" altLang="en-US" dirty="0" smtClean="0"/>
          </a:p>
          <a:p>
            <a:pPr indent="0" algn="ctr">
              <a:buFontTx/>
              <a:buNone/>
            </a:pPr>
            <a:r>
              <a:rPr lang="fr-BE" altLang="en-US" dirty="0" err="1" smtClean="0"/>
              <a:t>Thank</a:t>
            </a:r>
            <a:r>
              <a:rPr lang="fr-BE" altLang="en-US" dirty="0" smtClean="0"/>
              <a:t> </a:t>
            </a:r>
            <a:r>
              <a:rPr lang="fr-BE" altLang="en-US" dirty="0" err="1" smtClean="0"/>
              <a:t>you</a:t>
            </a:r>
            <a:r>
              <a:rPr lang="fr-BE" altLang="en-US" dirty="0" smtClean="0"/>
              <a:t> for </a:t>
            </a:r>
            <a:r>
              <a:rPr lang="fr-BE" altLang="en-US" dirty="0" err="1" smtClean="0"/>
              <a:t>your</a:t>
            </a:r>
            <a:r>
              <a:rPr lang="fr-BE" altLang="en-US" dirty="0" smtClean="0"/>
              <a:t> attention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82B16C2C-2D66-4ABD-919E-6C09BABE1933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419</Words>
  <Application>Microsoft Office PowerPoint</Application>
  <PresentationFormat>On-screen Show (4:3)</PresentationFormat>
  <Paragraphs>79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          School Fruit &amp; Vegetables and Milk Scheme    State of play of secondary legislation       </vt:lpstr>
      <vt:lpstr>What is new since last meeting </vt:lpstr>
      <vt:lpstr>Steps taken</vt:lpstr>
      <vt:lpstr>Steps taken</vt:lpstr>
      <vt:lpstr>Delegated Regulation</vt:lpstr>
      <vt:lpstr>Delegated regulation</vt:lpstr>
      <vt:lpstr>Implementing regulation</vt:lpstr>
      <vt:lpstr>Next steps</vt:lpstr>
      <vt:lpstr> Questions? 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2016-10-13T09:17:02Z</dcterms:created>
  <dcterms:modified xsi:type="dcterms:W3CDTF">2016-10-14T05:32:42Z</dcterms:modified>
</cp:coreProperties>
</file>