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9" r:id="rId3"/>
    <p:sldMasterId id="2147483711" r:id="rId4"/>
    <p:sldMasterId id="2147483726" r:id="rId5"/>
    <p:sldMasterId id="2147483738" r:id="rId6"/>
    <p:sldMasterId id="2147483751" r:id="rId7"/>
  </p:sldMasterIdLst>
  <p:notesMasterIdLst>
    <p:notesMasterId r:id="rId18"/>
  </p:notesMasterIdLst>
  <p:handoutMasterIdLst>
    <p:handoutMasterId r:id="rId19"/>
  </p:handoutMasterIdLst>
  <p:sldIdLst>
    <p:sldId id="467" r:id="rId8"/>
    <p:sldId id="452" r:id="rId9"/>
    <p:sldId id="458" r:id="rId10"/>
    <p:sldId id="460" r:id="rId11"/>
    <p:sldId id="466" r:id="rId12"/>
    <p:sldId id="462" r:id="rId13"/>
    <p:sldId id="463" r:id="rId14"/>
    <p:sldId id="464" r:id="rId15"/>
    <p:sldId id="461" r:id="rId16"/>
    <p:sldId id="465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ADDB7B"/>
    <a:srgbClr val="6666FF"/>
    <a:srgbClr val="BC8F00"/>
    <a:srgbClr val="9CBC5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5501" autoAdjust="0"/>
  </p:normalViewPr>
  <p:slideViewPr>
    <p:cSldViewPr snapToGrid="0">
      <p:cViewPr varScale="1">
        <p:scale>
          <a:sx n="64" d="100"/>
          <a:sy n="64" d="100"/>
        </p:scale>
        <p:origin x="153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Grid="0">
      <p:cViewPr varScale="1">
        <p:scale>
          <a:sx n="70" d="100"/>
          <a:sy n="70" d="100"/>
        </p:scale>
        <p:origin x="276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9F731D-F8E4-4E2F-9EDB-25D2129CAF0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8EBE58-4AFB-4802-ACA2-E110FB69F012}">
      <dgm:prSet phldrT="[Text]"/>
      <dgm:spPr/>
      <dgm:t>
        <a:bodyPr/>
        <a:lstStyle/>
        <a:p>
          <a:r>
            <a:rPr lang="en-US" dirty="0"/>
            <a:t>Minimally processed fruits and vegetables</a:t>
          </a:r>
        </a:p>
      </dgm:t>
    </dgm:pt>
    <dgm:pt modelId="{85C65EF0-1255-4CAB-BDC5-D16FF396FB67}" type="parTrans" cxnId="{251F8BF9-C6B5-424E-8B6E-88D870CA3EDA}">
      <dgm:prSet/>
      <dgm:spPr/>
      <dgm:t>
        <a:bodyPr/>
        <a:lstStyle/>
        <a:p>
          <a:endParaRPr lang="en-US"/>
        </a:p>
      </dgm:t>
    </dgm:pt>
    <dgm:pt modelId="{EA5FFE6C-80CC-42E7-8347-9B22E62F70A6}" type="sibTrans" cxnId="{251F8BF9-C6B5-424E-8B6E-88D870CA3EDA}">
      <dgm:prSet/>
      <dgm:spPr/>
      <dgm:t>
        <a:bodyPr/>
        <a:lstStyle/>
        <a:p>
          <a:endParaRPr lang="en-US"/>
        </a:p>
      </dgm:t>
    </dgm:pt>
    <dgm:pt modelId="{C944F38C-8EAE-4AC8-8144-F4CB1BCAC1A9}">
      <dgm:prSet phldrT="[Text]"/>
      <dgm:spPr/>
      <dgm:t>
        <a:bodyPr/>
        <a:lstStyle/>
        <a:p>
          <a:r>
            <a:rPr lang="en-US" baseline="0" dirty="0"/>
            <a:t> Increased consumers’ confidence in optimizing quality</a:t>
          </a:r>
          <a:endParaRPr lang="en-US" dirty="0"/>
        </a:p>
      </dgm:t>
    </dgm:pt>
    <dgm:pt modelId="{A01A96EC-12FE-4FC9-9069-DB0F985C28F7}" type="parTrans" cxnId="{3A2A0736-441B-4F36-AB9D-E93043A20752}">
      <dgm:prSet/>
      <dgm:spPr/>
      <dgm:t>
        <a:bodyPr/>
        <a:lstStyle/>
        <a:p>
          <a:endParaRPr lang="en-US"/>
        </a:p>
      </dgm:t>
    </dgm:pt>
    <dgm:pt modelId="{AF38D8BB-0182-49BF-87B6-9FD3D638CA39}" type="sibTrans" cxnId="{3A2A0736-441B-4F36-AB9D-E93043A20752}">
      <dgm:prSet/>
      <dgm:spPr/>
      <dgm:t>
        <a:bodyPr/>
        <a:lstStyle/>
        <a:p>
          <a:endParaRPr lang="en-US"/>
        </a:p>
      </dgm:t>
    </dgm:pt>
    <dgm:pt modelId="{F95DA749-C339-4B71-8AAF-C8AE23F172C6}">
      <dgm:prSet phldrT="[Text]"/>
      <dgm:spPr/>
      <dgm:t>
        <a:bodyPr/>
        <a:lstStyle/>
        <a:p>
          <a:r>
            <a:rPr lang="en-US" dirty="0"/>
            <a:t>Market for minimally processed fruit is still under development</a:t>
          </a:r>
        </a:p>
      </dgm:t>
    </dgm:pt>
    <dgm:pt modelId="{3C815FA0-90F8-4238-A6CA-DF3CBE1BF284}" type="parTrans" cxnId="{2CEAB677-7D04-4BDF-9790-4A6037C53876}">
      <dgm:prSet/>
      <dgm:spPr/>
      <dgm:t>
        <a:bodyPr/>
        <a:lstStyle/>
        <a:p>
          <a:endParaRPr lang="en-US"/>
        </a:p>
      </dgm:t>
    </dgm:pt>
    <dgm:pt modelId="{F5AEBB0D-8547-4092-8C95-BBA73170619D}" type="sibTrans" cxnId="{2CEAB677-7D04-4BDF-9790-4A6037C53876}">
      <dgm:prSet/>
      <dgm:spPr/>
      <dgm:t>
        <a:bodyPr/>
        <a:lstStyle/>
        <a:p>
          <a:endParaRPr lang="en-US"/>
        </a:p>
      </dgm:t>
    </dgm:pt>
    <dgm:pt modelId="{D414ECB1-D09E-47E9-8ACA-6830B29923C0}">
      <dgm:prSet phldrT="[Text]"/>
      <dgm:spPr/>
      <dgm:t>
        <a:bodyPr/>
        <a:lstStyle/>
        <a:p>
          <a:r>
            <a:rPr lang="en-US" dirty="0"/>
            <a:t>Minimizing produce contamination</a:t>
          </a:r>
        </a:p>
      </dgm:t>
    </dgm:pt>
    <dgm:pt modelId="{36601306-9761-4C72-B7AB-9EE202ED9087}" type="parTrans" cxnId="{2E1E0AFD-3F12-466E-B8E8-67BE437CD169}">
      <dgm:prSet/>
      <dgm:spPr/>
      <dgm:t>
        <a:bodyPr/>
        <a:lstStyle/>
        <a:p>
          <a:endParaRPr lang="en-US"/>
        </a:p>
      </dgm:t>
    </dgm:pt>
    <dgm:pt modelId="{627EFAB0-8E99-4943-86E0-A43BD3C7045C}" type="sibTrans" cxnId="{2E1E0AFD-3F12-466E-B8E8-67BE437CD169}">
      <dgm:prSet/>
      <dgm:spPr/>
      <dgm:t>
        <a:bodyPr/>
        <a:lstStyle/>
        <a:p>
          <a:endParaRPr lang="en-US"/>
        </a:p>
      </dgm:t>
    </dgm:pt>
    <dgm:pt modelId="{B60662DB-B39E-438F-B86E-7A40F6A180B3}">
      <dgm:prSet phldrT="[Text]"/>
      <dgm:spPr/>
      <dgm:t>
        <a:bodyPr/>
        <a:lstStyle/>
        <a:p>
          <a:r>
            <a:rPr lang="en-US" dirty="0"/>
            <a:t>Use of competing positive microbes</a:t>
          </a:r>
        </a:p>
      </dgm:t>
    </dgm:pt>
    <dgm:pt modelId="{08E0AAE3-1936-475B-BD65-3A6465EC5130}" type="parTrans" cxnId="{1E9F44C2-5AD6-46D7-9A3A-012F83FA2C3E}">
      <dgm:prSet/>
      <dgm:spPr/>
      <dgm:t>
        <a:bodyPr/>
        <a:lstStyle/>
        <a:p>
          <a:endParaRPr lang="en-US"/>
        </a:p>
      </dgm:t>
    </dgm:pt>
    <dgm:pt modelId="{AD0F5478-D448-4329-8F55-D005836225E1}" type="sibTrans" cxnId="{1E9F44C2-5AD6-46D7-9A3A-012F83FA2C3E}">
      <dgm:prSet/>
      <dgm:spPr/>
      <dgm:t>
        <a:bodyPr/>
        <a:lstStyle/>
        <a:p>
          <a:endParaRPr lang="en-US"/>
        </a:p>
      </dgm:t>
    </dgm:pt>
    <dgm:pt modelId="{1437CAFD-5338-4B86-A1FE-B05674E08D71}">
      <dgm:prSet phldrT="[Text]"/>
      <dgm:spPr/>
      <dgm:t>
        <a:bodyPr/>
        <a:lstStyle/>
        <a:p>
          <a:r>
            <a:rPr lang="en-US" dirty="0"/>
            <a:t>Packaging</a:t>
          </a:r>
        </a:p>
      </dgm:t>
    </dgm:pt>
    <dgm:pt modelId="{6637AEE9-12E3-4C20-A00C-E73E1388B61B}" type="parTrans" cxnId="{CA1C4B7C-087F-437A-B904-8AC2E5DF9319}">
      <dgm:prSet/>
      <dgm:spPr/>
      <dgm:t>
        <a:bodyPr/>
        <a:lstStyle/>
        <a:p>
          <a:endParaRPr lang="en-US"/>
        </a:p>
      </dgm:t>
    </dgm:pt>
    <dgm:pt modelId="{95AE2AB6-0D20-41C7-9720-86D9A35D0343}" type="sibTrans" cxnId="{CA1C4B7C-087F-437A-B904-8AC2E5DF9319}">
      <dgm:prSet/>
      <dgm:spPr/>
      <dgm:t>
        <a:bodyPr/>
        <a:lstStyle/>
        <a:p>
          <a:endParaRPr lang="en-US"/>
        </a:p>
      </dgm:t>
    </dgm:pt>
    <dgm:pt modelId="{09D0846C-2B97-4BD2-B3FC-371912E99FF4}">
      <dgm:prSet phldrT="[Text]"/>
      <dgm:spPr/>
      <dgm:t>
        <a:bodyPr/>
        <a:lstStyle/>
        <a:p>
          <a:r>
            <a:rPr lang="en-US" dirty="0"/>
            <a:t>Information technologies in packaging in fruits and vegetables</a:t>
          </a:r>
        </a:p>
      </dgm:t>
    </dgm:pt>
    <dgm:pt modelId="{3F3884A4-CF14-48A7-9A71-B6BE8751F2CF}" type="parTrans" cxnId="{A797EE2B-4F28-4C44-BD89-5107FAE7B468}">
      <dgm:prSet/>
      <dgm:spPr/>
      <dgm:t>
        <a:bodyPr/>
        <a:lstStyle/>
        <a:p>
          <a:endParaRPr lang="en-US"/>
        </a:p>
      </dgm:t>
    </dgm:pt>
    <dgm:pt modelId="{8C0B45AA-4EC5-43B7-B888-FB75DF0ECDE7}" type="sibTrans" cxnId="{A797EE2B-4F28-4C44-BD89-5107FAE7B468}">
      <dgm:prSet/>
      <dgm:spPr/>
      <dgm:t>
        <a:bodyPr/>
        <a:lstStyle/>
        <a:p>
          <a:endParaRPr lang="en-US"/>
        </a:p>
      </dgm:t>
    </dgm:pt>
    <dgm:pt modelId="{988EE423-BAAF-4A89-B499-B27D62599E6E}">
      <dgm:prSet phldrT="[Text]"/>
      <dgm:spPr/>
      <dgm:t>
        <a:bodyPr/>
        <a:lstStyle/>
        <a:p>
          <a:r>
            <a:rPr lang="en-US" dirty="0"/>
            <a:t>New packaging to extend shelf life in fruits and vegetables and to minimize environmental impact</a:t>
          </a:r>
        </a:p>
      </dgm:t>
    </dgm:pt>
    <dgm:pt modelId="{E6BDC667-F863-4354-A7F3-07FD06814C37}" type="parTrans" cxnId="{BBF3D382-6ECF-4581-BFDD-1C6A2FB4607D}">
      <dgm:prSet/>
      <dgm:spPr/>
      <dgm:t>
        <a:bodyPr/>
        <a:lstStyle/>
        <a:p>
          <a:endParaRPr lang="en-US"/>
        </a:p>
      </dgm:t>
    </dgm:pt>
    <dgm:pt modelId="{6161FFDD-31B1-4C76-8CD3-B91A924CFE46}" type="sibTrans" cxnId="{BBF3D382-6ECF-4581-BFDD-1C6A2FB4607D}">
      <dgm:prSet/>
      <dgm:spPr/>
      <dgm:t>
        <a:bodyPr/>
        <a:lstStyle/>
        <a:p>
          <a:endParaRPr lang="en-US"/>
        </a:p>
      </dgm:t>
    </dgm:pt>
    <dgm:pt modelId="{66557C6A-E5E8-4507-922C-CD48EB2E80E3}">
      <dgm:prSet/>
      <dgm:spPr/>
      <dgm:t>
        <a:bodyPr/>
        <a:lstStyle/>
        <a:p>
          <a:r>
            <a:rPr lang="en-US" dirty="0"/>
            <a:t>Impact reducing technologies</a:t>
          </a:r>
        </a:p>
      </dgm:t>
    </dgm:pt>
    <dgm:pt modelId="{65D43ECF-DCC1-4A74-9562-C572FC794453}" type="parTrans" cxnId="{46C37615-B820-4920-B87F-B64626E310AB}">
      <dgm:prSet/>
      <dgm:spPr/>
      <dgm:t>
        <a:bodyPr/>
        <a:lstStyle/>
        <a:p>
          <a:endParaRPr lang="en-US"/>
        </a:p>
      </dgm:t>
    </dgm:pt>
    <dgm:pt modelId="{98F3C650-9E07-4636-888B-13FB263CD931}" type="sibTrans" cxnId="{46C37615-B820-4920-B87F-B64626E310AB}">
      <dgm:prSet/>
      <dgm:spPr/>
      <dgm:t>
        <a:bodyPr/>
        <a:lstStyle/>
        <a:p>
          <a:endParaRPr lang="en-US"/>
        </a:p>
      </dgm:t>
    </dgm:pt>
    <dgm:pt modelId="{A1A923BE-2916-4691-A1E1-360CE9900748}">
      <dgm:prSet/>
      <dgm:spPr/>
      <dgm:t>
        <a:bodyPr/>
        <a:lstStyle/>
        <a:p>
          <a:r>
            <a:rPr lang="en-US" dirty="0"/>
            <a:t>Enabling technologies</a:t>
          </a:r>
        </a:p>
      </dgm:t>
    </dgm:pt>
    <dgm:pt modelId="{EB092C30-3CD5-481B-9A4E-D04B77AA9346}" type="parTrans" cxnId="{1F51D3F5-27EF-4D52-B198-4435FD59AFB3}">
      <dgm:prSet/>
      <dgm:spPr/>
      <dgm:t>
        <a:bodyPr/>
        <a:lstStyle/>
        <a:p>
          <a:endParaRPr lang="en-US"/>
        </a:p>
      </dgm:t>
    </dgm:pt>
    <dgm:pt modelId="{86374611-3544-4871-A2EB-2B524D545246}" type="sibTrans" cxnId="{1F51D3F5-27EF-4D52-B198-4435FD59AFB3}">
      <dgm:prSet/>
      <dgm:spPr/>
      <dgm:t>
        <a:bodyPr/>
        <a:lstStyle/>
        <a:p>
          <a:endParaRPr lang="en-US"/>
        </a:p>
      </dgm:t>
    </dgm:pt>
    <dgm:pt modelId="{E32DECB3-316F-44F5-A083-90E7E97FF3C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200" dirty="0"/>
            <a:t>Fruit and vegetable processing industry by-products valorization</a:t>
          </a:r>
        </a:p>
      </dgm:t>
    </dgm:pt>
    <dgm:pt modelId="{97D60B04-CD46-49AE-940B-4356038A3B1B}" type="parTrans" cxnId="{649EC335-A5ED-4137-B1B5-66F269DD93E0}">
      <dgm:prSet/>
      <dgm:spPr/>
      <dgm:t>
        <a:bodyPr/>
        <a:lstStyle/>
        <a:p>
          <a:endParaRPr lang="en-US"/>
        </a:p>
      </dgm:t>
    </dgm:pt>
    <dgm:pt modelId="{5BD1A95C-F272-40FA-9B8C-F6A648885A73}" type="sibTrans" cxnId="{649EC335-A5ED-4137-B1B5-66F269DD93E0}">
      <dgm:prSet/>
      <dgm:spPr/>
      <dgm:t>
        <a:bodyPr/>
        <a:lstStyle/>
        <a:p>
          <a:endParaRPr lang="en-US"/>
        </a:p>
      </dgm:t>
    </dgm:pt>
    <dgm:pt modelId="{069577D6-386F-45D6-825D-6415098A8D9F}">
      <dgm:prSet custT="1"/>
      <dgm:spPr/>
      <dgm:t>
        <a:bodyPr/>
        <a:lstStyle/>
        <a:p>
          <a:r>
            <a:rPr lang="en-US" sz="1200" dirty="0"/>
            <a:t>New storage technologies and new technologies in grading and sorting</a:t>
          </a:r>
        </a:p>
      </dgm:t>
    </dgm:pt>
    <dgm:pt modelId="{AD164BC0-D2B6-4B09-95DB-84DF911425AF}" type="parTrans" cxnId="{4F19321B-602D-4BCA-80D8-8585EBEC990C}">
      <dgm:prSet/>
      <dgm:spPr/>
      <dgm:t>
        <a:bodyPr/>
        <a:lstStyle/>
        <a:p>
          <a:endParaRPr lang="en-US"/>
        </a:p>
      </dgm:t>
    </dgm:pt>
    <dgm:pt modelId="{F2156C3B-7E3D-4468-8F58-9105ED3F5A22}" type="sibTrans" cxnId="{4F19321B-602D-4BCA-80D8-8585EBEC990C}">
      <dgm:prSet/>
      <dgm:spPr/>
      <dgm:t>
        <a:bodyPr/>
        <a:lstStyle/>
        <a:p>
          <a:endParaRPr lang="en-US"/>
        </a:p>
      </dgm:t>
    </dgm:pt>
    <dgm:pt modelId="{DD20249F-ACFE-4FBB-A3BC-34C93E91EF56}">
      <dgm:prSet phldrT="[Text]"/>
      <dgm:spPr/>
      <dgm:t>
        <a:bodyPr/>
        <a:lstStyle/>
        <a:p>
          <a:r>
            <a:rPr lang="en-US" sz="1200" dirty="0"/>
            <a:t>Fruit and vegetable chain waste management</a:t>
          </a:r>
        </a:p>
      </dgm:t>
    </dgm:pt>
    <dgm:pt modelId="{D56606E9-150D-4CF3-97F2-2E4866F67F63}" type="parTrans" cxnId="{A8D2DE8D-9890-4E53-A993-15A5EAD01C87}">
      <dgm:prSet/>
      <dgm:spPr/>
      <dgm:t>
        <a:bodyPr/>
        <a:lstStyle/>
        <a:p>
          <a:endParaRPr lang="en-US"/>
        </a:p>
      </dgm:t>
    </dgm:pt>
    <dgm:pt modelId="{66612E0A-AC68-4038-B795-40E76755A227}" type="sibTrans" cxnId="{A8D2DE8D-9890-4E53-A993-15A5EAD01C87}">
      <dgm:prSet/>
      <dgm:spPr/>
      <dgm:t>
        <a:bodyPr/>
        <a:lstStyle/>
        <a:p>
          <a:endParaRPr lang="en-US"/>
        </a:p>
      </dgm:t>
    </dgm:pt>
    <dgm:pt modelId="{872203F9-ACB2-4A83-BBAE-1BCEE2062941}">
      <dgm:prSet phldrT="[Text]"/>
      <dgm:spPr/>
      <dgm:t>
        <a:bodyPr/>
        <a:lstStyle/>
        <a:p>
          <a:r>
            <a:rPr lang="en-US" dirty="0"/>
            <a:t>Disinfectant treatments that leave no chemical residues</a:t>
          </a:r>
        </a:p>
      </dgm:t>
    </dgm:pt>
    <dgm:pt modelId="{CA32EB09-E416-4AF5-809F-D85D03F4CB4E}" type="parTrans" cxnId="{DFA69339-E916-41E9-9A3F-A4A794576663}">
      <dgm:prSet/>
      <dgm:spPr/>
      <dgm:t>
        <a:bodyPr/>
        <a:lstStyle/>
        <a:p>
          <a:endParaRPr lang="en-US"/>
        </a:p>
      </dgm:t>
    </dgm:pt>
    <dgm:pt modelId="{945BB64C-C2D1-400A-8B37-3776B088AFDA}" type="sibTrans" cxnId="{DFA69339-E916-41E9-9A3F-A4A794576663}">
      <dgm:prSet/>
      <dgm:spPr/>
      <dgm:t>
        <a:bodyPr/>
        <a:lstStyle/>
        <a:p>
          <a:endParaRPr lang="en-US"/>
        </a:p>
      </dgm:t>
    </dgm:pt>
    <dgm:pt modelId="{C82B4626-B68A-4467-948B-66E250E3E283}">
      <dgm:prSet custT="1"/>
      <dgm:spPr/>
      <dgm:t>
        <a:bodyPr/>
        <a:lstStyle/>
        <a:p>
          <a:r>
            <a:rPr lang="en-US" sz="1200" dirty="0"/>
            <a:t>Energy efficiently storage systems</a:t>
          </a:r>
        </a:p>
      </dgm:t>
    </dgm:pt>
    <dgm:pt modelId="{7634E73E-35A3-4139-AF60-8F13F9AD3DC9}" type="parTrans" cxnId="{EA1E380C-8489-4BED-A927-B69EAFE6E319}">
      <dgm:prSet/>
      <dgm:spPr/>
      <dgm:t>
        <a:bodyPr/>
        <a:lstStyle/>
        <a:p>
          <a:endParaRPr lang="en-US"/>
        </a:p>
      </dgm:t>
    </dgm:pt>
    <dgm:pt modelId="{14A4DBEF-2BEA-49C6-B39B-C8AC2955F7C4}" type="sibTrans" cxnId="{EA1E380C-8489-4BED-A927-B69EAFE6E319}">
      <dgm:prSet/>
      <dgm:spPr/>
      <dgm:t>
        <a:bodyPr/>
        <a:lstStyle/>
        <a:p>
          <a:endParaRPr lang="en-US"/>
        </a:p>
      </dgm:t>
    </dgm:pt>
    <dgm:pt modelId="{7537CC08-4F8A-45C5-A597-3E0CA24863D2}">
      <dgm:prSet custT="1"/>
      <dgm:spPr/>
      <dgm:t>
        <a:bodyPr/>
        <a:lstStyle/>
        <a:p>
          <a:r>
            <a:rPr lang="en-US" sz="1200" dirty="0"/>
            <a:t>Decision support system for storage and handling disorders</a:t>
          </a:r>
        </a:p>
      </dgm:t>
    </dgm:pt>
    <dgm:pt modelId="{6A811719-E5DD-4C80-B349-E5A037F1E11F}" type="parTrans" cxnId="{9482C003-306A-4444-ABA9-74C11E1EE507}">
      <dgm:prSet/>
      <dgm:spPr/>
      <dgm:t>
        <a:bodyPr/>
        <a:lstStyle/>
        <a:p>
          <a:endParaRPr lang="en-US"/>
        </a:p>
      </dgm:t>
    </dgm:pt>
    <dgm:pt modelId="{4C534AE4-2A19-4C91-8032-9C3862BEC9F4}" type="sibTrans" cxnId="{9482C003-306A-4444-ABA9-74C11E1EE507}">
      <dgm:prSet/>
      <dgm:spPr/>
      <dgm:t>
        <a:bodyPr/>
        <a:lstStyle/>
        <a:p>
          <a:endParaRPr lang="en-US"/>
        </a:p>
      </dgm:t>
    </dgm:pt>
    <dgm:pt modelId="{0CFF2E60-A1F1-44A0-BF8B-3F5A4975AE8F}" type="pres">
      <dgm:prSet presAssocID="{8D9F731D-F8E4-4E2F-9EDB-25D2129CAF01}" presName="Name0" presStyleCnt="0">
        <dgm:presLayoutVars>
          <dgm:dir/>
          <dgm:animLvl val="lvl"/>
          <dgm:resizeHandles val="exact"/>
        </dgm:presLayoutVars>
      </dgm:prSet>
      <dgm:spPr/>
    </dgm:pt>
    <dgm:pt modelId="{BB12685F-E7BA-4283-9BC1-233746D8AEA8}" type="pres">
      <dgm:prSet presAssocID="{AA8EBE58-4AFB-4802-ACA2-E110FB69F012}" presName="linNode" presStyleCnt="0"/>
      <dgm:spPr/>
    </dgm:pt>
    <dgm:pt modelId="{D6CC93A9-C618-4609-9724-9B18A3ACB2EA}" type="pres">
      <dgm:prSet presAssocID="{AA8EBE58-4AFB-4802-ACA2-E110FB69F012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72634222-4ED6-4C0D-985F-256E1635ADBD}" type="pres">
      <dgm:prSet presAssocID="{AA8EBE58-4AFB-4802-ACA2-E110FB69F012}" presName="descendantText" presStyleLbl="alignAccFollowNode1" presStyleIdx="0" presStyleCnt="5">
        <dgm:presLayoutVars>
          <dgm:bulletEnabled val="1"/>
        </dgm:presLayoutVars>
      </dgm:prSet>
      <dgm:spPr/>
    </dgm:pt>
    <dgm:pt modelId="{BBDBBD2B-47F1-4A4D-AE41-8D007DBDC017}" type="pres">
      <dgm:prSet presAssocID="{EA5FFE6C-80CC-42E7-8347-9B22E62F70A6}" presName="sp" presStyleCnt="0"/>
      <dgm:spPr/>
    </dgm:pt>
    <dgm:pt modelId="{63E8C6FA-5519-4C68-AFCF-2938AFB01085}" type="pres">
      <dgm:prSet presAssocID="{D414ECB1-D09E-47E9-8ACA-6830B29923C0}" presName="linNode" presStyleCnt="0"/>
      <dgm:spPr/>
    </dgm:pt>
    <dgm:pt modelId="{A137337B-2258-484D-8868-7643A199E98D}" type="pres">
      <dgm:prSet presAssocID="{D414ECB1-D09E-47E9-8ACA-6830B29923C0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78A07BB7-D437-437A-918E-60E0921864AC}" type="pres">
      <dgm:prSet presAssocID="{D414ECB1-D09E-47E9-8ACA-6830B29923C0}" presName="descendantText" presStyleLbl="alignAccFollowNode1" presStyleIdx="1" presStyleCnt="5">
        <dgm:presLayoutVars>
          <dgm:bulletEnabled val="1"/>
        </dgm:presLayoutVars>
      </dgm:prSet>
      <dgm:spPr/>
    </dgm:pt>
    <dgm:pt modelId="{DE7189E3-3D3A-42D4-90D0-5BFE973BFA78}" type="pres">
      <dgm:prSet presAssocID="{627EFAB0-8E99-4943-86E0-A43BD3C7045C}" presName="sp" presStyleCnt="0"/>
      <dgm:spPr/>
    </dgm:pt>
    <dgm:pt modelId="{0F603E7C-AE79-41CD-AF6A-C469FEA94933}" type="pres">
      <dgm:prSet presAssocID="{1437CAFD-5338-4B86-A1FE-B05674E08D71}" presName="linNode" presStyleCnt="0"/>
      <dgm:spPr/>
    </dgm:pt>
    <dgm:pt modelId="{16D4928F-944A-4D15-9CA5-386D38866AD7}" type="pres">
      <dgm:prSet presAssocID="{1437CAFD-5338-4B86-A1FE-B05674E08D71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9E6DABDA-BC1B-40A9-8CA3-4C376116E9B3}" type="pres">
      <dgm:prSet presAssocID="{1437CAFD-5338-4B86-A1FE-B05674E08D71}" presName="descendantText" presStyleLbl="alignAccFollowNode1" presStyleIdx="2" presStyleCnt="5">
        <dgm:presLayoutVars>
          <dgm:bulletEnabled val="1"/>
        </dgm:presLayoutVars>
      </dgm:prSet>
      <dgm:spPr/>
    </dgm:pt>
    <dgm:pt modelId="{55F300C2-0074-4715-BCED-654CA3D41BA4}" type="pres">
      <dgm:prSet presAssocID="{95AE2AB6-0D20-41C7-9720-86D9A35D0343}" presName="sp" presStyleCnt="0"/>
      <dgm:spPr/>
    </dgm:pt>
    <dgm:pt modelId="{BBDF360E-D081-4EF2-BC8A-396B9E35622F}" type="pres">
      <dgm:prSet presAssocID="{66557C6A-E5E8-4507-922C-CD48EB2E80E3}" presName="linNode" presStyleCnt="0"/>
      <dgm:spPr/>
    </dgm:pt>
    <dgm:pt modelId="{C8EC83A4-0198-4CCC-9211-9E6B7796CCC1}" type="pres">
      <dgm:prSet presAssocID="{66557C6A-E5E8-4507-922C-CD48EB2E80E3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D21F7D00-1733-4249-8627-A17A2203DAEA}" type="pres">
      <dgm:prSet presAssocID="{66557C6A-E5E8-4507-922C-CD48EB2E80E3}" presName="descendantText" presStyleLbl="alignAccFollowNode1" presStyleIdx="3" presStyleCnt="5">
        <dgm:presLayoutVars>
          <dgm:bulletEnabled val="1"/>
        </dgm:presLayoutVars>
      </dgm:prSet>
      <dgm:spPr/>
    </dgm:pt>
    <dgm:pt modelId="{856BBEDC-E93E-4CEF-9912-4E37C2D774E4}" type="pres">
      <dgm:prSet presAssocID="{98F3C650-9E07-4636-888B-13FB263CD931}" presName="sp" presStyleCnt="0"/>
      <dgm:spPr/>
    </dgm:pt>
    <dgm:pt modelId="{8E2B7512-9A5C-4AF2-AF1C-98DB4C8A7AF3}" type="pres">
      <dgm:prSet presAssocID="{A1A923BE-2916-4691-A1E1-360CE9900748}" presName="linNode" presStyleCnt="0"/>
      <dgm:spPr/>
    </dgm:pt>
    <dgm:pt modelId="{76B9DD0F-201D-4501-8356-A1F96179365A}" type="pres">
      <dgm:prSet presAssocID="{A1A923BE-2916-4691-A1E1-360CE9900748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CE37DB4A-56E8-44DB-A6D3-F808ACEEC4A7}" type="pres">
      <dgm:prSet presAssocID="{A1A923BE-2916-4691-A1E1-360CE9900748}" presName="descendantText" presStyleLbl="alignAccFollowNode1" presStyleIdx="4" presStyleCnt="5" custScaleY="101062" custLinFactNeighborX="-874" custLinFactNeighborY="1333">
        <dgm:presLayoutVars>
          <dgm:bulletEnabled val="1"/>
        </dgm:presLayoutVars>
      </dgm:prSet>
      <dgm:spPr/>
    </dgm:pt>
  </dgm:ptLst>
  <dgm:cxnLst>
    <dgm:cxn modelId="{761EF353-19AC-4F4F-8628-61A8BE714D80}" type="presOf" srcId="{8D9F731D-F8E4-4E2F-9EDB-25D2129CAF01}" destId="{0CFF2E60-A1F1-44A0-BF8B-3F5A4975AE8F}" srcOrd="0" destOrd="0" presId="urn:microsoft.com/office/officeart/2005/8/layout/vList5"/>
    <dgm:cxn modelId="{7D57E06E-900A-4DFC-8C65-BDBCAB26AE3E}" type="presOf" srcId="{B60662DB-B39E-438F-B86E-7A40F6A180B3}" destId="{78A07BB7-D437-437A-918E-60E0921864AC}" srcOrd="0" destOrd="0" presId="urn:microsoft.com/office/officeart/2005/8/layout/vList5"/>
    <dgm:cxn modelId="{DFA69339-E916-41E9-9A3F-A4A794576663}" srcId="{D414ECB1-D09E-47E9-8ACA-6830B29923C0}" destId="{872203F9-ACB2-4A83-BBAE-1BCEE2062941}" srcOrd="1" destOrd="0" parTransId="{CA32EB09-E416-4AF5-809F-D85D03F4CB4E}" sibTransId="{945BB64C-C2D1-400A-8B37-3776B088AFDA}"/>
    <dgm:cxn modelId="{342103A7-4E2C-48E4-A6E4-C14FBC5103A7}" type="presOf" srcId="{069577D6-386F-45D6-825D-6415098A8D9F}" destId="{CE37DB4A-56E8-44DB-A6D3-F808ACEEC4A7}" srcOrd="0" destOrd="0" presId="urn:microsoft.com/office/officeart/2005/8/layout/vList5"/>
    <dgm:cxn modelId="{3F8F5C84-164C-4B76-BE78-84325016FF88}" type="presOf" srcId="{66557C6A-E5E8-4507-922C-CD48EB2E80E3}" destId="{C8EC83A4-0198-4CCC-9211-9E6B7796CCC1}" srcOrd="0" destOrd="0" presId="urn:microsoft.com/office/officeart/2005/8/layout/vList5"/>
    <dgm:cxn modelId="{AB67969C-5B31-4213-B356-B1ECC38904D8}" type="presOf" srcId="{D414ECB1-D09E-47E9-8ACA-6830B29923C0}" destId="{A137337B-2258-484D-8868-7643A199E98D}" srcOrd="0" destOrd="0" presId="urn:microsoft.com/office/officeart/2005/8/layout/vList5"/>
    <dgm:cxn modelId="{1E9F44C2-5AD6-46D7-9A3A-012F83FA2C3E}" srcId="{D414ECB1-D09E-47E9-8ACA-6830B29923C0}" destId="{B60662DB-B39E-438F-B86E-7A40F6A180B3}" srcOrd="0" destOrd="0" parTransId="{08E0AAE3-1936-475B-BD65-3A6465EC5130}" sibTransId="{AD0F5478-D448-4329-8F55-D005836225E1}"/>
    <dgm:cxn modelId="{3A2A0736-441B-4F36-AB9D-E93043A20752}" srcId="{AA8EBE58-4AFB-4802-ACA2-E110FB69F012}" destId="{C944F38C-8EAE-4AC8-8144-F4CB1BCAC1A9}" srcOrd="0" destOrd="0" parTransId="{A01A96EC-12FE-4FC9-9069-DB0F985C28F7}" sibTransId="{AF38D8BB-0182-49BF-87B6-9FD3D638CA39}"/>
    <dgm:cxn modelId="{9DE74A18-6446-4D84-A72F-E90D94003F79}" type="presOf" srcId="{E32DECB3-316F-44F5-A083-90E7E97FF3C8}" destId="{D21F7D00-1733-4249-8627-A17A2203DAEA}" srcOrd="0" destOrd="0" presId="urn:microsoft.com/office/officeart/2005/8/layout/vList5"/>
    <dgm:cxn modelId="{46C37615-B820-4920-B87F-B64626E310AB}" srcId="{8D9F731D-F8E4-4E2F-9EDB-25D2129CAF01}" destId="{66557C6A-E5E8-4507-922C-CD48EB2E80E3}" srcOrd="3" destOrd="0" parTransId="{65D43ECF-DCC1-4A74-9562-C572FC794453}" sibTransId="{98F3C650-9E07-4636-888B-13FB263CD931}"/>
    <dgm:cxn modelId="{649EC335-A5ED-4137-B1B5-66F269DD93E0}" srcId="{66557C6A-E5E8-4507-922C-CD48EB2E80E3}" destId="{E32DECB3-316F-44F5-A083-90E7E97FF3C8}" srcOrd="0" destOrd="0" parTransId="{97D60B04-CD46-49AE-940B-4356038A3B1B}" sibTransId="{5BD1A95C-F272-40FA-9B8C-F6A648885A73}"/>
    <dgm:cxn modelId="{251F8BF9-C6B5-424E-8B6E-88D870CA3EDA}" srcId="{8D9F731D-F8E4-4E2F-9EDB-25D2129CAF01}" destId="{AA8EBE58-4AFB-4802-ACA2-E110FB69F012}" srcOrd="0" destOrd="0" parTransId="{85C65EF0-1255-4CAB-BDC5-D16FF396FB67}" sibTransId="{EA5FFE6C-80CC-42E7-8347-9B22E62F70A6}"/>
    <dgm:cxn modelId="{EB395FEB-1C15-4DBD-A2B3-47E040BEEEE6}" type="presOf" srcId="{7537CC08-4F8A-45C5-A597-3E0CA24863D2}" destId="{CE37DB4A-56E8-44DB-A6D3-F808ACEEC4A7}" srcOrd="0" destOrd="2" presId="urn:microsoft.com/office/officeart/2005/8/layout/vList5"/>
    <dgm:cxn modelId="{4F19321B-602D-4BCA-80D8-8585EBEC990C}" srcId="{A1A923BE-2916-4691-A1E1-360CE9900748}" destId="{069577D6-386F-45D6-825D-6415098A8D9F}" srcOrd="0" destOrd="0" parTransId="{AD164BC0-D2B6-4B09-95DB-84DF911425AF}" sibTransId="{F2156C3B-7E3D-4468-8F58-9105ED3F5A22}"/>
    <dgm:cxn modelId="{A5867C33-E15F-4ED6-90F4-E43FC7B4FB8F}" type="presOf" srcId="{AA8EBE58-4AFB-4802-ACA2-E110FB69F012}" destId="{D6CC93A9-C618-4609-9724-9B18A3ACB2EA}" srcOrd="0" destOrd="0" presId="urn:microsoft.com/office/officeart/2005/8/layout/vList5"/>
    <dgm:cxn modelId="{CA1C4B7C-087F-437A-B904-8AC2E5DF9319}" srcId="{8D9F731D-F8E4-4E2F-9EDB-25D2129CAF01}" destId="{1437CAFD-5338-4B86-A1FE-B05674E08D71}" srcOrd="2" destOrd="0" parTransId="{6637AEE9-12E3-4C20-A00C-E73E1388B61B}" sibTransId="{95AE2AB6-0D20-41C7-9720-86D9A35D0343}"/>
    <dgm:cxn modelId="{2E1E0AFD-3F12-466E-B8E8-67BE437CD169}" srcId="{8D9F731D-F8E4-4E2F-9EDB-25D2129CAF01}" destId="{D414ECB1-D09E-47E9-8ACA-6830B29923C0}" srcOrd="1" destOrd="0" parTransId="{36601306-9761-4C72-B7AB-9EE202ED9087}" sibTransId="{627EFAB0-8E99-4943-86E0-A43BD3C7045C}"/>
    <dgm:cxn modelId="{EA1E380C-8489-4BED-A927-B69EAFE6E319}" srcId="{A1A923BE-2916-4691-A1E1-360CE9900748}" destId="{C82B4626-B68A-4467-948B-66E250E3E283}" srcOrd="1" destOrd="0" parTransId="{7634E73E-35A3-4139-AF60-8F13F9AD3DC9}" sibTransId="{14A4DBEF-2BEA-49C6-B39B-C8AC2955F7C4}"/>
    <dgm:cxn modelId="{A8D2DE8D-9890-4E53-A993-15A5EAD01C87}" srcId="{66557C6A-E5E8-4507-922C-CD48EB2E80E3}" destId="{DD20249F-ACFE-4FBB-A3BC-34C93E91EF56}" srcOrd="1" destOrd="0" parTransId="{D56606E9-150D-4CF3-97F2-2E4866F67F63}" sibTransId="{66612E0A-AC68-4038-B795-40E76755A227}"/>
    <dgm:cxn modelId="{A797EE2B-4F28-4C44-BD89-5107FAE7B468}" srcId="{1437CAFD-5338-4B86-A1FE-B05674E08D71}" destId="{09D0846C-2B97-4BD2-B3FC-371912E99FF4}" srcOrd="0" destOrd="0" parTransId="{3F3884A4-CF14-48A7-9A71-B6BE8751F2CF}" sibTransId="{8C0B45AA-4EC5-43B7-B888-FB75DF0ECDE7}"/>
    <dgm:cxn modelId="{CFD8FE6F-3A9C-4D85-87E5-2FAF71FD00A7}" type="presOf" srcId="{C82B4626-B68A-4467-948B-66E250E3E283}" destId="{CE37DB4A-56E8-44DB-A6D3-F808ACEEC4A7}" srcOrd="0" destOrd="1" presId="urn:microsoft.com/office/officeart/2005/8/layout/vList5"/>
    <dgm:cxn modelId="{BBF3D382-6ECF-4581-BFDD-1C6A2FB4607D}" srcId="{1437CAFD-5338-4B86-A1FE-B05674E08D71}" destId="{988EE423-BAAF-4A89-B499-B27D62599E6E}" srcOrd="1" destOrd="0" parTransId="{E6BDC667-F863-4354-A7F3-07FD06814C37}" sibTransId="{6161FFDD-31B1-4C76-8CD3-B91A924CFE46}"/>
    <dgm:cxn modelId="{03A06252-B7CD-4F93-990A-7D76940589D5}" type="presOf" srcId="{A1A923BE-2916-4691-A1E1-360CE9900748}" destId="{76B9DD0F-201D-4501-8356-A1F96179365A}" srcOrd="0" destOrd="0" presId="urn:microsoft.com/office/officeart/2005/8/layout/vList5"/>
    <dgm:cxn modelId="{9482C003-306A-4444-ABA9-74C11E1EE507}" srcId="{A1A923BE-2916-4691-A1E1-360CE9900748}" destId="{7537CC08-4F8A-45C5-A597-3E0CA24863D2}" srcOrd="2" destOrd="0" parTransId="{6A811719-E5DD-4C80-B349-E5A037F1E11F}" sibTransId="{4C534AE4-2A19-4C91-8032-9C3862BEC9F4}"/>
    <dgm:cxn modelId="{2CEAB677-7D04-4BDF-9790-4A6037C53876}" srcId="{AA8EBE58-4AFB-4802-ACA2-E110FB69F012}" destId="{F95DA749-C339-4B71-8AAF-C8AE23F172C6}" srcOrd="1" destOrd="0" parTransId="{3C815FA0-90F8-4238-A6CA-DF3CBE1BF284}" sibTransId="{F5AEBB0D-8547-4092-8C95-BBA73170619D}"/>
    <dgm:cxn modelId="{D6BA0475-A8B2-4FEA-A250-AEE126C3C5B6}" type="presOf" srcId="{872203F9-ACB2-4A83-BBAE-1BCEE2062941}" destId="{78A07BB7-D437-437A-918E-60E0921864AC}" srcOrd="0" destOrd="1" presId="urn:microsoft.com/office/officeart/2005/8/layout/vList5"/>
    <dgm:cxn modelId="{27A8E932-8214-4581-8DEE-25D3ADB574C6}" type="presOf" srcId="{F95DA749-C339-4B71-8AAF-C8AE23F172C6}" destId="{72634222-4ED6-4C0D-985F-256E1635ADBD}" srcOrd="0" destOrd="1" presId="urn:microsoft.com/office/officeart/2005/8/layout/vList5"/>
    <dgm:cxn modelId="{FB7C021A-3728-4291-87E4-3BE35D0ADDBC}" type="presOf" srcId="{C944F38C-8EAE-4AC8-8144-F4CB1BCAC1A9}" destId="{72634222-4ED6-4C0D-985F-256E1635ADBD}" srcOrd="0" destOrd="0" presId="urn:microsoft.com/office/officeart/2005/8/layout/vList5"/>
    <dgm:cxn modelId="{F4EE285B-7603-46ED-9AFF-124B4B0346E0}" type="presOf" srcId="{DD20249F-ACFE-4FBB-A3BC-34C93E91EF56}" destId="{D21F7D00-1733-4249-8627-A17A2203DAEA}" srcOrd="0" destOrd="1" presId="urn:microsoft.com/office/officeart/2005/8/layout/vList5"/>
    <dgm:cxn modelId="{DEDC0C8C-CF66-4B94-9B86-86DF5186C746}" type="presOf" srcId="{1437CAFD-5338-4B86-A1FE-B05674E08D71}" destId="{16D4928F-944A-4D15-9CA5-386D38866AD7}" srcOrd="0" destOrd="0" presId="urn:microsoft.com/office/officeart/2005/8/layout/vList5"/>
    <dgm:cxn modelId="{2F7418DC-6C4F-48FA-A1EE-4AA251482BBD}" type="presOf" srcId="{09D0846C-2B97-4BD2-B3FC-371912E99FF4}" destId="{9E6DABDA-BC1B-40A9-8CA3-4C376116E9B3}" srcOrd="0" destOrd="0" presId="urn:microsoft.com/office/officeart/2005/8/layout/vList5"/>
    <dgm:cxn modelId="{2472B240-FAF2-4A37-BD83-F74509BEB02A}" type="presOf" srcId="{988EE423-BAAF-4A89-B499-B27D62599E6E}" destId="{9E6DABDA-BC1B-40A9-8CA3-4C376116E9B3}" srcOrd="0" destOrd="1" presId="urn:microsoft.com/office/officeart/2005/8/layout/vList5"/>
    <dgm:cxn modelId="{1F51D3F5-27EF-4D52-B198-4435FD59AFB3}" srcId="{8D9F731D-F8E4-4E2F-9EDB-25D2129CAF01}" destId="{A1A923BE-2916-4691-A1E1-360CE9900748}" srcOrd="4" destOrd="0" parTransId="{EB092C30-3CD5-481B-9A4E-D04B77AA9346}" sibTransId="{86374611-3544-4871-A2EB-2B524D545246}"/>
    <dgm:cxn modelId="{06060BC3-C449-49A7-8C7E-86355928E523}" type="presParOf" srcId="{0CFF2E60-A1F1-44A0-BF8B-3F5A4975AE8F}" destId="{BB12685F-E7BA-4283-9BC1-233746D8AEA8}" srcOrd="0" destOrd="0" presId="urn:microsoft.com/office/officeart/2005/8/layout/vList5"/>
    <dgm:cxn modelId="{C78E8BCE-6C8B-4A12-8151-E5701C8E37A6}" type="presParOf" srcId="{BB12685F-E7BA-4283-9BC1-233746D8AEA8}" destId="{D6CC93A9-C618-4609-9724-9B18A3ACB2EA}" srcOrd="0" destOrd="0" presId="urn:microsoft.com/office/officeart/2005/8/layout/vList5"/>
    <dgm:cxn modelId="{255D6709-4867-4BCF-9C0C-9B78D1252D36}" type="presParOf" srcId="{BB12685F-E7BA-4283-9BC1-233746D8AEA8}" destId="{72634222-4ED6-4C0D-985F-256E1635ADBD}" srcOrd="1" destOrd="0" presId="urn:microsoft.com/office/officeart/2005/8/layout/vList5"/>
    <dgm:cxn modelId="{6EC4B67E-423D-4EC0-80E8-3332D1455A67}" type="presParOf" srcId="{0CFF2E60-A1F1-44A0-BF8B-3F5A4975AE8F}" destId="{BBDBBD2B-47F1-4A4D-AE41-8D007DBDC017}" srcOrd="1" destOrd="0" presId="urn:microsoft.com/office/officeart/2005/8/layout/vList5"/>
    <dgm:cxn modelId="{8B281F4F-33D9-453B-9879-971F70CD4E96}" type="presParOf" srcId="{0CFF2E60-A1F1-44A0-BF8B-3F5A4975AE8F}" destId="{63E8C6FA-5519-4C68-AFCF-2938AFB01085}" srcOrd="2" destOrd="0" presId="urn:microsoft.com/office/officeart/2005/8/layout/vList5"/>
    <dgm:cxn modelId="{FE6A184B-BDBB-4A5C-8DC4-42F16BAD5283}" type="presParOf" srcId="{63E8C6FA-5519-4C68-AFCF-2938AFB01085}" destId="{A137337B-2258-484D-8868-7643A199E98D}" srcOrd="0" destOrd="0" presId="urn:microsoft.com/office/officeart/2005/8/layout/vList5"/>
    <dgm:cxn modelId="{7098E345-F6F3-4D2C-AAEC-F95906770EEB}" type="presParOf" srcId="{63E8C6FA-5519-4C68-AFCF-2938AFB01085}" destId="{78A07BB7-D437-437A-918E-60E0921864AC}" srcOrd="1" destOrd="0" presId="urn:microsoft.com/office/officeart/2005/8/layout/vList5"/>
    <dgm:cxn modelId="{BFC5F0F5-5516-40FE-9A0D-CA6B2FA6EFE5}" type="presParOf" srcId="{0CFF2E60-A1F1-44A0-BF8B-3F5A4975AE8F}" destId="{DE7189E3-3D3A-42D4-90D0-5BFE973BFA78}" srcOrd="3" destOrd="0" presId="urn:microsoft.com/office/officeart/2005/8/layout/vList5"/>
    <dgm:cxn modelId="{BC450944-D6A7-4D77-B51D-8E83EC10EB80}" type="presParOf" srcId="{0CFF2E60-A1F1-44A0-BF8B-3F5A4975AE8F}" destId="{0F603E7C-AE79-41CD-AF6A-C469FEA94933}" srcOrd="4" destOrd="0" presId="urn:microsoft.com/office/officeart/2005/8/layout/vList5"/>
    <dgm:cxn modelId="{39BAB1EC-243A-4C1F-A5FF-AE79C4D6586A}" type="presParOf" srcId="{0F603E7C-AE79-41CD-AF6A-C469FEA94933}" destId="{16D4928F-944A-4D15-9CA5-386D38866AD7}" srcOrd="0" destOrd="0" presId="urn:microsoft.com/office/officeart/2005/8/layout/vList5"/>
    <dgm:cxn modelId="{66244ECE-D9C4-4BD6-A2C1-5677FF4AF5C2}" type="presParOf" srcId="{0F603E7C-AE79-41CD-AF6A-C469FEA94933}" destId="{9E6DABDA-BC1B-40A9-8CA3-4C376116E9B3}" srcOrd="1" destOrd="0" presId="urn:microsoft.com/office/officeart/2005/8/layout/vList5"/>
    <dgm:cxn modelId="{AB00E78D-FF66-4F95-8F93-27D04A54E27E}" type="presParOf" srcId="{0CFF2E60-A1F1-44A0-BF8B-3F5A4975AE8F}" destId="{55F300C2-0074-4715-BCED-654CA3D41BA4}" srcOrd="5" destOrd="0" presId="urn:microsoft.com/office/officeart/2005/8/layout/vList5"/>
    <dgm:cxn modelId="{BABE7ABC-9370-4151-B491-171F025F80C0}" type="presParOf" srcId="{0CFF2E60-A1F1-44A0-BF8B-3F5A4975AE8F}" destId="{BBDF360E-D081-4EF2-BC8A-396B9E35622F}" srcOrd="6" destOrd="0" presId="urn:microsoft.com/office/officeart/2005/8/layout/vList5"/>
    <dgm:cxn modelId="{AD74F410-DCA7-47FE-9160-75FEFADAC04C}" type="presParOf" srcId="{BBDF360E-D081-4EF2-BC8A-396B9E35622F}" destId="{C8EC83A4-0198-4CCC-9211-9E6B7796CCC1}" srcOrd="0" destOrd="0" presId="urn:microsoft.com/office/officeart/2005/8/layout/vList5"/>
    <dgm:cxn modelId="{3E318EC2-137D-49B3-8D7D-AABED2023A75}" type="presParOf" srcId="{BBDF360E-D081-4EF2-BC8A-396B9E35622F}" destId="{D21F7D00-1733-4249-8627-A17A2203DAEA}" srcOrd="1" destOrd="0" presId="urn:microsoft.com/office/officeart/2005/8/layout/vList5"/>
    <dgm:cxn modelId="{C7D1AA36-ABF0-4DCC-B0F5-4A0CD8143237}" type="presParOf" srcId="{0CFF2E60-A1F1-44A0-BF8B-3F5A4975AE8F}" destId="{856BBEDC-E93E-4CEF-9912-4E37C2D774E4}" srcOrd="7" destOrd="0" presId="urn:microsoft.com/office/officeart/2005/8/layout/vList5"/>
    <dgm:cxn modelId="{2DEB38B7-0DE5-4E76-8CD4-728F13B98CC7}" type="presParOf" srcId="{0CFF2E60-A1F1-44A0-BF8B-3F5A4975AE8F}" destId="{8E2B7512-9A5C-4AF2-AF1C-98DB4C8A7AF3}" srcOrd="8" destOrd="0" presId="urn:microsoft.com/office/officeart/2005/8/layout/vList5"/>
    <dgm:cxn modelId="{B5B3E82C-F202-4379-8F85-EA69557A8120}" type="presParOf" srcId="{8E2B7512-9A5C-4AF2-AF1C-98DB4C8A7AF3}" destId="{76B9DD0F-201D-4501-8356-A1F96179365A}" srcOrd="0" destOrd="0" presId="urn:microsoft.com/office/officeart/2005/8/layout/vList5"/>
    <dgm:cxn modelId="{603D2980-4EFE-4A5B-B0B6-F1E8E84D0271}" type="presParOf" srcId="{8E2B7512-9A5C-4AF2-AF1C-98DB4C8A7AF3}" destId="{CE37DB4A-56E8-44DB-A6D3-F808ACEEC4A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D89A1F-A020-4442-A8FC-1D0F43939A6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BABBC1-CFA7-469D-863D-717283879310}">
      <dgm:prSet/>
      <dgm:spPr/>
      <dgm:t>
        <a:bodyPr/>
        <a:lstStyle/>
        <a:p>
          <a:r>
            <a:rPr lang="en-GB" dirty="0"/>
            <a:t>Category and supply chain management</a:t>
          </a:r>
          <a:endParaRPr lang="nl-BE" dirty="0"/>
        </a:p>
      </dgm:t>
    </dgm:pt>
    <dgm:pt modelId="{DD403236-648B-40D7-A6F2-95A16EE97948}" type="parTrans" cxnId="{36369D95-49BA-4234-A52F-9F24C2B5C194}">
      <dgm:prSet/>
      <dgm:spPr/>
      <dgm:t>
        <a:bodyPr/>
        <a:lstStyle/>
        <a:p>
          <a:endParaRPr lang="en-US"/>
        </a:p>
      </dgm:t>
    </dgm:pt>
    <dgm:pt modelId="{6C8A5F3E-76D1-42BC-9923-80CFCDD0F7F1}" type="sibTrans" cxnId="{36369D95-49BA-4234-A52F-9F24C2B5C194}">
      <dgm:prSet/>
      <dgm:spPr/>
      <dgm:t>
        <a:bodyPr/>
        <a:lstStyle/>
        <a:p>
          <a:endParaRPr lang="en-US"/>
        </a:p>
      </dgm:t>
    </dgm:pt>
    <dgm:pt modelId="{C5DA4475-08E4-4363-8E8A-D535DA59FC7E}">
      <dgm:prSet/>
      <dgm:spPr/>
      <dgm:t>
        <a:bodyPr/>
        <a:lstStyle/>
        <a:p>
          <a:r>
            <a:rPr lang="en-GB" dirty="0"/>
            <a:t>Preservation of quality across the chain</a:t>
          </a:r>
          <a:endParaRPr lang="nl-BE" dirty="0"/>
        </a:p>
      </dgm:t>
    </dgm:pt>
    <dgm:pt modelId="{72466AD9-6277-4504-AA21-445611CDC35C}" type="parTrans" cxnId="{C2FC5AE0-3B8F-45D5-92A1-62FF51538679}">
      <dgm:prSet/>
      <dgm:spPr/>
      <dgm:t>
        <a:bodyPr/>
        <a:lstStyle/>
        <a:p>
          <a:endParaRPr lang="en-US"/>
        </a:p>
      </dgm:t>
    </dgm:pt>
    <dgm:pt modelId="{90E33634-8C22-4274-9D4C-A28BBD8C876D}" type="sibTrans" cxnId="{C2FC5AE0-3B8F-45D5-92A1-62FF51538679}">
      <dgm:prSet/>
      <dgm:spPr/>
      <dgm:t>
        <a:bodyPr/>
        <a:lstStyle/>
        <a:p>
          <a:endParaRPr lang="en-US"/>
        </a:p>
      </dgm:t>
    </dgm:pt>
    <dgm:pt modelId="{0296E5DA-307F-463D-A109-B2E0A8AD6518}">
      <dgm:prSet/>
      <dgm:spPr/>
      <dgm:t>
        <a:bodyPr/>
        <a:lstStyle/>
        <a:p>
          <a:r>
            <a:rPr lang="en-GB" dirty="0"/>
            <a:t>New added value</a:t>
          </a:r>
          <a:endParaRPr lang="nl-BE" dirty="0"/>
        </a:p>
      </dgm:t>
    </dgm:pt>
    <dgm:pt modelId="{4E3F3CE4-32E7-4BFF-91D4-FA0B469AFC2D}" type="parTrans" cxnId="{4D338615-ECAA-4539-BC28-174684E17061}">
      <dgm:prSet/>
      <dgm:spPr/>
      <dgm:t>
        <a:bodyPr/>
        <a:lstStyle/>
        <a:p>
          <a:endParaRPr lang="en-US"/>
        </a:p>
      </dgm:t>
    </dgm:pt>
    <dgm:pt modelId="{57AB1318-B6BC-4367-A177-365212B56B9F}" type="sibTrans" cxnId="{4D338615-ECAA-4539-BC28-174684E17061}">
      <dgm:prSet/>
      <dgm:spPr/>
      <dgm:t>
        <a:bodyPr/>
        <a:lstStyle/>
        <a:p>
          <a:endParaRPr lang="en-US"/>
        </a:p>
      </dgm:t>
    </dgm:pt>
    <dgm:pt modelId="{E76C5283-1061-45CA-9C56-63FFB0304B45}">
      <dgm:prSet/>
      <dgm:spPr/>
      <dgm:t>
        <a:bodyPr/>
        <a:lstStyle/>
        <a:p>
          <a:r>
            <a:rPr lang="en-GB" dirty="0"/>
            <a:t>Improvement of fruit and vegetables logistics efficiency</a:t>
          </a:r>
          <a:endParaRPr lang="nl-BE" dirty="0"/>
        </a:p>
      </dgm:t>
    </dgm:pt>
    <dgm:pt modelId="{3F8C7AEE-1A61-47E6-A9E8-9141F01747C7}" type="parTrans" cxnId="{0472EA70-50F8-4B66-8B7A-645639D182F5}">
      <dgm:prSet/>
      <dgm:spPr/>
    </dgm:pt>
    <dgm:pt modelId="{BADDEA02-CFD5-4770-B195-278D1CB9F886}" type="sibTrans" cxnId="{0472EA70-50F8-4B66-8B7A-645639D182F5}">
      <dgm:prSet/>
      <dgm:spPr/>
    </dgm:pt>
    <dgm:pt modelId="{71F167A2-3C99-4B09-B0A1-E9A1C94B2DE5}">
      <dgm:prSet/>
      <dgm:spPr/>
      <dgm:t>
        <a:bodyPr/>
        <a:lstStyle/>
        <a:p>
          <a:r>
            <a:rPr lang="en-GB" dirty="0"/>
            <a:t>Reducing the gaps between the different links in the value chain</a:t>
          </a:r>
          <a:endParaRPr lang="nl-BE" dirty="0"/>
        </a:p>
      </dgm:t>
    </dgm:pt>
    <dgm:pt modelId="{3E46E57D-32FD-4D28-A9E4-81EA2D70B4D5}" type="parTrans" cxnId="{BD644EEC-92D8-46D2-8ADA-B85886E510AA}">
      <dgm:prSet/>
      <dgm:spPr/>
    </dgm:pt>
    <dgm:pt modelId="{769F4880-8F75-4E4F-8C14-C158D49AF43A}" type="sibTrans" cxnId="{BD644EEC-92D8-46D2-8ADA-B85886E510AA}">
      <dgm:prSet/>
      <dgm:spPr/>
    </dgm:pt>
    <dgm:pt modelId="{16BF188A-63CF-4928-98C8-97A6A821A742}">
      <dgm:prSet/>
      <dgm:spPr/>
      <dgm:t>
        <a:bodyPr/>
        <a:lstStyle/>
        <a:p>
          <a:r>
            <a:rPr lang="en-GB" dirty="0"/>
            <a:t>New added value products, moving towards modes of presentation that are better adapted to lifestyle changes</a:t>
          </a:r>
          <a:endParaRPr lang="nl-BE" dirty="0"/>
        </a:p>
      </dgm:t>
    </dgm:pt>
    <dgm:pt modelId="{CB71AA19-6E95-4185-B257-D4B08ED8995A}" type="parTrans" cxnId="{915C7B8B-E68E-4C77-8184-EDC8D238C7E8}">
      <dgm:prSet/>
      <dgm:spPr/>
    </dgm:pt>
    <dgm:pt modelId="{1F730D44-E6FB-41E7-8B02-158B45775F32}" type="sibTrans" cxnId="{915C7B8B-E68E-4C77-8184-EDC8D238C7E8}">
      <dgm:prSet/>
      <dgm:spPr/>
    </dgm:pt>
    <dgm:pt modelId="{205332B6-2D1D-416D-8041-FC89797B31F9}">
      <dgm:prSet/>
      <dgm:spPr/>
      <dgm:t>
        <a:bodyPr/>
        <a:lstStyle/>
        <a:p>
          <a:r>
            <a:rPr lang="en-GB" dirty="0"/>
            <a:t>Standardization of evaluation methodology for whole chain standards</a:t>
          </a:r>
          <a:endParaRPr lang="nl-BE" dirty="0"/>
        </a:p>
      </dgm:t>
    </dgm:pt>
    <dgm:pt modelId="{E74377BE-8AB4-4306-9A45-CBFB9274E760}" type="parTrans" cxnId="{B3EDA856-4ED2-413B-890B-A21EDBA62F66}">
      <dgm:prSet/>
      <dgm:spPr/>
    </dgm:pt>
    <dgm:pt modelId="{5B0C06CA-93BB-4455-A680-B618536020FB}" type="sibTrans" cxnId="{B3EDA856-4ED2-413B-890B-A21EDBA62F66}">
      <dgm:prSet/>
      <dgm:spPr/>
    </dgm:pt>
    <dgm:pt modelId="{A7A88756-0C28-48FE-A497-66435B068929}">
      <dgm:prSet/>
      <dgm:spPr/>
      <dgm:t>
        <a:bodyPr/>
        <a:lstStyle/>
        <a:p>
          <a:r>
            <a:rPr lang="en-GB" dirty="0"/>
            <a:t>Information exchange across the fruit and vegetables value chain</a:t>
          </a:r>
          <a:endParaRPr lang="nl-BE" dirty="0"/>
        </a:p>
      </dgm:t>
    </dgm:pt>
    <dgm:pt modelId="{97CD88A3-3CB8-42FD-B05B-4E1D322F3C53}" type="parTrans" cxnId="{97058905-FA9C-4386-8F0B-A2CD15F2E8CF}">
      <dgm:prSet/>
      <dgm:spPr/>
    </dgm:pt>
    <dgm:pt modelId="{84AFFF9B-D865-495E-948F-115756CD8032}" type="sibTrans" cxnId="{97058905-FA9C-4386-8F0B-A2CD15F2E8CF}">
      <dgm:prSet/>
      <dgm:spPr/>
    </dgm:pt>
    <dgm:pt modelId="{85738C14-019F-4C24-BB82-0F7009CB5CF9}">
      <dgm:prSet/>
      <dgm:spPr/>
      <dgm:t>
        <a:bodyPr/>
        <a:lstStyle/>
        <a:p>
          <a:r>
            <a:rPr lang="en-GB" dirty="0"/>
            <a:t>Points of sales technologies to extend post-harvest shelf life</a:t>
          </a:r>
          <a:endParaRPr lang="nl-BE" dirty="0"/>
        </a:p>
      </dgm:t>
    </dgm:pt>
    <dgm:pt modelId="{6A533715-703E-489D-875C-C2798CA9258D}" type="parTrans" cxnId="{8214FBD1-CF8D-44A2-8A9C-5517E9EEE28A}">
      <dgm:prSet/>
      <dgm:spPr/>
    </dgm:pt>
    <dgm:pt modelId="{DFCF772A-CB91-4317-912B-1DAD6DCAAD60}" type="sibTrans" cxnId="{8214FBD1-CF8D-44A2-8A9C-5517E9EEE28A}">
      <dgm:prSet/>
      <dgm:spPr/>
    </dgm:pt>
    <dgm:pt modelId="{B915E9EB-C591-4B9A-8FF2-0F32574BA922}" type="pres">
      <dgm:prSet presAssocID="{1DD89A1F-A020-4442-A8FC-1D0F43939A64}" presName="Name0" presStyleCnt="0">
        <dgm:presLayoutVars>
          <dgm:dir/>
          <dgm:animLvl val="lvl"/>
          <dgm:resizeHandles val="exact"/>
        </dgm:presLayoutVars>
      </dgm:prSet>
      <dgm:spPr/>
    </dgm:pt>
    <dgm:pt modelId="{76EAF5EE-46A0-4121-B3E1-463AFCAD8CB6}" type="pres">
      <dgm:prSet presAssocID="{AABABBC1-CFA7-469D-863D-717283879310}" presName="linNode" presStyleCnt="0"/>
      <dgm:spPr/>
    </dgm:pt>
    <dgm:pt modelId="{8DA45CE4-B24C-4444-A159-64F22DE123AD}" type="pres">
      <dgm:prSet presAssocID="{AABABBC1-CFA7-469D-863D-717283879310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67CCBDB-A46E-4149-8DB4-A037C5E149D8}" type="pres">
      <dgm:prSet presAssocID="{AABABBC1-CFA7-469D-863D-717283879310}" presName="descendantText" presStyleLbl="alignAccFollowNode1" presStyleIdx="0" presStyleCnt="3">
        <dgm:presLayoutVars>
          <dgm:bulletEnabled val="1"/>
        </dgm:presLayoutVars>
      </dgm:prSet>
      <dgm:spPr/>
    </dgm:pt>
    <dgm:pt modelId="{7F9548FB-5CFE-42A0-90FB-40585760E5AA}" type="pres">
      <dgm:prSet presAssocID="{6C8A5F3E-76D1-42BC-9923-80CFCDD0F7F1}" presName="sp" presStyleCnt="0"/>
      <dgm:spPr/>
    </dgm:pt>
    <dgm:pt modelId="{28954028-320E-4382-851B-60ECBFB21836}" type="pres">
      <dgm:prSet presAssocID="{C5DA4475-08E4-4363-8E8A-D535DA59FC7E}" presName="linNode" presStyleCnt="0"/>
      <dgm:spPr/>
    </dgm:pt>
    <dgm:pt modelId="{C34E9785-03D7-44C9-B044-EA5D8ECFBE3A}" type="pres">
      <dgm:prSet presAssocID="{C5DA4475-08E4-4363-8E8A-D535DA59FC7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0C2A150E-1A3F-436C-ABF0-D7CA7D3AFCA0}" type="pres">
      <dgm:prSet presAssocID="{C5DA4475-08E4-4363-8E8A-D535DA59FC7E}" presName="descendantText" presStyleLbl="alignAccFollowNode1" presStyleIdx="1" presStyleCnt="3">
        <dgm:presLayoutVars>
          <dgm:bulletEnabled val="1"/>
        </dgm:presLayoutVars>
      </dgm:prSet>
      <dgm:spPr/>
    </dgm:pt>
    <dgm:pt modelId="{F35BBB23-EAA3-4E85-B271-7EF8BCC3F77D}" type="pres">
      <dgm:prSet presAssocID="{90E33634-8C22-4274-9D4C-A28BBD8C876D}" presName="sp" presStyleCnt="0"/>
      <dgm:spPr/>
    </dgm:pt>
    <dgm:pt modelId="{22C0096F-A9A5-418D-B7E6-2363833D95CF}" type="pres">
      <dgm:prSet presAssocID="{0296E5DA-307F-463D-A109-B2E0A8AD6518}" presName="linNode" presStyleCnt="0"/>
      <dgm:spPr/>
    </dgm:pt>
    <dgm:pt modelId="{F83DCBD8-FC82-4934-90A2-1CB72909958F}" type="pres">
      <dgm:prSet presAssocID="{0296E5DA-307F-463D-A109-B2E0A8AD6518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E46788EE-6C22-4A43-ADFA-772775E71ED0}" type="pres">
      <dgm:prSet presAssocID="{0296E5DA-307F-463D-A109-B2E0A8AD6518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BD644EEC-92D8-46D2-8ADA-B85886E510AA}" srcId="{C5DA4475-08E4-4363-8E8A-D535DA59FC7E}" destId="{71F167A2-3C99-4B09-B0A1-E9A1C94B2DE5}" srcOrd="0" destOrd="0" parTransId="{3E46E57D-32FD-4D28-A9E4-81EA2D70B4D5}" sibTransId="{769F4880-8F75-4E4F-8C14-C158D49AF43A}"/>
    <dgm:cxn modelId="{9C8BE31D-9B1C-4A86-82F4-98820FE80492}" type="presOf" srcId="{85738C14-019F-4C24-BB82-0F7009CB5CF9}" destId="{0C2A150E-1A3F-436C-ABF0-D7CA7D3AFCA0}" srcOrd="0" destOrd="1" presId="urn:microsoft.com/office/officeart/2005/8/layout/vList5"/>
    <dgm:cxn modelId="{0AE5EEF5-917B-4F23-8FD7-8C8F0772E259}" type="presOf" srcId="{16BF188A-63CF-4928-98C8-97A6A821A742}" destId="{E46788EE-6C22-4A43-ADFA-772775E71ED0}" srcOrd="0" destOrd="0" presId="urn:microsoft.com/office/officeart/2005/8/layout/vList5"/>
    <dgm:cxn modelId="{915C7B8B-E68E-4C77-8184-EDC8D238C7E8}" srcId="{0296E5DA-307F-463D-A109-B2E0A8AD6518}" destId="{16BF188A-63CF-4928-98C8-97A6A821A742}" srcOrd="0" destOrd="0" parTransId="{CB71AA19-6E95-4185-B257-D4B08ED8995A}" sibTransId="{1F730D44-E6FB-41E7-8B02-158B45775F32}"/>
    <dgm:cxn modelId="{97058905-FA9C-4386-8F0B-A2CD15F2E8CF}" srcId="{AABABBC1-CFA7-469D-863D-717283879310}" destId="{A7A88756-0C28-48FE-A497-66435B068929}" srcOrd="2" destOrd="0" parTransId="{97CD88A3-3CB8-42FD-B05B-4E1D322F3C53}" sibTransId="{84AFFF9B-D865-495E-948F-115756CD8032}"/>
    <dgm:cxn modelId="{36369D95-49BA-4234-A52F-9F24C2B5C194}" srcId="{1DD89A1F-A020-4442-A8FC-1D0F43939A64}" destId="{AABABBC1-CFA7-469D-863D-717283879310}" srcOrd="0" destOrd="0" parTransId="{DD403236-648B-40D7-A6F2-95A16EE97948}" sibTransId="{6C8A5F3E-76D1-42BC-9923-80CFCDD0F7F1}"/>
    <dgm:cxn modelId="{3EDB97BC-B081-4673-8C0B-D40EAACA5078}" type="presOf" srcId="{AABABBC1-CFA7-469D-863D-717283879310}" destId="{8DA45CE4-B24C-4444-A159-64F22DE123AD}" srcOrd="0" destOrd="0" presId="urn:microsoft.com/office/officeart/2005/8/layout/vList5"/>
    <dgm:cxn modelId="{C2FC5AE0-3B8F-45D5-92A1-62FF51538679}" srcId="{1DD89A1F-A020-4442-A8FC-1D0F43939A64}" destId="{C5DA4475-08E4-4363-8E8A-D535DA59FC7E}" srcOrd="1" destOrd="0" parTransId="{72466AD9-6277-4504-AA21-445611CDC35C}" sibTransId="{90E33634-8C22-4274-9D4C-A28BBD8C876D}"/>
    <dgm:cxn modelId="{032A914F-3F39-4519-876C-BDEF5C90FD62}" type="presOf" srcId="{205332B6-2D1D-416D-8041-FC89797B31F9}" destId="{D67CCBDB-A46E-4149-8DB4-A037C5E149D8}" srcOrd="0" destOrd="1" presId="urn:microsoft.com/office/officeart/2005/8/layout/vList5"/>
    <dgm:cxn modelId="{0472EA70-50F8-4B66-8B7A-645639D182F5}" srcId="{AABABBC1-CFA7-469D-863D-717283879310}" destId="{E76C5283-1061-45CA-9C56-63FFB0304B45}" srcOrd="0" destOrd="0" parTransId="{3F8C7AEE-1A61-47E6-A9E8-9141F01747C7}" sibTransId="{BADDEA02-CFD5-4770-B195-278D1CB9F886}"/>
    <dgm:cxn modelId="{9CF9BB5E-0C5A-4AFB-818C-029458D418B8}" type="presOf" srcId="{A7A88756-0C28-48FE-A497-66435B068929}" destId="{D67CCBDB-A46E-4149-8DB4-A037C5E149D8}" srcOrd="0" destOrd="2" presId="urn:microsoft.com/office/officeart/2005/8/layout/vList5"/>
    <dgm:cxn modelId="{B429C1E4-10E0-4126-B7B7-D69144DC1ADD}" type="presOf" srcId="{71F167A2-3C99-4B09-B0A1-E9A1C94B2DE5}" destId="{0C2A150E-1A3F-436C-ABF0-D7CA7D3AFCA0}" srcOrd="0" destOrd="0" presId="urn:microsoft.com/office/officeart/2005/8/layout/vList5"/>
    <dgm:cxn modelId="{4D338615-ECAA-4539-BC28-174684E17061}" srcId="{1DD89A1F-A020-4442-A8FC-1D0F43939A64}" destId="{0296E5DA-307F-463D-A109-B2E0A8AD6518}" srcOrd="2" destOrd="0" parTransId="{4E3F3CE4-32E7-4BFF-91D4-FA0B469AFC2D}" sibTransId="{57AB1318-B6BC-4367-A177-365212B56B9F}"/>
    <dgm:cxn modelId="{495F7F3B-4AC3-422F-8397-EB5165A2A55C}" type="presOf" srcId="{E76C5283-1061-45CA-9C56-63FFB0304B45}" destId="{D67CCBDB-A46E-4149-8DB4-A037C5E149D8}" srcOrd="0" destOrd="0" presId="urn:microsoft.com/office/officeart/2005/8/layout/vList5"/>
    <dgm:cxn modelId="{FC46EF64-EA3E-4B96-BE9C-9DD3FE65649F}" type="presOf" srcId="{1DD89A1F-A020-4442-A8FC-1D0F43939A64}" destId="{B915E9EB-C591-4B9A-8FF2-0F32574BA922}" srcOrd="0" destOrd="0" presId="urn:microsoft.com/office/officeart/2005/8/layout/vList5"/>
    <dgm:cxn modelId="{288878B5-1F65-44CC-BC93-40B8011C6011}" type="presOf" srcId="{C5DA4475-08E4-4363-8E8A-D535DA59FC7E}" destId="{C34E9785-03D7-44C9-B044-EA5D8ECFBE3A}" srcOrd="0" destOrd="0" presId="urn:microsoft.com/office/officeart/2005/8/layout/vList5"/>
    <dgm:cxn modelId="{8214FBD1-CF8D-44A2-8A9C-5517E9EEE28A}" srcId="{C5DA4475-08E4-4363-8E8A-D535DA59FC7E}" destId="{85738C14-019F-4C24-BB82-0F7009CB5CF9}" srcOrd="1" destOrd="0" parTransId="{6A533715-703E-489D-875C-C2798CA9258D}" sibTransId="{DFCF772A-CB91-4317-912B-1DAD6DCAAD60}"/>
    <dgm:cxn modelId="{B3EDA856-4ED2-413B-890B-A21EDBA62F66}" srcId="{AABABBC1-CFA7-469D-863D-717283879310}" destId="{205332B6-2D1D-416D-8041-FC89797B31F9}" srcOrd="1" destOrd="0" parTransId="{E74377BE-8AB4-4306-9A45-CBFB9274E760}" sibTransId="{5B0C06CA-93BB-4455-A680-B618536020FB}"/>
    <dgm:cxn modelId="{6582F85F-131A-45E9-8537-2E1C26CD7E28}" type="presOf" srcId="{0296E5DA-307F-463D-A109-B2E0A8AD6518}" destId="{F83DCBD8-FC82-4934-90A2-1CB72909958F}" srcOrd="0" destOrd="0" presId="urn:microsoft.com/office/officeart/2005/8/layout/vList5"/>
    <dgm:cxn modelId="{2BFCAFEB-5A87-4883-A6E8-24AF071098BE}" type="presParOf" srcId="{B915E9EB-C591-4B9A-8FF2-0F32574BA922}" destId="{76EAF5EE-46A0-4121-B3E1-463AFCAD8CB6}" srcOrd="0" destOrd="0" presId="urn:microsoft.com/office/officeart/2005/8/layout/vList5"/>
    <dgm:cxn modelId="{272AE2A3-E2EE-4688-A5F2-E2477ABF66C2}" type="presParOf" srcId="{76EAF5EE-46A0-4121-B3E1-463AFCAD8CB6}" destId="{8DA45CE4-B24C-4444-A159-64F22DE123AD}" srcOrd="0" destOrd="0" presId="urn:microsoft.com/office/officeart/2005/8/layout/vList5"/>
    <dgm:cxn modelId="{2A152879-C36F-4E17-A8D4-D7A1B49DDCF0}" type="presParOf" srcId="{76EAF5EE-46A0-4121-B3E1-463AFCAD8CB6}" destId="{D67CCBDB-A46E-4149-8DB4-A037C5E149D8}" srcOrd="1" destOrd="0" presId="urn:microsoft.com/office/officeart/2005/8/layout/vList5"/>
    <dgm:cxn modelId="{346853F0-E1D1-4302-A8E1-5113E2F1C885}" type="presParOf" srcId="{B915E9EB-C591-4B9A-8FF2-0F32574BA922}" destId="{7F9548FB-5CFE-42A0-90FB-40585760E5AA}" srcOrd="1" destOrd="0" presId="urn:microsoft.com/office/officeart/2005/8/layout/vList5"/>
    <dgm:cxn modelId="{035B9B8D-A944-4A8E-8CEF-A92B5D72540D}" type="presParOf" srcId="{B915E9EB-C591-4B9A-8FF2-0F32574BA922}" destId="{28954028-320E-4382-851B-60ECBFB21836}" srcOrd="2" destOrd="0" presId="urn:microsoft.com/office/officeart/2005/8/layout/vList5"/>
    <dgm:cxn modelId="{97D23127-529A-4636-979E-9AD36138E00D}" type="presParOf" srcId="{28954028-320E-4382-851B-60ECBFB21836}" destId="{C34E9785-03D7-44C9-B044-EA5D8ECFBE3A}" srcOrd="0" destOrd="0" presId="urn:microsoft.com/office/officeart/2005/8/layout/vList5"/>
    <dgm:cxn modelId="{8387AFBB-B7DE-420D-974E-D4F98DC152F3}" type="presParOf" srcId="{28954028-320E-4382-851B-60ECBFB21836}" destId="{0C2A150E-1A3F-436C-ABF0-D7CA7D3AFCA0}" srcOrd="1" destOrd="0" presId="urn:microsoft.com/office/officeart/2005/8/layout/vList5"/>
    <dgm:cxn modelId="{2EFFE0EC-8743-4ABB-A9FF-DD437BB0D1C6}" type="presParOf" srcId="{B915E9EB-C591-4B9A-8FF2-0F32574BA922}" destId="{F35BBB23-EAA3-4E85-B271-7EF8BCC3F77D}" srcOrd="3" destOrd="0" presId="urn:microsoft.com/office/officeart/2005/8/layout/vList5"/>
    <dgm:cxn modelId="{461DA1FF-04D0-4E43-A87F-488616F1E6BA}" type="presParOf" srcId="{B915E9EB-C591-4B9A-8FF2-0F32574BA922}" destId="{22C0096F-A9A5-418D-B7E6-2363833D95CF}" srcOrd="4" destOrd="0" presId="urn:microsoft.com/office/officeart/2005/8/layout/vList5"/>
    <dgm:cxn modelId="{360BA36B-0FA5-4C1E-B246-12DC73522208}" type="presParOf" srcId="{22C0096F-A9A5-418D-B7E6-2363833D95CF}" destId="{F83DCBD8-FC82-4934-90A2-1CB72909958F}" srcOrd="0" destOrd="0" presId="urn:microsoft.com/office/officeart/2005/8/layout/vList5"/>
    <dgm:cxn modelId="{28B319B8-B8B9-4F98-8057-E6B8905A4092}" type="presParOf" srcId="{22C0096F-A9A5-418D-B7E6-2363833D95CF}" destId="{E46788EE-6C22-4A43-ADFA-772775E71ED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77AF0D-8B2F-4C87-ADAF-A2A3237DF73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EE70C3-C9AC-4539-A39A-B6572ABDC8FA}">
      <dgm:prSet/>
      <dgm:spPr/>
      <dgm:t>
        <a:bodyPr/>
        <a:lstStyle/>
        <a:p>
          <a:r>
            <a:rPr lang="en-GB" dirty="0"/>
            <a:t>Better consumer knowledge</a:t>
          </a:r>
          <a:endParaRPr lang="nl-BE" dirty="0"/>
        </a:p>
      </dgm:t>
    </dgm:pt>
    <dgm:pt modelId="{1FA7D51E-C94A-4CD3-8A35-D768CCCA7CAF}" type="parTrans" cxnId="{DD1D697B-77FC-49B8-95B4-C5C6CB69D66B}">
      <dgm:prSet/>
      <dgm:spPr/>
      <dgm:t>
        <a:bodyPr/>
        <a:lstStyle/>
        <a:p>
          <a:endParaRPr lang="en-US"/>
        </a:p>
      </dgm:t>
    </dgm:pt>
    <dgm:pt modelId="{67390425-D530-4111-8BFB-CE69B805E9A0}" type="sibTrans" cxnId="{DD1D697B-77FC-49B8-95B4-C5C6CB69D66B}">
      <dgm:prSet/>
      <dgm:spPr/>
      <dgm:t>
        <a:bodyPr/>
        <a:lstStyle/>
        <a:p>
          <a:endParaRPr lang="en-US"/>
        </a:p>
      </dgm:t>
    </dgm:pt>
    <dgm:pt modelId="{70883554-0ED3-4BEF-84FD-43A321999616}">
      <dgm:prSet/>
      <dgm:spPr/>
      <dgm:t>
        <a:bodyPr/>
        <a:lstStyle/>
        <a:p>
          <a:r>
            <a:rPr lang="en-GB" dirty="0"/>
            <a:t>Consumer awareness and education</a:t>
          </a:r>
          <a:endParaRPr lang="nl-BE" dirty="0"/>
        </a:p>
      </dgm:t>
    </dgm:pt>
    <dgm:pt modelId="{BF257A46-FD51-4EE6-8756-46A50F1865D9}" type="parTrans" cxnId="{BB4B7B54-6E42-4E78-908A-CAEE2CF763F4}">
      <dgm:prSet/>
      <dgm:spPr/>
      <dgm:t>
        <a:bodyPr/>
        <a:lstStyle/>
        <a:p>
          <a:endParaRPr lang="en-US"/>
        </a:p>
      </dgm:t>
    </dgm:pt>
    <dgm:pt modelId="{E1586BE7-112F-41D8-A9F4-07BB3177D88D}" type="sibTrans" cxnId="{BB4B7B54-6E42-4E78-908A-CAEE2CF763F4}">
      <dgm:prSet/>
      <dgm:spPr/>
      <dgm:t>
        <a:bodyPr/>
        <a:lstStyle/>
        <a:p>
          <a:endParaRPr lang="en-US"/>
        </a:p>
      </dgm:t>
    </dgm:pt>
    <dgm:pt modelId="{BDD38CF9-2215-4D71-B576-A43D5544CCE0}">
      <dgm:prSet/>
      <dgm:spPr/>
      <dgm:t>
        <a:bodyPr/>
        <a:lstStyle/>
        <a:p>
          <a:r>
            <a:rPr lang="en-GB" dirty="0"/>
            <a:t>Better fruit and vegetable consumer knowledge</a:t>
          </a:r>
          <a:endParaRPr lang="nl-BE" dirty="0"/>
        </a:p>
      </dgm:t>
    </dgm:pt>
    <dgm:pt modelId="{D41601CA-43FA-40F6-8A3E-0A4F27082FD3}" type="parTrans" cxnId="{BF2DF747-1DAB-4DF3-9786-A656EC2CBF7C}">
      <dgm:prSet/>
      <dgm:spPr/>
      <dgm:t>
        <a:bodyPr/>
        <a:lstStyle/>
        <a:p>
          <a:endParaRPr lang="en-US"/>
        </a:p>
      </dgm:t>
    </dgm:pt>
    <dgm:pt modelId="{CC35824B-028F-48ED-87D5-87A848776E7F}" type="sibTrans" cxnId="{BF2DF747-1DAB-4DF3-9786-A656EC2CBF7C}">
      <dgm:prSet/>
      <dgm:spPr/>
      <dgm:t>
        <a:bodyPr/>
        <a:lstStyle/>
        <a:p>
          <a:endParaRPr lang="en-US"/>
        </a:p>
      </dgm:t>
    </dgm:pt>
    <dgm:pt modelId="{87ECE5B3-8F3F-4719-9B3B-27CABE2EC84C}">
      <dgm:prSet/>
      <dgm:spPr/>
      <dgm:t>
        <a:bodyPr/>
        <a:lstStyle/>
        <a:p>
          <a:r>
            <a:rPr lang="en-GB" dirty="0"/>
            <a:t>Nutritional and health claims</a:t>
          </a:r>
          <a:endParaRPr lang="nl-BE" dirty="0"/>
        </a:p>
      </dgm:t>
    </dgm:pt>
    <dgm:pt modelId="{F1F4548E-31D3-41D3-B1AB-9D89B57C95F8}" type="parTrans" cxnId="{52D5505C-3F40-4C9D-BA08-5D167D658B0B}">
      <dgm:prSet/>
      <dgm:spPr/>
      <dgm:t>
        <a:bodyPr/>
        <a:lstStyle/>
        <a:p>
          <a:endParaRPr lang="en-US"/>
        </a:p>
      </dgm:t>
    </dgm:pt>
    <dgm:pt modelId="{722C3CC8-C1DE-4D8F-BCF5-7F1EF2DDE836}" type="sibTrans" cxnId="{52D5505C-3F40-4C9D-BA08-5D167D658B0B}">
      <dgm:prSet/>
      <dgm:spPr/>
      <dgm:t>
        <a:bodyPr/>
        <a:lstStyle/>
        <a:p>
          <a:endParaRPr lang="en-US"/>
        </a:p>
      </dgm:t>
    </dgm:pt>
    <dgm:pt modelId="{BF13DE2F-B7E7-457B-84F7-739D36DFDE9D}">
      <dgm:prSet/>
      <dgm:spPr/>
      <dgm:t>
        <a:bodyPr/>
        <a:lstStyle/>
        <a:p>
          <a:r>
            <a:rPr lang="en-GB" dirty="0"/>
            <a:t>Consumer perception</a:t>
          </a:r>
          <a:endParaRPr lang="nl-BE" dirty="0"/>
        </a:p>
      </dgm:t>
    </dgm:pt>
    <dgm:pt modelId="{E9A54874-3A33-4075-8D0B-BE5D4F453B51}" type="parTrans" cxnId="{F4FF2EA4-E628-4D78-82C1-F0BF602E55F9}">
      <dgm:prSet/>
      <dgm:spPr/>
      <dgm:t>
        <a:bodyPr/>
        <a:lstStyle/>
        <a:p>
          <a:endParaRPr lang="en-US"/>
        </a:p>
      </dgm:t>
    </dgm:pt>
    <dgm:pt modelId="{889FBB4E-403F-447C-B7F3-F7E8BF0C14C2}" type="sibTrans" cxnId="{F4FF2EA4-E628-4D78-82C1-F0BF602E55F9}">
      <dgm:prSet/>
      <dgm:spPr/>
      <dgm:t>
        <a:bodyPr/>
        <a:lstStyle/>
        <a:p>
          <a:endParaRPr lang="en-US"/>
        </a:p>
      </dgm:t>
    </dgm:pt>
    <dgm:pt modelId="{091C6034-96D8-4A72-A69F-A94A0236B85D}">
      <dgm:prSet/>
      <dgm:spPr/>
      <dgm:t>
        <a:bodyPr/>
        <a:lstStyle/>
        <a:p>
          <a:r>
            <a:rPr lang="en-GB" dirty="0"/>
            <a:t>Consumer behaviour in point of sale</a:t>
          </a:r>
          <a:endParaRPr lang="nl-BE" dirty="0"/>
        </a:p>
      </dgm:t>
    </dgm:pt>
    <dgm:pt modelId="{F90FACE0-1EBE-4335-81FE-FD4AA2E4957D}" type="parTrans" cxnId="{56A64575-FD49-4FFD-9278-469B032197C5}">
      <dgm:prSet/>
      <dgm:spPr/>
      <dgm:t>
        <a:bodyPr/>
        <a:lstStyle/>
        <a:p>
          <a:endParaRPr lang="en-US"/>
        </a:p>
      </dgm:t>
    </dgm:pt>
    <dgm:pt modelId="{798B87DC-383C-4EB0-A583-73166AC94E06}" type="sibTrans" cxnId="{56A64575-FD49-4FFD-9278-469B032197C5}">
      <dgm:prSet/>
      <dgm:spPr/>
      <dgm:t>
        <a:bodyPr/>
        <a:lstStyle/>
        <a:p>
          <a:endParaRPr lang="en-US"/>
        </a:p>
      </dgm:t>
    </dgm:pt>
    <dgm:pt modelId="{D89307CB-51A9-492F-9764-AC2D2A9DDBE3}">
      <dgm:prSet/>
      <dgm:spPr/>
      <dgm:t>
        <a:bodyPr/>
        <a:lstStyle/>
        <a:p>
          <a:r>
            <a:rPr lang="en-GB" dirty="0"/>
            <a:t>Fruit and vegetables supply/demand relationships and consumer behaviour</a:t>
          </a:r>
          <a:endParaRPr lang="nl-BE" dirty="0"/>
        </a:p>
      </dgm:t>
    </dgm:pt>
    <dgm:pt modelId="{AE970C2F-8569-4E32-ADF9-A87F753D9DD3}" type="parTrans" cxnId="{D7FB5636-58EA-49C4-A603-382D702BEDC3}">
      <dgm:prSet/>
      <dgm:spPr/>
      <dgm:t>
        <a:bodyPr/>
        <a:lstStyle/>
        <a:p>
          <a:endParaRPr lang="en-US"/>
        </a:p>
      </dgm:t>
    </dgm:pt>
    <dgm:pt modelId="{541FD566-D6CD-4890-BFD9-F12DF673C537}" type="sibTrans" cxnId="{D7FB5636-58EA-49C4-A603-382D702BEDC3}">
      <dgm:prSet/>
      <dgm:spPr/>
      <dgm:t>
        <a:bodyPr/>
        <a:lstStyle/>
        <a:p>
          <a:endParaRPr lang="en-US"/>
        </a:p>
      </dgm:t>
    </dgm:pt>
    <dgm:pt modelId="{C7AEC678-0014-495D-BDEC-7A0645BC5070}">
      <dgm:prSet/>
      <dgm:spPr/>
      <dgm:t>
        <a:bodyPr/>
        <a:lstStyle/>
        <a:p>
          <a:r>
            <a:rPr lang="en-GB" dirty="0"/>
            <a:t>Communication strategy and information tools</a:t>
          </a:r>
          <a:endParaRPr lang="nl-BE" dirty="0"/>
        </a:p>
      </dgm:t>
    </dgm:pt>
    <dgm:pt modelId="{26868BBF-1094-4A6E-BAA5-B444B21BC1B9}" type="parTrans" cxnId="{56B989AB-C87B-42D9-AF5F-EE9EBC6EA417}">
      <dgm:prSet/>
      <dgm:spPr/>
      <dgm:t>
        <a:bodyPr/>
        <a:lstStyle/>
        <a:p>
          <a:endParaRPr lang="en-US"/>
        </a:p>
      </dgm:t>
    </dgm:pt>
    <dgm:pt modelId="{336DF2D9-D5AB-47CA-B397-E953EF60919D}" type="sibTrans" cxnId="{56B989AB-C87B-42D9-AF5F-EE9EBC6EA417}">
      <dgm:prSet/>
      <dgm:spPr/>
      <dgm:t>
        <a:bodyPr/>
        <a:lstStyle/>
        <a:p>
          <a:endParaRPr lang="en-US"/>
        </a:p>
      </dgm:t>
    </dgm:pt>
    <dgm:pt modelId="{51754D54-28FB-4569-B19F-0F7849F58E07}" type="pres">
      <dgm:prSet presAssocID="{6477AF0D-8B2F-4C87-ADAF-A2A3237DF73E}" presName="Name0" presStyleCnt="0">
        <dgm:presLayoutVars>
          <dgm:dir/>
          <dgm:animLvl val="lvl"/>
          <dgm:resizeHandles val="exact"/>
        </dgm:presLayoutVars>
      </dgm:prSet>
      <dgm:spPr/>
    </dgm:pt>
    <dgm:pt modelId="{B711E14B-24AB-402F-B318-8A84857EEF77}" type="pres">
      <dgm:prSet presAssocID="{F1EE70C3-C9AC-4539-A39A-B6572ABDC8FA}" presName="linNode" presStyleCnt="0"/>
      <dgm:spPr/>
    </dgm:pt>
    <dgm:pt modelId="{D89BE659-7AF4-4415-AE42-D3A0183B1428}" type="pres">
      <dgm:prSet presAssocID="{F1EE70C3-C9AC-4539-A39A-B6572ABDC8FA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9BDA30AE-F83B-4052-AA3C-DF1097496F62}" type="pres">
      <dgm:prSet presAssocID="{F1EE70C3-C9AC-4539-A39A-B6572ABDC8FA}" presName="descendantText" presStyleLbl="alignAccFollowNode1" presStyleIdx="0" presStyleCnt="2">
        <dgm:presLayoutVars>
          <dgm:bulletEnabled val="1"/>
        </dgm:presLayoutVars>
      </dgm:prSet>
      <dgm:spPr/>
    </dgm:pt>
    <dgm:pt modelId="{8D217C99-AD07-4B91-9E49-E5818C170BA5}" type="pres">
      <dgm:prSet presAssocID="{67390425-D530-4111-8BFB-CE69B805E9A0}" presName="sp" presStyleCnt="0"/>
      <dgm:spPr/>
    </dgm:pt>
    <dgm:pt modelId="{C14D981B-D4BE-4119-823C-06FB9816CC14}" type="pres">
      <dgm:prSet presAssocID="{70883554-0ED3-4BEF-84FD-43A321999616}" presName="linNode" presStyleCnt="0"/>
      <dgm:spPr/>
    </dgm:pt>
    <dgm:pt modelId="{9369348A-C630-4B12-B781-92A46FECF60E}" type="pres">
      <dgm:prSet presAssocID="{70883554-0ED3-4BEF-84FD-43A321999616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6C2912BC-49A8-4956-A964-015C6C90E684}" type="pres">
      <dgm:prSet presAssocID="{70883554-0ED3-4BEF-84FD-43A321999616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F4FF2EA4-E628-4D78-82C1-F0BF602E55F9}" srcId="{F1EE70C3-C9AC-4539-A39A-B6572ABDC8FA}" destId="{BF13DE2F-B7E7-457B-84F7-739D36DFDE9D}" srcOrd="1" destOrd="0" parTransId="{E9A54874-3A33-4075-8D0B-BE5D4F453B51}" sibTransId="{889FBB4E-403F-447C-B7F3-F7E8BF0C14C2}"/>
    <dgm:cxn modelId="{166F9199-FB85-4FF9-BCF7-35D76F24D6D2}" type="presOf" srcId="{BDD38CF9-2215-4D71-B576-A43D5544CCE0}" destId="{9BDA30AE-F83B-4052-AA3C-DF1097496F62}" srcOrd="0" destOrd="0" presId="urn:microsoft.com/office/officeart/2005/8/layout/vList5"/>
    <dgm:cxn modelId="{01D03D22-ACB0-413F-A02C-D0853FC0CAAF}" type="presOf" srcId="{C7AEC678-0014-495D-BDEC-7A0645BC5070}" destId="{6C2912BC-49A8-4956-A964-015C6C90E684}" srcOrd="0" destOrd="1" presId="urn:microsoft.com/office/officeart/2005/8/layout/vList5"/>
    <dgm:cxn modelId="{B67434CF-9D87-4251-A0BF-4D6E235FE339}" type="presOf" srcId="{6477AF0D-8B2F-4C87-ADAF-A2A3237DF73E}" destId="{51754D54-28FB-4569-B19F-0F7849F58E07}" srcOrd="0" destOrd="0" presId="urn:microsoft.com/office/officeart/2005/8/layout/vList5"/>
    <dgm:cxn modelId="{BB4B7B54-6E42-4E78-908A-CAEE2CF763F4}" srcId="{6477AF0D-8B2F-4C87-ADAF-A2A3237DF73E}" destId="{70883554-0ED3-4BEF-84FD-43A321999616}" srcOrd="1" destOrd="0" parTransId="{BF257A46-FD51-4EE6-8756-46A50F1865D9}" sibTransId="{E1586BE7-112F-41D8-A9F4-07BB3177D88D}"/>
    <dgm:cxn modelId="{54D69961-EAF5-4171-89D9-28DEC16C0C5D}" type="presOf" srcId="{70883554-0ED3-4BEF-84FD-43A321999616}" destId="{9369348A-C630-4B12-B781-92A46FECF60E}" srcOrd="0" destOrd="0" presId="urn:microsoft.com/office/officeart/2005/8/layout/vList5"/>
    <dgm:cxn modelId="{DD1D697B-77FC-49B8-95B4-C5C6CB69D66B}" srcId="{6477AF0D-8B2F-4C87-ADAF-A2A3237DF73E}" destId="{F1EE70C3-C9AC-4539-A39A-B6572ABDC8FA}" srcOrd="0" destOrd="0" parTransId="{1FA7D51E-C94A-4CD3-8A35-D768CCCA7CAF}" sibTransId="{67390425-D530-4111-8BFB-CE69B805E9A0}"/>
    <dgm:cxn modelId="{87B650ED-0EC9-40C5-AF78-02DCDF50DAAD}" type="presOf" srcId="{D89307CB-51A9-492F-9764-AC2D2A9DDBE3}" destId="{9BDA30AE-F83B-4052-AA3C-DF1097496F62}" srcOrd="0" destOrd="3" presId="urn:microsoft.com/office/officeart/2005/8/layout/vList5"/>
    <dgm:cxn modelId="{D7FB5636-58EA-49C4-A603-382D702BEDC3}" srcId="{F1EE70C3-C9AC-4539-A39A-B6572ABDC8FA}" destId="{D89307CB-51A9-492F-9764-AC2D2A9DDBE3}" srcOrd="3" destOrd="0" parTransId="{AE970C2F-8569-4E32-ADF9-A87F753D9DD3}" sibTransId="{541FD566-D6CD-4890-BFD9-F12DF673C537}"/>
    <dgm:cxn modelId="{40C3AAE6-93F8-4386-845F-8A6251F2D51D}" type="presOf" srcId="{87ECE5B3-8F3F-4719-9B3B-27CABE2EC84C}" destId="{6C2912BC-49A8-4956-A964-015C6C90E684}" srcOrd="0" destOrd="0" presId="urn:microsoft.com/office/officeart/2005/8/layout/vList5"/>
    <dgm:cxn modelId="{3B61913F-56EC-4566-95B4-958271AD93B0}" type="presOf" srcId="{BF13DE2F-B7E7-457B-84F7-739D36DFDE9D}" destId="{9BDA30AE-F83B-4052-AA3C-DF1097496F62}" srcOrd="0" destOrd="1" presId="urn:microsoft.com/office/officeart/2005/8/layout/vList5"/>
    <dgm:cxn modelId="{DCBA538C-87D7-4867-83CC-97A373393F7A}" type="presOf" srcId="{091C6034-96D8-4A72-A69F-A94A0236B85D}" destId="{9BDA30AE-F83B-4052-AA3C-DF1097496F62}" srcOrd="0" destOrd="2" presId="urn:microsoft.com/office/officeart/2005/8/layout/vList5"/>
    <dgm:cxn modelId="{56B989AB-C87B-42D9-AF5F-EE9EBC6EA417}" srcId="{70883554-0ED3-4BEF-84FD-43A321999616}" destId="{C7AEC678-0014-495D-BDEC-7A0645BC5070}" srcOrd="1" destOrd="0" parTransId="{26868BBF-1094-4A6E-BAA5-B444B21BC1B9}" sibTransId="{336DF2D9-D5AB-47CA-B397-E953EF60919D}"/>
    <dgm:cxn modelId="{BF2DF747-1DAB-4DF3-9786-A656EC2CBF7C}" srcId="{F1EE70C3-C9AC-4539-A39A-B6572ABDC8FA}" destId="{BDD38CF9-2215-4D71-B576-A43D5544CCE0}" srcOrd="0" destOrd="0" parTransId="{D41601CA-43FA-40F6-8A3E-0A4F27082FD3}" sibTransId="{CC35824B-028F-48ED-87D5-87A848776E7F}"/>
    <dgm:cxn modelId="{AD15440E-CBF3-44EC-83DB-184D0CBED037}" type="presOf" srcId="{F1EE70C3-C9AC-4539-A39A-B6572ABDC8FA}" destId="{D89BE659-7AF4-4415-AE42-D3A0183B1428}" srcOrd="0" destOrd="0" presId="urn:microsoft.com/office/officeart/2005/8/layout/vList5"/>
    <dgm:cxn modelId="{56A64575-FD49-4FFD-9278-469B032197C5}" srcId="{F1EE70C3-C9AC-4539-A39A-B6572ABDC8FA}" destId="{091C6034-96D8-4A72-A69F-A94A0236B85D}" srcOrd="2" destOrd="0" parTransId="{F90FACE0-1EBE-4335-81FE-FD4AA2E4957D}" sibTransId="{798B87DC-383C-4EB0-A583-73166AC94E06}"/>
    <dgm:cxn modelId="{52D5505C-3F40-4C9D-BA08-5D167D658B0B}" srcId="{70883554-0ED3-4BEF-84FD-43A321999616}" destId="{87ECE5B3-8F3F-4719-9B3B-27CABE2EC84C}" srcOrd="0" destOrd="0" parTransId="{F1F4548E-31D3-41D3-B1AB-9D89B57C95F8}" sibTransId="{722C3CC8-C1DE-4D8F-BCF5-7F1EF2DDE836}"/>
    <dgm:cxn modelId="{ED09501D-62A4-46FF-B749-C99AE07A28F3}" type="presParOf" srcId="{51754D54-28FB-4569-B19F-0F7849F58E07}" destId="{B711E14B-24AB-402F-B318-8A84857EEF77}" srcOrd="0" destOrd="0" presId="urn:microsoft.com/office/officeart/2005/8/layout/vList5"/>
    <dgm:cxn modelId="{05C673EA-EEB9-43CD-A96E-97BCA8072524}" type="presParOf" srcId="{B711E14B-24AB-402F-B318-8A84857EEF77}" destId="{D89BE659-7AF4-4415-AE42-D3A0183B1428}" srcOrd="0" destOrd="0" presId="urn:microsoft.com/office/officeart/2005/8/layout/vList5"/>
    <dgm:cxn modelId="{ED83F959-C62A-46EC-A93C-D99CEC4561B0}" type="presParOf" srcId="{B711E14B-24AB-402F-B318-8A84857EEF77}" destId="{9BDA30AE-F83B-4052-AA3C-DF1097496F62}" srcOrd="1" destOrd="0" presId="urn:microsoft.com/office/officeart/2005/8/layout/vList5"/>
    <dgm:cxn modelId="{22748519-C2D5-468D-B43D-3F13EE0943ED}" type="presParOf" srcId="{51754D54-28FB-4569-B19F-0F7849F58E07}" destId="{8D217C99-AD07-4B91-9E49-E5818C170BA5}" srcOrd="1" destOrd="0" presId="urn:microsoft.com/office/officeart/2005/8/layout/vList5"/>
    <dgm:cxn modelId="{599FA56A-EB34-4071-ACEF-D0AD9CB35AF2}" type="presParOf" srcId="{51754D54-28FB-4569-B19F-0F7849F58E07}" destId="{C14D981B-D4BE-4119-823C-06FB9816CC14}" srcOrd="2" destOrd="0" presId="urn:microsoft.com/office/officeart/2005/8/layout/vList5"/>
    <dgm:cxn modelId="{8355DF15-50D7-43E7-8CB3-543699EEE81F}" type="presParOf" srcId="{C14D981B-D4BE-4119-823C-06FB9816CC14}" destId="{9369348A-C630-4B12-B781-92A46FECF60E}" srcOrd="0" destOrd="0" presId="urn:microsoft.com/office/officeart/2005/8/layout/vList5"/>
    <dgm:cxn modelId="{61B07EDD-533E-4B3D-809E-80C29132B9E5}" type="presParOf" srcId="{C14D981B-D4BE-4119-823C-06FB9816CC14}" destId="{6C2912BC-49A8-4956-A964-015C6C90E6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34222-4ED6-4C0D-985F-256E1635ADBD}">
      <dsp:nvSpPr>
        <dsp:cNvPr id="0" name=""/>
        <dsp:cNvSpPr/>
      </dsp:nvSpPr>
      <dsp:spPr>
        <a:xfrm rot="5400000">
          <a:off x="5373986" y="-2270030"/>
          <a:ext cx="659519" cy="536823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baseline="0" dirty="0"/>
            <a:t> Increased consumers’ confidence in optimizing quality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Market for minimally processed fruit is still under development</a:t>
          </a:r>
        </a:p>
      </dsp:txBody>
      <dsp:txXfrm rot="-5400000">
        <a:off x="3019631" y="116520"/>
        <a:ext cx="5336036" cy="595129"/>
      </dsp:txXfrm>
    </dsp:sp>
    <dsp:sp modelId="{D6CC93A9-C618-4609-9724-9B18A3ACB2EA}">
      <dsp:nvSpPr>
        <dsp:cNvPr id="0" name=""/>
        <dsp:cNvSpPr/>
      </dsp:nvSpPr>
      <dsp:spPr>
        <a:xfrm>
          <a:off x="0" y="1885"/>
          <a:ext cx="3019630" cy="824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Minimally processed fruits and vegetables</a:t>
          </a:r>
        </a:p>
      </dsp:txBody>
      <dsp:txXfrm>
        <a:off x="40244" y="42129"/>
        <a:ext cx="2939142" cy="743911"/>
      </dsp:txXfrm>
    </dsp:sp>
    <dsp:sp modelId="{78A07BB7-D437-437A-918E-60E0921864AC}">
      <dsp:nvSpPr>
        <dsp:cNvPr id="0" name=""/>
        <dsp:cNvSpPr/>
      </dsp:nvSpPr>
      <dsp:spPr>
        <a:xfrm rot="5400000">
          <a:off x="5373986" y="-1404411"/>
          <a:ext cx="659519" cy="536823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Use of competing positive microbes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Disinfectant treatments that leave no chemical residues</a:t>
          </a:r>
        </a:p>
      </dsp:txBody>
      <dsp:txXfrm rot="-5400000">
        <a:off x="3019631" y="982139"/>
        <a:ext cx="5336036" cy="595129"/>
      </dsp:txXfrm>
    </dsp:sp>
    <dsp:sp modelId="{A137337B-2258-484D-8868-7643A199E98D}">
      <dsp:nvSpPr>
        <dsp:cNvPr id="0" name=""/>
        <dsp:cNvSpPr/>
      </dsp:nvSpPr>
      <dsp:spPr>
        <a:xfrm>
          <a:off x="0" y="867504"/>
          <a:ext cx="3019630" cy="824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Minimizing produce contamination</a:t>
          </a:r>
        </a:p>
      </dsp:txBody>
      <dsp:txXfrm>
        <a:off x="40244" y="907748"/>
        <a:ext cx="2939142" cy="743911"/>
      </dsp:txXfrm>
    </dsp:sp>
    <dsp:sp modelId="{9E6DABDA-BC1B-40A9-8CA3-4C376116E9B3}">
      <dsp:nvSpPr>
        <dsp:cNvPr id="0" name=""/>
        <dsp:cNvSpPr/>
      </dsp:nvSpPr>
      <dsp:spPr>
        <a:xfrm rot="5400000">
          <a:off x="5373986" y="-538792"/>
          <a:ext cx="659519" cy="536823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Information technologies in packaging in fruits and vegetables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New packaging to extend shelf life in fruits and vegetables and to minimize environmental impact</a:t>
          </a:r>
        </a:p>
      </dsp:txBody>
      <dsp:txXfrm rot="-5400000">
        <a:off x="3019631" y="1847758"/>
        <a:ext cx="5336036" cy="595129"/>
      </dsp:txXfrm>
    </dsp:sp>
    <dsp:sp modelId="{16D4928F-944A-4D15-9CA5-386D38866AD7}">
      <dsp:nvSpPr>
        <dsp:cNvPr id="0" name=""/>
        <dsp:cNvSpPr/>
      </dsp:nvSpPr>
      <dsp:spPr>
        <a:xfrm>
          <a:off x="0" y="1733123"/>
          <a:ext cx="3019630" cy="824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Packaging</a:t>
          </a:r>
        </a:p>
      </dsp:txBody>
      <dsp:txXfrm>
        <a:off x="40244" y="1773367"/>
        <a:ext cx="2939142" cy="743911"/>
      </dsp:txXfrm>
    </dsp:sp>
    <dsp:sp modelId="{D21F7D00-1733-4249-8627-A17A2203DAEA}">
      <dsp:nvSpPr>
        <dsp:cNvPr id="0" name=""/>
        <dsp:cNvSpPr/>
      </dsp:nvSpPr>
      <dsp:spPr>
        <a:xfrm rot="5400000">
          <a:off x="5373986" y="326826"/>
          <a:ext cx="659519" cy="536823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200" kern="1200" dirty="0"/>
            <a:t>Fruit and vegetable processing industry by-products valorization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Fruit and vegetable chain waste management</a:t>
          </a:r>
        </a:p>
      </dsp:txBody>
      <dsp:txXfrm rot="-5400000">
        <a:off x="3019631" y="2713377"/>
        <a:ext cx="5336036" cy="595129"/>
      </dsp:txXfrm>
    </dsp:sp>
    <dsp:sp modelId="{C8EC83A4-0198-4CCC-9211-9E6B7796CCC1}">
      <dsp:nvSpPr>
        <dsp:cNvPr id="0" name=""/>
        <dsp:cNvSpPr/>
      </dsp:nvSpPr>
      <dsp:spPr>
        <a:xfrm>
          <a:off x="0" y="2598743"/>
          <a:ext cx="3019630" cy="824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Impact reducing technologies</a:t>
          </a:r>
        </a:p>
      </dsp:txBody>
      <dsp:txXfrm>
        <a:off x="40244" y="2638987"/>
        <a:ext cx="2939142" cy="743911"/>
      </dsp:txXfrm>
    </dsp:sp>
    <dsp:sp modelId="{CE37DB4A-56E8-44DB-A6D3-F808ACEEC4A7}">
      <dsp:nvSpPr>
        <dsp:cNvPr id="0" name=""/>
        <dsp:cNvSpPr/>
      </dsp:nvSpPr>
      <dsp:spPr>
        <a:xfrm rot="5400000">
          <a:off x="5344092" y="1201237"/>
          <a:ext cx="666523" cy="536823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New storage technologies and new technologies in grading and sorting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Energy efficiently storage systems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Decision support system for storage and handling disorders</a:t>
          </a:r>
        </a:p>
      </dsp:txBody>
      <dsp:txXfrm rot="-5400000">
        <a:off x="2993239" y="3584628"/>
        <a:ext cx="5335694" cy="601449"/>
      </dsp:txXfrm>
    </dsp:sp>
    <dsp:sp modelId="{76B9DD0F-201D-4501-8356-A1F96179365A}">
      <dsp:nvSpPr>
        <dsp:cNvPr id="0" name=""/>
        <dsp:cNvSpPr/>
      </dsp:nvSpPr>
      <dsp:spPr>
        <a:xfrm>
          <a:off x="0" y="3464362"/>
          <a:ext cx="3019630" cy="824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Enabling technologies</a:t>
          </a:r>
        </a:p>
      </dsp:txBody>
      <dsp:txXfrm>
        <a:off x="40244" y="3504606"/>
        <a:ext cx="2939142" cy="7439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CCBDB-A46E-4149-8DB4-A037C5E149D8}">
      <dsp:nvSpPr>
        <dsp:cNvPr id="0" name=""/>
        <dsp:cNvSpPr/>
      </dsp:nvSpPr>
      <dsp:spPr>
        <a:xfrm rot="5400000">
          <a:off x="5012703" y="-190198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Improvement of fruit and vegetables logistics efficiency</a:t>
          </a:r>
          <a:endParaRPr lang="nl-B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Standardization of evaluation methodology for whole chain standards</a:t>
          </a:r>
          <a:endParaRPr lang="nl-B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Information exchange across the fruit and vegetables value chain</a:t>
          </a:r>
          <a:endParaRPr lang="nl-BE" sz="1400" kern="1200" dirty="0"/>
        </a:p>
      </dsp:txBody>
      <dsp:txXfrm rot="-5400000">
        <a:off x="2962656" y="205028"/>
        <a:ext cx="5209983" cy="1052927"/>
      </dsp:txXfrm>
    </dsp:sp>
    <dsp:sp modelId="{8DA45CE4-B24C-4444-A159-64F22DE123AD}">
      <dsp:nvSpPr>
        <dsp:cNvPr id="0" name=""/>
        <dsp:cNvSpPr/>
      </dsp:nvSpPr>
      <dsp:spPr>
        <a:xfrm>
          <a:off x="0" y="2209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Category and supply chain management</a:t>
          </a:r>
          <a:endParaRPr lang="nl-BE" sz="2800" kern="1200" dirty="0"/>
        </a:p>
      </dsp:txBody>
      <dsp:txXfrm>
        <a:off x="71201" y="73410"/>
        <a:ext cx="2820254" cy="1316160"/>
      </dsp:txXfrm>
    </dsp:sp>
    <dsp:sp modelId="{0C2A150E-1A3F-436C-ABF0-D7CA7D3AFCA0}">
      <dsp:nvSpPr>
        <dsp:cNvPr id="0" name=""/>
        <dsp:cNvSpPr/>
      </dsp:nvSpPr>
      <dsp:spPr>
        <a:xfrm rot="5400000">
          <a:off x="5012703" y="-37049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Reducing the gaps between the different links in the value chain</a:t>
          </a:r>
          <a:endParaRPr lang="nl-B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Points of sales technologies to extend post-harvest shelf life</a:t>
          </a:r>
          <a:endParaRPr lang="nl-BE" sz="1400" kern="1200" dirty="0"/>
        </a:p>
      </dsp:txBody>
      <dsp:txXfrm rot="-5400000">
        <a:off x="2962656" y="1736518"/>
        <a:ext cx="5209983" cy="1052927"/>
      </dsp:txXfrm>
    </dsp:sp>
    <dsp:sp modelId="{C34E9785-03D7-44C9-B044-EA5D8ECFBE3A}">
      <dsp:nvSpPr>
        <dsp:cNvPr id="0" name=""/>
        <dsp:cNvSpPr/>
      </dsp:nvSpPr>
      <dsp:spPr>
        <a:xfrm>
          <a:off x="0" y="153370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Preservation of quality across the chain</a:t>
          </a:r>
          <a:endParaRPr lang="nl-BE" sz="2800" kern="1200" dirty="0"/>
        </a:p>
      </dsp:txBody>
      <dsp:txXfrm>
        <a:off x="71201" y="1604901"/>
        <a:ext cx="2820254" cy="1316160"/>
      </dsp:txXfrm>
    </dsp:sp>
    <dsp:sp modelId="{E46788EE-6C22-4A43-ADFA-772775E71ED0}">
      <dsp:nvSpPr>
        <dsp:cNvPr id="0" name=""/>
        <dsp:cNvSpPr/>
      </dsp:nvSpPr>
      <dsp:spPr>
        <a:xfrm rot="5400000">
          <a:off x="5012703" y="1160999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New added value products, moving towards modes of presentation that are better adapted to lifestyle changes</a:t>
          </a:r>
          <a:endParaRPr lang="nl-BE" sz="1400" kern="1200" dirty="0"/>
        </a:p>
      </dsp:txBody>
      <dsp:txXfrm rot="-5400000">
        <a:off x="2962656" y="3268008"/>
        <a:ext cx="5209983" cy="1052927"/>
      </dsp:txXfrm>
    </dsp:sp>
    <dsp:sp modelId="{F83DCBD8-FC82-4934-90A2-1CB72909958F}">
      <dsp:nvSpPr>
        <dsp:cNvPr id="0" name=""/>
        <dsp:cNvSpPr/>
      </dsp:nvSpPr>
      <dsp:spPr>
        <a:xfrm>
          <a:off x="0" y="306519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New added value</a:t>
          </a:r>
          <a:endParaRPr lang="nl-BE" sz="2800" kern="1200" dirty="0"/>
        </a:p>
      </dsp:txBody>
      <dsp:txXfrm>
        <a:off x="71201" y="3136391"/>
        <a:ext cx="2820254" cy="1316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DA30AE-F83B-4052-AA3C-DF1097496F62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Better fruit and vegetable consumer knowledge</a:t>
          </a:r>
          <a:endParaRPr lang="nl-B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Consumer perception</a:t>
          </a:r>
          <a:endParaRPr lang="nl-B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Consumer behaviour in point of sale</a:t>
          </a:r>
          <a:endParaRPr lang="nl-B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Fruit and vegetables supply/demand relationships and consumer behaviour</a:t>
          </a:r>
          <a:endParaRPr lang="nl-BE" sz="1900" kern="1200" dirty="0"/>
        </a:p>
      </dsp:txBody>
      <dsp:txXfrm rot="-5400000">
        <a:off x="2962655" y="307047"/>
        <a:ext cx="5180726" cy="1593750"/>
      </dsp:txXfrm>
    </dsp:sp>
    <dsp:sp modelId="{D89BE659-7AF4-4415-AE42-D3A0183B1428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Better consumer knowledge</a:t>
          </a:r>
          <a:endParaRPr lang="nl-BE" sz="3300" kern="1200" dirty="0"/>
        </a:p>
      </dsp:txBody>
      <dsp:txXfrm>
        <a:off x="107773" y="107828"/>
        <a:ext cx="2747110" cy="1992186"/>
      </dsp:txXfrm>
    </dsp:sp>
    <dsp:sp modelId="{6C2912BC-49A8-4956-A964-015C6C90E684}">
      <dsp:nvSpPr>
        <dsp:cNvPr id="0" name=""/>
        <dsp:cNvSpPr/>
      </dsp:nvSpPr>
      <dsp:spPr>
        <a:xfrm rot="5400000">
          <a:off x="4713034" y="788569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Nutritional and health claims</a:t>
          </a:r>
          <a:endParaRPr lang="nl-B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Communication strategy and information tools</a:t>
          </a:r>
          <a:endParaRPr lang="nl-BE" sz="1900" kern="1200" dirty="0"/>
        </a:p>
      </dsp:txBody>
      <dsp:txXfrm rot="-5400000">
        <a:off x="2962655" y="2625166"/>
        <a:ext cx="5180726" cy="1593750"/>
      </dsp:txXfrm>
    </dsp:sp>
    <dsp:sp modelId="{9369348A-C630-4B12-B781-92A46FECF60E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Consumer awareness and education</a:t>
          </a:r>
          <a:endParaRPr lang="nl-BE" sz="3300" kern="1200" dirty="0"/>
        </a:p>
      </dsp:txBody>
      <dsp:txXfrm>
        <a:off x="107773" y="2425947"/>
        <a:ext cx="2747110" cy="1992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D3F45-C6A0-42AA-8BBB-FFC0A71C3C63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582E9-3FC4-48DC-A911-9AFEA3C4C5D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321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C813E-B2C8-4A4A-A188-B980046F81C7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18060-03F9-4A1B-8522-6A6B149C7F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537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9.jpeg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9.jpeg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9.jpeg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rgbClr val="8BC63D"/>
          </a:solidFill>
          <a:ln>
            <a:noFill/>
          </a:ln>
        </p:spPr>
        <p:txBody>
          <a:bodyPr anchor="ctr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8237"/>
            <a:ext cx="7772400" cy="1192213"/>
          </a:xfrm>
        </p:spPr>
        <p:txBody>
          <a:bodyPr/>
          <a:lstStyle>
            <a:lvl1pPr>
              <a:defRPr>
                <a:solidFill>
                  <a:srgbClr val="168B3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620" y="763942"/>
            <a:ext cx="4150760" cy="135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630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05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677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4D80F58-8FA4-4150-8664-4DA8510F0025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85993407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BA57909-44AE-4992-AD91-D8B69FE760D8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83214275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84F40D0-C378-46D1-9EA7-570C95EE561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62871745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8010695-1D26-40CA-9991-AA85A7364684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01532542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0EC801F-79E4-4CD1-9BEC-9C2AEE0041AF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20808704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264210B-E59D-4C22-AA97-55A863E15FA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54996091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C5D5D6-E629-4214-8DFE-8018170AD2A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11972135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6A375B-9159-42D7-9F09-31A05DA3C217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07992298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rgbClr val="8BC63D"/>
          </a:solidFill>
          <a:ln>
            <a:noFill/>
          </a:ln>
        </p:spPr>
        <p:txBody>
          <a:bodyPr anchor="ctr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7652"/>
            <a:ext cx="8229600" cy="1143000"/>
          </a:xfrm>
        </p:spPr>
        <p:txBody>
          <a:bodyPr/>
          <a:lstStyle>
            <a:lvl1pPr>
              <a:defRPr>
                <a:solidFill>
                  <a:srgbClr val="168B3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9" y="71528"/>
            <a:ext cx="1790460" cy="5860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874" y="57047"/>
            <a:ext cx="893852" cy="101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8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89AE10D-D43B-40DA-BC77-FB613721120C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85037695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B0F2857-6797-4FDE-AE62-44D1C0C75174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83905935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5D2231-A603-4A04-8CF3-8668DC6C6DDB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85735362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9910C9B-DF18-4B0A-93B1-9FE4EF35A902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18366956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0FFD52-66FB-4B73-B851-42A496DA64B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31025113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B67534-6559-4375-BA91-803D89B3EB19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35984818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rgbClr val="0D9031"/>
          </a:solidFill>
          <a:ln>
            <a:noFill/>
          </a:ln>
        </p:spPr>
        <p:txBody>
          <a:bodyPr anchor="ctr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Berlin, </a:t>
            </a:r>
            <a:r>
              <a:rPr lang="de-DE" sz="1200" baseline="0" dirty="0">
                <a:latin typeface="+mn-lt"/>
              </a:rPr>
              <a:t>5 February 2016</a:t>
            </a:r>
            <a:endParaRPr lang="en-US" sz="1200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85230"/>
            <a:ext cx="7772400" cy="1470025"/>
          </a:xfrm>
        </p:spPr>
        <p:txBody>
          <a:bodyPr/>
          <a:lstStyle>
            <a:lvl1pPr>
              <a:defRPr>
                <a:solidFill>
                  <a:srgbClr val="118E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48710"/>
            <a:ext cx="6400800" cy="119009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994" y="426201"/>
            <a:ext cx="2452011" cy="225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7674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rgbClr val="0D9031"/>
          </a:solidFill>
          <a:ln>
            <a:noFill/>
          </a:ln>
        </p:spPr>
        <p:txBody>
          <a:bodyPr anchor="ctr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dirty="0">
                <a:latin typeface="+mn-lt"/>
              </a:rPr>
              <a:t>Berlin, </a:t>
            </a:r>
            <a:r>
              <a:rPr lang="de-DE" sz="1200" baseline="0" dirty="0">
                <a:latin typeface="+mn-lt"/>
              </a:rPr>
              <a:t>5 February 2016</a:t>
            </a:r>
            <a:endParaRPr lang="en-US" sz="1200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094" y="274638"/>
            <a:ext cx="7818634" cy="1143000"/>
          </a:xfrm>
        </p:spPr>
        <p:txBody>
          <a:bodyPr/>
          <a:lstStyle>
            <a:lvl1pPr>
              <a:defRPr>
                <a:solidFill>
                  <a:srgbClr val="0E8F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DDF329-A0C6-4000-9DCF-AF5B0F10584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808" y="92076"/>
            <a:ext cx="1106192" cy="101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844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5577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807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757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0485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5230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2652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4992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1173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245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8615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4D80F58-8FA4-4150-8664-4DA8510F0025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56284359"/>
      </p:ext>
    </p:extLst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BA57909-44AE-4992-AD91-D8B69FE760D8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21580294"/>
      </p:ext>
    </p:extLst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84F40D0-C378-46D1-9EA7-570C95EE561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59775970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rgbClr val="8BC63D"/>
          </a:solidFill>
          <a:ln>
            <a:noFill/>
          </a:ln>
        </p:spPr>
        <p:txBody>
          <a:bodyPr anchor="ctr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528"/>
            <a:ext cx="1790460" cy="5860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225" y="57047"/>
            <a:ext cx="893852" cy="101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378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8010695-1D26-40CA-9991-AA85A7364684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84688626"/>
      </p:ext>
    </p:extLst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0EC801F-79E4-4CD1-9BEC-9C2AEE0041AF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31187264"/>
      </p:ext>
    </p:extLst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264210B-E59D-4C22-AA97-55A863E15FA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35546323"/>
      </p:ext>
    </p:extLst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C5D5D6-E629-4214-8DFE-8018170AD2A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69596135"/>
      </p:ext>
    </p:extLst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6A375B-9159-42D7-9F09-31A05DA3C217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34807301"/>
      </p:ext>
    </p:extLst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89AE10D-D43B-40DA-BC77-FB613721120C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39351345"/>
      </p:ext>
    </p:extLst>
  </p:cSld>
  <p:clrMapOvr>
    <a:masterClrMapping/>
  </p:clrMapOvr>
  <p:transition spd="slow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B0F2857-6797-4FDE-AE62-44D1C0C75174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12781439"/>
      </p:ext>
    </p:extLst>
  </p:cSld>
  <p:clrMapOvr>
    <a:masterClrMapping/>
  </p:clrMapOvr>
  <p:transition spd="slow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5D2231-A603-4A04-8CF3-8668DC6C6DDB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71844454"/>
      </p:ext>
    </p:extLst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9910C9B-DF18-4B0A-93B1-9FE4EF35A902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78563347"/>
      </p:ext>
    </p:extLst>
  </p:cSld>
  <p:clrMapOvr>
    <a:masterClrMapping/>
  </p:clrMapOvr>
  <p:transition spd="slow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0FFD52-66FB-4B73-B851-42A496DA64B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79653446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14864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B67534-6559-4375-BA91-803D89B3EB19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9442981"/>
      </p:ext>
    </p:extLst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41275"/>
            <a:ext cx="90646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779B9-0287-413B-8633-C2270D29F03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8A8DE-82DC-4C25-8313-11976E4334DA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9978183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41275"/>
            <a:ext cx="90646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69850"/>
            <a:ext cx="22780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90FA-8062-45CB-888D-5127B8AA725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82DDB-0563-44AF-BC7F-B123BE345D6C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97741676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F9C24-EC6B-4BC6-B03A-2DF10F228D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F7F0B-CDEC-4D59-9A38-849FA054A4A0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1336927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D90CC-B5C0-4FCC-AEDC-815E4D1377D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FA3D9-CD67-440C-BF4A-777E7852B6E3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8607806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715EC-2031-4BC3-A369-F882A88F7B7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6F8B-25FD-45C1-89FE-75180CD2935E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5583942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9DE01-AEEF-4ADD-8A5A-020B8785B1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D2BB0-D582-4693-A835-56F3BE9F2BB8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2796259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C70B-54A4-4D4A-AA03-5D65D1F4536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F7291-9F8D-4E37-B2EA-271A3CB9B6C1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6541716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63D25-EE58-4EA2-93A2-AAC02493025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CBD55-DD7C-4F26-A213-53206FA1D1B7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35132134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6805C-9B23-4D68-8E2F-C48D0FE174C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1B7C7-D476-4F52-B05E-C6609256FD87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140981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2765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D277E-5B81-42CB-A3C2-AF71B6B712F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CB64F-23EC-4628-A277-699A50B3A574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5500620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0030C-6625-4BEC-86BB-DA2456B348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FF5D0-12A4-4FFB-B090-D10A4E02FDA7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8657868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41275"/>
            <a:ext cx="90646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7E0AC-1816-419E-802F-9090430340BF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678B1-96FF-4468-BD07-A32F3D538B2B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55188693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41275"/>
            <a:ext cx="90646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69850"/>
            <a:ext cx="22780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4AB6E-D913-4437-BAB7-D8F094A85267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6E306-C675-41A3-B68A-752335031B9C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0343860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3805C-4529-40B2-8115-07324F83AFF9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6B196-C496-42B8-BD33-A03C03EB444E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6559446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E5EA2-781F-449E-8B34-81339E353D11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EAE58-AA14-479E-A016-AF38946D4D08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6202759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3BB43-2B18-4E3F-A4A4-362F61DBBFC2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6222D-5C40-4FFB-B4C4-9E4A2FA47A39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36631443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2373-7E5E-41A2-B7E5-3A1D49762117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E54C0-0248-4DDF-BB58-7AFE1C9007EA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9162902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D506E-4A7F-4F3E-BEB0-6DE7E2112AA3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52A5D-0CA4-49C0-8C5A-7FFB4379A8D6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83566601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6955B-AD51-4FC1-969D-A61B441269F2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73F3D-D7AB-43E7-A643-B58F3D61EA62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790154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64250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7C429-B835-4D62-BD95-79156EFBB0A8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819F9-29E5-40E6-B2AA-4D25093E3974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5197086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5D279-DC43-4791-9AC2-2958F6F5CB39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62CD7-3A6F-42B2-AE8B-0192EAF36294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4364238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71635-BEE8-4DE9-B5B4-EB43BB6F78C3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A77B3-6959-47A6-8CE0-5E7F74787DD3}" type="slidenum">
              <a:rPr lang="fr-BE" altLang="en-US"/>
              <a:pPr>
                <a:defRPr/>
              </a:pPr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2019716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4AC40-C0B0-497A-954E-A29DB9C7ABC9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5665531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41276"/>
            <a:ext cx="906462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FF3A6-FA77-4A24-BD38-569CCBE058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E052-02F4-4F20-87A1-9FF05BCAEA45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103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41276"/>
            <a:ext cx="906462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7" y="69851"/>
            <a:ext cx="22780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F5104-8C20-4C68-BAE5-011FA71C017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4178E-1994-4F4C-8CAC-EBD644AECA59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3763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B309A-F462-40ED-A6FE-69EBF3BF7C5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16F3-ACF7-4F7A-9545-60F91C1B183C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40095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6AF86-3891-4623-96CB-3BA42701E78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3F918-D221-4469-AF48-92980DD1F99F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721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406A3-A384-41F6-A52B-F938FA23D43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37961-1BF4-4565-8540-3662BDC84B55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596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05F17-D5A5-49A2-A278-E80BA73BD41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72459-534A-4E98-B3BC-480B3BF10609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914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625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290EF-EE39-474D-931B-23384170998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D4A42-89BB-464B-BC27-F4712CDD22EC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26164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ABF2A-EDEA-4C81-81E2-C2E16A1B872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672A3-258B-4269-A404-A895A94B4966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425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E9312-6182-4B3A-A1F1-18470992B4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A3F93-C90D-4242-BC89-F3A0FF09993C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683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\\NAS-NETGEARNV\Clients\$$$\Freshfel\20111115\foo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81749"/>
            <a:ext cx="91440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30EC7-0CE5-440A-8932-F4A6A18E6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36E27-61A9-47F7-A30B-6CE6F8D920A0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0734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867ED-AD0F-41D5-BE04-B0D662E5FA5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894BE-BCA3-4DBF-B0AE-1F445C8FB1BE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761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818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8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7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92981BF-D51E-4017-9822-0A104246936E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D10CB7D-115C-4352-B751-9ADEBDF57D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101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DD3CEFC-7E76-431D-A219-90DC2EA7A183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  <p:pic>
        <p:nvPicPr>
          <p:cNvPr id="2055" name="Picture 7" descr="Y:\#COMUNICAZIONE_IMMAGINE\Grafica\FB Corporate\Dynamic_istituzionale\GEN13 sfondo slide Powerpoint con logo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357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566D354-182F-4EF1-ADB9-46CA9C6A73D0}" type="datetimeFigureOut">
              <a:rPr lang="en-GB" smtClean="0"/>
              <a:pPr/>
              <a:t>18/10/2016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CDDF329-A0C6-4000-9DCF-AF5B0F10584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05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DD3CEFC-7E76-431D-A219-90DC2EA7A183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  <p:pic>
        <p:nvPicPr>
          <p:cNvPr id="2055" name="Picture 7" descr="Y:\#COMUNICAZIONE_IMMAGINE\Grafica\FB Corporate\Dynamic_istituzionale\GEN13 sfondo slide Powerpoint con logo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625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fr-BE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fr-BE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E3F5F3-4127-4352-8107-3AD393DC8D6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3BB3BB-B619-4FD3-9AF9-091E7F5352C2}" type="slidenum">
              <a:rPr lang="fr-BE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BE" altLang="en-US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88" y="34925"/>
            <a:ext cx="2208212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7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41275"/>
            <a:ext cx="90646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97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fr-BE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fr-BE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10FA178-C8D8-4A77-BCF4-266EC07DAE20}" type="datetimeFigureOut">
              <a:rPr lang="en-US"/>
              <a:pPr>
                <a:defRPr/>
              </a:pPr>
              <a:t>10/18/2016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F90381-EC73-435C-B980-A30AD3E18458}" type="slidenum">
              <a:rPr lang="fr-BE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BE" altLang="en-US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88" y="34925"/>
            <a:ext cx="2208212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7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41275"/>
            <a:ext cx="90646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9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20D3E5-DD69-4982-A6B6-ACE84327379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10/18/2016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D667BE-77EC-46F2-94C1-615B4DBBE5C3}" type="slidenum">
              <a:rPr lang="fr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5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84988" y="34925"/>
            <a:ext cx="2208212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5088" y="41276"/>
            <a:ext cx="906462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684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191" y="3044341"/>
            <a:ext cx="7772400" cy="1192213"/>
          </a:xfrm>
        </p:spPr>
        <p:txBody>
          <a:bodyPr/>
          <a:lstStyle/>
          <a:p>
            <a:r>
              <a:rPr lang="en-US" dirty="0"/>
              <a:t>Priorities for the fruit and vegetables sector </a:t>
            </a:r>
            <a:br>
              <a:rPr lang="en-US" dirty="0"/>
            </a:br>
            <a:r>
              <a:rPr lang="en-US" dirty="0"/>
              <a:t> Horizon 2020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2392" y="5456582"/>
            <a:ext cx="6400800" cy="1752600"/>
          </a:xfrm>
        </p:spPr>
        <p:txBody>
          <a:bodyPr/>
          <a:lstStyle/>
          <a:p>
            <a:r>
              <a:rPr lang="en-US" dirty="0"/>
              <a:t>Philippe Binard</a:t>
            </a:r>
          </a:p>
        </p:txBody>
      </p:sp>
    </p:spTree>
    <p:extLst>
      <p:ext uri="{BB962C8B-B14F-4D97-AF65-F5344CB8AC3E}">
        <p14:creationId xmlns:p14="http://schemas.microsoft.com/office/powerpoint/2010/main" val="3628265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935" y="0"/>
            <a:ext cx="8229600" cy="1143000"/>
          </a:xfrm>
        </p:spPr>
        <p:txBody>
          <a:bodyPr/>
          <a:lstStyle/>
          <a:p>
            <a:r>
              <a:rPr lang="en-GB" dirty="0"/>
              <a:t>Priorities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79070" cy="4525963"/>
          </a:xfrm>
        </p:spPr>
        <p:txBody>
          <a:bodyPr/>
          <a:lstStyle/>
          <a:p>
            <a:r>
              <a:rPr lang="en-GB" dirty="0"/>
              <a:t>Priorities next call:</a:t>
            </a:r>
          </a:p>
          <a:p>
            <a:pPr lvl="1"/>
            <a:r>
              <a:rPr lang="en-GB" sz="2000" dirty="0"/>
              <a:t>IPM: remains an important topic</a:t>
            </a:r>
          </a:p>
          <a:p>
            <a:pPr lvl="1"/>
            <a:r>
              <a:rPr lang="en-GB" sz="2000" dirty="0"/>
              <a:t>Thematic research: exists for fruit, would be equally beneficial for vegetables</a:t>
            </a:r>
          </a:p>
          <a:p>
            <a:pPr lvl="1"/>
            <a:r>
              <a:rPr lang="en-GB" sz="2000" dirty="0"/>
              <a:t>Genetic resources and breeding, robotics and labour efficiency: will need further follow-up even after current call</a:t>
            </a:r>
          </a:p>
          <a:p>
            <a:pPr lvl="1"/>
            <a:r>
              <a:rPr lang="en-GB" sz="2000" dirty="0"/>
              <a:t>Greenhouse energy efficiency: dedicated section in new SIRA</a:t>
            </a:r>
          </a:p>
          <a:p>
            <a:pPr lvl="1"/>
            <a:r>
              <a:rPr lang="en-GB" sz="2000" dirty="0"/>
              <a:t>Contaminants and contamination: dedicated section in new SIRA</a:t>
            </a:r>
          </a:p>
          <a:p>
            <a:pPr lvl="1"/>
            <a:r>
              <a:rPr lang="en-GB" sz="2000" dirty="0"/>
              <a:t>Nutrition, health claims: getting access to thematic network to compile existing research, exchange practice and identify gaps would be useful</a:t>
            </a:r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3719912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913" y="-170112"/>
            <a:ext cx="8229600" cy="1143000"/>
          </a:xfrm>
        </p:spPr>
        <p:txBody>
          <a:bodyPr/>
          <a:lstStyle/>
          <a:p>
            <a:r>
              <a:rPr lang="en-GB" sz="2800" dirty="0"/>
              <a:t>Strategic Innovation and Research Agenda</a:t>
            </a:r>
            <a:endParaRPr lang="nl-BE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26" y="1194448"/>
            <a:ext cx="3420590" cy="4798759"/>
          </a:xfrm>
        </p:spPr>
      </p:pic>
      <p:sp>
        <p:nvSpPr>
          <p:cNvPr id="6" name="TextBox 5"/>
          <p:cNvSpPr txBox="1"/>
          <p:nvPr/>
        </p:nvSpPr>
        <p:spPr>
          <a:xfrm>
            <a:off x="3319670" y="1124874"/>
            <a:ext cx="590384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Task force  set up in 2013</a:t>
            </a:r>
          </a:p>
          <a:p>
            <a:pPr marL="800100" lvl="1" indent="-342900">
              <a:buFontTx/>
              <a:buChar char="-"/>
            </a:pPr>
            <a:r>
              <a:rPr lang="en-GB" sz="2400" dirty="0"/>
              <a:t>AREFLH</a:t>
            </a:r>
          </a:p>
          <a:p>
            <a:pPr marL="800100" lvl="1" indent="-342900">
              <a:buFontTx/>
              <a:buChar char="-"/>
            </a:pPr>
            <a:r>
              <a:rPr lang="en-GB" sz="2400" dirty="0"/>
              <a:t>Freshfel, </a:t>
            </a:r>
          </a:p>
          <a:p>
            <a:pPr marL="800100" lvl="1" indent="-342900">
              <a:buFontTx/>
              <a:buChar char="-"/>
            </a:pPr>
            <a:r>
              <a:rPr lang="en-GB" sz="2400" dirty="0"/>
              <a:t>EUVRIN, European vegetable research institutes network</a:t>
            </a:r>
          </a:p>
          <a:p>
            <a:pPr marL="800100" lvl="1" indent="-342900">
              <a:buFontTx/>
              <a:buChar char="-"/>
            </a:pPr>
            <a:r>
              <a:rPr lang="en-GB" sz="2400" dirty="0"/>
              <a:t>EUFRIN, European fruit research institutes network</a:t>
            </a:r>
            <a:endParaRPr lang="nl-B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Joint efforts of F&amp;V stakeholders to: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identifying the main challenges facing the fruit and vegetable industry in Europe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proposing a list of priorities for public and private research investment in the coming period up to 2020 and beyond</a:t>
            </a:r>
          </a:p>
        </p:txBody>
      </p:sp>
    </p:spTree>
    <p:extLst>
      <p:ext uri="{BB962C8B-B14F-4D97-AF65-F5344CB8AC3E}">
        <p14:creationId xmlns:p14="http://schemas.microsoft.com/office/powerpoint/2010/main" val="2377456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98"/>
            <a:ext cx="8229600" cy="1143000"/>
          </a:xfrm>
        </p:spPr>
        <p:txBody>
          <a:bodyPr/>
          <a:lstStyle/>
          <a:p>
            <a:r>
              <a:rPr lang="en-GB" dirty="0"/>
              <a:t>Overview</a:t>
            </a:r>
            <a:endParaRPr lang="nl-BE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5957523" y="2138521"/>
            <a:ext cx="2785700" cy="31829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“Production accounts for close to 21% of the value of the total EU’s agricultural output, but only receives 3 to 5% of the CAP expenditure. And for this the fruit and vegetable producers use ca. 3% of the EU’s cultivated area.”</a:t>
            </a:r>
          </a:p>
          <a:p>
            <a:pPr algn="ctr"/>
            <a:endParaRPr lang="nl-BE" dirty="0"/>
          </a:p>
        </p:txBody>
      </p:sp>
      <p:sp>
        <p:nvSpPr>
          <p:cNvPr id="9" name="TextBox 8"/>
          <p:cNvSpPr txBox="1"/>
          <p:nvPr/>
        </p:nvSpPr>
        <p:spPr>
          <a:xfrm>
            <a:off x="1297600" y="1249298"/>
            <a:ext cx="4659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General concerns</a:t>
            </a:r>
            <a:endParaRPr lang="nl-BE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06669" y="1843559"/>
            <a:ext cx="495886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Role of the </a:t>
            </a:r>
            <a:r>
              <a:rPr lang="en-GB" sz="2000" u="sng" dirty="0"/>
              <a:t>sector to drive </a:t>
            </a:r>
            <a:r>
              <a:rPr lang="en-GB" sz="2000" dirty="0"/>
              <a:t>the process, instead of the research centres</a:t>
            </a:r>
            <a:endParaRPr lang="nl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General trend </a:t>
            </a:r>
            <a:r>
              <a:rPr lang="en-GB" sz="2000" u="sng" dirty="0"/>
              <a:t>towards broader topics</a:t>
            </a:r>
            <a:r>
              <a:rPr lang="en-GB" sz="2000" dirty="0"/>
              <a:t>: </a:t>
            </a:r>
            <a:r>
              <a:rPr lang="en-GB" sz="2000" b="1" dirty="0"/>
              <a:t>different crops have different issues</a:t>
            </a:r>
          </a:p>
          <a:p>
            <a:pPr>
              <a:spcAft>
                <a:spcPts val="600"/>
              </a:spcAft>
            </a:pPr>
            <a:r>
              <a:rPr lang="en-GB" sz="2000" dirty="0"/>
              <a:t>     (but also within the fruit and vegetable</a:t>
            </a:r>
            <a:br>
              <a:rPr lang="en-GB" sz="2000" dirty="0"/>
            </a:br>
            <a:r>
              <a:rPr lang="en-GB" sz="2000" dirty="0"/>
              <a:t>     sector)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Difficulties for </a:t>
            </a:r>
            <a:r>
              <a:rPr lang="en-GB" sz="2000" u="sng" dirty="0"/>
              <a:t>smaller research institutes </a:t>
            </a:r>
            <a:r>
              <a:rPr lang="en-GB" sz="2000" dirty="0"/>
              <a:t>to be involved in larger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u="sng" dirty="0"/>
              <a:t>Length of projects</a:t>
            </a:r>
            <a:r>
              <a:rPr lang="en-GB" sz="2000" dirty="0"/>
              <a:t>: testing and validation might only be feasible with longer outreach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Continuity is important, to keep pace of similar projects in other parts of the world</a:t>
            </a:r>
          </a:p>
        </p:txBody>
      </p:sp>
    </p:spTree>
    <p:extLst>
      <p:ext uri="{BB962C8B-B14F-4D97-AF65-F5344CB8AC3E}">
        <p14:creationId xmlns:p14="http://schemas.microsoft.com/office/powerpoint/2010/main" val="2644266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99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rgbClr val="008000"/>
                </a:solidFill>
              </a:rPr>
              <a:t>Overview</a:t>
            </a:r>
            <a:endParaRPr lang="nl-BE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9422" y="1345223"/>
            <a:ext cx="777240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European fruit and vegetable industry in the context of global challenges</a:t>
            </a:r>
          </a:p>
          <a:p>
            <a:pPr algn="ctr"/>
            <a:endParaRPr lang="nl-BE" dirty="0"/>
          </a:p>
        </p:txBody>
      </p:sp>
      <p:sp>
        <p:nvSpPr>
          <p:cNvPr id="9" name="Arrow: Down 8"/>
          <p:cNvSpPr/>
          <p:nvPr/>
        </p:nvSpPr>
        <p:spPr>
          <a:xfrm rot="19477550">
            <a:off x="5816431" y="2320560"/>
            <a:ext cx="298939" cy="905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Arrow: Down 9"/>
          <p:cNvSpPr/>
          <p:nvPr/>
        </p:nvSpPr>
        <p:spPr>
          <a:xfrm rot="2147667">
            <a:off x="2964434" y="2311334"/>
            <a:ext cx="298939" cy="905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extBox 10"/>
          <p:cNvSpPr txBox="1"/>
          <p:nvPr/>
        </p:nvSpPr>
        <p:spPr>
          <a:xfrm>
            <a:off x="651269" y="3376246"/>
            <a:ext cx="2848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Inward challenges</a:t>
            </a:r>
            <a:endParaRPr lang="nl-BE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43600" y="3376246"/>
            <a:ext cx="2488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Outward challenges</a:t>
            </a:r>
            <a:endParaRPr lang="nl-BE" b="1" dirty="0"/>
          </a:p>
        </p:txBody>
      </p:sp>
      <p:sp>
        <p:nvSpPr>
          <p:cNvPr id="13" name="Rectangle: Rounded Corners 12"/>
          <p:cNvSpPr/>
          <p:nvPr/>
        </p:nvSpPr>
        <p:spPr>
          <a:xfrm>
            <a:off x="774361" y="3946338"/>
            <a:ext cx="2602523" cy="2066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Competitiveness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Sustainability and resilience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Climate change</a:t>
            </a:r>
          </a:p>
        </p:txBody>
      </p:sp>
      <p:sp>
        <p:nvSpPr>
          <p:cNvPr id="14" name="Rectangle: Rounded Corners 13"/>
          <p:cNvSpPr/>
          <p:nvPr/>
        </p:nvSpPr>
        <p:spPr>
          <a:xfrm>
            <a:off x="5002822" y="3946338"/>
            <a:ext cx="3683978" cy="2066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Value of fruit and vegetables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Human health and well-being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Food safety and security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Social economy</a:t>
            </a:r>
            <a:endParaRPr lang="nl-B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25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8208" y="32903"/>
            <a:ext cx="6101861" cy="1143000"/>
          </a:xfrm>
        </p:spPr>
        <p:txBody>
          <a:bodyPr/>
          <a:lstStyle/>
          <a:p>
            <a:r>
              <a:rPr lang="en-GB" sz="3200" dirty="0"/>
              <a:t>Research needs for input Supplier and Production</a:t>
            </a:r>
            <a:endParaRPr lang="nl-BE" sz="3200" dirty="0"/>
          </a:p>
        </p:txBody>
      </p:sp>
      <p:pic>
        <p:nvPicPr>
          <p:cNvPr id="6" name="Afbeelding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365513"/>
            <a:ext cx="5861187" cy="4492487"/>
          </a:xfrm>
          <a:prstGeom prst="rect">
            <a:avLst/>
          </a:prstGeom>
        </p:spPr>
      </p:pic>
      <p:sp>
        <p:nvSpPr>
          <p:cNvPr id="7" name="Rectangle: Rounded Corners 6"/>
          <p:cNvSpPr/>
          <p:nvPr/>
        </p:nvSpPr>
        <p:spPr>
          <a:xfrm>
            <a:off x="188843" y="1354807"/>
            <a:ext cx="8825948" cy="901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Weaknesses and gaps in the fruit and vegetable industry and identification of the Innovation and Research needs to address global challenges</a:t>
            </a:r>
          </a:p>
          <a:p>
            <a:pPr algn="ctr"/>
            <a:endParaRPr lang="nl-BE" dirty="0"/>
          </a:p>
        </p:txBody>
      </p:sp>
      <p:sp>
        <p:nvSpPr>
          <p:cNvPr id="3" name="TextBox 2"/>
          <p:cNvSpPr txBox="1"/>
          <p:nvPr/>
        </p:nvSpPr>
        <p:spPr>
          <a:xfrm>
            <a:off x="5585791" y="2723322"/>
            <a:ext cx="31010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Genetic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Sustainable plant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Efficient use of primary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Enabling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Field and greenhouse production </a:t>
            </a:r>
          </a:p>
        </p:txBody>
      </p:sp>
    </p:spTree>
    <p:extLst>
      <p:ext uri="{BB962C8B-B14F-4D97-AF65-F5344CB8AC3E}">
        <p14:creationId xmlns:p14="http://schemas.microsoft.com/office/powerpoint/2010/main" val="1203389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0731" y="0"/>
            <a:ext cx="7236069" cy="1143000"/>
          </a:xfrm>
        </p:spPr>
        <p:txBody>
          <a:bodyPr/>
          <a:lstStyle/>
          <a:p>
            <a:r>
              <a:rPr lang="en-GB" sz="3600" dirty="0"/>
              <a:t>Research needs for Storage and Handling</a:t>
            </a:r>
            <a:endParaRPr lang="nl-B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99641702"/>
              </p:ext>
            </p:extLst>
          </p:nvPr>
        </p:nvGraphicFramePr>
        <p:xfrm>
          <a:off x="457200" y="1600200"/>
          <a:ext cx="8387862" cy="4290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4945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913" y="-99365"/>
            <a:ext cx="8229600" cy="1143000"/>
          </a:xfrm>
        </p:spPr>
        <p:txBody>
          <a:bodyPr/>
          <a:lstStyle/>
          <a:p>
            <a:r>
              <a:rPr lang="en-GB" sz="3600" dirty="0"/>
              <a:t>Research needs for Distribution</a:t>
            </a:r>
            <a:endParaRPr lang="nl-BE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64131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2847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178878"/>
            <a:ext cx="8229600" cy="1143000"/>
          </a:xfrm>
        </p:spPr>
        <p:txBody>
          <a:bodyPr/>
          <a:lstStyle/>
          <a:p>
            <a:r>
              <a:rPr lang="en-GB" sz="3600" dirty="0"/>
              <a:t>Research needs for Consumers</a:t>
            </a:r>
            <a:endParaRPr lang="nl-BE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2910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2072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853" y="0"/>
            <a:ext cx="6559444" cy="1143000"/>
          </a:xfrm>
        </p:spPr>
        <p:txBody>
          <a:bodyPr/>
          <a:lstStyle/>
          <a:p>
            <a:r>
              <a:rPr lang="en-GB" sz="2800" dirty="0"/>
              <a:t>R&amp;I for the European fruit and vegetable industry contributing to H2020 strategy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76046"/>
            <a:ext cx="8229600" cy="4525963"/>
          </a:xfrm>
        </p:spPr>
        <p:txBody>
          <a:bodyPr/>
          <a:lstStyle/>
          <a:p>
            <a:r>
              <a:rPr lang="en-GB" sz="2400" dirty="0"/>
              <a:t>The fruit and vegetable sector contribution to:</a:t>
            </a:r>
          </a:p>
          <a:p>
            <a:pPr lvl="1"/>
            <a:r>
              <a:rPr lang="en-GB" sz="2000" dirty="0"/>
              <a:t>Society</a:t>
            </a:r>
          </a:p>
          <a:p>
            <a:pPr lvl="1"/>
            <a:r>
              <a:rPr lang="en-GB" sz="2000" dirty="0"/>
              <a:t>EU economy</a:t>
            </a:r>
          </a:p>
          <a:p>
            <a:pPr lvl="1"/>
            <a:r>
              <a:rPr lang="en-GB" sz="2000" dirty="0"/>
              <a:t>EU environment</a:t>
            </a:r>
          </a:p>
          <a:p>
            <a:pPr lvl="1"/>
            <a:r>
              <a:rPr lang="en-GB" sz="2000" dirty="0"/>
              <a:t>Innovation</a:t>
            </a:r>
          </a:p>
          <a:p>
            <a:endParaRPr lang="nl-BE" dirty="0"/>
          </a:p>
        </p:txBody>
      </p:sp>
      <p:sp>
        <p:nvSpPr>
          <p:cNvPr id="4" name="Rectangle: Rounded Corners 3"/>
          <p:cNvSpPr/>
          <p:nvPr/>
        </p:nvSpPr>
        <p:spPr>
          <a:xfrm>
            <a:off x="3903784" y="2409093"/>
            <a:ext cx="4783015" cy="38305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600" dirty="0">
                <a:solidFill>
                  <a:schemeClr val="tx1"/>
                </a:solidFill>
              </a:rPr>
              <a:t>“The fruit and vegetable sector is in an excellent position to help reach the goals set out in the EUROPE 2020 Strategy of a </a:t>
            </a:r>
            <a:r>
              <a:rPr lang="en-GB" sz="1600" b="1" dirty="0">
                <a:solidFill>
                  <a:schemeClr val="tx1"/>
                </a:solidFill>
              </a:rPr>
              <a:t>smart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b="1" dirty="0">
                <a:solidFill>
                  <a:schemeClr val="tx1"/>
                </a:solidFill>
              </a:rPr>
              <a:t>sustainable</a:t>
            </a:r>
            <a:r>
              <a:rPr lang="en-GB" sz="1600" dirty="0">
                <a:solidFill>
                  <a:schemeClr val="tx1"/>
                </a:solidFill>
              </a:rPr>
              <a:t> and </a:t>
            </a:r>
            <a:r>
              <a:rPr lang="en-GB" sz="1600" b="1" dirty="0">
                <a:solidFill>
                  <a:schemeClr val="tx1"/>
                </a:solidFill>
              </a:rPr>
              <a:t>inclusive</a:t>
            </a:r>
            <a:r>
              <a:rPr lang="en-GB" sz="1600" dirty="0">
                <a:solidFill>
                  <a:schemeClr val="tx1"/>
                </a:solidFill>
              </a:rPr>
              <a:t> economy, allowing the attainment of high levels of employment, productivity and increasing social cohesion. In fact, this sector is ideally positioned to contribute in a positive manner to </a:t>
            </a:r>
            <a:r>
              <a:rPr lang="en-GB" sz="1600" b="1" dirty="0">
                <a:solidFill>
                  <a:schemeClr val="tx1"/>
                </a:solidFill>
              </a:rPr>
              <a:t>societal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b="1" dirty="0">
                <a:solidFill>
                  <a:schemeClr val="tx1"/>
                </a:solidFill>
              </a:rPr>
              <a:t>economic</a:t>
            </a:r>
            <a:r>
              <a:rPr lang="en-GB" sz="1600" dirty="0">
                <a:solidFill>
                  <a:schemeClr val="tx1"/>
                </a:solidFill>
              </a:rPr>
              <a:t> and </a:t>
            </a:r>
            <a:r>
              <a:rPr lang="en-GB" sz="1600" b="1" dirty="0">
                <a:solidFill>
                  <a:schemeClr val="tx1"/>
                </a:solidFill>
              </a:rPr>
              <a:t>environmental</a:t>
            </a:r>
            <a:r>
              <a:rPr lang="en-GB" sz="1600" dirty="0">
                <a:solidFill>
                  <a:schemeClr val="tx1"/>
                </a:solidFill>
              </a:rPr>
              <a:t> issues that are relevant to Europe and its economy. The following sections provide more in-depth analysis of the issues where research and technological innovation may benefit the European KBBE by benefiting the fruit chain of Europe.”</a:t>
            </a:r>
            <a:endParaRPr lang="nl-B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56043"/>
      </p:ext>
    </p:extLst>
  </p:cSld>
  <p:clrMapOvr>
    <a:masterClrMapping/>
  </p:clrMapOvr>
</p:sld>
</file>

<file path=ppt/theme/theme1.xml><?xml version="1.0" encoding="utf-8"?>
<a:theme xmlns:a="http://schemas.openxmlformats.org/drawingml/2006/main" name="WAPA">
  <a:themeElements>
    <a:clrScheme name="Custom 1">
      <a:dk1>
        <a:sysClr val="windowText" lastClr="000000"/>
      </a:dk1>
      <a:lt1>
        <a:sysClr val="window" lastClr="FFFFFF"/>
      </a:lt1>
      <a:dk2>
        <a:srgbClr val="352F25"/>
      </a:dk2>
      <a:lt2>
        <a:srgbClr val="EDECEB"/>
      </a:lt2>
      <a:accent1>
        <a:srgbClr val="92D050"/>
      </a:accent1>
      <a:accent2>
        <a:srgbClr val="00B050"/>
      </a:accent2>
      <a:accent3>
        <a:srgbClr val="C00000"/>
      </a:accent3>
      <a:accent4>
        <a:srgbClr val="FF0000"/>
      </a:accent4>
      <a:accent5>
        <a:srgbClr val="F08A42"/>
      </a:accent5>
      <a:accent6>
        <a:srgbClr val="6A5178"/>
      </a:accent6>
      <a:hlink>
        <a:srgbClr val="006600"/>
      </a:hlink>
      <a:folHlink>
        <a:srgbClr val="6A517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PA" id="{8BBF34D9-A41C-4F70-A8F3-4BA8E886C898}" vid="{EB0CC5AA-DF3E-44E0-BA6A-C1E5D1B43149}"/>
    </a:ext>
  </a:extLst>
</a:theme>
</file>

<file path=ppt/theme/theme2.xml><?xml version="1.0" encoding="utf-8"?>
<a:theme xmlns:a="http://schemas.openxmlformats.org/drawingml/2006/main" name="Presentazione_FBMB_new_con_logo">
  <a:themeElements>
    <a:clrScheme name="Presentazione_FBMB_new_con_log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_FBMB_new_con_log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zione_FBMB_new_con_log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rognosfrui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gnosfruit" id="{2055EDE0-4B15-4CC1-9F8A-8D60D53E315F}" vid="{92CAE88F-1C20-4906-8AFB-F0E7CC165761}"/>
    </a:ext>
  </a:extLst>
</a:theme>
</file>

<file path=ppt/theme/theme4.xml><?xml version="1.0" encoding="utf-8"?>
<a:theme xmlns:a="http://schemas.openxmlformats.org/drawingml/2006/main" name="1_Presentazione_FBMB_new_con_logo">
  <a:themeElements>
    <a:clrScheme name="Presentazione_FBMB_new_con_log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_FBMB_new_con_log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zione_FBMB_new_con_log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_FBMB_new_con_log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_FBMB_new_con_log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WAPA</Template>
  <TotalTime>3138</TotalTime>
  <Words>686</Words>
  <Application>Microsoft Office PowerPoint</Application>
  <PresentationFormat>On-screen Show (4:3)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WAPA</vt:lpstr>
      <vt:lpstr>Presentazione_FBMB_new_con_logo</vt:lpstr>
      <vt:lpstr>1_Prognosfruit</vt:lpstr>
      <vt:lpstr>1_Presentazione_FBMB_new_con_logo</vt:lpstr>
      <vt:lpstr>1_Office Theme</vt:lpstr>
      <vt:lpstr>2_Office Theme</vt:lpstr>
      <vt:lpstr>3_Office Theme</vt:lpstr>
      <vt:lpstr>Priorities for the fruit and vegetables sector   Horizon 2020</vt:lpstr>
      <vt:lpstr>Strategic Innovation and Research Agenda</vt:lpstr>
      <vt:lpstr>Overview</vt:lpstr>
      <vt:lpstr>Overview</vt:lpstr>
      <vt:lpstr>Research needs for input Supplier and Production</vt:lpstr>
      <vt:lpstr>Research needs for Storage and Handling</vt:lpstr>
      <vt:lpstr>Research needs for Distribution</vt:lpstr>
      <vt:lpstr>Research needs for Consumers</vt:lpstr>
      <vt:lpstr>R&amp;I for the European fruit and vegetable industry contributing to H2020 strategy</vt:lpstr>
      <vt:lpstr>Priorities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 / Export Division meeting</dc:title>
  <dc:creator>Daphne van Doom</dc:creator>
  <cp:lastModifiedBy>Philippe Binard</cp:lastModifiedBy>
  <cp:revision>271</cp:revision>
  <cp:lastPrinted>2016-05-23T12:58:23Z</cp:lastPrinted>
  <dcterms:created xsi:type="dcterms:W3CDTF">2016-01-13T15:51:24Z</dcterms:created>
  <dcterms:modified xsi:type="dcterms:W3CDTF">2016-10-18T13:42:35Z</dcterms:modified>
</cp:coreProperties>
</file>