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266" r:id="rId3"/>
    <p:sldId id="267" r:id="rId4"/>
    <p:sldId id="268" r:id="rId5"/>
    <p:sldId id="269" r:id="rId6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2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8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72" y="-90"/>
      </p:cViewPr>
      <p:guideLst>
        <p:guide orient="horz" pos="307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632687"/>
            <a:ext cx="5335893" cy="438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263815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85" tIns="44892" rIns="89785" bIns="44892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publications/egtop-reports-organic-production_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transparency/regdoc/rep/3/2019/EN/C-2019-1869-F1-EN-ANNEX-1-PART-1.PDF" TargetMode="External"/><Relationship Id="rId2" Type="http://schemas.openxmlformats.org/officeDocument/2006/relationships/hyperlink" Target="http://ec.europa.eu/transparency/regdoc/rep/3/2019/EN/C-2019-1869-F1-EN-MAIN-PART-1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1412776"/>
            <a:ext cx="5760640" cy="1440160"/>
          </a:xfrm>
        </p:spPr>
        <p:txBody>
          <a:bodyPr/>
          <a:lstStyle/>
          <a:p>
            <a:r>
              <a:rPr lang="en-GB" dirty="0" smtClean="0"/>
              <a:t>Organic Wine</a:t>
            </a:r>
            <a:br>
              <a:rPr lang="en-GB" dirty="0" smtClean="0"/>
            </a:br>
            <a:r>
              <a:rPr lang="en-GB" sz="2000" dirty="0" smtClean="0"/>
              <a:t>- </a:t>
            </a:r>
            <a:r>
              <a:rPr lang="en-GB" sz="2000" dirty="0"/>
              <a:t>substances allowed</a:t>
            </a:r>
            <a:br>
              <a:rPr lang="en-GB" sz="2000" dirty="0"/>
            </a:br>
            <a:r>
              <a:rPr lang="en-GB" sz="2000" dirty="0" smtClean="0"/>
              <a:t>- exceptional practices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000" y="5661248"/>
            <a:ext cx="7416824" cy="720080"/>
          </a:xfrm>
        </p:spPr>
        <p:txBody>
          <a:bodyPr/>
          <a:lstStyle/>
          <a:p>
            <a:r>
              <a:rPr lang="en-GB" dirty="0" smtClean="0"/>
              <a:t>CDG Wine,  14 May</a:t>
            </a:r>
            <a:r>
              <a:rPr lang="en-GB" dirty="0"/>
              <a:t> </a:t>
            </a:r>
            <a:r>
              <a:rPr lang="en-GB" dirty="0" smtClean="0"/>
              <a:t>2019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12976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620689"/>
            <a:ext cx="8229600" cy="648072"/>
          </a:xfrm>
        </p:spPr>
        <p:txBody>
          <a:bodyPr/>
          <a:lstStyle/>
          <a:p>
            <a:r>
              <a:rPr lang="en-GB" dirty="0" smtClean="0"/>
              <a:t>Current situation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649" y="1628800"/>
            <a:ext cx="8352928" cy="4608512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 smtClean="0"/>
              <a:t>Commission Regulation (EC) No 889/2008,</a:t>
            </a:r>
          </a:p>
          <a:p>
            <a:pPr marL="0" indent="0" algn="ctr">
              <a:buNone/>
            </a:pPr>
            <a:r>
              <a:rPr lang="en-GB" b="1" dirty="0" smtClean="0"/>
              <a:t>in particular</a:t>
            </a:r>
            <a:r>
              <a:rPr lang="en-GB" b="1" dirty="0"/>
              <a:t> </a:t>
            </a:r>
            <a:r>
              <a:rPr lang="en-GB" b="1" dirty="0" smtClean="0"/>
              <a:t>Articles </a:t>
            </a:r>
            <a:r>
              <a:rPr lang="en-GB" b="1" dirty="0"/>
              <a:t>29b to 29d and Annex </a:t>
            </a:r>
            <a:r>
              <a:rPr lang="en-GB" b="1" dirty="0" err="1" smtClean="0"/>
              <a:t>VIIIa</a:t>
            </a:r>
            <a:endParaRPr lang="en-GB" b="1" dirty="0" smtClean="0"/>
          </a:p>
          <a:p>
            <a:pPr algn="just"/>
            <a:r>
              <a:rPr lang="en-IE" sz="1800" dirty="0" smtClean="0"/>
              <a:t>Organic wine is wine and must satisfy in particular the rules on conventional wine (Articles 29b, 29c.2)</a:t>
            </a:r>
          </a:p>
          <a:p>
            <a:pPr algn="just"/>
            <a:r>
              <a:rPr lang="en-IE" sz="1800" dirty="0" smtClean="0"/>
              <a:t>Limitation on technical processes are mentioned in Article 29d</a:t>
            </a:r>
          </a:p>
          <a:p>
            <a:pPr algn="just"/>
            <a:r>
              <a:rPr lang="en-IE" sz="1800" dirty="0" smtClean="0"/>
              <a:t>Substances (additives and processing aids) are listed in Annex </a:t>
            </a:r>
            <a:r>
              <a:rPr lang="en-IE" sz="1800" dirty="0" err="1" smtClean="0"/>
              <a:t>VIIIa</a:t>
            </a:r>
            <a:r>
              <a:rPr lang="en-IE" sz="1800" dirty="0" smtClean="0"/>
              <a:t> lastly modified by Commission implementing Regulation (EU) 2018/1584, following EGTOP review in 2015 on wine based on MS requests, (</a:t>
            </a:r>
            <a:r>
              <a:rPr lang="en-IE" sz="1800" dirty="0" smtClean="0">
                <a:hlinkClick r:id="rId2"/>
              </a:rPr>
              <a:t>https://ec.europa.eu/info/publications/egtop-reports-organic-production_en</a:t>
            </a:r>
            <a:r>
              <a:rPr lang="en-IE" sz="1800" dirty="0" smtClean="0"/>
              <a:t>)</a:t>
            </a:r>
          </a:p>
          <a:p>
            <a:pPr algn="just"/>
            <a:r>
              <a:rPr lang="en-IE" sz="1800" dirty="0" smtClean="0"/>
              <a:t>Minor clarifications of Annex </a:t>
            </a:r>
            <a:r>
              <a:rPr lang="en-IE" sz="1800" dirty="0" err="1" smtClean="0"/>
              <a:t>VIIIa</a:t>
            </a:r>
            <a:r>
              <a:rPr lang="en-IE" sz="1800" dirty="0" smtClean="0"/>
              <a:t> is ongoing (</a:t>
            </a:r>
            <a:r>
              <a:rPr lang="en-IE" sz="1400" dirty="0" smtClean="0"/>
              <a:t>to clarify the authorised uses for yeast cell wall and to remove copper sulphate that had a time limited authorisation (31/7/2015))</a:t>
            </a:r>
            <a:endParaRPr lang="en-IE" sz="1800" dirty="0" smtClean="0"/>
          </a:p>
          <a:p>
            <a:pPr lvl="2"/>
            <a:endParaRPr lang="en-GB" dirty="0"/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endParaRPr lang="en-GB" sz="2400" i="1" dirty="0"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58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32" y="332656"/>
            <a:ext cx="8424168" cy="576064"/>
          </a:xfrm>
        </p:spPr>
        <p:txBody>
          <a:bodyPr/>
          <a:lstStyle/>
          <a:p>
            <a:r>
              <a:rPr lang="en-GB" dirty="0" smtClean="0">
                <a:solidFill>
                  <a:srgbClr val="FFC000"/>
                </a:solidFill>
              </a:rPr>
              <a:t>Future situation  (First January 2021)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632" y="1052736"/>
            <a:ext cx="8507288" cy="5112568"/>
          </a:xfrm>
        </p:spPr>
        <p:txBody>
          <a:bodyPr/>
          <a:lstStyle/>
          <a:p>
            <a:pPr marL="0" indent="0" algn="ctr">
              <a:buNone/>
            </a:pPr>
            <a:r>
              <a:rPr lang="en-IE" b="1" dirty="0" smtClean="0">
                <a:solidFill>
                  <a:srgbClr val="FFC000"/>
                </a:solidFill>
              </a:rPr>
              <a:t>Regulation  (EU) 2018/848 of the European Parliament and of the Council, in particular Articles 18 and 28, and Part VI of Annex II</a:t>
            </a:r>
          </a:p>
          <a:p>
            <a:pPr marL="0" indent="0">
              <a:buNone/>
            </a:pPr>
            <a:endParaRPr lang="en-IE" dirty="0" smtClean="0"/>
          </a:p>
          <a:p>
            <a:pPr algn="just"/>
            <a:r>
              <a:rPr lang="en-IE" sz="1800" dirty="0" smtClean="0"/>
              <a:t>Processes/Treatments authorised for conventional wine and not limited elsewhere in the Regulation are authorised (point 3.1 of Part VI of Annex II) </a:t>
            </a:r>
            <a:r>
              <a:rPr lang="en-IE" sz="1400" dirty="0" smtClean="0"/>
              <a:t>(e.g.: ion exchange resins for ‘grape must’ intended for ‘rectified concentrated grape must’ are authorised)</a:t>
            </a:r>
            <a:r>
              <a:rPr lang="en-IE" sz="1400" b="1" dirty="0"/>
              <a:t> </a:t>
            </a:r>
            <a:r>
              <a:rPr lang="en-IE" sz="1400" b="1" smtClean="0"/>
              <a:t>(= current </a:t>
            </a:r>
            <a:r>
              <a:rPr lang="en-IE" sz="1400" b="1" dirty="0"/>
              <a:t>situation)</a:t>
            </a:r>
            <a:r>
              <a:rPr lang="en-IE" sz="1400" dirty="0"/>
              <a:t> </a:t>
            </a:r>
            <a:endParaRPr lang="en-IE" sz="1400" dirty="0" smtClean="0"/>
          </a:p>
          <a:p>
            <a:pPr algn="just"/>
            <a:endParaRPr lang="en-IE" sz="1800" b="1" dirty="0"/>
          </a:p>
          <a:p>
            <a:pPr algn="just"/>
            <a:r>
              <a:rPr lang="en-IE" sz="1800" b="1" dirty="0" smtClean="0"/>
              <a:t>Limitation</a:t>
            </a:r>
            <a:r>
              <a:rPr lang="en-IE" sz="1800" dirty="0" smtClean="0"/>
              <a:t> on processes/treatments are mentioned in points 3.2 (prohibition) and 3.3 (specific restrictions) of Part VI of Annex II</a:t>
            </a:r>
          </a:p>
          <a:p>
            <a:pPr marL="800100" lvl="2" indent="0" algn="just"/>
            <a:r>
              <a:rPr lang="en-IE" sz="1800" dirty="0" smtClean="0"/>
              <a:t>There is no empowerment to the Commission to modify or to derogate to the prohibitions set in point 3.2 (</a:t>
            </a:r>
            <a:r>
              <a:rPr lang="en-IE" i="1" dirty="0" smtClean="0"/>
              <a:t>e.g.: prohibition on </a:t>
            </a:r>
            <a:r>
              <a:rPr lang="en-IE" i="1" dirty="0" err="1" smtClean="0"/>
              <a:t>electrodialysis</a:t>
            </a:r>
            <a:r>
              <a:rPr lang="en-IE" i="1" dirty="0" smtClean="0"/>
              <a:t> to ensure tartaric stabilisation</a:t>
            </a:r>
            <a:r>
              <a:rPr lang="en-IE" sz="1800" dirty="0" smtClean="0"/>
              <a:t>).</a:t>
            </a:r>
          </a:p>
          <a:p>
            <a:pPr marL="800100" lvl="2" indent="0" algn="just"/>
            <a:r>
              <a:rPr lang="en-IE" sz="1800" dirty="0" smtClean="0"/>
              <a:t>Point 3.3 authorises in particular the heat treatment up to 75°C </a:t>
            </a:r>
            <a:r>
              <a:rPr lang="en-IE" dirty="0" smtClean="0"/>
              <a:t>(currently up to 70°C)</a:t>
            </a:r>
          </a:p>
          <a:p>
            <a:pPr marL="457200" lvl="1" indent="0" algn="just">
              <a:buNone/>
            </a:pPr>
            <a:endParaRPr lang="fr-BE" dirty="0" smtClean="0"/>
          </a:p>
          <a:p>
            <a:pPr lvl="1" algn="just"/>
            <a:endParaRPr lang="en-GB" dirty="0"/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endParaRPr lang="en-GB" sz="2400" i="1" dirty="0"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28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32" y="332656"/>
            <a:ext cx="8424168" cy="576064"/>
          </a:xfrm>
        </p:spPr>
        <p:txBody>
          <a:bodyPr/>
          <a:lstStyle/>
          <a:p>
            <a:r>
              <a:rPr lang="en-GB" dirty="0" smtClean="0">
                <a:solidFill>
                  <a:srgbClr val="FFC000"/>
                </a:solidFill>
              </a:rPr>
              <a:t>Future situation  (First January 2021)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632" y="908720"/>
            <a:ext cx="8507288" cy="5544616"/>
          </a:xfrm>
        </p:spPr>
        <p:txBody>
          <a:bodyPr/>
          <a:lstStyle/>
          <a:p>
            <a:pPr algn="just"/>
            <a:r>
              <a:rPr lang="en-IE" sz="1800" b="1" dirty="0" smtClean="0"/>
              <a:t>Authorisation</a:t>
            </a:r>
            <a:r>
              <a:rPr lang="en-IE" sz="1800" dirty="0" smtClean="0"/>
              <a:t> of products/substances (additives and processing aids in particular) will be listed in an implementing act, in accordance with Article 24.9 of Regulation 2018/848.</a:t>
            </a:r>
            <a:endParaRPr lang="en-IE" sz="1800" b="0" dirty="0"/>
          </a:p>
          <a:p>
            <a:pPr marL="400050" lvl="1" indent="0" algn="just">
              <a:buNone/>
            </a:pPr>
            <a:r>
              <a:rPr lang="en-IE" sz="1800" b="0" dirty="0" smtClean="0"/>
              <a:t>This list should correspond to the current Annex </a:t>
            </a:r>
            <a:r>
              <a:rPr lang="en-IE" sz="1800" b="0" dirty="0" err="1" smtClean="0"/>
              <a:t>VIIIa</a:t>
            </a:r>
            <a:r>
              <a:rPr lang="en-IE" sz="1800" b="0" dirty="0" smtClean="0"/>
              <a:t> and should be published in June 2020. </a:t>
            </a:r>
            <a:r>
              <a:rPr lang="en-IE" sz="1800" b="1" dirty="0" smtClean="0"/>
              <a:t>However</a:t>
            </a:r>
            <a:r>
              <a:rPr lang="en-IE" sz="1800" b="1" dirty="0" smtClean="0"/>
              <a:t>,</a:t>
            </a:r>
          </a:p>
          <a:p>
            <a:pPr marL="400050" lvl="1" indent="0" algn="just">
              <a:buNone/>
            </a:pPr>
            <a:endParaRPr lang="en-IE" sz="1800" b="1" dirty="0" smtClean="0"/>
          </a:p>
          <a:p>
            <a:pPr lvl="2" indent="-285750" algn="just">
              <a:buFont typeface="Arial" panose="020B0604020202020204" pitchFamily="34" charset="0"/>
              <a:buChar char="•"/>
            </a:pPr>
            <a:r>
              <a:rPr lang="en-IE" sz="1800" dirty="0"/>
              <a:t>T</a:t>
            </a:r>
            <a:r>
              <a:rPr lang="en-IE" sz="1800" dirty="0" smtClean="0"/>
              <a:t>he structure will reflect the future delegated act on wine oenological practices and restrictions (distinction between additives and processing aids), to be published in June 2019 </a:t>
            </a:r>
            <a:r>
              <a:rPr lang="fr-BE" u="sng" dirty="0">
                <a:hlinkClick r:id="rId2"/>
              </a:rPr>
              <a:t>http://ec.europa.eu/transparency/regdoc/rep/3/2019/EN/C-2019-1869-F1-EN-MAIN-PART-1.PDF</a:t>
            </a:r>
            <a:r>
              <a:rPr lang="fr-BE" dirty="0"/>
              <a:t>; </a:t>
            </a:r>
            <a:r>
              <a:rPr lang="fr-BE" u="sng" dirty="0">
                <a:hlinkClick r:id="rId3"/>
              </a:rPr>
              <a:t>http://ec.europa.eu/transparency/regdoc/rep/3/2019/EN/C-2019-1869-F1-EN-ANNEX-1-PART-1.PDF</a:t>
            </a:r>
            <a:r>
              <a:rPr lang="fr-BE" dirty="0"/>
              <a:t> </a:t>
            </a:r>
            <a:endParaRPr lang="fr-BE" dirty="0" smtClean="0"/>
          </a:p>
          <a:p>
            <a:pPr lvl="2" indent="-285750" algn="just">
              <a:buFont typeface="Arial" panose="020B0604020202020204" pitchFamily="34" charset="0"/>
              <a:buChar char="•"/>
            </a:pPr>
            <a:endParaRPr lang="en-IE" sz="1800" dirty="0" smtClean="0"/>
          </a:p>
          <a:p>
            <a:pPr lvl="2" indent="-285750" algn="just">
              <a:buFont typeface="Arial" panose="020B0604020202020204" pitchFamily="34" charset="0"/>
              <a:buChar char="•"/>
            </a:pPr>
            <a:r>
              <a:rPr lang="en-IE" sz="1800" dirty="0" smtClean="0"/>
              <a:t>New substances might be added by the </a:t>
            </a:r>
            <a:r>
              <a:rPr lang="en-IE" sz="1800" dirty="0" smtClean="0"/>
              <a:t>Commission based on:</a:t>
            </a:r>
            <a:endParaRPr lang="en-IE" sz="2400" dirty="0" smtClean="0"/>
          </a:p>
          <a:p>
            <a:pPr lvl="3" indent="-285750" algn="just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srgbClr val="00B0F0"/>
                </a:solidFill>
              </a:rPr>
              <a:t>Demand(s) of the MS, of the sector,</a:t>
            </a:r>
          </a:p>
          <a:p>
            <a:pPr lvl="3" indent="-285750" algn="just">
              <a:buFont typeface="Arial" panose="020B0604020202020204" pitchFamily="34" charset="0"/>
              <a:buChar char="•"/>
            </a:pPr>
            <a:r>
              <a:rPr lang="en-IE" sz="1600" dirty="0" smtClean="0">
                <a:solidFill>
                  <a:srgbClr val="00B0F0"/>
                </a:solidFill>
              </a:rPr>
              <a:t>Positive </a:t>
            </a:r>
            <a:r>
              <a:rPr lang="en-IE" sz="1600" dirty="0" smtClean="0">
                <a:solidFill>
                  <a:srgbClr val="00B0F0"/>
                </a:solidFill>
              </a:rPr>
              <a:t>evaluation by </a:t>
            </a:r>
            <a:r>
              <a:rPr lang="en-IE" sz="1600" dirty="0" smtClean="0">
                <a:solidFill>
                  <a:srgbClr val="00B0F0"/>
                </a:solidFill>
              </a:rPr>
              <a:t>EGTOP, based on the Commission mandate,</a:t>
            </a:r>
            <a:endParaRPr lang="en-IE" sz="1600" dirty="0" smtClean="0">
              <a:solidFill>
                <a:srgbClr val="00B0F0"/>
              </a:solidFill>
            </a:endParaRPr>
          </a:p>
          <a:p>
            <a:pPr lvl="3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F0"/>
                </a:solidFill>
              </a:rPr>
              <a:t>In </a:t>
            </a:r>
            <a:r>
              <a:rPr lang="en-US" sz="1600" dirty="0">
                <a:solidFill>
                  <a:srgbClr val="00B0F0"/>
                </a:solidFill>
              </a:rPr>
              <a:t>accordance with the opinion of the Committee on </a:t>
            </a:r>
            <a:r>
              <a:rPr lang="en-US" sz="1600">
                <a:solidFill>
                  <a:srgbClr val="00B0F0"/>
                </a:solidFill>
              </a:rPr>
              <a:t>Organic </a:t>
            </a:r>
            <a:r>
              <a:rPr lang="en-US" sz="1600" smtClean="0">
                <a:solidFill>
                  <a:srgbClr val="00B0F0"/>
                </a:solidFill>
              </a:rPr>
              <a:t>Production.</a:t>
            </a:r>
            <a:endParaRPr lang="en-IE" sz="1800" b="1" dirty="0" smtClean="0">
              <a:solidFill>
                <a:srgbClr val="00B0F0"/>
              </a:solidFill>
            </a:endParaRPr>
          </a:p>
          <a:p>
            <a:pPr lvl="1" algn="just"/>
            <a:endParaRPr lang="fr-BE" dirty="0" smtClean="0"/>
          </a:p>
          <a:p>
            <a:pPr lvl="1" algn="just"/>
            <a:endParaRPr lang="en-GB" dirty="0"/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endParaRPr lang="en-GB" sz="2400" i="1" dirty="0"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029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632" y="332656"/>
            <a:ext cx="8424168" cy="576064"/>
          </a:xfrm>
        </p:spPr>
        <p:txBody>
          <a:bodyPr/>
          <a:lstStyle/>
          <a:p>
            <a:r>
              <a:rPr lang="en-GB" dirty="0" smtClean="0">
                <a:solidFill>
                  <a:srgbClr val="FFC000"/>
                </a:solidFill>
              </a:rPr>
              <a:t>Future situation  (First January 2021)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2632" y="1052736"/>
            <a:ext cx="8507288" cy="5400600"/>
          </a:xfrm>
        </p:spPr>
        <p:txBody>
          <a:bodyPr/>
          <a:lstStyle/>
          <a:p>
            <a:pPr lvl="1" algn="just"/>
            <a:r>
              <a:rPr lang="fr-BE" i="1" dirty="0" err="1" smtClean="0"/>
              <a:t>Exceptional</a:t>
            </a:r>
            <a:r>
              <a:rPr lang="fr-BE" i="1" dirty="0" smtClean="0"/>
              <a:t> production </a:t>
            </a:r>
            <a:r>
              <a:rPr lang="fr-BE" i="1" dirty="0" err="1" smtClean="0"/>
              <a:t>rules</a:t>
            </a:r>
            <a:endParaRPr lang="fr-BE" i="1" dirty="0" smtClean="0"/>
          </a:p>
          <a:p>
            <a:pPr lvl="1" algn="just"/>
            <a:endParaRPr lang="fr-BE" dirty="0" smtClean="0"/>
          </a:p>
          <a:p>
            <a:pPr marL="514350" lvl="1" indent="0" algn="just">
              <a:buNone/>
            </a:pPr>
            <a:r>
              <a:rPr lang="fr-BE" sz="1800" b="0" dirty="0" smtClean="0"/>
              <a:t>Final discussion </a:t>
            </a:r>
            <a:r>
              <a:rPr lang="fr-BE" sz="1800" b="0" dirty="0" err="1" smtClean="0"/>
              <a:t>with</a:t>
            </a:r>
            <a:r>
              <a:rPr lang="fr-BE" sz="1800" b="0" dirty="0" smtClean="0"/>
              <a:t> the MS </a:t>
            </a:r>
            <a:r>
              <a:rPr lang="fr-BE" sz="1800" b="0" dirty="0" err="1" smtClean="0"/>
              <a:t>delegates</a:t>
            </a:r>
            <a:r>
              <a:rPr lang="fr-BE" sz="1800" b="0" dirty="0" smtClean="0"/>
              <a:t> on a future Commission </a:t>
            </a:r>
            <a:r>
              <a:rPr lang="fr-BE" sz="1800" b="0" dirty="0" err="1" smtClean="0"/>
              <a:t>Delegated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Regulation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supplementing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Regulation</a:t>
            </a:r>
            <a:r>
              <a:rPr lang="fr-BE" sz="1800" b="0" dirty="0" smtClean="0"/>
              <a:t> (EU) 2018/848 of the </a:t>
            </a:r>
            <a:r>
              <a:rPr lang="fr-BE" sz="1800" b="0" dirty="0" err="1" smtClean="0"/>
              <a:t>European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Parliament</a:t>
            </a:r>
            <a:r>
              <a:rPr lang="fr-BE" sz="1800" b="0" dirty="0" smtClean="0"/>
              <a:t> and of the Council as regards </a:t>
            </a:r>
            <a:r>
              <a:rPr lang="fr-BE" sz="1800" b="0" dirty="0" err="1" smtClean="0"/>
              <a:t>exceptional</a:t>
            </a:r>
            <a:r>
              <a:rPr lang="fr-BE" sz="1800" b="0" dirty="0" smtClean="0"/>
              <a:t> production </a:t>
            </a:r>
            <a:r>
              <a:rPr lang="fr-BE" sz="1800" b="0" dirty="0" err="1" smtClean="0"/>
              <a:t>rules</a:t>
            </a:r>
            <a:r>
              <a:rPr lang="fr-BE" sz="1800" b="0" dirty="0" smtClean="0"/>
              <a:t> in </a:t>
            </a:r>
            <a:r>
              <a:rPr lang="fr-BE" sz="1800" b="0" dirty="0" err="1" smtClean="0"/>
              <a:t>organic</a:t>
            </a:r>
            <a:r>
              <a:rPr lang="fr-BE" sz="1800" b="0" dirty="0" smtClean="0"/>
              <a:t> production. The </a:t>
            </a:r>
            <a:r>
              <a:rPr lang="fr-BE" sz="1800" b="0" dirty="0" err="1" smtClean="0"/>
              <a:t>text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is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now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under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revision</a:t>
            </a:r>
            <a:r>
              <a:rPr lang="fr-BE" sz="1800" b="0" dirty="0" smtClean="0"/>
              <a:t> by the </a:t>
            </a:r>
            <a:r>
              <a:rPr lang="fr-BE" sz="1800" b="0" dirty="0" err="1" smtClean="0"/>
              <a:t>Legal</a:t>
            </a:r>
            <a:r>
              <a:rPr lang="fr-BE" sz="1800" b="0" dirty="0" smtClean="0"/>
              <a:t> Service of the Commission.</a:t>
            </a:r>
          </a:p>
          <a:p>
            <a:pPr marL="514350" lvl="1" indent="0" algn="just">
              <a:buNone/>
            </a:pPr>
            <a:endParaRPr lang="fr-BE" sz="1800" b="0" dirty="0" smtClean="0"/>
          </a:p>
          <a:p>
            <a:pPr marL="514350" lvl="1" indent="0" algn="just">
              <a:buNone/>
            </a:pPr>
            <a:r>
              <a:rPr lang="fr-BE" sz="1800" b="0" dirty="0" smtClean="0"/>
              <a:t>For the </a:t>
            </a:r>
            <a:r>
              <a:rPr lang="fr-BE" sz="1800" b="0" dirty="0" err="1" smtClean="0"/>
              <a:t>wine</a:t>
            </a:r>
            <a:r>
              <a:rPr lang="fr-BE" sz="1800" b="0" dirty="0" smtClean="0"/>
              <a:t> production, </a:t>
            </a:r>
            <a:r>
              <a:rPr lang="fr-BE" sz="1800" b="0" dirty="0" err="1" smtClean="0"/>
              <a:t>there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is</a:t>
            </a:r>
            <a:r>
              <a:rPr lang="fr-BE" sz="1800" b="0" dirty="0" smtClean="0"/>
              <a:t> one </a:t>
            </a:r>
            <a:r>
              <a:rPr lang="fr-BE" sz="1800" b="0" dirty="0" err="1" smtClean="0"/>
              <a:t>specific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derogation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considered</a:t>
            </a:r>
            <a:r>
              <a:rPr lang="fr-BE" sz="1800" b="0" dirty="0" smtClean="0"/>
              <a:t> in case </a:t>
            </a:r>
            <a:r>
              <a:rPr lang="fr-BE" sz="1800" b="0" dirty="0" err="1" smtClean="0"/>
              <a:t>catastrophic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circumstances</a:t>
            </a:r>
            <a:r>
              <a:rPr lang="fr-BE" sz="1800" b="0" dirty="0" smtClean="0"/>
              <a:t> are </a:t>
            </a:r>
            <a:r>
              <a:rPr lang="fr-BE" sz="1800" b="0" dirty="0" err="1" smtClean="0"/>
              <a:t>formally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recognised</a:t>
            </a:r>
            <a:r>
              <a:rPr lang="fr-BE" sz="1800" b="0" dirty="0" smtClean="0"/>
              <a:t> by a MS:</a:t>
            </a:r>
          </a:p>
          <a:p>
            <a:pPr marL="514350" lvl="1" indent="0" algn="just">
              <a:buNone/>
            </a:pPr>
            <a:endParaRPr lang="fr-BE" sz="1800" b="0" dirty="0" smtClean="0"/>
          </a:p>
          <a:p>
            <a:pPr marL="914400" lvl="2" indent="0" algn="just"/>
            <a:r>
              <a:rPr lang="fr-BE" sz="1800" b="0" dirty="0" err="1" smtClean="0"/>
              <a:t>Derogation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from</a:t>
            </a:r>
            <a:r>
              <a:rPr lang="fr-BE" sz="1800" b="0" dirty="0" smtClean="0"/>
              <a:t> point 2.2 of Part VI of </a:t>
            </a:r>
            <a:r>
              <a:rPr lang="fr-BE" sz="1800" b="0" dirty="0" err="1" smtClean="0"/>
              <a:t>Annex</a:t>
            </a:r>
            <a:r>
              <a:rPr lang="fr-BE" sz="1800" b="0" dirty="0" smtClean="0"/>
              <a:t> II to </a:t>
            </a:r>
            <a:r>
              <a:rPr lang="fr-BE" sz="1800" b="0" dirty="0" err="1" smtClean="0"/>
              <a:t>Regulation</a:t>
            </a:r>
            <a:r>
              <a:rPr lang="fr-BE" sz="1800" b="0" dirty="0" smtClean="0"/>
              <a:t> (EU) 2018/848 on the maximum </a:t>
            </a:r>
            <a:r>
              <a:rPr lang="fr-BE" sz="1800" b="0" dirty="0" err="1" smtClean="0"/>
              <a:t>sulphur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dioxide</a:t>
            </a:r>
            <a:r>
              <a:rPr lang="fr-BE" sz="1800" b="0" dirty="0" smtClean="0"/>
              <a:t> content: up to the </a:t>
            </a:r>
            <a:r>
              <a:rPr lang="fr-BE" sz="1800" b="0" dirty="0" err="1" smtClean="0"/>
              <a:t>authorised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level</a:t>
            </a:r>
            <a:r>
              <a:rPr lang="fr-BE" sz="1800" b="0" dirty="0" smtClean="0"/>
              <a:t> for </a:t>
            </a:r>
            <a:r>
              <a:rPr lang="fr-BE" sz="1800" b="0" dirty="0" err="1" smtClean="0"/>
              <a:t>conventional</a:t>
            </a:r>
            <a:r>
              <a:rPr lang="fr-BE" sz="1800" b="0" dirty="0" smtClean="0"/>
              <a:t> </a:t>
            </a:r>
            <a:r>
              <a:rPr lang="fr-BE" sz="1800" b="0" dirty="0" err="1" smtClean="0"/>
              <a:t>wine</a:t>
            </a:r>
            <a:r>
              <a:rPr lang="fr-BE" sz="1800" dirty="0"/>
              <a:t> </a:t>
            </a:r>
            <a:r>
              <a:rPr lang="fr-BE" sz="1800" dirty="0" err="1" smtClean="0"/>
              <a:t>when</a:t>
            </a:r>
            <a:r>
              <a:rPr lang="fr-BE" sz="1800" dirty="0" smtClean="0"/>
              <a:t> the </a:t>
            </a:r>
            <a:r>
              <a:rPr lang="fr-BE" sz="1800" dirty="0" err="1" smtClean="0"/>
              <a:t>sanitary</a:t>
            </a:r>
            <a:r>
              <a:rPr lang="fr-BE" sz="1800" dirty="0" smtClean="0"/>
              <a:t> </a:t>
            </a:r>
            <a:r>
              <a:rPr lang="fr-BE" sz="1800" dirty="0" err="1" smtClean="0"/>
              <a:t>status</a:t>
            </a:r>
            <a:r>
              <a:rPr lang="fr-BE" sz="1800" dirty="0" smtClean="0"/>
              <a:t> of </a:t>
            </a:r>
            <a:r>
              <a:rPr lang="fr-BE" sz="1800" dirty="0" err="1" smtClean="0"/>
              <a:t>organic</a:t>
            </a:r>
            <a:r>
              <a:rPr lang="fr-BE" sz="1800" dirty="0" smtClean="0"/>
              <a:t> </a:t>
            </a:r>
            <a:r>
              <a:rPr lang="fr-BE" sz="1800" dirty="0" err="1" smtClean="0"/>
              <a:t>grapes</a:t>
            </a:r>
            <a:r>
              <a:rPr lang="fr-BE" sz="1800" dirty="0" smtClean="0"/>
              <a:t> </a:t>
            </a:r>
            <a:r>
              <a:rPr lang="fr-BE" sz="1800" dirty="0" err="1" smtClean="0"/>
              <a:t>requires</a:t>
            </a:r>
            <a:r>
              <a:rPr lang="fr-BE" sz="1800" dirty="0" smtClean="0"/>
              <a:t> more SO</a:t>
            </a:r>
            <a:r>
              <a:rPr lang="fr-BE" sz="1800" baseline="-25000" dirty="0" smtClean="0"/>
              <a:t>2 </a:t>
            </a:r>
            <a:r>
              <a:rPr lang="fr-BE" sz="1800" dirty="0" smtClean="0"/>
              <a:t>to </a:t>
            </a:r>
            <a:r>
              <a:rPr lang="fr-BE" sz="1800" dirty="0" err="1" smtClean="0"/>
              <a:t>obtain</a:t>
            </a:r>
            <a:r>
              <a:rPr lang="fr-BE" sz="1800" dirty="0" smtClean="0"/>
              <a:t> a </a:t>
            </a:r>
            <a:r>
              <a:rPr lang="fr-BE" sz="1800" dirty="0" err="1" smtClean="0"/>
              <a:t>product</a:t>
            </a:r>
            <a:r>
              <a:rPr lang="fr-BE" sz="1800" dirty="0" smtClean="0"/>
              <a:t> comparable to </a:t>
            </a:r>
            <a:r>
              <a:rPr lang="fr-BE" sz="1800" dirty="0" err="1" smtClean="0"/>
              <a:t>previous</a:t>
            </a:r>
            <a:r>
              <a:rPr lang="fr-BE" sz="1800" dirty="0" smtClean="0"/>
              <a:t> </a:t>
            </a:r>
            <a:r>
              <a:rPr lang="fr-BE" sz="1800" dirty="0" err="1" smtClean="0"/>
              <a:t>years</a:t>
            </a:r>
            <a:r>
              <a:rPr lang="fr-BE" sz="1800" dirty="0" smtClean="0"/>
              <a:t>.</a:t>
            </a:r>
            <a:endParaRPr lang="en-GB" sz="1800" b="0" baseline="-25000" dirty="0"/>
          </a:p>
          <a:p>
            <a:pPr marL="342900" lvl="2" indent="-342900">
              <a:buClr>
                <a:srgbClr val="0F5494"/>
              </a:buClr>
              <a:buFont typeface="Arial" pitchFamily="34" charset="0"/>
              <a:buChar char="•"/>
            </a:pPr>
            <a:endParaRPr lang="en-GB" sz="2400" i="1" dirty="0">
              <a:ea typeface="+mn-ea"/>
              <a:cs typeface="+mn-cs"/>
            </a:endParaRP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28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654</TotalTime>
  <Words>545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Verdana</vt:lpstr>
      <vt:lpstr>Blank</vt:lpstr>
      <vt:lpstr>Organic Wine - substances allowed - exceptional practices</vt:lpstr>
      <vt:lpstr>Current situation</vt:lpstr>
      <vt:lpstr>Future situation  (First January 2021)</vt:lpstr>
      <vt:lpstr>Future situation  (First January 2021)</vt:lpstr>
      <vt:lpstr>Future situation  (First January 2021)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EGTOP</dc:title>
  <dc:creator>DRUKKER Bas (AGRI)</dc:creator>
  <cp:lastModifiedBy>DE FROIDMONT Denis (AGRI)</cp:lastModifiedBy>
  <cp:revision>63</cp:revision>
  <cp:lastPrinted>2019-04-01T18:22:41Z</cp:lastPrinted>
  <dcterms:created xsi:type="dcterms:W3CDTF">2018-04-25T15:05:16Z</dcterms:created>
  <dcterms:modified xsi:type="dcterms:W3CDTF">2019-05-08T13:06:25Z</dcterms:modified>
</cp:coreProperties>
</file>