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9"/>
  </p:notesMasterIdLst>
  <p:handoutMasterIdLst>
    <p:handoutMasterId r:id="rId50"/>
  </p:handoutMasterIdLst>
  <p:sldIdLst>
    <p:sldId id="345" r:id="rId5"/>
    <p:sldId id="346" r:id="rId6"/>
    <p:sldId id="347" r:id="rId7"/>
    <p:sldId id="351" r:id="rId8"/>
    <p:sldId id="350" r:id="rId9"/>
    <p:sldId id="373" r:id="rId10"/>
    <p:sldId id="348" r:id="rId11"/>
    <p:sldId id="353" r:id="rId12"/>
    <p:sldId id="354" r:id="rId13"/>
    <p:sldId id="389" r:id="rId14"/>
    <p:sldId id="392" r:id="rId15"/>
    <p:sldId id="393" r:id="rId16"/>
    <p:sldId id="394" r:id="rId17"/>
    <p:sldId id="395" r:id="rId18"/>
    <p:sldId id="398" r:id="rId19"/>
    <p:sldId id="399" r:id="rId20"/>
    <p:sldId id="400" r:id="rId21"/>
    <p:sldId id="401" r:id="rId22"/>
    <p:sldId id="402" r:id="rId23"/>
    <p:sldId id="258" r:id="rId24"/>
    <p:sldId id="323" r:id="rId25"/>
    <p:sldId id="324" r:id="rId26"/>
    <p:sldId id="374" r:id="rId27"/>
    <p:sldId id="403" r:id="rId28"/>
    <p:sldId id="326" r:id="rId29"/>
    <p:sldId id="328" r:id="rId30"/>
    <p:sldId id="329" r:id="rId31"/>
    <p:sldId id="335" r:id="rId32"/>
    <p:sldId id="336" r:id="rId33"/>
    <p:sldId id="404" r:id="rId34"/>
    <p:sldId id="334" r:id="rId35"/>
    <p:sldId id="330" r:id="rId36"/>
    <p:sldId id="327" r:id="rId37"/>
    <p:sldId id="331" r:id="rId38"/>
    <p:sldId id="333" r:id="rId39"/>
    <p:sldId id="332" r:id="rId40"/>
    <p:sldId id="338" r:id="rId41"/>
    <p:sldId id="339" r:id="rId42"/>
    <p:sldId id="340" r:id="rId43"/>
    <p:sldId id="342" r:id="rId44"/>
    <p:sldId id="341" r:id="rId45"/>
    <p:sldId id="343" r:id="rId46"/>
    <p:sldId id="344" r:id="rId47"/>
    <p:sldId id="320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5" autoAdjust="0"/>
    <p:restoredTop sz="94349" autoAdjust="0"/>
  </p:normalViewPr>
  <p:slideViewPr>
    <p:cSldViewPr snapToGrid="0">
      <p:cViewPr varScale="1">
        <p:scale>
          <a:sx n="105" d="100"/>
          <a:sy n="105" d="100"/>
        </p:scale>
        <p:origin x="540" y="102"/>
      </p:cViewPr>
      <p:guideLst>
        <p:guide orient="horz" pos="2092"/>
        <p:guide pos="3840"/>
      </p:guideLst>
    </p:cSldViewPr>
  </p:slideViewPr>
  <p:outlineViewPr>
    <p:cViewPr>
      <p:scale>
        <a:sx n="33" d="100"/>
        <a:sy n="33" d="100"/>
      </p:scale>
      <p:origin x="0" y="-1647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40" d="100"/>
          <a:sy n="140" d="100"/>
        </p:scale>
        <p:origin x="180" y="-23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30/06/2020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30/06/2020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805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613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047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209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La </a:t>
            </a:r>
            <a:r>
              <a:rPr lang="en-US" altLang="en-US" dirty="0" err="1">
                <a:latin typeface="Arial" panose="020B0604020202020204" pitchFamily="34" charset="0"/>
              </a:rPr>
              <a:t>cotation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moyenne</a:t>
            </a:r>
            <a:r>
              <a:rPr lang="en-US" altLang="en-US" dirty="0">
                <a:latin typeface="Arial" panose="020B0604020202020204" pitchFamily="34" charset="0"/>
              </a:rPr>
              <a:t> du London 5 en </a:t>
            </a:r>
            <a:r>
              <a:rPr lang="fr-FR" altLang="en-US" dirty="0" smtClean="0">
                <a:latin typeface="Arial" panose="020B0604020202020204" pitchFamily="34" charset="0"/>
              </a:rPr>
              <a:t>Février </a:t>
            </a:r>
            <a:r>
              <a:rPr lang="en-US" altLang="en-US" dirty="0" smtClean="0">
                <a:latin typeface="Arial" panose="020B0604020202020204" pitchFamily="34" charset="0"/>
              </a:rPr>
              <a:t>20</a:t>
            </a:r>
            <a:r>
              <a:rPr lang="fr-FR" altLang="en-US" dirty="0">
                <a:latin typeface="Arial" panose="020B0604020202020204" pitchFamily="34" charset="0"/>
              </a:rPr>
              <a:t>20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s'établit</a:t>
            </a:r>
            <a:r>
              <a:rPr lang="en-US" altLang="en-US" dirty="0">
                <a:latin typeface="Arial" panose="020B0604020202020204" pitchFamily="34" charset="0"/>
              </a:rPr>
              <a:t> à </a:t>
            </a:r>
            <a:r>
              <a:rPr lang="en-US" altLang="en-US" dirty="0" smtClean="0">
                <a:latin typeface="Arial" panose="020B0604020202020204" pitchFamily="34" charset="0"/>
              </a:rPr>
              <a:t>41</a:t>
            </a:r>
            <a:r>
              <a:rPr lang="fr-FR" altLang="en-US" dirty="0" smtClean="0">
                <a:latin typeface="Arial" panose="020B0604020202020204" pitchFamily="34" charset="0"/>
              </a:rPr>
              <a:t>8</a:t>
            </a:r>
            <a:r>
              <a:rPr lang="en-US" altLang="en-US" dirty="0" smtClean="0"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$/t</a:t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 err="1">
                <a:latin typeface="Arial" panose="020B0604020202020204" pitchFamily="34" charset="0"/>
              </a:rPr>
              <a:t>Une</a:t>
            </a:r>
            <a:r>
              <a:rPr lang="en-US" altLang="en-US" dirty="0">
                <a:latin typeface="Arial" panose="020B0604020202020204" pitchFamily="34" charset="0"/>
              </a:rPr>
              <a:t> augmentation de </a:t>
            </a:r>
            <a:r>
              <a:rPr lang="fr-FR" altLang="en-US" dirty="0" smtClean="0">
                <a:latin typeface="Arial" panose="020B0604020202020204" pitchFamily="34" charset="0"/>
              </a:rPr>
              <a:t>29</a:t>
            </a:r>
            <a:r>
              <a:rPr lang="en-US" altLang="en-US" dirty="0" smtClean="0"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$/t par rapport au </a:t>
            </a:r>
            <a:r>
              <a:rPr lang="en-US" altLang="en-US" dirty="0" err="1">
                <a:latin typeface="Arial" panose="020B0604020202020204" pitchFamily="34" charset="0"/>
              </a:rPr>
              <a:t>mois</a:t>
            </a:r>
            <a:r>
              <a:rPr lang="en-US" altLang="en-US" dirty="0">
                <a:latin typeface="Arial" panose="020B0604020202020204" pitchFamily="34" charset="0"/>
              </a:rPr>
              <a:t> de </a:t>
            </a:r>
            <a:r>
              <a:rPr lang="fr-FR" altLang="en-US" dirty="0">
                <a:latin typeface="Arial" panose="020B0604020202020204" pitchFamily="34" charset="0"/>
              </a:rPr>
              <a:t>Janvier</a:t>
            </a:r>
            <a:r>
              <a:rPr lang="en-US" altLang="en-US" dirty="0" smtClean="0"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2019 </a:t>
            </a:r>
            <a:r>
              <a:rPr lang="en-US" altLang="en-US" dirty="0" err="1">
                <a:latin typeface="Arial" panose="020B0604020202020204" pitchFamily="34" charset="0"/>
              </a:rPr>
              <a:t>ou</a:t>
            </a:r>
            <a:r>
              <a:rPr lang="en-US" altLang="en-US" dirty="0">
                <a:latin typeface="Arial" panose="020B0604020202020204" pitchFamily="34" charset="0"/>
              </a:rPr>
              <a:t> encore un prix en </a:t>
            </a:r>
            <a:r>
              <a:rPr lang="en-US" altLang="en-US" dirty="0" err="1">
                <a:latin typeface="Arial" panose="020B0604020202020204" pitchFamily="34" charset="0"/>
              </a:rPr>
              <a:t>nette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croissante</a:t>
            </a:r>
            <a:r>
              <a:rPr lang="en-US" altLang="en-US" dirty="0">
                <a:latin typeface="Arial" panose="020B0604020202020204" pitchFamily="34" charset="0"/>
              </a:rPr>
              <a:t> après </a:t>
            </a:r>
            <a:r>
              <a:rPr lang="en-US" altLang="en-US" dirty="0" err="1">
                <a:latin typeface="Arial" panose="020B0604020202020204" pitchFamily="34" charset="0"/>
              </a:rPr>
              <a:t>une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année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relativement</a:t>
            </a:r>
            <a:r>
              <a:rPr lang="en-US" altLang="en-US" dirty="0">
                <a:latin typeface="Arial" panose="020B0604020202020204" pitchFamily="34" charset="0"/>
              </a:rPr>
              <a:t> stable entre </a:t>
            </a:r>
            <a:r>
              <a:rPr lang="en-US" altLang="en-US" dirty="0" err="1">
                <a:latin typeface="Arial" panose="020B0604020202020204" pitchFamily="34" charset="0"/>
              </a:rPr>
              <a:t>Novembre</a:t>
            </a:r>
            <a:r>
              <a:rPr lang="en-US" altLang="en-US" dirty="0">
                <a:latin typeface="Arial" panose="020B0604020202020204" pitchFamily="34" charset="0"/>
              </a:rPr>
              <a:t> 2018 et </a:t>
            </a:r>
            <a:r>
              <a:rPr lang="en-US" altLang="en-US" dirty="0" err="1">
                <a:latin typeface="Arial" panose="020B0604020202020204" pitchFamily="34" charset="0"/>
              </a:rPr>
              <a:t>Novembre</a:t>
            </a:r>
            <a:r>
              <a:rPr lang="en-US" altLang="en-US" dirty="0">
                <a:latin typeface="Arial" panose="020B0604020202020204" pitchFamily="34" charset="0"/>
              </a:rPr>
              <a:t> 2019.</a:t>
            </a:r>
          </a:p>
          <a:p>
            <a:endParaRPr lang="en-US" altLang="en-US" sz="600" dirty="0">
              <a:latin typeface="Arial" panose="020B0604020202020204" pitchFamily="34" charset="0"/>
            </a:endParaRPr>
          </a:p>
          <a:p>
            <a:r>
              <a:rPr lang="en-US" altLang="en-US" dirty="0">
                <a:latin typeface="Arial" panose="020B0604020202020204" pitchFamily="34" charset="0"/>
              </a:rPr>
              <a:t>La </a:t>
            </a:r>
            <a:r>
              <a:rPr lang="en-US" altLang="en-US" dirty="0" err="1">
                <a:latin typeface="Arial" panose="020B0604020202020204" pitchFamily="34" charset="0"/>
              </a:rPr>
              <a:t>cotation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moyenne</a:t>
            </a:r>
            <a:r>
              <a:rPr lang="en-US" altLang="en-US" dirty="0">
                <a:latin typeface="Arial" panose="020B0604020202020204" pitchFamily="34" charset="0"/>
              </a:rPr>
              <a:t> en EURO du London 5 en </a:t>
            </a:r>
            <a:r>
              <a:rPr lang="fr-FR" altLang="en-US" dirty="0">
                <a:latin typeface="Arial" panose="020B0604020202020204" pitchFamily="34" charset="0"/>
              </a:rPr>
              <a:t>Février</a:t>
            </a:r>
            <a:r>
              <a:rPr lang="en-US" altLang="en-US" dirty="0" smtClean="0"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20</a:t>
            </a:r>
            <a:r>
              <a:rPr lang="fr-FR" altLang="en-US" dirty="0">
                <a:latin typeface="Arial" panose="020B0604020202020204" pitchFamily="34" charset="0"/>
              </a:rPr>
              <a:t>20</a:t>
            </a:r>
            <a:r>
              <a:rPr lang="en-US" altLang="en-US" dirty="0">
                <a:latin typeface="Arial" panose="020B0604020202020204" pitchFamily="34" charset="0"/>
              </a:rPr>
              <a:t/>
            </a:r>
            <a:br>
              <a:rPr lang="en-US" altLang="en-US" dirty="0">
                <a:latin typeface="Arial" panose="020B0604020202020204" pitchFamily="34" charset="0"/>
              </a:rPr>
            </a:br>
            <a:r>
              <a:rPr lang="en-US" altLang="en-US" dirty="0" err="1">
                <a:latin typeface="Arial" panose="020B0604020202020204" pitchFamily="34" charset="0"/>
              </a:rPr>
              <a:t>s'établissait</a:t>
            </a:r>
            <a:r>
              <a:rPr lang="en-US" altLang="en-US" dirty="0">
                <a:latin typeface="Arial" panose="020B0604020202020204" pitchFamily="34" charset="0"/>
              </a:rPr>
              <a:t> à </a:t>
            </a:r>
            <a:r>
              <a:rPr lang="en-US" altLang="en-US" dirty="0" smtClean="0">
                <a:latin typeface="Arial" panose="020B0604020202020204" pitchFamily="34" charset="0"/>
              </a:rPr>
              <a:t>383 </a:t>
            </a:r>
            <a:r>
              <a:rPr lang="en-US" altLang="en-US" dirty="0">
                <a:latin typeface="Arial" panose="020B0604020202020204" pitchFamily="34" charset="0"/>
              </a:rPr>
              <a:t>€/t  </a:t>
            </a:r>
            <a:r>
              <a:rPr lang="en-US" altLang="en-US" dirty="0" err="1">
                <a:latin typeface="Arial" panose="020B0604020202020204" pitchFamily="34" charset="0"/>
              </a:rPr>
              <a:t>soit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sz="600" dirty="0">
                <a:latin typeface="Arial" panose="020B0604020202020204" pitchFamily="34" charset="0"/>
              </a:rPr>
              <a:t>pas de modification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une</a:t>
            </a:r>
            <a:r>
              <a:rPr lang="en-US" altLang="en-US" dirty="0">
                <a:latin typeface="Arial" panose="020B0604020202020204" pitchFamily="34" charset="0"/>
              </a:rPr>
              <a:t> augmentation de </a:t>
            </a:r>
            <a:r>
              <a:rPr lang="fr-FR" altLang="en-US" dirty="0" smtClean="0">
                <a:latin typeface="Arial" panose="020B0604020202020204" pitchFamily="34" charset="0"/>
              </a:rPr>
              <a:t>33</a:t>
            </a:r>
            <a:r>
              <a:rPr lang="en-US" altLang="en-US" dirty="0" smtClean="0">
                <a:latin typeface="Arial" panose="020B0604020202020204" pitchFamily="34" charset="0"/>
              </a:rPr>
              <a:t> </a:t>
            </a:r>
            <a:r>
              <a:rPr lang="en-US" altLang="en-US" sz="1100" dirty="0">
                <a:latin typeface="Arial" panose="020B0604020202020204" pitchFamily="34" charset="0"/>
              </a:rPr>
              <a:t>€/t </a:t>
            </a:r>
            <a:r>
              <a:rPr lang="en-US" altLang="en-US" dirty="0">
                <a:latin typeface="Arial" panose="020B0604020202020204" pitchFamily="34" charset="0"/>
              </a:rPr>
              <a:t>par rapport au </a:t>
            </a:r>
            <a:r>
              <a:rPr lang="en-US" altLang="en-US" dirty="0" err="1">
                <a:latin typeface="Arial" panose="020B0604020202020204" pitchFamily="34" charset="0"/>
              </a:rPr>
              <a:t>mois</a:t>
            </a:r>
            <a:r>
              <a:rPr lang="en-US" altLang="en-US" dirty="0">
                <a:latin typeface="Arial" panose="020B0604020202020204" pitchFamily="34" charset="0"/>
              </a:rPr>
              <a:t> de </a:t>
            </a:r>
            <a:r>
              <a:rPr lang="fr-FR" altLang="en-US" dirty="0">
                <a:latin typeface="Arial" panose="020B0604020202020204" pitchFamily="34" charset="0"/>
              </a:rPr>
              <a:t>Janvier</a:t>
            </a:r>
            <a:r>
              <a:rPr lang="en-US" altLang="en-US" dirty="0" smtClean="0"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2019. </a:t>
            </a:r>
            <a:endParaRPr lang="en-US" altLang="en-US" sz="400" dirty="0">
              <a:latin typeface="Arial" panose="020B0604020202020204" pitchFamily="34" charset="0"/>
            </a:endParaRPr>
          </a:p>
          <a:p>
            <a:endParaRPr lang="fr-BE" altLang="en-US" sz="1000" dirty="0">
              <a:latin typeface="Arial" panose="020B0604020202020204" pitchFamily="34" charset="0"/>
            </a:endParaRPr>
          </a:p>
          <a:p>
            <a:r>
              <a:rPr lang="fr-BE" altLang="en-US" sz="1000" dirty="0">
                <a:latin typeface="Arial" panose="020B0604020202020204" pitchFamily="34" charset="0"/>
              </a:rPr>
              <a:t>Le prix moyen du sucre blanc dans la Communauté, basé sur les communications transmises par les Etats membres s'élevait en …. à …..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Janvier 2013	738 €/t +- 35 €/t	Janvier 2014	627 €/t +- 37 €/t	Janvier 2015	423 €/t +- 39 €/t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Février 2013	724 €/t +- 44 €/t	Février 2014	603 €/t +- 51 €/t	Février 2015	414 €/t +- 32 €/t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Mars 2013	726 €/t +- 45 €/t	Mars 2014	604 €/t +- 42 €/t	Mars 2015	419 €/t +- 34 €/t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Avril 2013	730 €/t +- 41 €/t	Avril 2014	573 €/t +- 54 €/t	 Avril 2015	417 €/t +- 29 €/t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May 2013	725 €/t +- 42 €/t	May 2014	574 €/t +- 44 €/t	May 2015	419 €/t +- 33 €/t</a:t>
            </a:r>
          </a:p>
          <a:p>
            <a:r>
              <a:rPr lang="fr-BE" altLang="en-US" sz="800" dirty="0" err="1">
                <a:latin typeface="Arial" panose="020B0604020202020204" pitchFamily="34" charset="0"/>
              </a:rPr>
              <a:t>June</a:t>
            </a:r>
            <a:r>
              <a:rPr lang="fr-BE" altLang="en-US" sz="800" dirty="0">
                <a:latin typeface="Arial" panose="020B0604020202020204" pitchFamily="34" charset="0"/>
              </a:rPr>
              <a:t> 2013	722 €/t +- 41 €/t	Juin 2014	562 €/t  +- 49 €/t	</a:t>
            </a:r>
            <a:r>
              <a:rPr lang="fr-BE" altLang="en-US" sz="800" dirty="0" err="1">
                <a:latin typeface="Arial" panose="020B0604020202020204" pitchFamily="34" charset="0"/>
              </a:rPr>
              <a:t>June</a:t>
            </a:r>
            <a:r>
              <a:rPr lang="fr-BE" altLang="en-US" sz="800" dirty="0">
                <a:latin typeface="Arial" panose="020B0604020202020204" pitchFamily="34" charset="0"/>
              </a:rPr>
              <a:t> 2015	414 €/t +- 33 €/t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July 2013	713 €/t +- 69 €/t	Juillet 2014	536 €/t  +- 70 €/t	July 2015	414 €/t +- 33 €/t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Août 2013	709 €/t +- 74 €/t	Août 2014	532 €/t  +- 73 €/t	August 2015	419 €/t +- 49 €/t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Septembre 13	689 €/t +- 74 €/t	Septembre 14	509 €/t +- 69 €/t	</a:t>
            </a:r>
            <a:r>
              <a:rPr lang="fr-BE" altLang="en-US" sz="800" dirty="0" err="1">
                <a:latin typeface="Arial" panose="020B0604020202020204" pitchFamily="34" charset="0"/>
              </a:rPr>
              <a:t>September</a:t>
            </a:r>
            <a:r>
              <a:rPr lang="fr-BE" altLang="en-US" sz="800" dirty="0">
                <a:latin typeface="Arial" panose="020B0604020202020204" pitchFamily="34" charset="0"/>
              </a:rPr>
              <a:t> 15	425 €/t +- 36 €/t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Octobre 2013	659 €/t +- 68 €/t	Octobre 14	455 €/t +- 50 €/t  	</a:t>
            </a:r>
            <a:r>
              <a:rPr lang="fr-BE" altLang="en-US" sz="800" dirty="0" err="1">
                <a:latin typeface="Arial" panose="020B0604020202020204" pitchFamily="34" charset="0"/>
              </a:rPr>
              <a:t>October</a:t>
            </a:r>
            <a:r>
              <a:rPr lang="fr-BE" altLang="en-US" sz="800" dirty="0">
                <a:latin typeface="Arial" panose="020B0604020202020204" pitchFamily="34" charset="0"/>
              </a:rPr>
              <a:t> 15	417 €/t +- 28 €/t</a:t>
            </a:r>
          </a:p>
          <a:p>
            <a:r>
              <a:rPr lang="fr-BE" altLang="en-US" sz="800" dirty="0">
                <a:latin typeface="Arial" panose="020B0604020202020204" pitchFamily="34" charset="0"/>
              </a:rPr>
              <a:t>Novembre 2013  	647 €/t +-64 €/t	Novembre 14	449 €/t +- 51 €/t 	</a:t>
            </a:r>
            <a:r>
              <a:rPr lang="fr-BE" altLang="en-US" sz="800" dirty="0" err="1">
                <a:latin typeface="Arial" panose="020B0604020202020204" pitchFamily="34" charset="0"/>
              </a:rPr>
              <a:t>November</a:t>
            </a:r>
            <a:r>
              <a:rPr lang="fr-BE" altLang="en-US" sz="800" dirty="0">
                <a:latin typeface="Arial" panose="020B0604020202020204" pitchFamily="34" charset="0"/>
              </a:rPr>
              <a:t> 15	423 €/t +- 26 €/t</a:t>
            </a:r>
          </a:p>
          <a:p>
            <a:r>
              <a:rPr lang="fr-BE" altLang="en-US" sz="800" dirty="0" err="1">
                <a:latin typeface="Arial" panose="020B0604020202020204" pitchFamily="34" charset="0"/>
              </a:rPr>
              <a:t>Decembre</a:t>
            </a:r>
            <a:r>
              <a:rPr lang="fr-BE" altLang="en-US" sz="800" dirty="0">
                <a:latin typeface="Arial" panose="020B0604020202020204" pitchFamily="34" charset="0"/>
              </a:rPr>
              <a:t> 2013  	624 €/t  +- 57 €/t	Décembre 14	435 €/t +- 60 €/t	</a:t>
            </a:r>
            <a:r>
              <a:rPr lang="fr-BE" altLang="en-US" sz="800" dirty="0" err="1">
                <a:latin typeface="Arial" panose="020B0604020202020204" pitchFamily="34" charset="0"/>
              </a:rPr>
              <a:t>December</a:t>
            </a:r>
            <a:r>
              <a:rPr lang="fr-BE" altLang="en-US" sz="800" dirty="0">
                <a:latin typeface="Arial" panose="020B0604020202020204" pitchFamily="34" charset="0"/>
              </a:rPr>
              <a:t> 15	427 €/t +- 22 €/t</a:t>
            </a:r>
          </a:p>
          <a:p>
            <a:endParaRPr lang="en-US" altLang="en-US" dirty="0">
              <a:latin typeface="Arial" panose="020B0604020202020204" pitchFamily="34" charset="0"/>
            </a:endParaRPr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780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BE" altLang="en-US" dirty="0"/>
              <a:t>Voyons maintenant le prix d’importation du sucre en provenance des pays ACP.</a:t>
            </a:r>
          </a:p>
          <a:p>
            <a:pPr>
              <a:defRPr/>
            </a:pPr>
            <a:r>
              <a:rPr lang="fr-BE" altLang="en-US" dirty="0"/>
              <a:t>Il s’agit de la moyenne mensuelle basée sur les volumes d’importations en quantité </a:t>
            </a:r>
          </a:p>
          <a:p>
            <a:pPr>
              <a:defRPr/>
            </a:pPr>
            <a:r>
              <a:rPr lang="fr-BE" altLang="en-US" dirty="0"/>
              <a:t>et en prix transmis par les Etats membres à EUROSTAT.</a:t>
            </a:r>
          </a:p>
          <a:p>
            <a:pPr>
              <a:defRPr/>
            </a:pPr>
            <a:endParaRPr lang="fr-BE" altLang="en-US" dirty="0"/>
          </a:p>
          <a:p>
            <a:pPr>
              <a:defRPr/>
            </a:pPr>
            <a:r>
              <a:rPr lang="fr-BE" altLang="en-US" dirty="0"/>
              <a:t>Pour le SUCRE BLANC on a relevé en </a:t>
            </a:r>
            <a:r>
              <a:rPr lang="" altLang="en-US" dirty="0" smtClean="0"/>
              <a:t>Janvier </a:t>
            </a:r>
            <a:r>
              <a:rPr lang="fr-BE" altLang="en-US" dirty="0" smtClean="0"/>
              <a:t>2020 </a:t>
            </a:r>
            <a:r>
              <a:rPr lang="fr-BE" altLang="en-US" dirty="0"/>
              <a:t>un volume d’importation d'environ</a:t>
            </a:r>
            <a:br>
              <a:rPr lang="fr-BE" altLang="en-US" dirty="0"/>
            </a:br>
            <a:r>
              <a:rPr lang="fr-BE" altLang="en-US" dirty="0"/>
              <a:t>    </a:t>
            </a:r>
            <a:r>
              <a:rPr lang="" altLang="en-US" dirty="0" smtClean="0"/>
              <a:t>24</a:t>
            </a:r>
            <a:r>
              <a:rPr lang="fr-BE" altLang="en-US" dirty="0" smtClean="0"/>
              <a:t> </a:t>
            </a:r>
            <a:r>
              <a:rPr lang="fr-BE" altLang="en-US" dirty="0"/>
              <a:t>000 tonnes au prix moyen d'environ  </a:t>
            </a:r>
            <a:r>
              <a:rPr lang="" altLang="en-US" dirty="0" smtClean="0"/>
              <a:t>414</a:t>
            </a:r>
            <a:r>
              <a:rPr lang="fr-BE" altLang="en-US" dirty="0" smtClean="0"/>
              <a:t> </a:t>
            </a:r>
            <a:r>
              <a:rPr lang="fr-BE" altLang="en-US" dirty="0"/>
              <a:t>€/t soit une </a:t>
            </a:r>
            <a:r>
              <a:rPr lang="" altLang="en-US" dirty="0" smtClean="0"/>
              <a:t>augmentation</a:t>
            </a:r>
            <a:r>
              <a:rPr lang="fr-BE" altLang="en-US" dirty="0" smtClean="0"/>
              <a:t> </a:t>
            </a:r>
            <a:r>
              <a:rPr lang="fr-BE" altLang="en-US" dirty="0"/>
              <a:t>de </a:t>
            </a:r>
            <a:r>
              <a:rPr lang="fr-BE" altLang="en-US" dirty="0" smtClean="0"/>
              <a:t>12 </a:t>
            </a:r>
            <a:r>
              <a:rPr lang="fr-BE" altLang="en-US" dirty="0"/>
              <a:t>€/t</a:t>
            </a:r>
          </a:p>
          <a:p>
            <a:pPr>
              <a:defRPr/>
            </a:pPr>
            <a:r>
              <a:rPr lang="fr-BE" altLang="en-US" dirty="0"/>
              <a:t>Pour le SUCRE BRUT le volume d’importation s’élevait à </a:t>
            </a:r>
            <a:br>
              <a:rPr lang="fr-BE" altLang="en-US" dirty="0"/>
            </a:br>
            <a:r>
              <a:rPr lang="fr-BE" altLang="en-US" dirty="0"/>
              <a:t>  </a:t>
            </a:r>
            <a:r>
              <a:rPr lang="" altLang="en-US" dirty="0"/>
              <a:t>  </a:t>
            </a:r>
            <a:r>
              <a:rPr lang="" altLang="en-US" dirty="0" smtClean="0"/>
              <a:t>25</a:t>
            </a:r>
            <a:r>
              <a:rPr lang="fr-BE" altLang="en-US" dirty="0" smtClean="0"/>
              <a:t> </a:t>
            </a:r>
            <a:r>
              <a:rPr lang="fr-BE" altLang="en-US" dirty="0"/>
              <a:t>000 tonnes en </a:t>
            </a:r>
            <a:r>
              <a:rPr lang="fr-BE" altLang="en-US" dirty="0" smtClean="0"/>
              <a:t>Janvier</a:t>
            </a:r>
            <a:r>
              <a:rPr lang="" altLang="en-US" dirty="0" smtClean="0"/>
              <a:t> </a:t>
            </a:r>
            <a:r>
              <a:rPr lang="fr-BE" altLang="en-US" dirty="0"/>
              <a:t>au prix moyen de </a:t>
            </a:r>
            <a:r>
              <a:rPr lang="" altLang="en-US" dirty="0" smtClean="0"/>
              <a:t>417</a:t>
            </a:r>
            <a:r>
              <a:rPr lang="fr-BE" altLang="en-US" dirty="0" smtClean="0"/>
              <a:t> </a:t>
            </a:r>
            <a:r>
              <a:rPr lang="fr-BE" altLang="en-US" dirty="0"/>
              <a:t>€/t soit une augmentation de </a:t>
            </a:r>
            <a:r>
              <a:rPr lang="" altLang="en-US" dirty="0" smtClean="0"/>
              <a:t>5</a:t>
            </a:r>
            <a:r>
              <a:rPr lang="fr-BE" altLang="en-US" dirty="0" smtClean="0"/>
              <a:t> </a:t>
            </a:r>
            <a:r>
              <a:rPr lang="fr-BE" altLang="en-US" dirty="0"/>
              <a:t>€/t.</a:t>
            </a:r>
          </a:p>
          <a:p>
            <a:pPr>
              <a:defRPr/>
            </a:pPr>
            <a:endParaRPr lang="fr-BE" altLang="en-US" sz="1050" dirty="0"/>
          </a:p>
          <a:p>
            <a:pPr>
              <a:defRPr/>
            </a:pPr>
            <a:r>
              <a:rPr lang="fr-BE" altLang="en-US" sz="900" dirty="0"/>
              <a:t>Il n'y a pas eu d'importation de sucre brut pour raffinage en Février 2018, le prix de 659 €/t représente donc uniquement du sucre brut pour consommation. Idem pour le mois d'Août 2018</a:t>
            </a:r>
          </a:p>
          <a:p>
            <a:pPr>
              <a:defRPr/>
            </a:pPr>
            <a:endParaRPr lang="fr-BE" altLang="en-US" sz="1050" dirty="0"/>
          </a:p>
          <a:p>
            <a:pPr>
              <a:defRPr/>
            </a:pPr>
            <a:r>
              <a:rPr lang="fr-BE" altLang="en-US" sz="1050" dirty="0"/>
              <a:t/>
            </a:r>
            <a:br>
              <a:rPr lang="fr-BE" altLang="en-US" sz="1050" dirty="0"/>
            </a:br>
            <a:r>
              <a:rPr lang="fr-BE" altLang="en-US" dirty="0"/>
              <a:t>En </a:t>
            </a:r>
            <a:r>
              <a:rPr lang="" altLang="en-US" dirty="0" smtClean="0"/>
              <a:t>Janvier </a:t>
            </a:r>
            <a:r>
              <a:rPr lang="fr-BE" altLang="en-US" dirty="0" smtClean="0"/>
              <a:t>2020 </a:t>
            </a:r>
            <a:r>
              <a:rPr lang="fr-BE" altLang="en-US" dirty="0"/>
              <a:t>le prix moyen d'importation du </a:t>
            </a:r>
            <a:br>
              <a:rPr lang="fr-BE" altLang="en-US" dirty="0"/>
            </a:br>
            <a:r>
              <a:rPr lang="fr-BE" altLang="en-US" dirty="0"/>
              <a:t>sucre brut pour raffinage était de 	</a:t>
            </a:r>
            <a:r>
              <a:rPr lang="fr-BE" altLang="en-US" dirty="0" smtClean="0"/>
              <a:t>31</a:t>
            </a:r>
            <a:r>
              <a:rPr lang="" altLang="en-US" dirty="0"/>
              <a:t>5</a:t>
            </a:r>
            <a:r>
              <a:rPr lang="fr-BE" altLang="en-US" dirty="0"/>
              <a:t> €/t      (  </a:t>
            </a:r>
            <a:r>
              <a:rPr lang="" altLang="en-US" dirty="0"/>
              <a:t>-</a:t>
            </a:r>
            <a:r>
              <a:rPr lang="fr-BE" altLang="en-US" dirty="0"/>
              <a:t>    </a:t>
            </a:r>
            <a:r>
              <a:rPr lang="fr-BE" altLang="en-US" dirty="0" smtClean="0"/>
              <a:t>0  </a:t>
            </a:r>
            <a:r>
              <a:rPr lang="fr-BE" altLang="en-US" dirty="0"/>
              <a:t>€/t)      (    </a:t>
            </a:r>
            <a:r>
              <a:rPr lang="fr-BE" altLang="en-US" dirty="0" smtClean="0"/>
              <a:t>15 </a:t>
            </a:r>
            <a:r>
              <a:rPr lang="fr-BE" altLang="en-US" dirty="0"/>
              <a:t>000 t), </a:t>
            </a:r>
            <a:br>
              <a:rPr lang="fr-BE" altLang="en-US" dirty="0"/>
            </a:br>
            <a:r>
              <a:rPr lang="fr-BE" altLang="en-US" dirty="0"/>
              <a:t>le sucre brut pour consommation était de </a:t>
            </a:r>
            <a:r>
              <a:rPr lang="fr-BE" altLang="en-US" dirty="0" smtClean="0"/>
              <a:t>	</a:t>
            </a:r>
            <a:r>
              <a:rPr lang="" altLang="en-US" dirty="0" smtClean="0"/>
              <a:t>569</a:t>
            </a:r>
            <a:r>
              <a:rPr lang="fr-BE" altLang="en-US" dirty="0" smtClean="0"/>
              <a:t> </a:t>
            </a:r>
            <a:r>
              <a:rPr lang="fr-BE" altLang="en-US" dirty="0"/>
              <a:t>€/t      (  </a:t>
            </a:r>
            <a:r>
              <a:rPr lang="" altLang="en-US" dirty="0"/>
              <a:t>-</a:t>
            </a:r>
            <a:r>
              <a:rPr lang="fr-BE" altLang="en-US" dirty="0"/>
              <a:t>  </a:t>
            </a:r>
            <a:r>
              <a:rPr lang="fr-BE" altLang="en-US" dirty="0" smtClean="0"/>
              <a:t>4</a:t>
            </a:r>
            <a:r>
              <a:rPr lang="" altLang="en-US" dirty="0" smtClean="0"/>
              <a:t>6</a:t>
            </a:r>
            <a:r>
              <a:rPr lang="fr-BE" altLang="en-US" dirty="0" smtClean="0"/>
              <a:t>  </a:t>
            </a:r>
            <a:r>
              <a:rPr lang="fr-BE" altLang="en-US" dirty="0"/>
              <a:t>€/t)      (    </a:t>
            </a:r>
            <a:r>
              <a:rPr lang="" altLang="en-US" dirty="0" smtClean="0"/>
              <a:t>10</a:t>
            </a:r>
            <a:r>
              <a:rPr lang="fr-BE" altLang="en-US" dirty="0" smtClean="0"/>
              <a:t> 000 </a:t>
            </a:r>
            <a:r>
              <a:rPr lang="fr-BE" altLang="en-US" dirty="0"/>
              <a:t>t).</a:t>
            </a:r>
          </a:p>
          <a:p>
            <a:pPr>
              <a:defRPr/>
            </a:pPr>
            <a:endParaRPr lang="fr-BE" altLang="en-US" sz="300" dirty="0"/>
          </a:p>
          <a:p>
            <a:pPr>
              <a:defRPr/>
            </a:pPr>
            <a:endParaRPr lang="fr-BE" altLang="en-US" sz="800" dirty="0"/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249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97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: large +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7125270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561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71" r:id="rId11"/>
    <p:sldLayoutId id="2147483661" r:id="rId12"/>
    <p:sldLayoutId id="2147483653" r:id="rId13"/>
    <p:sldLayoutId id="2147483654" r:id="rId14"/>
    <p:sldLayoutId id="2147483659" r:id="rId15"/>
    <p:sldLayoutId id="2147483658" r:id="rId16"/>
    <p:sldLayoutId id="2147483666" r:id="rId17"/>
    <p:sldLayoutId id="2147483667" r:id="rId18"/>
    <p:sldLayoutId id="2147483668" r:id="rId19"/>
    <p:sldLayoutId id="2147483655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circabc.europa.eu/faces/jsp/extension/wai/navigation/container.jsp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/>
              <a:t>Sugar</a:t>
            </a:r>
            <a:br>
              <a:rPr lang="en-GB" dirty="0"/>
            </a:br>
            <a:r>
              <a:rPr lang="en-GB" dirty="0" smtClean="0"/>
              <a:t>Market situation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AGRI G </a:t>
            </a:r>
            <a:r>
              <a:rPr lang="en-US" dirty="0" smtClean="0"/>
              <a:t>4</a:t>
            </a:r>
            <a:br>
              <a:rPr lang="en-US" dirty="0" smtClean="0"/>
            </a:br>
            <a:r>
              <a:rPr lang="en-US" dirty="0" smtClean="0"/>
              <a:t>Expert Group on Sugar Market Observatory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30 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6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/>
              <a:t>Sugar</a:t>
            </a:r>
            <a:br>
              <a:rPr lang="en-GB" dirty="0"/>
            </a:br>
            <a:r>
              <a:rPr lang="en-GB" dirty="0"/>
              <a:t>Price reporting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AGRI G </a:t>
            </a:r>
            <a:r>
              <a:rPr lang="en-US" dirty="0" smtClean="0"/>
              <a:t>4 - Committee </a:t>
            </a:r>
            <a:r>
              <a:rPr lang="en-US" dirty="0"/>
              <a:t>for </a:t>
            </a:r>
            <a:r>
              <a:rPr lang="en-US" dirty="0" smtClean="0"/>
              <a:t>the </a:t>
            </a:r>
            <a:br>
              <a:rPr lang="en-US" dirty="0" smtClean="0"/>
            </a:br>
            <a:r>
              <a:rPr lang="en-US" dirty="0" smtClean="0"/>
              <a:t>Common </a:t>
            </a:r>
            <a:r>
              <a:rPr lang="en-US" dirty="0" err="1" smtClean="0"/>
              <a:t>Organisation</a:t>
            </a:r>
            <a:r>
              <a:rPr lang="en-US" dirty="0" smtClean="0"/>
              <a:t> of Agricultural Markets</a:t>
            </a:r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25 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195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8756369" y="1825625"/>
            <a:ext cx="2973881" cy="3763134"/>
          </a:xfrm>
        </p:spPr>
        <p:txBody>
          <a:bodyPr anchor="ctr"/>
          <a:lstStyle/>
          <a:p>
            <a:r>
              <a:rPr lang="fr-BE" dirty="0" smtClean="0"/>
              <a:t>+ EUR 4 / tonne</a:t>
            </a:r>
            <a:br>
              <a:rPr lang="fr-BE" dirty="0" smtClean="0"/>
            </a:br>
            <a:r>
              <a:rPr lang="fr-BE" dirty="0" err="1" smtClean="0"/>
              <a:t>compared</a:t>
            </a:r>
            <a:r>
              <a:rPr lang="fr-BE" dirty="0" smtClean="0"/>
              <a:t> to </a:t>
            </a:r>
            <a:r>
              <a:rPr lang="fr-BE" dirty="0" err="1" smtClean="0"/>
              <a:t>previous</a:t>
            </a:r>
            <a:r>
              <a:rPr lang="fr-BE" dirty="0" smtClean="0"/>
              <a:t> </a:t>
            </a:r>
            <a:r>
              <a:rPr lang="fr-BE" dirty="0" err="1" smtClean="0"/>
              <a:t>month</a:t>
            </a:r>
            <a:endParaRPr lang="fr-BE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EU </a:t>
            </a:r>
            <a:r>
              <a:rPr lang="en-US" sz="3600" dirty="0"/>
              <a:t>market price for white sugar</a:t>
            </a:r>
            <a:endParaRPr lang="fr-BE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22" y="1432021"/>
            <a:ext cx="7498800" cy="489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43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/>
        <p:txBody>
          <a:bodyPr anchor="b"/>
          <a:lstStyle/>
          <a:p>
            <a:r>
              <a:rPr lang="fr-BE" dirty="0"/>
              <a:t>+ EUR </a:t>
            </a:r>
            <a:r>
              <a:rPr lang="fr-BE" dirty="0" smtClean="0"/>
              <a:t>60 per tonne</a:t>
            </a:r>
            <a:r>
              <a:rPr lang="fr-BE" dirty="0"/>
              <a:t/>
            </a:r>
            <a:br>
              <a:rPr lang="fr-BE" dirty="0"/>
            </a:br>
            <a:r>
              <a:rPr lang="fr-BE" dirty="0" err="1"/>
              <a:t>compared</a:t>
            </a:r>
            <a:r>
              <a:rPr lang="fr-BE" dirty="0"/>
              <a:t> to 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err="1" smtClean="0"/>
              <a:t>previous</a:t>
            </a:r>
            <a:r>
              <a:rPr lang="fr-BE" dirty="0" smtClean="0"/>
              <a:t> </a:t>
            </a:r>
            <a:r>
              <a:rPr lang="fr-BE" dirty="0" err="1" smtClean="0"/>
              <a:t>year</a:t>
            </a:r>
            <a:endParaRPr lang="fr-BE" dirty="0"/>
          </a:p>
          <a:p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EU and Regional market prices for white sugar</a:t>
            </a:r>
            <a:endParaRPr lang="fr-BE" sz="3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184" y="1265217"/>
            <a:ext cx="5978475" cy="23635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184" y="3615792"/>
            <a:ext cx="5979600" cy="242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5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EU and Regional market prices for white sugar</a:t>
            </a:r>
            <a:endParaRPr lang="fr-BE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710825" y="5574905"/>
            <a:ext cx="3121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Differences </a:t>
            </a:r>
            <a:r>
              <a:rPr lang="en-US" sz="1200" dirty="0" smtClean="0"/>
              <a:t>between </a:t>
            </a:r>
            <a:r>
              <a:rPr lang="en-US" sz="1200" dirty="0"/>
              <a:t>EU average </a:t>
            </a:r>
            <a:r>
              <a:rPr lang="en-US" sz="1200" dirty="0" smtClean="0"/>
              <a:t>price</a:t>
            </a:r>
          </a:p>
          <a:p>
            <a:pPr algn="ctr"/>
            <a:r>
              <a:rPr lang="en-US" sz="1200" dirty="0" smtClean="0"/>
              <a:t>and regional </a:t>
            </a:r>
            <a:r>
              <a:rPr lang="en-US" sz="1200" dirty="0"/>
              <a:t>average prices </a:t>
            </a:r>
            <a:endParaRPr lang="fr-BE" sz="1200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8710825" y="1363960"/>
            <a:ext cx="3019425" cy="3952876"/>
            <a:chOff x="0" y="0"/>
            <a:chExt cx="3019425" cy="433387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19425" cy="433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3"/>
            <p:cNvSpPr txBox="1"/>
            <p:nvPr/>
          </p:nvSpPr>
          <p:spPr>
            <a:xfrm>
              <a:off x="1524000" y="3369400"/>
              <a:ext cx="419100" cy="237987"/>
            </a:xfrm>
            <a:prstGeom prst="rect">
              <a:avLst/>
            </a:prstGeom>
            <a:solidFill>
              <a:schemeClr val="lt1"/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i="0" u="none" strike="noStrike" dirty="0" smtClean="0">
                  <a:solidFill>
                    <a:srgbClr val="000000"/>
                  </a:solidFill>
                  <a:latin typeface="Arial"/>
                  <a:cs typeface="Arial"/>
                </a:rPr>
                <a:t>+72</a:t>
              </a:r>
              <a:endParaRPr lang="fr-BE" sz="1200" b="1" dirty="0"/>
            </a:p>
          </p:txBody>
        </p:sp>
        <p:sp>
          <p:nvSpPr>
            <p:cNvPr id="13" name="TextBox 14"/>
            <p:cNvSpPr txBox="1"/>
            <p:nvPr/>
          </p:nvSpPr>
          <p:spPr>
            <a:xfrm>
              <a:off x="923925" y="2655438"/>
              <a:ext cx="419100" cy="237987"/>
            </a:xfrm>
            <a:prstGeom prst="rect">
              <a:avLst/>
            </a:prstGeom>
            <a:solidFill>
              <a:schemeClr val="lt1"/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i="0" u="none" strike="noStrike" dirty="0" smtClean="0">
                  <a:solidFill>
                    <a:srgbClr val="000000"/>
                  </a:solidFill>
                  <a:latin typeface="Arial"/>
                  <a:cs typeface="Arial"/>
                </a:rPr>
                <a:t>-8</a:t>
              </a:r>
              <a:endParaRPr lang="fr-BE" sz="1200" b="1" dirty="0"/>
            </a:p>
          </p:txBody>
        </p:sp>
        <p:sp>
          <p:nvSpPr>
            <p:cNvPr id="14" name="TextBox 15"/>
            <p:cNvSpPr txBox="1"/>
            <p:nvPr/>
          </p:nvSpPr>
          <p:spPr>
            <a:xfrm>
              <a:off x="1695450" y="2743117"/>
              <a:ext cx="419100" cy="237987"/>
            </a:xfrm>
            <a:prstGeom prst="rect">
              <a:avLst/>
            </a:prstGeom>
            <a:solidFill>
              <a:schemeClr val="lt1"/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i="0" u="none" strike="noStrike" dirty="0" smtClean="0">
                  <a:solidFill>
                    <a:srgbClr val="000000"/>
                  </a:solidFill>
                  <a:latin typeface="Arial"/>
                  <a:cs typeface="Arial"/>
                </a:rPr>
                <a:t>+5</a:t>
              </a:r>
              <a:endParaRPr lang="fr-BE" sz="1200" b="1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745" y="1443994"/>
            <a:ext cx="7498800" cy="490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5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8580582" y="1825625"/>
            <a:ext cx="3452091" cy="3763134"/>
          </a:xfrm>
        </p:spPr>
        <p:txBody>
          <a:bodyPr/>
          <a:lstStyle/>
          <a:p>
            <a:pPr marL="0" indent="0">
              <a:buNone/>
            </a:pPr>
            <a:r>
              <a:rPr lang="fr-BE" dirty="0" smtClean="0"/>
              <a:t>London N°5:</a:t>
            </a:r>
            <a:endParaRPr lang="fr-BE" dirty="0"/>
          </a:p>
          <a:p>
            <a:r>
              <a:rPr lang="fr-BE" dirty="0" smtClean="0"/>
              <a:t>+ </a:t>
            </a:r>
            <a:r>
              <a:rPr lang="fr-BE" dirty="0"/>
              <a:t>EUR </a:t>
            </a:r>
            <a:r>
              <a:rPr lang="fr-BE" dirty="0" smtClean="0"/>
              <a:t>21 per </a:t>
            </a:r>
            <a:r>
              <a:rPr lang="fr-BE" dirty="0"/>
              <a:t>tonne</a:t>
            </a:r>
            <a:br>
              <a:rPr lang="fr-BE" dirty="0"/>
            </a:br>
            <a:r>
              <a:rPr lang="fr-BE" dirty="0" err="1"/>
              <a:t>compared</a:t>
            </a:r>
            <a:r>
              <a:rPr lang="fr-BE" dirty="0"/>
              <a:t> to </a:t>
            </a:r>
            <a:r>
              <a:rPr lang="fr-BE" dirty="0" err="1"/>
              <a:t>previous</a:t>
            </a:r>
            <a:r>
              <a:rPr lang="fr-BE" dirty="0"/>
              <a:t> </a:t>
            </a:r>
            <a:r>
              <a:rPr lang="fr-BE" dirty="0" err="1" smtClean="0"/>
              <a:t>month</a:t>
            </a:r>
            <a:r>
              <a:rPr lang="fr-BE" dirty="0" smtClean="0"/>
              <a:t> or +7%</a:t>
            </a:r>
          </a:p>
          <a:p>
            <a:r>
              <a:rPr lang="fr-BE" dirty="0" smtClean="0"/>
              <a:t>+ EUR 5 per tonne </a:t>
            </a:r>
            <a:r>
              <a:rPr lang="fr-BE" dirty="0" err="1" smtClean="0"/>
              <a:t>compared</a:t>
            </a:r>
            <a:r>
              <a:rPr lang="fr-BE" dirty="0" smtClean="0"/>
              <a:t> to 2 </a:t>
            </a:r>
            <a:r>
              <a:rPr lang="fr-BE" dirty="0" err="1" smtClean="0"/>
              <a:t>months</a:t>
            </a:r>
            <a:r>
              <a:rPr lang="fr-BE" dirty="0" smtClean="0"/>
              <a:t> </a:t>
            </a:r>
            <a:r>
              <a:rPr lang="fr-BE" dirty="0" err="1" smtClean="0"/>
              <a:t>ago</a:t>
            </a:r>
            <a:r>
              <a:rPr lang="fr-BE" dirty="0" smtClean="0"/>
              <a:t> (+2%).</a:t>
            </a:r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EU </a:t>
            </a:r>
            <a:r>
              <a:rPr lang="en-US" sz="3600" dirty="0"/>
              <a:t>market price for white sugar compared with World price London N°5 (first future - $/t - </a:t>
            </a:r>
            <a:r>
              <a:rPr lang="en-US" sz="3600" dirty="0" smtClean="0"/>
              <a:t>€/t</a:t>
            </a:r>
            <a:r>
              <a:rPr lang="en-US" sz="3600" dirty="0"/>
              <a:t>)</a:t>
            </a:r>
            <a:endParaRPr lang="fr-BE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22" y="1265217"/>
            <a:ext cx="7503919" cy="48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88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ID11264" dirty="0" smtClean="0"/>
              <a:t>EPA / EBA</a:t>
            </a:r>
            <a:r>
              <a:rPr lang="fr-BE" dirty="0" smtClean="0"/>
              <a:t> </a:t>
            </a:r>
            <a:r>
              <a:rPr lang="fr-BE" dirty="0" err="1"/>
              <a:t>average</a:t>
            </a:r>
            <a:r>
              <a:rPr lang="fr-BE" dirty="0"/>
              <a:t> import </a:t>
            </a:r>
            <a:r>
              <a:rPr lang="fr-BE" dirty="0" err="1"/>
              <a:t>price</a:t>
            </a:r>
            <a:endParaRPr lang="fr-B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641" y="1311234"/>
            <a:ext cx="3186205" cy="4900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991" y="1311234"/>
            <a:ext cx="7876754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15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 err="1"/>
              <a:t>Sugar</a:t>
            </a:r>
            <a:r>
              <a:rPr lang="fr-BE" dirty="0"/>
              <a:t> </a:t>
            </a:r>
            <a:r>
              <a:rPr lang="fr-BE" dirty="0" err="1"/>
              <a:t>Beet</a:t>
            </a:r>
            <a:r>
              <a:rPr lang="fr-BE" dirty="0"/>
              <a:t> Price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5704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10892052" cy="3763134"/>
          </a:xfrm>
        </p:spPr>
        <p:txBody>
          <a:bodyPr/>
          <a:lstStyle/>
          <a:p>
            <a:pPr>
              <a:buNone/>
            </a:pPr>
            <a:r>
              <a:rPr lang="en-GB" altLang="en-US" sz="3200" b="1" dirty="0"/>
              <a:t>Average price for sugar beet </a:t>
            </a:r>
            <a:r>
              <a:rPr lang="fr-BE" altLang="en-US" sz="3200" dirty="0"/>
              <a:t>:</a:t>
            </a:r>
            <a:br>
              <a:rPr lang="fr-BE" altLang="en-US" sz="3200" dirty="0"/>
            </a:br>
            <a:r>
              <a:rPr lang="en-GB" altLang="en-US" sz="1800" dirty="0"/>
              <a:t>R 2017/1185 Art 12 (a) - Annex II 1.</a:t>
            </a:r>
          </a:p>
          <a:p>
            <a:pPr>
              <a:buNone/>
            </a:pPr>
            <a:r>
              <a:rPr lang="fr-BE" altLang="en-US" sz="2000" dirty="0" smtClean="0"/>
              <a:t>Reference </a:t>
            </a:r>
            <a:r>
              <a:rPr lang="fr-BE" altLang="en-US" sz="2000" dirty="0" err="1"/>
              <a:t>period</a:t>
            </a:r>
            <a:r>
              <a:rPr lang="fr-BE" altLang="en-US" sz="2000" dirty="0"/>
              <a:t>: 1/10/2017 to 30/09/2018</a:t>
            </a:r>
          </a:p>
          <a:p>
            <a:pPr>
              <a:buNone/>
            </a:pPr>
            <a:r>
              <a:rPr lang="fr-BE" altLang="en-US" sz="1800" dirty="0"/>
              <a:t>EU </a:t>
            </a:r>
            <a:r>
              <a:rPr lang="fr-BE" altLang="en-US" sz="1800" dirty="0" err="1"/>
              <a:t>weighted</a:t>
            </a:r>
            <a:r>
              <a:rPr lang="fr-BE" altLang="en-US" sz="1800" dirty="0"/>
              <a:t> </a:t>
            </a:r>
            <a:r>
              <a:rPr lang="fr-BE" altLang="en-US" sz="1800" dirty="0" err="1"/>
              <a:t>average</a:t>
            </a:r>
            <a:r>
              <a:rPr lang="fr-BE" altLang="en-US" sz="1800" dirty="0"/>
              <a:t> </a:t>
            </a:r>
            <a:r>
              <a:rPr lang="fr-BE" altLang="en-US" sz="1800" dirty="0" err="1"/>
              <a:t>price</a:t>
            </a:r>
            <a:r>
              <a:rPr lang="fr-BE" altLang="en-US" sz="1800" dirty="0"/>
              <a:t>: EUR 25.7/t </a:t>
            </a:r>
          </a:p>
          <a:p>
            <a:pPr>
              <a:buNone/>
            </a:pPr>
            <a:r>
              <a:rPr lang="fr-BE" altLang="en-US" sz="1800" dirty="0"/>
              <a:t>	</a:t>
            </a:r>
            <a:r>
              <a:rPr lang="fr-BE" altLang="en-US" sz="1800" dirty="0" err="1"/>
              <a:t>Region</a:t>
            </a:r>
            <a:r>
              <a:rPr lang="fr-BE" altLang="en-US" sz="1800" dirty="0"/>
              <a:t> 1: EUR 25.1/t	(AT – CZ – DK – FI – HU – LT – PL – SE – SK)</a:t>
            </a:r>
          </a:p>
          <a:p>
            <a:pPr>
              <a:buNone/>
            </a:pPr>
            <a:r>
              <a:rPr lang="fr-BE" altLang="en-US" sz="1800" dirty="0"/>
              <a:t>	</a:t>
            </a:r>
            <a:r>
              <a:rPr lang="fr-BE" altLang="en-US" sz="1800" dirty="0" err="1"/>
              <a:t>Region</a:t>
            </a:r>
            <a:r>
              <a:rPr lang="fr-BE" altLang="en-US" sz="1800" dirty="0"/>
              <a:t> 2: EUR 25.4/t	(BE – DE – FR – UK – NL)</a:t>
            </a:r>
          </a:p>
          <a:p>
            <a:pPr>
              <a:buNone/>
            </a:pPr>
            <a:r>
              <a:rPr lang="fr-BE" altLang="en-US" sz="1800" dirty="0"/>
              <a:t>	</a:t>
            </a:r>
            <a:r>
              <a:rPr lang="fr-BE" altLang="en-US" sz="1800" dirty="0" err="1"/>
              <a:t>Region</a:t>
            </a:r>
            <a:r>
              <a:rPr lang="fr-BE" altLang="en-US" sz="1800" dirty="0"/>
              <a:t> 3: EUR 31.7/t	(ES – HR – IT – RO)</a:t>
            </a:r>
          </a:p>
          <a:p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Average price for sugar beet </a:t>
            </a:r>
            <a:endParaRPr lang="fr-BE" sz="3600" dirty="0"/>
          </a:p>
        </p:txBody>
      </p:sp>
    </p:spTree>
    <p:extLst>
      <p:ext uri="{BB962C8B-B14F-4D97-AF65-F5344CB8AC3E}">
        <p14:creationId xmlns:p14="http://schemas.microsoft.com/office/powerpoint/2010/main" val="6488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10892052" cy="376313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METHODOLOGY</a:t>
            </a:r>
            <a:br>
              <a:rPr lang="en-US" b="1" dirty="0"/>
            </a:br>
            <a:r>
              <a:rPr lang="en-US" b="1" dirty="0"/>
              <a:t>FOR THE ESTABLISHMENT OF SUGAR BEET PRICES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</a:t>
            </a:r>
            <a:r>
              <a:rPr lang="en-US" dirty="0"/>
              <a:t>price shall be notified as follows: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one </a:t>
            </a:r>
            <a:r>
              <a:rPr lang="en-US" dirty="0"/>
              <a:t>weighted average price per marketing year;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 </a:t>
            </a:r>
            <a:r>
              <a:rPr lang="en-US" dirty="0"/>
              <a:t>national currency, per </a:t>
            </a:r>
            <a:r>
              <a:rPr lang="en-US" dirty="0" err="1"/>
              <a:t>tonne</a:t>
            </a:r>
            <a:r>
              <a:rPr lang="en-US" dirty="0"/>
              <a:t>;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taking </a:t>
            </a:r>
            <a:r>
              <a:rPr lang="en-US" dirty="0"/>
              <a:t>account of all of the quantities purchased by sugar beet processors from beet growers in respect of the marketing year for which the price is notified;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converted </a:t>
            </a:r>
            <a:r>
              <a:rPr lang="en-US" dirty="0"/>
              <a:t>to 16% equivalent sugar content.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</a:t>
            </a:r>
            <a:r>
              <a:rPr lang="en-US" dirty="0"/>
              <a:t>total corresponding quantity of sugar beet shall be notified in </a:t>
            </a:r>
            <a:r>
              <a:rPr lang="en-US" dirty="0" err="1"/>
              <a:t>tonnes</a:t>
            </a:r>
            <a:r>
              <a:rPr lang="en-US" dirty="0"/>
              <a:t>. </a:t>
            </a:r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Average price for sugar beet 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18714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10892052" cy="376313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METHODOLOGY</a:t>
            </a:r>
            <a:br>
              <a:rPr lang="en-US" b="1" dirty="0"/>
            </a:br>
            <a:r>
              <a:rPr lang="en-US" b="1" dirty="0" smtClean="0"/>
              <a:t>FOR </a:t>
            </a:r>
            <a:r>
              <a:rPr lang="en-US" b="1" dirty="0"/>
              <a:t>THE ESTABLISHMENT OF SUGAR BEET </a:t>
            </a:r>
            <a:r>
              <a:rPr lang="en-US" b="1" dirty="0" smtClean="0"/>
              <a:t>PRICES</a:t>
            </a:r>
          </a:p>
          <a:p>
            <a:pPr marL="0" indent="0">
              <a:buNone/>
            </a:pPr>
            <a:r>
              <a:rPr lang="en-US" sz="1800" b="1" dirty="0"/>
              <a:t>Document available on CIRCACB:</a:t>
            </a:r>
          </a:p>
          <a:p>
            <a:pPr marL="0" indent="0">
              <a:buNone/>
            </a:pPr>
            <a:r>
              <a:rPr lang="en-US" sz="1800" b="1" dirty="0">
                <a:hlinkClick r:id="rId2"/>
              </a:rPr>
              <a:t>https://</a:t>
            </a:r>
            <a:r>
              <a:rPr lang="en-US" sz="1800" b="1" dirty="0" smtClean="0">
                <a:hlinkClick r:id="rId2"/>
              </a:rPr>
              <a:t>circabc.europa.eu/faces/jsp/extension/wai/navigation/container.jsp</a:t>
            </a: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Follow </a:t>
            </a:r>
            <a:r>
              <a:rPr lang="en-US" sz="1800" b="1" dirty="0"/>
              <a:t>these links</a:t>
            </a:r>
            <a:r>
              <a:rPr lang="en-US" sz="1800" b="1" dirty="0" smtClean="0"/>
              <a:t>:	Browse </a:t>
            </a:r>
            <a:r>
              <a:rPr lang="en-US" sz="1800" b="1" dirty="0"/>
              <a:t>by categories (top left on the </a:t>
            </a:r>
            <a:r>
              <a:rPr lang="en-US" sz="1800" b="1" dirty="0" smtClean="0"/>
              <a:t>screen)</a:t>
            </a:r>
            <a:br>
              <a:rPr lang="en-US" sz="1800" b="1" dirty="0" smtClean="0"/>
            </a:br>
            <a:r>
              <a:rPr lang="en-US" sz="1800" b="1" dirty="0" smtClean="0"/>
              <a:t>			Agriculture</a:t>
            </a:r>
            <a:br>
              <a:rPr lang="en-US" sz="1800" b="1" dirty="0" smtClean="0"/>
            </a:br>
            <a:r>
              <a:rPr lang="en-US" sz="1800" b="1" dirty="0" smtClean="0"/>
              <a:t>			</a:t>
            </a:r>
            <a:r>
              <a:rPr lang="en-US" sz="1800" b="1" dirty="0" err="1" smtClean="0"/>
              <a:t>Fibres</a:t>
            </a:r>
            <a:r>
              <a:rPr lang="en-US" sz="1800" b="1" dirty="0" smtClean="0"/>
              <a:t> </a:t>
            </a:r>
            <a:r>
              <a:rPr lang="en-US" sz="1800" b="1" dirty="0" err="1"/>
              <a:t>naturelles</a:t>
            </a:r>
            <a:r>
              <a:rPr lang="en-US" sz="1800" b="1" dirty="0"/>
              <a:t> et </a:t>
            </a:r>
            <a:r>
              <a:rPr lang="en-US" sz="1800" b="1" dirty="0" err="1" smtClean="0"/>
              <a:t>sucre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			Library </a:t>
            </a:r>
            <a:r>
              <a:rPr lang="en-US" sz="1800" b="1" dirty="0"/>
              <a:t>(top left on the </a:t>
            </a:r>
            <a:r>
              <a:rPr lang="en-US" sz="1800" b="1" dirty="0" smtClean="0"/>
              <a:t>screen)</a:t>
            </a:r>
            <a:br>
              <a:rPr lang="en-US" sz="1800" b="1" dirty="0" smtClean="0"/>
            </a:br>
            <a:r>
              <a:rPr lang="en-US" sz="1800" b="1" dirty="0" smtClean="0"/>
              <a:t>			In </a:t>
            </a:r>
            <a:r>
              <a:rPr lang="en-US" sz="1800" b="1" dirty="0"/>
              <a:t>Spaces section, select </a:t>
            </a:r>
            <a:r>
              <a:rPr lang="en-US" sz="1800" b="1" dirty="0" smtClean="0"/>
              <a:t>Sugar</a:t>
            </a:r>
            <a:br>
              <a:rPr lang="en-US" sz="1800" b="1" dirty="0" smtClean="0"/>
            </a:br>
            <a:r>
              <a:rPr lang="en-US" sz="1800" b="1" dirty="0" smtClean="0"/>
              <a:t>			In </a:t>
            </a:r>
            <a:r>
              <a:rPr lang="en-US" sz="1800" b="1" dirty="0"/>
              <a:t>Spaces section, select Public </a:t>
            </a:r>
            <a:r>
              <a:rPr lang="en-US" sz="1800" b="1" dirty="0" smtClean="0"/>
              <a:t>information</a:t>
            </a:r>
            <a:br>
              <a:rPr lang="en-US" sz="1800" b="1" dirty="0" smtClean="0"/>
            </a:br>
            <a:r>
              <a:rPr lang="en-US" sz="1800" b="1" dirty="0" smtClean="0"/>
              <a:t>			In </a:t>
            </a:r>
            <a:r>
              <a:rPr lang="en-US" sz="1800" b="1" dirty="0"/>
              <a:t>Spaces section, select </a:t>
            </a:r>
            <a:r>
              <a:rPr lang="en-US" sz="1800" b="1" dirty="0" smtClean="0"/>
              <a:t>Prix/Prices</a:t>
            </a:r>
            <a:br>
              <a:rPr lang="en-US" sz="1800" b="1" dirty="0" smtClean="0"/>
            </a:br>
            <a:r>
              <a:rPr lang="en-US" sz="1800" b="1" dirty="0" smtClean="0"/>
              <a:t>			In </a:t>
            </a:r>
            <a:r>
              <a:rPr lang="en-US" sz="1800" b="1" dirty="0"/>
              <a:t>Spaces section, select </a:t>
            </a:r>
            <a:r>
              <a:rPr lang="en-US" sz="1800" b="1" dirty="0" err="1"/>
              <a:t>règles</a:t>
            </a:r>
            <a:r>
              <a:rPr lang="en-US" sz="1800" b="1" dirty="0"/>
              <a:t> techniques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Average price for sugar beet 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392237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World Sugar Market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53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/>
              <a:t>Sugar</a:t>
            </a:r>
            <a:br>
              <a:rPr lang="en-GB" dirty="0"/>
            </a:br>
            <a:r>
              <a:rPr lang="en-GB" dirty="0" smtClean="0"/>
              <a:t>Trade statistics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AGRI G </a:t>
            </a:r>
            <a:r>
              <a:rPr lang="en-US" dirty="0" smtClean="0"/>
              <a:t>4 - Committee </a:t>
            </a:r>
            <a:r>
              <a:rPr lang="en-US" dirty="0"/>
              <a:t>for </a:t>
            </a:r>
            <a:r>
              <a:rPr lang="en-US" dirty="0" smtClean="0"/>
              <a:t>the </a:t>
            </a:r>
            <a:br>
              <a:rPr lang="en-US" dirty="0" smtClean="0"/>
            </a:br>
            <a:r>
              <a:rPr lang="en-US" dirty="0" smtClean="0"/>
              <a:t>Common </a:t>
            </a:r>
            <a:r>
              <a:rPr lang="en-US" dirty="0" err="1" smtClean="0"/>
              <a:t>Organisation</a:t>
            </a:r>
            <a:r>
              <a:rPr lang="en-US" dirty="0" smtClean="0"/>
              <a:t> of Agricultural Markets</a:t>
            </a:r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25 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EU </a:t>
            </a:r>
            <a:r>
              <a:rPr lang="en-GB" dirty="0" smtClean="0"/>
              <a:t>Sugar </a:t>
            </a:r>
            <a:br>
              <a:rPr lang="en-GB" dirty="0" smtClean="0"/>
            </a:br>
            <a:r>
              <a:rPr lang="en-GB" dirty="0" smtClean="0"/>
              <a:t>Preferential Imports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4854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8922327" y="1825625"/>
            <a:ext cx="2807924" cy="3763134"/>
          </a:xfrm>
        </p:spPr>
        <p:txBody>
          <a:bodyPr/>
          <a:lstStyle/>
          <a:p>
            <a:r>
              <a:rPr lang="fr-BE" dirty="0" smtClean="0"/>
              <a:t>EPA /EBA imports are 24% </a:t>
            </a:r>
            <a:r>
              <a:rPr lang="fr-BE" dirty="0" err="1" smtClean="0"/>
              <a:t>lower</a:t>
            </a:r>
            <a:r>
              <a:rPr lang="fr-BE" dirty="0" smtClean="0"/>
              <a:t> </a:t>
            </a:r>
            <a:r>
              <a:rPr lang="fr-BE" dirty="0" err="1" smtClean="0"/>
              <a:t>than</a:t>
            </a:r>
            <a:r>
              <a:rPr lang="fr-BE" dirty="0" smtClean="0"/>
              <a:t> last </a:t>
            </a:r>
            <a:r>
              <a:rPr lang="fr-BE" dirty="0" err="1" smtClean="0"/>
              <a:t>year</a:t>
            </a:r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err="1"/>
              <a:t>Imports</a:t>
            </a:r>
            <a:r>
              <a:rPr lang="it-IT" sz="3600" dirty="0"/>
              <a:t> EPA / EBA  in 2019/2020</a:t>
            </a:r>
            <a:endParaRPr lang="fr-BE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22" y="1265217"/>
            <a:ext cx="7824894" cy="519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5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err="1"/>
              <a:t>Imports</a:t>
            </a:r>
            <a:r>
              <a:rPr lang="it-IT" sz="3600" dirty="0"/>
              <a:t> EPA / EBA  in 2019/2020</a:t>
            </a:r>
            <a:endParaRPr lang="fr-BE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22" y="1265217"/>
            <a:ext cx="7902625" cy="515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83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err="1"/>
              <a:t>Imports</a:t>
            </a:r>
            <a:r>
              <a:rPr lang="it-IT" sz="3600" dirty="0"/>
              <a:t> EPA / EBA  in 2019/2020</a:t>
            </a:r>
            <a:endParaRPr lang="fr-BE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22" y="1265217"/>
            <a:ext cx="7907807" cy="516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9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 err="1"/>
              <a:t>Sugar</a:t>
            </a:r>
            <a:r>
              <a:rPr lang="fr-BE" sz="3600" dirty="0"/>
              <a:t> </a:t>
            </a:r>
            <a:r>
              <a:rPr lang="fr-BE" sz="3600" dirty="0" err="1"/>
              <a:t>TRQs</a:t>
            </a:r>
            <a:r>
              <a:rPr lang="fr-BE" sz="3600" dirty="0"/>
              <a:t> 2019-2020 </a:t>
            </a:r>
            <a:r>
              <a:rPr lang="fr-BE" sz="2000" dirty="0" smtClean="0"/>
              <a:t>(EU </a:t>
            </a:r>
            <a:r>
              <a:rPr lang="fr-BE" sz="2000" dirty="0"/>
              <a:t>+ UK </a:t>
            </a:r>
            <a:r>
              <a:rPr lang="fr-BE" sz="2000" dirty="0" err="1" smtClean="0"/>
              <a:t>from</a:t>
            </a:r>
            <a:r>
              <a:rPr lang="fr-BE" sz="2000" dirty="0" smtClean="0"/>
              <a:t> 1/2/20) (19/06/2020</a:t>
            </a:r>
            <a:r>
              <a:rPr lang="fr-BE" sz="2000" dirty="0"/>
              <a:t>)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278" y="1265217"/>
            <a:ext cx="7897443" cy="515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8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 err="1"/>
              <a:t>Sugar</a:t>
            </a:r>
            <a:r>
              <a:rPr lang="fr-BE" sz="3600" dirty="0"/>
              <a:t> </a:t>
            </a:r>
            <a:r>
              <a:rPr lang="fr-BE" sz="3600" dirty="0" err="1"/>
              <a:t>TRQs</a:t>
            </a:r>
            <a:r>
              <a:rPr lang="fr-BE" sz="3600" dirty="0"/>
              <a:t> 2019-2020 </a:t>
            </a:r>
            <a:r>
              <a:rPr lang="fr-BE" sz="2000" dirty="0"/>
              <a:t>(EU + UK </a:t>
            </a:r>
            <a:r>
              <a:rPr lang="fr-BE" sz="2000" dirty="0" err="1"/>
              <a:t>from</a:t>
            </a:r>
            <a:r>
              <a:rPr lang="fr-BE" sz="2000" dirty="0"/>
              <a:t> 1/2/20) </a:t>
            </a:r>
            <a:r>
              <a:rPr lang="fr-BE" sz="2000" dirty="0" smtClean="0"/>
              <a:t>(19/06/2020</a:t>
            </a:r>
            <a:r>
              <a:rPr lang="fr-BE" sz="2000" dirty="0"/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505" y="1265217"/>
            <a:ext cx="7912989" cy="517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31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EU </a:t>
            </a:r>
            <a:r>
              <a:rPr lang="en-GB" dirty="0" smtClean="0"/>
              <a:t>Sugar Imports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7298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Total </a:t>
            </a:r>
            <a:r>
              <a:rPr lang="fr-BE" sz="3600" dirty="0" smtClean="0"/>
              <a:t>imports</a:t>
            </a:r>
            <a:endParaRPr lang="fr-BE" sz="2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134354" y="1825625"/>
            <a:ext cx="2595896" cy="37631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dirty="0" err="1" smtClean="0"/>
              <a:t>Average</a:t>
            </a:r>
            <a:r>
              <a:rPr lang="fr-BE" dirty="0" smtClean="0"/>
              <a:t> </a:t>
            </a:r>
            <a:r>
              <a:rPr lang="fr-BE" dirty="0" err="1" smtClean="0"/>
              <a:t>monthly</a:t>
            </a:r>
            <a:r>
              <a:rPr lang="fr-BE" dirty="0" smtClean="0"/>
              <a:t> imports in March and April 2020 are </a:t>
            </a:r>
            <a:r>
              <a:rPr lang="fr-BE" dirty="0" err="1" smtClean="0"/>
              <a:t>below</a:t>
            </a:r>
            <a:r>
              <a:rPr lang="fr-BE" dirty="0" smtClean="0"/>
              <a:t> </a:t>
            </a:r>
            <a:r>
              <a:rPr lang="fr-BE" dirty="0" err="1" smtClean="0"/>
              <a:t>previous</a:t>
            </a:r>
            <a:r>
              <a:rPr lang="fr-BE" dirty="0" smtClean="0"/>
              <a:t> </a:t>
            </a:r>
            <a:r>
              <a:rPr lang="fr-BE" dirty="0" err="1" smtClean="0"/>
              <a:t>months</a:t>
            </a:r>
            <a:endParaRPr lang="fr-BE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22" y="1265217"/>
            <a:ext cx="7835258" cy="477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45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9134354" y="1825625"/>
            <a:ext cx="2595896" cy="3763134"/>
          </a:xfrm>
        </p:spPr>
        <p:txBody>
          <a:bodyPr/>
          <a:lstStyle/>
          <a:p>
            <a:r>
              <a:rPr lang="fr-BE" dirty="0" smtClean="0"/>
              <a:t>By the end of May total imports in 2019/20 are 8.4% </a:t>
            </a:r>
            <a:r>
              <a:rPr lang="fr-BE" dirty="0" err="1" smtClean="0"/>
              <a:t>higher</a:t>
            </a:r>
            <a:r>
              <a:rPr lang="fr-BE" dirty="0" smtClean="0"/>
              <a:t> </a:t>
            </a:r>
            <a:r>
              <a:rPr lang="fr-BE" dirty="0" err="1" smtClean="0"/>
              <a:t>than</a:t>
            </a:r>
            <a:r>
              <a:rPr lang="fr-BE" dirty="0" smtClean="0"/>
              <a:t> last </a:t>
            </a:r>
            <a:r>
              <a:rPr lang="fr-BE" dirty="0" err="1" smtClean="0"/>
              <a:t>year</a:t>
            </a:r>
            <a:r>
              <a:rPr lang="fr-BE" dirty="0" smtClean="0"/>
              <a:t> at the </a:t>
            </a:r>
            <a:r>
              <a:rPr lang="fr-BE" dirty="0" err="1" smtClean="0"/>
              <a:t>same</a:t>
            </a:r>
            <a:r>
              <a:rPr lang="fr-BE" dirty="0" smtClean="0"/>
              <a:t> </a:t>
            </a:r>
            <a:r>
              <a:rPr lang="fr-BE" dirty="0" err="1" smtClean="0"/>
              <a:t>period</a:t>
            </a:r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Total </a:t>
            </a:r>
            <a:r>
              <a:rPr lang="fr-BE" sz="3600" dirty="0" smtClean="0"/>
              <a:t>imports</a:t>
            </a:r>
            <a:endParaRPr lang="fr-BE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22" y="1265217"/>
            <a:ext cx="7835258" cy="477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96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9129477" y="1825625"/>
            <a:ext cx="2600774" cy="3763134"/>
          </a:xfrm>
        </p:spPr>
        <p:txBody>
          <a:bodyPr/>
          <a:lstStyle/>
          <a:p>
            <a:r>
              <a:rPr lang="en-US" dirty="0"/>
              <a:t>Euro – Dollar exchange rate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1 € = $</a:t>
            </a:r>
            <a:r>
              <a:rPr lang="en-US" dirty="0" smtClean="0"/>
              <a:t>1.128</a:t>
            </a:r>
          </a:p>
          <a:p>
            <a:endParaRPr lang="en-US" dirty="0"/>
          </a:p>
          <a:p>
            <a:r>
              <a:rPr lang="en-US" dirty="0"/>
              <a:t>One month ago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1€ = </a:t>
            </a:r>
            <a:r>
              <a:rPr lang="en-US" dirty="0" smtClean="0"/>
              <a:t>$ 1.091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Exchange </a:t>
            </a:r>
            <a:r>
              <a:rPr lang="it-IT" sz="3600" dirty="0" err="1" smtClean="0"/>
              <a:t>rates</a:t>
            </a:r>
            <a:r>
              <a:rPr lang="it-IT" sz="3600" dirty="0" smtClean="0"/>
              <a:t> (24/06/2020)</a:t>
            </a:r>
            <a:endParaRPr lang="fr-BE" sz="3600" dirty="0"/>
          </a:p>
        </p:txBody>
      </p:sp>
      <p:pic>
        <p:nvPicPr>
          <p:cNvPr id="2" name="Picture 1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13477" y="1825625"/>
            <a:ext cx="8316000" cy="37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1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7437" y="1265215"/>
            <a:ext cx="3434563" cy="332695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Total </a:t>
            </a:r>
            <a:r>
              <a:rPr lang="fr-BE" sz="3600" dirty="0" smtClean="0"/>
              <a:t>imports </a:t>
            </a:r>
            <a:endParaRPr lang="fr-BE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9134354" y="4783015"/>
            <a:ext cx="2893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By end of April 20 EPA/EBA </a:t>
            </a:r>
            <a:r>
              <a:rPr lang="fr-BE" dirty="0" err="1" smtClean="0"/>
              <a:t>origins</a:t>
            </a:r>
            <a:r>
              <a:rPr lang="fr-BE" dirty="0" smtClean="0"/>
              <a:t> are </a:t>
            </a:r>
            <a:r>
              <a:rPr lang="fr-BE" dirty="0" err="1" smtClean="0"/>
              <a:t>representing</a:t>
            </a:r>
            <a:r>
              <a:rPr lang="fr-BE" dirty="0" smtClean="0"/>
              <a:t> </a:t>
            </a:r>
            <a:r>
              <a:rPr lang="fr-BE" dirty="0" err="1" smtClean="0"/>
              <a:t>half</a:t>
            </a:r>
            <a:r>
              <a:rPr lang="fr-BE" dirty="0" smtClean="0"/>
              <a:t> of total imports.</a:t>
            </a:r>
            <a:endParaRPr lang="fr-B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666" y="1265216"/>
            <a:ext cx="7897443" cy="515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5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8958261" y="1825625"/>
            <a:ext cx="2900804" cy="3763134"/>
          </a:xfrm>
        </p:spPr>
        <p:txBody>
          <a:bodyPr/>
          <a:lstStyle/>
          <a:p>
            <a:r>
              <a:rPr lang="fr-BE" dirty="0" smtClean="0"/>
              <a:t>Top 3 = 61%</a:t>
            </a:r>
          </a:p>
          <a:p>
            <a:endParaRPr lang="fr-BE" dirty="0" smtClean="0"/>
          </a:p>
          <a:p>
            <a:pPr marL="0" indent="0">
              <a:buNone/>
            </a:pPr>
            <a:r>
              <a:rPr lang="fr-BE" dirty="0" smtClean="0"/>
              <a:t>In </a:t>
            </a:r>
            <a:r>
              <a:rPr lang="fr-BE" dirty="0" err="1" smtClean="0"/>
              <a:t>thousand</a:t>
            </a:r>
            <a:r>
              <a:rPr lang="fr-BE" dirty="0" smtClean="0"/>
              <a:t> tonnes:</a:t>
            </a:r>
            <a:endParaRPr lang="fr-BE" dirty="0"/>
          </a:p>
          <a:p>
            <a:r>
              <a:rPr lang="fr-BE" dirty="0" smtClean="0"/>
              <a:t>SP: 298 or 24%</a:t>
            </a:r>
          </a:p>
          <a:p>
            <a:r>
              <a:rPr lang="fr-BE" dirty="0" smtClean="0"/>
              <a:t>UK: 278 or 22%</a:t>
            </a:r>
          </a:p>
          <a:p>
            <a:r>
              <a:rPr lang="fr-BE" dirty="0" smtClean="0"/>
              <a:t>IT:   188 or 15%</a:t>
            </a:r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Total </a:t>
            </a:r>
            <a:r>
              <a:rPr lang="fr-BE" sz="3600" dirty="0" smtClean="0"/>
              <a:t>imports </a:t>
            </a:r>
            <a:r>
              <a:rPr lang="fr-BE" sz="2000" dirty="0"/>
              <a:t>(2019/2020 </a:t>
            </a:r>
            <a:r>
              <a:rPr lang="fr-BE" sz="2000" dirty="0" smtClean="0"/>
              <a:t>- 7 </a:t>
            </a:r>
            <a:r>
              <a:rPr lang="fr-BE" sz="2000" dirty="0"/>
              <a:t>m. - </a:t>
            </a:r>
            <a:r>
              <a:rPr lang="fr-BE" sz="2000" dirty="0" smtClean="0"/>
              <a:t>1.242 </a:t>
            </a:r>
            <a:r>
              <a:rPr lang="fr-BE" sz="2000" dirty="0"/>
              <a:t>m t - EU + UK </a:t>
            </a:r>
            <a:r>
              <a:rPr lang="fr-BE" sz="2000" dirty="0" err="1"/>
              <a:t>from</a:t>
            </a:r>
            <a:r>
              <a:rPr lang="fr-BE" sz="2000" dirty="0"/>
              <a:t> </a:t>
            </a:r>
            <a:r>
              <a:rPr lang="fr-BE" sz="2000" dirty="0" smtClean="0"/>
              <a:t>01/02/2020)</a:t>
            </a:r>
            <a:endParaRPr lang="fr-BE" sz="2000" dirty="0"/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970722" y="6456291"/>
            <a:ext cx="143986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i="0" dirty="0"/>
              <a:t>Source: EUROSTAT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1" y="1265217"/>
            <a:ext cx="8286750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4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EU </a:t>
            </a:r>
            <a:r>
              <a:rPr lang="en-GB" dirty="0" smtClean="0"/>
              <a:t>Sugar Exports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101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Total exports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endParaRPr lang="fr-B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361" y="1647884"/>
            <a:ext cx="3475512" cy="31386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22" y="1265217"/>
            <a:ext cx="7824894" cy="477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4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092" y="1643304"/>
            <a:ext cx="3475020" cy="313971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Total exports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34354" y="4783015"/>
            <a:ext cx="28935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 smtClean="0"/>
              <a:t>By the </a:t>
            </a:r>
            <a:r>
              <a:rPr lang="fr-BE" dirty="0" err="1" smtClean="0"/>
              <a:t>third</a:t>
            </a:r>
            <a:r>
              <a:rPr lang="fr-BE" dirty="0" smtClean="0"/>
              <a:t> </a:t>
            </a:r>
            <a:r>
              <a:rPr lang="fr-BE" dirty="0" err="1" smtClean="0"/>
              <a:t>week</a:t>
            </a:r>
            <a:r>
              <a:rPr lang="fr-BE" dirty="0" smtClean="0"/>
              <a:t> of </a:t>
            </a:r>
            <a:r>
              <a:rPr lang="fr-BE" dirty="0" err="1" smtClean="0"/>
              <a:t>June</a:t>
            </a:r>
            <a:r>
              <a:rPr lang="fr-BE" dirty="0" smtClean="0"/>
              <a:t>, total exports in 2019/20 are 57% </a:t>
            </a:r>
            <a:r>
              <a:rPr lang="fr-BE" dirty="0" err="1" smtClean="0"/>
              <a:t>lower</a:t>
            </a:r>
            <a:r>
              <a:rPr lang="fr-BE" dirty="0" smtClean="0"/>
              <a:t> </a:t>
            </a:r>
            <a:r>
              <a:rPr lang="fr-BE" dirty="0" err="1" smtClean="0"/>
              <a:t>than</a:t>
            </a:r>
            <a:r>
              <a:rPr lang="fr-BE" dirty="0" smtClean="0"/>
              <a:t> last </a:t>
            </a:r>
            <a:r>
              <a:rPr lang="fr-BE" dirty="0" err="1" smtClean="0"/>
              <a:t>year</a:t>
            </a:r>
            <a:r>
              <a:rPr lang="fr-BE" dirty="0" smtClean="0"/>
              <a:t> at the </a:t>
            </a:r>
            <a:r>
              <a:rPr lang="fr-BE" dirty="0" err="1" smtClean="0"/>
              <a:t>same</a:t>
            </a:r>
            <a:r>
              <a:rPr lang="fr-BE" dirty="0" smtClean="0"/>
              <a:t> time</a:t>
            </a:r>
            <a:endParaRPr lang="fr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22" y="1265217"/>
            <a:ext cx="7835258" cy="477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64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Total exports </a:t>
            </a:r>
            <a:r>
              <a:rPr lang="fr-BE" sz="2000" dirty="0"/>
              <a:t>(2019/2020 </a:t>
            </a:r>
            <a:r>
              <a:rPr lang="fr-BE" sz="2000" dirty="0" smtClean="0"/>
              <a:t>– 7 m. </a:t>
            </a:r>
            <a:r>
              <a:rPr lang="fr-BE" sz="2000" dirty="0"/>
              <a:t>- </a:t>
            </a:r>
            <a:r>
              <a:rPr lang="fr-BE" sz="2000" dirty="0" smtClean="0"/>
              <a:t>0.504 </a:t>
            </a:r>
            <a:r>
              <a:rPr lang="fr-BE" sz="2000" dirty="0"/>
              <a:t>m t - EU + UK </a:t>
            </a:r>
            <a:r>
              <a:rPr lang="fr-BE" sz="2000" dirty="0" err="1"/>
              <a:t>from</a:t>
            </a:r>
            <a:r>
              <a:rPr lang="fr-BE" sz="2000" dirty="0"/>
              <a:t> </a:t>
            </a:r>
            <a:r>
              <a:rPr lang="fr-BE" sz="2000" dirty="0" smtClean="0"/>
              <a:t>01/02/2020)</a:t>
            </a:r>
            <a:endParaRPr lang="fr-BE" sz="2000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8958261" y="1825625"/>
            <a:ext cx="2900804" cy="3763134"/>
          </a:xfrm>
        </p:spPr>
        <p:txBody>
          <a:bodyPr/>
          <a:lstStyle/>
          <a:p>
            <a:r>
              <a:rPr lang="fr-BE" dirty="0" smtClean="0"/>
              <a:t>Top 3 = 69%</a:t>
            </a:r>
          </a:p>
          <a:p>
            <a:endParaRPr lang="fr-BE" dirty="0" smtClean="0"/>
          </a:p>
          <a:p>
            <a:pPr marL="0" indent="0">
              <a:buNone/>
            </a:pPr>
            <a:r>
              <a:rPr lang="fr-BE" dirty="0" smtClean="0"/>
              <a:t>In </a:t>
            </a:r>
            <a:r>
              <a:rPr lang="fr-BE" dirty="0" err="1" smtClean="0"/>
              <a:t>thousand</a:t>
            </a:r>
            <a:r>
              <a:rPr lang="fr-BE" dirty="0" smtClean="0"/>
              <a:t> tonnes:</a:t>
            </a:r>
            <a:endParaRPr lang="fr-BE" dirty="0"/>
          </a:p>
          <a:p>
            <a:r>
              <a:rPr lang="fr-BE" dirty="0" smtClean="0"/>
              <a:t>BE: 136 or 27%</a:t>
            </a:r>
          </a:p>
          <a:p>
            <a:r>
              <a:rPr lang="fr-BE" dirty="0" smtClean="0"/>
              <a:t>FR: 124 or 25%</a:t>
            </a:r>
          </a:p>
          <a:p>
            <a:r>
              <a:rPr lang="fr-BE" dirty="0" smtClean="0"/>
              <a:t>PL:   88 or 17%</a:t>
            </a:r>
            <a:endParaRPr lang="fr-BE" dirty="0"/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970722" y="6456291"/>
            <a:ext cx="143986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i="0" dirty="0"/>
              <a:t>Source: EUROSTAT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22" y="1265217"/>
            <a:ext cx="7977105" cy="45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26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</a:t>
            </a:r>
            <a:r>
              <a:rPr lang="fr-BE" sz="3600" dirty="0" smtClean="0"/>
              <a:t>White </a:t>
            </a:r>
            <a:r>
              <a:rPr lang="fr-BE" sz="3600" dirty="0" err="1" smtClean="0"/>
              <a:t>sugar</a:t>
            </a:r>
            <a:r>
              <a:rPr lang="fr-BE" sz="3600" dirty="0" smtClean="0"/>
              <a:t> </a:t>
            </a:r>
            <a:r>
              <a:rPr lang="fr-BE" sz="3600" dirty="0"/>
              <a:t>exports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096" y="1265217"/>
            <a:ext cx="7907807" cy="516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35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EU </a:t>
            </a:r>
            <a:r>
              <a:rPr lang="en-GB" dirty="0" smtClean="0"/>
              <a:t>Sugar Trade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311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8740823" y="1792779"/>
            <a:ext cx="3250286" cy="4301257"/>
          </a:xfrm>
        </p:spPr>
        <p:txBody>
          <a:bodyPr/>
          <a:lstStyle/>
          <a:p>
            <a:r>
              <a:rPr lang="fr-BE" dirty="0" smtClean="0"/>
              <a:t>By end of April 2020 </a:t>
            </a:r>
            <a:r>
              <a:rPr lang="fr-BE" dirty="0" err="1" smtClean="0"/>
              <a:t>trade</a:t>
            </a:r>
            <a:r>
              <a:rPr lang="fr-BE" dirty="0"/>
              <a:t> </a:t>
            </a:r>
            <a:r>
              <a:rPr lang="fr-BE" dirty="0" err="1" smtClean="0"/>
              <a:t>deficit</a:t>
            </a:r>
            <a:r>
              <a:rPr lang="fr-BE" dirty="0" smtClean="0"/>
              <a:t> </a:t>
            </a:r>
            <a:r>
              <a:rPr lang="fr-BE" dirty="0" err="1" smtClean="0"/>
              <a:t>already</a:t>
            </a:r>
            <a:r>
              <a:rPr lang="fr-BE" dirty="0" smtClean="0"/>
              <a:t> 142% </a:t>
            </a:r>
            <a:r>
              <a:rPr lang="fr-BE" dirty="0" err="1" smtClean="0"/>
              <a:t>higher</a:t>
            </a:r>
            <a:r>
              <a:rPr lang="fr-BE" dirty="0" smtClean="0"/>
              <a:t> </a:t>
            </a:r>
            <a:r>
              <a:rPr lang="fr-BE" dirty="0" err="1" smtClean="0"/>
              <a:t>than</a:t>
            </a:r>
            <a:r>
              <a:rPr lang="fr-BE" dirty="0" smtClean="0"/>
              <a:t> last marketing </a:t>
            </a:r>
            <a:r>
              <a:rPr lang="fr-BE" dirty="0" err="1" smtClean="0"/>
              <a:t>year</a:t>
            </a:r>
            <a:r>
              <a:rPr lang="fr-BE" dirty="0" smtClean="0"/>
              <a:t>:</a:t>
            </a:r>
          </a:p>
          <a:p>
            <a:r>
              <a:rPr lang="fr-BE" dirty="0" err="1" smtClean="0"/>
              <a:t>Already</a:t>
            </a:r>
            <a:r>
              <a:rPr lang="fr-BE" dirty="0" smtClean="0"/>
              <a:t> -0.74 m t </a:t>
            </a:r>
            <a:r>
              <a:rPr lang="fr-BE" dirty="0" err="1" smtClean="0"/>
              <a:t>after</a:t>
            </a:r>
            <a:r>
              <a:rPr lang="fr-BE" dirty="0" smtClean="0"/>
              <a:t> 7 </a:t>
            </a:r>
            <a:r>
              <a:rPr lang="fr-BE" dirty="0" err="1" smtClean="0"/>
              <a:t>months</a:t>
            </a:r>
            <a:r>
              <a:rPr lang="fr-BE" dirty="0" smtClean="0"/>
              <a:t> </a:t>
            </a:r>
            <a:r>
              <a:rPr lang="fr-BE" dirty="0" err="1" smtClean="0"/>
              <a:t>compared</a:t>
            </a:r>
            <a:r>
              <a:rPr lang="fr-BE" dirty="0" smtClean="0"/>
              <a:t> to</a:t>
            </a:r>
            <a:br>
              <a:rPr lang="fr-BE" dirty="0" smtClean="0"/>
            </a:br>
            <a:r>
              <a:rPr lang="fr-BE" dirty="0" smtClean="0"/>
              <a:t>-0.31 m t in 2018/19</a:t>
            </a:r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</a:t>
            </a:r>
            <a:r>
              <a:rPr lang="fr-BE" sz="3600" dirty="0" err="1" smtClean="0"/>
              <a:t>Sugar</a:t>
            </a:r>
            <a:r>
              <a:rPr lang="fr-BE" sz="3600" dirty="0" smtClean="0"/>
              <a:t> </a:t>
            </a:r>
            <a:r>
              <a:rPr lang="fr-BE" sz="3600" dirty="0" err="1" smtClean="0"/>
              <a:t>trade</a:t>
            </a:r>
            <a:r>
              <a:rPr lang="fr-BE" sz="3600" dirty="0" smtClean="0"/>
              <a:t> </a:t>
            </a:r>
            <a:r>
              <a:rPr lang="fr-BE" sz="2000" dirty="0" smtClean="0"/>
              <a:t>(EU </a:t>
            </a:r>
            <a:r>
              <a:rPr lang="fr-BE" sz="2000" dirty="0"/>
              <a:t>+ UK </a:t>
            </a:r>
            <a:r>
              <a:rPr lang="fr-BE" sz="2000" dirty="0" err="1"/>
              <a:t>from</a:t>
            </a:r>
            <a:r>
              <a:rPr lang="fr-BE" sz="2000" dirty="0"/>
              <a:t> </a:t>
            </a:r>
            <a:r>
              <a:rPr lang="fr-BE" sz="2000" dirty="0" smtClean="0"/>
              <a:t>1/2/2020)</a:t>
            </a:r>
            <a:endParaRPr lang="fr-BE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380" y="1365337"/>
            <a:ext cx="7897443" cy="515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52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EU </a:t>
            </a:r>
            <a:r>
              <a:rPr lang="en-GB" dirty="0" err="1" smtClean="0"/>
              <a:t>Isoglucose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030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8954201" y="1825625"/>
            <a:ext cx="3085399" cy="3763134"/>
          </a:xfrm>
        </p:spPr>
        <p:txBody>
          <a:bodyPr/>
          <a:lstStyle/>
          <a:p>
            <a:r>
              <a:rPr lang="en-US" dirty="0"/>
              <a:t>Euro – Real exchange rate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 1 € </a:t>
            </a:r>
            <a:r>
              <a:rPr lang="en-US" dirty="0"/>
              <a:t>= </a:t>
            </a:r>
            <a:r>
              <a:rPr lang="en-US" dirty="0" smtClean="0"/>
              <a:t>5.84 Real</a:t>
            </a:r>
          </a:p>
          <a:p>
            <a:r>
              <a:rPr lang="en-US" dirty="0" smtClean="0"/>
              <a:t>Recent sharp </a:t>
            </a:r>
            <a:r>
              <a:rPr lang="en-US" dirty="0"/>
              <a:t>depreciation of the Brazilian currency </a:t>
            </a:r>
            <a:r>
              <a:rPr lang="en-US" dirty="0" smtClean="0"/>
              <a:t>– the real hit a record low mid-May</a:t>
            </a:r>
          </a:p>
          <a:p>
            <a:r>
              <a:rPr lang="en-US" dirty="0" smtClean="0"/>
              <a:t>One month ago:</a:t>
            </a:r>
            <a:br>
              <a:rPr lang="en-US" dirty="0" smtClean="0"/>
            </a:br>
            <a:r>
              <a:rPr lang="en-US" dirty="0" smtClean="0"/>
              <a:t> 1€ = 6.02 Real</a:t>
            </a:r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Exchange </a:t>
            </a:r>
            <a:r>
              <a:rPr lang="it-IT" sz="3600" dirty="0" err="1" smtClean="0"/>
              <a:t>rates</a:t>
            </a:r>
            <a:r>
              <a:rPr lang="it-IT" sz="3600" dirty="0" smtClean="0"/>
              <a:t> (24/06/2020)</a:t>
            </a:r>
            <a:endParaRPr lang="fr-BE" sz="3600" dirty="0"/>
          </a:p>
        </p:txBody>
      </p:sp>
      <p:pic>
        <p:nvPicPr>
          <p:cNvPr id="2" name="Picture 1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38201" y="1825625"/>
            <a:ext cx="8316000" cy="37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6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</a:t>
            </a:r>
            <a:r>
              <a:rPr lang="fr-BE" sz="3600" dirty="0" smtClean="0"/>
              <a:t>Isoglucose production</a:t>
            </a:r>
            <a:endParaRPr lang="fr-BE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8" y="1265217"/>
            <a:ext cx="8290669" cy="505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7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EU </a:t>
            </a:r>
            <a:r>
              <a:rPr lang="en-GB" dirty="0" smtClean="0"/>
              <a:t>Sugar stocks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745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</a:t>
            </a:r>
            <a:r>
              <a:rPr lang="fr-BE" sz="3600" dirty="0" err="1" smtClean="0"/>
              <a:t>Sugar</a:t>
            </a:r>
            <a:r>
              <a:rPr lang="fr-BE" sz="3600" dirty="0" smtClean="0"/>
              <a:t> stocks</a:t>
            </a:r>
            <a:endParaRPr lang="fr-BE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914" y="1259899"/>
            <a:ext cx="7918171" cy="517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77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/>
              <a:t>EU </a:t>
            </a:r>
            <a:r>
              <a:rPr lang="fr-BE" sz="3600" dirty="0" err="1" smtClean="0"/>
              <a:t>Sugar</a:t>
            </a:r>
            <a:r>
              <a:rPr lang="fr-BE" sz="3600" dirty="0" smtClean="0"/>
              <a:t> stocks</a:t>
            </a:r>
            <a:endParaRPr lang="fr-BE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962" y="1265217"/>
            <a:ext cx="7830076" cy="477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1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altLang="en-US" dirty="0" err="1"/>
              <a:t>Disclaimer</a:t>
            </a:r>
            <a:r>
              <a:rPr lang="fr-BE" altLang="en-US" dirty="0"/>
              <a:t>:</a:t>
            </a:r>
          </a:p>
          <a:p>
            <a:r>
              <a:rPr lang="en-IE" altLang="fr-FR" dirty="0" smtClean="0"/>
              <a:t>“</a:t>
            </a:r>
            <a:r>
              <a:rPr lang="en-IE" altLang="fr-FR" dirty="0"/>
              <a:t>The United Kingdom is no longer a Member State of the European Union, however where it is deemed relevant (e.g. for comparison purposes) an EU+UK aggregate may still be displayed.”</a:t>
            </a:r>
            <a:endParaRPr lang="en-GB" altLang="en-US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4860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World </a:t>
            </a:r>
            <a:r>
              <a:rPr lang="it-IT" sz="3600" dirty="0" err="1" smtClean="0"/>
              <a:t>prices</a:t>
            </a:r>
            <a:endParaRPr lang="fr-BE" sz="3600" dirty="0"/>
          </a:p>
        </p:txBody>
      </p:sp>
      <p:pic>
        <p:nvPicPr>
          <p:cNvPr id="2" name="Picture 1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49200" y="1419453"/>
            <a:ext cx="10893600" cy="39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09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World </a:t>
            </a:r>
            <a:r>
              <a:rPr lang="it-IT" sz="3600" dirty="0" err="1"/>
              <a:t>prices</a:t>
            </a:r>
            <a:endParaRPr lang="fr-BE" sz="3600" dirty="0"/>
          </a:p>
        </p:txBody>
      </p:sp>
      <p:pic>
        <p:nvPicPr>
          <p:cNvPr id="3" name="Picture 2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25800" y="1265217"/>
            <a:ext cx="10940400" cy="45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6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World Market News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6699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8410085" y="1825625"/>
            <a:ext cx="3320165" cy="3763134"/>
          </a:xfrm>
        </p:spPr>
        <p:txBody>
          <a:bodyPr/>
          <a:lstStyle/>
          <a:p>
            <a:r>
              <a:rPr lang="en-US" dirty="0"/>
              <a:t>The statistical global deficit has been revised </a:t>
            </a:r>
            <a:r>
              <a:rPr lang="en-US" dirty="0" smtClean="0"/>
              <a:t>down </a:t>
            </a:r>
            <a:r>
              <a:rPr lang="en-US" dirty="0"/>
              <a:t>to </a:t>
            </a:r>
            <a:r>
              <a:rPr lang="en-US" dirty="0" smtClean="0"/>
              <a:t>9.298 million </a:t>
            </a:r>
            <a:r>
              <a:rPr lang="en-US" dirty="0" err="1"/>
              <a:t>tonnes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</a:t>
            </a:r>
            <a:r>
              <a:rPr lang="en-US" dirty="0"/>
              <a:t>is the biggest deficit </a:t>
            </a:r>
            <a:r>
              <a:rPr lang="en-US" dirty="0" smtClean="0"/>
              <a:t>in</a:t>
            </a:r>
            <a:br>
              <a:rPr lang="en-US" dirty="0" smtClean="0"/>
            </a:br>
            <a:r>
              <a:rPr lang="en-US" dirty="0" smtClean="0"/>
              <a:t>11 marketing years.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World Market News </a:t>
            </a:r>
            <a:r>
              <a:rPr lang="en-US" sz="3600" dirty="0" smtClean="0"/>
              <a:t>ISO 05/2020</a:t>
            </a:r>
            <a:endParaRPr lang="fr-BE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82" y="1265217"/>
            <a:ext cx="7844165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9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4"/>
          </p:nvPr>
        </p:nvSpPr>
        <p:spPr>
          <a:xfrm>
            <a:off x="8459674" y="1825625"/>
            <a:ext cx="3539613" cy="3763134"/>
          </a:xfrm>
        </p:spPr>
        <p:txBody>
          <a:bodyPr/>
          <a:lstStyle/>
          <a:p>
            <a:r>
              <a:rPr lang="en-US" dirty="0"/>
              <a:t>World consumption is expected to grow </a:t>
            </a:r>
            <a:r>
              <a:rPr lang="en-US" dirty="0" smtClean="0"/>
              <a:t>moderately by </a:t>
            </a:r>
            <a:br>
              <a:rPr lang="en-US" dirty="0" smtClean="0"/>
            </a:br>
            <a:r>
              <a:rPr lang="en-US" dirty="0" smtClean="0"/>
              <a:t>2.176 million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(1.25% from the </a:t>
            </a:r>
            <a:r>
              <a:rPr lang="en-US" dirty="0"/>
              <a:t>previous </a:t>
            </a:r>
            <a:r>
              <a:rPr lang="en-US" dirty="0" smtClean="0"/>
              <a:t>season)</a:t>
            </a:r>
            <a:endParaRPr lang="fr-B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World Market News </a:t>
            </a:r>
            <a:r>
              <a:rPr lang="en-US" sz="3600" dirty="0" smtClean="0"/>
              <a:t>ISO 05/2020</a:t>
            </a:r>
            <a:endParaRPr lang="fr-BE" sz="3600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70722" y="1265217"/>
            <a:ext cx="7356382" cy="30834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946" y="4420619"/>
            <a:ext cx="6467249" cy="233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16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5a8770b97c883eee6e80458dbe9e6cc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EEACE0-6474-4130-B64E-D9F9E5478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F87431-2774-4E17-BE38-8A579357848D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4639</TotalTime>
  <Words>1735</Words>
  <Application>Microsoft Office PowerPoint</Application>
  <PresentationFormat>Widescreen</PresentationFormat>
  <Paragraphs>145</Paragraphs>
  <Slides>44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Arial</vt:lpstr>
      <vt:lpstr>Calibri</vt:lpstr>
      <vt:lpstr>Verdana</vt:lpstr>
      <vt:lpstr>Office Theme</vt:lpstr>
      <vt:lpstr>Sugar Market situation</vt:lpstr>
      <vt:lpstr>World Sugar Market</vt:lpstr>
      <vt:lpstr>Exchange rates (24/06/2020)</vt:lpstr>
      <vt:lpstr>Exchange rates (24/06/2020)</vt:lpstr>
      <vt:lpstr>World prices</vt:lpstr>
      <vt:lpstr>World prices</vt:lpstr>
      <vt:lpstr>World Market News</vt:lpstr>
      <vt:lpstr>World Market News ISO 05/2020</vt:lpstr>
      <vt:lpstr>World Market News ISO 05/2020</vt:lpstr>
      <vt:lpstr>Sugar Price reporting</vt:lpstr>
      <vt:lpstr>EU market price for white sugar</vt:lpstr>
      <vt:lpstr>EU and Regional market prices for white sugar</vt:lpstr>
      <vt:lpstr>EU and Regional market prices for white sugar</vt:lpstr>
      <vt:lpstr>EU market price for white sugar compared with World price London N°5 (first future - $/t - €/t)</vt:lpstr>
      <vt:lpstr>EPA / EBA average import price</vt:lpstr>
      <vt:lpstr>Sugar Beet Price</vt:lpstr>
      <vt:lpstr>Average price for sugar beet </vt:lpstr>
      <vt:lpstr>Average price for sugar beet </vt:lpstr>
      <vt:lpstr>Average price for sugar beet </vt:lpstr>
      <vt:lpstr>Sugar Trade statistics</vt:lpstr>
      <vt:lpstr>EU Sugar  Preferential Imports</vt:lpstr>
      <vt:lpstr>Imports EPA / EBA  in 2019/2020</vt:lpstr>
      <vt:lpstr>Imports EPA / EBA  in 2019/2020</vt:lpstr>
      <vt:lpstr>Imports EPA / EBA  in 2019/2020</vt:lpstr>
      <vt:lpstr>Sugar TRQs 2019-2020 (EU + UK from 1/2/20) (19/06/2020) </vt:lpstr>
      <vt:lpstr>Sugar TRQs 2019-2020 (EU + UK from 1/2/20) (19/06/2020)</vt:lpstr>
      <vt:lpstr>EU Sugar Imports</vt:lpstr>
      <vt:lpstr>EU Total imports</vt:lpstr>
      <vt:lpstr>EU Total imports</vt:lpstr>
      <vt:lpstr>EU Total imports </vt:lpstr>
      <vt:lpstr>EU Total imports (2019/2020 - 7 m. - 1.242 m t - EU + UK from 01/02/2020)</vt:lpstr>
      <vt:lpstr>EU Sugar Exports</vt:lpstr>
      <vt:lpstr>EU Total exports </vt:lpstr>
      <vt:lpstr>EU Total exports </vt:lpstr>
      <vt:lpstr>EU Total exports (2019/2020 – 7 m. - 0.504 m t - EU + UK from 01/02/2020)</vt:lpstr>
      <vt:lpstr>EU White sugar exports </vt:lpstr>
      <vt:lpstr>EU Sugar Trade</vt:lpstr>
      <vt:lpstr>EU Sugar trade (EU + UK from 1/2/2020)</vt:lpstr>
      <vt:lpstr>EU Isoglucose</vt:lpstr>
      <vt:lpstr>EU Isoglucose production</vt:lpstr>
      <vt:lpstr>EU Sugar stocks</vt:lpstr>
      <vt:lpstr>EU Sugar stocks</vt:lpstr>
      <vt:lpstr>EU Sugar stocks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VIGIL Gabriel (AGRI)</cp:lastModifiedBy>
  <cp:revision>253</cp:revision>
  <cp:lastPrinted>2020-06-30T14:54:35Z</cp:lastPrinted>
  <dcterms:created xsi:type="dcterms:W3CDTF">2019-08-09T12:06:42Z</dcterms:created>
  <dcterms:modified xsi:type="dcterms:W3CDTF">2020-06-30T15:30:37Z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</Properties>
</file>