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theme/themeOverride2.xml" ContentType="application/vnd.openxmlformats-officedocument.themeOverride+xml"/>
  <Override PartName="/ppt/notesSlides/notesSlide5.xml" ContentType="application/vnd.openxmlformats-officedocument.presentationml.notesSl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73" r:id="rId3"/>
    <p:sldId id="290" r:id="rId4"/>
    <p:sldId id="291" r:id="rId5"/>
    <p:sldId id="285" r:id="rId6"/>
    <p:sldId id="289" r:id="rId7"/>
    <p:sldId id="286" r:id="rId8"/>
    <p:sldId id="293" r:id="rId9"/>
    <p:sldId id="294" r:id="rId10"/>
    <p:sldId id="295" r:id="rId11"/>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ura Ullmann" initials="LU" lastIdx="1" clrIdx="0"/>
  <p:cmAuthor id="1" name="Marco" initials="M" lastIdx="1" clrIdx="1">
    <p:extLst/>
  </p:cmAuthor>
  <p:cmAuthor id="2" name="Chris Atkinson" initials="CA" lastIdx="2"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631"/>
    <a:srgbClr val="91C84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39" autoAdjust="0"/>
    <p:restoredTop sz="94671" autoAdjust="0"/>
  </p:normalViewPr>
  <p:slideViewPr>
    <p:cSldViewPr>
      <p:cViewPr>
        <p:scale>
          <a:sx n="70" d="100"/>
          <a:sy n="70" d="100"/>
        </p:scale>
        <p:origin x="-7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59378463-C644-4A9C-A4DF-781522D43487}" type="datetimeFigureOut">
              <a:rPr lang="en-GB" smtClean="0"/>
              <a:pPr/>
              <a:t>14/04/2016</a:t>
            </a:fld>
            <a:endParaRPr lang="en-GB"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5EC11C49-D89A-4385-A86B-AB472B112021}" type="slidenum">
              <a:rPr lang="en-GB" smtClean="0"/>
              <a:pPr/>
              <a:t>‹#›</a:t>
            </a:fld>
            <a:endParaRPr lang="en-GB" dirty="0"/>
          </a:p>
        </p:txBody>
      </p:sp>
    </p:spTree>
    <p:extLst>
      <p:ext uri="{BB962C8B-B14F-4D97-AF65-F5344CB8AC3E}">
        <p14:creationId xmlns:p14="http://schemas.microsoft.com/office/powerpoint/2010/main" val="1064567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smtClean="0"/>
              <a:t>Chlorpropham?</a:t>
            </a:r>
          </a:p>
          <a:p>
            <a:endParaRPr lang="en-GB" dirty="0"/>
          </a:p>
        </p:txBody>
      </p:sp>
      <p:sp>
        <p:nvSpPr>
          <p:cNvPr id="4" name="Slide Number Placeholder 3"/>
          <p:cNvSpPr>
            <a:spLocks noGrp="1"/>
          </p:cNvSpPr>
          <p:nvPr>
            <p:ph type="sldNum" sz="quarter" idx="10"/>
          </p:nvPr>
        </p:nvSpPr>
        <p:spPr/>
        <p:txBody>
          <a:bodyPr/>
          <a:lstStyle/>
          <a:p>
            <a:fld id="{5EC11C49-D89A-4385-A86B-AB472B112021}" type="slidenum">
              <a:rPr lang="en-GB" smtClean="0"/>
              <a:pPr/>
              <a:t>2</a:t>
            </a:fld>
            <a:endParaRPr lang="en-GB" dirty="0"/>
          </a:p>
        </p:txBody>
      </p:sp>
    </p:spTree>
    <p:extLst>
      <p:ext uri="{BB962C8B-B14F-4D97-AF65-F5344CB8AC3E}">
        <p14:creationId xmlns:p14="http://schemas.microsoft.com/office/powerpoint/2010/main" val="25401936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smtClean="0"/>
              <a:t>Chlorpropham?</a:t>
            </a:r>
          </a:p>
          <a:p>
            <a:endParaRPr lang="en-GB" dirty="0"/>
          </a:p>
        </p:txBody>
      </p:sp>
      <p:sp>
        <p:nvSpPr>
          <p:cNvPr id="4" name="Slide Number Placeholder 3"/>
          <p:cNvSpPr>
            <a:spLocks noGrp="1"/>
          </p:cNvSpPr>
          <p:nvPr>
            <p:ph type="sldNum" sz="quarter" idx="10"/>
          </p:nvPr>
        </p:nvSpPr>
        <p:spPr/>
        <p:txBody>
          <a:bodyPr/>
          <a:lstStyle/>
          <a:p>
            <a:fld id="{5EC11C49-D89A-4385-A86B-AB472B112021}" type="slidenum">
              <a:rPr lang="en-GB" smtClean="0"/>
              <a:pPr/>
              <a:t>3</a:t>
            </a:fld>
            <a:endParaRPr lang="en-GB" dirty="0"/>
          </a:p>
        </p:txBody>
      </p:sp>
    </p:spTree>
    <p:extLst>
      <p:ext uri="{BB962C8B-B14F-4D97-AF65-F5344CB8AC3E}">
        <p14:creationId xmlns:p14="http://schemas.microsoft.com/office/powerpoint/2010/main" val="25401936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smtClean="0"/>
              <a:t>Chlorpropham?</a:t>
            </a:r>
          </a:p>
          <a:p>
            <a:endParaRPr lang="en-GB" dirty="0"/>
          </a:p>
        </p:txBody>
      </p:sp>
      <p:sp>
        <p:nvSpPr>
          <p:cNvPr id="4" name="Slide Number Placeholder 3"/>
          <p:cNvSpPr>
            <a:spLocks noGrp="1"/>
          </p:cNvSpPr>
          <p:nvPr>
            <p:ph type="sldNum" sz="quarter" idx="10"/>
          </p:nvPr>
        </p:nvSpPr>
        <p:spPr/>
        <p:txBody>
          <a:bodyPr/>
          <a:lstStyle/>
          <a:p>
            <a:fld id="{5EC11C49-D89A-4385-A86B-AB472B112021}" type="slidenum">
              <a:rPr lang="en-GB" smtClean="0"/>
              <a:pPr/>
              <a:t>4</a:t>
            </a:fld>
            <a:endParaRPr lang="en-GB" dirty="0"/>
          </a:p>
        </p:txBody>
      </p:sp>
    </p:spTree>
    <p:extLst>
      <p:ext uri="{BB962C8B-B14F-4D97-AF65-F5344CB8AC3E}">
        <p14:creationId xmlns:p14="http://schemas.microsoft.com/office/powerpoint/2010/main" val="2540193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11C49-D89A-4385-A86B-AB472B112021}" type="slidenum">
              <a:rPr lang="en-GB" smtClean="0"/>
              <a:pPr/>
              <a:t>5</a:t>
            </a:fld>
            <a:endParaRPr lang="en-GB" dirty="0"/>
          </a:p>
        </p:txBody>
      </p:sp>
    </p:spTree>
    <p:extLst>
      <p:ext uri="{BB962C8B-B14F-4D97-AF65-F5344CB8AC3E}">
        <p14:creationId xmlns:p14="http://schemas.microsoft.com/office/powerpoint/2010/main" val="263973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C11C49-D89A-4385-A86B-AB472B112021}" type="slidenum">
              <a:rPr lang="en-GB" smtClean="0"/>
              <a:pPr/>
              <a:t>6</a:t>
            </a:fld>
            <a:endParaRPr lang="en-GB" dirty="0"/>
          </a:p>
        </p:txBody>
      </p:sp>
    </p:spTree>
    <p:extLst>
      <p:ext uri="{BB962C8B-B14F-4D97-AF65-F5344CB8AC3E}">
        <p14:creationId xmlns:p14="http://schemas.microsoft.com/office/powerpoint/2010/main" val="263973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10" name="Rectangle 9"/>
          <p:cNvSpPr/>
          <p:nvPr userDrawn="1"/>
        </p:nvSpPr>
        <p:spPr>
          <a:xfrm>
            <a:off x="685800" y="6019800"/>
            <a:ext cx="8382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p:cNvSpPr/>
          <p:nvPr userDrawn="1"/>
        </p:nvSpPr>
        <p:spPr>
          <a:xfrm>
            <a:off x="152400" y="152400"/>
            <a:ext cx="8839200" cy="5943600"/>
          </a:xfrm>
          <a:prstGeom prst="rect">
            <a:avLst/>
          </a:prstGeom>
          <a:solidFill>
            <a:srgbClr val="91C8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3" name="Picture 12" descr="green-pictos.jpg"/>
          <p:cNvPicPr>
            <a:picLocks noChangeAspect="1"/>
          </p:cNvPicPr>
          <p:nvPr userDrawn="1"/>
        </p:nvPicPr>
        <p:blipFill>
          <a:blip r:embed="rId2" cstate="print"/>
          <a:srcRect t="45585"/>
          <a:stretch>
            <a:fillRect/>
          </a:stretch>
        </p:blipFill>
        <p:spPr>
          <a:xfrm>
            <a:off x="179696" y="154982"/>
            <a:ext cx="8763000" cy="5941017"/>
          </a:xfrm>
          <a:prstGeom prst="rect">
            <a:avLst/>
          </a:prstGeom>
        </p:spPr>
      </p:pic>
      <p:sp>
        <p:nvSpPr>
          <p:cNvPr id="2" name="Title 1"/>
          <p:cNvSpPr>
            <a:spLocks noGrp="1"/>
          </p:cNvSpPr>
          <p:nvPr>
            <p:ph type="ctrTitle"/>
          </p:nvPr>
        </p:nvSpPr>
        <p:spPr>
          <a:xfrm>
            <a:off x="1371600" y="2133601"/>
            <a:ext cx="7391400" cy="533400"/>
          </a:xfrm>
        </p:spPr>
        <p:txBody>
          <a:bodyPr/>
          <a:lstStyle/>
          <a:p>
            <a:r>
              <a:rPr lang="en-US" dirty="0" smtClean="0"/>
              <a:t>Click to edit Master title style</a:t>
            </a:r>
            <a:endParaRPr lang="en-US" dirty="0"/>
          </a:p>
        </p:txBody>
      </p:sp>
      <p:sp>
        <p:nvSpPr>
          <p:cNvPr id="4" name="Date Placeholder 3"/>
          <p:cNvSpPr>
            <a:spLocks noGrp="1"/>
          </p:cNvSpPr>
          <p:nvPr>
            <p:ph type="dt" sz="half" idx="10"/>
          </p:nvPr>
        </p:nvSpPr>
        <p:spPr>
          <a:xfrm>
            <a:off x="694267" y="6356351"/>
            <a:ext cx="1896533" cy="365125"/>
          </a:xfrm>
          <a:prstGeom prst="rect">
            <a:avLst/>
          </a:prstGeom>
        </p:spPr>
        <p:txBody>
          <a:bodyPr/>
          <a:lstStyle/>
          <a:p>
            <a:fld id="{1D8BD707-D9CF-40AE-B4C6-C98DA3205C09}" type="datetimeFigureOut">
              <a:rPr lang="en-US" smtClean="0"/>
              <a:pPr/>
              <a:t>4/14/2016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cxnSp>
        <p:nvCxnSpPr>
          <p:cNvPr id="11" name="Straight Connector 10"/>
          <p:cNvCxnSpPr/>
          <p:nvPr userDrawn="1"/>
        </p:nvCxnSpPr>
        <p:spPr>
          <a:xfrm>
            <a:off x="1104900" y="2259077"/>
            <a:ext cx="0" cy="3528000"/>
          </a:xfrm>
          <a:prstGeom prst="line">
            <a:avLst/>
          </a:prstGeom>
          <a:ln w="38100" cap="rnd">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2" name="Block Arc 11"/>
          <p:cNvSpPr/>
          <p:nvPr userDrawn="1"/>
        </p:nvSpPr>
        <p:spPr>
          <a:xfrm>
            <a:off x="914400" y="5889625"/>
            <a:ext cx="381000" cy="381001"/>
          </a:xfrm>
          <a:prstGeom prst="blockArc">
            <a:avLst/>
          </a:prstGeom>
          <a:solidFill>
            <a:schemeClr val="bg1"/>
          </a:solidFill>
          <a:ln w="381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10" name="Rectangle 9"/>
          <p:cNvSpPr/>
          <p:nvPr userDrawn="1"/>
        </p:nvSpPr>
        <p:spPr>
          <a:xfrm>
            <a:off x="685800" y="5943600"/>
            <a:ext cx="8382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p:cNvSpPr/>
          <p:nvPr userDrawn="1"/>
        </p:nvSpPr>
        <p:spPr>
          <a:xfrm>
            <a:off x="152400" y="152400"/>
            <a:ext cx="8839200" cy="5943600"/>
          </a:xfrm>
          <a:prstGeom prst="rect">
            <a:avLst/>
          </a:prstGeom>
          <a:solidFill>
            <a:srgbClr val="91C8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4" name="Picture 13" descr="green-pictos.jpg"/>
          <p:cNvPicPr>
            <a:picLocks noChangeAspect="1"/>
          </p:cNvPicPr>
          <p:nvPr userDrawn="1"/>
        </p:nvPicPr>
        <p:blipFill>
          <a:blip r:embed="rId2" cstate="print"/>
          <a:srcRect t="45585"/>
          <a:stretch>
            <a:fillRect/>
          </a:stretch>
        </p:blipFill>
        <p:spPr>
          <a:xfrm>
            <a:off x="179696" y="154982"/>
            <a:ext cx="8763000" cy="5941017"/>
          </a:xfrm>
          <a:prstGeom prst="rect">
            <a:avLst/>
          </a:prstGeom>
        </p:spPr>
      </p:pic>
      <p:sp>
        <p:nvSpPr>
          <p:cNvPr id="2" name="Title 1"/>
          <p:cNvSpPr>
            <a:spLocks noGrp="1"/>
          </p:cNvSpPr>
          <p:nvPr>
            <p:ph type="ctrTitle"/>
          </p:nvPr>
        </p:nvSpPr>
        <p:spPr>
          <a:xfrm>
            <a:off x="1371600" y="2133601"/>
            <a:ext cx="7391400" cy="533400"/>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2819400"/>
            <a:ext cx="6400800" cy="4572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694267" y="6356351"/>
            <a:ext cx="1896533" cy="365125"/>
          </a:xfrm>
          <a:prstGeom prst="rect">
            <a:avLst/>
          </a:prstGeom>
        </p:spPr>
        <p:txBody>
          <a:bodyPr/>
          <a:lstStyle/>
          <a:p>
            <a:fld id="{1D8BD707-D9CF-40AE-B4C6-C98DA3205C09}" type="datetimeFigureOut">
              <a:rPr lang="en-US" smtClean="0"/>
              <a:pPr/>
              <a:t>4/14/2016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cxnSp>
        <p:nvCxnSpPr>
          <p:cNvPr id="11" name="Straight Connector 10"/>
          <p:cNvCxnSpPr/>
          <p:nvPr userDrawn="1"/>
        </p:nvCxnSpPr>
        <p:spPr>
          <a:xfrm>
            <a:off x="1104900" y="2259077"/>
            <a:ext cx="0" cy="3528000"/>
          </a:xfrm>
          <a:prstGeom prst="line">
            <a:avLst/>
          </a:prstGeom>
          <a:ln w="38100" cap="rnd">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2" name="Block Arc 11"/>
          <p:cNvSpPr/>
          <p:nvPr userDrawn="1"/>
        </p:nvSpPr>
        <p:spPr>
          <a:xfrm>
            <a:off x="914400" y="5889625"/>
            <a:ext cx="381000" cy="381001"/>
          </a:xfrm>
          <a:prstGeom prst="blockArc">
            <a:avLst/>
          </a:prstGeom>
          <a:solidFill>
            <a:schemeClr val="bg1"/>
          </a:solidFill>
          <a:ln w="381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4_Title Slide">
    <p:spTree>
      <p:nvGrpSpPr>
        <p:cNvPr id="1" name=""/>
        <p:cNvGrpSpPr/>
        <p:nvPr/>
      </p:nvGrpSpPr>
      <p:grpSpPr>
        <a:xfrm>
          <a:off x="0" y="0"/>
          <a:ext cx="0" cy="0"/>
          <a:chOff x="0" y="0"/>
          <a:chExt cx="0" cy="0"/>
        </a:xfrm>
      </p:grpSpPr>
      <p:sp>
        <p:nvSpPr>
          <p:cNvPr id="14" name="Rectangle 13"/>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Rectangle 9"/>
          <p:cNvSpPr/>
          <p:nvPr userDrawn="1"/>
        </p:nvSpPr>
        <p:spPr>
          <a:xfrm>
            <a:off x="685800" y="5943600"/>
            <a:ext cx="8382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ctrTitle"/>
          </p:nvPr>
        </p:nvSpPr>
        <p:spPr>
          <a:xfrm>
            <a:off x="1371600" y="2133601"/>
            <a:ext cx="7391400" cy="533400"/>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819400"/>
            <a:ext cx="6400800" cy="457200"/>
          </a:xfrm>
        </p:spPr>
        <p:txBody>
          <a:bodyPr/>
          <a:lstStyle>
            <a:lvl1pPr marL="0" indent="0" algn="l">
              <a:buNone/>
              <a:defRPr>
                <a:solidFill>
                  <a:srgbClr val="91C848"/>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694267" y="6356351"/>
            <a:ext cx="1896533" cy="365125"/>
          </a:xfrm>
          <a:prstGeom prst="rect">
            <a:avLst/>
          </a:prstGeom>
        </p:spPr>
        <p:txBody>
          <a:bodyPr/>
          <a:lstStyle/>
          <a:p>
            <a:fld id="{1D8BD707-D9CF-40AE-B4C6-C98DA3205C09}" type="datetimeFigureOut">
              <a:rPr lang="en-US" smtClean="0"/>
              <a:pPr/>
              <a:t>4/14/2016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cxnSp>
        <p:nvCxnSpPr>
          <p:cNvPr id="11" name="Straight Connector 10"/>
          <p:cNvCxnSpPr/>
          <p:nvPr userDrawn="1"/>
        </p:nvCxnSpPr>
        <p:spPr>
          <a:xfrm>
            <a:off x="1104900" y="2263200"/>
            <a:ext cx="0" cy="3528000"/>
          </a:xfrm>
          <a:prstGeom prst="line">
            <a:avLst/>
          </a:prstGeom>
          <a:ln w="38100" cap="rnd">
            <a:solidFill>
              <a:srgbClr val="91C848"/>
            </a:solidFill>
            <a:prstDash val="sysDot"/>
          </a:ln>
        </p:spPr>
        <p:style>
          <a:lnRef idx="1">
            <a:schemeClr val="accent1"/>
          </a:lnRef>
          <a:fillRef idx="0">
            <a:schemeClr val="accent1"/>
          </a:fillRef>
          <a:effectRef idx="0">
            <a:schemeClr val="accent1"/>
          </a:effectRef>
          <a:fontRef idx="minor">
            <a:schemeClr val="tx1"/>
          </a:fontRef>
        </p:style>
      </p:cxnSp>
      <p:sp>
        <p:nvSpPr>
          <p:cNvPr id="12" name="Block Arc 11"/>
          <p:cNvSpPr/>
          <p:nvPr userDrawn="1"/>
        </p:nvSpPr>
        <p:spPr>
          <a:xfrm>
            <a:off x="914400" y="5880100"/>
            <a:ext cx="381000" cy="381001"/>
          </a:xfrm>
          <a:prstGeom prst="blockArc">
            <a:avLst/>
          </a:prstGeom>
          <a:solidFill>
            <a:srgbClr val="91C848"/>
          </a:solidFill>
          <a:ln w="38100">
            <a:solidFill>
              <a:srgbClr val="91C848"/>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4" name="Rectangle 13"/>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Rectangle 9"/>
          <p:cNvSpPr/>
          <p:nvPr userDrawn="1"/>
        </p:nvSpPr>
        <p:spPr>
          <a:xfrm>
            <a:off x="685800" y="5943600"/>
            <a:ext cx="8382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ctrTitle"/>
          </p:nvPr>
        </p:nvSpPr>
        <p:spPr>
          <a:xfrm>
            <a:off x="1371600" y="2133601"/>
            <a:ext cx="7391400" cy="533400"/>
          </a:xfrm>
        </p:spPr>
        <p:txBody>
          <a:bodyPr/>
          <a:lstStyle/>
          <a:p>
            <a:r>
              <a:rPr lang="en-US" smtClean="0"/>
              <a:t>Click to edit Master title style</a:t>
            </a:r>
            <a:endParaRPr lang="en-US"/>
          </a:p>
        </p:txBody>
      </p:sp>
      <p:sp>
        <p:nvSpPr>
          <p:cNvPr id="4" name="Date Placeholder 3"/>
          <p:cNvSpPr>
            <a:spLocks noGrp="1"/>
          </p:cNvSpPr>
          <p:nvPr>
            <p:ph type="dt" sz="half" idx="10"/>
          </p:nvPr>
        </p:nvSpPr>
        <p:spPr>
          <a:xfrm>
            <a:off x="694267" y="6356351"/>
            <a:ext cx="1896533" cy="365125"/>
          </a:xfrm>
          <a:prstGeom prst="rect">
            <a:avLst/>
          </a:prstGeom>
        </p:spPr>
        <p:txBody>
          <a:bodyPr/>
          <a:lstStyle/>
          <a:p>
            <a:fld id="{1D8BD707-D9CF-40AE-B4C6-C98DA3205C09}" type="datetimeFigureOut">
              <a:rPr lang="en-US" smtClean="0"/>
              <a:pPr/>
              <a:t>4/14/2016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cxnSp>
        <p:nvCxnSpPr>
          <p:cNvPr id="11" name="Straight Connector 10"/>
          <p:cNvCxnSpPr/>
          <p:nvPr userDrawn="1"/>
        </p:nvCxnSpPr>
        <p:spPr>
          <a:xfrm>
            <a:off x="1104900" y="2263200"/>
            <a:ext cx="0" cy="3528000"/>
          </a:xfrm>
          <a:prstGeom prst="line">
            <a:avLst/>
          </a:prstGeom>
          <a:ln w="38100" cap="rnd">
            <a:solidFill>
              <a:srgbClr val="91C848"/>
            </a:solidFill>
            <a:prstDash val="sysDot"/>
          </a:ln>
        </p:spPr>
        <p:style>
          <a:lnRef idx="1">
            <a:schemeClr val="accent1"/>
          </a:lnRef>
          <a:fillRef idx="0">
            <a:schemeClr val="accent1"/>
          </a:fillRef>
          <a:effectRef idx="0">
            <a:schemeClr val="accent1"/>
          </a:effectRef>
          <a:fontRef idx="minor">
            <a:schemeClr val="tx1"/>
          </a:fontRef>
        </p:style>
      </p:cxnSp>
      <p:sp>
        <p:nvSpPr>
          <p:cNvPr id="12" name="Block Arc 11"/>
          <p:cNvSpPr/>
          <p:nvPr userDrawn="1"/>
        </p:nvSpPr>
        <p:spPr>
          <a:xfrm>
            <a:off x="914400" y="5880100"/>
            <a:ext cx="381000" cy="381001"/>
          </a:xfrm>
          <a:prstGeom prst="blockArc">
            <a:avLst/>
          </a:prstGeom>
          <a:solidFill>
            <a:srgbClr val="91C848"/>
          </a:solidFill>
          <a:ln w="38100">
            <a:solidFill>
              <a:srgbClr val="91C848"/>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94267" y="6356351"/>
            <a:ext cx="1896533" cy="365125"/>
          </a:xfrm>
          <a:prstGeom prst="rect">
            <a:avLst/>
          </a:prstGeom>
        </p:spPr>
        <p:txBody>
          <a:bodyPr/>
          <a:lstStyle/>
          <a:p>
            <a:fld id="{1D8BD707-D9CF-40AE-B4C6-C98DA3205C09}" type="datetimeFigureOut">
              <a:rPr lang="en-US" smtClean="0"/>
              <a:pPr/>
              <a:t>4/14/2016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371600" y="1585913"/>
            <a:ext cx="3581400" cy="639762"/>
          </a:xfrm>
        </p:spPr>
        <p:txBody>
          <a:bodyPr anchor="b"/>
          <a:lstStyle>
            <a:lvl1pPr marL="0" indent="0">
              <a:buNone/>
              <a:defRPr sz="2400" b="1">
                <a:solidFill>
                  <a:srgbClr val="91C84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a:t>
            </a:r>
          </a:p>
        </p:txBody>
      </p:sp>
      <p:sp>
        <p:nvSpPr>
          <p:cNvPr id="4" name="Content Placeholder 3"/>
          <p:cNvSpPr>
            <a:spLocks noGrp="1"/>
          </p:cNvSpPr>
          <p:nvPr>
            <p:ph sz="half" idx="2"/>
          </p:nvPr>
        </p:nvSpPr>
        <p:spPr>
          <a:xfrm>
            <a:off x="1371600" y="2174875"/>
            <a:ext cx="35814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a:xfrm>
            <a:off x="694267" y="6356351"/>
            <a:ext cx="1896533" cy="365125"/>
          </a:xfrm>
          <a:prstGeom prst="rect">
            <a:avLst/>
          </a:prstGeom>
        </p:spPr>
        <p:txBody>
          <a:bodyPr/>
          <a:lstStyle/>
          <a:p>
            <a:fld id="{1D8BD707-D9CF-40AE-B4C6-C98DA3205C09}" type="datetimeFigureOut">
              <a:rPr lang="en-US" smtClean="0"/>
              <a:pPr/>
              <a:t>4/14/2016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
        <p:nvSpPr>
          <p:cNvPr id="14" name="Text Placeholder 2"/>
          <p:cNvSpPr>
            <a:spLocks noGrp="1"/>
          </p:cNvSpPr>
          <p:nvPr>
            <p:ph type="body" idx="13"/>
          </p:nvPr>
        </p:nvSpPr>
        <p:spPr>
          <a:xfrm>
            <a:off x="5105400" y="1585913"/>
            <a:ext cx="3581400" cy="639762"/>
          </a:xfrm>
        </p:spPr>
        <p:txBody>
          <a:bodyPr anchor="b"/>
          <a:lstStyle>
            <a:lvl1pPr marL="0" indent="0">
              <a:buNone/>
              <a:defRPr sz="2400" b="1">
                <a:solidFill>
                  <a:srgbClr val="91C84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a:t>
            </a:r>
          </a:p>
        </p:txBody>
      </p:sp>
      <p:sp>
        <p:nvSpPr>
          <p:cNvPr id="15" name="Content Placeholder 3"/>
          <p:cNvSpPr>
            <a:spLocks noGrp="1"/>
          </p:cNvSpPr>
          <p:nvPr>
            <p:ph sz="half" idx="14"/>
          </p:nvPr>
        </p:nvSpPr>
        <p:spPr>
          <a:xfrm>
            <a:off x="5105400" y="2174875"/>
            <a:ext cx="35814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7800" y="4800601"/>
            <a:ext cx="72390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447800" y="533400"/>
            <a:ext cx="7239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447800" y="5367339"/>
            <a:ext cx="72390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94267" y="6356351"/>
            <a:ext cx="1896533" cy="365125"/>
          </a:xfrm>
          <a:prstGeom prst="rect">
            <a:avLst/>
          </a:prstGeom>
        </p:spPr>
        <p:txBody>
          <a:bodyPr/>
          <a:lstStyle/>
          <a:p>
            <a:fld id="{1D8BD707-D9CF-40AE-B4C6-C98DA3205C09}" type="datetimeFigureOut">
              <a:rPr lang="en-US" smtClean="0"/>
              <a:pPr/>
              <a:t>4/14/2016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94267" y="6356351"/>
            <a:ext cx="1896533" cy="365125"/>
          </a:xfrm>
          <a:prstGeom prst="rect">
            <a:avLst/>
          </a:prstGeom>
        </p:spPr>
        <p:txBody>
          <a:bodyPr/>
          <a:lstStyle/>
          <a:p>
            <a:fld id="{1D8BD707-D9CF-40AE-B4C6-C98DA3205C09}" type="datetimeFigureOut">
              <a:rPr lang="en-US" smtClean="0"/>
              <a:pPr/>
              <a:t>4/14/2016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94267" y="6356351"/>
            <a:ext cx="1896533" cy="365125"/>
          </a:xfrm>
          <a:prstGeom prst="rect">
            <a:avLst/>
          </a:prstGeom>
        </p:spPr>
        <p:txBody>
          <a:bodyPr/>
          <a:lstStyle/>
          <a:p>
            <a:fld id="{1D8BD707-D9CF-40AE-B4C6-C98DA3205C09}" type="datetimeFigureOut">
              <a:rPr lang="en-US" smtClean="0"/>
              <a:pPr/>
              <a:t>4/14/2016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381000"/>
            <a:ext cx="7315200" cy="1143000"/>
          </a:xfrm>
          <a:prstGeom prst="rect">
            <a:avLst/>
          </a:prstGeom>
        </p:spPr>
        <p:txBody>
          <a:bodyPr vert="horz" lIns="91440" tIns="45720" rIns="91440" bIns="45720" rtlCol="0" anchor="t">
            <a:normAutofit/>
          </a:bodyPr>
          <a:lstStyle/>
          <a:p>
            <a:r>
              <a:rPr lang="en-US" dirty="0" smtClean="0"/>
              <a:t>Click to edit Master title style</a:t>
            </a:r>
            <a:br>
              <a:rPr lang="en-US" dirty="0" smtClean="0"/>
            </a:br>
            <a:endParaRPr lang="en-US" dirty="0"/>
          </a:p>
        </p:txBody>
      </p:sp>
      <p:sp>
        <p:nvSpPr>
          <p:cNvPr id="3" name="Text Placeholder 2"/>
          <p:cNvSpPr>
            <a:spLocks noGrp="1"/>
          </p:cNvSpPr>
          <p:nvPr>
            <p:ph type="body" idx="1"/>
          </p:nvPr>
        </p:nvSpPr>
        <p:spPr>
          <a:xfrm>
            <a:off x="1371600" y="1600201"/>
            <a:ext cx="7315200" cy="4495799"/>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grpSp>
        <p:nvGrpSpPr>
          <p:cNvPr id="23" name="Group 22"/>
          <p:cNvGrpSpPr/>
          <p:nvPr userDrawn="1"/>
        </p:nvGrpSpPr>
        <p:grpSpPr>
          <a:xfrm>
            <a:off x="914400" y="457200"/>
            <a:ext cx="381000" cy="5826456"/>
            <a:chOff x="914400" y="457200"/>
            <a:chExt cx="381000" cy="5826456"/>
          </a:xfrm>
          <a:solidFill>
            <a:srgbClr val="005631"/>
          </a:solidFill>
        </p:grpSpPr>
        <p:cxnSp>
          <p:nvCxnSpPr>
            <p:cNvPr id="21" name="Straight Connector 20"/>
            <p:cNvCxnSpPr/>
            <p:nvPr userDrawn="1"/>
          </p:nvCxnSpPr>
          <p:spPr>
            <a:xfrm>
              <a:off x="1104900" y="457200"/>
              <a:ext cx="0" cy="5400000"/>
            </a:xfrm>
            <a:prstGeom prst="line">
              <a:avLst/>
            </a:prstGeom>
            <a:grpFill/>
            <a:ln w="38100" cap="rnd">
              <a:solidFill>
                <a:srgbClr val="005631"/>
              </a:solidFill>
              <a:prstDash val="sysDot"/>
            </a:ln>
          </p:spPr>
          <p:style>
            <a:lnRef idx="1">
              <a:schemeClr val="accent1"/>
            </a:lnRef>
            <a:fillRef idx="0">
              <a:schemeClr val="accent1"/>
            </a:fillRef>
            <a:effectRef idx="0">
              <a:schemeClr val="accent1"/>
            </a:effectRef>
            <a:fontRef idx="minor">
              <a:schemeClr val="tx1"/>
            </a:fontRef>
          </p:style>
        </p:cxnSp>
        <p:sp>
          <p:nvSpPr>
            <p:cNvPr id="22" name="Block Arc 21"/>
            <p:cNvSpPr/>
            <p:nvPr userDrawn="1"/>
          </p:nvSpPr>
          <p:spPr>
            <a:xfrm>
              <a:off x="914400" y="5902655"/>
              <a:ext cx="381000" cy="381001"/>
            </a:xfrm>
            <a:prstGeom prst="blockArc">
              <a:avLst/>
            </a:prstGeom>
            <a:grpFill/>
            <a:ln w="38100">
              <a:solidFill>
                <a:srgbClr val="00563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grpSp>
      <p:pic>
        <p:nvPicPr>
          <p:cNvPr id="1026" name="Image 4"/>
          <p:cNvPicPr>
            <a:picLocks noChangeAspect="1" noChangeArrowheads="1"/>
          </p:cNvPicPr>
          <p:nvPr userDrawn="1"/>
        </p:nvPicPr>
        <p:blipFill>
          <a:blip r:embed="rId11" cstate="print"/>
          <a:srcRect b="45697"/>
          <a:stretch>
            <a:fillRect/>
          </a:stretch>
        </p:blipFill>
        <p:spPr bwMode="auto">
          <a:xfrm>
            <a:off x="7162800" y="6159645"/>
            <a:ext cx="1752600" cy="62215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6" r:id="rId1"/>
    <p:sldLayoutId id="2147483660" r:id="rId2"/>
    <p:sldLayoutId id="2147483663" r:id="rId3"/>
    <p:sldLayoutId id="2147483664" r:id="rId4"/>
    <p:sldLayoutId id="2147483650" r:id="rId5"/>
    <p:sldLayoutId id="2147483653" r:id="rId6"/>
    <p:sldLayoutId id="2147483657" r:id="rId7"/>
    <p:sldLayoutId id="2147483658" r:id="rId8"/>
    <p:sldLayoutId id="2147483659" r:id="rId9"/>
  </p:sldLayoutIdLst>
  <p:txStyles>
    <p:titleStyle>
      <a:lvl1pPr algn="l" defTabSz="914400" rtl="0" eaLnBrk="1" latinLnBrk="0" hangingPunct="1">
        <a:spcBef>
          <a:spcPct val="0"/>
        </a:spcBef>
        <a:buNone/>
        <a:defRPr sz="3200" b="1" kern="1200">
          <a:solidFill>
            <a:srgbClr val="005631"/>
          </a:solidFill>
          <a:latin typeface="+mj-lt"/>
          <a:ea typeface="+mj-ea"/>
          <a:cs typeface="+mj-cs"/>
        </a:defRPr>
      </a:lvl1pPr>
    </p:titleStyle>
    <p:bodyStyle>
      <a:lvl1pPr marL="177800" indent="-177800" algn="l" defTabSz="914400" rtl="0" eaLnBrk="1" latinLnBrk="0" hangingPunct="1">
        <a:spcBef>
          <a:spcPct val="20000"/>
        </a:spcBef>
        <a:buClr>
          <a:srgbClr val="91C848"/>
        </a:buClr>
        <a:buFont typeface="Arial" pitchFamily="34" charset="0"/>
        <a:buChar char="•"/>
        <a:defRPr sz="2400" kern="1200">
          <a:solidFill>
            <a:schemeClr val="tx1"/>
          </a:solidFill>
          <a:latin typeface="+mn-lt"/>
          <a:ea typeface="+mn-ea"/>
          <a:cs typeface="+mn-cs"/>
        </a:defRPr>
      </a:lvl1pPr>
      <a:lvl2pPr marL="360363" indent="-182563" algn="l" defTabSz="914400" rtl="0" eaLnBrk="1" latinLnBrk="0" hangingPunct="1">
        <a:spcBef>
          <a:spcPct val="20000"/>
        </a:spcBef>
        <a:buClr>
          <a:srgbClr val="91C848"/>
        </a:buClr>
        <a:buSzPct val="75000"/>
        <a:buFont typeface="Calibri" pitchFamily="34" charset="0"/>
        <a:buChar char="•"/>
        <a:defRPr sz="2200" kern="1200">
          <a:solidFill>
            <a:schemeClr val="tx1"/>
          </a:solidFill>
          <a:latin typeface="+mn-lt"/>
          <a:ea typeface="+mn-ea"/>
          <a:cs typeface="+mn-cs"/>
        </a:defRPr>
      </a:lvl2pPr>
      <a:lvl3pPr marL="528638" indent="-173038" algn="l" defTabSz="914400" rtl="0" eaLnBrk="1" latinLnBrk="0" hangingPunct="1">
        <a:spcBef>
          <a:spcPct val="20000"/>
        </a:spcBef>
        <a:buClr>
          <a:srgbClr val="91C848"/>
        </a:buClr>
        <a:buFont typeface="Calibri" pitchFamily="34" charset="0"/>
        <a:buChar char="‒"/>
        <a:defRPr sz="1800" kern="1200">
          <a:solidFill>
            <a:schemeClr val="tx1"/>
          </a:solidFill>
          <a:latin typeface="+mn-lt"/>
          <a:ea typeface="+mn-ea"/>
          <a:cs typeface="+mn-cs"/>
        </a:defRPr>
      </a:lvl3pPr>
      <a:lvl4pPr marL="727075" indent="-195263" algn="l" defTabSz="914400" rtl="0" eaLnBrk="1" latinLnBrk="0" hangingPunct="1">
        <a:spcBef>
          <a:spcPct val="20000"/>
        </a:spcBef>
        <a:buClr>
          <a:srgbClr val="91C848"/>
        </a:buClr>
        <a:buFont typeface="Arial" pitchFamily="34" charset="0"/>
        <a:buChar char="–"/>
        <a:defRPr sz="1600" kern="1200">
          <a:solidFill>
            <a:schemeClr val="tx1"/>
          </a:solidFill>
          <a:latin typeface="+mn-lt"/>
          <a:ea typeface="+mn-ea"/>
          <a:cs typeface="+mn-cs"/>
        </a:defRPr>
      </a:lvl4pPr>
      <a:lvl5pPr marL="896938" indent="-173038" algn="l" defTabSz="914400" rtl="0" eaLnBrk="1" latinLnBrk="0" hangingPunct="1">
        <a:spcBef>
          <a:spcPct val="20000"/>
        </a:spcBef>
        <a:buClr>
          <a:srgbClr val="91C848"/>
        </a:buClr>
        <a:buFont typeface="Calibri"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hemeOverride" Target="../theme/themeOverride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hemeOverride" Target="../theme/themeOverride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themeOverride" Target="../theme/themeOverride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hemeOverride" Target="../theme/themeOverride3.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hemeOverride" Target="../theme/themeOverride4.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hemeOverride" Target="../theme/themeOverr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GB" dirty="0" smtClean="0"/>
              <a:t>How to deal with detection of residues in organic products?</a:t>
            </a:r>
            <a:br>
              <a:rPr lang="en-GB" dirty="0" smtClean="0"/>
            </a:br>
            <a:endParaRPr lang="en-GB" dirty="0"/>
          </a:p>
        </p:txBody>
      </p:sp>
      <p:sp>
        <p:nvSpPr>
          <p:cNvPr id="5" name="Subtitle 3"/>
          <p:cNvSpPr txBox="1">
            <a:spLocks/>
          </p:cNvSpPr>
          <p:nvPr/>
        </p:nvSpPr>
        <p:spPr>
          <a:xfrm>
            <a:off x="1371600" y="3276600"/>
            <a:ext cx="6400800" cy="762000"/>
          </a:xfrm>
          <a:prstGeom prst="rect">
            <a:avLst/>
          </a:prstGeom>
        </p:spPr>
        <p:txBody>
          <a:bodyPr vert="horz" lIns="91440" tIns="45720" rIns="91440" bIns="45720" rtlCol="0">
            <a:normAutofit fontScale="92500" lnSpcReduction="10000"/>
          </a:bodyPr>
          <a:lstStyle/>
          <a:p>
            <a:pPr marL="0" marR="0" lvl="0" indent="0" algn="l" defTabSz="914400" rtl="0" eaLnBrk="1" fontAlgn="auto" latinLnBrk="0" hangingPunct="1">
              <a:lnSpc>
                <a:spcPct val="100000"/>
              </a:lnSpc>
              <a:spcBef>
                <a:spcPct val="20000"/>
              </a:spcBef>
              <a:spcAft>
                <a:spcPts val="0"/>
              </a:spcAft>
              <a:buClr>
                <a:srgbClr val="91C848"/>
              </a:buClr>
              <a:buSzTx/>
              <a:buFont typeface="Arial" pitchFamily="34" charset="0"/>
              <a:buNone/>
              <a:tabLst/>
              <a:defRPr/>
            </a:pPr>
            <a:r>
              <a:rPr lang="en-GB" sz="2400" dirty="0" smtClean="0">
                <a:solidFill>
                  <a:schemeClr val="bg1"/>
                </a:solidFill>
              </a:rPr>
              <a:t>14 April </a:t>
            </a:r>
            <a:r>
              <a:rPr kumimoji="0" lang="en-GB" sz="2400" b="0" i="0" u="none" strike="noStrike" kern="1200" cap="none" spc="0" normalizeH="0" baseline="0" noProof="0" dirty="0" smtClean="0">
                <a:ln>
                  <a:noFill/>
                </a:ln>
                <a:solidFill>
                  <a:schemeClr val="bg1"/>
                </a:solidFill>
                <a:effectLst/>
                <a:uLnTx/>
                <a:uFillTx/>
                <a:latin typeface="+mn-lt"/>
                <a:ea typeface="+mn-ea"/>
                <a:cs typeface="+mn-cs"/>
              </a:rPr>
              <a:t>2016</a:t>
            </a:r>
          </a:p>
          <a:p>
            <a:pPr marL="0" marR="0" lvl="0" indent="0" algn="l" defTabSz="914400" rtl="0" eaLnBrk="1" fontAlgn="auto" latinLnBrk="0" hangingPunct="1">
              <a:lnSpc>
                <a:spcPct val="100000"/>
              </a:lnSpc>
              <a:spcBef>
                <a:spcPct val="20000"/>
              </a:spcBef>
              <a:spcAft>
                <a:spcPts val="0"/>
              </a:spcAft>
              <a:buClr>
                <a:srgbClr val="91C848"/>
              </a:buClr>
              <a:buSzTx/>
              <a:buFont typeface="Arial" pitchFamily="34" charset="0"/>
              <a:buNone/>
              <a:tabLst/>
              <a:defRPr/>
            </a:pPr>
            <a:r>
              <a:rPr lang="en-GB" sz="2400" b="1" dirty="0" smtClean="0">
                <a:solidFill>
                  <a:schemeClr val="bg1"/>
                </a:solidFill>
              </a:rPr>
              <a:t>Civil Dialogue Group on Organic Farming</a:t>
            </a:r>
            <a:r>
              <a:rPr kumimoji="0" lang="en-GB" sz="2400" b="1" i="0" u="none" strike="noStrike" kern="1200" cap="none" spc="0" normalizeH="0" baseline="0" noProof="0" dirty="0" smtClean="0">
                <a:ln>
                  <a:noFill/>
                </a:ln>
                <a:solidFill>
                  <a:schemeClr val="bg1"/>
                </a:solidFill>
                <a:effectLst/>
                <a:uLnTx/>
                <a:uFillTx/>
              </a:rPr>
              <a:t> </a:t>
            </a:r>
            <a:endParaRPr kumimoji="0" lang="en-GB" sz="2400" b="1" i="0" u="none" strike="noStrike" kern="1200" cap="none" spc="0" normalizeH="0" baseline="0" noProof="0" dirty="0">
              <a:ln>
                <a:noFill/>
              </a:ln>
              <a:solidFill>
                <a:schemeClr val="bg1"/>
              </a:solidFill>
              <a:effectLst/>
              <a:uLnTx/>
              <a:uFillTx/>
            </a:endParaRPr>
          </a:p>
        </p:txBody>
      </p:sp>
      <p:sp>
        <p:nvSpPr>
          <p:cNvPr id="4" name="Title 2"/>
          <p:cNvSpPr txBox="1">
            <a:spLocks/>
          </p:cNvSpPr>
          <p:nvPr/>
        </p:nvSpPr>
        <p:spPr>
          <a:xfrm>
            <a:off x="1402772" y="4800600"/>
            <a:ext cx="7512627" cy="914400"/>
          </a:xfrm>
          <a:prstGeom prst="rect">
            <a:avLst/>
          </a:prstGeom>
        </p:spPr>
        <p:txBody>
          <a:bodyPr vert="horz" lIns="91440" tIns="45720" rIns="91440" bIns="45720" rtlCol="0" anchor="t">
            <a:normAutofit fontScale="45000" lnSpcReduction="20000"/>
          </a:bodyPr>
          <a:lstStyle>
            <a:lvl1pPr algn="l" defTabSz="914400" rtl="0" eaLnBrk="1" latinLnBrk="0" hangingPunct="1">
              <a:spcBef>
                <a:spcPct val="0"/>
              </a:spcBef>
              <a:buNone/>
              <a:defRPr sz="3200" b="1" kern="1200">
                <a:solidFill>
                  <a:srgbClr val="005631"/>
                </a:solidFill>
                <a:latin typeface="+mj-lt"/>
                <a:ea typeface="+mj-ea"/>
                <a:cs typeface="+mj-cs"/>
              </a:defRPr>
            </a:lvl1pPr>
          </a:lstStyle>
          <a:p>
            <a:r>
              <a:rPr lang="en-GB" sz="4400" dirty="0" smtClean="0"/>
              <a:t>Chris Atkinson </a:t>
            </a:r>
          </a:p>
          <a:p>
            <a:r>
              <a:rPr lang="en-GB" sz="4400" dirty="0" smtClean="0"/>
              <a:t>IFOAM EU Council member, Head of Standards, Soil Association, UK</a:t>
            </a:r>
            <a:r>
              <a:rPr lang="en-GB" dirty="0" smtClean="0"/>
              <a:t/>
            </a:r>
            <a:br>
              <a:rPr lang="en-GB" dirty="0" smtClean="0"/>
            </a:b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deal with residue findings in organic products?</a:t>
            </a:r>
          </a:p>
        </p:txBody>
      </p:sp>
      <p:sp>
        <p:nvSpPr>
          <p:cNvPr id="3" name="Content Placeholder 2"/>
          <p:cNvSpPr>
            <a:spLocks noGrp="1"/>
          </p:cNvSpPr>
          <p:nvPr>
            <p:ph idx="1"/>
          </p:nvPr>
        </p:nvSpPr>
        <p:spPr/>
        <p:txBody>
          <a:bodyPr>
            <a:normAutofit/>
          </a:bodyPr>
          <a:lstStyle/>
          <a:p>
            <a:pPr marL="0" indent="0">
              <a:buNone/>
            </a:pPr>
            <a:r>
              <a:rPr lang="en-GB" b="1" dirty="0" smtClean="0">
                <a:solidFill>
                  <a:srgbClr val="005631"/>
                </a:solidFill>
              </a:rPr>
              <a:t>IFOAM EU opinion on the effective use of residue testing in organic controls</a:t>
            </a:r>
          </a:p>
          <a:p>
            <a:pPr marL="0" indent="0">
              <a:buNone/>
            </a:pPr>
            <a:endParaRPr lang="en-GB" sz="1200" b="1" dirty="0">
              <a:solidFill>
                <a:srgbClr val="005631"/>
              </a:solidFill>
            </a:endParaRPr>
          </a:p>
          <a:p>
            <a:pPr marL="457200" indent="-457200">
              <a:buFont typeface="+mj-lt"/>
              <a:buAutoNum type="alphaUcPeriod" startAt="4"/>
            </a:pPr>
            <a:r>
              <a:rPr lang="en-GB" dirty="0" smtClean="0">
                <a:solidFill>
                  <a:srgbClr val="005631"/>
                </a:solidFill>
              </a:rPr>
              <a:t>Harmonisation should avoid:-</a:t>
            </a:r>
          </a:p>
          <a:p>
            <a:pPr marL="525463" lvl="1" indent="-342900"/>
            <a:r>
              <a:rPr lang="en-GB" dirty="0" smtClean="0">
                <a:solidFill>
                  <a:srgbClr val="005631"/>
                </a:solidFill>
              </a:rPr>
              <a:t>decertification where the rules of organic production have been complied with and the legal and financial uncertainty associated with this situation</a:t>
            </a:r>
          </a:p>
          <a:p>
            <a:pPr marL="525463" lvl="1" indent="-342900"/>
            <a:r>
              <a:rPr lang="en-GB" dirty="0">
                <a:solidFill>
                  <a:srgbClr val="005631"/>
                </a:solidFill>
              </a:rPr>
              <a:t>p</a:t>
            </a:r>
            <a:r>
              <a:rPr lang="en-GB" dirty="0" smtClean="0">
                <a:solidFill>
                  <a:srgbClr val="005631"/>
                </a:solidFill>
              </a:rPr>
              <a:t>assing off of ‘clean product’ from non-organic production as organic on the basis of analysis that confirming the absence of residues</a:t>
            </a:r>
          </a:p>
          <a:p>
            <a:pPr marL="0" indent="0">
              <a:buNone/>
            </a:pPr>
            <a:endParaRPr lang="en-GB" dirty="0" smtClean="0">
              <a:solidFill>
                <a:srgbClr val="005631"/>
              </a:solidFill>
            </a:endParaRPr>
          </a:p>
          <a:p>
            <a:pPr marL="0" indent="0">
              <a:buNone/>
            </a:pPr>
            <a:endParaRPr lang="en-GB" dirty="0" smtClean="0">
              <a:solidFill>
                <a:srgbClr val="005631"/>
              </a:solidFill>
            </a:endParaRPr>
          </a:p>
        </p:txBody>
      </p:sp>
    </p:spTree>
    <p:extLst>
      <p:ext uri="{BB962C8B-B14F-4D97-AF65-F5344CB8AC3E}">
        <p14:creationId xmlns:p14="http://schemas.microsoft.com/office/powerpoint/2010/main" val="347343446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81000"/>
            <a:ext cx="7315200" cy="914400"/>
          </a:xfrm>
        </p:spPr>
        <p:txBody>
          <a:bodyPr>
            <a:normAutofit fontScale="90000"/>
          </a:bodyPr>
          <a:lstStyle/>
          <a:p>
            <a:r>
              <a:rPr lang="en-GB" dirty="0"/>
              <a:t>How to deal with residue findings in organic products?</a:t>
            </a:r>
          </a:p>
        </p:txBody>
      </p:sp>
      <p:sp>
        <p:nvSpPr>
          <p:cNvPr id="3" name="Content Placeholder 2"/>
          <p:cNvSpPr>
            <a:spLocks noGrp="1"/>
          </p:cNvSpPr>
          <p:nvPr>
            <p:ph idx="1"/>
          </p:nvPr>
        </p:nvSpPr>
        <p:spPr>
          <a:xfrm>
            <a:off x="1371600" y="1447801"/>
            <a:ext cx="7315200" cy="4648200"/>
          </a:xfrm>
        </p:spPr>
        <p:txBody>
          <a:bodyPr>
            <a:normAutofit/>
          </a:bodyPr>
          <a:lstStyle/>
          <a:p>
            <a:pPr marL="0" indent="0">
              <a:buNone/>
            </a:pPr>
            <a:r>
              <a:rPr lang="en-GB" b="1" dirty="0" smtClean="0">
                <a:solidFill>
                  <a:srgbClr val="005631"/>
                </a:solidFill>
              </a:rPr>
              <a:t>Context</a:t>
            </a:r>
          </a:p>
          <a:p>
            <a:pPr marL="0" indent="0">
              <a:buNone/>
            </a:pPr>
            <a:r>
              <a:rPr lang="en-GB" dirty="0" smtClean="0">
                <a:solidFill>
                  <a:srgbClr val="005631"/>
                </a:solidFill>
              </a:rPr>
              <a:t>1. Organic is not a ‘free from’ label, however, external inputs are highly restricted at all stages of production and processing – permitted substance detailed in annexes to regulation 889/2008</a:t>
            </a:r>
          </a:p>
          <a:p>
            <a:pPr marL="0" indent="0">
              <a:buNone/>
            </a:pPr>
            <a:endParaRPr lang="en-GB" sz="1200" dirty="0" smtClean="0">
              <a:solidFill>
                <a:srgbClr val="005631"/>
              </a:solidFill>
            </a:endParaRPr>
          </a:p>
          <a:p>
            <a:pPr marL="0" indent="0">
              <a:buNone/>
            </a:pPr>
            <a:r>
              <a:rPr lang="en-GB" dirty="0" smtClean="0">
                <a:solidFill>
                  <a:srgbClr val="005631"/>
                </a:solidFill>
              </a:rPr>
              <a:t>2. Non-permitted substances are everywhere:-</a:t>
            </a:r>
            <a:endParaRPr lang="en-GB" dirty="0">
              <a:solidFill>
                <a:srgbClr val="005631"/>
              </a:solidFill>
            </a:endParaRPr>
          </a:p>
          <a:p>
            <a:pPr marL="168275" lvl="2" indent="0">
              <a:buNone/>
            </a:pPr>
            <a:r>
              <a:rPr lang="en-US" sz="2000" dirty="0">
                <a:solidFill>
                  <a:srgbClr val="005631"/>
                </a:solidFill>
              </a:rPr>
              <a:t>94% of the EU’s arable land is </a:t>
            </a:r>
            <a:r>
              <a:rPr lang="en-GB" sz="2000" dirty="0">
                <a:solidFill>
                  <a:srgbClr val="005631"/>
                </a:solidFill>
              </a:rPr>
              <a:t>not organic</a:t>
            </a:r>
          </a:p>
          <a:p>
            <a:pPr marL="168275" lvl="2" indent="0">
              <a:buNone/>
            </a:pPr>
            <a:r>
              <a:rPr lang="en-GB" sz="2000" dirty="0">
                <a:solidFill>
                  <a:srgbClr val="005631"/>
                </a:solidFill>
              </a:rPr>
              <a:t>Many processing facilities and supply chains have to handle  organic and non-organic products</a:t>
            </a:r>
          </a:p>
          <a:p>
            <a:pPr marL="168275" lvl="2" indent="0">
              <a:buNone/>
            </a:pPr>
            <a:r>
              <a:rPr lang="en-GB" sz="2000" dirty="0">
                <a:solidFill>
                  <a:srgbClr val="005631"/>
                </a:solidFill>
              </a:rPr>
              <a:t>Non-permitted substances </a:t>
            </a:r>
            <a:r>
              <a:rPr lang="en-GB" sz="2000" dirty="0" smtClean="0">
                <a:solidFill>
                  <a:srgbClr val="005631"/>
                </a:solidFill>
              </a:rPr>
              <a:t>can be highly mobile </a:t>
            </a:r>
            <a:r>
              <a:rPr lang="en-GB" sz="2000" dirty="0">
                <a:solidFill>
                  <a:srgbClr val="005631"/>
                </a:solidFill>
              </a:rPr>
              <a:t>or highly persistent e.g. DDT</a:t>
            </a:r>
            <a:endParaRPr lang="nl-BE" sz="2000" dirty="0">
              <a:solidFill>
                <a:srgbClr val="005631"/>
              </a:solidFill>
            </a:endParaRPr>
          </a:p>
        </p:txBody>
      </p:sp>
      <p:sp>
        <p:nvSpPr>
          <p:cNvPr id="4" name="Title 1"/>
          <p:cNvSpPr txBox="1">
            <a:spLocks/>
          </p:cNvSpPr>
          <p:nvPr/>
        </p:nvSpPr>
        <p:spPr>
          <a:xfrm>
            <a:off x="1524000" y="533400"/>
            <a:ext cx="7315200" cy="914400"/>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3200" b="1" kern="1200">
                <a:solidFill>
                  <a:srgbClr val="005631"/>
                </a:solidFill>
                <a:latin typeface="+mj-lt"/>
                <a:ea typeface="+mj-ea"/>
                <a:cs typeface="+mj-cs"/>
              </a:defRPr>
            </a:lvl1pPr>
          </a:lstStyle>
          <a:p>
            <a:endParaRPr lang="en-GB" dirty="0"/>
          </a:p>
        </p:txBody>
      </p:sp>
    </p:spTree>
    <p:extLst>
      <p:ext uri="{BB962C8B-B14F-4D97-AF65-F5344CB8AC3E}">
        <p14:creationId xmlns:p14="http://schemas.microsoft.com/office/powerpoint/2010/main" val="17567705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81000"/>
            <a:ext cx="7315200" cy="914400"/>
          </a:xfrm>
        </p:spPr>
        <p:txBody>
          <a:bodyPr>
            <a:normAutofit fontScale="90000"/>
          </a:bodyPr>
          <a:lstStyle/>
          <a:p>
            <a:r>
              <a:rPr lang="en-GB" dirty="0"/>
              <a:t>How to deal with residue findings in organic products?</a:t>
            </a:r>
          </a:p>
        </p:txBody>
      </p:sp>
      <p:sp>
        <p:nvSpPr>
          <p:cNvPr id="3" name="Content Placeholder 2"/>
          <p:cNvSpPr>
            <a:spLocks noGrp="1"/>
          </p:cNvSpPr>
          <p:nvPr>
            <p:ph idx="1"/>
          </p:nvPr>
        </p:nvSpPr>
        <p:spPr>
          <a:xfrm>
            <a:off x="1371600" y="1447801"/>
            <a:ext cx="7315200" cy="4648200"/>
          </a:xfrm>
        </p:spPr>
        <p:txBody>
          <a:bodyPr>
            <a:normAutofit/>
          </a:bodyPr>
          <a:lstStyle/>
          <a:p>
            <a:pPr marL="0" indent="0">
              <a:buNone/>
            </a:pPr>
            <a:r>
              <a:rPr lang="en-GB" b="1" dirty="0" smtClean="0">
                <a:solidFill>
                  <a:srgbClr val="005631"/>
                </a:solidFill>
              </a:rPr>
              <a:t>Context</a:t>
            </a:r>
          </a:p>
          <a:p>
            <a:pPr marL="0" indent="0">
              <a:buNone/>
            </a:pPr>
            <a:r>
              <a:rPr lang="en-GB" dirty="0" smtClean="0">
                <a:solidFill>
                  <a:srgbClr val="005631"/>
                </a:solidFill>
              </a:rPr>
              <a:t>3. Organic operators are required to:- </a:t>
            </a:r>
          </a:p>
          <a:p>
            <a:r>
              <a:rPr lang="en-GB" dirty="0" smtClean="0">
                <a:solidFill>
                  <a:srgbClr val="005631"/>
                </a:solidFill>
              </a:rPr>
              <a:t>put in place measures to ensure compliance with the organic production rules</a:t>
            </a:r>
          </a:p>
          <a:p>
            <a:r>
              <a:rPr lang="en-GB" dirty="0">
                <a:solidFill>
                  <a:srgbClr val="005631"/>
                </a:solidFill>
              </a:rPr>
              <a:t>u</a:t>
            </a:r>
            <a:r>
              <a:rPr lang="en-GB" dirty="0" smtClean="0">
                <a:solidFill>
                  <a:srgbClr val="005631"/>
                </a:solidFill>
              </a:rPr>
              <a:t>ndertake precautionary measures to reduce the risk of contamination by unauthorised products</a:t>
            </a:r>
          </a:p>
          <a:p>
            <a:r>
              <a:rPr lang="en-GB" dirty="0" smtClean="0">
                <a:solidFill>
                  <a:srgbClr val="005631"/>
                </a:solidFill>
              </a:rPr>
              <a:t>not to market a product that they consider or suspect is not in compliance with organic production rules and to inform the control body or </a:t>
            </a:r>
            <a:r>
              <a:rPr lang="en-GB" dirty="0">
                <a:solidFill>
                  <a:srgbClr val="005631"/>
                </a:solidFill>
              </a:rPr>
              <a:t>a</a:t>
            </a:r>
            <a:r>
              <a:rPr lang="en-GB" dirty="0" smtClean="0">
                <a:solidFill>
                  <a:srgbClr val="005631"/>
                </a:solidFill>
              </a:rPr>
              <a:t>uthority</a:t>
            </a:r>
          </a:p>
          <a:p>
            <a:endParaRPr lang="en-GB" dirty="0" smtClean="0">
              <a:solidFill>
                <a:srgbClr val="005631"/>
              </a:solidFill>
            </a:endParaRPr>
          </a:p>
          <a:p>
            <a:endParaRPr lang="en-GB" dirty="0" smtClean="0">
              <a:solidFill>
                <a:srgbClr val="005631"/>
              </a:solidFill>
            </a:endParaRPr>
          </a:p>
          <a:p>
            <a:pPr marL="0" indent="0">
              <a:buNone/>
            </a:pPr>
            <a:endParaRPr lang="en-GB" sz="1200" dirty="0" smtClean="0">
              <a:solidFill>
                <a:srgbClr val="005631"/>
              </a:solidFill>
            </a:endParaRPr>
          </a:p>
        </p:txBody>
      </p:sp>
      <p:sp>
        <p:nvSpPr>
          <p:cNvPr id="4" name="Title 1"/>
          <p:cNvSpPr txBox="1">
            <a:spLocks/>
          </p:cNvSpPr>
          <p:nvPr/>
        </p:nvSpPr>
        <p:spPr>
          <a:xfrm>
            <a:off x="1524000" y="533400"/>
            <a:ext cx="7315200" cy="914400"/>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3200" b="1" kern="1200">
                <a:solidFill>
                  <a:srgbClr val="005631"/>
                </a:solidFill>
                <a:latin typeface="+mj-lt"/>
                <a:ea typeface="+mj-ea"/>
                <a:cs typeface="+mj-cs"/>
              </a:defRPr>
            </a:lvl1pPr>
          </a:lstStyle>
          <a:p>
            <a:endParaRPr lang="en-GB" dirty="0"/>
          </a:p>
        </p:txBody>
      </p:sp>
    </p:spTree>
    <p:extLst>
      <p:ext uri="{BB962C8B-B14F-4D97-AF65-F5344CB8AC3E}">
        <p14:creationId xmlns:p14="http://schemas.microsoft.com/office/powerpoint/2010/main" val="17673544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81000"/>
            <a:ext cx="7315200" cy="914400"/>
          </a:xfrm>
        </p:spPr>
        <p:txBody>
          <a:bodyPr>
            <a:normAutofit fontScale="90000"/>
          </a:bodyPr>
          <a:lstStyle/>
          <a:p>
            <a:r>
              <a:rPr lang="en-GB" dirty="0"/>
              <a:t>How to deal with residue findings in organic products?</a:t>
            </a:r>
          </a:p>
        </p:txBody>
      </p:sp>
      <p:sp>
        <p:nvSpPr>
          <p:cNvPr id="3" name="Content Placeholder 2"/>
          <p:cNvSpPr>
            <a:spLocks noGrp="1"/>
          </p:cNvSpPr>
          <p:nvPr>
            <p:ph idx="1"/>
          </p:nvPr>
        </p:nvSpPr>
        <p:spPr>
          <a:xfrm>
            <a:off x="1371600" y="1447801"/>
            <a:ext cx="7315200" cy="4648200"/>
          </a:xfrm>
        </p:spPr>
        <p:txBody>
          <a:bodyPr>
            <a:normAutofit/>
          </a:bodyPr>
          <a:lstStyle/>
          <a:p>
            <a:pPr marL="0" indent="0">
              <a:buNone/>
            </a:pPr>
            <a:r>
              <a:rPr lang="en-GB" b="1" dirty="0" smtClean="0">
                <a:solidFill>
                  <a:srgbClr val="005631"/>
                </a:solidFill>
              </a:rPr>
              <a:t>Context</a:t>
            </a:r>
          </a:p>
          <a:p>
            <a:pPr marL="0" indent="0">
              <a:buNone/>
            </a:pPr>
            <a:endParaRPr lang="en-GB" sz="1200" dirty="0" smtClean="0">
              <a:solidFill>
                <a:srgbClr val="005631"/>
              </a:solidFill>
            </a:endParaRPr>
          </a:p>
          <a:p>
            <a:pPr marL="0" indent="0">
              <a:buNone/>
            </a:pPr>
            <a:r>
              <a:rPr lang="en-GB" dirty="0" smtClean="0">
                <a:solidFill>
                  <a:srgbClr val="005631"/>
                </a:solidFill>
              </a:rPr>
              <a:t>4. The organic control system is designed to </a:t>
            </a:r>
          </a:p>
          <a:p>
            <a:r>
              <a:rPr lang="en-GB" dirty="0" smtClean="0">
                <a:solidFill>
                  <a:srgbClr val="005631"/>
                </a:solidFill>
              </a:rPr>
              <a:t>identify possible deficiencies and non-compliances with the organic production rules </a:t>
            </a:r>
          </a:p>
          <a:p>
            <a:r>
              <a:rPr lang="en-GB" dirty="0">
                <a:solidFill>
                  <a:srgbClr val="005631"/>
                </a:solidFill>
              </a:rPr>
              <a:t>p</a:t>
            </a:r>
            <a:r>
              <a:rPr lang="en-GB" dirty="0" smtClean="0">
                <a:solidFill>
                  <a:srgbClr val="005631"/>
                </a:solidFill>
              </a:rPr>
              <a:t>revent the marketing as organic of products when an operator has notified doubts about conformity until this is eliminated</a:t>
            </a:r>
          </a:p>
          <a:p>
            <a:r>
              <a:rPr lang="en-GB" dirty="0" smtClean="0">
                <a:solidFill>
                  <a:srgbClr val="005631"/>
                </a:solidFill>
              </a:rPr>
              <a:t>React to ‘a substantiated suspicion’ and prohibit marketing when a control body or authority is sure that a product does not fulfil the requirements of organic production</a:t>
            </a:r>
          </a:p>
          <a:p>
            <a:endParaRPr lang="en-GB" dirty="0">
              <a:solidFill>
                <a:srgbClr val="005631"/>
              </a:solidFill>
            </a:endParaRPr>
          </a:p>
        </p:txBody>
      </p:sp>
      <p:sp>
        <p:nvSpPr>
          <p:cNvPr id="4" name="Title 1"/>
          <p:cNvSpPr txBox="1">
            <a:spLocks/>
          </p:cNvSpPr>
          <p:nvPr/>
        </p:nvSpPr>
        <p:spPr>
          <a:xfrm>
            <a:off x="1524000" y="533400"/>
            <a:ext cx="7315200" cy="914400"/>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3200" b="1" kern="1200">
                <a:solidFill>
                  <a:srgbClr val="005631"/>
                </a:solidFill>
                <a:latin typeface="+mj-lt"/>
                <a:ea typeface="+mj-ea"/>
                <a:cs typeface="+mj-cs"/>
              </a:defRPr>
            </a:lvl1pPr>
          </a:lstStyle>
          <a:p>
            <a:endParaRPr lang="en-GB" dirty="0"/>
          </a:p>
        </p:txBody>
      </p:sp>
    </p:spTree>
    <p:extLst>
      <p:ext uri="{BB962C8B-B14F-4D97-AF65-F5344CB8AC3E}">
        <p14:creationId xmlns:p14="http://schemas.microsoft.com/office/powerpoint/2010/main" val="9252874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GB" dirty="0" smtClean="0"/>
              <a:t>How to deal with residue findings in organic products?</a:t>
            </a:r>
            <a:endParaRPr lang="en-GB" dirty="0"/>
          </a:p>
        </p:txBody>
      </p:sp>
      <p:sp>
        <p:nvSpPr>
          <p:cNvPr id="3" name="Content Placeholder 2"/>
          <p:cNvSpPr>
            <a:spLocks noGrp="1"/>
          </p:cNvSpPr>
          <p:nvPr>
            <p:ph idx="1"/>
          </p:nvPr>
        </p:nvSpPr>
        <p:spPr/>
        <p:txBody>
          <a:bodyPr>
            <a:normAutofit fontScale="92500" lnSpcReduction="10000"/>
          </a:bodyPr>
          <a:lstStyle/>
          <a:p>
            <a:pPr marL="0" indent="0">
              <a:buNone/>
            </a:pPr>
            <a:r>
              <a:rPr lang="en-GB" b="1" dirty="0" smtClean="0">
                <a:solidFill>
                  <a:srgbClr val="005631"/>
                </a:solidFill>
              </a:rPr>
              <a:t>Context</a:t>
            </a:r>
          </a:p>
          <a:p>
            <a:pPr marL="0" indent="0">
              <a:buNone/>
            </a:pPr>
            <a:r>
              <a:rPr lang="en-GB" dirty="0" smtClean="0">
                <a:solidFill>
                  <a:srgbClr val="005631"/>
                </a:solidFill>
              </a:rPr>
              <a:t>5. Risk based sampling and analysis is a recent requirement (since </a:t>
            </a:r>
            <a:r>
              <a:rPr lang="en-GB" dirty="0" smtClean="0">
                <a:solidFill>
                  <a:srgbClr val="005631"/>
                </a:solidFill>
              </a:rPr>
              <a:t>Jan 2014</a:t>
            </a:r>
            <a:r>
              <a:rPr lang="en-GB" dirty="0" smtClean="0">
                <a:solidFill>
                  <a:srgbClr val="005631"/>
                </a:solidFill>
              </a:rPr>
              <a:t>) </a:t>
            </a:r>
            <a:r>
              <a:rPr lang="en-GB" dirty="0" smtClean="0">
                <a:solidFill>
                  <a:srgbClr val="005631"/>
                </a:solidFill>
              </a:rPr>
              <a:t>to support ‘checking </a:t>
            </a:r>
            <a:r>
              <a:rPr lang="en-GB" dirty="0">
                <a:solidFill>
                  <a:srgbClr val="005631"/>
                </a:solidFill>
              </a:rPr>
              <a:t>production techniques not in conformity with the organic production rules or for detecting possible contamination by products not authorised for organic </a:t>
            </a:r>
            <a:r>
              <a:rPr lang="en-GB" dirty="0" smtClean="0">
                <a:solidFill>
                  <a:srgbClr val="005631"/>
                </a:solidFill>
              </a:rPr>
              <a:t>production’.  </a:t>
            </a:r>
          </a:p>
          <a:p>
            <a:pPr marL="0" indent="0">
              <a:buNone/>
            </a:pPr>
            <a:endParaRPr lang="en-GB" sz="1200" dirty="0">
              <a:solidFill>
                <a:srgbClr val="005631"/>
              </a:solidFill>
            </a:endParaRPr>
          </a:p>
          <a:p>
            <a:pPr marL="0" indent="0">
              <a:buNone/>
            </a:pPr>
            <a:r>
              <a:rPr lang="en-GB" dirty="0" smtClean="0">
                <a:solidFill>
                  <a:srgbClr val="005631"/>
                </a:solidFill>
              </a:rPr>
              <a:t>Samples can also be taken:-</a:t>
            </a:r>
          </a:p>
          <a:p>
            <a:r>
              <a:rPr lang="en-GB" dirty="0" smtClean="0">
                <a:solidFill>
                  <a:srgbClr val="005631"/>
                </a:solidFill>
              </a:rPr>
              <a:t> when use of products or techniques not authorised for organic production is suspected</a:t>
            </a:r>
          </a:p>
          <a:p>
            <a:r>
              <a:rPr lang="en-GB" dirty="0" smtClean="0">
                <a:solidFill>
                  <a:srgbClr val="005631"/>
                </a:solidFill>
              </a:rPr>
              <a:t>In any other case for detecting of ‘products not authorised’, ‘checking production techniques’ and ‘for detecting possible contamination by products not authorised’</a:t>
            </a:r>
          </a:p>
          <a:p>
            <a:pPr marL="0" indent="0">
              <a:buNone/>
            </a:pPr>
            <a:endParaRPr lang="en-GB" sz="1200" dirty="0">
              <a:solidFill>
                <a:srgbClr val="005631"/>
              </a:solidFill>
            </a:endParaRPr>
          </a:p>
        </p:txBody>
      </p:sp>
    </p:spTree>
    <p:extLst>
      <p:ext uri="{BB962C8B-B14F-4D97-AF65-F5344CB8AC3E}">
        <p14:creationId xmlns:p14="http://schemas.microsoft.com/office/powerpoint/2010/main" val="38561340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GB" dirty="0" smtClean="0"/>
              <a:t>How to deal with residue findings in organic products?</a:t>
            </a:r>
            <a:endParaRPr lang="en-GB" dirty="0"/>
          </a:p>
        </p:txBody>
      </p:sp>
      <p:sp>
        <p:nvSpPr>
          <p:cNvPr id="3" name="Content Placeholder 2"/>
          <p:cNvSpPr>
            <a:spLocks noGrp="1"/>
          </p:cNvSpPr>
          <p:nvPr>
            <p:ph idx="1"/>
          </p:nvPr>
        </p:nvSpPr>
        <p:spPr/>
        <p:txBody>
          <a:bodyPr>
            <a:normAutofit/>
          </a:bodyPr>
          <a:lstStyle/>
          <a:p>
            <a:pPr marL="0" indent="0">
              <a:buNone/>
            </a:pPr>
            <a:r>
              <a:rPr lang="en-GB" b="1" dirty="0" smtClean="0">
                <a:solidFill>
                  <a:srgbClr val="005631"/>
                </a:solidFill>
              </a:rPr>
              <a:t>Context</a:t>
            </a:r>
          </a:p>
          <a:p>
            <a:pPr marL="0" indent="0">
              <a:buNone/>
            </a:pPr>
            <a:endParaRPr lang="en-GB" sz="1200" dirty="0">
              <a:solidFill>
                <a:srgbClr val="005631"/>
              </a:solidFill>
            </a:endParaRPr>
          </a:p>
          <a:p>
            <a:pPr marL="0" indent="0">
              <a:buNone/>
            </a:pPr>
            <a:r>
              <a:rPr lang="en-GB" dirty="0" smtClean="0">
                <a:solidFill>
                  <a:srgbClr val="005631"/>
                </a:solidFill>
              </a:rPr>
              <a:t>6. Organic products have been shown to contain fewer and lower residue levels than non-organic products</a:t>
            </a:r>
          </a:p>
          <a:p>
            <a:pPr marL="0" indent="0">
              <a:buNone/>
            </a:pPr>
            <a:endParaRPr lang="en-GB" dirty="0">
              <a:solidFill>
                <a:srgbClr val="005631"/>
              </a:solidFill>
            </a:endParaRPr>
          </a:p>
          <a:p>
            <a:pPr marL="0" indent="0">
              <a:buNone/>
            </a:pPr>
            <a:endParaRPr lang="en-GB" dirty="0" smtClean="0">
              <a:solidFill>
                <a:srgbClr val="005631"/>
              </a:solidFill>
            </a:endParaRPr>
          </a:p>
          <a:p>
            <a:pPr marL="0" indent="0">
              <a:buNone/>
            </a:pPr>
            <a:endParaRPr lang="en-GB" sz="1200" dirty="0">
              <a:solidFill>
                <a:srgbClr val="005631"/>
              </a:solidFill>
            </a:endParaRPr>
          </a:p>
        </p:txBody>
      </p:sp>
    </p:spTree>
    <p:extLst>
      <p:ext uri="{BB962C8B-B14F-4D97-AF65-F5344CB8AC3E}">
        <p14:creationId xmlns:p14="http://schemas.microsoft.com/office/powerpoint/2010/main" val="145803312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deal with residue findings in organic products?</a:t>
            </a:r>
          </a:p>
        </p:txBody>
      </p:sp>
      <p:sp>
        <p:nvSpPr>
          <p:cNvPr id="3" name="Content Placeholder 2"/>
          <p:cNvSpPr>
            <a:spLocks noGrp="1"/>
          </p:cNvSpPr>
          <p:nvPr>
            <p:ph idx="1"/>
          </p:nvPr>
        </p:nvSpPr>
        <p:spPr/>
        <p:txBody>
          <a:bodyPr>
            <a:normAutofit/>
          </a:bodyPr>
          <a:lstStyle/>
          <a:p>
            <a:pPr marL="0" indent="0">
              <a:buNone/>
            </a:pPr>
            <a:r>
              <a:rPr lang="en-GB" b="1" dirty="0" smtClean="0">
                <a:solidFill>
                  <a:srgbClr val="005631"/>
                </a:solidFill>
              </a:rPr>
              <a:t>IFOAM EU opinion on the effective use of residue testing in organic controls</a:t>
            </a:r>
          </a:p>
          <a:p>
            <a:pPr marL="0" indent="0">
              <a:buNone/>
            </a:pPr>
            <a:endParaRPr lang="en-GB" sz="1200" b="1" dirty="0">
              <a:solidFill>
                <a:srgbClr val="005631"/>
              </a:solidFill>
            </a:endParaRPr>
          </a:p>
          <a:p>
            <a:pPr marL="457200" indent="-457200">
              <a:buAutoNum type="alphaUcPeriod"/>
            </a:pPr>
            <a:r>
              <a:rPr lang="en-GB" dirty="0" smtClean="0">
                <a:solidFill>
                  <a:srgbClr val="005631"/>
                </a:solidFill>
              </a:rPr>
              <a:t>Residue findings must be seen as one part of the toolkit that is used to evaluate and investigate doubt or suspicion that products have not been produced in conformity with organic production rules </a:t>
            </a:r>
          </a:p>
          <a:p>
            <a:pPr marL="457200" indent="-457200">
              <a:buAutoNum type="alphaUcPeriod"/>
            </a:pPr>
            <a:r>
              <a:rPr lang="en-GB" dirty="0" smtClean="0">
                <a:solidFill>
                  <a:srgbClr val="005631"/>
                </a:solidFill>
              </a:rPr>
              <a:t>A stronger overall </a:t>
            </a:r>
            <a:r>
              <a:rPr lang="en-GB" dirty="0" smtClean="0">
                <a:solidFill>
                  <a:srgbClr val="005631"/>
                </a:solidFill>
              </a:rPr>
              <a:t>harmonisation of the approach to doubt and suspicion of non-conformity is required, including, but not limited to, how to deal with residue findings</a:t>
            </a:r>
          </a:p>
          <a:p>
            <a:pPr marL="0" indent="0">
              <a:buNone/>
            </a:pPr>
            <a:endParaRPr lang="en-GB" dirty="0" smtClean="0">
              <a:solidFill>
                <a:srgbClr val="005631"/>
              </a:solidFill>
            </a:endParaRPr>
          </a:p>
          <a:p>
            <a:pPr marL="0" indent="0">
              <a:buNone/>
            </a:pPr>
            <a:endParaRPr lang="en-GB" dirty="0" smtClean="0">
              <a:solidFill>
                <a:srgbClr val="005631"/>
              </a:solidFill>
            </a:endParaRPr>
          </a:p>
        </p:txBody>
      </p:sp>
    </p:spTree>
    <p:extLst>
      <p:ext uri="{BB962C8B-B14F-4D97-AF65-F5344CB8AC3E}">
        <p14:creationId xmlns:p14="http://schemas.microsoft.com/office/powerpoint/2010/main" val="167397116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deal with residue findings in organic products?</a:t>
            </a:r>
          </a:p>
        </p:txBody>
      </p:sp>
      <p:sp>
        <p:nvSpPr>
          <p:cNvPr id="3" name="Content Placeholder 2"/>
          <p:cNvSpPr>
            <a:spLocks noGrp="1"/>
          </p:cNvSpPr>
          <p:nvPr>
            <p:ph idx="1"/>
          </p:nvPr>
        </p:nvSpPr>
        <p:spPr/>
        <p:txBody>
          <a:bodyPr>
            <a:normAutofit/>
          </a:bodyPr>
          <a:lstStyle/>
          <a:p>
            <a:pPr marL="0" indent="0">
              <a:buNone/>
            </a:pPr>
            <a:r>
              <a:rPr lang="en-GB" b="1" dirty="0" smtClean="0">
                <a:solidFill>
                  <a:srgbClr val="005631"/>
                </a:solidFill>
              </a:rPr>
              <a:t>IFOAM EU opinion on the effective use of residue testing in organic controls</a:t>
            </a:r>
          </a:p>
          <a:p>
            <a:pPr marL="0" indent="0">
              <a:buNone/>
            </a:pPr>
            <a:endParaRPr lang="en-GB" sz="1200" b="1" dirty="0">
              <a:solidFill>
                <a:srgbClr val="005631"/>
              </a:solidFill>
            </a:endParaRPr>
          </a:p>
          <a:p>
            <a:pPr marL="457200" indent="-457200">
              <a:buFont typeface="+mj-lt"/>
              <a:buAutoNum type="alphaUcPeriod" startAt="3"/>
            </a:pPr>
            <a:r>
              <a:rPr lang="en-GB" dirty="0" smtClean="0">
                <a:solidFill>
                  <a:srgbClr val="005631"/>
                </a:solidFill>
              </a:rPr>
              <a:t>Harmonisation should address:-</a:t>
            </a:r>
          </a:p>
          <a:p>
            <a:pPr marL="525463" lvl="1" indent="-342900"/>
            <a:r>
              <a:rPr lang="en-GB" dirty="0">
                <a:solidFill>
                  <a:srgbClr val="005631"/>
                </a:solidFill>
              </a:rPr>
              <a:t>p</a:t>
            </a:r>
            <a:r>
              <a:rPr lang="en-GB" dirty="0" smtClean="0">
                <a:solidFill>
                  <a:srgbClr val="005631"/>
                </a:solidFill>
              </a:rPr>
              <a:t>rocedures to be followed and clarify responsibility for communication of information, coordination of actions, reporting of findings and decisions taken</a:t>
            </a:r>
          </a:p>
          <a:p>
            <a:pPr marL="525463" lvl="1" indent="-342900"/>
            <a:r>
              <a:rPr lang="en-GB" dirty="0">
                <a:solidFill>
                  <a:srgbClr val="005631"/>
                </a:solidFill>
              </a:rPr>
              <a:t>r</a:t>
            </a:r>
            <a:r>
              <a:rPr lang="en-GB" dirty="0" smtClean="0">
                <a:solidFill>
                  <a:srgbClr val="005631"/>
                </a:solidFill>
              </a:rPr>
              <a:t>equire a case by case approach to all residue detections taking account of all appropriate factors such as substance(s) detected, level of residue, representativeness of sample, technical limitations of analytical methods, knowledge of similar cases or findings</a:t>
            </a:r>
          </a:p>
          <a:p>
            <a:pPr marL="0" indent="0">
              <a:buNone/>
            </a:pPr>
            <a:endParaRPr lang="en-GB" dirty="0" smtClean="0">
              <a:solidFill>
                <a:srgbClr val="005631"/>
              </a:solidFill>
            </a:endParaRPr>
          </a:p>
          <a:p>
            <a:pPr marL="0" indent="0">
              <a:buNone/>
            </a:pPr>
            <a:endParaRPr lang="en-GB" dirty="0" smtClean="0">
              <a:solidFill>
                <a:srgbClr val="005631"/>
              </a:solidFill>
            </a:endParaRPr>
          </a:p>
        </p:txBody>
      </p:sp>
    </p:spTree>
    <p:extLst>
      <p:ext uri="{BB962C8B-B14F-4D97-AF65-F5344CB8AC3E}">
        <p14:creationId xmlns:p14="http://schemas.microsoft.com/office/powerpoint/2010/main" val="143961937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deal with residue findings in organic products?</a:t>
            </a:r>
          </a:p>
        </p:txBody>
      </p:sp>
      <p:sp>
        <p:nvSpPr>
          <p:cNvPr id="3" name="Content Placeholder 2"/>
          <p:cNvSpPr>
            <a:spLocks noGrp="1"/>
          </p:cNvSpPr>
          <p:nvPr>
            <p:ph idx="1"/>
          </p:nvPr>
        </p:nvSpPr>
        <p:spPr/>
        <p:txBody>
          <a:bodyPr>
            <a:normAutofit/>
          </a:bodyPr>
          <a:lstStyle/>
          <a:p>
            <a:pPr marL="0" indent="0">
              <a:buNone/>
            </a:pPr>
            <a:r>
              <a:rPr lang="en-GB" b="1" dirty="0" smtClean="0">
                <a:solidFill>
                  <a:srgbClr val="005631"/>
                </a:solidFill>
              </a:rPr>
              <a:t>IFOAM EU opinion on the effective use of residue testing in organic controls</a:t>
            </a:r>
          </a:p>
          <a:p>
            <a:pPr marL="0" indent="0">
              <a:buNone/>
            </a:pPr>
            <a:endParaRPr lang="en-GB" sz="1200" b="1" dirty="0">
              <a:solidFill>
                <a:srgbClr val="005631"/>
              </a:solidFill>
            </a:endParaRPr>
          </a:p>
          <a:p>
            <a:pPr marL="457200" indent="-457200">
              <a:buFont typeface="+mj-lt"/>
              <a:buAutoNum type="alphaUcPeriod" startAt="3"/>
            </a:pPr>
            <a:r>
              <a:rPr lang="en-GB" dirty="0" smtClean="0">
                <a:solidFill>
                  <a:srgbClr val="005631"/>
                </a:solidFill>
              </a:rPr>
              <a:t>Harmonisation should address:-</a:t>
            </a:r>
          </a:p>
          <a:p>
            <a:pPr marL="525463" lvl="1" indent="-342900"/>
            <a:r>
              <a:rPr lang="en-GB" dirty="0">
                <a:solidFill>
                  <a:srgbClr val="005631"/>
                </a:solidFill>
              </a:rPr>
              <a:t>t</a:t>
            </a:r>
            <a:r>
              <a:rPr lang="en-GB" dirty="0" smtClean="0">
                <a:solidFill>
                  <a:srgbClr val="005631"/>
                </a:solidFill>
              </a:rPr>
              <a:t>he establishment of data sets of residue findings including information on decisions taken</a:t>
            </a:r>
          </a:p>
          <a:p>
            <a:pPr marL="525463" lvl="1" indent="-342900"/>
            <a:r>
              <a:rPr lang="en-GB" dirty="0" smtClean="0">
                <a:solidFill>
                  <a:srgbClr val="005631"/>
                </a:solidFill>
              </a:rPr>
              <a:t>continuous improvement of the effective use of residue detections through use of accumulated knowledge and experience</a:t>
            </a:r>
          </a:p>
          <a:p>
            <a:pPr marL="525463" lvl="1" indent="-342900"/>
            <a:r>
              <a:rPr lang="en-GB" dirty="0">
                <a:solidFill>
                  <a:srgbClr val="005631"/>
                </a:solidFill>
              </a:rPr>
              <a:t>p</a:t>
            </a:r>
            <a:r>
              <a:rPr lang="en-GB" dirty="0" smtClean="0">
                <a:solidFill>
                  <a:srgbClr val="005631"/>
                </a:solidFill>
              </a:rPr>
              <a:t>rovision of rapid and effective decertification of products where this is supported by evidence of non-conformity with the organic production rules</a:t>
            </a:r>
          </a:p>
          <a:p>
            <a:pPr marL="0" indent="0">
              <a:buNone/>
            </a:pPr>
            <a:endParaRPr lang="en-GB" dirty="0" smtClean="0">
              <a:solidFill>
                <a:srgbClr val="005631"/>
              </a:solidFill>
            </a:endParaRPr>
          </a:p>
          <a:p>
            <a:pPr marL="0" indent="0">
              <a:buNone/>
            </a:pPr>
            <a:endParaRPr lang="en-GB" dirty="0" smtClean="0">
              <a:solidFill>
                <a:srgbClr val="005631"/>
              </a:solidFill>
            </a:endParaRPr>
          </a:p>
        </p:txBody>
      </p:sp>
    </p:spTree>
    <p:extLst>
      <p:ext uri="{BB962C8B-B14F-4D97-AF65-F5344CB8AC3E}">
        <p14:creationId xmlns:p14="http://schemas.microsoft.com/office/powerpoint/2010/main" val="353137672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2237</TotalTime>
  <Words>735</Words>
  <Application>Microsoft Office PowerPoint</Application>
  <PresentationFormat>On-screen Show (4:3)</PresentationFormat>
  <Paragraphs>71</Paragraphs>
  <Slides>10</Slides>
  <Notes>5</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How to deal with detection of residues in organic products? </vt:lpstr>
      <vt:lpstr>How to deal with residue findings in organic products?</vt:lpstr>
      <vt:lpstr>How to deal with residue findings in organic products?</vt:lpstr>
      <vt:lpstr>How to deal with residue findings in organic products?</vt:lpstr>
      <vt:lpstr>How to deal with residue findings in organic products?</vt:lpstr>
      <vt:lpstr>How to deal with residue findings in organic products?</vt:lpstr>
      <vt:lpstr>How to deal with residue findings in organic products?</vt:lpstr>
      <vt:lpstr>How to deal with residue findings in organic products?</vt:lpstr>
      <vt:lpstr>How to deal with residue findings in organic products?</vt:lpstr>
      <vt:lpstr>How to deal with residue findings in organic products?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Laura</dc:creator>
  <cp:lastModifiedBy>Chris Atkinson</cp:lastModifiedBy>
  <cp:revision>399</cp:revision>
  <cp:lastPrinted>2015-06-26T09:01:49Z</cp:lastPrinted>
  <dcterms:created xsi:type="dcterms:W3CDTF">2006-08-16T00:00:00Z</dcterms:created>
  <dcterms:modified xsi:type="dcterms:W3CDTF">2016-04-14T06:27:19Z</dcterms:modified>
</cp:coreProperties>
</file>