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3">
  <p:sldMasterIdLst>
    <p:sldMasterId id="2147483671" r:id="rId1"/>
  </p:sldMasterIdLst>
  <p:notesMasterIdLst>
    <p:notesMasterId r:id="rId5"/>
  </p:notesMasterIdLst>
  <p:handoutMasterIdLst>
    <p:handoutMasterId r:id="rId6"/>
  </p:handoutMasterIdLst>
  <p:sldIdLst>
    <p:sldId id="256" r:id="rId2"/>
    <p:sldId id="650" r:id="rId3"/>
    <p:sldId id="688" r:id="rId4"/>
  </p:sldIdLst>
  <p:sldSz cx="9144000" cy="6858000" type="screen4x3"/>
  <p:notesSz cx="6797675" cy="9874250"/>
  <p:defaultTextStyle>
    <a:defPPr>
      <a:defRPr lang="en-US"/>
    </a:defPPr>
    <a:lvl1pPr algn="just" rtl="0" fontAlgn="base">
      <a:spcBef>
        <a:spcPct val="20000"/>
      </a:spcBef>
      <a:spcAft>
        <a:spcPct val="0"/>
      </a:spcAft>
      <a:buClr>
        <a:srgbClr val="800000"/>
      </a:buClr>
      <a:buSzPct val="150000"/>
      <a:buFont typeface="Arial" panose="020B0604020202020204" pitchFamily="34" charset="0"/>
      <a:defRPr sz="14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just" rtl="0" fontAlgn="base">
      <a:spcBef>
        <a:spcPct val="20000"/>
      </a:spcBef>
      <a:spcAft>
        <a:spcPct val="0"/>
      </a:spcAft>
      <a:buClr>
        <a:srgbClr val="800000"/>
      </a:buClr>
      <a:buSzPct val="150000"/>
      <a:buFont typeface="Arial" panose="020B0604020202020204" pitchFamily="34" charset="0"/>
      <a:defRPr sz="14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just" rtl="0" fontAlgn="base">
      <a:spcBef>
        <a:spcPct val="20000"/>
      </a:spcBef>
      <a:spcAft>
        <a:spcPct val="0"/>
      </a:spcAft>
      <a:buClr>
        <a:srgbClr val="800000"/>
      </a:buClr>
      <a:buSzPct val="150000"/>
      <a:buFont typeface="Arial" panose="020B0604020202020204" pitchFamily="34" charset="0"/>
      <a:defRPr sz="14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just" rtl="0" fontAlgn="base">
      <a:spcBef>
        <a:spcPct val="20000"/>
      </a:spcBef>
      <a:spcAft>
        <a:spcPct val="0"/>
      </a:spcAft>
      <a:buClr>
        <a:srgbClr val="800000"/>
      </a:buClr>
      <a:buSzPct val="150000"/>
      <a:buFont typeface="Arial" panose="020B0604020202020204" pitchFamily="34" charset="0"/>
      <a:defRPr sz="14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just" rtl="0" fontAlgn="base">
      <a:spcBef>
        <a:spcPct val="20000"/>
      </a:spcBef>
      <a:spcAft>
        <a:spcPct val="0"/>
      </a:spcAft>
      <a:buClr>
        <a:srgbClr val="800000"/>
      </a:buClr>
      <a:buSzPct val="150000"/>
      <a:buFont typeface="Arial" panose="020B0604020202020204" pitchFamily="34" charset="0"/>
      <a:defRPr sz="14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sz="14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sz="14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sz="14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sz="14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38D4D6"/>
    <a:srgbClr val="FF3300"/>
    <a:srgbClr val="800000"/>
    <a:srgbClr val="FFCC99"/>
    <a:srgbClr val="000000"/>
    <a:srgbClr val="008000"/>
    <a:srgbClr val="003300"/>
    <a:srgbClr val="0000FF"/>
    <a:srgbClr val="CC0000"/>
    <a:srgbClr val="FF8B8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12C8C85-51F0-491E-9774-3900AFEF0FD7}" styleName="Stile chiaro 2 - Colore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9D7B26C5-4107-4FEC-AEDC-1716B250A1EF}" styleName="Stile chiaro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0E3FDE45-AF77-4B5C-9715-49D594BDF05E}" styleName="Stile chiaro 1 - Colore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284E427A-3D55-4303-BF80-6455036E1DE7}" styleName="Stile con tema 1 - Colore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21E4AEA4-8DFA-4A89-87EB-49C32662AFE0}" styleName="Stile medio 2 - Color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8A107856-5554-42FB-B03E-39F5DBC370BA}" styleName="Stile medio 4 - Colore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72833802-FEF1-4C79-8D5D-14CF1EAF98D9}" styleName="Stile chiaro 2 - Color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9DCAF9ED-07DC-4A11-8D7F-57B35C25682E}" styleName="Stile medio 1 - Colore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5940675A-B579-460E-94D1-54222C63F5DA}" styleName="Nessuno stile, griglia tabella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A488322-F2BA-4B5B-9748-0D474271808F}" styleName="Medium Style 3 - Accent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E8034E78-7F5D-4C2E-B375-FC64B27BC917}" styleName="Dark Style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85BE263C-DBD7-4A20-BB59-AAB30ACAA65A}" styleName="Medium Style 3 - Accent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706" autoAdjust="0"/>
    <p:restoredTop sz="85111" autoAdjust="0"/>
  </p:normalViewPr>
  <p:slideViewPr>
    <p:cSldViewPr>
      <p:cViewPr varScale="1">
        <p:scale>
          <a:sx n="98" d="100"/>
          <a:sy n="98" d="100"/>
        </p:scale>
        <p:origin x="2028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5862" cy="493175"/>
          </a:xfrm>
          <a:prstGeom prst="rect">
            <a:avLst/>
          </a:prstGeom>
        </p:spPr>
        <p:txBody>
          <a:bodyPr vert="horz" lIns="91438" tIns="45719" rIns="91438" bIns="45719" rtlCol="0"/>
          <a:lstStyle>
            <a:lvl1pPr algn="l">
              <a:spcBef>
                <a:spcPct val="0"/>
              </a:spcBef>
              <a:buClrTx/>
              <a:buSzTx/>
              <a:buFontTx/>
              <a:buNone/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it-IT" dirty="0"/>
          </a:p>
        </p:txBody>
      </p:sp>
      <p:sp>
        <p:nvSpPr>
          <p:cNvPr id="3" name="Segnaposto data 2"/>
          <p:cNvSpPr>
            <a:spLocks noGrp="1"/>
          </p:cNvSpPr>
          <p:nvPr>
            <p:ph type="dt" sz="quarter" idx="1"/>
          </p:nvPr>
        </p:nvSpPr>
        <p:spPr>
          <a:xfrm>
            <a:off x="3850294" y="1"/>
            <a:ext cx="2945862" cy="493175"/>
          </a:xfrm>
          <a:prstGeom prst="rect">
            <a:avLst/>
          </a:prstGeom>
        </p:spPr>
        <p:txBody>
          <a:bodyPr vert="horz" lIns="91438" tIns="45719" rIns="91438" bIns="45719" rtlCol="0"/>
          <a:lstStyle>
            <a:lvl1pPr algn="r">
              <a:spcBef>
                <a:spcPct val="0"/>
              </a:spcBef>
              <a:buClrTx/>
              <a:buSzTx/>
              <a:buFontTx/>
              <a:buNone/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fld id="{13CF31A2-72F5-492F-9A67-7EC977ECAF8D}" type="datetimeFigureOut">
              <a:rPr lang="it-IT"/>
              <a:pPr>
                <a:defRPr/>
              </a:pPr>
              <a:t>19/03/2018</a:t>
            </a:fld>
            <a:endParaRPr lang="it-IT" dirty="0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2"/>
          </p:nvPr>
        </p:nvSpPr>
        <p:spPr>
          <a:xfrm>
            <a:off x="0" y="9379542"/>
            <a:ext cx="2945862" cy="493175"/>
          </a:xfrm>
          <a:prstGeom prst="rect">
            <a:avLst/>
          </a:prstGeom>
        </p:spPr>
        <p:txBody>
          <a:bodyPr vert="horz" lIns="91438" tIns="45719" rIns="91438" bIns="45719" rtlCol="0" anchor="b"/>
          <a:lstStyle>
            <a:lvl1pPr algn="l">
              <a:spcBef>
                <a:spcPct val="0"/>
              </a:spcBef>
              <a:buClrTx/>
              <a:buSzTx/>
              <a:buFontTx/>
              <a:buNone/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it-IT" dirty="0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3"/>
          </p:nvPr>
        </p:nvSpPr>
        <p:spPr>
          <a:xfrm>
            <a:off x="3850294" y="9379542"/>
            <a:ext cx="2945862" cy="493175"/>
          </a:xfrm>
          <a:prstGeom prst="rect">
            <a:avLst/>
          </a:prstGeom>
        </p:spPr>
        <p:txBody>
          <a:bodyPr vert="horz" wrap="square" lIns="91438" tIns="45719" rIns="91438" bIns="45719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buClrTx/>
              <a:buSzTx/>
              <a:buFontTx/>
              <a:buNone/>
              <a:defRPr sz="1200"/>
            </a:lvl1pPr>
          </a:lstStyle>
          <a:p>
            <a:fld id="{AB554599-25FB-4953-A5D3-8EEECC497768}" type="slidenum">
              <a:rPr lang="it-IT" altLang="it-IT"/>
              <a:pPr/>
              <a:t>‹#›</a:t>
            </a:fld>
            <a:endParaRPr lang="it-IT" altLang="it-IT" dirty="0"/>
          </a:p>
        </p:txBody>
      </p:sp>
    </p:spTree>
    <p:extLst>
      <p:ext uri="{BB962C8B-B14F-4D97-AF65-F5344CB8AC3E}">
        <p14:creationId xmlns:p14="http://schemas.microsoft.com/office/powerpoint/2010/main" val="219759150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862" cy="494709"/>
          </a:xfrm>
          <a:prstGeom prst="rect">
            <a:avLst/>
          </a:prstGeom>
        </p:spPr>
        <p:txBody>
          <a:bodyPr vert="horz" lIns="87947" tIns="43973" rIns="87947" bIns="43973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294" y="0"/>
            <a:ext cx="2945862" cy="494709"/>
          </a:xfrm>
          <a:prstGeom prst="rect">
            <a:avLst/>
          </a:prstGeom>
        </p:spPr>
        <p:txBody>
          <a:bodyPr vert="horz" lIns="87947" tIns="43973" rIns="87947" bIns="43973" rtlCol="0"/>
          <a:lstStyle>
            <a:lvl1pPr algn="r">
              <a:defRPr sz="1200"/>
            </a:lvl1pPr>
          </a:lstStyle>
          <a:p>
            <a:fld id="{8D33063D-D249-4045-B40B-F6887EC7C4C9}" type="datetimeFigureOut">
              <a:rPr lang="en-US" smtClean="0"/>
              <a:pPr/>
              <a:t>3/19/2018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77925" y="1236663"/>
            <a:ext cx="4441825" cy="33321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87947" tIns="43973" rIns="87947" bIns="43973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464" y="4752569"/>
            <a:ext cx="5438748" cy="3887209"/>
          </a:xfrm>
          <a:prstGeom prst="rect">
            <a:avLst/>
          </a:prstGeom>
        </p:spPr>
        <p:txBody>
          <a:bodyPr vert="horz" lIns="87947" tIns="43973" rIns="87947" bIns="43973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379542"/>
            <a:ext cx="2945862" cy="494709"/>
          </a:xfrm>
          <a:prstGeom prst="rect">
            <a:avLst/>
          </a:prstGeom>
        </p:spPr>
        <p:txBody>
          <a:bodyPr vert="horz" lIns="87947" tIns="43973" rIns="87947" bIns="43973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294" y="9379542"/>
            <a:ext cx="2945862" cy="494709"/>
          </a:xfrm>
          <a:prstGeom prst="rect">
            <a:avLst/>
          </a:prstGeom>
        </p:spPr>
        <p:txBody>
          <a:bodyPr vert="horz" lIns="87947" tIns="43973" rIns="87947" bIns="43973" rtlCol="0" anchor="b"/>
          <a:lstStyle>
            <a:lvl1pPr algn="r">
              <a:defRPr sz="1200"/>
            </a:lvl1pPr>
          </a:lstStyle>
          <a:p>
            <a:fld id="{6B0DEC8F-9F9A-4204-BE38-799DCB556D66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9172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B0DEC8F-9F9A-4204-BE38-799DCB556D66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467311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Segnaposto immagine diapositiva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8915" name="Segnaposto note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3D45A49B-3767-4527-80DC-6C1E64FEEFF3}" type="slidenum">
              <a:rPr lang="it-IT" smtClean="0"/>
              <a:pPr>
                <a:defRPr/>
              </a:pPr>
              <a:t>2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407945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0" y="981075"/>
            <a:ext cx="9180513" cy="5876925"/>
          </a:xfrm>
          <a:prstGeom prst="rect">
            <a:avLst/>
          </a:prstGeom>
          <a:solidFill>
            <a:srgbClr val="0F5494"/>
          </a:solidFill>
          <a:ln w="25400" algn="ctr">
            <a:solidFill>
              <a:srgbClr val="0F5494"/>
            </a:solidFill>
            <a:miter lim="800000"/>
            <a:headEnd/>
            <a:tailEnd/>
          </a:ln>
          <a:effectLst>
            <a:outerShdw dist="23000" dir="5400000" rotWithShape="0">
              <a:srgbClr val="000000">
                <a:alpha val="34999"/>
              </a:srgbClr>
            </a:outerShdw>
          </a:effectLst>
        </p:spPr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>
              <a:solidFill>
                <a:schemeClr val="lt1"/>
              </a:solidFill>
              <a:latin typeface="+mn-lt"/>
            </a:endParaRPr>
          </a:p>
        </p:txBody>
      </p:sp>
      <p:pic>
        <p:nvPicPr>
          <p:cNvPr id="3086" name="Picture 6" descr="LOGO CE-EN-quadri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7638" y="258763"/>
            <a:ext cx="1436687" cy="998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07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3995738" y="2565400"/>
            <a:ext cx="5040312" cy="790575"/>
          </a:xfrm>
        </p:spPr>
        <p:txBody>
          <a:bodyPr/>
          <a:lstStyle>
            <a:lvl1pPr marL="3175">
              <a:defRPr sz="7600">
                <a:solidFill>
                  <a:srgbClr val="FFD624"/>
                </a:solidFill>
              </a:defRPr>
            </a:lvl1pPr>
          </a:lstStyle>
          <a:p>
            <a:pPr lvl="0"/>
            <a:r>
              <a:rPr lang="en-US" altLang="en-US" noProof="0" smtClean="0"/>
              <a:t>Click to edit Master title style</a:t>
            </a:r>
            <a:endParaRPr lang="en-GB" altLang="en-US" noProof="0" smtClean="0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611188" y="3716338"/>
            <a:ext cx="8532812" cy="1728787"/>
          </a:xfrm>
        </p:spPr>
        <p:txBody>
          <a:bodyPr/>
          <a:lstStyle>
            <a:lvl1pPr marL="0" indent="0">
              <a:buFontTx/>
              <a:buNone/>
              <a:defRPr sz="3000" b="1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  <a:endParaRPr lang="en-GB" altLang="en-US" noProof="0" smtClean="0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sz="1200" b="1">
                <a:solidFill>
                  <a:schemeClr val="bg1"/>
                </a:solidFill>
                <a:latin typeface="+mn-lt"/>
              </a:defRPr>
            </a:lvl1pPr>
          </a:lstStyle>
          <a:p>
            <a:endParaRPr lang="en-GB" alt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endParaRPr lang="en-GB" altLang="en-US"/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fld id="{119F8D2C-D33A-4F24-AEDD-75A68241B4DD}" type="slidenum">
              <a:rPr lang="en-GB" altLang="en-US"/>
              <a:pPr/>
              <a:t>‹#›</a:t>
            </a:fld>
            <a:endParaRPr lang="en-GB" altLang="en-US"/>
          </a:p>
        </p:txBody>
      </p:sp>
      <p:sp>
        <p:nvSpPr>
          <p:cNvPr id="7" name="Rectangle 6"/>
          <p:cNvSpPr/>
          <p:nvPr/>
        </p:nvSpPr>
        <p:spPr>
          <a:xfrm>
            <a:off x="4267200" y="6659563"/>
            <a:ext cx="611188" cy="215900"/>
          </a:xfrm>
          <a:prstGeom prst="rect">
            <a:avLst/>
          </a:prstGeom>
          <a:solidFill>
            <a:srgbClr val="133176"/>
          </a:solidFill>
          <a:ln>
            <a:solidFill>
              <a:srgbClr val="133176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E89700-E1D5-4A8E-B87A-18BAEEC6E4C6}" type="datetimeFigureOut">
              <a:rPr lang="en-US" smtClean="0"/>
              <a:pPr>
                <a:defRPr/>
              </a:pPr>
              <a:t>3/19/2018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2447A6-F777-43F1-AFF6-0D1323491BFE}" type="slidenum">
              <a:rPr lang="en-US" altLang="it-IT" smtClean="0"/>
              <a:pPr/>
              <a:t>‹#›</a:t>
            </a:fld>
            <a:endParaRPr lang="en-US" altLang="it-IT" dirty="0"/>
          </a:p>
        </p:txBody>
      </p:sp>
    </p:spTree>
    <p:extLst>
      <p:ext uri="{BB962C8B-B14F-4D97-AF65-F5344CB8AC3E}">
        <p14:creationId xmlns:p14="http://schemas.microsoft.com/office/powerpoint/2010/main" val="11911874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15113" y="1339850"/>
            <a:ext cx="2071687" cy="46815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5288" y="1339850"/>
            <a:ext cx="6067425" cy="46815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286A35-83B7-4172-9996-53CC4C54FD00}" type="datetimeFigureOut">
              <a:rPr lang="en-US" smtClean="0"/>
              <a:pPr>
                <a:defRPr/>
              </a:pPr>
              <a:t>3/19/2018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A30AA1D-C6A5-48FA-AF4A-467BA0E88485}" type="slidenum">
              <a:rPr lang="en-US" altLang="it-IT" smtClean="0"/>
              <a:pPr/>
              <a:t>‹#›</a:t>
            </a:fld>
            <a:endParaRPr lang="en-US" altLang="it-IT" dirty="0"/>
          </a:p>
        </p:txBody>
      </p:sp>
    </p:spTree>
    <p:extLst>
      <p:ext uri="{BB962C8B-B14F-4D97-AF65-F5344CB8AC3E}">
        <p14:creationId xmlns:p14="http://schemas.microsoft.com/office/powerpoint/2010/main" val="37190600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27C677-A5DC-43F2-B9E7-EDE9592DC2CA}" type="datetimeFigureOut">
              <a:rPr lang="en-US" smtClean="0"/>
              <a:pPr>
                <a:defRPr/>
              </a:pPr>
              <a:t>3/19/2018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B422F09-CA73-4D56-8514-A66E9F17D969}" type="slidenum">
              <a:rPr lang="en-US" altLang="it-IT" smtClean="0"/>
              <a:pPr/>
              <a:t>‹#›</a:t>
            </a:fld>
            <a:endParaRPr lang="en-US" altLang="it-IT" dirty="0"/>
          </a:p>
        </p:txBody>
      </p:sp>
    </p:spTree>
    <p:extLst>
      <p:ext uri="{BB962C8B-B14F-4D97-AF65-F5344CB8AC3E}">
        <p14:creationId xmlns:p14="http://schemas.microsoft.com/office/powerpoint/2010/main" val="22798258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6D6B7F-7759-4CF2-8C64-CAC3DF684E02}" type="datetimeFigureOut">
              <a:rPr lang="en-US" smtClean="0"/>
              <a:pPr>
                <a:defRPr/>
              </a:pPr>
              <a:t>3/19/2018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8CCDF7F-1DA5-4D12-9DAD-052AD617CC23}" type="slidenum">
              <a:rPr lang="en-US" altLang="it-IT" smtClean="0"/>
              <a:pPr/>
              <a:t>‹#›</a:t>
            </a:fld>
            <a:endParaRPr lang="en-US" altLang="it-IT" dirty="0"/>
          </a:p>
        </p:txBody>
      </p:sp>
    </p:spTree>
    <p:extLst>
      <p:ext uri="{BB962C8B-B14F-4D97-AF65-F5344CB8AC3E}">
        <p14:creationId xmlns:p14="http://schemas.microsoft.com/office/powerpoint/2010/main" val="16708895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87FE87-A946-420A-A172-FCB70143AF1D}" type="datetimeFigureOut">
              <a:rPr lang="en-US" smtClean="0"/>
              <a:pPr>
                <a:defRPr/>
              </a:pPr>
              <a:t>3/19/2018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687E883-265B-4620-9DB5-8CDDD1EB3217}" type="slidenum">
              <a:rPr lang="en-US" altLang="it-IT" smtClean="0"/>
              <a:pPr/>
              <a:t>‹#›</a:t>
            </a:fld>
            <a:endParaRPr lang="en-US" altLang="it-IT" dirty="0"/>
          </a:p>
        </p:txBody>
      </p:sp>
    </p:spTree>
    <p:extLst>
      <p:ext uri="{BB962C8B-B14F-4D97-AF65-F5344CB8AC3E}">
        <p14:creationId xmlns:p14="http://schemas.microsoft.com/office/powerpoint/2010/main" val="7446309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F501E1-6DE1-4AEB-9292-C5BA575ACDE2}" type="datetimeFigureOut">
              <a:rPr lang="en-US" smtClean="0"/>
              <a:pPr>
                <a:defRPr/>
              </a:pPr>
              <a:t>3/19/2018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B4DBD3-FC32-42C5-AB07-93A335687C59}" type="slidenum">
              <a:rPr lang="en-US" altLang="it-IT" smtClean="0"/>
              <a:pPr/>
              <a:t>‹#›</a:t>
            </a:fld>
            <a:endParaRPr lang="en-US" altLang="it-IT" dirty="0"/>
          </a:p>
        </p:txBody>
      </p:sp>
    </p:spTree>
    <p:extLst>
      <p:ext uri="{BB962C8B-B14F-4D97-AF65-F5344CB8AC3E}">
        <p14:creationId xmlns:p14="http://schemas.microsoft.com/office/powerpoint/2010/main" val="30409560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2D1404-250B-4F7B-9ED3-63B4FBF8EA99}" type="datetimeFigureOut">
              <a:rPr lang="en-US" smtClean="0"/>
              <a:pPr>
                <a:defRPr/>
              </a:pPr>
              <a:t>3/19/2018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33BD2F2-3EBC-4669-9B8D-09D922CEA98F}" type="slidenum">
              <a:rPr lang="en-US" altLang="it-IT" smtClean="0"/>
              <a:pPr/>
              <a:t>‹#›</a:t>
            </a:fld>
            <a:endParaRPr lang="en-US" altLang="it-IT" dirty="0"/>
          </a:p>
        </p:txBody>
      </p:sp>
    </p:spTree>
    <p:extLst>
      <p:ext uri="{BB962C8B-B14F-4D97-AF65-F5344CB8AC3E}">
        <p14:creationId xmlns:p14="http://schemas.microsoft.com/office/powerpoint/2010/main" val="36189156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C2FC9C-CF0A-4684-B5CA-9BB52C5DF737}" type="datetimeFigureOut">
              <a:rPr lang="en-US" smtClean="0"/>
              <a:pPr>
                <a:defRPr/>
              </a:pPr>
              <a:t>3/19/2018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2925D1-A812-456C-A00C-AD8DFD58AFB2}" type="slidenum">
              <a:rPr lang="en-US" altLang="it-IT" smtClean="0"/>
              <a:pPr/>
              <a:t>‹#›</a:t>
            </a:fld>
            <a:endParaRPr lang="en-US" altLang="it-IT" dirty="0"/>
          </a:p>
        </p:txBody>
      </p:sp>
    </p:spTree>
    <p:extLst>
      <p:ext uri="{BB962C8B-B14F-4D97-AF65-F5344CB8AC3E}">
        <p14:creationId xmlns:p14="http://schemas.microsoft.com/office/powerpoint/2010/main" val="11761900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789C99-3275-48AC-9EE6-E1014E907BAC}" type="datetimeFigureOut">
              <a:rPr lang="en-US" smtClean="0"/>
              <a:pPr>
                <a:defRPr/>
              </a:pPr>
              <a:t>3/19/2018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5EC24D4-7117-4FCB-9E67-32CA018F7E7D}" type="slidenum">
              <a:rPr lang="en-US" altLang="it-IT" smtClean="0"/>
              <a:pPr/>
              <a:t>‹#›</a:t>
            </a:fld>
            <a:endParaRPr lang="en-US" altLang="it-IT" dirty="0"/>
          </a:p>
        </p:txBody>
      </p:sp>
    </p:spTree>
    <p:extLst>
      <p:ext uri="{BB962C8B-B14F-4D97-AF65-F5344CB8AC3E}">
        <p14:creationId xmlns:p14="http://schemas.microsoft.com/office/powerpoint/2010/main" val="25958468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CF8099-8A58-4448-A0A3-7CEA16C7B33A}" type="datetimeFigureOut">
              <a:rPr lang="en-US" smtClean="0"/>
              <a:pPr>
                <a:defRPr/>
              </a:pPr>
              <a:t>3/19/2018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DFECC1-3632-487C-A7B8-465B611FB7C3}" type="slidenum">
              <a:rPr lang="en-US" altLang="it-IT" smtClean="0"/>
              <a:pPr/>
              <a:t>‹#›</a:t>
            </a:fld>
            <a:endParaRPr lang="en-US" altLang="it-IT" dirty="0"/>
          </a:p>
        </p:txBody>
      </p:sp>
    </p:spTree>
    <p:extLst>
      <p:ext uri="{BB962C8B-B14F-4D97-AF65-F5344CB8AC3E}">
        <p14:creationId xmlns:p14="http://schemas.microsoft.com/office/powerpoint/2010/main" val="30393829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95288" y="1339850"/>
            <a:ext cx="8229600" cy="936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smtClean="0"/>
              <a:t>Title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2492375"/>
            <a:ext cx="8229600" cy="35290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BE" altLang="en-US" smtClean="0"/>
              <a:t>Second level</a:t>
            </a:r>
            <a:endParaRPr lang="en-GB" altLang="en-US" smtClean="0"/>
          </a:p>
          <a:p>
            <a:pPr lvl="1"/>
            <a:r>
              <a:rPr lang="en-GB" altLang="en-US" smtClean="0"/>
              <a:t>Third level</a:t>
            </a:r>
          </a:p>
          <a:p>
            <a:pPr lvl="2"/>
            <a:r>
              <a:rPr lang="en-GB" altLang="en-US" smtClean="0"/>
              <a:t>- Fourth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GB" alt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GB" alt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  <a:latin typeface="Arial" charset="0"/>
              </a:defRPr>
            </a:lvl1pPr>
          </a:lstStyle>
          <a:p>
            <a:fld id="{6BA7884F-5063-41DD-89A5-17425F3CA183}" type="slidenum">
              <a:rPr lang="en-US" altLang="it-IT" smtClean="0"/>
              <a:pPr/>
              <a:t>‹#›</a:t>
            </a:fld>
            <a:endParaRPr lang="en-US" altLang="it-IT" dirty="0"/>
          </a:p>
        </p:txBody>
      </p:sp>
      <p:sp>
        <p:nvSpPr>
          <p:cNvPr id="15" name="Rectangle 14"/>
          <p:cNvSpPr/>
          <p:nvPr/>
        </p:nvSpPr>
        <p:spPr>
          <a:xfrm>
            <a:off x="0" y="0"/>
            <a:ext cx="9144000" cy="957263"/>
          </a:xfrm>
          <a:prstGeom prst="rect">
            <a:avLst/>
          </a:prstGeom>
          <a:solidFill>
            <a:srgbClr val="0F5494"/>
          </a:solidFill>
          <a:ln>
            <a:solidFill>
              <a:srgbClr val="0F5494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  <p:sp>
        <p:nvSpPr>
          <p:cNvPr id="7" name="Rectangle 6"/>
          <p:cNvSpPr/>
          <p:nvPr/>
        </p:nvSpPr>
        <p:spPr>
          <a:xfrm>
            <a:off x="4262438" y="6659563"/>
            <a:ext cx="611187" cy="198437"/>
          </a:xfrm>
          <a:prstGeom prst="rect">
            <a:avLst/>
          </a:prstGeom>
          <a:solidFill>
            <a:srgbClr val="133176"/>
          </a:solidFill>
          <a:ln>
            <a:solidFill>
              <a:srgbClr val="133176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  <p:pic>
        <p:nvPicPr>
          <p:cNvPr id="1041" name="Picture 17" descr="LOGO CE_Vertical_EN_NEG_quadri_HR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7638" y="258763"/>
            <a:ext cx="1436687" cy="100488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73" r:id="rId2"/>
    <p:sldLayoutId id="2147483674" r:id="rId3"/>
    <p:sldLayoutId id="2147483675" r:id="rId4"/>
    <p:sldLayoutId id="2147483676" r:id="rId5"/>
    <p:sldLayoutId id="2147483677" r:id="rId6"/>
    <p:sldLayoutId id="2147483678" r:id="rId7"/>
    <p:sldLayoutId id="2147483679" r:id="rId8"/>
    <p:sldLayoutId id="2147483680" r:id="rId9"/>
    <p:sldLayoutId id="2147483681" r:id="rId10"/>
    <p:sldLayoutId id="2147483682" r:id="rId11"/>
  </p:sldLayoutIdLst>
  <p:txStyles>
    <p:titleStyle>
      <a:lvl1pPr marL="3587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+mj-lt"/>
          <a:ea typeface="+mj-ea"/>
          <a:cs typeface="+mj-cs"/>
        </a:defRPr>
      </a:lvl1pPr>
      <a:lvl2pPr marL="3587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2pPr>
      <a:lvl3pPr marL="3587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3pPr>
      <a:lvl4pPr marL="3587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4pPr>
      <a:lvl5pPr marL="3587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5pPr>
      <a:lvl6pPr marL="8159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6pPr>
      <a:lvl7pPr marL="12731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7pPr>
      <a:lvl8pPr marL="17303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8pPr>
      <a:lvl9pPr marL="21875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bg1"/>
        </a:buClr>
        <a:buChar char="•"/>
        <a:defRPr sz="2400" i="1">
          <a:solidFill>
            <a:srgbClr val="0F5494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rgbClr val="009FBA"/>
        </a:buClr>
        <a:buChar char="•"/>
        <a:defRPr sz="2000" b="1">
          <a:solidFill>
            <a:srgbClr val="0F5494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defRPr sz="1400">
          <a:solidFill>
            <a:srgbClr val="0F5494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Arial" charset="0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9" name="Title 1"/>
          <p:cNvSpPr txBox="1">
            <a:spLocks/>
          </p:cNvSpPr>
          <p:nvPr/>
        </p:nvSpPr>
        <p:spPr bwMode="auto">
          <a:xfrm>
            <a:off x="533400" y="1524000"/>
            <a:ext cx="6934200" cy="42179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algn="l">
              <a:spcBef>
                <a:spcPct val="0"/>
              </a:spcBef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algn="l">
              <a:spcBef>
                <a:spcPct val="0"/>
              </a:spcBef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algn="l">
              <a:spcBef>
                <a:spcPct val="0"/>
              </a:spcBef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algn="l">
              <a:spcBef>
                <a:spcPct val="0"/>
              </a:spcBef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algn="l">
              <a:spcBef>
                <a:spcPct val="0"/>
              </a:spcBef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>
              <a:spcAft>
                <a:spcPts val="1200"/>
              </a:spcAft>
              <a:buClrTx/>
              <a:buSzTx/>
            </a:pPr>
            <a:r>
              <a:rPr lang="en-US" altLang="it-IT" sz="3200" b="1" dirty="0" smtClean="0">
                <a:solidFill>
                  <a:schemeClr val="bg1"/>
                </a:solidFill>
              </a:rPr>
              <a:t>Proposal </a:t>
            </a:r>
            <a:r>
              <a:rPr lang="en-US" altLang="it-IT" sz="3200" b="1" dirty="0">
                <a:solidFill>
                  <a:schemeClr val="bg1"/>
                </a:solidFill>
              </a:rPr>
              <a:t>to amend</a:t>
            </a:r>
            <a:endParaRPr lang="en-US" altLang="it-IT" sz="2400" i="1" dirty="0">
              <a:solidFill>
                <a:schemeClr val="bg1"/>
              </a:solidFill>
            </a:endParaRPr>
          </a:p>
          <a:p>
            <a:pPr algn="r">
              <a:spcAft>
                <a:spcPts val="1200"/>
              </a:spcAft>
              <a:buClrTx/>
              <a:buSzTx/>
              <a:buFontTx/>
              <a:buNone/>
            </a:pPr>
            <a:r>
              <a:rPr lang="en-US" altLang="it-IT" sz="3200" b="1" dirty="0" smtClean="0">
                <a:solidFill>
                  <a:srgbClr val="38D4D6"/>
                </a:solidFill>
              </a:rPr>
              <a:t>Council </a:t>
            </a:r>
            <a:r>
              <a:rPr lang="en-US" altLang="it-IT" sz="3200" b="1" dirty="0">
                <a:solidFill>
                  <a:srgbClr val="38D4D6"/>
                </a:solidFill>
              </a:rPr>
              <a:t>Directive 92/83/EEC on the structure of excise duty on alcohol and alcoholic beverages</a:t>
            </a:r>
          </a:p>
          <a:p>
            <a:pPr algn="r">
              <a:buClrTx/>
              <a:buSzTx/>
              <a:buFontTx/>
              <a:buNone/>
            </a:pPr>
            <a:endParaRPr lang="en-US" altLang="it-IT" sz="1800" b="1" dirty="0">
              <a:solidFill>
                <a:schemeClr val="accent6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itle 1"/>
          <p:cNvSpPr txBox="1">
            <a:spLocks/>
          </p:cNvSpPr>
          <p:nvPr/>
        </p:nvSpPr>
        <p:spPr bwMode="auto">
          <a:xfrm>
            <a:off x="304800" y="381000"/>
            <a:ext cx="8382000" cy="685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Calibri" pitchFamily="34" charset="0"/>
              </a:defRPr>
            </a:lvl2pPr>
            <a:lvl3pPr algn="l" rtl="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Calibri" pitchFamily="34" charset="0"/>
              </a:defRPr>
            </a:lvl3pPr>
            <a:lvl4pPr algn="l" rtl="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Calibri" pitchFamily="34" charset="0"/>
              </a:defRPr>
            </a:lvl4pPr>
            <a:lvl5pPr algn="l" rtl="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Calibri" pitchFamily="34" charset="0"/>
              </a:defRPr>
            </a:lvl5pPr>
            <a:lvl6pPr marL="457200" algn="l" rtl="0" fontAlgn="base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Calibri" pitchFamily="34" charset="0"/>
              </a:defRPr>
            </a:lvl6pPr>
            <a:lvl7pPr marL="914400" algn="l" rtl="0" fontAlgn="base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Calibri" pitchFamily="34" charset="0"/>
              </a:defRPr>
            </a:lvl7pPr>
            <a:lvl8pPr marL="1371600" algn="l" rtl="0" fontAlgn="base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Calibri" pitchFamily="34" charset="0"/>
              </a:defRPr>
            </a:lvl8pPr>
            <a:lvl9pPr marL="1828800" algn="l" rtl="0" fontAlgn="base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buClrTx/>
              <a:buSzTx/>
              <a:buFontTx/>
            </a:pPr>
            <a:r>
              <a:rPr lang="en-US" altLang="it-IT" sz="2800" b="1" dirty="0">
                <a:solidFill>
                  <a:srgbClr val="00B0F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Key Issues at Stake</a:t>
            </a:r>
          </a:p>
        </p:txBody>
      </p:sp>
      <p:graphicFrame>
        <p:nvGraphicFramePr>
          <p:cNvPr id="2" name="Tabella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38159081"/>
              </p:ext>
            </p:extLst>
          </p:nvPr>
        </p:nvGraphicFramePr>
        <p:xfrm>
          <a:off x="609600" y="1295400"/>
          <a:ext cx="8229600" cy="5361009"/>
        </p:xfrm>
        <a:graphic>
          <a:graphicData uri="http://schemas.openxmlformats.org/drawingml/2006/table">
            <a:tbl>
              <a:tblPr firstRow="1" firstCol="1" bandRow="1">
                <a:tableStyleId>{8A107856-5554-42FB-B03E-39F5DBC370BA}</a:tableStyleId>
              </a:tblPr>
              <a:tblGrid>
                <a:gridCol w="224726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8233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24170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600" kern="1200" dirty="0">
                          <a:effectLst/>
                        </a:rPr>
                        <a:t>1. </a:t>
                      </a:r>
                      <a:r>
                        <a:rPr lang="en-GB" sz="1600" kern="1200" noProof="0" dirty="0">
                          <a:effectLst/>
                        </a:rPr>
                        <a:t>Classification</a:t>
                      </a:r>
                      <a:r>
                        <a:rPr lang="en-GB" sz="1600" kern="1200" baseline="0" dirty="0">
                          <a:effectLst/>
                        </a:rPr>
                        <a:t> of alcoholic beverages</a:t>
                      </a:r>
                      <a:endParaRPr lang="en-GB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6131" marR="66131" marT="9185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r>
                        <a:rPr lang="en-GB" sz="1600" b="0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Legal uncertainties in the classification of certain </a:t>
                      </a:r>
                      <a:r>
                        <a:rPr lang="en-GB" sz="1600" b="0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other </a:t>
                      </a:r>
                      <a:r>
                        <a:rPr lang="en-GB" sz="1600" b="0" kern="1200" baseline="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fermented beverages (</a:t>
                      </a:r>
                      <a:r>
                        <a:rPr lang="en-GB" sz="1600" b="0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OFB) products – traditional</a:t>
                      </a:r>
                      <a:r>
                        <a:rPr lang="en-GB" sz="1600" b="0" kern="1200" baseline="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beverages such as cider / perry versus borderline products such as alcopops etc.</a:t>
                      </a:r>
                      <a:endParaRPr lang="en-GB" sz="1600" b="0" kern="1200" dirty="0">
                        <a:solidFill>
                          <a:schemeClr val="dk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6131" marR="66131" marT="9185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98018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600" kern="1200" dirty="0">
                          <a:effectLst/>
                        </a:rPr>
                        <a:t>2. Exemptions for denatured alcohol (art. 27)</a:t>
                      </a:r>
                    </a:p>
                  </a:txBody>
                  <a:tcPr marL="66131" marR="66131" marT="9185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r>
                        <a:rPr lang="en-GB" sz="1600" b="0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Possible ineffective functioning</a:t>
                      </a:r>
                      <a:r>
                        <a:rPr lang="en-GB" sz="1600" b="0" kern="1200" baseline="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of the market and associated costs, as well as r</a:t>
                      </a:r>
                      <a:r>
                        <a:rPr lang="en-GB" sz="1600" b="0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isk of fraud under the current rules for completely</a:t>
                      </a:r>
                      <a:r>
                        <a:rPr lang="en-GB" sz="1600" b="0" kern="1200" baseline="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and ‘partially’ denatured alcohol</a:t>
                      </a:r>
                      <a:r>
                        <a:rPr lang="en-GB" sz="1600" b="0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.  </a:t>
                      </a:r>
                    </a:p>
                  </a:txBody>
                  <a:tcPr marL="66131" marR="66131" marT="918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98018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600" kern="1200" dirty="0">
                          <a:effectLst/>
                        </a:rPr>
                        <a:t>3. Reduced rates for small producers</a:t>
                      </a:r>
                    </a:p>
                  </a:txBody>
                  <a:tcPr marL="66131" marR="66131" marT="9185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r>
                        <a:rPr lang="en-GB" sz="1600" b="0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Issues with the functioning of the scheme for small producers and possible</a:t>
                      </a:r>
                      <a:r>
                        <a:rPr lang="en-GB" sz="1600" b="0" kern="1200" baseline="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extension to other alcoholic </a:t>
                      </a:r>
                      <a:r>
                        <a:rPr lang="en-GB" sz="1600" b="0" kern="1200" baseline="0" dirty="0" smtClean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beverages not covered.</a:t>
                      </a:r>
                      <a:endParaRPr lang="en-GB" sz="1600" b="0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6131" marR="66131" marT="918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48728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600" b="1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4. Reduced rates for low-strength alcohol</a:t>
                      </a:r>
                    </a:p>
                  </a:txBody>
                  <a:tcPr marL="66131" marR="66131" marT="9185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r>
                        <a:rPr lang="en-GB" sz="1600" b="0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Unclear objective of this provision</a:t>
                      </a:r>
                      <a:r>
                        <a:rPr lang="en-GB" sz="1600" b="0" kern="1200" baseline="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and possible need to revise the current ABV thresholds. </a:t>
                      </a:r>
                      <a:endParaRPr lang="en-GB" sz="1600" b="0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6131" marR="66131" marT="918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98018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600" kern="1200" dirty="0">
                          <a:effectLst/>
                          <a:latin typeface="+mn-lt"/>
                          <a:ea typeface="+mn-ea"/>
                          <a:cs typeface="+mn-cs"/>
                        </a:rPr>
                        <a:t>5.</a:t>
                      </a:r>
                      <a:r>
                        <a:rPr lang="en-GB" sz="1600" kern="1200" baseline="0" dirty="0">
                          <a:effectLst/>
                          <a:latin typeface="+mn-lt"/>
                          <a:ea typeface="+mn-ea"/>
                          <a:cs typeface="+mn-cs"/>
                        </a:rPr>
                        <a:t> Exemptions for private production</a:t>
                      </a:r>
                    </a:p>
                  </a:txBody>
                  <a:tcPr marL="66131" marR="66131" marT="9185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r>
                        <a:rPr lang="en-GB" sz="1600" b="0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Risk of fraud</a:t>
                      </a:r>
                      <a:r>
                        <a:rPr lang="en-GB" sz="1600" b="0" kern="1200" baseline="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and possible impact of an extension to other products not currently covered. </a:t>
                      </a:r>
                      <a:endParaRPr lang="en-GB" sz="1600" b="0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6131" marR="66131" marT="918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954064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600" kern="1200" dirty="0">
                          <a:effectLst/>
                        </a:rPr>
                        <a:t>6. Measurement of Plato degree for </a:t>
                      </a:r>
                      <a:r>
                        <a:rPr lang="en-GB" sz="1600" kern="1200" dirty="0" smtClean="0">
                          <a:effectLst/>
                        </a:rPr>
                        <a:t>sweetened/ flavoured Beer</a:t>
                      </a:r>
                      <a:endParaRPr lang="en-GB" sz="1600" kern="1200" dirty="0">
                        <a:effectLst/>
                      </a:endParaRPr>
                    </a:p>
                  </a:txBody>
                  <a:tcPr marL="66131" marR="66131" marT="9185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r>
                        <a:rPr lang="en-GB" sz="1600" b="0" kern="1200" baseline="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Interpretation disparities across MS and </a:t>
                      </a:r>
                      <a:r>
                        <a:rPr lang="en-GB" sz="1600" b="0" kern="1200" baseline="0" dirty="0" smtClean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stakeholders</a:t>
                      </a:r>
                      <a:r>
                        <a:rPr lang="en-GB" sz="1600" b="0" kern="1200" baseline="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; market and tax revenue impact. </a:t>
                      </a:r>
                    </a:p>
                  </a:txBody>
                  <a:tcPr marL="66131" marR="66131" marT="918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146275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371600"/>
            <a:ext cx="8229600" cy="4724400"/>
          </a:xfrm>
        </p:spPr>
        <p:txBody>
          <a:bodyPr/>
          <a:lstStyle/>
          <a:p>
            <a:pPr marL="0" indent="0" algn="just">
              <a:spcBef>
                <a:spcPts val="600"/>
              </a:spcBef>
              <a:spcAft>
                <a:spcPts val="0"/>
              </a:spcAft>
              <a:buClr>
                <a:srgbClr val="FFC000"/>
              </a:buClr>
              <a:buSzPct val="125000"/>
              <a:buNone/>
            </a:pPr>
            <a:r>
              <a:rPr lang="en-IE" i="0" kern="1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State of Play</a:t>
            </a:r>
            <a:endParaRPr lang="en-GB" i="0" kern="1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2438" indent="-452438" algn="just">
              <a:spcBef>
                <a:spcPts val="600"/>
              </a:spcBef>
              <a:spcAft>
                <a:spcPts val="0"/>
              </a:spcAft>
              <a:buClr>
                <a:srgbClr val="FFC000"/>
              </a:buClr>
              <a:buSzPct val="125000"/>
              <a:buFont typeface="Wingdings 3" panose="05040102010807070707" pitchFamily="18" charset="2"/>
              <a:buChar char="Æ"/>
            </a:pPr>
            <a:endParaRPr lang="en-GB" i="0" kern="1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2438" indent="-452438" algn="just">
              <a:spcBef>
                <a:spcPts val="600"/>
              </a:spcBef>
              <a:spcAft>
                <a:spcPts val="0"/>
              </a:spcAft>
              <a:buClr>
                <a:srgbClr val="FFC000"/>
              </a:buClr>
              <a:buSzPct val="125000"/>
              <a:buFont typeface="Wingdings 3" panose="05040102010807070707" pitchFamily="18" charset="2"/>
              <a:buChar char="Æ"/>
            </a:pPr>
            <a:r>
              <a:rPr lang="en-GB" i="0" kern="1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Regulatory </a:t>
            </a:r>
            <a:r>
              <a:rPr lang="en-GB" i="0" kern="1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Scrutiny Board – 24th January 2018</a:t>
            </a:r>
          </a:p>
          <a:p>
            <a:pPr marL="452438" indent="-452438" algn="just">
              <a:spcBef>
                <a:spcPts val="600"/>
              </a:spcBef>
              <a:spcAft>
                <a:spcPts val="0"/>
              </a:spcAft>
              <a:buClr>
                <a:srgbClr val="FFC000"/>
              </a:buClr>
              <a:buSzPct val="125000"/>
              <a:buFont typeface="Wingdings 3" panose="05040102010807070707" pitchFamily="18" charset="2"/>
              <a:buChar char="Æ"/>
            </a:pPr>
            <a:r>
              <a:rPr lang="en-IE" i="0" kern="1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Positive opinion received</a:t>
            </a:r>
          </a:p>
          <a:p>
            <a:pPr marL="452438" indent="-452438" algn="just">
              <a:spcBef>
                <a:spcPts val="600"/>
              </a:spcBef>
              <a:spcAft>
                <a:spcPts val="0"/>
              </a:spcAft>
              <a:buClr>
                <a:srgbClr val="FFC000"/>
              </a:buClr>
              <a:buSzPct val="125000"/>
              <a:buFont typeface="Wingdings 3" panose="05040102010807070707" pitchFamily="18" charset="2"/>
              <a:buChar char="Æ"/>
            </a:pPr>
            <a:r>
              <a:rPr lang="en-IE" i="0" kern="1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Inter-service Consultation launched </a:t>
            </a:r>
            <a:r>
              <a:rPr lang="en-IE" i="0" kern="1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13 </a:t>
            </a:r>
            <a:r>
              <a:rPr lang="en-IE" i="0" kern="1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March 2018</a:t>
            </a:r>
          </a:p>
          <a:p>
            <a:pPr marL="452438" indent="-452438" algn="just">
              <a:spcBef>
                <a:spcPts val="600"/>
              </a:spcBef>
              <a:spcAft>
                <a:spcPts val="0"/>
              </a:spcAft>
              <a:buClr>
                <a:srgbClr val="FFC000"/>
              </a:buClr>
              <a:buSzPct val="125000"/>
              <a:buFont typeface="Wingdings 3" panose="05040102010807070707" pitchFamily="18" charset="2"/>
              <a:buChar char="Æ"/>
            </a:pPr>
            <a:r>
              <a:rPr lang="en-IE" i="0" kern="1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Translation of proposal</a:t>
            </a:r>
            <a:endParaRPr lang="en-GB" i="0" kern="1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2438" indent="-452438" algn="just">
              <a:spcBef>
                <a:spcPts val="600"/>
              </a:spcBef>
              <a:spcAft>
                <a:spcPts val="0"/>
              </a:spcAft>
              <a:buClr>
                <a:srgbClr val="FFC000"/>
              </a:buClr>
              <a:buSzPct val="125000"/>
              <a:buFont typeface="Wingdings 3" panose="05040102010807070707" pitchFamily="18" charset="2"/>
              <a:buChar char="Æ"/>
            </a:pPr>
            <a:r>
              <a:rPr lang="en-GB" i="0" kern="1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92/83 and the horizontal Di</a:t>
            </a:r>
            <a:r>
              <a:rPr lang="en-GB" i="0" kern="1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rective (2008/118) will be presented together as an excise package </a:t>
            </a:r>
          </a:p>
          <a:p>
            <a:pPr marL="452438" indent="-452438" algn="just">
              <a:spcBef>
                <a:spcPts val="600"/>
              </a:spcBef>
              <a:spcAft>
                <a:spcPts val="0"/>
              </a:spcAft>
              <a:buClr>
                <a:srgbClr val="FFC000"/>
              </a:buClr>
              <a:buSzPct val="125000"/>
              <a:buFont typeface="Wingdings 3" panose="05040102010807070707" pitchFamily="18" charset="2"/>
              <a:buChar char="Æ"/>
            </a:pPr>
            <a:r>
              <a:rPr lang="en-GB" i="0" kern="1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Adoption - May 2018</a:t>
            </a:r>
            <a:endParaRPr lang="en-GB" i="0" kern="1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de_Master">
  <a:themeElements>
    <a:clrScheme name="Slide_Master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lide_Master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altLang="en-US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altLang="en-US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Slide_Mast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EC_Blank</Template>
  <TotalTime>17985</TotalTime>
  <Words>236</Words>
  <Application>Microsoft Office PowerPoint</Application>
  <PresentationFormat>On-screen Show (4:3)</PresentationFormat>
  <Paragraphs>25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Calibri</vt:lpstr>
      <vt:lpstr>Times New Roman</vt:lpstr>
      <vt:lpstr>Verdana</vt:lpstr>
      <vt:lpstr>Wingdings 3</vt:lpstr>
      <vt:lpstr>Slide_Master</vt:lpstr>
      <vt:lpstr>PowerPoint Presentation</vt:lpstr>
      <vt:lpstr>PowerPoint Presentation</vt:lpstr>
      <vt:lpstr>PowerPoint Presentation</vt:lpstr>
    </vt:vector>
  </TitlesOfParts>
  <Company>The World Bank Group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rzavatta@economistiassociati.com</dc:creator>
  <cp:lastModifiedBy>ODONOVAN Eadaoin (TAXUD)</cp:lastModifiedBy>
  <cp:revision>1227</cp:revision>
  <cp:lastPrinted>2017-09-06T16:06:40Z</cp:lastPrinted>
  <dcterms:created xsi:type="dcterms:W3CDTF">2014-04-23T08:46:33Z</dcterms:created>
  <dcterms:modified xsi:type="dcterms:W3CDTF">2018-03-19T14:55:31Z</dcterms:modified>
</cp:coreProperties>
</file>