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1" r:id="rId1"/>
  </p:sldMasterIdLst>
  <p:notesMasterIdLst>
    <p:notesMasterId r:id="rId5"/>
  </p:notesMasterIdLst>
  <p:handoutMasterIdLst>
    <p:handoutMasterId r:id="rId6"/>
  </p:handoutMasterIdLst>
  <p:sldIdLst>
    <p:sldId id="256" r:id="rId2"/>
    <p:sldId id="650" r:id="rId3"/>
    <p:sldId id="688" r:id="rId4"/>
  </p:sldIdLst>
  <p:sldSz cx="9144000" cy="6858000" type="screen4x3"/>
  <p:notesSz cx="6797675" cy="9874250"/>
  <p:defaultTextStyle>
    <a:defPPr>
      <a:defRPr lang="en-US"/>
    </a:defPPr>
    <a:lvl1pPr algn="just" rtl="0" fontAlgn="base">
      <a:spcBef>
        <a:spcPct val="20000"/>
      </a:spcBef>
      <a:spcAft>
        <a:spcPct val="0"/>
      </a:spcAft>
      <a:buClr>
        <a:srgbClr val="800000"/>
      </a:buClr>
      <a:buSzPct val="150000"/>
      <a:buFont typeface="Arial" panose="020B0604020202020204" pitchFamily="34" charset="0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just" rtl="0" fontAlgn="base">
      <a:spcBef>
        <a:spcPct val="20000"/>
      </a:spcBef>
      <a:spcAft>
        <a:spcPct val="0"/>
      </a:spcAft>
      <a:buClr>
        <a:srgbClr val="800000"/>
      </a:buClr>
      <a:buSzPct val="150000"/>
      <a:buFont typeface="Arial" panose="020B0604020202020204" pitchFamily="34" charset="0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just" rtl="0" fontAlgn="base">
      <a:spcBef>
        <a:spcPct val="20000"/>
      </a:spcBef>
      <a:spcAft>
        <a:spcPct val="0"/>
      </a:spcAft>
      <a:buClr>
        <a:srgbClr val="800000"/>
      </a:buClr>
      <a:buSzPct val="150000"/>
      <a:buFont typeface="Arial" panose="020B0604020202020204" pitchFamily="34" charset="0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just" rtl="0" fontAlgn="base">
      <a:spcBef>
        <a:spcPct val="20000"/>
      </a:spcBef>
      <a:spcAft>
        <a:spcPct val="0"/>
      </a:spcAft>
      <a:buClr>
        <a:srgbClr val="800000"/>
      </a:buClr>
      <a:buSzPct val="150000"/>
      <a:buFont typeface="Arial" panose="020B0604020202020204" pitchFamily="34" charset="0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just" rtl="0" fontAlgn="base">
      <a:spcBef>
        <a:spcPct val="20000"/>
      </a:spcBef>
      <a:spcAft>
        <a:spcPct val="0"/>
      </a:spcAft>
      <a:buClr>
        <a:srgbClr val="800000"/>
      </a:buClr>
      <a:buSzPct val="150000"/>
      <a:buFont typeface="Arial" panose="020B0604020202020204" pitchFamily="34" charset="0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8D4D6"/>
    <a:srgbClr val="FF3300"/>
    <a:srgbClr val="800000"/>
    <a:srgbClr val="FFCC99"/>
    <a:srgbClr val="000000"/>
    <a:srgbClr val="008000"/>
    <a:srgbClr val="003300"/>
    <a:srgbClr val="0000FF"/>
    <a:srgbClr val="CC0000"/>
    <a:srgbClr val="FF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85111" autoAdjust="0"/>
  </p:normalViewPr>
  <p:slideViewPr>
    <p:cSldViewPr>
      <p:cViewPr varScale="1">
        <p:scale>
          <a:sx n="98" d="100"/>
          <a:sy n="98" d="100"/>
        </p:scale>
        <p:origin x="20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317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294" y="1"/>
            <a:ext cx="2945862" cy="49317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CF31A2-72F5-492F-9A67-7EC977ECAF8D}" type="datetimeFigureOut">
              <a:rPr lang="it-IT"/>
              <a:pPr>
                <a:defRPr/>
              </a:pPr>
              <a:t>19/03/2018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9542"/>
            <a:ext cx="2945862" cy="49317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294" y="9379542"/>
            <a:ext cx="2945862" cy="493175"/>
          </a:xfrm>
          <a:prstGeom prst="rect">
            <a:avLst/>
          </a:prstGeom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AB554599-25FB-4953-A5D3-8EEECC497768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19759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4709"/>
          </a:xfrm>
          <a:prstGeom prst="rect">
            <a:avLst/>
          </a:prstGeom>
        </p:spPr>
        <p:txBody>
          <a:bodyPr vert="horz" lIns="87947" tIns="43973" rIns="87947" bIns="439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4709"/>
          </a:xfrm>
          <a:prstGeom prst="rect">
            <a:avLst/>
          </a:prstGeom>
        </p:spPr>
        <p:txBody>
          <a:bodyPr vert="horz" lIns="87947" tIns="43973" rIns="87947" bIns="43973" rtlCol="0"/>
          <a:lstStyle>
            <a:lvl1pPr algn="r">
              <a:defRPr sz="1200"/>
            </a:lvl1pPr>
          </a:lstStyle>
          <a:p>
            <a:fld id="{8D33063D-D249-4045-B40B-F6887EC7C4C9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6663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947" tIns="43973" rIns="87947" bIns="439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52569"/>
            <a:ext cx="5438748" cy="3887209"/>
          </a:xfrm>
          <a:prstGeom prst="rect">
            <a:avLst/>
          </a:prstGeom>
        </p:spPr>
        <p:txBody>
          <a:bodyPr vert="horz" lIns="87947" tIns="43973" rIns="87947" bIns="439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9542"/>
            <a:ext cx="2945862" cy="494709"/>
          </a:xfrm>
          <a:prstGeom prst="rect">
            <a:avLst/>
          </a:prstGeom>
        </p:spPr>
        <p:txBody>
          <a:bodyPr vert="horz" lIns="87947" tIns="43973" rIns="87947" bIns="439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379542"/>
            <a:ext cx="2945862" cy="494709"/>
          </a:xfrm>
          <a:prstGeom prst="rect">
            <a:avLst/>
          </a:prstGeom>
        </p:spPr>
        <p:txBody>
          <a:bodyPr vert="horz" lIns="87947" tIns="43973" rIns="87947" bIns="43973" rtlCol="0" anchor="b"/>
          <a:lstStyle>
            <a:lvl1pPr algn="r">
              <a:defRPr sz="1200"/>
            </a:lvl1pPr>
          </a:lstStyle>
          <a:p>
            <a:fld id="{6B0DEC8F-9F9A-4204-BE38-799DCB556D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17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EC8F-9F9A-4204-BE38-799DCB556D6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73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45A49B-3767-4527-80DC-6C1E64FEEFF3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79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19F8D2C-D33A-4F24-AEDD-75A68241B4D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89700-E1D5-4A8E-B87A-18BAEEC6E4C6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447A6-F777-43F1-AFF6-0D1323491BFE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119118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86A35-83B7-4172-9996-53CC4C54FD00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0AA1D-C6A5-48FA-AF4A-467BA0E88485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71906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7C677-A5DC-43F2-B9E7-EDE9592DC2CA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22F09-CA73-4D56-8514-A66E9F17D969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227982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D6B7F-7759-4CF2-8C64-CAC3DF684E02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CDF7F-1DA5-4D12-9DAD-052AD617CC23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167088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FE87-A946-420A-A172-FCB70143AF1D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7E883-265B-4620-9DB5-8CDDD1EB3217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744630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501E1-6DE1-4AEB-9292-C5BA575ACDE2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4DBD3-FC32-42C5-AB07-93A335687C59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04095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1404-250B-4F7B-9ED3-63B4FBF8EA99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BD2F2-3EBC-4669-9B8D-09D922CEA98F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61891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2FC9C-CF0A-4684-B5CA-9BB52C5DF737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925D1-A812-456C-A00C-AD8DFD58AFB2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117619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89C99-3275-48AC-9EE6-E1014E907BAC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C24D4-7117-4FCB-9E67-32CA018F7E7D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259584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F8099-8A58-4448-A0A3-7CEA16C7B33A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FECC1-3632-487C-A7B8-465B611FB7C3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03938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BA7884F-5063-41DD-89A5-17425F3CA183}" type="slidenum">
              <a:rPr lang="en-US" altLang="it-IT" smtClean="0"/>
              <a:pPr/>
              <a:t>‹#›</a:t>
            </a:fld>
            <a:endParaRPr lang="en-US" altLang="it-IT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 txBox="1">
            <a:spLocks/>
          </p:cNvSpPr>
          <p:nvPr/>
        </p:nvSpPr>
        <p:spPr bwMode="auto">
          <a:xfrm>
            <a:off x="533400" y="1524000"/>
            <a:ext cx="6934200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Aft>
                <a:spcPts val="1200"/>
              </a:spcAft>
              <a:buClrTx/>
              <a:buSzTx/>
            </a:pPr>
            <a:r>
              <a:rPr lang="en-US" altLang="it-IT" sz="3200" b="1" dirty="0" smtClean="0">
                <a:solidFill>
                  <a:schemeClr val="bg1"/>
                </a:solidFill>
              </a:rPr>
              <a:t>Proposal </a:t>
            </a:r>
            <a:r>
              <a:rPr lang="en-US" altLang="it-IT" sz="3200" b="1" dirty="0">
                <a:solidFill>
                  <a:schemeClr val="bg1"/>
                </a:solidFill>
              </a:rPr>
              <a:t>to amend</a:t>
            </a:r>
            <a:endParaRPr lang="en-US" altLang="it-IT" sz="2400" i="1" dirty="0">
              <a:solidFill>
                <a:schemeClr val="bg1"/>
              </a:solidFill>
            </a:endParaRPr>
          </a:p>
          <a:p>
            <a:pPr algn="r">
              <a:spcAft>
                <a:spcPts val="1200"/>
              </a:spcAft>
              <a:buClrTx/>
              <a:buSzTx/>
              <a:buFontTx/>
              <a:buNone/>
            </a:pPr>
            <a:r>
              <a:rPr lang="en-US" altLang="it-IT" sz="3200" b="1" dirty="0" smtClean="0">
                <a:solidFill>
                  <a:srgbClr val="38D4D6"/>
                </a:solidFill>
              </a:rPr>
              <a:t>Council </a:t>
            </a:r>
            <a:r>
              <a:rPr lang="en-US" altLang="it-IT" sz="3200" b="1" dirty="0">
                <a:solidFill>
                  <a:srgbClr val="38D4D6"/>
                </a:solidFill>
              </a:rPr>
              <a:t>Directive 92/83/EEC on the structure of excise duty on alcohol and alcoholic beverages</a:t>
            </a:r>
          </a:p>
          <a:p>
            <a:pPr algn="r">
              <a:buClrTx/>
              <a:buSzTx/>
              <a:buFontTx/>
              <a:buNone/>
            </a:pPr>
            <a:endParaRPr lang="en-US" altLang="it-IT" sz="1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 bwMode="auto">
          <a:xfrm>
            <a:off x="304800" y="3810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ClrTx/>
              <a:buSzTx/>
              <a:buFontTx/>
            </a:pPr>
            <a:r>
              <a:rPr lang="en-US" altLang="it-IT" sz="2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Issues at Stake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159081"/>
              </p:ext>
            </p:extLst>
          </p:nvPr>
        </p:nvGraphicFramePr>
        <p:xfrm>
          <a:off x="609600" y="1295400"/>
          <a:ext cx="8229600" cy="536100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247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2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1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1. </a:t>
                      </a:r>
                      <a:r>
                        <a:rPr lang="en-GB" sz="1600" kern="1200" noProof="0" dirty="0">
                          <a:effectLst/>
                        </a:rPr>
                        <a:t>Classification</a:t>
                      </a:r>
                      <a:r>
                        <a:rPr lang="en-GB" sz="1600" kern="1200" baseline="0" dirty="0">
                          <a:effectLst/>
                        </a:rPr>
                        <a:t> of alcoholic beverages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Legal uncertainties in the classification of certain </a:t>
                      </a:r>
                      <a:r>
                        <a:rPr lang="en-GB" sz="16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</a:t>
                      </a:r>
                      <a:r>
                        <a:rPr lang="en-GB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fermented beverages (</a:t>
                      </a:r>
                      <a:r>
                        <a:rPr lang="en-GB" sz="16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OFB) products – traditional</a:t>
                      </a:r>
                      <a:r>
                        <a:rPr lang="en-GB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beverages such as cider / perry versus borderline products such as alcopops etc.</a:t>
                      </a:r>
                      <a:endParaRPr lang="en-GB" sz="16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0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2. Exemptions for denatured alcohol (art. 27)</a:t>
                      </a: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Possible ineffective functioning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of the market and associated costs, as well as r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isk of fraud under the current rules for completely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‘partially’ denatured alcohol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 </a:t>
                      </a: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80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3. Reduced rates for small producers</a:t>
                      </a: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Issues with the functioning of the scheme for small producers and possible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extension to other alcoholic 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beverages not covered.</a:t>
                      </a:r>
                      <a:endParaRPr lang="en-GB" sz="16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7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Reduced rates for low-strength alcohol</a:t>
                      </a: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Unclear objective of this provision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possible need to revise the current ABV thresholds. </a:t>
                      </a:r>
                      <a:endParaRPr lang="en-GB" sz="16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0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5.</a:t>
                      </a:r>
                      <a:r>
                        <a:rPr lang="en-GB" sz="1600" kern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Exemptions for private production</a:t>
                      </a: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Risk of fraud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possible impact of an extension to other products not currently covered. </a:t>
                      </a:r>
                      <a:endParaRPr lang="en-GB" sz="16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40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6. Measurement of Plato degree for </a:t>
                      </a:r>
                      <a:r>
                        <a:rPr lang="en-GB" sz="1600" kern="1200" dirty="0" smtClean="0">
                          <a:effectLst/>
                        </a:rPr>
                        <a:t>sweetened/ flavoured Beer</a:t>
                      </a:r>
                      <a:endParaRPr lang="en-GB" sz="1600" kern="1200" dirty="0">
                        <a:effectLst/>
                      </a:endParaRPr>
                    </a:p>
                  </a:txBody>
                  <a:tcPr marL="66131" marR="66131" marT="91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Interpretation disparities across MS and </a:t>
                      </a:r>
                      <a:r>
                        <a:rPr lang="en-GB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stakeholders</a:t>
                      </a:r>
                      <a:r>
                        <a:rPr lang="en-GB" sz="1600" b="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market and tax revenue impact. </a:t>
                      </a:r>
                    </a:p>
                  </a:txBody>
                  <a:tcPr marL="66131" marR="66131" marT="918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62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724400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None/>
            </a:pPr>
            <a:r>
              <a:rPr lang="en-IE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of Play</a:t>
            </a:r>
            <a:endParaRPr lang="en-GB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endParaRPr lang="en-GB" i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GB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Regulatory </a:t>
            </a:r>
            <a:r>
              <a:rPr lang="en-GB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Scrutiny Board – 24th January 2018</a:t>
            </a: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IE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opinion received</a:t>
            </a: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IE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Inter-service Consultation launched </a:t>
            </a:r>
            <a:r>
              <a:rPr lang="en-IE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</a:t>
            </a:r>
            <a:r>
              <a:rPr lang="en-IE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2018</a:t>
            </a: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IE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Translation of proposal</a:t>
            </a:r>
            <a:endParaRPr lang="en-GB" i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GB" i="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92/83 and the horizontal Di</a:t>
            </a:r>
            <a:r>
              <a:rPr lang="en-GB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rective (2008/118) will be presented together as an excise package </a:t>
            </a:r>
          </a:p>
          <a:p>
            <a:pPr marL="452438" indent="-452438" algn="just">
              <a:spcBef>
                <a:spcPts val="600"/>
              </a:spcBef>
              <a:spcAft>
                <a:spcPts val="0"/>
              </a:spcAft>
              <a:buClr>
                <a:srgbClr val="FFC000"/>
              </a:buClr>
              <a:buSzPct val="125000"/>
              <a:buFont typeface="Wingdings 3" panose="05040102010807070707" pitchFamily="18" charset="2"/>
              <a:buChar char="Æ"/>
            </a:pPr>
            <a:r>
              <a:rPr lang="en-GB" i="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Adoption - May 2018</a:t>
            </a:r>
            <a:endParaRPr lang="en-GB" i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EC_Blank</Template>
  <TotalTime>17985</TotalTime>
  <Words>236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Verdana</vt:lpstr>
      <vt:lpstr>Wingdings 3</vt:lpstr>
      <vt:lpstr>Slide_Master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rzavatta@economistiassociati.com</dc:creator>
  <cp:lastModifiedBy>ODONOVAN Eadaoin (TAXUD)</cp:lastModifiedBy>
  <cp:revision>1227</cp:revision>
  <cp:lastPrinted>2017-09-06T16:06:40Z</cp:lastPrinted>
  <dcterms:created xsi:type="dcterms:W3CDTF">2014-04-23T08:46:33Z</dcterms:created>
  <dcterms:modified xsi:type="dcterms:W3CDTF">2018-03-19T14:55:31Z</dcterms:modified>
</cp:coreProperties>
</file>