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60" r:id="rId2"/>
    <p:sldMasterId id="2147483674" r:id="rId3"/>
    <p:sldMasterId id="2147483687" r:id="rId4"/>
    <p:sldMasterId id="2147483700" r:id="rId5"/>
    <p:sldMasterId id="2147483724" r:id="rId6"/>
    <p:sldMasterId id="2147483736" r:id="rId7"/>
  </p:sldMasterIdLst>
  <p:notesMasterIdLst>
    <p:notesMasterId r:id="rId34"/>
  </p:notesMasterIdLst>
  <p:handoutMasterIdLst>
    <p:handoutMasterId r:id="rId35"/>
  </p:handoutMasterIdLst>
  <p:sldIdLst>
    <p:sldId id="258" r:id="rId8"/>
    <p:sldId id="514" r:id="rId9"/>
    <p:sldId id="485" r:id="rId10"/>
    <p:sldId id="488" r:id="rId11"/>
    <p:sldId id="504" r:id="rId12"/>
    <p:sldId id="369" r:id="rId13"/>
    <p:sldId id="505" r:id="rId14"/>
    <p:sldId id="512" r:id="rId15"/>
    <p:sldId id="490" r:id="rId16"/>
    <p:sldId id="506" r:id="rId17"/>
    <p:sldId id="507" r:id="rId18"/>
    <p:sldId id="513" r:id="rId19"/>
    <p:sldId id="511" r:id="rId20"/>
    <p:sldId id="509" r:id="rId21"/>
    <p:sldId id="510" r:id="rId22"/>
    <p:sldId id="517" r:id="rId23"/>
    <p:sldId id="516" r:id="rId24"/>
    <p:sldId id="518" r:id="rId25"/>
    <p:sldId id="508" r:id="rId26"/>
    <p:sldId id="515" r:id="rId27"/>
    <p:sldId id="519" r:id="rId28"/>
    <p:sldId id="520" r:id="rId29"/>
    <p:sldId id="521" r:id="rId30"/>
    <p:sldId id="522" r:id="rId31"/>
    <p:sldId id="523" r:id="rId32"/>
    <p:sldId id="352" r:id="rId33"/>
  </p:sldIdLst>
  <p:sldSz cx="9144000" cy="6858000" type="screen4x3"/>
  <p:notesSz cx="6718300" cy="98552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65CE"/>
    <a:srgbClr val="0F5494"/>
    <a:srgbClr val="244C9C"/>
    <a:srgbClr val="FF9900"/>
    <a:srgbClr val="66CCFF"/>
    <a:srgbClr val="CCFFFF"/>
    <a:srgbClr val="00FFFF"/>
    <a:srgbClr val="FFCCFF"/>
    <a:srgbClr val="D4B82C"/>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34" autoAdjust="0"/>
    <p:restoredTop sz="68516" autoAdjust="0"/>
  </p:normalViewPr>
  <p:slideViewPr>
    <p:cSldViewPr>
      <p:cViewPr>
        <p:scale>
          <a:sx n="75" d="100"/>
          <a:sy n="75" d="100"/>
        </p:scale>
        <p:origin x="-1544" y="3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6" d="100"/>
          <a:sy n="46" d="100"/>
        </p:scale>
        <p:origin x="-2736" y="-72"/>
      </p:cViewPr>
      <p:guideLst>
        <p:guide orient="horz" pos="3105"/>
        <p:guide pos="211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t" anchorCtr="0" compatLnSpc="1">
            <a:prstTxWarp prst="textNoShape">
              <a:avLst/>
            </a:prstTxWarp>
          </a:bodyPr>
          <a:lstStyle>
            <a:lvl1pPr>
              <a:defRPr sz="1200" b="0">
                <a:solidFill>
                  <a:schemeClr val="tx1"/>
                </a:solidFill>
                <a:latin typeface="Arial" charset="0"/>
              </a:defRPr>
            </a:lvl1pPr>
          </a:lstStyle>
          <a:p>
            <a:endParaRPr lang="en-GB"/>
          </a:p>
        </p:txBody>
      </p:sp>
      <p:sp>
        <p:nvSpPr>
          <p:cNvPr id="37891" name="Rectangle 3"/>
          <p:cNvSpPr>
            <a:spLocks noGrp="1" noChangeArrowheads="1"/>
          </p:cNvSpPr>
          <p:nvPr>
            <p:ph type="dt" sz="quarter" idx="1"/>
          </p:nvPr>
        </p:nvSpPr>
        <p:spPr bwMode="auto">
          <a:xfrm>
            <a:off x="3804740"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t" anchorCtr="0" compatLnSpc="1">
            <a:prstTxWarp prst="textNoShape">
              <a:avLst/>
            </a:prstTxWarp>
          </a:bodyPr>
          <a:lstStyle>
            <a:lvl1pPr algn="r">
              <a:defRPr sz="1200" b="0">
                <a:solidFill>
                  <a:schemeClr val="tx1"/>
                </a:solidFill>
                <a:latin typeface="Arial" charset="0"/>
              </a:defRPr>
            </a:lvl1pPr>
          </a:lstStyle>
          <a:p>
            <a:endParaRPr lang="en-GB"/>
          </a:p>
        </p:txBody>
      </p:sp>
      <p:sp>
        <p:nvSpPr>
          <p:cNvPr id="37892" name="Rectangle 4"/>
          <p:cNvSpPr>
            <a:spLocks noGrp="1" noChangeArrowheads="1"/>
          </p:cNvSpPr>
          <p:nvPr>
            <p:ph type="ftr" sz="quarter" idx="2"/>
          </p:nvPr>
        </p:nvSpPr>
        <p:spPr bwMode="auto">
          <a:xfrm>
            <a:off x="1" y="9360318"/>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b" anchorCtr="0" compatLnSpc="1">
            <a:prstTxWarp prst="textNoShape">
              <a:avLst/>
            </a:prstTxWarp>
          </a:bodyPr>
          <a:lstStyle>
            <a:lvl1pPr>
              <a:defRPr sz="1200" b="0">
                <a:solidFill>
                  <a:schemeClr val="tx1"/>
                </a:solidFill>
                <a:latin typeface="Arial" charset="0"/>
              </a:defRPr>
            </a:lvl1pPr>
          </a:lstStyle>
          <a:p>
            <a:endParaRPr lang="en-GB"/>
          </a:p>
        </p:txBody>
      </p:sp>
      <p:sp>
        <p:nvSpPr>
          <p:cNvPr id="37893" name="Rectangle 5"/>
          <p:cNvSpPr>
            <a:spLocks noGrp="1" noChangeArrowheads="1"/>
          </p:cNvSpPr>
          <p:nvPr>
            <p:ph type="sldNum" sz="quarter" idx="3"/>
          </p:nvPr>
        </p:nvSpPr>
        <p:spPr bwMode="auto">
          <a:xfrm>
            <a:off x="3804740" y="9360318"/>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b" anchorCtr="0" compatLnSpc="1">
            <a:prstTxWarp prst="textNoShape">
              <a:avLst/>
            </a:prstTxWarp>
          </a:bodyPr>
          <a:lstStyle>
            <a:lvl1pPr algn="r">
              <a:defRPr sz="1200" b="0">
                <a:solidFill>
                  <a:schemeClr val="tx1"/>
                </a:solidFill>
                <a:latin typeface="Arial" charset="0"/>
              </a:defRPr>
            </a:lvl1pPr>
          </a:lstStyle>
          <a:p>
            <a:fld id="{81CE39AD-FB21-4EF9-BED7-BCF4F609137D}" type="slidenum">
              <a:rPr lang="en-GB"/>
              <a:pPr/>
              <a:t>‹#›</a:t>
            </a:fld>
            <a:endParaRPr lang="en-GB"/>
          </a:p>
        </p:txBody>
      </p:sp>
    </p:spTree>
    <p:extLst>
      <p:ext uri="{BB962C8B-B14F-4D97-AF65-F5344CB8AC3E}">
        <p14:creationId xmlns:p14="http://schemas.microsoft.com/office/powerpoint/2010/main" val="1513598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t" anchorCtr="0" compatLnSpc="1">
            <a:prstTxWarp prst="textNoShape">
              <a:avLst/>
            </a:prstTxWarp>
          </a:bodyPr>
          <a:lstStyle>
            <a:lvl1pPr>
              <a:defRPr sz="1200" b="0">
                <a:solidFill>
                  <a:schemeClr val="tx1"/>
                </a:solidFill>
                <a:latin typeface="Arial" charset="0"/>
              </a:defRPr>
            </a:lvl1pPr>
          </a:lstStyle>
          <a:p>
            <a:endParaRPr lang="en-GB"/>
          </a:p>
        </p:txBody>
      </p:sp>
      <p:sp>
        <p:nvSpPr>
          <p:cNvPr id="36867" name="Rectangle 3"/>
          <p:cNvSpPr>
            <a:spLocks noGrp="1" noChangeArrowheads="1"/>
          </p:cNvSpPr>
          <p:nvPr>
            <p:ph type="dt" idx="1"/>
          </p:nvPr>
        </p:nvSpPr>
        <p:spPr bwMode="auto">
          <a:xfrm>
            <a:off x="3804740" y="0"/>
            <a:ext cx="2911996"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t" anchorCtr="0" compatLnSpc="1">
            <a:prstTxWarp prst="textNoShape">
              <a:avLst/>
            </a:prstTxWarp>
          </a:bodyPr>
          <a:lstStyle>
            <a:lvl1pPr algn="r">
              <a:defRPr sz="1200" b="0">
                <a:solidFill>
                  <a:schemeClr val="tx1"/>
                </a:solidFill>
                <a:latin typeface="Arial" charset="0"/>
              </a:defRPr>
            </a:lvl1pPr>
          </a:lstStyle>
          <a:p>
            <a:endParaRPr lang="en-GB"/>
          </a:p>
        </p:txBody>
      </p:sp>
      <p:sp>
        <p:nvSpPr>
          <p:cNvPr id="36868"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1521" y="4680947"/>
            <a:ext cx="5375267" cy="443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6870" name="Rectangle 6"/>
          <p:cNvSpPr>
            <a:spLocks noGrp="1" noChangeArrowheads="1"/>
          </p:cNvSpPr>
          <p:nvPr>
            <p:ph type="ftr" sz="quarter" idx="4"/>
          </p:nvPr>
        </p:nvSpPr>
        <p:spPr bwMode="auto">
          <a:xfrm>
            <a:off x="1" y="9360318"/>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b" anchorCtr="0" compatLnSpc="1">
            <a:prstTxWarp prst="textNoShape">
              <a:avLst/>
            </a:prstTxWarp>
          </a:bodyPr>
          <a:lstStyle>
            <a:lvl1pPr>
              <a:defRPr sz="1200" b="0">
                <a:solidFill>
                  <a:schemeClr val="tx1"/>
                </a:solidFill>
                <a:latin typeface="Arial" charset="0"/>
              </a:defRPr>
            </a:lvl1pPr>
          </a:lstStyle>
          <a:p>
            <a:endParaRPr lang="en-GB"/>
          </a:p>
        </p:txBody>
      </p:sp>
      <p:sp>
        <p:nvSpPr>
          <p:cNvPr id="36871" name="Rectangle 7"/>
          <p:cNvSpPr>
            <a:spLocks noGrp="1" noChangeArrowheads="1"/>
          </p:cNvSpPr>
          <p:nvPr>
            <p:ph type="sldNum" sz="quarter" idx="5"/>
          </p:nvPr>
        </p:nvSpPr>
        <p:spPr bwMode="auto">
          <a:xfrm>
            <a:off x="3804740" y="9360318"/>
            <a:ext cx="2911996"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65" tIns="45285" rIns="90565" bIns="45285" numCol="1" anchor="b" anchorCtr="0" compatLnSpc="1">
            <a:prstTxWarp prst="textNoShape">
              <a:avLst/>
            </a:prstTxWarp>
          </a:bodyPr>
          <a:lstStyle>
            <a:lvl1pPr algn="r">
              <a:defRPr sz="1200" b="0">
                <a:solidFill>
                  <a:schemeClr val="tx1"/>
                </a:solidFill>
                <a:latin typeface="Arial" charset="0"/>
              </a:defRPr>
            </a:lvl1pPr>
          </a:lstStyle>
          <a:p>
            <a:fld id="{A619EA00-21EC-4192-BEE2-3FA6CAC1F4CC}" type="slidenum">
              <a:rPr lang="en-GB"/>
              <a:pPr/>
              <a:t>‹#›</a:t>
            </a:fld>
            <a:endParaRPr lang="en-GB"/>
          </a:p>
        </p:txBody>
      </p:sp>
    </p:spTree>
    <p:extLst>
      <p:ext uri="{BB962C8B-B14F-4D97-AF65-F5344CB8AC3E}">
        <p14:creationId xmlns:p14="http://schemas.microsoft.com/office/powerpoint/2010/main" val="11875234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13514">
              <a:defRPr>
                <a:solidFill>
                  <a:schemeClr val="tx1"/>
                </a:solidFill>
                <a:latin typeface="Arial" charset="0"/>
                <a:cs typeface="Arial" charset="0"/>
              </a:defRPr>
            </a:lvl1pPr>
            <a:lvl2pPr marL="735843" indent="-283017" defTabSz="913514">
              <a:defRPr>
                <a:solidFill>
                  <a:schemeClr val="tx1"/>
                </a:solidFill>
                <a:latin typeface="Arial" charset="0"/>
                <a:cs typeface="Arial" charset="0"/>
              </a:defRPr>
            </a:lvl2pPr>
            <a:lvl3pPr marL="1132064" indent="-226413" defTabSz="913514">
              <a:defRPr>
                <a:solidFill>
                  <a:schemeClr val="tx1"/>
                </a:solidFill>
                <a:latin typeface="Arial" charset="0"/>
                <a:cs typeface="Arial" charset="0"/>
              </a:defRPr>
            </a:lvl3pPr>
            <a:lvl4pPr marL="1584887" indent="-226413" defTabSz="913514">
              <a:defRPr>
                <a:solidFill>
                  <a:schemeClr val="tx1"/>
                </a:solidFill>
                <a:latin typeface="Arial" charset="0"/>
                <a:cs typeface="Arial" charset="0"/>
              </a:defRPr>
            </a:lvl4pPr>
            <a:lvl5pPr marL="2037713" indent="-226413" defTabSz="913514">
              <a:defRPr>
                <a:solidFill>
                  <a:schemeClr val="tx1"/>
                </a:solidFill>
                <a:latin typeface="Arial" charset="0"/>
                <a:cs typeface="Arial" charset="0"/>
              </a:defRPr>
            </a:lvl5pPr>
            <a:lvl6pPr marL="2490539" indent="-226413" defTabSz="913514" eaLnBrk="0" fontAlgn="base" hangingPunct="0">
              <a:spcBef>
                <a:spcPct val="0"/>
              </a:spcBef>
              <a:spcAft>
                <a:spcPct val="0"/>
              </a:spcAft>
              <a:defRPr>
                <a:solidFill>
                  <a:schemeClr val="tx1"/>
                </a:solidFill>
                <a:latin typeface="Arial" charset="0"/>
                <a:cs typeface="Arial" charset="0"/>
              </a:defRPr>
            </a:lvl6pPr>
            <a:lvl7pPr marL="2943364" indent="-226413" defTabSz="913514" eaLnBrk="0" fontAlgn="base" hangingPunct="0">
              <a:spcBef>
                <a:spcPct val="0"/>
              </a:spcBef>
              <a:spcAft>
                <a:spcPct val="0"/>
              </a:spcAft>
              <a:defRPr>
                <a:solidFill>
                  <a:schemeClr val="tx1"/>
                </a:solidFill>
                <a:latin typeface="Arial" charset="0"/>
                <a:cs typeface="Arial" charset="0"/>
              </a:defRPr>
            </a:lvl7pPr>
            <a:lvl8pPr marL="3396192" indent="-226413" defTabSz="913514" eaLnBrk="0" fontAlgn="base" hangingPunct="0">
              <a:spcBef>
                <a:spcPct val="0"/>
              </a:spcBef>
              <a:spcAft>
                <a:spcPct val="0"/>
              </a:spcAft>
              <a:defRPr>
                <a:solidFill>
                  <a:schemeClr val="tx1"/>
                </a:solidFill>
                <a:latin typeface="Arial" charset="0"/>
                <a:cs typeface="Arial" charset="0"/>
              </a:defRPr>
            </a:lvl8pPr>
            <a:lvl9pPr marL="3849014" indent="-226413" defTabSz="913514" eaLnBrk="0" fontAlgn="base" hangingPunct="0">
              <a:spcBef>
                <a:spcPct val="0"/>
              </a:spcBef>
              <a:spcAft>
                <a:spcPct val="0"/>
              </a:spcAft>
              <a:defRPr>
                <a:solidFill>
                  <a:schemeClr val="tx1"/>
                </a:solidFill>
                <a:latin typeface="Arial" charset="0"/>
                <a:cs typeface="Arial" charset="0"/>
              </a:defRPr>
            </a:lvl9pPr>
          </a:lstStyle>
          <a:p>
            <a:fld id="{8A1DCC9F-CEB5-4D75-AB77-0C754DD77A80}" type="slidenum">
              <a:rPr lang="de-DE" smtClean="0"/>
              <a:pPr/>
              <a:t>1</a:t>
            </a:fld>
            <a:endParaRPr lang="de-DE" smtClean="0"/>
          </a:p>
        </p:txBody>
      </p:sp>
      <p:sp>
        <p:nvSpPr>
          <p:cNvPr id="46083" name="Rectangle 2"/>
          <p:cNvSpPr>
            <a:spLocks noGrp="1" noRot="1" noChangeAspect="1" noChangeArrowheads="1" noTextEdit="1"/>
          </p:cNvSpPr>
          <p:nvPr>
            <p:ph type="sldImg"/>
          </p:nvPr>
        </p:nvSpPr>
        <p:spPr>
          <a:xfrm>
            <a:off x="898525" y="739775"/>
            <a:ext cx="4927600" cy="3697288"/>
          </a:xfrm>
          <a:ln/>
        </p:spPr>
      </p:sp>
      <p:sp>
        <p:nvSpPr>
          <p:cNvPr id="46084" name="Rectangle 3"/>
          <p:cNvSpPr>
            <a:spLocks noGrp="1" noChangeArrowheads="1"/>
          </p:cNvSpPr>
          <p:nvPr>
            <p:ph type="body" idx="1"/>
          </p:nvPr>
        </p:nvSpPr>
        <p:spPr>
          <a:noFill/>
        </p:spPr>
        <p:txBody>
          <a:bodyPr/>
          <a:lstStyle/>
          <a:p>
            <a:pPr eaLnBrk="1" hangingPunct="1"/>
            <a:endParaRPr lang="es-E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10</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11</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12</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13</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14</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15</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16</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17</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18</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19</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 </a:t>
            </a:r>
            <a:r>
              <a:rPr lang="fr-BE" b="1" dirty="0" smtClean="0"/>
              <a:t> </a:t>
            </a:r>
            <a:r>
              <a:rPr lang="fr-BE" dirty="0" smtClean="0"/>
              <a:t>– The </a:t>
            </a:r>
            <a:r>
              <a:rPr lang="fr-BE" dirty="0" err="1"/>
              <a:t>possibility</a:t>
            </a:r>
            <a:r>
              <a:rPr lang="fr-BE" dirty="0"/>
              <a:t> to </a:t>
            </a:r>
            <a:r>
              <a:rPr lang="fr-BE" dirty="0" err="1"/>
              <a:t>adopt</a:t>
            </a:r>
            <a:r>
              <a:rPr lang="fr-BE" dirty="0"/>
              <a:t> </a:t>
            </a:r>
            <a:r>
              <a:rPr lang="fr-BE" dirty="0" err="1"/>
              <a:t>implementing</a:t>
            </a:r>
            <a:r>
              <a:rPr lang="fr-BE" dirty="0"/>
              <a:t> </a:t>
            </a:r>
            <a:r>
              <a:rPr lang="fr-BE" dirty="0" err="1"/>
              <a:t>rules</a:t>
            </a:r>
            <a:r>
              <a:rPr lang="fr-BE" dirty="0"/>
              <a:t> to </a:t>
            </a:r>
            <a:r>
              <a:rPr lang="fr-BE" dirty="0" err="1"/>
              <a:t>derogate</a:t>
            </a:r>
            <a:r>
              <a:rPr lang="fr-BE" dirty="0"/>
              <a:t> in </a:t>
            </a:r>
            <a:r>
              <a:rPr lang="fr-BE" dirty="0" err="1"/>
              <a:t>exceptional</a:t>
            </a:r>
            <a:r>
              <a:rPr lang="fr-BE" dirty="0"/>
              <a:t> cases </a:t>
            </a:r>
            <a:r>
              <a:rPr lang="fr-BE" dirty="0" err="1"/>
              <a:t>from</a:t>
            </a:r>
            <a:r>
              <a:rPr lang="fr-BE" dirty="0"/>
              <a:t> the provisions of Annexes I and II </a:t>
            </a:r>
            <a:r>
              <a:rPr lang="fr-BE" dirty="0" err="1"/>
              <a:t>where</a:t>
            </a:r>
            <a:r>
              <a:rPr lang="fr-BE" dirty="0"/>
              <a:t> </a:t>
            </a:r>
            <a:r>
              <a:rPr lang="fr-BE" dirty="0" err="1"/>
              <a:t>required</a:t>
            </a:r>
            <a:r>
              <a:rPr lang="fr-BE" dirty="0"/>
              <a:t> for the </a:t>
            </a:r>
            <a:r>
              <a:rPr lang="fr-BE" dirty="0" err="1"/>
              <a:t>purposes</a:t>
            </a:r>
            <a:r>
              <a:rPr lang="fr-BE" dirty="0"/>
              <a:t> of </a:t>
            </a:r>
            <a:r>
              <a:rPr lang="fr-BE" b="1" dirty="0"/>
              <a:t>export to 3rd countries</a:t>
            </a:r>
            <a:r>
              <a:rPr lang="fr-BE" dirty="0"/>
              <a:t> (Article 1(3) R 110/2008) </a:t>
            </a:r>
            <a:r>
              <a:rPr lang="fr-BE" dirty="0" err="1"/>
              <a:t>integrated</a:t>
            </a:r>
            <a:r>
              <a:rPr lang="fr-BE" dirty="0"/>
              <a:t> in the </a:t>
            </a:r>
            <a:r>
              <a:rPr lang="fr-BE" dirty="0" err="1"/>
              <a:t>empowerment</a:t>
            </a:r>
            <a:r>
              <a:rPr lang="fr-BE" dirty="0"/>
              <a:t> to </a:t>
            </a:r>
            <a:r>
              <a:rPr lang="fr-BE" dirty="0" err="1"/>
              <a:t>adopt</a:t>
            </a:r>
            <a:r>
              <a:rPr lang="fr-BE" dirty="0"/>
              <a:t> </a:t>
            </a:r>
            <a:r>
              <a:rPr lang="fr-BE" dirty="0" err="1"/>
              <a:t>DAs</a:t>
            </a:r>
            <a:r>
              <a:rPr lang="fr-BE" dirty="0"/>
              <a:t> of Article 5(3</a:t>
            </a:r>
            <a:r>
              <a:rPr lang="fr-BE" dirty="0" smtClean="0"/>
              <a:t>)</a:t>
            </a:r>
          </a:p>
          <a:p>
            <a:endParaRPr lang="fr-BE" dirty="0"/>
          </a:p>
          <a:p>
            <a:r>
              <a:rPr lang="fr-BE" b="1" dirty="0"/>
              <a:t>Article 3 </a:t>
            </a:r>
            <a:r>
              <a:rPr lang="fr-BE" b="1" dirty="0" smtClean="0"/>
              <a:t> </a:t>
            </a:r>
            <a:r>
              <a:rPr lang="fr-BE" dirty="0" smtClean="0"/>
              <a:t>– The </a:t>
            </a:r>
            <a:r>
              <a:rPr lang="fr-BE" dirty="0" err="1"/>
              <a:t>origin</a:t>
            </a:r>
            <a:r>
              <a:rPr lang="fr-BE" dirty="0"/>
              <a:t> </a:t>
            </a:r>
            <a:r>
              <a:rPr lang="fr-BE" dirty="0" err="1"/>
              <a:t>is</a:t>
            </a:r>
            <a:r>
              <a:rPr lang="fr-BE" dirty="0"/>
              <a:t> </a:t>
            </a:r>
            <a:r>
              <a:rPr lang="fr-BE" dirty="0" err="1"/>
              <a:t>now</a:t>
            </a:r>
            <a:r>
              <a:rPr lang="fr-BE" dirty="0"/>
              <a:t> </a:t>
            </a:r>
            <a:r>
              <a:rPr lang="fr-BE" dirty="0" err="1"/>
              <a:t>generically</a:t>
            </a:r>
            <a:r>
              <a:rPr lang="fr-BE" dirty="0"/>
              <a:t> </a:t>
            </a:r>
            <a:r>
              <a:rPr lang="fr-BE" dirty="0" smtClean="0"/>
              <a:t>"</a:t>
            </a:r>
            <a:r>
              <a:rPr lang="fr-BE" dirty="0"/>
              <a:t>agricultural </a:t>
            </a:r>
            <a:r>
              <a:rPr lang="fr-BE" dirty="0" smtClean="0"/>
              <a:t>" </a:t>
            </a:r>
            <a:r>
              <a:rPr lang="fr-BE" dirty="0"/>
              <a:t>in </a:t>
            </a:r>
            <a:r>
              <a:rPr lang="fr-BE" dirty="0" err="1"/>
              <a:t>order</a:t>
            </a:r>
            <a:r>
              <a:rPr lang="fr-BE" dirty="0"/>
              <a:t> not to </a:t>
            </a:r>
            <a:r>
              <a:rPr lang="fr-BE" dirty="0" err="1"/>
              <a:t>limit</a:t>
            </a:r>
            <a:r>
              <a:rPr lang="fr-BE" dirty="0"/>
              <a:t> </a:t>
            </a:r>
            <a:r>
              <a:rPr lang="fr-BE" dirty="0" err="1"/>
              <a:t>it</a:t>
            </a:r>
            <a:r>
              <a:rPr lang="fr-BE" dirty="0"/>
              <a:t> to </a:t>
            </a:r>
            <a:r>
              <a:rPr lang="fr-BE" dirty="0" err="1"/>
              <a:t>products</a:t>
            </a:r>
            <a:r>
              <a:rPr lang="fr-BE" dirty="0"/>
              <a:t> of the </a:t>
            </a:r>
            <a:r>
              <a:rPr lang="fr-BE" dirty="0" err="1"/>
              <a:t>Annex</a:t>
            </a:r>
            <a:r>
              <a:rPr lang="fr-BE" dirty="0"/>
              <a:t> I to the </a:t>
            </a:r>
            <a:r>
              <a:rPr lang="fr-BE" dirty="0" err="1"/>
              <a:t>Treaty</a:t>
            </a:r>
            <a:r>
              <a:rPr lang="fr-BE" dirty="0"/>
              <a:t> (to </a:t>
            </a:r>
            <a:r>
              <a:rPr lang="fr-BE" dirty="0" err="1"/>
              <a:t>include</a:t>
            </a:r>
            <a:r>
              <a:rPr lang="fr-BE" dirty="0"/>
              <a:t> </a:t>
            </a:r>
            <a:r>
              <a:rPr lang="fr-BE" dirty="0" err="1"/>
              <a:t>products</a:t>
            </a:r>
            <a:r>
              <a:rPr lang="fr-BE" dirty="0"/>
              <a:t> </a:t>
            </a:r>
            <a:r>
              <a:rPr lang="fr-BE" dirty="0" err="1"/>
              <a:t>such</a:t>
            </a:r>
            <a:r>
              <a:rPr lang="fr-BE" dirty="0"/>
              <a:t> as </a:t>
            </a:r>
            <a:r>
              <a:rPr lang="fr-BE" b="1" dirty="0" err="1"/>
              <a:t>bread</a:t>
            </a:r>
            <a:r>
              <a:rPr lang="fr-BE" dirty="0" smtClean="0"/>
              <a:t>)</a:t>
            </a:r>
          </a:p>
          <a:p>
            <a:endParaRPr lang="fr-BE" dirty="0"/>
          </a:p>
          <a:p>
            <a:r>
              <a:rPr lang="fr-BE" b="1" dirty="0"/>
              <a:t>Article </a:t>
            </a:r>
            <a:r>
              <a:rPr lang="fr-BE" b="1" dirty="0" smtClean="0"/>
              <a:t>5  </a:t>
            </a:r>
            <a:r>
              <a:rPr lang="fr-BE" dirty="0"/>
              <a:t>– </a:t>
            </a:r>
            <a:r>
              <a:rPr lang="fr-BE" dirty="0" err="1"/>
              <a:t>Delegated</a:t>
            </a:r>
            <a:r>
              <a:rPr lang="fr-BE" dirty="0"/>
              <a:t> </a:t>
            </a:r>
            <a:r>
              <a:rPr lang="fr-BE" dirty="0" err="1"/>
              <a:t>powers</a:t>
            </a:r>
            <a:r>
              <a:rPr lang="fr-BE" dirty="0"/>
              <a:t> </a:t>
            </a:r>
            <a:r>
              <a:rPr lang="fr-BE" dirty="0" smtClean="0"/>
              <a:t>–</a:t>
            </a:r>
            <a:r>
              <a:rPr lang="fr-BE" b="1" dirty="0" smtClean="0"/>
              <a:t> </a:t>
            </a:r>
            <a:r>
              <a:rPr lang="fr-BE" dirty="0" err="1"/>
              <a:t>Concerns</a:t>
            </a:r>
            <a:r>
              <a:rPr lang="fr-BE" dirty="0"/>
              <a:t> </a:t>
            </a:r>
            <a:r>
              <a:rPr lang="fr-BE" dirty="0" err="1"/>
              <a:t>amendment</a:t>
            </a:r>
            <a:r>
              <a:rPr lang="fr-BE" dirty="0"/>
              <a:t> of </a:t>
            </a:r>
            <a:r>
              <a:rPr lang="fr-BE" dirty="0" err="1"/>
              <a:t>technical</a:t>
            </a:r>
            <a:r>
              <a:rPr lang="fr-BE" dirty="0"/>
              <a:t> </a:t>
            </a:r>
            <a:r>
              <a:rPr lang="fr-BE" dirty="0" err="1"/>
              <a:t>definitions</a:t>
            </a:r>
            <a:r>
              <a:rPr lang="fr-BE" dirty="0"/>
              <a:t> (</a:t>
            </a:r>
            <a:r>
              <a:rPr lang="fr-BE" dirty="0" err="1"/>
              <a:t>Annex</a:t>
            </a:r>
            <a:r>
              <a:rPr lang="fr-BE" dirty="0"/>
              <a:t> I), </a:t>
            </a:r>
            <a:r>
              <a:rPr lang="fr-BE" dirty="0" err="1"/>
              <a:t>requirements</a:t>
            </a:r>
            <a:r>
              <a:rPr lang="fr-BE" dirty="0"/>
              <a:t> of </a:t>
            </a:r>
            <a:r>
              <a:rPr lang="fr-BE" dirty="0" err="1"/>
              <a:t>categories</a:t>
            </a:r>
            <a:r>
              <a:rPr lang="fr-BE" dirty="0"/>
              <a:t> (Part I of </a:t>
            </a:r>
            <a:r>
              <a:rPr lang="fr-BE" dirty="0" err="1"/>
              <a:t>Annex</a:t>
            </a:r>
            <a:r>
              <a:rPr lang="fr-BE" dirty="0"/>
              <a:t> II), </a:t>
            </a:r>
            <a:r>
              <a:rPr lang="fr-BE" dirty="0" err="1"/>
              <a:t>specific</a:t>
            </a:r>
            <a:r>
              <a:rPr lang="fr-BE" dirty="0"/>
              <a:t> </a:t>
            </a:r>
            <a:r>
              <a:rPr lang="fr-BE" dirty="0" err="1"/>
              <a:t>rules</a:t>
            </a:r>
            <a:r>
              <a:rPr lang="fr-BE" dirty="0"/>
              <a:t> </a:t>
            </a:r>
            <a:r>
              <a:rPr lang="fr-BE" dirty="0" err="1"/>
              <a:t>concerning</a:t>
            </a:r>
            <a:r>
              <a:rPr lang="fr-BE" dirty="0"/>
              <a:t> certain spirit drinks (Part II of </a:t>
            </a:r>
            <a:r>
              <a:rPr lang="fr-BE" dirty="0" err="1"/>
              <a:t>Annex</a:t>
            </a:r>
            <a:r>
              <a:rPr lang="fr-BE" dirty="0"/>
              <a:t> II), addition of new </a:t>
            </a:r>
            <a:r>
              <a:rPr lang="fr-BE" dirty="0" err="1"/>
              <a:t>categories</a:t>
            </a:r>
            <a:r>
              <a:rPr lang="fr-BE" dirty="0"/>
              <a:t> (</a:t>
            </a:r>
            <a:r>
              <a:rPr lang="fr-BE" dirty="0" err="1"/>
              <a:t>Annex</a:t>
            </a:r>
            <a:r>
              <a:rPr lang="fr-BE" dirty="0"/>
              <a:t> II) and </a:t>
            </a:r>
            <a:r>
              <a:rPr lang="fr-BE" dirty="0" err="1"/>
              <a:t>derogation</a:t>
            </a:r>
            <a:r>
              <a:rPr lang="fr-BE" dirty="0"/>
              <a:t> </a:t>
            </a:r>
            <a:r>
              <a:rPr lang="fr-BE" dirty="0" err="1"/>
              <a:t>from</a:t>
            </a:r>
            <a:r>
              <a:rPr lang="fr-BE" dirty="0"/>
              <a:t> </a:t>
            </a:r>
            <a:r>
              <a:rPr lang="fr-BE" dirty="0" err="1"/>
              <a:t>requirements</a:t>
            </a:r>
            <a:r>
              <a:rPr lang="fr-BE" dirty="0"/>
              <a:t> </a:t>
            </a:r>
            <a:r>
              <a:rPr lang="fr-BE" dirty="0" err="1"/>
              <a:t>under</a:t>
            </a:r>
            <a:r>
              <a:rPr lang="fr-BE" dirty="0"/>
              <a:t> </a:t>
            </a:r>
            <a:r>
              <a:rPr lang="fr-BE" dirty="0" err="1"/>
              <a:t>Annex</a:t>
            </a:r>
            <a:r>
              <a:rPr lang="fr-BE" dirty="0"/>
              <a:t> II in </a:t>
            </a:r>
            <a:r>
              <a:rPr lang="fr-BE" dirty="0" err="1"/>
              <a:t>exceptional</a:t>
            </a:r>
            <a:r>
              <a:rPr lang="fr-BE" dirty="0"/>
              <a:t> cases for the </a:t>
            </a:r>
            <a:r>
              <a:rPr lang="fr-BE" dirty="0" err="1"/>
              <a:t>purposes</a:t>
            </a:r>
            <a:r>
              <a:rPr lang="fr-BE" dirty="0"/>
              <a:t> of export to 3rd countries</a:t>
            </a:r>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2</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12 </a:t>
            </a:r>
            <a:r>
              <a:rPr lang="fr-BE" b="1" dirty="0" smtClean="0"/>
              <a:t> : </a:t>
            </a:r>
            <a:r>
              <a:rPr lang="fr-BE" dirty="0" err="1" smtClean="0"/>
              <a:t>where</a:t>
            </a:r>
            <a:r>
              <a:rPr lang="fr-BE" dirty="0" smtClean="0"/>
              <a:t> </a:t>
            </a:r>
            <a:r>
              <a:rPr lang="fr-BE" dirty="0"/>
              <a:t>the </a:t>
            </a:r>
            <a:r>
              <a:rPr lang="fr-BE" dirty="0" err="1"/>
              <a:t>origin</a:t>
            </a:r>
            <a:r>
              <a:rPr lang="fr-BE" dirty="0"/>
              <a:t> of a spirit drink </a:t>
            </a:r>
            <a:r>
              <a:rPr lang="fr-BE" dirty="0" err="1"/>
              <a:t>is</a:t>
            </a:r>
            <a:r>
              <a:rPr lang="fr-BE" dirty="0"/>
              <a:t> </a:t>
            </a:r>
            <a:r>
              <a:rPr lang="fr-BE" dirty="0" err="1"/>
              <a:t>indicated</a:t>
            </a:r>
            <a:r>
              <a:rPr lang="fr-BE" dirty="0"/>
              <a:t>, </a:t>
            </a:r>
            <a:r>
              <a:rPr lang="fr-BE" dirty="0" err="1"/>
              <a:t>it</a:t>
            </a:r>
            <a:r>
              <a:rPr lang="fr-BE" dirty="0"/>
              <a:t> </a:t>
            </a:r>
            <a:r>
              <a:rPr lang="fr-BE" dirty="0" err="1"/>
              <a:t>shall</a:t>
            </a:r>
            <a:r>
              <a:rPr lang="fr-BE" dirty="0"/>
              <a:t> correspond to the country or </a:t>
            </a:r>
            <a:r>
              <a:rPr lang="fr-BE" dirty="0" err="1"/>
              <a:t>territory</a:t>
            </a:r>
            <a:r>
              <a:rPr lang="fr-BE" dirty="0"/>
              <a:t> of </a:t>
            </a:r>
            <a:r>
              <a:rPr lang="fr-BE" dirty="0" err="1"/>
              <a:t>origin</a:t>
            </a:r>
            <a:r>
              <a:rPr lang="fr-BE" dirty="0"/>
              <a:t> </a:t>
            </a:r>
            <a:r>
              <a:rPr lang="fr-BE" dirty="0" err="1"/>
              <a:t>according</a:t>
            </a:r>
            <a:r>
              <a:rPr lang="fr-BE" dirty="0"/>
              <a:t> to the new EU Customs Code – </a:t>
            </a:r>
            <a:r>
              <a:rPr lang="fr-BE" dirty="0" err="1"/>
              <a:t>previously</a:t>
            </a:r>
            <a:r>
              <a:rPr lang="fr-BE" dirty="0"/>
              <a:t> in R. 2913/92</a:t>
            </a:r>
            <a:r>
              <a:rPr lang="fr-BE" dirty="0" smtClean="0"/>
              <a:t>)</a:t>
            </a:r>
          </a:p>
          <a:p>
            <a:endParaRPr lang="fr-BE" dirty="0"/>
          </a:p>
          <a:p>
            <a:r>
              <a:rPr lang="fr-BE" b="1" dirty="0"/>
              <a:t>Article 13 </a:t>
            </a:r>
            <a:r>
              <a:rPr lang="fr-BE" dirty="0" smtClean="0"/>
              <a:t>– </a:t>
            </a:r>
            <a:r>
              <a:rPr lang="fr-BE" dirty="0"/>
              <a:t>no translation of the </a:t>
            </a:r>
            <a:r>
              <a:rPr lang="fr-BE" dirty="0" err="1"/>
              <a:t>terms</a:t>
            </a:r>
            <a:r>
              <a:rPr lang="fr-BE" dirty="0"/>
              <a:t> in </a:t>
            </a:r>
            <a:r>
              <a:rPr lang="fr-BE" dirty="0" err="1"/>
              <a:t>italics</a:t>
            </a:r>
            <a:r>
              <a:rPr lang="fr-BE" dirty="0"/>
              <a:t> and </a:t>
            </a:r>
            <a:r>
              <a:rPr lang="fr-BE" dirty="0" smtClean="0"/>
              <a:t>Gis</a:t>
            </a:r>
          </a:p>
          <a:p>
            <a:endParaRPr lang="fr-BE" dirty="0"/>
          </a:p>
          <a:p>
            <a:r>
              <a:rPr lang="fr-BE" b="1" dirty="0"/>
              <a:t>Article 16 </a:t>
            </a:r>
            <a:r>
              <a:rPr lang="fr-BE" dirty="0"/>
              <a:t>– </a:t>
            </a:r>
            <a:r>
              <a:rPr lang="fr-BE" dirty="0" err="1"/>
              <a:t>Delegated</a:t>
            </a:r>
            <a:r>
              <a:rPr lang="fr-BE" dirty="0"/>
              <a:t> </a:t>
            </a:r>
            <a:r>
              <a:rPr lang="fr-BE" dirty="0" err="1"/>
              <a:t>powers</a:t>
            </a:r>
            <a:r>
              <a:rPr lang="fr-BE" dirty="0"/>
              <a:t> – </a:t>
            </a:r>
            <a:r>
              <a:rPr lang="fr-BE" b="1" dirty="0"/>
              <a:t>New - </a:t>
            </a:r>
            <a:r>
              <a:rPr lang="fr-BE" dirty="0" err="1"/>
              <a:t>Concerns</a:t>
            </a:r>
            <a:r>
              <a:rPr lang="fr-BE" dirty="0"/>
              <a:t> </a:t>
            </a:r>
            <a:r>
              <a:rPr lang="fr-BE" dirty="0" err="1"/>
              <a:t>amendments</a:t>
            </a:r>
            <a:r>
              <a:rPr lang="fr-BE" dirty="0"/>
              <a:t> of indications on labels </a:t>
            </a:r>
            <a:r>
              <a:rPr lang="fr-BE" dirty="0" err="1"/>
              <a:t>concerning</a:t>
            </a:r>
            <a:r>
              <a:rPr lang="fr-BE" dirty="0"/>
              <a:t> compound </a:t>
            </a:r>
            <a:r>
              <a:rPr lang="fr-BE" dirty="0" err="1"/>
              <a:t>terms</a:t>
            </a:r>
            <a:r>
              <a:rPr lang="fr-BE" dirty="0"/>
              <a:t> or allusions, </a:t>
            </a:r>
            <a:r>
              <a:rPr lang="fr-BE" dirty="0" err="1"/>
              <a:t>amendments</a:t>
            </a:r>
            <a:r>
              <a:rPr lang="fr-BE" dirty="0"/>
              <a:t> as regards the </a:t>
            </a:r>
            <a:r>
              <a:rPr lang="fr-BE" dirty="0" err="1"/>
              <a:t>presentation</a:t>
            </a:r>
            <a:r>
              <a:rPr lang="fr-BE" dirty="0"/>
              <a:t> and labelling of mixtures, updates and </a:t>
            </a:r>
            <a:r>
              <a:rPr lang="fr-BE" dirty="0" err="1"/>
              <a:t>copleting</a:t>
            </a:r>
            <a:r>
              <a:rPr lang="fr-BE" dirty="0"/>
              <a:t> Union </a:t>
            </a:r>
            <a:r>
              <a:rPr lang="fr-BE" dirty="0" err="1"/>
              <a:t>reference</a:t>
            </a:r>
            <a:r>
              <a:rPr lang="fr-BE" dirty="0"/>
              <a:t> </a:t>
            </a:r>
            <a:r>
              <a:rPr lang="fr-BE" dirty="0" err="1"/>
              <a:t>methods</a:t>
            </a:r>
            <a:r>
              <a:rPr lang="fr-BE" dirty="0"/>
              <a:t> for the </a:t>
            </a:r>
            <a:r>
              <a:rPr lang="fr-BE" dirty="0" err="1"/>
              <a:t>analysis</a:t>
            </a:r>
            <a:r>
              <a:rPr lang="fr-BE" dirty="0"/>
              <a:t> of spirit drinks, </a:t>
            </a:r>
            <a:r>
              <a:rPr lang="fr-BE" dirty="0" err="1"/>
              <a:t>derogations</a:t>
            </a:r>
            <a:r>
              <a:rPr lang="fr-BE" dirty="0"/>
              <a:t> </a:t>
            </a:r>
            <a:r>
              <a:rPr lang="fr-BE" dirty="0" err="1"/>
              <a:t>from</a:t>
            </a:r>
            <a:r>
              <a:rPr lang="fr-BE" dirty="0"/>
              <a:t> Article 11(3) </a:t>
            </a:r>
            <a:r>
              <a:rPr lang="fr-BE" dirty="0" err="1"/>
              <a:t>concerning</a:t>
            </a:r>
            <a:r>
              <a:rPr lang="fr-BE" dirty="0"/>
              <a:t> the </a:t>
            </a:r>
            <a:r>
              <a:rPr lang="fr-BE" dirty="0" err="1"/>
              <a:t>specifications</a:t>
            </a:r>
            <a:r>
              <a:rPr lang="fr-BE" dirty="0"/>
              <a:t> of a maturation </a:t>
            </a:r>
            <a:r>
              <a:rPr lang="fr-BE" dirty="0" err="1"/>
              <a:t>period</a:t>
            </a:r>
            <a:r>
              <a:rPr lang="fr-BE" dirty="0"/>
              <a:t> or </a:t>
            </a:r>
            <a:r>
              <a:rPr lang="fr-BE" dirty="0" err="1"/>
              <a:t>age</a:t>
            </a:r>
            <a:r>
              <a:rPr lang="fr-BE" dirty="0"/>
              <a:t> in the </a:t>
            </a:r>
            <a:r>
              <a:rPr lang="fr-BE" dirty="0" err="1"/>
              <a:t>presentation</a:t>
            </a:r>
            <a:r>
              <a:rPr lang="fr-BE" dirty="0"/>
              <a:t> or labelling of a spirit drink, in </a:t>
            </a:r>
            <a:r>
              <a:rPr lang="fr-BE" dirty="0" err="1"/>
              <a:t>exceptional</a:t>
            </a:r>
            <a:r>
              <a:rPr lang="fr-BE" dirty="0"/>
              <a:t> cases, </a:t>
            </a:r>
            <a:r>
              <a:rPr lang="fr-BE" dirty="0" err="1"/>
              <a:t>derogations</a:t>
            </a:r>
            <a:r>
              <a:rPr lang="fr-BE" dirty="0"/>
              <a:t> </a:t>
            </a:r>
            <a:r>
              <a:rPr lang="fr-BE" dirty="0" err="1"/>
              <a:t>from</a:t>
            </a:r>
            <a:r>
              <a:rPr lang="fr-BE" dirty="0"/>
              <a:t> the provisions of </a:t>
            </a:r>
            <a:r>
              <a:rPr lang="fr-BE" dirty="0" err="1"/>
              <a:t>presentation</a:t>
            </a:r>
            <a:r>
              <a:rPr lang="fr-BE" dirty="0"/>
              <a:t> and labelling for the </a:t>
            </a:r>
            <a:r>
              <a:rPr lang="fr-BE" dirty="0" err="1"/>
              <a:t>purposes</a:t>
            </a:r>
            <a:r>
              <a:rPr lang="fr-BE" dirty="0"/>
              <a:t> of export to 3rd countries</a:t>
            </a:r>
          </a:p>
          <a:p>
            <a:endParaRPr lang="fr-BE" dirty="0"/>
          </a:p>
          <a:p>
            <a:r>
              <a:rPr lang="fr-BE" b="1" dirty="0"/>
              <a:t>Article 17 </a:t>
            </a:r>
            <a:r>
              <a:rPr lang="fr-BE" dirty="0"/>
              <a:t>– </a:t>
            </a:r>
            <a:r>
              <a:rPr lang="fr-BE" dirty="0" err="1"/>
              <a:t>Implementing</a:t>
            </a:r>
            <a:r>
              <a:rPr lang="fr-BE" dirty="0"/>
              <a:t> </a:t>
            </a:r>
            <a:r>
              <a:rPr lang="fr-BE" dirty="0" err="1"/>
              <a:t>powers</a:t>
            </a:r>
            <a:r>
              <a:rPr lang="fr-BE" dirty="0"/>
              <a:t> – </a:t>
            </a:r>
            <a:r>
              <a:rPr lang="fr-BE" b="1" dirty="0"/>
              <a:t>New – </a:t>
            </a:r>
            <a:r>
              <a:rPr lang="fr-BE" dirty="0" err="1"/>
              <a:t>Concerns</a:t>
            </a:r>
            <a:r>
              <a:rPr lang="fr-BE" dirty="0"/>
              <a:t> </a:t>
            </a:r>
            <a:r>
              <a:rPr lang="fr-BE" dirty="0" err="1"/>
              <a:t>rules</a:t>
            </a:r>
            <a:r>
              <a:rPr lang="fr-BE" dirty="0"/>
              <a:t> on the </a:t>
            </a:r>
            <a:r>
              <a:rPr lang="fr-BE" dirty="0" err="1"/>
              <a:t>modalities</a:t>
            </a:r>
            <a:r>
              <a:rPr lang="fr-BE" dirty="0"/>
              <a:t> for the use of the Union </a:t>
            </a:r>
            <a:r>
              <a:rPr lang="fr-BE" dirty="0" err="1"/>
              <a:t>symbol</a:t>
            </a:r>
            <a:r>
              <a:rPr lang="fr-BE" dirty="0"/>
              <a:t> for </a:t>
            </a:r>
            <a:r>
              <a:rPr lang="fr-BE" dirty="0" err="1"/>
              <a:t>PGIs</a:t>
            </a:r>
            <a:r>
              <a:rPr lang="fr-BE" dirty="0"/>
              <a:t> in the </a:t>
            </a:r>
            <a:r>
              <a:rPr lang="fr-BE" dirty="0" err="1"/>
              <a:t>presentation</a:t>
            </a:r>
            <a:r>
              <a:rPr lang="fr-BE" dirty="0"/>
              <a:t> and labelling of spirit drinks and for </a:t>
            </a:r>
            <a:r>
              <a:rPr lang="fr-BE" dirty="0" err="1"/>
              <a:t>indicating</a:t>
            </a:r>
            <a:r>
              <a:rPr lang="fr-BE" dirty="0"/>
              <a:t>, </a:t>
            </a:r>
            <a:r>
              <a:rPr lang="fr-BE" dirty="0" err="1"/>
              <a:t>when</a:t>
            </a:r>
            <a:r>
              <a:rPr lang="fr-BE" dirty="0"/>
              <a:t> </a:t>
            </a:r>
            <a:r>
              <a:rPr lang="fr-BE" dirty="0" err="1"/>
              <a:t>used</a:t>
            </a:r>
            <a:r>
              <a:rPr lang="fr-BE" dirty="0"/>
              <a:t>, the country or </a:t>
            </a:r>
            <a:r>
              <a:rPr lang="fr-BE" dirty="0" err="1"/>
              <a:t>territory</a:t>
            </a:r>
            <a:r>
              <a:rPr lang="fr-BE" dirty="0"/>
              <a:t> of </a:t>
            </a:r>
            <a:r>
              <a:rPr lang="fr-BE" dirty="0" err="1"/>
              <a:t>origin</a:t>
            </a:r>
            <a:r>
              <a:rPr lang="fr-BE" dirty="0"/>
              <a:t> on the label</a:t>
            </a:r>
          </a:p>
          <a:p>
            <a:endParaRPr lang="en-GB" dirty="0"/>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20</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619EA00-21EC-4192-BEE2-3FA6CAC1F4CC}" type="slidenum">
              <a:rPr lang="en-GB" smtClean="0"/>
              <a:pPr/>
              <a:t>26</a:t>
            </a:fld>
            <a:endParaRPr lang="en-GB"/>
          </a:p>
        </p:txBody>
      </p:sp>
    </p:spTree>
    <p:extLst>
      <p:ext uri="{BB962C8B-B14F-4D97-AF65-F5344CB8AC3E}">
        <p14:creationId xmlns:p14="http://schemas.microsoft.com/office/powerpoint/2010/main" val="3756925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619EA00-21EC-4192-BEE2-3FA6CAC1F4CC}" type="slidenum">
              <a:rPr lang="en-GB" smtClean="0"/>
              <a:pPr/>
              <a:t>3</a:t>
            </a:fld>
            <a:endParaRPr lang="en-GB"/>
          </a:p>
        </p:txBody>
      </p:sp>
    </p:spTree>
    <p:extLst>
      <p:ext uri="{BB962C8B-B14F-4D97-AF65-F5344CB8AC3E}">
        <p14:creationId xmlns:p14="http://schemas.microsoft.com/office/powerpoint/2010/main" val="909671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619EA00-21EC-4192-BEE2-3FA6CAC1F4CC}" type="slidenum">
              <a:rPr lang="en-GB" smtClean="0"/>
              <a:pPr/>
              <a:t>4</a:t>
            </a:fld>
            <a:endParaRPr lang="en-GB"/>
          </a:p>
        </p:txBody>
      </p:sp>
    </p:spTree>
    <p:extLst>
      <p:ext uri="{BB962C8B-B14F-4D97-AF65-F5344CB8AC3E}">
        <p14:creationId xmlns:p14="http://schemas.microsoft.com/office/powerpoint/2010/main" val="3115382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 </a:t>
            </a:r>
            <a:r>
              <a:rPr lang="fr-BE" b="1" dirty="0" smtClean="0"/>
              <a:t> </a:t>
            </a:r>
            <a:r>
              <a:rPr lang="fr-BE" dirty="0" smtClean="0"/>
              <a:t>– The </a:t>
            </a:r>
            <a:r>
              <a:rPr lang="fr-BE" dirty="0" err="1"/>
              <a:t>possibility</a:t>
            </a:r>
            <a:r>
              <a:rPr lang="fr-BE" dirty="0"/>
              <a:t> to </a:t>
            </a:r>
            <a:r>
              <a:rPr lang="fr-BE" dirty="0" err="1"/>
              <a:t>adopt</a:t>
            </a:r>
            <a:r>
              <a:rPr lang="fr-BE" dirty="0"/>
              <a:t> </a:t>
            </a:r>
            <a:r>
              <a:rPr lang="fr-BE" dirty="0" err="1"/>
              <a:t>implementing</a:t>
            </a:r>
            <a:r>
              <a:rPr lang="fr-BE" dirty="0"/>
              <a:t> </a:t>
            </a:r>
            <a:r>
              <a:rPr lang="fr-BE" dirty="0" err="1"/>
              <a:t>rules</a:t>
            </a:r>
            <a:r>
              <a:rPr lang="fr-BE" dirty="0"/>
              <a:t> to </a:t>
            </a:r>
            <a:r>
              <a:rPr lang="fr-BE" dirty="0" err="1"/>
              <a:t>derogate</a:t>
            </a:r>
            <a:r>
              <a:rPr lang="fr-BE" dirty="0"/>
              <a:t> in </a:t>
            </a:r>
            <a:r>
              <a:rPr lang="fr-BE" dirty="0" err="1"/>
              <a:t>exceptional</a:t>
            </a:r>
            <a:r>
              <a:rPr lang="fr-BE" dirty="0"/>
              <a:t> cases </a:t>
            </a:r>
            <a:r>
              <a:rPr lang="fr-BE" dirty="0" err="1"/>
              <a:t>from</a:t>
            </a:r>
            <a:r>
              <a:rPr lang="fr-BE" dirty="0"/>
              <a:t> the provisions of Annexes I and II </a:t>
            </a:r>
            <a:r>
              <a:rPr lang="fr-BE" dirty="0" err="1"/>
              <a:t>where</a:t>
            </a:r>
            <a:r>
              <a:rPr lang="fr-BE" dirty="0"/>
              <a:t> </a:t>
            </a:r>
            <a:r>
              <a:rPr lang="fr-BE" dirty="0" err="1"/>
              <a:t>required</a:t>
            </a:r>
            <a:r>
              <a:rPr lang="fr-BE" dirty="0"/>
              <a:t> for the </a:t>
            </a:r>
            <a:r>
              <a:rPr lang="fr-BE" dirty="0" err="1"/>
              <a:t>purposes</a:t>
            </a:r>
            <a:r>
              <a:rPr lang="fr-BE" dirty="0"/>
              <a:t> of </a:t>
            </a:r>
            <a:r>
              <a:rPr lang="fr-BE" b="1" dirty="0"/>
              <a:t>export to 3rd countries</a:t>
            </a:r>
            <a:r>
              <a:rPr lang="fr-BE" dirty="0"/>
              <a:t> (Article 1(3) R 110/2008) </a:t>
            </a:r>
            <a:r>
              <a:rPr lang="fr-BE" dirty="0" err="1"/>
              <a:t>integrated</a:t>
            </a:r>
            <a:r>
              <a:rPr lang="fr-BE" dirty="0"/>
              <a:t> in the </a:t>
            </a:r>
            <a:r>
              <a:rPr lang="fr-BE" dirty="0" err="1"/>
              <a:t>empowerment</a:t>
            </a:r>
            <a:r>
              <a:rPr lang="fr-BE" dirty="0"/>
              <a:t> to </a:t>
            </a:r>
            <a:r>
              <a:rPr lang="fr-BE" dirty="0" err="1"/>
              <a:t>adopt</a:t>
            </a:r>
            <a:r>
              <a:rPr lang="fr-BE" dirty="0"/>
              <a:t> </a:t>
            </a:r>
            <a:r>
              <a:rPr lang="fr-BE" dirty="0" err="1"/>
              <a:t>DAs</a:t>
            </a:r>
            <a:r>
              <a:rPr lang="fr-BE" dirty="0"/>
              <a:t> of Article 5(3</a:t>
            </a:r>
            <a:r>
              <a:rPr lang="fr-BE" dirty="0" smtClean="0"/>
              <a:t>)</a:t>
            </a:r>
          </a:p>
          <a:p>
            <a:endParaRPr lang="fr-BE" dirty="0"/>
          </a:p>
          <a:p>
            <a:r>
              <a:rPr lang="fr-BE" b="1" dirty="0"/>
              <a:t>Article 3 </a:t>
            </a:r>
            <a:r>
              <a:rPr lang="fr-BE" b="1" dirty="0" smtClean="0"/>
              <a:t> </a:t>
            </a:r>
            <a:r>
              <a:rPr lang="fr-BE" dirty="0" smtClean="0"/>
              <a:t>– The </a:t>
            </a:r>
            <a:r>
              <a:rPr lang="fr-BE" dirty="0" err="1"/>
              <a:t>origin</a:t>
            </a:r>
            <a:r>
              <a:rPr lang="fr-BE" dirty="0"/>
              <a:t> </a:t>
            </a:r>
            <a:r>
              <a:rPr lang="fr-BE" dirty="0" err="1"/>
              <a:t>is</a:t>
            </a:r>
            <a:r>
              <a:rPr lang="fr-BE" dirty="0"/>
              <a:t> </a:t>
            </a:r>
            <a:r>
              <a:rPr lang="fr-BE" dirty="0" err="1"/>
              <a:t>now</a:t>
            </a:r>
            <a:r>
              <a:rPr lang="fr-BE" dirty="0"/>
              <a:t> </a:t>
            </a:r>
            <a:r>
              <a:rPr lang="fr-BE" dirty="0" err="1"/>
              <a:t>generically</a:t>
            </a:r>
            <a:r>
              <a:rPr lang="fr-BE" dirty="0"/>
              <a:t> </a:t>
            </a:r>
            <a:r>
              <a:rPr lang="fr-BE" dirty="0" smtClean="0"/>
              <a:t>"</a:t>
            </a:r>
            <a:r>
              <a:rPr lang="fr-BE" dirty="0"/>
              <a:t>agricultural </a:t>
            </a:r>
            <a:r>
              <a:rPr lang="fr-BE" dirty="0" smtClean="0"/>
              <a:t>" </a:t>
            </a:r>
            <a:r>
              <a:rPr lang="fr-BE" dirty="0"/>
              <a:t>in </a:t>
            </a:r>
            <a:r>
              <a:rPr lang="fr-BE" dirty="0" err="1"/>
              <a:t>order</a:t>
            </a:r>
            <a:r>
              <a:rPr lang="fr-BE" dirty="0"/>
              <a:t> not to </a:t>
            </a:r>
            <a:r>
              <a:rPr lang="fr-BE" dirty="0" err="1"/>
              <a:t>limit</a:t>
            </a:r>
            <a:r>
              <a:rPr lang="fr-BE" dirty="0"/>
              <a:t> </a:t>
            </a:r>
            <a:r>
              <a:rPr lang="fr-BE" dirty="0" err="1"/>
              <a:t>it</a:t>
            </a:r>
            <a:r>
              <a:rPr lang="fr-BE" dirty="0"/>
              <a:t> to </a:t>
            </a:r>
            <a:r>
              <a:rPr lang="fr-BE" dirty="0" err="1"/>
              <a:t>products</a:t>
            </a:r>
            <a:r>
              <a:rPr lang="fr-BE" dirty="0"/>
              <a:t> of the </a:t>
            </a:r>
            <a:r>
              <a:rPr lang="fr-BE" dirty="0" err="1"/>
              <a:t>Annex</a:t>
            </a:r>
            <a:r>
              <a:rPr lang="fr-BE" dirty="0"/>
              <a:t> I to the </a:t>
            </a:r>
            <a:r>
              <a:rPr lang="fr-BE" dirty="0" err="1"/>
              <a:t>Treaty</a:t>
            </a:r>
            <a:r>
              <a:rPr lang="fr-BE" dirty="0"/>
              <a:t> (to </a:t>
            </a:r>
            <a:r>
              <a:rPr lang="fr-BE" dirty="0" err="1"/>
              <a:t>include</a:t>
            </a:r>
            <a:r>
              <a:rPr lang="fr-BE" dirty="0"/>
              <a:t> </a:t>
            </a:r>
            <a:r>
              <a:rPr lang="fr-BE" dirty="0" err="1"/>
              <a:t>products</a:t>
            </a:r>
            <a:r>
              <a:rPr lang="fr-BE" dirty="0"/>
              <a:t> </a:t>
            </a:r>
            <a:r>
              <a:rPr lang="fr-BE" dirty="0" err="1"/>
              <a:t>such</a:t>
            </a:r>
            <a:r>
              <a:rPr lang="fr-BE" dirty="0"/>
              <a:t> as </a:t>
            </a:r>
            <a:r>
              <a:rPr lang="fr-BE" b="1" dirty="0" err="1"/>
              <a:t>bread</a:t>
            </a:r>
            <a:r>
              <a:rPr lang="fr-BE" dirty="0" smtClean="0"/>
              <a:t>)</a:t>
            </a:r>
          </a:p>
          <a:p>
            <a:endParaRPr lang="fr-BE" dirty="0"/>
          </a:p>
          <a:p>
            <a:r>
              <a:rPr lang="fr-BE" b="1" dirty="0"/>
              <a:t>Article </a:t>
            </a:r>
            <a:r>
              <a:rPr lang="fr-BE" b="1" dirty="0" smtClean="0"/>
              <a:t>5  </a:t>
            </a:r>
            <a:r>
              <a:rPr lang="fr-BE" dirty="0"/>
              <a:t>– </a:t>
            </a:r>
            <a:r>
              <a:rPr lang="fr-BE" dirty="0" err="1"/>
              <a:t>Delegated</a:t>
            </a:r>
            <a:r>
              <a:rPr lang="fr-BE" dirty="0"/>
              <a:t> </a:t>
            </a:r>
            <a:r>
              <a:rPr lang="fr-BE" dirty="0" err="1"/>
              <a:t>powers</a:t>
            </a:r>
            <a:r>
              <a:rPr lang="fr-BE" dirty="0"/>
              <a:t> </a:t>
            </a:r>
            <a:r>
              <a:rPr lang="fr-BE" dirty="0" smtClean="0"/>
              <a:t>–</a:t>
            </a:r>
            <a:r>
              <a:rPr lang="fr-BE" b="1" dirty="0" smtClean="0"/>
              <a:t> </a:t>
            </a:r>
            <a:r>
              <a:rPr lang="fr-BE" dirty="0" err="1"/>
              <a:t>Concerns</a:t>
            </a:r>
            <a:r>
              <a:rPr lang="fr-BE" dirty="0"/>
              <a:t> </a:t>
            </a:r>
            <a:r>
              <a:rPr lang="fr-BE" dirty="0" err="1"/>
              <a:t>amendment</a:t>
            </a:r>
            <a:r>
              <a:rPr lang="fr-BE" dirty="0"/>
              <a:t> of </a:t>
            </a:r>
            <a:r>
              <a:rPr lang="fr-BE" dirty="0" err="1"/>
              <a:t>technical</a:t>
            </a:r>
            <a:r>
              <a:rPr lang="fr-BE" dirty="0"/>
              <a:t> </a:t>
            </a:r>
            <a:r>
              <a:rPr lang="fr-BE" dirty="0" err="1"/>
              <a:t>definitions</a:t>
            </a:r>
            <a:r>
              <a:rPr lang="fr-BE" dirty="0"/>
              <a:t> (</a:t>
            </a:r>
            <a:r>
              <a:rPr lang="fr-BE" dirty="0" err="1"/>
              <a:t>Annex</a:t>
            </a:r>
            <a:r>
              <a:rPr lang="fr-BE" dirty="0"/>
              <a:t> I), </a:t>
            </a:r>
            <a:r>
              <a:rPr lang="fr-BE" dirty="0" err="1"/>
              <a:t>requirements</a:t>
            </a:r>
            <a:r>
              <a:rPr lang="fr-BE" dirty="0"/>
              <a:t> of </a:t>
            </a:r>
            <a:r>
              <a:rPr lang="fr-BE" dirty="0" err="1"/>
              <a:t>categories</a:t>
            </a:r>
            <a:r>
              <a:rPr lang="fr-BE" dirty="0"/>
              <a:t> (Part I of </a:t>
            </a:r>
            <a:r>
              <a:rPr lang="fr-BE" dirty="0" err="1"/>
              <a:t>Annex</a:t>
            </a:r>
            <a:r>
              <a:rPr lang="fr-BE" dirty="0"/>
              <a:t> II), </a:t>
            </a:r>
            <a:r>
              <a:rPr lang="fr-BE" dirty="0" err="1"/>
              <a:t>specific</a:t>
            </a:r>
            <a:r>
              <a:rPr lang="fr-BE" dirty="0"/>
              <a:t> </a:t>
            </a:r>
            <a:r>
              <a:rPr lang="fr-BE" dirty="0" err="1"/>
              <a:t>rules</a:t>
            </a:r>
            <a:r>
              <a:rPr lang="fr-BE" dirty="0"/>
              <a:t> </a:t>
            </a:r>
            <a:r>
              <a:rPr lang="fr-BE" dirty="0" err="1"/>
              <a:t>concerning</a:t>
            </a:r>
            <a:r>
              <a:rPr lang="fr-BE" dirty="0"/>
              <a:t> certain spirit drinks (Part II of </a:t>
            </a:r>
            <a:r>
              <a:rPr lang="fr-BE" dirty="0" err="1"/>
              <a:t>Annex</a:t>
            </a:r>
            <a:r>
              <a:rPr lang="fr-BE" dirty="0"/>
              <a:t> II), addition of new </a:t>
            </a:r>
            <a:r>
              <a:rPr lang="fr-BE" dirty="0" err="1"/>
              <a:t>categories</a:t>
            </a:r>
            <a:r>
              <a:rPr lang="fr-BE" dirty="0"/>
              <a:t> (</a:t>
            </a:r>
            <a:r>
              <a:rPr lang="fr-BE" dirty="0" err="1"/>
              <a:t>Annex</a:t>
            </a:r>
            <a:r>
              <a:rPr lang="fr-BE" dirty="0"/>
              <a:t> II) and </a:t>
            </a:r>
            <a:r>
              <a:rPr lang="fr-BE" dirty="0" err="1"/>
              <a:t>derogation</a:t>
            </a:r>
            <a:r>
              <a:rPr lang="fr-BE" dirty="0"/>
              <a:t> </a:t>
            </a:r>
            <a:r>
              <a:rPr lang="fr-BE" dirty="0" err="1"/>
              <a:t>from</a:t>
            </a:r>
            <a:r>
              <a:rPr lang="fr-BE" dirty="0"/>
              <a:t> </a:t>
            </a:r>
            <a:r>
              <a:rPr lang="fr-BE" dirty="0" err="1"/>
              <a:t>requirements</a:t>
            </a:r>
            <a:r>
              <a:rPr lang="fr-BE" dirty="0"/>
              <a:t> </a:t>
            </a:r>
            <a:r>
              <a:rPr lang="fr-BE" dirty="0" err="1"/>
              <a:t>under</a:t>
            </a:r>
            <a:r>
              <a:rPr lang="fr-BE" dirty="0"/>
              <a:t> </a:t>
            </a:r>
            <a:r>
              <a:rPr lang="fr-BE" dirty="0" err="1"/>
              <a:t>Annex</a:t>
            </a:r>
            <a:r>
              <a:rPr lang="fr-BE" dirty="0"/>
              <a:t> II in </a:t>
            </a:r>
            <a:r>
              <a:rPr lang="fr-BE" dirty="0" err="1"/>
              <a:t>exceptional</a:t>
            </a:r>
            <a:r>
              <a:rPr lang="fr-BE" dirty="0"/>
              <a:t> cases for the </a:t>
            </a:r>
            <a:r>
              <a:rPr lang="fr-BE" dirty="0" err="1"/>
              <a:t>purposes</a:t>
            </a:r>
            <a:r>
              <a:rPr lang="fr-BE" dirty="0"/>
              <a:t> of export to 3rd countries</a:t>
            </a:r>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5</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 </a:t>
            </a:r>
            <a:r>
              <a:rPr lang="fr-BE" b="1" dirty="0" smtClean="0"/>
              <a:t> </a:t>
            </a:r>
            <a:r>
              <a:rPr lang="fr-BE" dirty="0" smtClean="0"/>
              <a:t>– The </a:t>
            </a:r>
            <a:r>
              <a:rPr lang="fr-BE" dirty="0" err="1"/>
              <a:t>possibility</a:t>
            </a:r>
            <a:r>
              <a:rPr lang="fr-BE" dirty="0"/>
              <a:t> to </a:t>
            </a:r>
            <a:r>
              <a:rPr lang="fr-BE" dirty="0" err="1"/>
              <a:t>adopt</a:t>
            </a:r>
            <a:r>
              <a:rPr lang="fr-BE" dirty="0"/>
              <a:t> </a:t>
            </a:r>
            <a:r>
              <a:rPr lang="fr-BE" dirty="0" err="1"/>
              <a:t>implementing</a:t>
            </a:r>
            <a:r>
              <a:rPr lang="fr-BE" dirty="0"/>
              <a:t> </a:t>
            </a:r>
            <a:r>
              <a:rPr lang="fr-BE" dirty="0" err="1"/>
              <a:t>rules</a:t>
            </a:r>
            <a:r>
              <a:rPr lang="fr-BE" dirty="0"/>
              <a:t> to </a:t>
            </a:r>
            <a:r>
              <a:rPr lang="fr-BE" dirty="0" err="1"/>
              <a:t>derogate</a:t>
            </a:r>
            <a:r>
              <a:rPr lang="fr-BE" dirty="0"/>
              <a:t> in </a:t>
            </a:r>
            <a:r>
              <a:rPr lang="fr-BE" dirty="0" err="1"/>
              <a:t>exceptional</a:t>
            </a:r>
            <a:r>
              <a:rPr lang="fr-BE" dirty="0"/>
              <a:t> cases </a:t>
            </a:r>
            <a:r>
              <a:rPr lang="fr-BE" dirty="0" err="1"/>
              <a:t>from</a:t>
            </a:r>
            <a:r>
              <a:rPr lang="fr-BE" dirty="0"/>
              <a:t> the provisions of Annexes I and II </a:t>
            </a:r>
            <a:r>
              <a:rPr lang="fr-BE" dirty="0" err="1"/>
              <a:t>where</a:t>
            </a:r>
            <a:r>
              <a:rPr lang="fr-BE" dirty="0"/>
              <a:t> </a:t>
            </a:r>
            <a:r>
              <a:rPr lang="fr-BE" dirty="0" err="1"/>
              <a:t>required</a:t>
            </a:r>
            <a:r>
              <a:rPr lang="fr-BE" dirty="0"/>
              <a:t> for the </a:t>
            </a:r>
            <a:r>
              <a:rPr lang="fr-BE" dirty="0" err="1"/>
              <a:t>purposes</a:t>
            </a:r>
            <a:r>
              <a:rPr lang="fr-BE" dirty="0"/>
              <a:t> of </a:t>
            </a:r>
            <a:r>
              <a:rPr lang="fr-BE" b="1" dirty="0"/>
              <a:t>export to 3rd countries</a:t>
            </a:r>
            <a:r>
              <a:rPr lang="fr-BE" dirty="0"/>
              <a:t> (Article 1(3) R 110/2008) </a:t>
            </a:r>
            <a:r>
              <a:rPr lang="fr-BE" dirty="0" err="1"/>
              <a:t>integrated</a:t>
            </a:r>
            <a:r>
              <a:rPr lang="fr-BE" dirty="0"/>
              <a:t> in the </a:t>
            </a:r>
            <a:r>
              <a:rPr lang="fr-BE" dirty="0" err="1"/>
              <a:t>empowerment</a:t>
            </a:r>
            <a:r>
              <a:rPr lang="fr-BE" dirty="0"/>
              <a:t> to </a:t>
            </a:r>
            <a:r>
              <a:rPr lang="fr-BE" dirty="0" err="1"/>
              <a:t>adopt</a:t>
            </a:r>
            <a:r>
              <a:rPr lang="fr-BE" dirty="0"/>
              <a:t> </a:t>
            </a:r>
            <a:r>
              <a:rPr lang="fr-BE" dirty="0" err="1"/>
              <a:t>DAs</a:t>
            </a:r>
            <a:r>
              <a:rPr lang="fr-BE" dirty="0"/>
              <a:t> of Article 5(3</a:t>
            </a:r>
            <a:r>
              <a:rPr lang="fr-BE" dirty="0" smtClean="0"/>
              <a:t>)</a:t>
            </a:r>
          </a:p>
          <a:p>
            <a:endParaRPr lang="fr-BE" dirty="0"/>
          </a:p>
          <a:p>
            <a:r>
              <a:rPr lang="fr-BE" b="1" dirty="0"/>
              <a:t>Article 3 </a:t>
            </a:r>
            <a:r>
              <a:rPr lang="fr-BE" b="1" dirty="0" smtClean="0"/>
              <a:t> </a:t>
            </a:r>
            <a:r>
              <a:rPr lang="fr-BE" dirty="0" smtClean="0"/>
              <a:t>– The </a:t>
            </a:r>
            <a:r>
              <a:rPr lang="fr-BE" dirty="0" err="1"/>
              <a:t>origin</a:t>
            </a:r>
            <a:r>
              <a:rPr lang="fr-BE" dirty="0"/>
              <a:t> </a:t>
            </a:r>
            <a:r>
              <a:rPr lang="fr-BE" dirty="0" err="1"/>
              <a:t>is</a:t>
            </a:r>
            <a:r>
              <a:rPr lang="fr-BE" dirty="0"/>
              <a:t> </a:t>
            </a:r>
            <a:r>
              <a:rPr lang="fr-BE" dirty="0" err="1"/>
              <a:t>now</a:t>
            </a:r>
            <a:r>
              <a:rPr lang="fr-BE" dirty="0"/>
              <a:t> </a:t>
            </a:r>
            <a:r>
              <a:rPr lang="fr-BE" dirty="0" err="1"/>
              <a:t>generically</a:t>
            </a:r>
            <a:r>
              <a:rPr lang="fr-BE" dirty="0"/>
              <a:t> </a:t>
            </a:r>
            <a:r>
              <a:rPr lang="fr-BE" dirty="0" smtClean="0"/>
              <a:t>"</a:t>
            </a:r>
            <a:r>
              <a:rPr lang="fr-BE" dirty="0"/>
              <a:t>agricultural </a:t>
            </a:r>
            <a:r>
              <a:rPr lang="fr-BE" dirty="0" smtClean="0"/>
              <a:t>" </a:t>
            </a:r>
            <a:r>
              <a:rPr lang="fr-BE" dirty="0"/>
              <a:t>in </a:t>
            </a:r>
            <a:r>
              <a:rPr lang="fr-BE" dirty="0" err="1"/>
              <a:t>order</a:t>
            </a:r>
            <a:r>
              <a:rPr lang="fr-BE" dirty="0"/>
              <a:t> not to </a:t>
            </a:r>
            <a:r>
              <a:rPr lang="fr-BE" dirty="0" err="1"/>
              <a:t>limit</a:t>
            </a:r>
            <a:r>
              <a:rPr lang="fr-BE" dirty="0"/>
              <a:t> </a:t>
            </a:r>
            <a:r>
              <a:rPr lang="fr-BE" dirty="0" err="1"/>
              <a:t>it</a:t>
            </a:r>
            <a:r>
              <a:rPr lang="fr-BE" dirty="0"/>
              <a:t> to </a:t>
            </a:r>
            <a:r>
              <a:rPr lang="fr-BE" dirty="0" err="1"/>
              <a:t>products</a:t>
            </a:r>
            <a:r>
              <a:rPr lang="fr-BE" dirty="0"/>
              <a:t> of the </a:t>
            </a:r>
            <a:r>
              <a:rPr lang="fr-BE" dirty="0" err="1"/>
              <a:t>Annex</a:t>
            </a:r>
            <a:r>
              <a:rPr lang="fr-BE" dirty="0"/>
              <a:t> I to the </a:t>
            </a:r>
            <a:r>
              <a:rPr lang="fr-BE" dirty="0" err="1"/>
              <a:t>Treaty</a:t>
            </a:r>
            <a:r>
              <a:rPr lang="fr-BE" dirty="0"/>
              <a:t> (to </a:t>
            </a:r>
            <a:r>
              <a:rPr lang="fr-BE" dirty="0" err="1"/>
              <a:t>include</a:t>
            </a:r>
            <a:r>
              <a:rPr lang="fr-BE" dirty="0"/>
              <a:t> </a:t>
            </a:r>
            <a:r>
              <a:rPr lang="fr-BE" dirty="0" err="1"/>
              <a:t>products</a:t>
            </a:r>
            <a:r>
              <a:rPr lang="fr-BE" dirty="0"/>
              <a:t> </a:t>
            </a:r>
            <a:r>
              <a:rPr lang="fr-BE" dirty="0" err="1"/>
              <a:t>such</a:t>
            </a:r>
            <a:r>
              <a:rPr lang="fr-BE" dirty="0"/>
              <a:t> as </a:t>
            </a:r>
            <a:r>
              <a:rPr lang="fr-BE" b="1" dirty="0" err="1"/>
              <a:t>bread</a:t>
            </a:r>
            <a:r>
              <a:rPr lang="fr-BE" dirty="0" smtClean="0"/>
              <a:t>)</a:t>
            </a:r>
          </a:p>
          <a:p>
            <a:endParaRPr lang="fr-BE" dirty="0"/>
          </a:p>
          <a:p>
            <a:r>
              <a:rPr lang="fr-BE" b="1" dirty="0"/>
              <a:t>Article </a:t>
            </a:r>
            <a:r>
              <a:rPr lang="fr-BE" b="1" dirty="0" smtClean="0"/>
              <a:t>5  </a:t>
            </a:r>
            <a:r>
              <a:rPr lang="fr-BE" dirty="0"/>
              <a:t>– </a:t>
            </a:r>
            <a:r>
              <a:rPr lang="fr-BE" dirty="0" err="1"/>
              <a:t>Delegated</a:t>
            </a:r>
            <a:r>
              <a:rPr lang="fr-BE" dirty="0"/>
              <a:t> </a:t>
            </a:r>
            <a:r>
              <a:rPr lang="fr-BE" dirty="0" err="1"/>
              <a:t>powers</a:t>
            </a:r>
            <a:r>
              <a:rPr lang="fr-BE" dirty="0"/>
              <a:t> </a:t>
            </a:r>
            <a:r>
              <a:rPr lang="fr-BE" dirty="0" smtClean="0"/>
              <a:t>–</a:t>
            </a:r>
            <a:r>
              <a:rPr lang="fr-BE" b="1" dirty="0" smtClean="0"/>
              <a:t> </a:t>
            </a:r>
            <a:r>
              <a:rPr lang="fr-BE" dirty="0" err="1"/>
              <a:t>Concerns</a:t>
            </a:r>
            <a:r>
              <a:rPr lang="fr-BE" dirty="0"/>
              <a:t> </a:t>
            </a:r>
            <a:r>
              <a:rPr lang="fr-BE" dirty="0" err="1"/>
              <a:t>amendment</a:t>
            </a:r>
            <a:r>
              <a:rPr lang="fr-BE" dirty="0"/>
              <a:t> of </a:t>
            </a:r>
            <a:r>
              <a:rPr lang="fr-BE" dirty="0" err="1"/>
              <a:t>technical</a:t>
            </a:r>
            <a:r>
              <a:rPr lang="fr-BE" dirty="0"/>
              <a:t> </a:t>
            </a:r>
            <a:r>
              <a:rPr lang="fr-BE" dirty="0" err="1"/>
              <a:t>definitions</a:t>
            </a:r>
            <a:r>
              <a:rPr lang="fr-BE" dirty="0"/>
              <a:t> (</a:t>
            </a:r>
            <a:r>
              <a:rPr lang="fr-BE" dirty="0" err="1"/>
              <a:t>Annex</a:t>
            </a:r>
            <a:r>
              <a:rPr lang="fr-BE" dirty="0"/>
              <a:t> I), </a:t>
            </a:r>
            <a:r>
              <a:rPr lang="fr-BE" dirty="0" err="1"/>
              <a:t>requirements</a:t>
            </a:r>
            <a:r>
              <a:rPr lang="fr-BE" dirty="0"/>
              <a:t> of </a:t>
            </a:r>
            <a:r>
              <a:rPr lang="fr-BE" dirty="0" err="1"/>
              <a:t>categories</a:t>
            </a:r>
            <a:r>
              <a:rPr lang="fr-BE" dirty="0"/>
              <a:t> (Part I of </a:t>
            </a:r>
            <a:r>
              <a:rPr lang="fr-BE" dirty="0" err="1"/>
              <a:t>Annex</a:t>
            </a:r>
            <a:r>
              <a:rPr lang="fr-BE" dirty="0"/>
              <a:t> II), </a:t>
            </a:r>
            <a:r>
              <a:rPr lang="fr-BE" dirty="0" err="1"/>
              <a:t>specific</a:t>
            </a:r>
            <a:r>
              <a:rPr lang="fr-BE" dirty="0"/>
              <a:t> </a:t>
            </a:r>
            <a:r>
              <a:rPr lang="fr-BE" dirty="0" err="1"/>
              <a:t>rules</a:t>
            </a:r>
            <a:r>
              <a:rPr lang="fr-BE" dirty="0"/>
              <a:t> </a:t>
            </a:r>
            <a:r>
              <a:rPr lang="fr-BE" dirty="0" err="1"/>
              <a:t>concerning</a:t>
            </a:r>
            <a:r>
              <a:rPr lang="fr-BE" dirty="0"/>
              <a:t> certain spirit drinks (Part II of </a:t>
            </a:r>
            <a:r>
              <a:rPr lang="fr-BE" dirty="0" err="1"/>
              <a:t>Annex</a:t>
            </a:r>
            <a:r>
              <a:rPr lang="fr-BE" dirty="0"/>
              <a:t> II), addition of new </a:t>
            </a:r>
            <a:r>
              <a:rPr lang="fr-BE" dirty="0" err="1"/>
              <a:t>categories</a:t>
            </a:r>
            <a:r>
              <a:rPr lang="fr-BE" dirty="0"/>
              <a:t> (</a:t>
            </a:r>
            <a:r>
              <a:rPr lang="fr-BE" dirty="0" err="1"/>
              <a:t>Annex</a:t>
            </a:r>
            <a:r>
              <a:rPr lang="fr-BE" dirty="0"/>
              <a:t> II) and </a:t>
            </a:r>
            <a:r>
              <a:rPr lang="fr-BE" dirty="0" err="1"/>
              <a:t>derogation</a:t>
            </a:r>
            <a:r>
              <a:rPr lang="fr-BE" dirty="0"/>
              <a:t> </a:t>
            </a:r>
            <a:r>
              <a:rPr lang="fr-BE" dirty="0" err="1"/>
              <a:t>from</a:t>
            </a:r>
            <a:r>
              <a:rPr lang="fr-BE" dirty="0"/>
              <a:t> </a:t>
            </a:r>
            <a:r>
              <a:rPr lang="fr-BE" dirty="0" err="1"/>
              <a:t>requirements</a:t>
            </a:r>
            <a:r>
              <a:rPr lang="fr-BE" dirty="0"/>
              <a:t> </a:t>
            </a:r>
            <a:r>
              <a:rPr lang="fr-BE" dirty="0" err="1"/>
              <a:t>under</a:t>
            </a:r>
            <a:r>
              <a:rPr lang="fr-BE" dirty="0"/>
              <a:t> </a:t>
            </a:r>
            <a:r>
              <a:rPr lang="fr-BE" dirty="0" err="1"/>
              <a:t>Annex</a:t>
            </a:r>
            <a:r>
              <a:rPr lang="fr-BE" dirty="0"/>
              <a:t> II in </a:t>
            </a:r>
            <a:r>
              <a:rPr lang="fr-BE" dirty="0" err="1"/>
              <a:t>exceptional</a:t>
            </a:r>
            <a:r>
              <a:rPr lang="fr-BE" dirty="0"/>
              <a:t> cases for the </a:t>
            </a:r>
            <a:r>
              <a:rPr lang="fr-BE" dirty="0" err="1"/>
              <a:t>purposes</a:t>
            </a:r>
            <a:r>
              <a:rPr lang="fr-BE" dirty="0"/>
              <a:t> of export to 3rd countries</a:t>
            </a:r>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6</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Article 1 </a:t>
            </a:r>
            <a:r>
              <a:rPr lang="fr-BE" b="1" dirty="0" smtClean="0"/>
              <a:t> </a:t>
            </a:r>
            <a:r>
              <a:rPr lang="fr-BE" dirty="0" smtClean="0"/>
              <a:t>– The </a:t>
            </a:r>
            <a:r>
              <a:rPr lang="fr-BE" dirty="0" err="1"/>
              <a:t>possibility</a:t>
            </a:r>
            <a:r>
              <a:rPr lang="fr-BE" dirty="0"/>
              <a:t> to </a:t>
            </a:r>
            <a:r>
              <a:rPr lang="fr-BE" dirty="0" err="1"/>
              <a:t>adopt</a:t>
            </a:r>
            <a:r>
              <a:rPr lang="fr-BE" dirty="0"/>
              <a:t> </a:t>
            </a:r>
            <a:r>
              <a:rPr lang="fr-BE" dirty="0" err="1"/>
              <a:t>implementing</a:t>
            </a:r>
            <a:r>
              <a:rPr lang="fr-BE" dirty="0"/>
              <a:t> </a:t>
            </a:r>
            <a:r>
              <a:rPr lang="fr-BE" dirty="0" err="1"/>
              <a:t>rules</a:t>
            </a:r>
            <a:r>
              <a:rPr lang="fr-BE" dirty="0"/>
              <a:t> to </a:t>
            </a:r>
            <a:r>
              <a:rPr lang="fr-BE" dirty="0" err="1"/>
              <a:t>derogate</a:t>
            </a:r>
            <a:r>
              <a:rPr lang="fr-BE" dirty="0"/>
              <a:t> in </a:t>
            </a:r>
            <a:r>
              <a:rPr lang="fr-BE" dirty="0" err="1"/>
              <a:t>exceptional</a:t>
            </a:r>
            <a:r>
              <a:rPr lang="fr-BE" dirty="0"/>
              <a:t> cases </a:t>
            </a:r>
            <a:r>
              <a:rPr lang="fr-BE" dirty="0" err="1"/>
              <a:t>from</a:t>
            </a:r>
            <a:r>
              <a:rPr lang="fr-BE" dirty="0"/>
              <a:t> the provisions of Annexes I and II </a:t>
            </a:r>
            <a:r>
              <a:rPr lang="fr-BE" dirty="0" err="1"/>
              <a:t>where</a:t>
            </a:r>
            <a:r>
              <a:rPr lang="fr-BE" dirty="0"/>
              <a:t> </a:t>
            </a:r>
            <a:r>
              <a:rPr lang="fr-BE" dirty="0" err="1"/>
              <a:t>required</a:t>
            </a:r>
            <a:r>
              <a:rPr lang="fr-BE" dirty="0"/>
              <a:t> for the </a:t>
            </a:r>
            <a:r>
              <a:rPr lang="fr-BE" dirty="0" err="1"/>
              <a:t>purposes</a:t>
            </a:r>
            <a:r>
              <a:rPr lang="fr-BE" dirty="0"/>
              <a:t> of </a:t>
            </a:r>
            <a:r>
              <a:rPr lang="fr-BE" b="1" dirty="0"/>
              <a:t>export to 3rd countries</a:t>
            </a:r>
            <a:r>
              <a:rPr lang="fr-BE" dirty="0"/>
              <a:t> (Article 1(3) R 110/2008) </a:t>
            </a:r>
            <a:r>
              <a:rPr lang="fr-BE" dirty="0" err="1"/>
              <a:t>integrated</a:t>
            </a:r>
            <a:r>
              <a:rPr lang="fr-BE" dirty="0"/>
              <a:t> in the </a:t>
            </a:r>
            <a:r>
              <a:rPr lang="fr-BE" dirty="0" err="1"/>
              <a:t>empowerment</a:t>
            </a:r>
            <a:r>
              <a:rPr lang="fr-BE" dirty="0"/>
              <a:t> to </a:t>
            </a:r>
            <a:r>
              <a:rPr lang="fr-BE" dirty="0" err="1"/>
              <a:t>adopt</a:t>
            </a:r>
            <a:r>
              <a:rPr lang="fr-BE" dirty="0"/>
              <a:t> </a:t>
            </a:r>
            <a:r>
              <a:rPr lang="fr-BE" dirty="0" err="1"/>
              <a:t>DAs</a:t>
            </a:r>
            <a:r>
              <a:rPr lang="fr-BE" dirty="0"/>
              <a:t> of Article 5(3</a:t>
            </a:r>
            <a:r>
              <a:rPr lang="fr-BE" dirty="0" smtClean="0"/>
              <a:t>)</a:t>
            </a:r>
          </a:p>
          <a:p>
            <a:endParaRPr lang="fr-BE" dirty="0"/>
          </a:p>
          <a:p>
            <a:r>
              <a:rPr lang="fr-BE" b="1" dirty="0"/>
              <a:t>Article 3 </a:t>
            </a:r>
            <a:r>
              <a:rPr lang="fr-BE" b="1" dirty="0" smtClean="0"/>
              <a:t> </a:t>
            </a:r>
            <a:r>
              <a:rPr lang="fr-BE" dirty="0" smtClean="0"/>
              <a:t>– The </a:t>
            </a:r>
            <a:r>
              <a:rPr lang="fr-BE" dirty="0" err="1"/>
              <a:t>origin</a:t>
            </a:r>
            <a:r>
              <a:rPr lang="fr-BE" dirty="0"/>
              <a:t> </a:t>
            </a:r>
            <a:r>
              <a:rPr lang="fr-BE" dirty="0" err="1"/>
              <a:t>is</a:t>
            </a:r>
            <a:r>
              <a:rPr lang="fr-BE" dirty="0"/>
              <a:t> </a:t>
            </a:r>
            <a:r>
              <a:rPr lang="fr-BE" dirty="0" err="1"/>
              <a:t>now</a:t>
            </a:r>
            <a:r>
              <a:rPr lang="fr-BE" dirty="0"/>
              <a:t> </a:t>
            </a:r>
            <a:r>
              <a:rPr lang="fr-BE" dirty="0" err="1"/>
              <a:t>generically</a:t>
            </a:r>
            <a:r>
              <a:rPr lang="fr-BE" dirty="0"/>
              <a:t> </a:t>
            </a:r>
            <a:r>
              <a:rPr lang="fr-BE" dirty="0" smtClean="0"/>
              <a:t>"</a:t>
            </a:r>
            <a:r>
              <a:rPr lang="fr-BE" dirty="0"/>
              <a:t>agricultural </a:t>
            </a:r>
            <a:r>
              <a:rPr lang="fr-BE" dirty="0" smtClean="0"/>
              <a:t>" </a:t>
            </a:r>
            <a:r>
              <a:rPr lang="fr-BE" dirty="0"/>
              <a:t>in </a:t>
            </a:r>
            <a:r>
              <a:rPr lang="fr-BE" dirty="0" err="1"/>
              <a:t>order</a:t>
            </a:r>
            <a:r>
              <a:rPr lang="fr-BE" dirty="0"/>
              <a:t> not to </a:t>
            </a:r>
            <a:r>
              <a:rPr lang="fr-BE" dirty="0" err="1"/>
              <a:t>limit</a:t>
            </a:r>
            <a:r>
              <a:rPr lang="fr-BE" dirty="0"/>
              <a:t> </a:t>
            </a:r>
            <a:r>
              <a:rPr lang="fr-BE" dirty="0" err="1"/>
              <a:t>it</a:t>
            </a:r>
            <a:r>
              <a:rPr lang="fr-BE" dirty="0"/>
              <a:t> to </a:t>
            </a:r>
            <a:r>
              <a:rPr lang="fr-BE" dirty="0" err="1"/>
              <a:t>products</a:t>
            </a:r>
            <a:r>
              <a:rPr lang="fr-BE" dirty="0"/>
              <a:t> of the </a:t>
            </a:r>
            <a:r>
              <a:rPr lang="fr-BE" dirty="0" err="1"/>
              <a:t>Annex</a:t>
            </a:r>
            <a:r>
              <a:rPr lang="fr-BE" dirty="0"/>
              <a:t> I to the </a:t>
            </a:r>
            <a:r>
              <a:rPr lang="fr-BE" dirty="0" err="1"/>
              <a:t>Treaty</a:t>
            </a:r>
            <a:r>
              <a:rPr lang="fr-BE" dirty="0"/>
              <a:t> (to </a:t>
            </a:r>
            <a:r>
              <a:rPr lang="fr-BE" dirty="0" err="1"/>
              <a:t>include</a:t>
            </a:r>
            <a:r>
              <a:rPr lang="fr-BE" dirty="0"/>
              <a:t> </a:t>
            </a:r>
            <a:r>
              <a:rPr lang="fr-BE" dirty="0" err="1"/>
              <a:t>products</a:t>
            </a:r>
            <a:r>
              <a:rPr lang="fr-BE" dirty="0"/>
              <a:t> </a:t>
            </a:r>
            <a:r>
              <a:rPr lang="fr-BE" dirty="0" err="1"/>
              <a:t>such</a:t>
            </a:r>
            <a:r>
              <a:rPr lang="fr-BE" dirty="0"/>
              <a:t> as </a:t>
            </a:r>
            <a:r>
              <a:rPr lang="fr-BE" b="1" dirty="0" err="1"/>
              <a:t>bread</a:t>
            </a:r>
            <a:r>
              <a:rPr lang="fr-BE" dirty="0" smtClean="0"/>
              <a:t>)</a:t>
            </a:r>
          </a:p>
          <a:p>
            <a:endParaRPr lang="fr-BE" dirty="0"/>
          </a:p>
          <a:p>
            <a:r>
              <a:rPr lang="fr-BE" b="1" dirty="0"/>
              <a:t>Article </a:t>
            </a:r>
            <a:r>
              <a:rPr lang="fr-BE" b="1" dirty="0" smtClean="0"/>
              <a:t>5  </a:t>
            </a:r>
            <a:r>
              <a:rPr lang="fr-BE" dirty="0"/>
              <a:t>– </a:t>
            </a:r>
            <a:r>
              <a:rPr lang="fr-BE" dirty="0" err="1"/>
              <a:t>Delegated</a:t>
            </a:r>
            <a:r>
              <a:rPr lang="fr-BE" dirty="0"/>
              <a:t> </a:t>
            </a:r>
            <a:r>
              <a:rPr lang="fr-BE" dirty="0" err="1"/>
              <a:t>powers</a:t>
            </a:r>
            <a:r>
              <a:rPr lang="fr-BE" dirty="0"/>
              <a:t> </a:t>
            </a:r>
            <a:r>
              <a:rPr lang="fr-BE" dirty="0" smtClean="0"/>
              <a:t>–</a:t>
            </a:r>
            <a:r>
              <a:rPr lang="fr-BE" b="1" dirty="0" smtClean="0"/>
              <a:t> </a:t>
            </a:r>
            <a:r>
              <a:rPr lang="fr-BE" dirty="0" err="1"/>
              <a:t>Concerns</a:t>
            </a:r>
            <a:r>
              <a:rPr lang="fr-BE" dirty="0"/>
              <a:t> </a:t>
            </a:r>
            <a:r>
              <a:rPr lang="fr-BE" dirty="0" err="1"/>
              <a:t>amendment</a:t>
            </a:r>
            <a:r>
              <a:rPr lang="fr-BE" dirty="0"/>
              <a:t> of </a:t>
            </a:r>
            <a:r>
              <a:rPr lang="fr-BE" dirty="0" err="1"/>
              <a:t>technical</a:t>
            </a:r>
            <a:r>
              <a:rPr lang="fr-BE" dirty="0"/>
              <a:t> </a:t>
            </a:r>
            <a:r>
              <a:rPr lang="fr-BE" dirty="0" err="1"/>
              <a:t>definitions</a:t>
            </a:r>
            <a:r>
              <a:rPr lang="fr-BE" dirty="0"/>
              <a:t> (</a:t>
            </a:r>
            <a:r>
              <a:rPr lang="fr-BE" dirty="0" err="1"/>
              <a:t>Annex</a:t>
            </a:r>
            <a:r>
              <a:rPr lang="fr-BE" dirty="0"/>
              <a:t> I), </a:t>
            </a:r>
            <a:r>
              <a:rPr lang="fr-BE" dirty="0" err="1"/>
              <a:t>requirements</a:t>
            </a:r>
            <a:r>
              <a:rPr lang="fr-BE" dirty="0"/>
              <a:t> of </a:t>
            </a:r>
            <a:r>
              <a:rPr lang="fr-BE" dirty="0" err="1"/>
              <a:t>categories</a:t>
            </a:r>
            <a:r>
              <a:rPr lang="fr-BE" dirty="0"/>
              <a:t> (Part I of </a:t>
            </a:r>
            <a:r>
              <a:rPr lang="fr-BE" dirty="0" err="1"/>
              <a:t>Annex</a:t>
            </a:r>
            <a:r>
              <a:rPr lang="fr-BE" dirty="0"/>
              <a:t> II), </a:t>
            </a:r>
            <a:r>
              <a:rPr lang="fr-BE" dirty="0" err="1"/>
              <a:t>specific</a:t>
            </a:r>
            <a:r>
              <a:rPr lang="fr-BE" dirty="0"/>
              <a:t> </a:t>
            </a:r>
            <a:r>
              <a:rPr lang="fr-BE" dirty="0" err="1"/>
              <a:t>rules</a:t>
            </a:r>
            <a:r>
              <a:rPr lang="fr-BE" dirty="0"/>
              <a:t> </a:t>
            </a:r>
            <a:r>
              <a:rPr lang="fr-BE" dirty="0" err="1"/>
              <a:t>concerning</a:t>
            </a:r>
            <a:r>
              <a:rPr lang="fr-BE" dirty="0"/>
              <a:t> certain spirit drinks (Part II of </a:t>
            </a:r>
            <a:r>
              <a:rPr lang="fr-BE" dirty="0" err="1"/>
              <a:t>Annex</a:t>
            </a:r>
            <a:r>
              <a:rPr lang="fr-BE" dirty="0"/>
              <a:t> II), addition of new </a:t>
            </a:r>
            <a:r>
              <a:rPr lang="fr-BE" dirty="0" err="1"/>
              <a:t>categories</a:t>
            </a:r>
            <a:r>
              <a:rPr lang="fr-BE" dirty="0"/>
              <a:t> (</a:t>
            </a:r>
            <a:r>
              <a:rPr lang="fr-BE" dirty="0" err="1"/>
              <a:t>Annex</a:t>
            </a:r>
            <a:r>
              <a:rPr lang="fr-BE" dirty="0"/>
              <a:t> II) and </a:t>
            </a:r>
            <a:r>
              <a:rPr lang="fr-BE" dirty="0" err="1"/>
              <a:t>derogation</a:t>
            </a:r>
            <a:r>
              <a:rPr lang="fr-BE" dirty="0"/>
              <a:t> </a:t>
            </a:r>
            <a:r>
              <a:rPr lang="fr-BE" dirty="0" err="1"/>
              <a:t>from</a:t>
            </a:r>
            <a:r>
              <a:rPr lang="fr-BE" dirty="0"/>
              <a:t> </a:t>
            </a:r>
            <a:r>
              <a:rPr lang="fr-BE" dirty="0" err="1"/>
              <a:t>requirements</a:t>
            </a:r>
            <a:r>
              <a:rPr lang="fr-BE" dirty="0"/>
              <a:t> </a:t>
            </a:r>
            <a:r>
              <a:rPr lang="fr-BE" dirty="0" err="1"/>
              <a:t>under</a:t>
            </a:r>
            <a:r>
              <a:rPr lang="fr-BE" dirty="0"/>
              <a:t> </a:t>
            </a:r>
            <a:r>
              <a:rPr lang="fr-BE" dirty="0" err="1"/>
              <a:t>Annex</a:t>
            </a:r>
            <a:r>
              <a:rPr lang="fr-BE" dirty="0"/>
              <a:t> II in </a:t>
            </a:r>
            <a:r>
              <a:rPr lang="fr-BE" dirty="0" err="1"/>
              <a:t>exceptional</a:t>
            </a:r>
            <a:r>
              <a:rPr lang="fr-BE" dirty="0"/>
              <a:t> cases for the </a:t>
            </a:r>
            <a:r>
              <a:rPr lang="fr-BE" dirty="0" err="1"/>
              <a:t>purposes</a:t>
            </a:r>
            <a:r>
              <a:rPr lang="fr-BE" dirty="0"/>
              <a:t> of export to 3rd countries</a:t>
            </a:r>
          </a:p>
          <a:p>
            <a:endParaRPr lang="fr-BE" dirty="0"/>
          </a:p>
          <a:p>
            <a:endParaRPr lang="fr-BE" dirty="0"/>
          </a:p>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7</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8</a:t>
            </a:fld>
            <a:endParaRPr lang="en-GB"/>
          </a:p>
        </p:txBody>
      </p:sp>
    </p:spTree>
    <p:extLst>
      <p:ext uri="{BB962C8B-B14F-4D97-AF65-F5344CB8AC3E}">
        <p14:creationId xmlns:p14="http://schemas.microsoft.com/office/powerpoint/2010/main" val="935633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A619EA00-21EC-4192-BEE2-3FA6CAC1F4CC}" type="slidenum">
              <a:rPr lang="en-GB" smtClean="0"/>
              <a:pPr/>
              <a:t>9</a:t>
            </a:fld>
            <a:endParaRPr lang="en-GB"/>
          </a:p>
        </p:txBody>
      </p:sp>
    </p:spTree>
    <p:extLst>
      <p:ext uri="{BB962C8B-B14F-4D97-AF65-F5344CB8AC3E}">
        <p14:creationId xmlns:p14="http://schemas.microsoft.com/office/powerpoint/2010/main" val="9356339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4093622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290748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Picture 47" descr="2851026377_bf871ff1dc_o"/>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250825" y="188913"/>
            <a:ext cx="8667750" cy="650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DG-AGRI-mask-cov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2700"/>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p:cNvSpPr>
          <p:nvPr/>
        </p:nvSpPr>
        <p:spPr bwMode="auto">
          <a:xfrm>
            <a:off x="0" y="1252538"/>
            <a:ext cx="9144000" cy="2320925"/>
          </a:xfrm>
          <a:prstGeom prst="rect">
            <a:avLst/>
          </a:prstGeom>
          <a:solidFill>
            <a:srgbClr val="0D0D0D">
              <a:alpha val="50000"/>
            </a:srgbClr>
          </a:solidFill>
          <a:ln w="9525">
            <a:noFill/>
            <a:miter lim="800000"/>
            <a:headEnd/>
            <a:tailEnd/>
          </a:ln>
        </p:spPr>
        <p:txBody>
          <a:bodyPr anchor="ctr"/>
          <a:lstStyle/>
          <a:p>
            <a:pPr algn="ctr">
              <a:defRPr/>
            </a:pPr>
            <a:endParaRPr lang="el-GR" sz="4000">
              <a:solidFill>
                <a:srgbClr val="FFFFFF"/>
              </a:solidFill>
              <a:latin typeface="Arial" charset="0"/>
            </a:endParaRPr>
          </a:p>
        </p:txBody>
      </p:sp>
      <p:sp>
        <p:nvSpPr>
          <p:cNvPr id="7" name="Text Box 45"/>
          <p:cNvSpPr txBox="1">
            <a:spLocks noChangeArrowheads="1"/>
          </p:cNvSpPr>
          <p:nvPr/>
        </p:nvSpPr>
        <p:spPr bwMode="auto">
          <a:xfrm rot="16200000">
            <a:off x="8174037" y="5548313"/>
            <a:ext cx="1431925" cy="184150"/>
          </a:xfrm>
          <a:prstGeom prst="rect">
            <a:avLst/>
          </a:prstGeom>
          <a:noFill/>
          <a:ln w="9525">
            <a:noFill/>
            <a:miter lim="800000"/>
            <a:headEnd/>
            <a:tailEnd/>
          </a:ln>
          <a:effectLst/>
        </p:spPr>
        <p:txBody>
          <a:bodyPr>
            <a:spAutoFit/>
          </a:bodyPr>
          <a:lstStyle/>
          <a:p>
            <a:pPr>
              <a:spcBef>
                <a:spcPct val="50000"/>
              </a:spcBef>
              <a:defRPr/>
            </a:pPr>
            <a:r>
              <a:rPr lang="en-GB" sz="600">
                <a:solidFill>
                  <a:srgbClr val="808080"/>
                </a:solidFill>
                <a:latin typeface="Arial" charset="0"/>
                <a:ea typeface="Arial Unicode MS" pitchFamily="34" charset="-128"/>
                <a:cs typeface="Arial Unicode MS" pitchFamily="34" charset="-128"/>
              </a:rPr>
              <a:t>Ⓒ Olof S.</a:t>
            </a:r>
          </a:p>
        </p:txBody>
      </p:sp>
      <p:pic>
        <p:nvPicPr>
          <p:cNvPr id="8" name="Picture 8" descr="DGAGRI-signature-E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6013450"/>
            <a:ext cx="163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solidFill>
                  <a:schemeClr val="bg1"/>
                </a:solidFill>
              </a:defRPr>
            </a:lvl1pPr>
          </a:lstStyle>
          <a:p>
            <a:endParaRPr lang="el-GR"/>
          </a:p>
        </p:txBody>
      </p:sp>
      <p:sp>
        <p:nvSpPr>
          <p:cNvPr id="3074" name="Rectangle 2"/>
          <p:cNvSpPr>
            <a:spLocks noGrp="1" noChangeArrowheads="1"/>
          </p:cNvSpPr>
          <p:nvPr>
            <p:ph type="ctrTitle"/>
          </p:nvPr>
        </p:nvSpPr>
        <p:spPr>
          <a:xfrm>
            <a:off x="685800" y="1679575"/>
            <a:ext cx="7772400" cy="1470025"/>
          </a:xfrm>
        </p:spPr>
        <p:txBody>
          <a:bodyPr/>
          <a:lstStyle>
            <a:lvl1pPr>
              <a:defRPr sz="4000">
                <a:solidFill>
                  <a:schemeClr val="bg1"/>
                </a:solidFill>
              </a:defRPr>
            </a:lvl1pPr>
          </a:lstStyle>
          <a:p>
            <a:endParaRPr lang="el-GR"/>
          </a:p>
        </p:txBody>
      </p:sp>
    </p:spTree>
    <p:extLst>
      <p:ext uri="{BB962C8B-B14F-4D97-AF65-F5344CB8AC3E}">
        <p14:creationId xmlns:p14="http://schemas.microsoft.com/office/powerpoint/2010/main" val="398264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fld id="{23865332-DB36-42B1-B899-2F5D5BB31AB1}" type="datetime1">
              <a:rPr lang="en-US" smtClean="0"/>
              <a:pPr/>
              <a:t>4/12/2018</a:t>
            </a:fld>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C0919D31-A07A-4323-AF83-9B779F61DA52}" type="slidenum">
              <a:rPr lang="en-GB"/>
              <a:pPr>
                <a:defRPr/>
              </a:pPr>
              <a:t>‹#›</a:t>
            </a:fld>
            <a:endParaRPr lang="en-GB"/>
          </a:p>
        </p:txBody>
      </p:sp>
    </p:spTree>
    <p:extLst>
      <p:ext uri="{BB962C8B-B14F-4D97-AF65-F5344CB8AC3E}">
        <p14:creationId xmlns:p14="http://schemas.microsoft.com/office/powerpoint/2010/main" val="1698390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fld id="{74814A2D-C31D-4D05-850A-F1072DF3E815}" type="datetime1">
              <a:rPr lang="en-US" smtClean="0"/>
              <a:pPr/>
              <a:t>4/12/2018</a:t>
            </a:fld>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15B6137-9C52-440C-944F-7F263689D1FD}" type="slidenum">
              <a:rPr lang="en-GB"/>
              <a:pPr>
                <a:defRPr/>
              </a:pPr>
              <a:t>‹#›</a:t>
            </a:fld>
            <a:endParaRPr lang="en-GB"/>
          </a:p>
        </p:txBody>
      </p:sp>
    </p:spTree>
    <p:extLst>
      <p:ext uri="{BB962C8B-B14F-4D97-AF65-F5344CB8AC3E}">
        <p14:creationId xmlns:p14="http://schemas.microsoft.com/office/powerpoint/2010/main" val="525985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981075"/>
            <a:ext cx="403860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981075"/>
            <a:ext cx="403860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Rectangle 4"/>
          <p:cNvSpPr>
            <a:spLocks noGrp="1" noChangeArrowheads="1"/>
          </p:cNvSpPr>
          <p:nvPr>
            <p:ph type="dt" sz="half" idx="10"/>
          </p:nvPr>
        </p:nvSpPr>
        <p:spPr>
          <a:ln/>
        </p:spPr>
        <p:txBody>
          <a:bodyPr/>
          <a:lstStyle>
            <a:lvl1pPr>
              <a:defRPr/>
            </a:lvl1pPr>
          </a:lstStyle>
          <a:p>
            <a:fld id="{013BF9D7-25AE-4011-99C4-1BFD9BFD7591}" type="datetime1">
              <a:rPr lang="en-US" smtClean="0"/>
              <a:pPr/>
              <a:t>4/12/2018</a:t>
            </a:fld>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FD29BD92-AD61-403E-B741-190A40ABDB29}" type="slidenum">
              <a:rPr lang="en-GB"/>
              <a:pPr>
                <a:defRPr/>
              </a:pPr>
              <a:t>‹#›</a:t>
            </a:fld>
            <a:endParaRPr lang="en-GB"/>
          </a:p>
        </p:txBody>
      </p:sp>
    </p:spTree>
    <p:extLst>
      <p:ext uri="{BB962C8B-B14F-4D97-AF65-F5344CB8AC3E}">
        <p14:creationId xmlns:p14="http://schemas.microsoft.com/office/powerpoint/2010/main" val="895746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Rectangle 4"/>
          <p:cNvSpPr>
            <a:spLocks noGrp="1" noChangeArrowheads="1"/>
          </p:cNvSpPr>
          <p:nvPr>
            <p:ph type="dt" sz="half" idx="10"/>
          </p:nvPr>
        </p:nvSpPr>
        <p:spPr>
          <a:ln/>
        </p:spPr>
        <p:txBody>
          <a:bodyPr/>
          <a:lstStyle>
            <a:lvl1pPr>
              <a:defRPr/>
            </a:lvl1pPr>
          </a:lstStyle>
          <a:p>
            <a:fld id="{1E581B1B-EF00-4452-9787-E523B7CE1E04}" type="datetime1">
              <a:rPr lang="en-US" smtClean="0"/>
              <a:pPr/>
              <a:t>4/12/2018</a:t>
            </a:fld>
            <a:endParaRPr lang="it-IT"/>
          </a:p>
        </p:txBody>
      </p:sp>
      <p:sp>
        <p:nvSpPr>
          <p:cNvPr id="8" name="Rectangle 5"/>
          <p:cNvSpPr>
            <a:spLocks noGrp="1" noChangeArrowheads="1"/>
          </p:cNvSpPr>
          <p:nvPr>
            <p:ph type="ftr" sz="quarter" idx="11"/>
          </p:nvPr>
        </p:nvSpPr>
        <p:spPr>
          <a:ln/>
        </p:spPr>
        <p:txBody>
          <a:bodyPr/>
          <a:lstStyle>
            <a:lvl1pPr>
              <a:defRPr/>
            </a:lvl1pPr>
          </a:lstStyle>
          <a:p>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184A6A28-33A5-4BE3-AD5E-CA1E401949EB}" type="slidenum">
              <a:rPr lang="en-GB"/>
              <a:pPr>
                <a:defRPr/>
              </a:pPr>
              <a:t>‹#›</a:t>
            </a:fld>
            <a:endParaRPr lang="en-GB"/>
          </a:p>
        </p:txBody>
      </p:sp>
    </p:spTree>
    <p:extLst>
      <p:ext uri="{BB962C8B-B14F-4D97-AF65-F5344CB8AC3E}">
        <p14:creationId xmlns:p14="http://schemas.microsoft.com/office/powerpoint/2010/main" val="3346838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Rectangle 4"/>
          <p:cNvSpPr>
            <a:spLocks noGrp="1" noChangeArrowheads="1"/>
          </p:cNvSpPr>
          <p:nvPr>
            <p:ph type="dt" sz="half" idx="10"/>
          </p:nvPr>
        </p:nvSpPr>
        <p:spPr>
          <a:ln/>
        </p:spPr>
        <p:txBody>
          <a:bodyPr/>
          <a:lstStyle>
            <a:lvl1pPr>
              <a:defRPr/>
            </a:lvl1pPr>
          </a:lstStyle>
          <a:p>
            <a:fld id="{64E0F190-7037-4571-B1C5-FA4FE4E3066F}" type="datetime1">
              <a:rPr lang="en-US" smtClean="0"/>
              <a:pPr/>
              <a:t>4/12/2018</a:t>
            </a:fld>
            <a:endParaRPr lang="it-IT"/>
          </a:p>
        </p:txBody>
      </p:sp>
      <p:sp>
        <p:nvSpPr>
          <p:cNvPr id="4" name="Rectangle 5"/>
          <p:cNvSpPr>
            <a:spLocks noGrp="1" noChangeArrowheads="1"/>
          </p:cNvSpPr>
          <p:nvPr>
            <p:ph type="ftr" sz="quarter" idx="11"/>
          </p:nvPr>
        </p:nvSpPr>
        <p:spPr>
          <a:ln/>
        </p:spPr>
        <p:txBody>
          <a:bodyPr/>
          <a:lstStyle>
            <a:lvl1pPr>
              <a:defRPr/>
            </a:lvl1pPr>
          </a:lstStyle>
          <a:p>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07D40F40-5409-4BC6-918A-9597A1660812}" type="slidenum">
              <a:rPr lang="en-GB"/>
              <a:pPr>
                <a:defRPr/>
              </a:pPr>
              <a:t>‹#›</a:t>
            </a:fld>
            <a:endParaRPr lang="en-GB"/>
          </a:p>
        </p:txBody>
      </p:sp>
    </p:spTree>
    <p:extLst>
      <p:ext uri="{BB962C8B-B14F-4D97-AF65-F5344CB8AC3E}">
        <p14:creationId xmlns:p14="http://schemas.microsoft.com/office/powerpoint/2010/main" val="1790888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8449F1-3962-4E45-B722-86EC72213F7C}" type="datetime1">
              <a:rPr lang="en-US" smtClean="0"/>
              <a:pPr/>
              <a:t>4/12/2018</a:t>
            </a:fld>
            <a:endParaRPr lang="it-IT"/>
          </a:p>
        </p:txBody>
      </p:sp>
      <p:sp>
        <p:nvSpPr>
          <p:cNvPr id="3" name="Rectangle 5"/>
          <p:cNvSpPr>
            <a:spLocks noGrp="1" noChangeArrowheads="1"/>
          </p:cNvSpPr>
          <p:nvPr>
            <p:ph type="ftr" sz="quarter" idx="11"/>
          </p:nvPr>
        </p:nvSpPr>
        <p:spPr>
          <a:ln/>
        </p:spPr>
        <p:txBody>
          <a:bodyPr/>
          <a:lstStyle>
            <a:lvl1pPr>
              <a:defRPr/>
            </a:lvl1pPr>
          </a:lstStyle>
          <a:p>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54DC7C63-9194-4E60-9BEB-1B15259BF4AF}" type="slidenum">
              <a:rPr lang="en-GB"/>
              <a:pPr>
                <a:defRPr/>
              </a:pPr>
              <a:t>‹#›</a:t>
            </a:fld>
            <a:endParaRPr lang="en-GB"/>
          </a:p>
        </p:txBody>
      </p:sp>
    </p:spTree>
    <p:extLst>
      <p:ext uri="{BB962C8B-B14F-4D97-AF65-F5344CB8AC3E}">
        <p14:creationId xmlns:p14="http://schemas.microsoft.com/office/powerpoint/2010/main" val="10557150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fld id="{466D863A-5DF2-487B-997D-D56081CFF0F9}" type="datetime1">
              <a:rPr lang="en-US" smtClean="0"/>
              <a:pPr/>
              <a:t>4/12/2018</a:t>
            </a:fld>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78CDB0FF-6292-4D45-84E4-C5F1EB67A1EC}" type="slidenum">
              <a:rPr lang="en-GB"/>
              <a:pPr>
                <a:defRPr/>
              </a:pPr>
              <a:t>‹#›</a:t>
            </a:fld>
            <a:endParaRPr lang="en-GB"/>
          </a:p>
        </p:txBody>
      </p:sp>
    </p:spTree>
    <p:extLst>
      <p:ext uri="{BB962C8B-B14F-4D97-AF65-F5344CB8AC3E}">
        <p14:creationId xmlns:p14="http://schemas.microsoft.com/office/powerpoint/2010/main" val="3511553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163684781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BE"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fld id="{D8F62709-2D57-4D96-B0CF-1B4F49998BBD}" type="datetime1">
              <a:rPr lang="en-US" smtClean="0"/>
              <a:pPr/>
              <a:t>4/12/2018</a:t>
            </a:fld>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5F0C1462-FA73-4923-BFD0-C582129C9CFC}" type="slidenum">
              <a:rPr lang="en-GB"/>
              <a:pPr>
                <a:defRPr/>
              </a:pPr>
              <a:t>‹#›</a:t>
            </a:fld>
            <a:endParaRPr lang="en-GB"/>
          </a:p>
        </p:txBody>
      </p:sp>
    </p:spTree>
    <p:extLst>
      <p:ext uri="{BB962C8B-B14F-4D97-AF65-F5344CB8AC3E}">
        <p14:creationId xmlns:p14="http://schemas.microsoft.com/office/powerpoint/2010/main" val="1402181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fld id="{916583EA-DC2F-417A-8DD0-3C753FF3E208}" type="datetime1">
              <a:rPr lang="en-US" smtClean="0"/>
              <a:pPr/>
              <a:t>4/12/2018</a:t>
            </a:fld>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358424E-0433-49A5-B2CC-DA3A9BBD065C}" type="slidenum">
              <a:rPr lang="en-GB"/>
              <a:pPr>
                <a:defRPr/>
              </a:pPr>
              <a:t>‹#›</a:t>
            </a:fld>
            <a:endParaRPr lang="en-GB"/>
          </a:p>
        </p:txBody>
      </p:sp>
    </p:spTree>
    <p:extLst>
      <p:ext uri="{BB962C8B-B14F-4D97-AF65-F5344CB8AC3E}">
        <p14:creationId xmlns:p14="http://schemas.microsoft.com/office/powerpoint/2010/main" val="3315411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88913"/>
            <a:ext cx="2057400" cy="5688012"/>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188913"/>
            <a:ext cx="6019800" cy="56880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fld id="{BA472068-7CBA-40CD-8D23-2C5D1517DEA5}" type="datetime1">
              <a:rPr lang="en-US" smtClean="0"/>
              <a:pPr/>
              <a:t>4/12/2018</a:t>
            </a:fld>
            <a:endParaRPr lang="it-IT"/>
          </a:p>
        </p:txBody>
      </p:sp>
      <p:sp>
        <p:nvSpPr>
          <p:cNvPr id="5" name="Rectangle 5"/>
          <p:cNvSpPr>
            <a:spLocks noGrp="1" noChangeArrowheads="1"/>
          </p:cNvSpPr>
          <p:nvPr>
            <p:ph type="ftr" sz="quarter" idx="11"/>
          </p:nvPr>
        </p:nvSpPr>
        <p:spPr>
          <a:ln/>
        </p:spPr>
        <p:txBody>
          <a:bodyPr/>
          <a:lstStyle>
            <a:lvl1pPr>
              <a:defRPr/>
            </a:lvl1pPr>
          </a:lstStyle>
          <a:p>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44798B1-78BC-4AEC-A56F-82C38412415B}" type="slidenum">
              <a:rPr lang="en-GB"/>
              <a:pPr>
                <a:defRPr/>
              </a:pPr>
              <a:t>‹#›</a:t>
            </a:fld>
            <a:endParaRPr lang="en-GB"/>
          </a:p>
        </p:txBody>
      </p:sp>
    </p:spTree>
    <p:extLst>
      <p:ext uri="{BB962C8B-B14F-4D97-AF65-F5344CB8AC3E}">
        <p14:creationId xmlns:p14="http://schemas.microsoft.com/office/powerpoint/2010/main" val="36271379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8913"/>
            <a:ext cx="8229600" cy="647700"/>
          </a:xfrm>
        </p:spPr>
        <p:txBody>
          <a:bodyPr/>
          <a:lstStyle/>
          <a:p>
            <a:r>
              <a:rPr lang="fr-FR" smtClean="0"/>
              <a:t>Cliquez pour modifier le style du titre</a:t>
            </a:r>
            <a:endParaRPr lang="fr-BE"/>
          </a:p>
        </p:txBody>
      </p:sp>
      <p:sp>
        <p:nvSpPr>
          <p:cNvPr id="3" name="Espace réservé du texte 2"/>
          <p:cNvSpPr>
            <a:spLocks noGrp="1"/>
          </p:cNvSpPr>
          <p:nvPr>
            <p:ph type="body" sz="half" idx="1"/>
          </p:nvPr>
        </p:nvSpPr>
        <p:spPr>
          <a:xfrm>
            <a:off x="457200" y="981075"/>
            <a:ext cx="4038600" cy="489585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981075"/>
            <a:ext cx="4038600" cy="489585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Rectangle 4"/>
          <p:cNvSpPr>
            <a:spLocks noGrp="1" noChangeArrowheads="1"/>
          </p:cNvSpPr>
          <p:nvPr>
            <p:ph type="dt" sz="half" idx="10"/>
          </p:nvPr>
        </p:nvSpPr>
        <p:spPr>
          <a:ln/>
        </p:spPr>
        <p:txBody>
          <a:bodyPr/>
          <a:lstStyle>
            <a:lvl1pPr>
              <a:defRPr/>
            </a:lvl1pPr>
          </a:lstStyle>
          <a:p>
            <a:fld id="{7760B1A8-794D-45F7-8C60-E049BE7832DF}" type="datetime1">
              <a:rPr lang="en-US" smtClean="0"/>
              <a:pPr/>
              <a:t>4/12/2018</a:t>
            </a:fld>
            <a:endParaRPr lang="it-IT"/>
          </a:p>
        </p:txBody>
      </p:sp>
      <p:sp>
        <p:nvSpPr>
          <p:cNvPr id="6" name="Rectangle 5"/>
          <p:cNvSpPr>
            <a:spLocks noGrp="1" noChangeArrowheads="1"/>
          </p:cNvSpPr>
          <p:nvPr>
            <p:ph type="ftr" sz="quarter" idx="11"/>
          </p:nvPr>
        </p:nvSpPr>
        <p:spPr>
          <a:ln/>
        </p:spPr>
        <p:txBody>
          <a:bodyPr/>
          <a:lstStyle>
            <a:lvl1pPr>
              <a:defRPr/>
            </a:lvl1pPr>
          </a:lstStyle>
          <a:p>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613CA43-B6FC-4055-9F54-CEB9C971249F}" type="slidenum">
              <a:rPr lang="en-GB"/>
              <a:pPr>
                <a:defRPr/>
              </a:pPr>
              <a:t>‹#›</a:t>
            </a:fld>
            <a:endParaRPr lang="en-GB"/>
          </a:p>
        </p:txBody>
      </p:sp>
    </p:spTree>
    <p:extLst>
      <p:ext uri="{BB962C8B-B14F-4D97-AF65-F5344CB8AC3E}">
        <p14:creationId xmlns:p14="http://schemas.microsoft.com/office/powerpoint/2010/main" val="14711597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a:solidFill>
                  <a:schemeClr val="tx1"/>
                </a:solidFill>
                <a:latin typeface="Arial" charset="0"/>
                <a:cs typeface="Arial" charset="0"/>
              </a:defRPr>
            </a:lvl1pPr>
            <a:lvl2pPr marL="742950" indent="-285750" defTabSz="457200" eaLnBrk="0" hangingPunct="0">
              <a:defRPr>
                <a:solidFill>
                  <a:schemeClr val="tx1"/>
                </a:solidFill>
                <a:latin typeface="Arial" charset="0"/>
                <a:cs typeface="Arial" charset="0"/>
              </a:defRPr>
            </a:lvl2pPr>
            <a:lvl3pPr marL="1143000" indent="-228600" defTabSz="457200" eaLnBrk="0" hangingPunct="0">
              <a:defRPr>
                <a:solidFill>
                  <a:schemeClr val="tx1"/>
                </a:solidFill>
                <a:latin typeface="Arial" charset="0"/>
                <a:cs typeface="Arial" charset="0"/>
              </a:defRPr>
            </a:lvl3pPr>
            <a:lvl4pPr marL="1600200" indent="-228600" defTabSz="457200" eaLnBrk="0" hangingPunct="0">
              <a:defRPr>
                <a:solidFill>
                  <a:schemeClr val="tx1"/>
                </a:solidFill>
                <a:latin typeface="Arial" charset="0"/>
                <a:cs typeface="Arial" charset="0"/>
              </a:defRPr>
            </a:lvl4pPr>
            <a:lvl5pPr marL="2057400" indent="-228600" defTabSz="4572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n-US" altLang="en-US" sz="1800" b="0" smtClean="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US">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US">
              <a:solidFill>
                <a:srgbClr val="FFFFFF"/>
              </a:solidFill>
            </a:endParaRPr>
          </a:p>
        </p:txBody>
      </p:sp>
    </p:spTree>
    <p:extLst>
      <p:ext uri="{BB962C8B-B14F-4D97-AF65-F5344CB8AC3E}">
        <p14:creationId xmlns:p14="http://schemas.microsoft.com/office/powerpoint/2010/main" val="9733304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0913639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9765529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769102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0167506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044179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532457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0108907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4916068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21986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4617534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6945134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5" name="Rectangle 4"/>
          <p:cNvSpPr/>
          <p:nvPr userDrawn="1"/>
        </p:nvSpPr>
        <p:spPr>
          <a:xfrm>
            <a:off x="4262438" y="6669088"/>
            <a:ext cx="596900"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pic>
        <p:nvPicPr>
          <p:cNvPr id="6"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78275" y="295275"/>
            <a:ext cx="14160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19388C16-3FDF-4D88-83DC-EA3706EBA6BE}" type="slidenum">
              <a:rPr lang="en-GB" sz="1800" b="0">
                <a:solidFill>
                  <a:srgbClr val="000000"/>
                </a:solidFill>
                <a:latin typeface="Arial" charset="0"/>
                <a:cs typeface="Arial" charset="0"/>
              </a:rPr>
              <a:pPr>
                <a:defRPr/>
              </a:pPr>
              <a:t>‹#›</a:t>
            </a:fld>
            <a:endParaRPr lang="en-GB" sz="1800" b="0">
              <a:solidFill>
                <a:srgbClr val="000000"/>
              </a:solidFill>
              <a:latin typeface="Arial" charset="0"/>
              <a:cs typeface="Arial" charset="0"/>
            </a:endParaRPr>
          </a:p>
        </p:txBody>
      </p:sp>
    </p:spTree>
    <p:extLst>
      <p:ext uri="{BB962C8B-B14F-4D97-AF65-F5344CB8AC3E}">
        <p14:creationId xmlns:p14="http://schemas.microsoft.com/office/powerpoint/2010/main" val="7111346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a:solidFill>
                  <a:schemeClr val="tx1"/>
                </a:solidFill>
                <a:latin typeface="Arial" charset="0"/>
                <a:cs typeface="Arial" charset="0"/>
              </a:defRPr>
            </a:lvl1pPr>
            <a:lvl2pPr marL="742950" indent="-285750" defTabSz="457200" eaLnBrk="0" hangingPunct="0">
              <a:defRPr>
                <a:solidFill>
                  <a:schemeClr val="tx1"/>
                </a:solidFill>
                <a:latin typeface="Arial" charset="0"/>
                <a:cs typeface="Arial" charset="0"/>
              </a:defRPr>
            </a:lvl2pPr>
            <a:lvl3pPr marL="1143000" indent="-228600" defTabSz="457200" eaLnBrk="0" hangingPunct="0">
              <a:defRPr>
                <a:solidFill>
                  <a:schemeClr val="tx1"/>
                </a:solidFill>
                <a:latin typeface="Arial" charset="0"/>
                <a:cs typeface="Arial" charset="0"/>
              </a:defRPr>
            </a:lvl3pPr>
            <a:lvl4pPr marL="1600200" indent="-228600" defTabSz="457200" eaLnBrk="0" hangingPunct="0">
              <a:defRPr>
                <a:solidFill>
                  <a:schemeClr val="tx1"/>
                </a:solidFill>
                <a:latin typeface="Arial" charset="0"/>
                <a:cs typeface="Arial" charset="0"/>
              </a:defRPr>
            </a:lvl4pPr>
            <a:lvl5pPr marL="2057400" indent="-228600" defTabSz="4572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endParaRPr lang="en-US" altLang="en-US" sz="1800" b="0" smtClean="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US">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US">
              <a:solidFill>
                <a:srgbClr val="FFFFFF"/>
              </a:solidFill>
            </a:endParaRPr>
          </a:p>
        </p:txBody>
      </p:sp>
    </p:spTree>
    <p:extLst>
      <p:ext uri="{BB962C8B-B14F-4D97-AF65-F5344CB8AC3E}">
        <p14:creationId xmlns:p14="http://schemas.microsoft.com/office/powerpoint/2010/main" val="30656926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9878460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534306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46247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41683390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6655743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0267284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9931160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4589335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8163708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5264481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984160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5" name="Rectangle 4"/>
          <p:cNvSpPr/>
          <p:nvPr userDrawn="1"/>
        </p:nvSpPr>
        <p:spPr>
          <a:xfrm>
            <a:off x="4262438" y="6669088"/>
            <a:ext cx="596900"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pic>
        <p:nvPicPr>
          <p:cNvPr id="6"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78275" y="295275"/>
            <a:ext cx="14160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19388C16-3FDF-4D88-83DC-EA3706EBA6BE}" type="slidenum">
              <a:rPr lang="en-GB" sz="1800" b="0">
                <a:solidFill>
                  <a:srgbClr val="000000"/>
                </a:solidFill>
                <a:latin typeface="Arial" charset="0"/>
                <a:cs typeface="Arial" charset="0"/>
              </a:rPr>
              <a:pPr>
                <a:defRPr/>
              </a:pPr>
              <a:t>‹#›</a:t>
            </a:fld>
            <a:endParaRPr lang="en-GB" sz="1800" b="0">
              <a:solidFill>
                <a:srgbClr val="000000"/>
              </a:solidFill>
              <a:latin typeface="Arial" charset="0"/>
              <a:cs typeface="Arial" charset="0"/>
            </a:endParaRPr>
          </a:p>
        </p:txBody>
      </p:sp>
    </p:spTree>
    <p:extLst>
      <p:ext uri="{BB962C8B-B14F-4D97-AF65-F5344CB8AC3E}">
        <p14:creationId xmlns:p14="http://schemas.microsoft.com/office/powerpoint/2010/main" val="36061114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rgbClr val="FFFFFF"/>
              </a:solidFill>
              <a:latin typeface="Verdana"/>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solidFill>
                <a:srgbClr val="FFFFFF"/>
              </a:solidFill>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Tree>
    <p:extLst>
      <p:ext uri="{BB962C8B-B14F-4D97-AF65-F5344CB8AC3E}">
        <p14:creationId xmlns:p14="http://schemas.microsoft.com/office/powerpoint/2010/main" val="10678515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7147819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32997248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25282262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5811565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9644815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8175803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5514360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1814954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41422730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20413443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8108100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rgbClr val="FFFFFF"/>
              </a:solidFill>
              <a:latin typeface="Verdana"/>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solidFill>
                <a:srgbClr val="FFFFFF"/>
              </a:solidFill>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Tree>
    <p:extLst>
      <p:ext uri="{BB962C8B-B14F-4D97-AF65-F5344CB8AC3E}">
        <p14:creationId xmlns:p14="http://schemas.microsoft.com/office/powerpoint/2010/main" val="4089162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34634904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2594739968"/>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15876518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92323786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26011723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4472824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5467062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52984740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2112939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42377155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1708834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19115158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rgbClr val="FFFFFF"/>
              </a:solidFill>
              <a:latin typeface="Verdana"/>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solidFill>
                <a:srgbClr val="FFFFFF"/>
              </a:solidFill>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Tree>
    <p:extLst>
      <p:ext uri="{BB962C8B-B14F-4D97-AF65-F5344CB8AC3E}">
        <p14:creationId xmlns:p14="http://schemas.microsoft.com/office/powerpoint/2010/main" val="19402172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791840659"/>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161053095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29845074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4330878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3317546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8142396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40630883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2041136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537987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256219919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1482830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Tree>
    <p:extLst>
      <p:ext uri="{BB962C8B-B14F-4D97-AF65-F5344CB8AC3E}">
        <p14:creationId xmlns:p14="http://schemas.microsoft.com/office/powerpoint/2010/main" val="2285245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1.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image" Target="../media/image1.png"/><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fld id="{00A39CBB-550C-440B-AF34-C99943611C01}" type="slidenum">
              <a:rPr lang="en-GB" sz="1200">
                <a:solidFill>
                  <a:schemeClr val="bg1"/>
                </a:solidFill>
                <a:latin typeface="Verdana" pitchFamily="34" charset="0"/>
              </a:rPr>
              <a:pPr algn="ctr">
                <a:spcBef>
                  <a:spcPct val="50000"/>
                </a:spcBef>
              </a:pPr>
              <a:t>‹#›</a:t>
            </a:fld>
            <a:endParaRPr lang="en-GB" sz="1200">
              <a:solidFill>
                <a:schemeClr val="bg1"/>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76078"/>
                <a:invGamma/>
              </a:schemeClr>
            </a:gs>
          </a:gsLst>
          <a:lin ang="5400000" scaled="1"/>
        </a:gradFill>
        <a:effectLst/>
      </p:bgPr>
    </p:bg>
    <p:spTree>
      <p:nvGrpSpPr>
        <p:cNvPr id="1" name=""/>
        <p:cNvGrpSpPr/>
        <p:nvPr/>
      </p:nvGrpSpPr>
      <p:grpSpPr>
        <a:xfrm>
          <a:off x="0" y="0"/>
          <a:ext cx="0" cy="0"/>
          <a:chOff x="0" y="0"/>
          <a:chExt cx="0" cy="0"/>
        </a:xfrm>
      </p:grpSpPr>
      <p:pic>
        <p:nvPicPr>
          <p:cNvPr id="1026" name="Picture 6" descr="DG-AGRI-mask-cover.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88913"/>
            <a:ext cx="8229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457200" y="981075"/>
            <a:ext cx="82296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395288" y="6584950"/>
            <a:ext cx="2133600" cy="179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333333"/>
                </a:solidFill>
              </a:defRPr>
            </a:lvl1pPr>
          </a:lstStyle>
          <a:p>
            <a:fld id="{BF8A3B43-92E6-4677-B1A1-8C3993A81AEA}" type="datetime1">
              <a:rPr lang="en-US" b="0" smtClean="0">
                <a:latin typeface="Arial" charset="0"/>
              </a:rPr>
              <a:pPr/>
              <a:t>4/12/2018</a:t>
            </a:fld>
            <a:endParaRPr lang="it-IT" b="0" smtClean="0">
              <a:latin typeface="Arial" charset="0"/>
            </a:endParaRPr>
          </a:p>
        </p:txBody>
      </p:sp>
      <p:sp>
        <p:nvSpPr>
          <p:cNvPr id="1029" name="Rectangle 5"/>
          <p:cNvSpPr>
            <a:spLocks noGrp="1" noChangeArrowheads="1"/>
          </p:cNvSpPr>
          <p:nvPr>
            <p:ph type="ftr" sz="quarter" idx="3"/>
          </p:nvPr>
        </p:nvSpPr>
        <p:spPr bwMode="auto">
          <a:xfrm>
            <a:off x="2916238" y="6572250"/>
            <a:ext cx="3295650" cy="203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solidFill>
                  <a:srgbClr val="333333"/>
                </a:solidFill>
              </a:defRPr>
            </a:lvl1pPr>
          </a:lstStyle>
          <a:p>
            <a:endParaRPr lang="it-IT" smtClean="0">
              <a:latin typeface="Arial" charset="0"/>
            </a:endParaRPr>
          </a:p>
        </p:txBody>
      </p:sp>
      <p:sp>
        <p:nvSpPr>
          <p:cNvPr id="1030" name="Rectangle 6"/>
          <p:cNvSpPr>
            <a:spLocks noGrp="1" noChangeArrowheads="1"/>
          </p:cNvSpPr>
          <p:nvPr>
            <p:ph type="sldNum" sz="quarter" idx="4"/>
          </p:nvPr>
        </p:nvSpPr>
        <p:spPr bwMode="auto">
          <a:xfrm>
            <a:off x="6553200" y="6453188"/>
            <a:ext cx="2133600" cy="179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solidFill>
                  <a:srgbClr val="333333"/>
                </a:solidFill>
              </a:defRPr>
            </a:lvl1pPr>
          </a:lstStyle>
          <a:p>
            <a:pPr>
              <a:defRPr/>
            </a:pPr>
            <a:fld id="{B562C2C7-55F1-47B7-B905-6B5CCC0887CB}" type="slidenum">
              <a:rPr lang="en-GB">
                <a:latin typeface="Arial" charset="0"/>
              </a:rPr>
              <a:pPr>
                <a:defRPr/>
              </a:pPr>
              <a:t>‹#›</a:t>
            </a:fld>
            <a:endParaRPr lang="en-GB">
              <a:latin typeface="Arial" charset="0"/>
            </a:endParaRPr>
          </a:p>
        </p:txBody>
      </p:sp>
      <p:pic>
        <p:nvPicPr>
          <p:cNvPr id="1032" name="Picture 28" descr="DGAGRI-signature-black-text-EN"/>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68313" y="6045200"/>
            <a:ext cx="2447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00006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0" fontAlgn="base" hangingPunct="0">
        <a:spcBef>
          <a:spcPct val="0"/>
        </a:spcBef>
        <a:spcAft>
          <a:spcPct val="0"/>
        </a:spcAft>
        <a:defRPr sz="2800" b="1">
          <a:solidFill>
            <a:srgbClr val="009999"/>
          </a:solidFill>
          <a:latin typeface="+mj-lt"/>
          <a:ea typeface="+mj-ea"/>
          <a:cs typeface="+mj-cs"/>
        </a:defRPr>
      </a:lvl1pPr>
      <a:lvl2pPr algn="ctr" rtl="0" eaLnBrk="0" fontAlgn="base" hangingPunct="0">
        <a:spcBef>
          <a:spcPct val="0"/>
        </a:spcBef>
        <a:spcAft>
          <a:spcPct val="0"/>
        </a:spcAft>
        <a:defRPr sz="2800" b="1">
          <a:solidFill>
            <a:srgbClr val="009999"/>
          </a:solidFill>
          <a:latin typeface="Arial" charset="0"/>
        </a:defRPr>
      </a:lvl2pPr>
      <a:lvl3pPr algn="ctr" rtl="0" eaLnBrk="0" fontAlgn="base" hangingPunct="0">
        <a:spcBef>
          <a:spcPct val="0"/>
        </a:spcBef>
        <a:spcAft>
          <a:spcPct val="0"/>
        </a:spcAft>
        <a:defRPr sz="2800" b="1">
          <a:solidFill>
            <a:srgbClr val="009999"/>
          </a:solidFill>
          <a:latin typeface="Arial" charset="0"/>
        </a:defRPr>
      </a:lvl3pPr>
      <a:lvl4pPr algn="ctr" rtl="0" eaLnBrk="0" fontAlgn="base" hangingPunct="0">
        <a:spcBef>
          <a:spcPct val="0"/>
        </a:spcBef>
        <a:spcAft>
          <a:spcPct val="0"/>
        </a:spcAft>
        <a:defRPr sz="2800" b="1">
          <a:solidFill>
            <a:srgbClr val="009999"/>
          </a:solidFill>
          <a:latin typeface="Arial" charset="0"/>
        </a:defRPr>
      </a:lvl4pPr>
      <a:lvl5pPr algn="ctr" rtl="0" eaLnBrk="0" fontAlgn="base" hangingPunct="0">
        <a:spcBef>
          <a:spcPct val="0"/>
        </a:spcBef>
        <a:spcAft>
          <a:spcPct val="0"/>
        </a:spcAft>
        <a:defRPr sz="2800" b="1">
          <a:solidFill>
            <a:srgbClr val="009999"/>
          </a:solidFill>
          <a:latin typeface="Arial" charset="0"/>
        </a:defRPr>
      </a:lvl5pPr>
      <a:lvl6pPr marL="457200" algn="ctr" rtl="0" fontAlgn="base">
        <a:spcBef>
          <a:spcPct val="0"/>
        </a:spcBef>
        <a:spcAft>
          <a:spcPct val="0"/>
        </a:spcAft>
        <a:defRPr sz="2800" b="1">
          <a:solidFill>
            <a:srgbClr val="009999"/>
          </a:solidFill>
          <a:latin typeface="Arial" charset="0"/>
        </a:defRPr>
      </a:lvl6pPr>
      <a:lvl7pPr marL="914400" algn="ctr" rtl="0" fontAlgn="base">
        <a:spcBef>
          <a:spcPct val="0"/>
        </a:spcBef>
        <a:spcAft>
          <a:spcPct val="0"/>
        </a:spcAft>
        <a:defRPr sz="2800" b="1">
          <a:solidFill>
            <a:srgbClr val="009999"/>
          </a:solidFill>
          <a:latin typeface="Arial" charset="0"/>
        </a:defRPr>
      </a:lvl7pPr>
      <a:lvl8pPr marL="1371600" algn="ctr" rtl="0" fontAlgn="base">
        <a:spcBef>
          <a:spcPct val="0"/>
        </a:spcBef>
        <a:spcAft>
          <a:spcPct val="0"/>
        </a:spcAft>
        <a:defRPr sz="2800" b="1">
          <a:solidFill>
            <a:srgbClr val="009999"/>
          </a:solidFill>
          <a:latin typeface="Arial" charset="0"/>
        </a:defRPr>
      </a:lvl8pPr>
      <a:lvl9pPr marL="1828800" algn="ctr" rtl="0" fontAlgn="base">
        <a:spcBef>
          <a:spcPct val="0"/>
        </a:spcBef>
        <a:spcAft>
          <a:spcPct val="0"/>
        </a:spcAft>
        <a:defRPr sz="2800" b="1">
          <a:solidFill>
            <a:srgbClr val="009999"/>
          </a:solidFill>
          <a:latin typeface="Arial" charset="0"/>
        </a:defRPr>
      </a:lvl9pPr>
    </p:titleStyle>
    <p:bodyStyle>
      <a:lvl1pPr marL="342900" indent="-342900" algn="l" rtl="0" eaLnBrk="0" fontAlgn="base" hangingPunct="0">
        <a:spcBef>
          <a:spcPct val="20000"/>
        </a:spcBef>
        <a:spcAft>
          <a:spcPct val="0"/>
        </a:spcAft>
        <a:buClr>
          <a:srgbClr val="000099"/>
        </a:buClr>
        <a:buChar char="•"/>
        <a:defRPr>
          <a:solidFill>
            <a:srgbClr val="000099"/>
          </a:solidFill>
          <a:latin typeface="+mn-lt"/>
          <a:ea typeface="+mn-ea"/>
          <a:cs typeface="+mn-cs"/>
        </a:defRPr>
      </a:lvl1pPr>
      <a:lvl2pPr marL="742950" indent="-285750" algn="l" rtl="0" eaLnBrk="0" fontAlgn="base" hangingPunct="0">
        <a:lnSpc>
          <a:spcPct val="110000"/>
        </a:lnSpc>
        <a:spcBef>
          <a:spcPct val="20000"/>
        </a:spcBef>
        <a:spcAft>
          <a:spcPct val="0"/>
        </a:spcAft>
        <a:buChar char="–"/>
        <a:defRPr sz="1600">
          <a:solidFill>
            <a:srgbClr val="000000"/>
          </a:solidFill>
          <a:latin typeface="+mn-lt"/>
        </a:defRPr>
      </a:lvl2pPr>
      <a:lvl3pPr marL="1143000" indent="-228600" algn="l" rtl="0" eaLnBrk="0" fontAlgn="base" hangingPunct="0">
        <a:spcBef>
          <a:spcPct val="20000"/>
        </a:spcBef>
        <a:spcAft>
          <a:spcPct val="0"/>
        </a:spcAft>
        <a:buChar char="•"/>
        <a:defRPr sz="1400">
          <a:solidFill>
            <a:srgbClr val="000000"/>
          </a:solidFill>
          <a:latin typeface="+mn-lt"/>
        </a:defRPr>
      </a:lvl3pPr>
      <a:lvl4pPr marL="1600200" indent="-228600" algn="l" rtl="0" eaLnBrk="0" fontAlgn="base" hangingPunct="0">
        <a:spcBef>
          <a:spcPct val="20000"/>
        </a:spcBef>
        <a:spcAft>
          <a:spcPct val="0"/>
        </a:spcAft>
        <a:buChar char="–"/>
        <a:defRPr sz="1200">
          <a:solidFill>
            <a:srgbClr val="000000"/>
          </a:solidFill>
          <a:latin typeface="+mn-lt"/>
        </a:defRPr>
      </a:lvl4pPr>
      <a:lvl5pPr marL="2057400" indent="-228600" algn="l" rtl="0" eaLnBrk="0" fontAlgn="base" hangingPunct="0">
        <a:spcBef>
          <a:spcPct val="20000"/>
        </a:spcBef>
        <a:spcAft>
          <a:spcPct val="0"/>
        </a:spcAft>
        <a:buChar char="»"/>
        <a:defRPr sz="1000">
          <a:solidFill>
            <a:srgbClr val="000000"/>
          </a:solidFill>
          <a:latin typeface="+mn-lt"/>
        </a:defRPr>
      </a:lvl5pPr>
      <a:lvl6pPr marL="2514600" indent="-228600" algn="l" rtl="0" fontAlgn="base">
        <a:spcBef>
          <a:spcPct val="20000"/>
        </a:spcBef>
        <a:spcAft>
          <a:spcPct val="0"/>
        </a:spcAft>
        <a:buChar char="»"/>
        <a:defRPr sz="1000">
          <a:solidFill>
            <a:srgbClr val="000000"/>
          </a:solidFill>
          <a:latin typeface="+mn-lt"/>
        </a:defRPr>
      </a:lvl6pPr>
      <a:lvl7pPr marL="2971800" indent="-228600" algn="l" rtl="0" fontAlgn="base">
        <a:spcBef>
          <a:spcPct val="20000"/>
        </a:spcBef>
        <a:spcAft>
          <a:spcPct val="0"/>
        </a:spcAft>
        <a:buChar char="»"/>
        <a:defRPr sz="1000">
          <a:solidFill>
            <a:srgbClr val="000000"/>
          </a:solidFill>
          <a:latin typeface="+mn-lt"/>
        </a:defRPr>
      </a:lvl7pPr>
      <a:lvl8pPr marL="3429000" indent="-228600" algn="l" rtl="0" fontAlgn="base">
        <a:spcBef>
          <a:spcPct val="20000"/>
        </a:spcBef>
        <a:spcAft>
          <a:spcPct val="0"/>
        </a:spcAft>
        <a:buChar char="»"/>
        <a:defRPr sz="1000">
          <a:solidFill>
            <a:srgbClr val="000000"/>
          </a:solidFill>
          <a:latin typeface="+mn-lt"/>
        </a:defRPr>
      </a:lvl8pPr>
      <a:lvl9pPr marL="3886200" indent="-228600" algn="l" rtl="0" fontAlgn="base">
        <a:spcBef>
          <a:spcPct val="20000"/>
        </a:spcBef>
        <a:spcAft>
          <a:spcPct val="0"/>
        </a:spcAft>
        <a:buChar char="»"/>
        <a:defRPr sz="1000">
          <a:solidFill>
            <a:srgbClr val="00000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cs typeface="Arial" pitchFamily="34" charset="0"/>
              </a:defRPr>
            </a:lvl1pPr>
          </a:lstStyle>
          <a:p>
            <a:pPr>
              <a:defRPr/>
            </a:pPr>
            <a:endParaRPr lang="de-DE">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cs typeface="Arial" pitchFamily="34" charset="0"/>
              </a:defRPr>
            </a:lvl1pPr>
          </a:lstStyle>
          <a:p>
            <a:pPr>
              <a:defRPr/>
            </a:pPr>
            <a:endParaRPr 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1032" name="Picture 17" descr="LOGO CE_Vertical_EN_NEG_quadri_H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defRPr/>
            </a:pPr>
            <a:fld id="{237A9251-D197-498B-B331-8B797479BD53}" type="slidenum">
              <a:rPr lang="en-GB" sz="1200" b="0">
                <a:solidFill>
                  <a:srgbClr val="FFFFFF"/>
                </a:solidFill>
                <a:latin typeface="Verdana" pitchFamily="34" charset="0"/>
                <a:cs typeface="Arial" pitchFamily="34" charset="0"/>
              </a:rPr>
              <a:pPr algn="ctr">
                <a:spcBef>
                  <a:spcPct val="50000"/>
                </a:spcBef>
                <a:defRPr/>
              </a:pPr>
              <a:t>‹#›</a:t>
            </a:fld>
            <a:endParaRPr lang="en-GB" sz="1200" b="0">
              <a:solidFill>
                <a:srgbClr val="FFFFFF"/>
              </a:solidFill>
              <a:latin typeface="Verdana" pitchFamily="34" charset="0"/>
              <a:cs typeface="Arial" pitchFamily="34" charset="0"/>
            </a:endParaRPr>
          </a:p>
        </p:txBody>
      </p:sp>
    </p:spTree>
    <p:extLst>
      <p:ext uri="{BB962C8B-B14F-4D97-AF65-F5344CB8AC3E}">
        <p14:creationId xmlns:p14="http://schemas.microsoft.com/office/powerpoint/2010/main" val="12235811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cs typeface="Arial" pitchFamily="34" charset="0"/>
              </a:defRPr>
            </a:lvl1pPr>
          </a:lstStyle>
          <a:p>
            <a:pPr>
              <a:defRPr/>
            </a:pPr>
            <a:endParaRPr lang="de-DE">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cs typeface="Arial" pitchFamily="34" charset="0"/>
              </a:defRPr>
            </a:lvl1pPr>
          </a:lstStyle>
          <a:p>
            <a:pPr>
              <a:defRPr/>
            </a:pPr>
            <a:endParaRPr 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1032" name="Picture 17" descr="LOGO CE_Vertical_EN_NEG_quadri_H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defRPr/>
            </a:pPr>
            <a:fld id="{237A9251-D197-498B-B331-8B797479BD53}" type="slidenum">
              <a:rPr lang="en-GB" sz="1200" b="0">
                <a:solidFill>
                  <a:srgbClr val="FFFFFF"/>
                </a:solidFill>
                <a:latin typeface="Verdana" pitchFamily="34" charset="0"/>
                <a:cs typeface="Arial" pitchFamily="34" charset="0"/>
              </a:rPr>
              <a:pPr algn="ctr">
                <a:spcBef>
                  <a:spcPct val="50000"/>
                </a:spcBef>
                <a:defRPr/>
              </a:pPr>
              <a:t>‹#›</a:t>
            </a:fld>
            <a:endParaRPr lang="en-GB" sz="1200" b="0">
              <a:solidFill>
                <a:srgbClr val="FFFFFF"/>
              </a:solidFill>
              <a:latin typeface="Verdana" pitchFamily="34" charset="0"/>
              <a:cs typeface="Arial" pitchFamily="34" charset="0"/>
            </a:endParaRPr>
          </a:p>
        </p:txBody>
      </p:sp>
    </p:spTree>
    <p:extLst>
      <p:ext uri="{BB962C8B-B14F-4D97-AF65-F5344CB8AC3E}">
        <p14:creationId xmlns:p14="http://schemas.microsoft.com/office/powerpoint/2010/main" val="429440552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fld id="{00A39CBB-550C-440B-AF34-C99943611C01}" type="slidenum">
              <a:rPr lang="en-GB" sz="1200">
                <a:solidFill>
                  <a:srgbClr val="FFFFFF"/>
                </a:solidFill>
                <a:latin typeface="Verdana" pitchFamily="34" charset="0"/>
              </a:rPr>
              <a:pPr algn="ctr">
                <a:spcBef>
                  <a:spcPct val="50000"/>
                </a:spcBef>
              </a:pPr>
              <a:t>‹#›</a:t>
            </a:fld>
            <a:endParaRPr lang="en-GB" sz="1200">
              <a:solidFill>
                <a:srgbClr val="FFFFFF"/>
              </a:solidFill>
              <a:latin typeface="Verdana" pitchFamily="34" charset="0"/>
            </a:endParaRPr>
          </a:p>
        </p:txBody>
      </p:sp>
    </p:spTree>
    <p:extLst>
      <p:ext uri="{BB962C8B-B14F-4D97-AF65-F5344CB8AC3E}">
        <p14:creationId xmlns:p14="http://schemas.microsoft.com/office/powerpoint/2010/main" val="70920093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fld id="{00A39CBB-550C-440B-AF34-C99943611C01}" type="slidenum">
              <a:rPr lang="en-GB" sz="1200">
                <a:solidFill>
                  <a:srgbClr val="FFFFFF"/>
                </a:solidFill>
                <a:latin typeface="Verdana" pitchFamily="34" charset="0"/>
              </a:rPr>
              <a:pPr algn="ctr">
                <a:spcBef>
                  <a:spcPct val="50000"/>
                </a:spcBef>
              </a:pPr>
              <a:t>‹#›</a:t>
            </a:fld>
            <a:endParaRPr lang="en-GB" sz="1200">
              <a:solidFill>
                <a:srgbClr val="FFFFFF"/>
              </a:solidFill>
              <a:latin typeface="Verdana" pitchFamily="34" charset="0"/>
            </a:endParaRPr>
          </a:p>
        </p:txBody>
      </p:sp>
    </p:spTree>
    <p:extLst>
      <p:ext uri="{BB962C8B-B14F-4D97-AF65-F5344CB8AC3E}">
        <p14:creationId xmlns:p14="http://schemas.microsoft.com/office/powerpoint/2010/main" val="3216685886"/>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
        <p:nvSpPr>
          <p:cNvPr id="1042" name="Text Box 18"/>
          <p:cNvSpPr txBox="1">
            <a:spLocks noChangeArrowheads="1"/>
          </p:cNvSpPr>
          <p:nvPr/>
        </p:nvSpPr>
        <p:spPr bwMode="auto">
          <a:xfrm>
            <a:off x="3005138" y="6643688"/>
            <a:ext cx="3168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fld id="{00A39CBB-550C-440B-AF34-C99943611C01}" type="slidenum">
              <a:rPr lang="en-GB" sz="1200">
                <a:solidFill>
                  <a:srgbClr val="FFFFFF"/>
                </a:solidFill>
                <a:latin typeface="Verdana" pitchFamily="34" charset="0"/>
              </a:rPr>
              <a:pPr algn="ctr">
                <a:spcBef>
                  <a:spcPct val="50000"/>
                </a:spcBef>
              </a:pPr>
              <a:t>‹#›</a:t>
            </a:fld>
            <a:endParaRPr lang="en-GB" sz="1200">
              <a:solidFill>
                <a:srgbClr val="FFFFFF"/>
              </a:solidFill>
              <a:latin typeface="Verdana" pitchFamily="34" charset="0"/>
            </a:endParaRPr>
          </a:p>
        </p:txBody>
      </p:sp>
    </p:spTree>
    <p:extLst>
      <p:ext uri="{BB962C8B-B14F-4D97-AF65-F5344CB8AC3E}">
        <p14:creationId xmlns:p14="http://schemas.microsoft.com/office/powerpoint/2010/main" val="281883959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8260" y="3789040"/>
            <a:ext cx="9144000" cy="1512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92100" indent="-292100" algn="ctr" eaLnBrk="1" hangingPunct="1">
              <a:spcAft>
                <a:spcPts val="1200"/>
              </a:spcAft>
              <a:defRPr/>
            </a:pPr>
            <a:endParaRPr lang="en-GB" sz="2000" b="1" dirty="0"/>
          </a:p>
        </p:txBody>
      </p:sp>
      <p:sp>
        <p:nvSpPr>
          <p:cNvPr id="3075" name="Rectangle 5"/>
          <p:cNvSpPr>
            <a:spLocks noGrp="1" noChangeArrowheads="1"/>
          </p:cNvSpPr>
          <p:nvPr>
            <p:ph type="subTitle" idx="1"/>
          </p:nvPr>
        </p:nvSpPr>
        <p:spPr>
          <a:xfrm>
            <a:off x="280746" y="3799056"/>
            <a:ext cx="8424863" cy="2160240"/>
          </a:xfrm>
          <a:noFill/>
        </p:spPr>
        <p:txBody>
          <a:bodyPr/>
          <a:lstStyle/>
          <a:p>
            <a:pPr algn="ctr"/>
            <a:r>
              <a:rPr lang="en-GB" sz="2400" kern="1200" dirty="0" smtClean="0">
                <a:solidFill>
                  <a:srgbClr val="FFFFFF"/>
                </a:solidFill>
                <a:latin typeface="Verdana" pitchFamily="34" charset="0"/>
              </a:rPr>
              <a:t>State of play of the alignment of the </a:t>
            </a:r>
          </a:p>
          <a:p>
            <a:pPr algn="ctr"/>
            <a:r>
              <a:rPr lang="en-GB" sz="2400" kern="1200" dirty="0" smtClean="0">
                <a:solidFill>
                  <a:srgbClr val="FFFFFF"/>
                </a:solidFill>
                <a:latin typeface="Verdana" pitchFamily="34" charset="0"/>
              </a:rPr>
              <a:t>Spirit Drinks Regulation (EU) No 110/2008</a:t>
            </a:r>
          </a:p>
          <a:p>
            <a:pPr algn="ctr"/>
            <a:endParaRPr lang="fr-BE" sz="1600" kern="1200" dirty="0" smtClean="0">
              <a:solidFill>
                <a:srgbClr val="FFFFFF"/>
              </a:solidFill>
              <a:latin typeface="Verdana" pitchFamily="34" charset="0"/>
            </a:endParaRPr>
          </a:p>
          <a:p>
            <a:pPr algn="ctr"/>
            <a:r>
              <a:rPr lang="fr-BE" sz="1600" kern="1200" dirty="0" smtClean="0">
                <a:solidFill>
                  <a:srgbClr val="FFFFFF"/>
                </a:solidFill>
                <a:latin typeface="Verdana" pitchFamily="34" charset="0"/>
              </a:rPr>
              <a:t>Chiara Imperio + Luca </a:t>
            </a:r>
            <a:r>
              <a:rPr lang="fr-BE" sz="1600" kern="1200" dirty="0" err="1" smtClean="0">
                <a:solidFill>
                  <a:srgbClr val="FFFFFF"/>
                </a:solidFill>
                <a:latin typeface="Verdana" pitchFamily="34" charset="0"/>
              </a:rPr>
              <a:t>Cianfoni</a:t>
            </a:r>
            <a:endParaRPr lang="fr-BE" sz="1600" kern="1200" dirty="0" smtClean="0">
              <a:solidFill>
                <a:srgbClr val="FFFFFF"/>
              </a:solidFill>
              <a:latin typeface="Verdana" pitchFamily="34" charset="0"/>
            </a:endParaRPr>
          </a:p>
          <a:p>
            <a:pPr algn="ctr"/>
            <a:r>
              <a:rPr lang="fr-BE" sz="1600" kern="1200" dirty="0" smtClean="0">
                <a:solidFill>
                  <a:srgbClr val="FFFFFF"/>
                </a:solidFill>
                <a:latin typeface="Verdana" pitchFamily="34" charset="0"/>
              </a:rPr>
              <a:t>EUROPEAN COMMISSION - DG AGRI</a:t>
            </a:r>
            <a:br>
              <a:rPr lang="fr-BE" sz="1600" kern="1200" dirty="0" smtClean="0">
                <a:solidFill>
                  <a:srgbClr val="FFFFFF"/>
                </a:solidFill>
                <a:latin typeface="Verdana" pitchFamily="34" charset="0"/>
              </a:rPr>
            </a:br>
            <a:endParaRPr lang="fr-BE" sz="1600" kern="1200" dirty="0">
              <a:solidFill>
                <a:srgbClr val="FFFFFF"/>
              </a:solidFill>
              <a:latin typeface="Verdana" pitchFamily="34" charset="0"/>
            </a:endParaRPr>
          </a:p>
          <a:p>
            <a:pPr algn="ctr"/>
            <a:r>
              <a:rPr lang="fr-BE" sz="1600" kern="1200" dirty="0" smtClean="0">
                <a:solidFill>
                  <a:srgbClr val="FFFFFF"/>
                </a:solidFill>
                <a:latin typeface="Verdana" pitchFamily="34" charset="0"/>
              </a:rPr>
              <a:t>Spirits CGD, 13 April 2018</a:t>
            </a:r>
            <a:endParaRPr lang="en-GB" sz="1600" kern="1200" dirty="0" smtClean="0">
              <a:solidFill>
                <a:srgbClr val="FFFFFF"/>
              </a:solidFill>
              <a:latin typeface="Verdana" pitchFamily="34" charset="0"/>
            </a:endParaRPr>
          </a:p>
          <a:p>
            <a:pPr algn="ctr"/>
            <a:endParaRPr lang="fr-BE" sz="2400" kern="1200" dirty="0" smtClean="0">
              <a:solidFill>
                <a:srgbClr val="FFFFFF"/>
              </a:solidFill>
              <a:latin typeface="Verdana" pitchFamily="34" charset="0"/>
            </a:endParaRPr>
          </a:p>
          <a:p>
            <a:pPr algn="ctr"/>
            <a:endParaRPr lang="fr-BE" sz="2400" kern="1200" dirty="0">
              <a:solidFill>
                <a:srgbClr val="FFFFFF"/>
              </a:solidFill>
              <a:latin typeface="Verdana" pitchFamily="34" charset="0"/>
            </a:endParaRPr>
          </a:p>
          <a:p>
            <a:pPr algn="ctr"/>
            <a:endParaRPr lang="en-GB" sz="1200" dirty="0"/>
          </a:p>
        </p:txBody>
      </p:sp>
      <p:sp>
        <p:nvSpPr>
          <p:cNvPr id="5" name="Rectangle 4"/>
          <p:cNvSpPr/>
          <p:nvPr/>
        </p:nvSpPr>
        <p:spPr>
          <a:xfrm>
            <a:off x="454910" y="2924944"/>
            <a:ext cx="8250699" cy="830997"/>
          </a:xfrm>
          <a:prstGeom prst="rect">
            <a:avLst/>
          </a:prstGeom>
        </p:spPr>
        <p:txBody>
          <a:bodyPr wrap="square">
            <a:spAutoFit/>
          </a:bodyPr>
          <a:lstStyle/>
          <a:p>
            <a:pPr algn="ctr"/>
            <a:r>
              <a:rPr lang="en-GB" sz="2400" dirty="0" smtClean="0">
                <a:solidFill>
                  <a:schemeClr val="bg1"/>
                </a:solidFill>
              </a:rPr>
              <a:t> </a:t>
            </a:r>
          </a:p>
          <a:p>
            <a:pPr algn="ctr"/>
            <a:endParaRPr lang="en-GB" sz="2400" dirty="0">
              <a:solidFill>
                <a:schemeClr val="bg1"/>
              </a:solidFill>
            </a:endParaRPr>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861485" y="1319643"/>
            <a:ext cx="3024336" cy="227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rPr>
              <a:t>MAIN AMENDMENTS</a:t>
            </a:r>
            <a:br>
              <a:rPr lang="en-GB" sz="2800" i="1" dirty="0" smtClean="0">
                <a:solidFill>
                  <a:srgbClr val="FF0000"/>
                </a:solidFill>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395536" y="2492896"/>
            <a:ext cx="8229600" cy="4248472"/>
          </a:xfrm>
        </p:spPr>
        <p:txBody>
          <a:bodyPr/>
          <a:lstStyle/>
          <a:p>
            <a:pPr marL="0" indent="0" algn="ctr">
              <a:spcAft>
                <a:spcPts val="600"/>
              </a:spcAft>
              <a:buNone/>
            </a:pPr>
            <a:r>
              <a:rPr lang="fr-BE" sz="1800" b="1" dirty="0" err="1" smtClean="0">
                <a:solidFill>
                  <a:srgbClr val="3065CE"/>
                </a:solidFill>
              </a:rPr>
              <a:t>Sweetening</a:t>
            </a:r>
            <a:r>
              <a:rPr lang="fr-BE" sz="1800" b="1" dirty="0" smtClean="0">
                <a:solidFill>
                  <a:srgbClr val="3065CE"/>
                </a:solidFill>
              </a:rPr>
              <a:t> </a:t>
            </a:r>
            <a:r>
              <a:rPr lang="fr-BE" sz="1800" b="1" dirty="0" err="1" smtClean="0">
                <a:solidFill>
                  <a:srgbClr val="3065CE"/>
                </a:solidFill>
              </a:rPr>
              <a:t>limits</a:t>
            </a:r>
            <a:r>
              <a:rPr lang="fr-BE" sz="1800" b="1" dirty="0" smtClean="0">
                <a:solidFill>
                  <a:srgbClr val="3065CE"/>
                </a:solidFill>
              </a:rPr>
              <a:t> for certain spirit drinks</a:t>
            </a:r>
            <a:endParaRPr lang="fr-BE" sz="1800" dirty="0" smtClean="0">
              <a:solidFill>
                <a:srgbClr val="3065CE"/>
              </a:solidFill>
            </a:endParaRPr>
          </a:p>
          <a:p>
            <a:pPr>
              <a:spcAft>
                <a:spcPts val="600"/>
              </a:spcAft>
            </a:pPr>
            <a:r>
              <a:rPr lang="fr-BE" sz="1600" b="1" dirty="0" smtClean="0">
                <a:solidFill>
                  <a:schemeClr val="tx1"/>
                </a:solidFill>
              </a:rPr>
              <a:t>General </a:t>
            </a:r>
            <a:r>
              <a:rPr lang="fr-BE" sz="1600" b="1" dirty="0" err="1" smtClean="0">
                <a:solidFill>
                  <a:schemeClr val="tx1"/>
                </a:solidFill>
              </a:rPr>
              <a:t>rule</a:t>
            </a:r>
            <a:r>
              <a:rPr lang="fr-BE" sz="1600" dirty="0" smtClean="0">
                <a:solidFill>
                  <a:schemeClr val="tx1"/>
                </a:solidFill>
              </a:rPr>
              <a:t>: spirits (</a:t>
            </a:r>
            <a:r>
              <a:rPr lang="fr-BE" sz="1600" dirty="0" err="1" smtClean="0">
                <a:solidFill>
                  <a:schemeClr val="tx1"/>
                </a:solidFill>
              </a:rPr>
              <a:t>categories</a:t>
            </a:r>
            <a:r>
              <a:rPr lang="fr-BE" sz="1600" dirty="0" smtClean="0">
                <a:solidFill>
                  <a:schemeClr val="tx1"/>
                </a:solidFill>
              </a:rPr>
              <a:t> 1-14 of </a:t>
            </a:r>
            <a:r>
              <a:rPr lang="fr-BE" sz="1600" dirty="0" err="1" smtClean="0">
                <a:solidFill>
                  <a:schemeClr val="tx1"/>
                </a:solidFill>
              </a:rPr>
              <a:t>Annex</a:t>
            </a:r>
            <a:r>
              <a:rPr lang="fr-BE" sz="1600" dirty="0" smtClean="0">
                <a:solidFill>
                  <a:schemeClr val="tx1"/>
                </a:solidFill>
              </a:rPr>
              <a:t> II) </a:t>
            </a:r>
            <a:r>
              <a:rPr lang="fr-BE" sz="1600" dirty="0" err="1" smtClean="0">
                <a:solidFill>
                  <a:schemeClr val="tx1"/>
                </a:solidFill>
              </a:rPr>
              <a:t>may</a:t>
            </a:r>
            <a:r>
              <a:rPr lang="fr-BE" sz="1600" dirty="0" smtClean="0">
                <a:solidFill>
                  <a:schemeClr val="tx1"/>
                </a:solidFill>
              </a:rPr>
              <a:t> not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sweetened</a:t>
            </a:r>
            <a:r>
              <a:rPr lang="fr-BE" sz="1600" dirty="0" smtClean="0">
                <a:solidFill>
                  <a:schemeClr val="tx1"/>
                </a:solidFill>
              </a:rPr>
              <a:t> </a:t>
            </a:r>
            <a:r>
              <a:rPr lang="fr-BE" sz="1600" dirty="0" err="1" smtClean="0">
                <a:solidFill>
                  <a:schemeClr val="tx1"/>
                </a:solidFill>
              </a:rPr>
              <a:t>except</a:t>
            </a:r>
            <a:r>
              <a:rPr lang="fr-BE" sz="1600" dirty="0" smtClean="0">
                <a:solidFill>
                  <a:schemeClr val="tx1"/>
                </a:solidFill>
              </a:rPr>
              <a:t> to round off the taste. </a:t>
            </a:r>
          </a:p>
          <a:p>
            <a:pPr>
              <a:spcAft>
                <a:spcPts val="600"/>
              </a:spcAft>
            </a:pPr>
            <a:r>
              <a:rPr lang="fr-BE" sz="1600" dirty="0" smtClean="0">
                <a:solidFill>
                  <a:schemeClr val="tx1"/>
                </a:solidFill>
              </a:rPr>
              <a:t>Council+ EP: </a:t>
            </a:r>
            <a:r>
              <a:rPr lang="fr-BE" sz="1600" b="1" dirty="0" err="1" smtClean="0">
                <a:solidFill>
                  <a:schemeClr val="tx1"/>
                </a:solidFill>
              </a:rPr>
              <a:t>legal</a:t>
            </a:r>
            <a:r>
              <a:rPr lang="fr-BE" sz="1600" b="1" dirty="0" smtClean="0">
                <a:solidFill>
                  <a:schemeClr val="tx1"/>
                </a:solidFill>
              </a:rPr>
              <a:t> </a:t>
            </a:r>
            <a:r>
              <a:rPr lang="fr-BE" sz="1600" b="1" dirty="0" err="1" smtClean="0">
                <a:solidFill>
                  <a:schemeClr val="tx1"/>
                </a:solidFill>
              </a:rPr>
              <a:t>certainty</a:t>
            </a:r>
            <a:r>
              <a:rPr lang="fr-BE" sz="1600" b="1" dirty="0" smtClean="0">
                <a:solidFill>
                  <a:schemeClr val="tx1"/>
                </a:solidFill>
              </a:rPr>
              <a:t> </a:t>
            </a:r>
            <a:r>
              <a:rPr lang="fr-BE" sz="1600" dirty="0" smtClean="0">
                <a:solidFill>
                  <a:schemeClr val="tx1"/>
                </a:solidFill>
              </a:rPr>
              <a:t>about the </a:t>
            </a:r>
            <a:r>
              <a:rPr lang="fr-BE" sz="1600" dirty="0" err="1" smtClean="0">
                <a:solidFill>
                  <a:schemeClr val="tx1"/>
                </a:solidFill>
              </a:rPr>
              <a:t>level</a:t>
            </a:r>
            <a:r>
              <a:rPr lang="fr-BE" sz="1600" dirty="0" smtClean="0">
                <a:solidFill>
                  <a:schemeClr val="tx1"/>
                </a:solidFill>
              </a:rPr>
              <a:t> of </a:t>
            </a:r>
            <a:r>
              <a:rPr lang="fr-BE" sz="1600" dirty="0" err="1" smtClean="0">
                <a:solidFill>
                  <a:schemeClr val="tx1"/>
                </a:solidFill>
              </a:rPr>
              <a:t>sweetening</a:t>
            </a:r>
            <a:r>
              <a:rPr lang="fr-BE" sz="1600" dirty="0" smtClean="0">
                <a:solidFill>
                  <a:schemeClr val="tx1"/>
                </a:solidFill>
              </a:rPr>
              <a:t> </a:t>
            </a:r>
            <a:r>
              <a:rPr lang="fr-BE" sz="1600" dirty="0" err="1" smtClean="0">
                <a:solidFill>
                  <a:schemeClr val="tx1"/>
                </a:solidFill>
              </a:rPr>
              <a:t>accepted</a:t>
            </a:r>
            <a:r>
              <a:rPr lang="fr-BE" sz="1600" dirty="0" smtClean="0">
                <a:solidFill>
                  <a:schemeClr val="tx1"/>
                </a:solidFill>
              </a:rPr>
              <a:t> as </a:t>
            </a:r>
            <a:r>
              <a:rPr lang="fr-BE" sz="1600" b="1" dirty="0" err="1" smtClean="0">
                <a:solidFill>
                  <a:schemeClr val="tx1"/>
                </a:solidFill>
              </a:rPr>
              <a:t>rounding</a:t>
            </a:r>
            <a:r>
              <a:rPr lang="fr-BE" sz="1600" b="1" dirty="0" smtClean="0">
                <a:solidFill>
                  <a:schemeClr val="tx1"/>
                </a:solidFill>
              </a:rPr>
              <a:t> off </a:t>
            </a:r>
            <a:r>
              <a:rPr lang="fr-BE" sz="1600" dirty="0" err="1" smtClean="0">
                <a:solidFill>
                  <a:schemeClr val="tx1"/>
                </a:solidFill>
              </a:rPr>
              <a:t>can</a:t>
            </a:r>
            <a:r>
              <a:rPr lang="fr-BE" sz="1600" dirty="0" smtClean="0">
                <a:solidFill>
                  <a:schemeClr val="tx1"/>
                </a:solidFill>
              </a:rPr>
              <a:t> </a:t>
            </a:r>
            <a:r>
              <a:rPr lang="fr-BE" sz="1600" dirty="0" err="1" smtClean="0">
                <a:solidFill>
                  <a:schemeClr val="tx1"/>
                </a:solidFill>
              </a:rPr>
              <a:t>only</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provided</a:t>
            </a:r>
            <a:r>
              <a:rPr lang="fr-BE" sz="1600" dirty="0" smtClean="0">
                <a:solidFill>
                  <a:schemeClr val="tx1"/>
                </a:solidFill>
              </a:rPr>
              <a:t> by fixing maximum </a:t>
            </a:r>
            <a:r>
              <a:rPr lang="fr-BE" sz="1600" dirty="0" err="1" smtClean="0">
                <a:solidFill>
                  <a:schemeClr val="tx1"/>
                </a:solidFill>
              </a:rPr>
              <a:t>quantities</a:t>
            </a:r>
            <a:r>
              <a:rPr lang="fr-BE" sz="1600" dirty="0" smtClean="0">
                <a:solidFill>
                  <a:schemeClr val="tx1"/>
                </a:solidFill>
              </a:rPr>
              <a:t> of </a:t>
            </a:r>
            <a:r>
              <a:rPr lang="fr-BE" sz="1600" dirty="0" err="1" smtClean="0">
                <a:solidFill>
                  <a:schemeClr val="tx1"/>
                </a:solidFill>
              </a:rPr>
              <a:t>sweetening</a:t>
            </a:r>
            <a:r>
              <a:rPr lang="fr-BE" sz="1600" dirty="0" smtClean="0">
                <a:solidFill>
                  <a:schemeClr val="tx1"/>
                </a:solidFill>
              </a:rPr>
              <a:t> </a:t>
            </a:r>
            <a:r>
              <a:rPr lang="fr-BE" sz="1600" dirty="0" err="1" smtClean="0">
                <a:solidFill>
                  <a:schemeClr val="tx1"/>
                </a:solidFill>
              </a:rPr>
              <a:t>products</a:t>
            </a:r>
            <a:r>
              <a:rPr lang="fr-BE" sz="1600" dirty="0" smtClean="0">
                <a:solidFill>
                  <a:schemeClr val="tx1"/>
                </a:solidFill>
              </a:rPr>
              <a:t> </a:t>
            </a:r>
            <a:r>
              <a:rPr lang="fr-BE" sz="1600" dirty="0" err="1" smtClean="0">
                <a:solidFill>
                  <a:schemeClr val="tx1"/>
                </a:solidFill>
              </a:rPr>
              <a:t>that</a:t>
            </a:r>
            <a:r>
              <a:rPr lang="fr-BE" sz="1600" dirty="0" smtClean="0">
                <a:solidFill>
                  <a:schemeClr val="tx1"/>
                </a:solidFill>
              </a:rPr>
              <a:t> </a:t>
            </a:r>
            <a:r>
              <a:rPr lang="fr-BE" sz="1600" dirty="0" err="1" smtClean="0">
                <a:solidFill>
                  <a:schemeClr val="tx1"/>
                </a:solidFill>
              </a:rPr>
              <a:t>can</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contained</a:t>
            </a:r>
            <a:r>
              <a:rPr lang="fr-BE" sz="1600" dirty="0" smtClean="0">
                <a:solidFill>
                  <a:schemeClr val="tx1"/>
                </a:solidFill>
              </a:rPr>
              <a:t> in the final </a:t>
            </a:r>
            <a:r>
              <a:rPr lang="fr-BE" sz="1600" dirty="0" err="1" smtClean="0">
                <a:solidFill>
                  <a:schemeClr val="tx1"/>
                </a:solidFill>
              </a:rPr>
              <a:t>product</a:t>
            </a:r>
            <a:r>
              <a:rPr lang="fr-BE" sz="1600" dirty="0" smtClean="0">
                <a:solidFill>
                  <a:schemeClr val="tx1"/>
                </a:solidFill>
              </a:rPr>
              <a:t>. </a:t>
            </a:r>
          </a:p>
          <a:p>
            <a:pPr>
              <a:spcAft>
                <a:spcPts val="600"/>
              </a:spcAft>
            </a:pPr>
            <a:r>
              <a:rPr lang="fr-BE" sz="1600" dirty="0" err="1" smtClean="0">
                <a:solidFill>
                  <a:schemeClr val="tx1"/>
                </a:solidFill>
              </a:rPr>
              <a:t>Same</a:t>
            </a:r>
            <a:r>
              <a:rPr lang="fr-BE" sz="1600" dirty="0" smtClean="0">
                <a:solidFill>
                  <a:schemeClr val="tx1"/>
                </a:solidFill>
              </a:rPr>
              <a:t> </a:t>
            </a:r>
            <a:r>
              <a:rPr lang="fr-BE" sz="1600" dirty="0" err="1" smtClean="0">
                <a:solidFill>
                  <a:schemeClr val="tx1"/>
                </a:solidFill>
              </a:rPr>
              <a:t>principle</a:t>
            </a:r>
            <a:r>
              <a:rPr lang="fr-BE" sz="1600" dirty="0" smtClean="0">
                <a:solidFill>
                  <a:schemeClr val="tx1"/>
                </a:solidFill>
              </a:rPr>
              <a:t> </a:t>
            </a:r>
            <a:r>
              <a:rPr lang="fr-BE" sz="1600" dirty="0" err="1" smtClean="0">
                <a:solidFill>
                  <a:schemeClr val="tx1"/>
                </a:solidFill>
              </a:rPr>
              <a:t>extended</a:t>
            </a:r>
            <a:r>
              <a:rPr lang="fr-BE" sz="1600" dirty="0" smtClean="0">
                <a:solidFill>
                  <a:schemeClr val="tx1"/>
                </a:solidFill>
              </a:rPr>
              <a:t> to </a:t>
            </a:r>
            <a:r>
              <a:rPr lang="fr-BE" sz="1600" dirty="0" err="1" smtClean="0">
                <a:solidFill>
                  <a:schemeClr val="tx1"/>
                </a:solidFill>
              </a:rPr>
              <a:t>other</a:t>
            </a:r>
            <a:r>
              <a:rPr lang="fr-BE" sz="1600" dirty="0" smtClean="0">
                <a:solidFill>
                  <a:schemeClr val="tx1"/>
                </a:solidFill>
              </a:rPr>
              <a:t> spirit drinks (i.e. vodka, spirits </a:t>
            </a:r>
            <a:r>
              <a:rPr lang="fr-BE" sz="1600" dirty="0" err="1" smtClean="0">
                <a:solidFill>
                  <a:schemeClr val="tx1"/>
                </a:solidFill>
              </a:rPr>
              <a:t>obtained</a:t>
            </a:r>
            <a:r>
              <a:rPr lang="fr-BE" sz="1600" dirty="0" smtClean="0">
                <a:solidFill>
                  <a:schemeClr val="tx1"/>
                </a:solidFill>
              </a:rPr>
              <a:t> by </a:t>
            </a:r>
            <a:r>
              <a:rPr lang="fr-BE" sz="1600" dirty="0" err="1" smtClean="0">
                <a:solidFill>
                  <a:schemeClr val="tx1"/>
                </a:solidFill>
              </a:rPr>
              <a:t>maceration</a:t>
            </a:r>
            <a:r>
              <a:rPr lang="fr-BE" sz="1600" dirty="0" smtClean="0">
                <a:solidFill>
                  <a:schemeClr val="tx1"/>
                </a:solidFill>
              </a:rPr>
              <a:t> and distillation, </a:t>
            </a:r>
            <a:r>
              <a:rPr lang="fr-BE" sz="1600" dirty="0" err="1" smtClean="0">
                <a:solidFill>
                  <a:schemeClr val="tx1"/>
                </a:solidFill>
              </a:rPr>
              <a:t>geist</a:t>
            </a:r>
            <a:r>
              <a:rPr lang="fr-BE" sz="1600" dirty="0" smtClean="0">
                <a:solidFill>
                  <a:schemeClr val="tx1"/>
                </a:solidFill>
              </a:rPr>
              <a:t> and </a:t>
            </a:r>
            <a:r>
              <a:rPr lang="fr-BE" sz="1600" dirty="0" err="1" smtClean="0">
                <a:solidFill>
                  <a:schemeClr val="tx1"/>
                </a:solidFill>
              </a:rPr>
              <a:t>flavoured</a:t>
            </a:r>
            <a:r>
              <a:rPr lang="fr-BE" sz="1600" dirty="0" smtClean="0">
                <a:solidFill>
                  <a:schemeClr val="tx1"/>
                </a:solidFill>
              </a:rPr>
              <a:t> vodka).</a:t>
            </a:r>
          </a:p>
          <a:p>
            <a:pPr>
              <a:spcAft>
                <a:spcPts val="600"/>
              </a:spcAft>
            </a:pPr>
            <a:r>
              <a:rPr lang="fr-BE" sz="1600" dirty="0" err="1" smtClean="0">
                <a:solidFill>
                  <a:schemeClr val="tx1"/>
                </a:solidFill>
              </a:rPr>
              <a:t>Limits</a:t>
            </a:r>
            <a:r>
              <a:rPr lang="fr-BE" sz="1600" dirty="0" smtClean="0">
                <a:solidFill>
                  <a:schemeClr val="tx1"/>
                </a:solidFill>
              </a:rPr>
              <a:t> </a:t>
            </a:r>
            <a:r>
              <a:rPr lang="fr-BE" sz="1600" u="sng" dirty="0" err="1" smtClean="0">
                <a:solidFill>
                  <a:schemeClr val="tx1"/>
                </a:solidFill>
              </a:rPr>
              <a:t>still</a:t>
            </a:r>
            <a:r>
              <a:rPr lang="fr-BE" sz="1600" u="sng" dirty="0" smtClean="0">
                <a:solidFill>
                  <a:schemeClr val="tx1"/>
                </a:solidFill>
              </a:rPr>
              <a:t> </a:t>
            </a:r>
            <a:r>
              <a:rPr lang="fr-BE" sz="1600" u="sng" dirty="0" err="1" smtClean="0">
                <a:solidFill>
                  <a:schemeClr val="tx1"/>
                </a:solidFill>
              </a:rPr>
              <a:t>under</a:t>
            </a:r>
            <a:r>
              <a:rPr lang="fr-BE" sz="1600" u="sng" dirty="0" smtClean="0">
                <a:solidFill>
                  <a:schemeClr val="tx1"/>
                </a:solidFill>
              </a:rPr>
              <a:t> discussion in the Council</a:t>
            </a:r>
            <a:r>
              <a:rPr lang="fr-BE" sz="1600" dirty="0" smtClean="0">
                <a:solidFill>
                  <a:schemeClr val="tx1"/>
                </a:solidFill>
              </a:rPr>
              <a:t>:</a:t>
            </a:r>
          </a:p>
          <a:p>
            <a:pPr lvl="1">
              <a:spcAft>
                <a:spcPts val="600"/>
              </a:spcAft>
            </a:pPr>
            <a:r>
              <a:rPr lang="fr-BE" sz="1200" i="1" dirty="0" smtClean="0">
                <a:solidFill>
                  <a:schemeClr val="tx1"/>
                </a:solidFill>
              </a:rPr>
              <a:t>Brandy</a:t>
            </a:r>
            <a:r>
              <a:rPr lang="fr-BE" sz="1200" dirty="0" smtClean="0">
                <a:solidFill>
                  <a:schemeClr val="tx1"/>
                </a:solidFill>
              </a:rPr>
              <a:t> or </a:t>
            </a:r>
            <a:r>
              <a:rPr lang="fr-BE" sz="1200" i="1" dirty="0" err="1" smtClean="0">
                <a:solidFill>
                  <a:schemeClr val="tx1"/>
                </a:solidFill>
              </a:rPr>
              <a:t>Weinbrand</a:t>
            </a:r>
            <a:r>
              <a:rPr lang="fr-BE" sz="1200" i="1" dirty="0" smtClean="0">
                <a:solidFill>
                  <a:schemeClr val="tx1"/>
                </a:solidFill>
              </a:rPr>
              <a:t> </a:t>
            </a:r>
            <a:r>
              <a:rPr lang="fr-BE" sz="1200" dirty="0" smtClean="0">
                <a:solidFill>
                  <a:schemeClr val="tx1"/>
                </a:solidFill>
              </a:rPr>
              <a:t>(cat 5): 35 gr/</a:t>
            </a:r>
            <a:r>
              <a:rPr lang="fr-BE" sz="1200" dirty="0" err="1" smtClean="0">
                <a:solidFill>
                  <a:schemeClr val="tx1"/>
                </a:solidFill>
              </a:rPr>
              <a:t>lt</a:t>
            </a:r>
            <a:r>
              <a:rPr lang="fr-BE" sz="1200" dirty="0" smtClean="0">
                <a:solidFill>
                  <a:schemeClr val="tx1"/>
                </a:solidFill>
              </a:rPr>
              <a:t> </a:t>
            </a:r>
          </a:p>
          <a:p>
            <a:pPr lvl="1">
              <a:spcAft>
                <a:spcPts val="600"/>
              </a:spcAft>
            </a:pPr>
            <a:r>
              <a:rPr lang="fr-BE" sz="1200" dirty="0" smtClean="0">
                <a:solidFill>
                  <a:schemeClr val="tx1"/>
                </a:solidFill>
              </a:rPr>
              <a:t>Vodka (Cat 15): 8 gr/</a:t>
            </a:r>
            <a:r>
              <a:rPr lang="fr-BE" sz="1200" dirty="0" err="1" smtClean="0">
                <a:solidFill>
                  <a:schemeClr val="tx1"/>
                </a:solidFill>
              </a:rPr>
              <a:t>lt</a:t>
            </a:r>
            <a:r>
              <a:rPr lang="fr-BE" sz="1200" dirty="0" smtClean="0">
                <a:solidFill>
                  <a:schemeClr val="tx1"/>
                </a:solidFill>
              </a:rPr>
              <a:t> (</a:t>
            </a:r>
            <a:r>
              <a:rPr lang="fr-BE" sz="1200" u="sng" dirty="0" smtClean="0">
                <a:solidFill>
                  <a:schemeClr val="tx1"/>
                </a:solidFill>
              </a:rPr>
              <a:t>Council</a:t>
            </a:r>
            <a:r>
              <a:rPr lang="fr-BE" sz="1200" dirty="0" smtClean="0">
                <a:solidFill>
                  <a:schemeClr val="tx1"/>
                </a:solidFill>
              </a:rPr>
              <a:t>) – 10 gr/</a:t>
            </a:r>
            <a:r>
              <a:rPr lang="fr-BE" sz="1200" dirty="0" err="1" smtClean="0">
                <a:solidFill>
                  <a:schemeClr val="tx1"/>
                </a:solidFill>
              </a:rPr>
              <a:t>lt</a:t>
            </a:r>
            <a:r>
              <a:rPr lang="fr-BE" sz="1200" dirty="0" smtClean="0">
                <a:solidFill>
                  <a:schemeClr val="tx1"/>
                </a:solidFill>
              </a:rPr>
              <a:t> (</a:t>
            </a:r>
            <a:r>
              <a:rPr lang="fr-BE" sz="1200" u="sng" dirty="0" smtClean="0">
                <a:solidFill>
                  <a:schemeClr val="tx1"/>
                </a:solidFill>
              </a:rPr>
              <a:t>EP</a:t>
            </a:r>
            <a:r>
              <a:rPr lang="fr-BE" sz="1200" dirty="0" smtClean="0">
                <a:solidFill>
                  <a:schemeClr val="tx1"/>
                </a:solidFill>
              </a:rPr>
              <a:t>)</a:t>
            </a:r>
          </a:p>
          <a:p>
            <a:pPr lvl="1">
              <a:spcAft>
                <a:spcPts val="600"/>
              </a:spcAft>
            </a:pPr>
            <a:r>
              <a:rPr lang="fr-BE" sz="1200" dirty="0" err="1" smtClean="0">
                <a:solidFill>
                  <a:schemeClr val="tx1"/>
                </a:solidFill>
              </a:rPr>
              <a:t>Flavoured</a:t>
            </a:r>
            <a:r>
              <a:rPr lang="fr-BE" sz="1200" dirty="0" smtClean="0">
                <a:solidFill>
                  <a:schemeClr val="tx1"/>
                </a:solidFill>
              </a:rPr>
              <a:t> vodka (Cat 31): </a:t>
            </a:r>
            <a:r>
              <a:rPr lang="fr-BE" sz="1200" dirty="0" err="1" smtClean="0">
                <a:solidFill>
                  <a:schemeClr val="tx1"/>
                </a:solidFill>
              </a:rPr>
              <a:t>less</a:t>
            </a:r>
            <a:r>
              <a:rPr lang="fr-BE" sz="1200" dirty="0" smtClean="0">
                <a:solidFill>
                  <a:schemeClr val="tx1"/>
                </a:solidFill>
              </a:rPr>
              <a:t> </a:t>
            </a:r>
            <a:r>
              <a:rPr lang="fr-BE" sz="1200" dirty="0" err="1" smtClean="0">
                <a:solidFill>
                  <a:schemeClr val="tx1"/>
                </a:solidFill>
              </a:rPr>
              <a:t>than</a:t>
            </a:r>
            <a:r>
              <a:rPr lang="fr-BE" sz="1200" dirty="0" smtClean="0">
                <a:solidFill>
                  <a:schemeClr val="tx1"/>
                </a:solidFill>
              </a:rPr>
              <a:t> 100 gr/</a:t>
            </a:r>
            <a:r>
              <a:rPr lang="fr-BE" sz="1200" dirty="0" err="1" smtClean="0">
                <a:solidFill>
                  <a:schemeClr val="tx1"/>
                </a:solidFill>
              </a:rPr>
              <a:t>lt</a:t>
            </a:r>
            <a:r>
              <a:rPr lang="fr-BE" sz="1200" dirty="0" smtClean="0">
                <a:solidFill>
                  <a:schemeClr val="tx1"/>
                </a:solidFill>
              </a:rPr>
              <a:t> (</a:t>
            </a:r>
            <a:r>
              <a:rPr lang="fr-BE" sz="1200" u="sng" dirty="0" smtClean="0">
                <a:solidFill>
                  <a:schemeClr val="tx1"/>
                </a:solidFill>
              </a:rPr>
              <a:t>Council</a:t>
            </a:r>
            <a:r>
              <a:rPr lang="fr-BE" sz="1200" dirty="0" smtClean="0">
                <a:solidFill>
                  <a:schemeClr val="tx1"/>
                </a:solidFill>
              </a:rPr>
              <a:t>) – up to 100 gr/</a:t>
            </a:r>
            <a:r>
              <a:rPr lang="fr-BE" sz="1200" dirty="0" err="1" smtClean="0">
                <a:solidFill>
                  <a:schemeClr val="tx1"/>
                </a:solidFill>
              </a:rPr>
              <a:t>lt</a:t>
            </a:r>
            <a:r>
              <a:rPr lang="fr-BE" sz="1200" dirty="0" smtClean="0">
                <a:solidFill>
                  <a:schemeClr val="tx1"/>
                </a:solidFill>
              </a:rPr>
              <a:t> (</a:t>
            </a:r>
            <a:r>
              <a:rPr lang="fr-BE" sz="1200" u="sng" dirty="0" smtClean="0">
                <a:solidFill>
                  <a:schemeClr val="tx1"/>
                </a:solidFill>
              </a:rPr>
              <a:t>EP</a:t>
            </a:r>
            <a:r>
              <a:rPr lang="fr-BE" sz="1200" dirty="0" smtClean="0">
                <a:solidFill>
                  <a:schemeClr val="tx1"/>
                </a:solidFill>
              </a:rPr>
              <a:t>)</a:t>
            </a:r>
          </a:p>
          <a:p>
            <a:pPr lvl="1">
              <a:spcAft>
                <a:spcPts val="600"/>
              </a:spcAft>
            </a:pPr>
            <a:endParaRPr lang="fr-BE" sz="1200" b="0" dirty="0" smtClean="0">
              <a:solidFill>
                <a:schemeClr val="tx1"/>
              </a:solidFill>
            </a:endParaRPr>
          </a:p>
          <a:p>
            <a:pPr>
              <a:spcAft>
                <a:spcPts val="600"/>
              </a:spcAft>
            </a:pPr>
            <a:endParaRPr lang="fr-BE" sz="1600" dirty="0" smtClean="0"/>
          </a:p>
        </p:txBody>
      </p:sp>
    </p:spTree>
    <p:extLst>
      <p:ext uri="{BB962C8B-B14F-4D97-AF65-F5344CB8AC3E}">
        <p14:creationId xmlns:p14="http://schemas.microsoft.com/office/powerpoint/2010/main" val="15902409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rPr>
              <a:t>MAIN AMENDMENTS </a:t>
            </a:r>
            <a:br>
              <a:rPr lang="en-GB" sz="2800" i="1" dirty="0" smtClean="0">
                <a:solidFill>
                  <a:srgbClr val="FF0000"/>
                </a:solidFill>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492896"/>
            <a:ext cx="8229600" cy="3960440"/>
          </a:xfrm>
        </p:spPr>
        <p:txBody>
          <a:bodyPr/>
          <a:lstStyle/>
          <a:p>
            <a:pPr marL="0" indent="0" algn="ctr">
              <a:spcAft>
                <a:spcPts val="600"/>
              </a:spcAft>
              <a:buNone/>
            </a:pPr>
            <a:r>
              <a:rPr lang="fr-BE" sz="1800" b="1" dirty="0" smtClean="0">
                <a:solidFill>
                  <a:srgbClr val="3065CE"/>
                </a:solidFill>
              </a:rPr>
              <a:t>Indication of </a:t>
            </a:r>
            <a:r>
              <a:rPr lang="fr-BE" sz="1800" b="1" dirty="0" err="1" smtClean="0">
                <a:solidFill>
                  <a:srgbClr val="3065CE"/>
                </a:solidFill>
              </a:rPr>
              <a:t>origin</a:t>
            </a:r>
            <a:endParaRPr lang="fr-BE" sz="1800" dirty="0" smtClean="0">
              <a:solidFill>
                <a:srgbClr val="3065CE"/>
              </a:solidFill>
            </a:endParaRPr>
          </a:p>
          <a:p>
            <a:pPr>
              <a:spcAft>
                <a:spcPts val="600"/>
              </a:spcAft>
            </a:pPr>
            <a:r>
              <a:rPr lang="fr-BE" sz="1600" dirty="0" smtClean="0">
                <a:solidFill>
                  <a:schemeClr val="tx1"/>
                </a:solidFill>
              </a:rPr>
              <a:t>COM </a:t>
            </a:r>
            <a:r>
              <a:rPr lang="fr-BE" sz="1600" dirty="0" err="1" smtClean="0">
                <a:solidFill>
                  <a:schemeClr val="tx1"/>
                </a:solidFill>
              </a:rPr>
              <a:t>Proposal</a:t>
            </a:r>
            <a:r>
              <a:rPr lang="fr-BE" sz="1600" dirty="0" smtClean="0">
                <a:solidFill>
                  <a:schemeClr val="tx1"/>
                </a:solidFill>
              </a:rPr>
              <a:t>: new provision (Article 12) </a:t>
            </a:r>
            <a:r>
              <a:rPr lang="fr-BE" sz="1600" dirty="0" err="1" smtClean="0">
                <a:solidFill>
                  <a:schemeClr val="tx1"/>
                </a:solidFill>
              </a:rPr>
              <a:t>aligning</a:t>
            </a:r>
            <a:r>
              <a:rPr lang="fr-BE" sz="1600" dirty="0" smtClean="0">
                <a:solidFill>
                  <a:schemeClr val="tx1"/>
                </a:solidFill>
              </a:rPr>
              <a:t> </a:t>
            </a:r>
            <a:r>
              <a:rPr lang="fr-BE" sz="1600" dirty="0" err="1" smtClean="0">
                <a:solidFill>
                  <a:schemeClr val="tx1"/>
                </a:solidFill>
              </a:rPr>
              <a:t>it</a:t>
            </a:r>
            <a:r>
              <a:rPr lang="fr-BE" sz="1600" dirty="0" smtClean="0">
                <a:solidFill>
                  <a:schemeClr val="tx1"/>
                </a:solidFill>
              </a:rPr>
              <a:t> to the concept of '</a:t>
            </a:r>
            <a:r>
              <a:rPr lang="fr-BE" sz="1600" b="1" dirty="0" err="1" smtClean="0">
                <a:solidFill>
                  <a:schemeClr val="tx1"/>
                </a:solidFill>
              </a:rPr>
              <a:t>origin</a:t>
            </a:r>
            <a:r>
              <a:rPr lang="fr-BE" sz="1600" dirty="0" smtClean="0">
                <a:solidFill>
                  <a:schemeClr val="tx1"/>
                </a:solidFill>
              </a:rPr>
              <a:t>' in the Union Customs Code (UCC) + </a:t>
            </a:r>
            <a:r>
              <a:rPr lang="fr-BE" sz="1600" dirty="0" err="1" smtClean="0">
                <a:solidFill>
                  <a:schemeClr val="tx1"/>
                </a:solidFill>
              </a:rPr>
              <a:t>derogating</a:t>
            </a:r>
            <a:r>
              <a:rPr lang="fr-BE" sz="1600" dirty="0" smtClean="0">
                <a:solidFill>
                  <a:schemeClr val="tx1"/>
                </a:solidFill>
              </a:rPr>
              <a:t> </a:t>
            </a:r>
            <a:r>
              <a:rPr lang="fr-BE" sz="1600" dirty="0" err="1" smtClean="0">
                <a:solidFill>
                  <a:schemeClr val="tx1"/>
                </a:solidFill>
              </a:rPr>
              <a:t>from</a:t>
            </a:r>
            <a:r>
              <a:rPr lang="fr-BE" sz="1600" dirty="0" smtClean="0">
                <a:solidFill>
                  <a:schemeClr val="tx1"/>
                </a:solidFill>
              </a:rPr>
              <a:t> the </a:t>
            </a:r>
            <a:r>
              <a:rPr lang="fr-BE" sz="1600" dirty="0" err="1" smtClean="0">
                <a:solidFill>
                  <a:schemeClr val="tx1"/>
                </a:solidFill>
              </a:rPr>
              <a:t>mandatory</a:t>
            </a:r>
            <a:r>
              <a:rPr lang="fr-BE" sz="1600" dirty="0" smtClean="0">
                <a:solidFill>
                  <a:schemeClr val="tx1"/>
                </a:solidFill>
              </a:rPr>
              <a:t> indication of the </a:t>
            </a:r>
            <a:r>
              <a:rPr lang="fr-BE" sz="1600" dirty="0" err="1" smtClean="0">
                <a:solidFill>
                  <a:schemeClr val="tx1"/>
                </a:solidFill>
              </a:rPr>
              <a:t>origin</a:t>
            </a:r>
            <a:r>
              <a:rPr lang="fr-BE" sz="1600" dirty="0" smtClean="0">
                <a:solidFill>
                  <a:schemeClr val="tx1"/>
                </a:solidFill>
              </a:rPr>
              <a:t> of the </a:t>
            </a:r>
            <a:r>
              <a:rPr lang="fr-BE" sz="1600" dirty="0" err="1" smtClean="0">
                <a:solidFill>
                  <a:schemeClr val="tx1"/>
                </a:solidFill>
              </a:rPr>
              <a:t>ingredients</a:t>
            </a:r>
            <a:r>
              <a:rPr lang="fr-BE" sz="1600" dirty="0">
                <a:solidFill>
                  <a:schemeClr val="tx1"/>
                </a:solidFill>
              </a:rPr>
              <a:t> (</a:t>
            </a:r>
            <a:r>
              <a:rPr lang="fr-BE" sz="1600" dirty="0" err="1">
                <a:solidFill>
                  <a:schemeClr val="tx1"/>
                </a:solidFill>
              </a:rPr>
              <a:t>where</a:t>
            </a:r>
            <a:r>
              <a:rPr lang="fr-BE" sz="1600" dirty="0">
                <a:solidFill>
                  <a:schemeClr val="tx1"/>
                </a:solidFill>
              </a:rPr>
              <a:t> </a:t>
            </a:r>
            <a:r>
              <a:rPr lang="fr-BE" sz="1600" dirty="0" err="1">
                <a:solidFill>
                  <a:schemeClr val="tx1"/>
                </a:solidFill>
              </a:rPr>
              <a:t>different</a:t>
            </a:r>
            <a:r>
              <a:rPr lang="fr-BE" sz="1600" dirty="0" smtClean="0">
                <a:solidFill>
                  <a:schemeClr val="tx1"/>
                </a:solidFill>
              </a:rPr>
              <a:t>)</a:t>
            </a:r>
          </a:p>
          <a:p>
            <a:pPr>
              <a:spcAft>
                <a:spcPts val="600"/>
              </a:spcAft>
            </a:pPr>
            <a:r>
              <a:rPr lang="fr-BE" sz="1600" dirty="0" smtClean="0">
                <a:solidFill>
                  <a:schemeClr val="tx1"/>
                </a:solidFill>
              </a:rPr>
              <a:t>Council + EP: </a:t>
            </a:r>
            <a:r>
              <a:rPr lang="fr-BE" sz="1600" dirty="0" err="1" smtClean="0">
                <a:solidFill>
                  <a:schemeClr val="tx1"/>
                </a:solidFill>
              </a:rPr>
              <a:t>reintroduction</a:t>
            </a:r>
            <a:r>
              <a:rPr lang="fr-BE" sz="1600" dirty="0" smtClean="0">
                <a:solidFill>
                  <a:schemeClr val="tx1"/>
                </a:solidFill>
              </a:rPr>
              <a:t> of the concept of </a:t>
            </a:r>
            <a:r>
              <a:rPr lang="fr-BE" sz="1600" b="1" dirty="0" smtClean="0">
                <a:solidFill>
                  <a:schemeClr val="tx1"/>
                </a:solidFill>
              </a:rPr>
              <a:t>'place of manufacture</a:t>
            </a:r>
            <a:r>
              <a:rPr lang="fr-BE" sz="1600" dirty="0" smtClean="0">
                <a:solidFill>
                  <a:schemeClr val="tx1"/>
                </a:solidFill>
              </a:rPr>
              <a:t>' (</a:t>
            </a:r>
            <a:r>
              <a:rPr lang="fr-BE" sz="1600" dirty="0" err="1" smtClean="0">
                <a:solidFill>
                  <a:schemeClr val="tx1"/>
                </a:solidFill>
              </a:rPr>
              <a:t>Annex</a:t>
            </a:r>
            <a:r>
              <a:rPr lang="fr-BE" sz="1600" dirty="0" smtClean="0">
                <a:solidFill>
                  <a:schemeClr val="tx1"/>
                </a:solidFill>
              </a:rPr>
              <a:t> I (13) of R 110/2008 = "place or </a:t>
            </a:r>
            <a:r>
              <a:rPr lang="fr-BE" sz="1600" dirty="0" err="1" smtClean="0">
                <a:solidFill>
                  <a:schemeClr val="tx1"/>
                </a:solidFill>
              </a:rPr>
              <a:t>region</a:t>
            </a:r>
            <a:r>
              <a:rPr lang="fr-BE" sz="1600" dirty="0" smtClean="0">
                <a:solidFill>
                  <a:schemeClr val="tx1"/>
                </a:solidFill>
              </a:rPr>
              <a:t> </a:t>
            </a:r>
            <a:r>
              <a:rPr lang="fr-BE" sz="1600" dirty="0" err="1" smtClean="0">
                <a:solidFill>
                  <a:schemeClr val="tx1"/>
                </a:solidFill>
              </a:rPr>
              <a:t>where</a:t>
            </a:r>
            <a:r>
              <a:rPr lang="fr-BE" sz="1600" dirty="0" smtClean="0">
                <a:solidFill>
                  <a:schemeClr val="tx1"/>
                </a:solidFill>
              </a:rPr>
              <a:t> the stage in the production </a:t>
            </a:r>
            <a:r>
              <a:rPr lang="fr-BE" sz="1600" dirty="0" err="1" smtClean="0">
                <a:solidFill>
                  <a:schemeClr val="tx1"/>
                </a:solidFill>
              </a:rPr>
              <a:t>process</a:t>
            </a:r>
            <a:r>
              <a:rPr lang="fr-BE" sz="1600" dirty="0" smtClean="0">
                <a:solidFill>
                  <a:schemeClr val="tx1"/>
                </a:solidFill>
              </a:rPr>
              <a:t> of the </a:t>
            </a:r>
            <a:r>
              <a:rPr lang="fr-BE" sz="1600" dirty="0" err="1" smtClean="0">
                <a:solidFill>
                  <a:schemeClr val="tx1"/>
                </a:solidFill>
              </a:rPr>
              <a:t>finished</a:t>
            </a:r>
            <a:r>
              <a:rPr lang="fr-BE" sz="1600" dirty="0" smtClean="0">
                <a:solidFill>
                  <a:schemeClr val="tx1"/>
                </a:solidFill>
              </a:rPr>
              <a:t> </a:t>
            </a:r>
            <a:r>
              <a:rPr lang="fr-BE" sz="1600" dirty="0" err="1" smtClean="0">
                <a:solidFill>
                  <a:schemeClr val="tx1"/>
                </a:solidFill>
              </a:rPr>
              <a:t>product</a:t>
            </a:r>
            <a:r>
              <a:rPr lang="fr-BE" sz="1600" dirty="0" smtClean="0">
                <a:solidFill>
                  <a:schemeClr val="tx1"/>
                </a:solidFill>
              </a:rPr>
              <a:t> </a:t>
            </a:r>
            <a:r>
              <a:rPr lang="fr-BE" sz="1600" dirty="0" err="1" smtClean="0">
                <a:solidFill>
                  <a:schemeClr val="tx1"/>
                </a:solidFill>
              </a:rPr>
              <a:t>which</a:t>
            </a:r>
            <a:r>
              <a:rPr lang="fr-BE" sz="1600" dirty="0" smtClean="0">
                <a:solidFill>
                  <a:schemeClr val="tx1"/>
                </a:solidFill>
              </a:rPr>
              <a:t> </a:t>
            </a:r>
            <a:r>
              <a:rPr lang="fr-BE" sz="1600" dirty="0" err="1" smtClean="0">
                <a:solidFill>
                  <a:schemeClr val="tx1"/>
                </a:solidFill>
              </a:rPr>
              <a:t>conferred</a:t>
            </a:r>
            <a:r>
              <a:rPr lang="fr-BE" sz="1600" dirty="0" smtClean="0">
                <a:solidFill>
                  <a:schemeClr val="tx1"/>
                </a:solidFill>
              </a:rPr>
              <a:t> on the spirit drink </a:t>
            </a:r>
            <a:r>
              <a:rPr lang="fr-BE" sz="1600" dirty="0" err="1" smtClean="0">
                <a:solidFill>
                  <a:schemeClr val="tx1"/>
                </a:solidFill>
              </a:rPr>
              <a:t>its</a:t>
            </a:r>
            <a:r>
              <a:rPr lang="fr-BE" sz="1600" dirty="0" smtClean="0">
                <a:solidFill>
                  <a:schemeClr val="tx1"/>
                </a:solidFill>
              </a:rPr>
              <a:t> </a:t>
            </a:r>
            <a:r>
              <a:rPr lang="fr-BE" sz="1600" dirty="0" err="1" smtClean="0">
                <a:solidFill>
                  <a:schemeClr val="tx1"/>
                </a:solidFill>
              </a:rPr>
              <a:t>character</a:t>
            </a:r>
            <a:r>
              <a:rPr lang="fr-BE" sz="1600" dirty="0" smtClean="0">
                <a:solidFill>
                  <a:schemeClr val="tx1"/>
                </a:solidFill>
              </a:rPr>
              <a:t> and essential </a:t>
            </a:r>
            <a:r>
              <a:rPr lang="fr-BE" sz="1600" dirty="0" err="1" smtClean="0">
                <a:solidFill>
                  <a:schemeClr val="tx1"/>
                </a:solidFill>
              </a:rPr>
              <a:t>definitive</a:t>
            </a:r>
            <a:r>
              <a:rPr lang="fr-BE" sz="1600" dirty="0" smtClean="0">
                <a:solidFill>
                  <a:schemeClr val="tx1"/>
                </a:solidFill>
              </a:rPr>
              <a:t> </a:t>
            </a:r>
            <a:r>
              <a:rPr lang="fr-BE" sz="1600" dirty="0" err="1" smtClean="0">
                <a:solidFill>
                  <a:schemeClr val="tx1"/>
                </a:solidFill>
              </a:rPr>
              <a:t>qualities</a:t>
            </a:r>
            <a:r>
              <a:rPr lang="fr-BE" sz="1600" dirty="0" smtClean="0">
                <a:solidFill>
                  <a:schemeClr val="tx1"/>
                </a:solidFill>
              </a:rPr>
              <a:t> </a:t>
            </a:r>
            <a:r>
              <a:rPr lang="fr-BE" sz="1600" dirty="0" err="1" smtClean="0">
                <a:solidFill>
                  <a:schemeClr val="tx1"/>
                </a:solidFill>
              </a:rPr>
              <a:t>took</a:t>
            </a:r>
            <a:r>
              <a:rPr lang="fr-BE" sz="1600" dirty="0" smtClean="0">
                <a:solidFill>
                  <a:schemeClr val="tx1"/>
                </a:solidFill>
              </a:rPr>
              <a:t> place")</a:t>
            </a:r>
          </a:p>
          <a:p>
            <a:pPr>
              <a:spcAft>
                <a:spcPts val="600"/>
              </a:spcAft>
            </a:pPr>
            <a:r>
              <a:rPr lang="fr-BE" sz="1600" dirty="0" smtClean="0">
                <a:solidFill>
                  <a:schemeClr val="tx1"/>
                </a:solidFill>
              </a:rPr>
              <a:t>This </a:t>
            </a:r>
            <a:r>
              <a:rPr lang="fr-BE" sz="1600" dirty="0" err="1" smtClean="0">
                <a:solidFill>
                  <a:schemeClr val="tx1"/>
                </a:solidFill>
              </a:rPr>
              <a:t>will</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the </a:t>
            </a:r>
            <a:r>
              <a:rPr lang="fr-BE" sz="1600" dirty="0" err="1" smtClean="0">
                <a:solidFill>
                  <a:schemeClr val="tx1"/>
                </a:solidFill>
              </a:rPr>
              <a:t>definition</a:t>
            </a:r>
            <a:r>
              <a:rPr lang="fr-BE" sz="1600" dirty="0" smtClean="0">
                <a:solidFill>
                  <a:schemeClr val="tx1"/>
                </a:solidFill>
              </a:rPr>
              <a:t> of '</a:t>
            </a:r>
            <a:r>
              <a:rPr lang="fr-BE" sz="1600" b="1" dirty="0" smtClean="0">
                <a:solidFill>
                  <a:schemeClr val="tx1"/>
                </a:solidFill>
              </a:rPr>
              <a:t>place of provenance</a:t>
            </a:r>
            <a:r>
              <a:rPr lang="fr-BE" sz="1600" dirty="0" smtClean="0">
                <a:solidFill>
                  <a:schemeClr val="tx1"/>
                </a:solidFill>
              </a:rPr>
              <a:t>', </a:t>
            </a:r>
            <a:r>
              <a:rPr lang="fr-BE" sz="1600" dirty="0" err="1" smtClean="0">
                <a:solidFill>
                  <a:schemeClr val="tx1"/>
                </a:solidFill>
              </a:rPr>
              <a:t>also</a:t>
            </a:r>
            <a:r>
              <a:rPr lang="fr-BE" sz="1600" dirty="0" smtClean="0">
                <a:solidFill>
                  <a:schemeClr val="tx1"/>
                </a:solidFill>
              </a:rPr>
              <a:t> </a:t>
            </a:r>
            <a:r>
              <a:rPr lang="fr-BE" sz="1600" dirty="0" err="1" smtClean="0">
                <a:solidFill>
                  <a:schemeClr val="tx1"/>
                </a:solidFill>
              </a:rPr>
              <a:t>foreseen</a:t>
            </a:r>
            <a:r>
              <a:rPr lang="fr-BE" sz="1600" dirty="0" smtClean="0">
                <a:solidFill>
                  <a:schemeClr val="tx1"/>
                </a:solidFill>
              </a:rPr>
              <a:t> by </a:t>
            </a:r>
            <a:r>
              <a:rPr lang="fr-BE" sz="1600" dirty="0" err="1" smtClean="0">
                <a:solidFill>
                  <a:schemeClr val="tx1"/>
                </a:solidFill>
              </a:rPr>
              <a:t>Regulation</a:t>
            </a:r>
            <a:r>
              <a:rPr lang="fr-BE" sz="1600" dirty="0">
                <a:solidFill>
                  <a:schemeClr val="tx1"/>
                </a:solidFill>
              </a:rPr>
              <a:t> </a:t>
            </a:r>
            <a:r>
              <a:rPr lang="fr-BE" sz="1600" dirty="0" smtClean="0">
                <a:solidFill>
                  <a:schemeClr val="tx1"/>
                </a:solidFill>
              </a:rPr>
              <a:t>(EU) 1169/2011 (FIC </a:t>
            </a:r>
            <a:r>
              <a:rPr lang="fr-BE" sz="1600" dirty="0" err="1" smtClean="0">
                <a:solidFill>
                  <a:schemeClr val="tx1"/>
                </a:solidFill>
              </a:rPr>
              <a:t>Regulation</a:t>
            </a:r>
            <a:r>
              <a:rPr lang="fr-BE" sz="1600" dirty="0" smtClean="0">
                <a:solidFill>
                  <a:schemeClr val="tx1"/>
                </a:solidFill>
              </a:rPr>
              <a:t>), </a:t>
            </a:r>
            <a:r>
              <a:rPr lang="fr-BE" sz="1600" dirty="0" err="1" smtClean="0">
                <a:solidFill>
                  <a:schemeClr val="tx1"/>
                </a:solidFill>
              </a:rPr>
              <a:t>which</a:t>
            </a:r>
            <a:r>
              <a:rPr lang="fr-BE" sz="1600" dirty="0" smtClean="0">
                <a:solidFill>
                  <a:schemeClr val="tx1"/>
                </a:solidFill>
              </a:rPr>
              <a:t> </a:t>
            </a:r>
            <a:r>
              <a:rPr lang="fr-BE" sz="1600" dirty="0" err="1" smtClean="0">
                <a:solidFill>
                  <a:schemeClr val="tx1"/>
                </a:solidFill>
              </a:rPr>
              <a:t>will</a:t>
            </a:r>
            <a:r>
              <a:rPr lang="fr-BE" sz="1600" dirty="0" smtClean="0">
                <a:solidFill>
                  <a:schemeClr val="tx1"/>
                </a:solidFill>
              </a:rPr>
              <a:t> </a:t>
            </a:r>
            <a:r>
              <a:rPr lang="fr-BE" sz="1600" dirty="0" err="1" smtClean="0">
                <a:solidFill>
                  <a:schemeClr val="tx1"/>
                </a:solidFill>
              </a:rPr>
              <a:t>apply</a:t>
            </a:r>
            <a:r>
              <a:rPr lang="fr-BE" sz="1600" dirty="0" smtClean="0">
                <a:solidFill>
                  <a:schemeClr val="tx1"/>
                </a:solidFill>
              </a:rPr>
              <a:t> in </a:t>
            </a:r>
            <a:r>
              <a:rPr lang="fr-BE" sz="1600" dirty="0" err="1" smtClean="0">
                <a:solidFill>
                  <a:schemeClr val="tx1"/>
                </a:solidFill>
              </a:rPr>
              <a:t>parallel</a:t>
            </a:r>
            <a:r>
              <a:rPr lang="fr-BE" sz="1600" dirty="0" smtClean="0">
                <a:solidFill>
                  <a:schemeClr val="tx1"/>
                </a:solidFill>
              </a:rPr>
              <a:t> to the '</a:t>
            </a:r>
            <a:r>
              <a:rPr lang="fr-BE" sz="1600" b="1" dirty="0" smtClean="0">
                <a:solidFill>
                  <a:schemeClr val="tx1"/>
                </a:solidFill>
              </a:rPr>
              <a:t>country of </a:t>
            </a:r>
            <a:r>
              <a:rPr lang="fr-BE" sz="1600" b="1" dirty="0" err="1" smtClean="0">
                <a:solidFill>
                  <a:schemeClr val="tx1"/>
                </a:solidFill>
              </a:rPr>
              <a:t>origin</a:t>
            </a:r>
            <a:r>
              <a:rPr lang="fr-BE" sz="1600" dirty="0" smtClean="0">
                <a:solidFill>
                  <a:schemeClr val="tx1"/>
                </a:solidFill>
              </a:rPr>
              <a:t>' </a:t>
            </a:r>
            <a:r>
              <a:rPr lang="fr-BE" sz="1600" dirty="0" err="1" smtClean="0">
                <a:solidFill>
                  <a:schemeClr val="tx1"/>
                </a:solidFill>
              </a:rPr>
              <a:t>provided</a:t>
            </a:r>
            <a:r>
              <a:rPr lang="fr-BE" sz="1600" dirty="0" smtClean="0">
                <a:solidFill>
                  <a:schemeClr val="tx1"/>
                </a:solidFill>
              </a:rPr>
              <a:t> for by the UCC </a:t>
            </a:r>
          </a:p>
          <a:p>
            <a:pPr>
              <a:spcAft>
                <a:spcPts val="600"/>
              </a:spcAft>
            </a:pPr>
            <a:r>
              <a:rPr lang="fr-BE" sz="1600" dirty="0" smtClean="0">
                <a:solidFill>
                  <a:schemeClr val="tx1"/>
                </a:solidFill>
              </a:rPr>
              <a:t>In </a:t>
            </a:r>
            <a:r>
              <a:rPr lang="fr-BE" sz="1600" dirty="0" err="1" smtClean="0">
                <a:solidFill>
                  <a:schemeClr val="tx1"/>
                </a:solidFill>
              </a:rPr>
              <a:t>any</a:t>
            </a:r>
            <a:r>
              <a:rPr lang="fr-BE" sz="1600" dirty="0" smtClean="0">
                <a:solidFill>
                  <a:schemeClr val="tx1"/>
                </a:solidFill>
              </a:rPr>
              <a:t> case, indication of </a:t>
            </a:r>
            <a:r>
              <a:rPr lang="fr-BE" sz="1600" dirty="0" err="1" smtClean="0">
                <a:solidFill>
                  <a:schemeClr val="tx1"/>
                </a:solidFill>
              </a:rPr>
              <a:t>origin</a:t>
            </a:r>
            <a:r>
              <a:rPr lang="fr-BE" sz="1600" dirty="0" smtClean="0">
                <a:solidFill>
                  <a:schemeClr val="tx1"/>
                </a:solidFill>
              </a:rPr>
              <a:t> </a:t>
            </a:r>
            <a:r>
              <a:rPr lang="fr-BE" sz="1600" b="1" dirty="0" smtClean="0">
                <a:solidFill>
                  <a:schemeClr val="tx1"/>
                </a:solidFill>
              </a:rPr>
              <a:t>not </a:t>
            </a:r>
            <a:r>
              <a:rPr lang="fr-BE" sz="1600" b="1" dirty="0" err="1" smtClean="0">
                <a:solidFill>
                  <a:schemeClr val="tx1"/>
                </a:solidFill>
              </a:rPr>
              <a:t>mandatory</a:t>
            </a:r>
            <a:r>
              <a:rPr lang="fr-BE" sz="1600" b="1" dirty="0" smtClean="0">
                <a:solidFill>
                  <a:schemeClr val="tx1"/>
                </a:solidFill>
              </a:rPr>
              <a:t> </a:t>
            </a:r>
            <a:r>
              <a:rPr lang="fr-BE" sz="1600" dirty="0" err="1" smtClean="0">
                <a:solidFill>
                  <a:schemeClr val="tx1"/>
                </a:solidFill>
              </a:rPr>
              <a:t>either</a:t>
            </a:r>
            <a:r>
              <a:rPr lang="fr-BE" sz="1600" dirty="0" smtClean="0">
                <a:solidFill>
                  <a:schemeClr val="tx1"/>
                </a:solidFill>
              </a:rPr>
              <a:t> for spirit drinks or for </a:t>
            </a:r>
            <a:r>
              <a:rPr lang="fr-BE" sz="1600" dirty="0" err="1" smtClean="0">
                <a:solidFill>
                  <a:schemeClr val="tx1"/>
                </a:solidFill>
              </a:rPr>
              <a:t>their</a:t>
            </a:r>
            <a:r>
              <a:rPr lang="fr-BE" sz="1600" dirty="0" smtClean="0">
                <a:solidFill>
                  <a:schemeClr val="tx1"/>
                </a:solidFill>
              </a:rPr>
              <a:t> (</a:t>
            </a:r>
            <a:r>
              <a:rPr lang="fr-BE" sz="1600" dirty="0" err="1" smtClean="0">
                <a:solidFill>
                  <a:schemeClr val="tx1"/>
                </a:solidFill>
              </a:rPr>
              <a:t>primary</a:t>
            </a:r>
            <a:r>
              <a:rPr lang="fr-BE" sz="1600" dirty="0" smtClean="0">
                <a:solidFill>
                  <a:schemeClr val="tx1"/>
                </a:solidFill>
              </a:rPr>
              <a:t>) </a:t>
            </a:r>
            <a:r>
              <a:rPr lang="fr-BE" sz="1600" dirty="0" err="1" smtClean="0">
                <a:solidFill>
                  <a:schemeClr val="tx1"/>
                </a:solidFill>
              </a:rPr>
              <a:t>ingredient</a:t>
            </a:r>
            <a:r>
              <a:rPr lang="fr-BE" sz="1600" dirty="0" smtClean="0">
                <a:solidFill>
                  <a:schemeClr val="tx1"/>
                </a:solidFill>
              </a:rPr>
              <a:t>(s)</a:t>
            </a:r>
          </a:p>
          <a:p>
            <a:pPr lvl="1">
              <a:spcAft>
                <a:spcPts val="600"/>
              </a:spcAft>
            </a:pPr>
            <a:endParaRPr lang="fr-BE" sz="1200" b="0" dirty="0" smtClean="0">
              <a:solidFill>
                <a:schemeClr val="tx1"/>
              </a:solidFill>
            </a:endParaRPr>
          </a:p>
          <a:p>
            <a:pPr>
              <a:spcAft>
                <a:spcPts val="600"/>
              </a:spcAft>
            </a:pPr>
            <a:endParaRPr lang="fr-BE" sz="1600" dirty="0" smtClean="0"/>
          </a:p>
        </p:txBody>
      </p:sp>
    </p:spTree>
    <p:extLst>
      <p:ext uri="{BB962C8B-B14F-4D97-AF65-F5344CB8AC3E}">
        <p14:creationId xmlns:p14="http://schemas.microsoft.com/office/powerpoint/2010/main" val="895440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rPr>
              <a:t>MAIN AMENDMENTS </a:t>
            </a:r>
            <a:br>
              <a:rPr lang="en-GB" sz="2800" i="1" dirty="0" smtClean="0">
                <a:solidFill>
                  <a:srgbClr val="FF0000"/>
                </a:solidFill>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636912"/>
            <a:ext cx="8229600" cy="3960440"/>
          </a:xfrm>
        </p:spPr>
        <p:txBody>
          <a:bodyPr/>
          <a:lstStyle/>
          <a:p>
            <a:pPr marL="0" indent="0" algn="ctr">
              <a:spcAft>
                <a:spcPts val="600"/>
              </a:spcAft>
              <a:buNone/>
            </a:pPr>
            <a:r>
              <a:rPr lang="fr-BE" sz="1800" b="1" dirty="0" smtClean="0">
                <a:solidFill>
                  <a:srgbClr val="3065CE"/>
                </a:solidFill>
              </a:rPr>
              <a:t>Translation for export </a:t>
            </a:r>
            <a:r>
              <a:rPr lang="fr-BE" sz="1800" b="1" dirty="0" err="1" smtClean="0">
                <a:solidFill>
                  <a:srgbClr val="3065CE"/>
                </a:solidFill>
              </a:rPr>
              <a:t>purposes</a:t>
            </a:r>
            <a:endParaRPr lang="fr-BE" sz="1800" dirty="0" smtClean="0">
              <a:solidFill>
                <a:srgbClr val="3065CE"/>
              </a:solidFill>
            </a:endParaRPr>
          </a:p>
          <a:p>
            <a:pPr>
              <a:spcAft>
                <a:spcPts val="600"/>
              </a:spcAft>
            </a:pPr>
            <a:r>
              <a:rPr lang="fr-BE" sz="1600" b="1" dirty="0" smtClean="0">
                <a:solidFill>
                  <a:schemeClr val="tx1"/>
                </a:solidFill>
              </a:rPr>
              <a:t>General </a:t>
            </a:r>
            <a:r>
              <a:rPr lang="fr-BE" sz="1600" b="1" dirty="0" err="1" smtClean="0">
                <a:solidFill>
                  <a:schemeClr val="tx1"/>
                </a:solidFill>
              </a:rPr>
              <a:t>rule</a:t>
            </a:r>
            <a:r>
              <a:rPr lang="fr-BE" sz="1600" dirty="0" smtClean="0">
                <a:solidFill>
                  <a:schemeClr val="tx1"/>
                </a:solidFill>
              </a:rPr>
              <a:t>: sales </a:t>
            </a:r>
            <a:r>
              <a:rPr lang="fr-BE" sz="1600" dirty="0" err="1" smtClean="0">
                <a:solidFill>
                  <a:schemeClr val="tx1"/>
                </a:solidFill>
              </a:rPr>
              <a:t>denominations</a:t>
            </a:r>
            <a:r>
              <a:rPr lang="fr-BE" sz="1600" dirty="0" smtClean="0">
                <a:solidFill>
                  <a:schemeClr val="tx1"/>
                </a:solidFill>
              </a:rPr>
              <a:t>/</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names</a:t>
            </a:r>
            <a:r>
              <a:rPr lang="fr-BE" sz="1600" dirty="0" smtClean="0">
                <a:solidFill>
                  <a:schemeClr val="tx1"/>
                </a:solidFill>
              </a:rPr>
              <a:t> </a:t>
            </a:r>
            <a:r>
              <a:rPr lang="fr-BE" sz="1600" dirty="0" err="1" smtClean="0">
                <a:solidFill>
                  <a:schemeClr val="tx1"/>
                </a:solidFill>
              </a:rPr>
              <a:t>indicated</a:t>
            </a:r>
            <a:r>
              <a:rPr lang="fr-BE" sz="1600" dirty="0" smtClean="0">
                <a:solidFill>
                  <a:schemeClr val="tx1"/>
                </a:solidFill>
              </a:rPr>
              <a:t> in </a:t>
            </a:r>
            <a:r>
              <a:rPr lang="fr-BE" sz="1600" dirty="0" err="1" smtClean="0">
                <a:solidFill>
                  <a:schemeClr val="tx1"/>
                </a:solidFill>
              </a:rPr>
              <a:t>italics</a:t>
            </a:r>
            <a:r>
              <a:rPr lang="fr-BE" sz="1600" dirty="0" smtClean="0">
                <a:solidFill>
                  <a:schemeClr val="tx1"/>
                </a:solidFill>
              </a:rPr>
              <a:t> in </a:t>
            </a:r>
            <a:r>
              <a:rPr lang="fr-BE" sz="1600" dirty="0" err="1" smtClean="0">
                <a:solidFill>
                  <a:schemeClr val="tx1"/>
                </a:solidFill>
              </a:rPr>
              <a:t>Annex</a:t>
            </a:r>
            <a:r>
              <a:rPr lang="fr-BE" sz="1600" dirty="0" smtClean="0">
                <a:solidFill>
                  <a:schemeClr val="tx1"/>
                </a:solidFill>
              </a:rPr>
              <a:t> II and the </a:t>
            </a:r>
            <a:r>
              <a:rPr lang="fr-BE" sz="1600" dirty="0" err="1" smtClean="0">
                <a:solidFill>
                  <a:schemeClr val="tx1"/>
                </a:solidFill>
              </a:rPr>
              <a:t>names</a:t>
            </a:r>
            <a:r>
              <a:rPr lang="fr-BE" sz="1600" dirty="0" smtClean="0">
                <a:solidFill>
                  <a:schemeClr val="tx1"/>
                </a:solidFill>
              </a:rPr>
              <a:t> of </a:t>
            </a:r>
            <a:r>
              <a:rPr lang="fr-BE" sz="1600" dirty="0" err="1" smtClean="0">
                <a:solidFill>
                  <a:schemeClr val="tx1"/>
                </a:solidFill>
              </a:rPr>
              <a:t>geographical</a:t>
            </a:r>
            <a:r>
              <a:rPr lang="fr-BE" sz="1600" dirty="0" smtClean="0">
                <a:solidFill>
                  <a:schemeClr val="tx1"/>
                </a:solidFill>
              </a:rPr>
              <a:t> indication </a:t>
            </a:r>
            <a:r>
              <a:rPr lang="fr-BE" sz="1600" dirty="0" err="1" smtClean="0">
                <a:solidFill>
                  <a:schemeClr val="tx1"/>
                </a:solidFill>
              </a:rPr>
              <a:t>may</a:t>
            </a:r>
            <a:r>
              <a:rPr lang="fr-BE" sz="1600" dirty="0" smtClean="0">
                <a:solidFill>
                  <a:schemeClr val="tx1"/>
                </a:solidFill>
              </a:rPr>
              <a:t> not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translated</a:t>
            </a:r>
            <a:endParaRPr lang="fr-BE" sz="1600" dirty="0" smtClean="0">
              <a:solidFill>
                <a:schemeClr val="tx1"/>
              </a:solidFill>
            </a:endParaRPr>
          </a:p>
          <a:p>
            <a:pPr>
              <a:spcAft>
                <a:spcPts val="600"/>
              </a:spcAft>
            </a:pPr>
            <a:r>
              <a:rPr lang="fr-BE" sz="1600" dirty="0" smtClean="0">
                <a:solidFill>
                  <a:schemeClr val="tx1"/>
                </a:solidFill>
              </a:rPr>
              <a:t>A </a:t>
            </a:r>
            <a:r>
              <a:rPr lang="fr-BE" sz="1600" b="1" dirty="0" smtClean="0">
                <a:solidFill>
                  <a:schemeClr val="tx1"/>
                </a:solidFill>
              </a:rPr>
              <a:t>translation </a:t>
            </a:r>
            <a:r>
              <a:rPr lang="fr-BE" sz="1600" b="1" dirty="0" err="1" smtClean="0">
                <a:solidFill>
                  <a:schemeClr val="tx1"/>
                </a:solidFill>
              </a:rPr>
              <a:t>facility</a:t>
            </a:r>
            <a:r>
              <a:rPr lang="fr-BE" sz="1600" b="1" dirty="0" smtClean="0">
                <a:solidFill>
                  <a:schemeClr val="tx1"/>
                </a:solidFill>
              </a:rPr>
              <a:t> </a:t>
            </a:r>
            <a:r>
              <a:rPr lang="fr-BE" sz="1600" dirty="0" err="1" smtClean="0">
                <a:solidFill>
                  <a:schemeClr val="tx1"/>
                </a:solidFill>
              </a:rPr>
              <a:t>is</a:t>
            </a:r>
            <a:r>
              <a:rPr lang="fr-BE" sz="1600" dirty="0" smtClean="0">
                <a:solidFill>
                  <a:schemeClr val="tx1"/>
                </a:solidFill>
              </a:rPr>
              <a:t> </a:t>
            </a:r>
            <a:r>
              <a:rPr lang="fr-BE" sz="1600" dirty="0" err="1" smtClean="0">
                <a:solidFill>
                  <a:schemeClr val="tx1"/>
                </a:solidFill>
              </a:rPr>
              <a:t>provided</a:t>
            </a:r>
            <a:r>
              <a:rPr lang="fr-BE" sz="1600" dirty="0" smtClean="0">
                <a:solidFill>
                  <a:schemeClr val="tx1"/>
                </a:solidFill>
              </a:rPr>
              <a:t> in case of spirit drinks </a:t>
            </a:r>
            <a:r>
              <a:rPr lang="fr-BE" sz="1600" dirty="0" err="1" smtClean="0">
                <a:solidFill>
                  <a:schemeClr val="tx1"/>
                </a:solidFill>
              </a:rPr>
              <a:t>intended</a:t>
            </a:r>
            <a:r>
              <a:rPr lang="fr-BE" sz="1600" dirty="0" smtClean="0">
                <a:solidFill>
                  <a:schemeClr val="tx1"/>
                </a:solidFill>
              </a:rPr>
              <a:t> for </a:t>
            </a:r>
            <a:r>
              <a:rPr lang="fr-BE" sz="1600" b="1" dirty="0" smtClean="0">
                <a:solidFill>
                  <a:schemeClr val="tx1"/>
                </a:solidFill>
              </a:rPr>
              <a:t>export</a:t>
            </a:r>
            <a:r>
              <a:rPr lang="fr-BE" sz="1600" dirty="0" smtClean="0">
                <a:solidFill>
                  <a:schemeClr val="tx1"/>
                </a:solidFill>
              </a:rPr>
              <a:t> (EP: </a:t>
            </a:r>
            <a:r>
              <a:rPr lang="fr-BE" sz="1600" dirty="0" err="1" smtClean="0">
                <a:solidFill>
                  <a:schemeClr val="tx1"/>
                </a:solidFill>
              </a:rPr>
              <a:t>only</a:t>
            </a:r>
            <a:r>
              <a:rPr lang="fr-BE" sz="1600" dirty="0" smtClean="0">
                <a:solidFill>
                  <a:schemeClr val="tx1"/>
                </a:solidFill>
              </a:rPr>
              <a:t> if </a:t>
            </a:r>
            <a:r>
              <a:rPr lang="fr-BE" sz="1600" dirty="0" err="1" smtClean="0">
                <a:solidFill>
                  <a:schemeClr val="tx1"/>
                </a:solidFill>
              </a:rPr>
              <a:t>this</a:t>
            </a:r>
            <a:r>
              <a:rPr lang="fr-BE" sz="1600" dirty="0" smtClean="0">
                <a:solidFill>
                  <a:schemeClr val="tx1"/>
                </a:solidFill>
              </a:rPr>
              <a:t> </a:t>
            </a:r>
            <a:r>
              <a:rPr lang="fr-BE" sz="1600" dirty="0" err="1" smtClean="0">
                <a:solidFill>
                  <a:schemeClr val="tx1"/>
                </a:solidFill>
              </a:rPr>
              <a:t>is</a:t>
            </a:r>
            <a:r>
              <a:rPr lang="fr-BE" sz="1600" dirty="0" smtClean="0">
                <a:solidFill>
                  <a:schemeClr val="tx1"/>
                </a:solidFill>
              </a:rPr>
              <a:t> a </a:t>
            </a:r>
            <a:r>
              <a:rPr lang="fr-BE" sz="1600" dirty="0" err="1" smtClean="0">
                <a:solidFill>
                  <a:schemeClr val="tx1"/>
                </a:solidFill>
              </a:rPr>
              <a:t>requirement</a:t>
            </a:r>
            <a:r>
              <a:rPr lang="fr-BE" sz="1600" dirty="0" smtClean="0">
                <a:solidFill>
                  <a:schemeClr val="tx1"/>
                </a:solidFill>
              </a:rPr>
              <a:t> of the </a:t>
            </a:r>
            <a:r>
              <a:rPr lang="fr-BE" sz="1600" dirty="0" err="1" smtClean="0">
                <a:solidFill>
                  <a:schemeClr val="tx1"/>
                </a:solidFill>
              </a:rPr>
              <a:t>importing</a:t>
            </a:r>
            <a:r>
              <a:rPr lang="fr-BE" sz="1600" dirty="0" smtClean="0">
                <a:solidFill>
                  <a:schemeClr val="tx1"/>
                </a:solidFill>
              </a:rPr>
              <a:t> country)</a:t>
            </a:r>
          </a:p>
          <a:p>
            <a:pPr>
              <a:spcAft>
                <a:spcPts val="600"/>
              </a:spcAft>
            </a:pPr>
            <a:endParaRPr lang="fr-BE" sz="1600" dirty="0" smtClean="0">
              <a:solidFill>
                <a:schemeClr val="tx1"/>
              </a:solidFill>
            </a:endParaRPr>
          </a:p>
          <a:p>
            <a:pPr lvl="1">
              <a:spcAft>
                <a:spcPts val="600"/>
              </a:spcAft>
            </a:pPr>
            <a:endParaRPr lang="fr-BE" sz="1200" b="0" dirty="0" smtClean="0">
              <a:solidFill>
                <a:schemeClr val="tx1"/>
              </a:solidFill>
            </a:endParaRPr>
          </a:p>
          <a:p>
            <a:pPr>
              <a:spcAft>
                <a:spcPts val="600"/>
              </a:spcAft>
            </a:pPr>
            <a:endParaRPr lang="fr-BE" sz="1600" dirty="0" smtClean="0"/>
          </a:p>
        </p:txBody>
      </p:sp>
    </p:spTree>
    <p:extLst>
      <p:ext uri="{BB962C8B-B14F-4D97-AF65-F5344CB8AC3E}">
        <p14:creationId xmlns:p14="http://schemas.microsoft.com/office/powerpoint/2010/main" val="438274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Other amendments</a:t>
            </a:r>
            <a:br>
              <a:rPr lang="en-GB" sz="2800" i="1" dirty="0" smtClean="0">
                <a:solidFill>
                  <a:srgbClr val="FF0000"/>
                </a:solidFill>
                <a:latin typeface="+mn-lt"/>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420888"/>
            <a:ext cx="8229600" cy="3960440"/>
          </a:xfrm>
        </p:spPr>
        <p:txBody>
          <a:bodyPr/>
          <a:lstStyle/>
          <a:p>
            <a:pPr>
              <a:spcAft>
                <a:spcPts val="600"/>
              </a:spcAft>
            </a:pPr>
            <a:r>
              <a:rPr lang="fr-BE" sz="1600" dirty="0" err="1">
                <a:solidFill>
                  <a:schemeClr val="tx1"/>
                </a:solidFill>
              </a:rPr>
              <a:t>Only</a:t>
            </a:r>
            <a:r>
              <a:rPr lang="fr-BE" sz="1600" dirty="0">
                <a:solidFill>
                  <a:schemeClr val="tx1"/>
                </a:solidFill>
              </a:rPr>
              <a:t> </a:t>
            </a:r>
            <a:r>
              <a:rPr lang="fr-BE" sz="1600" dirty="0" err="1">
                <a:solidFill>
                  <a:schemeClr val="tx1"/>
                </a:solidFill>
              </a:rPr>
              <a:t>distillates</a:t>
            </a:r>
            <a:r>
              <a:rPr lang="fr-BE" sz="1600" dirty="0">
                <a:solidFill>
                  <a:schemeClr val="tx1"/>
                </a:solidFill>
              </a:rPr>
              <a:t> and </a:t>
            </a:r>
            <a:r>
              <a:rPr lang="fr-BE" sz="1600" dirty="0" err="1">
                <a:solidFill>
                  <a:schemeClr val="tx1"/>
                </a:solidFill>
              </a:rPr>
              <a:t>ethyl</a:t>
            </a:r>
            <a:r>
              <a:rPr lang="fr-BE" sz="1600" dirty="0">
                <a:solidFill>
                  <a:schemeClr val="tx1"/>
                </a:solidFill>
              </a:rPr>
              <a:t> </a:t>
            </a:r>
            <a:r>
              <a:rPr lang="fr-BE" sz="1600" dirty="0" err="1">
                <a:solidFill>
                  <a:schemeClr val="tx1"/>
                </a:solidFill>
              </a:rPr>
              <a:t>alcohol</a:t>
            </a:r>
            <a:r>
              <a:rPr lang="fr-BE" sz="1600" dirty="0">
                <a:solidFill>
                  <a:schemeClr val="tx1"/>
                </a:solidFill>
              </a:rPr>
              <a:t> </a:t>
            </a:r>
            <a:r>
              <a:rPr lang="fr-BE" sz="1600" b="1" dirty="0">
                <a:solidFill>
                  <a:schemeClr val="tx1"/>
                </a:solidFill>
              </a:rPr>
              <a:t>of agricultural </a:t>
            </a:r>
            <a:r>
              <a:rPr lang="fr-BE" sz="1600" b="1" dirty="0" err="1">
                <a:solidFill>
                  <a:schemeClr val="tx1"/>
                </a:solidFill>
              </a:rPr>
              <a:t>origin</a:t>
            </a:r>
            <a:r>
              <a:rPr lang="fr-BE" sz="1600" b="1" dirty="0">
                <a:solidFill>
                  <a:schemeClr val="tx1"/>
                </a:solidFill>
              </a:rPr>
              <a:t> </a:t>
            </a:r>
            <a:endParaRPr lang="fr-BE" sz="1600" b="1" dirty="0" smtClean="0">
              <a:solidFill>
                <a:schemeClr val="tx1"/>
              </a:solidFill>
            </a:endParaRPr>
          </a:p>
          <a:p>
            <a:pPr>
              <a:spcAft>
                <a:spcPts val="600"/>
              </a:spcAft>
            </a:pPr>
            <a:r>
              <a:rPr lang="fr-BE" sz="1600" b="1" dirty="0" smtClean="0">
                <a:solidFill>
                  <a:schemeClr val="tx1"/>
                </a:solidFill>
              </a:rPr>
              <a:t>Mixtures</a:t>
            </a:r>
            <a:r>
              <a:rPr lang="fr-BE" sz="1600" dirty="0" smtClean="0">
                <a:solidFill>
                  <a:schemeClr val="tx1"/>
                </a:solidFill>
              </a:rPr>
              <a:t>: spirit drinks (</a:t>
            </a:r>
            <a:r>
              <a:rPr lang="fr-BE" sz="1600" dirty="0" err="1" smtClean="0">
                <a:solidFill>
                  <a:schemeClr val="tx1"/>
                </a:solidFill>
              </a:rPr>
              <a:t>categories</a:t>
            </a:r>
            <a:r>
              <a:rPr lang="fr-BE" sz="1600" dirty="0" smtClean="0">
                <a:solidFill>
                  <a:schemeClr val="tx1"/>
                </a:solidFill>
              </a:rPr>
              <a:t> or Gis) + </a:t>
            </a:r>
            <a:r>
              <a:rPr lang="fr-BE" sz="1600" dirty="0" err="1" smtClean="0">
                <a:solidFill>
                  <a:schemeClr val="tx1"/>
                </a:solidFill>
              </a:rPr>
              <a:t>distillates</a:t>
            </a:r>
            <a:r>
              <a:rPr lang="fr-BE" sz="1600" dirty="0" smtClean="0">
                <a:solidFill>
                  <a:schemeClr val="tx1"/>
                </a:solidFill>
              </a:rPr>
              <a:t> + </a:t>
            </a:r>
            <a:r>
              <a:rPr lang="fr-BE" sz="1600" b="1" dirty="0" err="1" smtClean="0">
                <a:solidFill>
                  <a:schemeClr val="tx1"/>
                </a:solidFill>
              </a:rPr>
              <a:t>ethyl</a:t>
            </a:r>
            <a:r>
              <a:rPr lang="fr-BE" sz="1600" b="1" dirty="0" smtClean="0">
                <a:solidFill>
                  <a:schemeClr val="tx1"/>
                </a:solidFill>
              </a:rPr>
              <a:t> </a:t>
            </a:r>
            <a:r>
              <a:rPr lang="fr-BE" sz="1600" b="1" dirty="0" err="1" smtClean="0">
                <a:solidFill>
                  <a:schemeClr val="tx1"/>
                </a:solidFill>
              </a:rPr>
              <a:t>alcohol</a:t>
            </a:r>
            <a:endParaRPr lang="fr-BE" sz="1600" b="1" dirty="0" smtClean="0">
              <a:solidFill>
                <a:schemeClr val="tx1"/>
              </a:solidFill>
            </a:endParaRPr>
          </a:p>
          <a:p>
            <a:pPr>
              <a:spcAft>
                <a:spcPts val="600"/>
              </a:spcAft>
            </a:pPr>
            <a:r>
              <a:rPr lang="fr-BE" sz="1600" b="1" dirty="0" err="1" smtClean="0">
                <a:solidFill>
                  <a:schemeClr val="tx1"/>
                </a:solidFill>
              </a:rPr>
              <a:t>Names</a:t>
            </a:r>
            <a:r>
              <a:rPr lang="fr-BE" sz="1600" b="1" dirty="0" smtClean="0">
                <a:solidFill>
                  <a:schemeClr val="tx1"/>
                </a:solidFill>
              </a:rPr>
              <a:t> of </a:t>
            </a:r>
            <a:r>
              <a:rPr lang="fr-BE" sz="1600" b="1" dirty="0" err="1" smtClean="0">
                <a:solidFill>
                  <a:schemeClr val="tx1"/>
                </a:solidFill>
              </a:rPr>
              <a:t>raw</a:t>
            </a:r>
            <a:r>
              <a:rPr lang="fr-BE" sz="1600" b="1" dirty="0" smtClean="0">
                <a:solidFill>
                  <a:schemeClr val="tx1"/>
                </a:solidFill>
              </a:rPr>
              <a:t> </a:t>
            </a:r>
            <a:r>
              <a:rPr lang="fr-BE" sz="1600" b="1" dirty="0" err="1" smtClean="0">
                <a:solidFill>
                  <a:schemeClr val="tx1"/>
                </a:solidFill>
              </a:rPr>
              <a:t>materials</a:t>
            </a:r>
            <a:r>
              <a:rPr lang="fr-BE" sz="1600" b="1" dirty="0" smtClean="0">
                <a:solidFill>
                  <a:schemeClr val="tx1"/>
                </a:solidFill>
              </a:rPr>
              <a:t> </a:t>
            </a:r>
            <a:r>
              <a:rPr lang="fr-BE" sz="1600" dirty="0" smtClean="0">
                <a:solidFill>
                  <a:schemeClr val="tx1"/>
                </a:solidFill>
              </a:rPr>
              <a:t>or plant </a:t>
            </a:r>
            <a:r>
              <a:rPr lang="fr-BE" sz="1600" dirty="0" err="1" smtClean="0">
                <a:solidFill>
                  <a:schemeClr val="tx1"/>
                </a:solidFill>
              </a:rPr>
              <a:t>names</a:t>
            </a:r>
            <a:r>
              <a:rPr lang="fr-BE" sz="1600" dirty="0" smtClean="0">
                <a:solidFill>
                  <a:schemeClr val="tx1"/>
                </a:solidFill>
              </a:rPr>
              <a:t> </a:t>
            </a:r>
            <a:r>
              <a:rPr lang="fr-BE" sz="1600" dirty="0" err="1" smtClean="0">
                <a:solidFill>
                  <a:schemeClr val="tx1"/>
                </a:solidFill>
              </a:rPr>
              <a:t>reserved</a:t>
            </a:r>
            <a:r>
              <a:rPr lang="fr-BE" sz="1600" dirty="0" smtClean="0">
                <a:solidFill>
                  <a:schemeClr val="tx1"/>
                </a:solidFill>
              </a:rPr>
              <a:t> </a:t>
            </a:r>
            <a:r>
              <a:rPr lang="fr-BE" sz="1600" b="1" dirty="0" smtClean="0">
                <a:solidFill>
                  <a:schemeClr val="tx1"/>
                </a:solidFill>
              </a:rPr>
              <a:t>as </a:t>
            </a:r>
            <a:r>
              <a:rPr lang="fr-BE" sz="1600" b="1" dirty="0" err="1" smtClean="0">
                <a:solidFill>
                  <a:schemeClr val="tx1"/>
                </a:solidFill>
              </a:rPr>
              <a:t>legal</a:t>
            </a:r>
            <a:r>
              <a:rPr lang="fr-BE" sz="1600" b="1" dirty="0" smtClean="0">
                <a:solidFill>
                  <a:schemeClr val="tx1"/>
                </a:solidFill>
              </a:rPr>
              <a:t> </a:t>
            </a:r>
            <a:r>
              <a:rPr lang="fr-BE" sz="1600" b="1" dirty="0" err="1" smtClean="0">
                <a:solidFill>
                  <a:schemeClr val="tx1"/>
                </a:solidFill>
              </a:rPr>
              <a:t>names</a:t>
            </a:r>
            <a:r>
              <a:rPr lang="fr-BE" sz="1600" b="1" dirty="0" smtClean="0">
                <a:solidFill>
                  <a:schemeClr val="tx1"/>
                </a:solidFill>
              </a:rPr>
              <a:t> </a:t>
            </a:r>
            <a:r>
              <a:rPr lang="fr-BE" sz="1600" dirty="0" smtClean="0">
                <a:solidFill>
                  <a:schemeClr val="tx1"/>
                </a:solidFill>
              </a:rPr>
              <a:t>for certain spirit drinks (</a:t>
            </a:r>
            <a:r>
              <a:rPr lang="fr-BE" sz="1600" dirty="0" err="1" smtClean="0">
                <a:solidFill>
                  <a:schemeClr val="tx1"/>
                </a:solidFill>
              </a:rPr>
              <a:t>e.g</a:t>
            </a:r>
            <a:r>
              <a:rPr lang="fr-BE" sz="1600" dirty="0" smtClean="0">
                <a:solidFill>
                  <a:schemeClr val="tx1"/>
                </a:solidFill>
              </a:rPr>
              <a:t>. Kirsch, </a:t>
            </a:r>
            <a:r>
              <a:rPr lang="fr-BE" sz="1600" dirty="0" err="1" smtClean="0">
                <a:solidFill>
                  <a:schemeClr val="tx1"/>
                </a:solidFill>
              </a:rPr>
              <a:t>Gentian</a:t>
            </a:r>
            <a:r>
              <a:rPr lang="fr-BE" sz="1600" dirty="0" smtClean="0">
                <a:solidFill>
                  <a:schemeClr val="tx1"/>
                </a:solidFill>
              </a:rPr>
              <a:t>, Anis) </a:t>
            </a:r>
            <a:r>
              <a:rPr lang="fr-BE" sz="1600" dirty="0" err="1" smtClean="0">
                <a:solidFill>
                  <a:schemeClr val="tx1"/>
                </a:solidFill>
              </a:rPr>
              <a:t>may</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used</a:t>
            </a:r>
            <a:r>
              <a:rPr lang="fr-BE" sz="1600" dirty="0" smtClean="0">
                <a:solidFill>
                  <a:schemeClr val="tx1"/>
                </a:solidFill>
              </a:rPr>
              <a:t> in the </a:t>
            </a:r>
            <a:r>
              <a:rPr lang="fr-BE" sz="1600" dirty="0" err="1" smtClean="0">
                <a:solidFill>
                  <a:schemeClr val="tx1"/>
                </a:solidFill>
              </a:rPr>
              <a:t>presentation</a:t>
            </a:r>
            <a:r>
              <a:rPr lang="fr-BE" sz="1600" dirty="0" smtClean="0">
                <a:solidFill>
                  <a:schemeClr val="tx1"/>
                </a:solidFill>
              </a:rPr>
              <a:t> and labelling of </a:t>
            </a:r>
            <a:r>
              <a:rPr lang="fr-BE" sz="1600" dirty="0" err="1" smtClean="0">
                <a:solidFill>
                  <a:schemeClr val="tx1"/>
                </a:solidFill>
              </a:rPr>
              <a:t>foodstuffs</a:t>
            </a:r>
            <a:r>
              <a:rPr lang="fr-BE" sz="1600" dirty="0" smtClean="0">
                <a:solidFill>
                  <a:schemeClr val="tx1"/>
                </a:solidFill>
              </a:rPr>
              <a:t> (as </a:t>
            </a:r>
            <a:r>
              <a:rPr lang="fr-BE" sz="1600" dirty="0" err="1" smtClean="0">
                <a:solidFill>
                  <a:schemeClr val="tx1"/>
                </a:solidFill>
              </a:rPr>
              <a:t>their</a:t>
            </a:r>
            <a:r>
              <a:rPr lang="fr-BE" sz="1600" dirty="0" smtClean="0">
                <a:solidFill>
                  <a:schemeClr val="tx1"/>
                </a:solidFill>
              </a:rPr>
              <a:t> </a:t>
            </a:r>
            <a:r>
              <a:rPr lang="fr-BE" sz="1600" dirty="0" err="1" smtClean="0">
                <a:solidFill>
                  <a:schemeClr val="tx1"/>
                </a:solidFill>
              </a:rPr>
              <a:t>name</a:t>
            </a:r>
            <a:r>
              <a:rPr lang="fr-BE" sz="1600" dirty="0" smtClean="0">
                <a:solidFill>
                  <a:schemeClr val="tx1"/>
                </a:solidFill>
              </a:rPr>
              <a:t> or in </a:t>
            </a:r>
            <a:r>
              <a:rPr lang="fr-BE" sz="1600" dirty="0" err="1" smtClean="0">
                <a:solidFill>
                  <a:schemeClr val="tx1"/>
                </a:solidFill>
              </a:rPr>
              <a:t>ingredient</a:t>
            </a:r>
            <a:r>
              <a:rPr lang="fr-BE" sz="1600" dirty="0" smtClean="0">
                <a:solidFill>
                  <a:schemeClr val="tx1"/>
                </a:solidFill>
              </a:rPr>
              <a:t> </a:t>
            </a:r>
            <a:r>
              <a:rPr lang="fr-BE" sz="1600" dirty="0" err="1" smtClean="0">
                <a:solidFill>
                  <a:schemeClr val="tx1"/>
                </a:solidFill>
              </a:rPr>
              <a:t>lists</a:t>
            </a:r>
            <a:r>
              <a:rPr lang="fr-BE" sz="1600" dirty="0" smtClean="0">
                <a:solidFill>
                  <a:schemeClr val="tx1"/>
                </a:solidFill>
              </a:rPr>
              <a:t>) as long as the consumer </a:t>
            </a:r>
            <a:r>
              <a:rPr lang="fr-BE" sz="1600" dirty="0" err="1" smtClean="0">
                <a:solidFill>
                  <a:schemeClr val="tx1"/>
                </a:solidFill>
              </a:rPr>
              <a:t>is</a:t>
            </a:r>
            <a:r>
              <a:rPr lang="fr-BE" sz="1600" dirty="0" smtClean="0">
                <a:solidFill>
                  <a:schemeClr val="tx1"/>
                </a:solidFill>
              </a:rPr>
              <a:t> not </a:t>
            </a:r>
            <a:r>
              <a:rPr lang="fr-BE" sz="1600" dirty="0" err="1" smtClean="0">
                <a:solidFill>
                  <a:schemeClr val="tx1"/>
                </a:solidFill>
              </a:rPr>
              <a:t>misled</a:t>
            </a:r>
            <a:r>
              <a:rPr lang="fr-BE" sz="1600" dirty="0" smtClean="0">
                <a:solidFill>
                  <a:schemeClr val="tx1"/>
                </a:solidFill>
              </a:rPr>
              <a:t>.</a:t>
            </a:r>
          </a:p>
          <a:p>
            <a:pPr>
              <a:spcAft>
                <a:spcPts val="600"/>
              </a:spcAft>
            </a:pPr>
            <a:r>
              <a:rPr lang="fr-BE" sz="1600" dirty="0" err="1" smtClean="0">
                <a:solidFill>
                  <a:schemeClr val="tx1"/>
                </a:solidFill>
              </a:rPr>
              <a:t>Compulsory</a:t>
            </a:r>
            <a:r>
              <a:rPr lang="fr-BE" sz="1600" dirty="0" smtClean="0">
                <a:solidFill>
                  <a:schemeClr val="tx1"/>
                </a:solidFill>
              </a:rPr>
              <a:t> indication of the spirit </a:t>
            </a:r>
            <a:r>
              <a:rPr lang="fr-BE" sz="1600" dirty="0" err="1" smtClean="0">
                <a:solidFill>
                  <a:schemeClr val="tx1"/>
                </a:solidFill>
              </a:rPr>
              <a:t>drink's</a:t>
            </a:r>
            <a:r>
              <a:rPr lang="fr-BE" sz="1600" dirty="0" smtClean="0">
                <a:solidFill>
                  <a:schemeClr val="tx1"/>
                </a:solidFill>
              </a:rPr>
              <a:t> </a:t>
            </a:r>
            <a:r>
              <a:rPr lang="fr-BE" sz="1600" b="1" dirty="0" err="1" smtClean="0">
                <a:solidFill>
                  <a:schemeClr val="tx1"/>
                </a:solidFill>
              </a:rPr>
              <a:t>legal</a:t>
            </a:r>
            <a:r>
              <a:rPr lang="fr-BE" sz="1600" b="1" dirty="0" smtClean="0">
                <a:solidFill>
                  <a:schemeClr val="tx1"/>
                </a:solidFill>
              </a:rPr>
              <a:t> </a:t>
            </a:r>
            <a:r>
              <a:rPr lang="fr-BE" sz="1600" b="1" dirty="0" err="1" smtClean="0">
                <a:solidFill>
                  <a:schemeClr val="tx1"/>
                </a:solidFill>
              </a:rPr>
              <a:t>name</a:t>
            </a:r>
            <a:r>
              <a:rPr lang="fr-BE" sz="1600" b="1" dirty="0" smtClean="0">
                <a:solidFill>
                  <a:schemeClr val="tx1"/>
                </a:solidFill>
              </a:rPr>
              <a:t> </a:t>
            </a:r>
            <a:r>
              <a:rPr lang="fr-BE" sz="1600" dirty="0" smtClean="0">
                <a:solidFill>
                  <a:schemeClr val="tx1"/>
                </a:solidFill>
              </a:rPr>
              <a:t>and </a:t>
            </a:r>
            <a:r>
              <a:rPr lang="fr-BE" sz="1600" b="1" dirty="0" smtClean="0">
                <a:solidFill>
                  <a:schemeClr val="tx1"/>
                </a:solidFill>
              </a:rPr>
              <a:t>maturation </a:t>
            </a:r>
            <a:r>
              <a:rPr lang="fr-BE" sz="1600" b="1" dirty="0" err="1" smtClean="0">
                <a:solidFill>
                  <a:schemeClr val="tx1"/>
                </a:solidFill>
              </a:rPr>
              <a:t>period</a:t>
            </a:r>
            <a:r>
              <a:rPr lang="fr-BE" sz="1600" b="1" dirty="0" smtClean="0">
                <a:solidFill>
                  <a:schemeClr val="tx1"/>
                </a:solidFill>
              </a:rPr>
              <a:t> </a:t>
            </a:r>
            <a:r>
              <a:rPr lang="fr-BE" sz="1600" dirty="0" smtClean="0">
                <a:solidFill>
                  <a:schemeClr val="tx1"/>
                </a:solidFill>
              </a:rPr>
              <a:t>on the </a:t>
            </a:r>
            <a:r>
              <a:rPr lang="fr-BE" sz="1600" b="1" dirty="0" err="1" smtClean="0">
                <a:solidFill>
                  <a:schemeClr val="tx1"/>
                </a:solidFill>
              </a:rPr>
              <a:t>electronic</a:t>
            </a:r>
            <a:r>
              <a:rPr lang="fr-BE" sz="1600" b="1" dirty="0" smtClean="0">
                <a:solidFill>
                  <a:schemeClr val="tx1"/>
                </a:solidFill>
              </a:rPr>
              <a:t> </a:t>
            </a:r>
            <a:r>
              <a:rPr lang="fr-BE" sz="1600" b="1" dirty="0" err="1" smtClean="0">
                <a:solidFill>
                  <a:schemeClr val="tx1"/>
                </a:solidFill>
              </a:rPr>
              <a:t>accompanying</a:t>
            </a:r>
            <a:r>
              <a:rPr lang="fr-BE" sz="1600" b="1" dirty="0" smtClean="0">
                <a:solidFill>
                  <a:schemeClr val="tx1"/>
                </a:solidFill>
              </a:rPr>
              <a:t> document </a:t>
            </a:r>
            <a:r>
              <a:rPr lang="fr-BE" sz="1600" dirty="0" smtClean="0">
                <a:solidFill>
                  <a:schemeClr val="tx1"/>
                </a:solidFill>
              </a:rPr>
              <a:t>(in case of export)</a:t>
            </a:r>
          </a:p>
          <a:p>
            <a:pPr>
              <a:spcAft>
                <a:spcPts val="600"/>
              </a:spcAft>
            </a:pPr>
            <a:r>
              <a:rPr lang="fr-BE" sz="1600" dirty="0" smtClean="0">
                <a:solidFill>
                  <a:schemeClr val="tx1"/>
                </a:solidFill>
              </a:rPr>
              <a:t>Cat 5: </a:t>
            </a:r>
            <a:r>
              <a:rPr lang="fr-BE" sz="1600" b="1" dirty="0" smtClean="0">
                <a:solidFill>
                  <a:schemeClr val="tx1"/>
                </a:solidFill>
              </a:rPr>
              <a:t>Vodka</a:t>
            </a:r>
            <a:r>
              <a:rPr lang="fr-BE" sz="1600" dirty="0" smtClean="0">
                <a:solidFill>
                  <a:schemeClr val="tx1"/>
                </a:solidFill>
              </a:rPr>
              <a:t> </a:t>
            </a:r>
            <a:r>
              <a:rPr lang="fr-BE" sz="1600" dirty="0" err="1" smtClean="0">
                <a:solidFill>
                  <a:schemeClr val="tx1"/>
                </a:solidFill>
              </a:rPr>
              <a:t>shall</a:t>
            </a:r>
            <a:r>
              <a:rPr lang="fr-BE" sz="1600" dirty="0" smtClean="0">
                <a:solidFill>
                  <a:schemeClr val="tx1"/>
                </a:solidFill>
              </a:rPr>
              <a:t> not </a:t>
            </a:r>
            <a:r>
              <a:rPr lang="fr-BE" sz="1600" dirty="0" err="1" smtClean="0">
                <a:solidFill>
                  <a:schemeClr val="tx1"/>
                </a:solidFill>
              </a:rPr>
              <a:t>be</a:t>
            </a:r>
            <a:r>
              <a:rPr lang="fr-BE" sz="1600" dirty="0" smtClean="0">
                <a:solidFill>
                  <a:schemeClr val="tx1"/>
                </a:solidFill>
              </a:rPr>
              <a:t> coloured + </a:t>
            </a:r>
            <a:r>
              <a:rPr lang="fr-BE" sz="1600" dirty="0" err="1" smtClean="0">
                <a:solidFill>
                  <a:schemeClr val="tx1"/>
                </a:solidFill>
              </a:rPr>
              <a:t>untranslated</a:t>
            </a:r>
            <a:r>
              <a:rPr lang="fr-BE" sz="1600" dirty="0" smtClean="0">
                <a:solidFill>
                  <a:schemeClr val="tx1"/>
                </a:solidFill>
              </a:rPr>
              <a:t> </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name</a:t>
            </a:r>
            <a:r>
              <a:rPr lang="fr-BE" sz="1600" dirty="0" smtClean="0">
                <a:solidFill>
                  <a:schemeClr val="tx1"/>
                </a:solidFill>
              </a:rPr>
              <a:t> 'Vodka'</a:t>
            </a:r>
          </a:p>
          <a:p>
            <a:pPr>
              <a:spcAft>
                <a:spcPts val="600"/>
              </a:spcAft>
            </a:pPr>
            <a:r>
              <a:rPr lang="fr-BE" sz="1600" dirty="0">
                <a:solidFill>
                  <a:schemeClr val="tx1"/>
                </a:solidFill>
              </a:rPr>
              <a:t>Cat 9 (</a:t>
            </a:r>
            <a:r>
              <a:rPr lang="fr-BE" sz="1600" b="1" dirty="0">
                <a:solidFill>
                  <a:schemeClr val="tx1"/>
                </a:solidFill>
              </a:rPr>
              <a:t>Fruit spirit</a:t>
            </a:r>
            <a:r>
              <a:rPr lang="fr-BE" sz="1600" dirty="0">
                <a:solidFill>
                  <a:schemeClr val="tx1"/>
                </a:solidFill>
              </a:rPr>
              <a:t>): </a:t>
            </a:r>
            <a:r>
              <a:rPr lang="fr-BE" sz="1600" dirty="0" err="1">
                <a:solidFill>
                  <a:schemeClr val="tx1"/>
                </a:solidFill>
              </a:rPr>
              <a:t>additional</a:t>
            </a:r>
            <a:r>
              <a:rPr lang="fr-BE" sz="1600" dirty="0">
                <a:solidFill>
                  <a:schemeClr val="tx1"/>
                </a:solidFill>
              </a:rPr>
              <a:t> fruits + </a:t>
            </a:r>
            <a:r>
              <a:rPr lang="fr-BE" sz="1600" dirty="0" err="1" smtClean="0">
                <a:solidFill>
                  <a:schemeClr val="tx1"/>
                </a:solidFill>
              </a:rPr>
              <a:t>Obstler</a:t>
            </a:r>
            <a:endParaRPr lang="fr-BE" sz="1600" dirty="0" smtClean="0">
              <a:solidFill>
                <a:schemeClr val="tx1"/>
              </a:solidFill>
            </a:endParaRPr>
          </a:p>
          <a:p>
            <a:pPr>
              <a:spcAft>
                <a:spcPts val="600"/>
              </a:spcAft>
            </a:pPr>
            <a:r>
              <a:rPr lang="fr-BE" sz="1600" dirty="0">
                <a:solidFill>
                  <a:schemeClr val="tx1"/>
                </a:solidFill>
              </a:rPr>
              <a:t>Cat </a:t>
            </a:r>
            <a:r>
              <a:rPr lang="fr-BE" sz="1600" dirty="0" smtClean="0">
                <a:solidFill>
                  <a:schemeClr val="tx1"/>
                </a:solidFill>
              </a:rPr>
              <a:t>31 (</a:t>
            </a:r>
            <a:r>
              <a:rPr lang="fr-BE" sz="1600" b="1" dirty="0" err="1" smtClean="0">
                <a:solidFill>
                  <a:schemeClr val="tx1"/>
                </a:solidFill>
              </a:rPr>
              <a:t>Flavoured</a:t>
            </a:r>
            <a:r>
              <a:rPr lang="fr-BE" sz="1600" b="1" dirty="0" smtClean="0">
                <a:solidFill>
                  <a:schemeClr val="tx1"/>
                </a:solidFill>
              </a:rPr>
              <a:t> Vodka</a:t>
            </a:r>
            <a:r>
              <a:rPr lang="fr-BE" sz="1600" dirty="0" smtClean="0">
                <a:solidFill>
                  <a:schemeClr val="tx1"/>
                </a:solidFill>
              </a:rPr>
              <a:t>)</a:t>
            </a:r>
            <a:r>
              <a:rPr lang="fr-BE" sz="1600" b="1" dirty="0" smtClean="0">
                <a:solidFill>
                  <a:schemeClr val="tx1"/>
                </a:solidFill>
              </a:rPr>
              <a:t>:</a:t>
            </a:r>
            <a:r>
              <a:rPr lang="fr-BE" sz="1600" dirty="0" smtClean="0">
                <a:solidFill>
                  <a:schemeClr val="tx1"/>
                </a:solidFill>
              </a:rPr>
              <a:t> </a:t>
            </a:r>
            <a:r>
              <a:rPr lang="fr-BE" sz="1600" dirty="0" err="1" smtClean="0">
                <a:solidFill>
                  <a:schemeClr val="tx1"/>
                </a:solidFill>
              </a:rPr>
              <a:t>also</a:t>
            </a:r>
            <a:r>
              <a:rPr lang="fr-BE" sz="1600" dirty="0" smtClean="0">
                <a:solidFill>
                  <a:schemeClr val="tx1"/>
                </a:solidFill>
              </a:rPr>
              <a:t> </a:t>
            </a:r>
            <a:r>
              <a:rPr lang="fr-BE" sz="1600" dirty="0" err="1" smtClean="0">
                <a:solidFill>
                  <a:schemeClr val="tx1"/>
                </a:solidFill>
              </a:rPr>
              <a:t>untranslated</a:t>
            </a:r>
            <a:r>
              <a:rPr lang="fr-BE" sz="1600" dirty="0" smtClean="0">
                <a:solidFill>
                  <a:schemeClr val="tx1"/>
                </a:solidFill>
              </a:rPr>
              <a:t> </a:t>
            </a:r>
            <a:r>
              <a:rPr lang="fr-BE" sz="1600" dirty="0" err="1">
                <a:solidFill>
                  <a:schemeClr val="tx1"/>
                </a:solidFill>
              </a:rPr>
              <a:t>legal</a:t>
            </a:r>
            <a:r>
              <a:rPr lang="fr-BE" sz="1600" dirty="0">
                <a:solidFill>
                  <a:schemeClr val="tx1"/>
                </a:solidFill>
              </a:rPr>
              <a:t> </a:t>
            </a:r>
            <a:r>
              <a:rPr lang="fr-BE" sz="1600" dirty="0" err="1">
                <a:solidFill>
                  <a:schemeClr val="tx1"/>
                </a:solidFill>
              </a:rPr>
              <a:t>name</a:t>
            </a:r>
            <a:r>
              <a:rPr lang="fr-BE" sz="1600" dirty="0">
                <a:solidFill>
                  <a:schemeClr val="tx1"/>
                </a:solidFill>
              </a:rPr>
              <a:t> 'Vodka</a:t>
            </a:r>
            <a:r>
              <a:rPr lang="fr-BE" sz="1600" dirty="0" smtClean="0">
                <a:solidFill>
                  <a:schemeClr val="tx1"/>
                </a:solidFill>
              </a:rPr>
              <a:t>'</a:t>
            </a:r>
          </a:p>
          <a:p>
            <a:pPr>
              <a:spcAft>
                <a:spcPts val="600"/>
              </a:spcAft>
            </a:pPr>
            <a:r>
              <a:rPr lang="fr-BE" sz="1600" dirty="0" smtClean="0">
                <a:solidFill>
                  <a:schemeClr val="tx1"/>
                </a:solidFill>
              </a:rPr>
              <a:t>New spirit drink '</a:t>
            </a:r>
            <a:r>
              <a:rPr lang="fr-BE" sz="1600" b="1" dirty="0" smtClean="0">
                <a:solidFill>
                  <a:schemeClr val="tx1"/>
                </a:solidFill>
              </a:rPr>
              <a:t>Guignolet Kirsch</a:t>
            </a:r>
            <a:r>
              <a:rPr lang="fr-BE" sz="1600" dirty="0" smtClean="0">
                <a:solidFill>
                  <a:schemeClr val="tx1"/>
                </a:solidFill>
              </a:rPr>
              <a:t>'</a:t>
            </a:r>
            <a:endParaRPr lang="fr-BE" sz="1600" dirty="0">
              <a:solidFill>
                <a:schemeClr val="tx1"/>
              </a:solidFill>
            </a:endParaRPr>
          </a:p>
          <a:p>
            <a:pPr>
              <a:spcAft>
                <a:spcPts val="600"/>
              </a:spcAft>
            </a:pPr>
            <a:endParaRPr lang="fr-BE" sz="1600" b="1" dirty="0">
              <a:solidFill>
                <a:schemeClr val="tx1"/>
              </a:solidFill>
            </a:endParaRPr>
          </a:p>
          <a:p>
            <a:pPr>
              <a:spcAft>
                <a:spcPts val="600"/>
              </a:spcAft>
            </a:pPr>
            <a:endParaRPr lang="fr-BE" sz="1600" dirty="0">
              <a:solidFill>
                <a:schemeClr val="tx1"/>
              </a:solidFill>
            </a:endParaRPr>
          </a:p>
          <a:p>
            <a:pPr marL="0" indent="0">
              <a:spcAft>
                <a:spcPts val="600"/>
              </a:spcAft>
              <a:buNone/>
            </a:pPr>
            <a:endParaRPr lang="fr-BE" sz="1600" b="1" dirty="0" smtClean="0">
              <a:solidFill>
                <a:schemeClr val="tx1"/>
              </a:solidFill>
            </a:endParaRPr>
          </a:p>
        </p:txBody>
      </p:sp>
    </p:spTree>
    <p:extLst>
      <p:ext uri="{BB962C8B-B14F-4D97-AF65-F5344CB8AC3E}">
        <p14:creationId xmlns:p14="http://schemas.microsoft.com/office/powerpoint/2010/main" val="2087206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100811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Main amendments proposed by the COUNCIL</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636912"/>
            <a:ext cx="8229600" cy="3960440"/>
          </a:xfrm>
        </p:spPr>
        <p:txBody>
          <a:bodyPr/>
          <a:lstStyle/>
          <a:p>
            <a:pPr marL="0" indent="0" algn="ctr">
              <a:spcAft>
                <a:spcPts val="600"/>
              </a:spcAft>
              <a:buNone/>
            </a:pPr>
            <a:r>
              <a:rPr lang="fr-BE" sz="1600" b="1" dirty="0" smtClean="0">
                <a:solidFill>
                  <a:srgbClr val="0070C0"/>
                </a:solidFill>
              </a:rPr>
              <a:t>Compound </a:t>
            </a:r>
            <a:r>
              <a:rPr lang="fr-BE" sz="1600" b="1" dirty="0" err="1" smtClean="0">
                <a:solidFill>
                  <a:srgbClr val="0070C0"/>
                </a:solidFill>
              </a:rPr>
              <a:t>terms</a:t>
            </a:r>
            <a:r>
              <a:rPr lang="fr-BE" sz="1600" b="1" dirty="0" smtClean="0">
                <a:solidFill>
                  <a:srgbClr val="0070C0"/>
                </a:solidFill>
              </a:rPr>
              <a:t>/Allusions/Mixtures</a:t>
            </a:r>
          </a:p>
          <a:p>
            <a:pPr marL="0" indent="0" algn="ctr">
              <a:spcAft>
                <a:spcPts val="600"/>
              </a:spcAft>
              <a:buNone/>
            </a:pPr>
            <a:endParaRPr lang="fr-BE" sz="1600" dirty="0" smtClean="0">
              <a:solidFill>
                <a:schemeClr val="tx1"/>
              </a:solidFill>
            </a:endParaRPr>
          </a:p>
          <a:p>
            <a:pPr>
              <a:spcAft>
                <a:spcPts val="600"/>
              </a:spcAft>
            </a:pPr>
            <a:r>
              <a:rPr lang="fr-BE" sz="1600" dirty="0" smtClean="0">
                <a:solidFill>
                  <a:schemeClr val="tx1"/>
                </a:solidFill>
              </a:rPr>
              <a:t>Reformulation and clarifications </a:t>
            </a:r>
            <a:r>
              <a:rPr lang="fr-BE" sz="1600" dirty="0">
                <a:solidFill>
                  <a:schemeClr val="tx1"/>
                </a:solidFill>
              </a:rPr>
              <a:t>of </a:t>
            </a:r>
            <a:r>
              <a:rPr lang="fr-BE" sz="1600" dirty="0" err="1">
                <a:solidFill>
                  <a:schemeClr val="tx1"/>
                </a:solidFill>
              </a:rPr>
              <a:t>rules</a:t>
            </a:r>
            <a:r>
              <a:rPr lang="fr-BE" sz="1600" dirty="0">
                <a:solidFill>
                  <a:schemeClr val="tx1"/>
                </a:solidFill>
              </a:rPr>
              <a:t> on </a:t>
            </a:r>
            <a:r>
              <a:rPr lang="fr-BE" sz="1600" b="1" dirty="0">
                <a:solidFill>
                  <a:schemeClr val="tx1"/>
                </a:solidFill>
              </a:rPr>
              <a:t>compound </a:t>
            </a:r>
            <a:r>
              <a:rPr lang="fr-BE" sz="1600" b="1" dirty="0" err="1">
                <a:solidFill>
                  <a:schemeClr val="tx1"/>
                </a:solidFill>
              </a:rPr>
              <a:t>terms</a:t>
            </a:r>
            <a:r>
              <a:rPr lang="fr-BE" sz="1600" dirty="0">
                <a:solidFill>
                  <a:schemeClr val="tx1"/>
                </a:solidFill>
              </a:rPr>
              <a:t> and </a:t>
            </a:r>
            <a:r>
              <a:rPr lang="fr-BE" sz="1600" b="1" dirty="0">
                <a:solidFill>
                  <a:schemeClr val="tx1"/>
                </a:solidFill>
              </a:rPr>
              <a:t>allusions </a:t>
            </a:r>
            <a:r>
              <a:rPr lang="fr-BE" sz="1600" dirty="0" smtClean="0">
                <a:solidFill>
                  <a:schemeClr val="tx1"/>
                </a:solidFill>
              </a:rPr>
              <a:t>(Art 9 and 9a) - </a:t>
            </a:r>
            <a:r>
              <a:rPr lang="fr-BE" sz="1600" u="sng" dirty="0" err="1" smtClean="0">
                <a:solidFill>
                  <a:schemeClr val="tx1"/>
                </a:solidFill>
              </a:rPr>
              <a:t>still</a:t>
            </a:r>
            <a:r>
              <a:rPr lang="fr-BE" sz="1600" u="sng" dirty="0" smtClean="0">
                <a:solidFill>
                  <a:schemeClr val="tx1"/>
                </a:solidFill>
              </a:rPr>
              <a:t> </a:t>
            </a:r>
            <a:r>
              <a:rPr lang="fr-BE" sz="1600" u="sng" dirty="0" err="1">
                <a:solidFill>
                  <a:schemeClr val="tx1"/>
                </a:solidFill>
              </a:rPr>
              <a:t>under</a:t>
            </a:r>
            <a:r>
              <a:rPr lang="fr-BE" sz="1600" u="sng" dirty="0">
                <a:solidFill>
                  <a:schemeClr val="tx1"/>
                </a:solidFill>
              </a:rPr>
              <a:t> discussion</a:t>
            </a:r>
          </a:p>
          <a:p>
            <a:pPr>
              <a:spcAft>
                <a:spcPts val="600"/>
              </a:spcAft>
            </a:pPr>
            <a:r>
              <a:rPr lang="fr-BE" sz="1600" dirty="0" smtClean="0">
                <a:solidFill>
                  <a:schemeClr val="tx1"/>
                </a:solidFill>
              </a:rPr>
              <a:t>Reformulation of </a:t>
            </a:r>
            <a:r>
              <a:rPr lang="fr-BE" sz="1600" dirty="0" err="1" smtClean="0">
                <a:solidFill>
                  <a:schemeClr val="tx1"/>
                </a:solidFill>
              </a:rPr>
              <a:t>rules</a:t>
            </a:r>
            <a:r>
              <a:rPr lang="fr-BE" sz="1600" dirty="0" smtClean="0">
                <a:solidFill>
                  <a:schemeClr val="tx1"/>
                </a:solidFill>
              </a:rPr>
              <a:t> on </a:t>
            </a:r>
            <a:r>
              <a:rPr lang="fr-BE" sz="1600" b="1" dirty="0" smtClean="0">
                <a:solidFill>
                  <a:schemeClr val="tx1"/>
                </a:solidFill>
              </a:rPr>
              <a:t>mixtures </a:t>
            </a:r>
            <a:r>
              <a:rPr lang="fr-BE" sz="1600" dirty="0">
                <a:solidFill>
                  <a:schemeClr val="tx1"/>
                </a:solidFill>
              </a:rPr>
              <a:t>(Art </a:t>
            </a:r>
            <a:r>
              <a:rPr lang="fr-BE" sz="1600" dirty="0" smtClean="0">
                <a:solidFill>
                  <a:schemeClr val="tx1"/>
                </a:solidFill>
              </a:rPr>
              <a:t>11) - </a:t>
            </a:r>
            <a:r>
              <a:rPr lang="fr-BE" sz="1600" u="sng" dirty="0" err="1">
                <a:solidFill>
                  <a:schemeClr val="tx1"/>
                </a:solidFill>
              </a:rPr>
              <a:t>still</a:t>
            </a:r>
            <a:r>
              <a:rPr lang="fr-BE" sz="1600" u="sng" dirty="0">
                <a:solidFill>
                  <a:schemeClr val="tx1"/>
                </a:solidFill>
              </a:rPr>
              <a:t> </a:t>
            </a:r>
            <a:r>
              <a:rPr lang="fr-BE" sz="1600" u="sng" dirty="0" err="1">
                <a:solidFill>
                  <a:schemeClr val="tx1"/>
                </a:solidFill>
              </a:rPr>
              <a:t>under</a:t>
            </a:r>
            <a:r>
              <a:rPr lang="fr-BE" sz="1600" u="sng" dirty="0">
                <a:solidFill>
                  <a:schemeClr val="tx1"/>
                </a:solidFill>
              </a:rPr>
              <a:t> </a:t>
            </a:r>
            <a:r>
              <a:rPr lang="fr-BE" sz="1600" u="sng" dirty="0" smtClean="0">
                <a:solidFill>
                  <a:schemeClr val="tx1"/>
                </a:solidFill>
              </a:rPr>
              <a:t>discussion</a:t>
            </a:r>
          </a:p>
          <a:p>
            <a:pPr>
              <a:spcAft>
                <a:spcPts val="600"/>
              </a:spcAft>
            </a:pPr>
            <a:r>
              <a:rPr lang="fr-BE" sz="1600" dirty="0" smtClean="0">
                <a:solidFill>
                  <a:schemeClr val="tx1"/>
                </a:solidFill>
              </a:rPr>
              <a:t>Possible extension </a:t>
            </a:r>
            <a:r>
              <a:rPr lang="fr-BE" sz="1600" dirty="0">
                <a:solidFill>
                  <a:schemeClr val="tx1"/>
                </a:solidFill>
              </a:rPr>
              <a:t>of </a:t>
            </a:r>
            <a:r>
              <a:rPr lang="fr-BE" sz="1600" b="1" dirty="0">
                <a:solidFill>
                  <a:schemeClr val="tx1"/>
                </a:solidFill>
              </a:rPr>
              <a:t>labelling </a:t>
            </a:r>
            <a:r>
              <a:rPr lang="fr-BE" sz="1600" b="1" dirty="0" err="1">
                <a:solidFill>
                  <a:schemeClr val="tx1"/>
                </a:solidFill>
              </a:rPr>
              <a:t>rules</a:t>
            </a:r>
            <a:r>
              <a:rPr lang="fr-BE" sz="1600" b="1" dirty="0">
                <a:solidFill>
                  <a:schemeClr val="tx1"/>
                </a:solidFill>
              </a:rPr>
              <a:t> </a:t>
            </a:r>
            <a:r>
              <a:rPr lang="fr-BE" sz="1600" dirty="0" err="1">
                <a:solidFill>
                  <a:schemeClr val="tx1"/>
                </a:solidFill>
              </a:rPr>
              <a:t>applying</a:t>
            </a:r>
            <a:r>
              <a:rPr lang="fr-BE" sz="1600" dirty="0">
                <a:solidFill>
                  <a:schemeClr val="tx1"/>
                </a:solidFill>
              </a:rPr>
              <a:t> to </a:t>
            </a:r>
            <a:r>
              <a:rPr lang="fr-BE" sz="1600" b="1" dirty="0">
                <a:solidFill>
                  <a:schemeClr val="tx1"/>
                </a:solidFill>
              </a:rPr>
              <a:t>mixtures </a:t>
            </a:r>
            <a:r>
              <a:rPr lang="fr-BE" sz="1600" dirty="0" err="1">
                <a:solidFill>
                  <a:schemeClr val="tx1"/>
                </a:solidFill>
              </a:rPr>
              <a:t>also</a:t>
            </a:r>
            <a:r>
              <a:rPr lang="fr-BE" sz="1600" dirty="0">
                <a:solidFill>
                  <a:schemeClr val="tx1"/>
                </a:solidFill>
              </a:rPr>
              <a:t> to </a:t>
            </a:r>
            <a:r>
              <a:rPr lang="fr-BE" sz="1600" b="1" dirty="0" err="1">
                <a:solidFill>
                  <a:schemeClr val="tx1"/>
                </a:solidFill>
              </a:rPr>
              <a:t>blendings</a:t>
            </a:r>
            <a:r>
              <a:rPr lang="fr-BE" sz="1600" b="1" dirty="0">
                <a:solidFill>
                  <a:schemeClr val="tx1"/>
                </a:solidFill>
              </a:rPr>
              <a:t> </a:t>
            </a:r>
            <a:r>
              <a:rPr lang="fr-BE" sz="1600" dirty="0">
                <a:solidFill>
                  <a:schemeClr val="tx1"/>
                </a:solidFill>
              </a:rPr>
              <a:t>of </a:t>
            </a:r>
            <a:r>
              <a:rPr lang="fr-BE" sz="1600" dirty="0" err="1">
                <a:solidFill>
                  <a:schemeClr val="tx1"/>
                </a:solidFill>
              </a:rPr>
              <a:t>different</a:t>
            </a:r>
            <a:r>
              <a:rPr lang="fr-BE" sz="1600" dirty="0">
                <a:solidFill>
                  <a:schemeClr val="tx1"/>
                </a:solidFill>
              </a:rPr>
              <a:t> </a:t>
            </a:r>
            <a:r>
              <a:rPr lang="fr-BE" sz="1600" dirty="0" err="1">
                <a:solidFill>
                  <a:schemeClr val="tx1"/>
                </a:solidFill>
              </a:rPr>
              <a:t>GIs</a:t>
            </a:r>
            <a:r>
              <a:rPr lang="fr-BE" sz="1600" dirty="0">
                <a:solidFill>
                  <a:schemeClr val="tx1"/>
                </a:solidFill>
              </a:rPr>
              <a:t> </a:t>
            </a:r>
            <a:r>
              <a:rPr lang="fr-BE" sz="1600" dirty="0" err="1">
                <a:solidFill>
                  <a:schemeClr val="tx1"/>
                </a:solidFill>
              </a:rPr>
              <a:t>belonging</a:t>
            </a:r>
            <a:r>
              <a:rPr lang="fr-BE" sz="1600" dirty="0">
                <a:solidFill>
                  <a:schemeClr val="tx1"/>
                </a:solidFill>
              </a:rPr>
              <a:t> to the </a:t>
            </a:r>
            <a:r>
              <a:rPr lang="fr-BE" sz="1600" dirty="0" err="1">
                <a:solidFill>
                  <a:schemeClr val="tx1"/>
                </a:solidFill>
              </a:rPr>
              <a:t>same</a:t>
            </a:r>
            <a:r>
              <a:rPr lang="fr-BE" sz="1600" dirty="0">
                <a:solidFill>
                  <a:schemeClr val="tx1"/>
                </a:solidFill>
              </a:rPr>
              <a:t> spirit drink </a:t>
            </a:r>
            <a:r>
              <a:rPr lang="fr-BE" sz="1600" dirty="0" err="1">
                <a:solidFill>
                  <a:schemeClr val="tx1"/>
                </a:solidFill>
              </a:rPr>
              <a:t>category</a:t>
            </a:r>
            <a:r>
              <a:rPr lang="fr-BE" sz="1600" dirty="0">
                <a:solidFill>
                  <a:schemeClr val="tx1"/>
                </a:solidFill>
              </a:rPr>
              <a:t> (</a:t>
            </a:r>
            <a:r>
              <a:rPr lang="fr-BE" sz="1600" dirty="0" err="1">
                <a:solidFill>
                  <a:schemeClr val="tx1"/>
                </a:solidFill>
              </a:rPr>
              <a:t>e.g</a:t>
            </a:r>
            <a:r>
              <a:rPr lang="fr-BE" sz="1600" dirty="0">
                <a:solidFill>
                  <a:schemeClr val="tx1"/>
                </a:solidFill>
              </a:rPr>
              <a:t>. Cognac + Armagnac) – </a:t>
            </a:r>
            <a:r>
              <a:rPr lang="fr-BE" sz="1600" u="sng" dirty="0" err="1" smtClean="0">
                <a:solidFill>
                  <a:schemeClr val="tx1"/>
                </a:solidFill>
              </a:rPr>
              <a:t>still</a:t>
            </a:r>
            <a:r>
              <a:rPr lang="fr-BE" sz="1600" u="sng" dirty="0" smtClean="0">
                <a:solidFill>
                  <a:schemeClr val="tx1"/>
                </a:solidFill>
              </a:rPr>
              <a:t> </a:t>
            </a:r>
            <a:r>
              <a:rPr lang="fr-BE" sz="1600" u="sng" dirty="0" err="1">
                <a:solidFill>
                  <a:schemeClr val="tx1"/>
                </a:solidFill>
              </a:rPr>
              <a:t>under</a:t>
            </a:r>
            <a:r>
              <a:rPr lang="fr-BE" sz="1600" u="sng" dirty="0">
                <a:solidFill>
                  <a:schemeClr val="tx1"/>
                </a:solidFill>
              </a:rPr>
              <a:t> </a:t>
            </a:r>
            <a:r>
              <a:rPr lang="fr-BE" sz="1600" u="sng" dirty="0" smtClean="0">
                <a:solidFill>
                  <a:schemeClr val="tx1"/>
                </a:solidFill>
              </a:rPr>
              <a:t>discussion</a:t>
            </a:r>
            <a:endParaRPr lang="fr-BE" sz="1600" dirty="0">
              <a:solidFill>
                <a:schemeClr val="tx1"/>
              </a:solidFill>
            </a:endParaRPr>
          </a:p>
          <a:p>
            <a:pPr>
              <a:spcAft>
                <a:spcPts val="600"/>
              </a:spcAft>
            </a:pPr>
            <a:endParaRPr lang="fr-BE" sz="1600" dirty="0">
              <a:solidFill>
                <a:schemeClr val="tx1"/>
              </a:solidFill>
            </a:endParaRPr>
          </a:p>
          <a:p>
            <a:pPr>
              <a:spcAft>
                <a:spcPts val="600"/>
              </a:spcAft>
            </a:pPr>
            <a:endParaRPr lang="fr-BE" sz="1600" dirty="0" smtClean="0">
              <a:solidFill>
                <a:schemeClr val="tx1"/>
              </a:solidFill>
            </a:endParaRP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4179080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792088"/>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Other amendments by the </a:t>
            </a:r>
            <a:r>
              <a:rPr lang="en-GB" sz="2800" i="1" dirty="0" smtClean="0">
                <a:solidFill>
                  <a:srgbClr val="FF0000"/>
                </a:solidFill>
              </a:rPr>
              <a:t>COUNCIL</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060848"/>
            <a:ext cx="8229600" cy="4464496"/>
          </a:xfrm>
        </p:spPr>
        <p:txBody>
          <a:bodyPr/>
          <a:lstStyle/>
          <a:p>
            <a:pPr>
              <a:spcBef>
                <a:spcPts val="1200"/>
              </a:spcBef>
              <a:spcAft>
                <a:spcPts val="1800"/>
              </a:spcAft>
            </a:pPr>
            <a:r>
              <a:rPr lang="fr-BE" sz="1600" b="1" dirty="0" smtClean="0">
                <a:solidFill>
                  <a:schemeClr val="tx1"/>
                </a:solidFill>
              </a:rPr>
              <a:t>Reformulations </a:t>
            </a:r>
            <a:r>
              <a:rPr lang="fr-BE" sz="1600" dirty="0" smtClean="0">
                <a:solidFill>
                  <a:schemeClr val="tx1"/>
                </a:solidFill>
              </a:rPr>
              <a:t>for the </a:t>
            </a:r>
            <a:r>
              <a:rPr lang="fr-BE" sz="1600" dirty="0" err="1" smtClean="0">
                <a:solidFill>
                  <a:schemeClr val="tx1"/>
                </a:solidFill>
              </a:rPr>
              <a:t>purpose</a:t>
            </a:r>
            <a:r>
              <a:rPr lang="fr-BE" sz="1600" dirty="0" smtClean="0">
                <a:solidFill>
                  <a:schemeClr val="tx1"/>
                </a:solidFill>
              </a:rPr>
              <a:t> of clarification/</a:t>
            </a:r>
            <a:r>
              <a:rPr lang="fr-BE" sz="1600" dirty="0" err="1" smtClean="0">
                <a:solidFill>
                  <a:schemeClr val="tx1"/>
                </a:solidFill>
              </a:rPr>
              <a:t>sound</a:t>
            </a:r>
            <a:r>
              <a:rPr lang="fr-BE" sz="1600" dirty="0" smtClean="0">
                <a:solidFill>
                  <a:schemeClr val="tx1"/>
                </a:solidFill>
              </a:rPr>
              <a:t> </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drafting</a:t>
            </a:r>
            <a:endParaRPr lang="fr-BE" sz="1600" dirty="0" smtClean="0">
              <a:solidFill>
                <a:schemeClr val="tx1"/>
              </a:solidFill>
            </a:endParaRPr>
          </a:p>
          <a:p>
            <a:pPr marL="0" indent="0" algn="ctr">
              <a:spcAft>
                <a:spcPts val="1800"/>
              </a:spcAft>
              <a:buNone/>
            </a:pPr>
            <a:r>
              <a:rPr lang="fr-BE" sz="1600" b="1" dirty="0" err="1" smtClean="0">
                <a:solidFill>
                  <a:schemeClr val="tx1"/>
                </a:solidFill>
              </a:rPr>
              <a:t>Chapter</a:t>
            </a:r>
            <a:r>
              <a:rPr lang="fr-BE" sz="1600" b="1" dirty="0" smtClean="0">
                <a:solidFill>
                  <a:schemeClr val="tx1"/>
                </a:solidFill>
              </a:rPr>
              <a:t> I </a:t>
            </a:r>
            <a:r>
              <a:rPr lang="fr-BE" sz="1600" dirty="0" smtClean="0">
                <a:solidFill>
                  <a:schemeClr val="tx1"/>
                </a:solidFill>
              </a:rPr>
              <a:t>(scope, </a:t>
            </a:r>
            <a:r>
              <a:rPr lang="fr-BE" sz="1600" dirty="0" err="1" smtClean="0">
                <a:solidFill>
                  <a:schemeClr val="tx1"/>
                </a:solidFill>
              </a:rPr>
              <a:t>definitions</a:t>
            </a:r>
            <a:r>
              <a:rPr lang="fr-BE" sz="1600" dirty="0" smtClean="0">
                <a:solidFill>
                  <a:schemeClr val="tx1"/>
                </a:solidFill>
              </a:rPr>
              <a:t>, </a:t>
            </a:r>
            <a:r>
              <a:rPr lang="fr-BE" sz="1600" dirty="0" err="1" smtClean="0">
                <a:solidFill>
                  <a:schemeClr val="tx1"/>
                </a:solidFill>
              </a:rPr>
              <a:t>categories</a:t>
            </a:r>
            <a:r>
              <a:rPr lang="fr-BE" sz="1600" dirty="0" smtClean="0">
                <a:solidFill>
                  <a:schemeClr val="tx1"/>
                </a:solidFill>
              </a:rPr>
              <a:t>)</a:t>
            </a:r>
          </a:p>
          <a:p>
            <a:pPr>
              <a:spcAft>
                <a:spcPts val="600"/>
              </a:spcAft>
            </a:pPr>
            <a:r>
              <a:rPr lang="fr-BE" sz="1600" dirty="0" smtClean="0">
                <a:solidFill>
                  <a:schemeClr val="tx1"/>
                </a:solidFill>
              </a:rPr>
              <a:t>Sales </a:t>
            </a:r>
            <a:r>
              <a:rPr lang="fr-BE" sz="1600" dirty="0" err="1" smtClean="0">
                <a:solidFill>
                  <a:schemeClr val="tx1"/>
                </a:solidFill>
              </a:rPr>
              <a:t>denominations</a:t>
            </a:r>
            <a:r>
              <a:rPr lang="fr-BE" sz="1600" dirty="0" smtClean="0">
                <a:solidFill>
                  <a:schemeClr val="tx1"/>
                </a:solidFill>
              </a:rPr>
              <a:t> -&gt; </a:t>
            </a:r>
            <a:r>
              <a:rPr lang="fr-BE" sz="1600" b="1" dirty="0" err="1" smtClean="0">
                <a:solidFill>
                  <a:schemeClr val="tx1"/>
                </a:solidFill>
              </a:rPr>
              <a:t>legal</a:t>
            </a:r>
            <a:r>
              <a:rPr lang="fr-BE" sz="1600" b="1" dirty="0" smtClean="0">
                <a:solidFill>
                  <a:schemeClr val="tx1"/>
                </a:solidFill>
              </a:rPr>
              <a:t> </a:t>
            </a:r>
            <a:r>
              <a:rPr lang="fr-BE" sz="1600" b="1" dirty="0" err="1" smtClean="0">
                <a:solidFill>
                  <a:schemeClr val="tx1"/>
                </a:solidFill>
              </a:rPr>
              <a:t>names</a:t>
            </a:r>
            <a:endParaRPr lang="fr-BE" sz="1600" b="1" dirty="0" smtClean="0">
              <a:solidFill>
                <a:schemeClr val="tx1"/>
              </a:solidFill>
            </a:endParaRPr>
          </a:p>
          <a:p>
            <a:pPr>
              <a:spcAft>
                <a:spcPts val="600"/>
              </a:spcAft>
            </a:pPr>
            <a:r>
              <a:rPr lang="fr-BE" sz="1600" b="1" dirty="0" err="1" smtClean="0">
                <a:solidFill>
                  <a:schemeClr val="tx1"/>
                </a:solidFill>
              </a:rPr>
              <a:t>Technical</a:t>
            </a:r>
            <a:r>
              <a:rPr lang="fr-BE" sz="1600" b="1" dirty="0" smtClean="0">
                <a:solidFill>
                  <a:schemeClr val="tx1"/>
                </a:solidFill>
              </a:rPr>
              <a:t> </a:t>
            </a:r>
            <a:r>
              <a:rPr lang="fr-BE" sz="1600" b="1" dirty="0" err="1" smtClean="0">
                <a:solidFill>
                  <a:schemeClr val="tx1"/>
                </a:solidFill>
              </a:rPr>
              <a:t>definitions</a:t>
            </a:r>
            <a:r>
              <a:rPr lang="fr-BE" sz="1600" b="1" dirty="0" smtClean="0">
                <a:solidFill>
                  <a:schemeClr val="tx1"/>
                </a:solidFill>
              </a:rPr>
              <a:t> </a:t>
            </a:r>
            <a:r>
              <a:rPr lang="fr-BE" sz="1600" dirty="0" err="1" smtClean="0">
                <a:solidFill>
                  <a:schemeClr val="tx1"/>
                </a:solidFill>
              </a:rPr>
              <a:t>from</a:t>
            </a:r>
            <a:r>
              <a:rPr lang="fr-BE" sz="1600" dirty="0" smtClean="0">
                <a:solidFill>
                  <a:schemeClr val="tx1"/>
                </a:solidFill>
              </a:rPr>
              <a:t> </a:t>
            </a:r>
            <a:r>
              <a:rPr lang="fr-BE" sz="1600" dirty="0" err="1" smtClean="0">
                <a:solidFill>
                  <a:schemeClr val="tx1"/>
                </a:solidFill>
              </a:rPr>
              <a:t>Annex</a:t>
            </a:r>
            <a:r>
              <a:rPr lang="fr-BE" sz="1600" dirty="0" smtClean="0">
                <a:solidFill>
                  <a:schemeClr val="tx1"/>
                </a:solidFill>
              </a:rPr>
              <a:t> I to Articles 2a and 2b</a:t>
            </a:r>
          </a:p>
          <a:p>
            <a:pPr>
              <a:spcAft>
                <a:spcPts val="600"/>
              </a:spcAft>
            </a:pPr>
            <a:r>
              <a:rPr lang="fr-BE" sz="1600" b="1" dirty="0" smtClean="0">
                <a:solidFill>
                  <a:schemeClr val="tx1"/>
                </a:solidFill>
              </a:rPr>
              <a:t>New</a:t>
            </a:r>
            <a:r>
              <a:rPr lang="fr-BE" sz="1600" dirty="0" smtClean="0">
                <a:solidFill>
                  <a:schemeClr val="tx1"/>
                </a:solidFill>
              </a:rPr>
              <a:t>/</a:t>
            </a:r>
            <a:r>
              <a:rPr lang="fr-BE" sz="1600" dirty="0" err="1" smtClean="0">
                <a:solidFill>
                  <a:schemeClr val="tx1"/>
                </a:solidFill>
              </a:rPr>
              <a:t>improved</a:t>
            </a:r>
            <a:r>
              <a:rPr lang="fr-BE" sz="1600" dirty="0" smtClean="0">
                <a:solidFill>
                  <a:schemeClr val="tx1"/>
                </a:solidFill>
              </a:rPr>
              <a:t> </a:t>
            </a:r>
            <a:r>
              <a:rPr lang="fr-BE" sz="1600" b="1" dirty="0" err="1" smtClean="0">
                <a:solidFill>
                  <a:schemeClr val="tx1"/>
                </a:solidFill>
              </a:rPr>
              <a:t>definitions</a:t>
            </a:r>
            <a:r>
              <a:rPr lang="fr-BE" sz="1600" b="1" dirty="0">
                <a:solidFill>
                  <a:schemeClr val="tx1"/>
                </a:solidFill>
              </a:rPr>
              <a:t> </a:t>
            </a:r>
            <a:r>
              <a:rPr lang="fr-BE" sz="1600" dirty="0" smtClean="0">
                <a:solidFill>
                  <a:schemeClr val="tx1"/>
                </a:solidFill>
              </a:rPr>
              <a:t>(</a:t>
            </a:r>
            <a:r>
              <a:rPr lang="fr-BE" sz="1400" dirty="0" err="1" smtClean="0">
                <a:solidFill>
                  <a:schemeClr val="tx1"/>
                </a:solidFill>
              </a:rPr>
              <a:t>e.g</a:t>
            </a:r>
            <a:r>
              <a:rPr lang="fr-BE" sz="1400" dirty="0" smtClean="0">
                <a:solidFill>
                  <a:schemeClr val="tx1"/>
                </a:solidFill>
              </a:rPr>
              <a:t>. 'distillation', '</a:t>
            </a:r>
            <a:r>
              <a:rPr lang="fr-BE" sz="1400" dirty="0" err="1" smtClean="0">
                <a:solidFill>
                  <a:schemeClr val="tx1"/>
                </a:solidFill>
              </a:rPr>
              <a:t>visual</a:t>
            </a:r>
            <a:r>
              <a:rPr lang="fr-BE" sz="1400" dirty="0" smtClean="0">
                <a:solidFill>
                  <a:schemeClr val="tx1"/>
                </a:solidFill>
              </a:rPr>
              <a:t> </a:t>
            </a:r>
            <a:r>
              <a:rPr lang="fr-BE" sz="1400" dirty="0" err="1" smtClean="0">
                <a:solidFill>
                  <a:schemeClr val="tx1"/>
                </a:solidFill>
              </a:rPr>
              <a:t>field</a:t>
            </a:r>
            <a:r>
              <a:rPr lang="fr-BE" sz="1400" dirty="0" smtClean="0">
                <a:solidFill>
                  <a:schemeClr val="tx1"/>
                </a:solidFill>
              </a:rPr>
              <a:t>', '</a:t>
            </a:r>
            <a:r>
              <a:rPr lang="fr-BE" sz="1400" dirty="0" err="1" smtClean="0">
                <a:solidFill>
                  <a:schemeClr val="tx1"/>
                </a:solidFill>
              </a:rPr>
              <a:t>flavouring</a:t>
            </a:r>
            <a:r>
              <a:rPr lang="fr-BE" sz="1400" dirty="0" smtClean="0">
                <a:solidFill>
                  <a:schemeClr val="tx1"/>
                </a:solidFill>
              </a:rPr>
              <a:t> </a:t>
            </a:r>
            <a:r>
              <a:rPr lang="fr-BE" sz="1400" dirty="0" err="1" smtClean="0">
                <a:solidFill>
                  <a:schemeClr val="tx1"/>
                </a:solidFill>
              </a:rPr>
              <a:t>foodstuff</a:t>
            </a:r>
            <a:r>
              <a:rPr lang="fr-BE" sz="1400" dirty="0" smtClean="0">
                <a:solidFill>
                  <a:schemeClr val="tx1"/>
                </a:solidFill>
              </a:rPr>
              <a:t>'</a:t>
            </a:r>
            <a:r>
              <a:rPr lang="fr-BE" sz="1600" dirty="0" smtClean="0">
                <a:solidFill>
                  <a:schemeClr val="tx1"/>
                </a:solidFill>
              </a:rPr>
              <a:t>)</a:t>
            </a:r>
            <a:endParaRPr lang="fr-BE" sz="1600" b="1" dirty="0" smtClean="0">
              <a:solidFill>
                <a:schemeClr val="tx1"/>
              </a:solidFill>
            </a:endParaRPr>
          </a:p>
          <a:p>
            <a:pPr>
              <a:spcAft>
                <a:spcPts val="600"/>
              </a:spcAft>
            </a:pPr>
            <a:r>
              <a:rPr lang="fr-BE" sz="1600" dirty="0" err="1">
                <a:solidFill>
                  <a:schemeClr val="tx1"/>
                </a:solidFill>
              </a:rPr>
              <a:t>Reintroduction</a:t>
            </a:r>
            <a:r>
              <a:rPr lang="fr-BE" sz="1600" dirty="0">
                <a:solidFill>
                  <a:schemeClr val="tx1"/>
                </a:solidFill>
              </a:rPr>
              <a:t> of </a:t>
            </a:r>
            <a:r>
              <a:rPr lang="fr-BE" sz="1600" dirty="0" err="1">
                <a:solidFill>
                  <a:schemeClr val="tx1"/>
                </a:solidFill>
              </a:rPr>
              <a:t>definition</a:t>
            </a:r>
            <a:r>
              <a:rPr lang="fr-BE" sz="1600" dirty="0">
                <a:solidFill>
                  <a:schemeClr val="tx1"/>
                </a:solidFill>
              </a:rPr>
              <a:t> of '</a:t>
            </a:r>
            <a:r>
              <a:rPr lang="fr-BE" sz="1600" b="1" dirty="0">
                <a:solidFill>
                  <a:schemeClr val="tx1"/>
                </a:solidFill>
              </a:rPr>
              <a:t>description'</a:t>
            </a:r>
            <a:r>
              <a:rPr lang="fr-BE" sz="1600" dirty="0">
                <a:solidFill>
                  <a:schemeClr val="tx1"/>
                </a:solidFill>
              </a:rPr>
              <a:t> (</a:t>
            </a:r>
            <a:r>
              <a:rPr lang="fr-BE" sz="1400" dirty="0" err="1">
                <a:solidFill>
                  <a:schemeClr val="tx1"/>
                </a:solidFill>
              </a:rPr>
              <a:t>accompanying</a:t>
            </a:r>
            <a:r>
              <a:rPr lang="fr-BE" sz="1400" dirty="0">
                <a:solidFill>
                  <a:schemeClr val="tx1"/>
                </a:solidFill>
              </a:rPr>
              <a:t>/commercial docs</a:t>
            </a:r>
            <a:r>
              <a:rPr lang="fr-BE" sz="1600" dirty="0">
                <a:solidFill>
                  <a:schemeClr val="tx1"/>
                </a:solidFill>
              </a:rPr>
              <a:t>)</a:t>
            </a:r>
          </a:p>
          <a:p>
            <a:pPr>
              <a:spcAft>
                <a:spcPts val="600"/>
              </a:spcAft>
            </a:pPr>
            <a:r>
              <a:rPr lang="fr-BE" sz="1600" dirty="0">
                <a:solidFill>
                  <a:schemeClr val="tx1"/>
                </a:solidFill>
              </a:rPr>
              <a:t>Clarification </a:t>
            </a:r>
            <a:r>
              <a:rPr lang="fr-BE" sz="1600" dirty="0" err="1">
                <a:solidFill>
                  <a:schemeClr val="tx1"/>
                </a:solidFill>
              </a:rPr>
              <a:t>concerning</a:t>
            </a:r>
            <a:r>
              <a:rPr lang="fr-BE" sz="1600" dirty="0">
                <a:solidFill>
                  <a:schemeClr val="tx1"/>
                </a:solidFill>
              </a:rPr>
              <a:t> '</a:t>
            </a:r>
            <a:r>
              <a:rPr lang="fr-BE" sz="1600" b="1" dirty="0" err="1">
                <a:solidFill>
                  <a:schemeClr val="tx1"/>
                </a:solidFill>
              </a:rPr>
              <a:t>flavouring</a:t>
            </a:r>
            <a:r>
              <a:rPr lang="fr-BE" sz="1600" b="1" dirty="0">
                <a:solidFill>
                  <a:schemeClr val="tx1"/>
                </a:solidFill>
              </a:rPr>
              <a:t> </a:t>
            </a:r>
            <a:r>
              <a:rPr lang="fr-BE" sz="1600" b="1" dirty="0" err="1">
                <a:solidFill>
                  <a:schemeClr val="tx1"/>
                </a:solidFill>
              </a:rPr>
              <a:t>foodstuffs</a:t>
            </a:r>
            <a:r>
              <a:rPr lang="fr-BE" sz="1600" dirty="0">
                <a:solidFill>
                  <a:schemeClr val="tx1"/>
                </a:solidFill>
              </a:rPr>
              <a:t>'</a:t>
            </a:r>
          </a:p>
          <a:p>
            <a:pPr>
              <a:spcAft>
                <a:spcPts val="600"/>
              </a:spcAft>
            </a:pPr>
            <a:r>
              <a:rPr lang="fr-BE" sz="1600" dirty="0" err="1" smtClean="0">
                <a:solidFill>
                  <a:schemeClr val="tx1"/>
                </a:solidFill>
              </a:rPr>
              <a:t>Possibility</a:t>
            </a:r>
            <a:r>
              <a:rPr lang="fr-BE" sz="1600" dirty="0" smtClean="0">
                <a:solidFill>
                  <a:schemeClr val="tx1"/>
                </a:solidFill>
              </a:rPr>
              <a:t> to </a:t>
            </a:r>
            <a:r>
              <a:rPr lang="fr-BE" sz="1600" b="1" dirty="0" err="1" smtClean="0">
                <a:solidFill>
                  <a:schemeClr val="tx1"/>
                </a:solidFill>
              </a:rPr>
              <a:t>dilute</a:t>
            </a:r>
            <a:r>
              <a:rPr lang="fr-BE" sz="1600" b="1" dirty="0" smtClean="0">
                <a:solidFill>
                  <a:schemeClr val="tx1"/>
                </a:solidFill>
              </a:rPr>
              <a:t>/dissolve </a:t>
            </a:r>
            <a:r>
              <a:rPr lang="fr-BE" sz="1600" dirty="0" smtClean="0">
                <a:solidFill>
                  <a:schemeClr val="tx1"/>
                </a:solidFill>
              </a:rPr>
              <a:t>additives </a:t>
            </a:r>
            <a:r>
              <a:rPr lang="fr-BE" sz="1600" dirty="0" err="1" smtClean="0">
                <a:solidFill>
                  <a:schemeClr val="tx1"/>
                </a:solidFill>
              </a:rPr>
              <a:t>also</a:t>
            </a:r>
            <a:r>
              <a:rPr lang="fr-BE" sz="1600" dirty="0" smtClean="0">
                <a:solidFill>
                  <a:schemeClr val="tx1"/>
                </a:solidFill>
              </a:rPr>
              <a:t> </a:t>
            </a:r>
            <a:r>
              <a:rPr lang="fr-BE" sz="1600" dirty="0" err="1" smtClean="0">
                <a:solidFill>
                  <a:schemeClr val="tx1"/>
                </a:solidFill>
              </a:rPr>
              <a:t>with</a:t>
            </a:r>
            <a:r>
              <a:rPr lang="fr-BE" sz="1600" dirty="0" smtClean="0">
                <a:solidFill>
                  <a:schemeClr val="tx1"/>
                </a:solidFill>
              </a:rPr>
              <a:t> spirits of</a:t>
            </a:r>
            <a:r>
              <a:rPr lang="fr-BE" sz="1600" b="1" dirty="0" smtClean="0">
                <a:solidFill>
                  <a:schemeClr val="tx1"/>
                </a:solidFill>
              </a:rPr>
              <a:t> Cat 1-14</a:t>
            </a:r>
          </a:p>
          <a:p>
            <a:pPr>
              <a:spcAft>
                <a:spcPts val="600"/>
              </a:spcAft>
            </a:pPr>
            <a:r>
              <a:rPr lang="fr-BE" sz="1600" b="1" dirty="0" err="1" smtClean="0">
                <a:solidFill>
                  <a:schemeClr val="tx1"/>
                </a:solidFill>
              </a:rPr>
              <a:t>Whole</a:t>
            </a:r>
            <a:r>
              <a:rPr lang="fr-BE" sz="1600" b="1" dirty="0" smtClean="0">
                <a:solidFill>
                  <a:schemeClr val="tx1"/>
                </a:solidFill>
              </a:rPr>
              <a:t> </a:t>
            </a:r>
            <a:r>
              <a:rPr lang="fr-BE" sz="1600" b="1" dirty="0" err="1">
                <a:solidFill>
                  <a:schemeClr val="tx1"/>
                </a:solidFill>
              </a:rPr>
              <a:t>unprocessed</a:t>
            </a:r>
            <a:r>
              <a:rPr lang="fr-BE" sz="1600" b="1" dirty="0">
                <a:solidFill>
                  <a:schemeClr val="tx1"/>
                </a:solidFill>
              </a:rPr>
              <a:t> items of </a:t>
            </a:r>
            <a:r>
              <a:rPr lang="fr-BE" sz="1600" b="1" dirty="0" err="1">
                <a:solidFill>
                  <a:schemeClr val="tx1"/>
                </a:solidFill>
              </a:rPr>
              <a:t>raw</a:t>
            </a:r>
            <a:r>
              <a:rPr lang="fr-BE" sz="1600" b="1" dirty="0">
                <a:solidFill>
                  <a:schemeClr val="tx1"/>
                </a:solidFill>
              </a:rPr>
              <a:t> </a:t>
            </a:r>
            <a:r>
              <a:rPr lang="fr-BE" sz="1600" b="1" dirty="0" err="1">
                <a:solidFill>
                  <a:schemeClr val="tx1"/>
                </a:solidFill>
              </a:rPr>
              <a:t>materials</a:t>
            </a:r>
            <a:r>
              <a:rPr lang="fr-BE" sz="1600" b="1" dirty="0">
                <a:solidFill>
                  <a:schemeClr val="tx1"/>
                </a:solidFill>
              </a:rPr>
              <a:t> </a:t>
            </a:r>
            <a:r>
              <a:rPr lang="fr-BE" sz="1600" dirty="0" err="1">
                <a:solidFill>
                  <a:schemeClr val="tx1"/>
                </a:solidFill>
              </a:rPr>
              <a:t>from</a:t>
            </a:r>
            <a:r>
              <a:rPr lang="fr-BE" sz="1600" dirty="0">
                <a:solidFill>
                  <a:schemeClr val="tx1"/>
                </a:solidFill>
              </a:rPr>
              <a:t> </a:t>
            </a:r>
            <a:r>
              <a:rPr lang="fr-BE" sz="1600" dirty="0" err="1">
                <a:solidFill>
                  <a:schemeClr val="tx1"/>
                </a:solidFill>
              </a:rPr>
              <a:t>which</a:t>
            </a:r>
            <a:r>
              <a:rPr lang="fr-BE" sz="1600" dirty="0">
                <a:solidFill>
                  <a:schemeClr val="tx1"/>
                </a:solidFill>
              </a:rPr>
              <a:t> the </a:t>
            </a:r>
            <a:r>
              <a:rPr lang="fr-BE" sz="1600" dirty="0" err="1">
                <a:solidFill>
                  <a:schemeClr val="tx1"/>
                </a:solidFill>
              </a:rPr>
              <a:t>alcohol</a:t>
            </a:r>
            <a:r>
              <a:rPr lang="fr-BE" sz="1600" dirty="0">
                <a:solidFill>
                  <a:schemeClr val="tx1"/>
                </a:solidFill>
              </a:rPr>
              <a:t> </a:t>
            </a:r>
            <a:r>
              <a:rPr lang="fr-BE" sz="1600" dirty="0" err="1">
                <a:solidFill>
                  <a:schemeClr val="tx1"/>
                </a:solidFill>
              </a:rPr>
              <a:t>is</a:t>
            </a:r>
            <a:r>
              <a:rPr lang="fr-BE" sz="1600" dirty="0">
                <a:solidFill>
                  <a:schemeClr val="tx1"/>
                </a:solidFill>
              </a:rPr>
              <a:t> </a:t>
            </a:r>
            <a:r>
              <a:rPr lang="fr-BE" sz="1600" dirty="0" err="1">
                <a:solidFill>
                  <a:schemeClr val="tx1"/>
                </a:solidFill>
              </a:rPr>
              <a:t>obtained</a:t>
            </a:r>
            <a:r>
              <a:rPr lang="fr-BE" sz="1600" dirty="0">
                <a:solidFill>
                  <a:schemeClr val="tx1"/>
                </a:solidFill>
              </a:rPr>
              <a:t> </a:t>
            </a:r>
            <a:r>
              <a:rPr lang="fr-BE" sz="1600" dirty="0" err="1">
                <a:solidFill>
                  <a:schemeClr val="tx1"/>
                </a:solidFill>
              </a:rPr>
              <a:t>may</a:t>
            </a:r>
            <a:r>
              <a:rPr lang="fr-BE" sz="1600" dirty="0">
                <a:solidFill>
                  <a:schemeClr val="tx1"/>
                </a:solidFill>
              </a:rPr>
              <a:t> </a:t>
            </a:r>
            <a:r>
              <a:rPr lang="fr-BE" sz="1600" dirty="0" err="1">
                <a:solidFill>
                  <a:schemeClr val="tx1"/>
                </a:solidFill>
              </a:rPr>
              <a:t>be</a:t>
            </a:r>
            <a:r>
              <a:rPr lang="fr-BE" sz="1600" dirty="0">
                <a:solidFill>
                  <a:schemeClr val="tx1"/>
                </a:solidFill>
              </a:rPr>
              <a:t> </a:t>
            </a:r>
            <a:r>
              <a:rPr lang="fr-BE" sz="1600" dirty="0" err="1">
                <a:solidFill>
                  <a:schemeClr val="tx1"/>
                </a:solidFill>
              </a:rPr>
              <a:t>added</a:t>
            </a:r>
            <a:r>
              <a:rPr lang="fr-BE" sz="1600" dirty="0">
                <a:solidFill>
                  <a:schemeClr val="tx1"/>
                </a:solidFill>
              </a:rPr>
              <a:t> to spirits (</a:t>
            </a:r>
            <a:r>
              <a:rPr lang="fr-BE" sz="1600" dirty="0" err="1">
                <a:solidFill>
                  <a:schemeClr val="tx1"/>
                </a:solidFill>
              </a:rPr>
              <a:t>categories</a:t>
            </a:r>
            <a:r>
              <a:rPr lang="fr-BE" sz="1600" dirty="0">
                <a:solidFill>
                  <a:schemeClr val="tx1"/>
                </a:solidFill>
              </a:rPr>
              <a:t> 1-14), </a:t>
            </a:r>
            <a:r>
              <a:rPr lang="fr-BE" sz="1600" dirty="0" err="1">
                <a:solidFill>
                  <a:schemeClr val="tx1"/>
                </a:solidFill>
              </a:rPr>
              <a:t>mainly</a:t>
            </a:r>
            <a:r>
              <a:rPr lang="fr-BE" sz="1600" dirty="0">
                <a:solidFill>
                  <a:schemeClr val="tx1"/>
                </a:solidFill>
              </a:rPr>
              <a:t> for </a:t>
            </a:r>
            <a:r>
              <a:rPr lang="fr-BE" sz="1600" dirty="0" err="1">
                <a:solidFill>
                  <a:schemeClr val="tx1"/>
                </a:solidFill>
              </a:rPr>
              <a:t>decorating</a:t>
            </a:r>
            <a:r>
              <a:rPr lang="fr-BE" sz="1600" dirty="0">
                <a:solidFill>
                  <a:schemeClr val="tx1"/>
                </a:solidFill>
              </a:rPr>
              <a:t> </a:t>
            </a:r>
            <a:r>
              <a:rPr lang="fr-BE" sz="1600" dirty="0" err="1">
                <a:solidFill>
                  <a:schemeClr val="tx1"/>
                </a:solidFill>
              </a:rPr>
              <a:t>purposes</a:t>
            </a:r>
            <a:r>
              <a:rPr lang="fr-BE" sz="1600" dirty="0">
                <a:solidFill>
                  <a:schemeClr val="tx1"/>
                </a:solidFill>
              </a:rPr>
              <a:t> (</a:t>
            </a:r>
            <a:r>
              <a:rPr lang="fr-BE" sz="1600" dirty="0" err="1">
                <a:solidFill>
                  <a:schemeClr val="tx1"/>
                </a:solidFill>
              </a:rPr>
              <a:t>e.g</a:t>
            </a:r>
            <a:r>
              <a:rPr lang="fr-BE" sz="1600" dirty="0">
                <a:solidFill>
                  <a:schemeClr val="tx1"/>
                </a:solidFill>
              </a:rPr>
              <a:t>. Williams </a:t>
            </a:r>
            <a:r>
              <a:rPr lang="fr-BE" sz="1600" dirty="0" err="1">
                <a:solidFill>
                  <a:schemeClr val="tx1"/>
                </a:solidFill>
              </a:rPr>
              <a:t>pear</a:t>
            </a:r>
            <a:r>
              <a:rPr lang="fr-BE" sz="1600" dirty="0">
                <a:solidFill>
                  <a:schemeClr val="tx1"/>
                </a:solidFill>
              </a:rPr>
              <a:t>, </a:t>
            </a:r>
            <a:r>
              <a:rPr lang="fr-BE" sz="1600" dirty="0" err="1">
                <a:solidFill>
                  <a:schemeClr val="tx1"/>
                </a:solidFill>
              </a:rPr>
              <a:t>berries</a:t>
            </a:r>
            <a:r>
              <a:rPr lang="fr-BE" sz="1600" dirty="0">
                <a:solidFill>
                  <a:schemeClr val="tx1"/>
                </a:solidFill>
              </a:rPr>
              <a:t>, </a:t>
            </a:r>
            <a:r>
              <a:rPr lang="fr-BE" sz="1600" dirty="0" err="1">
                <a:solidFill>
                  <a:schemeClr val="tx1"/>
                </a:solidFill>
              </a:rPr>
              <a:t>grapes</a:t>
            </a:r>
            <a:r>
              <a:rPr lang="fr-BE" sz="1600" dirty="0">
                <a:solidFill>
                  <a:schemeClr val="tx1"/>
                </a:solidFill>
              </a:rPr>
              <a:t>, raisins)</a:t>
            </a:r>
          </a:p>
          <a:p>
            <a:pPr>
              <a:spcAft>
                <a:spcPts val="600"/>
              </a:spcAft>
            </a:pPr>
            <a:endParaRPr lang="fr-BE" sz="1600" dirty="0" smtClean="0">
              <a:solidFill>
                <a:schemeClr val="tx1"/>
              </a:solidFill>
            </a:endParaRP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1442136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792088"/>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a:solidFill>
                  <a:srgbClr val="FF0000"/>
                </a:solidFill>
              </a:rPr>
              <a:t>Other amendments by the COUNCIL</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060848"/>
            <a:ext cx="8229600" cy="4464496"/>
          </a:xfrm>
        </p:spPr>
        <p:txBody>
          <a:bodyPr/>
          <a:lstStyle/>
          <a:p>
            <a:pPr marL="0" indent="0" algn="ctr">
              <a:spcAft>
                <a:spcPts val="600"/>
              </a:spcAft>
              <a:buNone/>
            </a:pPr>
            <a:endParaRPr lang="fr-BE" sz="1600" b="1" dirty="0" smtClean="0">
              <a:solidFill>
                <a:schemeClr val="tx1"/>
              </a:solidFill>
            </a:endParaRPr>
          </a:p>
          <a:p>
            <a:pPr marL="0" indent="0" algn="ctr">
              <a:spcAft>
                <a:spcPts val="1800"/>
              </a:spcAft>
              <a:buNone/>
            </a:pPr>
            <a:r>
              <a:rPr lang="fr-BE" sz="1600" b="1" dirty="0" err="1" smtClean="0">
                <a:solidFill>
                  <a:schemeClr val="tx1"/>
                </a:solidFill>
              </a:rPr>
              <a:t>Chapter</a:t>
            </a:r>
            <a:r>
              <a:rPr lang="fr-BE" sz="1600" b="1" dirty="0" smtClean="0">
                <a:solidFill>
                  <a:schemeClr val="tx1"/>
                </a:solidFill>
              </a:rPr>
              <a:t> II </a:t>
            </a:r>
            <a:r>
              <a:rPr lang="fr-BE" sz="1600" dirty="0" smtClean="0">
                <a:solidFill>
                  <a:schemeClr val="tx1"/>
                </a:solidFill>
              </a:rPr>
              <a:t>(description, </a:t>
            </a:r>
            <a:r>
              <a:rPr lang="fr-BE" sz="1600" dirty="0" err="1" smtClean="0">
                <a:solidFill>
                  <a:schemeClr val="tx1"/>
                </a:solidFill>
              </a:rPr>
              <a:t>presentation</a:t>
            </a:r>
            <a:r>
              <a:rPr lang="fr-BE" sz="1600" dirty="0" smtClean="0">
                <a:solidFill>
                  <a:schemeClr val="tx1"/>
                </a:solidFill>
              </a:rPr>
              <a:t> and labelling)</a:t>
            </a:r>
          </a:p>
          <a:p>
            <a:pPr>
              <a:spcAft>
                <a:spcPts val="600"/>
              </a:spcAft>
            </a:pPr>
            <a:r>
              <a:rPr lang="fr-BE" sz="1600" dirty="0" smtClean="0">
                <a:solidFill>
                  <a:schemeClr val="tx1"/>
                </a:solidFill>
              </a:rPr>
              <a:t>Clarification </a:t>
            </a:r>
            <a:r>
              <a:rPr lang="fr-BE" sz="1600" dirty="0" err="1" smtClean="0">
                <a:solidFill>
                  <a:schemeClr val="tx1"/>
                </a:solidFill>
              </a:rPr>
              <a:t>that</a:t>
            </a:r>
            <a:r>
              <a:rPr lang="fr-BE" sz="1600" dirty="0" smtClean="0">
                <a:solidFill>
                  <a:schemeClr val="tx1"/>
                </a:solidFill>
              </a:rPr>
              <a:t> </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names</a:t>
            </a:r>
            <a:r>
              <a:rPr lang="fr-BE" sz="1600" dirty="0" smtClean="0">
                <a:solidFill>
                  <a:schemeClr val="tx1"/>
                </a:solidFill>
              </a:rPr>
              <a:t> </a:t>
            </a:r>
            <a:r>
              <a:rPr lang="fr-BE" sz="1600" dirty="0" err="1" smtClean="0">
                <a:solidFill>
                  <a:schemeClr val="tx1"/>
                </a:solidFill>
              </a:rPr>
              <a:t>may</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supplemented</a:t>
            </a:r>
            <a:r>
              <a:rPr lang="fr-BE" sz="1600" dirty="0" smtClean="0">
                <a:solidFill>
                  <a:schemeClr val="tx1"/>
                </a:solidFill>
              </a:rPr>
              <a:t> by </a:t>
            </a:r>
            <a:r>
              <a:rPr lang="fr-BE" sz="1600" dirty="0" err="1" smtClean="0">
                <a:solidFill>
                  <a:schemeClr val="tx1"/>
                </a:solidFill>
              </a:rPr>
              <a:t>names</a:t>
            </a:r>
            <a:r>
              <a:rPr lang="fr-BE" sz="1600" dirty="0" smtClean="0">
                <a:solidFill>
                  <a:schemeClr val="tx1"/>
                </a:solidFill>
              </a:rPr>
              <a:t> </a:t>
            </a:r>
            <a:r>
              <a:rPr lang="fr-BE" sz="1600" dirty="0" err="1" smtClean="0">
                <a:solidFill>
                  <a:schemeClr val="tx1"/>
                </a:solidFill>
              </a:rPr>
              <a:t>provided</a:t>
            </a:r>
            <a:r>
              <a:rPr lang="fr-BE" sz="1600" dirty="0" smtClean="0">
                <a:solidFill>
                  <a:schemeClr val="tx1"/>
                </a:solidFill>
              </a:rPr>
              <a:t> by </a:t>
            </a:r>
            <a:r>
              <a:rPr lang="fr-BE" sz="1600" b="1" dirty="0" smtClean="0">
                <a:solidFill>
                  <a:schemeClr val="tx1"/>
                </a:solidFill>
              </a:rPr>
              <a:t>national </a:t>
            </a:r>
            <a:r>
              <a:rPr lang="fr-BE" sz="1600" b="1" dirty="0" err="1" smtClean="0">
                <a:solidFill>
                  <a:schemeClr val="tx1"/>
                </a:solidFill>
              </a:rPr>
              <a:t>law</a:t>
            </a:r>
            <a:r>
              <a:rPr lang="fr-BE" sz="1600" b="1" dirty="0" smtClean="0">
                <a:solidFill>
                  <a:schemeClr val="tx1"/>
                </a:solidFill>
              </a:rPr>
              <a:t> </a:t>
            </a:r>
            <a:r>
              <a:rPr lang="fr-BE" sz="1600" dirty="0" smtClean="0">
                <a:solidFill>
                  <a:schemeClr val="tx1"/>
                </a:solidFill>
              </a:rPr>
              <a:t>or</a:t>
            </a:r>
            <a:r>
              <a:rPr lang="fr-BE" sz="1600" b="1" dirty="0" smtClean="0">
                <a:solidFill>
                  <a:schemeClr val="tx1"/>
                </a:solidFill>
              </a:rPr>
              <a:t> </a:t>
            </a:r>
            <a:r>
              <a:rPr lang="fr-BE" sz="1600" b="1" dirty="0" err="1" smtClean="0">
                <a:solidFill>
                  <a:schemeClr val="tx1"/>
                </a:solidFill>
              </a:rPr>
              <a:t>customary</a:t>
            </a:r>
            <a:r>
              <a:rPr lang="fr-BE" sz="1600" b="1" dirty="0" smtClean="0">
                <a:solidFill>
                  <a:schemeClr val="tx1"/>
                </a:solidFill>
              </a:rPr>
              <a:t> </a:t>
            </a:r>
            <a:r>
              <a:rPr lang="fr-BE" sz="1600" b="1" dirty="0" err="1" smtClean="0">
                <a:solidFill>
                  <a:schemeClr val="tx1"/>
                </a:solidFill>
              </a:rPr>
              <a:t>names</a:t>
            </a:r>
            <a:endParaRPr lang="fr-BE" sz="1600" b="1" dirty="0" smtClean="0">
              <a:solidFill>
                <a:schemeClr val="tx1"/>
              </a:solidFill>
            </a:endParaRPr>
          </a:p>
          <a:p>
            <a:pPr>
              <a:spcAft>
                <a:spcPts val="600"/>
              </a:spcAft>
            </a:pPr>
            <a:r>
              <a:rPr lang="fr-BE" sz="1600" b="1" dirty="0" smtClean="0">
                <a:solidFill>
                  <a:schemeClr val="tx1"/>
                </a:solidFill>
              </a:rPr>
              <a:t>'Dry' </a:t>
            </a:r>
            <a:r>
              <a:rPr lang="fr-BE" sz="1600" dirty="0" smtClean="0">
                <a:solidFill>
                  <a:schemeClr val="tx1"/>
                </a:solidFill>
              </a:rPr>
              <a:t>for spirit drinks </a:t>
            </a:r>
            <a:r>
              <a:rPr lang="fr-BE" sz="1600" dirty="0" err="1" smtClean="0">
                <a:solidFill>
                  <a:schemeClr val="tx1"/>
                </a:solidFill>
              </a:rPr>
              <a:t>produced</a:t>
            </a:r>
            <a:r>
              <a:rPr lang="fr-BE" sz="1600" dirty="0" smtClean="0">
                <a:solidFill>
                  <a:schemeClr val="tx1"/>
                </a:solidFill>
              </a:rPr>
              <a:t> </a:t>
            </a:r>
            <a:r>
              <a:rPr lang="fr-BE" sz="1600" dirty="0" err="1" smtClean="0">
                <a:solidFill>
                  <a:schemeClr val="tx1"/>
                </a:solidFill>
              </a:rPr>
              <a:t>without</a:t>
            </a:r>
            <a:r>
              <a:rPr lang="fr-BE" sz="1600" dirty="0" smtClean="0">
                <a:solidFill>
                  <a:schemeClr val="tx1"/>
                </a:solidFill>
              </a:rPr>
              <a:t> </a:t>
            </a:r>
            <a:r>
              <a:rPr lang="fr-BE" sz="1600" dirty="0" err="1" smtClean="0">
                <a:solidFill>
                  <a:schemeClr val="tx1"/>
                </a:solidFill>
              </a:rPr>
              <a:t>added</a:t>
            </a:r>
            <a:r>
              <a:rPr lang="fr-BE" sz="1600" dirty="0" smtClean="0">
                <a:solidFill>
                  <a:schemeClr val="tx1"/>
                </a:solidFill>
              </a:rPr>
              <a:t> </a:t>
            </a:r>
            <a:r>
              <a:rPr lang="fr-BE" sz="1600" dirty="0" err="1">
                <a:solidFill>
                  <a:schemeClr val="tx1"/>
                </a:solidFill>
              </a:rPr>
              <a:t>sweetening</a:t>
            </a:r>
            <a:r>
              <a:rPr lang="fr-BE" sz="1600" dirty="0">
                <a:solidFill>
                  <a:schemeClr val="tx1"/>
                </a:solidFill>
              </a:rPr>
              <a:t> </a:t>
            </a:r>
            <a:endParaRPr lang="fr-BE" sz="1600" b="1" dirty="0" smtClean="0">
              <a:solidFill>
                <a:schemeClr val="tx1"/>
              </a:solidFill>
            </a:endParaRPr>
          </a:p>
          <a:p>
            <a:pPr>
              <a:spcAft>
                <a:spcPts val="600"/>
              </a:spcAft>
            </a:pPr>
            <a:r>
              <a:rPr lang="fr-BE" sz="1600" dirty="0" smtClean="0">
                <a:solidFill>
                  <a:schemeClr val="tx1"/>
                </a:solidFill>
              </a:rPr>
              <a:t>Elimination of provision on </a:t>
            </a:r>
            <a:r>
              <a:rPr lang="fr-BE" sz="1600" b="1" dirty="0" smtClean="0">
                <a:solidFill>
                  <a:schemeClr val="tx1"/>
                </a:solidFill>
              </a:rPr>
              <a:t>'imitation </a:t>
            </a:r>
            <a:r>
              <a:rPr lang="fr-BE" sz="1600" b="1" dirty="0" err="1" smtClean="0">
                <a:solidFill>
                  <a:schemeClr val="tx1"/>
                </a:solidFill>
              </a:rPr>
              <a:t>flavourings</a:t>
            </a:r>
            <a:r>
              <a:rPr lang="fr-BE" sz="1600" b="1" dirty="0" smtClean="0">
                <a:solidFill>
                  <a:schemeClr val="tx1"/>
                </a:solidFill>
              </a:rPr>
              <a:t>'</a:t>
            </a:r>
            <a:r>
              <a:rPr lang="fr-BE" sz="1600" dirty="0" smtClean="0">
                <a:solidFill>
                  <a:schemeClr val="tx1"/>
                </a:solidFill>
              </a:rPr>
              <a:t> in </a:t>
            </a:r>
            <a:r>
              <a:rPr lang="fr-BE" sz="1600" dirty="0" err="1" smtClean="0">
                <a:solidFill>
                  <a:schemeClr val="tx1"/>
                </a:solidFill>
              </a:rPr>
              <a:t>foodstuffs</a:t>
            </a:r>
            <a:r>
              <a:rPr lang="fr-BE" sz="1600" dirty="0" smtClean="0">
                <a:solidFill>
                  <a:schemeClr val="tx1"/>
                </a:solidFill>
              </a:rPr>
              <a:t> </a:t>
            </a:r>
            <a:r>
              <a:rPr lang="fr-BE" sz="1600" dirty="0" err="1" smtClean="0">
                <a:solidFill>
                  <a:schemeClr val="tx1"/>
                </a:solidFill>
              </a:rPr>
              <a:t>other</a:t>
            </a:r>
            <a:r>
              <a:rPr lang="fr-BE" sz="1600" dirty="0" smtClean="0">
                <a:solidFill>
                  <a:schemeClr val="tx1"/>
                </a:solidFill>
              </a:rPr>
              <a:t> </a:t>
            </a:r>
            <a:r>
              <a:rPr lang="fr-BE" sz="1600" dirty="0" err="1" smtClean="0">
                <a:solidFill>
                  <a:schemeClr val="tx1"/>
                </a:solidFill>
              </a:rPr>
              <a:t>than</a:t>
            </a:r>
            <a:r>
              <a:rPr lang="fr-BE" sz="1600" dirty="0" smtClean="0">
                <a:solidFill>
                  <a:schemeClr val="tx1"/>
                </a:solidFill>
              </a:rPr>
              <a:t> </a:t>
            </a:r>
            <a:r>
              <a:rPr lang="fr-BE" sz="1600" dirty="0" err="1" smtClean="0">
                <a:solidFill>
                  <a:schemeClr val="tx1"/>
                </a:solidFill>
              </a:rPr>
              <a:t>beverages</a:t>
            </a:r>
            <a:r>
              <a:rPr lang="fr-BE" sz="1600" dirty="0" smtClean="0">
                <a:solidFill>
                  <a:schemeClr val="tx1"/>
                </a:solidFill>
              </a:rPr>
              <a:t> (</a:t>
            </a:r>
            <a:r>
              <a:rPr lang="fr-BE" sz="1600" u="sng" dirty="0" err="1" smtClean="0">
                <a:solidFill>
                  <a:schemeClr val="tx1"/>
                </a:solidFill>
              </a:rPr>
              <a:t>still</a:t>
            </a:r>
            <a:r>
              <a:rPr lang="fr-BE" sz="1600" u="sng" dirty="0" smtClean="0">
                <a:solidFill>
                  <a:schemeClr val="tx1"/>
                </a:solidFill>
              </a:rPr>
              <a:t> </a:t>
            </a:r>
            <a:r>
              <a:rPr lang="fr-BE" sz="1600" u="sng" dirty="0" err="1" smtClean="0">
                <a:solidFill>
                  <a:schemeClr val="tx1"/>
                </a:solidFill>
              </a:rPr>
              <a:t>under</a:t>
            </a:r>
            <a:r>
              <a:rPr lang="fr-BE" sz="1600" u="sng" dirty="0" smtClean="0">
                <a:solidFill>
                  <a:schemeClr val="tx1"/>
                </a:solidFill>
              </a:rPr>
              <a:t> discussion</a:t>
            </a:r>
            <a:r>
              <a:rPr lang="fr-BE" sz="1600" dirty="0" smtClean="0">
                <a:solidFill>
                  <a:schemeClr val="tx1"/>
                </a:solidFill>
              </a:rPr>
              <a:t>)</a:t>
            </a:r>
          </a:p>
          <a:p>
            <a:pPr>
              <a:spcAft>
                <a:spcPts val="600"/>
              </a:spcAft>
            </a:pPr>
            <a:r>
              <a:rPr lang="fr-BE" sz="1600" dirty="0" smtClean="0">
                <a:solidFill>
                  <a:schemeClr val="tx1"/>
                </a:solidFill>
              </a:rPr>
              <a:t>New Article 15a on </a:t>
            </a:r>
            <a:r>
              <a:rPr lang="fr-BE" sz="1600" b="1" dirty="0" smtClean="0">
                <a:solidFill>
                  <a:schemeClr val="tx1"/>
                </a:solidFill>
              </a:rPr>
              <a:t>Union </a:t>
            </a:r>
            <a:r>
              <a:rPr lang="fr-BE" sz="1600" b="1" dirty="0" err="1" smtClean="0">
                <a:solidFill>
                  <a:schemeClr val="tx1"/>
                </a:solidFill>
              </a:rPr>
              <a:t>reference</a:t>
            </a:r>
            <a:r>
              <a:rPr lang="fr-BE" sz="1600" b="1" dirty="0" smtClean="0">
                <a:solidFill>
                  <a:schemeClr val="tx1"/>
                </a:solidFill>
              </a:rPr>
              <a:t> </a:t>
            </a:r>
            <a:r>
              <a:rPr lang="fr-BE" sz="1600" b="1" dirty="0" err="1" smtClean="0">
                <a:solidFill>
                  <a:schemeClr val="tx1"/>
                </a:solidFill>
              </a:rPr>
              <a:t>methods</a:t>
            </a:r>
            <a:r>
              <a:rPr lang="fr-BE" sz="1600" b="1" dirty="0" smtClean="0">
                <a:solidFill>
                  <a:schemeClr val="tx1"/>
                </a:solidFill>
              </a:rPr>
              <a:t> of </a:t>
            </a:r>
            <a:r>
              <a:rPr lang="fr-BE" sz="1600" b="1" dirty="0" err="1" smtClean="0">
                <a:solidFill>
                  <a:schemeClr val="tx1"/>
                </a:solidFill>
              </a:rPr>
              <a:t>analysis</a:t>
            </a:r>
            <a:r>
              <a:rPr lang="fr-BE" sz="1600" b="1" dirty="0" smtClean="0">
                <a:solidFill>
                  <a:schemeClr val="tx1"/>
                </a:solidFill>
              </a:rPr>
              <a:t> </a:t>
            </a:r>
            <a:r>
              <a:rPr lang="fr-BE" sz="1600" dirty="0" smtClean="0">
                <a:solidFill>
                  <a:schemeClr val="tx1"/>
                </a:solidFill>
              </a:rPr>
              <a:t>(</a:t>
            </a:r>
            <a:r>
              <a:rPr lang="fr-BE" sz="1600" dirty="0" err="1" smtClean="0">
                <a:solidFill>
                  <a:schemeClr val="tx1"/>
                </a:solidFill>
              </a:rPr>
              <a:t>linked</a:t>
            </a:r>
            <a:r>
              <a:rPr lang="fr-BE" sz="1600" dirty="0" smtClean="0">
                <a:solidFill>
                  <a:schemeClr val="tx1"/>
                </a:solidFill>
              </a:rPr>
              <a:t> to the transformation of </a:t>
            </a:r>
            <a:r>
              <a:rPr lang="fr-BE" sz="1600" dirty="0" err="1" smtClean="0">
                <a:solidFill>
                  <a:schemeClr val="tx1"/>
                </a:solidFill>
              </a:rPr>
              <a:t>delegated</a:t>
            </a:r>
            <a:r>
              <a:rPr lang="fr-BE" sz="1600" dirty="0" smtClean="0">
                <a:solidFill>
                  <a:schemeClr val="tx1"/>
                </a:solidFill>
              </a:rPr>
              <a:t> </a:t>
            </a:r>
            <a:r>
              <a:rPr lang="fr-BE" sz="1600" dirty="0" err="1" smtClean="0">
                <a:solidFill>
                  <a:schemeClr val="tx1"/>
                </a:solidFill>
              </a:rPr>
              <a:t>into</a:t>
            </a:r>
            <a:r>
              <a:rPr lang="fr-BE" sz="1600" dirty="0" smtClean="0">
                <a:solidFill>
                  <a:schemeClr val="tx1"/>
                </a:solidFill>
              </a:rPr>
              <a:t> </a:t>
            </a:r>
            <a:r>
              <a:rPr lang="fr-BE" sz="1600" dirty="0" err="1" smtClean="0">
                <a:solidFill>
                  <a:schemeClr val="tx1"/>
                </a:solidFill>
              </a:rPr>
              <a:t>implementing</a:t>
            </a:r>
            <a:r>
              <a:rPr lang="fr-BE" sz="1600" dirty="0" smtClean="0">
                <a:solidFill>
                  <a:schemeClr val="tx1"/>
                </a:solidFill>
              </a:rPr>
              <a:t> power for </a:t>
            </a:r>
            <a:r>
              <a:rPr lang="fr-BE" sz="1600" dirty="0" err="1" smtClean="0">
                <a:solidFill>
                  <a:schemeClr val="tx1"/>
                </a:solidFill>
              </a:rPr>
              <a:t>technical</a:t>
            </a:r>
            <a:r>
              <a:rPr lang="fr-BE" sz="1600" dirty="0" smtClean="0">
                <a:solidFill>
                  <a:schemeClr val="tx1"/>
                </a:solidFill>
              </a:rPr>
              <a:t> </a:t>
            </a:r>
            <a:r>
              <a:rPr lang="fr-BE" sz="1600" dirty="0" err="1" smtClean="0">
                <a:solidFill>
                  <a:schemeClr val="tx1"/>
                </a:solidFill>
              </a:rPr>
              <a:t>rules</a:t>
            </a:r>
            <a:r>
              <a:rPr lang="fr-BE" sz="1600" dirty="0" smtClean="0">
                <a:solidFill>
                  <a:schemeClr val="tx1"/>
                </a:solidFill>
              </a:rPr>
              <a:t>)</a:t>
            </a: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9598118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792088"/>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a:solidFill>
                  <a:srgbClr val="FF0000"/>
                </a:solidFill>
              </a:rPr>
              <a:t>Other amendments by the COUNCIL</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060848"/>
            <a:ext cx="8229600" cy="4464496"/>
          </a:xfrm>
        </p:spPr>
        <p:txBody>
          <a:bodyPr/>
          <a:lstStyle/>
          <a:p>
            <a:pPr marL="0" indent="0" algn="ctr">
              <a:spcAft>
                <a:spcPts val="600"/>
              </a:spcAft>
              <a:buNone/>
            </a:pPr>
            <a:r>
              <a:rPr lang="fr-BE" sz="1600" b="1" dirty="0" err="1" smtClean="0">
                <a:solidFill>
                  <a:schemeClr val="tx1"/>
                </a:solidFill>
              </a:rPr>
              <a:t>Annex</a:t>
            </a:r>
            <a:r>
              <a:rPr lang="fr-BE" sz="1600" b="1" dirty="0" smtClean="0">
                <a:solidFill>
                  <a:schemeClr val="tx1"/>
                </a:solidFill>
              </a:rPr>
              <a:t> II </a:t>
            </a:r>
            <a:r>
              <a:rPr lang="fr-BE" sz="1600" dirty="0" smtClean="0">
                <a:solidFill>
                  <a:schemeClr val="tx1"/>
                </a:solidFill>
              </a:rPr>
              <a:t>(spirit drink </a:t>
            </a:r>
            <a:r>
              <a:rPr lang="fr-BE" sz="1600" dirty="0" err="1" smtClean="0">
                <a:solidFill>
                  <a:schemeClr val="tx1"/>
                </a:solidFill>
              </a:rPr>
              <a:t>categories</a:t>
            </a:r>
            <a:r>
              <a:rPr lang="fr-BE" sz="1600" dirty="0" smtClean="0">
                <a:solidFill>
                  <a:schemeClr val="tx1"/>
                </a:solidFill>
              </a:rPr>
              <a:t>)</a:t>
            </a:r>
          </a:p>
          <a:p>
            <a:pPr marL="0" indent="0" algn="ctr">
              <a:spcAft>
                <a:spcPts val="1800"/>
              </a:spcAft>
              <a:buNone/>
            </a:pPr>
            <a:r>
              <a:rPr lang="fr-BE" sz="1600" u="sng" dirty="0" smtClean="0">
                <a:solidFill>
                  <a:schemeClr val="tx1"/>
                </a:solidFill>
              </a:rPr>
              <a:t>General</a:t>
            </a:r>
          </a:p>
          <a:p>
            <a:pPr>
              <a:spcAft>
                <a:spcPts val="600"/>
              </a:spcAft>
            </a:pPr>
            <a:r>
              <a:rPr lang="fr-BE" sz="1600" dirty="0" smtClean="0">
                <a:solidFill>
                  <a:schemeClr val="tx1"/>
                </a:solidFill>
              </a:rPr>
              <a:t>Elimination of </a:t>
            </a:r>
            <a:r>
              <a:rPr lang="fr-BE" sz="1600" dirty="0" err="1" smtClean="0">
                <a:solidFill>
                  <a:schemeClr val="tx1"/>
                </a:solidFill>
              </a:rPr>
              <a:t>requirements</a:t>
            </a:r>
            <a:r>
              <a:rPr lang="fr-BE" sz="1600" dirty="0" smtClean="0">
                <a:solidFill>
                  <a:schemeClr val="tx1"/>
                </a:solidFill>
              </a:rPr>
              <a:t> = </a:t>
            </a:r>
            <a:r>
              <a:rPr lang="fr-BE" sz="1600" b="1" dirty="0" err="1" smtClean="0">
                <a:solidFill>
                  <a:schemeClr val="tx1"/>
                </a:solidFill>
              </a:rPr>
              <a:t>general</a:t>
            </a:r>
            <a:r>
              <a:rPr lang="fr-BE" sz="1600" b="1" dirty="0" smtClean="0">
                <a:solidFill>
                  <a:schemeClr val="tx1"/>
                </a:solidFill>
              </a:rPr>
              <a:t> </a:t>
            </a:r>
            <a:r>
              <a:rPr lang="fr-BE" sz="1600" b="1" dirty="0" err="1" smtClean="0">
                <a:solidFill>
                  <a:schemeClr val="tx1"/>
                </a:solidFill>
              </a:rPr>
              <a:t>rules</a:t>
            </a:r>
            <a:r>
              <a:rPr lang="fr-BE" sz="1600" b="1" dirty="0" smtClean="0">
                <a:solidFill>
                  <a:schemeClr val="tx1"/>
                </a:solidFill>
              </a:rPr>
              <a:t> </a:t>
            </a:r>
            <a:r>
              <a:rPr lang="fr-BE" sz="1600" dirty="0" smtClean="0">
                <a:solidFill>
                  <a:schemeClr val="tx1"/>
                </a:solidFill>
              </a:rPr>
              <a:t>(</a:t>
            </a:r>
            <a:r>
              <a:rPr lang="fr-BE" sz="1600" dirty="0" err="1" smtClean="0">
                <a:solidFill>
                  <a:schemeClr val="tx1"/>
                </a:solidFill>
              </a:rPr>
              <a:t>indicated</a:t>
            </a:r>
            <a:r>
              <a:rPr lang="fr-BE" sz="1600" dirty="0" smtClean="0">
                <a:solidFill>
                  <a:schemeClr val="tx1"/>
                </a:solidFill>
              </a:rPr>
              <a:t> in Articles 2 and 4 or in </a:t>
            </a:r>
            <a:r>
              <a:rPr lang="fr-BE" sz="1600" dirty="0" err="1" smtClean="0">
                <a:solidFill>
                  <a:schemeClr val="tx1"/>
                </a:solidFill>
              </a:rPr>
              <a:t>category</a:t>
            </a:r>
            <a:r>
              <a:rPr lang="fr-BE" sz="1600" dirty="0">
                <a:solidFill>
                  <a:schemeClr val="tx1"/>
                </a:solidFill>
              </a:rPr>
              <a:t> 32 "liqueur" =  </a:t>
            </a:r>
            <a:r>
              <a:rPr lang="fr-BE" sz="1600" dirty="0" err="1">
                <a:solidFill>
                  <a:schemeClr val="tx1"/>
                </a:solidFill>
              </a:rPr>
              <a:t>umbrella</a:t>
            </a:r>
            <a:r>
              <a:rPr lang="fr-BE" sz="1600" dirty="0">
                <a:solidFill>
                  <a:schemeClr val="tx1"/>
                </a:solidFill>
              </a:rPr>
              <a:t> </a:t>
            </a:r>
            <a:r>
              <a:rPr lang="fr-BE" sz="1600" dirty="0" err="1">
                <a:solidFill>
                  <a:schemeClr val="tx1"/>
                </a:solidFill>
              </a:rPr>
              <a:t>category</a:t>
            </a:r>
            <a:r>
              <a:rPr lang="fr-BE" sz="1600" dirty="0">
                <a:solidFill>
                  <a:schemeClr val="tx1"/>
                </a:solidFill>
              </a:rPr>
              <a:t> </a:t>
            </a:r>
            <a:r>
              <a:rPr lang="fr-BE" sz="1600" dirty="0" smtClean="0">
                <a:solidFill>
                  <a:schemeClr val="tx1"/>
                </a:solidFill>
              </a:rPr>
              <a:t>for </a:t>
            </a:r>
            <a:r>
              <a:rPr lang="fr-BE" sz="1600" dirty="0" err="1" smtClean="0">
                <a:solidFill>
                  <a:schemeClr val="tx1"/>
                </a:solidFill>
              </a:rPr>
              <a:t>categories</a:t>
            </a:r>
            <a:r>
              <a:rPr lang="fr-BE" sz="1600" dirty="0" smtClean="0">
                <a:solidFill>
                  <a:schemeClr val="tx1"/>
                </a:solidFill>
              </a:rPr>
              <a:t> 33-41</a:t>
            </a:r>
            <a:r>
              <a:rPr lang="fr-BE" sz="1600" dirty="0">
                <a:solidFill>
                  <a:schemeClr val="tx1"/>
                </a:solidFill>
              </a:rPr>
              <a:t>) (</a:t>
            </a:r>
            <a:r>
              <a:rPr lang="fr-BE" sz="1600" u="sng" dirty="0" err="1">
                <a:solidFill>
                  <a:schemeClr val="tx1"/>
                </a:solidFill>
              </a:rPr>
              <a:t>still</a:t>
            </a:r>
            <a:r>
              <a:rPr lang="fr-BE" sz="1600" u="sng" dirty="0">
                <a:solidFill>
                  <a:schemeClr val="tx1"/>
                </a:solidFill>
              </a:rPr>
              <a:t> </a:t>
            </a:r>
            <a:r>
              <a:rPr lang="fr-BE" sz="1600" u="sng" dirty="0" err="1">
                <a:solidFill>
                  <a:schemeClr val="tx1"/>
                </a:solidFill>
              </a:rPr>
              <a:t>under</a:t>
            </a:r>
            <a:r>
              <a:rPr lang="fr-BE" sz="1600" u="sng" dirty="0">
                <a:solidFill>
                  <a:schemeClr val="tx1"/>
                </a:solidFill>
              </a:rPr>
              <a:t> discussion</a:t>
            </a:r>
            <a:r>
              <a:rPr lang="fr-BE" sz="1600" dirty="0" smtClean="0">
                <a:solidFill>
                  <a:schemeClr val="tx1"/>
                </a:solidFill>
              </a:rPr>
              <a:t>)</a:t>
            </a:r>
            <a:endParaRPr lang="fr-BE" sz="1600" dirty="0" smtClean="0">
              <a:solidFill>
                <a:schemeClr val="tx1"/>
              </a:solidFill>
            </a:endParaRPr>
          </a:p>
          <a:p>
            <a:pPr>
              <a:spcAft>
                <a:spcPts val="600"/>
              </a:spcAft>
            </a:pPr>
            <a:r>
              <a:rPr lang="fr-BE" sz="1600" dirty="0">
                <a:solidFill>
                  <a:schemeClr val="tx1"/>
                </a:solidFill>
              </a:rPr>
              <a:t>For certain spirit drinks </a:t>
            </a:r>
            <a:r>
              <a:rPr lang="fr-BE" sz="1600" dirty="0" err="1">
                <a:solidFill>
                  <a:schemeClr val="tx1"/>
                </a:solidFill>
              </a:rPr>
              <a:t>categories</a:t>
            </a:r>
            <a:r>
              <a:rPr lang="fr-BE" sz="1600" dirty="0">
                <a:solidFill>
                  <a:schemeClr val="tx1"/>
                </a:solidFill>
              </a:rPr>
              <a:t>, the </a:t>
            </a:r>
            <a:r>
              <a:rPr lang="fr-BE" sz="1600" b="1" dirty="0" err="1" smtClean="0">
                <a:solidFill>
                  <a:schemeClr val="tx1"/>
                </a:solidFill>
              </a:rPr>
              <a:t>raw</a:t>
            </a:r>
            <a:r>
              <a:rPr lang="fr-BE" sz="1600" b="1" dirty="0" smtClean="0">
                <a:solidFill>
                  <a:schemeClr val="tx1"/>
                </a:solidFill>
              </a:rPr>
              <a:t> </a:t>
            </a:r>
            <a:r>
              <a:rPr lang="fr-BE" sz="1600" b="1" dirty="0" err="1" smtClean="0">
                <a:solidFill>
                  <a:schemeClr val="tx1"/>
                </a:solidFill>
              </a:rPr>
              <a:t>material</a:t>
            </a:r>
            <a:r>
              <a:rPr lang="fr-BE" sz="1600" dirty="0" err="1" smtClean="0">
                <a:solidFill>
                  <a:schemeClr val="tx1"/>
                </a:solidFill>
              </a:rPr>
              <a:t>'s</a:t>
            </a:r>
            <a:r>
              <a:rPr lang="fr-BE" sz="1600" dirty="0" smtClean="0">
                <a:solidFill>
                  <a:schemeClr val="tx1"/>
                </a:solidFill>
              </a:rPr>
              <a:t> </a:t>
            </a:r>
            <a:r>
              <a:rPr lang="fr-BE" sz="1600" dirty="0" err="1">
                <a:solidFill>
                  <a:schemeClr val="tx1"/>
                </a:solidFill>
              </a:rPr>
              <a:t>name</a:t>
            </a:r>
            <a:r>
              <a:rPr lang="fr-BE" sz="1600" b="1" dirty="0" smtClean="0">
                <a:solidFill>
                  <a:schemeClr val="tx1"/>
                </a:solidFill>
              </a:rPr>
              <a:t> </a:t>
            </a:r>
            <a:r>
              <a:rPr lang="fr-BE" sz="1600" dirty="0">
                <a:solidFill>
                  <a:schemeClr val="tx1"/>
                </a:solidFill>
              </a:rPr>
              <a:t>(</a:t>
            </a:r>
            <a:r>
              <a:rPr lang="fr-BE" sz="1600" dirty="0" err="1" smtClean="0">
                <a:solidFill>
                  <a:schemeClr val="tx1"/>
                </a:solidFill>
              </a:rPr>
              <a:t>cereals</a:t>
            </a:r>
            <a:r>
              <a:rPr lang="fr-BE" sz="1600" dirty="0">
                <a:solidFill>
                  <a:schemeClr val="tx1"/>
                </a:solidFill>
              </a:rPr>
              <a:t>/</a:t>
            </a:r>
            <a:r>
              <a:rPr lang="fr-BE" sz="1600" dirty="0" smtClean="0">
                <a:solidFill>
                  <a:schemeClr val="tx1"/>
                </a:solidFill>
              </a:rPr>
              <a:t> </a:t>
            </a:r>
            <a:r>
              <a:rPr lang="fr-BE" sz="1600" dirty="0" err="1" smtClean="0">
                <a:solidFill>
                  <a:schemeClr val="tx1"/>
                </a:solidFill>
              </a:rPr>
              <a:t>grapes</a:t>
            </a:r>
            <a:r>
              <a:rPr lang="fr-BE" sz="1600" dirty="0" smtClean="0">
                <a:solidFill>
                  <a:schemeClr val="tx1"/>
                </a:solidFill>
              </a:rPr>
              <a:t>/fruits) </a:t>
            </a:r>
            <a:r>
              <a:rPr lang="fr-BE" sz="1600" dirty="0" err="1">
                <a:solidFill>
                  <a:schemeClr val="tx1"/>
                </a:solidFill>
              </a:rPr>
              <a:t>may</a:t>
            </a:r>
            <a:r>
              <a:rPr lang="fr-BE" sz="1600" dirty="0">
                <a:solidFill>
                  <a:schemeClr val="tx1"/>
                </a:solidFill>
              </a:rPr>
              <a:t> </a:t>
            </a:r>
            <a:r>
              <a:rPr lang="fr-BE" sz="1600" dirty="0" err="1">
                <a:solidFill>
                  <a:schemeClr val="tx1"/>
                </a:solidFill>
              </a:rPr>
              <a:t>supplement</a:t>
            </a:r>
            <a:r>
              <a:rPr lang="fr-BE" sz="1600" dirty="0">
                <a:solidFill>
                  <a:schemeClr val="tx1"/>
                </a:solidFill>
              </a:rPr>
              <a:t> the </a:t>
            </a:r>
            <a:r>
              <a:rPr lang="fr-BE" sz="1600" b="1" dirty="0" err="1">
                <a:solidFill>
                  <a:schemeClr val="tx1"/>
                </a:solidFill>
              </a:rPr>
              <a:t>legal</a:t>
            </a:r>
            <a:r>
              <a:rPr lang="fr-BE" sz="1600" b="1" dirty="0">
                <a:solidFill>
                  <a:schemeClr val="tx1"/>
                </a:solidFill>
              </a:rPr>
              <a:t> </a:t>
            </a:r>
            <a:r>
              <a:rPr lang="fr-BE" sz="1600" b="1" dirty="0" err="1">
                <a:solidFill>
                  <a:schemeClr val="tx1"/>
                </a:solidFill>
              </a:rPr>
              <a:t>name</a:t>
            </a:r>
            <a:r>
              <a:rPr lang="fr-BE" sz="1600" b="1" dirty="0">
                <a:solidFill>
                  <a:schemeClr val="tx1"/>
                </a:solidFill>
              </a:rPr>
              <a:t> </a:t>
            </a:r>
            <a:r>
              <a:rPr lang="fr-BE" sz="1600" dirty="0">
                <a:solidFill>
                  <a:schemeClr val="tx1"/>
                </a:solidFill>
              </a:rPr>
              <a:t>(</a:t>
            </a:r>
            <a:r>
              <a:rPr lang="fr-BE" sz="1600" u="sng" dirty="0" err="1">
                <a:solidFill>
                  <a:schemeClr val="tx1"/>
                </a:solidFill>
              </a:rPr>
              <a:t>still</a:t>
            </a:r>
            <a:r>
              <a:rPr lang="fr-BE" sz="1600" u="sng" dirty="0">
                <a:solidFill>
                  <a:schemeClr val="tx1"/>
                </a:solidFill>
              </a:rPr>
              <a:t> </a:t>
            </a:r>
            <a:r>
              <a:rPr lang="fr-BE" sz="1600" u="sng" dirty="0" err="1">
                <a:solidFill>
                  <a:schemeClr val="tx1"/>
                </a:solidFill>
              </a:rPr>
              <a:t>under</a:t>
            </a:r>
            <a:r>
              <a:rPr lang="fr-BE" sz="1600" u="sng" dirty="0">
                <a:solidFill>
                  <a:schemeClr val="tx1"/>
                </a:solidFill>
              </a:rPr>
              <a:t> discussion</a:t>
            </a:r>
            <a:r>
              <a:rPr lang="fr-BE" sz="1600" dirty="0" smtClean="0">
                <a:solidFill>
                  <a:schemeClr val="tx1"/>
                </a:solidFill>
              </a:rPr>
              <a:t>)</a:t>
            </a:r>
          </a:p>
          <a:p>
            <a:pPr>
              <a:spcAft>
                <a:spcPts val="600"/>
              </a:spcAft>
            </a:pPr>
            <a:r>
              <a:rPr lang="fr-BE" sz="1600" b="1" dirty="0" err="1" smtClean="0">
                <a:solidFill>
                  <a:schemeClr val="tx1"/>
                </a:solidFill>
              </a:rPr>
              <a:t>Additional</a:t>
            </a:r>
            <a:r>
              <a:rPr lang="fr-BE" sz="1600" b="1" dirty="0" smtClean="0">
                <a:solidFill>
                  <a:schemeClr val="tx1"/>
                </a:solidFill>
              </a:rPr>
              <a:t> </a:t>
            </a:r>
            <a:r>
              <a:rPr lang="fr-BE" sz="1600" b="1" dirty="0" err="1">
                <a:solidFill>
                  <a:schemeClr val="tx1"/>
                </a:solidFill>
              </a:rPr>
              <a:t>legal</a:t>
            </a:r>
            <a:r>
              <a:rPr lang="fr-BE" sz="1600" b="1" dirty="0">
                <a:solidFill>
                  <a:schemeClr val="tx1"/>
                </a:solidFill>
              </a:rPr>
              <a:t> </a:t>
            </a:r>
            <a:r>
              <a:rPr lang="fr-BE" sz="1600" b="1" dirty="0" err="1" smtClean="0">
                <a:solidFill>
                  <a:schemeClr val="tx1"/>
                </a:solidFill>
              </a:rPr>
              <a:t>names</a:t>
            </a:r>
            <a:r>
              <a:rPr lang="fr-BE" sz="1600" b="1" dirty="0" smtClean="0">
                <a:solidFill>
                  <a:schemeClr val="tx1"/>
                </a:solidFill>
              </a:rPr>
              <a:t> </a:t>
            </a:r>
            <a:r>
              <a:rPr lang="fr-BE" sz="1600" dirty="0" smtClean="0">
                <a:solidFill>
                  <a:schemeClr val="tx1"/>
                </a:solidFill>
              </a:rPr>
              <a:t>(</a:t>
            </a:r>
            <a:r>
              <a:rPr lang="fr-BE" sz="1600" dirty="0" err="1" smtClean="0">
                <a:solidFill>
                  <a:schemeClr val="tx1"/>
                </a:solidFill>
              </a:rPr>
              <a:t>e.g</a:t>
            </a:r>
            <a:r>
              <a:rPr lang="fr-BE" sz="1600" dirty="0" smtClean="0">
                <a:solidFill>
                  <a:schemeClr val="tx1"/>
                </a:solidFill>
              </a:rPr>
              <a:t>. cat 28 (</a:t>
            </a:r>
            <a:r>
              <a:rPr lang="fr-BE" sz="1600" dirty="0">
                <a:solidFill>
                  <a:schemeClr val="tx1"/>
                </a:solidFill>
              </a:rPr>
              <a:t>Anis): </a:t>
            </a:r>
            <a:r>
              <a:rPr lang="fr-BE" sz="1600" dirty="0" smtClean="0">
                <a:solidFill>
                  <a:schemeClr val="tx1"/>
                </a:solidFill>
              </a:rPr>
              <a:t>'</a:t>
            </a:r>
            <a:r>
              <a:rPr lang="fr-BE" sz="1600" dirty="0" err="1" smtClean="0">
                <a:solidFill>
                  <a:schemeClr val="tx1"/>
                </a:solidFill>
              </a:rPr>
              <a:t>janeževec</a:t>
            </a:r>
            <a:r>
              <a:rPr lang="fr-BE" sz="1600" dirty="0" smtClean="0">
                <a:solidFill>
                  <a:schemeClr val="tx1"/>
                </a:solidFill>
              </a:rPr>
              <a:t>'; cat 32 (Liqueur): '</a:t>
            </a:r>
            <a:r>
              <a:rPr lang="fr-BE" sz="1600" dirty="0" err="1" smtClean="0">
                <a:solidFill>
                  <a:schemeClr val="tx1"/>
                </a:solidFill>
              </a:rPr>
              <a:t>češnjevec</a:t>
            </a:r>
            <a:r>
              <a:rPr lang="fr-BE" sz="1600" dirty="0" smtClean="0">
                <a:solidFill>
                  <a:schemeClr val="tx1"/>
                </a:solidFill>
              </a:rPr>
              <a:t>', '</a:t>
            </a:r>
            <a:r>
              <a:rPr lang="fr-BE" sz="1600" dirty="0" err="1" smtClean="0">
                <a:solidFill>
                  <a:schemeClr val="tx1"/>
                </a:solidFill>
              </a:rPr>
              <a:t>višnjevec</a:t>
            </a:r>
            <a:r>
              <a:rPr lang="fr-BE" sz="1600" dirty="0" smtClean="0">
                <a:solidFill>
                  <a:schemeClr val="tx1"/>
                </a:solidFill>
              </a:rPr>
              <a:t>'; cat 41 (</a:t>
            </a:r>
            <a:r>
              <a:rPr lang="fr-BE" sz="1600" dirty="0" err="1" smtClean="0">
                <a:solidFill>
                  <a:schemeClr val="tx1"/>
                </a:solidFill>
              </a:rPr>
              <a:t>Nocino</a:t>
            </a:r>
            <a:r>
              <a:rPr lang="fr-BE" sz="1600" dirty="0">
                <a:solidFill>
                  <a:schemeClr val="tx1"/>
                </a:solidFill>
              </a:rPr>
              <a:t>): </a:t>
            </a:r>
            <a:r>
              <a:rPr lang="fr-BE" sz="1600" dirty="0" smtClean="0">
                <a:solidFill>
                  <a:schemeClr val="tx1"/>
                </a:solidFill>
              </a:rPr>
              <a:t>'</a:t>
            </a:r>
            <a:r>
              <a:rPr lang="fr-BE" sz="1600" dirty="0" err="1" smtClean="0">
                <a:solidFill>
                  <a:schemeClr val="tx1"/>
                </a:solidFill>
              </a:rPr>
              <a:t>orehovec</a:t>
            </a:r>
            <a:r>
              <a:rPr lang="fr-BE" sz="1600" dirty="0" smtClean="0">
                <a:solidFill>
                  <a:schemeClr val="tx1"/>
                </a:solidFill>
              </a:rPr>
              <a:t>')</a:t>
            </a:r>
            <a:endParaRPr lang="fr-BE" sz="1600" dirty="0">
              <a:solidFill>
                <a:schemeClr val="tx1"/>
              </a:solidFill>
            </a:endParaRPr>
          </a:p>
          <a:p>
            <a:pPr>
              <a:spcAft>
                <a:spcPts val="600"/>
              </a:spcAft>
            </a:pPr>
            <a:endParaRPr lang="fr-BE" sz="1600" dirty="0">
              <a:solidFill>
                <a:schemeClr val="tx1"/>
              </a:solidFill>
            </a:endParaRP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3232345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24744"/>
            <a:ext cx="8229600" cy="792088"/>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a:solidFill>
                  <a:srgbClr val="FF0000"/>
                </a:solidFill>
              </a:rPr>
              <a:t>Other amendments by the COUNCIL</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1772816"/>
            <a:ext cx="8229600" cy="4464496"/>
          </a:xfrm>
        </p:spPr>
        <p:txBody>
          <a:bodyPr/>
          <a:lstStyle/>
          <a:p>
            <a:pPr marL="0" indent="0" algn="ctr">
              <a:spcAft>
                <a:spcPts val="600"/>
              </a:spcAft>
              <a:buNone/>
            </a:pPr>
            <a:r>
              <a:rPr lang="fr-BE" sz="1600" b="1" dirty="0" err="1" smtClean="0">
                <a:solidFill>
                  <a:schemeClr val="tx1"/>
                </a:solidFill>
              </a:rPr>
              <a:t>Annex</a:t>
            </a:r>
            <a:r>
              <a:rPr lang="fr-BE" sz="1600" b="1" dirty="0" smtClean="0">
                <a:solidFill>
                  <a:schemeClr val="tx1"/>
                </a:solidFill>
              </a:rPr>
              <a:t> II </a:t>
            </a:r>
            <a:r>
              <a:rPr lang="fr-BE" sz="1600" dirty="0" smtClean="0">
                <a:solidFill>
                  <a:schemeClr val="tx1"/>
                </a:solidFill>
              </a:rPr>
              <a:t>(spirit drink </a:t>
            </a:r>
            <a:r>
              <a:rPr lang="fr-BE" sz="1600" dirty="0" err="1" smtClean="0">
                <a:solidFill>
                  <a:schemeClr val="tx1"/>
                </a:solidFill>
              </a:rPr>
              <a:t>categories</a:t>
            </a:r>
            <a:r>
              <a:rPr lang="fr-BE" sz="1600" dirty="0" smtClean="0">
                <a:solidFill>
                  <a:schemeClr val="tx1"/>
                </a:solidFill>
              </a:rPr>
              <a:t>)</a:t>
            </a:r>
          </a:p>
          <a:p>
            <a:pPr>
              <a:spcAft>
                <a:spcPts val="600"/>
              </a:spcAft>
            </a:pPr>
            <a:r>
              <a:rPr lang="fr-BE" sz="1600" dirty="0" smtClean="0">
                <a:solidFill>
                  <a:schemeClr val="tx1"/>
                </a:solidFill>
              </a:rPr>
              <a:t>Cat 2 (</a:t>
            </a:r>
            <a:r>
              <a:rPr lang="fr-BE" sz="1600" b="1" dirty="0" smtClean="0">
                <a:solidFill>
                  <a:schemeClr val="tx1"/>
                </a:solidFill>
              </a:rPr>
              <a:t>Whisky</a:t>
            </a:r>
            <a:r>
              <a:rPr lang="fr-BE" sz="1600" dirty="0" smtClean="0">
                <a:solidFill>
                  <a:schemeClr val="tx1"/>
                </a:solidFill>
              </a:rPr>
              <a:t>): </a:t>
            </a:r>
            <a:r>
              <a:rPr lang="fr-BE" sz="1600" dirty="0" err="1" smtClean="0">
                <a:solidFill>
                  <a:schemeClr val="tx1"/>
                </a:solidFill>
              </a:rPr>
              <a:t>definition</a:t>
            </a:r>
            <a:r>
              <a:rPr lang="fr-BE" sz="1600" dirty="0" smtClean="0">
                <a:solidFill>
                  <a:schemeClr val="tx1"/>
                </a:solidFill>
              </a:rPr>
              <a:t> of '</a:t>
            </a:r>
            <a:r>
              <a:rPr lang="fr-BE" sz="1600" b="1" dirty="0" smtClean="0">
                <a:solidFill>
                  <a:schemeClr val="tx1"/>
                </a:solidFill>
              </a:rPr>
              <a:t>single malt</a:t>
            </a:r>
            <a:r>
              <a:rPr lang="fr-BE" sz="1600" dirty="0" smtClean="0">
                <a:solidFill>
                  <a:schemeClr val="tx1"/>
                </a:solidFill>
              </a:rPr>
              <a:t>'</a:t>
            </a:r>
          </a:p>
          <a:p>
            <a:pPr>
              <a:spcAft>
                <a:spcPts val="600"/>
              </a:spcAft>
            </a:pPr>
            <a:r>
              <a:rPr lang="fr-BE" sz="1600" dirty="0" smtClean="0">
                <a:solidFill>
                  <a:schemeClr val="tx1"/>
                </a:solidFill>
              </a:rPr>
              <a:t>Cat 4 (</a:t>
            </a:r>
            <a:r>
              <a:rPr lang="fr-BE" sz="1600" b="1" dirty="0" err="1" smtClean="0">
                <a:solidFill>
                  <a:schemeClr val="tx1"/>
                </a:solidFill>
              </a:rPr>
              <a:t>Wine</a:t>
            </a:r>
            <a:r>
              <a:rPr lang="fr-BE" sz="1600" b="1" dirty="0" smtClean="0">
                <a:solidFill>
                  <a:schemeClr val="tx1"/>
                </a:solidFill>
              </a:rPr>
              <a:t> spirit</a:t>
            </a:r>
            <a:r>
              <a:rPr lang="fr-BE" sz="1600" dirty="0" smtClean="0">
                <a:solidFill>
                  <a:schemeClr val="tx1"/>
                </a:solidFill>
              </a:rPr>
              <a:t>): </a:t>
            </a:r>
            <a:r>
              <a:rPr lang="fr-BE" sz="1600" dirty="0" err="1" smtClean="0">
                <a:solidFill>
                  <a:schemeClr val="tx1"/>
                </a:solidFill>
              </a:rPr>
              <a:t>term</a:t>
            </a:r>
            <a:r>
              <a:rPr lang="fr-BE" sz="1600" dirty="0" smtClean="0">
                <a:solidFill>
                  <a:schemeClr val="tx1"/>
                </a:solidFill>
              </a:rPr>
              <a:t> </a:t>
            </a:r>
            <a:r>
              <a:rPr lang="fr-BE" sz="1600" dirty="0">
                <a:solidFill>
                  <a:schemeClr val="tx1"/>
                </a:solidFill>
              </a:rPr>
              <a:t>'</a:t>
            </a:r>
            <a:r>
              <a:rPr lang="fr-BE" sz="1600" b="1" dirty="0" err="1">
                <a:solidFill>
                  <a:schemeClr val="tx1"/>
                </a:solidFill>
              </a:rPr>
              <a:t>Branntwein</a:t>
            </a:r>
            <a:r>
              <a:rPr lang="fr-BE" sz="1600" dirty="0">
                <a:solidFill>
                  <a:schemeClr val="tx1"/>
                </a:solidFill>
              </a:rPr>
              <a:t>' </a:t>
            </a:r>
            <a:r>
              <a:rPr lang="fr-BE" sz="1600" dirty="0" smtClean="0">
                <a:solidFill>
                  <a:schemeClr val="tx1"/>
                </a:solidFill>
              </a:rPr>
              <a:t>+ '</a:t>
            </a:r>
            <a:r>
              <a:rPr lang="fr-BE" sz="1600" b="1" dirty="0" err="1" smtClean="0">
                <a:solidFill>
                  <a:schemeClr val="tx1"/>
                </a:solidFill>
              </a:rPr>
              <a:t>essig</a:t>
            </a:r>
            <a:r>
              <a:rPr lang="fr-BE" sz="1600" dirty="0" smtClean="0">
                <a:solidFill>
                  <a:schemeClr val="tx1"/>
                </a:solidFill>
              </a:rPr>
              <a:t>'</a:t>
            </a:r>
          </a:p>
          <a:p>
            <a:pPr>
              <a:spcAft>
                <a:spcPts val="600"/>
              </a:spcAft>
            </a:pPr>
            <a:r>
              <a:rPr lang="fr-BE" sz="1600" dirty="0" smtClean="0">
                <a:solidFill>
                  <a:schemeClr val="tx1"/>
                </a:solidFill>
              </a:rPr>
              <a:t>Cat 9 (</a:t>
            </a:r>
            <a:r>
              <a:rPr lang="fr-BE" sz="1600" b="1" dirty="0" smtClean="0">
                <a:solidFill>
                  <a:schemeClr val="tx1"/>
                </a:solidFill>
              </a:rPr>
              <a:t>Fruit spirit</a:t>
            </a:r>
            <a:r>
              <a:rPr lang="fr-BE" sz="1600" dirty="0" smtClean="0">
                <a:solidFill>
                  <a:schemeClr val="tx1"/>
                </a:solidFill>
              </a:rPr>
              <a:t>): </a:t>
            </a:r>
            <a:r>
              <a:rPr lang="fr-BE" sz="1600" dirty="0" smtClean="0">
                <a:solidFill>
                  <a:schemeClr val="tx1"/>
                </a:solidFill>
              </a:rPr>
              <a:t>exception for </a:t>
            </a:r>
            <a:r>
              <a:rPr lang="fr-BE" sz="1600" b="1" dirty="0" err="1" smtClean="0">
                <a:solidFill>
                  <a:schemeClr val="tx1"/>
                </a:solidFill>
              </a:rPr>
              <a:t>colouring</a:t>
            </a:r>
            <a:r>
              <a:rPr lang="fr-BE" sz="1600" b="1" dirty="0" smtClean="0">
                <a:solidFill>
                  <a:schemeClr val="tx1"/>
                </a:solidFill>
              </a:rPr>
              <a:t> </a:t>
            </a:r>
            <a:r>
              <a:rPr lang="fr-BE" sz="1600" b="1" dirty="0" smtClean="0">
                <a:solidFill>
                  <a:schemeClr val="tx1"/>
                </a:solidFill>
              </a:rPr>
              <a:t>+ '</a:t>
            </a:r>
            <a:r>
              <a:rPr lang="fr-BE" sz="1600" dirty="0" smtClean="0">
                <a:solidFill>
                  <a:schemeClr val="tx1"/>
                </a:solidFill>
              </a:rPr>
              <a:t>fruit and </a:t>
            </a:r>
            <a:r>
              <a:rPr lang="fr-BE" sz="1600" dirty="0" err="1" smtClean="0">
                <a:solidFill>
                  <a:schemeClr val="tx1"/>
                </a:solidFill>
              </a:rPr>
              <a:t>vegetable</a:t>
            </a:r>
            <a:r>
              <a:rPr lang="fr-BE" sz="1600" dirty="0" smtClean="0">
                <a:solidFill>
                  <a:schemeClr val="tx1"/>
                </a:solidFill>
              </a:rPr>
              <a:t> spirit'</a:t>
            </a:r>
            <a:endParaRPr lang="fr-BE" sz="1600" dirty="0">
              <a:solidFill>
                <a:schemeClr val="tx1"/>
              </a:solidFill>
            </a:endParaRPr>
          </a:p>
          <a:p>
            <a:pPr>
              <a:spcAft>
                <a:spcPts val="600"/>
              </a:spcAft>
            </a:pPr>
            <a:r>
              <a:rPr lang="fr-BE" sz="1600" dirty="0" smtClean="0">
                <a:solidFill>
                  <a:schemeClr val="tx1"/>
                </a:solidFill>
              </a:rPr>
              <a:t>Cat 12 </a:t>
            </a:r>
            <a:r>
              <a:rPr lang="fr-BE" sz="1600" b="1" dirty="0" smtClean="0">
                <a:solidFill>
                  <a:schemeClr val="tx1"/>
                </a:solidFill>
              </a:rPr>
              <a:t>(</a:t>
            </a:r>
            <a:r>
              <a:rPr lang="fr-BE" sz="1600" b="1" dirty="0" err="1" smtClean="0">
                <a:solidFill>
                  <a:schemeClr val="tx1"/>
                </a:solidFill>
              </a:rPr>
              <a:t>Hefebrand</a:t>
            </a:r>
            <a:r>
              <a:rPr lang="fr-BE" sz="1600" b="1" dirty="0" smtClean="0">
                <a:solidFill>
                  <a:schemeClr val="tx1"/>
                </a:solidFill>
              </a:rPr>
              <a:t>)</a:t>
            </a:r>
            <a:r>
              <a:rPr lang="fr-BE" sz="1600" dirty="0" smtClean="0">
                <a:solidFill>
                  <a:schemeClr val="tx1"/>
                </a:solidFill>
              </a:rPr>
              <a:t>: </a:t>
            </a:r>
            <a:r>
              <a:rPr lang="fr-BE" sz="1600" dirty="0" err="1" smtClean="0">
                <a:solidFill>
                  <a:schemeClr val="tx1"/>
                </a:solidFill>
              </a:rPr>
              <a:t>also</a:t>
            </a:r>
            <a:r>
              <a:rPr lang="fr-BE" sz="1600" dirty="0" smtClean="0">
                <a:solidFill>
                  <a:schemeClr val="tx1"/>
                </a:solidFill>
              </a:rPr>
              <a:t> </a:t>
            </a:r>
            <a:r>
              <a:rPr lang="fr-BE" sz="1600" dirty="0" err="1" smtClean="0">
                <a:solidFill>
                  <a:schemeClr val="tx1"/>
                </a:solidFill>
              </a:rPr>
              <a:t>lees</a:t>
            </a:r>
            <a:r>
              <a:rPr lang="fr-BE" sz="1600" dirty="0" smtClean="0">
                <a:solidFill>
                  <a:schemeClr val="tx1"/>
                </a:solidFill>
              </a:rPr>
              <a:t> of </a:t>
            </a:r>
            <a:r>
              <a:rPr lang="fr-BE" sz="1600" b="1" dirty="0" err="1" smtClean="0">
                <a:solidFill>
                  <a:schemeClr val="tx1"/>
                </a:solidFill>
              </a:rPr>
              <a:t>beer</a:t>
            </a:r>
            <a:r>
              <a:rPr lang="fr-BE" sz="1600" b="1" dirty="0" smtClean="0">
                <a:solidFill>
                  <a:schemeClr val="tx1"/>
                </a:solidFill>
              </a:rPr>
              <a:t> </a:t>
            </a:r>
            <a:r>
              <a:rPr lang="fr-BE" sz="1600" dirty="0" err="1" smtClean="0">
                <a:solidFill>
                  <a:schemeClr val="tx1"/>
                </a:solidFill>
              </a:rPr>
              <a:t>can</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used</a:t>
            </a:r>
            <a:endParaRPr lang="fr-BE" sz="1600" dirty="0" smtClean="0">
              <a:solidFill>
                <a:schemeClr val="tx1"/>
              </a:solidFill>
            </a:endParaRPr>
          </a:p>
          <a:p>
            <a:pPr>
              <a:spcAft>
                <a:spcPts val="600"/>
              </a:spcAft>
            </a:pPr>
            <a:r>
              <a:rPr lang="fr-BE" sz="1600" dirty="0" smtClean="0">
                <a:solidFill>
                  <a:schemeClr val="tx1"/>
                </a:solidFill>
              </a:rPr>
              <a:t>Cat 15 </a:t>
            </a:r>
            <a:r>
              <a:rPr lang="fr-BE" sz="1600" b="1" dirty="0" smtClean="0">
                <a:solidFill>
                  <a:schemeClr val="tx1"/>
                </a:solidFill>
              </a:rPr>
              <a:t>(Vodka)</a:t>
            </a:r>
            <a:r>
              <a:rPr lang="fr-BE" sz="1600" dirty="0" smtClean="0">
                <a:solidFill>
                  <a:schemeClr val="tx1"/>
                </a:solidFill>
              </a:rPr>
              <a:t>: indication of </a:t>
            </a:r>
            <a:r>
              <a:rPr lang="fr-BE" sz="1600" b="1" dirty="0" err="1" smtClean="0">
                <a:solidFill>
                  <a:schemeClr val="tx1"/>
                </a:solidFill>
              </a:rPr>
              <a:t>raw</a:t>
            </a:r>
            <a:r>
              <a:rPr lang="fr-BE" sz="1600" b="1" dirty="0" smtClean="0">
                <a:solidFill>
                  <a:schemeClr val="tx1"/>
                </a:solidFill>
              </a:rPr>
              <a:t> </a:t>
            </a:r>
            <a:r>
              <a:rPr lang="fr-BE" sz="1600" b="1" dirty="0" err="1" smtClean="0">
                <a:solidFill>
                  <a:schemeClr val="tx1"/>
                </a:solidFill>
              </a:rPr>
              <a:t>materials</a:t>
            </a:r>
            <a:r>
              <a:rPr lang="fr-BE" sz="1600" b="1" dirty="0" smtClean="0">
                <a:solidFill>
                  <a:schemeClr val="tx1"/>
                </a:solidFill>
              </a:rPr>
              <a:t> </a:t>
            </a:r>
            <a:r>
              <a:rPr lang="fr-BE" sz="1600" dirty="0" smtClean="0">
                <a:solidFill>
                  <a:schemeClr val="tx1"/>
                </a:solidFill>
              </a:rPr>
              <a:t>≠ </a:t>
            </a:r>
            <a:r>
              <a:rPr lang="fr-BE" sz="1600" dirty="0" err="1" smtClean="0">
                <a:solidFill>
                  <a:schemeClr val="tx1"/>
                </a:solidFill>
              </a:rPr>
              <a:t>potatoes</a:t>
            </a:r>
            <a:r>
              <a:rPr lang="fr-BE" sz="1600" dirty="0" smtClean="0">
                <a:solidFill>
                  <a:schemeClr val="tx1"/>
                </a:solidFill>
              </a:rPr>
              <a:t>/</a:t>
            </a:r>
            <a:r>
              <a:rPr lang="fr-BE" sz="1600" dirty="0" err="1" smtClean="0">
                <a:solidFill>
                  <a:schemeClr val="tx1"/>
                </a:solidFill>
              </a:rPr>
              <a:t>cereals</a:t>
            </a:r>
            <a:r>
              <a:rPr lang="fr-BE" sz="1600" dirty="0" smtClean="0">
                <a:solidFill>
                  <a:schemeClr val="tx1"/>
                </a:solidFill>
              </a:rPr>
              <a:t> to </a:t>
            </a:r>
            <a:r>
              <a:rPr lang="fr-BE" sz="1600" dirty="0" err="1" smtClean="0">
                <a:solidFill>
                  <a:schemeClr val="tx1"/>
                </a:solidFill>
              </a:rPr>
              <a:t>appear</a:t>
            </a:r>
            <a:r>
              <a:rPr lang="fr-BE" sz="1600" dirty="0" smtClean="0">
                <a:solidFill>
                  <a:schemeClr val="tx1"/>
                </a:solidFill>
              </a:rPr>
              <a:t> </a:t>
            </a:r>
            <a:r>
              <a:rPr lang="fr-BE" sz="1600" b="1" dirty="0" err="1" smtClean="0">
                <a:solidFill>
                  <a:schemeClr val="tx1"/>
                </a:solidFill>
              </a:rPr>
              <a:t>prominently</a:t>
            </a:r>
            <a:r>
              <a:rPr lang="fr-BE" sz="1600" b="1" dirty="0" smtClean="0">
                <a:solidFill>
                  <a:schemeClr val="tx1"/>
                </a:solidFill>
              </a:rPr>
              <a:t> </a:t>
            </a:r>
            <a:r>
              <a:rPr lang="fr-BE" sz="1600" dirty="0" smtClean="0">
                <a:solidFill>
                  <a:schemeClr val="tx1"/>
                </a:solidFill>
              </a:rPr>
              <a:t>in the </a:t>
            </a:r>
            <a:r>
              <a:rPr lang="fr-BE" sz="1600" b="1" dirty="0" err="1" smtClean="0">
                <a:solidFill>
                  <a:schemeClr val="tx1"/>
                </a:solidFill>
              </a:rPr>
              <a:t>same</a:t>
            </a:r>
            <a:r>
              <a:rPr lang="fr-BE" sz="1600" b="1" dirty="0" smtClean="0">
                <a:solidFill>
                  <a:schemeClr val="tx1"/>
                </a:solidFill>
              </a:rPr>
              <a:t> </a:t>
            </a:r>
            <a:r>
              <a:rPr lang="fr-BE" sz="1600" b="1" dirty="0" err="1" smtClean="0">
                <a:solidFill>
                  <a:schemeClr val="tx1"/>
                </a:solidFill>
              </a:rPr>
              <a:t>visual</a:t>
            </a:r>
            <a:r>
              <a:rPr lang="fr-BE" sz="1600" b="1" dirty="0" smtClean="0">
                <a:solidFill>
                  <a:schemeClr val="tx1"/>
                </a:solidFill>
              </a:rPr>
              <a:t> </a:t>
            </a:r>
            <a:r>
              <a:rPr lang="fr-BE" sz="1600" b="1" dirty="0" err="1" smtClean="0">
                <a:solidFill>
                  <a:schemeClr val="tx1"/>
                </a:solidFill>
              </a:rPr>
              <a:t>field</a:t>
            </a:r>
            <a:r>
              <a:rPr lang="fr-BE" sz="1600" b="1" dirty="0" smtClean="0">
                <a:solidFill>
                  <a:schemeClr val="tx1"/>
                </a:solidFill>
              </a:rPr>
              <a:t> </a:t>
            </a:r>
            <a:r>
              <a:rPr lang="fr-BE" sz="1600" dirty="0" smtClean="0">
                <a:solidFill>
                  <a:schemeClr val="tx1"/>
                </a:solidFill>
              </a:rPr>
              <a:t>as </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name</a:t>
            </a:r>
            <a:endParaRPr lang="fr-BE" sz="1600" dirty="0" smtClean="0">
              <a:solidFill>
                <a:schemeClr val="tx1"/>
              </a:solidFill>
            </a:endParaRPr>
          </a:p>
          <a:p>
            <a:pPr>
              <a:spcAft>
                <a:spcPts val="600"/>
              </a:spcAft>
            </a:pPr>
            <a:r>
              <a:rPr lang="fr-BE" sz="1600" dirty="0" smtClean="0">
                <a:solidFill>
                  <a:schemeClr val="tx1"/>
                </a:solidFill>
              </a:rPr>
              <a:t>Cat </a:t>
            </a:r>
            <a:r>
              <a:rPr lang="fr-BE" sz="1600" dirty="0" smtClean="0">
                <a:solidFill>
                  <a:schemeClr val="tx1"/>
                </a:solidFill>
              </a:rPr>
              <a:t>16: </a:t>
            </a:r>
            <a:r>
              <a:rPr lang="fr-BE" sz="1600" dirty="0" smtClean="0">
                <a:solidFill>
                  <a:schemeClr val="tx1"/>
                </a:solidFill>
              </a:rPr>
              <a:t>exception </a:t>
            </a:r>
            <a:r>
              <a:rPr lang="fr-BE" sz="1600" dirty="0">
                <a:solidFill>
                  <a:schemeClr val="tx1"/>
                </a:solidFill>
              </a:rPr>
              <a:t>for </a:t>
            </a:r>
            <a:r>
              <a:rPr lang="fr-BE" sz="1600" b="1" dirty="0" err="1">
                <a:solidFill>
                  <a:schemeClr val="tx1"/>
                </a:solidFill>
              </a:rPr>
              <a:t>colouring</a:t>
            </a:r>
            <a:r>
              <a:rPr lang="fr-BE" sz="1600" b="1" dirty="0">
                <a:solidFill>
                  <a:schemeClr val="tx1"/>
                </a:solidFill>
              </a:rPr>
              <a:t> </a:t>
            </a:r>
            <a:r>
              <a:rPr lang="fr-BE" sz="1600" dirty="0" smtClean="0">
                <a:solidFill>
                  <a:schemeClr val="tx1"/>
                </a:solidFill>
              </a:rPr>
              <a:t>(</a:t>
            </a:r>
            <a:r>
              <a:rPr lang="fr-BE" sz="1600" u="sng" dirty="0" err="1" smtClean="0">
                <a:solidFill>
                  <a:schemeClr val="tx1"/>
                </a:solidFill>
              </a:rPr>
              <a:t>still</a:t>
            </a:r>
            <a:r>
              <a:rPr lang="fr-BE" sz="1600" u="sng" dirty="0" smtClean="0">
                <a:solidFill>
                  <a:schemeClr val="tx1"/>
                </a:solidFill>
              </a:rPr>
              <a:t> </a:t>
            </a:r>
            <a:r>
              <a:rPr lang="fr-BE" sz="1600" u="sng" dirty="0" err="1" smtClean="0">
                <a:solidFill>
                  <a:schemeClr val="tx1"/>
                </a:solidFill>
              </a:rPr>
              <a:t>under</a:t>
            </a:r>
            <a:r>
              <a:rPr lang="fr-BE" sz="1600" u="sng" dirty="0" smtClean="0">
                <a:solidFill>
                  <a:schemeClr val="tx1"/>
                </a:solidFill>
              </a:rPr>
              <a:t> </a:t>
            </a:r>
            <a:r>
              <a:rPr lang="fr-BE" sz="1600" u="sng" dirty="0" smtClean="0">
                <a:solidFill>
                  <a:schemeClr val="tx1"/>
                </a:solidFill>
              </a:rPr>
              <a:t>discussion</a:t>
            </a:r>
            <a:r>
              <a:rPr lang="fr-BE" sz="1600" dirty="0" smtClean="0">
                <a:solidFill>
                  <a:schemeClr val="tx1"/>
                </a:solidFill>
              </a:rPr>
              <a:t>)</a:t>
            </a:r>
          </a:p>
          <a:p>
            <a:pPr>
              <a:spcAft>
                <a:spcPts val="600"/>
              </a:spcAft>
            </a:pPr>
            <a:r>
              <a:rPr lang="fr-BE" sz="1600" dirty="0" smtClean="0">
                <a:solidFill>
                  <a:schemeClr val="tx1"/>
                </a:solidFill>
              </a:rPr>
              <a:t>Cat 19 </a:t>
            </a:r>
            <a:r>
              <a:rPr lang="fr-BE" sz="1600" b="1" dirty="0" smtClean="0">
                <a:solidFill>
                  <a:schemeClr val="tx1"/>
                </a:solidFill>
              </a:rPr>
              <a:t>(</a:t>
            </a:r>
            <a:r>
              <a:rPr lang="fr-BE" sz="1600" b="1" dirty="0" err="1" smtClean="0">
                <a:solidFill>
                  <a:schemeClr val="tx1"/>
                </a:solidFill>
              </a:rPr>
              <a:t>Juniper</a:t>
            </a:r>
            <a:r>
              <a:rPr lang="fr-BE" sz="1600" b="1" dirty="0" smtClean="0">
                <a:solidFill>
                  <a:schemeClr val="tx1"/>
                </a:solidFill>
              </a:rPr>
              <a:t>): fruit </a:t>
            </a:r>
            <a:r>
              <a:rPr lang="fr-BE" sz="1600" b="1" dirty="0" err="1" smtClean="0">
                <a:solidFill>
                  <a:schemeClr val="tx1"/>
                </a:solidFill>
              </a:rPr>
              <a:t>distillate</a:t>
            </a:r>
            <a:r>
              <a:rPr lang="fr-BE" sz="1600" b="1" dirty="0" smtClean="0">
                <a:solidFill>
                  <a:schemeClr val="tx1"/>
                </a:solidFill>
              </a:rPr>
              <a:t> </a:t>
            </a:r>
            <a:r>
              <a:rPr lang="fr-BE" sz="1600" dirty="0" err="1" smtClean="0">
                <a:solidFill>
                  <a:schemeClr val="tx1"/>
                </a:solidFill>
              </a:rPr>
              <a:t>may</a:t>
            </a:r>
            <a:r>
              <a:rPr lang="fr-BE" sz="1600" dirty="0" smtClean="0">
                <a:solidFill>
                  <a:schemeClr val="tx1"/>
                </a:solidFill>
              </a:rPr>
              <a:t> </a:t>
            </a:r>
            <a:r>
              <a:rPr lang="fr-BE" sz="1600" dirty="0" err="1" smtClean="0">
                <a:solidFill>
                  <a:schemeClr val="tx1"/>
                </a:solidFill>
              </a:rPr>
              <a:t>also</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used</a:t>
            </a:r>
            <a:r>
              <a:rPr lang="fr-BE" sz="1600" dirty="0">
                <a:solidFill>
                  <a:schemeClr val="tx1"/>
                </a:solidFill>
              </a:rPr>
              <a:t> </a:t>
            </a:r>
            <a:r>
              <a:rPr lang="fr-BE" sz="1600" dirty="0" smtClean="0">
                <a:solidFill>
                  <a:schemeClr val="tx1"/>
                </a:solidFill>
              </a:rPr>
              <a:t>(</a:t>
            </a:r>
            <a:r>
              <a:rPr lang="fr-BE" sz="1600" u="sng" dirty="0" err="1" smtClean="0">
                <a:solidFill>
                  <a:schemeClr val="tx1"/>
                </a:solidFill>
              </a:rPr>
              <a:t>under</a:t>
            </a:r>
            <a:r>
              <a:rPr lang="fr-BE" sz="1600" u="sng" dirty="0" smtClean="0">
                <a:solidFill>
                  <a:schemeClr val="tx1"/>
                </a:solidFill>
              </a:rPr>
              <a:t> </a:t>
            </a:r>
            <a:r>
              <a:rPr lang="fr-BE" sz="1600" u="sng" dirty="0">
                <a:solidFill>
                  <a:schemeClr val="tx1"/>
                </a:solidFill>
              </a:rPr>
              <a:t>discussion</a:t>
            </a:r>
            <a:r>
              <a:rPr lang="fr-BE" sz="1600" dirty="0">
                <a:solidFill>
                  <a:schemeClr val="tx1"/>
                </a:solidFill>
              </a:rPr>
              <a:t>)</a:t>
            </a:r>
          </a:p>
          <a:p>
            <a:pPr>
              <a:spcAft>
                <a:spcPts val="600"/>
              </a:spcAft>
            </a:pPr>
            <a:r>
              <a:rPr lang="fr-BE" sz="1600" dirty="0" smtClean="0">
                <a:solidFill>
                  <a:schemeClr val="tx1"/>
                </a:solidFill>
              </a:rPr>
              <a:t>Cat </a:t>
            </a:r>
            <a:r>
              <a:rPr lang="fr-BE" sz="1600" dirty="0" smtClean="0">
                <a:solidFill>
                  <a:schemeClr val="tx1"/>
                </a:solidFill>
              </a:rPr>
              <a:t>26 (</a:t>
            </a:r>
            <a:r>
              <a:rPr lang="fr-BE" sz="1600" b="1" dirty="0" smtClean="0">
                <a:solidFill>
                  <a:schemeClr val="tx1"/>
                </a:solidFill>
              </a:rPr>
              <a:t>Pastis de Marseille</a:t>
            </a:r>
            <a:r>
              <a:rPr lang="fr-BE" sz="1600" dirty="0" smtClean="0">
                <a:solidFill>
                  <a:schemeClr val="tx1"/>
                </a:solidFill>
              </a:rPr>
              <a:t>): clarification on </a:t>
            </a:r>
            <a:r>
              <a:rPr lang="fr-BE" sz="1600" b="1" dirty="0" err="1" smtClean="0">
                <a:solidFill>
                  <a:schemeClr val="tx1"/>
                </a:solidFill>
              </a:rPr>
              <a:t>anethole</a:t>
            </a:r>
            <a:r>
              <a:rPr lang="fr-BE" sz="1600" b="1" dirty="0" smtClean="0">
                <a:solidFill>
                  <a:schemeClr val="tx1"/>
                </a:solidFill>
              </a:rPr>
              <a:t> </a:t>
            </a:r>
            <a:r>
              <a:rPr lang="fr-BE" sz="1600" dirty="0" smtClean="0">
                <a:solidFill>
                  <a:schemeClr val="tx1"/>
                </a:solidFill>
              </a:rPr>
              <a:t>content</a:t>
            </a:r>
          </a:p>
          <a:p>
            <a:pPr>
              <a:spcAft>
                <a:spcPts val="600"/>
              </a:spcAft>
            </a:pPr>
            <a:r>
              <a:rPr lang="fr-BE" sz="1600" dirty="0" smtClean="0">
                <a:solidFill>
                  <a:schemeClr val="tx1"/>
                </a:solidFill>
              </a:rPr>
              <a:t>Cat 32 </a:t>
            </a:r>
            <a:r>
              <a:rPr lang="fr-BE" sz="1600" b="1" dirty="0" smtClean="0">
                <a:solidFill>
                  <a:schemeClr val="tx1"/>
                </a:solidFill>
              </a:rPr>
              <a:t>(liqueur)</a:t>
            </a:r>
            <a:r>
              <a:rPr lang="fr-BE" sz="1600" dirty="0">
                <a:solidFill>
                  <a:schemeClr val="tx1"/>
                </a:solidFill>
              </a:rPr>
              <a:t>: </a:t>
            </a:r>
            <a:r>
              <a:rPr lang="fr-BE" sz="1600" b="1" dirty="0" err="1">
                <a:solidFill>
                  <a:schemeClr val="tx1"/>
                </a:solidFill>
              </a:rPr>
              <a:t>wormwood</a:t>
            </a:r>
            <a:r>
              <a:rPr lang="fr-BE" sz="1600" b="1" dirty="0">
                <a:solidFill>
                  <a:schemeClr val="tx1"/>
                </a:solidFill>
              </a:rPr>
              <a:t> </a:t>
            </a:r>
            <a:r>
              <a:rPr lang="fr-BE" sz="1600" dirty="0" smtClean="0">
                <a:solidFill>
                  <a:schemeClr val="tx1"/>
                </a:solidFill>
              </a:rPr>
              <a:t>liqueurs: </a:t>
            </a:r>
            <a:r>
              <a:rPr lang="fr-BE" sz="1600" dirty="0" err="1">
                <a:solidFill>
                  <a:schemeClr val="tx1"/>
                </a:solidFill>
              </a:rPr>
              <a:t>lower</a:t>
            </a:r>
            <a:r>
              <a:rPr lang="fr-BE" sz="1600" dirty="0">
                <a:solidFill>
                  <a:schemeClr val="tx1"/>
                </a:solidFill>
              </a:rPr>
              <a:t> </a:t>
            </a:r>
            <a:r>
              <a:rPr lang="fr-BE" sz="1600" dirty="0" smtClean="0">
                <a:solidFill>
                  <a:schemeClr val="tx1"/>
                </a:solidFill>
              </a:rPr>
              <a:t>minimum </a:t>
            </a:r>
            <a:r>
              <a:rPr lang="fr-BE" sz="1600" dirty="0" err="1" smtClean="0">
                <a:solidFill>
                  <a:schemeClr val="tx1"/>
                </a:solidFill>
              </a:rPr>
              <a:t>sweetening</a:t>
            </a:r>
            <a:r>
              <a:rPr lang="fr-BE" sz="1600" dirty="0" smtClean="0">
                <a:solidFill>
                  <a:schemeClr val="tx1"/>
                </a:solidFill>
              </a:rPr>
              <a:t> </a:t>
            </a:r>
            <a:r>
              <a:rPr lang="fr-BE" sz="1600" dirty="0" err="1" smtClean="0">
                <a:solidFill>
                  <a:schemeClr val="tx1"/>
                </a:solidFill>
              </a:rPr>
              <a:t>level</a:t>
            </a:r>
            <a:r>
              <a:rPr lang="fr-BE" sz="1600" dirty="0" smtClean="0">
                <a:solidFill>
                  <a:schemeClr val="tx1"/>
                </a:solidFill>
              </a:rPr>
              <a:t> + </a:t>
            </a:r>
            <a:r>
              <a:rPr lang="fr-BE" sz="1600" b="1" dirty="0" err="1" smtClean="0">
                <a:solidFill>
                  <a:schemeClr val="tx1"/>
                </a:solidFill>
              </a:rPr>
              <a:t>raw</a:t>
            </a:r>
            <a:r>
              <a:rPr lang="fr-BE" sz="1600" b="1" dirty="0" smtClean="0">
                <a:solidFill>
                  <a:schemeClr val="tx1"/>
                </a:solidFill>
              </a:rPr>
              <a:t> </a:t>
            </a:r>
            <a:r>
              <a:rPr lang="fr-BE" sz="1600" b="1" dirty="0" err="1" smtClean="0">
                <a:solidFill>
                  <a:schemeClr val="tx1"/>
                </a:solidFill>
              </a:rPr>
              <a:t>materials</a:t>
            </a:r>
            <a:r>
              <a:rPr lang="fr-BE" sz="1600" b="1" dirty="0" smtClean="0">
                <a:solidFill>
                  <a:schemeClr val="tx1"/>
                </a:solidFill>
              </a:rPr>
              <a:t> </a:t>
            </a:r>
            <a:r>
              <a:rPr lang="fr-BE" sz="1600" dirty="0" smtClean="0">
                <a:solidFill>
                  <a:schemeClr val="tx1"/>
                </a:solidFill>
              </a:rPr>
              <a:t>to </a:t>
            </a:r>
            <a:r>
              <a:rPr lang="fr-BE" sz="1600" dirty="0" err="1" smtClean="0">
                <a:solidFill>
                  <a:schemeClr val="tx1"/>
                </a:solidFill>
              </a:rPr>
              <a:t>supplement</a:t>
            </a:r>
            <a:r>
              <a:rPr lang="fr-BE" sz="1600" dirty="0" smtClean="0">
                <a:solidFill>
                  <a:schemeClr val="tx1"/>
                </a:solidFill>
              </a:rPr>
              <a:t> </a:t>
            </a:r>
            <a:r>
              <a:rPr lang="fr-BE" sz="1600" dirty="0" err="1" smtClean="0">
                <a:solidFill>
                  <a:schemeClr val="tx1"/>
                </a:solidFill>
              </a:rPr>
              <a:t>legal</a:t>
            </a:r>
            <a:r>
              <a:rPr lang="fr-BE" sz="1600" dirty="0" smtClean="0">
                <a:solidFill>
                  <a:schemeClr val="tx1"/>
                </a:solidFill>
              </a:rPr>
              <a:t> </a:t>
            </a:r>
            <a:r>
              <a:rPr lang="fr-BE" sz="1600" dirty="0" err="1" smtClean="0">
                <a:solidFill>
                  <a:schemeClr val="tx1"/>
                </a:solidFill>
              </a:rPr>
              <a:t>name</a:t>
            </a:r>
            <a:r>
              <a:rPr lang="fr-BE" sz="1600" dirty="0" smtClean="0">
                <a:solidFill>
                  <a:schemeClr val="tx1"/>
                </a:solidFill>
              </a:rPr>
              <a:t> </a:t>
            </a:r>
            <a:r>
              <a:rPr lang="fr-BE" sz="1600" dirty="0" smtClean="0">
                <a:solidFill>
                  <a:schemeClr val="tx1"/>
                </a:solidFill>
              </a:rPr>
              <a:t>if </a:t>
            </a:r>
            <a:r>
              <a:rPr lang="fr-BE" sz="1600" dirty="0" err="1" smtClean="0">
                <a:solidFill>
                  <a:schemeClr val="tx1"/>
                </a:solidFill>
              </a:rPr>
              <a:t>natural</a:t>
            </a:r>
            <a:r>
              <a:rPr lang="fr-BE" sz="1600" dirty="0" smtClean="0">
                <a:solidFill>
                  <a:schemeClr val="tx1"/>
                </a:solidFill>
              </a:rPr>
              <a:t> (</a:t>
            </a:r>
            <a:r>
              <a:rPr lang="fr-BE" sz="1600" u="sng" dirty="0" err="1">
                <a:solidFill>
                  <a:schemeClr val="tx1"/>
                </a:solidFill>
              </a:rPr>
              <a:t>under</a:t>
            </a:r>
            <a:r>
              <a:rPr lang="fr-BE" sz="1600" u="sng" dirty="0">
                <a:solidFill>
                  <a:schemeClr val="tx1"/>
                </a:solidFill>
              </a:rPr>
              <a:t> discussion</a:t>
            </a:r>
            <a:r>
              <a:rPr lang="fr-BE" sz="1600" dirty="0">
                <a:solidFill>
                  <a:schemeClr val="tx1"/>
                </a:solidFill>
              </a:rPr>
              <a:t>)</a:t>
            </a:r>
          </a:p>
          <a:p>
            <a:pPr>
              <a:spcAft>
                <a:spcPts val="600"/>
              </a:spcAft>
            </a:pPr>
            <a:r>
              <a:rPr lang="fr-BE" sz="1600" dirty="0" smtClean="0">
                <a:solidFill>
                  <a:schemeClr val="tx1"/>
                </a:solidFill>
              </a:rPr>
              <a:t>Cat </a:t>
            </a:r>
            <a:r>
              <a:rPr lang="fr-BE" sz="1600" dirty="0" smtClean="0">
                <a:solidFill>
                  <a:schemeClr val="tx1"/>
                </a:solidFill>
              </a:rPr>
              <a:t>32 or 33: </a:t>
            </a:r>
            <a:r>
              <a:rPr lang="fr-BE" sz="1600" b="1" dirty="0" smtClean="0">
                <a:solidFill>
                  <a:schemeClr val="tx1"/>
                </a:solidFill>
              </a:rPr>
              <a:t>crème de… </a:t>
            </a:r>
            <a:r>
              <a:rPr lang="fr-BE" sz="1600" dirty="0" err="1" smtClean="0">
                <a:solidFill>
                  <a:schemeClr val="tx1"/>
                </a:solidFill>
              </a:rPr>
              <a:t>also</a:t>
            </a:r>
            <a:r>
              <a:rPr lang="fr-BE" sz="1600" dirty="0" smtClean="0">
                <a:solidFill>
                  <a:schemeClr val="tx1"/>
                </a:solidFill>
              </a:rPr>
              <a:t> for </a:t>
            </a:r>
            <a:r>
              <a:rPr lang="fr-BE" sz="1600" dirty="0" err="1" smtClean="0">
                <a:solidFill>
                  <a:schemeClr val="tx1"/>
                </a:solidFill>
              </a:rPr>
              <a:t>milk-based</a:t>
            </a:r>
            <a:r>
              <a:rPr lang="fr-BE" sz="1600" dirty="0" smtClean="0">
                <a:solidFill>
                  <a:schemeClr val="tx1"/>
                </a:solidFill>
              </a:rPr>
              <a:t> liqueurs </a:t>
            </a:r>
            <a:r>
              <a:rPr lang="fr-BE" sz="1600" dirty="0">
                <a:solidFill>
                  <a:schemeClr val="tx1"/>
                </a:solidFill>
              </a:rPr>
              <a:t>(</a:t>
            </a:r>
            <a:r>
              <a:rPr lang="fr-BE" sz="1600" u="sng" dirty="0" err="1">
                <a:solidFill>
                  <a:schemeClr val="tx1"/>
                </a:solidFill>
              </a:rPr>
              <a:t>under</a:t>
            </a:r>
            <a:r>
              <a:rPr lang="fr-BE" sz="1600" u="sng" dirty="0">
                <a:solidFill>
                  <a:schemeClr val="tx1"/>
                </a:solidFill>
              </a:rPr>
              <a:t> discussion</a:t>
            </a:r>
            <a:r>
              <a:rPr lang="fr-BE" sz="1600" dirty="0">
                <a:solidFill>
                  <a:schemeClr val="tx1"/>
                </a:solidFill>
              </a:rPr>
              <a:t>)</a:t>
            </a:r>
          </a:p>
          <a:p>
            <a:pPr>
              <a:spcAft>
                <a:spcPts val="600"/>
              </a:spcAft>
            </a:pPr>
            <a:r>
              <a:rPr lang="fr-BE" sz="1600" dirty="0" smtClean="0">
                <a:solidFill>
                  <a:schemeClr val="tx1"/>
                </a:solidFill>
              </a:rPr>
              <a:t>Cat 42 +43 </a:t>
            </a:r>
            <a:r>
              <a:rPr lang="fr-BE" sz="1600" dirty="0" smtClean="0">
                <a:solidFill>
                  <a:schemeClr val="tx1"/>
                </a:solidFill>
              </a:rPr>
              <a:t>(</a:t>
            </a:r>
            <a:r>
              <a:rPr lang="fr-BE" sz="1600" b="1" dirty="0" smtClean="0">
                <a:solidFill>
                  <a:schemeClr val="tx1"/>
                </a:solidFill>
              </a:rPr>
              <a:t>Egg </a:t>
            </a:r>
            <a:r>
              <a:rPr lang="fr-BE" sz="1600" b="1" dirty="0" smtClean="0">
                <a:solidFill>
                  <a:schemeClr val="tx1"/>
                </a:solidFill>
              </a:rPr>
              <a:t>liqueurs</a:t>
            </a:r>
            <a:r>
              <a:rPr lang="fr-BE" sz="1600" dirty="0" smtClean="0">
                <a:solidFill>
                  <a:schemeClr val="tx1"/>
                </a:solidFill>
              </a:rPr>
              <a:t>): </a:t>
            </a:r>
            <a:r>
              <a:rPr lang="fr-BE" sz="1600" dirty="0" err="1" smtClean="0">
                <a:solidFill>
                  <a:schemeClr val="tx1"/>
                </a:solidFill>
              </a:rPr>
              <a:t>flavouring</a:t>
            </a:r>
            <a:r>
              <a:rPr lang="fr-BE" sz="1600" dirty="0" smtClean="0">
                <a:solidFill>
                  <a:schemeClr val="tx1"/>
                </a:solidFill>
              </a:rPr>
              <a:t> </a:t>
            </a:r>
            <a:r>
              <a:rPr lang="fr-BE" sz="1600" dirty="0" err="1" smtClean="0">
                <a:solidFill>
                  <a:schemeClr val="tx1"/>
                </a:solidFill>
              </a:rPr>
              <a:t>foodstuffs</a:t>
            </a:r>
            <a:r>
              <a:rPr lang="fr-BE" sz="1600" dirty="0" smtClean="0">
                <a:solidFill>
                  <a:schemeClr val="tx1"/>
                </a:solidFill>
              </a:rPr>
              <a:t> to </a:t>
            </a:r>
            <a:r>
              <a:rPr lang="fr-BE" sz="1600" dirty="0" err="1" smtClean="0">
                <a:solidFill>
                  <a:schemeClr val="tx1"/>
                </a:solidFill>
              </a:rPr>
              <a:t>allow</a:t>
            </a:r>
            <a:r>
              <a:rPr lang="fr-BE" sz="1600" dirty="0" smtClean="0">
                <a:solidFill>
                  <a:schemeClr val="tx1"/>
                </a:solidFill>
              </a:rPr>
              <a:t> </a:t>
            </a:r>
            <a:r>
              <a:rPr lang="fr-BE" sz="1600" b="1" dirty="0" err="1" smtClean="0">
                <a:solidFill>
                  <a:schemeClr val="tx1"/>
                </a:solidFill>
              </a:rPr>
              <a:t>milk</a:t>
            </a:r>
            <a:r>
              <a:rPr lang="fr-BE" sz="1600" b="1" dirty="0" smtClean="0">
                <a:solidFill>
                  <a:schemeClr val="tx1"/>
                </a:solidFill>
              </a:rPr>
              <a:t> </a:t>
            </a:r>
            <a:r>
              <a:rPr lang="fr-BE" sz="1600" b="1" dirty="0" err="1" smtClean="0">
                <a:solidFill>
                  <a:schemeClr val="tx1"/>
                </a:solidFill>
              </a:rPr>
              <a:t>products</a:t>
            </a:r>
            <a:endParaRPr lang="fr-BE" sz="1600" b="1" dirty="0" smtClean="0">
              <a:solidFill>
                <a:schemeClr val="tx1"/>
              </a:solidFill>
            </a:endParaRP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1969367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100811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a:solidFill>
                  <a:srgbClr val="FF0000"/>
                </a:solidFill>
              </a:rPr>
              <a:t>Other amendments by the </a:t>
            </a:r>
            <a:r>
              <a:rPr lang="en-GB" sz="2800" i="1" dirty="0" smtClean="0">
                <a:solidFill>
                  <a:srgbClr val="FF0000"/>
                </a:solidFill>
              </a:rPr>
              <a:t>EP</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636912"/>
            <a:ext cx="8229600" cy="3960440"/>
          </a:xfrm>
        </p:spPr>
        <p:txBody>
          <a:bodyPr/>
          <a:lstStyle/>
          <a:p>
            <a:pPr marL="0" indent="0" algn="ctr">
              <a:spcAft>
                <a:spcPts val="600"/>
              </a:spcAft>
              <a:buNone/>
            </a:pPr>
            <a:r>
              <a:rPr lang="fr-BE" sz="1600" b="1" dirty="0" err="1" smtClean="0">
                <a:solidFill>
                  <a:srgbClr val="0070C0"/>
                </a:solidFill>
              </a:rPr>
              <a:t>Traditional</a:t>
            </a:r>
            <a:r>
              <a:rPr lang="fr-BE" sz="1600" b="1" dirty="0" smtClean="0">
                <a:solidFill>
                  <a:srgbClr val="0070C0"/>
                </a:solidFill>
              </a:rPr>
              <a:t> </a:t>
            </a:r>
            <a:r>
              <a:rPr lang="fr-BE" sz="1600" b="1" dirty="0" err="1" smtClean="0">
                <a:solidFill>
                  <a:srgbClr val="0070C0"/>
                </a:solidFill>
              </a:rPr>
              <a:t>flavouring</a:t>
            </a:r>
            <a:r>
              <a:rPr lang="fr-BE" sz="1600" b="1" dirty="0" smtClean="0">
                <a:solidFill>
                  <a:srgbClr val="0070C0"/>
                </a:solidFill>
              </a:rPr>
              <a:t> </a:t>
            </a:r>
            <a:r>
              <a:rPr lang="fr-BE" sz="1600" b="1" dirty="0" err="1" smtClean="0">
                <a:solidFill>
                  <a:srgbClr val="0070C0"/>
                </a:solidFill>
              </a:rPr>
              <a:t>methods</a:t>
            </a:r>
            <a:r>
              <a:rPr lang="fr-BE" sz="1600" b="1" dirty="0" smtClean="0">
                <a:solidFill>
                  <a:srgbClr val="0070C0"/>
                </a:solidFill>
              </a:rPr>
              <a:t> </a:t>
            </a:r>
            <a:endParaRPr lang="fr-BE" sz="1600" dirty="0">
              <a:solidFill>
                <a:schemeClr val="tx1"/>
              </a:solidFill>
            </a:endParaRPr>
          </a:p>
          <a:p>
            <a:pPr>
              <a:spcAft>
                <a:spcPts val="600"/>
              </a:spcAft>
            </a:pPr>
            <a:endParaRPr lang="fr-BE" sz="1600" dirty="0" smtClean="0">
              <a:solidFill>
                <a:schemeClr val="tx1"/>
              </a:solidFill>
            </a:endParaRPr>
          </a:p>
          <a:p>
            <a:pPr>
              <a:spcAft>
                <a:spcPts val="600"/>
              </a:spcAft>
            </a:pPr>
            <a:r>
              <a:rPr lang="fr-BE" sz="1600" dirty="0" err="1" smtClean="0">
                <a:solidFill>
                  <a:schemeClr val="tx1"/>
                </a:solidFill>
              </a:rPr>
              <a:t>Currently</a:t>
            </a:r>
            <a:r>
              <a:rPr lang="fr-BE" sz="1600" dirty="0" smtClean="0">
                <a:solidFill>
                  <a:schemeClr val="tx1"/>
                </a:solidFill>
              </a:rPr>
              <a:t>, for </a:t>
            </a:r>
            <a:r>
              <a:rPr lang="fr-BE" sz="1600" dirty="0" err="1" smtClean="0">
                <a:solidFill>
                  <a:schemeClr val="tx1"/>
                </a:solidFill>
              </a:rPr>
              <a:t>categories</a:t>
            </a:r>
            <a:r>
              <a:rPr lang="fr-BE" sz="1600" dirty="0" smtClean="0">
                <a:solidFill>
                  <a:schemeClr val="tx1"/>
                </a:solidFill>
              </a:rPr>
              <a:t> 4 (</a:t>
            </a:r>
            <a:r>
              <a:rPr lang="fr-BE" sz="1600" b="1" dirty="0" err="1" smtClean="0">
                <a:solidFill>
                  <a:schemeClr val="tx1"/>
                </a:solidFill>
              </a:rPr>
              <a:t>Wine</a:t>
            </a:r>
            <a:r>
              <a:rPr lang="fr-BE" sz="1600" b="1" dirty="0" smtClean="0">
                <a:solidFill>
                  <a:schemeClr val="tx1"/>
                </a:solidFill>
              </a:rPr>
              <a:t> spirit</a:t>
            </a:r>
            <a:r>
              <a:rPr lang="fr-BE" sz="1600" dirty="0" smtClean="0">
                <a:solidFill>
                  <a:schemeClr val="tx1"/>
                </a:solidFill>
              </a:rPr>
              <a:t>), 5 (</a:t>
            </a:r>
            <a:r>
              <a:rPr lang="fr-BE" sz="1600" b="1" dirty="0" smtClean="0">
                <a:solidFill>
                  <a:schemeClr val="tx1"/>
                </a:solidFill>
              </a:rPr>
              <a:t>Brandy or </a:t>
            </a:r>
            <a:r>
              <a:rPr lang="fr-BE" sz="1600" b="1" dirty="0" err="1" smtClean="0">
                <a:solidFill>
                  <a:schemeClr val="tx1"/>
                </a:solidFill>
              </a:rPr>
              <a:t>Weinbrand</a:t>
            </a:r>
            <a:r>
              <a:rPr lang="fr-BE" sz="1600" dirty="0" smtClean="0">
                <a:solidFill>
                  <a:schemeClr val="tx1"/>
                </a:solidFill>
              </a:rPr>
              <a:t>), 6 (</a:t>
            </a:r>
            <a:r>
              <a:rPr lang="fr-BE" sz="1600" b="1" dirty="0" err="1" smtClean="0">
                <a:solidFill>
                  <a:schemeClr val="tx1"/>
                </a:solidFill>
              </a:rPr>
              <a:t>Grape</a:t>
            </a:r>
            <a:r>
              <a:rPr lang="fr-BE" sz="1600" b="1" dirty="0" smtClean="0">
                <a:solidFill>
                  <a:schemeClr val="tx1"/>
                </a:solidFill>
              </a:rPr>
              <a:t> marc spirit or </a:t>
            </a:r>
            <a:r>
              <a:rPr lang="fr-BE" sz="1600" b="1" dirty="0" err="1" smtClean="0">
                <a:solidFill>
                  <a:schemeClr val="tx1"/>
                </a:solidFill>
              </a:rPr>
              <a:t>Grape</a:t>
            </a:r>
            <a:r>
              <a:rPr lang="fr-BE" sz="1600" b="1" dirty="0" smtClean="0">
                <a:solidFill>
                  <a:schemeClr val="tx1"/>
                </a:solidFill>
              </a:rPr>
              <a:t> marc</a:t>
            </a:r>
            <a:r>
              <a:rPr lang="fr-BE" sz="1600" dirty="0" smtClean="0">
                <a:solidFill>
                  <a:schemeClr val="tx1"/>
                </a:solidFill>
              </a:rPr>
              <a:t>) R 110/2008 </a:t>
            </a:r>
            <a:r>
              <a:rPr lang="fr-BE" sz="1600" dirty="0" err="1" smtClean="0">
                <a:solidFill>
                  <a:schemeClr val="tx1"/>
                </a:solidFill>
              </a:rPr>
              <a:t>allows</a:t>
            </a:r>
            <a:r>
              <a:rPr lang="fr-BE" sz="1600" dirty="0" smtClean="0">
                <a:solidFill>
                  <a:schemeClr val="tx1"/>
                </a:solidFill>
              </a:rPr>
              <a:t> </a:t>
            </a:r>
            <a:r>
              <a:rPr lang="fr-BE" sz="1600" dirty="0" err="1" smtClean="0">
                <a:solidFill>
                  <a:schemeClr val="tx1"/>
                </a:solidFill>
              </a:rPr>
              <a:t>derogations</a:t>
            </a:r>
            <a:r>
              <a:rPr lang="fr-BE" sz="1600" dirty="0" smtClean="0">
                <a:solidFill>
                  <a:schemeClr val="tx1"/>
                </a:solidFill>
              </a:rPr>
              <a:t> to the </a:t>
            </a:r>
            <a:r>
              <a:rPr lang="fr-BE" sz="1600" dirty="0" err="1" smtClean="0">
                <a:solidFill>
                  <a:schemeClr val="tx1"/>
                </a:solidFill>
              </a:rPr>
              <a:t>flavouring</a:t>
            </a:r>
            <a:r>
              <a:rPr lang="fr-BE" sz="1600" dirty="0" smtClean="0">
                <a:solidFill>
                  <a:schemeClr val="tx1"/>
                </a:solidFill>
              </a:rPr>
              <a:t> ban for '</a:t>
            </a:r>
            <a:r>
              <a:rPr lang="fr-BE" sz="1600" u="sng" dirty="0" err="1" smtClean="0">
                <a:solidFill>
                  <a:schemeClr val="tx1"/>
                </a:solidFill>
              </a:rPr>
              <a:t>traditional</a:t>
            </a:r>
            <a:r>
              <a:rPr lang="fr-BE" sz="1600" u="sng" dirty="0" smtClean="0">
                <a:solidFill>
                  <a:schemeClr val="tx1"/>
                </a:solidFill>
              </a:rPr>
              <a:t> production </a:t>
            </a:r>
            <a:r>
              <a:rPr lang="fr-BE" sz="1600" u="sng" dirty="0" err="1" smtClean="0">
                <a:solidFill>
                  <a:schemeClr val="tx1"/>
                </a:solidFill>
              </a:rPr>
              <a:t>methods</a:t>
            </a:r>
            <a:r>
              <a:rPr lang="fr-BE" sz="1600" dirty="0" smtClean="0">
                <a:solidFill>
                  <a:schemeClr val="tx1"/>
                </a:solidFill>
              </a:rPr>
              <a:t>'.</a:t>
            </a:r>
          </a:p>
          <a:p>
            <a:pPr>
              <a:spcAft>
                <a:spcPts val="600"/>
              </a:spcAft>
            </a:pPr>
            <a:r>
              <a:rPr lang="fr-BE" sz="1600" dirty="0" smtClean="0">
                <a:solidFill>
                  <a:schemeClr val="tx1"/>
                </a:solidFill>
              </a:rPr>
              <a:t>[</a:t>
            </a:r>
            <a:r>
              <a:rPr lang="fr-BE" sz="1600" dirty="0" err="1" smtClean="0">
                <a:solidFill>
                  <a:schemeClr val="tx1"/>
                </a:solidFill>
              </a:rPr>
              <a:t>Same</a:t>
            </a:r>
            <a:r>
              <a:rPr lang="fr-BE" sz="1600" dirty="0" smtClean="0">
                <a:solidFill>
                  <a:schemeClr val="tx1"/>
                </a:solidFill>
              </a:rPr>
              <a:t> </a:t>
            </a:r>
            <a:r>
              <a:rPr lang="fr-BE" sz="1600" dirty="0" err="1" smtClean="0">
                <a:solidFill>
                  <a:schemeClr val="tx1"/>
                </a:solidFill>
              </a:rPr>
              <a:t>derogation</a:t>
            </a:r>
            <a:r>
              <a:rPr lang="fr-BE" sz="1600" dirty="0" smtClean="0">
                <a:solidFill>
                  <a:schemeClr val="tx1"/>
                </a:solidFill>
              </a:rPr>
              <a:t> </a:t>
            </a:r>
            <a:r>
              <a:rPr lang="fr-BE" sz="1600" dirty="0" err="1" smtClean="0">
                <a:solidFill>
                  <a:schemeClr val="tx1"/>
                </a:solidFill>
              </a:rPr>
              <a:t>extended</a:t>
            </a:r>
            <a:r>
              <a:rPr lang="fr-BE" sz="1600" dirty="0" smtClean="0">
                <a:solidFill>
                  <a:schemeClr val="tx1"/>
                </a:solidFill>
              </a:rPr>
              <a:t> to </a:t>
            </a:r>
            <a:r>
              <a:rPr lang="fr-BE" sz="1600" dirty="0" err="1" smtClean="0">
                <a:solidFill>
                  <a:schemeClr val="tx1"/>
                </a:solidFill>
              </a:rPr>
              <a:t>category</a:t>
            </a:r>
            <a:r>
              <a:rPr lang="fr-BE" sz="1600" dirty="0" smtClean="0">
                <a:solidFill>
                  <a:schemeClr val="tx1"/>
                </a:solidFill>
              </a:rPr>
              <a:t> 10 (</a:t>
            </a:r>
            <a:r>
              <a:rPr lang="fr-BE" sz="1600" b="1" dirty="0" err="1" smtClean="0">
                <a:solidFill>
                  <a:schemeClr val="tx1"/>
                </a:solidFill>
              </a:rPr>
              <a:t>Cider</a:t>
            </a:r>
            <a:r>
              <a:rPr lang="fr-BE" sz="1600" b="1" dirty="0" smtClean="0">
                <a:solidFill>
                  <a:schemeClr val="tx1"/>
                </a:solidFill>
              </a:rPr>
              <a:t> spirit and Perry spirit</a:t>
            </a:r>
            <a:r>
              <a:rPr lang="fr-BE" sz="1600" dirty="0" smtClean="0">
                <a:solidFill>
                  <a:schemeClr val="tx1"/>
                </a:solidFill>
              </a:rPr>
              <a:t>) </a:t>
            </a:r>
            <a:r>
              <a:rPr lang="fr-BE" sz="1600" dirty="0" err="1" smtClean="0">
                <a:solidFill>
                  <a:schemeClr val="tx1"/>
                </a:solidFill>
              </a:rPr>
              <a:t>both</a:t>
            </a:r>
            <a:r>
              <a:rPr lang="fr-BE" sz="1600" dirty="0" smtClean="0">
                <a:solidFill>
                  <a:schemeClr val="tx1"/>
                </a:solidFill>
              </a:rPr>
              <a:t> by Council and EP]</a:t>
            </a:r>
          </a:p>
          <a:p>
            <a:pPr>
              <a:spcAft>
                <a:spcPts val="600"/>
              </a:spcAft>
            </a:pPr>
            <a:r>
              <a:rPr lang="fr-BE" sz="1600" u="sng" dirty="0" smtClean="0">
                <a:solidFill>
                  <a:schemeClr val="tx1"/>
                </a:solidFill>
              </a:rPr>
              <a:t>EP </a:t>
            </a:r>
            <a:r>
              <a:rPr lang="fr-BE" sz="1600" u="sng" dirty="0" err="1" smtClean="0">
                <a:solidFill>
                  <a:schemeClr val="tx1"/>
                </a:solidFill>
              </a:rPr>
              <a:t>proposal</a:t>
            </a:r>
            <a:r>
              <a:rPr lang="fr-BE" sz="1600" dirty="0" smtClean="0">
                <a:solidFill>
                  <a:schemeClr val="tx1"/>
                </a:solidFill>
              </a:rPr>
              <a:t>: the addition of substances </a:t>
            </a:r>
            <a:r>
              <a:rPr lang="fr-BE" sz="1600" dirty="0" err="1" smtClean="0">
                <a:solidFill>
                  <a:schemeClr val="tx1"/>
                </a:solidFill>
              </a:rPr>
              <a:t>traditionally</a:t>
            </a:r>
            <a:r>
              <a:rPr lang="fr-BE" sz="1600" dirty="0" smtClean="0">
                <a:solidFill>
                  <a:schemeClr val="tx1"/>
                </a:solidFill>
              </a:rPr>
              <a:t> </a:t>
            </a:r>
            <a:r>
              <a:rPr lang="fr-BE" sz="1600" dirty="0" err="1" smtClean="0">
                <a:solidFill>
                  <a:schemeClr val="tx1"/>
                </a:solidFill>
              </a:rPr>
              <a:t>used</a:t>
            </a:r>
            <a:r>
              <a:rPr lang="fr-BE" sz="1600" dirty="0" smtClean="0">
                <a:solidFill>
                  <a:schemeClr val="tx1"/>
                </a:solidFill>
              </a:rPr>
              <a:t> for </a:t>
            </a:r>
            <a:r>
              <a:rPr lang="fr-BE" sz="1600" dirty="0" err="1" smtClean="0">
                <a:solidFill>
                  <a:schemeClr val="tx1"/>
                </a:solidFill>
              </a:rPr>
              <a:t>flavouring</a:t>
            </a:r>
            <a:r>
              <a:rPr lang="fr-BE" sz="1600" dirty="0" smtClean="0">
                <a:solidFill>
                  <a:schemeClr val="tx1"/>
                </a:solidFill>
              </a:rPr>
              <a:t> </a:t>
            </a:r>
            <a:r>
              <a:rPr lang="fr-BE" sz="1600" dirty="0" err="1" smtClean="0">
                <a:solidFill>
                  <a:schemeClr val="tx1"/>
                </a:solidFill>
              </a:rPr>
              <a:t>those</a:t>
            </a:r>
            <a:r>
              <a:rPr lang="fr-BE" sz="1600" dirty="0" smtClean="0">
                <a:solidFill>
                  <a:schemeClr val="tx1"/>
                </a:solidFill>
              </a:rPr>
              <a:t> spirits </a:t>
            </a:r>
            <a:r>
              <a:rPr lang="fr-BE" sz="1600" dirty="0" err="1" smtClean="0">
                <a:solidFill>
                  <a:schemeClr val="tx1"/>
                </a:solidFill>
              </a:rPr>
              <a:t>is</a:t>
            </a:r>
            <a:r>
              <a:rPr lang="fr-BE" sz="1600" dirty="0" smtClean="0">
                <a:solidFill>
                  <a:schemeClr val="tx1"/>
                </a:solidFill>
              </a:rPr>
              <a:t> not </a:t>
            </a:r>
            <a:r>
              <a:rPr lang="fr-BE" sz="1600" dirty="0" err="1" smtClean="0">
                <a:solidFill>
                  <a:schemeClr val="tx1"/>
                </a:solidFill>
              </a:rPr>
              <a:t>excluded</a:t>
            </a:r>
            <a:r>
              <a:rPr lang="fr-BE" sz="1600" dirty="0" smtClean="0">
                <a:solidFill>
                  <a:schemeClr val="tx1"/>
                </a:solidFill>
              </a:rPr>
              <a:t> but "the Commission </a:t>
            </a:r>
            <a:r>
              <a:rPr lang="fr-BE" sz="1600" dirty="0" err="1" smtClean="0">
                <a:solidFill>
                  <a:schemeClr val="tx1"/>
                </a:solidFill>
              </a:rPr>
              <a:t>shall</a:t>
            </a:r>
            <a:r>
              <a:rPr lang="fr-BE" sz="1600" dirty="0" smtClean="0">
                <a:solidFill>
                  <a:schemeClr val="tx1"/>
                </a:solidFill>
              </a:rPr>
              <a:t> </a:t>
            </a:r>
            <a:r>
              <a:rPr lang="fr-BE" sz="1600" dirty="0" err="1" smtClean="0">
                <a:solidFill>
                  <a:schemeClr val="tx1"/>
                </a:solidFill>
              </a:rPr>
              <a:t>adopt</a:t>
            </a:r>
            <a:r>
              <a:rPr lang="fr-BE" sz="1600" dirty="0" smtClean="0">
                <a:solidFill>
                  <a:schemeClr val="tx1"/>
                </a:solidFill>
              </a:rPr>
              <a:t> </a:t>
            </a:r>
            <a:r>
              <a:rPr lang="fr-BE" sz="1600" b="1" dirty="0" err="1" smtClean="0">
                <a:solidFill>
                  <a:schemeClr val="tx1"/>
                </a:solidFill>
              </a:rPr>
              <a:t>delegated</a:t>
            </a:r>
            <a:r>
              <a:rPr lang="fr-BE" sz="1600" b="1" dirty="0" smtClean="0">
                <a:solidFill>
                  <a:schemeClr val="tx1"/>
                </a:solidFill>
              </a:rPr>
              <a:t> </a:t>
            </a:r>
            <a:r>
              <a:rPr lang="fr-BE" sz="1600" b="1" dirty="0" err="1" smtClean="0">
                <a:solidFill>
                  <a:schemeClr val="tx1"/>
                </a:solidFill>
              </a:rPr>
              <a:t>acts</a:t>
            </a:r>
            <a:r>
              <a:rPr lang="fr-BE" sz="1600" b="1" dirty="0" smtClean="0">
                <a:solidFill>
                  <a:schemeClr val="tx1"/>
                </a:solidFill>
              </a:rPr>
              <a:t> </a:t>
            </a:r>
            <a:r>
              <a:rPr lang="fr-BE" sz="1600" dirty="0" err="1" smtClean="0">
                <a:solidFill>
                  <a:schemeClr val="tx1"/>
                </a:solidFill>
              </a:rPr>
              <a:t>specifying</a:t>
            </a:r>
            <a:r>
              <a:rPr lang="fr-BE" sz="1600" dirty="0" smtClean="0">
                <a:solidFill>
                  <a:schemeClr val="tx1"/>
                </a:solidFill>
              </a:rPr>
              <a:t> </a:t>
            </a:r>
            <a:r>
              <a:rPr lang="fr-BE" sz="1600" dirty="0" err="1" smtClean="0">
                <a:solidFill>
                  <a:schemeClr val="tx1"/>
                </a:solidFill>
              </a:rPr>
              <a:t>which</a:t>
            </a:r>
            <a:r>
              <a:rPr lang="fr-BE" sz="1600" dirty="0" smtClean="0">
                <a:solidFill>
                  <a:schemeClr val="tx1"/>
                </a:solidFill>
              </a:rPr>
              <a:t> substances are </a:t>
            </a:r>
            <a:r>
              <a:rPr lang="fr-BE" sz="1600" dirty="0" err="1" smtClean="0">
                <a:solidFill>
                  <a:schemeClr val="tx1"/>
                </a:solidFill>
              </a:rPr>
              <a:t>authorised</a:t>
            </a:r>
            <a:r>
              <a:rPr lang="fr-BE" sz="1600" dirty="0" smtClean="0">
                <a:solidFill>
                  <a:schemeClr val="tx1"/>
                </a:solidFill>
              </a:rPr>
              <a:t> </a:t>
            </a:r>
            <a:r>
              <a:rPr lang="fr-BE" sz="1600" dirty="0" err="1" smtClean="0">
                <a:solidFill>
                  <a:schemeClr val="tx1"/>
                </a:solidFill>
              </a:rPr>
              <a:t>across</a:t>
            </a:r>
            <a:r>
              <a:rPr lang="fr-BE" sz="1600" dirty="0" smtClean="0">
                <a:solidFill>
                  <a:schemeClr val="tx1"/>
                </a:solidFill>
              </a:rPr>
              <a:t> the Union and </a:t>
            </a:r>
            <a:r>
              <a:rPr lang="fr-BE" sz="1600" dirty="0" err="1" smtClean="0">
                <a:solidFill>
                  <a:schemeClr val="tx1"/>
                </a:solidFill>
              </a:rPr>
              <a:t>shall</a:t>
            </a:r>
            <a:r>
              <a:rPr lang="fr-BE" sz="1600" dirty="0" smtClean="0">
                <a:solidFill>
                  <a:schemeClr val="tx1"/>
                </a:solidFill>
              </a:rPr>
              <a: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guided</a:t>
            </a:r>
            <a:r>
              <a:rPr lang="fr-BE" sz="1600" dirty="0" smtClean="0">
                <a:solidFill>
                  <a:schemeClr val="tx1"/>
                </a:solidFill>
              </a:rPr>
              <a:t> in </a:t>
            </a:r>
            <a:r>
              <a:rPr lang="fr-BE" sz="1600" dirty="0" err="1" smtClean="0">
                <a:solidFill>
                  <a:schemeClr val="tx1"/>
                </a:solidFill>
              </a:rPr>
              <a:t>so</a:t>
            </a:r>
            <a:r>
              <a:rPr lang="fr-BE" sz="1600" dirty="0" smtClean="0">
                <a:solidFill>
                  <a:schemeClr val="tx1"/>
                </a:solidFill>
              </a:rPr>
              <a:t> </a:t>
            </a:r>
            <a:r>
              <a:rPr lang="fr-BE" sz="1600" dirty="0" err="1" smtClean="0">
                <a:solidFill>
                  <a:schemeClr val="tx1"/>
                </a:solidFill>
              </a:rPr>
              <a:t>doing</a:t>
            </a:r>
            <a:r>
              <a:rPr lang="fr-BE" sz="1600" dirty="0" smtClean="0">
                <a:solidFill>
                  <a:schemeClr val="tx1"/>
                </a:solidFill>
              </a:rPr>
              <a:t> by </a:t>
            </a:r>
            <a:r>
              <a:rPr lang="fr-BE" sz="1600" dirty="0" err="1" smtClean="0">
                <a:solidFill>
                  <a:schemeClr val="tx1"/>
                </a:solidFill>
              </a:rPr>
              <a:t>traditional</a:t>
            </a:r>
            <a:r>
              <a:rPr lang="fr-BE" sz="1600" dirty="0" smtClean="0">
                <a:solidFill>
                  <a:schemeClr val="tx1"/>
                </a:solidFill>
              </a:rPr>
              <a:t> production </a:t>
            </a:r>
            <a:r>
              <a:rPr lang="fr-BE" sz="1600" dirty="0" err="1" smtClean="0">
                <a:solidFill>
                  <a:schemeClr val="tx1"/>
                </a:solidFill>
              </a:rPr>
              <a:t>processes</a:t>
            </a:r>
            <a:r>
              <a:rPr lang="fr-BE" sz="1600" dirty="0" smtClean="0">
                <a:solidFill>
                  <a:schemeClr val="tx1"/>
                </a:solidFill>
              </a:rPr>
              <a:t> in the </a:t>
            </a:r>
            <a:r>
              <a:rPr lang="fr-BE" sz="1600" dirty="0" err="1" smtClean="0">
                <a:solidFill>
                  <a:schemeClr val="tx1"/>
                </a:solidFill>
              </a:rPr>
              <a:t>individual</a:t>
            </a:r>
            <a:r>
              <a:rPr lang="fr-BE" sz="1600" dirty="0" smtClean="0">
                <a:solidFill>
                  <a:schemeClr val="tx1"/>
                </a:solidFill>
              </a:rPr>
              <a:t> </a:t>
            </a:r>
            <a:r>
              <a:rPr lang="fr-BE" sz="1600" dirty="0" err="1" smtClean="0">
                <a:solidFill>
                  <a:schemeClr val="tx1"/>
                </a:solidFill>
              </a:rPr>
              <a:t>Member</a:t>
            </a:r>
            <a:r>
              <a:rPr lang="fr-BE" sz="1600" dirty="0" smtClean="0">
                <a:solidFill>
                  <a:schemeClr val="tx1"/>
                </a:solidFill>
              </a:rPr>
              <a:t> States."</a:t>
            </a:r>
          </a:p>
          <a:p>
            <a:endParaRPr lang="fr-BE" sz="1600" dirty="0"/>
          </a:p>
        </p:txBody>
      </p:sp>
    </p:spTree>
    <p:extLst>
      <p:ext uri="{BB962C8B-B14F-4D97-AF65-F5344CB8AC3E}">
        <p14:creationId xmlns:p14="http://schemas.microsoft.com/office/powerpoint/2010/main" val="3485481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6" y="1196752"/>
            <a:ext cx="8229600" cy="1296144"/>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Outline	</a:t>
            </a:r>
            <a:r>
              <a:rPr lang="en-GB" sz="2800" i="1" dirty="0">
                <a:solidFill>
                  <a:srgbClr val="FF0000"/>
                </a:solidFill>
              </a:rPr>
              <a:t/>
            </a:r>
            <a:br>
              <a:rPr lang="en-GB" sz="2800" i="1" dirty="0">
                <a:solidFill>
                  <a:srgbClr val="FF0000"/>
                </a:solidFill>
              </a:rPr>
            </a:br>
            <a:endParaRPr lang="en-GB" sz="2800" i="1" dirty="0">
              <a:solidFill>
                <a:srgbClr val="FF0000"/>
              </a:solidFill>
              <a:latin typeface="+mn-lt"/>
            </a:endParaRPr>
          </a:p>
        </p:txBody>
      </p:sp>
      <p:sp>
        <p:nvSpPr>
          <p:cNvPr id="4" name="Content Placeholder 3"/>
          <p:cNvSpPr>
            <a:spLocks noGrp="1"/>
          </p:cNvSpPr>
          <p:nvPr>
            <p:ph idx="1"/>
          </p:nvPr>
        </p:nvSpPr>
        <p:spPr>
          <a:xfrm>
            <a:off x="323528" y="2348880"/>
            <a:ext cx="8496944" cy="4032969"/>
          </a:xfrm>
        </p:spPr>
        <p:txBody>
          <a:bodyPr/>
          <a:lstStyle/>
          <a:p>
            <a:r>
              <a:rPr lang="fr-BE" dirty="0" smtClean="0"/>
              <a:t>COM </a:t>
            </a:r>
            <a:r>
              <a:rPr lang="fr-BE" dirty="0" err="1" smtClean="0"/>
              <a:t>Proposal</a:t>
            </a:r>
            <a:r>
              <a:rPr lang="fr-BE" dirty="0" smtClean="0"/>
              <a:t> </a:t>
            </a:r>
          </a:p>
          <a:p>
            <a:endParaRPr lang="fr-BE" dirty="0" smtClean="0"/>
          </a:p>
          <a:p>
            <a:r>
              <a:rPr lang="fr-BE" dirty="0" smtClean="0"/>
              <a:t>Works in the EP and the Council + Outlook</a:t>
            </a:r>
          </a:p>
          <a:p>
            <a:endParaRPr lang="fr-BE" dirty="0" smtClean="0"/>
          </a:p>
          <a:p>
            <a:r>
              <a:rPr lang="fr-BE" dirty="0" smtClean="0"/>
              <a:t>Main </a:t>
            </a:r>
            <a:r>
              <a:rPr lang="fr-BE" dirty="0" err="1" smtClean="0"/>
              <a:t>amendments</a:t>
            </a:r>
            <a:r>
              <a:rPr lang="fr-BE" dirty="0" smtClean="0"/>
              <a:t> </a:t>
            </a:r>
            <a:r>
              <a:rPr lang="fr-BE" dirty="0" err="1" smtClean="0"/>
              <a:t>shared</a:t>
            </a:r>
            <a:r>
              <a:rPr lang="fr-BE" dirty="0" smtClean="0"/>
              <a:t> by EP and Council</a:t>
            </a:r>
          </a:p>
          <a:p>
            <a:endParaRPr lang="fr-BE" dirty="0" smtClean="0"/>
          </a:p>
          <a:p>
            <a:r>
              <a:rPr lang="fr-BE" dirty="0" smtClean="0"/>
              <a:t>Main </a:t>
            </a:r>
            <a:r>
              <a:rPr lang="fr-BE" dirty="0" err="1" smtClean="0"/>
              <a:t>amendments</a:t>
            </a:r>
            <a:r>
              <a:rPr lang="fr-BE" dirty="0" smtClean="0"/>
              <a:t> </a:t>
            </a:r>
            <a:r>
              <a:rPr lang="fr-BE" dirty="0" err="1" smtClean="0"/>
              <a:t>only</a:t>
            </a:r>
            <a:r>
              <a:rPr lang="fr-BE" dirty="0" smtClean="0"/>
              <a:t> by the Council</a:t>
            </a:r>
          </a:p>
          <a:p>
            <a:endParaRPr lang="fr-BE" dirty="0" smtClean="0"/>
          </a:p>
          <a:p>
            <a:r>
              <a:rPr lang="fr-BE" dirty="0" smtClean="0"/>
              <a:t>Main </a:t>
            </a:r>
            <a:r>
              <a:rPr lang="fr-BE" dirty="0" err="1" smtClean="0"/>
              <a:t>amendments</a:t>
            </a:r>
            <a:r>
              <a:rPr lang="fr-BE" dirty="0" smtClean="0"/>
              <a:t> </a:t>
            </a:r>
            <a:r>
              <a:rPr lang="fr-BE" dirty="0" err="1" smtClean="0"/>
              <a:t>only</a:t>
            </a:r>
            <a:r>
              <a:rPr lang="fr-BE" dirty="0" smtClean="0"/>
              <a:t> by the EP</a:t>
            </a:r>
          </a:p>
          <a:p>
            <a:pPr marL="0" indent="0">
              <a:buNone/>
            </a:pPr>
            <a:r>
              <a:rPr lang="fr-BE" dirty="0" smtClean="0"/>
              <a:t> </a:t>
            </a:r>
          </a:p>
          <a:p>
            <a:endParaRPr lang="en-GB" dirty="0" smtClean="0"/>
          </a:p>
          <a:p>
            <a:pPr>
              <a:spcBef>
                <a:spcPts val="0"/>
              </a:spcBef>
              <a:spcAft>
                <a:spcPts val="1200"/>
              </a:spcAft>
            </a:pPr>
            <a:endParaRPr lang="fr-BE" sz="1600" dirty="0"/>
          </a:p>
          <a:p>
            <a:endParaRPr lang="fr-BE" sz="1600" dirty="0"/>
          </a:p>
          <a:p>
            <a:pPr marL="0" indent="0">
              <a:buNone/>
            </a:pPr>
            <a:endParaRPr lang="fr-BE" sz="1600" dirty="0" smtClean="0"/>
          </a:p>
          <a:p>
            <a:pPr marL="0" indent="0">
              <a:buNone/>
            </a:pPr>
            <a:endParaRPr lang="en-GB" sz="1600" dirty="0"/>
          </a:p>
        </p:txBody>
      </p:sp>
    </p:spTree>
    <p:extLst>
      <p:ext uri="{BB962C8B-B14F-4D97-AF65-F5344CB8AC3E}">
        <p14:creationId xmlns:p14="http://schemas.microsoft.com/office/powerpoint/2010/main" val="29036479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229600" cy="792088"/>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r>
              <a:rPr lang="en-GB" sz="2800" i="1" dirty="0">
                <a:solidFill>
                  <a:srgbClr val="FF0000"/>
                </a:solidFill>
              </a:rPr>
              <a:t>Other amendments by the EP</a:t>
            </a: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060848"/>
            <a:ext cx="8229600" cy="4464496"/>
          </a:xfrm>
        </p:spPr>
        <p:txBody>
          <a:bodyPr/>
          <a:lstStyle/>
          <a:p>
            <a:pPr>
              <a:spcAft>
                <a:spcPts val="600"/>
              </a:spcAft>
            </a:pPr>
            <a:endParaRPr lang="fr-BE" sz="1600" dirty="0" smtClean="0">
              <a:solidFill>
                <a:schemeClr val="tx1"/>
              </a:solidFill>
            </a:endParaRPr>
          </a:p>
          <a:p>
            <a:pPr marL="0" indent="0" algn="ctr">
              <a:spcAft>
                <a:spcPts val="1800"/>
              </a:spcAft>
              <a:buNone/>
            </a:pPr>
            <a:r>
              <a:rPr lang="fr-BE" sz="1600" b="1" dirty="0" err="1">
                <a:solidFill>
                  <a:schemeClr val="tx1"/>
                </a:solidFill>
              </a:rPr>
              <a:t>Chapter</a:t>
            </a:r>
            <a:r>
              <a:rPr lang="fr-BE" sz="1600" b="1" dirty="0">
                <a:solidFill>
                  <a:schemeClr val="tx1"/>
                </a:solidFill>
              </a:rPr>
              <a:t> II </a:t>
            </a:r>
            <a:r>
              <a:rPr lang="fr-BE" sz="1600" dirty="0">
                <a:solidFill>
                  <a:schemeClr val="tx1"/>
                </a:solidFill>
              </a:rPr>
              <a:t>(description, </a:t>
            </a:r>
            <a:r>
              <a:rPr lang="fr-BE" sz="1600" dirty="0" err="1">
                <a:solidFill>
                  <a:schemeClr val="tx1"/>
                </a:solidFill>
              </a:rPr>
              <a:t>presentation</a:t>
            </a:r>
            <a:r>
              <a:rPr lang="fr-BE" sz="1600" dirty="0">
                <a:solidFill>
                  <a:schemeClr val="tx1"/>
                </a:solidFill>
              </a:rPr>
              <a:t> and labelling</a:t>
            </a:r>
            <a:r>
              <a:rPr lang="fr-BE" sz="1600" dirty="0" smtClean="0">
                <a:solidFill>
                  <a:schemeClr val="tx1"/>
                </a:solidFill>
              </a:rPr>
              <a:t>)</a:t>
            </a:r>
            <a:endParaRPr lang="fr-BE" sz="1600" dirty="0">
              <a:solidFill>
                <a:schemeClr val="tx1"/>
              </a:solidFill>
            </a:endParaRPr>
          </a:p>
          <a:p>
            <a:pPr>
              <a:spcAft>
                <a:spcPts val="600"/>
              </a:spcAft>
            </a:pPr>
            <a:r>
              <a:rPr lang="fr-BE" sz="1600" dirty="0" smtClean="0">
                <a:solidFill>
                  <a:schemeClr val="tx1"/>
                </a:solidFill>
              </a:rPr>
              <a:t>COM to set up a </a:t>
            </a:r>
            <a:r>
              <a:rPr lang="fr-BE" sz="1600" b="1" dirty="0" smtClean="0">
                <a:solidFill>
                  <a:schemeClr val="tx1"/>
                </a:solidFill>
              </a:rPr>
              <a:t>public </a:t>
            </a:r>
            <a:r>
              <a:rPr lang="fr-BE" sz="1600" b="1" dirty="0" err="1" smtClean="0">
                <a:solidFill>
                  <a:schemeClr val="tx1"/>
                </a:solidFill>
              </a:rPr>
              <a:t>register</a:t>
            </a:r>
            <a:r>
              <a:rPr lang="fr-BE" sz="1600" b="1" dirty="0" smtClean="0">
                <a:solidFill>
                  <a:schemeClr val="tx1"/>
                </a:solidFill>
              </a:rPr>
              <a:t> </a:t>
            </a:r>
            <a:r>
              <a:rPr lang="fr-BE" sz="1600" dirty="0" smtClean="0">
                <a:solidFill>
                  <a:schemeClr val="tx1"/>
                </a:solidFill>
              </a:rPr>
              <a:t>of </a:t>
            </a:r>
            <a:r>
              <a:rPr lang="fr-BE" sz="1600" b="1" dirty="0" smtClean="0">
                <a:solidFill>
                  <a:schemeClr val="tx1"/>
                </a:solidFill>
              </a:rPr>
              <a:t>control bodies </a:t>
            </a:r>
            <a:r>
              <a:rPr lang="fr-BE" sz="1600" dirty="0" smtClean="0">
                <a:solidFill>
                  <a:schemeClr val="tx1"/>
                </a:solidFill>
              </a:rPr>
              <a:t>(for </a:t>
            </a:r>
            <a:r>
              <a:rPr lang="fr-BE" sz="1600" dirty="0" err="1" smtClean="0">
                <a:solidFill>
                  <a:schemeClr val="tx1"/>
                </a:solidFill>
              </a:rPr>
              <a:t>ageing</a:t>
            </a:r>
            <a:r>
              <a:rPr lang="fr-BE" sz="1600" dirty="0" smtClean="0">
                <a:solidFill>
                  <a:schemeClr val="tx1"/>
                </a:solidFill>
              </a:rPr>
              <a:t>)</a:t>
            </a:r>
          </a:p>
          <a:p>
            <a:pPr>
              <a:spcAft>
                <a:spcPts val="600"/>
              </a:spcAft>
            </a:pPr>
            <a:endParaRPr lang="fr-BE" sz="1600" b="1" dirty="0" smtClean="0">
              <a:solidFill>
                <a:schemeClr val="tx1"/>
              </a:solidFill>
            </a:endParaRPr>
          </a:p>
          <a:p>
            <a:pPr marL="0" indent="0" algn="ctr">
              <a:spcAft>
                <a:spcPts val="1800"/>
              </a:spcAft>
              <a:buNone/>
            </a:pPr>
            <a:r>
              <a:rPr lang="fr-BE" sz="1600" b="1" dirty="0" err="1" smtClean="0">
                <a:solidFill>
                  <a:schemeClr val="tx1"/>
                </a:solidFill>
              </a:rPr>
              <a:t>Annex</a:t>
            </a:r>
            <a:r>
              <a:rPr lang="fr-BE" sz="1600" b="1" dirty="0" smtClean="0">
                <a:solidFill>
                  <a:schemeClr val="tx1"/>
                </a:solidFill>
              </a:rPr>
              <a:t> I </a:t>
            </a:r>
            <a:r>
              <a:rPr lang="fr-BE" sz="1600" dirty="0" smtClean="0">
                <a:solidFill>
                  <a:schemeClr val="tx1"/>
                </a:solidFill>
              </a:rPr>
              <a:t>(</a:t>
            </a:r>
            <a:r>
              <a:rPr lang="fr-BE" sz="1600" dirty="0" err="1" smtClean="0">
                <a:solidFill>
                  <a:schemeClr val="tx1"/>
                </a:solidFill>
              </a:rPr>
              <a:t>Technical</a:t>
            </a:r>
            <a:r>
              <a:rPr lang="fr-BE" sz="1600" dirty="0" smtClean="0">
                <a:solidFill>
                  <a:schemeClr val="tx1"/>
                </a:solidFill>
              </a:rPr>
              <a:t> </a:t>
            </a:r>
            <a:r>
              <a:rPr lang="fr-BE" sz="1600" dirty="0" err="1" smtClean="0">
                <a:solidFill>
                  <a:schemeClr val="tx1"/>
                </a:solidFill>
              </a:rPr>
              <a:t>definitions</a:t>
            </a:r>
            <a:r>
              <a:rPr lang="fr-BE" sz="1600" dirty="0" smtClean="0">
                <a:solidFill>
                  <a:schemeClr val="tx1"/>
                </a:solidFill>
              </a:rPr>
              <a:t>)</a:t>
            </a:r>
          </a:p>
          <a:p>
            <a:pPr>
              <a:spcAft>
                <a:spcPts val="600"/>
              </a:spcAft>
            </a:pPr>
            <a:r>
              <a:rPr lang="fr-BE" sz="1600" dirty="0" smtClean="0">
                <a:solidFill>
                  <a:schemeClr val="tx1"/>
                </a:solidFill>
              </a:rPr>
              <a:t>Inclusion of</a:t>
            </a:r>
            <a:r>
              <a:rPr lang="fr-BE" sz="1600" b="1" dirty="0" smtClean="0">
                <a:solidFill>
                  <a:schemeClr val="tx1"/>
                </a:solidFill>
              </a:rPr>
              <a:t> </a:t>
            </a:r>
            <a:r>
              <a:rPr lang="fr-BE" sz="1600" b="1" dirty="0" err="1" smtClean="0">
                <a:solidFill>
                  <a:schemeClr val="tx1"/>
                </a:solidFill>
              </a:rPr>
              <a:t>stevia</a:t>
            </a:r>
            <a:r>
              <a:rPr lang="fr-BE" sz="1600" b="1" dirty="0" smtClean="0">
                <a:solidFill>
                  <a:schemeClr val="tx1"/>
                </a:solidFill>
              </a:rPr>
              <a:t> </a:t>
            </a:r>
            <a:r>
              <a:rPr lang="fr-BE" sz="1600" dirty="0" err="1" smtClean="0">
                <a:solidFill>
                  <a:schemeClr val="tx1"/>
                </a:solidFill>
              </a:rPr>
              <a:t>among</a:t>
            </a:r>
            <a:r>
              <a:rPr lang="fr-BE" sz="1600" dirty="0" smtClean="0">
                <a:solidFill>
                  <a:schemeClr val="tx1"/>
                </a:solidFill>
              </a:rPr>
              <a:t> possible </a:t>
            </a:r>
            <a:r>
              <a:rPr lang="fr-BE" sz="1600" dirty="0" err="1" smtClean="0">
                <a:solidFill>
                  <a:schemeClr val="tx1"/>
                </a:solidFill>
              </a:rPr>
              <a:t>sweetening</a:t>
            </a:r>
            <a:r>
              <a:rPr lang="fr-BE" sz="1600" dirty="0" smtClean="0">
                <a:solidFill>
                  <a:schemeClr val="tx1"/>
                </a:solidFill>
              </a:rPr>
              <a:t> </a:t>
            </a:r>
            <a:r>
              <a:rPr lang="fr-BE" sz="1600" dirty="0" err="1" smtClean="0">
                <a:solidFill>
                  <a:schemeClr val="tx1"/>
                </a:solidFill>
              </a:rPr>
              <a:t>products</a:t>
            </a:r>
            <a:endParaRPr lang="fr-BE" sz="1600" dirty="0">
              <a:solidFill>
                <a:schemeClr val="tx1"/>
              </a:solidFill>
            </a:endParaRPr>
          </a:p>
          <a:p>
            <a:pPr marL="355600" indent="0">
              <a:spcAft>
                <a:spcPts val="600"/>
              </a:spcAft>
              <a:buNone/>
            </a:pPr>
            <a:endParaRPr lang="fr-BE" sz="1600" dirty="0"/>
          </a:p>
          <a:p>
            <a:pPr marL="0" indent="0" algn="ctr">
              <a:spcAft>
                <a:spcPts val="1800"/>
              </a:spcAft>
              <a:buNone/>
            </a:pPr>
            <a:r>
              <a:rPr lang="fr-BE" sz="1600" b="1" dirty="0" err="1" smtClean="0">
                <a:solidFill>
                  <a:schemeClr val="tx1"/>
                </a:solidFill>
              </a:rPr>
              <a:t>Annex</a:t>
            </a:r>
            <a:r>
              <a:rPr lang="fr-BE" sz="1600" b="1" dirty="0" smtClean="0">
                <a:solidFill>
                  <a:schemeClr val="tx1"/>
                </a:solidFill>
              </a:rPr>
              <a:t> </a:t>
            </a:r>
            <a:r>
              <a:rPr lang="fr-BE" sz="1600" b="1" dirty="0">
                <a:solidFill>
                  <a:schemeClr val="tx1"/>
                </a:solidFill>
              </a:rPr>
              <a:t>II </a:t>
            </a:r>
            <a:r>
              <a:rPr lang="fr-BE" sz="1600" dirty="0">
                <a:solidFill>
                  <a:schemeClr val="tx1"/>
                </a:solidFill>
              </a:rPr>
              <a:t>(Spirit drink </a:t>
            </a:r>
            <a:r>
              <a:rPr lang="fr-BE" sz="1600" dirty="0" err="1">
                <a:solidFill>
                  <a:schemeClr val="tx1"/>
                </a:solidFill>
              </a:rPr>
              <a:t>categories</a:t>
            </a:r>
            <a:r>
              <a:rPr lang="fr-BE" sz="1600" dirty="0">
                <a:solidFill>
                  <a:schemeClr val="tx1"/>
                </a:solidFill>
              </a:rPr>
              <a:t>)</a:t>
            </a:r>
          </a:p>
          <a:p>
            <a:pPr>
              <a:spcAft>
                <a:spcPts val="600"/>
              </a:spcAft>
            </a:pPr>
            <a:r>
              <a:rPr lang="fr-BE" sz="1600" dirty="0" smtClean="0">
                <a:solidFill>
                  <a:schemeClr val="tx1"/>
                </a:solidFill>
              </a:rPr>
              <a:t>Cat </a:t>
            </a:r>
            <a:r>
              <a:rPr lang="fr-BE" sz="1600" dirty="0">
                <a:solidFill>
                  <a:schemeClr val="tx1"/>
                </a:solidFill>
              </a:rPr>
              <a:t>7 &amp; </a:t>
            </a:r>
            <a:r>
              <a:rPr lang="fr-BE" sz="1600" dirty="0" smtClean="0">
                <a:solidFill>
                  <a:schemeClr val="tx1"/>
                </a:solidFill>
              </a:rPr>
              <a:t>9: </a:t>
            </a:r>
            <a:r>
              <a:rPr lang="fr-BE" sz="1600" dirty="0" err="1" smtClean="0">
                <a:solidFill>
                  <a:schemeClr val="tx1"/>
                </a:solidFill>
              </a:rPr>
              <a:t>reduction</a:t>
            </a:r>
            <a:r>
              <a:rPr lang="fr-BE" sz="1600" dirty="0" smtClean="0">
                <a:solidFill>
                  <a:schemeClr val="tx1"/>
                </a:solidFill>
              </a:rPr>
              <a:t> of </a:t>
            </a:r>
            <a:r>
              <a:rPr lang="fr-BE" sz="1600" dirty="0" err="1" smtClean="0">
                <a:solidFill>
                  <a:schemeClr val="tx1"/>
                </a:solidFill>
              </a:rPr>
              <a:t>limits</a:t>
            </a:r>
            <a:r>
              <a:rPr lang="fr-BE" sz="1600" dirty="0" smtClean="0">
                <a:solidFill>
                  <a:schemeClr val="tx1"/>
                </a:solidFill>
              </a:rPr>
              <a:t> for </a:t>
            </a:r>
            <a:r>
              <a:rPr lang="fr-BE" sz="1600" b="1" dirty="0" err="1" smtClean="0">
                <a:solidFill>
                  <a:schemeClr val="tx1"/>
                </a:solidFill>
              </a:rPr>
              <a:t>hydrocyanic</a:t>
            </a:r>
            <a:r>
              <a:rPr lang="fr-BE" sz="1600" b="1" dirty="0" smtClean="0">
                <a:solidFill>
                  <a:schemeClr val="tx1"/>
                </a:solidFill>
              </a:rPr>
              <a:t> </a:t>
            </a:r>
            <a:r>
              <a:rPr lang="fr-BE" sz="1600" b="1" dirty="0" err="1" smtClean="0">
                <a:solidFill>
                  <a:schemeClr val="tx1"/>
                </a:solidFill>
              </a:rPr>
              <a:t>acid</a:t>
            </a:r>
            <a:r>
              <a:rPr lang="fr-BE" sz="1600" dirty="0" smtClean="0">
                <a:solidFill>
                  <a:schemeClr val="tx1"/>
                </a:solidFill>
              </a:rPr>
              <a:t> (</a:t>
            </a:r>
            <a:r>
              <a:rPr lang="fr-BE" sz="1600" dirty="0" err="1" smtClean="0">
                <a:solidFill>
                  <a:schemeClr val="tx1"/>
                </a:solidFill>
              </a:rPr>
              <a:t>from</a:t>
            </a:r>
            <a:r>
              <a:rPr lang="fr-BE" sz="1600" dirty="0" smtClean="0">
                <a:solidFill>
                  <a:schemeClr val="tx1"/>
                </a:solidFill>
              </a:rPr>
              <a:t> 7 to 1 gr/hl) and </a:t>
            </a:r>
            <a:r>
              <a:rPr lang="fr-BE" sz="1600" dirty="0" err="1" smtClean="0">
                <a:solidFill>
                  <a:schemeClr val="tx1"/>
                </a:solidFill>
              </a:rPr>
              <a:t>limit</a:t>
            </a:r>
            <a:r>
              <a:rPr lang="fr-BE" sz="1600" dirty="0" smtClean="0">
                <a:solidFill>
                  <a:schemeClr val="tx1"/>
                </a:solidFill>
              </a:rPr>
              <a:t> for </a:t>
            </a:r>
            <a:r>
              <a:rPr lang="fr-BE" sz="1600" b="1" dirty="0" err="1" smtClean="0">
                <a:solidFill>
                  <a:schemeClr val="tx1"/>
                </a:solidFill>
              </a:rPr>
              <a:t>ethyl</a:t>
            </a:r>
            <a:r>
              <a:rPr lang="fr-BE" sz="1600" b="1" dirty="0" smtClean="0">
                <a:solidFill>
                  <a:schemeClr val="tx1"/>
                </a:solidFill>
              </a:rPr>
              <a:t> carbamate</a:t>
            </a:r>
            <a:r>
              <a:rPr lang="fr-BE" sz="1600" dirty="0" smtClean="0">
                <a:solidFill>
                  <a:schemeClr val="tx1"/>
                </a:solidFill>
              </a:rPr>
              <a:t> (1 mg/</a:t>
            </a:r>
            <a:r>
              <a:rPr lang="fr-BE" sz="1600" dirty="0" err="1" smtClean="0">
                <a:solidFill>
                  <a:schemeClr val="tx1"/>
                </a:solidFill>
              </a:rPr>
              <a:t>lt</a:t>
            </a:r>
            <a:r>
              <a:rPr lang="fr-BE" sz="1600" dirty="0" smtClean="0">
                <a:solidFill>
                  <a:schemeClr val="tx1"/>
                </a:solidFill>
              </a:rPr>
              <a:t>) </a:t>
            </a:r>
            <a:r>
              <a:rPr lang="fr-BE" sz="1600" dirty="0" err="1" smtClean="0">
                <a:solidFill>
                  <a:schemeClr val="tx1"/>
                </a:solidFill>
              </a:rPr>
              <a:t>contained</a:t>
            </a:r>
            <a:r>
              <a:rPr lang="fr-BE" sz="1600" dirty="0" smtClean="0">
                <a:solidFill>
                  <a:schemeClr val="tx1"/>
                </a:solidFill>
              </a:rPr>
              <a:t> in stone-fruit spirits</a:t>
            </a:r>
          </a:p>
          <a:p>
            <a:pPr>
              <a:spcAft>
                <a:spcPts val="600"/>
              </a:spcAft>
            </a:pPr>
            <a:r>
              <a:rPr lang="fr-BE" sz="1600" dirty="0" smtClean="0">
                <a:solidFill>
                  <a:schemeClr val="tx1"/>
                </a:solidFill>
              </a:rPr>
              <a:t>Cat 15 </a:t>
            </a:r>
            <a:r>
              <a:rPr lang="fr-BE" sz="1600" b="1" dirty="0" smtClean="0">
                <a:solidFill>
                  <a:schemeClr val="tx1"/>
                </a:solidFill>
              </a:rPr>
              <a:t>(Vodka) maximum </a:t>
            </a:r>
            <a:r>
              <a:rPr lang="fr-BE" sz="1600" b="1" dirty="0" err="1" smtClean="0">
                <a:solidFill>
                  <a:schemeClr val="tx1"/>
                </a:solidFill>
              </a:rPr>
              <a:t>alcohol</a:t>
            </a:r>
            <a:r>
              <a:rPr lang="fr-BE" sz="1600" b="1" dirty="0" smtClean="0">
                <a:solidFill>
                  <a:schemeClr val="tx1"/>
                </a:solidFill>
              </a:rPr>
              <a:t> content </a:t>
            </a:r>
            <a:r>
              <a:rPr lang="fr-BE" sz="1600" dirty="0" smtClean="0">
                <a:solidFill>
                  <a:schemeClr val="tx1"/>
                </a:solidFill>
              </a:rPr>
              <a:t>= 80% vol.</a:t>
            </a:r>
          </a:p>
          <a:p>
            <a:pPr marL="355600" indent="0">
              <a:spcAft>
                <a:spcPts val="600"/>
              </a:spcAft>
              <a:buNone/>
            </a:pPr>
            <a:endParaRPr lang="fr-BE" sz="1600" dirty="0"/>
          </a:p>
          <a:p>
            <a:endParaRPr lang="fr-BE" sz="1600" dirty="0"/>
          </a:p>
        </p:txBody>
      </p:sp>
    </p:spTree>
    <p:extLst>
      <p:ext uri="{BB962C8B-B14F-4D97-AF65-F5344CB8AC3E}">
        <p14:creationId xmlns:p14="http://schemas.microsoft.com/office/powerpoint/2010/main" val="5096385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800" i="1" dirty="0" smtClean="0">
                <a:solidFill>
                  <a:srgbClr val="FF0000"/>
                </a:solidFill>
              </a:rPr>
              <a:t>GI: </a:t>
            </a:r>
            <a:r>
              <a:rPr lang="fr-BE" sz="2800" i="1" dirty="0" err="1" smtClean="0">
                <a:solidFill>
                  <a:srgbClr val="FF0000"/>
                </a:solidFill>
              </a:rPr>
              <a:t>amendments</a:t>
            </a:r>
            <a:r>
              <a:rPr lang="fr-BE" sz="2800" i="1" dirty="0" smtClean="0">
                <a:solidFill>
                  <a:srgbClr val="FF0000"/>
                </a:solidFill>
              </a:rPr>
              <a:t> </a:t>
            </a:r>
            <a:endParaRPr lang="en-GB" sz="2800" i="1" dirty="0">
              <a:solidFill>
                <a:srgbClr val="FF0000"/>
              </a:solidFill>
            </a:endParaRPr>
          </a:p>
        </p:txBody>
      </p:sp>
      <p:sp>
        <p:nvSpPr>
          <p:cNvPr id="3" name="Content Placeholder 2"/>
          <p:cNvSpPr>
            <a:spLocks noGrp="1"/>
          </p:cNvSpPr>
          <p:nvPr>
            <p:ph idx="1"/>
          </p:nvPr>
        </p:nvSpPr>
        <p:spPr/>
        <p:txBody>
          <a:bodyPr/>
          <a:lstStyle/>
          <a:p>
            <a:pPr marL="0" lvl="0" indent="0" algn="ctr">
              <a:spcAft>
                <a:spcPts val="600"/>
              </a:spcAft>
              <a:buClr>
                <a:srgbClr val="000000"/>
              </a:buClr>
              <a:buNone/>
            </a:pPr>
            <a:r>
              <a:rPr lang="fr-BE" sz="1800" b="1" dirty="0" err="1" smtClean="0">
                <a:solidFill>
                  <a:srgbClr val="3065CE"/>
                </a:solidFill>
              </a:rPr>
              <a:t>Empowerments</a:t>
            </a:r>
            <a:r>
              <a:rPr lang="fr-BE" sz="1800" b="1" dirty="0" smtClean="0">
                <a:solidFill>
                  <a:srgbClr val="3065CE"/>
                </a:solidFill>
              </a:rPr>
              <a:t> </a:t>
            </a:r>
            <a:r>
              <a:rPr lang="fr-BE" sz="1800" b="1" dirty="0">
                <a:solidFill>
                  <a:srgbClr val="3065CE"/>
                </a:solidFill>
              </a:rPr>
              <a:t>to the </a:t>
            </a:r>
            <a:r>
              <a:rPr lang="fr-BE" sz="1800" b="1" dirty="0" smtClean="0">
                <a:solidFill>
                  <a:srgbClr val="3065CE"/>
                </a:solidFill>
              </a:rPr>
              <a:t>COM</a:t>
            </a:r>
          </a:p>
          <a:p>
            <a:pPr marL="0" lvl="0" indent="0" algn="ctr">
              <a:spcAft>
                <a:spcPts val="600"/>
              </a:spcAft>
              <a:buClr>
                <a:srgbClr val="000000"/>
              </a:buClr>
              <a:buNone/>
            </a:pPr>
            <a:endParaRPr lang="fr-BE" sz="1800" dirty="0">
              <a:solidFill>
                <a:srgbClr val="3065CE"/>
              </a:solidFill>
            </a:endParaRPr>
          </a:p>
          <a:p>
            <a:pPr marL="0" lvl="0" indent="0">
              <a:spcAft>
                <a:spcPts val="600"/>
              </a:spcAft>
              <a:buClr>
                <a:srgbClr val="000000"/>
              </a:buClr>
              <a:buNone/>
            </a:pPr>
            <a:r>
              <a:rPr lang="fr-BE" sz="1600" b="1" u="sng" dirty="0" smtClean="0">
                <a:solidFill>
                  <a:srgbClr val="000000"/>
                </a:solidFill>
              </a:rPr>
              <a:t>EP</a:t>
            </a:r>
            <a:r>
              <a:rPr lang="fr-BE" sz="1600" dirty="0" smtClean="0">
                <a:solidFill>
                  <a:srgbClr val="000000"/>
                </a:solidFill>
              </a:rPr>
              <a:t>: The Commission </a:t>
            </a:r>
            <a:r>
              <a:rPr lang="fr-BE" sz="1600" dirty="0" err="1" smtClean="0">
                <a:solidFill>
                  <a:srgbClr val="000000"/>
                </a:solidFill>
              </a:rPr>
              <a:t>would</a:t>
            </a:r>
            <a:r>
              <a:rPr lang="fr-BE" sz="1600" dirty="0" smtClean="0">
                <a:solidFill>
                  <a:srgbClr val="000000"/>
                </a:solidFill>
              </a:rPr>
              <a:t> </a:t>
            </a:r>
            <a:r>
              <a:rPr lang="fr-BE" sz="1600" dirty="0" err="1" smtClean="0">
                <a:solidFill>
                  <a:srgbClr val="000000"/>
                </a:solidFill>
              </a:rPr>
              <a:t>adopt</a:t>
            </a:r>
            <a:r>
              <a:rPr lang="fr-BE" sz="1600" dirty="0" smtClean="0">
                <a:solidFill>
                  <a:srgbClr val="000000"/>
                </a:solidFill>
              </a:rPr>
              <a:t> </a:t>
            </a:r>
            <a:r>
              <a:rPr lang="fr-BE" sz="1600" dirty="0" err="1" smtClean="0">
                <a:solidFill>
                  <a:srgbClr val="000000"/>
                </a:solidFill>
              </a:rPr>
              <a:t>Delegated</a:t>
            </a:r>
            <a:r>
              <a:rPr lang="fr-BE" sz="1600" dirty="0" smtClean="0">
                <a:solidFill>
                  <a:srgbClr val="000000"/>
                </a:solidFill>
              </a:rPr>
              <a:t> </a:t>
            </a:r>
            <a:r>
              <a:rPr lang="fr-BE" sz="1600" dirty="0" err="1" smtClean="0">
                <a:solidFill>
                  <a:srgbClr val="000000"/>
                </a:solidFill>
              </a:rPr>
              <a:t>acts</a:t>
            </a:r>
            <a:r>
              <a:rPr lang="fr-BE" sz="1600" dirty="0" smtClean="0">
                <a:solidFill>
                  <a:srgbClr val="000000"/>
                </a:solidFill>
              </a:rPr>
              <a:t> </a:t>
            </a:r>
            <a:r>
              <a:rPr lang="fr-BE" sz="1600" dirty="0" err="1" smtClean="0">
                <a:solidFill>
                  <a:srgbClr val="000000"/>
                </a:solidFill>
              </a:rPr>
              <a:t>instead</a:t>
            </a:r>
            <a:r>
              <a:rPr lang="fr-BE" sz="1600" dirty="0" smtClean="0">
                <a:solidFill>
                  <a:srgbClr val="000000"/>
                </a:solidFill>
              </a:rPr>
              <a:t> of </a:t>
            </a:r>
            <a:r>
              <a:rPr lang="fr-BE" sz="1600" dirty="0" err="1" smtClean="0">
                <a:solidFill>
                  <a:srgbClr val="000000"/>
                </a:solidFill>
              </a:rPr>
              <a:t>Implementing</a:t>
            </a:r>
            <a:r>
              <a:rPr lang="fr-BE" sz="1600" dirty="0" smtClean="0">
                <a:solidFill>
                  <a:srgbClr val="000000"/>
                </a:solidFill>
              </a:rPr>
              <a:t> </a:t>
            </a:r>
            <a:r>
              <a:rPr lang="fr-BE" sz="1600" dirty="0" err="1" smtClean="0">
                <a:solidFill>
                  <a:srgbClr val="000000"/>
                </a:solidFill>
              </a:rPr>
              <a:t>acts</a:t>
            </a:r>
            <a:r>
              <a:rPr lang="fr-BE" sz="1600" dirty="0" smtClean="0">
                <a:solidFill>
                  <a:srgbClr val="000000"/>
                </a:solidFill>
              </a:rPr>
              <a:t> </a:t>
            </a:r>
            <a:r>
              <a:rPr lang="en-GB" sz="1600" dirty="0" smtClean="0">
                <a:solidFill>
                  <a:srgbClr val="000000"/>
                </a:solidFill>
              </a:rPr>
              <a:t>for decisions concerning rejection of applications, registration and </a:t>
            </a:r>
            <a:r>
              <a:rPr lang="en-GB" sz="1600" dirty="0">
                <a:solidFill>
                  <a:srgbClr val="000000"/>
                </a:solidFill>
              </a:rPr>
              <a:t>cancellation </a:t>
            </a:r>
            <a:r>
              <a:rPr lang="en-GB" sz="1600" dirty="0" smtClean="0">
                <a:solidFill>
                  <a:srgbClr val="000000"/>
                </a:solidFill>
              </a:rPr>
              <a:t>of names and </a:t>
            </a:r>
            <a:r>
              <a:rPr lang="en-GB" sz="1600" dirty="0">
                <a:solidFill>
                  <a:srgbClr val="000000"/>
                </a:solidFill>
              </a:rPr>
              <a:t>establishment and maintenance of the </a:t>
            </a:r>
            <a:r>
              <a:rPr lang="en-GB" sz="1600" dirty="0" smtClean="0">
                <a:solidFill>
                  <a:srgbClr val="000000"/>
                </a:solidFill>
              </a:rPr>
              <a:t>register. </a:t>
            </a:r>
          </a:p>
          <a:p>
            <a:pPr marL="0" lvl="0" indent="0">
              <a:spcAft>
                <a:spcPts val="600"/>
              </a:spcAft>
              <a:buClr>
                <a:srgbClr val="000000"/>
              </a:buClr>
              <a:buNone/>
            </a:pPr>
            <a:r>
              <a:rPr lang="fr-BE" sz="1600" b="1" u="sng" dirty="0" smtClean="0">
                <a:solidFill>
                  <a:srgbClr val="000000"/>
                </a:solidFill>
              </a:rPr>
              <a:t>Council</a:t>
            </a:r>
            <a:r>
              <a:rPr lang="fr-BE" sz="1600" dirty="0" smtClean="0">
                <a:solidFill>
                  <a:srgbClr val="000000"/>
                </a:solidFill>
              </a:rPr>
              <a:t>: P</a:t>
            </a:r>
            <a:r>
              <a:rPr lang="en-GB" sz="1600" dirty="0" err="1" smtClean="0">
                <a:solidFill>
                  <a:srgbClr val="000000"/>
                </a:solidFill>
              </a:rPr>
              <a:t>owers</a:t>
            </a:r>
            <a:r>
              <a:rPr lang="en-GB" sz="1600" dirty="0" smtClean="0">
                <a:solidFill>
                  <a:srgbClr val="000000"/>
                </a:solidFill>
              </a:rPr>
              <a:t> to adopt rules </a:t>
            </a:r>
            <a:r>
              <a:rPr lang="en-GB" sz="1600" dirty="0">
                <a:solidFill>
                  <a:srgbClr val="000000"/>
                </a:solidFill>
              </a:rPr>
              <a:t>on certain fundamental steps of the </a:t>
            </a:r>
            <a:r>
              <a:rPr lang="en-GB" sz="1600" dirty="0" smtClean="0">
                <a:solidFill>
                  <a:srgbClr val="000000"/>
                </a:solidFill>
              </a:rPr>
              <a:t>procedure, such as Commission </a:t>
            </a:r>
            <a:r>
              <a:rPr lang="en-GB" sz="1600" dirty="0">
                <a:solidFill>
                  <a:srgbClr val="000000"/>
                </a:solidFill>
              </a:rPr>
              <a:t>scrutiny, objection and </a:t>
            </a:r>
            <a:r>
              <a:rPr lang="en-GB" sz="1600" dirty="0" smtClean="0">
                <a:solidFill>
                  <a:srgbClr val="000000"/>
                </a:solidFill>
              </a:rPr>
              <a:t>cancellation, on </a:t>
            </a:r>
            <a:r>
              <a:rPr lang="en-GB" sz="1600" dirty="0">
                <a:solidFill>
                  <a:srgbClr val="000000"/>
                </a:solidFill>
              </a:rPr>
              <a:t>packaging </a:t>
            </a:r>
            <a:r>
              <a:rPr lang="en-GB" sz="1600" dirty="0" smtClean="0">
                <a:solidFill>
                  <a:srgbClr val="000000"/>
                </a:solidFill>
              </a:rPr>
              <a:t>and labelling, on information in product specification and on demarcation of geographical areas have been deleted. Other powers have been deleted but correspondent rules have been directly inserted in the basic act (single producers, controls)  </a:t>
            </a:r>
            <a:endParaRPr lang="en-GB" dirty="0"/>
          </a:p>
        </p:txBody>
      </p:sp>
    </p:spTree>
    <p:extLst>
      <p:ext uri="{BB962C8B-B14F-4D97-AF65-F5344CB8AC3E}">
        <p14:creationId xmlns:p14="http://schemas.microsoft.com/office/powerpoint/2010/main" val="3336509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800" i="1" dirty="0" smtClean="0">
                <a:solidFill>
                  <a:srgbClr val="FF0000"/>
                </a:solidFill>
              </a:rPr>
              <a:t>GI: </a:t>
            </a:r>
            <a:r>
              <a:rPr lang="fr-BE" sz="2800" i="1" dirty="0" err="1" smtClean="0">
                <a:solidFill>
                  <a:srgbClr val="FF0000"/>
                </a:solidFill>
              </a:rPr>
              <a:t>amendments</a:t>
            </a:r>
            <a:r>
              <a:rPr lang="fr-BE" sz="2800" i="1" dirty="0" smtClean="0">
                <a:solidFill>
                  <a:srgbClr val="FF0000"/>
                </a:solidFill>
              </a:rPr>
              <a:t> </a:t>
            </a:r>
            <a:endParaRPr lang="en-GB" sz="2800" i="1" dirty="0">
              <a:solidFill>
                <a:srgbClr val="FF0000"/>
              </a:solidFill>
            </a:endParaRPr>
          </a:p>
        </p:txBody>
      </p:sp>
      <p:sp>
        <p:nvSpPr>
          <p:cNvPr id="3" name="Content Placeholder 2"/>
          <p:cNvSpPr>
            <a:spLocks noGrp="1"/>
          </p:cNvSpPr>
          <p:nvPr>
            <p:ph idx="1"/>
          </p:nvPr>
        </p:nvSpPr>
        <p:spPr/>
        <p:txBody>
          <a:bodyPr/>
          <a:lstStyle/>
          <a:p>
            <a:pPr marL="0" lvl="0" indent="0" algn="ctr">
              <a:spcAft>
                <a:spcPts val="600"/>
              </a:spcAft>
              <a:buClr>
                <a:srgbClr val="000000"/>
              </a:buClr>
              <a:buNone/>
            </a:pPr>
            <a:r>
              <a:rPr lang="fr-BE" sz="1800" b="1" dirty="0" err="1" smtClean="0">
                <a:solidFill>
                  <a:srgbClr val="3065CE"/>
                </a:solidFill>
              </a:rPr>
              <a:t>Definition</a:t>
            </a:r>
            <a:r>
              <a:rPr lang="fr-BE" sz="1800" b="1" dirty="0" smtClean="0">
                <a:solidFill>
                  <a:srgbClr val="3065CE"/>
                </a:solidFill>
              </a:rPr>
              <a:t> </a:t>
            </a:r>
          </a:p>
          <a:p>
            <a:pPr marL="0" lvl="0" indent="0" algn="ctr">
              <a:spcAft>
                <a:spcPts val="600"/>
              </a:spcAft>
              <a:buClr>
                <a:srgbClr val="000000"/>
              </a:buClr>
              <a:buNone/>
            </a:pPr>
            <a:endParaRPr lang="fr-BE" sz="1800" dirty="0">
              <a:solidFill>
                <a:srgbClr val="3065CE"/>
              </a:solidFill>
            </a:endParaRPr>
          </a:p>
          <a:p>
            <a:pPr marL="0" lvl="0" indent="0">
              <a:spcAft>
                <a:spcPts val="600"/>
              </a:spcAft>
              <a:buClr>
                <a:srgbClr val="000000"/>
              </a:buClr>
              <a:buNone/>
            </a:pPr>
            <a:r>
              <a:rPr lang="fr-BE" sz="1600" b="1" u="sng" dirty="0" smtClean="0">
                <a:solidFill>
                  <a:srgbClr val="000000"/>
                </a:solidFill>
              </a:rPr>
              <a:t>EP:</a:t>
            </a:r>
            <a:r>
              <a:rPr lang="fr-BE" sz="1600" dirty="0" smtClean="0">
                <a:solidFill>
                  <a:srgbClr val="000000"/>
                </a:solidFill>
              </a:rPr>
              <a:t> c</a:t>
            </a:r>
            <a:r>
              <a:rPr lang="en-GB" sz="1600" dirty="0" err="1" smtClean="0">
                <a:solidFill>
                  <a:srgbClr val="000000"/>
                </a:solidFill>
              </a:rPr>
              <a:t>hange</a:t>
            </a:r>
            <a:r>
              <a:rPr lang="en-GB" sz="1600" dirty="0" smtClean="0">
                <a:solidFill>
                  <a:srgbClr val="000000"/>
                </a:solidFill>
              </a:rPr>
              <a:t> of </a:t>
            </a:r>
            <a:r>
              <a:rPr lang="en-GB" sz="1600" dirty="0">
                <a:solidFill>
                  <a:srgbClr val="000000"/>
                </a:solidFill>
              </a:rPr>
              <a:t>the definition of </a:t>
            </a:r>
            <a:r>
              <a:rPr lang="en-GB" sz="1600" dirty="0" smtClean="0">
                <a:solidFill>
                  <a:srgbClr val="000000"/>
                </a:solidFill>
              </a:rPr>
              <a:t>GI (in </a:t>
            </a:r>
            <a:r>
              <a:rPr lang="en-GB" sz="1600" dirty="0">
                <a:solidFill>
                  <a:srgbClr val="000000"/>
                </a:solidFill>
              </a:rPr>
              <a:t>order to clarify the potential confusion between Spirit GI and Food and Wine </a:t>
            </a:r>
            <a:r>
              <a:rPr lang="en-GB" sz="1600" dirty="0" smtClean="0">
                <a:solidFill>
                  <a:srgbClr val="000000"/>
                </a:solidFill>
              </a:rPr>
              <a:t>PGI). New definition proposed: "geographical indication" means a name that has been registered. </a:t>
            </a:r>
          </a:p>
          <a:p>
            <a:pPr marL="0" lvl="0" indent="0">
              <a:spcAft>
                <a:spcPts val="600"/>
              </a:spcAft>
              <a:buClr>
                <a:srgbClr val="000000"/>
              </a:buClr>
              <a:buNone/>
            </a:pPr>
            <a:r>
              <a:rPr lang="en-GB" sz="1600" dirty="0" smtClean="0">
                <a:solidFill>
                  <a:srgbClr val="000000"/>
                </a:solidFill>
              </a:rPr>
              <a:t>Change of wording in various articles: from "Protected </a:t>
            </a:r>
            <a:r>
              <a:rPr lang="en-GB" sz="1600" dirty="0">
                <a:solidFill>
                  <a:srgbClr val="000000"/>
                </a:solidFill>
              </a:rPr>
              <a:t>geographical indications" </a:t>
            </a:r>
            <a:r>
              <a:rPr lang="en-GB" sz="1600" dirty="0" smtClean="0">
                <a:solidFill>
                  <a:srgbClr val="000000"/>
                </a:solidFill>
              </a:rPr>
              <a:t> to "Geographical Indications".  </a:t>
            </a:r>
          </a:p>
          <a:p>
            <a:pPr marL="0" lvl="0" indent="0">
              <a:spcAft>
                <a:spcPts val="600"/>
              </a:spcAft>
              <a:buClr>
                <a:srgbClr val="000000"/>
              </a:buClr>
              <a:buNone/>
            </a:pPr>
            <a:r>
              <a:rPr lang="fr-BE" sz="1600" b="1" u="sng" dirty="0" smtClean="0">
                <a:solidFill>
                  <a:srgbClr val="000000"/>
                </a:solidFill>
              </a:rPr>
              <a:t>Council</a:t>
            </a:r>
            <a:r>
              <a:rPr lang="fr-BE" sz="1600" dirty="0" smtClean="0">
                <a:solidFill>
                  <a:srgbClr val="000000"/>
                </a:solidFill>
              </a:rPr>
              <a:t>: </a:t>
            </a:r>
            <a:r>
              <a:rPr lang="en-GB" sz="1600" dirty="0" smtClean="0">
                <a:solidFill>
                  <a:srgbClr val="000000"/>
                </a:solidFill>
              </a:rPr>
              <a:t>Change </a:t>
            </a:r>
            <a:r>
              <a:rPr lang="en-GB" sz="1600" dirty="0">
                <a:solidFill>
                  <a:srgbClr val="000000"/>
                </a:solidFill>
              </a:rPr>
              <a:t>of wording </a:t>
            </a:r>
            <a:r>
              <a:rPr lang="en-GB" sz="1600" dirty="0" smtClean="0">
                <a:solidFill>
                  <a:srgbClr val="000000"/>
                </a:solidFill>
              </a:rPr>
              <a:t>in various articles from </a:t>
            </a:r>
            <a:r>
              <a:rPr lang="en-GB" sz="1600" dirty="0">
                <a:solidFill>
                  <a:srgbClr val="000000"/>
                </a:solidFill>
              </a:rPr>
              <a:t>"protected geographical indications" to "geographical indications registered under this regulation" (in order to clarify the potential confusion between Spirit GI and Food and Wine PGI). </a:t>
            </a:r>
            <a:r>
              <a:rPr lang="en-GB" sz="1600" dirty="0" smtClean="0">
                <a:solidFill>
                  <a:srgbClr val="000000"/>
                </a:solidFill>
              </a:rPr>
              <a:t>  </a:t>
            </a:r>
            <a:endParaRPr lang="en-GB" dirty="0"/>
          </a:p>
        </p:txBody>
      </p:sp>
    </p:spTree>
    <p:extLst>
      <p:ext uri="{BB962C8B-B14F-4D97-AF65-F5344CB8AC3E}">
        <p14:creationId xmlns:p14="http://schemas.microsoft.com/office/powerpoint/2010/main" val="1261386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800" i="1" dirty="0" smtClean="0">
                <a:solidFill>
                  <a:srgbClr val="FF0000"/>
                </a:solidFill>
              </a:rPr>
              <a:t>GI: </a:t>
            </a:r>
            <a:r>
              <a:rPr lang="fr-BE" sz="2800" i="1" dirty="0" err="1" smtClean="0">
                <a:solidFill>
                  <a:srgbClr val="FF0000"/>
                </a:solidFill>
              </a:rPr>
              <a:t>amendments</a:t>
            </a:r>
            <a:r>
              <a:rPr lang="fr-BE" sz="2800" i="1" dirty="0" smtClean="0">
                <a:solidFill>
                  <a:srgbClr val="FF0000"/>
                </a:solidFill>
              </a:rPr>
              <a:t> </a:t>
            </a:r>
            <a:endParaRPr lang="en-GB" sz="2800" i="1" dirty="0">
              <a:solidFill>
                <a:srgbClr val="FF0000"/>
              </a:solidFill>
            </a:endParaRPr>
          </a:p>
        </p:txBody>
      </p:sp>
      <p:sp>
        <p:nvSpPr>
          <p:cNvPr id="3" name="Content Placeholder 2"/>
          <p:cNvSpPr>
            <a:spLocks noGrp="1"/>
          </p:cNvSpPr>
          <p:nvPr>
            <p:ph idx="1"/>
          </p:nvPr>
        </p:nvSpPr>
        <p:spPr/>
        <p:txBody>
          <a:bodyPr/>
          <a:lstStyle/>
          <a:p>
            <a:pPr marL="0" lvl="0" indent="0" algn="ctr">
              <a:spcAft>
                <a:spcPts val="600"/>
              </a:spcAft>
              <a:buClr>
                <a:srgbClr val="000000"/>
              </a:buClr>
              <a:buNone/>
            </a:pPr>
            <a:r>
              <a:rPr lang="fr-BE" sz="1800" b="1" dirty="0" smtClean="0">
                <a:solidFill>
                  <a:srgbClr val="3065CE"/>
                </a:solidFill>
              </a:rPr>
              <a:t>Protection (Art.18)</a:t>
            </a:r>
            <a:endParaRPr lang="fr-BE" sz="1800" dirty="0">
              <a:solidFill>
                <a:srgbClr val="3065CE"/>
              </a:solidFill>
            </a:endParaRPr>
          </a:p>
          <a:p>
            <a:pPr marL="0" lvl="0" indent="0">
              <a:spcAft>
                <a:spcPts val="600"/>
              </a:spcAft>
              <a:buClr>
                <a:srgbClr val="000000"/>
              </a:buClr>
              <a:buNone/>
            </a:pPr>
            <a:r>
              <a:rPr lang="fr-BE" sz="1600" b="1" u="sng" dirty="0" smtClean="0">
                <a:solidFill>
                  <a:srgbClr val="000000"/>
                </a:solidFill>
              </a:rPr>
              <a:t>EP and Council:</a:t>
            </a:r>
            <a:r>
              <a:rPr lang="fr-BE" sz="1600" dirty="0" smtClean="0">
                <a:solidFill>
                  <a:srgbClr val="000000"/>
                </a:solidFill>
              </a:rPr>
              <a:t> </a:t>
            </a:r>
            <a:r>
              <a:rPr lang="en-GB" sz="1600" dirty="0" smtClean="0">
                <a:solidFill>
                  <a:srgbClr val="000000"/>
                </a:solidFill>
              </a:rPr>
              <a:t>Enlargement </a:t>
            </a:r>
            <a:r>
              <a:rPr lang="en-GB" sz="1600" dirty="0">
                <a:solidFill>
                  <a:srgbClr val="000000"/>
                </a:solidFill>
              </a:rPr>
              <a:t>of the scope of </a:t>
            </a:r>
            <a:r>
              <a:rPr lang="en-GB" sz="1600" dirty="0" smtClean="0">
                <a:solidFill>
                  <a:srgbClr val="000000"/>
                </a:solidFill>
              </a:rPr>
              <a:t>the </a:t>
            </a:r>
            <a:r>
              <a:rPr lang="en-GB" sz="1600" dirty="0">
                <a:solidFill>
                  <a:srgbClr val="000000"/>
                </a:solidFill>
              </a:rPr>
              <a:t>protection </a:t>
            </a:r>
            <a:r>
              <a:rPr lang="en-GB" sz="1600" dirty="0" smtClean="0">
                <a:solidFill>
                  <a:srgbClr val="000000"/>
                </a:solidFill>
              </a:rPr>
              <a:t>to use as </a:t>
            </a:r>
            <a:r>
              <a:rPr lang="en-GB" sz="1600" dirty="0">
                <a:solidFill>
                  <a:srgbClr val="000000"/>
                </a:solidFill>
              </a:rPr>
              <a:t>an ingredient and against the goods in </a:t>
            </a:r>
            <a:r>
              <a:rPr lang="en-GB" sz="1600" dirty="0" smtClean="0">
                <a:solidFill>
                  <a:srgbClr val="000000"/>
                </a:solidFill>
              </a:rPr>
              <a:t>transit. </a:t>
            </a:r>
          </a:p>
          <a:p>
            <a:pPr marL="0" lvl="0" indent="0" algn="ctr">
              <a:spcAft>
                <a:spcPts val="600"/>
              </a:spcAft>
              <a:buClr>
                <a:srgbClr val="000000"/>
              </a:buClr>
              <a:buNone/>
            </a:pPr>
            <a:r>
              <a:rPr lang="fr-BE" sz="1800" b="1" dirty="0" smtClean="0">
                <a:solidFill>
                  <a:srgbClr val="3065CE"/>
                </a:solidFill>
              </a:rPr>
              <a:t>Application (Art.21)</a:t>
            </a:r>
            <a:endParaRPr lang="fr-BE" sz="1800" dirty="0">
              <a:solidFill>
                <a:srgbClr val="3065CE"/>
              </a:solidFill>
            </a:endParaRPr>
          </a:p>
          <a:p>
            <a:pPr marL="0" lvl="0" indent="0">
              <a:spcAft>
                <a:spcPts val="600"/>
              </a:spcAft>
              <a:buClr>
                <a:srgbClr val="000000"/>
              </a:buClr>
              <a:buNone/>
            </a:pPr>
            <a:r>
              <a:rPr lang="fr-BE" sz="1600" b="1" u="sng" dirty="0" smtClean="0">
                <a:solidFill>
                  <a:srgbClr val="000000"/>
                </a:solidFill>
              </a:rPr>
              <a:t>Council:</a:t>
            </a:r>
            <a:r>
              <a:rPr lang="fr-BE" sz="1600" dirty="0" smtClean="0">
                <a:solidFill>
                  <a:srgbClr val="000000"/>
                </a:solidFill>
              </a:rPr>
              <a:t> MS </a:t>
            </a:r>
            <a:r>
              <a:rPr lang="fr-BE" sz="1600" dirty="0" err="1" smtClean="0">
                <a:solidFill>
                  <a:srgbClr val="000000"/>
                </a:solidFill>
              </a:rPr>
              <a:t>authorities</a:t>
            </a:r>
            <a:r>
              <a:rPr lang="fr-BE" sz="1600" dirty="0" smtClean="0">
                <a:solidFill>
                  <a:srgbClr val="000000"/>
                </a:solidFill>
              </a:rPr>
              <a:t> </a:t>
            </a:r>
            <a:r>
              <a:rPr lang="fr-BE" sz="1600" dirty="0" err="1" smtClean="0">
                <a:solidFill>
                  <a:srgbClr val="000000"/>
                </a:solidFill>
              </a:rPr>
              <a:t>may</a:t>
            </a:r>
            <a:r>
              <a:rPr lang="fr-BE" sz="1600" dirty="0" smtClean="0">
                <a:solidFill>
                  <a:srgbClr val="000000"/>
                </a:solidFill>
              </a:rPr>
              <a:t> </a:t>
            </a:r>
            <a:r>
              <a:rPr lang="fr-BE" sz="1600" dirty="0" err="1" smtClean="0">
                <a:solidFill>
                  <a:srgbClr val="000000"/>
                </a:solidFill>
              </a:rPr>
              <a:t>be</a:t>
            </a:r>
            <a:r>
              <a:rPr lang="fr-BE" sz="1600" dirty="0" smtClean="0">
                <a:solidFill>
                  <a:srgbClr val="000000"/>
                </a:solidFill>
              </a:rPr>
              <a:t> </a:t>
            </a:r>
            <a:r>
              <a:rPr lang="fr-BE" sz="1600" dirty="0" err="1" smtClean="0">
                <a:solidFill>
                  <a:srgbClr val="000000"/>
                </a:solidFill>
              </a:rPr>
              <a:t>deemed</a:t>
            </a:r>
            <a:r>
              <a:rPr lang="fr-BE" sz="1600" dirty="0" smtClean="0">
                <a:solidFill>
                  <a:srgbClr val="000000"/>
                </a:solidFill>
              </a:rPr>
              <a:t> to </a:t>
            </a:r>
            <a:r>
              <a:rPr lang="fr-BE" sz="1600" dirty="0" err="1" smtClean="0">
                <a:solidFill>
                  <a:srgbClr val="000000"/>
                </a:solidFill>
              </a:rPr>
              <a:t>be</a:t>
            </a:r>
            <a:r>
              <a:rPr lang="fr-BE" sz="1600" dirty="0" smtClean="0">
                <a:solidFill>
                  <a:srgbClr val="000000"/>
                </a:solidFill>
              </a:rPr>
              <a:t> a group </a:t>
            </a:r>
            <a:r>
              <a:rPr lang="fr-BE" sz="1600" dirty="0" err="1" smtClean="0">
                <a:solidFill>
                  <a:srgbClr val="000000"/>
                </a:solidFill>
              </a:rPr>
              <a:t>under</a:t>
            </a:r>
            <a:r>
              <a:rPr lang="fr-BE" sz="1600" dirty="0" smtClean="0">
                <a:solidFill>
                  <a:srgbClr val="000000"/>
                </a:solidFill>
              </a:rPr>
              <a:t> certain </a:t>
            </a:r>
            <a:r>
              <a:rPr lang="fr-BE" sz="1600" dirty="0" err="1" smtClean="0">
                <a:solidFill>
                  <a:srgbClr val="000000"/>
                </a:solidFill>
              </a:rPr>
              <a:t>circumstances</a:t>
            </a:r>
            <a:r>
              <a:rPr lang="fr-BE" sz="1600" dirty="0" smtClean="0">
                <a:solidFill>
                  <a:srgbClr val="000000"/>
                </a:solidFill>
              </a:rPr>
              <a:t>. </a:t>
            </a:r>
            <a:endParaRPr lang="fr-BE" sz="1600" dirty="0">
              <a:solidFill>
                <a:srgbClr val="000000"/>
              </a:solidFill>
            </a:endParaRPr>
          </a:p>
          <a:p>
            <a:pPr marL="0" lvl="0" indent="0">
              <a:spcAft>
                <a:spcPts val="600"/>
              </a:spcAft>
              <a:buClr>
                <a:srgbClr val="000000"/>
              </a:buClr>
              <a:buNone/>
            </a:pPr>
            <a:r>
              <a:rPr lang="fr-BE" sz="1600" b="1" u="sng" dirty="0" smtClean="0">
                <a:solidFill>
                  <a:srgbClr val="000000"/>
                </a:solidFill>
              </a:rPr>
              <a:t>EP:</a:t>
            </a:r>
            <a:r>
              <a:rPr lang="fr-BE" sz="1600" dirty="0" smtClean="0">
                <a:solidFill>
                  <a:srgbClr val="000000"/>
                </a:solidFill>
              </a:rPr>
              <a:t> Applications  </a:t>
            </a:r>
            <a:r>
              <a:rPr lang="fr-BE" sz="1600" dirty="0" err="1" smtClean="0">
                <a:solidFill>
                  <a:srgbClr val="000000"/>
                </a:solidFill>
              </a:rPr>
              <a:t>from</a:t>
            </a:r>
            <a:r>
              <a:rPr lang="fr-BE" sz="1600" dirty="0" smtClean="0">
                <a:solidFill>
                  <a:srgbClr val="000000"/>
                </a:solidFill>
              </a:rPr>
              <a:t> 3C </a:t>
            </a:r>
            <a:r>
              <a:rPr lang="fr-BE" sz="1600" dirty="0" err="1" smtClean="0">
                <a:solidFill>
                  <a:srgbClr val="000000"/>
                </a:solidFill>
              </a:rPr>
              <a:t>submitted</a:t>
            </a:r>
            <a:r>
              <a:rPr lang="fr-BE" sz="1600" dirty="0" smtClean="0">
                <a:solidFill>
                  <a:srgbClr val="000000"/>
                </a:solidFill>
              </a:rPr>
              <a:t> </a:t>
            </a:r>
            <a:r>
              <a:rPr lang="fr-BE" sz="1600" dirty="0" err="1" smtClean="0">
                <a:solidFill>
                  <a:srgbClr val="000000"/>
                </a:solidFill>
              </a:rPr>
              <a:t>only</a:t>
            </a:r>
            <a:r>
              <a:rPr lang="fr-BE" sz="1600" dirty="0" smtClean="0">
                <a:solidFill>
                  <a:srgbClr val="000000"/>
                </a:solidFill>
              </a:rPr>
              <a:t> via the </a:t>
            </a:r>
            <a:r>
              <a:rPr lang="fr-BE" sz="1600" dirty="0" err="1" smtClean="0">
                <a:solidFill>
                  <a:srgbClr val="000000"/>
                </a:solidFill>
              </a:rPr>
              <a:t>authorities</a:t>
            </a:r>
            <a:r>
              <a:rPr lang="fr-BE" sz="1600" dirty="0" smtClean="0">
                <a:solidFill>
                  <a:srgbClr val="000000"/>
                </a:solidFill>
              </a:rPr>
              <a:t> of </a:t>
            </a:r>
            <a:r>
              <a:rPr lang="fr-BE" sz="1600" dirty="0" err="1" smtClean="0">
                <a:solidFill>
                  <a:srgbClr val="000000"/>
                </a:solidFill>
              </a:rPr>
              <a:t>those</a:t>
            </a:r>
            <a:r>
              <a:rPr lang="fr-BE" sz="1600" dirty="0" smtClean="0">
                <a:solidFill>
                  <a:srgbClr val="000000"/>
                </a:solidFill>
              </a:rPr>
              <a:t> countries. </a:t>
            </a:r>
          </a:p>
          <a:p>
            <a:pPr marL="0" lvl="0" indent="0" algn="ctr">
              <a:spcAft>
                <a:spcPts val="600"/>
              </a:spcAft>
              <a:buClr>
                <a:srgbClr val="000000"/>
              </a:buClr>
              <a:buNone/>
            </a:pPr>
            <a:r>
              <a:rPr lang="fr-BE" sz="1800" b="1" dirty="0" err="1" smtClean="0">
                <a:solidFill>
                  <a:srgbClr val="3065CE"/>
                </a:solidFill>
              </a:rPr>
              <a:t>Transitional</a:t>
            </a:r>
            <a:r>
              <a:rPr lang="fr-BE" sz="1800" b="1" dirty="0" smtClean="0">
                <a:solidFill>
                  <a:srgbClr val="3065CE"/>
                </a:solidFill>
              </a:rPr>
              <a:t> national protection (Art.22)</a:t>
            </a:r>
          </a:p>
          <a:p>
            <a:pPr marL="0" lvl="0" indent="0">
              <a:spcAft>
                <a:spcPts val="600"/>
              </a:spcAft>
              <a:buClr>
                <a:srgbClr val="000000"/>
              </a:buClr>
              <a:buNone/>
            </a:pPr>
            <a:r>
              <a:rPr lang="fr-BE" sz="1600" b="1" u="sng" dirty="0">
                <a:solidFill>
                  <a:srgbClr val="000000"/>
                </a:solidFill>
              </a:rPr>
              <a:t>EP:</a:t>
            </a:r>
            <a:r>
              <a:rPr lang="fr-BE" sz="1600" dirty="0">
                <a:solidFill>
                  <a:srgbClr val="000000"/>
                </a:solidFill>
              </a:rPr>
              <a:t> </a:t>
            </a:r>
            <a:r>
              <a:rPr lang="fr-BE" sz="1600" dirty="0" smtClean="0">
                <a:solidFill>
                  <a:srgbClr val="000000"/>
                </a:solidFill>
              </a:rPr>
              <a:t>To </a:t>
            </a:r>
            <a:r>
              <a:rPr lang="fr-BE" sz="1600" dirty="0" err="1" smtClean="0">
                <a:solidFill>
                  <a:srgbClr val="000000"/>
                </a:solidFill>
              </a:rPr>
              <a:t>be</a:t>
            </a:r>
            <a:r>
              <a:rPr lang="fr-BE" sz="1600" dirty="0" smtClean="0">
                <a:solidFill>
                  <a:srgbClr val="000000"/>
                </a:solidFill>
              </a:rPr>
              <a:t> </a:t>
            </a:r>
            <a:r>
              <a:rPr lang="fr-BE" sz="1600" dirty="0" err="1" smtClean="0">
                <a:solidFill>
                  <a:srgbClr val="000000"/>
                </a:solidFill>
              </a:rPr>
              <a:t>deleted</a:t>
            </a:r>
            <a:r>
              <a:rPr lang="fr-BE" sz="1600" dirty="0" smtClean="0">
                <a:solidFill>
                  <a:srgbClr val="000000"/>
                </a:solidFill>
              </a:rPr>
              <a:t>.</a:t>
            </a:r>
          </a:p>
          <a:p>
            <a:pPr marL="0" lvl="0" indent="0" algn="ctr">
              <a:spcAft>
                <a:spcPts val="600"/>
              </a:spcAft>
              <a:buClr>
                <a:srgbClr val="000000"/>
              </a:buClr>
              <a:buNone/>
            </a:pPr>
            <a:endParaRPr lang="en-GB" dirty="0"/>
          </a:p>
        </p:txBody>
      </p:sp>
    </p:spTree>
    <p:extLst>
      <p:ext uri="{BB962C8B-B14F-4D97-AF65-F5344CB8AC3E}">
        <p14:creationId xmlns:p14="http://schemas.microsoft.com/office/powerpoint/2010/main" val="3151382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800" i="1" dirty="0" smtClean="0">
                <a:solidFill>
                  <a:srgbClr val="FF0000"/>
                </a:solidFill>
              </a:rPr>
              <a:t>GI: </a:t>
            </a:r>
            <a:r>
              <a:rPr lang="fr-BE" sz="2800" i="1" dirty="0" err="1" smtClean="0">
                <a:solidFill>
                  <a:srgbClr val="FF0000"/>
                </a:solidFill>
              </a:rPr>
              <a:t>amendments</a:t>
            </a:r>
            <a:r>
              <a:rPr lang="fr-BE" sz="2800" i="1" dirty="0" smtClean="0">
                <a:solidFill>
                  <a:srgbClr val="FF0000"/>
                </a:solidFill>
              </a:rPr>
              <a:t> </a:t>
            </a:r>
            <a:endParaRPr lang="en-GB" sz="2800" i="1" dirty="0">
              <a:solidFill>
                <a:srgbClr val="FF0000"/>
              </a:solidFill>
            </a:endParaRPr>
          </a:p>
        </p:txBody>
      </p:sp>
      <p:sp>
        <p:nvSpPr>
          <p:cNvPr id="3" name="Content Placeholder 2"/>
          <p:cNvSpPr>
            <a:spLocks noGrp="1"/>
          </p:cNvSpPr>
          <p:nvPr>
            <p:ph idx="1"/>
          </p:nvPr>
        </p:nvSpPr>
        <p:spPr/>
        <p:txBody>
          <a:bodyPr/>
          <a:lstStyle/>
          <a:p>
            <a:pPr marL="0" lvl="0" indent="0" algn="ctr">
              <a:spcAft>
                <a:spcPts val="600"/>
              </a:spcAft>
              <a:buClr>
                <a:srgbClr val="000000"/>
              </a:buClr>
              <a:buNone/>
            </a:pPr>
            <a:r>
              <a:rPr lang="fr-BE" sz="1800" b="1" dirty="0" smtClean="0">
                <a:solidFill>
                  <a:srgbClr val="3065CE"/>
                </a:solidFill>
              </a:rPr>
              <a:t>Commission </a:t>
            </a:r>
            <a:r>
              <a:rPr lang="fr-BE" sz="1800" b="1" dirty="0" err="1" smtClean="0">
                <a:solidFill>
                  <a:srgbClr val="3065CE"/>
                </a:solidFill>
              </a:rPr>
              <a:t>scrutiny</a:t>
            </a:r>
            <a:r>
              <a:rPr lang="fr-BE" sz="1800" b="1" dirty="0" smtClean="0">
                <a:solidFill>
                  <a:srgbClr val="3065CE"/>
                </a:solidFill>
              </a:rPr>
              <a:t> </a:t>
            </a:r>
            <a:r>
              <a:rPr lang="fr-BE" sz="1800" b="1" dirty="0">
                <a:solidFill>
                  <a:srgbClr val="3065CE"/>
                </a:solidFill>
              </a:rPr>
              <a:t>(</a:t>
            </a:r>
            <a:r>
              <a:rPr lang="fr-BE" sz="1800" b="1" dirty="0" smtClean="0">
                <a:solidFill>
                  <a:srgbClr val="3065CE"/>
                </a:solidFill>
              </a:rPr>
              <a:t>Art.23)</a:t>
            </a:r>
            <a:endParaRPr lang="fr-BE" sz="1800" b="1" dirty="0">
              <a:solidFill>
                <a:srgbClr val="3065CE"/>
              </a:solidFill>
            </a:endParaRPr>
          </a:p>
          <a:p>
            <a:pPr marL="0" lvl="0" indent="0">
              <a:spcAft>
                <a:spcPts val="600"/>
              </a:spcAft>
              <a:buClr>
                <a:srgbClr val="000000"/>
              </a:buClr>
              <a:buNone/>
            </a:pPr>
            <a:r>
              <a:rPr lang="fr-BE" sz="1600" b="1" u="sng" dirty="0">
                <a:solidFill>
                  <a:srgbClr val="000000"/>
                </a:solidFill>
              </a:rPr>
              <a:t>EP and Council:</a:t>
            </a:r>
            <a:r>
              <a:rPr lang="fr-BE" sz="1600" dirty="0">
                <a:solidFill>
                  <a:srgbClr val="000000"/>
                </a:solidFill>
              </a:rPr>
              <a:t> </a:t>
            </a:r>
            <a:r>
              <a:rPr lang="fr-BE" sz="1600" dirty="0" smtClean="0">
                <a:solidFill>
                  <a:srgbClr val="000000"/>
                </a:solidFill>
              </a:rPr>
              <a:t>6 </a:t>
            </a:r>
            <a:r>
              <a:rPr lang="fr-BE" sz="1600" dirty="0" err="1" smtClean="0">
                <a:solidFill>
                  <a:srgbClr val="000000"/>
                </a:solidFill>
              </a:rPr>
              <a:t>months</a:t>
            </a:r>
            <a:r>
              <a:rPr lang="fr-BE" sz="1600" dirty="0" smtClean="0">
                <a:solidFill>
                  <a:srgbClr val="000000"/>
                </a:solidFill>
              </a:rPr>
              <a:t> deadline. Limited to </a:t>
            </a:r>
            <a:r>
              <a:rPr lang="fr-BE" sz="1600" dirty="0" err="1" smtClean="0">
                <a:solidFill>
                  <a:srgbClr val="000000"/>
                </a:solidFill>
              </a:rPr>
              <a:t>manifest</a:t>
            </a:r>
            <a:r>
              <a:rPr lang="fr-BE" sz="1600" dirty="0" smtClean="0">
                <a:solidFill>
                  <a:srgbClr val="000000"/>
                </a:solidFill>
              </a:rPr>
              <a:t> </a:t>
            </a:r>
            <a:r>
              <a:rPr lang="fr-BE" sz="1600" dirty="0" err="1" smtClean="0">
                <a:solidFill>
                  <a:srgbClr val="000000"/>
                </a:solidFill>
              </a:rPr>
              <a:t>error</a:t>
            </a:r>
            <a:endParaRPr lang="fr-BE" sz="1600" dirty="0">
              <a:solidFill>
                <a:srgbClr val="000000"/>
              </a:solidFill>
            </a:endParaRPr>
          </a:p>
          <a:p>
            <a:pPr marL="0" lvl="0" indent="0" algn="ctr">
              <a:spcAft>
                <a:spcPts val="600"/>
              </a:spcAft>
              <a:buClr>
                <a:srgbClr val="000000"/>
              </a:buClr>
              <a:buNone/>
            </a:pPr>
            <a:r>
              <a:rPr lang="fr-BE" sz="1800" b="1" dirty="0" err="1" smtClean="0">
                <a:solidFill>
                  <a:srgbClr val="3065CE"/>
                </a:solidFill>
              </a:rPr>
              <a:t>Amendments</a:t>
            </a:r>
            <a:r>
              <a:rPr lang="fr-BE" sz="1800" b="1" dirty="0" smtClean="0">
                <a:solidFill>
                  <a:srgbClr val="3065CE"/>
                </a:solidFill>
              </a:rPr>
              <a:t> of the </a:t>
            </a:r>
            <a:r>
              <a:rPr lang="fr-BE" sz="1800" b="1" dirty="0" err="1" smtClean="0">
                <a:solidFill>
                  <a:srgbClr val="3065CE"/>
                </a:solidFill>
              </a:rPr>
              <a:t>specification</a:t>
            </a:r>
            <a:r>
              <a:rPr lang="fr-BE" sz="1800" b="1" dirty="0" smtClean="0">
                <a:solidFill>
                  <a:srgbClr val="3065CE"/>
                </a:solidFill>
              </a:rPr>
              <a:t> </a:t>
            </a:r>
            <a:r>
              <a:rPr lang="fr-BE" sz="1800" b="1" dirty="0">
                <a:solidFill>
                  <a:srgbClr val="3065CE"/>
                </a:solidFill>
              </a:rPr>
              <a:t>(</a:t>
            </a:r>
            <a:r>
              <a:rPr lang="fr-BE" sz="1800" b="1" dirty="0" smtClean="0">
                <a:solidFill>
                  <a:srgbClr val="3065CE"/>
                </a:solidFill>
              </a:rPr>
              <a:t>Art.28)</a:t>
            </a:r>
            <a:endParaRPr lang="fr-BE" sz="1800" b="1" dirty="0">
              <a:solidFill>
                <a:srgbClr val="3065CE"/>
              </a:solidFill>
            </a:endParaRPr>
          </a:p>
          <a:p>
            <a:pPr marL="0" lvl="0" indent="0">
              <a:spcAft>
                <a:spcPts val="600"/>
              </a:spcAft>
              <a:buClr>
                <a:srgbClr val="000000"/>
              </a:buClr>
              <a:buNone/>
            </a:pPr>
            <a:r>
              <a:rPr lang="fr-BE" sz="1600" b="1" u="sng" dirty="0" smtClean="0">
                <a:solidFill>
                  <a:srgbClr val="000000"/>
                </a:solidFill>
              </a:rPr>
              <a:t>Council</a:t>
            </a:r>
            <a:r>
              <a:rPr lang="fr-BE" sz="1600" b="1" u="sng" dirty="0">
                <a:solidFill>
                  <a:srgbClr val="000000"/>
                </a:solidFill>
              </a:rPr>
              <a:t>:</a:t>
            </a:r>
            <a:r>
              <a:rPr lang="fr-BE" sz="1600" dirty="0">
                <a:solidFill>
                  <a:srgbClr val="000000"/>
                </a:solidFill>
              </a:rPr>
              <a:t> </a:t>
            </a:r>
            <a:r>
              <a:rPr lang="fr-BE" sz="1600" dirty="0" smtClean="0">
                <a:solidFill>
                  <a:srgbClr val="000000"/>
                </a:solidFill>
              </a:rPr>
              <a:t>New system: Union and standard </a:t>
            </a:r>
            <a:r>
              <a:rPr lang="fr-BE" sz="1600" dirty="0" err="1" smtClean="0">
                <a:solidFill>
                  <a:srgbClr val="000000"/>
                </a:solidFill>
              </a:rPr>
              <a:t>amendments</a:t>
            </a:r>
            <a:r>
              <a:rPr lang="fr-BE" sz="1600" dirty="0" smtClean="0">
                <a:solidFill>
                  <a:srgbClr val="000000"/>
                </a:solidFill>
              </a:rPr>
              <a:t>. MS </a:t>
            </a:r>
            <a:r>
              <a:rPr lang="fr-BE" sz="1600" dirty="0" err="1" smtClean="0">
                <a:solidFill>
                  <a:srgbClr val="000000"/>
                </a:solidFill>
              </a:rPr>
              <a:t>responsible</a:t>
            </a:r>
            <a:r>
              <a:rPr lang="fr-BE" sz="1600" dirty="0" smtClean="0">
                <a:solidFill>
                  <a:srgbClr val="000000"/>
                </a:solidFill>
              </a:rPr>
              <a:t> for standard </a:t>
            </a:r>
            <a:r>
              <a:rPr lang="fr-BE" sz="1600" dirty="0" err="1" smtClean="0">
                <a:solidFill>
                  <a:srgbClr val="000000"/>
                </a:solidFill>
              </a:rPr>
              <a:t>amendments</a:t>
            </a:r>
            <a:r>
              <a:rPr lang="fr-BE" sz="1600" dirty="0" smtClean="0">
                <a:solidFill>
                  <a:srgbClr val="000000"/>
                </a:solidFill>
              </a:rPr>
              <a:t>. </a:t>
            </a:r>
          </a:p>
          <a:p>
            <a:pPr marL="0" lvl="0" indent="0">
              <a:spcAft>
                <a:spcPts val="600"/>
              </a:spcAft>
              <a:buClr>
                <a:srgbClr val="000000"/>
              </a:buClr>
              <a:buNone/>
            </a:pPr>
            <a:r>
              <a:rPr lang="fr-BE" sz="1600" b="1" u="sng" dirty="0" smtClean="0">
                <a:solidFill>
                  <a:srgbClr val="000000"/>
                </a:solidFill>
              </a:rPr>
              <a:t>EP:</a:t>
            </a:r>
            <a:r>
              <a:rPr lang="fr-BE" sz="1600" dirty="0" smtClean="0">
                <a:solidFill>
                  <a:srgbClr val="000000"/>
                </a:solidFill>
              </a:rPr>
              <a:t> A</a:t>
            </a:r>
            <a:r>
              <a:rPr lang="en-GB" sz="1600" dirty="0" err="1" smtClean="0">
                <a:solidFill>
                  <a:srgbClr val="000000"/>
                </a:solidFill>
              </a:rPr>
              <a:t>pplication</a:t>
            </a:r>
            <a:r>
              <a:rPr lang="en-GB" sz="1600" dirty="0" smtClean="0">
                <a:solidFill>
                  <a:srgbClr val="000000"/>
                </a:solidFill>
              </a:rPr>
              <a:t> </a:t>
            </a:r>
            <a:r>
              <a:rPr lang="en-GB" sz="1600" dirty="0">
                <a:solidFill>
                  <a:srgbClr val="000000"/>
                </a:solidFill>
              </a:rPr>
              <a:t>of national laws in case of amendments </a:t>
            </a:r>
            <a:endParaRPr lang="fr-BE" sz="1600" dirty="0">
              <a:solidFill>
                <a:srgbClr val="000000"/>
              </a:solidFill>
            </a:endParaRPr>
          </a:p>
          <a:p>
            <a:pPr marL="0" lvl="0" indent="0" algn="ctr">
              <a:spcAft>
                <a:spcPts val="600"/>
              </a:spcAft>
              <a:buClr>
                <a:srgbClr val="000000"/>
              </a:buClr>
              <a:buNone/>
            </a:pPr>
            <a:r>
              <a:rPr lang="fr-BE" sz="1800" b="1" dirty="0" smtClean="0">
                <a:solidFill>
                  <a:srgbClr val="3065CE"/>
                </a:solidFill>
              </a:rPr>
              <a:t>International </a:t>
            </a:r>
            <a:r>
              <a:rPr lang="fr-BE" sz="1800" b="1" dirty="0" err="1" smtClean="0">
                <a:solidFill>
                  <a:srgbClr val="3065CE"/>
                </a:solidFill>
              </a:rPr>
              <a:t>agreements</a:t>
            </a:r>
            <a:r>
              <a:rPr lang="fr-BE" sz="1800" b="1" dirty="0" smtClean="0">
                <a:solidFill>
                  <a:srgbClr val="3065CE"/>
                </a:solidFill>
              </a:rPr>
              <a:t> (Art.30)</a:t>
            </a:r>
          </a:p>
          <a:p>
            <a:pPr marL="0" lvl="0" indent="0">
              <a:spcAft>
                <a:spcPts val="600"/>
              </a:spcAft>
              <a:buClr>
                <a:srgbClr val="000000"/>
              </a:buClr>
              <a:buNone/>
            </a:pPr>
            <a:r>
              <a:rPr lang="fr-BE" sz="1600" b="1" u="sng" dirty="0">
                <a:solidFill>
                  <a:srgbClr val="000000"/>
                </a:solidFill>
              </a:rPr>
              <a:t>EP:</a:t>
            </a:r>
            <a:r>
              <a:rPr lang="fr-BE" sz="1600" dirty="0">
                <a:solidFill>
                  <a:srgbClr val="000000"/>
                </a:solidFill>
              </a:rPr>
              <a:t> </a:t>
            </a:r>
            <a:r>
              <a:rPr lang="fr-BE" sz="1600" dirty="0" err="1" smtClean="0">
                <a:solidFill>
                  <a:srgbClr val="000000"/>
                </a:solidFill>
              </a:rPr>
              <a:t>Delegated</a:t>
            </a:r>
            <a:r>
              <a:rPr lang="fr-BE" sz="1600" dirty="0" smtClean="0">
                <a:solidFill>
                  <a:srgbClr val="000000"/>
                </a:solidFill>
              </a:rPr>
              <a:t> </a:t>
            </a:r>
            <a:r>
              <a:rPr lang="fr-BE" sz="1600" dirty="0" err="1" smtClean="0">
                <a:solidFill>
                  <a:srgbClr val="000000"/>
                </a:solidFill>
              </a:rPr>
              <a:t>Act</a:t>
            </a:r>
            <a:r>
              <a:rPr lang="fr-BE" sz="1600" dirty="0" smtClean="0">
                <a:solidFill>
                  <a:srgbClr val="000000"/>
                </a:solidFill>
              </a:rPr>
              <a:t> to </a:t>
            </a:r>
            <a:r>
              <a:rPr lang="fr-BE" sz="1600" dirty="0" err="1" smtClean="0">
                <a:solidFill>
                  <a:srgbClr val="000000"/>
                </a:solidFill>
              </a:rPr>
              <a:t>be</a:t>
            </a:r>
            <a:r>
              <a:rPr lang="fr-BE" sz="1600" dirty="0" smtClean="0">
                <a:solidFill>
                  <a:srgbClr val="000000"/>
                </a:solidFill>
              </a:rPr>
              <a:t> </a:t>
            </a:r>
            <a:r>
              <a:rPr lang="fr-BE" sz="1600" dirty="0" err="1" smtClean="0">
                <a:solidFill>
                  <a:srgbClr val="000000"/>
                </a:solidFill>
              </a:rPr>
              <a:t>adopted</a:t>
            </a:r>
            <a:r>
              <a:rPr lang="fr-BE" sz="1600" dirty="0" smtClean="0">
                <a:solidFill>
                  <a:srgbClr val="000000"/>
                </a:solidFill>
              </a:rPr>
              <a:t> as </a:t>
            </a:r>
            <a:r>
              <a:rPr lang="en-GB" sz="1600" dirty="0" smtClean="0">
                <a:solidFill>
                  <a:srgbClr val="000000"/>
                </a:solidFill>
              </a:rPr>
              <a:t>compulsory </a:t>
            </a:r>
            <a:r>
              <a:rPr lang="en-GB" sz="1600" dirty="0">
                <a:solidFill>
                  <a:srgbClr val="000000"/>
                </a:solidFill>
              </a:rPr>
              <a:t>step before inserting GIs protected under international agreement in the register </a:t>
            </a:r>
          </a:p>
          <a:p>
            <a:pPr marL="0" lvl="0" indent="0" algn="ctr">
              <a:spcAft>
                <a:spcPts val="600"/>
              </a:spcAft>
              <a:buClr>
                <a:srgbClr val="000000"/>
              </a:buClr>
              <a:buNone/>
            </a:pPr>
            <a:endParaRPr lang="en-GB" dirty="0"/>
          </a:p>
        </p:txBody>
      </p:sp>
    </p:spTree>
    <p:extLst>
      <p:ext uri="{BB962C8B-B14F-4D97-AF65-F5344CB8AC3E}">
        <p14:creationId xmlns:p14="http://schemas.microsoft.com/office/powerpoint/2010/main" val="3915439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800" i="1" dirty="0" smtClean="0">
                <a:solidFill>
                  <a:srgbClr val="FF0000"/>
                </a:solidFill>
              </a:rPr>
              <a:t>GI: </a:t>
            </a:r>
            <a:r>
              <a:rPr lang="fr-BE" sz="2800" i="1" dirty="0" err="1" smtClean="0">
                <a:solidFill>
                  <a:srgbClr val="FF0000"/>
                </a:solidFill>
              </a:rPr>
              <a:t>amendments</a:t>
            </a:r>
            <a:r>
              <a:rPr lang="fr-BE" sz="2800" i="1" dirty="0" smtClean="0">
                <a:solidFill>
                  <a:srgbClr val="FF0000"/>
                </a:solidFill>
              </a:rPr>
              <a:t> </a:t>
            </a:r>
            <a:endParaRPr lang="en-GB" sz="2800" i="1" dirty="0">
              <a:solidFill>
                <a:srgbClr val="FF0000"/>
              </a:solidFill>
            </a:endParaRPr>
          </a:p>
        </p:txBody>
      </p:sp>
      <p:sp>
        <p:nvSpPr>
          <p:cNvPr id="3" name="Content Placeholder 2"/>
          <p:cNvSpPr>
            <a:spLocks noGrp="1"/>
          </p:cNvSpPr>
          <p:nvPr>
            <p:ph idx="1"/>
          </p:nvPr>
        </p:nvSpPr>
        <p:spPr/>
        <p:txBody>
          <a:bodyPr/>
          <a:lstStyle/>
          <a:p>
            <a:pPr marL="0" lvl="0" indent="0" algn="ctr">
              <a:spcAft>
                <a:spcPts val="600"/>
              </a:spcAft>
              <a:buClr>
                <a:srgbClr val="000000"/>
              </a:buClr>
              <a:buNone/>
            </a:pPr>
            <a:r>
              <a:rPr lang="fr-BE" sz="1800" b="1" dirty="0" smtClean="0">
                <a:solidFill>
                  <a:srgbClr val="3065CE"/>
                </a:solidFill>
              </a:rPr>
              <a:t>Trade Marks and GI (Art.33)</a:t>
            </a:r>
            <a:endParaRPr lang="fr-BE" sz="1800" b="1" dirty="0">
              <a:solidFill>
                <a:srgbClr val="3065CE"/>
              </a:solidFill>
            </a:endParaRPr>
          </a:p>
          <a:p>
            <a:pPr marL="0" lvl="0" indent="0">
              <a:spcAft>
                <a:spcPts val="600"/>
              </a:spcAft>
              <a:buClr>
                <a:srgbClr val="000000"/>
              </a:buClr>
              <a:buNone/>
            </a:pPr>
            <a:r>
              <a:rPr lang="fr-BE" sz="1600" b="1" u="sng" dirty="0" smtClean="0">
                <a:solidFill>
                  <a:srgbClr val="000000"/>
                </a:solidFill>
              </a:rPr>
              <a:t>Council</a:t>
            </a:r>
            <a:r>
              <a:rPr lang="fr-BE" sz="1600" b="1" u="sng" dirty="0">
                <a:solidFill>
                  <a:srgbClr val="000000"/>
                </a:solidFill>
              </a:rPr>
              <a:t>:</a:t>
            </a:r>
            <a:r>
              <a:rPr lang="fr-BE" sz="1600" dirty="0">
                <a:solidFill>
                  <a:srgbClr val="000000"/>
                </a:solidFill>
              </a:rPr>
              <a:t> </a:t>
            </a:r>
            <a:r>
              <a:rPr lang="fr-BE" sz="1600" dirty="0" err="1" smtClean="0">
                <a:solidFill>
                  <a:srgbClr val="000000"/>
                </a:solidFill>
              </a:rPr>
              <a:t>Fairer</a:t>
            </a:r>
            <a:r>
              <a:rPr lang="fr-BE" sz="1600" dirty="0" smtClean="0">
                <a:solidFill>
                  <a:srgbClr val="000000"/>
                </a:solidFill>
              </a:rPr>
              <a:t> </a:t>
            </a:r>
            <a:r>
              <a:rPr lang="fr-BE" sz="1600" dirty="0" err="1" smtClean="0">
                <a:solidFill>
                  <a:srgbClr val="000000"/>
                </a:solidFill>
              </a:rPr>
              <a:t>rights</a:t>
            </a:r>
            <a:r>
              <a:rPr lang="fr-BE" sz="1600" dirty="0" smtClean="0">
                <a:solidFill>
                  <a:srgbClr val="000000"/>
                </a:solidFill>
              </a:rPr>
              <a:t> balance in </a:t>
            </a:r>
            <a:r>
              <a:rPr lang="fr-BE" sz="1600" dirty="0" err="1" smtClean="0">
                <a:solidFill>
                  <a:srgbClr val="000000"/>
                </a:solidFill>
              </a:rPr>
              <a:t>relationship</a:t>
            </a:r>
            <a:r>
              <a:rPr lang="fr-BE" sz="1600" dirty="0" smtClean="0">
                <a:solidFill>
                  <a:srgbClr val="000000"/>
                </a:solidFill>
              </a:rPr>
              <a:t> GI TM </a:t>
            </a:r>
            <a:endParaRPr lang="fr-BE" sz="1600" dirty="0">
              <a:solidFill>
                <a:srgbClr val="000000"/>
              </a:solidFill>
            </a:endParaRPr>
          </a:p>
          <a:p>
            <a:pPr marL="0" lvl="0" indent="0" algn="ctr">
              <a:spcAft>
                <a:spcPts val="600"/>
              </a:spcAft>
              <a:buClr>
                <a:srgbClr val="000000"/>
              </a:buClr>
              <a:buNone/>
            </a:pPr>
            <a:r>
              <a:rPr lang="fr-BE" sz="1800" b="1" dirty="0" err="1" smtClean="0">
                <a:solidFill>
                  <a:srgbClr val="3065CE"/>
                </a:solidFill>
              </a:rPr>
              <a:t>Assessment</a:t>
            </a:r>
            <a:r>
              <a:rPr lang="fr-BE" sz="1800" b="1" dirty="0" smtClean="0">
                <a:solidFill>
                  <a:srgbClr val="3065CE"/>
                </a:solidFill>
              </a:rPr>
              <a:t> of the </a:t>
            </a:r>
            <a:r>
              <a:rPr lang="fr-BE" sz="1800" b="1" dirty="0" err="1" smtClean="0">
                <a:solidFill>
                  <a:srgbClr val="3065CE"/>
                </a:solidFill>
              </a:rPr>
              <a:t>exisiting</a:t>
            </a:r>
            <a:r>
              <a:rPr lang="fr-BE" sz="1800" b="1" dirty="0" smtClean="0">
                <a:solidFill>
                  <a:srgbClr val="3065CE"/>
                </a:solidFill>
              </a:rPr>
              <a:t> </a:t>
            </a:r>
            <a:r>
              <a:rPr lang="fr-BE" sz="1800" b="1" dirty="0" err="1" smtClean="0">
                <a:solidFill>
                  <a:srgbClr val="3065CE"/>
                </a:solidFill>
              </a:rPr>
              <a:t>GIs</a:t>
            </a:r>
            <a:r>
              <a:rPr lang="fr-BE" sz="1800" b="1" dirty="0" smtClean="0">
                <a:solidFill>
                  <a:srgbClr val="3065CE"/>
                </a:solidFill>
              </a:rPr>
              <a:t> (Art.34)</a:t>
            </a:r>
            <a:endParaRPr lang="fr-BE" sz="1800" b="1" dirty="0">
              <a:solidFill>
                <a:srgbClr val="3065CE"/>
              </a:solidFill>
            </a:endParaRPr>
          </a:p>
          <a:p>
            <a:pPr marL="0" lvl="0" indent="0">
              <a:spcAft>
                <a:spcPts val="600"/>
              </a:spcAft>
              <a:buClr>
                <a:srgbClr val="000000"/>
              </a:buClr>
              <a:buNone/>
            </a:pPr>
            <a:r>
              <a:rPr lang="fr-BE" sz="1600" b="1" u="sng" dirty="0">
                <a:solidFill>
                  <a:srgbClr val="000000"/>
                </a:solidFill>
              </a:rPr>
              <a:t>EP:</a:t>
            </a:r>
            <a:r>
              <a:rPr lang="fr-BE" sz="1600" dirty="0">
                <a:solidFill>
                  <a:srgbClr val="000000"/>
                </a:solidFill>
              </a:rPr>
              <a:t> </a:t>
            </a:r>
            <a:r>
              <a:rPr lang="en-GB" sz="1600" dirty="0" smtClean="0">
                <a:solidFill>
                  <a:srgbClr val="000000"/>
                </a:solidFill>
              </a:rPr>
              <a:t>Simple deletion </a:t>
            </a:r>
            <a:r>
              <a:rPr lang="en-GB" sz="1600" dirty="0">
                <a:solidFill>
                  <a:srgbClr val="000000"/>
                </a:solidFill>
              </a:rPr>
              <a:t>of the power of the Commission to continue the assessment of the existing </a:t>
            </a:r>
            <a:r>
              <a:rPr lang="en-GB" sz="1600" dirty="0" smtClean="0">
                <a:solidFill>
                  <a:srgbClr val="000000"/>
                </a:solidFill>
              </a:rPr>
              <a:t>GIs. </a:t>
            </a:r>
          </a:p>
          <a:p>
            <a:pPr marL="0" lvl="0" indent="0">
              <a:spcAft>
                <a:spcPts val="600"/>
              </a:spcAft>
              <a:buClr>
                <a:srgbClr val="000000"/>
              </a:buClr>
              <a:buNone/>
            </a:pPr>
            <a:r>
              <a:rPr lang="fr-BE" sz="1600" b="1" u="sng" dirty="0" smtClean="0">
                <a:solidFill>
                  <a:srgbClr val="000000"/>
                </a:solidFill>
              </a:rPr>
              <a:t>Council</a:t>
            </a:r>
            <a:r>
              <a:rPr lang="fr-BE" sz="1600" b="1" u="sng" dirty="0">
                <a:solidFill>
                  <a:srgbClr val="000000"/>
                </a:solidFill>
              </a:rPr>
              <a:t>:</a:t>
            </a:r>
            <a:r>
              <a:rPr lang="fr-BE" sz="1600" dirty="0">
                <a:solidFill>
                  <a:srgbClr val="000000"/>
                </a:solidFill>
              </a:rPr>
              <a:t> </a:t>
            </a:r>
            <a:r>
              <a:rPr lang="fr-BE" sz="1600" dirty="0" err="1" smtClean="0">
                <a:solidFill>
                  <a:srgbClr val="000000"/>
                </a:solidFill>
              </a:rPr>
              <a:t>Deletion</a:t>
            </a:r>
            <a:r>
              <a:rPr lang="fr-BE" sz="1600" dirty="0" smtClean="0">
                <a:solidFill>
                  <a:srgbClr val="000000"/>
                </a:solidFill>
              </a:rPr>
              <a:t> </a:t>
            </a:r>
            <a:r>
              <a:rPr lang="en-GB" sz="1600" dirty="0">
                <a:solidFill>
                  <a:srgbClr val="000000"/>
                </a:solidFill>
              </a:rPr>
              <a:t>of the power of the Commission to continue the assessment of the existing </a:t>
            </a:r>
            <a:r>
              <a:rPr lang="en-GB" sz="1600" dirty="0" smtClean="0">
                <a:solidFill>
                  <a:srgbClr val="000000"/>
                </a:solidFill>
              </a:rPr>
              <a:t>GIs combined with the extension </a:t>
            </a:r>
            <a:r>
              <a:rPr lang="en-GB" sz="1600" dirty="0">
                <a:solidFill>
                  <a:srgbClr val="000000"/>
                </a:solidFill>
              </a:rPr>
              <a:t>of the validity of Articles 20 of Regulation (EC) No 110/2008 and 9 of Regulation (EU) No 716/2013). </a:t>
            </a:r>
            <a:r>
              <a:rPr lang="en-GB" sz="1600" dirty="0" smtClean="0">
                <a:solidFill>
                  <a:srgbClr val="000000"/>
                </a:solidFill>
              </a:rPr>
              <a:t>The </a:t>
            </a:r>
            <a:r>
              <a:rPr lang="en-GB" sz="1600" dirty="0">
                <a:solidFill>
                  <a:srgbClr val="000000"/>
                </a:solidFill>
              </a:rPr>
              <a:t>Commission could maintain the legal basis to continue the screening of the existing GIs</a:t>
            </a:r>
            <a:r>
              <a:rPr lang="fr-BE" sz="1600" dirty="0" smtClean="0">
                <a:solidFill>
                  <a:srgbClr val="000000"/>
                </a:solidFill>
              </a:rPr>
              <a:t>New system. </a:t>
            </a:r>
          </a:p>
          <a:p>
            <a:pPr marL="0" lvl="0" indent="0" algn="ctr">
              <a:spcAft>
                <a:spcPts val="600"/>
              </a:spcAft>
              <a:buClr>
                <a:srgbClr val="000000"/>
              </a:buClr>
              <a:buNone/>
            </a:pPr>
            <a:endParaRPr lang="en-GB" dirty="0"/>
          </a:p>
        </p:txBody>
      </p:sp>
    </p:spTree>
    <p:extLst>
      <p:ext uri="{BB962C8B-B14F-4D97-AF65-F5344CB8AC3E}">
        <p14:creationId xmlns:p14="http://schemas.microsoft.com/office/powerpoint/2010/main" val="438098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F5799"/>
                </a:solidFill>
              </a:rPr>
              <a:t>Thank you for the attention!!</a:t>
            </a:r>
            <a:endParaRPr lang="en-GB" dirty="0">
              <a:solidFill>
                <a:srgbClr val="0F5799"/>
              </a:solidFill>
            </a:endParaRPr>
          </a:p>
        </p:txBody>
      </p:sp>
      <p:sp>
        <p:nvSpPr>
          <p:cNvPr id="4" name="Slide Number Placeholder 3"/>
          <p:cNvSpPr>
            <a:spLocks noGrp="1"/>
          </p:cNvSpPr>
          <p:nvPr>
            <p:ph type="sldNum" sz="quarter" idx="12"/>
          </p:nvPr>
        </p:nvSpPr>
        <p:spPr/>
        <p:txBody>
          <a:bodyPr/>
          <a:lstStyle/>
          <a:p>
            <a:pPr>
              <a:defRPr/>
            </a:pPr>
            <a:fld id="{C0919D31-A07A-4323-AF83-9B779F61DA52}" type="slidenum">
              <a:rPr lang="en-GB" smtClean="0"/>
              <a:pPr>
                <a:defRPr/>
              </a:pPr>
              <a:t>26</a:t>
            </a:fld>
            <a:endParaRPr lang="en-GB" dirty="0"/>
          </a:p>
        </p:txBody>
      </p:sp>
      <p:pic>
        <p:nvPicPr>
          <p:cNvPr id="7" name="MA1.1119916433" descr="ATT-0-8971D7698276E540BDBD4E329647AA70-image001"/>
          <p:cNvPicPr>
            <a:picLocks noGrp="1" noChangeAspect="1" noChangeArrowheads="1" noCro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59832" y="836712"/>
            <a:ext cx="2910840" cy="1318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07704" y="3068960"/>
            <a:ext cx="4896544" cy="19389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fr-BE" sz="4000" dirty="0" err="1"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Comments</a:t>
            </a:r>
            <a:r>
              <a:rPr lang="fr-BE" sz="4000"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a:t>
            </a:r>
          </a:p>
          <a:p>
            <a:pPr algn="ctr"/>
            <a:endParaRPr lang="fr-BE" sz="4000"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endParaRPr>
          </a:p>
          <a:p>
            <a:pPr algn="ctr"/>
            <a:r>
              <a:rPr lang="fr-BE" sz="4000"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Questions?</a:t>
            </a:r>
            <a:endParaRPr lang="en-GB" sz="4000"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23069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5472608"/>
          </a:xfrm>
        </p:spPr>
        <p:txBody>
          <a:bodyPr/>
          <a:lstStyle/>
          <a:p>
            <a:pPr marL="0" indent="0" algn="ctr">
              <a:spcAft>
                <a:spcPts val="2400"/>
              </a:spcAft>
              <a:buNone/>
            </a:pPr>
            <a:r>
              <a:rPr lang="en-GB" sz="2800" b="1" cap="small" dirty="0" smtClean="0">
                <a:solidFill>
                  <a:srgbClr val="FF0000"/>
                </a:solidFill>
                <a:effectLst>
                  <a:outerShdw blurRad="50800" dist="38100" algn="tr" rotWithShape="0">
                    <a:prstClr val="black">
                      <a:alpha val="40000"/>
                    </a:prstClr>
                  </a:outerShdw>
                </a:effectLst>
              </a:rPr>
              <a:t>The Alignment Proposal</a:t>
            </a:r>
            <a:endParaRPr lang="en-GB" sz="2800" dirty="0">
              <a:solidFill>
                <a:srgbClr val="FF0000"/>
              </a:solidFill>
            </a:endParaRPr>
          </a:p>
          <a:p>
            <a:pPr>
              <a:spcAft>
                <a:spcPts val="1200"/>
              </a:spcAft>
              <a:buFont typeface="Courier New" panose="02070309020205020404" pitchFamily="49" charset="0"/>
              <a:buChar char="o"/>
            </a:pPr>
            <a:r>
              <a:rPr lang="fr-BE" sz="2000" b="1" dirty="0" smtClean="0"/>
              <a:t>2010</a:t>
            </a:r>
            <a:r>
              <a:rPr lang="fr-BE" sz="2000" dirty="0" smtClean="0"/>
              <a:t>: entry </a:t>
            </a:r>
            <a:r>
              <a:rPr lang="fr-BE" sz="2000" dirty="0" err="1" smtClean="0"/>
              <a:t>into</a:t>
            </a:r>
            <a:r>
              <a:rPr lang="fr-BE" sz="2000" dirty="0" smtClean="0"/>
              <a:t> force of the </a:t>
            </a:r>
            <a:r>
              <a:rPr lang="fr-BE" sz="2000" b="1" dirty="0" err="1" smtClean="0"/>
              <a:t>Lisbon</a:t>
            </a:r>
            <a:r>
              <a:rPr lang="fr-BE" sz="2000" b="1" dirty="0" smtClean="0"/>
              <a:t> </a:t>
            </a:r>
            <a:r>
              <a:rPr lang="fr-BE" sz="2000" b="1" dirty="0" err="1" smtClean="0"/>
              <a:t>Treaty</a:t>
            </a:r>
            <a:r>
              <a:rPr lang="fr-BE" sz="2000" b="1" dirty="0" smtClean="0"/>
              <a:t> </a:t>
            </a:r>
            <a:r>
              <a:rPr lang="fr-BE" sz="2000" b="1" dirty="0" smtClean="0">
                <a:latin typeface="Arial"/>
                <a:cs typeface="Arial"/>
              </a:rPr>
              <a:t>► </a:t>
            </a:r>
            <a:r>
              <a:rPr lang="fr-BE" sz="2000" dirty="0" smtClean="0"/>
              <a:t>all agricultural </a:t>
            </a:r>
            <a:r>
              <a:rPr lang="fr-BE" sz="2000" dirty="0" err="1" smtClean="0"/>
              <a:t>legislation</a:t>
            </a:r>
            <a:r>
              <a:rPr lang="fr-BE" sz="2000" dirty="0" smtClean="0"/>
              <a:t> to </a:t>
            </a:r>
            <a:r>
              <a:rPr lang="fr-BE" sz="2000" dirty="0" err="1" smtClean="0"/>
              <a:t>be</a:t>
            </a:r>
            <a:r>
              <a:rPr lang="fr-BE" sz="2000" dirty="0" smtClean="0"/>
              <a:t> </a:t>
            </a:r>
            <a:r>
              <a:rPr lang="fr-BE" sz="2000" dirty="0" err="1" smtClean="0"/>
              <a:t>aligned</a:t>
            </a:r>
            <a:r>
              <a:rPr lang="fr-BE" sz="2000" dirty="0" smtClean="0"/>
              <a:t> (Commission </a:t>
            </a:r>
            <a:r>
              <a:rPr lang="fr-BE" sz="2000" dirty="0" err="1" smtClean="0"/>
              <a:t>empowerments</a:t>
            </a:r>
            <a:r>
              <a:rPr lang="fr-BE" sz="2000" dirty="0" smtClean="0"/>
              <a:t>)</a:t>
            </a:r>
          </a:p>
          <a:p>
            <a:pPr>
              <a:spcAft>
                <a:spcPts val="1200"/>
              </a:spcAft>
              <a:buFont typeface="Courier New" panose="02070309020205020404" pitchFamily="49" charset="0"/>
              <a:buChar char="o"/>
            </a:pPr>
            <a:r>
              <a:rPr lang="fr-BE" sz="2000" dirty="0" smtClean="0"/>
              <a:t>2013: </a:t>
            </a:r>
            <a:r>
              <a:rPr lang="fr-BE" sz="2000" dirty="0" err="1" smtClean="0"/>
              <a:t>Alignment</a:t>
            </a:r>
            <a:r>
              <a:rPr lang="fr-BE" sz="2000" dirty="0" smtClean="0"/>
              <a:t> of Council </a:t>
            </a:r>
            <a:r>
              <a:rPr lang="fr-BE" sz="2000" dirty="0" err="1" smtClean="0"/>
              <a:t>Regulation</a:t>
            </a:r>
            <a:r>
              <a:rPr lang="fr-BE" sz="2000" dirty="0" smtClean="0"/>
              <a:t> (EU) No 110/2008</a:t>
            </a:r>
          </a:p>
          <a:p>
            <a:pPr>
              <a:spcAft>
                <a:spcPts val="1200"/>
              </a:spcAft>
              <a:buFont typeface="Courier New" panose="02070309020205020404" pitchFamily="49" charset="0"/>
              <a:buChar char="o"/>
            </a:pPr>
            <a:r>
              <a:rPr lang="fr-BE" sz="2000" dirty="0" smtClean="0"/>
              <a:t>2014-2016: </a:t>
            </a:r>
            <a:r>
              <a:rPr lang="fr-BE" sz="2000" dirty="0" err="1" smtClean="0"/>
              <a:t>delays</a:t>
            </a:r>
            <a:r>
              <a:rPr lang="fr-BE" sz="2000" dirty="0" smtClean="0"/>
              <a:t> in adoption of Commission </a:t>
            </a:r>
            <a:r>
              <a:rPr lang="fr-BE" sz="2000" dirty="0" err="1" smtClean="0"/>
              <a:t>proposal</a:t>
            </a:r>
            <a:r>
              <a:rPr lang="fr-BE" sz="2000" dirty="0" smtClean="0"/>
              <a:t> due to </a:t>
            </a:r>
            <a:r>
              <a:rPr lang="fr-BE" sz="2000" dirty="0" err="1" smtClean="0"/>
              <a:t>internal</a:t>
            </a:r>
            <a:r>
              <a:rPr lang="fr-BE" sz="2000" dirty="0" smtClean="0"/>
              <a:t> discussions as to </a:t>
            </a:r>
            <a:r>
              <a:rPr lang="fr-BE" sz="2000" dirty="0" err="1" smtClean="0"/>
              <a:t>whether</a:t>
            </a:r>
            <a:r>
              <a:rPr lang="fr-BE" sz="2000" dirty="0" smtClean="0"/>
              <a:t> to </a:t>
            </a:r>
            <a:r>
              <a:rPr lang="fr-BE" sz="2000" dirty="0" err="1" smtClean="0"/>
              <a:t>include</a:t>
            </a:r>
            <a:r>
              <a:rPr lang="fr-BE" sz="2000" dirty="0" smtClean="0"/>
              <a:t> GI aspects</a:t>
            </a:r>
          </a:p>
          <a:p>
            <a:pPr>
              <a:spcAft>
                <a:spcPts val="1200"/>
              </a:spcAft>
              <a:buFont typeface="Courier New" panose="02070309020205020404" pitchFamily="49" charset="0"/>
              <a:buChar char="o"/>
            </a:pPr>
            <a:r>
              <a:rPr lang="fr-BE" sz="2000" dirty="0" smtClean="0"/>
              <a:t>2016: </a:t>
            </a:r>
            <a:r>
              <a:rPr lang="fr-BE" sz="2000" dirty="0" err="1" smtClean="0"/>
              <a:t>decision</a:t>
            </a:r>
            <a:r>
              <a:rPr lang="fr-BE" sz="2000" dirty="0" smtClean="0"/>
              <a:t> to </a:t>
            </a:r>
            <a:r>
              <a:rPr lang="fr-BE" sz="2000" dirty="0" err="1" smtClean="0"/>
              <a:t>incorporate</a:t>
            </a:r>
            <a:r>
              <a:rPr lang="fr-BE" sz="2000" dirty="0" smtClean="0"/>
              <a:t> the </a:t>
            </a:r>
            <a:r>
              <a:rPr lang="fr-BE" sz="2000" dirty="0" err="1" smtClean="0"/>
              <a:t>procedures</a:t>
            </a:r>
            <a:r>
              <a:rPr lang="fr-BE" sz="2000" dirty="0" smtClean="0"/>
              <a:t> for the registration and protection of </a:t>
            </a:r>
            <a:r>
              <a:rPr lang="fr-BE" sz="2000" dirty="0" err="1" smtClean="0"/>
              <a:t>GIs</a:t>
            </a:r>
            <a:r>
              <a:rPr lang="fr-BE" sz="2000" dirty="0" smtClean="0"/>
              <a:t> </a:t>
            </a:r>
            <a:r>
              <a:rPr lang="fr-BE" sz="2000" dirty="0" err="1" smtClean="0"/>
              <a:t>into</a:t>
            </a:r>
            <a:r>
              <a:rPr lang="fr-BE" sz="2000" dirty="0" smtClean="0"/>
              <a:t> the </a:t>
            </a:r>
            <a:r>
              <a:rPr lang="fr-BE" sz="2000" dirty="0" err="1" smtClean="0"/>
              <a:t>same</a:t>
            </a:r>
            <a:r>
              <a:rPr lang="fr-BE" sz="2000" dirty="0" smtClean="0"/>
              <a:t> </a:t>
            </a:r>
            <a:r>
              <a:rPr lang="fr-BE" sz="2000" dirty="0" err="1" smtClean="0"/>
              <a:t>text</a:t>
            </a:r>
            <a:endParaRPr lang="fr-BE" sz="2000" dirty="0" smtClean="0"/>
          </a:p>
          <a:p>
            <a:pPr>
              <a:spcAft>
                <a:spcPts val="1200"/>
              </a:spcAft>
              <a:buFont typeface="Courier New" panose="02070309020205020404" pitchFamily="49" charset="0"/>
              <a:buChar char="o"/>
            </a:pPr>
            <a:r>
              <a:rPr lang="fr-BE" sz="2000" b="1" dirty="0" smtClean="0"/>
              <a:t>1.12.2016</a:t>
            </a:r>
            <a:r>
              <a:rPr lang="fr-BE" sz="2000" dirty="0" smtClean="0"/>
              <a:t>: Commission </a:t>
            </a:r>
            <a:r>
              <a:rPr lang="fr-BE" sz="2000" dirty="0" err="1" smtClean="0"/>
              <a:t>Proposal</a:t>
            </a:r>
            <a:r>
              <a:rPr lang="fr-BE" sz="2000" dirty="0" smtClean="0"/>
              <a:t> </a:t>
            </a:r>
            <a:r>
              <a:rPr lang="fr-BE" sz="2000" dirty="0" err="1" smtClean="0"/>
              <a:t>adopted</a:t>
            </a:r>
            <a:r>
              <a:rPr lang="fr-BE" sz="2000" dirty="0" smtClean="0"/>
              <a:t> and </a:t>
            </a:r>
            <a:r>
              <a:rPr lang="fr-BE" sz="2000" dirty="0" err="1" smtClean="0"/>
              <a:t>transmitted</a:t>
            </a:r>
            <a:r>
              <a:rPr lang="fr-BE" sz="2000" dirty="0" smtClean="0"/>
              <a:t> to EP and Council</a:t>
            </a:r>
          </a:p>
          <a:p>
            <a:pPr marL="0" indent="0">
              <a:buNone/>
            </a:pPr>
            <a:endParaRPr lang="en-GB" sz="1400" i="0" dirty="0"/>
          </a:p>
          <a:p>
            <a:endParaRPr lang="en-GB" sz="1200" dirty="0"/>
          </a:p>
        </p:txBody>
      </p:sp>
    </p:spTree>
    <p:extLst>
      <p:ext uri="{BB962C8B-B14F-4D97-AF65-F5344CB8AC3E}">
        <p14:creationId xmlns:p14="http://schemas.microsoft.com/office/powerpoint/2010/main" val="3407147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96752"/>
            <a:ext cx="8229600" cy="5472608"/>
          </a:xfrm>
        </p:spPr>
        <p:txBody>
          <a:bodyPr/>
          <a:lstStyle/>
          <a:p>
            <a:pPr>
              <a:buFont typeface="Courier New" panose="02070309020205020404" pitchFamily="49" charset="0"/>
              <a:buChar char="o"/>
            </a:pPr>
            <a:endParaRPr lang="en-GB" sz="1200" dirty="0"/>
          </a:p>
          <a:p>
            <a:pPr marL="0" indent="0" algn="ctr">
              <a:spcAft>
                <a:spcPts val="2400"/>
              </a:spcAft>
              <a:buNone/>
            </a:pPr>
            <a:r>
              <a:rPr lang="en-GB" sz="2800" b="1" cap="small" dirty="0" smtClean="0">
                <a:solidFill>
                  <a:srgbClr val="FF0000"/>
                </a:solidFill>
                <a:effectLst>
                  <a:outerShdw blurRad="50800" dist="38100" algn="tr" rotWithShape="0">
                    <a:prstClr val="black">
                      <a:alpha val="40000"/>
                    </a:prstClr>
                  </a:outerShdw>
                </a:effectLst>
              </a:rPr>
              <a:t>Main Changes Proposed by the COM</a:t>
            </a:r>
            <a:endParaRPr lang="en-GB" sz="2800" dirty="0">
              <a:solidFill>
                <a:srgbClr val="FF0000"/>
              </a:solidFill>
            </a:endParaRPr>
          </a:p>
          <a:p>
            <a:pPr>
              <a:spcAft>
                <a:spcPts val="600"/>
              </a:spcAft>
              <a:buFont typeface="Courier New" panose="02070309020205020404" pitchFamily="49" charset="0"/>
              <a:buChar char="o"/>
            </a:pPr>
            <a:r>
              <a:rPr lang="fr-BE" sz="1600" dirty="0" err="1" smtClean="0"/>
              <a:t>Definition</a:t>
            </a:r>
            <a:r>
              <a:rPr lang="fr-BE" sz="1600" dirty="0" smtClean="0"/>
              <a:t> of </a:t>
            </a:r>
            <a:r>
              <a:rPr lang="fr-BE" sz="1600" b="1" dirty="0" err="1" smtClean="0"/>
              <a:t>empowerments</a:t>
            </a:r>
            <a:r>
              <a:rPr lang="fr-BE" sz="1600" dirty="0" smtClean="0"/>
              <a:t> to Commission to </a:t>
            </a:r>
            <a:r>
              <a:rPr lang="fr-BE" sz="1600" dirty="0" err="1" smtClean="0"/>
              <a:t>adopt</a:t>
            </a:r>
            <a:r>
              <a:rPr lang="fr-BE" sz="1600" dirty="0" smtClean="0"/>
              <a:t> </a:t>
            </a:r>
            <a:r>
              <a:rPr lang="fr-BE" sz="1600" dirty="0" err="1" smtClean="0"/>
              <a:t>delegated</a:t>
            </a:r>
            <a:r>
              <a:rPr lang="fr-BE" sz="1600" dirty="0" smtClean="0"/>
              <a:t> and </a:t>
            </a:r>
            <a:r>
              <a:rPr lang="fr-BE" sz="1600" dirty="0" err="1" smtClean="0"/>
              <a:t>implementing</a:t>
            </a:r>
            <a:r>
              <a:rPr lang="fr-BE" sz="1600" dirty="0" smtClean="0"/>
              <a:t> </a:t>
            </a:r>
            <a:r>
              <a:rPr lang="fr-BE" sz="1600" dirty="0" err="1" smtClean="0"/>
              <a:t>acts</a:t>
            </a:r>
            <a:r>
              <a:rPr lang="fr-BE" sz="1600" dirty="0" smtClean="0"/>
              <a:t> (</a:t>
            </a:r>
            <a:r>
              <a:rPr lang="fr-BE" sz="1600" b="1" dirty="0" err="1" smtClean="0"/>
              <a:t>Lisbon</a:t>
            </a:r>
            <a:r>
              <a:rPr lang="fr-BE" sz="1600" b="1" dirty="0" smtClean="0"/>
              <a:t> </a:t>
            </a:r>
            <a:r>
              <a:rPr lang="fr-BE" sz="1600" b="1" dirty="0" err="1" smtClean="0"/>
              <a:t>Treaty</a:t>
            </a:r>
            <a:r>
              <a:rPr lang="fr-BE" sz="1600" dirty="0" smtClean="0"/>
              <a:t>)</a:t>
            </a:r>
          </a:p>
          <a:p>
            <a:pPr>
              <a:spcAft>
                <a:spcPts val="600"/>
              </a:spcAft>
              <a:buFont typeface="Courier New" panose="02070309020205020404" pitchFamily="49" charset="0"/>
              <a:buChar char="o"/>
            </a:pPr>
            <a:r>
              <a:rPr lang="fr-BE" sz="1600" dirty="0" smtClean="0"/>
              <a:t>Introduction of </a:t>
            </a:r>
            <a:r>
              <a:rPr lang="fr-BE" sz="1600" b="1" dirty="0" smtClean="0"/>
              <a:t>agricultural </a:t>
            </a:r>
            <a:r>
              <a:rPr lang="fr-BE" sz="1600" b="1" dirty="0" err="1"/>
              <a:t>l</a:t>
            </a:r>
            <a:r>
              <a:rPr lang="fr-BE" sz="1600" b="1" dirty="0" err="1" smtClean="0"/>
              <a:t>egal</a:t>
            </a:r>
            <a:r>
              <a:rPr lang="fr-BE" sz="1600" b="1" dirty="0" smtClean="0"/>
              <a:t> basis </a:t>
            </a:r>
            <a:r>
              <a:rPr lang="fr-BE" sz="1600" dirty="0" smtClean="0"/>
              <a:t>(Article 43(2) TFEU)</a:t>
            </a:r>
          </a:p>
          <a:p>
            <a:pPr>
              <a:spcAft>
                <a:spcPts val="600"/>
              </a:spcAft>
              <a:buFont typeface="Courier New" panose="02070309020205020404" pitchFamily="49" charset="0"/>
              <a:buChar char="o"/>
            </a:pPr>
            <a:r>
              <a:rPr lang="fr-BE" sz="1600" dirty="0" err="1" smtClean="0"/>
              <a:t>Overall</a:t>
            </a:r>
            <a:r>
              <a:rPr lang="fr-BE" sz="1600" dirty="0" smtClean="0"/>
              <a:t>, no changes in substance but in </a:t>
            </a:r>
            <a:r>
              <a:rPr lang="fr-BE" sz="1600" b="1" dirty="0" smtClean="0"/>
              <a:t>structure and </a:t>
            </a:r>
            <a:r>
              <a:rPr lang="fr-BE" sz="1600" b="1" dirty="0" err="1" smtClean="0"/>
              <a:t>wording</a:t>
            </a:r>
            <a:r>
              <a:rPr lang="fr-BE" sz="1600" b="1" dirty="0" smtClean="0"/>
              <a:t> </a:t>
            </a:r>
            <a:r>
              <a:rPr lang="fr-BE" sz="1600" dirty="0" smtClean="0"/>
              <a:t>to </a:t>
            </a:r>
            <a:r>
              <a:rPr lang="fr-BE" sz="1600" dirty="0" err="1" smtClean="0"/>
              <a:t>simplify</a:t>
            </a:r>
            <a:r>
              <a:rPr lang="fr-BE" sz="1600" dirty="0" smtClean="0"/>
              <a:t> the </a:t>
            </a:r>
            <a:r>
              <a:rPr lang="fr-BE" sz="1600" dirty="0" err="1" smtClean="0"/>
              <a:t>text</a:t>
            </a:r>
            <a:r>
              <a:rPr lang="fr-BE" sz="1600" dirty="0" smtClean="0"/>
              <a:t> and </a:t>
            </a:r>
            <a:r>
              <a:rPr lang="fr-BE" sz="1600" dirty="0" err="1" smtClean="0"/>
              <a:t>improve</a:t>
            </a:r>
            <a:r>
              <a:rPr lang="fr-BE" sz="1600" dirty="0" smtClean="0"/>
              <a:t> </a:t>
            </a:r>
            <a:r>
              <a:rPr lang="fr-BE" sz="1600" dirty="0" err="1" smtClean="0"/>
              <a:t>readability</a:t>
            </a:r>
            <a:endParaRPr lang="fr-BE" sz="1600" dirty="0" smtClean="0"/>
          </a:p>
          <a:p>
            <a:pPr>
              <a:spcAft>
                <a:spcPts val="600"/>
              </a:spcAft>
              <a:buFont typeface="Courier New" panose="02070309020205020404" pitchFamily="49" charset="0"/>
              <a:buChar char="o"/>
            </a:pPr>
            <a:r>
              <a:rPr lang="fr-BE" sz="1600" dirty="0" smtClean="0"/>
              <a:t>Clarification of </a:t>
            </a:r>
            <a:r>
              <a:rPr lang="fr-BE" sz="1600" dirty="0" err="1" smtClean="0"/>
              <a:t>some</a:t>
            </a:r>
            <a:r>
              <a:rPr lang="fr-BE" sz="1600" dirty="0" smtClean="0"/>
              <a:t> </a:t>
            </a:r>
            <a:r>
              <a:rPr lang="fr-BE" sz="1600" b="1" dirty="0" smtClean="0"/>
              <a:t>labelling </a:t>
            </a:r>
            <a:r>
              <a:rPr lang="fr-BE" sz="1600" b="1" dirty="0" err="1" smtClean="0"/>
              <a:t>rules</a:t>
            </a:r>
            <a:r>
              <a:rPr lang="fr-BE" sz="1600" b="1" dirty="0" smtClean="0"/>
              <a:t> </a:t>
            </a:r>
            <a:r>
              <a:rPr lang="fr-BE" sz="1600" dirty="0" smtClean="0"/>
              <a:t>for compound </a:t>
            </a:r>
            <a:r>
              <a:rPr lang="fr-BE" sz="1600" dirty="0" err="1" smtClean="0"/>
              <a:t>terms</a:t>
            </a:r>
            <a:r>
              <a:rPr lang="fr-BE" sz="1600" dirty="0" smtClean="0"/>
              <a:t>, allusions, mixtures of spirit drinks </a:t>
            </a:r>
            <a:r>
              <a:rPr lang="fr-BE" sz="1600" dirty="0" err="1" smtClean="0"/>
              <a:t>aimed</a:t>
            </a:r>
            <a:r>
              <a:rPr lang="fr-BE" sz="1600" dirty="0" smtClean="0"/>
              <a:t> </a:t>
            </a:r>
            <a:r>
              <a:rPr lang="fr-BE" sz="1600" dirty="0" err="1" smtClean="0"/>
              <a:t>at</a:t>
            </a:r>
            <a:r>
              <a:rPr lang="fr-BE" sz="1600" dirty="0" smtClean="0"/>
              <a:t> </a:t>
            </a:r>
            <a:r>
              <a:rPr lang="fr-BE" sz="1600" dirty="0" err="1" smtClean="0"/>
              <a:t>avoiding</a:t>
            </a:r>
            <a:r>
              <a:rPr lang="fr-BE" sz="1600" dirty="0" smtClean="0"/>
              <a:t> </a:t>
            </a:r>
            <a:r>
              <a:rPr lang="fr-BE" sz="1600" dirty="0" err="1" smtClean="0"/>
              <a:t>internal</a:t>
            </a:r>
            <a:r>
              <a:rPr lang="fr-BE" sz="1600" dirty="0" smtClean="0"/>
              <a:t> </a:t>
            </a:r>
            <a:r>
              <a:rPr lang="fr-BE" sz="1600" dirty="0" err="1" smtClean="0"/>
              <a:t>market</a:t>
            </a:r>
            <a:r>
              <a:rPr lang="fr-BE" sz="1600" dirty="0" smtClean="0"/>
              <a:t> </a:t>
            </a:r>
            <a:r>
              <a:rPr lang="fr-BE" sz="1600" dirty="0" err="1" smtClean="0"/>
              <a:t>problems</a:t>
            </a:r>
            <a:endParaRPr lang="fr-BE" sz="1600" dirty="0" smtClean="0"/>
          </a:p>
          <a:p>
            <a:pPr>
              <a:spcAft>
                <a:spcPts val="600"/>
              </a:spcAft>
              <a:buFont typeface="Courier New" panose="02070309020205020404" pitchFamily="49" charset="0"/>
              <a:buChar char="o"/>
            </a:pPr>
            <a:r>
              <a:rPr lang="fr-BE" sz="1600" dirty="0" err="1" smtClean="0"/>
              <a:t>Integration</a:t>
            </a:r>
            <a:r>
              <a:rPr lang="fr-BE" sz="1600" dirty="0" smtClean="0"/>
              <a:t> of the </a:t>
            </a:r>
            <a:r>
              <a:rPr lang="fr-BE" sz="1600" b="1" dirty="0" smtClean="0"/>
              <a:t>compound </a:t>
            </a:r>
            <a:r>
              <a:rPr lang="fr-BE" sz="1600" b="1" dirty="0" err="1" smtClean="0"/>
              <a:t>terms</a:t>
            </a:r>
            <a:r>
              <a:rPr lang="fr-BE" sz="1600" b="1" dirty="0" smtClean="0"/>
              <a:t> and allusions </a:t>
            </a:r>
            <a:r>
              <a:rPr lang="fr-BE" sz="1600" b="1" dirty="0" err="1" smtClean="0"/>
              <a:t>rules</a:t>
            </a:r>
            <a:r>
              <a:rPr lang="fr-BE" sz="1600" b="1" dirty="0" smtClean="0"/>
              <a:t> </a:t>
            </a:r>
            <a:r>
              <a:rPr lang="fr-BE" sz="1600" dirty="0" err="1" smtClean="0"/>
              <a:t>currently</a:t>
            </a:r>
            <a:r>
              <a:rPr lang="fr-BE" sz="1600" dirty="0" smtClean="0"/>
              <a:t> in Commission </a:t>
            </a:r>
            <a:r>
              <a:rPr lang="fr-BE" sz="1600" dirty="0" err="1" smtClean="0"/>
              <a:t>Regulation</a:t>
            </a:r>
            <a:r>
              <a:rPr lang="fr-BE" sz="1600" dirty="0" smtClean="0"/>
              <a:t> (EU) No 716/2013 (simplification)</a:t>
            </a:r>
          </a:p>
          <a:p>
            <a:pPr>
              <a:spcAft>
                <a:spcPts val="600"/>
              </a:spcAft>
              <a:buFont typeface="Courier New" panose="02070309020205020404" pitchFamily="49" charset="0"/>
              <a:buChar char="o"/>
            </a:pPr>
            <a:r>
              <a:rPr lang="fr-BE" sz="1600" dirty="0" smtClean="0"/>
              <a:t>Inclusion of a new article on the </a:t>
            </a:r>
            <a:r>
              <a:rPr lang="fr-BE" sz="1600" b="1" dirty="0" smtClean="0"/>
              <a:t>indication of the </a:t>
            </a:r>
            <a:r>
              <a:rPr lang="fr-BE" sz="1600" b="1" dirty="0" err="1" smtClean="0"/>
              <a:t>origin</a:t>
            </a:r>
            <a:endParaRPr lang="fr-BE" sz="1600" b="1" dirty="0" smtClean="0"/>
          </a:p>
          <a:p>
            <a:pPr>
              <a:spcAft>
                <a:spcPts val="2400"/>
              </a:spcAft>
              <a:buFont typeface="Courier New" panose="02070309020205020404" pitchFamily="49" charset="0"/>
              <a:buChar char="o"/>
            </a:pPr>
            <a:r>
              <a:rPr lang="fr-BE" sz="1600" dirty="0" err="1" smtClean="0"/>
              <a:t>Clearer</a:t>
            </a:r>
            <a:r>
              <a:rPr lang="fr-BE" sz="1600" dirty="0" smtClean="0"/>
              <a:t> </a:t>
            </a:r>
            <a:r>
              <a:rPr lang="fr-BE" sz="1600" b="1" dirty="0" err="1" smtClean="0"/>
              <a:t>procedures</a:t>
            </a:r>
            <a:r>
              <a:rPr lang="fr-BE" sz="1600" b="1" dirty="0" smtClean="0"/>
              <a:t> for the registration of </a:t>
            </a:r>
            <a:r>
              <a:rPr lang="fr-BE" sz="1600" b="1" dirty="0" err="1" smtClean="0"/>
              <a:t>GIs</a:t>
            </a:r>
            <a:r>
              <a:rPr lang="fr-BE" sz="1600" dirty="0" smtClean="0"/>
              <a:t> </a:t>
            </a:r>
            <a:r>
              <a:rPr lang="fr-BE" sz="1600" dirty="0" err="1" smtClean="0"/>
              <a:t>inspired</a:t>
            </a:r>
            <a:r>
              <a:rPr lang="fr-BE" sz="1600" dirty="0" smtClean="0"/>
              <a:t> by R 1151/2012 on </a:t>
            </a:r>
            <a:r>
              <a:rPr lang="fr-BE" sz="1600" dirty="0" err="1" smtClean="0"/>
              <a:t>quality</a:t>
            </a:r>
            <a:r>
              <a:rPr lang="fr-BE" sz="1600" dirty="0" smtClean="0"/>
              <a:t> </a:t>
            </a:r>
            <a:r>
              <a:rPr lang="fr-BE" sz="1600" dirty="0" err="1" smtClean="0"/>
              <a:t>schemes</a:t>
            </a:r>
            <a:r>
              <a:rPr lang="fr-BE" sz="1600" dirty="0" smtClean="0"/>
              <a:t> for agricultural </a:t>
            </a:r>
            <a:r>
              <a:rPr lang="fr-BE" sz="1600" dirty="0" err="1" smtClean="0"/>
              <a:t>products</a:t>
            </a:r>
            <a:r>
              <a:rPr lang="fr-BE" sz="1600" dirty="0" smtClean="0"/>
              <a:t> and </a:t>
            </a:r>
            <a:r>
              <a:rPr lang="fr-BE" sz="1600" dirty="0" err="1" smtClean="0"/>
              <a:t>foodstuff</a:t>
            </a:r>
            <a:endParaRPr lang="fr-BE" sz="1500" dirty="0" smtClean="0"/>
          </a:p>
          <a:p>
            <a:pPr marL="0" indent="0">
              <a:spcAft>
                <a:spcPts val="1200"/>
              </a:spcAft>
              <a:buNone/>
            </a:pPr>
            <a:r>
              <a:rPr lang="fr-BE" sz="1600" i="0" dirty="0" smtClean="0"/>
              <a:t>Changes </a:t>
            </a:r>
            <a:r>
              <a:rPr lang="fr-BE" sz="1600" i="0" dirty="0" err="1" smtClean="0"/>
              <a:t>discussed</a:t>
            </a:r>
            <a:r>
              <a:rPr lang="fr-BE" sz="1600" i="0" dirty="0" smtClean="0"/>
              <a:t> </a:t>
            </a:r>
            <a:r>
              <a:rPr lang="fr-BE" sz="1600" i="0" dirty="0" err="1" smtClean="0"/>
              <a:t>both</a:t>
            </a:r>
            <a:r>
              <a:rPr lang="fr-BE" sz="1600" i="0" dirty="0" smtClean="0"/>
              <a:t> </a:t>
            </a:r>
            <a:r>
              <a:rPr lang="fr-BE" sz="1600" i="0" dirty="0" err="1" smtClean="0"/>
              <a:t>with</a:t>
            </a:r>
            <a:r>
              <a:rPr lang="fr-BE" sz="1600" i="0" dirty="0" smtClean="0"/>
              <a:t> MS and the </a:t>
            </a:r>
            <a:r>
              <a:rPr lang="fr-BE" sz="1600" i="0" dirty="0" err="1" smtClean="0"/>
              <a:t>sector</a:t>
            </a:r>
            <a:r>
              <a:rPr lang="fr-BE" sz="1600" i="0" dirty="0" smtClean="0"/>
              <a:t> </a:t>
            </a:r>
            <a:r>
              <a:rPr lang="fr-BE" sz="1600" i="0" dirty="0" err="1" smtClean="0"/>
              <a:t>prior</a:t>
            </a:r>
            <a:r>
              <a:rPr lang="fr-BE" sz="1600" i="0" dirty="0" smtClean="0"/>
              <a:t> to </a:t>
            </a:r>
            <a:r>
              <a:rPr lang="fr-BE" sz="1600" i="0" dirty="0" err="1" smtClean="0"/>
              <a:t>their</a:t>
            </a:r>
            <a:r>
              <a:rPr lang="fr-BE" sz="1600" i="0" dirty="0" smtClean="0"/>
              <a:t> introduction</a:t>
            </a:r>
            <a:endParaRPr lang="en-GB" sz="1400" i="0" dirty="0"/>
          </a:p>
          <a:p>
            <a:endParaRPr lang="en-GB" sz="1200" dirty="0"/>
          </a:p>
        </p:txBody>
      </p:sp>
    </p:spTree>
    <p:extLst>
      <p:ext uri="{BB962C8B-B14F-4D97-AF65-F5344CB8AC3E}">
        <p14:creationId xmlns:p14="http://schemas.microsoft.com/office/powerpoint/2010/main" val="3913795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6" y="1196752"/>
            <a:ext cx="8229600" cy="1296144"/>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Works in the EP</a:t>
            </a:r>
            <a:r>
              <a:rPr lang="en-GB" sz="2800" i="1" dirty="0">
                <a:solidFill>
                  <a:srgbClr val="FF0000"/>
                </a:solidFill>
              </a:rPr>
              <a:t/>
            </a:r>
            <a:br>
              <a:rPr lang="en-GB" sz="2800" i="1" dirty="0">
                <a:solidFill>
                  <a:srgbClr val="FF0000"/>
                </a:solidFill>
              </a:rPr>
            </a:br>
            <a:endParaRPr lang="en-GB" sz="2800" i="1" dirty="0">
              <a:solidFill>
                <a:srgbClr val="FF0000"/>
              </a:solidFill>
              <a:latin typeface="+mn-lt"/>
            </a:endParaRPr>
          </a:p>
        </p:txBody>
      </p:sp>
      <p:sp>
        <p:nvSpPr>
          <p:cNvPr id="4" name="Content Placeholder 3"/>
          <p:cNvSpPr>
            <a:spLocks noGrp="1"/>
          </p:cNvSpPr>
          <p:nvPr>
            <p:ph idx="1"/>
          </p:nvPr>
        </p:nvSpPr>
        <p:spPr>
          <a:xfrm>
            <a:off x="323528" y="2348880"/>
            <a:ext cx="8496944" cy="4032969"/>
          </a:xfrm>
        </p:spPr>
        <p:txBody>
          <a:bodyPr/>
          <a:lstStyle/>
          <a:p>
            <a:r>
              <a:rPr lang="fr-BE" b="1" dirty="0" smtClean="0"/>
              <a:t>ENVI </a:t>
            </a:r>
            <a:r>
              <a:rPr lang="fr-BE" dirty="0" smtClean="0"/>
              <a:t>(</a:t>
            </a:r>
            <a:r>
              <a:rPr lang="fr-BE" dirty="0" err="1" smtClean="0"/>
              <a:t>environment</a:t>
            </a:r>
            <a:r>
              <a:rPr lang="fr-BE" dirty="0" smtClean="0"/>
              <a:t> and </a:t>
            </a:r>
            <a:r>
              <a:rPr lang="fr-BE" dirty="0" err="1" smtClean="0"/>
              <a:t>consumers</a:t>
            </a:r>
            <a:r>
              <a:rPr lang="fr-BE" dirty="0" smtClean="0"/>
              <a:t> protection) = lead </a:t>
            </a:r>
            <a:r>
              <a:rPr lang="fr-BE" dirty="0" err="1" smtClean="0"/>
              <a:t>Committee</a:t>
            </a:r>
            <a:endParaRPr lang="fr-BE" dirty="0" smtClean="0"/>
          </a:p>
          <a:p>
            <a:pPr marL="0" indent="0">
              <a:buNone/>
            </a:pPr>
            <a:r>
              <a:rPr lang="fr-BE" dirty="0" smtClean="0"/>
              <a:t> </a:t>
            </a:r>
          </a:p>
          <a:p>
            <a:r>
              <a:rPr lang="fr-BE" b="1" dirty="0" smtClean="0"/>
              <a:t>AGRI </a:t>
            </a:r>
            <a:r>
              <a:rPr lang="fr-BE" dirty="0" smtClean="0"/>
              <a:t>and </a:t>
            </a:r>
            <a:r>
              <a:rPr lang="fr-BE" b="1" dirty="0" smtClean="0"/>
              <a:t>INTA</a:t>
            </a:r>
            <a:r>
              <a:rPr lang="fr-BE" dirty="0" smtClean="0"/>
              <a:t> (Agriculture and International Trade </a:t>
            </a:r>
            <a:r>
              <a:rPr lang="fr-BE" dirty="0" err="1" smtClean="0"/>
              <a:t>Committees</a:t>
            </a:r>
            <a:r>
              <a:rPr lang="fr-BE" dirty="0" smtClean="0"/>
              <a:t>) </a:t>
            </a:r>
            <a:r>
              <a:rPr lang="fr-BE" dirty="0" err="1" smtClean="0"/>
              <a:t>provided</a:t>
            </a:r>
            <a:r>
              <a:rPr lang="fr-BE" dirty="0" smtClean="0"/>
              <a:t> opinions</a:t>
            </a:r>
          </a:p>
          <a:p>
            <a:pPr marL="0" indent="0">
              <a:buNone/>
            </a:pPr>
            <a:endParaRPr lang="fr-BE" dirty="0" smtClean="0"/>
          </a:p>
          <a:p>
            <a:r>
              <a:rPr lang="fr-BE" b="1" dirty="0" smtClean="0"/>
              <a:t>1.3.2018</a:t>
            </a:r>
            <a:r>
              <a:rPr lang="fr-BE" dirty="0" smtClean="0"/>
              <a:t>: vote of </a:t>
            </a:r>
            <a:r>
              <a:rPr lang="fr-BE" dirty="0" err="1" smtClean="0"/>
              <a:t>amendments</a:t>
            </a:r>
            <a:r>
              <a:rPr lang="fr-BE" dirty="0" smtClean="0"/>
              <a:t> in </a:t>
            </a:r>
            <a:r>
              <a:rPr lang="fr-BE" b="1" dirty="0" err="1" smtClean="0"/>
              <a:t>Plenary</a:t>
            </a:r>
            <a:r>
              <a:rPr lang="fr-BE" b="1" dirty="0" smtClean="0"/>
              <a:t> </a:t>
            </a:r>
            <a:r>
              <a:rPr lang="fr-BE" dirty="0" smtClean="0"/>
              <a:t>-&gt; ENVI </a:t>
            </a:r>
            <a:r>
              <a:rPr lang="fr-BE" dirty="0" err="1" smtClean="0"/>
              <a:t>received</a:t>
            </a:r>
            <a:r>
              <a:rPr lang="fr-BE" dirty="0" smtClean="0"/>
              <a:t> the mandate to </a:t>
            </a:r>
            <a:r>
              <a:rPr lang="fr-BE" dirty="0" err="1" smtClean="0"/>
              <a:t>negotiate</a:t>
            </a:r>
            <a:r>
              <a:rPr lang="fr-BE" dirty="0" smtClean="0"/>
              <a:t> </a:t>
            </a:r>
            <a:r>
              <a:rPr lang="fr-BE" dirty="0" err="1" smtClean="0"/>
              <a:t>with</a:t>
            </a:r>
            <a:r>
              <a:rPr lang="fr-BE" dirty="0" smtClean="0"/>
              <a:t> the Council and the Commission (trilogue)</a:t>
            </a:r>
          </a:p>
          <a:p>
            <a:endParaRPr lang="en-GB" dirty="0" smtClean="0"/>
          </a:p>
          <a:p>
            <a:pPr>
              <a:spcBef>
                <a:spcPts val="0"/>
              </a:spcBef>
              <a:spcAft>
                <a:spcPts val="1200"/>
              </a:spcAft>
            </a:pPr>
            <a:endParaRPr lang="fr-BE" sz="1600" dirty="0"/>
          </a:p>
          <a:p>
            <a:endParaRPr lang="fr-BE" sz="1600" dirty="0"/>
          </a:p>
          <a:p>
            <a:pPr marL="0" indent="0">
              <a:buNone/>
            </a:pPr>
            <a:endParaRPr lang="fr-BE" sz="1600" dirty="0" smtClean="0"/>
          </a:p>
          <a:p>
            <a:pPr marL="0" indent="0">
              <a:buNone/>
            </a:pPr>
            <a:endParaRPr lang="en-GB" sz="1600" dirty="0"/>
          </a:p>
        </p:txBody>
      </p:sp>
    </p:spTree>
    <p:extLst>
      <p:ext uri="{BB962C8B-B14F-4D97-AF65-F5344CB8AC3E}">
        <p14:creationId xmlns:p14="http://schemas.microsoft.com/office/powerpoint/2010/main" val="1748371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6" y="1196752"/>
            <a:ext cx="8229600" cy="1296144"/>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Works in Council</a:t>
            </a:r>
            <a:r>
              <a:rPr lang="en-GB" sz="2800" i="1" dirty="0">
                <a:solidFill>
                  <a:srgbClr val="FF0000"/>
                </a:solidFill>
              </a:rPr>
              <a:t/>
            </a:r>
            <a:br>
              <a:rPr lang="en-GB" sz="2800" i="1" dirty="0">
                <a:solidFill>
                  <a:srgbClr val="FF0000"/>
                </a:solidFill>
              </a:rPr>
            </a:br>
            <a:endParaRPr lang="en-GB" sz="2800" i="1" dirty="0">
              <a:solidFill>
                <a:srgbClr val="FF0000"/>
              </a:solidFill>
              <a:latin typeface="+mn-lt"/>
            </a:endParaRPr>
          </a:p>
        </p:txBody>
      </p:sp>
      <p:sp>
        <p:nvSpPr>
          <p:cNvPr id="4" name="Content Placeholder 3"/>
          <p:cNvSpPr>
            <a:spLocks noGrp="1"/>
          </p:cNvSpPr>
          <p:nvPr>
            <p:ph idx="1"/>
          </p:nvPr>
        </p:nvSpPr>
        <p:spPr>
          <a:xfrm>
            <a:off x="323528" y="2348880"/>
            <a:ext cx="8496944" cy="4032969"/>
          </a:xfrm>
        </p:spPr>
        <p:txBody>
          <a:bodyPr/>
          <a:lstStyle/>
          <a:p>
            <a:r>
              <a:rPr lang="fr-BE" b="1" dirty="0" smtClean="0"/>
              <a:t>9.12.2016</a:t>
            </a:r>
            <a:r>
              <a:rPr lang="fr-BE" dirty="0" smtClean="0"/>
              <a:t>: 1st </a:t>
            </a:r>
            <a:r>
              <a:rPr lang="fr-BE" dirty="0" err="1" smtClean="0"/>
              <a:t>Working</a:t>
            </a:r>
            <a:r>
              <a:rPr lang="fr-BE" dirty="0" smtClean="0"/>
              <a:t> Party </a:t>
            </a:r>
            <a:r>
              <a:rPr lang="fr-BE" dirty="0" err="1" smtClean="0"/>
              <a:t>under</a:t>
            </a:r>
            <a:r>
              <a:rPr lang="fr-BE" dirty="0" smtClean="0"/>
              <a:t> SK PSY</a:t>
            </a:r>
          </a:p>
          <a:p>
            <a:pPr marL="0" indent="0">
              <a:buNone/>
            </a:pPr>
            <a:r>
              <a:rPr lang="fr-BE" dirty="0" smtClean="0"/>
              <a:t> </a:t>
            </a:r>
          </a:p>
          <a:p>
            <a:r>
              <a:rPr lang="fr-BE" b="1" dirty="0" smtClean="0"/>
              <a:t>2017-2018</a:t>
            </a:r>
            <a:r>
              <a:rPr lang="fr-BE" dirty="0" smtClean="0"/>
              <a:t>: 18 </a:t>
            </a:r>
            <a:r>
              <a:rPr lang="fr-BE" dirty="0" err="1" smtClean="0"/>
              <a:t>further</a:t>
            </a:r>
            <a:r>
              <a:rPr lang="fr-BE" dirty="0" smtClean="0"/>
              <a:t> </a:t>
            </a:r>
            <a:r>
              <a:rPr lang="fr-BE" dirty="0" err="1" smtClean="0"/>
              <a:t>days</a:t>
            </a:r>
            <a:r>
              <a:rPr lang="fr-BE" dirty="0" smtClean="0"/>
              <a:t> of discussion in </a:t>
            </a:r>
            <a:r>
              <a:rPr lang="fr-BE" dirty="0" err="1" smtClean="0"/>
              <a:t>Working</a:t>
            </a:r>
            <a:r>
              <a:rPr lang="fr-BE" dirty="0" smtClean="0"/>
              <a:t> Party </a:t>
            </a:r>
            <a:r>
              <a:rPr lang="fr-BE" dirty="0" err="1" smtClean="0"/>
              <a:t>under</a:t>
            </a:r>
            <a:r>
              <a:rPr lang="fr-BE" dirty="0" smtClean="0"/>
              <a:t> MT, EE, BG </a:t>
            </a:r>
            <a:r>
              <a:rPr lang="fr-BE" dirty="0" err="1" smtClean="0"/>
              <a:t>Presidencies</a:t>
            </a:r>
            <a:r>
              <a:rPr lang="fr-BE" dirty="0" smtClean="0"/>
              <a:t> + </a:t>
            </a:r>
            <a:r>
              <a:rPr lang="fr-BE" dirty="0" err="1" smtClean="0"/>
              <a:t>political</a:t>
            </a:r>
            <a:r>
              <a:rPr lang="fr-BE" dirty="0" smtClean="0"/>
              <a:t> guidance </a:t>
            </a:r>
            <a:r>
              <a:rPr lang="fr-BE" dirty="0" err="1" smtClean="0"/>
              <a:t>requested</a:t>
            </a:r>
            <a:r>
              <a:rPr lang="fr-BE" dirty="0" smtClean="0"/>
              <a:t> at 4 meetings of the </a:t>
            </a:r>
            <a:r>
              <a:rPr lang="fr-BE" dirty="0" err="1" smtClean="0"/>
              <a:t>Special</a:t>
            </a:r>
            <a:r>
              <a:rPr lang="fr-BE" dirty="0" smtClean="0"/>
              <a:t> </a:t>
            </a:r>
            <a:r>
              <a:rPr lang="fr-BE" dirty="0" err="1" smtClean="0"/>
              <a:t>Committee</a:t>
            </a:r>
            <a:r>
              <a:rPr lang="fr-BE" dirty="0" smtClean="0"/>
              <a:t> for Agriculture</a:t>
            </a:r>
          </a:p>
          <a:p>
            <a:endParaRPr lang="fr-BE" dirty="0" smtClean="0"/>
          </a:p>
          <a:p>
            <a:r>
              <a:rPr lang="fr-BE" b="1" dirty="0" smtClean="0"/>
              <a:t>23.4.2018</a:t>
            </a:r>
            <a:r>
              <a:rPr lang="fr-BE" dirty="0" smtClean="0"/>
              <a:t> (</a:t>
            </a:r>
            <a:r>
              <a:rPr lang="fr-BE" dirty="0" err="1" smtClean="0"/>
              <a:t>provisional</a:t>
            </a:r>
            <a:r>
              <a:rPr lang="fr-BE" dirty="0" smtClean="0"/>
              <a:t>): the BG PSY </a:t>
            </a:r>
            <a:r>
              <a:rPr lang="fr-BE" dirty="0" err="1" smtClean="0"/>
              <a:t>will</a:t>
            </a:r>
            <a:r>
              <a:rPr lang="fr-BE" dirty="0" smtClean="0"/>
              <a:t> </a:t>
            </a:r>
            <a:r>
              <a:rPr lang="fr-BE" dirty="0" err="1" smtClean="0"/>
              <a:t>ask</a:t>
            </a:r>
            <a:r>
              <a:rPr lang="fr-BE" dirty="0" smtClean="0"/>
              <a:t> for the mandate to </a:t>
            </a:r>
            <a:r>
              <a:rPr lang="fr-BE" dirty="0" err="1" smtClean="0"/>
              <a:t>negotiate</a:t>
            </a:r>
            <a:r>
              <a:rPr lang="fr-BE" dirty="0" smtClean="0"/>
              <a:t> </a:t>
            </a:r>
            <a:r>
              <a:rPr lang="fr-BE" dirty="0" err="1" smtClean="0"/>
              <a:t>with</a:t>
            </a:r>
            <a:r>
              <a:rPr lang="fr-BE" dirty="0" smtClean="0"/>
              <a:t> the European </a:t>
            </a:r>
            <a:r>
              <a:rPr lang="fr-BE" dirty="0" err="1" smtClean="0"/>
              <a:t>Parliament</a:t>
            </a:r>
            <a:r>
              <a:rPr lang="fr-BE" dirty="0" smtClean="0"/>
              <a:t> and the Commission (trilogue)</a:t>
            </a:r>
          </a:p>
          <a:p>
            <a:endParaRPr lang="en-GB" dirty="0" smtClean="0"/>
          </a:p>
          <a:p>
            <a:pPr>
              <a:spcBef>
                <a:spcPts val="0"/>
              </a:spcBef>
              <a:spcAft>
                <a:spcPts val="1200"/>
              </a:spcAft>
            </a:pPr>
            <a:endParaRPr lang="fr-BE" sz="1600" dirty="0"/>
          </a:p>
          <a:p>
            <a:endParaRPr lang="fr-BE" sz="1600" dirty="0"/>
          </a:p>
          <a:p>
            <a:pPr marL="0" indent="0">
              <a:buNone/>
            </a:pPr>
            <a:endParaRPr lang="fr-BE" sz="1600" dirty="0" smtClean="0"/>
          </a:p>
          <a:p>
            <a:pPr marL="0" indent="0">
              <a:buNone/>
            </a:pPr>
            <a:endParaRPr lang="en-GB" sz="1600" dirty="0"/>
          </a:p>
        </p:txBody>
      </p:sp>
    </p:spTree>
    <p:extLst>
      <p:ext uri="{BB962C8B-B14F-4D97-AF65-F5344CB8AC3E}">
        <p14:creationId xmlns:p14="http://schemas.microsoft.com/office/powerpoint/2010/main" val="37740429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6" y="1196752"/>
            <a:ext cx="8229600" cy="1296144"/>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latin typeface="+mn-lt"/>
              </a:rPr>
              <a:t>Outlook</a:t>
            </a:r>
            <a:r>
              <a:rPr lang="en-GB" sz="2800" i="1" dirty="0">
                <a:solidFill>
                  <a:srgbClr val="FF0000"/>
                </a:solidFill>
              </a:rPr>
              <a:t/>
            </a:r>
            <a:br>
              <a:rPr lang="en-GB" sz="2800" i="1" dirty="0">
                <a:solidFill>
                  <a:srgbClr val="FF0000"/>
                </a:solidFill>
              </a:rPr>
            </a:br>
            <a:endParaRPr lang="en-GB" sz="2800" i="1" dirty="0">
              <a:solidFill>
                <a:srgbClr val="FF0000"/>
              </a:solidFill>
              <a:latin typeface="+mn-lt"/>
            </a:endParaRPr>
          </a:p>
        </p:txBody>
      </p:sp>
      <p:sp>
        <p:nvSpPr>
          <p:cNvPr id="4" name="Content Placeholder 3"/>
          <p:cNvSpPr>
            <a:spLocks noGrp="1"/>
          </p:cNvSpPr>
          <p:nvPr>
            <p:ph idx="1"/>
          </p:nvPr>
        </p:nvSpPr>
        <p:spPr>
          <a:xfrm>
            <a:off x="323528" y="2348880"/>
            <a:ext cx="8496944" cy="4032969"/>
          </a:xfrm>
        </p:spPr>
        <p:txBody>
          <a:bodyPr/>
          <a:lstStyle/>
          <a:p>
            <a:endParaRPr lang="fr-BE" b="1" dirty="0" smtClean="0"/>
          </a:p>
          <a:p>
            <a:endParaRPr lang="fr-BE" b="1" dirty="0" smtClean="0"/>
          </a:p>
          <a:p>
            <a:r>
              <a:rPr lang="fr-BE" b="1" dirty="0" smtClean="0"/>
              <a:t>May-</a:t>
            </a:r>
            <a:r>
              <a:rPr lang="fr-BE" b="1" dirty="0" err="1" smtClean="0"/>
              <a:t>June</a:t>
            </a:r>
            <a:r>
              <a:rPr lang="fr-BE" b="1" dirty="0" smtClean="0"/>
              <a:t> 2018</a:t>
            </a:r>
            <a:r>
              <a:rPr lang="fr-BE" dirty="0" smtClean="0"/>
              <a:t>: 1st trilogue?</a:t>
            </a:r>
          </a:p>
          <a:p>
            <a:endParaRPr lang="fr-BE" dirty="0" smtClean="0"/>
          </a:p>
          <a:p>
            <a:r>
              <a:rPr lang="fr-BE" b="1" dirty="0" err="1" smtClean="0"/>
              <a:t>Late</a:t>
            </a:r>
            <a:r>
              <a:rPr lang="fr-BE" b="1" dirty="0" smtClean="0"/>
              <a:t> 2018 – </a:t>
            </a:r>
            <a:r>
              <a:rPr lang="fr-BE" b="1" dirty="0" err="1" smtClean="0"/>
              <a:t>early</a:t>
            </a:r>
            <a:r>
              <a:rPr lang="fr-BE" b="1" dirty="0" smtClean="0"/>
              <a:t> 2019</a:t>
            </a:r>
            <a:r>
              <a:rPr lang="fr-BE" dirty="0" smtClean="0"/>
              <a:t>: </a:t>
            </a:r>
            <a:r>
              <a:rPr lang="fr-BE" dirty="0" err="1" smtClean="0"/>
              <a:t>political</a:t>
            </a:r>
            <a:r>
              <a:rPr lang="fr-BE" dirty="0" smtClean="0"/>
              <a:t> agreement?    (if no obstacles/</a:t>
            </a:r>
            <a:r>
              <a:rPr lang="fr-BE" dirty="0" err="1" smtClean="0"/>
              <a:t>difficulties</a:t>
            </a:r>
            <a:r>
              <a:rPr lang="fr-BE" dirty="0" smtClean="0"/>
              <a:t> in trilogue </a:t>
            </a:r>
            <a:r>
              <a:rPr lang="fr-BE" dirty="0" err="1" smtClean="0"/>
              <a:t>negotiations</a:t>
            </a:r>
            <a:r>
              <a:rPr lang="fr-BE" dirty="0" smtClean="0"/>
              <a:t>)</a:t>
            </a:r>
          </a:p>
          <a:p>
            <a:pPr marL="0" indent="0">
              <a:buNone/>
            </a:pPr>
            <a:r>
              <a:rPr lang="fr-BE" dirty="0" smtClean="0"/>
              <a:t> </a:t>
            </a:r>
          </a:p>
          <a:p>
            <a:endParaRPr lang="en-GB" dirty="0" smtClean="0"/>
          </a:p>
          <a:p>
            <a:pPr>
              <a:spcBef>
                <a:spcPts val="0"/>
              </a:spcBef>
              <a:spcAft>
                <a:spcPts val="1200"/>
              </a:spcAft>
            </a:pPr>
            <a:endParaRPr lang="fr-BE" sz="1600" dirty="0"/>
          </a:p>
          <a:p>
            <a:endParaRPr lang="fr-BE" sz="1600" dirty="0"/>
          </a:p>
          <a:p>
            <a:pPr marL="0" indent="0">
              <a:buNone/>
            </a:pPr>
            <a:endParaRPr lang="fr-BE" sz="1600" dirty="0" smtClean="0"/>
          </a:p>
          <a:p>
            <a:pPr marL="0" indent="0">
              <a:buNone/>
            </a:pPr>
            <a:endParaRPr lang="en-GB" sz="1600" dirty="0"/>
          </a:p>
        </p:txBody>
      </p:sp>
    </p:spTree>
    <p:extLst>
      <p:ext uri="{BB962C8B-B14F-4D97-AF65-F5344CB8AC3E}">
        <p14:creationId xmlns:p14="http://schemas.microsoft.com/office/powerpoint/2010/main" val="2305567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rPr>
              <a:t>MAIN AMENDMENTS</a:t>
            </a:r>
            <a:br>
              <a:rPr lang="en-GB" sz="2800" i="1" dirty="0" smtClean="0">
                <a:solidFill>
                  <a:srgbClr val="FF0000"/>
                </a:solidFill>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420888"/>
            <a:ext cx="8229600" cy="3960440"/>
          </a:xfrm>
        </p:spPr>
        <p:txBody>
          <a:bodyPr/>
          <a:lstStyle/>
          <a:p>
            <a:pPr marL="0" indent="0" algn="ctr">
              <a:spcAft>
                <a:spcPts val="600"/>
              </a:spcAft>
              <a:buNone/>
            </a:pPr>
            <a:r>
              <a:rPr lang="fr-BE" sz="1800" b="1" dirty="0" smtClean="0">
                <a:solidFill>
                  <a:srgbClr val="3065CE"/>
                </a:solidFill>
              </a:rPr>
              <a:t>Elimination of </a:t>
            </a:r>
            <a:r>
              <a:rPr lang="fr-BE" sz="1800" b="1" dirty="0" err="1" smtClean="0">
                <a:solidFill>
                  <a:srgbClr val="3065CE"/>
                </a:solidFill>
              </a:rPr>
              <a:t>empowerments</a:t>
            </a:r>
            <a:r>
              <a:rPr lang="fr-BE" sz="1800" b="1" dirty="0" smtClean="0">
                <a:solidFill>
                  <a:srgbClr val="3065CE"/>
                </a:solidFill>
              </a:rPr>
              <a:t> to the COM</a:t>
            </a:r>
            <a:endParaRPr lang="fr-BE" sz="1800" dirty="0" smtClean="0">
              <a:solidFill>
                <a:srgbClr val="3065CE"/>
              </a:solidFill>
            </a:endParaRPr>
          </a:p>
          <a:p>
            <a:pPr>
              <a:spcAft>
                <a:spcPts val="600"/>
              </a:spcAft>
            </a:pPr>
            <a:r>
              <a:rPr lang="fr-BE" sz="1600" dirty="0" err="1" smtClean="0">
                <a:solidFill>
                  <a:schemeClr val="tx1"/>
                </a:solidFill>
              </a:rPr>
              <a:t>Contrary</a:t>
            </a:r>
            <a:r>
              <a:rPr lang="fr-BE" sz="1600" dirty="0" smtClean="0">
                <a:solidFill>
                  <a:schemeClr val="tx1"/>
                </a:solidFill>
              </a:rPr>
              <a:t> to the </a:t>
            </a:r>
            <a:r>
              <a:rPr lang="fr-BE" sz="1600" dirty="0" err="1" smtClean="0">
                <a:solidFill>
                  <a:schemeClr val="tx1"/>
                </a:solidFill>
              </a:rPr>
              <a:t>current</a:t>
            </a:r>
            <a:r>
              <a:rPr lang="fr-BE" sz="1600" dirty="0" smtClean="0">
                <a:solidFill>
                  <a:schemeClr val="tx1"/>
                </a:solidFill>
              </a:rPr>
              <a:t> situation, the COM </a:t>
            </a:r>
            <a:r>
              <a:rPr lang="fr-BE" sz="1600" dirty="0" err="1" smtClean="0">
                <a:solidFill>
                  <a:schemeClr val="tx1"/>
                </a:solidFill>
              </a:rPr>
              <a:t>shall</a:t>
            </a:r>
            <a:r>
              <a:rPr lang="fr-BE" sz="1600" dirty="0" smtClean="0">
                <a:solidFill>
                  <a:schemeClr val="tx1"/>
                </a:solidFill>
              </a:rPr>
              <a:t> no longer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empowered</a:t>
            </a:r>
            <a:r>
              <a:rPr lang="fr-BE" sz="1600" dirty="0" smtClean="0">
                <a:solidFill>
                  <a:schemeClr val="tx1"/>
                </a:solidFill>
              </a:rPr>
              <a:t> to </a:t>
            </a:r>
            <a:r>
              <a:rPr lang="fr-BE" sz="1600" dirty="0" err="1" smtClean="0">
                <a:solidFill>
                  <a:schemeClr val="tx1"/>
                </a:solidFill>
              </a:rPr>
              <a:t>adopt</a:t>
            </a:r>
            <a:r>
              <a:rPr lang="fr-BE" sz="1600" dirty="0" smtClean="0">
                <a:solidFill>
                  <a:schemeClr val="tx1"/>
                </a:solidFill>
              </a:rPr>
              <a:t> </a:t>
            </a:r>
            <a:r>
              <a:rPr lang="fr-BE" sz="1600" dirty="0" err="1" smtClean="0">
                <a:solidFill>
                  <a:schemeClr val="tx1"/>
                </a:solidFill>
              </a:rPr>
              <a:t>delegated</a:t>
            </a:r>
            <a:r>
              <a:rPr lang="fr-BE" sz="1600" dirty="0" smtClean="0">
                <a:solidFill>
                  <a:schemeClr val="tx1"/>
                </a:solidFill>
              </a:rPr>
              <a:t> </a:t>
            </a:r>
            <a:r>
              <a:rPr lang="fr-BE" sz="1600" dirty="0" err="1" smtClean="0">
                <a:solidFill>
                  <a:schemeClr val="tx1"/>
                </a:solidFill>
              </a:rPr>
              <a:t>acts</a:t>
            </a:r>
            <a:r>
              <a:rPr lang="fr-BE" sz="1600" dirty="0" smtClean="0">
                <a:solidFill>
                  <a:schemeClr val="tx1"/>
                </a:solidFill>
              </a:rPr>
              <a:t> to:</a:t>
            </a:r>
          </a:p>
          <a:p>
            <a:pPr marL="719138" indent="-363538">
              <a:spcAft>
                <a:spcPts val="600"/>
              </a:spcAft>
            </a:pPr>
            <a:r>
              <a:rPr lang="fr-BE" sz="1600" b="1" dirty="0" err="1" smtClean="0">
                <a:solidFill>
                  <a:schemeClr val="tx1"/>
                </a:solidFill>
              </a:rPr>
              <a:t>amend</a:t>
            </a:r>
            <a:r>
              <a:rPr lang="fr-BE" sz="1600" b="1" dirty="0" smtClean="0">
                <a:solidFill>
                  <a:schemeClr val="tx1"/>
                </a:solidFill>
              </a:rPr>
              <a:t> spirit drink </a:t>
            </a:r>
            <a:r>
              <a:rPr lang="fr-BE" sz="1600" b="1" dirty="0" err="1" smtClean="0">
                <a:solidFill>
                  <a:schemeClr val="tx1"/>
                </a:solidFill>
              </a:rPr>
              <a:t>categories</a:t>
            </a:r>
            <a:r>
              <a:rPr lang="fr-BE" sz="1600" b="1" dirty="0" smtClean="0">
                <a:solidFill>
                  <a:schemeClr val="tx1"/>
                </a:solidFill>
              </a:rPr>
              <a:t> </a:t>
            </a:r>
            <a:r>
              <a:rPr lang="fr-BE" sz="1600" dirty="0" smtClean="0">
                <a:solidFill>
                  <a:schemeClr val="tx1"/>
                </a:solidFill>
              </a:rPr>
              <a:t>of </a:t>
            </a:r>
            <a:r>
              <a:rPr lang="fr-BE" sz="1600" dirty="0" err="1" smtClean="0">
                <a:solidFill>
                  <a:schemeClr val="tx1"/>
                </a:solidFill>
              </a:rPr>
              <a:t>Annex</a:t>
            </a:r>
            <a:r>
              <a:rPr lang="fr-BE" sz="1600" dirty="0" smtClean="0">
                <a:solidFill>
                  <a:schemeClr val="tx1"/>
                </a:solidFill>
              </a:rPr>
              <a:t> II</a:t>
            </a:r>
          </a:p>
          <a:p>
            <a:pPr marL="719138" indent="-363538">
              <a:spcAft>
                <a:spcPts val="600"/>
              </a:spcAft>
            </a:pPr>
            <a:r>
              <a:rPr lang="fr-BE" sz="1600" b="1" dirty="0" err="1" smtClean="0">
                <a:solidFill>
                  <a:schemeClr val="tx1"/>
                </a:solidFill>
              </a:rPr>
              <a:t>add</a:t>
            </a:r>
            <a:r>
              <a:rPr lang="fr-BE" sz="1600" b="1" dirty="0" smtClean="0">
                <a:solidFill>
                  <a:schemeClr val="tx1"/>
                </a:solidFill>
              </a:rPr>
              <a:t> new spirit drink </a:t>
            </a:r>
            <a:r>
              <a:rPr lang="fr-BE" sz="1600" b="1" dirty="0" err="1" smtClean="0">
                <a:solidFill>
                  <a:schemeClr val="tx1"/>
                </a:solidFill>
              </a:rPr>
              <a:t>categories</a:t>
            </a:r>
            <a:r>
              <a:rPr lang="fr-BE" sz="1600" b="1" dirty="0" smtClean="0">
                <a:solidFill>
                  <a:schemeClr val="tx1"/>
                </a:solidFill>
              </a:rPr>
              <a:t> </a:t>
            </a:r>
            <a:r>
              <a:rPr lang="fr-BE" sz="1600" dirty="0" smtClean="0">
                <a:solidFill>
                  <a:schemeClr val="tx1"/>
                </a:solidFill>
              </a:rPr>
              <a:t>to </a:t>
            </a:r>
            <a:r>
              <a:rPr lang="fr-BE" sz="1600" dirty="0" err="1" smtClean="0">
                <a:solidFill>
                  <a:schemeClr val="tx1"/>
                </a:solidFill>
              </a:rPr>
              <a:t>Annex</a:t>
            </a:r>
            <a:r>
              <a:rPr lang="fr-BE" sz="1600" dirty="0" smtClean="0">
                <a:solidFill>
                  <a:schemeClr val="tx1"/>
                </a:solidFill>
              </a:rPr>
              <a:t> II</a:t>
            </a:r>
          </a:p>
          <a:p>
            <a:pPr marL="719138" indent="-363538">
              <a:spcAft>
                <a:spcPts val="600"/>
              </a:spcAft>
            </a:pPr>
            <a:r>
              <a:rPr lang="fr-BE" sz="1600" b="1" dirty="0" err="1" smtClean="0">
                <a:solidFill>
                  <a:schemeClr val="tx1"/>
                </a:solidFill>
              </a:rPr>
              <a:t>amend</a:t>
            </a:r>
            <a:r>
              <a:rPr lang="fr-BE" sz="1600" b="1" dirty="0" smtClean="0">
                <a:solidFill>
                  <a:schemeClr val="tx1"/>
                </a:solidFill>
              </a:rPr>
              <a:t> </a:t>
            </a:r>
            <a:r>
              <a:rPr lang="fr-BE" sz="1600" b="1" dirty="0" err="1" smtClean="0">
                <a:solidFill>
                  <a:schemeClr val="tx1"/>
                </a:solidFill>
              </a:rPr>
              <a:t>technical</a:t>
            </a:r>
            <a:r>
              <a:rPr lang="fr-BE" sz="1600" b="1" dirty="0" smtClean="0">
                <a:solidFill>
                  <a:schemeClr val="tx1"/>
                </a:solidFill>
              </a:rPr>
              <a:t> </a:t>
            </a:r>
            <a:r>
              <a:rPr lang="fr-BE" sz="1600" b="1" dirty="0" err="1" smtClean="0">
                <a:solidFill>
                  <a:schemeClr val="tx1"/>
                </a:solidFill>
              </a:rPr>
              <a:t>definitions</a:t>
            </a:r>
            <a:r>
              <a:rPr lang="fr-BE" sz="1600" b="1" dirty="0" smtClean="0">
                <a:solidFill>
                  <a:schemeClr val="tx1"/>
                </a:solidFill>
              </a:rPr>
              <a:t> for the </a:t>
            </a:r>
            <a:r>
              <a:rPr lang="fr-BE" sz="1600" b="1" dirty="0" err="1" smtClean="0">
                <a:solidFill>
                  <a:schemeClr val="tx1"/>
                </a:solidFill>
              </a:rPr>
              <a:t>internal</a:t>
            </a:r>
            <a:r>
              <a:rPr lang="fr-BE" sz="1600" b="1" dirty="0" smtClean="0">
                <a:solidFill>
                  <a:schemeClr val="tx1"/>
                </a:solidFill>
              </a:rPr>
              <a:t> </a:t>
            </a:r>
            <a:r>
              <a:rPr lang="fr-BE" sz="1600" b="1" dirty="0" err="1" smtClean="0">
                <a:solidFill>
                  <a:schemeClr val="tx1"/>
                </a:solidFill>
              </a:rPr>
              <a:t>market</a:t>
            </a:r>
            <a:r>
              <a:rPr lang="fr-BE" sz="1600" dirty="0" smtClean="0">
                <a:solidFill>
                  <a:schemeClr val="tx1"/>
                </a:solidFill>
              </a:rPr>
              <a:t> (</a:t>
            </a:r>
            <a:r>
              <a:rPr lang="fr-BE" sz="1600" dirty="0" err="1" smtClean="0">
                <a:solidFill>
                  <a:schemeClr val="tx1"/>
                </a:solidFill>
              </a:rPr>
              <a:t>only</a:t>
            </a:r>
            <a:r>
              <a:rPr lang="fr-BE" sz="1600" dirty="0" smtClean="0">
                <a:solidFill>
                  <a:schemeClr val="tx1"/>
                </a:solidFill>
              </a:rPr>
              <a:t> </a:t>
            </a:r>
            <a:r>
              <a:rPr lang="fr-BE" sz="1600" u="sng" dirty="0" smtClean="0">
                <a:solidFill>
                  <a:schemeClr val="tx1"/>
                </a:solidFill>
              </a:rPr>
              <a:t>Council</a:t>
            </a:r>
            <a:r>
              <a:rPr lang="fr-BE" sz="1600" dirty="0" smtClean="0">
                <a:solidFill>
                  <a:schemeClr val="tx1"/>
                </a:solidFill>
              </a:rPr>
              <a:t>) – </a:t>
            </a:r>
            <a:r>
              <a:rPr lang="fr-BE" sz="1600" dirty="0" err="1" smtClean="0">
                <a:solidFill>
                  <a:schemeClr val="tx1"/>
                </a:solidFill>
              </a:rPr>
              <a:t>however</a:t>
            </a:r>
            <a:r>
              <a:rPr lang="fr-BE" sz="1600" dirty="0" smtClean="0">
                <a:solidFill>
                  <a:schemeClr val="tx1"/>
                </a:solidFill>
              </a:rPr>
              <a:t> the COM </a:t>
            </a:r>
            <a:r>
              <a:rPr lang="fr-BE" sz="1600" dirty="0" err="1" smtClean="0">
                <a:solidFill>
                  <a:schemeClr val="tx1"/>
                </a:solidFill>
              </a:rPr>
              <a:t>may</a:t>
            </a:r>
            <a:r>
              <a:rPr lang="fr-BE" sz="1600" dirty="0" smtClean="0">
                <a:solidFill>
                  <a:schemeClr val="tx1"/>
                </a:solidFill>
              </a:rPr>
              <a:t> continue </a:t>
            </a:r>
            <a:r>
              <a:rPr lang="fr-BE" sz="1600" dirty="0" err="1" smtClean="0">
                <a:solidFill>
                  <a:schemeClr val="tx1"/>
                </a:solidFill>
              </a:rPr>
              <a:t>adapting</a:t>
            </a:r>
            <a:r>
              <a:rPr lang="fr-BE" sz="1600" dirty="0" smtClean="0">
                <a:solidFill>
                  <a:schemeClr val="tx1"/>
                </a:solidFill>
              </a:rPr>
              <a:t> </a:t>
            </a:r>
            <a:r>
              <a:rPr lang="fr-BE" sz="1600" dirty="0" err="1" smtClean="0">
                <a:solidFill>
                  <a:schemeClr val="tx1"/>
                </a:solidFill>
              </a:rPr>
              <a:t>technical</a:t>
            </a:r>
            <a:r>
              <a:rPr lang="fr-BE" sz="1600" dirty="0" smtClean="0">
                <a:solidFill>
                  <a:schemeClr val="tx1"/>
                </a:solidFill>
              </a:rPr>
              <a:t> </a:t>
            </a:r>
            <a:r>
              <a:rPr lang="fr-BE" sz="1600" dirty="0" err="1" smtClean="0">
                <a:solidFill>
                  <a:schemeClr val="tx1"/>
                </a:solidFill>
              </a:rPr>
              <a:t>definitions</a:t>
            </a:r>
            <a:r>
              <a:rPr lang="fr-BE" sz="1600" dirty="0" smtClean="0">
                <a:solidFill>
                  <a:schemeClr val="tx1"/>
                </a:solidFill>
              </a:rPr>
              <a:t> to 3rd countries' </a:t>
            </a:r>
            <a:r>
              <a:rPr lang="fr-BE" sz="1600" dirty="0" err="1" smtClean="0">
                <a:solidFill>
                  <a:schemeClr val="tx1"/>
                </a:solidFill>
              </a:rPr>
              <a:t>requirements</a:t>
            </a:r>
            <a:r>
              <a:rPr lang="fr-BE" sz="1600" dirty="0" smtClean="0">
                <a:solidFill>
                  <a:schemeClr val="tx1"/>
                </a:solidFill>
              </a:rPr>
              <a:t> </a:t>
            </a:r>
          </a:p>
          <a:p>
            <a:pPr marL="719138" indent="-363538">
              <a:spcAft>
                <a:spcPts val="600"/>
              </a:spcAft>
            </a:pPr>
            <a:r>
              <a:rPr lang="fr-BE" sz="1600" dirty="0" err="1" smtClean="0">
                <a:solidFill>
                  <a:schemeClr val="tx1"/>
                </a:solidFill>
              </a:rPr>
              <a:t>amend</a:t>
            </a:r>
            <a:r>
              <a:rPr lang="fr-BE" sz="1600" dirty="0" smtClean="0">
                <a:solidFill>
                  <a:schemeClr val="tx1"/>
                </a:solidFill>
              </a:rPr>
              <a:t> </a:t>
            </a:r>
            <a:r>
              <a:rPr lang="fr-BE" sz="1600" dirty="0" err="1" smtClean="0">
                <a:solidFill>
                  <a:schemeClr val="tx1"/>
                </a:solidFill>
              </a:rPr>
              <a:t>rules</a:t>
            </a:r>
            <a:r>
              <a:rPr lang="fr-BE" sz="1600" dirty="0" smtClean="0">
                <a:solidFill>
                  <a:schemeClr val="tx1"/>
                </a:solidFill>
              </a:rPr>
              <a:t> on </a:t>
            </a:r>
            <a:r>
              <a:rPr lang="fr-BE" sz="1600" b="1" dirty="0" smtClean="0">
                <a:solidFill>
                  <a:schemeClr val="tx1"/>
                </a:solidFill>
              </a:rPr>
              <a:t>compound </a:t>
            </a:r>
            <a:r>
              <a:rPr lang="fr-BE" sz="1600" b="1" dirty="0" err="1" smtClean="0">
                <a:solidFill>
                  <a:schemeClr val="tx1"/>
                </a:solidFill>
              </a:rPr>
              <a:t>term</a:t>
            </a:r>
            <a:r>
              <a:rPr lang="fr-BE" sz="1600" dirty="0" smtClean="0">
                <a:solidFill>
                  <a:schemeClr val="tx1"/>
                </a:solidFill>
              </a:rPr>
              <a:t>, </a:t>
            </a:r>
            <a:r>
              <a:rPr lang="fr-BE" sz="1600" b="1" dirty="0" smtClean="0">
                <a:solidFill>
                  <a:schemeClr val="tx1"/>
                </a:solidFill>
              </a:rPr>
              <a:t>allusions </a:t>
            </a:r>
            <a:r>
              <a:rPr lang="fr-BE" sz="1600" dirty="0">
                <a:solidFill>
                  <a:schemeClr val="tx1"/>
                </a:solidFill>
              </a:rPr>
              <a:t>and </a:t>
            </a:r>
            <a:r>
              <a:rPr lang="fr-BE" sz="1600" b="1" dirty="0" smtClean="0">
                <a:solidFill>
                  <a:schemeClr val="tx1"/>
                </a:solidFill>
              </a:rPr>
              <a:t>mixtures </a:t>
            </a:r>
            <a:r>
              <a:rPr lang="fr-BE" sz="1600" dirty="0">
                <a:solidFill>
                  <a:schemeClr val="tx1"/>
                </a:solidFill>
              </a:rPr>
              <a:t>(</a:t>
            </a:r>
            <a:r>
              <a:rPr lang="fr-BE" sz="1600" dirty="0" err="1">
                <a:solidFill>
                  <a:schemeClr val="tx1"/>
                </a:solidFill>
              </a:rPr>
              <a:t>only</a:t>
            </a:r>
            <a:r>
              <a:rPr lang="fr-BE" sz="1600" dirty="0">
                <a:solidFill>
                  <a:schemeClr val="tx1"/>
                </a:solidFill>
              </a:rPr>
              <a:t> </a:t>
            </a:r>
            <a:r>
              <a:rPr lang="fr-BE" sz="1600" u="sng" dirty="0">
                <a:solidFill>
                  <a:schemeClr val="tx1"/>
                </a:solidFill>
              </a:rPr>
              <a:t>Council</a:t>
            </a:r>
            <a:r>
              <a:rPr lang="fr-BE" sz="1600" dirty="0">
                <a:solidFill>
                  <a:schemeClr val="tx1"/>
                </a:solidFill>
              </a:rPr>
              <a:t>) </a:t>
            </a:r>
            <a:endParaRPr lang="fr-BE" sz="1600" dirty="0" smtClean="0">
              <a:solidFill>
                <a:schemeClr val="tx1"/>
              </a:solidFill>
            </a:endParaRPr>
          </a:p>
          <a:p>
            <a:pPr marL="719138" indent="-363538">
              <a:spcAft>
                <a:spcPts val="600"/>
              </a:spcAft>
            </a:pPr>
            <a:r>
              <a:rPr lang="fr-BE" sz="1600" b="1" dirty="0" err="1">
                <a:solidFill>
                  <a:schemeClr val="tx1"/>
                </a:solidFill>
              </a:rPr>
              <a:t>d</a:t>
            </a:r>
            <a:r>
              <a:rPr lang="fr-BE" sz="1600" b="1" dirty="0" err="1" smtClean="0">
                <a:solidFill>
                  <a:schemeClr val="tx1"/>
                </a:solidFill>
              </a:rPr>
              <a:t>erogate</a:t>
            </a:r>
            <a:r>
              <a:rPr lang="fr-BE" sz="1600" b="1" dirty="0" smtClean="0">
                <a:solidFill>
                  <a:schemeClr val="tx1"/>
                </a:solidFill>
              </a:rPr>
              <a:t> </a:t>
            </a:r>
            <a:r>
              <a:rPr lang="fr-BE" sz="1600" dirty="0" err="1" smtClean="0">
                <a:solidFill>
                  <a:schemeClr val="tx1"/>
                </a:solidFill>
              </a:rPr>
              <a:t>from</a:t>
            </a:r>
            <a:r>
              <a:rPr lang="fr-BE" sz="1600" dirty="0" smtClean="0">
                <a:solidFill>
                  <a:schemeClr val="tx1"/>
                </a:solidFill>
              </a:rPr>
              <a:t> </a:t>
            </a:r>
            <a:r>
              <a:rPr lang="fr-BE" sz="1600" dirty="0" err="1" smtClean="0">
                <a:solidFill>
                  <a:schemeClr val="tx1"/>
                </a:solidFill>
              </a:rPr>
              <a:t>rules</a:t>
            </a:r>
            <a:r>
              <a:rPr lang="fr-BE" sz="1600" dirty="0" smtClean="0">
                <a:solidFill>
                  <a:schemeClr val="tx1"/>
                </a:solidFill>
              </a:rPr>
              <a:t> on </a:t>
            </a:r>
            <a:r>
              <a:rPr lang="fr-BE" sz="1600" b="1" dirty="0" smtClean="0">
                <a:solidFill>
                  <a:schemeClr val="tx1"/>
                </a:solidFill>
              </a:rPr>
              <a:t>labelling </a:t>
            </a:r>
            <a:r>
              <a:rPr lang="fr-BE" sz="1600" dirty="0" smtClean="0">
                <a:solidFill>
                  <a:schemeClr val="tx1"/>
                </a:solidFill>
              </a:rPr>
              <a:t>of </a:t>
            </a:r>
            <a:r>
              <a:rPr lang="fr-BE" sz="1600" b="1" dirty="0" smtClean="0">
                <a:solidFill>
                  <a:schemeClr val="tx1"/>
                </a:solidFill>
              </a:rPr>
              <a:t>maturation </a:t>
            </a:r>
            <a:r>
              <a:rPr lang="fr-BE" sz="1600" b="1" dirty="0" err="1" smtClean="0">
                <a:solidFill>
                  <a:schemeClr val="tx1"/>
                </a:solidFill>
              </a:rPr>
              <a:t>period</a:t>
            </a:r>
            <a:r>
              <a:rPr lang="fr-BE" sz="1600" b="1" dirty="0" smtClean="0">
                <a:solidFill>
                  <a:schemeClr val="tx1"/>
                </a:solidFill>
              </a:rPr>
              <a:t> or </a:t>
            </a:r>
            <a:r>
              <a:rPr lang="fr-BE" sz="1600" b="1" dirty="0" err="1" smtClean="0">
                <a:solidFill>
                  <a:schemeClr val="tx1"/>
                </a:solidFill>
              </a:rPr>
              <a:t>age</a:t>
            </a:r>
            <a:endParaRPr lang="fr-BE" sz="1600" b="1" dirty="0" smtClean="0">
              <a:solidFill>
                <a:schemeClr val="tx1"/>
              </a:solidFill>
            </a:endParaRPr>
          </a:p>
          <a:p>
            <a:pPr marL="719138" indent="-363538">
              <a:spcAft>
                <a:spcPts val="600"/>
              </a:spcAft>
            </a:pPr>
            <a:r>
              <a:rPr lang="fr-BE" sz="1600" b="1" dirty="0" err="1" smtClean="0">
                <a:solidFill>
                  <a:schemeClr val="tx1"/>
                </a:solidFill>
              </a:rPr>
              <a:t>derogate</a:t>
            </a:r>
            <a:r>
              <a:rPr lang="fr-BE" sz="1600" b="1" dirty="0" smtClean="0">
                <a:solidFill>
                  <a:schemeClr val="tx1"/>
                </a:solidFill>
              </a:rPr>
              <a:t> </a:t>
            </a:r>
            <a:r>
              <a:rPr lang="fr-BE" sz="1600" dirty="0" err="1" smtClean="0">
                <a:solidFill>
                  <a:schemeClr val="tx1"/>
                </a:solidFill>
              </a:rPr>
              <a:t>from</a:t>
            </a:r>
            <a:r>
              <a:rPr lang="fr-BE" sz="1600" dirty="0" smtClean="0">
                <a:solidFill>
                  <a:schemeClr val="tx1"/>
                </a:solidFill>
              </a:rPr>
              <a:t> </a:t>
            </a:r>
            <a:r>
              <a:rPr lang="fr-BE" sz="1600" b="1" dirty="0" smtClean="0">
                <a:solidFill>
                  <a:schemeClr val="tx1"/>
                </a:solidFill>
              </a:rPr>
              <a:t>labelling </a:t>
            </a:r>
            <a:r>
              <a:rPr lang="fr-BE" sz="1600" dirty="0" smtClean="0">
                <a:solidFill>
                  <a:schemeClr val="tx1"/>
                </a:solidFill>
              </a:rPr>
              <a:t>provisions for </a:t>
            </a:r>
            <a:r>
              <a:rPr lang="fr-BE" sz="1600" b="1" dirty="0" smtClean="0">
                <a:solidFill>
                  <a:schemeClr val="tx1"/>
                </a:solidFill>
              </a:rPr>
              <a:t>export </a:t>
            </a:r>
            <a:r>
              <a:rPr lang="fr-BE" sz="1600" b="1" dirty="0" err="1" smtClean="0">
                <a:solidFill>
                  <a:schemeClr val="tx1"/>
                </a:solidFill>
              </a:rPr>
              <a:t>purposes</a:t>
            </a:r>
            <a:endParaRPr lang="fr-BE" sz="1600" b="1" dirty="0" smtClean="0">
              <a:solidFill>
                <a:schemeClr val="tx1"/>
              </a:solidFill>
            </a:endParaRPr>
          </a:p>
          <a:p>
            <a:pPr>
              <a:spcAft>
                <a:spcPts val="600"/>
              </a:spcAft>
            </a:pPr>
            <a:endParaRPr lang="fr-BE" sz="1600" dirty="0" smtClean="0"/>
          </a:p>
        </p:txBody>
      </p:sp>
    </p:spTree>
    <p:extLst>
      <p:ext uri="{BB962C8B-B14F-4D97-AF65-F5344CB8AC3E}">
        <p14:creationId xmlns:p14="http://schemas.microsoft.com/office/powerpoint/2010/main" val="3957431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8229600" cy="1368152"/>
          </a:xfrm>
        </p:spPr>
        <p:txBody>
          <a:bodyPr/>
          <a:lstStyle/>
          <a:p>
            <a:pPr algn="ctr">
              <a:spcBef>
                <a:spcPts val="300"/>
              </a:spcBef>
              <a:spcAft>
                <a:spcPts val="300"/>
              </a:spcAft>
            </a:pPr>
            <a:r>
              <a:rPr lang="en-GB" sz="2800" i="1" dirty="0" smtClean="0">
                <a:solidFill>
                  <a:srgbClr val="FF0000"/>
                </a:solidFill>
                <a:latin typeface="+mn-lt"/>
              </a:rPr>
              <a:t/>
            </a:r>
            <a:br>
              <a:rPr lang="en-GB" sz="2800" i="1" dirty="0" smtClean="0">
                <a:solidFill>
                  <a:srgbClr val="FF0000"/>
                </a:solidFill>
                <a:latin typeface="+mn-lt"/>
              </a:rPr>
            </a:br>
            <a:r>
              <a:rPr lang="en-GB" sz="2800" i="1" dirty="0" smtClean="0">
                <a:solidFill>
                  <a:srgbClr val="FF0000"/>
                </a:solidFill>
              </a:rPr>
              <a:t>MAIN AMENDMENTS</a:t>
            </a:r>
            <a:br>
              <a:rPr lang="en-GB" sz="2800" i="1" dirty="0" smtClean="0">
                <a:solidFill>
                  <a:srgbClr val="FF0000"/>
                </a:solidFill>
              </a:rPr>
            </a:br>
            <a:r>
              <a:rPr lang="en-GB" sz="2800" i="1" dirty="0" smtClean="0">
                <a:solidFill>
                  <a:srgbClr val="FF0000"/>
                </a:solidFill>
              </a:rPr>
              <a:t>shared by Council and EP</a:t>
            </a:r>
            <a:r>
              <a:rPr lang="en-GB" sz="2800" i="1" dirty="0" smtClean="0">
                <a:solidFill>
                  <a:srgbClr val="FF0000"/>
                </a:solidFill>
                <a:latin typeface="+mn-lt"/>
              </a:rPr>
              <a:t/>
            </a:r>
            <a:br>
              <a:rPr lang="en-GB" sz="2800" i="1" dirty="0" smtClean="0">
                <a:solidFill>
                  <a:srgbClr val="FF0000"/>
                </a:solidFill>
                <a:latin typeface="+mn-lt"/>
              </a:rPr>
            </a:br>
            <a:endParaRPr lang="en-GB" sz="2800" i="1" dirty="0">
              <a:solidFill>
                <a:srgbClr val="FF0000"/>
              </a:solidFill>
              <a:latin typeface="+mn-lt"/>
            </a:endParaRPr>
          </a:p>
        </p:txBody>
      </p:sp>
      <p:sp>
        <p:nvSpPr>
          <p:cNvPr id="4" name="Content Placeholder 3"/>
          <p:cNvSpPr>
            <a:spLocks noGrp="1"/>
          </p:cNvSpPr>
          <p:nvPr>
            <p:ph idx="1"/>
          </p:nvPr>
        </p:nvSpPr>
        <p:spPr>
          <a:xfrm>
            <a:off x="467544" y="2348880"/>
            <a:ext cx="8229600" cy="3960440"/>
          </a:xfrm>
        </p:spPr>
        <p:txBody>
          <a:bodyPr/>
          <a:lstStyle/>
          <a:p>
            <a:pPr marL="0" indent="0" algn="ctr">
              <a:spcAft>
                <a:spcPts val="600"/>
              </a:spcAft>
              <a:buNone/>
            </a:pPr>
            <a:r>
              <a:rPr lang="fr-BE" sz="1800" b="1" dirty="0" smtClean="0">
                <a:solidFill>
                  <a:srgbClr val="3065CE"/>
                </a:solidFill>
              </a:rPr>
              <a:t>"</a:t>
            </a:r>
            <a:r>
              <a:rPr lang="fr-BE" sz="1800" b="1" dirty="0" err="1" smtClean="0">
                <a:solidFill>
                  <a:srgbClr val="3065CE"/>
                </a:solidFill>
              </a:rPr>
              <a:t>Criaderas</a:t>
            </a:r>
            <a:r>
              <a:rPr lang="fr-BE" sz="1800" b="1" dirty="0" smtClean="0">
                <a:solidFill>
                  <a:srgbClr val="3065CE"/>
                </a:solidFill>
              </a:rPr>
              <a:t> y </a:t>
            </a:r>
            <a:r>
              <a:rPr lang="fr-BE" sz="1800" b="1" dirty="0" err="1">
                <a:solidFill>
                  <a:srgbClr val="3065CE"/>
                </a:solidFill>
              </a:rPr>
              <a:t>s</a:t>
            </a:r>
            <a:r>
              <a:rPr lang="fr-BE" sz="1800" b="1" dirty="0" err="1" smtClean="0">
                <a:solidFill>
                  <a:srgbClr val="3065CE"/>
                </a:solidFill>
              </a:rPr>
              <a:t>olera</a:t>
            </a:r>
            <a:r>
              <a:rPr lang="fr-BE" sz="1800" b="1" dirty="0" smtClean="0">
                <a:solidFill>
                  <a:srgbClr val="3065CE"/>
                </a:solidFill>
              </a:rPr>
              <a:t>" system</a:t>
            </a:r>
            <a:endParaRPr lang="fr-BE" sz="1800" dirty="0" smtClean="0">
              <a:solidFill>
                <a:srgbClr val="3065CE"/>
              </a:solidFill>
            </a:endParaRPr>
          </a:p>
          <a:p>
            <a:pPr>
              <a:spcAft>
                <a:spcPts val="600"/>
              </a:spcAft>
            </a:pPr>
            <a:r>
              <a:rPr lang="fr-BE" sz="1600" b="1" dirty="0" smtClean="0">
                <a:solidFill>
                  <a:schemeClr val="tx1"/>
                </a:solidFill>
              </a:rPr>
              <a:t>General </a:t>
            </a:r>
            <a:r>
              <a:rPr lang="fr-BE" sz="1600" b="1" dirty="0" err="1" smtClean="0">
                <a:solidFill>
                  <a:schemeClr val="tx1"/>
                </a:solidFill>
              </a:rPr>
              <a:t>rule</a:t>
            </a:r>
            <a:r>
              <a:rPr lang="fr-BE" sz="1600" dirty="0" smtClean="0">
                <a:solidFill>
                  <a:schemeClr val="tx1"/>
                </a:solidFill>
              </a:rPr>
              <a:t>: if </a:t>
            </a:r>
            <a:r>
              <a:rPr lang="fr-BE" sz="1600" dirty="0" err="1" smtClean="0">
                <a:solidFill>
                  <a:schemeClr val="tx1"/>
                </a:solidFill>
              </a:rPr>
              <a:t>indicated</a:t>
            </a:r>
            <a:r>
              <a:rPr lang="fr-BE" sz="1600" dirty="0" smtClean="0">
                <a:solidFill>
                  <a:schemeClr val="tx1"/>
                </a:solidFill>
              </a:rPr>
              <a:t> on the label, the </a:t>
            </a:r>
            <a:r>
              <a:rPr lang="fr-BE" sz="1600" dirty="0" err="1" smtClean="0">
                <a:solidFill>
                  <a:schemeClr val="tx1"/>
                </a:solidFill>
              </a:rPr>
              <a:t>age</a:t>
            </a:r>
            <a:r>
              <a:rPr lang="fr-BE" sz="1600" dirty="0" smtClean="0">
                <a:solidFill>
                  <a:schemeClr val="tx1"/>
                </a:solidFill>
              </a:rPr>
              <a:t> of a spirit drink must </a:t>
            </a:r>
            <a:r>
              <a:rPr lang="fr-BE" sz="1600" dirty="0" err="1" smtClean="0">
                <a:solidFill>
                  <a:schemeClr val="tx1"/>
                </a:solidFill>
              </a:rPr>
              <a:t>be</a:t>
            </a:r>
            <a:r>
              <a:rPr lang="fr-BE" sz="1600" dirty="0" smtClean="0">
                <a:solidFill>
                  <a:schemeClr val="tx1"/>
                </a:solidFill>
              </a:rPr>
              <a:t> </a:t>
            </a:r>
            <a:r>
              <a:rPr lang="fr-BE" sz="1600" dirty="0" err="1" smtClean="0">
                <a:solidFill>
                  <a:schemeClr val="tx1"/>
                </a:solidFill>
              </a:rPr>
              <a:t>that</a:t>
            </a:r>
            <a:r>
              <a:rPr lang="fr-BE" sz="1600" dirty="0" smtClean="0">
                <a:solidFill>
                  <a:schemeClr val="tx1"/>
                </a:solidFill>
              </a:rPr>
              <a:t> of the </a:t>
            </a:r>
            <a:r>
              <a:rPr lang="fr-BE" sz="1600" dirty="0" err="1" smtClean="0">
                <a:solidFill>
                  <a:schemeClr val="tx1"/>
                </a:solidFill>
              </a:rPr>
              <a:t>youngest</a:t>
            </a:r>
            <a:r>
              <a:rPr lang="fr-BE" sz="1600" dirty="0" smtClean="0">
                <a:solidFill>
                  <a:schemeClr val="tx1"/>
                </a:solidFill>
              </a:rPr>
              <a:t> component. </a:t>
            </a:r>
          </a:p>
          <a:p>
            <a:pPr>
              <a:spcAft>
                <a:spcPts val="600"/>
              </a:spcAft>
            </a:pPr>
            <a:r>
              <a:rPr lang="fr-BE" sz="1600" dirty="0" err="1" smtClean="0">
                <a:solidFill>
                  <a:schemeClr val="tx1"/>
                </a:solidFill>
              </a:rPr>
              <a:t>Proposed</a:t>
            </a:r>
            <a:r>
              <a:rPr lang="fr-BE" sz="1600" dirty="0" smtClean="0">
                <a:solidFill>
                  <a:schemeClr val="tx1"/>
                </a:solidFill>
              </a:rPr>
              <a:t> </a:t>
            </a:r>
            <a:r>
              <a:rPr lang="fr-BE" sz="1600" dirty="0" err="1" smtClean="0">
                <a:solidFill>
                  <a:schemeClr val="tx1"/>
                </a:solidFill>
              </a:rPr>
              <a:t>amendment</a:t>
            </a:r>
            <a:r>
              <a:rPr lang="fr-BE" sz="1600" dirty="0" smtClean="0">
                <a:solidFill>
                  <a:schemeClr val="tx1"/>
                </a:solidFill>
              </a:rPr>
              <a:t>: </a:t>
            </a:r>
            <a:r>
              <a:rPr lang="fr-BE" sz="1600" b="1" dirty="0" err="1" smtClean="0">
                <a:solidFill>
                  <a:schemeClr val="tx1"/>
                </a:solidFill>
              </a:rPr>
              <a:t>derogation</a:t>
            </a:r>
            <a:r>
              <a:rPr lang="fr-BE" sz="1600" b="1" dirty="0" smtClean="0">
                <a:solidFill>
                  <a:schemeClr val="tx1"/>
                </a:solidFill>
              </a:rPr>
              <a:t> </a:t>
            </a:r>
            <a:r>
              <a:rPr lang="fr-BE" sz="1600" dirty="0" smtClean="0">
                <a:solidFill>
                  <a:schemeClr val="tx1"/>
                </a:solidFill>
              </a:rPr>
              <a:t>for ES and PT </a:t>
            </a:r>
            <a:r>
              <a:rPr lang="fr-BE" sz="1600" b="1" dirty="0" smtClean="0">
                <a:solidFill>
                  <a:schemeClr val="tx1"/>
                </a:solidFill>
              </a:rPr>
              <a:t>brandies</a:t>
            </a:r>
            <a:r>
              <a:rPr lang="fr-BE" sz="1600" dirty="0" smtClean="0">
                <a:solidFill>
                  <a:schemeClr val="tx1"/>
                </a:solidFill>
              </a:rPr>
              <a:t> </a:t>
            </a:r>
            <a:r>
              <a:rPr lang="fr-BE" sz="1600" dirty="0" err="1" smtClean="0">
                <a:solidFill>
                  <a:schemeClr val="tx1"/>
                </a:solidFill>
              </a:rPr>
              <a:t>matured</a:t>
            </a:r>
            <a:r>
              <a:rPr lang="fr-BE" sz="1600" dirty="0" smtClean="0">
                <a:solidFill>
                  <a:schemeClr val="tx1"/>
                </a:solidFill>
              </a:rPr>
              <a:t> </a:t>
            </a:r>
            <a:r>
              <a:rPr lang="fr-BE" sz="1600" dirty="0" err="1" smtClean="0">
                <a:solidFill>
                  <a:schemeClr val="tx1"/>
                </a:solidFill>
              </a:rPr>
              <a:t>with</a:t>
            </a:r>
            <a:r>
              <a:rPr lang="fr-BE" sz="1600" dirty="0" smtClean="0">
                <a:solidFill>
                  <a:schemeClr val="tx1"/>
                </a:solidFill>
              </a:rPr>
              <a:t> the </a:t>
            </a:r>
            <a:r>
              <a:rPr lang="fr-BE" sz="1600" dirty="0" err="1" smtClean="0">
                <a:solidFill>
                  <a:schemeClr val="tx1"/>
                </a:solidFill>
              </a:rPr>
              <a:t>traditional</a:t>
            </a:r>
            <a:r>
              <a:rPr lang="fr-BE" sz="1600" dirty="0" smtClean="0">
                <a:solidFill>
                  <a:schemeClr val="tx1"/>
                </a:solidFill>
              </a:rPr>
              <a:t> </a:t>
            </a:r>
            <a:r>
              <a:rPr lang="fr-BE" sz="1600" dirty="0" err="1" smtClean="0">
                <a:solidFill>
                  <a:schemeClr val="tx1"/>
                </a:solidFill>
              </a:rPr>
              <a:t>dynamic</a:t>
            </a:r>
            <a:r>
              <a:rPr lang="fr-BE" sz="1600" dirty="0" smtClean="0">
                <a:solidFill>
                  <a:schemeClr val="tx1"/>
                </a:solidFill>
              </a:rPr>
              <a:t> </a:t>
            </a:r>
            <a:r>
              <a:rPr lang="fr-BE" sz="1600" dirty="0" err="1" smtClean="0">
                <a:solidFill>
                  <a:schemeClr val="tx1"/>
                </a:solidFill>
              </a:rPr>
              <a:t>ageing</a:t>
            </a:r>
            <a:r>
              <a:rPr lang="fr-BE" sz="1600" dirty="0" smtClean="0">
                <a:solidFill>
                  <a:schemeClr val="tx1"/>
                </a:solidFill>
              </a:rPr>
              <a:t> </a:t>
            </a:r>
            <a:r>
              <a:rPr lang="fr-BE" sz="1600" dirty="0" err="1" smtClean="0">
                <a:solidFill>
                  <a:schemeClr val="tx1"/>
                </a:solidFill>
              </a:rPr>
              <a:t>method</a:t>
            </a:r>
            <a:r>
              <a:rPr lang="fr-BE" sz="1600" dirty="0" smtClean="0">
                <a:solidFill>
                  <a:schemeClr val="tx1"/>
                </a:solidFill>
              </a:rPr>
              <a:t> "</a:t>
            </a:r>
            <a:r>
              <a:rPr lang="fr-BE" sz="1600" dirty="0" err="1" smtClean="0">
                <a:solidFill>
                  <a:schemeClr val="tx1"/>
                </a:solidFill>
              </a:rPr>
              <a:t>criaderas</a:t>
            </a:r>
            <a:r>
              <a:rPr lang="fr-BE" sz="1600" dirty="0" smtClean="0">
                <a:solidFill>
                  <a:schemeClr val="tx1"/>
                </a:solidFill>
              </a:rPr>
              <a:t> y </a:t>
            </a:r>
            <a:r>
              <a:rPr lang="fr-BE" sz="1600" dirty="0" err="1" smtClean="0">
                <a:solidFill>
                  <a:schemeClr val="tx1"/>
                </a:solidFill>
              </a:rPr>
              <a:t>solera</a:t>
            </a:r>
            <a:r>
              <a:rPr lang="fr-BE" sz="1600" dirty="0" smtClean="0">
                <a:solidFill>
                  <a:schemeClr val="tx1"/>
                </a:solidFill>
              </a:rPr>
              <a:t>", </a:t>
            </a:r>
            <a:r>
              <a:rPr lang="fr-BE" sz="1600" dirty="0" err="1" smtClean="0">
                <a:solidFill>
                  <a:schemeClr val="tx1"/>
                </a:solidFill>
              </a:rPr>
              <a:t>allowing</a:t>
            </a:r>
            <a:r>
              <a:rPr lang="fr-BE" sz="1600" dirty="0" smtClean="0">
                <a:solidFill>
                  <a:schemeClr val="tx1"/>
                </a:solidFill>
              </a:rPr>
              <a:t> to label the </a:t>
            </a:r>
            <a:r>
              <a:rPr lang="fr-BE" sz="1600" dirty="0" err="1" smtClean="0">
                <a:solidFill>
                  <a:schemeClr val="tx1"/>
                </a:solidFill>
              </a:rPr>
              <a:t>average</a:t>
            </a:r>
            <a:r>
              <a:rPr lang="fr-BE" sz="1600" dirty="0" smtClean="0">
                <a:solidFill>
                  <a:schemeClr val="tx1"/>
                </a:solidFill>
              </a:rPr>
              <a:t> </a:t>
            </a:r>
            <a:r>
              <a:rPr lang="fr-BE" sz="1600" dirty="0" err="1" smtClean="0">
                <a:solidFill>
                  <a:schemeClr val="tx1"/>
                </a:solidFill>
              </a:rPr>
              <a:t>age</a:t>
            </a:r>
            <a:r>
              <a:rPr lang="fr-BE" sz="1600" dirty="0">
                <a:solidFill>
                  <a:schemeClr val="tx1"/>
                </a:solidFill>
              </a:rPr>
              <a:t> </a:t>
            </a:r>
            <a:r>
              <a:rPr lang="fr-BE" sz="1600" dirty="0" err="1" smtClean="0">
                <a:solidFill>
                  <a:schemeClr val="tx1"/>
                </a:solidFill>
              </a:rPr>
              <a:t>according</a:t>
            </a:r>
            <a:r>
              <a:rPr lang="fr-BE" sz="1600" dirty="0" smtClean="0">
                <a:solidFill>
                  <a:schemeClr val="tx1"/>
                </a:solidFill>
              </a:rPr>
              <a:t> to a certain formula (in </a:t>
            </a:r>
            <a:r>
              <a:rPr lang="fr-BE" sz="1600" dirty="0" err="1" smtClean="0">
                <a:solidFill>
                  <a:schemeClr val="tx1"/>
                </a:solidFill>
              </a:rPr>
              <a:t>Annex</a:t>
            </a:r>
            <a:r>
              <a:rPr lang="fr-BE" sz="1600" dirty="0" smtClean="0">
                <a:solidFill>
                  <a:schemeClr val="tx1"/>
                </a:solidFill>
              </a:rPr>
              <a:t>)</a:t>
            </a:r>
          </a:p>
          <a:p>
            <a:pPr>
              <a:spcAft>
                <a:spcPts val="600"/>
              </a:spcAft>
            </a:pPr>
            <a:r>
              <a:rPr lang="fr-BE" sz="1600" b="1" dirty="0" err="1" smtClean="0">
                <a:solidFill>
                  <a:schemeClr val="tx1"/>
                </a:solidFill>
              </a:rPr>
              <a:t>Safeguards</a:t>
            </a:r>
            <a:r>
              <a:rPr lang="fr-BE" sz="1600" dirty="0" smtClean="0">
                <a:solidFill>
                  <a:schemeClr val="tx1"/>
                </a:solidFill>
              </a:rPr>
              <a:t>:</a:t>
            </a:r>
          </a:p>
          <a:p>
            <a:pPr>
              <a:spcAft>
                <a:spcPts val="600"/>
              </a:spcAft>
            </a:pPr>
            <a:r>
              <a:rPr lang="fr-BE" sz="1600" u="sng" dirty="0" err="1">
                <a:solidFill>
                  <a:schemeClr val="tx1"/>
                </a:solidFill>
              </a:rPr>
              <a:t>both</a:t>
            </a:r>
            <a:r>
              <a:rPr lang="fr-BE" sz="1600" u="sng" dirty="0">
                <a:solidFill>
                  <a:schemeClr val="tx1"/>
                </a:solidFill>
              </a:rPr>
              <a:t> </a:t>
            </a:r>
            <a:r>
              <a:rPr lang="fr-BE" sz="1600" u="sng" dirty="0" err="1" smtClean="0">
                <a:solidFill>
                  <a:schemeClr val="tx1"/>
                </a:solidFill>
              </a:rPr>
              <a:t>EP+Council</a:t>
            </a:r>
            <a:r>
              <a:rPr lang="fr-BE" sz="1600" dirty="0" smtClean="0">
                <a:solidFill>
                  <a:schemeClr val="tx1"/>
                </a:solidFill>
              </a:rPr>
              <a:t>: </a:t>
            </a:r>
            <a:r>
              <a:rPr lang="fr-BE" sz="1600" dirty="0">
                <a:solidFill>
                  <a:schemeClr val="tx1"/>
                </a:solidFill>
              </a:rPr>
              <a:t>indication </a:t>
            </a:r>
            <a:r>
              <a:rPr lang="fr-BE" sz="1600" dirty="0" smtClean="0">
                <a:solidFill>
                  <a:schemeClr val="tx1"/>
                </a:solidFill>
              </a:rPr>
              <a:t>of </a:t>
            </a:r>
            <a:r>
              <a:rPr lang="fr-BE" sz="1600" dirty="0" err="1" smtClean="0">
                <a:solidFill>
                  <a:schemeClr val="tx1"/>
                </a:solidFill>
              </a:rPr>
              <a:t>terms</a:t>
            </a:r>
            <a:r>
              <a:rPr lang="fr-BE" sz="1600" dirty="0" smtClean="0">
                <a:solidFill>
                  <a:schemeClr val="tx1"/>
                </a:solidFill>
              </a:rPr>
              <a:t> "</a:t>
            </a:r>
            <a:r>
              <a:rPr lang="fr-BE" sz="1600" dirty="0" err="1" smtClean="0">
                <a:solidFill>
                  <a:schemeClr val="tx1"/>
                </a:solidFill>
              </a:rPr>
              <a:t>criaderas</a:t>
            </a:r>
            <a:r>
              <a:rPr lang="fr-BE" sz="1600" dirty="0" smtClean="0">
                <a:solidFill>
                  <a:schemeClr val="tx1"/>
                </a:solidFill>
              </a:rPr>
              <a:t> </a:t>
            </a:r>
            <a:r>
              <a:rPr lang="fr-BE" sz="1600" dirty="0">
                <a:solidFill>
                  <a:schemeClr val="tx1"/>
                </a:solidFill>
              </a:rPr>
              <a:t>y </a:t>
            </a:r>
            <a:r>
              <a:rPr lang="fr-BE" sz="1600" dirty="0" err="1">
                <a:solidFill>
                  <a:schemeClr val="tx1"/>
                </a:solidFill>
              </a:rPr>
              <a:t>solera</a:t>
            </a:r>
            <a:r>
              <a:rPr lang="fr-BE" sz="1600" dirty="0">
                <a:solidFill>
                  <a:schemeClr val="tx1"/>
                </a:solidFill>
              </a:rPr>
              <a:t>" on the label</a:t>
            </a:r>
            <a:endParaRPr lang="fr-BE" sz="1600" dirty="0" smtClean="0">
              <a:solidFill>
                <a:schemeClr val="tx1"/>
              </a:solidFill>
            </a:endParaRPr>
          </a:p>
          <a:p>
            <a:pPr>
              <a:spcAft>
                <a:spcPts val="600"/>
              </a:spcAft>
            </a:pPr>
            <a:r>
              <a:rPr lang="fr-BE" sz="1600" u="sng" dirty="0" err="1" smtClean="0">
                <a:solidFill>
                  <a:schemeClr val="tx1"/>
                </a:solidFill>
              </a:rPr>
              <a:t>Only</a:t>
            </a:r>
            <a:r>
              <a:rPr lang="fr-BE" sz="1600" u="sng" dirty="0" smtClean="0">
                <a:solidFill>
                  <a:schemeClr val="tx1"/>
                </a:solidFill>
              </a:rPr>
              <a:t> Council </a:t>
            </a:r>
            <a:r>
              <a:rPr lang="fr-BE" sz="1600" u="sng" dirty="0" smtClean="0">
                <a:solidFill>
                  <a:schemeClr val="tx1"/>
                </a:solidFill>
              </a:rPr>
              <a:t>(</a:t>
            </a:r>
            <a:r>
              <a:rPr lang="fr-BE" sz="1600" u="sng" dirty="0" err="1" smtClean="0">
                <a:solidFill>
                  <a:schemeClr val="tx1"/>
                </a:solidFill>
              </a:rPr>
              <a:t>political</a:t>
            </a:r>
            <a:r>
              <a:rPr lang="fr-BE" sz="1600" u="sng" dirty="0" smtClean="0">
                <a:solidFill>
                  <a:schemeClr val="tx1"/>
                </a:solidFill>
              </a:rPr>
              <a:t> compromise at SCA of 26/3/2018)</a:t>
            </a:r>
            <a:r>
              <a:rPr lang="fr-BE" sz="1600" dirty="0" smtClean="0">
                <a:solidFill>
                  <a:schemeClr val="tx1"/>
                </a:solidFill>
              </a:rPr>
              <a:t>: </a:t>
            </a:r>
            <a:r>
              <a:rPr lang="fr-BE" sz="1600" dirty="0" smtClean="0">
                <a:solidFill>
                  <a:schemeClr val="tx1"/>
                </a:solidFill>
              </a:rPr>
              <a:t>indication </a:t>
            </a:r>
            <a:r>
              <a:rPr lang="fr-BE" sz="1600" dirty="0" err="1" smtClean="0">
                <a:solidFill>
                  <a:schemeClr val="tx1"/>
                </a:solidFill>
              </a:rPr>
              <a:t>also</a:t>
            </a:r>
            <a:r>
              <a:rPr lang="fr-BE" sz="1600" dirty="0" smtClean="0">
                <a:solidFill>
                  <a:schemeClr val="tx1"/>
                </a:solidFill>
              </a:rPr>
              <a:t> of the </a:t>
            </a:r>
            <a:r>
              <a:rPr lang="fr-BE" sz="1600" dirty="0" err="1" smtClean="0">
                <a:solidFill>
                  <a:schemeClr val="tx1"/>
                </a:solidFill>
              </a:rPr>
              <a:t>youngest</a:t>
            </a:r>
            <a:r>
              <a:rPr lang="fr-BE" sz="1600" dirty="0" smtClean="0">
                <a:solidFill>
                  <a:schemeClr val="tx1"/>
                </a:solidFill>
              </a:rPr>
              <a:t> </a:t>
            </a:r>
            <a:r>
              <a:rPr lang="fr-BE" sz="1600" dirty="0" err="1" smtClean="0">
                <a:solidFill>
                  <a:schemeClr val="tx1"/>
                </a:solidFill>
              </a:rPr>
              <a:t>age</a:t>
            </a:r>
            <a:r>
              <a:rPr lang="fr-BE" sz="1600" dirty="0" smtClean="0">
                <a:solidFill>
                  <a:schemeClr val="tx1"/>
                </a:solidFill>
              </a:rPr>
              <a:t> in the </a:t>
            </a:r>
            <a:r>
              <a:rPr lang="fr-BE" sz="1600" dirty="0" err="1" smtClean="0">
                <a:solidFill>
                  <a:schemeClr val="tx1"/>
                </a:solidFill>
              </a:rPr>
              <a:t>same</a:t>
            </a:r>
            <a:r>
              <a:rPr lang="fr-BE" sz="1600" dirty="0" smtClean="0">
                <a:solidFill>
                  <a:schemeClr val="tx1"/>
                </a:solidFill>
              </a:rPr>
              <a:t> </a:t>
            </a:r>
            <a:r>
              <a:rPr lang="fr-BE" sz="1600" dirty="0" err="1" smtClean="0">
                <a:solidFill>
                  <a:schemeClr val="tx1"/>
                </a:solidFill>
              </a:rPr>
              <a:t>visual</a:t>
            </a:r>
            <a:r>
              <a:rPr lang="fr-BE" sz="1600" dirty="0" smtClean="0">
                <a:solidFill>
                  <a:schemeClr val="tx1"/>
                </a:solidFill>
              </a:rPr>
              <a:t> </a:t>
            </a:r>
            <a:r>
              <a:rPr lang="fr-BE" sz="1600" dirty="0" err="1" smtClean="0">
                <a:solidFill>
                  <a:schemeClr val="tx1"/>
                </a:solidFill>
              </a:rPr>
              <a:t>field</a:t>
            </a:r>
            <a:r>
              <a:rPr lang="fr-BE" sz="1600" dirty="0" smtClean="0">
                <a:solidFill>
                  <a:schemeClr val="tx1"/>
                </a:solidFill>
              </a:rPr>
              <a:t> + </a:t>
            </a:r>
            <a:r>
              <a:rPr lang="fr-BE" sz="1600" dirty="0" err="1" smtClean="0">
                <a:solidFill>
                  <a:schemeClr val="tx1"/>
                </a:solidFill>
              </a:rPr>
              <a:t>other</a:t>
            </a:r>
            <a:r>
              <a:rPr lang="fr-BE" sz="1600" dirty="0" smtClean="0">
                <a:solidFill>
                  <a:schemeClr val="tx1"/>
                </a:solidFill>
              </a:rPr>
              <a:t> MS and 3rd Countries </a:t>
            </a:r>
            <a:r>
              <a:rPr lang="fr-BE" sz="1600" dirty="0" err="1" smtClean="0">
                <a:solidFill>
                  <a:schemeClr val="tx1"/>
                </a:solidFill>
              </a:rPr>
              <a:t>may</a:t>
            </a:r>
            <a:r>
              <a:rPr lang="fr-BE" sz="1600" dirty="0" smtClean="0">
                <a:solidFill>
                  <a:schemeClr val="tx1"/>
                </a:solidFill>
              </a:rPr>
              <a:t> </a:t>
            </a:r>
            <a:r>
              <a:rPr lang="fr-BE" sz="1600" dirty="0" err="1" smtClean="0">
                <a:solidFill>
                  <a:schemeClr val="tx1"/>
                </a:solidFill>
              </a:rPr>
              <a:t>ask</a:t>
            </a:r>
            <a:r>
              <a:rPr lang="fr-BE" sz="1600" dirty="0" smtClean="0">
                <a:solidFill>
                  <a:schemeClr val="tx1"/>
                </a:solidFill>
              </a:rPr>
              <a:t> for an extension of the </a:t>
            </a:r>
            <a:r>
              <a:rPr lang="fr-BE" sz="1600" dirty="0" err="1" smtClean="0">
                <a:solidFill>
                  <a:schemeClr val="tx1"/>
                </a:solidFill>
              </a:rPr>
              <a:t>same</a:t>
            </a:r>
            <a:r>
              <a:rPr lang="fr-BE" sz="1600" dirty="0" smtClean="0">
                <a:solidFill>
                  <a:schemeClr val="tx1"/>
                </a:solidFill>
              </a:rPr>
              <a:t> </a:t>
            </a:r>
            <a:r>
              <a:rPr lang="fr-BE" sz="1600" dirty="0" err="1" smtClean="0">
                <a:solidFill>
                  <a:schemeClr val="tx1"/>
                </a:solidFill>
              </a:rPr>
              <a:t>derogation</a:t>
            </a:r>
            <a:r>
              <a:rPr lang="fr-BE" sz="1600" dirty="0" smtClean="0">
                <a:solidFill>
                  <a:schemeClr val="tx1"/>
                </a:solidFill>
              </a:rPr>
              <a:t> by </a:t>
            </a:r>
            <a:r>
              <a:rPr lang="fr-BE" sz="1600" dirty="0" err="1" smtClean="0">
                <a:solidFill>
                  <a:schemeClr val="tx1"/>
                </a:solidFill>
              </a:rPr>
              <a:t>submitting</a:t>
            </a:r>
            <a:r>
              <a:rPr lang="fr-BE" sz="1600" dirty="0" smtClean="0">
                <a:solidFill>
                  <a:schemeClr val="tx1"/>
                </a:solidFill>
              </a:rPr>
              <a:t> a </a:t>
            </a:r>
            <a:r>
              <a:rPr lang="fr-BE" sz="1600" dirty="0" err="1" smtClean="0">
                <a:solidFill>
                  <a:schemeClr val="tx1"/>
                </a:solidFill>
              </a:rPr>
              <a:t>duly</a:t>
            </a:r>
            <a:r>
              <a:rPr lang="fr-BE" sz="1600" dirty="0" smtClean="0">
                <a:solidFill>
                  <a:schemeClr val="tx1"/>
                </a:solidFill>
              </a:rPr>
              <a:t> </a:t>
            </a:r>
            <a:r>
              <a:rPr lang="fr-BE" sz="1600" dirty="0" err="1" smtClean="0">
                <a:solidFill>
                  <a:schemeClr val="tx1"/>
                </a:solidFill>
              </a:rPr>
              <a:t>justified</a:t>
            </a:r>
            <a:r>
              <a:rPr lang="fr-BE" sz="1600" dirty="0" smtClean="0">
                <a:solidFill>
                  <a:schemeClr val="tx1"/>
                </a:solidFill>
              </a:rPr>
              <a:t> </a:t>
            </a:r>
            <a:r>
              <a:rPr lang="fr-BE" sz="1600" dirty="0" err="1" smtClean="0">
                <a:solidFill>
                  <a:schemeClr val="tx1"/>
                </a:solidFill>
              </a:rPr>
              <a:t>request</a:t>
            </a:r>
            <a:r>
              <a:rPr lang="fr-BE" sz="1600" dirty="0" smtClean="0">
                <a:solidFill>
                  <a:schemeClr val="tx1"/>
                </a:solidFill>
              </a:rPr>
              <a:t> to the COM </a:t>
            </a:r>
            <a:r>
              <a:rPr lang="fr-BE" sz="1600" dirty="0" err="1" smtClean="0">
                <a:solidFill>
                  <a:schemeClr val="tx1"/>
                </a:solidFill>
              </a:rPr>
              <a:t>that</a:t>
            </a:r>
            <a:r>
              <a:rPr lang="fr-BE" sz="1600" dirty="0" smtClean="0">
                <a:solidFill>
                  <a:schemeClr val="tx1"/>
                </a:solidFill>
              </a:rPr>
              <a:t> </a:t>
            </a:r>
            <a:r>
              <a:rPr lang="fr-BE" sz="1600" dirty="0" err="1" smtClean="0">
                <a:solidFill>
                  <a:schemeClr val="tx1"/>
                </a:solidFill>
              </a:rPr>
              <a:t>will</a:t>
            </a:r>
            <a:r>
              <a:rPr lang="fr-BE" sz="1600" dirty="0" smtClean="0">
                <a:solidFill>
                  <a:schemeClr val="tx1"/>
                </a:solidFill>
              </a:rPr>
              <a:t> </a:t>
            </a:r>
            <a:r>
              <a:rPr lang="fr-BE" sz="1600" dirty="0" err="1" smtClean="0">
                <a:solidFill>
                  <a:schemeClr val="tx1"/>
                </a:solidFill>
              </a:rPr>
              <a:t>assess</a:t>
            </a:r>
            <a:r>
              <a:rPr lang="fr-BE" sz="1600" dirty="0" smtClean="0">
                <a:solidFill>
                  <a:schemeClr val="tx1"/>
                </a:solidFill>
              </a:rPr>
              <a:t> </a:t>
            </a:r>
            <a:r>
              <a:rPr lang="fr-BE" sz="1600" dirty="0" err="1" smtClean="0">
                <a:solidFill>
                  <a:schemeClr val="tx1"/>
                </a:solidFill>
              </a:rPr>
              <a:t>it</a:t>
            </a:r>
            <a:r>
              <a:rPr lang="fr-BE" sz="1600" dirty="0" smtClean="0">
                <a:solidFill>
                  <a:schemeClr val="tx1"/>
                </a:solidFill>
              </a:rPr>
              <a:t> and, if </a:t>
            </a:r>
            <a:r>
              <a:rPr lang="fr-BE" sz="1600" dirty="0" err="1" smtClean="0">
                <a:solidFill>
                  <a:schemeClr val="tx1"/>
                </a:solidFill>
              </a:rPr>
              <a:t>appropriate</a:t>
            </a:r>
            <a:r>
              <a:rPr lang="fr-BE" sz="1600" dirty="0" smtClean="0">
                <a:solidFill>
                  <a:schemeClr val="tx1"/>
                </a:solidFill>
              </a:rPr>
              <a:t>, </a:t>
            </a:r>
            <a:r>
              <a:rPr lang="fr-BE" sz="1600" dirty="0" err="1" smtClean="0">
                <a:solidFill>
                  <a:schemeClr val="tx1"/>
                </a:solidFill>
              </a:rPr>
              <a:t>submit</a:t>
            </a:r>
            <a:r>
              <a:rPr lang="fr-BE" sz="1600" dirty="0" smtClean="0">
                <a:solidFill>
                  <a:schemeClr val="tx1"/>
                </a:solidFill>
              </a:rPr>
              <a:t> to the </a:t>
            </a:r>
            <a:r>
              <a:rPr lang="fr-BE" sz="1600" dirty="0" err="1" smtClean="0">
                <a:solidFill>
                  <a:schemeClr val="tx1"/>
                </a:solidFill>
              </a:rPr>
              <a:t>co-legislators</a:t>
            </a:r>
            <a:r>
              <a:rPr lang="fr-BE" sz="1600" dirty="0" smtClean="0">
                <a:solidFill>
                  <a:schemeClr val="tx1"/>
                </a:solidFill>
              </a:rPr>
              <a:t> a </a:t>
            </a:r>
            <a:r>
              <a:rPr lang="fr-BE" sz="1600" dirty="0" err="1" smtClean="0">
                <a:solidFill>
                  <a:schemeClr val="tx1"/>
                </a:solidFill>
              </a:rPr>
              <a:t>proposal</a:t>
            </a:r>
            <a:r>
              <a:rPr lang="fr-BE" sz="1600" dirty="0" smtClean="0">
                <a:solidFill>
                  <a:schemeClr val="tx1"/>
                </a:solidFill>
              </a:rPr>
              <a:t> to </a:t>
            </a:r>
            <a:r>
              <a:rPr lang="fr-BE" sz="1600" dirty="0" err="1" smtClean="0">
                <a:solidFill>
                  <a:schemeClr val="tx1"/>
                </a:solidFill>
              </a:rPr>
              <a:t>amend</a:t>
            </a:r>
            <a:r>
              <a:rPr lang="fr-BE" sz="1600" dirty="0" smtClean="0">
                <a:solidFill>
                  <a:schemeClr val="tx1"/>
                </a:solidFill>
              </a:rPr>
              <a:t> the basic </a:t>
            </a:r>
            <a:r>
              <a:rPr lang="fr-BE" sz="1600" dirty="0" err="1" smtClean="0">
                <a:solidFill>
                  <a:schemeClr val="tx1"/>
                </a:solidFill>
              </a:rPr>
              <a:t>regulation</a:t>
            </a:r>
            <a:endParaRPr lang="fr-BE" sz="1600" dirty="0" smtClean="0">
              <a:solidFill>
                <a:schemeClr val="tx1"/>
              </a:solidFill>
            </a:endParaRPr>
          </a:p>
          <a:p>
            <a:pPr lvl="1">
              <a:spcAft>
                <a:spcPts val="600"/>
              </a:spcAft>
            </a:pPr>
            <a:endParaRPr lang="fr-BE" sz="1200" b="0" dirty="0" smtClean="0">
              <a:solidFill>
                <a:schemeClr val="tx1"/>
              </a:solidFill>
            </a:endParaRPr>
          </a:p>
          <a:p>
            <a:pPr>
              <a:spcAft>
                <a:spcPts val="600"/>
              </a:spcAft>
            </a:pPr>
            <a:endParaRPr lang="fr-BE" sz="1600" dirty="0" smtClean="0"/>
          </a:p>
        </p:txBody>
      </p:sp>
    </p:spTree>
    <p:extLst>
      <p:ext uri="{BB962C8B-B14F-4D97-AF65-F5344CB8AC3E}">
        <p14:creationId xmlns:p14="http://schemas.microsoft.com/office/powerpoint/2010/main" val="1828567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n_quality_light">
  <a:themeElements>
    <a:clrScheme name="en_quality_l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n_quality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n_quality_l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n_quality_ligh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n_quality_ligh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n_quality_ligh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n_quality_ligh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n_quality_ligh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n_quality_ligh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n_quality_ligh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n_quality_ligh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n_quality_ligh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n_quality_ligh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n_quality_ligh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G COMM_Powerpoint_Template-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DG COMM_Powerpoint_Template-EN</Template>
  <TotalTime>7247</TotalTime>
  <Words>4212</Words>
  <Application>Microsoft Office PowerPoint</Application>
  <PresentationFormat>On-screen Show (4:3)</PresentationFormat>
  <Paragraphs>321</Paragraphs>
  <Slides>26</Slides>
  <Notes>21</Notes>
  <HiddenSlides>0</HiddenSlides>
  <MMClips>0</MMClips>
  <ScaleCrop>false</ScaleCrop>
  <HeadingPairs>
    <vt:vector size="4" baseType="variant">
      <vt:variant>
        <vt:lpstr>Theme</vt:lpstr>
      </vt:variant>
      <vt:variant>
        <vt:i4>7</vt:i4>
      </vt:variant>
      <vt:variant>
        <vt:lpstr>Slide Titles</vt:lpstr>
      </vt:variant>
      <vt:variant>
        <vt:i4>26</vt:i4>
      </vt:variant>
    </vt:vector>
  </HeadingPairs>
  <TitlesOfParts>
    <vt:vector size="33" baseType="lpstr">
      <vt:lpstr>DG COMM_Powerpoint_Template-EN</vt:lpstr>
      <vt:lpstr>en_quality_light</vt:lpstr>
      <vt:lpstr>1_DG COMM_Powerpoint_Template-EN</vt:lpstr>
      <vt:lpstr>2_DG COMM_Powerpoint_Template-EN</vt:lpstr>
      <vt:lpstr>3_DG COMM_Powerpoint_Template-EN</vt:lpstr>
      <vt:lpstr>5_DG COMM_Powerpoint_Template-EN</vt:lpstr>
      <vt:lpstr>4_DG COMM_Powerpoint_Template-EN</vt:lpstr>
      <vt:lpstr>PowerPoint Presentation</vt:lpstr>
      <vt:lpstr> Outline  </vt:lpstr>
      <vt:lpstr>PowerPoint Presentation</vt:lpstr>
      <vt:lpstr>PowerPoint Presentation</vt:lpstr>
      <vt:lpstr> Works in the EP </vt:lpstr>
      <vt:lpstr> Works in Council </vt:lpstr>
      <vt:lpstr> Outlook </vt:lpstr>
      <vt:lpstr> MAIN AMENDMENTS shared by Council and EP </vt:lpstr>
      <vt:lpstr> MAIN AMENDMENTS shared by Council and EP </vt:lpstr>
      <vt:lpstr> MAIN AMENDMENTS shared by Council and EP </vt:lpstr>
      <vt:lpstr> MAIN AMENDMENTS  shared by Council and EP </vt:lpstr>
      <vt:lpstr> MAIN AMENDMENTS  shared by Council and EP </vt:lpstr>
      <vt:lpstr> Other amendments shared by Council and EP </vt:lpstr>
      <vt:lpstr>  Main amendments proposed by the COUNCIL  </vt:lpstr>
      <vt:lpstr>  Other amendments by the COUNCIL  </vt:lpstr>
      <vt:lpstr>  Other amendments by the COUNCIL  </vt:lpstr>
      <vt:lpstr>  Other amendments by the COUNCIL  </vt:lpstr>
      <vt:lpstr>  Other amendments by the COUNCIL  </vt:lpstr>
      <vt:lpstr>  Other amendments by the EP  </vt:lpstr>
      <vt:lpstr>  Other amendments by the EP  </vt:lpstr>
      <vt:lpstr>GI: amendments </vt:lpstr>
      <vt:lpstr>GI: amendments </vt:lpstr>
      <vt:lpstr>GI: amendments </vt:lpstr>
      <vt:lpstr>GI: amendments </vt:lpstr>
      <vt:lpstr>GI: amendments </vt:lpstr>
      <vt:lpstr>Thank you for the attention!!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KIRILLOVA Alina (AGRI)</dc:creator>
  <cp:lastModifiedBy>IMPERIO Chiara (AGRI)</cp:lastModifiedBy>
  <cp:revision>879</cp:revision>
  <cp:lastPrinted>2018-04-12T15:13:08Z</cp:lastPrinted>
  <dcterms:created xsi:type="dcterms:W3CDTF">2012-10-30T15:34:43Z</dcterms:created>
  <dcterms:modified xsi:type="dcterms:W3CDTF">2018-04-12T15:14:54Z</dcterms:modified>
</cp:coreProperties>
</file>